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79"/>
  </p:notesMasterIdLst>
  <p:sldIdLst>
    <p:sldId id="258" r:id="rId5"/>
    <p:sldId id="259" r:id="rId6"/>
    <p:sldId id="261" r:id="rId7"/>
    <p:sldId id="262" r:id="rId8"/>
    <p:sldId id="260" r:id="rId9"/>
    <p:sldId id="263" r:id="rId10"/>
    <p:sldId id="264"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26" r:id="rId34"/>
    <p:sldId id="319" r:id="rId35"/>
    <p:sldId id="320" r:id="rId36"/>
    <p:sldId id="321" r:id="rId37"/>
    <p:sldId id="322" r:id="rId38"/>
    <p:sldId id="323" r:id="rId39"/>
    <p:sldId id="324" r:id="rId40"/>
    <p:sldId id="325" r:id="rId41"/>
    <p:sldId id="327" r:id="rId42"/>
    <p:sldId id="364" r:id="rId43"/>
    <p:sldId id="365" r:id="rId44"/>
    <p:sldId id="366" r:id="rId45"/>
    <p:sldId id="367" r:id="rId46"/>
    <p:sldId id="368" r:id="rId47"/>
    <p:sldId id="369" r:id="rId48"/>
    <p:sldId id="370"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85057E-4DD8-6E7C-124B-070AD356B570}" name="小幡 京加／リサーチ・コンサル／JRI (obata kyoka)" initials="小幡" userId="S::t503081@d1.jri.co.jp::4ea8cc82-172e-4ea0-8e41-0d0780be81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F97"/>
    <a:srgbClr val="14B1E7"/>
    <a:srgbClr val="4AA147"/>
    <a:srgbClr val="DB5889"/>
    <a:srgbClr val="6950A1"/>
    <a:srgbClr val="7CC366"/>
    <a:srgbClr val="956DAF"/>
    <a:srgbClr val="F0C9D4"/>
    <a:srgbClr val="E6E7E8"/>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6CBFC-E5D6-4A78-8879-A8B6C1D5B34B}" v="25" dt="2023-03-24T08:48:28.75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5" autoAdjust="0"/>
    <p:restoredTop sz="94660"/>
  </p:normalViewPr>
  <p:slideViewPr>
    <p:cSldViewPr snapToGrid="0">
      <p:cViewPr varScale="1">
        <p:scale>
          <a:sx n="75" d="100"/>
          <a:sy n="75" d="100"/>
        </p:scale>
        <p:origin x="28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幡 京加／リサーチ・コンサル／JRI (obata kyoka)" userId="4ea8cc82-172e-4ea0-8e41-0d0780be811b" providerId="ADAL" clId="{0176CBFC-E5D6-4A78-8879-A8B6C1D5B34B}"/>
    <pc:docChg chg="undo custSel modSld">
      <pc:chgData name="小幡 京加／リサーチ・コンサル／JRI (obata kyoka)" userId="4ea8cc82-172e-4ea0-8e41-0d0780be811b" providerId="ADAL" clId="{0176CBFC-E5D6-4A78-8879-A8B6C1D5B34B}" dt="2023-03-24T08:49:31.458" v="619" actId="555"/>
      <pc:docMkLst>
        <pc:docMk/>
      </pc:docMkLst>
      <pc:sldChg chg="addSp delSp modSp mod">
        <pc:chgData name="小幡 京加／リサーチ・コンサル／JRI (obata kyoka)" userId="4ea8cc82-172e-4ea0-8e41-0d0780be811b" providerId="ADAL" clId="{0176CBFC-E5D6-4A78-8879-A8B6C1D5B34B}" dt="2023-03-24T08:45:07.670" v="551" actId="478"/>
        <pc:sldMkLst>
          <pc:docMk/>
          <pc:sldMk cId="3259905726" sldId="264"/>
        </pc:sldMkLst>
        <pc:spChg chg="mod ord topLvl">
          <ac:chgData name="小幡 京加／リサーチ・コンサル／JRI (obata kyoka)" userId="4ea8cc82-172e-4ea0-8e41-0d0780be811b" providerId="ADAL" clId="{0176CBFC-E5D6-4A78-8879-A8B6C1D5B34B}" dt="2023-03-24T08:39:37.420" v="375" actId="167"/>
          <ac:spMkLst>
            <pc:docMk/>
            <pc:sldMk cId="3259905726" sldId="264"/>
            <ac:spMk id="11" creationId="{00000000-0000-0000-0000-000000000000}"/>
          </ac:spMkLst>
        </pc:spChg>
        <pc:spChg chg="add del mod topLvl">
          <ac:chgData name="小幡 京加／リサーチ・コンサル／JRI (obata kyoka)" userId="4ea8cc82-172e-4ea0-8e41-0d0780be811b" providerId="ADAL" clId="{0176CBFC-E5D6-4A78-8879-A8B6C1D5B34B}" dt="2023-03-24T08:45:03.615" v="549" actId="478"/>
          <ac:spMkLst>
            <pc:docMk/>
            <pc:sldMk cId="3259905726" sldId="264"/>
            <ac:spMk id="12" creationId="{00000000-0000-0000-0000-000000000000}"/>
          </ac:spMkLst>
        </pc:spChg>
        <pc:spChg chg="mod topLvl">
          <ac:chgData name="小幡 京加／リサーチ・コンサル／JRI (obata kyoka)" userId="4ea8cc82-172e-4ea0-8e41-0d0780be811b" providerId="ADAL" clId="{0176CBFC-E5D6-4A78-8879-A8B6C1D5B34B}" dt="2023-03-24T08:44:56.628" v="548" actId="552"/>
          <ac:spMkLst>
            <pc:docMk/>
            <pc:sldMk cId="3259905726" sldId="264"/>
            <ac:spMk id="13" creationId="{00000000-0000-0000-0000-000000000000}"/>
          </ac:spMkLst>
        </pc:spChg>
        <pc:spChg chg="del mod topLvl">
          <ac:chgData name="小幡 京加／リサーチ・コンサル／JRI (obata kyoka)" userId="4ea8cc82-172e-4ea0-8e41-0d0780be811b" providerId="ADAL" clId="{0176CBFC-E5D6-4A78-8879-A8B6C1D5B34B}" dt="2023-03-24T08:45:04.872" v="550" actId="478"/>
          <ac:spMkLst>
            <pc:docMk/>
            <pc:sldMk cId="3259905726" sldId="264"/>
            <ac:spMk id="14" creationId="{00000000-0000-0000-0000-000000000000}"/>
          </ac:spMkLst>
        </pc:spChg>
        <pc:spChg chg="del mod topLvl">
          <ac:chgData name="小幡 京加／リサーチ・コンサル／JRI (obata kyoka)" userId="4ea8cc82-172e-4ea0-8e41-0d0780be811b" providerId="ADAL" clId="{0176CBFC-E5D6-4A78-8879-A8B6C1D5B34B}" dt="2023-03-24T08:44:43.819" v="545" actId="478"/>
          <ac:spMkLst>
            <pc:docMk/>
            <pc:sldMk cId="3259905726" sldId="264"/>
            <ac:spMk id="15" creationId="{00000000-0000-0000-0000-000000000000}"/>
          </ac:spMkLst>
        </pc:spChg>
        <pc:spChg chg="del mod topLvl">
          <ac:chgData name="小幡 京加／リサーチ・コンサル／JRI (obata kyoka)" userId="4ea8cc82-172e-4ea0-8e41-0d0780be811b" providerId="ADAL" clId="{0176CBFC-E5D6-4A78-8879-A8B6C1D5B34B}" dt="2023-03-24T08:44:01.458" v="513" actId="478"/>
          <ac:spMkLst>
            <pc:docMk/>
            <pc:sldMk cId="3259905726" sldId="264"/>
            <ac:spMk id="16" creationId="{00000000-0000-0000-0000-000000000000}"/>
          </ac:spMkLst>
        </pc:spChg>
        <pc:spChg chg="del mod topLvl">
          <ac:chgData name="小幡 京加／リサーチ・コンサル／JRI (obata kyoka)" userId="4ea8cc82-172e-4ea0-8e41-0d0780be811b" providerId="ADAL" clId="{0176CBFC-E5D6-4A78-8879-A8B6C1D5B34B}" dt="2023-03-24T08:45:07.670" v="551" actId="478"/>
          <ac:spMkLst>
            <pc:docMk/>
            <pc:sldMk cId="3259905726" sldId="264"/>
            <ac:spMk id="17" creationId="{00000000-0000-0000-0000-000000000000}"/>
          </ac:spMkLst>
        </pc:spChg>
        <pc:spChg chg="del mod topLvl">
          <ac:chgData name="小幡 京加／リサーチ・コンサル／JRI (obata kyoka)" userId="4ea8cc82-172e-4ea0-8e41-0d0780be811b" providerId="ADAL" clId="{0176CBFC-E5D6-4A78-8879-A8B6C1D5B34B}" dt="2023-03-24T08:26:57.158" v="2" actId="478"/>
          <ac:spMkLst>
            <pc:docMk/>
            <pc:sldMk cId="3259905726" sldId="264"/>
            <ac:spMk id="22" creationId="{00000000-0000-0000-0000-000000000000}"/>
          </ac:spMkLst>
        </pc:spChg>
        <pc:spChg chg="mod topLvl">
          <ac:chgData name="小幡 京加／リサーチ・コンサル／JRI (obata kyoka)" userId="4ea8cc82-172e-4ea0-8e41-0d0780be811b" providerId="ADAL" clId="{0176CBFC-E5D6-4A78-8879-A8B6C1D5B34B}" dt="2023-03-24T08:34:26.520" v="215" actId="552"/>
          <ac:spMkLst>
            <pc:docMk/>
            <pc:sldMk cId="3259905726" sldId="264"/>
            <ac:spMk id="23" creationId="{00000000-0000-0000-0000-000000000000}"/>
          </ac:spMkLst>
        </pc:spChg>
        <pc:spChg chg="del mod topLvl">
          <ac:chgData name="小幡 京加／リサーチ・コンサル／JRI (obata kyoka)" userId="4ea8cc82-172e-4ea0-8e41-0d0780be811b" providerId="ADAL" clId="{0176CBFC-E5D6-4A78-8879-A8B6C1D5B34B}" dt="2023-03-24T08:34:34.002" v="216" actId="478"/>
          <ac:spMkLst>
            <pc:docMk/>
            <pc:sldMk cId="3259905726" sldId="264"/>
            <ac:spMk id="24" creationId="{00000000-0000-0000-0000-000000000000}"/>
          </ac:spMkLst>
        </pc:spChg>
        <pc:spChg chg="del mod topLvl">
          <ac:chgData name="小幡 京加／リサーチ・コンサル／JRI (obata kyoka)" userId="4ea8cc82-172e-4ea0-8e41-0d0780be811b" providerId="ADAL" clId="{0176CBFC-E5D6-4A78-8879-A8B6C1D5B34B}" dt="2023-03-24T08:34:34.002" v="216" actId="478"/>
          <ac:spMkLst>
            <pc:docMk/>
            <pc:sldMk cId="3259905726" sldId="264"/>
            <ac:spMk id="25" creationId="{00000000-0000-0000-0000-000000000000}"/>
          </ac:spMkLst>
        </pc:spChg>
        <pc:spChg chg="del mod topLvl">
          <ac:chgData name="小幡 京加／リサーチ・コンサル／JRI (obata kyoka)" userId="4ea8cc82-172e-4ea0-8e41-0d0780be811b" providerId="ADAL" clId="{0176CBFC-E5D6-4A78-8879-A8B6C1D5B34B}" dt="2023-03-24T08:34:34.002" v="216" actId="478"/>
          <ac:spMkLst>
            <pc:docMk/>
            <pc:sldMk cId="3259905726" sldId="264"/>
            <ac:spMk id="26" creationId="{00000000-0000-0000-0000-000000000000}"/>
          </ac:spMkLst>
        </pc:spChg>
        <pc:spChg chg="add mod">
          <ac:chgData name="小幡 京加／リサーチ・コンサル／JRI (obata kyoka)" userId="4ea8cc82-172e-4ea0-8e41-0d0780be811b" providerId="ADAL" clId="{0176CBFC-E5D6-4A78-8879-A8B6C1D5B34B}" dt="2023-03-24T08:34:40.142" v="219" actId="20577"/>
          <ac:spMkLst>
            <pc:docMk/>
            <pc:sldMk cId="3259905726" sldId="264"/>
            <ac:spMk id="31" creationId="{97A9EA69-7DD0-4AE8-92A9-63E021A19A90}"/>
          </ac:spMkLst>
        </pc:spChg>
        <pc:spChg chg="add del mod">
          <ac:chgData name="小幡 京加／リサーチ・コンサル／JRI (obata kyoka)" userId="4ea8cc82-172e-4ea0-8e41-0d0780be811b" providerId="ADAL" clId="{0176CBFC-E5D6-4A78-8879-A8B6C1D5B34B}" dt="2023-03-24T08:29:22.051" v="48" actId="478"/>
          <ac:spMkLst>
            <pc:docMk/>
            <pc:sldMk cId="3259905726" sldId="264"/>
            <ac:spMk id="32" creationId="{F524C90F-D7D2-47EE-975B-0F529A3EE5D0}"/>
          </ac:spMkLst>
        </pc:spChg>
        <pc:spChg chg="add del mod">
          <ac:chgData name="小幡 京加／リサーチ・コンサル／JRI (obata kyoka)" userId="4ea8cc82-172e-4ea0-8e41-0d0780be811b" providerId="ADAL" clId="{0176CBFC-E5D6-4A78-8879-A8B6C1D5B34B}" dt="2023-03-24T08:29:19.080" v="47" actId="478"/>
          <ac:spMkLst>
            <pc:docMk/>
            <pc:sldMk cId="3259905726" sldId="264"/>
            <ac:spMk id="33" creationId="{9B1DC2CB-C2D9-49B6-B900-DFF2B78C5FB0}"/>
          </ac:spMkLst>
        </pc:spChg>
        <pc:spChg chg="add mod">
          <ac:chgData name="小幡 京加／リサーチ・コンサル／JRI (obata kyoka)" userId="4ea8cc82-172e-4ea0-8e41-0d0780be811b" providerId="ADAL" clId="{0176CBFC-E5D6-4A78-8879-A8B6C1D5B34B}" dt="2023-03-24T08:34:42.457" v="222" actId="20577"/>
          <ac:spMkLst>
            <pc:docMk/>
            <pc:sldMk cId="3259905726" sldId="264"/>
            <ac:spMk id="34" creationId="{9A581F63-B6DC-4059-8832-B6D0C79E9D7A}"/>
          </ac:spMkLst>
        </pc:spChg>
        <pc:spChg chg="add mod">
          <ac:chgData name="小幡 京加／リサーチ・コンサル／JRI (obata kyoka)" userId="4ea8cc82-172e-4ea0-8e41-0d0780be811b" providerId="ADAL" clId="{0176CBFC-E5D6-4A78-8879-A8B6C1D5B34B}" dt="2023-03-24T08:34:26.520" v="215" actId="552"/>
          <ac:spMkLst>
            <pc:docMk/>
            <pc:sldMk cId="3259905726" sldId="264"/>
            <ac:spMk id="35" creationId="{A8780240-879E-4ED0-A3EC-145DCBED9BDF}"/>
          </ac:spMkLst>
        </pc:spChg>
        <pc:spChg chg="add mod">
          <ac:chgData name="小幡 京加／リサーチ・コンサル／JRI (obata kyoka)" userId="4ea8cc82-172e-4ea0-8e41-0d0780be811b" providerId="ADAL" clId="{0176CBFC-E5D6-4A78-8879-A8B6C1D5B34B}" dt="2023-03-24T08:34:26.520" v="215" actId="552"/>
          <ac:spMkLst>
            <pc:docMk/>
            <pc:sldMk cId="3259905726" sldId="264"/>
            <ac:spMk id="36" creationId="{1BF8E73B-FAFE-449A-989A-4EA7FC142DA4}"/>
          </ac:spMkLst>
        </pc:spChg>
        <pc:spChg chg="add del mod">
          <ac:chgData name="小幡 京加／リサーチ・コンサル／JRI (obata kyoka)" userId="4ea8cc82-172e-4ea0-8e41-0d0780be811b" providerId="ADAL" clId="{0176CBFC-E5D6-4A78-8879-A8B6C1D5B34B}" dt="2023-03-24T08:32:05.212" v="137" actId="478"/>
          <ac:spMkLst>
            <pc:docMk/>
            <pc:sldMk cId="3259905726" sldId="264"/>
            <ac:spMk id="37" creationId="{586BBA7C-42DE-45D8-A715-744E340155E5}"/>
          </ac:spMkLst>
        </pc:spChg>
        <pc:spChg chg="add mod">
          <ac:chgData name="小幡 京加／リサーチ・コンサル／JRI (obata kyoka)" userId="4ea8cc82-172e-4ea0-8e41-0d0780be811b" providerId="ADAL" clId="{0176CBFC-E5D6-4A78-8879-A8B6C1D5B34B}" dt="2023-03-24T08:34:26.520" v="215" actId="552"/>
          <ac:spMkLst>
            <pc:docMk/>
            <pc:sldMk cId="3259905726" sldId="264"/>
            <ac:spMk id="38" creationId="{7DA6BFC3-442F-4323-A0EC-DEAF45725158}"/>
          </ac:spMkLst>
        </pc:spChg>
        <pc:spChg chg="add mod">
          <ac:chgData name="小幡 京加／リサーチ・コンサル／JRI (obata kyoka)" userId="4ea8cc82-172e-4ea0-8e41-0d0780be811b" providerId="ADAL" clId="{0176CBFC-E5D6-4A78-8879-A8B6C1D5B34B}" dt="2023-03-24T08:34:26.520" v="215" actId="552"/>
          <ac:spMkLst>
            <pc:docMk/>
            <pc:sldMk cId="3259905726" sldId="264"/>
            <ac:spMk id="39" creationId="{D3D2E377-7CCF-4E2C-A584-5906CA85EE7A}"/>
          </ac:spMkLst>
        </pc:spChg>
        <pc:spChg chg="add mod">
          <ac:chgData name="小幡 京加／リサーチ・コンサル／JRI (obata kyoka)" userId="4ea8cc82-172e-4ea0-8e41-0d0780be811b" providerId="ADAL" clId="{0176CBFC-E5D6-4A78-8879-A8B6C1D5B34B}" dt="2023-03-24T08:34:26.520" v="215" actId="552"/>
          <ac:spMkLst>
            <pc:docMk/>
            <pc:sldMk cId="3259905726" sldId="264"/>
            <ac:spMk id="40" creationId="{75AFBE4E-CC2E-4031-A6EC-F48F2F3F8D04}"/>
          </ac:spMkLst>
        </pc:spChg>
        <pc:spChg chg="add mod">
          <ac:chgData name="小幡 京加／リサーチ・コンサル／JRI (obata kyoka)" userId="4ea8cc82-172e-4ea0-8e41-0d0780be811b" providerId="ADAL" clId="{0176CBFC-E5D6-4A78-8879-A8B6C1D5B34B}" dt="2023-03-24T08:34:26.520" v="215" actId="552"/>
          <ac:spMkLst>
            <pc:docMk/>
            <pc:sldMk cId="3259905726" sldId="264"/>
            <ac:spMk id="41" creationId="{46EF16EA-5AD6-4058-B76E-F409B6DFE949}"/>
          </ac:spMkLst>
        </pc:spChg>
        <pc:spChg chg="add del mod">
          <ac:chgData name="小幡 京加／リサーチ・コンサル／JRI (obata kyoka)" userId="4ea8cc82-172e-4ea0-8e41-0d0780be811b" providerId="ADAL" clId="{0176CBFC-E5D6-4A78-8879-A8B6C1D5B34B}" dt="2023-03-24T08:41:40.637" v="405" actId="478"/>
          <ac:spMkLst>
            <pc:docMk/>
            <pc:sldMk cId="3259905726" sldId="264"/>
            <ac:spMk id="42" creationId="{8A3E0CA3-C7B5-4BD3-A7A1-5B4FB04B70FA}"/>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43" creationId="{8D368821-A046-4A27-805F-A570BF96525B}"/>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44" creationId="{815C11FA-FF6C-411C-89FA-459A0C23F35F}"/>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45" creationId="{C6D06733-3353-4DC4-A187-C1216F2DC874}"/>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46" creationId="{BDB5FF09-282B-4BF3-B16B-4A5C737AF717}"/>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47" creationId="{E10CED64-86AE-48FA-9DDC-D0BE2EBBD306}"/>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48" creationId="{3BF74F78-E8B9-4941-9B20-46E50B5671B8}"/>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49" creationId="{C6170FC6-C4E2-41EF-87B4-3C3B506EB3B1}"/>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50" creationId="{32F7CB14-E601-4FB9-B47D-E7B0E48CB1AE}"/>
          </ac:spMkLst>
        </pc:spChg>
        <pc:spChg chg="add mod">
          <ac:chgData name="小幡 京加／リサーチ・コンサル／JRI (obata kyoka)" userId="4ea8cc82-172e-4ea0-8e41-0d0780be811b" providerId="ADAL" clId="{0176CBFC-E5D6-4A78-8879-A8B6C1D5B34B}" dt="2023-03-24T08:44:56.628" v="548" actId="552"/>
          <ac:spMkLst>
            <pc:docMk/>
            <pc:sldMk cId="3259905726" sldId="264"/>
            <ac:spMk id="51" creationId="{4A1979C1-0627-4642-84C4-82877EC491A0}"/>
          </ac:spMkLst>
        </pc:spChg>
        <pc:grpChg chg="del mod">
          <ac:chgData name="小幡 京加／リサーチ・コンサル／JRI (obata kyoka)" userId="4ea8cc82-172e-4ea0-8e41-0d0780be811b" providerId="ADAL" clId="{0176CBFC-E5D6-4A78-8879-A8B6C1D5B34B}" dt="2023-03-24T08:39:18.026" v="373" actId="165"/>
          <ac:grpSpMkLst>
            <pc:docMk/>
            <pc:sldMk cId="3259905726" sldId="264"/>
            <ac:grpSpMk id="10" creationId="{00000000-0000-0000-0000-000000000000}"/>
          </ac:grpSpMkLst>
        </pc:grpChg>
        <pc:grpChg chg="del ord">
          <ac:chgData name="小幡 京加／リサーチ・コンサル／JRI (obata kyoka)" userId="4ea8cc82-172e-4ea0-8e41-0d0780be811b" providerId="ADAL" clId="{0176CBFC-E5D6-4A78-8879-A8B6C1D5B34B}" dt="2023-03-24T08:26:53.232" v="1" actId="165"/>
          <ac:grpSpMkLst>
            <pc:docMk/>
            <pc:sldMk cId="3259905726" sldId="264"/>
            <ac:grpSpMk id="21" creationId="{00000000-0000-0000-0000-000000000000}"/>
          </ac:grpSpMkLst>
        </pc:grpChg>
        <pc:graphicFrameChg chg="mod ord modGraphic">
          <ac:chgData name="小幡 京加／リサーチ・コンサル／JRI (obata kyoka)" userId="4ea8cc82-172e-4ea0-8e41-0d0780be811b" providerId="ADAL" clId="{0176CBFC-E5D6-4A78-8879-A8B6C1D5B34B}" dt="2023-03-24T08:38:44.155" v="321" actId="167"/>
          <ac:graphicFrameMkLst>
            <pc:docMk/>
            <pc:sldMk cId="3259905726" sldId="264"/>
            <ac:graphicFrameMk id="18" creationId="{00000000-0000-0000-0000-000000000000}"/>
          </ac:graphicFrameMkLst>
        </pc:graphicFrameChg>
        <pc:graphicFrameChg chg="mod ord modGraphic">
          <ac:chgData name="小幡 京加／リサーチ・コンサル／JRI (obata kyoka)" userId="4ea8cc82-172e-4ea0-8e41-0d0780be811b" providerId="ADAL" clId="{0176CBFC-E5D6-4A78-8879-A8B6C1D5B34B}" dt="2023-03-24T08:39:32.609" v="374" actId="552"/>
          <ac:graphicFrameMkLst>
            <pc:docMk/>
            <pc:sldMk cId="3259905726" sldId="264"/>
            <ac:graphicFrameMk id="27" creationId="{00000000-0000-0000-0000-000000000000}"/>
          </ac:graphicFrameMkLst>
        </pc:graphicFrameChg>
      </pc:sldChg>
      <pc:sldChg chg="addSp delSp modSp mod">
        <pc:chgData name="小幡 京加／リサーチ・コンサル／JRI (obata kyoka)" userId="4ea8cc82-172e-4ea0-8e41-0d0780be811b" providerId="ADAL" clId="{0176CBFC-E5D6-4A78-8879-A8B6C1D5B34B}" dt="2023-03-24T08:49:31.458" v="619" actId="555"/>
        <pc:sldMkLst>
          <pc:docMk/>
          <pc:sldMk cId="3043875468" sldId="296"/>
        </pc:sldMkLst>
        <pc:spChg chg="add del mod">
          <ac:chgData name="小幡 京加／リサーチ・コンサル／JRI (obata kyoka)" userId="4ea8cc82-172e-4ea0-8e41-0d0780be811b" providerId="ADAL" clId="{0176CBFC-E5D6-4A78-8879-A8B6C1D5B34B}" dt="2023-03-24T08:49:31.458" v="619" actId="555"/>
          <ac:spMkLst>
            <pc:docMk/>
            <pc:sldMk cId="3043875468" sldId="296"/>
            <ac:spMk id="13" creationId="{00000000-0000-0000-0000-000000000000}"/>
          </ac:spMkLst>
        </pc:spChg>
        <pc:spChg chg="mod">
          <ac:chgData name="小幡 京加／リサーチ・コンサル／JRI (obata kyoka)" userId="4ea8cc82-172e-4ea0-8e41-0d0780be811b" providerId="ADAL" clId="{0176CBFC-E5D6-4A78-8879-A8B6C1D5B34B}" dt="2023-03-24T08:46:47.479" v="556" actId="6549"/>
          <ac:spMkLst>
            <pc:docMk/>
            <pc:sldMk cId="3043875468" sldId="296"/>
            <ac:spMk id="14" creationId="{00000000-0000-0000-0000-000000000000}"/>
          </ac:spMkLst>
        </pc:spChg>
        <pc:spChg chg="mod">
          <ac:chgData name="小幡 京加／リサーチ・コンサル／JRI (obata kyoka)" userId="4ea8cc82-172e-4ea0-8e41-0d0780be811b" providerId="ADAL" clId="{0176CBFC-E5D6-4A78-8879-A8B6C1D5B34B}" dt="2023-03-24T08:49:31.458" v="619" actId="555"/>
          <ac:spMkLst>
            <pc:docMk/>
            <pc:sldMk cId="3043875468" sldId="296"/>
            <ac:spMk id="20" creationId="{00000000-0000-0000-0000-000000000000}"/>
          </ac:spMkLst>
        </pc:spChg>
        <pc:spChg chg="add del mod">
          <ac:chgData name="小幡 京加／リサーチ・コンサル／JRI (obata kyoka)" userId="4ea8cc82-172e-4ea0-8e41-0d0780be811b" providerId="ADAL" clId="{0176CBFC-E5D6-4A78-8879-A8B6C1D5B34B}" dt="2023-03-24T08:48:28.756" v="588"/>
          <ac:spMkLst>
            <pc:docMk/>
            <pc:sldMk cId="3043875468" sldId="296"/>
            <ac:spMk id="72" creationId="{FF573830-1AFE-4002-B408-3F39326A4B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CFF31-9846-4F6D-99A8-3222B0379B32}" type="datetimeFigureOut">
              <a:rPr kumimoji="1" lang="ja-JP" altLang="en-US" smtClean="0"/>
              <a:t>2023/3/27</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DFABE-FB32-4234-BD56-EF7AF0205C2D}" type="slidenum">
              <a:rPr kumimoji="1" lang="ja-JP" altLang="en-US" smtClean="0"/>
              <a:t>‹#›</a:t>
            </a:fld>
            <a:endParaRPr kumimoji="1" lang="ja-JP" altLang="en-US"/>
          </a:p>
        </p:txBody>
      </p:sp>
    </p:spTree>
    <p:extLst>
      <p:ext uri="{BB962C8B-B14F-4D97-AF65-F5344CB8AC3E}">
        <p14:creationId xmlns:p14="http://schemas.microsoft.com/office/powerpoint/2010/main" val="1492072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a:t>
            </a:fld>
            <a:endParaRPr kumimoji="1" lang="ja-JP" altLang="en-US"/>
          </a:p>
        </p:txBody>
      </p:sp>
    </p:spTree>
    <p:extLst>
      <p:ext uri="{BB962C8B-B14F-4D97-AF65-F5344CB8AC3E}">
        <p14:creationId xmlns:p14="http://schemas.microsoft.com/office/powerpoint/2010/main" val="52987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10</a:t>
            </a:fld>
            <a:endParaRPr kumimoji="1" lang="ja-JP" altLang="en-US"/>
          </a:p>
        </p:txBody>
      </p:sp>
    </p:spTree>
    <p:extLst>
      <p:ext uri="{BB962C8B-B14F-4D97-AF65-F5344CB8AC3E}">
        <p14:creationId xmlns:p14="http://schemas.microsoft.com/office/powerpoint/2010/main" val="131609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11</a:t>
            </a:fld>
            <a:endParaRPr kumimoji="1" lang="ja-JP" altLang="en-US"/>
          </a:p>
        </p:txBody>
      </p:sp>
    </p:spTree>
    <p:extLst>
      <p:ext uri="{BB962C8B-B14F-4D97-AF65-F5344CB8AC3E}">
        <p14:creationId xmlns:p14="http://schemas.microsoft.com/office/powerpoint/2010/main" val="325784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12</a:t>
            </a:fld>
            <a:endParaRPr kumimoji="1" lang="ja-JP" altLang="en-US"/>
          </a:p>
        </p:txBody>
      </p:sp>
    </p:spTree>
    <p:extLst>
      <p:ext uri="{BB962C8B-B14F-4D97-AF65-F5344CB8AC3E}">
        <p14:creationId xmlns:p14="http://schemas.microsoft.com/office/powerpoint/2010/main" val="378921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13</a:t>
            </a:fld>
            <a:endParaRPr kumimoji="1" lang="ja-JP" altLang="en-US"/>
          </a:p>
        </p:txBody>
      </p:sp>
    </p:spTree>
    <p:extLst>
      <p:ext uri="{BB962C8B-B14F-4D97-AF65-F5344CB8AC3E}">
        <p14:creationId xmlns:p14="http://schemas.microsoft.com/office/powerpoint/2010/main" val="462567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14</a:t>
            </a:fld>
            <a:endParaRPr kumimoji="1" lang="ja-JP" altLang="en-US"/>
          </a:p>
        </p:txBody>
      </p:sp>
    </p:spTree>
    <p:extLst>
      <p:ext uri="{BB962C8B-B14F-4D97-AF65-F5344CB8AC3E}">
        <p14:creationId xmlns:p14="http://schemas.microsoft.com/office/powerpoint/2010/main" val="134204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15</a:t>
            </a:fld>
            <a:endParaRPr kumimoji="1" lang="ja-JP" altLang="en-US"/>
          </a:p>
        </p:txBody>
      </p:sp>
    </p:spTree>
    <p:extLst>
      <p:ext uri="{BB962C8B-B14F-4D97-AF65-F5344CB8AC3E}">
        <p14:creationId xmlns:p14="http://schemas.microsoft.com/office/powerpoint/2010/main" val="84395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16</a:t>
            </a:fld>
            <a:endParaRPr kumimoji="1" lang="ja-JP" altLang="en-US"/>
          </a:p>
        </p:txBody>
      </p:sp>
    </p:spTree>
    <p:extLst>
      <p:ext uri="{BB962C8B-B14F-4D97-AF65-F5344CB8AC3E}">
        <p14:creationId xmlns:p14="http://schemas.microsoft.com/office/powerpoint/2010/main" val="198912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17</a:t>
            </a:fld>
            <a:endParaRPr kumimoji="1" lang="ja-JP" altLang="en-US"/>
          </a:p>
        </p:txBody>
      </p:sp>
    </p:spTree>
    <p:extLst>
      <p:ext uri="{BB962C8B-B14F-4D97-AF65-F5344CB8AC3E}">
        <p14:creationId xmlns:p14="http://schemas.microsoft.com/office/powerpoint/2010/main" val="337770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18</a:t>
            </a:fld>
            <a:endParaRPr kumimoji="1" lang="ja-JP" altLang="en-US"/>
          </a:p>
        </p:txBody>
      </p:sp>
    </p:spTree>
    <p:extLst>
      <p:ext uri="{BB962C8B-B14F-4D97-AF65-F5344CB8AC3E}">
        <p14:creationId xmlns:p14="http://schemas.microsoft.com/office/powerpoint/2010/main" val="860234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19</a:t>
            </a:fld>
            <a:endParaRPr kumimoji="1" lang="ja-JP" altLang="en-US"/>
          </a:p>
        </p:txBody>
      </p:sp>
    </p:spTree>
    <p:extLst>
      <p:ext uri="{BB962C8B-B14F-4D97-AF65-F5344CB8AC3E}">
        <p14:creationId xmlns:p14="http://schemas.microsoft.com/office/powerpoint/2010/main" val="243580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a:t>
            </a:fld>
            <a:endParaRPr kumimoji="1" lang="ja-JP" altLang="en-US"/>
          </a:p>
        </p:txBody>
      </p:sp>
    </p:spTree>
    <p:extLst>
      <p:ext uri="{BB962C8B-B14F-4D97-AF65-F5344CB8AC3E}">
        <p14:creationId xmlns:p14="http://schemas.microsoft.com/office/powerpoint/2010/main" val="298410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20</a:t>
            </a:fld>
            <a:endParaRPr kumimoji="1" lang="ja-JP" altLang="en-US"/>
          </a:p>
        </p:txBody>
      </p:sp>
    </p:spTree>
    <p:extLst>
      <p:ext uri="{BB962C8B-B14F-4D97-AF65-F5344CB8AC3E}">
        <p14:creationId xmlns:p14="http://schemas.microsoft.com/office/powerpoint/2010/main" val="2377962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21</a:t>
            </a:fld>
            <a:endParaRPr kumimoji="1" lang="ja-JP" altLang="en-US"/>
          </a:p>
        </p:txBody>
      </p:sp>
    </p:spTree>
    <p:extLst>
      <p:ext uri="{BB962C8B-B14F-4D97-AF65-F5344CB8AC3E}">
        <p14:creationId xmlns:p14="http://schemas.microsoft.com/office/powerpoint/2010/main" val="2768292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22</a:t>
            </a:fld>
            <a:endParaRPr kumimoji="1" lang="ja-JP" altLang="en-US"/>
          </a:p>
        </p:txBody>
      </p:sp>
    </p:spTree>
    <p:extLst>
      <p:ext uri="{BB962C8B-B14F-4D97-AF65-F5344CB8AC3E}">
        <p14:creationId xmlns:p14="http://schemas.microsoft.com/office/powerpoint/2010/main" val="929502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23</a:t>
            </a:fld>
            <a:endParaRPr kumimoji="1" lang="ja-JP" altLang="en-US"/>
          </a:p>
        </p:txBody>
      </p:sp>
    </p:spTree>
    <p:extLst>
      <p:ext uri="{BB962C8B-B14F-4D97-AF65-F5344CB8AC3E}">
        <p14:creationId xmlns:p14="http://schemas.microsoft.com/office/powerpoint/2010/main" val="4226191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24</a:t>
            </a:fld>
            <a:endParaRPr kumimoji="1" lang="ja-JP" altLang="en-US"/>
          </a:p>
        </p:txBody>
      </p:sp>
    </p:spTree>
    <p:extLst>
      <p:ext uri="{BB962C8B-B14F-4D97-AF65-F5344CB8AC3E}">
        <p14:creationId xmlns:p14="http://schemas.microsoft.com/office/powerpoint/2010/main" val="315468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25</a:t>
            </a:fld>
            <a:endParaRPr kumimoji="1" lang="ja-JP" altLang="en-US"/>
          </a:p>
        </p:txBody>
      </p:sp>
    </p:spTree>
    <p:extLst>
      <p:ext uri="{BB962C8B-B14F-4D97-AF65-F5344CB8AC3E}">
        <p14:creationId xmlns:p14="http://schemas.microsoft.com/office/powerpoint/2010/main" val="399894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26</a:t>
            </a:fld>
            <a:endParaRPr kumimoji="1" lang="ja-JP" altLang="en-US"/>
          </a:p>
        </p:txBody>
      </p:sp>
    </p:spTree>
    <p:extLst>
      <p:ext uri="{BB962C8B-B14F-4D97-AF65-F5344CB8AC3E}">
        <p14:creationId xmlns:p14="http://schemas.microsoft.com/office/powerpoint/2010/main" val="325875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27</a:t>
            </a:fld>
            <a:endParaRPr kumimoji="1" lang="ja-JP" altLang="en-US"/>
          </a:p>
        </p:txBody>
      </p:sp>
    </p:spTree>
    <p:extLst>
      <p:ext uri="{BB962C8B-B14F-4D97-AF65-F5344CB8AC3E}">
        <p14:creationId xmlns:p14="http://schemas.microsoft.com/office/powerpoint/2010/main" val="1140781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28</a:t>
            </a:fld>
            <a:endParaRPr kumimoji="1" lang="ja-JP" altLang="en-US"/>
          </a:p>
        </p:txBody>
      </p:sp>
    </p:spTree>
    <p:extLst>
      <p:ext uri="{BB962C8B-B14F-4D97-AF65-F5344CB8AC3E}">
        <p14:creationId xmlns:p14="http://schemas.microsoft.com/office/powerpoint/2010/main" val="3313596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29</a:t>
            </a:fld>
            <a:endParaRPr kumimoji="1" lang="ja-JP" altLang="en-US"/>
          </a:p>
        </p:txBody>
      </p:sp>
    </p:spTree>
    <p:extLst>
      <p:ext uri="{BB962C8B-B14F-4D97-AF65-F5344CB8AC3E}">
        <p14:creationId xmlns:p14="http://schemas.microsoft.com/office/powerpoint/2010/main" val="100959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a:t>
            </a:fld>
            <a:endParaRPr kumimoji="1" lang="ja-JP" altLang="en-US"/>
          </a:p>
        </p:txBody>
      </p:sp>
    </p:spTree>
    <p:extLst>
      <p:ext uri="{BB962C8B-B14F-4D97-AF65-F5344CB8AC3E}">
        <p14:creationId xmlns:p14="http://schemas.microsoft.com/office/powerpoint/2010/main" val="255028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30</a:t>
            </a:fld>
            <a:endParaRPr kumimoji="1" lang="ja-JP" altLang="en-US"/>
          </a:p>
        </p:txBody>
      </p:sp>
    </p:spTree>
    <p:extLst>
      <p:ext uri="{BB962C8B-B14F-4D97-AF65-F5344CB8AC3E}">
        <p14:creationId xmlns:p14="http://schemas.microsoft.com/office/powerpoint/2010/main" val="4207049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31</a:t>
            </a:fld>
            <a:endParaRPr kumimoji="1" lang="ja-JP" altLang="en-US"/>
          </a:p>
        </p:txBody>
      </p:sp>
    </p:spTree>
    <p:extLst>
      <p:ext uri="{BB962C8B-B14F-4D97-AF65-F5344CB8AC3E}">
        <p14:creationId xmlns:p14="http://schemas.microsoft.com/office/powerpoint/2010/main" val="289416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32</a:t>
            </a:fld>
            <a:endParaRPr kumimoji="1" lang="ja-JP" altLang="en-US"/>
          </a:p>
        </p:txBody>
      </p:sp>
    </p:spTree>
    <p:extLst>
      <p:ext uri="{BB962C8B-B14F-4D97-AF65-F5344CB8AC3E}">
        <p14:creationId xmlns:p14="http://schemas.microsoft.com/office/powerpoint/2010/main" val="2630397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33</a:t>
            </a:fld>
            <a:endParaRPr kumimoji="1" lang="ja-JP" altLang="en-US"/>
          </a:p>
        </p:txBody>
      </p:sp>
    </p:spTree>
    <p:extLst>
      <p:ext uri="{BB962C8B-B14F-4D97-AF65-F5344CB8AC3E}">
        <p14:creationId xmlns:p14="http://schemas.microsoft.com/office/powerpoint/2010/main" val="3716277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34</a:t>
            </a:fld>
            <a:endParaRPr kumimoji="1" lang="ja-JP" altLang="en-US"/>
          </a:p>
        </p:txBody>
      </p:sp>
    </p:spTree>
    <p:extLst>
      <p:ext uri="{BB962C8B-B14F-4D97-AF65-F5344CB8AC3E}">
        <p14:creationId xmlns:p14="http://schemas.microsoft.com/office/powerpoint/2010/main" val="4221286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35</a:t>
            </a:fld>
            <a:endParaRPr kumimoji="1" lang="ja-JP" altLang="en-US"/>
          </a:p>
        </p:txBody>
      </p:sp>
    </p:spTree>
    <p:extLst>
      <p:ext uri="{BB962C8B-B14F-4D97-AF65-F5344CB8AC3E}">
        <p14:creationId xmlns:p14="http://schemas.microsoft.com/office/powerpoint/2010/main" val="2610666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36</a:t>
            </a:fld>
            <a:endParaRPr kumimoji="1" lang="ja-JP" altLang="en-US"/>
          </a:p>
        </p:txBody>
      </p:sp>
    </p:spTree>
    <p:extLst>
      <p:ext uri="{BB962C8B-B14F-4D97-AF65-F5344CB8AC3E}">
        <p14:creationId xmlns:p14="http://schemas.microsoft.com/office/powerpoint/2010/main" val="2534290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37</a:t>
            </a:fld>
            <a:endParaRPr kumimoji="1" lang="ja-JP" altLang="en-US"/>
          </a:p>
        </p:txBody>
      </p:sp>
    </p:spTree>
    <p:extLst>
      <p:ext uri="{BB962C8B-B14F-4D97-AF65-F5344CB8AC3E}">
        <p14:creationId xmlns:p14="http://schemas.microsoft.com/office/powerpoint/2010/main" val="3236490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38</a:t>
            </a:fld>
            <a:endParaRPr kumimoji="1" lang="ja-JP" altLang="en-US"/>
          </a:p>
        </p:txBody>
      </p:sp>
    </p:spTree>
    <p:extLst>
      <p:ext uri="{BB962C8B-B14F-4D97-AF65-F5344CB8AC3E}">
        <p14:creationId xmlns:p14="http://schemas.microsoft.com/office/powerpoint/2010/main" val="3511213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39</a:t>
            </a:fld>
            <a:endParaRPr kumimoji="1" lang="ja-JP" altLang="en-US"/>
          </a:p>
        </p:txBody>
      </p:sp>
    </p:spTree>
    <p:extLst>
      <p:ext uri="{BB962C8B-B14F-4D97-AF65-F5344CB8AC3E}">
        <p14:creationId xmlns:p14="http://schemas.microsoft.com/office/powerpoint/2010/main" val="9363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a:t>
            </a:fld>
            <a:endParaRPr kumimoji="1" lang="ja-JP" altLang="en-US"/>
          </a:p>
        </p:txBody>
      </p:sp>
    </p:spTree>
    <p:extLst>
      <p:ext uri="{BB962C8B-B14F-4D97-AF65-F5344CB8AC3E}">
        <p14:creationId xmlns:p14="http://schemas.microsoft.com/office/powerpoint/2010/main" val="3731488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40</a:t>
            </a:fld>
            <a:endParaRPr kumimoji="1" lang="ja-JP" altLang="en-US"/>
          </a:p>
        </p:txBody>
      </p:sp>
    </p:spTree>
    <p:extLst>
      <p:ext uri="{BB962C8B-B14F-4D97-AF65-F5344CB8AC3E}">
        <p14:creationId xmlns:p14="http://schemas.microsoft.com/office/powerpoint/2010/main" val="1297253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41</a:t>
            </a:fld>
            <a:endParaRPr kumimoji="1" lang="ja-JP" altLang="en-US"/>
          </a:p>
        </p:txBody>
      </p:sp>
    </p:spTree>
    <p:extLst>
      <p:ext uri="{BB962C8B-B14F-4D97-AF65-F5344CB8AC3E}">
        <p14:creationId xmlns:p14="http://schemas.microsoft.com/office/powerpoint/2010/main" val="3799137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42</a:t>
            </a:fld>
            <a:endParaRPr kumimoji="1" lang="ja-JP" altLang="en-US"/>
          </a:p>
        </p:txBody>
      </p:sp>
    </p:spTree>
    <p:extLst>
      <p:ext uri="{BB962C8B-B14F-4D97-AF65-F5344CB8AC3E}">
        <p14:creationId xmlns:p14="http://schemas.microsoft.com/office/powerpoint/2010/main" val="3226983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43</a:t>
            </a:fld>
            <a:endParaRPr kumimoji="1" lang="ja-JP" altLang="en-US"/>
          </a:p>
        </p:txBody>
      </p:sp>
    </p:spTree>
    <p:extLst>
      <p:ext uri="{BB962C8B-B14F-4D97-AF65-F5344CB8AC3E}">
        <p14:creationId xmlns:p14="http://schemas.microsoft.com/office/powerpoint/2010/main" val="4103155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44</a:t>
            </a:fld>
            <a:endParaRPr kumimoji="1" lang="ja-JP" altLang="en-US"/>
          </a:p>
        </p:txBody>
      </p:sp>
    </p:spTree>
    <p:extLst>
      <p:ext uri="{BB962C8B-B14F-4D97-AF65-F5344CB8AC3E}">
        <p14:creationId xmlns:p14="http://schemas.microsoft.com/office/powerpoint/2010/main" val="3595449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45</a:t>
            </a:fld>
            <a:endParaRPr kumimoji="1" lang="ja-JP" altLang="en-US"/>
          </a:p>
        </p:txBody>
      </p:sp>
    </p:spTree>
    <p:extLst>
      <p:ext uri="{BB962C8B-B14F-4D97-AF65-F5344CB8AC3E}">
        <p14:creationId xmlns:p14="http://schemas.microsoft.com/office/powerpoint/2010/main" val="106194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46</a:t>
            </a:fld>
            <a:endParaRPr kumimoji="1" lang="ja-JP" altLang="en-US"/>
          </a:p>
        </p:txBody>
      </p:sp>
    </p:spTree>
    <p:extLst>
      <p:ext uri="{BB962C8B-B14F-4D97-AF65-F5344CB8AC3E}">
        <p14:creationId xmlns:p14="http://schemas.microsoft.com/office/powerpoint/2010/main" val="3595897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47</a:t>
            </a:fld>
            <a:endParaRPr kumimoji="1" lang="ja-JP" altLang="en-US"/>
          </a:p>
        </p:txBody>
      </p:sp>
    </p:spTree>
    <p:extLst>
      <p:ext uri="{BB962C8B-B14F-4D97-AF65-F5344CB8AC3E}">
        <p14:creationId xmlns:p14="http://schemas.microsoft.com/office/powerpoint/2010/main" val="1237681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48</a:t>
            </a:fld>
            <a:endParaRPr kumimoji="1" lang="ja-JP" altLang="en-US"/>
          </a:p>
        </p:txBody>
      </p:sp>
    </p:spTree>
    <p:extLst>
      <p:ext uri="{BB962C8B-B14F-4D97-AF65-F5344CB8AC3E}">
        <p14:creationId xmlns:p14="http://schemas.microsoft.com/office/powerpoint/2010/main" val="3051463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49</a:t>
            </a:fld>
            <a:endParaRPr kumimoji="1" lang="ja-JP" altLang="en-US"/>
          </a:p>
        </p:txBody>
      </p:sp>
    </p:spTree>
    <p:extLst>
      <p:ext uri="{BB962C8B-B14F-4D97-AF65-F5344CB8AC3E}">
        <p14:creationId xmlns:p14="http://schemas.microsoft.com/office/powerpoint/2010/main" val="97461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a:t>
            </a:fld>
            <a:endParaRPr kumimoji="1" lang="ja-JP" altLang="en-US"/>
          </a:p>
        </p:txBody>
      </p:sp>
    </p:spTree>
    <p:extLst>
      <p:ext uri="{BB962C8B-B14F-4D97-AF65-F5344CB8AC3E}">
        <p14:creationId xmlns:p14="http://schemas.microsoft.com/office/powerpoint/2010/main" val="40622374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50</a:t>
            </a:fld>
            <a:endParaRPr kumimoji="1" lang="ja-JP" altLang="en-US"/>
          </a:p>
        </p:txBody>
      </p:sp>
    </p:spTree>
    <p:extLst>
      <p:ext uri="{BB962C8B-B14F-4D97-AF65-F5344CB8AC3E}">
        <p14:creationId xmlns:p14="http://schemas.microsoft.com/office/powerpoint/2010/main" val="16142503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51</a:t>
            </a:fld>
            <a:endParaRPr kumimoji="1" lang="ja-JP" altLang="en-US"/>
          </a:p>
        </p:txBody>
      </p:sp>
    </p:spTree>
    <p:extLst>
      <p:ext uri="{BB962C8B-B14F-4D97-AF65-F5344CB8AC3E}">
        <p14:creationId xmlns:p14="http://schemas.microsoft.com/office/powerpoint/2010/main" val="4166297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52</a:t>
            </a:fld>
            <a:endParaRPr kumimoji="1" lang="ja-JP" altLang="en-US"/>
          </a:p>
        </p:txBody>
      </p:sp>
    </p:spTree>
    <p:extLst>
      <p:ext uri="{BB962C8B-B14F-4D97-AF65-F5344CB8AC3E}">
        <p14:creationId xmlns:p14="http://schemas.microsoft.com/office/powerpoint/2010/main" val="2878012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53</a:t>
            </a:fld>
            <a:endParaRPr kumimoji="1" lang="ja-JP" altLang="en-US"/>
          </a:p>
        </p:txBody>
      </p:sp>
    </p:spTree>
    <p:extLst>
      <p:ext uri="{BB962C8B-B14F-4D97-AF65-F5344CB8AC3E}">
        <p14:creationId xmlns:p14="http://schemas.microsoft.com/office/powerpoint/2010/main" val="1910827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54</a:t>
            </a:fld>
            <a:endParaRPr kumimoji="1" lang="ja-JP" altLang="en-US"/>
          </a:p>
        </p:txBody>
      </p:sp>
    </p:spTree>
    <p:extLst>
      <p:ext uri="{BB962C8B-B14F-4D97-AF65-F5344CB8AC3E}">
        <p14:creationId xmlns:p14="http://schemas.microsoft.com/office/powerpoint/2010/main" val="15932344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55</a:t>
            </a:fld>
            <a:endParaRPr kumimoji="1" lang="ja-JP" altLang="en-US"/>
          </a:p>
        </p:txBody>
      </p:sp>
    </p:spTree>
    <p:extLst>
      <p:ext uri="{BB962C8B-B14F-4D97-AF65-F5344CB8AC3E}">
        <p14:creationId xmlns:p14="http://schemas.microsoft.com/office/powerpoint/2010/main" val="3170322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56</a:t>
            </a:fld>
            <a:endParaRPr kumimoji="1" lang="ja-JP" altLang="en-US"/>
          </a:p>
        </p:txBody>
      </p:sp>
    </p:spTree>
    <p:extLst>
      <p:ext uri="{BB962C8B-B14F-4D97-AF65-F5344CB8AC3E}">
        <p14:creationId xmlns:p14="http://schemas.microsoft.com/office/powerpoint/2010/main" val="4064908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57</a:t>
            </a:fld>
            <a:endParaRPr kumimoji="1" lang="ja-JP" altLang="en-US"/>
          </a:p>
        </p:txBody>
      </p:sp>
    </p:spTree>
    <p:extLst>
      <p:ext uri="{BB962C8B-B14F-4D97-AF65-F5344CB8AC3E}">
        <p14:creationId xmlns:p14="http://schemas.microsoft.com/office/powerpoint/2010/main" val="3094161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58</a:t>
            </a:fld>
            <a:endParaRPr kumimoji="1" lang="ja-JP" altLang="en-US"/>
          </a:p>
        </p:txBody>
      </p:sp>
    </p:spTree>
    <p:extLst>
      <p:ext uri="{BB962C8B-B14F-4D97-AF65-F5344CB8AC3E}">
        <p14:creationId xmlns:p14="http://schemas.microsoft.com/office/powerpoint/2010/main" val="35594293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59</a:t>
            </a:fld>
            <a:endParaRPr kumimoji="1" lang="ja-JP" altLang="en-US"/>
          </a:p>
        </p:txBody>
      </p:sp>
    </p:spTree>
    <p:extLst>
      <p:ext uri="{BB962C8B-B14F-4D97-AF65-F5344CB8AC3E}">
        <p14:creationId xmlns:p14="http://schemas.microsoft.com/office/powerpoint/2010/main" val="421288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a:t>
            </a:fld>
            <a:endParaRPr kumimoji="1" lang="ja-JP" altLang="en-US"/>
          </a:p>
        </p:txBody>
      </p:sp>
    </p:spTree>
    <p:extLst>
      <p:ext uri="{BB962C8B-B14F-4D97-AF65-F5344CB8AC3E}">
        <p14:creationId xmlns:p14="http://schemas.microsoft.com/office/powerpoint/2010/main" val="16014154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60</a:t>
            </a:fld>
            <a:endParaRPr kumimoji="1" lang="ja-JP" altLang="en-US"/>
          </a:p>
        </p:txBody>
      </p:sp>
    </p:spTree>
    <p:extLst>
      <p:ext uri="{BB962C8B-B14F-4D97-AF65-F5344CB8AC3E}">
        <p14:creationId xmlns:p14="http://schemas.microsoft.com/office/powerpoint/2010/main" val="10981828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61</a:t>
            </a:fld>
            <a:endParaRPr kumimoji="1" lang="ja-JP" altLang="en-US"/>
          </a:p>
        </p:txBody>
      </p:sp>
    </p:spTree>
    <p:extLst>
      <p:ext uri="{BB962C8B-B14F-4D97-AF65-F5344CB8AC3E}">
        <p14:creationId xmlns:p14="http://schemas.microsoft.com/office/powerpoint/2010/main" val="40233271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62</a:t>
            </a:fld>
            <a:endParaRPr kumimoji="1" lang="ja-JP" altLang="en-US"/>
          </a:p>
        </p:txBody>
      </p:sp>
    </p:spTree>
    <p:extLst>
      <p:ext uri="{BB962C8B-B14F-4D97-AF65-F5344CB8AC3E}">
        <p14:creationId xmlns:p14="http://schemas.microsoft.com/office/powerpoint/2010/main" val="3745026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63</a:t>
            </a:fld>
            <a:endParaRPr kumimoji="1" lang="ja-JP" altLang="en-US"/>
          </a:p>
        </p:txBody>
      </p:sp>
    </p:spTree>
    <p:extLst>
      <p:ext uri="{BB962C8B-B14F-4D97-AF65-F5344CB8AC3E}">
        <p14:creationId xmlns:p14="http://schemas.microsoft.com/office/powerpoint/2010/main" val="1590705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64</a:t>
            </a:fld>
            <a:endParaRPr kumimoji="1" lang="ja-JP" altLang="en-US"/>
          </a:p>
        </p:txBody>
      </p:sp>
    </p:spTree>
    <p:extLst>
      <p:ext uri="{BB962C8B-B14F-4D97-AF65-F5344CB8AC3E}">
        <p14:creationId xmlns:p14="http://schemas.microsoft.com/office/powerpoint/2010/main" val="11355986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65</a:t>
            </a:fld>
            <a:endParaRPr kumimoji="1" lang="ja-JP" altLang="en-US"/>
          </a:p>
        </p:txBody>
      </p:sp>
    </p:spTree>
    <p:extLst>
      <p:ext uri="{BB962C8B-B14F-4D97-AF65-F5344CB8AC3E}">
        <p14:creationId xmlns:p14="http://schemas.microsoft.com/office/powerpoint/2010/main" val="26376567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66</a:t>
            </a:fld>
            <a:endParaRPr kumimoji="1" lang="ja-JP" altLang="en-US"/>
          </a:p>
        </p:txBody>
      </p:sp>
    </p:spTree>
    <p:extLst>
      <p:ext uri="{BB962C8B-B14F-4D97-AF65-F5344CB8AC3E}">
        <p14:creationId xmlns:p14="http://schemas.microsoft.com/office/powerpoint/2010/main" val="27695197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67</a:t>
            </a:fld>
            <a:endParaRPr kumimoji="1" lang="ja-JP" altLang="en-US"/>
          </a:p>
        </p:txBody>
      </p:sp>
    </p:spTree>
    <p:extLst>
      <p:ext uri="{BB962C8B-B14F-4D97-AF65-F5344CB8AC3E}">
        <p14:creationId xmlns:p14="http://schemas.microsoft.com/office/powerpoint/2010/main" val="3973277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68</a:t>
            </a:fld>
            <a:endParaRPr kumimoji="1" lang="ja-JP" altLang="en-US"/>
          </a:p>
        </p:txBody>
      </p:sp>
    </p:spTree>
    <p:extLst>
      <p:ext uri="{BB962C8B-B14F-4D97-AF65-F5344CB8AC3E}">
        <p14:creationId xmlns:p14="http://schemas.microsoft.com/office/powerpoint/2010/main" val="1142001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69</a:t>
            </a:fld>
            <a:endParaRPr kumimoji="1" lang="ja-JP" altLang="en-US"/>
          </a:p>
        </p:txBody>
      </p:sp>
    </p:spTree>
    <p:extLst>
      <p:ext uri="{BB962C8B-B14F-4D97-AF65-F5344CB8AC3E}">
        <p14:creationId xmlns:p14="http://schemas.microsoft.com/office/powerpoint/2010/main" val="363263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7</a:t>
            </a:fld>
            <a:endParaRPr kumimoji="1" lang="ja-JP" altLang="en-US"/>
          </a:p>
        </p:txBody>
      </p:sp>
    </p:spTree>
    <p:extLst>
      <p:ext uri="{BB962C8B-B14F-4D97-AF65-F5344CB8AC3E}">
        <p14:creationId xmlns:p14="http://schemas.microsoft.com/office/powerpoint/2010/main" val="6534814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70</a:t>
            </a:fld>
            <a:endParaRPr kumimoji="1" lang="ja-JP" altLang="en-US"/>
          </a:p>
        </p:txBody>
      </p:sp>
    </p:spTree>
    <p:extLst>
      <p:ext uri="{BB962C8B-B14F-4D97-AF65-F5344CB8AC3E}">
        <p14:creationId xmlns:p14="http://schemas.microsoft.com/office/powerpoint/2010/main" val="307711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8</a:t>
            </a:fld>
            <a:endParaRPr kumimoji="1" lang="ja-JP" altLang="en-US"/>
          </a:p>
        </p:txBody>
      </p:sp>
    </p:spTree>
    <p:extLst>
      <p:ext uri="{BB962C8B-B14F-4D97-AF65-F5344CB8AC3E}">
        <p14:creationId xmlns:p14="http://schemas.microsoft.com/office/powerpoint/2010/main" val="29347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9</a:t>
            </a:fld>
            <a:endParaRPr kumimoji="1" lang="ja-JP" altLang="en-US"/>
          </a:p>
        </p:txBody>
      </p:sp>
    </p:spTree>
    <p:extLst>
      <p:ext uri="{BB962C8B-B14F-4D97-AF65-F5344CB8AC3E}">
        <p14:creationId xmlns:p14="http://schemas.microsoft.com/office/powerpoint/2010/main" val="289140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451" y="3314462"/>
            <a:ext cx="6431123" cy="369277"/>
          </a:xfrm>
          <a:prstGeom prst="rect">
            <a:avLst/>
          </a:prstGeom>
        </p:spPr>
        <p:txBody>
          <a:bodyPr wrap="square" lIns="0" tIns="0" rIns="0" bIns="0">
            <a:spAutoFit/>
          </a:bodyPr>
          <a:lstStyle>
            <a:lvl1pPr>
              <a:defRPr sz="2400" b="1" i="0">
                <a:solidFill>
                  <a:srgbClr val="F37964"/>
                </a:solidFill>
                <a:latin typeface="Meiryo UI" panose="020B0604030504040204" pitchFamily="50" charset="-128"/>
                <a:ea typeface="Meiryo UI" panose="020B0604030504040204" pitchFamily="50" charset="-128"/>
                <a:cs typeface="Meiryo UI" panose="020B0604030504040204" pitchFamily="50" charset="-128"/>
              </a:defRPr>
            </a:lvl1pPr>
          </a:lstStyle>
          <a:p>
            <a:endParaRPr dirty="0"/>
          </a:p>
        </p:txBody>
      </p:sp>
      <p:sp>
        <p:nvSpPr>
          <p:cNvPr id="3" name="Holder 3"/>
          <p:cNvSpPr>
            <a:spLocks noGrp="1"/>
          </p:cNvSpPr>
          <p:nvPr>
            <p:ph type="subTitle" idx="4"/>
          </p:nvPr>
        </p:nvSpPr>
        <p:spPr>
          <a:xfrm>
            <a:off x="1134904" y="5987415"/>
            <a:ext cx="5296219"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527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20304" y="1416393"/>
            <a:ext cx="6122701"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sz="1800"/>
          </a:p>
        </p:txBody>
      </p:sp>
      <p:sp>
        <p:nvSpPr>
          <p:cNvPr id="17" name="bg object 17"/>
          <p:cNvSpPr/>
          <p:nvPr/>
        </p:nvSpPr>
        <p:spPr>
          <a:xfrm>
            <a:off x="720304" y="851278"/>
            <a:ext cx="6122701"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400" b="1" i="0">
                <a:solidFill>
                  <a:srgbClr val="F37964"/>
                </a:solidFill>
                <a:latin typeface="Source Han Sans JP Heavy"/>
                <a:cs typeface="Source Han Sans JP Heavy"/>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576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37964"/>
                </a:solidFill>
                <a:latin typeface="Source Han Sans JP Heavy"/>
                <a:cs typeface="Source Han Sans JP Heavy"/>
              </a:defRPr>
            </a:lvl1pPr>
          </a:lstStyle>
          <a:p>
            <a:endParaRPr/>
          </a:p>
        </p:txBody>
      </p:sp>
      <p:sp>
        <p:nvSpPr>
          <p:cNvPr id="3" name="Holder 3"/>
          <p:cNvSpPr>
            <a:spLocks noGrp="1"/>
          </p:cNvSpPr>
          <p:nvPr>
            <p:ph sz="half" idx="2"/>
          </p:nvPr>
        </p:nvSpPr>
        <p:spPr>
          <a:xfrm>
            <a:off x="378302" y="2459117"/>
            <a:ext cx="329122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6504" y="2459117"/>
            <a:ext cx="3291221"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848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37964"/>
                </a:solidFill>
                <a:latin typeface="Source Han Sans JP Heavy"/>
                <a:cs typeface="Source Han Sans JP Heav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8470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4587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2191" y="931591"/>
            <a:ext cx="6121646" cy="369277"/>
          </a:xfrm>
          <a:prstGeom prst="rect">
            <a:avLst/>
          </a:prstGeom>
        </p:spPr>
        <p:txBody>
          <a:bodyPr wrap="square" lIns="0" tIns="0" rIns="0" bIns="0">
            <a:spAutoFit/>
          </a:bodyPr>
          <a:lstStyle>
            <a:lvl1pPr>
              <a:defRPr sz="2400" b="1" i="0">
                <a:solidFill>
                  <a:srgbClr val="F37964"/>
                </a:solidFill>
                <a:latin typeface="Source Han Sans JP Heavy"/>
                <a:cs typeface="Source Han Sans JP Heavy"/>
              </a:defRPr>
            </a:lvl1pPr>
          </a:lstStyle>
          <a:p>
            <a:endParaRPr dirty="0"/>
          </a:p>
        </p:txBody>
      </p:sp>
      <p:sp>
        <p:nvSpPr>
          <p:cNvPr id="3" name="Holder 3"/>
          <p:cNvSpPr>
            <a:spLocks noGrp="1"/>
          </p:cNvSpPr>
          <p:nvPr>
            <p:ph type="body" idx="1"/>
          </p:nvPr>
        </p:nvSpPr>
        <p:spPr>
          <a:xfrm>
            <a:off x="1075950" y="4373351"/>
            <a:ext cx="5411838" cy="276958"/>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2572449" y="9943387"/>
            <a:ext cx="2421129" cy="276958"/>
          </a:xfrm>
          <a:prstGeom prst="rect">
            <a:avLst/>
          </a:prstGeom>
        </p:spPr>
        <p:txBody>
          <a:bodyPr wrap="square" lIns="0" tIns="0" rIns="0" bIns="0">
            <a:spAutoFit/>
          </a:bodyPr>
          <a:lstStyle>
            <a:lvl1pPr algn="ctr">
              <a:defRPr>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Holder 5"/>
          <p:cNvSpPr>
            <a:spLocks noGrp="1"/>
          </p:cNvSpPr>
          <p:nvPr>
            <p:ph type="dt" sz="half" idx="6"/>
          </p:nvPr>
        </p:nvSpPr>
        <p:spPr>
          <a:xfrm>
            <a:off x="378301" y="9943387"/>
            <a:ext cx="1740186" cy="276958"/>
          </a:xfrm>
          <a:prstGeom prst="rect">
            <a:avLst/>
          </a:prstGeom>
        </p:spPr>
        <p:txBody>
          <a:bodyPr wrap="square" lIns="0" tIns="0" rIns="0" bIns="0">
            <a:spAutoFit/>
          </a:bodyPr>
          <a:lstStyle>
            <a:lvl1pPr algn="l">
              <a:defRPr>
                <a:solidFill>
                  <a:schemeClr val="tx1">
                    <a:tint val="75000"/>
                  </a:schemeClr>
                </a:solidFill>
                <a:latin typeface="Meiryo UI" panose="020B0604030504040204" pitchFamily="50" charset="-128"/>
                <a:ea typeface="Meiryo UI" panose="020B0604030504040204" pitchFamily="50" charset="-128"/>
              </a:defRPr>
            </a:lvl1pPr>
          </a:lstStyle>
          <a:p>
            <a:fld id="{1D8BD707-D9CF-40AE-B4C6-C98DA3205C09}" type="datetimeFigureOut">
              <a:rPr lang="en-US" smtClean="0"/>
              <a:pPr/>
              <a:t>3/27/2023</a:t>
            </a:fld>
            <a:endParaRPr lang="en-US" dirty="0"/>
          </a:p>
        </p:txBody>
      </p:sp>
      <p:sp>
        <p:nvSpPr>
          <p:cNvPr id="6" name="Holder 6"/>
          <p:cNvSpPr>
            <a:spLocks noGrp="1"/>
          </p:cNvSpPr>
          <p:nvPr>
            <p:ph type="sldNum" sz="quarter" idx="7"/>
          </p:nvPr>
        </p:nvSpPr>
        <p:spPr>
          <a:xfrm>
            <a:off x="5447540" y="9943387"/>
            <a:ext cx="1740186" cy="276958"/>
          </a:xfrm>
          <a:prstGeom prst="rect">
            <a:avLst/>
          </a:prstGeom>
        </p:spPr>
        <p:txBody>
          <a:bodyPr wrap="square" lIns="0" tIns="0" rIns="0" bIns="0">
            <a:spAutoFit/>
          </a:bodyPr>
          <a:lstStyle>
            <a:lvl1pPr algn="r">
              <a:defRPr>
                <a:solidFill>
                  <a:schemeClr val="tx1">
                    <a:tint val="75000"/>
                  </a:schemeClr>
                </a:solidFill>
                <a:latin typeface="Meiryo UI" panose="020B0604030504040204" pitchFamily="50" charset="-128"/>
                <a:ea typeface="Meiryo UI" panose="020B0604030504040204" pitchFamily="50" charset="-128"/>
              </a:defRPr>
            </a:lvl1pPr>
          </a:lstStyle>
          <a:p>
            <a:fld id="{B6F15528-21DE-4FAA-801E-634DDDAF4B2B}" type="slidenum">
              <a:rPr lang="en-US" altLang="ja-JP" smtClean="0"/>
              <a:pPr/>
              <a:t>‹#›</a:t>
            </a:fld>
            <a:endParaRPr lang="en-US" altLang="ja-JP" dirty="0"/>
          </a:p>
        </p:txBody>
      </p:sp>
    </p:spTree>
    <p:extLst>
      <p:ext uri="{BB962C8B-B14F-4D97-AF65-F5344CB8AC3E}">
        <p14:creationId xmlns:p14="http://schemas.microsoft.com/office/powerpoint/2010/main" val="15682069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defRPr>
          <a:latin typeface="Meiryo UI" panose="020B0604030504040204" pitchFamily="50" charset="-128"/>
          <a:ea typeface="Meiryo UI" panose="020B0604030504040204" pitchFamily="50" charset="-128"/>
          <a:cs typeface="+mj-cs"/>
        </a:defRPr>
      </a:lvl1pPr>
    </p:titleStyle>
    <p:bodyStyle>
      <a:lvl1pPr marL="0">
        <a:defRPr>
          <a:latin typeface="Meiryo UI" panose="020B0604030504040204" pitchFamily="50" charset="-128"/>
          <a:ea typeface="Meiryo UI" panose="020B0604030504040204" pitchFamily="50" charset="-128"/>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bodyStyle>
    <p:other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g"/><Relationship Id="rId13" Type="http://schemas.openxmlformats.org/officeDocument/2006/relationships/image" Target="../media/image48.jpg"/><Relationship Id="rId3" Type="http://schemas.openxmlformats.org/officeDocument/2006/relationships/image" Target="../media/image38.jpg"/><Relationship Id="rId7" Type="http://schemas.openxmlformats.org/officeDocument/2006/relationships/image" Target="../media/image42.jpg"/><Relationship Id="rId12"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1.jpg"/><Relationship Id="rId11" Type="http://schemas.openxmlformats.org/officeDocument/2006/relationships/image" Target="../media/image46.jpg"/><Relationship Id="rId5" Type="http://schemas.openxmlformats.org/officeDocument/2006/relationships/image" Target="../media/image40.jpg"/><Relationship Id="rId10" Type="http://schemas.openxmlformats.org/officeDocument/2006/relationships/image" Target="../media/image45.jpg"/><Relationship Id="rId4" Type="http://schemas.openxmlformats.org/officeDocument/2006/relationships/image" Target="../media/image39.jpg"/><Relationship Id="rId9" Type="http://schemas.openxmlformats.org/officeDocument/2006/relationships/image" Target="../media/image4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39.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62.png"/><Relationship Id="rId18" Type="http://schemas.openxmlformats.org/officeDocument/2006/relationships/image" Target="../media/image84.png"/><Relationship Id="rId3" Type="http://schemas.openxmlformats.org/officeDocument/2006/relationships/image" Target="../media/image53.png"/><Relationship Id="rId21" Type="http://schemas.openxmlformats.org/officeDocument/2006/relationships/image" Target="../media/image69.png"/><Relationship Id="rId7" Type="http://schemas.openxmlformats.org/officeDocument/2006/relationships/image" Target="../media/image76.png"/><Relationship Id="rId12" Type="http://schemas.openxmlformats.org/officeDocument/2006/relationships/image" Target="../media/image60.png"/><Relationship Id="rId17" Type="http://schemas.openxmlformats.org/officeDocument/2006/relationships/image" Target="../media/image83.png"/><Relationship Id="rId2" Type="http://schemas.openxmlformats.org/officeDocument/2006/relationships/notesSlide" Target="../notesSlides/notesSlide40.xml"/><Relationship Id="rId16" Type="http://schemas.openxmlformats.org/officeDocument/2006/relationships/image" Target="../media/image82.png"/><Relationship Id="rId20"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79.png"/><Relationship Id="rId19" Type="http://schemas.openxmlformats.org/officeDocument/2006/relationships/image" Target="../media/image71.png"/><Relationship Id="rId4" Type="http://schemas.openxmlformats.org/officeDocument/2006/relationships/image" Target="../media/image54.png"/><Relationship Id="rId9" Type="http://schemas.openxmlformats.org/officeDocument/2006/relationships/image" Target="../media/image78.png"/><Relationship Id="rId14" Type="http://schemas.openxmlformats.org/officeDocument/2006/relationships/image" Target="../media/image81.png"/><Relationship Id="rId22" Type="http://schemas.openxmlformats.org/officeDocument/2006/relationships/image" Target="../media/image85.png"/></Relationships>
</file>

<file path=ppt/slides/_rels/slide4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notesSlide" Target="../notesSlides/notesSlide41.xml"/><Relationship Id="rId16" Type="http://schemas.openxmlformats.org/officeDocument/2006/relationships/image" Target="../media/image99.png"/><Relationship Id="rId1" Type="http://schemas.openxmlformats.org/officeDocument/2006/relationships/slideLayout" Target="../slideLayouts/slideLayout4.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4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5.png"/><Relationship Id="rId18" Type="http://schemas.openxmlformats.org/officeDocument/2006/relationships/image" Target="../media/image99.png"/><Relationship Id="rId3" Type="http://schemas.openxmlformats.org/officeDocument/2006/relationships/image" Target="../media/image86.png"/><Relationship Id="rId21" Type="http://schemas.openxmlformats.org/officeDocument/2006/relationships/image" Target="../media/image100.png"/><Relationship Id="rId7" Type="http://schemas.openxmlformats.org/officeDocument/2006/relationships/image" Target="../media/image90.png"/><Relationship Id="rId12" Type="http://schemas.openxmlformats.org/officeDocument/2006/relationships/image" Target="../media/image94.png"/><Relationship Id="rId17" Type="http://schemas.openxmlformats.org/officeDocument/2006/relationships/image" Target="../media/image98.png"/><Relationship Id="rId2" Type="http://schemas.openxmlformats.org/officeDocument/2006/relationships/notesSlide" Target="../notesSlides/notesSlide42.xml"/><Relationship Id="rId16" Type="http://schemas.openxmlformats.org/officeDocument/2006/relationships/image" Target="../media/image97.png"/><Relationship Id="rId20" Type="http://schemas.openxmlformats.org/officeDocument/2006/relationships/image" Target="../media/image104.png"/><Relationship Id="rId1" Type="http://schemas.openxmlformats.org/officeDocument/2006/relationships/slideLayout" Target="../slideLayouts/slideLayout4.xml"/><Relationship Id="rId6" Type="http://schemas.openxmlformats.org/officeDocument/2006/relationships/image" Target="../media/image89.png"/><Relationship Id="rId11" Type="http://schemas.openxmlformats.org/officeDocument/2006/relationships/image" Target="../media/image93.png"/><Relationship Id="rId5" Type="http://schemas.openxmlformats.org/officeDocument/2006/relationships/image" Target="../media/image88.png"/><Relationship Id="rId15" Type="http://schemas.openxmlformats.org/officeDocument/2006/relationships/image" Target="../media/image102.png"/><Relationship Id="rId10" Type="http://schemas.openxmlformats.org/officeDocument/2006/relationships/image" Target="../media/image92.png"/><Relationship Id="rId19" Type="http://schemas.openxmlformats.org/officeDocument/2006/relationships/image" Target="../media/image103.png"/><Relationship Id="rId4" Type="http://schemas.openxmlformats.org/officeDocument/2006/relationships/image" Target="../media/image87.png"/><Relationship Id="rId9" Type="http://schemas.openxmlformats.org/officeDocument/2006/relationships/image" Target="../media/image101.png"/><Relationship Id="rId14" Type="http://schemas.openxmlformats.org/officeDocument/2006/relationships/image" Target="../media/image96.png"/></Relationships>
</file>

<file path=ppt/slides/_rels/slide4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81.png"/><Relationship Id="rId18" Type="http://schemas.openxmlformats.org/officeDocument/2006/relationships/image" Target="../media/image116.png"/><Relationship Id="rId26" Type="http://schemas.openxmlformats.org/officeDocument/2006/relationships/image" Target="../media/image122.png"/><Relationship Id="rId3" Type="http://schemas.openxmlformats.org/officeDocument/2006/relationships/image" Target="../media/image105.png"/><Relationship Id="rId21" Type="http://schemas.openxmlformats.org/officeDocument/2006/relationships/image" Target="../media/image119.png"/><Relationship Id="rId7" Type="http://schemas.openxmlformats.org/officeDocument/2006/relationships/image" Target="../media/image108.png"/><Relationship Id="rId12" Type="http://schemas.openxmlformats.org/officeDocument/2006/relationships/image" Target="../media/image112.png"/><Relationship Id="rId17" Type="http://schemas.openxmlformats.org/officeDocument/2006/relationships/image" Target="../media/image67.png"/><Relationship Id="rId25" Type="http://schemas.openxmlformats.org/officeDocument/2006/relationships/image" Target="../media/image84.png"/><Relationship Id="rId2" Type="http://schemas.openxmlformats.org/officeDocument/2006/relationships/notesSlide" Target="../notesSlides/notesSlide43.xml"/><Relationship Id="rId16" Type="http://schemas.openxmlformats.org/officeDocument/2006/relationships/image" Target="../media/image115.png"/><Relationship Id="rId20" Type="http://schemas.openxmlformats.org/officeDocument/2006/relationships/image" Target="../media/image118.png"/><Relationship Id="rId29" Type="http://schemas.openxmlformats.org/officeDocument/2006/relationships/image" Target="../media/image124.png"/><Relationship Id="rId1" Type="http://schemas.openxmlformats.org/officeDocument/2006/relationships/slideLayout" Target="../slideLayouts/slideLayout4.xml"/><Relationship Id="rId6" Type="http://schemas.openxmlformats.org/officeDocument/2006/relationships/image" Target="../media/image107.png"/><Relationship Id="rId11" Type="http://schemas.openxmlformats.org/officeDocument/2006/relationships/image" Target="../media/image111.png"/><Relationship Id="rId24" Type="http://schemas.openxmlformats.org/officeDocument/2006/relationships/image" Target="../media/image121.png"/><Relationship Id="rId5" Type="http://schemas.openxmlformats.org/officeDocument/2006/relationships/image" Target="../media/image106.png"/><Relationship Id="rId15" Type="http://schemas.openxmlformats.org/officeDocument/2006/relationships/image" Target="../media/image114.png"/><Relationship Id="rId23" Type="http://schemas.openxmlformats.org/officeDocument/2006/relationships/image" Target="../media/image120.png"/><Relationship Id="rId28" Type="http://schemas.openxmlformats.org/officeDocument/2006/relationships/image" Target="../media/image123.png"/><Relationship Id="rId10" Type="http://schemas.openxmlformats.org/officeDocument/2006/relationships/image" Target="../media/image110.png"/><Relationship Id="rId19" Type="http://schemas.openxmlformats.org/officeDocument/2006/relationships/image" Target="../media/image117.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113.png"/><Relationship Id="rId22" Type="http://schemas.openxmlformats.org/officeDocument/2006/relationships/image" Target="../media/image72.png"/><Relationship Id="rId27" Type="http://schemas.openxmlformats.org/officeDocument/2006/relationships/image" Target="../media/image74.png"/><Relationship Id="rId30" Type="http://schemas.openxmlformats.org/officeDocument/2006/relationships/image" Target="../media/image125.png"/></Relationships>
</file>

<file path=ppt/slides/_rels/slide44.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10.png"/><Relationship Id="rId18" Type="http://schemas.openxmlformats.org/officeDocument/2006/relationships/image" Target="../media/image133.png"/><Relationship Id="rId3" Type="http://schemas.openxmlformats.org/officeDocument/2006/relationships/image" Target="../media/image54.png"/><Relationship Id="rId21" Type="http://schemas.openxmlformats.org/officeDocument/2006/relationships/image" Target="../media/image134.png"/><Relationship Id="rId7" Type="http://schemas.openxmlformats.org/officeDocument/2006/relationships/image" Target="../media/image107.png"/><Relationship Id="rId12" Type="http://schemas.openxmlformats.org/officeDocument/2006/relationships/image" Target="../media/image59.png"/><Relationship Id="rId17" Type="http://schemas.openxmlformats.org/officeDocument/2006/relationships/image" Target="../media/image114.png"/><Relationship Id="rId25" Type="http://schemas.openxmlformats.org/officeDocument/2006/relationships/image" Target="../media/image121.png"/><Relationship Id="rId2" Type="http://schemas.openxmlformats.org/officeDocument/2006/relationships/notesSlide" Target="../notesSlides/notesSlide44.xml"/><Relationship Id="rId16" Type="http://schemas.openxmlformats.org/officeDocument/2006/relationships/image" Target="../media/image81.png"/><Relationship Id="rId20" Type="http://schemas.openxmlformats.org/officeDocument/2006/relationships/image" Target="../media/image116.png"/><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111.png"/><Relationship Id="rId24" Type="http://schemas.openxmlformats.org/officeDocument/2006/relationships/image" Target="../media/image122.png"/><Relationship Id="rId5" Type="http://schemas.openxmlformats.org/officeDocument/2006/relationships/image" Target="../media/image127.png"/><Relationship Id="rId15" Type="http://schemas.openxmlformats.org/officeDocument/2006/relationships/image" Target="../media/image115.png"/><Relationship Id="rId23" Type="http://schemas.openxmlformats.org/officeDocument/2006/relationships/image" Target="../media/image84.png"/><Relationship Id="rId10" Type="http://schemas.openxmlformats.org/officeDocument/2006/relationships/image" Target="../media/image131.png"/><Relationship Id="rId19" Type="http://schemas.openxmlformats.org/officeDocument/2006/relationships/image" Target="../media/image67.png"/><Relationship Id="rId4" Type="http://schemas.openxmlformats.org/officeDocument/2006/relationships/image" Target="../media/image126.png"/><Relationship Id="rId9" Type="http://schemas.openxmlformats.org/officeDocument/2006/relationships/image" Target="../media/image130.png"/><Relationship Id="rId14" Type="http://schemas.openxmlformats.org/officeDocument/2006/relationships/image" Target="../media/image132.png"/><Relationship Id="rId22" Type="http://schemas.openxmlformats.org/officeDocument/2006/relationships/image" Target="../media/image119.png"/></Relationships>
</file>

<file path=ppt/slides/_rels/slide45.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4.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3.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38.png"/><Relationship Id="rId11" Type="http://schemas.openxmlformats.org/officeDocument/2006/relationships/image" Target="../media/image142.png"/><Relationship Id="rId5" Type="http://schemas.openxmlformats.org/officeDocument/2006/relationships/image" Target="../media/image137.png"/><Relationship Id="rId10" Type="http://schemas.openxmlformats.org/officeDocument/2006/relationships/image" Target="../media/image141.png"/><Relationship Id="rId4" Type="http://schemas.openxmlformats.org/officeDocument/2006/relationships/image" Target="../media/image136.png"/><Relationship Id="rId9" Type="http://schemas.openxmlformats.org/officeDocument/2006/relationships/image" Target="../media/image1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png"/><Relationship Id="rId3" Type="http://schemas.openxmlformats.org/officeDocument/2006/relationships/image" Target="../media/image154.png"/><Relationship Id="rId21" Type="http://schemas.openxmlformats.org/officeDocument/2006/relationships/image" Target="../media/image172.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 Type="http://schemas.openxmlformats.org/officeDocument/2006/relationships/image" Target="../media/image153.png"/><Relationship Id="rId16" Type="http://schemas.openxmlformats.org/officeDocument/2006/relationships/image" Target="../media/image167.png"/><Relationship Id="rId20" Type="http://schemas.openxmlformats.org/officeDocument/2006/relationships/image" Target="../media/image171.png"/><Relationship Id="rId1" Type="http://schemas.openxmlformats.org/officeDocument/2006/relationships/slideLayout" Target="../slideLayouts/slideLayout4.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166.png"/><Relationship Id="rId10" Type="http://schemas.openxmlformats.org/officeDocument/2006/relationships/image" Target="../media/image161.png"/><Relationship Id="rId19" Type="http://schemas.openxmlformats.org/officeDocument/2006/relationships/image" Target="../media/image170.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17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8" y="0"/>
            <a:ext cx="7559187" cy="9970560"/>
          </a:xfrm>
          <a:custGeom>
            <a:avLst/>
            <a:gdLst/>
            <a:ahLst/>
            <a:cxnLst/>
            <a:rect l="l" t="t" r="r" b="b"/>
            <a:pathLst>
              <a:path w="7560309" h="9972040">
                <a:moveTo>
                  <a:pt x="0" y="9972001"/>
                </a:moveTo>
                <a:lnTo>
                  <a:pt x="7559992" y="9972001"/>
                </a:lnTo>
                <a:lnTo>
                  <a:pt x="7559992" y="0"/>
                </a:lnTo>
                <a:lnTo>
                  <a:pt x="0" y="0"/>
                </a:lnTo>
                <a:lnTo>
                  <a:pt x="0" y="9972001"/>
                </a:lnTo>
                <a:close/>
              </a:path>
            </a:pathLst>
          </a:custGeom>
          <a:solidFill>
            <a:srgbClr val="FCBB75"/>
          </a:solidFill>
        </p:spPr>
        <p:txBody>
          <a:bodyPr wrap="square" lIns="0" tIns="0" rIns="0" bIns="0" rtlCol="0"/>
          <a:lstStyle/>
          <a:p>
            <a:pPr defTabSz="914309"/>
            <a:endParaRPr kern="0" dirty="0">
              <a:solidFill>
                <a:sysClr val="windowText" lastClr="000000"/>
              </a:solidFill>
            </a:endParaRPr>
          </a:p>
        </p:txBody>
      </p:sp>
      <p:pic>
        <p:nvPicPr>
          <p:cNvPr id="3" name="object 3"/>
          <p:cNvPicPr/>
          <p:nvPr/>
        </p:nvPicPr>
        <p:blipFill>
          <a:blip r:embed="rId3" cstate="print"/>
          <a:stretch>
            <a:fillRect/>
          </a:stretch>
        </p:blipFill>
        <p:spPr>
          <a:xfrm>
            <a:off x="2148" y="0"/>
            <a:ext cx="7558870" cy="539923"/>
          </a:xfrm>
          <a:prstGeom prst="rect">
            <a:avLst/>
          </a:prstGeom>
        </p:spPr>
      </p:pic>
      <p:grpSp>
        <p:nvGrpSpPr>
          <p:cNvPr id="4" name="object 4"/>
          <p:cNvGrpSpPr/>
          <p:nvPr/>
        </p:nvGrpSpPr>
        <p:grpSpPr>
          <a:xfrm>
            <a:off x="2148" y="7177368"/>
            <a:ext cx="889503" cy="2412007"/>
            <a:chOff x="0" y="7178433"/>
            <a:chExt cx="889635" cy="2412365"/>
          </a:xfrm>
        </p:grpSpPr>
        <p:pic>
          <p:nvPicPr>
            <p:cNvPr id="5" name="object 5"/>
            <p:cNvPicPr/>
            <p:nvPr/>
          </p:nvPicPr>
          <p:blipFill>
            <a:blip r:embed="rId4" cstate="print"/>
            <a:stretch>
              <a:fillRect/>
            </a:stretch>
          </p:blipFill>
          <p:spPr>
            <a:xfrm>
              <a:off x="0" y="7178433"/>
              <a:ext cx="445421" cy="1540128"/>
            </a:xfrm>
            <a:prstGeom prst="rect">
              <a:avLst/>
            </a:prstGeom>
          </p:spPr>
        </p:pic>
        <p:pic>
          <p:nvPicPr>
            <p:cNvPr id="6" name="object 6"/>
            <p:cNvPicPr/>
            <p:nvPr/>
          </p:nvPicPr>
          <p:blipFill>
            <a:blip r:embed="rId5" cstate="print"/>
            <a:stretch>
              <a:fillRect/>
            </a:stretch>
          </p:blipFill>
          <p:spPr>
            <a:xfrm>
              <a:off x="442878" y="7375220"/>
              <a:ext cx="446451" cy="2215108"/>
            </a:xfrm>
            <a:prstGeom prst="rect">
              <a:avLst/>
            </a:prstGeom>
          </p:spPr>
        </p:pic>
      </p:grpSp>
      <p:pic>
        <p:nvPicPr>
          <p:cNvPr id="7" name="object 7"/>
          <p:cNvPicPr/>
          <p:nvPr/>
        </p:nvPicPr>
        <p:blipFill>
          <a:blip r:embed="rId6" cstate="print"/>
          <a:stretch>
            <a:fillRect/>
          </a:stretch>
        </p:blipFill>
        <p:spPr>
          <a:xfrm>
            <a:off x="6671553" y="7177368"/>
            <a:ext cx="889464" cy="1104709"/>
          </a:xfrm>
          <a:prstGeom prst="rect">
            <a:avLst/>
          </a:prstGeom>
        </p:spPr>
      </p:pic>
      <p:pic>
        <p:nvPicPr>
          <p:cNvPr id="8" name="object 8"/>
          <p:cNvPicPr/>
          <p:nvPr/>
        </p:nvPicPr>
        <p:blipFill>
          <a:blip r:embed="rId7" cstate="print"/>
          <a:stretch>
            <a:fillRect/>
          </a:stretch>
        </p:blipFill>
        <p:spPr>
          <a:xfrm>
            <a:off x="888819" y="7623859"/>
            <a:ext cx="447647" cy="2398978"/>
          </a:xfrm>
          <a:prstGeom prst="rect">
            <a:avLst/>
          </a:prstGeom>
        </p:spPr>
      </p:pic>
      <p:pic>
        <p:nvPicPr>
          <p:cNvPr id="9" name="object 9"/>
          <p:cNvPicPr/>
          <p:nvPr/>
        </p:nvPicPr>
        <p:blipFill>
          <a:blip r:embed="rId8" cstate="print"/>
          <a:stretch>
            <a:fillRect/>
          </a:stretch>
        </p:blipFill>
        <p:spPr>
          <a:xfrm>
            <a:off x="6226433" y="7624037"/>
            <a:ext cx="447659" cy="2398801"/>
          </a:xfrm>
          <a:prstGeom prst="rect">
            <a:avLst/>
          </a:prstGeom>
        </p:spPr>
      </p:pic>
      <p:pic>
        <p:nvPicPr>
          <p:cNvPr id="10" name="object 10"/>
          <p:cNvPicPr/>
          <p:nvPr/>
        </p:nvPicPr>
        <p:blipFill>
          <a:blip r:embed="rId9" cstate="print"/>
          <a:stretch>
            <a:fillRect/>
          </a:stretch>
        </p:blipFill>
        <p:spPr>
          <a:xfrm>
            <a:off x="1333939" y="7959229"/>
            <a:ext cx="892772" cy="1194486"/>
          </a:xfrm>
          <a:prstGeom prst="rect">
            <a:avLst/>
          </a:prstGeom>
        </p:spPr>
      </p:pic>
      <p:pic>
        <p:nvPicPr>
          <p:cNvPr id="11" name="object 11"/>
          <p:cNvPicPr/>
          <p:nvPr/>
        </p:nvPicPr>
        <p:blipFill>
          <a:blip r:embed="rId10" cstate="print"/>
          <a:stretch>
            <a:fillRect/>
          </a:stretch>
        </p:blipFill>
        <p:spPr>
          <a:xfrm>
            <a:off x="5336195" y="7959419"/>
            <a:ext cx="892778" cy="1194296"/>
          </a:xfrm>
          <a:prstGeom prst="rect">
            <a:avLst/>
          </a:prstGeom>
        </p:spPr>
      </p:pic>
      <p:grpSp>
        <p:nvGrpSpPr>
          <p:cNvPr id="12" name="object 12"/>
          <p:cNvGrpSpPr/>
          <p:nvPr/>
        </p:nvGrpSpPr>
        <p:grpSpPr>
          <a:xfrm>
            <a:off x="2224168" y="8327905"/>
            <a:ext cx="3114848" cy="1695198"/>
            <a:chOff x="2222350" y="8329142"/>
            <a:chExt cx="3115310" cy="1695450"/>
          </a:xfrm>
        </p:grpSpPr>
        <p:pic>
          <p:nvPicPr>
            <p:cNvPr id="13" name="object 13"/>
            <p:cNvPicPr/>
            <p:nvPr/>
          </p:nvPicPr>
          <p:blipFill>
            <a:blip r:embed="rId11" cstate="print"/>
            <a:stretch>
              <a:fillRect/>
            </a:stretch>
          </p:blipFill>
          <p:spPr>
            <a:xfrm>
              <a:off x="2222350" y="8329142"/>
              <a:ext cx="2671112" cy="825931"/>
            </a:xfrm>
            <a:prstGeom prst="rect">
              <a:avLst/>
            </a:prstGeom>
          </p:spPr>
        </p:pic>
        <p:pic>
          <p:nvPicPr>
            <p:cNvPr id="14" name="object 14"/>
            <p:cNvPicPr/>
            <p:nvPr/>
          </p:nvPicPr>
          <p:blipFill>
            <a:blip r:embed="rId12" cstate="print"/>
            <a:stretch>
              <a:fillRect/>
            </a:stretch>
          </p:blipFill>
          <p:spPr>
            <a:xfrm>
              <a:off x="4890923" y="8419185"/>
              <a:ext cx="446455" cy="1605140"/>
            </a:xfrm>
            <a:prstGeom prst="rect">
              <a:avLst/>
            </a:prstGeom>
          </p:spPr>
        </p:pic>
      </p:grpSp>
      <p:pic>
        <p:nvPicPr>
          <p:cNvPr id="15" name="object 15"/>
          <p:cNvPicPr/>
          <p:nvPr/>
        </p:nvPicPr>
        <p:blipFill>
          <a:blip r:embed="rId13" cstate="print"/>
          <a:stretch>
            <a:fillRect/>
          </a:stretch>
        </p:blipFill>
        <p:spPr>
          <a:xfrm>
            <a:off x="2148" y="8714746"/>
            <a:ext cx="445355" cy="1308092"/>
          </a:xfrm>
          <a:prstGeom prst="rect">
            <a:avLst/>
          </a:prstGeom>
        </p:spPr>
      </p:pic>
      <p:pic>
        <p:nvPicPr>
          <p:cNvPr id="16" name="object 16"/>
          <p:cNvPicPr/>
          <p:nvPr/>
        </p:nvPicPr>
        <p:blipFill>
          <a:blip r:embed="rId14" cstate="print"/>
          <a:stretch>
            <a:fillRect/>
          </a:stretch>
        </p:blipFill>
        <p:spPr>
          <a:xfrm>
            <a:off x="6671553" y="8279555"/>
            <a:ext cx="889464" cy="1743282"/>
          </a:xfrm>
          <a:prstGeom prst="rect">
            <a:avLst/>
          </a:prstGeom>
        </p:spPr>
      </p:pic>
      <p:pic>
        <p:nvPicPr>
          <p:cNvPr id="17" name="object 17"/>
          <p:cNvPicPr/>
          <p:nvPr/>
        </p:nvPicPr>
        <p:blipFill>
          <a:blip r:embed="rId15" cstate="print"/>
          <a:stretch>
            <a:fillRect/>
          </a:stretch>
        </p:blipFill>
        <p:spPr>
          <a:xfrm>
            <a:off x="1333938" y="9151197"/>
            <a:ext cx="3560949" cy="871640"/>
          </a:xfrm>
          <a:prstGeom prst="rect">
            <a:avLst/>
          </a:prstGeom>
        </p:spPr>
      </p:pic>
      <p:pic>
        <p:nvPicPr>
          <p:cNvPr id="18" name="object 18"/>
          <p:cNvPicPr/>
          <p:nvPr/>
        </p:nvPicPr>
        <p:blipFill>
          <a:blip r:embed="rId16" cstate="print"/>
          <a:stretch>
            <a:fillRect/>
          </a:stretch>
        </p:blipFill>
        <p:spPr>
          <a:xfrm>
            <a:off x="5336195" y="9151197"/>
            <a:ext cx="892778" cy="871640"/>
          </a:xfrm>
          <a:prstGeom prst="rect">
            <a:avLst/>
          </a:prstGeom>
        </p:spPr>
      </p:pic>
      <p:pic>
        <p:nvPicPr>
          <p:cNvPr id="19" name="object 19"/>
          <p:cNvPicPr/>
          <p:nvPr/>
        </p:nvPicPr>
        <p:blipFill>
          <a:blip r:embed="rId17" cstate="print"/>
          <a:stretch>
            <a:fillRect/>
          </a:stretch>
        </p:blipFill>
        <p:spPr>
          <a:xfrm>
            <a:off x="444961" y="9586389"/>
            <a:ext cx="446385" cy="436448"/>
          </a:xfrm>
          <a:prstGeom prst="rect">
            <a:avLst/>
          </a:prstGeom>
        </p:spPr>
      </p:pic>
      <p:sp>
        <p:nvSpPr>
          <p:cNvPr id="20" name="object 20"/>
          <p:cNvSpPr/>
          <p:nvPr/>
        </p:nvSpPr>
        <p:spPr>
          <a:xfrm>
            <a:off x="2148" y="539923"/>
            <a:ext cx="7559187" cy="7902672"/>
          </a:xfrm>
          <a:custGeom>
            <a:avLst/>
            <a:gdLst/>
            <a:ahLst/>
            <a:cxnLst/>
            <a:rect l="l" t="t" r="r" b="b"/>
            <a:pathLst>
              <a:path w="7560309" h="7903845">
                <a:moveTo>
                  <a:pt x="7559992" y="0"/>
                </a:moveTo>
                <a:lnTo>
                  <a:pt x="0" y="0"/>
                </a:lnTo>
                <a:lnTo>
                  <a:pt x="12" y="6638430"/>
                </a:lnTo>
                <a:lnTo>
                  <a:pt x="47002" y="6659486"/>
                </a:lnTo>
                <a:lnTo>
                  <a:pt x="92735" y="6679692"/>
                </a:lnTo>
                <a:lnTo>
                  <a:pt x="138620" y="6699809"/>
                </a:lnTo>
                <a:lnTo>
                  <a:pt x="230632" y="6739979"/>
                </a:lnTo>
                <a:lnTo>
                  <a:pt x="276644" y="6760159"/>
                </a:lnTo>
                <a:lnTo>
                  <a:pt x="322592" y="6780492"/>
                </a:lnTo>
                <a:lnTo>
                  <a:pt x="368414" y="6801028"/>
                </a:lnTo>
                <a:lnTo>
                  <a:pt x="414058" y="6821856"/>
                </a:lnTo>
                <a:lnTo>
                  <a:pt x="459473" y="6843014"/>
                </a:lnTo>
                <a:lnTo>
                  <a:pt x="504596" y="6864578"/>
                </a:lnTo>
                <a:lnTo>
                  <a:pt x="549363" y="6886613"/>
                </a:lnTo>
                <a:lnTo>
                  <a:pt x="593737" y="6909168"/>
                </a:lnTo>
                <a:lnTo>
                  <a:pt x="637641" y="6932320"/>
                </a:lnTo>
                <a:lnTo>
                  <a:pt x="681050" y="6956133"/>
                </a:lnTo>
                <a:lnTo>
                  <a:pt x="723874" y="6980669"/>
                </a:lnTo>
                <a:lnTo>
                  <a:pt x="764197" y="7004863"/>
                </a:lnTo>
                <a:lnTo>
                  <a:pt x="804252" y="7030021"/>
                </a:lnTo>
                <a:lnTo>
                  <a:pt x="844067" y="7056044"/>
                </a:lnTo>
                <a:lnTo>
                  <a:pt x="883678" y="7082853"/>
                </a:lnTo>
                <a:lnTo>
                  <a:pt x="923112" y="7110362"/>
                </a:lnTo>
                <a:lnTo>
                  <a:pt x="962393" y="7138517"/>
                </a:lnTo>
                <a:lnTo>
                  <a:pt x="1001560" y="7167207"/>
                </a:lnTo>
                <a:lnTo>
                  <a:pt x="1040650" y="7196379"/>
                </a:lnTo>
                <a:lnTo>
                  <a:pt x="1079677" y="7225932"/>
                </a:lnTo>
                <a:lnTo>
                  <a:pt x="1118692" y="7255802"/>
                </a:lnTo>
                <a:lnTo>
                  <a:pt x="1157693" y="7285901"/>
                </a:lnTo>
                <a:lnTo>
                  <a:pt x="1235862" y="7346467"/>
                </a:lnTo>
                <a:lnTo>
                  <a:pt x="1275067" y="7376769"/>
                </a:lnTo>
                <a:lnTo>
                  <a:pt x="1314399" y="7406995"/>
                </a:lnTo>
                <a:lnTo>
                  <a:pt x="1353896" y="7437044"/>
                </a:lnTo>
                <a:lnTo>
                  <a:pt x="1393571" y="7466838"/>
                </a:lnTo>
                <a:lnTo>
                  <a:pt x="1433461" y="7496315"/>
                </a:lnTo>
                <a:lnTo>
                  <a:pt x="1473606" y="7525372"/>
                </a:lnTo>
                <a:lnTo>
                  <a:pt x="1514030" y="7553947"/>
                </a:lnTo>
                <a:lnTo>
                  <a:pt x="1554759" y="7581951"/>
                </a:lnTo>
                <a:lnTo>
                  <a:pt x="1595818" y="7609306"/>
                </a:lnTo>
                <a:lnTo>
                  <a:pt x="1637258" y="7635938"/>
                </a:lnTo>
                <a:lnTo>
                  <a:pt x="1679092" y="7661757"/>
                </a:lnTo>
                <a:lnTo>
                  <a:pt x="1721345" y="7686688"/>
                </a:lnTo>
                <a:lnTo>
                  <a:pt x="1764068" y="7710652"/>
                </a:lnTo>
                <a:lnTo>
                  <a:pt x="1807273" y="7733563"/>
                </a:lnTo>
                <a:lnTo>
                  <a:pt x="1851012" y="7755356"/>
                </a:lnTo>
                <a:lnTo>
                  <a:pt x="1895284" y="7775930"/>
                </a:lnTo>
                <a:lnTo>
                  <a:pt x="1940140" y="7795222"/>
                </a:lnTo>
                <a:lnTo>
                  <a:pt x="1985619" y="7813154"/>
                </a:lnTo>
                <a:lnTo>
                  <a:pt x="2031720" y="7829626"/>
                </a:lnTo>
                <a:lnTo>
                  <a:pt x="2078507" y="7844574"/>
                </a:lnTo>
                <a:lnTo>
                  <a:pt x="2125992" y="7857922"/>
                </a:lnTo>
                <a:lnTo>
                  <a:pt x="2171382" y="7868882"/>
                </a:lnTo>
                <a:lnTo>
                  <a:pt x="2217089" y="7878178"/>
                </a:lnTo>
                <a:lnTo>
                  <a:pt x="2263127" y="7885887"/>
                </a:lnTo>
                <a:lnTo>
                  <a:pt x="2309482" y="7892097"/>
                </a:lnTo>
                <a:lnTo>
                  <a:pt x="2356129" y="7896898"/>
                </a:lnTo>
                <a:lnTo>
                  <a:pt x="2402941" y="7900352"/>
                </a:lnTo>
                <a:lnTo>
                  <a:pt x="2450122" y="7902549"/>
                </a:lnTo>
                <a:lnTo>
                  <a:pt x="2497556" y="7903591"/>
                </a:lnTo>
                <a:lnTo>
                  <a:pt x="2545245" y="7903527"/>
                </a:lnTo>
                <a:lnTo>
                  <a:pt x="2593149" y="7902473"/>
                </a:lnTo>
                <a:lnTo>
                  <a:pt x="2641295" y="7900479"/>
                </a:lnTo>
                <a:lnTo>
                  <a:pt x="2689631" y="7897660"/>
                </a:lnTo>
                <a:lnTo>
                  <a:pt x="2738170" y="7894066"/>
                </a:lnTo>
                <a:lnTo>
                  <a:pt x="2786888" y="7889799"/>
                </a:lnTo>
                <a:lnTo>
                  <a:pt x="2835770" y="7884947"/>
                </a:lnTo>
                <a:lnTo>
                  <a:pt x="2884805" y="7879575"/>
                </a:lnTo>
                <a:lnTo>
                  <a:pt x="2933992" y="7873771"/>
                </a:lnTo>
                <a:lnTo>
                  <a:pt x="2983319" y="7867624"/>
                </a:lnTo>
                <a:lnTo>
                  <a:pt x="3032747" y="7861211"/>
                </a:lnTo>
                <a:lnTo>
                  <a:pt x="3082290" y="7854607"/>
                </a:lnTo>
                <a:lnTo>
                  <a:pt x="3181642" y="7841196"/>
                </a:lnTo>
                <a:lnTo>
                  <a:pt x="3231426" y="7834541"/>
                </a:lnTo>
                <a:lnTo>
                  <a:pt x="3281273" y="7828026"/>
                </a:lnTo>
                <a:lnTo>
                  <a:pt x="3331159" y="7821752"/>
                </a:lnTo>
                <a:lnTo>
                  <a:pt x="3381070" y="7815783"/>
                </a:lnTo>
                <a:lnTo>
                  <a:pt x="3431006" y="7810208"/>
                </a:lnTo>
                <a:lnTo>
                  <a:pt x="3480943" y="7805115"/>
                </a:lnTo>
                <a:lnTo>
                  <a:pt x="3530879" y="7800581"/>
                </a:lnTo>
                <a:lnTo>
                  <a:pt x="3580790" y="7796682"/>
                </a:lnTo>
                <a:lnTo>
                  <a:pt x="3630663" y="7793507"/>
                </a:lnTo>
                <a:lnTo>
                  <a:pt x="3680510" y="7791132"/>
                </a:lnTo>
                <a:lnTo>
                  <a:pt x="3730282" y="7789646"/>
                </a:lnTo>
                <a:lnTo>
                  <a:pt x="3779990" y="7789138"/>
                </a:lnTo>
                <a:lnTo>
                  <a:pt x="3829697" y="7789646"/>
                </a:lnTo>
                <a:lnTo>
                  <a:pt x="3879481" y="7791132"/>
                </a:lnTo>
                <a:lnTo>
                  <a:pt x="3929316" y="7793507"/>
                </a:lnTo>
                <a:lnTo>
                  <a:pt x="3979202" y="7796682"/>
                </a:lnTo>
                <a:lnTo>
                  <a:pt x="4029113" y="7800581"/>
                </a:lnTo>
                <a:lnTo>
                  <a:pt x="4079049" y="7805115"/>
                </a:lnTo>
                <a:lnTo>
                  <a:pt x="4128986" y="7810208"/>
                </a:lnTo>
                <a:lnTo>
                  <a:pt x="4178922" y="7815783"/>
                </a:lnTo>
                <a:lnTo>
                  <a:pt x="4228833" y="7821752"/>
                </a:lnTo>
                <a:lnTo>
                  <a:pt x="4278719" y="7828026"/>
                </a:lnTo>
                <a:lnTo>
                  <a:pt x="4328553" y="7834541"/>
                </a:lnTo>
                <a:lnTo>
                  <a:pt x="4378337" y="7841196"/>
                </a:lnTo>
                <a:lnTo>
                  <a:pt x="4477690" y="7854607"/>
                </a:lnTo>
                <a:lnTo>
                  <a:pt x="4527232" y="7861211"/>
                </a:lnTo>
                <a:lnTo>
                  <a:pt x="4576673" y="7867624"/>
                </a:lnTo>
                <a:lnTo>
                  <a:pt x="4625987" y="7873771"/>
                </a:lnTo>
                <a:lnTo>
                  <a:pt x="4675175" y="7879575"/>
                </a:lnTo>
                <a:lnTo>
                  <a:pt x="4724222" y="7884947"/>
                </a:lnTo>
                <a:lnTo>
                  <a:pt x="4773104" y="7889811"/>
                </a:lnTo>
                <a:lnTo>
                  <a:pt x="4821821" y="7894066"/>
                </a:lnTo>
                <a:lnTo>
                  <a:pt x="4870348" y="7897660"/>
                </a:lnTo>
                <a:lnTo>
                  <a:pt x="4918697" y="7900492"/>
                </a:lnTo>
                <a:lnTo>
                  <a:pt x="4966830" y="7902473"/>
                </a:lnTo>
                <a:lnTo>
                  <a:pt x="5014747" y="7903540"/>
                </a:lnTo>
                <a:lnTo>
                  <a:pt x="5062423" y="7903591"/>
                </a:lnTo>
                <a:lnTo>
                  <a:pt x="5109857" y="7902562"/>
                </a:lnTo>
                <a:lnTo>
                  <a:pt x="5157140" y="7900352"/>
                </a:lnTo>
                <a:lnTo>
                  <a:pt x="5204028" y="7896885"/>
                </a:lnTo>
                <a:lnTo>
                  <a:pt x="5250650" y="7892097"/>
                </a:lnTo>
                <a:lnTo>
                  <a:pt x="5296979" y="7885887"/>
                </a:lnTo>
                <a:lnTo>
                  <a:pt x="5343004" y="7878165"/>
                </a:lnTo>
                <a:lnTo>
                  <a:pt x="5388699" y="7868869"/>
                </a:lnTo>
                <a:lnTo>
                  <a:pt x="5434076" y="7857909"/>
                </a:lnTo>
                <a:lnTo>
                  <a:pt x="5481548" y="7844561"/>
                </a:lnTo>
                <a:lnTo>
                  <a:pt x="5528310" y="7829613"/>
                </a:lnTo>
                <a:lnTo>
                  <a:pt x="5574411" y="7813141"/>
                </a:lnTo>
                <a:lnTo>
                  <a:pt x="5619877" y="7795222"/>
                </a:lnTo>
                <a:lnTo>
                  <a:pt x="5634012" y="7789138"/>
                </a:lnTo>
                <a:lnTo>
                  <a:pt x="5664733" y="7775930"/>
                </a:lnTo>
                <a:lnTo>
                  <a:pt x="5709005" y="7755344"/>
                </a:lnTo>
                <a:lnTo>
                  <a:pt x="5752731" y="7733563"/>
                </a:lnTo>
                <a:lnTo>
                  <a:pt x="5795937" y="7710640"/>
                </a:lnTo>
                <a:lnTo>
                  <a:pt x="5838647" y="7686688"/>
                </a:lnTo>
                <a:lnTo>
                  <a:pt x="5880913" y="7661757"/>
                </a:lnTo>
                <a:lnTo>
                  <a:pt x="5922734" y="7635938"/>
                </a:lnTo>
                <a:lnTo>
                  <a:pt x="5964174" y="7609306"/>
                </a:lnTo>
                <a:lnTo>
                  <a:pt x="6005233" y="7581951"/>
                </a:lnTo>
                <a:lnTo>
                  <a:pt x="6045962" y="7553947"/>
                </a:lnTo>
                <a:lnTo>
                  <a:pt x="6086373" y="7525372"/>
                </a:lnTo>
                <a:lnTo>
                  <a:pt x="6126518" y="7496315"/>
                </a:lnTo>
                <a:lnTo>
                  <a:pt x="6166409" y="7466838"/>
                </a:lnTo>
                <a:lnTo>
                  <a:pt x="6206096" y="7437044"/>
                </a:lnTo>
                <a:lnTo>
                  <a:pt x="6245580" y="7406995"/>
                </a:lnTo>
                <a:lnTo>
                  <a:pt x="6284912" y="7376769"/>
                </a:lnTo>
                <a:lnTo>
                  <a:pt x="6324130" y="7346467"/>
                </a:lnTo>
                <a:lnTo>
                  <a:pt x="6402286" y="7285901"/>
                </a:lnTo>
                <a:lnTo>
                  <a:pt x="6441300" y="7255802"/>
                </a:lnTo>
                <a:lnTo>
                  <a:pt x="6480302" y="7225932"/>
                </a:lnTo>
                <a:lnTo>
                  <a:pt x="6519329" y="7196379"/>
                </a:lnTo>
                <a:lnTo>
                  <a:pt x="6558420" y="7167207"/>
                </a:lnTo>
                <a:lnTo>
                  <a:pt x="6597586" y="7138517"/>
                </a:lnTo>
                <a:lnTo>
                  <a:pt x="6636880" y="7110362"/>
                </a:lnTo>
                <a:lnTo>
                  <a:pt x="6676314" y="7082853"/>
                </a:lnTo>
                <a:lnTo>
                  <a:pt x="6715925" y="7056044"/>
                </a:lnTo>
                <a:lnTo>
                  <a:pt x="6755739" y="7030021"/>
                </a:lnTo>
                <a:lnTo>
                  <a:pt x="6795795" y="7004863"/>
                </a:lnTo>
                <a:lnTo>
                  <a:pt x="6836105" y="6980669"/>
                </a:lnTo>
                <a:lnTo>
                  <a:pt x="6878942" y="6956133"/>
                </a:lnTo>
                <a:lnTo>
                  <a:pt x="6922338" y="6932320"/>
                </a:lnTo>
                <a:lnTo>
                  <a:pt x="6966255" y="6909168"/>
                </a:lnTo>
                <a:lnTo>
                  <a:pt x="7010628" y="6886613"/>
                </a:lnTo>
                <a:lnTo>
                  <a:pt x="7055396" y="6864578"/>
                </a:lnTo>
                <a:lnTo>
                  <a:pt x="7100519" y="6843014"/>
                </a:lnTo>
                <a:lnTo>
                  <a:pt x="7145934" y="6821856"/>
                </a:lnTo>
                <a:lnTo>
                  <a:pt x="7191578" y="6801028"/>
                </a:lnTo>
                <a:lnTo>
                  <a:pt x="7237400" y="6780479"/>
                </a:lnTo>
                <a:lnTo>
                  <a:pt x="7283348" y="6760159"/>
                </a:lnTo>
                <a:lnTo>
                  <a:pt x="7329360" y="6739966"/>
                </a:lnTo>
                <a:lnTo>
                  <a:pt x="7421385" y="6699809"/>
                </a:lnTo>
                <a:lnTo>
                  <a:pt x="7467270" y="6679692"/>
                </a:lnTo>
                <a:lnTo>
                  <a:pt x="7513002" y="6659473"/>
                </a:lnTo>
                <a:lnTo>
                  <a:pt x="7559992" y="6638430"/>
                </a:lnTo>
                <a:lnTo>
                  <a:pt x="7559992"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21" name="object 21"/>
          <p:cNvSpPr txBox="1">
            <a:spLocks noGrp="1"/>
          </p:cNvSpPr>
          <p:nvPr>
            <p:ph type="title"/>
          </p:nvPr>
        </p:nvSpPr>
        <p:spPr>
          <a:xfrm>
            <a:off x="1394768" y="2674470"/>
            <a:ext cx="4721794" cy="2098339"/>
          </a:xfrm>
          <a:prstGeom prst="rect">
            <a:avLst/>
          </a:prstGeom>
        </p:spPr>
        <p:txBody>
          <a:bodyPr vert="horz" wrap="square" lIns="0" tIns="12063" rIns="0" bIns="0" rtlCol="0">
            <a:spAutoFit/>
          </a:bodyPr>
          <a:lstStyle/>
          <a:p>
            <a:pPr marL="28572" marR="5079" indent="-16508" algn="dist">
              <a:lnSpc>
                <a:spcPct val="112900"/>
              </a:lnSpc>
              <a:spcBef>
                <a:spcPts val="95"/>
              </a:spcBef>
            </a:pPr>
            <a:r>
              <a:rPr sz="5999" spc="-150" dirty="0" err="1">
                <a:solidFill>
                  <a:srgbClr val="F5821F"/>
                </a:solidFill>
                <a:latin typeface="Meiryo UI" panose="020B0604030504040204" pitchFamily="50" charset="-128"/>
                <a:cs typeface="Source Han Sans JP"/>
              </a:rPr>
              <a:t>ヤングケアラ</a:t>
            </a:r>
            <a:r>
              <a:rPr sz="5999" spc="-150" dirty="0">
                <a:solidFill>
                  <a:srgbClr val="F5821F"/>
                </a:solidFill>
                <a:latin typeface="Meiryo UI" panose="020B0604030504040204" pitchFamily="50" charset="-128"/>
                <a:cs typeface="Source Han Sans JP"/>
              </a:rPr>
              <a:t>ー</a:t>
            </a:r>
            <a:r>
              <a:rPr lang="en-US" sz="5999" dirty="0">
                <a:solidFill>
                  <a:srgbClr val="F5821F"/>
                </a:solidFill>
                <a:latin typeface="Meiryo UI" panose="020B0604030504040204" pitchFamily="50" charset="-128"/>
                <a:cs typeface="Source Han Sans JP"/>
              </a:rPr>
              <a:t/>
            </a:r>
            <a:br>
              <a:rPr lang="en-US" sz="5999" dirty="0">
                <a:solidFill>
                  <a:srgbClr val="F5821F"/>
                </a:solidFill>
                <a:latin typeface="Meiryo UI" panose="020B0604030504040204" pitchFamily="50" charset="-128"/>
                <a:cs typeface="Source Han Sans JP"/>
              </a:rPr>
            </a:br>
            <a:r>
              <a:rPr sz="5999" spc="-300" dirty="0" err="1">
                <a:solidFill>
                  <a:srgbClr val="F5821F"/>
                </a:solidFill>
                <a:latin typeface="Meiryo UI" panose="020B0604030504040204" pitchFamily="50" charset="-128"/>
                <a:cs typeface="Source Han Sans JP"/>
              </a:rPr>
              <a:t>支援マニュアル</a:t>
            </a:r>
            <a:endParaRPr sz="5999" spc="-300" dirty="0">
              <a:latin typeface="Meiryo UI" panose="020B0604030504040204" pitchFamily="50" charset="-128"/>
              <a:cs typeface="Source Han Sans JP"/>
            </a:endParaRPr>
          </a:p>
        </p:txBody>
      </p:sp>
      <p:sp>
        <p:nvSpPr>
          <p:cNvPr id="22" name="object 22"/>
          <p:cNvSpPr txBox="1"/>
          <p:nvPr/>
        </p:nvSpPr>
        <p:spPr>
          <a:xfrm>
            <a:off x="3099168" y="1821215"/>
            <a:ext cx="1358063" cy="512244"/>
          </a:xfrm>
          <a:prstGeom prst="rect">
            <a:avLst/>
          </a:prstGeom>
        </p:spPr>
        <p:txBody>
          <a:bodyPr vert="horz" wrap="square" lIns="0" tIns="12063" rIns="0" bIns="0" rtlCol="0">
            <a:spAutoFit/>
          </a:bodyPr>
          <a:lstStyle/>
          <a:p>
            <a:pPr marL="12699" defTabSz="914309">
              <a:spcBef>
                <a:spcPts val="95"/>
              </a:spcBef>
            </a:pPr>
            <a:r>
              <a:rPr sz="3250" b="1" kern="0" spc="315" dirty="0">
                <a:solidFill>
                  <a:srgbClr val="F5821F"/>
                </a:solidFill>
                <a:latin typeface="Meiryo UI" panose="020B0604030504040204" pitchFamily="50" charset="-128"/>
                <a:ea typeface="Meiryo UI" panose="020B0604030504040204" pitchFamily="50" charset="-128"/>
                <a:cs typeface="Source Han Sans JP"/>
              </a:rPr>
              <a:t>東</a:t>
            </a:r>
            <a:r>
              <a:rPr sz="3250" b="1" kern="0" spc="165" dirty="0">
                <a:solidFill>
                  <a:srgbClr val="F5821F"/>
                </a:solidFill>
                <a:latin typeface="Meiryo UI" panose="020B0604030504040204" pitchFamily="50" charset="-128"/>
                <a:ea typeface="Meiryo UI" panose="020B0604030504040204" pitchFamily="50" charset="-128"/>
                <a:cs typeface="Source Han Sans JP"/>
              </a:rPr>
              <a:t>京</a:t>
            </a:r>
            <a:r>
              <a:rPr sz="3250" b="1" kern="0" spc="114" dirty="0">
                <a:solidFill>
                  <a:srgbClr val="F5821F"/>
                </a:solidFill>
                <a:latin typeface="Meiryo UI" panose="020B0604030504040204" pitchFamily="50" charset="-128"/>
                <a:ea typeface="Meiryo UI" panose="020B0604030504040204" pitchFamily="50" charset="-128"/>
                <a:cs typeface="Source Han Sans JP"/>
              </a:rPr>
              <a:t>都</a:t>
            </a:r>
            <a:endParaRPr sz="3250" kern="0" dirty="0">
              <a:solidFill>
                <a:sysClr val="windowText" lastClr="000000"/>
              </a:solidFill>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3270621" y="7752792"/>
            <a:ext cx="1011765" cy="166687"/>
          </a:xfrm>
          <a:prstGeom prst="rect">
            <a:avLst/>
          </a:prstGeom>
        </p:spPr>
        <p:txBody>
          <a:bodyPr vert="horz" wrap="square" lIns="0" tIns="12698" rIns="0" bIns="0" rtlCol="0">
            <a:spAutoFit/>
          </a:bodyPr>
          <a:lstStyle/>
          <a:p>
            <a:pPr marL="12699" algn="ctr" defTabSz="914309">
              <a:spcBef>
                <a:spcPts val="100"/>
              </a:spcBef>
            </a:pPr>
            <a:r>
              <a:rPr sz="1000" b="1" kern="0" spc="65" dirty="0">
                <a:solidFill>
                  <a:srgbClr val="414042"/>
                </a:solidFill>
                <a:latin typeface="Meiryo UI" panose="020B0604030504040204" pitchFamily="50" charset="-128"/>
                <a:ea typeface="Meiryo UI" panose="020B0604030504040204" pitchFamily="50" charset="-128"/>
                <a:cs typeface="Adobe Clean Han Black"/>
              </a:rPr>
              <a:t>令和 </a:t>
            </a:r>
            <a:r>
              <a:rPr sz="1000" b="1" kern="0" dirty="0">
                <a:solidFill>
                  <a:srgbClr val="414042"/>
                </a:solidFill>
                <a:latin typeface="Meiryo UI" panose="020B0604030504040204" pitchFamily="50" charset="-128"/>
                <a:ea typeface="Meiryo UI" panose="020B0604030504040204" pitchFamily="50" charset="-128"/>
                <a:cs typeface="Adobe Clean Han Black"/>
              </a:rPr>
              <a:t>5</a:t>
            </a:r>
            <a:r>
              <a:rPr sz="1000" b="1" kern="0" spc="85" dirty="0">
                <a:solidFill>
                  <a:srgbClr val="414042"/>
                </a:solidFill>
                <a:latin typeface="Meiryo UI" panose="020B0604030504040204" pitchFamily="50" charset="-128"/>
                <a:ea typeface="Meiryo UI" panose="020B0604030504040204" pitchFamily="50" charset="-128"/>
                <a:cs typeface="Adobe Clean Han Black"/>
              </a:rPr>
              <a:t> 年</a:t>
            </a:r>
            <a:r>
              <a:rPr sz="1000" b="1" kern="0" dirty="0">
                <a:solidFill>
                  <a:srgbClr val="414042"/>
                </a:solidFill>
                <a:latin typeface="Meiryo UI" panose="020B0604030504040204" pitchFamily="50" charset="-128"/>
                <a:ea typeface="Meiryo UI" panose="020B0604030504040204" pitchFamily="50" charset="-128"/>
                <a:cs typeface="Adobe Clean Han Black"/>
              </a:rPr>
              <a:t>3</a:t>
            </a:r>
            <a:r>
              <a:rPr sz="1000" b="1" kern="0" spc="-65" dirty="0">
                <a:solidFill>
                  <a:srgbClr val="414042"/>
                </a:solidFill>
                <a:latin typeface="Meiryo UI" panose="020B0604030504040204" pitchFamily="50" charset="-128"/>
                <a:ea typeface="Meiryo UI" panose="020B0604030504040204" pitchFamily="50" charset="-128"/>
                <a:cs typeface="Adobe Clean Han Black"/>
              </a:rPr>
              <a:t> 月</a:t>
            </a:r>
            <a:endParaRPr sz="1000" kern="0" dirty="0">
              <a:solidFill>
                <a:sysClr val="windowText" lastClr="000000"/>
              </a:solidFill>
              <a:latin typeface="Meiryo UI" panose="020B0604030504040204" pitchFamily="50" charset="-128"/>
              <a:ea typeface="Meiryo UI" panose="020B0604030504040204" pitchFamily="50" charset="-128"/>
              <a:cs typeface="Adobe Clean Han Black"/>
            </a:endParaRPr>
          </a:p>
        </p:txBody>
      </p:sp>
      <p:grpSp>
        <p:nvGrpSpPr>
          <p:cNvPr id="24" name="object 24"/>
          <p:cNvGrpSpPr/>
          <p:nvPr/>
        </p:nvGrpSpPr>
        <p:grpSpPr>
          <a:xfrm>
            <a:off x="1374460" y="1696719"/>
            <a:ext cx="4814490" cy="5571933"/>
            <a:chOff x="1372515" y="1696971"/>
            <a:chExt cx="4815205" cy="5572760"/>
          </a:xfrm>
        </p:grpSpPr>
        <p:sp>
          <p:nvSpPr>
            <p:cNvPr id="25" name="object 25"/>
            <p:cNvSpPr/>
            <p:nvPr/>
          </p:nvSpPr>
          <p:spPr>
            <a:xfrm>
              <a:off x="1601354" y="2498355"/>
              <a:ext cx="4357370"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sp>
          <p:nvSpPr>
            <p:cNvPr id="26" name="object 26"/>
            <p:cNvSpPr/>
            <p:nvPr/>
          </p:nvSpPr>
          <p:spPr>
            <a:xfrm>
              <a:off x="1601354" y="1714973"/>
              <a:ext cx="4357370"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pic>
          <p:nvPicPr>
            <p:cNvPr id="27" name="object 27"/>
            <p:cNvPicPr/>
            <p:nvPr/>
          </p:nvPicPr>
          <p:blipFill>
            <a:blip r:embed="rId18" cstate="print"/>
            <a:stretch>
              <a:fillRect/>
            </a:stretch>
          </p:blipFill>
          <p:spPr>
            <a:xfrm>
              <a:off x="4731344" y="5165596"/>
              <a:ext cx="706678" cy="2102912"/>
            </a:xfrm>
            <a:prstGeom prst="rect">
              <a:avLst/>
            </a:prstGeom>
          </p:spPr>
        </p:pic>
        <p:pic>
          <p:nvPicPr>
            <p:cNvPr id="28" name="object 28"/>
            <p:cNvPicPr/>
            <p:nvPr/>
          </p:nvPicPr>
          <p:blipFill>
            <a:blip r:embed="rId19" cstate="print"/>
            <a:stretch>
              <a:fillRect/>
            </a:stretch>
          </p:blipFill>
          <p:spPr>
            <a:xfrm>
              <a:off x="3886158" y="5689507"/>
              <a:ext cx="712848" cy="1579601"/>
            </a:xfrm>
            <a:prstGeom prst="rect">
              <a:avLst/>
            </a:prstGeom>
          </p:spPr>
        </p:pic>
        <p:pic>
          <p:nvPicPr>
            <p:cNvPr id="29" name="object 29"/>
            <p:cNvPicPr/>
            <p:nvPr/>
          </p:nvPicPr>
          <p:blipFill>
            <a:blip r:embed="rId20" cstate="print"/>
            <a:stretch>
              <a:fillRect/>
            </a:stretch>
          </p:blipFill>
          <p:spPr>
            <a:xfrm>
              <a:off x="5574129" y="5903388"/>
              <a:ext cx="596150" cy="1144816"/>
            </a:xfrm>
            <a:prstGeom prst="rect">
              <a:avLst/>
            </a:prstGeom>
          </p:spPr>
        </p:pic>
        <p:pic>
          <p:nvPicPr>
            <p:cNvPr id="30" name="object 30"/>
            <p:cNvPicPr/>
            <p:nvPr/>
          </p:nvPicPr>
          <p:blipFill>
            <a:blip r:embed="rId21" cstate="print"/>
            <a:stretch>
              <a:fillRect/>
            </a:stretch>
          </p:blipFill>
          <p:spPr>
            <a:xfrm>
              <a:off x="5768039" y="5249871"/>
              <a:ext cx="67862" cy="68828"/>
            </a:xfrm>
            <a:prstGeom prst="rect">
              <a:avLst/>
            </a:prstGeom>
          </p:spPr>
        </p:pic>
        <p:sp>
          <p:nvSpPr>
            <p:cNvPr id="31" name="object 31"/>
            <p:cNvSpPr/>
            <p:nvPr/>
          </p:nvSpPr>
          <p:spPr>
            <a:xfrm>
              <a:off x="5838636" y="5359077"/>
              <a:ext cx="62865" cy="38100"/>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32" name="object 32"/>
            <p:cNvPicPr/>
            <p:nvPr/>
          </p:nvPicPr>
          <p:blipFill>
            <a:blip r:embed="rId22" cstate="print"/>
            <a:stretch>
              <a:fillRect/>
            </a:stretch>
          </p:blipFill>
          <p:spPr>
            <a:xfrm>
              <a:off x="5901374" y="5245386"/>
              <a:ext cx="70375" cy="71227"/>
            </a:xfrm>
            <a:prstGeom prst="rect">
              <a:avLst/>
            </a:prstGeom>
          </p:spPr>
        </p:pic>
        <p:sp>
          <p:nvSpPr>
            <p:cNvPr id="33" name="object 33"/>
            <p:cNvSpPr/>
            <p:nvPr/>
          </p:nvSpPr>
          <p:spPr>
            <a:xfrm>
              <a:off x="5566384" y="5014264"/>
              <a:ext cx="621665" cy="2254885"/>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34" name="object 34"/>
            <p:cNvPicPr/>
            <p:nvPr/>
          </p:nvPicPr>
          <p:blipFill>
            <a:blip r:embed="rId23" cstate="print"/>
            <a:stretch>
              <a:fillRect/>
            </a:stretch>
          </p:blipFill>
          <p:spPr>
            <a:xfrm>
              <a:off x="5877372" y="5798639"/>
              <a:ext cx="93688" cy="86574"/>
            </a:xfrm>
            <a:prstGeom prst="rect">
              <a:avLst/>
            </a:prstGeom>
          </p:spPr>
        </p:pic>
        <p:pic>
          <p:nvPicPr>
            <p:cNvPr id="35" name="object 35"/>
            <p:cNvPicPr/>
            <p:nvPr/>
          </p:nvPicPr>
          <p:blipFill>
            <a:blip r:embed="rId24" cstate="print"/>
            <a:stretch>
              <a:fillRect/>
            </a:stretch>
          </p:blipFill>
          <p:spPr>
            <a:xfrm>
              <a:off x="2394913" y="4988908"/>
              <a:ext cx="585580" cy="2274849"/>
            </a:xfrm>
            <a:prstGeom prst="rect">
              <a:avLst/>
            </a:prstGeom>
          </p:spPr>
        </p:pic>
        <p:pic>
          <p:nvPicPr>
            <p:cNvPr id="36" name="object 36"/>
            <p:cNvPicPr/>
            <p:nvPr/>
          </p:nvPicPr>
          <p:blipFill>
            <a:blip r:embed="rId25" cstate="print"/>
            <a:stretch>
              <a:fillRect/>
            </a:stretch>
          </p:blipFill>
          <p:spPr>
            <a:xfrm>
              <a:off x="3111484" y="5713632"/>
              <a:ext cx="642430" cy="1550660"/>
            </a:xfrm>
            <a:prstGeom prst="rect">
              <a:avLst/>
            </a:prstGeom>
          </p:spPr>
        </p:pic>
        <p:pic>
          <p:nvPicPr>
            <p:cNvPr id="37" name="object 37"/>
            <p:cNvPicPr/>
            <p:nvPr/>
          </p:nvPicPr>
          <p:blipFill>
            <a:blip r:embed="rId26" cstate="print"/>
            <a:stretch>
              <a:fillRect/>
            </a:stretch>
          </p:blipFill>
          <p:spPr>
            <a:xfrm>
              <a:off x="1372515" y="4849660"/>
              <a:ext cx="892764" cy="2415712"/>
            </a:xfrm>
            <a:prstGeom prst="rect">
              <a:avLst/>
            </a:prstGeom>
          </p:spPr>
        </p:pic>
      </p:grpSp>
      <p:grpSp>
        <p:nvGrpSpPr>
          <p:cNvPr id="38" name="object 38"/>
          <p:cNvGrpSpPr/>
          <p:nvPr/>
        </p:nvGrpSpPr>
        <p:grpSpPr>
          <a:xfrm>
            <a:off x="2148" y="9970521"/>
            <a:ext cx="7559187" cy="719983"/>
            <a:chOff x="0" y="9972002"/>
            <a:chExt cx="7560309" cy="720090"/>
          </a:xfrm>
        </p:grpSpPr>
        <p:sp>
          <p:nvSpPr>
            <p:cNvPr id="39" name="object 39"/>
            <p:cNvSpPr/>
            <p:nvPr/>
          </p:nvSpPr>
          <p:spPr>
            <a:xfrm>
              <a:off x="0" y="9972002"/>
              <a:ext cx="7560309" cy="720090"/>
            </a:xfrm>
            <a:custGeom>
              <a:avLst/>
              <a:gdLst/>
              <a:ahLst/>
              <a:cxnLst/>
              <a:rect l="l" t="t" r="r" b="b"/>
              <a:pathLst>
                <a:path w="7560309" h="720090">
                  <a:moveTo>
                    <a:pt x="7560005" y="0"/>
                  </a:moveTo>
                  <a:lnTo>
                    <a:pt x="0" y="0"/>
                  </a:lnTo>
                  <a:lnTo>
                    <a:pt x="0" y="720001"/>
                  </a:lnTo>
                  <a:lnTo>
                    <a:pt x="7560005" y="720001"/>
                  </a:lnTo>
                  <a:lnTo>
                    <a:pt x="7560005"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40" name="object 40"/>
            <p:cNvSpPr/>
            <p:nvPr/>
          </p:nvSpPr>
          <p:spPr>
            <a:xfrm>
              <a:off x="3150334" y="10095085"/>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49831" y="171482"/>
                  </a:lnTo>
                  <a:lnTo>
                    <a:pt x="92987" y="194895"/>
                  </a:lnTo>
                  <a:lnTo>
                    <a:pt x="126941" y="229804"/>
                  </a:lnTo>
                  <a:lnTo>
                    <a:pt x="149167" y="273681"/>
                  </a:lnTo>
                  <a:lnTo>
                    <a:pt x="157137" y="324002"/>
                  </a:lnTo>
                  <a:lnTo>
                    <a:pt x="166852" y="324002"/>
                  </a:lnTo>
                  <a:lnTo>
                    <a:pt x="174822" y="273681"/>
                  </a:lnTo>
                  <a:lnTo>
                    <a:pt x="197048" y="229804"/>
                  </a:lnTo>
                  <a:lnTo>
                    <a:pt x="231005" y="194895"/>
                  </a:lnTo>
                  <a:lnTo>
                    <a:pt x="274164" y="171482"/>
                  </a:lnTo>
                  <a:lnTo>
                    <a:pt x="324002" y="162090"/>
                  </a:lnTo>
                  <a:lnTo>
                    <a:pt x="318214" y="118934"/>
                  </a:lnTo>
                  <a:lnTo>
                    <a:pt x="301881" y="80235"/>
                  </a:lnTo>
                  <a:lnTo>
                    <a:pt x="276548" y="47448"/>
                  </a:lnTo>
                  <a:lnTo>
                    <a:pt x="243760" y="22117"/>
                  </a:lnTo>
                  <a:lnTo>
                    <a:pt x="205063" y="5786"/>
                  </a:lnTo>
                  <a:lnTo>
                    <a:pt x="162001" y="0"/>
                  </a:lnTo>
                  <a:close/>
                </a:path>
              </a:pathLst>
            </a:custGeom>
            <a:solidFill>
              <a:srgbClr val="00AB4E"/>
            </a:solidFill>
          </p:spPr>
          <p:txBody>
            <a:bodyPr wrap="square" lIns="0" tIns="0" rIns="0" bIns="0" rtlCol="0"/>
            <a:lstStyle/>
            <a:p>
              <a:pPr defTabSz="914309"/>
              <a:endParaRPr kern="0" dirty="0">
                <a:solidFill>
                  <a:sysClr val="windowText" lastClr="000000"/>
                </a:solidFill>
              </a:endParaRPr>
            </a:p>
          </p:txBody>
        </p:sp>
        <p:pic>
          <p:nvPicPr>
            <p:cNvPr id="41" name="object 41"/>
            <p:cNvPicPr/>
            <p:nvPr/>
          </p:nvPicPr>
          <p:blipFill>
            <a:blip r:embed="rId27" cstate="print"/>
            <a:stretch>
              <a:fillRect/>
            </a:stretch>
          </p:blipFill>
          <p:spPr>
            <a:xfrm>
              <a:off x="3604247" y="10127500"/>
              <a:ext cx="237604" cy="226136"/>
            </a:xfrm>
            <a:prstGeom prst="rect">
              <a:avLst/>
            </a:prstGeom>
          </p:spPr>
        </p:pic>
        <p:pic>
          <p:nvPicPr>
            <p:cNvPr id="42" name="object 42"/>
            <p:cNvPicPr/>
            <p:nvPr/>
          </p:nvPicPr>
          <p:blipFill>
            <a:blip r:embed="rId28" cstate="print"/>
            <a:stretch>
              <a:fillRect/>
            </a:stretch>
          </p:blipFill>
          <p:spPr>
            <a:xfrm>
              <a:off x="3879624" y="10188714"/>
              <a:ext cx="237611" cy="164922"/>
            </a:xfrm>
            <a:prstGeom prst="rect">
              <a:avLst/>
            </a:prstGeom>
          </p:spPr>
        </p:pic>
        <p:sp>
          <p:nvSpPr>
            <p:cNvPr id="43" name="object 43"/>
            <p:cNvSpPr/>
            <p:nvPr/>
          </p:nvSpPr>
          <p:spPr>
            <a:xfrm>
              <a:off x="3879621" y="10127500"/>
              <a:ext cx="238125" cy="40640"/>
            </a:xfrm>
            <a:custGeom>
              <a:avLst/>
              <a:gdLst/>
              <a:ahLst/>
              <a:cxnLst/>
              <a:rect l="l" t="t" r="r" b="b"/>
              <a:pathLst>
                <a:path w="238125" h="40640">
                  <a:moveTo>
                    <a:pt x="237604" y="21590"/>
                  </a:moveTo>
                  <a:lnTo>
                    <a:pt x="130429" y="21590"/>
                  </a:lnTo>
                  <a:lnTo>
                    <a:pt x="130429" y="0"/>
                  </a:lnTo>
                  <a:lnTo>
                    <a:pt x="107188" y="0"/>
                  </a:lnTo>
                  <a:lnTo>
                    <a:pt x="107188" y="21590"/>
                  </a:lnTo>
                  <a:lnTo>
                    <a:pt x="0" y="21590"/>
                  </a:lnTo>
                  <a:lnTo>
                    <a:pt x="0" y="40640"/>
                  </a:lnTo>
                  <a:lnTo>
                    <a:pt x="237604" y="40640"/>
                  </a:lnTo>
                  <a:lnTo>
                    <a:pt x="237604" y="21590"/>
                  </a:lnTo>
                  <a:close/>
                </a:path>
              </a:pathLst>
            </a:custGeom>
            <a:solidFill>
              <a:srgbClr val="808285"/>
            </a:solidFill>
          </p:spPr>
          <p:txBody>
            <a:bodyPr wrap="square" lIns="0" tIns="0" rIns="0" bIns="0" rtlCol="0"/>
            <a:lstStyle/>
            <a:p>
              <a:pPr defTabSz="914309"/>
              <a:endParaRPr kern="0" dirty="0">
                <a:solidFill>
                  <a:sysClr val="windowText" lastClr="000000"/>
                </a:solidFill>
              </a:endParaRPr>
            </a:p>
          </p:txBody>
        </p:sp>
        <p:pic>
          <p:nvPicPr>
            <p:cNvPr id="44" name="object 44"/>
            <p:cNvPicPr/>
            <p:nvPr/>
          </p:nvPicPr>
          <p:blipFill>
            <a:blip r:embed="rId29" cstate="print"/>
            <a:stretch>
              <a:fillRect/>
            </a:stretch>
          </p:blipFill>
          <p:spPr>
            <a:xfrm>
              <a:off x="4153258" y="10125692"/>
              <a:ext cx="256406" cy="223476"/>
            </a:xfrm>
            <a:prstGeom prst="rect">
              <a:avLst/>
            </a:prstGeom>
          </p:spPr>
        </p:pic>
      </p:grpSp>
    </p:spTree>
    <p:extLst>
      <p:ext uri="{BB962C8B-B14F-4D97-AF65-F5344CB8AC3E}">
        <p14:creationId xmlns:p14="http://schemas.microsoft.com/office/powerpoint/2010/main" val="156005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09261" y="754567"/>
            <a:ext cx="5596890" cy="166712"/>
          </a:xfrm>
          <a:prstGeom prst="rect">
            <a:avLst/>
          </a:prstGeom>
        </p:spPr>
        <p:txBody>
          <a:bodyPr vert="horz" wrap="square" lIns="0" tIns="12700" rIns="0" bIns="0" rtlCol="0">
            <a:spAutoFit/>
          </a:bodyPr>
          <a:lstStyle/>
          <a:p>
            <a:pPr marR="11303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（２）「</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と関係の深い子供の権利</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4336449" y="9734921"/>
            <a:ext cx="2110740" cy="97463"/>
          </a:xfrm>
          <a:prstGeom prst="rect">
            <a:avLst/>
          </a:prstGeom>
        </p:spPr>
        <p:txBody>
          <a:bodyPr vert="horz" wrap="square" lIns="0" tIns="12700" rIns="0" bIns="0" rtlCol="0">
            <a:spAutoFit/>
          </a:bodyPr>
          <a:lstStyle/>
          <a:p>
            <a:pPr marL="12700" algn="r">
              <a:lnSpc>
                <a:spcPct val="100000"/>
              </a:lnSpc>
              <a:spcBef>
                <a:spcPts val="100"/>
              </a:spcBef>
            </a:pPr>
            <a:r>
              <a:rPr sz="550" spc="-50" dirty="0">
                <a:solidFill>
                  <a:srgbClr val="414042"/>
                </a:solidFill>
                <a:latin typeface="Meiryo UI" panose="020B0604030504040204" pitchFamily="50" charset="-128"/>
                <a:ea typeface="Meiryo UI" panose="020B0604030504040204" pitchFamily="50" charset="-128"/>
                <a:cs typeface="Source Han Sans JP"/>
              </a:rPr>
              <a:t>子どもの権利条約  抄訳・イラスト：公益財団法人日本ユニセフ協会</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5" name="object 5"/>
          <p:cNvGraphicFramePr>
            <a:graphicFrameLocks noGrp="1"/>
          </p:cNvGraphicFramePr>
          <p:nvPr>
            <p:extLst>
              <p:ext uri="{D42A27DB-BD31-4B8C-83A1-F6EECF244321}">
                <p14:modId xmlns:p14="http://schemas.microsoft.com/office/powerpoint/2010/main" val="2784637032"/>
              </p:ext>
            </p:extLst>
          </p:nvPr>
        </p:nvGraphicFramePr>
        <p:xfrm>
          <a:off x="1079995" y="2843403"/>
          <a:ext cx="5387340" cy="6826885"/>
        </p:xfrm>
        <a:graphic>
          <a:graphicData uri="http://schemas.openxmlformats.org/drawingml/2006/table">
            <a:tbl>
              <a:tblPr firstRow="1" bandRow="1">
                <a:tableStyleId>{2D5ABB26-0587-4C30-8999-92F81FD0307C}</a:tableStyleId>
              </a:tblPr>
              <a:tblGrid>
                <a:gridCol w="2693670">
                  <a:extLst>
                    <a:ext uri="{9D8B030D-6E8A-4147-A177-3AD203B41FA5}">
                      <a16:colId xmlns:a16="http://schemas.microsoft.com/office/drawing/2014/main" val="20000"/>
                    </a:ext>
                  </a:extLst>
                </a:gridCol>
                <a:gridCol w="2693670">
                  <a:extLst>
                    <a:ext uri="{9D8B030D-6E8A-4147-A177-3AD203B41FA5}">
                      <a16:colId xmlns:a16="http://schemas.microsoft.com/office/drawing/2014/main" val="20001"/>
                    </a:ext>
                  </a:extLst>
                </a:gridCol>
              </a:tblGrid>
              <a:tr h="1146175">
                <a:tc>
                  <a:txBody>
                    <a:bodyPr/>
                    <a:lstStyle/>
                    <a:p>
                      <a:pPr>
                        <a:lnSpc>
                          <a:spcPct val="100000"/>
                        </a:lnSpc>
                        <a:spcBef>
                          <a:spcPts val="10"/>
                        </a:spcBef>
                      </a:pPr>
                      <a:endParaRPr sz="700" spc="0" dirty="0">
                        <a:latin typeface="Meiryo UI" panose="020B0604030504040204" pitchFamily="50" charset="-128"/>
                        <a:ea typeface="Meiryo UI" panose="020B0604030504040204" pitchFamily="50" charset="-128"/>
                        <a:cs typeface="Times New Roman"/>
                      </a:endParaRPr>
                    </a:p>
                    <a:p>
                      <a:pPr marL="857250">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第28条  </a:t>
                      </a:r>
                      <a:r>
                        <a:rPr sz="700" b="1" spc="0" dirty="0" err="1">
                          <a:solidFill>
                            <a:srgbClr val="DB5889"/>
                          </a:solidFill>
                          <a:latin typeface="Meiryo UI" panose="020B0604030504040204" pitchFamily="50" charset="-128"/>
                          <a:ea typeface="Meiryo UI" panose="020B0604030504040204" pitchFamily="50" charset="-128"/>
                          <a:cs typeface="Source Han Sans JP"/>
                        </a:rPr>
                        <a:t>教育を受ける権利</a:t>
                      </a:r>
                      <a:endParaRPr lang="en-US" sz="700" b="1" spc="0" dirty="0">
                        <a:solidFill>
                          <a:srgbClr val="DB5889"/>
                        </a:solidFill>
                        <a:latin typeface="Meiryo UI" panose="020B0604030504040204" pitchFamily="50" charset="-128"/>
                        <a:ea typeface="Meiryo UI" panose="020B0604030504040204" pitchFamily="50" charset="-128"/>
                        <a:cs typeface="Source Han Sans JP"/>
                      </a:endParaRPr>
                    </a:p>
                    <a:p>
                      <a:pPr marL="857250">
                        <a:lnSpc>
                          <a:spcPct val="100000"/>
                        </a:lnSpc>
                        <a:spcBef>
                          <a:spcPts val="490"/>
                        </a:spcBef>
                      </a:pPr>
                      <a:r>
                        <a:rPr lang="ja-JP" altLang="en-US" sz="600" spc="0" baseline="0" dirty="0">
                          <a:solidFill>
                            <a:srgbClr val="414042"/>
                          </a:solidFill>
                          <a:latin typeface="Meiryo UI" panose="020B0604030504040204" pitchFamily="50" charset="-128"/>
                          <a:ea typeface="Meiryo UI" panose="020B0604030504040204" pitchFamily="50" charset="-128"/>
                          <a:cs typeface="Source Han Sans JP"/>
                        </a:rPr>
                        <a:t>子どもは教育を受ける権利をもっています。</a:t>
                      </a:r>
                      <a:endParaRPr lang="ja-JP" altLang="en-US" sz="600" spc="0" baseline="0" dirty="0">
                        <a:latin typeface="Meiryo UI" panose="020B0604030504040204" pitchFamily="50" charset="-128"/>
                        <a:ea typeface="Meiryo UI" panose="020B0604030504040204" pitchFamily="50" charset="-128"/>
                        <a:cs typeface="Source Han Sans JP"/>
                      </a:endParaRPr>
                    </a:p>
                    <a:p>
                      <a:pPr marL="857250" marR="128270" algn="just">
                        <a:lnSpc>
                          <a:spcPct val="125000"/>
                        </a:lnSpc>
                      </a:pPr>
                      <a:r>
                        <a:rPr lang="ja-JP" altLang="en-US" sz="600" spc="0" baseline="0" dirty="0">
                          <a:solidFill>
                            <a:srgbClr val="414042"/>
                          </a:solidFill>
                          <a:latin typeface="Meiryo UI" panose="020B0604030504040204" pitchFamily="50" charset="-128"/>
                          <a:ea typeface="Meiryo UI" panose="020B0604030504040204" pitchFamily="50" charset="-128"/>
                          <a:cs typeface="Source Han Sans JP"/>
                        </a:rPr>
                        <a:t>国は、すべての子どもが小学校に行けるようにしなければなりません。さらに上の学校に進みたいときには、みんなにそのチャンスが与えられなければなりません。学校のきまりは、子どもの尊厳が守られるという考え方からはずれるものであってはなりません。</a:t>
                      </a:r>
                      <a:endParaRPr lang="ja-JP" altLang="en-US" sz="600" spc="0" baseline="0" dirty="0">
                        <a:latin typeface="Meiryo UI" panose="020B0604030504040204" pitchFamily="50" charset="-128"/>
                        <a:ea typeface="Meiryo UI" panose="020B0604030504040204" pitchFamily="50" charset="-128"/>
                        <a:cs typeface="Source Han Sans JP"/>
                      </a:endParaRPr>
                    </a:p>
                  </a:txBody>
                  <a:tcPr marL="0" marR="0" marT="127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00000"/>
                        </a:lnSpc>
                        <a:spcBef>
                          <a:spcPts val="10"/>
                        </a:spcBef>
                      </a:pPr>
                      <a:endParaRPr sz="700" spc="0" dirty="0">
                        <a:latin typeface="Meiryo UI" panose="020B0604030504040204" pitchFamily="50" charset="-128"/>
                        <a:ea typeface="Meiryo UI" panose="020B0604030504040204" pitchFamily="50" charset="-128"/>
                        <a:cs typeface="Times New Roman"/>
                      </a:endParaRPr>
                    </a:p>
                    <a:p>
                      <a:pPr marL="863600">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第31条  </a:t>
                      </a:r>
                      <a:r>
                        <a:rPr sz="700" b="1" spc="0" dirty="0" err="1">
                          <a:solidFill>
                            <a:srgbClr val="DB5889"/>
                          </a:solidFill>
                          <a:latin typeface="Meiryo UI" panose="020B0604030504040204" pitchFamily="50" charset="-128"/>
                          <a:ea typeface="Meiryo UI" panose="020B0604030504040204" pitchFamily="50" charset="-128"/>
                          <a:cs typeface="Source Han Sans JP"/>
                        </a:rPr>
                        <a:t>休み、遊ぶ権利</a:t>
                      </a:r>
                    </a:p>
                    <a:p>
                      <a:pPr marL="863600" marR="128270">
                        <a:lnSpc>
                          <a:spcPct val="125000"/>
                        </a:lnSpc>
                        <a:spcBef>
                          <a:spcPts val="310"/>
                        </a:spcBef>
                      </a:pPr>
                      <a:r>
                        <a:rPr lang="ja-JP" altLang="en-US" sz="600" spc="0" dirty="0">
                          <a:solidFill>
                            <a:srgbClr val="414042"/>
                          </a:solidFill>
                          <a:latin typeface="Meiryo UI" panose="020B0604030504040204" pitchFamily="50" charset="-128"/>
                          <a:ea typeface="Meiryo UI" panose="020B0604030504040204" pitchFamily="50" charset="-128"/>
                          <a:cs typeface="Source Han Sans JP"/>
                        </a:rPr>
                        <a:t>子どもは、休んだり、遊んだり、文化芸術活動に参加したりする権利をもっています 。</a:t>
                      </a:r>
                      <a:endParaRPr lang="ja-JP" altLang="en-US" sz="600" spc="0" dirty="0">
                        <a:latin typeface="Meiryo UI" panose="020B0604030504040204" pitchFamily="50" charset="-128"/>
                        <a:ea typeface="Meiryo UI" panose="020B0604030504040204" pitchFamily="50" charset="-128"/>
                        <a:cs typeface="Source Han Sans JP"/>
                      </a:endParaRPr>
                    </a:p>
                  </a:txBody>
                  <a:tcPr marL="0" marR="0" marT="127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0"/>
                  </a:ext>
                </a:extLst>
              </a:tr>
              <a:tr h="1151890">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57250" algn="just">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第３条  </a:t>
                      </a:r>
                      <a:r>
                        <a:rPr sz="700" b="1" spc="0" dirty="0" err="1">
                          <a:solidFill>
                            <a:srgbClr val="DB5889"/>
                          </a:solidFill>
                          <a:latin typeface="Meiryo UI" panose="020B0604030504040204" pitchFamily="50" charset="-128"/>
                          <a:ea typeface="Meiryo UI" panose="020B0604030504040204" pitchFamily="50" charset="-128"/>
                          <a:cs typeface="Source Han Sans JP"/>
                        </a:rPr>
                        <a:t>子どもにもっともよいことを</a:t>
                      </a:r>
                    </a:p>
                    <a:p>
                      <a:pPr marL="857250" marR="129539" lvl="0" indent="0" algn="just" defTabSz="914400" eaLnBrk="1" fontAlgn="auto" latinLnBrk="0" hangingPunct="1">
                        <a:lnSpc>
                          <a:spcPct val="125000"/>
                        </a:lnSpc>
                        <a:spcBef>
                          <a:spcPts val="305"/>
                        </a:spcBef>
                        <a:spcAft>
                          <a:spcPts val="0"/>
                        </a:spcAft>
                        <a:buClrTx/>
                        <a:buSzTx/>
                        <a:buFontTx/>
                        <a:buNone/>
                        <a:tabLst/>
                        <a:defRPr/>
                      </a:pPr>
                      <a:r>
                        <a:rPr lang="ja-JP" altLang="en-US" sz="600" spc="20" baseline="0" dirty="0">
                          <a:solidFill>
                            <a:srgbClr val="414042"/>
                          </a:solidFill>
                          <a:latin typeface="Meiryo UI" panose="020B0604030504040204" pitchFamily="50" charset="-128"/>
                          <a:ea typeface="Meiryo UI" panose="020B0604030504040204" pitchFamily="50" charset="-128"/>
                          <a:cs typeface="Source Han Sans JP"/>
                        </a:rPr>
                        <a:t>子どもに関係のあることが決められ、行われるときには、</a:t>
                      </a:r>
                      <a:r>
                        <a:rPr lang="ja-JP" altLang="en-US" sz="600" spc="40" baseline="0" dirty="0">
                          <a:solidFill>
                            <a:srgbClr val="414042"/>
                          </a:solidFill>
                          <a:latin typeface="Meiryo UI" panose="020B0604030504040204" pitchFamily="50" charset="-128"/>
                          <a:ea typeface="Meiryo UI" panose="020B0604030504040204" pitchFamily="50" charset="-128"/>
                          <a:cs typeface="Source Han Sans JP"/>
                        </a:rPr>
                        <a:t>子どもにもっともよいことは何かを第一に考えなければ</a:t>
                      </a:r>
                      <a:r>
                        <a:rPr lang="ja-JP" altLang="en-US" sz="600" spc="20" baseline="0" dirty="0">
                          <a:solidFill>
                            <a:srgbClr val="414042"/>
                          </a:solidFill>
                          <a:latin typeface="Meiryo UI" panose="020B0604030504040204" pitchFamily="50" charset="-128"/>
                          <a:ea typeface="Meiryo UI" panose="020B0604030504040204" pitchFamily="50" charset="-128"/>
                          <a:cs typeface="Source Han Sans JP"/>
                        </a:rPr>
                        <a:t>なりません。</a:t>
                      </a:r>
                      <a:endParaRPr lang="ja-JP" altLang="en-US" sz="600" spc="20" baseline="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63600">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第６条  生きる権利・育つ権利</a:t>
                      </a:r>
                      <a:endParaRPr sz="700" spc="0" dirty="0">
                        <a:latin typeface="Meiryo UI" panose="020B0604030504040204" pitchFamily="50" charset="-128"/>
                        <a:ea typeface="Meiryo UI" panose="020B0604030504040204" pitchFamily="50" charset="-128"/>
                        <a:cs typeface="Source Han Sans JP"/>
                      </a:endParaRPr>
                    </a:p>
                    <a:p>
                      <a:pPr marL="863600" marR="127635">
                        <a:lnSpc>
                          <a:spcPct val="125000"/>
                        </a:lnSpc>
                        <a:spcBef>
                          <a:spcPts val="305"/>
                        </a:spcBef>
                      </a:pPr>
                      <a:r>
                        <a:rPr sz="600" spc="0" dirty="0">
                          <a:solidFill>
                            <a:srgbClr val="414042"/>
                          </a:solidFill>
                          <a:latin typeface="Meiryo UI" panose="020B0604030504040204" pitchFamily="50" charset="-128"/>
                          <a:ea typeface="Meiryo UI" panose="020B0604030504040204" pitchFamily="50" charset="-128"/>
                          <a:cs typeface="Source Han Sans JP"/>
                        </a:rPr>
                        <a:t>すべての子どもは、生きる権利・育つ権利をもっています。</a:t>
                      </a:r>
                      <a:endParaRPr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1"/>
                  </a:ext>
                </a:extLst>
              </a:tr>
              <a:tr h="1151890">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57250" algn="just">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第12条  </a:t>
                      </a:r>
                      <a:r>
                        <a:rPr sz="700" b="1" spc="0" dirty="0" err="1">
                          <a:solidFill>
                            <a:srgbClr val="DB5889"/>
                          </a:solidFill>
                          <a:latin typeface="Meiryo UI" panose="020B0604030504040204" pitchFamily="50" charset="-128"/>
                          <a:ea typeface="Meiryo UI" panose="020B0604030504040204" pitchFamily="50" charset="-128"/>
                          <a:cs typeface="Source Han Sans JP"/>
                        </a:rPr>
                        <a:t>意見を表す権利</a:t>
                      </a:r>
                      <a:endParaRPr sz="700" b="1" spc="0" dirty="0">
                        <a:solidFill>
                          <a:srgbClr val="DB5889"/>
                        </a:solidFill>
                        <a:latin typeface="Meiryo UI" panose="020B0604030504040204" pitchFamily="50" charset="-128"/>
                        <a:ea typeface="Meiryo UI" panose="020B0604030504040204" pitchFamily="50" charset="-128"/>
                        <a:cs typeface="Source Han Sans JP"/>
                      </a:endParaRPr>
                    </a:p>
                    <a:p>
                      <a:pPr marL="857250" marR="132715" lvl="0" indent="0" algn="just" defTabSz="914400" eaLnBrk="1" fontAlgn="auto" latinLnBrk="0" hangingPunct="1">
                        <a:lnSpc>
                          <a:spcPct val="125000"/>
                        </a:lnSpc>
                        <a:spcBef>
                          <a:spcPts val="305"/>
                        </a:spcBef>
                        <a:spcAft>
                          <a:spcPts val="0"/>
                        </a:spcAft>
                        <a:buClrTx/>
                        <a:buSzTx/>
                        <a:buFontTx/>
                        <a:buNone/>
                        <a:tabLst/>
                        <a:defRPr/>
                      </a:pPr>
                      <a:r>
                        <a:rPr lang="ja-JP" altLang="en-US" sz="600" spc="20" baseline="0" dirty="0">
                          <a:solidFill>
                            <a:srgbClr val="414042"/>
                          </a:solidFill>
                          <a:latin typeface="Meiryo UI" panose="020B0604030504040204" pitchFamily="50" charset="-128"/>
                          <a:ea typeface="Meiryo UI" panose="020B0604030504040204" pitchFamily="50" charset="-128"/>
                          <a:cs typeface="Source Han Sans JP"/>
                        </a:rPr>
                        <a:t>子どもは、自分に関係のあることについて自由に自分の意見を表す権利をもっています。その意見は、子どもの</a:t>
                      </a:r>
                      <a:r>
                        <a:rPr lang="ja-JP" altLang="en-US" sz="600" spc="0" dirty="0">
                          <a:solidFill>
                            <a:srgbClr val="414042"/>
                          </a:solidFill>
                          <a:latin typeface="Meiryo UI" panose="020B0604030504040204" pitchFamily="50" charset="-128"/>
                          <a:ea typeface="Meiryo UI" panose="020B0604030504040204" pitchFamily="50" charset="-128"/>
                          <a:cs typeface="Source Han Sans JP"/>
                        </a:rPr>
                        <a:t>発達に応じて、じゅうぶん考慮されなければなりません。</a:t>
                      </a:r>
                      <a:endParaRPr lang="ja-JP" altLang="en-US"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63600">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第13条  表現の自由</a:t>
                      </a:r>
                      <a:endParaRPr sz="700" spc="0" dirty="0">
                        <a:latin typeface="Meiryo UI" panose="020B0604030504040204" pitchFamily="50" charset="-128"/>
                        <a:ea typeface="Meiryo UI" panose="020B0604030504040204" pitchFamily="50" charset="-128"/>
                        <a:cs typeface="Source Han Sans JP"/>
                      </a:endParaRPr>
                    </a:p>
                    <a:p>
                      <a:pPr marL="863600" marR="130810">
                        <a:lnSpc>
                          <a:spcPct val="125000"/>
                        </a:lnSpc>
                        <a:spcBef>
                          <a:spcPts val="305"/>
                        </a:spcBef>
                      </a:pPr>
                      <a:r>
                        <a:rPr sz="600" spc="0" dirty="0">
                          <a:solidFill>
                            <a:srgbClr val="414042"/>
                          </a:solidFill>
                          <a:latin typeface="Meiryo UI" panose="020B0604030504040204" pitchFamily="50" charset="-128"/>
                          <a:ea typeface="Meiryo UI" panose="020B0604030504040204" pitchFamily="50" charset="-128"/>
                          <a:cs typeface="Source Han Sans JP"/>
                        </a:rPr>
                        <a:t>子どもは、自由な方法でいろいろな情報や考えを伝える権利、知る権利をもっています。</a:t>
                      </a:r>
                      <a:endParaRPr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2"/>
                  </a:ext>
                </a:extLst>
              </a:tr>
              <a:tr h="1151890">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57250">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第24条  健康・医療への権利</a:t>
                      </a:r>
                      <a:endParaRPr sz="700" spc="0" dirty="0">
                        <a:latin typeface="Meiryo UI" panose="020B0604030504040204" pitchFamily="50" charset="-128"/>
                        <a:ea typeface="Meiryo UI" panose="020B0604030504040204" pitchFamily="50" charset="-128"/>
                        <a:cs typeface="Source Han Sans JP"/>
                      </a:endParaRPr>
                    </a:p>
                    <a:p>
                      <a:pPr marL="857250" marR="132715">
                        <a:lnSpc>
                          <a:spcPct val="125000"/>
                        </a:lnSpc>
                        <a:spcBef>
                          <a:spcPts val="305"/>
                        </a:spcBef>
                      </a:pPr>
                      <a:r>
                        <a:rPr sz="600" spc="0" dirty="0">
                          <a:solidFill>
                            <a:srgbClr val="414042"/>
                          </a:solidFill>
                          <a:latin typeface="Meiryo UI" panose="020B0604030504040204" pitchFamily="50" charset="-128"/>
                          <a:ea typeface="Meiryo UI" panose="020B0604030504040204" pitchFamily="50" charset="-128"/>
                          <a:cs typeface="Source Han Sans JP"/>
                        </a:rPr>
                        <a:t>子どもは、健康でいられ、必要な医療や保健サービスを受ける権利をもっています。</a:t>
                      </a:r>
                      <a:endParaRPr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63600" algn="just">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第26条  </a:t>
                      </a:r>
                      <a:r>
                        <a:rPr sz="700" b="1" spc="0" dirty="0" err="1">
                          <a:solidFill>
                            <a:srgbClr val="DB5889"/>
                          </a:solidFill>
                          <a:latin typeface="Meiryo UI" panose="020B0604030504040204" pitchFamily="50" charset="-128"/>
                          <a:ea typeface="Meiryo UI" panose="020B0604030504040204" pitchFamily="50" charset="-128"/>
                          <a:cs typeface="Source Han Sans JP"/>
                        </a:rPr>
                        <a:t>社会保障を受ける権利</a:t>
                      </a:r>
                      <a:endParaRPr sz="700" b="1" spc="0" dirty="0">
                        <a:solidFill>
                          <a:srgbClr val="DB5889"/>
                        </a:solidFill>
                        <a:latin typeface="Meiryo UI" panose="020B0604030504040204" pitchFamily="50" charset="-128"/>
                        <a:ea typeface="Meiryo UI" panose="020B0604030504040204" pitchFamily="50" charset="-128"/>
                        <a:cs typeface="Source Han Sans JP"/>
                      </a:endParaRPr>
                    </a:p>
                    <a:p>
                      <a:pPr marL="863600" marR="126364" lvl="0" indent="0" algn="just" defTabSz="914400" eaLnBrk="1" fontAlgn="auto" latinLnBrk="0" hangingPunct="1">
                        <a:lnSpc>
                          <a:spcPct val="125000"/>
                        </a:lnSpc>
                        <a:spcBef>
                          <a:spcPts val="305"/>
                        </a:spcBef>
                        <a:spcAft>
                          <a:spcPts val="0"/>
                        </a:spcAft>
                        <a:buClrTx/>
                        <a:buSzTx/>
                        <a:buFontTx/>
                        <a:buNone/>
                        <a:tabLst/>
                        <a:defRPr/>
                      </a:pPr>
                      <a:r>
                        <a:rPr sz="600" spc="0" dirty="0">
                          <a:solidFill>
                            <a:srgbClr val="414042"/>
                          </a:solidFill>
                          <a:latin typeface="Meiryo UI" panose="020B0604030504040204" pitchFamily="50" charset="-128"/>
                          <a:ea typeface="Meiryo UI" panose="020B0604030504040204" pitchFamily="50" charset="-128"/>
                          <a:cs typeface="Source Han Sans JP"/>
                        </a:rPr>
                        <a:t>子</a:t>
                      </a:r>
                      <a:r>
                        <a:rPr lang="ja-JP" altLang="en-US" sz="600" spc="0" dirty="0">
                          <a:solidFill>
                            <a:srgbClr val="414042"/>
                          </a:solidFill>
                          <a:latin typeface="Meiryo UI" panose="020B0604030504040204" pitchFamily="50" charset="-128"/>
                          <a:ea typeface="Meiryo UI" panose="020B0604030504040204" pitchFamily="50" charset="-128"/>
                          <a:cs typeface="Source Han Sans JP"/>
                        </a:rPr>
                        <a:t>どもは、生活していくのにじゅうぶんなお金がないときには、国からお金の支給などを受ける権利をもっています。</a:t>
                      </a:r>
                      <a:endParaRPr lang="ja-JP" altLang="en-US"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3"/>
                  </a:ext>
                </a:extLst>
              </a:tr>
              <a:tr h="1151890">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57250" algn="just">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第27条  生活水準の確保</a:t>
                      </a:r>
                      <a:endParaRPr sz="700" spc="0" dirty="0">
                        <a:latin typeface="Meiryo UI" panose="020B0604030504040204" pitchFamily="50" charset="-128"/>
                        <a:ea typeface="Meiryo UI" panose="020B0604030504040204" pitchFamily="50" charset="-128"/>
                        <a:cs typeface="Source Han Sans JP"/>
                      </a:endParaRPr>
                    </a:p>
                    <a:p>
                      <a:pPr marL="857250" marR="116205" lvl="0" indent="0" algn="just" defTabSz="914400" eaLnBrk="1" fontAlgn="auto" latinLnBrk="0" hangingPunct="1">
                        <a:lnSpc>
                          <a:spcPct val="125000"/>
                        </a:lnSpc>
                        <a:spcBef>
                          <a:spcPts val="305"/>
                        </a:spcBef>
                        <a:spcAft>
                          <a:spcPts val="0"/>
                        </a:spcAft>
                        <a:buClrTx/>
                        <a:buSzTx/>
                        <a:buFontTx/>
                        <a:buNone/>
                        <a:tabLst/>
                        <a:defRPr/>
                      </a:pPr>
                      <a:r>
                        <a:rPr lang="ja-JP" altLang="en-US" sz="600" spc="0" dirty="0">
                          <a:solidFill>
                            <a:srgbClr val="414042"/>
                          </a:solidFill>
                          <a:latin typeface="Meiryo UI" panose="020B0604030504040204" pitchFamily="50" charset="-128"/>
                          <a:ea typeface="Meiryo UI" panose="020B0604030504040204" pitchFamily="50" charset="-128"/>
                          <a:cs typeface="Source Han Sans JP"/>
                        </a:rPr>
                        <a:t>子どもは、心やからだがすこやかに成長できるような生活を</a:t>
                      </a:r>
                      <a:r>
                        <a:rPr lang="ja-JP" altLang="en-US" sz="600" spc="30" baseline="0" dirty="0">
                          <a:solidFill>
                            <a:srgbClr val="414042"/>
                          </a:solidFill>
                          <a:latin typeface="Meiryo UI" panose="020B0604030504040204" pitchFamily="50" charset="-128"/>
                          <a:ea typeface="Meiryo UI" panose="020B0604030504040204" pitchFamily="50" charset="-128"/>
                          <a:cs typeface="Source Han Sans JP"/>
                        </a:rPr>
                        <a:t>送る権利をもっています。親（保護者）はそのための</a:t>
                      </a:r>
                      <a:r>
                        <a:rPr lang="ja-JP" altLang="en-US" sz="600" spc="20" baseline="0" dirty="0">
                          <a:solidFill>
                            <a:srgbClr val="414042"/>
                          </a:solidFill>
                          <a:latin typeface="Meiryo UI" panose="020B0604030504040204" pitchFamily="50" charset="-128"/>
                          <a:ea typeface="Meiryo UI" panose="020B0604030504040204" pitchFamily="50" charset="-128"/>
                          <a:cs typeface="Source Han Sans JP"/>
                        </a:rPr>
                        <a:t>第一の責任者ですが、必要なときは、食べるものや着る</a:t>
                      </a:r>
                      <a:r>
                        <a:rPr lang="ja-JP" altLang="en-US" sz="600" spc="0" dirty="0">
                          <a:solidFill>
                            <a:srgbClr val="414042"/>
                          </a:solidFill>
                          <a:latin typeface="Meiryo UI" panose="020B0604030504040204" pitchFamily="50" charset="-128"/>
                          <a:ea typeface="Meiryo UI" panose="020B0604030504040204" pitchFamily="50" charset="-128"/>
                          <a:cs typeface="Source Han Sans JP"/>
                        </a:rPr>
                        <a:t>もの、住むところなどについて、国が手助けします。</a:t>
                      </a:r>
                      <a:endParaRPr lang="ja-JP" altLang="en-US"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63600" algn="just">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第32条  経済的搾取・有害な労働からの保護</a:t>
                      </a:r>
                      <a:endParaRPr sz="700" spc="0" dirty="0">
                        <a:latin typeface="Meiryo UI" panose="020B0604030504040204" pitchFamily="50" charset="-128"/>
                        <a:ea typeface="Meiryo UI" panose="020B0604030504040204" pitchFamily="50" charset="-128"/>
                        <a:cs typeface="Source Han Sans JP"/>
                      </a:endParaRPr>
                    </a:p>
                    <a:p>
                      <a:pPr marL="863600" marR="127635" lvl="0" indent="0" algn="just" defTabSz="914400" eaLnBrk="1" fontAlgn="auto" latinLnBrk="0" hangingPunct="1">
                        <a:lnSpc>
                          <a:spcPct val="125000"/>
                        </a:lnSpc>
                        <a:spcBef>
                          <a:spcPts val="305"/>
                        </a:spcBef>
                        <a:spcAft>
                          <a:spcPts val="0"/>
                        </a:spcAft>
                        <a:buClrTx/>
                        <a:buSzTx/>
                        <a:buFontTx/>
                        <a:buNone/>
                        <a:tabLst/>
                        <a:defRPr/>
                      </a:pPr>
                      <a:r>
                        <a:rPr lang="ja-JP" altLang="en-US" sz="600" spc="20" baseline="0" dirty="0">
                          <a:solidFill>
                            <a:srgbClr val="414042"/>
                          </a:solidFill>
                          <a:latin typeface="Meiryo UI" panose="020B0604030504040204" pitchFamily="50" charset="-128"/>
                          <a:ea typeface="Meiryo UI" panose="020B0604030504040204" pitchFamily="50" charset="-128"/>
                          <a:cs typeface="Source Han Sans JP"/>
                        </a:rPr>
                        <a:t>子どもは、むりやり働かされたり、そのために教育を受け</a:t>
                      </a:r>
                      <a:r>
                        <a:rPr lang="ja-JP" altLang="en-US" sz="600" spc="0" dirty="0">
                          <a:solidFill>
                            <a:srgbClr val="414042"/>
                          </a:solidFill>
                          <a:latin typeface="Meiryo UI" panose="020B0604030504040204" pitchFamily="50" charset="-128"/>
                          <a:ea typeface="Meiryo UI" panose="020B0604030504040204" pitchFamily="50" charset="-128"/>
                          <a:cs typeface="Source Han Sans JP"/>
                        </a:rPr>
                        <a:t>られなくなったり、心やからだによくない仕事をさせられたりしないように守られる権利をもっています。</a:t>
                      </a:r>
                      <a:endParaRPr lang="ja-JP" altLang="en-US"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4"/>
                  </a:ext>
                </a:extLst>
              </a:tr>
              <a:tr h="1073150">
                <a:tc>
                  <a:txBody>
                    <a:bodyPr/>
                    <a:lstStyle/>
                    <a:p>
                      <a:pPr>
                        <a:lnSpc>
                          <a:spcPct val="100000"/>
                        </a:lnSpc>
                      </a:pPr>
                      <a:endParaRPr sz="750" spc="0" dirty="0">
                        <a:latin typeface="Meiryo UI" panose="020B0604030504040204" pitchFamily="50" charset="-128"/>
                        <a:ea typeface="Meiryo UI" panose="020B0604030504040204" pitchFamily="50" charset="-128"/>
                        <a:cs typeface="Times New Roman"/>
                      </a:endParaRPr>
                    </a:p>
                    <a:p>
                      <a:pPr marL="857250" algn="just">
                        <a:lnSpc>
                          <a:spcPct val="100000"/>
                        </a:lnSpc>
                      </a:pPr>
                      <a:r>
                        <a:rPr sz="700" b="1" spc="0" dirty="0">
                          <a:solidFill>
                            <a:srgbClr val="DB5889"/>
                          </a:solidFill>
                          <a:latin typeface="Meiryo UI" panose="020B0604030504040204" pitchFamily="50" charset="-128"/>
                          <a:ea typeface="Meiryo UI" panose="020B0604030504040204" pitchFamily="50" charset="-128"/>
                          <a:cs typeface="Source Han Sans JP"/>
                        </a:rPr>
                        <a:t>第36条  あらゆる搾取からの保護</a:t>
                      </a:r>
                      <a:endParaRPr sz="700" spc="0" dirty="0">
                        <a:latin typeface="Meiryo UI" panose="020B0604030504040204" pitchFamily="50" charset="-128"/>
                        <a:ea typeface="Meiryo UI" panose="020B0604030504040204" pitchFamily="50" charset="-128"/>
                        <a:cs typeface="Source Han Sans JP"/>
                      </a:endParaRPr>
                    </a:p>
                    <a:p>
                      <a:pPr marL="857250" marR="136525" algn="just">
                        <a:lnSpc>
                          <a:spcPct val="125000"/>
                        </a:lnSpc>
                        <a:spcBef>
                          <a:spcPts val="305"/>
                        </a:spcBef>
                      </a:pPr>
                      <a:r>
                        <a:rPr sz="600" spc="20" baseline="0" dirty="0">
                          <a:solidFill>
                            <a:srgbClr val="414042"/>
                          </a:solidFill>
                          <a:latin typeface="Meiryo UI" panose="020B0604030504040204" pitchFamily="50" charset="-128"/>
                          <a:ea typeface="Meiryo UI" panose="020B0604030504040204" pitchFamily="50" charset="-128"/>
                          <a:cs typeface="Source Han Sans JP"/>
                        </a:rPr>
                        <a:t>国</a:t>
                      </a:r>
                      <a:r>
                        <a:rPr lang="ja-JP" altLang="en-US" sz="600" spc="20" baseline="0" dirty="0">
                          <a:solidFill>
                            <a:srgbClr val="414042"/>
                          </a:solidFill>
                          <a:latin typeface="Meiryo UI" panose="020B0604030504040204" pitchFamily="50" charset="-128"/>
                          <a:ea typeface="Meiryo UI" panose="020B0604030504040204" pitchFamily="50" charset="-128"/>
                          <a:cs typeface="Source Han Sans JP"/>
                        </a:rPr>
                        <a:t>は、どんなかたちでも、子どもの幸せをうばって利益を</a:t>
                      </a:r>
                      <a:r>
                        <a:rPr lang="ja-JP" altLang="en-US" sz="600" spc="0" dirty="0">
                          <a:solidFill>
                            <a:srgbClr val="414042"/>
                          </a:solidFill>
                          <a:latin typeface="Meiryo UI" panose="020B0604030504040204" pitchFamily="50" charset="-128"/>
                          <a:ea typeface="Meiryo UI" panose="020B0604030504040204" pitchFamily="50" charset="-128"/>
                          <a:cs typeface="Source Han Sans JP"/>
                        </a:rPr>
                        <a:t>得るようなことから子どもを守らなければなりません。</a:t>
                      </a:r>
                      <a:endParaRPr sz="600" spc="0" dirty="0">
                        <a:latin typeface="Meiryo UI" panose="020B0604030504040204" pitchFamily="50" charset="-128"/>
                        <a:ea typeface="Meiryo UI" panose="020B0604030504040204" pitchFamily="50" charset="-128"/>
                        <a:cs typeface="Source Han Sans JP"/>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00000"/>
                        </a:lnSpc>
                      </a:pPr>
                      <a:endParaRPr sz="700" spc="0" dirty="0">
                        <a:latin typeface="Meiryo UI" panose="020B0604030504040204" pitchFamily="50" charset="-128"/>
                        <a:ea typeface="Meiryo UI" panose="020B0604030504040204" pitchFamily="50" charset="-128"/>
                        <a:cs typeface="Times New Roman"/>
                      </a:endParaRPr>
                    </a:p>
                  </a:txBody>
                  <a:tcPr marL="0" marR="0" marT="0" marB="0">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5"/>
                  </a:ext>
                </a:extLst>
              </a:tr>
            </a:tbl>
          </a:graphicData>
        </a:graphic>
      </p:graphicFrame>
      <p:pic>
        <p:nvPicPr>
          <p:cNvPr id="6" name="object 6"/>
          <p:cNvPicPr/>
          <p:nvPr/>
        </p:nvPicPr>
        <p:blipFill>
          <a:blip r:embed="rId3" cstate="print"/>
          <a:stretch>
            <a:fillRect/>
          </a:stretch>
        </p:blipFill>
        <p:spPr>
          <a:xfrm>
            <a:off x="1133678" y="3150159"/>
            <a:ext cx="729977" cy="571626"/>
          </a:xfrm>
          <a:prstGeom prst="rect">
            <a:avLst/>
          </a:prstGeom>
        </p:spPr>
      </p:pic>
      <p:pic>
        <p:nvPicPr>
          <p:cNvPr id="7" name="object 7"/>
          <p:cNvPicPr/>
          <p:nvPr/>
        </p:nvPicPr>
        <p:blipFill>
          <a:blip r:embed="rId4" cstate="print"/>
          <a:stretch>
            <a:fillRect/>
          </a:stretch>
        </p:blipFill>
        <p:spPr>
          <a:xfrm>
            <a:off x="1175283" y="4143277"/>
            <a:ext cx="744753" cy="880330"/>
          </a:xfrm>
          <a:prstGeom prst="rect">
            <a:avLst/>
          </a:prstGeom>
        </p:spPr>
      </p:pic>
      <p:pic>
        <p:nvPicPr>
          <p:cNvPr id="8" name="object 8"/>
          <p:cNvPicPr/>
          <p:nvPr/>
        </p:nvPicPr>
        <p:blipFill>
          <a:blip r:embed="rId5" cstate="print"/>
          <a:stretch>
            <a:fillRect/>
          </a:stretch>
        </p:blipFill>
        <p:spPr>
          <a:xfrm>
            <a:off x="3852659" y="4218093"/>
            <a:ext cx="751568" cy="769848"/>
          </a:xfrm>
          <a:prstGeom prst="rect">
            <a:avLst/>
          </a:prstGeom>
        </p:spPr>
      </p:pic>
      <p:pic>
        <p:nvPicPr>
          <p:cNvPr id="9" name="object 9"/>
          <p:cNvPicPr/>
          <p:nvPr/>
        </p:nvPicPr>
        <p:blipFill>
          <a:blip r:embed="rId6" cstate="print"/>
          <a:stretch>
            <a:fillRect/>
          </a:stretch>
        </p:blipFill>
        <p:spPr>
          <a:xfrm>
            <a:off x="3863009" y="3106318"/>
            <a:ext cx="712139" cy="644118"/>
          </a:xfrm>
          <a:prstGeom prst="rect">
            <a:avLst/>
          </a:prstGeom>
        </p:spPr>
      </p:pic>
      <p:pic>
        <p:nvPicPr>
          <p:cNvPr id="10" name="object 10"/>
          <p:cNvPicPr/>
          <p:nvPr/>
        </p:nvPicPr>
        <p:blipFill>
          <a:blip r:embed="rId7" cstate="print"/>
          <a:stretch>
            <a:fillRect/>
          </a:stretch>
        </p:blipFill>
        <p:spPr>
          <a:xfrm>
            <a:off x="1122832" y="5374424"/>
            <a:ext cx="779780" cy="731913"/>
          </a:xfrm>
          <a:prstGeom prst="rect">
            <a:avLst/>
          </a:prstGeom>
        </p:spPr>
      </p:pic>
      <p:pic>
        <p:nvPicPr>
          <p:cNvPr id="11" name="object 11"/>
          <p:cNvPicPr/>
          <p:nvPr/>
        </p:nvPicPr>
        <p:blipFill>
          <a:blip r:embed="rId8" cstate="print"/>
          <a:stretch>
            <a:fillRect/>
          </a:stretch>
        </p:blipFill>
        <p:spPr>
          <a:xfrm>
            <a:off x="3845536" y="5266740"/>
            <a:ext cx="739258" cy="864006"/>
          </a:xfrm>
          <a:prstGeom prst="rect">
            <a:avLst/>
          </a:prstGeom>
        </p:spPr>
      </p:pic>
      <p:pic>
        <p:nvPicPr>
          <p:cNvPr id="12" name="object 12"/>
          <p:cNvPicPr/>
          <p:nvPr/>
        </p:nvPicPr>
        <p:blipFill>
          <a:blip r:embed="rId9" cstate="print"/>
          <a:stretch>
            <a:fillRect/>
          </a:stretch>
        </p:blipFill>
        <p:spPr>
          <a:xfrm>
            <a:off x="1159319" y="6552298"/>
            <a:ext cx="766102" cy="566635"/>
          </a:xfrm>
          <a:prstGeom prst="rect">
            <a:avLst/>
          </a:prstGeom>
        </p:spPr>
      </p:pic>
      <p:pic>
        <p:nvPicPr>
          <p:cNvPr id="13" name="object 13"/>
          <p:cNvPicPr/>
          <p:nvPr/>
        </p:nvPicPr>
        <p:blipFill>
          <a:blip r:embed="rId10" cstate="print"/>
          <a:stretch>
            <a:fillRect/>
          </a:stretch>
        </p:blipFill>
        <p:spPr>
          <a:xfrm>
            <a:off x="3880274" y="6366662"/>
            <a:ext cx="684729" cy="1017435"/>
          </a:xfrm>
          <a:prstGeom prst="rect">
            <a:avLst/>
          </a:prstGeom>
        </p:spPr>
      </p:pic>
      <p:pic>
        <p:nvPicPr>
          <p:cNvPr id="14" name="object 14"/>
          <p:cNvPicPr/>
          <p:nvPr/>
        </p:nvPicPr>
        <p:blipFill>
          <a:blip r:embed="rId11" cstate="print"/>
          <a:stretch>
            <a:fillRect/>
          </a:stretch>
        </p:blipFill>
        <p:spPr>
          <a:xfrm>
            <a:off x="1144269" y="7681836"/>
            <a:ext cx="761060" cy="666165"/>
          </a:xfrm>
          <a:prstGeom prst="rect">
            <a:avLst/>
          </a:prstGeom>
        </p:spPr>
      </p:pic>
      <p:pic>
        <p:nvPicPr>
          <p:cNvPr id="15" name="object 15"/>
          <p:cNvPicPr/>
          <p:nvPr/>
        </p:nvPicPr>
        <p:blipFill>
          <a:blip r:embed="rId12" cstate="print"/>
          <a:stretch>
            <a:fillRect/>
          </a:stretch>
        </p:blipFill>
        <p:spPr>
          <a:xfrm>
            <a:off x="3833240" y="7650657"/>
            <a:ext cx="756627" cy="677456"/>
          </a:xfrm>
          <a:prstGeom prst="rect">
            <a:avLst/>
          </a:prstGeom>
        </p:spPr>
      </p:pic>
      <p:pic>
        <p:nvPicPr>
          <p:cNvPr id="16" name="object 16"/>
          <p:cNvPicPr/>
          <p:nvPr/>
        </p:nvPicPr>
        <p:blipFill>
          <a:blip r:embed="rId13" cstate="print"/>
          <a:stretch>
            <a:fillRect/>
          </a:stretch>
        </p:blipFill>
        <p:spPr>
          <a:xfrm>
            <a:off x="1152347" y="8720429"/>
            <a:ext cx="742848" cy="897445"/>
          </a:xfrm>
          <a:prstGeom prst="rect">
            <a:avLst/>
          </a:prstGeom>
        </p:spPr>
      </p:pic>
      <p:sp>
        <p:nvSpPr>
          <p:cNvPr id="17" name="object 17"/>
          <p:cNvSpPr txBox="1"/>
          <p:nvPr/>
        </p:nvSpPr>
        <p:spPr>
          <a:xfrm>
            <a:off x="4024722" y="10331567"/>
            <a:ext cx="2828290" cy="120546"/>
          </a:xfrm>
          <a:prstGeom prst="rect">
            <a:avLst/>
          </a:prstGeom>
        </p:spPr>
        <p:txBody>
          <a:bodyPr vert="horz" wrap="square" lIns="0" tIns="12700" rIns="0" bIns="0" rtlCol="0">
            <a:spAutoFit/>
          </a:bodyPr>
          <a:lstStyle/>
          <a:p>
            <a:pPr marL="12700" algn="r">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第１章  ｜  １.</a:t>
            </a:r>
            <a:r>
              <a:rPr lang="ja-JP" altLang="en-US" sz="700"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endParaRPr lang="ja-JP" altLang="en-US" sz="700" dirty="0">
              <a:latin typeface="Meiryo UI" panose="020B0604030504040204" pitchFamily="50" charset="-128"/>
              <a:ea typeface="Meiryo UI" panose="020B0604030504040204" pitchFamily="50" charset="-128"/>
              <a:cs typeface="Source Han Sans JP"/>
            </a:endParaRPr>
          </a:p>
        </p:txBody>
      </p:sp>
      <p:sp>
        <p:nvSpPr>
          <p:cNvPr id="69" name="object 69"/>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70"/>
          <p:cNvSpPr txBox="1"/>
          <p:nvPr/>
        </p:nvSpPr>
        <p:spPr>
          <a:xfrm>
            <a:off x="7190726" y="10325127"/>
            <a:ext cx="90805"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8</a:t>
            </a:r>
            <a:endParaRPr sz="900">
              <a:latin typeface="Meiryo UI" panose="020B0604030504040204" pitchFamily="50" charset="-128"/>
              <a:ea typeface="Meiryo UI" panose="020B0604030504040204" pitchFamily="50" charset="-128"/>
              <a:cs typeface="Source Han Sans JP Medium"/>
            </a:endParaRPr>
          </a:p>
        </p:txBody>
      </p:sp>
      <p:sp>
        <p:nvSpPr>
          <p:cNvPr id="71" name="object 16"/>
          <p:cNvSpPr/>
          <p:nvPr/>
        </p:nvSpPr>
        <p:spPr>
          <a:xfrm>
            <a:off x="7163993" y="540004"/>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73"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第１章</a:t>
            </a:r>
          </a:p>
        </p:txBody>
      </p:sp>
      <p:grpSp>
        <p:nvGrpSpPr>
          <p:cNvPr id="75" name="object 20"/>
          <p:cNvGrpSpPr/>
          <p:nvPr/>
        </p:nvGrpSpPr>
        <p:grpSpPr>
          <a:xfrm>
            <a:off x="7160183" y="1256195"/>
            <a:ext cx="187960" cy="1443990"/>
            <a:chOff x="7160183" y="1256195"/>
            <a:chExt cx="187960" cy="1443990"/>
          </a:xfrm>
        </p:grpSpPr>
        <p:sp>
          <p:nvSpPr>
            <p:cNvPr id="76"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8" name="object 23"/>
          <p:cNvSpPr txBox="1"/>
          <p:nvPr/>
        </p:nvSpPr>
        <p:spPr>
          <a:xfrm>
            <a:off x="7211934" y="21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endParaRPr sz="700">
              <a:latin typeface="Meiryo UI" panose="020B0604030504040204" pitchFamily="50" charset="-128"/>
              <a:ea typeface="Meiryo UI" panose="020B0604030504040204" pitchFamily="50" charset="-128"/>
              <a:cs typeface="Source Han Sans JP"/>
            </a:endParaRPr>
          </a:p>
        </p:txBody>
      </p:sp>
      <p:grpSp>
        <p:nvGrpSpPr>
          <p:cNvPr id="79" name="object 24"/>
          <p:cNvGrpSpPr/>
          <p:nvPr/>
        </p:nvGrpSpPr>
        <p:grpSpPr>
          <a:xfrm>
            <a:off x="7160183" y="1976196"/>
            <a:ext cx="187960" cy="1443990"/>
            <a:chOff x="7160183" y="1976196"/>
            <a:chExt cx="187960" cy="1443990"/>
          </a:xfrm>
        </p:grpSpPr>
        <p:sp>
          <p:nvSpPr>
            <p:cNvPr id="80"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2" name="object 27"/>
          <p:cNvSpPr txBox="1"/>
          <p:nvPr/>
        </p:nvSpPr>
        <p:spPr>
          <a:xfrm>
            <a:off x="7211934" y="290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endParaRPr sz="700" dirty="0">
              <a:latin typeface="Meiryo UI" panose="020B0604030504040204" pitchFamily="50" charset="-128"/>
              <a:ea typeface="Meiryo UI" panose="020B0604030504040204" pitchFamily="50" charset="-128"/>
              <a:cs typeface="Source Han Sans JP"/>
            </a:endParaRPr>
          </a:p>
        </p:txBody>
      </p:sp>
      <p:grpSp>
        <p:nvGrpSpPr>
          <p:cNvPr id="83" name="object 28"/>
          <p:cNvGrpSpPr/>
          <p:nvPr/>
        </p:nvGrpSpPr>
        <p:grpSpPr>
          <a:xfrm>
            <a:off x="7160183" y="2696197"/>
            <a:ext cx="187960" cy="1443990"/>
            <a:chOff x="7160183" y="2696197"/>
            <a:chExt cx="187960" cy="1443990"/>
          </a:xfrm>
        </p:grpSpPr>
        <p:sp>
          <p:nvSpPr>
            <p:cNvPr id="84"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6"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grpSp>
        <p:nvGrpSpPr>
          <p:cNvPr id="87" name="object 32"/>
          <p:cNvGrpSpPr/>
          <p:nvPr/>
        </p:nvGrpSpPr>
        <p:grpSpPr>
          <a:xfrm>
            <a:off x="7160183" y="3416186"/>
            <a:ext cx="187960" cy="1443990"/>
            <a:chOff x="7160183" y="3416186"/>
            <a:chExt cx="187960" cy="1443990"/>
          </a:xfrm>
        </p:grpSpPr>
        <p:sp>
          <p:nvSpPr>
            <p:cNvPr id="8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0"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grpSp>
        <p:nvGrpSpPr>
          <p:cNvPr id="91" name="object 36"/>
          <p:cNvGrpSpPr/>
          <p:nvPr/>
        </p:nvGrpSpPr>
        <p:grpSpPr>
          <a:xfrm>
            <a:off x="7160183" y="4136187"/>
            <a:ext cx="187960" cy="1443990"/>
            <a:chOff x="7160183" y="4136187"/>
            <a:chExt cx="187960" cy="1443990"/>
          </a:xfrm>
        </p:grpSpPr>
        <p:sp>
          <p:nvSpPr>
            <p:cNvPr id="92"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4"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grpSp>
        <p:nvGrpSpPr>
          <p:cNvPr id="95" name="object 40"/>
          <p:cNvGrpSpPr/>
          <p:nvPr/>
        </p:nvGrpSpPr>
        <p:grpSpPr>
          <a:xfrm>
            <a:off x="7160183" y="4856188"/>
            <a:ext cx="187960" cy="1443990"/>
            <a:chOff x="7160183" y="4856188"/>
            <a:chExt cx="187960" cy="1443990"/>
          </a:xfrm>
        </p:grpSpPr>
        <p:sp>
          <p:nvSpPr>
            <p:cNvPr id="9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8"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grpSp>
        <p:nvGrpSpPr>
          <p:cNvPr id="99" name="object 44"/>
          <p:cNvGrpSpPr/>
          <p:nvPr/>
        </p:nvGrpSpPr>
        <p:grpSpPr>
          <a:xfrm>
            <a:off x="7160183" y="5576189"/>
            <a:ext cx="187960" cy="1443990"/>
            <a:chOff x="7160183" y="5576189"/>
            <a:chExt cx="187960" cy="1443990"/>
          </a:xfrm>
        </p:grpSpPr>
        <p:sp>
          <p:nvSpPr>
            <p:cNvPr id="100"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2"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grpSp>
        <p:nvGrpSpPr>
          <p:cNvPr id="103" name="object 48"/>
          <p:cNvGrpSpPr/>
          <p:nvPr/>
        </p:nvGrpSpPr>
        <p:grpSpPr>
          <a:xfrm>
            <a:off x="7160183" y="6296190"/>
            <a:ext cx="187960" cy="1443990"/>
            <a:chOff x="7160183" y="6296190"/>
            <a:chExt cx="187960" cy="1443990"/>
          </a:xfrm>
        </p:grpSpPr>
        <p:sp>
          <p:nvSpPr>
            <p:cNvPr id="104"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6"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grpSp>
        <p:nvGrpSpPr>
          <p:cNvPr id="107" name="object 52"/>
          <p:cNvGrpSpPr/>
          <p:nvPr/>
        </p:nvGrpSpPr>
        <p:grpSpPr>
          <a:xfrm>
            <a:off x="7160183" y="7016191"/>
            <a:ext cx="187960" cy="1443990"/>
            <a:chOff x="7160183" y="7016191"/>
            <a:chExt cx="187960" cy="1443990"/>
          </a:xfrm>
        </p:grpSpPr>
        <p:sp>
          <p:nvSpPr>
            <p:cNvPr id="108"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9"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0"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11" name="object 57"/>
          <p:cNvGrpSpPr/>
          <p:nvPr/>
        </p:nvGrpSpPr>
        <p:grpSpPr>
          <a:xfrm>
            <a:off x="7160183" y="7736192"/>
            <a:ext cx="187960" cy="1443990"/>
            <a:chOff x="7160183" y="7736192"/>
            <a:chExt cx="187960" cy="1443990"/>
          </a:xfrm>
        </p:grpSpPr>
        <p:sp>
          <p:nvSpPr>
            <p:cNvPr id="112"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3"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4"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15" name="object 62"/>
          <p:cNvGrpSpPr/>
          <p:nvPr/>
        </p:nvGrpSpPr>
        <p:grpSpPr>
          <a:xfrm>
            <a:off x="7160183" y="8456193"/>
            <a:ext cx="187960" cy="1443990"/>
            <a:chOff x="7160183" y="8456193"/>
            <a:chExt cx="187960" cy="1443990"/>
          </a:xfrm>
        </p:grpSpPr>
        <p:sp>
          <p:nvSpPr>
            <p:cNvPr id="116"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7"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8"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19"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0" name="object 3"/>
          <p:cNvSpPr txBox="1"/>
          <p:nvPr/>
        </p:nvSpPr>
        <p:spPr>
          <a:xfrm>
            <a:off x="1009261" y="2555129"/>
            <a:ext cx="5596890" cy="166712"/>
          </a:xfrm>
          <a:prstGeom prst="rect">
            <a:avLst/>
          </a:prstGeom>
        </p:spPr>
        <p:txBody>
          <a:bodyPr vert="horz" wrap="square" lIns="0" tIns="12700" rIns="0" bIns="0" rtlCol="0">
            <a:spAutoFit/>
          </a:bodyPr>
          <a:lstStyle/>
          <a:p>
            <a:pPr algn="ctr">
              <a:lnSpc>
                <a:spcPct val="100000"/>
              </a:lnSpc>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３　子どもの権利条約のうち、ヤングケアラーと関係の深い子どもの権利　］</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121" name="object 3"/>
          <p:cNvSpPr txBox="1"/>
          <p:nvPr/>
        </p:nvSpPr>
        <p:spPr>
          <a:xfrm>
            <a:off x="1079995" y="1246541"/>
            <a:ext cx="5400042" cy="1036181"/>
          </a:xfrm>
          <a:prstGeom prst="rect">
            <a:avLst/>
          </a:prstGeom>
        </p:spPr>
        <p:txBody>
          <a:bodyPr vert="horz" wrap="square" lIns="0" tIns="12700" rIns="0" bIns="0" rtlCol="0">
            <a:spAutoFit/>
          </a:bodyPr>
          <a:lstStyle/>
          <a:p>
            <a:pPr marL="64769" marR="55880" indent="11520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ヤングケアラーと思われる子供に気付くためには、上記のような様子のほか、教育を受ける権利、休み・遊ぶ権利、意見を表す権利、健康・医療への権利、社会保障を受ける権利、生活水準の確保等</a:t>
            </a:r>
            <a:r>
              <a:rPr lang="ja-JP" altLang="en-US" sz="1000" b="1" dirty="0">
                <a:solidFill>
                  <a:srgbClr val="DB5889"/>
                </a:solidFill>
                <a:latin typeface="Meiryo UI" panose="020B0604030504040204" pitchFamily="50" charset="-128"/>
                <a:ea typeface="Meiryo UI" panose="020B0604030504040204" pitchFamily="50" charset="-128"/>
                <a:cs typeface="Source Han Sans JP"/>
              </a:rPr>
              <a:t>「子どもの権利条約」に定められた権利が侵害されている可能性がないかといった視点も重要です。</a:t>
            </a:r>
            <a:endParaRPr lang="en-US" altLang="ja-JP" sz="1000" b="1" dirty="0">
              <a:solidFill>
                <a:srgbClr val="DB5889"/>
              </a:solidFill>
              <a:latin typeface="Meiryo UI" panose="020B0604030504040204" pitchFamily="50" charset="-128"/>
              <a:ea typeface="Meiryo UI" panose="020B0604030504040204" pitchFamily="50" charset="-128"/>
              <a:cs typeface="Source Han Sans JP"/>
            </a:endParaRPr>
          </a:p>
          <a:p>
            <a:pPr marL="64769" marR="55880" indent="115200"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権利の侵害までには至らなくとも、兆候を感じた場合はその子供やケアしている家族の状況をよく確認し、</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子供の気持ちにも気を配りましょう。</a:t>
            </a:r>
            <a:r>
              <a:rPr lang="ja-JP" altLang="en-US" sz="750" baseline="33333"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122"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587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978399" y="754567"/>
            <a:ext cx="5642610" cy="166712"/>
          </a:xfrm>
          <a:prstGeom prst="rect">
            <a:avLst/>
          </a:prstGeom>
        </p:spPr>
        <p:txBody>
          <a:bodyPr vert="horz" wrap="square" lIns="0" tIns="12700" rIns="0" bIns="0" rtlCol="0">
            <a:spAutoFit/>
          </a:bodyPr>
          <a:lstStyle/>
          <a:p>
            <a:pPr marR="97155" algn="ctr">
              <a:lnSpc>
                <a:spcPct val="100000"/>
              </a:lnSpc>
              <a:spcBef>
                <a:spcPts val="100"/>
              </a:spcBef>
            </a:pPr>
            <a:r>
              <a:rPr sz="1000" b="1" spc="-114" dirty="0">
                <a:solidFill>
                  <a:srgbClr val="414042"/>
                </a:solidFill>
                <a:latin typeface="Meiryo UI" panose="020B0604030504040204" pitchFamily="50" charset="-128"/>
                <a:ea typeface="Meiryo UI" panose="020B0604030504040204" pitchFamily="50" charset="-128"/>
                <a:cs typeface="Source Han Sans JP Heavy"/>
              </a:rPr>
              <a:t>（３）</a:t>
            </a:r>
            <a:r>
              <a:rPr sz="1000" b="1" dirty="0">
                <a:solidFill>
                  <a:srgbClr val="414042"/>
                </a:solidFill>
                <a:latin typeface="Meiryo UI" panose="020B0604030504040204" pitchFamily="50" charset="-128"/>
                <a:ea typeface="Meiryo UI" panose="020B0604030504040204" pitchFamily="50" charset="-128"/>
                <a:cs typeface="Source Han Sans JP Heavy"/>
              </a:rPr>
              <a:t>家庭内での役割が子供にもたらす影響</a:t>
            </a:r>
            <a:endParaRPr sz="1000" dirty="0">
              <a:latin typeface="Meiryo UI" panose="020B0604030504040204" pitchFamily="50" charset="-128"/>
              <a:ea typeface="Meiryo UI" panose="020B0604030504040204" pitchFamily="50" charset="-128"/>
              <a:cs typeface="Source Han Sans JP"/>
            </a:endParaRPr>
          </a:p>
        </p:txBody>
      </p:sp>
      <p:grpSp>
        <p:nvGrpSpPr>
          <p:cNvPr id="4" name="object 4"/>
          <p:cNvGrpSpPr/>
          <p:nvPr/>
        </p:nvGrpSpPr>
        <p:grpSpPr>
          <a:xfrm>
            <a:off x="719999" y="6134403"/>
            <a:ext cx="6120130" cy="504190"/>
            <a:chOff x="719999" y="6363003"/>
            <a:chExt cx="6120130" cy="504190"/>
          </a:xfrm>
        </p:grpSpPr>
        <p:sp>
          <p:nvSpPr>
            <p:cNvPr id="5" name="object 5"/>
            <p:cNvSpPr/>
            <p:nvPr/>
          </p:nvSpPr>
          <p:spPr>
            <a:xfrm>
              <a:off x="1187998" y="6363003"/>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6861603"/>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6239795"/>
            <a:ext cx="4540885" cy="274434"/>
          </a:xfrm>
          <a:prstGeom prst="rect">
            <a:avLst/>
          </a:prstGeom>
        </p:spPr>
        <p:txBody>
          <a:bodyPr vert="horz" wrap="square" lIns="0" tIns="12700" rIns="0" bIns="0" rtlCol="0">
            <a:spAutoFit/>
          </a:bodyPr>
          <a:lstStyle/>
          <a:p>
            <a:pPr marL="12700">
              <a:spcBef>
                <a:spcPts val="100"/>
              </a:spcBef>
            </a:pPr>
            <a:r>
              <a:rPr lang="ja-JP" altLang="en-US" sz="1700" b="1" spc="-45" dirty="0">
                <a:solidFill>
                  <a:srgbClr val="DB5889"/>
                </a:solidFill>
                <a:latin typeface="Meiryo UI" panose="020B0604030504040204" pitchFamily="50" charset="-128"/>
                <a:ea typeface="Meiryo UI" panose="020B0604030504040204" pitchFamily="50" charset="-128"/>
                <a:cs typeface="Source Han Sans JP Heavy"/>
              </a:rPr>
              <a:t>国の実態調査からみる「ヤングケアラー」の姿</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10731" y="6094490"/>
            <a:ext cx="231140"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DB5889"/>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58409" y="6811664"/>
            <a:ext cx="5465445" cy="626838"/>
          </a:xfrm>
          <a:prstGeom prst="rect">
            <a:avLst/>
          </a:prstGeom>
        </p:spPr>
        <p:txBody>
          <a:bodyPr vert="horz" wrap="square" lIns="0" tIns="12700" rIns="0" bIns="0" rtlCol="0">
            <a:spAutoFit/>
          </a:bodyPr>
          <a:lstStyle/>
          <a:p>
            <a:pPr marL="12700" marR="5080" indent="139700" algn="just">
              <a:lnSpc>
                <a:spcPct val="133300"/>
              </a:lnSpc>
              <a:spcBef>
                <a:spcPts val="1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ヤングケアラーは表面化しにくい構造から、支援の検討に当たってもまずはその実態を把握することが重要です。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厚生労働省にて、令和２年度及び令和３年度に子供本人（小学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年生・中学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年生・高校</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年生・大学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年生）を対象とした全国実態調査が実施されました。</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0" name="object 10"/>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278723" y="10325127"/>
            <a:ext cx="90805"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9</a:t>
            </a:r>
            <a:endParaRPr sz="900">
              <a:latin typeface="Meiryo UI" panose="020B0604030504040204" pitchFamily="50" charset="-128"/>
              <a:ea typeface="Meiryo UI" panose="020B0604030504040204" pitchFamily="50" charset="-128"/>
              <a:cs typeface="Source Han Sans JP Medium"/>
            </a:endParaRPr>
          </a:p>
        </p:txBody>
      </p:sp>
      <p:sp>
        <p:nvSpPr>
          <p:cNvPr id="12" name="object 12"/>
          <p:cNvSpPr txBox="1"/>
          <p:nvPr/>
        </p:nvSpPr>
        <p:spPr>
          <a:xfrm>
            <a:off x="707301" y="10331567"/>
            <a:ext cx="5201920" cy="120546"/>
          </a:xfrm>
          <a:prstGeom prst="rect">
            <a:avLst/>
          </a:prstGeom>
        </p:spPr>
        <p:txBody>
          <a:bodyPr vert="horz" wrap="square" lIns="0" tIns="12700" rIns="0" bIns="0" rtlCol="0">
            <a:spAutoFit/>
          </a:bodyPr>
          <a:lstStyle/>
          <a:p>
            <a:pPr marL="12700">
              <a:lnSpc>
                <a:spcPct val="100000"/>
              </a:lnSpc>
              <a:spcBef>
                <a:spcPts val="100"/>
              </a:spcBef>
            </a:pPr>
            <a:r>
              <a:rPr sz="700" spc="114" dirty="0">
                <a:solidFill>
                  <a:srgbClr val="414042"/>
                </a:solidFill>
                <a:latin typeface="Meiryo UI" panose="020B0604030504040204" pitchFamily="50" charset="-128"/>
                <a:ea typeface="Meiryo UI" panose="020B0604030504040204" pitchFamily="50" charset="-128"/>
                <a:cs typeface="Source Han Sans JP"/>
              </a:rPr>
              <a:t>第１章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10" dirty="0">
                <a:solidFill>
                  <a:srgbClr val="414042"/>
                </a:solidFill>
                <a:latin typeface="Meiryo UI" panose="020B0604030504040204" pitchFamily="50" charset="-128"/>
                <a:ea typeface="Meiryo UI" panose="020B0604030504040204" pitchFamily="50" charset="-128"/>
                <a:cs typeface="Source Han Sans JP"/>
              </a:rPr>
              <a:t>  １. </a:t>
            </a:r>
            <a:r>
              <a:rPr sz="700" spc="10" dirty="0" err="1">
                <a:solidFill>
                  <a:srgbClr val="414042"/>
                </a:solidFill>
                <a:latin typeface="Meiryo UI" panose="020B0604030504040204" pitchFamily="50" charset="-128"/>
                <a:ea typeface="Meiryo UI" panose="020B0604030504040204" pitchFamily="50" charset="-128"/>
                <a:cs typeface="Source Han Sans JP"/>
              </a:rPr>
              <a:t>本マニュアルにおける「ヤングケアラ</a:t>
            </a:r>
            <a:r>
              <a:rPr sz="700" spc="10" dirty="0">
                <a:solidFill>
                  <a:srgbClr val="414042"/>
                </a:solidFill>
                <a:latin typeface="Meiryo UI" panose="020B0604030504040204" pitchFamily="50" charset="-128"/>
                <a:ea typeface="Meiryo UI" panose="020B0604030504040204" pitchFamily="50" charset="-128"/>
                <a:cs typeface="Source Han Sans JP"/>
              </a:rPr>
              <a:t>ー」の捉え方  </a:t>
            </a:r>
            <a:r>
              <a:rPr sz="700" dirty="0">
                <a:solidFill>
                  <a:srgbClr val="414042"/>
                </a:solidFill>
                <a:latin typeface="Meiryo UI" panose="020B0604030504040204" pitchFamily="50" charset="-128"/>
                <a:ea typeface="Meiryo UI" panose="020B0604030504040204" pitchFamily="50" charset="-128"/>
                <a:cs typeface="Source Han Sans JP"/>
              </a:rPr>
              <a:t>｜  ２. </a:t>
            </a:r>
            <a:r>
              <a:rPr sz="700" dirty="0" err="1">
                <a:solidFill>
                  <a:srgbClr val="414042"/>
                </a:solidFill>
                <a:latin typeface="Meiryo UI" panose="020B0604030504040204" pitchFamily="50" charset="-128"/>
                <a:ea typeface="Meiryo UI" panose="020B0604030504040204" pitchFamily="50" charset="-128"/>
                <a:cs typeface="Source Han Sans JP"/>
              </a:rPr>
              <a:t>国の実態調査からみる「ヤングケアラ</a:t>
            </a:r>
            <a:r>
              <a:rPr sz="700" dirty="0">
                <a:solidFill>
                  <a:srgbClr val="414042"/>
                </a:solidFill>
                <a:latin typeface="Meiryo UI" panose="020B0604030504040204" pitchFamily="50" charset="-128"/>
                <a:ea typeface="Meiryo UI" panose="020B0604030504040204" pitchFamily="50" charset="-128"/>
                <a:cs typeface="Source Han Sans JP"/>
              </a:rPr>
              <a:t>ー」の姿</a:t>
            </a:r>
            <a:endParaRPr sz="700" dirty="0">
              <a:latin typeface="Meiryo UI" panose="020B0604030504040204" pitchFamily="50" charset="-128"/>
              <a:ea typeface="Meiryo UI" panose="020B0604030504040204" pitchFamily="50" charset="-128"/>
              <a:cs typeface="Source Han Sans JP"/>
            </a:endParaRPr>
          </a:p>
        </p:txBody>
      </p:sp>
      <p:sp>
        <p:nvSpPr>
          <p:cNvPr id="13" name="object 3"/>
          <p:cNvSpPr txBox="1"/>
          <p:nvPr/>
        </p:nvSpPr>
        <p:spPr>
          <a:xfrm>
            <a:off x="978399" y="1176643"/>
            <a:ext cx="5642610" cy="4643835"/>
          </a:xfrm>
          <a:prstGeom prst="rect">
            <a:avLst/>
          </a:prstGeom>
        </p:spPr>
        <p:txBody>
          <a:bodyPr vert="horz" wrap="square" lIns="0" tIns="12700" rIns="0" bIns="0" rtlCol="0">
            <a:spAutoFit/>
          </a:bodyPr>
          <a:lstStyle/>
          <a:p>
            <a:pPr marL="99695" marR="68580" indent="137160"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ヤングケアラーにとってケアは生きがいになっていることもあり、思いやりを育む等良い面もあります。一方で、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過度なケアは現在だけでなく将来にわたって影響をもたらす可能性があります。一見「お手伝い」に見えることも、長時間であれば負担になります。ケア の内容と量、双方の視点から過度なケアかどうか確認しましょう。</a:t>
            </a:r>
            <a:endParaRPr lang="ja-JP" altLang="en-US" sz="1000" dirty="0">
              <a:latin typeface="Meiryo UI" panose="020B0604030504040204" pitchFamily="50" charset="-128"/>
              <a:ea typeface="Meiryo UI" panose="020B0604030504040204" pitchFamily="50" charset="-128"/>
              <a:cs typeface="Source Han Sans JP"/>
            </a:endParaRPr>
          </a:p>
          <a:p>
            <a:pPr algn="just">
              <a:lnSpc>
                <a:spcPct val="100000"/>
              </a:lnSpc>
              <a:spcBef>
                <a:spcPts val="80"/>
              </a:spcBef>
            </a:pPr>
            <a:endParaRPr lang="ja-JP" altLang="en-US" sz="750" dirty="0">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子供が果たす家庭内の役割（家族のケア、お手伝いの範囲や程度）は、時代、文化、地域などによって</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異なります。子供の年齢や成熟度に合った家族のケア、お手伝いは子供の思いやりや責任感などを育み</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270510" marR="125730" indent="-169545" algn="just">
              <a:lnSpc>
                <a:spcPct val="133300"/>
              </a:lnSpc>
              <a:buChar char="○"/>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方で、子供の年齢や成熟度に合わない過度な負担（重い責任や精神的な苦しさを伴うケアも含む）が続くと、子供自身の心身の健康が保持・増進されない、学習面での遅れや進学に影響が出る、社会性発達の制限、就労への影響などが出てくることがあると報告されてい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 ＊</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過度に家族のケアを担うことで、勉強に取り組むことや子供らしい情緒的な関わりができず、年齢相応に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自身の将来のことを考えることができなくなってしまう可能性があります。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 ＊</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家族の期待に過剰に適応するあまりに、家族に負担をかけてはいけないと自分の希望を言えなくなったり、</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進学を諦めてしまったりすることも考えられますし、家族のケアが長期化することで自立が遅くなったり、できなく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なってしまう可能性もあります。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 ＊</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0510" marR="125730" indent="-169545" algn="just">
              <a:lnSpc>
                <a:spcPct val="133300"/>
              </a:lnSpc>
              <a:buChar char="○"/>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年齢が上がるにつれ、人間関係の構築・進学準備等含め「子供としてやるべきこと」が増えるにもかかわらず、子供ができるケアも増えるため（付き添い・送迎等）、家族等から介護力と期待され、本人も気付かないうちにケアの負担が重くなってしまうことがあります。本人のライフステージの変化も踏まえ、ケアの影響を理解することが大切です。</a:t>
            </a:r>
            <a:endParaRPr lang="ja-JP" altLang="en-US" sz="10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72777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720001"/>
            <a:ext cx="5400040" cy="2271355"/>
          </a:xfrm>
          <a:prstGeom prst="rect">
            <a:avLst/>
          </a:prstGeom>
          <a:solidFill>
            <a:srgbClr val="F9EBEE"/>
          </a:solidFill>
        </p:spPr>
        <p:txBody>
          <a:bodyPr vert="horz" wrap="square" lIns="0" tIns="144000" rIns="288000" bIns="144000" rtlCol="0">
            <a:spAutoFit/>
          </a:bodyPr>
          <a:lstStyle/>
          <a:p>
            <a:pPr marL="320675" indent="-123825">
              <a:lnSpc>
                <a:spcPct val="130000"/>
              </a:lnSpc>
              <a:buClr>
                <a:srgbClr val="DE6A92"/>
              </a:buClr>
              <a:buSzPct val="77777"/>
              <a:buFont typeface="Source Han Sans JP"/>
              <a:buChar char="●"/>
              <a:tabLst>
                <a:tab pos="321310" algn="l"/>
              </a:tabLst>
            </a:pPr>
            <a:r>
              <a:rPr lang="ja-JP" altLang="en-US" sz="900" b="1" dirty="0">
                <a:solidFill>
                  <a:srgbClr val="DB5889"/>
                </a:solidFill>
                <a:latin typeface="Meiryo UI" panose="020B0604030504040204" pitchFamily="50" charset="-128"/>
                <a:ea typeface="Meiryo UI" panose="020B0604030504040204" pitchFamily="50" charset="-128"/>
                <a:cs typeface="Source Han Sans JP"/>
              </a:rPr>
              <a:t>中学２年生の約</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17</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人に</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1</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人、「世話をしている家族が</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いる</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結果となっています。</a:t>
            </a:r>
          </a:p>
          <a:p>
            <a:pPr marL="320675" indent="-123825">
              <a:lnSpc>
                <a:spcPct val="130000"/>
              </a:lnSpc>
              <a:buClr>
                <a:srgbClr val="DE6A92"/>
              </a:buClr>
              <a:buSzPct val="77777"/>
              <a:buFont typeface="Source Han Sans JP"/>
              <a:buChar char="●"/>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0000"/>
              </a:lnSpc>
              <a:buClr>
                <a:srgbClr val="DE6A92"/>
              </a:buClr>
              <a:buSzPct val="77777"/>
              <a:buFont typeface="Source Han Sans JP"/>
              <a:buChar char="●"/>
              <a:tabLst>
                <a:tab pos="321310" algn="l"/>
              </a:tabLst>
            </a:pP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世話をしている家族が「いる」子供が全てヤングケアラーとは限りませんが、「世話をしている家族が</a:t>
            </a:r>
            <a:r>
              <a:rPr lang="en-US" altLang="ja-JP" sz="900" spc="3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いる</a:t>
            </a:r>
            <a:r>
              <a:rPr lang="en-US" altLang="ja-JP" sz="900" spc="3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割合」</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と「自身がヤングケアラーに該当すると回答した割合」には差があり、ヤングケアラーか「わからない」との</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回答が多いことからも、子供自身が重いケアの責任を担っていることに気付くことは難しく、周囲の大人が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気付く必要があるといえます。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0000"/>
              </a:lnSpc>
              <a:buClr>
                <a:srgbClr val="DE6A92"/>
              </a:buClr>
              <a:buSzPct val="77777"/>
              <a:buFont typeface="Source Han Sans JP"/>
              <a:buChar char="●"/>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0000"/>
              </a:lnSpc>
              <a:buClr>
                <a:srgbClr val="DE6A92"/>
              </a:buClr>
              <a:buSzPct val="77777"/>
              <a:buFont typeface="Source Han Sans JP"/>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ケアの実態は対象者や状態により様々であり、複合要素のこともあります。	</a:t>
            </a:r>
            <a:br>
              <a:rPr lang="ja-JP" altLang="en-US" sz="900" dirty="0">
                <a:solidFill>
                  <a:srgbClr val="414042"/>
                </a:solidFill>
                <a:latin typeface="Meiryo UI" panose="020B0604030504040204" pitchFamily="50" charset="-128"/>
                <a:ea typeface="Meiryo UI" panose="020B0604030504040204" pitchFamily="50" charset="-128"/>
                <a:cs typeface="Source Han Sans JP"/>
              </a:rPr>
            </a:br>
            <a:r>
              <a:rPr lang="ja-JP" altLang="en-US" sz="900" spc="50" dirty="0">
                <a:solidFill>
                  <a:srgbClr val="414042"/>
                </a:solidFill>
                <a:latin typeface="Meiryo UI" panose="020B0604030504040204" pitchFamily="50" charset="-128"/>
                <a:ea typeface="Meiryo UI" panose="020B0604030504040204" pitchFamily="50" charset="-128"/>
                <a:cs typeface="Source Han Sans JP"/>
              </a:rPr>
              <a:t>世話に費やす時間が長時間になるほど、学校生活等への影響が大きく、本人の負担感も重くなることが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確認されています。</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世話について相談をした経験が「ない」との回答が５割を超え</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、本人からは声を上げにくい実態が読み取れます。</a:t>
            </a:r>
          </a:p>
        </p:txBody>
      </p:sp>
      <p:sp>
        <p:nvSpPr>
          <p:cNvPr id="3" name="object 3"/>
          <p:cNvSpPr txBox="1"/>
          <p:nvPr/>
        </p:nvSpPr>
        <p:spPr>
          <a:xfrm>
            <a:off x="1491661" y="3356062"/>
            <a:ext cx="4576353" cy="166712"/>
          </a:xfrm>
          <a:prstGeom prst="rect">
            <a:avLst/>
          </a:prstGeom>
        </p:spPr>
        <p:txBody>
          <a:bodyPr vert="horz" wrap="square" lIns="0" tIns="12700" rIns="0" bIns="0" rtlCol="0">
            <a:spAutoFit/>
          </a:bodyPr>
          <a:lstStyle/>
          <a:p>
            <a:pPr marL="38100" algn="ctr">
              <a:lnSpc>
                <a:spcPct val="100000"/>
              </a:lnSpc>
              <a:spcBef>
                <a:spcPts val="100"/>
              </a:spcBef>
              <a:tabLst>
                <a:tab pos="32448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sz="1000" b="1" dirty="0">
                <a:solidFill>
                  <a:srgbClr val="414042"/>
                </a:solidFill>
                <a:latin typeface="Meiryo UI" panose="020B0604030504040204" pitchFamily="50" charset="-128"/>
                <a:ea typeface="Meiryo UI" panose="020B0604030504040204" pitchFamily="50" charset="-128"/>
                <a:cs typeface="Source Han Sans JP Heavy"/>
              </a:rPr>
              <a:t> 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国のヤングケアラー実態調査結果概要</a:t>
            </a:r>
            <a:r>
              <a:rPr sz="825" b="1" baseline="35353"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825" b="1" baseline="35353"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1062471" y="9398466"/>
            <a:ext cx="5416930" cy="511679"/>
          </a:xfrm>
          <a:prstGeom prst="rect">
            <a:avLst/>
          </a:prstGeom>
        </p:spPr>
        <p:txBody>
          <a:bodyPr vert="horz" wrap="square" lIns="0" tIns="12700" rIns="0" bIns="0" rtlCol="0">
            <a:spAutoFit/>
          </a:bodyPr>
          <a:lstStyle/>
          <a:p>
            <a:pPr marL="102870" marR="36830" indent="-88900">
              <a:lnSpc>
                <a:spcPct val="136300"/>
              </a:lnSpc>
              <a:spcBef>
                <a:spcPts val="10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３ 出所：三菱</a:t>
            </a:r>
            <a:r>
              <a:rPr lang="en-US" altLang="ja-JP" sz="550" dirty="0">
                <a:solidFill>
                  <a:srgbClr val="414042"/>
                </a:solidFill>
                <a:latin typeface="Meiryo UI" panose="020B0604030504040204" pitchFamily="50" charset="-128"/>
                <a:ea typeface="Meiryo UI" panose="020B0604030504040204" pitchFamily="50" charset="-128"/>
                <a:cs typeface="Source Han Sans JP"/>
              </a:rPr>
              <a:t>UFJ</a:t>
            </a:r>
            <a:r>
              <a:rPr lang="ja-JP" altLang="en-US" sz="550" dirty="0">
                <a:solidFill>
                  <a:srgbClr val="414042"/>
                </a:solidFill>
                <a:latin typeface="Meiryo UI" panose="020B0604030504040204" pitchFamily="50" charset="-128"/>
                <a:ea typeface="Meiryo UI" panose="020B0604030504040204" pitchFamily="50" charset="-128"/>
                <a:cs typeface="Source Han Sans JP"/>
              </a:rPr>
              <a:t>リサーチ＆コンサルティング株式会社「ヤングケアラーの実態に関する調査研究報告書」（令和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年</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月）、株式会社日本総合研究所「ヤングケアラーの実態に関する調査研究報告書」（令和４年</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月）（いずれも厚生労働省 子ども・子育て支援推進調査研究事業）</a:t>
            </a:r>
            <a:endParaRPr lang="ja-JP" altLang="en-US" sz="550" dirty="0">
              <a:latin typeface="Meiryo UI" panose="020B0604030504040204" pitchFamily="50" charset="-128"/>
              <a:ea typeface="Meiryo UI" panose="020B0604030504040204" pitchFamily="50" charset="-128"/>
              <a:cs typeface="Source Han Sans JP"/>
            </a:endParaRPr>
          </a:p>
          <a:p>
            <a:pPr marL="102870" marR="5080" indent="-90805">
              <a:lnSpc>
                <a:spcPct val="136300"/>
              </a:lnSpc>
              <a:spcBef>
                <a:spcPts val="284"/>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４ 当事者がヤングケアラーに該当するとの自覚があるとは限らないため、調査票においては「家族の中にあなたがお世話をしている人はいますか」という質問で、世話の有無、及びその状況について聞いている。</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57" name="object 57"/>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58"/>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spc="-25" dirty="0">
                <a:solidFill>
                  <a:srgbClr val="414042"/>
                </a:solidFill>
                <a:latin typeface="Meiryo UI" panose="020B0604030504040204" pitchFamily="50" charset="-128"/>
                <a:ea typeface="Meiryo UI" panose="020B0604030504040204" pitchFamily="50" charset="-128"/>
                <a:cs typeface="Source Han Sans JP Medium"/>
              </a:rPr>
              <a:t>10</a:t>
            </a:r>
            <a:endParaRPr sz="900">
              <a:latin typeface="Meiryo UI" panose="020B0604030504040204" pitchFamily="50" charset="-128"/>
              <a:ea typeface="Meiryo UI" panose="020B0604030504040204" pitchFamily="50" charset="-128"/>
              <a:cs typeface="Source Han Sans JP Medium"/>
            </a:endParaRPr>
          </a:p>
        </p:txBody>
      </p:sp>
      <p:sp>
        <p:nvSpPr>
          <p:cNvPr id="59" name="object 59"/>
          <p:cNvSpPr txBox="1"/>
          <p:nvPr/>
        </p:nvSpPr>
        <p:spPr>
          <a:xfrm>
            <a:off x="4184822" y="10331567"/>
            <a:ext cx="2668270" cy="120546"/>
          </a:xfrm>
          <a:prstGeom prst="rect">
            <a:avLst/>
          </a:prstGeom>
        </p:spPr>
        <p:txBody>
          <a:bodyPr vert="horz" wrap="square" lIns="0" tIns="12700" rIns="0" bIns="0" rtlCol="0">
            <a:spAutoFit/>
          </a:bodyPr>
          <a:lstStyle/>
          <a:p>
            <a:pPr marL="12700" algn="r">
              <a:lnSpc>
                <a:spcPct val="100000"/>
              </a:lnSpc>
              <a:spcBef>
                <a:spcPts val="100"/>
              </a:spcBef>
            </a:pPr>
            <a:r>
              <a:rPr sz="700" spc="114" dirty="0">
                <a:solidFill>
                  <a:srgbClr val="414042"/>
                </a:solidFill>
                <a:latin typeface="Meiryo UI" panose="020B0604030504040204" pitchFamily="50" charset="-128"/>
                <a:ea typeface="Meiryo UI" panose="020B0604030504040204" pitchFamily="50" charset="-128"/>
                <a:cs typeface="Source Han Sans JP"/>
              </a:rPr>
              <a:t>第１章  </a:t>
            </a:r>
            <a:r>
              <a:rPr sz="700" dirty="0">
                <a:solidFill>
                  <a:srgbClr val="414042"/>
                </a:solidFill>
                <a:latin typeface="Meiryo UI" panose="020B0604030504040204" pitchFamily="50" charset="-128"/>
                <a:ea typeface="Meiryo UI" panose="020B0604030504040204" pitchFamily="50" charset="-128"/>
                <a:cs typeface="Source Han Sans JP"/>
              </a:rPr>
              <a:t>｜  ２. </a:t>
            </a:r>
            <a:r>
              <a:rPr sz="700" dirty="0" err="1">
                <a:solidFill>
                  <a:srgbClr val="414042"/>
                </a:solidFill>
                <a:latin typeface="Meiryo UI" panose="020B0604030504040204" pitchFamily="50" charset="-128"/>
                <a:ea typeface="Meiryo UI" panose="020B0604030504040204" pitchFamily="50" charset="-128"/>
                <a:cs typeface="Source Han Sans JP"/>
              </a:rPr>
              <a:t>国の実態調査からみる「ヤングケアラ</a:t>
            </a:r>
            <a:r>
              <a:rPr sz="700" dirty="0">
                <a:solidFill>
                  <a:srgbClr val="414042"/>
                </a:solidFill>
                <a:latin typeface="Meiryo UI" panose="020B0604030504040204" pitchFamily="50" charset="-128"/>
                <a:ea typeface="Meiryo UI" panose="020B0604030504040204" pitchFamily="50" charset="-128"/>
                <a:cs typeface="Source Han Sans JP"/>
              </a:rPr>
              <a:t>ー」の姿</a:t>
            </a:r>
            <a:endParaRPr sz="700" dirty="0">
              <a:latin typeface="Meiryo UI" panose="020B0604030504040204" pitchFamily="50" charset="-128"/>
              <a:ea typeface="Meiryo UI" panose="020B0604030504040204" pitchFamily="50" charset="-128"/>
              <a:cs typeface="Source Han Sans JP"/>
            </a:endParaRPr>
          </a:p>
        </p:txBody>
      </p:sp>
      <p:sp>
        <p:nvSpPr>
          <p:cNvPr id="60" name="object 16"/>
          <p:cNvSpPr/>
          <p:nvPr/>
        </p:nvSpPr>
        <p:spPr>
          <a:xfrm>
            <a:off x="7163993" y="540004"/>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62"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第１章</a:t>
            </a:r>
          </a:p>
        </p:txBody>
      </p:sp>
      <p:grpSp>
        <p:nvGrpSpPr>
          <p:cNvPr id="64" name="object 20"/>
          <p:cNvGrpSpPr/>
          <p:nvPr/>
        </p:nvGrpSpPr>
        <p:grpSpPr>
          <a:xfrm>
            <a:off x="7160183" y="1256195"/>
            <a:ext cx="187960" cy="1443990"/>
            <a:chOff x="7160183" y="1256195"/>
            <a:chExt cx="187960" cy="1443990"/>
          </a:xfrm>
        </p:grpSpPr>
        <p:sp>
          <p:nvSpPr>
            <p:cNvPr id="65"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7" name="object 23"/>
          <p:cNvSpPr txBox="1"/>
          <p:nvPr/>
        </p:nvSpPr>
        <p:spPr>
          <a:xfrm>
            <a:off x="7211934" y="21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endParaRPr sz="700">
              <a:latin typeface="Meiryo UI" panose="020B0604030504040204" pitchFamily="50" charset="-128"/>
              <a:ea typeface="Meiryo UI" panose="020B0604030504040204" pitchFamily="50" charset="-128"/>
              <a:cs typeface="Source Han Sans JP"/>
            </a:endParaRPr>
          </a:p>
        </p:txBody>
      </p:sp>
      <p:grpSp>
        <p:nvGrpSpPr>
          <p:cNvPr id="68" name="object 24"/>
          <p:cNvGrpSpPr/>
          <p:nvPr/>
        </p:nvGrpSpPr>
        <p:grpSpPr>
          <a:xfrm>
            <a:off x="7160183" y="1976196"/>
            <a:ext cx="187960" cy="1443990"/>
            <a:chOff x="7160183" y="1976196"/>
            <a:chExt cx="187960" cy="1443990"/>
          </a:xfrm>
        </p:grpSpPr>
        <p:sp>
          <p:nvSpPr>
            <p:cNvPr id="69"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1" name="object 27"/>
          <p:cNvSpPr txBox="1"/>
          <p:nvPr/>
        </p:nvSpPr>
        <p:spPr>
          <a:xfrm>
            <a:off x="7211934" y="290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endParaRPr sz="700" dirty="0">
              <a:latin typeface="Meiryo UI" panose="020B0604030504040204" pitchFamily="50" charset="-128"/>
              <a:ea typeface="Meiryo UI" panose="020B0604030504040204" pitchFamily="50" charset="-128"/>
              <a:cs typeface="Source Han Sans JP"/>
            </a:endParaRPr>
          </a:p>
        </p:txBody>
      </p:sp>
      <p:grpSp>
        <p:nvGrpSpPr>
          <p:cNvPr id="72" name="object 28"/>
          <p:cNvGrpSpPr/>
          <p:nvPr/>
        </p:nvGrpSpPr>
        <p:grpSpPr>
          <a:xfrm>
            <a:off x="7160183" y="2696197"/>
            <a:ext cx="187960" cy="1443990"/>
            <a:chOff x="7160183" y="2696197"/>
            <a:chExt cx="187960" cy="1443990"/>
          </a:xfrm>
        </p:grpSpPr>
        <p:sp>
          <p:nvSpPr>
            <p:cNvPr id="73"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5"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grpSp>
        <p:nvGrpSpPr>
          <p:cNvPr id="76" name="object 32"/>
          <p:cNvGrpSpPr/>
          <p:nvPr/>
        </p:nvGrpSpPr>
        <p:grpSpPr>
          <a:xfrm>
            <a:off x="7160183" y="3416186"/>
            <a:ext cx="187960" cy="1443990"/>
            <a:chOff x="7160183" y="3416186"/>
            <a:chExt cx="187960" cy="1443990"/>
          </a:xfrm>
        </p:grpSpPr>
        <p:sp>
          <p:nvSpPr>
            <p:cNvPr id="77"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9"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grpSp>
        <p:nvGrpSpPr>
          <p:cNvPr id="80" name="object 36"/>
          <p:cNvGrpSpPr/>
          <p:nvPr/>
        </p:nvGrpSpPr>
        <p:grpSpPr>
          <a:xfrm>
            <a:off x="7160183" y="4136187"/>
            <a:ext cx="187960" cy="1443990"/>
            <a:chOff x="7160183" y="4136187"/>
            <a:chExt cx="187960" cy="1443990"/>
          </a:xfrm>
        </p:grpSpPr>
        <p:sp>
          <p:nvSpPr>
            <p:cNvPr id="81"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3"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grpSp>
        <p:nvGrpSpPr>
          <p:cNvPr id="84" name="object 40"/>
          <p:cNvGrpSpPr/>
          <p:nvPr/>
        </p:nvGrpSpPr>
        <p:grpSpPr>
          <a:xfrm>
            <a:off x="7160183" y="4856188"/>
            <a:ext cx="187960" cy="1443990"/>
            <a:chOff x="7160183" y="4856188"/>
            <a:chExt cx="187960" cy="1443990"/>
          </a:xfrm>
        </p:grpSpPr>
        <p:sp>
          <p:nvSpPr>
            <p:cNvPr id="85"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7"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grpSp>
        <p:nvGrpSpPr>
          <p:cNvPr id="88" name="object 44"/>
          <p:cNvGrpSpPr/>
          <p:nvPr/>
        </p:nvGrpSpPr>
        <p:grpSpPr>
          <a:xfrm>
            <a:off x="7160183" y="5576189"/>
            <a:ext cx="187960" cy="1443990"/>
            <a:chOff x="7160183" y="5576189"/>
            <a:chExt cx="187960" cy="1443990"/>
          </a:xfrm>
        </p:grpSpPr>
        <p:sp>
          <p:nvSpPr>
            <p:cNvPr id="89"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1"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grpSp>
        <p:nvGrpSpPr>
          <p:cNvPr id="92" name="object 48"/>
          <p:cNvGrpSpPr/>
          <p:nvPr/>
        </p:nvGrpSpPr>
        <p:grpSpPr>
          <a:xfrm>
            <a:off x="7160183" y="6296190"/>
            <a:ext cx="187960" cy="1443990"/>
            <a:chOff x="7160183" y="6296190"/>
            <a:chExt cx="187960" cy="1443990"/>
          </a:xfrm>
        </p:grpSpPr>
        <p:sp>
          <p:nvSpPr>
            <p:cNvPr id="93"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5"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grpSp>
        <p:nvGrpSpPr>
          <p:cNvPr id="96" name="object 52"/>
          <p:cNvGrpSpPr/>
          <p:nvPr/>
        </p:nvGrpSpPr>
        <p:grpSpPr>
          <a:xfrm>
            <a:off x="7160183" y="7016191"/>
            <a:ext cx="187960" cy="1443990"/>
            <a:chOff x="7160183" y="7016191"/>
            <a:chExt cx="187960" cy="1443990"/>
          </a:xfrm>
        </p:grpSpPr>
        <p:sp>
          <p:nvSpPr>
            <p:cNvPr id="97"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9"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00" name="object 57"/>
          <p:cNvGrpSpPr/>
          <p:nvPr/>
        </p:nvGrpSpPr>
        <p:grpSpPr>
          <a:xfrm>
            <a:off x="7160183" y="7736192"/>
            <a:ext cx="187960" cy="1443990"/>
            <a:chOff x="7160183" y="7736192"/>
            <a:chExt cx="187960" cy="1443990"/>
          </a:xfrm>
        </p:grpSpPr>
        <p:sp>
          <p:nvSpPr>
            <p:cNvPr id="101"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3"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04" name="object 62"/>
          <p:cNvGrpSpPr/>
          <p:nvPr/>
        </p:nvGrpSpPr>
        <p:grpSpPr>
          <a:xfrm>
            <a:off x="7160183" y="8456193"/>
            <a:ext cx="187960" cy="1443990"/>
            <a:chOff x="7160183" y="8456193"/>
            <a:chExt cx="187960" cy="1443990"/>
          </a:xfrm>
        </p:grpSpPr>
        <p:sp>
          <p:nvSpPr>
            <p:cNvPr id="105"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7"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08"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0"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686172045"/>
              </p:ext>
            </p:extLst>
          </p:nvPr>
        </p:nvGraphicFramePr>
        <p:xfrm>
          <a:off x="1079837" y="3665978"/>
          <a:ext cx="5400000" cy="5634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1804791849"/>
                    </a:ext>
                  </a:extLst>
                </a:gridCol>
                <a:gridCol w="4032000">
                  <a:extLst>
                    <a:ext uri="{9D8B030D-6E8A-4147-A177-3AD203B41FA5}">
                      <a16:colId xmlns:a16="http://schemas.microsoft.com/office/drawing/2014/main" val="2986776374"/>
                    </a:ext>
                  </a:extLst>
                </a:gridCol>
              </a:tblGrid>
              <a:tr h="338400">
                <a:tc>
                  <a:txBody>
                    <a:bodyPr/>
                    <a:lstStyle/>
                    <a:p>
                      <a:pPr algn="ct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調査内容</a:t>
                      </a: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marL="6985" algn="ctr">
                        <a:lnSpc>
                          <a:spcPct val="100000"/>
                        </a:lnSpc>
                        <a:spcBef>
                          <a:spcPts val="735"/>
                        </a:spcBef>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主な調査結果</a:t>
                      </a:r>
                    </a:p>
                  </a:txBody>
                  <a:tcPr marL="0" marR="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DB5889"/>
                    </a:solidFill>
                  </a:tcPr>
                </a:tc>
                <a:extLst>
                  <a:ext uri="{0D108BD9-81ED-4DB2-BD59-A6C34878D82A}">
                    <a16:rowId xmlns:a16="http://schemas.microsoft.com/office/drawing/2014/main" val="80933073"/>
                  </a:ext>
                </a:extLst>
              </a:tr>
              <a:tr h="568800">
                <a:tc>
                  <a:txBody>
                    <a:bodyPr/>
                    <a:lstStyle/>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世話をしている</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家族の有無</a:t>
                      </a:r>
                      <a:r>
                        <a:rPr lang="en-US" altLang="ja-JP" sz="900" b="1" spc="-45" baseline="30000" dirty="0">
                          <a:solidFill>
                            <a:srgbClr val="414042"/>
                          </a:solidFill>
                          <a:latin typeface="Meiryo UI" panose="020B0604030504040204" pitchFamily="50" charset="-128"/>
                          <a:ea typeface="Meiryo UI" panose="020B0604030504040204" pitchFamily="50" charset="-128"/>
                          <a:cs typeface="Source Han Sans JP Heavy"/>
                        </a:rPr>
                        <a:t>4</a:t>
                      </a:r>
                      <a:endParaRPr lang="ja-JP" altLang="en-US" sz="900" b="1"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世話をしている家族が「いる」と回答したのは小学生で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6.5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5.7</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高校生で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4.1</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625123466"/>
                  </a:ext>
                </a:extLst>
              </a:tr>
              <a:tr h="568800">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ヤングケアラーへの</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該当の有無</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indent="0" algn="just">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中学生、高校生では「あてはまる」が約２％</a:t>
                      </a:r>
                      <a:endParaRPr lang="ja-JP" altLang="en-US" sz="900" spc="0" dirty="0">
                        <a:latin typeface="Meiryo UI" panose="020B0604030504040204" pitchFamily="50" charset="-128"/>
                        <a:ea typeface="Meiryo UI" panose="020B0604030504040204" pitchFamily="50" charset="-128"/>
                        <a:cs typeface="Source Han Sans JP Medium"/>
                      </a:endParaRPr>
                    </a:p>
                    <a:p>
                      <a:pPr marL="0" indent="0" algn="just">
                        <a:lnSpc>
                          <a:spcPct val="100000"/>
                        </a:lnSpc>
                        <a:spcBef>
                          <a:spcPts val="2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いずれの学年でも「わからない」が５～</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30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％程度いる。</a:t>
                      </a:r>
                      <a:endParaRPr lang="ja-JP" altLang="en-US" sz="900" spc="0" dirty="0">
                        <a:latin typeface="Meiryo UI" panose="020B0604030504040204" pitchFamily="50" charset="-128"/>
                        <a:ea typeface="Meiryo UI" panose="020B0604030504040204" pitchFamily="50" charset="-128"/>
                        <a:cs typeface="Source Han Sans JP Medium"/>
                      </a:endParaRP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1350368821"/>
                  </a:ext>
                </a:extLst>
              </a:tr>
              <a:tr h="11340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世話を必要としている</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家族とその状況</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87313" indent="-87313" algn="just">
                        <a:lnSpc>
                          <a:spcPct val="130000"/>
                        </a:lnSpc>
                        <a:spcBef>
                          <a:spcPts val="300"/>
                        </a:spcBef>
                        <a:buClr>
                          <a:srgbClr val="DE6A92"/>
                        </a:buClr>
                        <a:buChar char="●"/>
                        <a:tabLst>
                          <a:tab pos="28956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ケアの相手は「きょうだい」、「母親」の回答割合が高い。</a:t>
                      </a:r>
                      <a:endParaRPr lang="ja-JP" altLang="en-US" sz="900" spc="0" dirty="0">
                        <a:latin typeface="Meiryo UI" panose="020B0604030504040204" pitchFamily="50" charset="-128"/>
                        <a:ea typeface="Meiryo UI" panose="020B0604030504040204" pitchFamily="50" charset="-128"/>
                        <a:cs typeface="Source Han Sans JP Medium"/>
                      </a:endParaRPr>
                    </a:p>
                    <a:p>
                      <a:pPr marL="87313" indent="-87313" algn="just">
                        <a:lnSpc>
                          <a:spcPct val="130000"/>
                        </a:lnSpc>
                        <a:spcBef>
                          <a:spcPts val="300"/>
                        </a:spcBef>
                        <a:buClr>
                          <a:srgbClr val="DE6A92"/>
                        </a:buClr>
                        <a:buChar char="●"/>
                        <a:tabLst>
                          <a:tab pos="28892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父母は「精神疾患」、「身体障害」、祖父母は「高齢」、「要介護」、きょうだいは「幼い」、「知的障害」の回答割合が高い。</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87313" marR="0" lvl="0" indent="-87313" algn="just" defTabSz="914400" eaLnBrk="1" fontAlgn="auto" latinLnBrk="0" hangingPunct="1">
                        <a:lnSpc>
                          <a:spcPct val="130000"/>
                        </a:lnSpc>
                        <a:spcBef>
                          <a:spcPts val="300"/>
                        </a:spcBef>
                        <a:spcAft>
                          <a:spcPts val="0"/>
                        </a:spcAft>
                        <a:buClr>
                          <a:srgbClr val="DE6A92"/>
                        </a:buClr>
                        <a:buSzTx/>
                        <a:buFontTx/>
                        <a:buChar char="●"/>
                        <a:tabLst>
                          <a:tab pos="288925"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世話の内容は「家事（食事の準備や掃除、洗濯）」、「見守り」の回答割合が高い傾向</a:t>
                      </a:r>
                      <a:r>
                        <a:rPr lang="ja-JP" altLang="en-US" sz="900" b="0" spc="0">
                          <a:solidFill>
                            <a:srgbClr val="414042"/>
                          </a:solidFill>
                          <a:latin typeface="Meiryo UI" panose="020B0604030504040204" pitchFamily="50" charset="-128"/>
                          <a:ea typeface="Meiryo UI" panose="020B0604030504040204" pitchFamily="50" charset="-128"/>
                          <a:cs typeface="Source Han Sans JP Medium"/>
                        </a:rPr>
                        <a:t>にある。</a:t>
                      </a:r>
                      <a:endParaRPr lang="ja-JP" altLang="en-US" sz="900" spc="0" dirty="0">
                        <a:latin typeface="Meiryo UI" panose="020B0604030504040204" pitchFamily="50" charset="-128"/>
                        <a:ea typeface="Meiryo UI" panose="020B0604030504040204" pitchFamily="50" charset="-128"/>
                        <a:cs typeface="Source Han Sans JP Medium"/>
                      </a:endParaRP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2231926351"/>
                  </a:ext>
                </a:extLst>
              </a:tr>
              <a:tr h="568800">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世話の頻度・時間</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頻度は「ほぼ毎日」の回答割合が最も高い。平日１日あたり、いずれの学年でも７時間以上世話に費やしている人が５～</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25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％程度いる。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41768164"/>
                  </a:ext>
                </a:extLst>
              </a:tr>
              <a:tr h="7488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健康状態や</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学校生活への影響</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が「いる」と回答した人は、そうでない人と比べ、健康状態が「よくない・あまりよくない」、遅刻や早退を「たまにする・よくする」の回答割合が高く、健康状態や学校生活にも影響があ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1314326208"/>
                  </a:ext>
                </a:extLst>
              </a:tr>
              <a:tr h="568800">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やりたいが</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できていないこと</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世話のためにやりたいけれどできていないことは、「特にない」を除くと「自分の時間が取れない」が最も高くなっている。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3361054843"/>
                  </a:ext>
                </a:extLst>
              </a:tr>
              <a:tr h="568800">
                <a:tc>
                  <a:txBody>
                    <a:bodyPr/>
                    <a:lstStyle/>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世話について</a:t>
                      </a:r>
                      <a:endParaRPr lang="en-US" altLang="ja-JP" sz="900" b="1" spc="-45" dirty="0">
                        <a:solidFill>
                          <a:srgbClr val="414042"/>
                        </a:solidFill>
                        <a:latin typeface="Meiryo UI" panose="020B0604030504040204" pitchFamily="50" charset="-128"/>
                        <a:ea typeface="Meiryo UI" panose="020B0604030504040204" pitchFamily="50" charset="-128"/>
                        <a:cs typeface="Source Han Sans JP Heavy"/>
                      </a:endParaRPr>
                    </a:p>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相談した経験</a:t>
                      </a:r>
                      <a:endParaRPr kumimoji="1" lang="ja-JP" altLang="en-US" sz="900" dirty="0"/>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相談した経験が「ある」が２～３割、「ない」が５～７割。学年が低くなるにつれて徐々に相談した経験が「ある」が少なくなる傾向にある。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1204797557"/>
                  </a:ext>
                </a:extLst>
              </a:tr>
              <a:tr h="568800">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学校や大人に</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助けてほしいこと</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中学生と高校生は「学校の勉強や受験勉強など学習のサポート」、小学生は「自由に使える時間がほしい」の回答割合が最も高い。</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E6E7E8"/>
                    </a:solidFill>
                  </a:tcPr>
                </a:tc>
                <a:extLst>
                  <a:ext uri="{0D108BD9-81ED-4DB2-BD59-A6C34878D82A}">
                    <a16:rowId xmlns:a16="http://schemas.microsoft.com/office/drawing/2014/main" val="1697251582"/>
                  </a:ext>
                </a:extLst>
              </a:tr>
            </a:tbl>
          </a:graphicData>
        </a:graphic>
      </p:graphicFrame>
    </p:spTree>
    <p:extLst>
      <p:ext uri="{BB962C8B-B14F-4D97-AF65-F5344CB8AC3E}">
        <p14:creationId xmlns:p14="http://schemas.microsoft.com/office/powerpoint/2010/main" val="130203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257810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現状の取組（国、東京都）</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88"/>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06085" y="1397262"/>
            <a:ext cx="5548630" cy="2098010"/>
          </a:xfrm>
          <a:prstGeom prst="rect">
            <a:avLst/>
          </a:prstGeom>
        </p:spPr>
        <p:txBody>
          <a:bodyPr vert="horz" wrap="square" lIns="0" tIns="12700" rIns="0" bIns="0" rtlCol="0">
            <a:spAutoFit/>
          </a:bodyPr>
          <a:lstStyle/>
          <a:p>
            <a:pPr marL="73660" marR="53340" indent="134620" algn="just">
              <a:lnSpc>
                <a:spcPct val="133300"/>
              </a:lnSpc>
              <a:spcBef>
                <a:spcPts val="1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国においては、福祉、介護、医療、教育等、関係機関が連携し、ヤングケアラーに早期に気付き適切な支援につなげるため、</a:t>
            </a:r>
            <a:r>
              <a:rPr lang="ja-JP" altLang="en-US" sz="1000" b="1" spc="30" dirty="0">
                <a:solidFill>
                  <a:srgbClr val="DB5889"/>
                </a:solidFill>
                <a:latin typeface="Meiryo UI" panose="020B0604030504040204" pitchFamily="50" charset="-128"/>
                <a:ea typeface="Meiryo UI" panose="020B0604030504040204" pitchFamily="50" charset="-128"/>
                <a:cs typeface="Source Han Sans JP"/>
              </a:rPr>
              <a:t>１</a:t>
            </a:r>
            <a:r>
              <a:rPr lang="en-US" altLang="ja-JP" sz="1000" b="1" spc="30" dirty="0">
                <a:solidFill>
                  <a:srgbClr val="DB5889"/>
                </a:solidFill>
                <a:latin typeface="Meiryo UI" panose="020B0604030504040204" pitchFamily="50" charset="-128"/>
                <a:ea typeface="Meiryo UI" panose="020B0604030504040204" pitchFamily="50" charset="-128"/>
                <a:cs typeface="Source Han Sans JP"/>
              </a:rPr>
              <a:t>.</a:t>
            </a:r>
            <a:r>
              <a:rPr lang="ja-JP" altLang="en-US" sz="1000" b="1" spc="30" dirty="0">
                <a:solidFill>
                  <a:srgbClr val="DB5889"/>
                </a:solidFill>
                <a:latin typeface="Meiryo UI" panose="020B0604030504040204" pitchFamily="50" charset="-128"/>
                <a:ea typeface="Meiryo UI" panose="020B0604030504040204" pitchFamily="50" charset="-128"/>
                <a:cs typeface="Source Han Sans JP"/>
              </a:rPr>
              <a:t>早期発見・把握、２</a:t>
            </a:r>
            <a:r>
              <a:rPr lang="en-US" altLang="ja-JP" sz="1000" b="1" spc="30" dirty="0">
                <a:solidFill>
                  <a:srgbClr val="DB5889"/>
                </a:solidFill>
                <a:latin typeface="Meiryo UI" panose="020B0604030504040204" pitchFamily="50" charset="-128"/>
                <a:ea typeface="Meiryo UI" panose="020B0604030504040204" pitchFamily="50" charset="-128"/>
                <a:cs typeface="Source Han Sans JP"/>
              </a:rPr>
              <a:t>.</a:t>
            </a:r>
            <a:r>
              <a:rPr lang="ja-JP" altLang="en-US" sz="1000" b="1" spc="30" dirty="0">
                <a:solidFill>
                  <a:srgbClr val="DB5889"/>
                </a:solidFill>
                <a:latin typeface="Meiryo UI" panose="020B0604030504040204" pitchFamily="50" charset="-128"/>
                <a:ea typeface="Meiryo UI" panose="020B0604030504040204" pitchFamily="50" charset="-128"/>
                <a:cs typeface="Source Han Sans JP"/>
              </a:rPr>
              <a:t>支援策の推進、３</a:t>
            </a:r>
            <a:r>
              <a:rPr lang="en-US" altLang="ja-JP" sz="1000" b="1" spc="30" dirty="0">
                <a:solidFill>
                  <a:srgbClr val="DB5889"/>
                </a:solidFill>
                <a:latin typeface="Meiryo UI" panose="020B0604030504040204" pitchFamily="50" charset="-128"/>
                <a:ea typeface="Meiryo UI" panose="020B0604030504040204" pitchFamily="50" charset="-128"/>
                <a:cs typeface="Source Han Sans JP"/>
              </a:rPr>
              <a:t>.</a:t>
            </a:r>
            <a:r>
              <a:rPr lang="ja-JP" altLang="en-US" sz="1000" b="1" spc="30" dirty="0">
                <a:solidFill>
                  <a:srgbClr val="DB5889"/>
                </a:solidFill>
                <a:latin typeface="Meiryo UI" panose="020B0604030504040204" pitchFamily="50" charset="-128"/>
                <a:ea typeface="Meiryo UI" panose="020B0604030504040204" pitchFamily="50" charset="-128"/>
                <a:cs typeface="Source Han Sans JP"/>
              </a:rPr>
              <a:t>社会的認知度の向上</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を取り組むべき施策としています。</a:t>
            </a:r>
          </a:p>
          <a:p>
            <a:pPr marL="73660" marR="53340" indent="134620" algn="just">
              <a:lnSpc>
                <a:spcPct val="133300"/>
              </a:lnSpc>
              <a:spcBef>
                <a:spcPts val="1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令和４年度からは各地方自治体にて実態調査・支援体制の構築が求められています。</a:t>
            </a:r>
          </a:p>
          <a:p>
            <a:pPr marL="73660" marR="53340" indent="13462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東京都では、令和３年度に、ヤングケアラーの実態を把握し、関係局の共通認識を深めるため、「ヤング</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ケアラーに関する連絡会」を設置し、必要な施策を検討しました。</a:t>
            </a:r>
          </a:p>
          <a:p>
            <a:pPr marL="73660" marR="53340" indent="134620" algn="just">
              <a:lnSpc>
                <a:spcPct val="133300"/>
              </a:lnSpc>
              <a:spcBef>
                <a:spcPts val="1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また、令和４年度に、子供政策を総合的に推進するため、都は子供政策総合推進本部を立ち上げるとともに、本部の下に、都関係局で構成する「子供政策連携推進チーム」を設置しました。子供政策連携推進チームでは、ヤングケアラー支援を、子供や子育て家庭が直面する複雑化・複合化した課題の１つとして取り上げ、チームによる検討会議等を通じて組織横断的な取組を図っています。</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8" name="object 8"/>
          <p:cNvGrpSpPr/>
          <p:nvPr/>
        </p:nvGrpSpPr>
        <p:grpSpPr>
          <a:xfrm>
            <a:off x="719999" y="3834004"/>
            <a:ext cx="6120130" cy="504190"/>
            <a:chOff x="719999" y="3834004"/>
            <a:chExt cx="6120130" cy="504190"/>
          </a:xfrm>
        </p:grpSpPr>
        <p:sp>
          <p:nvSpPr>
            <p:cNvPr id="9" name="object 9"/>
            <p:cNvSpPr/>
            <p:nvPr/>
          </p:nvSpPr>
          <p:spPr>
            <a:xfrm>
              <a:off x="1187998" y="3834004"/>
              <a:ext cx="0" cy="504190"/>
            </a:xfrm>
            <a:custGeom>
              <a:avLst/>
              <a:gdLst/>
              <a:ahLst/>
              <a:cxnLst/>
              <a:rect l="l" t="t" r="r" b="b"/>
              <a:pathLst>
                <a:path h="504189">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19999" y="4332603"/>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 name="object 11"/>
          <p:cNvSpPr txBox="1"/>
          <p:nvPr/>
        </p:nvSpPr>
        <p:spPr>
          <a:xfrm>
            <a:off x="1427299" y="3939395"/>
            <a:ext cx="20135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都・区市町村の役割</a:t>
            </a:r>
            <a:endParaRPr sz="170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808901" y="3794089"/>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079995" y="4815001"/>
            <a:ext cx="5400040" cy="1096990"/>
          </a:xfrm>
          <a:prstGeom prst="rect">
            <a:avLst/>
          </a:prstGeom>
          <a:solidFill>
            <a:srgbClr val="F9EBEE"/>
          </a:solidFill>
        </p:spPr>
        <p:txBody>
          <a:bodyPr vert="horz" wrap="square" lIns="0" tIns="108000" rIns="0" bIns="216000" rtlCol="0">
            <a:spAutoFit/>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323850" marR="161925" indent="-126364">
              <a:lnSpc>
                <a:spcPct val="138900"/>
              </a:lnSpc>
              <a:buClr>
                <a:srgbClr val="DE6A92"/>
              </a:buClr>
              <a:buSzPct val="100000"/>
              <a:buChar char="●"/>
              <a:tabLst>
                <a:tab pos="328295" algn="l"/>
              </a:tabLst>
            </a:pPr>
            <a:r>
              <a:rPr sz="900" dirty="0" err="1">
                <a:solidFill>
                  <a:srgbClr val="414042"/>
                </a:solidFill>
                <a:latin typeface="Meiryo UI" panose="020B0604030504040204" pitchFamily="50" charset="-128"/>
                <a:ea typeface="Meiryo UI" panose="020B0604030504040204" pitchFamily="50" charset="-128"/>
                <a:cs typeface="Source Han Sans JP"/>
              </a:rPr>
              <a:t>ヤングケアラー支援のネットワーク中心部署の決定、ヤングケアラ</a:t>
            </a:r>
            <a:r>
              <a:rPr sz="900" dirty="0">
                <a:solidFill>
                  <a:srgbClr val="414042"/>
                </a:solidFill>
                <a:latin typeface="Meiryo UI" panose="020B0604030504040204" pitchFamily="50" charset="-128"/>
                <a:ea typeface="Meiryo UI" panose="020B0604030504040204" pitchFamily="50" charset="-128"/>
                <a:cs typeface="Source Han Sans JP"/>
              </a:rPr>
              <a:t>ー・コーディネーターの配置・役割の設定</a:t>
            </a:r>
            <a:endParaRPr sz="900" dirty="0">
              <a:latin typeface="Meiryo UI" panose="020B0604030504040204" pitchFamily="50" charset="-128"/>
              <a:ea typeface="Meiryo UI" panose="020B0604030504040204" pitchFamily="50" charset="-128"/>
              <a:cs typeface="Source Han Sans JP"/>
            </a:endParaRPr>
          </a:p>
          <a:p>
            <a:pPr marL="323850" marR="133350" indent="-126364">
              <a:lnSpc>
                <a:spcPct val="138900"/>
              </a:lnSpc>
              <a:spcBef>
                <a:spcPts val="285"/>
              </a:spcBef>
              <a:buClr>
                <a:srgbClr val="DE6A92"/>
              </a:buClr>
              <a:buSzPct val="100000"/>
              <a:buChar char="●"/>
              <a:tabLst>
                <a:tab pos="322580" algn="l"/>
              </a:tabLst>
            </a:pPr>
            <a:r>
              <a:rPr sz="900" dirty="0">
                <a:solidFill>
                  <a:srgbClr val="414042"/>
                </a:solidFill>
                <a:latin typeface="Meiryo UI" panose="020B0604030504040204" pitchFamily="50" charset="-128"/>
                <a:ea typeface="Meiryo UI" panose="020B0604030504040204" pitchFamily="50" charset="-128"/>
                <a:cs typeface="Source Han Sans JP"/>
              </a:rPr>
              <a:t>ネットワークの中心部署を核に、関係機関におけるヤングケアラー支援体制の構築、施策の企画運営、一連の支援の推進、相談対応、民間支援団体を含めた支援機関との情報共有等</a:t>
            </a:r>
            <a:endParaRPr sz="900" dirty="0">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1067300" y="4559015"/>
            <a:ext cx="11226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DB5889"/>
                </a:solidFill>
                <a:latin typeface="Meiryo UI" panose="020B0604030504040204" pitchFamily="50" charset="-128"/>
                <a:ea typeface="Meiryo UI" panose="020B0604030504040204" pitchFamily="50" charset="-128"/>
                <a:cs typeface="Source Han Sans JP"/>
              </a:rPr>
              <a:t>区市町村の役割</a:t>
            </a:r>
            <a:endParaRPr sz="1200">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1079995" y="6489001"/>
            <a:ext cx="5400040" cy="1322565"/>
          </a:xfrm>
          <a:prstGeom prst="rect">
            <a:avLst/>
          </a:prstGeom>
          <a:solidFill>
            <a:srgbClr val="F9EBEE"/>
          </a:solidFill>
        </p:spPr>
        <p:txBody>
          <a:bodyPr vert="horz" wrap="square" lIns="0" tIns="108000" rIns="0" bIns="216000" rtlCol="0">
            <a:spAutoFit/>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323850" marR="133350" indent="-126364">
              <a:lnSpc>
                <a:spcPct val="138900"/>
              </a:lnSpc>
              <a:buClr>
                <a:srgbClr val="DE6A92"/>
              </a:buClr>
              <a:buSzPct val="100000"/>
              <a:buChar char="●"/>
              <a:tabLst>
                <a:tab pos="324485" algn="l"/>
              </a:tabLst>
            </a:pPr>
            <a:r>
              <a:rPr sz="900" dirty="0" err="1">
                <a:solidFill>
                  <a:srgbClr val="414042"/>
                </a:solidFill>
                <a:latin typeface="Meiryo UI" panose="020B0604030504040204" pitchFamily="50" charset="-128"/>
                <a:ea typeface="Meiryo UI" panose="020B0604030504040204" pitchFamily="50" charset="-128"/>
                <a:cs typeface="Source Han Sans JP"/>
              </a:rPr>
              <a:t>区市町村におけるヤングケアラー支援の体制整備（ヤングケアラ</a:t>
            </a:r>
            <a:r>
              <a:rPr sz="900" dirty="0">
                <a:solidFill>
                  <a:srgbClr val="414042"/>
                </a:solidFill>
                <a:latin typeface="Meiryo UI" panose="020B0604030504040204" pitchFamily="50" charset="-128"/>
                <a:ea typeface="Meiryo UI" panose="020B0604030504040204" pitchFamily="50" charset="-128"/>
                <a:cs typeface="Source Han Sans JP"/>
              </a:rPr>
              <a:t>ー・コーディネーター等の人材育成、情報共有の場の設置、広報啓発等）</a:t>
            </a:r>
            <a:endParaRPr sz="900" dirty="0">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5"/>
              </a:spcBef>
              <a:buClr>
                <a:srgbClr val="DE6A92"/>
              </a:buClr>
              <a:buSzPct val="100000"/>
              <a:buChar char="●"/>
              <a:tabLst>
                <a:tab pos="321310" algn="l"/>
              </a:tabLst>
            </a:pPr>
            <a:r>
              <a:rPr sz="900" dirty="0">
                <a:solidFill>
                  <a:srgbClr val="414042"/>
                </a:solidFill>
                <a:latin typeface="Meiryo UI" panose="020B0604030504040204" pitchFamily="50" charset="-128"/>
                <a:ea typeface="Meiryo UI" panose="020B0604030504040204" pitchFamily="50" charset="-128"/>
                <a:cs typeface="Source Han Sans JP"/>
              </a:rPr>
              <a:t>各区市町村における好事例等の横展開等</a:t>
            </a:r>
            <a:endParaRPr sz="900" dirty="0">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5"/>
              </a:spcBef>
              <a:buClr>
                <a:srgbClr val="DE6A92"/>
              </a:buClr>
              <a:buSzPct val="100000"/>
              <a:buChar char="●"/>
              <a:tabLst>
                <a:tab pos="321310" algn="l"/>
              </a:tabLst>
            </a:pPr>
            <a:r>
              <a:rPr sz="900" dirty="0">
                <a:solidFill>
                  <a:srgbClr val="414042"/>
                </a:solidFill>
                <a:latin typeface="Meiryo UI" panose="020B0604030504040204" pitchFamily="50" charset="-128"/>
                <a:ea typeface="Meiryo UI" panose="020B0604030504040204" pitchFamily="50" charset="-128"/>
                <a:cs typeface="Source Han Sans JP"/>
              </a:rPr>
              <a:t>広域的な相談支援活動を行う団体の支援</a:t>
            </a:r>
            <a:endParaRPr sz="900" dirty="0">
              <a:latin typeface="Meiryo UI" panose="020B0604030504040204" pitchFamily="50" charset="-128"/>
              <a:ea typeface="Meiryo UI" panose="020B0604030504040204" pitchFamily="50" charset="-128"/>
              <a:cs typeface="Source Han Sans JP"/>
            </a:endParaRPr>
          </a:p>
        </p:txBody>
      </p:sp>
      <p:sp>
        <p:nvSpPr>
          <p:cNvPr id="16" name="object 16"/>
          <p:cNvSpPr txBox="1"/>
          <p:nvPr/>
        </p:nvSpPr>
        <p:spPr>
          <a:xfrm>
            <a:off x="1067300" y="6233016"/>
            <a:ext cx="9652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DB5889"/>
                </a:solidFill>
                <a:latin typeface="Meiryo UI" panose="020B0604030504040204" pitchFamily="50" charset="-128"/>
                <a:ea typeface="Meiryo UI" panose="020B0604030504040204" pitchFamily="50" charset="-128"/>
                <a:cs typeface="Source Han Sans JP"/>
              </a:rPr>
              <a:t>東京都の役割</a:t>
            </a:r>
            <a:endParaRPr sz="1200">
              <a:latin typeface="Meiryo UI" panose="020B0604030504040204" pitchFamily="50" charset="-128"/>
              <a:ea typeface="Meiryo UI" panose="020B0604030504040204" pitchFamily="50" charset="-128"/>
              <a:cs typeface="Source Han Sans JP"/>
            </a:endParaRPr>
          </a:p>
        </p:txBody>
      </p:sp>
      <p:sp>
        <p:nvSpPr>
          <p:cNvPr id="17" name="object 17"/>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11</a:t>
            </a:r>
            <a:endParaRPr sz="900">
              <a:latin typeface="Meiryo UI" panose="020B0604030504040204" pitchFamily="50" charset="-128"/>
              <a:ea typeface="Meiryo UI" panose="020B0604030504040204" pitchFamily="50" charset="-128"/>
              <a:cs typeface="Source Han Sans JP Medium"/>
            </a:endParaRPr>
          </a:p>
        </p:txBody>
      </p:sp>
      <p:sp>
        <p:nvSpPr>
          <p:cNvPr id="19" name="object 19"/>
          <p:cNvSpPr txBox="1"/>
          <p:nvPr/>
        </p:nvSpPr>
        <p:spPr>
          <a:xfrm>
            <a:off x="707301" y="10331567"/>
            <a:ext cx="310134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第１章  ｜  3 . 現状の取組（ 国、東京都）  ｜  ４. 都・区市町村の役割</a:t>
            </a:r>
            <a:endParaRPr sz="7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265292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 name="object 2"/>
          <p:cNvSpPr txBox="1"/>
          <p:nvPr/>
        </p:nvSpPr>
        <p:spPr>
          <a:xfrm>
            <a:off x="2928287" y="501396"/>
            <a:ext cx="1703100"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第２章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1536917" y="931729"/>
            <a:ext cx="4505325" cy="391160"/>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00A79D"/>
                </a:solidFill>
                <a:latin typeface="Meiryo UI" panose="020B0604030504040204" pitchFamily="50" charset="-128"/>
              </a:rPr>
              <a:t>ヤングケアラー支援の基本方針</a:t>
            </a:r>
            <a:endParaRPr dirty="0">
              <a:solidFill>
                <a:srgbClr val="00A79D"/>
              </a:solidFill>
              <a:latin typeface="Meiryo UI" panose="020B0604030504040204" pitchFamily="50" charset="-128"/>
            </a:endParaRPr>
          </a:p>
        </p:txBody>
      </p:sp>
      <p:sp>
        <p:nvSpPr>
          <p:cNvPr id="4" name="object 4"/>
          <p:cNvSpPr txBox="1"/>
          <p:nvPr/>
        </p:nvSpPr>
        <p:spPr>
          <a:xfrm>
            <a:off x="1064125" y="1595263"/>
            <a:ext cx="5490845" cy="870495"/>
          </a:xfrm>
          <a:prstGeom prst="rect">
            <a:avLst/>
          </a:prstGeom>
        </p:spPr>
        <p:txBody>
          <a:bodyPr vert="horz" wrap="square" lIns="0" tIns="12700" rIns="0" bIns="0" rtlCol="0">
            <a:spAutoFit/>
          </a:bodyPr>
          <a:lstStyle/>
          <a:p>
            <a:pPr marL="12700" marR="5080" indent="13271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本人のケアに関する認識や思いは多様です。本人や家族に自覚がない状態では、本人からサポートを求めてくることはまれです。本人や家族に寄り添い、自然なかかわりにおいて信頼関係を築く中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話を聞き本人とその家族の意思を尊重しながら</a:t>
            </a:r>
            <a:r>
              <a:rPr lang="ja-JP" altLang="en-US" sz="1000" b="1" dirty="0">
                <a:solidFill>
                  <a:srgbClr val="00A79D"/>
                </a:solidFill>
                <a:latin typeface="Meiryo UI" panose="020B0604030504040204" pitchFamily="50" charset="-128"/>
                <a:ea typeface="Meiryo UI" panose="020B0604030504040204" pitchFamily="50" charset="-128"/>
                <a:cs typeface="Source Han Sans JP"/>
              </a:rPr>
              <a:t>本人にとっての選択肢を増やしていくこと</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が大切です。</a:t>
            </a:r>
            <a:endParaRPr lang="ja-JP" altLang="en-US" sz="1000" dirty="0">
              <a:latin typeface="Meiryo UI" panose="020B0604030504040204" pitchFamily="50" charset="-128"/>
              <a:ea typeface="Meiryo UI" panose="020B0604030504040204" pitchFamily="50" charset="-128"/>
              <a:cs typeface="Source Han Sans JP"/>
            </a:endParaRPr>
          </a:p>
          <a:p>
            <a:pPr marL="146685" algn="just">
              <a:lnSpc>
                <a:spcPct val="100000"/>
              </a:lnSpc>
              <a:spcBef>
                <a:spcPts val="6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以下に基本方針を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点示します。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5" name="object 5"/>
          <p:cNvSpPr txBox="1"/>
          <p:nvPr/>
        </p:nvSpPr>
        <p:spPr>
          <a:xfrm>
            <a:off x="1079995" y="3344392"/>
            <a:ext cx="5400040" cy="1712928"/>
          </a:xfrm>
          <a:prstGeom prst="rect">
            <a:avLst/>
          </a:prstGeom>
          <a:solidFill>
            <a:srgbClr val="E8F1F0"/>
          </a:solidFill>
        </p:spPr>
        <p:txBody>
          <a:bodyPr vert="horz" wrap="square" lIns="0" tIns="108000" rIns="108000" bIns="216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3850" marR="182880" indent="-126364" algn="just">
              <a:lnSpc>
                <a:spcPct val="138900"/>
              </a:lnSpc>
              <a:buClr>
                <a:srgbClr val="38ADA5"/>
              </a:buClr>
              <a:buSzPct val="100000"/>
              <a:buChar char="●"/>
              <a:tabLst>
                <a:tab pos="32512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一世帯当たりの人数が減少傾向にあり、共働きの世帯数も増加していることから、家庭内でケアを担える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人数・大人がケアにかけられる時間が減少しています。</a:t>
            </a:r>
            <a:endParaRPr lang="ja-JP" altLang="en-US" sz="900" dirty="0">
              <a:latin typeface="Meiryo UI" panose="020B0604030504040204" pitchFamily="50" charset="-128"/>
              <a:ea typeface="Meiryo UI" panose="020B0604030504040204" pitchFamily="50" charset="-128"/>
              <a:cs typeface="Source Han Sans JP"/>
            </a:endParaRPr>
          </a:p>
          <a:p>
            <a:pPr marL="323215" marR="179705" indent="-125730" algn="just">
              <a:lnSpc>
                <a:spcPct val="138900"/>
              </a:lnSpc>
              <a:spcBef>
                <a:spcPts val="285"/>
              </a:spcBef>
              <a:buClr>
                <a:srgbClr val="38ADA5"/>
              </a:buClr>
              <a:buSzPct val="100000"/>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また、地域とのつながりの希薄化などからくる地域力の低下等が家庭の孤立化につながり、障害や精神疾患のある家族や幼いきょうだいのケアを巡って子供に過度なケアの負担がかかってしまうことが起きています。</a:t>
            </a:r>
            <a:endParaRPr lang="ja-JP" altLang="en-US" sz="900" dirty="0">
              <a:latin typeface="Meiryo UI" panose="020B0604030504040204" pitchFamily="50" charset="-128"/>
              <a:ea typeface="Meiryo UI" panose="020B0604030504040204" pitchFamily="50" charset="-128"/>
              <a:cs typeface="Source Han Sans JP"/>
            </a:endParaRPr>
          </a:p>
          <a:p>
            <a:pPr marL="316230" marR="187960" indent="-119380" algn="just">
              <a:lnSpc>
                <a:spcPct val="138900"/>
              </a:lnSpc>
              <a:spcBef>
                <a:spcPts val="280"/>
              </a:spcBef>
              <a:buClr>
                <a:srgbClr val="38ADA5"/>
              </a:buClr>
              <a:buSzPct val="100000"/>
              <a:buChar char="●"/>
              <a:tabLst>
                <a:tab pos="31623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こうした社会的な背景から、子供や家庭からは相談することが難しいため、支援につながらず、どのような家庭でも、子供がヤングケアラーになる可能性があるということを理解しましょう。</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6" name="object 6"/>
          <p:cNvGrpSpPr/>
          <p:nvPr/>
        </p:nvGrpSpPr>
        <p:grpSpPr>
          <a:xfrm>
            <a:off x="719999" y="2678403"/>
            <a:ext cx="6120130" cy="504190"/>
            <a:chOff x="719999" y="2907003"/>
            <a:chExt cx="6120130" cy="504190"/>
          </a:xfrm>
        </p:grpSpPr>
        <p:sp>
          <p:nvSpPr>
            <p:cNvPr id="7" name="object 7"/>
            <p:cNvSpPr/>
            <p:nvPr/>
          </p:nvSpPr>
          <p:spPr>
            <a:xfrm>
              <a:off x="1187998" y="2907003"/>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p:nvPr/>
          </p:nvSpPr>
          <p:spPr>
            <a:xfrm>
              <a:off x="719999" y="3405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 name="object 9"/>
          <p:cNvSpPr txBox="1"/>
          <p:nvPr/>
        </p:nvSpPr>
        <p:spPr>
          <a:xfrm>
            <a:off x="1427299" y="2783795"/>
            <a:ext cx="3399154"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特別な存在ではないことへの理解</a:t>
            </a:r>
            <a:endParaRPr sz="17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842225" y="26384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11" name="object 11"/>
          <p:cNvSpPr txBox="1"/>
          <p:nvPr/>
        </p:nvSpPr>
        <p:spPr>
          <a:xfrm>
            <a:off x="1079995" y="5933109"/>
            <a:ext cx="5400040" cy="3728031"/>
          </a:xfrm>
          <a:prstGeom prst="rect">
            <a:avLst/>
          </a:prstGeom>
          <a:solidFill>
            <a:srgbClr val="E8F1F0"/>
          </a:solidFill>
        </p:spPr>
        <p:txBody>
          <a:bodyPr vert="horz" wrap="square" lIns="0" tIns="108000" rIns="108000" bIns="216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同じケアをしていたとしても、抱える思いや希望していることは人それぞれです。例えば、ケアから完全に離れて</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一人暮らしを希望している人もいれば、家族のケアをしつつ勉強や友人との交流等を大切にしたいと思って</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いる人もいます。支援を検討する際には、</a:t>
            </a:r>
            <a:r>
              <a:rPr lang="ja-JP" altLang="en-US" sz="900" b="1" spc="20" dirty="0">
                <a:solidFill>
                  <a:srgbClr val="00A79D"/>
                </a:solidFill>
                <a:latin typeface="Meiryo UI" panose="020B0604030504040204" pitchFamily="50" charset="-128"/>
                <a:ea typeface="Meiryo UI" panose="020B0604030504040204" pitchFamily="50" charset="-128"/>
                <a:cs typeface="Source Han Sans JP"/>
              </a:rPr>
              <a:t>支援者が支援方針を決めつけることなく</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、本人の意思に沿い、</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本人の負担軽減につなげることを重視しましょう。その際、ケアが将来にわたり影響する可能性を考慮し、</a:t>
            </a:r>
            <a:r>
              <a:rPr lang="ja-JP" altLang="en-US" sz="900" dirty="0">
                <a:solidFill>
                  <a:srgbClr val="414042"/>
                </a:solidFill>
                <a:latin typeface="Meiryo UI" panose="020B0604030504040204" pitchFamily="50" charset="-128"/>
                <a:ea typeface="Meiryo UI" panose="020B0604030504040204" pitchFamily="50" charset="-128"/>
                <a:cs typeface="Source Han Sans JP"/>
              </a:rPr>
              <a:t>将来のイメージも含め選択肢等を示した上で本人の希望を聞くことが大切です。</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はヤングケアラーにとって生きがいになっているケースもあります。ケアをしていること自体は否定しないようにしましょう。言い回しに気を付け、「ケアをしている状況を尊重している」「一緒に考えていく立場である」ことが伝わるようにしましょう。</a:t>
            </a:r>
          </a:p>
          <a:p>
            <a:pPr marL="315595" marR="170815" indent="-118110" algn="just">
              <a:lnSpc>
                <a:spcPct val="138900"/>
              </a:lnSpc>
              <a:spcBef>
                <a:spcPts val="285"/>
              </a:spcBef>
              <a:buClr>
                <a:srgbClr val="38ADA5"/>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大人と異なり、子供は思いを言葉にすることがうまくできない可能性があります。各支援者が自分事として</a:t>
            </a:r>
            <a:r>
              <a:rPr lang="ja-JP" altLang="en-US" sz="900" dirty="0">
                <a:solidFill>
                  <a:srgbClr val="414042"/>
                </a:solidFill>
                <a:latin typeface="Meiryo UI" panose="020B0604030504040204" pitchFamily="50" charset="-128"/>
                <a:ea typeface="Meiryo UI" panose="020B0604030504040204" pitchFamily="50" charset="-128"/>
                <a:cs typeface="Source Han Sans JP"/>
              </a:rPr>
              <a:t>捉え、一人の大人としてヤングケアラーと向き合い、「話を最後まで聴く、言語化できるまで待つ、解決を急が</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ない、私があなただったらどう思うだろうと自分事になって考える、一緒に考える」ことがとても大切です。寄り</a:t>
            </a:r>
            <a:r>
              <a:rPr lang="ja-JP" altLang="en-US" sz="900" dirty="0">
                <a:solidFill>
                  <a:srgbClr val="414042"/>
                </a:solidFill>
                <a:latin typeface="Meiryo UI" panose="020B0604030504040204" pitchFamily="50" charset="-128"/>
                <a:ea typeface="Meiryo UI" panose="020B0604030504040204" pitchFamily="50" charset="-128"/>
                <a:cs typeface="Source Han Sans JP"/>
              </a:rPr>
              <a:t>添う中で、徐々に本心が見えてくることがあります。</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また、本人の援助希求力・レジリエンスの向上を支援することも必要です。（詳細は第９章「３支援のポイント」参照）。</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家庭の状況を学校のクラスメイト等周囲に知られたくない場合が少なくないため、本人以外の第三者に知られないように話す等、プライバシーに十分な配慮が必要です。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12" name="object 12"/>
          <p:cNvGrpSpPr/>
          <p:nvPr/>
        </p:nvGrpSpPr>
        <p:grpSpPr>
          <a:xfrm>
            <a:off x="719999" y="5288703"/>
            <a:ext cx="6120130" cy="504190"/>
            <a:chOff x="719999" y="5517303"/>
            <a:chExt cx="6120130" cy="504190"/>
          </a:xfrm>
        </p:grpSpPr>
        <p:sp>
          <p:nvSpPr>
            <p:cNvPr id="13" name="object 13"/>
            <p:cNvSpPr/>
            <p:nvPr/>
          </p:nvSpPr>
          <p:spPr>
            <a:xfrm>
              <a:off x="1187998" y="5517303"/>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719999" y="60159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 name="object 15"/>
          <p:cNvSpPr txBox="1"/>
          <p:nvPr/>
        </p:nvSpPr>
        <p:spPr>
          <a:xfrm>
            <a:off x="1427299" y="5394096"/>
            <a:ext cx="489394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本人の意思に沿った支援・プライバシーへの配慮</a:t>
            </a:r>
            <a:endParaRPr sz="1700">
              <a:latin typeface="Meiryo UI" panose="020B0604030504040204" pitchFamily="50" charset="-128"/>
              <a:ea typeface="Meiryo UI" panose="020B0604030504040204" pitchFamily="50" charset="-128"/>
              <a:cs typeface="Source Han Sans JP Heavy"/>
            </a:endParaRPr>
          </a:p>
        </p:txBody>
      </p:sp>
      <p:sp>
        <p:nvSpPr>
          <p:cNvPr id="16" name="object 16"/>
          <p:cNvSpPr txBox="1"/>
          <p:nvPr/>
        </p:nvSpPr>
        <p:spPr>
          <a:xfrm>
            <a:off x="810731" y="52487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17" name="object 17"/>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12</a:t>
            </a:r>
            <a:endParaRPr sz="900">
              <a:latin typeface="Meiryo UI" panose="020B0604030504040204" pitchFamily="50" charset="-128"/>
              <a:ea typeface="Meiryo UI" panose="020B0604030504040204" pitchFamily="50" charset="-128"/>
              <a:cs typeface="Source Han Sans JP Medium"/>
            </a:endParaRPr>
          </a:p>
        </p:txBody>
      </p:sp>
      <p:sp>
        <p:nvSpPr>
          <p:cNvPr id="68" name="object 68"/>
          <p:cNvSpPr txBox="1"/>
          <p:nvPr/>
        </p:nvSpPr>
        <p:spPr>
          <a:xfrm>
            <a:off x="2219102" y="10331567"/>
            <a:ext cx="463423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第２章  ｜  １. 特別な存在ではないことへの理解  ｜  ２. 本人の意思に沿った支援・プライバシーへの配慮</a:t>
            </a:r>
            <a:endParaRPr sz="700">
              <a:latin typeface="Meiryo UI" panose="020B0604030504040204" pitchFamily="50" charset="-128"/>
              <a:ea typeface="Meiryo UI" panose="020B0604030504040204" pitchFamily="50" charset="-128"/>
              <a:cs typeface="Source Han Sans JP"/>
            </a:endParaRPr>
          </a:p>
        </p:txBody>
      </p:sp>
      <p:sp>
        <p:nvSpPr>
          <p:cNvPr id="69"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73"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76"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A79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第２章</a:t>
            </a:r>
          </a:p>
        </p:txBody>
      </p:sp>
      <p:grpSp>
        <p:nvGrpSpPr>
          <p:cNvPr id="79" name="object 24"/>
          <p:cNvGrpSpPr/>
          <p:nvPr/>
        </p:nvGrpSpPr>
        <p:grpSpPr>
          <a:xfrm>
            <a:off x="7160183" y="1976196"/>
            <a:ext cx="187960" cy="1443990"/>
            <a:chOff x="7160183" y="1976196"/>
            <a:chExt cx="187960" cy="1443990"/>
          </a:xfrm>
        </p:grpSpPr>
        <p:sp>
          <p:nvSpPr>
            <p:cNvPr id="80"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2" name="object 27"/>
          <p:cNvSpPr txBox="1"/>
          <p:nvPr/>
        </p:nvSpPr>
        <p:spPr>
          <a:xfrm>
            <a:off x="7211934" y="290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endParaRPr sz="700" dirty="0">
              <a:latin typeface="Meiryo UI" panose="020B0604030504040204" pitchFamily="50" charset="-128"/>
              <a:ea typeface="Meiryo UI" panose="020B0604030504040204" pitchFamily="50" charset="-128"/>
              <a:cs typeface="Source Han Sans JP"/>
            </a:endParaRPr>
          </a:p>
        </p:txBody>
      </p:sp>
      <p:grpSp>
        <p:nvGrpSpPr>
          <p:cNvPr id="83" name="object 28"/>
          <p:cNvGrpSpPr/>
          <p:nvPr/>
        </p:nvGrpSpPr>
        <p:grpSpPr>
          <a:xfrm>
            <a:off x="7160183" y="2696197"/>
            <a:ext cx="187960" cy="1443990"/>
            <a:chOff x="7160183" y="2696197"/>
            <a:chExt cx="187960" cy="1443990"/>
          </a:xfrm>
        </p:grpSpPr>
        <p:sp>
          <p:nvSpPr>
            <p:cNvPr id="84"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6"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grpSp>
        <p:nvGrpSpPr>
          <p:cNvPr id="87" name="object 32"/>
          <p:cNvGrpSpPr/>
          <p:nvPr/>
        </p:nvGrpSpPr>
        <p:grpSpPr>
          <a:xfrm>
            <a:off x="7160183" y="3416186"/>
            <a:ext cx="187960" cy="1443990"/>
            <a:chOff x="7160183" y="3416186"/>
            <a:chExt cx="187960" cy="1443990"/>
          </a:xfrm>
        </p:grpSpPr>
        <p:sp>
          <p:nvSpPr>
            <p:cNvPr id="8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0"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grpSp>
        <p:nvGrpSpPr>
          <p:cNvPr id="91" name="object 36"/>
          <p:cNvGrpSpPr/>
          <p:nvPr/>
        </p:nvGrpSpPr>
        <p:grpSpPr>
          <a:xfrm>
            <a:off x="7160183" y="4136187"/>
            <a:ext cx="187960" cy="1443990"/>
            <a:chOff x="7160183" y="4136187"/>
            <a:chExt cx="187960" cy="1443990"/>
          </a:xfrm>
        </p:grpSpPr>
        <p:sp>
          <p:nvSpPr>
            <p:cNvPr id="92"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4"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grpSp>
        <p:nvGrpSpPr>
          <p:cNvPr id="95" name="object 40"/>
          <p:cNvGrpSpPr/>
          <p:nvPr/>
        </p:nvGrpSpPr>
        <p:grpSpPr>
          <a:xfrm>
            <a:off x="7160183" y="4856188"/>
            <a:ext cx="187960" cy="1443990"/>
            <a:chOff x="7160183" y="4856188"/>
            <a:chExt cx="187960" cy="1443990"/>
          </a:xfrm>
        </p:grpSpPr>
        <p:sp>
          <p:nvSpPr>
            <p:cNvPr id="9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8"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grpSp>
        <p:nvGrpSpPr>
          <p:cNvPr id="99" name="object 44"/>
          <p:cNvGrpSpPr/>
          <p:nvPr/>
        </p:nvGrpSpPr>
        <p:grpSpPr>
          <a:xfrm>
            <a:off x="7160183" y="5576189"/>
            <a:ext cx="187960" cy="1443990"/>
            <a:chOff x="7160183" y="5576189"/>
            <a:chExt cx="187960" cy="1443990"/>
          </a:xfrm>
        </p:grpSpPr>
        <p:sp>
          <p:nvSpPr>
            <p:cNvPr id="100"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2"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grpSp>
        <p:nvGrpSpPr>
          <p:cNvPr id="103" name="object 48"/>
          <p:cNvGrpSpPr/>
          <p:nvPr/>
        </p:nvGrpSpPr>
        <p:grpSpPr>
          <a:xfrm>
            <a:off x="7160183" y="6296190"/>
            <a:ext cx="187960" cy="1443990"/>
            <a:chOff x="7160183" y="6296190"/>
            <a:chExt cx="187960" cy="1443990"/>
          </a:xfrm>
        </p:grpSpPr>
        <p:sp>
          <p:nvSpPr>
            <p:cNvPr id="104"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6"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grpSp>
        <p:nvGrpSpPr>
          <p:cNvPr id="107" name="object 52"/>
          <p:cNvGrpSpPr/>
          <p:nvPr/>
        </p:nvGrpSpPr>
        <p:grpSpPr>
          <a:xfrm>
            <a:off x="7160183" y="7016191"/>
            <a:ext cx="187960" cy="1443990"/>
            <a:chOff x="7160183" y="7016191"/>
            <a:chExt cx="187960" cy="1443990"/>
          </a:xfrm>
        </p:grpSpPr>
        <p:sp>
          <p:nvSpPr>
            <p:cNvPr id="108"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9"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0"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11" name="object 57"/>
          <p:cNvGrpSpPr/>
          <p:nvPr/>
        </p:nvGrpSpPr>
        <p:grpSpPr>
          <a:xfrm>
            <a:off x="7160183" y="7736192"/>
            <a:ext cx="187960" cy="1443990"/>
            <a:chOff x="7160183" y="7736192"/>
            <a:chExt cx="187960" cy="1443990"/>
          </a:xfrm>
        </p:grpSpPr>
        <p:sp>
          <p:nvSpPr>
            <p:cNvPr id="112"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3"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4"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15" name="object 62"/>
          <p:cNvGrpSpPr/>
          <p:nvPr/>
        </p:nvGrpSpPr>
        <p:grpSpPr>
          <a:xfrm>
            <a:off x="7160183" y="8456193"/>
            <a:ext cx="187960" cy="1443990"/>
            <a:chOff x="7160183" y="8456193"/>
            <a:chExt cx="187960" cy="1443990"/>
          </a:xfrm>
        </p:grpSpPr>
        <p:sp>
          <p:nvSpPr>
            <p:cNvPr id="116"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7"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8"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19"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3"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312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1476006"/>
            <a:ext cx="5400040" cy="3514104"/>
          </a:xfrm>
          <a:prstGeom prst="rect">
            <a:avLst/>
          </a:prstGeom>
          <a:solidFill>
            <a:srgbClr val="E8F1F0"/>
          </a:solidFill>
        </p:spPr>
        <p:txBody>
          <a:bodyPr vert="horz" wrap="square" lIns="0" tIns="2540" rIns="144000" bIns="504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3850" marR="187960" indent="-126364" algn="just">
              <a:lnSpc>
                <a:spcPct val="138900"/>
              </a:lnSpc>
              <a:buClr>
                <a:srgbClr val="38ADA5"/>
              </a:buClr>
              <a:buSzPct val="100000"/>
              <a:buChar char="●"/>
              <a:tabLst>
                <a:tab pos="32512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ヤングケアラーの家庭は、ヤングケアラーがいてバランスがとれており、ヤングケアラーが抜けられない家族システム</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になっていることが想定されます。そのため、ケアを受ける家族や保護者等その他の家族も含めた</a:t>
            </a:r>
            <a:r>
              <a:rPr lang="ja-JP" altLang="en-US" sz="900" b="1" dirty="0">
                <a:solidFill>
                  <a:srgbClr val="00A79D"/>
                </a:solidFill>
                <a:latin typeface="Meiryo UI" panose="020B0604030504040204" pitchFamily="50" charset="-128"/>
                <a:ea typeface="Meiryo UI" panose="020B0604030504040204" pitchFamily="50" charset="-128"/>
                <a:cs typeface="Source Han Sans JP"/>
              </a:rPr>
              <a:t>家庭全体を支援する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視点が重要です。</a:t>
            </a:r>
            <a:endParaRPr lang="ja-JP" altLang="en-US" sz="900" dirty="0">
              <a:latin typeface="Meiryo UI" panose="020B0604030504040204" pitchFamily="50" charset="-128"/>
              <a:ea typeface="Meiryo UI" panose="020B0604030504040204" pitchFamily="50" charset="-128"/>
              <a:cs typeface="Source Han Sans JP"/>
            </a:endParaRPr>
          </a:p>
          <a:p>
            <a:pPr marL="323850" marR="131445" indent="-126364" algn="just">
              <a:lnSpc>
                <a:spcPct val="138900"/>
              </a:lnSpc>
              <a:spcBef>
                <a:spcPts val="285"/>
              </a:spcBef>
              <a:buClr>
                <a:srgbClr val="38ADA5"/>
              </a:buClr>
              <a:buSzPct val="100000"/>
              <a:buChar char="●"/>
              <a:tabLst>
                <a:tab pos="32575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効果的な支援のためには、家庭との良好な関係性構築も不可欠です。「親の養育が不十分」という認識で子供を支援するのではなく、家族の大変さに寄り添い家庭を支援していくことが大切です。状況確認の際には親子関係等にも着目しましょう。</a:t>
            </a:r>
            <a:endParaRPr lang="ja-JP" altLang="en-US" sz="900" dirty="0">
              <a:latin typeface="Meiryo UI" panose="020B0604030504040204" pitchFamily="50" charset="-128"/>
              <a:ea typeface="Meiryo UI" panose="020B0604030504040204" pitchFamily="50" charset="-128"/>
              <a:cs typeface="Source Han Sans JP"/>
            </a:endParaRPr>
          </a:p>
          <a:p>
            <a:pPr marL="319405" marR="179070" indent="-122555" algn="just">
              <a:lnSpc>
                <a:spcPct val="138900"/>
              </a:lnSpc>
              <a:spcBef>
                <a:spcPts val="280"/>
              </a:spcBef>
              <a:buClr>
                <a:srgbClr val="38ADA5"/>
              </a:buClr>
              <a:buSzPct val="100000"/>
              <a:buChar char="●"/>
              <a:tabLst>
                <a:tab pos="326390" algn="l"/>
              </a:tabLst>
            </a:pPr>
            <a:r>
              <a:rPr lang="en-US" altLang="ja-JP" sz="900" dirty="0">
                <a:solidFill>
                  <a:srgbClr val="414042"/>
                </a:solidFill>
                <a:latin typeface="Meiryo UI" panose="020B0604030504040204" pitchFamily="50" charset="-128"/>
                <a:ea typeface="Meiryo UI" panose="020B0604030504040204" pitchFamily="50" charset="-128"/>
                <a:cs typeface="Source Han Sans JP"/>
              </a:rPr>
              <a:t>DV</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や保護者の精神疾患など、複合的な課題を抱える家庭の場合には、保護者を支援につなぐことで子供の支援にもつながることがあります。女性相談など「保護者を支援する機関」も関係機関に含まれます。</a:t>
            </a:r>
            <a:endParaRPr lang="ja-JP" altLang="en-US" sz="900" dirty="0">
              <a:latin typeface="Meiryo UI" panose="020B0604030504040204" pitchFamily="50" charset="-128"/>
              <a:ea typeface="Meiryo UI" panose="020B0604030504040204" pitchFamily="50" charset="-128"/>
              <a:cs typeface="Source Han Sans JP"/>
            </a:endParaRPr>
          </a:p>
          <a:p>
            <a:pPr marL="319405" marR="164465" indent="-122555" algn="just">
              <a:lnSpc>
                <a:spcPct val="138900"/>
              </a:lnSpc>
              <a:spcBef>
                <a:spcPts val="285"/>
              </a:spcBef>
              <a:buClr>
                <a:srgbClr val="38ADA5"/>
              </a:buClr>
              <a:buSzPct val="100000"/>
              <a:buChar char="●"/>
              <a:tabLst>
                <a:tab pos="32448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族側が支援やサービスを受けることを拒否するような場合も、本人や家族の話に耳を傾け、家庭の味方であること、一緒に悩み考える存在であることを認識してもらいましょう。支援を受けることで家庭にとっても良い環境になること等を丁寧に説明しながら長い目で寄り添う支援も必要です。</a:t>
            </a:r>
            <a:endParaRPr lang="ja-JP" altLang="en-US" sz="900" dirty="0">
              <a:latin typeface="Meiryo UI" panose="020B0604030504040204" pitchFamily="50" charset="-128"/>
              <a:ea typeface="Meiryo UI" panose="020B0604030504040204" pitchFamily="50" charset="-128"/>
              <a:cs typeface="Source Han Sans JP"/>
            </a:endParaRPr>
          </a:p>
          <a:p>
            <a:pPr marL="319405" marR="181610" indent="-122555" algn="just">
              <a:lnSpc>
                <a:spcPct val="138900"/>
              </a:lnSpc>
              <a:spcBef>
                <a:spcPts val="280"/>
              </a:spcBef>
              <a:buClr>
                <a:srgbClr val="38ADA5"/>
              </a:buClr>
              <a:buSzPct val="100000"/>
              <a:buChar char="●"/>
              <a:tabLst>
                <a:tab pos="3321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言葉の使い方にも気をつけましょう。「ヤングケアラー」という言葉はときに本人や家庭にとってショックになることもある強い言葉であるため、関係性のできていない段階で面と向かってヤングケアラーという言葉を使わない、相手との関係を取りながら慎重に説明をするといった配慮も必要で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720002"/>
            <a:ext cx="6120130" cy="504190"/>
            <a:chOff x="719999" y="720002"/>
            <a:chExt cx="6120130" cy="504190"/>
          </a:xfrm>
        </p:grpSpPr>
        <p:sp>
          <p:nvSpPr>
            <p:cNvPr id="4" name="object 4"/>
            <p:cNvSpPr/>
            <p:nvPr/>
          </p:nvSpPr>
          <p:spPr>
            <a:xfrm>
              <a:off x="1187998" y="720002"/>
              <a:ext cx="0" cy="504190"/>
            </a:xfrm>
            <a:custGeom>
              <a:avLst/>
              <a:gdLst/>
              <a:ahLst/>
              <a:cxnLst/>
              <a:rect l="l" t="t" r="r" b="b"/>
              <a:pathLst>
                <a:path h="504190">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12186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825396"/>
            <a:ext cx="347281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A79D"/>
                </a:solidFill>
                <a:latin typeface="Meiryo UI" panose="020B0604030504040204" pitchFamily="50" charset="-128"/>
                <a:ea typeface="Meiryo UI" panose="020B0604030504040204" pitchFamily="50" charset="-128"/>
                <a:cs typeface="Source Han Sans JP Heavy"/>
              </a:rPr>
              <a:t>家庭全体を支援する視点の重要性</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8" name="object 8"/>
          <p:cNvSpPr txBox="1"/>
          <p:nvPr/>
        </p:nvSpPr>
        <p:spPr>
          <a:xfrm>
            <a:off x="1079995" y="6264008"/>
            <a:ext cx="5400040" cy="2992330"/>
          </a:xfrm>
          <a:prstGeom prst="rect">
            <a:avLst/>
          </a:prstGeom>
          <a:solidFill>
            <a:srgbClr val="E8F1F0"/>
          </a:solidFill>
        </p:spPr>
        <p:txBody>
          <a:bodyPr vert="horz" wrap="square" lIns="0" tIns="2540" rIns="144000" bIns="180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1945" marR="182880" indent="-124460" algn="just">
              <a:lnSpc>
                <a:spcPct val="138900"/>
              </a:lnSpc>
              <a:buClr>
                <a:srgbClr val="38ADA5"/>
              </a:buClr>
              <a:buSzPct val="100000"/>
              <a:buChar char="●"/>
              <a:tabLst>
                <a:tab pos="32639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ケースにより支援を行う際に連携する関係機関が異なります。支援の方向性としては、まず関係機関が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既存の支援を組み合わせることを検討し、足りない点については新たな仕組みを付加していきます。</a:t>
            </a:r>
            <a:endParaRPr lang="ja-JP" altLang="en-US" sz="900" dirty="0">
              <a:latin typeface="Meiryo UI" panose="020B0604030504040204" pitchFamily="50" charset="-128"/>
              <a:ea typeface="Meiryo UI" panose="020B0604030504040204" pitchFamily="50" charset="-128"/>
              <a:cs typeface="Source Han Sans JP"/>
            </a:endParaRPr>
          </a:p>
          <a:p>
            <a:pPr marL="319405" marR="179705" indent="-122555" algn="just">
              <a:lnSpc>
                <a:spcPct val="138900"/>
              </a:lnSpc>
              <a:spcBef>
                <a:spcPts val="285"/>
              </a:spcBef>
              <a:buClr>
                <a:srgbClr val="38ADA5"/>
              </a:buClr>
              <a:buSzPct val="100000"/>
              <a:buChar char="●"/>
              <a:tabLst>
                <a:tab pos="32639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各機関や担当者がそれぞれの所掌範囲から少し視野を広げ、これまで支援のはざまにいたヤングケアラーに対して、共通した目標に向かいそれぞれの立場の中でできることは何かを考えてみることが大切です。ヤングケアラーに対し「何か特別な支援をしなければならない」と難しく捉える必要はありません。今どのようなケア状況にあるか等を本人と一緒に確認していくプロセス自体も大切で、様々な負担感が見えてきたり、本人の気持ちが整理できたりします。</a:t>
            </a:r>
            <a:endParaRPr lang="ja-JP" altLang="en-US" sz="900" dirty="0">
              <a:latin typeface="Meiryo UI" panose="020B0604030504040204" pitchFamily="50" charset="-128"/>
              <a:ea typeface="Meiryo UI" panose="020B0604030504040204" pitchFamily="50" charset="-128"/>
              <a:cs typeface="Source Han Sans JP"/>
            </a:endParaRPr>
          </a:p>
          <a:p>
            <a:pPr marL="316865" marR="184785" indent="-119380" algn="just">
              <a:lnSpc>
                <a:spcPct val="138900"/>
              </a:lnSpc>
              <a:spcBef>
                <a:spcPts val="280"/>
              </a:spcBef>
              <a:buClr>
                <a:srgbClr val="38ADA5"/>
              </a:buClr>
              <a:buSzPct val="100000"/>
              <a:buChar char="●"/>
              <a:tabLst>
                <a:tab pos="32448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の状況は抜本的に変わらなくとも共感や相談ができる場があったり精神的な負担を減らせたり、継続的に話せる人や機関が身近にいたりすることも支援の一つです。課題解決を急がず、地域の民間団体による見守りや、ケアをしている当事者同士の共感し合える場につないだり、情報共有をしたりしながら長い目で寄り添うことも大切です。</a:t>
            </a:r>
            <a:endParaRPr lang="ja-JP" altLang="en-US" sz="900" dirty="0">
              <a:latin typeface="Meiryo UI" panose="020B0604030504040204" pitchFamily="50" charset="-128"/>
              <a:ea typeface="Meiryo UI" panose="020B0604030504040204" pitchFamily="50" charset="-128"/>
              <a:cs typeface="Source Han Sans JP"/>
            </a:endParaRPr>
          </a:p>
          <a:p>
            <a:pPr marL="323215" marR="177800" indent="-125730" algn="just">
              <a:lnSpc>
                <a:spcPct val="138900"/>
              </a:lnSpc>
              <a:spcBef>
                <a:spcPts val="285"/>
              </a:spcBef>
              <a:buClr>
                <a:srgbClr val="38ADA5"/>
              </a:buClr>
              <a:buSzPct val="100000"/>
              <a:buChar char="●"/>
              <a:tabLst>
                <a:tab pos="32702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多機関・多職種が連携し、ネットワークを構成する中で、家庭や本人の意思や状況に応じた見守りも含めた支援が必要です。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9" name="object 9"/>
          <p:cNvGrpSpPr/>
          <p:nvPr/>
        </p:nvGrpSpPr>
        <p:grpSpPr>
          <a:xfrm>
            <a:off x="719999" y="5508005"/>
            <a:ext cx="6120130" cy="504190"/>
            <a:chOff x="719999" y="5508005"/>
            <a:chExt cx="6120130" cy="504190"/>
          </a:xfrm>
        </p:grpSpPr>
        <p:sp>
          <p:nvSpPr>
            <p:cNvPr id="10" name="object 10"/>
            <p:cNvSpPr/>
            <p:nvPr/>
          </p:nvSpPr>
          <p:spPr>
            <a:xfrm>
              <a:off x="1187998" y="5508005"/>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p:nvPr/>
          </p:nvSpPr>
          <p:spPr>
            <a:xfrm>
              <a:off x="719999" y="6006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2" name="object 12"/>
          <p:cNvSpPr txBox="1"/>
          <p:nvPr/>
        </p:nvSpPr>
        <p:spPr>
          <a:xfrm>
            <a:off x="808901" y="5468089"/>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427299" y="5462411"/>
            <a:ext cx="4497251" cy="558800"/>
          </a:xfrm>
          <a:prstGeom prst="rect">
            <a:avLst/>
          </a:prstGeom>
        </p:spPr>
        <p:txBody>
          <a:bodyPr vert="horz" wrap="square" lIns="0" tIns="12700" rIns="0" bIns="0" rtlCol="0">
            <a:spAutoFit/>
          </a:bodyPr>
          <a:lstStyle/>
          <a:p>
            <a:pPr marL="12700" marR="5080">
              <a:lnSpc>
                <a:spcPct val="109300"/>
              </a:lnSpc>
              <a:spcBef>
                <a:spcPts val="100"/>
              </a:spcBef>
            </a:pPr>
            <a:r>
              <a:rPr sz="1600" b="1" dirty="0">
                <a:solidFill>
                  <a:srgbClr val="00A79D"/>
                </a:solidFill>
                <a:latin typeface="Meiryo UI" panose="020B0604030504040204" pitchFamily="50" charset="-128"/>
                <a:ea typeface="Meiryo UI" panose="020B0604030504040204" pitchFamily="50" charset="-128"/>
                <a:cs typeface="Source Han Sans JP Heavy"/>
              </a:rPr>
              <a:t>見守り・共感を含めた幅広い支援、多機関・多職種の連携の重要性</a:t>
            </a:r>
            <a:endParaRPr sz="1600" dirty="0">
              <a:latin typeface="Meiryo UI" panose="020B0604030504040204" pitchFamily="50" charset="-128"/>
              <a:ea typeface="Meiryo UI" panose="020B0604030504040204" pitchFamily="50" charset="-128"/>
              <a:cs typeface="Source Han Sans JP Heavy"/>
            </a:endParaRPr>
          </a:p>
        </p:txBody>
      </p:sp>
      <p:sp>
        <p:nvSpPr>
          <p:cNvPr id="14" name="object 14"/>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15"/>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13</a:t>
            </a:r>
            <a:endParaRPr sz="900">
              <a:latin typeface="Meiryo UI" panose="020B0604030504040204" pitchFamily="50" charset="-128"/>
              <a:ea typeface="Meiryo UI" panose="020B0604030504040204" pitchFamily="50" charset="-128"/>
              <a:cs typeface="Source Han Sans JP Medium"/>
            </a:endParaRPr>
          </a:p>
        </p:txBody>
      </p:sp>
      <p:sp>
        <p:nvSpPr>
          <p:cNvPr id="16" name="object 16"/>
          <p:cNvSpPr txBox="1"/>
          <p:nvPr/>
        </p:nvSpPr>
        <p:spPr>
          <a:xfrm>
            <a:off x="707301" y="10331567"/>
            <a:ext cx="540893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第２章  ｜  ３. 家庭全体を支援する視点の重要性  ｜  ４. 見守り・共感を含めた幅広い支援、多機関・多職種の連携の重要性</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85158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1476006"/>
            <a:ext cx="5400040" cy="2018841"/>
          </a:xfrm>
          <a:prstGeom prst="rect">
            <a:avLst/>
          </a:prstGeom>
          <a:solidFill>
            <a:srgbClr val="E8F1F0"/>
          </a:solidFill>
        </p:spPr>
        <p:txBody>
          <a:bodyPr vert="horz" wrap="square" lIns="0" tIns="180000" rIns="144000" bIns="180000" rtlCol="0">
            <a:spAutoFit/>
          </a:bodyPr>
          <a:lstStyle/>
          <a:p>
            <a:pPr marL="323850" marR="133985" indent="-126364" algn="just">
              <a:lnSpc>
                <a:spcPct val="138900"/>
              </a:lnSpc>
              <a:spcAft>
                <a:spcPts val="300"/>
              </a:spcAft>
              <a:buClr>
                <a:srgbClr val="38ADA5"/>
              </a:buClr>
              <a:buSzPct val="100000"/>
              <a:buChar char="●"/>
              <a:tabLst>
                <a:tab pos="328295" algn="l"/>
              </a:tabLst>
            </a:pP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歳になってからもケアが続く場合があります。支援が切れることの無いよう、点ではなく線で、若者ケアラー</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まで切れ目のない支援を行い、将来の可能性を広げる（狭めない）ことが必要です。</a:t>
            </a:r>
          </a:p>
          <a:p>
            <a:pPr marL="323850" marR="133985" indent="-126364" algn="just">
              <a:lnSpc>
                <a:spcPct val="138900"/>
              </a:lnSpc>
              <a:spcAft>
                <a:spcPts val="300"/>
              </a:spcAft>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ピアサポートなどは年齢を問わず通い続けられ、心の支えになる可能性があります。</a:t>
            </a:r>
          </a:p>
          <a:p>
            <a:pPr marL="323850" marR="133985" indent="-126364" algn="just">
              <a:lnSpc>
                <a:spcPct val="138900"/>
              </a:lnSpc>
              <a:spcAft>
                <a:spcPts val="300"/>
              </a:spcAft>
              <a:buClr>
                <a:srgbClr val="38ADA5"/>
              </a:buClr>
              <a:buSzPct val="100000"/>
              <a:buChar char="●"/>
              <a:tabLst>
                <a:tab pos="328295" algn="l"/>
              </a:tabLst>
            </a:pPr>
            <a:r>
              <a:rPr lang="ja-JP" altLang="en-US" sz="900" b="1" spc="10" dirty="0">
                <a:solidFill>
                  <a:srgbClr val="00A79D"/>
                </a:solidFill>
                <a:latin typeface="Meiryo UI" panose="020B0604030504040204" pitchFamily="50" charset="-128"/>
                <a:ea typeface="Meiryo UI" panose="020B0604030504040204" pitchFamily="50" charset="-128"/>
                <a:cs typeface="Source Han Sans JP"/>
              </a:rPr>
              <a:t>進学や就職等</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、若者ケアラーならではの問題もあります。ヤングケアラーの年齢や状況によっては、若者の</a:t>
            </a:r>
            <a:r>
              <a:rPr lang="ja-JP" altLang="en-US" sz="900" dirty="0">
                <a:solidFill>
                  <a:srgbClr val="414042"/>
                </a:solidFill>
                <a:latin typeface="Meiryo UI" panose="020B0604030504040204" pitchFamily="50" charset="-128"/>
                <a:ea typeface="Meiryo UI" panose="020B0604030504040204" pitchFamily="50" charset="-128"/>
                <a:cs typeface="Source Han Sans JP"/>
              </a:rPr>
              <a:t>就労支援関係機関等とも連携を図りましょう。</a:t>
            </a:r>
          </a:p>
          <a:p>
            <a:pPr marL="323850" marR="133985" indent="-126364" algn="just">
              <a:lnSpc>
                <a:spcPct val="138900"/>
              </a:lnSpc>
              <a:spcAft>
                <a:spcPts val="300"/>
              </a:spcAft>
              <a:buClr>
                <a:srgbClr val="38ADA5"/>
              </a:buClr>
              <a:buSzPct val="100000"/>
              <a:buChar char="●"/>
              <a:tabLst>
                <a:tab pos="328295" algn="l"/>
              </a:tabLst>
            </a:pP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関連する法律に子ども・若者育成支援推進法（</a:t>
            </a: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2010</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年施行）があります。本法は、「子ども・若者」を</a:t>
            </a:r>
            <a:r>
              <a:rPr lang="ja-JP" altLang="en-US" sz="900" dirty="0">
                <a:solidFill>
                  <a:srgbClr val="414042"/>
                </a:solidFill>
                <a:latin typeface="Meiryo UI" panose="020B0604030504040204" pitchFamily="50" charset="-128"/>
                <a:ea typeface="Meiryo UI" panose="020B0604030504040204" pitchFamily="50" charset="-128"/>
                <a:cs typeface="Source Han Sans JP"/>
              </a:rPr>
              <a:t>乳幼児期から３０代まで広く対象としています。本法では、子ども・若者支援地域協議会の設置に努めるものとされており、法律的な個人情報保護や罰則規定を設けています。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720002"/>
            <a:ext cx="6120130" cy="504190"/>
            <a:chOff x="719999" y="720002"/>
            <a:chExt cx="6120130" cy="504190"/>
          </a:xfrm>
        </p:grpSpPr>
        <p:sp>
          <p:nvSpPr>
            <p:cNvPr id="4" name="object 4"/>
            <p:cNvSpPr/>
            <p:nvPr/>
          </p:nvSpPr>
          <p:spPr>
            <a:xfrm>
              <a:off x="1187998" y="720002"/>
              <a:ext cx="0" cy="504190"/>
            </a:xfrm>
            <a:custGeom>
              <a:avLst/>
              <a:gdLst/>
              <a:ahLst/>
              <a:cxnLst/>
              <a:rect l="l" t="t" r="r" b="b"/>
              <a:pathLst>
                <a:path h="504190">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12186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825396"/>
            <a:ext cx="369379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A79D"/>
                </a:solidFill>
                <a:latin typeface="Meiryo UI" panose="020B0604030504040204" pitchFamily="50" charset="-128"/>
                <a:ea typeface="Meiryo UI" panose="020B0604030504040204" pitchFamily="50" charset="-128"/>
                <a:cs typeface="Source Han Sans JP Heavy"/>
              </a:rPr>
              <a:t>若者ケアラー支援への連続性の認識</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7478" y="680090"/>
            <a:ext cx="25717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5</a:t>
            </a:r>
            <a:endParaRPr sz="3200" b="1" dirty="0">
              <a:latin typeface="Meiryo UI" panose="020B0604030504040204" pitchFamily="50" charset="-128"/>
              <a:ea typeface="Meiryo UI" panose="020B0604030504040204" pitchFamily="50" charset="-128"/>
              <a:cs typeface="Calibri"/>
            </a:endParaRPr>
          </a:p>
        </p:txBody>
      </p:sp>
      <p:sp>
        <p:nvSpPr>
          <p:cNvPr id="8" name="object 8"/>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9"/>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14</a:t>
            </a:r>
            <a:endParaRPr sz="900">
              <a:latin typeface="Meiryo UI" panose="020B0604030504040204" pitchFamily="50" charset="-128"/>
              <a:ea typeface="Meiryo UI" panose="020B0604030504040204" pitchFamily="50" charset="-128"/>
              <a:cs typeface="Source Han Sans JP Medium"/>
            </a:endParaRPr>
          </a:p>
        </p:txBody>
      </p:sp>
      <p:sp>
        <p:nvSpPr>
          <p:cNvPr id="59" name="object 59"/>
          <p:cNvSpPr txBox="1"/>
          <p:nvPr/>
        </p:nvSpPr>
        <p:spPr>
          <a:xfrm>
            <a:off x="4586225" y="10331567"/>
            <a:ext cx="226695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第２章  ｜  ５. 若者ケアラー支援への連続性の認識</a:t>
            </a:r>
            <a:endParaRPr sz="700">
              <a:latin typeface="Meiryo UI" panose="020B0604030504040204" pitchFamily="50" charset="-128"/>
              <a:ea typeface="Meiryo UI" panose="020B0604030504040204" pitchFamily="50" charset="-128"/>
              <a:cs typeface="Source Han Sans JP"/>
            </a:endParaRPr>
          </a:p>
        </p:txBody>
      </p:sp>
      <p:sp>
        <p:nvSpPr>
          <p:cNvPr id="60"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62"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4"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A79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第２章</a:t>
            </a:r>
          </a:p>
        </p:txBody>
      </p:sp>
      <p:grpSp>
        <p:nvGrpSpPr>
          <p:cNvPr id="67" name="object 24"/>
          <p:cNvGrpSpPr/>
          <p:nvPr/>
        </p:nvGrpSpPr>
        <p:grpSpPr>
          <a:xfrm>
            <a:off x="7160183" y="1976196"/>
            <a:ext cx="187960" cy="1443990"/>
            <a:chOff x="7160183" y="1976196"/>
            <a:chExt cx="187960" cy="1443990"/>
          </a:xfrm>
        </p:grpSpPr>
        <p:sp>
          <p:nvSpPr>
            <p:cNvPr id="68"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0" name="object 27"/>
          <p:cNvSpPr txBox="1"/>
          <p:nvPr/>
        </p:nvSpPr>
        <p:spPr>
          <a:xfrm>
            <a:off x="7211934" y="290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endParaRPr sz="700" dirty="0">
              <a:latin typeface="Meiryo UI" panose="020B0604030504040204" pitchFamily="50" charset="-128"/>
              <a:ea typeface="Meiryo UI" panose="020B0604030504040204" pitchFamily="50" charset="-128"/>
              <a:cs typeface="Source Han Sans JP"/>
            </a:endParaRPr>
          </a:p>
        </p:txBody>
      </p:sp>
      <p:grpSp>
        <p:nvGrpSpPr>
          <p:cNvPr id="71" name="object 28"/>
          <p:cNvGrpSpPr/>
          <p:nvPr/>
        </p:nvGrpSpPr>
        <p:grpSpPr>
          <a:xfrm>
            <a:off x="7160183" y="2696197"/>
            <a:ext cx="187960" cy="1443990"/>
            <a:chOff x="7160183" y="2696197"/>
            <a:chExt cx="187960" cy="1443990"/>
          </a:xfrm>
        </p:grpSpPr>
        <p:sp>
          <p:nvSpPr>
            <p:cNvPr id="72"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4"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grpSp>
        <p:nvGrpSpPr>
          <p:cNvPr id="75" name="object 32"/>
          <p:cNvGrpSpPr/>
          <p:nvPr/>
        </p:nvGrpSpPr>
        <p:grpSpPr>
          <a:xfrm>
            <a:off x="7160183" y="3416186"/>
            <a:ext cx="187960" cy="1443990"/>
            <a:chOff x="7160183" y="3416186"/>
            <a:chExt cx="187960" cy="1443990"/>
          </a:xfrm>
        </p:grpSpPr>
        <p:sp>
          <p:nvSpPr>
            <p:cNvPr id="76"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8"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grpSp>
        <p:nvGrpSpPr>
          <p:cNvPr id="79" name="object 36"/>
          <p:cNvGrpSpPr/>
          <p:nvPr/>
        </p:nvGrpSpPr>
        <p:grpSpPr>
          <a:xfrm>
            <a:off x="7160183" y="4136187"/>
            <a:ext cx="187960" cy="1443990"/>
            <a:chOff x="7160183" y="4136187"/>
            <a:chExt cx="187960" cy="1443990"/>
          </a:xfrm>
        </p:grpSpPr>
        <p:sp>
          <p:nvSpPr>
            <p:cNvPr id="80"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2"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grpSp>
        <p:nvGrpSpPr>
          <p:cNvPr id="83" name="object 40"/>
          <p:cNvGrpSpPr/>
          <p:nvPr/>
        </p:nvGrpSpPr>
        <p:grpSpPr>
          <a:xfrm>
            <a:off x="7160183" y="4856188"/>
            <a:ext cx="187960" cy="1443990"/>
            <a:chOff x="7160183" y="4856188"/>
            <a:chExt cx="187960" cy="1443990"/>
          </a:xfrm>
        </p:grpSpPr>
        <p:sp>
          <p:nvSpPr>
            <p:cNvPr id="84"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6"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grpSp>
        <p:nvGrpSpPr>
          <p:cNvPr id="87" name="object 44"/>
          <p:cNvGrpSpPr/>
          <p:nvPr/>
        </p:nvGrpSpPr>
        <p:grpSpPr>
          <a:xfrm>
            <a:off x="7160183" y="5576189"/>
            <a:ext cx="187960" cy="1443990"/>
            <a:chOff x="7160183" y="5576189"/>
            <a:chExt cx="187960" cy="1443990"/>
          </a:xfrm>
        </p:grpSpPr>
        <p:sp>
          <p:nvSpPr>
            <p:cNvPr id="88"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0"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grpSp>
        <p:nvGrpSpPr>
          <p:cNvPr id="91" name="object 48"/>
          <p:cNvGrpSpPr/>
          <p:nvPr/>
        </p:nvGrpSpPr>
        <p:grpSpPr>
          <a:xfrm>
            <a:off x="7160183" y="6296190"/>
            <a:ext cx="187960" cy="1443990"/>
            <a:chOff x="7160183" y="6296190"/>
            <a:chExt cx="187960" cy="1443990"/>
          </a:xfrm>
        </p:grpSpPr>
        <p:sp>
          <p:nvSpPr>
            <p:cNvPr id="92"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4"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grpSp>
        <p:nvGrpSpPr>
          <p:cNvPr id="95" name="object 52"/>
          <p:cNvGrpSpPr/>
          <p:nvPr/>
        </p:nvGrpSpPr>
        <p:grpSpPr>
          <a:xfrm>
            <a:off x="7160183" y="7016191"/>
            <a:ext cx="187960" cy="1443990"/>
            <a:chOff x="7160183" y="7016191"/>
            <a:chExt cx="187960" cy="1443990"/>
          </a:xfrm>
        </p:grpSpPr>
        <p:sp>
          <p:nvSpPr>
            <p:cNvPr id="96"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8"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99" name="object 57"/>
          <p:cNvGrpSpPr/>
          <p:nvPr/>
        </p:nvGrpSpPr>
        <p:grpSpPr>
          <a:xfrm>
            <a:off x="7160183" y="7736192"/>
            <a:ext cx="187960" cy="1443990"/>
            <a:chOff x="7160183" y="7736192"/>
            <a:chExt cx="187960" cy="1443990"/>
          </a:xfrm>
        </p:grpSpPr>
        <p:sp>
          <p:nvSpPr>
            <p:cNvPr id="100"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2"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03" name="object 62"/>
          <p:cNvGrpSpPr/>
          <p:nvPr/>
        </p:nvGrpSpPr>
        <p:grpSpPr>
          <a:xfrm>
            <a:off x="7160183" y="8456193"/>
            <a:ext cx="187960" cy="1443990"/>
            <a:chOff x="7160183" y="8456193"/>
            <a:chExt cx="187960" cy="1443990"/>
          </a:xfrm>
        </p:grpSpPr>
        <p:sp>
          <p:nvSpPr>
            <p:cNvPr id="104"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6"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07"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8"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622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8096" y="501396"/>
            <a:ext cx="2163482"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第３章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1279525" y="931729"/>
            <a:ext cx="5000625" cy="391160"/>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4AA147"/>
                </a:solidFill>
                <a:latin typeface="Meiryo UI" panose="020B0604030504040204" pitchFamily="50" charset="-128"/>
              </a:rPr>
              <a:t>ヤングケアラー支援のネットワーク</a:t>
            </a:r>
            <a:endParaRPr dirty="0">
              <a:solidFill>
                <a:srgbClr val="4AA147"/>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21215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支援関係者の全体像</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3362" y="2351262"/>
            <a:ext cx="5491480" cy="1727139"/>
          </a:xfrm>
          <a:prstGeom prst="rect">
            <a:avLst/>
          </a:prstGeom>
        </p:spPr>
        <p:txBody>
          <a:bodyPr vert="horz" wrap="square" lIns="0" tIns="12700" rIns="0" bIns="0" rtlCol="0">
            <a:spAutoFit/>
          </a:bodyPr>
          <a:lstStyle/>
          <a:p>
            <a:pPr marL="16510" marR="64769" indent="13017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ヤングケアラー及びその家族を支える関係者として下図のような支援機関等があります。福祉の各分野、</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教育、そして地域の支援団体等、多様な関係者が協力して支援することで、よりよい支援が行えます。</a:t>
            </a:r>
            <a:endParaRPr lang="ja-JP" altLang="en-US" sz="1000" dirty="0">
              <a:latin typeface="Meiryo UI" panose="020B0604030504040204" pitchFamily="50" charset="-128"/>
              <a:ea typeface="Meiryo UI" panose="020B0604030504040204" pitchFamily="50" charset="-128"/>
              <a:cs typeface="Source Han Sans JP"/>
            </a:endParaRPr>
          </a:p>
          <a:p>
            <a:pPr marL="12700" marR="64135" indent="1333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及び家族が抱える課題や背景は複雑で、望む支援も様々であり、必ずしも一つの機関で課題解決を図るものではありません。また、課題解決だけが支援ではなく寄り添い等を含めた支援のパターンが考えられ、多くの機関の協力体制の下で、ケースに応じた支援が求められます。</a:t>
            </a:r>
            <a:endParaRPr lang="ja-JP" altLang="en-US" sz="1000" dirty="0">
              <a:latin typeface="Meiryo UI" panose="020B0604030504040204" pitchFamily="50" charset="-128"/>
              <a:ea typeface="Meiryo UI" panose="020B0604030504040204" pitchFamily="50" charset="-128"/>
              <a:cs typeface="Source Han Sans JP"/>
            </a:endParaRPr>
          </a:p>
          <a:p>
            <a:pPr marL="16510" marR="5080" indent="132080"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支援を行う関係者も親側のケア担当者であったり、子供側の支援担当者であったりと役割が異なることから、</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各機関の役割を踏まえた連携により課題解決を図っていく必要があります。また、家族状況の把握や介入が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困難な場合には、ヤングケアラーである子供への見守り・寄り添い等を行うことも重要です。</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1067299" y="9731466"/>
            <a:ext cx="3681095" cy="238527"/>
          </a:xfrm>
          <a:prstGeom prst="rect">
            <a:avLst/>
          </a:prstGeom>
        </p:spPr>
        <p:txBody>
          <a:bodyPr vert="horz" wrap="square" lIns="0" tIns="43180" rIns="0" bIns="0" rtlCol="0">
            <a:spAutoFit/>
          </a:bodyPr>
          <a:lstStyle/>
          <a:p>
            <a:pPr marL="12700">
              <a:lnSpc>
                <a:spcPct val="100000"/>
              </a:lnSpc>
              <a:spcBef>
                <a:spcPts val="340"/>
              </a:spcBef>
            </a:pPr>
            <a:r>
              <a:rPr sz="550" dirty="0">
                <a:solidFill>
                  <a:srgbClr val="414042"/>
                </a:solidFill>
                <a:latin typeface="Meiryo UI" panose="020B0604030504040204" pitchFamily="50" charset="-128"/>
                <a:ea typeface="Meiryo UI" panose="020B0604030504040204" pitchFamily="50" charset="-128"/>
                <a:cs typeface="Source Han Sans JP"/>
              </a:rPr>
              <a:t>出所：厚生労働省令和３年度</a:t>
            </a:r>
            <a:r>
              <a:rPr lang="ja-JP" altLang="en-US" sz="550" dirty="0">
                <a:solidFill>
                  <a:srgbClr val="414042"/>
                </a:solidFill>
                <a:latin typeface="Meiryo UI" panose="020B0604030504040204" pitchFamily="50" charset="-128"/>
                <a:ea typeface="Meiryo UI" panose="020B0604030504040204" pitchFamily="50" charset="-128"/>
                <a:cs typeface="Source Han Sans JP"/>
              </a:rPr>
              <a:t>子ども</a:t>
            </a:r>
            <a:r>
              <a:rPr sz="550" dirty="0">
                <a:solidFill>
                  <a:srgbClr val="414042"/>
                </a:solidFill>
                <a:latin typeface="Meiryo UI" panose="020B0604030504040204" pitchFamily="50" charset="-128"/>
                <a:ea typeface="Meiryo UI" panose="020B0604030504040204" pitchFamily="50" charset="-128"/>
                <a:cs typeface="Source Han Sans JP"/>
              </a:rPr>
              <a:t>・子育て支援推進調査研究事業 有限責任監査法人トーマツ</a:t>
            </a:r>
            <a:endParaRPr sz="550" dirty="0">
              <a:latin typeface="Meiryo UI" panose="020B0604030504040204" pitchFamily="50" charset="-128"/>
              <a:ea typeface="Meiryo UI" panose="020B0604030504040204" pitchFamily="50" charset="-128"/>
              <a:cs typeface="Source Han Sans JP"/>
            </a:endParaRPr>
          </a:p>
          <a:p>
            <a:pPr marL="15875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　</a:t>
            </a:r>
            <a:r>
              <a:rPr sz="550" dirty="0">
                <a:solidFill>
                  <a:srgbClr val="414042"/>
                </a:solidFill>
                <a:latin typeface="Meiryo UI" panose="020B0604030504040204" pitchFamily="50" charset="-128"/>
                <a:ea typeface="Meiryo UI" panose="020B0604030504040204" pitchFamily="50" charset="-128"/>
                <a:cs typeface="Source Han Sans JP"/>
              </a:rPr>
              <a:t>「</a:t>
            </a:r>
            <a:r>
              <a:rPr sz="550" dirty="0" err="1">
                <a:solidFill>
                  <a:srgbClr val="414042"/>
                </a:solidFill>
                <a:latin typeface="Meiryo UI" panose="020B0604030504040204" pitchFamily="50" charset="-128"/>
                <a:ea typeface="Meiryo UI" panose="020B0604030504040204" pitchFamily="50" charset="-128"/>
                <a:cs typeface="Source Han Sans JP"/>
              </a:rPr>
              <a:t>多機関・多職種連携によるヤングケアラー支援マニュアル～ケアを担う子</a:t>
            </a:r>
            <a:r>
              <a:rPr lang="ja-JP" altLang="en-US" sz="550" dirty="0" err="1">
                <a:solidFill>
                  <a:srgbClr val="414042"/>
                </a:solidFill>
                <a:latin typeface="Meiryo UI" panose="020B0604030504040204" pitchFamily="50" charset="-128"/>
                <a:ea typeface="Meiryo UI" panose="020B0604030504040204" pitchFamily="50" charset="-128"/>
                <a:cs typeface="Source Han Sans JP"/>
              </a:rPr>
              <a:t>ども</a:t>
            </a:r>
            <a:r>
              <a:rPr sz="550" dirty="0" err="1">
                <a:solidFill>
                  <a:srgbClr val="414042"/>
                </a:solidFill>
                <a:latin typeface="Meiryo UI" panose="020B0604030504040204" pitchFamily="50" charset="-128"/>
                <a:ea typeface="Meiryo UI" panose="020B0604030504040204" pitchFamily="50" charset="-128"/>
                <a:cs typeface="Source Han Sans JP"/>
              </a:rPr>
              <a:t>を地域で支えるために</a:t>
            </a:r>
            <a:r>
              <a:rPr sz="550" dirty="0">
                <a:solidFill>
                  <a:srgbClr val="414042"/>
                </a:solidFill>
                <a:latin typeface="Meiryo UI" panose="020B0604030504040204" pitchFamily="50" charset="-128"/>
                <a:ea typeface="Meiryo UI" panose="020B0604030504040204" pitchFamily="50" charset="-128"/>
                <a:cs typeface="Source Han Sans JP"/>
              </a:rPr>
              <a:t>～」を基に作成</a:t>
            </a:r>
            <a:endParaRPr sz="550" dirty="0">
              <a:latin typeface="Meiryo UI" panose="020B0604030504040204" pitchFamily="50" charset="-128"/>
              <a:ea typeface="Meiryo UI" panose="020B0604030504040204" pitchFamily="50" charset="-128"/>
              <a:cs typeface="Source Han Sans JP"/>
            </a:endParaRPr>
          </a:p>
        </p:txBody>
      </p:sp>
      <p:grpSp>
        <p:nvGrpSpPr>
          <p:cNvPr id="11" name="object 11"/>
          <p:cNvGrpSpPr/>
          <p:nvPr/>
        </p:nvGrpSpPr>
        <p:grpSpPr>
          <a:xfrm>
            <a:off x="1198384" y="5045189"/>
            <a:ext cx="5158740" cy="4065904"/>
            <a:chOff x="1198384" y="5045189"/>
            <a:chExt cx="5158740" cy="4065904"/>
          </a:xfrm>
        </p:grpSpPr>
        <p:sp>
          <p:nvSpPr>
            <p:cNvPr id="12" name="object 12"/>
            <p:cNvSpPr/>
            <p:nvPr/>
          </p:nvSpPr>
          <p:spPr>
            <a:xfrm>
              <a:off x="1242199" y="5569732"/>
              <a:ext cx="5071110" cy="3497579"/>
            </a:xfrm>
            <a:custGeom>
              <a:avLst/>
              <a:gdLst/>
              <a:ahLst/>
              <a:cxnLst/>
              <a:rect l="l" t="t" r="r" b="b"/>
              <a:pathLst>
                <a:path w="5071110" h="3497579">
                  <a:moveTo>
                    <a:pt x="3322116" y="3496957"/>
                  </a:moveTo>
                  <a:lnTo>
                    <a:pt x="1748472" y="3496957"/>
                  </a:lnTo>
                  <a:lnTo>
                    <a:pt x="1700538" y="3496304"/>
                  </a:lnTo>
                  <a:lnTo>
                    <a:pt x="1652912" y="3494357"/>
                  </a:lnTo>
                  <a:lnTo>
                    <a:pt x="1605611" y="3491133"/>
                  </a:lnTo>
                  <a:lnTo>
                    <a:pt x="1558653" y="3486648"/>
                  </a:lnTo>
                  <a:lnTo>
                    <a:pt x="1512054" y="3480920"/>
                  </a:lnTo>
                  <a:lnTo>
                    <a:pt x="1465832" y="3473965"/>
                  </a:lnTo>
                  <a:lnTo>
                    <a:pt x="1420003" y="3465801"/>
                  </a:lnTo>
                  <a:lnTo>
                    <a:pt x="1374585" y="3456445"/>
                  </a:lnTo>
                  <a:lnTo>
                    <a:pt x="1329594" y="3445913"/>
                  </a:lnTo>
                  <a:lnTo>
                    <a:pt x="1285047" y="3434223"/>
                  </a:lnTo>
                  <a:lnTo>
                    <a:pt x="1240962" y="3421392"/>
                  </a:lnTo>
                  <a:lnTo>
                    <a:pt x="1197355" y="3407436"/>
                  </a:lnTo>
                  <a:lnTo>
                    <a:pt x="1154243" y="3392373"/>
                  </a:lnTo>
                  <a:lnTo>
                    <a:pt x="1111644" y="3376220"/>
                  </a:lnTo>
                  <a:lnTo>
                    <a:pt x="1069574" y="3358993"/>
                  </a:lnTo>
                  <a:lnTo>
                    <a:pt x="1028051" y="3340710"/>
                  </a:lnTo>
                  <a:lnTo>
                    <a:pt x="987091" y="3321388"/>
                  </a:lnTo>
                  <a:lnTo>
                    <a:pt x="946711" y="3301043"/>
                  </a:lnTo>
                  <a:lnTo>
                    <a:pt x="906929" y="3279692"/>
                  </a:lnTo>
                  <a:lnTo>
                    <a:pt x="867761" y="3257354"/>
                  </a:lnTo>
                  <a:lnTo>
                    <a:pt x="829225" y="3234044"/>
                  </a:lnTo>
                  <a:lnTo>
                    <a:pt x="791337" y="3209780"/>
                  </a:lnTo>
                  <a:lnTo>
                    <a:pt x="754114" y="3184578"/>
                  </a:lnTo>
                  <a:lnTo>
                    <a:pt x="717574" y="3158456"/>
                  </a:lnTo>
                  <a:lnTo>
                    <a:pt x="681733" y="3131430"/>
                  </a:lnTo>
                  <a:lnTo>
                    <a:pt x="646609" y="3103518"/>
                  </a:lnTo>
                  <a:lnTo>
                    <a:pt x="612218" y="3074737"/>
                  </a:lnTo>
                  <a:lnTo>
                    <a:pt x="578577" y="3045103"/>
                  </a:lnTo>
                  <a:lnTo>
                    <a:pt x="545703" y="3014634"/>
                  </a:lnTo>
                  <a:lnTo>
                    <a:pt x="513614" y="2983347"/>
                  </a:lnTo>
                  <a:lnTo>
                    <a:pt x="482327" y="2951258"/>
                  </a:lnTo>
                  <a:lnTo>
                    <a:pt x="451858" y="2918385"/>
                  </a:lnTo>
                  <a:lnTo>
                    <a:pt x="422224" y="2884744"/>
                  </a:lnTo>
                  <a:lnTo>
                    <a:pt x="393442" y="2850353"/>
                  </a:lnTo>
                  <a:lnTo>
                    <a:pt x="365530" y="2815229"/>
                  </a:lnTo>
                  <a:lnTo>
                    <a:pt x="338505" y="2779388"/>
                  </a:lnTo>
                  <a:lnTo>
                    <a:pt x="312382" y="2742848"/>
                  </a:lnTo>
                  <a:lnTo>
                    <a:pt x="287180" y="2705625"/>
                  </a:lnTo>
                  <a:lnTo>
                    <a:pt x="262916" y="2667737"/>
                  </a:lnTo>
                  <a:lnTo>
                    <a:pt x="239606" y="2629201"/>
                  </a:lnTo>
                  <a:lnTo>
                    <a:pt x="217267" y="2590033"/>
                  </a:lnTo>
                  <a:lnTo>
                    <a:pt x="195916" y="2550251"/>
                  </a:lnTo>
                  <a:lnTo>
                    <a:pt x="175571" y="2509871"/>
                  </a:lnTo>
                  <a:lnTo>
                    <a:pt x="156249" y="2468911"/>
                  </a:lnTo>
                  <a:lnTo>
                    <a:pt x="137965" y="2427388"/>
                  </a:lnTo>
                  <a:lnTo>
                    <a:pt x="120738" y="2385318"/>
                  </a:lnTo>
                  <a:lnTo>
                    <a:pt x="104585" y="2342719"/>
                  </a:lnTo>
                  <a:lnTo>
                    <a:pt x="89522" y="2299607"/>
                  </a:lnTo>
                  <a:lnTo>
                    <a:pt x="75566" y="2256000"/>
                  </a:lnTo>
                  <a:lnTo>
                    <a:pt x="62734" y="2211914"/>
                  </a:lnTo>
                  <a:lnTo>
                    <a:pt x="51044" y="2167367"/>
                  </a:lnTo>
                  <a:lnTo>
                    <a:pt x="40512" y="2122376"/>
                  </a:lnTo>
                  <a:lnTo>
                    <a:pt x="31156" y="2076957"/>
                  </a:lnTo>
                  <a:lnTo>
                    <a:pt x="22992" y="2031128"/>
                  </a:lnTo>
                  <a:lnTo>
                    <a:pt x="16037" y="1984905"/>
                  </a:lnTo>
                  <a:lnTo>
                    <a:pt x="10309" y="1938306"/>
                  </a:lnTo>
                  <a:lnTo>
                    <a:pt x="5824" y="1891347"/>
                  </a:lnTo>
                  <a:lnTo>
                    <a:pt x="2600" y="1844046"/>
                  </a:lnTo>
                  <a:lnTo>
                    <a:pt x="652" y="1796420"/>
                  </a:lnTo>
                  <a:lnTo>
                    <a:pt x="0" y="1748485"/>
                  </a:lnTo>
                  <a:lnTo>
                    <a:pt x="652" y="1700550"/>
                  </a:lnTo>
                  <a:lnTo>
                    <a:pt x="2600" y="1652923"/>
                  </a:lnTo>
                  <a:lnTo>
                    <a:pt x="5824" y="1605622"/>
                  </a:lnTo>
                  <a:lnTo>
                    <a:pt x="10309" y="1558664"/>
                  </a:lnTo>
                  <a:lnTo>
                    <a:pt x="16037" y="1512064"/>
                  </a:lnTo>
                  <a:lnTo>
                    <a:pt x="22992" y="1465841"/>
                  </a:lnTo>
                  <a:lnTo>
                    <a:pt x="31156" y="1420012"/>
                  </a:lnTo>
                  <a:lnTo>
                    <a:pt x="40512" y="1374593"/>
                  </a:lnTo>
                  <a:lnTo>
                    <a:pt x="51044" y="1329601"/>
                  </a:lnTo>
                  <a:lnTo>
                    <a:pt x="62734" y="1285054"/>
                  </a:lnTo>
                  <a:lnTo>
                    <a:pt x="75566" y="1240969"/>
                  </a:lnTo>
                  <a:lnTo>
                    <a:pt x="89522" y="1197361"/>
                  </a:lnTo>
                  <a:lnTo>
                    <a:pt x="104585" y="1154249"/>
                  </a:lnTo>
                  <a:lnTo>
                    <a:pt x="120738" y="1111650"/>
                  </a:lnTo>
                  <a:lnTo>
                    <a:pt x="137965" y="1069580"/>
                  </a:lnTo>
                  <a:lnTo>
                    <a:pt x="156249" y="1028056"/>
                  </a:lnTo>
                  <a:lnTo>
                    <a:pt x="175571" y="987096"/>
                  </a:lnTo>
                  <a:lnTo>
                    <a:pt x="195916" y="946716"/>
                  </a:lnTo>
                  <a:lnTo>
                    <a:pt x="217267" y="906933"/>
                  </a:lnTo>
                  <a:lnTo>
                    <a:pt x="239606" y="867765"/>
                  </a:lnTo>
                  <a:lnTo>
                    <a:pt x="262916" y="829228"/>
                  </a:lnTo>
                  <a:lnTo>
                    <a:pt x="287180" y="791340"/>
                  </a:lnTo>
                  <a:lnTo>
                    <a:pt x="312382" y="754117"/>
                  </a:lnTo>
                  <a:lnTo>
                    <a:pt x="338505" y="717577"/>
                  </a:lnTo>
                  <a:lnTo>
                    <a:pt x="365530" y="681736"/>
                  </a:lnTo>
                  <a:lnTo>
                    <a:pt x="393442" y="646611"/>
                  </a:lnTo>
                  <a:lnTo>
                    <a:pt x="422224" y="612220"/>
                  </a:lnTo>
                  <a:lnTo>
                    <a:pt x="451858" y="578579"/>
                  </a:lnTo>
                  <a:lnTo>
                    <a:pt x="482327" y="545705"/>
                  </a:lnTo>
                  <a:lnTo>
                    <a:pt x="513614" y="513616"/>
                  </a:lnTo>
                  <a:lnTo>
                    <a:pt x="545703" y="482328"/>
                  </a:lnTo>
                  <a:lnTo>
                    <a:pt x="578577" y="451859"/>
                  </a:lnTo>
                  <a:lnTo>
                    <a:pt x="612218" y="422225"/>
                  </a:lnTo>
                  <a:lnTo>
                    <a:pt x="646609" y="393443"/>
                  </a:lnTo>
                  <a:lnTo>
                    <a:pt x="681733" y="365531"/>
                  </a:lnTo>
                  <a:lnTo>
                    <a:pt x="717574" y="338506"/>
                  </a:lnTo>
                  <a:lnTo>
                    <a:pt x="754114" y="312383"/>
                  </a:lnTo>
                  <a:lnTo>
                    <a:pt x="791337" y="287181"/>
                  </a:lnTo>
                  <a:lnTo>
                    <a:pt x="829225" y="262916"/>
                  </a:lnTo>
                  <a:lnTo>
                    <a:pt x="867761" y="239606"/>
                  </a:lnTo>
                  <a:lnTo>
                    <a:pt x="906929" y="217267"/>
                  </a:lnTo>
                  <a:lnTo>
                    <a:pt x="946711" y="195917"/>
                  </a:lnTo>
                  <a:lnTo>
                    <a:pt x="987091" y="175572"/>
                  </a:lnTo>
                  <a:lnTo>
                    <a:pt x="1028051" y="156249"/>
                  </a:lnTo>
                  <a:lnTo>
                    <a:pt x="1069574" y="137966"/>
                  </a:lnTo>
                  <a:lnTo>
                    <a:pt x="1111644" y="120739"/>
                  </a:lnTo>
                  <a:lnTo>
                    <a:pt x="1154243" y="104585"/>
                  </a:lnTo>
                  <a:lnTo>
                    <a:pt x="1197355" y="89522"/>
                  </a:lnTo>
                  <a:lnTo>
                    <a:pt x="1240962" y="75566"/>
                  </a:lnTo>
                  <a:lnTo>
                    <a:pt x="1285047" y="62734"/>
                  </a:lnTo>
                  <a:lnTo>
                    <a:pt x="1329594" y="51044"/>
                  </a:lnTo>
                  <a:lnTo>
                    <a:pt x="1374585" y="40512"/>
                  </a:lnTo>
                  <a:lnTo>
                    <a:pt x="1420003" y="31156"/>
                  </a:lnTo>
                  <a:lnTo>
                    <a:pt x="1465832" y="22992"/>
                  </a:lnTo>
                  <a:lnTo>
                    <a:pt x="1512054" y="16037"/>
                  </a:lnTo>
                  <a:lnTo>
                    <a:pt x="1558653" y="10309"/>
                  </a:lnTo>
                  <a:lnTo>
                    <a:pt x="1605611" y="5824"/>
                  </a:lnTo>
                  <a:lnTo>
                    <a:pt x="1652912" y="2600"/>
                  </a:lnTo>
                  <a:lnTo>
                    <a:pt x="1700538" y="652"/>
                  </a:lnTo>
                  <a:lnTo>
                    <a:pt x="1748472" y="0"/>
                  </a:lnTo>
                  <a:lnTo>
                    <a:pt x="3322116" y="0"/>
                  </a:lnTo>
                  <a:lnTo>
                    <a:pt x="3370051" y="652"/>
                  </a:lnTo>
                  <a:lnTo>
                    <a:pt x="3417677" y="2600"/>
                  </a:lnTo>
                  <a:lnTo>
                    <a:pt x="3464977" y="5824"/>
                  </a:lnTo>
                  <a:lnTo>
                    <a:pt x="3511935" y="10309"/>
                  </a:lnTo>
                  <a:lnTo>
                    <a:pt x="3558534" y="16037"/>
                  </a:lnTo>
                  <a:lnTo>
                    <a:pt x="3604756" y="22992"/>
                  </a:lnTo>
                  <a:lnTo>
                    <a:pt x="3650585" y="31156"/>
                  </a:lnTo>
                  <a:lnTo>
                    <a:pt x="3696004" y="40512"/>
                  </a:lnTo>
                  <a:lnTo>
                    <a:pt x="3740995" y="51044"/>
                  </a:lnTo>
                  <a:lnTo>
                    <a:pt x="3785541" y="62734"/>
                  </a:lnTo>
                  <a:lnTo>
                    <a:pt x="3829627" y="75566"/>
                  </a:lnTo>
                  <a:lnTo>
                    <a:pt x="3873234" y="89522"/>
                  </a:lnTo>
                  <a:lnTo>
                    <a:pt x="3916345" y="104585"/>
                  </a:lnTo>
                  <a:lnTo>
                    <a:pt x="3958944" y="120739"/>
                  </a:lnTo>
                  <a:lnTo>
                    <a:pt x="4001014" y="137966"/>
                  </a:lnTo>
                  <a:lnTo>
                    <a:pt x="4042537" y="156249"/>
                  </a:lnTo>
                  <a:lnTo>
                    <a:pt x="4083497" y="175572"/>
                  </a:lnTo>
                  <a:lnTo>
                    <a:pt x="4123877" y="195917"/>
                  </a:lnTo>
                  <a:lnTo>
                    <a:pt x="4163659" y="217267"/>
                  </a:lnTo>
                  <a:lnTo>
                    <a:pt x="4202827" y="239606"/>
                  </a:lnTo>
                  <a:lnTo>
                    <a:pt x="4241363" y="262916"/>
                  </a:lnTo>
                  <a:lnTo>
                    <a:pt x="4279251" y="287181"/>
                  </a:lnTo>
                  <a:lnTo>
                    <a:pt x="4316474" y="312383"/>
                  </a:lnTo>
                  <a:lnTo>
                    <a:pt x="4353014" y="338506"/>
                  </a:lnTo>
                  <a:lnTo>
                    <a:pt x="4388855" y="365531"/>
                  </a:lnTo>
                  <a:lnTo>
                    <a:pt x="4423980" y="393443"/>
                  </a:lnTo>
                  <a:lnTo>
                    <a:pt x="4458371" y="422225"/>
                  </a:lnTo>
                  <a:lnTo>
                    <a:pt x="4492012" y="451859"/>
                  </a:lnTo>
                  <a:lnTo>
                    <a:pt x="4524885" y="482328"/>
                  </a:lnTo>
                  <a:lnTo>
                    <a:pt x="4556974" y="513616"/>
                  </a:lnTo>
                  <a:lnTo>
                    <a:pt x="4588261" y="545705"/>
                  </a:lnTo>
                  <a:lnTo>
                    <a:pt x="4618731" y="578579"/>
                  </a:lnTo>
                  <a:lnTo>
                    <a:pt x="4648364" y="612220"/>
                  </a:lnTo>
                  <a:lnTo>
                    <a:pt x="4677146" y="646611"/>
                  </a:lnTo>
                  <a:lnTo>
                    <a:pt x="4705058" y="681736"/>
                  </a:lnTo>
                  <a:lnTo>
                    <a:pt x="4732084" y="717577"/>
                  </a:lnTo>
                  <a:lnTo>
                    <a:pt x="4758206" y="754117"/>
                  </a:lnTo>
                  <a:lnTo>
                    <a:pt x="4783408" y="791340"/>
                  </a:lnTo>
                  <a:lnTo>
                    <a:pt x="4807672" y="829228"/>
                  </a:lnTo>
                  <a:lnTo>
                    <a:pt x="4830983" y="867765"/>
                  </a:lnTo>
                  <a:lnTo>
                    <a:pt x="4853321" y="906933"/>
                  </a:lnTo>
                  <a:lnTo>
                    <a:pt x="4874672" y="946716"/>
                  </a:lnTo>
                  <a:lnTo>
                    <a:pt x="4895017" y="987096"/>
                  </a:lnTo>
                  <a:lnTo>
                    <a:pt x="4914340" y="1028056"/>
                  </a:lnTo>
                  <a:lnTo>
                    <a:pt x="4932623" y="1069580"/>
                  </a:lnTo>
                  <a:lnTo>
                    <a:pt x="4949850" y="1111650"/>
                  </a:lnTo>
                  <a:lnTo>
                    <a:pt x="4966003" y="1154249"/>
                  </a:lnTo>
                  <a:lnTo>
                    <a:pt x="4981067" y="1197361"/>
                  </a:lnTo>
                  <a:lnTo>
                    <a:pt x="4995023" y="1240969"/>
                  </a:lnTo>
                  <a:lnTo>
                    <a:pt x="5007854" y="1285054"/>
                  </a:lnTo>
                  <a:lnTo>
                    <a:pt x="5019544" y="1329601"/>
                  </a:lnTo>
                  <a:lnTo>
                    <a:pt x="5030076" y="1374593"/>
                  </a:lnTo>
                  <a:lnTo>
                    <a:pt x="5039432" y="1420012"/>
                  </a:lnTo>
                  <a:lnTo>
                    <a:pt x="5047596" y="1465841"/>
                  </a:lnTo>
                  <a:lnTo>
                    <a:pt x="5054551" y="1512064"/>
                  </a:lnTo>
                  <a:lnTo>
                    <a:pt x="5060279" y="1558664"/>
                  </a:lnTo>
                  <a:lnTo>
                    <a:pt x="5064764" y="1605622"/>
                  </a:lnTo>
                  <a:lnTo>
                    <a:pt x="5067989" y="1652923"/>
                  </a:lnTo>
                  <a:lnTo>
                    <a:pt x="5069936" y="1700550"/>
                  </a:lnTo>
                  <a:lnTo>
                    <a:pt x="5070589" y="1748485"/>
                  </a:lnTo>
                  <a:lnTo>
                    <a:pt x="5069936" y="1796420"/>
                  </a:lnTo>
                  <a:lnTo>
                    <a:pt x="5067989" y="1844046"/>
                  </a:lnTo>
                  <a:lnTo>
                    <a:pt x="5064764" y="1891347"/>
                  </a:lnTo>
                  <a:lnTo>
                    <a:pt x="5060279" y="1938306"/>
                  </a:lnTo>
                  <a:lnTo>
                    <a:pt x="5054551" y="1984905"/>
                  </a:lnTo>
                  <a:lnTo>
                    <a:pt x="5047596" y="2031128"/>
                  </a:lnTo>
                  <a:lnTo>
                    <a:pt x="5039432" y="2076957"/>
                  </a:lnTo>
                  <a:lnTo>
                    <a:pt x="5030076" y="2122376"/>
                  </a:lnTo>
                  <a:lnTo>
                    <a:pt x="5019544" y="2167367"/>
                  </a:lnTo>
                  <a:lnTo>
                    <a:pt x="5007854" y="2211914"/>
                  </a:lnTo>
                  <a:lnTo>
                    <a:pt x="4995023" y="2256000"/>
                  </a:lnTo>
                  <a:lnTo>
                    <a:pt x="4981067" y="2299607"/>
                  </a:lnTo>
                  <a:lnTo>
                    <a:pt x="4966003" y="2342719"/>
                  </a:lnTo>
                  <a:lnTo>
                    <a:pt x="4949850" y="2385318"/>
                  </a:lnTo>
                  <a:lnTo>
                    <a:pt x="4932623" y="2427388"/>
                  </a:lnTo>
                  <a:lnTo>
                    <a:pt x="4914340" y="2468911"/>
                  </a:lnTo>
                  <a:lnTo>
                    <a:pt x="4895017" y="2509871"/>
                  </a:lnTo>
                  <a:lnTo>
                    <a:pt x="4874672" y="2550251"/>
                  </a:lnTo>
                  <a:lnTo>
                    <a:pt x="4853321" y="2590033"/>
                  </a:lnTo>
                  <a:lnTo>
                    <a:pt x="4830983" y="2629201"/>
                  </a:lnTo>
                  <a:lnTo>
                    <a:pt x="4807672" y="2667737"/>
                  </a:lnTo>
                  <a:lnTo>
                    <a:pt x="4783408" y="2705625"/>
                  </a:lnTo>
                  <a:lnTo>
                    <a:pt x="4758206" y="2742848"/>
                  </a:lnTo>
                  <a:lnTo>
                    <a:pt x="4732084" y="2779388"/>
                  </a:lnTo>
                  <a:lnTo>
                    <a:pt x="4705058" y="2815229"/>
                  </a:lnTo>
                  <a:lnTo>
                    <a:pt x="4677146" y="2850353"/>
                  </a:lnTo>
                  <a:lnTo>
                    <a:pt x="4648364" y="2884744"/>
                  </a:lnTo>
                  <a:lnTo>
                    <a:pt x="4618731" y="2918385"/>
                  </a:lnTo>
                  <a:lnTo>
                    <a:pt x="4588261" y="2951258"/>
                  </a:lnTo>
                  <a:lnTo>
                    <a:pt x="4556974" y="2983347"/>
                  </a:lnTo>
                  <a:lnTo>
                    <a:pt x="4524885" y="3014634"/>
                  </a:lnTo>
                  <a:lnTo>
                    <a:pt x="4492012" y="3045103"/>
                  </a:lnTo>
                  <a:lnTo>
                    <a:pt x="4458371" y="3074737"/>
                  </a:lnTo>
                  <a:lnTo>
                    <a:pt x="4423980" y="3103518"/>
                  </a:lnTo>
                  <a:lnTo>
                    <a:pt x="4388855" y="3131430"/>
                  </a:lnTo>
                  <a:lnTo>
                    <a:pt x="4353014" y="3158456"/>
                  </a:lnTo>
                  <a:lnTo>
                    <a:pt x="4316474" y="3184578"/>
                  </a:lnTo>
                  <a:lnTo>
                    <a:pt x="4279251" y="3209780"/>
                  </a:lnTo>
                  <a:lnTo>
                    <a:pt x="4241363" y="3234044"/>
                  </a:lnTo>
                  <a:lnTo>
                    <a:pt x="4202827" y="3257354"/>
                  </a:lnTo>
                  <a:lnTo>
                    <a:pt x="4163659" y="3279692"/>
                  </a:lnTo>
                  <a:lnTo>
                    <a:pt x="4123877" y="3301043"/>
                  </a:lnTo>
                  <a:lnTo>
                    <a:pt x="4083497" y="3321388"/>
                  </a:lnTo>
                  <a:lnTo>
                    <a:pt x="4042537" y="3340710"/>
                  </a:lnTo>
                  <a:lnTo>
                    <a:pt x="4001014" y="3358993"/>
                  </a:lnTo>
                  <a:lnTo>
                    <a:pt x="3958944" y="3376220"/>
                  </a:lnTo>
                  <a:lnTo>
                    <a:pt x="3916345" y="3392373"/>
                  </a:lnTo>
                  <a:lnTo>
                    <a:pt x="3873234" y="3407436"/>
                  </a:lnTo>
                  <a:lnTo>
                    <a:pt x="3829627" y="3421392"/>
                  </a:lnTo>
                  <a:lnTo>
                    <a:pt x="3785541" y="3434223"/>
                  </a:lnTo>
                  <a:lnTo>
                    <a:pt x="3740995" y="3445913"/>
                  </a:lnTo>
                  <a:lnTo>
                    <a:pt x="3696004" y="3456445"/>
                  </a:lnTo>
                  <a:lnTo>
                    <a:pt x="3650585" y="3465801"/>
                  </a:lnTo>
                  <a:lnTo>
                    <a:pt x="3604756" y="3473965"/>
                  </a:lnTo>
                  <a:lnTo>
                    <a:pt x="3558534" y="3480920"/>
                  </a:lnTo>
                  <a:lnTo>
                    <a:pt x="3511935" y="3486648"/>
                  </a:lnTo>
                  <a:lnTo>
                    <a:pt x="3464977" y="3491133"/>
                  </a:lnTo>
                  <a:lnTo>
                    <a:pt x="3417677" y="3494357"/>
                  </a:lnTo>
                  <a:lnTo>
                    <a:pt x="3370051" y="3496304"/>
                  </a:lnTo>
                  <a:lnTo>
                    <a:pt x="3322116" y="3496957"/>
                  </a:lnTo>
                  <a:close/>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p:nvPr/>
          </p:nvSpPr>
          <p:spPr>
            <a:xfrm>
              <a:off x="1242206" y="7318209"/>
              <a:ext cx="5071110" cy="0"/>
            </a:xfrm>
            <a:custGeom>
              <a:avLst/>
              <a:gdLst/>
              <a:ahLst/>
              <a:cxnLst/>
              <a:rect l="l" t="t" r="r" b="b"/>
              <a:pathLst>
                <a:path w="5071110">
                  <a:moveTo>
                    <a:pt x="0" y="0"/>
                  </a:moveTo>
                  <a:lnTo>
                    <a:pt x="5070589" y="0"/>
                  </a:lnTo>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2929484" y="5604704"/>
              <a:ext cx="1696085" cy="3427095"/>
            </a:xfrm>
            <a:custGeom>
              <a:avLst/>
              <a:gdLst/>
              <a:ahLst/>
              <a:cxnLst/>
              <a:rect l="l" t="t" r="r" b="b"/>
              <a:pathLst>
                <a:path w="1696085" h="3427095">
                  <a:moveTo>
                    <a:pt x="0" y="0"/>
                  </a:moveTo>
                  <a:lnTo>
                    <a:pt x="1696021" y="3427018"/>
                  </a:lnTo>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15"/>
            <p:cNvSpPr/>
            <p:nvPr/>
          </p:nvSpPr>
          <p:spPr>
            <a:xfrm>
              <a:off x="2929483" y="5604704"/>
              <a:ext cx="1696085" cy="3427095"/>
            </a:xfrm>
            <a:custGeom>
              <a:avLst/>
              <a:gdLst/>
              <a:ahLst/>
              <a:cxnLst/>
              <a:rect l="l" t="t" r="r" b="b"/>
              <a:pathLst>
                <a:path w="1696085" h="3427095">
                  <a:moveTo>
                    <a:pt x="1696021" y="0"/>
                  </a:moveTo>
                  <a:lnTo>
                    <a:pt x="0" y="3427018"/>
                  </a:lnTo>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p:nvPr/>
          </p:nvSpPr>
          <p:spPr>
            <a:xfrm>
              <a:off x="2133923" y="5045191"/>
              <a:ext cx="1591310" cy="280035"/>
            </a:xfrm>
            <a:custGeom>
              <a:avLst/>
              <a:gdLst/>
              <a:ahLst/>
              <a:cxnLst/>
              <a:rect l="l" t="t" r="r" b="b"/>
              <a:pathLst>
                <a:path w="1591310" h="280035">
                  <a:moveTo>
                    <a:pt x="1556156" y="0"/>
                  </a:moveTo>
                  <a:lnTo>
                    <a:pt x="34975" y="0"/>
                  </a:lnTo>
                  <a:lnTo>
                    <a:pt x="21361" y="2748"/>
                  </a:lnTo>
                  <a:lnTo>
                    <a:pt x="10244" y="10244"/>
                  </a:lnTo>
                  <a:lnTo>
                    <a:pt x="2748" y="21361"/>
                  </a:lnTo>
                  <a:lnTo>
                    <a:pt x="0" y="34975"/>
                  </a:lnTo>
                  <a:lnTo>
                    <a:pt x="0" y="279755"/>
                  </a:lnTo>
                  <a:lnTo>
                    <a:pt x="1591119" y="279755"/>
                  </a:lnTo>
                  <a:lnTo>
                    <a:pt x="1591119" y="34975"/>
                  </a:lnTo>
                  <a:lnTo>
                    <a:pt x="1588371" y="21361"/>
                  </a:lnTo>
                  <a:lnTo>
                    <a:pt x="1580876" y="10244"/>
                  </a:lnTo>
                  <a:lnTo>
                    <a:pt x="1569763" y="2748"/>
                  </a:lnTo>
                  <a:lnTo>
                    <a:pt x="155615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7"/>
            <p:cNvSpPr/>
            <p:nvPr/>
          </p:nvSpPr>
          <p:spPr>
            <a:xfrm>
              <a:off x="2133932" y="5324944"/>
              <a:ext cx="1591310" cy="840740"/>
            </a:xfrm>
            <a:custGeom>
              <a:avLst/>
              <a:gdLst/>
              <a:ahLst/>
              <a:cxnLst/>
              <a:rect l="l" t="t" r="r" b="b"/>
              <a:pathLst>
                <a:path w="1591310" h="840739">
                  <a:moveTo>
                    <a:pt x="1591106" y="0"/>
                  </a:moveTo>
                  <a:lnTo>
                    <a:pt x="0" y="0"/>
                  </a:lnTo>
                  <a:lnTo>
                    <a:pt x="0" y="805154"/>
                  </a:lnTo>
                  <a:lnTo>
                    <a:pt x="2759" y="818734"/>
                  </a:lnTo>
                  <a:lnTo>
                    <a:pt x="10272" y="829851"/>
                  </a:lnTo>
                  <a:lnTo>
                    <a:pt x="21393" y="837360"/>
                  </a:lnTo>
                  <a:lnTo>
                    <a:pt x="34975" y="840117"/>
                  </a:lnTo>
                  <a:lnTo>
                    <a:pt x="1556143" y="840117"/>
                  </a:lnTo>
                  <a:lnTo>
                    <a:pt x="1569718" y="837360"/>
                  </a:lnTo>
                  <a:lnTo>
                    <a:pt x="1580835" y="829851"/>
                  </a:lnTo>
                  <a:lnTo>
                    <a:pt x="1588347" y="818734"/>
                  </a:lnTo>
                  <a:lnTo>
                    <a:pt x="1591106" y="805154"/>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p:nvPr/>
          </p:nvSpPr>
          <p:spPr>
            <a:xfrm>
              <a:off x="2133932" y="5045189"/>
              <a:ext cx="1591310" cy="1119505"/>
            </a:xfrm>
            <a:custGeom>
              <a:avLst/>
              <a:gdLst/>
              <a:ahLst/>
              <a:cxnLst/>
              <a:rect l="l" t="t" r="r" b="b"/>
              <a:pathLst>
                <a:path w="1591310" h="1119504">
                  <a:moveTo>
                    <a:pt x="1556143" y="0"/>
                  </a:moveTo>
                  <a:lnTo>
                    <a:pt x="34975" y="0"/>
                  </a:lnTo>
                  <a:lnTo>
                    <a:pt x="21356" y="2748"/>
                  </a:lnTo>
                  <a:lnTo>
                    <a:pt x="10239" y="10244"/>
                  </a:lnTo>
                  <a:lnTo>
                    <a:pt x="2746" y="21361"/>
                  </a:lnTo>
                  <a:lnTo>
                    <a:pt x="0" y="34975"/>
                  </a:lnTo>
                  <a:lnTo>
                    <a:pt x="0" y="1084059"/>
                  </a:lnTo>
                  <a:lnTo>
                    <a:pt x="2746" y="1097668"/>
                  </a:lnTo>
                  <a:lnTo>
                    <a:pt x="10239" y="1108786"/>
                  </a:lnTo>
                  <a:lnTo>
                    <a:pt x="21356" y="1116284"/>
                  </a:lnTo>
                  <a:lnTo>
                    <a:pt x="34975" y="1119035"/>
                  </a:lnTo>
                  <a:lnTo>
                    <a:pt x="1556143" y="1119035"/>
                  </a:lnTo>
                  <a:lnTo>
                    <a:pt x="1569750" y="1116284"/>
                  </a:lnTo>
                  <a:lnTo>
                    <a:pt x="1578643" y="1110284"/>
                  </a:lnTo>
                  <a:lnTo>
                    <a:pt x="34975" y="1110284"/>
                  </a:lnTo>
                  <a:lnTo>
                    <a:pt x="24773" y="1108219"/>
                  </a:lnTo>
                  <a:lnTo>
                    <a:pt x="16432" y="1102591"/>
                  </a:lnTo>
                  <a:lnTo>
                    <a:pt x="10803" y="1094254"/>
                  </a:lnTo>
                  <a:lnTo>
                    <a:pt x="8737" y="1084059"/>
                  </a:lnTo>
                  <a:lnTo>
                    <a:pt x="8737" y="34975"/>
                  </a:lnTo>
                  <a:lnTo>
                    <a:pt x="10803" y="24775"/>
                  </a:lnTo>
                  <a:lnTo>
                    <a:pt x="16432" y="16438"/>
                  </a:lnTo>
                  <a:lnTo>
                    <a:pt x="24773" y="10813"/>
                  </a:lnTo>
                  <a:lnTo>
                    <a:pt x="34975"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9" name="object 19"/>
          <p:cNvSpPr txBox="1"/>
          <p:nvPr/>
        </p:nvSpPr>
        <p:spPr>
          <a:xfrm>
            <a:off x="2179535" y="5083348"/>
            <a:ext cx="1499870" cy="206082"/>
          </a:xfrm>
          <a:prstGeom prst="rect">
            <a:avLst/>
          </a:prstGeom>
        </p:spPr>
        <p:txBody>
          <a:bodyPr vert="horz" wrap="square" lIns="0" tIns="12065" rIns="0" bIns="0" rtlCol="0">
            <a:spAutoFit/>
          </a:bodyPr>
          <a:lstStyle/>
          <a:p>
            <a:pPr marR="5080" indent="-10160" algn="ctr">
              <a:lnSpc>
                <a:spcPct val="104600"/>
              </a:lnSpc>
              <a:spcBef>
                <a:spcPts val="95"/>
              </a:spcBef>
            </a:pPr>
            <a:r>
              <a:rPr sz="600" b="1" dirty="0" err="1">
                <a:solidFill>
                  <a:srgbClr val="FFFFFF"/>
                </a:solidFill>
                <a:latin typeface="Meiryo UI" panose="020B0604030504040204" pitchFamily="50" charset="-128"/>
                <a:ea typeface="Meiryo UI" panose="020B0604030504040204" pitchFamily="50" charset="-128"/>
                <a:cs typeface="Source Han Sans JP"/>
              </a:rPr>
              <a:t>ヤングケアラー本人と接する時間が長く</a:t>
            </a:r>
            <a:r>
              <a:rPr sz="600" b="1" dirty="0">
                <a:solidFill>
                  <a:srgbClr val="FFFFFF"/>
                </a:solidFill>
                <a:latin typeface="Meiryo UI" panose="020B0604030504040204" pitchFamily="50" charset="-128"/>
                <a:ea typeface="Meiryo UI" panose="020B0604030504040204" pitchFamily="50" charset="-128"/>
                <a:cs typeface="Source Han Sans JP"/>
              </a:rPr>
              <a:t>、</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気付き・見守り等で特に重要な役割を担う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2705281" y="5387468"/>
            <a:ext cx="45275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教育分野</a:t>
            </a:r>
            <a:endParaRPr sz="750">
              <a:latin typeface="Meiryo UI" panose="020B0604030504040204" pitchFamily="50" charset="-128"/>
              <a:ea typeface="Meiryo UI" panose="020B0604030504040204" pitchFamily="50" charset="-128"/>
              <a:cs typeface="Source Han Sans JP"/>
            </a:endParaRPr>
          </a:p>
        </p:txBody>
      </p:sp>
      <p:grpSp>
        <p:nvGrpSpPr>
          <p:cNvPr id="21" name="object 21"/>
          <p:cNvGrpSpPr/>
          <p:nvPr/>
        </p:nvGrpSpPr>
        <p:grpSpPr>
          <a:xfrm>
            <a:off x="2221354" y="5611298"/>
            <a:ext cx="970915" cy="207010"/>
            <a:chOff x="2221354" y="5611298"/>
            <a:chExt cx="970915" cy="207010"/>
          </a:xfrm>
        </p:grpSpPr>
        <p:sp>
          <p:nvSpPr>
            <p:cNvPr id="22" name="object 22"/>
            <p:cNvSpPr/>
            <p:nvPr/>
          </p:nvSpPr>
          <p:spPr>
            <a:xfrm>
              <a:off x="2230094" y="5620044"/>
              <a:ext cx="962025" cy="198120"/>
            </a:xfrm>
            <a:custGeom>
              <a:avLst/>
              <a:gdLst/>
              <a:ahLst/>
              <a:cxnLst/>
              <a:rect l="l" t="t" r="r" b="b"/>
              <a:pathLst>
                <a:path w="962025" h="198120">
                  <a:moveTo>
                    <a:pt x="926693" y="0"/>
                  </a:moveTo>
                  <a:lnTo>
                    <a:pt x="34975" y="0"/>
                  </a:lnTo>
                  <a:lnTo>
                    <a:pt x="21399" y="2759"/>
                  </a:lnTo>
                  <a:lnTo>
                    <a:pt x="10277" y="10272"/>
                  </a:lnTo>
                  <a:lnTo>
                    <a:pt x="2761" y="21393"/>
                  </a:lnTo>
                  <a:lnTo>
                    <a:pt x="0" y="34975"/>
                  </a:lnTo>
                  <a:lnTo>
                    <a:pt x="0" y="162801"/>
                  </a:lnTo>
                  <a:lnTo>
                    <a:pt x="2760" y="176383"/>
                  </a:lnTo>
                  <a:lnTo>
                    <a:pt x="10275" y="187504"/>
                  </a:lnTo>
                  <a:lnTo>
                    <a:pt x="21393" y="195017"/>
                  </a:lnTo>
                  <a:lnTo>
                    <a:pt x="34963" y="197777"/>
                  </a:lnTo>
                  <a:lnTo>
                    <a:pt x="926693" y="197777"/>
                  </a:lnTo>
                  <a:lnTo>
                    <a:pt x="940268" y="195017"/>
                  </a:lnTo>
                  <a:lnTo>
                    <a:pt x="951385" y="187504"/>
                  </a:lnTo>
                  <a:lnTo>
                    <a:pt x="958897" y="176383"/>
                  </a:lnTo>
                  <a:lnTo>
                    <a:pt x="961656" y="162801"/>
                  </a:lnTo>
                  <a:lnTo>
                    <a:pt x="961656" y="34975"/>
                  </a:lnTo>
                  <a:lnTo>
                    <a:pt x="958897" y="21393"/>
                  </a:lnTo>
                  <a:lnTo>
                    <a:pt x="951385" y="10272"/>
                  </a:lnTo>
                  <a:lnTo>
                    <a:pt x="940268" y="2759"/>
                  </a:lnTo>
                  <a:lnTo>
                    <a:pt x="92669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23"/>
            <p:cNvSpPr/>
            <p:nvPr/>
          </p:nvSpPr>
          <p:spPr>
            <a:xfrm>
              <a:off x="2221354" y="5611298"/>
              <a:ext cx="962025" cy="198120"/>
            </a:xfrm>
            <a:custGeom>
              <a:avLst/>
              <a:gdLst/>
              <a:ahLst/>
              <a:cxnLst/>
              <a:rect l="l" t="t" r="r" b="b"/>
              <a:pathLst>
                <a:path w="962025" h="198120">
                  <a:moveTo>
                    <a:pt x="926693" y="0"/>
                  </a:moveTo>
                  <a:lnTo>
                    <a:pt x="34963" y="0"/>
                  </a:lnTo>
                  <a:lnTo>
                    <a:pt x="21388" y="2759"/>
                  </a:lnTo>
                  <a:lnTo>
                    <a:pt x="10271" y="10272"/>
                  </a:lnTo>
                  <a:lnTo>
                    <a:pt x="2759" y="21393"/>
                  </a:lnTo>
                  <a:lnTo>
                    <a:pt x="0" y="34975"/>
                  </a:lnTo>
                  <a:lnTo>
                    <a:pt x="0" y="162813"/>
                  </a:lnTo>
                  <a:lnTo>
                    <a:pt x="2759" y="176394"/>
                  </a:lnTo>
                  <a:lnTo>
                    <a:pt x="10271" y="187510"/>
                  </a:lnTo>
                  <a:lnTo>
                    <a:pt x="21388" y="195019"/>
                  </a:lnTo>
                  <a:lnTo>
                    <a:pt x="34963" y="197777"/>
                  </a:lnTo>
                  <a:lnTo>
                    <a:pt x="926693" y="197777"/>
                  </a:lnTo>
                  <a:lnTo>
                    <a:pt x="940268" y="195019"/>
                  </a:lnTo>
                  <a:lnTo>
                    <a:pt x="951385" y="187510"/>
                  </a:lnTo>
                  <a:lnTo>
                    <a:pt x="958897" y="176394"/>
                  </a:lnTo>
                  <a:lnTo>
                    <a:pt x="961656" y="162813"/>
                  </a:lnTo>
                  <a:lnTo>
                    <a:pt x="961656" y="34975"/>
                  </a:lnTo>
                  <a:lnTo>
                    <a:pt x="958897" y="21393"/>
                  </a:lnTo>
                  <a:lnTo>
                    <a:pt x="951385" y="10272"/>
                  </a:lnTo>
                  <a:lnTo>
                    <a:pt x="940268" y="2759"/>
                  </a:lnTo>
                  <a:lnTo>
                    <a:pt x="92669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24" name="object 24"/>
          <p:cNvSpPr txBox="1"/>
          <p:nvPr/>
        </p:nvSpPr>
        <p:spPr>
          <a:xfrm>
            <a:off x="2311363" y="5652225"/>
            <a:ext cx="78295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区市町村の教育委員会</a:t>
            </a:r>
            <a:endParaRPr sz="550" dirty="0">
              <a:latin typeface="Meiryo UI" panose="020B0604030504040204" pitchFamily="50" charset="-128"/>
              <a:ea typeface="Meiryo UI" panose="020B0604030504040204" pitchFamily="50" charset="-128"/>
              <a:cs typeface="Source Han Sans JP"/>
            </a:endParaRPr>
          </a:p>
        </p:txBody>
      </p:sp>
      <p:grpSp>
        <p:nvGrpSpPr>
          <p:cNvPr id="25" name="object 25"/>
          <p:cNvGrpSpPr/>
          <p:nvPr/>
        </p:nvGrpSpPr>
        <p:grpSpPr>
          <a:xfrm>
            <a:off x="2221354" y="5879015"/>
            <a:ext cx="970915" cy="207010"/>
            <a:chOff x="2221354" y="5879015"/>
            <a:chExt cx="970915" cy="207010"/>
          </a:xfrm>
        </p:grpSpPr>
        <p:sp>
          <p:nvSpPr>
            <p:cNvPr id="26" name="object 26"/>
            <p:cNvSpPr/>
            <p:nvPr/>
          </p:nvSpPr>
          <p:spPr>
            <a:xfrm>
              <a:off x="2230094" y="5887755"/>
              <a:ext cx="962025" cy="198120"/>
            </a:xfrm>
            <a:custGeom>
              <a:avLst/>
              <a:gdLst/>
              <a:ahLst/>
              <a:cxnLst/>
              <a:rect l="l" t="t" r="r" b="b"/>
              <a:pathLst>
                <a:path w="962025" h="198120">
                  <a:moveTo>
                    <a:pt x="926693" y="0"/>
                  </a:moveTo>
                  <a:lnTo>
                    <a:pt x="34975" y="0"/>
                  </a:lnTo>
                  <a:lnTo>
                    <a:pt x="21399" y="2759"/>
                  </a:lnTo>
                  <a:lnTo>
                    <a:pt x="10277" y="10272"/>
                  </a:lnTo>
                  <a:lnTo>
                    <a:pt x="2761" y="21393"/>
                  </a:lnTo>
                  <a:lnTo>
                    <a:pt x="0" y="34975"/>
                  </a:lnTo>
                  <a:lnTo>
                    <a:pt x="0" y="162813"/>
                  </a:lnTo>
                  <a:lnTo>
                    <a:pt x="2760" y="176394"/>
                  </a:lnTo>
                  <a:lnTo>
                    <a:pt x="10275" y="187510"/>
                  </a:lnTo>
                  <a:lnTo>
                    <a:pt x="21393" y="195019"/>
                  </a:lnTo>
                  <a:lnTo>
                    <a:pt x="34963" y="197777"/>
                  </a:lnTo>
                  <a:lnTo>
                    <a:pt x="926693" y="197777"/>
                  </a:lnTo>
                  <a:lnTo>
                    <a:pt x="940268" y="195019"/>
                  </a:lnTo>
                  <a:lnTo>
                    <a:pt x="951385" y="187510"/>
                  </a:lnTo>
                  <a:lnTo>
                    <a:pt x="958897" y="176394"/>
                  </a:lnTo>
                  <a:lnTo>
                    <a:pt x="961656" y="162813"/>
                  </a:lnTo>
                  <a:lnTo>
                    <a:pt x="961656" y="34975"/>
                  </a:lnTo>
                  <a:lnTo>
                    <a:pt x="958897" y="21393"/>
                  </a:lnTo>
                  <a:lnTo>
                    <a:pt x="951385" y="10272"/>
                  </a:lnTo>
                  <a:lnTo>
                    <a:pt x="940268" y="2759"/>
                  </a:lnTo>
                  <a:lnTo>
                    <a:pt x="92669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7" name="object 27"/>
            <p:cNvSpPr/>
            <p:nvPr/>
          </p:nvSpPr>
          <p:spPr>
            <a:xfrm>
              <a:off x="2221354" y="5879015"/>
              <a:ext cx="962025" cy="198120"/>
            </a:xfrm>
            <a:custGeom>
              <a:avLst/>
              <a:gdLst/>
              <a:ahLst/>
              <a:cxnLst/>
              <a:rect l="l" t="t" r="r" b="b"/>
              <a:pathLst>
                <a:path w="962025" h="198120">
                  <a:moveTo>
                    <a:pt x="926693" y="0"/>
                  </a:moveTo>
                  <a:lnTo>
                    <a:pt x="34963" y="0"/>
                  </a:lnTo>
                  <a:lnTo>
                    <a:pt x="21388" y="2759"/>
                  </a:lnTo>
                  <a:lnTo>
                    <a:pt x="10271" y="10272"/>
                  </a:lnTo>
                  <a:lnTo>
                    <a:pt x="2759" y="21393"/>
                  </a:lnTo>
                  <a:lnTo>
                    <a:pt x="0" y="34975"/>
                  </a:lnTo>
                  <a:lnTo>
                    <a:pt x="0" y="162813"/>
                  </a:lnTo>
                  <a:lnTo>
                    <a:pt x="2759" y="176388"/>
                  </a:lnTo>
                  <a:lnTo>
                    <a:pt x="10271" y="187505"/>
                  </a:lnTo>
                  <a:lnTo>
                    <a:pt x="21388" y="195018"/>
                  </a:lnTo>
                  <a:lnTo>
                    <a:pt x="34963" y="197777"/>
                  </a:lnTo>
                  <a:lnTo>
                    <a:pt x="926693" y="197777"/>
                  </a:lnTo>
                  <a:lnTo>
                    <a:pt x="940268" y="195018"/>
                  </a:lnTo>
                  <a:lnTo>
                    <a:pt x="951385" y="187505"/>
                  </a:lnTo>
                  <a:lnTo>
                    <a:pt x="958897" y="176388"/>
                  </a:lnTo>
                  <a:lnTo>
                    <a:pt x="961656" y="162813"/>
                  </a:lnTo>
                  <a:lnTo>
                    <a:pt x="961656" y="34975"/>
                  </a:lnTo>
                  <a:lnTo>
                    <a:pt x="958897" y="21393"/>
                  </a:lnTo>
                  <a:lnTo>
                    <a:pt x="951385" y="10272"/>
                  </a:lnTo>
                  <a:lnTo>
                    <a:pt x="940268" y="2759"/>
                  </a:lnTo>
                  <a:lnTo>
                    <a:pt x="92669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28" name="object 28"/>
          <p:cNvSpPr txBox="1"/>
          <p:nvPr/>
        </p:nvSpPr>
        <p:spPr>
          <a:xfrm>
            <a:off x="2613987" y="5919942"/>
            <a:ext cx="17970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a:latin typeface="Meiryo UI" panose="020B0604030504040204" pitchFamily="50" charset="-128"/>
              <a:ea typeface="Meiryo UI" panose="020B0604030504040204" pitchFamily="50" charset="-128"/>
              <a:cs typeface="Source Han Sans JP"/>
            </a:endParaRPr>
          </a:p>
        </p:txBody>
      </p:sp>
      <p:grpSp>
        <p:nvGrpSpPr>
          <p:cNvPr id="29" name="object 29"/>
          <p:cNvGrpSpPr/>
          <p:nvPr/>
        </p:nvGrpSpPr>
        <p:grpSpPr>
          <a:xfrm>
            <a:off x="3252928" y="5611300"/>
            <a:ext cx="384810" cy="466090"/>
            <a:chOff x="3252928" y="5611300"/>
            <a:chExt cx="384810" cy="466090"/>
          </a:xfrm>
        </p:grpSpPr>
        <p:sp>
          <p:nvSpPr>
            <p:cNvPr id="30" name="object 30"/>
            <p:cNvSpPr/>
            <p:nvPr/>
          </p:nvSpPr>
          <p:spPr>
            <a:xfrm>
              <a:off x="3254688" y="5613044"/>
              <a:ext cx="381635" cy="462280"/>
            </a:xfrm>
            <a:custGeom>
              <a:avLst/>
              <a:gdLst/>
              <a:ahLst/>
              <a:cxnLst/>
              <a:rect l="l" t="t" r="r" b="b"/>
              <a:pathLst>
                <a:path w="381635" h="462279">
                  <a:moveTo>
                    <a:pt x="347954" y="0"/>
                  </a:moveTo>
                  <a:lnTo>
                    <a:pt x="33223" y="0"/>
                  </a:lnTo>
                  <a:lnTo>
                    <a:pt x="20300" y="2614"/>
                  </a:lnTo>
                  <a:lnTo>
                    <a:pt x="9739" y="9739"/>
                  </a:lnTo>
                  <a:lnTo>
                    <a:pt x="2614" y="20300"/>
                  </a:lnTo>
                  <a:lnTo>
                    <a:pt x="0" y="33223"/>
                  </a:lnTo>
                  <a:lnTo>
                    <a:pt x="0" y="428777"/>
                  </a:lnTo>
                  <a:lnTo>
                    <a:pt x="2614" y="441699"/>
                  </a:lnTo>
                  <a:lnTo>
                    <a:pt x="9739" y="452261"/>
                  </a:lnTo>
                  <a:lnTo>
                    <a:pt x="20300" y="459386"/>
                  </a:lnTo>
                  <a:lnTo>
                    <a:pt x="33223" y="462000"/>
                  </a:lnTo>
                  <a:lnTo>
                    <a:pt x="347954" y="462000"/>
                  </a:lnTo>
                  <a:lnTo>
                    <a:pt x="360871" y="459386"/>
                  </a:lnTo>
                  <a:lnTo>
                    <a:pt x="371433" y="452261"/>
                  </a:lnTo>
                  <a:lnTo>
                    <a:pt x="378561" y="441699"/>
                  </a:lnTo>
                  <a:lnTo>
                    <a:pt x="381177" y="428777"/>
                  </a:lnTo>
                  <a:lnTo>
                    <a:pt x="381177" y="33223"/>
                  </a:lnTo>
                  <a:lnTo>
                    <a:pt x="378561" y="20300"/>
                  </a:lnTo>
                  <a:lnTo>
                    <a:pt x="371433" y="9739"/>
                  </a:lnTo>
                  <a:lnTo>
                    <a:pt x="360871" y="2614"/>
                  </a:lnTo>
                  <a:lnTo>
                    <a:pt x="34795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1" name="object 31"/>
            <p:cNvSpPr/>
            <p:nvPr/>
          </p:nvSpPr>
          <p:spPr>
            <a:xfrm>
              <a:off x="3252928" y="5611300"/>
              <a:ext cx="384810" cy="466090"/>
            </a:xfrm>
            <a:custGeom>
              <a:avLst/>
              <a:gdLst/>
              <a:ahLst/>
              <a:cxnLst/>
              <a:rect l="l" t="t" r="r" b="b"/>
              <a:pathLst>
                <a:path w="384810" h="466089">
                  <a:moveTo>
                    <a:pt x="349707" y="0"/>
                  </a:moveTo>
                  <a:lnTo>
                    <a:pt x="34975" y="0"/>
                  </a:lnTo>
                  <a:lnTo>
                    <a:pt x="21399" y="2759"/>
                  </a:lnTo>
                  <a:lnTo>
                    <a:pt x="10277" y="10271"/>
                  </a:lnTo>
                  <a:lnTo>
                    <a:pt x="2761" y="21388"/>
                  </a:lnTo>
                  <a:lnTo>
                    <a:pt x="0" y="34963"/>
                  </a:lnTo>
                  <a:lnTo>
                    <a:pt x="0" y="430517"/>
                  </a:lnTo>
                  <a:lnTo>
                    <a:pt x="2761" y="444099"/>
                  </a:lnTo>
                  <a:lnTo>
                    <a:pt x="10277" y="455220"/>
                  </a:lnTo>
                  <a:lnTo>
                    <a:pt x="21399" y="462733"/>
                  </a:lnTo>
                  <a:lnTo>
                    <a:pt x="34975" y="465493"/>
                  </a:lnTo>
                  <a:lnTo>
                    <a:pt x="349707" y="465493"/>
                  </a:lnTo>
                  <a:lnTo>
                    <a:pt x="363281" y="462733"/>
                  </a:lnTo>
                  <a:lnTo>
                    <a:pt x="364366" y="462000"/>
                  </a:lnTo>
                  <a:lnTo>
                    <a:pt x="34975" y="462000"/>
                  </a:lnTo>
                  <a:lnTo>
                    <a:pt x="22745" y="459522"/>
                  </a:lnTo>
                  <a:lnTo>
                    <a:pt x="12739" y="452769"/>
                  </a:lnTo>
                  <a:lnTo>
                    <a:pt x="5984" y="442760"/>
                  </a:lnTo>
                  <a:lnTo>
                    <a:pt x="3505" y="430517"/>
                  </a:lnTo>
                  <a:lnTo>
                    <a:pt x="3505" y="34963"/>
                  </a:lnTo>
                  <a:lnTo>
                    <a:pt x="5984" y="22729"/>
                  </a:lnTo>
                  <a:lnTo>
                    <a:pt x="12739" y="12728"/>
                  </a:lnTo>
                  <a:lnTo>
                    <a:pt x="22745" y="5980"/>
                  </a:lnTo>
                  <a:lnTo>
                    <a:pt x="34975" y="3505"/>
                  </a:lnTo>
                  <a:lnTo>
                    <a:pt x="364386" y="3505"/>
                  </a:lnTo>
                  <a:lnTo>
                    <a:pt x="363281" y="2759"/>
                  </a:lnTo>
                  <a:lnTo>
                    <a:pt x="349707" y="0"/>
                  </a:lnTo>
                  <a:close/>
                </a:path>
                <a:path w="384810" h="466089">
                  <a:moveTo>
                    <a:pt x="364386" y="3505"/>
                  </a:moveTo>
                  <a:lnTo>
                    <a:pt x="349707" y="3505"/>
                  </a:lnTo>
                  <a:lnTo>
                    <a:pt x="361948" y="5980"/>
                  </a:lnTo>
                  <a:lnTo>
                    <a:pt x="371952" y="12728"/>
                  </a:lnTo>
                  <a:lnTo>
                    <a:pt x="378701" y="22729"/>
                  </a:lnTo>
                  <a:lnTo>
                    <a:pt x="381177" y="34963"/>
                  </a:lnTo>
                  <a:lnTo>
                    <a:pt x="381177" y="430517"/>
                  </a:lnTo>
                  <a:lnTo>
                    <a:pt x="378701" y="442760"/>
                  </a:lnTo>
                  <a:lnTo>
                    <a:pt x="371952" y="452769"/>
                  </a:lnTo>
                  <a:lnTo>
                    <a:pt x="361948" y="459522"/>
                  </a:lnTo>
                  <a:lnTo>
                    <a:pt x="349707" y="462000"/>
                  </a:lnTo>
                  <a:lnTo>
                    <a:pt x="364366" y="462000"/>
                  </a:lnTo>
                  <a:lnTo>
                    <a:pt x="374399" y="455220"/>
                  </a:lnTo>
                  <a:lnTo>
                    <a:pt x="381911" y="444099"/>
                  </a:lnTo>
                  <a:lnTo>
                    <a:pt x="384670" y="430517"/>
                  </a:lnTo>
                  <a:lnTo>
                    <a:pt x="384670" y="34963"/>
                  </a:lnTo>
                  <a:lnTo>
                    <a:pt x="381911" y="21388"/>
                  </a:lnTo>
                  <a:lnTo>
                    <a:pt x="374399" y="10271"/>
                  </a:lnTo>
                  <a:lnTo>
                    <a:pt x="364386" y="3505"/>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32" name="object 32"/>
          <p:cNvSpPr txBox="1"/>
          <p:nvPr/>
        </p:nvSpPr>
        <p:spPr>
          <a:xfrm>
            <a:off x="3343430" y="5697264"/>
            <a:ext cx="260985" cy="280654"/>
          </a:xfrm>
          <a:prstGeom prst="rect">
            <a:avLst/>
          </a:prstGeom>
        </p:spPr>
        <p:txBody>
          <a:bodyPr vert="horz" wrap="square" lIns="0" tIns="11430" rIns="0" bIns="0" rtlCol="0">
            <a:spAutoFit/>
          </a:bodyPr>
          <a:lstStyle/>
          <a:p>
            <a:pPr marL="12700" marR="5080" algn="just">
              <a:lnSpc>
                <a:spcPct val="106000"/>
              </a:lnSpc>
              <a:spcBef>
                <a:spcPts val="90"/>
              </a:spcBef>
            </a:pPr>
            <a:r>
              <a:rPr sz="550" dirty="0">
                <a:solidFill>
                  <a:srgbClr val="66AD53"/>
                </a:solidFill>
                <a:latin typeface="Meiryo UI" panose="020B0604030504040204" pitchFamily="50" charset="-128"/>
                <a:ea typeface="Meiryo UI" panose="020B0604030504040204" pitchFamily="50" charset="-128"/>
                <a:cs typeface="Source Han Sans JP"/>
              </a:rPr>
              <a:t>SSW、 YSW、 SC</a:t>
            </a:r>
            <a:endParaRPr sz="550">
              <a:latin typeface="Meiryo UI" panose="020B0604030504040204" pitchFamily="50" charset="-128"/>
              <a:ea typeface="Meiryo UI" panose="020B0604030504040204" pitchFamily="50" charset="-128"/>
              <a:cs typeface="Source Han Sans JP"/>
            </a:endParaRPr>
          </a:p>
        </p:txBody>
      </p:sp>
      <p:grpSp>
        <p:nvGrpSpPr>
          <p:cNvPr id="33" name="object 33"/>
          <p:cNvGrpSpPr/>
          <p:nvPr/>
        </p:nvGrpSpPr>
        <p:grpSpPr>
          <a:xfrm>
            <a:off x="3829956" y="5045189"/>
            <a:ext cx="1591310" cy="1119505"/>
            <a:chOff x="3829956" y="5045189"/>
            <a:chExt cx="1591310" cy="1119505"/>
          </a:xfrm>
        </p:grpSpPr>
        <p:sp>
          <p:nvSpPr>
            <p:cNvPr id="34" name="object 34"/>
            <p:cNvSpPr/>
            <p:nvPr/>
          </p:nvSpPr>
          <p:spPr>
            <a:xfrm>
              <a:off x="3829956" y="5045191"/>
              <a:ext cx="1591310" cy="280035"/>
            </a:xfrm>
            <a:custGeom>
              <a:avLst/>
              <a:gdLst/>
              <a:ahLst/>
              <a:cxnLst/>
              <a:rect l="l" t="t" r="r" b="b"/>
              <a:pathLst>
                <a:path w="1591310" h="280035">
                  <a:moveTo>
                    <a:pt x="1556143" y="0"/>
                  </a:moveTo>
                  <a:lnTo>
                    <a:pt x="34963" y="0"/>
                  </a:lnTo>
                  <a:lnTo>
                    <a:pt x="21350" y="2748"/>
                  </a:lnTo>
                  <a:lnTo>
                    <a:pt x="10237" y="10244"/>
                  </a:lnTo>
                  <a:lnTo>
                    <a:pt x="2746" y="21361"/>
                  </a:lnTo>
                  <a:lnTo>
                    <a:pt x="0" y="34975"/>
                  </a:lnTo>
                  <a:lnTo>
                    <a:pt x="0" y="279755"/>
                  </a:lnTo>
                  <a:lnTo>
                    <a:pt x="1591106" y="279755"/>
                  </a:lnTo>
                  <a:lnTo>
                    <a:pt x="1591106" y="34975"/>
                  </a:lnTo>
                  <a:lnTo>
                    <a:pt x="1588358" y="21361"/>
                  </a:lnTo>
                  <a:lnTo>
                    <a:pt x="1580864" y="10244"/>
                  </a:lnTo>
                  <a:lnTo>
                    <a:pt x="1569750" y="2748"/>
                  </a:lnTo>
                  <a:lnTo>
                    <a:pt x="1556143"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5" name="object 35"/>
            <p:cNvSpPr/>
            <p:nvPr/>
          </p:nvSpPr>
          <p:spPr>
            <a:xfrm>
              <a:off x="3829958" y="5324939"/>
              <a:ext cx="1591310" cy="839469"/>
            </a:xfrm>
            <a:custGeom>
              <a:avLst/>
              <a:gdLst/>
              <a:ahLst/>
              <a:cxnLst/>
              <a:rect l="l" t="t" r="r" b="b"/>
              <a:pathLst>
                <a:path w="1591310" h="839470">
                  <a:moveTo>
                    <a:pt x="1591106" y="0"/>
                  </a:moveTo>
                  <a:lnTo>
                    <a:pt x="0" y="0"/>
                  </a:lnTo>
                  <a:lnTo>
                    <a:pt x="0" y="804303"/>
                  </a:lnTo>
                  <a:lnTo>
                    <a:pt x="2758" y="817885"/>
                  </a:lnTo>
                  <a:lnTo>
                    <a:pt x="10269" y="829006"/>
                  </a:lnTo>
                  <a:lnTo>
                    <a:pt x="21383" y="836520"/>
                  </a:lnTo>
                  <a:lnTo>
                    <a:pt x="34950" y="839279"/>
                  </a:lnTo>
                  <a:lnTo>
                    <a:pt x="1556143" y="839279"/>
                  </a:lnTo>
                  <a:lnTo>
                    <a:pt x="1569718" y="836520"/>
                  </a:lnTo>
                  <a:lnTo>
                    <a:pt x="1580835" y="829006"/>
                  </a:lnTo>
                  <a:lnTo>
                    <a:pt x="1588347" y="817885"/>
                  </a:lnTo>
                  <a:lnTo>
                    <a:pt x="1591106" y="804303"/>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36"/>
            <p:cNvSpPr/>
            <p:nvPr/>
          </p:nvSpPr>
          <p:spPr>
            <a:xfrm>
              <a:off x="3829958" y="5045189"/>
              <a:ext cx="1591310" cy="1119505"/>
            </a:xfrm>
            <a:custGeom>
              <a:avLst/>
              <a:gdLst/>
              <a:ahLst/>
              <a:cxnLst/>
              <a:rect l="l" t="t" r="r" b="b"/>
              <a:pathLst>
                <a:path w="1591310" h="1119504">
                  <a:moveTo>
                    <a:pt x="1556143" y="0"/>
                  </a:moveTo>
                  <a:lnTo>
                    <a:pt x="34950" y="0"/>
                  </a:lnTo>
                  <a:lnTo>
                    <a:pt x="21345" y="2748"/>
                  </a:lnTo>
                  <a:lnTo>
                    <a:pt x="10236" y="10244"/>
                  </a:lnTo>
                  <a:lnTo>
                    <a:pt x="2746" y="21361"/>
                  </a:lnTo>
                  <a:lnTo>
                    <a:pt x="0" y="34975"/>
                  </a:lnTo>
                  <a:lnTo>
                    <a:pt x="0" y="1084059"/>
                  </a:lnTo>
                  <a:lnTo>
                    <a:pt x="2746" y="1097668"/>
                  </a:lnTo>
                  <a:lnTo>
                    <a:pt x="10236" y="1108786"/>
                  </a:lnTo>
                  <a:lnTo>
                    <a:pt x="21345" y="1116284"/>
                  </a:lnTo>
                  <a:lnTo>
                    <a:pt x="34950" y="1119035"/>
                  </a:lnTo>
                  <a:lnTo>
                    <a:pt x="1556143" y="1119035"/>
                  </a:lnTo>
                  <a:lnTo>
                    <a:pt x="1569750" y="1116284"/>
                  </a:lnTo>
                  <a:lnTo>
                    <a:pt x="1578643" y="1110284"/>
                  </a:lnTo>
                  <a:lnTo>
                    <a:pt x="34950" y="1110284"/>
                  </a:lnTo>
                  <a:lnTo>
                    <a:pt x="24760" y="1108219"/>
                  </a:lnTo>
                  <a:lnTo>
                    <a:pt x="16422" y="1102591"/>
                  </a:lnTo>
                  <a:lnTo>
                    <a:pt x="10792" y="1094254"/>
                  </a:lnTo>
                  <a:lnTo>
                    <a:pt x="8724" y="1084059"/>
                  </a:lnTo>
                  <a:lnTo>
                    <a:pt x="8724" y="34975"/>
                  </a:lnTo>
                  <a:lnTo>
                    <a:pt x="10792" y="24775"/>
                  </a:lnTo>
                  <a:lnTo>
                    <a:pt x="16422" y="16438"/>
                  </a:lnTo>
                  <a:lnTo>
                    <a:pt x="24760" y="10813"/>
                  </a:lnTo>
                  <a:lnTo>
                    <a:pt x="34950"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37" name="object 37"/>
          <p:cNvSpPr txBox="1"/>
          <p:nvPr/>
        </p:nvSpPr>
        <p:spPr>
          <a:xfrm>
            <a:off x="3876503" y="5081744"/>
            <a:ext cx="1498600" cy="201337"/>
          </a:xfrm>
          <a:prstGeom prst="rect">
            <a:avLst/>
          </a:prstGeom>
        </p:spPr>
        <p:txBody>
          <a:bodyPr vert="horz" wrap="square" lIns="0" tIns="16510" rIns="0" bIns="0" rtlCol="0">
            <a:spAutoFit/>
          </a:bodyPr>
          <a:lstStyle/>
          <a:p>
            <a:pPr algn="ctr">
              <a:lnSpc>
                <a:spcPct val="100000"/>
              </a:lnSpc>
              <a:spcBef>
                <a:spcPts val="13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主にヤングケアラーの</a:t>
            </a:r>
            <a:endParaRPr sz="600" b="1" dirty="0">
              <a:solidFill>
                <a:srgbClr val="FFFFFF"/>
              </a:solidFill>
              <a:latin typeface="Meiryo UI" panose="020B0604030504040204" pitchFamily="50" charset="-128"/>
              <a:ea typeface="Meiryo UI" panose="020B0604030504040204" pitchFamily="50" charset="-128"/>
              <a:cs typeface="Source Han Sans JP"/>
            </a:endParaRPr>
          </a:p>
          <a:p>
            <a:pPr algn="ctr">
              <a:lnSpc>
                <a:spcPct val="100000"/>
              </a:lnSpc>
              <a:spcBef>
                <a:spcPts val="35"/>
              </a:spcBef>
            </a:pPr>
            <a:r>
              <a:rPr sz="600" b="1" dirty="0">
                <a:solidFill>
                  <a:srgbClr val="FFFFFF"/>
                </a:solidFill>
                <a:latin typeface="Meiryo UI" panose="020B0604030504040204" pitchFamily="50" charset="-128"/>
                <a:ea typeface="Meiryo UI" panose="020B0604030504040204" pitchFamily="50" charset="-128"/>
                <a:cs typeface="Source Han Sans JP"/>
              </a:rPr>
              <a:t>ケア対象者である高齢者の支援を担う</a:t>
            </a:r>
          </a:p>
        </p:txBody>
      </p:sp>
      <p:sp>
        <p:nvSpPr>
          <p:cNvPr id="38" name="object 38"/>
          <p:cNvSpPr txBox="1"/>
          <p:nvPr/>
        </p:nvSpPr>
        <p:spPr>
          <a:xfrm>
            <a:off x="4241920" y="5387468"/>
            <a:ext cx="77152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750">
              <a:latin typeface="Meiryo UI" panose="020B0604030504040204" pitchFamily="50" charset="-128"/>
              <a:ea typeface="Meiryo UI" panose="020B0604030504040204" pitchFamily="50" charset="-128"/>
              <a:cs typeface="Source Han Sans JP"/>
            </a:endParaRPr>
          </a:p>
        </p:txBody>
      </p:sp>
      <p:grpSp>
        <p:nvGrpSpPr>
          <p:cNvPr id="39" name="object 39"/>
          <p:cNvGrpSpPr/>
          <p:nvPr/>
        </p:nvGrpSpPr>
        <p:grpSpPr>
          <a:xfrm>
            <a:off x="3917372" y="5611294"/>
            <a:ext cx="673735" cy="229870"/>
            <a:chOff x="3917372" y="5611294"/>
            <a:chExt cx="673735" cy="229870"/>
          </a:xfrm>
        </p:grpSpPr>
        <p:sp>
          <p:nvSpPr>
            <p:cNvPr id="40" name="object 40"/>
            <p:cNvSpPr/>
            <p:nvPr/>
          </p:nvSpPr>
          <p:spPr>
            <a:xfrm>
              <a:off x="3926118" y="5620034"/>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50"/>
                  </a:lnTo>
                  <a:lnTo>
                    <a:pt x="2759" y="199330"/>
                  </a:lnTo>
                  <a:lnTo>
                    <a:pt x="10272" y="210446"/>
                  </a:lnTo>
                  <a:lnTo>
                    <a:pt x="21393" y="217956"/>
                  </a:lnTo>
                  <a:lnTo>
                    <a:pt x="34975" y="220713"/>
                  </a:lnTo>
                  <a:lnTo>
                    <a:pt x="629450" y="220713"/>
                  </a:lnTo>
                  <a:lnTo>
                    <a:pt x="643032" y="217956"/>
                  </a:lnTo>
                  <a:lnTo>
                    <a:pt x="654153" y="210446"/>
                  </a:lnTo>
                  <a:lnTo>
                    <a:pt x="661666" y="199330"/>
                  </a:lnTo>
                  <a:lnTo>
                    <a:pt x="664425" y="185750"/>
                  </a:lnTo>
                  <a:lnTo>
                    <a:pt x="664425" y="34975"/>
                  </a:lnTo>
                  <a:lnTo>
                    <a:pt x="661666" y="21399"/>
                  </a:lnTo>
                  <a:lnTo>
                    <a:pt x="654153" y="10277"/>
                  </a:lnTo>
                  <a:lnTo>
                    <a:pt x="643032" y="2761"/>
                  </a:lnTo>
                  <a:lnTo>
                    <a:pt x="62945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1" name="object 41"/>
            <p:cNvSpPr/>
            <p:nvPr/>
          </p:nvSpPr>
          <p:spPr>
            <a:xfrm>
              <a:off x="3917372" y="5611294"/>
              <a:ext cx="664845" cy="220979"/>
            </a:xfrm>
            <a:custGeom>
              <a:avLst/>
              <a:gdLst/>
              <a:ahLst/>
              <a:cxnLst/>
              <a:rect l="l" t="t" r="r" b="b"/>
              <a:pathLst>
                <a:path w="664845" h="220979">
                  <a:moveTo>
                    <a:pt x="629462" y="0"/>
                  </a:moveTo>
                  <a:lnTo>
                    <a:pt x="34975" y="0"/>
                  </a:lnTo>
                  <a:lnTo>
                    <a:pt x="21393" y="2761"/>
                  </a:lnTo>
                  <a:lnTo>
                    <a:pt x="10272" y="10277"/>
                  </a:lnTo>
                  <a:lnTo>
                    <a:pt x="2759" y="21399"/>
                  </a:lnTo>
                  <a:lnTo>
                    <a:pt x="0" y="34975"/>
                  </a:lnTo>
                  <a:lnTo>
                    <a:pt x="0" y="185737"/>
                  </a:lnTo>
                  <a:lnTo>
                    <a:pt x="2759" y="199319"/>
                  </a:lnTo>
                  <a:lnTo>
                    <a:pt x="10272" y="210440"/>
                  </a:lnTo>
                  <a:lnTo>
                    <a:pt x="21393" y="217954"/>
                  </a:lnTo>
                  <a:lnTo>
                    <a:pt x="34975" y="220713"/>
                  </a:lnTo>
                  <a:lnTo>
                    <a:pt x="629450" y="220713"/>
                  </a:lnTo>
                  <a:lnTo>
                    <a:pt x="643032" y="217954"/>
                  </a:lnTo>
                  <a:lnTo>
                    <a:pt x="654153" y="210440"/>
                  </a:lnTo>
                  <a:lnTo>
                    <a:pt x="661666" y="199319"/>
                  </a:lnTo>
                  <a:lnTo>
                    <a:pt x="664425" y="185737"/>
                  </a:lnTo>
                  <a:lnTo>
                    <a:pt x="664425" y="34975"/>
                  </a:lnTo>
                  <a:lnTo>
                    <a:pt x="661666" y="21399"/>
                  </a:lnTo>
                  <a:lnTo>
                    <a:pt x="654154" y="10277"/>
                  </a:lnTo>
                  <a:lnTo>
                    <a:pt x="643037" y="2761"/>
                  </a:lnTo>
                  <a:lnTo>
                    <a:pt x="62946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42" name="object 42"/>
          <p:cNvSpPr txBox="1"/>
          <p:nvPr/>
        </p:nvSpPr>
        <p:spPr>
          <a:xfrm>
            <a:off x="3971520" y="5622450"/>
            <a:ext cx="55626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高齢者福祉部門</a:t>
            </a:r>
            <a:endParaRPr sz="550" dirty="0">
              <a:latin typeface="Meiryo UI" panose="020B0604030504040204" pitchFamily="50" charset="-128"/>
              <a:ea typeface="Meiryo UI" panose="020B0604030504040204" pitchFamily="50" charset="-128"/>
              <a:cs typeface="Source Han Sans JP"/>
            </a:endParaRPr>
          </a:p>
        </p:txBody>
      </p:sp>
      <p:grpSp>
        <p:nvGrpSpPr>
          <p:cNvPr id="43" name="object 43"/>
          <p:cNvGrpSpPr/>
          <p:nvPr/>
        </p:nvGrpSpPr>
        <p:grpSpPr>
          <a:xfrm>
            <a:off x="4669223" y="5611294"/>
            <a:ext cx="673735" cy="229870"/>
            <a:chOff x="4669223" y="5611294"/>
            <a:chExt cx="673735" cy="229870"/>
          </a:xfrm>
        </p:grpSpPr>
        <p:sp>
          <p:nvSpPr>
            <p:cNvPr id="44" name="object 44"/>
            <p:cNvSpPr/>
            <p:nvPr/>
          </p:nvSpPr>
          <p:spPr>
            <a:xfrm>
              <a:off x="4677956" y="5620034"/>
              <a:ext cx="664845" cy="220979"/>
            </a:xfrm>
            <a:custGeom>
              <a:avLst/>
              <a:gdLst/>
              <a:ahLst/>
              <a:cxnLst/>
              <a:rect l="l" t="t" r="r" b="b"/>
              <a:pathLst>
                <a:path w="664845" h="220979">
                  <a:moveTo>
                    <a:pt x="629462" y="0"/>
                  </a:moveTo>
                  <a:lnTo>
                    <a:pt x="34975" y="0"/>
                  </a:lnTo>
                  <a:lnTo>
                    <a:pt x="21399" y="2761"/>
                  </a:lnTo>
                  <a:lnTo>
                    <a:pt x="10277" y="10277"/>
                  </a:lnTo>
                  <a:lnTo>
                    <a:pt x="2761" y="21399"/>
                  </a:lnTo>
                  <a:lnTo>
                    <a:pt x="0" y="34975"/>
                  </a:lnTo>
                  <a:lnTo>
                    <a:pt x="0" y="185750"/>
                  </a:lnTo>
                  <a:lnTo>
                    <a:pt x="2761" y="199330"/>
                  </a:lnTo>
                  <a:lnTo>
                    <a:pt x="10277" y="210446"/>
                  </a:lnTo>
                  <a:lnTo>
                    <a:pt x="21399" y="217956"/>
                  </a:lnTo>
                  <a:lnTo>
                    <a:pt x="34975" y="220713"/>
                  </a:lnTo>
                  <a:lnTo>
                    <a:pt x="629462" y="220713"/>
                  </a:lnTo>
                  <a:lnTo>
                    <a:pt x="643037" y="217956"/>
                  </a:lnTo>
                  <a:lnTo>
                    <a:pt x="654154" y="210446"/>
                  </a:lnTo>
                  <a:lnTo>
                    <a:pt x="661666" y="199330"/>
                  </a:lnTo>
                  <a:lnTo>
                    <a:pt x="664425" y="185750"/>
                  </a:lnTo>
                  <a:lnTo>
                    <a:pt x="664425" y="34975"/>
                  </a:lnTo>
                  <a:lnTo>
                    <a:pt x="661666" y="21399"/>
                  </a:lnTo>
                  <a:lnTo>
                    <a:pt x="654154" y="10277"/>
                  </a:lnTo>
                  <a:lnTo>
                    <a:pt x="643037" y="2761"/>
                  </a:lnTo>
                  <a:lnTo>
                    <a:pt x="62946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5" name="object 45"/>
            <p:cNvSpPr/>
            <p:nvPr/>
          </p:nvSpPr>
          <p:spPr>
            <a:xfrm>
              <a:off x="4669223" y="5611294"/>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37"/>
                  </a:lnTo>
                  <a:lnTo>
                    <a:pt x="2759" y="199319"/>
                  </a:lnTo>
                  <a:lnTo>
                    <a:pt x="10271" y="210440"/>
                  </a:lnTo>
                  <a:lnTo>
                    <a:pt x="21388" y="217954"/>
                  </a:lnTo>
                  <a:lnTo>
                    <a:pt x="34963" y="220713"/>
                  </a:lnTo>
                  <a:lnTo>
                    <a:pt x="629450" y="220713"/>
                  </a:lnTo>
                  <a:lnTo>
                    <a:pt x="643026" y="217954"/>
                  </a:lnTo>
                  <a:lnTo>
                    <a:pt x="654148" y="210440"/>
                  </a:lnTo>
                  <a:lnTo>
                    <a:pt x="661664" y="199319"/>
                  </a:lnTo>
                  <a:lnTo>
                    <a:pt x="664425" y="185737"/>
                  </a:lnTo>
                  <a:lnTo>
                    <a:pt x="664425" y="34975"/>
                  </a:lnTo>
                  <a:lnTo>
                    <a:pt x="661666" y="21399"/>
                  </a:lnTo>
                  <a:lnTo>
                    <a:pt x="654153" y="10277"/>
                  </a:lnTo>
                  <a:lnTo>
                    <a:pt x="643032" y="2761"/>
                  </a:lnTo>
                  <a:lnTo>
                    <a:pt x="62945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46" name="object 46"/>
          <p:cNvSpPr txBox="1"/>
          <p:nvPr/>
        </p:nvSpPr>
        <p:spPr>
          <a:xfrm>
            <a:off x="4767644" y="5628794"/>
            <a:ext cx="464820" cy="195375"/>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地域包括</a:t>
            </a:r>
            <a:endParaRPr lang="en-US" sz="550" dirty="0">
              <a:solidFill>
                <a:srgbClr val="66AD53"/>
              </a:solidFill>
              <a:latin typeface="Meiryo UI" panose="020B0604030504040204" pitchFamily="50" charset="-128"/>
              <a:ea typeface="Meiryo UI" panose="020B0604030504040204" pitchFamily="50" charset="-128"/>
              <a:cs typeface="Source Han Sans JP"/>
            </a:endParaRPr>
          </a:p>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grpSp>
        <p:nvGrpSpPr>
          <p:cNvPr id="47" name="object 47"/>
          <p:cNvGrpSpPr/>
          <p:nvPr/>
        </p:nvGrpSpPr>
        <p:grpSpPr>
          <a:xfrm>
            <a:off x="4155813" y="5901951"/>
            <a:ext cx="965200" cy="184150"/>
            <a:chOff x="4155813" y="5901951"/>
            <a:chExt cx="965200" cy="184150"/>
          </a:xfrm>
        </p:grpSpPr>
        <p:sp>
          <p:nvSpPr>
            <p:cNvPr id="48" name="object 48"/>
            <p:cNvSpPr/>
            <p:nvPr/>
          </p:nvSpPr>
          <p:spPr>
            <a:xfrm>
              <a:off x="4164559" y="5910691"/>
              <a:ext cx="956310" cy="175260"/>
            </a:xfrm>
            <a:custGeom>
              <a:avLst/>
              <a:gdLst/>
              <a:ahLst/>
              <a:cxnLst/>
              <a:rect l="l" t="t" r="r" b="b"/>
              <a:pathLst>
                <a:path w="956310" h="175260">
                  <a:moveTo>
                    <a:pt x="921321" y="0"/>
                  </a:moveTo>
                  <a:lnTo>
                    <a:pt x="34975" y="0"/>
                  </a:lnTo>
                  <a:lnTo>
                    <a:pt x="21393" y="2759"/>
                  </a:lnTo>
                  <a:lnTo>
                    <a:pt x="10272" y="10272"/>
                  </a:lnTo>
                  <a:lnTo>
                    <a:pt x="2759" y="21393"/>
                  </a:lnTo>
                  <a:lnTo>
                    <a:pt x="0" y="34975"/>
                  </a:lnTo>
                  <a:lnTo>
                    <a:pt x="0" y="139877"/>
                  </a:lnTo>
                  <a:lnTo>
                    <a:pt x="2759" y="153457"/>
                  </a:lnTo>
                  <a:lnTo>
                    <a:pt x="10271" y="164574"/>
                  </a:lnTo>
                  <a:lnTo>
                    <a:pt x="21388" y="172083"/>
                  </a:lnTo>
                  <a:lnTo>
                    <a:pt x="34963" y="174840"/>
                  </a:lnTo>
                  <a:lnTo>
                    <a:pt x="921321" y="174840"/>
                  </a:lnTo>
                  <a:lnTo>
                    <a:pt x="934903" y="172083"/>
                  </a:lnTo>
                  <a:lnTo>
                    <a:pt x="946024" y="164574"/>
                  </a:lnTo>
                  <a:lnTo>
                    <a:pt x="953538" y="153457"/>
                  </a:lnTo>
                  <a:lnTo>
                    <a:pt x="956297" y="139877"/>
                  </a:lnTo>
                  <a:lnTo>
                    <a:pt x="956297" y="34975"/>
                  </a:lnTo>
                  <a:lnTo>
                    <a:pt x="953538" y="21393"/>
                  </a:lnTo>
                  <a:lnTo>
                    <a:pt x="946024" y="10272"/>
                  </a:lnTo>
                  <a:lnTo>
                    <a:pt x="934903" y="2759"/>
                  </a:lnTo>
                  <a:lnTo>
                    <a:pt x="92132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object 49"/>
            <p:cNvSpPr/>
            <p:nvPr/>
          </p:nvSpPr>
          <p:spPr>
            <a:xfrm>
              <a:off x="4155813" y="5901951"/>
              <a:ext cx="956310" cy="175260"/>
            </a:xfrm>
            <a:custGeom>
              <a:avLst/>
              <a:gdLst/>
              <a:ahLst/>
              <a:cxnLst/>
              <a:rect l="l" t="t" r="r" b="b"/>
              <a:pathLst>
                <a:path w="956310" h="175260">
                  <a:moveTo>
                    <a:pt x="921334" y="0"/>
                  </a:moveTo>
                  <a:lnTo>
                    <a:pt x="34975" y="0"/>
                  </a:lnTo>
                  <a:lnTo>
                    <a:pt x="21393" y="2759"/>
                  </a:lnTo>
                  <a:lnTo>
                    <a:pt x="10272" y="10272"/>
                  </a:lnTo>
                  <a:lnTo>
                    <a:pt x="2759" y="21393"/>
                  </a:lnTo>
                  <a:lnTo>
                    <a:pt x="0" y="34975"/>
                  </a:lnTo>
                  <a:lnTo>
                    <a:pt x="0" y="139877"/>
                  </a:lnTo>
                  <a:lnTo>
                    <a:pt x="2759" y="153452"/>
                  </a:lnTo>
                  <a:lnTo>
                    <a:pt x="10272" y="164569"/>
                  </a:lnTo>
                  <a:lnTo>
                    <a:pt x="21393" y="172081"/>
                  </a:lnTo>
                  <a:lnTo>
                    <a:pt x="34975" y="174840"/>
                  </a:lnTo>
                  <a:lnTo>
                    <a:pt x="921334" y="174840"/>
                  </a:lnTo>
                  <a:lnTo>
                    <a:pt x="934908" y="172081"/>
                  </a:lnTo>
                  <a:lnTo>
                    <a:pt x="946026" y="164569"/>
                  </a:lnTo>
                  <a:lnTo>
                    <a:pt x="953538" y="153452"/>
                  </a:lnTo>
                  <a:lnTo>
                    <a:pt x="956297" y="139877"/>
                  </a:lnTo>
                  <a:lnTo>
                    <a:pt x="956297" y="34975"/>
                  </a:lnTo>
                  <a:lnTo>
                    <a:pt x="953538" y="21393"/>
                  </a:lnTo>
                  <a:lnTo>
                    <a:pt x="946026" y="10272"/>
                  </a:lnTo>
                  <a:lnTo>
                    <a:pt x="934908" y="2759"/>
                  </a:lnTo>
                  <a:lnTo>
                    <a:pt x="92133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0" name="object 50"/>
          <p:cNvSpPr txBox="1"/>
          <p:nvPr/>
        </p:nvSpPr>
        <p:spPr>
          <a:xfrm>
            <a:off x="4280183" y="5931405"/>
            <a:ext cx="70802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a:latin typeface="Meiryo UI" panose="020B0604030504040204" pitchFamily="50" charset="-128"/>
              <a:ea typeface="Meiryo UI" panose="020B0604030504040204" pitchFamily="50" charset="-128"/>
              <a:cs typeface="Source Han Sans JP"/>
            </a:endParaRPr>
          </a:p>
        </p:txBody>
      </p:sp>
      <p:grpSp>
        <p:nvGrpSpPr>
          <p:cNvPr id="51" name="object 51"/>
          <p:cNvGrpSpPr/>
          <p:nvPr/>
        </p:nvGrpSpPr>
        <p:grpSpPr>
          <a:xfrm>
            <a:off x="1154775" y="6269125"/>
            <a:ext cx="874394" cy="2098675"/>
            <a:chOff x="1154775" y="6269125"/>
            <a:chExt cx="874394" cy="2098675"/>
          </a:xfrm>
        </p:grpSpPr>
        <p:sp>
          <p:nvSpPr>
            <p:cNvPr id="52" name="object 52"/>
            <p:cNvSpPr/>
            <p:nvPr/>
          </p:nvSpPr>
          <p:spPr>
            <a:xfrm>
              <a:off x="1154775" y="6269125"/>
              <a:ext cx="874394" cy="437515"/>
            </a:xfrm>
            <a:custGeom>
              <a:avLst/>
              <a:gdLst/>
              <a:ahLst/>
              <a:cxnLst/>
              <a:rect l="l" t="t" r="r" b="b"/>
              <a:pathLst>
                <a:path w="874394" h="437515">
                  <a:moveTo>
                    <a:pt x="839279" y="0"/>
                  </a:moveTo>
                  <a:lnTo>
                    <a:pt x="34975" y="0"/>
                  </a:lnTo>
                  <a:lnTo>
                    <a:pt x="21361" y="2748"/>
                  </a:lnTo>
                  <a:lnTo>
                    <a:pt x="10244" y="10242"/>
                  </a:lnTo>
                  <a:lnTo>
                    <a:pt x="2748" y="21356"/>
                  </a:lnTo>
                  <a:lnTo>
                    <a:pt x="0" y="34963"/>
                  </a:lnTo>
                  <a:lnTo>
                    <a:pt x="0" y="437121"/>
                  </a:lnTo>
                  <a:lnTo>
                    <a:pt x="874242" y="437121"/>
                  </a:lnTo>
                  <a:lnTo>
                    <a:pt x="874242" y="34963"/>
                  </a:lnTo>
                  <a:lnTo>
                    <a:pt x="871494" y="21356"/>
                  </a:lnTo>
                  <a:lnTo>
                    <a:pt x="864000" y="10242"/>
                  </a:lnTo>
                  <a:lnTo>
                    <a:pt x="852886" y="2748"/>
                  </a:lnTo>
                  <a:lnTo>
                    <a:pt x="839279"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3" name="object 53"/>
            <p:cNvSpPr/>
            <p:nvPr/>
          </p:nvSpPr>
          <p:spPr>
            <a:xfrm>
              <a:off x="1154783" y="6706241"/>
              <a:ext cx="874394" cy="1661160"/>
            </a:xfrm>
            <a:custGeom>
              <a:avLst/>
              <a:gdLst/>
              <a:ahLst/>
              <a:cxnLst/>
              <a:rect l="l" t="t" r="r" b="b"/>
              <a:pathLst>
                <a:path w="874394" h="1661159">
                  <a:moveTo>
                    <a:pt x="874229" y="0"/>
                  </a:moveTo>
                  <a:lnTo>
                    <a:pt x="0" y="0"/>
                  </a:lnTo>
                  <a:lnTo>
                    <a:pt x="0" y="1626095"/>
                  </a:lnTo>
                  <a:lnTo>
                    <a:pt x="2759" y="1639670"/>
                  </a:lnTo>
                  <a:lnTo>
                    <a:pt x="10271" y="1650787"/>
                  </a:lnTo>
                  <a:lnTo>
                    <a:pt x="21388" y="1658299"/>
                  </a:lnTo>
                  <a:lnTo>
                    <a:pt x="34963" y="1661058"/>
                  </a:lnTo>
                  <a:lnTo>
                    <a:pt x="839266" y="1661058"/>
                  </a:lnTo>
                  <a:lnTo>
                    <a:pt x="852841" y="1658299"/>
                  </a:lnTo>
                  <a:lnTo>
                    <a:pt x="863958" y="1650785"/>
                  </a:lnTo>
                  <a:lnTo>
                    <a:pt x="871470" y="1639664"/>
                  </a:lnTo>
                  <a:lnTo>
                    <a:pt x="874229" y="1626082"/>
                  </a:lnTo>
                  <a:lnTo>
                    <a:pt x="874229"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4" name="object 54"/>
            <p:cNvSpPr/>
            <p:nvPr/>
          </p:nvSpPr>
          <p:spPr>
            <a:xfrm>
              <a:off x="1154783" y="6269128"/>
              <a:ext cx="874394" cy="2098675"/>
            </a:xfrm>
            <a:custGeom>
              <a:avLst/>
              <a:gdLst/>
              <a:ahLst/>
              <a:cxnLst/>
              <a:rect l="l" t="t" r="r" b="b"/>
              <a:pathLst>
                <a:path w="874394" h="2098675">
                  <a:moveTo>
                    <a:pt x="839266" y="0"/>
                  </a:moveTo>
                  <a:lnTo>
                    <a:pt x="34963" y="0"/>
                  </a:lnTo>
                  <a:lnTo>
                    <a:pt x="21356" y="2748"/>
                  </a:lnTo>
                  <a:lnTo>
                    <a:pt x="10242" y="10242"/>
                  </a:lnTo>
                  <a:lnTo>
                    <a:pt x="2748" y="21356"/>
                  </a:lnTo>
                  <a:lnTo>
                    <a:pt x="0" y="34963"/>
                  </a:lnTo>
                  <a:lnTo>
                    <a:pt x="0" y="2063203"/>
                  </a:lnTo>
                  <a:lnTo>
                    <a:pt x="2748" y="2076818"/>
                  </a:lnTo>
                  <a:lnTo>
                    <a:pt x="10242" y="2087935"/>
                  </a:lnTo>
                  <a:lnTo>
                    <a:pt x="21356" y="2095431"/>
                  </a:lnTo>
                  <a:lnTo>
                    <a:pt x="34963" y="2098179"/>
                  </a:lnTo>
                  <a:lnTo>
                    <a:pt x="839266" y="2098179"/>
                  </a:lnTo>
                  <a:lnTo>
                    <a:pt x="852873" y="2095431"/>
                  </a:lnTo>
                  <a:lnTo>
                    <a:pt x="861772" y="2089429"/>
                  </a:lnTo>
                  <a:lnTo>
                    <a:pt x="34963" y="2089429"/>
                  </a:lnTo>
                  <a:lnTo>
                    <a:pt x="24768" y="2087364"/>
                  </a:lnTo>
                  <a:lnTo>
                    <a:pt x="16430" y="2081736"/>
                  </a:lnTo>
                  <a:lnTo>
                    <a:pt x="10802" y="2073398"/>
                  </a:lnTo>
                  <a:lnTo>
                    <a:pt x="8737" y="2063203"/>
                  </a:lnTo>
                  <a:lnTo>
                    <a:pt x="8737" y="34963"/>
                  </a:lnTo>
                  <a:lnTo>
                    <a:pt x="10802" y="24762"/>
                  </a:lnTo>
                  <a:lnTo>
                    <a:pt x="16430" y="16425"/>
                  </a:lnTo>
                  <a:lnTo>
                    <a:pt x="24768" y="10801"/>
                  </a:lnTo>
                  <a:lnTo>
                    <a:pt x="34963" y="8737"/>
                  </a:lnTo>
                  <a:lnTo>
                    <a:pt x="861755" y="8737"/>
                  </a:lnTo>
                  <a:lnTo>
                    <a:pt x="852873" y="2748"/>
                  </a:lnTo>
                  <a:lnTo>
                    <a:pt x="839266" y="0"/>
                  </a:lnTo>
                  <a:close/>
                </a:path>
                <a:path w="874394" h="2098675">
                  <a:moveTo>
                    <a:pt x="861755" y="8737"/>
                  </a:moveTo>
                  <a:lnTo>
                    <a:pt x="839266" y="8737"/>
                  </a:lnTo>
                  <a:lnTo>
                    <a:pt x="849461" y="10801"/>
                  </a:lnTo>
                  <a:lnTo>
                    <a:pt x="857799" y="16425"/>
                  </a:lnTo>
                  <a:lnTo>
                    <a:pt x="863426" y="24762"/>
                  </a:lnTo>
                  <a:lnTo>
                    <a:pt x="865492" y="34963"/>
                  </a:lnTo>
                  <a:lnTo>
                    <a:pt x="865492" y="2063203"/>
                  </a:lnTo>
                  <a:lnTo>
                    <a:pt x="863426" y="2073398"/>
                  </a:lnTo>
                  <a:lnTo>
                    <a:pt x="857799" y="2081736"/>
                  </a:lnTo>
                  <a:lnTo>
                    <a:pt x="849461" y="2087364"/>
                  </a:lnTo>
                  <a:lnTo>
                    <a:pt x="839266" y="2089429"/>
                  </a:lnTo>
                  <a:lnTo>
                    <a:pt x="861772" y="2089429"/>
                  </a:lnTo>
                  <a:lnTo>
                    <a:pt x="863987" y="2087935"/>
                  </a:lnTo>
                  <a:lnTo>
                    <a:pt x="871481" y="2076818"/>
                  </a:lnTo>
                  <a:lnTo>
                    <a:pt x="874229" y="2063203"/>
                  </a:lnTo>
                  <a:lnTo>
                    <a:pt x="874229" y="34963"/>
                  </a:lnTo>
                  <a:lnTo>
                    <a:pt x="871481" y="21356"/>
                  </a:lnTo>
                  <a:lnTo>
                    <a:pt x="863987" y="10242"/>
                  </a:lnTo>
                  <a:lnTo>
                    <a:pt x="861755"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5" name="object 55"/>
          <p:cNvSpPr txBox="1"/>
          <p:nvPr/>
        </p:nvSpPr>
        <p:spPr>
          <a:xfrm>
            <a:off x="1223572" y="6274995"/>
            <a:ext cx="737235" cy="413255"/>
          </a:xfrm>
          <a:prstGeom prst="rect">
            <a:avLst/>
          </a:prstGeom>
        </p:spPr>
        <p:txBody>
          <a:bodyPr vert="horz" wrap="square" lIns="0" tIns="8890" rIns="0" bIns="0" rtlCol="0">
            <a:spAutoFit/>
          </a:bodyPr>
          <a:lstStyle/>
          <a:p>
            <a:pPr marR="5080" algn="ctr">
              <a:lnSpc>
                <a:spcPct val="108000"/>
              </a:lnSpc>
              <a:spcBef>
                <a:spcPts val="7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a:t>
            </a:r>
            <a:r>
              <a:rPr sz="600" b="1" dirty="0">
                <a:solidFill>
                  <a:srgbClr val="FFFFFF"/>
                </a:solidFill>
                <a:latin typeface="Meiryo UI" panose="020B0604030504040204" pitchFamily="50" charset="-128"/>
                <a:ea typeface="Meiryo UI" panose="020B0604030504040204" pitchFamily="50" charset="-128"/>
                <a:cs typeface="Source Han Sans JP"/>
              </a:rPr>
              <a:t>ー</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本人、家庭等の</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ケアを中心とした</a:t>
            </a:r>
            <a:endParaRPr sz="600" dirty="0">
              <a:latin typeface="Meiryo UI" panose="020B0604030504040204" pitchFamily="50" charset="-128"/>
              <a:ea typeface="Meiryo UI" panose="020B0604030504040204" pitchFamily="50" charset="-128"/>
              <a:cs typeface="Source Han Sans JP"/>
            </a:endParaRPr>
          </a:p>
          <a:p>
            <a:pPr algn="ctr">
              <a:lnSpc>
                <a:spcPct val="100000"/>
              </a:lnSpc>
              <a:spcBef>
                <a:spcPts val="60"/>
              </a:spcBef>
            </a:pPr>
            <a:r>
              <a:rPr sz="600" b="1" dirty="0">
                <a:solidFill>
                  <a:srgbClr val="FFFFFF"/>
                </a:solidFill>
                <a:latin typeface="Meiryo UI" panose="020B0604030504040204" pitchFamily="50" charset="-128"/>
                <a:ea typeface="Meiryo UI" panose="020B0604030504040204" pitchFamily="50" charset="-128"/>
                <a:cs typeface="Source Han Sans JP"/>
              </a:rPr>
              <a:t>支援を担う</a:t>
            </a:r>
            <a:endParaRPr sz="600" dirty="0">
              <a:latin typeface="Meiryo UI" panose="020B0604030504040204" pitchFamily="50" charset="-128"/>
              <a:ea typeface="Meiryo UI" panose="020B0604030504040204" pitchFamily="50" charset="-128"/>
              <a:cs typeface="Source Han Sans JP"/>
            </a:endParaRPr>
          </a:p>
        </p:txBody>
      </p:sp>
      <p:sp>
        <p:nvSpPr>
          <p:cNvPr id="56" name="object 56"/>
          <p:cNvSpPr txBox="1"/>
          <p:nvPr/>
        </p:nvSpPr>
        <p:spPr>
          <a:xfrm>
            <a:off x="1260949" y="6787013"/>
            <a:ext cx="657860"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児童福祉分野</a:t>
            </a:r>
            <a:endParaRPr sz="750" dirty="0">
              <a:latin typeface="Meiryo UI" panose="020B0604030504040204" pitchFamily="50" charset="-128"/>
              <a:ea typeface="Meiryo UI" panose="020B0604030504040204" pitchFamily="50" charset="-128"/>
              <a:cs typeface="Source Han Sans JP"/>
            </a:endParaRPr>
          </a:p>
        </p:txBody>
      </p:sp>
      <p:sp>
        <p:nvSpPr>
          <p:cNvPr id="58" name="object 58"/>
          <p:cNvSpPr/>
          <p:nvPr/>
        </p:nvSpPr>
        <p:spPr>
          <a:xfrm>
            <a:off x="1250956" y="7029717"/>
            <a:ext cx="699770" cy="560070"/>
          </a:xfrm>
          <a:custGeom>
            <a:avLst/>
            <a:gdLst/>
            <a:ahLst/>
            <a:cxnLst/>
            <a:rect l="l" t="t" r="r" b="b"/>
            <a:pathLst>
              <a:path w="699769" h="560070">
                <a:moveTo>
                  <a:pt x="664413" y="0"/>
                </a:moveTo>
                <a:lnTo>
                  <a:pt x="34963" y="0"/>
                </a:lnTo>
                <a:lnTo>
                  <a:pt x="21383" y="2759"/>
                </a:lnTo>
                <a:lnTo>
                  <a:pt x="10266" y="10271"/>
                </a:lnTo>
                <a:lnTo>
                  <a:pt x="2757" y="21388"/>
                </a:lnTo>
                <a:lnTo>
                  <a:pt x="0" y="34963"/>
                </a:lnTo>
                <a:lnTo>
                  <a:pt x="0" y="524535"/>
                </a:lnTo>
                <a:lnTo>
                  <a:pt x="2757" y="538117"/>
                </a:lnTo>
                <a:lnTo>
                  <a:pt x="10266" y="549238"/>
                </a:lnTo>
                <a:lnTo>
                  <a:pt x="21383" y="556751"/>
                </a:lnTo>
                <a:lnTo>
                  <a:pt x="34963" y="559511"/>
                </a:lnTo>
                <a:lnTo>
                  <a:pt x="664413" y="559511"/>
                </a:lnTo>
                <a:lnTo>
                  <a:pt x="677987" y="556751"/>
                </a:lnTo>
                <a:lnTo>
                  <a:pt x="689105" y="549238"/>
                </a:lnTo>
                <a:lnTo>
                  <a:pt x="696617" y="538117"/>
                </a:lnTo>
                <a:lnTo>
                  <a:pt x="699376" y="524535"/>
                </a:lnTo>
                <a:lnTo>
                  <a:pt x="699376" y="34963"/>
                </a:lnTo>
                <a:lnTo>
                  <a:pt x="696617" y="21388"/>
                </a:lnTo>
                <a:lnTo>
                  <a:pt x="689105" y="10271"/>
                </a:lnTo>
                <a:lnTo>
                  <a:pt x="677987" y="2759"/>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59"/>
          <p:cNvSpPr/>
          <p:nvPr/>
        </p:nvSpPr>
        <p:spPr>
          <a:xfrm>
            <a:off x="1242212" y="7020979"/>
            <a:ext cx="699770" cy="560070"/>
          </a:xfrm>
          <a:custGeom>
            <a:avLst/>
            <a:gdLst/>
            <a:ahLst/>
            <a:cxnLst/>
            <a:rect l="l" t="t" r="r" b="b"/>
            <a:pathLst>
              <a:path w="699769" h="560070">
                <a:moveTo>
                  <a:pt x="699376" y="34963"/>
                </a:moveTo>
                <a:lnTo>
                  <a:pt x="696620" y="21386"/>
                </a:lnTo>
                <a:lnTo>
                  <a:pt x="689102" y="10274"/>
                </a:lnTo>
                <a:lnTo>
                  <a:pt x="677989" y="2755"/>
                </a:lnTo>
                <a:lnTo>
                  <a:pt x="664413" y="0"/>
                </a:lnTo>
                <a:lnTo>
                  <a:pt x="34950" y="0"/>
                </a:lnTo>
                <a:lnTo>
                  <a:pt x="21374" y="2755"/>
                </a:lnTo>
                <a:lnTo>
                  <a:pt x="10261" y="10274"/>
                </a:lnTo>
                <a:lnTo>
                  <a:pt x="2755" y="21386"/>
                </a:lnTo>
                <a:lnTo>
                  <a:pt x="0" y="34963"/>
                </a:lnTo>
                <a:lnTo>
                  <a:pt x="0" y="524548"/>
                </a:lnTo>
                <a:lnTo>
                  <a:pt x="2755" y="538124"/>
                </a:lnTo>
                <a:lnTo>
                  <a:pt x="10261" y="549236"/>
                </a:lnTo>
                <a:lnTo>
                  <a:pt x="21374" y="556755"/>
                </a:lnTo>
                <a:lnTo>
                  <a:pt x="34950" y="559511"/>
                </a:lnTo>
                <a:lnTo>
                  <a:pt x="664413" y="559511"/>
                </a:lnTo>
                <a:lnTo>
                  <a:pt x="677989" y="556755"/>
                </a:lnTo>
                <a:lnTo>
                  <a:pt x="689102" y="549236"/>
                </a:lnTo>
                <a:lnTo>
                  <a:pt x="696620" y="538124"/>
                </a:lnTo>
                <a:lnTo>
                  <a:pt x="699376" y="524548"/>
                </a:lnTo>
                <a:lnTo>
                  <a:pt x="699376" y="34963"/>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60"/>
          <p:cNvSpPr/>
          <p:nvPr/>
        </p:nvSpPr>
        <p:spPr>
          <a:xfrm>
            <a:off x="1285928" y="7293729"/>
            <a:ext cx="612140" cy="245110"/>
          </a:xfrm>
          <a:custGeom>
            <a:avLst/>
            <a:gdLst/>
            <a:ahLst/>
            <a:cxnLst/>
            <a:rect l="l" t="t" r="r" b="b"/>
            <a:pathLst>
              <a:path w="612139" h="245109">
                <a:moveTo>
                  <a:pt x="576986" y="0"/>
                </a:moveTo>
                <a:lnTo>
                  <a:pt x="34963" y="0"/>
                </a:lnTo>
                <a:lnTo>
                  <a:pt x="21350" y="2750"/>
                </a:lnTo>
                <a:lnTo>
                  <a:pt x="10237" y="10248"/>
                </a:lnTo>
                <a:lnTo>
                  <a:pt x="2746" y="21366"/>
                </a:lnTo>
                <a:lnTo>
                  <a:pt x="0" y="34975"/>
                </a:lnTo>
                <a:lnTo>
                  <a:pt x="0" y="209816"/>
                </a:lnTo>
                <a:lnTo>
                  <a:pt x="2746" y="223430"/>
                </a:lnTo>
                <a:lnTo>
                  <a:pt x="10237" y="234548"/>
                </a:lnTo>
                <a:lnTo>
                  <a:pt x="21350" y="242043"/>
                </a:lnTo>
                <a:lnTo>
                  <a:pt x="34963" y="244792"/>
                </a:lnTo>
                <a:lnTo>
                  <a:pt x="576986" y="244792"/>
                </a:lnTo>
                <a:lnTo>
                  <a:pt x="590593" y="242043"/>
                </a:lnTo>
                <a:lnTo>
                  <a:pt x="591715" y="241287"/>
                </a:lnTo>
                <a:lnTo>
                  <a:pt x="34963" y="241287"/>
                </a:lnTo>
                <a:lnTo>
                  <a:pt x="22721" y="238811"/>
                </a:lnTo>
                <a:lnTo>
                  <a:pt x="12717" y="232062"/>
                </a:lnTo>
                <a:lnTo>
                  <a:pt x="5968" y="222058"/>
                </a:lnTo>
                <a:lnTo>
                  <a:pt x="3492" y="209816"/>
                </a:lnTo>
                <a:lnTo>
                  <a:pt x="3492" y="34975"/>
                </a:lnTo>
                <a:lnTo>
                  <a:pt x="5968" y="22734"/>
                </a:lnTo>
                <a:lnTo>
                  <a:pt x="12717" y="12730"/>
                </a:lnTo>
                <a:lnTo>
                  <a:pt x="22721" y="5981"/>
                </a:lnTo>
                <a:lnTo>
                  <a:pt x="34963" y="3505"/>
                </a:lnTo>
                <a:lnTo>
                  <a:pt x="591712" y="3505"/>
                </a:lnTo>
                <a:lnTo>
                  <a:pt x="590593" y="2750"/>
                </a:lnTo>
                <a:lnTo>
                  <a:pt x="576986" y="0"/>
                </a:lnTo>
                <a:close/>
              </a:path>
              <a:path w="612139" h="245109">
                <a:moveTo>
                  <a:pt x="591712" y="3505"/>
                </a:moveTo>
                <a:lnTo>
                  <a:pt x="576986" y="3505"/>
                </a:lnTo>
                <a:lnTo>
                  <a:pt x="589227" y="5981"/>
                </a:lnTo>
                <a:lnTo>
                  <a:pt x="599232" y="12730"/>
                </a:lnTo>
                <a:lnTo>
                  <a:pt x="605981" y="22734"/>
                </a:lnTo>
                <a:lnTo>
                  <a:pt x="608457" y="34975"/>
                </a:lnTo>
                <a:lnTo>
                  <a:pt x="608457" y="209816"/>
                </a:lnTo>
                <a:lnTo>
                  <a:pt x="605981" y="222058"/>
                </a:lnTo>
                <a:lnTo>
                  <a:pt x="599232" y="232062"/>
                </a:lnTo>
                <a:lnTo>
                  <a:pt x="589227" y="238811"/>
                </a:lnTo>
                <a:lnTo>
                  <a:pt x="576986" y="241287"/>
                </a:lnTo>
                <a:lnTo>
                  <a:pt x="591715" y="241287"/>
                </a:lnTo>
                <a:lnTo>
                  <a:pt x="601706" y="234548"/>
                </a:lnTo>
                <a:lnTo>
                  <a:pt x="609201" y="223430"/>
                </a:lnTo>
                <a:lnTo>
                  <a:pt x="611949" y="209816"/>
                </a:lnTo>
                <a:lnTo>
                  <a:pt x="611949" y="34975"/>
                </a:lnTo>
                <a:lnTo>
                  <a:pt x="609201" y="21366"/>
                </a:lnTo>
                <a:lnTo>
                  <a:pt x="601706" y="10248"/>
                </a:lnTo>
                <a:lnTo>
                  <a:pt x="591712" y="3505"/>
                </a:lnTo>
                <a:close/>
              </a:path>
            </a:pathLst>
          </a:custGeom>
          <a:solidFill>
            <a:srgbClr val="66AD53"/>
          </a:solidFill>
        </p:spPr>
        <p:txBody>
          <a:bodyPr wrap="square" lIns="0" tIns="0" rIns="0" bIns="0" rtlCol="0" anchor="ctr" anchorCtr="0"/>
          <a:lstStyle/>
          <a:p>
            <a:pPr algn="ctr"/>
            <a:r>
              <a:rPr lang="ja-JP" altLang="en-US" sz="550" dirty="0">
                <a:solidFill>
                  <a:srgbClr val="66AD53"/>
                </a:solidFill>
                <a:latin typeface="Meiryo UI" panose="020B0604030504040204" pitchFamily="50" charset="-128"/>
                <a:ea typeface="Meiryo UI" panose="020B0604030504040204" pitchFamily="50" charset="-128"/>
                <a:cs typeface="Source Han Sans JP"/>
              </a:rPr>
              <a:t>子供家庭</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algn="ctr"/>
            <a:r>
              <a:rPr lang="ja-JP" altLang="en-US" sz="550" dirty="0">
                <a:solidFill>
                  <a:srgbClr val="66AD53"/>
                </a:solidFill>
                <a:latin typeface="Meiryo UI" panose="020B0604030504040204" pitchFamily="50" charset="-128"/>
                <a:ea typeface="Meiryo UI" panose="020B0604030504040204" pitchFamily="50" charset="-128"/>
                <a:cs typeface="Source Han Sans JP"/>
              </a:rPr>
              <a:t>支援センター</a:t>
            </a:r>
          </a:p>
        </p:txBody>
      </p:sp>
      <p:sp>
        <p:nvSpPr>
          <p:cNvPr id="61" name="object 61"/>
          <p:cNvSpPr txBox="1"/>
          <p:nvPr/>
        </p:nvSpPr>
        <p:spPr>
          <a:xfrm>
            <a:off x="1311584" y="7062330"/>
            <a:ext cx="560705" cy="182550"/>
          </a:xfrm>
          <a:prstGeom prst="rect">
            <a:avLst/>
          </a:prstGeom>
        </p:spPr>
        <p:txBody>
          <a:bodyPr vert="horz" wrap="square" lIns="0" tIns="11430" rIns="0" bIns="0" rtlCol="0">
            <a:spAutoFit/>
          </a:bodyPr>
          <a:lstStyle/>
          <a:p>
            <a:pPr marL="12700"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dirty="0">
              <a:latin typeface="Meiryo UI" panose="020B0604030504040204" pitchFamily="50" charset="-128"/>
              <a:ea typeface="Meiryo UI" panose="020B0604030504040204" pitchFamily="50" charset="-128"/>
              <a:cs typeface="Source Han Sans JP"/>
            </a:endParaRPr>
          </a:p>
        </p:txBody>
      </p:sp>
      <p:grpSp>
        <p:nvGrpSpPr>
          <p:cNvPr id="62" name="object 62"/>
          <p:cNvGrpSpPr/>
          <p:nvPr/>
        </p:nvGrpSpPr>
        <p:grpSpPr>
          <a:xfrm>
            <a:off x="1242216" y="7650420"/>
            <a:ext cx="708660" cy="254000"/>
            <a:chOff x="1242216" y="7650420"/>
            <a:chExt cx="708660" cy="254000"/>
          </a:xfrm>
        </p:grpSpPr>
        <p:sp>
          <p:nvSpPr>
            <p:cNvPr id="63" name="object 63"/>
            <p:cNvSpPr/>
            <p:nvPr/>
          </p:nvSpPr>
          <p:spPr>
            <a:xfrm>
              <a:off x="1250956" y="7659160"/>
              <a:ext cx="699770" cy="245110"/>
            </a:xfrm>
            <a:custGeom>
              <a:avLst/>
              <a:gdLst/>
              <a:ahLst/>
              <a:cxnLst/>
              <a:rect l="l" t="t" r="r" b="b"/>
              <a:pathLst>
                <a:path w="699769" h="245109">
                  <a:moveTo>
                    <a:pt x="664413" y="0"/>
                  </a:moveTo>
                  <a:lnTo>
                    <a:pt x="34963" y="0"/>
                  </a:lnTo>
                  <a:lnTo>
                    <a:pt x="21383" y="2759"/>
                  </a:lnTo>
                  <a:lnTo>
                    <a:pt x="10266" y="10272"/>
                  </a:lnTo>
                  <a:lnTo>
                    <a:pt x="2757" y="21393"/>
                  </a:lnTo>
                  <a:lnTo>
                    <a:pt x="0" y="34975"/>
                  </a:lnTo>
                  <a:lnTo>
                    <a:pt x="0" y="209829"/>
                  </a:lnTo>
                  <a:lnTo>
                    <a:pt x="2757" y="223409"/>
                  </a:lnTo>
                  <a:lnTo>
                    <a:pt x="10266" y="234526"/>
                  </a:lnTo>
                  <a:lnTo>
                    <a:pt x="21383" y="242035"/>
                  </a:lnTo>
                  <a:lnTo>
                    <a:pt x="34963" y="244792"/>
                  </a:lnTo>
                  <a:lnTo>
                    <a:pt x="664413" y="244792"/>
                  </a:lnTo>
                  <a:lnTo>
                    <a:pt x="677987" y="242033"/>
                  </a:lnTo>
                  <a:lnTo>
                    <a:pt x="689105" y="234521"/>
                  </a:lnTo>
                  <a:lnTo>
                    <a:pt x="696617" y="223404"/>
                  </a:lnTo>
                  <a:lnTo>
                    <a:pt x="699376" y="209829"/>
                  </a:lnTo>
                  <a:lnTo>
                    <a:pt x="699376" y="34975"/>
                  </a:lnTo>
                  <a:lnTo>
                    <a:pt x="696617" y="21393"/>
                  </a:lnTo>
                  <a:lnTo>
                    <a:pt x="689105" y="10272"/>
                  </a:lnTo>
                  <a:lnTo>
                    <a:pt x="677987" y="2759"/>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64"/>
            <p:cNvSpPr/>
            <p:nvPr/>
          </p:nvSpPr>
          <p:spPr>
            <a:xfrm>
              <a:off x="1242216" y="7650420"/>
              <a:ext cx="699770" cy="245110"/>
            </a:xfrm>
            <a:custGeom>
              <a:avLst/>
              <a:gdLst/>
              <a:ahLst/>
              <a:cxnLst/>
              <a:rect l="l" t="t" r="r" b="b"/>
              <a:pathLst>
                <a:path w="699769" h="245109">
                  <a:moveTo>
                    <a:pt x="664413" y="0"/>
                  </a:moveTo>
                  <a:lnTo>
                    <a:pt x="34950" y="0"/>
                  </a:lnTo>
                  <a:lnTo>
                    <a:pt x="21377" y="2759"/>
                  </a:lnTo>
                  <a:lnTo>
                    <a:pt x="10264" y="10272"/>
                  </a:lnTo>
                  <a:lnTo>
                    <a:pt x="2757" y="21393"/>
                  </a:lnTo>
                  <a:lnTo>
                    <a:pt x="0" y="34975"/>
                  </a:lnTo>
                  <a:lnTo>
                    <a:pt x="0" y="209816"/>
                  </a:lnTo>
                  <a:lnTo>
                    <a:pt x="2757" y="223398"/>
                  </a:lnTo>
                  <a:lnTo>
                    <a:pt x="10264" y="234519"/>
                  </a:lnTo>
                  <a:lnTo>
                    <a:pt x="21377" y="242033"/>
                  </a:lnTo>
                  <a:lnTo>
                    <a:pt x="34950" y="244792"/>
                  </a:lnTo>
                  <a:lnTo>
                    <a:pt x="664413" y="244792"/>
                  </a:lnTo>
                  <a:lnTo>
                    <a:pt x="677987" y="242033"/>
                  </a:lnTo>
                  <a:lnTo>
                    <a:pt x="689105" y="234519"/>
                  </a:lnTo>
                  <a:lnTo>
                    <a:pt x="696617" y="223398"/>
                  </a:lnTo>
                  <a:lnTo>
                    <a:pt x="699376" y="209816"/>
                  </a:lnTo>
                  <a:lnTo>
                    <a:pt x="699376" y="34975"/>
                  </a:lnTo>
                  <a:lnTo>
                    <a:pt x="696617" y="21393"/>
                  </a:lnTo>
                  <a:lnTo>
                    <a:pt x="689105" y="10272"/>
                  </a:lnTo>
                  <a:lnTo>
                    <a:pt x="677987" y="2759"/>
                  </a:lnTo>
                  <a:lnTo>
                    <a:pt x="66441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5" name="object 65"/>
          <p:cNvSpPr txBox="1"/>
          <p:nvPr/>
        </p:nvSpPr>
        <p:spPr>
          <a:xfrm>
            <a:off x="1388176" y="7711352"/>
            <a:ext cx="40767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a:latin typeface="Meiryo UI" panose="020B0604030504040204" pitchFamily="50" charset="-128"/>
              <a:ea typeface="Meiryo UI" panose="020B0604030504040204" pitchFamily="50" charset="-128"/>
              <a:cs typeface="Source Han Sans JP"/>
            </a:endParaRPr>
          </a:p>
        </p:txBody>
      </p:sp>
      <p:grpSp>
        <p:nvGrpSpPr>
          <p:cNvPr id="66" name="object 66"/>
          <p:cNvGrpSpPr/>
          <p:nvPr/>
        </p:nvGrpSpPr>
        <p:grpSpPr>
          <a:xfrm>
            <a:off x="1242216" y="7965140"/>
            <a:ext cx="708660" cy="323850"/>
            <a:chOff x="1242216" y="7965140"/>
            <a:chExt cx="708660" cy="323850"/>
          </a:xfrm>
        </p:grpSpPr>
        <p:sp>
          <p:nvSpPr>
            <p:cNvPr id="67" name="object 67"/>
            <p:cNvSpPr/>
            <p:nvPr/>
          </p:nvSpPr>
          <p:spPr>
            <a:xfrm>
              <a:off x="1250956" y="7973886"/>
              <a:ext cx="699770" cy="314960"/>
            </a:xfrm>
            <a:custGeom>
              <a:avLst/>
              <a:gdLst/>
              <a:ahLst/>
              <a:cxnLst/>
              <a:rect l="l" t="t" r="r" b="b"/>
              <a:pathLst>
                <a:path w="699769" h="314959">
                  <a:moveTo>
                    <a:pt x="664413" y="0"/>
                  </a:moveTo>
                  <a:lnTo>
                    <a:pt x="34963" y="0"/>
                  </a:lnTo>
                  <a:lnTo>
                    <a:pt x="21383" y="2761"/>
                  </a:lnTo>
                  <a:lnTo>
                    <a:pt x="10266" y="10277"/>
                  </a:lnTo>
                  <a:lnTo>
                    <a:pt x="2757" y="21399"/>
                  </a:lnTo>
                  <a:lnTo>
                    <a:pt x="0" y="34975"/>
                  </a:lnTo>
                  <a:lnTo>
                    <a:pt x="0" y="279768"/>
                  </a:lnTo>
                  <a:lnTo>
                    <a:pt x="2757" y="293343"/>
                  </a:lnTo>
                  <a:lnTo>
                    <a:pt x="10266" y="304460"/>
                  </a:lnTo>
                  <a:lnTo>
                    <a:pt x="21383" y="311972"/>
                  </a:lnTo>
                  <a:lnTo>
                    <a:pt x="34963" y="314731"/>
                  </a:lnTo>
                  <a:lnTo>
                    <a:pt x="664413" y="314731"/>
                  </a:lnTo>
                  <a:lnTo>
                    <a:pt x="677987" y="311972"/>
                  </a:lnTo>
                  <a:lnTo>
                    <a:pt x="689105" y="304458"/>
                  </a:lnTo>
                  <a:lnTo>
                    <a:pt x="696617" y="293337"/>
                  </a:lnTo>
                  <a:lnTo>
                    <a:pt x="699376" y="279755"/>
                  </a:lnTo>
                  <a:lnTo>
                    <a:pt x="699376" y="34975"/>
                  </a:lnTo>
                  <a:lnTo>
                    <a:pt x="696617" y="21399"/>
                  </a:lnTo>
                  <a:lnTo>
                    <a:pt x="689105" y="10277"/>
                  </a:lnTo>
                  <a:lnTo>
                    <a:pt x="677987" y="2761"/>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68"/>
            <p:cNvSpPr/>
            <p:nvPr/>
          </p:nvSpPr>
          <p:spPr>
            <a:xfrm>
              <a:off x="1242216" y="7965140"/>
              <a:ext cx="699770" cy="314960"/>
            </a:xfrm>
            <a:custGeom>
              <a:avLst/>
              <a:gdLst/>
              <a:ahLst/>
              <a:cxnLst/>
              <a:rect l="l" t="t" r="r" b="b"/>
              <a:pathLst>
                <a:path w="699769" h="314959">
                  <a:moveTo>
                    <a:pt x="664413" y="0"/>
                  </a:moveTo>
                  <a:lnTo>
                    <a:pt x="34950" y="0"/>
                  </a:lnTo>
                  <a:lnTo>
                    <a:pt x="21377" y="2761"/>
                  </a:lnTo>
                  <a:lnTo>
                    <a:pt x="10264" y="10277"/>
                  </a:lnTo>
                  <a:lnTo>
                    <a:pt x="2757" y="21399"/>
                  </a:lnTo>
                  <a:lnTo>
                    <a:pt x="0" y="34975"/>
                  </a:lnTo>
                  <a:lnTo>
                    <a:pt x="0" y="279768"/>
                  </a:lnTo>
                  <a:lnTo>
                    <a:pt x="2757" y="293348"/>
                  </a:lnTo>
                  <a:lnTo>
                    <a:pt x="10264" y="304465"/>
                  </a:lnTo>
                  <a:lnTo>
                    <a:pt x="21377" y="311974"/>
                  </a:lnTo>
                  <a:lnTo>
                    <a:pt x="34950" y="314731"/>
                  </a:lnTo>
                  <a:lnTo>
                    <a:pt x="664413" y="314731"/>
                  </a:lnTo>
                  <a:lnTo>
                    <a:pt x="677987" y="311974"/>
                  </a:lnTo>
                  <a:lnTo>
                    <a:pt x="689105" y="304465"/>
                  </a:lnTo>
                  <a:lnTo>
                    <a:pt x="696617" y="293348"/>
                  </a:lnTo>
                  <a:lnTo>
                    <a:pt x="699376" y="279768"/>
                  </a:lnTo>
                  <a:lnTo>
                    <a:pt x="699376" y="34975"/>
                  </a:lnTo>
                  <a:lnTo>
                    <a:pt x="696617" y="21399"/>
                  </a:lnTo>
                  <a:lnTo>
                    <a:pt x="689105" y="10277"/>
                  </a:lnTo>
                  <a:lnTo>
                    <a:pt x="677987" y="2761"/>
                  </a:lnTo>
                  <a:lnTo>
                    <a:pt x="66441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9" name="object 69"/>
          <p:cNvSpPr txBox="1"/>
          <p:nvPr/>
        </p:nvSpPr>
        <p:spPr>
          <a:xfrm>
            <a:off x="1390813" y="7975724"/>
            <a:ext cx="402590" cy="280654"/>
          </a:xfrm>
          <a:prstGeom prst="rect">
            <a:avLst/>
          </a:prstGeom>
        </p:spPr>
        <p:txBody>
          <a:bodyPr vert="horz" wrap="square" lIns="0" tIns="11430" rIns="0" bIns="0" rtlCol="0">
            <a:spAutoFit/>
          </a:bodyPr>
          <a:lstStyle/>
          <a:p>
            <a:pPr marL="12700"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区市町村の子供政策</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主管課</a:t>
            </a:r>
            <a:endParaRPr sz="550" dirty="0">
              <a:latin typeface="Meiryo UI" panose="020B0604030504040204" pitchFamily="50" charset="-128"/>
              <a:ea typeface="Meiryo UI" panose="020B0604030504040204" pitchFamily="50" charset="-128"/>
              <a:cs typeface="Source Han Sans JP"/>
            </a:endParaRPr>
          </a:p>
        </p:txBody>
      </p:sp>
      <p:grpSp>
        <p:nvGrpSpPr>
          <p:cNvPr id="70" name="object 70"/>
          <p:cNvGrpSpPr/>
          <p:nvPr/>
        </p:nvGrpSpPr>
        <p:grpSpPr>
          <a:xfrm>
            <a:off x="2133922" y="6269127"/>
            <a:ext cx="3287395" cy="2098675"/>
            <a:chOff x="2133922" y="6269127"/>
            <a:chExt cx="3287395" cy="2098675"/>
          </a:xfrm>
        </p:grpSpPr>
        <p:sp>
          <p:nvSpPr>
            <p:cNvPr id="71" name="object 71"/>
            <p:cNvSpPr/>
            <p:nvPr/>
          </p:nvSpPr>
          <p:spPr>
            <a:xfrm>
              <a:off x="2133922" y="6269130"/>
              <a:ext cx="3287395" cy="175260"/>
            </a:xfrm>
            <a:custGeom>
              <a:avLst/>
              <a:gdLst/>
              <a:ahLst/>
              <a:cxnLst/>
              <a:rect l="l" t="t" r="r" b="b"/>
              <a:pathLst>
                <a:path w="3287395" h="175260">
                  <a:moveTo>
                    <a:pt x="3252177" y="0"/>
                  </a:moveTo>
                  <a:lnTo>
                    <a:pt x="34975" y="0"/>
                  </a:lnTo>
                  <a:lnTo>
                    <a:pt x="21366" y="2746"/>
                  </a:lnTo>
                  <a:lnTo>
                    <a:pt x="10248" y="10239"/>
                  </a:lnTo>
                  <a:lnTo>
                    <a:pt x="2750" y="21356"/>
                  </a:lnTo>
                  <a:lnTo>
                    <a:pt x="0" y="34975"/>
                  </a:lnTo>
                  <a:lnTo>
                    <a:pt x="0" y="174840"/>
                  </a:lnTo>
                  <a:lnTo>
                    <a:pt x="3287141" y="174840"/>
                  </a:lnTo>
                  <a:lnTo>
                    <a:pt x="3287141" y="34975"/>
                  </a:lnTo>
                  <a:lnTo>
                    <a:pt x="3284392" y="21356"/>
                  </a:lnTo>
                  <a:lnTo>
                    <a:pt x="3276898" y="10239"/>
                  </a:lnTo>
                  <a:lnTo>
                    <a:pt x="3265784" y="2746"/>
                  </a:lnTo>
                  <a:lnTo>
                    <a:pt x="3252177"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72"/>
            <p:cNvSpPr/>
            <p:nvPr/>
          </p:nvSpPr>
          <p:spPr>
            <a:xfrm>
              <a:off x="2133923" y="6443973"/>
              <a:ext cx="3287395" cy="1923414"/>
            </a:xfrm>
            <a:custGeom>
              <a:avLst/>
              <a:gdLst/>
              <a:ahLst/>
              <a:cxnLst/>
              <a:rect l="l" t="t" r="r" b="b"/>
              <a:pathLst>
                <a:path w="3287395" h="1923415">
                  <a:moveTo>
                    <a:pt x="3287141" y="0"/>
                  </a:moveTo>
                  <a:lnTo>
                    <a:pt x="0" y="0"/>
                  </a:lnTo>
                  <a:lnTo>
                    <a:pt x="0" y="1888363"/>
                  </a:lnTo>
                  <a:lnTo>
                    <a:pt x="2759" y="1901937"/>
                  </a:lnTo>
                  <a:lnTo>
                    <a:pt x="10272" y="1913054"/>
                  </a:lnTo>
                  <a:lnTo>
                    <a:pt x="21393" y="1920567"/>
                  </a:lnTo>
                  <a:lnTo>
                    <a:pt x="34975" y="1923326"/>
                  </a:lnTo>
                  <a:lnTo>
                    <a:pt x="3252177" y="1923326"/>
                  </a:lnTo>
                  <a:lnTo>
                    <a:pt x="3265752" y="1920566"/>
                  </a:lnTo>
                  <a:lnTo>
                    <a:pt x="3276869" y="1913053"/>
                  </a:lnTo>
                  <a:lnTo>
                    <a:pt x="3284381" y="1901932"/>
                  </a:lnTo>
                  <a:lnTo>
                    <a:pt x="3287141" y="1888350"/>
                  </a:lnTo>
                  <a:lnTo>
                    <a:pt x="3287141"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73"/>
            <p:cNvSpPr/>
            <p:nvPr/>
          </p:nvSpPr>
          <p:spPr>
            <a:xfrm>
              <a:off x="2133936" y="6269127"/>
              <a:ext cx="3287395" cy="2098675"/>
            </a:xfrm>
            <a:custGeom>
              <a:avLst/>
              <a:gdLst/>
              <a:ahLst/>
              <a:cxnLst/>
              <a:rect l="l" t="t" r="r" b="b"/>
              <a:pathLst>
                <a:path w="3287395" h="2098675">
                  <a:moveTo>
                    <a:pt x="3252165" y="0"/>
                  </a:moveTo>
                  <a:lnTo>
                    <a:pt x="34963" y="0"/>
                  </a:lnTo>
                  <a:lnTo>
                    <a:pt x="21350" y="2748"/>
                  </a:lnTo>
                  <a:lnTo>
                    <a:pt x="10237" y="10242"/>
                  </a:lnTo>
                  <a:lnTo>
                    <a:pt x="2746" y="21356"/>
                  </a:lnTo>
                  <a:lnTo>
                    <a:pt x="0" y="34963"/>
                  </a:lnTo>
                  <a:lnTo>
                    <a:pt x="0" y="2063203"/>
                  </a:lnTo>
                  <a:lnTo>
                    <a:pt x="2746" y="2076818"/>
                  </a:lnTo>
                  <a:lnTo>
                    <a:pt x="10237" y="2087935"/>
                  </a:lnTo>
                  <a:lnTo>
                    <a:pt x="21350" y="2095431"/>
                  </a:lnTo>
                  <a:lnTo>
                    <a:pt x="34963" y="2098179"/>
                  </a:lnTo>
                  <a:lnTo>
                    <a:pt x="3252165" y="2098179"/>
                  </a:lnTo>
                  <a:lnTo>
                    <a:pt x="3265772" y="2095431"/>
                  </a:lnTo>
                  <a:lnTo>
                    <a:pt x="3274670" y="2089429"/>
                  </a:lnTo>
                  <a:lnTo>
                    <a:pt x="34963" y="2089429"/>
                  </a:lnTo>
                  <a:lnTo>
                    <a:pt x="24762" y="2087364"/>
                  </a:lnTo>
                  <a:lnTo>
                    <a:pt x="16425" y="2081736"/>
                  </a:lnTo>
                  <a:lnTo>
                    <a:pt x="10801" y="2073398"/>
                  </a:lnTo>
                  <a:lnTo>
                    <a:pt x="8737" y="2063203"/>
                  </a:lnTo>
                  <a:lnTo>
                    <a:pt x="8737" y="34963"/>
                  </a:lnTo>
                  <a:lnTo>
                    <a:pt x="10801" y="24762"/>
                  </a:lnTo>
                  <a:lnTo>
                    <a:pt x="16425" y="16425"/>
                  </a:lnTo>
                  <a:lnTo>
                    <a:pt x="24762" y="10801"/>
                  </a:lnTo>
                  <a:lnTo>
                    <a:pt x="34963" y="8737"/>
                  </a:lnTo>
                  <a:lnTo>
                    <a:pt x="3274653" y="8737"/>
                  </a:lnTo>
                  <a:lnTo>
                    <a:pt x="3265772" y="2748"/>
                  </a:lnTo>
                  <a:lnTo>
                    <a:pt x="3252165" y="0"/>
                  </a:lnTo>
                  <a:close/>
                </a:path>
                <a:path w="3287395" h="2098675">
                  <a:moveTo>
                    <a:pt x="3274653" y="8737"/>
                  </a:moveTo>
                  <a:lnTo>
                    <a:pt x="3252165" y="8737"/>
                  </a:lnTo>
                  <a:lnTo>
                    <a:pt x="3262360" y="10801"/>
                  </a:lnTo>
                  <a:lnTo>
                    <a:pt x="3270697" y="16425"/>
                  </a:lnTo>
                  <a:lnTo>
                    <a:pt x="3276325" y="24762"/>
                  </a:lnTo>
                  <a:lnTo>
                    <a:pt x="3278390" y="34963"/>
                  </a:lnTo>
                  <a:lnTo>
                    <a:pt x="3278390" y="2063203"/>
                  </a:lnTo>
                  <a:lnTo>
                    <a:pt x="3276325" y="2073398"/>
                  </a:lnTo>
                  <a:lnTo>
                    <a:pt x="3270697" y="2081736"/>
                  </a:lnTo>
                  <a:lnTo>
                    <a:pt x="3262360" y="2087364"/>
                  </a:lnTo>
                  <a:lnTo>
                    <a:pt x="3252165" y="2089429"/>
                  </a:lnTo>
                  <a:lnTo>
                    <a:pt x="3274670" y="2089429"/>
                  </a:lnTo>
                  <a:lnTo>
                    <a:pt x="3276885" y="2087935"/>
                  </a:lnTo>
                  <a:lnTo>
                    <a:pt x="3284379" y="2076818"/>
                  </a:lnTo>
                  <a:lnTo>
                    <a:pt x="3287128" y="2063203"/>
                  </a:lnTo>
                  <a:lnTo>
                    <a:pt x="3287128" y="34963"/>
                  </a:lnTo>
                  <a:lnTo>
                    <a:pt x="3284379" y="21356"/>
                  </a:lnTo>
                  <a:lnTo>
                    <a:pt x="3276885" y="10242"/>
                  </a:lnTo>
                  <a:lnTo>
                    <a:pt x="3274653"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4" name="object 74"/>
          <p:cNvSpPr txBox="1"/>
          <p:nvPr/>
        </p:nvSpPr>
        <p:spPr>
          <a:xfrm>
            <a:off x="2601354" y="6288711"/>
            <a:ext cx="2348865" cy="116699"/>
          </a:xfrm>
          <a:prstGeom prst="rect">
            <a:avLst/>
          </a:prstGeom>
        </p:spPr>
        <p:txBody>
          <a:bodyPr vert="horz" wrap="square" lIns="0" tIns="16510" rIns="0" bIns="0" rtlCol="0">
            <a:spAutoFit/>
          </a:bodyPr>
          <a:lstStyle/>
          <a:p>
            <a:pPr marL="12700" algn="ctr">
              <a:lnSpc>
                <a:spcPct val="100000"/>
              </a:lnSpc>
              <a:spcBef>
                <a:spcPts val="130"/>
              </a:spcBef>
            </a:pPr>
            <a:r>
              <a:rPr sz="650" b="1" dirty="0" err="1">
                <a:solidFill>
                  <a:srgbClr val="FFFFFF"/>
                </a:solidFill>
                <a:latin typeface="Meiryo UI" panose="020B0604030504040204" pitchFamily="50" charset="-128"/>
                <a:ea typeface="Meiryo UI" panose="020B0604030504040204" pitchFamily="50" charset="-128"/>
                <a:cs typeface="Source Han Sans JP"/>
              </a:rPr>
              <a:t>身近な場所でヤングケアラーを含む家族を支える役割を担う</a:t>
            </a:r>
            <a:endParaRPr sz="650" dirty="0">
              <a:latin typeface="Meiryo UI" panose="020B0604030504040204" pitchFamily="50" charset="-128"/>
              <a:ea typeface="Meiryo UI" panose="020B0604030504040204" pitchFamily="50" charset="-128"/>
              <a:cs typeface="Source Han Sans JP"/>
            </a:endParaRPr>
          </a:p>
        </p:txBody>
      </p:sp>
      <p:sp>
        <p:nvSpPr>
          <p:cNvPr id="75" name="object 75"/>
          <p:cNvSpPr txBox="1"/>
          <p:nvPr/>
        </p:nvSpPr>
        <p:spPr>
          <a:xfrm>
            <a:off x="3146817" y="6496847"/>
            <a:ext cx="1259205"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地域の施設、地域関係者等</a:t>
            </a:r>
            <a:endParaRPr sz="750" dirty="0">
              <a:latin typeface="Meiryo UI" panose="020B0604030504040204" pitchFamily="50" charset="-128"/>
              <a:ea typeface="Meiryo UI" panose="020B0604030504040204" pitchFamily="50" charset="-128"/>
              <a:cs typeface="Source Han Sans JP"/>
            </a:endParaRPr>
          </a:p>
        </p:txBody>
      </p:sp>
      <p:grpSp>
        <p:nvGrpSpPr>
          <p:cNvPr id="76" name="object 76"/>
          <p:cNvGrpSpPr/>
          <p:nvPr/>
        </p:nvGrpSpPr>
        <p:grpSpPr>
          <a:xfrm>
            <a:off x="2221353" y="6706251"/>
            <a:ext cx="734695" cy="254000"/>
            <a:chOff x="2221353" y="6706251"/>
            <a:chExt cx="734695" cy="254000"/>
          </a:xfrm>
        </p:grpSpPr>
        <p:sp>
          <p:nvSpPr>
            <p:cNvPr id="77" name="object 77"/>
            <p:cNvSpPr/>
            <p:nvPr/>
          </p:nvSpPr>
          <p:spPr>
            <a:xfrm>
              <a:off x="2230093" y="6714992"/>
              <a:ext cx="725805" cy="245110"/>
            </a:xfrm>
            <a:custGeom>
              <a:avLst/>
              <a:gdLst/>
              <a:ahLst/>
              <a:cxnLst/>
              <a:rect l="l" t="t" r="r" b="b"/>
              <a:pathLst>
                <a:path w="725805" h="245109">
                  <a:moveTo>
                    <a:pt x="690651" y="0"/>
                  </a:moveTo>
                  <a:lnTo>
                    <a:pt x="34975" y="0"/>
                  </a:lnTo>
                  <a:lnTo>
                    <a:pt x="21399" y="2757"/>
                  </a:lnTo>
                  <a:lnTo>
                    <a:pt x="10277" y="10266"/>
                  </a:lnTo>
                  <a:lnTo>
                    <a:pt x="2761" y="21383"/>
                  </a:lnTo>
                  <a:lnTo>
                    <a:pt x="0" y="34963"/>
                  </a:lnTo>
                  <a:lnTo>
                    <a:pt x="0" y="209816"/>
                  </a:lnTo>
                  <a:lnTo>
                    <a:pt x="2760" y="223396"/>
                  </a:lnTo>
                  <a:lnTo>
                    <a:pt x="10275" y="234513"/>
                  </a:lnTo>
                  <a:lnTo>
                    <a:pt x="21393" y="242022"/>
                  </a:lnTo>
                  <a:lnTo>
                    <a:pt x="34963" y="244779"/>
                  </a:lnTo>
                  <a:lnTo>
                    <a:pt x="690651" y="244779"/>
                  </a:lnTo>
                  <a:lnTo>
                    <a:pt x="704226" y="242022"/>
                  </a:lnTo>
                  <a:lnTo>
                    <a:pt x="715343" y="234513"/>
                  </a:lnTo>
                  <a:lnTo>
                    <a:pt x="722855" y="223396"/>
                  </a:lnTo>
                  <a:lnTo>
                    <a:pt x="725614" y="209816"/>
                  </a:lnTo>
                  <a:lnTo>
                    <a:pt x="725614" y="34963"/>
                  </a:lnTo>
                  <a:lnTo>
                    <a:pt x="722855" y="21383"/>
                  </a:lnTo>
                  <a:lnTo>
                    <a:pt x="715343" y="10266"/>
                  </a:lnTo>
                  <a:lnTo>
                    <a:pt x="704226" y="2757"/>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78"/>
            <p:cNvSpPr/>
            <p:nvPr/>
          </p:nvSpPr>
          <p:spPr>
            <a:xfrm>
              <a:off x="2221353" y="6706251"/>
              <a:ext cx="725805" cy="245110"/>
            </a:xfrm>
            <a:custGeom>
              <a:avLst/>
              <a:gdLst/>
              <a:ahLst/>
              <a:cxnLst/>
              <a:rect l="l" t="t" r="r" b="b"/>
              <a:pathLst>
                <a:path w="725805" h="245109">
                  <a:moveTo>
                    <a:pt x="690651" y="0"/>
                  </a:moveTo>
                  <a:lnTo>
                    <a:pt x="34963" y="0"/>
                  </a:lnTo>
                  <a:lnTo>
                    <a:pt x="21388" y="2757"/>
                  </a:lnTo>
                  <a:lnTo>
                    <a:pt x="10271" y="10266"/>
                  </a:lnTo>
                  <a:lnTo>
                    <a:pt x="2759" y="21383"/>
                  </a:lnTo>
                  <a:lnTo>
                    <a:pt x="0" y="34963"/>
                  </a:lnTo>
                  <a:lnTo>
                    <a:pt x="0" y="209816"/>
                  </a:lnTo>
                  <a:lnTo>
                    <a:pt x="2759" y="223391"/>
                  </a:lnTo>
                  <a:lnTo>
                    <a:pt x="10271" y="234508"/>
                  </a:lnTo>
                  <a:lnTo>
                    <a:pt x="21388" y="242020"/>
                  </a:lnTo>
                  <a:lnTo>
                    <a:pt x="34963" y="244779"/>
                  </a:lnTo>
                  <a:lnTo>
                    <a:pt x="690651" y="244779"/>
                  </a:lnTo>
                  <a:lnTo>
                    <a:pt x="704226" y="242020"/>
                  </a:lnTo>
                  <a:lnTo>
                    <a:pt x="715343" y="234508"/>
                  </a:lnTo>
                  <a:lnTo>
                    <a:pt x="722855" y="223391"/>
                  </a:lnTo>
                  <a:lnTo>
                    <a:pt x="725614" y="209816"/>
                  </a:lnTo>
                  <a:lnTo>
                    <a:pt x="725614" y="34963"/>
                  </a:lnTo>
                  <a:lnTo>
                    <a:pt x="722855" y="21383"/>
                  </a:lnTo>
                  <a:lnTo>
                    <a:pt x="715343" y="10266"/>
                  </a:lnTo>
                  <a:lnTo>
                    <a:pt x="704226"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9" name="object 79"/>
          <p:cNvSpPr txBox="1"/>
          <p:nvPr/>
        </p:nvSpPr>
        <p:spPr>
          <a:xfrm>
            <a:off x="2418904" y="6765423"/>
            <a:ext cx="33083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地域住民</a:t>
            </a:r>
            <a:endParaRPr sz="550">
              <a:latin typeface="Meiryo UI" panose="020B0604030504040204" pitchFamily="50" charset="-128"/>
              <a:ea typeface="Meiryo UI" panose="020B0604030504040204" pitchFamily="50" charset="-128"/>
              <a:cs typeface="Source Han Sans JP"/>
            </a:endParaRPr>
          </a:p>
        </p:txBody>
      </p:sp>
      <p:grpSp>
        <p:nvGrpSpPr>
          <p:cNvPr id="80" name="object 80"/>
          <p:cNvGrpSpPr/>
          <p:nvPr/>
        </p:nvGrpSpPr>
        <p:grpSpPr>
          <a:xfrm>
            <a:off x="3016906" y="6706251"/>
            <a:ext cx="909319" cy="254000"/>
            <a:chOff x="3016906" y="6706251"/>
            <a:chExt cx="909319" cy="254000"/>
          </a:xfrm>
        </p:grpSpPr>
        <p:sp>
          <p:nvSpPr>
            <p:cNvPr id="81" name="object 81"/>
            <p:cNvSpPr/>
            <p:nvPr/>
          </p:nvSpPr>
          <p:spPr>
            <a:xfrm>
              <a:off x="3025653" y="6714992"/>
              <a:ext cx="901065" cy="245110"/>
            </a:xfrm>
            <a:custGeom>
              <a:avLst/>
              <a:gdLst/>
              <a:ahLst/>
              <a:cxnLst/>
              <a:rect l="l" t="t" r="r" b="b"/>
              <a:pathLst>
                <a:path w="901064" h="245109">
                  <a:moveTo>
                    <a:pt x="865492"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65492" y="244779"/>
                  </a:lnTo>
                  <a:lnTo>
                    <a:pt x="879074" y="242022"/>
                  </a:lnTo>
                  <a:lnTo>
                    <a:pt x="890195" y="234513"/>
                  </a:lnTo>
                  <a:lnTo>
                    <a:pt x="897708" y="223396"/>
                  </a:lnTo>
                  <a:lnTo>
                    <a:pt x="900468" y="209816"/>
                  </a:lnTo>
                  <a:lnTo>
                    <a:pt x="900468" y="34963"/>
                  </a:lnTo>
                  <a:lnTo>
                    <a:pt x="897708" y="21383"/>
                  </a:lnTo>
                  <a:lnTo>
                    <a:pt x="890195" y="10266"/>
                  </a:lnTo>
                  <a:lnTo>
                    <a:pt x="879074" y="2757"/>
                  </a:lnTo>
                  <a:lnTo>
                    <a:pt x="86549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82"/>
            <p:cNvSpPr/>
            <p:nvPr/>
          </p:nvSpPr>
          <p:spPr>
            <a:xfrm>
              <a:off x="3016906" y="6706251"/>
              <a:ext cx="901065" cy="245110"/>
            </a:xfrm>
            <a:custGeom>
              <a:avLst/>
              <a:gdLst/>
              <a:ahLst/>
              <a:cxnLst/>
              <a:rect l="l" t="t" r="r" b="b"/>
              <a:pathLst>
                <a:path w="901064" h="245109">
                  <a:moveTo>
                    <a:pt x="865505" y="0"/>
                  </a:moveTo>
                  <a:lnTo>
                    <a:pt x="34975" y="0"/>
                  </a:lnTo>
                  <a:lnTo>
                    <a:pt x="21399" y="2757"/>
                  </a:lnTo>
                  <a:lnTo>
                    <a:pt x="10277" y="10266"/>
                  </a:lnTo>
                  <a:lnTo>
                    <a:pt x="2761" y="21383"/>
                  </a:lnTo>
                  <a:lnTo>
                    <a:pt x="0" y="34963"/>
                  </a:lnTo>
                  <a:lnTo>
                    <a:pt x="0" y="209816"/>
                  </a:lnTo>
                  <a:lnTo>
                    <a:pt x="2761" y="223391"/>
                  </a:lnTo>
                  <a:lnTo>
                    <a:pt x="10277" y="234508"/>
                  </a:lnTo>
                  <a:lnTo>
                    <a:pt x="21399" y="242020"/>
                  </a:lnTo>
                  <a:lnTo>
                    <a:pt x="34975" y="244779"/>
                  </a:lnTo>
                  <a:lnTo>
                    <a:pt x="865505" y="244779"/>
                  </a:lnTo>
                  <a:lnTo>
                    <a:pt x="879079" y="242020"/>
                  </a:lnTo>
                  <a:lnTo>
                    <a:pt x="890196" y="234508"/>
                  </a:lnTo>
                  <a:lnTo>
                    <a:pt x="897709" y="223391"/>
                  </a:lnTo>
                  <a:lnTo>
                    <a:pt x="900468" y="209816"/>
                  </a:lnTo>
                  <a:lnTo>
                    <a:pt x="900468" y="34963"/>
                  </a:lnTo>
                  <a:lnTo>
                    <a:pt x="897709" y="21383"/>
                  </a:lnTo>
                  <a:lnTo>
                    <a:pt x="890196" y="10266"/>
                  </a:lnTo>
                  <a:lnTo>
                    <a:pt x="879079" y="2757"/>
                  </a:lnTo>
                  <a:lnTo>
                    <a:pt x="865505"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3" name="object 83"/>
          <p:cNvSpPr txBox="1"/>
          <p:nvPr/>
        </p:nvSpPr>
        <p:spPr>
          <a:xfrm>
            <a:off x="3108952" y="6722764"/>
            <a:ext cx="75882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民生委員</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児童委員</a:t>
            </a:r>
            <a:r>
              <a:rPr sz="550" dirty="0">
                <a:solidFill>
                  <a:srgbClr val="66AD53"/>
                </a:solidFill>
                <a:latin typeface="Meiryo UI" panose="020B0604030504040204" pitchFamily="50" charset="-128"/>
                <a:ea typeface="Meiryo UI" panose="020B0604030504040204" pitchFamily="50" charset="-128"/>
                <a:cs typeface="Source Han Sans JP"/>
              </a:rPr>
              <a:t>、</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主任児童委員</a:t>
            </a:r>
            <a:endParaRPr sz="550" dirty="0">
              <a:latin typeface="Meiryo UI" panose="020B0604030504040204" pitchFamily="50" charset="-128"/>
              <a:ea typeface="Meiryo UI" panose="020B0604030504040204" pitchFamily="50" charset="-128"/>
              <a:cs typeface="Source Han Sans JP"/>
            </a:endParaRPr>
          </a:p>
        </p:txBody>
      </p:sp>
      <p:grpSp>
        <p:nvGrpSpPr>
          <p:cNvPr id="84" name="object 84"/>
          <p:cNvGrpSpPr/>
          <p:nvPr/>
        </p:nvGrpSpPr>
        <p:grpSpPr>
          <a:xfrm>
            <a:off x="3987317" y="6706251"/>
            <a:ext cx="560070" cy="254000"/>
            <a:chOff x="3987317" y="6706251"/>
            <a:chExt cx="560070" cy="254000"/>
          </a:xfrm>
        </p:grpSpPr>
        <p:sp>
          <p:nvSpPr>
            <p:cNvPr id="85" name="object 85"/>
            <p:cNvSpPr/>
            <p:nvPr/>
          </p:nvSpPr>
          <p:spPr>
            <a:xfrm>
              <a:off x="3996051" y="6714992"/>
              <a:ext cx="551180" cy="245110"/>
            </a:xfrm>
            <a:custGeom>
              <a:avLst/>
              <a:gdLst/>
              <a:ahLst/>
              <a:cxnLst/>
              <a:rect l="l" t="t" r="r" b="b"/>
              <a:pathLst>
                <a:path w="551179" h="245109">
                  <a:moveTo>
                    <a:pt x="515810"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515810" y="244779"/>
                  </a:lnTo>
                  <a:lnTo>
                    <a:pt x="529385" y="242022"/>
                  </a:lnTo>
                  <a:lnTo>
                    <a:pt x="540502" y="234513"/>
                  </a:lnTo>
                  <a:lnTo>
                    <a:pt x="548014" y="223396"/>
                  </a:lnTo>
                  <a:lnTo>
                    <a:pt x="550773" y="209816"/>
                  </a:lnTo>
                  <a:lnTo>
                    <a:pt x="550773" y="34963"/>
                  </a:lnTo>
                  <a:lnTo>
                    <a:pt x="548014" y="21383"/>
                  </a:lnTo>
                  <a:lnTo>
                    <a:pt x="540502" y="10266"/>
                  </a:lnTo>
                  <a:lnTo>
                    <a:pt x="529385" y="2757"/>
                  </a:lnTo>
                  <a:lnTo>
                    <a:pt x="51581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86"/>
            <p:cNvSpPr/>
            <p:nvPr/>
          </p:nvSpPr>
          <p:spPr>
            <a:xfrm>
              <a:off x="3987317" y="6706251"/>
              <a:ext cx="551180" cy="245110"/>
            </a:xfrm>
            <a:custGeom>
              <a:avLst/>
              <a:gdLst/>
              <a:ahLst/>
              <a:cxnLst/>
              <a:rect l="l" t="t" r="r" b="b"/>
              <a:pathLst>
                <a:path w="551179" h="245109">
                  <a:moveTo>
                    <a:pt x="515797" y="0"/>
                  </a:moveTo>
                  <a:lnTo>
                    <a:pt x="34963" y="0"/>
                  </a:lnTo>
                  <a:lnTo>
                    <a:pt x="21388" y="2757"/>
                  </a:lnTo>
                  <a:lnTo>
                    <a:pt x="10271" y="10266"/>
                  </a:lnTo>
                  <a:lnTo>
                    <a:pt x="2759" y="21383"/>
                  </a:lnTo>
                  <a:lnTo>
                    <a:pt x="0" y="34963"/>
                  </a:lnTo>
                  <a:lnTo>
                    <a:pt x="0" y="209816"/>
                  </a:lnTo>
                  <a:lnTo>
                    <a:pt x="2759" y="223391"/>
                  </a:lnTo>
                  <a:lnTo>
                    <a:pt x="10271" y="234508"/>
                  </a:lnTo>
                  <a:lnTo>
                    <a:pt x="21388" y="242020"/>
                  </a:lnTo>
                  <a:lnTo>
                    <a:pt x="34963" y="244779"/>
                  </a:lnTo>
                  <a:lnTo>
                    <a:pt x="515797" y="244779"/>
                  </a:lnTo>
                  <a:lnTo>
                    <a:pt x="529379" y="242020"/>
                  </a:lnTo>
                  <a:lnTo>
                    <a:pt x="540500" y="234508"/>
                  </a:lnTo>
                  <a:lnTo>
                    <a:pt x="548014" y="223391"/>
                  </a:lnTo>
                  <a:lnTo>
                    <a:pt x="550773" y="209816"/>
                  </a:lnTo>
                  <a:lnTo>
                    <a:pt x="550773" y="34963"/>
                  </a:lnTo>
                  <a:lnTo>
                    <a:pt x="548014" y="21383"/>
                  </a:lnTo>
                  <a:lnTo>
                    <a:pt x="540500" y="10266"/>
                  </a:lnTo>
                  <a:lnTo>
                    <a:pt x="529379" y="2757"/>
                  </a:lnTo>
                  <a:lnTo>
                    <a:pt x="515797"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7" name="object 87"/>
          <p:cNvSpPr txBox="1"/>
          <p:nvPr/>
        </p:nvSpPr>
        <p:spPr>
          <a:xfrm>
            <a:off x="4033566" y="6721011"/>
            <a:ext cx="45847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町会</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子供会</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関係者</a:t>
            </a:r>
            <a:endParaRPr sz="550" dirty="0">
              <a:latin typeface="Meiryo UI" panose="020B0604030504040204" pitchFamily="50" charset="-128"/>
              <a:ea typeface="Meiryo UI" panose="020B0604030504040204" pitchFamily="50" charset="-128"/>
              <a:cs typeface="Source Han Sans JP"/>
            </a:endParaRPr>
          </a:p>
        </p:txBody>
      </p:sp>
      <p:grpSp>
        <p:nvGrpSpPr>
          <p:cNvPr id="88" name="object 88"/>
          <p:cNvGrpSpPr/>
          <p:nvPr/>
        </p:nvGrpSpPr>
        <p:grpSpPr>
          <a:xfrm>
            <a:off x="4608022" y="6706251"/>
            <a:ext cx="734695" cy="254000"/>
            <a:chOff x="4608022" y="6706251"/>
            <a:chExt cx="734695" cy="254000"/>
          </a:xfrm>
        </p:grpSpPr>
        <p:sp>
          <p:nvSpPr>
            <p:cNvPr id="89" name="object 89"/>
            <p:cNvSpPr/>
            <p:nvPr/>
          </p:nvSpPr>
          <p:spPr>
            <a:xfrm>
              <a:off x="4616767" y="6714992"/>
              <a:ext cx="725805" cy="245110"/>
            </a:xfrm>
            <a:custGeom>
              <a:avLst/>
              <a:gdLst/>
              <a:ahLst/>
              <a:cxnLst/>
              <a:rect l="l" t="t" r="r" b="b"/>
              <a:pathLst>
                <a:path w="725804" h="245109">
                  <a:moveTo>
                    <a:pt x="690651"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690651" y="244779"/>
                  </a:lnTo>
                  <a:lnTo>
                    <a:pt x="704226" y="242022"/>
                  </a:lnTo>
                  <a:lnTo>
                    <a:pt x="715343" y="234513"/>
                  </a:lnTo>
                  <a:lnTo>
                    <a:pt x="722855" y="223396"/>
                  </a:lnTo>
                  <a:lnTo>
                    <a:pt x="725614" y="209816"/>
                  </a:lnTo>
                  <a:lnTo>
                    <a:pt x="725614" y="34963"/>
                  </a:lnTo>
                  <a:lnTo>
                    <a:pt x="722855" y="21383"/>
                  </a:lnTo>
                  <a:lnTo>
                    <a:pt x="715343" y="10266"/>
                  </a:lnTo>
                  <a:lnTo>
                    <a:pt x="704226" y="2757"/>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90"/>
            <p:cNvSpPr/>
            <p:nvPr/>
          </p:nvSpPr>
          <p:spPr>
            <a:xfrm>
              <a:off x="4608022" y="6706251"/>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1"/>
                  </a:lnTo>
                  <a:lnTo>
                    <a:pt x="10272" y="234508"/>
                  </a:lnTo>
                  <a:lnTo>
                    <a:pt x="21393" y="242020"/>
                  </a:lnTo>
                  <a:lnTo>
                    <a:pt x="34975" y="244779"/>
                  </a:lnTo>
                  <a:lnTo>
                    <a:pt x="690651" y="244779"/>
                  </a:lnTo>
                  <a:lnTo>
                    <a:pt x="704228" y="242020"/>
                  </a:lnTo>
                  <a:lnTo>
                    <a:pt x="715349" y="234508"/>
                  </a:lnTo>
                  <a:lnTo>
                    <a:pt x="722866" y="223391"/>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1" name="object 91"/>
          <p:cNvSpPr txBox="1"/>
          <p:nvPr/>
        </p:nvSpPr>
        <p:spPr>
          <a:xfrm>
            <a:off x="4805851" y="6721011"/>
            <a:ext cx="330200" cy="190950"/>
          </a:xfrm>
          <a:prstGeom prst="rect">
            <a:avLst/>
          </a:prstGeom>
        </p:spPr>
        <p:txBody>
          <a:bodyPr vert="horz" wrap="square" lIns="0" tIns="11430" rIns="0" bIns="0" rtlCol="0">
            <a:spAutoFit/>
          </a:bodyPr>
          <a:lstStyle/>
          <a:p>
            <a:pPr marL="50800" marR="5080" indent="-38735">
              <a:lnSpc>
                <a:spcPct val="106000"/>
              </a:lnSpc>
              <a:spcBef>
                <a:spcPts val="90"/>
              </a:spcBef>
            </a:pPr>
            <a:r>
              <a:rPr sz="550" dirty="0">
                <a:solidFill>
                  <a:srgbClr val="66AD53"/>
                </a:solidFill>
                <a:latin typeface="Meiryo UI" panose="020B0604030504040204" pitchFamily="50" charset="-128"/>
                <a:ea typeface="Meiryo UI" panose="020B0604030504040204" pitchFamily="50" charset="-128"/>
                <a:cs typeface="Source Han Sans JP"/>
              </a:rPr>
              <a:t>社会福祉協議会</a:t>
            </a:r>
            <a:endParaRPr sz="550" dirty="0">
              <a:latin typeface="Meiryo UI" panose="020B0604030504040204" pitchFamily="50" charset="-128"/>
              <a:ea typeface="Meiryo UI" panose="020B0604030504040204" pitchFamily="50" charset="-128"/>
              <a:cs typeface="Source Han Sans JP"/>
            </a:endParaRPr>
          </a:p>
        </p:txBody>
      </p:sp>
      <p:grpSp>
        <p:nvGrpSpPr>
          <p:cNvPr id="92" name="object 92"/>
          <p:cNvGrpSpPr/>
          <p:nvPr/>
        </p:nvGrpSpPr>
        <p:grpSpPr>
          <a:xfrm>
            <a:off x="2221354" y="7020976"/>
            <a:ext cx="883285" cy="254000"/>
            <a:chOff x="2221354" y="7020976"/>
            <a:chExt cx="883285" cy="254000"/>
          </a:xfrm>
        </p:grpSpPr>
        <p:sp>
          <p:nvSpPr>
            <p:cNvPr id="93" name="object 93"/>
            <p:cNvSpPr/>
            <p:nvPr/>
          </p:nvSpPr>
          <p:spPr>
            <a:xfrm>
              <a:off x="2230088" y="7029710"/>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16"/>
                  </a:lnTo>
                  <a:lnTo>
                    <a:pt x="2761" y="223398"/>
                  </a:lnTo>
                  <a:lnTo>
                    <a:pt x="10277" y="234519"/>
                  </a:lnTo>
                  <a:lnTo>
                    <a:pt x="21399" y="242033"/>
                  </a:lnTo>
                  <a:lnTo>
                    <a:pt x="34975" y="244792"/>
                  </a:lnTo>
                  <a:lnTo>
                    <a:pt x="839279" y="244792"/>
                  </a:lnTo>
                  <a:lnTo>
                    <a:pt x="852854" y="242033"/>
                  </a:lnTo>
                  <a:lnTo>
                    <a:pt x="863971" y="234519"/>
                  </a:lnTo>
                  <a:lnTo>
                    <a:pt x="871483" y="223398"/>
                  </a:lnTo>
                  <a:lnTo>
                    <a:pt x="874242" y="209816"/>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94"/>
            <p:cNvSpPr/>
            <p:nvPr/>
          </p:nvSpPr>
          <p:spPr>
            <a:xfrm>
              <a:off x="2221354" y="7020976"/>
              <a:ext cx="874394" cy="245110"/>
            </a:xfrm>
            <a:custGeom>
              <a:avLst/>
              <a:gdLst/>
              <a:ahLst/>
              <a:cxnLst/>
              <a:rect l="l" t="t" r="r" b="b"/>
              <a:pathLst>
                <a:path w="874394" h="245109">
                  <a:moveTo>
                    <a:pt x="839266"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39266" y="244779"/>
                  </a:lnTo>
                  <a:lnTo>
                    <a:pt x="852843" y="242022"/>
                  </a:lnTo>
                  <a:lnTo>
                    <a:pt x="863965" y="234513"/>
                  </a:lnTo>
                  <a:lnTo>
                    <a:pt x="871481" y="223396"/>
                  </a:lnTo>
                  <a:lnTo>
                    <a:pt x="874242" y="209816"/>
                  </a:lnTo>
                  <a:lnTo>
                    <a:pt x="874242" y="34963"/>
                  </a:lnTo>
                  <a:lnTo>
                    <a:pt x="871481" y="21383"/>
                  </a:lnTo>
                  <a:lnTo>
                    <a:pt x="863965" y="10266"/>
                  </a:lnTo>
                  <a:lnTo>
                    <a:pt x="852843" y="2757"/>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5" name="object 95"/>
          <p:cNvSpPr txBox="1"/>
          <p:nvPr/>
        </p:nvSpPr>
        <p:spPr>
          <a:xfrm>
            <a:off x="2287074" y="7040989"/>
            <a:ext cx="742950" cy="185948"/>
          </a:xfrm>
          <a:prstGeom prst="rect">
            <a:avLst/>
          </a:prstGeom>
        </p:spPr>
        <p:txBody>
          <a:bodyPr vert="horz" wrap="square" lIns="0" tIns="16510" rIns="0" bIns="0" rtlCol="0">
            <a:spAutoFit/>
          </a:bodyPr>
          <a:lstStyle/>
          <a:p>
            <a:pPr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幼稚園、</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認定こども園、保育所</a:t>
            </a:r>
            <a:endParaRPr sz="550">
              <a:latin typeface="Meiryo UI" panose="020B0604030504040204" pitchFamily="50" charset="-128"/>
              <a:ea typeface="Meiryo UI" panose="020B0604030504040204" pitchFamily="50" charset="-128"/>
              <a:cs typeface="Source Han Sans JP"/>
            </a:endParaRPr>
          </a:p>
        </p:txBody>
      </p:sp>
      <p:grpSp>
        <p:nvGrpSpPr>
          <p:cNvPr id="96" name="object 96"/>
          <p:cNvGrpSpPr/>
          <p:nvPr/>
        </p:nvGrpSpPr>
        <p:grpSpPr>
          <a:xfrm>
            <a:off x="2221354" y="7335701"/>
            <a:ext cx="883285" cy="254000"/>
            <a:chOff x="2221354" y="7335701"/>
            <a:chExt cx="883285" cy="254000"/>
          </a:xfrm>
        </p:grpSpPr>
        <p:sp>
          <p:nvSpPr>
            <p:cNvPr id="97" name="object 97"/>
            <p:cNvSpPr/>
            <p:nvPr/>
          </p:nvSpPr>
          <p:spPr>
            <a:xfrm>
              <a:off x="2230088" y="7344435"/>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16"/>
                  </a:lnTo>
                  <a:lnTo>
                    <a:pt x="2761" y="223398"/>
                  </a:lnTo>
                  <a:lnTo>
                    <a:pt x="10277" y="234519"/>
                  </a:lnTo>
                  <a:lnTo>
                    <a:pt x="21399" y="242033"/>
                  </a:lnTo>
                  <a:lnTo>
                    <a:pt x="34975" y="244792"/>
                  </a:lnTo>
                  <a:lnTo>
                    <a:pt x="839279" y="244792"/>
                  </a:lnTo>
                  <a:lnTo>
                    <a:pt x="852854" y="242033"/>
                  </a:lnTo>
                  <a:lnTo>
                    <a:pt x="863971" y="234519"/>
                  </a:lnTo>
                  <a:lnTo>
                    <a:pt x="871483" y="223398"/>
                  </a:lnTo>
                  <a:lnTo>
                    <a:pt x="874242" y="209816"/>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98"/>
            <p:cNvSpPr/>
            <p:nvPr/>
          </p:nvSpPr>
          <p:spPr>
            <a:xfrm>
              <a:off x="2221354" y="7335701"/>
              <a:ext cx="874394" cy="245110"/>
            </a:xfrm>
            <a:custGeom>
              <a:avLst/>
              <a:gdLst/>
              <a:ahLst/>
              <a:cxnLst/>
              <a:rect l="l" t="t" r="r" b="b"/>
              <a:pathLst>
                <a:path w="874394" h="245109">
                  <a:moveTo>
                    <a:pt x="839266"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39266" y="244779"/>
                  </a:lnTo>
                  <a:lnTo>
                    <a:pt x="852843" y="242022"/>
                  </a:lnTo>
                  <a:lnTo>
                    <a:pt x="863965" y="234513"/>
                  </a:lnTo>
                  <a:lnTo>
                    <a:pt x="871481" y="223396"/>
                  </a:lnTo>
                  <a:lnTo>
                    <a:pt x="874242" y="209816"/>
                  </a:lnTo>
                  <a:lnTo>
                    <a:pt x="874242" y="34963"/>
                  </a:lnTo>
                  <a:lnTo>
                    <a:pt x="871481" y="21383"/>
                  </a:lnTo>
                  <a:lnTo>
                    <a:pt x="863965" y="10266"/>
                  </a:lnTo>
                  <a:lnTo>
                    <a:pt x="852843" y="2757"/>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9" name="object 99"/>
          <p:cNvSpPr txBox="1"/>
          <p:nvPr/>
        </p:nvSpPr>
        <p:spPr>
          <a:xfrm>
            <a:off x="2531643" y="7400126"/>
            <a:ext cx="25400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児童館</a:t>
            </a:r>
            <a:endParaRPr sz="550">
              <a:latin typeface="Meiryo UI" panose="020B0604030504040204" pitchFamily="50" charset="-128"/>
              <a:ea typeface="Meiryo UI" panose="020B0604030504040204" pitchFamily="50" charset="-128"/>
              <a:cs typeface="Source Han Sans JP"/>
            </a:endParaRPr>
          </a:p>
        </p:txBody>
      </p:sp>
      <p:grpSp>
        <p:nvGrpSpPr>
          <p:cNvPr id="100" name="object 100"/>
          <p:cNvGrpSpPr/>
          <p:nvPr/>
        </p:nvGrpSpPr>
        <p:grpSpPr>
          <a:xfrm>
            <a:off x="2221354" y="7650420"/>
            <a:ext cx="883285" cy="254000"/>
            <a:chOff x="2221354" y="7650420"/>
            <a:chExt cx="883285" cy="254000"/>
          </a:xfrm>
        </p:grpSpPr>
        <p:sp>
          <p:nvSpPr>
            <p:cNvPr id="101" name="object 101"/>
            <p:cNvSpPr/>
            <p:nvPr/>
          </p:nvSpPr>
          <p:spPr>
            <a:xfrm>
              <a:off x="2230088" y="7659160"/>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29"/>
                  </a:lnTo>
                  <a:lnTo>
                    <a:pt x="2761" y="223409"/>
                  </a:lnTo>
                  <a:lnTo>
                    <a:pt x="10277" y="234526"/>
                  </a:lnTo>
                  <a:lnTo>
                    <a:pt x="21399" y="242035"/>
                  </a:lnTo>
                  <a:lnTo>
                    <a:pt x="34975" y="244792"/>
                  </a:lnTo>
                  <a:lnTo>
                    <a:pt x="839279" y="244792"/>
                  </a:lnTo>
                  <a:lnTo>
                    <a:pt x="852854" y="242033"/>
                  </a:lnTo>
                  <a:lnTo>
                    <a:pt x="863971" y="234521"/>
                  </a:lnTo>
                  <a:lnTo>
                    <a:pt x="871483" y="223404"/>
                  </a:lnTo>
                  <a:lnTo>
                    <a:pt x="874242" y="209829"/>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102"/>
            <p:cNvSpPr/>
            <p:nvPr/>
          </p:nvSpPr>
          <p:spPr>
            <a:xfrm>
              <a:off x="2221354" y="7650420"/>
              <a:ext cx="874394" cy="245110"/>
            </a:xfrm>
            <a:custGeom>
              <a:avLst/>
              <a:gdLst/>
              <a:ahLst/>
              <a:cxnLst/>
              <a:rect l="l" t="t" r="r" b="b"/>
              <a:pathLst>
                <a:path w="874394" h="245109">
                  <a:moveTo>
                    <a:pt x="839266"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839266" y="244792"/>
                  </a:lnTo>
                  <a:lnTo>
                    <a:pt x="852843" y="242033"/>
                  </a:lnTo>
                  <a:lnTo>
                    <a:pt x="863965" y="234519"/>
                  </a:lnTo>
                  <a:lnTo>
                    <a:pt x="871481" y="223398"/>
                  </a:lnTo>
                  <a:lnTo>
                    <a:pt x="874242" y="209816"/>
                  </a:lnTo>
                  <a:lnTo>
                    <a:pt x="874242" y="34975"/>
                  </a:lnTo>
                  <a:lnTo>
                    <a:pt x="871481" y="21393"/>
                  </a:lnTo>
                  <a:lnTo>
                    <a:pt x="863965" y="10272"/>
                  </a:lnTo>
                  <a:lnTo>
                    <a:pt x="852843" y="2759"/>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3" name="object 103"/>
          <p:cNvSpPr txBox="1"/>
          <p:nvPr/>
        </p:nvSpPr>
        <p:spPr>
          <a:xfrm>
            <a:off x="2238088" y="7670439"/>
            <a:ext cx="838835" cy="185948"/>
          </a:xfrm>
          <a:prstGeom prst="rect">
            <a:avLst/>
          </a:prstGeom>
        </p:spPr>
        <p:txBody>
          <a:bodyPr vert="horz" wrap="square" lIns="0" tIns="16510" rIns="0" bIns="0" rtlCol="0">
            <a:spAutoFit/>
          </a:bodyPr>
          <a:lstStyle/>
          <a:p>
            <a:pPr marL="1905"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学童クラブ、</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放課後等デイサービス等</a:t>
            </a:r>
            <a:endParaRPr sz="550">
              <a:latin typeface="Meiryo UI" panose="020B0604030504040204" pitchFamily="50" charset="-128"/>
              <a:ea typeface="Meiryo UI" panose="020B0604030504040204" pitchFamily="50" charset="-128"/>
              <a:cs typeface="Source Han Sans JP"/>
            </a:endParaRPr>
          </a:p>
        </p:txBody>
      </p:sp>
      <p:grpSp>
        <p:nvGrpSpPr>
          <p:cNvPr id="104" name="object 104"/>
          <p:cNvGrpSpPr/>
          <p:nvPr/>
        </p:nvGrpSpPr>
        <p:grpSpPr>
          <a:xfrm>
            <a:off x="4608022" y="7020976"/>
            <a:ext cx="734695" cy="254000"/>
            <a:chOff x="4608022" y="7020976"/>
            <a:chExt cx="734695" cy="254000"/>
          </a:xfrm>
        </p:grpSpPr>
        <p:sp>
          <p:nvSpPr>
            <p:cNvPr id="105" name="object 105"/>
            <p:cNvSpPr/>
            <p:nvPr/>
          </p:nvSpPr>
          <p:spPr>
            <a:xfrm>
              <a:off x="4616767" y="7029710"/>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690651" y="244792"/>
                  </a:lnTo>
                  <a:lnTo>
                    <a:pt x="704226" y="242033"/>
                  </a:lnTo>
                  <a:lnTo>
                    <a:pt x="715343" y="234519"/>
                  </a:lnTo>
                  <a:lnTo>
                    <a:pt x="722855" y="223398"/>
                  </a:lnTo>
                  <a:lnTo>
                    <a:pt x="725614" y="209816"/>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object 106"/>
            <p:cNvSpPr/>
            <p:nvPr/>
          </p:nvSpPr>
          <p:spPr>
            <a:xfrm>
              <a:off x="4608022" y="7020976"/>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690651" y="244779"/>
                  </a:lnTo>
                  <a:lnTo>
                    <a:pt x="704228" y="242022"/>
                  </a:lnTo>
                  <a:lnTo>
                    <a:pt x="715349" y="234513"/>
                  </a:lnTo>
                  <a:lnTo>
                    <a:pt x="722866" y="223396"/>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7" name="object 107"/>
          <p:cNvSpPr txBox="1"/>
          <p:nvPr/>
        </p:nvSpPr>
        <p:spPr>
          <a:xfrm>
            <a:off x="4744740" y="7085401"/>
            <a:ext cx="45275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フードバンク</a:t>
            </a:r>
            <a:endParaRPr sz="550" dirty="0">
              <a:latin typeface="Meiryo UI" panose="020B0604030504040204" pitchFamily="50" charset="-128"/>
              <a:ea typeface="Meiryo UI" panose="020B0604030504040204" pitchFamily="50" charset="-128"/>
              <a:cs typeface="Source Han Sans JP"/>
            </a:endParaRPr>
          </a:p>
        </p:txBody>
      </p:sp>
      <p:grpSp>
        <p:nvGrpSpPr>
          <p:cNvPr id="108" name="object 108"/>
          <p:cNvGrpSpPr/>
          <p:nvPr/>
        </p:nvGrpSpPr>
        <p:grpSpPr>
          <a:xfrm>
            <a:off x="4608022" y="7335701"/>
            <a:ext cx="734695" cy="254000"/>
            <a:chOff x="4608022" y="7335701"/>
            <a:chExt cx="734695" cy="254000"/>
          </a:xfrm>
        </p:grpSpPr>
        <p:sp>
          <p:nvSpPr>
            <p:cNvPr id="109" name="object 109"/>
            <p:cNvSpPr/>
            <p:nvPr/>
          </p:nvSpPr>
          <p:spPr>
            <a:xfrm>
              <a:off x="4616767" y="7344435"/>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690651" y="244792"/>
                  </a:lnTo>
                  <a:lnTo>
                    <a:pt x="704226" y="242033"/>
                  </a:lnTo>
                  <a:lnTo>
                    <a:pt x="715343" y="234519"/>
                  </a:lnTo>
                  <a:lnTo>
                    <a:pt x="722855" y="223398"/>
                  </a:lnTo>
                  <a:lnTo>
                    <a:pt x="725614" y="209816"/>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0" name="object 110"/>
            <p:cNvSpPr/>
            <p:nvPr/>
          </p:nvSpPr>
          <p:spPr>
            <a:xfrm>
              <a:off x="4608022" y="7335701"/>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690651" y="244779"/>
                  </a:lnTo>
                  <a:lnTo>
                    <a:pt x="704228" y="242022"/>
                  </a:lnTo>
                  <a:lnTo>
                    <a:pt x="715349" y="234513"/>
                  </a:lnTo>
                  <a:lnTo>
                    <a:pt x="722866" y="223396"/>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1" name="object 111"/>
          <p:cNvSpPr txBox="1"/>
          <p:nvPr/>
        </p:nvSpPr>
        <p:spPr>
          <a:xfrm>
            <a:off x="4676034" y="7352214"/>
            <a:ext cx="58991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フリースクール</a:t>
            </a:r>
            <a:r>
              <a:rPr sz="550" dirty="0">
                <a:solidFill>
                  <a:srgbClr val="66AD53"/>
                </a:solidFill>
                <a:latin typeface="Meiryo UI" panose="020B0604030504040204" pitchFamily="50" charset="-128"/>
                <a:ea typeface="Meiryo UI" panose="020B0604030504040204" pitchFamily="50" charset="-128"/>
                <a:cs typeface="Source Han Sans JP"/>
              </a:rPr>
              <a:t>、</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学習支援教室</a:t>
            </a:r>
            <a:endParaRPr sz="550" dirty="0">
              <a:latin typeface="Meiryo UI" panose="020B0604030504040204" pitchFamily="50" charset="-128"/>
              <a:ea typeface="Meiryo UI" panose="020B0604030504040204" pitchFamily="50" charset="-128"/>
              <a:cs typeface="Source Han Sans JP"/>
            </a:endParaRPr>
          </a:p>
        </p:txBody>
      </p:sp>
      <p:grpSp>
        <p:nvGrpSpPr>
          <p:cNvPr id="112" name="object 112"/>
          <p:cNvGrpSpPr/>
          <p:nvPr/>
        </p:nvGrpSpPr>
        <p:grpSpPr>
          <a:xfrm>
            <a:off x="4608022" y="7650420"/>
            <a:ext cx="734695" cy="254000"/>
            <a:chOff x="4608022" y="7650420"/>
            <a:chExt cx="734695" cy="254000"/>
          </a:xfrm>
        </p:grpSpPr>
        <p:sp>
          <p:nvSpPr>
            <p:cNvPr id="113" name="object 113"/>
            <p:cNvSpPr/>
            <p:nvPr/>
          </p:nvSpPr>
          <p:spPr>
            <a:xfrm>
              <a:off x="4616767" y="7659160"/>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29"/>
                  </a:lnTo>
                  <a:lnTo>
                    <a:pt x="2759" y="223409"/>
                  </a:lnTo>
                  <a:lnTo>
                    <a:pt x="10271" y="234526"/>
                  </a:lnTo>
                  <a:lnTo>
                    <a:pt x="21388" y="242035"/>
                  </a:lnTo>
                  <a:lnTo>
                    <a:pt x="34963" y="244792"/>
                  </a:lnTo>
                  <a:lnTo>
                    <a:pt x="690651" y="244792"/>
                  </a:lnTo>
                  <a:lnTo>
                    <a:pt x="704226" y="242033"/>
                  </a:lnTo>
                  <a:lnTo>
                    <a:pt x="715343" y="234521"/>
                  </a:lnTo>
                  <a:lnTo>
                    <a:pt x="722855" y="223404"/>
                  </a:lnTo>
                  <a:lnTo>
                    <a:pt x="725614" y="209829"/>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4" name="object 114"/>
            <p:cNvSpPr/>
            <p:nvPr/>
          </p:nvSpPr>
          <p:spPr>
            <a:xfrm>
              <a:off x="4608022" y="7650420"/>
              <a:ext cx="725805" cy="245110"/>
            </a:xfrm>
            <a:custGeom>
              <a:avLst/>
              <a:gdLst/>
              <a:ahLst/>
              <a:cxnLst/>
              <a:rect l="l" t="t" r="r" b="b"/>
              <a:pathLst>
                <a:path w="725804" h="245109">
                  <a:moveTo>
                    <a:pt x="690651" y="0"/>
                  </a:moveTo>
                  <a:lnTo>
                    <a:pt x="34975" y="0"/>
                  </a:lnTo>
                  <a:lnTo>
                    <a:pt x="21393" y="2759"/>
                  </a:lnTo>
                  <a:lnTo>
                    <a:pt x="10272" y="10272"/>
                  </a:lnTo>
                  <a:lnTo>
                    <a:pt x="2759" y="21393"/>
                  </a:lnTo>
                  <a:lnTo>
                    <a:pt x="0" y="34975"/>
                  </a:lnTo>
                  <a:lnTo>
                    <a:pt x="0" y="209816"/>
                  </a:lnTo>
                  <a:lnTo>
                    <a:pt x="2759" y="223398"/>
                  </a:lnTo>
                  <a:lnTo>
                    <a:pt x="10272" y="234519"/>
                  </a:lnTo>
                  <a:lnTo>
                    <a:pt x="21393" y="242033"/>
                  </a:lnTo>
                  <a:lnTo>
                    <a:pt x="34975" y="244792"/>
                  </a:lnTo>
                  <a:lnTo>
                    <a:pt x="690651" y="244792"/>
                  </a:lnTo>
                  <a:lnTo>
                    <a:pt x="704228" y="242033"/>
                  </a:lnTo>
                  <a:lnTo>
                    <a:pt x="715349" y="234519"/>
                  </a:lnTo>
                  <a:lnTo>
                    <a:pt x="722866" y="223398"/>
                  </a:lnTo>
                  <a:lnTo>
                    <a:pt x="725627" y="209816"/>
                  </a:lnTo>
                  <a:lnTo>
                    <a:pt x="725627" y="34975"/>
                  </a:lnTo>
                  <a:lnTo>
                    <a:pt x="722867" y="21393"/>
                  </a:lnTo>
                  <a:lnTo>
                    <a:pt x="715354" y="10272"/>
                  </a:lnTo>
                  <a:lnTo>
                    <a:pt x="704233" y="2759"/>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5" name="object 115"/>
          <p:cNvSpPr txBox="1"/>
          <p:nvPr/>
        </p:nvSpPr>
        <p:spPr>
          <a:xfrm>
            <a:off x="4805790" y="7714851"/>
            <a:ext cx="33274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a:latin typeface="Meiryo UI" panose="020B0604030504040204" pitchFamily="50" charset="-128"/>
              <a:ea typeface="Meiryo UI" panose="020B0604030504040204" pitchFamily="50" charset="-128"/>
              <a:cs typeface="Source Han Sans JP"/>
            </a:endParaRPr>
          </a:p>
        </p:txBody>
      </p:sp>
      <p:grpSp>
        <p:nvGrpSpPr>
          <p:cNvPr id="116" name="object 116"/>
          <p:cNvGrpSpPr/>
          <p:nvPr/>
        </p:nvGrpSpPr>
        <p:grpSpPr>
          <a:xfrm>
            <a:off x="2221348" y="7965140"/>
            <a:ext cx="883285" cy="323850"/>
            <a:chOff x="2221348" y="7965140"/>
            <a:chExt cx="883285" cy="323850"/>
          </a:xfrm>
        </p:grpSpPr>
        <p:sp>
          <p:nvSpPr>
            <p:cNvPr id="117" name="object 117"/>
            <p:cNvSpPr/>
            <p:nvPr/>
          </p:nvSpPr>
          <p:spPr>
            <a:xfrm>
              <a:off x="2230088" y="7973886"/>
              <a:ext cx="874394" cy="314960"/>
            </a:xfrm>
            <a:custGeom>
              <a:avLst/>
              <a:gdLst/>
              <a:ahLst/>
              <a:cxnLst/>
              <a:rect l="l" t="t" r="r" b="b"/>
              <a:pathLst>
                <a:path w="874394" h="314959">
                  <a:moveTo>
                    <a:pt x="835863" y="0"/>
                  </a:moveTo>
                  <a:lnTo>
                    <a:pt x="38379" y="0"/>
                  </a:lnTo>
                  <a:lnTo>
                    <a:pt x="23483" y="3028"/>
                  </a:lnTo>
                  <a:lnTo>
                    <a:pt x="11279" y="11276"/>
                  </a:lnTo>
                  <a:lnTo>
                    <a:pt x="3030" y="23483"/>
                  </a:lnTo>
                  <a:lnTo>
                    <a:pt x="0" y="38392"/>
                  </a:lnTo>
                  <a:lnTo>
                    <a:pt x="0" y="276352"/>
                  </a:lnTo>
                  <a:lnTo>
                    <a:pt x="3030" y="291253"/>
                  </a:lnTo>
                  <a:lnTo>
                    <a:pt x="11279" y="303456"/>
                  </a:lnTo>
                  <a:lnTo>
                    <a:pt x="23483" y="311702"/>
                  </a:lnTo>
                  <a:lnTo>
                    <a:pt x="38379" y="314731"/>
                  </a:lnTo>
                  <a:lnTo>
                    <a:pt x="835863" y="314731"/>
                  </a:lnTo>
                  <a:lnTo>
                    <a:pt x="850764" y="311702"/>
                  </a:lnTo>
                  <a:lnTo>
                    <a:pt x="862968" y="303456"/>
                  </a:lnTo>
                  <a:lnTo>
                    <a:pt x="871214" y="291253"/>
                  </a:lnTo>
                  <a:lnTo>
                    <a:pt x="874242" y="276352"/>
                  </a:lnTo>
                  <a:lnTo>
                    <a:pt x="874242" y="38392"/>
                  </a:lnTo>
                  <a:lnTo>
                    <a:pt x="871214" y="23483"/>
                  </a:lnTo>
                  <a:lnTo>
                    <a:pt x="862968" y="11276"/>
                  </a:lnTo>
                  <a:lnTo>
                    <a:pt x="850764" y="3028"/>
                  </a:lnTo>
                  <a:lnTo>
                    <a:pt x="83586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8" name="object 118"/>
            <p:cNvSpPr/>
            <p:nvPr/>
          </p:nvSpPr>
          <p:spPr>
            <a:xfrm>
              <a:off x="2221348" y="7965140"/>
              <a:ext cx="874394" cy="314960"/>
            </a:xfrm>
            <a:custGeom>
              <a:avLst/>
              <a:gdLst/>
              <a:ahLst/>
              <a:cxnLst/>
              <a:rect l="l" t="t" r="r" b="b"/>
              <a:pathLst>
                <a:path w="874394" h="314959">
                  <a:moveTo>
                    <a:pt x="835863" y="0"/>
                  </a:moveTo>
                  <a:lnTo>
                    <a:pt x="38379" y="0"/>
                  </a:lnTo>
                  <a:lnTo>
                    <a:pt x="23477" y="3030"/>
                  </a:lnTo>
                  <a:lnTo>
                    <a:pt x="11274" y="11280"/>
                  </a:lnTo>
                  <a:lnTo>
                    <a:pt x="3028" y="23488"/>
                  </a:lnTo>
                  <a:lnTo>
                    <a:pt x="0" y="38392"/>
                  </a:lnTo>
                  <a:lnTo>
                    <a:pt x="0" y="276352"/>
                  </a:lnTo>
                  <a:lnTo>
                    <a:pt x="3028" y="291253"/>
                  </a:lnTo>
                  <a:lnTo>
                    <a:pt x="11274" y="303456"/>
                  </a:lnTo>
                  <a:lnTo>
                    <a:pt x="23477" y="311702"/>
                  </a:lnTo>
                  <a:lnTo>
                    <a:pt x="38379" y="314731"/>
                  </a:lnTo>
                  <a:lnTo>
                    <a:pt x="835863" y="314731"/>
                  </a:lnTo>
                  <a:lnTo>
                    <a:pt x="850764" y="311702"/>
                  </a:lnTo>
                  <a:lnTo>
                    <a:pt x="862968" y="303456"/>
                  </a:lnTo>
                  <a:lnTo>
                    <a:pt x="871214" y="291253"/>
                  </a:lnTo>
                  <a:lnTo>
                    <a:pt x="874242" y="276352"/>
                  </a:lnTo>
                  <a:lnTo>
                    <a:pt x="874242" y="38392"/>
                  </a:lnTo>
                  <a:lnTo>
                    <a:pt x="871214" y="23488"/>
                  </a:lnTo>
                  <a:lnTo>
                    <a:pt x="862968" y="11280"/>
                  </a:lnTo>
                  <a:lnTo>
                    <a:pt x="850764" y="3030"/>
                  </a:lnTo>
                  <a:lnTo>
                    <a:pt x="83586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9" name="object 119"/>
          <p:cNvSpPr txBox="1"/>
          <p:nvPr/>
        </p:nvSpPr>
        <p:spPr>
          <a:xfrm>
            <a:off x="2427459" y="8064543"/>
            <a:ext cx="45529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ピアサポート</a:t>
            </a:r>
            <a:endParaRPr sz="550" dirty="0">
              <a:latin typeface="Meiryo UI" panose="020B0604030504040204" pitchFamily="50" charset="-128"/>
              <a:ea typeface="Meiryo UI" panose="020B0604030504040204" pitchFamily="50" charset="-128"/>
              <a:cs typeface="Source Han Sans JP"/>
            </a:endParaRPr>
          </a:p>
        </p:txBody>
      </p:sp>
      <p:grpSp>
        <p:nvGrpSpPr>
          <p:cNvPr id="120" name="object 120"/>
          <p:cNvGrpSpPr/>
          <p:nvPr/>
        </p:nvGrpSpPr>
        <p:grpSpPr>
          <a:xfrm>
            <a:off x="3165525" y="7965140"/>
            <a:ext cx="1381760" cy="323850"/>
            <a:chOff x="3165525" y="7965140"/>
            <a:chExt cx="1381760" cy="323850"/>
          </a:xfrm>
        </p:grpSpPr>
        <p:sp>
          <p:nvSpPr>
            <p:cNvPr id="121" name="object 121"/>
            <p:cNvSpPr/>
            <p:nvPr/>
          </p:nvSpPr>
          <p:spPr>
            <a:xfrm>
              <a:off x="3174272" y="7973886"/>
              <a:ext cx="1372870" cy="314960"/>
            </a:xfrm>
            <a:custGeom>
              <a:avLst/>
              <a:gdLst/>
              <a:ahLst/>
              <a:cxnLst/>
              <a:rect l="l" t="t" r="r" b="b"/>
              <a:pathLst>
                <a:path w="1372870" h="314959">
                  <a:moveTo>
                    <a:pt x="1329385" y="0"/>
                  </a:moveTo>
                  <a:lnTo>
                    <a:pt x="43167" y="0"/>
                  </a:lnTo>
                  <a:lnTo>
                    <a:pt x="26403" y="3407"/>
                  </a:lnTo>
                  <a:lnTo>
                    <a:pt x="12677" y="12684"/>
                  </a:lnTo>
                  <a:lnTo>
                    <a:pt x="3405" y="26414"/>
                  </a:lnTo>
                  <a:lnTo>
                    <a:pt x="0" y="43180"/>
                  </a:lnTo>
                  <a:lnTo>
                    <a:pt x="0" y="271551"/>
                  </a:lnTo>
                  <a:lnTo>
                    <a:pt x="3405" y="288317"/>
                  </a:lnTo>
                  <a:lnTo>
                    <a:pt x="12677" y="302047"/>
                  </a:lnTo>
                  <a:lnTo>
                    <a:pt x="26403" y="311324"/>
                  </a:lnTo>
                  <a:lnTo>
                    <a:pt x="43167" y="314731"/>
                  </a:lnTo>
                  <a:lnTo>
                    <a:pt x="1329385" y="314731"/>
                  </a:lnTo>
                  <a:lnTo>
                    <a:pt x="1346149" y="311324"/>
                  </a:lnTo>
                  <a:lnTo>
                    <a:pt x="1359874" y="302047"/>
                  </a:lnTo>
                  <a:lnTo>
                    <a:pt x="1369147" y="288317"/>
                  </a:lnTo>
                  <a:lnTo>
                    <a:pt x="1372552" y="271551"/>
                  </a:lnTo>
                  <a:lnTo>
                    <a:pt x="1372552" y="43180"/>
                  </a:lnTo>
                  <a:lnTo>
                    <a:pt x="1369147" y="26414"/>
                  </a:lnTo>
                  <a:lnTo>
                    <a:pt x="1359874" y="12684"/>
                  </a:lnTo>
                  <a:lnTo>
                    <a:pt x="1346149" y="3407"/>
                  </a:lnTo>
                  <a:lnTo>
                    <a:pt x="1329385"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2" name="object 122"/>
            <p:cNvSpPr/>
            <p:nvPr/>
          </p:nvSpPr>
          <p:spPr>
            <a:xfrm>
              <a:off x="3165525" y="7965140"/>
              <a:ext cx="1372870" cy="314960"/>
            </a:xfrm>
            <a:custGeom>
              <a:avLst/>
              <a:gdLst/>
              <a:ahLst/>
              <a:cxnLst/>
              <a:rect l="l" t="t" r="r" b="b"/>
              <a:pathLst>
                <a:path w="1372870" h="314959">
                  <a:moveTo>
                    <a:pt x="1329385" y="0"/>
                  </a:moveTo>
                  <a:lnTo>
                    <a:pt x="43179" y="0"/>
                  </a:lnTo>
                  <a:lnTo>
                    <a:pt x="26414" y="3407"/>
                  </a:lnTo>
                  <a:lnTo>
                    <a:pt x="12684" y="12684"/>
                  </a:lnTo>
                  <a:lnTo>
                    <a:pt x="3407" y="26414"/>
                  </a:lnTo>
                  <a:lnTo>
                    <a:pt x="0" y="43180"/>
                  </a:lnTo>
                  <a:lnTo>
                    <a:pt x="0" y="271551"/>
                  </a:lnTo>
                  <a:lnTo>
                    <a:pt x="3407" y="288317"/>
                  </a:lnTo>
                  <a:lnTo>
                    <a:pt x="12684" y="302047"/>
                  </a:lnTo>
                  <a:lnTo>
                    <a:pt x="26414" y="311324"/>
                  </a:lnTo>
                  <a:lnTo>
                    <a:pt x="43179" y="314731"/>
                  </a:lnTo>
                  <a:lnTo>
                    <a:pt x="1329385" y="314731"/>
                  </a:lnTo>
                  <a:lnTo>
                    <a:pt x="1346151" y="311324"/>
                  </a:lnTo>
                  <a:lnTo>
                    <a:pt x="1359881" y="302047"/>
                  </a:lnTo>
                  <a:lnTo>
                    <a:pt x="1369158" y="288317"/>
                  </a:lnTo>
                  <a:lnTo>
                    <a:pt x="1372565" y="271551"/>
                  </a:lnTo>
                  <a:lnTo>
                    <a:pt x="1372565" y="43180"/>
                  </a:lnTo>
                  <a:lnTo>
                    <a:pt x="1369158" y="26414"/>
                  </a:lnTo>
                  <a:lnTo>
                    <a:pt x="1359881" y="12684"/>
                  </a:lnTo>
                  <a:lnTo>
                    <a:pt x="1346151" y="3407"/>
                  </a:lnTo>
                  <a:lnTo>
                    <a:pt x="1329385"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23" name="object 123"/>
          <p:cNvSpPr txBox="1"/>
          <p:nvPr/>
        </p:nvSpPr>
        <p:spPr>
          <a:xfrm>
            <a:off x="3432376" y="7975724"/>
            <a:ext cx="839469" cy="275588"/>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民間支援団体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lang="en-US" altLang="ja-JP" sz="550" dirty="0">
                <a:solidFill>
                  <a:srgbClr val="66AD53"/>
                </a:solidFill>
                <a:latin typeface="Meiryo UI" panose="020B0604030504040204" pitchFamily="50" charset="-128"/>
                <a:ea typeface="Meiryo UI" panose="020B0604030504040204" pitchFamily="50" charset="-128"/>
                <a:cs typeface="Source Han Sans JP"/>
              </a:rPr>
              <a:t/>
            </a:r>
            <a:br>
              <a:rPr lang="en-US" altLang="ja-JP"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非営利法人</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NPO法人等</a:t>
            </a:r>
            <a:endParaRPr sz="550" dirty="0">
              <a:latin typeface="Meiryo UI" panose="020B0604030504040204" pitchFamily="50" charset="-128"/>
              <a:ea typeface="Meiryo UI" panose="020B0604030504040204" pitchFamily="50" charset="-128"/>
              <a:cs typeface="Source Han Sans JP"/>
            </a:endParaRPr>
          </a:p>
          <a:p>
            <a:pPr algn="ctr">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(オンライン含む)</a:t>
            </a:r>
            <a:endParaRPr sz="550" dirty="0">
              <a:latin typeface="Meiryo UI" panose="020B0604030504040204" pitchFamily="50" charset="-128"/>
              <a:ea typeface="Meiryo UI" panose="020B0604030504040204" pitchFamily="50" charset="-128"/>
              <a:cs typeface="Source Han Sans JP"/>
            </a:endParaRPr>
          </a:p>
        </p:txBody>
      </p:sp>
      <p:grpSp>
        <p:nvGrpSpPr>
          <p:cNvPr id="124" name="object 124"/>
          <p:cNvGrpSpPr/>
          <p:nvPr/>
        </p:nvGrpSpPr>
        <p:grpSpPr>
          <a:xfrm>
            <a:off x="4608023" y="7965140"/>
            <a:ext cx="734695" cy="323850"/>
            <a:chOff x="4608023" y="7965140"/>
            <a:chExt cx="734695" cy="323850"/>
          </a:xfrm>
        </p:grpSpPr>
        <p:sp>
          <p:nvSpPr>
            <p:cNvPr id="125" name="object 125"/>
            <p:cNvSpPr/>
            <p:nvPr/>
          </p:nvSpPr>
          <p:spPr>
            <a:xfrm>
              <a:off x="4616768" y="7973886"/>
              <a:ext cx="725805" cy="314960"/>
            </a:xfrm>
            <a:custGeom>
              <a:avLst/>
              <a:gdLst/>
              <a:ahLst/>
              <a:cxnLst/>
              <a:rect l="l" t="t" r="r" b="b"/>
              <a:pathLst>
                <a:path w="725804" h="314959">
                  <a:moveTo>
                    <a:pt x="685482" y="0"/>
                  </a:moveTo>
                  <a:lnTo>
                    <a:pt x="40132" y="0"/>
                  </a:lnTo>
                  <a:lnTo>
                    <a:pt x="24549" y="3166"/>
                  </a:lnTo>
                  <a:lnTo>
                    <a:pt x="11788" y="11790"/>
                  </a:lnTo>
                  <a:lnTo>
                    <a:pt x="3166" y="24554"/>
                  </a:lnTo>
                  <a:lnTo>
                    <a:pt x="0" y="40144"/>
                  </a:lnTo>
                  <a:lnTo>
                    <a:pt x="0" y="274586"/>
                  </a:lnTo>
                  <a:lnTo>
                    <a:pt x="3166" y="290176"/>
                  </a:lnTo>
                  <a:lnTo>
                    <a:pt x="11787" y="302941"/>
                  </a:lnTo>
                  <a:lnTo>
                    <a:pt x="24544" y="311564"/>
                  </a:lnTo>
                  <a:lnTo>
                    <a:pt x="40119" y="314731"/>
                  </a:lnTo>
                  <a:lnTo>
                    <a:pt x="685482" y="314731"/>
                  </a:lnTo>
                  <a:lnTo>
                    <a:pt x="701065" y="311564"/>
                  </a:lnTo>
                  <a:lnTo>
                    <a:pt x="713825" y="302941"/>
                  </a:lnTo>
                  <a:lnTo>
                    <a:pt x="722447" y="290176"/>
                  </a:lnTo>
                  <a:lnTo>
                    <a:pt x="725614" y="274586"/>
                  </a:lnTo>
                  <a:lnTo>
                    <a:pt x="725614" y="40144"/>
                  </a:lnTo>
                  <a:lnTo>
                    <a:pt x="722447" y="24554"/>
                  </a:lnTo>
                  <a:lnTo>
                    <a:pt x="713825" y="11790"/>
                  </a:lnTo>
                  <a:lnTo>
                    <a:pt x="701065" y="3166"/>
                  </a:lnTo>
                  <a:lnTo>
                    <a:pt x="68548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6" name="object 126"/>
            <p:cNvSpPr/>
            <p:nvPr/>
          </p:nvSpPr>
          <p:spPr>
            <a:xfrm>
              <a:off x="4608023" y="7965140"/>
              <a:ext cx="725805" cy="314960"/>
            </a:xfrm>
            <a:custGeom>
              <a:avLst/>
              <a:gdLst/>
              <a:ahLst/>
              <a:cxnLst/>
              <a:rect l="l" t="t" r="r" b="b"/>
              <a:pathLst>
                <a:path w="725804" h="314959">
                  <a:moveTo>
                    <a:pt x="685482" y="0"/>
                  </a:moveTo>
                  <a:lnTo>
                    <a:pt x="40132" y="0"/>
                  </a:lnTo>
                  <a:lnTo>
                    <a:pt x="24549" y="3168"/>
                  </a:lnTo>
                  <a:lnTo>
                    <a:pt x="11788" y="11795"/>
                  </a:lnTo>
                  <a:lnTo>
                    <a:pt x="3166" y="24560"/>
                  </a:lnTo>
                  <a:lnTo>
                    <a:pt x="0" y="40144"/>
                  </a:lnTo>
                  <a:lnTo>
                    <a:pt x="0" y="274599"/>
                  </a:lnTo>
                  <a:lnTo>
                    <a:pt x="3166" y="290181"/>
                  </a:lnTo>
                  <a:lnTo>
                    <a:pt x="11788" y="302942"/>
                  </a:lnTo>
                  <a:lnTo>
                    <a:pt x="24549" y="311564"/>
                  </a:lnTo>
                  <a:lnTo>
                    <a:pt x="40132" y="314731"/>
                  </a:lnTo>
                  <a:lnTo>
                    <a:pt x="685482" y="314731"/>
                  </a:lnTo>
                  <a:lnTo>
                    <a:pt x="701066" y="311564"/>
                  </a:lnTo>
                  <a:lnTo>
                    <a:pt x="713832" y="302942"/>
                  </a:lnTo>
                  <a:lnTo>
                    <a:pt x="722458" y="290181"/>
                  </a:lnTo>
                  <a:lnTo>
                    <a:pt x="725627" y="274599"/>
                  </a:lnTo>
                  <a:lnTo>
                    <a:pt x="725627" y="40144"/>
                  </a:lnTo>
                  <a:lnTo>
                    <a:pt x="722458" y="24560"/>
                  </a:lnTo>
                  <a:lnTo>
                    <a:pt x="713832" y="11795"/>
                  </a:lnTo>
                  <a:lnTo>
                    <a:pt x="701066" y="3168"/>
                  </a:lnTo>
                  <a:lnTo>
                    <a:pt x="68548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27" name="object 127"/>
          <p:cNvSpPr txBox="1"/>
          <p:nvPr/>
        </p:nvSpPr>
        <p:spPr>
          <a:xfrm>
            <a:off x="4769927" y="8020131"/>
            <a:ext cx="401955" cy="182550"/>
          </a:xfrm>
          <a:prstGeom prst="rect">
            <a:avLst/>
          </a:prstGeom>
        </p:spPr>
        <p:txBody>
          <a:bodyPr vert="horz" wrap="square" lIns="0" tIns="11430" rIns="0" bIns="0" rtlCol="0">
            <a:spAutoFit/>
          </a:bodyPr>
          <a:lstStyle/>
          <a:p>
            <a:pPr marL="12700" marR="5080" indent="635"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子供の通う</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地域の施設</a:t>
            </a:r>
            <a:endParaRPr sz="550" dirty="0">
              <a:latin typeface="Meiryo UI" panose="020B0604030504040204" pitchFamily="50" charset="-128"/>
              <a:ea typeface="Meiryo UI" panose="020B0604030504040204" pitchFamily="50" charset="-128"/>
              <a:cs typeface="Source Han Sans JP"/>
            </a:endParaRPr>
          </a:p>
        </p:txBody>
      </p:sp>
      <p:grpSp>
        <p:nvGrpSpPr>
          <p:cNvPr id="128" name="object 128"/>
          <p:cNvGrpSpPr/>
          <p:nvPr/>
        </p:nvGrpSpPr>
        <p:grpSpPr>
          <a:xfrm>
            <a:off x="3270448" y="7125885"/>
            <a:ext cx="1171575" cy="673735"/>
            <a:chOff x="3270448" y="7125885"/>
            <a:chExt cx="1171575" cy="673735"/>
          </a:xfrm>
        </p:grpSpPr>
        <p:sp>
          <p:nvSpPr>
            <p:cNvPr id="129" name="object 129"/>
            <p:cNvSpPr/>
            <p:nvPr/>
          </p:nvSpPr>
          <p:spPr>
            <a:xfrm>
              <a:off x="3279193" y="7134631"/>
              <a:ext cx="1163320" cy="664845"/>
            </a:xfrm>
            <a:custGeom>
              <a:avLst/>
              <a:gdLst/>
              <a:ahLst/>
              <a:cxnLst/>
              <a:rect l="l" t="t" r="r" b="b"/>
              <a:pathLst>
                <a:path w="1163320" h="664845">
                  <a:moveTo>
                    <a:pt x="1127760" y="0"/>
                  </a:moveTo>
                  <a:lnTo>
                    <a:pt x="34963" y="0"/>
                  </a:lnTo>
                  <a:lnTo>
                    <a:pt x="21350" y="2746"/>
                  </a:lnTo>
                  <a:lnTo>
                    <a:pt x="10237" y="10237"/>
                  </a:lnTo>
                  <a:lnTo>
                    <a:pt x="2746" y="21350"/>
                  </a:lnTo>
                  <a:lnTo>
                    <a:pt x="0" y="34963"/>
                  </a:lnTo>
                  <a:lnTo>
                    <a:pt x="0" y="629437"/>
                  </a:lnTo>
                  <a:lnTo>
                    <a:pt x="2746" y="643051"/>
                  </a:lnTo>
                  <a:lnTo>
                    <a:pt x="10237" y="654169"/>
                  </a:lnTo>
                  <a:lnTo>
                    <a:pt x="21350" y="661664"/>
                  </a:lnTo>
                  <a:lnTo>
                    <a:pt x="34963" y="664413"/>
                  </a:lnTo>
                  <a:lnTo>
                    <a:pt x="1127760" y="664413"/>
                  </a:lnTo>
                  <a:lnTo>
                    <a:pt x="1141366" y="661664"/>
                  </a:lnTo>
                  <a:lnTo>
                    <a:pt x="1152480" y="654169"/>
                  </a:lnTo>
                  <a:lnTo>
                    <a:pt x="1159974" y="643051"/>
                  </a:lnTo>
                  <a:lnTo>
                    <a:pt x="1162723" y="629437"/>
                  </a:lnTo>
                  <a:lnTo>
                    <a:pt x="1162723" y="34963"/>
                  </a:lnTo>
                  <a:lnTo>
                    <a:pt x="1159974" y="21350"/>
                  </a:lnTo>
                  <a:lnTo>
                    <a:pt x="1152480" y="10237"/>
                  </a:lnTo>
                  <a:lnTo>
                    <a:pt x="1141366" y="2746"/>
                  </a:lnTo>
                  <a:lnTo>
                    <a:pt x="1127760"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0" name="object 130"/>
            <p:cNvSpPr/>
            <p:nvPr/>
          </p:nvSpPr>
          <p:spPr>
            <a:xfrm>
              <a:off x="3270448" y="7125885"/>
              <a:ext cx="1163320" cy="664845"/>
            </a:xfrm>
            <a:custGeom>
              <a:avLst/>
              <a:gdLst/>
              <a:ahLst/>
              <a:cxnLst/>
              <a:rect l="l" t="t" r="r" b="b"/>
              <a:pathLst>
                <a:path w="1163320" h="664845">
                  <a:moveTo>
                    <a:pt x="1127760" y="0"/>
                  </a:moveTo>
                  <a:lnTo>
                    <a:pt x="34963" y="0"/>
                  </a:lnTo>
                  <a:lnTo>
                    <a:pt x="21350" y="2746"/>
                  </a:lnTo>
                  <a:lnTo>
                    <a:pt x="10237" y="10237"/>
                  </a:lnTo>
                  <a:lnTo>
                    <a:pt x="2746" y="21350"/>
                  </a:lnTo>
                  <a:lnTo>
                    <a:pt x="0" y="34963"/>
                  </a:lnTo>
                  <a:lnTo>
                    <a:pt x="0" y="629450"/>
                  </a:lnTo>
                  <a:lnTo>
                    <a:pt x="2746" y="643056"/>
                  </a:lnTo>
                  <a:lnTo>
                    <a:pt x="10237" y="654170"/>
                  </a:lnTo>
                  <a:lnTo>
                    <a:pt x="21350" y="661664"/>
                  </a:lnTo>
                  <a:lnTo>
                    <a:pt x="34963" y="664413"/>
                  </a:lnTo>
                  <a:lnTo>
                    <a:pt x="1127760" y="664413"/>
                  </a:lnTo>
                  <a:lnTo>
                    <a:pt x="1141368" y="661664"/>
                  </a:lnTo>
                  <a:lnTo>
                    <a:pt x="1152486" y="654170"/>
                  </a:lnTo>
                  <a:lnTo>
                    <a:pt x="1159985" y="643056"/>
                  </a:lnTo>
                  <a:lnTo>
                    <a:pt x="1162735" y="629450"/>
                  </a:lnTo>
                  <a:lnTo>
                    <a:pt x="1162735" y="34963"/>
                  </a:lnTo>
                  <a:lnTo>
                    <a:pt x="1159985" y="21350"/>
                  </a:lnTo>
                  <a:lnTo>
                    <a:pt x="1152486" y="10237"/>
                  </a:lnTo>
                  <a:lnTo>
                    <a:pt x="1141368" y="2746"/>
                  </a:lnTo>
                  <a:lnTo>
                    <a:pt x="1127760" y="0"/>
                  </a:lnTo>
                  <a:close/>
                </a:path>
              </a:pathLst>
            </a:custGeom>
            <a:solidFill>
              <a:srgbClr val="8CBD7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1" name="object 131"/>
          <p:cNvSpPr txBox="1"/>
          <p:nvPr/>
        </p:nvSpPr>
        <p:spPr>
          <a:xfrm>
            <a:off x="3481337" y="7298871"/>
            <a:ext cx="741045" cy="280270"/>
          </a:xfrm>
          <a:prstGeom prst="rect">
            <a:avLst/>
          </a:prstGeom>
        </p:spPr>
        <p:txBody>
          <a:bodyPr vert="horz" wrap="square" lIns="0" tIns="12065" rIns="0" bIns="0" rtlCol="0">
            <a:spAutoFit/>
          </a:bodyPr>
          <a:lstStyle/>
          <a:p>
            <a:pPr marR="5080" indent="-44450" algn="ctr">
              <a:lnSpc>
                <a:spcPct val="114700"/>
              </a:lnSpc>
              <a:spcBef>
                <a:spcPts val="95"/>
              </a:spcBef>
            </a:pPr>
            <a:r>
              <a:rPr sz="80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00" b="1" dirty="0">
                <a:solidFill>
                  <a:srgbClr val="FFFFFF"/>
                </a:solidFill>
                <a:latin typeface="Meiryo UI" panose="020B0604030504040204" pitchFamily="50" charset="-128"/>
                <a:ea typeface="Meiryo UI" panose="020B0604030504040204" pitchFamily="50" charset="-128"/>
                <a:cs typeface="Source Han Sans JP"/>
              </a:rPr>
              <a:t>ー</a:t>
            </a:r>
            <a:r>
              <a:rPr lang="en-US" sz="800" b="1" dirty="0">
                <a:solidFill>
                  <a:srgbClr val="FFFFFF"/>
                </a:solidFill>
                <a:latin typeface="Meiryo UI" panose="020B0604030504040204" pitchFamily="50" charset="-128"/>
                <a:ea typeface="Meiryo UI" panose="020B0604030504040204" pitchFamily="50" charset="-128"/>
                <a:cs typeface="Source Han Sans JP"/>
              </a:rPr>
              <a:t/>
            </a:r>
            <a:br>
              <a:rPr lang="en-US" sz="800" b="1" dirty="0">
                <a:solidFill>
                  <a:srgbClr val="FFFFFF"/>
                </a:solidFill>
                <a:latin typeface="Meiryo UI" panose="020B0604030504040204" pitchFamily="50" charset="-128"/>
                <a:ea typeface="Meiryo UI" panose="020B0604030504040204" pitchFamily="50" charset="-128"/>
                <a:cs typeface="Source Han Sans JP"/>
              </a:rPr>
            </a:br>
            <a:r>
              <a:rPr sz="80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00" dirty="0">
              <a:latin typeface="Meiryo UI" panose="020B0604030504040204" pitchFamily="50" charset="-128"/>
              <a:ea typeface="Meiryo UI" panose="020B0604030504040204" pitchFamily="50" charset="-128"/>
              <a:cs typeface="Source Han Sans JP"/>
            </a:endParaRPr>
          </a:p>
        </p:txBody>
      </p:sp>
      <p:grpSp>
        <p:nvGrpSpPr>
          <p:cNvPr id="132" name="object 132"/>
          <p:cNvGrpSpPr/>
          <p:nvPr/>
        </p:nvGrpSpPr>
        <p:grpSpPr>
          <a:xfrm>
            <a:off x="5525969" y="6269125"/>
            <a:ext cx="874394" cy="2098675"/>
            <a:chOff x="5525969" y="6269125"/>
            <a:chExt cx="874394" cy="2098675"/>
          </a:xfrm>
        </p:grpSpPr>
        <p:sp>
          <p:nvSpPr>
            <p:cNvPr id="133" name="object 133"/>
            <p:cNvSpPr/>
            <p:nvPr/>
          </p:nvSpPr>
          <p:spPr>
            <a:xfrm>
              <a:off x="5525969" y="6269125"/>
              <a:ext cx="874394" cy="437515"/>
            </a:xfrm>
            <a:custGeom>
              <a:avLst/>
              <a:gdLst/>
              <a:ahLst/>
              <a:cxnLst/>
              <a:rect l="l" t="t" r="r" b="b"/>
              <a:pathLst>
                <a:path w="874394" h="437515">
                  <a:moveTo>
                    <a:pt x="839279" y="0"/>
                  </a:moveTo>
                  <a:lnTo>
                    <a:pt x="34975" y="0"/>
                  </a:lnTo>
                  <a:lnTo>
                    <a:pt x="21361" y="2748"/>
                  </a:lnTo>
                  <a:lnTo>
                    <a:pt x="10244" y="10242"/>
                  </a:lnTo>
                  <a:lnTo>
                    <a:pt x="2748" y="21356"/>
                  </a:lnTo>
                  <a:lnTo>
                    <a:pt x="0" y="34963"/>
                  </a:lnTo>
                  <a:lnTo>
                    <a:pt x="0" y="437121"/>
                  </a:lnTo>
                  <a:lnTo>
                    <a:pt x="874242" y="437121"/>
                  </a:lnTo>
                  <a:lnTo>
                    <a:pt x="874242" y="34963"/>
                  </a:lnTo>
                  <a:lnTo>
                    <a:pt x="871494" y="21356"/>
                  </a:lnTo>
                  <a:lnTo>
                    <a:pt x="864000" y="10242"/>
                  </a:lnTo>
                  <a:lnTo>
                    <a:pt x="852886" y="2748"/>
                  </a:lnTo>
                  <a:lnTo>
                    <a:pt x="839279"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4" name="object 134"/>
            <p:cNvSpPr/>
            <p:nvPr/>
          </p:nvSpPr>
          <p:spPr>
            <a:xfrm>
              <a:off x="5525969" y="6706241"/>
              <a:ext cx="874394" cy="1661160"/>
            </a:xfrm>
            <a:custGeom>
              <a:avLst/>
              <a:gdLst/>
              <a:ahLst/>
              <a:cxnLst/>
              <a:rect l="l" t="t" r="r" b="b"/>
              <a:pathLst>
                <a:path w="874395" h="1661159">
                  <a:moveTo>
                    <a:pt x="874242" y="0"/>
                  </a:moveTo>
                  <a:lnTo>
                    <a:pt x="0" y="0"/>
                  </a:lnTo>
                  <a:lnTo>
                    <a:pt x="0" y="1626095"/>
                  </a:lnTo>
                  <a:lnTo>
                    <a:pt x="2761" y="1639670"/>
                  </a:lnTo>
                  <a:lnTo>
                    <a:pt x="10277" y="1650787"/>
                  </a:lnTo>
                  <a:lnTo>
                    <a:pt x="21399" y="1658299"/>
                  </a:lnTo>
                  <a:lnTo>
                    <a:pt x="34975" y="1661058"/>
                  </a:lnTo>
                  <a:lnTo>
                    <a:pt x="839279" y="1661058"/>
                  </a:lnTo>
                  <a:lnTo>
                    <a:pt x="852854" y="1658299"/>
                  </a:lnTo>
                  <a:lnTo>
                    <a:pt x="863971" y="1650785"/>
                  </a:lnTo>
                  <a:lnTo>
                    <a:pt x="871483" y="1639664"/>
                  </a:lnTo>
                  <a:lnTo>
                    <a:pt x="874242" y="1626082"/>
                  </a:lnTo>
                  <a:lnTo>
                    <a:pt x="874242"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5" name="object 135"/>
            <p:cNvSpPr/>
            <p:nvPr/>
          </p:nvSpPr>
          <p:spPr>
            <a:xfrm>
              <a:off x="5525969" y="6269128"/>
              <a:ext cx="874394" cy="2098675"/>
            </a:xfrm>
            <a:custGeom>
              <a:avLst/>
              <a:gdLst/>
              <a:ahLst/>
              <a:cxnLst/>
              <a:rect l="l" t="t" r="r" b="b"/>
              <a:pathLst>
                <a:path w="874395" h="2098675">
                  <a:moveTo>
                    <a:pt x="839279" y="0"/>
                  </a:moveTo>
                  <a:lnTo>
                    <a:pt x="34975" y="0"/>
                  </a:lnTo>
                  <a:lnTo>
                    <a:pt x="21361" y="2748"/>
                  </a:lnTo>
                  <a:lnTo>
                    <a:pt x="10244" y="10242"/>
                  </a:lnTo>
                  <a:lnTo>
                    <a:pt x="2748" y="21356"/>
                  </a:lnTo>
                  <a:lnTo>
                    <a:pt x="0" y="34963"/>
                  </a:lnTo>
                  <a:lnTo>
                    <a:pt x="0" y="2063203"/>
                  </a:lnTo>
                  <a:lnTo>
                    <a:pt x="2748" y="2076818"/>
                  </a:lnTo>
                  <a:lnTo>
                    <a:pt x="10244" y="2087935"/>
                  </a:lnTo>
                  <a:lnTo>
                    <a:pt x="21361" y="2095431"/>
                  </a:lnTo>
                  <a:lnTo>
                    <a:pt x="34975" y="2098179"/>
                  </a:lnTo>
                  <a:lnTo>
                    <a:pt x="839279" y="2098179"/>
                  </a:lnTo>
                  <a:lnTo>
                    <a:pt x="852886" y="2095431"/>
                  </a:lnTo>
                  <a:lnTo>
                    <a:pt x="861785" y="2089429"/>
                  </a:lnTo>
                  <a:lnTo>
                    <a:pt x="34975" y="2089429"/>
                  </a:lnTo>
                  <a:lnTo>
                    <a:pt x="24780" y="2087364"/>
                  </a:lnTo>
                  <a:lnTo>
                    <a:pt x="16443" y="2081736"/>
                  </a:lnTo>
                  <a:lnTo>
                    <a:pt x="10815" y="2073398"/>
                  </a:lnTo>
                  <a:lnTo>
                    <a:pt x="8750" y="2063203"/>
                  </a:lnTo>
                  <a:lnTo>
                    <a:pt x="8750" y="34963"/>
                  </a:lnTo>
                  <a:lnTo>
                    <a:pt x="10815" y="24762"/>
                  </a:lnTo>
                  <a:lnTo>
                    <a:pt x="16443" y="16425"/>
                  </a:lnTo>
                  <a:lnTo>
                    <a:pt x="24780" y="10801"/>
                  </a:lnTo>
                  <a:lnTo>
                    <a:pt x="34975" y="8737"/>
                  </a:lnTo>
                  <a:lnTo>
                    <a:pt x="861768" y="8737"/>
                  </a:lnTo>
                  <a:lnTo>
                    <a:pt x="852886" y="2748"/>
                  </a:lnTo>
                  <a:lnTo>
                    <a:pt x="839279" y="0"/>
                  </a:lnTo>
                  <a:close/>
                </a:path>
                <a:path w="874395" h="2098675">
                  <a:moveTo>
                    <a:pt x="861768" y="8737"/>
                  </a:moveTo>
                  <a:lnTo>
                    <a:pt x="839279" y="8737"/>
                  </a:lnTo>
                  <a:lnTo>
                    <a:pt x="849474" y="10801"/>
                  </a:lnTo>
                  <a:lnTo>
                    <a:pt x="857811" y="16425"/>
                  </a:lnTo>
                  <a:lnTo>
                    <a:pt x="863439" y="24762"/>
                  </a:lnTo>
                  <a:lnTo>
                    <a:pt x="865504" y="34963"/>
                  </a:lnTo>
                  <a:lnTo>
                    <a:pt x="865504" y="2063203"/>
                  </a:lnTo>
                  <a:lnTo>
                    <a:pt x="863439" y="2073398"/>
                  </a:lnTo>
                  <a:lnTo>
                    <a:pt x="857811" y="2081736"/>
                  </a:lnTo>
                  <a:lnTo>
                    <a:pt x="849474" y="2087364"/>
                  </a:lnTo>
                  <a:lnTo>
                    <a:pt x="839279" y="2089429"/>
                  </a:lnTo>
                  <a:lnTo>
                    <a:pt x="861785" y="2089429"/>
                  </a:lnTo>
                  <a:lnTo>
                    <a:pt x="864000" y="2087935"/>
                  </a:lnTo>
                  <a:lnTo>
                    <a:pt x="871494" y="2076818"/>
                  </a:lnTo>
                  <a:lnTo>
                    <a:pt x="874242" y="2063203"/>
                  </a:lnTo>
                  <a:lnTo>
                    <a:pt x="874242" y="34963"/>
                  </a:lnTo>
                  <a:lnTo>
                    <a:pt x="871494" y="21356"/>
                  </a:lnTo>
                  <a:lnTo>
                    <a:pt x="864000" y="10242"/>
                  </a:lnTo>
                  <a:lnTo>
                    <a:pt x="861768"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6" name="object 136"/>
          <p:cNvSpPr txBox="1"/>
          <p:nvPr/>
        </p:nvSpPr>
        <p:spPr>
          <a:xfrm>
            <a:off x="5647761" y="6344478"/>
            <a:ext cx="630555" cy="303032"/>
          </a:xfrm>
          <a:prstGeom prst="rect">
            <a:avLst/>
          </a:prstGeom>
        </p:spPr>
        <p:txBody>
          <a:bodyPr vert="horz" wrap="square" lIns="0" tIns="12065" rIns="0" bIns="0" rtlCol="0">
            <a:spAutoFit/>
          </a:bodyPr>
          <a:lstStyle/>
          <a:p>
            <a:pPr marR="5080" algn="ctr">
              <a:lnSpc>
                <a:spcPct val="104600"/>
              </a:lnSpc>
              <a:spcBef>
                <a:spcPts val="95"/>
              </a:spcBef>
            </a:pPr>
            <a:r>
              <a:rPr sz="600" b="1" dirty="0" err="1">
                <a:solidFill>
                  <a:srgbClr val="FFFFFF"/>
                </a:solidFill>
                <a:latin typeface="Meiryo UI" panose="020B0604030504040204" pitchFamily="50" charset="-128"/>
                <a:ea typeface="Meiryo UI" panose="020B0604030504040204" pitchFamily="50" charset="-128"/>
                <a:cs typeface="Source Han Sans JP"/>
              </a:rPr>
              <a:t>主に障害のある</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ケア対象者の</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介助を担う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137" name="object 137"/>
          <p:cNvSpPr txBox="1"/>
          <p:nvPr/>
        </p:nvSpPr>
        <p:spPr>
          <a:xfrm>
            <a:off x="5632014" y="6787013"/>
            <a:ext cx="657860"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750" dirty="0">
              <a:latin typeface="Meiryo UI" panose="020B0604030504040204" pitchFamily="50" charset="-128"/>
              <a:ea typeface="Meiryo UI" panose="020B0604030504040204" pitchFamily="50" charset="-128"/>
              <a:cs typeface="Source Han Sans JP"/>
            </a:endParaRPr>
          </a:p>
        </p:txBody>
      </p:sp>
      <p:sp>
        <p:nvSpPr>
          <p:cNvPr id="138" name="object 138"/>
          <p:cNvSpPr/>
          <p:nvPr/>
        </p:nvSpPr>
        <p:spPr>
          <a:xfrm>
            <a:off x="5613420" y="7020965"/>
            <a:ext cx="699770" cy="377825"/>
          </a:xfrm>
          <a:custGeom>
            <a:avLst/>
            <a:gdLst/>
            <a:ahLst/>
            <a:cxnLst/>
            <a:rect l="l" t="t" r="r" b="b"/>
            <a:pathLst>
              <a:path w="699770" h="377825">
                <a:moveTo>
                  <a:pt x="667461" y="0"/>
                </a:moveTo>
                <a:lnTo>
                  <a:pt x="31915" y="0"/>
                </a:lnTo>
                <a:lnTo>
                  <a:pt x="19518" y="2518"/>
                </a:lnTo>
                <a:lnTo>
                  <a:pt x="9371" y="9377"/>
                </a:lnTo>
                <a:lnTo>
                  <a:pt x="2516" y="19529"/>
                </a:lnTo>
                <a:lnTo>
                  <a:pt x="0" y="31927"/>
                </a:lnTo>
                <a:lnTo>
                  <a:pt x="0" y="345287"/>
                </a:lnTo>
                <a:lnTo>
                  <a:pt x="2516" y="357680"/>
                </a:lnTo>
                <a:lnTo>
                  <a:pt x="9371" y="367833"/>
                </a:lnTo>
                <a:lnTo>
                  <a:pt x="19518" y="374694"/>
                </a:lnTo>
                <a:lnTo>
                  <a:pt x="31915" y="377215"/>
                </a:lnTo>
                <a:lnTo>
                  <a:pt x="667461" y="377215"/>
                </a:lnTo>
                <a:lnTo>
                  <a:pt x="679852" y="374694"/>
                </a:lnTo>
                <a:lnTo>
                  <a:pt x="690000" y="367833"/>
                </a:lnTo>
                <a:lnTo>
                  <a:pt x="696857" y="357680"/>
                </a:lnTo>
                <a:lnTo>
                  <a:pt x="699376" y="345287"/>
                </a:lnTo>
                <a:lnTo>
                  <a:pt x="699376" y="31927"/>
                </a:lnTo>
                <a:lnTo>
                  <a:pt x="696857" y="19529"/>
                </a:lnTo>
                <a:lnTo>
                  <a:pt x="690000" y="9377"/>
                </a:lnTo>
                <a:lnTo>
                  <a:pt x="679852" y="2518"/>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9" name="object 139"/>
          <p:cNvSpPr txBox="1"/>
          <p:nvPr/>
        </p:nvSpPr>
        <p:spPr>
          <a:xfrm>
            <a:off x="5722263" y="7100377"/>
            <a:ext cx="48196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障害福祉部門</a:t>
            </a:r>
            <a:endParaRPr sz="550" dirty="0">
              <a:latin typeface="Meiryo UI" panose="020B0604030504040204" pitchFamily="50" charset="-128"/>
              <a:ea typeface="Meiryo UI" panose="020B0604030504040204" pitchFamily="50" charset="-128"/>
              <a:cs typeface="Source Han Sans JP"/>
            </a:endParaRPr>
          </a:p>
        </p:txBody>
      </p:sp>
      <p:sp>
        <p:nvSpPr>
          <p:cNvPr id="140" name="object 140"/>
          <p:cNvSpPr/>
          <p:nvPr/>
        </p:nvSpPr>
        <p:spPr>
          <a:xfrm>
            <a:off x="5613407" y="7461814"/>
            <a:ext cx="699770" cy="377825"/>
          </a:xfrm>
          <a:custGeom>
            <a:avLst/>
            <a:gdLst/>
            <a:ahLst/>
            <a:cxnLst/>
            <a:rect l="l" t="t" r="r" b="b"/>
            <a:pathLst>
              <a:path w="699770" h="377825">
                <a:moveTo>
                  <a:pt x="667461" y="0"/>
                </a:moveTo>
                <a:lnTo>
                  <a:pt x="31915" y="0"/>
                </a:lnTo>
                <a:lnTo>
                  <a:pt x="19523" y="2518"/>
                </a:lnTo>
                <a:lnTo>
                  <a:pt x="9375" y="9377"/>
                </a:lnTo>
                <a:lnTo>
                  <a:pt x="2518" y="19529"/>
                </a:lnTo>
                <a:lnTo>
                  <a:pt x="0" y="31927"/>
                </a:lnTo>
                <a:lnTo>
                  <a:pt x="0" y="345287"/>
                </a:lnTo>
                <a:lnTo>
                  <a:pt x="2516" y="357680"/>
                </a:lnTo>
                <a:lnTo>
                  <a:pt x="9371" y="367833"/>
                </a:lnTo>
                <a:lnTo>
                  <a:pt x="19518" y="374694"/>
                </a:lnTo>
                <a:lnTo>
                  <a:pt x="31915" y="377215"/>
                </a:lnTo>
                <a:lnTo>
                  <a:pt x="667461" y="377215"/>
                </a:lnTo>
                <a:lnTo>
                  <a:pt x="679854" y="374694"/>
                </a:lnTo>
                <a:lnTo>
                  <a:pt x="690006" y="367833"/>
                </a:lnTo>
                <a:lnTo>
                  <a:pt x="696868" y="357680"/>
                </a:lnTo>
                <a:lnTo>
                  <a:pt x="699388" y="345287"/>
                </a:lnTo>
                <a:lnTo>
                  <a:pt x="699388" y="31927"/>
                </a:lnTo>
                <a:lnTo>
                  <a:pt x="696868" y="19529"/>
                </a:lnTo>
                <a:lnTo>
                  <a:pt x="690006" y="9377"/>
                </a:lnTo>
                <a:lnTo>
                  <a:pt x="679854" y="2518"/>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1" name="object 141"/>
          <p:cNvSpPr txBox="1"/>
          <p:nvPr/>
        </p:nvSpPr>
        <p:spPr>
          <a:xfrm>
            <a:off x="5729306" y="7541231"/>
            <a:ext cx="46482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基幹相談</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42" name="object 142"/>
          <p:cNvSpPr/>
          <p:nvPr/>
        </p:nvSpPr>
        <p:spPr>
          <a:xfrm>
            <a:off x="5613407" y="7902656"/>
            <a:ext cx="699770" cy="377825"/>
          </a:xfrm>
          <a:custGeom>
            <a:avLst/>
            <a:gdLst/>
            <a:ahLst/>
            <a:cxnLst/>
            <a:rect l="l" t="t" r="r" b="b"/>
            <a:pathLst>
              <a:path w="699770" h="377825">
                <a:moveTo>
                  <a:pt x="667461" y="0"/>
                </a:moveTo>
                <a:lnTo>
                  <a:pt x="31915" y="0"/>
                </a:lnTo>
                <a:lnTo>
                  <a:pt x="19523" y="2520"/>
                </a:lnTo>
                <a:lnTo>
                  <a:pt x="9375" y="9382"/>
                </a:lnTo>
                <a:lnTo>
                  <a:pt x="2518" y="19534"/>
                </a:lnTo>
                <a:lnTo>
                  <a:pt x="0" y="31927"/>
                </a:lnTo>
                <a:lnTo>
                  <a:pt x="0" y="345300"/>
                </a:lnTo>
                <a:lnTo>
                  <a:pt x="2516" y="357691"/>
                </a:lnTo>
                <a:lnTo>
                  <a:pt x="9371" y="367839"/>
                </a:lnTo>
                <a:lnTo>
                  <a:pt x="19518" y="374696"/>
                </a:lnTo>
                <a:lnTo>
                  <a:pt x="31915" y="377215"/>
                </a:lnTo>
                <a:lnTo>
                  <a:pt x="667461" y="377215"/>
                </a:lnTo>
                <a:lnTo>
                  <a:pt x="679854" y="374696"/>
                </a:lnTo>
                <a:lnTo>
                  <a:pt x="690006" y="367839"/>
                </a:lnTo>
                <a:lnTo>
                  <a:pt x="696868" y="357691"/>
                </a:lnTo>
                <a:lnTo>
                  <a:pt x="699388" y="345300"/>
                </a:lnTo>
                <a:lnTo>
                  <a:pt x="699388" y="31927"/>
                </a:lnTo>
                <a:lnTo>
                  <a:pt x="696868" y="19534"/>
                </a:lnTo>
                <a:lnTo>
                  <a:pt x="690006" y="9382"/>
                </a:lnTo>
                <a:lnTo>
                  <a:pt x="679854" y="2520"/>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3" name="object 143"/>
          <p:cNvSpPr txBox="1"/>
          <p:nvPr/>
        </p:nvSpPr>
        <p:spPr>
          <a:xfrm>
            <a:off x="5760625" y="7982079"/>
            <a:ext cx="40513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特定相談</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支援事業所</a:t>
            </a:r>
            <a:endParaRPr sz="550" dirty="0">
              <a:latin typeface="Meiryo UI" panose="020B0604030504040204" pitchFamily="50" charset="-128"/>
              <a:ea typeface="Meiryo UI" panose="020B0604030504040204" pitchFamily="50" charset="-128"/>
              <a:cs typeface="Source Han Sans JP"/>
            </a:endParaRPr>
          </a:p>
        </p:txBody>
      </p:sp>
      <p:grpSp>
        <p:nvGrpSpPr>
          <p:cNvPr id="144" name="object 144"/>
          <p:cNvGrpSpPr/>
          <p:nvPr/>
        </p:nvGrpSpPr>
        <p:grpSpPr>
          <a:xfrm>
            <a:off x="2133923" y="8472206"/>
            <a:ext cx="1591310" cy="1119505"/>
            <a:chOff x="2133923" y="8472206"/>
            <a:chExt cx="1591310" cy="1119505"/>
          </a:xfrm>
        </p:grpSpPr>
        <p:sp>
          <p:nvSpPr>
            <p:cNvPr id="145" name="object 145"/>
            <p:cNvSpPr/>
            <p:nvPr/>
          </p:nvSpPr>
          <p:spPr>
            <a:xfrm>
              <a:off x="2133923" y="8472206"/>
              <a:ext cx="1591310" cy="349885"/>
            </a:xfrm>
            <a:custGeom>
              <a:avLst/>
              <a:gdLst/>
              <a:ahLst/>
              <a:cxnLst/>
              <a:rect l="l" t="t" r="r" b="b"/>
              <a:pathLst>
                <a:path w="1591310" h="349884">
                  <a:moveTo>
                    <a:pt x="1556156" y="0"/>
                  </a:moveTo>
                  <a:lnTo>
                    <a:pt x="34975" y="0"/>
                  </a:lnTo>
                  <a:lnTo>
                    <a:pt x="21361" y="2748"/>
                  </a:lnTo>
                  <a:lnTo>
                    <a:pt x="10244" y="10242"/>
                  </a:lnTo>
                  <a:lnTo>
                    <a:pt x="2748" y="21356"/>
                  </a:lnTo>
                  <a:lnTo>
                    <a:pt x="0" y="34963"/>
                  </a:lnTo>
                  <a:lnTo>
                    <a:pt x="0" y="349694"/>
                  </a:lnTo>
                  <a:lnTo>
                    <a:pt x="1591119" y="349694"/>
                  </a:lnTo>
                  <a:lnTo>
                    <a:pt x="1591119" y="34963"/>
                  </a:lnTo>
                  <a:lnTo>
                    <a:pt x="1588371" y="21356"/>
                  </a:lnTo>
                  <a:lnTo>
                    <a:pt x="1580876" y="10242"/>
                  </a:lnTo>
                  <a:lnTo>
                    <a:pt x="1569763" y="2748"/>
                  </a:lnTo>
                  <a:lnTo>
                    <a:pt x="155615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6" name="object 146"/>
            <p:cNvSpPr/>
            <p:nvPr/>
          </p:nvSpPr>
          <p:spPr>
            <a:xfrm>
              <a:off x="2133932" y="8821904"/>
              <a:ext cx="1591310" cy="769620"/>
            </a:xfrm>
            <a:custGeom>
              <a:avLst/>
              <a:gdLst/>
              <a:ahLst/>
              <a:cxnLst/>
              <a:rect l="l" t="t" r="r" b="b"/>
              <a:pathLst>
                <a:path w="1591310" h="769620">
                  <a:moveTo>
                    <a:pt x="1591106" y="0"/>
                  </a:moveTo>
                  <a:lnTo>
                    <a:pt x="0" y="0"/>
                  </a:lnTo>
                  <a:lnTo>
                    <a:pt x="0" y="734364"/>
                  </a:lnTo>
                  <a:lnTo>
                    <a:pt x="2759" y="747939"/>
                  </a:lnTo>
                  <a:lnTo>
                    <a:pt x="10272" y="759056"/>
                  </a:lnTo>
                  <a:lnTo>
                    <a:pt x="21393" y="766568"/>
                  </a:lnTo>
                  <a:lnTo>
                    <a:pt x="34975" y="769327"/>
                  </a:lnTo>
                  <a:lnTo>
                    <a:pt x="1556143" y="769327"/>
                  </a:lnTo>
                  <a:lnTo>
                    <a:pt x="1569718" y="766568"/>
                  </a:lnTo>
                  <a:lnTo>
                    <a:pt x="1580835" y="759056"/>
                  </a:lnTo>
                  <a:lnTo>
                    <a:pt x="1588347" y="747939"/>
                  </a:lnTo>
                  <a:lnTo>
                    <a:pt x="1591106" y="734364"/>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7" name="object 147"/>
            <p:cNvSpPr/>
            <p:nvPr/>
          </p:nvSpPr>
          <p:spPr>
            <a:xfrm>
              <a:off x="2133932" y="8472208"/>
              <a:ext cx="1591310" cy="1119505"/>
            </a:xfrm>
            <a:custGeom>
              <a:avLst/>
              <a:gdLst/>
              <a:ahLst/>
              <a:cxnLst/>
              <a:rect l="l" t="t" r="r" b="b"/>
              <a:pathLst>
                <a:path w="1591310" h="1119504">
                  <a:moveTo>
                    <a:pt x="1556143" y="0"/>
                  </a:moveTo>
                  <a:lnTo>
                    <a:pt x="34975" y="0"/>
                  </a:lnTo>
                  <a:lnTo>
                    <a:pt x="21356" y="2748"/>
                  </a:lnTo>
                  <a:lnTo>
                    <a:pt x="10239" y="10242"/>
                  </a:lnTo>
                  <a:lnTo>
                    <a:pt x="2746" y="21356"/>
                  </a:lnTo>
                  <a:lnTo>
                    <a:pt x="0" y="34963"/>
                  </a:lnTo>
                  <a:lnTo>
                    <a:pt x="0" y="1084059"/>
                  </a:lnTo>
                  <a:lnTo>
                    <a:pt x="2746" y="1097666"/>
                  </a:lnTo>
                  <a:lnTo>
                    <a:pt x="10239" y="1108779"/>
                  </a:lnTo>
                  <a:lnTo>
                    <a:pt x="21356" y="1116274"/>
                  </a:lnTo>
                  <a:lnTo>
                    <a:pt x="34975" y="1119022"/>
                  </a:lnTo>
                  <a:lnTo>
                    <a:pt x="1556143" y="1119022"/>
                  </a:lnTo>
                  <a:lnTo>
                    <a:pt x="1569750" y="1116274"/>
                  </a:lnTo>
                  <a:lnTo>
                    <a:pt x="1578632" y="1110284"/>
                  </a:lnTo>
                  <a:lnTo>
                    <a:pt x="34975" y="1110284"/>
                  </a:lnTo>
                  <a:lnTo>
                    <a:pt x="24773" y="1108219"/>
                  </a:lnTo>
                  <a:lnTo>
                    <a:pt x="16432" y="1102591"/>
                  </a:lnTo>
                  <a:lnTo>
                    <a:pt x="10803" y="1094254"/>
                  </a:lnTo>
                  <a:lnTo>
                    <a:pt x="8737" y="1084059"/>
                  </a:lnTo>
                  <a:lnTo>
                    <a:pt x="8737" y="34963"/>
                  </a:lnTo>
                  <a:lnTo>
                    <a:pt x="10803" y="24762"/>
                  </a:lnTo>
                  <a:lnTo>
                    <a:pt x="16432" y="16425"/>
                  </a:lnTo>
                  <a:lnTo>
                    <a:pt x="24773" y="10801"/>
                  </a:lnTo>
                  <a:lnTo>
                    <a:pt x="34975" y="8737"/>
                  </a:lnTo>
                  <a:lnTo>
                    <a:pt x="1578632" y="8737"/>
                  </a:lnTo>
                  <a:lnTo>
                    <a:pt x="1569750" y="2748"/>
                  </a:lnTo>
                  <a:lnTo>
                    <a:pt x="1556143" y="0"/>
                  </a:lnTo>
                  <a:close/>
                </a:path>
                <a:path w="1591310" h="1119504">
                  <a:moveTo>
                    <a:pt x="1578632" y="8737"/>
                  </a:moveTo>
                  <a:lnTo>
                    <a:pt x="1556143" y="8737"/>
                  </a:lnTo>
                  <a:lnTo>
                    <a:pt x="1566338" y="10801"/>
                  </a:lnTo>
                  <a:lnTo>
                    <a:pt x="1574676" y="16425"/>
                  </a:lnTo>
                  <a:lnTo>
                    <a:pt x="1580303" y="24762"/>
                  </a:lnTo>
                  <a:lnTo>
                    <a:pt x="1582369" y="34963"/>
                  </a:lnTo>
                  <a:lnTo>
                    <a:pt x="1582369" y="1084059"/>
                  </a:lnTo>
                  <a:lnTo>
                    <a:pt x="1580303" y="1094254"/>
                  </a:lnTo>
                  <a:lnTo>
                    <a:pt x="1574676" y="1102591"/>
                  </a:lnTo>
                  <a:lnTo>
                    <a:pt x="1566338" y="1108219"/>
                  </a:lnTo>
                  <a:lnTo>
                    <a:pt x="1556143" y="1110284"/>
                  </a:lnTo>
                  <a:lnTo>
                    <a:pt x="1578632" y="1110284"/>
                  </a:lnTo>
                  <a:lnTo>
                    <a:pt x="1580864" y="1108779"/>
                  </a:lnTo>
                  <a:lnTo>
                    <a:pt x="1588358" y="1097666"/>
                  </a:lnTo>
                  <a:lnTo>
                    <a:pt x="1591106" y="1084059"/>
                  </a:lnTo>
                  <a:lnTo>
                    <a:pt x="1591106" y="34963"/>
                  </a:lnTo>
                  <a:lnTo>
                    <a:pt x="1588358" y="21356"/>
                  </a:lnTo>
                  <a:lnTo>
                    <a:pt x="1580864" y="10242"/>
                  </a:lnTo>
                  <a:lnTo>
                    <a:pt x="1578632"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48" name="object 148"/>
          <p:cNvSpPr txBox="1"/>
          <p:nvPr/>
        </p:nvSpPr>
        <p:spPr>
          <a:xfrm>
            <a:off x="2231080" y="8483714"/>
            <a:ext cx="1398905" cy="308098"/>
          </a:xfrm>
          <a:prstGeom prst="rect">
            <a:avLst/>
          </a:prstGeom>
        </p:spPr>
        <p:txBody>
          <a:bodyPr vert="horz" wrap="square" lIns="0" tIns="8890" rIns="0" bIns="0" rtlCol="0">
            <a:spAutoFit/>
          </a:bodyPr>
          <a:lstStyle/>
          <a:p>
            <a:pPr marR="5080" algn="ctr">
              <a:lnSpc>
                <a:spcPct val="108000"/>
              </a:lnSpc>
              <a:spcBef>
                <a:spcPts val="7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主にヤングケアラー家庭の生活保護</a:t>
            </a:r>
            <a:r>
              <a:rPr sz="600" b="1" dirty="0">
                <a:solidFill>
                  <a:srgbClr val="FFFFFF"/>
                </a:solidFill>
                <a:latin typeface="Meiryo UI" panose="020B0604030504040204" pitchFamily="50" charset="-128"/>
                <a:ea typeface="Meiryo UI" panose="020B0604030504040204" pitchFamily="50" charset="-128"/>
                <a:cs typeface="Source Han Sans JP"/>
              </a:rPr>
              <a:t>、</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養育支援、本人の学習・生活支援等</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様々なケアを担う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grpSp>
        <p:nvGrpSpPr>
          <p:cNvPr id="149" name="object 149"/>
          <p:cNvGrpSpPr/>
          <p:nvPr/>
        </p:nvGrpSpPr>
        <p:grpSpPr>
          <a:xfrm>
            <a:off x="2221359" y="9031725"/>
            <a:ext cx="1425575" cy="254000"/>
            <a:chOff x="2221359" y="9031725"/>
            <a:chExt cx="1425575" cy="254000"/>
          </a:xfrm>
        </p:grpSpPr>
        <p:sp>
          <p:nvSpPr>
            <p:cNvPr id="150" name="object 150"/>
            <p:cNvSpPr/>
            <p:nvPr/>
          </p:nvSpPr>
          <p:spPr>
            <a:xfrm>
              <a:off x="2230092" y="9040466"/>
              <a:ext cx="1416685" cy="245110"/>
            </a:xfrm>
            <a:custGeom>
              <a:avLst/>
              <a:gdLst/>
              <a:ahLst/>
              <a:cxnLst/>
              <a:rect l="l" t="t" r="r" b="b"/>
              <a:pathLst>
                <a:path w="1416685" h="245109">
                  <a:moveTo>
                    <a:pt x="1381302"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1381302" y="244779"/>
                  </a:lnTo>
                  <a:lnTo>
                    <a:pt x="1394877" y="242022"/>
                  </a:lnTo>
                  <a:lnTo>
                    <a:pt x="1405994" y="234513"/>
                  </a:lnTo>
                  <a:lnTo>
                    <a:pt x="1413506" y="223396"/>
                  </a:lnTo>
                  <a:lnTo>
                    <a:pt x="1416265" y="209816"/>
                  </a:lnTo>
                  <a:lnTo>
                    <a:pt x="1416265" y="34963"/>
                  </a:lnTo>
                  <a:lnTo>
                    <a:pt x="1413506" y="21383"/>
                  </a:lnTo>
                  <a:lnTo>
                    <a:pt x="1405994" y="10266"/>
                  </a:lnTo>
                  <a:lnTo>
                    <a:pt x="1394877" y="2757"/>
                  </a:lnTo>
                  <a:lnTo>
                    <a:pt x="138130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1" name="object 151"/>
            <p:cNvSpPr/>
            <p:nvPr/>
          </p:nvSpPr>
          <p:spPr>
            <a:xfrm>
              <a:off x="2221359" y="9031725"/>
              <a:ext cx="1416685" cy="245110"/>
            </a:xfrm>
            <a:custGeom>
              <a:avLst/>
              <a:gdLst/>
              <a:ahLst/>
              <a:cxnLst/>
              <a:rect l="l" t="t" r="r" b="b"/>
              <a:pathLst>
                <a:path w="1416685" h="245109">
                  <a:moveTo>
                    <a:pt x="1381290" y="0"/>
                  </a:moveTo>
                  <a:lnTo>
                    <a:pt x="34963" y="0"/>
                  </a:lnTo>
                  <a:lnTo>
                    <a:pt x="21383" y="2757"/>
                  </a:lnTo>
                  <a:lnTo>
                    <a:pt x="10266" y="10266"/>
                  </a:lnTo>
                  <a:lnTo>
                    <a:pt x="2757" y="21383"/>
                  </a:lnTo>
                  <a:lnTo>
                    <a:pt x="0" y="34963"/>
                  </a:lnTo>
                  <a:lnTo>
                    <a:pt x="0" y="209816"/>
                  </a:lnTo>
                  <a:lnTo>
                    <a:pt x="2757" y="223396"/>
                  </a:lnTo>
                  <a:lnTo>
                    <a:pt x="10266" y="234513"/>
                  </a:lnTo>
                  <a:lnTo>
                    <a:pt x="21383" y="242022"/>
                  </a:lnTo>
                  <a:lnTo>
                    <a:pt x="34963" y="244779"/>
                  </a:lnTo>
                  <a:lnTo>
                    <a:pt x="1381290" y="244779"/>
                  </a:lnTo>
                  <a:lnTo>
                    <a:pt x="1394866" y="242022"/>
                  </a:lnTo>
                  <a:lnTo>
                    <a:pt x="1405988" y="234513"/>
                  </a:lnTo>
                  <a:lnTo>
                    <a:pt x="1413504" y="223396"/>
                  </a:lnTo>
                  <a:lnTo>
                    <a:pt x="1416265" y="209816"/>
                  </a:lnTo>
                  <a:lnTo>
                    <a:pt x="1416265" y="34963"/>
                  </a:lnTo>
                  <a:lnTo>
                    <a:pt x="1413504" y="21383"/>
                  </a:lnTo>
                  <a:lnTo>
                    <a:pt x="1405988" y="10266"/>
                  </a:lnTo>
                  <a:lnTo>
                    <a:pt x="1394866" y="2757"/>
                  </a:lnTo>
                  <a:lnTo>
                    <a:pt x="138129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2" name="object 152"/>
          <p:cNvSpPr txBox="1"/>
          <p:nvPr/>
        </p:nvSpPr>
        <p:spPr>
          <a:xfrm>
            <a:off x="2499935" y="8856445"/>
            <a:ext cx="859155" cy="377667"/>
          </a:xfrm>
          <a:prstGeom prst="rect">
            <a:avLst/>
          </a:prstGeom>
        </p:spPr>
        <p:txBody>
          <a:bodyPr vert="horz" wrap="square" lIns="0" tIns="15875" rIns="0" bIns="0" rtlCol="0">
            <a:spAutoFit/>
          </a:bodyPr>
          <a:lstStyle/>
          <a:p>
            <a:pPr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750">
              <a:latin typeface="Meiryo UI" panose="020B0604030504040204" pitchFamily="50" charset="-128"/>
              <a:ea typeface="Meiryo UI" panose="020B0604030504040204" pitchFamily="50" charset="-128"/>
              <a:cs typeface="Source Han Sans JP"/>
            </a:endParaRPr>
          </a:p>
          <a:p>
            <a:pPr algn="ctr">
              <a:lnSpc>
                <a:spcPct val="100000"/>
              </a:lnSpc>
              <a:spcBef>
                <a:spcPts val="645"/>
              </a:spcBef>
            </a:pPr>
            <a:r>
              <a:rPr sz="550" dirty="0">
                <a:solidFill>
                  <a:srgbClr val="66AD53"/>
                </a:solidFill>
                <a:latin typeface="Meiryo UI" panose="020B0604030504040204" pitchFamily="50" charset="-128"/>
                <a:ea typeface="Meiryo UI" panose="020B0604030504040204" pitchFamily="50" charset="-128"/>
                <a:cs typeface="Source Han Sans JP"/>
              </a:rPr>
              <a:t>区市町村の生活福祉部門</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（福祉事務所等）</a:t>
            </a:r>
            <a:endParaRPr sz="550">
              <a:latin typeface="Meiryo UI" panose="020B0604030504040204" pitchFamily="50" charset="-128"/>
              <a:ea typeface="Meiryo UI" panose="020B0604030504040204" pitchFamily="50" charset="-128"/>
              <a:cs typeface="Source Han Sans JP"/>
            </a:endParaRPr>
          </a:p>
        </p:txBody>
      </p:sp>
      <p:grpSp>
        <p:nvGrpSpPr>
          <p:cNvPr id="153" name="object 153"/>
          <p:cNvGrpSpPr/>
          <p:nvPr/>
        </p:nvGrpSpPr>
        <p:grpSpPr>
          <a:xfrm>
            <a:off x="2221359" y="9346455"/>
            <a:ext cx="1425575" cy="184150"/>
            <a:chOff x="2221359" y="9346455"/>
            <a:chExt cx="1425575" cy="184150"/>
          </a:xfrm>
        </p:grpSpPr>
        <p:sp>
          <p:nvSpPr>
            <p:cNvPr id="154" name="object 154"/>
            <p:cNvSpPr/>
            <p:nvPr/>
          </p:nvSpPr>
          <p:spPr>
            <a:xfrm>
              <a:off x="2230092" y="9355195"/>
              <a:ext cx="1416685" cy="175260"/>
            </a:xfrm>
            <a:custGeom>
              <a:avLst/>
              <a:gdLst/>
              <a:ahLst/>
              <a:cxnLst/>
              <a:rect l="l" t="t" r="r" b="b"/>
              <a:pathLst>
                <a:path w="1416685" h="175259">
                  <a:moveTo>
                    <a:pt x="1381302" y="0"/>
                  </a:moveTo>
                  <a:lnTo>
                    <a:pt x="34975" y="0"/>
                  </a:lnTo>
                  <a:lnTo>
                    <a:pt x="21393" y="2759"/>
                  </a:lnTo>
                  <a:lnTo>
                    <a:pt x="10272" y="10271"/>
                  </a:lnTo>
                  <a:lnTo>
                    <a:pt x="2759" y="21388"/>
                  </a:lnTo>
                  <a:lnTo>
                    <a:pt x="0" y="34963"/>
                  </a:lnTo>
                  <a:lnTo>
                    <a:pt x="0" y="139877"/>
                  </a:lnTo>
                  <a:lnTo>
                    <a:pt x="2759" y="153457"/>
                  </a:lnTo>
                  <a:lnTo>
                    <a:pt x="10272" y="164574"/>
                  </a:lnTo>
                  <a:lnTo>
                    <a:pt x="21393" y="172083"/>
                  </a:lnTo>
                  <a:lnTo>
                    <a:pt x="34975" y="174840"/>
                  </a:lnTo>
                  <a:lnTo>
                    <a:pt x="1381302" y="174840"/>
                  </a:lnTo>
                  <a:lnTo>
                    <a:pt x="1394877" y="172081"/>
                  </a:lnTo>
                  <a:lnTo>
                    <a:pt x="1405994" y="164569"/>
                  </a:lnTo>
                  <a:lnTo>
                    <a:pt x="1413506" y="153452"/>
                  </a:lnTo>
                  <a:lnTo>
                    <a:pt x="1416265" y="139877"/>
                  </a:lnTo>
                  <a:lnTo>
                    <a:pt x="1416265" y="34963"/>
                  </a:lnTo>
                  <a:lnTo>
                    <a:pt x="1413506" y="21383"/>
                  </a:lnTo>
                  <a:lnTo>
                    <a:pt x="1405994" y="10266"/>
                  </a:lnTo>
                  <a:lnTo>
                    <a:pt x="1394877" y="2757"/>
                  </a:lnTo>
                  <a:lnTo>
                    <a:pt x="138130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5" name="object 155"/>
            <p:cNvSpPr/>
            <p:nvPr/>
          </p:nvSpPr>
          <p:spPr>
            <a:xfrm>
              <a:off x="2221359" y="9346455"/>
              <a:ext cx="1416685" cy="175260"/>
            </a:xfrm>
            <a:custGeom>
              <a:avLst/>
              <a:gdLst/>
              <a:ahLst/>
              <a:cxnLst/>
              <a:rect l="l" t="t" r="r" b="b"/>
              <a:pathLst>
                <a:path w="1416685" h="175259">
                  <a:moveTo>
                    <a:pt x="1381290" y="0"/>
                  </a:moveTo>
                  <a:lnTo>
                    <a:pt x="34963" y="0"/>
                  </a:lnTo>
                  <a:lnTo>
                    <a:pt x="21383" y="2757"/>
                  </a:lnTo>
                  <a:lnTo>
                    <a:pt x="10266" y="10266"/>
                  </a:lnTo>
                  <a:lnTo>
                    <a:pt x="2757" y="21383"/>
                  </a:lnTo>
                  <a:lnTo>
                    <a:pt x="0" y="34963"/>
                  </a:lnTo>
                  <a:lnTo>
                    <a:pt x="0" y="139865"/>
                  </a:lnTo>
                  <a:lnTo>
                    <a:pt x="2757" y="153447"/>
                  </a:lnTo>
                  <a:lnTo>
                    <a:pt x="10266" y="164568"/>
                  </a:lnTo>
                  <a:lnTo>
                    <a:pt x="21383" y="172081"/>
                  </a:lnTo>
                  <a:lnTo>
                    <a:pt x="34963" y="174840"/>
                  </a:lnTo>
                  <a:lnTo>
                    <a:pt x="1381290" y="174840"/>
                  </a:lnTo>
                  <a:lnTo>
                    <a:pt x="1394866" y="172081"/>
                  </a:lnTo>
                  <a:lnTo>
                    <a:pt x="1405988" y="164568"/>
                  </a:lnTo>
                  <a:lnTo>
                    <a:pt x="1413504" y="153447"/>
                  </a:lnTo>
                  <a:lnTo>
                    <a:pt x="1416265" y="139865"/>
                  </a:lnTo>
                  <a:lnTo>
                    <a:pt x="1416265" y="34963"/>
                  </a:lnTo>
                  <a:lnTo>
                    <a:pt x="1413504" y="21383"/>
                  </a:lnTo>
                  <a:lnTo>
                    <a:pt x="1405988" y="10266"/>
                  </a:lnTo>
                  <a:lnTo>
                    <a:pt x="1394866" y="2757"/>
                  </a:lnTo>
                  <a:lnTo>
                    <a:pt x="138129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6" name="object 156"/>
          <p:cNvSpPr txBox="1"/>
          <p:nvPr/>
        </p:nvSpPr>
        <p:spPr>
          <a:xfrm>
            <a:off x="2613421" y="9375903"/>
            <a:ext cx="63563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a:latin typeface="Meiryo UI" panose="020B0604030504040204" pitchFamily="50" charset="-128"/>
              <a:ea typeface="Meiryo UI" panose="020B0604030504040204" pitchFamily="50" charset="-128"/>
              <a:cs typeface="Source Han Sans JP"/>
            </a:endParaRPr>
          </a:p>
        </p:txBody>
      </p:sp>
      <p:grpSp>
        <p:nvGrpSpPr>
          <p:cNvPr id="157" name="object 157"/>
          <p:cNvGrpSpPr/>
          <p:nvPr/>
        </p:nvGrpSpPr>
        <p:grpSpPr>
          <a:xfrm>
            <a:off x="3829956" y="8472206"/>
            <a:ext cx="1591310" cy="1123950"/>
            <a:chOff x="3829956" y="8472206"/>
            <a:chExt cx="1591310" cy="1123950"/>
          </a:xfrm>
        </p:grpSpPr>
        <p:sp>
          <p:nvSpPr>
            <p:cNvPr id="158" name="object 158"/>
            <p:cNvSpPr/>
            <p:nvPr/>
          </p:nvSpPr>
          <p:spPr>
            <a:xfrm>
              <a:off x="3829956" y="8472206"/>
              <a:ext cx="1591310" cy="349885"/>
            </a:xfrm>
            <a:custGeom>
              <a:avLst/>
              <a:gdLst/>
              <a:ahLst/>
              <a:cxnLst/>
              <a:rect l="l" t="t" r="r" b="b"/>
              <a:pathLst>
                <a:path w="1591310" h="349884">
                  <a:moveTo>
                    <a:pt x="1556143" y="0"/>
                  </a:moveTo>
                  <a:lnTo>
                    <a:pt x="34963" y="0"/>
                  </a:lnTo>
                  <a:lnTo>
                    <a:pt x="21350" y="2748"/>
                  </a:lnTo>
                  <a:lnTo>
                    <a:pt x="10237" y="10242"/>
                  </a:lnTo>
                  <a:lnTo>
                    <a:pt x="2746" y="21356"/>
                  </a:lnTo>
                  <a:lnTo>
                    <a:pt x="0" y="34963"/>
                  </a:lnTo>
                  <a:lnTo>
                    <a:pt x="0" y="349694"/>
                  </a:lnTo>
                  <a:lnTo>
                    <a:pt x="1591106" y="349694"/>
                  </a:lnTo>
                  <a:lnTo>
                    <a:pt x="1591106" y="34963"/>
                  </a:lnTo>
                  <a:lnTo>
                    <a:pt x="1588358" y="21356"/>
                  </a:lnTo>
                  <a:lnTo>
                    <a:pt x="1580864" y="10242"/>
                  </a:lnTo>
                  <a:lnTo>
                    <a:pt x="1569750" y="2748"/>
                  </a:lnTo>
                  <a:lnTo>
                    <a:pt x="1556143"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9" name="object 159"/>
            <p:cNvSpPr/>
            <p:nvPr/>
          </p:nvSpPr>
          <p:spPr>
            <a:xfrm>
              <a:off x="3829964" y="8821915"/>
              <a:ext cx="1591310" cy="769620"/>
            </a:xfrm>
            <a:custGeom>
              <a:avLst/>
              <a:gdLst/>
              <a:ahLst/>
              <a:cxnLst/>
              <a:rect l="l" t="t" r="r" b="b"/>
              <a:pathLst>
                <a:path w="1591310" h="769620">
                  <a:moveTo>
                    <a:pt x="1591094" y="0"/>
                  </a:moveTo>
                  <a:lnTo>
                    <a:pt x="795540" y="0"/>
                  </a:lnTo>
                  <a:lnTo>
                    <a:pt x="0" y="0"/>
                  </a:lnTo>
                  <a:lnTo>
                    <a:pt x="0" y="734364"/>
                  </a:lnTo>
                  <a:lnTo>
                    <a:pt x="2755" y="747928"/>
                  </a:lnTo>
                  <a:lnTo>
                    <a:pt x="10261" y="759053"/>
                  </a:lnTo>
                  <a:lnTo>
                    <a:pt x="21374" y="766559"/>
                  </a:lnTo>
                  <a:lnTo>
                    <a:pt x="34963" y="769327"/>
                  </a:lnTo>
                  <a:lnTo>
                    <a:pt x="760577" y="769327"/>
                  </a:lnTo>
                  <a:lnTo>
                    <a:pt x="774141" y="766559"/>
                  </a:lnTo>
                  <a:lnTo>
                    <a:pt x="785266" y="759053"/>
                  </a:lnTo>
                  <a:lnTo>
                    <a:pt x="792772" y="747928"/>
                  </a:lnTo>
                  <a:lnTo>
                    <a:pt x="795540" y="734364"/>
                  </a:lnTo>
                  <a:lnTo>
                    <a:pt x="798296" y="747928"/>
                  </a:lnTo>
                  <a:lnTo>
                    <a:pt x="805815" y="759053"/>
                  </a:lnTo>
                  <a:lnTo>
                    <a:pt x="816940" y="766559"/>
                  </a:lnTo>
                  <a:lnTo>
                    <a:pt x="830516" y="769327"/>
                  </a:lnTo>
                  <a:lnTo>
                    <a:pt x="1556131" y="769327"/>
                  </a:lnTo>
                  <a:lnTo>
                    <a:pt x="1569707" y="766559"/>
                  </a:lnTo>
                  <a:lnTo>
                    <a:pt x="1580819" y="759053"/>
                  </a:lnTo>
                  <a:lnTo>
                    <a:pt x="1588338" y="747928"/>
                  </a:lnTo>
                  <a:lnTo>
                    <a:pt x="1591094" y="734364"/>
                  </a:lnTo>
                  <a:lnTo>
                    <a:pt x="1591094"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0" name="object 160"/>
            <p:cNvSpPr/>
            <p:nvPr/>
          </p:nvSpPr>
          <p:spPr>
            <a:xfrm>
              <a:off x="3829958" y="8472208"/>
              <a:ext cx="1591310" cy="1119505"/>
            </a:xfrm>
            <a:custGeom>
              <a:avLst/>
              <a:gdLst/>
              <a:ahLst/>
              <a:cxnLst/>
              <a:rect l="l" t="t" r="r" b="b"/>
              <a:pathLst>
                <a:path w="1591310" h="1119504">
                  <a:moveTo>
                    <a:pt x="1556143" y="0"/>
                  </a:moveTo>
                  <a:lnTo>
                    <a:pt x="34950" y="0"/>
                  </a:lnTo>
                  <a:lnTo>
                    <a:pt x="21345" y="2748"/>
                  </a:lnTo>
                  <a:lnTo>
                    <a:pt x="10236" y="10242"/>
                  </a:lnTo>
                  <a:lnTo>
                    <a:pt x="2746" y="21356"/>
                  </a:lnTo>
                  <a:lnTo>
                    <a:pt x="0" y="34963"/>
                  </a:lnTo>
                  <a:lnTo>
                    <a:pt x="0" y="1084059"/>
                  </a:lnTo>
                  <a:lnTo>
                    <a:pt x="2746" y="1097666"/>
                  </a:lnTo>
                  <a:lnTo>
                    <a:pt x="10236" y="1108779"/>
                  </a:lnTo>
                  <a:lnTo>
                    <a:pt x="21345" y="1116274"/>
                  </a:lnTo>
                  <a:lnTo>
                    <a:pt x="34950" y="1119022"/>
                  </a:lnTo>
                  <a:lnTo>
                    <a:pt x="1556143" y="1119022"/>
                  </a:lnTo>
                  <a:lnTo>
                    <a:pt x="1569750" y="1116274"/>
                  </a:lnTo>
                  <a:lnTo>
                    <a:pt x="1578632" y="1110284"/>
                  </a:lnTo>
                  <a:lnTo>
                    <a:pt x="34950" y="1110284"/>
                  </a:lnTo>
                  <a:lnTo>
                    <a:pt x="24760" y="1108219"/>
                  </a:lnTo>
                  <a:lnTo>
                    <a:pt x="16422" y="1102591"/>
                  </a:lnTo>
                  <a:lnTo>
                    <a:pt x="10792" y="1094254"/>
                  </a:lnTo>
                  <a:lnTo>
                    <a:pt x="8724" y="1084059"/>
                  </a:lnTo>
                  <a:lnTo>
                    <a:pt x="8724" y="34963"/>
                  </a:lnTo>
                  <a:lnTo>
                    <a:pt x="10792" y="24762"/>
                  </a:lnTo>
                  <a:lnTo>
                    <a:pt x="16422" y="16425"/>
                  </a:lnTo>
                  <a:lnTo>
                    <a:pt x="24760" y="10801"/>
                  </a:lnTo>
                  <a:lnTo>
                    <a:pt x="34950" y="8737"/>
                  </a:lnTo>
                  <a:lnTo>
                    <a:pt x="1578632" y="8737"/>
                  </a:lnTo>
                  <a:lnTo>
                    <a:pt x="1569750" y="2748"/>
                  </a:lnTo>
                  <a:lnTo>
                    <a:pt x="1556143" y="0"/>
                  </a:lnTo>
                  <a:close/>
                </a:path>
                <a:path w="1591310" h="1119504">
                  <a:moveTo>
                    <a:pt x="1578632" y="8737"/>
                  </a:moveTo>
                  <a:lnTo>
                    <a:pt x="1556143" y="8737"/>
                  </a:lnTo>
                  <a:lnTo>
                    <a:pt x="1566338" y="10801"/>
                  </a:lnTo>
                  <a:lnTo>
                    <a:pt x="1574676" y="16425"/>
                  </a:lnTo>
                  <a:lnTo>
                    <a:pt x="1580303" y="24762"/>
                  </a:lnTo>
                  <a:lnTo>
                    <a:pt x="1582369" y="34963"/>
                  </a:lnTo>
                  <a:lnTo>
                    <a:pt x="1582369" y="1084059"/>
                  </a:lnTo>
                  <a:lnTo>
                    <a:pt x="1580303" y="1094254"/>
                  </a:lnTo>
                  <a:lnTo>
                    <a:pt x="1574676" y="1102591"/>
                  </a:lnTo>
                  <a:lnTo>
                    <a:pt x="1566338" y="1108219"/>
                  </a:lnTo>
                  <a:lnTo>
                    <a:pt x="1556143" y="1110284"/>
                  </a:lnTo>
                  <a:lnTo>
                    <a:pt x="1578632" y="1110284"/>
                  </a:lnTo>
                  <a:lnTo>
                    <a:pt x="1580864" y="1108779"/>
                  </a:lnTo>
                  <a:lnTo>
                    <a:pt x="1588358" y="1097666"/>
                  </a:lnTo>
                  <a:lnTo>
                    <a:pt x="1591106" y="1084059"/>
                  </a:lnTo>
                  <a:lnTo>
                    <a:pt x="1591106" y="34963"/>
                  </a:lnTo>
                  <a:lnTo>
                    <a:pt x="1588358" y="21356"/>
                  </a:lnTo>
                  <a:lnTo>
                    <a:pt x="1580864" y="10242"/>
                  </a:lnTo>
                  <a:lnTo>
                    <a:pt x="1578632"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1" name="object 161"/>
            <p:cNvSpPr/>
            <p:nvPr/>
          </p:nvSpPr>
          <p:spPr>
            <a:xfrm>
              <a:off x="4625505" y="8821900"/>
              <a:ext cx="0" cy="769620"/>
            </a:xfrm>
            <a:custGeom>
              <a:avLst/>
              <a:gdLst/>
              <a:ahLst/>
              <a:cxnLst/>
              <a:rect l="l" t="t" r="r" b="b"/>
              <a:pathLst>
                <a:path h="769620">
                  <a:moveTo>
                    <a:pt x="0" y="0"/>
                  </a:moveTo>
                  <a:lnTo>
                    <a:pt x="0" y="769327"/>
                  </a:lnTo>
                </a:path>
              </a:pathLst>
            </a:custGeom>
            <a:ln w="8750">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62" name="object 162"/>
          <p:cNvSpPr txBox="1"/>
          <p:nvPr/>
        </p:nvSpPr>
        <p:spPr>
          <a:xfrm>
            <a:off x="4123013" y="8483714"/>
            <a:ext cx="1005205" cy="308098"/>
          </a:xfrm>
          <a:prstGeom prst="rect">
            <a:avLst/>
          </a:prstGeom>
        </p:spPr>
        <p:txBody>
          <a:bodyPr vert="horz" wrap="square" lIns="0" tIns="8890" rIns="0" bIns="0" rtlCol="0">
            <a:spAutoFit/>
          </a:bodyPr>
          <a:lstStyle/>
          <a:p>
            <a:pPr marR="5080" indent="-8255" algn="ctr">
              <a:lnSpc>
                <a:spcPct val="108000"/>
              </a:lnSpc>
              <a:spcBef>
                <a:spcPts val="7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主にヤングケアラー本人や</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ケア対象者への健康支援</a:t>
            </a:r>
            <a:r>
              <a:rPr sz="600" b="1" dirty="0">
                <a:solidFill>
                  <a:srgbClr val="FFFFFF"/>
                </a:solidFill>
                <a:latin typeface="Meiryo UI" panose="020B0604030504040204" pitchFamily="50" charset="-128"/>
                <a:ea typeface="Meiryo UI" panose="020B0604030504040204" pitchFamily="50" charset="-128"/>
                <a:cs typeface="Source Han Sans JP"/>
              </a:rPr>
              <a:t>、</a:t>
            </a:r>
            <a:r>
              <a:rPr lang="en-US" sz="600" b="1" dirty="0">
                <a:solidFill>
                  <a:srgbClr val="FFFFFF"/>
                </a:solidFill>
                <a:latin typeface="Meiryo UI" panose="020B0604030504040204" pitchFamily="50" charset="-128"/>
                <a:ea typeface="Meiryo UI" panose="020B0604030504040204" pitchFamily="50" charset="-128"/>
                <a:cs typeface="Source Han Sans JP"/>
              </a:rPr>
              <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医療的ケアを担う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163" name="object 163"/>
          <p:cNvSpPr txBox="1"/>
          <p:nvPr/>
        </p:nvSpPr>
        <p:spPr>
          <a:xfrm>
            <a:off x="4003905" y="8856445"/>
            <a:ext cx="44386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保健分野</a:t>
            </a:r>
            <a:endParaRPr sz="750">
              <a:latin typeface="Meiryo UI" panose="020B0604030504040204" pitchFamily="50" charset="-128"/>
              <a:ea typeface="Meiryo UI" panose="020B0604030504040204" pitchFamily="50" charset="-128"/>
              <a:cs typeface="Source Han Sans JP"/>
            </a:endParaRPr>
          </a:p>
        </p:txBody>
      </p:sp>
      <p:grpSp>
        <p:nvGrpSpPr>
          <p:cNvPr id="164" name="object 164"/>
          <p:cNvGrpSpPr/>
          <p:nvPr/>
        </p:nvGrpSpPr>
        <p:grpSpPr>
          <a:xfrm>
            <a:off x="3917377" y="9031724"/>
            <a:ext cx="629920" cy="498475"/>
            <a:chOff x="3917377" y="9031724"/>
            <a:chExt cx="629920" cy="498475"/>
          </a:xfrm>
        </p:grpSpPr>
        <p:sp>
          <p:nvSpPr>
            <p:cNvPr id="165" name="object 165"/>
            <p:cNvSpPr/>
            <p:nvPr/>
          </p:nvSpPr>
          <p:spPr>
            <a:xfrm>
              <a:off x="3926122" y="904046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609"/>
                  </a:lnTo>
                  <a:lnTo>
                    <a:pt x="2759" y="468189"/>
                  </a:lnTo>
                  <a:lnTo>
                    <a:pt x="10272" y="479305"/>
                  </a:lnTo>
                  <a:lnTo>
                    <a:pt x="21393" y="486815"/>
                  </a:lnTo>
                  <a:lnTo>
                    <a:pt x="34975" y="489572"/>
                  </a:lnTo>
                  <a:lnTo>
                    <a:pt x="585774" y="489572"/>
                  </a:lnTo>
                  <a:lnTo>
                    <a:pt x="599349" y="486813"/>
                  </a:lnTo>
                  <a:lnTo>
                    <a:pt x="610466" y="479301"/>
                  </a:lnTo>
                  <a:lnTo>
                    <a:pt x="617978" y="468183"/>
                  </a:lnTo>
                  <a:lnTo>
                    <a:pt x="620737" y="454609"/>
                  </a:lnTo>
                  <a:lnTo>
                    <a:pt x="620737" y="34963"/>
                  </a:lnTo>
                  <a:lnTo>
                    <a:pt x="617978" y="21383"/>
                  </a:lnTo>
                  <a:lnTo>
                    <a:pt x="610466" y="10266"/>
                  </a:lnTo>
                  <a:lnTo>
                    <a:pt x="599349" y="2757"/>
                  </a:lnTo>
                  <a:lnTo>
                    <a:pt x="585774"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6" name="object 166"/>
            <p:cNvSpPr/>
            <p:nvPr/>
          </p:nvSpPr>
          <p:spPr>
            <a:xfrm>
              <a:off x="3917377" y="903172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596"/>
                  </a:lnTo>
                  <a:lnTo>
                    <a:pt x="2759" y="468178"/>
                  </a:lnTo>
                  <a:lnTo>
                    <a:pt x="10272" y="479299"/>
                  </a:lnTo>
                  <a:lnTo>
                    <a:pt x="21393" y="486813"/>
                  </a:lnTo>
                  <a:lnTo>
                    <a:pt x="34975" y="489572"/>
                  </a:lnTo>
                  <a:lnTo>
                    <a:pt x="585774" y="489572"/>
                  </a:lnTo>
                  <a:lnTo>
                    <a:pt x="599351" y="486813"/>
                  </a:lnTo>
                  <a:lnTo>
                    <a:pt x="610473" y="479299"/>
                  </a:lnTo>
                  <a:lnTo>
                    <a:pt x="617989" y="468178"/>
                  </a:lnTo>
                  <a:lnTo>
                    <a:pt x="620750" y="454596"/>
                  </a:lnTo>
                  <a:lnTo>
                    <a:pt x="620750" y="34963"/>
                  </a:lnTo>
                  <a:lnTo>
                    <a:pt x="617991" y="21383"/>
                  </a:lnTo>
                  <a:lnTo>
                    <a:pt x="610477" y="10266"/>
                  </a:lnTo>
                  <a:lnTo>
                    <a:pt x="599356" y="2757"/>
                  </a:lnTo>
                  <a:lnTo>
                    <a:pt x="58577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67" name="object 167"/>
          <p:cNvSpPr txBox="1"/>
          <p:nvPr/>
        </p:nvSpPr>
        <p:spPr>
          <a:xfrm>
            <a:off x="3967424" y="9074207"/>
            <a:ext cx="558165" cy="387607"/>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母子保健部門</a:t>
            </a:r>
            <a:r>
              <a:rPr sz="550" dirty="0">
                <a:solidFill>
                  <a:srgbClr val="66AD53"/>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a:p>
            <a:pPr marR="72390" algn="ctr">
              <a:lnSpc>
                <a:spcPct val="106000"/>
              </a:lnSpc>
              <a:spcBef>
                <a:spcPts val="175"/>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lang="en-US" altLang="ja-JP" sz="550" dirty="0">
                <a:solidFill>
                  <a:srgbClr val="66AD53"/>
                </a:solidFill>
                <a:latin typeface="Meiryo UI" panose="020B0604030504040204" pitchFamily="50" charset="-128"/>
                <a:ea typeface="Meiryo UI" panose="020B0604030504040204" pitchFamily="50" charset="-128"/>
                <a:cs typeface="Source Han Sans JP"/>
              </a:rPr>
              <a:t/>
            </a:r>
            <a:br>
              <a:rPr lang="en-US" altLang="ja-JP" sz="550" dirty="0">
                <a:solidFill>
                  <a:srgbClr val="66AD53"/>
                </a:solidFill>
                <a:latin typeface="Meiryo UI" panose="020B0604030504040204" pitchFamily="50" charset="-128"/>
                <a:ea typeface="Meiryo UI" panose="020B0604030504040204" pitchFamily="50" charset="-128"/>
                <a:cs typeface="Source Han Sans JP"/>
              </a:rPr>
            </a:b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grpSp>
        <p:nvGrpSpPr>
          <p:cNvPr id="168" name="object 168"/>
          <p:cNvGrpSpPr/>
          <p:nvPr/>
        </p:nvGrpSpPr>
        <p:grpSpPr>
          <a:xfrm>
            <a:off x="4712937" y="9031724"/>
            <a:ext cx="629920" cy="184150"/>
            <a:chOff x="4712937" y="9031724"/>
            <a:chExt cx="629920" cy="184150"/>
          </a:xfrm>
        </p:grpSpPr>
        <p:sp>
          <p:nvSpPr>
            <p:cNvPr id="169" name="object 169"/>
            <p:cNvSpPr/>
            <p:nvPr/>
          </p:nvSpPr>
          <p:spPr>
            <a:xfrm>
              <a:off x="4721682" y="9040471"/>
              <a:ext cx="621030" cy="175260"/>
            </a:xfrm>
            <a:custGeom>
              <a:avLst/>
              <a:gdLst/>
              <a:ahLst/>
              <a:cxnLst/>
              <a:rect l="l" t="t" r="r" b="b"/>
              <a:pathLst>
                <a:path w="621029" h="175259">
                  <a:moveTo>
                    <a:pt x="585736" y="0"/>
                  </a:moveTo>
                  <a:lnTo>
                    <a:pt x="34963" y="0"/>
                  </a:lnTo>
                  <a:lnTo>
                    <a:pt x="21388" y="2757"/>
                  </a:lnTo>
                  <a:lnTo>
                    <a:pt x="10271" y="10266"/>
                  </a:lnTo>
                  <a:lnTo>
                    <a:pt x="2759" y="21383"/>
                  </a:lnTo>
                  <a:lnTo>
                    <a:pt x="0" y="34963"/>
                  </a:lnTo>
                  <a:lnTo>
                    <a:pt x="0" y="139865"/>
                  </a:lnTo>
                  <a:lnTo>
                    <a:pt x="2759" y="153447"/>
                  </a:lnTo>
                  <a:lnTo>
                    <a:pt x="10271" y="164568"/>
                  </a:lnTo>
                  <a:lnTo>
                    <a:pt x="21388" y="172081"/>
                  </a:lnTo>
                  <a:lnTo>
                    <a:pt x="34963" y="174840"/>
                  </a:lnTo>
                  <a:lnTo>
                    <a:pt x="585736" y="174840"/>
                  </a:lnTo>
                  <a:lnTo>
                    <a:pt x="599311" y="172081"/>
                  </a:lnTo>
                  <a:lnTo>
                    <a:pt x="610428" y="164568"/>
                  </a:lnTo>
                  <a:lnTo>
                    <a:pt x="617940" y="153447"/>
                  </a:lnTo>
                  <a:lnTo>
                    <a:pt x="620699" y="139865"/>
                  </a:lnTo>
                  <a:lnTo>
                    <a:pt x="620699" y="34963"/>
                  </a:lnTo>
                  <a:lnTo>
                    <a:pt x="617940" y="21383"/>
                  </a:lnTo>
                  <a:lnTo>
                    <a:pt x="610428" y="10266"/>
                  </a:lnTo>
                  <a:lnTo>
                    <a:pt x="599311" y="2757"/>
                  </a:lnTo>
                  <a:lnTo>
                    <a:pt x="585736"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0" name="object 170"/>
            <p:cNvSpPr/>
            <p:nvPr/>
          </p:nvSpPr>
          <p:spPr>
            <a:xfrm>
              <a:off x="4712937" y="9031724"/>
              <a:ext cx="621030" cy="175260"/>
            </a:xfrm>
            <a:custGeom>
              <a:avLst/>
              <a:gdLst/>
              <a:ahLst/>
              <a:cxnLst/>
              <a:rect l="l" t="t" r="r" b="b"/>
              <a:pathLst>
                <a:path w="621029" h="175259">
                  <a:moveTo>
                    <a:pt x="585736" y="0"/>
                  </a:moveTo>
                  <a:lnTo>
                    <a:pt x="34963" y="0"/>
                  </a:lnTo>
                  <a:lnTo>
                    <a:pt x="21388" y="2759"/>
                  </a:lnTo>
                  <a:lnTo>
                    <a:pt x="10271" y="10272"/>
                  </a:lnTo>
                  <a:lnTo>
                    <a:pt x="2759" y="21393"/>
                  </a:lnTo>
                  <a:lnTo>
                    <a:pt x="0" y="34975"/>
                  </a:lnTo>
                  <a:lnTo>
                    <a:pt x="0" y="139877"/>
                  </a:lnTo>
                  <a:lnTo>
                    <a:pt x="2759" y="153457"/>
                  </a:lnTo>
                  <a:lnTo>
                    <a:pt x="10271" y="164574"/>
                  </a:lnTo>
                  <a:lnTo>
                    <a:pt x="21388" y="172083"/>
                  </a:lnTo>
                  <a:lnTo>
                    <a:pt x="34963" y="174840"/>
                  </a:lnTo>
                  <a:lnTo>
                    <a:pt x="585736" y="174840"/>
                  </a:lnTo>
                  <a:lnTo>
                    <a:pt x="599313" y="172083"/>
                  </a:lnTo>
                  <a:lnTo>
                    <a:pt x="610435" y="164574"/>
                  </a:lnTo>
                  <a:lnTo>
                    <a:pt x="617951" y="153457"/>
                  </a:lnTo>
                  <a:lnTo>
                    <a:pt x="620712" y="139877"/>
                  </a:lnTo>
                  <a:lnTo>
                    <a:pt x="620712" y="34975"/>
                  </a:lnTo>
                  <a:lnTo>
                    <a:pt x="617953" y="21393"/>
                  </a:lnTo>
                  <a:lnTo>
                    <a:pt x="610439" y="10272"/>
                  </a:lnTo>
                  <a:lnTo>
                    <a:pt x="599318" y="2759"/>
                  </a:lnTo>
                  <a:lnTo>
                    <a:pt x="58573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71" name="object 171"/>
          <p:cNvSpPr txBox="1"/>
          <p:nvPr/>
        </p:nvSpPr>
        <p:spPr>
          <a:xfrm>
            <a:off x="4792388" y="8856445"/>
            <a:ext cx="462280" cy="305853"/>
          </a:xfrm>
          <a:prstGeom prst="rect">
            <a:avLst/>
          </a:prstGeom>
        </p:spPr>
        <p:txBody>
          <a:bodyPr vert="horz" wrap="square" lIns="0" tIns="15875" rIns="0" bIns="0" rtlCol="0">
            <a:spAutoFit/>
          </a:bodyPr>
          <a:lstStyle/>
          <a:p>
            <a:pPr marL="1905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医療分野</a:t>
            </a:r>
            <a:endParaRPr sz="7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720"/>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grpSp>
        <p:nvGrpSpPr>
          <p:cNvPr id="172" name="object 172"/>
          <p:cNvGrpSpPr/>
          <p:nvPr/>
        </p:nvGrpSpPr>
        <p:grpSpPr>
          <a:xfrm>
            <a:off x="4712937" y="9276504"/>
            <a:ext cx="629920" cy="254000"/>
            <a:chOff x="4712937" y="9276504"/>
            <a:chExt cx="629920" cy="254000"/>
          </a:xfrm>
        </p:grpSpPr>
        <p:sp>
          <p:nvSpPr>
            <p:cNvPr id="173" name="object 173"/>
            <p:cNvSpPr/>
            <p:nvPr/>
          </p:nvSpPr>
          <p:spPr>
            <a:xfrm>
              <a:off x="4721682" y="9285244"/>
              <a:ext cx="621030" cy="245110"/>
            </a:xfrm>
            <a:custGeom>
              <a:avLst/>
              <a:gdLst/>
              <a:ahLst/>
              <a:cxnLst/>
              <a:rect l="l" t="t" r="r" b="b"/>
              <a:pathLst>
                <a:path w="621029" h="245109">
                  <a:moveTo>
                    <a:pt x="585736" y="0"/>
                  </a:moveTo>
                  <a:lnTo>
                    <a:pt x="34963" y="0"/>
                  </a:lnTo>
                  <a:lnTo>
                    <a:pt x="21388" y="2759"/>
                  </a:lnTo>
                  <a:lnTo>
                    <a:pt x="10271" y="10272"/>
                  </a:lnTo>
                  <a:lnTo>
                    <a:pt x="2759" y="21393"/>
                  </a:lnTo>
                  <a:lnTo>
                    <a:pt x="0" y="34975"/>
                  </a:lnTo>
                  <a:lnTo>
                    <a:pt x="0" y="209829"/>
                  </a:lnTo>
                  <a:lnTo>
                    <a:pt x="2759" y="223409"/>
                  </a:lnTo>
                  <a:lnTo>
                    <a:pt x="10271" y="234526"/>
                  </a:lnTo>
                  <a:lnTo>
                    <a:pt x="21388" y="242035"/>
                  </a:lnTo>
                  <a:lnTo>
                    <a:pt x="34963" y="244792"/>
                  </a:lnTo>
                  <a:lnTo>
                    <a:pt x="585736" y="244792"/>
                  </a:lnTo>
                  <a:lnTo>
                    <a:pt x="599311" y="242033"/>
                  </a:lnTo>
                  <a:lnTo>
                    <a:pt x="610428" y="234521"/>
                  </a:lnTo>
                  <a:lnTo>
                    <a:pt x="617940" y="223404"/>
                  </a:lnTo>
                  <a:lnTo>
                    <a:pt x="620699" y="209829"/>
                  </a:lnTo>
                  <a:lnTo>
                    <a:pt x="620699" y="34975"/>
                  </a:lnTo>
                  <a:lnTo>
                    <a:pt x="617940" y="21393"/>
                  </a:lnTo>
                  <a:lnTo>
                    <a:pt x="610428" y="10272"/>
                  </a:lnTo>
                  <a:lnTo>
                    <a:pt x="599311" y="2759"/>
                  </a:lnTo>
                  <a:lnTo>
                    <a:pt x="585736"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4" name="object 174"/>
            <p:cNvSpPr/>
            <p:nvPr/>
          </p:nvSpPr>
          <p:spPr>
            <a:xfrm>
              <a:off x="4712937" y="9276504"/>
              <a:ext cx="621030" cy="245110"/>
            </a:xfrm>
            <a:custGeom>
              <a:avLst/>
              <a:gdLst/>
              <a:ahLst/>
              <a:cxnLst/>
              <a:rect l="l" t="t" r="r" b="b"/>
              <a:pathLst>
                <a:path w="621029" h="245109">
                  <a:moveTo>
                    <a:pt x="585736"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585736" y="244792"/>
                  </a:lnTo>
                  <a:lnTo>
                    <a:pt x="599313" y="242033"/>
                  </a:lnTo>
                  <a:lnTo>
                    <a:pt x="610435" y="234519"/>
                  </a:lnTo>
                  <a:lnTo>
                    <a:pt x="617951" y="223398"/>
                  </a:lnTo>
                  <a:lnTo>
                    <a:pt x="620712" y="209816"/>
                  </a:lnTo>
                  <a:lnTo>
                    <a:pt x="620712" y="34975"/>
                  </a:lnTo>
                  <a:lnTo>
                    <a:pt x="617953" y="21393"/>
                  </a:lnTo>
                  <a:lnTo>
                    <a:pt x="610439" y="10272"/>
                  </a:lnTo>
                  <a:lnTo>
                    <a:pt x="599318" y="2759"/>
                  </a:lnTo>
                  <a:lnTo>
                    <a:pt x="58573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75" name="object 175"/>
          <p:cNvSpPr txBox="1"/>
          <p:nvPr/>
        </p:nvSpPr>
        <p:spPr>
          <a:xfrm>
            <a:off x="4789408" y="9296517"/>
            <a:ext cx="44958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訪問看護</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ステーション</a:t>
            </a:r>
            <a:endParaRPr sz="550" dirty="0">
              <a:latin typeface="Meiryo UI" panose="020B0604030504040204" pitchFamily="50" charset="-128"/>
              <a:ea typeface="Meiryo UI" panose="020B0604030504040204" pitchFamily="50" charset="-128"/>
              <a:cs typeface="Source Han Sans JP"/>
            </a:endParaRPr>
          </a:p>
        </p:txBody>
      </p:sp>
      <p:sp>
        <p:nvSpPr>
          <p:cNvPr id="176" name="object 176"/>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7" name="object 177"/>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15</a:t>
            </a:r>
            <a:endParaRPr sz="900">
              <a:latin typeface="Meiryo UI" panose="020B0604030504040204" pitchFamily="50" charset="-128"/>
              <a:ea typeface="Meiryo UI" panose="020B0604030504040204" pitchFamily="50" charset="-128"/>
              <a:cs typeface="Source Han Sans JP Medium"/>
            </a:endParaRPr>
          </a:p>
        </p:txBody>
      </p:sp>
      <p:sp>
        <p:nvSpPr>
          <p:cNvPr id="178" name="object 178"/>
          <p:cNvSpPr txBox="1"/>
          <p:nvPr/>
        </p:nvSpPr>
        <p:spPr>
          <a:xfrm>
            <a:off x="707301" y="10331567"/>
            <a:ext cx="161353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Yu Mincho"/>
              </a:rPr>
              <a:t>第３章  ｜  １. 支援関係者の全体像</a:t>
            </a:r>
            <a:endParaRPr sz="700">
              <a:latin typeface="Meiryo UI" panose="020B0604030504040204" pitchFamily="50" charset="-128"/>
              <a:ea typeface="Meiryo UI" panose="020B0604030504040204" pitchFamily="50" charset="-128"/>
              <a:cs typeface="Yu Mincho"/>
            </a:endParaRPr>
          </a:p>
        </p:txBody>
      </p:sp>
      <p:sp>
        <p:nvSpPr>
          <p:cNvPr id="179"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0"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1" name="object 9"/>
          <p:cNvSpPr txBox="1"/>
          <p:nvPr/>
        </p:nvSpPr>
        <p:spPr>
          <a:xfrm>
            <a:off x="1063362" y="4598708"/>
            <a:ext cx="5491480" cy="166712"/>
          </a:xfrm>
          <a:prstGeom prst="rect">
            <a:avLst/>
          </a:prstGeom>
        </p:spPr>
        <p:txBody>
          <a:bodyPr vert="horz" wrap="square" lIns="0" tIns="12700" rIns="0" bIns="0" rtlCol="0">
            <a:spAutoFit/>
          </a:bodyPr>
          <a:lstStyle/>
          <a:p>
            <a:pPr marR="50165" algn="ctr">
              <a:lnSpc>
                <a:spcPct val="100000"/>
              </a:lnSpc>
              <a:spcBef>
                <a:spcPts val="5"/>
              </a:spcBef>
              <a:tabLst>
                <a:tab pos="266700" algn="l"/>
                <a:tab pos="789940" algn="l"/>
                <a:tab pos="364617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5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ヤングケアラー及びその家族を支える関係機関</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189304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0001" y="720002"/>
            <a:ext cx="6120130" cy="504190"/>
            <a:chOff x="720001" y="720002"/>
            <a:chExt cx="6120130" cy="504190"/>
          </a:xfrm>
        </p:grpSpPr>
        <p:sp>
          <p:nvSpPr>
            <p:cNvPr id="3" name="object 3"/>
            <p:cNvSpPr/>
            <p:nvPr/>
          </p:nvSpPr>
          <p:spPr>
            <a:xfrm>
              <a:off x="1187999" y="720002"/>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20001" y="1218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2085339"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各機関の機能と役割</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00" y="1361321"/>
            <a:ext cx="5429250" cy="702949"/>
          </a:xfrm>
          <a:prstGeom prst="rect">
            <a:avLst/>
          </a:prstGeom>
        </p:spPr>
        <p:txBody>
          <a:bodyPr vert="horz" wrap="square" lIns="0" tIns="99060" rIns="0" bIns="0" rtlCol="0">
            <a:spAutoFit/>
          </a:bodyPr>
          <a:lstStyle/>
          <a:p>
            <a:pPr marL="140970">
              <a:lnSpc>
                <a:spcPct val="100000"/>
              </a:lnSpc>
              <a:spcBef>
                <a:spcPts val="7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ケースに応じ、様々な機関との連携が求められます。</a:t>
            </a:r>
            <a:endParaRPr lang="ja-JP" altLang="en-US" sz="1000" dirty="0">
              <a:latin typeface="Meiryo UI" panose="020B0604030504040204" pitchFamily="50" charset="-128"/>
              <a:ea typeface="Meiryo UI" panose="020B0604030504040204" pitchFamily="50" charset="-128"/>
              <a:cs typeface="Source Han Sans JP"/>
            </a:endParaRPr>
          </a:p>
          <a:p>
            <a:pPr marL="12700" marR="5080" indent="133350">
              <a:lnSpc>
                <a:spcPct val="133300"/>
              </a:lnSpc>
              <a:spcBef>
                <a:spcPts val="285"/>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各機関の機能と、ヤングケアラー支援において求められる役割を下表に示します。ケースに応じ、</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どの機関と連携すればよいか検討する際の参考にしてください。</a:t>
            </a:r>
          </a:p>
        </p:txBody>
      </p:sp>
      <p:graphicFrame>
        <p:nvGraphicFramePr>
          <p:cNvPr id="8" name="object 8"/>
          <p:cNvGraphicFramePr>
            <a:graphicFrameLocks noGrp="1"/>
          </p:cNvGraphicFramePr>
          <p:nvPr>
            <p:extLst>
              <p:ext uri="{D42A27DB-BD31-4B8C-83A1-F6EECF244321}">
                <p14:modId xmlns:p14="http://schemas.microsoft.com/office/powerpoint/2010/main" val="57550076"/>
              </p:ext>
            </p:extLst>
          </p:nvPr>
        </p:nvGraphicFramePr>
        <p:xfrm>
          <a:off x="1079995" y="5598007"/>
          <a:ext cx="5399405" cy="188722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861060">
                <a:tc>
                  <a:txBody>
                    <a:bodyPr/>
                    <a:lstStyle/>
                    <a:p>
                      <a:pPr algn="ctr">
                        <a:lnSpc>
                          <a:spcPct val="100000"/>
                        </a:lnSpc>
                      </a:pPr>
                      <a:endParaRPr sz="900" dirty="0">
                        <a:latin typeface="Meiryo UI" panose="020B0604030504040204" pitchFamily="50" charset="-128"/>
                        <a:ea typeface="Meiryo UI" panose="020B0604030504040204" pitchFamily="50" charset="-128"/>
                        <a:cs typeface="Times New Roman"/>
                      </a:endParaRPr>
                    </a:p>
                    <a:p>
                      <a:pPr marL="354013" indent="0" algn="ctr">
                        <a:lnSpc>
                          <a:spcPct val="100000"/>
                        </a:lnSpc>
                        <a:spcBef>
                          <a:spcPts val="10"/>
                        </a:spcBef>
                      </a:pPr>
                      <a:endParaRPr sz="800" dirty="0">
                        <a:latin typeface="Meiryo UI" panose="020B0604030504040204" pitchFamily="50" charset="-128"/>
                        <a:ea typeface="Meiryo UI" panose="020B0604030504040204" pitchFamily="50" charset="-128"/>
                        <a:cs typeface="Times New Roman"/>
                      </a:endParaRPr>
                    </a:p>
                    <a:p>
                      <a:pPr marL="354013" marR="379730" indent="0" algn="ctr">
                        <a:lnSpc>
                          <a:spcPct val="120300"/>
                        </a:lnSpc>
                      </a:pPr>
                      <a:r>
                        <a:rPr sz="900" b="1" spc="-10" dirty="0" err="1">
                          <a:solidFill>
                            <a:srgbClr val="414042"/>
                          </a:solidFill>
                          <a:latin typeface="Meiryo UI" panose="020B0604030504040204" pitchFamily="50" charset="-128"/>
                          <a:ea typeface="Meiryo UI" panose="020B0604030504040204" pitchFamily="50" charset="-128"/>
                          <a:cs typeface="Source Han Sans JP Heavy"/>
                        </a:rPr>
                        <a:t>区市町村の</a:t>
                      </a:r>
                      <a:endParaRPr lang="en-US" sz="900" b="1" spc="-10" dirty="0">
                        <a:solidFill>
                          <a:srgbClr val="414042"/>
                        </a:solidFill>
                        <a:latin typeface="Meiryo UI" panose="020B0604030504040204" pitchFamily="50" charset="-128"/>
                        <a:ea typeface="Meiryo UI" panose="020B0604030504040204" pitchFamily="50" charset="-128"/>
                        <a:cs typeface="Source Han Sans JP Heavy"/>
                      </a:endParaRPr>
                    </a:p>
                    <a:p>
                      <a:pPr marL="354013" marR="379730" indent="0" algn="ctr">
                        <a:lnSpc>
                          <a:spcPct val="120300"/>
                        </a:lnSpc>
                      </a:pPr>
                      <a:r>
                        <a:rPr sz="900" b="1" spc="-10" dirty="0" err="1">
                          <a:solidFill>
                            <a:srgbClr val="414042"/>
                          </a:solidFill>
                          <a:latin typeface="Meiryo UI" panose="020B0604030504040204" pitchFamily="50" charset="-128"/>
                          <a:ea typeface="Meiryo UI" panose="020B0604030504040204" pitchFamily="50" charset="-128"/>
                          <a:cs typeface="Source Han Sans JP Heavy"/>
                        </a:rPr>
                        <a:t>教育委員会</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143510" marR="130175">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学校等から得られた情報を他機関につなぐことや、関係機関とともにケース会議</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に参画します。</a:t>
                      </a:r>
                      <a:endParaRPr sz="900" spc="0" dirty="0">
                        <a:latin typeface="Meiryo UI" panose="020B0604030504040204" pitchFamily="50" charset="-128"/>
                        <a:ea typeface="Meiryo UI" panose="020B0604030504040204" pitchFamily="50" charset="-128"/>
                        <a:cs typeface="Source Han Sans JP Medium"/>
                      </a:endParaRPr>
                    </a:p>
                    <a:p>
                      <a:pPr marL="143510" marR="128270" indent="-5715">
                        <a:lnSpc>
                          <a:spcPct val="120300"/>
                        </a:lnSpc>
                        <a:spcBef>
                          <a:spcPts val="28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スクールソーシャルワーカー（SSW）等が学校や家庭を訪問し、</a:t>
                      </a:r>
                      <a:r>
                        <a:rPr sz="900" b="1" spc="0" dirty="0">
                          <a:solidFill>
                            <a:srgbClr val="4AA147"/>
                          </a:solidFill>
                          <a:latin typeface="Meiryo UI" panose="020B0604030504040204" pitchFamily="50" charset="-128"/>
                          <a:ea typeface="Meiryo UI" panose="020B0604030504040204" pitchFamily="50" charset="-128"/>
                          <a:cs typeface="Source Han Sans JP"/>
                        </a:rPr>
                        <a:t>本人や保護者との対話</a:t>
                      </a:r>
                      <a:r>
                        <a:rPr sz="900" b="0" spc="0" dirty="0">
                          <a:solidFill>
                            <a:srgbClr val="414042"/>
                          </a:solidFill>
                          <a:latin typeface="Meiryo UI" panose="020B0604030504040204" pitchFamily="50" charset="-128"/>
                          <a:ea typeface="Meiryo UI" panose="020B0604030504040204" pitchFamily="50" charset="-128"/>
                          <a:cs typeface="Source Han Sans JP Medium"/>
                        </a:rPr>
                        <a:t>を行います。</a:t>
                      </a:r>
                      <a:endParaRPr sz="900" spc="0" dirty="0">
                        <a:latin typeface="Meiryo UI" panose="020B0604030504040204" pitchFamily="50" charset="-128"/>
                        <a:ea typeface="Meiryo UI" panose="020B0604030504040204" pitchFamily="50" charset="-128"/>
                        <a:cs typeface="Source Han Sans JP Medium"/>
                      </a:endParaRPr>
                    </a:p>
                  </a:txBody>
                  <a:tcPr marL="0" marR="0" marT="7560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1026160">
                <a:tc>
                  <a:txBody>
                    <a:bodyPr/>
                    <a:lstStyle/>
                    <a:p>
                      <a:pPr algn="ctr">
                        <a:lnSpc>
                          <a:spcPct val="100000"/>
                        </a:lnSpc>
                      </a:pPr>
                      <a:endParaRPr sz="900" dirty="0">
                        <a:latin typeface="Meiryo UI" panose="020B0604030504040204" pitchFamily="50" charset="-128"/>
                        <a:ea typeface="Meiryo UI" panose="020B0604030504040204" pitchFamily="50" charset="-128"/>
                        <a:cs typeface="Times New Roman"/>
                      </a:endParaRPr>
                    </a:p>
                    <a:p>
                      <a:pPr algn="ctr">
                        <a:lnSpc>
                          <a:spcPct val="100000"/>
                        </a:lnSpc>
                      </a:pPr>
                      <a:endParaRPr sz="900" dirty="0">
                        <a:latin typeface="Meiryo UI" panose="020B0604030504040204" pitchFamily="50" charset="-128"/>
                        <a:ea typeface="Meiryo UI" panose="020B0604030504040204" pitchFamily="50" charset="-128"/>
                        <a:cs typeface="Times New Roman"/>
                      </a:endParaRPr>
                    </a:p>
                    <a:p>
                      <a:pPr algn="ctr">
                        <a:lnSpc>
                          <a:spcPct val="100000"/>
                        </a:lnSpc>
                        <a:spcBef>
                          <a:spcPts val="30"/>
                        </a:spcBef>
                      </a:pPr>
                      <a:endParaRPr sz="1200" dirty="0">
                        <a:latin typeface="Meiryo UI" panose="020B0604030504040204" pitchFamily="50" charset="-128"/>
                        <a:ea typeface="Meiryo UI" panose="020B0604030504040204" pitchFamily="50" charset="-128"/>
                        <a:cs typeface="Times New Roman"/>
                      </a:endParaRPr>
                    </a:p>
                    <a:p>
                      <a:pPr marL="2540" algn="ctr">
                        <a:lnSpc>
                          <a:spcPct val="100000"/>
                        </a:lnSpc>
                      </a:pPr>
                      <a:r>
                        <a:rPr sz="900" b="1" spc="-25" dirty="0">
                          <a:solidFill>
                            <a:srgbClr val="414042"/>
                          </a:solidFill>
                          <a:latin typeface="Meiryo UI" panose="020B0604030504040204" pitchFamily="50" charset="-128"/>
                          <a:ea typeface="Meiryo UI" panose="020B0604030504040204" pitchFamily="50" charset="-128"/>
                          <a:cs typeface="Source Han Sans JP Heavy"/>
                        </a:rPr>
                        <a:t>学校</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143510" marR="129539" algn="just">
                        <a:lnSpc>
                          <a:spcPct val="120400"/>
                        </a:lnSpc>
                        <a:spcBef>
                          <a:spcPts val="520"/>
                        </a:spcBef>
                      </a:pPr>
                      <a:r>
                        <a:rPr sz="900" b="0" spc="10" baseline="0" dirty="0">
                          <a:solidFill>
                            <a:srgbClr val="414042"/>
                          </a:solidFill>
                          <a:latin typeface="Meiryo UI" panose="020B0604030504040204" pitchFamily="50" charset="-128"/>
                          <a:ea typeface="Meiryo UI" panose="020B0604030504040204" pitchFamily="50" charset="-128"/>
                          <a:cs typeface="Source Han Sans JP Medium"/>
                        </a:rPr>
                        <a:t>学校ではヤングケアラーや、同じ学校に通うそのきょうだいと日常的に接する機会が</a:t>
                      </a:r>
                      <a:r>
                        <a:rPr sz="900" b="0" spc="0" dirty="0">
                          <a:solidFill>
                            <a:srgbClr val="414042"/>
                          </a:solidFill>
                          <a:latin typeface="Meiryo UI" panose="020B0604030504040204" pitchFamily="50" charset="-128"/>
                          <a:ea typeface="Meiryo UI" panose="020B0604030504040204" pitchFamily="50" charset="-128"/>
                          <a:cs typeface="Source Han Sans JP Medium"/>
                        </a:rPr>
                        <a:t>あり、ヤングケアラーへの気付き、見守り、外部の関係機関との情報共有等</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を行います。</a:t>
                      </a:r>
                      <a:endParaRPr sz="900" spc="0" dirty="0">
                        <a:latin typeface="Meiryo UI" panose="020B0604030504040204" pitchFamily="50" charset="-128"/>
                        <a:ea typeface="Meiryo UI" panose="020B0604030504040204" pitchFamily="50" charset="-128"/>
                        <a:cs typeface="Source Han Sans JP Medium"/>
                      </a:endParaRPr>
                    </a:p>
                    <a:p>
                      <a:pPr marL="139700" marR="129539" indent="3810">
                        <a:lnSpc>
                          <a:spcPct val="120300"/>
                        </a:lnSpc>
                        <a:spcBef>
                          <a:spcPts val="28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学校には教員（養護教諭を含む）の他、スクールカウンセラー（SC）が配置されています。</a:t>
                      </a:r>
                      <a:endParaRPr sz="900" spc="0" dirty="0">
                        <a:latin typeface="Meiryo UI" panose="020B0604030504040204" pitchFamily="50" charset="-128"/>
                        <a:ea typeface="Meiryo UI" panose="020B0604030504040204" pitchFamily="50" charset="-128"/>
                        <a:cs typeface="Source Han Sans JP Medium"/>
                      </a:endParaRPr>
                    </a:p>
                  </a:txBody>
                  <a:tcPr marL="0" marR="0" marT="7560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1"/>
                  </a:ext>
                </a:extLst>
              </a:tr>
            </a:tbl>
          </a:graphicData>
        </a:graphic>
      </p:graphicFrame>
      <p:sp>
        <p:nvSpPr>
          <p:cNvPr id="9" name="object 9"/>
          <p:cNvSpPr txBox="1"/>
          <p:nvPr/>
        </p:nvSpPr>
        <p:spPr>
          <a:xfrm>
            <a:off x="1067300" y="5342015"/>
            <a:ext cx="3397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教育</a:t>
            </a:r>
            <a:endParaRPr sz="12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300" y="7537221"/>
            <a:ext cx="3411220"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※学校にSCやSSWを配置していない場合は、教育相談担当者や地域の関係機関と連携して対応してください。</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11" name="object 11"/>
          <p:cNvGraphicFramePr>
            <a:graphicFrameLocks noGrp="1"/>
          </p:cNvGraphicFramePr>
          <p:nvPr>
            <p:extLst>
              <p:ext uri="{D42A27DB-BD31-4B8C-83A1-F6EECF244321}">
                <p14:modId xmlns:p14="http://schemas.microsoft.com/office/powerpoint/2010/main" val="1466178724"/>
              </p:ext>
            </p:extLst>
          </p:nvPr>
        </p:nvGraphicFramePr>
        <p:xfrm>
          <a:off x="1079995" y="2772003"/>
          <a:ext cx="5399405" cy="23469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861060">
                <a:tc>
                  <a:txBody>
                    <a:bodyPr/>
                    <a:lstStyle/>
                    <a:p>
                      <a:pPr algn="ctr">
                        <a:lnSpc>
                          <a:spcPct val="100000"/>
                        </a:lnSpc>
                        <a:spcBef>
                          <a:spcPts val="35"/>
                        </a:spcBef>
                      </a:pPr>
                      <a:endParaRPr sz="1300" dirty="0">
                        <a:latin typeface="Meiryo UI" panose="020B0604030504040204" pitchFamily="50" charset="-128"/>
                        <a:ea typeface="Meiryo UI" panose="020B0604030504040204" pitchFamily="50" charset="-128"/>
                        <a:cs typeface="Times New Roman"/>
                      </a:endParaRPr>
                    </a:p>
                    <a:p>
                      <a:pPr marL="0" indent="0" algn="ctr">
                        <a:lnSpc>
                          <a:spcPct val="100000"/>
                        </a:lnSpc>
                        <a:spcBef>
                          <a:spcPts val="5"/>
                        </a:spcBef>
                      </a:pPr>
                      <a:r>
                        <a:rPr sz="900" b="1" spc="-25" dirty="0">
                          <a:solidFill>
                            <a:srgbClr val="414042"/>
                          </a:solidFill>
                          <a:latin typeface="Meiryo UI" panose="020B0604030504040204" pitchFamily="50" charset="-128"/>
                          <a:ea typeface="Meiryo UI" panose="020B0604030504040204" pitchFamily="50" charset="-128"/>
                          <a:cs typeface="Source Han Sans JP Heavy"/>
                        </a:rPr>
                        <a:t>子供家庭支援センター</a:t>
                      </a:r>
                      <a:endParaRPr sz="900" dirty="0">
                        <a:latin typeface="Meiryo UI" panose="020B0604030504040204" pitchFamily="50" charset="-128"/>
                        <a:ea typeface="Meiryo UI" panose="020B0604030504040204" pitchFamily="50" charset="-128"/>
                        <a:cs typeface="Source Han Sans JP Heavy"/>
                      </a:endParaRPr>
                    </a:p>
                    <a:p>
                      <a:pPr marL="0" marR="114300" indent="0" algn="ctr">
                        <a:lnSpc>
                          <a:spcPct val="120300"/>
                        </a:lnSpc>
                      </a:pPr>
                      <a:r>
                        <a:rPr sz="900" b="1" spc="-15" dirty="0">
                          <a:solidFill>
                            <a:srgbClr val="414042"/>
                          </a:solidFill>
                          <a:latin typeface="Meiryo UI" panose="020B0604030504040204" pitchFamily="50" charset="-128"/>
                          <a:ea typeface="Meiryo UI" panose="020B0604030504040204" pitchFamily="50" charset="-128"/>
                          <a:cs typeface="Source Han Sans JP Heavy"/>
                        </a:rPr>
                        <a:t>（</a:t>
                      </a:r>
                      <a:r>
                        <a:rPr sz="900" b="1" spc="-10" dirty="0" err="1">
                          <a:solidFill>
                            <a:srgbClr val="414042"/>
                          </a:solidFill>
                          <a:latin typeface="Meiryo UI" panose="020B0604030504040204" pitchFamily="50" charset="-128"/>
                          <a:ea typeface="Meiryo UI" panose="020B0604030504040204" pitchFamily="50" charset="-128"/>
                          <a:cs typeface="Source Han Sans JP Heavy"/>
                        </a:rPr>
                        <a:t>要保護児童対策地域</a:t>
                      </a:r>
                      <a:r>
                        <a:rPr lang="en-US" sz="900" b="1" spc="-10" dirty="0">
                          <a:solidFill>
                            <a:srgbClr val="414042"/>
                          </a:solidFill>
                          <a:latin typeface="Meiryo UI" panose="020B0604030504040204" pitchFamily="50" charset="-128"/>
                          <a:ea typeface="Meiryo UI" panose="020B0604030504040204" pitchFamily="50" charset="-128"/>
                          <a:cs typeface="Source Han Sans JP Heavy"/>
                        </a:rPr>
                        <a:t/>
                      </a:r>
                      <a:br>
                        <a:rPr lang="en-US" sz="900" b="1" spc="-1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　　</a:t>
                      </a:r>
                      <a:r>
                        <a:rPr sz="900" b="1" spc="-5" dirty="0" err="1">
                          <a:solidFill>
                            <a:srgbClr val="414042"/>
                          </a:solidFill>
                          <a:latin typeface="Meiryo UI" panose="020B0604030504040204" pitchFamily="50" charset="-128"/>
                          <a:ea typeface="Meiryo UI" panose="020B0604030504040204" pitchFamily="50" charset="-128"/>
                          <a:cs typeface="Source Han Sans JP Heavy"/>
                        </a:rPr>
                        <a:t>協議会の調整機関</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latin typeface="Meiryo UI" panose="020B0604030504040204" pitchFamily="50" charset="-128"/>
                        <a:ea typeface="Meiryo UI" panose="020B0604030504040204" pitchFamily="50" charset="-128"/>
                        <a:cs typeface="Source Han Sans JP Heavy"/>
                      </a:endParaRPr>
                    </a:p>
                  </a:txBody>
                  <a:tcPr marL="0" marR="0" marT="4445" marB="0">
                    <a:lnR w="38100">
                      <a:solidFill>
                        <a:srgbClr val="FFFFFF"/>
                      </a:solidFill>
                      <a:prstDash val="solid"/>
                    </a:lnR>
                    <a:lnB w="38100">
                      <a:solidFill>
                        <a:srgbClr val="FFFFFF"/>
                      </a:solidFill>
                      <a:prstDash val="solid"/>
                    </a:lnB>
                    <a:solidFill>
                      <a:srgbClr val="C7DABC"/>
                    </a:solidFill>
                  </a:tcPr>
                </a:tc>
                <a:tc>
                  <a:txBody>
                    <a:bodyPr/>
                    <a:lstStyle/>
                    <a:p>
                      <a:pPr marL="142240" marR="129539" indent="635"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児童福祉法に基づき、原則として18歳未満の</a:t>
                      </a:r>
                      <a:r>
                        <a:rPr sz="900" b="1" spc="0" dirty="0">
                          <a:solidFill>
                            <a:srgbClr val="4AA147"/>
                          </a:solidFill>
                          <a:latin typeface="Meiryo UI" panose="020B0604030504040204" pitchFamily="50" charset="-128"/>
                          <a:ea typeface="Meiryo UI" panose="020B0604030504040204" pitchFamily="50" charset="-128"/>
                          <a:cs typeface="Source Han Sans JP"/>
                        </a:rPr>
                        <a:t>すべての子供と、子供がいる家庭の支援</a:t>
                      </a:r>
                      <a:r>
                        <a:rPr sz="900" b="0" spc="0" dirty="0">
                          <a:solidFill>
                            <a:srgbClr val="414042"/>
                          </a:solidFill>
                          <a:latin typeface="Meiryo UI" panose="020B0604030504040204" pitchFamily="50" charset="-128"/>
                          <a:ea typeface="Meiryo UI" panose="020B0604030504040204" pitchFamily="50" charset="-128"/>
                          <a:cs typeface="Source Han Sans JP Medium"/>
                        </a:rPr>
                        <a:t>を目的に、児童相談所よりも身近な相談窓口として、区市町村に設置しています。</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50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児童相談所へのつなぎもスムーズで、子供に係る多くのケースで関わります。</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825500">
                <a:tc>
                  <a:txBody>
                    <a:bodyPr/>
                    <a:lstStyle/>
                    <a:p>
                      <a:pPr algn="ctr">
                        <a:lnSpc>
                          <a:spcPct val="100000"/>
                        </a:lnSpc>
                      </a:pPr>
                      <a:endParaRPr sz="900" dirty="0">
                        <a:latin typeface="Meiryo UI" panose="020B0604030504040204" pitchFamily="50" charset="-128"/>
                        <a:ea typeface="Meiryo UI" panose="020B0604030504040204" pitchFamily="50" charset="-128"/>
                        <a:cs typeface="Times New Roman"/>
                      </a:endParaRPr>
                    </a:p>
                    <a:p>
                      <a:pPr algn="ctr">
                        <a:lnSpc>
                          <a:spcPct val="100000"/>
                        </a:lnSpc>
                      </a:pPr>
                      <a:endParaRPr sz="900" dirty="0">
                        <a:latin typeface="Meiryo UI" panose="020B0604030504040204" pitchFamily="50" charset="-128"/>
                        <a:ea typeface="Meiryo UI" panose="020B0604030504040204" pitchFamily="50" charset="-128"/>
                        <a:cs typeface="Times New Roman"/>
                      </a:endParaRPr>
                    </a:p>
                    <a:p>
                      <a:pPr marL="0" indent="0" algn="ctr">
                        <a:lnSpc>
                          <a:spcPct val="100000"/>
                        </a:lnSpc>
                        <a:spcBef>
                          <a:spcPts val="620"/>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児童相談所</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34620" marR="131445" indent="8255"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原則として18歳未満の</a:t>
                      </a:r>
                      <a:r>
                        <a:rPr sz="900" b="1" spc="0" dirty="0">
                          <a:solidFill>
                            <a:srgbClr val="4AA147"/>
                          </a:solidFill>
                          <a:latin typeface="Meiryo UI" panose="020B0604030504040204" pitchFamily="50" charset="-128"/>
                          <a:ea typeface="Meiryo UI" panose="020B0604030504040204" pitchFamily="50" charset="-128"/>
                          <a:cs typeface="Source Han Sans JP"/>
                        </a:rPr>
                        <a:t>子供に関する相談</a:t>
                      </a:r>
                      <a:r>
                        <a:rPr sz="900" b="0" spc="0" dirty="0">
                          <a:solidFill>
                            <a:srgbClr val="414042"/>
                          </a:solidFill>
                          <a:latin typeface="Meiryo UI" panose="020B0604030504040204" pitchFamily="50" charset="-128"/>
                          <a:ea typeface="Meiryo UI" panose="020B0604030504040204" pitchFamily="50" charset="-128"/>
                          <a:cs typeface="Source Han Sans JP Medium"/>
                        </a:rPr>
                        <a:t>について、子供本人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家族</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学校の先生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地域の方々等、広く受け付けています。家庭訪問等を行い状況を把握し、家庭への指導、必要に応じて一時保護、児童養護施設への入所等の措置をとります。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660400">
                <a:tc>
                  <a:txBody>
                    <a:bodyPr/>
                    <a:lstStyle/>
                    <a:p>
                      <a:pPr marL="0" indent="0" algn="ctr">
                        <a:lnSpc>
                          <a:spcPct val="100000"/>
                        </a:lnSpc>
                        <a:spcBef>
                          <a:spcPts val="740"/>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区市町村の</a:t>
                      </a:r>
                      <a:endParaRPr sz="900" dirty="0">
                        <a:latin typeface="Meiryo UI" panose="020B0604030504040204" pitchFamily="50" charset="-128"/>
                        <a:ea typeface="Meiryo UI" panose="020B0604030504040204" pitchFamily="50" charset="-128"/>
                        <a:cs typeface="Source Han Sans JP Heavy"/>
                      </a:endParaRPr>
                    </a:p>
                    <a:p>
                      <a:pPr marL="0" marR="124460" indent="0" algn="ctr">
                        <a:lnSpc>
                          <a:spcPct val="120300"/>
                        </a:lnSpc>
                      </a:pPr>
                      <a:r>
                        <a:rPr sz="900" b="1" spc="-65" dirty="0" err="1">
                          <a:solidFill>
                            <a:srgbClr val="414042"/>
                          </a:solidFill>
                          <a:latin typeface="Meiryo UI" panose="020B0604030504040204" pitchFamily="50" charset="-128"/>
                          <a:ea typeface="Meiryo UI" panose="020B0604030504040204" pitchFamily="50" charset="-128"/>
                          <a:cs typeface="Source Han Sans JP Heavy"/>
                        </a:rPr>
                        <a:t>子供政策・子育て支援</a:t>
                      </a:r>
                      <a:r>
                        <a:rPr lang="en-US" sz="900" b="1" spc="-65" dirty="0">
                          <a:solidFill>
                            <a:srgbClr val="414042"/>
                          </a:solidFill>
                          <a:latin typeface="Meiryo UI" panose="020B0604030504040204" pitchFamily="50" charset="-128"/>
                          <a:ea typeface="Meiryo UI" panose="020B0604030504040204" pitchFamily="50" charset="-128"/>
                          <a:cs typeface="Source Han Sans JP Heavy"/>
                        </a:rPr>
                        <a:t/>
                      </a:r>
                      <a:br>
                        <a:rPr lang="en-US" sz="900" b="1" spc="-65" dirty="0">
                          <a:solidFill>
                            <a:srgbClr val="414042"/>
                          </a:solidFill>
                          <a:latin typeface="Meiryo UI" panose="020B0604030504040204" pitchFamily="50" charset="-128"/>
                          <a:ea typeface="Meiryo UI" panose="020B0604030504040204" pitchFamily="50" charset="-128"/>
                          <a:cs typeface="Source Han Sans JP Heavy"/>
                        </a:rPr>
                      </a:br>
                      <a:r>
                        <a:rPr sz="900" b="1" spc="-15" dirty="0" err="1">
                          <a:solidFill>
                            <a:srgbClr val="414042"/>
                          </a:solidFill>
                          <a:latin typeface="Meiryo UI" panose="020B0604030504040204" pitchFamily="50" charset="-128"/>
                          <a:ea typeface="Meiryo UI" panose="020B0604030504040204" pitchFamily="50" charset="-128"/>
                          <a:cs typeface="Source Han Sans JP Heavy"/>
                        </a:rPr>
                        <a:t>主管課等</a:t>
                      </a:r>
                      <a:endParaRPr sz="900" dirty="0">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T w="38100">
                      <a:solidFill>
                        <a:srgbClr val="FFFFFF"/>
                      </a:solidFill>
                      <a:prstDash val="solid"/>
                    </a:lnT>
                    <a:solidFill>
                      <a:srgbClr val="C7DABC"/>
                    </a:solidFill>
                  </a:tcPr>
                </a:tc>
                <a:tc>
                  <a:txBody>
                    <a:bodyPr/>
                    <a:lstStyle/>
                    <a:p>
                      <a:pPr marL="143510" marR="133985"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家庭その他からの子供に関する様々な相談に応じ、個々の子供や家庭に最も効果的な支援を行います。関係機関とともに家庭訪問等を行い、状況の把握や、行政が提供する福祉サービスにつなげる等の役割を担います。</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12" name="object 12"/>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16</a:t>
            </a:r>
            <a:endParaRPr sz="900" dirty="0">
              <a:latin typeface="Meiryo UI" panose="020B0604030504040204" pitchFamily="50" charset="-128"/>
              <a:ea typeface="Meiryo UI" panose="020B0604030504040204" pitchFamily="50" charset="-128"/>
              <a:cs typeface="Source Han Sans JP Medium"/>
            </a:endParaRPr>
          </a:p>
        </p:txBody>
      </p:sp>
      <p:sp>
        <p:nvSpPr>
          <p:cNvPr id="63" name="object 63"/>
          <p:cNvSpPr txBox="1"/>
          <p:nvPr/>
        </p:nvSpPr>
        <p:spPr>
          <a:xfrm>
            <a:off x="5253242" y="10331567"/>
            <a:ext cx="159956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第３章  ｜  ２. 各機関の機能と役割</a:t>
            </a:r>
            <a:endParaRPr sz="700" dirty="0">
              <a:latin typeface="Meiryo UI" panose="020B0604030504040204" pitchFamily="50" charset="-128"/>
              <a:ea typeface="Meiryo UI" panose="020B0604030504040204" pitchFamily="50" charset="-128"/>
              <a:cs typeface="Source Han Sans JP"/>
            </a:endParaRPr>
          </a:p>
        </p:txBody>
      </p:sp>
      <p:sp>
        <p:nvSpPr>
          <p:cNvPr id="64"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66"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8"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72"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第３章</a:t>
            </a:r>
          </a:p>
        </p:txBody>
      </p:sp>
      <p:sp>
        <p:nvSpPr>
          <p:cNvPr id="76"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sp>
        <p:nvSpPr>
          <p:cNvPr id="80"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sp>
        <p:nvSpPr>
          <p:cNvPr id="84"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88"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92"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96"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100"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04"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08"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9"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0"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11"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2"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3" name="object 7"/>
          <p:cNvSpPr txBox="1"/>
          <p:nvPr/>
        </p:nvSpPr>
        <p:spPr>
          <a:xfrm>
            <a:off x="1067300" y="2399842"/>
            <a:ext cx="5429250" cy="284693"/>
          </a:xfrm>
          <a:prstGeom prst="rect">
            <a:avLst/>
          </a:prstGeom>
        </p:spPr>
        <p:txBody>
          <a:bodyPr vert="horz" wrap="square" lIns="0" tIns="99060" rIns="0" bIns="0" rtlCol="0">
            <a:spAutoFit/>
          </a:bodyPr>
          <a:lstStyle/>
          <a:p>
            <a:pPr marL="12700">
              <a:lnSpc>
                <a:spcPct val="100000"/>
              </a:lnSpc>
              <a:spcBef>
                <a:spcPts val="690"/>
              </a:spcBef>
            </a:pPr>
            <a:r>
              <a:rPr sz="1200" b="1" dirty="0" err="1">
                <a:solidFill>
                  <a:srgbClr val="4AA147"/>
                </a:solidFill>
                <a:latin typeface="Meiryo UI" panose="020B0604030504040204" pitchFamily="50" charset="-128"/>
                <a:ea typeface="Meiryo UI" panose="020B0604030504040204" pitchFamily="50" charset="-128"/>
                <a:cs typeface="Source Han Sans JP"/>
              </a:rPr>
              <a:t>児童福祉・子供に関する分野</a:t>
            </a:r>
            <a:endParaRPr sz="1200" dirty="0">
              <a:latin typeface="Meiryo UI" panose="020B0604030504040204" pitchFamily="50" charset="-128"/>
              <a:ea typeface="Meiryo UI" panose="020B0604030504040204" pitchFamily="50" charset="-128"/>
              <a:cs typeface="Source Han Sans JP"/>
            </a:endParaRPr>
          </a:p>
        </p:txBody>
      </p:sp>
      <p:sp>
        <p:nvSpPr>
          <p:cNvPr id="114" name="object 7"/>
          <p:cNvSpPr txBox="1"/>
          <p:nvPr/>
        </p:nvSpPr>
        <p:spPr>
          <a:xfrm>
            <a:off x="1067300" y="2164710"/>
            <a:ext cx="5429250" cy="253916"/>
          </a:xfrm>
          <a:prstGeom prst="rect">
            <a:avLst/>
          </a:prstGeom>
        </p:spPr>
        <p:txBody>
          <a:bodyPr vert="horz" wrap="square" lIns="0" tIns="99060" rIns="0" bIns="0" rtlCol="0">
            <a:spAutoFit/>
          </a:bodyPr>
          <a:lstStyle/>
          <a:p>
            <a:pPr algn="ctr">
              <a:lnSpc>
                <a:spcPct val="100000"/>
              </a:lnSpc>
              <a:tabLst>
                <a:tab pos="266700" algn="l"/>
                <a:tab pos="792480" algn="l"/>
                <a:tab pos="211391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6	</a:t>
            </a:r>
            <a:r>
              <a:rPr sz="1000" b="1" dirty="0" err="1">
                <a:solidFill>
                  <a:srgbClr val="414042"/>
                </a:solidFill>
                <a:latin typeface="Meiryo UI" panose="020B0604030504040204" pitchFamily="50" charset="-128"/>
                <a:ea typeface="Meiryo UI" panose="020B0604030504040204" pitchFamily="50" charset="-128"/>
                <a:cs typeface="Source Han Sans JP Heavy"/>
              </a:rPr>
              <a:t>各機関の機能と役割</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2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51380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06318328"/>
              </p:ext>
            </p:extLst>
          </p:nvPr>
        </p:nvGraphicFramePr>
        <p:xfrm>
          <a:off x="1079995" y="2952000"/>
          <a:ext cx="5399405" cy="13563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660400">
                <a:tc>
                  <a:txBody>
                    <a:bodyPr/>
                    <a:lstStyle/>
                    <a:p>
                      <a:pPr marL="274320" marR="264795" indent="117475">
                        <a:lnSpc>
                          <a:spcPct val="120300"/>
                        </a:lnSpc>
                        <a:spcBef>
                          <a:spcPts val="5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区市町村の 障害福祉政策の</a:t>
                      </a:r>
                      <a:endParaRPr sz="900" spc="0" dirty="0">
                        <a:latin typeface="Meiryo UI" panose="020B0604030504040204" pitchFamily="50" charset="-128"/>
                        <a:ea typeface="Meiryo UI" panose="020B0604030504040204" pitchFamily="50" charset="-128"/>
                        <a:cs typeface="Source Han Sans JP Heavy"/>
                      </a:endParaRPr>
                    </a:p>
                    <a:p>
                      <a:pPr marL="508634">
                        <a:lnSpc>
                          <a:spcPct val="100000"/>
                        </a:lnSpc>
                        <a:spcBef>
                          <a:spcPts val="2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主管課</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spcBef>
                          <a:spcPts val="20"/>
                        </a:spcBef>
                      </a:pPr>
                      <a:endParaRPr sz="1000" spc="0" dirty="0">
                        <a:latin typeface="Meiryo UI" panose="020B0604030504040204" pitchFamily="50" charset="-128"/>
                        <a:ea typeface="Meiryo UI" panose="020B0604030504040204" pitchFamily="50" charset="-128"/>
                        <a:cs typeface="Times New Roman"/>
                      </a:endParaRPr>
                    </a:p>
                    <a:p>
                      <a:pPr marL="143510" marR="88900">
                        <a:lnSpc>
                          <a:spcPct val="1203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障害福祉サービス等の支給決定等、地域の障害保健福祉施策</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を担います。本人又はケアをしている家族に障害がある場合の支援を行います。</a:t>
                      </a:r>
                      <a:endParaRPr sz="900" spc="0" dirty="0">
                        <a:latin typeface="Meiryo UI" panose="020B0604030504040204" pitchFamily="50" charset="-128"/>
                        <a:ea typeface="Meiryo UI" panose="020B0604030504040204" pitchFamily="50" charset="-128"/>
                        <a:cs typeface="Source Han Sans JP Medium"/>
                      </a:endParaRPr>
                    </a:p>
                  </a:txBody>
                  <a:tcPr marL="0" marR="0" marT="254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695960">
                <a:tc>
                  <a:txBody>
                    <a:bodyPr/>
                    <a:lstStyle/>
                    <a:p>
                      <a:pPr>
                        <a:lnSpc>
                          <a:spcPct val="100000"/>
                        </a:lnSpc>
                        <a:spcBef>
                          <a:spcPts val="45"/>
                        </a:spcBef>
                      </a:pPr>
                      <a:endParaRPr sz="1100" spc="0" dirty="0">
                        <a:latin typeface="Meiryo UI" panose="020B0604030504040204" pitchFamily="50" charset="-128"/>
                        <a:ea typeface="Meiryo UI" panose="020B0604030504040204" pitchFamily="50" charset="-128"/>
                        <a:cs typeface="Times New Roman"/>
                      </a:endParaRPr>
                    </a:p>
                    <a:p>
                      <a:pPr marL="113664" marR="104139" indent="131445">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相談支援事業所</a:t>
                      </a:r>
                      <a:r>
                        <a:rPr sz="900" b="1" spc="0" dirty="0">
                          <a:solidFill>
                            <a:srgbClr val="414042"/>
                          </a:solidFill>
                          <a:latin typeface="Meiryo UI" panose="020B0604030504040204" pitchFamily="50" charset="-128"/>
                          <a:ea typeface="Meiryo UI" panose="020B0604030504040204" pitchFamily="50" charset="-128"/>
                          <a:cs typeface="Source Han Sans JP Heavy"/>
                        </a:rPr>
                        <a:t>、</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基幹相談支援センタ</a:t>
                      </a:r>
                      <a:r>
                        <a:rPr sz="900" b="1" spc="0" dirty="0">
                          <a:solidFill>
                            <a:srgbClr val="414042"/>
                          </a:solidFill>
                          <a:latin typeface="Meiryo UI" panose="020B0604030504040204" pitchFamily="50" charset="-128"/>
                          <a:ea typeface="Meiryo UI" panose="020B0604030504040204" pitchFamily="50" charset="-128"/>
                          <a:cs typeface="Source Han Sans JP Heavy"/>
                        </a:rPr>
                        <a:t>ー</a:t>
                      </a:r>
                      <a:endParaRPr sz="900" spc="0" dirty="0">
                        <a:latin typeface="Meiryo UI" panose="020B0604030504040204" pitchFamily="50" charset="-128"/>
                        <a:ea typeface="Meiryo UI" panose="020B0604030504040204" pitchFamily="50" charset="-128"/>
                        <a:cs typeface="Source Han Sans JP Heavy"/>
                      </a:endParaRPr>
                    </a:p>
                  </a:txBody>
                  <a:tcPr marL="0" marR="0" marT="5715" marB="0">
                    <a:lnR w="38100">
                      <a:solidFill>
                        <a:srgbClr val="FFFFFF"/>
                      </a:solidFill>
                      <a:prstDash val="solid"/>
                    </a:lnR>
                    <a:lnT w="38100">
                      <a:solidFill>
                        <a:srgbClr val="FFFFFF"/>
                      </a:solidFill>
                      <a:prstDash val="solid"/>
                    </a:lnT>
                    <a:solidFill>
                      <a:srgbClr val="C7DABC"/>
                    </a:solidFill>
                  </a:tcPr>
                </a:tc>
                <a:tc>
                  <a:txBody>
                    <a:bodyPr/>
                    <a:lstStyle/>
                    <a:p>
                      <a:pPr marL="142240" marR="132080" indent="1270">
                        <a:lnSpc>
                          <a:spcPct val="120300"/>
                        </a:lnSpc>
                        <a:spcBef>
                          <a:spcPts val="520"/>
                        </a:spcBef>
                      </a:pP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障害者のサービス等利用計画の作成、支援実施、病院</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施設の入所</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退所等に</a:t>
                      </a:r>
                      <a:r>
                        <a:rPr sz="900" b="0" spc="0" dirty="0" err="1">
                          <a:solidFill>
                            <a:srgbClr val="414042"/>
                          </a:solidFill>
                          <a:latin typeface="Meiryo UI" panose="020B0604030504040204" pitchFamily="50" charset="-128"/>
                          <a:ea typeface="Meiryo UI" panose="020B0604030504040204" pitchFamily="50" charset="-128"/>
                          <a:cs typeface="Source Han Sans JP Medium"/>
                        </a:rPr>
                        <a:t>あたって地域移行に向けた支援等を行います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505"/>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障害サービスの対象者を通じ、ヤングケアラーに気付ける可能性があります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36000" marB="0" anchor="ctr">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1"/>
                  </a:ext>
                </a:extLst>
              </a:tr>
            </a:tbl>
          </a:graphicData>
        </a:graphic>
      </p:graphicFrame>
      <p:sp>
        <p:nvSpPr>
          <p:cNvPr id="3" name="object 3"/>
          <p:cNvSpPr txBox="1"/>
          <p:nvPr/>
        </p:nvSpPr>
        <p:spPr>
          <a:xfrm>
            <a:off x="1067300" y="2696016"/>
            <a:ext cx="65341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4AA147"/>
                </a:solidFill>
                <a:latin typeface="Meiryo UI" panose="020B0604030504040204" pitchFamily="50" charset="-128"/>
                <a:ea typeface="Meiryo UI" panose="020B0604030504040204" pitchFamily="50" charset="-128"/>
                <a:cs typeface="Source Han Sans JP"/>
              </a:rPr>
              <a:t>障害福祉</a:t>
            </a:r>
            <a:endParaRPr sz="1200">
              <a:latin typeface="Meiryo UI" panose="020B0604030504040204" pitchFamily="50" charset="-128"/>
              <a:ea typeface="Meiryo UI" panose="020B0604030504040204" pitchFamily="50" charset="-128"/>
              <a:cs typeface="Source Han Sans JP"/>
            </a:endParaRPr>
          </a:p>
        </p:txBody>
      </p:sp>
      <p:graphicFrame>
        <p:nvGraphicFramePr>
          <p:cNvPr id="4" name="object 4"/>
          <p:cNvGraphicFramePr>
            <a:graphicFrameLocks noGrp="1"/>
          </p:cNvGraphicFramePr>
          <p:nvPr>
            <p:extLst>
              <p:ext uri="{D42A27DB-BD31-4B8C-83A1-F6EECF244321}">
                <p14:modId xmlns:p14="http://schemas.microsoft.com/office/powerpoint/2010/main" val="1235171689"/>
              </p:ext>
            </p:extLst>
          </p:nvPr>
        </p:nvGraphicFramePr>
        <p:xfrm>
          <a:off x="1079995" y="4788001"/>
          <a:ext cx="5399405" cy="205232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119126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316230" marR="306705" indent="133350">
                        <a:lnSpc>
                          <a:spcPct val="120300"/>
                        </a:lnSpc>
                        <a:spcBef>
                          <a:spcPts val="54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地域包括</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支援センタ</a:t>
                      </a:r>
                      <a:r>
                        <a:rPr sz="900" b="1" spc="0" dirty="0">
                          <a:solidFill>
                            <a:srgbClr val="414042"/>
                          </a:solidFill>
                          <a:latin typeface="Meiryo UI" panose="020B0604030504040204" pitchFamily="50" charset="-128"/>
                          <a:ea typeface="Meiryo UI" panose="020B0604030504040204" pitchFamily="50" charset="-128"/>
                          <a:cs typeface="Source Han Sans JP Heavy"/>
                        </a:rPr>
                        <a:t>ー・</a:t>
                      </a:r>
                      <a:endParaRPr sz="900" spc="0" dirty="0">
                        <a:latin typeface="Meiryo UI" panose="020B0604030504040204" pitchFamily="50" charset="-128"/>
                        <a:ea typeface="Meiryo UI" panose="020B0604030504040204" pitchFamily="50" charset="-128"/>
                        <a:cs typeface="Source Han Sans JP Heavy"/>
                      </a:endParaRPr>
                    </a:p>
                    <a:p>
                      <a:pPr marL="214629">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高齢者福祉主管課</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134620" marR="123189" indent="8890"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地域包括支援センターは、地域の高齢者の総合相談、地域の支援体制づくり等を行い、地域包括ケア実現に向けた中核的な機関として区市町村が設置しています。総合相談の中で、ケアラーへの相談や支援を行っていることもあります。</a:t>
                      </a:r>
                      <a:endParaRPr sz="900" spc="0" dirty="0">
                        <a:latin typeface="Meiryo UI" panose="020B0604030504040204" pitchFamily="50" charset="-128"/>
                        <a:ea typeface="Meiryo UI" panose="020B0604030504040204" pitchFamily="50" charset="-128"/>
                        <a:cs typeface="Source Han Sans JP Medium"/>
                      </a:endParaRPr>
                    </a:p>
                    <a:p>
                      <a:pPr marL="140970" marR="135255" indent="1905">
                        <a:lnSpc>
                          <a:spcPct val="120600"/>
                        </a:lnSpc>
                        <a:spcBef>
                          <a:spcPts val="280"/>
                        </a:spcBef>
                      </a:pP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ヤングケアラーがケアをしている高齢、認知症、要介護等の家族に対する介護サービス</a:t>
                      </a:r>
                      <a:r>
                        <a:rPr sz="900" b="0" spc="0" dirty="0" err="1">
                          <a:solidFill>
                            <a:srgbClr val="414042"/>
                          </a:solidFill>
                          <a:latin typeface="Meiryo UI" panose="020B0604030504040204" pitchFamily="50" charset="-128"/>
                          <a:ea typeface="Meiryo UI" panose="020B0604030504040204" pitchFamily="50" charset="-128"/>
                          <a:cs typeface="Source Han Sans JP Medium"/>
                        </a:rPr>
                        <a:t>の利用調整、家庭状況の把握</a:t>
                      </a:r>
                      <a:r>
                        <a:rPr sz="750" b="0" spc="0" baseline="33333" dirty="0" err="1">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を行います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86106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158115">
                        <a:lnSpc>
                          <a:spcPct val="100000"/>
                        </a:lnSpc>
                        <a:spcBef>
                          <a:spcPts val="76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居宅介護支援事業所</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143510" marR="130810" algn="just">
                        <a:lnSpc>
                          <a:spcPct val="120300"/>
                        </a:lnSpc>
                        <a:spcBef>
                          <a:spcPts val="52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介護保険サービスを利用する高齢者の身体機能や家庭状況を把握し、介護保険</a:t>
                      </a:r>
                      <a:r>
                        <a:rPr sz="900" b="0" spc="30" dirty="0" err="1">
                          <a:solidFill>
                            <a:srgbClr val="414042"/>
                          </a:solidFill>
                          <a:latin typeface="Meiryo UI" panose="020B0604030504040204" pitchFamily="50" charset="-128"/>
                          <a:ea typeface="Meiryo UI" panose="020B0604030504040204" pitchFamily="50" charset="-128"/>
                          <a:cs typeface="Source Han Sans JP Medium"/>
                        </a:rPr>
                        <a:t>による居宅サービス計画の作成</a:t>
                      </a:r>
                      <a:r>
                        <a:rPr lang="ja-JP" altLang="en-US" sz="900" b="0" spc="30" dirty="0">
                          <a:solidFill>
                            <a:srgbClr val="414042"/>
                          </a:solidFill>
                          <a:latin typeface="Meiryo UI" panose="020B0604030504040204" pitchFamily="50" charset="-128"/>
                          <a:ea typeface="Meiryo UI" panose="020B0604030504040204" pitchFamily="50" charset="-128"/>
                          <a:cs typeface="Source Han Sans JP Medium"/>
                        </a:rPr>
                        <a:t>・</a:t>
                      </a:r>
                      <a:r>
                        <a:rPr sz="900" b="0" spc="30" dirty="0" err="1">
                          <a:solidFill>
                            <a:srgbClr val="414042"/>
                          </a:solidFill>
                          <a:latin typeface="Meiryo UI" panose="020B0604030504040204" pitchFamily="50" charset="-128"/>
                          <a:ea typeface="Meiryo UI" panose="020B0604030504040204" pitchFamily="50" charset="-128"/>
                          <a:cs typeface="Source Han Sans JP Medium"/>
                        </a:rPr>
                        <a:t>サービス提供事業者等との連絡調整等</a:t>
                      </a:r>
                      <a:r>
                        <a:rPr sz="750" b="0" spc="30" baseline="33333" dirty="0" err="1">
                          <a:solidFill>
                            <a:srgbClr val="414042"/>
                          </a:solidFill>
                          <a:latin typeface="Meiryo UI" panose="020B0604030504040204" pitchFamily="50" charset="-128"/>
                          <a:ea typeface="Meiryo UI" panose="020B0604030504040204" pitchFamily="50" charset="-128"/>
                          <a:cs typeface="Source Han Sans JP Medium"/>
                        </a:rPr>
                        <a:t>＊</a:t>
                      </a:r>
                      <a:r>
                        <a:rPr sz="900" b="0" spc="30" dirty="0" err="1">
                          <a:solidFill>
                            <a:srgbClr val="414042"/>
                          </a:solidFill>
                          <a:latin typeface="Meiryo UI" panose="020B0604030504040204" pitchFamily="50" charset="-128"/>
                          <a:ea typeface="Meiryo UI" panose="020B0604030504040204" pitchFamily="50" charset="-128"/>
                          <a:cs typeface="Source Han Sans JP Medium"/>
                        </a:rPr>
                        <a:t>を行い</a:t>
                      </a:r>
                      <a:r>
                        <a:rPr sz="900" b="0" spc="0" dirty="0" err="1">
                          <a:solidFill>
                            <a:srgbClr val="414042"/>
                          </a:solidFill>
                          <a:latin typeface="Meiryo UI" panose="020B0604030504040204" pitchFamily="50" charset="-128"/>
                          <a:ea typeface="Meiryo UI" panose="020B0604030504040204" pitchFamily="50" charset="-128"/>
                          <a:cs typeface="Source Han Sans JP Medium"/>
                        </a:rPr>
                        <a:t>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505"/>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訪問時の家庭の様子等から、ヤングケアラーに気付ける可能性があります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1"/>
                  </a:ext>
                </a:extLst>
              </a:tr>
            </a:tbl>
          </a:graphicData>
        </a:graphic>
      </p:graphicFrame>
      <p:sp>
        <p:nvSpPr>
          <p:cNvPr id="5" name="object 5"/>
          <p:cNvSpPr txBox="1"/>
          <p:nvPr/>
        </p:nvSpPr>
        <p:spPr>
          <a:xfrm>
            <a:off x="1067300" y="4532015"/>
            <a:ext cx="81026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4AA147"/>
                </a:solidFill>
                <a:latin typeface="Meiryo UI" panose="020B0604030504040204" pitchFamily="50" charset="-128"/>
                <a:ea typeface="Meiryo UI" panose="020B0604030504040204" pitchFamily="50" charset="-128"/>
                <a:cs typeface="Source Han Sans JP"/>
              </a:rPr>
              <a:t>高齢者福祉</a:t>
            </a:r>
            <a:endParaRPr sz="1200">
              <a:latin typeface="Meiryo UI" panose="020B0604030504040204" pitchFamily="50" charset="-128"/>
              <a:ea typeface="Meiryo UI" panose="020B0604030504040204" pitchFamily="50" charset="-128"/>
              <a:cs typeface="Source Han Sans JP"/>
            </a:endParaRPr>
          </a:p>
        </p:txBody>
      </p:sp>
      <p:graphicFrame>
        <p:nvGraphicFramePr>
          <p:cNvPr id="6" name="object 6"/>
          <p:cNvGraphicFramePr>
            <a:graphicFrameLocks noGrp="1"/>
          </p:cNvGraphicFramePr>
          <p:nvPr>
            <p:extLst>
              <p:ext uri="{D42A27DB-BD31-4B8C-83A1-F6EECF244321}">
                <p14:modId xmlns:p14="http://schemas.microsoft.com/office/powerpoint/2010/main" val="956785477"/>
              </p:ext>
            </p:extLst>
          </p:nvPr>
        </p:nvGraphicFramePr>
        <p:xfrm>
          <a:off x="1079995" y="945007"/>
          <a:ext cx="5399405" cy="15214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495300">
                <a:tc>
                  <a:txBody>
                    <a:bodyPr/>
                    <a:lstStyle/>
                    <a:p>
                      <a:pPr>
                        <a:lnSpc>
                          <a:spcPct val="100000"/>
                        </a:lnSpc>
                        <a:spcBef>
                          <a:spcPts val="10"/>
                        </a:spcBef>
                      </a:pPr>
                      <a:endParaRPr sz="1200" spc="0" dirty="0">
                        <a:latin typeface="Meiryo UI" panose="020B0604030504040204" pitchFamily="50" charset="-128"/>
                        <a:ea typeface="Meiryo UI" panose="020B0604030504040204" pitchFamily="50" charset="-128"/>
                        <a:cs typeface="Times New Roman"/>
                      </a:endParaRPr>
                    </a:p>
                    <a:p>
                      <a:pPr marL="214629">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自立相談支援機関</a:t>
                      </a:r>
                      <a:endParaRPr sz="900" spc="0" dirty="0">
                        <a:latin typeface="Meiryo UI" panose="020B0604030504040204" pitchFamily="50" charset="-128"/>
                        <a:ea typeface="Meiryo UI" panose="020B0604030504040204" pitchFamily="50" charset="-128"/>
                        <a:cs typeface="Source Han Sans JP Heavy"/>
                      </a:endParaRPr>
                    </a:p>
                  </a:txBody>
                  <a:tcPr marL="0" marR="0" marT="1270" marB="0">
                    <a:lnR w="38100">
                      <a:solidFill>
                        <a:srgbClr val="FFFFFF"/>
                      </a:solidFill>
                      <a:prstDash val="solid"/>
                    </a:lnR>
                    <a:lnB w="38100">
                      <a:solidFill>
                        <a:srgbClr val="FFFFFF"/>
                      </a:solidFill>
                      <a:prstDash val="solid"/>
                    </a:lnB>
                    <a:solidFill>
                      <a:srgbClr val="C7DABC"/>
                    </a:solidFill>
                  </a:tcPr>
                </a:tc>
                <a:tc>
                  <a:txBody>
                    <a:bodyPr/>
                    <a:lstStyle/>
                    <a:p>
                      <a:pPr marL="143510" marR="130810">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生活困窮者の経済的自立が維持できるよう相談支援を行います。生活保護等の経済的支援の検討や子供の学習支援も行います。</a:t>
                      </a:r>
                      <a:endParaRPr sz="900" spc="0" dirty="0">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102616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10"/>
                        </a:spcBef>
                      </a:pPr>
                      <a:endParaRPr sz="800" spc="0" dirty="0">
                        <a:latin typeface="Meiryo UI" panose="020B0604030504040204" pitchFamily="50" charset="-128"/>
                        <a:ea typeface="Meiryo UI" panose="020B0604030504040204" pitchFamily="50" charset="-128"/>
                        <a:cs typeface="Times New Roman"/>
                      </a:endParaRPr>
                    </a:p>
                    <a:p>
                      <a:pPr marL="334010" marR="323215" indent="-1905" algn="ctr">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区市町村の 生活福祉部門</a:t>
                      </a:r>
                      <a:endParaRPr sz="900" spc="0" dirty="0">
                        <a:latin typeface="Meiryo UI" panose="020B0604030504040204" pitchFamily="50" charset="-128"/>
                        <a:ea typeface="Meiryo UI" panose="020B0604030504040204" pitchFamily="50" charset="-128"/>
                        <a:cs typeface="Source Han Sans JP Heavy"/>
                      </a:endParaRPr>
                    </a:p>
                    <a:p>
                      <a:pPr algn="ctr">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（福祉事務所等）</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142240" marR="129539" indent="1270" algn="just">
                        <a:lnSpc>
                          <a:spcPct val="120300"/>
                        </a:lnSpc>
                        <a:spcBef>
                          <a:spcPts val="520"/>
                        </a:spcBef>
                      </a:pP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家庭訪問や面接により、必要な扶助を判断するほか、自立に向けた生活指導などを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行います。ヤングケアラーの保護者と子供のそれぞれに必要な支援の検討を担います。</a:t>
                      </a:r>
                      <a:endParaRPr lang="ja-JP" altLang="en-US" sz="900" spc="0" dirty="0">
                        <a:latin typeface="Meiryo UI" panose="020B0604030504040204" pitchFamily="50" charset="-128"/>
                        <a:ea typeface="Meiryo UI" panose="020B0604030504040204" pitchFamily="50" charset="-128"/>
                        <a:cs typeface="Source Han Sans JP Medium"/>
                      </a:endParaRPr>
                    </a:p>
                    <a:p>
                      <a:pPr marL="140335" marR="123189" indent="3175">
                        <a:lnSpc>
                          <a:spcPct val="120300"/>
                        </a:lnSpc>
                        <a:spcBef>
                          <a:spcPts val="28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生活福祉サービスの対象者を通じ、ヤングケアラーに気付ける可能性があります。</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1"/>
                  </a:ext>
                </a:extLst>
              </a:tr>
            </a:tbl>
          </a:graphicData>
        </a:graphic>
      </p:graphicFrame>
      <p:sp>
        <p:nvSpPr>
          <p:cNvPr id="7" name="object 7"/>
          <p:cNvSpPr txBox="1"/>
          <p:nvPr/>
        </p:nvSpPr>
        <p:spPr>
          <a:xfrm>
            <a:off x="1067300" y="689016"/>
            <a:ext cx="65341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4AA147"/>
                </a:solidFill>
                <a:latin typeface="Meiryo UI" panose="020B0604030504040204" pitchFamily="50" charset="-128"/>
                <a:ea typeface="Meiryo UI" panose="020B0604030504040204" pitchFamily="50" charset="-128"/>
                <a:cs typeface="Source Han Sans JP"/>
              </a:rPr>
              <a:t>生活福祉</a:t>
            </a:r>
            <a:endParaRPr sz="1200">
              <a:latin typeface="Meiryo UI" panose="020B0604030504040204" pitchFamily="50" charset="-128"/>
              <a:ea typeface="Meiryo UI" panose="020B0604030504040204" pitchFamily="50" charset="-128"/>
              <a:cs typeface="Source Han Sans JP"/>
            </a:endParaRPr>
          </a:p>
        </p:txBody>
      </p:sp>
      <p:sp>
        <p:nvSpPr>
          <p:cNvPr id="8" name="object 8"/>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9"/>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spc="-25" dirty="0">
                <a:solidFill>
                  <a:srgbClr val="414042"/>
                </a:solidFill>
                <a:latin typeface="Meiryo UI" panose="020B0604030504040204" pitchFamily="50" charset="-128"/>
                <a:ea typeface="Meiryo UI" panose="020B0604030504040204" pitchFamily="50" charset="-128"/>
                <a:cs typeface="Source Han Sans JP Medium"/>
              </a:rPr>
              <a:t>17</a:t>
            </a:r>
            <a:endParaRPr sz="900">
              <a:latin typeface="Meiryo UI" panose="020B0604030504040204" pitchFamily="50" charset="-128"/>
              <a:ea typeface="Meiryo UI" panose="020B0604030504040204" pitchFamily="50" charset="-128"/>
              <a:cs typeface="Source Han Sans JP Medium"/>
            </a:endParaRPr>
          </a:p>
        </p:txBody>
      </p:sp>
      <p:sp>
        <p:nvSpPr>
          <p:cNvPr id="10" name="object 10"/>
          <p:cNvSpPr txBox="1"/>
          <p:nvPr/>
        </p:nvSpPr>
        <p:spPr>
          <a:xfrm>
            <a:off x="707301" y="10331567"/>
            <a:ext cx="1599565" cy="120546"/>
          </a:xfrm>
          <a:prstGeom prst="rect">
            <a:avLst/>
          </a:prstGeom>
        </p:spPr>
        <p:txBody>
          <a:bodyPr vert="horz" wrap="square" lIns="0" tIns="12700" rIns="0" bIns="0" rtlCol="0">
            <a:spAutoFit/>
          </a:bodyPr>
          <a:lstStyle/>
          <a:p>
            <a:pPr marL="12700">
              <a:lnSpc>
                <a:spcPct val="100000"/>
              </a:lnSpc>
              <a:spcBef>
                <a:spcPts val="100"/>
              </a:spcBef>
            </a:pPr>
            <a:r>
              <a:rPr sz="700" spc="100" dirty="0">
                <a:solidFill>
                  <a:srgbClr val="414042"/>
                </a:solidFill>
                <a:latin typeface="Meiryo UI" panose="020B0604030504040204" pitchFamily="50" charset="-128"/>
                <a:ea typeface="Meiryo UI" panose="020B0604030504040204" pitchFamily="50" charset="-128"/>
                <a:cs typeface="Source Han Sans JP"/>
              </a:rPr>
              <a:t>第３章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55" dirty="0">
                <a:solidFill>
                  <a:srgbClr val="414042"/>
                </a:solidFill>
                <a:latin typeface="Meiryo UI" panose="020B0604030504040204" pitchFamily="50" charset="-128"/>
                <a:ea typeface="Meiryo UI" panose="020B0604030504040204" pitchFamily="50" charset="-128"/>
                <a:cs typeface="Source Han Sans JP"/>
              </a:rPr>
              <a:t>  ２. 各機関の機能と役割</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7701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0" y="2538006"/>
            <a:ext cx="7560309" cy="3456304"/>
            <a:chOff x="0" y="2538006"/>
            <a:chExt cx="7560309" cy="3456304"/>
          </a:xfrm>
        </p:grpSpPr>
        <p:sp>
          <p:nvSpPr>
            <p:cNvPr id="4" name="object 3"/>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5" name="object 4"/>
            <p:cNvSpPr/>
            <p:nvPr/>
          </p:nvSpPr>
          <p:spPr>
            <a:xfrm>
              <a:off x="2181962" y="3079755"/>
              <a:ext cx="3196590" cy="513715"/>
            </a:xfrm>
            <a:custGeom>
              <a:avLst/>
              <a:gdLst/>
              <a:ahLst/>
              <a:cxnLst/>
              <a:rect l="l" t="t" r="r" b="b"/>
              <a:pathLst>
                <a:path w="3196590" h="513714">
                  <a:moveTo>
                    <a:pt x="2939237" y="0"/>
                  </a:moveTo>
                  <a:lnTo>
                    <a:pt x="256832" y="0"/>
                  </a:lnTo>
                  <a:lnTo>
                    <a:pt x="210669" y="4137"/>
                  </a:lnTo>
                  <a:lnTo>
                    <a:pt x="167219" y="16067"/>
                  </a:lnTo>
                  <a:lnTo>
                    <a:pt x="127208" y="35064"/>
                  </a:lnTo>
                  <a:lnTo>
                    <a:pt x="91362" y="60401"/>
                  </a:lnTo>
                  <a:lnTo>
                    <a:pt x="60407" y="91355"/>
                  </a:lnTo>
                  <a:lnTo>
                    <a:pt x="35067" y="127199"/>
                  </a:lnTo>
                  <a:lnTo>
                    <a:pt x="16069" y="167208"/>
                  </a:lnTo>
                  <a:lnTo>
                    <a:pt x="4138" y="210656"/>
                  </a:lnTo>
                  <a:lnTo>
                    <a:pt x="0" y="256819"/>
                  </a:lnTo>
                  <a:lnTo>
                    <a:pt x="4138" y="302985"/>
                  </a:lnTo>
                  <a:lnTo>
                    <a:pt x="16069" y="346437"/>
                  </a:lnTo>
                  <a:lnTo>
                    <a:pt x="35067" y="386448"/>
                  </a:lnTo>
                  <a:lnTo>
                    <a:pt x="60407" y="422293"/>
                  </a:lnTo>
                  <a:lnTo>
                    <a:pt x="91362" y="453248"/>
                  </a:lnTo>
                  <a:lnTo>
                    <a:pt x="127208" y="478586"/>
                  </a:lnTo>
                  <a:lnTo>
                    <a:pt x="167219" y="497583"/>
                  </a:lnTo>
                  <a:lnTo>
                    <a:pt x="210669" y="509513"/>
                  </a:lnTo>
                  <a:lnTo>
                    <a:pt x="256832" y="513651"/>
                  </a:lnTo>
                  <a:lnTo>
                    <a:pt x="2939237" y="513651"/>
                  </a:lnTo>
                  <a:lnTo>
                    <a:pt x="2985403" y="509513"/>
                  </a:lnTo>
                  <a:lnTo>
                    <a:pt x="3028854" y="497583"/>
                  </a:lnTo>
                  <a:lnTo>
                    <a:pt x="3068866" y="478586"/>
                  </a:lnTo>
                  <a:lnTo>
                    <a:pt x="3104711" y="453248"/>
                  </a:lnTo>
                  <a:lnTo>
                    <a:pt x="3135666" y="422293"/>
                  </a:lnTo>
                  <a:lnTo>
                    <a:pt x="3161004" y="386448"/>
                  </a:lnTo>
                  <a:lnTo>
                    <a:pt x="3180001" y="346437"/>
                  </a:lnTo>
                  <a:lnTo>
                    <a:pt x="3191931" y="302985"/>
                  </a:lnTo>
                  <a:lnTo>
                    <a:pt x="3196069" y="256819"/>
                  </a:lnTo>
                  <a:lnTo>
                    <a:pt x="3191931" y="210656"/>
                  </a:lnTo>
                  <a:lnTo>
                    <a:pt x="3180001" y="167208"/>
                  </a:lnTo>
                  <a:lnTo>
                    <a:pt x="3161004" y="127199"/>
                  </a:lnTo>
                  <a:lnTo>
                    <a:pt x="3135666" y="91355"/>
                  </a:lnTo>
                  <a:lnTo>
                    <a:pt x="3104711" y="60401"/>
                  </a:lnTo>
                  <a:lnTo>
                    <a:pt x="3068866" y="35064"/>
                  </a:lnTo>
                  <a:lnTo>
                    <a:pt x="3028854" y="16067"/>
                  </a:lnTo>
                  <a:lnTo>
                    <a:pt x="2985403" y="4137"/>
                  </a:lnTo>
                  <a:lnTo>
                    <a:pt x="2939237" y="0"/>
                  </a:lnTo>
                  <a:close/>
                </a:path>
              </a:pathLst>
            </a:custGeom>
            <a:solidFill>
              <a:srgbClr val="F5821F"/>
            </a:solidFill>
          </p:spPr>
          <p:txBody>
            <a:bodyPr wrap="square" lIns="0" tIns="0" rIns="0" bIns="0" rtlCol="0"/>
            <a:lstStyle/>
            <a:p>
              <a:endParaRPr dirty="0"/>
            </a:p>
          </p:txBody>
        </p:sp>
      </p:grpSp>
      <p:sp>
        <p:nvSpPr>
          <p:cNvPr id="6" name="object 5"/>
          <p:cNvSpPr txBox="1">
            <a:spLocks noGrp="1"/>
          </p:cNvSpPr>
          <p:nvPr>
            <p:ph type="title"/>
          </p:nvPr>
        </p:nvSpPr>
        <p:spPr>
          <a:xfrm>
            <a:off x="1694525" y="3796786"/>
            <a:ext cx="4125595" cy="2482731"/>
          </a:xfrm>
          <a:prstGeom prst="rect">
            <a:avLst/>
          </a:prstGeom>
        </p:spPr>
        <p:txBody>
          <a:bodyPr vert="horz" wrap="square" lIns="0" tIns="12700" rIns="0" bIns="0" rtlCol="0">
            <a:spAutoFit/>
          </a:bodyPr>
          <a:lstStyle/>
          <a:p>
            <a:pPr marL="26034" marR="5080" indent="-13970" algn="dist">
              <a:lnSpc>
                <a:spcPct val="107400"/>
              </a:lnSpc>
              <a:spcBef>
                <a:spcPts val="100"/>
              </a:spcBef>
            </a:pPr>
            <a:r>
              <a:rPr sz="5100" b="1" spc="95" dirty="0" err="1">
                <a:solidFill>
                  <a:srgbClr val="F5821F"/>
                </a:solidFill>
                <a:latin typeface="Meiryo UI" panose="020B0604030504040204" pitchFamily="50" charset="-128"/>
                <a:ea typeface="Meiryo UI" panose="020B0604030504040204" pitchFamily="50" charset="-128"/>
                <a:cs typeface="Source Han Sans JP"/>
              </a:rPr>
              <a:t>ヤングケアラ</a:t>
            </a:r>
            <a:r>
              <a:rPr sz="5100" b="1" spc="95" dirty="0">
                <a:solidFill>
                  <a:srgbClr val="F5821F"/>
                </a:solidFill>
                <a:latin typeface="Meiryo UI" panose="020B0604030504040204" pitchFamily="50" charset="-128"/>
                <a:ea typeface="Meiryo UI" panose="020B0604030504040204" pitchFamily="50" charset="-128"/>
                <a:cs typeface="Source Han Sans JP"/>
              </a:rPr>
              <a:t>ー</a:t>
            </a:r>
            <a:r>
              <a:rPr lang="en-US" sz="5100" b="1" spc="95" dirty="0">
                <a:solidFill>
                  <a:srgbClr val="F5821F"/>
                </a:solidFill>
                <a:latin typeface="Meiryo UI" panose="020B0604030504040204" pitchFamily="50" charset="-128"/>
                <a:ea typeface="Meiryo UI" panose="020B0604030504040204" pitchFamily="50" charset="-128"/>
                <a:cs typeface="Source Han Sans JP"/>
              </a:rPr>
              <a:t/>
            </a:r>
            <a:br>
              <a:rPr lang="en-US" sz="5100" b="1" spc="95" dirty="0">
                <a:solidFill>
                  <a:srgbClr val="F5821F"/>
                </a:solidFill>
                <a:latin typeface="Meiryo UI" panose="020B0604030504040204" pitchFamily="50" charset="-128"/>
                <a:ea typeface="Meiryo UI" panose="020B0604030504040204" pitchFamily="50" charset="-128"/>
                <a:cs typeface="Source Han Sans JP"/>
              </a:rPr>
            </a:br>
            <a:r>
              <a:rPr sz="5100" b="1" spc="65" dirty="0" err="1">
                <a:solidFill>
                  <a:srgbClr val="F5821F"/>
                </a:solidFill>
                <a:latin typeface="Meiryo UI" panose="020B0604030504040204" pitchFamily="50" charset="-128"/>
                <a:ea typeface="Meiryo UI" panose="020B0604030504040204" pitchFamily="50" charset="-128"/>
                <a:cs typeface="Source Han Sans JP"/>
              </a:rPr>
              <a:t>支援マニュアル</a:t>
            </a:r>
            <a:r>
              <a:rPr lang="en-US" sz="4800" b="1" spc="65" dirty="0">
                <a:solidFill>
                  <a:srgbClr val="F5821F"/>
                </a:solidFill>
                <a:latin typeface="Meiryo UI" panose="020B0604030504040204" pitchFamily="50" charset="-128"/>
                <a:ea typeface="Meiryo UI" panose="020B0604030504040204" pitchFamily="50" charset="-128"/>
                <a:cs typeface="Source Han Sans JP"/>
              </a:rPr>
              <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7" name="object 6"/>
          <p:cNvSpPr txBox="1"/>
          <p:nvPr/>
        </p:nvSpPr>
        <p:spPr>
          <a:xfrm>
            <a:off x="3300337" y="3146199"/>
            <a:ext cx="955675" cy="369570"/>
          </a:xfrm>
          <a:prstGeom prst="rect">
            <a:avLst/>
          </a:prstGeom>
        </p:spPr>
        <p:txBody>
          <a:bodyPr vert="horz" wrap="square" lIns="0" tIns="13335" rIns="0" bIns="0" rtlCol="0">
            <a:spAutoFit/>
          </a:bodyPr>
          <a:lstStyle/>
          <a:p>
            <a:pPr marL="12700">
              <a:lnSpc>
                <a:spcPct val="100000"/>
              </a:lnSpc>
              <a:spcBef>
                <a:spcPts val="105"/>
              </a:spcBef>
            </a:pPr>
            <a:r>
              <a:rPr sz="2250" b="1" spc="160" dirty="0">
                <a:solidFill>
                  <a:srgbClr val="FFFFFF"/>
                </a:solidFill>
                <a:latin typeface="Meiryo UI" panose="020B0604030504040204" pitchFamily="50" charset="-128"/>
                <a:ea typeface="Meiryo UI" panose="020B0604030504040204" pitchFamily="50" charset="-128"/>
                <a:cs typeface="Source Han Sans JP"/>
              </a:rPr>
              <a:t>東京都</a:t>
            </a:r>
            <a:endParaRPr sz="2250" dirty="0">
              <a:latin typeface="Meiryo UI" panose="020B0604030504040204" pitchFamily="50" charset="-128"/>
              <a:ea typeface="Meiryo UI" panose="020B0604030504040204" pitchFamily="50" charset="-128"/>
              <a:cs typeface="Source Han Sans JP"/>
            </a:endParaRPr>
          </a:p>
        </p:txBody>
      </p:sp>
      <p:sp>
        <p:nvSpPr>
          <p:cNvPr id="8" name="object 7"/>
          <p:cNvSpPr txBox="1"/>
          <p:nvPr/>
        </p:nvSpPr>
        <p:spPr>
          <a:xfrm>
            <a:off x="3356787" y="10080250"/>
            <a:ext cx="836294" cy="166712"/>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414042"/>
                </a:solidFill>
                <a:latin typeface="Meiryo UI" panose="020B0604030504040204" pitchFamily="50" charset="-128"/>
                <a:ea typeface="Meiryo UI" panose="020B0604030504040204" pitchFamily="50" charset="-128"/>
                <a:cs typeface="UD Digi Kyokasho NK-R"/>
              </a:rPr>
              <a:t>令和 </a:t>
            </a:r>
            <a:r>
              <a:rPr sz="1000" dirty="0">
                <a:solidFill>
                  <a:srgbClr val="414042"/>
                </a:solidFill>
                <a:latin typeface="Meiryo UI" panose="020B0604030504040204" pitchFamily="50" charset="-128"/>
                <a:ea typeface="Meiryo UI" panose="020B0604030504040204" pitchFamily="50" charset="-128"/>
                <a:cs typeface="UD Digi Kyokasho NK-R"/>
              </a:rPr>
              <a:t>5</a:t>
            </a:r>
            <a:r>
              <a:rPr sz="1000" spc="60" dirty="0">
                <a:solidFill>
                  <a:srgbClr val="414042"/>
                </a:solidFill>
                <a:latin typeface="Meiryo UI" panose="020B0604030504040204" pitchFamily="50" charset="-128"/>
                <a:ea typeface="Meiryo UI" panose="020B0604030504040204" pitchFamily="50" charset="-128"/>
                <a:cs typeface="UD Digi Kyokasho NK-R"/>
              </a:rPr>
              <a:t> 年</a:t>
            </a:r>
            <a:r>
              <a:rPr sz="1000" spc="-10" dirty="0">
                <a:solidFill>
                  <a:srgbClr val="414042"/>
                </a:solidFill>
                <a:latin typeface="Meiryo UI" panose="020B0604030504040204" pitchFamily="50" charset="-128"/>
                <a:ea typeface="Meiryo UI" panose="020B0604030504040204" pitchFamily="50" charset="-128"/>
                <a:cs typeface="UD Digi Kyokasho NK-R"/>
              </a:rPr>
              <a:t>3</a:t>
            </a:r>
            <a:r>
              <a:rPr sz="1000" spc="-85" dirty="0">
                <a:solidFill>
                  <a:srgbClr val="414042"/>
                </a:solidFill>
                <a:latin typeface="Meiryo UI" panose="020B0604030504040204" pitchFamily="50" charset="-128"/>
                <a:ea typeface="Meiryo UI" panose="020B0604030504040204" pitchFamily="50" charset="-128"/>
                <a:cs typeface="UD Digi Kyokasho NK-R"/>
              </a:rPr>
              <a:t> 月</a:t>
            </a:r>
            <a:endParaRPr sz="1000" dirty="0">
              <a:latin typeface="Meiryo UI" panose="020B0604030504040204" pitchFamily="50" charset="-128"/>
              <a:ea typeface="Meiryo UI" panose="020B0604030504040204" pitchFamily="50" charset="-128"/>
              <a:cs typeface="UD Digi Kyokasho NK-R"/>
            </a:endParaRPr>
          </a:p>
        </p:txBody>
      </p:sp>
    </p:spTree>
    <p:extLst>
      <p:ext uri="{BB962C8B-B14F-4D97-AF65-F5344CB8AC3E}">
        <p14:creationId xmlns:p14="http://schemas.microsoft.com/office/powerpoint/2010/main" val="142014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71395078"/>
              </p:ext>
            </p:extLst>
          </p:nvPr>
        </p:nvGraphicFramePr>
        <p:xfrm>
          <a:off x="1079995" y="945007"/>
          <a:ext cx="5399405" cy="17628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252095">
                <a:tc>
                  <a:txBody>
                    <a:bodyPr/>
                    <a:lstStyle/>
                    <a:p>
                      <a:pPr marL="85725" marR="237490" indent="95250" algn="ctr">
                        <a:lnSpc>
                          <a:spcPct val="120300"/>
                        </a:lnSpc>
                      </a:pP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区市町村の</a:t>
                      </a:r>
                      <a:endParaRPr lang="en-US" altLang="ja-JP"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85725" marR="237490" indent="95250" algn="ctr">
                        <a:lnSpc>
                          <a:spcPct val="120300"/>
                        </a:lnSpc>
                      </a:pP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母子保健部門、</a:t>
                      </a:r>
                      <a:endParaRPr lang="en-US" altLang="ja-JP" sz="900" b="1" spc="-10" dirty="0">
                        <a:solidFill>
                          <a:srgbClr val="414042"/>
                        </a:solidFill>
                        <a:latin typeface="Meiryo UI" panose="020B0604030504040204" pitchFamily="50" charset="-128"/>
                        <a:ea typeface="Meiryo UI" panose="020B0604030504040204" pitchFamily="50" charset="-128"/>
                        <a:cs typeface="Source Han Sans JP Heavy"/>
                      </a:endParaRPr>
                    </a:p>
                    <a:p>
                      <a:pPr marL="85725" marR="237490" indent="95250" algn="ctr">
                        <a:lnSpc>
                          <a:spcPct val="120300"/>
                        </a:lnSpc>
                      </a:pPr>
                      <a:r>
                        <a:rPr lang="ja-JP" altLang="en-US" sz="900" b="1" spc="-70" dirty="0">
                          <a:solidFill>
                            <a:srgbClr val="414042"/>
                          </a:solidFill>
                          <a:latin typeface="Meiryo UI" panose="020B0604030504040204" pitchFamily="50" charset="-128"/>
                          <a:ea typeface="Meiryo UI" panose="020B0604030504040204" pitchFamily="50" charset="-128"/>
                          <a:cs typeface="Source Han Sans JP Heavy"/>
                        </a:rPr>
                        <a:t>保健所・保健センター</a:t>
                      </a:r>
                      <a:endParaRPr lang="ja-JP" altLang="en-US" sz="900" dirty="0">
                        <a:latin typeface="Meiryo UI" panose="020B0604030504040204" pitchFamily="50" charset="-128"/>
                        <a:ea typeface="Meiryo UI" panose="020B0604030504040204" pitchFamily="50" charset="-128"/>
                        <a:cs typeface="Source Han Sans JP Heavy"/>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txBody>
                  <a:tcPr marL="0" marR="0" marT="144000" marB="0" anchor="ctr">
                    <a:lnR w="38100" cap="flat" cmpd="sng" algn="ctr">
                      <a:solidFill>
                        <a:srgbClr val="FFFFFF"/>
                      </a:solidFill>
                      <a:prstDash val="solid"/>
                      <a:round/>
                      <a:headEnd type="none" w="med" len="med"/>
                      <a:tailEnd type="none" w="med" len="med"/>
                    </a:lnR>
                    <a:lnB w="38100">
                      <a:solidFill>
                        <a:srgbClr val="FFFFFF"/>
                      </a:solidFill>
                      <a:prstDash val="solid"/>
                    </a:lnB>
                    <a:solidFill>
                      <a:srgbClr val="C7DABC"/>
                    </a:solidFill>
                  </a:tcPr>
                </a:tc>
                <a:tc>
                  <a:txBody>
                    <a:bodyPr/>
                    <a:lstStyle/>
                    <a:p>
                      <a:pPr marL="140335" marR="135255" indent="3175" algn="just">
                        <a:lnSpc>
                          <a:spcPct val="120300"/>
                        </a:lnSpc>
                        <a:spcBef>
                          <a:spcPts val="520"/>
                        </a:spcBef>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地域住民の健康づくりを支援しています。乳幼児やがん検診等の検診や、生活</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習慣病やメンタルヘルス等の相談を行います。相談方法としては家庭訪問も行い、家族全体の健康に関する相談を行っています。必要に応じて関係機関と情報共有や行政サービス、医療との連携を図ります。</a:t>
                      </a:r>
                    </a:p>
                    <a:p>
                      <a:pPr marL="140335" marR="135255" lvl="0" indent="3175" algn="just" defTabSz="914400" eaLnBrk="1" fontAlgn="auto" latinLnBrk="0" hangingPunct="1">
                        <a:lnSpc>
                          <a:spcPct val="120300"/>
                        </a:lnSpc>
                        <a:spcBef>
                          <a:spcPts val="52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検診や相談業務を通じて、ヤングケアラーに気付ける可能性があります。</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108000" marB="108000">
                    <a:lnL w="38100" cap="flat" cmpd="sng" algn="ctr">
                      <a:solidFill>
                        <a:srgbClr val="FFFFFF"/>
                      </a:solidFill>
                      <a:prstDash val="solid"/>
                      <a:round/>
                      <a:headEnd type="none" w="med" len="med"/>
                      <a:tailEnd type="none" w="med" len="med"/>
                    </a:lnL>
                    <a:lnB w="38100">
                      <a:solidFill>
                        <a:srgbClr val="FFFFFF"/>
                      </a:solidFill>
                      <a:prstDash val="solid"/>
                    </a:lnB>
                    <a:solidFill>
                      <a:srgbClr val="E6E7E8"/>
                    </a:solidFill>
                  </a:tcPr>
                </a:tc>
                <a:extLst>
                  <a:ext uri="{0D108BD9-81ED-4DB2-BD59-A6C34878D82A}">
                    <a16:rowId xmlns:a16="http://schemas.microsoft.com/office/drawing/2014/main" val="10001"/>
                  </a:ext>
                </a:extLst>
              </a:tr>
              <a:tr h="660400">
                <a:tc>
                  <a:txBody>
                    <a:bodyPr/>
                    <a:lstStyle/>
                    <a:p>
                      <a:pPr algn="ct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0" marR="118110" indent="50800" algn="ctr">
                        <a:lnSpc>
                          <a:spcPct val="120300"/>
                        </a:lnSpc>
                      </a:pPr>
                      <a:r>
                        <a:rPr sz="900" b="1" spc="-75" dirty="0" err="1">
                          <a:solidFill>
                            <a:srgbClr val="414042"/>
                          </a:solidFill>
                          <a:latin typeface="Meiryo UI" panose="020B0604030504040204" pitchFamily="50" charset="-128"/>
                          <a:ea typeface="Meiryo UI" panose="020B0604030504040204" pitchFamily="50" charset="-128"/>
                          <a:cs typeface="Source Han Sans JP Heavy"/>
                        </a:rPr>
                        <a:t>病院・診療所</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0" marR="118110" indent="50800" algn="ctr">
                        <a:lnSpc>
                          <a:spcPct val="120300"/>
                        </a:lnSpc>
                      </a:pPr>
                      <a:r>
                        <a:rPr sz="900" b="1" spc="-50" dirty="0" err="1">
                          <a:solidFill>
                            <a:srgbClr val="414042"/>
                          </a:solidFill>
                          <a:latin typeface="Meiryo UI" panose="020B0604030504040204" pitchFamily="50" charset="-128"/>
                          <a:ea typeface="Meiryo UI" panose="020B0604030504040204" pitchFamily="50" charset="-128"/>
                          <a:cs typeface="Source Han Sans JP Heavy"/>
                        </a:rPr>
                        <a:t>訪問看護ステーション</a:t>
                      </a:r>
                      <a:endParaRPr sz="900" dirty="0">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T w="38100">
                      <a:solidFill>
                        <a:srgbClr val="FFFFFF"/>
                      </a:solidFill>
                      <a:prstDash val="solid"/>
                    </a:lnT>
                    <a:solidFill>
                      <a:srgbClr val="C7DABC"/>
                    </a:solidFill>
                  </a:tcPr>
                </a:tc>
                <a:tc>
                  <a:txBody>
                    <a:bodyPr/>
                    <a:lstStyle/>
                    <a:p>
                      <a:pPr marL="140335" marR="77470" indent="1270">
                        <a:lnSpc>
                          <a:spcPct val="120300"/>
                        </a:lnSpc>
                        <a:spcBef>
                          <a:spcPts val="520"/>
                        </a:spcBef>
                      </a:pPr>
                      <a:r>
                        <a:rPr sz="900" b="0" spc="30" baseline="0" dirty="0">
                          <a:solidFill>
                            <a:srgbClr val="414042"/>
                          </a:solidFill>
                          <a:latin typeface="Meiryo UI" panose="020B0604030504040204" pitchFamily="50" charset="-128"/>
                          <a:ea typeface="Meiryo UI" panose="020B0604030504040204" pitchFamily="50" charset="-128"/>
                          <a:cs typeface="Source Han Sans JP Medium"/>
                        </a:rPr>
                        <a:t>ケア対象者への医療の提供（入院や、往診も含む）、</a:t>
                      </a:r>
                      <a:r>
                        <a:rPr sz="900" b="0" spc="30" baseline="0" dirty="0" err="1">
                          <a:solidFill>
                            <a:srgbClr val="414042"/>
                          </a:solidFill>
                          <a:latin typeface="Meiryo UI" panose="020B0604030504040204" pitchFamily="50" charset="-128"/>
                          <a:ea typeface="Meiryo UI" panose="020B0604030504040204" pitchFamily="50" charset="-128"/>
                          <a:cs typeface="Source Han Sans JP Medium"/>
                        </a:rPr>
                        <a:t>訪問看護等を行います。</a:t>
                      </a:r>
                      <a:r>
                        <a:rPr sz="900" b="0" spc="0" dirty="0" err="1">
                          <a:solidFill>
                            <a:srgbClr val="414042"/>
                          </a:solidFill>
                          <a:latin typeface="Meiryo UI" panose="020B0604030504040204" pitchFamily="50" charset="-128"/>
                          <a:ea typeface="Meiryo UI" panose="020B0604030504040204" pitchFamily="50" charset="-128"/>
                          <a:cs typeface="Source Han Sans JP Medium"/>
                        </a:rPr>
                        <a:t>病院</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診療所等も本人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家族の受診時の様子等から気付ける可能性があります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3" name="object 3"/>
          <p:cNvSpPr txBox="1"/>
          <p:nvPr/>
        </p:nvSpPr>
        <p:spPr>
          <a:xfrm>
            <a:off x="1067300" y="689016"/>
            <a:ext cx="72961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保健・医療</a:t>
            </a:r>
            <a:endParaRPr sz="1200">
              <a:latin typeface="Meiryo UI" panose="020B0604030504040204" pitchFamily="50" charset="-128"/>
              <a:ea typeface="Meiryo UI" panose="020B0604030504040204" pitchFamily="50" charset="-128"/>
              <a:cs typeface="Source Han Sans JP"/>
            </a:endParaRPr>
          </a:p>
        </p:txBody>
      </p:sp>
      <p:graphicFrame>
        <p:nvGraphicFramePr>
          <p:cNvPr id="4" name="object 4"/>
          <p:cNvGraphicFramePr>
            <a:graphicFrameLocks noGrp="1"/>
          </p:cNvGraphicFramePr>
          <p:nvPr>
            <p:extLst>
              <p:ext uri="{D42A27DB-BD31-4B8C-83A1-F6EECF244321}">
                <p14:modId xmlns:p14="http://schemas.microsoft.com/office/powerpoint/2010/main" val="3855001829"/>
              </p:ext>
            </p:extLst>
          </p:nvPr>
        </p:nvGraphicFramePr>
        <p:xfrm>
          <a:off x="1079995" y="3114002"/>
          <a:ext cx="5399405" cy="26771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660400">
                <a:tc>
                  <a:txBody>
                    <a:bodyPr/>
                    <a:lstStyle/>
                    <a:p>
                      <a:pPr marL="3175" algn="ctr">
                        <a:lnSpc>
                          <a:spcPct val="100000"/>
                        </a:lnSpc>
                        <a:spcBef>
                          <a:spcPts val="740"/>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地域の施設</a:t>
                      </a:r>
                      <a:endParaRPr sz="900" dirty="0">
                        <a:latin typeface="Meiryo UI" panose="020B0604030504040204" pitchFamily="50" charset="-128"/>
                        <a:ea typeface="Meiryo UI" panose="020B0604030504040204" pitchFamily="50" charset="-128"/>
                        <a:cs typeface="Source Han Sans JP Heavy"/>
                      </a:endParaRPr>
                    </a:p>
                    <a:p>
                      <a:pPr marL="88265" marR="76200" algn="ctr">
                        <a:lnSpc>
                          <a:spcPct val="120300"/>
                        </a:lnSpc>
                      </a:pPr>
                      <a:r>
                        <a:rPr sz="900" b="1" spc="-15" dirty="0">
                          <a:solidFill>
                            <a:srgbClr val="414042"/>
                          </a:solidFill>
                          <a:latin typeface="Meiryo UI" panose="020B0604030504040204" pitchFamily="50" charset="-128"/>
                          <a:ea typeface="Meiryo UI" panose="020B0604030504040204" pitchFamily="50" charset="-128"/>
                          <a:cs typeface="Source Han Sans JP Heavy"/>
                        </a:rPr>
                        <a:t>（</a:t>
                      </a:r>
                      <a:r>
                        <a:rPr sz="900" b="1" spc="-75" dirty="0" err="1">
                          <a:solidFill>
                            <a:srgbClr val="414042"/>
                          </a:solidFill>
                          <a:latin typeface="Meiryo UI" panose="020B0604030504040204" pitchFamily="50" charset="-128"/>
                          <a:ea typeface="Meiryo UI" panose="020B0604030504040204" pitchFamily="50" charset="-128"/>
                          <a:cs typeface="Source Han Sans JP Heavy"/>
                        </a:rPr>
                        <a:t>児童館、学童クラブ</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75" dirty="0">
                        <a:solidFill>
                          <a:srgbClr val="414042"/>
                        </a:solidFill>
                        <a:latin typeface="Meiryo UI" panose="020B0604030504040204" pitchFamily="50" charset="-128"/>
                        <a:ea typeface="Meiryo UI" panose="020B0604030504040204" pitchFamily="50" charset="-128"/>
                        <a:cs typeface="Source Han Sans JP Heavy"/>
                      </a:endParaRPr>
                    </a:p>
                    <a:p>
                      <a:pPr marL="88265" marR="76200" algn="ctr">
                        <a:lnSpc>
                          <a:spcPct val="120300"/>
                        </a:lnSpc>
                      </a:pPr>
                      <a:r>
                        <a:rPr sz="900" b="1" spc="-5" dirty="0" err="1">
                          <a:solidFill>
                            <a:srgbClr val="414042"/>
                          </a:solidFill>
                          <a:latin typeface="Meiryo UI" panose="020B0604030504040204" pitchFamily="50" charset="-128"/>
                          <a:ea typeface="Meiryo UI" panose="020B0604030504040204" pitchFamily="50" charset="-128"/>
                          <a:cs typeface="Source Han Sans JP Heavy"/>
                        </a:rPr>
                        <a:t>保育所等</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pPr>
                      <a:endParaRPr sz="1000" spc="0" dirty="0">
                        <a:latin typeface="Meiryo UI" panose="020B0604030504040204" pitchFamily="50" charset="-128"/>
                        <a:ea typeface="Meiryo UI" panose="020B0604030504040204" pitchFamily="50" charset="-128"/>
                        <a:cs typeface="Times New Roman"/>
                      </a:endParaRPr>
                    </a:p>
                    <a:p>
                      <a:pPr marL="143510">
                        <a:lnSpc>
                          <a:spcPct val="100000"/>
                        </a:lnSpc>
                        <a:spcBef>
                          <a:spcPts val="89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ヤングケアラーや、ケア対象のきょうだいと関わりのある地域の支援機関です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660400">
                <a:tc>
                  <a:txBody>
                    <a:bodyPr/>
                    <a:lstStyle/>
                    <a:p>
                      <a:pPr marL="0" indent="0" algn="ctr">
                        <a:lnSpc>
                          <a:spcPct val="100000"/>
                        </a:lnSpc>
                        <a:spcBef>
                          <a:spcPts val="740"/>
                        </a:spcBef>
                      </a:pPr>
                      <a:r>
                        <a:rPr sz="900" b="1" spc="-20" dirty="0">
                          <a:solidFill>
                            <a:srgbClr val="414042"/>
                          </a:solidFill>
                          <a:latin typeface="Meiryo UI" panose="020B0604030504040204" pitchFamily="50" charset="-128"/>
                          <a:ea typeface="Meiryo UI" panose="020B0604030504040204" pitchFamily="50" charset="-128"/>
                          <a:cs typeface="Source Han Sans JP Heavy"/>
                        </a:rPr>
                        <a:t>地域の関係者</a:t>
                      </a:r>
                      <a:endParaRPr sz="900" dirty="0">
                        <a:latin typeface="Meiryo UI" panose="020B0604030504040204" pitchFamily="50" charset="-128"/>
                        <a:ea typeface="Meiryo UI" panose="020B0604030504040204" pitchFamily="50" charset="-128"/>
                        <a:cs typeface="Source Han Sans JP Heavy"/>
                      </a:endParaRPr>
                    </a:p>
                    <a:p>
                      <a:pPr marL="0" marR="52705" indent="0" algn="ctr">
                        <a:lnSpc>
                          <a:spcPct val="120300"/>
                        </a:lnSpc>
                      </a:pPr>
                      <a:r>
                        <a:rPr sz="900" b="1" spc="-40" dirty="0">
                          <a:solidFill>
                            <a:srgbClr val="414042"/>
                          </a:solidFill>
                          <a:latin typeface="Meiryo UI" panose="020B0604030504040204" pitchFamily="50" charset="-128"/>
                          <a:ea typeface="Meiryo UI" panose="020B0604030504040204" pitchFamily="50" charset="-128"/>
                          <a:cs typeface="Source Han Sans JP Heavy"/>
                        </a:rPr>
                        <a:t>（</a:t>
                      </a:r>
                      <a:r>
                        <a:rPr sz="900" b="1" spc="-15" dirty="0" err="1">
                          <a:solidFill>
                            <a:srgbClr val="414042"/>
                          </a:solidFill>
                          <a:latin typeface="Meiryo UI" panose="020B0604030504040204" pitchFamily="50" charset="-128"/>
                          <a:ea typeface="Meiryo UI" panose="020B0604030504040204" pitchFamily="50" charset="-128"/>
                          <a:cs typeface="Source Han Sans JP Heavy"/>
                        </a:rPr>
                        <a:t>民生児童委員</a:t>
                      </a:r>
                      <a:r>
                        <a:rPr sz="900" b="1" spc="-1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0" marR="52705" indent="0" algn="ctr">
                        <a:lnSpc>
                          <a:spcPct val="120300"/>
                        </a:lnSpc>
                      </a:pPr>
                      <a:r>
                        <a:rPr sz="900" b="1" spc="-65" dirty="0" err="1">
                          <a:solidFill>
                            <a:srgbClr val="414042"/>
                          </a:solidFill>
                          <a:latin typeface="Meiryo UI" panose="020B0604030504040204" pitchFamily="50" charset="-128"/>
                          <a:ea typeface="Meiryo UI" panose="020B0604030504040204" pitchFamily="50" charset="-128"/>
                          <a:cs typeface="Source Han Sans JP Heavy"/>
                        </a:rPr>
                        <a:t>町会・子供会関係者等</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a:lnSpc>
                          <a:spcPct val="100000"/>
                        </a:lnSpc>
                      </a:pPr>
                      <a:endParaRPr sz="1000" spc="0" dirty="0">
                        <a:latin typeface="Meiryo UI" panose="020B0604030504040204" pitchFamily="50" charset="-128"/>
                        <a:ea typeface="Meiryo UI" panose="020B0604030504040204" pitchFamily="50" charset="-128"/>
                        <a:cs typeface="Times New Roman"/>
                      </a:endParaRPr>
                    </a:p>
                    <a:p>
                      <a:pPr marL="143510">
                        <a:lnSpc>
                          <a:spcPct val="100000"/>
                        </a:lnSpc>
                        <a:spcBef>
                          <a:spcPts val="89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常に住民の立場に立って相談に応じ、必要な援助等を行います。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660400">
                <a:tc>
                  <a:txBody>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238760" marR="229235" indent="81915" algn="ctr">
                        <a:lnSpc>
                          <a:spcPct val="120300"/>
                        </a:lnSpc>
                      </a:pPr>
                      <a:r>
                        <a:rPr sz="900" b="1" spc="-75" dirty="0" err="1">
                          <a:solidFill>
                            <a:srgbClr val="414042"/>
                          </a:solidFill>
                          <a:latin typeface="Meiryo UI" panose="020B0604030504040204" pitchFamily="50" charset="-128"/>
                          <a:ea typeface="Meiryo UI" panose="020B0604030504040204" pitchFamily="50" charset="-128"/>
                          <a:cs typeface="Source Han Sans JP Heavy"/>
                        </a:rPr>
                        <a:t>ピアサポート</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75" dirty="0">
                        <a:solidFill>
                          <a:srgbClr val="414042"/>
                        </a:solidFill>
                        <a:latin typeface="Meiryo UI" panose="020B0604030504040204" pitchFamily="50" charset="-128"/>
                        <a:ea typeface="Meiryo UI" panose="020B0604030504040204" pitchFamily="50" charset="-128"/>
                        <a:cs typeface="Source Han Sans JP Heavy"/>
                      </a:endParaRPr>
                    </a:p>
                    <a:p>
                      <a:pPr marL="238760" marR="229235" indent="81915" algn="ctr">
                        <a:lnSpc>
                          <a:spcPct val="120300"/>
                        </a:lnSpc>
                      </a:pPr>
                      <a:r>
                        <a:rPr sz="900" b="1" spc="-45" dirty="0" err="1">
                          <a:solidFill>
                            <a:srgbClr val="414042"/>
                          </a:solidFill>
                          <a:latin typeface="Meiryo UI" panose="020B0604030504040204" pitchFamily="50" charset="-128"/>
                          <a:ea typeface="Meiryo UI" panose="020B0604030504040204" pitchFamily="50" charset="-128"/>
                          <a:cs typeface="Source Han Sans JP Heavy"/>
                        </a:rPr>
                        <a:t>元ヤングケアラ</a:t>
                      </a:r>
                      <a:r>
                        <a:rPr sz="900" b="1" spc="-45" dirty="0">
                          <a:solidFill>
                            <a:srgbClr val="414042"/>
                          </a:solidFill>
                          <a:latin typeface="Meiryo UI" panose="020B0604030504040204" pitchFamily="50" charset="-128"/>
                          <a:ea typeface="Meiryo UI" panose="020B0604030504040204" pitchFamily="50" charset="-128"/>
                          <a:cs typeface="Source Han Sans JP Heavy"/>
                        </a:rPr>
                        <a:t>ー</a:t>
                      </a:r>
                      <a:endParaRPr sz="900" dirty="0">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2240" marR="131445" indent="635" algn="just">
                        <a:lnSpc>
                          <a:spcPct val="120300"/>
                        </a:lnSpc>
                        <a:spcBef>
                          <a:spcPts val="520"/>
                        </a:spcBef>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ヤングケアラー同士が交流できる場を提供します。多様な悩みに対し、同世代のヤング</a:t>
                      </a:r>
                      <a:r>
                        <a:rPr sz="900" b="0" spc="30" baseline="0" dirty="0">
                          <a:solidFill>
                            <a:srgbClr val="414042"/>
                          </a:solidFill>
                          <a:latin typeface="Meiryo UI" panose="020B0604030504040204" pitchFamily="50" charset="-128"/>
                          <a:ea typeface="Meiryo UI" panose="020B0604030504040204" pitchFamily="50" charset="-128"/>
                          <a:cs typeface="Source Han Sans JP Medium"/>
                        </a:rPr>
                        <a:t>ケアラーや元ヤングケアラー等に話を聞いてもらったり経験談を聞くことで、安心感を</a:t>
                      </a:r>
                      <a:r>
                        <a:rPr sz="900" b="0" spc="0" dirty="0">
                          <a:solidFill>
                            <a:srgbClr val="414042"/>
                          </a:solidFill>
                          <a:latin typeface="Meiryo UI" panose="020B0604030504040204" pitchFamily="50" charset="-128"/>
                          <a:ea typeface="Meiryo UI" panose="020B0604030504040204" pitchFamily="50" charset="-128"/>
                          <a:cs typeface="Source Han Sans JP Medium"/>
                        </a:rPr>
                        <a:t>得られたり、様々な選択肢が見えたりします。</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695960">
                <a:tc>
                  <a:txBody>
                    <a:bodyPr/>
                    <a:lstStyle/>
                    <a:p>
                      <a:pPr>
                        <a:lnSpc>
                          <a:spcPct val="100000"/>
                        </a:lnSpc>
                        <a:spcBef>
                          <a:spcPts val="45"/>
                        </a:spcBef>
                      </a:pPr>
                      <a:endParaRPr sz="1100" dirty="0">
                        <a:latin typeface="Meiryo UI" panose="020B0604030504040204" pitchFamily="50" charset="-128"/>
                        <a:ea typeface="Meiryo UI" panose="020B0604030504040204" pitchFamily="50" charset="-128"/>
                        <a:cs typeface="Times New Roman"/>
                      </a:endParaRPr>
                    </a:p>
                    <a:p>
                      <a:pPr marL="287020" marR="114300" indent="-161925" algn="ctr">
                        <a:lnSpc>
                          <a:spcPct val="120300"/>
                        </a:lnSpc>
                      </a:pPr>
                      <a:r>
                        <a:rPr sz="900" b="1" spc="-50" dirty="0" err="1">
                          <a:solidFill>
                            <a:srgbClr val="414042"/>
                          </a:solidFill>
                          <a:latin typeface="Meiryo UI" panose="020B0604030504040204" pitchFamily="50" charset="-128"/>
                          <a:ea typeface="Meiryo UI" panose="020B0604030504040204" pitchFamily="50" charset="-128"/>
                          <a:cs typeface="Source Han Sans JP Heavy"/>
                        </a:rPr>
                        <a:t>民間支援団体・非営利</a:t>
                      </a:r>
                      <a:endParaRPr lang="en-US" sz="900" b="1" spc="-50" dirty="0">
                        <a:solidFill>
                          <a:srgbClr val="414042"/>
                        </a:solidFill>
                        <a:latin typeface="Meiryo UI" panose="020B0604030504040204" pitchFamily="50" charset="-128"/>
                        <a:ea typeface="Meiryo UI" panose="020B0604030504040204" pitchFamily="50" charset="-128"/>
                        <a:cs typeface="Source Han Sans JP Heavy"/>
                      </a:endParaRPr>
                    </a:p>
                    <a:p>
                      <a:pPr marL="287020" marR="114300" indent="-161925" algn="ctr">
                        <a:lnSpc>
                          <a:spcPct val="120300"/>
                        </a:lnSpc>
                      </a:pPr>
                      <a:r>
                        <a:rPr sz="900" b="1" spc="-135" dirty="0" err="1">
                          <a:solidFill>
                            <a:srgbClr val="414042"/>
                          </a:solidFill>
                          <a:latin typeface="Meiryo UI" panose="020B0604030504040204" pitchFamily="50" charset="-128"/>
                          <a:ea typeface="Meiryo UI" panose="020B0604030504040204" pitchFamily="50" charset="-128"/>
                          <a:cs typeface="Source Han Sans JP Heavy"/>
                        </a:rPr>
                        <a:t>団体・</a:t>
                      </a:r>
                      <a:r>
                        <a:rPr sz="900" b="1" dirty="0" err="1">
                          <a:solidFill>
                            <a:srgbClr val="414042"/>
                          </a:solidFill>
                          <a:latin typeface="Meiryo UI" panose="020B0604030504040204" pitchFamily="50" charset="-128"/>
                          <a:ea typeface="Meiryo UI" panose="020B0604030504040204" pitchFamily="50" charset="-128"/>
                          <a:cs typeface="Source Han Sans JP Heavy"/>
                        </a:rPr>
                        <a:t>NPO</a:t>
                      </a:r>
                      <a:r>
                        <a:rPr sz="900" b="1" spc="-25" dirty="0" err="1">
                          <a:solidFill>
                            <a:srgbClr val="414042"/>
                          </a:solidFill>
                          <a:latin typeface="Meiryo UI" panose="020B0604030504040204" pitchFamily="50" charset="-128"/>
                          <a:ea typeface="Meiryo UI" panose="020B0604030504040204" pitchFamily="50" charset="-128"/>
                          <a:cs typeface="Source Han Sans JP Heavy"/>
                        </a:rPr>
                        <a:t>法人</a:t>
                      </a:r>
                      <a:endParaRPr sz="900" dirty="0">
                        <a:latin typeface="Meiryo UI" panose="020B0604030504040204" pitchFamily="50" charset="-128"/>
                        <a:ea typeface="Meiryo UI" panose="020B0604030504040204" pitchFamily="50" charset="-128"/>
                        <a:cs typeface="Source Han Sans JP Heavy"/>
                      </a:endParaRPr>
                    </a:p>
                  </a:txBody>
                  <a:tcPr marL="0" marR="0" marT="5715" marB="0">
                    <a:lnR w="38100">
                      <a:solidFill>
                        <a:srgbClr val="FFFFFF"/>
                      </a:solidFill>
                      <a:prstDash val="solid"/>
                    </a:lnR>
                    <a:lnT w="38100">
                      <a:solidFill>
                        <a:srgbClr val="FFFFFF"/>
                      </a:solidFill>
                      <a:prstDash val="solid"/>
                    </a:lnT>
                    <a:solidFill>
                      <a:srgbClr val="C7DABC"/>
                    </a:solidFill>
                  </a:tcPr>
                </a:tc>
                <a:tc>
                  <a:txBody>
                    <a:bodyPr/>
                    <a:lstStyle/>
                    <a:p>
                      <a:pPr marL="144145" marR="129539">
                        <a:lnSpc>
                          <a:spcPct val="120300"/>
                        </a:lnSpc>
                        <a:spcBef>
                          <a:spcPts val="520"/>
                        </a:spcBef>
                      </a:pPr>
                      <a:r>
                        <a:rPr sz="900" b="0" spc="30" baseline="0" dirty="0">
                          <a:solidFill>
                            <a:srgbClr val="414042"/>
                          </a:solidFill>
                          <a:latin typeface="Meiryo UI" panose="020B0604030504040204" pitchFamily="50" charset="-128"/>
                          <a:ea typeface="Meiryo UI" panose="020B0604030504040204" pitchFamily="50" charset="-128"/>
                          <a:cs typeface="Source Han Sans JP Medium"/>
                        </a:rPr>
                        <a:t>学習活動、教育相談、体験活動等の活動や、無料又は低額の食事を提供する</a:t>
                      </a:r>
                      <a:r>
                        <a:rPr sz="900" b="0" spc="0" dirty="0">
                          <a:solidFill>
                            <a:srgbClr val="414042"/>
                          </a:solidFill>
                          <a:latin typeface="Meiryo UI" panose="020B0604030504040204" pitchFamily="50" charset="-128"/>
                          <a:ea typeface="Meiryo UI" panose="020B0604030504040204" pitchFamily="50" charset="-128"/>
                          <a:cs typeface="Source Han Sans JP Medium"/>
                        </a:rPr>
                        <a:t>等して地域交流の場等の役割も果たします。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50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フリースクール</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子供食堂</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オンラインコミュニティサービス等</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1067300" y="2858015"/>
            <a:ext cx="3397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地域</a:t>
            </a:r>
            <a:endParaRPr sz="120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1065134" y="5846921"/>
            <a:ext cx="490537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その他、家庭内でDV等がみられるケースについては、配偶者暴力相談支援センターや女性相談センター等の相談機関と連携した支援が必要な場合があります。</a:t>
            </a:r>
            <a:endParaRPr sz="550">
              <a:latin typeface="Meiryo UI" panose="020B0604030504040204" pitchFamily="50" charset="-128"/>
              <a:ea typeface="Meiryo UI" panose="020B0604030504040204" pitchFamily="50" charset="-128"/>
              <a:cs typeface="Source Han Sans JP"/>
            </a:endParaRPr>
          </a:p>
        </p:txBody>
      </p:sp>
      <p:grpSp>
        <p:nvGrpSpPr>
          <p:cNvPr id="7" name="object 7"/>
          <p:cNvGrpSpPr/>
          <p:nvPr/>
        </p:nvGrpSpPr>
        <p:grpSpPr>
          <a:xfrm>
            <a:off x="720001" y="6192003"/>
            <a:ext cx="6120130" cy="504190"/>
            <a:chOff x="720001" y="6192003"/>
            <a:chExt cx="6120130" cy="504190"/>
          </a:xfrm>
        </p:grpSpPr>
        <p:sp>
          <p:nvSpPr>
            <p:cNvPr id="8" name="object 8"/>
            <p:cNvSpPr/>
            <p:nvPr/>
          </p:nvSpPr>
          <p:spPr>
            <a:xfrm>
              <a:off x="1187999" y="6192003"/>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9"/>
            <p:cNvSpPr/>
            <p:nvPr/>
          </p:nvSpPr>
          <p:spPr>
            <a:xfrm>
              <a:off x="720001" y="6690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 name="object 10"/>
          <p:cNvSpPr txBox="1"/>
          <p:nvPr/>
        </p:nvSpPr>
        <p:spPr>
          <a:xfrm>
            <a:off x="1427299" y="6297395"/>
            <a:ext cx="361124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相談があった場合の対応のポイント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809915" y="6152089"/>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12" name="object 12"/>
          <p:cNvSpPr txBox="1"/>
          <p:nvPr/>
        </p:nvSpPr>
        <p:spPr>
          <a:xfrm>
            <a:off x="1065776" y="6869263"/>
            <a:ext cx="5489575" cy="1279325"/>
          </a:xfrm>
          <a:prstGeom prst="rect">
            <a:avLst/>
          </a:prstGeom>
        </p:spPr>
        <p:txBody>
          <a:bodyPr vert="horz" wrap="square" lIns="0" tIns="12700" rIns="0" bIns="0" rtlCol="0">
            <a:spAutoFit/>
          </a:bodyPr>
          <a:lstStyle/>
          <a:p>
            <a:pPr marL="12700" marR="5080" indent="132080">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相談窓口に相談することは、とても勇気のいることです。どの窓口で相談しても相談者が支援を受けられるように、いずれの機関もまずは話を聞き、思いを受け止めましょう。相談を受ける際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章ヤング</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ケアラー支援の基本方針「</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2 </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本人の意思に沿った支援・プライバシーへの配慮」を特に参考にしましょう。この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時点で本人が「相談しても変わらない」と思ってしまうと、以降の対話ができなくなる可能性があります。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13970" marR="65405" indent="12827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なお、各自治体における相談窓口・関係機関一覧は、本マニュアルの第</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10</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章に書き込み式の「相談窓口の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連絡先」欄を設けています。各区市町村にて記入し、活用ください。</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18</a:t>
            </a:r>
            <a:endParaRPr sz="900">
              <a:latin typeface="Meiryo UI" panose="020B0604030504040204" pitchFamily="50" charset="-128"/>
              <a:ea typeface="Meiryo UI" panose="020B0604030504040204" pitchFamily="50" charset="-128"/>
              <a:cs typeface="Source Han Sans JP Medium"/>
            </a:endParaRPr>
          </a:p>
        </p:txBody>
      </p:sp>
      <p:sp>
        <p:nvSpPr>
          <p:cNvPr id="64" name="object 64"/>
          <p:cNvSpPr txBox="1"/>
          <p:nvPr/>
        </p:nvSpPr>
        <p:spPr>
          <a:xfrm>
            <a:off x="3311771" y="10331567"/>
            <a:ext cx="354139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第３章  ｜  ２. 各機関の機能と役割  ｜  ３. 相談があった場合の対応のポイント</a:t>
            </a:r>
            <a:endParaRPr sz="700">
              <a:latin typeface="Meiryo UI" panose="020B0604030504040204" pitchFamily="50" charset="-128"/>
              <a:ea typeface="Meiryo UI" panose="020B0604030504040204" pitchFamily="50" charset="-128"/>
              <a:cs typeface="Source Han Sans JP"/>
            </a:endParaRPr>
          </a:p>
        </p:txBody>
      </p:sp>
      <p:sp>
        <p:nvSpPr>
          <p:cNvPr id="65"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67"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9"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72"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第３章</a:t>
            </a:r>
          </a:p>
        </p:txBody>
      </p:sp>
      <p:sp>
        <p:nvSpPr>
          <p:cNvPr id="75"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sp>
        <p:nvSpPr>
          <p:cNvPr id="7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sp>
        <p:nvSpPr>
          <p:cNvPr id="81"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84"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87"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90"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93"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6"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9"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0"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02"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3"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313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3362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支援のネットワーク体制の考え方</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3616" y="1397262"/>
            <a:ext cx="5416419" cy="2635530"/>
          </a:xfrm>
          <a:prstGeom prst="rect">
            <a:avLst/>
          </a:prstGeom>
        </p:spPr>
        <p:txBody>
          <a:bodyPr vert="horz" wrap="square" lIns="0" tIns="12700" rIns="0" bIns="0" rtlCol="0">
            <a:spAutoFit/>
          </a:bodyPr>
          <a:lstStyle/>
          <a:p>
            <a:pPr marL="13970" marR="79375" indent="1333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前述のとおり、ヤングケアラー支援においては複数の支援機関の連携が重要であるため、</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ネットワーク体制を構築して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、支援を行うことが重要です。</a:t>
            </a:r>
            <a:endParaRPr lang="ja-JP" altLang="en-US" sz="1000" dirty="0">
              <a:latin typeface="Meiryo UI" panose="020B0604030504040204" pitchFamily="50" charset="-128"/>
              <a:ea typeface="Meiryo UI" panose="020B0604030504040204" pitchFamily="50" charset="-128"/>
              <a:cs typeface="Source Han Sans JP"/>
            </a:endParaRPr>
          </a:p>
          <a:p>
            <a:pPr marL="12700" marR="59055" indent="13525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東京都では、ネットワークの中心機関を一概には定めず、地域の実情に応じて設定いただくこととしました。</a:t>
            </a:r>
            <a:endParaRPr lang="ja-JP" altLang="en-US" sz="1000" dirty="0">
              <a:latin typeface="Meiryo UI" panose="020B0604030504040204" pitchFamily="50" charset="-128"/>
              <a:ea typeface="Meiryo UI" panose="020B0604030504040204" pitchFamily="50" charset="-128"/>
              <a:cs typeface="Source Han Sans JP"/>
            </a:endParaRPr>
          </a:p>
          <a:p>
            <a:pPr marL="15875" marR="62865" indent="132715" algn="just">
              <a:lnSpc>
                <a:spcPct val="133300"/>
              </a:lnSpc>
              <a:spcBef>
                <a:spcPts val="285"/>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例として図表</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7</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に</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パターンを提示しますが、地域の実情に応じて、マニュアルに示したパターン以外でも、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各地域が設定して構いません。</a:t>
            </a:r>
            <a:endParaRPr lang="ja-JP" altLang="en-US" sz="1000" dirty="0">
              <a:latin typeface="Meiryo UI" panose="020B0604030504040204" pitchFamily="50" charset="-128"/>
              <a:ea typeface="Meiryo UI" panose="020B0604030504040204" pitchFamily="50" charset="-128"/>
              <a:cs typeface="Source Han Sans JP"/>
            </a:endParaRPr>
          </a:p>
          <a:p>
            <a:pPr marL="15875" marR="69850" indent="127635" algn="just">
              <a:lnSpc>
                <a:spcPct val="133300"/>
              </a:lnSpc>
              <a:spcBef>
                <a:spcPts val="285"/>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既にヤングケアラーへの支援や取組を進めている部署等をネットワークの中心とすると、支援が効果的にできる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可能性があります 。</a:t>
            </a:r>
            <a:endParaRPr lang="ja-JP" altLang="en-US" sz="1000" dirty="0">
              <a:latin typeface="Meiryo UI" panose="020B0604030504040204" pitchFamily="50" charset="-128"/>
              <a:ea typeface="Meiryo UI" panose="020B0604030504040204" pitchFamily="50" charset="-128"/>
              <a:cs typeface="Source Han Sans JP"/>
            </a:endParaRPr>
          </a:p>
          <a:p>
            <a:pPr marL="15875" marR="5080" indent="12890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ヤングケアラー支援においては、各区市町村にて、</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支援の中心を担う機関を明確化してください。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「相談窓口の連絡先」にネットワークの中心機関を書き込み、関係機関（福祉、学校、地域の民間支援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団体・関係者等）に周知するとよいでしょう。</a:t>
            </a:r>
            <a:endParaRPr lang="ja-JP" altLang="en-US" sz="1000" dirty="0">
              <a:latin typeface="Meiryo UI" panose="020B0604030504040204" pitchFamily="50" charset="-128"/>
              <a:ea typeface="Meiryo UI" panose="020B0604030504040204" pitchFamily="50" charset="-128"/>
              <a:cs typeface="Source Han Sans JP"/>
            </a:endParaRPr>
          </a:p>
          <a:p>
            <a:pPr marL="12700" marR="66675" indent="13017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また、ネットワークの中心機関には、支援機関の連携のつなぎや助言等を行う</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「ヤングケアラー・コーディネーター」（第４章参照）を地域の実情に応じて配置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します。</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8" name="object 8"/>
          <p:cNvGrpSpPr/>
          <p:nvPr/>
        </p:nvGrpSpPr>
        <p:grpSpPr>
          <a:xfrm>
            <a:off x="1079995" y="4877994"/>
            <a:ext cx="5400040" cy="4716145"/>
            <a:chOff x="1079995" y="4877994"/>
            <a:chExt cx="5400040" cy="4716145"/>
          </a:xfrm>
        </p:grpSpPr>
        <p:sp>
          <p:nvSpPr>
            <p:cNvPr id="9" name="object 9"/>
            <p:cNvSpPr/>
            <p:nvPr/>
          </p:nvSpPr>
          <p:spPr>
            <a:xfrm>
              <a:off x="1079995" y="4877994"/>
              <a:ext cx="5400040" cy="4716145"/>
            </a:xfrm>
            <a:custGeom>
              <a:avLst/>
              <a:gdLst/>
              <a:ahLst/>
              <a:cxnLst/>
              <a:rect l="l" t="t" r="r" b="b"/>
              <a:pathLst>
                <a:path w="5400040" h="4716145">
                  <a:moveTo>
                    <a:pt x="5400001" y="0"/>
                  </a:moveTo>
                  <a:lnTo>
                    <a:pt x="0" y="0"/>
                  </a:lnTo>
                  <a:lnTo>
                    <a:pt x="0" y="4716005"/>
                  </a:lnTo>
                  <a:lnTo>
                    <a:pt x="5400001" y="4716005"/>
                  </a:lnTo>
                  <a:lnTo>
                    <a:pt x="5400001" y="0"/>
                  </a:lnTo>
                  <a:close/>
                </a:path>
              </a:pathLst>
            </a:custGeom>
            <a:solidFill>
              <a:srgbClr val="EAF0E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1284351" y="6522352"/>
              <a:ext cx="4991735" cy="311785"/>
            </a:xfrm>
            <a:custGeom>
              <a:avLst/>
              <a:gdLst/>
              <a:ahLst/>
              <a:cxnLst/>
              <a:rect l="l" t="t" r="r" b="b"/>
              <a:pathLst>
                <a:path w="4991735" h="311784">
                  <a:moveTo>
                    <a:pt x="4991303" y="0"/>
                  </a:moveTo>
                  <a:lnTo>
                    <a:pt x="0" y="0"/>
                  </a:lnTo>
                  <a:lnTo>
                    <a:pt x="0" y="311302"/>
                  </a:lnTo>
                  <a:lnTo>
                    <a:pt x="4991303" y="311302"/>
                  </a:lnTo>
                  <a:lnTo>
                    <a:pt x="499130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p:nvPr/>
          </p:nvSpPr>
          <p:spPr>
            <a:xfrm>
              <a:off x="1284351" y="6522352"/>
              <a:ext cx="4991735" cy="311785"/>
            </a:xfrm>
            <a:custGeom>
              <a:avLst/>
              <a:gdLst/>
              <a:ahLst/>
              <a:cxnLst/>
              <a:rect l="l" t="t" r="r" b="b"/>
              <a:pathLst>
                <a:path w="4991735" h="311784">
                  <a:moveTo>
                    <a:pt x="0" y="311302"/>
                  </a:moveTo>
                  <a:lnTo>
                    <a:pt x="4991303" y="311302"/>
                  </a:lnTo>
                  <a:lnTo>
                    <a:pt x="4991303" y="0"/>
                  </a:lnTo>
                  <a:lnTo>
                    <a:pt x="0" y="0"/>
                  </a:lnTo>
                  <a:lnTo>
                    <a:pt x="0" y="311302"/>
                  </a:lnTo>
                  <a:close/>
                </a:path>
              </a:pathLst>
            </a:custGeom>
            <a:ln w="12699">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1284351" y="6306350"/>
              <a:ext cx="4991735" cy="203835"/>
            </a:xfrm>
            <a:custGeom>
              <a:avLst/>
              <a:gdLst/>
              <a:ahLst/>
              <a:cxnLst/>
              <a:rect l="l" t="t" r="r" b="b"/>
              <a:pathLst>
                <a:path w="4991735" h="203834">
                  <a:moveTo>
                    <a:pt x="4991303" y="0"/>
                  </a:moveTo>
                  <a:lnTo>
                    <a:pt x="0" y="0"/>
                  </a:lnTo>
                  <a:lnTo>
                    <a:pt x="0" y="203301"/>
                  </a:lnTo>
                  <a:lnTo>
                    <a:pt x="4991303" y="203301"/>
                  </a:lnTo>
                  <a:lnTo>
                    <a:pt x="4991303"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p:nvPr/>
          </p:nvSpPr>
          <p:spPr>
            <a:xfrm>
              <a:off x="1284351" y="6306350"/>
              <a:ext cx="4991735" cy="203835"/>
            </a:xfrm>
            <a:custGeom>
              <a:avLst/>
              <a:gdLst/>
              <a:ahLst/>
              <a:cxnLst/>
              <a:rect l="l" t="t" r="r" b="b"/>
              <a:pathLst>
                <a:path w="4991735" h="203834">
                  <a:moveTo>
                    <a:pt x="4991303" y="0"/>
                  </a:moveTo>
                  <a:lnTo>
                    <a:pt x="0" y="0"/>
                  </a:lnTo>
                  <a:lnTo>
                    <a:pt x="0" y="203301"/>
                  </a:lnTo>
                  <a:lnTo>
                    <a:pt x="4991303" y="203301"/>
                  </a:lnTo>
                  <a:lnTo>
                    <a:pt x="4991303" y="0"/>
                  </a:lnTo>
                  <a:close/>
                </a:path>
              </a:pathLst>
            </a:custGeom>
            <a:ln w="12700">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1284351" y="7260361"/>
              <a:ext cx="4991735" cy="1391920"/>
            </a:xfrm>
            <a:custGeom>
              <a:avLst/>
              <a:gdLst/>
              <a:ahLst/>
              <a:cxnLst/>
              <a:rect l="l" t="t" r="r" b="b"/>
              <a:pathLst>
                <a:path w="4991735" h="1391920">
                  <a:moveTo>
                    <a:pt x="4991303" y="0"/>
                  </a:moveTo>
                  <a:lnTo>
                    <a:pt x="0" y="0"/>
                  </a:lnTo>
                  <a:lnTo>
                    <a:pt x="0" y="1391297"/>
                  </a:lnTo>
                  <a:lnTo>
                    <a:pt x="4991303" y="1391297"/>
                  </a:lnTo>
                  <a:lnTo>
                    <a:pt x="499130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15"/>
            <p:cNvSpPr/>
            <p:nvPr/>
          </p:nvSpPr>
          <p:spPr>
            <a:xfrm>
              <a:off x="1284351" y="7260361"/>
              <a:ext cx="4991735" cy="1391920"/>
            </a:xfrm>
            <a:custGeom>
              <a:avLst/>
              <a:gdLst/>
              <a:ahLst/>
              <a:cxnLst/>
              <a:rect l="l" t="t" r="r" b="b"/>
              <a:pathLst>
                <a:path w="4991735" h="1391920">
                  <a:moveTo>
                    <a:pt x="0" y="1391297"/>
                  </a:moveTo>
                  <a:lnTo>
                    <a:pt x="4991303" y="1391297"/>
                  </a:lnTo>
                  <a:lnTo>
                    <a:pt x="4991303" y="0"/>
                  </a:lnTo>
                  <a:lnTo>
                    <a:pt x="0" y="0"/>
                  </a:lnTo>
                  <a:lnTo>
                    <a:pt x="0" y="1391297"/>
                  </a:lnTo>
                  <a:close/>
                </a:path>
              </a:pathLst>
            </a:custGeom>
            <a:ln w="12700">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p:nvPr/>
          </p:nvSpPr>
          <p:spPr>
            <a:xfrm>
              <a:off x="1284351" y="7026351"/>
              <a:ext cx="4991735" cy="221615"/>
            </a:xfrm>
            <a:custGeom>
              <a:avLst/>
              <a:gdLst/>
              <a:ahLst/>
              <a:cxnLst/>
              <a:rect l="l" t="t" r="r" b="b"/>
              <a:pathLst>
                <a:path w="4991735" h="221615">
                  <a:moveTo>
                    <a:pt x="4991303" y="0"/>
                  </a:moveTo>
                  <a:lnTo>
                    <a:pt x="0" y="0"/>
                  </a:lnTo>
                  <a:lnTo>
                    <a:pt x="0" y="221297"/>
                  </a:lnTo>
                  <a:lnTo>
                    <a:pt x="4991303" y="221297"/>
                  </a:lnTo>
                  <a:lnTo>
                    <a:pt x="4991303"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7"/>
            <p:cNvSpPr/>
            <p:nvPr/>
          </p:nvSpPr>
          <p:spPr>
            <a:xfrm>
              <a:off x="1284351" y="7026351"/>
              <a:ext cx="4991735" cy="221615"/>
            </a:xfrm>
            <a:custGeom>
              <a:avLst/>
              <a:gdLst/>
              <a:ahLst/>
              <a:cxnLst/>
              <a:rect l="l" t="t" r="r" b="b"/>
              <a:pathLst>
                <a:path w="4991735" h="221615">
                  <a:moveTo>
                    <a:pt x="4991303" y="0"/>
                  </a:moveTo>
                  <a:lnTo>
                    <a:pt x="0" y="0"/>
                  </a:lnTo>
                  <a:lnTo>
                    <a:pt x="0" y="221297"/>
                  </a:lnTo>
                  <a:lnTo>
                    <a:pt x="4991303" y="221297"/>
                  </a:lnTo>
                  <a:lnTo>
                    <a:pt x="4991303" y="0"/>
                  </a:lnTo>
                  <a:close/>
                </a:path>
              </a:pathLst>
            </a:custGeom>
            <a:ln w="12700">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p:nvPr/>
          </p:nvSpPr>
          <p:spPr>
            <a:xfrm>
              <a:off x="1284351" y="9060345"/>
              <a:ext cx="4991735" cy="311785"/>
            </a:xfrm>
            <a:custGeom>
              <a:avLst/>
              <a:gdLst/>
              <a:ahLst/>
              <a:cxnLst/>
              <a:rect l="l" t="t" r="r" b="b"/>
              <a:pathLst>
                <a:path w="4991735" h="311784">
                  <a:moveTo>
                    <a:pt x="4991303" y="0"/>
                  </a:moveTo>
                  <a:lnTo>
                    <a:pt x="0" y="0"/>
                  </a:lnTo>
                  <a:lnTo>
                    <a:pt x="0" y="311302"/>
                  </a:lnTo>
                  <a:lnTo>
                    <a:pt x="4991303" y="311302"/>
                  </a:lnTo>
                  <a:lnTo>
                    <a:pt x="499130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19"/>
            <p:cNvSpPr/>
            <p:nvPr/>
          </p:nvSpPr>
          <p:spPr>
            <a:xfrm>
              <a:off x="1284351" y="9060345"/>
              <a:ext cx="4991735" cy="311785"/>
            </a:xfrm>
            <a:custGeom>
              <a:avLst/>
              <a:gdLst/>
              <a:ahLst/>
              <a:cxnLst/>
              <a:rect l="l" t="t" r="r" b="b"/>
              <a:pathLst>
                <a:path w="4991735" h="311784">
                  <a:moveTo>
                    <a:pt x="0" y="311302"/>
                  </a:moveTo>
                  <a:lnTo>
                    <a:pt x="4991303" y="311302"/>
                  </a:lnTo>
                  <a:lnTo>
                    <a:pt x="4991303" y="0"/>
                  </a:lnTo>
                  <a:lnTo>
                    <a:pt x="0" y="0"/>
                  </a:lnTo>
                  <a:lnTo>
                    <a:pt x="0" y="311302"/>
                  </a:lnTo>
                  <a:close/>
                </a:path>
              </a:pathLst>
            </a:custGeom>
            <a:ln w="12699">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20"/>
            <p:cNvSpPr/>
            <p:nvPr/>
          </p:nvSpPr>
          <p:spPr>
            <a:xfrm>
              <a:off x="1284351" y="8844356"/>
              <a:ext cx="4991735" cy="203835"/>
            </a:xfrm>
            <a:custGeom>
              <a:avLst/>
              <a:gdLst/>
              <a:ahLst/>
              <a:cxnLst/>
              <a:rect l="l" t="t" r="r" b="b"/>
              <a:pathLst>
                <a:path w="4991735" h="203834">
                  <a:moveTo>
                    <a:pt x="4991303" y="0"/>
                  </a:moveTo>
                  <a:lnTo>
                    <a:pt x="0" y="0"/>
                  </a:lnTo>
                  <a:lnTo>
                    <a:pt x="0" y="203301"/>
                  </a:lnTo>
                  <a:lnTo>
                    <a:pt x="4991303" y="203301"/>
                  </a:lnTo>
                  <a:lnTo>
                    <a:pt x="4991303"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21" name="object 21"/>
          <p:cNvSpPr txBox="1"/>
          <p:nvPr/>
        </p:nvSpPr>
        <p:spPr>
          <a:xfrm>
            <a:off x="1079995" y="4877994"/>
            <a:ext cx="5400040" cy="1131720"/>
          </a:xfrm>
          <a:prstGeom prst="rect">
            <a:avLst/>
          </a:prstGeom>
        </p:spPr>
        <p:txBody>
          <a:bodyPr vert="horz" wrap="square" lIns="0" tIns="2540" rIns="0" bIns="0" rtlCol="0">
            <a:spAutoFit/>
          </a:bodyPr>
          <a:lstStyle/>
          <a:p>
            <a:pPr>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1945" marR="189865" indent="-124460">
              <a:lnSpc>
                <a:spcPct val="138900"/>
              </a:lnSpc>
              <a:buClr>
                <a:srgbClr val="61A753"/>
              </a:buClr>
              <a:buSzPct val="100000"/>
              <a:buChar char="●"/>
              <a:tabLst>
                <a:tab pos="32194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ネットワーク参加機関による会議開催等で情報共有を行い、連携して支援を行う際には、</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支援の中心を担う機関において個人情報を一元的に管理</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1945" marR="189865" indent="-124460">
              <a:lnSpc>
                <a:spcPct val="138900"/>
              </a:lnSpc>
              <a:spcBef>
                <a:spcPts val="50"/>
              </a:spcBef>
              <a:buClr>
                <a:srgbClr val="61A753"/>
              </a:buClr>
              <a:buSzPct val="100000"/>
              <a:buChar char="●"/>
              <a:tabLst>
                <a:tab pos="321945" algn="l"/>
              </a:tabLst>
            </a:pPr>
            <a:r>
              <a:rPr lang="ja-JP" altLang="en-US" sz="900" b="1" dirty="0">
                <a:solidFill>
                  <a:srgbClr val="4AA147"/>
                </a:solidFill>
                <a:latin typeface="Meiryo UI" panose="020B0604030504040204" pitchFamily="50" charset="-128"/>
                <a:ea typeface="Meiryo UI" panose="020B0604030504040204" pitchFamily="50" charset="-128"/>
                <a:cs typeface="Source Han Sans JP"/>
              </a:rPr>
              <a:t>本人の意思を尊重し、あらかじめ本人の同意を得ておく</a:t>
            </a:r>
            <a:r>
              <a:rPr lang="ja-JP" altLang="en-US" sz="900" dirty="0">
                <a:latin typeface="Meiryo UI" panose="020B0604030504040204" pitchFamily="50" charset="-128"/>
                <a:ea typeface="Meiryo UI" panose="020B0604030504040204" pitchFamily="50" charset="-128"/>
                <a:cs typeface="Source Han Sans JP"/>
              </a:rPr>
              <a:t>といった取扱いが望ましいですが、以下の会議体は、</a:t>
            </a:r>
            <a:r>
              <a:rPr lang="ja-JP" altLang="en-US" sz="900" spc="30" dirty="0">
                <a:latin typeface="Meiryo UI" panose="020B0604030504040204" pitchFamily="50" charset="-128"/>
                <a:ea typeface="Meiryo UI" panose="020B0604030504040204" pitchFamily="50" charset="-128"/>
                <a:cs typeface="Source Han Sans JP"/>
              </a:rPr>
              <a:t>構成機関に対して守秘義務を課しており、支援のために</a:t>
            </a:r>
            <a:r>
              <a:rPr lang="ja-JP" altLang="en-US" sz="900" b="1" spc="30" dirty="0">
                <a:solidFill>
                  <a:srgbClr val="4AA147"/>
                </a:solidFill>
                <a:latin typeface="Meiryo UI" panose="020B0604030504040204" pitchFamily="50" charset="-128"/>
                <a:ea typeface="Meiryo UI" panose="020B0604030504040204" pitchFamily="50" charset="-128"/>
                <a:cs typeface="Source Han Sans JP"/>
              </a:rPr>
              <a:t>必要があるときは、法律に基づき本人同意なしに</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情報共有が可能</a:t>
            </a:r>
            <a:r>
              <a:rPr lang="ja-JP" altLang="en-US" sz="900" dirty="0">
                <a:latin typeface="Meiryo UI" panose="020B0604030504040204" pitchFamily="50" charset="-128"/>
                <a:ea typeface="Meiryo UI" panose="020B0604030504040204" pitchFamily="50" charset="-128"/>
                <a:cs typeface="Source Han Sans JP"/>
              </a:rPr>
              <a:t>です。</a:t>
            </a:r>
            <a:endParaRPr sz="900" dirty="0">
              <a:latin typeface="Meiryo UI" panose="020B0604030504040204" pitchFamily="50" charset="-128"/>
              <a:ea typeface="Meiryo UI" panose="020B0604030504040204" pitchFamily="50" charset="-128"/>
              <a:cs typeface="Source Han Sans JP"/>
            </a:endParaRPr>
          </a:p>
        </p:txBody>
      </p:sp>
      <p:sp>
        <p:nvSpPr>
          <p:cNvPr id="22" name="object 22"/>
          <p:cNvSpPr txBox="1"/>
          <p:nvPr/>
        </p:nvSpPr>
        <p:spPr>
          <a:xfrm>
            <a:off x="1067300" y="4613016"/>
            <a:ext cx="299783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情報共有の際の個人情報の取扱いの留意点</a:t>
            </a:r>
            <a:endParaRPr sz="1200" dirty="0">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1067299" y="9664316"/>
            <a:ext cx="5429250" cy="228268"/>
          </a:xfrm>
          <a:prstGeom prst="rect">
            <a:avLst/>
          </a:prstGeom>
        </p:spPr>
        <p:txBody>
          <a:bodyPr vert="horz" wrap="square" lIns="0" tIns="12700" rIns="0" bIns="0" rtlCol="0">
            <a:spAutoFit/>
          </a:bodyPr>
          <a:lstStyle/>
          <a:p>
            <a:pPr marL="99060" marR="5080" indent="-86995">
              <a:lnSpc>
                <a:spcPct val="136300"/>
              </a:lnSpc>
              <a:spcBef>
                <a:spcPts val="10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 </a:t>
            </a:r>
            <a:r>
              <a:rPr lang="ja-JP" altLang="en-US" sz="550" spc="30" dirty="0">
                <a:solidFill>
                  <a:srgbClr val="414042"/>
                </a:solidFill>
                <a:latin typeface="Meiryo UI" panose="020B0604030504040204" pitchFamily="50" charset="-128"/>
                <a:ea typeface="Meiryo UI" panose="020B0604030504040204" pitchFamily="50" charset="-128"/>
                <a:cs typeface="Source Han Sans JP"/>
              </a:rPr>
              <a:t>障害福祉中心モデルの地域自立支援協議会については、現状は本人同意が必要であるが、「障害者の日常生活及び社会生活を総合的に支援するための法律等の一部を改正する法律」が</a:t>
            </a:r>
            <a:r>
              <a:rPr lang="ja-JP" altLang="en-US" sz="550" dirty="0">
                <a:solidFill>
                  <a:srgbClr val="414042"/>
                </a:solidFill>
                <a:latin typeface="Meiryo UI" panose="020B0604030504040204" pitchFamily="50" charset="-128"/>
                <a:ea typeface="Meiryo UI" panose="020B0604030504040204" pitchFamily="50" charset="-128"/>
                <a:cs typeface="Source Han Sans JP"/>
              </a:rPr>
              <a:t>公布され、令和６年４月１日に施行予定。施行日以降は、個人情報の共有が障害者総合支援法に基づき可能になる。</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24" name="object 24"/>
          <p:cNvSpPr/>
          <p:nvPr/>
        </p:nvSpPr>
        <p:spPr>
          <a:xfrm>
            <a:off x="1284350" y="8844356"/>
            <a:ext cx="4991735" cy="203835"/>
          </a:xfrm>
          <a:custGeom>
            <a:avLst/>
            <a:gdLst/>
            <a:ahLst/>
            <a:cxnLst/>
            <a:rect l="l" t="t" r="r" b="b"/>
            <a:pathLst>
              <a:path w="4991735" h="203834">
                <a:moveTo>
                  <a:pt x="4991303" y="0"/>
                </a:moveTo>
                <a:lnTo>
                  <a:pt x="0" y="0"/>
                </a:lnTo>
                <a:lnTo>
                  <a:pt x="0" y="203301"/>
                </a:lnTo>
                <a:lnTo>
                  <a:pt x="4991303" y="203301"/>
                </a:lnTo>
                <a:lnTo>
                  <a:pt x="4991303" y="0"/>
                </a:lnTo>
                <a:close/>
              </a:path>
            </a:pathLst>
          </a:custGeom>
          <a:ln w="12700">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5" name="object 25"/>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6" name="object 26"/>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19</a:t>
            </a:r>
            <a:endParaRPr sz="900">
              <a:latin typeface="Meiryo UI" panose="020B0604030504040204" pitchFamily="50" charset="-128"/>
              <a:ea typeface="Meiryo UI" panose="020B0604030504040204" pitchFamily="50" charset="-128"/>
              <a:cs typeface="Source Han Sans JP Medium"/>
            </a:endParaRPr>
          </a:p>
        </p:txBody>
      </p:sp>
      <p:sp>
        <p:nvSpPr>
          <p:cNvPr id="27" name="object 27"/>
          <p:cNvSpPr txBox="1"/>
          <p:nvPr/>
        </p:nvSpPr>
        <p:spPr>
          <a:xfrm>
            <a:off x="707301" y="10331567"/>
            <a:ext cx="214058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第３章  ｜  ４. 支援のネットワーク体制の考え方</a:t>
            </a:r>
            <a:endParaRPr sz="700">
              <a:latin typeface="Meiryo UI" panose="020B0604030504040204" pitchFamily="50" charset="-128"/>
              <a:ea typeface="Meiryo UI" panose="020B0604030504040204" pitchFamily="50" charset="-128"/>
              <a:cs typeface="Source Han Sans JP"/>
            </a:endParaRPr>
          </a:p>
        </p:txBody>
      </p:sp>
      <p:sp>
        <p:nvSpPr>
          <p:cNvPr id="30" name="正方形/長方形 29"/>
          <p:cNvSpPr/>
          <p:nvPr/>
        </p:nvSpPr>
        <p:spPr>
          <a:xfrm>
            <a:off x="2833104" y="6300571"/>
            <a:ext cx="1893467" cy="230832"/>
          </a:xfrm>
          <a:prstGeom prst="rect">
            <a:avLst/>
          </a:prstGeom>
        </p:spPr>
        <p:txBody>
          <a:bodyPr wrap="none">
            <a:spAutoFit/>
          </a:bodyPr>
          <a:lstStyle/>
          <a:p>
            <a:r>
              <a:rPr lang="ja-JP" altLang="en-US" sz="900" dirty="0">
                <a:solidFill>
                  <a:srgbClr val="FFFFFF"/>
                </a:solidFill>
                <a:latin typeface="Meiryo UI" panose="020B0604030504040204" pitchFamily="50" charset="-128"/>
                <a:ea typeface="Meiryo UI" panose="020B0604030504040204" pitchFamily="50" charset="-128"/>
                <a:cs typeface="Source Han Sans JP Medium"/>
              </a:rPr>
              <a:t>① 子供家庭支援センター中心モデル</a:t>
            </a:r>
          </a:p>
        </p:txBody>
      </p:sp>
      <p:sp>
        <p:nvSpPr>
          <p:cNvPr id="31" name="object 21"/>
          <p:cNvSpPr txBox="1"/>
          <p:nvPr/>
        </p:nvSpPr>
        <p:spPr>
          <a:xfrm>
            <a:off x="1284350" y="6603838"/>
            <a:ext cx="4991736" cy="141064"/>
          </a:xfrm>
          <a:prstGeom prst="rect">
            <a:avLst/>
          </a:prstGeom>
        </p:spPr>
        <p:txBody>
          <a:bodyPr vert="horz" wrap="square" lIns="0" tIns="2540" rIns="0" bIns="0" rtlCol="0">
            <a:spAutoFit/>
          </a:bodyPr>
          <a:lstStyle/>
          <a:p>
            <a:pPr marL="266700" lvl="1" indent="-128588">
              <a:lnSpc>
                <a:spcPct val="100000"/>
              </a:lnSpc>
              <a:buClr>
                <a:srgbClr val="61A753"/>
              </a:buClr>
              <a:buSzPct val="100000"/>
              <a:buChar char="●"/>
              <a:tabLst>
                <a:tab pos="520065" algn="l"/>
              </a:tabLst>
            </a:pPr>
            <a:r>
              <a:rPr sz="900" dirty="0">
                <a:solidFill>
                  <a:srgbClr val="414042"/>
                </a:solidFill>
                <a:latin typeface="Meiryo UI" panose="020B0604030504040204" pitchFamily="50" charset="-128"/>
                <a:ea typeface="Meiryo UI" panose="020B0604030504040204" pitchFamily="50" charset="-128"/>
                <a:cs typeface="Source Han Sans JP"/>
              </a:rPr>
              <a:t>児童福祉法に基づく要保護児童対策地域協議会（児童福祉法第25条２）</a:t>
            </a:r>
            <a:endParaRPr sz="900" dirty="0">
              <a:latin typeface="Meiryo UI" panose="020B0604030504040204" pitchFamily="50" charset="-128"/>
              <a:ea typeface="Meiryo UI" panose="020B0604030504040204" pitchFamily="50" charset="-128"/>
              <a:cs typeface="Source Han Sans JP"/>
            </a:endParaRPr>
          </a:p>
        </p:txBody>
      </p:sp>
      <p:sp>
        <p:nvSpPr>
          <p:cNvPr id="32" name="正方形/長方形 31"/>
          <p:cNvSpPr/>
          <p:nvPr/>
        </p:nvSpPr>
        <p:spPr>
          <a:xfrm>
            <a:off x="2959741" y="7021204"/>
            <a:ext cx="1640193" cy="230832"/>
          </a:xfrm>
          <a:prstGeom prst="rect">
            <a:avLst/>
          </a:prstGeom>
        </p:spPr>
        <p:txBody>
          <a:bodyPr wrap="none">
            <a:spAutoFit/>
          </a:bodyPr>
          <a:lstStyle/>
          <a:p>
            <a:r>
              <a:rPr lang="ja-JP" altLang="en-US" sz="900" dirty="0">
                <a:solidFill>
                  <a:srgbClr val="FFFFFF"/>
                </a:solidFill>
                <a:latin typeface="Meiryo UI" panose="020B0604030504040204" pitchFamily="50" charset="-128"/>
                <a:ea typeface="Meiryo UI" panose="020B0604030504040204" pitchFamily="50" charset="-128"/>
                <a:cs typeface="Source Han Sans JP Medium"/>
              </a:rPr>
              <a:t>② 生活福祉</a:t>
            </a:r>
            <a:r>
              <a:rPr lang="en-US" altLang="ja-JP" sz="900" dirty="0">
                <a:solidFill>
                  <a:srgbClr val="FFFFFF"/>
                </a:solidFill>
                <a:latin typeface="Meiryo UI" panose="020B0604030504040204" pitchFamily="50" charset="-128"/>
                <a:ea typeface="Meiryo UI" panose="020B0604030504040204" pitchFamily="50" charset="-128"/>
                <a:cs typeface="Source Han Sans JP Medium"/>
              </a:rPr>
              <a:t>/</a:t>
            </a:r>
            <a:r>
              <a:rPr lang="ja-JP" altLang="en-US" sz="900" dirty="0">
                <a:solidFill>
                  <a:srgbClr val="FFFFFF"/>
                </a:solidFill>
                <a:latin typeface="Meiryo UI" panose="020B0604030504040204" pitchFamily="50" charset="-128"/>
                <a:ea typeface="Meiryo UI" panose="020B0604030504040204" pitchFamily="50" charset="-128"/>
                <a:cs typeface="Source Han Sans JP Medium"/>
              </a:rPr>
              <a:t>障害</a:t>
            </a:r>
            <a:r>
              <a:rPr lang="en-US" altLang="ja-JP" sz="900" dirty="0">
                <a:solidFill>
                  <a:srgbClr val="FFFFFF"/>
                </a:solidFill>
                <a:latin typeface="Meiryo UI" panose="020B0604030504040204" pitchFamily="50" charset="-128"/>
                <a:ea typeface="Meiryo UI" panose="020B0604030504040204" pitchFamily="50" charset="-128"/>
                <a:cs typeface="Source Han Sans JP Medium"/>
              </a:rPr>
              <a:t>/</a:t>
            </a:r>
            <a:r>
              <a:rPr lang="ja-JP" altLang="en-US" sz="900" dirty="0">
                <a:solidFill>
                  <a:srgbClr val="FFFFFF"/>
                </a:solidFill>
                <a:latin typeface="Meiryo UI" panose="020B0604030504040204" pitchFamily="50" charset="-128"/>
                <a:ea typeface="Meiryo UI" panose="020B0604030504040204" pitchFamily="50" charset="-128"/>
                <a:cs typeface="Source Han Sans JP Medium"/>
              </a:rPr>
              <a:t>高齢モデル</a:t>
            </a:r>
          </a:p>
        </p:txBody>
      </p:sp>
      <p:sp>
        <p:nvSpPr>
          <p:cNvPr id="33" name="object 21"/>
          <p:cNvSpPr txBox="1"/>
          <p:nvPr/>
        </p:nvSpPr>
        <p:spPr>
          <a:xfrm>
            <a:off x="1284350" y="7324470"/>
            <a:ext cx="4991736" cy="1285169"/>
          </a:xfrm>
          <a:prstGeom prst="rect">
            <a:avLst/>
          </a:prstGeom>
        </p:spPr>
        <p:txBody>
          <a:bodyPr vert="horz" wrap="square" lIns="0" tIns="2540" rIns="0" bIns="0" rtlCol="0">
            <a:noAutofit/>
          </a:bodyPr>
          <a:lstStyle/>
          <a:p>
            <a:pPr marL="266400" indent="-129600">
              <a:lnSpc>
                <a:spcPct val="100000"/>
              </a:lnSpc>
            </a:pPr>
            <a:r>
              <a:rPr lang="ja-JP" altLang="en-US" sz="900" b="1" dirty="0">
                <a:solidFill>
                  <a:srgbClr val="4AA147"/>
                </a:solidFill>
                <a:latin typeface="Meiryo UI" panose="020B0604030504040204" pitchFamily="50" charset="-128"/>
                <a:ea typeface="Meiryo UI" panose="020B0604030504040204" pitchFamily="50" charset="-128"/>
                <a:cs typeface="Source Han Sans JP"/>
              </a:rPr>
              <a:t>生活福祉中心モデル</a:t>
            </a:r>
            <a:endParaRPr lang="ja-JP" altLang="en-US" sz="900" dirty="0">
              <a:latin typeface="Meiryo UI" panose="020B0604030504040204" pitchFamily="50" charset="-128"/>
              <a:ea typeface="Meiryo UI" panose="020B0604030504040204" pitchFamily="50" charset="-128"/>
              <a:cs typeface="Source Han Sans JP"/>
            </a:endParaRPr>
          </a:p>
          <a:p>
            <a:pPr marL="266400" lvl="1" indent="-129600">
              <a:lnSpc>
                <a:spcPct val="100000"/>
              </a:lnSpc>
              <a:spcBef>
                <a:spcPts val="705"/>
              </a:spcBef>
              <a:buClr>
                <a:srgbClr val="61A753"/>
              </a:buClr>
              <a:buSzPct val="100000"/>
              <a:buChar char="●"/>
            </a:pPr>
            <a:r>
              <a:rPr lang="ja-JP" altLang="en-US" sz="900" dirty="0">
                <a:solidFill>
                  <a:srgbClr val="414042"/>
                </a:solidFill>
                <a:latin typeface="Meiryo UI" panose="020B0604030504040204" pitchFamily="50" charset="-128"/>
                <a:ea typeface="Meiryo UI" panose="020B0604030504040204" pitchFamily="50" charset="-128"/>
                <a:cs typeface="Source Han Sans JP"/>
              </a:rPr>
              <a:t>生活困窮者自立支援法に基づく支援会議（生活困窮者自立支援法第９条）</a:t>
            </a:r>
            <a:endParaRPr lang="ja-JP" altLang="en-US" sz="900" dirty="0">
              <a:latin typeface="Meiryo UI" panose="020B0604030504040204" pitchFamily="50" charset="-128"/>
              <a:ea typeface="Meiryo UI" panose="020B0604030504040204" pitchFamily="50" charset="-128"/>
              <a:cs typeface="Source Han Sans JP"/>
            </a:endParaRPr>
          </a:p>
          <a:p>
            <a:pPr marL="266400" indent="-129600">
              <a:lnSpc>
                <a:spcPct val="100000"/>
              </a:lnSpc>
              <a:spcBef>
                <a:spcPts val="700"/>
              </a:spcBef>
            </a:pPr>
            <a:r>
              <a:rPr lang="ja-JP" altLang="en-US" sz="900" b="1" dirty="0">
                <a:solidFill>
                  <a:srgbClr val="4AA147"/>
                </a:solidFill>
                <a:latin typeface="Meiryo UI" panose="020B0604030504040204" pitchFamily="50" charset="-128"/>
                <a:ea typeface="Meiryo UI" panose="020B0604030504040204" pitchFamily="50" charset="-128"/>
                <a:cs typeface="Source Han Sans JP"/>
              </a:rPr>
              <a:t>障害福祉中心モデル</a:t>
            </a:r>
            <a:r>
              <a:rPr lang="en-US" altLang="ja-JP" sz="750" baseline="33333" dirty="0">
                <a:solidFill>
                  <a:srgbClr val="61A753"/>
                </a:solidFill>
                <a:latin typeface="Meiryo UI" panose="020B0604030504040204" pitchFamily="50" charset="-128"/>
                <a:ea typeface="Meiryo UI" panose="020B0604030504040204" pitchFamily="50" charset="-128"/>
                <a:cs typeface="Source Han Sans JP"/>
              </a:rPr>
              <a:t>※</a:t>
            </a:r>
            <a:endParaRPr lang="ja-JP" altLang="en-US" sz="750" baseline="33333" dirty="0">
              <a:latin typeface="Meiryo UI" panose="020B0604030504040204" pitchFamily="50" charset="-128"/>
              <a:ea typeface="Meiryo UI" panose="020B0604030504040204" pitchFamily="50" charset="-128"/>
              <a:cs typeface="Source Han Sans JP"/>
            </a:endParaRPr>
          </a:p>
          <a:p>
            <a:pPr marL="266400" lvl="1" indent="-129600">
              <a:lnSpc>
                <a:spcPct val="100000"/>
              </a:lnSpc>
              <a:spcBef>
                <a:spcPts val="705"/>
              </a:spcBef>
              <a:buClr>
                <a:srgbClr val="61A753"/>
              </a:buClr>
              <a:buSzPct val="100000"/>
              <a:buChar char="●"/>
            </a:pPr>
            <a:r>
              <a:rPr lang="ja-JP" altLang="en-US" sz="900" dirty="0">
                <a:solidFill>
                  <a:srgbClr val="414042"/>
                </a:solidFill>
                <a:latin typeface="Meiryo UI" panose="020B0604030504040204" pitchFamily="50" charset="-128"/>
                <a:ea typeface="Meiryo UI" panose="020B0604030504040204" pitchFamily="50" charset="-128"/>
                <a:cs typeface="Source Han Sans JP"/>
              </a:rPr>
              <a:t>地域自立支援協議会</a:t>
            </a:r>
            <a:endParaRPr lang="ja-JP" altLang="en-US" sz="900" dirty="0">
              <a:latin typeface="Meiryo UI" panose="020B0604030504040204" pitchFamily="50" charset="-128"/>
              <a:ea typeface="Meiryo UI" panose="020B0604030504040204" pitchFamily="50" charset="-128"/>
              <a:cs typeface="Source Han Sans JP"/>
            </a:endParaRPr>
          </a:p>
          <a:p>
            <a:pPr marL="266400" indent="-129600">
              <a:lnSpc>
                <a:spcPct val="100000"/>
              </a:lnSpc>
              <a:spcBef>
                <a:spcPts val="705"/>
              </a:spcBef>
            </a:pPr>
            <a:r>
              <a:rPr lang="ja-JP" altLang="en-US" sz="900" b="1" dirty="0">
                <a:solidFill>
                  <a:srgbClr val="4AA147"/>
                </a:solidFill>
                <a:latin typeface="Meiryo UI" panose="020B0604030504040204" pitchFamily="50" charset="-128"/>
                <a:ea typeface="Meiryo UI" panose="020B0604030504040204" pitchFamily="50" charset="-128"/>
                <a:cs typeface="Source Han Sans JP"/>
              </a:rPr>
              <a:t>高齢者福祉中心モデル</a:t>
            </a:r>
            <a:endParaRPr lang="ja-JP" altLang="en-US" sz="900" dirty="0">
              <a:latin typeface="Meiryo UI" panose="020B0604030504040204" pitchFamily="50" charset="-128"/>
              <a:ea typeface="Meiryo UI" panose="020B0604030504040204" pitchFamily="50" charset="-128"/>
              <a:cs typeface="Source Han Sans JP"/>
            </a:endParaRPr>
          </a:p>
          <a:p>
            <a:pPr marL="266400" lvl="1" indent="-129600">
              <a:lnSpc>
                <a:spcPct val="100000"/>
              </a:lnSpc>
              <a:spcBef>
                <a:spcPts val="700"/>
              </a:spcBef>
              <a:buClr>
                <a:srgbClr val="61A753"/>
              </a:buClr>
              <a:buSzPct val="100000"/>
              <a:buChar char="●"/>
            </a:pPr>
            <a:r>
              <a:rPr lang="ja-JP" altLang="en-US" sz="900" dirty="0">
                <a:solidFill>
                  <a:srgbClr val="414042"/>
                </a:solidFill>
                <a:latin typeface="Meiryo UI" panose="020B0604030504040204" pitchFamily="50" charset="-128"/>
                <a:ea typeface="Meiryo UI" panose="020B0604030504040204" pitchFamily="50" charset="-128"/>
                <a:cs typeface="Source Han Sans JP"/>
              </a:rPr>
              <a:t>地域ケア会議（介護保険法 第</a:t>
            </a:r>
            <a:r>
              <a:rPr lang="en-US" altLang="ja-JP" sz="900" dirty="0">
                <a:solidFill>
                  <a:srgbClr val="414042"/>
                </a:solidFill>
                <a:latin typeface="Meiryo UI" panose="020B0604030504040204" pitchFamily="50" charset="-128"/>
                <a:ea typeface="Meiryo UI" panose="020B0604030504040204" pitchFamily="50" charset="-128"/>
                <a:cs typeface="Source Han Sans JP"/>
              </a:rPr>
              <a:t>115</a:t>
            </a:r>
            <a:r>
              <a:rPr lang="ja-JP" altLang="en-US" sz="900" dirty="0">
                <a:solidFill>
                  <a:srgbClr val="414042"/>
                </a:solidFill>
                <a:latin typeface="Meiryo UI" panose="020B0604030504040204" pitchFamily="50" charset="-128"/>
                <a:ea typeface="Meiryo UI" panose="020B0604030504040204" pitchFamily="50" charset="-128"/>
                <a:cs typeface="Source Han Sans JP"/>
              </a:rPr>
              <a:t>条</a:t>
            </a:r>
            <a:r>
              <a:rPr lang="en-US" altLang="ja-JP" sz="900" dirty="0">
                <a:solidFill>
                  <a:srgbClr val="414042"/>
                </a:solidFill>
                <a:latin typeface="Meiryo UI" panose="020B0604030504040204" pitchFamily="50" charset="-128"/>
                <a:ea typeface="Meiryo UI" panose="020B0604030504040204" pitchFamily="50" charset="-128"/>
                <a:cs typeface="Source Han Sans JP"/>
              </a:rPr>
              <a:t>48</a:t>
            </a:r>
            <a:r>
              <a:rPr lang="ja-JP" altLang="en-US" sz="900" dirty="0">
                <a:solidFill>
                  <a:srgbClr val="414042"/>
                </a:solidFill>
                <a:latin typeface="Meiryo UI" panose="020B0604030504040204" pitchFamily="50" charset="-128"/>
                <a:ea typeface="Meiryo UI" panose="020B0604030504040204" pitchFamily="50" charset="-128"/>
                <a:cs typeface="Source Han Sans JP"/>
              </a:rPr>
              <a:t>）</a:t>
            </a:r>
            <a:endParaRPr sz="900" dirty="0">
              <a:latin typeface="Meiryo UI" panose="020B0604030504040204" pitchFamily="50" charset="-128"/>
              <a:ea typeface="Meiryo UI" panose="020B0604030504040204" pitchFamily="50" charset="-128"/>
              <a:cs typeface="Source Han Sans JP"/>
            </a:endParaRPr>
          </a:p>
        </p:txBody>
      </p:sp>
      <p:sp>
        <p:nvSpPr>
          <p:cNvPr id="34" name="正方形/長方形 33"/>
          <p:cNvSpPr/>
          <p:nvPr/>
        </p:nvSpPr>
        <p:spPr>
          <a:xfrm>
            <a:off x="2722497" y="8838336"/>
            <a:ext cx="2114681" cy="230832"/>
          </a:xfrm>
          <a:prstGeom prst="rect">
            <a:avLst/>
          </a:prstGeom>
        </p:spPr>
        <p:txBody>
          <a:bodyPr wrap="none">
            <a:spAutoFit/>
          </a:bodyPr>
          <a:lstStyle/>
          <a:p>
            <a:r>
              <a:rPr lang="ja-JP" altLang="en-US" sz="900" dirty="0">
                <a:solidFill>
                  <a:srgbClr val="FFFFFF"/>
                </a:solidFill>
                <a:latin typeface="Meiryo UI" panose="020B0604030504040204" pitchFamily="50" charset="-128"/>
                <a:ea typeface="Meiryo UI" panose="020B0604030504040204" pitchFamily="50" charset="-128"/>
                <a:cs typeface="Source Han Sans JP Medium"/>
              </a:rPr>
              <a:t>③ 重層的支援体制整備事業活用モデル</a:t>
            </a:r>
          </a:p>
        </p:txBody>
      </p:sp>
      <p:sp>
        <p:nvSpPr>
          <p:cNvPr id="35" name="object 21"/>
          <p:cNvSpPr txBox="1"/>
          <p:nvPr/>
        </p:nvSpPr>
        <p:spPr>
          <a:xfrm>
            <a:off x="1284350" y="9092279"/>
            <a:ext cx="4991736" cy="279851"/>
          </a:xfrm>
          <a:prstGeom prst="rect">
            <a:avLst/>
          </a:prstGeom>
        </p:spPr>
        <p:txBody>
          <a:bodyPr vert="horz" wrap="square" lIns="0" tIns="2540" rIns="0" bIns="0" rtlCol="0">
            <a:noAutofit/>
          </a:bodyPr>
          <a:lstStyle/>
          <a:p>
            <a:pPr marL="266400" indent="-129600">
              <a:lnSpc>
                <a:spcPct val="100000"/>
              </a:lnSpc>
              <a:spcBef>
                <a:spcPts val="35"/>
              </a:spcBef>
            </a:pPr>
            <a:endParaRPr lang="ja-JP" altLang="en-US" sz="500" dirty="0">
              <a:latin typeface="Meiryo UI" panose="020B0604030504040204" pitchFamily="50" charset="-128"/>
              <a:ea typeface="Meiryo UI" panose="020B0604030504040204" pitchFamily="50" charset="-128"/>
              <a:cs typeface="Source Han Sans JP Medium"/>
            </a:endParaRPr>
          </a:p>
          <a:p>
            <a:pPr marL="266400" lvl="1" indent="-129600">
              <a:lnSpc>
                <a:spcPct val="100000"/>
              </a:lnSpc>
              <a:buClr>
                <a:srgbClr val="61A753"/>
              </a:buClr>
              <a:buSzPct val="100000"/>
              <a:buChar char="●"/>
              <a:tabLst>
                <a:tab pos="52006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社会福祉法に基づく支援会議（社会福祉法 第</a:t>
            </a:r>
            <a:r>
              <a:rPr lang="en-US" altLang="ja-JP" sz="900" dirty="0">
                <a:solidFill>
                  <a:srgbClr val="414042"/>
                </a:solidFill>
                <a:latin typeface="Meiryo UI" panose="020B0604030504040204" pitchFamily="50" charset="-128"/>
                <a:ea typeface="Meiryo UI" panose="020B0604030504040204" pitchFamily="50" charset="-128"/>
                <a:cs typeface="Source Han Sans JP"/>
              </a:rPr>
              <a:t>106</a:t>
            </a:r>
            <a:r>
              <a:rPr lang="ja-JP" altLang="en-US" sz="900" dirty="0">
                <a:solidFill>
                  <a:srgbClr val="414042"/>
                </a:solidFill>
                <a:latin typeface="Meiryo UI" panose="020B0604030504040204" pitchFamily="50" charset="-128"/>
                <a:ea typeface="Meiryo UI" panose="020B0604030504040204" pitchFamily="50" charset="-128"/>
                <a:cs typeface="Source Han Sans JP"/>
              </a:rPr>
              <a:t>条の６）</a:t>
            </a:r>
            <a:endParaRPr lang="ja-JP" altLang="en-US" sz="9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90615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7127" y="692062"/>
            <a:ext cx="272542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04545" algn="l"/>
                <a:tab pos="2585085"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図</a:t>
            </a:r>
            <a:r>
              <a:rPr sz="1000" b="1" dirty="0" err="1">
                <a:solidFill>
                  <a:srgbClr val="414042"/>
                </a:solidFill>
                <a:latin typeface="Meiryo UI" panose="020B0604030504040204" pitchFamily="50" charset="-128"/>
                <a:ea typeface="Meiryo UI" panose="020B0604030504040204" pitchFamily="50" charset="-128"/>
                <a:cs typeface="Source Han Sans JP Heavy"/>
              </a:rPr>
              <a:t>表</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7</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35" dirty="0" err="1">
                <a:solidFill>
                  <a:srgbClr val="414042"/>
                </a:solidFill>
                <a:latin typeface="Meiryo UI" panose="020B0604030504040204" pitchFamily="50" charset="-128"/>
                <a:ea typeface="Meiryo UI" panose="020B0604030504040204" pitchFamily="50" charset="-128"/>
                <a:cs typeface="Source Han Sans JP Heavy"/>
              </a:rPr>
              <a:t>ネ</a:t>
            </a:r>
            <a:r>
              <a:rPr sz="1000" b="1" spc="-114" dirty="0" err="1">
                <a:solidFill>
                  <a:srgbClr val="414042"/>
                </a:solidFill>
                <a:latin typeface="Meiryo UI" panose="020B0604030504040204" pitchFamily="50" charset="-128"/>
                <a:ea typeface="Meiryo UI" panose="020B0604030504040204" pitchFamily="50" charset="-128"/>
                <a:cs typeface="Source Han Sans JP Heavy"/>
              </a:rPr>
              <a:t>ッ</a:t>
            </a:r>
            <a:r>
              <a:rPr sz="1000" b="1" spc="-15" dirty="0" err="1">
                <a:solidFill>
                  <a:srgbClr val="414042"/>
                </a:solidFill>
                <a:latin typeface="Meiryo UI" panose="020B0604030504040204" pitchFamily="50" charset="-128"/>
                <a:ea typeface="Meiryo UI" panose="020B0604030504040204" pitchFamily="50" charset="-128"/>
                <a:cs typeface="Source Han Sans JP Heavy"/>
              </a:rPr>
              <a:t>ト</a:t>
            </a:r>
            <a:r>
              <a:rPr sz="1000" b="1" spc="-10" dirty="0" err="1">
                <a:solidFill>
                  <a:srgbClr val="414042"/>
                </a:solidFill>
                <a:latin typeface="Meiryo UI" panose="020B0604030504040204" pitchFamily="50" charset="-128"/>
                <a:ea typeface="Meiryo UI" panose="020B0604030504040204" pitchFamily="50" charset="-128"/>
                <a:cs typeface="Source Han Sans JP Heavy"/>
              </a:rPr>
              <a:t>ワ</a:t>
            </a:r>
            <a:r>
              <a:rPr sz="1000" b="1" dirty="0" err="1">
                <a:solidFill>
                  <a:srgbClr val="414042"/>
                </a:solidFill>
                <a:latin typeface="Meiryo UI" panose="020B0604030504040204" pitchFamily="50" charset="-128"/>
                <a:ea typeface="Meiryo UI" panose="020B0604030504040204" pitchFamily="50" charset="-128"/>
                <a:cs typeface="Source Han Sans JP Heavy"/>
              </a:rPr>
              <a:t>ー</a:t>
            </a:r>
            <a:r>
              <a:rPr sz="1000" b="1" spc="-20" dirty="0" err="1">
                <a:solidFill>
                  <a:srgbClr val="414042"/>
                </a:solidFill>
                <a:latin typeface="Meiryo UI" panose="020B0604030504040204" pitchFamily="50" charset="-128"/>
                <a:ea typeface="Meiryo UI" panose="020B0604030504040204" pitchFamily="50" charset="-128"/>
                <a:cs typeface="Source Han Sans JP Heavy"/>
              </a:rPr>
              <a:t>ク</a:t>
            </a:r>
            <a:r>
              <a:rPr sz="1000" b="1" dirty="0" err="1">
                <a:solidFill>
                  <a:srgbClr val="414042"/>
                </a:solidFill>
                <a:latin typeface="Meiryo UI" panose="020B0604030504040204" pitchFamily="50" charset="-128"/>
                <a:ea typeface="Meiryo UI" panose="020B0604030504040204" pitchFamily="50" charset="-128"/>
                <a:cs typeface="Source Han Sans JP Heavy"/>
              </a:rPr>
              <a:t>の</a:t>
            </a:r>
            <a:r>
              <a:rPr sz="1000" b="1" spc="60" dirty="0" err="1">
                <a:solidFill>
                  <a:srgbClr val="414042"/>
                </a:solidFill>
                <a:latin typeface="Meiryo UI" panose="020B0604030504040204" pitchFamily="50" charset="-128"/>
                <a:ea typeface="Meiryo UI" panose="020B0604030504040204" pitchFamily="50" charset="-128"/>
                <a:cs typeface="Source Han Sans JP Heavy"/>
              </a:rPr>
              <a:t>中</a:t>
            </a:r>
            <a:r>
              <a:rPr sz="1000" b="1" spc="50" dirty="0" err="1">
                <a:solidFill>
                  <a:srgbClr val="414042"/>
                </a:solidFill>
                <a:latin typeface="Meiryo UI" panose="020B0604030504040204" pitchFamily="50" charset="-128"/>
                <a:ea typeface="Meiryo UI" panose="020B0604030504040204" pitchFamily="50" charset="-128"/>
                <a:cs typeface="Source Han Sans JP Heavy"/>
              </a:rPr>
              <a:t>心</a:t>
            </a:r>
            <a:r>
              <a:rPr sz="1000" b="1" dirty="0" err="1">
                <a:solidFill>
                  <a:srgbClr val="414042"/>
                </a:solidFill>
                <a:latin typeface="Meiryo UI" panose="020B0604030504040204" pitchFamily="50" charset="-128"/>
                <a:ea typeface="Meiryo UI" panose="020B0604030504040204" pitchFamily="50" charset="-128"/>
                <a:cs typeface="Source Han Sans JP Heavy"/>
              </a:rPr>
              <a:t>パ</a:t>
            </a:r>
            <a:r>
              <a:rPr sz="1000" b="1" spc="-15" dirty="0" err="1">
                <a:solidFill>
                  <a:srgbClr val="414042"/>
                </a:solidFill>
                <a:latin typeface="Meiryo UI" panose="020B0604030504040204" pitchFamily="50" charset="-128"/>
                <a:ea typeface="Meiryo UI" panose="020B0604030504040204" pitchFamily="50" charset="-128"/>
                <a:cs typeface="Source Han Sans JP Heavy"/>
              </a:rPr>
              <a:t>タ</a:t>
            </a:r>
            <a:r>
              <a:rPr sz="1000" b="1" spc="-55" dirty="0" err="1">
                <a:solidFill>
                  <a:srgbClr val="414042"/>
                </a:solidFill>
                <a:latin typeface="Meiryo UI" panose="020B0604030504040204" pitchFamily="50" charset="-128"/>
                <a:ea typeface="Meiryo UI" panose="020B0604030504040204" pitchFamily="50" charset="-128"/>
                <a:cs typeface="Source Han Sans JP Heavy"/>
              </a:rPr>
              <a:t>ー</a:t>
            </a:r>
            <a:r>
              <a:rPr sz="1000" b="1" spc="-50" dirty="0" err="1">
                <a:solidFill>
                  <a:srgbClr val="414042"/>
                </a:solidFill>
                <a:latin typeface="Meiryo UI" panose="020B0604030504040204" pitchFamily="50" charset="-128"/>
                <a:ea typeface="Meiryo UI" panose="020B0604030504040204" pitchFamily="50" charset="-128"/>
                <a:cs typeface="Source Han Sans JP Heavy"/>
              </a:rPr>
              <a:t>ン</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3" name="object 3"/>
          <p:cNvGraphicFramePr>
            <a:graphicFrameLocks noGrp="1"/>
          </p:cNvGraphicFramePr>
          <p:nvPr>
            <p:extLst>
              <p:ext uri="{D42A27DB-BD31-4B8C-83A1-F6EECF244321}">
                <p14:modId xmlns:p14="http://schemas.microsoft.com/office/powerpoint/2010/main" val="2231713183"/>
              </p:ext>
            </p:extLst>
          </p:nvPr>
        </p:nvGraphicFramePr>
        <p:xfrm>
          <a:off x="1079995" y="963003"/>
          <a:ext cx="5400039" cy="5934710"/>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1511935">
                  <a:extLst>
                    <a:ext uri="{9D8B030D-6E8A-4147-A177-3AD203B41FA5}">
                      <a16:colId xmlns:a16="http://schemas.microsoft.com/office/drawing/2014/main" val="20001"/>
                    </a:ext>
                  </a:extLst>
                </a:gridCol>
                <a:gridCol w="1511934">
                  <a:extLst>
                    <a:ext uri="{9D8B030D-6E8A-4147-A177-3AD203B41FA5}">
                      <a16:colId xmlns:a16="http://schemas.microsoft.com/office/drawing/2014/main" val="20002"/>
                    </a:ext>
                  </a:extLst>
                </a:gridCol>
                <a:gridCol w="1511935">
                  <a:extLst>
                    <a:ext uri="{9D8B030D-6E8A-4147-A177-3AD203B41FA5}">
                      <a16:colId xmlns:a16="http://schemas.microsoft.com/office/drawing/2014/main" val="20003"/>
                    </a:ext>
                  </a:extLst>
                </a:gridCol>
              </a:tblGrid>
              <a:tr h="495300">
                <a:tc>
                  <a:txBody>
                    <a:bodyPr/>
                    <a:lstStyle/>
                    <a:p>
                      <a:pPr>
                        <a:lnSpc>
                          <a:spcPct val="100000"/>
                        </a:lnSpc>
                      </a:pPr>
                      <a:endParaRPr sz="700" dirty="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B w="38100">
                      <a:solidFill>
                        <a:srgbClr val="FFFFFF"/>
                      </a:solidFill>
                      <a:prstDash val="solid"/>
                    </a:lnB>
                    <a:solidFill>
                      <a:srgbClr val="4AA147"/>
                    </a:solidFill>
                  </a:tcPr>
                </a:tc>
                <a:tc>
                  <a:txBody>
                    <a:bodyPr/>
                    <a:lstStyle/>
                    <a:p>
                      <a:pPr marL="266065" marR="121285" indent="-140970">
                        <a:lnSpc>
                          <a:spcPct val="120300"/>
                        </a:lnSpc>
                        <a:spcBef>
                          <a:spcPts val="520"/>
                        </a:spcBef>
                      </a:pPr>
                      <a:r>
                        <a:rPr sz="900" b="1" spc="0" dirty="0">
                          <a:solidFill>
                            <a:srgbClr val="FFFFFF"/>
                          </a:solidFill>
                          <a:latin typeface="Meiryo UI" panose="020B0604030504040204" pitchFamily="50" charset="-128"/>
                          <a:ea typeface="Meiryo UI" panose="020B0604030504040204" pitchFamily="50" charset="-128"/>
                          <a:cs typeface="Source Han Sans JP Heavy"/>
                        </a:rPr>
                        <a:t>① 子供家庭支援センター中心モデル</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L w="38100">
                      <a:solidFill>
                        <a:srgbClr val="FFFFFF"/>
                      </a:solidFill>
                      <a:prstDash val="solid"/>
                    </a:lnL>
                    <a:lnR w="38100">
                      <a:solidFill>
                        <a:srgbClr val="FFFFFF"/>
                      </a:solidFill>
                      <a:prstDash val="solid"/>
                    </a:lnR>
                    <a:lnB w="38100">
                      <a:solidFill>
                        <a:srgbClr val="FFFFFF"/>
                      </a:solidFill>
                      <a:prstDash val="solid"/>
                    </a:lnB>
                    <a:solidFill>
                      <a:srgbClr val="4AA147"/>
                    </a:solidFill>
                  </a:tcPr>
                </a:tc>
                <a:tc>
                  <a:txBody>
                    <a:bodyPr/>
                    <a:lstStyle/>
                    <a:p>
                      <a:pPr marL="266065" marR="107314" indent="-140970">
                        <a:lnSpc>
                          <a:spcPct val="120300"/>
                        </a:lnSpc>
                        <a:spcBef>
                          <a:spcPts val="520"/>
                        </a:spcBef>
                      </a:pPr>
                      <a:r>
                        <a:rPr sz="900" b="1" spc="0" dirty="0">
                          <a:solidFill>
                            <a:srgbClr val="FFFFFF"/>
                          </a:solidFill>
                          <a:latin typeface="Meiryo UI" panose="020B0604030504040204" pitchFamily="50" charset="-128"/>
                          <a:ea typeface="Meiryo UI" panose="020B0604030504040204" pitchFamily="50" charset="-128"/>
                          <a:cs typeface="Source Han Sans JP Heavy"/>
                        </a:rPr>
                        <a:t>② </a:t>
                      </a:r>
                      <a:r>
                        <a:rPr sz="900" b="1" spc="0" dirty="0" err="1">
                          <a:solidFill>
                            <a:srgbClr val="FFFFFF"/>
                          </a:solidFill>
                          <a:latin typeface="Meiryo UI" panose="020B0604030504040204" pitchFamily="50" charset="-128"/>
                          <a:ea typeface="Meiryo UI" panose="020B0604030504040204" pitchFamily="50" charset="-128"/>
                          <a:cs typeface="Source Han Sans JP Heavy"/>
                        </a:rPr>
                        <a:t>生活福祉中心モデル</a:t>
                      </a:r>
                      <a:r>
                        <a:rPr sz="900" b="1" spc="0" dirty="0">
                          <a:solidFill>
                            <a:srgbClr val="FFFFFF"/>
                          </a:solidFill>
                          <a:latin typeface="Meiryo UI" panose="020B0604030504040204" pitchFamily="50" charset="-128"/>
                          <a:ea typeface="Meiryo UI" panose="020B0604030504040204" pitchFamily="50" charset="-128"/>
                          <a:cs typeface="Source Han Sans JP Heavy"/>
                        </a:rPr>
                        <a:t> </a:t>
                      </a:r>
                      <a:r>
                        <a:rPr lang="en-US" sz="900" b="1" spc="0" dirty="0">
                          <a:solidFill>
                            <a:srgbClr val="FFFFFF"/>
                          </a:solidFill>
                          <a:latin typeface="Meiryo UI" panose="020B0604030504040204" pitchFamily="50" charset="-128"/>
                          <a:ea typeface="Meiryo UI" panose="020B0604030504040204" pitchFamily="50" charset="-128"/>
                          <a:cs typeface="Source Han Sans JP Heavy"/>
                        </a:rPr>
                        <a:t/>
                      </a:r>
                      <a:br>
                        <a:rPr lang="en-US" sz="900" b="1" spc="0" dirty="0">
                          <a:solidFill>
                            <a:srgbClr val="FFFFFF"/>
                          </a:solidFill>
                          <a:latin typeface="Meiryo UI" panose="020B0604030504040204" pitchFamily="50" charset="-128"/>
                          <a:ea typeface="Meiryo UI" panose="020B0604030504040204" pitchFamily="50" charset="-128"/>
                          <a:cs typeface="Source Han Sans JP Heavy"/>
                        </a:rPr>
                      </a:br>
                      <a:r>
                        <a:rPr sz="900" b="1" spc="0" dirty="0" err="1">
                          <a:solidFill>
                            <a:srgbClr val="FFFFFF"/>
                          </a:solidFill>
                          <a:latin typeface="Meiryo UI" panose="020B0604030504040204" pitchFamily="50" charset="-128"/>
                          <a:ea typeface="Meiryo UI" panose="020B0604030504040204" pitchFamily="50" charset="-128"/>
                          <a:cs typeface="Source Han Sans JP Heavy"/>
                        </a:rPr>
                        <a:t>障害</a:t>
                      </a:r>
                      <a:r>
                        <a:rPr sz="900" b="1" spc="0" dirty="0">
                          <a:solidFill>
                            <a:srgbClr val="FFFFFF"/>
                          </a:solidFill>
                          <a:latin typeface="Meiryo UI" panose="020B0604030504040204" pitchFamily="50" charset="-128"/>
                          <a:ea typeface="Meiryo UI" panose="020B0604030504040204" pitchFamily="50" charset="-128"/>
                          <a:cs typeface="Source Han Sans JP Heavy"/>
                        </a:rPr>
                        <a:t>/高齢を選択も可</a:t>
                      </a:r>
                      <a:r>
                        <a:rPr sz="750" b="1" spc="0" baseline="33333" dirty="0">
                          <a:solidFill>
                            <a:srgbClr val="FFFFFF"/>
                          </a:solidFill>
                          <a:latin typeface="Meiryo UI" panose="020B0604030504040204" pitchFamily="50" charset="-128"/>
                          <a:ea typeface="Meiryo UI" panose="020B0604030504040204" pitchFamily="50" charset="-128"/>
                          <a:cs typeface="Source Han Sans JP Heavy"/>
                        </a:rPr>
                        <a:t>※</a:t>
                      </a:r>
                      <a:endParaRPr sz="750" spc="0" baseline="33333" dirty="0">
                        <a:latin typeface="Meiryo UI" panose="020B0604030504040204" pitchFamily="50" charset="-128"/>
                        <a:ea typeface="Meiryo UI" panose="020B0604030504040204" pitchFamily="50" charset="-128"/>
                        <a:cs typeface="Source Han Sans JP Heavy"/>
                      </a:endParaRPr>
                    </a:p>
                  </a:txBody>
                  <a:tcPr marL="0" marR="0" marT="66040" marB="0">
                    <a:lnL w="38100">
                      <a:solidFill>
                        <a:srgbClr val="FFFFFF"/>
                      </a:solidFill>
                      <a:prstDash val="solid"/>
                    </a:lnL>
                    <a:lnR w="38100">
                      <a:solidFill>
                        <a:srgbClr val="FFFFFF"/>
                      </a:solidFill>
                      <a:prstDash val="solid"/>
                    </a:lnR>
                    <a:lnB w="38100">
                      <a:solidFill>
                        <a:srgbClr val="FFFFFF"/>
                      </a:solidFill>
                      <a:prstDash val="solid"/>
                    </a:lnB>
                    <a:solidFill>
                      <a:srgbClr val="4AA147"/>
                    </a:solidFill>
                  </a:tcPr>
                </a:tc>
                <a:tc>
                  <a:txBody>
                    <a:bodyPr/>
                    <a:lstStyle/>
                    <a:p>
                      <a:pPr marL="266065" marR="222885" indent="-140970">
                        <a:lnSpc>
                          <a:spcPct val="120300"/>
                        </a:lnSpc>
                        <a:spcBef>
                          <a:spcPts val="520"/>
                        </a:spcBef>
                      </a:pPr>
                      <a:r>
                        <a:rPr sz="900" b="1" spc="0" dirty="0">
                          <a:solidFill>
                            <a:srgbClr val="FFFFFF"/>
                          </a:solidFill>
                          <a:latin typeface="Meiryo UI" panose="020B0604030504040204" pitchFamily="50" charset="-128"/>
                          <a:ea typeface="Meiryo UI" panose="020B0604030504040204" pitchFamily="50" charset="-128"/>
                          <a:cs typeface="Source Han Sans JP Heavy"/>
                        </a:rPr>
                        <a:t>③ </a:t>
                      </a:r>
                      <a:r>
                        <a:rPr sz="900" b="1" spc="0" dirty="0" err="1">
                          <a:solidFill>
                            <a:srgbClr val="FFFFFF"/>
                          </a:solidFill>
                          <a:latin typeface="Meiryo UI" panose="020B0604030504040204" pitchFamily="50" charset="-128"/>
                          <a:ea typeface="Meiryo UI" panose="020B0604030504040204" pitchFamily="50" charset="-128"/>
                          <a:cs typeface="Source Han Sans JP Heavy"/>
                        </a:rPr>
                        <a:t>重層的支援体制</a:t>
                      </a:r>
                      <a:r>
                        <a:rPr sz="900" b="1" spc="0" dirty="0">
                          <a:solidFill>
                            <a:srgbClr val="FFFFFF"/>
                          </a:solidFill>
                          <a:latin typeface="Meiryo UI" panose="020B0604030504040204" pitchFamily="50" charset="-128"/>
                          <a:ea typeface="Meiryo UI" panose="020B0604030504040204" pitchFamily="50" charset="-128"/>
                          <a:cs typeface="Source Han Sans JP Heavy"/>
                        </a:rPr>
                        <a:t>  </a:t>
                      </a:r>
                      <a:r>
                        <a:rPr lang="en-US" sz="900" b="1" spc="0" dirty="0">
                          <a:solidFill>
                            <a:srgbClr val="FFFFFF"/>
                          </a:solidFill>
                          <a:latin typeface="Meiryo UI" panose="020B0604030504040204" pitchFamily="50" charset="-128"/>
                          <a:ea typeface="Meiryo UI" panose="020B0604030504040204" pitchFamily="50" charset="-128"/>
                          <a:cs typeface="Source Han Sans JP Heavy"/>
                        </a:rPr>
                        <a:t/>
                      </a:r>
                      <a:br>
                        <a:rPr lang="en-US" sz="900" b="1" spc="0" dirty="0">
                          <a:solidFill>
                            <a:srgbClr val="FFFFFF"/>
                          </a:solidFill>
                          <a:latin typeface="Meiryo UI" panose="020B0604030504040204" pitchFamily="50" charset="-128"/>
                          <a:ea typeface="Meiryo UI" panose="020B0604030504040204" pitchFamily="50" charset="-128"/>
                          <a:cs typeface="Source Han Sans JP Heavy"/>
                        </a:rPr>
                      </a:br>
                      <a:r>
                        <a:rPr sz="900" b="1" spc="0" dirty="0" err="1">
                          <a:solidFill>
                            <a:srgbClr val="FFFFFF"/>
                          </a:solidFill>
                          <a:latin typeface="Meiryo UI" panose="020B0604030504040204" pitchFamily="50" charset="-128"/>
                          <a:ea typeface="Meiryo UI" panose="020B0604030504040204" pitchFamily="50" charset="-128"/>
                          <a:cs typeface="Source Han Sans JP Heavy"/>
                        </a:rPr>
                        <a:t>整備事業活用モデル</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L w="38100">
                      <a:solidFill>
                        <a:srgbClr val="FFFFFF"/>
                      </a:solidFill>
                      <a:prstDash val="solid"/>
                    </a:lnL>
                    <a:lnB w="38100">
                      <a:solidFill>
                        <a:srgbClr val="FFFFFF"/>
                      </a:solidFill>
                      <a:prstDash val="solid"/>
                    </a:lnB>
                    <a:solidFill>
                      <a:srgbClr val="4AA147"/>
                    </a:solidFill>
                  </a:tcPr>
                </a:tc>
                <a:extLst>
                  <a:ext uri="{0D108BD9-81ED-4DB2-BD59-A6C34878D82A}">
                    <a16:rowId xmlns:a16="http://schemas.microsoft.com/office/drawing/2014/main" val="10000"/>
                  </a:ext>
                </a:extLst>
              </a:tr>
              <a:tr h="1187450">
                <a:tc>
                  <a:txBody>
                    <a:bodyPr/>
                    <a:lstStyle/>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spcBef>
                          <a:spcPts val="35"/>
                        </a:spcBef>
                      </a:pPr>
                      <a:endParaRPr sz="850" spc="0" dirty="0">
                        <a:latin typeface="Meiryo UI" panose="020B0604030504040204" pitchFamily="50" charset="-128"/>
                        <a:ea typeface="Meiryo UI" panose="020B0604030504040204" pitchFamily="50" charset="-128"/>
                        <a:cs typeface="Times New Roman"/>
                      </a:endParaRPr>
                    </a:p>
                    <a:p>
                      <a:pPr marL="0" indent="0"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中心機関</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3510">
                        <a:lnSpc>
                          <a:spcPct val="100000"/>
                        </a:lnSpc>
                        <a:spcBef>
                          <a:spcPts val="75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a:t>
                      </a:r>
                      <a:endParaRPr sz="800" spc="0" dirty="0">
                        <a:latin typeface="Meiryo UI" panose="020B0604030504040204" pitchFamily="50" charset="-128"/>
                        <a:ea typeface="Meiryo UI" panose="020B0604030504040204" pitchFamily="50" charset="-128"/>
                        <a:cs typeface="Source Han Sans JP Medium"/>
                      </a:endParaRPr>
                    </a:p>
                    <a:p>
                      <a:pPr marL="143510" marR="130810" indent="-47625">
                        <a:lnSpc>
                          <a:spcPct val="125000"/>
                        </a:lnSpc>
                        <a:spcBef>
                          <a:spcPts val="14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（要保護児童対策地域協議会調整機関）</a:t>
                      </a:r>
                      <a:endParaRPr sz="800" spc="0" dirty="0">
                        <a:latin typeface="Meiryo UI" panose="020B0604030504040204" pitchFamily="50" charset="-128"/>
                        <a:ea typeface="Meiryo UI" panose="020B0604030504040204" pitchFamily="50" charset="-128"/>
                        <a:cs typeface="Source Han Sans JP Medium"/>
                      </a:endParaRPr>
                    </a:p>
                  </a:txBody>
                  <a:tcPr marL="0" marR="0" marT="9588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242570" marR="448309" indent="-99060">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A 福祉事務所、 </a:t>
                      </a:r>
                      <a:r>
                        <a:rPr lang="en-US" sz="800" b="0" spc="0" dirty="0">
                          <a:solidFill>
                            <a:srgbClr val="414042"/>
                          </a:solidFill>
                          <a:latin typeface="Meiryo UI" panose="020B0604030504040204" pitchFamily="50" charset="-128"/>
                          <a:ea typeface="Meiryo UI" panose="020B0604030504040204" pitchFamily="50" charset="-128"/>
                          <a:cs typeface="Source Han Sans JP Medium"/>
                        </a:rPr>
                        <a:t/>
                      </a:r>
                      <a:br>
                        <a:rPr lang="en-US" sz="800" b="0" spc="0" dirty="0">
                          <a:solidFill>
                            <a:srgbClr val="414042"/>
                          </a:solidFill>
                          <a:latin typeface="Meiryo UI" panose="020B0604030504040204" pitchFamily="50" charset="-128"/>
                          <a:ea typeface="Meiryo UI" panose="020B0604030504040204" pitchFamily="50" charset="-128"/>
                          <a:cs typeface="Source Han Sans JP Medium"/>
                        </a:rPr>
                      </a:br>
                      <a:r>
                        <a:rPr sz="800" b="0" spc="0" dirty="0" err="1">
                          <a:solidFill>
                            <a:srgbClr val="414042"/>
                          </a:solidFill>
                          <a:latin typeface="Meiryo UI" panose="020B0604030504040204" pitchFamily="50" charset="-128"/>
                          <a:ea typeface="Meiryo UI" panose="020B0604030504040204" pitchFamily="50" charset="-128"/>
                          <a:cs typeface="Source Han Sans JP Medium"/>
                        </a:rPr>
                        <a:t>自立相談支援機関</a:t>
                      </a:r>
                      <a:endParaRPr sz="800" spc="0" dirty="0">
                        <a:latin typeface="Meiryo UI" panose="020B0604030504040204" pitchFamily="50" charset="-128"/>
                        <a:ea typeface="Meiryo UI" panose="020B0604030504040204" pitchFamily="50" charset="-128"/>
                        <a:cs typeface="Source Han Sans JP Medium"/>
                      </a:endParaRPr>
                    </a:p>
                    <a:p>
                      <a:pPr marL="242570" marR="85725" indent="-99060">
                        <a:lnSpc>
                          <a:spcPct val="125000"/>
                        </a:lnSpc>
                        <a:spcBef>
                          <a:spcPts val="28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B </a:t>
                      </a:r>
                      <a:r>
                        <a:rPr sz="800" b="0" spc="0" dirty="0" err="1">
                          <a:solidFill>
                            <a:srgbClr val="414042"/>
                          </a:solidFill>
                          <a:latin typeface="Meiryo UI" panose="020B0604030504040204" pitchFamily="50" charset="-128"/>
                          <a:ea typeface="Meiryo UI" panose="020B0604030504040204" pitchFamily="50" charset="-128"/>
                          <a:cs typeface="Source Han Sans JP Medium"/>
                        </a:rPr>
                        <a:t>基幹相談支援センタ</a:t>
                      </a:r>
                      <a:r>
                        <a:rPr sz="800" b="0" spc="0" dirty="0">
                          <a:solidFill>
                            <a:srgbClr val="414042"/>
                          </a:solidFill>
                          <a:latin typeface="Meiryo UI" panose="020B0604030504040204" pitchFamily="50" charset="-128"/>
                          <a:ea typeface="Meiryo UI" panose="020B0604030504040204" pitchFamily="50" charset="-128"/>
                          <a:cs typeface="Source Han Sans JP Medium"/>
                        </a:rPr>
                        <a:t>ー、</a:t>
                      </a:r>
                      <a:r>
                        <a:rPr lang="en-US" sz="800" b="0" spc="0" dirty="0">
                          <a:solidFill>
                            <a:srgbClr val="414042"/>
                          </a:solidFill>
                          <a:latin typeface="Meiryo UI" panose="020B0604030504040204" pitchFamily="50" charset="-128"/>
                          <a:ea typeface="Meiryo UI" panose="020B0604030504040204" pitchFamily="50" charset="-128"/>
                          <a:cs typeface="Source Han Sans JP Medium"/>
                        </a:rPr>
                        <a:t/>
                      </a:r>
                      <a:br>
                        <a:rPr lang="en-US" sz="800" b="0" spc="0" dirty="0">
                          <a:solidFill>
                            <a:srgbClr val="414042"/>
                          </a:solidFill>
                          <a:latin typeface="Meiryo UI" panose="020B0604030504040204" pitchFamily="50" charset="-128"/>
                          <a:ea typeface="Meiryo UI" panose="020B0604030504040204" pitchFamily="50" charset="-128"/>
                          <a:cs typeface="Source Han Sans JP Medium"/>
                        </a:rPr>
                      </a:br>
                      <a:r>
                        <a:rPr sz="800" b="0" spc="0" dirty="0" err="1">
                          <a:solidFill>
                            <a:srgbClr val="414042"/>
                          </a:solidFill>
                          <a:latin typeface="Meiryo UI" panose="020B0604030504040204" pitchFamily="50" charset="-128"/>
                          <a:ea typeface="Meiryo UI" panose="020B0604030504040204" pitchFamily="50" charset="-128"/>
                          <a:cs typeface="Source Han Sans JP Medium"/>
                        </a:rPr>
                        <a:t>相談支援事業所等</a:t>
                      </a:r>
                      <a:endParaRPr sz="800" spc="0" dirty="0">
                        <a:latin typeface="Meiryo UI" panose="020B0604030504040204" pitchFamily="50" charset="-128"/>
                        <a:ea typeface="Meiryo UI" panose="020B0604030504040204" pitchFamily="50" charset="-128"/>
                        <a:cs typeface="Source Han Sans JP Medium"/>
                      </a:endParaRPr>
                    </a:p>
                    <a:p>
                      <a:pPr marL="142240" marR="285115" indent="1270">
                        <a:lnSpc>
                          <a:spcPct val="154500"/>
                        </a:lnSpc>
                      </a:pPr>
                      <a:r>
                        <a:rPr sz="800" b="0" spc="0" dirty="0">
                          <a:solidFill>
                            <a:srgbClr val="414042"/>
                          </a:solidFill>
                          <a:latin typeface="Meiryo UI" panose="020B0604030504040204" pitchFamily="50" charset="-128"/>
                          <a:ea typeface="Meiryo UI" panose="020B0604030504040204" pitchFamily="50" charset="-128"/>
                          <a:cs typeface="Source Han Sans JP Medium"/>
                        </a:rPr>
                        <a:t>C 地域包括支援センターのいずれか</a:t>
                      </a:r>
                      <a:endParaRPr sz="800" spc="0" dirty="0">
                        <a:latin typeface="Meiryo UI" panose="020B0604030504040204" pitchFamily="50" charset="-128"/>
                        <a:ea typeface="Meiryo UI" panose="020B0604030504040204" pitchFamily="50" charset="-128"/>
                        <a:cs typeface="Source Han Sans JP Medium"/>
                      </a:endParaRPr>
                    </a:p>
                  </a:txBody>
                  <a:tcPr marL="0" marR="0" marT="65404"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marR="133985">
                        <a:lnSpc>
                          <a:spcPct val="125000"/>
                        </a:lnSpc>
                        <a:spcBef>
                          <a:spcPts val="509"/>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重層的支援体制整備事業の推進機関</a:t>
                      </a:r>
                      <a:endParaRPr sz="800" spc="0">
                        <a:latin typeface="Meiryo UI" panose="020B0604030504040204" pitchFamily="50" charset="-128"/>
                        <a:ea typeface="Meiryo UI" panose="020B0604030504040204" pitchFamily="50" charset="-128"/>
                        <a:cs typeface="Source Han Sans JP Medium"/>
                      </a:endParaRPr>
                    </a:p>
                    <a:p>
                      <a:pPr marL="96520">
                        <a:lnSpc>
                          <a:spcPct val="100000"/>
                        </a:lnSpc>
                        <a:spcBef>
                          <a:spcPts val="38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（福祉政策主管課等）</a:t>
                      </a:r>
                      <a:endParaRPr sz="800" spc="0">
                        <a:latin typeface="Meiryo UI" panose="020B0604030504040204" pitchFamily="50" charset="-128"/>
                        <a:ea typeface="Meiryo UI" panose="020B0604030504040204" pitchFamily="50" charset="-128"/>
                        <a:cs typeface="Source Han Sans JP Medium"/>
                      </a:endParaRPr>
                    </a:p>
                  </a:txBody>
                  <a:tcPr marL="0" marR="0" marT="64769"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864235">
                <a:tc>
                  <a:txBody>
                    <a:bodyPr/>
                    <a:lstStyle/>
                    <a:p>
                      <a:pPr algn="ctr">
                        <a:lnSpc>
                          <a:spcPct val="100000"/>
                        </a:lnSpc>
                        <a:spcBef>
                          <a:spcPts val="5"/>
                        </a:spcBef>
                      </a:pPr>
                      <a:endParaRPr sz="1150" spc="0" dirty="0">
                        <a:latin typeface="Meiryo UI" panose="020B0604030504040204" pitchFamily="50" charset="-128"/>
                        <a:ea typeface="Meiryo UI" panose="020B0604030504040204" pitchFamily="50" charset="-128"/>
                        <a:cs typeface="Times New Roman"/>
                      </a:endParaRPr>
                    </a:p>
                    <a:p>
                      <a:pPr marL="0" marR="94615" indent="0" algn="ctr">
                        <a:lnSpc>
                          <a:spcPct val="1203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活用する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0" marR="94615" indent="0" algn="ctr">
                        <a:lnSpc>
                          <a:spcPct val="1203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ネットワーク</a:t>
                      </a:r>
                      <a:r>
                        <a:rPr sz="900" b="1" spc="0" dirty="0">
                          <a:solidFill>
                            <a:srgbClr val="414042"/>
                          </a:solidFill>
                          <a:latin typeface="Meiryo UI" panose="020B0604030504040204" pitchFamily="50" charset="-128"/>
                          <a:ea typeface="Meiryo UI" panose="020B0604030504040204" pitchFamily="50" charset="-128"/>
                          <a:cs typeface="Source Han Sans JP Heavy"/>
                        </a:rPr>
                        <a:t>・</a:t>
                      </a:r>
                      <a:endParaRPr lang="en-US" sz="900" spc="0" dirty="0">
                        <a:latin typeface="Meiryo UI" panose="020B0604030504040204" pitchFamily="50" charset="-128"/>
                        <a:ea typeface="Meiryo UI" panose="020B0604030504040204" pitchFamily="50" charset="-128"/>
                        <a:cs typeface="Source Han Sans JP Heavy"/>
                      </a:endParaRPr>
                    </a:p>
                    <a:p>
                      <a:pPr marL="0" indent="0" algn="ctr">
                        <a:lnSpc>
                          <a:spcPct val="100000"/>
                        </a:lnSpc>
                        <a:spcBef>
                          <a:spcPts val="219"/>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会議体</a:t>
                      </a:r>
                      <a:endParaRPr sz="900" spc="0" dirty="0">
                        <a:latin typeface="Meiryo UI" panose="020B0604030504040204" pitchFamily="50" charset="-128"/>
                        <a:ea typeface="Meiryo UI" panose="020B0604030504040204" pitchFamily="50" charset="-128"/>
                        <a:cs typeface="Source Han Sans JP Heavy"/>
                      </a:endParaRPr>
                    </a:p>
                  </a:txBody>
                  <a:tcPr marL="0" marR="0" marT="635"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3510">
                        <a:lnSpc>
                          <a:spcPct val="100000"/>
                        </a:lnSpc>
                        <a:spcBef>
                          <a:spcPts val="75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要保護児童対策地域協議会</a:t>
                      </a:r>
                      <a:endParaRPr sz="800" spc="0" dirty="0">
                        <a:latin typeface="Meiryo UI" panose="020B0604030504040204" pitchFamily="50" charset="-128"/>
                        <a:ea typeface="Meiryo UI" panose="020B0604030504040204" pitchFamily="50" charset="-128"/>
                        <a:cs typeface="Source Han Sans JP Medium"/>
                      </a:endParaRPr>
                    </a:p>
                  </a:txBody>
                  <a:tcPr marL="0" marR="0" marT="9588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75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A 支援会議</a:t>
                      </a:r>
                      <a:endParaRPr sz="800" spc="0" dirty="0">
                        <a:latin typeface="Meiryo UI" panose="020B0604030504040204" pitchFamily="50" charset="-128"/>
                        <a:ea typeface="Meiryo UI" panose="020B0604030504040204" pitchFamily="50" charset="-128"/>
                        <a:cs typeface="Source Han Sans JP Medium"/>
                      </a:endParaRPr>
                    </a:p>
                    <a:p>
                      <a:pPr marL="177800">
                        <a:lnSpc>
                          <a:spcPct val="100000"/>
                        </a:lnSpc>
                        <a:spcBef>
                          <a:spcPts val="38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（生活困窮者自立支援法）</a:t>
                      </a:r>
                      <a:endParaRPr sz="8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52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B 地域自立支援協議会</a:t>
                      </a:r>
                      <a:endParaRPr sz="8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52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C 地域ケア会議</a:t>
                      </a:r>
                      <a:endParaRPr sz="800" spc="0" dirty="0">
                        <a:latin typeface="Meiryo UI" panose="020B0604030504040204" pitchFamily="50" charset="-128"/>
                        <a:ea typeface="Meiryo UI" panose="020B0604030504040204" pitchFamily="50" charset="-128"/>
                        <a:cs typeface="Source Han Sans JP Medium"/>
                      </a:endParaRPr>
                    </a:p>
                  </a:txBody>
                  <a:tcPr marL="0" marR="0" marT="9588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274320" indent="-131445">
                        <a:lnSpc>
                          <a:spcPct val="100000"/>
                        </a:lnSpc>
                        <a:spcBef>
                          <a:spcPts val="750"/>
                        </a:spcBef>
                        <a:buClr>
                          <a:srgbClr val="61A753"/>
                        </a:buClr>
                        <a:buChar char="●"/>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支援会議（社会福祉法）</a:t>
                      </a:r>
                      <a:endParaRPr sz="800" spc="0" dirty="0">
                        <a:latin typeface="Meiryo UI" panose="020B0604030504040204" pitchFamily="50" charset="-128"/>
                        <a:ea typeface="Meiryo UI" panose="020B0604030504040204" pitchFamily="50" charset="-128"/>
                        <a:cs typeface="Source Han Sans JP Medium"/>
                      </a:endParaRPr>
                    </a:p>
                    <a:p>
                      <a:pPr marL="274320" indent="-131445">
                        <a:lnSpc>
                          <a:spcPct val="100000"/>
                        </a:lnSpc>
                        <a:spcBef>
                          <a:spcPts val="525"/>
                        </a:spcBef>
                        <a:buClr>
                          <a:srgbClr val="61A753"/>
                        </a:buClr>
                        <a:buChar char="●"/>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重層的支援会議</a:t>
                      </a:r>
                      <a:endParaRPr sz="800" spc="0" dirty="0">
                        <a:latin typeface="Meiryo UI" panose="020B0604030504040204" pitchFamily="50" charset="-128"/>
                        <a:ea typeface="Meiryo UI" panose="020B0604030504040204" pitchFamily="50" charset="-128"/>
                        <a:cs typeface="Source Han Sans JP Medium"/>
                      </a:endParaRPr>
                    </a:p>
                  </a:txBody>
                  <a:tcPr marL="0" marR="0" marT="9525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774700">
                <a:tc>
                  <a:txBody>
                    <a:bodyPr/>
                    <a:lstStyle/>
                    <a:p>
                      <a:pPr algn="ctr">
                        <a:lnSpc>
                          <a:spcPct val="100000"/>
                        </a:lnSpc>
                        <a:spcBef>
                          <a:spcPts val="50"/>
                        </a:spcBef>
                      </a:pPr>
                      <a:endParaRPr sz="800" spc="0" dirty="0">
                        <a:latin typeface="Meiryo UI" panose="020B0604030504040204" pitchFamily="50" charset="-128"/>
                        <a:ea typeface="Meiryo UI" panose="020B0604030504040204" pitchFamily="50" charset="-128"/>
                        <a:cs typeface="Times New Roman"/>
                      </a:endParaRPr>
                    </a:p>
                    <a:p>
                      <a:pPr marL="96520" marR="88265"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当該モデルが推奨される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96520" marR="88265"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自治体</a:t>
                      </a:r>
                      <a:endParaRPr sz="900" spc="0" dirty="0">
                        <a:latin typeface="Meiryo UI" panose="020B0604030504040204" pitchFamily="50" charset="-128"/>
                        <a:ea typeface="Meiryo UI" panose="020B0604030504040204" pitchFamily="50" charset="-128"/>
                        <a:cs typeface="Source Han Sans JP Heavy"/>
                      </a:endParaRPr>
                    </a:p>
                  </a:txBody>
                  <a:tcPr marL="0" marR="0" marT="635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39700" marR="132715" indent="3175" algn="just">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子供家庭支援センター設置自治体（特段ほかのモデル採択意向がなければ、</a:t>
                      </a:r>
                      <a:r>
                        <a:rPr sz="800" b="1" spc="0" dirty="0">
                          <a:solidFill>
                            <a:srgbClr val="4AA147"/>
                          </a:solidFill>
                          <a:latin typeface="Meiryo UI" panose="020B0604030504040204" pitchFamily="50" charset="-128"/>
                          <a:ea typeface="Meiryo UI" panose="020B0604030504040204" pitchFamily="50" charset="-128"/>
                          <a:cs typeface="Source Han Sans JP"/>
                        </a:rPr>
                        <a:t>このモデルを推奨</a:t>
                      </a:r>
                      <a:r>
                        <a:rPr sz="800" b="0" spc="0" dirty="0">
                          <a:solidFill>
                            <a:srgbClr val="231F20"/>
                          </a:solidFill>
                          <a:latin typeface="Meiryo UI" panose="020B0604030504040204" pitchFamily="50" charset="-128"/>
                          <a:ea typeface="Meiryo UI" panose="020B0604030504040204" pitchFamily="50" charset="-128"/>
                          <a:cs typeface="Source Han Sans JP Medium"/>
                        </a:rPr>
                        <a:t>）</a:t>
                      </a:r>
                      <a:endParaRPr sz="800" spc="0">
                        <a:latin typeface="Meiryo UI" panose="020B0604030504040204" pitchFamily="50" charset="-128"/>
                        <a:ea typeface="Meiryo UI" panose="020B0604030504040204" pitchFamily="50" charset="-128"/>
                        <a:cs typeface="Source Han Sans JP Medium"/>
                      </a:endParaRPr>
                    </a:p>
                  </a:txBody>
                  <a:tcPr marL="0" marR="0" marT="65404"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2240" marR="86360" indent="1270">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既にケアラー支援が生活福祉部</a:t>
                      </a:r>
                      <a:r>
                        <a:rPr sz="800" b="0" spc="-30" baseline="0" dirty="0">
                          <a:solidFill>
                            <a:srgbClr val="414042"/>
                          </a:solidFill>
                          <a:latin typeface="Meiryo UI" panose="020B0604030504040204" pitchFamily="50" charset="-128"/>
                          <a:ea typeface="Meiryo UI" panose="020B0604030504040204" pitchFamily="50" charset="-128"/>
                          <a:cs typeface="Source Han Sans JP Medium"/>
                        </a:rPr>
                        <a:t>門（または障害福祉、高齢者</a:t>
                      </a:r>
                      <a:r>
                        <a:rPr sz="800" b="0" spc="-50" baseline="0" dirty="0">
                          <a:solidFill>
                            <a:srgbClr val="414042"/>
                          </a:solidFill>
                          <a:latin typeface="Meiryo UI" panose="020B0604030504040204" pitchFamily="50" charset="-128"/>
                          <a:ea typeface="Meiryo UI" panose="020B0604030504040204" pitchFamily="50" charset="-128"/>
                          <a:cs typeface="Source Han Sans JP Medium"/>
                        </a:rPr>
                        <a:t>福祉）を中心に整っている自治体</a:t>
                      </a:r>
                      <a:endParaRPr sz="800" spc="-50" baseline="0" dirty="0">
                        <a:latin typeface="Meiryo UI" panose="020B0604030504040204" pitchFamily="50" charset="-128"/>
                        <a:ea typeface="Meiryo UI" panose="020B0604030504040204" pitchFamily="50" charset="-128"/>
                        <a:cs typeface="Source Han Sans JP Medium"/>
                      </a:endParaRPr>
                    </a:p>
                  </a:txBody>
                  <a:tcPr marL="0" marR="0" marT="65404"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1605" marR="129539" indent="1905" algn="just">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重層的支援体制整備事業を採択しており、多職種の連携ネットワークが構築されつつある自治体</a:t>
                      </a:r>
                      <a:endParaRPr sz="800" spc="0" dirty="0">
                        <a:latin typeface="Meiryo UI" panose="020B0604030504040204" pitchFamily="50" charset="-128"/>
                        <a:ea typeface="Meiryo UI" panose="020B0604030504040204" pitchFamily="50" charset="-128"/>
                        <a:cs typeface="Source Han Sans JP Medium"/>
                      </a:endParaRPr>
                    </a:p>
                  </a:txBody>
                  <a:tcPr marL="0" marR="0" marT="65404"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2613025">
                <a:tc>
                  <a:txBody>
                    <a:bodyPr/>
                    <a:lstStyle/>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pPr>
                      <a:endParaRPr sz="900" spc="0" dirty="0">
                        <a:latin typeface="Meiryo UI" panose="020B0604030504040204" pitchFamily="50" charset="-128"/>
                        <a:ea typeface="Meiryo UI" panose="020B0604030504040204" pitchFamily="50" charset="-128"/>
                        <a:cs typeface="Times New Roman"/>
                      </a:endParaRPr>
                    </a:p>
                    <a:p>
                      <a:pPr marL="174625" marR="167005" indent="29209" algn="ctr">
                        <a:lnSpc>
                          <a:spcPct val="120300"/>
                        </a:lnSpc>
                        <a:spcBef>
                          <a:spcPts val="58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会議体の目的・役割</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143510" marR="129539" algn="just">
                        <a:lnSpc>
                          <a:spcPct val="125000"/>
                        </a:lnSpc>
                        <a:spcBef>
                          <a:spcPts val="515"/>
                        </a:spcBef>
                      </a:pPr>
                      <a:r>
                        <a:rPr sz="800" b="0" spc="-40" baseline="0" dirty="0" err="1">
                          <a:solidFill>
                            <a:srgbClr val="414042"/>
                          </a:solidFill>
                          <a:latin typeface="Meiryo UI" panose="020B0604030504040204" pitchFamily="50" charset="-128"/>
                          <a:ea typeface="Meiryo UI" panose="020B0604030504040204" pitchFamily="50" charset="-128"/>
                          <a:cs typeface="Source Han Sans JP Medium"/>
                        </a:rPr>
                        <a:t>支援対象児童等の適切な</a:t>
                      </a:r>
                      <a:r>
                        <a:rPr sz="800" b="0" spc="-40" dirty="0" err="1">
                          <a:solidFill>
                            <a:srgbClr val="414042"/>
                          </a:solidFill>
                          <a:latin typeface="Meiryo UI" panose="020B0604030504040204" pitchFamily="50" charset="-128"/>
                          <a:ea typeface="Meiryo UI" panose="020B0604030504040204" pitchFamily="50" charset="-128"/>
                          <a:cs typeface="Source Han Sans JP Medium"/>
                        </a:rPr>
                        <a:t>保護</a:t>
                      </a:r>
                      <a:r>
                        <a:rPr sz="800" b="0" spc="0" dirty="0" err="1">
                          <a:solidFill>
                            <a:srgbClr val="414042"/>
                          </a:solidFill>
                          <a:latin typeface="Meiryo UI" panose="020B0604030504040204" pitchFamily="50" charset="-128"/>
                          <a:ea typeface="Meiryo UI" panose="020B0604030504040204" pitchFamily="50" charset="-128"/>
                          <a:cs typeface="Source Han Sans JP Medium"/>
                        </a:rPr>
                        <a:t>又は支援を図ることを通し</a:t>
                      </a:r>
                      <a:r>
                        <a:rPr sz="8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sz="800" b="0" spc="0" dirty="0">
                        <a:solidFill>
                          <a:srgbClr val="414042"/>
                        </a:solidFill>
                        <a:latin typeface="Meiryo UI" panose="020B0604030504040204" pitchFamily="50" charset="-128"/>
                        <a:ea typeface="Meiryo UI" panose="020B0604030504040204" pitchFamily="50" charset="-128"/>
                        <a:cs typeface="Source Han Sans JP Medium"/>
                      </a:endParaRPr>
                    </a:p>
                    <a:p>
                      <a:pPr marL="286385" marR="127635" indent="-143510" algn="just">
                        <a:lnSpc>
                          <a:spcPct val="125000"/>
                        </a:lnSpc>
                        <a:spcBef>
                          <a:spcPts val="28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① 支援対象児童等を早期に発見</a:t>
                      </a:r>
                      <a:endParaRPr lang="ja-JP" altLang="en-US" sz="800" spc="0" dirty="0">
                        <a:latin typeface="Meiryo UI" panose="020B0604030504040204" pitchFamily="50" charset="-128"/>
                        <a:ea typeface="Meiryo UI" panose="020B0604030504040204" pitchFamily="50" charset="-128"/>
                        <a:cs typeface="Source Han Sans JP Medium"/>
                      </a:endParaRPr>
                    </a:p>
                    <a:p>
                      <a:pPr marL="287655" marR="130175" indent="-144145"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② 支援対象児童等に対する迅速な支援の開始</a:t>
                      </a:r>
                      <a:endParaRPr lang="ja-JP" altLang="en-US" sz="800" spc="0" dirty="0">
                        <a:latin typeface="Meiryo UI" panose="020B0604030504040204" pitchFamily="50" charset="-128"/>
                        <a:ea typeface="Meiryo UI" panose="020B0604030504040204" pitchFamily="50" charset="-128"/>
                        <a:cs typeface="Source Han Sans JP Medium"/>
                      </a:endParaRPr>
                    </a:p>
                    <a:p>
                      <a:pPr marL="287655" marR="128905" indent="-144145" algn="just">
                        <a:lnSpc>
                          <a:spcPct val="125000"/>
                        </a:lnSpc>
                        <a:spcBef>
                          <a:spcPts val="28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③ 各</a:t>
                      </a:r>
                      <a:r>
                        <a:rPr lang="ja-JP" altLang="en-US" sz="800" b="0" spc="30" baseline="0" dirty="0">
                          <a:solidFill>
                            <a:srgbClr val="414042"/>
                          </a:solidFill>
                          <a:latin typeface="Meiryo UI" panose="020B0604030504040204" pitchFamily="50" charset="-128"/>
                          <a:ea typeface="Meiryo UI" panose="020B0604030504040204" pitchFamily="50" charset="-128"/>
                          <a:cs typeface="Source Han Sans JP Medium"/>
                        </a:rPr>
                        <a:t>関係機関等が課題を</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共有</a:t>
                      </a:r>
                      <a:endParaRPr lang="ja-JP" altLang="en-US" sz="800" spc="0" dirty="0">
                        <a:latin typeface="Meiryo UI" panose="020B0604030504040204" pitchFamily="50" charset="-128"/>
                        <a:ea typeface="Meiryo UI" panose="020B0604030504040204" pitchFamily="50" charset="-128"/>
                        <a:cs typeface="Source Han Sans JP Medium"/>
                      </a:endParaRPr>
                    </a:p>
                    <a:p>
                      <a:pPr marL="285750" marR="133985" indent="-142240"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④ 共有された情報に基づいて、アセスメントを協働・共有</a:t>
                      </a:r>
                      <a:endParaRPr lang="ja-JP" altLang="en-US" sz="800" spc="0" dirty="0">
                        <a:latin typeface="Meiryo UI" panose="020B0604030504040204" pitchFamily="50" charset="-128"/>
                        <a:ea typeface="Meiryo UI" panose="020B0604030504040204" pitchFamily="50" charset="-128"/>
                        <a:cs typeface="Source Han Sans JP Medium"/>
                      </a:endParaRPr>
                    </a:p>
                    <a:p>
                      <a:pPr marL="287655" marR="128270" indent="-144145"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⑤ 関係機関間の役割分担等に共通理解を図る 等</a:t>
                      </a:r>
                      <a:endParaRPr lang="ja-JP" altLang="en-US" sz="800" spc="0" dirty="0">
                        <a:latin typeface="Meiryo UI" panose="020B0604030504040204" pitchFamily="50" charset="-128"/>
                        <a:ea typeface="Meiryo UI" panose="020B0604030504040204" pitchFamily="50" charset="-128"/>
                        <a:cs typeface="Source Han Sans JP Medium"/>
                      </a:endParaRPr>
                    </a:p>
                  </a:txBody>
                  <a:tcPr marL="0" marR="0" marT="65404"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marL="143510" algn="just">
                        <a:lnSpc>
                          <a:spcPct val="100000"/>
                        </a:lnSpc>
                        <a:spcBef>
                          <a:spcPts val="75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支援会議</a:t>
                      </a:r>
                      <a:endParaRPr lang="ja-JP" altLang="en-US" sz="800" spc="0" dirty="0">
                        <a:latin typeface="Meiryo UI" panose="020B0604030504040204" pitchFamily="50" charset="-128"/>
                        <a:ea typeface="Meiryo UI" panose="020B0604030504040204" pitchFamily="50" charset="-128"/>
                        <a:cs typeface="Source Han Sans JP Medium"/>
                      </a:endParaRPr>
                    </a:p>
                    <a:p>
                      <a:pPr marL="231775" marR="132715" indent="1905" algn="just">
                        <a:lnSpc>
                          <a:spcPct val="125000"/>
                        </a:lnSpc>
                        <a:spcBef>
                          <a:spcPts val="14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困窮が疑われる個々の事案の情報の共有、地域における必要な支援体制検討の円滑化</a:t>
                      </a:r>
                      <a:endParaRPr lang="ja-JP" altLang="en-US" sz="800" spc="0" dirty="0">
                        <a:latin typeface="Meiryo UI" panose="020B0604030504040204" pitchFamily="50" charset="-128"/>
                        <a:ea typeface="Meiryo UI" panose="020B0604030504040204" pitchFamily="50" charset="-128"/>
                        <a:cs typeface="Source Han Sans JP Medium"/>
                      </a:endParaRPr>
                    </a:p>
                    <a:p>
                      <a:pPr marL="233679" marR="127635" indent="-90170" algn="l">
                        <a:lnSpc>
                          <a:spcPct val="132400"/>
                        </a:lnSpc>
                        <a:spcBef>
                          <a:spcPts val="21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B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地域自立支援協議会</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
                      </a:r>
                      <a:b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個別の相談支援の事例を通じて明らかになった地域の</a:t>
                      </a:r>
                      <a:r>
                        <a:rPr lang="ja-JP" altLang="en-US" sz="800" b="0" spc="-20" baseline="0" dirty="0">
                          <a:solidFill>
                            <a:srgbClr val="414042"/>
                          </a:solidFill>
                          <a:latin typeface="Meiryo UI" panose="020B0604030504040204" pitchFamily="50" charset="-128"/>
                          <a:ea typeface="Meiryo UI" panose="020B0604030504040204" pitchFamily="50" charset="-128"/>
                          <a:cs typeface="Source Han Sans JP Medium"/>
                        </a:rPr>
                        <a:t>課題の共有、地域のサービス</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基盤整備の推進</a:t>
                      </a:r>
                      <a:endParaRPr lang="ja-JP" altLang="en-US" sz="800" spc="0" dirty="0">
                        <a:latin typeface="Meiryo UI" panose="020B0604030504040204" pitchFamily="50" charset="-128"/>
                        <a:ea typeface="Meiryo UI" panose="020B0604030504040204" pitchFamily="50" charset="-128"/>
                        <a:cs typeface="Source Han Sans JP Medium"/>
                      </a:endParaRPr>
                    </a:p>
                    <a:p>
                      <a:pPr marL="143510" algn="just">
                        <a:lnSpc>
                          <a:spcPct val="100000"/>
                        </a:lnSpc>
                        <a:spcBef>
                          <a:spcPts val="525"/>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C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地域ケア会議</a:t>
                      </a:r>
                      <a:endParaRPr lang="ja-JP" altLang="en-US" sz="800" spc="0" dirty="0">
                        <a:latin typeface="Meiryo UI" panose="020B0604030504040204" pitchFamily="50" charset="-128"/>
                        <a:ea typeface="Meiryo UI" panose="020B0604030504040204" pitchFamily="50" charset="-128"/>
                        <a:cs typeface="Source Han Sans JP Medium"/>
                      </a:endParaRPr>
                    </a:p>
                    <a:p>
                      <a:pPr marL="233679" marR="129539" algn="just">
                        <a:lnSpc>
                          <a:spcPct val="125000"/>
                        </a:lnSpc>
                        <a:spcBef>
                          <a:spcPts val="140"/>
                        </a:spcBef>
                      </a:pPr>
                      <a:r>
                        <a:rPr lang="ja-JP" altLang="en-US" sz="800" b="0" spc="30" baseline="0" dirty="0">
                          <a:solidFill>
                            <a:srgbClr val="414042"/>
                          </a:solidFill>
                          <a:latin typeface="Meiryo UI" panose="020B0604030504040204" pitchFamily="50" charset="-128"/>
                          <a:ea typeface="Meiryo UI" panose="020B0604030504040204" pitchFamily="50" charset="-128"/>
                          <a:cs typeface="Source Han Sans JP Medium"/>
                        </a:rPr>
                        <a:t>個別ケースの支援内容の</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検討、地域づくり、資源開発・政策形成</a:t>
                      </a:r>
                      <a:endParaRPr lang="ja-JP" altLang="en-US" sz="800" spc="0" dirty="0">
                        <a:latin typeface="Meiryo UI" panose="020B0604030504040204" pitchFamily="50" charset="-128"/>
                        <a:ea typeface="Meiryo UI" panose="020B0604030504040204" pitchFamily="50" charset="-128"/>
                        <a:cs typeface="Source Han Sans JP Medium"/>
                      </a:endParaRPr>
                    </a:p>
                  </a:txBody>
                  <a:tcPr marL="0" marR="0" marT="9525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marL="274320" indent="-131445" algn="just">
                        <a:lnSpc>
                          <a:spcPct val="100000"/>
                        </a:lnSpc>
                        <a:spcBef>
                          <a:spcPts val="750"/>
                        </a:spcBef>
                        <a:buClr>
                          <a:srgbClr val="61A753"/>
                        </a:buClr>
                        <a:buChar char="●"/>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支援会議</a:t>
                      </a:r>
                      <a:endParaRPr sz="800" spc="0" dirty="0">
                        <a:latin typeface="Meiryo UI" panose="020B0604030504040204" pitchFamily="50" charset="-128"/>
                        <a:ea typeface="Meiryo UI" panose="020B0604030504040204" pitchFamily="50" charset="-128"/>
                        <a:cs typeface="Source Han Sans JP Medium"/>
                      </a:endParaRPr>
                    </a:p>
                    <a:p>
                      <a:pPr marL="286385" marR="126364" indent="635" algn="just">
                        <a:lnSpc>
                          <a:spcPct val="125000"/>
                        </a:lnSpc>
                        <a:spcBef>
                          <a:spcPts val="140"/>
                        </a:spcBef>
                      </a:pPr>
                      <a:r>
                        <a:rPr sz="800" b="0" spc="0" dirty="0" err="1">
                          <a:solidFill>
                            <a:srgbClr val="414042"/>
                          </a:solidFill>
                          <a:latin typeface="Meiryo UI" panose="020B0604030504040204" pitchFamily="50" charset="-128"/>
                          <a:ea typeface="Meiryo UI" panose="020B0604030504040204" pitchFamily="50" charset="-128"/>
                          <a:cs typeface="Source Han Sans JP Medium"/>
                        </a:rPr>
                        <a:t>複雑化</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a:t>
                      </a:r>
                      <a:r>
                        <a:rPr sz="800" b="0" spc="0" dirty="0" err="1">
                          <a:solidFill>
                            <a:srgbClr val="414042"/>
                          </a:solidFill>
                          <a:latin typeface="Meiryo UI" panose="020B0604030504040204" pitchFamily="50" charset="-128"/>
                          <a:ea typeface="Meiryo UI" panose="020B0604030504040204" pitchFamily="50" charset="-128"/>
                          <a:cs typeface="Source Han Sans JP Medium"/>
                        </a:rPr>
                        <a:t>複合化した課題を抱える者やその世帯に関する情報共有や、地域における必要な支援体制の検討を円滑にする</a:t>
                      </a:r>
                      <a:endParaRPr sz="800" spc="0" dirty="0">
                        <a:latin typeface="Meiryo UI" panose="020B0604030504040204" pitchFamily="50" charset="-128"/>
                        <a:ea typeface="Meiryo UI" panose="020B0604030504040204" pitchFamily="50" charset="-128"/>
                        <a:cs typeface="Source Han Sans JP Medium"/>
                      </a:endParaRPr>
                    </a:p>
                    <a:p>
                      <a:pPr marL="274320" indent="-131445" algn="just">
                        <a:lnSpc>
                          <a:spcPct val="100000"/>
                        </a:lnSpc>
                        <a:spcBef>
                          <a:spcPts val="525"/>
                        </a:spcBef>
                        <a:buClr>
                          <a:srgbClr val="61A753"/>
                        </a:buClr>
                        <a:buChar char="●"/>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重層的支援会議</a:t>
                      </a:r>
                      <a:endParaRPr sz="800" spc="0" dirty="0">
                        <a:latin typeface="Meiryo UI" panose="020B0604030504040204" pitchFamily="50" charset="-128"/>
                        <a:ea typeface="Meiryo UI" panose="020B0604030504040204" pitchFamily="50" charset="-128"/>
                        <a:cs typeface="Source Han Sans JP Medium"/>
                      </a:endParaRPr>
                    </a:p>
                    <a:p>
                      <a:pPr marL="285750" marR="127635" indent="1270" algn="just">
                        <a:lnSpc>
                          <a:spcPct val="125000"/>
                        </a:lnSpc>
                        <a:spcBef>
                          <a:spcPts val="14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関係機関との情報共有にかかる本人同意を得たケースに関し、当該ケースのプラン共有や、プランの適切性を協議する</a:t>
                      </a:r>
                      <a:endParaRPr sz="800" spc="0" dirty="0">
                        <a:latin typeface="Meiryo UI" panose="020B0604030504040204" pitchFamily="50" charset="-128"/>
                        <a:ea typeface="Meiryo UI" panose="020B0604030504040204" pitchFamily="50" charset="-128"/>
                        <a:cs typeface="Source Han Sans JP Medium"/>
                      </a:endParaRPr>
                    </a:p>
                  </a:txBody>
                  <a:tcPr marL="0" marR="0" marT="9525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1067300" y="6998921"/>
            <a:ext cx="2633980" cy="97463"/>
          </a:xfrm>
          <a:prstGeom prst="rect">
            <a:avLst/>
          </a:prstGeom>
        </p:spPr>
        <p:txBody>
          <a:bodyPr vert="horz" wrap="square" lIns="0" tIns="12700" rIns="0" bIns="0" rtlCol="0">
            <a:spAutoFit/>
          </a:bodyPr>
          <a:lstStyle/>
          <a:p>
            <a:pPr marL="12700">
              <a:lnSpc>
                <a:spcPct val="100000"/>
              </a:lnSpc>
              <a:spcBef>
                <a:spcPts val="100"/>
              </a:spcBef>
            </a:pPr>
            <a:r>
              <a:rPr sz="550" spc="-50" dirty="0">
                <a:solidFill>
                  <a:srgbClr val="414042"/>
                </a:solidFill>
                <a:latin typeface="Meiryo UI" panose="020B0604030504040204" pitchFamily="50" charset="-128"/>
                <a:ea typeface="Meiryo UI" panose="020B0604030504040204" pitchFamily="50" charset="-128"/>
                <a:cs typeface="Source Han Sans JP"/>
              </a:rPr>
              <a:t>※ 地域の実情に応じ生活福祉、障害福祉、高齢者福祉のいずれを中心にしてもよい。</a:t>
            </a:r>
            <a:endParaRPr sz="550">
              <a:latin typeface="Meiryo UI" panose="020B0604030504040204" pitchFamily="50" charset="-128"/>
              <a:ea typeface="Meiryo UI" panose="020B0604030504040204" pitchFamily="50" charset="-128"/>
              <a:cs typeface="Source Han Sans JP"/>
            </a:endParaRPr>
          </a:p>
        </p:txBody>
      </p:sp>
      <p:sp>
        <p:nvSpPr>
          <p:cNvPr id="5" name="object 5"/>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spc="-25" dirty="0">
                <a:solidFill>
                  <a:srgbClr val="414042"/>
                </a:solidFill>
                <a:latin typeface="Meiryo UI" panose="020B0604030504040204" pitchFamily="50" charset="-128"/>
                <a:ea typeface="Meiryo UI" panose="020B0604030504040204" pitchFamily="50" charset="-128"/>
                <a:cs typeface="Source Han Sans JP Medium"/>
              </a:rPr>
              <a:t>20</a:t>
            </a:r>
            <a:endParaRPr sz="900">
              <a:latin typeface="Meiryo UI" panose="020B0604030504040204" pitchFamily="50" charset="-128"/>
              <a:ea typeface="Meiryo UI" panose="020B0604030504040204" pitchFamily="50" charset="-128"/>
              <a:cs typeface="Source Han Sans JP Medium"/>
            </a:endParaRPr>
          </a:p>
        </p:txBody>
      </p:sp>
      <p:sp>
        <p:nvSpPr>
          <p:cNvPr id="56" name="object 56"/>
          <p:cNvSpPr txBox="1"/>
          <p:nvPr/>
        </p:nvSpPr>
        <p:spPr>
          <a:xfrm>
            <a:off x="4712132" y="10331567"/>
            <a:ext cx="2140585" cy="120546"/>
          </a:xfrm>
          <a:prstGeom prst="rect">
            <a:avLst/>
          </a:prstGeom>
        </p:spPr>
        <p:txBody>
          <a:bodyPr vert="horz" wrap="square" lIns="0" tIns="12700" rIns="0" bIns="0" rtlCol="0">
            <a:spAutoFit/>
          </a:bodyPr>
          <a:lstStyle/>
          <a:p>
            <a:pPr marL="12700" algn="r">
              <a:lnSpc>
                <a:spcPct val="100000"/>
              </a:lnSpc>
              <a:spcBef>
                <a:spcPts val="100"/>
              </a:spcBef>
            </a:pPr>
            <a:r>
              <a:rPr sz="700" spc="110" dirty="0">
                <a:solidFill>
                  <a:srgbClr val="414042"/>
                </a:solidFill>
                <a:latin typeface="Meiryo UI" panose="020B0604030504040204" pitchFamily="50" charset="-128"/>
                <a:ea typeface="Meiryo UI" panose="020B0604030504040204" pitchFamily="50" charset="-128"/>
                <a:cs typeface="Source Han Sans JP"/>
              </a:rPr>
              <a:t>第３章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5" dirty="0">
                <a:solidFill>
                  <a:srgbClr val="414042"/>
                </a:solidFill>
                <a:latin typeface="Meiryo UI" panose="020B0604030504040204" pitchFamily="50" charset="-128"/>
                <a:ea typeface="Meiryo UI" panose="020B0604030504040204" pitchFamily="50" charset="-128"/>
                <a:cs typeface="Source Han Sans JP"/>
              </a:rPr>
              <a:t>  ４. 支援のネットワーク体制の考え方</a:t>
            </a:r>
            <a:endParaRPr sz="700" dirty="0">
              <a:latin typeface="Meiryo UI" panose="020B0604030504040204" pitchFamily="50" charset="-128"/>
              <a:ea typeface="Meiryo UI" panose="020B0604030504040204" pitchFamily="50" charset="-128"/>
              <a:cs typeface="Source Han Sans JP"/>
            </a:endParaRPr>
          </a:p>
        </p:txBody>
      </p:sp>
      <p:sp>
        <p:nvSpPr>
          <p:cNvPr id="57"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59"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1"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4"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第３章</a:t>
            </a:r>
          </a:p>
        </p:txBody>
      </p:sp>
      <p:sp>
        <p:nvSpPr>
          <p:cNvPr id="67"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sp>
        <p:nvSpPr>
          <p:cNvPr id="70"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sp>
        <p:nvSpPr>
          <p:cNvPr id="73"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7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79"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82"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85"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8"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1"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4"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96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65317" y="754567"/>
            <a:ext cx="5488940" cy="166712"/>
          </a:xfrm>
          <a:prstGeom prst="rect">
            <a:avLst/>
          </a:prstGeom>
        </p:spPr>
        <p:txBody>
          <a:bodyPr vert="horz" wrap="square" lIns="0" tIns="12700" rIns="0" bIns="0" rtlCol="0">
            <a:spAutoFit/>
          </a:bodyPr>
          <a:lstStyle/>
          <a:p>
            <a:pPr marR="123189"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（1）支援のネットワーク体制①</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a:t>
            </a:r>
            <a:endParaRPr sz="1000" dirty="0">
              <a:latin typeface="Meiryo UI" panose="020B0604030504040204" pitchFamily="50" charset="-128"/>
              <a:ea typeface="Meiryo UI" panose="020B0604030504040204" pitchFamily="50" charset="-128"/>
              <a:cs typeface="Source Han Sans JP Heavy"/>
            </a:endParaRPr>
          </a:p>
        </p:txBody>
      </p:sp>
      <p:pic>
        <p:nvPicPr>
          <p:cNvPr id="4" name="object 4"/>
          <p:cNvPicPr/>
          <p:nvPr/>
        </p:nvPicPr>
        <p:blipFill>
          <a:blip r:embed="rId3" cstate="print"/>
          <a:stretch>
            <a:fillRect/>
          </a:stretch>
        </p:blipFill>
        <p:spPr>
          <a:xfrm>
            <a:off x="1148402" y="2332178"/>
            <a:ext cx="5094811" cy="3056946"/>
          </a:xfrm>
          <a:prstGeom prst="rect">
            <a:avLst/>
          </a:prstGeom>
        </p:spPr>
      </p:pic>
      <p:sp>
        <p:nvSpPr>
          <p:cNvPr id="5" name="object 5"/>
          <p:cNvSpPr txBox="1"/>
          <p:nvPr/>
        </p:nvSpPr>
        <p:spPr>
          <a:xfrm>
            <a:off x="2962088" y="2363988"/>
            <a:ext cx="1459865"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ヤングケアラー及びその家族</a:t>
            </a:r>
            <a:endParaRPr sz="850" dirty="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1795576" y="2631563"/>
            <a:ext cx="125730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750" dirty="0">
              <a:latin typeface="Meiryo UI" panose="020B0604030504040204" pitchFamily="50" charset="-128"/>
              <a:ea typeface="Meiryo UI" panose="020B0604030504040204" pitchFamily="50" charset="-128"/>
              <a:cs typeface="Source Han Sans JP"/>
            </a:endParaRPr>
          </a:p>
        </p:txBody>
      </p:sp>
      <p:sp>
        <p:nvSpPr>
          <p:cNvPr id="7" name="object 7"/>
          <p:cNvSpPr txBox="1"/>
          <p:nvPr/>
        </p:nvSpPr>
        <p:spPr>
          <a:xfrm>
            <a:off x="4336296" y="2631563"/>
            <a:ext cx="191262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750" dirty="0">
              <a:latin typeface="Meiryo UI" panose="020B0604030504040204" pitchFamily="50" charset="-128"/>
              <a:ea typeface="Meiryo UI" panose="020B0604030504040204" pitchFamily="50" charset="-128"/>
              <a:cs typeface="Source Han Sans JP"/>
            </a:endParaRPr>
          </a:p>
        </p:txBody>
      </p:sp>
      <p:sp>
        <p:nvSpPr>
          <p:cNvPr id="8" name="object 8"/>
          <p:cNvSpPr txBox="1"/>
          <p:nvPr/>
        </p:nvSpPr>
        <p:spPr>
          <a:xfrm>
            <a:off x="2955438" y="4183408"/>
            <a:ext cx="1472565" cy="284480"/>
          </a:xfrm>
          <a:prstGeom prst="rect">
            <a:avLst/>
          </a:prstGeom>
        </p:spPr>
        <p:txBody>
          <a:bodyPr vert="horz" wrap="square" lIns="0" tIns="12065" rIns="0" bIns="0" rtlCol="0">
            <a:spAutoFit/>
          </a:bodyPr>
          <a:lstStyle/>
          <a:p>
            <a:pPr marL="12700" marR="5080" indent="65405"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コーディネーターをハブに</a:t>
            </a:r>
            <a:r>
              <a:rPr lang="en-US" sz="850" b="1" dirty="0">
                <a:solidFill>
                  <a:srgbClr val="414042"/>
                </a:solidFill>
                <a:latin typeface="Meiryo UI" panose="020B0604030504040204" pitchFamily="50" charset="-128"/>
                <a:ea typeface="Meiryo UI" panose="020B0604030504040204" pitchFamily="50" charset="-128"/>
                <a:cs typeface="Source Han Sans JP"/>
              </a:rPr>
              <a:t/>
            </a:r>
            <a:br>
              <a:rPr lang="en-US" sz="850" b="1" dirty="0">
                <a:solidFill>
                  <a:srgbClr val="414042"/>
                </a:solidFill>
                <a:latin typeface="Meiryo UI" panose="020B0604030504040204" pitchFamily="50" charset="-128"/>
                <a:ea typeface="Meiryo UI" panose="020B0604030504040204" pitchFamily="50" charset="-128"/>
                <a:cs typeface="Source Han Sans JP"/>
              </a:rPr>
            </a:br>
            <a:r>
              <a:rPr sz="850" b="1" dirty="0"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dirty="0">
              <a:latin typeface="Meiryo UI" panose="020B0604030504040204" pitchFamily="50" charset="-128"/>
              <a:ea typeface="Meiryo UI" panose="020B0604030504040204" pitchFamily="50" charset="-128"/>
              <a:cs typeface="Source Han Sans JP"/>
            </a:endParaRPr>
          </a:p>
        </p:txBody>
      </p:sp>
      <p:sp>
        <p:nvSpPr>
          <p:cNvPr id="9" name="object 9"/>
          <p:cNvSpPr txBox="1"/>
          <p:nvPr/>
        </p:nvSpPr>
        <p:spPr>
          <a:xfrm>
            <a:off x="2658765" y="2971451"/>
            <a:ext cx="5467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4260146" y="2971451"/>
            <a:ext cx="39687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a:latin typeface="Meiryo UI" panose="020B0604030504040204" pitchFamily="50" charset="-128"/>
              <a:ea typeface="Meiryo UI" panose="020B0604030504040204" pitchFamily="50" charset="-128"/>
              <a:cs typeface="Source Han Sans JP"/>
            </a:endParaRPr>
          </a:p>
        </p:txBody>
      </p:sp>
      <p:sp>
        <p:nvSpPr>
          <p:cNvPr id="11" name="object 11"/>
          <p:cNvSpPr txBox="1"/>
          <p:nvPr/>
        </p:nvSpPr>
        <p:spPr>
          <a:xfrm>
            <a:off x="3161129" y="2949591"/>
            <a:ext cx="1066800" cy="483234"/>
          </a:xfrm>
          <a:prstGeom prst="rect">
            <a:avLst/>
          </a:prstGeom>
        </p:spPr>
        <p:txBody>
          <a:bodyPr vert="horz" wrap="square" lIns="0" tIns="12065" rIns="0" bIns="0" rtlCol="0">
            <a:spAutoFit/>
          </a:bodyPr>
          <a:lstStyle/>
          <a:p>
            <a:pPr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児童福祉分野</a:t>
            </a:r>
            <a:endParaRPr sz="850">
              <a:latin typeface="Meiryo UI" panose="020B0604030504040204" pitchFamily="50" charset="-128"/>
              <a:ea typeface="Meiryo UI" panose="020B0604030504040204" pitchFamily="50" charset="-128"/>
              <a:cs typeface="Source Han Sans JP"/>
            </a:endParaRPr>
          </a:p>
          <a:p>
            <a:pPr algn="ctr">
              <a:lnSpc>
                <a:spcPct val="100000"/>
              </a:lnSpc>
              <a:spcBef>
                <a:spcPts val="535"/>
              </a:spcBef>
            </a:pPr>
            <a:r>
              <a:rPr sz="650" dirty="0">
                <a:solidFill>
                  <a:srgbClr val="66AD53"/>
                </a:solidFill>
                <a:latin typeface="Meiryo UI" panose="020B0604030504040204" pitchFamily="50" charset="-128"/>
                <a:ea typeface="Meiryo UI" panose="020B0604030504040204" pitchFamily="50" charset="-128"/>
                <a:cs typeface="Source Han Sans JP"/>
              </a:rPr>
              <a:t>子供家庭支援センター</a:t>
            </a:r>
            <a:endParaRPr sz="650">
              <a:latin typeface="Meiryo UI" panose="020B0604030504040204" pitchFamily="50" charset="-128"/>
              <a:ea typeface="Meiryo UI" panose="020B0604030504040204" pitchFamily="50" charset="-128"/>
              <a:cs typeface="Source Han Sans JP"/>
            </a:endParaRPr>
          </a:p>
          <a:p>
            <a:pPr algn="ctr">
              <a:lnSpc>
                <a:spcPct val="100000"/>
              </a:lnSpc>
              <a:spcBef>
                <a:spcPts val="490"/>
              </a:spcBef>
            </a:pPr>
            <a:r>
              <a:rPr sz="650" b="1"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650">
              <a:latin typeface="Meiryo UI" panose="020B0604030504040204" pitchFamily="50" charset="-128"/>
              <a:ea typeface="Meiryo UI" panose="020B0604030504040204" pitchFamily="50" charset="-128"/>
              <a:cs typeface="Source Han Sans JP"/>
            </a:endParaRPr>
          </a:p>
        </p:txBody>
      </p:sp>
      <p:sp>
        <p:nvSpPr>
          <p:cNvPr id="12" name="object 12"/>
          <p:cNvSpPr txBox="1"/>
          <p:nvPr/>
        </p:nvSpPr>
        <p:spPr>
          <a:xfrm>
            <a:off x="2023823" y="3289057"/>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dirty="0">
              <a:latin typeface="Meiryo UI" panose="020B0604030504040204" pitchFamily="50" charset="-128"/>
              <a:ea typeface="Meiryo UI" panose="020B0604030504040204" pitchFamily="50" charset="-128"/>
              <a:cs typeface="Source Han Sans JP"/>
            </a:endParaRPr>
          </a:p>
        </p:txBody>
      </p:sp>
      <p:sp>
        <p:nvSpPr>
          <p:cNvPr id="13" name="object 13"/>
          <p:cNvSpPr txBox="1"/>
          <p:nvPr/>
        </p:nvSpPr>
        <p:spPr>
          <a:xfrm>
            <a:off x="1942543" y="3141195"/>
            <a:ext cx="61849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1228744" y="3310927"/>
            <a:ext cx="68834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地域自立支援協議会</a:t>
            </a:r>
            <a:endParaRPr sz="550">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1722446" y="3959023"/>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16" name="object 16"/>
          <p:cNvSpPr txBox="1"/>
          <p:nvPr/>
        </p:nvSpPr>
        <p:spPr>
          <a:xfrm>
            <a:off x="1265543" y="3726283"/>
            <a:ext cx="6172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a:latin typeface="Meiryo UI" panose="020B0604030504040204" pitchFamily="50" charset="-128"/>
              <a:ea typeface="Meiryo UI" panose="020B0604030504040204" pitchFamily="50" charset="-128"/>
              <a:cs typeface="Source Han Sans JP"/>
            </a:endParaRPr>
          </a:p>
        </p:txBody>
      </p:sp>
      <p:sp>
        <p:nvSpPr>
          <p:cNvPr id="17" name="object 17"/>
          <p:cNvSpPr txBox="1"/>
          <p:nvPr/>
        </p:nvSpPr>
        <p:spPr>
          <a:xfrm>
            <a:off x="2018541" y="3683174"/>
            <a:ext cx="908050" cy="184024"/>
          </a:xfrm>
          <a:prstGeom prst="rect">
            <a:avLst/>
          </a:prstGeom>
        </p:spPr>
        <p:txBody>
          <a:bodyPr vert="horz" wrap="square" lIns="0" tIns="14604" rIns="0" bIns="0" rtlCol="0">
            <a:spAutoFit/>
          </a:bodyPr>
          <a:lstStyle/>
          <a:p>
            <a:pPr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a:latin typeface="Meiryo UI" panose="020B0604030504040204" pitchFamily="50" charset="-128"/>
              <a:ea typeface="Meiryo UI" panose="020B0604030504040204" pitchFamily="50" charset="-128"/>
              <a:cs typeface="Source Han Sans JP"/>
            </a:endParaRPr>
          </a:p>
        </p:txBody>
      </p:sp>
      <p:sp>
        <p:nvSpPr>
          <p:cNvPr id="18" name="object 18"/>
          <p:cNvSpPr txBox="1"/>
          <p:nvPr/>
        </p:nvSpPr>
        <p:spPr>
          <a:xfrm>
            <a:off x="2564917" y="3980888"/>
            <a:ext cx="39243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a:latin typeface="Meiryo UI" panose="020B0604030504040204" pitchFamily="50" charset="-128"/>
              <a:ea typeface="Meiryo UI" panose="020B0604030504040204" pitchFamily="50" charset="-128"/>
              <a:cs typeface="Source Han Sans JP"/>
            </a:endParaRPr>
          </a:p>
        </p:txBody>
      </p:sp>
      <p:sp>
        <p:nvSpPr>
          <p:cNvPr id="19" name="object 19"/>
          <p:cNvSpPr txBox="1"/>
          <p:nvPr/>
        </p:nvSpPr>
        <p:spPr>
          <a:xfrm>
            <a:off x="1121688" y="3937773"/>
            <a:ext cx="543608" cy="178767"/>
          </a:xfrm>
          <a:prstGeom prst="rect">
            <a:avLst/>
          </a:prstGeom>
        </p:spPr>
        <p:txBody>
          <a:bodyPr vert="horz" wrap="square" lIns="0" tIns="12065" rIns="0" bIns="0" rtlCol="0">
            <a:spAutoFit/>
          </a:bodyPr>
          <a:lstStyle/>
          <a:p>
            <a:pPr marL="12700" marR="5080" indent="64135" algn="ctr">
              <a:lnSpc>
                <a:spcPct val="1028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支援会議</a:t>
            </a:r>
            <a:r>
              <a:rPr lang="en-US" sz="550" dirty="0">
                <a:solidFill>
                  <a:srgbClr val="66AD53"/>
                </a:solidFill>
                <a:latin typeface="Meiryo UI" panose="020B0604030504040204" pitchFamily="50" charset="-128"/>
                <a:ea typeface="Meiryo UI" panose="020B0604030504040204" pitchFamily="50" charset="-128"/>
                <a:cs typeface="Source Han Sans JP"/>
              </a:rPr>
              <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a:solidFill>
                  <a:srgbClr val="66AD53"/>
                </a:solidFill>
                <a:latin typeface="Meiryo UI" panose="020B0604030504040204" pitchFamily="50" charset="-128"/>
                <a:ea typeface="Meiryo UI" panose="020B0604030504040204" pitchFamily="50" charset="-128"/>
                <a:cs typeface="Source Han Sans JP"/>
              </a:rPr>
              <a:t> (社会福祉法)</a:t>
            </a:r>
            <a:endParaRPr sz="550" dirty="0">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1811709" y="4235499"/>
            <a:ext cx="5410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重層的支援会議</a:t>
            </a:r>
            <a:endParaRPr sz="550">
              <a:latin typeface="Meiryo UI" panose="020B0604030504040204" pitchFamily="50" charset="-128"/>
              <a:ea typeface="Meiryo UI" panose="020B0604030504040204" pitchFamily="50" charset="-128"/>
              <a:cs typeface="Source Han Sans JP"/>
            </a:endParaRPr>
          </a:p>
        </p:txBody>
      </p:sp>
      <p:sp>
        <p:nvSpPr>
          <p:cNvPr id="21" name="object 21"/>
          <p:cNvSpPr txBox="1"/>
          <p:nvPr/>
        </p:nvSpPr>
        <p:spPr>
          <a:xfrm>
            <a:off x="2647363" y="5138194"/>
            <a:ext cx="5613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a:latin typeface="Meiryo UI" panose="020B0604030504040204" pitchFamily="50" charset="-128"/>
              <a:ea typeface="Meiryo UI" panose="020B0604030504040204" pitchFamily="50" charset="-128"/>
              <a:cs typeface="Source Han Sans JP"/>
            </a:endParaRPr>
          </a:p>
        </p:txBody>
      </p:sp>
      <p:sp>
        <p:nvSpPr>
          <p:cNvPr id="22" name="object 22"/>
          <p:cNvSpPr txBox="1"/>
          <p:nvPr/>
        </p:nvSpPr>
        <p:spPr>
          <a:xfrm>
            <a:off x="1769150" y="5160064"/>
            <a:ext cx="73596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訪問看護ステーション</a:t>
            </a:r>
            <a:endParaRPr sz="550">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3113500" y="4990320"/>
            <a:ext cx="4495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sp>
        <p:nvSpPr>
          <p:cNvPr id="24" name="object 24"/>
          <p:cNvSpPr txBox="1"/>
          <p:nvPr/>
        </p:nvSpPr>
        <p:spPr>
          <a:xfrm>
            <a:off x="4215407" y="5138194"/>
            <a:ext cx="480695"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a:latin typeface="Meiryo UI" panose="020B0604030504040204" pitchFamily="50" charset="-128"/>
              <a:ea typeface="Meiryo UI" panose="020B0604030504040204" pitchFamily="50" charset="-128"/>
              <a:cs typeface="Source Han Sans JP"/>
            </a:endParaRPr>
          </a:p>
        </p:txBody>
      </p:sp>
      <p:sp>
        <p:nvSpPr>
          <p:cNvPr id="25" name="object 25"/>
          <p:cNvSpPr txBox="1"/>
          <p:nvPr/>
        </p:nvSpPr>
        <p:spPr>
          <a:xfrm>
            <a:off x="3821283" y="4990320"/>
            <a:ext cx="730885"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6" name="object 26"/>
          <p:cNvSpPr txBox="1"/>
          <p:nvPr/>
        </p:nvSpPr>
        <p:spPr>
          <a:xfrm>
            <a:off x="5158012" y="4168104"/>
            <a:ext cx="807085" cy="99385"/>
          </a:xfrm>
          <a:prstGeom prst="rect">
            <a:avLst/>
          </a:prstGeom>
        </p:spPr>
        <p:txBody>
          <a:bodyPr vert="horz" wrap="square" lIns="0" tIns="14604" rIns="0" bIns="0" rtlCol="0">
            <a:spAutoFit/>
          </a:bodyPr>
          <a:lstStyle/>
          <a:p>
            <a:pPr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保育所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幼稚園等</a:t>
            </a:r>
            <a:endParaRPr sz="550" dirty="0">
              <a:latin typeface="Meiryo UI" panose="020B0604030504040204" pitchFamily="50" charset="-128"/>
              <a:ea typeface="Meiryo UI" panose="020B0604030504040204" pitchFamily="50" charset="-128"/>
              <a:cs typeface="Source Han Sans JP"/>
            </a:endParaRPr>
          </a:p>
        </p:txBody>
      </p:sp>
      <p:sp>
        <p:nvSpPr>
          <p:cNvPr id="27" name="object 27"/>
          <p:cNvSpPr txBox="1"/>
          <p:nvPr/>
        </p:nvSpPr>
        <p:spPr>
          <a:xfrm>
            <a:off x="4987974" y="3714542"/>
            <a:ext cx="809625"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650">
              <a:latin typeface="Meiryo UI" panose="020B0604030504040204" pitchFamily="50" charset="-128"/>
              <a:ea typeface="Meiryo UI" panose="020B0604030504040204" pitchFamily="50" charset="-128"/>
              <a:cs typeface="Source Han Sans JP"/>
            </a:endParaRPr>
          </a:p>
        </p:txBody>
      </p:sp>
      <p:sp>
        <p:nvSpPr>
          <p:cNvPr id="28" name="object 28"/>
          <p:cNvSpPr txBox="1"/>
          <p:nvPr/>
        </p:nvSpPr>
        <p:spPr>
          <a:xfrm>
            <a:off x="5061205" y="3897863"/>
            <a:ext cx="656590"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650">
              <a:latin typeface="Meiryo UI" panose="020B0604030504040204" pitchFamily="50" charset="-128"/>
              <a:ea typeface="Meiryo UI" panose="020B0604030504040204" pitchFamily="50" charset="-128"/>
              <a:cs typeface="Source Han Sans JP"/>
            </a:endParaRPr>
          </a:p>
        </p:txBody>
      </p:sp>
      <p:sp>
        <p:nvSpPr>
          <p:cNvPr id="29" name="object 29"/>
          <p:cNvSpPr txBox="1"/>
          <p:nvPr/>
        </p:nvSpPr>
        <p:spPr>
          <a:xfrm>
            <a:off x="4863316" y="3141184"/>
            <a:ext cx="6019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30" name="object 30"/>
          <p:cNvSpPr txBox="1"/>
          <p:nvPr/>
        </p:nvSpPr>
        <p:spPr>
          <a:xfrm>
            <a:off x="5657380" y="3310927"/>
            <a:ext cx="3181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家事支援</a:t>
            </a:r>
            <a:endParaRPr sz="550">
              <a:latin typeface="Meiryo UI" panose="020B0604030504040204" pitchFamily="50" charset="-128"/>
              <a:ea typeface="Meiryo UI" panose="020B0604030504040204" pitchFamily="50" charset="-128"/>
              <a:cs typeface="Source Han Sans JP"/>
            </a:endParaRPr>
          </a:p>
        </p:txBody>
      </p:sp>
      <p:sp>
        <p:nvSpPr>
          <p:cNvPr id="31" name="object 31"/>
          <p:cNvSpPr txBox="1"/>
          <p:nvPr/>
        </p:nvSpPr>
        <p:spPr>
          <a:xfrm>
            <a:off x="4501377" y="3289057"/>
            <a:ext cx="1059815" cy="142988"/>
          </a:xfrm>
          <a:prstGeom prst="rect">
            <a:avLst/>
          </a:prstGeom>
        </p:spPr>
        <p:txBody>
          <a:bodyPr vert="horz" wrap="square" lIns="0" tIns="12065" rIns="0" bIns="0" rtlCol="0">
            <a:spAutoFit/>
          </a:bodyPr>
          <a:lstStyle/>
          <a:p>
            <a:pPr marL="137160"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地域の支援者団体</a:t>
            </a:r>
            <a:endParaRPr sz="850" dirty="0">
              <a:latin typeface="Meiryo UI" panose="020B0604030504040204" pitchFamily="50" charset="-128"/>
              <a:ea typeface="Meiryo UI" panose="020B0604030504040204" pitchFamily="50" charset="-128"/>
              <a:cs typeface="Source Han Sans JP"/>
            </a:endParaRPr>
          </a:p>
        </p:txBody>
      </p:sp>
      <p:sp>
        <p:nvSpPr>
          <p:cNvPr id="32" name="object 32"/>
          <p:cNvSpPr txBox="1"/>
          <p:nvPr/>
        </p:nvSpPr>
        <p:spPr>
          <a:xfrm>
            <a:off x="1790974" y="4481111"/>
            <a:ext cx="75184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a:latin typeface="Meiryo UI" panose="020B0604030504040204" pitchFamily="50" charset="-128"/>
              <a:ea typeface="Meiryo UI" panose="020B0604030504040204" pitchFamily="50" charset="-128"/>
              <a:cs typeface="Source Han Sans JP"/>
            </a:endParaRPr>
          </a:p>
        </p:txBody>
      </p:sp>
      <p:sp>
        <p:nvSpPr>
          <p:cNvPr id="33" name="object 33"/>
          <p:cNvSpPr txBox="1"/>
          <p:nvPr/>
        </p:nvSpPr>
        <p:spPr>
          <a:xfrm>
            <a:off x="1449602" y="4628984"/>
            <a:ext cx="1338580" cy="291747"/>
          </a:xfrm>
          <a:prstGeom prst="rect">
            <a:avLst/>
          </a:prstGeom>
        </p:spPr>
        <p:txBody>
          <a:bodyPr vert="horz" wrap="square" lIns="0" tIns="12065" rIns="0" bIns="0" rtlCol="0">
            <a:spAutoFit/>
          </a:bodyPr>
          <a:lstStyle/>
          <a:p>
            <a:pPr marL="312738" indent="-223838"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509"/>
              </a:spcBef>
              <a:tabLst>
                <a:tab pos="889635" algn="l"/>
              </a:tabLst>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	地域ケア会議</a:t>
            </a:r>
            <a:endParaRPr sz="550" dirty="0">
              <a:latin typeface="Meiryo UI" panose="020B0604030504040204" pitchFamily="50" charset="-128"/>
              <a:ea typeface="Meiryo UI" panose="020B0604030504040204" pitchFamily="50" charset="-128"/>
              <a:cs typeface="Source Han Sans JP"/>
            </a:endParaRPr>
          </a:p>
        </p:txBody>
      </p:sp>
      <p:sp>
        <p:nvSpPr>
          <p:cNvPr id="34" name="object 34"/>
          <p:cNvSpPr txBox="1"/>
          <p:nvPr/>
        </p:nvSpPr>
        <p:spPr>
          <a:xfrm>
            <a:off x="5025067" y="4541217"/>
            <a:ext cx="3886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35" name="object 35"/>
          <p:cNvSpPr txBox="1"/>
          <p:nvPr/>
        </p:nvSpPr>
        <p:spPr>
          <a:xfrm>
            <a:off x="5837997" y="4710952"/>
            <a:ext cx="120014"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a:latin typeface="Meiryo UI" panose="020B0604030504040204" pitchFamily="50" charset="-128"/>
              <a:ea typeface="Meiryo UI" panose="020B0604030504040204" pitchFamily="50" charset="-128"/>
              <a:cs typeface="Source Han Sans JP"/>
            </a:endParaRPr>
          </a:p>
        </p:txBody>
      </p:sp>
      <p:sp>
        <p:nvSpPr>
          <p:cNvPr id="36" name="object 36"/>
          <p:cNvSpPr txBox="1"/>
          <p:nvPr/>
        </p:nvSpPr>
        <p:spPr>
          <a:xfrm>
            <a:off x="4452906" y="4710952"/>
            <a:ext cx="17526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a:latin typeface="Meiryo UI" panose="020B0604030504040204" pitchFamily="50" charset="-128"/>
              <a:ea typeface="Meiryo UI" panose="020B0604030504040204" pitchFamily="50" charset="-128"/>
              <a:cs typeface="Source Han Sans JP"/>
            </a:endParaRPr>
          </a:p>
        </p:txBody>
      </p:sp>
      <p:sp>
        <p:nvSpPr>
          <p:cNvPr id="37" name="object 37"/>
          <p:cNvSpPr txBox="1"/>
          <p:nvPr/>
        </p:nvSpPr>
        <p:spPr>
          <a:xfrm>
            <a:off x="4974572" y="4689086"/>
            <a:ext cx="490220" cy="291747"/>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教育分野</a:t>
            </a:r>
            <a:endParaRPr sz="850">
              <a:latin typeface="Meiryo UI" panose="020B0604030504040204" pitchFamily="50" charset="-128"/>
              <a:ea typeface="Meiryo UI" panose="020B0604030504040204" pitchFamily="50" charset="-128"/>
              <a:cs typeface="Source Han Sans JP"/>
            </a:endParaRPr>
          </a:p>
          <a:p>
            <a:pPr marL="59690" algn="ctr">
              <a:lnSpc>
                <a:spcPct val="100000"/>
              </a:lnSpc>
              <a:spcBef>
                <a:spcPts val="509"/>
              </a:spcBef>
            </a:pPr>
            <a:r>
              <a:rPr sz="550" dirty="0">
                <a:solidFill>
                  <a:srgbClr val="66AD53"/>
                </a:solidFill>
                <a:latin typeface="Meiryo UI" panose="020B0604030504040204" pitchFamily="50" charset="-128"/>
                <a:ea typeface="Meiryo UI" panose="020B0604030504040204" pitchFamily="50" charset="-128"/>
                <a:cs typeface="Source Han Sans JP"/>
              </a:rPr>
              <a:t>教育委員会</a:t>
            </a:r>
            <a:endParaRPr sz="550">
              <a:latin typeface="Meiryo UI" panose="020B0604030504040204" pitchFamily="50" charset="-128"/>
              <a:ea typeface="Meiryo UI" panose="020B0604030504040204" pitchFamily="50" charset="-128"/>
              <a:cs typeface="Source Han Sans JP"/>
            </a:endParaRPr>
          </a:p>
        </p:txBody>
      </p:sp>
      <p:sp>
        <p:nvSpPr>
          <p:cNvPr id="38" name="object 38"/>
          <p:cNvSpPr txBox="1"/>
          <p:nvPr/>
        </p:nvSpPr>
        <p:spPr>
          <a:xfrm>
            <a:off x="3377225" y="3490670"/>
            <a:ext cx="774700" cy="244298"/>
          </a:xfrm>
          <a:prstGeom prst="rect">
            <a:avLst/>
          </a:prstGeom>
        </p:spPr>
        <p:txBody>
          <a:bodyPr vert="horz" wrap="square" lIns="0" tIns="13335" rIns="0" bIns="0" rtlCol="0">
            <a:spAutoFit/>
          </a:bodyPr>
          <a:lstStyle/>
          <a:p>
            <a:pPr marL="12700" marR="5080" indent="5080" algn="ctr">
              <a:lnSpc>
                <a:spcPct val="100000"/>
              </a:lnSpc>
              <a:spcBef>
                <a:spcPts val="10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r>
              <a:rPr lang="en-US" sz="750" b="1" dirty="0">
                <a:solidFill>
                  <a:srgbClr val="FFFFFF"/>
                </a:solidFill>
                <a:latin typeface="Meiryo UI" panose="020B0604030504040204" pitchFamily="50" charset="-128"/>
                <a:ea typeface="Meiryo UI" panose="020B0604030504040204" pitchFamily="50" charset="-128"/>
                <a:cs typeface="Source Han Sans JP"/>
              </a:rPr>
              <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39" name="object 39"/>
          <p:cNvSpPr txBox="1"/>
          <p:nvPr/>
        </p:nvSpPr>
        <p:spPr>
          <a:xfrm>
            <a:off x="1067299" y="5500242"/>
            <a:ext cx="486981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構成員：行政機関、児童福祉関係、保健医療関係、教育関係、警察・司法・人権擁護関係機関、社会福祉協議会</a:t>
            </a:r>
            <a:r>
              <a:rPr sz="550" dirty="0">
                <a:solidFill>
                  <a:srgbClr val="414042"/>
                </a:solidFill>
                <a:latin typeface="Meiryo UI" panose="020B0604030504040204" pitchFamily="50" charset="-128"/>
                <a:ea typeface="Meiryo UI" panose="020B0604030504040204" pitchFamily="50" charset="-128"/>
                <a:cs typeface="Source Han Sans JP"/>
              </a:rPr>
              <a:t> 等</a:t>
            </a:r>
            <a:endParaRPr sz="1000" dirty="0">
              <a:latin typeface="Meiryo UI" panose="020B0604030504040204" pitchFamily="50" charset="-128"/>
              <a:ea typeface="Meiryo UI" panose="020B0604030504040204" pitchFamily="50" charset="-128"/>
              <a:cs typeface="Source Han Sans JP Heavy"/>
            </a:endParaRPr>
          </a:p>
        </p:txBody>
      </p:sp>
      <p:sp>
        <p:nvSpPr>
          <p:cNvPr id="40" name="object 40"/>
          <p:cNvSpPr txBox="1"/>
          <p:nvPr/>
        </p:nvSpPr>
        <p:spPr>
          <a:xfrm>
            <a:off x="1067299" y="9664299"/>
            <a:ext cx="5429250" cy="243015"/>
          </a:xfrm>
          <a:prstGeom prst="rect">
            <a:avLst/>
          </a:prstGeom>
        </p:spPr>
        <p:txBody>
          <a:bodyPr vert="horz" wrap="square" lIns="0" tIns="12700" rIns="0" bIns="0" rtlCol="0">
            <a:spAutoFit/>
          </a:bodyPr>
          <a:lstStyle/>
          <a:p>
            <a:pPr marL="92710" marR="5080" indent="-80645">
              <a:lnSpc>
                <a:spcPct val="1363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5  各ケースの支援状況やリスクの確認のため、会議における主たる支援機関の決定や確認、支援方針の決定や見直しについて、他機関、他職種の関係者との協議のもと、定期的に進行管理票や進行管理シートに記載し、情報共有・確認すること。</a:t>
            </a:r>
            <a:endParaRPr sz="550">
              <a:latin typeface="Meiryo UI" panose="020B0604030504040204" pitchFamily="50" charset="-128"/>
              <a:ea typeface="Meiryo UI" panose="020B0604030504040204" pitchFamily="50" charset="-128"/>
              <a:cs typeface="Source Han Sans JP"/>
            </a:endParaRPr>
          </a:p>
        </p:txBody>
      </p:sp>
      <p:graphicFrame>
        <p:nvGraphicFramePr>
          <p:cNvPr id="41" name="object 41"/>
          <p:cNvGraphicFramePr>
            <a:graphicFrameLocks noGrp="1"/>
          </p:cNvGraphicFramePr>
          <p:nvPr>
            <p:extLst>
              <p:ext uri="{D42A27DB-BD31-4B8C-83A1-F6EECF244321}">
                <p14:modId xmlns:p14="http://schemas.microsoft.com/office/powerpoint/2010/main" val="712062879"/>
              </p:ext>
            </p:extLst>
          </p:nvPr>
        </p:nvGraphicFramePr>
        <p:xfrm>
          <a:off x="1079995" y="6078004"/>
          <a:ext cx="5400675" cy="3550285"/>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4536440">
                  <a:extLst>
                    <a:ext uri="{9D8B030D-6E8A-4147-A177-3AD203B41FA5}">
                      <a16:colId xmlns:a16="http://schemas.microsoft.com/office/drawing/2014/main" val="20001"/>
                    </a:ext>
                  </a:extLst>
                </a:gridCol>
              </a:tblGrid>
              <a:tr h="162687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R="8890" algn="ctr">
                        <a:lnSpc>
                          <a:spcPct val="100000"/>
                        </a:lnSpc>
                        <a:spcBef>
                          <a:spcPts val="5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cap="flat" cmpd="sng" algn="ctr">
                      <a:solidFill>
                        <a:schemeClr val="bg1"/>
                      </a:solidFill>
                      <a:prstDash val="solid"/>
                      <a:round/>
                      <a:headEnd type="none" w="med" len="med"/>
                      <a:tailEnd type="none" w="med" len="med"/>
                    </a:lnB>
                    <a:solidFill>
                      <a:srgbClr val="C7DABC"/>
                    </a:solidFill>
                  </a:tcPr>
                </a:tc>
                <a:tc>
                  <a:txBody>
                    <a:bodyPr/>
                    <a:lstStyle/>
                    <a:p>
                      <a:pPr marL="297180" indent="-154305" algn="just">
                        <a:lnSpc>
                          <a:spcPct val="100000"/>
                        </a:lnSpc>
                        <a:spcBef>
                          <a:spcPts val="740"/>
                        </a:spcBef>
                        <a:buClr>
                          <a:srgbClr val="61A753"/>
                        </a:buClr>
                        <a:buChar char="●"/>
                        <a:tabLst>
                          <a:tab pos="29781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既存の子供家庭支援のネットワークや個人情報保護の仕組みを活用できる。</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319405" indent="-52705"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個別ケース検討会議や実務者会議の活用、若しくはその部会を作る等して、ヤング</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ケアラーについても対応可）</a:t>
                      </a:r>
                      <a:endParaRPr lang="ja-JP" altLang="en-US" sz="900" spc="0" dirty="0">
                        <a:latin typeface="Meiryo UI" panose="020B0604030504040204" pitchFamily="50" charset="-128"/>
                        <a:ea typeface="Meiryo UI" panose="020B0604030504040204" pitchFamily="50" charset="-128"/>
                        <a:cs typeface="Source Han Sans JP Medium"/>
                      </a:endParaRPr>
                    </a:p>
                    <a:p>
                      <a:pPr marL="290830" indent="-147320" algn="just">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児童福祉、保健医療、教育等との関係性が既にあり連携がスムーズ。</a:t>
                      </a:r>
                      <a:endParaRPr lang="ja-JP" altLang="en-US" sz="900" spc="0" dirty="0">
                        <a:latin typeface="Meiryo UI" panose="020B0604030504040204" pitchFamily="50" charset="-128"/>
                        <a:ea typeface="Meiryo UI" panose="020B0604030504040204" pitchFamily="50" charset="-128"/>
                        <a:cs typeface="Source Han Sans JP Medium"/>
                      </a:endParaRPr>
                    </a:p>
                    <a:p>
                      <a:pPr marL="295275" marR="133985" indent="-152400" algn="just">
                        <a:lnSpc>
                          <a:spcPct val="120300"/>
                        </a:lnSpc>
                        <a:spcBef>
                          <a:spcPts val="284"/>
                        </a:spcBef>
                        <a:buClr>
                          <a:srgbClr val="61A753"/>
                        </a:buClr>
                        <a:buChar char="●"/>
                        <a:tabLst>
                          <a:tab pos="294005" algn="l"/>
                        </a:tabLst>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ヤングケアラーの中には、虐待や虐待に近いケースがあるため、子供家庭支援センターに</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情報集約することで緊急を要する場合にも早期介入が可能になる。子供本人の状況把握の経験が豊富</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gn="just">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進行管理</a:t>
                      </a:r>
                      <a:r>
                        <a:rPr lang="en-US" altLang="ja-JP" sz="750" b="0" spc="0" baseline="33333" dirty="0">
                          <a:solidFill>
                            <a:srgbClr val="414042"/>
                          </a:solidFill>
                          <a:latin typeface="Meiryo UI" panose="020B0604030504040204" pitchFamily="50" charset="-128"/>
                          <a:ea typeface="Meiryo UI" panose="020B0604030504040204" pitchFamily="50" charset="-128"/>
                          <a:cs typeface="Source Han Sans JP Medium"/>
                        </a:rPr>
                        <a:t>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が重層的</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36000" marT="93980" marB="0">
                    <a:lnL w="38100">
                      <a:solidFill>
                        <a:srgbClr val="FFFFFF"/>
                      </a:solidFill>
                      <a:prstDash val="solid"/>
                    </a:lnL>
                    <a:lnB w="381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10000"/>
                  </a:ext>
                </a:extLst>
              </a:tr>
              <a:tr h="530860">
                <a:tc>
                  <a:txBody>
                    <a:bodyPr/>
                    <a:lstStyle/>
                    <a:p>
                      <a:pPr>
                        <a:lnSpc>
                          <a:spcPct val="100000"/>
                        </a:lnSpc>
                        <a:spcBef>
                          <a:spcPts val="35"/>
                        </a:spcBef>
                      </a:pPr>
                      <a:endParaRPr sz="1300" spc="0" dirty="0">
                        <a:latin typeface="Meiryo UI" panose="020B0604030504040204" pitchFamily="50" charset="-128"/>
                        <a:ea typeface="Meiryo UI" panose="020B0604030504040204" pitchFamily="50" charset="-128"/>
                        <a:cs typeface="Times New Roman"/>
                      </a:endParaRPr>
                    </a:p>
                    <a:p>
                      <a:pPr marR="5715" algn="ctr">
                        <a:lnSpc>
                          <a:spcPct val="100000"/>
                        </a:lnSpc>
                        <a:spcBef>
                          <a:spcPts val="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dirty="0">
                        <a:latin typeface="Meiryo UI" panose="020B0604030504040204" pitchFamily="50" charset="-128"/>
                        <a:ea typeface="Meiryo UI" panose="020B0604030504040204" pitchFamily="50" charset="-128"/>
                        <a:cs typeface="Source Han Sans JP Heavy"/>
                      </a:endParaRPr>
                    </a:p>
                  </a:txBody>
                  <a:tcPr marL="0" marR="0" marT="4445" marB="0">
                    <a:lnR w="38100">
                      <a:solidFill>
                        <a:srgbClr val="FFFFFF"/>
                      </a:solidFill>
                      <a:prstDash val="solid"/>
                    </a:lnR>
                    <a:lnT w="38100" cap="flat" cmpd="sng" algn="ctr">
                      <a:solidFill>
                        <a:schemeClr val="bg1"/>
                      </a:solidFill>
                      <a:prstDash val="solid"/>
                      <a:round/>
                      <a:headEnd type="none" w="med" len="med"/>
                      <a:tailEnd type="none" w="med" len="med"/>
                    </a:lnT>
                    <a:lnB w="38100">
                      <a:solidFill>
                        <a:srgbClr val="FFFFFF"/>
                      </a:solidFill>
                      <a:prstDash val="solid"/>
                    </a:lnB>
                    <a:solidFill>
                      <a:srgbClr val="C7DABC"/>
                    </a:solidFill>
                  </a:tcPr>
                </a:tc>
                <a:tc>
                  <a:txBody>
                    <a:bodyPr/>
                    <a:lstStyle/>
                    <a:p>
                      <a:pPr marL="290830" indent="-147320" algn="just">
                        <a:lnSpc>
                          <a:spcPct val="100000"/>
                        </a:lnSpc>
                        <a:spcBef>
                          <a:spcPts val="74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既存の仕組みでは、基本的には18歳未満の子供を対象にしている。</a:t>
                      </a:r>
                      <a:endParaRPr sz="900" spc="0" dirty="0">
                        <a:latin typeface="Meiryo UI" panose="020B0604030504040204" pitchFamily="50" charset="-128"/>
                        <a:ea typeface="Meiryo UI" panose="020B0604030504040204" pitchFamily="50" charset="-128"/>
                        <a:cs typeface="Source Han Sans JP Medium"/>
                      </a:endParaRPr>
                    </a:p>
                    <a:p>
                      <a:pPr marL="290830" indent="-147320" algn="just">
                        <a:lnSpc>
                          <a:spcPct val="100000"/>
                        </a:lnSpc>
                        <a:spcBef>
                          <a:spcPts val="505"/>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保護者の中には警戒心を持つ等でアプローチが難しい場合がある。</a:t>
                      </a:r>
                      <a:endParaRPr sz="900" spc="0" dirty="0">
                        <a:latin typeface="Meiryo UI" panose="020B0604030504040204" pitchFamily="50" charset="-128"/>
                        <a:ea typeface="Meiryo UI" panose="020B0604030504040204" pitchFamily="50" charset="-128"/>
                        <a:cs typeface="Source Han Sans JP Medium"/>
                      </a:endParaRPr>
                    </a:p>
                  </a:txBody>
                  <a:tcPr marL="0" marR="36000" marT="93980" marB="0">
                    <a:lnL w="38100">
                      <a:solidFill>
                        <a:srgbClr val="FFFFFF"/>
                      </a:solidFill>
                      <a:prstDash val="solid"/>
                    </a:lnL>
                    <a:lnT w="38100" cap="flat" cmpd="sng" algn="ctr">
                      <a:solidFill>
                        <a:schemeClr val="bg1"/>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1"/>
                  </a:ext>
                </a:extLst>
              </a:tr>
              <a:tr h="139255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10"/>
                        </a:spcBef>
                      </a:pPr>
                      <a:endParaRPr sz="1150" spc="0" dirty="0">
                        <a:latin typeface="Meiryo UI" panose="020B0604030504040204" pitchFamily="50" charset="-128"/>
                        <a:ea typeface="Meiryo UI" panose="020B0604030504040204" pitchFamily="50" charset="-128"/>
                        <a:cs typeface="Times New Roman"/>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287655" marR="128905" indent="-144145" algn="just">
                        <a:lnSpc>
                          <a:spcPct val="120300"/>
                        </a:lnSpc>
                        <a:spcBef>
                          <a:spcPts val="520"/>
                        </a:spcBef>
                        <a:buClr>
                          <a:srgbClr val="61A753"/>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ヤングケアラーが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18</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歳以上になった場合にも、新たなネットワークに引き継ぐなどして継続的に対応できるようにする。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130810" indent="-153670" algn="just">
                        <a:lnSpc>
                          <a:spcPct val="120300"/>
                        </a:lnSpc>
                        <a:spcBef>
                          <a:spcPts val="285"/>
                        </a:spcBef>
                        <a:buClr>
                          <a:srgbClr val="61A753"/>
                        </a:buClr>
                        <a:buChar char="●"/>
                        <a:tabLst>
                          <a:tab pos="299720" algn="l"/>
                        </a:tabLst>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家事援助サービスや訪問看護、民間支援団体といった児童福祉に限定されない多様な</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機関との連携やサービス提供を支援の念頭におく。</a:t>
                      </a:r>
                      <a:endParaRPr lang="ja-JP" altLang="en-US" sz="900" spc="0" dirty="0">
                        <a:latin typeface="Meiryo UI" panose="020B0604030504040204" pitchFamily="50" charset="-128"/>
                        <a:ea typeface="Meiryo UI" panose="020B0604030504040204" pitchFamily="50" charset="-128"/>
                        <a:cs typeface="Source Han Sans JP Medium"/>
                      </a:endParaRPr>
                    </a:p>
                    <a:p>
                      <a:pPr marL="294005" marR="128905" indent="-150495" algn="just">
                        <a:lnSpc>
                          <a:spcPct val="120300"/>
                        </a:lnSpc>
                        <a:spcBef>
                          <a:spcPts val="284"/>
                        </a:spcBef>
                        <a:buClr>
                          <a:srgbClr val="61A753"/>
                        </a:buClr>
                        <a:buChar char="●"/>
                        <a:tabLst>
                          <a:tab pos="30162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ケアを受ける家族側の状況やニーズは、家庭の状況を詳細に把握している福祉サービス提供者（居宅介護支援事業所、訪問看護ステーション、社会福祉協議会等）と情報</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共有を密に行い、一体的に動く。</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36000" marT="6604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42" name="object 42"/>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3" name="object 43"/>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21</a:t>
            </a:r>
            <a:endParaRPr sz="900">
              <a:latin typeface="Meiryo UI" panose="020B0604030504040204" pitchFamily="50" charset="-128"/>
              <a:ea typeface="Meiryo UI" panose="020B0604030504040204" pitchFamily="50" charset="-128"/>
              <a:cs typeface="Source Han Sans JP Medium"/>
            </a:endParaRPr>
          </a:p>
        </p:txBody>
      </p:sp>
      <p:sp>
        <p:nvSpPr>
          <p:cNvPr id="44" name="object 44"/>
          <p:cNvSpPr txBox="1"/>
          <p:nvPr/>
        </p:nvSpPr>
        <p:spPr>
          <a:xfrm>
            <a:off x="707301" y="10331567"/>
            <a:ext cx="214058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第３章  ｜  ４. 支援のネットワーク体制の考え方</a:t>
            </a:r>
            <a:endParaRPr sz="700">
              <a:latin typeface="Meiryo UI" panose="020B0604030504040204" pitchFamily="50" charset="-128"/>
              <a:ea typeface="Meiryo UI" panose="020B0604030504040204" pitchFamily="50" charset="-128"/>
              <a:cs typeface="Source Han Sans JP"/>
            </a:endParaRPr>
          </a:p>
        </p:txBody>
      </p:sp>
      <p:sp>
        <p:nvSpPr>
          <p:cNvPr id="45" name="object 3"/>
          <p:cNvSpPr txBox="1"/>
          <p:nvPr/>
        </p:nvSpPr>
        <p:spPr>
          <a:xfrm>
            <a:off x="1306617" y="2075475"/>
            <a:ext cx="5488940" cy="166712"/>
          </a:xfrm>
          <a:prstGeom prst="rect">
            <a:avLst/>
          </a:prstGeom>
        </p:spPr>
        <p:txBody>
          <a:bodyPr vert="horz" wrap="square" lIns="0" tIns="12700" rIns="0" bIns="0" rtlCol="0">
            <a:spAutoFit/>
          </a:bodyPr>
          <a:lstStyle/>
          <a:p>
            <a:pPr marL="514984">
              <a:lnSpc>
                <a:spcPct val="100000"/>
              </a:lnSpc>
              <a:spcBef>
                <a:spcPts val="950"/>
              </a:spcBef>
              <a:tabLst>
                <a:tab pos="782320" algn="l"/>
                <a:tab pos="1308100" algn="l"/>
                <a:tab pos="478663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8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6" name="object 3"/>
          <p:cNvSpPr txBox="1"/>
          <p:nvPr/>
        </p:nvSpPr>
        <p:spPr>
          <a:xfrm>
            <a:off x="1065317" y="1059230"/>
            <a:ext cx="5488940" cy="869982"/>
          </a:xfrm>
          <a:prstGeom prst="rect">
            <a:avLst/>
          </a:prstGeom>
        </p:spPr>
        <p:txBody>
          <a:bodyPr vert="horz" wrap="square" lIns="0" tIns="12700" rIns="0" bIns="0" rtlCol="0">
            <a:spAutoFit/>
          </a:bodyPr>
          <a:lstStyle/>
          <a:p>
            <a:pPr marL="12700" marR="5080" indent="109855" algn="just">
              <a:lnSpc>
                <a:spcPct val="133300"/>
              </a:lnSpc>
            </a:pPr>
            <a:r>
              <a:rPr sz="1000" spc="30" dirty="0">
                <a:solidFill>
                  <a:srgbClr val="414042"/>
                </a:solidFill>
                <a:latin typeface="Meiryo UI" panose="020B0604030504040204" pitchFamily="50" charset="-128"/>
                <a:ea typeface="Meiryo UI" panose="020B0604030504040204" pitchFamily="50" charset="-128"/>
                <a:cs typeface="Source Han Sans JP"/>
              </a:rPr>
              <a:t>子供家庭支援センター中心モデルは、要保護児童対策地域協議会の既存の仕組みにおいて、ケースに</a:t>
            </a:r>
            <a:r>
              <a:rPr sz="1000" dirty="0">
                <a:solidFill>
                  <a:srgbClr val="414042"/>
                </a:solidFill>
                <a:latin typeface="Meiryo UI" panose="020B0604030504040204" pitchFamily="50" charset="-128"/>
                <a:ea typeface="Meiryo UI" panose="020B0604030504040204" pitchFamily="50" charset="-128"/>
                <a:cs typeface="Source Han Sans JP"/>
              </a:rPr>
              <a:t>応じ必要な機関を招集することが可能です。</a:t>
            </a:r>
            <a:endParaRPr sz="1000" dirty="0">
              <a:latin typeface="Meiryo UI" panose="020B0604030504040204" pitchFamily="50" charset="-128"/>
              <a:ea typeface="Meiryo UI" panose="020B0604030504040204" pitchFamily="50" charset="-128"/>
              <a:cs typeface="Source Han Sans JP"/>
            </a:endParaRPr>
          </a:p>
          <a:p>
            <a:pPr marL="14604" marR="53340" indent="107950" algn="just">
              <a:lnSpc>
                <a:spcPct val="133300"/>
              </a:lnSpc>
              <a:spcBef>
                <a:spcPts val="280"/>
              </a:spcBef>
            </a:pPr>
            <a:r>
              <a:rPr sz="1000" spc="10" dirty="0">
                <a:solidFill>
                  <a:srgbClr val="414042"/>
                </a:solidFill>
                <a:latin typeface="Meiryo UI" panose="020B0604030504040204" pitchFamily="50" charset="-128"/>
                <a:ea typeface="Meiryo UI" panose="020B0604030504040204" pitchFamily="50" charset="-128"/>
                <a:cs typeface="Source Han Sans JP"/>
              </a:rPr>
              <a:t>都実施の区市町村調査・学校調査からも、支援ネットワークの中心機関としては「子供家庭支援センター</a:t>
            </a:r>
            <a:r>
              <a:rPr sz="1000" dirty="0">
                <a:solidFill>
                  <a:srgbClr val="414042"/>
                </a:solidFill>
                <a:latin typeface="Meiryo UI" panose="020B0604030504040204" pitchFamily="50" charset="-128"/>
                <a:ea typeface="Meiryo UI" panose="020B0604030504040204" pitchFamily="50" charset="-128"/>
                <a:cs typeface="Source Han Sans JP"/>
              </a:rPr>
              <a:t>（要保護児童対策地域協議会の調整機関）」</a:t>
            </a:r>
            <a:r>
              <a:rPr sz="1000" dirty="0" err="1">
                <a:solidFill>
                  <a:srgbClr val="414042"/>
                </a:solidFill>
                <a:latin typeface="Meiryo UI" panose="020B0604030504040204" pitchFamily="50" charset="-128"/>
                <a:ea typeface="Meiryo UI" panose="020B0604030504040204" pitchFamily="50" charset="-128"/>
                <a:cs typeface="Source Han Sans JP"/>
              </a:rPr>
              <a:t>が望ましいとの意見が多数を占めました</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sp>
        <p:nvSpPr>
          <p:cNvPr id="47" name="object 26"/>
          <p:cNvSpPr txBox="1"/>
          <p:nvPr/>
        </p:nvSpPr>
        <p:spPr>
          <a:xfrm>
            <a:off x="5130860" y="4321473"/>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児童館</a:t>
            </a:r>
            <a:endParaRPr sz="550" dirty="0">
              <a:latin typeface="Meiryo UI" panose="020B0604030504040204" pitchFamily="50" charset="-128"/>
              <a:ea typeface="Meiryo UI" panose="020B0604030504040204" pitchFamily="50" charset="-128"/>
              <a:cs typeface="Source Han Sans JP"/>
            </a:endParaRPr>
          </a:p>
        </p:txBody>
      </p:sp>
      <p:sp>
        <p:nvSpPr>
          <p:cNvPr id="48" name="object 26"/>
          <p:cNvSpPr txBox="1"/>
          <p:nvPr/>
        </p:nvSpPr>
        <p:spPr>
          <a:xfrm>
            <a:off x="5507831" y="4321473"/>
            <a:ext cx="467684"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学童クラブ等</a:t>
            </a:r>
            <a:endParaRPr sz="550" dirty="0">
              <a:latin typeface="Meiryo UI" panose="020B0604030504040204" pitchFamily="50" charset="-128"/>
              <a:ea typeface="Meiryo UI" panose="020B0604030504040204" pitchFamily="50" charset="-128"/>
              <a:cs typeface="Source Han Sans JP"/>
            </a:endParaRPr>
          </a:p>
        </p:txBody>
      </p:sp>
      <p:sp>
        <p:nvSpPr>
          <p:cNvPr id="49" name="object 26"/>
          <p:cNvSpPr txBox="1"/>
          <p:nvPr/>
        </p:nvSpPr>
        <p:spPr>
          <a:xfrm>
            <a:off x="4507180" y="3480038"/>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dirty="0">
              <a:latin typeface="Meiryo UI" panose="020B0604030504040204" pitchFamily="50" charset="-128"/>
              <a:ea typeface="Meiryo UI" panose="020B0604030504040204" pitchFamily="50" charset="-128"/>
              <a:cs typeface="Source Han Sans JP"/>
            </a:endParaRPr>
          </a:p>
        </p:txBody>
      </p:sp>
      <p:sp>
        <p:nvSpPr>
          <p:cNvPr id="50" name="object 26"/>
          <p:cNvSpPr txBox="1"/>
          <p:nvPr/>
        </p:nvSpPr>
        <p:spPr>
          <a:xfrm>
            <a:off x="5153687" y="3480038"/>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51" name="object 39"/>
          <p:cNvSpPr txBox="1"/>
          <p:nvPr/>
        </p:nvSpPr>
        <p:spPr>
          <a:xfrm>
            <a:off x="1280659" y="5860646"/>
            <a:ext cx="4869815" cy="166712"/>
          </a:xfrm>
          <a:prstGeom prst="rect">
            <a:avLst/>
          </a:prstGeom>
        </p:spPr>
        <p:txBody>
          <a:bodyPr vert="horz" wrap="square" lIns="0" tIns="12700" rIns="0" bIns="0" rtlCol="0">
            <a:spAutoFit/>
          </a:bodyPr>
          <a:lstStyle/>
          <a:p>
            <a:pPr marL="568325">
              <a:lnSpc>
                <a:spcPct val="100000"/>
              </a:lnSpc>
              <a:tabLst>
                <a:tab pos="835660" algn="l"/>
                <a:tab pos="1361440" algn="l"/>
                <a:tab pos="472948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9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4082904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06212" y="754567"/>
            <a:ext cx="5515610" cy="166712"/>
          </a:xfrm>
          <a:prstGeom prst="rect">
            <a:avLst/>
          </a:prstGeom>
        </p:spPr>
        <p:txBody>
          <a:bodyPr vert="horz" wrap="square" lIns="0" tIns="12700" rIns="0" bIns="0" rtlCol="0">
            <a:spAutoFit/>
          </a:bodyPr>
          <a:lstStyle/>
          <a:p>
            <a:pPr marR="32384"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（2）支援のネットワーク体制②</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生活福祉</a:t>
            </a:r>
            <a:r>
              <a:rPr sz="1000" b="1" dirty="0">
                <a:solidFill>
                  <a:srgbClr val="414042"/>
                </a:solidFill>
                <a:latin typeface="Meiryo UI" panose="020B0604030504040204" pitchFamily="50" charset="-128"/>
                <a:ea typeface="Meiryo UI" panose="020B0604030504040204" pitchFamily="50" charset="-128"/>
                <a:cs typeface="Source Han Sans JP Heavy"/>
              </a:rPr>
              <a:t>/障害/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1067300" y="7391467"/>
            <a:ext cx="3750310" cy="459100"/>
          </a:xfrm>
          <a:prstGeom prst="rect">
            <a:avLst/>
          </a:prstGeom>
        </p:spPr>
        <p:txBody>
          <a:bodyPr vert="horz" wrap="square" lIns="0" tIns="43180" rIns="0" bIns="0" rtlCol="0">
            <a:spAutoFit/>
          </a:bodyPr>
          <a:lstStyle/>
          <a:p>
            <a:pPr marL="12700">
              <a:lnSpc>
                <a:spcPct val="100000"/>
              </a:lnSpc>
              <a:spcBef>
                <a:spcPts val="34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構成員</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○支援会議：行政機関、自立相談支援事業の相談支援員、サービス提供事業者、教育関係、社会福祉協議会、地域の関係者</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○地域自立支援協議会：障害福祉サービス事業者、障害当事者団体等、相談支援事業者、医療機関、教育関係</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○地域ケア会議：行政機関、地域包括支援センター、介護医療保健関係、地域の関係者</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5" name="object 5"/>
          <p:cNvSpPr/>
          <p:nvPr/>
        </p:nvSpPr>
        <p:spPr>
          <a:xfrm>
            <a:off x="2981817" y="2823828"/>
            <a:ext cx="1545590" cy="429895"/>
          </a:xfrm>
          <a:custGeom>
            <a:avLst/>
            <a:gdLst/>
            <a:ahLst/>
            <a:cxnLst/>
            <a:rect l="l" t="t" r="r" b="b"/>
            <a:pathLst>
              <a:path w="1545589" h="429895">
                <a:moveTo>
                  <a:pt x="1330896" y="0"/>
                </a:moveTo>
                <a:lnTo>
                  <a:pt x="214655" y="0"/>
                </a:lnTo>
                <a:lnTo>
                  <a:pt x="165431" y="5670"/>
                </a:lnTo>
                <a:lnTo>
                  <a:pt x="120248" y="21821"/>
                </a:lnTo>
                <a:lnTo>
                  <a:pt x="80392" y="47165"/>
                </a:lnTo>
                <a:lnTo>
                  <a:pt x="47152" y="80410"/>
                </a:lnTo>
                <a:lnTo>
                  <a:pt x="21814" y="120269"/>
                </a:lnTo>
                <a:lnTo>
                  <a:pt x="5668" y="165451"/>
                </a:lnTo>
                <a:lnTo>
                  <a:pt x="0" y="214668"/>
                </a:lnTo>
                <a:lnTo>
                  <a:pt x="5668" y="263884"/>
                </a:lnTo>
                <a:lnTo>
                  <a:pt x="21814" y="309066"/>
                </a:lnTo>
                <a:lnTo>
                  <a:pt x="47152" y="348925"/>
                </a:lnTo>
                <a:lnTo>
                  <a:pt x="80392" y="382170"/>
                </a:lnTo>
                <a:lnTo>
                  <a:pt x="120248" y="407514"/>
                </a:lnTo>
                <a:lnTo>
                  <a:pt x="165431" y="423665"/>
                </a:lnTo>
                <a:lnTo>
                  <a:pt x="214655" y="429336"/>
                </a:lnTo>
                <a:lnTo>
                  <a:pt x="1330896" y="429336"/>
                </a:lnTo>
                <a:lnTo>
                  <a:pt x="1380112" y="423665"/>
                </a:lnTo>
                <a:lnTo>
                  <a:pt x="1425295" y="407514"/>
                </a:lnTo>
                <a:lnTo>
                  <a:pt x="1465153" y="382170"/>
                </a:lnTo>
                <a:lnTo>
                  <a:pt x="1498399" y="348925"/>
                </a:lnTo>
                <a:lnTo>
                  <a:pt x="1523742" y="309066"/>
                </a:lnTo>
                <a:lnTo>
                  <a:pt x="1539894" y="263884"/>
                </a:lnTo>
                <a:lnTo>
                  <a:pt x="1545564" y="214668"/>
                </a:lnTo>
                <a:lnTo>
                  <a:pt x="1539894" y="165451"/>
                </a:lnTo>
                <a:lnTo>
                  <a:pt x="1523742" y="120269"/>
                </a:lnTo>
                <a:lnTo>
                  <a:pt x="1498399" y="80410"/>
                </a:lnTo>
                <a:lnTo>
                  <a:pt x="1465153" y="47165"/>
                </a:lnTo>
                <a:lnTo>
                  <a:pt x="1425295" y="21821"/>
                </a:lnTo>
                <a:lnTo>
                  <a:pt x="1380112" y="5670"/>
                </a:lnTo>
                <a:lnTo>
                  <a:pt x="133089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txBox="1"/>
          <p:nvPr/>
        </p:nvSpPr>
        <p:spPr>
          <a:xfrm>
            <a:off x="3351903" y="2886872"/>
            <a:ext cx="800100" cy="264944"/>
          </a:xfrm>
          <a:prstGeom prst="rect">
            <a:avLst/>
          </a:prstGeom>
        </p:spPr>
        <p:txBody>
          <a:bodyPr vert="horz" wrap="square" lIns="0" tIns="12065" rIns="0" bIns="0" rtlCol="0">
            <a:spAutoFit/>
          </a:bodyPr>
          <a:lstStyle/>
          <a:p>
            <a:pPr marR="5080" algn="ctr">
              <a:lnSpc>
                <a:spcPct val="101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r>
              <a:rPr lang="en-US" sz="850" b="1" dirty="0">
                <a:solidFill>
                  <a:srgbClr val="FFFFFF"/>
                </a:solidFill>
                <a:latin typeface="Meiryo UI" panose="020B0604030504040204" pitchFamily="50" charset="-128"/>
                <a:ea typeface="Meiryo UI" panose="020B0604030504040204" pitchFamily="50" charset="-128"/>
                <a:cs typeface="Source Han Sans JP"/>
              </a:rPr>
              <a:t/>
            </a:r>
            <a:br>
              <a:rPr lang="en-US" sz="850" b="1" dirty="0">
                <a:solidFill>
                  <a:srgbClr val="FFFFFF"/>
                </a:solidFill>
                <a:latin typeface="Meiryo UI" panose="020B0604030504040204" pitchFamily="50" charset="-128"/>
                <a:ea typeface="Meiryo UI" panose="020B0604030504040204" pitchFamily="50" charset="-128"/>
                <a:cs typeface="Source Han Sans JP"/>
              </a:rPr>
            </a:b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grpSp>
        <p:nvGrpSpPr>
          <p:cNvPr id="7" name="object 7"/>
          <p:cNvGrpSpPr/>
          <p:nvPr/>
        </p:nvGrpSpPr>
        <p:grpSpPr>
          <a:xfrm>
            <a:off x="1161478" y="3297835"/>
            <a:ext cx="5169535" cy="4008754"/>
            <a:chOff x="1161478" y="3297835"/>
            <a:chExt cx="5169535" cy="4008754"/>
          </a:xfrm>
        </p:grpSpPr>
        <p:sp>
          <p:nvSpPr>
            <p:cNvPr id="8" name="object 8"/>
            <p:cNvSpPr/>
            <p:nvPr/>
          </p:nvSpPr>
          <p:spPr>
            <a:xfrm>
              <a:off x="3100971" y="3297846"/>
              <a:ext cx="1307465" cy="343535"/>
            </a:xfrm>
            <a:custGeom>
              <a:avLst/>
              <a:gdLst/>
              <a:ahLst/>
              <a:cxnLst/>
              <a:rect l="l" t="t" r="r" b="b"/>
              <a:pathLst>
                <a:path w="1307464" h="343535">
                  <a:moveTo>
                    <a:pt x="429323" y="196684"/>
                  </a:moveTo>
                  <a:lnTo>
                    <a:pt x="319176" y="196684"/>
                  </a:lnTo>
                  <a:lnTo>
                    <a:pt x="319176" y="0"/>
                  </a:lnTo>
                  <a:lnTo>
                    <a:pt x="110159" y="0"/>
                  </a:lnTo>
                  <a:lnTo>
                    <a:pt x="110159" y="196684"/>
                  </a:lnTo>
                  <a:lnTo>
                    <a:pt x="0" y="196684"/>
                  </a:lnTo>
                  <a:lnTo>
                    <a:pt x="0" y="197091"/>
                  </a:lnTo>
                  <a:lnTo>
                    <a:pt x="214668" y="343471"/>
                  </a:lnTo>
                  <a:lnTo>
                    <a:pt x="429323" y="197091"/>
                  </a:lnTo>
                  <a:lnTo>
                    <a:pt x="429323" y="196684"/>
                  </a:lnTo>
                  <a:close/>
                </a:path>
                <a:path w="1307464" h="343535">
                  <a:moveTo>
                    <a:pt x="1307236" y="146380"/>
                  </a:moveTo>
                  <a:lnTo>
                    <a:pt x="1092581" y="0"/>
                  </a:lnTo>
                  <a:lnTo>
                    <a:pt x="877912" y="146380"/>
                  </a:lnTo>
                  <a:lnTo>
                    <a:pt x="877912" y="146786"/>
                  </a:lnTo>
                  <a:lnTo>
                    <a:pt x="988060" y="146786"/>
                  </a:lnTo>
                  <a:lnTo>
                    <a:pt x="988060" y="343471"/>
                  </a:lnTo>
                  <a:lnTo>
                    <a:pt x="1197076" y="343471"/>
                  </a:lnTo>
                  <a:lnTo>
                    <a:pt x="1197076" y="146786"/>
                  </a:lnTo>
                  <a:lnTo>
                    <a:pt x="1307236" y="146786"/>
                  </a:lnTo>
                  <a:lnTo>
                    <a:pt x="1307236" y="14638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9" name="object 9"/>
            <p:cNvPicPr/>
            <p:nvPr/>
          </p:nvPicPr>
          <p:blipFill>
            <a:blip r:embed="rId3" cstate="print"/>
            <a:stretch>
              <a:fillRect/>
            </a:stretch>
          </p:blipFill>
          <p:spPr>
            <a:xfrm>
              <a:off x="1161478" y="3668818"/>
              <a:ext cx="5169076" cy="3637168"/>
            </a:xfrm>
            <a:prstGeom prst="rect">
              <a:avLst/>
            </a:prstGeom>
          </p:spPr>
        </p:pic>
      </p:grpSp>
      <p:sp>
        <p:nvSpPr>
          <p:cNvPr id="10" name="object 10"/>
          <p:cNvSpPr txBox="1"/>
          <p:nvPr/>
        </p:nvSpPr>
        <p:spPr>
          <a:xfrm>
            <a:off x="1611664" y="3374042"/>
            <a:ext cx="141224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11" name="object 11"/>
          <p:cNvSpPr txBox="1"/>
          <p:nvPr/>
        </p:nvSpPr>
        <p:spPr>
          <a:xfrm>
            <a:off x="4477787" y="3315919"/>
            <a:ext cx="1293495" cy="276358"/>
          </a:xfrm>
          <a:prstGeom prst="rect">
            <a:avLst/>
          </a:prstGeom>
        </p:spPr>
        <p:txBody>
          <a:bodyPr vert="horz" wrap="square" lIns="0" tIns="12065" rIns="0" bIns="0" rtlCol="0">
            <a:spAutoFit/>
          </a:bodyPr>
          <a:lstStyle/>
          <a:p>
            <a:pPr marL="213995" marR="5080" indent="-201930" algn="ctr">
              <a:lnSpc>
                <a:spcPct val="101000"/>
              </a:lnSpc>
              <a:spcBef>
                <a:spcPts val="95"/>
              </a:spcBef>
            </a:pPr>
            <a:r>
              <a:rPr sz="8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850">
              <a:latin typeface="Meiryo UI" panose="020B0604030504040204" pitchFamily="50" charset="-128"/>
              <a:ea typeface="Meiryo UI" panose="020B0604030504040204" pitchFamily="50" charset="-128"/>
              <a:cs typeface="Source Han Sans JP"/>
            </a:endParaRPr>
          </a:p>
        </p:txBody>
      </p:sp>
      <p:sp>
        <p:nvSpPr>
          <p:cNvPr id="12" name="object 12"/>
          <p:cNvSpPr txBox="1"/>
          <p:nvPr/>
        </p:nvSpPr>
        <p:spPr>
          <a:xfrm>
            <a:off x="3149834" y="4525578"/>
            <a:ext cx="1212850" cy="244939"/>
          </a:xfrm>
          <a:prstGeom prst="rect">
            <a:avLst/>
          </a:prstGeom>
        </p:spPr>
        <p:txBody>
          <a:bodyPr vert="horz" wrap="square" lIns="0" tIns="13970" rIns="0" bIns="0" rtlCol="0">
            <a:spAutoFit/>
          </a:bodyPr>
          <a:lstStyle/>
          <a:p>
            <a:pPr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支援会議</a:t>
            </a:r>
            <a:endParaRPr sz="75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750" b="1"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750">
              <a:latin typeface="Meiryo UI" panose="020B0604030504040204" pitchFamily="50" charset="-128"/>
              <a:ea typeface="Meiryo UI" panose="020B0604030504040204" pitchFamily="50" charset="-128"/>
              <a:cs typeface="Source Han Sans JP"/>
            </a:endParaRPr>
          </a:p>
        </p:txBody>
      </p:sp>
      <p:sp>
        <p:nvSpPr>
          <p:cNvPr id="13" name="object 13"/>
          <p:cNvSpPr txBox="1"/>
          <p:nvPr/>
        </p:nvSpPr>
        <p:spPr>
          <a:xfrm>
            <a:off x="2956237" y="5359996"/>
            <a:ext cx="1489710" cy="264944"/>
          </a:xfrm>
          <a:prstGeom prst="rect">
            <a:avLst/>
          </a:prstGeom>
        </p:spPr>
        <p:txBody>
          <a:bodyPr vert="horz" wrap="square" lIns="0" tIns="12065" rIns="0" bIns="0" rtlCol="0">
            <a:spAutoFit/>
          </a:bodyPr>
          <a:lstStyle/>
          <a:p>
            <a:pPr marL="12700" marR="5080" indent="66040" algn="ctr">
              <a:lnSpc>
                <a:spcPct val="101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コーディネーターをハブに</a:t>
            </a:r>
            <a:r>
              <a:rPr lang="en-US" sz="850" b="1" dirty="0">
                <a:solidFill>
                  <a:srgbClr val="414042"/>
                </a:solidFill>
                <a:latin typeface="Meiryo UI" panose="020B0604030504040204" pitchFamily="50" charset="-128"/>
                <a:ea typeface="Meiryo UI" panose="020B0604030504040204" pitchFamily="50" charset="-128"/>
                <a:cs typeface="Source Han Sans JP"/>
              </a:rPr>
              <a:t/>
            </a:r>
            <a:br>
              <a:rPr lang="en-US" sz="850" b="1" dirty="0">
                <a:solidFill>
                  <a:srgbClr val="414042"/>
                </a:solidFill>
                <a:latin typeface="Meiryo UI" panose="020B0604030504040204" pitchFamily="50" charset="-128"/>
                <a:ea typeface="Meiryo UI" panose="020B0604030504040204" pitchFamily="50" charset="-128"/>
                <a:cs typeface="Source Han Sans JP"/>
              </a:rPr>
            </a:br>
            <a:r>
              <a:rPr sz="850" b="1" dirty="0"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dirty="0">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3391015" y="3864312"/>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3146816" y="4144026"/>
            <a:ext cx="3968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a:latin typeface="Meiryo UI" panose="020B0604030504040204" pitchFamily="50" charset="-128"/>
              <a:ea typeface="Meiryo UI" panose="020B0604030504040204" pitchFamily="50" charset="-128"/>
              <a:cs typeface="Source Han Sans JP"/>
            </a:endParaRPr>
          </a:p>
        </p:txBody>
      </p:sp>
      <p:sp>
        <p:nvSpPr>
          <p:cNvPr id="16" name="object 16"/>
          <p:cNvSpPr txBox="1"/>
          <p:nvPr/>
        </p:nvSpPr>
        <p:spPr>
          <a:xfrm>
            <a:off x="3699005" y="4144014"/>
            <a:ext cx="62420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a:latin typeface="Meiryo UI" panose="020B0604030504040204" pitchFamily="50" charset="-128"/>
              <a:ea typeface="Meiryo UI" panose="020B0604030504040204" pitchFamily="50" charset="-128"/>
              <a:cs typeface="Source Han Sans JP"/>
            </a:endParaRPr>
          </a:p>
        </p:txBody>
      </p:sp>
      <p:sp>
        <p:nvSpPr>
          <p:cNvPr id="17" name="object 17"/>
          <p:cNvSpPr txBox="1"/>
          <p:nvPr/>
        </p:nvSpPr>
        <p:spPr>
          <a:xfrm>
            <a:off x="3124677" y="6948459"/>
            <a:ext cx="56769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a:latin typeface="Meiryo UI" panose="020B0604030504040204" pitchFamily="50" charset="-128"/>
              <a:ea typeface="Meiryo UI" panose="020B0604030504040204" pitchFamily="50" charset="-128"/>
              <a:cs typeface="Source Han Sans JP"/>
            </a:endParaRPr>
          </a:p>
        </p:txBody>
      </p:sp>
      <p:sp>
        <p:nvSpPr>
          <p:cNvPr id="18" name="object 18"/>
          <p:cNvSpPr txBox="1"/>
          <p:nvPr/>
        </p:nvSpPr>
        <p:spPr>
          <a:xfrm>
            <a:off x="4711136" y="6671229"/>
            <a:ext cx="48577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a:latin typeface="Meiryo UI" panose="020B0604030504040204" pitchFamily="50" charset="-128"/>
              <a:ea typeface="Meiryo UI" panose="020B0604030504040204" pitchFamily="50" charset="-128"/>
              <a:cs typeface="Source Han Sans JP"/>
            </a:endParaRPr>
          </a:p>
        </p:txBody>
      </p:sp>
      <p:sp>
        <p:nvSpPr>
          <p:cNvPr id="19" name="object 19"/>
          <p:cNvSpPr txBox="1"/>
          <p:nvPr/>
        </p:nvSpPr>
        <p:spPr>
          <a:xfrm>
            <a:off x="4312385" y="6435810"/>
            <a:ext cx="73914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2269534" y="6646523"/>
            <a:ext cx="32575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児童館等</a:t>
            </a:r>
            <a:endParaRPr sz="550">
              <a:latin typeface="Meiryo UI" panose="020B0604030504040204" pitchFamily="50" charset="-128"/>
              <a:ea typeface="Meiryo UI" panose="020B0604030504040204" pitchFamily="50" charset="-128"/>
              <a:cs typeface="Source Han Sans JP"/>
            </a:endParaRPr>
          </a:p>
        </p:txBody>
      </p:sp>
      <p:sp>
        <p:nvSpPr>
          <p:cNvPr id="21" name="object 21"/>
          <p:cNvSpPr txBox="1"/>
          <p:nvPr/>
        </p:nvSpPr>
        <p:spPr>
          <a:xfrm>
            <a:off x="5181248" y="5013216"/>
            <a:ext cx="927100" cy="129523"/>
          </a:xfrm>
          <a:prstGeom prst="rect">
            <a:avLst/>
          </a:prstGeom>
        </p:spPr>
        <p:txBody>
          <a:bodyPr vert="horz" wrap="square" lIns="0" tIns="13970" rIns="0" bIns="0" rtlCol="0">
            <a:spAutoFit/>
          </a:bodyPr>
          <a:lstStyle/>
          <a:p>
            <a:pPr marL="12700"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750">
              <a:latin typeface="Meiryo UI" panose="020B0604030504040204" pitchFamily="50" charset="-128"/>
              <a:ea typeface="Meiryo UI" panose="020B0604030504040204" pitchFamily="50" charset="-128"/>
              <a:cs typeface="Source Han Sans JP"/>
            </a:endParaRPr>
          </a:p>
        </p:txBody>
      </p:sp>
      <p:sp>
        <p:nvSpPr>
          <p:cNvPr id="22" name="object 22"/>
          <p:cNvSpPr txBox="1"/>
          <p:nvPr/>
        </p:nvSpPr>
        <p:spPr>
          <a:xfrm>
            <a:off x="5265064" y="5322327"/>
            <a:ext cx="760730" cy="129523"/>
          </a:xfrm>
          <a:prstGeom prst="rect">
            <a:avLst/>
          </a:prstGeom>
        </p:spPr>
        <p:txBody>
          <a:bodyPr vert="horz" wrap="square" lIns="0" tIns="13970" rIns="0" bIns="0" rtlCol="0">
            <a:spAutoFit/>
          </a:bodyPr>
          <a:lstStyle/>
          <a:p>
            <a:pPr marL="12700"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750">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4635905" y="4363336"/>
            <a:ext cx="94551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24" name="object 24"/>
          <p:cNvSpPr txBox="1"/>
          <p:nvPr/>
        </p:nvSpPr>
        <p:spPr>
          <a:xfrm>
            <a:off x="5685057" y="4361495"/>
            <a:ext cx="457834" cy="180242"/>
          </a:xfrm>
          <a:prstGeom prst="rect">
            <a:avLst/>
          </a:prstGeom>
        </p:spPr>
        <p:txBody>
          <a:bodyPr vert="horz" wrap="square" lIns="0" tIns="12065" rIns="0" bIns="0" rtlCol="0">
            <a:spAutoFit/>
          </a:bodyPr>
          <a:lstStyle/>
          <a:p>
            <a:pPr marR="5080" algn="ctr">
              <a:lnSpc>
                <a:spcPct val="1040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 NPO</a:t>
            </a:r>
            <a:endParaRPr sz="550" dirty="0">
              <a:latin typeface="Meiryo UI" panose="020B0604030504040204" pitchFamily="50" charset="-128"/>
              <a:ea typeface="Meiryo UI" panose="020B0604030504040204" pitchFamily="50" charset="-128"/>
              <a:cs typeface="Source Han Sans JP"/>
            </a:endParaRPr>
          </a:p>
        </p:txBody>
      </p:sp>
      <p:sp>
        <p:nvSpPr>
          <p:cNvPr id="25" name="object 25"/>
          <p:cNvSpPr txBox="1"/>
          <p:nvPr/>
        </p:nvSpPr>
        <p:spPr>
          <a:xfrm>
            <a:off x="5276209" y="4134778"/>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就労支援</a:t>
            </a:r>
            <a:endParaRPr sz="550">
              <a:latin typeface="Meiryo UI" panose="020B0604030504040204" pitchFamily="50" charset="-128"/>
              <a:ea typeface="Meiryo UI" panose="020B0604030504040204" pitchFamily="50" charset="-128"/>
              <a:cs typeface="Source Han Sans JP"/>
            </a:endParaRPr>
          </a:p>
        </p:txBody>
      </p:sp>
      <p:sp>
        <p:nvSpPr>
          <p:cNvPr id="26" name="object 26"/>
          <p:cNvSpPr txBox="1"/>
          <p:nvPr/>
        </p:nvSpPr>
        <p:spPr>
          <a:xfrm>
            <a:off x="4828728" y="4649979"/>
            <a:ext cx="769620" cy="100027"/>
          </a:xfrm>
          <a:prstGeom prst="rect">
            <a:avLst/>
          </a:prstGeom>
        </p:spPr>
        <p:txBody>
          <a:bodyPr vert="horz" wrap="square" lIns="0" tIns="15240" rIns="0" bIns="0" rtlCol="0">
            <a:spAutoFit/>
          </a:bodyPr>
          <a:lstStyle/>
          <a:p>
            <a:pPr marL="12700" algn="ctr">
              <a:lnSpc>
                <a:spcPct val="100000"/>
              </a:lnSpc>
              <a:spcBef>
                <a:spcPts val="120"/>
              </a:spcBef>
              <a:tabLst>
                <a:tab pos="460375" algn="l"/>
              </a:tabLst>
            </a:pPr>
            <a:r>
              <a:rPr sz="550" dirty="0">
                <a:solidFill>
                  <a:srgbClr val="66AD53"/>
                </a:solidFill>
                <a:latin typeface="Meiryo UI" panose="020B0604030504040204" pitchFamily="50" charset="-128"/>
                <a:ea typeface="Meiryo UI" panose="020B0604030504040204" pitchFamily="50" charset="-128"/>
                <a:cs typeface="Source Han Sans JP"/>
              </a:rPr>
              <a:t>子供食堂	学習支援</a:t>
            </a:r>
            <a:endParaRPr sz="550">
              <a:latin typeface="Meiryo UI" panose="020B0604030504040204" pitchFamily="50" charset="-128"/>
              <a:ea typeface="Meiryo UI" panose="020B0604030504040204" pitchFamily="50" charset="-128"/>
              <a:cs typeface="Source Han Sans JP"/>
            </a:endParaRPr>
          </a:p>
        </p:txBody>
      </p:sp>
      <p:sp>
        <p:nvSpPr>
          <p:cNvPr id="27" name="object 27"/>
          <p:cNvSpPr txBox="1"/>
          <p:nvPr/>
        </p:nvSpPr>
        <p:spPr>
          <a:xfrm>
            <a:off x="3388062" y="4942858"/>
            <a:ext cx="783590" cy="237309"/>
          </a:xfrm>
          <a:prstGeom prst="rect">
            <a:avLst/>
          </a:prstGeom>
        </p:spPr>
        <p:txBody>
          <a:bodyPr vert="horz" wrap="square" lIns="0" tIns="12065" rIns="0" bIns="0" rtlCol="0">
            <a:spAutoFit/>
          </a:bodyPr>
          <a:lstStyle/>
          <a:p>
            <a:pPr marL="12700" marR="5080" indent="5080" algn="ctr">
              <a:lnSpc>
                <a:spcPct val="101800"/>
              </a:lnSpc>
              <a:spcBef>
                <a:spcPts val="9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r>
              <a:rPr lang="en-US" sz="750" b="1" dirty="0">
                <a:solidFill>
                  <a:srgbClr val="FFFFFF"/>
                </a:solidFill>
                <a:latin typeface="Meiryo UI" panose="020B0604030504040204" pitchFamily="50" charset="-128"/>
                <a:ea typeface="Meiryo UI" panose="020B0604030504040204" pitchFamily="50" charset="-128"/>
                <a:cs typeface="Source Han Sans JP"/>
              </a:rPr>
              <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28" name="object 28"/>
          <p:cNvSpPr txBox="1"/>
          <p:nvPr/>
        </p:nvSpPr>
        <p:spPr>
          <a:xfrm>
            <a:off x="1501988" y="5240505"/>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a:latin typeface="Meiryo UI" panose="020B0604030504040204" pitchFamily="50" charset="-128"/>
              <a:ea typeface="Meiryo UI" panose="020B0604030504040204" pitchFamily="50" charset="-128"/>
              <a:cs typeface="Source Han Sans JP"/>
            </a:endParaRPr>
          </a:p>
        </p:txBody>
      </p:sp>
      <p:sp>
        <p:nvSpPr>
          <p:cNvPr id="29" name="object 29"/>
          <p:cNvSpPr txBox="1"/>
          <p:nvPr/>
        </p:nvSpPr>
        <p:spPr>
          <a:xfrm>
            <a:off x="1552933" y="5008521"/>
            <a:ext cx="6254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a:latin typeface="Meiryo UI" panose="020B0604030504040204" pitchFamily="50" charset="-128"/>
              <a:ea typeface="Meiryo UI" panose="020B0604030504040204" pitchFamily="50" charset="-128"/>
              <a:cs typeface="Source Han Sans JP"/>
            </a:endParaRPr>
          </a:p>
        </p:txBody>
      </p:sp>
      <p:sp>
        <p:nvSpPr>
          <p:cNvPr id="30" name="object 30"/>
          <p:cNvSpPr txBox="1"/>
          <p:nvPr/>
        </p:nvSpPr>
        <p:spPr>
          <a:xfrm>
            <a:off x="1517672" y="5527142"/>
            <a:ext cx="69596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地域自立支援協議会</a:t>
            </a:r>
            <a:endParaRPr sz="550">
              <a:latin typeface="Meiryo UI" panose="020B0604030504040204" pitchFamily="50" charset="-128"/>
              <a:ea typeface="Meiryo UI" panose="020B0604030504040204" pitchFamily="50" charset="-128"/>
              <a:cs typeface="Source Han Sans JP"/>
            </a:endParaRPr>
          </a:p>
        </p:txBody>
      </p:sp>
      <p:sp>
        <p:nvSpPr>
          <p:cNvPr id="31" name="object 31"/>
          <p:cNvSpPr txBox="1"/>
          <p:nvPr/>
        </p:nvSpPr>
        <p:spPr>
          <a:xfrm>
            <a:off x="1914771" y="4659209"/>
            <a:ext cx="7607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a:latin typeface="Meiryo UI" panose="020B0604030504040204" pitchFamily="50" charset="-128"/>
              <a:ea typeface="Meiryo UI" panose="020B0604030504040204" pitchFamily="50" charset="-128"/>
              <a:cs typeface="Source Han Sans JP"/>
            </a:endParaRPr>
          </a:p>
        </p:txBody>
      </p:sp>
      <p:sp>
        <p:nvSpPr>
          <p:cNvPr id="32" name="object 32"/>
          <p:cNvSpPr txBox="1"/>
          <p:nvPr/>
        </p:nvSpPr>
        <p:spPr>
          <a:xfrm>
            <a:off x="1873553" y="4098492"/>
            <a:ext cx="837565" cy="484505"/>
          </a:xfrm>
          <a:prstGeom prst="rect">
            <a:avLst/>
          </a:prstGeom>
        </p:spPr>
        <p:txBody>
          <a:bodyPr vert="horz" wrap="square" lIns="0" tIns="51435" rIns="0" bIns="0" rtlCol="0">
            <a:spAutoFit/>
          </a:bodyPr>
          <a:lstStyle/>
          <a:p>
            <a:pPr marL="5080" algn="ctr">
              <a:lnSpc>
                <a:spcPct val="100000"/>
              </a:lnSpc>
              <a:spcBef>
                <a:spcPts val="405"/>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4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a:latin typeface="Meiryo UI" panose="020B0604030504040204" pitchFamily="50" charset="-128"/>
              <a:ea typeface="Meiryo UI" panose="020B0604030504040204" pitchFamily="50" charset="-128"/>
              <a:cs typeface="Source Han Sans JP"/>
            </a:endParaRPr>
          </a:p>
          <a:p>
            <a:pPr marL="5080" algn="ctr">
              <a:lnSpc>
                <a:spcPct val="100000"/>
              </a:lnSpc>
              <a:spcBef>
                <a:spcPts val="520"/>
              </a:spcBef>
            </a:pPr>
            <a:r>
              <a:rPr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sz="550">
              <a:latin typeface="Meiryo UI" panose="020B0604030504040204" pitchFamily="50" charset="-128"/>
              <a:ea typeface="Meiryo UI" panose="020B0604030504040204" pitchFamily="50" charset="-128"/>
              <a:cs typeface="Source Han Sans JP"/>
            </a:endParaRPr>
          </a:p>
        </p:txBody>
      </p:sp>
      <p:sp>
        <p:nvSpPr>
          <p:cNvPr id="33" name="object 33"/>
          <p:cNvSpPr txBox="1"/>
          <p:nvPr/>
        </p:nvSpPr>
        <p:spPr>
          <a:xfrm>
            <a:off x="5140041" y="5869622"/>
            <a:ext cx="49530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教育分野</a:t>
            </a:r>
            <a:endParaRPr sz="850">
              <a:latin typeface="Meiryo UI" panose="020B0604030504040204" pitchFamily="50" charset="-128"/>
              <a:ea typeface="Meiryo UI" panose="020B0604030504040204" pitchFamily="50" charset="-128"/>
              <a:cs typeface="Source Han Sans JP"/>
            </a:endParaRPr>
          </a:p>
        </p:txBody>
      </p:sp>
      <p:sp>
        <p:nvSpPr>
          <p:cNvPr id="34" name="object 34"/>
          <p:cNvSpPr txBox="1"/>
          <p:nvPr/>
        </p:nvSpPr>
        <p:spPr>
          <a:xfrm>
            <a:off x="5191127" y="5647946"/>
            <a:ext cx="3924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35" name="object 35"/>
          <p:cNvSpPr txBox="1"/>
          <p:nvPr/>
        </p:nvSpPr>
        <p:spPr>
          <a:xfrm>
            <a:off x="6024426" y="5905535"/>
            <a:ext cx="12128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a:latin typeface="Meiryo UI" panose="020B0604030504040204" pitchFamily="50" charset="-128"/>
              <a:ea typeface="Meiryo UI" panose="020B0604030504040204" pitchFamily="50" charset="-128"/>
              <a:cs typeface="Source Han Sans JP"/>
            </a:endParaRPr>
          </a:p>
        </p:txBody>
      </p:sp>
      <p:sp>
        <p:nvSpPr>
          <p:cNvPr id="36" name="object 36"/>
          <p:cNvSpPr txBox="1"/>
          <p:nvPr/>
        </p:nvSpPr>
        <p:spPr>
          <a:xfrm>
            <a:off x="4554382" y="5905541"/>
            <a:ext cx="17716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37" name="object 37"/>
          <p:cNvSpPr txBox="1"/>
          <p:nvPr/>
        </p:nvSpPr>
        <p:spPr>
          <a:xfrm>
            <a:off x="5188105" y="6163135"/>
            <a:ext cx="39751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教育委員会</a:t>
            </a:r>
            <a:endParaRPr sz="550">
              <a:latin typeface="Meiryo UI" panose="020B0604030504040204" pitchFamily="50" charset="-128"/>
              <a:ea typeface="Meiryo UI" panose="020B0604030504040204" pitchFamily="50" charset="-128"/>
              <a:cs typeface="Source Han Sans JP"/>
            </a:endParaRPr>
          </a:p>
        </p:txBody>
      </p:sp>
      <p:sp>
        <p:nvSpPr>
          <p:cNvPr id="38" name="object 38"/>
          <p:cNvSpPr txBox="1"/>
          <p:nvPr/>
        </p:nvSpPr>
        <p:spPr>
          <a:xfrm>
            <a:off x="1407659" y="5969856"/>
            <a:ext cx="1920875" cy="144270"/>
          </a:xfrm>
          <a:prstGeom prst="rect">
            <a:avLst/>
          </a:prstGeom>
        </p:spPr>
        <p:txBody>
          <a:bodyPr vert="horz" wrap="square" lIns="0" tIns="13335" rIns="0" bIns="0" rtlCol="0">
            <a:spAutoFit/>
          </a:bodyPr>
          <a:lstStyle/>
          <a:p>
            <a:pPr marL="12700" algn="ctr">
              <a:lnSpc>
                <a:spcPct val="100000"/>
              </a:lnSpc>
              <a:spcBef>
                <a:spcPts val="105"/>
              </a:spcBef>
              <a:tabLst>
                <a:tab pos="535940" algn="l"/>
                <a:tab pos="1380490" algn="l"/>
              </a:tabLst>
            </a:pPr>
            <a:r>
              <a:rPr sz="550" dirty="0">
                <a:solidFill>
                  <a:srgbClr val="66AD53"/>
                </a:solidFill>
                <a:latin typeface="Meiryo UI" panose="020B0604030504040204" pitchFamily="50" charset="-128"/>
                <a:ea typeface="Meiryo UI" panose="020B0604030504040204" pitchFamily="50" charset="-128"/>
                <a:cs typeface="Source Han Sans JP"/>
              </a:rPr>
              <a:t>児童相談所	</a:t>
            </a:r>
            <a:r>
              <a:rPr sz="850" b="1" dirty="0">
                <a:solidFill>
                  <a:srgbClr val="414042"/>
                </a:solidFill>
                <a:latin typeface="Meiryo UI" panose="020B0604030504040204" pitchFamily="50" charset="-128"/>
                <a:ea typeface="Meiryo UI" panose="020B0604030504040204" pitchFamily="50" charset="-128"/>
                <a:cs typeface="Source Han Sans JP"/>
              </a:rPr>
              <a:t>児童福祉分野	</a:t>
            </a: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39" name="object 39"/>
          <p:cNvSpPr txBox="1"/>
          <p:nvPr/>
        </p:nvSpPr>
        <p:spPr>
          <a:xfrm>
            <a:off x="1830844" y="6195107"/>
            <a:ext cx="928369"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a:latin typeface="Meiryo UI" panose="020B0604030504040204" pitchFamily="50" charset="-128"/>
              <a:ea typeface="Meiryo UI" panose="020B0604030504040204" pitchFamily="50" charset="-128"/>
              <a:cs typeface="Source Han Sans JP"/>
            </a:endParaRPr>
          </a:p>
        </p:txBody>
      </p:sp>
      <p:sp>
        <p:nvSpPr>
          <p:cNvPr id="40" name="object 40"/>
          <p:cNvSpPr txBox="1"/>
          <p:nvPr/>
        </p:nvSpPr>
        <p:spPr>
          <a:xfrm>
            <a:off x="1914463" y="6384013"/>
            <a:ext cx="75819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子供家庭支援センター</a:t>
            </a:r>
            <a:endParaRPr sz="550">
              <a:latin typeface="Meiryo UI" panose="020B0604030504040204" pitchFamily="50" charset="-128"/>
              <a:ea typeface="Meiryo UI" panose="020B0604030504040204" pitchFamily="50" charset="-128"/>
              <a:cs typeface="Source Han Sans JP"/>
            </a:endParaRPr>
          </a:p>
        </p:txBody>
      </p:sp>
      <p:sp>
        <p:nvSpPr>
          <p:cNvPr id="41" name="object 41"/>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2" name="object 42"/>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22</a:t>
            </a:r>
            <a:endParaRPr sz="900">
              <a:latin typeface="Meiryo UI" panose="020B0604030504040204" pitchFamily="50" charset="-128"/>
              <a:ea typeface="Meiryo UI" panose="020B0604030504040204" pitchFamily="50" charset="-128"/>
              <a:cs typeface="Source Han Sans JP Medium"/>
            </a:endParaRPr>
          </a:p>
        </p:txBody>
      </p:sp>
      <p:sp>
        <p:nvSpPr>
          <p:cNvPr id="92" name="object 92"/>
          <p:cNvSpPr txBox="1"/>
          <p:nvPr/>
        </p:nvSpPr>
        <p:spPr>
          <a:xfrm>
            <a:off x="4712132" y="10331567"/>
            <a:ext cx="214058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第３章  ｜  ４. 支援のネットワーク体制の考え方</a:t>
            </a:r>
            <a:endParaRPr sz="700">
              <a:latin typeface="Meiryo UI" panose="020B0604030504040204" pitchFamily="50" charset="-128"/>
              <a:ea typeface="Meiryo UI" panose="020B0604030504040204" pitchFamily="50" charset="-128"/>
              <a:cs typeface="Source Han Sans JP"/>
            </a:endParaRPr>
          </a:p>
        </p:txBody>
      </p:sp>
      <p:sp>
        <p:nvSpPr>
          <p:cNvPr id="94" name="object 3"/>
          <p:cNvSpPr txBox="1"/>
          <p:nvPr/>
        </p:nvSpPr>
        <p:spPr>
          <a:xfrm>
            <a:off x="1006212" y="2485048"/>
            <a:ext cx="5515610" cy="166712"/>
          </a:xfrm>
          <a:prstGeom prst="rect">
            <a:avLst/>
          </a:prstGeom>
        </p:spPr>
        <p:txBody>
          <a:bodyPr vert="horz" wrap="square" lIns="0" tIns="12700" rIns="0" bIns="0" rtlCol="0">
            <a:spAutoFit/>
          </a:bodyPr>
          <a:lstStyle/>
          <a:p>
            <a:pPr marL="44450" algn="ctr">
              <a:lnSpc>
                <a:spcPct val="100000"/>
              </a:lnSpc>
              <a:tabLst>
                <a:tab pos="306705" algn="l"/>
                <a:tab pos="895985" algn="l"/>
                <a:tab pos="438404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10</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生活福祉</a:t>
            </a:r>
            <a:r>
              <a:rPr sz="1000" b="1" dirty="0">
                <a:solidFill>
                  <a:srgbClr val="414042"/>
                </a:solidFill>
                <a:latin typeface="Meiryo UI" panose="020B0604030504040204" pitchFamily="50" charset="-128"/>
                <a:ea typeface="Meiryo UI" panose="020B0604030504040204" pitchFamily="50" charset="-128"/>
                <a:cs typeface="Source Han Sans JP Heavy"/>
              </a:rPr>
              <a:t>/障害/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高齢中心モデルのネットワークイメージ（例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生活福祉中心</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95" name="object 3"/>
          <p:cNvSpPr txBox="1"/>
          <p:nvPr/>
        </p:nvSpPr>
        <p:spPr>
          <a:xfrm>
            <a:off x="1006212" y="1151442"/>
            <a:ext cx="5515610" cy="1100238"/>
          </a:xfrm>
          <a:prstGeom prst="rect">
            <a:avLst/>
          </a:prstGeom>
        </p:spPr>
        <p:txBody>
          <a:bodyPr vert="horz" wrap="square" lIns="0" tIns="12700" rIns="0" bIns="0" rtlCol="0">
            <a:spAutoFit/>
          </a:bodyPr>
          <a:lstStyle/>
          <a:p>
            <a:pPr marL="73660" marR="26670" indent="131445" algn="just">
              <a:lnSpc>
                <a:spcPct val="133300"/>
              </a:lnSpc>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ケアラー支援の一環として、福祉事務所、自立相談支援機関、特定相談支援事業所、地域包括支援</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センター等がヤングケアラーへの相談支援等を既に進めている自治体の場合は、生活福祉</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障害福祉</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高齢者</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福祉等を中心機関にすることもできます。</a:t>
            </a:r>
            <a:endParaRPr lang="ja-JP" altLang="en-US" sz="1000" dirty="0">
              <a:latin typeface="Meiryo UI" panose="020B0604030504040204" pitchFamily="50" charset="-128"/>
              <a:ea typeface="Meiryo UI" panose="020B0604030504040204" pitchFamily="50" charset="-128"/>
              <a:cs typeface="Source Han Sans JP"/>
            </a:endParaRPr>
          </a:p>
          <a:p>
            <a:pPr marL="75600" indent="133200" algn="just">
              <a:lnSpc>
                <a:spcPct val="133000"/>
              </a:lnSpc>
              <a:spcBef>
                <a:spcPts val="6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生活福祉中心モデルの場合は下図のようなネットワークイメージです。障害福祉中心の場合は「地域自立支援協議会」、高齢者福祉中心の場合は「地域ケア会議」の枠組みを生かします。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96"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98"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9"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100"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103"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4"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第３章</a:t>
            </a:r>
          </a:p>
        </p:txBody>
      </p:sp>
      <p:sp>
        <p:nvSpPr>
          <p:cNvPr id="106"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7"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8"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sp>
        <p:nvSpPr>
          <p:cNvPr id="109"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0"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1"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sp>
        <p:nvSpPr>
          <p:cNvPr id="112"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3"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4"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115"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6"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7"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118"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9"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0"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121"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2"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3"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124"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5"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6"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27"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8"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9"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30"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1"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2"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33"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4"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198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3285" y="692062"/>
            <a:ext cx="427355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413321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11	生活福祉/障害/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3" name="object 3"/>
          <p:cNvGraphicFramePr>
            <a:graphicFrameLocks noGrp="1"/>
          </p:cNvGraphicFramePr>
          <p:nvPr>
            <p:extLst>
              <p:ext uri="{D42A27DB-BD31-4B8C-83A1-F6EECF244321}">
                <p14:modId xmlns:p14="http://schemas.microsoft.com/office/powerpoint/2010/main" val="1685932882"/>
              </p:ext>
            </p:extLst>
          </p:nvPr>
        </p:nvGraphicFramePr>
        <p:xfrm>
          <a:off x="1079995" y="963003"/>
          <a:ext cx="5400675" cy="2721609"/>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4536440">
                  <a:extLst>
                    <a:ext uri="{9D8B030D-6E8A-4147-A177-3AD203B41FA5}">
                      <a16:colId xmlns:a16="http://schemas.microsoft.com/office/drawing/2014/main" val="20001"/>
                    </a:ext>
                  </a:extLst>
                </a:gridCol>
              </a:tblGrid>
              <a:tr h="120650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50"/>
                        </a:spcBef>
                      </a:pPr>
                      <a:endParaRPr sz="900" spc="0" dirty="0">
                        <a:latin typeface="Meiryo UI" panose="020B0604030504040204" pitchFamily="50" charset="-128"/>
                        <a:ea typeface="Meiryo UI" panose="020B0604030504040204" pitchFamily="50" charset="-128"/>
                        <a:cs typeface="Times New Roman"/>
                      </a:endParaRPr>
                    </a:p>
                    <a:p>
                      <a:pPr marR="8890"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spcBef>
                          <a:spcPts val="40"/>
                        </a:spcBef>
                      </a:pPr>
                      <a:endParaRPr sz="1100" spc="0" dirty="0">
                        <a:latin typeface="Meiryo UI" panose="020B0604030504040204" pitchFamily="50" charset="-128"/>
                        <a:ea typeface="Meiryo UI" panose="020B0604030504040204" pitchFamily="50" charset="-128"/>
                        <a:cs typeface="Times New Roman"/>
                      </a:endParaRPr>
                    </a:p>
                    <a:p>
                      <a:pPr marL="294640" indent="-151765">
                        <a:lnSpc>
                          <a:spcPct val="100000"/>
                        </a:lnSpc>
                        <a:spcBef>
                          <a:spcPts val="500"/>
                        </a:spcBef>
                        <a:buClr>
                          <a:srgbClr val="61A753"/>
                        </a:buClr>
                        <a:buChar char="●"/>
                        <a:tabLst>
                          <a:tab pos="295275" algn="l"/>
                        </a:tabLst>
                      </a:pPr>
                      <a:r>
                        <a:rPr lang="ja-JP" altLang="en-US" sz="900" b="1" spc="0" dirty="0">
                          <a:solidFill>
                            <a:srgbClr val="4AA147"/>
                          </a:solidFill>
                          <a:latin typeface="Meiryo UI" panose="020B0604030504040204" pitchFamily="50" charset="-128"/>
                          <a:ea typeface="Meiryo UI" panose="020B0604030504040204" pitchFamily="50" charset="-128"/>
                          <a:cs typeface="Source Han Sans JP"/>
                        </a:rPr>
                        <a:t>年齢によらず</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、ケアラー支援の一環として若者ケアラーまで含めた支援ができる。</a:t>
                      </a:r>
                    </a:p>
                    <a:p>
                      <a:pPr marL="294640" indent="-151765">
                        <a:lnSpc>
                          <a:spcPct val="100000"/>
                        </a:lnSpc>
                        <a:spcBef>
                          <a:spcPts val="500"/>
                        </a:spcBef>
                        <a:buClr>
                          <a:srgbClr val="61A753"/>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ケアを受ける側の</a:t>
                      </a:r>
                      <a:r>
                        <a:rPr lang="ja-JP" altLang="en-US" sz="900" b="1" spc="0" dirty="0">
                          <a:solidFill>
                            <a:srgbClr val="4AA147"/>
                          </a:solidFill>
                          <a:latin typeface="Meiryo UI" panose="020B0604030504040204" pitchFamily="50" charset="-128"/>
                          <a:ea typeface="Meiryo UI" panose="020B0604030504040204" pitchFamily="50" charset="-128"/>
                          <a:cs typeface="Source Han Sans JP"/>
                        </a:rPr>
                        <a:t>家族に福祉サービスの提供を通じてアクセスしやすい</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既に家族側とサービス提供を通じ関係性ができている可能性があり、家庭の理解を得やすい。</a:t>
                      </a:r>
                    </a:p>
                    <a:p>
                      <a:pPr marL="294640" indent="-151765">
                        <a:lnSpc>
                          <a:spcPct val="100000"/>
                        </a:lnSpc>
                        <a:spcBef>
                          <a:spcPts val="500"/>
                        </a:spcBef>
                        <a:buClr>
                          <a:srgbClr val="61A753"/>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社会福祉協議会や地域の支援団体等との既存のネットワークが活用しやすい。</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473709">
                <a:tc>
                  <a:txBody>
                    <a:bodyPr/>
                    <a:lstStyle/>
                    <a:p>
                      <a:pPr>
                        <a:lnSpc>
                          <a:spcPct val="100000"/>
                        </a:lnSpc>
                        <a:spcBef>
                          <a:spcPts val="40"/>
                        </a:spcBef>
                      </a:pPr>
                      <a:endParaRPr sz="1100" spc="0">
                        <a:latin typeface="Meiryo UI" panose="020B0604030504040204" pitchFamily="50" charset="-128"/>
                        <a:ea typeface="Meiryo UI" panose="020B0604030504040204" pitchFamily="50" charset="-128"/>
                        <a:cs typeface="Times New Roman"/>
                      </a:endParaRPr>
                    </a:p>
                    <a:p>
                      <a:pPr marR="571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a:latin typeface="Meiryo UI" panose="020B0604030504040204" pitchFamily="50" charset="-128"/>
                        <a:ea typeface="Meiryo UI" panose="020B0604030504040204" pitchFamily="50" charset="-128"/>
                        <a:cs typeface="Source Han Sans JP Heavy"/>
                      </a:endParaRPr>
                    </a:p>
                  </a:txBody>
                  <a:tcPr marL="0" marR="0" marT="508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a:lnSpc>
                          <a:spcPct val="100000"/>
                        </a:lnSpc>
                        <a:spcBef>
                          <a:spcPts val="40"/>
                        </a:spcBef>
                      </a:pPr>
                      <a:endParaRPr sz="1100" spc="0" dirty="0">
                        <a:latin typeface="Meiryo UI" panose="020B0604030504040204" pitchFamily="50" charset="-128"/>
                        <a:ea typeface="Meiryo UI" panose="020B0604030504040204" pitchFamily="50" charset="-128"/>
                        <a:cs typeface="Times New Roman"/>
                      </a:endParaRPr>
                    </a:p>
                    <a:p>
                      <a:pPr marL="290195" indent="-147320">
                        <a:lnSpc>
                          <a:spcPct val="100000"/>
                        </a:lnSpc>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教育分野との関係性がやや希薄である。</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104140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10"/>
                        </a:spcBef>
                      </a:pPr>
                      <a:endParaRPr sz="850" spc="0" dirty="0">
                        <a:latin typeface="Meiryo UI" panose="020B0604030504040204" pitchFamily="50" charset="-128"/>
                        <a:ea typeface="Meiryo UI" panose="020B0604030504040204" pitchFamily="50" charset="-128"/>
                        <a:cs typeface="Times New Roman"/>
                      </a:endParaRPr>
                    </a:p>
                    <a:p>
                      <a:pPr marL="154305" marR="142240" indent="-2540"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2240" indent="-2540"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295275" marR="130175" indent="-151765">
                        <a:lnSpc>
                          <a:spcPct val="120300"/>
                        </a:lnSpc>
                        <a:buClr>
                          <a:srgbClr val="61A753"/>
                        </a:buClr>
                        <a:buChar char="●"/>
                        <a:tabLst>
                          <a:tab pos="298450" algn="l"/>
                        </a:tabLst>
                      </a:pPr>
                      <a:r>
                        <a:rPr lang="ja-JP" altLang="en-US" sz="900" b="0" spc="60" baseline="0" dirty="0">
                          <a:solidFill>
                            <a:srgbClr val="414042"/>
                          </a:solidFill>
                          <a:latin typeface="Meiryo UI" panose="020B0604030504040204" pitchFamily="50" charset="-128"/>
                          <a:ea typeface="Meiryo UI" panose="020B0604030504040204" pitchFamily="50" charset="-128"/>
                          <a:cs typeface="Source Han Sans JP Medium"/>
                        </a:rPr>
                        <a:t>既存のネットワークを活用しつつ、意識的に児童福祉分野や教育分野との関係性を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構築する。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各会議体での検討、若しくは部会を作る等して対応する。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適切にケースの進行管理を行う。</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6350" marB="0" anchor="ctr">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1198109" y="4112063"/>
            <a:ext cx="4859655"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生活福祉・障害福祉・高齢者福祉それぞれにおける具体的な特徴について紹介します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graphicFrame>
        <p:nvGraphicFramePr>
          <p:cNvPr id="5" name="object 5"/>
          <p:cNvGraphicFramePr>
            <a:graphicFrameLocks noGrp="1"/>
          </p:cNvGraphicFramePr>
          <p:nvPr>
            <p:extLst>
              <p:ext uri="{D42A27DB-BD31-4B8C-83A1-F6EECF244321}">
                <p14:modId xmlns:p14="http://schemas.microsoft.com/office/powerpoint/2010/main" val="1679602645"/>
              </p:ext>
            </p:extLst>
          </p:nvPr>
        </p:nvGraphicFramePr>
        <p:xfrm>
          <a:off x="1079995" y="4670996"/>
          <a:ext cx="5400675" cy="2548255"/>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4536440">
                  <a:extLst>
                    <a:ext uri="{9D8B030D-6E8A-4147-A177-3AD203B41FA5}">
                      <a16:colId xmlns:a16="http://schemas.microsoft.com/office/drawing/2014/main" val="20001"/>
                    </a:ext>
                  </a:extLst>
                </a:gridCol>
              </a:tblGrid>
              <a:tr h="660400">
                <a:tc>
                  <a:txBody>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315595" marR="186690" indent="-118110">
                        <a:lnSpc>
                          <a:spcPct val="120300"/>
                        </a:lnSpc>
                      </a:pPr>
                      <a:r>
                        <a:rPr sz="900" b="1" spc="-15" dirty="0">
                          <a:solidFill>
                            <a:srgbClr val="414042"/>
                          </a:solidFill>
                          <a:latin typeface="Meiryo UI" panose="020B0604030504040204" pitchFamily="50" charset="-128"/>
                          <a:ea typeface="Meiryo UI" panose="020B0604030504040204" pitchFamily="50" charset="-128"/>
                          <a:cs typeface="Source Han Sans JP Heavy"/>
                        </a:rPr>
                        <a:t>生活福祉</a:t>
                      </a:r>
                      <a:r>
                        <a:rPr sz="900" b="1" spc="-25" dirty="0">
                          <a:solidFill>
                            <a:srgbClr val="414042"/>
                          </a:solidFill>
                          <a:latin typeface="Meiryo UI" panose="020B0604030504040204" pitchFamily="50" charset="-128"/>
                          <a:ea typeface="Meiryo UI" panose="020B0604030504040204" pitchFamily="50" charset="-128"/>
                          <a:cs typeface="Source Han Sans JP Heavy"/>
                        </a:rPr>
                        <a:t>中心</a:t>
                      </a:r>
                      <a:endParaRPr sz="900" dirty="0">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B w="38100">
                      <a:solidFill>
                        <a:srgbClr val="FFFFFF"/>
                      </a:solidFill>
                      <a:prstDash val="solid"/>
                    </a:lnB>
                    <a:solidFill>
                      <a:srgbClr val="C7DABC"/>
                    </a:solidFill>
                  </a:tcPr>
                </a:tc>
                <a:tc>
                  <a:txBody>
                    <a:bodyPr/>
                    <a:lstStyle/>
                    <a:p>
                      <a:pPr marL="288925" marR="129539" indent="-145415" algn="just">
                        <a:lnSpc>
                          <a:spcPct val="120300"/>
                        </a:lnSpc>
                        <a:spcBef>
                          <a:spcPts val="520"/>
                        </a:spcBef>
                        <a:buClr>
                          <a:srgbClr val="61A753"/>
                        </a:buClr>
                        <a:buChar char="●"/>
                        <a:tabLst>
                          <a:tab pos="29273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ひ</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とり親家庭、障害や疾患で働けない等、ヤングケアラーの家庭は生活困窮であることも少なく</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ありません。子供の学習支援事業等、本人・家庭にとって受け入れやすい支援サービスを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検討できる可能性があります。</a:t>
                      </a:r>
                      <a:endParaRPr sz="900" spc="0" dirty="0">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1062355">
                <a:tc>
                  <a:txBody>
                    <a:bodyPr/>
                    <a:lstStyle/>
                    <a:p>
                      <a:pPr>
                        <a:lnSpc>
                          <a:spcPct val="100000"/>
                        </a:lnSpc>
                      </a:pPr>
                      <a:endParaRPr sz="900">
                        <a:latin typeface="Meiryo UI" panose="020B0604030504040204" pitchFamily="50" charset="-128"/>
                        <a:ea typeface="Meiryo UI" panose="020B0604030504040204" pitchFamily="50" charset="-128"/>
                        <a:cs typeface="Times New Roman"/>
                      </a:endParaRPr>
                    </a:p>
                    <a:p>
                      <a:pPr>
                        <a:lnSpc>
                          <a:spcPct val="100000"/>
                        </a:lnSpc>
                      </a:pPr>
                      <a:endParaRPr sz="900">
                        <a:latin typeface="Meiryo UI" panose="020B0604030504040204" pitchFamily="50" charset="-128"/>
                        <a:ea typeface="Meiryo UI" panose="020B0604030504040204" pitchFamily="50" charset="-128"/>
                        <a:cs typeface="Times New Roman"/>
                      </a:endParaRPr>
                    </a:p>
                    <a:p>
                      <a:pPr marL="315595" marR="186690" indent="-118110">
                        <a:lnSpc>
                          <a:spcPct val="120300"/>
                        </a:lnSpc>
                        <a:spcBef>
                          <a:spcPts val="685"/>
                        </a:spcBef>
                      </a:pPr>
                      <a:r>
                        <a:rPr sz="900" b="1" spc="-15" dirty="0">
                          <a:solidFill>
                            <a:srgbClr val="414042"/>
                          </a:solidFill>
                          <a:latin typeface="Meiryo UI" panose="020B0604030504040204" pitchFamily="50" charset="-128"/>
                          <a:ea typeface="Meiryo UI" panose="020B0604030504040204" pitchFamily="50" charset="-128"/>
                          <a:cs typeface="Source Han Sans JP Heavy"/>
                        </a:rPr>
                        <a:t>障害福祉</a:t>
                      </a:r>
                      <a:r>
                        <a:rPr sz="900" b="1" spc="-25" dirty="0">
                          <a:solidFill>
                            <a:srgbClr val="414042"/>
                          </a:solidFill>
                          <a:latin typeface="Meiryo UI" panose="020B0604030504040204" pitchFamily="50" charset="-128"/>
                          <a:ea typeface="Meiryo UI" panose="020B0604030504040204" pitchFamily="50" charset="-128"/>
                          <a:cs typeface="Source Han Sans JP Heavy"/>
                        </a:rPr>
                        <a:t>中心</a:t>
                      </a:r>
                      <a:endParaRPr sz="90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295910" marR="126364" indent="-152400">
                        <a:lnSpc>
                          <a:spcPct val="120300"/>
                        </a:lnSpc>
                        <a:spcBef>
                          <a:spcPts val="520"/>
                        </a:spcBef>
                        <a:buClr>
                          <a:srgbClr val="61A753"/>
                        </a:buClr>
                        <a:buChar char="●"/>
                        <a:tabLst>
                          <a:tab pos="29591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ヤ</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ングケアラーは障害を抱える家族をケアしているケースも多く、既に障害福祉機関がヤング</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ケアラー支援に取り組んでいる場合は、障害福祉中心も考えられます。</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116205" indent="-153035">
                        <a:lnSpc>
                          <a:spcPct val="120300"/>
                        </a:lnSpc>
                        <a:spcBef>
                          <a:spcPts val="284"/>
                        </a:spcBef>
                        <a:buClr>
                          <a:srgbClr val="61A753"/>
                        </a:buClr>
                        <a:buChar char="●"/>
                        <a:tabLst>
                          <a:tab pos="29845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地域生活支援事業の相談事業等を活用することで、障害のある家族だけでなくヤングケアラーの支援を行うことが可能です。</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他のネットワークモデルと異なり、</a:t>
                      </a:r>
                      <a:r>
                        <a:rPr lang="ja-JP" altLang="en-US" sz="900" b="1" spc="0" dirty="0">
                          <a:solidFill>
                            <a:srgbClr val="4AA147"/>
                          </a:solidFill>
                          <a:latin typeface="Meiryo UI" panose="020B0604030504040204" pitchFamily="50" charset="-128"/>
                          <a:ea typeface="Meiryo UI" panose="020B0604030504040204" pitchFamily="50" charset="-128"/>
                          <a:cs typeface="Source Han Sans JP"/>
                        </a:rPr>
                        <a:t>本人同意をとることが必要</a:t>
                      </a:r>
                      <a:r>
                        <a:rPr lang="en-US" altLang="ja-JP" sz="750" b="1" spc="0" baseline="33333" dirty="0">
                          <a:solidFill>
                            <a:srgbClr val="4AA147"/>
                          </a:solidFill>
                          <a:latin typeface="Meiryo UI" panose="020B0604030504040204" pitchFamily="50" charset="-128"/>
                          <a:ea typeface="Meiryo UI" panose="020B0604030504040204" pitchFamily="50" charset="-128"/>
                          <a:cs typeface="Source Han Sans JP"/>
                        </a:rPr>
                        <a:t>6</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です。</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825500">
                <a:tc>
                  <a:txBody>
                    <a:bodyPr/>
                    <a:lstStyle/>
                    <a:p>
                      <a:pPr>
                        <a:lnSpc>
                          <a:spcPct val="100000"/>
                        </a:lnSpc>
                      </a:pPr>
                      <a:endParaRPr sz="900">
                        <a:latin typeface="Meiryo UI" panose="020B0604030504040204" pitchFamily="50" charset="-128"/>
                        <a:ea typeface="Meiryo UI" panose="020B0604030504040204" pitchFamily="50" charset="-128"/>
                        <a:cs typeface="Times New Roman"/>
                      </a:endParaRPr>
                    </a:p>
                    <a:p>
                      <a:pPr marL="315595" marR="128270" indent="-177165">
                        <a:lnSpc>
                          <a:spcPct val="120300"/>
                        </a:lnSpc>
                        <a:spcBef>
                          <a:spcPts val="785"/>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高齢者福祉</a:t>
                      </a:r>
                      <a:r>
                        <a:rPr sz="900" b="1" spc="-25" dirty="0">
                          <a:solidFill>
                            <a:srgbClr val="414042"/>
                          </a:solidFill>
                          <a:latin typeface="Meiryo UI" panose="020B0604030504040204" pitchFamily="50" charset="-128"/>
                          <a:ea typeface="Meiryo UI" panose="020B0604030504040204" pitchFamily="50" charset="-128"/>
                          <a:cs typeface="Source Han Sans JP Heavy"/>
                        </a:rPr>
                        <a:t>中心</a:t>
                      </a:r>
                      <a:endParaRPr sz="90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295275" marR="130175" indent="-151765" algn="just">
                        <a:lnSpc>
                          <a:spcPct val="120300"/>
                        </a:lnSpc>
                        <a:spcBef>
                          <a:spcPts val="520"/>
                        </a:spcBef>
                        <a:buClr>
                          <a:srgbClr val="61A753"/>
                        </a:buClr>
                        <a:buChar char="●"/>
                        <a:tabLst>
                          <a:tab pos="295275"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ヤ</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ングケアラー以外にも、ダブルケアなど年齢を問わずケアの状態は多様化・複合化しています。要介護等の家族のケアをしているケースについては、地域包括支援センターが中心になりネットワークを形成することで効果的な支援ができる可能性があります。</a:t>
                      </a:r>
                      <a:endParaRPr sz="900" spc="0" dirty="0">
                        <a:latin typeface="Meiryo UI" panose="020B0604030504040204" pitchFamily="50" charset="-128"/>
                        <a:ea typeface="Meiryo UI" panose="020B0604030504040204" pitchFamily="50" charset="-128"/>
                        <a:cs typeface="Source Han Sans JP Medium"/>
                      </a:endParaRPr>
                    </a:p>
                  </a:txBody>
                  <a:tcPr marL="0" marR="0" marT="18000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6" name="object 6"/>
          <p:cNvSpPr txBox="1"/>
          <p:nvPr/>
        </p:nvSpPr>
        <p:spPr>
          <a:xfrm>
            <a:off x="1067299" y="7241914"/>
            <a:ext cx="2439670"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6 令和６年４月１日以降は法改正により個人情報共有が可能になる予定です。</a:t>
            </a:r>
            <a:endParaRPr sz="550" dirty="0">
              <a:latin typeface="Meiryo UI" panose="020B0604030504040204" pitchFamily="50" charset="-128"/>
              <a:ea typeface="Meiryo UI" panose="020B0604030504040204" pitchFamily="50" charset="-128"/>
              <a:cs typeface="Source Han Sans JP"/>
            </a:endParaRPr>
          </a:p>
        </p:txBody>
      </p:sp>
      <p:sp>
        <p:nvSpPr>
          <p:cNvPr id="7" name="object 7"/>
          <p:cNvSpPr/>
          <p:nvPr/>
        </p:nvSpPr>
        <p:spPr>
          <a:xfrm>
            <a:off x="1079997" y="7587000"/>
            <a:ext cx="5400040" cy="252095"/>
          </a:xfrm>
          <a:custGeom>
            <a:avLst/>
            <a:gdLst/>
            <a:ahLst/>
            <a:cxnLst/>
            <a:rect l="l" t="t" r="r" b="b"/>
            <a:pathLst>
              <a:path w="5400040" h="252095">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txBox="1"/>
          <p:nvPr/>
        </p:nvSpPr>
        <p:spPr>
          <a:xfrm>
            <a:off x="1057570" y="7621559"/>
            <a:ext cx="5497195" cy="166712"/>
          </a:xfrm>
          <a:prstGeom prst="rect">
            <a:avLst/>
          </a:prstGeom>
        </p:spPr>
        <p:txBody>
          <a:bodyPr vert="horz" wrap="square" lIns="0" tIns="12700" rIns="0" bIns="0" rtlCol="0">
            <a:spAutoFit/>
          </a:bodyPr>
          <a:lstStyle/>
          <a:p>
            <a:pPr algn="ctr">
              <a:lnSpc>
                <a:spcPct val="100000"/>
              </a:lnSpc>
              <a:spcBef>
                <a:spcPts val="100"/>
              </a:spcBef>
              <a:tabLst>
                <a:tab pos="26225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（3）支援のネットワーク体制③</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a:t>
            </a:r>
            <a:endParaRPr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23</a:t>
            </a:r>
            <a:endParaRPr sz="900">
              <a:latin typeface="Meiryo UI" panose="020B0604030504040204" pitchFamily="50" charset="-128"/>
              <a:ea typeface="Meiryo UI" panose="020B0604030504040204" pitchFamily="50" charset="-128"/>
              <a:cs typeface="Source Han Sans JP Medium"/>
            </a:endParaRPr>
          </a:p>
        </p:txBody>
      </p:sp>
      <p:sp>
        <p:nvSpPr>
          <p:cNvPr id="11" name="object 11"/>
          <p:cNvSpPr txBox="1"/>
          <p:nvPr/>
        </p:nvSpPr>
        <p:spPr>
          <a:xfrm>
            <a:off x="707301" y="10331567"/>
            <a:ext cx="2140585" cy="120546"/>
          </a:xfrm>
          <a:prstGeom prst="rect">
            <a:avLst/>
          </a:prstGeom>
        </p:spPr>
        <p:txBody>
          <a:bodyPr vert="horz" wrap="square" lIns="0" tIns="12700" rIns="0" bIns="0" rtlCol="0">
            <a:spAutoFit/>
          </a:bodyPr>
          <a:lstStyle/>
          <a:p>
            <a:pPr marL="12700">
              <a:spcBef>
                <a:spcPts val="100"/>
              </a:spcBef>
            </a:pPr>
            <a:r>
              <a:rPr lang="ja-JP" altLang="en-US" sz="700" dirty="0">
                <a:solidFill>
                  <a:srgbClr val="414042"/>
                </a:solidFill>
                <a:latin typeface="Meiryo UI" panose="020B0604030504040204" pitchFamily="50" charset="-128"/>
                <a:ea typeface="Meiryo UI" panose="020B0604030504040204" pitchFamily="50" charset="-128"/>
                <a:cs typeface="Source Han Sans JP"/>
              </a:rPr>
              <a:t>第３章  ｜  ４</a:t>
            </a:r>
            <a:r>
              <a:rPr lang="en-US" altLang="ja-JP"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endParaRPr lang="ja-JP" altLang="en-US" sz="700" dirty="0">
              <a:latin typeface="Meiryo UI" panose="020B0604030504040204" pitchFamily="50" charset="-128"/>
              <a:ea typeface="Meiryo UI" panose="020B0604030504040204" pitchFamily="50" charset="-128"/>
              <a:cs typeface="Source Han Sans JP"/>
            </a:endParaRPr>
          </a:p>
        </p:txBody>
      </p:sp>
      <p:sp>
        <p:nvSpPr>
          <p:cNvPr id="13" name="object 2"/>
          <p:cNvSpPr txBox="1"/>
          <p:nvPr/>
        </p:nvSpPr>
        <p:spPr>
          <a:xfrm>
            <a:off x="1643285" y="4391768"/>
            <a:ext cx="4273550" cy="166712"/>
          </a:xfrm>
          <a:prstGeom prst="rect">
            <a:avLst/>
          </a:prstGeom>
        </p:spPr>
        <p:txBody>
          <a:bodyPr vert="horz" wrap="square" lIns="0" tIns="12700" rIns="0" bIns="0" rtlCol="0">
            <a:spAutoFit/>
          </a:bodyPr>
          <a:lstStyle/>
          <a:p>
            <a:pPr algn="ctr">
              <a:lnSpc>
                <a:spcPct val="100000"/>
              </a:lnSpc>
              <a:tabLst>
                <a:tab pos="4564063" algn="l"/>
              </a:tabLst>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生活福祉・障害福祉・高齢者福祉モデルの違いの概要　　］</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14" name="object 8"/>
          <p:cNvSpPr txBox="1"/>
          <p:nvPr/>
        </p:nvSpPr>
        <p:spPr>
          <a:xfrm>
            <a:off x="1057570" y="8008461"/>
            <a:ext cx="5497195" cy="1048942"/>
          </a:xfrm>
          <a:prstGeom prst="rect">
            <a:avLst/>
          </a:prstGeom>
        </p:spPr>
        <p:txBody>
          <a:bodyPr vert="horz" wrap="square" lIns="0" tIns="12700" rIns="0" bIns="0" rtlCol="0">
            <a:spAutoFit/>
          </a:bodyPr>
          <a:lstStyle/>
          <a:p>
            <a:pPr marL="20320" marR="61594" indent="109220">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地域共生社会の実現に向けて社会福祉法が改正され、各区市町村において、一体的に相談支援を行う重層的支援体制整備事業が実施できることになりました。</a:t>
            </a:r>
            <a:endParaRPr lang="ja-JP" altLang="en-US" sz="1000" dirty="0">
              <a:latin typeface="Meiryo UI" panose="020B0604030504040204" pitchFamily="50" charset="-128"/>
              <a:ea typeface="Meiryo UI" panose="020B0604030504040204" pitchFamily="50" charset="-128"/>
              <a:cs typeface="Source Han Sans JP"/>
            </a:endParaRPr>
          </a:p>
          <a:p>
            <a:pPr marL="12700" marR="5080" indent="117475">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齢、障害、疾病、生活困窮、ひとり親家庭といった家庭の状況に応じ、適切なサービスにつなげられるよう会議等を通じて必要な助言や指導を行います。ヤングケアラーもその支援対象に含まれ、同じ枠組みで支援を行うことが可能です。</a:t>
            </a:r>
            <a:endParaRPr lang="ja-JP" altLang="en-US" sz="10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24050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10452" y="1035219"/>
            <a:ext cx="1592580" cy="442595"/>
          </a:xfrm>
          <a:custGeom>
            <a:avLst/>
            <a:gdLst/>
            <a:ahLst/>
            <a:cxnLst/>
            <a:rect l="l" t="t" r="r" b="b"/>
            <a:pathLst>
              <a:path w="1592579" h="442594">
                <a:moveTo>
                  <a:pt x="1371066" y="0"/>
                </a:moveTo>
                <a:lnTo>
                  <a:pt x="221145" y="0"/>
                </a:lnTo>
                <a:lnTo>
                  <a:pt x="176576" y="4493"/>
                </a:lnTo>
                <a:lnTo>
                  <a:pt x="135065" y="17380"/>
                </a:lnTo>
                <a:lnTo>
                  <a:pt x="97500" y="37771"/>
                </a:lnTo>
                <a:lnTo>
                  <a:pt x="64771" y="64776"/>
                </a:lnTo>
                <a:lnTo>
                  <a:pt x="37767" y="97505"/>
                </a:lnTo>
                <a:lnTo>
                  <a:pt x="17378" y="135070"/>
                </a:lnTo>
                <a:lnTo>
                  <a:pt x="4492" y="176580"/>
                </a:lnTo>
                <a:lnTo>
                  <a:pt x="0" y="221145"/>
                </a:lnTo>
                <a:lnTo>
                  <a:pt x="4492" y="265713"/>
                </a:lnTo>
                <a:lnTo>
                  <a:pt x="17378" y="307225"/>
                </a:lnTo>
                <a:lnTo>
                  <a:pt x="37767" y="344789"/>
                </a:lnTo>
                <a:lnTo>
                  <a:pt x="64771" y="377518"/>
                </a:lnTo>
                <a:lnTo>
                  <a:pt x="97500" y="404522"/>
                </a:lnTo>
                <a:lnTo>
                  <a:pt x="135065" y="424911"/>
                </a:lnTo>
                <a:lnTo>
                  <a:pt x="176576" y="437797"/>
                </a:lnTo>
                <a:lnTo>
                  <a:pt x="221145" y="442290"/>
                </a:lnTo>
                <a:lnTo>
                  <a:pt x="1371066" y="442290"/>
                </a:lnTo>
                <a:lnTo>
                  <a:pt x="1415631" y="437797"/>
                </a:lnTo>
                <a:lnTo>
                  <a:pt x="1457139" y="424911"/>
                </a:lnTo>
                <a:lnTo>
                  <a:pt x="1494701" y="404522"/>
                </a:lnTo>
                <a:lnTo>
                  <a:pt x="1527429" y="377518"/>
                </a:lnTo>
                <a:lnTo>
                  <a:pt x="1554431" y="344789"/>
                </a:lnTo>
                <a:lnTo>
                  <a:pt x="1574820" y="307225"/>
                </a:lnTo>
                <a:lnTo>
                  <a:pt x="1587706" y="265713"/>
                </a:lnTo>
                <a:lnTo>
                  <a:pt x="1592199" y="221145"/>
                </a:lnTo>
                <a:lnTo>
                  <a:pt x="1587706" y="176580"/>
                </a:lnTo>
                <a:lnTo>
                  <a:pt x="1574820" y="135070"/>
                </a:lnTo>
                <a:lnTo>
                  <a:pt x="1554431" y="97505"/>
                </a:lnTo>
                <a:lnTo>
                  <a:pt x="1527429" y="64776"/>
                </a:lnTo>
                <a:lnTo>
                  <a:pt x="1494701" y="37771"/>
                </a:lnTo>
                <a:lnTo>
                  <a:pt x="1457139" y="17380"/>
                </a:lnTo>
                <a:lnTo>
                  <a:pt x="1415631" y="4493"/>
                </a:lnTo>
                <a:lnTo>
                  <a:pt x="137106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3392106" y="1100551"/>
            <a:ext cx="823594" cy="283667"/>
          </a:xfrm>
          <a:prstGeom prst="rect">
            <a:avLst/>
          </a:prstGeom>
        </p:spPr>
        <p:txBody>
          <a:bodyPr vert="horz" wrap="square" lIns="0" tIns="11430" rIns="0" bIns="0" rtlCol="0">
            <a:spAutoFit/>
          </a:bodyPr>
          <a:lstStyle/>
          <a:p>
            <a:pPr marL="62865" marR="5080" indent="-50800" algn="ctr">
              <a:lnSpc>
                <a:spcPct val="104099"/>
              </a:lnSpc>
              <a:spcBef>
                <a:spcPts val="90"/>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endParaRPr lang="en-US" sz="850" b="1" dirty="0">
              <a:solidFill>
                <a:srgbClr val="FFFFFF"/>
              </a:solidFill>
              <a:latin typeface="Meiryo UI" panose="020B0604030504040204" pitchFamily="50" charset="-128"/>
              <a:ea typeface="Meiryo UI" panose="020B0604030504040204" pitchFamily="50" charset="-128"/>
              <a:cs typeface="Source Han Sans JP"/>
            </a:endParaRPr>
          </a:p>
          <a:p>
            <a:pPr marL="62865" marR="5080" indent="-50800" algn="ctr">
              <a:lnSpc>
                <a:spcPct val="104099"/>
              </a:lnSpc>
              <a:spcBef>
                <a:spcPts val="90"/>
              </a:spcBef>
            </a:pP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pic>
        <p:nvPicPr>
          <p:cNvPr id="4" name="object 4"/>
          <p:cNvPicPr/>
          <p:nvPr/>
        </p:nvPicPr>
        <p:blipFill>
          <a:blip r:embed="rId3" cstate="print"/>
          <a:stretch>
            <a:fillRect/>
          </a:stretch>
        </p:blipFill>
        <p:spPr>
          <a:xfrm>
            <a:off x="1135204" y="1523536"/>
            <a:ext cx="5325021" cy="4129065"/>
          </a:xfrm>
          <a:prstGeom prst="rect">
            <a:avLst/>
          </a:prstGeom>
        </p:spPr>
      </p:pic>
      <p:sp>
        <p:nvSpPr>
          <p:cNvPr id="5" name="object 5"/>
          <p:cNvSpPr txBox="1"/>
          <p:nvPr/>
        </p:nvSpPr>
        <p:spPr>
          <a:xfrm>
            <a:off x="1599360" y="1602406"/>
            <a:ext cx="1454150"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4551936" y="1542530"/>
            <a:ext cx="1332230" cy="283667"/>
          </a:xfrm>
          <a:prstGeom prst="rect">
            <a:avLst/>
          </a:prstGeom>
        </p:spPr>
        <p:txBody>
          <a:bodyPr vert="horz" wrap="square" lIns="0" tIns="11430" rIns="0" bIns="0" rtlCol="0">
            <a:spAutoFit/>
          </a:bodyPr>
          <a:lstStyle/>
          <a:p>
            <a:pPr marL="219710" marR="5080" indent="-207645"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状況や本人・家庭の意思に</a:t>
            </a:r>
            <a:endParaRPr lang="en-US" sz="850" b="1" dirty="0">
              <a:solidFill>
                <a:srgbClr val="66AD53"/>
              </a:solidFill>
              <a:latin typeface="Meiryo UI" panose="020B0604030504040204" pitchFamily="50" charset="-128"/>
              <a:ea typeface="Meiryo UI" panose="020B0604030504040204" pitchFamily="50" charset="-128"/>
              <a:cs typeface="Source Han Sans JP"/>
            </a:endParaRPr>
          </a:p>
          <a:p>
            <a:pPr marL="219710" marR="5080" indent="-207645"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応じた適切な支援</a:t>
            </a:r>
            <a:endParaRPr sz="850" dirty="0">
              <a:latin typeface="Meiryo UI" panose="020B0604030504040204" pitchFamily="50" charset="-128"/>
              <a:ea typeface="Meiryo UI" panose="020B0604030504040204" pitchFamily="50" charset="-128"/>
              <a:cs typeface="Source Han Sans JP"/>
            </a:endParaRPr>
          </a:p>
        </p:txBody>
      </p:sp>
      <p:sp>
        <p:nvSpPr>
          <p:cNvPr id="7" name="object 7"/>
          <p:cNvSpPr txBox="1"/>
          <p:nvPr/>
        </p:nvSpPr>
        <p:spPr>
          <a:xfrm>
            <a:off x="3432397" y="2107404"/>
            <a:ext cx="742950"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8" name="object 8"/>
          <p:cNvSpPr txBox="1"/>
          <p:nvPr/>
        </p:nvSpPr>
        <p:spPr>
          <a:xfrm>
            <a:off x="3602825" y="1864881"/>
            <a:ext cx="40767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9" name="object 9"/>
          <p:cNvSpPr txBox="1"/>
          <p:nvPr/>
        </p:nvSpPr>
        <p:spPr>
          <a:xfrm>
            <a:off x="3563154" y="2395611"/>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4307124" y="2085315"/>
            <a:ext cx="945515" cy="187231"/>
          </a:xfrm>
          <a:prstGeom prst="rect">
            <a:avLst/>
          </a:prstGeom>
        </p:spPr>
        <p:txBody>
          <a:bodyPr vert="horz" wrap="square" lIns="0" tIns="17780" rIns="0" bIns="0" rtlCol="0">
            <a:spAutoFit/>
          </a:bodyPr>
          <a:lstStyle/>
          <a:p>
            <a:pPr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5"/>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a:latin typeface="Meiryo UI" panose="020B0604030504040204" pitchFamily="50" charset="-128"/>
              <a:ea typeface="Meiryo UI" panose="020B0604030504040204" pitchFamily="50" charset="-128"/>
              <a:cs typeface="Source Han Sans JP"/>
            </a:endParaRPr>
          </a:p>
        </p:txBody>
      </p:sp>
      <p:sp>
        <p:nvSpPr>
          <p:cNvPr id="11" name="object 11"/>
          <p:cNvSpPr txBox="1"/>
          <p:nvPr/>
        </p:nvSpPr>
        <p:spPr>
          <a:xfrm>
            <a:off x="2602360" y="2139449"/>
            <a:ext cx="64262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12" name="object 12"/>
          <p:cNvSpPr txBox="1"/>
          <p:nvPr/>
        </p:nvSpPr>
        <p:spPr>
          <a:xfrm>
            <a:off x="1502539" y="3820460"/>
            <a:ext cx="71628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地域自立支援協議会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13" name="object 13"/>
          <p:cNvSpPr txBox="1"/>
          <p:nvPr/>
        </p:nvSpPr>
        <p:spPr>
          <a:xfrm>
            <a:off x="1202733" y="3289736"/>
            <a:ext cx="1325880" cy="102592"/>
          </a:xfrm>
          <a:prstGeom prst="rect">
            <a:avLst/>
          </a:prstGeom>
        </p:spPr>
        <p:txBody>
          <a:bodyPr vert="horz" wrap="square" lIns="0" tIns="17780" rIns="0" bIns="0" rtlCol="0">
            <a:spAutoFit/>
          </a:bodyPr>
          <a:lstStyle/>
          <a:p>
            <a:pPr algn="ctr">
              <a:lnSpc>
                <a:spcPct val="100000"/>
              </a:lnSpc>
              <a:spcBef>
                <a:spcPts val="140"/>
              </a:spcBef>
              <a:tabLst>
                <a:tab pos="838835" algn="l"/>
              </a:tabLst>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	</a:t>
            </a:r>
            <a:r>
              <a:rPr sz="550" dirty="0" err="1">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1869151" y="2638145"/>
            <a:ext cx="861694"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1911619" y="2926354"/>
            <a:ext cx="78295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a:latin typeface="Meiryo UI" panose="020B0604030504040204" pitchFamily="50" charset="-128"/>
              <a:ea typeface="Meiryo UI" panose="020B0604030504040204" pitchFamily="50" charset="-128"/>
              <a:cs typeface="Source Han Sans JP"/>
            </a:endParaRPr>
          </a:p>
        </p:txBody>
      </p:sp>
      <p:sp>
        <p:nvSpPr>
          <p:cNvPr id="16" name="object 16"/>
          <p:cNvSpPr txBox="1"/>
          <p:nvPr/>
        </p:nvSpPr>
        <p:spPr>
          <a:xfrm>
            <a:off x="1945024" y="2395630"/>
            <a:ext cx="7156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dirty="0">
              <a:latin typeface="Meiryo UI" panose="020B0604030504040204" pitchFamily="50" charset="-128"/>
              <a:ea typeface="Meiryo UI" panose="020B0604030504040204" pitchFamily="50" charset="-128"/>
              <a:cs typeface="Source Han Sans JP"/>
            </a:endParaRPr>
          </a:p>
        </p:txBody>
      </p:sp>
      <p:sp>
        <p:nvSpPr>
          <p:cNvPr id="17" name="object 17"/>
          <p:cNvSpPr txBox="1"/>
          <p:nvPr/>
        </p:nvSpPr>
        <p:spPr>
          <a:xfrm>
            <a:off x="1267051" y="2660989"/>
            <a:ext cx="47942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sz="550" dirty="0">
              <a:latin typeface="Meiryo UI" panose="020B0604030504040204" pitchFamily="50" charset="-128"/>
              <a:ea typeface="Meiryo UI" panose="020B0604030504040204" pitchFamily="50" charset="-128"/>
              <a:cs typeface="Source Han Sans JP"/>
            </a:endParaRPr>
          </a:p>
        </p:txBody>
      </p:sp>
      <p:sp>
        <p:nvSpPr>
          <p:cNvPr id="18" name="object 18"/>
          <p:cNvSpPr txBox="1"/>
          <p:nvPr/>
        </p:nvSpPr>
        <p:spPr>
          <a:xfrm>
            <a:off x="2855512" y="2660989"/>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a:latin typeface="Meiryo UI" panose="020B0604030504040204" pitchFamily="50" charset="-128"/>
              <a:ea typeface="Meiryo UI" panose="020B0604030504040204" pitchFamily="50" charset="-128"/>
              <a:cs typeface="Source Han Sans JP"/>
            </a:endParaRPr>
          </a:p>
        </p:txBody>
      </p:sp>
      <p:sp>
        <p:nvSpPr>
          <p:cNvPr id="19" name="object 19"/>
          <p:cNvSpPr txBox="1"/>
          <p:nvPr/>
        </p:nvSpPr>
        <p:spPr>
          <a:xfrm>
            <a:off x="4820982" y="2638134"/>
            <a:ext cx="973455"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4997406" y="2395611"/>
            <a:ext cx="626110" cy="102592"/>
          </a:xfrm>
          <a:prstGeom prst="rect">
            <a:avLst/>
          </a:prstGeom>
        </p:spPr>
        <p:txBody>
          <a:bodyPr vert="horz" wrap="square" lIns="0" tIns="17780" rIns="0" bIns="0" rtlCol="0">
            <a:spAutoFit/>
          </a:bodyPr>
          <a:lstStyle/>
          <a:p>
            <a:pPr marL="12700" algn="ctr">
              <a:lnSpc>
                <a:spcPct val="100000"/>
              </a:lnSpc>
              <a:spcBef>
                <a:spcPts val="140"/>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21" name="object 21"/>
          <p:cNvSpPr txBox="1"/>
          <p:nvPr/>
        </p:nvSpPr>
        <p:spPr>
          <a:xfrm>
            <a:off x="4638591" y="2926354"/>
            <a:ext cx="33655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dirty="0">
              <a:latin typeface="Meiryo UI" panose="020B0604030504040204" pitchFamily="50" charset="-128"/>
              <a:ea typeface="Meiryo UI" panose="020B0604030504040204" pitchFamily="50" charset="-128"/>
              <a:cs typeface="Source Han Sans JP"/>
            </a:endParaRPr>
          </a:p>
        </p:txBody>
      </p:sp>
      <p:sp>
        <p:nvSpPr>
          <p:cNvPr id="22" name="object 22"/>
          <p:cNvSpPr txBox="1"/>
          <p:nvPr/>
        </p:nvSpPr>
        <p:spPr>
          <a:xfrm>
            <a:off x="5640572" y="2926354"/>
            <a:ext cx="33020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1928788" y="4273439"/>
            <a:ext cx="74295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児童福祉分野</a:t>
            </a:r>
            <a:endParaRPr sz="850" dirty="0">
              <a:latin typeface="Meiryo UI" panose="020B0604030504040204" pitchFamily="50" charset="-128"/>
              <a:ea typeface="Meiryo UI" panose="020B0604030504040204" pitchFamily="50" charset="-128"/>
              <a:cs typeface="Source Han Sans JP"/>
            </a:endParaRPr>
          </a:p>
        </p:txBody>
      </p:sp>
      <p:sp>
        <p:nvSpPr>
          <p:cNvPr id="24" name="object 24"/>
          <p:cNvSpPr txBox="1"/>
          <p:nvPr/>
        </p:nvSpPr>
        <p:spPr>
          <a:xfrm>
            <a:off x="2788866" y="4313982"/>
            <a:ext cx="56896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25" name="object 25"/>
          <p:cNvSpPr txBox="1"/>
          <p:nvPr/>
        </p:nvSpPr>
        <p:spPr>
          <a:xfrm>
            <a:off x="1389208" y="4313975"/>
            <a:ext cx="41211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dirty="0">
              <a:latin typeface="Meiryo UI" panose="020B0604030504040204" pitchFamily="50" charset="-128"/>
              <a:ea typeface="Meiryo UI" panose="020B0604030504040204" pitchFamily="50" charset="-128"/>
              <a:cs typeface="Source Han Sans JP"/>
            </a:endParaRPr>
          </a:p>
        </p:txBody>
      </p:sp>
      <p:sp>
        <p:nvSpPr>
          <p:cNvPr id="26" name="object 26"/>
          <p:cNvSpPr txBox="1"/>
          <p:nvPr/>
        </p:nvSpPr>
        <p:spPr>
          <a:xfrm>
            <a:off x="1825158" y="4508580"/>
            <a:ext cx="95567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a:latin typeface="Meiryo UI" panose="020B0604030504040204" pitchFamily="50" charset="-128"/>
              <a:ea typeface="Meiryo UI" panose="020B0604030504040204" pitchFamily="50" charset="-128"/>
              <a:cs typeface="Source Han Sans JP"/>
            </a:endParaRPr>
          </a:p>
        </p:txBody>
      </p:sp>
      <p:sp>
        <p:nvSpPr>
          <p:cNvPr id="27" name="object 27"/>
          <p:cNvSpPr txBox="1"/>
          <p:nvPr/>
        </p:nvSpPr>
        <p:spPr>
          <a:xfrm>
            <a:off x="1911301" y="4703179"/>
            <a:ext cx="77978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子供家庭支援センター</a:t>
            </a:r>
            <a:endParaRPr sz="550" dirty="0">
              <a:latin typeface="Meiryo UI" panose="020B0604030504040204" pitchFamily="50" charset="-128"/>
              <a:ea typeface="Meiryo UI" panose="020B0604030504040204" pitchFamily="50" charset="-128"/>
              <a:cs typeface="Source Han Sans JP"/>
            </a:endParaRPr>
          </a:p>
        </p:txBody>
      </p:sp>
      <p:sp>
        <p:nvSpPr>
          <p:cNvPr id="28" name="object 28"/>
          <p:cNvSpPr txBox="1"/>
          <p:nvPr/>
        </p:nvSpPr>
        <p:spPr>
          <a:xfrm>
            <a:off x="2277084" y="4973611"/>
            <a:ext cx="3346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児童館等</a:t>
            </a:r>
            <a:endParaRPr sz="550" dirty="0">
              <a:latin typeface="Meiryo UI" panose="020B0604030504040204" pitchFamily="50" charset="-128"/>
              <a:ea typeface="Meiryo UI" panose="020B0604030504040204" pitchFamily="50" charset="-128"/>
              <a:cs typeface="Source Han Sans JP"/>
            </a:endParaRPr>
          </a:p>
        </p:txBody>
      </p:sp>
      <p:sp>
        <p:nvSpPr>
          <p:cNvPr id="29" name="object 29"/>
          <p:cNvSpPr txBox="1"/>
          <p:nvPr/>
        </p:nvSpPr>
        <p:spPr>
          <a:xfrm>
            <a:off x="3158025" y="5284655"/>
            <a:ext cx="58420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30" name="object 30"/>
          <p:cNvSpPr txBox="1"/>
          <p:nvPr/>
        </p:nvSpPr>
        <p:spPr>
          <a:xfrm>
            <a:off x="4792343" y="4999068"/>
            <a:ext cx="499745"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31" name="object 31"/>
          <p:cNvSpPr txBox="1"/>
          <p:nvPr/>
        </p:nvSpPr>
        <p:spPr>
          <a:xfrm>
            <a:off x="4947679" y="5287276"/>
            <a:ext cx="760730" cy="102592"/>
          </a:xfrm>
          <a:prstGeom prst="rect">
            <a:avLst/>
          </a:prstGeom>
        </p:spPr>
        <p:txBody>
          <a:bodyPr vert="horz" wrap="square" lIns="0" tIns="17780" rIns="0" bIns="0" rtlCol="0">
            <a:spAutoFit/>
          </a:bodyPr>
          <a:lstStyle/>
          <a:p>
            <a:pPr marL="12700" algn="ctr">
              <a:lnSpc>
                <a:spcPct val="100000"/>
              </a:lnSpc>
              <a:spcBef>
                <a:spcPts val="14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32" name="object 32"/>
          <p:cNvSpPr txBox="1"/>
          <p:nvPr/>
        </p:nvSpPr>
        <p:spPr>
          <a:xfrm>
            <a:off x="5234188" y="4173272"/>
            <a:ext cx="50927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教育分野</a:t>
            </a:r>
            <a:endParaRPr sz="850">
              <a:latin typeface="Meiryo UI" panose="020B0604030504040204" pitchFamily="50" charset="-128"/>
              <a:ea typeface="Meiryo UI" panose="020B0604030504040204" pitchFamily="50" charset="-128"/>
              <a:cs typeface="Source Han Sans JP"/>
            </a:endParaRPr>
          </a:p>
        </p:txBody>
      </p:sp>
      <p:sp>
        <p:nvSpPr>
          <p:cNvPr id="33" name="object 33"/>
          <p:cNvSpPr txBox="1"/>
          <p:nvPr/>
        </p:nvSpPr>
        <p:spPr>
          <a:xfrm>
            <a:off x="5286815" y="3944908"/>
            <a:ext cx="40386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34" name="object 34"/>
          <p:cNvSpPr txBox="1"/>
          <p:nvPr/>
        </p:nvSpPr>
        <p:spPr>
          <a:xfrm>
            <a:off x="6151795" y="4210273"/>
            <a:ext cx="123825" cy="102592"/>
          </a:xfrm>
          <a:prstGeom prst="rect">
            <a:avLst/>
          </a:prstGeom>
        </p:spPr>
        <p:txBody>
          <a:bodyPr vert="horz" wrap="square" lIns="0" tIns="17780" rIns="0" bIns="0" rtlCol="0">
            <a:spAutoFit/>
          </a:bodyPr>
          <a:lstStyle/>
          <a:p>
            <a:pPr marL="12700">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a:latin typeface="Meiryo UI" panose="020B0604030504040204" pitchFamily="50" charset="-128"/>
              <a:ea typeface="Meiryo UI" panose="020B0604030504040204" pitchFamily="50" charset="-128"/>
              <a:cs typeface="Source Han Sans JP"/>
            </a:endParaRPr>
          </a:p>
        </p:txBody>
      </p:sp>
      <p:sp>
        <p:nvSpPr>
          <p:cNvPr id="35" name="object 35"/>
          <p:cNvSpPr txBox="1"/>
          <p:nvPr/>
        </p:nvSpPr>
        <p:spPr>
          <a:xfrm>
            <a:off x="4637402" y="4210273"/>
            <a:ext cx="181610" cy="102592"/>
          </a:xfrm>
          <a:prstGeom prst="rect">
            <a:avLst/>
          </a:prstGeom>
        </p:spPr>
        <p:txBody>
          <a:bodyPr vert="horz" wrap="square" lIns="0" tIns="17780" rIns="0" bIns="0" rtlCol="0">
            <a:spAutoFit/>
          </a:bodyPr>
          <a:lstStyle/>
          <a:p>
            <a:pPr marL="12700">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a:latin typeface="Meiryo UI" panose="020B0604030504040204" pitchFamily="50" charset="-128"/>
              <a:ea typeface="Meiryo UI" panose="020B0604030504040204" pitchFamily="50" charset="-128"/>
              <a:cs typeface="Source Han Sans JP"/>
            </a:endParaRPr>
          </a:p>
        </p:txBody>
      </p:sp>
      <p:sp>
        <p:nvSpPr>
          <p:cNvPr id="36" name="object 36"/>
          <p:cNvSpPr txBox="1"/>
          <p:nvPr/>
        </p:nvSpPr>
        <p:spPr>
          <a:xfrm>
            <a:off x="5283701" y="4475643"/>
            <a:ext cx="40830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教育委員会</a:t>
            </a:r>
            <a:endParaRPr sz="550" dirty="0">
              <a:latin typeface="Meiryo UI" panose="020B0604030504040204" pitchFamily="50" charset="-128"/>
              <a:ea typeface="Meiryo UI" panose="020B0604030504040204" pitchFamily="50" charset="-128"/>
              <a:cs typeface="Source Han Sans JP"/>
            </a:endParaRPr>
          </a:p>
        </p:txBody>
      </p:sp>
      <p:sp>
        <p:nvSpPr>
          <p:cNvPr id="37" name="object 37"/>
          <p:cNvSpPr txBox="1"/>
          <p:nvPr/>
        </p:nvSpPr>
        <p:spPr>
          <a:xfrm>
            <a:off x="5276637" y="3291027"/>
            <a:ext cx="953769" cy="132729"/>
          </a:xfrm>
          <a:prstGeom prst="rect">
            <a:avLst/>
          </a:prstGeom>
        </p:spPr>
        <p:txBody>
          <a:bodyPr vert="horz" wrap="square" lIns="0" tIns="17145" rIns="0" bIns="0" rtlCol="0">
            <a:spAutoFit/>
          </a:bodyPr>
          <a:lstStyle/>
          <a:p>
            <a:pPr marL="12700" algn="ctr">
              <a:lnSpc>
                <a:spcPct val="100000"/>
              </a:lnSpc>
              <a:spcBef>
                <a:spcPts val="135"/>
              </a:spcBef>
            </a:pPr>
            <a:r>
              <a:rPr sz="7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750" dirty="0">
              <a:latin typeface="Meiryo UI" panose="020B0604030504040204" pitchFamily="50" charset="-128"/>
              <a:ea typeface="Meiryo UI" panose="020B0604030504040204" pitchFamily="50" charset="-128"/>
              <a:cs typeface="Source Han Sans JP"/>
            </a:endParaRPr>
          </a:p>
        </p:txBody>
      </p:sp>
      <p:sp>
        <p:nvSpPr>
          <p:cNvPr id="38" name="object 38"/>
          <p:cNvSpPr txBox="1"/>
          <p:nvPr/>
        </p:nvSpPr>
        <p:spPr>
          <a:xfrm>
            <a:off x="5362981" y="3609466"/>
            <a:ext cx="782955" cy="132729"/>
          </a:xfrm>
          <a:prstGeom prst="rect">
            <a:avLst/>
          </a:prstGeom>
        </p:spPr>
        <p:txBody>
          <a:bodyPr vert="horz" wrap="square" lIns="0" tIns="17145" rIns="0" bIns="0" rtlCol="0">
            <a:spAutoFit/>
          </a:bodyPr>
          <a:lstStyle/>
          <a:p>
            <a:pPr marL="12700" algn="ctr">
              <a:lnSpc>
                <a:spcPct val="100000"/>
              </a:lnSpc>
              <a:spcBef>
                <a:spcPts val="135"/>
              </a:spcBef>
            </a:pPr>
            <a:r>
              <a:rPr sz="7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750">
              <a:latin typeface="Meiryo UI" panose="020B0604030504040204" pitchFamily="50" charset="-128"/>
              <a:ea typeface="Meiryo UI" panose="020B0604030504040204" pitchFamily="50" charset="-128"/>
              <a:cs typeface="Source Han Sans JP"/>
            </a:endParaRPr>
          </a:p>
        </p:txBody>
      </p:sp>
      <p:sp>
        <p:nvSpPr>
          <p:cNvPr id="39" name="object 39"/>
          <p:cNvSpPr txBox="1"/>
          <p:nvPr/>
        </p:nvSpPr>
        <p:spPr>
          <a:xfrm>
            <a:off x="4376956" y="4760073"/>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40" name="object 40"/>
          <p:cNvSpPr txBox="1"/>
          <p:nvPr/>
        </p:nvSpPr>
        <p:spPr>
          <a:xfrm>
            <a:off x="2838786" y="3262196"/>
            <a:ext cx="808189" cy="283667"/>
          </a:xfrm>
          <a:prstGeom prst="rect">
            <a:avLst/>
          </a:prstGeom>
        </p:spPr>
        <p:txBody>
          <a:bodyPr vert="horz" wrap="square" lIns="0" tIns="11430" rIns="0" bIns="0" rtlCol="0">
            <a:spAutoFit/>
          </a:bodyPr>
          <a:lstStyle/>
          <a:p>
            <a:pPr marL="12700" marR="5080" indent="100330"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支援会議</a:t>
            </a:r>
            <a:r>
              <a:rPr lang="en-US" sz="850" b="1" dirty="0">
                <a:solidFill>
                  <a:srgbClr val="66AD53"/>
                </a:solidFill>
                <a:latin typeface="Meiryo UI" panose="020B0604030504040204" pitchFamily="50" charset="-128"/>
                <a:ea typeface="Meiryo UI" panose="020B0604030504040204" pitchFamily="50" charset="-128"/>
                <a:cs typeface="Source Han Sans JP"/>
              </a:rPr>
              <a:t/>
            </a:r>
            <a:br>
              <a:rPr lang="en-US" sz="850" b="1" dirty="0">
                <a:solidFill>
                  <a:srgbClr val="66AD53"/>
                </a:solidFill>
                <a:latin typeface="Meiryo UI" panose="020B0604030504040204" pitchFamily="50" charset="-128"/>
                <a:ea typeface="Meiryo UI" panose="020B0604030504040204" pitchFamily="50" charset="-128"/>
                <a:cs typeface="Source Han Sans JP"/>
              </a:rPr>
            </a:br>
            <a:r>
              <a:rPr sz="850" b="1" dirty="0">
                <a:solidFill>
                  <a:srgbClr val="66AD53"/>
                </a:solidFill>
                <a:latin typeface="Meiryo UI" panose="020B0604030504040204" pitchFamily="50" charset="-128"/>
                <a:ea typeface="Meiryo UI" panose="020B0604030504040204" pitchFamily="50" charset="-128"/>
                <a:cs typeface="Source Han Sans JP"/>
              </a:rPr>
              <a:t>  (社会福祉法)</a:t>
            </a:r>
            <a:endParaRPr sz="850" dirty="0">
              <a:latin typeface="Meiryo UI" panose="020B0604030504040204" pitchFamily="50" charset="-128"/>
              <a:ea typeface="Meiryo UI" panose="020B0604030504040204" pitchFamily="50" charset="-128"/>
              <a:cs typeface="Source Han Sans JP"/>
            </a:endParaRPr>
          </a:p>
        </p:txBody>
      </p:sp>
      <p:sp>
        <p:nvSpPr>
          <p:cNvPr id="41" name="object 41"/>
          <p:cNvSpPr txBox="1"/>
          <p:nvPr/>
        </p:nvSpPr>
        <p:spPr>
          <a:xfrm>
            <a:off x="3916345" y="3315308"/>
            <a:ext cx="82423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66AD53"/>
                </a:solidFill>
                <a:latin typeface="Meiryo UI" panose="020B0604030504040204" pitchFamily="50" charset="-128"/>
                <a:ea typeface="Meiryo UI" panose="020B0604030504040204" pitchFamily="50" charset="-128"/>
                <a:cs typeface="Source Han Sans JP"/>
              </a:rPr>
              <a:t>重層的支援会議</a:t>
            </a:r>
            <a:endParaRPr sz="850">
              <a:latin typeface="Meiryo UI" panose="020B0604030504040204" pitchFamily="50" charset="-128"/>
              <a:ea typeface="Meiryo UI" panose="020B0604030504040204" pitchFamily="50" charset="-128"/>
              <a:cs typeface="Source Han Sans JP"/>
            </a:endParaRPr>
          </a:p>
        </p:txBody>
      </p:sp>
      <p:sp>
        <p:nvSpPr>
          <p:cNvPr id="42" name="object 42"/>
          <p:cNvSpPr txBox="1"/>
          <p:nvPr/>
        </p:nvSpPr>
        <p:spPr>
          <a:xfrm>
            <a:off x="3960248" y="3642843"/>
            <a:ext cx="806450" cy="242759"/>
          </a:xfrm>
          <a:prstGeom prst="rect">
            <a:avLst/>
          </a:prstGeom>
        </p:spPr>
        <p:txBody>
          <a:bodyPr vert="horz" wrap="square" lIns="0" tIns="11430" rIns="0" bIns="0" rtlCol="0">
            <a:spAutoFit/>
          </a:bodyPr>
          <a:lstStyle/>
          <a:p>
            <a:pPr marL="12700" marR="5080" indent="5080" algn="ctr">
              <a:lnSpc>
                <a:spcPct val="104800"/>
              </a:lnSpc>
              <a:spcBef>
                <a:spcPts val="90"/>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r>
              <a:rPr lang="en-US" sz="750" b="1" dirty="0">
                <a:solidFill>
                  <a:srgbClr val="FFFFFF"/>
                </a:solidFill>
                <a:latin typeface="Meiryo UI" panose="020B0604030504040204" pitchFamily="50" charset="-128"/>
                <a:ea typeface="Meiryo UI" panose="020B0604030504040204" pitchFamily="50" charset="-128"/>
                <a:cs typeface="Source Han Sans JP"/>
              </a:rPr>
              <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43" name="object 43"/>
          <p:cNvSpPr txBox="1"/>
          <p:nvPr/>
        </p:nvSpPr>
        <p:spPr>
          <a:xfrm>
            <a:off x="2939262" y="3646377"/>
            <a:ext cx="737235" cy="242759"/>
          </a:xfrm>
          <a:prstGeom prst="rect">
            <a:avLst/>
          </a:prstGeom>
        </p:spPr>
        <p:txBody>
          <a:bodyPr vert="horz" wrap="square" lIns="0" tIns="11430" rIns="0" bIns="0" rtlCol="0">
            <a:spAutoFit/>
          </a:bodyPr>
          <a:lstStyle/>
          <a:p>
            <a:pPr marR="5080" algn="ctr">
              <a:lnSpc>
                <a:spcPct val="104800"/>
              </a:lnSpc>
              <a:spcBef>
                <a:spcPts val="90"/>
              </a:spcBef>
            </a:pPr>
            <a:r>
              <a:rPr sz="750" b="1" dirty="0">
                <a:solidFill>
                  <a:srgbClr val="66AD53"/>
                </a:solidFill>
                <a:latin typeface="Meiryo UI" panose="020B0604030504040204" pitchFamily="50" charset="-128"/>
                <a:ea typeface="Meiryo UI" panose="020B0604030504040204" pitchFamily="50" charset="-128"/>
                <a:cs typeface="Source Han Sans JP"/>
              </a:rPr>
              <a:t>多機関協働事業中核CSW</a:t>
            </a:r>
            <a:endParaRPr sz="750" dirty="0">
              <a:latin typeface="Meiryo UI" panose="020B0604030504040204" pitchFamily="50" charset="-128"/>
              <a:ea typeface="Meiryo UI" panose="020B0604030504040204" pitchFamily="50" charset="-128"/>
              <a:cs typeface="Source Han Sans JP"/>
            </a:endParaRPr>
          </a:p>
        </p:txBody>
      </p:sp>
      <p:sp>
        <p:nvSpPr>
          <p:cNvPr id="44" name="object 44"/>
          <p:cNvSpPr txBox="1"/>
          <p:nvPr/>
        </p:nvSpPr>
        <p:spPr>
          <a:xfrm>
            <a:off x="1442432" y="692062"/>
            <a:ext cx="467550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453517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45"/>
          <p:cNvSpPr txBox="1"/>
          <p:nvPr/>
        </p:nvSpPr>
        <p:spPr>
          <a:xfrm>
            <a:off x="1067299" y="5837920"/>
            <a:ext cx="4994910" cy="389850"/>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※構成員：行政機関、各分野の相談支援機関やサービス提供事業者、児童福祉、保健医療、教育関係、地域の関係者</a:t>
            </a:r>
            <a:endParaRPr sz="550" dirty="0">
              <a:latin typeface="Meiryo UI" panose="020B0604030504040204" pitchFamily="50" charset="-128"/>
              <a:ea typeface="Meiryo UI" panose="020B0604030504040204" pitchFamily="50" charset="-128"/>
              <a:cs typeface="Source Han Sans JP"/>
            </a:endParaRPr>
          </a:p>
          <a:p>
            <a:pPr>
              <a:lnSpc>
                <a:spcPct val="100000"/>
              </a:lnSpc>
            </a:pPr>
            <a:endParaRPr sz="600" dirty="0">
              <a:latin typeface="Meiryo UI" panose="020B0604030504040204" pitchFamily="50" charset="-128"/>
              <a:ea typeface="Meiryo UI" panose="020B0604030504040204" pitchFamily="50" charset="-128"/>
              <a:cs typeface="Source Han Sans JP"/>
            </a:endParaRPr>
          </a:p>
          <a:p>
            <a:pPr>
              <a:lnSpc>
                <a:spcPct val="100000"/>
              </a:lnSpc>
              <a:spcBef>
                <a:spcPts val="15"/>
              </a:spcBef>
            </a:pPr>
            <a:endParaRPr sz="300" dirty="0">
              <a:latin typeface="Meiryo UI" panose="020B0604030504040204" pitchFamily="50" charset="-128"/>
              <a:ea typeface="Meiryo UI" panose="020B0604030504040204" pitchFamily="50" charset="-128"/>
              <a:cs typeface="Source Han Sans JP"/>
            </a:endParaRPr>
          </a:p>
          <a:p>
            <a:pPr marL="443230" algn="ctr">
              <a:lnSpc>
                <a:spcPct val="100000"/>
              </a:lnSpc>
              <a:tabLst>
                <a:tab pos="710565" algn="l"/>
                <a:tab pos="1320800" algn="l"/>
                <a:tab pos="485457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46" name="object 46"/>
          <p:cNvGraphicFramePr>
            <a:graphicFrameLocks noGrp="1"/>
          </p:cNvGraphicFramePr>
          <p:nvPr>
            <p:extLst>
              <p:ext uri="{D42A27DB-BD31-4B8C-83A1-F6EECF244321}">
                <p14:modId xmlns:p14="http://schemas.microsoft.com/office/powerpoint/2010/main" val="3782016250"/>
              </p:ext>
            </p:extLst>
          </p:nvPr>
        </p:nvGraphicFramePr>
        <p:xfrm>
          <a:off x="1079995" y="6425996"/>
          <a:ext cx="5400675" cy="2252980"/>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4536440">
                  <a:extLst>
                    <a:ext uri="{9D8B030D-6E8A-4147-A177-3AD203B41FA5}">
                      <a16:colId xmlns:a16="http://schemas.microsoft.com/office/drawing/2014/main" val="20001"/>
                    </a:ext>
                  </a:extLst>
                </a:gridCol>
              </a:tblGrid>
              <a:tr h="861060">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marR="8890" algn="ctr">
                        <a:lnSpc>
                          <a:spcPct val="100000"/>
                        </a:lnSpc>
                        <a:spcBef>
                          <a:spcPts val="765"/>
                        </a:spcBef>
                      </a:pPr>
                      <a:r>
                        <a:rPr sz="900" b="1" spc="-100" dirty="0">
                          <a:solidFill>
                            <a:srgbClr val="414042"/>
                          </a:solidFill>
                          <a:latin typeface="Meiryo UI" panose="020B0604030504040204" pitchFamily="50" charset="-128"/>
                          <a:ea typeface="Meiryo UI" panose="020B0604030504040204" pitchFamily="50" charset="-128"/>
                          <a:cs typeface="Source Han Sans JP Heavy"/>
                        </a:rPr>
                        <a:t>メリット</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296545" marR="131445" indent="-153035">
                        <a:lnSpc>
                          <a:spcPct val="120300"/>
                        </a:lnSpc>
                        <a:spcBef>
                          <a:spcPts val="520"/>
                        </a:spcBef>
                        <a:buClr>
                          <a:srgbClr val="61A753"/>
                        </a:buClr>
                        <a:buChar char="●"/>
                        <a:tabLst>
                          <a:tab pos="295275" algn="l"/>
                        </a:tabLst>
                      </a:pP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既に構築された多機関連携ネットワークを活用し各分野にまたがる横断的な支援ができ、</a:t>
                      </a:r>
                      <a:r>
                        <a:rPr sz="900" b="0" spc="0" dirty="0" err="1">
                          <a:solidFill>
                            <a:srgbClr val="414042"/>
                          </a:solidFill>
                          <a:latin typeface="Meiryo UI" panose="020B0604030504040204" pitchFamily="50" charset="-128"/>
                          <a:ea typeface="Meiryo UI" panose="020B0604030504040204" pitchFamily="50" charset="-128"/>
                          <a:cs typeface="Source Han Sans JP Medium"/>
                        </a:rPr>
                        <a:t>ヤングケアラー支援の理念としては適合性が高い</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p>
                      <a:pPr marL="297180" indent="-154305">
                        <a:lnSpc>
                          <a:spcPct val="100000"/>
                        </a:lnSpc>
                        <a:spcBef>
                          <a:spcPts val="505"/>
                        </a:spcBef>
                        <a:buClr>
                          <a:srgbClr val="61A753"/>
                        </a:buClr>
                        <a:buChar char="●"/>
                        <a:tabLst>
                          <a:tab pos="297815"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会議体の参加者は地域資源も含み、事案に応じ多様に変更可</a:t>
                      </a:r>
                      <a:endParaRPr sz="900" spc="0" dirty="0">
                        <a:latin typeface="Meiryo UI" panose="020B0604030504040204" pitchFamily="50" charset="-128"/>
                        <a:ea typeface="Meiryo UI" panose="020B0604030504040204" pitchFamily="50" charset="-128"/>
                        <a:cs typeface="Source Han Sans JP Medium"/>
                      </a:endParaRPr>
                    </a:p>
                    <a:p>
                      <a:pPr marL="29654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地域の当事者団体、学習支援や子供食堂等の関係機関との連携もしやすい。</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695960">
                <a:tc>
                  <a:txBody>
                    <a:bodyPr/>
                    <a:lstStyle/>
                    <a:p>
                      <a:pPr>
                        <a:lnSpc>
                          <a:spcPct val="100000"/>
                        </a:lnSpc>
                      </a:pPr>
                      <a:endParaRPr sz="900">
                        <a:latin typeface="Meiryo UI" panose="020B0604030504040204" pitchFamily="50" charset="-128"/>
                        <a:ea typeface="Meiryo UI" panose="020B0604030504040204" pitchFamily="50" charset="-128"/>
                        <a:cs typeface="Times New Roman"/>
                      </a:endParaRPr>
                    </a:p>
                    <a:p>
                      <a:pPr>
                        <a:lnSpc>
                          <a:spcPct val="100000"/>
                        </a:lnSpc>
                        <a:spcBef>
                          <a:spcPts val="55"/>
                        </a:spcBef>
                      </a:pPr>
                      <a:endParaRPr sz="950">
                        <a:latin typeface="Meiryo UI" panose="020B0604030504040204" pitchFamily="50" charset="-128"/>
                        <a:ea typeface="Meiryo UI" panose="020B0604030504040204" pitchFamily="50" charset="-128"/>
                        <a:cs typeface="Times New Roman"/>
                      </a:endParaRPr>
                    </a:p>
                    <a:p>
                      <a:pPr marR="5715" algn="ctr">
                        <a:lnSpc>
                          <a:spcPct val="100000"/>
                        </a:lnSpc>
                      </a:pPr>
                      <a:r>
                        <a:rPr sz="900" b="1" spc="-95" dirty="0">
                          <a:solidFill>
                            <a:srgbClr val="414042"/>
                          </a:solidFill>
                          <a:latin typeface="Meiryo UI" panose="020B0604030504040204" pitchFamily="50" charset="-128"/>
                          <a:ea typeface="Meiryo UI" panose="020B0604030504040204" pitchFamily="50" charset="-128"/>
                          <a:cs typeface="Source Han Sans JP Heavy"/>
                        </a:rPr>
                        <a:t>デメリット</a:t>
                      </a:r>
                      <a:endParaRPr sz="90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290830" indent="-147320">
                        <a:lnSpc>
                          <a:spcPct val="100000"/>
                        </a:lnSpc>
                        <a:spcBef>
                          <a:spcPts val="74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重層的支援体制自体が既にある程度構築されていることが前提となる。</a:t>
                      </a:r>
                      <a:endParaRPr sz="900" spc="0" dirty="0">
                        <a:latin typeface="Meiryo UI" panose="020B0604030504040204" pitchFamily="50" charset="-128"/>
                        <a:ea typeface="Meiryo UI" panose="020B0604030504040204" pitchFamily="50" charset="-128"/>
                        <a:cs typeface="Source Han Sans JP Medium"/>
                      </a:endParaRPr>
                    </a:p>
                    <a:p>
                      <a:pPr marL="296545" marR="129539" indent="-86360">
                        <a:lnSpc>
                          <a:spcPct val="120300"/>
                        </a:lnSpc>
                        <a:spcBef>
                          <a:spcPts val="28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（令和3年4月に創設された制度（任意事業）であり、令和4年度の都内実施自治体数は７区市）</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695960">
                <a:tc>
                  <a:txBody>
                    <a:bodyPr/>
                    <a:lstStyle/>
                    <a:p>
                      <a:pPr marL="154305" marR="140970" indent="-2540" algn="ctr">
                        <a:lnSpc>
                          <a:spcPct val="120300"/>
                        </a:lnSpc>
                        <a:spcBef>
                          <a:spcPts val="660"/>
                        </a:spcBef>
                      </a:pPr>
                      <a:r>
                        <a:rPr sz="900" b="1" spc="-15" dirty="0" err="1">
                          <a:solidFill>
                            <a:srgbClr val="414042"/>
                          </a:solidFill>
                          <a:latin typeface="Meiryo UI" panose="020B0604030504040204" pitchFamily="50" charset="-128"/>
                          <a:ea typeface="Meiryo UI" panose="020B0604030504040204" pitchFamily="50" charset="-128"/>
                          <a:cs typeface="Source Han Sans JP Heavy"/>
                        </a:rPr>
                        <a:t>効果的に</a:t>
                      </a:r>
                      <a:r>
                        <a:rPr lang="en-US" sz="900" b="1" spc="-15" dirty="0">
                          <a:solidFill>
                            <a:srgbClr val="414042"/>
                          </a:solidFill>
                          <a:latin typeface="Meiryo UI" panose="020B0604030504040204" pitchFamily="50" charset="-128"/>
                          <a:ea typeface="Meiryo UI" panose="020B0604030504040204" pitchFamily="50" charset="-128"/>
                          <a:cs typeface="Source Han Sans JP Heavy"/>
                        </a:rPr>
                        <a:t/>
                      </a:r>
                      <a:br>
                        <a:rPr lang="en-US" sz="900" b="1" spc="-15" dirty="0">
                          <a:solidFill>
                            <a:srgbClr val="414042"/>
                          </a:solidFill>
                          <a:latin typeface="Meiryo UI" panose="020B0604030504040204" pitchFamily="50" charset="-128"/>
                          <a:ea typeface="Meiryo UI" panose="020B0604030504040204" pitchFamily="50" charset="-128"/>
                          <a:cs typeface="Source Han Sans JP Heavy"/>
                        </a:rPr>
                      </a:br>
                      <a:r>
                        <a:rPr sz="900" b="1" spc="-35" dirty="0" err="1">
                          <a:solidFill>
                            <a:srgbClr val="414042"/>
                          </a:solidFill>
                          <a:latin typeface="Meiryo UI" panose="020B0604030504040204" pitchFamily="50" charset="-128"/>
                          <a:ea typeface="Meiryo UI" panose="020B0604030504040204" pitchFamily="50" charset="-128"/>
                          <a:cs typeface="Source Han Sans JP Heavy"/>
                        </a:rPr>
                        <a:t>機能させる</a:t>
                      </a:r>
                      <a:r>
                        <a:rPr sz="900" b="1" spc="-75" dirty="0" err="1">
                          <a:solidFill>
                            <a:srgbClr val="414042"/>
                          </a:solidFill>
                          <a:latin typeface="Meiryo UI" panose="020B0604030504040204" pitchFamily="50" charset="-128"/>
                          <a:ea typeface="Meiryo UI" panose="020B0604030504040204" pitchFamily="50" charset="-128"/>
                          <a:cs typeface="Source Han Sans JP Heavy"/>
                        </a:rPr>
                        <a:t>ポイント</a:t>
                      </a:r>
                      <a:endParaRPr sz="900" dirty="0">
                        <a:latin typeface="Meiryo UI" panose="020B0604030504040204" pitchFamily="50" charset="-128"/>
                        <a:ea typeface="Meiryo UI" panose="020B0604030504040204" pitchFamily="50" charset="-128"/>
                        <a:cs typeface="Source Han Sans JP Heavy"/>
                      </a:endParaRPr>
                    </a:p>
                  </a:txBody>
                  <a:tcPr marL="0" marR="0" marT="83820" marB="0">
                    <a:lnR w="38100">
                      <a:solidFill>
                        <a:srgbClr val="FFFFFF"/>
                      </a:solidFill>
                      <a:prstDash val="solid"/>
                    </a:lnR>
                    <a:lnT w="38100">
                      <a:solidFill>
                        <a:srgbClr val="FFFFFF"/>
                      </a:solidFill>
                      <a:prstDash val="solid"/>
                    </a:lnT>
                    <a:solidFill>
                      <a:srgbClr val="C7DABC"/>
                    </a:solidFill>
                  </a:tcPr>
                </a:tc>
                <a:tc>
                  <a:txBody>
                    <a:bodyPr/>
                    <a:lstStyle/>
                    <a:p>
                      <a:pPr marL="292100" marR="127000" indent="-148590">
                        <a:lnSpc>
                          <a:spcPct val="120300"/>
                        </a:lnSpc>
                        <a:spcBef>
                          <a:spcPts val="520"/>
                        </a:spcBef>
                        <a:buClr>
                          <a:srgbClr val="61A753"/>
                        </a:buClr>
                        <a:buChar char="●"/>
                        <a:tabLst>
                          <a:tab pos="29972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重層的支援体制整備事業の実施にあたり、ヤングケアラー支援を想定したネットワークづくりを検討することが必要</a:t>
                      </a:r>
                      <a:endParaRPr sz="900" spc="0" dirty="0">
                        <a:latin typeface="Meiryo UI" panose="020B0604030504040204" pitchFamily="50" charset="-128"/>
                        <a:ea typeface="Meiryo UI" panose="020B0604030504040204" pitchFamily="50" charset="-128"/>
                        <a:cs typeface="Source Han Sans JP Medium"/>
                      </a:endParaRPr>
                    </a:p>
                    <a:p>
                      <a:pPr marL="290830" indent="-147320">
                        <a:lnSpc>
                          <a:spcPct val="100000"/>
                        </a:lnSpc>
                        <a:spcBef>
                          <a:spcPts val="50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適切にケースの進行管理を行う。</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47" name="object 47"/>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8" name="object 48"/>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24</a:t>
            </a:r>
            <a:endParaRPr sz="900">
              <a:latin typeface="Meiryo UI" panose="020B0604030504040204" pitchFamily="50" charset="-128"/>
              <a:ea typeface="Meiryo UI" panose="020B0604030504040204" pitchFamily="50" charset="-128"/>
              <a:cs typeface="Source Han Sans JP Medium"/>
            </a:endParaRPr>
          </a:p>
        </p:txBody>
      </p:sp>
      <p:sp>
        <p:nvSpPr>
          <p:cNvPr id="98" name="object 98"/>
          <p:cNvSpPr txBox="1"/>
          <p:nvPr/>
        </p:nvSpPr>
        <p:spPr>
          <a:xfrm>
            <a:off x="4712132" y="10331567"/>
            <a:ext cx="214058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第３章  ｜  ４. 支援のネットワーク体制の考え方</a:t>
            </a:r>
            <a:endParaRPr sz="700" dirty="0">
              <a:latin typeface="Meiryo UI" panose="020B0604030504040204" pitchFamily="50" charset="-128"/>
              <a:ea typeface="Meiryo UI" panose="020B0604030504040204" pitchFamily="50" charset="-128"/>
              <a:cs typeface="Source Han Sans JP"/>
            </a:endParaRPr>
          </a:p>
        </p:txBody>
      </p:sp>
      <p:sp>
        <p:nvSpPr>
          <p:cNvPr id="99"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0"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101"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103"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4"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106"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7"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8"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第３章</a:t>
            </a:r>
          </a:p>
        </p:txBody>
      </p:sp>
      <p:sp>
        <p:nvSpPr>
          <p:cNvPr id="109"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0"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1"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sp>
        <p:nvSpPr>
          <p:cNvPr id="112"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3"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4"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sp>
        <p:nvSpPr>
          <p:cNvPr id="115"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6"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7"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118"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9"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0"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121"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2"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3"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124"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5"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6"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127"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8"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9"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30"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1"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2"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33"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4"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5"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36"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7"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8" name="object 14"/>
          <p:cNvSpPr txBox="1"/>
          <p:nvPr/>
        </p:nvSpPr>
        <p:spPr>
          <a:xfrm>
            <a:off x="1418791" y="3546629"/>
            <a:ext cx="861694" cy="148117"/>
          </a:xfrm>
          <a:prstGeom prst="rect">
            <a:avLst/>
          </a:prstGeom>
        </p:spPr>
        <p:txBody>
          <a:bodyPr vert="horz" wrap="square" lIns="0" tIns="17145" rIns="0" bIns="0" rtlCol="0">
            <a:spAutoFit/>
          </a:bodyPr>
          <a:lstStyle/>
          <a:p>
            <a:pPr marR="7620" algn="ctr">
              <a:lnSpc>
                <a:spcPct val="100000"/>
              </a:lnSpc>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lang="ja-JP" altLang="en-US" sz="8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248187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5111" y="501396"/>
            <a:ext cx="1189452"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第４章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663575" y="931729"/>
            <a:ext cx="6232525" cy="382156"/>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14B1E7"/>
                </a:solidFill>
                <a:latin typeface="Meiryo UI" panose="020B0604030504040204" pitchFamily="50" charset="-128"/>
              </a:rPr>
              <a:t>「</a:t>
            </a:r>
            <a:r>
              <a:rPr dirty="0" err="1">
                <a:solidFill>
                  <a:srgbClr val="14B1E7"/>
                </a:solidFill>
                <a:latin typeface="Meiryo UI" panose="020B0604030504040204" pitchFamily="50" charset="-128"/>
              </a:rPr>
              <a:t>ヤングケアラ</a:t>
            </a:r>
            <a:r>
              <a:rPr dirty="0">
                <a:solidFill>
                  <a:srgbClr val="14B1E7"/>
                </a:solidFill>
                <a:latin typeface="Meiryo UI" panose="020B0604030504040204" pitchFamily="50" charset="-128"/>
              </a:rPr>
              <a:t>ー・コーディネータ</a:t>
            </a:r>
            <a:r>
              <a:rPr spc="-1000" dirty="0">
                <a:solidFill>
                  <a:srgbClr val="14B1E7"/>
                </a:solidFill>
                <a:latin typeface="Meiryo UI" panose="020B0604030504040204" pitchFamily="50" charset="-128"/>
              </a:rPr>
              <a:t>ー</a:t>
            </a:r>
            <a:r>
              <a:rPr dirty="0">
                <a:solidFill>
                  <a:srgbClr val="14B1E7"/>
                </a:solidFill>
                <a:latin typeface="Meiryo UI" panose="020B0604030504040204" pitchFamily="50" charset="-128"/>
              </a:rPr>
              <a:t>（YCC</a:t>
            </a:r>
            <a:r>
              <a:rPr spc="-1000" dirty="0">
                <a:solidFill>
                  <a:srgbClr val="14B1E7"/>
                </a:solidFill>
                <a:latin typeface="Meiryo UI" panose="020B0604030504040204" pitchFamily="50" charset="-128"/>
              </a:rPr>
              <a:t>）</a:t>
            </a:r>
            <a:r>
              <a:rPr dirty="0">
                <a:solidFill>
                  <a:srgbClr val="14B1E7"/>
                </a:solidFill>
                <a:latin typeface="Meiryo UI" panose="020B0604030504040204" pitchFamily="50" charset="-128"/>
              </a:rPr>
              <a:t>」の役割</a:t>
            </a: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8" y="1779396"/>
            <a:ext cx="4921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役割</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14B1E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7299" y="2351262"/>
            <a:ext cx="5412101" cy="1074653"/>
          </a:xfrm>
          <a:prstGeom prst="rect">
            <a:avLst/>
          </a:prstGeom>
        </p:spPr>
        <p:txBody>
          <a:bodyPr vert="horz" wrap="square" lIns="0" tIns="12700" rIns="0" bIns="0" rtlCol="0">
            <a:spAutoFit/>
          </a:bodyPr>
          <a:lstStyle/>
          <a:p>
            <a:pPr marL="12700" marR="5080" indent="7175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 「ヤングケアラー・コーディネータ</a:t>
            </a:r>
            <a:r>
              <a:rPr lang="ja-JP" altLang="en-US" sz="1000" spc="-400" dirty="0">
                <a:solidFill>
                  <a:srgbClr val="414042"/>
                </a:solidFill>
                <a:latin typeface="Meiryo UI" panose="020B0604030504040204" pitchFamily="50" charset="-128"/>
                <a:ea typeface="Meiryo UI" panose="020B0604030504040204" pitchFamily="50" charset="-128"/>
                <a:cs typeface="Source Han Sans JP"/>
              </a:rPr>
              <a:t>ー</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（以降、</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と表記</a:t>
            </a:r>
            <a:r>
              <a:rPr lang="ja-JP" altLang="en-US" sz="1000" spc="-4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」は、ヤングケアラーと思われる子供に気付いてから</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支援への</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つなぎにおいて核になる人材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です。関係機関は、ヤングケアラーと思われる子供に気付いた場合は、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に情報を集約しましょう。</a:t>
            </a:r>
            <a:endParaRPr lang="ja-JP" altLang="en-US" sz="1000" dirty="0">
              <a:latin typeface="Meiryo UI" panose="020B0604030504040204" pitchFamily="50" charset="-128"/>
              <a:ea typeface="Meiryo UI" panose="020B0604030504040204" pitchFamily="50" charset="-128"/>
              <a:cs typeface="Source Han Sans JP"/>
            </a:endParaRPr>
          </a:p>
          <a:p>
            <a:pPr marL="12700" marR="8255" indent="130175">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また、「把握したが動けない」、「周りが動かない」等、支援機関が対応に悩んだ場合も</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に共有・相談をしてください。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が関係者調整や支援をサポートします。</a:t>
            </a:r>
            <a:endParaRPr lang="ja-JP" altLang="en-US" sz="12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299" y="6674921"/>
            <a:ext cx="145859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地域ごとにYCCを配置することも可能です。</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11" name="object 11"/>
          <p:cNvGraphicFramePr>
            <a:graphicFrameLocks noGrp="1"/>
          </p:cNvGraphicFramePr>
          <p:nvPr>
            <p:extLst>
              <p:ext uri="{D42A27DB-BD31-4B8C-83A1-F6EECF244321}">
                <p14:modId xmlns:p14="http://schemas.microsoft.com/office/powerpoint/2010/main" val="3626091616"/>
              </p:ext>
            </p:extLst>
          </p:nvPr>
        </p:nvGraphicFramePr>
        <p:xfrm>
          <a:off x="1079995" y="4131005"/>
          <a:ext cx="5399405" cy="2490468"/>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330200">
                <a:tc>
                  <a:txBody>
                    <a:bodyPr/>
                    <a:lstStyle/>
                    <a:p>
                      <a:pPr marL="3175" algn="ctr">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本人・家族との対話</a:t>
                      </a:r>
                      <a:endParaRPr sz="900" spc="0" dirty="0">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4E2F6"/>
                    </a:solidFill>
                  </a:tcPr>
                </a:tc>
                <a:tc>
                  <a:txBody>
                    <a:bodyPr/>
                    <a:lstStyle/>
                    <a:p>
                      <a:pPr marL="290830" indent="-147955">
                        <a:lnSpc>
                          <a:spcPct val="100000"/>
                        </a:lnSpc>
                        <a:spcBef>
                          <a:spcPts val="740"/>
                        </a:spcBef>
                        <a:buClr>
                          <a:srgbClr val="45B7E9"/>
                        </a:buClr>
                        <a:buChar char="●"/>
                        <a:tabLst>
                          <a:tab pos="291465"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本人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家族との対話</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相談対応</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サポート、ニーズ把握等</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1334768">
                <a:tc>
                  <a:txBody>
                    <a:bodyPr/>
                    <a:lstStyle/>
                    <a:p>
                      <a:pPr marL="1270" algn="ctr">
                        <a:lnSpc>
                          <a:spcPct val="100000"/>
                        </a:lnSpc>
                        <a:spcBef>
                          <a:spcPts val="6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関係機関からの</a:t>
                      </a:r>
                      <a:endParaRPr sz="900" spc="0" dirty="0">
                        <a:latin typeface="Meiryo UI" panose="020B0604030504040204" pitchFamily="50" charset="-128"/>
                        <a:ea typeface="Meiryo UI" panose="020B0604030504040204" pitchFamily="50" charset="-128"/>
                        <a:cs typeface="Source Han Sans JP Heavy"/>
                      </a:endParaRPr>
                    </a:p>
                    <a:p>
                      <a:pPr marL="200025" marR="191135" algn="ctr">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情報集約、機関への相談支援・助言、</a:t>
                      </a:r>
                      <a:endParaRPr sz="900" spc="0" dirty="0">
                        <a:latin typeface="Meiryo UI" panose="020B0604030504040204" pitchFamily="50" charset="-128"/>
                        <a:ea typeface="Meiryo UI" panose="020B0604030504040204" pitchFamily="50" charset="-128"/>
                        <a:cs typeface="Source Han Sans JP Heavy"/>
                      </a:endParaRPr>
                    </a:p>
                    <a:p>
                      <a:pPr marL="119380" marR="55244"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他の機関へのつなぎ</a:t>
                      </a:r>
                      <a:r>
                        <a:rPr sz="750" b="1" spc="0" baseline="33333" dirty="0">
                          <a:solidFill>
                            <a:srgbClr val="414042"/>
                          </a:solidFill>
                          <a:latin typeface="Meiryo UI" panose="020B0604030504040204" pitchFamily="50" charset="-128"/>
                          <a:ea typeface="Meiryo UI" panose="020B0604030504040204" pitchFamily="50" charset="-128"/>
                          <a:cs typeface="Source Han Sans JP Heavy"/>
                        </a:rPr>
                        <a:t>※</a:t>
                      </a:r>
                      <a:r>
                        <a:rPr sz="900" b="1" spc="0" dirty="0">
                          <a:solidFill>
                            <a:srgbClr val="414042"/>
                          </a:solidFill>
                          <a:latin typeface="Meiryo UI" panose="020B0604030504040204" pitchFamily="50" charset="-128"/>
                          <a:ea typeface="Meiryo UI" panose="020B0604030504040204" pitchFamily="50" charset="-128"/>
                          <a:cs typeface="Source Han Sans JP Heavy"/>
                        </a:rPr>
                        <a:t>、</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支援方策検討</a:t>
                      </a:r>
                      <a:endParaRPr sz="900" spc="0" dirty="0">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関係機関からの相談支援、情報集約（特に個人情報の観点）</a:t>
                      </a:r>
                      <a:endParaRPr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285"/>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家族が受けているサービス状況等の確認</a:t>
                      </a:r>
                      <a:endParaRPr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関係機関への助言</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相談対応</a:t>
                      </a:r>
                      <a:endParaRPr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緊急性の判断</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多機関連携の必要性の検討</a:t>
                      </a:r>
                      <a:endParaRPr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連携先（連携する関係者）の検討、連携先へのつなぎ、会議等の調整</a:t>
                      </a:r>
                      <a:endParaRPr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8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支援策の検討における関係者への助言</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指導</a:t>
                      </a:r>
                      <a:endParaRPr sz="900" spc="0" dirty="0">
                        <a:latin typeface="Meiryo UI" panose="020B0604030504040204" pitchFamily="50" charset="-128"/>
                        <a:ea typeface="Meiryo UI" panose="020B0604030504040204" pitchFamily="50" charset="-128"/>
                        <a:cs typeface="Source Han Sans JP Medium"/>
                      </a:endParaRPr>
                    </a:p>
                  </a:txBody>
                  <a:tcPr marL="0" marR="0" marT="144000" marB="0">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10001"/>
                  </a:ext>
                </a:extLst>
              </a:tr>
              <a:tr h="330200">
                <a:tc>
                  <a:txBody>
                    <a:bodyPr/>
                    <a:lstStyle/>
                    <a:p>
                      <a:pPr marL="3175" algn="ctr">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支援計画作成</a:t>
                      </a:r>
                      <a:endParaRPr sz="900" spc="0">
                        <a:latin typeface="Meiryo UI" panose="020B0604030504040204" pitchFamily="50" charset="-128"/>
                        <a:ea typeface="Meiryo UI" panose="020B0604030504040204" pitchFamily="50" charset="-128"/>
                        <a:cs typeface="Source Han Sans JP Heavy"/>
                      </a:endParaRPr>
                    </a:p>
                  </a:txBody>
                  <a:tcPr marL="0" marR="0" marT="93980"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支援計画の作成</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4"/>
                  </a:ext>
                </a:extLst>
              </a:tr>
              <a:tr h="495300">
                <a:tc>
                  <a:txBody>
                    <a:bodyPr/>
                    <a:lstStyle/>
                    <a:p>
                      <a:pPr>
                        <a:lnSpc>
                          <a:spcPct val="100000"/>
                        </a:lnSpc>
                        <a:spcBef>
                          <a:spcPts val="10"/>
                        </a:spcBef>
                      </a:pPr>
                      <a:endParaRPr sz="1200" spc="0">
                        <a:latin typeface="Meiryo UI" panose="020B0604030504040204" pitchFamily="50" charset="-128"/>
                        <a:ea typeface="Meiryo UI" panose="020B0604030504040204" pitchFamily="50" charset="-128"/>
                        <a:cs typeface="Times New Roman"/>
                      </a:endParaRPr>
                    </a:p>
                    <a:p>
                      <a:pPr marL="317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見守り・情報共有</a:t>
                      </a:r>
                      <a:endParaRPr sz="900" spc="0">
                        <a:latin typeface="Meiryo UI" panose="020B0604030504040204" pitchFamily="50" charset="-128"/>
                        <a:ea typeface="Meiryo UI" panose="020B0604030504040204" pitchFamily="50" charset="-128"/>
                        <a:cs typeface="Source Han Sans JP Heavy"/>
                      </a:endParaRPr>
                    </a:p>
                  </a:txBody>
                  <a:tcPr marL="0" marR="0" marT="1270" marB="0">
                    <a:lnR w="38100">
                      <a:solidFill>
                        <a:srgbClr val="FFFFFF"/>
                      </a:solidFill>
                      <a:prstDash val="solid"/>
                    </a:lnR>
                    <a:lnT w="38100">
                      <a:solidFill>
                        <a:srgbClr val="FFFFFF"/>
                      </a:solidFill>
                      <a:prstDash val="solid"/>
                    </a:lnT>
                    <a:solidFill>
                      <a:srgbClr val="C4E2F6"/>
                    </a:solidFill>
                  </a:tcPr>
                </a:tc>
                <a:tc>
                  <a:txBody>
                    <a:bodyPr/>
                    <a:lstStyle/>
                    <a:p>
                      <a:pPr marL="296545" marR="128270" indent="-153670">
                        <a:lnSpc>
                          <a:spcPct val="120300"/>
                        </a:lnSpc>
                        <a:spcBef>
                          <a:spcPts val="520"/>
                        </a:spcBef>
                        <a:buClr>
                          <a:srgbClr val="45B7E9"/>
                        </a:buClr>
                        <a:buChar char="●"/>
                        <a:tabLst>
                          <a:tab pos="294005" algn="l"/>
                        </a:tabLst>
                      </a:pP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支援後の見守り、関係機関との情報共有、本人</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家族との対話、必要に応じ</a:t>
                      </a:r>
                      <a:r>
                        <a:rPr sz="900" b="0" spc="0" dirty="0" err="1">
                          <a:solidFill>
                            <a:srgbClr val="414042"/>
                          </a:solidFill>
                          <a:latin typeface="Meiryo UI" panose="020B0604030504040204" pitchFamily="50" charset="-128"/>
                          <a:ea typeface="Meiryo UI" panose="020B0604030504040204" pitchFamily="50" charset="-128"/>
                          <a:cs typeface="Source Han Sans JP Medium"/>
                        </a:rPr>
                        <a:t>見直しの会議招集</a:t>
                      </a:r>
                      <a:endParaRPr sz="900" spc="0" dirty="0">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5"/>
                  </a:ext>
                </a:extLst>
              </a:tr>
            </a:tbl>
          </a:graphicData>
        </a:graphic>
      </p:graphicFrame>
      <p:graphicFrame>
        <p:nvGraphicFramePr>
          <p:cNvPr id="12" name="object 12"/>
          <p:cNvGraphicFramePr>
            <a:graphicFrameLocks noGrp="1"/>
          </p:cNvGraphicFramePr>
          <p:nvPr>
            <p:extLst>
              <p:ext uri="{D42A27DB-BD31-4B8C-83A1-F6EECF244321}">
                <p14:modId xmlns:p14="http://schemas.microsoft.com/office/powerpoint/2010/main" val="3383086260"/>
              </p:ext>
            </p:extLst>
          </p:nvPr>
        </p:nvGraphicFramePr>
        <p:xfrm>
          <a:off x="1079995" y="7245007"/>
          <a:ext cx="5399405" cy="15214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330200">
                <a:tc>
                  <a:txBody>
                    <a:bodyPr/>
                    <a:lstStyle/>
                    <a:p>
                      <a:pPr marL="391795">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研修の実施</a:t>
                      </a:r>
                      <a:endParaRPr sz="900" spc="0" dirty="0">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4E2F6"/>
                    </a:solidFill>
                  </a:tcPr>
                </a:tc>
                <a:tc>
                  <a:txBody>
                    <a:bodyPr/>
                    <a:lstStyle/>
                    <a:p>
                      <a:pPr marL="290830" indent="-147955">
                        <a:lnSpc>
                          <a:spcPct val="100000"/>
                        </a:lnSpc>
                        <a:spcBef>
                          <a:spcPts val="740"/>
                        </a:spcBef>
                        <a:buClr>
                          <a:srgbClr val="45B7E9"/>
                        </a:buClr>
                        <a:buChar char="●"/>
                        <a:tabLst>
                          <a:tab pos="291465"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関係機関向けヤングケアラー支援研修の企画、実施</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495300">
                <a:tc>
                  <a:txBody>
                    <a:bodyPr/>
                    <a:lstStyle/>
                    <a:p>
                      <a:pPr marL="225425" marR="213995" indent="166370">
                        <a:lnSpc>
                          <a:spcPct val="120300"/>
                        </a:lnSpc>
                        <a:spcBef>
                          <a:spcPts val="52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地域の民間</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支援団体との連携</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lnB w="38100">
                      <a:solidFill>
                        <a:srgbClr val="FFFFFF"/>
                      </a:solidFill>
                      <a:prstDash val="solid"/>
                    </a:lnB>
                    <a:solidFill>
                      <a:srgbClr val="C4E2F6"/>
                    </a:solidFill>
                  </a:tcPr>
                </a:tc>
                <a:tc>
                  <a:txBody>
                    <a:bodyPr/>
                    <a:lstStyle/>
                    <a:p>
                      <a:pPr marL="296545" marR="125730" indent="-153035">
                        <a:lnSpc>
                          <a:spcPct val="120300"/>
                        </a:lnSpc>
                        <a:spcBef>
                          <a:spcPts val="520"/>
                        </a:spcBef>
                        <a:buClr>
                          <a:srgbClr val="45B7E9"/>
                        </a:buClr>
                        <a:buChar char="●"/>
                        <a:tabLst>
                          <a:tab pos="294005" algn="l"/>
                        </a:tabLst>
                      </a:pP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子供食堂、学習支援、見守り訪問、家事</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育児支援、ピアサポート等を行う</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支援者団体との連携</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695960">
                <a:tc>
                  <a:txBody>
                    <a:bodyPr/>
                    <a:lstStyle/>
                    <a:p>
                      <a:pPr>
                        <a:lnSpc>
                          <a:spcPct val="100000"/>
                        </a:lnSpc>
                        <a:spcBef>
                          <a:spcPts val="45"/>
                        </a:spcBef>
                      </a:pPr>
                      <a:endParaRPr sz="1100" spc="0" dirty="0">
                        <a:latin typeface="Meiryo UI" panose="020B0604030504040204" pitchFamily="50" charset="-128"/>
                        <a:ea typeface="Meiryo UI" panose="020B0604030504040204" pitchFamily="50" charset="-128"/>
                        <a:cs typeface="Times New Roman"/>
                      </a:endParaRPr>
                    </a:p>
                    <a:p>
                      <a:pPr marL="274320" marR="263525" indent="145415">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体制構築</a:t>
                      </a:r>
                      <a:r>
                        <a:rPr sz="900" b="1" spc="0" dirty="0">
                          <a:solidFill>
                            <a:srgbClr val="414042"/>
                          </a:solidFill>
                          <a:latin typeface="Meiryo UI" panose="020B0604030504040204" pitchFamily="50" charset="-128"/>
                          <a:ea typeface="Meiryo UI" panose="020B0604030504040204" pitchFamily="50" charset="-128"/>
                          <a:cs typeface="Source Han Sans JP Heavy"/>
                        </a:rPr>
                        <a:t>・</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地域資源の開発</a:t>
                      </a:r>
                      <a:endParaRPr sz="900" spc="0" dirty="0">
                        <a:latin typeface="Meiryo UI" panose="020B0604030504040204" pitchFamily="50" charset="-128"/>
                        <a:ea typeface="Meiryo UI" panose="020B0604030504040204" pitchFamily="50" charset="-128"/>
                        <a:cs typeface="Source Han Sans JP Heavy"/>
                      </a:endParaRPr>
                    </a:p>
                  </a:txBody>
                  <a:tcPr marL="0" marR="0" marT="5715" marB="0">
                    <a:lnR w="38100">
                      <a:solidFill>
                        <a:srgbClr val="FFFFFF"/>
                      </a:solidFill>
                      <a:prstDash val="solid"/>
                    </a:lnR>
                    <a:lnT w="38100">
                      <a:solidFill>
                        <a:srgbClr val="FFFFFF"/>
                      </a:solidFill>
                      <a:prstDash val="solid"/>
                    </a:lnT>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関係機関等におけるヤングケアラー支援体制の構築、地域資源の開発</a:t>
                      </a:r>
                      <a:endParaRPr sz="900" spc="0" dirty="0">
                        <a:latin typeface="Meiryo UI" panose="020B0604030504040204" pitchFamily="50" charset="-128"/>
                        <a:ea typeface="Meiryo UI" panose="020B0604030504040204" pitchFamily="50" charset="-128"/>
                        <a:cs typeface="Source Han Sans JP Medium"/>
                      </a:endParaRPr>
                    </a:p>
                    <a:p>
                      <a:pPr marL="299085" indent="-156210">
                        <a:lnSpc>
                          <a:spcPct val="100000"/>
                        </a:lnSpc>
                        <a:spcBef>
                          <a:spcPts val="505"/>
                        </a:spcBef>
                        <a:buClr>
                          <a:srgbClr val="45B7E9"/>
                        </a:buClr>
                        <a:buChar char="●"/>
                        <a:tabLst>
                          <a:tab pos="29972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支援機関への定期訪問等による周知啓発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関係性づくり</a:t>
                      </a:r>
                      <a:endParaRPr sz="900" spc="0" dirty="0">
                        <a:latin typeface="Meiryo UI" panose="020B0604030504040204" pitchFamily="50" charset="-128"/>
                        <a:ea typeface="Meiryo UI" panose="020B0604030504040204" pitchFamily="50" charset="-128"/>
                        <a:cs typeface="Source Han Sans JP Medium"/>
                      </a:endParaRPr>
                    </a:p>
                    <a:p>
                      <a:pPr marL="243840">
                        <a:lnSpc>
                          <a:spcPct val="100000"/>
                        </a:lnSpc>
                        <a:spcBef>
                          <a:spcPts val="219"/>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基幹病院</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MSW、訪問支援等を行う福祉機関、学校等へ</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13" name="object 13"/>
          <p:cNvSpPr txBox="1"/>
          <p:nvPr/>
        </p:nvSpPr>
        <p:spPr>
          <a:xfrm>
            <a:off x="1067300" y="6989016"/>
            <a:ext cx="297878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4B1E7"/>
                </a:solidFill>
                <a:latin typeface="Meiryo UI" panose="020B0604030504040204" pitchFamily="50" charset="-128"/>
                <a:ea typeface="Meiryo UI" panose="020B0604030504040204" pitchFamily="50" charset="-128"/>
                <a:cs typeface="Source Han Sans JP"/>
              </a:rPr>
              <a:t>◎関係者との日々の関係性構築・研修・連携</a:t>
            </a:r>
            <a:endParaRPr sz="1200" dirty="0">
              <a:latin typeface="Meiryo UI" panose="020B0604030504040204" pitchFamily="50" charset="-128"/>
              <a:ea typeface="Meiryo UI" panose="020B0604030504040204" pitchFamily="50" charset="-128"/>
              <a:cs typeface="Source Han Sans JP"/>
            </a:endParaRPr>
          </a:p>
        </p:txBody>
      </p:sp>
      <p:sp>
        <p:nvSpPr>
          <p:cNvPr id="14" name="object 14"/>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15"/>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25</a:t>
            </a:r>
            <a:endParaRPr sz="900">
              <a:latin typeface="Meiryo UI" panose="020B0604030504040204" pitchFamily="50" charset="-128"/>
              <a:ea typeface="Meiryo UI" panose="020B0604030504040204" pitchFamily="50" charset="-128"/>
              <a:cs typeface="Source Han Sans JP Medium"/>
            </a:endParaRPr>
          </a:p>
        </p:txBody>
      </p:sp>
      <p:sp>
        <p:nvSpPr>
          <p:cNvPr id="16" name="object 16"/>
          <p:cNvSpPr txBox="1"/>
          <p:nvPr/>
        </p:nvSpPr>
        <p:spPr>
          <a:xfrm>
            <a:off x="707301" y="10331567"/>
            <a:ext cx="92646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第４章  ｜  １. 役割</a:t>
            </a:r>
            <a:endParaRPr sz="700">
              <a:latin typeface="Meiryo UI" panose="020B0604030504040204" pitchFamily="50" charset="-128"/>
              <a:ea typeface="Meiryo UI" panose="020B0604030504040204" pitchFamily="50" charset="-128"/>
              <a:cs typeface="Source Han Sans JP"/>
            </a:endParaRPr>
          </a:p>
        </p:txBody>
      </p:sp>
      <p:sp>
        <p:nvSpPr>
          <p:cNvPr id="17"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9"/>
          <p:cNvSpPr txBox="1"/>
          <p:nvPr/>
        </p:nvSpPr>
        <p:spPr>
          <a:xfrm>
            <a:off x="1063625" y="3541887"/>
            <a:ext cx="5432425" cy="166712"/>
          </a:xfrm>
          <a:prstGeom prst="rect">
            <a:avLst/>
          </a:prstGeom>
        </p:spPr>
        <p:txBody>
          <a:bodyPr vert="horz" wrap="square" lIns="0" tIns="12700" rIns="0" bIns="0" rtlCol="0">
            <a:spAutoFit/>
          </a:bodyPr>
          <a:lstStyle/>
          <a:p>
            <a:pPr algn="ctr">
              <a:lnSpc>
                <a:spcPct val="100000"/>
              </a:lnSpc>
              <a:tabLst>
                <a:tab pos="266700" algn="l"/>
                <a:tab pos="875030" algn="l"/>
                <a:tab pos="378396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15</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ー・コーディネーター（</a:t>
            </a:r>
            <a:r>
              <a:rPr sz="1000" b="1" dirty="0" err="1">
                <a:solidFill>
                  <a:srgbClr val="414042"/>
                </a:solidFill>
                <a:latin typeface="Meiryo UI" panose="020B0604030504040204" pitchFamily="50" charset="-128"/>
                <a:ea typeface="Meiryo UI" panose="020B0604030504040204" pitchFamily="50" charset="-128"/>
                <a:cs typeface="Source Han Sans JP Heavy"/>
              </a:rPr>
              <a:t>YCC）の役割</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200" dirty="0">
              <a:latin typeface="Meiryo UI" panose="020B0604030504040204" pitchFamily="50" charset="-128"/>
              <a:ea typeface="Meiryo UI" panose="020B0604030504040204" pitchFamily="50" charset="-128"/>
              <a:cs typeface="Source Han Sans JP"/>
            </a:endParaRPr>
          </a:p>
        </p:txBody>
      </p:sp>
      <p:sp>
        <p:nvSpPr>
          <p:cNvPr id="21" name="object 9"/>
          <p:cNvSpPr txBox="1"/>
          <p:nvPr/>
        </p:nvSpPr>
        <p:spPr>
          <a:xfrm>
            <a:off x="1063625" y="3795247"/>
            <a:ext cx="5432425" cy="197490"/>
          </a:xfrm>
          <a:prstGeom prst="rect">
            <a:avLst/>
          </a:prstGeom>
        </p:spPr>
        <p:txBody>
          <a:bodyPr vert="horz" wrap="square" lIns="0" tIns="12700" rIns="0" bIns="0" rtlCol="0">
            <a:spAutoFit/>
          </a:bodyPr>
          <a:lstStyle/>
          <a:p>
            <a:pPr marL="12700">
              <a:lnSpc>
                <a:spcPct val="100000"/>
              </a:lnSpc>
              <a:spcBef>
                <a:spcPts val="690"/>
              </a:spcBef>
            </a:pPr>
            <a:r>
              <a:rPr sz="1200" b="1" dirty="0">
                <a:solidFill>
                  <a:srgbClr val="14B1E7"/>
                </a:solidFill>
                <a:latin typeface="Meiryo UI" panose="020B0604030504040204" pitchFamily="50" charset="-128"/>
                <a:ea typeface="Meiryo UI" panose="020B0604030504040204" pitchFamily="50" charset="-128"/>
                <a:cs typeface="Source Han Sans JP"/>
              </a:rPr>
              <a:t>◎個別ケースについて</a:t>
            </a:r>
            <a:endParaRPr sz="12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48766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521" y="587293"/>
            <a:ext cx="5500370" cy="2560124"/>
          </a:xfrm>
          <a:prstGeom prst="rect">
            <a:avLst/>
          </a:prstGeom>
        </p:spPr>
        <p:txBody>
          <a:bodyPr vert="horz" wrap="square" lIns="0" tIns="114300" rIns="0" bIns="0" rtlCol="0">
            <a:spAutoFit/>
          </a:bodyPr>
          <a:lstStyle/>
          <a:p>
            <a:pPr marL="22225" algn="just">
              <a:lnSpc>
                <a:spcPct val="100000"/>
              </a:lnSpc>
              <a:spcBef>
                <a:spcPts val="900"/>
              </a:spcBef>
            </a:pPr>
            <a:r>
              <a:rPr sz="1200" b="1" dirty="0">
                <a:solidFill>
                  <a:srgbClr val="14B1E7"/>
                </a:solidFill>
                <a:latin typeface="Meiryo UI" panose="020B0604030504040204" pitchFamily="50" charset="-128"/>
                <a:ea typeface="Meiryo UI" panose="020B0604030504040204" pitchFamily="50" charset="-128"/>
                <a:cs typeface="Source Han Sans JP"/>
              </a:rPr>
              <a:t>YCCになる方へ</a:t>
            </a:r>
            <a:endParaRPr sz="1200" dirty="0">
              <a:latin typeface="Meiryo UI" panose="020B0604030504040204" pitchFamily="50" charset="-128"/>
              <a:ea typeface="Meiryo UI" panose="020B0604030504040204" pitchFamily="50" charset="-128"/>
              <a:cs typeface="Source Han Sans JP"/>
            </a:endParaRPr>
          </a:p>
          <a:p>
            <a:pPr marL="12700" marR="60325" indent="140335" algn="just">
              <a:lnSpc>
                <a:spcPct val="133300"/>
              </a:lnSpc>
              <a:spcBef>
                <a:spcPts val="265"/>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は、ケースに応じ必要と思われる関係者や必要なサービスを検討し調整していくことが求められ、各機関の役割に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ついて熟知していることが求められます。また、業務内容が多様かつ高度な役割を求められることから、</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には</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アセスメントとコーディネートができること、ソーシャルワークの実務を熟知していること、子供側・家族側双方の立場を理解し、寄り添い、対話できること等が求められます。</a:t>
            </a:r>
            <a:endParaRPr lang="ja-JP" altLang="en-US" sz="1000" dirty="0">
              <a:latin typeface="Meiryo UI" panose="020B0604030504040204" pitchFamily="50" charset="-128"/>
              <a:ea typeface="Meiryo UI" panose="020B0604030504040204" pitchFamily="50" charset="-128"/>
              <a:cs typeface="Source Han Sans JP"/>
            </a:endParaRPr>
          </a:p>
          <a:p>
            <a:pPr marL="22225" marR="64769" indent="128270" algn="just">
              <a:lnSpc>
                <a:spcPct val="133300"/>
              </a:lnSpc>
              <a:spcBef>
                <a:spcPts val="285"/>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は、都が実施する「ヤングケアラー・コーディネーター研修」へ参加するとともに、業務を通じて常に研鑽を積み、</a:t>
            </a:r>
            <a:r>
              <a:rPr lang="en-US" altLang="ja-JP" sz="1000" b="1" dirty="0">
                <a:solidFill>
                  <a:srgbClr val="14B1E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が本人と一緒に考え、本人の選択を支援する心構えをもつこと</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が大切です。</a:t>
            </a:r>
            <a:endParaRPr lang="ja-JP" altLang="en-US" sz="1000" dirty="0">
              <a:latin typeface="Meiryo UI" panose="020B0604030504040204" pitchFamily="50" charset="-128"/>
              <a:ea typeface="Meiryo UI" panose="020B0604030504040204" pitchFamily="50" charset="-128"/>
              <a:cs typeface="Source Han Sans JP"/>
            </a:endParaRPr>
          </a:p>
          <a:p>
            <a:pPr algn="just">
              <a:lnSpc>
                <a:spcPct val="100000"/>
              </a:lnSpc>
              <a:spcBef>
                <a:spcPts val="55"/>
              </a:spcBef>
            </a:pPr>
            <a:endParaRPr sz="850" dirty="0">
              <a:latin typeface="Meiryo UI" panose="020B0604030504040204" pitchFamily="50" charset="-128"/>
              <a:ea typeface="Meiryo UI" panose="020B0604030504040204" pitchFamily="50" charset="-128"/>
              <a:cs typeface="Source Han Sans JP"/>
            </a:endParaRPr>
          </a:p>
          <a:p>
            <a:pPr marL="22225" algn="just">
              <a:lnSpc>
                <a:spcPct val="100000"/>
              </a:lnSpc>
            </a:pPr>
            <a:r>
              <a:rPr sz="1200" b="1" dirty="0" err="1">
                <a:solidFill>
                  <a:srgbClr val="14B1E7"/>
                </a:solidFill>
                <a:latin typeface="Meiryo UI" panose="020B0604030504040204" pitchFamily="50" charset="-128"/>
                <a:ea typeface="Meiryo UI" panose="020B0604030504040204" pitchFamily="50" charset="-128"/>
                <a:cs typeface="Source Han Sans JP"/>
              </a:rPr>
              <a:t>YCC配置機関の方へ</a:t>
            </a:r>
            <a:endParaRPr sz="1200" b="1" dirty="0">
              <a:solidFill>
                <a:srgbClr val="14B1E7"/>
              </a:solidFill>
              <a:latin typeface="Meiryo UI" panose="020B0604030504040204" pitchFamily="50" charset="-128"/>
              <a:ea typeface="Meiryo UI" panose="020B0604030504040204" pitchFamily="50" charset="-128"/>
              <a:cs typeface="Source Han Sans JP"/>
            </a:endParaRPr>
          </a:p>
          <a:p>
            <a:pPr marL="22225" marR="5080" indent="132715" algn="just">
              <a:lnSpc>
                <a:spcPct val="133300"/>
              </a:lnSpc>
              <a:spcBef>
                <a:spcPts val="270"/>
              </a:spcBef>
            </a:pPr>
            <a:r>
              <a:rPr sz="1000" dirty="0">
                <a:solidFill>
                  <a:srgbClr val="414042"/>
                </a:solidFill>
                <a:latin typeface="Meiryo UI" panose="020B0604030504040204" pitchFamily="50" charset="-128"/>
                <a:ea typeface="Meiryo UI" panose="020B0604030504040204" pitchFamily="50" charset="-128"/>
                <a:cs typeface="Source Han Sans JP"/>
              </a:rPr>
              <a:t>Y</a:t>
            </a:r>
            <a:r>
              <a:rPr lang="en-US" altLang="ja-JP" sz="1000" dirty="0">
                <a:solidFill>
                  <a:srgbClr val="414042"/>
                </a:solidFill>
                <a:latin typeface="Meiryo UI" panose="020B0604030504040204" pitchFamily="50" charset="-128"/>
                <a:ea typeface="Meiryo UI" panose="020B0604030504040204" pitchFamily="50" charset="-128"/>
                <a:cs typeface="Source Han Sans JP"/>
              </a:rPr>
              <a:t>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の主な役割は上記のとおりですが、地域の実情に応じ、他の役割を付加して構いません。業務量等に応じ、個別ケースに関する役割を担う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関係者との関係性構築を行う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を別々に配置する、地域ごとに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を配置する等、柔軟に対応してください。</a:t>
            </a:r>
            <a:endParaRPr sz="10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3708002"/>
            <a:ext cx="6120130" cy="504190"/>
            <a:chOff x="719999" y="3708002"/>
            <a:chExt cx="6120130" cy="504190"/>
          </a:xfrm>
        </p:grpSpPr>
        <p:sp>
          <p:nvSpPr>
            <p:cNvPr id="4" name="object 4"/>
            <p:cNvSpPr/>
            <p:nvPr/>
          </p:nvSpPr>
          <p:spPr>
            <a:xfrm>
              <a:off x="1187998" y="3708002"/>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4206602"/>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3813395"/>
            <a:ext cx="9582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配置場所</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10731" y="3668090"/>
            <a:ext cx="231140"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14B1E7"/>
                </a:solidFill>
                <a:latin typeface="Meiryo UI" panose="020B0604030504040204" pitchFamily="50" charset="-128"/>
                <a:ea typeface="Meiryo UI" panose="020B0604030504040204" pitchFamily="50" charset="-128"/>
                <a:cs typeface="Calibri"/>
              </a:rPr>
              <a:t>2</a:t>
            </a:r>
            <a:endParaRPr sz="3200">
              <a:latin typeface="Meiryo UI" panose="020B0604030504040204" pitchFamily="50" charset="-128"/>
              <a:ea typeface="Meiryo UI" panose="020B0604030504040204" pitchFamily="50" charset="-128"/>
              <a:cs typeface="Calibri"/>
            </a:endParaRPr>
          </a:p>
        </p:txBody>
      </p:sp>
      <p:sp>
        <p:nvSpPr>
          <p:cNvPr id="8" name="object 8"/>
          <p:cNvSpPr txBox="1"/>
          <p:nvPr/>
        </p:nvSpPr>
        <p:spPr>
          <a:xfrm>
            <a:off x="1065141" y="4385263"/>
            <a:ext cx="5438140" cy="1074653"/>
          </a:xfrm>
          <a:prstGeom prst="rect">
            <a:avLst/>
          </a:prstGeom>
        </p:spPr>
        <p:txBody>
          <a:bodyPr vert="horz" wrap="square" lIns="0" tIns="12700" rIns="0" bIns="0" rtlCol="0">
            <a:spAutoFit/>
          </a:bodyPr>
          <a:lstStyle/>
          <a:p>
            <a:pPr marL="12700" marR="10160" indent="130810" algn="just">
              <a:lnSpc>
                <a:spcPct val="133300"/>
              </a:lnSpc>
              <a:spcBef>
                <a:spcPts val="100"/>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は、第</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章の「ヤングケアラー支援のネットワーク」における中心機関への専任配置を想定しています。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地域の実情に応じ配置してください。配置しない場合は、支援のネットワークの中心機関が組織として機能を代替してください。</a:t>
            </a:r>
            <a:endParaRPr lang="ja-JP" altLang="en-US" sz="1000" dirty="0">
              <a:latin typeface="Meiryo UI" panose="020B0604030504040204" pitchFamily="50" charset="-128"/>
              <a:ea typeface="Meiryo UI" panose="020B0604030504040204" pitchFamily="50" charset="-128"/>
              <a:cs typeface="Source Han Sans JP"/>
            </a:endParaRPr>
          </a:p>
          <a:p>
            <a:pPr marL="12700" marR="5080" indent="1346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なお、重層的支援体制整備事業活用モデルの場合は、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CSW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が類似の役割ですが、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はヤングケアラー・若者ケアラー支援に特化する等の役割分担が考えられます。</a:t>
            </a:r>
            <a:endParaRPr lang="ja-JP" altLang="en-US" sz="1000" dirty="0">
              <a:latin typeface="Meiryo UI" panose="020B0604030504040204" pitchFamily="50" charset="-128"/>
              <a:ea typeface="Meiryo UI" panose="020B0604030504040204" pitchFamily="50" charset="-128"/>
              <a:cs typeface="Source Han Sans JP Heavy"/>
            </a:endParaRPr>
          </a:p>
        </p:txBody>
      </p:sp>
      <p:graphicFrame>
        <p:nvGraphicFramePr>
          <p:cNvPr id="9" name="object 9"/>
          <p:cNvGraphicFramePr>
            <a:graphicFrameLocks noGrp="1"/>
          </p:cNvGraphicFramePr>
          <p:nvPr>
            <p:extLst>
              <p:ext uri="{D42A27DB-BD31-4B8C-83A1-F6EECF244321}">
                <p14:modId xmlns:p14="http://schemas.microsoft.com/office/powerpoint/2010/main" val="1111713895"/>
              </p:ext>
            </p:extLst>
          </p:nvPr>
        </p:nvGraphicFramePr>
        <p:xfrm>
          <a:off x="1079995" y="5940006"/>
          <a:ext cx="5400040" cy="1894205"/>
        </p:xfrm>
        <a:graphic>
          <a:graphicData uri="http://schemas.openxmlformats.org/drawingml/2006/table">
            <a:tbl>
              <a:tblPr firstRow="1" bandRow="1">
                <a:tableStyleId>{2D5ABB26-0587-4C30-8999-92F81FD0307C}</a:tableStyleId>
              </a:tblPr>
              <a:tblGrid>
                <a:gridCol w="2700020">
                  <a:extLst>
                    <a:ext uri="{9D8B030D-6E8A-4147-A177-3AD203B41FA5}">
                      <a16:colId xmlns:a16="http://schemas.microsoft.com/office/drawing/2014/main" val="20000"/>
                    </a:ext>
                  </a:extLst>
                </a:gridCol>
                <a:gridCol w="2700020">
                  <a:extLst>
                    <a:ext uri="{9D8B030D-6E8A-4147-A177-3AD203B41FA5}">
                      <a16:colId xmlns:a16="http://schemas.microsoft.com/office/drawing/2014/main" val="20001"/>
                    </a:ext>
                  </a:extLst>
                </a:gridCol>
              </a:tblGrid>
              <a:tr h="336550">
                <a:tc>
                  <a:txBody>
                    <a:bodyPr/>
                    <a:lstStyle/>
                    <a:p>
                      <a:pPr marL="719138" indent="0">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ネットワークの中心パターン</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14B1E7"/>
                    </a:solidFill>
                  </a:tcPr>
                </a:tc>
                <a:tc>
                  <a:txBody>
                    <a:bodyPr/>
                    <a:lstStyle/>
                    <a:p>
                      <a:pPr marL="846455">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YCCの想定配置先</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14B1E7"/>
                    </a:solidFill>
                  </a:tcPr>
                </a:tc>
                <a:extLst>
                  <a:ext uri="{0D108BD9-81ED-4DB2-BD59-A6C34878D82A}">
                    <a16:rowId xmlns:a16="http://schemas.microsoft.com/office/drawing/2014/main" val="10000"/>
                  </a:ext>
                </a:extLst>
              </a:tr>
              <a:tr h="330200">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① 子供家庭支援センター中心モデル</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495300">
                <a:tc>
                  <a:txBody>
                    <a:bodyPr/>
                    <a:lstStyle/>
                    <a:p>
                      <a:pPr>
                        <a:lnSpc>
                          <a:spcPct val="100000"/>
                        </a:lnSpc>
                        <a:spcBef>
                          <a:spcPts val="10"/>
                        </a:spcBef>
                      </a:pPr>
                      <a:endParaRPr sz="1200" spc="0" dirty="0">
                        <a:latin typeface="Meiryo UI" panose="020B0604030504040204" pitchFamily="50" charset="-128"/>
                        <a:ea typeface="Meiryo UI" panose="020B0604030504040204" pitchFamily="50" charset="-128"/>
                        <a:cs typeface="Times New Roman"/>
                      </a:endParaRPr>
                    </a:p>
                    <a:p>
                      <a:pPr marL="143510">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② 生活福祉/障害/高齢中心モデル</a:t>
                      </a:r>
                      <a:endParaRPr sz="900" spc="0" dirty="0">
                        <a:latin typeface="Meiryo UI" panose="020B0604030504040204" pitchFamily="50" charset="-128"/>
                        <a:ea typeface="Meiryo UI" panose="020B0604030504040204" pitchFamily="50" charset="-128"/>
                        <a:cs typeface="Source Han Sans JP Medium"/>
                      </a:endParaRPr>
                    </a:p>
                  </a:txBody>
                  <a:tcPr marL="0" marR="0" marT="127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marR="130175">
                        <a:lnSpc>
                          <a:spcPct val="120300"/>
                        </a:lnSpc>
                        <a:spcBef>
                          <a:spcPts val="520"/>
                        </a:spcBef>
                      </a:pPr>
                      <a:r>
                        <a:rPr sz="900" b="0" spc="0" baseline="0" dirty="0">
                          <a:solidFill>
                            <a:srgbClr val="414042"/>
                          </a:solidFill>
                          <a:latin typeface="Meiryo UI" panose="020B0604030504040204" pitchFamily="50" charset="-128"/>
                          <a:ea typeface="Meiryo UI" panose="020B0604030504040204" pitchFamily="50" charset="-128"/>
                          <a:cs typeface="Source Han Sans JP Medium"/>
                        </a:rPr>
                        <a:t>福祉事務所、自立相談支援機関、特定相談支援</a:t>
                      </a:r>
                      <a:r>
                        <a:rPr sz="900" b="0" spc="-25" dirty="0">
                          <a:solidFill>
                            <a:srgbClr val="414042"/>
                          </a:solidFill>
                          <a:latin typeface="Meiryo UI" panose="020B0604030504040204" pitchFamily="50" charset="-128"/>
                          <a:ea typeface="Meiryo UI" panose="020B0604030504040204" pitchFamily="50" charset="-128"/>
                          <a:cs typeface="Source Han Sans JP Medium"/>
                        </a:rPr>
                        <a:t>事業所、地域包括支援センター 等</a:t>
                      </a:r>
                      <a:endParaRPr sz="90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732155">
                <a:tc>
                  <a:txBody>
                    <a:bodyPr/>
                    <a:lstStyle/>
                    <a:p>
                      <a:pPr>
                        <a:lnSpc>
                          <a:spcPct val="100000"/>
                        </a:lnSpc>
                      </a:pPr>
                      <a:endParaRPr sz="1000" spc="0" dirty="0">
                        <a:latin typeface="Meiryo UI" panose="020B0604030504040204" pitchFamily="50" charset="-128"/>
                        <a:ea typeface="Meiryo UI" panose="020B0604030504040204" pitchFamily="50" charset="-128"/>
                        <a:cs typeface="Times New Roman"/>
                      </a:endParaRPr>
                    </a:p>
                    <a:p>
                      <a:pPr>
                        <a:lnSpc>
                          <a:spcPct val="100000"/>
                        </a:lnSpc>
                        <a:spcBef>
                          <a:spcPts val="25"/>
                        </a:spcBef>
                      </a:pPr>
                      <a:endParaRPr sz="1000" spc="0" dirty="0">
                        <a:latin typeface="Meiryo UI" panose="020B0604030504040204" pitchFamily="50" charset="-128"/>
                        <a:ea typeface="Meiryo UI" panose="020B0604030504040204" pitchFamily="50" charset="-128"/>
                        <a:cs typeface="Times New Roman"/>
                      </a:endParaRPr>
                    </a:p>
                    <a:p>
                      <a:pPr marL="143510">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③重層的支援体制整備事業活用モデル</a:t>
                      </a:r>
                      <a:endParaRPr sz="900" spc="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solidFill>
                      <a:srgbClr val="E6E7E8"/>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重層的支援会議の調整機関</a:t>
                      </a:r>
                      <a:endParaRPr sz="900" spc="0" dirty="0">
                        <a:latin typeface="Meiryo UI" panose="020B0604030504040204" pitchFamily="50" charset="-128"/>
                        <a:ea typeface="Meiryo UI" panose="020B0604030504040204" pitchFamily="50" charset="-128"/>
                        <a:cs typeface="Source Han Sans JP Medium"/>
                      </a:endParaRPr>
                    </a:p>
                    <a:p>
                      <a:pPr marL="143510" marR="316230" indent="-53340">
                        <a:lnSpc>
                          <a:spcPct val="1466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（生活福祉分野等の中心機関、福祉事務所、自立相談支援機関、社会福祉協議会 等）</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3"/>
                  </a:ext>
                </a:extLst>
              </a:tr>
            </a:tbl>
          </a:graphicData>
        </a:graphic>
      </p:graphicFrame>
      <p:sp>
        <p:nvSpPr>
          <p:cNvPr id="10" name="object 10"/>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26</a:t>
            </a:r>
            <a:endParaRPr sz="900">
              <a:latin typeface="Meiryo UI" panose="020B0604030504040204" pitchFamily="50" charset="-128"/>
              <a:ea typeface="Meiryo UI" panose="020B0604030504040204" pitchFamily="50" charset="-128"/>
              <a:cs typeface="Source Han Sans JP Medium"/>
            </a:endParaRPr>
          </a:p>
        </p:txBody>
      </p:sp>
      <p:sp>
        <p:nvSpPr>
          <p:cNvPr id="61" name="object 61"/>
          <p:cNvSpPr txBox="1"/>
          <p:nvPr/>
        </p:nvSpPr>
        <p:spPr>
          <a:xfrm>
            <a:off x="5100182" y="10331567"/>
            <a:ext cx="175260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第４章  ｜  １. 役割  ｜  ２. 配置場所</a:t>
            </a:r>
            <a:endParaRPr sz="700">
              <a:latin typeface="Meiryo UI" panose="020B0604030504040204" pitchFamily="50" charset="-128"/>
              <a:ea typeface="Meiryo UI" panose="020B0604030504040204" pitchFamily="50" charset="-128"/>
              <a:cs typeface="Source Han Sans JP"/>
            </a:endParaRPr>
          </a:p>
        </p:txBody>
      </p:sp>
      <p:sp>
        <p:nvSpPr>
          <p:cNvPr id="62"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64"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6"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9"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72"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14B1E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第４章</a:t>
            </a:r>
          </a:p>
        </p:txBody>
      </p:sp>
      <p:sp>
        <p:nvSpPr>
          <p:cNvPr id="75"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sp>
        <p:nvSpPr>
          <p:cNvPr id="78"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81"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84"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87"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90"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3"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6"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9"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0"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8"/>
          <p:cNvSpPr txBox="1"/>
          <p:nvPr/>
        </p:nvSpPr>
        <p:spPr>
          <a:xfrm>
            <a:off x="1060767" y="5666328"/>
            <a:ext cx="5438140" cy="166712"/>
          </a:xfrm>
          <a:prstGeom prst="rect">
            <a:avLst/>
          </a:prstGeom>
        </p:spPr>
        <p:txBody>
          <a:bodyPr vert="horz" wrap="square" lIns="0" tIns="12700" rIns="0" bIns="0" rtlCol="0">
            <a:spAutoFit/>
          </a:bodyPr>
          <a:lstStyle/>
          <a:p>
            <a:pPr marR="635" algn="ctr">
              <a:lnSpc>
                <a:spcPct val="100000"/>
              </a:lnSpc>
              <a:tabLst>
                <a:tab pos="266700" algn="l"/>
                <a:tab pos="875030" algn="l"/>
                <a:tab pos="391858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コーディネーターの想定配置場所</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293448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343662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関係機関からの情報集約について</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spc="160" dirty="0">
                <a:solidFill>
                  <a:srgbClr val="14B1E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5267" y="1397262"/>
            <a:ext cx="5448935" cy="1766125"/>
          </a:xfrm>
          <a:prstGeom prst="rect">
            <a:avLst/>
          </a:prstGeom>
        </p:spPr>
        <p:txBody>
          <a:bodyPr vert="horz" wrap="square" lIns="0" tIns="12700" rIns="0" bIns="0" rtlCol="0">
            <a:spAutoFit/>
          </a:bodyPr>
          <a:lstStyle/>
          <a:p>
            <a:pPr marL="14604" marR="5715" indent="13081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個別ケースについて、「関係機関からの情報集約」は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重要な役割です。その際、家庭支援の観点を持ちましょう。既にケアを受けている家族側のサービス提供者（相談支援事業所、居宅介護支援事業所等）等にて、家族側のケアの状況や家庭環境等について把握している場合があります。</a:t>
            </a:r>
            <a:endParaRPr lang="ja-JP" altLang="en-US" sz="1000" dirty="0">
              <a:latin typeface="Meiryo UI" panose="020B0604030504040204" pitchFamily="50" charset="-128"/>
              <a:ea typeface="Meiryo UI" panose="020B0604030504040204" pitchFamily="50" charset="-128"/>
              <a:cs typeface="Source Han Sans JP"/>
            </a:endParaRPr>
          </a:p>
          <a:p>
            <a:pPr marL="12700" marR="19050" indent="10604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また、「見守り」の名のもと埋もれてしまうケースが無いよう、適時、適切に支援が行われているか、関係者間の調整を行うことも必要です。</a:t>
            </a:r>
            <a:endParaRPr lang="ja-JP" altLang="en-US" sz="1000" dirty="0">
              <a:latin typeface="Meiryo UI" panose="020B0604030504040204" pitchFamily="50" charset="-128"/>
              <a:ea typeface="Meiryo UI" panose="020B0604030504040204" pitchFamily="50" charset="-128"/>
              <a:cs typeface="Source Han Sans JP"/>
            </a:endParaRPr>
          </a:p>
          <a:p>
            <a:pPr marL="14604" marR="23495" indent="130810" algn="just">
              <a:lnSpc>
                <a:spcPct val="133300"/>
              </a:lnSpc>
              <a:spcBef>
                <a:spcPts val="285"/>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関係機関から周辺情報を集め家庭の状況やケアの全体像を理解すると、当事者の意向に沿った支援が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できます。</a:t>
            </a:r>
            <a:endParaRPr lang="ja-JP" altLang="en-US" sz="1000" dirty="0">
              <a:latin typeface="Meiryo UI" panose="020B0604030504040204" pitchFamily="50" charset="-128"/>
              <a:ea typeface="Meiryo UI" panose="020B0604030504040204" pitchFamily="50" charset="-128"/>
              <a:cs typeface="Source Han Sans JP"/>
            </a:endParaRPr>
          </a:p>
          <a:p>
            <a:pPr marL="145415" algn="just">
              <a:lnSpc>
                <a:spcPct val="100000"/>
              </a:lnSpc>
              <a:spcBef>
                <a:spcPts val="6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情報集約や支援検討に用いる様式例を後段に掲載していますので参考にしてください。</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8" name="object 8"/>
          <p:cNvGrpSpPr/>
          <p:nvPr/>
        </p:nvGrpSpPr>
        <p:grpSpPr>
          <a:xfrm>
            <a:off x="719999" y="5013002"/>
            <a:ext cx="6120130" cy="504190"/>
            <a:chOff x="719999" y="5013002"/>
            <a:chExt cx="6120130" cy="504190"/>
          </a:xfrm>
        </p:grpSpPr>
        <p:sp>
          <p:nvSpPr>
            <p:cNvPr id="9" name="object 9"/>
            <p:cNvSpPr/>
            <p:nvPr/>
          </p:nvSpPr>
          <p:spPr>
            <a:xfrm>
              <a:off x="1187998" y="5013002"/>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19999" y="5511601"/>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 name="object 11"/>
          <p:cNvSpPr txBox="1"/>
          <p:nvPr/>
        </p:nvSpPr>
        <p:spPr>
          <a:xfrm>
            <a:off x="1427299" y="5118396"/>
            <a:ext cx="23545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地域資源開発の重要性</a:t>
            </a:r>
            <a:endParaRPr sz="17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808901" y="4973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14B1E7"/>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065267" y="5690263"/>
            <a:ext cx="5443220" cy="2827441"/>
          </a:xfrm>
          <a:prstGeom prst="rect">
            <a:avLst/>
          </a:prstGeom>
        </p:spPr>
        <p:txBody>
          <a:bodyPr vert="horz" wrap="square" lIns="0" tIns="12700" rIns="0" bIns="0" rtlCol="0">
            <a:spAutoFit/>
          </a:bodyPr>
          <a:lstStyle/>
          <a:p>
            <a:pPr marL="14604" marR="13335" indent="13271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ヤングケアラー支援は公的なサービスだけでは十分ではないことが多く、特に</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ヤングケアラー本人に対する</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家事支援をはじめとした日常生活支援、息抜き、学習支援等は民間団体、地域による支援が不可欠</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endParaRPr lang="ja-JP" altLang="en-US" sz="1000" dirty="0">
              <a:latin typeface="Meiryo UI" panose="020B0604030504040204" pitchFamily="50" charset="-128"/>
              <a:ea typeface="Meiryo UI" panose="020B0604030504040204" pitchFamily="50" charset="-128"/>
              <a:cs typeface="Source Han Sans JP"/>
            </a:endParaRPr>
          </a:p>
          <a:p>
            <a:pPr marL="14604" marR="12700" indent="135255"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連携した支援を円滑に進めるためには、関係者との日々の関係性構築が重要です。日頃から地域学校協働活動やコミュニティ・スクール等において、学校と関わりのある地域住民等の理解を得ることにより、</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地域</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全体で子供たちを見守る目を増やし、早期に気付く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ことも重要です。</a:t>
            </a:r>
            <a:endParaRPr lang="ja-JP" altLang="en-US" sz="1000" dirty="0">
              <a:latin typeface="Meiryo UI" panose="020B0604030504040204" pitchFamily="50" charset="-128"/>
              <a:ea typeface="Meiryo UI" panose="020B0604030504040204" pitchFamily="50" charset="-128"/>
              <a:cs typeface="Source Han Sans JP"/>
            </a:endParaRPr>
          </a:p>
          <a:p>
            <a:pPr marL="14604" marR="6985" indent="131445"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民生児童委員といった地域の協力者や、子供食堂や児童館等の子供の居場所は、行政機関より家庭に</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近い立ち位置にあるため、早期にヤングケアラーと思われる子供に気付いたり、状況の把握をするという視点</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から見ても重要な資源といえます。</a:t>
            </a:r>
            <a:endParaRPr lang="ja-JP" altLang="en-US" sz="1000" dirty="0">
              <a:latin typeface="Meiryo UI" panose="020B0604030504040204" pitchFamily="50" charset="-128"/>
              <a:ea typeface="Meiryo UI" panose="020B0604030504040204" pitchFamily="50" charset="-128"/>
              <a:cs typeface="Source Han Sans JP"/>
            </a:endParaRPr>
          </a:p>
          <a:p>
            <a:pPr marL="12700" marR="15240" indent="135255"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地域によっては、現状、地域資源が十分ではないこともあるかもしれません。そのような地域でも、</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周知啓発等により、まずはヤングケアラーへの認識を高め、徐々に地域における支援の糸を増やしていきま</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しょう。</a:t>
            </a:r>
            <a:endParaRPr lang="ja-JP" altLang="en-US" sz="1000" dirty="0">
              <a:latin typeface="Meiryo UI" panose="020B0604030504040204" pitchFamily="50" charset="-128"/>
              <a:ea typeface="Meiryo UI" panose="020B0604030504040204" pitchFamily="50" charset="-128"/>
              <a:cs typeface="Source Han Sans JP"/>
            </a:endParaRPr>
          </a:p>
          <a:p>
            <a:pPr marL="13970" marR="5080" indent="133985"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学校や病院、福祉機関等、関係機関からも、</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「ヤングケアラーかもしれない子供」がいたらすぐに連絡を</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もらえるように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、定期的に訪問して顔の見える関係性を築いておく必要があります。</a:t>
            </a:r>
            <a:endParaRPr lang="ja-JP" altLang="en-US" sz="1000" dirty="0">
              <a:latin typeface="Meiryo UI" panose="020B0604030504040204" pitchFamily="50" charset="-128"/>
              <a:ea typeface="Meiryo UI" panose="020B0604030504040204" pitchFamily="50" charset="-128"/>
              <a:cs typeface="Source Han Sans JP"/>
            </a:endParaRPr>
          </a:p>
        </p:txBody>
      </p:sp>
      <p:graphicFrame>
        <p:nvGraphicFramePr>
          <p:cNvPr id="14" name="object 14"/>
          <p:cNvGraphicFramePr>
            <a:graphicFrameLocks noGrp="1"/>
          </p:cNvGraphicFramePr>
          <p:nvPr>
            <p:extLst>
              <p:ext uri="{D42A27DB-BD31-4B8C-83A1-F6EECF244321}">
                <p14:modId xmlns:p14="http://schemas.microsoft.com/office/powerpoint/2010/main" val="1682844800"/>
              </p:ext>
            </p:extLst>
          </p:nvPr>
        </p:nvGraphicFramePr>
        <p:xfrm>
          <a:off x="1079995" y="3393008"/>
          <a:ext cx="5400675" cy="1327150"/>
        </p:xfrm>
        <a:graphic>
          <a:graphicData uri="http://schemas.openxmlformats.org/drawingml/2006/table">
            <a:tbl>
              <a:tblPr firstRow="1" bandRow="1">
                <a:tableStyleId>{2D5ABB26-0587-4C30-8999-92F81FD0307C}</a:tableStyleId>
              </a:tblPr>
              <a:tblGrid>
                <a:gridCol w="1800225">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用途</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14B1E7"/>
                    </a:solidFill>
                  </a:tcPr>
                </a:tc>
                <a:tc>
                  <a:txBody>
                    <a:bodyPr/>
                    <a:lstStyle/>
                    <a:p>
                      <a:pPr marL="54610"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様式（掲載章）</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14B1E7"/>
                    </a:solidFill>
                  </a:tcPr>
                </a:tc>
                <a:extLst>
                  <a:ext uri="{0D108BD9-81ED-4DB2-BD59-A6C34878D82A}">
                    <a16:rowId xmlns:a16="http://schemas.microsoft.com/office/drawing/2014/main" val="10000"/>
                  </a:ext>
                </a:extLst>
              </a:tr>
              <a:tr h="495300">
                <a:tc>
                  <a:txBody>
                    <a:bodyPr/>
                    <a:lstStyle/>
                    <a:p>
                      <a:pPr marL="180975" marR="113664" indent="0" algn="ctr">
                        <a:lnSpc>
                          <a:spcPct val="120300"/>
                        </a:lnSpc>
                        <a:spcBef>
                          <a:spcPts val="52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関係機関からの情報集約や</a:t>
                      </a:r>
                      <a:r>
                        <a:rPr sz="900" b="1" spc="0" dirty="0">
                          <a:solidFill>
                            <a:srgbClr val="414042"/>
                          </a:solidFill>
                          <a:latin typeface="Meiryo UI" panose="020B0604030504040204" pitchFamily="50" charset="-128"/>
                          <a:ea typeface="Meiryo UI" panose="020B0604030504040204" pitchFamily="50" charset="-128"/>
                          <a:cs typeface="Source Han Sans JP Heavy"/>
                        </a:rPr>
                        <a:t>、</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本人・家族との対話</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lnB w="38100">
                      <a:solidFill>
                        <a:srgbClr val="FFFFFF"/>
                      </a:solidFill>
                      <a:prstDash val="solid"/>
                    </a:lnB>
                    <a:solidFill>
                      <a:srgbClr val="C4E2F6"/>
                    </a:solidFill>
                  </a:tcPr>
                </a:tc>
                <a:tc>
                  <a:txBody>
                    <a:bodyPr/>
                    <a:lstStyle/>
                    <a:p>
                      <a:pPr marL="8890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a:solidFill>
                            <a:srgbClr val="414042"/>
                          </a:solidFill>
                          <a:latin typeface="Meiryo UI" panose="020B0604030504040204" pitchFamily="50" charset="-128"/>
                          <a:ea typeface="Meiryo UI" panose="020B0604030504040204" pitchFamily="50" charset="-128"/>
                          <a:cs typeface="Source Han Sans JP Medium"/>
                        </a:rPr>
                        <a:t>「フェイスシート」</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（第8章 支援方針決定のポイント）</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495300">
                <a:tc>
                  <a:txBody>
                    <a:bodyPr/>
                    <a:lstStyle/>
                    <a:p>
                      <a:pPr marL="266700" marR="222250" indent="0" algn="ctr">
                        <a:lnSpc>
                          <a:spcPct val="120300"/>
                        </a:lnSpc>
                        <a:spcBef>
                          <a:spcPts val="520"/>
                        </a:spcBef>
                      </a:pPr>
                      <a:r>
                        <a:rPr sz="900" b="1" spc="-20" baseline="0" dirty="0" err="1">
                          <a:solidFill>
                            <a:srgbClr val="414042"/>
                          </a:solidFill>
                          <a:latin typeface="Meiryo UI" panose="020B0604030504040204" pitchFamily="50" charset="-128"/>
                          <a:ea typeface="Meiryo UI" panose="020B0604030504040204" pitchFamily="50" charset="-128"/>
                          <a:cs typeface="Source Han Sans JP Heavy"/>
                        </a:rPr>
                        <a:t>支援検討（会議の場）や</a:t>
                      </a:r>
                      <a:r>
                        <a:rPr sz="900" b="1" spc="-20" baseline="0" dirty="0">
                          <a:solidFill>
                            <a:srgbClr val="414042"/>
                          </a:solidFill>
                          <a:latin typeface="Meiryo UI" panose="020B0604030504040204" pitchFamily="50" charset="-128"/>
                          <a:ea typeface="Meiryo UI" panose="020B0604030504040204" pitchFamily="50" charset="-128"/>
                          <a:cs typeface="Source Han Sans JP Heavy"/>
                        </a:rPr>
                        <a:t>、</a:t>
                      </a:r>
                      <a:r>
                        <a:rPr lang="en-US" sz="900" b="1" spc="-20" baseline="0" dirty="0">
                          <a:solidFill>
                            <a:srgbClr val="414042"/>
                          </a:solidFill>
                          <a:latin typeface="Meiryo UI" panose="020B0604030504040204" pitchFamily="50" charset="-128"/>
                          <a:ea typeface="Meiryo UI" panose="020B0604030504040204" pitchFamily="50" charset="-128"/>
                          <a:cs typeface="Source Han Sans JP Heavy"/>
                        </a:rPr>
                        <a:t/>
                      </a:r>
                      <a:br>
                        <a:rPr lang="en-US" sz="900" b="1" spc="-20" baseline="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支援計画の作成</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solidFill>
                      <a:srgbClr val="C4E2F6"/>
                    </a:solidFill>
                  </a:tcPr>
                </a:tc>
                <a:tc>
                  <a:txBody>
                    <a:bodyPr/>
                    <a:lstStyle/>
                    <a:p>
                      <a:pPr marL="8890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a:solidFill>
                            <a:srgbClr val="414042"/>
                          </a:solidFill>
                          <a:latin typeface="Meiryo UI" panose="020B0604030504040204" pitchFamily="50" charset="-128"/>
                          <a:ea typeface="Meiryo UI" panose="020B0604030504040204" pitchFamily="50" charset="-128"/>
                          <a:cs typeface="Source Han Sans JP Medium"/>
                        </a:rPr>
                        <a:t>「支援検討シート」、「支援計画書」</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（第9章 </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支援計画作成</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支援のポイント</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15" name="object 15"/>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27</a:t>
            </a:r>
            <a:endParaRPr sz="900">
              <a:latin typeface="Meiryo UI" panose="020B0604030504040204" pitchFamily="50" charset="-128"/>
              <a:ea typeface="Meiryo UI" panose="020B0604030504040204" pitchFamily="50" charset="-128"/>
              <a:cs typeface="Source Han Sans JP Medium"/>
            </a:endParaRPr>
          </a:p>
        </p:txBody>
      </p:sp>
      <p:sp>
        <p:nvSpPr>
          <p:cNvPr id="17" name="object 17"/>
          <p:cNvSpPr txBox="1"/>
          <p:nvPr/>
        </p:nvSpPr>
        <p:spPr>
          <a:xfrm>
            <a:off x="707301" y="10331567"/>
            <a:ext cx="358457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第４章  ｜  ３. 関係機関からの情報集約について  ｜  ４. 地域資源開発の重要性</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54614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5"/>
          <p:cNvSpPr txBox="1"/>
          <p:nvPr/>
        </p:nvSpPr>
        <p:spPr>
          <a:xfrm>
            <a:off x="659295" y="10331567"/>
            <a:ext cx="403860" cy="120546"/>
          </a:xfrm>
          <a:prstGeom prst="rect">
            <a:avLst/>
          </a:prstGeom>
        </p:spPr>
        <p:txBody>
          <a:bodyPr vert="horz" wrap="square" lIns="0" tIns="12700" rIns="0" bIns="0" rtlCol="0">
            <a:spAutoFit/>
          </a:bodyPr>
          <a:lstStyle/>
          <a:p>
            <a:pPr marL="12700">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sp>
        <p:nvSpPr>
          <p:cNvPr id="3" name="object 2"/>
          <p:cNvSpPr txBox="1"/>
          <p:nvPr/>
        </p:nvSpPr>
        <p:spPr>
          <a:xfrm>
            <a:off x="1057480" y="864444"/>
            <a:ext cx="5538470" cy="8597056"/>
          </a:xfrm>
          <a:prstGeom prst="rect">
            <a:avLst/>
          </a:prstGeom>
        </p:spPr>
        <p:txBody>
          <a:bodyPr vert="horz" wrap="square" lIns="0" tIns="12700" rIns="0" bIns="0" rtlCol="0">
            <a:noAutofit/>
          </a:bodyPr>
          <a:lstStyle/>
          <a:p>
            <a:pPr marL="66040" algn="just">
              <a:spcBef>
                <a:spcPts val="100"/>
              </a:spcBef>
              <a:tabLst>
                <a:tab pos="183600" algn="l"/>
                <a:tab pos="5472000" algn="r"/>
              </a:tabLst>
            </a:pPr>
            <a:r>
              <a:rPr sz="1500" b="1" spc="204" dirty="0">
                <a:solidFill>
                  <a:srgbClr val="F78D33"/>
                </a:solidFill>
                <a:latin typeface="Meiryo UI" panose="020B0604030504040204" pitchFamily="50" charset="-128"/>
                <a:ea typeface="Meiryo UI" panose="020B0604030504040204" pitchFamily="50" charset="-128"/>
                <a:cs typeface="Source Han Sans JP Heavy"/>
              </a:rPr>
              <a:t>目  次</a:t>
            </a:r>
            <a:endParaRPr sz="1500" dirty="0">
              <a:latin typeface="Meiryo UI" panose="020B0604030504040204" pitchFamily="50" charset="-128"/>
              <a:ea typeface="Meiryo UI" panose="020B0604030504040204" pitchFamily="50" charset="-128"/>
              <a:cs typeface="Source Han Sans JP Heavy"/>
            </a:endParaRPr>
          </a:p>
          <a:p>
            <a:pPr>
              <a:spcBef>
                <a:spcPts val="45"/>
              </a:spcBef>
              <a:tabLst>
                <a:tab pos="183600" algn="l"/>
                <a:tab pos="5472000" algn="r"/>
              </a:tabLst>
            </a:pPr>
            <a:endParaRPr sz="1350" dirty="0">
              <a:latin typeface="Meiryo UI" panose="020B0604030504040204" pitchFamily="50" charset="-128"/>
              <a:ea typeface="Meiryo UI" panose="020B0604030504040204" pitchFamily="50" charset="-128"/>
              <a:cs typeface="Source Han Sans JP Heavy"/>
            </a:endParaRPr>
          </a:p>
          <a:p>
            <a:pPr marL="66040" algn="just">
              <a:tabLst>
                <a:tab pos="183600" algn="l"/>
                <a:tab pos="5472000" algn="r"/>
              </a:tabLst>
            </a:pPr>
            <a:r>
              <a:rPr sz="1800" b="1" spc="22" baseline="-11574" dirty="0" err="1">
                <a:solidFill>
                  <a:srgbClr val="F5821F"/>
                </a:solidFill>
                <a:latin typeface="Meiryo UI" panose="020B0604030504040204" pitchFamily="50" charset="-128"/>
                <a:ea typeface="Meiryo UI" panose="020B0604030504040204" pitchFamily="50" charset="-128"/>
                <a:cs typeface="Source Han Sans JP"/>
              </a:rPr>
              <a:t>はじめに</a:t>
            </a:r>
            <a:r>
              <a:rPr sz="1800" b="1" spc="22" baseline="-11574" dirty="0">
                <a:solidFill>
                  <a:srgbClr val="F5821F"/>
                </a:solidFill>
                <a:latin typeface="Meiryo UI" panose="020B0604030504040204" pitchFamily="50" charset="-128"/>
                <a:ea typeface="Meiryo UI" panose="020B0604030504040204" pitchFamily="50" charset="-128"/>
                <a:cs typeface="Source Han Sans JP"/>
              </a:rPr>
              <a:t> </a:t>
            </a:r>
            <a:r>
              <a:rPr lang="en-US" altLang="ja-JP" sz="700" b="1" u="dashHeavy" spc="-25" baseline="30000" dirty="0">
                <a:solidFill>
                  <a:srgbClr val="F5821F"/>
                </a:solidFill>
                <a:uFill>
                  <a:solidFill>
                    <a:srgbClr val="F5821F"/>
                  </a:solidFill>
                </a:uFill>
                <a:latin typeface="Meiryo UI" panose="020B0604030504040204" pitchFamily="50" charset="-128"/>
                <a:ea typeface="Meiryo UI" panose="020B0604030504040204" pitchFamily="50" charset="-128"/>
                <a:cs typeface="Source Han Sans JP"/>
              </a:rPr>
              <a:t>	</a:t>
            </a:r>
            <a:r>
              <a:rPr sz="800" b="1" spc="160" dirty="0">
                <a:solidFill>
                  <a:srgbClr val="F5821F"/>
                </a:solidFill>
                <a:latin typeface="Meiryo UI" panose="020B0604030504040204" pitchFamily="50" charset="-128"/>
                <a:ea typeface="Meiryo UI" panose="020B0604030504040204" pitchFamily="50" charset="-128"/>
                <a:cs typeface="Source Han Sans JP"/>
              </a:rPr>
              <a:t> </a:t>
            </a:r>
            <a:r>
              <a:rPr sz="1800" b="1" baseline="-11574" dirty="0">
                <a:solidFill>
                  <a:srgbClr val="F5821F"/>
                </a:solidFill>
                <a:latin typeface="Meiryo UI" panose="020B0604030504040204" pitchFamily="50" charset="-128"/>
                <a:ea typeface="Meiryo UI" panose="020B0604030504040204" pitchFamily="50" charset="-128"/>
                <a:cs typeface="Source Han Sans JP"/>
              </a:rPr>
              <a:t>３</a:t>
            </a:r>
            <a:endParaRPr sz="1800" baseline="-11574" dirty="0">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 本マニュアルの位置付け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 読者の皆様へ</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４</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 マニュアルの使い方について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５</a:t>
            </a:r>
          </a:p>
          <a:p>
            <a:pPr marL="50800" marR="47625" algn="just">
              <a:spcBef>
                <a:spcPts val="315"/>
              </a:spcBef>
              <a:tabLst>
                <a:tab pos="183600" algn="l"/>
                <a:tab pos="5472000" algn="r"/>
              </a:tabLst>
            </a:pPr>
            <a:endPar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3600" algn="l"/>
                <a:tab pos="5472000" algn="r"/>
              </a:tabLst>
            </a:pPr>
            <a:r>
              <a:rPr lang="ja-JP" altLang="en-US" b="1" spc="-44" baseline="-11574" dirty="0">
                <a:solidFill>
                  <a:srgbClr val="DB5889"/>
                </a:solidFill>
                <a:latin typeface="Meiryo UI" panose="020B0604030504040204" pitchFamily="50" charset="-128"/>
                <a:ea typeface="Meiryo UI" panose="020B0604030504040204" pitchFamily="50" charset="-128"/>
                <a:cs typeface="Source Han Sans JP"/>
              </a:rPr>
              <a:t>第１章　ヤングケアラーに関する概念 </a:t>
            </a:r>
            <a:r>
              <a:rPr lang="en-US" altLang="ja-JP" sz="800" b="1" u="dashHeavy" spc="-25" baseline="30000" dirty="0">
                <a:solidFill>
                  <a:srgbClr val="F5821F"/>
                </a:solidFill>
                <a:uFill>
                  <a:solidFill>
                    <a:srgbClr val="E586A9"/>
                  </a:solidFill>
                </a:uFill>
                <a:latin typeface="Meiryo UI" panose="020B0604030504040204" pitchFamily="50" charset="-128"/>
                <a:ea typeface="Meiryo UI" panose="020B0604030504040204" pitchFamily="50" charset="-128"/>
                <a:cs typeface="Source Han Sans JP"/>
              </a:rPr>
              <a:t>	</a:t>
            </a:r>
            <a:r>
              <a:rPr lang="en-US" altLang="ja-JP" b="1" baseline="-11574" dirty="0">
                <a:solidFill>
                  <a:srgbClr val="F5821F"/>
                </a:solidFill>
                <a:latin typeface="Meiryo UI" panose="020B0604030504040204" pitchFamily="50" charset="-128"/>
                <a:ea typeface="Meiryo UI" panose="020B0604030504040204" pitchFamily="50" charset="-128"/>
                <a:cs typeface="Source Han Sans JP"/>
              </a:rPr>
              <a:t> </a:t>
            </a:r>
            <a:r>
              <a:rPr lang="ja-JP" altLang="en-US" b="1" spc="-44" baseline="-11574" dirty="0">
                <a:solidFill>
                  <a:srgbClr val="DB5889"/>
                </a:solidFill>
                <a:latin typeface="Meiryo UI" panose="020B0604030504040204" pitchFamily="50" charset="-128"/>
                <a:ea typeface="Meiryo UI" panose="020B0604030504040204" pitchFamily="50" charset="-128"/>
                <a:cs typeface="Source Han Sans JP"/>
              </a:rPr>
              <a:t>７</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 本マニュアルにおける「ヤングケアラー」の捉え方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７</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 ヤングケアラー」とは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７</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 ヤングケアラー」と関係の深い子供の権利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８</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家庭内での役割が子供にもたらす影響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９</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 国の実態調査からみる「ヤングケアラー」の姿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 ９</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 現状の取組（国、東京都）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11</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４ 都・区市町村の役割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11</a:t>
            </a:r>
          </a:p>
          <a:p>
            <a:pPr marL="50800" marR="47625" algn="just">
              <a:spcBef>
                <a:spcPts val="315"/>
              </a:spcBef>
              <a:tabLst>
                <a:tab pos="183600" algn="l"/>
                <a:tab pos="5472000" algn="r"/>
              </a:tabLst>
            </a:pPr>
            <a:endPar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38100" marR="47625" algn="just">
              <a:spcBef>
                <a:spcPts val="100"/>
              </a:spcBef>
              <a:tabLst>
                <a:tab pos="183600" algn="l"/>
                <a:tab pos="5472000" algn="r"/>
              </a:tabLst>
            </a:pPr>
            <a:r>
              <a:rPr lang="ja-JP" altLang="en-US" b="1" spc="-15" baseline="-11574" dirty="0">
                <a:solidFill>
                  <a:srgbClr val="00A79D"/>
                </a:solidFill>
                <a:latin typeface="Meiryo UI" panose="020B0604030504040204" pitchFamily="50" charset="-128"/>
                <a:ea typeface="Meiryo UI" panose="020B0604030504040204" pitchFamily="50" charset="-128"/>
                <a:cs typeface="Source Han Sans JP"/>
              </a:rPr>
              <a:t>第２章　ヤングケアラー支援の基本方針 </a:t>
            </a:r>
            <a:r>
              <a:rPr lang="en-US" altLang="ja-JP" sz="1600" b="1" u="dashHeavy" spc="-25" baseline="30000" dirty="0">
                <a:solidFill>
                  <a:srgbClr val="F5821F"/>
                </a:solidFill>
                <a:uFill>
                  <a:solidFill>
                    <a:srgbClr val="2FB7AF"/>
                  </a:solidFill>
                </a:uFill>
                <a:latin typeface="Meiryo UI" panose="020B0604030504040204" pitchFamily="50" charset="-128"/>
                <a:ea typeface="Meiryo UI" panose="020B0604030504040204" pitchFamily="50" charset="-128"/>
                <a:cs typeface="Source Han Sans JP"/>
              </a:rPr>
              <a:t>	</a:t>
            </a:r>
            <a:r>
              <a:rPr lang="en-US" altLang="ja-JP" sz="1600" b="1" baseline="-11574" dirty="0">
                <a:solidFill>
                  <a:srgbClr val="F5821F"/>
                </a:solidFill>
                <a:latin typeface="Meiryo UI" panose="020B0604030504040204" pitchFamily="50" charset="-128"/>
                <a:ea typeface="Meiryo UI" panose="020B0604030504040204" pitchFamily="50" charset="-128"/>
                <a:cs typeface="Source Han Sans JP"/>
              </a:rPr>
              <a:t> </a:t>
            </a:r>
            <a:r>
              <a:rPr lang="en-US" altLang="ja-JP" b="1" spc="-37" baseline="-11574" dirty="0">
                <a:solidFill>
                  <a:srgbClr val="00A79D"/>
                </a:solidFill>
                <a:latin typeface="Meiryo UI" panose="020B0604030504040204" pitchFamily="50" charset="-128"/>
                <a:ea typeface="Meiryo UI" panose="020B0604030504040204" pitchFamily="50" charset="-128"/>
                <a:cs typeface="Source Han Sans JP"/>
              </a:rPr>
              <a:t>12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 特別な存在ではないことへの理解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 本人の意思に沿った支援・プライバシーへの配慮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 家庭全体を支援する視点の重要性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13</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４ 見守り・共感を含めた幅広い支援、多機関・多職種の連携の重要性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13</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５ 若者ケアラー支援への連続性の認識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14</a:t>
            </a:r>
          </a:p>
          <a:p>
            <a:pPr marL="50800" marR="47625" algn="just">
              <a:spcBef>
                <a:spcPts val="315"/>
              </a:spcBef>
              <a:tabLst>
                <a:tab pos="183600" algn="l"/>
                <a:tab pos="5472000" algn="r"/>
              </a:tabLst>
            </a:pPr>
            <a:endPar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38100" marR="47625" algn="just">
              <a:spcBef>
                <a:spcPts val="100"/>
              </a:spcBef>
              <a:tabLst>
                <a:tab pos="183600" algn="l"/>
                <a:tab pos="5472000" algn="r"/>
              </a:tabLst>
            </a:pPr>
            <a:r>
              <a:rPr lang="ja-JP" altLang="en-US" b="1" spc="-60" baseline="-11574" dirty="0">
                <a:solidFill>
                  <a:srgbClr val="4AA147"/>
                </a:solidFill>
                <a:latin typeface="Meiryo UI" panose="020B0604030504040204" pitchFamily="50" charset="-128"/>
                <a:ea typeface="Meiryo UI" panose="020B0604030504040204" pitchFamily="50" charset="-128"/>
                <a:cs typeface="Source Han Sans JP"/>
              </a:rPr>
              <a:t>第３章　ヤングケアラー支援のネットワーク </a:t>
            </a:r>
            <a:r>
              <a:rPr lang="en-US" altLang="ja-JP" sz="1600" b="1" u="dashHeavy" spc="-25" baseline="30000" dirty="0">
                <a:solidFill>
                  <a:srgbClr val="F5821F"/>
                </a:solidFill>
                <a:uFill>
                  <a:solidFill>
                    <a:srgbClr val="4AA147"/>
                  </a:solidFill>
                </a:uFill>
                <a:latin typeface="Meiryo UI" panose="020B0604030504040204" pitchFamily="50" charset="-128"/>
                <a:ea typeface="Meiryo UI" panose="020B0604030504040204" pitchFamily="50" charset="-128"/>
                <a:cs typeface="Source Han Sans JP"/>
              </a:rPr>
              <a:t>	</a:t>
            </a:r>
            <a:r>
              <a:rPr lang="en-US" altLang="ja-JP" sz="1600" b="1" baseline="-11574" dirty="0">
                <a:solidFill>
                  <a:srgbClr val="F5821F"/>
                </a:solidFill>
                <a:latin typeface="Meiryo UI" panose="020B0604030504040204" pitchFamily="50" charset="-128"/>
                <a:ea typeface="Meiryo UI" panose="020B0604030504040204" pitchFamily="50" charset="-128"/>
                <a:cs typeface="Source Han Sans JP"/>
              </a:rPr>
              <a:t> </a:t>
            </a:r>
            <a:r>
              <a:rPr lang="en-US" altLang="ja-JP" b="1" spc="-37" baseline="-11574" dirty="0">
                <a:solidFill>
                  <a:srgbClr val="4AA147"/>
                </a:solidFill>
                <a:latin typeface="Meiryo UI" panose="020B0604030504040204" pitchFamily="50" charset="-128"/>
                <a:ea typeface="Meiryo UI" panose="020B0604030504040204" pitchFamily="50" charset="-128"/>
                <a:cs typeface="Source Han Sans JP"/>
              </a:rPr>
              <a:t>15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 支援関係者の全体像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 各機関の機能と役割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16</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 相談があった場合の対応のポイント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４ 支援のネットワーク体制の考え方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19</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支援のネットワーク体制 ① 子供家庭支援センター中心モデル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21</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支援のネットワーク体制 ② 生活福祉</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障害</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高齢中心モデル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22</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支援のネットワーク体制 ③ 重層的支援体制整備事業活用モデル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23</a:t>
            </a:r>
          </a:p>
          <a:p>
            <a:pPr marL="50800" marR="47625" algn="just">
              <a:spcBef>
                <a:spcPts val="315"/>
              </a:spcBef>
              <a:tabLst>
                <a:tab pos="183600" algn="l"/>
                <a:tab pos="5472000" algn="r"/>
              </a:tabLst>
            </a:pPr>
            <a:endPar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67945" marR="47625" algn="just">
              <a:spcBef>
                <a:spcPts val="5"/>
              </a:spcBef>
              <a:tabLst>
                <a:tab pos="183600" algn="l"/>
                <a:tab pos="5472000" algn="r"/>
              </a:tabLst>
            </a:pPr>
            <a:r>
              <a:rPr lang="ja-JP" altLang="en-US" sz="1200" b="1" spc="-95" dirty="0">
                <a:solidFill>
                  <a:srgbClr val="14B1E7"/>
                </a:solidFill>
                <a:latin typeface="Meiryo UI" panose="020B0604030504040204" pitchFamily="50" charset="-128"/>
                <a:ea typeface="Meiryo UI" panose="020B0604030504040204" pitchFamily="50" charset="-128"/>
                <a:cs typeface="Source Han Sans JP"/>
              </a:rPr>
              <a:t>第４章 　「ヤングケアラー・コーディネーター（</a:t>
            </a:r>
            <a:r>
              <a:rPr lang="en-US" altLang="ja-JP" sz="1200" b="1" spc="-95" dirty="0">
                <a:solidFill>
                  <a:srgbClr val="14B1E7"/>
                </a:solidFill>
                <a:latin typeface="Meiryo UI" panose="020B0604030504040204" pitchFamily="50" charset="-128"/>
                <a:ea typeface="Meiryo UI" panose="020B0604030504040204" pitchFamily="50" charset="-128"/>
                <a:cs typeface="Source Han Sans JP"/>
              </a:rPr>
              <a:t>YCC</a:t>
            </a:r>
            <a:r>
              <a:rPr lang="ja-JP" altLang="en-US" sz="1200" b="1" spc="-95" dirty="0">
                <a:solidFill>
                  <a:srgbClr val="14B1E7"/>
                </a:solidFill>
                <a:latin typeface="Meiryo UI" panose="020B0604030504040204" pitchFamily="50" charset="-128"/>
                <a:ea typeface="Meiryo UI" panose="020B0604030504040204" pitchFamily="50" charset="-128"/>
                <a:cs typeface="Source Han Sans JP"/>
              </a:rPr>
              <a:t>）」の役割 </a:t>
            </a:r>
            <a:r>
              <a:rPr lang="en-US" altLang="ja-JP" sz="1600" b="1" u="dashHeavy" spc="-25" baseline="30000" dirty="0">
                <a:solidFill>
                  <a:srgbClr val="F5821F"/>
                </a:solidFill>
                <a:uFill>
                  <a:solidFill>
                    <a:srgbClr val="14B1E7"/>
                  </a:solidFill>
                </a:uFill>
                <a:latin typeface="Meiryo UI" panose="020B0604030504040204" pitchFamily="50" charset="-128"/>
                <a:ea typeface="Meiryo UI" panose="020B0604030504040204" pitchFamily="50" charset="-128"/>
                <a:cs typeface="Source Han Sans JP"/>
              </a:rPr>
              <a:t>	</a:t>
            </a:r>
            <a:r>
              <a:rPr lang="en-US" altLang="ja-JP" sz="1600" b="1" baseline="-11574" dirty="0">
                <a:solidFill>
                  <a:srgbClr val="F5821F"/>
                </a:solidFill>
                <a:latin typeface="Meiryo UI" panose="020B0604030504040204" pitchFamily="50" charset="-128"/>
                <a:ea typeface="Meiryo UI" panose="020B0604030504040204" pitchFamily="50" charset="-128"/>
                <a:cs typeface="Source Han Sans JP"/>
              </a:rPr>
              <a:t> </a:t>
            </a:r>
            <a:r>
              <a:rPr lang="en-US" altLang="ja-JP" sz="1200" b="1" spc="-25" dirty="0">
                <a:solidFill>
                  <a:srgbClr val="14B1E7"/>
                </a:solidFill>
                <a:latin typeface="Meiryo UI" panose="020B0604030504040204" pitchFamily="50" charset="-128"/>
                <a:ea typeface="Meiryo UI" panose="020B0604030504040204" pitchFamily="50" charset="-128"/>
                <a:cs typeface="Source Han Sans JP"/>
              </a:rPr>
              <a:t>25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 役割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 配置場所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26</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 関係機関からの情報集約について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27</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４ 地域資源開発の重要性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27</a:t>
            </a:r>
          </a:p>
          <a:p>
            <a:pPr marL="50800" marR="47625" algn="just">
              <a:spcBef>
                <a:spcPts val="315"/>
              </a:spcBef>
              <a:tabLst>
                <a:tab pos="183600" algn="l"/>
                <a:tab pos="5472000" algn="r"/>
              </a:tabLst>
            </a:pPr>
            <a:endPar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38100" marR="47625" algn="just">
              <a:spcBef>
                <a:spcPts val="100"/>
              </a:spcBef>
              <a:tabLst>
                <a:tab pos="183600" algn="l"/>
                <a:tab pos="5472000" algn="r"/>
              </a:tabLst>
            </a:pPr>
            <a:r>
              <a:rPr lang="ja-JP" altLang="en-US" b="1" spc="-120" baseline="-11574" dirty="0">
                <a:solidFill>
                  <a:srgbClr val="A23F97"/>
                </a:solidFill>
                <a:latin typeface="Meiryo UI" panose="020B0604030504040204" pitchFamily="50" charset="-128"/>
                <a:ea typeface="Meiryo UI" panose="020B0604030504040204" pitchFamily="50" charset="-128"/>
                <a:cs typeface="Source Han Sans JP"/>
              </a:rPr>
              <a:t>第５章　支援の全体像と連携のポイント・基盤づくり </a:t>
            </a:r>
            <a:r>
              <a:rPr lang="en-US" altLang="ja-JP" sz="1600" b="1" u="dashHeavy" spc="-25" baseline="30000" dirty="0">
                <a:solidFill>
                  <a:srgbClr val="F5821F"/>
                </a:solidFill>
                <a:uFill>
                  <a:solidFill>
                    <a:srgbClr val="A23F97"/>
                  </a:solidFill>
                </a:uFill>
                <a:latin typeface="Meiryo UI" panose="020B0604030504040204" pitchFamily="50" charset="-128"/>
                <a:ea typeface="Meiryo UI" panose="020B0604030504040204" pitchFamily="50" charset="-128"/>
                <a:cs typeface="Source Han Sans JP"/>
              </a:rPr>
              <a:t>	</a:t>
            </a:r>
            <a:r>
              <a:rPr lang="en-US" altLang="ja-JP" sz="1600" b="1" baseline="-11574" dirty="0">
                <a:solidFill>
                  <a:srgbClr val="F5821F"/>
                </a:solidFill>
                <a:latin typeface="Meiryo UI" panose="020B0604030504040204" pitchFamily="50" charset="-128"/>
                <a:ea typeface="Meiryo UI" panose="020B0604030504040204" pitchFamily="50" charset="-128"/>
                <a:cs typeface="Source Han Sans JP"/>
              </a:rPr>
              <a:t> </a:t>
            </a:r>
            <a:r>
              <a:rPr lang="en-US" altLang="ja-JP" b="1" spc="-37" baseline="-11574" dirty="0">
                <a:solidFill>
                  <a:srgbClr val="A23F97"/>
                </a:solidFill>
                <a:latin typeface="Meiryo UI" panose="020B0604030504040204" pitchFamily="50" charset="-128"/>
                <a:ea typeface="Meiryo UI" panose="020B0604030504040204" pitchFamily="50" charset="-128"/>
                <a:cs typeface="Source Han Sans JP"/>
              </a:rPr>
              <a:t>28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１ 支援の全体像、支援のパターン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28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２ 関係機関との連携のポイント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32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50" charset="-128"/>
                <a:ea typeface="Meiryo UI" panose="020B0604030504040204" pitchFamily="50" charset="-128"/>
                <a:cs typeface="Source Han Sans JP Medium"/>
              </a:rPr>
              <a:t>３ 支援の基盤づくり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b="0" spc="-44" baseline="-13888" dirty="0">
                <a:solidFill>
                  <a:srgbClr val="414042"/>
                </a:solidFill>
                <a:latin typeface="Meiryo UI" panose="020B0604030504040204" pitchFamily="50" charset="-128"/>
                <a:ea typeface="Meiryo UI" panose="020B0604030504040204" pitchFamily="50" charset="-128"/>
                <a:cs typeface="Source Han Sans JP Medium"/>
              </a:rPr>
              <a:t>33</a:t>
            </a:r>
            <a:endParaRPr sz="1500" baseline="-13888" dirty="0">
              <a:latin typeface="Meiryo UI" panose="020B0604030504040204" pitchFamily="50" charset="-128"/>
              <a:ea typeface="Meiryo UI" panose="020B0604030504040204" pitchFamily="50" charset="-128"/>
              <a:cs typeface="Source Han Sans JP Medium"/>
            </a:endParaRPr>
          </a:p>
        </p:txBody>
      </p:sp>
    </p:spTree>
    <p:extLst>
      <p:ext uri="{BB962C8B-B14F-4D97-AF65-F5344CB8AC3E}">
        <p14:creationId xmlns:p14="http://schemas.microsoft.com/office/powerpoint/2010/main" val="3996232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3050" y="501396"/>
            <a:ext cx="1693575"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第５章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785884" y="931729"/>
            <a:ext cx="6024245" cy="391160"/>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A23F97"/>
                </a:solidFill>
                <a:latin typeface="Meiryo UI" panose="020B0604030504040204" pitchFamily="50" charset="-128"/>
              </a:rPr>
              <a:t>支援の全体像と連携のポイント・基盤づくり</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311023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支援の全体像、支援のパターン</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2093" y="2351262"/>
            <a:ext cx="5493385" cy="1253613"/>
          </a:xfrm>
          <a:prstGeom prst="rect">
            <a:avLst/>
          </a:prstGeom>
        </p:spPr>
        <p:txBody>
          <a:bodyPr vert="horz" wrap="square" lIns="0" tIns="12700" rIns="0" bIns="0" rtlCol="0">
            <a:spAutoFit/>
          </a:bodyPr>
          <a:lstStyle/>
          <a:p>
            <a:pPr marL="12700" marR="55244" indent="137160" algn="just">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ヤ</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ングケアラーにとっては現状が当たり前になっていることが多いため、何を相談したらいいか分からない、よく知らない人には本心を話さない、現状が変わることへの不安等から話せないといった可能性があります。</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所属機関を問わず本人から見て「信頼のできる大人」が本人と対話する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ことで、徐々に安心感を持ち相談できるようになり、本人の意向に沿いながらサービスや支援につなげていくことができます。</a:t>
            </a:r>
            <a:endParaRPr lang="ja-JP" altLang="en-US" sz="1000" dirty="0">
              <a:latin typeface="Meiryo UI" panose="020B0604030504040204" pitchFamily="50" charset="-128"/>
              <a:ea typeface="Meiryo UI" panose="020B0604030504040204" pitchFamily="50" charset="-128"/>
              <a:cs typeface="Source Han Sans JP"/>
            </a:endParaRPr>
          </a:p>
          <a:p>
            <a:pPr marL="17780" marR="5080" indent="13144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そこで、東京都では、支援を３つに類型化して整理しました。これらは独立した支援ではなく、同時に複数のパターンを併用したり、本人の気持ちに応じ徐々に導入することもあります。</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10" name="object 10"/>
          <p:cNvGraphicFramePr>
            <a:graphicFrameLocks noGrp="1"/>
          </p:cNvGraphicFramePr>
          <p:nvPr/>
        </p:nvGraphicFramePr>
        <p:xfrm>
          <a:off x="1079995" y="4168127"/>
          <a:ext cx="5400675" cy="2647950"/>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4536440">
                  <a:extLst>
                    <a:ext uri="{9D8B030D-6E8A-4147-A177-3AD203B41FA5}">
                      <a16:colId xmlns:a16="http://schemas.microsoft.com/office/drawing/2014/main" val="20001"/>
                    </a:ext>
                  </a:extLst>
                </a:gridCol>
              </a:tblGrid>
              <a:tr h="336550">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型</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A23F97"/>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内容</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A23F97"/>
                    </a:solidFill>
                  </a:tcPr>
                </a:tc>
                <a:extLst>
                  <a:ext uri="{0D108BD9-81ED-4DB2-BD59-A6C34878D82A}">
                    <a16:rowId xmlns:a16="http://schemas.microsoft.com/office/drawing/2014/main" val="10000"/>
                  </a:ext>
                </a:extLst>
              </a:tr>
              <a:tr h="825500">
                <a:tc>
                  <a:txBody>
                    <a:bodyPr/>
                    <a:lstStyle/>
                    <a:p>
                      <a:pPr>
                        <a:lnSpc>
                          <a:spcPct val="100000"/>
                        </a:lnSpc>
                        <a:spcBef>
                          <a:spcPts val="20"/>
                        </a:spcBef>
                      </a:pPr>
                      <a:endParaRPr sz="1000" spc="0" dirty="0">
                        <a:latin typeface="Meiryo UI" panose="020B0604030504040204" pitchFamily="50" charset="-128"/>
                        <a:ea typeface="Meiryo UI" panose="020B0604030504040204" pitchFamily="50" charset="-128"/>
                        <a:cs typeface="Times New Roman"/>
                      </a:endParaRPr>
                    </a:p>
                    <a:p>
                      <a:pPr marL="151765" marR="144145" indent="13335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伴走・ 寄り添い型</a:t>
                      </a:r>
                      <a:endParaRPr sz="900" spc="0" dirty="0">
                        <a:latin typeface="Meiryo UI" panose="020B0604030504040204" pitchFamily="50" charset="-128"/>
                        <a:ea typeface="Meiryo UI" panose="020B0604030504040204" pitchFamily="50" charset="-128"/>
                        <a:cs typeface="Source Han Sans JP Heavy"/>
                      </a:endParaRPr>
                    </a:p>
                    <a:p>
                      <a:pPr marL="315595">
                        <a:lnSpc>
                          <a:spcPct val="100000"/>
                        </a:lnSpc>
                        <a:spcBef>
                          <a:spcPts val="2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43510" marR="128905" lvl="0" indent="0" algn="just" defTabSz="914400" eaLnBrk="1" fontAlgn="auto" latinLnBrk="0" hangingPunct="1">
                        <a:lnSpc>
                          <a:spcPct val="120300"/>
                        </a:lnSpc>
                        <a:spcBef>
                          <a:spcPts val="520"/>
                        </a:spcBef>
                        <a:spcAft>
                          <a:spcPts val="0"/>
                        </a:spcAft>
                        <a:buClrTx/>
                        <a:buSzTx/>
                        <a:buFontTx/>
                        <a:buNone/>
                        <a:tabLst/>
                        <a:defRPr/>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家庭に次いで、子供にとって最も身近な地域における会話や見守りによる支援。児童館等で遊んだり、食事や勉強の支援を受ける中でなじみの職員にちょっとした話を聞いてもらったり、</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登下校の際に、児童の見守りを行う民生・児童委員等と会話する等、本人が精神的な安らぎを感じちょっとしたことを話せる、日常の中での寄り添い。</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99060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spcBef>
                          <a:spcPts val="5"/>
                        </a:spcBef>
                      </a:pPr>
                      <a:endParaRPr sz="1100" spc="0">
                        <a:latin typeface="Meiryo UI" panose="020B0604030504040204" pitchFamily="50" charset="-128"/>
                        <a:ea typeface="Meiryo UI" panose="020B0604030504040204" pitchFamily="50" charset="-128"/>
                        <a:cs typeface="Times New Roman"/>
                      </a:endParaRPr>
                    </a:p>
                    <a:p>
                      <a:pPr marL="317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共感型支援</a:t>
                      </a:r>
                      <a:endParaRPr sz="900" spc="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39065" marR="127635" lvl="0" indent="4445" algn="just" defTabSz="914400" eaLnBrk="1" fontAlgn="auto" latinLnBrk="0" hangingPunct="1">
                        <a:lnSpc>
                          <a:spcPct val="120300"/>
                        </a:lnSpc>
                        <a:spcBef>
                          <a:spcPts val="52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日常ではケアの悩みを共感できる人がいない等の場合に、</a:t>
                      </a:r>
                      <a:r>
                        <a:rPr lang="ja-JP" altLang="en-US" sz="900" b="1" spc="0" dirty="0">
                          <a:solidFill>
                            <a:srgbClr val="A23F97"/>
                          </a:solidFill>
                          <a:latin typeface="Meiryo UI" panose="020B0604030504040204" pitchFamily="50" charset="-128"/>
                          <a:ea typeface="Meiryo UI" panose="020B0604030504040204" pitchFamily="50" charset="-128"/>
                          <a:cs typeface="Source Han Sans JP"/>
                        </a:rPr>
                        <a:t>同じヤングケアラーの立場の子供や元ヤングケアラー</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に話を聞いてもらったりすることで、徐々に自分の気持ちを安心して話せるように</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なる。思いを聞いてもらい、年上のケアラー等から経験者としての助言や経験談を聞くことで、</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選択肢を広げられるようになる。寄り添ってくれる人がいることが安心感や精神的な負担の軽減につながる。</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9000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495300">
                <a:tc>
                  <a:txBody>
                    <a:bodyPr/>
                    <a:lstStyle/>
                    <a:p>
                      <a:pPr marL="315595" marR="128270" indent="-177165">
                        <a:lnSpc>
                          <a:spcPct val="120300"/>
                        </a:lnSpc>
                        <a:spcBef>
                          <a:spcPts val="5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課題解決型支援</a:t>
                      </a:r>
                      <a:endParaRPr sz="900" spc="0">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spcBef>
                          <a:spcPts val="5"/>
                        </a:spcBef>
                      </a:pPr>
                      <a:endParaRPr sz="1200" spc="0" dirty="0">
                        <a:latin typeface="Meiryo UI" panose="020B0604030504040204" pitchFamily="50" charset="-128"/>
                        <a:ea typeface="Meiryo UI" panose="020B0604030504040204" pitchFamily="50" charset="-128"/>
                        <a:cs typeface="Times New Roman"/>
                      </a:endParaRPr>
                    </a:p>
                    <a:p>
                      <a:pPr marL="141605" algn="just">
                        <a:lnSpc>
                          <a:spcPct val="100000"/>
                        </a:lnSpc>
                        <a:spcBef>
                          <a:spcPts val="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ケアを受けている家族向けや本人向けの行政等による福祉サービス等の提供</a:t>
                      </a:r>
                      <a:endParaRPr sz="900" spc="0" dirty="0">
                        <a:latin typeface="Meiryo UI" panose="020B0604030504040204" pitchFamily="50" charset="-128"/>
                        <a:ea typeface="Meiryo UI" panose="020B0604030504040204" pitchFamily="50" charset="-128"/>
                        <a:cs typeface="Source Han Sans JP Medium"/>
                      </a:endParaRPr>
                    </a:p>
                  </a:txBody>
                  <a:tcPr marL="0" marR="0" marT="635"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1006256" y="6996369"/>
            <a:ext cx="5551170" cy="1304909"/>
          </a:xfrm>
          <a:prstGeom prst="rect">
            <a:avLst/>
          </a:prstGeom>
        </p:spPr>
        <p:txBody>
          <a:bodyPr vert="horz" wrap="square" lIns="0" tIns="63500" rIns="0" bIns="0" rtlCol="0">
            <a:spAutoFit/>
          </a:bodyPr>
          <a:lstStyle/>
          <a:p>
            <a:pPr marL="75600" indent="133200" algn="just">
              <a:lnSpc>
                <a:spcPct val="133000"/>
              </a:lnSpc>
              <a:spcBef>
                <a:spcPts val="280"/>
              </a:spcBef>
            </a:pPr>
            <a:r>
              <a:rPr sz="1000" dirty="0">
                <a:solidFill>
                  <a:srgbClr val="414042"/>
                </a:solidFill>
                <a:latin typeface="Meiryo UI" panose="020B0604030504040204" pitchFamily="50" charset="-128"/>
                <a:ea typeface="Meiryo UI" panose="020B0604030504040204" pitchFamily="50" charset="-128"/>
                <a:cs typeface="Source Han Sans JP"/>
              </a:rPr>
              <a:t>地</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域の身近な場所・人による「伴走・寄り添い型支援」、ケアについて気持ちの共感ができる 「共感型支援」は、本人に寄り添いながら一緒に悩んだり動いたりしているという点では共通です。</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早い段階で「伴走・寄り添い型支援」や「共感型支援」に本人をつなぐ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と、その中で気持ちを徐々に聞くことで、「課題解決型支援」につながる可能性があります。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73660" marR="6985" indent="1333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以下は、ヤングケアラー支援で提供されることの多いサービス例です。あくまで一例にすぎず、状況に応じ、サービスを組み合わせて支援をしましょう。</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2" name="object 12"/>
          <p:cNvSpPr txBox="1"/>
          <p:nvPr/>
        </p:nvSpPr>
        <p:spPr>
          <a:xfrm>
            <a:off x="4815994" y="10331567"/>
            <a:ext cx="203708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Yu Mincho"/>
              </a:rPr>
              <a:t>第５章  ｜  １. 支援の全体像、支援のパターン</a:t>
            </a:r>
            <a:endParaRPr sz="700">
              <a:latin typeface="Meiryo UI" panose="020B0604030504040204" pitchFamily="50" charset="-128"/>
              <a:ea typeface="Meiryo UI" panose="020B0604030504040204" pitchFamily="50" charset="-128"/>
              <a:cs typeface="Yu Mincho"/>
            </a:endParaRPr>
          </a:p>
        </p:txBody>
      </p:sp>
      <p:sp>
        <p:nvSpPr>
          <p:cNvPr id="13" name="object 13"/>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28</a:t>
            </a:r>
            <a:endParaRPr sz="900">
              <a:latin typeface="Meiryo UI" panose="020B0604030504040204" pitchFamily="50" charset="-128"/>
              <a:ea typeface="Meiryo UI" panose="020B0604030504040204" pitchFamily="50" charset="-128"/>
              <a:cs typeface="Source Han Sans JP Medium"/>
            </a:endParaRPr>
          </a:p>
        </p:txBody>
      </p:sp>
      <p:sp>
        <p:nvSpPr>
          <p:cNvPr id="64"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66"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8"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71"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74"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7"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第５章</a:t>
            </a:r>
          </a:p>
        </p:txBody>
      </p:sp>
      <p:sp>
        <p:nvSpPr>
          <p:cNvPr id="80"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83"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86"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89"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92"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5"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6"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8"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9"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0"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01"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3"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4"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9"/>
          <p:cNvSpPr txBox="1"/>
          <p:nvPr/>
        </p:nvSpPr>
        <p:spPr>
          <a:xfrm>
            <a:off x="1033145" y="3884568"/>
            <a:ext cx="5493385" cy="166712"/>
          </a:xfrm>
          <a:prstGeom prst="rect">
            <a:avLst/>
          </a:prstGeom>
        </p:spPr>
        <p:txBody>
          <a:bodyPr vert="horz" wrap="square" lIns="0" tIns="12700" rIns="0" bIns="0" rtlCol="0">
            <a:spAutoFit/>
          </a:bodyPr>
          <a:lstStyle/>
          <a:p>
            <a:pPr marR="48895" algn="ctr">
              <a:lnSpc>
                <a:spcPct val="100000"/>
              </a:lnSpc>
              <a:tabLst>
                <a:tab pos="266700" algn="l"/>
                <a:tab pos="877569" algn="l"/>
                <a:tab pos="191706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17</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支援のパターン</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1216494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79995" y="963003"/>
          <a:ext cx="5400675" cy="5261610"/>
        </p:xfrm>
        <a:graphic>
          <a:graphicData uri="http://schemas.openxmlformats.org/drawingml/2006/table">
            <a:tbl>
              <a:tblPr firstRow="1" bandRow="1">
                <a:tableStyleId>{2D5ABB26-0587-4C30-8999-92F81FD0307C}</a:tableStyleId>
              </a:tblPr>
              <a:tblGrid>
                <a:gridCol w="720090">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2880360">
                  <a:extLst>
                    <a:ext uri="{9D8B030D-6E8A-4147-A177-3AD203B41FA5}">
                      <a16:colId xmlns:a16="http://schemas.microsoft.com/office/drawing/2014/main" val="20002"/>
                    </a:ext>
                  </a:extLst>
                </a:gridCol>
              </a:tblGrid>
              <a:tr h="336550">
                <a:tc>
                  <a:txBody>
                    <a:bodyPr/>
                    <a:lstStyle/>
                    <a:p>
                      <a:pPr algn="ctr">
                        <a:lnSpc>
                          <a:spcPct val="100000"/>
                        </a:lnSpc>
                        <a:spcBef>
                          <a:spcPts val="66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型</a:t>
                      </a:r>
                      <a:endParaRPr sz="950" spc="0" dirty="0">
                        <a:latin typeface="Meiryo UI" panose="020B0604030504040204" pitchFamily="50" charset="-128"/>
                        <a:ea typeface="Meiryo UI" panose="020B0604030504040204" pitchFamily="50" charset="-128"/>
                        <a:cs typeface="Source Han Sans JP Heavy"/>
                      </a:endParaRPr>
                    </a:p>
                  </a:txBody>
                  <a:tcPr marL="0" marR="0" marT="84455" marB="0">
                    <a:lnR w="38100">
                      <a:solidFill>
                        <a:srgbClr val="FFFFFF"/>
                      </a:solidFill>
                      <a:prstDash val="solid"/>
                    </a:lnR>
                    <a:lnB w="38100">
                      <a:solidFill>
                        <a:srgbClr val="FFFFFF"/>
                      </a:solidFill>
                      <a:prstDash val="solid"/>
                    </a:lnB>
                    <a:solidFill>
                      <a:srgbClr val="A23F97"/>
                    </a:solidFill>
                  </a:tcPr>
                </a:tc>
                <a:tc>
                  <a:txBody>
                    <a:bodyPr/>
                    <a:lstStyle/>
                    <a:p>
                      <a:pPr marL="520700">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支援機関の例</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38100">
                      <a:solidFill>
                        <a:srgbClr val="FFFFFF"/>
                      </a:solidFill>
                      <a:prstDash val="solid"/>
                    </a:lnR>
                    <a:lnB w="38100">
                      <a:solidFill>
                        <a:srgbClr val="FFFFFF"/>
                      </a:solidFill>
                      <a:prstDash val="solid"/>
                    </a:lnB>
                    <a:solidFill>
                      <a:srgbClr val="A23F97"/>
                    </a:solidFill>
                  </a:tcPr>
                </a:tc>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支援内容の例</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A23F97"/>
                    </a:solidFill>
                  </a:tcPr>
                </a:tc>
                <a:extLst>
                  <a:ext uri="{0D108BD9-81ED-4DB2-BD59-A6C34878D82A}">
                    <a16:rowId xmlns:a16="http://schemas.microsoft.com/office/drawing/2014/main" val="10000"/>
                  </a:ext>
                </a:extLst>
              </a:tr>
              <a:tr h="861060">
                <a:tc>
                  <a:txBody>
                    <a:bodyPr/>
                    <a:lstStyle/>
                    <a:p>
                      <a:pPr>
                        <a:lnSpc>
                          <a:spcPct val="100000"/>
                        </a:lnSpc>
                        <a:spcBef>
                          <a:spcPts val="50"/>
                        </a:spcBef>
                      </a:pPr>
                      <a:endParaRPr sz="1100" spc="0" dirty="0">
                        <a:latin typeface="Meiryo UI" panose="020B0604030504040204" pitchFamily="50" charset="-128"/>
                        <a:ea typeface="Meiryo UI" panose="020B0604030504040204" pitchFamily="50" charset="-128"/>
                        <a:cs typeface="Times New Roman"/>
                      </a:endParaRPr>
                    </a:p>
                    <a:p>
                      <a:pPr marL="80010" marR="72390" indent="13335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伴走・ 寄り添い型</a:t>
                      </a:r>
                      <a:endParaRPr sz="900" spc="0" dirty="0">
                        <a:latin typeface="Meiryo UI" panose="020B0604030504040204" pitchFamily="50" charset="-128"/>
                        <a:ea typeface="Meiryo UI" panose="020B0604030504040204" pitchFamily="50" charset="-128"/>
                        <a:cs typeface="Source Han Sans JP Heavy"/>
                      </a:endParaRPr>
                    </a:p>
                    <a:p>
                      <a:pPr marL="243840">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latin typeface="Meiryo UI" panose="020B0604030504040204" pitchFamily="50" charset="-128"/>
                        <a:ea typeface="Meiryo UI" panose="020B0604030504040204" pitchFamily="50" charset="-128"/>
                        <a:cs typeface="Source Han Sans JP Heavy"/>
                      </a:endParaRPr>
                    </a:p>
                  </a:txBody>
                  <a:tcPr marL="0" marR="0" marT="635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43510" marR="107314" algn="just">
                        <a:lnSpc>
                          <a:spcPct val="120300"/>
                        </a:lnSpc>
                        <a:spcBef>
                          <a:spcPts val="665"/>
                        </a:spcBef>
                      </a:pPr>
                      <a:r>
                        <a:rPr lang="ja-JP" altLang="en-US" sz="900" b="0" spc="50" baseline="0" dirty="0">
                          <a:solidFill>
                            <a:srgbClr val="414042"/>
                          </a:solidFill>
                          <a:latin typeface="Meiryo UI" panose="020B0604030504040204" pitchFamily="50" charset="-128"/>
                          <a:ea typeface="Meiryo UI" panose="020B0604030504040204" pitchFamily="50" charset="-128"/>
                          <a:cs typeface="Source Han Sans JP Medium"/>
                        </a:rPr>
                        <a:t>地域における民間支援団体・</a:t>
                      </a:r>
                      <a:r>
                        <a:rPr lang="en-US" altLang="ja-JP" sz="900" b="0" spc="50" baseline="0" dirty="0">
                          <a:solidFill>
                            <a:srgbClr val="414042"/>
                          </a:solidFill>
                          <a:latin typeface="Meiryo UI" panose="020B0604030504040204" pitchFamily="50" charset="-128"/>
                          <a:ea typeface="Meiryo UI" panose="020B0604030504040204" pitchFamily="50" charset="-128"/>
                          <a:cs typeface="Source Han Sans JP Medium"/>
                        </a:rPr>
                        <a:t/>
                      </a:r>
                      <a:br>
                        <a:rPr lang="en-US" altLang="ja-JP" sz="900" b="0" spc="5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非営利団体・</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NPO</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法人、支援者</a:t>
                      </a:r>
                      <a:endParaRPr lang="ja-JP" altLang="en-US" sz="900" spc="0" dirty="0">
                        <a:latin typeface="Meiryo UI" panose="020B0604030504040204" pitchFamily="50" charset="-128"/>
                        <a:ea typeface="Meiryo UI" panose="020B0604030504040204" pitchFamily="50" charset="-128"/>
                        <a:cs typeface="Source Han Sans JP Medium"/>
                      </a:endParaRPr>
                    </a:p>
                    <a:p>
                      <a:pPr marL="143510" marR="80010" indent="-53340"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（子供食堂、学習支援、児童館、民生児童委員等）、学校 等</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8445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296545" marR="136525" indent="-153670" algn="just">
                        <a:lnSpc>
                          <a:spcPct val="120300"/>
                        </a:lnSpc>
                        <a:spcBef>
                          <a:spcPts val="520"/>
                        </a:spcBef>
                        <a:buClr>
                          <a:srgbClr val="A852A0"/>
                        </a:buClr>
                        <a:buChar char="●"/>
                        <a:tabLst>
                          <a:tab pos="28702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居場所の提供、本人の息抜き（子供が安心して日常的に通える・話せる場や相手）</a:t>
                      </a:r>
                      <a:endParaRPr lang="ja-JP" altLang="en-US" sz="900" spc="0" dirty="0">
                        <a:latin typeface="Meiryo UI" panose="020B0604030504040204" pitchFamily="50" charset="-128"/>
                        <a:ea typeface="Meiryo UI" panose="020B0604030504040204" pitchFamily="50" charset="-128"/>
                        <a:cs typeface="Source Han Sans JP Medium"/>
                      </a:endParaRPr>
                    </a:p>
                    <a:p>
                      <a:pPr marL="295910" marR="133985" indent="-153035" algn="just">
                        <a:lnSpc>
                          <a:spcPct val="120300"/>
                        </a:lnSpc>
                        <a:spcBef>
                          <a:spcPts val="284"/>
                        </a:spcBef>
                        <a:buClr>
                          <a:srgbClr val="A852A0"/>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学習支援（学校を休みがち、宿題ができない等の場合）、食事提供 等</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159385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marL="3175" algn="ctr">
                        <a:lnSpc>
                          <a:spcPct val="100000"/>
                        </a:lnSpc>
                        <a:spcBef>
                          <a:spcPts val="5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共感型支援</a:t>
                      </a:r>
                      <a:endParaRPr sz="900" spc="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pPr>
                      <a:endParaRPr sz="1000" spc="0" dirty="0">
                        <a:latin typeface="Meiryo UI" panose="020B0604030504040204" pitchFamily="50" charset="-128"/>
                        <a:ea typeface="Meiryo UI" panose="020B0604030504040204" pitchFamily="50" charset="-128"/>
                        <a:cs typeface="Times New Roman"/>
                      </a:endParaRPr>
                    </a:p>
                    <a:p>
                      <a:pPr algn="just">
                        <a:lnSpc>
                          <a:spcPct val="100000"/>
                        </a:lnSpc>
                      </a:pPr>
                      <a:endParaRPr sz="1000" spc="0" dirty="0">
                        <a:latin typeface="Meiryo UI" panose="020B0604030504040204" pitchFamily="50" charset="-128"/>
                        <a:ea typeface="Meiryo UI" panose="020B0604030504040204" pitchFamily="50" charset="-128"/>
                        <a:cs typeface="Times New Roman"/>
                      </a:endParaRPr>
                    </a:p>
                    <a:p>
                      <a:pPr algn="just">
                        <a:lnSpc>
                          <a:spcPct val="100000"/>
                        </a:lnSpc>
                        <a:spcBef>
                          <a:spcPts val="35"/>
                        </a:spcBef>
                      </a:pPr>
                      <a:endParaRPr sz="1050" spc="0" dirty="0">
                        <a:latin typeface="Meiryo UI" panose="020B0604030504040204" pitchFamily="50" charset="-128"/>
                        <a:ea typeface="Meiryo UI" panose="020B0604030504040204" pitchFamily="50" charset="-128"/>
                        <a:cs typeface="Times New Roman"/>
                      </a:endParaRPr>
                    </a:p>
                    <a:p>
                      <a:pPr marL="138430" marR="80010" indent="1905"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ピアサポート（ヤングケアラー、</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元ヤングケアラー等と話ができる場）、家族会等を運営する民間支援団体、学校 等</a:t>
                      </a:r>
                      <a:endParaRPr sz="9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287655" marR="133985" indent="-144145" algn="just">
                        <a:lnSpc>
                          <a:spcPct val="120300"/>
                        </a:lnSpc>
                        <a:spcBef>
                          <a:spcPts val="515"/>
                        </a:spcBef>
                        <a:buClr>
                          <a:srgbClr val="A852A0"/>
                        </a:buClr>
                        <a:buChar char="●"/>
                        <a:tabLst>
                          <a:tab pos="28892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ピアサポート、家族会、ヤングケアラーの相談</a:t>
                      </a:r>
                      <a: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t>SNS</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等</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本人がケアのことや生活のこと等について安心して話せる場の提供</a:t>
                      </a:r>
                      <a:endParaRPr lang="ja-JP" altLang="en-US" sz="900" spc="0" dirty="0">
                        <a:latin typeface="Meiryo UI" panose="020B0604030504040204" pitchFamily="50" charset="-128"/>
                        <a:ea typeface="Meiryo UI" panose="020B0604030504040204" pitchFamily="50" charset="-128"/>
                        <a:cs typeface="Source Han Sans JP Medium"/>
                      </a:endParaRPr>
                    </a:p>
                    <a:p>
                      <a:pPr marL="294640" marR="133985" indent="-151765" algn="just">
                        <a:lnSpc>
                          <a:spcPct val="120300"/>
                        </a:lnSpc>
                        <a:spcBef>
                          <a:spcPts val="28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本人が同世代の当事者と悩みを共有し、他の子供のケアの状況等を知り、視野を広げられるようにする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5275" marR="139700" indent="-151765" algn="just">
                        <a:lnSpc>
                          <a:spcPct val="120300"/>
                        </a:lnSpc>
                        <a:spcBef>
                          <a:spcPts val="285"/>
                        </a:spcBef>
                        <a:buClr>
                          <a:srgbClr val="A852A0"/>
                        </a:buClr>
                        <a:buChar char="●"/>
                        <a:tabLst>
                          <a:tab pos="283845" algn="l"/>
                        </a:tabLst>
                      </a:pPr>
                      <a:r>
                        <a:rPr lang="ja-JP" altLang="en-US" sz="900" b="0" spc="40" baseline="0" dirty="0">
                          <a:solidFill>
                            <a:srgbClr val="414042"/>
                          </a:solidFill>
                          <a:latin typeface="Meiryo UI" panose="020B0604030504040204" pitchFamily="50" charset="-128"/>
                          <a:ea typeface="Meiryo UI" panose="020B0604030504040204" pitchFamily="50" charset="-128"/>
                          <a:cs typeface="Source Han Sans JP Medium"/>
                        </a:rPr>
                        <a:t>年上の当事者との会話・助言を受け、進路・人生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設計を一緒に考える</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335" algn="just">
                        <a:lnSpc>
                          <a:spcPct val="100000"/>
                        </a:lnSpc>
                        <a:spcBef>
                          <a:spcPts val="505"/>
                        </a:spcBef>
                        <a:buClr>
                          <a:srgbClr val="A852A0"/>
                        </a:buClr>
                        <a:buChar char="●"/>
                        <a:tabLst>
                          <a:tab pos="28384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養護教諭、学校医等による相談対応</a:t>
                      </a:r>
                      <a:endParaRPr sz="900" spc="0" dirty="0">
                        <a:latin typeface="Meiryo UI" panose="020B0604030504040204" pitchFamily="50" charset="-128"/>
                        <a:ea typeface="Meiryo UI" panose="020B0604030504040204" pitchFamily="50" charset="-128"/>
                        <a:cs typeface="Source Han Sans JP Medium"/>
                      </a:endParaRPr>
                    </a:p>
                  </a:txBody>
                  <a:tcPr marL="0" marR="0" marT="65405"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247015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spcBef>
                          <a:spcPts val="25"/>
                        </a:spcBef>
                      </a:pPr>
                      <a:endParaRPr sz="950" spc="0">
                        <a:latin typeface="Meiryo UI" panose="020B0604030504040204" pitchFamily="50" charset="-128"/>
                        <a:ea typeface="Meiryo UI" panose="020B0604030504040204" pitchFamily="50" charset="-128"/>
                        <a:cs typeface="Times New Roman"/>
                      </a:endParaRPr>
                    </a:p>
                    <a:p>
                      <a:pPr marL="243840" marR="55880" indent="-177165">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課題解決型支援</a:t>
                      </a:r>
                      <a:endParaRPr sz="900" spc="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pPr>
                      <a:endParaRPr sz="1000" spc="0" dirty="0">
                        <a:latin typeface="Meiryo UI" panose="020B0604030504040204" pitchFamily="50" charset="-128"/>
                        <a:ea typeface="Meiryo UI" panose="020B0604030504040204" pitchFamily="50" charset="-128"/>
                        <a:cs typeface="Times New Roman"/>
                      </a:endParaRPr>
                    </a:p>
                    <a:p>
                      <a:pPr algn="just">
                        <a:lnSpc>
                          <a:spcPct val="100000"/>
                        </a:lnSpc>
                      </a:pPr>
                      <a:endParaRPr sz="1000" spc="0" dirty="0">
                        <a:latin typeface="Meiryo UI" panose="020B0604030504040204" pitchFamily="50" charset="-128"/>
                        <a:ea typeface="Meiryo UI" panose="020B0604030504040204" pitchFamily="50" charset="-128"/>
                        <a:cs typeface="Times New Roman"/>
                      </a:endParaRPr>
                    </a:p>
                    <a:p>
                      <a:pPr algn="just">
                        <a:lnSpc>
                          <a:spcPct val="100000"/>
                        </a:lnSpc>
                      </a:pPr>
                      <a:endParaRPr sz="1000" spc="0" dirty="0">
                        <a:latin typeface="Meiryo UI" panose="020B0604030504040204" pitchFamily="50" charset="-128"/>
                        <a:ea typeface="Meiryo UI" panose="020B0604030504040204" pitchFamily="50" charset="-128"/>
                        <a:cs typeface="Times New Roman"/>
                      </a:endParaRPr>
                    </a:p>
                    <a:p>
                      <a:pPr algn="just">
                        <a:lnSpc>
                          <a:spcPct val="100000"/>
                        </a:lnSpc>
                      </a:pPr>
                      <a:endParaRPr sz="1000" spc="0" dirty="0">
                        <a:latin typeface="Meiryo UI" panose="020B0604030504040204" pitchFamily="50" charset="-128"/>
                        <a:ea typeface="Meiryo UI" panose="020B0604030504040204" pitchFamily="50" charset="-128"/>
                        <a:cs typeface="Times New Roman"/>
                      </a:endParaRPr>
                    </a:p>
                    <a:p>
                      <a:pPr marL="283845" indent="-140970" algn="just">
                        <a:lnSpc>
                          <a:spcPct val="100000"/>
                        </a:lnSpc>
                        <a:spcBef>
                          <a:spcPts val="74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特定相談支援事業所</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132080" indent="-153670" algn="just">
                        <a:lnSpc>
                          <a:spcPct val="120300"/>
                        </a:lnSpc>
                        <a:spcBef>
                          <a:spcPts val="285"/>
                        </a:spcBef>
                        <a:buClr>
                          <a:srgbClr val="A852A0"/>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福祉事務所、自立相談支援機関</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保健所・保健センター</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1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病院、訪問看護ステーション等</a:t>
                      </a:r>
                      <a:endParaRPr sz="9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marL="283845" indent="-140970" algn="just">
                        <a:lnSpc>
                          <a:spcPct val="100000"/>
                        </a:lnSpc>
                        <a:spcBef>
                          <a:spcPts val="74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家事支援サービス</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介護保険サービス（高齢者、認知症等）</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障害福祉サービス（障害がある場合）</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医療、訪問看護サービス（精神障害等）</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130810" indent="-153670" algn="just">
                        <a:lnSpc>
                          <a:spcPct val="120300"/>
                        </a:lnSpc>
                        <a:spcBef>
                          <a:spcPts val="285"/>
                        </a:spcBef>
                        <a:buClr>
                          <a:srgbClr val="A852A0"/>
                        </a:buClr>
                        <a:buChar char="●"/>
                        <a:tabLst>
                          <a:tab pos="2971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生活保護受給、生活困窮者自立支援機関の支援制度</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養育支援訪問サービス</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133985" indent="-153670" algn="just">
                        <a:lnSpc>
                          <a:spcPct val="120300"/>
                        </a:lnSpc>
                        <a:spcBef>
                          <a:spcPts val="285"/>
                        </a:spcBef>
                        <a:buClr>
                          <a:srgbClr val="A852A0"/>
                        </a:buClr>
                        <a:buChar char="●"/>
                        <a:tabLst>
                          <a:tab pos="28829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きょうだいの一時預かり、保育所・学童クラブ等の利用調整</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食事支援</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通訳サービス</a:t>
                      </a:r>
                      <a:endParaRPr lang="ja-JP" altLang="en-US" sz="900" spc="0" dirty="0">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就労支援、進学相談、奨学金 等</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3"/>
                  </a:ext>
                </a:extLst>
              </a:tr>
            </a:tbl>
          </a:graphicData>
        </a:graphic>
      </p:graphicFrame>
      <p:sp>
        <p:nvSpPr>
          <p:cNvPr id="3" name="object 3"/>
          <p:cNvSpPr txBox="1"/>
          <p:nvPr/>
        </p:nvSpPr>
        <p:spPr>
          <a:xfrm>
            <a:off x="1932783" y="692062"/>
            <a:ext cx="369506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355409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18</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支援のパターン別</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想定される支援内容の例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4"/>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29</a:t>
            </a:r>
            <a:endParaRPr sz="900">
              <a:latin typeface="Meiryo UI" panose="020B0604030504040204" pitchFamily="50" charset="-128"/>
              <a:ea typeface="Meiryo UI" panose="020B0604030504040204" pitchFamily="50" charset="-128"/>
              <a:cs typeface="Source Han Sans JP Medium"/>
            </a:endParaRPr>
          </a:p>
        </p:txBody>
      </p:sp>
      <p:sp>
        <p:nvSpPr>
          <p:cNvPr id="6" name="object 6"/>
          <p:cNvSpPr txBox="1"/>
          <p:nvPr/>
        </p:nvSpPr>
        <p:spPr>
          <a:xfrm>
            <a:off x="707301" y="10331567"/>
            <a:ext cx="203708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Yu Mincho"/>
              </a:rPr>
              <a:t>第５章  ｜  １. 支援の全体像、支援のパターン</a:t>
            </a:r>
            <a:endParaRPr sz="700">
              <a:latin typeface="Meiryo UI" panose="020B0604030504040204" pitchFamily="50" charset="-128"/>
              <a:ea typeface="Meiryo UI" panose="020B0604030504040204" pitchFamily="50" charset="-128"/>
              <a:cs typeface="Yu Mincho"/>
            </a:endParaRPr>
          </a:p>
        </p:txBody>
      </p:sp>
    </p:spTree>
    <p:extLst>
      <p:ext uri="{BB962C8B-B14F-4D97-AF65-F5344CB8AC3E}">
        <p14:creationId xmlns:p14="http://schemas.microsoft.com/office/powerpoint/2010/main" val="195801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945007"/>
            <a:ext cx="5400040" cy="4975172"/>
          </a:xfrm>
          <a:prstGeom prst="rect">
            <a:avLst/>
          </a:prstGeom>
          <a:solidFill>
            <a:srgbClr val="F3ECF5"/>
          </a:solidFill>
        </p:spPr>
        <p:txBody>
          <a:bodyPr vert="horz" wrap="square" lIns="0" tIns="144000" rIns="0" bIns="144000" rtlCol="0">
            <a:spAutoFit/>
          </a:bodyPr>
          <a:lstStyle/>
          <a:p>
            <a:pPr marL="323850" marR="181610" indent="-126364" algn="just">
              <a:lnSpc>
                <a:spcPct val="138900"/>
              </a:lnSpc>
              <a:buClr>
                <a:srgbClr val="A852A0"/>
              </a:buClr>
              <a:buSzPct val="100000"/>
              <a:buChar char="●"/>
              <a:tabLst>
                <a:tab pos="324485"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学校の友人や家族には「心配をかけたくない」「空気を乱したくない」といった思いから、相談ができ</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ないことがあります。子供からすると行政も遠い存在かもしれません。</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323850" marR="181610" indent="-126364" algn="just">
              <a:lnSpc>
                <a:spcPct val="138900"/>
              </a:lnSpc>
              <a:spcBef>
                <a:spcPts val="280"/>
              </a:spcBef>
              <a:buClr>
                <a:srgbClr val="A852A0"/>
              </a:buClr>
              <a:buSzPct val="100000"/>
              <a:buChar char="●"/>
              <a:tabLst>
                <a:tab pos="324485" algn="l"/>
              </a:tabLst>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「伴走・寄り添い型支援」、「共感型支援」で寄り添っていく中で、子供の心の拠り所となり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、本人にとって「こうなりたい」といった希望が出てきたり、そこで初めて</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福祉や学校等に相談してもいいと思ってもらえる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323850" marR="186055" indent="-126364" algn="just">
              <a:lnSpc>
                <a:spcPct val="138900"/>
              </a:lnSpc>
              <a:spcBef>
                <a:spcPts val="280"/>
              </a:spcBef>
              <a:buClr>
                <a:srgbClr val="A852A0"/>
              </a:buClr>
              <a:buSzPct val="100000"/>
              <a:buChar char="●"/>
              <a:tabLst>
                <a:tab pos="32575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時間や場所の制約なく参加できる「オンラインのピアサポート」であれば、ケアから離れられず外に出かけられない場合や、身近でリアルな場に「共感型支援」がまだない場合等でも参加できる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320675" marR="183515" indent="-123189" algn="just">
              <a:lnSpc>
                <a:spcPct val="138900"/>
              </a:lnSpc>
              <a:spcBef>
                <a:spcPts val="285"/>
              </a:spcBef>
              <a:buClr>
                <a:srgbClr val="A852A0"/>
              </a:buClr>
              <a:buSzPct val="100000"/>
              <a:buChar char="●"/>
              <a:tabLst>
                <a:tab pos="32512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同じ境遇の人にこそ話せることがあります。「共感型支援」で自分一人ではない・他にも仲間がいるということ、自分のマイナスの気持ちやプラスの気持ちが混合していてもいいということ等を教えてもらって</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安心してから、次のステップとしてあるのが、家庭の状況の相談</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になります。</a:t>
            </a:r>
            <a:endParaRPr lang="en-US" altLang="ja-JP" sz="1000" dirty="0">
              <a:latin typeface="Meiryo UI" panose="020B0604030504040204" pitchFamily="50" charset="-128"/>
              <a:ea typeface="Meiryo UI" panose="020B0604030504040204" pitchFamily="50" charset="-128"/>
              <a:cs typeface="Source Han Sans JP"/>
            </a:endParaRPr>
          </a:p>
          <a:p>
            <a:pPr marL="320675" marR="183515" indent="-123189" algn="just">
              <a:lnSpc>
                <a:spcPct val="138900"/>
              </a:lnSpc>
              <a:spcBef>
                <a:spcPts val="285"/>
              </a:spcBef>
              <a:buClr>
                <a:srgbClr val="A852A0"/>
              </a:buClr>
              <a:buSzPct val="100000"/>
              <a:buChar char="●"/>
              <a:tabLst>
                <a:tab pos="32512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「伴走・寄り添い型支援」、「共感型支援」につないでもすぐに本心が聞き取れるわけではありません。また、無理につなぐことも避けましょう。継続的に通い接点を持つことで、徐々に信頼関係ができて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きます。</a:t>
            </a:r>
            <a:endParaRPr lang="ja-JP" altLang="en-US" sz="1000" dirty="0">
              <a:latin typeface="Meiryo UI" panose="020B0604030504040204" pitchFamily="50" charset="-128"/>
              <a:ea typeface="Meiryo UI" panose="020B0604030504040204" pitchFamily="50" charset="-128"/>
              <a:cs typeface="Source Han Sans JP"/>
            </a:endParaRPr>
          </a:p>
          <a:p>
            <a:pPr marL="321310" marR="183515" indent="-123825" algn="just">
              <a:lnSpc>
                <a:spcPct val="138900"/>
              </a:lnSpc>
              <a:spcBef>
                <a:spcPts val="280"/>
              </a:spcBef>
              <a:buClr>
                <a:srgbClr val="A852A0"/>
              </a:buClr>
              <a:buSzPct val="100000"/>
              <a:buChar char="●"/>
              <a:tabLst>
                <a:tab pos="32893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ヤングケアラーが障害や疾患のある家族をケアしている場合等は、すでに家庭に入っている訪問</a:t>
            </a:r>
            <a:r>
              <a:rPr lang="en-US" altLang="ja-JP" sz="1000" dirty="0">
                <a:solidFill>
                  <a:srgbClr val="414042"/>
                </a:solidFill>
                <a:latin typeface="Meiryo UI" panose="020B0604030504040204" pitchFamily="50" charset="-128"/>
                <a:ea typeface="Meiryo UI" panose="020B0604030504040204" pitchFamily="50" charset="-128"/>
                <a:cs typeface="Source Han Sans JP"/>
              </a:rPr>
              <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サービスの職員等が日頃から気にかけていることも、「伴走・寄り添い型支援」になります。</a:t>
            </a:r>
            <a:endParaRPr lang="ja-JP" altLang="en-US" sz="1000" dirty="0">
              <a:latin typeface="Meiryo UI" panose="020B0604030504040204" pitchFamily="50" charset="-128"/>
              <a:ea typeface="Meiryo UI" panose="020B0604030504040204" pitchFamily="50" charset="-128"/>
              <a:cs typeface="Source Han Sans JP"/>
            </a:endParaRPr>
          </a:p>
          <a:p>
            <a:pPr marL="319405" marR="134620" indent="-122555" algn="just">
              <a:lnSpc>
                <a:spcPct val="138900"/>
              </a:lnSpc>
              <a:spcBef>
                <a:spcPts val="284"/>
              </a:spcBef>
              <a:buClr>
                <a:srgbClr val="A852A0"/>
              </a:buClr>
              <a:buSzPct val="100000"/>
              <a:buChar char="●"/>
              <a:tabLst>
                <a:tab pos="3213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が入ってからも、また、ケアが終わってからも、「伴走・寄り添い型支援」、「共感型支援」は継続的に必要であることもあります。ヤングケアラーは、「ケアを離れること」（例：進学して一人暮らしをすること）に罪悪感を持ったり、ケアが終わっても精神的な辛さを感じていたりし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安心できる場で自分の気持ちを話したりすることで、自分の人生を前向きに考えられるようになり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993388" y="689016"/>
            <a:ext cx="368554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A23F97"/>
                </a:solidFill>
                <a:latin typeface="Meiryo UI" panose="020B0604030504040204" pitchFamily="50" charset="-128"/>
                <a:ea typeface="Meiryo UI" panose="020B0604030504040204" pitchFamily="50" charset="-128"/>
                <a:cs typeface="Source Han Sans JP"/>
              </a:rPr>
              <a:t>「伴走・寄り添い型支援」、「共感型支援」が必要な理由</a:t>
            </a:r>
            <a:endParaRPr sz="1200" dirty="0">
              <a:latin typeface="Meiryo UI" panose="020B0604030504040204" pitchFamily="50" charset="-128"/>
              <a:ea typeface="Meiryo UI" panose="020B0604030504040204" pitchFamily="50" charset="-128"/>
              <a:cs typeface="Source Han Sans JP"/>
            </a:endParaRPr>
          </a:p>
        </p:txBody>
      </p:sp>
      <p:sp>
        <p:nvSpPr>
          <p:cNvPr id="4" name="object 4"/>
          <p:cNvSpPr txBox="1"/>
          <p:nvPr/>
        </p:nvSpPr>
        <p:spPr>
          <a:xfrm>
            <a:off x="1064559" y="6083239"/>
            <a:ext cx="5436235" cy="953769"/>
          </a:xfrm>
          <a:prstGeom prst="rect">
            <a:avLst/>
          </a:prstGeom>
        </p:spPr>
        <p:txBody>
          <a:bodyPr vert="horz" wrap="square" lIns="0" tIns="114300" rIns="0" bIns="0" rtlCol="0">
            <a:spAutoFit/>
          </a:bodyPr>
          <a:lstStyle/>
          <a:p>
            <a:pPr marL="12700">
              <a:lnSpc>
                <a:spcPct val="100000"/>
              </a:lnSpc>
              <a:spcBef>
                <a:spcPts val="900"/>
              </a:spcBef>
            </a:pPr>
            <a:r>
              <a:rPr sz="1200" b="1" dirty="0">
                <a:solidFill>
                  <a:srgbClr val="A23F97"/>
                </a:solidFill>
                <a:latin typeface="Meiryo UI" panose="020B0604030504040204" pitchFamily="50" charset="-128"/>
                <a:ea typeface="Meiryo UI" panose="020B0604030504040204" pitchFamily="50" charset="-128"/>
                <a:cs typeface="Source Han Sans JP"/>
              </a:rPr>
              <a:t>ケア時間の経過に伴う負担の増加</a:t>
            </a:r>
            <a:endParaRPr sz="1200" dirty="0">
              <a:latin typeface="Meiryo UI" panose="020B0604030504040204" pitchFamily="50" charset="-128"/>
              <a:ea typeface="Meiryo UI" panose="020B0604030504040204" pitchFamily="50" charset="-128"/>
              <a:cs typeface="Source Han Sans JP"/>
            </a:endParaRPr>
          </a:p>
          <a:p>
            <a:pPr marL="185420" marR="5080" indent="-170815" algn="just">
              <a:lnSpc>
                <a:spcPct val="133300"/>
              </a:lnSpc>
              <a:spcBef>
                <a:spcPts val="265"/>
              </a:spcBef>
              <a:buChar char="○"/>
              <a:tabLst>
                <a:tab pos="191135" algn="l"/>
              </a:tabLst>
            </a:pPr>
            <a:r>
              <a:rPr sz="1000" dirty="0">
                <a:solidFill>
                  <a:srgbClr val="414042"/>
                </a:solidFill>
                <a:latin typeface="Meiryo UI" panose="020B0604030504040204" pitchFamily="50" charset="-128"/>
                <a:ea typeface="Meiryo UI" panose="020B0604030504040204" pitchFamily="50" charset="-128"/>
                <a:cs typeface="Source Han Sans JP"/>
              </a:rPr>
              <a:t>ケア相手の病気等の状況により、時が経つにつれケアの負担が重くなることがあります。ケアを始めた当初は緊急度が低くても、そのままの状況で時が経つと、ケア相手の症状の悪化によりケアが常態化・本人の精神面にも大きな影響を与え、緊急度も高まってしまっていることがあります。</a:t>
            </a:r>
            <a:endParaRPr sz="1000" dirty="0">
              <a:latin typeface="Meiryo UI" panose="020B0604030504040204" pitchFamily="50" charset="-128"/>
              <a:ea typeface="Meiryo UI" panose="020B0604030504040204" pitchFamily="50" charset="-128"/>
              <a:cs typeface="Source Han Sans JP"/>
            </a:endParaRPr>
          </a:p>
        </p:txBody>
      </p:sp>
      <p:sp>
        <p:nvSpPr>
          <p:cNvPr id="5" name="object 5"/>
          <p:cNvSpPr txBox="1"/>
          <p:nvPr/>
        </p:nvSpPr>
        <p:spPr>
          <a:xfrm>
            <a:off x="4815994" y="10331567"/>
            <a:ext cx="203708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Yu Mincho"/>
              </a:rPr>
              <a:t>第５章  ｜  １. 支援の全体像、支援のパターン</a:t>
            </a:r>
            <a:endParaRPr sz="700" dirty="0">
              <a:latin typeface="Meiryo UI" panose="020B0604030504040204" pitchFamily="50" charset="-128"/>
              <a:ea typeface="Meiryo UI" panose="020B0604030504040204" pitchFamily="50" charset="-128"/>
              <a:cs typeface="Yu Mincho"/>
            </a:endParaRPr>
          </a:p>
        </p:txBody>
      </p:sp>
      <p:sp>
        <p:nvSpPr>
          <p:cNvPr id="6" name="object 6"/>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30</a:t>
            </a:r>
            <a:endParaRPr sz="900">
              <a:latin typeface="Meiryo UI" panose="020B0604030504040204" pitchFamily="50" charset="-128"/>
              <a:ea typeface="Meiryo UI" panose="020B0604030504040204" pitchFamily="50" charset="-128"/>
              <a:cs typeface="Source Han Sans JP Medium"/>
            </a:endParaRPr>
          </a:p>
        </p:txBody>
      </p:sp>
      <p:sp>
        <p:nvSpPr>
          <p:cNvPr id="57"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59"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1"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4"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7"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0"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第５章</a:t>
            </a:r>
          </a:p>
        </p:txBody>
      </p:sp>
      <p:sp>
        <p:nvSpPr>
          <p:cNvPr id="73"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7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79"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82"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85"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8"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1"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4"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696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0002" y="2898001"/>
            <a:ext cx="5400040" cy="1170305"/>
          </a:xfrm>
          <a:custGeom>
            <a:avLst/>
            <a:gdLst/>
            <a:ahLst/>
            <a:cxnLst/>
            <a:rect l="l" t="t" r="r" b="b"/>
            <a:pathLst>
              <a:path w="5400040" h="1170304">
                <a:moveTo>
                  <a:pt x="5273992" y="0"/>
                </a:moveTo>
                <a:lnTo>
                  <a:pt x="125996" y="0"/>
                </a:lnTo>
                <a:lnTo>
                  <a:pt x="76954" y="9901"/>
                </a:lnTo>
                <a:lnTo>
                  <a:pt x="36904" y="36904"/>
                </a:lnTo>
                <a:lnTo>
                  <a:pt x="9901" y="76954"/>
                </a:lnTo>
                <a:lnTo>
                  <a:pt x="0" y="125996"/>
                </a:lnTo>
                <a:lnTo>
                  <a:pt x="0" y="1044003"/>
                </a:lnTo>
                <a:lnTo>
                  <a:pt x="9901" y="1093045"/>
                </a:lnTo>
                <a:lnTo>
                  <a:pt x="36904" y="1133095"/>
                </a:lnTo>
                <a:lnTo>
                  <a:pt x="76954" y="1160098"/>
                </a:lnTo>
                <a:lnTo>
                  <a:pt x="125996" y="1170000"/>
                </a:lnTo>
                <a:lnTo>
                  <a:pt x="5273992" y="1170000"/>
                </a:lnTo>
                <a:lnTo>
                  <a:pt x="5323042" y="1160098"/>
                </a:lnTo>
                <a:lnTo>
                  <a:pt x="5363095" y="1133095"/>
                </a:lnTo>
                <a:lnTo>
                  <a:pt x="5390099" y="1093045"/>
                </a:lnTo>
                <a:lnTo>
                  <a:pt x="5400001" y="1044003"/>
                </a:lnTo>
                <a:lnTo>
                  <a:pt x="5400001" y="125996"/>
                </a:lnTo>
                <a:lnTo>
                  <a:pt x="5390099" y="76954"/>
                </a:lnTo>
                <a:lnTo>
                  <a:pt x="5363095" y="36904"/>
                </a:lnTo>
                <a:lnTo>
                  <a:pt x="5323042" y="9901"/>
                </a:lnTo>
                <a:lnTo>
                  <a:pt x="5273992" y="0"/>
                </a:lnTo>
                <a:close/>
              </a:path>
            </a:pathLst>
          </a:custGeom>
          <a:solidFill>
            <a:srgbClr val="F3ECF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61509" y="587293"/>
            <a:ext cx="5431231" cy="1925142"/>
          </a:xfrm>
          <a:prstGeom prst="rect">
            <a:avLst/>
          </a:prstGeom>
        </p:spPr>
        <p:txBody>
          <a:bodyPr vert="horz" wrap="square" lIns="0" tIns="114300" rIns="0" bIns="0" rtlCol="0">
            <a:spAutoFit/>
          </a:bodyPr>
          <a:lstStyle/>
          <a:p>
            <a:pPr marL="12700">
              <a:lnSpc>
                <a:spcPct val="100000"/>
              </a:lnSpc>
              <a:spcBef>
                <a:spcPts val="900"/>
              </a:spcBef>
              <a:spcAft>
                <a:spcPts val="300"/>
              </a:spcAft>
            </a:pPr>
            <a:r>
              <a:rPr sz="1200" b="1" dirty="0" err="1">
                <a:solidFill>
                  <a:srgbClr val="A23F97"/>
                </a:solidFill>
                <a:latin typeface="Meiryo UI" panose="020B0604030504040204" pitchFamily="50" charset="-128"/>
                <a:ea typeface="Meiryo UI" panose="020B0604030504040204" pitchFamily="50" charset="-128"/>
                <a:cs typeface="Source Han Sans JP"/>
              </a:rPr>
              <a:t>その時々に必要な支援を検討する「ヤングケアラ</a:t>
            </a:r>
            <a:r>
              <a:rPr sz="1200" b="1" dirty="0">
                <a:solidFill>
                  <a:srgbClr val="A23F97"/>
                </a:solidFill>
                <a:latin typeface="Meiryo UI" panose="020B0604030504040204" pitchFamily="50" charset="-128"/>
                <a:ea typeface="Meiryo UI" panose="020B0604030504040204" pitchFamily="50" charset="-128"/>
                <a:cs typeface="Source Han Sans JP"/>
              </a:rPr>
              <a:t>ー・コーディネーター（YCC）」</a:t>
            </a:r>
          </a:p>
          <a:p>
            <a:pPr marL="189230" marR="5080" indent="-171450" algn="just">
              <a:lnSpc>
                <a:spcPct val="133300"/>
              </a:lnSpc>
              <a:spcBef>
                <a:spcPts val="265"/>
              </a:spcBef>
              <a:buChar char="○"/>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状況はケースごとに様々です。また、</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ケア相手の状況、家族の状況、本人の状況</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の複合要素で、緊急度や求められる支援が異なってくるため、状況によっても変化します。</a:t>
            </a:r>
          </a:p>
          <a:p>
            <a:pPr marL="189230" marR="5080" indent="-171450" algn="just">
              <a:lnSpc>
                <a:spcPct val="133300"/>
              </a:lnSpc>
              <a:spcBef>
                <a:spcPts val="265"/>
              </a:spcBef>
              <a:buChar char="○"/>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どの時点でどのような支援が必要か、これら一連の支援を調整していく担当者が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r>
              <a:rPr lang="en-US" altLang="ja-JP" sz="1000" b="1" dirty="0">
                <a:solidFill>
                  <a:srgbClr val="A23F9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はいずれの支援にも横断的にかかわります。</a:t>
            </a:r>
          </a:p>
          <a:p>
            <a:pPr marL="189230" marR="5080" indent="-171450" algn="just">
              <a:lnSpc>
                <a:spcPct val="133300"/>
              </a:lnSpc>
              <a:spcBef>
                <a:spcPts val="265"/>
              </a:spcBef>
              <a:buChar char="○"/>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「課題解決型支援」では、ケース会議を開催し支援計画に基づき各機関が支援をすることが一般的です</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が、ヤングケアラー支援においては「伴走・寄り添い型支援」、「共感型支援」で</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会議以外の形で柔軟に</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継続的に支援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していくことも、支援のあり方です。</a:t>
            </a:r>
            <a:endParaRPr sz="1000" dirty="0">
              <a:latin typeface="Meiryo UI" panose="020B0604030504040204" pitchFamily="50" charset="-128"/>
              <a:ea typeface="Meiryo UI" panose="020B0604030504040204" pitchFamily="50" charset="-128"/>
              <a:cs typeface="Source Han Sans JP"/>
            </a:endParaRPr>
          </a:p>
        </p:txBody>
      </p:sp>
      <p:sp>
        <p:nvSpPr>
          <p:cNvPr id="5" name="object 5"/>
          <p:cNvSpPr/>
          <p:nvPr/>
        </p:nvSpPr>
        <p:spPr>
          <a:xfrm>
            <a:off x="1079995" y="4176014"/>
            <a:ext cx="5400040" cy="2196465"/>
          </a:xfrm>
          <a:custGeom>
            <a:avLst/>
            <a:gdLst/>
            <a:ahLst/>
            <a:cxnLst/>
            <a:rect l="l" t="t" r="r" b="b"/>
            <a:pathLst>
              <a:path w="5400040" h="2196465">
                <a:moveTo>
                  <a:pt x="5400001" y="0"/>
                </a:moveTo>
                <a:lnTo>
                  <a:pt x="0" y="0"/>
                </a:lnTo>
                <a:lnTo>
                  <a:pt x="0" y="2195995"/>
                </a:lnTo>
                <a:lnTo>
                  <a:pt x="5400001" y="2195995"/>
                </a:lnTo>
                <a:lnTo>
                  <a:pt x="5400001" y="0"/>
                </a:lnTo>
                <a:close/>
              </a:path>
            </a:pathLst>
          </a:custGeom>
          <a:solidFill>
            <a:srgbClr val="D0AAD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txBox="1"/>
          <p:nvPr/>
        </p:nvSpPr>
        <p:spPr>
          <a:xfrm>
            <a:off x="1079817" y="4167881"/>
            <a:ext cx="5400040" cy="651460"/>
          </a:xfrm>
          <a:prstGeom prst="rect">
            <a:avLst/>
          </a:prstGeom>
        </p:spPr>
        <p:txBody>
          <a:bodyPr vert="horz" wrap="square" lIns="0" tIns="5080" rIns="0" bIns="0" rtlCol="0">
            <a:spAutoFit/>
          </a:bodyPr>
          <a:lstStyle/>
          <a:p>
            <a:pPr>
              <a:lnSpc>
                <a:spcPct val="100000"/>
              </a:lnSpc>
              <a:spcBef>
                <a:spcPts val="40"/>
              </a:spcBef>
            </a:pPr>
            <a:endParaRPr sz="1200"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学校、地域の居場所（児童館、学童クラブ、子供食堂、学習支援等</a:t>
            </a:r>
            <a:r>
              <a:rPr lang="ja-JP" altLang="en-US" sz="1000" dirty="0" smtClean="0">
                <a:solidFill>
                  <a:srgbClr val="414042"/>
                </a:solidFill>
                <a:latin typeface="Meiryo UI" panose="020B0604030504040204" pitchFamily="50" charset="-128"/>
                <a:ea typeface="Meiryo UI" panose="020B0604030504040204" pitchFamily="50" charset="-128"/>
                <a:cs typeface="Source Han Sans JP"/>
              </a:rPr>
              <a:t>）</a:t>
            </a:r>
            <a:r>
              <a:rPr sz="1000" dirty="0" smtClean="0">
                <a:solidFill>
                  <a:srgbClr val="414042"/>
                </a:solidFill>
                <a:latin typeface="Meiryo UI" panose="020B0604030504040204" pitchFamily="50" charset="-128"/>
                <a:ea typeface="Meiryo UI" panose="020B0604030504040204" pitchFamily="50" charset="-128"/>
                <a:cs typeface="PMingLiU"/>
              </a:rPr>
              <a:t>）</a:t>
            </a:r>
            <a:endParaRPr sz="1000" dirty="0">
              <a:latin typeface="Meiryo UI" panose="020B0604030504040204" pitchFamily="50" charset="-128"/>
              <a:ea typeface="Meiryo UI" panose="020B0604030504040204" pitchFamily="50" charset="-128"/>
              <a:cs typeface="PMingLiU"/>
            </a:endParaRPr>
          </a:p>
        </p:txBody>
      </p:sp>
      <p:sp>
        <p:nvSpPr>
          <p:cNvPr id="9" name="object 9"/>
          <p:cNvSpPr/>
          <p:nvPr/>
        </p:nvSpPr>
        <p:spPr>
          <a:xfrm>
            <a:off x="1979993" y="4896015"/>
            <a:ext cx="4500245" cy="1476375"/>
          </a:xfrm>
          <a:custGeom>
            <a:avLst/>
            <a:gdLst/>
            <a:ahLst/>
            <a:cxnLst/>
            <a:rect l="l" t="t" r="r" b="b"/>
            <a:pathLst>
              <a:path w="4500245" h="1476375">
                <a:moveTo>
                  <a:pt x="4500003" y="0"/>
                </a:moveTo>
                <a:lnTo>
                  <a:pt x="0" y="0"/>
                </a:lnTo>
                <a:lnTo>
                  <a:pt x="0" y="1475993"/>
                </a:lnTo>
                <a:lnTo>
                  <a:pt x="4500003" y="1475993"/>
                </a:lnTo>
                <a:lnTo>
                  <a:pt x="4500003" y="0"/>
                </a:lnTo>
                <a:close/>
              </a:path>
            </a:pathLst>
          </a:custGeom>
          <a:solidFill>
            <a:srgbClr val="DFC7E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1979993" y="4896015"/>
            <a:ext cx="4500245" cy="651460"/>
          </a:xfrm>
          <a:prstGeom prst="rect">
            <a:avLst/>
          </a:prstGeom>
        </p:spPr>
        <p:txBody>
          <a:bodyPr vert="horz" wrap="square" lIns="0" tIns="5080" rIns="0" bIns="0" rtlCol="0">
            <a:spAutoFit/>
          </a:bodyPr>
          <a:lstStyle/>
          <a:p>
            <a:pPr>
              <a:lnSpc>
                <a:spcPct val="100000"/>
              </a:lnSpc>
              <a:spcBef>
                <a:spcPts val="40"/>
              </a:spcBef>
            </a:pPr>
            <a:endParaRPr sz="1200"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sz="1000" dirty="0">
                <a:solidFill>
                  <a:srgbClr val="414042"/>
                </a:solidFill>
                <a:latin typeface="Meiryo UI" panose="020B0604030504040204" pitchFamily="50" charset="-128"/>
                <a:ea typeface="Meiryo UI" panose="020B0604030504040204" pitchFamily="50" charset="-128"/>
                <a:cs typeface="Source Han Sans JP"/>
              </a:rPr>
              <a:t>（学校、ピアサポート等）</a:t>
            </a:r>
            <a:endParaRPr sz="1000"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2880004" y="5616003"/>
            <a:ext cx="3600450" cy="756285"/>
          </a:xfrm>
          <a:custGeom>
            <a:avLst/>
            <a:gdLst/>
            <a:ahLst/>
            <a:cxnLst/>
            <a:rect l="l" t="t" r="r" b="b"/>
            <a:pathLst>
              <a:path w="3600450" h="756285">
                <a:moveTo>
                  <a:pt x="3600005" y="0"/>
                </a:moveTo>
                <a:lnTo>
                  <a:pt x="0" y="0"/>
                </a:lnTo>
                <a:lnTo>
                  <a:pt x="0" y="756005"/>
                </a:lnTo>
                <a:lnTo>
                  <a:pt x="3600005" y="756005"/>
                </a:lnTo>
                <a:lnTo>
                  <a:pt x="3600005" y="0"/>
                </a:lnTo>
                <a:close/>
              </a:path>
            </a:pathLst>
          </a:custGeom>
          <a:solidFill>
            <a:srgbClr val="F0E6F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3086734" y="5788899"/>
            <a:ext cx="1646133" cy="194027"/>
          </a:xfrm>
          <a:custGeom>
            <a:avLst/>
            <a:gdLst/>
            <a:ahLst/>
            <a:cxnLst/>
            <a:rect l="l" t="t" r="r" b="b"/>
            <a:pathLst>
              <a:path w="1386204" h="216535">
                <a:moveTo>
                  <a:pt x="1278001"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1278001" y="216001"/>
                </a:lnTo>
                <a:lnTo>
                  <a:pt x="1320041" y="207515"/>
                </a:lnTo>
                <a:lnTo>
                  <a:pt x="1354370" y="184370"/>
                </a:lnTo>
                <a:lnTo>
                  <a:pt x="1377515" y="150041"/>
                </a:lnTo>
                <a:lnTo>
                  <a:pt x="1386001" y="108000"/>
                </a:lnTo>
                <a:lnTo>
                  <a:pt x="1377515" y="65960"/>
                </a:lnTo>
                <a:lnTo>
                  <a:pt x="1354370" y="31630"/>
                </a:lnTo>
                <a:lnTo>
                  <a:pt x="1320041" y="8486"/>
                </a:lnTo>
                <a:lnTo>
                  <a:pt x="1278001" y="0"/>
                </a:lnTo>
                <a:close/>
              </a:path>
            </a:pathLst>
          </a:custGeom>
          <a:solidFill>
            <a:srgbClr val="414042"/>
          </a:solidFill>
        </p:spPr>
        <p:txBody>
          <a:bodyPr wrap="square" lIns="0" tIns="0" rIns="0" bIns="0" rtlCol="0" anchor="ctr"/>
          <a:lstStyle/>
          <a:p>
            <a:pPr marL="336550">
              <a:lnSpc>
                <a:spcPct val="100000"/>
              </a:lnSpc>
            </a:pPr>
            <a:r>
              <a:rPr lang="zh-TW" altLang="en-US" sz="1100" b="1">
                <a:solidFill>
                  <a:schemeClr val="bg1"/>
                </a:solidFill>
                <a:latin typeface="Meiryo UI" panose="020B0604030504040204" pitchFamily="50" charset="-128"/>
                <a:ea typeface="Meiryo UI" panose="020B0604030504040204" pitchFamily="50" charset="-128"/>
                <a:cs typeface="Source Han Sans JP"/>
              </a:rPr>
              <a:t>課題解決型支援</a:t>
            </a:r>
            <a:endParaRPr lang="zh-TW"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2880004" y="5616003"/>
            <a:ext cx="3600450" cy="651460"/>
          </a:xfrm>
          <a:prstGeom prst="rect">
            <a:avLst/>
          </a:prstGeom>
        </p:spPr>
        <p:txBody>
          <a:bodyPr vert="horz" wrap="square" lIns="0" tIns="5080" rIns="0" bIns="0" rtlCol="0" anchor="ctr">
            <a:spAutoFit/>
          </a:bodyPr>
          <a:lstStyle/>
          <a:p>
            <a:pPr>
              <a:lnSpc>
                <a:spcPct val="100000"/>
              </a:lnSpc>
              <a:spcBef>
                <a:spcPts val="40"/>
              </a:spcBef>
            </a:pPr>
            <a:endParaRPr sz="1200"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sz="1000" dirty="0">
                <a:solidFill>
                  <a:srgbClr val="414042"/>
                </a:solidFill>
                <a:latin typeface="Meiryo UI" panose="020B0604030504040204" pitchFamily="50" charset="-128"/>
                <a:ea typeface="Meiryo UI" panose="020B0604030504040204" pitchFamily="50" charset="-128"/>
                <a:cs typeface="Source Han Sans JP"/>
              </a:rPr>
              <a:t>（本人・家族に向けた行政サービス、医療サービス等）</a:t>
            </a:r>
            <a:endParaRPr sz="1000" dirty="0">
              <a:latin typeface="Meiryo UI" panose="020B0604030504040204" pitchFamily="50" charset="-128"/>
              <a:ea typeface="Meiryo UI" panose="020B0604030504040204" pitchFamily="50" charset="-128"/>
              <a:cs typeface="Source Han Sans JP"/>
            </a:endParaRPr>
          </a:p>
        </p:txBody>
      </p:sp>
      <p:sp>
        <p:nvSpPr>
          <p:cNvPr id="17" name="object 17"/>
          <p:cNvSpPr/>
          <p:nvPr/>
        </p:nvSpPr>
        <p:spPr>
          <a:xfrm>
            <a:off x="1079999" y="6725544"/>
            <a:ext cx="5349240" cy="0"/>
          </a:xfrm>
          <a:custGeom>
            <a:avLst/>
            <a:gdLst/>
            <a:ahLst/>
            <a:cxnLst/>
            <a:rect l="l" t="t" r="r" b="b"/>
            <a:pathLst>
              <a:path w="5349240">
                <a:moveTo>
                  <a:pt x="0" y="0"/>
                </a:moveTo>
                <a:lnTo>
                  <a:pt x="5348681" y="0"/>
                </a:lnTo>
              </a:path>
            </a:pathLst>
          </a:custGeom>
          <a:ln w="179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p:nvPr/>
        </p:nvSpPr>
        <p:spPr>
          <a:xfrm>
            <a:off x="6414950" y="6665066"/>
            <a:ext cx="65405" cy="121285"/>
          </a:xfrm>
          <a:custGeom>
            <a:avLst/>
            <a:gdLst/>
            <a:ahLst/>
            <a:cxnLst/>
            <a:rect l="l" t="t" r="r" b="b"/>
            <a:pathLst>
              <a:path w="65404" h="121284">
                <a:moveTo>
                  <a:pt x="0" y="0"/>
                </a:moveTo>
                <a:lnTo>
                  <a:pt x="0" y="120954"/>
                </a:lnTo>
                <a:lnTo>
                  <a:pt x="65049" y="60477"/>
                </a:lnTo>
                <a:lnTo>
                  <a:pt x="0" y="0"/>
                </a:lnTo>
                <a:close/>
              </a:path>
            </a:pathLst>
          </a:custGeom>
          <a:solidFill>
            <a:srgbClr val="A23F9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19"/>
          <p:cNvSpPr txBox="1"/>
          <p:nvPr/>
        </p:nvSpPr>
        <p:spPr>
          <a:xfrm>
            <a:off x="1067300" y="6452063"/>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Meiryo UI" panose="020B0604030504040204" pitchFamily="50" charset="-128"/>
                <a:ea typeface="Meiryo UI" panose="020B0604030504040204" pitchFamily="50" charset="-128"/>
                <a:cs typeface="Source Han Sans JP"/>
              </a:rPr>
              <a:t>低</a:t>
            </a:r>
            <a:endParaRPr sz="1000" dirty="0">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3573010" y="6452063"/>
            <a:ext cx="2919730" cy="166712"/>
          </a:xfrm>
          <a:prstGeom prst="rect">
            <a:avLst/>
          </a:prstGeom>
        </p:spPr>
        <p:txBody>
          <a:bodyPr vert="horz" wrap="square" lIns="0" tIns="12700" rIns="0" bIns="0" rtlCol="0">
            <a:spAutoFit/>
          </a:bodyPr>
          <a:lstStyle/>
          <a:p>
            <a:pPr marL="12700">
              <a:lnSpc>
                <a:spcPct val="100000"/>
              </a:lnSpc>
              <a:spcBef>
                <a:spcPts val="100"/>
              </a:spcBef>
              <a:tabLst>
                <a:tab pos="2779395" algn="l"/>
              </a:tabLst>
            </a:pPr>
            <a:r>
              <a:rPr sz="1000" dirty="0">
                <a:solidFill>
                  <a:srgbClr val="231F20"/>
                </a:solidFill>
                <a:latin typeface="Meiryo UI" panose="020B0604030504040204" pitchFamily="50" charset="-128"/>
                <a:ea typeface="Meiryo UI" panose="020B0604030504040204" pitchFamily="50" charset="-128"/>
                <a:cs typeface="Source Han Sans JP"/>
              </a:rPr>
              <a:t>緊急度	</a:t>
            </a:r>
            <a:r>
              <a:rPr sz="1000" b="1" dirty="0">
                <a:solidFill>
                  <a:srgbClr val="231F20"/>
                </a:solidFill>
                <a:latin typeface="Meiryo UI" panose="020B0604030504040204" pitchFamily="50" charset="-128"/>
                <a:ea typeface="Meiryo UI" panose="020B0604030504040204" pitchFamily="50" charset="-128"/>
                <a:cs typeface="Source Han Sans JP"/>
              </a:rPr>
              <a:t>高</a:t>
            </a:r>
            <a:endParaRPr sz="1000" dirty="0">
              <a:latin typeface="Meiryo UI" panose="020B0604030504040204" pitchFamily="50" charset="-128"/>
              <a:ea typeface="Meiryo UI" panose="020B0604030504040204" pitchFamily="50" charset="-128"/>
              <a:cs typeface="Source Han Sans JP"/>
            </a:endParaRPr>
          </a:p>
        </p:txBody>
      </p:sp>
      <p:sp>
        <p:nvSpPr>
          <p:cNvPr id="21" name="object 21"/>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2" name="object 22"/>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31</a:t>
            </a:r>
            <a:endParaRPr sz="900">
              <a:latin typeface="Meiryo UI" panose="020B0604030504040204" pitchFamily="50" charset="-128"/>
              <a:ea typeface="Meiryo UI" panose="020B0604030504040204" pitchFamily="50" charset="-128"/>
              <a:cs typeface="Source Han Sans JP Medium"/>
            </a:endParaRPr>
          </a:p>
        </p:txBody>
      </p:sp>
      <p:sp>
        <p:nvSpPr>
          <p:cNvPr id="23" name="object 23"/>
          <p:cNvSpPr txBox="1"/>
          <p:nvPr/>
        </p:nvSpPr>
        <p:spPr>
          <a:xfrm>
            <a:off x="707301" y="10331567"/>
            <a:ext cx="203708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Yu Mincho"/>
              </a:rPr>
              <a:t>第５章  ｜  １. 支援の全体像、支援のパターン</a:t>
            </a:r>
            <a:endParaRPr sz="700">
              <a:latin typeface="Meiryo UI" panose="020B0604030504040204" pitchFamily="50" charset="-128"/>
              <a:ea typeface="Meiryo UI" panose="020B0604030504040204" pitchFamily="50" charset="-128"/>
              <a:cs typeface="Yu Mincho"/>
            </a:endParaRPr>
          </a:p>
        </p:txBody>
      </p:sp>
      <p:sp>
        <p:nvSpPr>
          <p:cNvPr id="24" name="object 3"/>
          <p:cNvSpPr txBox="1"/>
          <p:nvPr/>
        </p:nvSpPr>
        <p:spPr>
          <a:xfrm>
            <a:off x="1032827" y="2908489"/>
            <a:ext cx="5494020" cy="1006494"/>
          </a:xfrm>
          <a:prstGeom prst="rect">
            <a:avLst/>
          </a:prstGeom>
        </p:spPr>
        <p:txBody>
          <a:bodyPr vert="horz" wrap="square" lIns="0" tIns="114300" rIns="0" bIns="0" rtlCol="0">
            <a:spAutoFit/>
          </a:bodyPr>
          <a:lstStyle/>
          <a:p>
            <a:pPr algn="ctr">
              <a:lnSpc>
                <a:spcPct val="150000"/>
              </a:lnSpc>
              <a:spcBef>
                <a:spcPts val="900"/>
              </a:spcBef>
            </a:pPr>
            <a:r>
              <a:rPr lang="ja-JP" altLang="en-US" sz="1000" b="1" dirty="0">
                <a:solidFill>
                  <a:srgbClr val="414042"/>
                </a:solidFill>
                <a:latin typeface="Meiryo UI" panose="020B0604030504040204" pitchFamily="50" charset="-128"/>
                <a:ea typeface="Meiryo UI" panose="020B0604030504040204" pitchFamily="50" charset="-128"/>
                <a:cs typeface="Source Han Sans JP"/>
              </a:rPr>
              <a:t>本人・家庭のニーズ、緊急度、状況に応じ、</a:t>
            </a:r>
            <a:r>
              <a:rPr lang="en-US" altLang="ja-JP" sz="1000" b="1" dirty="0">
                <a:solidFill>
                  <a:srgbClr val="414042"/>
                </a:solidFill>
                <a:latin typeface="Meiryo UI" panose="020B0604030504040204" pitchFamily="50" charset="-128"/>
                <a:ea typeface="Meiryo UI" panose="020B0604030504040204" pitchFamily="50" charset="-128"/>
                <a:cs typeface="Source Han Sans JP"/>
              </a:rPr>
              <a:t/>
            </a:r>
            <a:br>
              <a:rPr lang="en-US" altLang="ja-JP" sz="1000" b="1" dirty="0">
                <a:solidFill>
                  <a:srgbClr val="414042"/>
                </a:solidFill>
                <a:latin typeface="Meiryo UI" panose="020B0604030504040204" pitchFamily="50" charset="-128"/>
                <a:ea typeface="Meiryo UI" panose="020B0604030504040204" pitchFamily="50" charset="-128"/>
                <a:cs typeface="Source Han Sans JP"/>
              </a:rPr>
            </a:br>
            <a:r>
              <a:rPr lang="ja-JP" altLang="en-US" sz="1000" b="1" dirty="0">
                <a:solidFill>
                  <a:srgbClr val="414042"/>
                </a:solidFill>
                <a:latin typeface="Meiryo UI" panose="020B0604030504040204" pitchFamily="50" charset="-128"/>
                <a:ea typeface="Meiryo UI" panose="020B0604030504040204" pitchFamily="50" charset="-128"/>
                <a:cs typeface="Source Han Sans JP"/>
              </a:rPr>
              <a:t>必要な支援を引いたり足したり適宜組み合わせる。</a:t>
            </a:r>
            <a:r>
              <a:rPr lang="en-US" altLang="ja-JP" sz="1000" b="1" dirty="0">
                <a:solidFill>
                  <a:srgbClr val="414042"/>
                </a:solidFill>
                <a:latin typeface="Meiryo UI" panose="020B0604030504040204" pitchFamily="50" charset="-128"/>
                <a:ea typeface="Meiryo UI" panose="020B0604030504040204" pitchFamily="50" charset="-128"/>
                <a:cs typeface="Source Han Sans JP"/>
              </a:rPr>
              <a:t/>
            </a:r>
            <a:br>
              <a:rPr lang="en-US" altLang="ja-JP" sz="1000" b="1" dirty="0">
                <a:solidFill>
                  <a:srgbClr val="414042"/>
                </a:solidFill>
                <a:latin typeface="Meiryo UI" panose="020B0604030504040204" pitchFamily="50" charset="-128"/>
                <a:ea typeface="Meiryo UI" panose="020B0604030504040204" pitchFamily="50" charset="-128"/>
                <a:cs typeface="Source Han Sans JP"/>
              </a:rPr>
            </a:br>
            <a:r>
              <a:rPr lang="ja-JP" altLang="en-US" sz="1000" b="1" dirty="0">
                <a:solidFill>
                  <a:srgbClr val="414042"/>
                </a:solidFill>
                <a:latin typeface="Meiryo UI" panose="020B0604030504040204" pitchFamily="50" charset="-128"/>
                <a:ea typeface="Meiryo UI" panose="020B0604030504040204" pitchFamily="50" charset="-128"/>
                <a:cs typeface="Source Han Sans JP"/>
              </a:rPr>
              <a:t>状況に応じ、ヤングケアラー・コーディネーターを核に</a:t>
            </a:r>
            <a:r>
              <a:rPr lang="en-US" altLang="ja-JP" sz="1000" b="1" dirty="0">
                <a:solidFill>
                  <a:srgbClr val="414042"/>
                </a:solidFill>
                <a:latin typeface="Meiryo UI" panose="020B0604030504040204" pitchFamily="50" charset="-128"/>
                <a:ea typeface="Meiryo UI" panose="020B0604030504040204" pitchFamily="50" charset="-128"/>
                <a:cs typeface="Source Han Sans JP"/>
              </a:rPr>
              <a:t/>
            </a:r>
            <a:br>
              <a:rPr lang="en-US" altLang="ja-JP" sz="1000" b="1" dirty="0">
                <a:solidFill>
                  <a:srgbClr val="414042"/>
                </a:solidFill>
                <a:latin typeface="Meiryo UI" panose="020B0604030504040204" pitchFamily="50" charset="-128"/>
                <a:ea typeface="Meiryo UI" panose="020B0604030504040204" pitchFamily="50" charset="-128"/>
                <a:cs typeface="Source Han Sans JP"/>
              </a:rPr>
            </a:br>
            <a:r>
              <a:rPr lang="ja-JP" altLang="en-US" sz="1000" b="1" dirty="0">
                <a:solidFill>
                  <a:srgbClr val="414042"/>
                </a:solidFill>
                <a:latin typeface="Meiryo UI" panose="020B0604030504040204" pitchFamily="50" charset="-128"/>
                <a:ea typeface="Meiryo UI" panose="020B0604030504040204" pitchFamily="50" charset="-128"/>
                <a:cs typeface="Source Han Sans JP"/>
              </a:rPr>
              <a:t>適切な支援関係者が連携して支援する・見守る。</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25" name="object 3"/>
          <p:cNvSpPr txBox="1"/>
          <p:nvPr/>
        </p:nvSpPr>
        <p:spPr>
          <a:xfrm>
            <a:off x="1061509" y="2491737"/>
            <a:ext cx="5494020" cy="269304"/>
          </a:xfrm>
          <a:prstGeom prst="rect">
            <a:avLst/>
          </a:prstGeom>
        </p:spPr>
        <p:txBody>
          <a:bodyPr vert="horz" wrap="square" lIns="0" tIns="114300" rIns="0" bIns="0" rtlCol="0">
            <a:spAutoFit/>
          </a:bodyPr>
          <a:lstStyle/>
          <a:p>
            <a:pPr marL="12700" algn="ctr">
              <a:lnSpc>
                <a:spcPct val="100000"/>
              </a:lnSpc>
              <a:spcBef>
                <a:spcPts val="900"/>
              </a:spcBef>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19</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支援の重層構造の例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a:endParaRPr>
          </a:p>
        </p:txBody>
      </p:sp>
      <p:sp>
        <p:nvSpPr>
          <p:cNvPr id="6" name="object 6"/>
          <p:cNvSpPr/>
          <p:nvPr/>
        </p:nvSpPr>
        <p:spPr>
          <a:xfrm>
            <a:off x="1277998" y="4343205"/>
            <a:ext cx="1962356" cy="199745"/>
          </a:xfrm>
          <a:custGeom>
            <a:avLst/>
            <a:gdLst/>
            <a:ahLst/>
            <a:cxnLst/>
            <a:rect l="l" t="t" r="r" b="b"/>
            <a:pathLst>
              <a:path w="1728470" h="216535">
                <a:moveTo>
                  <a:pt x="1619999"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1619999" y="216001"/>
                </a:lnTo>
                <a:lnTo>
                  <a:pt x="1662040" y="207515"/>
                </a:lnTo>
                <a:lnTo>
                  <a:pt x="1696369" y="184370"/>
                </a:lnTo>
                <a:lnTo>
                  <a:pt x="1719513" y="150041"/>
                </a:lnTo>
                <a:lnTo>
                  <a:pt x="1728000" y="108000"/>
                </a:lnTo>
                <a:lnTo>
                  <a:pt x="1719513" y="65960"/>
                </a:lnTo>
                <a:lnTo>
                  <a:pt x="1696369" y="31630"/>
                </a:lnTo>
                <a:lnTo>
                  <a:pt x="1662040" y="8486"/>
                </a:lnTo>
                <a:lnTo>
                  <a:pt x="1619999" y="0"/>
                </a:lnTo>
                <a:close/>
              </a:path>
            </a:pathLst>
          </a:custGeom>
          <a:solidFill>
            <a:srgbClr val="414042"/>
          </a:solidFill>
        </p:spPr>
        <p:txBody>
          <a:bodyPr wrap="square" lIns="0" tIns="0" rIns="0" bIns="0" rtlCol="0" anchor="ctr"/>
          <a:lstStyle/>
          <a:p>
            <a:pPr marL="327660">
              <a:lnSpc>
                <a:spcPct val="100000"/>
              </a:lnSpc>
            </a:pPr>
            <a:r>
              <a:rPr lang="ja-JP" altLang="en-US" sz="1100" b="1" dirty="0">
                <a:solidFill>
                  <a:schemeClr val="bg1"/>
                </a:solidFill>
                <a:latin typeface="Meiryo UI" panose="020B0604030504040204" pitchFamily="50" charset="-128"/>
                <a:ea typeface="Meiryo UI" panose="020B0604030504040204" pitchFamily="50" charset="-128"/>
                <a:cs typeface="Source Han Sans JP"/>
              </a:rPr>
              <a:t>伴走・寄り添い型支援　　</a:t>
            </a:r>
            <a:endParaRPr lang="ja-JP"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0" name="object 10"/>
          <p:cNvSpPr/>
          <p:nvPr/>
        </p:nvSpPr>
        <p:spPr>
          <a:xfrm>
            <a:off x="2177999" y="5063205"/>
            <a:ext cx="1293334" cy="199733"/>
          </a:xfrm>
          <a:custGeom>
            <a:avLst/>
            <a:gdLst/>
            <a:ahLst/>
            <a:cxnLst/>
            <a:rect l="l" t="t" r="r" b="b"/>
            <a:pathLst>
              <a:path w="1062355" h="216535">
                <a:moveTo>
                  <a:pt x="953998"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953998" y="216001"/>
                </a:lnTo>
                <a:lnTo>
                  <a:pt x="996039" y="207515"/>
                </a:lnTo>
                <a:lnTo>
                  <a:pt x="1030368" y="184370"/>
                </a:lnTo>
                <a:lnTo>
                  <a:pt x="1053512" y="150041"/>
                </a:lnTo>
                <a:lnTo>
                  <a:pt x="1061999" y="108000"/>
                </a:lnTo>
                <a:lnTo>
                  <a:pt x="1053512" y="65960"/>
                </a:lnTo>
                <a:lnTo>
                  <a:pt x="1030368" y="31630"/>
                </a:lnTo>
                <a:lnTo>
                  <a:pt x="996039" y="8486"/>
                </a:lnTo>
                <a:lnTo>
                  <a:pt x="953998" y="0"/>
                </a:lnTo>
                <a:close/>
              </a:path>
            </a:pathLst>
          </a:custGeom>
          <a:solidFill>
            <a:srgbClr val="414042"/>
          </a:solidFill>
        </p:spPr>
        <p:txBody>
          <a:bodyPr wrap="square" lIns="0" tIns="0" rIns="0" bIns="0" rtlCol="0" anchor="ctr"/>
          <a:lstStyle/>
          <a:p>
            <a:pPr marL="334645">
              <a:lnSpc>
                <a:spcPct val="100000"/>
              </a:lnSpc>
            </a:pPr>
            <a:r>
              <a:rPr lang="ja-JP" altLang="en-US" sz="1100" b="1" dirty="0">
                <a:solidFill>
                  <a:schemeClr val="bg1"/>
                </a:solidFill>
                <a:latin typeface="Meiryo UI" panose="020B0604030504040204" pitchFamily="50" charset="-128"/>
                <a:ea typeface="Meiryo UI" panose="020B0604030504040204" pitchFamily="50" charset="-128"/>
                <a:cs typeface="Source Han Sans JP"/>
              </a:rPr>
              <a:t>共感型支援</a:t>
            </a:r>
            <a:endParaRPr lang="ja-JP" altLang="en-US" sz="1100" dirty="0">
              <a:solidFill>
                <a:schemeClr val="bg1"/>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94506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7300" y="3773262"/>
            <a:ext cx="5412735" cy="1036181"/>
          </a:xfrm>
          <a:prstGeom prst="rect">
            <a:avLst/>
          </a:prstGeom>
        </p:spPr>
        <p:txBody>
          <a:bodyPr vert="horz" wrap="square" lIns="0" tIns="12700" rIns="0" bIns="0" rtlCol="0">
            <a:spAutoFit/>
          </a:bodyPr>
          <a:lstStyle/>
          <a:p>
            <a:pPr marL="179705" marR="5080" indent="-167640" algn="just">
              <a:lnSpc>
                <a:spcPct val="133300"/>
              </a:lnSpc>
              <a:spcBef>
                <a:spcPts val="100"/>
              </a:spcBef>
              <a:buChar char="○"/>
              <a:tabLst>
                <a:tab pos="186690"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一方で、ケア相手やその他の相手の状況変化により、</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急に緊急度が上がるケース</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もあります。ケア相手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の急な状況の変化や、家族複数人でケアしていた場合に主介護者が病気等でケアを担えなくなった</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場合等に生じやすいです。この変化を見逃さず早く気付くためにも、日頃から、身近な支援者が、当該</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家庭全体</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の様子を気にかけコミュニケーションをとることが望ましいといえます。把握した情報については、</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と共有しましょう。</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1079995" y="945007"/>
            <a:ext cx="5400040" cy="2649595"/>
          </a:xfrm>
          <a:prstGeom prst="rect">
            <a:avLst/>
          </a:prstGeom>
          <a:solidFill>
            <a:srgbClr val="F3ECF5"/>
          </a:solidFill>
        </p:spPr>
        <p:txBody>
          <a:bodyPr vert="horz" wrap="square" lIns="0" tIns="0" rIns="216000" bIns="0" rtlCol="0">
            <a:noAutofit/>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marL="197485">
              <a:lnSpc>
                <a:spcPct val="100000"/>
              </a:lnSpc>
              <a:spcBef>
                <a:spcPts val="555"/>
              </a:spcBef>
            </a:pPr>
            <a:r>
              <a:rPr sz="900" b="1" dirty="0">
                <a:solidFill>
                  <a:srgbClr val="A23F97"/>
                </a:solidFill>
                <a:latin typeface="Meiryo UI" panose="020B0604030504040204" pitchFamily="50" charset="-128"/>
                <a:ea typeface="Meiryo UI" panose="020B0604030504040204" pitchFamily="50" charset="-128"/>
                <a:cs typeface="Source Han Sans JP"/>
              </a:rPr>
              <a:t>例 </a:t>
            </a:r>
            <a:r>
              <a:rPr sz="900" b="1" dirty="0" err="1">
                <a:solidFill>
                  <a:srgbClr val="A23F97"/>
                </a:solidFill>
                <a:latin typeface="Meiryo UI" panose="020B0604030504040204" pitchFamily="50" charset="-128"/>
                <a:ea typeface="Meiryo UI" panose="020B0604030504040204" pitchFamily="50" charset="-128"/>
                <a:cs typeface="Source Han Sans JP"/>
              </a:rPr>
              <a:t>ヤングケアラーAさん</a:t>
            </a:r>
            <a:endParaRPr lang="en-US" sz="900" b="1" dirty="0">
              <a:solidFill>
                <a:srgbClr val="A23F97"/>
              </a:solidFill>
              <a:latin typeface="Meiryo UI" panose="020B0604030504040204" pitchFamily="50" charset="-128"/>
              <a:ea typeface="Meiryo UI" panose="020B0604030504040204" pitchFamily="50" charset="-128"/>
              <a:cs typeface="Source Han Sans JP"/>
            </a:endParaRP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小学生の時に母の体調が悪くなる。買い物の手伝い等「お手伝い」の延長。</a:t>
            </a: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中学生の時、母が病気の診断を受ける。症状が悪化し、介護の手伝い。部活はやめ、高校は行きたい学校への進学はあきらめ自宅から近い学校にする。</a:t>
            </a: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高校生の時、母が緊急入院。在宅復帰するも、ヘルパーが訪問時以外はつきっきりの介護を担う。大学進学は</a:t>
            </a:r>
            <a:br>
              <a:rPr lang="ja-JP" altLang="en-US" sz="900" dirty="0">
                <a:solidFill>
                  <a:srgbClr val="414042"/>
                </a:solidFill>
                <a:latin typeface="Meiryo UI" panose="020B0604030504040204" pitchFamily="50" charset="-128"/>
                <a:ea typeface="Meiryo UI" panose="020B0604030504040204" pitchFamily="50" charset="-128"/>
                <a:cs typeface="Source Han Sans JP"/>
              </a:rPr>
            </a:br>
            <a:r>
              <a:rPr lang="ja-JP" altLang="en-US" sz="900" dirty="0">
                <a:solidFill>
                  <a:srgbClr val="414042"/>
                </a:solidFill>
                <a:latin typeface="Meiryo UI" panose="020B0604030504040204" pitchFamily="50" charset="-128"/>
                <a:ea typeface="Meiryo UI" panose="020B0604030504040204" pitchFamily="50" charset="-128"/>
                <a:cs typeface="Source Han Sans JP"/>
              </a:rPr>
              <a:t>あきらめる。</a:t>
            </a:r>
            <a:endParaRPr lang="ja-JP" altLang="en-US" sz="900" dirty="0">
              <a:latin typeface="Meiryo UI" panose="020B0604030504040204" pitchFamily="50" charset="-128"/>
              <a:ea typeface="Meiryo UI" panose="020B0604030504040204" pitchFamily="50" charset="-128"/>
              <a:cs typeface="Source Han Sans JP"/>
            </a:endParaRPr>
          </a:p>
        </p:txBody>
      </p:sp>
      <p:sp>
        <p:nvSpPr>
          <p:cNvPr id="4" name="object 4"/>
          <p:cNvSpPr txBox="1"/>
          <p:nvPr/>
        </p:nvSpPr>
        <p:spPr>
          <a:xfrm>
            <a:off x="1064558" y="689016"/>
            <a:ext cx="392176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A23F97"/>
                </a:solidFill>
                <a:latin typeface="Meiryo UI" panose="020B0604030504040204" pitchFamily="50" charset="-128"/>
                <a:ea typeface="Meiryo UI" panose="020B0604030504040204" pitchFamily="50" charset="-128"/>
                <a:cs typeface="Source Han Sans JP"/>
              </a:rPr>
              <a:t>ケア相手の病状等により徐々にケア負担が重くなるケース</a:t>
            </a:r>
            <a:endParaRPr sz="1200" dirty="0">
              <a:latin typeface="Meiryo UI" panose="020B0604030504040204" pitchFamily="50" charset="-128"/>
              <a:ea typeface="Meiryo UI" panose="020B0604030504040204" pitchFamily="50" charset="-128"/>
              <a:cs typeface="Source Han Sans JP"/>
            </a:endParaRPr>
          </a:p>
        </p:txBody>
      </p:sp>
      <p:grpSp>
        <p:nvGrpSpPr>
          <p:cNvPr id="5" name="object 5"/>
          <p:cNvGrpSpPr/>
          <p:nvPr/>
        </p:nvGrpSpPr>
        <p:grpSpPr>
          <a:xfrm>
            <a:off x="720001" y="5400003"/>
            <a:ext cx="6120130" cy="504190"/>
            <a:chOff x="720001" y="5400003"/>
            <a:chExt cx="6120130" cy="504190"/>
          </a:xfrm>
        </p:grpSpPr>
        <p:sp>
          <p:nvSpPr>
            <p:cNvPr id="6" name="object 6"/>
            <p:cNvSpPr/>
            <p:nvPr/>
          </p:nvSpPr>
          <p:spPr>
            <a:xfrm>
              <a:off x="1187999" y="5400003"/>
              <a:ext cx="0" cy="504190"/>
            </a:xfrm>
            <a:custGeom>
              <a:avLst/>
              <a:gdLst/>
              <a:ahLst/>
              <a:cxnLst/>
              <a:rect l="l" t="t" r="r" b="b"/>
              <a:pathLst>
                <a:path h="504189">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p:nvPr/>
          </p:nvSpPr>
          <p:spPr>
            <a:xfrm>
              <a:off x="720001" y="5898602"/>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 name="object 8"/>
          <p:cNvSpPr txBox="1"/>
          <p:nvPr/>
        </p:nvSpPr>
        <p:spPr>
          <a:xfrm>
            <a:off x="1427299" y="5505396"/>
            <a:ext cx="29260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関係機関との連携のポイント</a:t>
            </a:r>
            <a:endParaRPr sz="1700">
              <a:latin typeface="Meiryo UI" panose="020B0604030504040204" pitchFamily="50" charset="-128"/>
              <a:ea typeface="Meiryo UI" panose="020B0604030504040204" pitchFamily="50" charset="-128"/>
              <a:cs typeface="Source Han Sans JP Heavy"/>
            </a:endParaRPr>
          </a:p>
        </p:txBody>
      </p:sp>
      <p:sp>
        <p:nvSpPr>
          <p:cNvPr id="9" name="object 9"/>
          <p:cNvSpPr txBox="1"/>
          <p:nvPr/>
        </p:nvSpPr>
        <p:spPr>
          <a:xfrm>
            <a:off x="810731" y="53600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10" name="object 10"/>
          <p:cNvSpPr txBox="1"/>
          <p:nvPr/>
        </p:nvSpPr>
        <p:spPr>
          <a:xfrm>
            <a:off x="1064557" y="6128063"/>
            <a:ext cx="5415477" cy="3275256"/>
          </a:xfrm>
          <a:prstGeom prst="rect">
            <a:avLst/>
          </a:prstGeom>
        </p:spPr>
        <p:txBody>
          <a:bodyPr vert="horz" wrap="square" lIns="0" tIns="12700" rIns="0" bIns="0" rtlCol="0">
            <a:spAutoFit/>
          </a:bodyPr>
          <a:lstStyle/>
          <a:p>
            <a:pPr algn="just">
              <a:lnSpc>
                <a:spcPct val="130000"/>
              </a:lnSpc>
              <a:spcBef>
                <a:spcPts val="600"/>
              </a:spcBef>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ポイント１．連携の中心となる機関・</a:t>
            </a:r>
            <a:r>
              <a:rPr lang="en-US" altLang="ja-JP" sz="1000" b="1" dirty="0">
                <a:solidFill>
                  <a:srgbClr val="A23F9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の助言に基づき、関係機関でタイムリー・こまめな情報共有を行う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indent="108000" algn="just">
              <a:lnSpc>
                <a:spcPct val="1300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関係機関が相互に連携した支援を行うためには、必要事項を漏れなく、「密に」、「こまめに」、「タイムリーに」、「定期的に」、「本人を含めて」、情報共有を行う等の工夫が必要です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a:p>
            <a:pPr indent="108000" algn="just">
              <a:lnSpc>
                <a:spcPct val="130000"/>
              </a:lnSpc>
              <a:spcBef>
                <a:spcPts val="60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が情報を集約したり機関同士の橋渡しを行いますが、各支援機関も待ちの姿勢ではなく、気付きがあった場合にはタイムリーに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に連絡し会議開催等を提案していくことで、よりよい支援につながります。電話やオンラインでの情報共有により、さらにスムーズな連携が可能となります。</a:t>
            </a:r>
          </a:p>
          <a:p>
            <a:pPr indent="108000" algn="just">
              <a:lnSpc>
                <a:spcPct val="1300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なお、関係機関間では密に連携をしながらも、支援を無理に急がず、本人に寄り添うことを大切にしてくだ</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さい。一度支援が入った後も、ケース会議や情報共有を継続的に行い、日頃から変化にすぐに気付けるようにしましょう。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algn="just">
              <a:lnSpc>
                <a:spcPct val="130000"/>
              </a:lnSpc>
              <a:spcBef>
                <a:spcPts val="1200"/>
              </a:spcBef>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ポイント２．家族全体にかかわる機関を明確にする</a:t>
            </a:r>
          </a:p>
          <a:p>
            <a:pPr indent="108000" algn="just">
              <a:lnSpc>
                <a:spcPct val="130000"/>
              </a:lnSpc>
              <a:spcBef>
                <a:spcPts val="600"/>
              </a:spcBef>
            </a:pPr>
            <a:r>
              <a:rPr lang="ja-JP" altLang="en-US" sz="1000" dirty="0">
                <a:latin typeface="Meiryo UI" panose="020B0604030504040204" pitchFamily="50" charset="-128"/>
                <a:ea typeface="Meiryo UI" panose="020B0604030504040204" pitchFamily="50" charset="-128"/>
                <a:cs typeface="Source Han Sans JP"/>
              </a:rPr>
              <a:t>本人側と、ケアを受ける家族側それぞれに支援チームがある場合は、それぞれの支援方針や意向が異なって</a:t>
            </a:r>
            <a:r>
              <a:rPr lang="ja-JP" altLang="en-US" sz="1000" spc="-20" dirty="0">
                <a:latin typeface="Meiryo UI" panose="020B0604030504040204" pitchFamily="50" charset="-128"/>
                <a:ea typeface="Meiryo UI" panose="020B0604030504040204" pitchFamily="50" charset="-128"/>
                <a:cs typeface="Source Han Sans JP"/>
              </a:rPr>
              <a:t>いる可能性があり、密な情報共有が必要です。</a:t>
            </a:r>
            <a:r>
              <a:rPr lang="en-US" altLang="ja-JP" sz="1000" spc="-20" dirty="0">
                <a:latin typeface="Meiryo UI" panose="020B0604030504040204" pitchFamily="50" charset="-128"/>
                <a:ea typeface="Meiryo UI" panose="020B0604030504040204" pitchFamily="50" charset="-128"/>
                <a:cs typeface="Source Han Sans JP"/>
              </a:rPr>
              <a:t>YCC</a:t>
            </a:r>
            <a:r>
              <a:rPr lang="ja-JP" altLang="en-US" sz="1000" spc="-20" dirty="0">
                <a:latin typeface="Meiryo UI" panose="020B0604030504040204" pitchFamily="50" charset="-128"/>
                <a:ea typeface="Meiryo UI" panose="020B0604030504040204" pitchFamily="50" charset="-128"/>
                <a:cs typeface="Source Han Sans JP"/>
              </a:rPr>
              <a:t>が核となり、家族全体を支援する目線で支援方針を定めましょう。</a:t>
            </a:r>
            <a:endParaRPr sz="1000" spc="-20" dirty="0">
              <a:latin typeface="Meiryo UI" panose="020B0604030504040204" pitchFamily="50" charset="-128"/>
              <a:ea typeface="Meiryo UI" panose="020B0604030504040204" pitchFamily="50" charset="-128"/>
              <a:cs typeface="Source Han Sans JP"/>
            </a:endParaRPr>
          </a:p>
        </p:txBody>
      </p:sp>
      <p:sp>
        <p:nvSpPr>
          <p:cNvPr id="12" name="object 12"/>
          <p:cNvSpPr txBox="1"/>
          <p:nvPr/>
        </p:nvSpPr>
        <p:spPr>
          <a:xfrm>
            <a:off x="1284350" y="2454351"/>
            <a:ext cx="4991735" cy="795575"/>
          </a:xfrm>
          <a:prstGeom prst="rect">
            <a:avLst/>
          </a:prstGeom>
          <a:solidFill>
            <a:srgbClr val="FFFFFF"/>
          </a:solidFill>
          <a:ln w="12700">
            <a:solidFill>
              <a:srgbClr val="A23F97"/>
            </a:solidFill>
          </a:ln>
        </p:spPr>
        <p:txBody>
          <a:bodyPr vert="horz" wrap="square" lIns="0" tIns="108000" rIns="0" bIns="108000" rtlCol="0">
            <a:spAutoFit/>
          </a:bodyPr>
          <a:lstStyle/>
          <a:p>
            <a:pPr marL="180340" marR="176530" indent="5080" algn="just">
              <a:lnSpc>
                <a:spcPct val="138900"/>
              </a:lnSpc>
              <a:spcBef>
                <a:spcPts val="690"/>
              </a:spcBef>
            </a:pPr>
            <a:r>
              <a:rPr sz="900" dirty="0">
                <a:solidFill>
                  <a:srgbClr val="414042"/>
                </a:solidFill>
                <a:latin typeface="Meiryo UI" panose="020B0604030504040204" pitchFamily="50" charset="-128"/>
                <a:ea typeface="Meiryo UI" panose="020B0604030504040204" pitchFamily="50" charset="-128"/>
                <a:cs typeface="Source Han Sans JP"/>
              </a:rPr>
              <a:t>Aさんがケアをし始めた早いうちから学校が様子に気付いたり、医師、ケアマネジャー、介護ヘルパー等が、訪問等の際に本人の様子も気にかけ、特に本人の進学や家族の入退院等重要な節目によく話し支援ができたら、Aさんは進学や部活等「やりたかったことができた」かもしれません。</a:t>
            </a:r>
            <a:endParaRPr sz="900"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32</a:t>
            </a:r>
            <a:endParaRPr sz="900">
              <a:latin typeface="Meiryo UI" panose="020B0604030504040204" pitchFamily="50" charset="-128"/>
              <a:ea typeface="Meiryo UI" panose="020B0604030504040204" pitchFamily="50" charset="-128"/>
              <a:cs typeface="Source Han Sans JP Medium"/>
            </a:endParaRPr>
          </a:p>
        </p:txBody>
      </p:sp>
      <p:sp>
        <p:nvSpPr>
          <p:cNvPr id="64" name="object 64"/>
          <p:cNvSpPr txBox="1"/>
          <p:nvPr/>
        </p:nvSpPr>
        <p:spPr>
          <a:xfrm>
            <a:off x="3152045" y="10331567"/>
            <a:ext cx="3700779"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第５章  ｜  １. 支援の全体像、支援のパターン  ｜  ２. 関係機関との連携のポイント</a:t>
            </a:r>
            <a:endParaRPr sz="700" dirty="0">
              <a:latin typeface="Meiryo UI" panose="020B0604030504040204" pitchFamily="50" charset="-128"/>
              <a:ea typeface="Meiryo UI" panose="020B0604030504040204" pitchFamily="50" charset="-128"/>
              <a:cs typeface="Source Han Sans JP"/>
            </a:endParaRPr>
          </a:p>
        </p:txBody>
      </p:sp>
      <p:sp>
        <p:nvSpPr>
          <p:cNvPr id="65"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67"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9"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72"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75"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第５章</a:t>
            </a:r>
          </a:p>
        </p:txBody>
      </p:sp>
      <p:sp>
        <p:nvSpPr>
          <p:cNvPr id="81"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sp>
        <p:nvSpPr>
          <p:cNvPr id="84"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87"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90"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93"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6"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9"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0"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02"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3"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673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1786889"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支援の基盤づくり</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57393" y="1397262"/>
            <a:ext cx="5497830" cy="2266035"/>
          </a:xfrm>
          <a:prstGeom prst="rect">
            <a:avLst/>
          </a:prstGeom>
        </p:spPr>
        <p:txBody>
          <a:bodyPr vert="horz" wrap="square" lIns="0" tIns="64800" rIns="0" bIns="0" rtlCol="0">
            <a:spAutoFit/>
          </a:bodyPr>
          <a:lstStyle/>
          <a:p>
            <a:pPr indent="126000"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支援の前提として、支援体制整備、人材育成、周知啓発等の基盤づくりも重要です。</a:t>
            </a:r>
          </a:p>
          <a:p>
            <a:pPr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多機関連携が必要と判断され、いざ相談をしても、相談先の機関がそれを課題であると捉えなければ、一体的な連携支援を行うことは難しいといえます。関係機関の間でヤングケアラーに関する共通理解が得られていることが重要です。</a:t>
            </a:r>
          </a:p>
          <a:p>
            <a:pPr indent="126000" algn="just">
              <a:lnSpc>
                <a:spcPct val="130000"/>
              </a:lnSpc>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共通の課題を認識することができたとしても、支援の目的や方針が不揃いであると、一貫した支援の提供が難しくなります。支援の方向性に差異が生じないように、関係機関同士で共通理解を持った上で対応</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することが重要となります。</a:t>
            </a:r>
          </a:p>
          <a:p>
            <a:pPr indent="126000"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都実施の区市町村調査・学校調査の結果でも、既にヤングケアラー支援に取り組んでいる割合の高い子供家庭支援センターや保健所・保健センターでは、勉強会や研修で知識を身につけつつ、本人・家族の相談対応を行い、関係機関と適宜情報共有をしていることが分かりました。ここでは支援の基盤づくりの取組について一例を紹介します。</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nvGraphicFramePr>
        <p:xfrm>
          <a:off x="1098003" y="4104005"/>
          <a:ext cx="5364480" cy="5782945"/>
        </p:xfrm>
        <a:graphic>
          <a:graphicData uri="http://schemas.openxmlformats.org/drawingml/2006/table">
            <a:tbl>
              <a:tblPr firstRow="1" bandRow="1">
                <a:tableStyleId>{2D5ABB26-0587-4C30-8999-92F81FD0307C}</a:tableStyleId>
              </a:tblPr>
              <a:tblGrid>
                <a:gridCol w="1080135">
                  <a:extLst>
                    <a:ext uri="{9D8B030D-6E8A-4147-A177-3AD203B41FA5}">
                      <a16:colId xmlns:a16="http://schemas.microsoft.com/office/drawing/2014/main" val="20000"/>
                    </a:ext>
                  </a:extLst>
                </a:gridCol>
                <a:gridCol w="4284345">
                  <a:extLst>
                    <a:ext uri="{9D8B030D-6E8A-4147-A177-3AD203B41FA5}">
                      <a16:colId xmlns:a16="http://schemas.microsoft.com/office/drawing/2014/main" val="20001"/>
                    </a:ext>
                  </a:extLst>
                </a:gridCol>
              </a:tblGrid>
              <a:tr h="162433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187960">
                        <a:lnSpc>
                          <a:spcPct val="100000"/>
                        </a:lnSpc>
                        <a:spcBef>
                          <a:spcPts val="73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支援体制整備</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DABDDB"/>
                    </a:solidFill>
                  </a:tcPr>
                </a:tc>
                <a:tc>
                  <a:txBody>
                    <a:bodyPr/>
                    <a:lstStyle/>
                    <a:p>
                      <a:pPr algn="just">
                        <a:lnSpc>
                          <a:spcPct val="100000"/>
                        </a:lnSpc>
                        <a:spcBef>
                          <a:spcPts val="15"/>
                        </a:spcBef>
                      </a:pPr>
                      <a:endParaRPr sz="1250" spc="0" dirty="0">
                        <a:latin typeface="Meiryo UI" panose="020B0604030504040204" pitchFamily="50" charset="-128"/>
                        <a:ea typeface="Meiryo UI" panose="020B0604030504040204" pitchFamily="50" charset="-128"/>
                        <a:cs typeface="Times New Roman"/>
                      </a:endParaRP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各区市町村にて採用したネットワークモデルにおいて、関係機関との連携体制を構築する。既存の仕組みを生かしつつどうすればヤングケアラーをより支援できる体制になるかを考え、これまで関係性が強くなかった機関や民間支援団体とも合同研修や情報共有等、顔の見える関係を作る。</a:t>
                      </a: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支援施策の検討、支援において用いる様式集等を整備する。</a:t>
                      </a: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各機関で相談対応ができるよう、相談体制を整備する。</a:t>
                      </a:r>
                      <a:endParaRPr sz="900" spc="0" dirty="0">
                        <a:latin typeface="Meiryo UI" panose="020B0604030504040204" pitchFamily="50" charset="-128"/>
                        <a:ea typeface="Meiryo UI" panose="020B0604030504040204" pitchFamily="50" charset="-128"/>
                        <a:cs typeface="Source Han Sans JP Medium"/>
                      </a:endParaRPr>
                    </a:p>
                  </a:txBody>
                  <a:tcPr marL="0" marR="36000" marT="1905" marB="0">
                    <a:lnL w="38100">
                      <a:solidFill>
                        <a:srgbClr val="FFFFFF"/>
                      </a:solidFill>
                      <a:prstDash val="solid"/>
                    </a:lnL>
                    <a:lnB w="38100">
                      <a:solidFill>
                        <a:srgbClr val="FFFFFF"/>
                      </a:solidFill>
                      <a:prstDash val="solid"/>
                    </a:lnB>
                    <a:solidFill>
                      <a:srgbClr val="E6E7E8"/>
                    </a:solidFill>
                  </a:tcPr>
                </a:tc>
                <a:extLst>
                  <a:ext uri="{0D108BD9-81ED-4DB2-BD59-A6C34878D82A}">
                    <a16:rowId xmlns:a16="http://schemas.microsoft.com/office/drawing/2014/main" val="10000"/>
                  </a:ext>
                </a:extLst>
              </a:tr>
              <a:tr h="120777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spcBef>
                          <a:spcPts val="5"/>
                        </a:spcBef>
                      </a:pPr>
                      <a:endParaRPr sz="1150" spc="0">
                        <a:latin typeface="Meiryo UI" panose="020B0604030504040204" pitchFamily="50" charset="-128"/>
                        <a:ea typeface="Meiryo UI" panose="020B0604030504040204" pitchFamily="50" charset="-128"/>
                        <a:cs typeface="Times New Roman"/>
                      </a:endParaRPr>
                    </a:p>
                    <a:p>
                      <a:pPr marL="158115" marR="118110" indent="-2667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支援者機関向け人材育成・研修</a:t>
                      </a:r>
                      <a:endParaRPr sz="900" spc="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9875" marR="134620" indent="-126364" algn="just">
                        <a:lnSpc>
                          <a:spcPct val="138900"/>
                        </a:lnSpc>
                        <a:spcBef>
                          <a:spcPts val="600"/>
                        </a:spcBef>
                        <a:buClr>
                          <a:srgbClr val="A852A0"/>
                        </a:buClr>
                        <a:buSzPct val="100000"/>
                        <a:buChar char="●"/>
                        <a:tabLst>
                          <a:tab pos="27114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各</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支援機関において今取り組んでいる研修の中にヤングケアラーに関する知識習得の機会を組み込む、支援機関向けリーフレット等で周知する。</a:t>
                      </a:r>
                      <a:endPar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9875" marR="134620" indent="-126364" algn="just">
                        <a:lnSpc>
                          <a:spcPct val="138900"/>
                        </a:lnSpc>
                        <a:spcBef>
                          <a:spcPts val="600"/>
                        </a:spcBef>
                        <a:buClr>
                          <a:srgbClr val="A852A0"/>
                        </a:buClr>
                        <a:buSzPct val="100000"/>
                        <a:buChar char="●"/>
                        <a:tabLst>
                          <a:tab pos="27114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多機関合同研修や事例検討会等により、お互いの考え方・アプローチを理解する</a:t>
                      </a:r>
                      <a: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t/>
                      </a:r>
                      <a:b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（例  児童福祉と高齢者福祉等）。</a:t>
                      </a: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7200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196977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190500" marR="177165" indent="22860" algn="ctr">
                        <a:lnSpc>
                          <a:spcPct val="120300"/>
                        </a:lnSpc>
                        <a:spcBef>
                          <a:spcPts val="57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地域住民</a:t>
                      </a:r>
                      <a:r>
                        <a:rPr sz="900" b="1" spc="0" dirty="0">
                          <a:solidFill>
                            <a:srgbClr val="414042"/>
                          </a:solidFill>
                          <a:latin typeface="Meiryo UI" panose="020B0604030504040204" pitchFamily="50" charset="-128"/>
                          <a:ea typeface="Meiryo UI" panose="020B0604030504040204" pitchFamily="50" charset="-128"/>
                          <a:cs typeface="Source Han Sans JP Heavy"/>
                        </a:rPr>
                        <a:t>・</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児童生徒向け周知啓発</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7335" marR="80010" indent="-123825" algn="just">
                        <a:lnSpc>
                          <a:spcPct val="138900"/>
                        </a:lnSpc>
                        <a:spcBef>
                          <a:spcPts val="600"/>
                        </a:spcBef>
                        <a:buClr>
                          <a:srgbClr val="A852A0"/>
                        </a:buClr>
                        <a:buSzPct val="100000"/>
                        <a:buChar char="●"/>
                        <a:tabLst>
                          <a:tab pos="26733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地域住民へヤングケアラーに関する概念や考え方の周知・啓発。誰しもがヤングケアラーの当事者や関係者になる可能性があることを認識</a:t>
                      </a:r>
                      <a:r>
                        <a:rPr lang="ja-JP" altLang="en-US" sz="900" b="0" spc="20" baseline="3000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し、困難を抱えている家庭に早期に気付き地域全体で支えることができるよう、リーフレット配布、セミナー実施等を行う。</a:t>
                      </a:r>
                    </a:p>
                    <a:p>
                      <a:pPr marL="267335" marR="80010" indent="-123825" algn="just">
                        <a:lnSpc>
                          <a:spcPct val="138900"/>
                        </a:lnSpc>
                        <a:spcBef>
                          <a:spcPts val="600"/>
                        </a:spcBef>
                        <a:buClr>
                          <a:srgbClr val="A852A0"/>
                        </a:buClr>
                        <a:buSzPct val="100000"/>
                        <a:buChar char="●"/>
                        <a:tabLst>
                          <a:tab pos="26733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学校における児童・生徒向け周知は認知度を上げるためには有効だが、自分がヤングケアラーと知って混乱する・ヤングケアラーであることが同級生に知られることで学校</a:t>
                      </a:r>
                      <a:r>
                        <a:rPr lang="ja-JP" altLang="en-US" sz="900" b="0" spc="40" baseline="0" dirty="0">
                          <a:solidFill>
                            <a:srgbClr val="414042"/>
                          </a:solidFill>
                          <a:latin typeface="Meiryo UI" panose="020B0604030504040204" pitchFamily="50" charset="-128"/>
                          <a:ea typeface="Meiryo UI" panose="020B0604030504040204" pitchFamily="50" charset="-128"/>
                          <a:cs typeface="Source Han Sans JP Medium"/>
                        </a:rPr>
                        <a:t>に行きづらくなるといったことも考えられ、ヤングケアラーの気持ちに配慮しフォローを</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丁寧に行う等が求められる。</a:t>
                      </a: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98107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35"/>
                        </a:spcBef>
                      </a:pPr>
                      <a:endParaRPr sz="1250" spc="0" dirty="0">
                        <a:latin typeface="Meiryo UI" panose="020B0604030504040204" pitchFamily="50" charset="-128"/>
                        <a:ea typeface="Meiryo UI" panose="020B0604030504040204" pitchFamily="50" charset="-128"/>
                        <a:cs typeface="Times New Roman"/>
                      </a:endParaRPr>
                    </a:p>
                    <a:p>
                      <a:pPr marL="217170" marR="196215" indent="147955">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日頃の</a:t>
                      </a:r>
                      <a:r>
                        <a:rPr lang="en-US"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関係性づくり</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1620" marR="80010" indent="-118110" algn="just">
                        <a:lnSpc>
                          <a:spcPct val="138900"/>
                        </a:lnSpc>
                        <a:buClr>
                          <a:srgbClr val="A852A0"/>
                        </a:buClr>
                        <a:buSzPct val="100000"/>
                        <a:buChar char="●"/>
                        <a:tabLst>
                          <a:tab pos="27114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関</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係部署・機関との非定例・適宜情報共有。多機関での連携を進めるにあたり、仕組みや体制を整えること以外にも、日頃からコミュニケーションを取っておくことが、早期の対応につながる。</a:t>
                      </a:r>
                      <a:r>
                        <a:rPr lang="ja-JP" altLang="en-US" sz="900" b="0" spc="20" baseline="30000" dirty="0">
                          <a:solidFill>
                            <a:srgbClr val="414042"/>
                          </a:solidFill>
                          <a:latin typeface="Meiryo UI" panose="020B0604030504040204" pitchFamily="50" charset="-128"/>
                          <a:ea typeface="Meiryo UI" panose="020B0604030504040204" pitchFamily="50" charset="-128"/>
                          <a:cs typeface="Source Han Sans JP Medium"/>
                        </a:rPr>
                        <a:t>＊</a:t>
                      </a:r>
                      <a:endParaRPr sz="900" b="0" spc="20" baseline="3000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7200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3"/>
                  </a:ext>
                </a:extLst>
              </a:tr>
            </a:tbl>
          </a:graphicData>
        </a:graphic>
      </p:graphicFrame>
      <p:sp>
        <p:nvSpPr>
          <p:cNvPr id="9" name="object 9"/>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33</a:t>
            </a:r>
            <a:endParaRPr sz="900">
              <a:latin typeface="Meiryo UI" panose="020B0604030504040204" pitchFamily="50" charset="-128"/>
              <a:ea typeface="Meiryo UI" panose="020B0604030504040204" pitchFamily="50" charset="-128"/>
              <a:cs typeface="Source Han Sans JP Medium"/>
            </a:endParaRPr>
          </a:p>
        </p:txBody>
      </p:sp>
      <p:sp>
        <p:nvSpPr>
          <p:cNvPr id="11" name="object 11"/>
          <p:cNvSpPr txBox="1"/>
          <p:nvPr/>
        </p:nvSpPr>
        <p:spPr>
          <a:xfrm>
            <a:off x="707301" y="10331567"/>
            <a:ext cx="142875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第５章  ｜  3 . 支援の基盤づくり</a:t>
            </a:r>
            <a:endParaRPr sz="700">
              <a:latin typeface="Meiryo UI" panose="020B0604030504040204" pitchFamily="50" charset="-128"/>
              <a:ea typeface="Meiryo UI" panose="020B0604030504040204" pitchFamily="50" charset="-128"/>
              <a:cs typeface="Source Han Sans JP"/>
            </a:endParaRPr>
          </a:p>
        </p:txBody>
      </p:sp>
      <p:sp>
        <p:nvSpPr>
          <p:cNvPr id="12" name="object 7"/>
          <p:cNvSpPr txBox="1"/>
          <p:nvPr/>
        </p:nvSpPr>
        <p:spPr>
          <a:xfrm>
            <a:off x="1057393" y="3726051"/>
            <a:ext cx="5497830" cy="218008"/>
          </a:xfrm>
          <a:prstGeom prst="rect">
            <a:avLst/>
          </a:prstGeom>
        </p:spPr>
        <p:txBody>
          <a:bodyPr vert="horz" wrap="square" lIns="0" tIns="63500" rIns="0" bIns="0" rtlCol="0">
            <a:spAutoFit/>
          </a:bodyPr>
          <a:lstStyle/>
          <a:p>
            <a:pPr marR="44450" algn="ctr">
              <a:lnSpc>
                <a:spcPct val="100000"/>
              </a:lnSpc>
              <a:tabLst>
                <a:tab pos="266700" algn="l"/>
                <a:tab pos="840740" algn="l"/>
                <a:tab pos="184975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図表20</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基盤づくりの例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3488505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009BDF"/>
                </a:solidFill>
                <a:latin typeface="Meiryo UI" panose="020B0604030504040204" pitchFamily="50" charset="-128"/>
                <a:ea typeface="Meiryo UI" panose="020B0604030504040204" pitchFamily="50" charset="-128"/>
                <a:cs typeface="Source Han Sans JP Heavy"/>
              </a:rPr>
              <a:t>第6章</a:t>
            </a:r>
            <a:endParaRPr sz="170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1758809" y="931729"/>
            <a:ext cx="4041775" cy="391160"/>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009BDF"/>
                </a:solidFill>
                <a:latin typeface="Meiryo UI" panose="020B0604030504040204" pitchFamily="50" charset="-128"/>
              </a:rPr>
              <a:t>ヤングケアラー支援のフロ</a:t>
            </a:r>
            <a:r>
              <a:rPr dirty="0">
                <a:solidFill>
                  <a:srgbClr val="009BDF"/>
                </a:solidFill>
                <a:latin typeface="Meiryo UI" panose="020B0604030504040204" pitchFamily="50" charset="-128"/>
              </a:rPr>
              <a:t>ー</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3440" y="1574561"/>
            <a:ext cx="4632960" cy="523285"/>
          </a:xfrm>
          <a:prstGeom prst="rect">
            <a:avLst/>
          </a:prstGeom>
        </p:spPr>
        <p:txBody>
          <a:bodyPr vert="horz" wrap="square" lIns="0" tIns="12700" rIns="0" bIns="0" rtlCol="0">
            <a:spAutoFit/>
          </a:bodyPr>
          <a:lstStyle/>
          <a:p>
            <a:pPr marL="16510" marR="5080" indent="-4445">
              <a:lnSpc>
                <a:spcPct val="109300"/>
              </a:lnSpc>
              <a:spcBef>
                <a:spcPts val="100"/>
              </a:spcBef>
            </a:pPr>
            <a:r>
              <a:rPr sz="1600" b="1" dirty="0" err="1">
                <a:solidFill>
                  <a:srgbClr val="009BDF"/>
                </a:solidFill>
                <a:latin typeface="Meiryo UI" panose="020B0604030504040204" pitchFamily="50" charset="-128"/>
                <a:ea typeface="Meiryo UI" panose="020B0604030504040204" pitchFamily="50" charset="-128"/>
                <a:cs typeface="Source Han Sans JP Heavy"/>
              </a:rPr>
              <a:t>ヤングケアラーと思われる子供に気付き、つなぎ</a:t>
            </a:r>
            <a:r>
              <a:rPr sz="1600" b="1" dirty="0">
                <a:solidFill>
                  <a:srgbClr val="009BDF"/>
                </a:solidFill>
                <a:latin typeface="Meiryo UI" panose="020B0604030504040204" pitchFamily="50" charset="-128"/>
                <a:ea typeface="Meiryo UI" panose="020B0604030504040204" pitchFamily="50" charset="-128"/>
                <a:cs typeface="Source Han Sans JP Heavy"/>
              </a:rPr>
              <a:t>、</a:t>
            </a:r>
            <a:r>
              <a:rPr lang="en-US" sz="1600" b="1" dirty="0">
                <a:solidFill>
                  <a:srgbClr val="009BDF"/>
                </a:solidFill>
                <a:latin typeface="Meiryo UI" panose="020B0604030504040204" pitchFamily="50" charset="-128"/>
                <a:ea typeface="Meiryo UI" panose="020B0604030504040204" pitchFamily="50" charset="-128"/>
                <a:cs typeface="Source Han Sans JP Heavy"/>
              </a:rPr>
              <a:t/>
            </a:r>
            <a:br>
              <a:rPr lang="en-US" sz="1600" b="1" dirty="0">
                <a:solidFill>
                  <a:srgbClr val="009BDF"/>
                </a:solidFill>
                <a:latin typeface="Meiryo UI" panose="020B0604030504040204" pitchFamily="50" charset="-128"/>
                <a:ea typeface="Meiryo UI" panose="020B0604030504040204" pitchFamily="50" charset="-128"/>
                <a:cs typeface="Source Han Sans JP Heavy"/>
              </a:rPr>
            </a:br>
            <a:r>
              <a:rPr sz="1600" b="1" dirty="0" err="1">
                <a:solidFill>
                  <a:srgbClr val="009BDF"/>
                </a:solidFill>
                <a:latin typeface="Meiryo UI" panose="020B0604030504040204" pitchFamily="50" charset="-128"/>
                <a:ea typeface="Meiryo UI" panose="020B0604030504040204" pitchFamily="50" charset="-128"/>
                <a:cs typeface="Source Han Sans JP Heavy"/>
              </a:rPr>
              <a:t>支援していく一連のフロ</a:t>
            </a:r>
            <a:r>
              <a:rPr sz="1600" b="1" dirty="0">
                <a:solidFill>
                  <a:srgbClr val="009BDF"/>
                </a:solidFill>
                <a:latin typeface="Meiryo UI" panose="020B0604030504040204" pitchFamily="50" charset="-128"/>
                <a:ea typeface="Meiryo UI" panose="020B0604030504040204" pitchFamily="50" charset="-128"/>
                <a:cs typeface="Source Han Sans JP Heavy"/>
              </a:rPr>
              <a:t>ー</a:t>
            </a:r>
            <a:endParaRPr sz="16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009BDF"/>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5319" y="2351262"/>
            <a:ext cx="5435600" cy="396455"/>
          </a:xfrm>
          <a:prstGeom prst="rect">
            <a:avLst/>
          </a:prstGeom>
        </p:spPr>
        <p:txBody>
          <a:bodyPr vert="horz" wrap="square" lIns="0" tIns="12700" rIns="0" bIns="0" rtlCol="0">
            <a:spAutoFit/>
          </a:bodyPr>
          <a:lstStyle/>
          <a:p>
            <a:pPr marL="12700" marR="5080" indent="109220">
              <a:lnSpc>
                <a:spcPct val="133300"/>
              </a:lnSpc>
              <a:spcBef>
                <a:spcPts val="100"/>
              </a:spcBef>
            </a:pPr>
            <a:r>
              <a:rPr sz="1000" spc="20" dirty="0" err="1">
                <a:solidFill>
                  <a:srgbClr val="414042"/>
                </a:solidFill>
                <a:latin typeface="Meiryo UI" panose="020B0604030504040204" pitchFamily="50" charset="-128"/>
                <a:ea typeface="Meiryo UI" panose="020B0604030504040204" pitchFamily="50" charset="-128"/>
                <a:cs typeface="Source Han Sans JP"/>
              </a:rPr>
              <a:t>ヤングケアラー支援の一連のフローは以下が基本となります。支援の前提として、支援の基盤づくりができて</a:t>
            </a:r>
            <a:r>
              <a:rPr sz="1000" dirty="0" err="1">
                <a:solidFill>
                  <a:srgbClr val="414042"/>
                </a:solidFill>
                <a:latin typeface="Meiryo UI" panose="020B0604030504040204" pitchFamily="50" charset="-128"/>
                <a:ea typeface="Meiryo UI" panose="020B0604030504040204" pitchFamily="50" charset="-128"/>
                <a:cs typeface="Source Han Sans JP"/>
              </a:rPr>
              <a:t>いることが必要です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299" y="9550016"/>
            <a:ext cx="5428615" cy="343684"/>
          </a:xfrm>
          <a:prstGeom prst="rect">
            <a:avLst/>
          </a:prstGeom>
        </p:spPr>
        <p:txBody>
          <a:bodyPr vert="horz" wrap="square" lIns="0" tIns="43180" rIns="0" bIns="0" rtlCol="0">
            <a:spAutoFit/>
          </a:bodyPr>
          <a:lstStyle/>
          <a:p>
            <a:pPr marL="12700">
              <a:lnSpc>
                <a:spcPct val="100000"/>
              </a:lnSpc>
              <a:spcBef>
                <a:spcPts val="340"/>
              </a:spcBef>
            </a:pPr>
            <a:r>
              <a:rPr sz="550" dirty="0">
                <a:solidFill>
                  <a:srgbClr val="414042"/>
                </a:solidFill>
                <a:latin typeface="Meiryo UI" panose="020B0604030504040204" pitchFamily="50" charset="-128"/>
                <a:ea typeface="Meiryo UI" panose="020B0604030504040204" pitchFamily="50" charset="-128"/>
                <a:cs typeface="Source Han Sans JP"/>
              </a:rPr>
              <a:t>※緊急性の判断の留意点は、第８章参照</a:t>
            </a:r>
            <a:endParaRPr sz="550" dirty="0">
              <a:latin typeface="Meiryo UI" panose="020B0604030504040204" pitchFamily="50" charset="-128"/>
              <a:ea typeface="Meiryo UI" panose="020B0604030504040204" pitchFamily="50" charset="-128"/>
              <a:cs typeface="Source Han Sans JP"/>
            </a:endParaRPr>
          </a:p>
          <a:p>
            <a:pPr marL="93345" marR="5080" indent="-81280">
              <a:lnSpc>
                <a:spcPct val="136300"/>
              </a:lnSpc>
            </a:pPr>
            <a:r>
              <a:rPr sz="550" dirty="0">
                <a:solidFill>
                  <a:srgbClr val="414042"/>
                </a:solidFill>
                <a:latin typeface="Meiryo UI" panose="020B0604030504040204" pitchFamily="50" charset="-128"/>
                <a:ea typeface="Meiryo UI" panose="020B0604030504040204" pitchFamily="50" charset="-128"/>
                <a:cs typeface="Source Han Sans JP"/>
              </a:rPr>
              <a:t>※「自機関のみで対応できる」場合は、支援・見守りまで気付いた機関で実施しても構いませんが、その場合もYCCに報告は行いましょう（他機関からも既に情報が入っていた場合等、YCCの判断により、多機関連携を行う場合があります）。</a:t>
            </a:r>
            <a:endParaRPr sz="550" dirty="0">
              <a:latin typeface="Meiryo UI" panose="020B0604030504040204" pitchFamily="50" charset="-128"/>
              <a:ea typeface="Meiryo UI" panose="020B0604030504040204" pitchFamily="50" charset="-128"/>
              <a:cs typeface="Source Han Sans JP"/>
            </a:endParaRPr>
          </a:p>
        </p:txBody>
      </p:sp>
      <p:sp>
        <p:nvSpPr>
          <p:cNvPr id="11" name="object 11"/>
          <p:cNvSpPr/>
          <p:nvPr/>
        </p:nvSpPr>
        <p:spPr>
          <a:xfrm>
            <a:off x="1086345" y="2904350"/>
            <a:ext cx="5387340" cy="828040"/>
          </a:xfrm>
          <a:custGeom>
            <a:avLst/>
            <a:gdLst/>
            <a:ahLst/>
            <a:cxnLst/>
            <a:rect l="l" t="t" r="r" b="b"/>
            <a:pathLst>
              <a:path w="5387340" h="828039">
                <a:moveTo>
                  <a:pt x="5387301" y="0"/>
                </a:moveTo>
                <a:lnTo>
                  <a:pt x="0" y="0"/>
                </a:lnTo>
                <a:lnTo>
                  <a:pt x="0" y="828001"/>
                </a:lnTo>
                <a:lnTo>
                  <a:pt x="5387301" y="828001"/>
                </a:lnTo>
                <a:lnTo>
                  <a:pt x="5387301"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txBox="1"/>
          <p:nvPr/>
        </p:nvSpPr>
        <p:spPr>
          <a:xfrm>
            <a:off x="1086345" y="2904350"/>
            <a:ext cx="5387340" cy="595676"/>
          </a:xfrm>
          <a:prstGeom prst="rect">
            <a:avLst/>
          </a:prstGeom>
        </p:spPr>
        <p:txBody>
          <a:bodyPr vert="horz" wrap="square" lIns="0" tIns="5715" rIns="0" bIns="0" rtlCol="0">
            <a:spAutoFit/>
          </a:bodyPr>
          <a:lstStyle/>
          <a:p>
            <a:pPr>
              <a:lnSpc>
                <a:spcPct val="100000"/>
              </a:lnSpc>
              <a:spcBef>
                <a:spcPts val="45"/>
              </a:spcBef>
            </a:pPr>
            <a:endParaRPr sz="1300" dirty="0">
              <a:latin typeface="Meiryo UI" panose="020B0604030504040204" pitchFamily="50" charset="-128"/>
              <a:ea typeface="Meiryo UI" panose="020B0604030504040204" pitchFamily="50" charset="-128"/>
              <a:cs typeface="Times New Roman"/>
            </a:endParaRPr>
          </a:p>
          <a:p>
            <a:pPr marR="268605" algn="r">
              <a:lnSpc>
                <a:spcPct val="100000"/>
              </a:lnSpc>
            </a:pPr>
            <a:r>
              <a:rPr sz="1000" b="1" spc="100" dirty="0" err="1">
                <a:solidFill>
                  <a:srgbClr val="414042"/>
                </a:solidFill>
                <a:latin typeface="Meiryo UI" panose="020B0604030504040204" pitchFamily="50" charset="-128"/>
                <a:ea typeface="Meiryo UI" panose="020B0604030504040204" pitchFamily="50" charset="-128"/>
                <a:cs typeface="Source Han Sans JP"/>
              </a:rPr>
              <a:t>支援のネットワーク中心機</a:t>
            </a:r>
            <a:r>
              <a:rPr sz="1000" b="1" dirty="0" err="1">
                <a:solidFill>
                  <a:srgbClr val="414042"/>
                </a:solidFill>
                <a:latin typeface="Meiryo UI" panose="020B0604030504040204" pitchFamily="50" charset="-128"/>
                <a:ea typeface="Meiryo UI" panose="020B0604030504040204" pitchFamily="50" charset="-128"/>
                <a:cs typeface="Source Han Sans JP"/>
              </a:rPr>
              <a:t>関（ヤングケアラ</a:t>
            </a:r>
            <a:r>
              <a:rPr sz="1000" b="1" dirty="0">
                <a:solidFill>
                  <a:srgbClr val="414042"/>
                </a:solidFill>
                <a:latin typeface="Meiryo UI" panose="020B0604030504040204" pitchFamily="50" charset="-128"/>
                <a:ea typeface="Meiryo UI" panose="020B0604030504040204" pitchFamily="50" charset="-128"/>
                <a:cs typeface="Source Han Sans JP"/>
              </a:rPr>
              <a:t>ー・コーディネーター（YCC）</a:t>
            </a:r>
            <a:r>
              <a:rPr sz="1000" b="1" spc="70" dirty="0">
                <a:solidFill>
                  <a:srgbClr val="414042"/>
                </a:solidFill>
                <a:latin typeface="Meiryo UI" panose="020B0604030504040204" pitchFamily="50" charset="-128"/>
                <a:ea typeface="Meiryo UI" panose="020B0604030504040204" pitchFamily="50" charset="-128"/>
                <a:cs typeface="Source Han Sans JP"/>
              </a:rPr>
              <a:t>設置機関</a:t>
            </a:r>
            <a:r>
              <a:rPr sz="1000" b="1" dirty="0">
                <a:solidFill>
                  <a:srgbClr val="414042"/>
                </a:solidFill>
                <a:latin typeface="Meiryo UI" panose="020B0604030504040204" pitchFamily="50" charset="-128"/>
                <a:ea typeface="Meiryo UI" panose="020B0604030504040204" pitchFamily="50" charset="-128"/>
                <a:cs typeface="Source Han Sans JP"/>
              </a:rPr>
              <a:t>名</a:t>
            </a:r>
            <a:r>
              <a:rPr sz="1000" b="1" spc="-400" dirty="0">
                <a:solidFill>
                  <a:srgbClr val="414042"/>
                </a:solidFill>
                <a:latin typeface="Meiryo UI" panose="020B0604030504040204" pitchFamily="50" charset="-128"/>
                <a:ea typeface="Meiryo UI" panose="020B0604030504040204" pitchFamily="50" charset="-128"/>
                <a:cs typeface="Source Han Sans JP"/>
              </a:rPr>
              <a:t>）</a:t>
            </a:r>
            <a:r>
              <a:rPr sz="1000" b="1"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85"/>
              </a:spcBef>
            </a:pPr>
            <a:endParaRPr sz="450" dirty="0">
              <a:latin typeface="Meiryo UI" panose="020B0604030504040204" pitchFamily="50" charset="-128"/>
              <a:ea typeface="Meiryo UI" panose="020B0604030504040204" pitchFamily="50" charset="-128"/>
              <a:cs typeface="Source Han Sans JP"/>
            </a:endParaRPr>
          </a:p>
          <a:p>
            <a:pPr marR="279400" algn="r">
              <a:lnSpc>
                <a:spcPct val="100000"/>
              </a:lnSpc>
              <a:spcBef>
                <a:spcPts val="5"/>
              </a:spcBef>
            </a:pPr>
            <a:r>
              <a:rPr sz="1000" b="1" dirty="0">
                <a:solidFill>
                  <a:srgbClr val="414042"/>
                </a:solidFill>
                <a:latin typeface="Meiryo UI" panose="020B0604030504040204" pitchFamily="50" charset="-128"/>
                <a:ea typeface="Meiryo UI" panose="020B0604030504040204" pitchFamily="50" charset="-128"/>
                <a:cs typeface="Source Han Sans JP"/>
              </a:rPr>
              <a:t>（区市町村で記入）</a:t>
            </a:r>
            <a:endParaRPr sz="1000"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1412999" y="3494040"/>
            <a:ext cx="3600450" cy="0"/>
          </a:xfrm>
          <a:custGeom>
            <a:avLst/>
            <a:gdLst/>
            <a:ahLst/>
            <a:cxnLst/>
            <a:rect l="l" t="t" r="r" b="b"/>
            <a:pathLst>
              <a:path w="3600450">
                <a:moveTo>
                  <a:pt x="0" y="0"/>
                </a:moveTo>
                <a:lnTo>
                  <a:pt x="3600005" y="0"/>
                </a:lnTo>
              </a:path>
            </a:pathLst>
          </a:custGeom>
          <a:ln w="7200">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40"/>
          <p:cNvSpPr txBox="1"/>
          <p:nvPr/>
        </p:nvSpPr>
        <p:spPr>
          <a:xfrm>
            <a:off x="1355895" y="4008612"/>
            <a:ext cx="4848860" cy="166712"/>
          </a:xfrm>
          <a:prstGeom prst="rect">
            <a:avLst/>
          </a:prstGeom>
        </p:spPr>
        <p:txBody>
          <a:bodyPr vert="horz" wrap="square" lIns="0" tIns="12700" rIns="0" bIns="0" rtlCol="0">
            <a:spAutoFit/>
          </a:bodyPr>
          <a:lstStyle/>
          <a:p>
            <a:pPr algn="ctr">
              <a:lnSpc>
                <a:spcPct val="100000"/>
              </a:lnSpc>
              <a:spcBef>
                <a:spcPts val="100"/>
              </a:spcBef>
              <a:tabLst>
                <a:tab pos="266700" algn="l"/>
                <a:tab pos="838200" algn="l"/>
                <a:tab pos="469582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図表21</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ヤングケアラーと思われる子供がいたときの支援までのフロー例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a:endParaRPr>
          </a:p>
        </p:txBody>
      </p:sp>
      <p:sp>
        <p:nvSpPr>
          <p:cNvPr id="82" name="object 82"/>
          <p:cNvSpPr txBox="1"/>
          <p:nvPr/>
        </p:nvSpPr>
        <p:spPr>
          <a:xfrm>
            <a:off x="2928871" y="10331567"/>
            <a:ext cx="392430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Yu Mincho"/>
              </a:rPr>
              <a:t>第６章  ｜  １. </a:t>
            </a:r>
            <a:r>
              <a:rPr sz="700" dirty="0" err="1">
                <a:solidFill>
                  <a:srgbClr val="414042"/>
                </a:solidFill>
                <a:latin typeface="Meiryo UI" panose="020B0604030504040204" pitchFamily="50" charset="-128"/>
                <a:ea typeface="Meiryo UI" panose="020B0604030504040204" pitchFamily="50" charset="-128"/>
                <a:cs typeface="Yu Mincho"/>
              </a:rPr>
              <a:t>ヤングケアラーと思われる子供に気付き、つなぎ、支援していく一連のフロ</a:t>
            </a:r>
            <a:r>
              <a:rPr sz="700" dirty="0">
                <a:solidFill>
                  <a:srgbClr val="414042"/>
                </a:solidFill>
                <a:latin typeface="Meiryo UI" panose="020B0604030504040204" pitchFamily="50" charset="-128"/>
                <a:ea typeface="Meiryo UI" panose="020B0604030504040204" pitchFamily="50" charset="-128"/>
                <a:cs typeface="Yu Mincho"/>
              </a:rPr>
              <a:t>ー</a:t>
            </a:r>
            <a:endParaRPr sz="700" dirty="0">
              <a:latin typeface="Meiryo UI" panose="020B0604030504040204" pitchFamily="50" charset="-128"/>
              <a:ea typeface="Meiryo UI" panose="020B0604030504040204" pitchFamily="50" charset="-128"/>
              <a:cs typeface="Yu Mincho"/>
            </a:endParaRPr>
          </a:p>
        </p:txBody>
      </p:sp>
      <p:sp>
        <p:nvSpPr>
          <p:cNvPr id="83" name="object 83"/>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74C2E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84"/>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spc="-25" dirty="0">
                <a:solidFill>
                  <a:srgbClr val="414042"/>
                </a:solidFill>
                <a:latin typeface="Meiryo UI" panose="020B0604030504040204" pitchFamily="50" charset="-128"/>
                <a:ea typeface="Meiryo UI" panose="020B0604030504040204" pitchFamily="50" charset="-128"/>
                <a:cs typeface="Source Han Sans JP Medium"/>
              </a:rPr>
              <a:t>34</a:t>
            </a:r>
            <a:endParaRPr sz="900">
              <a:latin typeface="Meiryo UI" panose="020B0604030504040204" pitchFamily="50" charset="-128"/>
              <a:ea typeface="Meiryo UI" panose="020B0604030504040204" pitchFamily="50" charset="-128"/>
              <a:cs typeface="Source Han Sans JP Medium"/>
            </a:endParaRPr>
          </a:p>
        </p:txBody>
      </p:sp>
      <p:sp>
        <p:nvSpPr>
          <p:cNvPr id="136"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7"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8"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9"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err="1">
                <a:solidFill>
                  <a:srgbClr val="939598"/>
                </a:solidFill>
                <a:latin typeface="Meiryo UI" panose="020B0604030504040204" pitchFamily="50" charset="-128"/>
                <a:ea typeface="Meiryo UI" panose="020B0604030504040204" pitchFamily="50" charset="-128"/>
                <a:cs typeface="Source Han Sans JP"/>
              </a:rPr>
              <a:t>はじめに</a:t>
            </a:r>
            <a:endParaRPr sz="700" dirty="0">
              <a:solidFill>
                <a:srgbClr val="939598"/>
              </a:solidFill>
              <a:latin typeface="Meiryo UI" panose="020B0604030504040204" pitchFamily="50" charset="-128"/>
              <a:ea typeface="Meiryo UI" panose="020B0604030504040204" pitchFamily="50" charset="-128"/>
              <a:cs typeface="Source Han Sans JP"/>
            </a:endParaRPr>
          </a:p>
        </p:txBody>
      </p:sp>
      <p:sp>
        <p:nvSpPr>
          <p:cNvPr id="140"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1"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142"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3"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4"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145"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6"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7"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148"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9"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0"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151"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2"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3"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154"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5"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9BD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6"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第６章</a:t>
            </a:r>
          </a:p>
        </p:txBody>
      </p:sp>
      <p:sp>
        <p:nvSpPr>
          <p:cNvPr id="157"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8"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9"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sp>
        <p:nvSpPr>
          <p:cNvPr id="160"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1"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2"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163"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4"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5"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166"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7"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8"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69"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0"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1"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72"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3"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4"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75"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6"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179" name="図 1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780" y="4302893"/>
            <a:ext cx="5404115" cy="5224283"/>
          </a:xfrm>
          <a:prstGeom prst="rect">
            <a:avLst/>
          </a:prstGeom>
        </p:spPr>
      </p:pic>
    </p:spTree>
    <p:extLst>
      <p:ext uri="{BB962C8B-B14F-4D97-AF65-F5344CB8AC3E}">
        <p14:creationId xmlns:p14="http://schemas.microsoft.com/office/powerpoint/2010/main" val="566815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13913" y="825396"/>
            <a:ext cx="18719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9BDF"/>
                </a:solidFill>
                <a:latin typeface="Meiryo UI" panose="020B0604030504040204" pitchFamily="50" charset="-128"/>
                <a:ea typeface="Meiryo UI" panose="020B0604030504040204" pitchFamily="50" charset="-128"/>
                <a:cs typeface="Source Han Sans JP Heavy"/>
              </a:rPr>
              <a:t>フローの概要説明</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9BDF"/>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166411" y="1448062"/>
            <a:ext cx="4114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ここでは、フローの概要を説明します。詳細は第７章以降を参照ください。</a:t>
            </a:r>
            <a:endParaRPr sz="10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1067351" y="7255899"/>
            <a:ext cx="5488305" cy="2316532"/>
          </a:xfrm>
          <a:prstGeom prst="rect">
            <a:avLst/>
          </a:prstGeom>
        </p:spPr>
        <p:txBody>
          <a:bodyPr vert="horz" wrap="square" lIns="0" tIns="12700" rIns="0" bIns="0" rtlCol="0">
            <a:spAutoFit/>
          </a:bodyPr>
          <a:lstStyle/>
          <a:p>
            <a:pPr marL="183515" marR="67310" indent="-171450" algn="just">
              <a:lnSpc>
                <a:spcPct val="133300"/>
              </a:lnSpc>
              <a:spcBef>
                <a:spcPts val="1200"/>
              </a:spcBef>
              <a:buChar char="○"/>
              <a:tabLst>
                <a:tab pos="181610" algn="l"/>
              </a:tabLst>
            </a:pPr>
            <a:r>
              <a:rPr sz="1000" spc="-20" dirty="0" err="1">
                <a:solidFill>
                  <a:srgbClr val="414042"/>
                </a:solidFill>
                <a:latin typeface="Meiryo UI" panose="020B0604030504040204" pitchFamily="50" charset="-128"/>
                <a:ea typeface="Meiryo UI" panose="020B0604030504040204" pitchFamily="50" charset="-128"/>
                <a:cs typeface="Source Han Sans JP"/>
              </a:rPr>
              <a:t>どの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段階においても、</a:t>
            </a:r>
            <a:r>
              <a:rPr lang="ja-JP" altLang="en-US" sz="1000" b="1" spc="-35" dirty="0">
                <a:solidFill>
                  <a:srgbClr val="009BDF"/>
                </a:solidFill>
                <a:latin typeface="Meiryo UI" panose="020B0604030504040204" pitchFamily="50" charset="-128"/>
                <a:ea typeface="Meiryo UI" panose="020B0604030504040204" pitchFamily="50" charset="-128"/>
                <a:cs typeface="Source Han Sans JP"/>
              </a:rPr>
              <a:t>子供にとって話しやすい環境での対話を意識</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しましょう。場合によっては気付いた機関</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や</a:t>
            </a:r>
            <a:r>
              <a:rPr lang="ja-JP" altLang="en-US" sz="1000" b="1" spc="-35" dirty="0">
                <a:solidFill>
                  <a:srgbClr val="009BDF"/>
                </a:solidFill>
                <a:latin typeface="Meiryo UI" panose="020B0604030504040204" pitchFamily="50" charset="-128"/>
                <a:ea typeface="Meiryo UI" panose="020B0604030504040204" pitchFamily="50" charset="-128"/>
                <a:cs typeface="Source Han Sans JP"/>
              </a:rPr>
              <a:t>ヤングケアラーが話しやすい機関や支援者が子供と対話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を行いながら、関係者で共有をして支援を進めていきます。</a:t>
            </a:r>
          </a:p>
          <a:p>
            <a:pPr marL="183515" marR="67310" indent="-171450" algn="just">
              <a:lnSpc>
                <a:spcPct val="133300"/>
              </a:lnSpc>
              <a:spcBef>
                <a:spcPts val="1200"/>
              </a:spcBef>
              <a:buChar char="○"/>
              <a:tabLst>
                <a:tab pos="1816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気付いた機関が、組織として、緊急性の判断や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への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つなぎの判断をします。基本的には、各職員は機関内でケース共有・検討し、連絡担当者が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につなぎましょう。</a:t>
            </a:r>
          </a:p>
          <a:p>
            <a:pPr marL="183515" marR="67310" indent="-171450" algn="just">
              <a:lnSpc>
                <a:spcPct val="133300"/>
              </a:lnSpc>
              <a:spcBef>
                <a:spcPts val="1200"/>
              </a:spcBef>
              <a:buChar char="○"/>
              <a:tabLst>
                <a:tab pos="181610" algn="l"/>
              </a:tabLst>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へのつなぎを待たず、例えば学校であれば校内ケース会議で検討の結果、「伴走・寄り添い型支援」（子供食堂や学習支援の場）をヤングケアラーと思われる子供に先行して紹介すること等は構いません。</a:t>
            </a:r>
          </a:p>
          <a:p>
            <a:pPr marL="183515" marR="67310" indent="-171450" algn="just">
              <a:lnSpc>
                <a:spcPct val="133300"/>
              </a:lnSpc>
              <a:spcBef>
                <a:spcPts val="1200"/>
              </a:spcBef>
              <a:buChar char="○"/>
              <a:tabLst>
                <a:tab pos="1816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家族状況や本人のケアの負担の変化、本人のライフステージの移行の際には、「支援する」のフェーズに戻り、本人や家族のニーズを確認し、支援方針を検討し直します。</a:t>
            </a:r>
            <a:endParaRPr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1260007" y="2951999"/>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1260007" y="4031994"/>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p:nvPr/>
        </p:nvSpPr>
        <p:spPr>
          <a:xfrm>
            <a:off x="1260007" y="6263995"/>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txBox="1"/>
          <p:nvPr/>
        </p:nvSpPr>
        <p:spPr>
          <a:xfrm>
            <a:off x="1079995" y="2124011"/>
            <a:ext cx="720090" cy="214161"/>
          </a:xfrm>
          <a:prstGeom prst="rect">
            <a:avLst/>
          </a:prstGeom>
          <a:solidFill>
            <a:srgbClr val="009BDF"/>
          </a:solidFill>
        </p:spPr>
        <p:txBody>
          <a:bodyPr vert="horz" wrap="square" lIns="0" tIns="67310" rIns="0" bIns="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1</a:t>
            </a:r>
            <a:endParaRPr sz="950">
              <a:latin typeface="Meiryo UI" panose="020B0604030504040204" pitchFamily="50" charset="-128"/>
              <a:ea typeface="Meiryo UI" panose="020B0604030504040204" pitchFamily="50" charset="-128"/>
              <a:cs typeface="Source Han Sans JP"/>
            </a:endParaRPr>
          </a:p>
        </p:txBody>
      </p:sp>
      <p:sp>
        <p:nvSpPr>
          <p:cNvPr id="17" name="object 17"/>
          <p:cNvSpPr txBox="1"/>
          <p:nvPr/>
        </p:nvSpPr>
        <p:spPr>
          <a:xfrm>
            <a:off x="1079995" y="3168002"/>
            <a:ext cx="720090" cy="214161"/>
          </a:xfrm>
          <a:prstGeom prst="rect">
            <a:avLst/>
          </a:prstGeom>
          <a:solidFill>
            <a:srgbClr val="009BDF"/>
          </a:solidFill>
        </p:spPr>
        <p:txBody>
          <a:bodyPr vert="horz" wrap="square" lIns="0" tIns="67310" rIns="0" bIns="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2</a:t>
            </a:r>
            <a:endParaRPr sz="950">
              <a:latin typeface="Meiryo UI" panose="020B0604030504040204" pitchFamily="50" charset="-128"/>
              <a:ea typeface="Meiryo UI" panose="020B0604030504040204" pitchFamily="50" charset="-128"/>
              <a:cs typeface="Source Han Sans JP"/>
            </a:endParaRPr>
          </a:p>
        </p:txBody>
      </p:sp>
      <p:sp>
        <p:nvSpPr>
          <p:cNvPr id="18" name="object 18"/>
          <p:cNvSpPr txBox="1"/>
          <p:nvPr/>
        </p:nvSpPr>
        <p:spPr>
          <a:xfrm>
            <a:off x="1079995" y="4247997"/>
            <a:ext cx="720090" cy="214161"/>
          </a:xfrm>
          <a:prstGeom prst="rect">
            <a:avLst/>
          </a:prstGeom>
          <a:solidFill>
            <a:srgbClr val="009BDF"/>
          </a:solidFill>
        </p:spPr>
        <p:txBody>
          <a:bodyPr vert="horz" wrap="square" lIns="0" tIns="67310" rIns="0" bIns="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3</a:t>
            </a:r>
            <a:endParaRPr sz="950">
              <a:latin typeface="Meiryo UI" panose="020B0604030504040204" pitchFamily="50" charset="-128"/>
              <a:ea typeface="Meiryo UI" panose="020B0604030504040204" pitchFamily="50" charset="-128"/>
              <a:cs typeface="Source Han Sans JP"/>
            </a:endParaRPr>
          </a:p>
        </p:txBody>
      </p:sp>
      <p:sp>
        <p:nvSpPr>
          <p:cNvPr id="19" name="object 19"/>
          <p:cNvSpPr txBox="1"/>
          <p:nvPr/>
        </p:nvSpPr>
        <p:spPr>
          <a:xfrm>
            <a:off x="1079995" y="6479997"/>
            <a:ext cx="720090" cy="214161"/>
          </a:xfrm>
          <a:prstGeom prst="rect">
            <a:avLst/>
          </a:prstGeom>
          <a:solidFill>
            <a:srgbClr val="009BDF"/>
          </a:solidFill>
        </p:spPr>
        <p:txBody>
          <a:bodyPr vert="horz" wrap="square" lIns="0" tIns="67310" rIns="0" bIns="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4</a:t>
            </a:r>
            <a:endParaRPr sz="950">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1079995" y="2331917"/>
            <a:ext cx="720090" cy="584122"/>
          </a:xfrm>
          <a:prstGeom prst="rect">
            <a:avLst/>
          </a:prstGeom>
          <a:solidFill>
            <a:srgbClr val="BADCF4"/>
          </a:solidFill>
        </p:spPr>
        <p:txBody>
          <a:bodyPr vert="horz" wrap="square" lIns="0" tIns="100330" rIns="0" bIns="0" rtlCol="0">
            <a:noAutofit/>
          </a:bodyPr>
          <a:lstStyle/>
          <a:p>
            <a:pPr algn="ctr">
              <a:lnSpc>
                <a:spcPct val="100000"/>
              </a:lnSpc>
              <a:spcBef>
                <a:spcPts val="790"/>
              </a:spcBef>
            </a:pPr>
            <a:r>
              <a:rPr sz="900" b="1" dirty="0">
                <a:solidFill>
                  <a:srgbClr val="414042"/>
                </a:solidFill>
                <a:latin typeface="Meiryo UI" panose="020B0604030504040204" pitchFamily="50" charset="-128"/>
                <a:ea typeface="Meiryo UI" panose="020B0604030504040204" pitchFamily="50" charset="-128"/>
                <a:cs typeface="Source Han Sans JP"/>
              </a:rPr>
              <a:t>気付く</a:t>
            </a:r>
            <a:endParaRPr sz="900" dirty="0">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（第７章）</a:t>
            </a:r>
            <a:endParaRPr sz="800" dirty="0">
              <a:latin typeface="Meiryo UI" panose="020B0604030504040204" pitchFamily="50" charset="-128"/>
              <a:ea typeface="Meiryo UI" panose="020B0604030504040204" pitchFamily="50" charset="-128"/>
              <a:cs typeface="Source Han Sans JP"/>
            </a:endParaRPr>
          </a:p>
        </p:txBody>
      </p:sp>
      <p:sp>
        <p:nvSpPr>
          <p:cNvPr id="21" name="object 21"/>
          <p:cNvSpPr txBox="1"/>
          <p:nvPr/>
        </p:nvSpPr>
        <p:spPr>
          <a:xfrm>
            <a:off x="1079995" y="3382164"/>
            <a:ext cx="720090" cy="613874"/>
          </a:xfrm>
          <a:prstGeom prst="rect">
            <a:avLst/>
          </a:prstGeom>
          <a:solidFill>
            <a:srgbClr val="BADCF4"/>
          </a:solidFill>
        </p:spPr>
        <p:txBody>
          <a:bodyPr vert="horz" wrap="square" lIns="0" tIns="1270" rIns="0" bIns="0" rtlCol="0">
            <a:noAutofit/>
          </a:bodyPr>
          <a:lstStyle/>
          <a:p>
            <a:pPr>
              <a:lnSpc>
                <a:spcPct val="100000"/>
              </a:lnSpc>
              <a:spcBef>
                <a:spcPts val="10"/>
              </a:spcBef>
            </a:pPr>
            <a:endParaRPr sz="800" dirty="0">
              <a:latin typeface="Meiryo UI" panose="020B0604030504040204" pitchFamily="50" charset="-128"/>
              <a:ea typeface="Meiryo UI" panose="020B0604030504040204" pitchFamily="50" charset="-128"/>
              <a:cs typeface="Times New Roman"/>
            </a:endParaRPr>
          </a:p>
          <a:p>
            <a:pPr algn="ctr">
              <a:lnSpc>
                <a:spcPct val="100000"/>
              </a:lnSpc>
            </a:pPr>
            <a:r>
              <a:rPr sz="900" b="1" dirty="0">
                <a:solidFill>
                  <a:srgbClr val="414042"/>
                </a:solidFill>
                <a:latin typeface="Meiryo UI" panose="020B0604030504040204" pitchFamily="50" charset="-128"/>
                <a:ea typeface="Meiryo UI" panose="020B0604030504040204" pitchFamily="50" charset="-128"/>
                <a:cs typeface="Source Han Sans JP"/>
              </a:rPr>
              <a:t>つなぐ</a:t>
            </a:r>
            <a:endParaRPr sz="900" dirty="0">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（第7・8章）</a:t>
            </a:r>
            <a:endParaRPr sz="800" dirty="0">
              <a:latin typeface="Meiryo UI" panose="020B0604030504040204" pitchFamily="50" charset="-128"/>
              <a:ea typeface="Meiryo UI" panose="020B0604030504040204" pitchFamily="50" charset="-128"/>
              <a:cs typeface="Source Han Sans JP"/>
            </a:endParaRPr>
          </a:p>
        </p:txBody>
      </p:sp>
      <p:sp>
        <p:nvSpPr>
          <p:cNvPr id="22" name="object 22"/>
          <p:cNvSpPr txBox="1"/>
          <p:nvPr/>
        </p:nvSpPr>
        <p:spPr>
          <a:xfrm>
            <a:off x="1079995" y="4462158"/>
            <a:ext cx="720090" cy="1766175"/>
          </a:xfrm>
          <a:prstGeom prst="rect">
            <a:avLst/>
          </a:prstGeom>
          <a:solidFill>
            <a:srgbClr val="BADCF4"/>
          </a:solidFill>
        </p:spPr>
        <p:txBody>
          <a:bodyPr vert="horz" wrap="square" lIns="0" tIns="0" rIns="0" bIns="0" rtlCol="0">
            <a:noAutofit/>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5"/>
              </a:spcBef>
            </a:pPr>
            <a:endParaRPr sz="1150" dirty="0">
              <a:latin typeface="Meiryo UI" panose="020B0604030504040204" pitchFamily="50" charset="-128"/>
              <a:ea typeface="Meiryo UI" panose="020B0604030504040204" pitchFamily="50" charset="-128"/>
              <a:cs typeface="Times New Roman"/>
            </a:endParaRPr>
          </a:p>
          <a:p>
            <a:pPr marR="3175" algn="ctr">
              <a:lnSpc>
                <a:spcPct val="100000"/>
              </a:lnSpc>
            </a:pPr>
            <a:r>
              <a:rPr sz="900" b="1" dirty="0">
                <a:solidFill>
                  <a:srgbClr val="414042"/>
                </a:solidFill>
                <a:latin typeface="Meiryo UI" panose="020B0604030504040204" pitchFamily="50" charset="-128"/>
                <a:ea typeface="Meiryo UI" panose="020B0604030504040204" pitchFamily="50" charset="-128"/>
                <a:cs typeface="Source Han Sans JP"/>
              </a:rPr>
              <a:t>支援する</a:t>
            </a:r>
            <a:endParaRPr sz="900" dirty="0">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（第8・9章）</a:t>
            </a:r>
            <a:endParaRPr sz="800" dirty="0">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1079995" y="6694158"/>
            <a:ext cx="720090" cy="453013"/>
          </a:xfrm>
          <a:prstGeom prst="rect">
            <a:avLst/>
          </a:prstGeom>
          <a:solidFill>
            <a:srgbClr val="BADCF4"/>
          </a:solidFill>
        </p:spPr>
        <p:txBody>
          <a:bodyPr vert="horz" wrap="square" lIns="0" tIns="46355" rIns="0" bIns="0" rtlCol="0">
            <a:noAutofit/>
          </a:bodyPr>
          <a:lstStyle/>
          <a:p>
            <a:pPr marR="183515" algn="r">
              <a:lnSpc>
                <a:spcPct val="100000"/>
              </a:lnSpc>
              <a:spcBef>
                <a:spcPts val="365"/>
              </a:spcBef>
            </a:pPr>
            <a:r>
              <a:rPr sz="900" b="1" dirty="0">
                <a:solidFill>
                  <a:srgbClr val="414042"/>
                </a:solidFill>
                <a:latin typeface="Meiryo UI" panose="020B0604030504040204" pitchFamily="50" charset="-128"/>
                <a:ea typeface="Meiryo UI" panose="020B0604030504040204" pitchFamily="50" charset="-128"/>
                <a:cs typeface="Source Han Sans JP"/>
              </a:rPr>
              <a:t>見守る</a:t>
            </a:r>
            <a:endParaRPr sz="900" dirty="0">
              <a:latin typeface="Meiryo UI" panose="020B0604030504040204" pitchFamily="50" charset="-128"/>
              <a:ea typeface="Meiryo UI" panose="020B0604030504040204" pitchFamily="50" charset="-128"/>
              <a:cs typeface="Source Han Sans JP"/>
            </a:endParaRPr>
          </a:p>
          <a:p>
            <a:pPr marR="120650" algn="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（第9章）</a:t>
            </a:r>
            <a:endParaRPr sz="800" dirty="0">
              <a:latin typeface="Meiryo UI" panose="020B0604030504040204" pitchFamily="50" charset="-128"/>
              <a:ea typeface="Meiryo UI" panose="020B0604030504040204" pitchFamily="50" charset="-128"/>
              <a:cs typeface="Source Han Sans JP"/>
            </a:endParaRPr>
          </a:p>
        </p:txBody>
      </p:sp>
      <p:sp>
        <p:nvSpPr>
          <p:cNvPr id="24" name="object 24"/>
          <p:cNvSpPr txBox="1"/>
          <p:nvPr/>
        </p:nvSpPr>
        <p:spPr>
          <a:xfrm>
            <a:off x="1851025" y="2124011"/>
            <a:ext cx="4629556" cy="792469"/>
          </a:xfrm>
          <a:prstGeom prst="rect">
            <a:avLst/>
          </a:prstGeom>
          <a:solidFill>
            <a:srgbClr val="E6E7E8"/>
          </a:solidFill>
        </p:spPr>
        <p:txBody>
          <a:bodyPr vert="horz" wrap="square" lIns="0" tIns="108000" rIns="0" bIns="0" rtlCol="0">
            <a:noAutofit/>
          </a:bodyPr>
          <a:lstStyle/>
          <a:p>
            <a:pPr marL="288000" marR="714375" indent="-144000">
              <a:lnSpc>
                <a:spcPct val="104200"/>
              </a:lnSpc>
              <a:spcBef>
                <a:spcPts val="720"/>
              </a:spcBef>
              <a:buClr>
                <a:srgbClr val="009BDF"/>
              </a:buClr>
              <a:buSzPct val="120000"/>
              <a:buChar char="●"/>
            </a:pPr>
            <a:r>
              <a:rPr sz="800" b="1" dirty="0" err="1">
                <a:solidFill>
                  <a:srgbClr val="414042"/>
                </a:solidFill>
                <a:latin typeface="Meiryo UI" panose="020B0604030504040204" pitchFamily="50" charset="-128"/>
                <a:ea typeface="Meiryo UI" panose="020B0604030504040204" pitchFamily="50" charset="-128"/>
                <a:cs typeface="Source Han Sans JP"/>
              </a:rPr>
              <a:t>各機関は日々の業務において、サービス提供等の支援を受けている家族の背後に</a:t>
            </a:r>
            <a:r>
              <a:rPr sz="800" b="1" dirty="0">
                <a:solidFill>
                  <a:srgbClr val="414042"/>
                </a:solidFill>
                <a:latin typeface="Meiryo UI" panose="020B0604030504040204" pitchFamily="50" charset="-128"/>
                <a:ea typeface="Meiryo UI" panose="020B0604030504040204" pitchFamily="50" charset="-128"/>
                <a:cs typeface="Source Han Sans JP"/>
              </a:rPr>
              <a:t>、</a:t>
            </a:r>
            <a:r>
              <a:rPr lang="en-US" sz="800" b="1" dirty="0">
                <a:solidFill>
                  <a:srgbClr val="414042"/>
                </a:solidFill>
                <a:latin typeface="Meiryo UI" panose="020B0604030504040204" pitchFamily="50" charset="-128"/>
                <a:ea typeface="Meiryo UI" panose="020B0604030504040204" pitchFamily="50" charset="-128"/>
                <a:cs typeface="Source Han Sans JP"/>
              </a:rPr>
              <a:t/>
            </a:r>
            <a:br>
              <a:rPr lang="en-US" sz="800" b="1" dirty="0">
                <a:solidFill>
                  <a:srgbClr val="414042"/>
                </a:solidFill>
                <a:latin typeface="Meiryo UI" panose="020B0604030504040204" pitchFamily="50" charset="-128"/>
                <a:ea typeface="Meiryo UI" panose="020B0604030504040204" pitchFamily="50" charset="-128"/>
                <a:cs typeface="Source Han Sans JP"/>
              </a:rPr>
            </a:br>
            <a:r>
              <a:rPr sz="800" b="1" dirty="0" err="1">
                <a:solidFill>
                  <a:srgbClr val="414042"/>
                </a:solidFill>
                <a:latin typeface="Meiryo UI" panose="020B0604030504040204" pitchFamily="50" charset="-128"/>
                <a:ea typeface="Meiryo UI" panose="020B0604030504040204" pitchFamily="50" charset="-128"/>
                <a:cs typeface="Source Han Sans JP"/>
              </a:rPr>
              <a:t>ヤングケアラーと思われる子供がいないかどうか気にかける</a:t>
            </a:r>
            <a:r>
              <a:rPr sz="800" b="1" dirty="0">
                <a:solidFill>
                  <a:srgbClr val="414042"/>
                </a:solidFill>
                <a:latin typeface="Meiryo UI" panose="020B0604030504040204" pitchFamily="50" charset="-128"/>
                <a:ea typeface="Meiryo UI" panose="020B0604030504040204" pitchFamily="50" charset="-128"/>
                <a:cs typeface="Source Han Sans JP"/>
              </a:rPr>
              <a:t>。</a:t>
            </a:r>
            <a:endParaRPr sz="800" b="1" dirty="0">
              <a:latin typeface="Meiryo UI" panose="020B0604030504040204" pitchFamily="50" charset="-128"/>
              <a:ea typeface="Meiryo UI" panose="020B0604030504040204" pitchFamily="50" charset="-128"/>
              <a:cs typeface="Source Han Sans JP"/>
            </a:endParaRPr>
          </a:p>
          <a:p>
            <a:pPr marL="288000" marR="685800" indent="-144000">
              <a:lnSpc>
                <a:spcPct val="104200"/>
              </a:lnSpc>
              <a:spcBef>
                <a:spcPts val="545"/>
              </a:spcBef>
              <a:buClr>
                <a:srgbClr val="009BDF"/>
              </a:buClr>
              <a:buSzPct val="120000"/>
              <a:buChar char="●"/>
            </a:pPr>
            <a:r>
              <a:rPr sz="800" b="1" dirty="0" err="1">
                <a:solidFill>
                  <a:srgbClr val="414042"/>
                </a:solidFill>
                <a:latin typeface="Meiryo UI" panose="020B0604030504040204" pitchFamily="50" charset="-128"/>
                <a:ea typeface="Meiryo UI" panose="020B0604030504040204" pitchFamily="50" charset="-128"/>
                <a:cs typeface="Source Han Sans JP"/>
              </a:rPr>
              <a:t>介護や障害等のアセスメントの際に、家族構成にも留意する。特に、ひとり親家庭や</a:t>
            </a:r>
            <a:r>
              <a:rPr lang="en-US" sz="800" b="1" dirty="0">
                <a:solidFill>
                  <a:srgbClr val="414042"/>
                </a:solidFill>
                <a:latin typeface="Meiryo UI" panose="020B0604030504040204" pitchFamily="50" charset="-128"/>
                <a:ea typeface="Meiryo UI" panose="020B0604030504040204" pitchFamily="50" charset="-128"/>
                <a:cs typeface="Source Han Sans JP"/>
              </a:rPr>
              <a:t/>
            </a:r>
            <a:br>
              <a:rPr lang="en-US" sz="800" b="1" dirty="0">
                <a:solidFill>
                  <a:srgbClr val="414042"/>
                </a:solidFill>
                <a:latin typeface="Meiryo UI" panose="020B0604030504040204" pitchFamily="50" charset="-128"/>
                <a:ea typeface="Meiryo UI" panose="020B0604030504040204" pitchFamily="50" charset="-128"/>
                <a:cs typeface="Source Han Sans JP"/>
              </a:rPr>
            </a:br>
            <a:r>
              <a:rPr sz="800" b="1" dirty="0" err="1">
                <a:solidFill>
                  <a:srgbClr val="414042"/>
                </a:solidFill>
                <a:latin typeface="Meiryo UI" panose="020B0604030504040204" pitchFamily="50" charset="-128"/>
                <a:ea typeface="Meiryo UI" panose="020B0604030504040204" pitchFamily="50" charset="-128"/>
                <a:cs typeface="Source Han Sans JP"/>
              </a:rPr>
              <a:t>障害のある家族がいる場合には子供がヤングケアラーである可能性も意識する</a:t>
            </a:r>
            <a:r>
              <a:rPr sz="800" dirty="0">
                <a:solidFill>
                  <a:srgbClr val="414042"/>
                </a:solidFill>
                <a:latin typeface="Meiryo UI" panose="020B0604030504040204" pitchFamily="50" charset="-128"/>
                <a:ea typeface="Meiryo UI" panose="020B0604030504040204" pitchFamily="50" charset="-128"/>
                <a:cs typeface="Source Han Sans JP"/>
              </a:rPr>
              <a:t>。</a:t>
            </a:r>
            <a:endParaRPr sz="800" dirty="0">
              <a:latin typeface="Meiryo UI" panose="020B0604030504040204" pitchFamily="50" charset="-128"/>
              <a:ea typeface="Meiryo UI" panose="020B0604030504040204" pitchFamily="50" charset="-128"/>
              <a:cs typeface="Source Han Sans JP"/>
            </a:endParaRPr>
          </a:p>
        </p:txBody>
      </p:sp>
      <p:sp>
        <p:nvSpPr>
          <p:cNvPr id="25" name="object 25"/>
          <p:cNvSpPr txBox="1"/>
          <p:nvPr/>
        </p:nvSpPr>
        <p:spPr>
          <a:xfrm>
            <a:off x="1851025" y="3168002"/>
            <a:ext cx="4629556" cy="828036"/>
          </a:xfrm>
          <a:prstGeom prst="rect">
            <a:avLst/>
          </a:prstGeom>
          <a:solidFill>
            <a:srgbClr val="E6E7E8"/>
          </a:solidFill>
        </p:spPr>
        <p:txBody>
          <a:bodyPr vert="horz" wrap="square" lIns="0" tIns="108000" rIns="0" bIns="0" rtlCol="0">
            <a:noAutofit/>
          </a:bodyPr>
          <a:lstStyle/>
          <a:p>
            <a:pPr marL="288000" indent="-144000">
              <a:lnSpc>
                <a:spcPct val="100000"/>
              </a:lnSpc>
              <a:spcBef>
                <a:spcPts val="590"/>
              </a:spcBef>
              <a:buClr>
                <a:srgbClr val="009BDF"/>
              </a:buClr>
              <a:buSzPct val="120000"/>
              <a:buFont typeface="Meiryo UI" panose="020B0604030504040204" pitchFamily="50" charset="-128"/>
              <a:buChar char="●"/>
              <a:tabLst>
                <a:tab pos="274320" algn="l"/>
              </a:tabLst>
            </a:pPr>
            <a:r>
              <a:rPr sz="800" b="1" dirty="0">
                <a:solidFill>
                  <a:srgbClr val="414042"/>
                </a:solidFill>
                <a:latin typeface="Meiryo UI" panose="020B0604030504040204" pitchFamily="50" charset="-128"/>
                <a:ea typeface="Meiryo UI" panose="020B0604030504040204" pitchFamily="50" charset="-128"/>
                <a:cs typeface="Source Han Sans JP"/>
              </a:rPr>
              <a:t>ポイント１． YCCに情報共有を行う。</a:t>
            </a:r>
            <a:endParaRPr sz="800" b="1" dirty="0">
              <a:latin typeface="Meiryo UI" panose="020B0604030504040204" pitchFamily="50" charset="-128"/>
              <a:ea typeface="Meiryo UI" panose="020B0604030504040204" pitchFamily="50" charset="-128"/>
              <a:cs typeface="Source Han Sans JP"/>
            </a:endParaRPr>
          </a:p>
          <a:p>
            <a:pPr marL="525780" marR="755650">
              <a:lnSpc>
                <a:spcPct val="119100"/>
              </a:lnSpc>
              <a:spcBef>
                <a:spcPts val="430"/>
              </a:spcBef>
            </a:pPr>
            <a:r>
              <a:rPr sz="700" dirty="0" err="1">
                <a:solidFill>
                  <a:srgbClr val="414042"/>
                </a:solidFill>
                <a:latin typeface="Meiryo UI" panose="020B0604030504040204" pitchFamily="50" charset="-128"/>
                <a:ea typeface="Meiryo UI" panose="020B0604030504040204" pitchFamily="50" charset="-128"/>
                <a:cs typeface="Source Han Sans JP"/>
              </a:rPr>
              <a:t>気付いた機関にて子供と対話をしたほうが子供にとって話しやすい環境である場合は</a:t>
            </a:r>
            <a:r>
              <a:rPr sz="700" dirty="0">
                <a:solidFill>
                  <a:srgbClr val="414042"/>
                </a:solidFill>
                <a:latin typeface="Meiryo UI" panose="020B0604030504040204" pitchFamily="50" charset="-128"/>
                <a:ea typeface="Meiryo UI" panose="020B0604030504040204" pitchFamily="50" charset="-128"/>
                <a:cs typeface="Source Han Sans JP"/>
              </a:rPr>
              <a:t>、</a:t>
            </a:r>
            <a:r>
              <a:rPr lang="en-US" sz="700" dirty="0">
                <a:solidFill>
                  <a:srgbClr val="414042"/>
                </a:solidFill>
                <a:latin typeface="Meiryo UI" panose="020B0604030504040204" pitchFamily="50" charset="-128"/>
                <a:ea typeface="Meiryo UI" panose="020B0604030504040204" pitchFamily="50" charset="-128"/>
                <a:cs typeface="Source Han Sans JP"/>
              </a:rPr>
              <a:t/>
            </a:r>
            <a:br>
              <a:rPr lang="en-US" sz="700" dirty="0">
                <a:solidFill>
                  <a:srgbClr val="414042"/>
                </a:solidFill>
                <a:latin typeface="Meiryo UI" panose="020B0604030504040204" pitchFamily="50" charset="-128"/>
                <a:ea typeface="Meiryo UI" panose="020B0604030504040204" pitchFamily="50" charset="-128"/>
                <a:cs typeface="Source Han Sans JP"/>
              </a:rPr>
            </a:br>
            <a:r>
              <a:rPr sz="700" dirty="0" err="1">
                <a:solidFill>
                  <a:srgbClr val="414042"/>
                </a:solidFill>
                <a:latin typeface="Meiryo UI" panose="020B0604030504040204" pitchFamily="50" charset="-128"/>
                <a:ea typeface="Meiryo UI" panose="020B0604030504040204" pitchFamily="50" charset="-128"/>
                <a:cs typeface="Source Han Sans JP"/>
              </a:rPr>
              <a:t>当該機関にて子供の状況の把握を行う。そうでなければYCCにまず相談する</a:t>
            </a:r>
            <a:r>
              <a:rPr sz="700" dirty="0">
                <a:solidFill>
                  <a:srgbClr val="414042"/>
                </a:solidFill>
                <a:latin typeface="Meiryo UI" panose="020B0604030504040204" pitchFamily="50" charset="-128"/>
                <a:ea typeface="Meiryo UI" panose="020B0604030504040204" pitchFamily="50" charset="-128"/>
                <a:cs typeface="Source Han Sans JP"/>
              </a:rPr>
              <a:t>。</a:t>
            </a:r>
            <a:endParaRPr lang="en-US" sz="700" dirty="0">
              <a:solidFill>
                <a:srgbClr val="414042"/>
              </a:solidFill>
              <a:latin typeface="Meiryo UI" panose="020B0604030504040204" pitchFamily="50" charset="-128"/>
              <a:ea typeface="Meiryo UI" panose="020B0604030504040204" pitchFamily="50" charset="-128"/>
              <a:cs typeface="Source Han Sans JP"/>
            </a:endParaRPr>
          </a:p>
          <a:p>
            <a:pPr marL="288000" marR="755650" indent="-144000">
              <a:lnSpc>
                <a:spcPct val="119100"/>
              </a:lnSpc>
              <a:spcBef>
                <a:spcPts val="430"/>
              </a:spcBef>
              <a:buClr>
                <a:srgbClr val="009BDF"/>
              </a:buClr>
              <a:buSzPct val="120000"/>
              <a:buFont typeface="Wingdings" panose="05000000000000000000" pitchFamily="2" charset="2"/>
              <a:buChar char="l"/>
            </a:pPr>
            <a:r>
              <a:rPr sz="800" b="1" dirty="0">
                <a:solidFill>
                  <a:srgbClr val="414042"/>
                </a:solidFill>
                <a:latin typeface="Meiryo UI" panose="020B0604030504040204" pitchFamily="50" charset="-128"/>
                <a:ea typeface="Meiryo UI" panose="020B0604030504040204" pitchFamily="50" charset="-128"/>
                <a:cs typeface="Source Han Sans JP"/>
              </a:rPr>
              <a:t>ポイント2． </a:t>
            </a:r>
            <a:r>
              <a:rPr sz="800" b="1" dirty="0" err="1">
                <a:solidFill>
                  <a:srgbClr val="414042"/>
                </a:solidFill>
                <a:latin typeface="Meiryo UI" panose="020B0604030504040204" pitchFamily="50" charset="-128"/>
                <a:ea typeface="Meiryo UI" panose="020B0604030504040204" pitchFamily="50" charset="-128"/>
                <a:cs typeface="Source Han Sans JP"/>
              </a:rPr>
              <a:t>はじめに気付いた機関のみで対応できる場合もYCCに情報共有を行う</a:t>
            </a:r>
            <a:r>
              <a:rPr sz="800" b="1" dirty="0">
                <a:solidFill>
                  <a:srgbClr val="414042"/>
                </a:solidFill>
                <a:latin typeface="Meiryo UI" panose="020B0604030504040204" pitchFamily="50" charset="-128"/>
                <a:ea typeface="Meiryo UI" panose="020B0604030504040204" pitchFamily="50" charset="-128"/>
                <a:cs typeface="Source Han Sans JP"/>
              </a:rPr>
              <a:t>。</a:t>
            </a:r>
            <a:endParaRPr sz="800" b="1" dirty="0">
              <a:latin typeface="Meiryo UI" panose="020B0604030504040204" pitchFamily="50" charset="-128"/>
              <a:ea typeface="Meiryo UI" panose="020B0604030504040204" pitchFamily="50" charset="-128"/>
              <a:cs typeface="Source Han Sans JP"/>
            </a:endParaRPr>
          </a:p>
        </p:txBody>
      </p:sp>
      <p:sp>
        <p:nvSpPr>
          <p:cNvPr id="26" name="object 26"/>
          <p:cNvSpPr txBox="1"/>
          <p:nvPr/>
        </p:nvSpPr>
        <p:spPr>
          <a:xfrm>
            <a:off x="1851025" y="4247997"/>
            <a:ext cx="4629556" cy="1980567"/>
          </a:xfrm>
          <a:prstGeom prst="rect">
            <a:avLst/>
          </a:prstGeom>
          <a:solidFill>
            <a:srgbClr val="E6E7E8"/>
          </a:solidFill>
        </p:spPr>
        <p:txBody>
          <a:bodyPr vert="horz" wrap="square" lIns="0" tIns="108000" rIns="0" bIns="0" rtlCol="0">
            <a:noAutofit/>
          </a:bodyPr>
          <a:lstStyle/>
          <a:p>
            <a:pPr marL="252000" indent="-144000">
              <a:lnSpc>
                <a:spcPct val="100000"/>
              </a:lnSpc>
              <a:spcBef>
                <a:spcPts val="720"/>
              </a:spcBef>
              <a:buClr>
                <a:srgbClr val="009BDF"/>
              </a:buClr>
              <a:buSzPct val="120000"/>
              <a:buFont typeface="Meiryo UI" panose="020B0604030504040204" pitchFamily="50" charset="-128"/>
              <a:buChar char="●"/>
              <a:tabLst>
                <a:tab pos="274320" algn="l"/>
              </a:tabLst>
            </a:pPr>
            <a:r>
              <a:rPr sz="800" b="1" dirty="0">
                <a:solidFill>
                  <a:srgbClr val="414042"/>
                </a:solidFill>
                <a:latin typeface="Meiryo UI" panose="020B0604030504040204" pitchFamily="50" charset="-128"/>
                <a:ea typeface="Meiryo UI" panose="020B0604030504040204" pitchFamily="50" charset="-128"/>
                <a:cs typeface="Source Han Sans JP"/>
              </a:rPr>
              <a:t>本人や家族のニーズの確認・支援方針の検討</a:t>
            </a:r>
            <a:endParaRPr sz="800" b="1" dirty="0">
              <a:latin typeface="Meiryo UI" panose="020B0604030504040204" pitchFamily="50" charset="-128"/>
              <a:ea typeface="Meiryo UI" panose="020B0604030504040204" pitchFamily="50" charset="-128"/>
              <a:cs typeface="Source Han Sans JP"/>
            </a:endParaRPr>
          </a:p>
          <a:p>
            <a:pPr marL="634365" marR="715010" lvl="1" indent="-126000">
              <a:lnSpc>
                <a:spcPct val="119100"/>
              </a:lnSpc>
              <a:spcBef>
                <a:spcPts val="430"/>
              </a:spcBef>
              <a:buClr>
                <a:srgbClr val="74C2EC"/>
              </a:buClr>
              <a:buSzPct val="140000"/>
              <a:buChar char="●"/>
              <a:tabLst>
                <a:tab pos="635000" algn="l"/>
              </a:tabLst>
            </a:pPr>
            <a:r>
              <a:rPr sz="700" dirty="0">
                <a:solidFill>
                  <a:srgbClr val="414042"/>
                </a:solidFill>
                <a:latin typeface="Meiryo UI" panose="020B0604030504040204" pitchFamily="50" charset="-128"/>
                <a:ea typeface="Meiryo UI" panose="020B0604030504040204" pitchFamily="50" charset="-128"/>
                <a:cs typeface="Source Han Sans JP"/>
              </a:rPr>
              <a:t>ヤングケアラー本人や家族に話を聞くとともに、各福祉機関・部署からサービス状況の聞き取り等を行い、総合的な情報から、支援の方針を検討</a:t>
            </a:r>
            <a:endParaRPr sz="700" dirty="0">
              <a:latin typeface="Meiryo UI" panose="020B0604030504040204" pitchFamily="50" charset="-128"/>
              <a:ea typeface="Meiryo UI" panose="020B0604030504040204" pitchFamily="50" charset="-128"/>
              <a:cs typeface="Source Han Sans JP"/>
            </a:endParaRPr>
          </a:p>
          <a:p>
            <a:pPr marL="634365" marR="172085" lvl="1" indent="-126000">
              <a:lnSpc>
                <a:spcPct val="119100"/>
              </a:lnSpc>
              <a:spcBef>
                <a:spcPts val="635"/>
              </a:spcBef>
              <a:buClr>
                <a:srgbClr val="74C2EC"/>
              </a:buClr>
              <a:buSzPct val="140000"/>
              <a:buChar char="●"/>
              <a:tabLst>
                <a:tab pos="635000" algn="l"/>
              </a:tabLst>
            </a:pPr>
            <a:r>
              <a:rPr sz="700" dirty="0" err="1">
                <a:solidFill>
                  <a:srgbClr val="414042"/>
                </a:solidFill>
                <a:latin typeface="Meiryo UI" panose="020B0604030504040204" pitchFamily="50" charset="-128"/>
                <a:ea typeface="Meiryo UI" panose="020B0604030504040204" pitchFamily="50" charset="-128"/>
                <a:cs typeface="Source Han Sans JP"/>
              </a:rPr>
              <a:t>この際、YCCが実際に本人や家族と対話するよりも、既に当事者と関係性のできている支援者経由で</a:t>
            </a:r>
            <a:r>
              <a:rPr lang="en-US" sz="700" dirty="0">
                <a:solidFill>
                  <a:srgbClr val="414042"/>
                </a:solidFill>
                <a:latin typeface="Meiryo UI" panose="020B0604030504040204" pitchFamily="50" charset="-128"/>
                <a:ea typeface="Meiryo UI" panose="020B0604030504040204" pitchFamily="50" charset="-128"/>
                <a:cs typeface="Source Han Sans JP"/>
              </a:rPr>
              <a:t/>
            </a:r>
            <a:br>
              <a:rPr lang="en-US" sz="700" dirty="0">
                <a:solidFill>
                  <a:srgbClr val="414042"/>
                </a:solidFill>
                <a:latin typeface="Meiryo UI" panose="020B0604030504040204" pitchFamily="50" charset="-128"/>
                <a:ea typeface="Meiryo UI" panose="020B0604030504040204" pitchFamily="50" charset="-128"/>
                <a:cs typeface="Source Han Sans JP"/>
              </a:rPr>
            </a:br>
            <a:r>
              <a:rPr sz="700" dirty="0" err="1">
                <a:solidFill>
                  <a:srgbClr val="414042"/>
                </a:solidFill>
                <a:latin typeface="Meiryo UI" panose="020B0604030504040204" pitchFamily="50" charset="-128"/>
                <a:ea typeface="Meiryo UI" panose="020B0604030504040204" pitchFamily="50" charset="-128"/>
                <a:cs typeface="Source Han Sans JP"/>
              </a:rPr>
              <a:t>話を聞いたほうが望ましい場合には、関係機関とともに本人や家族の思いやニーズを聞き取る</a:t>
            </a:r>
            <a:r>
              <a:rPr sz="700" dirty="0">
                <a:solidFill>
                  <a:srgbClr val="414042"/>
                </a:solidFill>
                <a:latin typeface="Meiryo UI" panose="020B0604030504040204" pitchFamily="50" charset="-128"/>
                <a:ea typeface="Meiryo UI" panose="020B0604030504040204" pitchFamily="50" charset="-128"/>
                <a:cs typeface="Source Han Sans JP"/>
              </a:rPr>
              <a:t>。</a:t>
            </a:r>
            <a:endParaRPr sz="700" dirty="0">
              <a:latin typeface="Meiryo UI" panose="020B0604030504040204" pitchFamily="50" charset="-128"/>
              <a:ea typeface="Meiryo UI" panose="020B0604030504040204" pitchFamily="50" charset="-128"/>
              <a:cs typeface="Source Han Sans JP"/>
            </a:endParaRPr>
          </a:p>
          <a:p>
            <a:pPr marL="634365" marR="661035" lvl="1" indent="-126000">
              <a:lnSpc>
                <a:spcPct val="119100"/>
              </a:lnSpc>
              <a:spcBef>
                <a:spcPts val="635"/>
              </a:spcBef>
              <a:buClr>
                <a:srgbClr val="74C2EC"/>
              </a:buClr>
              <a:buSzPct val="140000"/>
              <a:buChar char="●"/>
              <a:tabLst>
                <a:tab pos="635000" algn="l"/>
              </a:tabLst>
            </a:pPr>
            <a:r>
              <a:rPr sz="700" dirty="0" err="1">
                <a:solidFill>
                  <a:srgbClr val="414042"/>
                </a:solidFill>
                <a:latin typeface="Meiryo UI" panose="020B0604030504040204" pitchFamily="50" charset="-128"/>
                <a:ea typeface="Meiryo UI" panose="020B0604030504040204" pitchFamily="50" charset="-128"/>
                <a:cs typeface="Source Han Sans JP"/>
              </a:rPr>
              <a:t>大まかな方針検討をした後は、連携が必要と考えた機関を招集し、ケース会議等を実施</a:t>
            </a:r>
            <a:r>
              <a:rPr lang="en-US" sz="700" dirty="0">
                <a:solidFill>
                  <a:srgbClr val="414042"/>
                </a:solidFill>
                <a:latin typeface="Meiryo UI" panose="020B0604030504040204" pitchFamily="50" charset="-128"/>
                <a:ea typeface="Meiryo UI" panose="020B0604030504040204" pitchFamily="50" charset="-128"/>
                <a:cs typeface="Source Han Sans JP"/>
              </a:rPr>
              <a:t/>
            </a:r>
            <a:br>
              <a:rPr lang="en-US" sz="700" dirty="0">
                <a:solidFill>
                  <a:srgbClr val="414042"/>
                </a:solidFill>
                <a:latin typeface="Meiryo UI" panose="020B0604030504040204" pitchFamily="50" charset="-128"/>
                <a:ea typeface="Meiryo UI" panose="020B0604030504040204" pitchFamily="50" charset="-128"/>
                <a:cs typeface="Source Han Sans JP"/>
              </a:rPr>
            </a:br>
            <a:r>
              <a:rPr sz="700" dirty="0" err="1">
                <a:solidFill>
                  <a:srgbClr val="414042"/>
                </a:solidFill>
                <a:latin typeface="Meiryo UI" panose="020B0604030504040204" pitchFamily="50" charset="-128"/>
                <a:ea typeface="Meiryo UI" panose="020B0604030504040204" pitchFamily="50" charset="-128"/>
                <a:cs typeface="Source Han Sans JP"/>
              </a:rPr>
              <a:t>各機関が専門性を発揮しながら役割分担をし支援内容を検討</a:t>
            </a:r>
            <a:endParaRPr sz="700" dirty="0">
              <a:latin typeface="Meiryo UI" panose="020B0604030504040204" pitchFamily="50" charset="-128"/>
              <a:ea typeface="Meiryo UI" panose="020B0604030504040204" pitchFamily="50" charset="-128"/>
              <a:cs typeface="Source Han Sans JP"/>
            </a:endParaRPr>
          </a:p>
          <a:p>
            <a:pPr marL="634365" marR="1158875">
              <a:lnSpc>
                <a:spcPct val="119100"/>
              </a:lnSpc>
            </a:pPr>
            <a:r>
              <a:rPr sz="700" dirty="0" err="1">
                <a:solidFill>
                  <a:srgbClr val="414042"/>
                </a:solidFill>
                <a:latin typeface="Meiryo UI" panose="020B0604030504040204" pitchFamily="50" charset="-128"/>
                <a:ea typeface="Meiryo UI" panose="020B0604030504040204" pitchFamily="50" charset="-128"/>
                <a:cs typeface="Source Han Sans JP"/>
              </a:rPr>
              <a:t>できれば本人や、家族も会議の場に呼び、どのようなことを望んでいるか</a:t>
            </a:r>
            <a:r>
              <a:rPr sz="700" dirty="0">
                <a:solidFill>
                  <a:srgbClr val="414042"/>
                </a:solidFill>
                <a:latin typeface="Meiryo UI" panose="020B0604030504040204" pitchFamily="50" charset="-128"/>
                <a:ea typeface="Meiryo UI" panose="020B0604030504040204" pitchFamily="50" charset="-128"/>
                <a:cs typeface="Source Han Sans JP"/>
              </a:rPr>
              <a:t>、</a:t>
            </a:r>
            <a:r>
              <a:rPr lang="en-US" sz="700" dirty="0">
                <a:solidFill>
                  <a:srgbClr val="414042"/>
                </a:solidFill>
                <a:latin typeface="Meiryo UI" panose="020B0604030504040204" pitchFamily="50" charset="-128"/>
                <a:ea typeface="Meiryo UI" panose="020B0604030504040204" pitchFamily="50" charset="-128"/>
                <a:cs typeface="Source Han Sans JP"/>
              </a:rPr>
              <a:t/>
            </a:r>
            <a:br>
              <a:rPr lang="en-US" sz="700" dirty="0">
                <a:solidFill>
                  <a:srgbClr val="414042"/>
                </a:solidFill>
                <a:latin typeface="Meiryo UI" panose="020B0604030504040204" pitchFamily="50" charset="-128"/>
                <a:ea typeface="Meiryo UI" panose="020B0604030504040204" pitchFamily="50" charset="-128"/>
                <a:cs typeface="Source Han Sans JP"/>
              </a:rPr>
            </a:br>
            <a:r>
              <a:rPr sz="700" dirty="0" err="1">
                <a:solidFill>
                  <a:srgbClr val="414042"/>
                </a:solidFill>
                <a:latin typeface="Meiryo UI" panose="020B0604030504040204" pitchFamily="50" charset="-128"/>
                <a:ea typeface="Meiryo UI" panose="020B0604030504040204" pitchFamily="50" charset="-128"/>
                <a:cs typeface="Source Han Sans JP"/>
              </a:rPr>
              <a:t>どのような支援ができるかを一緒に考えていく</a:t>
            </a:r>
            <a:r>
              <a:rPr sz="700" dirty="0">
                <a:solidFill>
                  <a:srgbClr val="414042"/>
                </a:solidFill>
                <a:latin typeface="Meiryo UI" panose="020B0604030504040204" pitchFamily="50" charset="-128"/>
                <a:ea typeface="Meiryo UI" panose="020B0604030504040204" pitchFamily="50" charset="-128"/>
                <a:cs typeface="Source Han Sans JP"/>
              </a:rPr>
              <a:t>。</a:t>
            </a:r>
            <a:endParaRPr sz="700" dirty="0">
              <a:latin typeface="Meiryo UI" panose="020B0604030504040204" pitchFamily="50" charset="-128"/>
              <a:ea typeface="Meiryo UI" panose="020B0604030504040204" pitchFamily="50" charset="-128"/>
              <a:cs typeface="Source Han Sans JP"/>
            </a:endParaRPr>
          </a:p>
          <a:p>
            <a:pPr>
              <a:lnSpc>
                <a:spcPct val="100000"/>
              </a:lnSpc>
              <a:spcBef>
                <a:spcPts val="70"/>
              </a:spcBef>
            </a:pPr>
            <a:endParaRPr sz="350" dirty="0">
              <a:latin typeface="Meiryo UI" panose="020B0604030504040204" pitchFamily="50" charset="-128"/>
              <a:ea typeface="Meiryo UI" panose="020B0604030504040204" pitchFamily="50" charset="-128"/>
              <a:cs typeface="Source Han Sans JP"/>
            </a:endParaRPr>
          </a:p>
          <a:p>
            <a:pPr marL="288000" indent="-144000">
              <a:lnSpc>
                <a:spcPct val="100000"/>
              </a:lnSpc>
              <a:buClr>
                <a:srgbClr val="009BDF"/>
              </a:buClr>
              <a:buSzPct val="120000"/>
              <a:buFont typeface="Meiryo UI" panose="020B0604030504040204" pitchFamily="50" charset="-128"/>
              <a:buChar char="●"/>
              <a:tabLst>
                <a:tab pos="274320" algn="l"/>
              </a:tabLst>
            </a:pPr>
            <a:r>
              <a:rPr sz="800" b="1" dirty="0">
                <a:solidFill>
                  <a:srgbClr val="414042"/>
                </a:solidFill>
                <a:latin typeface="Meiryo UI" panose="020B0604030504040204" pitchFamily="50" charset="-128"/>
                <a:ea typeface="Meiryo UI" panose="020B0604030504040204" pitchFamily="50" charset="-128"/>
                <a:cs typeface="Source Han Sans JP"/>
              </a:rPr>
              <a:t>会議の場で定まった方針は、「支援計画」にまとめる。</a:t>
            </a:r>
            <a:endParaRPr sz="800" b="1" dirty="0">
              <a:latin typeface="Meiryo UI" panose="020B0604030504040204" pitchFamily="50" charset="-128"/>
              <a:ea typeface="Meiryo UI" panose="020B0604030504040204" pitchFamily="50" charset="-128"/>
              <a:cs typeface="Source Han Sans JP"/>
            </a:endParaRPr>
          </a:p>
          <a:p>
            <a:pPr marL="288000" indent="-144000">
              <a:lnSpc>
                <a:spcPct val="100000"/>
              </a:lnSpc>
              <a:spcBef>
                <a:spcPts val="580"/>
              </a:spcBef>
              <a:buClr>
                <a:srgbClr val="009BDF"/>
              </a:buClr>
              <a:buSzPct val="120000"/>
              <a:buFont typeface="Meiryo UI" panose="020B0604030504040204" pitchFamily="50" charset="-128"/>
              <a:buChar char="●"/>
              <a:tabLst>
                <a:tab pos="274320" algn="l"/>
              </a:tabLst>
            </a:pPr>
            <a:r>
              <a:rPr sz="800" b="1" dirty="0">
                <a:solidFill>
                  <a:srgbClr val="414042"/>
                </a:solidFill>
                <a:latin typeface="Meiryo UI" panose="020B0604030504040204" pitchFamily="50" charset="-128"/>
                <a:ea typeface="Meiryo UI" panose="020B0604030504040204" pitchFamily="50" charset="-128"/>
                <a:cs typeface="Source Han Sans JP"/>
              </a:rPr>
              <a:t>計画に沿って支援する。</a:t>
            </a:r>
            <a:endParaRPr sz="800" b="1" dirty="0">
              <a:latin typeface="Meiryo UI" panose="020B0604030504040204" pitchFamily="50" charset="-128"/>
              <a:ea typeface="Meiryo UI" panose="020B0604030504040204" pitchFamily="50" charset="-128"/>
              <a:cs typeface="Source Han Sans JP"/>
            </a:endParaRPr>
          </a:p>
        </p:txBody>
      </p:sp>
      <p:sp>
        <p:nvSpPr>
          <p:cNvPr id="27" name="object 27"/>
          <p:cNvSpPr txBox="1"/>
          <p:nvPr/>
        </p:nvSpPr>
        <p:spPr>
          <a:xfrm>
            <a:off x="1851025" y="6479996"/>
            <a:ext cx="4629556" cy="667175"/>
          </a:xfrm>
          <a:prstGeom prst="rect">
            <a:avLst/>
          </a:prstGeom>
          <a:solidFill>
            <a:srgbClr val="E6E7E8"/>
          </a:solidFill>
        </p:spPr>
        <p:txBody>
          <a:bodyPr vert="horz" wrap="square" lIns="0" tIns="72390" rIns="0" bIns="0" rtlCol="0">
            <a:noAutofit/>
          </a:bodyPr>
          <a:lstStyle/>
          <a:p>
            <a:pPr marL="288000" marR="736600" indent="-144000">
              <a:lnSpc>
                <a:spcPct val="104200"/>
              </a:lnSpc>
              <a:spcBef>
                <a:spcPts val="570"/>
              </a:spcBef>
              <a:buClr>
                <a:srgbClr val="009BDF"/>
              </a:buClr>
              <a:buSzPct val="120000"/>
              <a:buChar char="●"/>
              <a:tabLst>
                <a:tab pos="274320" algn="l"/>
              </a:tabLst>
            </a:pPr>
            <a:r>
              <a:rPr sz="800" b="1" dirty="0" err="1">
                <a:solidFill>
                  <a:srgbClr val="414042"/>
                </a:solidFill>
                <a:latin typeface="Meiryo UI" panose="020B0604030504040204" pitchFamily="50" charset="-128"/>
                <a:ea typeface="Meiryo UI" panose="020B0604030504040204" pitchFamily="50" charset="-128"/>
                <a:cs typeface="Source Han Sans JP"/>
              </a:rPr>
              <a:t>家族状況や本人のケア負担の変化、ライフステージ等に応じ、支援内容の見直しが</a:t>
            </a:r>
            <a:r>
              <a:rPr lang="en-US" sz="800" b="1" dirty="0">
                <a:solidFill>
                  <a:srgbClr val="414042"/>
                </a:solidFill>
                <a:latin typeface="Meiryo UI" panose="020B0604030504040204" pitchFamily="50" charset="-128"/>
                <a:ea typeface="Meiryo UI" panose="020B0604030504040204" pitchFamily="50" charset="-128"/>
                <a:cs typeface="Source Han Sans JP"/>
              </a:rPr>
              <a:t/>
            </a:r>
            <a:br>
              <a:rPr lang="en-US" sz="800" b="1" dirty="0">
                <a:solidFill>
                  <a:srgbClr val="414042"/>
                </a:solidFill>
                <a:latin typeface="Meiryo UI" panose="020B0604030504040204" pitchFamily="50" charset="-128"/>
                <a:ea typeface="Meiryo UI" panose="020B0604030504040204" pitchFamily="50" charset="-128"/>
                <a:cs typeface="Source Han Sans JP"/>
              </a:rPr>
            </a:br>
            <a:r>
              <a:rPr sz="800" b="1" dirty="0" err="1">
                <a:solidFill>
                  <a:srgbClr val="414042"/>
                </a:solidFill>
                <a:latin typeface="Meiryo UI" panose="020B0604030504040204" pitchFamily="50" charset="-128"/>
                <a:ea typeface="Meiryo UI" panose="020B0604030504040204" pitchFamily="50" charset="-128"/>
                <a:cs typeface="Source Han Sans JP"/>
              </a:rPr>
              <a:t>必要になることもある。変化に早期に気付けるよう、見守りが重要</a:t>
            </a:r>
            <a:r>
              <a:rPr lang="en-US" sz="800" b="1" dirty="0">
                <a:solidFill>
                  <a:srgbClr val="414042"/>
                </a:solidFill>
                <a:latin typeface="Meiryo UI" panose="020B0604030504040204" pitchFamily="50" charset="-128"/>
                <a:ea typeface="Meiryo UI" panose="020B0604030504040204" pitchFamily="50" charset="-128"/>
                <a:cs typeface="Source Han Sans JP"/>
              </a:rPr>
              <a:t/>
            </a:r>
            <a:br>
              <a:rPr lang="en-US" sz="800" b="1" dirty="0">
                <a:solidFill>
                  <a:srgbClr val="414042"/>
                </a:solidFill>
                <a:latin typeface="Meiryo UI" panose="020B0604030504040204" pitchFamily="50" charset="-128"/>
                <a:ea typeface="Meiryo UI" panose="020B0604030504040204" pitchFamily="50" charset="-128"/>
                <a:cs typeface="Source Han Sans JP"/>
              </a:rPr>
            </a:br>
            <a:r>
              <a:rPr sz="800" b="1" dirty="0" err="1">
                <a:solidFill>
                  <a:srgbClr val="414042"/>
                </a:solidFill>
                <a:latin typeface="Meiryo UI" panose="020B0604030504040204" pitchFamily="50" charset="-128"/>
                <a:ea typeface="Meiryo UI" panose="020B0604030504040204" pitchFamily="50" charset="-128"/>
                <a:cs typeface="Source Han Sans JP"/>
              </a:rPr>
              <a:t>見直しが必要な場合</a:t>
            </a:r>
            <a:r>
              <a:rPr sz="800" b="1" dirty="0">
                <a:solidFill>
                  <a:srgbClr val="414042"/>
                </a:solidFill>
                <a:latin typeface="Meiryo UI" panose="020B0604030504040204" pitchFamily="50" charset="-128"/>
                <a:ea typeface="Meiryo UI" panose="020B0604030504040204" pitchFamily="50" charset="-128"/>
                <a:cs typeface="Source Han Sans JP"/>
              </a:rPr>
              <a:t>、「</a:t>
            </a:r>
            <a:r>
              <a:rPr sz="800" b="1" dirty="0" err="1">
                <a:solidFill>
                  <a:srgbClr val="414042"/>
                </a:solidFill>
                <a:latin typeface="Meiryo UI" panose="020B0604030504040204" pitchFamily="50" charset="-128"/>
                <a:ea typeface="Meiryo UI" panose="020B0604030504040204" pitchFamily="50" charset="-128"/>
                <a:cs typeface="Source Han Sans JP"/>
              </a:rPr>
              <a:t>支援する」のフェーズに戻り</a:t>
            </a:r>
            <a:r>
              <a:rPr sz="800" b="1" dirty="0">
                <a:solidFill>
                  <a:srgbClr val="414042"/>
                </a:solidFill>
                <a:latin typeface="Meiryo UI" panose="020B0604030504040204" pitchFamily="50" charset="-128"/>
                <a:ea typeface="Meiryo UI" panose="020B0604030504040204" pitchFamily="50" charset="-128"/>
                <a:cs typeface="Source Han Sans JP"/>
              </a:rPr>
              <a:t>、</a:t>
            </a:r>
            <a:r>
              <a:rPr lang="en-US" sz="800" b="1" dirty="0">
                <a:solidFill>
                  <a:srgbClr val="414042"/>
                </a:solidFill>
                <a:latin typeface="Meiryo UI" panose="020B0604030504040204" pitchFamily="50" charset="-128"/>
                <a:ea typeface="Meiryo UI" panose="020B0604030504040204" pitchFamily="50" charset="-128"/>
                <a:cs typeface="Source Han Sans JP"/>
              </a:rPr>
              <a:t/>
            </a:r>
            <a:br>
              <a:rPr lang="en-US" sz="800" b="1" dirty="0">
                <a:solidFill>
                  <a:srgbClr val="414042"/>
                </a:solidFill>
                <a:latin typeface="Meiryo UI" panose="020B0604030504040204" pitchFamily="50" charset="-128"/>
                <a:ea typeface="Meiryo UI" panose="020B0604030504040204" pitchFamily="50" charset="-128"/>
                <a:cs typeface="Source Han Sans JP"/>
              </a:rPr>
            </a:br>
            <a:r>
              <a:rPr sz="800" b="1" dirty="0" err="1">
                <a:solidFill>
                  <a:srgbClr val="414042"/>
                </a:solidFill>
                <a:latin typeface="Meiryo UI" panose="020B0604030504040204" pitchFamily="50" charset="-128"/>
                <a:ea typeface="Meiryo UI" panose="020B0604030504040204" pitchFamily="50" charset="-128"/>
                <a:cs typeface="Source Han Sans JP"/>
              </a:rPr>
              <a:t>本人や家族のニーズを確認し再アセスメントを行う</a:t>
            </a:r>
            <a:r>
              <a:rPr sz="800" b="1" dirty="0">
                <a:solidFill>
                  <a:srgbClr val="414042"/>
                </a:solidFill>
                <a:latin typeface="Meiryo UI" panose="020B0604030504040204" pitchFamily="50" charset="-128"/>
                <a:ea typeface="Meiryo UI" panose="020B0604030504040204" pitchFamily="50" charset="-128"/>
                <a:cs typeface="Source Han Sans JP"/>
              </a:rPr>
              <a:t>。</a:t>
            </a:r>
            <a:endParaRPr sz="800" b="1" dirty="0">
              <a:latin typeface="Meiryo UI" panose="020B0604030504040204" pitchFamily="50" charset="-128"/>
              <a:ea typeface="Meiryo UI" panose="020B0604030504040204" pitchFamily="50" charset="-128"/>
              <a:cs typeface="Source Han Sans JP"/>
            </a:endParaRPr>
          </a:p>
        </p:txBody>
      </p:sp>
      <p:sp>
        <p:nvSpPr>
          <p:cNvPr id="28" name="object 28"/>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74C2E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9" name="object 29"/>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35</a:t>
            </a:r>
            <a:endParaRPr sz="900">
              <a:latin typeface="Meiryo UI" panose="020B0604030504040204" pitchFamily="50" charset="-128"/>
              <a:ea typeface="Meiryo UI" panose="020B0604030504040204" pitchFamily="50" charset="-128"/>
              <a:cs typeface="Source Han Sans JP Medium"/>
            </a:endParaRPr>
          </a:p>
        </p:txBody>
      </p:sp>
      <p:sp>
        <p:nvSpPr>
          <p:cNvPr id="30" name="object 30"/>
          <p:cNvSpPr txBox="1"/>
          <p:nvPr/>
        </p:nvSpPr>
        <p:spPr>
          <a:xfrm>
            <a:off x="707301" y="10331567"/>
            <a:ext cx="146748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第６章  ｜  ２.フローの概要説明</a:t>
            </a:r>
            <a:endParaRPr sz="700">
              <a:latin typeface="Meiryo UI" panose="020B0604030504040204" pitchFamily="50" charset="-128"/>
              <a:ea typeface="Meiryo UI" panose="020B0604030504040204" pitchFamily="50" charset="-128"/>
              <a:cs typeface="Source Han Sans JP"/>
            </a:endParaRPr>
          </a:p>
        </p:txBody>
      </p:sp>
      <p:sp>
        <p:nvSpPr>
          <p:cNvPr id="32" name="object 7"/>
          <p:cNvSpPr txBox="1"/>
          <p:nvPr/>
        </p:nvSpPr>
        <p:spPr>
          <a:xfrm>
            <a:off x="1722437" y="1849127"/>
            <a:ext cx="4114800" cy="166712"/>
          </a:xfrm>
          <a:prstGeom prst="rect">
            <a:avLst/>
          </a:prstGeom>
        </p:spPr>
        <p:txBody>
          <a:bodyPr vert="horz" wrap="square" lIns="0" tIns="12700" rIns="0" bIns="0" rtlCol="0">
            <a:spAutoFit/>
          </a:bodyPr>
          <a:lstStyle/>
          <a:p>
            <a:pPr algn="ctr">
              <a:lnSpc>
                <a:spcPct val="100000"/>
              </a:lnSpc>
              <a:spcBef>
                <a:spcPts val="5"/>
              </a:spcBef>
              <a:tabLst>
                <a:tab pos="1621155" algn="l"/>
                <a:tab pos="2186940" algn="l"/>
                <a:tab pos="33858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図表22</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フローの概要説明</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100006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第7章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713447" y="931729"/>
            <a:ext cx="6143625" cy="391160"/>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956DAF"/>
                </a:solidFill>
                <a:latin typeface="Meiryo UI" panose="020B0604030504040204" pitchFamily="50" charset="-128"/>
              </a:rPr>
              <a:t>ヤングケアラーと思われる子供に気付くポイント</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31680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支援機関別の気付きのポイント</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58493" y="2351262"/>
            <a:ext cx="5497830" cy="1931811"/>
          </a:xfrm>
          <a:prstGeom prst="rect">
            <a:avLst/>
          </a:prstGeom>
        </p:spPr>
        <p:txBody>
          <a:bodyPr vert="horz" wrap="square" lIns="0" tIns="12700" rIns="0" bIns="0" rtlCol="0">
            <a:spAutoFit/>
          </a:bodyPr>
          <a:lstStyle/>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前述のように、ヤングケアラーは自らがヤングケアラーだと相談をしてくるケースは多くなく、関係者が「気付く」ことが必要です。</a:t>
            </a:r>
          </a:p>
          <a:p>
            <a:pPr marL="22225" marR="5080" indent="10795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日々の業務の中で、もしかしたらヤングケアラーではないか、ケアの対象者の家族にヤングケアラーがいないか</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など、家族全体を見る視点が大切です。例えば、家族構成の変化などにより生活環境が変わった場合は、</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子供が家事を担うきっかけになる可能性もあります。</a:t>
            </a:r>
          </a:p>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各支援機関別が気付くためのポイントの一例を、次頁からの図表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23</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にて、子供の様子（ケアをしている様子、</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ケアによる影響と思われる子供の様子、子供が必要な世話をされていない様子）、保護者・家族の様子に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分けて記載しました。ケースにより状況はさまざまであるため、チェックの多寡で判断することなく、これらの様子に気付いたら、所属する組織内でまずは共有し、</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等につなぎましょう。</a:t>
            </a:r>
            <a:endParaRPr sz="1000" dirty="0">
              <a:latin typeface="Meiryo UI" panose="020B0604030504040204" pitchFamily="50" charset="-128"/>
              <a:ea typeface="Meiryo UI" panose="020B0604030504040204" pitchFamily="50" charset="-128"/>
              <a:cs typeface="Source Han Sans JP"/>
            </a:endParaRPr>
          </a:p>
        </p:txBody>
      </p:sp>
      <p:grpSp>
        <p:nvGrpSpPr>
          <p:cNvPr id="10" name="object 10"/>
          <p:cNvGrpSpPr/>
          <p:nvPr/>
        </p:nvGrpSpPr>
        <p:grpSpPr>
          <a:xfrm>
            <a:off x="720001" y="4745803"/>
            <a:ext cx="6120130" cy="504190"/>
            <a:chOff x="720001" y="4745803"/>
            <a:chExt cx="6120130" cy="504190"/>
          </a:xfrm>
        </p:grpSpPr>
        <p:sp>
          <p:nvSpPr>
            <p:cNvPr id="11" name="object 11"/>
            <p:cNvSpPr/>
            <p:nvPr/>
          </p:nvSpPr>
          <p:spPr>
            <a:xfrm>
              <a:off x="1187999" y="4745803"/>
              <a:ext cx="0" cy="504190"/>
            </a:xfrm>
            <a:custGeom>
              <a:avLst/>
              <a:gdLst/>
              <a:ahLst/>
              <a:cxnLst/>
              <a:rect l="l" t="t" r="r" b="b"/>
              <a:pathLst>
                <a:path h="504189">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720001" y="5244402"/>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 name="object 13"/>
          <p:cNvSpPr txBox="1"/>
          <p:nvPr/>
        </p:nvSpPr>
        <p:spPr>
          <a:xfrm>
            <a:off x="1419528" y="4851195"/>
            <a:ext cx="22498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アウトリーチの重要性</a:t>
            </a:r>
            <a:endParaRPr sz="1700" dirty="0">
              <a:latin typeface="Meiryo UI" panose="020B0604030504040204" pitchFamily="50" charset="-128"/>
              <a:ea typeface="Meiryo UI" panose="020B0604030504040204" pitchFamily="50" charset="-128"/>
              <a:cs typeface="Source Han Sans JP Heavy"/>
            </a:endParaRPr>
          </a:p>
        </p:txBody>
      </p:sp>
      <p:sp>
        <p:nvSpPr>
          <p:cNvPr id="14" name="object 14"/>
          <p:cNvSpPr txBox="1"/>
          <p:nvPr/>
        </p:nvSpPr>
        <p:spPr>
          <a:xfrm>
            <a:off x="810731" y="47058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15" name="object 15"/>
          <p:cNvSpPr txBox="1"/>
          <p:nvPr/>
        </p:nvSpPr>
        <p:spPr>
          <a:xfrm>
            <a:off x="1058808" y="5423063"/>
            <a:ext cx="5497200" cy="1931811"/>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本人・家庭には自覚がなく支援サービスが届かない可能性があるため、アウトリーチ（訪問等による情報の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伝達）が重要です。また、サービスを認識していても、学校等に行っている子供が支援相談窓口などに問い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合わせることには様々な障壁があります。</a:t>
            </a:r>
          </a:p>
          <a:p>
            <a:pPr marL="15875" marR="6985" indent="10922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既に家族が何らかのサービスを受けている場合は、普段から家族と接点のある担当者が日頃から様子を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気にかけたり、家族に対しても困ったことがあったら話してほしい旨を伝えておくことで、ヤングケアラーと思われる子供に早期に気付ける可能性があります。訪問系サービスの場合は、自宅訪問時に、ケア対象の家族だけでなく本人とも会話をするなど日頃から気にかけることで、ふとしたときに本人が相談をしてくれる可能性があります。</a:t>
            </a:r>
          </a:p>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民生児童委員等による訪問時にケアの状況を把握することができたケースもあり、地域も含めた支援機関・関係者で、ケースに応じ分担し、本人・家族の負担にならない方法でアプローチできるとよいでしょう。</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6" name="object 16"/>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7"/>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36</a:t>
            </a:r>
            <a:endParaRPr sz="900">
              <a:latin typeface="Meiryo UI" panose="020B0604030504040204" pitchFamily="50" charset="-128"/>
              <a:ea typeface="Meiryo UI" panose="020B0604030504040204" pitchFamily="50" charset="-128"/>
              <a:cs typeface="Source Han Sans JP Medium"/>
            </a:endParaRPr>
          </a:p>
        </p:txBody>
      </p:sp>
      <p:sp>
        <p:nvSpPr>
          <p:cNvPr id="65" name="object 65"/>
          <p:cNvSpPr txBox="1"/>
          <p:nvPr/>
        </p:nvSpPr>
        <p:spPr>
          <a:xfrm>
            <a:off x="3461479" y="10331567"/>
            <a:ext cx="339153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  ｜  ２.アウトリーチの重要性</a:t>
            </a:r>
            <a:endParaRPr sz="700">
              <a:latin typeface="Meiryo UI" panose="020B0604030504040204" pitchFamily="50" charset="-128"/>
              <a:ea typeface="Meiryo UI" panose="020B0604030504040204" pitchFamily="50" charset="-128"/>
              <a:cs typeface="Source Han Sans JP"/>
            </a:endParaRPr>
          </a:p>
        </p:txBody>
      </p:sp>
      <p:sp>
        <p:nvSpPr>
          <p:cNvPr id="66"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68"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70"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73"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76"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9"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82"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85"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第７章</a:t>
            </a:r>
          </a:p>
        </p:txBody>
      </p:sp>
      <p:sp>
        <p:nvSpPr>
          <p:cNvPr id="88"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91"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94"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6"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7"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9"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00"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03"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4"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310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8890" y="406066"/>
            <a:ext cx="5001895" cy="241092"/>
          </a:xfrm>
          <a:prstGeom prst="rect">
            <a:avLst/>
          </a:prstGeom>
        </p:spPr>
        <p:txBody>
          <a:bodyPr vert="horz" wrap="square" lIns="0" tIns="86360" rIns="0" bIns="0" rtlCol="0">
            <a:spAutoFit/>
          </a:bodyPr>
          <a:lstStyle/>
          <a:p>
            <a:pPr algn="ctr">
              <a:lnSpc>
                <a:spcPct val="100000"/>
              </a:lnSpc>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支援機関別</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latin typeface="Meiryo UI" panose="020B0604030504040204" pitchFamily="50" charset="-128"/>
              <a:ea typeface="Meiryo UI" panose="020B0604030504040204" pitchFamily="50" charset="-128"/>
              <a:cs typeface="Source Han Sans JP"/>
            </a:endParaRPr>
          </a:p>
        </p:txBody>
      </p:sp>
      <p:sp>
        <p:nvSpPr>
          <p:cNvPr id="67" name="object 67"/>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68"/>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37</a:t>
            </a:r>
            <a:endParaRPr sz="900">
              <a:latin typeface="Meiryo UI" panose="020B0604030504040204" pitchFamily="50" charset="-128"/>
              <a:ea typeface="Meiryo UI" panose="020B0604030504040204" pitchFamily="50" charset="-128"/>
              <a:cs typeface="Source Han Sans JP Medium"/>
            </a:endParaRPr>
          </a:p>
        </p:txBody>
      </p:sp>
      <p:sp>
        <p:nvSpPr>
          <p:cNvPr id="69" name="object 69"/>
          <p:cNvSpPr txBox="1"/>
          <p:nvPr/>
        </p:nvSpPr>
        <p:spPr>
          <a:xfrm>
            <a:off x="707301" y="10331567"/>
            <a:ext cx="205295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a:t>
            </a:r>
            <a:endParaRPr sz="700">
              <a:latin typeface="Meiryo UI" panose="020B0604030504040204" pitchFamily="50" charset="-128"/>
              <a:ea typeface="Meiryo UI" panose="020B0604030504040204" pitchFamily="50" charset="-128"/>
              <a:cs typeface="Source Han Sans JP"/>
            </a:endParaRPr>
          </a:p>
        </p:txBody>
      </p:sp>
      <p:sp>
        <p:nvSpPr>
          <p:cNvPr id="75"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sz="1100" b="1" dirty="0" err="1">
                <a:solidFill>
                  <a:srgbClr val="231F20"/>
                </a:solidFill>
                <a:latin typeface="Meiryo UI" panose="020B0604030504040204" pitchFamily="50" charset="-128"/>
                <a:ea typeface="Meiryo UI" panose="020B0604030504040204" pitchFamily="50" charset="-128"/>
                <a:cs typeface="Source Han Sans JP"/>
              </a:rPr>
              <a:t>児童福祉</a:t>
            </a:r>
            <a:endParaRPr sz="1100" dirty="0">
              <a:latin typeface="Meiryo UI" panose="020B0604030504040204" pitchFamily="50" charset="-128"/>
              <a:ea typeface="Meiryo UI" panose="020B0604030504040204" pitchFamily="50" charset="-128"/>
              <a:cs typeface="Source Han Sans JP"/>
            </a:endParaRPr>
          </a:p>
        </p:txBody>
      </p:sp>
      <p:sp>
        <p:nvSpPr>
          <p:cNvPr id="7" name="object 2">
            <a:extLst>
              <a:ext uri="{FF2B5EF4-FFF2-40B4-BE49-F238E27FC236}">
                <a16:creationId xmlns:a16="http://schemas.microsoft.com/office/drawing/2014/main" id="{ADFD1AA2-A72E-47BF-AFC4-CD464CAFC1CE}"/>
              </a:ext>
            </a:extLst>
          </p:cNvPr>
          <p:cNvSpPr/>
          <p:nvPr/>
        </p:nvSpPr>
        <p:spPr>
          <a:xfrm>
            <a:off x="720001" y="1152017"/>
            <a:ext cx="6120130" cy="1692275"/>
          </a:xfrm>
          <a:custGeom>
            <a:avLst/>
            <a:gdLst/>
            <a:ahLst/>
            <a:cxnLst/>
            <a:rect l="l" t="t" r="r" b="b"/>
            <a:pathLst>
              <a:path w="6120130" h="1692275">
                <a:moveTo>
                  <a:pt x="0" y="1691817"/>
                </a:moveTo>
                <a:lnTo>
                  <a:pt x="6120003" y="1691817"/>
                </a:lnTo>
                <a:lnTo>
                  <a:pt x="6120003" y="0"/>
                </a:lnTo>
                <a:lnTo>
                  <a:pt x="0" y="0"/>
                </a:lnTo>
                <a:lnTo>
                  <a:pt x="0" y="1691817"/>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8" name="object 3">
            <a:extLst>
              <a:ext uri="{FF2B5EF4-FFF2-40B4-BE49-F238E27FC236}">
                <a16:creationId xmlns:a16="http://schemas.microsoft.com/office/drawing/2014/main" id="{FCC0B937-4E8C-41E4-A7F1-FB00E7EC47E3}"/>
              </a:ext>
            </a:extLst>
          </p:cNvPr>
          <p:cNvSpPr/>
          <p:nvPr/>
        </p:nvSpPr>
        <p:spPr>
          <a:xfrm>
            <a:off x="919321"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 name="object 4">
            <a:extLst>
              <a:ext uri="{FF2B5EF4-FFF2-40B4-BE49-F238E27FC236}">
                <a16:creationId xmlns:a16="http://schemas.microsoft.com/office/drawing/2014/main" id="{6017F1D1-76F0-45C4-9FD6-54C18D6B70AC}"/>
              </a:ext>
            </a:extLst>
          </p:cNvPr>
          <p:cNvSpPr/>
          <p:nvPr/>
        </p:nvSpPr>
        <p:spPr>
          <a:xfrm>
            <a:off x="919321"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 name="object 5">
            <a:extLst>
              <a:ext uri="{FF2B5EF4-FFF2-40B4-BE49-F238E27FC236}">
                <a16:creationId xmlns:a16="http://schemas.microsoft.com/office/drawing/2014/main" id="{40DC1691-9C92-40E0-99DE-EFA0B3003BC8}"/>
              </a:ext>
            </a:extLst>
          </p:cNvPr>
          <p:cNvSpPr/>
          <p:nvPr/>
        </p:nvSpPr>
        <p:spPr>
          <a:xfrm>
            <a:off x="919321"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 name="object 6">
            <a:extLst>
              <a:ext uri="{FF2B5EF4-FFF2-40B4-BE49-F238E27FC236}">
                <a16:creationId xmlns:a16="http://schemas.microsoft.com/office/drawing/2014/main" id="{59770695-65E0-44E6-ADDF-5D58FA07B69E}"/>
              </a:ext>
            </a:extLst>
          </p:cNvPr>
          <p:cNvSpPr/>
          <p:nvPr/>
        </p:nvSpPr>
        <p:spPr>
          <a:xfrm>
            <a:off x="919321"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object 7">
            <a:extLst>
              <a:ext uri="{FF2B5EF4-FFF2-40B4-BE49-F238E27FC236}">
                <a16:creationId xmlns:a16="http://schemas.microsoft.com/office/drawing/2014/main" id="{E369E6E6-DABE-4BE7-B6D7-C6D2D71552E7}"/>
              </a:ext>
            </a:extLst>
          </p:cNvPr>
          <p:cNvSpPr/>
          <p:nvPr/>
        </p:nvSpPr>
        <p:spPr>
          <a:xfrm>
            <a:off x="919321"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3" name="object 8">
            <a:extLst>
              <a:ext uri="{FF2B5EF4-FFF2-40B4-BE49-F238E27FC236}">
                <a16:creationId xmlns:a16="http://schemas.microsoft.com/office/drawing/2014/main" id="{061E9DCE-B191-44B2-92CE-E9CDFC856031}"/>
              </a:ext>
            </a:extLst>
          </p:cNvPr>
          <p:cNvSpPr/>
          <p:nvPr/>
        </p:nvSpPr>
        <p:spPr>
          <a:xfrm>
            <a:off x="936743"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4" name="object 9">
            <a:extLst>
              <a:ext uri="{FF2B5EF4-FFF2-40B4-BE49-F238E27FC236}">
                <a16:creationId xmlns:a16="http://schemas.microsoft.com/office/drawing/2014/main" id="{6C2EBCAA-21F2-4B5F-94F2-75A54977B159}"/>
              </a:ext>
            </a:extLst>
          </p:cNvPr>
          <p:cNvSpPr/>
          <p:nvPr/>
        </p:nvSpPr>
        <p:spPr>
          <a:xfrm>
            <a:off x="936743"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5" name="object 10">
            <a:extLst>
              <a:ext uri="{FF2B5EF4-FFF2-40B4-BE49-F238E27FC236}">
                <a16:creationId xmlns:a16="http://schemas.microsoft.com/office/drawing/2014/main" id="{CB3D82D2-A26D-45ED-A166-0EDB9D69EA39}"/>
              </a:ext>
            </a:extLst>
          </p:cNvPr>
          <p:cNvSpPr/>
          <p:nvPr/>
        </p:nvSpPr>
        <p:spPr>
          <a:xfrm>
            <a:off x="936743"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 name="object 11">
            <a:extLst>
              <a:ext uri="{FF2B5EF4-FFF2-40B4-BE49-F238E27FC236}">
                <a16:creationId xmlns:a16="http://schemas.microsoft.com/office/drawing/2014/main" id="{2899F3C4-4F1A-45F9-A7A3-B8D56BE78A00}"/>
              </a:ext>
            </a:extLst>
          </p:cNvPr>
          <p:cNvSpPr/>
          <p:nvPr/>
        </p:nvSpPr>
        <p:spPr>
          <a:xfrm>
            <a:off x="936743"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7" name="object 12">
            <a:extLst>
              <a:ext uri="{FF2B5EF4-FFF2-40B4-BE49-F238E27FC236}">
                <a16:creationId xmlns:a16="http://schemas.microsoft.com/office/drawing/2014/main" id="{61301905-AF57-408B-A613-AA25A26B9EF0}"/>
              </a:ext>
            </a:extLst>
          </p:cNvPr>
          <p:cNvSpPr/>
          <p:nvPr/>
        </p:nvSpPr>
        <p:spPr>
          <a:xfrm>
            <a:off x="919321" y="2552636"/>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8" name="object 13">
            <a:extLst>
              <a:ext uri="{FF2B5EF4-FFF2-40B4-BE49-F238E27FC236}">
                <a16:creationId xmlns:a16="http://schemas.microsoft.com/office/drawing/2014/main" id="{87F78403-9B72-478D-8ED3-CF52448DEF62}"/>
              </a:ext>
            </a:extLst>
          </p:cNvPr>
          <p:cNvSpPr/>
          <p:nvPr/>
        </p:nvSpPr>
        <p:spPr>
          <a:xfrm>
            <a:off x="936743" y="25185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9" name="object 14">
            <a:extLst>
              <a:ext uri="{FF2B5EF4-FFF2-40B4-BE49-F238E27FC236}">
                <a16:creationId xmlns:a16="http://schemas.microsoft.com/office/drawing/2014/main" id="{8F78506F-53A9-4615-A355-1CF48AF4930E}"/>
              </a:ext>
            </a:extLst>
          </p:cNvPr>
          <p:cNvSpPr/>
          <p:nvPr/>
        </p:nvSpPr>
        <p:spPr>
          <a:xfrm>
            <a:off x="720001" y="3059836"/>
            <a:ext cx="6120130" cy="2190750"/>
          </a:xfrm>
          <a:custGeom>
            <a:avLst/>
            <a:gdLst/>
            <a:ahLst/>
            <a:cxnLst/>
            <a:rect l="l" t="t" r="r" b="b"/>
            <a:pathLst>
              <a:path w="6120130" h="2190750">
                <a:moveTo>
                  <a:pt x="0" y="2190661"/>
                </a:moveTo>
                <a:lnTo>
                  <a:pt x="6120003" y="2190661"/>
                </a:lnTo>
                <a:lnTo>
                  <a:pt x="6120003"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20" name="object 15">
            <a:extLst>
              <a:ext uri="{FF2B5EF4-FFF2-40B4-BE49-F238E27FC236}">
                <a16:creationId xmlns:a16="http://schemas.microsoft.com/office/drawing/2014/main" id="{69B08BC4-1CF1-4D20-AD80-60786B2578BC}"/>
              </a:ext>
            </a:extLst>
          </p:cNvPr>
          <p:cNvSpPr/>
          <p:nvPr/>
        </p:nvSpPr>
        <p:spPr>
          <a:xfrm>
            <a:off x="919321" y="3162433"/>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1" name="object 16">
            <a:extLst>
              <a:ext uri="{FF2B5EF4-FFF2-40B4-BE49-F238E27FC236}">
                <a16:creationId xmlns:a16="http://schemas.microsoft.com/office/drawing/2014/main" id="{31D3DE4F-C772-4C9B-BB2A-B5E660BDB565}"/>
              </a:ext>
            </a:extLst>
          </p:cNvPr>
          <p:cNvSpPr/>
          <p:nvPr/>
        </p:nvSpPr>
        <p:spPr>
          <a:xfrm>
            <a:off x="919321" y="3419130"/>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2" name="object 17">
            <a:extLst>
              <a:ext uri="{FF2B5EF4-FFF2-40B4-BE49-F238E27FC236}">
                <a16:creationId xmlns:a16="http://schemas.microsoft.com/office/drawing/2014/main" id="{6033631F-A057-41A1-975D-21DC409E330B}"/>
              </a:ext>
            </a:extLst>
          </p:cNvPr>
          <p:cNvSpPr/>
          <p:nvPr/>
        </p:nvSpPr>
        <p:spPr>
          <a:xfrm>
            <a:off x="919321" y="3675828"/>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3" name="object 18">
            <a:extLst>
              <a:ext uri="{FF2B5EF4-FFF2-40B4-BE49-F238E27FC236}">
                <a16:creationId xmlns:a16="http://schemas.microsoft.com/office/drawing/2014/main" id="{FA45E5B5-1C57-422C-84AF-E4011ACBF0A7}"/>
              </a:ext>
            </a:extLst>
          </p:cNvPr>
          <p:cNvSpPr/>
          <p:nvPr/>
        </p:nvSpPr>
        <p:spPr>
          <a:xfrm>
            <a:off x="919321" y="3932520"/>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4" name="object 19">
            <a:extLst>
              <a:ext uri="{FF2B5EF4-FFF2-40B4-BE49-F238E27FC236}">
                <a16:creationId xmlns:a16="http://schemas.microsoft.com/office/drawing/2014/main" id="{9DCF3447-7CA3-49FC-81F4-E168D861ED9B}"/>
              </a:ext>
            </a:extLst>
          </p:cNvPr>
          <p:cNvSpPr/>
          <p:nvPr/>
        </p:nvSpPr>
        <p:spPr>
          <a:xfrm>
            <a:off x="919321" y="4189218"/>
            <a:ext cx="188594" cy="188595"/>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5" name="object 20">
            <a:extLst>
              <a:ext uri="{FF2B5EF4-FFF2-40B4-BE49-F238E27FC236}">
                <a16:creationId xmlns:a16="http://schemas.microsoft.com/office/drawing/2014/main" id="{65806434-FDE0-4D42-9FC2-D197D412E6CA}"/>
              </a:ext>
            </a:extLst>
          </p:cNvPr>
          <p:cNvSpPr/>
          <p:nvPr/>
        </p:nvSpPr>
        <p:spPr>
          <a:xfrm>
            <a:off x="919321" y="4445915"/>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6" name="object 21">
            <a:extLst>
              <a:ext uri="{FF2B5EF4-FFF2-40B4-BE49-F238E27FC236}">
                <a16:creationId xmlns:a16="http://schemas.microsoft.com/office/drawing/2014/main" id="{C0E06CE1-A430-4A86-9598-AF04494D5EA0}"/>
              </a:ext>
            </a:extLst>
          </p:cNvPr>
          <p:cNvSpPr/>
          <p:nvPr/>
        </p:nvSpPr>
        <p:spPr>
          <a:xfrm>
            <a:off x="3973441" y="4445915"/>
            <a:ext cx="188595"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7" name="object 22">
            <a:extLst>
              <a:ext uri="{FF2B5EF4-FFF2-40B4-BE49-F238E27FC236}">
                <a16:creationId xmlns:a16="http://schemas.microsoft.com/office/drawing/2014/main" id="{DCE1063E-89F6-4AE7-A930-F810E45F646B}"/>
              </a:ext>
            </a:extLst>
          </p:cNvPr>
          <p:cNvSpPr/>
          <p:nvPr/>
        </p:nvSpPr>
        <p:spPr>
          <a:xfrm>
            <a:off x="919321" y="4702605"/>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8" name="object 23">
            <a:extLst>
              <a:ext uri="{FF2B5EF4-FFF2-40B4-BE49-F238E27FC236}">
                <a16:creationId xmlns:a16="http://schemas.microsoft.com/office/drawing/2014/main" id="{2C95CCD3-A4E2-4562-B796-15082A09053E}"/>
              </a:ext>
            </a:extLst>
          </p:cNvPr>
          <p:cNvSpPr/>
          <p:nvPr/>
        </p:nvSpPr>
        <p:spPr>
          <a:xfrm>
            <a:off x="919321" y="4959303"/>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9" name="object 24">
            <a:extLst>
              <a:ext uri="{FF2B5EF4-FFF2-40B4-BE49-F238E27FC236}">
                <a16:creationId xmlns:a16="http://schemas.microsoft.com/office/drawing/2014/main" id="{8186141F-0C28-4CB6-824D-B624EBAAD1D9}"/>
              </a:ext>
            </a:extLst>
          </p:cNvPr>
          <p:cNvSpPr/>
          <p:nvPr/>
        </p:nvSpPr>
        <p:spPr>
          <a:xfrm>
            <a:off x="936743" y="338508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0" name="object 25">
            <a:extLst>
              <a:ext uri="{FF2B5EF4-FFF2-40B4-BE49-F238E27FC236}">
                <a16:creationId xmlns:a16="http://schemas.microsoft.com/office/drawing/2014/main" id="{48E45349-4582-4255-9AEA-0892621B41DE}"/>
              </a:ext>
            </a:extLst>
          </p:cNvPr>
          <p:cNvSpPr/>
          <p:nvPr/>
        </p:nvSpPr>
        <p:spPr>
          <a:xfrm>
            <a:off x="936743" y="36417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1" name="object 26">
            <a:extLst>
              <a:ext uri="{FF2B5EF4-FFF2-40B4-BE49-F238E27FC236}">
                <a16:creationId xmlns:a16="http://schemas.microsoft.com/office/drawing/2014/main" id="{75DFCF58-26B1-48AB-8028-D0C40AC03F6B}"/>
              </a:ext>
            </a:extLst>
          </p:cNvPr>
          <p:cNvSpPr/>
          <p:nvPr/>
        </p:nvSpPr>
        <p:spPr>
          <a:xfrm>
            <a:off x="936743" y="36417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2" name="object 27">
            <a:extLst>
              <a:ext uri="{FF2B5EF4-FFF2-40B4-BE49-F238E27FC236}">
                <a16:creationId xmlns:a16="http://schemas.microsoft.com/office/drawing/2014/main" id="{FC4A92B6-49A5-4177-9437-36DABD40B960}"/>
              </a:ext>
            </a:extLst>
          </p:cNvPr>
          <p:cNvSpPr/>
          <p:nvPr/>
        </p:nvSpPr>
        <p:spPr>
          <a:xfrm>
            <a:off x="936743" y="389847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3" name="object 28">
            <a:extLst>
              <a:ext uri="{FF2B5EF4-FFF2-40B4-BE49-F238E27FC236}">
                <a16:creationId xmlns:a16="http://schemas.microsoft.com/office/drawing/2014/main" id="{19805761-EA3D-4749-8BC5-2595E12B3785}"/>
              </a:ext>
            </a:extLst>
          </p:cNvPr>
          <p:cNvSpPr/>
          <p:nvPr/>
        </p:nvSpPr>
        <p:spPr>
          <a:xfrm>
            <a:off x="936743" y="415517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4" name="object 29">
            <a:extLst>
              <a:ext uri="{FF2B5EF4-FFF2-40B4-BE49-F238E27FC236}">
                <a16:creationId xmlns:a16="http://schemas.microsoft.com/office/drawing/2014/main" id="{DA6F1FC1-CFA1-4E8F-AA1B-444678EBA6BD}"/>
              </a:ext>
            </a:extLst>
          </p:cNvPr>
          <p:cNvSpPr/>
          <p:nvPr/>
        </p:nvSpPr>
        <p:spPr>
          <a:xfrm>
            <a:off x="936743" y="441186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5" name="object 30">
            <a:extLst>
              <a:ext uri="{FF2B5EF4-FFF2-40B4-BE49-F238E27FC236}">
                <a16:creationId xmlns:a16="http://schemas.microsoft.com/office/drawing/2014/main" id="{ACFBE89F-AB6C-4E2A-8693-1CC83261043B}"/>
              </a:ext>
            </a:extLst>
          </p:cNvPr>
          <p:cNvSpPr/>
          <p:nvPr/>
        </p:nvSpPr>
        <p:spPr>
          <a:xfrm>
            <a:off x="936743" y="466855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6" name="object 31">
            <a:extLst>
              <a:ext uri="{FF2B5EF4-FFF2-40B4-BE49-F238E27FC236}">
                <a16:creationId xmlns:a16="http://schemas.microsoft.com/office/drawing/2014/main" id="{4F598FAE-2380-48AA-A6EA-53828D716061}"/>
              </a:ext>
            </a:extLst>
          </p:cNvPr>
          <p:cNvSpPr/>
          <p:nvPr/>
        </p:nvSpPr>
        <p:spPr>
          <a:xfrm>
            <a:off x="936743" y="4925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7" name="object 32">
            <a:extLst>
              <a:ext uri="{FF2B5EF4-FFF2-40B4-BE49-F238E27FC236}">
                <a16:creationId xmlns:a16="http://schemas.microsoft.com/office/drawing/2014/main" id="{7CCA6535-5105-4F1B-9B80-A99B2DD5AF49}"/>
              </a:ext>
            </a:extLst>
          </p:cNvPr>
          <p:cNvSpPr/>
          <p:nvPr/>
        </p:nvSpPr>
        <p:spPr>
          <a:xfrm>
            <a:off x="720001" y="5466512"/>
            <a:ext cx="6120130" cy="1163955"/>
          </a:xfrm>
          <a:custGeom>
            <a:avLst/>
            <a:gdLst/>
            <a:ahLst/>
            <a:cxnLst/>
            <a:rect l="l" t="t" r="r" b="b"/>
            <a:pathLst>
              <a:path w="6120130" h="1163954">
                <a:moveTo>
                  <a:pt x="0" y="1163878"/>
                </a:moveTo>
                <a:lnTo>
                  <a:pt x="6120003" y="1163878"/>
                </a:lnTo>
                <a:lnTo>
                  <a:pt x="6120003" y="0"/>
                </a:lnTo>
                <a:lnTo>
                  <a:pt x="0" y="0"/>
                </a:lnTo>
                <a:lnTo>
                  <a:pt x="0" y="1163878"/>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38" name="object 33">
            <a:extLst>
              <a:ext uri="{FF2B5EF4-FFF2-40B4-BE49-F238E27FC236}">
                <a16:creationId xmlns:a16="http://schemas.microsoft.com/office/drawing/2014/main" id="{039F7EF2-0598-4034-AEDA-0BE0CEE09D51}"/>
              </a:ext>
            </a:extLst>
          </p:cNvPr>
          <p:cNvSpPr/>
          <p:nvPr/>
        </p:nvSpPr>
        <p:spPr>
          <a:xfrm>
            <a:off x="919321" y="5569103"/>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9" name="object 34">
            <a:extLst>
              <a:ext uri="{FF2B5EF4-FFF2-40B4-BE49-F238E27FC236}">
                <a16:creationId xmlns:a16="http://schemas.microsoft.com/office/drawing/2014/main" id="{23401459-2BE8-4567-B2DB-EE7B8A287D76}"/>
              </a:ext>
            </a:extLst>
          </p:cNvPr>
          <p:cNvSpPr/>
          <p:nvPr/>
        </p:nvSpPr>
        <p:spPr>
          <a:xfrm>
            <a:off x="919321" y="5825800"/>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0" name="object 35">
            <a:extLst>
              <a:ext uri="{FF2B5EF4-FFF2-40B4-BE49-F238E27FC236}">
                <a16:creationId xmlns:a16="http://schemas.microsoft.com/office/drawing/2014/main" id="{9A87751F-149B-46BA-92D5-10DD67A2A59C}"/>
              </a:ext>
            </a:extLst>
          </p:cNvPr>
          <p:cNvSpPr/>
          <p:nvPr/>
        </p:nvSpPr>
        <p:spPr>
          <a:xfrm>
            <a:off x="919321" y="6082491"/>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1" name="object 36">
            <a:extLst>
              <a:ext uri="{FF2B5EF4-FFF2-40B4-BE49-F238E27FC236}">
                <a16:creationId xmlns:a16="http://schemas.microsoft.com/office/drawing/2014/main" id="{10492FDA-4960-494A-9865-ED92880FF5B1}"/>
              </a:ext>
            </a:extLst>
          </p:cNvPr>
          <p:cNvSpPr/>
          <p:nvPr/>
        </p:nvSpPr>
        <p:spPr>
          <a:xfrm>
            <a:off x="919321" y="6339188"/>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2" name="object 37">
            <a:extLst>
              <a:ext uri="{FF2B5EF4-FFF2-40B4-BE49-F238E27FC236}">
                <a16:creationId xmlns:a16="http://schemas.microsoft.com/office/drawing/2014/main" id="{87455F67-1019-4B80-A9F8-FAFA8176FA00}"/>
              </a:ext>
            </a:extLst>
          </p:cNvPr>
          <p:cNvSpPr/>
          <p:nvPr/>
        </p:nvSpPr>
        <p:spPr>
          <a:xfrm>
            <a:off x="936743" y="57917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3" name="object 38">
            <a:extLst>
              <a:ext uri="{FF2B5EF4-FFF2-40B4-BE49-F238E27FC236}">
                <a16:creationId xmlns:a16="http://schemas.microsoft.com/office/drawing/2014/main" id="{6AC140C7-CCFF-48D8-9355-5825F2FB9A59}"/>
              </a:ext>
            </a:extLst>
          </p:cNvPr>
          <p:cNvSpPr/>
          <p:nvPr/>
        </p:nvSpPr>
        <p:spPr>
          <a:xfrm>
            <a:off x="936743" y="60484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4" name="object 39">
            <a:extLst>
              <a:ext uri="{FF2B5EF4-FFF2-40B4-BE49-F238E27FC236}">
                <a16:creationId xmlns:a16="http://schemas.microsoft.com/office/drawing/2014/main" id="{31910324-1858-4B7E-90EF-A44EA616596E}"/>
              </a:ext>
            </a:extLst>
          </p:cNvPr>
          <p:cNvSpPr/>
          <p:nvPr/>
        </p:nvSpPr>
        <p:spPr>
          <a:xfrm>
            <a:off x="936743" y="63051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5" name="object 40">
            <a:extLst>
              <a:ext uri="{FF2B5EF4-FFF2-40B4-BE49-F238E27FC236}">
                <a16:creationId xmlns:a16="http://schemas.microsoft.com/office/drawing/2014/main" id="{231D0689-7C85-49A0-B26A-0379A3DE6182}"/>
              </a:ext>
            </a:extLst>
          </p:cNvPr>
          <p:cNvSpPr/>
          <p:nvPr/>
        </p:nvSpPr>
        <p:spPr>
          <a:xfrm>
            <a:off x="720001" y="6846379"/>
            <a:ext cx="6120130" cy="2704465"/>
          </a:xfrm>
          <a:custGeom>
            <a:avLst/>
            <a:gdLst/>
            <a:ahLst/>
            <a:cxnLst/>
            <a:rect l="l" t="t" r="r" b="b"/>
            <a:pathLst>
              <a:path w="6120130" h="2704465">
                <a:moveTo>
                  <a:pt x="0" y="2704058"/>
                </a:moveTo>
                <a:lnTo>
                  <a:pt x="6120003" y="2704058"/>
                </a:lnTo>
                <a:lnTo>
                  <a:pt x="6120003" y="0"/>
                </a:lnTo>
                <a:lnTo>
                  <a:pt x="0" y="0"/>
                </a:lnTo>
                <a:lnTo>
                  <a:pt x="0" y="2704058"/>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46" name="object 41">
            <a:extLst>
              <a:ext uri="{FF2B5EF4-FFF2-40B4-BE49-F238E27FC236}">
                <a16:creationId xmlns:a16="http://schemas.microsoft.com/office/drawing/2014/main" id="{1DB7EFDF-9EBE-4E10-B342-9005FC36D465}"/>
              </a:ext>
            </a:extLst>
          </p:cNvPr>
          <p:cNvSpPr/>
          <p:nvPr/>
        </p:nvSpPr>
        <p:spPr>
          <a:xfrm>
            <a:off x="919321" y="6948986"/>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7" name="object 42">
            <a:extLst>
              <a:ext uri="{FF2B5EF4-FFF2-40B4-BE49-F238E27FC236}">
                <a16:creationId xmlns:a16="http://schemas.microsoft.com/office/drawing/2014/main" id="{BB8EF4A3-B16F-46A3-8955-230B80CF44F4}"/>
              </a:ext>
            </a:extLst>
          </p:cNvPr>
          <p:cNvSpPr/>
          <p:nvPr/>
        </p:nvSpPr>
        <p:spPr>
          <a:xfrm>
            <a:off x="919321" y="7205684"/>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8" name="object 43">
            <a:extLst>
              <a:ext uri="{FF2B5EF4-FFF2-40B4-BE49-F238E27FC236}">
                <a16:creationId xmlns:a16="http://schemas.microsoft.com/office/drawing/2014/main" id="{4B317A41-081E-4391-925F-6FD2CFF5B168}"/>
              </a:ext>
            </a:extLst>
          </p:cNvPr>
          <p:cNvSpPr/>
          <p:nvPr/>
        </p:nvSpPr>
        <p:spPr>
          <a:xfrm>
            <a:off x="919321" y="7462375"/>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9" name="object 44">
            <a:extLst>
              <a:ext uri="{FF2B5EF4-FFF2-40B4-BE49-F238E27FC236}">
                <a16:creationId xmlns:a16="http://schemas.microsoft.com/office/drawing/2014/main" id="{9083447E-87D9-47AC-9E82-65210A162D6F}"/>
              </a:ext>
            </a:extLst>
          </p:cNvPr>
          <p:cNvSpPr/>
          <p:nvPr/>
        </p:nvSpPr>
        <p:spPr>
          <a:xfrm>
            <a:off x="919321" y="7719073"/>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45">
            <a:extLst>
              <a:ext uri="{FF2B5EF4-FFF2-40B4-BE49-F238E27FC236}">
                <a16:creationId xmlns:a16="http://schemas.microsoft.com/office/drawing/2014/main" id="{D404D26E-EF48-4E76-96C2-DB61E278B6DA}"/>
              </a:ext>
            </a:extLst>
          </p:cNvPr>
          <p:cNvSpPr/>
          <p:nvPr/>
        </p:nvSpPr>
        <p:spPr>
          <a:xfrm>
            <a:off x="919321" y="7975770"/>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46">
            <a:extLst>
              <a:ext uri="{FF2B5EF4-FFF2-40B4-BE49-F238E27FC236}">
                <a16:creationId xmlns:a16="http://schemas.microsoft.com/office/drawing/2014/main" id="{475A4521-7CFE-4D76-91DD-4D8653F5480E}"/>
              </a:ext>
            </a:extLst>
          </p:cNvPr>
          <p:cNvSpPr/>
          <p:nvPr/>
        </p:nvSpPr>
        <p:spPr>
          <a:xfrm>
            <a:off x="919321" y="8232461"/>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47">
            <a:extLst>
              <a:ext uri="{FF2B5EF4-FFF2-40B4-BE49-F238E27FC236}">
                <a16:creationId xmlns:a16="http://schemas.microsoft.com/office/drawing/2014/main" id="{B5FD27A3-B81B-44BB-9D06-3BE14864A015}"/>
              </a:ext>
            </a:extLst>
          </p:cNvPr>
          <p:cNvSpPr/>
          <p:nvPr/>
        </p:nvSpPr>
        <p:spPr>
          <a:xfrm>
            <a:off x="919321" y="8489159"/>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48">
            <a:extLst>
              <a:ext uri="{FF2B5EF4-FFF2-40B4-BE49-F238E27FC236}">
                <a16:creationId xmlns:a16="http://schemas.microsoft.com/office/drawing/2014/main" id="{07D7C230-84E8-4091-8A4E-ACF250B0A9F6}"/>
              </a:ext>
            </a:extLst>
          </p:cNvPr>
          <p:cNvSpPr/>
          <p:nvPr/>
        </p:nvSpPr>
        <p:spPr>
          <a:xfrm>
            <a:off x="3973441" y="7205684"/>
            <a:ext cx="188595"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49">
            <a:extLst>
              <a:ext uri="{FF2B5EF4-FFF2-40B4-BE49-F238E27FC236}">
                <a16:creationId xmlns:a16="http://schemas.microsoft.com/office/drawing/2014/main" id="{675CD3BE-56B8-4E08-A272-78321C48337E}"/>
              </a:ext>
            </a:extLst>
          </p:cNvPr>
          <p:cNvSpPr/>
          <p:nvPr/>
        </p:nvSpPr>
        <p:spPr>
          <a:xfrm>
            <a:off x="3973441" y="8489159"/>
            <a:ext cx="188595"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50">
            <a:extLst>
              <a:ext uri="{FF2B5EF4-FFF2-40B4-BE49-F238E27FC236}">
                <a16:creationId xmlns:a16="http://schemas.microsoft.com/office/drawing/2014/main" id="{235C5143-0E9B-4F93-8A82-E91757CA614B}"/>
              </a:ext>
            </a:extLst>
          </p:cNvPr>
          <p:cNvSpPr/>
          <p:nvPr/>
        </p:nvSpPr>
        <p:spPr>
          <a:xfrm>
            <a:off x="919321" y="8745857"/>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51">
            <a:extLst>
              <a:ext uri="{FF2B5EF4-FFF2-40B4-BE49-F238E27FC236}">
                <a16:creationId xmlns:a16="http://schemas.microsoft.com/office/drawing/2014/main" id="{F4C42405-C4A4-47B3-8B70-B5FA23FD1446}"/>
              </a:ext>
            </a:extLst>
          </p:cNvPr>
          <p:cNvSpPr/>
          <p:nvPr/>
        </p:nvSpPr>
        <p:spPr>
          <a:xfrm>
            <a:off x="919321" y="9002548"/>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52">
            <a:extLst>
              <a:ext uri="{FF2B5EF4-FFF2-40B4-BE49-F238E27FC236}">
                <a16:creationId xmlns:a16="http://schemas.microsoft.com/office/drawing/2014/main" id="{99FAAB0A-2220-46E1-B61E-7D925AA91C98}"/>
              </a:ext>
            </a:extLst>
          </p:cNvPr>
          <p:cNvSpPr/>
          <p:nvPr/>
        </p:nvSpPr>
        <p:spPr>
          <a:xfrm>
            <a:off x="919321" y="9259246"/>
            <a:ext cx="188594" cy="188594"/>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54">
            <a:extLst>
              <a:ext uri="{FF2B5EF4-FFF2-40B4-BE49-F238E27FC236}">
                <a16:creationId xmlns:a16="http://schemas.microsoft.com/office/drawing/2014/main" id="{64B532A8-3CDE-4D56-BD25-05F793F22D11}"/>
              </a:ext>
            </a:extLst>
          </p:cNvPr>
          <p:cNvSpPr/>
          <p:nvPr/>
        </p:nvSpPr>
        <p:spPr>
          <a:xfrm>
            <a:off x="936743" y="717163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9" name="object 55">
            <a:extLst>
              <a:ext uri="{FF2B5EF4-FFF2-40B4-BE49-F238E27FC236}">
                <a16:creationId xmlns:a16="http://schemas.microsoft.com/office/drawing/2014/main" id="{BC706614-15A3-450E-A3FC-2142D039E558}"/>
              </a:ext>
            </a:extLst>
          </p:cNvPr>
          <p:cNvSpPr/>
          <p:nvPr/>
        </p:nvSpPr>
        <p:spPr>
          <a:xfrm>
            <a:off x="936743" y="742832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0" name="object 56">
            <a:extLst>
              <a:ext uri="{FF2B5EF4-FFF2-40B4-BE49-F238E27FC236}">
                <a16:creationId xmlns:a16="http://schemas.microsoft.com/office/drawing/2014/main" id="{6F7E5B88-4514-4002-97AE-4028786276B5}"/>
              </a:ext>
            </a:extLst>
          </p:cNvPr>
          <p:cNvSpPr/>
          <p:nvPr/>
        </p:nvSpPr>
        <p:spPr>
          <a:xfrm>
            <a:off x="936743" y="768502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1" name="object 57">
            <a:extLst>
              <a:ext uri="{FF2B5EF4-FFF2-40B4-BE49-F238E27FC236}">
                <a16:creationId xmlns:a16="http://schemas.microsoft.com/office/drawing/2014/main" id="{9940DCD7-0636-4400-A6E7-6CDF1BD87C1B}"/>
              </a:ext>
            </a:extLst>
          </p:cNvPr>
          <p:cNvSpPr/>
          <p:nvPr/>
        </p:nvSpPr>
        <p:spPr>
          <a:xfrm>
            <a:off x="936743" y="794171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2" name="object 58">
            <a:extLst>
              <a:ext uri="{FF2B5EF4-FFF2-40B4-BE49-F238E27FC236}">
                <a16:creationId xmlns:a16="http://schemas.microsoft.com/office/drawing/2014/main" id="{8BFDF7AA-86D6-4CC3-B864-77F9D1C72029}"/>
              </a:ext>
            </a:extLst>
          </p:cNvPr>
          <p:cNvSpPr/>
          <p:nvPr/>
        </p:nvSpPr>
        <p:spPr>
          <a:xfrm>
            <a:off x="936743" y="819841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59">
            <a:extLst>
              <a:ext uri="{FF2B5EF4-FFF2-40B4-BE49-F238E27FC236}">
                <a16:creationId xmlns:a16="http://schemas.microsoft.com/office/drawing/2014/main" id="{98E46EEE-0500-4927-AE15-6CB1E6B5A82E}"/>
              </a:ext>
            </a:extLst>
          </p:cNvPr>
          <p:cNvSpPr/>
          <p:nvPr/>
        </p:nvSpPr>
        <p:spPr>
          <a:xfrm>
            <a:off x="936743" y="845511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60">
            <a:extLst>
              <a:ext uri="{FF2B5EF4-FFF2-40B4-BE49-F238E27FC236}">
                <a16:creationId xmlns:a16="http://schemas.microsoft.com/office/drawing/2014/main" id="{C6D28E9D-B3D9-4493-8DFD-D610D8ED62B1}"/>
              </a:ext>
            </a:extLst>
          </p:cNvPr>
          <p:cNvSpPr/>
          <p:nvPr/>
        </p:nvSpPr>
        <p:spPr>
          <a:xfrm>
            <a:off x="936743" y="871180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61">
            <a:extLst>
              <a:ext uri="{FF2B5EF4-FFF2-40B4-BE49-F238E27FC236}">
                <a16:creationId xmlns:a16="http://schemas.microsoft.com/office/drawing/2014/main" id="{CB849510-63F5-4148-B8BD-E107BE487AE5}"/>
              </a:ext>
            </a:extLst>
          </p:cNvPr>
          <p:cNvSpPr/>
          <p:nvPr/>
        </p:nvSpPr>
        <p:spPr>
          <a:xfrm>
            <a:off x="936743" y="896849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62">
            <a:extLst>
              <a:ext uri="{FF2B5EF4-FFF2-40B4-BE49-F238E27FC236}">
                <a16:creationId xmlns:a16="http://schemas.microsoft.com/office/drawing/2014/main" id="{AC27E50B-A1D4-4283-A295-3882A3C93BC8}"/>
              </a:ext>
            </a:extLst>
          </p:cNvPr>
          <p:cNvSpPr/>
          <p:nvPr/>
        </p:nvSpPr>
        <p:spPr>
          <a:xfrm>
            <a:off x="936743" y="922519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0" name="object 3">
            <a:extLst>
              <a:ext uri="{FF2B5EF4-FFF2-40B4-BE49-F238E27FC236}">
                <a16:creationId xmlns:a16="http://schemas.microsoft.com/office/drawing/2014/main" id="{B38CCE46-7836-46AD-A2DC-E78CD1717AB1}"/>
              </a:ext>
            </a:extLst>
          </p:cNvPr>
          <p:cNvSpPr/>
          <p:nvPr/>
        </p:nvSpPr>
        <p:spPr>
          <a:xfrm>
            <a:off x="720013" y="93600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956DAF"/>
          </a:solidFill>
        </p:spPr>
        <p:txBody>
          <a:bodyPr wrap="square" lIns="0" tIns="0" rIns="0" bIns="0" rtlCol="0" anchor="ctr"/>
          <a:lstStyle/>
          <a:p>
            <a:pPr algn="ctr" defTabSz="914400">
              <a:spcBef>
                <a:spcPts val="250"/>
              </a:spcBef>
            </a:pPr>
            <a:r>
              <a:rPr kumimoji="1" lang="ja-JP" altLang="en-US" sz="1100" b="1" spc="80">
                <a:solidFill>
                  <a:srgbClr val="FFFFFF"/>
                </a:solidFill>
                <a:latin typeface="源ノ角ゴシック Code JP R"/>
                <a:ea typeface="Meiryo UI"/>
                <a:cs typeface="源ノ角ゴシック Code JP R"/>
              </a:rPr>
              <a:t>子供</a:t>
            </a:r>
            <a:r>
              <a:rPr kumimoji="1" lang="ja-JP" altLang="en-US" sz="1100" b="1" spc="90">
                <a:solidFill>
                  <a:srgbClr val="FFFFFF"/>
                </a:solidFill>
                <a:latin typeface="源ノ角ゴシック Code JP R"/>
                <a:ea typeface="Meiryo UI"/>
                <a:cs typeface="源ノ角ゴシック Code JP R"/>
              </a:rPr>
              <a:t>が</a:t>
            </a:r>
            <a:r>
              <a:rPr kumimoji="1" lang="ja-JP" altLang="en-US" sz="1100" b="1" spc="30">
                <a:solidFill>
                  <a:srgbClr val="FFFFFF"/>
                </a:solidFill>
                <a:latin typeface="源ノ角ゴシック Code JP R"/>
                <a:ea typeface="Meiryo UI"/>
                <a:cs typeface="源ノ角ゴシック Code JP R"/>
              </a:rPr>
              <a:t>ケ</a:t>
            </a:r>
            <a:r>
              <a:rPr kumimoji="1" lang="ja-JP" altLang="en-US" sz="1100" b="1" spc="50">
                <a:solidFill>
                  <a:srgbClr val="FFFFFF"/>
                </a:solidFill>
                <a:latin typeface="源ノ角ゴシック Code JP R"/>
                <a:ea typeface="Meiryo UI"/>
                <a:cs typeface="源ノ角ゴシック Code JP R"/>
              </a:rPr>
              <a:t>ア</a:t>
            </a:r>
            <a:r>
              <a:rPr kumimoji="1" lang="ja-JP" altLang="en-US" sz="1100" b="1" spc="-25">
                <a:solidFill>
                  <a:srgbClr val="FFFFFF"/>
                </a:solidFill>
                <a:latin typeface="源ノ角ゴシック Code JP R"/>
                <a:ea typeface="Meiryo UI"/>
                <a:cs typeface="源ノ角ゴシック Code JP R"/>
              </a:rPr>
              <a:t>を</a:t>
            </a:r>
            <a:r>
              <a:rPr kumimoji="1" lang="ja-JP" altLang="en-US" sz="1100" b="1" spc="-95">
                <a:solidFill>
                  <a:srgbClr val="FFFFFF"/>
                </a:solidFill>
                <a:latin typeface="源ノ角ゴシック Code JP R"/>
                <a:ea typeface="Meiryo UI"/>
                <a:cs typeface="源ノ角ゴシック Code JP R"/>
              </a:rPr>
              <a:t>し</a:t>
            </a:r>
            <a:r>
              <a:rPr kumimoji="1" lang="ja-JP" altLang="en-US" sz="1100" b="1" spc="15">
                <a:solidFill>
                  <a:srgbClr val="FFFFFF"/>
                </a:solidFill>
                <a:latin typeface="源ノ角ゴシック Code JP R"/>
                <a:ea typeface="Meiryo UI"/>
                <a:cs typeface="源ノ角ゴシック Code JP R"/>
              </a:rPr>
              <a:t>て</a:t>
            </a:r>
            <a:r>
              <a:rPr kumimoji="1" lang="ja-JP" altLang="en-US" sz="1100" b="1" spc="50">
                <a:solidFill>
                  <a:srgbClr val="FFFFFF"/>
                </a:solidFill>
                <a:latin typeface="源ノ角ゴシック Code JP R"/>
                <a:ea typeface="Meiryo UI"/>
                <a:cs typeface="源ノ角ゴシック Code JP R"/>
              </a:rPr>
              <a:t>い</a:t>
            </a:r>
            <a:r>
              <a:rPr kumimoji="1" lang="ja-JP" altLang="en-US" sz="1100" b="1" spc="55">
                <a:solidFill>
                  <a:srgbClr val="FFFFFF"/>
                </a:solidFill>
                <a:latin typeface="源ノ角ゴシック Code JP R"/>
                <a:ea typeface="Meiryo UI"/>
                <a:cs typeface="源ノ角ゴシック Code JP R"/>
              </a:rPr>
              <a:t>る</a:t>
            </a:r>
            <a:r>
              <a:rPr kumimoji="1" lang="ja-JP" altLang="en-US" sz="1100" b="1" spc="85">
                <a:solidFill>
                  <a:srgbClr val="FFFFFF"/>
                </a:solidFill>
                <a:latin typeface="源ノ角ゴシック Code JP R"/>
                <a:ea typeface="Meiryo UI"/>
                <a:cs typeface="源ノ角ゴシック Code JP R"/>
              </a:rPr>
              <a:t>様</a:t>
            </a:r>
            <a:r>
              <a:rPr kumimoji="1" lang="ja-JP" altLang="en-US" sz="1100" b="1">
                <a:solidFill>
                  <a:srgbClr val="FFFFFF"/>
                </a:solidFill>
                <a:latin typeface="源ノ角ゴシック Code JP R"/>
                <a:ea typeface="Meiryo UI"/>
                <a:cs typeface="源ノ角ゴシック Code JP R"/>
              </a:rPr>
              <a:t>子</a:t>
            </a:r>
            <a:endParaRPr kumimoji="1" lang="ja-JP" altLang="en-US" sz="1100" dirty="0">
              <a:solidFill>
                <a:prstClr val="black"/>
              </a:solidFill>
              <a:latin typeface="源ノ角ゴシック Code JP R"/>
              <a:ea typeface="Meiryo UI"/>
              <a:cs typeface="源ノ角ゴシック Code JP R"/>
            </a:endParaRPr>
          </a:p>
        </p:txBody>
      </p:sp>
      <p:sp>
        <p:nvSpPr>
          <p:cNvPr id="71" name="object 32">
            <a:extLst>
              <a:ext uri="{FF2B5EF4-FFF2-40B4-BE49-F238E27FC236}">
                <a16:creationId xmlns:a16="http://schemas.microsoft.com/office/drawing/2014/main" id="{483E64FE-9A45-498B-BE6E-F060BF6CE8E2}"/>
              </a:ext>
            </a:extLst>
          </p:cNvPr>
          <p:cNvSpPr/>
          <p:nvPr/>
        </p:nvSpPr>
        <p:spPr>
          <a:xfrm>
            <a:off x="720013" y="2832100"/>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72" name="object 39">
            <a:extLst>
              <a:ext uri="{FF2B5EF4-FFF2-40B4-BE49-F238E27FC236}">
                <a16:creationId xmlns:a16="http://schemas.microsoft.com/office/drawing/2014/main" id="{F2120162-4C62-45D0-AE8F-9ACBCFF3243F}"/>
              </a:ext>
            </a:extLst>
          </p:cNvPr>
          <p:cNvSpPr/>
          <p:nvPr/>
        </p:nvSpPr>
        <p:spPr>
          <a:xfrm>
            <a:off x="720013" y="5270500"/>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73" name="object 50">
            <a:extLst>
              <a:ext uri="{FF2B5EF4-FFF2-40B4-BE49-F238E27FC236}">
                <a16:creationId xmlns:a16="http://schemas.microsoft.com/office/drawing/2014/main" id="{9AB762A3-0EEF-48B4-A692-2F85B5170AA8}"/>
              </a:ext>
            </a:extLst>
          </p:cNvPr>
          <p:cNvSpPr/>
          <p:nvPr/>
        </p:nvSpPr>
        <p:spPr>
          <a:xfrm>
            <a:off x="720013" y="6642100"/>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76" name="テキスト ボックス 75">
            <a:extLst>
              <a:ext uri="{FF2B5EF4-FFF2-40B4-BE49-F238E27FC236}">
                <a16:creationId xmlns:a16="http://schemas.microsoft.com/office/drawing/2014/main" id="{A489743F-253F-4037-B454-619E3451E541}"/>
              </a:ext>
            </a:extLst>
          </p:cNvPr>
          <p:cNvSpPr txBox="1"/>
          <p:nvPr/>
        </p:nvSpPr>
        <p:spPr>
          <a:xfrm>
            <a:off x="1121450" y="122782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家庭訪問等の際に、食事づくりや買い物、洗濯などの家事をしている</a:t>
            </a:r>
          </a:p>
        </p:txBody>
      </p:sp>
      <p:sp>
        <p:nvSpPr>
          <p:cNvPr id="77" name="テキスト ボックス 76">
            <a:extLst>
              <a:ext uri="{FF2B5EF4-FFF2-40B4-BE49-F238E27FC236}">
                <a16:creationId xmlns:a16="http://schemas.microsoft.com/office/drawing/2014/main" id="{7D97AD85-E36C-478A-AB0A-30CDC73E8A0D}"/>
              </a:ext>
            </a:extLst>
          </p:cNvPr>
          <p:cNvSpPr txBox="1"/>
          <p:nvPr/>
        </p:nvSpPr>
        <p:spPr>
          <a:xfrm>
            <a:off x="1121450" y="148756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家族の介護・付き添い、きょうだいの世話・送迎等をしている姿を見かける</a:t>
            </a:r>
          </a:p>
        </p:txBody>
      </p:sp>
      <p:sp>
        <p:nvSpPr>
          <p:cNvPr id="78" name="テキスト ボックス 77">
            <a:extLst>
              <a:ext uri="{FF2B5EF4-FFF2-40B4-BE49-F238E27FC236}">
                <a16:creationId xmlns:a16="http://schemas.microsoft.com/office/drawing/2014/main" id="{E55A9E8F-54E7-4C65-9D5B-3C8FBBB67C2E}"/>
              </a:ext>
            </a:extLst>
          </p:cNvPr>
          <p:cNvSpPr txBox="1"/>
          <p:nvPr/>
        </p:nvSpPr>
        <p:spPr>
          <a:xfrm>
            <a:off x="1121450" y="1742752"/>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日本語の苦手な家族・聴覚障害のある家族等の通訳をしている</a:t>
            </a:r>
          </a:p>
        </p:txBody>
      </p:sp>
      <p:sp>
        <p:nvSpPr>
          <p:cNvPr id="79" name="テキスト ボックス 78">
            <a:extLst>
              <a:ext uri="{FF2B5EF4-FFF2-40B4-BE49-F238E27FC236}">
                <a16:creationId xmlns:a16="http://schemas.microsoft.com/office/drawing/2014/main" id="{AEFA5D18-BFEF-4DC3-BA6D-223C764EE260}"/>
              </a:ext>
            </a:extLst>
          </p:cNvPr>
          <p:cNvSpPr txBox="1"/>
          <p:nvPr/>
        </p:nvSpPr>
        <p:spPr>
          <a:xfrm>
            <a:off x="1121450" y="19939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家族の感情面のサポートをしている</a:t>
            </a:r>
          </a:p>
        </p:txBody>
      </p:sp>
      <p:sp>
        <p:nvSpPr>
          <p:cNvPr id="80" name="テキスト ボックス 79">
            <a:extLst>
              <a:ext uri="{FF2B5EF4-FFF2-40B4-BE49-F238E27FC236}">
                <a16:creationId xmlns:a16="http://schemas.microsoft.com/office/drawing/2014/main" id="{3FFC7671-890B-4471-9711-4D7094E9F8C2}"/>
              </a:ext>
            </a:extLst>
          </p:cNvPr>
          <p:cNvSpPr txBox="1"/>
          <p:nvPr/>
        </p:nvSpPr>
        <p:spPr>
          <a:xfrm>
            <a:off x="1121450" y="2253642"/>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家計を支えるために就職・アルバイトをしている</a:t>
            </a:r>
          </a:p>
        </p:txBody>
      </p:sp>
      <p:sp>
        <p:nvSpPr>
          <p:cNvPr id="81" name="テキスト ボックス 80">
            <a:extLst>
              <a:ext uri="{FF2B5EF4-FFF2-40B4-BE49-F238E27FC236}">
                <a16:creationId xmlns:a16="http://schemas.microsoft.com/office/drawing/2014/main" id="{2004E9ED-1AE8-41AC-874D-6108C14BB260}"/>
              </a:ext>
            </a:extLst>
          </p:cNvPr>
          <p:cNvSpPr txBox="1"/>
          <p:nvPr/>
        </p:nvSpPr>
        <p:spPr>
          <a:xfrm>
            <a:off x="1121450" y="252251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来所相談時や家庭訪問時に傍にいる</a:t>
            </a:r>
          </a:p>
        </p:txBody>
      </p:sp>
      <p:sp>
        <p:nvSpPr>
          <p:cNvPr id="83" name="テキスト ボックス 82">
            <a:extLst>
              <a:ext uri="{FF2B5EF4-FFF2-40B4-BE49-F238E27FC236}">
                <a16:creationId xmlns:a16="http://schemas.microsoft.com/office/drawing/2014/main" id="{7684D5EF-A054-4F46-88EF-793AEF13A692}"/>
              </a:ext>
            </a:extLst>
          </p:cNvPr>
          <p:cNvSpPr txBox="1"/>
          <p:nvPr/>
        </p:nvSpPr>
        <p:spPr>
          <a:xfrm>
            <a:off x="1111250" y="313720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疲れている様子や精神的な不安定さがみられる</a:t>
            </a:r>
          </a:p>
        </p:txBody>
      </p:sp>
      <p:sp>
        <p:nvSpPr>
          <p:cNvPr id="84" name="テキスト ボックス 83">
            <a:extLst>
              <a:ext uri="{FF2B5EF4-FFF2-40B4-BE49-F238E27FC236}">
                <a16:creationId xmlns:a16="http://schemas.microsoft.com/office/drawing/2014/main" id="{1264BC3F-D0A2-49AA-88CD-A6C0D5F8BE37}"/>
              </a:ext>
            </a:extLst>
          </p:cNvPr>
          <p:cNvSpPr txBox="1"/>
          <p:nvPr/>
        </p:nvSpPr>
        <p:spPr>
          <a:xfrm>
            <a:off x="1111250" y="339472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感情の起伏が激しい。または、感情を出さない</a:t>
            </a:r>
          </a:p>
        </p:txBody>
      </p:sp>
      <p:sp>
        <p:nvSpPr>
          <p:cNvPr id="85" name="テキスト ボックス 84">
            <a:extLst>
              <a:ext uri="{FF2B5EF4-FFF2-40B4-BE49-F238E27FC236}">
                <a16:creationId xmlns:a16="http://schemas.microsoft.com/office/drawing/2014/main" id="{627E6797-FEF3-42F5-86C2-348085E14D62}"/>
              </a:ext>
            </a:extLst>
          </p:cNvPr>
          <p:cNvSpPr txBox="1"/>
          <p:nvPr/>
        </p:nvSpPr>
        <p:spPr>
          <a:xfrm>
            <a:off x="1111250" y="365182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周囲の人に気を遣いすぎる、しっかりしている</a:t>
            </a:r>
          </a:p>
        </p:txBody>
      </p:sp>
      <p:sp>
        <p:nvSpPr>
          <p:cNvPr id="86" name="テキスト ボックス 85">
            <a:extLst>
              <a:ext uri="{FF2B5EF4-FFF2-40B4-BE49-F238E27FC236}">
                <a16:creationId xmlns:a16="http://schemas.microsoft.com/office/drawing/2014/main" id="{5552C42B-1ECC-4403-AEA0-AB2068F51C42}"/>
              </a:ext>
            </a:extLst>
          </p:cNvPr>
          <p:cNvSpPr txBox="1"/>
          <p:nvPr/>
        </p:nvSpPr>
        <p:spPr>
          <a:xfrm>
            <a:off x="1111250" y="390786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年齢に不相応な受け答え（年齢よりも幼い、または大人びている）</a:t>
            </a:r>
          </a:p>
        </p:txBody>
      </p:sp>
      <p:sp>
        <p:nvSpPr>
          <p:cNvPr id="87" name="テキスト ボックス 86">
            <a:extLst>
              <a:ext uri="{FF2B5EF4-FFF2-40B4-BE49-F238E27FC236}">
                <a16:creationId xmlns:a16="http://schemas.microsoft.com/office/drawing/2014/main" id="{C82F55A0-58EC-41C8-96AB-6821AECCC553}"/>
              </a:ext>
            </a:extLst>
          </p:cNvPr>
          <p:cNvSpPr txBox="1"/>
          <p:nvPr/>
        </p:nvSpPr>
        <p:spPr>
          <a:xfrm>
            <a:off x="1111250" y="416298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自分の事を話したがらない、質問などをすると話をすり替える</a:t>
            </a:r>
          </a:p>
        </p:txBody>
      </p:sp>
      <p:sp>
        <p:nvSpPr>
          <p:cNvPr id="88" name="テキスト ボックス 87">
            <a:extLst>
              <a:ext uri="{FF2B5EF4-FFF2-40B4-BE49-F238E27FC236}">
                <a16:creationId xmlns:a16="http://schemas.microsoft.com/office/drawing/2014/main" id="{AC3783C5-CCBB-4922-A7A5-17047FA8F6EA}"/>
              </a:ext>
            </a:extLst>
          </p:cNvPr>
          <p:cNvSpPr txBox="1"/>
          <p:nvPr/>
        </p:nvSpPr>
        <p:spPr>
          <a:xfrm>
            <a:off x="1111250" y="4418446"/>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物や支援を欲しがらない</a:t>
            </a:r>
          </a:p>
        </p:txBody>
      </p:sp>
      <p:sp>
        <p:nvSpPr>
          <p:cNvPr id="89" name="テキスト ボックス 88">
            <a:extLst>
              <a:ext uri="{FF2B5EF4-FFF2-40B4-BE49-F238E27FC236}">
                <a16:creationId xmlns:a16="http://schemas.microsoft.com/office/drawing/2014/main" id="{3E5A52B8-ACEA-4A7A-81E1-514B3850FADB}"/>
              </a:ext>
            </a:extLst>
          </p:cNvPr>
          <p:cNvSpPr txBox="1"/>
          <p:nvPr/>
        </p:nvSpPr>
        <p:spPr>
          <a:xfrm>
            <a:off x="4159250" y="4418988"/>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家族の顔色をうかがっている</a:t>
            </a:r>
          </a:p>
        </p:txBody>
      </p:sp>
      <p:sp>
        <p:nvSpPr>
          <p:cNvPr id="90" name="テキスト ボックス 89">
            <a:extLst>
              <a:ext uri="{FF2B5EF4-FFF2-40B4-BE49-F238E27FC236}">
                <a16:creationId xmlns:a16="http://schemas.microsoft.com/office/drawing/2014/main" id="{21135292-D823-4C69-AC89-0E8ABC89BA8E}"/>
              </a:ext>
            </a:extLst>
          </p:cNvPr>
          <p:cNvSpPr txBox="1"/>
          <p:nvPr/>
        </p:nvSpPr>
        <p:spPr>
          <a:xfrm>
            <a:off x="1111250" y="467013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不登校である、学校に行っているべき時間に、学校以外で姿を見かけることがある </a:t>
            </a:r>
          </a:p>
        </p:txBody>
      </p:sp>
      <p:sp>
        <p:nvSpPr>
          <p:cNvPr id="91" name="テキスト ボックス 90">
            <a:extLst>
              <a:ext uri="{FF2B5EF4-FFF2-40B4-BE49-F238E27FC236}">
                <a16:creationId xmlns:a16="http://schemas.microsoft.com/office/drawing/2014/main" id="{F6F3F413-BED3-4343-BB6E-C6A118CFB7E2}"/>
              </a:ext>
            </a:extLst>
          </p:cNvPr>
          <p:cNvSpPr txBox="1"/>
          <p:nvPr/>
        </p:nvSpPr>
        <p:spPr>
          <a:xfrm>
            <a:off x="1111250" y="492987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時に家族と大ゲンカや家出をしていることがある</a:t>
            </a:r>
          </a:p>
        </p:txBody>
      </p:sp>
      <p:sp>
        <p:nvSpPr>
          <p:cNvPr id="93" name="テキスト ボックス 92">
            <a:extLst>
              <a:ext uri="{FF2B5EF4-FFF2-40B4-BE49-F238E27FC236}">
                <a16:creationId xmlns:a16="http://schemas.microsoft.com/office/drawing/2014/main" id="{932D5F1C-39E7-4DD2-9CC9-5C56EDD04688}"/>
              </a:ext>
            </a:extLst>
          </p:cNvPr>
          <p:cNvSpPr txBox="1"/>
          <p:nvPr/>
        </p:nvSpPr>
        <p:spPr>
          <a:xfrm>
            <a:off x="1111250" y="553957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身なりが整っていない</a:t>
            </a:r>
          </a:p>
        </p:txBody>
      </p:sp>
      <p:sp>
        <p:nvSpPr>
          <p:cNvPr id="94" name="テキスト ボックス 93">
            <a:extLst>
              <a:ext uri="{FF2B5EF4-FFF2-40B4-BE49-F238E27FC236}">
                <a16:creationId xmlns:a16="http://schemas.microsoft.com/office/drawing/2014/main" id="{30A08EFD-926A-404A-8F33-DF5A8A4D149A}"/>
              </a:ext>
            </a:extLst>
          </p:cNvPr>
          <p:cNvSpPr txBox="1"/>
          <p:nvPr/>
        </p:nvSpPr>
        <p:spPr>
          <a:xfrm>
            <a:off x="1111250" y="579466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食事の世話がされていないようである</a:t>
            </a:r>
          </a:p>
        </p:txBody>
      </p:sp>
      <p:sp>
        <p:nvSpPr>
          <p:cNvPr id="95" name="テキスト ボックス 94">
            <a:extLst>
              <a:ext uri="{FF2B5EF4-FFF2-40B4-BE49-F238E27FC236}">
                <a16:creationId xmlns:a16="http://schemas.microsoft.com/office/drawing/2014/main" id="{1F3D86CD-8405-45BC-8A4B-E85D35D8E01C}"/>
              </a:ext>
            </a:extLst>
          </p:cNvPr>
          <p:cNvSpPr txBox="1"/>
          <p:nvPr/>
        </p:nvSpPr>
        <p:spPr>
          <a:xfrm>
            <a:off x="1111250" y="605341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保護者等が書くべき手続き書類等を、自分で用意しているようである </a:t>
            </a:r>
          </a:p>
        </p:txBody>
      </p:sp>
      <p:sp>
        <p:nvSpPr>
          <p:cNvPr id="96" name="テキスト ボックス 95">
            <a:extLst>
              <a:ext uri="{FF2B5EF4-FFF2-40B4-BE49-F238E27FC236}">
                <a16:creationId xmlns:a16="http://schemas.microsoft.com/office/drawing/2014/main" id="{EB7769C5-ADD2-42AE-AC4B-9166DFBA812F}"/>
              </a:ext>
            </a:extLst>
          </p:cNvPr>
          <p:cNvSpPr txBox="1"/>
          <p:nvPr/>
        </p:nvSpPr>
        <p:spPr>
          <a:xfrm>
            <a:off x="1111250" y="6309353"/>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必要な病院に通院・受診できていない、服薬できていないようである</a:t>
            </a:r>
          </a:p>
        </p:txBody>
      </p:sp>
      <p:sp>
        <p:nvSpPr>
          <p:cNvPr id="98" name="テキスト ボックス 97">
            <a:extLst>
              <a:ext uri="{FF2B5EF4-FFF2-40B4-BE49-F238E27FC236}">
                <a16:creationId xmlns:a16="http://schemas.microsoft.com/office/drawing/2014/main" id="{9D26839B-C3E2-4218-8F5C-4158D7589178}"/>
              </a:ext>
            </a:extLst>
          </p:cNvPr>
          <p:cNvSpPr txBox="1"/>
          <p:nvPr/>
        </p:nvSpPr>
        <p:spPr>
          <a:xfrm>
            <a:off x="1111250" y="692927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介護や通院・治療が必要な家族、障害を持つ家族がいる</a:t>
            </a:r>
          </a:p>
        </p:txBody>
      </p:sp>
      <p:sp>
        <p:nvSpPr>
          <p:cNvPr id="99" name="テキスト ボックス 98">
            <a:extLst>
              <a:ext uri="{FF2B5EF4-FFF2-40B4-BE49-F238E27FC236}">
                <a16:creationId xmlns:a16="http://schemas.microsoft.com/office/drawing/2014/main" id="{52039805-2F18-4F3E-BEC1-DDB1B72CDCE0}"/>
              </a:ext>
            </a:extLst>
          </p:cNvPr>
          <p:cNvSpPr txBox="1"/>
          <p:nvPr/>
        </p:nvSpPr>
        <p:spPr>
          <a:xfrm>
            <a:off x="1105377" y="7177247"/>
            <a:ext cx="2556000" cy="253916"/>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多子世帯　幼い子供（きょうだい）がいる</a:t>
            </a:r>
          </a:p>
        </p:txBody>
      </p:sp>
      <p:sp>
        <p:nvSpPr>
          <p:cNvPr id="100" name="テキスト ボックス 99">
            <a:extLst>
              <a:ext uri="{FF2B5EF4-FFF2-40B4-BE49-F238E27FC236}">
                <a16:creationId xmlns:a16="http://schemas.microsoft.com/office/drawing/2014/main" id="{C01F4EAB-EBFA-4E3A-B05F-BFCF42EDB513}"/>
              </a:ext>
            </a:extLst>
          </p:cNvPr>
          <p:cNvSpPr txBox="1"/>
          <p:nvPr/>
        </p:nvSpPr>
        <p:spPr>
          <a:xfrm>
            <a:off x="4159250" y="7181548"/>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経済的に困窮している</a:t>
            </a:r>
          </a:p>
        </p:txBody>
      </p:sp>
      <p:sp>
        <p:nvSpPr>
          <p:cNvPr id="101" name="テキスト ボックス 100">
            <a:extLst>
              <a:ext uri="{FF2B5EF4-FFF2-40B4-BE49-F238E27FC236}">
                <a16:creationId xmlns:a16="http://schemas.microsoft.com/office/drawing/2014/main" id="{83BE0171-1C79-4FB7-9424-6CA0C161F6D4}"/>
              </a:ext>
            </a:extLst>
          </p:cNvPr>
          <p:cNvSpPr txBox="1"/>
          <p:nvPr/>
        </p:nvSpPr>
        <p:spPr>
          <a:xfrm>
            <a:off x="1111250" y="7435513"/>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日本語が母語でない家族がいる</a:t>
            </a:r>
          </a:p>
        </p:txBody>
      </p:sp>
      <p:sp>
        <p:nvSpPr>
          <p:cNvPr id="102" name="テキスト ボックス 101">
            <a:extLst>
              <a:ext uri="{FF2B5EF4-FFF2-40B4-BE49-F238E27FC236}">
                <a16:creationId xmlns:a16="http://schemas.microsoft.com/office/drawing/2014/main" id="{5B478AA0-E320-4636-B3AA-0F420E511CA3}"/>
              </a:ext>
            </a:extLst>
          </p:cNvPr>
          <p:cNvSpPr txBox="1"/>
          <p:nvPr/>
        </p:nvSpPr>
        <p:spPr>
          <a:xfrm>
            <a:off x="1111250" y="769069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疲れている様子や精神的に不安定な様子がみられる</a:t>
            </a:r>
          </a:p>
        </p:txBody>
      </p:sp>
      <p:sp>
        <p:nvSpPr>
          <p:cNvPr id="103" name="テキスト ボックス 102">
            <a:extLst>
              <a:ext uri="{FF2B5EF4-FFF2-40B4-BE49-F238E27FC236}">
                <a16:creationId xmlns:a16="http://schemas.microsoft.com/office/drawing/2014/main" id="{25059354-EBB6-4B74-9601-FAB772A2E34D}"/>
              </a:ext>
            </a:extLst>
          </p:cNvPr>
          <p:cNvSpPr txBox="1"/>
          <p:nvPr/>
        </p:nvSpPr>
        <p:spPr>
          <a:xfrm>
            <a:off x="1111250" y="794673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仕事や家族の世話に追われていて余裕のない様子である</a:t>
            </a:r>
          </a:p>
        </p:txBody>
      </p:sp>
      <p:sp>
        <p:nvSpPr>
          <p:cNvPr id="104" name="テキスト ボックス 103">
            <a:extLst>
              <a:ext uri="{FF2B5EF4-FFF2-40B4-BE49-F238E27FC236}">
                <a16:creationId xmlns:a16="http://schemas.microsoft.com/office/drawing/2014/main" id="{A6C74E74-3474-4320-9D78-7BE25B199C4C}"/>
              </a:ext>
            </a:extLst>
          </p:cNvPr>
          <p:cNvSpPr txBox="1"/>
          <p:nvPr/>
        </p:nvSpPr>
        <p:spPr>
          <a:xfrm>
            <a:off x="1111250" y="820158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家事等ができないことで、子供に影響が出ないかを心配している</a:t>
            </a:r>
          </a:p>
        </p:txBody>
      </p:sp>
      <p:sp>
        <p:nvSpPr>
          <p:cNvPr id="105" name="テキスト ボックス 104">
            <a:extLst>
              <a:ext uri="{FF2B5EF4-FFF2-40B4-BE49-F238E27FC236}">
                <a16:creationId xmlns:a16="http://schemas.microsoft.com/office/drawing/2014/main" id="{FB51C3FB-F682-4134-9546-B9F09A485613}"/>
              </a:ext>
            </a:extLst>
          </p:cNvPr>
          <p:cNvSpPr txBox="1"/>
          <p:nvPr/>
        </p:nvSpPr>
        <p:spPr>
          <a:xfrm>
            <a:off x="1111250" y="8452453"/>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家庭訪問時に家の中が散らかっている</a:t>
            </a:r>
          </a:p>
        </p:txBody>
      </p:sp>
      <p:sp>
        <p:nvSpPr>
          <p:cNvPr id="106" name="テキスト ボックス 105">
            <a:extLst>
              <a:ext uri="{FF2B5EF4-FFF2-40B4-BE49-F238E27FC236}">
                <a16:creationId xmlns:a16="http://schemas.microsoft.com/office/drawing/2014/main" id="{2718FC32-6A48-4115-9810-19CA7AA41D10}"/>
              </a:ext>
            </a:extLst>
          </p:cNvPr>
          <p:cNvSpPr txBox="1"/>
          <p:nvPr/>
        </p:nvSpPr>
        <p:spPr>
          <a:xfrm>
            <a:off x="4159250" y="8453552"/>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手続きの遅れ・漏れ等がある </a:t>
            </a:r>
          </a:p>
        </p:txBody>
      </p:sp>
      <p:sp>
        <p:nvSpPr>
          <p:cNvPr id="107" name="テキスト ボックス 106">
            <a:extLst>
              <a:ext uri="{FF2B5EF4-FFF2-40B4-BE49-F238E27FC236}">
                <a16:creationId xmlns:a16="http://schemas.microsoft.com/office/drawing/2014/main" id="{815DB110-9AE7-48B4-8039-05E364D089B7}"/>
              </a:ext>
            </a:extLst>
          </p:cNvPr>
          <p:cNvSpPr txBox="1"/>
          <p:nvPr/>
        </p:nvSpPr>
        <p:spPr>
          <a:xfrm>
            <a:off x="1111250" y="8713392"/>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家族の世話について、子供をあてにしている</a:t>
            </a:r>
          </a:p>
        </p:txBody>
      </p:sp>
      <p:sp>
        <p:nvSpPr>
          <p:cNvPr id="108" name="テキスト ボックス 107">
            <a:extLst>
              <a:ext uri="{FF2B5EF4-FFF2-40B4-BE49-F238E27FC236}">
                <a16:creationId xmlns:a16="http://schemas.microsoft.com/office/drawing/2014/main" id="{8DFB11F7-8898-4DCE-ADCF-6236F9BD0682}"/>
              </a:ext>
            </a:extLst>
          </p:cNvPr>
          <p:cNvSpPr txBox="1"/>
          <p:nvPr/>
        </p:nvSpPr>
        <p:spPr>
          <a:xfrm>
            <a:off x="1111250" y="89728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家事援助などの必要なサービスを入れたがらない</a:t>
            </a:r>
          </a:p>
        </p:txBody>
      </p:sp>
      <p:sp>
        <p:nvSpPr>
          <p:cNvPr id="109" name="テキスト ボックス 108">
            <a:extLst>
              <a:ext uri="{FF2B5EF4-FFF2-40B4-BE49-F238E27FC236}">
                <a16:creationId xmlns:a16="http://schemas.microsoft.com/office/drawing/2014/main" id="{B990A79E-D2D6-499E-8C89-AC26E476A51F}"/>
              </a:ext>
            </a:extLst>
          </p:cNvPr>
          <p:cNvSpPr txBox="1"/>
          <p:nvPr/>
        </p:nvSpPr>
        <p:spPr>
          <a:xfrm>
            <a:off x="1111250" y="922451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保護者が学校の授業参観や面談に行かない、地域の集まりに顔を出さない</a:t>
            </a:r>
          </a:p>
        </p:txBody>
      </p:sp>
    </p:spTree>
    <p:extLst>
      <p:ext uri="{BB962C8B-B14F-4D97-AF65-F5344CB8AC3E}">
        <p14:creationId xmlns:p14="http://schemas.microsoft.com/office/powerpoint/2010/main" val="141421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7"/>
          <p:cNvSpPr txBox="1"/>
          <p:nvPr/>
        </p:nvSpPr>
        <p:spPr>
          <a:xfrm>
            <a:off x="973700" y="9648862"/>
            <a:ext cx="5559425" cy="166712"/>
          </a:xfrm>
          <a:prstGeom prst="rect">
            <a:avLst/>
          </a:prstGeom>
        </p:spPr>
        <p:txBody>
          <a:bodyPr vert="horz" wrap="square" lIns="0" tIns="12700" rIns="0" bIns="0" rtlCol="0">
            <a:spAutoFit/>
          </a:bodyPr>
          <a:lstStyle/>
          <a:p>
            <a:pPr marL="12700">
              <a:lnSpc>
                <a:spcPct val="100000"/>
              </a:lnSpc>
              <a:spcBef>
                <a:spcPts val="100"/>
              </a:spcBef>
            </a:pPr>
            <a:r>
              <a:rPr sz="1000" b="0" spc="-70" dirty="0">
                <a:solidFill>
                  <a:srgbClr val="414042"/>
                </a:solidFill>
                <a:latin typeface="Meiryo UI" panose="020B0604030504040204" pitchFamily="50" charset="-128"/>
                <a:ea typeface="Meiryo UI" panose="020B0604030504040204" pitchFamily="50" charset="-128"/>
                <a:cs typeface="Source Han Sans JP Medium"/>
              </a:rPr>
              <a:t>本マ</a:t>
            </a:r>
            <a:r>
              <a:rPr sz="1000" b="0" spc="-130" dirty="0">
                <a:solidFill>
                  <a:srgbClr val="414042"/>
                </a:solidFill>
                <a:latin typeface="Meiryo UI" panose="020B0604030504040204" pitchFamily="50" charset="-128"/>
                <a:ea typeface="Meiryo UI" panose="020B0604030504040204" pitchFamily="50" charset="-128"/>
                <a:cs typeface="Source Han Sans JP Medium"/>
              </a:rPr>
              <a:t>ニュ</a:t>
            </a:r>
            <a:r>
              <a:rPr sz="1000" b="0" spc="-114" dirty="0">
                <a:solidFill>
                  <a:srgbClr val="414042"/>
                </a:solidFill>
                <a:latin typeface="Meiryo UI" panose="020B0604030504040204" pitchFamily="50" charset="-128"/>
                <a:ea typeface="Meiryo UI" panose="020B0604030504040204" pitchFamily="50" charset="-128"/>
                <a:cs typeface="Source Han Sans JP Medium"/>
              </a:rPr>
              <a:t>アルにおいて、＊</a:t>
            </a:r>
            <a:r>
              <a:rPr sz="1000" b="0" spc="-114" dirty="0" err="1">
                <a:solidFill>
                  <a:srgbClr val="414042"/>
                </a:solidFill>
                <a:latin typeface="Meiryo UI" panose="020B0604030504040204" pitchFamily="50" charset="-128"/>
                <a:ea typeface="Meiryo UI" panose="020B0604030504040204" pitchFamily="50" charset="-128"/>
                <a:cs typeface="Source Han Sans JP Medium"/>
              </a:rPr>
              <a:t>をつけた</a:t>
            </a:r>
            <a:r>
              <a:rPr sz="1000" b="0" spc="-10" dirty="0" err="1">
                <a:solidFill>
                  <a:srgbClr val="414042"/>
                </a:solidFill>
                <a:latin typeface="Meiryo UI" panose="020B0604030504040204" pitchFamily="50" charset="-128"/>
                <a:ea typeface="Meiryo UI" panose="020B0604030504040204" pitchFamily="50" charset="-128"/>
                <a:cs typeface="Source Han Sans JP Medium"/>
              </a:rPr>
              <a:t>箇所は</a:t>
            </a:r>
            <a:r>
              <a:rPr sz="1000" b="0" spc="-75" dirty="0" err="1">
                <a:solidFill>
                  <a:srgbClr val="414042"/>
                </a:solidFill>
                <a:latin typeface="Meiryo UI" panose="020B0604030504040204" pitchFamily="50" charset="-128"/>
                <a:ea typeface="Meiryo UI" panose="020B0604030504040204" pitchFamily="50" charset="-128"/>
                <a:cs typeface="Source Han Sans JP Medium"/>
              </a:rPr>
              <a:t>国のヤングケアラー支援マ</a:t>
            </a:r>
            <a:r>
              <a:rPr sz="1000" b="0" spc="-130" dirty="0" err="1">
                <a:solidFill>
                  <a:srgbClr val="414042"/>
                </a:solidFill>
                <a:latin typeface="Meiryo UI" panose="020B0604030504040204" pitchFamily="50" charset="-128"/>
                <a:ea typeface="Meiryo UI" panose="020B0604030504040204" pitchFamily="50" charset="-128"/>
                <a:cs typeface="Source Han Sans JP Medium"/>
              </a:rPr>
              <a:t>ニュ</a:t>
            </a:r>
            <a:r>
              <a:rPr sz="1000" b="0" spc="-75" dirty="0" err="1">
                <a:solidFill>
                  <a:srgbClr val="414042"/>
                </a:solidFill>
                <a:latin typeface="Meiryo UI" panose="020B0604030504040204" pitchFamily="50" charset="-128"/>
                <a:ea typeface="Meiryo UI" panose="020B0604030504040204" pitchFamily="50" charset="-128"/>
                <a:cs typeface="Source Han Sans JP Medium"/>
              </a:rPr>
              <a:t>アルの内容を引用しています</a:t>
            </a:r>
            <a:r>
              <a:rPr sz="1000" b="0" spc="-75" dirty="0">
                <a:solidFill>
                  <a:srgbClr val="414042"/>
                </a:solidFill>
                <a:latin typeface="Meiryo UI" panose="020B0604030504040204" pitchFamily="50" charset="-128"/>
                <a:ea typeface="Meiryo UI" panose="020B0604030504040204" pitchFamily="50" charset="-128"/>
                <a:cs typeface="Source Han Sans JP Medium"/>
              </a:rPr>
              <a:t>。</a:t>
            </a:r>
            <a:endParaRPr sz="1000" dirty="0">
              <a:latin typeface="Meiryo UI" panose="020B0604030504040204" pitchFamily="50" charset="-128"/>
              <a:ea typeface="Meiryo UI" panose="020B0604030504040204" pitchFamily="50" charset="-128"/>
              <a:cs typeface="Source Han Sans JP Medium"/>
            </a:endParaRPr>
          </a:p>
        </p:txBody>
      </p:sp>
      <p:sp>
        <p:nvSpPr>
          <p:cNvPr id="3" name="object 18"/>
          <p:cNvSpPr txBox="1"/>
          <p:nvPr/>
        </p:nvSpPr>
        <p:spPr>
          <a:xfrm>
            <a:off x="6502632" y="10331567"/>
            <a:ext cx="403860" cy="120546"/>
          </a:xfrm>
          <a:prstGeom prst="rect">
            <a:avLst/>
          </a:prstGeom>
        </p:spPr>
        <p:txBody>
          <a:bodyPr vert="horz" wrap="square" lIns="0" tIns="12700" rIns="0" bIns="0" rtlCol="0">
            <a:spAutoFit/>
          </a:bodyPr>
          <a:lstStyle/>
          <a:p>
            <a:pPr marL="12700" algn="r">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sp>
        <p:nvSpPr>
          <p:cNvPr id="4" name="object 19"/>
          <p:cNvSpPr/>
          <p:nvPr/>
        </p:nvSpPr>
        <p:spPr>
          <a:xfrm>
            <a:off x="7163993" y="540004"/>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20"/>
          <p:cNvSpPr txBox="1"/>
          <p:nvPr/>
        </p:nvSpPr>
        <p:spPr>
          <a:xfrm>
            <a:off x="7206236" y="702835"/>
            <a:ext cx="75405" cy="394335"/>
          </a:xfrm>
          <a:prstGeom prst="rect">
            <a:avLst/>
          </a:prstGeom>
        </p:spPr>
        <p:txBody>
          <a:bodyPr vert="eaVert" wrap="square" lIns="0" tIns="0" rIns="0" bIns="0" rtlCol="0">
            <a:spAutoFit/>
          </a:bodyPr>
          <a:lstStyle/>
          <a:p>
            <a:pPr marL="12700">
              <a:lnSpc>
                <a:spcPct val="70000"/>
              </a:lnSpc>
            </a:pPr>
            <a:r>
              <a:rPr sz="700" spc="35" dirty="0" err="1">
                <a:solidFill>
                  <a:srgbClr val="FFFFFF"/>
                </a:solidFill>
                <a:latin typeface="Meiryo UI" panose="020B0604030504040204" pitchFamily="50" charset="-128"/>
                <a:ea typeface="Meiryo UI" panose="020B0604030504040204" pitchFamily="50" charset="-128"/>
                <a:cs typeface="Source Han Sans JP"/>
              </a:rPr>
              <a:t>はじめ</a:t>
            </a:r>
            <a:r>
              <a:rPr sz="700" dirty="0" err="1">
                <a:solidFill>
                  <a:srgbClr val="FFFFFF"/>
                </a:solidFill>
                <a:latin typeface="Meiryo UI" panose="020B0604030504040204" pitchFamily="50" charset="-128"/>
                <a:ea typeface="Meiryo UI" panose="020B0604030504040204" pitchFamily="50" charset="-128"/>
                <a:cs typeface="Source Han Sans JP"/>
              </a:rPr>
              <a:t>に</a:t>
            </a:r>
            <a:endParaRPr sz="700" dirty="0">
              <a:latin typeface="Meiryo UI" panose="020B0604030504040204" pitchFamily="50" charset="-128"/>
              <a:ea typeface="Meiryo UI" panose="020B0604030504040204" pitchFamily="50" charset="-128"/>
              <a:cs typeface="Source Han Sans JP"/>
            </a:endParaRPr>
          </a:p>
        </p:txBody>
      </p:sp>
      <p:sp>
        <p:nvSpPr>
          <p:cNvPr id="6" name="object 21"/>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7" name="object 22"/>
          <p:cNvSpPr txBox="1"/>
          <p:nvPr/>
        </p:nvSpPr>
        <p:spPr>
          <a:xfrm>
            <a:off x="7199093" y="1481828"/>
            <a:ext cx="83484"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第１</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 name="object 23"/>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A79D"/>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9" name="object 24"/>
          <p:cNvSpPr txBox="1"/>
          <p:nvPr/>
        </p:nvSpPr>
        <p:spPr>
          <a:xfrm>
            <a:off x="7207172" y="2201828"/>
            <a:ext cx="75405"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第２</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0" name="object 25"/>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1" name="object 26"/>
          <p:cNvSpPr txBox="1"/>
          <p:nvPr/>
        </p:nvSpPr>
        <p:spPr>
          <a:xfrm>
            <a:off x="7207172" y="2921827"/>
            <a:ext cx="75405"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第３</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2" name="object 27"/>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14B1E7"/>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3" name="object 28"/>
          <p:cNvSpPr txBox="1"/>
          <p:nvPr/>
        </p:nvSpPr>
        <p:spPr>
          <a:xfrm>
            <a:off x="7199093" y="3641827"/>
            <a:ext cx="83484"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第４</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4" name="object 29"/>
          <p:cNvSpPr/>
          <p:nvPr/>
        </p:nvSpPr>
        <p:spPr>
          <a:xfrm>
            <a:off x="7163993" y="413999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5" name="object 30"/>
          <p:cNvSpPr txBox="1"/>
          <p:nvPr/>
        </p:nvSpPr>
        <p:spPr>
          <a:xfrm>
            <a:off x="7207172" y="4361827"/>
            <a:ext cx="75405"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第５</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6" name="object 31"/>
          <p:cNvSpPr/>
          <p:nvPr/>
        </p:nvSpPr>
        <p:spPr>
          <a:xfrm>
            <a:off x="7163993" y="485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9BDF"/>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7" name="object 32"/>
          <p:cNvSpPr txBox="1"/>
          <p:nvPr/>
        </p:nvSpPr>
        <p:spPr>
          <a:xfrm>
            <a:off x="7207172" y="5081827"/>
            <a:ext cx="75405"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第６</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8" name="object 33"/>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9" name="object 34"/>
          <p:cNvSpPr txBox="1"/>
          <p:nvPr/>
        </p:nvSpPr>
        <p:spPr>
          <a:xfrm>
            <a:off x="7207172" y="5801828"/>
            <a:ext cx="75405"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第７</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20" name="object 35"/>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1" name="object 36"/>
          <p:cNvSpPr txBox="1"/>
          <p:nvPr/>
        </p:nvSpPr>
        <p:spPr>
          <a:xfrm>
            <a:off x="7207172" y="6509508"/>
            <a:ext cx="75405"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第８</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22" name="object 37"/>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3" name="object 38"/>
          <p:cNvSpPr txBox="1"/>
          <p:nvPr/>
        </p:nvSpPr>
        <p:spPr>
          <a:xfrm>
            <a:off x="7199093" y="7229508"/>
            <a:ext cx="83484" cy="300990"/>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第９</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24" name="object 39"/>
          <p:cNvSpPr txBox="1"/>
          <p:nvPr/>
        </p:nvSpPr>
        <p:spPr>
          <a:xfrm>
            <a:off x="7163993" y="7740002"/>
            <a:ext cx="180340" cy="719905"/>
          </a:xfrm>
          <a:prstGeom prst="rect">
            <a:avLst/>
          </a:prstGeom>
          <a:solidFill>
            <a:srgbClr val="F37964"/>
          </a:solidFill>
        </p:spPr>
        <p:txBody>
          <a:bodyPr vert="horz" wrap="square" lIns="0" tIns="0" rIns="0" bIns="0" rtlCol="0">
            <a:noAutofit/>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p>
            <a:pPr>
              <a:lnSpc>
                <a:spcPct val="100000"/>
              </a:lnSpc>
            </a:pPr>
            <a:endParaRPr sz="800" dirty="0">
              <a:latin typeface="Meiryo UI" panose="020B0604030504040204" pitchFamily="50" charset="-128"/>
              <a:ea typeface="Meiryo UI" panose="020B0604030504040204" pitchFamily="50" charset="-128"/>
              <a:cs typeface="Times New Roman"/>
            </a:endParaRPr>
          </a:p>
        </p:txBody>
      </p:sp>
      <p:sp>
        <p:nvSpPr>
          <p:cNvPr id="25" name="object 40"/>
          <p:cNvSpPr txBox="1"/>
          <p:nvPr/>
        </p:nvSpPr>
        <p:spPr>
          <a:xfrm>
            <a:off x="7194219" y="7949506"/>
            <a:ext cx="88358" cy="510401"/>
          </a:xfrm>
          <a:prstGeom prst="rect">
            <a:avLst/>
          </a:prstGeom>
        </p:spPr>
        <p:txBody>
          <a:bodyPr vert="eaVert" wrap="square" lIns="0" tIns="0" rIns="0" bIns="0" rtlCol="0">
            <a:spAutoFit/>
          </a:bodyPr>
          <a:lstStyle/>
          <a:p>
            <a:pPr marL="12700">
              <a:lnSpc>
                <a:spcPct val="70000"/>
              </a:lnSpc>
            </a:pPr>
            <a:r>
              <a:rPr sz="700" dirty="0">
                <a:solidFill>
                  <a:srgbClr val="FFFFFF"/>
                </a:solidFill>
                <a:latin typeface="Meiryo UI" panose="020B0604030504040204" pitchFamily="50" charset="-128"/>
                <a:ea typeface="Meiryo UI" panose="020B0604030504040204" pitchFamily="50" charset="-128"/>
                <a:cs typeface="Source Han Sans JP"/>
              </a:rPr>
              <a:t>第</a:t>
            </a:r>
            <a:r>
              <a:rPr kumimoji="1" lang="en-US" altLang="ja-JP" sz="700" dirty="0">
                <a:solidFill>
                  <a:srgbClr val="FFFFFF"/>
                </a:solidFill>
                <a:latin typeface="Meiryo UI" panose="020B0604030504040204" pitchFamily="50" charset="-128"/>
                <a:ea typeface="Meiryo UI" panose="020B0604030504040204" pitchFamily="50" charset="-128"/>
                <a:cs typeface="Source Han Sans JP"/>
              </a:rPr>
              <a:t>10</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26" name="object 41"/>
          <p:cNvSpPr txBox="1"/>
          <p:nvPr/>
        </p:nvSpPr>
        <p:spPr>
          <a:xfrm>
            <a:off x="7163993" y="8460003"/>
            <a:ext cx="180340" cy="719816"/>
          </a:xfrm>
          <a:prstGeom prst="rect">
            <a:avLst/>
          </a:prstGeom>
          <a:solidFill>
            <a:srgbClr val="276FB7"/>
          </a:solidFill>
        </p:spPr>
        <p:txBody>
          <a:bodyPr vert="horz" wrap="square" lIns="0" tIns="0" rIns="0" bIns="0" rtlCol="0">
            <a:noAutofit/>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p>
            <a:pPr>
              <a:lnSpc>
                <a:spcPct val="100000"/>
              </a:lnSpc>
            </a:pPr>
            <a:endParaRPr sz="800" dirty="0">
              <a:latin typeface="Meiryo UI" panose="020B0604030504040204" pitchFamily="50" charset="-128"/>
              <a:ea typeface="Meiryo UI" panose="020B0604030504040204" pitchFamily="50" charset="-128"/>
              <a:cs typeface="Times New Roman"/>
            </a:endParaRPr>
          </a:p>
        </p:txBody>
      </p:sp>
      <p:sp>
        <p:nvSpPr>
          <p:cNvPr id="27" name="object 42"/>
          <p:cNvSpPr txBox="1"/>
          <p:nvPr/>
        </p:nvSpPr>
        <p:spPr>
          <a:xfrm>
            <a:off x="7194219" y="8470900"/>
            <a:ext cx="88358" cy="685800"/>
          </a:xfrm>
          <a:prstGeom prst="rect">
            <a:avLst/>
          </a:prstGeom>
        </p:spPr>
        <p:txBody>
          <a:bodyPr vert="eaVert" wrap="square" lIns="0" tIns="0" rIns="0" bIns="0" rtlCol="0">
            <a:spAutoFit/>
          </a:bodyPr>
          <a:lstStyle/>
          <a:p>
            <a:pPr marL="12700" algn="ctr">
              <a:lnSpc>
                <a:spcPct val="70000"/>
              </a:lnSpc>
            </a:pPr>
            <a:r>
              <a:rPr sz="700" dirty="0">
                <a:solidFill>
                  <a:srgbClr val="FFFFFF"/>
                </a:solidFill>
                <a:latin typeface="Meiryo UI" panose="020B0604030504040204" pitchFamily="50" charset="-128"/>
                <a:ea typeface="Meiryo UI" panose="020B0604030504040204" pitchFamily="50" charset="-128"/>
                <a:cs typeface="Source Han Sans JP"/>
              </a:rPr>
              <a:t>第</a:t>
            </a:r>
            <a:r>
              <a:rPr kumimoji="1" lang="en-US" sz="700" dirty="0">
                <a:solidFill>
                  <a:srgbClr val="FFFFFF"/>
                </a:solidFill>
                <a:latin typeface="Meiryo UI" panose="020B0604030504040204" pitchFamily="50" charset="-128"/>
                <a:ea typeface="Meiryo UI" panose="020B0604030504040204" pitchFamily="50" charset="-128"/>
                <a:cs typeface="Source Han Sans JP"/>
              </a:rPr>
              <a:t>11</a:t>
            </a:r>
            <a:r>
              <a:rPr sz="700" dirty="0">
                <a:solidFill>
                  <a:srgbClr val="FFFFFF"/>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28" name="object 43"/>
          <p:cNvSpPr/>
          <p:nvPr/>
        </p:nvSpPr>
        <p:spPr>
          <a:xfrm>
            <a:off x="7163993" y="9180004"/>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48580"/>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9" name="object 44"/>
          <p:cNvSpPr txBox="1"/>
          <p:nvPr/>
        </p:nvSpPr>
        <p:spPr>
          <a:xfrm>
            <a:off x="7207172" y="9342835"/>
            <a:ext cx="75405" cy="394335"/>
          </a:xfrm>
          <a:prstGeom prst="rect">
            <a:avLst/>
          </a:prstGeom>
        </p:spPr>
        <p:txBody>
          <a:bodyPr vert="eaVert" wrap="square" lIns="0" tIns="0" rIns="0" bIns="0" rtlCol="0">
            <a:spAutoFit/>
          </a:bodyPr>
          <a:lstStyle/>
          <a:p>
            <a:pPr marL="12700">
              <a:lnSpc>
                <a:spcPct val="70000"/>
              </a:lnSpc>
            </a:pPr>
            <a:r>
              <a:rPr sz="700" spc="35" dirty="0">
                <a:solidFill>
                  <a:srgbClr val="FFFFFF"/>
                </a:solidFill>
                <a:latin typeface="Meiryo UI" panose="020B0604030504040204" pitchFamily="50" charset="-128"/>
                <a:ea typeface="Meiryo UI" panose="020B0604030504040204" pitchFamily="50" charset="-128"/>
                <a:cs typeface="Source Han Sans JP"/>
              </a:rPr>
              <a:t>参考資</a:t>
            </a:r>
            <a:r>
              <a:rPr sz="700" dirty="0">
                <a:solidFill>
                  <a:srgbClr val="FFFFFF"/>
                </a:solidFill>
                <a:latin typeface="Meiryo UI" panose="020B0604030504040204" pitchFamily="50" charset="-128"/>
                <a:ea typeface="Meiryo UI" panose="020B0604030504040204" pitchFamily="50" charset="-128"/>
                <a:cs typeface="Source Han Sans JP"/>
              </a:rPr>
              <a:t>料</a:t>
            </a:r>
            <a:endParaRPr sz="700" dirty="0">
              <a:latin typeface="Meiryo UI" panose="020B0604030504040204" pitchFamily="50" charset="-128"/>
              <a:ea typeface="Meiryo UI" panose="020B0604030504040204" pitchFamily="50" charset="-128"/>
              <a:cs typeface="Source Han Sans JP"/>
            </a:endParaRPr>
          </a:p>
        </p:txBody>
      </p:sp>
      <p:sp>
        <p:nvSpPr>
          <p:cNvPr id="30" name="object 2"/>
          <p:cNvSpPr txBox="1"/>
          <p:nvPr/>
        </p:nvSpPr>
        <p:spPr>
          <a:xfrm>
            <a:off x="1067300" y="1328615"/>
            <a:ext cx="5606550" cy="7370885"/>
          </a:xfrm>
          <a:prstGeom prst="rect">
            <a:avLst/>
          </a:prstGeom>
        </p:spPr>
        <p:txBody>
          <a:bodyPr vert="horz" wrap="square" lIns="0" tIns="12700" rIns="0" bIns="0" rtlCol="0">
            <a:noAutofit/>
          </a:bodyPr>
          <a:lstStyle/>
          <a:p>
            <a:pPr marL="50800" marR="47625" algn="just">
              <a:spcBef>
                <a:spcPts val="315"/>
              </a:spcBef>
              <a:tabLst>
                <a:tab pos="182563" algn="l"/>
                <a:tab pos="5467350" algn="r"/>
              </a:tabLst>
            </a:pPr>
            <a:r>
              <a:rPr lang="ja-JP" altLang="en-US" sz="1200" b="1" spc="-60" dirty="0">
                <a:solidFill>
                  <a:srgbClr val="009BDF"/>
                </a:solidFill>
                <a:latin typeface="Meiryo UI" panose="020B0604030504040204" pitchFamily="50" charset="-128"/>
                <a:ea typeface="Meiryo UI" panose="020B0604030504040204" pitchFamily="50" charset="-128"/>
                <a:cs typeface="Source Han Sans JP"/>
              </a:rPr>
              <a:t>第６章　ヤングケアラー支援のフロー </a:t>
            </a:r>
            <a:r>
              <a:rPr lang="ja-JP" altLang="en-US" sz="1600" b="1" spc="-44" baseline="-11574" dirty="0">
                <a:solidFill>
                  <a:srgbClr val="DB5889"/>
                </a:solidFill>
                <a:latin typeface="Meiryo UI" panose="020B0604030504040204" pitchFamily="50" charset="-128"/>
                <a:ea typeface="Meiryo UI" panose="020B0604030504040204" pitchFamily="50" charset="-128"/>
                <a:cs typeface="Source Han Sans JP"/>
              </a:rPr>
              <a:t> </a:t>
            </a:r>
            <a:r>
              <a:rPr lang="en-US" altLang="ja-JP" sz="700" b="1" u="dashHeavy" spc="-25" baseline="40000" dirty="0">
                <a:solidFill>
                  <a:srgbClr val="F5821F"/>
                </a:solidFill>
                <a:uFill>
                  <a:solidFill>
                    <a:srgbClr val="009BDF"/>
                  </a:solidFill>
                </a:uFill>
                <a:latin typeface="Meiryo UI" panose="020B0604030504040204" pitchFamily="50" charset="-128"/>
                <a:ea typeface="Meiryo UI" panose="020B0604030504040204" pitchFamily="50" charset="-128"/>
                <a:cs typeface="Source Han Sans JP"/>
              </a:rPr>
              <a:t>	</a:t>
            </a:r>
            <a:r>
              <a:rPr lang="en-US" altLang="ja-JP" sz="1600" b="1" baseline="-11574" dirty="0">
                <a:solidFill>
                  <a:srgbClr val="F5821F"/>
                </a:solidFill>
                <a:latin typeface="Meiryo UI" panose="020B0604030504040204" pitchFamily="50" charset="-128"/>
                <a:ea typeface="Meiryo UI" panose="020B0604030504040204" pitchFamily="50" charset="-128"/>
                <a:cs typeface="Source Han Sans JP"/>
              </a:rPr>
              <a:t> </a:t>
            </a:r>
            <a:r>
              <a:rPr lang="en-US" altLang="ja-JP" b="1" spc="-37" baseline="-11574" dirty="0">
                <a:solidFill>
                  <a:srgbClr val="009BDF"/>
                </a:solidFill>
                <a:latin typeface="Meiryo UI" panose="020B0604030504040204" pitchFamily="50" charset="-128"/>
                <a:ea typeface="Meiryo UI" panose="020B0604030504040204" pitchFamily="50" charset="-128"/>
                <a:cs typeface="Source Han Sans JP"/>
              </a:rPr>
              <a:t>34</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１ ヤングケアラーと思われる子供に気付き、つなぎ、支援していく一連のフロー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34</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２ フローの概要説明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b="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35</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78740" marR="47625" algn="just">
              <a:spcBef>
                <a:spcPts val="315"/>
              </a:spcBef>
              <a:tabLst>
                <a:tab pos="182563" algn="l"/>
                <a:tab pos="5467350" algn="r"/>
              </a:tabLst>
            </a:pPr>
            <a:r>
              <a:rPr lang="ja-JP" altLang="en-US" sz="1200" b="1" spc="-15" dirty="0">
                <a:solidFill>
                  <a:srgbClr val="956DAF"/>
                </a:solidFill>
                <a:latin typeface="Meiryo UI" panose="020B0604030504040204" pitchFamily="50" charset="-128"/>
                <a:ea typeface="Meiryo UI" panose="020B0604030504040204" pitchFamily="50" charset="-128"/>
                <a:cs typeface="Source Han Sans JP"/>
              </a:rPr>
              <a:t>第７章　ヤングケアラーと思われる子供に気付くポイント </a:t>
            </a:r>
            <a:r>
              <a:rPr lang="en-US" altLang="ja-JP" sz="800" b="1" u="dashHeavy" spc="-25" baseline="40000" dirty="0">
                <a:solidFill>
                  <a:srgbClr val="F5821F"/>
                </a:solidFill>
                <a:uFill>
                  <a:solidFill>
                    <a:srgbClr val="956DAF"/>
                  </a:solidFill>
                </a:uFill>
                <a:latin typeface="Meiryo UI" panose="020B0604030504040204" pitchFamily="50" charset="-128"/>
                <a:ea typeface="Meiryo UI" panose="020B0604030504040204" pitchFamily="50" charset="-128"/>
                <a:cs typeface="Source Han Sans JP"/>
              </a:rPr>
              <a:t>	</a:t>
            </a:r>
            <a:r>
              <a:rPr lang="ja-JP" altLang="en-US" sz="1200" b="1" spc="-15" dirty="0">
                <a:solidFill>
                  <a:srgbClr val="956DAF"/>
                </a:solidFill>
                <a:latin typeface="Meiryo UI" panose="020B0604030504040204" pitchFamily="50" charset="-128"/>
                <a:ea typeface="Meiryo UI" panose="020B0604030504040204" pitchFamily="50" charset="-128"/>
                <a:cs typeface="Source Han Sans JP"/>
              </a:rPr>
              <a:t> </a:t>
            </a:r>
            <a:r>
              <a:rPr lang="en-US" altLang="ja-JP" sz="1200" b="1" spc="-25" dirty="0">
                <a:solidFill>
                  <a:srgbClr val="956DAF"/>
                </a:solidFill>
                <a:latin typeface="Meiryo UI" panose="020B0604030504040204" pitchFamily="50" charset="-128"/>
                <a:ea typeface="Meiryo UI" panose="020B0604030504040204" pitchFamily="50" charset="-128"/>
                <a:cs typeface="Source Han Sans JP"/>
              </a:rPr>
              <a:t>36</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１ 支援機関別の気付きのポイント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36</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２ アウトリーチの重要性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36</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３ つなぐ際のポイント、本人同意・情報共有について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44</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7" baseline="-11574" dirty="0">
                <a:solidFill>
                  <a:srgbClr val="7CC366"/>
                </a:solidFill>
                <a:latin typeface="Meiryo UI" panose="020B0604030504040204" pitchFamily="50" charset="-128"/>
                <a:ea typeface="Meiryo UI" panose="020B0604030504040204" pitchFamily="50" charset="-128"/>
                <a:cs typeface="Source Han Sans JP"/>
              </a:rPr>
              <a:t>第８章　支援方針決定のポイント </a:t>
            </a:r>
            <a:r>
              <a:rPr lang="en-US" altLang="ja-JP" sz="800" b="1" u="dashHeavy" spc="-25" baseline="40000" dirty="0">
                <a:solidFill>
                  <a:srgbClr val="97CF85"/>
                </a:solidFill>
                <a:uFill>
                  <a:solidFill>
                    <a:srgbClr val="97CF85"/>
                  </a:solidFill>
                </a:uFill>
                <a:latin typeface="Meiryo UI" panose="020B0604030504040204" pitchFamily="50" charset="-128"/>
                <a:ea typeface="Meiryo UI" panose="020B0604030504040204" pitchFamily="50" charset="-128"/>
                <a:cs typeface="Source Han Sans JP"/>
              </a:rPr>
              <a:t>	</a:t>
            </a:r>
            <a:r>
              <a:rPr lang="ja-JP" altLang="en-US" b="1" spc="52" baseline="-11574" dirty="0">
                <a:solidFill>
                  <a:srgbClr val="7CC366"/>
                </a:solidFill>
                <a:latin typeface="Meiryo UI" panose="020B0604030504040204" pitchFamily="50" charset="-128"/>
                <a:ea typeface="Meiryo UI" panose="020B0604030504040204" pitchFamily="50" charset="-128"/>
                <a:cs typeface="Source Han Sans JP"/>
              </a:rPr>
              <a:t> </a:t>
            </a:r>
            <a:r>
              <a:rPr lang="en-US" altLang="ja-JP" b="1" spc="52" baseline="-11574" dirty="0">
                <a:solidFill>
                  <a:srgbClr val="7CC366"/>
                </a:solidFill>
                <a:latin typeface="Meiryo UI" panose="020B0604030504040204" pitchFamily="50" charset="-128"/>
                <a:ea typeface="Meiryo UI" panose="020B0604030504040204" pitchFamily="50" charset="-128"/>
                <a:cs typeface="Source Han Sans JP"/>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１ 緊急性の判断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２ ヤングケアラー本人や家庭の状況の把握・ニーズの確認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３ 多機関連携の検討について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46</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４ ヤングケアラーと対話する際のポイント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47</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44" baseline="-11574" dirty="0">
                <a:solidFill>
                  <a:srgbClr val="6950A1"/>
                </a:solidFill>
                <a:latin typeface="Meiryo UI" panose="020B0604030504040204" pitchFamily="50" charset="-128"/>
                <a:ea typeface="Meiryo UI" panose="020B0604030504040204" pitchFamily="50" charset="-128"/>
                <a:cs typeface="Source Han Sans JP"/>
              </a:rPr>
              <a:t>第９章　支援計画作成・支援のポイント </a:t>
            </a:r>
            <a:r>
              <a:rPr lang="en-US" altLang="ja-JP" sz="800" b="1" u="dashHeavy" spc="-25" baseline="40000" dirty="0">
                <a:solidFill>
                  <a:srgbClr val="F5821F"/>
                </a:solidFill>
                <a:uFill>
                  <a:solidFill>
                    <a:srgbClr val="6950A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6950A1"/>
                </a:solidFill>
                <a:latin typeface="Meiryo UI" panose="020B0604030504040204" pitchFamily="50" charset="-128"/>
                <a:ea typeface="Meiryo UI" panose="020B0604030504040204" pitchFamily="50" charset="-128"/>
                <a:cs typeface="Source Han Sans JP"/>
              </a:rPr>
              <a:t>51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１ 多機関連携の会議における支援方針決定のポイント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51</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１</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多機関連携の個別ケース会議のフロー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51</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２</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会議招集・情報共有の場の設定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52</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３</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関係者によるヤングケアラーのニーズの把握・支援方針決定（会議開催等）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52</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２ 支援計画作成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３ 支援のポイント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４ 支援後の見守り、進行管理・モニタリングの重要性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58</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97" baseline="-11574" dirty="0">
                <a:solidFill>
                  <a:srgbClr val="F37964"/>
                </a:solidFill>
                <a:latin typeface="Meiryo UI" panose="020B0604030504040204" pitchFamily="50" charset="-128"/>
                <a:ea typeface="Meiryo UI" panose="020B0604030504040204" pitchFamily="50" charset="-128"/>
                <a:cs typeface="Source Han Sans JP"/>
              </a:rPr>
              <a:t>第</a:t>
            </a:r>
            <a:r>
              <a:rPr lang="en-US" altLang="ja-JP" b="1" spc="-97" baseline="-11574" dirty="0">
                <a:solidFill>
                  <a:srgbClr val="F37964"/>
                </a:solidFill>
                <a:latin typeface="Meiryo UI" panose="020B0604030504040204" pitchFamily="50" charset="-128"/>
                <a:ea typeface="Meiryo UI" panose="020B0604030504040204" pitchFamily="50" charset="-128"/>
                <a:cs typeface="Source Han Sans JP"/>
              </a:rPr>
              <a:t>10</a:t>
            </a:r>
            <a:r>
              <a:rPr lang="ja-JP" altLang="en-US" b="1" spc="-97" baseline="-11574" dirty="0">
                <a:solidFill>
                  <a:srgbClr val="F37964"/>
                </a:solidFill>
                <a:latin typeface="Meiryo UI" panose="020B0604030504040204" pitchFamily="50" charset="-128"/>
                <a:ea typeface="Meiryo UI" panose="020B0604030504040204" pitchFamily="50" charset="-128"/>
                <a:cs typeface="Source Han Sans JP"/>
              </a:rPr>
              <a:t>章　ヤングケアラーが利用できる制度・相談窓口 </a:t>
            </a:r>
            <a:r>
              <a:rPr lang="en-US" altLang="ja-JP" sz="800" b="1" u="dashHeavy" spc="-25" baseline="40000" dirty="0">
                <a:solidFill>
                  <a:srgbClr val="F5821F"/>
                </a:solidFill>
                <a:uFill>
                  <a:solidFill>
                    <a:srgbClr val="F37964"/>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F37964"/>
                </a:solidFill>
                <a:latin typeface="Meiryo UI" panose="020B0604030504040204" pitchFamily="50" charset="-128"/>
                <a:ea typeface="Meiryo UI" panose="020B0604030504040204" pitchFamily="50" charset="-128"/>
                <a:cs typeface="Source Han Sans JP"/>
              </a:rPr>
              <a:t>59</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１ 相談窓口の一覧（国）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59</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２ 相談窓口の一覧（都）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60</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３ 各自治体における相談窓口の連絡先（書き込み式）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４ 各地域の民間支援団体等（ピアサポート・居場所支援等）（書き込み式）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62</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157" baseline="-11574" dirty="0">
                <a:solidFill>
                  <a:srgbClr val="276FB7"/>
                </a:solidFill>
                <a:latin typeface="Meiryo UI" panose="020B0604030504040204" pitchFamily="50" charset="-128"/>
                <a:ea typeface="Meiryo UI" panose="020B0604030504040204" pitchFamily="50" charset="-128"/>
                <a:cs typeface="Source Han Sans JP"/>
              </a:rPr>
              <a:t>第</a:t>
            </a:r>
            <a:r>
              <a:rPr lang="en-US" altLang="ja-JP" b="1" spc="157" baseline="-11574" dirty="0">
                <a:solidFill>
                  <a:srgbClr val="276FB7"/>
                </a:solidFill>
                <a:latin typeface="Meiryo UI" panose="020B0604030504040204" pitchFamily="50" charset="-128"/>
                <a:ea typeface="Meiryo UI" panose="020B0604030504040204" pitchFamily="50" charset="-128"/>
                <a:cs typeface="Source Han Sans JP"/>
              </a:rPr>
              <a:t>11</a:t>
            </a:r>
            <a:r>
              <a:rPr lang="ja-JP" altLang="en-US" b="1" spc="157" baseline="-11574" dirty="0">
                <a:solidFill>
                  <a:srgbClr val="276FB7"/>
                </a:solidFill>
                <a:latin typeface="Meiryo UI" panose="020B0604030504040204" pitchFamily="50" charset="-128"/>
                <a:ea typeface="Meiryo UI" panose="020B0604030504040204" pitchFamily="50" charset="-128"/>
                <a:cs typeface="Source Han Sans JP"/>
              </a:rPr>
              <a:t>章　事例集 </a:t>
            </a:r>
            <a:r>
              <a:rPr lang="en-US" altLang="ja-JP" sz="800" b="1" u="dashHeavy" spc="-25" baseline="40000" dirty="0">
                <a:solidFill>
                  <a:srgbClr val="F5821F"/>
                </a:solidFill>
                <a:uFill>
                  <a:solidFill>
                    <a:srgbClr val="276FB7"/>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b="1" spc="52" baseline="-11574" dirty="0">
                <a:solidFill>
                  <a:srgbClr val="276FB7"/>
                </a:solidFill>
                <a:latin typeface="Meiryo UI" panose="020B0604030504040204" pitchFamily="50" charset="-128"/>
                <a:ea typeface="Meiryo UI" panose="020B0604030504040204" pitchFamily="50" charset="-128"/>
                <a:cs typeface="Source Han Sans JP"/>
              </a:rPr>
              <a:t>63</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A.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ひとり親家庭、精神疾患の母親のケア及びきょうだいも課題を抱えている事例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63</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B.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精神疾患の母親のケアの事例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65</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C.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認知症の祖母のケアの事例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66</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D.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ひとり親家庭、日本語を母語としない母親のケアの事例 </a:t>
            </a:r>
            <a:r>
              <a:rPr lang="en-US" altLang="ja-JP" sz="1500" b="1" u="dashHeavy" spc="-25" baseline="20000" dirty="0">
                <a:solidFill>
                  <a:schemeClr val="tx1"/>
                </a:solidFill>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67</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sz="1200" b="1" dirty="0">
                <a:solidFill>
                  <a:srgbClr val="F48580"/>
                </a:solidFill>
                <a:latin typeface="Meiryo UI" panose="020B0604030504040204" pitchFamily="50" charset="-128"/>
                <a:ea typeface="Meiryo UI" panose="020B0604030504040204" pitchFamily="50" charset="-128"/>
                <a:cs typeface="Source Han Sans JP"/>
              </a:rPr>
              <a:t>参考資料　東京都ヤングケアラー支援に関するアンケート調査結果 </a:t>
            </a:r>
            <a:r>
              <a:rPr lang="en-US" altLang="ja-JP" sz="800" b="1" u="dashHeavy" spc="-25" baseline="40000" dirty="0">
                <a:solidFill>
                  <a:srgbClr val="F5821F"/>
                </a:solidFill>
                <a:uFill>
                  <a:solidFill>
                    <a:srgbClr val="F48580"/>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200" b="1" spc="-25" dirty="0">
                <a:solidFill>
                  <a:srgbClr val="F48580"/>
                </a:solidFill>
                <a:latin typeface="Meiryo UI" panose="020B0604030504040204" pitchFamily="50" charset="-128"/>
                <a:ea typeface="Meiryo UI" panose="020B0604030504040204" pitchFamily="50" charset="-128"/>
                <a:cs typeface="Source Han Sans JP"/>
              </a:rPr>
              <a:t>69</a:t>
            </a:r>
            <a:endParaRPr sz="1200" b="1" spc="-25" dirty="0">
              <a:solidFill>
                <a:srgbClr val="F48580"/>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104811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6"/>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17"/>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a:t>
            </a:r>
            <a:r>
              <a:rPr lang="en-US" altLang="ja-JP" sz="900" b="0" dirty="0">
                <a:solidFill>
                  <a:srgbClr val="414042"/>
                </a:solidFill>
                <a:latin typeface="Meiryo UI" panose="020B0604030504040204" pitchFamily="50" charset="-128"/>
                <a:ea typeface="Meiryo UI" panose="020B0604030504040204" pitchFamily="50" charset="-128"/>
                <a:cs typeface="Source Han Sans JP Medium"/>
              </a:rPr>
              <a:t>8</a:t>
            </a:r>
            <a:endParaRPr sz="900" dirty="0">
              <a:latin typeface="Meiryo UI" panose="020B0604030504040204" pitchFamily="50" charset="-128"/>
              <a:ea typeface="Meiryo UI" panose="020B0604030504040204" pitchFamily="50" charset="-128"/>
              <a:cs typeface="Source Han Sans JP Medium"/>
            </a:endParaRPr>
          </a:p>
        </p:txBody>
      </p:sp>
      <p:sp>
        <p:nvSpPr>
          <p:cNvPr id="5"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7"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9"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12"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15"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1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21"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2"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24"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5"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6"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第７章</a:t>
            </a:r>
          </a:p>
        </p:txBody>
      </p:sp>
      <p:sp>
        <p:nvSpPr>
          <p:cNvPr id="27"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8"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9"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30"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1"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2"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33"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4"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5"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36"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7"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8"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39"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1"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42"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3"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4" name="object 123"/>
          <p:cNvSpPr txBox="1"/>
          <p:nvPr/>
        </p:nvSpPr>
        <p:spPr>
          <a:xfrm>
            <a:off x="4800135" y="10331567"/>
            <a:ext cx="205295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a:t>
            </a:r>
            <a:endParaRPr sz="700" dirty="0">
              <a:latin typeface="Meiryo UI" panose="020B0604030504040204" pitchFamily="50" charset="-128"/>
              <a:ea typeface="Meiryo UI" panose="020B0604030504040204" pitchFamily="50" charset="-128"/>
              <a:cs typeface="Source Han Sans JP"/>
            </a:endParaRPr>
          </a:p>
        </p:txBody>
      </p:sp>
      <p:sp>
        <p:nvSpPr>
          <p:cNvPr id="4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学校</a:t>
            </a:r>
            <a:endParaRPr sz="1100" dirty="0">
              <a:latin typeface="Meiryo UI" panose="020B0604030504040204" pitchFamily="50" charset="-128"/>
              <a:ea typeface="Meiryo UI" panose="020B0604030504040204" pitchFamily="50" charset="-128"/>
              <a:cs typeface="Source Han Sans JP"/>
            </a:endParaRPr>
          </a:p>
        </p:txBody>
      </p:sp>
      <p:sp>
        <p:nvSpPr>
          <p:cNvPr id="45" name="object 3">
            <a:extLst>
              <a:ext uri="{FF2B5EF4-FFF2-40B4-BE49-F238E27FC236}">
                <a16:creationId xmlns:a16="http://schemas.microsoft.com/office/drawing/2014/main" id="{A516C973-83EF-4640-ABE1-9C09EE89D1A5}"/>
              </a:ext>
            </a:extLst>
          </p:cNvPr>
          <p:cNvSpPr/>
          <p:nvPr/>
        </p:nvSpPr>
        <p:spPr>
          <a:xfrm>
            <a:off x="720013" y="93600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956DAF"/>
          </a:solidFill>
        </p:spPr>
        <p:txBody>
          <a:bodyPr wrap="square" lIns="0" tIns="0" rIns="0" bIns="0" rtlCol="0" anchor="ctr"/>
          <a:lstStyle/>
          <a:p>
            <a:pPr marL="695325" algn="ctr" defTabSz="914400">
              <a:spcBef>
                <a:spcPts val="100"/>
              </a:spcBef>
            </a:pPr>
            <a:r>
              <a:rPr kumimoji="1" lang="ja-JP" altLang="en-US" sz="1100" b="1" spc="30">
                <a:solidFill>
                  <a:srgbClr val="FFFFFF"/>
                </a:solidFill>
                <a:latin typeface="源ノ角ゴシック Code JP R"/>
                <a:ea typeface="Meiryo UI"/>
                <a:cs typeface="源ノ角ゴシック Code JP R"/>
              </a:rPr>
              <a:t>ケ</a:t>
            </a:r>
            <a:r>
              <a:rPr kumimoji="1" lang="ja-JP" altLang="en-US" sz="1100" b="1" spc="40">
                <a:solidFill>
                  <a:srgbClr val="FFFFFF"/>
                </a:solidFill>
                <a:latin typeface="源ノ角ゴシック Code JP R"/>
                <a:ea typeface="Meiryo UI"/>
                <a:cs typeface="源ノ角ゴシック Code JP R"/>
              </a:rPr>
              <a:t>ア</a:t>
            </a:r>
            <a:r>
              <a:rPr kumimoji="1" lang="ja-JP" altLang="en-US" sz="1100" b="1" spc="25">
                <a:solidFill>
                  <a:srgbClr val="FFFFFF"/>
                </a:solidFill>
                <a:latin typeface="源ノ角ゴシック Code JP R"/>
                <a:ea typeface="Meiryo UI"/>
                <a:cs typeface="源ノ角ゴシック Code JP R"/>
              </a:rPr>
              <a:t>に</a:t>
            </a:r>
            <a:r>
              <a:rPr kumimoji="1" lang="ja-JP" altLang="en-US" sz="1100" b="1" spc="-35">
                <a:solidFill>
                  <a:srgbClr val="FFFFFF"/>
                </a:solidFill>
                <a:latin typeface="源ノ角ゴシック Code JP R"/>
                <a:ea typeface="Meiryo UI"/>
                <a:cs typeface="源ノ角ゴシック Code JP R"/>
              </a:rPr>
              <a:t>よ</a:t>
            </a:r>
            <a:r>
              <a:rPr kumimoji="1" lang="ja-JP" altLang="en-US" sz="1100" b="1" spc="20">
                <a:solidFill>
                  <a:srgbClr val="FFFFFF"/>
                </a:solidFill>
                <a:latin typeface="源ノ角ゴシック Code JP R"/>
                <a:ea typeface="Meiryo UI"/>
                <a:cs typeface="源ノ角ゴシック Code JP R"/>
              </a:rPr>
              <a:t>る</a:t>
            </a:r>
            <a:r>
              <a:rPr kumimoji="1" lang="ja-JP" altLang="en-US" sz="1100" b="1" spc="90">
                <a:solidFill>
                  <a:srgbClr val="FFFFFF"/>
                </a:solidFill>
                <a:latin typeface="源ノ角ゴシック Code JP R"/>
                <a:ea typeface="Meiryo UI"/>
                <a:cs typeface="源ノ角ゴシック Code JP R"/>
              </a:rPr>
              <a:t>影</a:t>
            </a:r>
            <a:r>
              <a:rPr kumimoji="1" lang="ja-JP" altLang="en-US" sz="1100" b="1" spc="25">
                <a:solidFill>
                  <a:srgbClr val="FFFFFF"/>
                </a:solidFill>
                <a:latin typeface="源ノ角ゴシック Code JP R"/>
                <a:ea typeface="Meiryo UI"/>
                <a:cs typeface="源ノ角ゴシック Code JP R"/>
              </a:rPr>
              <a:t>響</a:t>
            </a:r>
            <a:r>
              <a:rPr kumimoji="1" lang="ja-JP" altLang="en-US" sz="1100" b="1" spc="20">
                <a:solidFill>
                  <a:srgbClr val="FFFFFF"/>
                </a:solidFill>
                <a:latin typeface="源ノ角ゴシック Code JP R"/>
                <a:ea typeface="Meiryo UI"/>
                <a:cs typeface="源ノ角ゴシック Code JP R"/>
              </a:rPr>
              <a:t>と</a:t>
            </a:r>
            <a:r>
              <a:rPr kumimoji="1" lang="ja-JP" altLang="en-US" sz="1100" b="1" spc="60">
                <a:solidFill>
                  <a:srgbClr val="FFFFFF"/>
                </a:solidFill>
                <a:latin typeface="源ノ角ゴシック Code JP R"/>
                <a:ea typeface="Meiryo UI"/>
                <a:cs typeface="源ノ角ゴシック Code JP R"/>
              </a:rPr>
              <a:t>思わ</a:t>
            </a:r>
            <a:r>
              <a:rPr kumimoji="1" lang="ja-JP" altLang="en-US" sz="1100" b="1" spc="35">
                <a:solidFill>
                  <a:srgbClr val="FFFFFF"/>
                </a:solidFill>
                <a:latin typeface="源ノ角ゴシック Code JP R"/>
                <a:ea typeface="Meiryo UI"/>
                <a:cs typeface="源ノ角ゴシック Code JP R"/>
              </a:rPr>
              <a:t>れ</a:t>
            </a:r>
            <a:r>
              <a:rPr kumimoji="1" lang="ja-JP" altLang="en-US" sz="1100" b="1" spc="45">
                <a:solidFill>
                  <a:srgbClr val="FFFFFF"/>
                </a:solidFill>
                <a:latin typeface="源ノ角ゴシック Code JP R"/>
                <a:ea typeface="Meiryo UI"/>
                <a:cs typeface="源ノ角ゴシック Code JP R"/>
              </a:rPr>
              <a:t>る</a:t>
            </a:r>
            <a:r>
              <a:rPr kumimoji="1" lang="ja-JP" altLang="en-US" sz="1100" b="1" spc="80">
                <a:solidFill>
                  <a:srgbClr val="FFFFFF"/>
                </a:solidFill>
                <a:latin typeface="源ノ角ゴシック Code JP R"/>
                <a:ea typeface="Meiryo UI"/>
                <a:cs typeface="源ノ角ゴシック Code JP R"/>
              </a:rPr>
              <a:t>子</a:t>
            </a:r>
            <a:r>
              <a:rPr kumimoji="1" lang="ja-JP" altLang="en-US" sz="1100" b="1" spc="60">
                <a:solidFill>
                  <a:srgbClr val="FFFFFF"/>
                </a:solidFill>
                <a:latin typeface="源ノ角ゴシック Code JP R"/>
                <a:ea typeface="Meiryo UI"/>
                <a:cs typeface="源ノ角ゴシック Code JP R"/>
              </a:rPr>
              <a:t>供（</a:t>
            </a:r>
            <a:r>
              <a:rPr kumimoji="1" lang="ja-JP" altLang="en-US" sz="1100" b="1" spc="80">
                <a:solidFill>
                  <a:srgbClr val="FFFFFF"/>
                </a:solidFill>
                <a:latin typeface="源ノ角ゴシック Code JP R"/>
                <a:ea typeface="Meiryo UI"/>
                <a:cs typeface="源ノ角ゴシック Code JP R"/>
              </a:rPr>
              <a:t>児</a:t>
            </a:r>
            <a:r>
              <a:rPr kumimoji="1" lang="ja-JP" altLang="en-US" sz="1100" b="1" spc="60">
                <a:solidFill>
                  <a:srgbClr val="FFFFFF"/>
                </a:solidFill>
                <a:latin typeface="源ノ角ゴシック Code JP R"/>
                <a:ea typeface="Meiryo UI"/>
                <a:cs typeface="源ノ角ゴシック Code JP R"/>
              </a:rPr>
              <a:t>童・生徒）</a:t>
            </a:r>
            <a:r>
              <a:rPr kumimoji="1" lang="ja-JP" altLang="en-US" sz="1100" b="1" spc="70">
                <a:solidFill>
                  <a:srgbClr val="FFFFFF"/>
                </a:solidFill>
                <a:latin typeface="源ノ角ゴシック Code JP R"/>
                <a:ea typeface="Meiryo UI"/>
                <a:cs typeface="源ノ角ゴシック Code JP R"/>
              </a:rPr>
              <a:t>の</a:t>
            </a:r>
            <a:r>
              <a:rPr kumimoji="1" lang="ja-JP" altLang="en-US" sz="1100" b="1" spc="85">
                <a:solidFill>
                  <a:srgbClr val="FFFFFF"/>
                </a:solidFill>
                <a:latin typeface="源ノ角ゴシック Code JP R"/>
                <a:ea typeface="Meiryo UI"/>
                <a:cs typeface="源ノ角ゴシック Code JP R"/>
              </a:rPr>
              <a:t>様</a:t>
            </a:r>
            <a:r>
              <a:rPr kumimoji="1" lang="ja-JP" altLang="en-US" sz="1100" b="1">
                <a:solidFill>
                  <a:srgbClr val="FFFFFF"/>
                </a:solidFill>
                <a:latin typeface="源ノ角ゴシック Code JP R"/>
                <a:ea typeface="Meiryo UI"/>
                <a:cs typeface="源ノ角ゴシック Code JP R"/>
              </a:rPr>
              <a:t>子</a:t>
            </a:r>
            <a:endParaRPr kumimoji="1" lang="ja-JP" altLang="en-US" sz="1100" dirty="0">
              <a:solidFill>
                <a:prstClr val="black"/>
              </a:solidFill>
              <a:latin typeface="源ノ角ゴシック Code JP R"/>
              <a:ea typeface="Meiryo UI"/>
              <a:cs typeface="源ノ角ゴシック Code JP R"/>
            </a:endParaRPr>
          </a:p>
        </p:txBody>
      </p:sp>
      <p:sp>
        <p:nvSpPr>
          <p:cNvPr id="46" name="object 4">
            <a:extLst>
              <a:ext uri="{FF2B5EF4-FFF2-40B4-BE49-F238E27FC236}">
                <a16:creationId xmlns:a16="http://schemas.microsoft.com/office/drawing/2014/main" id="{D79921FD-5D28-401A-AB07-BA500CBCA7C4}"/>
              </a:ext>
            </a:extLst>
          </p:cNvPr>
          <p:cNvSpPr/>
          <p:nvPr/>
        </p:nvSpPr>
        <p:spPr>
          <a:xfrm>
            <a:off x="720013" y="1152017"/>
            <a:ext cx="6120130" cy="3731260"/>
          </a:xfrm>
          <a:custGeom>
            <a:avLst/>
            <a:gdLst/>
            <a:ahLst/>
            <a:cxnLst/>
            <a:rect l="l" t="t" r="r" b="b"/>
            <a:pathLst>
              <a:path w="6120130" h="3731260">
                <a:moveTo>
                  <a:pt x="0" y="3730828"/>
                </a:moveTo>
                <a:lnTo>
                  <a:pt x="6120002" y="3730828"/>
                </a:lnTo>
                <a:lnTo>
                  <a:pt x="6120002" y="0"/>
                </a:lnTo>
                <a:lnTo>
                  <a:pt x="0" y="0"/>
                </a:lnTo>
                <a:lnTo>
                  <a:pt x="0" y="3730828"/>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48" name="object 5">
            <a:extLst>
              <a:ext uri="{FF2B5EF4-FFF2-40B4-BE49-F238E27FC236}">
                <a16:creationId xmlns:a16="http://schemas.microsoft.com/office/drawing/2014/main" id="{40797A9C-B970-4D2F-9E6F-D675CF45FD72}"/>
              </a:ext>
            </a:extLst>
          </p:cNvPr>
          <p:cNvSpPr/>
          <p:nvPr/>
        </p:nvSpPr>
        <p:spPr>
          <a:xfrm>
            <a:off x="919330"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9" name="object 6">
            <a:extLst>
              <a:ext uri="{FF2B5EF4-FFF2-40B4-BE49-F238E27FC236}">
                <a16:creationId xmlns:a16="http://schemas.microsoft.com/office/drawing/2014/main" id="{FD2384D9-4F54-4D98-A57E-0498D75673A4}"/>
              </a:ext>
            </a:extLst>
          </p:cNvPr>
          <p:cNvSpPr/>
          <p:nvPr/>
        </p:nvSpPr>
        <p:spPr>
          <a:xfrm>
            <a:off x="919330"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7">
            <a:extLst>
              <a:ext uri="{FF2B5EF4-FFF2-40B4-BE49-F238E27FC236}">
                <a16:creationId xmlns:a16="http://schemas.microsoft.com/office/drawing/2014/main" id="{FF0407E6-D19D-48C1-8B16-7604A3DB332F}"/>
              </a:ext>
            </a:extLst>
          </p:cNvPr>
          <p:cNvSpPr/>
          <p:nvPr/>
        </p:nvSpPr>
        <p:spPr>
          <a:xfrm>
            <a:off x="919330"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8">
            <a:extLst>
              <a:ext uri="{FF2B5EF4-FFF2-40B4-BE49-F238E27FC236}">
                <a16:creationId xmlns:a16="http://schemas.microsoft.com/office/drawing/2014/main" id="{F0D5DD6A-6464-41B3-AAA6-E5CB79E424BE}"/>
              </a:ext>
            </a:extLst>
          </p:cNvPr>
          <p:cNvSpPr/>
          <p:nvPr/>
        </p:nvSpPr>
        <p:spPr>
          <a:xfrm>
            <a:off x="919330"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9">
            <a:extLst>
              <a:ext uri="{FF2B5EF4-FFF2-40B4-BE49-F238E27FC236}">
                <a16:creationId xmlns:a16="http://schemas.microsoft.com/office/drawing/2014/main" id="{8DBAA061-1EC0-4E64-9083-B78680F3808E}"/>
              </a:ext>
            </a:extLst>
          </p:cNvPr>
          <p:cNvSpPr/>
          <p:nvPr/>
        </p:nvSpPr>
        <p:spPr>
          <a:xfrm>
            <a:off x="919330"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10">
            <a:extLst>
              <a:ext uri="{FF2B5EF4-FFF2-40B4-BE49-F238E27FC236}">
                <a16:creationId xmlns:a16="http://schemas.microsoft.com/office/drawing/2014/main" id="{3AA0EEB3-D5A7-4039-B5C1-635C0985A26E}"/>
              </a:ext>
            </a:extLst>
          </p:cNvPr>
          <p:cNvSpPr/>
          <p:nvPr/>
        </p:nvSpPr>
        <p:spPr>
          <a:xfrm>
            <a:off x="919330" y="2538088"/>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11">
            <a:extLst>
              <a:ext uri="{FF2B5EF4-FFF2-40B4-BE49-F238E27FC236}">
                <a16:creationId xmlns:a16="http://schemas.microsoft.com/office/drawing/2014/main" id="{08D34E0F-7F86-4830-8EF1-6672BC535F91}"/>
              </a:ext>
            </a:extLst>
          </p:cNvPr>
          <p:cNvSpPr/>
          <p:nvPr/>
        </p:nvSpPr>
        <p:spPr>
          <a:xfrm>
            <a:off x="919330" y="2794779"/>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12">
            <a:extLst>
              <a:ext uri="{FF2B5EF4-FFF2-40B4-BE49-F238E27FC236}">
                <a16:creationId xmlns:a16="http://schemas.microsoft.com/office/drawing/2014/main" id="{CD48C016-B41F-4FA2-B238-5C2AADECC79D}"/>
              </a:ext>
            </a:extLst>
          </p:cNvPr>
          <p:cNvSpPr/>
          <p:nvPr/>
        </p:nvSpPr>
        <p:spPr>
          <a:xfrm>
            <a:off x="919330" y="3051476"/>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13">
            <a:extLst>
              <a:ext uri="{FF2B5EF4-FFF2-40B4-BE49-F238E27FC236}">
                <a16:creationId xmlns:a16="http://schemas.microsoft.com/office/drawing/2014/main" id="{9F48CEE8-4287-47D2-ABF7-3FC3BAB98470}"/>
              </a:ext>
            </a:extLst>
          </p:cNvPr>
          <p:cNvSpPr/>
          <p:nvPr/>
        </p:nvSpPr>
        <p:spPr>
          <a:xfrm>
            <a:off x="919330" y="3308167"/>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14">
            <a:extLst>
              <a:ext uri="{FF2B5EF4-FFF2-40B4-BE49-F238E27FC236}">
                <a16:creationId xmlns:a16="http://schemas.microsoft.com/office/drawing/2014/main" id="{04D739EA-A209-41F2-B727-506FC4C9B549}"/>
              </a:ext>
            </a:extLst>
          </p:cNvPr>
          <p:cNvSpPr/>
          <p:nvPr/>
        </p:nvSpPr>
        <p:spPr>
          <a:xfrm>
            <a:off x="919330" y="3564864"/>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15">
            <a:extLst>
              <a:ext uri="{FF2B5EF4-FFF2-40B4-BE49-F238E27FC236}">
                <a16:creationId xmlns:a16="http://schemas.microsoft.com/office/drawing/2014/main" id="{A61053E7-B537-465C-B669-3893B65D0C11}"/>
              </a:ext>
            </a:extLst>
          </p:cNvPr>
          <p:cNvSpPr/>
          <p:nvPr/>
        </p:nvSpPr>
        <p:spPr>
          <a:xfrm>
            <a:off x="919330" y="3821562"/>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9" name="object 16">
            <a:extLst>
              <a:ext uri="{FF2B5EF4-FFF2-40B4-BE49-F238E27FC236}">
                <a16:creationId xmlns:a16="http://schemas.microsoft.com/office/drawing/2014/main" id="{8984479D-4C8F-4FC9-A715-A041395C0BC5}"/>
              </a:ext>
            </a:extLst>
          </p:cNvPr>
          <p:cNvSpPr/>
          <p:nvPr/>
        </p:nvSpPr>
        <p:spPr>
          <a:xfrm>
            <a:off x="919330" y="4078253"/>
            <a:ext cx="188594" cy="188594"/>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0" name="object 17">
            <a:extLst>
              <a:ext uri="{FF2B5EF4-FFF2-40B4-BE49-F238E27FC236}">
                <a16:creationId xmlns:a16="http://schemas.microsoft.com/office/drawing/2014/main" id="{D59F26E3-0352-4DE7-8053-DD2224F2DC93}"/>
              </a:ext>
            </a:extLst>
          </p:cNvPr>
          <p:cNvSpPr/>
          <p:nvPr/>
        </p:nvSpPr>
        <p:spPr>
          <a:xfrm>
            <a:off x="919330" y="4334952"/>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1" name="object 18">
            <a:extLst>
              <a:ext uri="{FF2B5EF4-FFF2-40B4-BE49-F238E27FC236}">
                <a16:creationId xmlns:a16="http://schemas.microsoft.com/office/drawing/2014/main" id="{04013610-AC61-4506-BC94-72E9BC0FAF3E}"/>
              </a:ext>
            </a:extLst>
          </p:cNvPr>
          <p:cNvSpPr/>
          <p:nvPr/>
        </p:nvSpPr>
        <p:spPr>
          <a:xfrm>
            <a:off x="919330" y="4591649"/>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2" name="object 19">
            <a:extLst>
              <a:ext uri="{FF2B5EF4-FFF2-40B4-BE49-F238E27FC236}">
                <a16:creationId xmlns:a16="http://schemas.microsoft.com/office/drawing/2014/main" id="{51867749-F7B7-4367-8171-00B826AE487B}"/>
              </a:ext>
            </a:extLst>
          </p:cNvPr>
          <p:cNvSpPr/>
          <p:nvPr/>
        </p:nvSpPr>
        <p:spPr>
          <a:xfrm>
            <a:off x="936752"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20">
            <a:extLst>
              <a:ext uri="{FF2B5EF4-FFF2-40B4-BE49-F238E27FC236}">
                <a16:creationId xmlns:a16="http://schemas.microsoft.com/office/drawing/2014/main" id="{DF39CBA9-B628-46E3-B95C-7082545CE7AA}"/>
              </a:ext>
            </a:extLst>
          </p:cNvPr>
          <p:cNvSpPr/>
          <p:nvPr/>
        </p:nvSpPr>
        <p:spPr>
          <a:xfrm>
            <a:off x="936752"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21">
            <a:extLst>
              <a:ext uri="{FF2B5EF4-FFF2-40B4-BE49-F238E27FC236}">
                <a16:creationId xmlns:a16="http://schemas.microsoft.com/office/drawing/2014/main" id="{034A183B-D961-4896-8B18-F9D90CBE9D6A}"/>
              </a:ext>
            </a:extLst>
          </p:cNvPr>
          <p:cNvSpPr/>
          <p:nvPr/>
        </p:nvSpPr>
        <p:spPr>
          <a:xfrm>
            <a:off x="936752"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22">
            <a:extLst>
              <a:ext uri="{FF2B5EF4-FFF2-40B4-BE49-F238E27FC236}">
                <a16:creationId xmlns:a16="http://schemas.microsoft.com/office/drawing/2014/main" id="{2527703A-E29F-473B-B7CB-0381A997BF00}"/>
              </a:ext>
            </a:extLst>
          </p:cNvPr>
          <p:cNvSpPr/>
          <p:nvPr/>
        </p:nvSpPr>
        <p:spPr>
          <a:xfrm>
            <a:off x="936752"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23">
            <a:extLst>
              <a:ext uri="{FF2B5EF4-FFF2-40B4-BE49-F238E27FC236}">
                <a16:creationId xmlns:a16="http://schemas.microsoft.com/office/drawing/2014/main" id="{55FD329F-242F-470B-9493-3AFE5E7B3F2E}"/>
              </a:ext>
            </a:extLst>
          </p:cNvPr>
          <p:cNvSpPr/>
          <p:nvPr/>
        </p:nvSpPr>
        <p:spPr>
          <a:xfrm>
            <a:off x="936752" y="250403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7" name="object 24">
            <a:extLst>
              <a:ext uri="{FF2B5EF4-FFF2-40B4-BE49-F238E27FC236}">
                <a16:creationId xmlns:a16="http://schemas.microsoft.com/office/drawing/2014/main" id="{ED1CB6E3-0463-4056-93DD-D568378D3355}"/>
              </a:ext>
            </a:extLst>
          </p:cNvPr>
          <p:cNvSpPr/>
          <p:nvPr/>
        </p:nvSpPr>
        <p:spPr>
          <a:xfrm>
            <a:off x="936752" y="276073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8" name="object 25">
            <a:extLst>
              <a:ext uri="{FF2B5EF4-FFF2-40B4-BE49-F238E27FC236}">
                <a16:creationId xmlns:a16="http://schemas.microsoft.com/office/drawing/2014/main" id="{E57DC5B1-7803-462D-AE1E-C6D856E40DAB}"/>
              </a:ext>
            </a:extLst>
          </p:cNvPr>
          <p:cNvSpPr/>
          <p:nvPr/>
        </p:nvSpPr>
        <p:spPr>
          <a:xfrm>
            <a:off x="936752" y="301742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9" name="object 26">
            <a:extLst>
              <a:ext uri="{FF2B5EF4-FFF2-40B4-BE49-F238E27FC236}">
                <a16:creationId xmlns:a16="http://schemas.microsoft.com/office/drawing/2014/main" id="{2FDA730B-B541-45AA-9A62-F4243A36636F}"/>
              </a:ext>
            </a:extLst>
          </p:cNvPr>
          <p:cNvSpPr/>
          <p:nvPr/>
        </p:nvSpPr>
        <p:spPr>
          <a:xfrm>
            <a:off x="936752" y="327411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0" name="object 27">
            <a:extLst>
              <a:ext uri="{FF2B5EF4-FFF2-40B4-BE49-F238E27FC236}">
                <a16:creationId xmlns:a16="http://schemas.microsoft.com/office/drawing/2014/main" id="{2620734A-FB9B-4BCA-9965-604E0937CD35}"/>
              </a:ext>
            </a:extLst>
          </p:cNvPr>
          <p:cNvSpPr/>
          <p:nvPr/>
        </p:nvSpPr>
        <p:spPr>
          <a:xfrm>
            <a:off x="936752" y="353081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1" name="object 28">
            <a:extLst>
              <a:ext uri="{FF2B5EF4-FFF2-40B4-BE49-F238E27FC236}">
                <a16:creationId xmlns:a16="http://schemas.microsoft.com/office/drawing/2014/main" id="{B53EFF23-44EA-4930-81F5-DCB64A5A1EB0}"/>
              </a:ext>
            </a:extLst>
          </p:cNvPr>
          <p:cNvSpPr/>
          <p:nvPr/>
        </p:nvSpPr>
        <p:spPr>
          <a:xfrm>
            <a:off x="936752" y="378750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2" name="object 29">
            <a:extLst>
              <a:ext uri="{FF2B5EF4-FFF2-40B4-BE49-F238E27FC236}">
                <a16:creationId xmlns:a16="http://schemas.microsoft.com/office/drawing/2014/main" id="{6CB03B1B-5F11-4A78-9C61-DF468D540DF6}"/>
              </a:ext>
            </a:extLst>
          </p:cNvPr>
          <p:cNvSpPr/>
          <p:nvPr/>
        </p:nvSpPr>
        <p:spPr>
          <a:xfrm>
            <a:off x="936752" y="404420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3" name="object 30">
            <a:extLst>
              <a:ext uri="{FF2B5EF4-FFF2-40B4-BE49-F238E27FC236}">
                <a16:creationId xmlns:a16="http://schemas.microsoft.com/office/drawing/2014/main" id="{C54539FE-6896-4F97-B705-F9772C235C6C}"/>
              </a:ext>
            </a:extLst>
          </p:cNvPr>
          <p:cNvSpPr/>
          <p:nvPr/>
        </p:nvSpPr>
        <p:spPr>
          <a:xfrm>
            <a:off x="936752" y="430090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4" name="object 31">
            <a:extLst>
              <a:ext uri="{FF2B5EF4-FFF2-40B4-BE49-F238E27FC236}">
                <a16:creationId xmlns:a16="http://schemas.microsoft.com/office/drawing/2014/main" id="{EED692D7-80FA-41F9-9544-7FA6094E4E79}"/>
              </a:ext>
            </a:extLst>
          </p:cNvPr>
          <p:cNvSpPr/>
          <p:nvPr/>
        </p:nvSpPr>
        <p:spPr>
          <a:xfrm>
            <a:off x="936752" y="455759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5" name="object 32">
            <a:extLst>
              <a:ext uri="{FF2B5EF4-FFF2-40B4-BE49-F238E27FC236}">
                <a16:creationId xmlns:a16="http://schemas.microsoft.com/office/drawing/2014/main" id="{57782317-3771-4865-B241-159BA32F7C8C}"/>
              </a:ext>
            </a:extLst>
          </p:cNvPr>
          <p:cNvSpPr/>
          <p:nvPr/>
        </p:nvSpPr>
        <p:spPr>
          <a:xfrm>
            <a:off x="720013" y="4882845"/>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子供（児童・生徒）が必要な世話をされていない様子</a:t>
            </a:r>
            <a:endParaRPr kumimoji="1" lang="ja-JP" altLang="en-US" sz="1100" b="1" dirty="0">
              <a:solidFill>
                <a:prstClr val="white"/>
              </a:solidFill>
              <a:latin typeface="Meiryo UI"/>
              <a:ea typeface="Meiryo UI"/>
            </a:endParaRPr>
          </a:p>
        </p:txBody>
      </p:sp>
      <p:sp>
        <p:nvSpPr>
          <p:cNvPr id="76" name="object 33">
            <a:extLst>
              <a:ext uri="{FF2B5EF4-FFF2-40B4-BE49-F238E27FC236}">
                <a16:creationId xmlns:a16="http://schemas.microsoft.com/office/drawing/2014/main" id="{4F87530E-99A4-4DCA-8048-0BF650A885BB}"/>
              </a:ext>
            </a:extLst>
          </p:cNvPr>
          <p:cNvSpPr/>
          <p:nvPr/>
        </p:nvSpPr>
        <p:spPr>
          <a:xfrm>
            <a:off x="720013" y="5098846"/>
            <a:ext cx="6120130" cy="907415"/>
          </a:xfrm>
          <a:custGeom>
            <a:avLst/>
            <a:gdLst/>
            <a:ahLst/>
            <a:cxnLst/>
            <a:rect l="l" t="t" r="r" b="b"/>
            <a:pathLst>
              <a:path w="6120130" h="907414">
                <a:moveTo>
                  <a:pt x="0" y="907186"/>
                </a:moveTo>
                <a:lnTo>
                  <a:pt x="6120002" y="907186"/>
                </a:lnTo>
                <a:lnTo>
                  <a:pt x="6120002" y="0"/>
                </a:lnTo>
                <a:lnTo>
                  <a:pt x="0" y="0"/>
                </a:lnTo>
                <a:lnTo>
                  <a:pt x="0" y="907186"/>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77" name="object 34">
            <a:extLst>
              <a:ext uri="{FF2B5EF4-FFF2-40B4-BE49-F238E27FC236}">
                <a16:creationId xmlns:a16="http://schemas.microsoft.com/office/drawing/2014/main" id="{F0862EEC-7C08-4AFD-9E47-EB5A706E5279}"/>
              </a:ext>
            </a:extLst>
          </p:cNvPr>
          <p:cNvSpPr/>
          <p:nvPr/>
        </p:nvSpPr>
        <p:spPr>
          <a:xfrm>
            <a:off x="919330" y="5201446"/>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8" name="object 35">
            <a:extLst>
              <a:ext uri="{FF2B5EF4-FFF2-40B4-BE49-F238E27FC236}">
                <a16:creationId xmlns:a16="http://schemas.microsoft.com/office/drawing/2014/main" id="{305AEBCD-20A1-4D00-9601-C4EA90DDB1CA}"/>
              </a:ext>
            </a:extLst>
          </p:cNvPr>
          <p:cNvSpPr/>
          <p:nvPr/>
        </p:nvSpPr>
        <p:spPr>
          <a:xfrm>
            <a:off x="919330" y="5458137"/>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9" name="object 36">
            <a:extLst>
              <a:ext uri="{FF2B5EF4-FFF2-40B4-BE49-F238E27FC236}">
                <a16:creationId xmlns:a16="http://schemas.microsoft.com/office/drawing/2014/main" id="{F60513CD-CA8A-4BEA-911D-038FB5EC67B6}"/>
              </a:ext>
            </a:extLst>
          </p:cNvPr>
          <p:cNvSpPr/>
          <p:nvPr/>
        </p:nvSpPr>
        <p:spPr>
          <a:xfrm>
            <a:off x="919330" y="5714837"/>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0" name="object 37">
            <a:extLst>
              <a:ext uri="{FF2B5EF4-FFF2-40B4-BE49-F238E27FC236}">
                <a16:creationId xmlns:a16="http://schemas.microsoft.com/office/drawing/2014/main" id="{3414634F-FEDC-49FB-AC91-ABAB04F4D889}"/>
              </a:ext>
            </a:extLst>
          </p:cNvPr>
          <p:cNvSpPr/>
          <p:nvPr/>
        </p:nvSpPr>
        <p:spPr>
          <a:xfrm>
            <a:off x="936752" y="54240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1" name="object 38">
            <a:extLst>
              <a:ext uri="{FF2B5EF4-FFF2-40B4-BE49-F238E27FC236}">
                <a16:creationId xmlns:a16="http://schemas.microsoft.com/office/drawing/2014/main" id="{A8E204C1-F10F-496A-8580-0F890DE00EB5}"/>
              </a:ext>
            </a:extLst>
          </p:cNvPr>
          <p:cNvSpPr/>
          <p:nvPr/>
        </p:nvSpPr>
        <p:spPr>
          <a:xfrm>
            <a:off x="936752" y="56807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2" name="object 39">
            <a:extLst>
              <a:ext uri="{FF2B5EF4-FFF2-40B4-BE49-F238E27FC236}">
                <a16:creationId xmlns:a16="http://schemas.microsoft.com/office/drawing/2014/main" id="{01CAB3A3-B047-499D-8EF0-C887F81C442F}"/>
              </a:ext>
            </a:extLst>
          </p:cNvPr>
          <p:cNvSpPr/>
          <p:nvPr/>
        </p:nvSpPr>
        <p:spPr>
          <a:xfrm>
            <a:off x="720013" y="6006033"/>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子供（児童・生徒）がケアをしている様子</a:t>
            </a:r>
            <a:endParaRPr kumimoji="1" lang="ja-JP" altLang="en-US" sz="1100" b="1" dirty="0">
              <a:solidFill>
                <a:prstClr val="white"/>
              </a:solidFill>
              <a:latin typeface="Meiryo UI"/>
              <a:ea typeface="Meiryo UI"/>
            </a:endParaRPr>
          </a:p>
        </p:txBody>
      </p:sp>
      <p:sp>
        <p:nvSpPr>
          <p:cNvPr id="83" name="object 40">
            <a:extLst>
              <a:ext uri="{FF2B5EF4-FFF2-40B4-BE49-F238E27FC236}">
                <a16:creationId xmlns:a16="http://schemas.microsoft.com/office/drawing/2014/main" id="{88A780E0-282F-447B-9796-0515D28B95E0}"/>
              </a:ext>
            </a:extLst>
          </p:cNvPr>
          <p:cNvSpPr/>
          <p:nvPr/>
        </p:nvSpPr>
        <p:spPr>
          <a:xfrm>
            <a:off x="720013" y="6222034"/>
            <a:ext cx="6120130" cy="1421130"/>
          </a:xfrm>
          <a:custGeom>
            <a:avLst/>
            <a:gdLst/>
            <a:ahLst/>
            <a:cxnLst/>
            <a:rect l="l" t="t" r="r" b="b"/>
            <a:pathLst>
              <a:path w="6120130" h="1421129">
                <a:moveTo>
                  <a:pt x="0" y="1420571"/>
                </a:moveTo>
                <a:lnTo>
                  <a:pt x="6120002" y="1420571"/>
                </a:lnTo>
                <a:lnTo>
                  <a:pt x="6120002" y="0"/>
                </a:lnTo>
                <a:lnTo>
                  <a:pt x="0" y="0"/>
                </a:lnTo>
                <a:lnTo>
                  <a:pt x="0" y="1420571"/>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84" name="object 41">
            <a:extLst>
              <a:ext uri="{FF2B5EF4-FFF2-40B4-BE49-F238E27FC236}">
                <a16:creationId xmlns:a16="http://schemas.microsoft.com/office/drawing/2014/main" id="{4EA87305-976B-4036-9A5F-BF63BB32EDEA}"/>
              </a:ext>
            </a:extLst>
          </p:cNvPr>
          <p:cNvSpPr/>
          <p:nvPr/>
        </p:nvSpPr>
        <p:spPr>
          <a:xfrm>
            <a:off x="919330" y="6324635"/>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5" name="object 42">
            <a:extLst>
              <a:ext uri="{FF2B5EF4-FFF2-40B4-BE49-F238E27FC236}">
                <a16:creationId xmlns:a16="http://schemas.microsoft.com/office/drawing/2014/main" id="{FBE79162-39E0-4055-B0D2-F4CC3A8A7695}"/>
              </a:ext>
            </a:extLst>
          </p:cNvPr>
          <p:cNvSpPr/>
          <p:nvPr/>
        </p:nvSpPr>
        <p:spPr>
          <a:xfrm>
            <a:off x="919330" y="6581333"/>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6" name="object 43">
            <a:extLst>
              <a:ext uri="{FF2B5EF4-FFF2-40B4-BE49-F238E27FC236}">
                <a16:creationId xmlns:a16="http://schemas.microsoft.com/office/drawing/2014/main" id="{9409E05C-122B-4F8E-AE85-746D2FD86B1B}"/>
              </a:ext>
            </a:extLst>
          </p:cNvPr>
          <p:cNvSpPr/>
          <p:nvPr/>
        </p:nvSpPr>
        <p:spPr>
          <a:xfrm>
            <a:off x="919330" y="6838022"/>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7" name="object 44">
            <a:extLst>
              <a:ext uri="{FF2B5EF4-FFF2-40B4-BE49-F238E27FC236}">
                <a16:creationId xmlns:a16="http://schemas.microsoft.com/office/drawing/2014/main" id="{BC410E7F-5D3D-4827-A285-9714452F25CE}"/>
              </a:ext>
            </a:extLst>
          </p:cNvPr>
          <p:cNvSpPr/>
          <p:nvPr/>
        </p:nvSpPr>
        <p:spPr>
          <a:xfrm>
            <a:off x="919330" y="7094720"/>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45">
            <a:extLst>
              <a:ext uri="{FF2B5EF4-FFF2-40B4-BE49-F238E27FC236}">
                <a16:creationId xmlns:a16="http://schemas.microsoft.com/office/drawing/2014/main" id="{1B073A1B-6F06-4A26-9CF5-413C1A638CD9}"/>
              </a:ext>
            </a:extLst>
          </p:cNvPr>
          <p:cNvSpPr/>
          <p:nvPr/>
        </p:nvSpPr>
        <p:spPr>
          <a:xfrm>
            <a:off x="919330" y="7351417"/>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9" name="object 46">
            <a:extLst>
              <a:ext uri="{FF2B5EF4-FFF2-40B4-BE49-F238E27FC236}">
                <a16:creationId xmlns:a16="http://schemas.microsoft.com/office/drawing/2014/main" id="{2A619250-FC8A-41A5-A472-BFBE05E0BF80}"/>
              </a:ext>
            </a:extLst>
          </p:cNvPr>
          <p:cNvSpPr/>
          <p:nvPr/>
        </p:nvSpPr>
        <p:spPr>
          <a:xfrm>
            <a:off x="936752" y="654728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0" name="object 47">
            <a:extLst>
              <a:ext uri="{FF2B5EF4-FFF2-40B4-BE49-F238E27FC236}">
                <a16:creationId xmlns:a16="http://schemas.microsoft.com/office/drawing/2014/main" id="{61C67BBD-18B3-4ECE-9BB6-E62D3242AD2C}"/>
              </a:ext>
            </a:extLst>
          </p:cNvPr>
          <p:cNvSpPr/>
          <p:nvPr/>
        </p:nvSpPr>
        <p:spPr>
          <a:xfrm>
            <a:off x="936752" y="680397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1" name="object 48">
            <a:extLst>
              <a:ext uri="{FF2B5EF4-FFF2-40B4-BE49-F238E27FC236}">
                <a16:creationId xmlns:a16="http://schemas.microsoft.com/office/drawing/2014/main" id="{B57F1578-B18F-4D1F-B806-FCB3B98A85A4}"/>
              </a:ext>
            </a:extLst>
          </p:cNvPr>
          <p:cNvSpPr/>
          <p:nvPr/>
        </p:nvSpPr>
        <p:spPr>
          <a:xfrm>
            <a:off x="936752" y="706067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2" name="object 49">
            <a:extLst>
              <a:ext uri="{FF2B5EF4-FFF2-40B4-BE49-F238E27FC236}">
                <a16:creationId xmlns:a16="http://schemas.microsoft.com/office/drawing/2014/main" id="{91A4500E-135B-443E-BB6A-0FDAFA825C13}"/>
              </a:ext>
            </a:extLst>
          </p:cNvPr>
          <p:cNvSpPr/>
          <p:nvPr/>
        </p:nvSpPr>
        <p:spPr>
          <a:xfrm>
            <a:off x="936752" y="731736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3" name="object 50">
            <a:extLst>
              <a:ext uri="{FF2B5EF4-FFF2-40B4-BE49-F238E27FC236}">
                <a16:creationId xmlns:a16="http://schemas.microsoft.com/office/drawing/2014/main" id="{79B12059-63E0-487A-970E-9AF93B471EDB}"/>
              </a:ext>
            </a:extLst>
          </p:cNvPr>
          <p:cNvSpPr/>
          <p:nvPr/>
        </p:nvSpPr>
        <p:spPr>
          <a:xfrm>
            <a:off x="720013" y="7642618"/>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94" name="object 52">
            <a:extLst>
              <a:ext uri="{FF2B5EF4-FFF2-40B4-BE49-F238E27FC236}">
                <a16:creationId xmlns:a16="http://schemas.microsoft.com/office/drawing/2014/main" id="{04D349F2-396B-4936-AE75-F6F6502AFA88}"/>
              </a:ext>
            </a:extLst>
          </p:cNvPr>
          <p:cNvSpPr/>
          <p:nvPr/>
        </p:nvSpPr>
        <p:spPr>
          <a:xfrm>
            <a:off x="720013" y="7858620"/>
            <a:ext cx="6120130" cy="1677670"/>
          </a:xfrm>
          <a:custGeom>
            <a:avLst/>
            <a:gdLst/>
            <a:ahLst/>
            <a:cxnLst/>
            <a:rect l="l" t="t" r="r" b="b"/>
            <a:pathLst>
              <a:path w="6120130" h="1677670">
                <a:moveTo>
                  <a:pt x="0" y="1677263"/>
                </a:moveTo>
                <a:lnTo>
                  <a:pt x="6120002" y="1677263"/>
                </a:lnTo>
                <a:lnTo>
                  <a:pt x="6120002" y="0"/>
                </a:lnTo>
                <a:lnTo>
                  <a:pt x="0" y="0"/>
                </a:lnTo>
                <a:lnTo>
                  <a:pt x="0" y="1677263"/>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95" name="object 53">
            <a:extLst>
              <a:ext uri="{FF2B5EF4-FFF2-40B4-BE49-F238E27FC236}">
                <a16:creationId xmlns:a16="http://schemas.microsoft.com/office/drawing/2014/main" id="{1C3E7722-32A8-4784-9243-41803A3DAB72}"/>
              </a:ext>
            </a:extLst>
          </p:cNvPr>
          <p:cNvSpPr/>
          <p:nvPr/>
        </p:nvSpPr>
        <p:spPr>
          <a:xfrm>
            <a:off x="720009" y="7858608"/>
            <a:ext cx="6120130" cy="635"/>
          </a:xfrm>
          <a:custGeom>
            <a:avLst/>
            <a:gdLst/>
            <a:ahLst/>
            <a:cxnLst/>
            <a:rect l="l" t="t" r="r" b="b"/>
            <a:pathLst>
              <a:path w="6120130" h="634">
                <a:moveTo>
                  <a:pt x="6120003" y="0"/>
                </a:moveTo>
                <a:lnTo>
                  <a:pt x="0" y="0"/>
                </a:lnTo>
                <a:lnTo>
                  <a:pt x="6120003" y="12"/>
                </a:lnTo>
                <a:close/>
              </a:path>
            </a:pathLst>
          </a:custGeom>
          <a:solidFill>
            <a:srgbClr val="BD73AF"/>
          </a:solidFill>
        </p:spPr>
        <p:txBody>
          <a:bodyPr wrap="square" lIns="0" tIns="0" rIns="0" bIns="0" rtlCol="0"/>
          <a:lstStyle/>
          <a:p>
            <a:pPr defTabSz="914400"/>
            <a:endParaRPr kumimoji="1">
              <a:solidFill>
                <a:prstClr val="black"/>
              </a:solidFill>
              <a:latin typeface="Meiryo UI"/>
              <a:ea typeface="Meiryo UI"/>
            </a:endParaRPr>
          </a:p>
        </p:txBody>
      </p:sp>
      <p:sp>
        <p:nvSpPr>
          <p:cNvPr id="96" name="object 54">
            <a:extLst>
              <a:ext uri="{FF2B5EF4-FFF2-40B4-BE49-F238E27FC236}">
                <a16:creationId xmlns:a16="http://schemas.microsoft.com/office/drawing/2014/main" id="{09C3E032-C481-43BE-874D-8FD14903D8E8}"/>
              </a:ext>
            </a:extLst>
          </p:cNvPr>
          <p:cNvSpPr/>
          <p:nvPr/>
        </p:nvSpPr>
        <p:spPr>
          <a:xfrm>
            <a:off x="919330" y="7961217"/>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7" name="object 55">
            <a:extLst>
              <a:ext uri="{FF2B5EF4-FFF2-40B4-BE49-F238E27FC236}">
                <a16:creationId xmlns:a16="http://schemas.microsoft.com/office/drawing/2014/main" id="{DF6752EE-AB49-4D5D-80F8-ED7BD249A7E8}"/>
              </a:ext>
            </a:extLst>
          </p:cNvPr>
          <p:cNvSpPr/>
          <p:nvPr/>
        </p:nvSpPr>
        <p:spPr>
          <a:xfrm>
            <a:off x="919330" y="8217913"/>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8" name="object 56">
            <a:extLst>
              <a:ext uri="{FF2B5EF4-FFF2-40B4-BE49-F238E27FC236}">
                <a16:creationId xmlns:a16="http://schemas.microsoft.com/office/drawing/2014/main" id="{7F3BC713-7018-4DCC-A36F-83A2B6720214}"/>
              </a:ext>
            </a:extLst>
          </p:cNvPr>
          <p:cNvSpPr/>
          <p:nvPr/>
        </p:nvSpPr>
        <p:spPr>
          <a:xfrm>
            <a:off x="919330" y="8474605"/>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9" name="object 57">
            <a:extLst>
              <a:ext uri="{FF2B5EF4-FFF2-40B4-BE49-F238E27FC236}">
                <a16:creationId xmlns:a16="http://schemas.microsoft.com/office/drawing/2014/main" id="{CA05389F-82AC-4095-9B7E-168646AA5BF0}"/>
              </a:ext>
            </a:extLst>
          </p:cNvPr>
          <p:cNvSpPr/>
          <p:nvPr/>
        </p:nvSpPr>
        <p:spPr>
          <a:xfrm>
            <a:off x="919330" y="8731301"/>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0" name="object 58">
            <a:extLst>
              <a:ext uri="{FF2B5EF4-FFF2-40B4-BE49-F238E27FC236}">
                <a16:creationId xmlns:a16="http://schemas.microsoft.com/office/drawing/2014/main" id="{A548A764-3294-4404-A2D9-4BC2C7F55DF4}"/>
              </a:ext>
            </a:extLst>
          </p:cNvPr>
          <p:cNvSpPr/>
          <p:nvPr/>
        </p:nvSpPr>
        <p:spPr>
          <a:xfrm>
            <a:off x="3552112" y="8731301"/>
            <a:ext cx="188595"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1" name="object 59">
            <a:extLst>
              <a:ext uri="{FF2B5EF4-FFF2-40B4-BE49-F238E27FC236}">
                <a16:creationId xmlns:a16="http://schemas.microsoft.com/office/drawing/2014/main" id="{BE259A23-E352-433A-8B52-AE1B08C71725}"/>
              </a:ext>
            </a:extLst>
          </p:cNvPr>
          <p:cNvSpPr/>
          <p:nvPr/>
        </p:nvSpPr>
        <p:spPr>
          <a:xfrm>
            <a:off x="919330" y="8987994"/>
            <a:ext cx="188594" cy="188594"/>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2" name="object 60">
            <a:extLst>
              <a:ext uri="{FF2B5EF4-FFF2-40B4-BE49-F238E27FC236}">
                <a16:creationId xmlns:a16="http://schemas.microsoft.com/office/drawing/2014/main" id="{DFD8A4BA-A885-4E41-A6E7-9539B5952E78}"/>
              </a:ext>
            </a:extLst>
          </p:cNvPr>
          <p:cNvSpPr/>
          <p:nvPr/>
        </p:nvSpPr>
        <p:spPr>
          <a:xfrm>
            <a:off x="919330" y="9244692"/>
            <a:ext cx="188594" cy="188594"/>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3" name="object 66">
            <a:extLst>
              <a:ext uri="{FF2B5EF4-FFF2-40B4-BE49-F238E27FC236}">
                <a16:creationId xmlns:a16="http://schemas.microsoft.com/office/drawing/2014/main" id="{B142D16A-1B17-4AB6-96B8-88A14CD8CC4B}"/>
              </a:ext>
            </a:extLst>
          </p:cNvPr>
          <p:cNvSpPr/>
          <p:nvPr/>
        </p:nvSpPr>
        <p:spPr>
          <a:xfrm>
            <a:off x="936752" y="818386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4" name="object 67">
            <a:extLst>
              <a:ext uri="{FF2B5EF4-FFF2-40B4-BE49-F238E27FC236}">
                <a16:creationId xmlns:a16="http://schemas.microsoft.com/office/drawing/2014/main" id="{01956811-B298-447B-8753-9E0E18F932A1}"/>
              </a:ext>
            </a:extLst>
          </p:cNvPr>
          <p:cNvSpPr/>
          <p:nvPr/>
        </p:nvSpPr>
        <p:spPr>
          <a:xfrm>
            <a:off x="936752" y="844055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5" name="object 68">
            <a:extLst>
              <a:ext uri="{FF2B5EF4-FFF2-40B4-BE49-F238E27FC236}">
                <a16:creationId xmlns:a16="http://schemas.microsoft.com/office/drawing/2014/main" id="{F2482996-40D4-464D-BA2B-E5E547E69E1A}"/>
              </a:ext>
            </a:extLst>
          </p:cNvPr>
          <p:cNvSpPr/>
          <p:nvPr/>
        </p:nvSpPr>
        <p:spPr>
          <a:xfrm>
            <a:off x="936752" y="869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6" name="object 69">
            <a:extLst>
              <a:ext uri="{FF2B5EF4-FFF2-40B4-BE49-F238E27FC236}">
                <a16:creationId xmlns:a16="http://schemas.microsoft.com/office/drawing/2014/main" id="{9FBE6017-138E-4359-A482-0D5C53CE4F0A}"/>
              </a:ext>
            </a:extLst>
          </p:cNvPr>
          <p:cNvSpPr/>
          <p:nvPr/>
        </p:nvSpPr>
        <p:spPr>
          <a:xfrm>
            <a:off x="936752" y="895394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7" name="object 70">
            <a:extLst>
              <a:ext uri="{FF2B5EF4-FFF2-40B4-BE49-F238E27FC236}">
                <a16:creationId xmlns:a16="http://schemas.microsoft.com/office/drawing/2014/main" id="{1DE85358-0979-4345-AB40-B7788774A3FD}"/>
              </a:ext>
            </a:extLst>
          </p:cNvPr>
          <p:cNvSpPr/>
          <p:nvPr/>
        </p:nvSpPr>
        <p:spPr>
          <a:xfrm>
            <a:off x="936752" y="921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9" name="テキスト ボックス 108">
            <a:extLst>
              <a:ext uri="{FF2B5EF4-FFF2-40B4-BE49-F238E27FC236}">
                <a16:creationId xmlns:a16="http://schemas.microsoft.com/office/drawing/2014/main" id="{D6445286-16C6-439E-8B8C-BBF21FB90876}"/>
              </a:ext>
            </a:extLst>
          </p:cNvPr>
          <p:cNvSpPr txBox="1"/>
          <p:nvPr/>
        </p:nvSpPr>
        <p:spPr>
          <a:xfrm>
            <a:off x="1111250" y="1228133"/>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元気がなく、表情が乏しい　精神的に不安定である</a:t>
            </a:r>
          </a:p>
        </p:txBody>
      </p:sp>
      <p:sp>
        <p:nvSpPr>
          <p:cNvPr id="110" name="テキスト ボックス 109">
            <a:extLst>
              <a:ext uri="{FF2B5EF4-FFF2-40B4-BE49-F238E27FC236}">
                <a16:creationId xmlns:a16="http://schemas.microsoft.com/office/drawing/2014/main" id="{33448994-5DF2-44BF-A16A-17D5C476B74F}"/>
              </a:ext>
            </a:extLst>
          </p:cNvPr>
          <p:cNvSpPr txBox="1"/>
          <p:nvPr/>
        </p:nvSpPr>
        <p:spPr>
          <a:xfrm>
            <a:off x="1111250" y="147874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欠席、遅刻、早退が多い 不登校傾向もしくは不登校である</a:t>
            </a:r>
          </a:p>
        </p:txBody>
      </p:sp>
      <p:sp>
        <p:nvSpPr>
          <p:cNvPr id="111" name="テキスト ボックス 110">
            <a:extLst>
              <a:ext uri="{FF2B5EF4-FFF2-40B4-BE49-F238E27FC236}">
                <a16:creationId xmlns:a16="http://schemas.microsoft.com/office/drawing/2014/main" id="{74187357-F57B-4648-87FD-8EC4A1F0E21C}"/>
              </a:ext>
            </a:extLst>
          </p:cNvPr>
          <p:cNvSpPr txBox="1"/>
          <p:nvPr/>
        </p:nvSpPr>
        <p:spPr>
          <a:xfrm>
            <a:off x="1111250" y="174306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部活に入っていない、休みがち、遅刻、早退が多い</a:t>
            </a:r>
          </a:p>
        </p:txBody>
      </p:sp>
      <p:sp>
        <p:nvSpPr>
          <p:cNvPr id="112" name="テキスト ボックス 111">
            <a:extLst>
              <a:ext uri="{FF2B5EF4-FFF2-40B4-BE49-F238E27FC236}">
                <a16:creationId xmlns:a16="http://schemas.microsoft.com/office/drawing/2014/main" id="{755934D9-935C-4D63-9C74-135068FD48E8}"/>
              </a:ext>
            </a:extLst>
          </p:cNvPr>
          <p:cNvSpPr txBox="1"/>
          <p:nvPr/>
        </p:nvSpPr>
        <p:spPr>
          <a:xfrm>
            <a:off x="1111250" y="199851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修学旅行や宿泊行事等を欠席する</a:t>
            </a:r>
          </a:p>
        </p:txBody>
      </p:sp>
      <p:sp>
        <p:nvSpPr>
          <p:cNvPr id="113" name="テキスト ボックス 112">
            <a:extLst>
              <a:ext uri="{FF2B5EF4-FFF2-40B4-BE49-F238E27FC236}">
                <a16:creationId xmlns:a16="http://schemas.microsoft.com/office/drawing/2014/main" id="{901B0818-03EF-46AA-BA69-2D49E1F83930}"/>
              </a:ext>
            </a:extLst>
          </p:cNvPr>
          <p:cNvSpPr txBox="1"/>
          <p:nvPr/>
        </p:nvSpPr>
        <p:spPr>
          <a:xfrm>
            <a:off x="1111250" y="2253913"/>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宿題・課題の提出漏れや遅れがある </a:t>
            </a:r>
          </a:p>
        </p:txBody>
      </p:sp>
      <p:sp>
        <p:nvSpPr>
          <p:cNvPr id="114" name="テキスト ボックス 113">
            <a:extLst>
              <a:ext uri="{FF2B5EF4-FFF2-40B4-BE49-F238E27FC236}">
                <a16:creationId xmlns:a16="http://schemas.microsoft.com/office/drawing/2014/main" id="{134F5ADA-4FD0-4A39-9545-2D8796B74826}"/>
              </a:ext>
            </a:extLst>
          </p:cNvPr>
          <p:cNvSpPr txBox="1"/>
          <p:nvPr/>
        </p:nvSpPr>
        <p:spPr>
          <a:xfrm>
            <a:off x="1111250" y="250984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保健室で過ごしていることが多い</a:t>
            </a:r>
          </a:p>
        </p:txBody>
      </p:sp>
      <p:sp>
        <p:nvSpPr>
          <p:cNvPr id="115" name="テキスト ボックス 114">
            <a:extLst>
              <a:ext uri="{FF2B5EF4-FFF2-40B4-BE49-F238E27FC236}">
                <a16:creationId xmlns:a16="http://schemas.microsoft.com/office/drawing/2014/main" id="{C87C07FE-E51A-43DC-A51D-7E1CB6232868}"/>
              </a:ext>
            </a:extLst>
          </p:cNvPr>
          <p:cNvSpPr txBox="1"/>
          <p:nvPr/>
        </p:nvSpPr>
        <p:spPr>
          <a:xfrm>
            <a:off x="1111250" y="276513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授業中の集中力が欠けている　居眠りをしていることが多い</a:t>
            </a:r>
          </a:p>
        </p:txBody>
      </p:sp>
      <p:sp>
        <p:nvSpPr>
          <p:cNvPr id="116" name="テキスト ボックス 115">
            <a:extLst>
              <a:ext uri="{FF2B5EF4-FFF2-40B4-BE49-F238E27FC236}">
                <a16:creationId xmlns:a16="http://schemas.microsoft.com/office/drawing/2014/main" id="{1837C244-5295-4C18-8046-2E4EEA1EF56C}"/>
              </a:ext>
            </a:extLst>
          </p:cNvPr>
          <p:cNvSpPr txBox="1"/>
          <p:nvPr/>
        </p:nvSpPr>
        <p:spPr>
          <a:xfrm>
            <a:off x="1111250" y="302026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学力が低下している</a:t>
            </a:r>
          </a:p>
        </p:txBody>
      </p:sp>
      <p:sp>
        <p:nvSpPr>
          <p:cNvPr id="117" name="テキスト ボックス 116">
            <a:extLst>
              <a:ext uri="{FF2B5EF4-FFF2-40B4-BE49-F238E27FC236}">
                <a16:creationId xmlns:a16="http://schemas.microsoft.com/office/drawing/2014/main" id="{4816B818-A5F3-4E0A-B710-48124C65CD4A}"/>
              </a:ext>
            </a:extLst>
          </p:cNvPr>
          <p:cNvSpPr txBox="1"/>
          <p:nvPr/>
        </p:nvSpPr>
        <p:spPr>
          <a:xfrm>
            <a:off x="1111250" y="328006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単位の取得が滞っている　中退のおそれがある（高校生）</a:t>
            </a:r>
          </a:p>
        </p:txBody>
      </p:sp>
      <p:sp>
        <p:nvSpPr>
          <p:cNvPr id="118" name="テキスト ボックス 117">
            <a:extLst>
              <a:ext uri="{FF2B5EF4-FFF2-40B4-BE49-F238E27FC236}">
                <a16:creationId xmlns:a16="http://schemas.microsoft.com/office/drawing/2014/main" id="{59B9E235-4779-467F-B1E7-A85AAC998AFD}"/>
              </a:ext>
            </a:extLst>
          </p:cNvPr>
          <p:cNvSpPr txBox="1"/>
          <p:nvPr/>
        </p:nvSpPr>
        <p:spPr>
          <a:xfrm>
            <a:off x="1111250" y="353610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持ち物がそろわない　学校で使用するものを用意してもらえない</a:t>
            </a:r>
          </a:p>
        </p:txBody>
      </p:sp>
      <p:sp>
        <p:nvSpPr>
          <p:cNvPr id="119" name="テキスト ボックス 118">
            <a:extLst>
              <a:ext uri="{FF2B5EF4-FFF2-40B4-BE49-F238E27FC236}">
                <a16:creationId xmlns:a16="http://schemas.microsoft.com/office/drawing/2014/main" id="{47D765E7-9C44-43F5-A620-340EC443890D}"/>
              </a:ext>
            </a:extLst>
          </p:cNvPr>
          <p:cNvSpPr txBox="1"/>
          <p:nvPr/>
        </p:nvSpPr>
        <p:spPr>
          <a:xfrm>
            <a:off x="1111250" y="37912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友人関係が希薄、ひとりでいることがある　非行等がみられる</a:t>
            </a:r>
          </a:p>
        </p:txBody>
      </p:sp>
      <p:sp>
        <p:nvSpPr>
          <p:cNvPr id="120" name="テキスト ボックス 119">
            <a:extLst>
              <a:ext uri="{FF2B5EF4-FFF2-40B4-BE49-F238E27FC236}">
                <a16:creationId xmlns:a16="http://schemas.microsoft.com/office/drawing/2014/main" id="{D73C38A6-0B88-4C45-AB8C-073DC6DF1CA3}"/>
              </a:ext>
            </a:extLst>
          </p:cNvPr>
          <p:cNvSpPr txBox="1"/>
          <p:nvPr/>
        </p:nvSpPr>
        <p:spPr>
          <a:xfrm>
            <a:off x="1111250" y="40513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家族に関する不安や悩みを口にしている</a:t>
            </a:r>
          </a:p>
        </p:txBody>
      </p:sp>
      <p:sp>
        <p:nvSpPr>
          <p:cNvPr id="121" name="テキスト ボックス 120">
            <a:extLst>
              <a:ext uri="{FF2B5EF4-FFF2-40B4-BE49-F238E27FC236}">
                <a16:creationId xmlns:a16="http://schemas.microsoft.com/office/drawing/2014/main" id="{35876649-5D0C-4873-8B8A-CCB125FED378}"/>
              </a:ext>
            </a:extLst>
          </p:cNvPr>
          <p:cNvSpPr txBox="1"/>
          <p:nvPr/>
        </p:nvSpPr>
        <p:spPr>
          <a:xfrm>
            <a:off x="1111250" y="430679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年齢に比べ、しっかりしている様子が見られる（精神的成熟度が高い）</a:t>
            </a:r>
          </a:p>
        </p:txBody>
      </p:sp>
      <p:sp>
        <p:nvSpPr>
          <p:cNvPr id="122" name="テキスト ボックス 121">
            <a:extLst>
              <a:ext uri="{FF2B5EF4-FFF2-40B4-BE49-F238E27FC236}">
                <a16:creationId xmlns:a16="http://schemas.microsoft.com/office/drawing/2014/main" id="{642039B4-5B9D-4925-A707-62697F021CC7}"/>
              </a:ext>
            </a:extLst>
          </p:cNvPr>
          <p:cNvSpPr txBox="1"/>
          <p:nvPr/>
        </p:nvSpPr>
        <p:spPr>
          <a:xfrm>
            <a:off x="1111250" y="456649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周囲の人に非常に気をつかう</a:t>
            </a:r>
          </a:p>
        </p:txBody>
      </p:sp>
      <p:sp>
        <p:nvSpPr>
          <p:cNvPr id="124" name="テキスト ボックス 123">
            <a:extLst>
              <a:ext uri="{FF2B5EF4-FFF2-40B4-BE49-F238E27FC236}">
                <a16:creationId xmlns:a16="http://schemas.microsoft.com/office/drawing/2014/main" id="{84530B9D-A361-4D87-8024-2C1FBFEF97B9}"/>
              </a:ext>
            </a:extLst>
          </p:cNvPr>
          <p:cNvSpPr txBox="1"/>
          <p:nvPr/>
        </p:nvSpPr>
        <p:spPr>
          <a:xfrm>
            <a:off x="1111250" y="517667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極端に痩せてきた（太ってきた）　給食の過食傾向にある</a:t>
            </a:r>
          </a:p>
        </p:txBody>
      </p:sp>
      <p:sp>
        <p:nvSpPr>
          <p:cNvPr id="125" name="テキスト ボックス 124">
            <a:extLst>
              <a:ext uri="{FF2B5EF4-FFF2-40B4-BE49-F238E27FC236}">
                <a16:creationId xmlns:a16="http://schemas.microsoft.com/office/drawing/2014/main" id="{5AAA85BD-331D-4038-AD9C-2CB8A55B0D75}"/>
              </a:ext>
            </a:extLst>
          </p:cNvPr>
          <p:cNvSpPr txBox="1"/>
          <p:nvPr/>
        </p:nvSpPr>
        <p:spPr>
          <a:xfrm>
            <a:off x="1111250" y="543186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生活リズムや身だしなみが整っていない</a:t>
            </a:r>
          </a:p>
        </p:txBody>
      </p:sp>
      <p:sp>
        <p:nvSpPr>
          <p:cNvPr id="126" name="テキスト ボックス 125">
            <a:extLst>
              <a:ext uri="{FF2B5EF4-FFF2-40B4-BE49-F238E27FC236}">
                <a16:creationId xmlns:a16="http://schemas.microsoft.com/office/drawing/2014/main" id="{B92D2DD6-896A-49BE-A46C-0F2A22C52FA2}"/>
              </a:ext>
            </a:extLst>
          </p:cNvPr>
          <p:cNvSpPr txBox="1"/>
          <p:nvPr/>
        </p:nvSpPr>
        <p:spPr>
          <a:xfrm>
            <a:off x="1111250" y="569214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保護者等が書くべき手続き書類等を、自分で用意しているようである</a:t>
            </a:r>
          </a:p>
        </p:txBody>
      </p:sp>
      <p:sp>
        <p:nvSpPr>
          <p:cNvPr id="128" name="テキスト ボックス 127">
            <a:extLst>
              <a:ext uri="{FF2B5EF4-FFF2-40B4-BE49-F238E27FC236}">
                <a16:creationId xmlns:a16="http://schemas.microsoft.com/office/drawing/2014/main" id="{580B3588-B474-41E6-9ECA-D04F3B105A7A}"/>
              </a:ext>
            </a:extLst>
          </p:cNvPr>
          <p:cNvSpPr txBox="1"/>
          <p:nvPr/>
        </p:nvSpPr>
        <p:spPr>
          <a:xfrm>
            <a:off x="1111250" y="629374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家族の付き添いや介助をしている、 幼いきょうだいの送迎や世話をしていることがある</a:t>
            </a:r>
          </a:p>
        </p:txBody>
      </p:sp>
      <p:sp>
        <p:nvSpPr>
          <p:cNvPr id="129" name="テキスト ボックス 128">
            <a:extLst>
              <a:ext uri="{FF2B5EF4-FFF2-40B4-BE49-F238E27FC236}">
                <a16:creationId xmlns:a16="http://schemas.microsoft.com/office/drawing/2014/main" id="{5E3F14F0-6B99-429F-ACB1-B949D8C89CC8}"/>
              </a:ext>
            </a:extLst>
          </p:cNvPr>
          <p:cNvSpPr txBox="1"/>
          <p:nvPr/>
        </p:nvSpPr>
        <p:spPr>
          <a:xfrm>
            <a:off x="1111250" y="6553722"/>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家族の感情面のサポートをしている</a:t>
            </a:r>
          </a:p>
        </p:txBody>
      </p:sp>
      <p:sp>
        <p:nvSpPr>
          <p:cNvPr id="130" name="テキスト ボックス 129">
            <a:extLst>
              <a:ext uri="{FF2B5EF4-FFF2-40B4-BE49-F238E27FC236}">
                <a16:creationId xmlns:a16="http://schemas.microsoft.com/office/drawing/2014/main" id="{C773C161-CE55-488B-9E4A-E13894933DA9}"/>
              </a:ext>
            </a:extLst>
          </p:cNvPr>
          <p:cNvSpPr txBox="1"/>
          <p:nvPr/>
        </p:nvSpPr>
        <p:spPr>
          <a:xfrm>
            <a:off x="1111250" y="681243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面談等で通訳をしたり、保護者の代わりに金銭管理をしている</a:t>
            </a:r>
          </a:p>
        </p:txBody>
      </p:sp>
      <p:sp>
        <p:nvSpPr>
          <p:cNvPr id="131" name="テキスト ボックス 130">
            <a:extLst>
              <a:ext uri="{FF2B5EF4-FFF2-40B4-BE49-F238E27FC236}">
                <a16:creationId xmlns:a16="http://schemas.microsoft.com/office/drawing/2014/main" id="{435BD4C0-F501-4748-9DFB-1D814CA6DAD5}"/>
              </a:ext>
            </a:extLst>
          </p:cNvPr>
          <p:cNvSpPr txBox="1"/>
          <p:nvPr/>
        </p:nvSpPr>
        <p:spPr>
          <a:xfrm>
            <a:off x="1111250" y="7070793"/>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生活ノートに家族等のケアをしていることが書かれている</a:t>
            </a:r>
          </a:p>
        </p:txBody>
      </p:sp>
      <p:sp>
        <p:nvSpPr>
          <p:cNvPr id="132" name="テキスト ボックス 131">
            <a:extLst>
              <a:ext uri="{FF2B5EF4-FFF2-40B4-BE49-F238E27FC236}">
                <a16:creationId xmlns:a16="http://schemas.microsoft.com/office/drawing/2014/main" id="{45184518-47B1-4F9A-AA85-1FBB41A74C4F}"/>
              </a:ext>
            </a:extLst>
          </p:cNvPr>
          <p:cNvSpPr txBox="1"/>
          <p:nvPr/>
        </p:nvSpPr>
        <p:spPr>
          <a:xfrm>
            <a:off x="1111250" y="731924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生活のために過度なアルバイトをしている　生活のために就職を希望している</a:t>
            </a:r>
          </a:p>
        </p:txBody>
      </p:sp>
      <p:sp>
        <p:nvSpPr>
          <p:cNvPr id="134" name="テキスト ボックス 133">
            <a:extLst>
              <a:ext uri="{FF2B5EF4-FFF2-40B4-BE49-F238E27FC236}">
                <a16:creationId xmlns:a16="http://schemas.microsoft.com/office/drawing/2014/main" id="{5CD853D2-7484-4B35-8576-402A6B131C4F}"/>
              </a:ext>
            </a:extLst>
          </p:cNvPr>
          <p:cNvSpPr txBox="1"/>
          <p:nvPr/>
        </p:nvSpPr>
        <p:spPr>
          <a:xfrm>
            <a:off x="1111250" y="792884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介護や通院・治療が必要な家族、障害を持つ家族がいる</a:t>
            </a:r>
          </a:p>
        </p:txBody>
      </p:sp>
      <p:sp>
        <p:nvSpPr>
          <p:cNvPr id="135" name="テキスト ボックス 134">
            <a:extLst>
              <a:ext uri="{FF2B5EF4-FFF2-40B4-BE49-F238E27FC236}">
                <a16:creationId xmlns:a16="http://schemas.microsoft.com/office/drawing/2014/main" id="{AA3B7644-5029-4EAB-9A75-2606EA6A4736}"/>
              </a:ext>
            </a:extLst>
          </p:cNvPr>
          <p:cNvSpPr txBox="1"/>
          <p:nvPr/>
        </p:nvSpPr>
        <p:spPr>
          <a:xfrm>
            <a:off x="1111250" y="818919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多子世帯　幼い子供（きょうだい）がいる</a:t>
            </a:r>
          </a:p>
        </p:txBody>
      </p:sp>
      <p:sp>
        <p:nvSpPr>
          <p:cNvPr id="136" name="テキスト ボックス 135">
            <a:extLst>
              <a:ext uri="{FF2B5EF4-FFF2-40B4-BE49-F238E27FC236}">
                <a16:creationId xmlns:a16="http://schemas.microsoft.com/office/drawing/2014/main" id="{B99862C7-51DF-4BC5-A3D8-26A3C7140A36}"/>
              </a:ext>
            </a:extLst>
          </p:cNvPr>
          <p:cNvSpPr txBox="1"/>
          <p:nvPr/>
        </p:nvSpPr>
        <p:spPr>
          <a:xfrm>
            <a:off x="1111250" y="845327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日本語が母語でない家族がいる</a:t>
            </a:r>
          </a:p>
        </p:txBody>
      </p:sp>
      <p:sp>
        <p:nvSpPr>
          <p:cNvPr id="137" name="テキスト ボックス 136">
            <a:extLst>
              <a:ext uri="{FF2B5EF4-FFF2-40B4-BE49-F238E27FC236}">
                <a16:creationId xmlns:a16="http://schemas.microsoft.com/office/drawing/2014/main" id="{BF0DCD83-B8DF-4A15-869F-53CF824E3C7F}"/>
              </a:ext>
            </a:extLst>
          </p:cNvPr>
          <p:cNvSpPr txBox="1"/>
          <p:nvPr/>
        </p:nvSpPr>
        <p:spPr>
          <a:xfrm>
            <a:off x="1111250" y="8704427"/>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保護者が多忙である</a:t>
            </a:r>
          </a:p>
        </p:txBody>
      </p:sp>
      <p:sp>
        <p:nvSpPr>
          <p:cNvPr id="138" name="テキスト ボックス 137">
            <a:extLst>
              <a:ext uri="{FF2B5EF4-FFF2-40B4-BE49-F238E27FC236}">
                <a16:creationId xmlns:a16="http://schemas.microsoft.com/office/drawing/2014/main" id="{2707AC10-1D28-4B9C-B487-813454E249DD}"/>
              </a:ext>
            </a:extLst>
          </p:cNvPr>
          <p:cNvSpPr txBox="1"/>
          <p:nvPr/>
        </p:nvSpPr>
        <p:spPr>
          <a:xfrm>
            <a:off x="3751850" y="8699500"/>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経済的に困窮している</a:t>
            </a:r>
          </a:p>
        </p:txBody>
      </p:sp>
      <p:sp>
        <p:nvSpPr>
          <p:cNvPr id="139" name="テキスト ボックス 138">
            <a:extLst>
              <a:ext uri="{FF2B5EF4-FFF2-40B4-BE49-F238E27FC236}">
                <a16:creationId xmlns:a16="http://schemas.microsoft.com/office/drawing/2014/main" id="{02B87CF1-6F34-48C2-85EC-A62D174B7A51}"/>
              </a:ext>
            </a:extLst>
          </p:cNvPr>
          <p:cNvSpPr txBox="1"/>
          <p:nvPr/>
        </p:nvSpPr>
        <p:spPr>
          <a:xfrm>
            <a:off x="1111250" y="896413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学校諸経費の納入が遅れる　滞納や未払いがある</a:t>
            </a:r>
          </a:p>
        </p:txBody>
      </p:sp>
      <p:sp>
        <p:nvSpPr>
          <p:cNvPr id="140" name="テキスト ボックス 139">
            <a:extLst>
              <a:ext uri="{FF2B5EF4-FFF2-40B4-BE49-F238E27FC236}">
                <a16:creationId xmlns:a16="http://schemas.microsoft.com/office/drawing/2014/main" id="{9CA3C0FF-F66D-4C8D-8E03-3C4E4B1AE898}"/>
              </a:ext>
            </a:extLst>
          </p:cNvPr>
          <p:cNvSpPr txBox="1"/>
          <p:nvPr/>
        </p:nvSpPr>
        <p:spPr>
          <a:xfrm>
            <a:off x="1111250" y="921527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授業参観や保護者面談を欠席する</a:t>
            </a:r>
          </a:p>
        </p:txBody>
      </p:sp>
    </p:spTree>
    <p:extLst>
      <p:ext uri="{BB962C8B-B14F-4D97-AF65-F5344CB8AC3E}">
        <p14:creationId xmlns:p14="http://schemas.microsoft.com/office/powerpoint/2010/main" val="2922492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1"/>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72"/>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39</a:t>
            </a:r>
            <a:endParaRPr sz="900">
              <a:latin typeface="Meiryo UI" panose="020B0604030504040204" pitchFamily="50" charset="-128"/>
              <a:ea typeface="Meiryo UI" panose="020B0604030504040204" pitchFamily="50" charset="-128"/>
              <a:cs typeface="Source Han Sans JP Medium"/>
            </a:endParaRPr>
          </a:p>
        </p:txBody>
      </p:sp>
      <p:sp>
        <p:nvSpPr>
          <p:cNvPr id="5" name="object 73"/>
          <p:cNvSpPr txBox="1"/>
          <p:nvPr/>
        </p:nvSpPr>
        <p:spPr>
          <a:xfrm>
            <a:off x="707301" y="10331567"/>
            <a:ext cx="205295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a:t>
            </a:r>
            <a:endParaRPr sz="700">
              <a:latin typeface="Meiryo UI" panose="020B0604030504040204" pitchFamily="50" charset="-128"/>
              <a:ea typeface="Meiryo UI" panose="020B0604030504040204" pitchFamily="50" charset="-128"/>
              <a:cs typeface="Source Han Sans JP"/>
            </a:endParaRPr>
          </a:p>
        </p:txBody>
      </p:sp>
      <p:sp>
        <p:nvSpPr>
          <p:cNvPr id="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生活福祉</a:t>
            </a:r>
            <a:endParaRPr sz="1100" dirty="0">
              <a:latin typeface="Meiryo UI" panose="020B0604030504040204" pitchFamily="50" charset="-128"/>
              <a:ea typeface="Meiryo UI" panose="020B0604030504040204" pitchFamily="50" charset="-128"/>
              <a:cs typeface="Source Han Sans JP"/>
            </a:endParaRPr>
          </a:p>
        </p:txBody>
      </p:sp>
      <p:sp>
        <p:nvSpPr>
          <p:cNvPr id="6" name="object 3">
            <a:extLst>
              <a:ext uri="{FF2B5EF4-FFF2-40B4-BE49-F238E27FC236}">
                <a16:creationId xmlns:a16="http://schemas.microsoft.com/office/drawing/2014/main" id="{7048667B-7937-4014-858F-E750B0CC1F44}"/>
              </a:ext>
            </a:extLst>
          </p:cNvPr>
          <p:cNvSpPr/>
          <p:nvPr/>
        </p:nvSpPr>
        <p:spPr>
          <a:xfrm>
            <a:off x="719988" y="936002"/>
            <a:ext cx="6120130" cy="216535"/>
          </a:xfrm>
          <a:custGeom>
            <a:avLst/>
            <a:gdLst/>
            <a:ahLst/>
            <a:cxnLst/>
            <a:rect l="l" t="t" r="r" b="b"/>
            <a:pathLst>
              <a:path w="6120130" h="216534">
                <a:moveTo>
                  <a:pt x="6120015" y="0"/>
                </a:moveTo>
                <a:lnTo>
                  <a:pt x="0" y="0"/>
                </a:lnTo>
                <a:lnTo>
                  <a:pt x="0" y="216001"/>
                </a:lnTo>
                <a:lnTo>
                  <a:pt x="6120015" y="216001"/>
                </a:lnTo>
                <a:lnTo>
                  <a:pt x="6120015"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8" name="object 4">
            <a:extLst>
              <a:ext uri="{FF2B5EF4-FFF2-40B4-BE49-F238E27FC236}">
                <a16:creationId xmlns:a16="http://schemas.microsoft.com/office/drawing/2014/main" id="{33BBD520-96E2-410D-84B4-AB6B3EED7288}"/>
              </a:ext>
            </a:extLst>
          </p:cNvPr>
          <p:cNvSpPr/>
          <p:nvPr/>
        </p:nvSpPr>
        <p:spPr>
          <a:xfrm>
            <a:off x="720001" y="1152017"/>
            <a:ext cx="6120130" cy="1692275"/>
          </a:xfrm>
          <a:custGeom>
            <a:avLst/>
            <a:gdLst/>
            <a:ahLst/>
            <a:cxnLst/>
            <a:rect l="l" t="t" r="r" b="b"/>
            <a:pathLst>
              <a:path w="6120130" h="1692275">
                <a:moveTo>
                  <a:pt x="0" y="1691817"/>
                </a:moveTo>
                <a:lnTo>
                  <a:pt x="6120003" y="1691817"/>
                </a:lnTo>
                <a:lnTo>
                  <a:pt x="6120003" y="0"/>
                </a:lnTo>
                <a:lnTo>
                  <a:pt x="0" y="0"/>
                </a:lnTo>
                <a:lnTo>
                  <a:pt x="0" y="1691817"/>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9" name="object 5">
            <a:extLst>
              <a:ext uri="{FF2B5EF4-FFF2-40B4-BE49-F238E27FC236}">
                <a16:creationId xmlns:a16="http://schemas.microsoft.com/office/drawing/2014/main" id="{4F1E65CA-85AA-4D5D-95BB-4522761158E0}"/>
              </a:ext>
            </a:extLst>
          </p:cNvPr>
          <p:cNvSpPr/>
          <p:nvPr/>
        </p:nvSpPr>
        <p:spPr>
          <a:xfrm>
            <a:off x="919323"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 name="object 6">
            <a:extLst>
              <a:ext uri="{FF2B5EF4-FFF2-40B4-BE49-F238E27FC236}">
                <a16:creationId xmlns:a16="http://schemas.microsoft.com/office/drawing/2014/main" id="{DAC35891-5097-4C61-B853-7ED7C25C324B}"/>
              </a:ext>
            </a:extLst>
          </p:cNvPr>
          <p:cNvSpPr/>
          <p:nvPr/>
        </p:nvSpPr>
        <p:spPr>
          <a:xfrm>
            <a:off x="919323"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 name="object 7">
            <a:extLst>
              <a:ext uri="{FF2B5EF4-FFF2-40B4-BE49-F238E27FC236}">
                <a16:creationId xmlns:a16="http://schemas.microsoft.com/office/drawing/2014/main" id="{DD2C00C5-96F3-4D18-A9FB-2222007EBE65}"/>
              </a:ext>
            </a:extLst>
          </p:cNvPr>
          <p:cNvSpPr/>
          <p:nvPr/>
        </p:nvSpPr>
        <p:spPr>
          <a:xfrm>
            <a:off x="919323"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object 8">
            <a:extLst>
              <a:ext uri="{FF2B5EF4-FFF2-40B4-BE49-F238E27FC236}">
                <a16:creationId xmlns:a16="http://schemas.microsoft.com/office/drawing/2014/main" id="{5B223D85-0D26-4DC1-94EE-A75AF89D2513}"/>
              </a:ext>
            </a:extLst>
          </p:cNvPr>
          <p:cNvSpPr/>
          <p:nvPr/>
        </p:nvSpPr>
        <p:spPr>
          <a:xfrm>
            <a:off x="919323"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3" name="object 9">
            <a:extLst>
              <a:ext uri="{FF2B5EF4-FFF2-40B4-BE49-F238E27FC236}">
                <a16:creationId xmlns:a16="http://schemas.microsoft.com/office/drawing/2014/main" id="{F571BC80-1DE8-4BED-B9BC-72756D8EC4C3}"/>
              </a:ext>
            </a:extLst>
          </p:cNvPr>
          <p:cNvSpPr/>
          <p:nvPr/>
        </p:nvSpPr>
        <p:spPr>
          <a:xfrm>
            <a:off x="919323"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4" name="object 10">
            <a:extLst>
              <a:ext uri="{FF2B5EF4-FFF2-40B4-BE49-F238E27FC236}">
                <a16:creationId xmlns:a16="http://schemas.microsoft.com/office/drawing/2014/main" id="{6660628C-ECD1-445B-8B91-0BB1EA2F04F6}"/>
              </a:ext>
            </a:extLst>
          </p:cNvPr>
          <p:cNvSpPr/>
          <p:nvPr/>
        </p:nvSpPr>
        <p:spPr>
          <a:xfrm>
            <a:off x="936738"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5" name="object 11">
            <a:extLst>
              <a:ext uri="{FF2B5EF4-FFF2-40B4-BE49-F238E27FC236}">
                <a16:creationId xmlns:a16="http://schemas.microsoft.com/office/drawing/2014/main" id="{15B2C7E8-AEE4-4633-994C-812248105C4E}"/>
              </a:ext>
            </a:extLst>
          </p:cNvPr>
          <p:cNvSpPr/>
          <p:nvPr/>
        </p:nvSpPr>
        <p:spPr>
          <a:xfrm>
            <a:off x="936738"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 name="object 12">
            <a:extLst>
              <a:ext uri="{FF2B5EF4-FFF2-40B4-BE49-F238E27FC236}">
                <a16:creationId xmlns:a16="http://schemas.microsoft.com/office/drawing/2014/main" id="{DFBC329E-B64B-45D3-A350-40FAB1E22860}"/>
              </a:ext>
            </a:extLst>
          </p:cNvPr>
          <p:cNvSpPr/>
          <p:nvPr/>
        </p:nvSpPr>
        <p:spPr>
          <a:xfrm>
            <a:off x="936738"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7" name="object 13">
            <a:extLst>
              <a:ext uri="{FF2B5EF4-FFF2-40B4-BE49-F238E27FC236}">
                <a16:creationId xmlns:a16="http://schemas.microsoft.com/office/drawing/2014/main" id="{465CBDA5-A95F-43CB-AAAC-4850DD62F3D3}"/>
              </a:ext>
            </a:extLst>
          </p:cNvPr>
          <p:cNvSpPr/>
          <p:nvPr/>
        </p:nvSpPr>
        <p:spPr>
          <a:xfrm>
            <a:off x="936738"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8" name="object 14">
            <a:extLst>
              <a:ext uri="{FF2B5EF4-FFF2-40B4-BE49-F238E27FC236}">
                <a16:creationId xmlns:a16="http://schemas.microsoft.com/office/drawing/2014/main" id="{51F52BE6-A05E-4CC5-8A70-F771FA72C03A}"/>
              </a:ext>
            </a:extLst>
          </p:cNvPr>
          <p:cNvSpPr/>
          <p:nvPr/>
        </p:nvSpPr>
        <p:spPr>
          <a:xfrm>
            <a:off x="919323" y="2552636"/>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9" name="object 15">
            <a:extLst>
              <a:ext uri="{FF2B5EF4-FFF2-40B4-BE49-F238E27FC236}">
                <a16:creationId xmlns:a16="http://schemas.microsoft.com/office/drawing/2014/main" id="{DA2B8FE9-34AC-493C-8096-B5C1F2FE559E}"/>
              </a:ext>
            </a:extLst>
          </p:cNvPr>
          <p:cNvSpPr/>
          <p:nvPr/>
        </p:nvSpPr>
        <p:spPr>
          <a:xfrm>
            <a:off x="936738" y="25185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20" name="object 16">
            <a:extLst>
              <a:ext uri="{FF2B5EF4-FFF2-40B4-BE49-F238E27FC236}">
                <a16:creationId xmlns:a16="http://schemas.microsoft.com/office/drawing/2014/main" id="{187FF214-3E93-495E-8B96-FD9DA5473E20}"/>
              </a:ext>
            </a:extLst>
          </p:cNvPr>
          <p:cNvSpPr/>
          <p:nvPr/>
        </p:nvSpPr>
        <p:spPr>
          <a:xfrm>
            <a:off x="719988" y="2843834"/>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21" name="object 17">
            <a:extLst>
              <a:ext uri="{FF2B5EF4-FFF2-40B4-BE49-F238E27FC236}">
                <a16:creationId xmlns:a16="http://schemas.microsoft.com/office/drawing/2014/main" id="{F1B7274E-D70E-426E-A695-1E042FD57BE4}"/>
              </a:ext>
            </a:extLst>
          </p:cNvPr>
          <p:cNvSpPr/>
          <p:nvPr/>
        </p:nvSpPr>
        <p:spPr>
          <a:xfrm>
            <a:off x="720001" y="3059836"/>
            <a:ext cx="6120130" cy="2190750"/>
          </a:xfrm>
          <a:custGeom>
            <a:avLst/>
            <a:gdLst/>
            <a:ahLst/>
            <a:cxnLst/>
            <a:rect l="l" t="t" r="r" b="b"/>
            <a:pathLst>
              <a:path w="6120130" h="2190750">
                <a:moveTo>
                  <a:pt x="0" y="2190661"/>
                </a:moveTo>
                <a:lnTo>
                  <a:pt x="6120003" y="2190661"/>
                </a:lnTo>
                <a:lnTo>
                  <a:pt x="6120003"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22" name="object 18">
            <a:extLst>
              <a:ext uri="{FF2B5EF4-FFF2-40B4-BE49-F238E27FC236}">
                <a16:creationId xmlns:a16="http://schemas.microsoft.com/office/drawing/2014/main" id="{D43B55B8-6337-4B73-8E80-404D61DB2BF3}"/>
              </a:ext>
            </a:extLst>
          </p:cNvPr>
          <p:cNvSpPr/>
          <p:nvPr/>
        </p:nvSpPr>
        <p:spPr>
          <a:xfrm>
            <a:off x="919323" y="3162433"/>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3" name="object 19">
            <a:extLst>
              <a:ext uri="{FF2B5EF4-FFF2-40B4-BE49-F238E27FC236}">
                <a16:creationId xmlns:a16="http://schemas.microsoft.com/office/drawing/2014/main" id="{B476B902-1009-4E8C-8FCE-014CAE443438}"/>
              </a:ext>
            </a:extLst>
          </p:cNvPr>
          <p:cNvSpPr/>
          <p:nvPr/>
        </p:nvSpPr>
        <p:spPr>
          <a:xfrm>
            <a:off x="919323" y="3419130"/>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4" name="object 20">
            <a:extLst>
              <a:ext uri="{FF2B5EF4-FFF2-40B4-BE49-F238E27FC236}">
                <a16:creationId xmlns:a16="http://schemas.microsoft.com/office/drawing/2014/main" id="{8377F893-9E5E-4131-A9F1-ADAFDDE23830}"/>
              </a:ext>
            </a:extLst>
          </p:cNvPr>
          <p:cNvSpPr/>
          <p:nvPr/>
        </p:nvSpPr>
        <p:spPr>
          <a:xfrm>
            <a:off x="919323" y="3675828"/>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5" name="object 21">
            <a:extLst>
              <a:ext uri="{FF2B5EF4-FFF2-40B4-BE49-F238E27FC236}">
                <a16:creationId xmlns:a16="http://schemas.microsoft.com/office/drawing/2014/main" id="{588EE368-C500-477B-9AA8-DC4576E4F957}"/>
              </a:ext>
            </a:extLst>
          </p:cNvPr>
          <p:cNvSpPr/>
          <p:nvPr/>
        </p:nvSpPr>
        <p:spPr>
          <a:xfrm>
            <a:off x="919323" y="3932520"/>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6" name="object 22">
            <a:extLst>
              <a:ext uri="{FF2B5EF4-FFF2-40B4-BE49-F238E27FC236}">
                <a16:creationId xmlns:a16="http://schemas.microsoft.com/office/drawing/2014/main" id="{D5B34134-B9B3-4785-9B42-C09F149130F9}"/>
              </a:ext>
            </a:extLst>
          </p:cNvPr>
          <p:cNvSpPr/>
          <p:nvPr/>
        </p:nvSpPr>
        <p:spPr>
          <a:xfrm>
            <a:off x="919323" y="4189218"/>
            <a:ext cx="188594" cy="188595"/>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7" name="object 23">
            <a:extLst>
              <a:ext uri="{FF2B5EF4-FFF2-40B4-BE49-F238E27FC236}">
                <a16:creationId xmlns:a16="http://schemas.microsoft.com/office/drawing/2014/main" id="{0B5541AF-2169-480B-AF79-38AA8977615B}"/>
              </a:ext>
            </a:extLst>
          </p:cNvPr>
          <p:cNvSpPr/>
          <p:nvPr/>
        </p:nvSpPr>
        <p:spPr>
          <a:xfrm>
            <a:off x="919323" y="4445915"/>
            <a:ext cx="188594" cy="188595"/>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8" name="object 24">
            <a:extLst>
              <a:ext uri="{FF2B5EF4-FFF2-40B4-BE49-F238E27FC236}">
                <a16:creationId xmlns:a16="http://schemas.microsoft.com/office/drawing/2014/main" id="{19EA8668-74E5-45F1-B35C-85D2DF444232}"/>
              </a:ext>
            </a:extLst>
          </p:cNvPr>
          <p:cNvSpPr/>
          <p:nvPr/>
        </p:nvSpPr>
        <p:spPr>
          <a:xfrm>
            <a:off x="3973450" y="4445915"/>
            <a:ext cx="188595" cy="188595"/>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9" name="object 25">
            <a:extLst>
              <a:ext uri="{FF2B5EF4-FFF2-40B4-BE49-F238E27FC236}">
                <a16:creationId xmlns:a16="http://schemas.microsoft.com/office/drawing/2014/main" id="{E8BD2D67-5469-4DBA-B4AE-299D23D1A9C6}"/>
              </a:ext>
            </a:extLst>
          </p:cNvPr>
          <p:cNvSpPr/>
          <p:nvPr/>
        </p:nvSpPr>
        <p:spPr>
          <a:xfrm>
            <a:off x="919323" y="4702605"/>
            <a:ext cx="188594" cy="188595"/>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0" name="object 26">
            <a:extLst>
              <a:ext uri="{FF2B5EF4-FFF2-40B4-BE49-F238E27FC236}">
                <a16:creationId xmlns:a16="http://schemas.microsoft.com/office/drawing/2014/main" id="{B2A08756-59CC-4A7C-8E50-CBF676B833A6}"/>
              </a:ext>
            </a:extLst>
          </p:cNvPr>
          <p:cNvSpPr/>
          <p:nvPr/>
        </p:nvSpPr>
        <p:spPr>
          <a:xfrm>
            <a:off x="919323" y="4959303"/>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1" name="object 27">
            <a:extLst>
              <a:ext uri="{FF2B5EF4-FFF2-40B4-BE49-F238E27FC236}">
                <a16:creationId xmlns:a16="http://schemas.microsoft.com/office/drawing/2014/main" id="{14C00043-49B1-4181-8A3B-3D7FF9C2C8A5}"/>
              </a:ext>
            </a:extLst>
          </p:cNvPr>
          <p:cNvSpPr/>
          <p:nvPr/>
        </p:nvSpPr>
        <p:spPr>
          <a:xfrm>
            <a:off x="936738" y="338508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2" name="object 28">
            <a:extLst>
              <a:ext uri="{FF2B5EF4-FFF2-40B4-BE49-F238E27FC236}">
                <a16:creationId xmlns:a16="http://schemas.microsoft.com/office/drawing/2014/main" id="{762FDCF5-10F6-4090-A464-CB72752076B5}"/>
              </a:ext>
            </a:extLst>
          </p:cNvPr>
          <p:cNvSpPr/>
          <p:nvPr/>
        </p:nvSpPr>
        <p:spPr>
          <a:xfrm>
            <a:off x="936738" y="36417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3" name="object 29">
            <a:extLst>
              <a:ext uri="{FF2B5EF4-FFF2-40B4-BE49-F238E27FC236}">
                <a16:creationId xmlns:a16="http://schemas.microsoft.com/office/drawing/2014/main" id="{68F2F347-A3DB-4922-BB9D-081E97945BB6}"/>
              </a:ext>
            </a:extLst>
          </p:cNvPr>
          <p:cNvSpPr/>
          <p:nvPr/>
        </p:nvSpPr>
        <p:spPr>
          <a:xfrm>
            <a:off x="936738" y="36417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4" name="object 30">
            <a:extLst>
              <a:ext uri="{FF2B5EF4-FFF2-40B4-BE49-F238E27FC236}">
                <a16:creationId xmlns:a16="http://schemas.microsoft.com/office/drawing/2014/main" id="{A81FA5F5-3EA8-42E0-9F7C-5B3BF22C631E}"/>
              </a:ext>
            </a:extLst>
          </p:cNvPr>
          <p:cNvSpPr/>
          <p:nvPr/>
        </p:nvSpPr>
        <p:spPr>
          <a:xfrm>
            <a:off x="936738" y="389847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5" name="object 31">
            <a:extLst>
              <a:ext uri="{FF2B5EF4-FFF2-40B4-BE49-F238E27FC236}">
                <a16:creationId xmlns:a16="http://schemas.microsoft.com/office/drawing/2014/main" id="{C0F50E63-B59B-4C55-82CA-6076D8C73F03}"/>
              </a:ext>
            </a:extLst>
          </p:cNvPr>
          <p:cNvSpPr/>
          <p:nvPr/>
        </p:nvSpPr>
        <p:spPr>
          <a:xfrm>
            <a:off x="936738" y="415517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6" name="object 32">
            <a:extLst>
              <a:ext uri="{FF2B5EF4-FFF2-40B4-BE49-F238E27FC236}">
                <a16:creationId xmlns:a16="http://schemas.microsoft.com/office/drawing/2014/main" id="{D60599FA-33DC-4A2F-B99C-CDA445768A83}"/>
              </a:ext>
            </a:extLst>
          </p:cNvPr>
          <p:cNvSpPr/>
          <p:nvPr/>
        </p:nvSpPr>
        <p:spPr>
          <a:xfrm>
            <a:off x="936738" y="441186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7" name="object 33">
            <a:extLst>
              <a:ext uri="{FF2B5EF4-FFF2-40B4-BE49-F238E27FC236}">
                <a16:creationId xmlns:a16="http://schemas.microsoft.com/office/drawing/2014/main" id="{CA28A51F-ADD9-4D37-87AA-858EA6DBD75B}"/>
              </a:ext>
            </a:extLst>
          </p:cNvPr>
          <p:cNvSpPr/>
          <p:nvPr/>
        </p:nvSpPr>
        <p:spPr>
          <a:xfrm>
            <a:off x="936738" y="466855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8" name="object 34">
            <a:extLst>
              <a:ext uri="{FF2B5EF4-FFF2-40B4-BE49-F238E27FC236}">
                <a16:creationId xmlns:a16="http://schemas.microsoft.com/office/drawing/2014/main" id="{E28C25C6-B816-4C5F-A7B5-FD58E97718E2}"/>
              </a:ext>
            </a:extLst>
          </p:cNvPr>
          <p:cNvSpPr/>
          <p:nvPr/>
        </p:nvSpPr>
        <p:spPr>
          <a:xfrm>
            <a:off x="936738" y="4925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9" name="object 35">
            <a:extLst>
              <a:ext uri="{FF2B5EF4-FFF2-40B4-BE49-F238E27FC236}">
                <a16:creationId xmlns:a16="http://schemas.microsoft.com/office/drawing/2014/main" id="{A67AFD61-1321-4650-BCFC-35310CEF5D25}"/>
              </a:ext>
            </a:extLst>
          </p:cNvPr>
          <p:cNvSpPr/>
          <p:nvPr/>
        </p:nvSpPr>
        <p:spPr>
          <a:xfrm>
            <a:off x="719988" y="5250497"/>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40" name="object 36">
            <a:extLst>
              <a:ext uri="{FF2B5EF4-FFF2-40B4-BE49-F238E27FC236}">
                <a16:creationId xmlns:a16="http://schemas.microsoft.com/office/drawing/2014/main" id="{B07EFDFE-ED55-45A9-A315-CEC1656B9297}"/>
              </a:ext>
            </a:extLst>
          </p:cNvPr>
          <p:cNvSpPr/>
          <p:nvPr/>
        </p:nvSpPr>
        <p:spPr>
          <a:xfrm>
            <a:off x="720001" y="5466499"/>
            <a:ext cx="6120130" cy="907415"/>
          </a:xfrm>
          <a:custGeom>
            <a:avLst/>
            <a:gdLst/>
            <a:ahLst/>
            <a:cxnLst/>
            <a:rect l="l" t="t" r="r" b="b"/>
            <a:pathLst>
              <a:path w="6120130" h="907414">
                <a:moveTo>
                  <a:pt x="0" y="907186"/>
                </a:moveTo>
                <a:lnTo>
                  <a:pt x="6120003" y="907186"/>
                </a:lnTo>
                <a:lnTo>
                  <a:pt x="6120003" y="0"/>
                </a:lnTo>
                <a:lnTo>
                  <a:pt x="0" y="0"/>
                </a:lnTo>
                <a:lnTo>
                  <a:pt x="0" y="907186"/>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41" name="object 37">
            <a:extLst>
              <a:ext uri="{FF2B5EF4-FFF2-40B4-BE49-F238E27FC236}">
                <a16:creationId xmlns:a16="http://schemas.microsoft.com/office/drawing/2014/main" id="{FDEE3E23-6189-47F6-AA77-51DEB8591F69}"/>
              </a:ext>
            </a:extLst>
          </p:cNvPr>
          <p:cNvSpPr/>
          <p:nvPr/>
        </p:nvSpPr>
        <p:spPr>
          <a:xfrm>
            <a:off x="919323" y="5569103"/>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2" name="object 38">
            <a:extLst>
              <a:ext uri="{FF2B5EF4-FFF2-40B4-BE49-F238E27FC236}">
                <a16:creationId xmlns:a16="http://schemas.microsoft.com/office/drawing/2014/main" id="{FD9421A5-3CF3-4EB6-AD87-64189CB6D949}"/>
              </a:ext>
            </a:extLst>
          </p:cNvPr>
          <p:cNvSpPr/>
          <p:nvPr/>
        </p:nvSpPr>
        <p:spPr>
          <a:xfrm>
            <a:off x="919323" y="5825800"/>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3" name="object 39">
            <a:extLst>
              <a:ext uri="{FF2B5EF4-FFF2-40B4-BE49-F238E27FC236}">
                <a16:creationId xmlns:a16="http://schemas.microsoft.com/office/drawing/2014/main" id="{10A10BE7-29E9-4D8E-A570-176D83C50D36}"/>
              </a:ext>
            </a:extLst>
          </p:cNvPr>
          <p:cNvSpPr/>
          <p:nvPr/>
        </p:nvSpPr>
        <p:spPr>
          <a:xfrm>
            <a:off x="919323" y="6082491"/>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4" name="object 40">
            <a:extLst>
              <a:ext uri="{FF2B5EF4-FFF2-40B4-BE49-F238E27FC236}">
                <a16:creationId xmlns:a16="http://schemas.microsoft.com/office/drawing/2014/main" id="{C74EEE3D-800D-46F2-82E8-9F24347B01DB}"/>
              </a:ext>
            </a:extLst>
          </p:cNvPr>
          <p:cNvSpPr/>
          <p:nvPr/>
        </p:nvSpPr>
        <p:spPr>
          <a:xfrm>
            <a:off x="3973450" y="5569103"/>
            <a:ext cx="188595"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5" name="object 41">
            <a:extLst>
              <a:ext uri="{FF2B5EF4-FFF2-40B4-BE49-F238E27FC236}">
                <a16:creationId xmlns:a16="http://schemas.microsoft.com/office/drawing/2014/main" id="{2AD16EAB-4530-426B-96BE-AEBC333FDF52}"/>
              </a:ext>
            </a:extLst>
          </p:cNvPr>
          <p:cNvSpPr/>
          <p:nvPr/>
        </p:nvSpPr>
        <p:spPr>
          <a:xfrm>
            <a:off x="936738" y="57917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6" name="object 42">
            <a:extLst>
              <a:ext uri="{FF2B5EF4-FFF2-40B4-BE49-F238E27FC236}">
                <a16:creationId xmlns:a16="http://schemas.microsoft.com/office/drawing/2014/main" id="{32FFE84D-0563-4D19-8FD2-5534A633ED45}"/>
              </a:ext>
            </a:extLst>
          </p:cNvPr>
          <p:cNvSpPr/>
          <p:nvPr/>
        </p:nvSpPr>
        <p:spPr>
          <a:xfrm>
            <a:off x="936738" y="60484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7" name="object 43">
            <a:extLst>
              <a:ext uri="{FF2B5EF4-FFF2-40B4-BE49-F238E27FC236}">
                <a16:creationId xmlns:a16="http://schemas.microsoft.com/office/drawing/2014/main" id="{37C1552C-A2A1-4D79-BA75-9429DBDC8C88}"/>
              </a:ext>
            </a:extLst>
          </p:cNvPr>
          <p:cNvSpPr/>
          <p:nvPr/>
        </p:nvSpPr>
        <p:spPr>
          <a:xfrm>
            <a:off x="719988" y="6373685"/>
            <a:ext cx="6120130" cy="216535"/>
          </a:xfrm>
          <a:custGeom>
            <a:avLst/>
            <a:gdLst/>
            <a:ahLst/>
            <a:cxnLst/>
            <a:rect l="l" t="t" r="r" b="b"/>
            <a:pathLst>
              <a:path w="6120130" h="216534">
                <a:moveTo>
                  <a:pt x="6120015" y="0"/>
                </a:moveTo>
                <a:lnTo>
                  <a:pt x="0" y="0"/>
                </a:lnTo>
                <a:lnTo>
                  <a:pt x="0" y="216001"/>
                </a:lnTo>
                <a:lnTo>
                  <a:pt x="6120015" y="216001"/>
                </a:lnTo>
                <a:lnTo>
                  <a:pt x="6120015"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48" name="object 44">
            <a:extLst>
              <a:ext uri="{FF2B5EF4-FFF2-40B4-BE49-F238E27FC236}">
                <a16:creationId xmlns:a16="http://schemas.microsoft.com/office/drawing/2014/main" id="{32F5ADB6-DDDF-4974-BFC5-076E5FEDA846}"/>
              </a:ext>
            </a:extLst>
          </p:cNvPr>
          <p:cNvSpPr/>
          <p:nvPr/>
        </p:nvSpPr>
        <p:spPr>
          <a:xfrm>
            <a:off x="720001" y="6589700"/>
            <a:ext cx="6120130" cy="2704465"/>
          </a:xfrm>
          <a:custGeom>
            <a:avLst/>
            <a:gdLst/>
            <a:ahLst/>
            <a:cxnLst/>
            <a:rect l="l" t="t" r="r" b="b"/>
            <a:pathLst>
              <a:path w="6120130" h="2704465">
                <a:moveTo>
                  <a:pt x="0" y="2704045"/>
                </a:moveTo>
                <a:lnTo>
                  <a:pt x="6120003" y="2704045"/>
                </a:lnTo>
                <a:lnTo>
                  <a:pt x="6120003" y="0"/>
                </a:lnTo>
                <a:lnTo>
                  <a:pt x="0" y="0"/>
                </a:lnTo>
                <a:lnTo>
                  <a:pt x="0" y="2704045"/>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49" name="object 45">
            <a:extLst>
              <a:ext uri="{FF2B5EF4-FFF2-40B4-BE49-F238E27FC236}">
                <a16:creationId xmlns:a16="http://schemas.microsoft.com/office/drawing/2014/main" id="{5575076D-73B3-4047-86CF-9817B0861C34}"/>
              </a:ext>
            </a:extLst>
          </p:cNvPr>
          <p:cNvSpPr/>
          <p:nvPr/>
        </p:nvSpPr>
        <p:spPr>
          <a:xfrm>
            <a:off x="919323" y="6692296"/>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46">
            <a:extLst>
              <a:ext uri="{FF2B5EF4-FFF2-40B4-BE49-F238E27FC236}">
                <a16:creationId xmlns:a16="http://schemas.microsoft.com/office/drawing/2014/main" id="{8BDBD525-41F3-4853-8575-001B3C0E4FF4}"/>
              </a:ext>
            </a:extLst>
          </p:cNvPr>
          <p:cNvSpPr/>
          <p:nvPr/>
        </p:nvSpPr>
        <p:spPr>
          <a:xfrm>
            <a:off x="919323" y="6948986"/>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47">
            <a:extLst>
              <a:ext uri="{FF2B5EF4-FFF2-40B4-BE49-F238E27FC236}">
                <a16:creationId xmlns:a16="http://schemas.microsoft.com/office/drawing/2014/main" id="{9A943A77-4585-410E-8E71-37E7D2EB52C4}"/>
              </a:ext>
            </a:extLst>
          </p:cNvPr>
          <p:cNvSpPr/>
          <p:nvPr/>
        </p:nvSpPr>
        <p:spPr>
          <a:xfrm>
            <a:off x="919323" y="7205684"/>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48">
            <a:extLst>
              <a:ext uri="{FF2B5EF4-FFF2-40B4-BE49-F238E27FC236}">
                <a16:creationId xmlns:a16="http://schemas.microsoft.com/office/drawing/2014/main" id="{BD0CB5A1-4F49-45ED-98B0-7EB3CA4161BF}"/>
              </a:ext>
            </a:extLst>
          </p:cNvPr>
          <p:cNvSpPr/>
          <p:nvPr/>
        </p:nvSpPr>
        <p:spPr>
          <a:xfrm>
            <a:off x="919323" y="7462375"/>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49">
            <a:extLst>
              <a:ext uri="{FF2B5EF4-FFF2-40B4-BE49-F238E27FC236}">
                <a16:creationId xmlns:a16="http://schemas.microsoft.com/office/drawing/2014/main" id="{187D2126-FF0A-4DE1-9E27-E737CA3ABC7B}"/>
              </a:ext>
            </a:extLst>
          </p:cNvPr>
          <p:cNvSpPr/>
          <p:nvPr/>
        </p:nvSpPr>
        <p:spPr>
          <a:xfrm>
            <a:off x="919323" y="7719073"/>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50">
            <a:extLst>
              <a:ext uri="{FF2B5EF4-FFF2-40B4-BE49-F238E27FC236}">
                <a16:creationId xmlns:a16="http://schemas.microsoft.com/office/drawing/2014/main" id="{914686AD-13BA-42BC-985A-1F36DF261D3F}"/>
              </a:ext>
            </a:extLst>
          </p:cNvPr>
          <p:cNvSpPr/>
          <p:nvPr/>
        </p:nvSpPr>
        <p:spPr>
          <a:xfrm>
            <a:off x="919323" y="7975770"/>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51">
            <a:extLst>
              <a:ext uri="{FF2B5EF4-FFF2-40B4-BE49-F238E27FC236}">
                <a16:creationId xmlns:a16="http://schemas.microsoft.com/office/drawing/2014/main" id="{F204D85D-A904-484A-BD8C-B5F75E47633B}"/>
              </a:ext>
            </a:extLst>
          </p:cNvPr>
          <p:cNvSpPr/>
          <p:nvPr/>
        </p:nvSpPr>
        <p:spPr>
          <a:xfrm>
            <a:off x="919323" y="8232461"/>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52">
            <a:extLst>
              <a:ext uri="{FF2B5EF4-FFF2-40B4-BE49-F238E27FC236}">
                <a16:creationId xmlns:a16="http://schemas.microsoft.com/office/drawing/2014/main" id="{02D99186-9C71-42B0-A915-5E871E1BAE03}"/>
              </a:ext>
            </a:extLst>
          </p:cNvPr>
          <p:cNvSpPr/>
          <p:nvPr/>
        </p:nvSpPr>
        <p:spPr>
          <a:xfrm>
            <a:off x="3973450" y="6948986"/>
            <a:ext cx="188595"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53">
            <a:extLst>
              <a:ext uri="{FF2B5EF4-FFF2-40B4-BE49-F238E27FC236}">
                <a16:creationId xmlns:a16="http://schemas.microsoft.com/office/drawing/2014/main" id="{DF014D25-46C4-4AD2-B5E4-C1D0AAD5B61D}"/>
              </a:ext>
            </a:extLst>
          </p:cNvPr>
          <p:cNvSpPr/>
          <p:nvPr/>
        </p:nvSpPr>
        <p:spPr>
          <a:xfrm>
            <a:off x="3973450" y="8232461"/>
            <a:ext cx="188595"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54">
            <a:extLst>
              <a:ext uri="{FF2B5EF4-FFF2-40B4-BE49-F238E27FC236}">
                <a16:creationId xmlns:a16="http://schemas.microsoft.com/office/drawing/2014/main" id="{ECDA819B-8C24-4627-80D8-73DA5E8C156B}"/>
              </a:ext>
            </a:extLst>
          </p:cNvPr>
          <p:cNvSpPr/>
          <p:nvPr/>
        </p:nvSpPr>
        <p:spPr>
          <a:xfrm>
            <a:off x="919323" y="8489159"/>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9" name="object 55">
            <a:extLst>
              <a:ext uri="{FF2B5EF4-FFF2-40B4-BE49-F238E27FC236}">
                <a16:creationId xmlns:a16="http://schemas.microsoft.com/office/drawing/2014/main" id="{F7CCD0B1-F2C5-4BB5-BEE3-8BD2196D6307}"/>
              </a:ext>
            </a:extLst>
          </p:cNvPr>
          <p:cNvSpPr/>
          <p:nvPr/>
        </p:nvSpPr>
        <p:spPr>
          <a:xfrm>
            <a:off x="919323" y="8745857"/>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0" name="object 56">
            <a:extLst>
              <a:ext uri="{FF2B5EF4-FFF2-40B4-BE49-F238E27FC236}">
                <a16:creationId xmlns:a16="http://schemas.microsoft.com/office/drawing/2014/main" id="{B9A4FA2A-2299-47E2-B1AD-900F9CA4C3E9}"/>
              </a:ext>
            </a:extLst>
          </p:cNvPr>
          <p:cNvSpPr/>
          <p:nvPr/>
        </p:nvSpPr>
        <p:spPr>
          <a:xfrm>
            <a:off x="919323" y="9002548"/>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1" name="object 61">
            <a:extLst>
              <a:ext uri="{FF2B5EF4-FFF2-40B4-BE49-F238E27FC236}">
                <a16:creationId xmlns:a16="http://schemas.microsoft.com/office/drawing/2014/main" id="{E164D66F-613E-44C5-BC6B-1DF6C6EF87D8}"/>
              </a:ext>
            </a:extLst>
          </p:cNvPr>
          <p:cNvSpPr/>
          <p:nvPr/>
        </p:nvSpPr>
        <p:spPr>
          <a:xfrm>
            <a:off x="936738" y="691493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2" name="object 62">
            <a:extLst>
              <a:ext uri="{FF2B5EF4-FFF2-40B4-BE49-F238E27FC236}">
                <a16:creationId xmlns:a16="http://schemas.microsoft.com/office/drawing/2014/main" id="{94B67E7F-8A83-4A22-A0C4-4BB47DF6F7C7}"/>
              </a:ext>
            </a:extLst>
          </p:cNvPr>
          <p:cNvSpPr/>
          <p:nvPr/>
        </p:nvSpPr>
        <p:spPr>
          <a:xfrm>
            <a:off x="936738" y="717163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63">
            <a:extLst>
              <a:ext uri="{FF2B5EF4-FFF2-40B4-BE49-F238E27FC236}">
                <a16:creationId xmlns:a16="http://schemas.microsoft.com/office/drawing/2014/main" id="{5A6FFB4F-2CF2-4835-A09A-BE750F0499A7}"/>
              </a:ext>
            </a:extLst>
          </p:cNvPr>
          <p:cNvSpPr/>
          <p:nvPr/>
        </p:nvSpPr>
        <p:spPr>
          <a:xfrm>
            <a:off x="936738" y="742832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64">
            <a:extLst>
              <a:ext uri="{FF2B5EF4-FFF2-40B4-BE49-F238E27FC236}">
                <a16:creationId xmlns:a16="http://schemas.microsoft.com/office/drawing/2014/main" id="{1163FB28-9213-4BD0-A3E8-35765F6FCDB1}"/>
              </a:ext>
            </a:extLst>
          </p:cNvPr>
          <p:cNvSpPr/>
          <p:nvPr/>
        </p:nvSpPr>
        <p:spPr>
          <a:xfrm>
            <a:off x="936738" y="768502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65">
            <a:extLst>
              <a:ext uri="{FF2B5EF4-FFF2-40B4-BE49-F238E27FC236}">
                <a16:creationId xmlns:a16="http://schemas.microsoft.com/office/drawing/2014/main" id="{ADACEFDE-1B7B-4D4F-B463-681FBFEF1617}"/>
              </a:ext>
            </a:extLst>
          </p:cNvPr>
          <p:cNvSpPr/>
          <p:nvPr/>
        </p:nvSpPr>
        <p:spPr>
          <a:xfrm>
            <a:off x="936738" y="794171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66">
            <a:extLst>
              <a:ext uri="{FF2B5EF4-FFF2-40B4-BE49-F238E27FC236}">
                <a16:creationId xmlns:a16="http://schemas.microsoft.com/office/drawing/2014/main" id="{9766ABF5-6C55-4F01-AEAB-FE9AE9106F9C}"/>
              </a:ext>
            </a:extLst>
          </p:cNvPr>
          <p:cNvSpPr/>
          <p:nvPr/>
        </p:nvSpPr>
        <p:spPr>
          <a:xfrm>
            <a:off x="936738" y="819841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7" name="object 67">
            <a:extLst>
              <a:ext uri="{FF2B5EF4-FFF2-40B4-BE49-F238E27FC236}">
                <a16:creationId xmlns:a16="http://schemas.microsoft.com/office/drawing/2014/main" id="{BAE89289-73BE-4876-B7F9-3E2ABEB877B4}"/>
              </a:ext>
            </a:extLst>
          </p:cNvPr>
          <p:cNvSpPr/>
          <p:nvPr/>
        </p:nvSpPr>
        <p:spPr>
          <a:xfrm>
            <a:off x="936738" y="845511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8" name="object 68">
            <a:extLst>
              <a:ext uri="{FF2B5EF4-FFF2-40B4-BE49-F238E27FC236}">
                <a16:creationId xmlns:a16="http://schemas.microsoft.com/office/drawing/2014/main" id="{AA7EE2CE-7032-4956-961D-77D709F2EEF3}"/>
              </a:ext>
            </a:extLst>
          </p:cNvPr>
          <p:cNvSpPr/>
          <p:nvPr/>
        </p:nvSpPr>
        <p:spPr>
          <a:xfrm>
            <a:off x="936738" y="871180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9" name="object 69">
            <a:extLst>
              <a:ext uri="{FF2B5EF4-FFF2-40B4-BE49-F238E27FC236}">
                <a16:creationId xmlns:a16="http://schemas.microsoft.com/office/drawing/2014/main" id="{A465AC83-6EE2-44B4-909E-D3676578DA86}"/>
              </a:ext>
            </a:extLst>
          </p:cNvPr>
          <p:cNvSpPr/>
          <p:nvPr/>
        </p:nvSpPr>
        <p:spPr>
          <a:xfrm>
            <a:off x="936738" y="896849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1" name="テキスト ボックス 70">
            <a:extLst>
              <a:ext uri="{FF2B5EF4-FFF2-40B4-BE49-F238E27FC236}">
                <a16:creationId xmlns:a16="http://schemas.microsoft.com/office/drawing/2014/main" id="{EA78805D-9AC5-4554-8E7D-3F148FC3FCC9}"/>
              </a:ext>
            </a:extLst>
          </p:cNvPr>
          <p:cNvSpPr txBox="1"/>
          <p:nvPr/>
        </p:nvSpPr>
        <p:spPr>
          <a:xfrm>
            <a:off x="1111250" y="12319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ケースワーカー、相談支援員等による家庭訪問等の際に、食事づくりや買い物、洗濯などの家事をしている</a:t>
            </a:r>
          </a:p>
        </p:txBody>
      </p:sp>
      <p:sp>
        <p:nvSpPr>
          <p:cNvPr id="72" name="テキスト ボックス 71">
            <a:extLst>
              <a:ext uri="{FF2B5EF4-FFF2-40B4-BE49-F238E27FC236}">
                <a16:creationId xmlns:a16="http://schemas.microsoft.com/office/drawing/2014/main" id="{AD8AAAE6-60AC-4040-AB1A-30D3BB7F8DC6}"/>
              </a:ext>
            </a:extLst>
          </p:cNvPr>
          <p:cNvSpPr txBox="1"/>
          <p:nvPr/>
        </p:nvSpPr>
        <p:spPr>
          <a:xfrm>
            <a:off x="1111250" y="149137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家族の介護・付き添い、きょうだいの世話・送迎等をしている姿を見かける</a:t>
            </a:r>
          </a:p>
        </p:txBody>
      </p:sp>
      <p:sp>
        <p:nvSpPr>
          <p:cNvPr id="73" name="テキスト ボックス 72">
            <a:extLst>
              <a:ext uri="{FF2B5EF4-FFF2-40B4-BE49-F238E27FC236}">
                <a16:creationId xmlns:a16="http://schemas.microsoft.com/office/drawing/2014/main" id="{9A990A0C-2597-4E36-B6A4-29ABCD91FA3B}"/>
              </a:ext>
            </a:extLst>
          </p:cNvPr>
          <p:cNvSpPr txBox="1"/>
          <p:nvPr/>
        </p:nvSpPr>
        <p:spPr>
          <a:xfrm>
            <a:off x="1111250" y="174451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日本語の苦手な家族・聴覚障害のある家族等の通訳をしている</a:t>
            </a:r>
          </a:p>
        </p:txBody>
      </p:sp>
      <p:sp>
        <p:nvSpPr>
          <p:cNvPr id="74" name="テキスト ボックス 73">
            <a:extLst>
              <a:ext uri="{FF2B5EF4-FFF2-40B4-BE49-F238E27FC236}">
                <a16:creationId xmlns:a16="http://schemas.microsoft.com/office/drawing/2014/main" id="{D3354795-591C-41F0-9738-B627D61FDBD3}"/>
              </a:ext>
            </a:extLst>
          </p:cNvPr>
          <p:cNvSpPr txBox="1"/>
          <p:nvPr/>
        </p:nvSpPr>
        <p:spPr>
          <a:xfrm>
            <a:off x="1111250" y="2000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家族の感情面のサポートをしている</a:t>
            </a:r>
          </a:p>
        </p:txBody>
      </p:sp>
      <p:sp>
        <p:nvSpPr>
          <p:cNvPr id="75" name="テキスト ボックス 74">
            <a:extLst>
              <a:ext uri="{FF2B5EF4-FFF2-40B4-BE49-F238E27FC236}">
                <a16:creationId xmlns:a16="http://schemas.microsoft.com/office/drawing/2014/main" id="{A8557551-EA40-46E7-9BF0-B400E05CDF33}"/>
              </a:ext>
            </a:extLst>
          </p:cNvPr>
          <p:cNvSpPr txBox="1"/>
          <p:nvPr/>
        </p:nvSpPr>
        <p:spPr>
          <a:xfrm>
            <a:off x="1111250" y="226406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家計を支えるために就職・アルバイトをしている</a:t>
            </a:r>
          </a:p>
        </p:txBody>
      </p:sp>
      <p:sp>
        <p:nvSpPr>
          <p:cNvPr id="76" name="テキスト ボックス 75">
            <a:extLst>
              <a:ext uri="{FF2B5EF4-FFF2-40B4-BE49-F238E27FC236}">
                <a16:creationId xmlns:a16="http://schemas.microsoft.com/office/drawing/2014/main" id="{921630FC-34E0-4ABC-9D01-CBBA9027DE27}"/>
              </a:ext>
            </a:extLst>
          </p:cNvPr>
          <p:cNvSpPr txBox="1"/>
          <p:nvPr/>
        </p:nvSpPr>
        <p:spPr>
          <a:xfrm>
            <a:off x="1111250" y="25273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来所相談時や家庭訪問時に傍にいる</a:t>
            </a:r>
          </a:p>
        </p:txBody>
      </p:sp>
      <p:sp>
        <p:nvSpPr>
          <p:cNvPr id="78" name="テキスト ボックス 77">
            <a:extLst>
              <a:ext uri="{FF2B5EF4-FFF2-40B4-BE49-F238E27FC236}">
                <a16:creationId xmlns:a16="http://schemas.microsoft.com/office/drawing/2014/main" id="{C83758A1-3E65-438A-A965-DD7960E08802}"/>
              </a:ext>
            </a:extLst>
          </p:cNvPr>
          <p:cNvSpPr txBox="1"/>
          <p:nvPr/>
        </p:nvSpPr>
        <p:spPr>
          <a:xfrm>
            <a:off x="1111250" y="3143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疲れている様子や精神的な不安定さがみられる</a:t>
            </a:r>
          </a:p>
        </p:txBody>
      </p:sp>
      <p:sp>
        <p:nvSpPr>
          <p:cNvPr id="79" name="テキスト ボックス 78">
            <a:extLst>
              <a:ext uri="{FF2B5EF4-FFF2-40B4-BE49-F238E27FC236}">
                <a16:creationId xmlns:a16="http://schemas.microsoft.com/office/drawing/2014/main" id="{5F24D638-EF52-44BE-A771-46BF691E7A9E}"/>
              </a:ext>
            </a:extLst>
          </p:cNvPr>
          <p:cNvSpPr txBox="1"/>
          <p:nvPr/>
        </p:nvSpPr>
        <p:spPr>
          <a:xfrm>
            <a:off x="1111250" y="340013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感情の起伏が激しい。または、感情を出さない</a:t>
            </a:r>
          </a:p>
        </p:txBody>
      </p:sp>
      <p:sp>
        <p:nvSpPr>
          <p:cNvPr id="80" name="テキスト ボックス 79">
            <a:extLst>
              <a:ext uri="{FF2B5EF4-FFF2-40B4-BE49-F238E27FC236}">
                <a16:creationId xmlns:a16="http://schemas.microsoft.com/office/drawing/2014/main" id="{6FAC365F-4AF1-4311-97B7-B5E98356B7F1}"/>
              </a:ext>
            </a:extLst>
          </p:cNvPr>
          <p:cNvSpPr txBox="1"/>
          <p:nvPr/>
        </p:nvSpPr>
        <p:spPr>
          <a:xfrm>
            <a:off x="1111250" y="364951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周囲の人に気を遣いすぎる、しっかりしている</a:t>
            </a:r>
          </a:p>
        </p:txBody>
      </p:sp>
      <p:sp>
        <p:nvSpPr>
          <p:cNvPr id="81" name="テキスト ボックス 80">
            <a:extLst>
              <a:ext uri="{FF2B5EF4-FFF2-40B4-BE49-F238E27FC236}">
                <a16:creationId xmlns:a16="http://schemas.microsoft.com/office/drawing/2014/main" id="{0DF0B73D-B4C6-4043-9CA5-42E95845C3F2}"/>
              </a:ext>
            </a:extLst>
          </p:cNvPr>
          <p:cNvSpPr txBox="1"/>
          <p:nvPr/>
        </p:nvSpPr>
        <p:spPr>
          <a:xfrm>
            <a:off x="1111250" y="3905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年齢に不相応な受け答え（年齢よりも幼い、または大人びている）</a:t>
            </a:r>
          </a:p>
        </p:txBody>
      </p:sp>
      <p:sp>
        <p:nvSpPr>
          <p:cNvPr id="82" name="テキスト ボックス 81">
            <a:extLst>
              <a:ext uri="{FF2B5EF4-FFF2-40B4-BE49-F238E27FC236}">
                <a16:creationId xmlns:a16="http://schemas.microsoft.com/office/drawing/2014/main" id="{17CCA748-5409-42D5-B7E9-74B0FC8BE978}"/>
              </a:ext>
            </a:extLst>
          </p:cNvPr>
          <p:cNvSpPr txBox="1"/>
          <p:nvPr/>
        </p:nvSpPr>
        <p:spPr>
          <a:xfrm>
            <a:off x="1111250" y="41722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自分の事を話したがらない、質問などをすると話をすり替える</a:t>
            </a:r>
          </a:p>
        </p:txBody>
      </p:sp>
      <p:sp>
        <p:nvSpPr>
          <p:cNvPr id="83" name="テキスト ボックス 82">
            <a:extLst>
              <a:ext uri="{FF2B5EF4-FFF2-40B4-BE49-F238E27FC236}">
                <a16:creationId xmlns:a16="http://schemas.microsoft.com/office/drawing/2014/main" id="{2334467C-9EFF-4EC1-A360-2FB2330FA2AD}"/>
              </a:ext>
            </a:extLst>
          </p:cNvPr>
          <p:cNvSpPr txBox="1"/>
          <p:nvPr/>
        </p:nvSpPr>
        <p:spPr>
          <a:xfrm>
            <a:off x="1111250" y="4425373"/>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物や支援を欲しがらない</a:t>
            </a:r>
          </a:p>
        </p:txBody>
      </p:sp>
      <p:sp>
        <p:nvSpPr>
          <p:cNvPr id="84" name="テキスト ボックス 83">
            <a:extLst>
              <a:ext uri="{FF2B5EF4-FFF2-40B4-BE49-F238E27FC236}">
                <a16:creationId xmlns:a16="http://schemas.microsoft.com/office/drawing/2014/main" id="{6CF3EB99-746A-47B6-AB7B-AF10DA3A7586}"/>
              </a:ext>
            </a:extLst>
          </p:cNvPr>
          <p:cNvSpPr txBox="1"/>
          <p:nvPr/>
        </p:nvSpPr>
        <p:spPr>
          <a:xfrm>
            <a:off x="4153850" y="4425373"/>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家族の顔色をうかがっている</a:t>
            </a:r>
          </a:p>
        </p:txBody>
      </p:sp>
      <p:sp>
        <p:nvSpPr>
          <p:cNvPr id="85" name="テキスト ボックス 84">
            <a:extLst>
              <a:ext uri="{FF2B5EF4-FFF2-40B4-BE49-F238E27FC236}">
                <a16:creationId xmlns:a16="http://schemas.microsoft.com/office/drawing/2014/main" id="{065891A5-9E2B-4D8A-8793-ABDF88A38061}"/>
              </a:ext>
            </a:extLst>
          </p:cNvPr>
          <p:cNvSpPr txBox="1"/>
          <p:nvPr/>
        </p:nvSpPr>
        <p:spPr>
          <a:xfrm>
            <a:off x="1111250" y="467475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不登校である、学校に行っているべき時間に、学校以外で姿を見かけることがある</a:t>
            </a:r>
          </a:p>
        </p:txBody>
      </p:sp>
      <p:sp>
        <p:nvSpPr>
          <p:cNvPr id="86" name="テキスト ボックス 85">
            <a:extLst>
              <a:ext uri="{FF2B5EF4-FFF2-40B4-BE49-F238E27FC236}">
                <a16:creationId xmlns:a16="http://schemas.microsoft.com/office/drawing/2014/main" id="{09CBCA42-13FE-42CA-A6DD-C4459BA84FAE}"/>
              </a:ext>
            </a:extLst>
          </p:cNvPr>
          <p:cNvSpPr txBox="1"/>
          <p:nvPr/>
        </p:nvSpPr>
        <p:spPr>
          <a:xfrm>
            <a:off x="1111250" y="49342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時に家族と大ゲンカや家出をしていることがある</a:t>
            </a:r>
          </a:p>
        </p:txBody>
      </p:sp>
      <p:sp>
        <p:nvSpPr>
          <p:cNvPr id="87" name="テキスト ボックス 86">
            <a:extLst>
              <a:ext uri="{FF2B5EF4-FFF2-40B4-BE49-F238E27FC236}">
                <a16:creationId xmlns:a16="http://schemas.microsoft.com/office/drawing/2014/main" id="{C623124C-1023-4969-A651-978200F3DD0D}"/>
              </a:ext>
            </a:extLst>
          </p:cNvPr>
          <p:cNvSpPr txBox="1"/>
          <p:nvPr/>
        </p:nvSpPr>
        <p:spPr>
          <a:xfrm>
            <a:off x="1111250" y="555075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身なりが整っていない</a:t>
            </a:r>
          </a:p>
        </p:txBody>
      </p:sp>
      <p:sp>
        <p:nvSpPr>
          <p:cNvPr id="89" name="テキスト ボックス 88">
            <a:extLst>
              <a:ext uri="{FF2B5EF4-FFF2-40B4-BE49-F238E27FC236}">
                <a16:creationId xmlns:a16="http://schemas.microsoft.com/office/drawing/2014/main" id="{CD716B9B-120C-47BC-A22D-14AFE671B389}"/>
              </a:ext>
            </a:extLst>
          </p:cNvPr>
          <p:cNvSpPr txBox="1"/>
          <p:nvPr/>
        </p:nvSpPr>
        <p:spPr>
          <a:xfrm>
            <a:off x="4153850" y="555075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食事の世話がされていないようである</a:t>
            </a:r>
          </a:p>
        </p:txBody>
      </p:sp>
      <p:sp>
        <p:nvSpPr>
          <p:cNvPr id="90" name="テキスト ボックス 89">
            <a:extLst>
              <a:ext uri="{FF2B5EF4-FFF2-40B4-BE49-F238E27FC236}">
                <a16:creationId xmlns:a16="http://schemas.microsoft.com/office/drawing/2014/main" id="{891970E7-18BD-486A-ADEC-7433F7DB1D89}"/>
              </a:ext>
            </a:extLst>
          </p:cNvPr>
          <p:cNvSpPr txBox="1"/>
          <p:nvPr/>
        </p:nvSpPr>
        <p:spPr>
          <a:xfrm>
            <a:off x="1111250" y="579320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保護者等が書くべき手続き書類等を、自分で用意しているようである</a:t>
            </a:r>
          </a:p>
        </p:txBody>
      </p:sp>
      <p:sp>
        <p:nvSpPr>
          <p:cNvPr id="91" name="テキスト ボックス 90">
            <a:extLst>
              <a:ext uri="{FF2B5EF4-FFF2-40B4-BE49-F238E27FC236}">
                <a16:creationId xmlns:a16="http://schemas.microsoft.com/office/drawing/2014/main" id="{968ADD9F-3F9B-4FD8-A7AD-EB768FE314AB}"/>
              </a:ext>
            </a:extLst>
          </p:cNvPr>
          <p:cNvSpPr txBox="1"/>
          <p:nvPr/>
        </p:nvSpPr>
        <p:spPr>
          <a:xfrm>
            <a:off x="1111250" y="605328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必要な病院に通院・受診できていない、服薬できていないようである</a:t>
            </a:r>
          </a:p>
        </p:txBody>
      </p:sp>
      <p:sp>
        <p:nvSpPr>
          <p:cNvPr id="93" name="テキスト ボックス 92">
            <a:extLst>
              <a:ext uri="{FF2B5EF4-FFF2-40B4-BE49-F238E27FC236}">
                <a16:creationId xmlns:a16="http://schemas.microsoft.com/office/drawing/2014/main" id="{31B40969-CDD5-416A-B14A-D2080022DD60}"/>
              </a:ext>
            </a:extLst>
          </p:cNvPr>
          <p:cNvSpPr txBox="1"/>
          <p:nvPr/>
        </p:nvSpPr>
        <p:spPr>
          <a:xfrm>
            <a:off x="1111250" y="666981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介護や通院・治療が必要な家族、障害を持つ家族がいる</a:t>
            </a:r>
          </a:p>
        </p:txBody>
      </p:sp>
      <p:sp>
        <p:nvSpPr>
          <p:cNvPr id="94" name="テキスト ボックス 93">
            <a:extLst>
              <a:ext uri="{FF2B5EF4-FFF2-40B4-BE49-F238E27FC236}">
                <a16:creationId xmlns:a16="http://schemas.microsoft.com/office/drawing/2014/main" id="{C27D8B86-6F99-40FD-BDED-FFD0A2279E67}"/>
              </a:ext>
            </a:extLst>
          </p:cNvPr>
          <p:cNvSpPr txBox="1"/>
          <p:nvPr/>
        </p:nvSpPr>
        <p:spPr>
          <a:xfrm>
            <a:off x="1107917" y="6915120"/>
            <a:ext cx="2556000" cy="253916"/>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多子世帯   幼い子供（きょうだい）がいる</a:t>
            </a:r>
          </a:p>
        </p:txBody>
      </p:sp>
      <p:sp>
        <p:nvSpPr>
          <p:cNvPr id="95" name="テキスト ボックス 94">
            <a:extLst>
              <a:ext uri="{FF2B5EF4-FFF2-40B4-BE49-F238E27FC236}">
                <a16:creationId xmlns:a16="http://schemas.microsoft.com/office/drawing/2014/main" id="{89589427-CD8B-4192-B19A-4B8F5AF43DD6}"/>
              </a:ext>
            </a:extLst>
          </p:cNvPr>
          <p:cNvSpPr txBox="1"/>
          <p:nvPr/>
        </p:nvSpPr>
        <p:spPr>
          <a:xfrm>
            <a:off x="4159250" y="6922080"/>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経済的に困窮している</a:t>
            </a:r>
          </a:p>
        </p:txBody>
      </p:sp>
      <p:sp>
        <p:nvSpPr>
          <p:cNvPr id="96" name="テキスト ボックス 95">
            <a:extLst>
              <a:ext uri="{FF2B5EF4-FFF2-40B4-BE49-F238E27FC236}">
                <a16:creationId xmlns:a16="http://schemas.microsoft.com/office/drawing/2014/main" id="{B487E560-1361-4243-BA65-57C2D8A14810}"/>
              </a:ext>
            </a:extLst>
          </p:cNvPr>
          <p:cNvSpPr txBox="1"/>
          <p:nvPr/>
        </p:nvSpPr>
        <p:spPr>
          <a:xfrm>
            <a:off x="1111250" y="717604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日本語が母語でない家族がいる</a:t>
            </a:r>
          </a:p>
        </p:txBody>
      </p:sp>
      <p:sp>
        <p:nvSpPr>
          <p:cNvPr id="97" name="テキスト ボックス 96">
            <a:extLst>
              <a:ext uri="{FF2B5EF4-FFF2-40B4-BE49-F238E27FC236}">
                <a16:creationId xmlns:a16="http://schemas.microsoft.com/office/drawing/2014/main" id="{BDD9D215-5292-4BAC-84CB-6672F9555715}"/>
              </a:ext>
            </a:extLst>
          </p:cNvPr>
          <p:cNvSpPr txBox="1"/>
          <p:nvPr/>
        </p:nvSpPr>
        <p:spPr>
          <a:xfrm>
            <a:off x="1111250" y="743123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疲れている様子や精神的に不安定な様子がみられる</a:t>
            </a:r>
          </a:p>
        </p:txBody>
      </p:sp>
      <p:sp>
        <p:nvSpPr>
          <p:cNvPr id="98" name="テキスト ボックス 97">
            <a:extLst>
              <a:ext uri="{FF2B5EF4-FFF2-40B4-BE49-F238E27FC236}">
                <a16:creationId xmlns:a16="http://schemas.microsoft.com/office/drawing/2014/main" id="{916807EA-98A9-486B-BA68-C3D33A3ECEE1}"/>
              </a:ext>
            </a:extLst>
          </p:cNvPr>
          <p:cNvSpPr txBox="1"/>
          <p:nvPr/>
        </p:nvSpPr>
        <p:spPr>
          <a:xfrm>
            <a:off x="1111250" y="768726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仕事や家族の世話に追われていて余裕のない様子である</a:t>
            </a:r>
          </a:p>
        </p:txBody>
      </p:sp>
      <p:sp>
        <p:nvSpPr>
          <p:cNvPr id="99" name="テキスト ボックス 98">
            <a:extLst>
              <a:ext uri="{FF2B5EF4-FFF2-40B4-BE49-F238E27FC236}">
                <a16:creationId xmlns:a16="http://schemas.microsoft.com/office/drawing/2014/main" id="{678EC901-AD76-417C-9382-93BFBC14B1DC}"/>
              </a:ext>
            </a:extLst>
          </p:cNvPr>
          <p:cNvSpPr txBox="1"/>
          <p:nvPr/>
        </p:nvSpPr>
        <p:spPr>
          <a:xfrm>
            <a:off x="1111250" y="794212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家事等ができないことで、子供に影響が出ないかを心配している</a:t>
            </a:r>
          </a:p>
        </p:txBody>
      </p:sp>
      <p:sp>
        <p:nvSpPr>
          <p:cNvPr id="100" name="テキスト ボックス 99">
            <a:extLst>
              <a:ext uri="{FF2B5EF4-FFF2-40B4-BE49-F238E27FC236}">
                <a16:creationId xmlns:a16="http://schemas.microsoft.com/office/drawing/2014/main" id="{91CF5CAC-3F72-4309-87C7-3144987156A2}"/>
              </a:ext>
            </a:extLst>
          </p:cNvPr>
          <p:cNvSpPr txBox="1"/>
          <p:nvPr/>
        </p:nvSpPr>
        <p:spPr>
          <a:xfrm>
            <a:off x="1111250" y="8192985"/>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家庭訪問時に家の中が散らかっている</a:t>
            </a:r>
          </a:p>
        </p:txBody>
      </p:sp>
      <p:sp>
        <p:nvSpPr>
          <p:cNvPr id="101" name="テキスト ボックス 100">
            <a:extLst>
              <a:ext uri="{FF2B5EF4-FFF2-40B4-BE49-F238E27FC236}">
                <a16:creationId xmlns:a16="http://schemas.microsoft.com/office/drawing/2014/main" id="{DA695B4D-7638-4572-9286-4D8DBA112E06}"/>
              </a:ext>
            </a:extLst>
          </p:cNvPr>
          <p:cNvSpPr txBox="1"/>
          <p:nvPr/>
        </p:nvSpPr>
        <p:spPr>
          <a:xfrm>
            <a:off x="4159250" y="8194084"/>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手続きの遅れ・漏れ等がある </a:t>
            </a:r>
          </a:p>
        </p:txBody>
      </p:sp>
      <p:sp>
        <p:nvSpPr>
          <p:cNvPr id="102" name="テキスト ボックス 101">
            <a:extLst>
              <a:ext uri="{FF2B5EF4-FFF2-40B4-BE49-F238E27FC236}">
                <a16:creationId xmlns:a16="http://schemas.microsoft.com/office/drawing/2014/main" id="{63FD683B-CCA1-4FF0-A855-9E9CDDBD8503}"/>
              </a:ext>
            </a:extLst>
          </p:cNvPr>
          <p:cNvSpPr txBox="1"/>
          <p:nvPr/>
        </p:nvSpPr>
        <p:spPr>
          <a:xfrm>
            <a:off x="1111250" y="845392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家族の世話について、子供をあてにしている</a:t>
            </a:r>
          </a:p>
        </p:txBody>
      </p:sp>
      <p:sp>
        <p:nvSpPr>
          <p:cNvPr id="103" name="テキスト ボックス 102">
            <a:extLst>
              <a:ext uri="{FF2B5EF4-FFF2-40B4-BE49-F238E27FC236}">
                <a16:creationId xmlns:a16="http://schemas.microsoft.com/office/drawing/2014/main" id="{448F11ED-3A8B-4AE6-A085-D695873AD5AB}"/>
              </a:ext>
            </a:extLst>
          </p:cNvPr>
          <p:cNvSpPr txBox="1"/>
          <p:nvPr/>
        </p:nvSpPr>
        <p:spPr>
          <a:xfrm>
            <a:off x="1111250" y="871335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家事援助などの必要なサービスを入れたがらない</a:t>
            </a:r>
          </a:p>
        </p:txBody>
      </p:sp>
      <p:sp>
        <p:nvSpPr>
          <p:cNvPr id="104" name="テキスト ボックス 103">
            <a:extLst>
              <a:ext uri="{FF2B5EF4-FFF2-40B4-BE49-F238E27FC236}">
                <a16:creationId xmlns:a16="http://schemas.microsoft.com/office/drawing/2014/main" id="{CA89DB61-372F-48E2-B444-8EEDBB3AAA27}"/>
              </a:ext>
            </a:extLst>
          </p:cNvPr>
          <p:cNvSpPr txBox="1"/>
          <p:nvPr/>
        </p:nvSpPr>
        <p:spPr>
          <a:xfrm>
            <a:off x="1111250" y="896504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保護者が学校の授業参観や面談に行かない、地域の集まりに顔を出さない</a:t>
            </a:r>
          </a:p>
        </p:txBody>
      </p:sp>
    </p:spTree>
    <p:extLst>
      <p:ext uri="{BB962C8B-B14F-4D97-AF65-F5344CB8AC3E}">
        <p14:creationId xmlns:p14="http://schemas.microsoft.com/office/powerpoint/2010/main" val="1999632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7"/>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78"/>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40</a:t>
            </a:r>
            <a:endParaRPr sz="900">
              <a:latin typeface="Meiryo UI" panose="020B0604030504040204" pitchFamily="50" charset="-128"/>
              <a:ea typeface="Meiryo UI" panose="020B0604030504040204" pitchFamily="50" charset="-128"/>
              <a:cs typeface="Source Han Sans JP Medium"/>
            </a:endParaRPr>
          </a:p>
        </p:txBody>
      </p:sp>
      <p:sp>
        <p:nvSpPr>
          <p:cNvPr id="6" name="object 126"/>
          <p:cNvSpPr txBox="1"/>
          <p:nvPr/>
        </p:nvSpPr>
        <p:spPr>
          <a:xfrm>
            <a:off x="4800135" y="10331567"/>
            <a:ext cx="205295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a:t>
            </a:r>
            <a:endParaRPr sz="700" dirty="0">
              <a:latin typeface="Meiryo UI" panose="020B0604030504040204" pitchFamily="50" charset="-128"/>
              <a:ea typeface="Meiryo UI" panose="020B0604030504040204" pitchFamily="50" charset="-128"/>
              <a:cs typeface="Source Han Sans JP"/>
            </a:endParaRPr>
          </a:p>
        </p:txBody>
      </p:sp>
      <p:sp>
        <p:nvSpPr>
          <p:cNvPr id="7"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9"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11"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14"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17"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20"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2"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23"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4"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5"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2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8"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第７章</a:t>
            </a:r>
          </a:p>
        </p:txBody>
      </p:sp>
      <p:sp>
        <p:nvSpPr>
          <p:cNvPr id="29"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0"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1"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32"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3"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4"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35"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7"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38"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9"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41"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2"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3"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44"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5"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障害福祉</a:t>
            </a:r>
            <a:endParaRPr sz="1100" dirty="0">
              <a:latin typeface="Meiryo UI" panose="020B0604030504040204" pitchFamily="50" charset="-128"/>
              <a:ea typeface="Meiryo UI" panose="020B0604030504040204" pitchFamily="50" charset="-128"/>
              <a:cs typeface="Source Han Sans JP"/>
            </a:endParaRPr>
          </a:p>
        </p:txBody>
      </p:sp>
      <p:sp>
        <p:nvSpPr>
          <p:cNvPr id="46" name="object 3">
            <a:extLst>
              <a:ext uri="{FF2B5EF4-FFF2-40B4-BE49-F238E27FC236}">
                <a16:creationId xmlns:a16="http://schemas.microsoft.com/office/drawing/2014/main" id="{3FF8BED7-6709-4B38-AC81-B84892A0963E}"/>
              </a:ext>
            </a:extLst>
          </p:cNvPr>
          <p:cNvSpPr/>
          <p:nvPr/>
        </p:nvSpPr>
        <p:spPr>
          <a:xfrm>
            <a:off x="720001" y="93600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48" name="object 4">
            <a:extLst>
              <a:ext uri="{FF2B5EF4-FFF2-40B4-BE49-F238E27FC236}">
                <a16:creationId xmlns:a16="http://schemas.microsoft.com/office/drawing/2014/main" id="{5306991D-48BD-464D-B9FF-FE9B421AF254}"/>
              </a:ext>
            </a:extLst>
          </p:cNvPr>
          <p:cNvSpPr/>
          <p:nvPr/>
        </p:nvSpPr>
        <p:spPr>
          <a:xfrm>
            <a:off x="720013" y="1152017"/>
            <a:ext cx="6120130" cy="1692275"/>
          </a:xfrm>
          <a:custGeom>
            <a:avLst/>
            <a:gdLst/>
            <a:ahLst/>
            <a:cxnLst/>
            <a:rect l="l" t="t" r="r" b="b"/>
            <a:pathLst>
              <a:path w="6120130" h="1692275">
                <a:moveTo>
                  <a:pt x="0" y="1691817"/>
                </a:moveTo>
                <a:lnTo>
                  <a:pt x="6119990" y="1691817"/>
                </a:lnTo>
                <a:lnTo>
                  <a:pt x="6119990" y="0"/>
                </a:lnTo>
                <a:lnTo>
                  <a:pt x="0" y="0"/>
                </a:lnTo>
                <a:lnTo>
                  <a:pt x="0" y="1691817"/>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49" name="object 5">
            <a:extLst>
              <a:ext uri="{FF2B5EF4-FFF2-40B4-BE49-F238E27FC236}">
                <a16:creationId xmlns:a16="http://schemas.microsoft.com/office/drawing/2014/main" id="{CB2EF36C-973A-4F13-92A5-3957A8E4B8AE}"/>
              </a:ext>
            </a:extLst>
          </p:cNvPr>
          <p:cNvSpPr/>
          <p:nvPr/>
        </p:nvSpPr>
        <p:spPr>
          <a:xfrm>
            <a:off x="720008" y="1152008"/>
            <a:ext cx="6120130" cy="0"/>
          </a:xfrm>
          <a:custGeom>
            <a:avLst/>
            <a:gdLst/>
            <a:ahLst/>
            <a:cxnLst/>
            <a:rect l="l" t="t" r="r" b="b"/>
            <a:pathLst>
              <a:path w="6120130">
                <a:moveTo>
                  <a:pt x="0" y="0"/>
                </a:moveTo>
                <a:lnTo>
                  <a:pt x="6120003" y="0"/>
                </a:lnTo>
              </a:path>
            </a:pathLst>
          </a:custGeom>
          <a:ln w="3175">
            <a:solidFill>
              <a:srgbClr val="956DAF"/>
            </a:solidFill>
          </a:ln>
        </p:spPr>
        <p:txBody>
          <a:bodyPr wrap="square" lIns="0" tIns="0" rIns="0" bIns="0" rtlCol="0"/>
          <a:lstStyle/>
          <a:p>
            <a:pPr defTabSz="914400"/>
            <a:endParaRPr kumimoji="1">
              <a:solidFill>
                <a:prstClr val="black"/>
              </a:solidFill>
              <a:latin typeface="Meiryo UI"/>
              <a:ea typeface="Meiryo UI"/>
            </a:endParaRPr>
          </a:p>
        </p:txBody>
      </p:sp>
      <p:sp>
        <p:nvSpPr>
          <p:cNvPr id="50" name="object 6">
            <a:extLst>
              <a:ext uri="{FF2B5EF4-FFF2-40B4-BE49-F238E27FC236}">
                <a16:creationId xmlns:a16="http://schemas.microsoft.com/office/drawing/2014/main" id="{F2C59375-2B38-4FDA-83FE-EBD6E34C9359}"/>
              </a:ext>
            </a:extLst>
          </p:cNvPr>
          <p:cNvSpPr/>
          <p:nvPr/>
        </p:nvSpPr>
        <p:spPr>
          <a:xfrm>
            <a:off x="919331"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7">
            <a:extLst>
              <a:ext uri="{FF2B5EF4-FFF2-40B4-BE49-F238E27FC236}">
                <a16:creationId xmlns:a16="http://schemas.microsoft.com/office/drawing/2014/main" id="{A9C0F76E-24FD-4B95-A44F-362290C79E51}"/>
              </a:ext>
            </a:extLst>
          </p:cNvPr>
          <p:cNvSpPr/>
          <p:nvPr/>
        </p:nvSpPr>
        <p:spPr>
          <a:xfrm>
            <a:off x="919331"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8">
            <a:extLst>
              <a:ext uri="{FF2B5EF4-FFF2-40B4-BE49-F238E27FC236}">
                <a16:creationId xmlns:a16="http://schemas.microsoft.com/office/drawing/2014/main" id="{72770566-2023-4BB1-A15E-6BB0B5A33E83}"/>
              </a:ext>
            </a:extLst>
          </p:cNvPr>
          <p:cNvSpPr/>
          <p:nvPr/>
        </p:nvSpPr>
        <p:spPr>
          <a:xfrm>
            <a:off x="919331"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9">
            <a:extLst>
              <a:ext uri="{FF2B5EF4-FFF2-40B4-BE49-F238E27FC236}">
                <a16:creationId xmlns:a16="http://schemas.microsoft.com/office/drawing/2014/main" id="{4970AC3A-E51D-40E8-ABAB-A02B34C1A44A}"/>
              </a:ext>
            </a:extLst>
          </p:cNvPr>
          <p:cNvSpPr/>
          <p:nvPr/>
        </p:nvSpPr>
        <p:spPr>
          <a:xfrm>
            <a:off x="919331"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10">
            <a:extLst>
              <a:ext uri="{FF2B5EF4-FFF2-40B4-BE49-F238E27FC236}">
                <a16:creationId xmlns:a16="http://schemas.microsoft.com/office/drawing/2014/main" id="{D513FA35-2BD7-4BDE-9567-03A1153BF2D3}"/>
              </a:ext>
            </a:extLst>
          </p:cNvPr>
          <p:cNvSpPr/>
          <p:nvPr/>
        </p:nvSpPr>
        <p:spPr>
          <a:xfrm>
            <a:off x="919331"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11">
            <a:extLst>
              <a:ext uri="{FF2B5EF4-FFF2-40B4-BE49-F238E27FC236}">
                <a16:creationId xmlns:a16="http://schemas.microsoft.com/office/drawing/2014/main" id="{5F5B1AF0-0917-4415-BDAA-D4200FE3DAC8}"/>
              </a:ext>
            </a:extLst>
          </p:cNvPr>
          <p:cNvSpPr/>
          <p:nvPr/>
        </p:nvSpPr>
        <p:spPr>
          <a:xfrm>
            <a:off x="936746"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6" name="object 12">
            <a:extLst>
              <a:ext uri="{FF2B5EF4-FFF2-40B4-BE49-F238E27FC236}">
                <a16:creationId xmlns:a16="http://schemas.microsoft.com/office/drawing/2014/main" id="{FF42FEF4-92E0-4264-A884-3E5462FAD286}"/>
              </a:ext>
            </a:extLst>
          </p:cNvPr>
          <p:cNvSpPr/>
          <p:nvPr/>
        </p:nvSpPr>
        <p:spPr>
          <a:xfrm>
            <a:off x="936746"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7" name="object 13">
            <a:extLst>
              <a:ext uri="{FF2B5EF4-FFF2-40B4-BE49-F238E27FC236}">
                <a16:creationId xmlns:a16="http://schemas.microsoft.com/office/drawing/2014/main" id="{30A350C2-50D6-4CE3-B676-CCF6C23354F3}"/>
              </a:ext>
            </a:extLst>
          </p:cNvPr>
          <p:cNvSpPr/>
          <p:nvPr/>
        </p:nvSpPr>
        <p:spPr>
          <a:xfrm>
            <a:off x="936746"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8" name="object 14">
            <a:extLst>
              <a:ext uri="{FF2B5EF4-FFF2-40B4-BE49-F238E27FC236}">
                <a16:creationId xmlns:a16="http://schemas.microsoft.com/office/drawing/2014/main" id="{F67D37D2-EAF2-4F2F-B4D5-794172984794}"/>
              </a:ext>
            </a:extLst>
          </p:cNvPr>
          <p:cNvSpPr/>
          <p:nvPr/>
        </p:nvSpPr>
        <p:spPr>
          <a:xfrm>
            <a:off x="936746"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9" name="object 15">
            <a:extLst>
              <a:ext uri="{FF2B5EF4-FFF2-40B4-BE49-F238E27FC236}">
                <a16:creationId xmlns:a16="http://schemas.microsoft.com/office/drawing/2014/main" id="{8ABD4D20-BEB8-4E15-84E9-9F4295225610}"/>
              </a:ext>
            </a:extLst>
          </p:cNvPr>
          <p:cNvSpPr/>
          <p:nvPr/>
        </p:nvSpPr>
        <p:spPr>
          <a:xfrm>
            <a:off x="919331" y="2552636"/>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0" name="object 16">
            <a:extLst>
              <a:ext uri="{FF2B5EF4-FFF2-40B4-BE49-F238E27FC236}">
                <a16:creationId xmlns:a16="http://schemas.microsoft.com/office/drawing/2014/main" id="{663899D3-9D11-4AFC-9959-4CB4278AEF58}"/>
              </a:ext>
            </a:extLst>
          </p:cNvPr>
          <p:cNvSpPr/>
          <p:nvPr/>
        </p:nvSpPr>
        <p:spPr>
          <a:xfrm>
            <a:off x="936746" y="25185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1" name="object 17">
            <a:extLst>
              <a:ext uri="{FF2B5EF4-FFF2-40B4-BE49-F238E27FC236}">
                <a16:creationId xmlns:a16="http://schemas.microsoft.com/office/drawing/2014/main" id="{CD508FBD-F2FE-4A8E-9172-DD9EE810E3E1}"/>
              </a:ext>
            </a:extLst>
          </p:cNvPr>
          <p:cNvSpPr/>
          <p:nvPr/>
        </p:nvSpPr>
        <p:spPr>
          <a:xfrm>
            <a:off x="720001" y="2843834"/>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62" name="object 18">
            <a:extLst>
              <a:ext uri="{FF2B5EF4-FFF2-40B4-BE49-F238E27FC236}">
                <a16:creationId xmlns:a16="http://schemas.microsoft.com/office/drawing/2014/main" id="{329A2E5C-90D8-4333-839C-DC918C7788EC}"/>
              </a:ext>
            </a:extLst>
          </p:cNvPr>
          <p:cNvSpPr/>
          <p:nvPr/>
        </p:nvSpPr>
        <p:spPr>
          <a:xfrm>
            <a:off x="720013" y="3059836"/>
            <a:ext cx="6120130" cy="2190750"/>
          </a:xfrm>
          <a:custGeom>
            <a:avLst/>
            <a:gdLst/>
            <a:ahLst/>
            <a:cxnLst/>
            <a:rect l="l" t="t" r="r" b="b"/>
            <a:pathLst>
              <a:path w="6120130" h="2190750">
                <a:moveTo>
                  <a:pt x="0" y="2190661"/>
                </a:moveTo>
                <a:lnTo>
                  <a:pt x="6119990" y="2190661"/>
                </a:lnTo>
                <a:lnTo>
                  <a:pt x="6119990"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63" name="object 19">
            <a:extLst>
              <a:ext uri="{FF2B5EF4-FFF2-40B4-BE49-F238E27FC236}">
                <a16:creationId xmlns:a16="http://schemas.microsoft.com/office/drawing/2014/main" id="{B45305A0-3288-4086-A83B-FABBAB595EAF}"/>
              </a:ext>
            </a:extLst>
          </p:cNvPr>
          <p:cNvSpPr/>
          <p:nvPr/>
        </p:nvSpPr>
        <p:spPr>
          <a:xfrm>
            <a:off x="720008" y="3059840"/>
            <a:ext cx="6120130" cy="0"/>
          </a:xfrm>
          <a:custGeom>
            <a:avLst/>
            <a:gdLst/>
            <a:ahLst/>
            <a:cxnLst/>
            <a:rect l="l" t="t" r="r" b="b"/>
            <a:pathLst>
              <a:path w="6120130">
                <a:moveTo>
                  <a:pt x="0" y="0"/>
                </a:moveTo>
                <a:lnTo>
                  <a:pt x="6120003" y="0"/>
                </a:lnTo>
              </a:path>
            </a:pathLst>
          </a:custGeom>
          <a:ln w="3175">
            <a:solidFill>
              <a:srgbClr val="657BBC"/>
            </a:solidFill>
          </a:ln>
        </p:spPr>
        <p:txBody>
          <a:bodyPr wrap="square" lIns="0" tIns="0" rIns="0" bIns="0" rtlCol="0"/>
          <a:lstStyle/>
          <a:p>
            <a:pPr defTabSz="914400"/>
            <a:endParaRPr kumimoji="1">
              <a:solidFill>
                <a:prstClr val="black"/>
              </a:solidFill>
              <a:latin typeface="Meiryo UI"/>
              <a:ea typeface="Meiryo UI"/>
            </a:endParaRPr>
          </a:p>
        </p:txBody>
      </p:sp>
      <p:sp>
        <p:nvSpPr>
          <p:cNvPr id="64" name="object 20">
            <a:extLst>
              <a:ext uri="{FF2B5EF4-FFF2-40B4-BE49-F238E27FC236}">
                <a16:creationId xmlns:a16="http://schemas.microsoft.com/office/drawing/2014/main" id="{F676D2A4-BBF8-4554-A713-B836A36746BF}"/>
              </a:ext>
            </a:extLst>
          </p:cNvPr>
          <p:cNvSpPr/>
          <p:nvPr/>
        </p:nvSpPr>
        <p:spPr>
          <a:xfrm>
            <a:off x="919331" y="3162433"/>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5" name="object 21">
            <a:extLst>
              <a:ext uri="{FF2B5EF4-FFF2-40B4-BE49-F238E27FC236}">
                <a16:creationId xmlns:a16="http://schemas.microsoft.com/office/drawing/2014/main" id="{590224BF-2194-4A3F-A04A-3B088138BA80}"/>
              </a:ext>
            </a:extLst>
          </p:cNvPr>
          <p:cNvSpPr/>
          <p:nvPr/>
        </p:nvSpPr>
        <p:spPr>
          <a:xfrm>
            <a:off x="919331" y="3419130"/>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6" name="object 22">
            <a:extLst>
              <a:ext uri="{FF2B5EF4-FFF2-40B4-BE49-F238E27FC236}">
                <a16:creationId xmlns:a16="http://schemas.microsoft.com/office/drawing/2014/main" id="{05BAB52D-D4F6-4BC9-9341-FF76AFA0BBBF}"/>
              </a:ext>
            </a:extLst>
          </p:cNvPr>
          <p:cNvSpPr/>
          <p:nvPr/>
        </p:nvSpPr>
        <p:spPr>
          <a:xfrm>
            <a:off x="919331" y="3675828"/>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7" name="object 23">
            <a:extLst>
              <a:ext uri="{FF2B5EF4-FFF2-40B4-BE49-F238E27FC236}">
                <a16:creationId xmlns:a16="http://schemas.microsoft.com/office/drawing/2014/main" id="{613E61FF-F44C-4302-B84E-F9B41CA59C5F}"/>
              </a:ext>
            </a:extLst>
          </p:cNvPr>
          <p:cNvSpPr/>
          <p:nvPr/>
        </p:nvSpPr>
        <p:spPr>
          <a:xfrm>
            <a:off x="919331" y="3932520"/>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8" name="object 24">
            <a:extLst>
              <a:ext uri="{FF2B5EF4-FFF2-40B4-BE49-F238E27FC236}">
                <a16:creationId xmlns:a16="http://schemas.microsoft.com/office/drawing/2014/main" id="{E4BCDA4A-E35B-4C29-AAAD-E772BFEA82A2}"/>
              </a:ext>
            </a:extLst>
          </p:cNvPr>
          <p:cNvSpPr/>
          <p:nvPr/>
        </p:nvSpPr>
        <p:spPr>
          <a:xfrm>
            <a:off x="919331" y="4189218"/>
            <a:ext cx="188594" cy="188595"/>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9" name="object 25">
            <a:extLst>
              <a:ext uri="{FF2B5EF4-FFF2-40B4-BE49-F238E27FC236}">
                <a16:creationId xmlns:a16="http://schemas.microsoft.com/office/drawing/2014/main" id="{67F268FB-D6B0-4C93-8108-EA08C0EB644C}"/>
              </a:ext>
            </a:extLst>
          </p:cNvPr>
          <p:cNvSpPr/>
          <p:nvPr/>
        </p:nvSpPr>
        <p:spPr>
          <a:xfrm>
            <a:off x="919331" y="4445915"/>
            <a:ext cx="188594" cy="188595"/>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0" name="object 26">
            <a:extLst>
              <a:ext uri="{FF2B5EF4-FFF2-40B4-BE49-F238E27FC236}">
                <a16:creationId xmlns:a16="http://schemas.microsoft.com/office/drawing/2014/main" id="{0840B7F6-C93D-44D5-9BED-65E479867471}"/>
              </a:ext>
            </a:extLst>
          </p:cNvPr>
          <p:cNvSpPr/>
          <p:nvPr/>
        </p:nvSpPr>
        <p:spPr>
          <a:xfrm>
            <a:off x="3973459" y="4445915"/>
            <a:ext cx="188595" cy="188595"/>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1" name="object 27">
            <a:extLst>
              <a:ext uri="{FF2B5EF4-FFF2-40B4-BE49-F238E27FC236}">
                <a16:creationId xmlns:a16="http://schemas.microsoft.com/office/drawing/2014/main" id="{E7DEE6E3-5E2F-4805-9BA5-93FF7061534D}"/>
              </a:ext>
            </a:extLst>
          </p:cNvPr>
          <p:cNvSpPr/>
          <p:nvPr/>
        </p:nvSpPr>
        <p:spPr>
          <a:xfrm>
            <a:off x="919331" y="4702605"/>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2" name="object 28">
            <a:extLst>
              <a:ext uri="{FF2B5EF4-FFF2-40B4-BE49-F238E27FC236}">
                <a16:creationId xmlns:a16="http://schemas.microsoft.com/office/drawing/2014/main" id="{2A91280F-8B23-4384-B06F-D01C7FB7E2D6}"/>
              </a:ext>
            </a:extLst>
          </p:cNvPr>
          <p:cNvSpPr/>
          <p:nvPr/>
        </p:nvSpPr>
        <p:spPr>
          <a:xfrm>
            <a:off x="919331" y="4959303"/>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3" name="object 29">
            <a:extLst>
              <a:ext uri="{FF2B5EF4-FFF2-40B4-BE49-F238E27FC236}">
                <a16:creationId xmlns:a16="http://schemas.microsoft.com/office/drawing/2014/main" id="{2FA7DCA0-E014-441C-853C-8128029D20F7}"/>
              </a:ext>
            </a:extLst>
          </p:cNvPr>
          <p:cNvSpPr/>
          <p:nvPr/>
        </p:nvSpPr>
        <p:spPr>
          <a:xfrm>
            <a:off x="936746" y="338508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4" name="object 30">
            <a:extLst>
              <a:ext uri="{FF2B5EF4-FFF2-40B4-BE49-F238E27FC236}">
                <a16:creationId xmlns:a16="http://schemas.microsoft.com/office/drawing/2014/main" id="{C8CFD5D6-E192-4ED6-BE8D-B9BDBAA496FE}"/>
              </a:ext>
            </a:extLst>
          </p:cNvPr>
          <p:cNvSpPr/>
          <p:nvPr/>
        </p:nvSpPr>
        <p:spPr>
          <a:xfrm>
            <a:off x="936746" y="36417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5" name="object 31">
            <a:extLst>
              <a:ext uri="{FF2B5EF4-FFF2-40B4-BE49-F238E27FC236}">
                <a16:creationId xmlns:a16="http://schemas.microsoft.com/office/drawing/2014/main" id="{948661D8-6E47-4D59-A863-BEBE73EECFA6}"/>
              </a:ext>
            </a:extLst>
          </p:cNvPr>
          <p:cNvSpPr/>
          <p:nvPr/>
        </p:nvSpPr>
        <p:spPr>
          <a:xfrm>
            <a:off x="936746" y="36417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6" name="object 32">
            <a:extLst>
              <a:ext uri="{FF2B5EF4-FFF2-40B4-BE49-F238E27FC236}">
                <a16:creationId xmlns:a16="http://schemas.microsoft.com/office/drawing/2014/main" id="{61E1FF84-AA16-44EA-AF53-310BC97E2D9B}"/>
              </a:ext>
            </a:extLst>
          </p:cNvPr>
          <p:cNvSpPr/>
          <p:nvPr/>
        </p:nvSpPr>
        <p:spPr>
          <a:xfrm>
            <a:off x="936746" y="389847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7" name="object 33">
            <a:extLst>
              <a:ext uri="{FF2B5EF4-FFF2-40B4-BE49-F238E27FC236}">
                <a16:creationId xmlns:a16="http://schemas.microsoft.com/office/drawing/2014/main" id="{2B741052-D02D-43AB-BAD8-0DF1C1C73E8E}"/>
              </a:ext>
            </a:extLst>
          </p:cNvPr>
          <p:cNvSpPr/>
          <p:nvPr/>
        </p:nvSpPr>
        <p:spPr>
          <a:xfrm>
            <a:off x="936746" y="415517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8" name="object 34">
            <a:extLst>
              <a:ext uri="{FF2B5EF4-FFF2-40B4-BE49-F238E27FC236}">
                <a16:creationId xmlns:a16="http://schemas.microsoft.com/office/drawing/2014/main" id="{EE2F04E4-E5A6-4D78-83EC-19688873ADD4}"/>
              </a:ext>
            </a:extLst>
          </p:cNvPr>
          <p:cNvSpPr/>
          <p:nvPr/>
        </p:nvSpPr>
        <p:spPr>
          <a:xfrm>
            <a:off x="936746" y="441186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9" name="object 35">
            <a:extLst>
              <a:ext uri="{FF2B5EF4-FFF2-40B4-BE49-F238E27FC236}">
                <a16:creationId xmlns:a16="http://schemas.microsoft.com/office/drawing/2014/main" id="{B99B8954-EE09-45A1-B028-FC56C688D6D6}"/>
              </a:ext>
            </a:extLst>
          </p:cNvPr>
          <p:cNvSpPr/>
          <p:nvPr/>
        </p:nvSpPr>
        <p:spPr>
          <a:xfrm>
            <a:off x="936746" y="466855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0" name="object 36">
            <a:extLst>
              <a:ext uri="{FF2B5EF4-FFF2-40B4-BE49-F238E27FC236}">
                <a16:creationId xmlns:a16="http://schemas.microsoft.com/office/drawing/2014/main" id="{51374CF6-0A0E-4AAA-9E3C-F5DA7A3EB92F}"/>
              </a:ext>
            </a:extLst>
          </p:cNvPr>
          <p:cNvSpPr/>
          <p:nvPr/>
        </p:nvSpPr>
        <p:spPr>
          <a:xfrm>
            <a:off x="936746" y="4925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1" name="object 37">
            <a:extLst>
              <a:ext uri="{FF2B5EF4-FFF2-40B4-BE49-F238E27FC236}">
                <a16:creationId xmlns:a16="http://schemas.microsoft.com/office/drawing/2014/main" id="{1800A497-D8EA-425F-A730-E7E6DD421EC0}"/>
              </a:ext>
            </a:extLst>
          </p:cNvPr>
          <p:cNvSpPr/>
          <p:nvPr/>
        </p:nvSpPr>
        <p:spPr>
          <a:xfrm>
            <a:off x="720001" y="5250497"/>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82" name="object 38">
            <a:extLst>
              <a:ext uri="{FF2B5EF4-FFF2-40B4-BE49-F238E27FC236}">
                <a16:creationId xmlns:a16="http://schemas.microsoft.com/office/drawing/2014/main" id="{00B6BDAD-0AD0-483A-89DF-2257E4B6AC90}"/>
              </a:ext>
            </a:extLst>
          </p:cNvPr>
          <p:cNvSpPr/>
          <p:nvPr/>
        </p:nvSpPr>
        <p:spPr>
          <a:xfrm>
            <a:off x="720013" y="5466499"/>
            <a:ext cx="6120130" cy="907415"/>
          </a:xfrm>
          <a:custGeom>
            <a:avLst/>
            <a:gdLst/>
            <a:ahLst/>
            <a:cxnLst/>
            <a:rect l="l" t="t" r="r" b="b"/>
            <a:pathLst>
              <a:path w="6120130" h="907414">
                <a:moveTo>
                  <a:pt x="0" y="907186"/>
                </a:moveTo>
                <a:lnTo>
                  <a:pt x="6119990" y="907186"/>
                </a:lnTo>
                <a:lnTo>
                  <a:pt x="6119990" y="0"/>
                </a:lnTo>
                <a:lnTo>
                  <a:pt x="0" y="0"/>
                </a:lnTo>
                <a:lnTo>
                  <a:pt x="0" y="907186"/>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83" name="object 39">
            <a:extLst>
              <a:ext uri="{FF2B5EF4-FFF2-40B4-BE49-F238E27FC236}">
                <a16:creationId xmlns:a16="http://schemas.microsoft.com/office/drawing/2014/main" id="{D68E2BBC-15BD-476E-9AB4-00E5FF587E1B}"/>
              </a:ext>
            </a:extLst>
          </p:cNvPr>
          <p:cNvSpPr/>
          <p:nvPr/>
        </p:nvSpPr>
        <p:spPr>
          <a:xfrm>
            <a:off x="720008" y="5466503"/>
            <a:ext cx="6120130" cy="0"/>
          </a:xfrm>
          <a:custGeom>
            <a:avLst/>
            <a:gdLst/>
            <a:ahLst/>
            <a:cxnLst/>
            <a:rect l="l" t="t" r="r" b="b"/>
            <a:pathLst>
              <a:path w="6120130">
                <a:moveTo>
                  <a:pt x="0" y="0"/>
                </a:moveTo>
                <a:lnTo>
                  <a:pt x="6120003" y="0"/>
                </a:lnTo>
              </a:path>
            </a:pathLst>
          </a:custGeom>
          <a:ln w="3175">
            <a:solidFill>
              <a:srgbClr val="509FD7"/>
            </a:solidFill>
          </a:ln>
        </p:spPr>
        <p:txBody>
          <a:bodyPr wrap="square" lIns="0" tIns="0" rIns="0" bIns="0" rtlCol="0"/>
          <a:lstStyle/>
          <a:p>
            <a:pPr defTabSz="914400"/>
            <a:endParaRPr kumimoji="1">
              <a:solidFill>
                <a:prstClr val="black"/>
              </a:solidFill>
              <a:latin typeface="Meiryo UI"/>
              <a:ea typeface="Meiryo UI"/>
            </a:endParaRPr>
          </a:p>
        </p:txBody>
      </p:sp>
      <p:sp>
        <p:nvSpPr>
          <p:cNvPr id="84" name="object 40">
            <a:extLst>
              <a:ext uri="{FF2B5EF4-FFF2-40B4-BE49-F238E27FC236}">
                <a16:creationId xmlns:a16="http://schemas.microsoft.com/office/drawing/2014/main" id="{B81E364F-7FBE-46E4-998A-EBF1558F2739}"/>
              </a:ext>
            </a:extLst>
          </p:cNvPr>
          <p:cNvSpPr/>
          <p:nvPr/>
        </p:nvSpPr>
        <p:spPr>
          <a:xfrm>
            <a:off x="919331" y="5569103"/>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5" name="object 41">
            <a:extLst>
              <a:ext uri="{FF2B5EF4-FFF2-40B4-BE49-F238E27FC236}">
                <a16:creationId xmlns:a16="http://schemas.microsoft.com/office/drawing/2014/main" id="{4D8DCB52-B11C-4692-9689-CCC1CB487AEB}"/>
              </a:ext>
            </a:extLst>
          </p:cNvPr>
          <p:cNvSpPr/>
          <p:nvPr/>
        </p:nvSpPr>
        <p:spPr>
          <a:xfrm>
            <a:off x="919331" y="5825800"/>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6" name="object 42">
            <a:extLst>
              <a:ext uri="{FF2B5EF4-FFF2-40B4-BE49-F238E27FC236}">
                <a16:creationId xmlns:a16="http://schemas.microsoft.com/office/drawing/2014/main" id="{10BBA4ED-82E9-4D4C-8978-129806CF5D96}"/>
              </a:ext>
            </a:extLst>
          </p:cNvPr>
          <p:cNvSpPr/>
          <p:nvPr/>
        </p:nvSpPr>
        <p:spPr>
          <a:xfrm>
            <a:off x="919331" y="6082491"/>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7" name="object 43">
            <a:extLst>
              <a:ext uri="{FF2B5EF4-FFF2-40B4-BE49-F238E27FC236}">
                <a16:creationId xmlns:a16="http://schemas.microsoft.com/office/drawing/2014/main" id="{C78F3048-381D-4230-BCBC-40B7A90FC868}"/>
              </a:ext>
            </a:extLst>
          </p:cNvPr>
          <p:cNvSpPr/>
          <p:nvPr/>
        </p:nvSpPr>
        <p:spPr>
          <a:xfrm>
            <a:off x="3973459" y="5569103"/>
            <a:ext cx="188595"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44">
            <a:extLst>
              <a:ext uri="{FF2B5EF4-FFF2-40B4-BE49-F238E27FC236}">
                <a16:creationId xmlns:a16="http://schemas.microsoft.com/office/drawing/2014/main" id="{498F0D9C-6819-4A13-AE1C-D0630792F61D}"/>
              </a:ext>
            </a:extLst>
          </p:cNvPr>
          <p:cNvSpPr/>
          <p:nvPr/>
        </p:nvSpPr>
        <p:spPr>
          <a:xfrm>
            <a:off x="936746" y="57917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9" name="object 45">
            <a:extLst>
              <a:ext uri="{FF2B5EF4-FFF2-40B4-BE49-F238E27FC236}">
                <a16:creationId xmlns:a16="http://schemas.microsoft.com/office/drawing/2014/main" id="{F248845B-3C68-48FC-9224-048142DDA634}"/>
              </a:ext>
            </a:extLst>
          </p:cNvPr>
          <p:cNvSpPr/>
          <p:nvPr/>
        </p:nvSpPr>
        <p:spPr>
          <a:xfrm>
            <a:off x="936746" y="60484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0" name="object 46">
            <a:extLst>
              <a:ext uri="{FF2B5EF4-FFF2-40B4-BE49-F238E27FC236}">
                <a16:creationId xmlns:a16="http://schemas.microsoft.com/office/drawing/2014/main" id="{89E65706-D4ED-42FB-A550-3EC0B615036E}"/>
              </a:ext>
            </a:extLst>
          </p:cNvPr>
          <p:cNvSpPr/>
          <p:nvPr/>
        </p:nvSpPr>
        <p:spPr>
          <a:xfrm>
            <a:off x="720001" y="6373685"/>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91" name="object 47">
            <a:extLst>
              <a:ext uri="{FF2B5EF4-FFF2-40B4-BE49-F238E27FC236}">
                <a16:creationId xmlns:a16="http://schemas.microsoft.com/office/drawing/2014/main" id="{05CEFE55-7F62-4DBD-ABA5-22762B8264F2}"/>
              </a:ext>
            </a:extLst>
          </p:cNvPr>
          <p:cNvSpPr/>
          <p:nvPr/>
        </p:nvSpPr>
        <p:spPr>
          <a:xfrm>
            <a:off x="720013" y="6589700"/>
            <a:ext cx="6120130" cy="2704465"/>
          </a:xfrm>
          <a:custGeom>
            <a:avLst/>
            <a:gdLst/>
            <a:ahLst/>
            <a:cxnLst/>
            <a:rect l="l" t="t" r="r" b="b"/>
            <a:pathLst>
              <a:path w="6120130" h="2704465">
                <a:moveTo>
                  <a:pt x="0" y="2704045"/>
                </a:moveTo>
                <a:lnTo>
                  <a:pt x="6119990" y="2704045"/>
                </a:lnTo>
                <a:lnTo>
                  <a:pt x="6119990" y="0"/>
                </a:lnTo>
                <a:lnTo>
                  <a:pt x="0" y="0"/>
                </a:lnTo>
                <a:lnTo>
                  <a:pt x="0" y="2704045"/>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92" name="object 48">
            <a:extLst>
              <a:ext uri="{FF2B5EF4-FFF2-40B4-BE49-F238E27FC236}">
                <a16:creationId xmlns:a16="http://schemas.microsoft.com/office/drawing/2014/main" id="{0DA2BC82-8AC3-48CF-B8EE-E323CA8FF526}"/>
              </a:ext>
            </a:extLst>
          </p:cNvPr>
          <p:cNvSpPr/>
          <p:nvPr/>
        </p:nvSpPr>
        <p:spPr>
          <a:xfrm>
            <a:off x="919331" y="6692296"/>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3" name="object 49">
            <a:extLst>
              <a:ext uri="{FF2B5EF4-FFF2-40B4-BE49-F238E27FC236}">
                <a16:creationId xmlns:a16="http://schemas.microsoft.com/office/drawing/2014/main" id="{026D626E-FE60-497B-B26C-444B8E4D2230}"/>
              </a:ext>
            </a:extLst>
          </p:cNvPr>
          <p:cNvSpPr/>
          <p:nvPr/>
        </p:nvSpPr>
        <p:spPr>
          <a:xfrm>
            <a:off x="919331" y="6948986"/>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4" name="object 50">
            <a:extLst>
              <a:ext uri="{FF2B5EF4-FFF2-40B4-BE49-F238E27FC236}">
                <a16:creationId xmlns:a16="http://schemas.microsoft.com/office/drawing/2014/main" id="{A828923A-F92D-4DDB-ADF7-BCDF4B3D5F27}"/>
              </a:ext>
            </a:extLst>
          </p:cNvPr>
          <p:cNvSpPr/>
          <p:nvPr/>
        </p:nvSpPr>
        <p:spPr>
          <a:xfrm>
            <a:off x="919331" y="7205684"/>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5" name="object 51">
            <a:extLst>
              <a:ext uri="{FF2B5EF4-FFF2-40B4-BE49-F238E27FC236}">
                <a16:creationId xmlns:a16="http://schemas.microsoft.com/office/drawing/2014/main" id="{5CBE8AD1-C3D7-4744-9AB3-A74FE761A5F0}"/>
              </a:ext>
            </a:extLst>
          </p:cNvPr>
          <p:cNvSpPr/>
          <p:nvPr/>
        </p:nvSpPr>
        <p:spPr>
          <a:xfrm>
            <a:off x="919331" y="7462375"/>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6" name="object 52">
            <a:extLst>
              <a:ext uri="{FF2B5EF4-FFF2-40B4-BE49-F238E27FC236}">
                <a16:creationId xmlns:a16="http://schemas.microsoft.com/office/drawing/2014/main" id="{8DF18D4E-2F6E-4BA7-88A4-ABC18B79CDFF}"/>
              </a:ext>
            </a:extLst>
          </p:cNvPr>
          <p:cNvSpPr/>
          <p:nvPr/>
        </p:nvSpPr>
        <p:spPr>
          <a:xfrm>
            <a:off x="919331" y="7719073"/>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7" name="object 53">
            <a:extLst>
              <a:ext uri="{FF2B5EF4-FFF2-40B4-BE49-F238E27FC236}">
                <a16:creationId xmlns:a16="http://schemas.microsoft.com/office/drawing/2014/main" id="{CEFF7690-88C8-4EB0-A043-019820EA3ACF}"/>
              </a:ext>
            </a:extLst>
          </p:cNvPr>
          <p:cNvSpPr/>
          <p:nvPr/>
        </p:nvSpPr>
        <p:spPr>
          <a:xfrm>
            <a:off x="919331" y="7975770"/>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8" name="object 54">
            <a:extLst>
              <a:ext uri="{FF2B5EF4-FFF2-40B4-BE49-F238E27FC236}">
                <a16:creationId xmlns:a16="http://schemas.microsoft.com/office/drawing/2014/main" id="{CD2979A0-CB09-4783-BC5A-42CD5B3FF4FA}"/>
              </a:ext>
            </a:extLst>
          </p:cNvPr>
          <p:cNvSpPr/>
          <p:nvPr/>
        </p:nvSpPr>
        <p:spPr>
          <a:xfrm>
            <a:off x="919331" y="8232461"/>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9" name="object 55">
            <a:extLst>
              <a:ext uri="{FF2B5EF4-FFF2-40B4-BE49-F238E27FC236}">
                <a16:creationId xmlns:a16="http://schemas.microsoft.com/office/drawing/2014/main" id="{D93B783F-3F9F-4F61-8622-E96847E889D7}"/>
              </a:ext>
            </a:extLst>
          </p:cNvPr>
          <p:cNvSpPr/>
          <p:nvPr/>
        </p:nvSpPr>
        <p:spPr>
          <a:xfrm>
            <a:off x="3973459" y="6948986"/>
            <a:ext cx="188595"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0" name="object 56">
            <a:extLst>
              <a:ext uri="{FF2B5EF4-FFF2-40B4-BE49-F238E27FC236}">
                <a16:creationId xmlns:a16="http://schemas.microsoft.com/office/drawing/2014/main" id="{F1DC4ADD-5F99-43D1-B85F-344EDAD85F6A}"/>
              </a:ext>
            </a:extLst>
          </p:cNvPr>
          <p:cNvSpPr/>
          <p:nvPr/>
        </p:nvSpPr>
        <p:spPr>
          <a:xfrm>
            <a:off x="3973459" y="8232461"/>
            <a:ext cx="188595"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1" name="object 57">
            <a:extLst>
              <a:ext uri="{FF2B5EF4-FFF2-40B4-BE49-F238E27FC236}">
                <a16:creationId xmlns:a16="http://schemas.microsoft.com/office/drawing/2014/main" id="{1A5392E9-5C40-446B-8DE4-9ED05D9A20C4}"/>
              </a:ext>
            </a:extLst>
          </p:cNvPr>
          <p:cNvSpPr/>
          <p:nvPr/>
        </p:nvSpPr>
        <p:spPr>
          <a:xfrm>
            <a:off x="919331" y="8489159"/>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2" name="object 58">
            <a:extLst>
              <a:ext uri="{FF2B5EF4-FFF2-40B4-BE49-F238E27FC236}">
                <a16:creationId xmlns:a16="http://schemas.microsoft.com/office/drawing/2014/main" id="{5AB26F24-6E1D-4B68-B577-1E8558146515}"/>
              </a:ext>
            </a:extLst>
          </p:cNvPr>
          <p:cNvSpPr/>
          <p:nvPr/>
        </p:nvSpPr>
        <p:spPr>
          <a:xfrm>
            <a:off x="919331" y="8745857"/>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3" name="object 59">
            <a:extLst>
              <a:ext uri="{FF2B5EF4-FFF2-40B4-BE49-F238E27FC236}">
                <a16:creationId xmlns:a16="http://schemas.microsoft.com/office/drawing/2014/main" id="{9A7C56D3-E808-48C1-9F7D-D67BDAF633A0}"/>
              </a:ext>
            </a:extLst>
          </p:cNvPr>
          <p:cNvSpPr/>
          <p:nvPr/>
        </p:nvSpPr>
        <p:spPr>
          <a:xfrm>
            <a:off x="919331" y="9002548"/>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4" name="object 66">
            <a:extLst>
              <a:ext uri="{FF2B5EF4-FFF2-40B4-BE49-F238E27FC236}">
                <a16:creationId xmlns:a16="http://schemas.microsoft.com/office/drawing/2014/main" id="{FA747800-7E89-4740-9BCF-0C809687DAB1}"/>
              </a:ext>
            </a:extLst>
          </p:cNvPr>
          <p:cNvSpPr/>
          <p:nvPr/>
        </p:nvSpPr>
        <p:spPr>
          <a:xfrm>
            <a:off x="936746" y="691493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5" name="object 67">
            <a:extLst>
              <a:ext uri="{FF2B5EF4-FFF2-40B4-BE49-F238E27FC236}">
                <a16:creationId xmlns:a16="http://schemas.microsoft.com/office/drawing/2014/main" id="{0E000566-3E0B-4F8B-A21A-551FD55F6596}"/>
              </a:ext>
            </a:extLst>
          </p:cNvPr>
          <p:cNvSpPr/>
          <p:nvPr/>
        </p:nvSpPr>
        <p:spPr>
          <a:xfrm>
            <a:off x="936746" y="717163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6" name="object 68">
            <a:extLst>
              <a:ext uri="{FF2B5EF4-FFF2-40B4-BE49-F238E27FC236}">
                <a16:creationId xmlns:a16="http://schemas.microsoft.com/office/drawing/2014/main" id="{7ADAD4B7-752D-4BA6-A7F8-97C1C2BC0087}"/>
              </a:ext>
            </a:extLst>
          </p:cNvPr>
          <p:cNvSpPr/>
          <p:nvPr/>
        </p:nvSpPr>
        <p:spPr>
          <a:xfrm>
            <a:off x="936746" y="742832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7" name="object 69">
            <a:extLst>
              <a:ext uri="{FF2B5EF4-FFF2-40B4-BE49-F238E27FC236}">
                <a16:creationId xmlns:a16="http://schemas.microsoft.com/office/drawing/2014/main" id="{C973623B-CA6F-46BB-87E4-F193F5894C4B}"/>
              </a:ext>
            </a:extLst>
          </p:cNvPr>
          <p:cNvSpPr/>
          <p:nvPr/>
        </p:nvSpPr>
        <p:spPr>
          <a:xfrm>
            <a:off x="936746" y="768502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8" name="object 70">
            <a:extLst>
              <a:ext uri="{FF2B5EF4-FFF2-40B4-BE49-F238E27FC236}">
                <a16:creationId xmlns:a16="http://schemas.microsoft.com/office/drawing/2014/main" id="{770C6137-54D0-45EA-B423-FCB77E677028}"/>
              </a:ext>
            </a:extLst>
          </p:cNvPr>
          <p:cNvSpPr/>
          <p:nvPr/>
        </p:nvSpPr>
        <p:spPr>
          <a:xfrm>
            <a:off x="936746" y="794171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9" name="object 71">
            <a:extLst>
              <a:ext uri="{FF2B5EF4-FFF2-40B4-BE49-F238E27FC236}">
                <a16:creationId xmlns:a16="http://schemas.microsoft.com/office/drawing/2014/main" id="{13E8C593-00C0-4044-A3CA-BC06D207F687}"/>
              </a:ext>
            </a:extLst>
          </p:cNvPr>
          <p:cNvSpPr/>
          <p:nvPr/>
        </p:nvSpPr>
        <p:spPr>
          <a:xfrm>
            <a:off x="936746" y="819841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0" name="object 72">
            <a:extLst>
              <a:ext uri="{FF2B5EF4-FFF2-40B4-BE49-F238E27FC236}">
                <a16:creationId xmlns:a16="http://schemas.microsoft.com/office/drawing/2014/main" id="{519F63DF-8881-4134-8EF6-C46540D78B08}"/>
              </a:ext>
            </a:extLst>
          </p:cNvPr>
          <p:cNvSpPr/>
          <p:nvPr/>
        </p:nvSpPr>
        <p:spPr>
          <a:xfrm>
            <a:off x="936746" y="845511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1" name="object 73">
            <a:extLst>
              <a:ext uri="{FF2B5EF4-FFF2-40B4-BE49-F238E27FC236}">
                <a16:creationId xmlns:a16="http://schemas.microsoft.com/office/drawing/2014/main" id="{B1B776F0-7549-4901-8972-EE6A3C774EBB}"/>
              </a:ext>
            </a:extLst>
          </p:cNvPr>
          <p:cNvSpPr/>
          <p:nvPr/>
        </p:nvSpPr>
        <p:spPr>
          <a:xfrm>
            <a:off x="936746" y="871180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2" name="object 74">
            <a:extLst>
              <a:ext uri="{FF2B5EF4-FFF2-40B4-BE49-F238E27FC236}">
                <a16:creationId xmlns:a16="http://schemas.microsoft.com/office/drawing/2014/main" id="{ED9C8FE4-2F01-4460-956D-2F409CFA8035}"/>
              </a:ext>
            </a:extLst>
          </p:cNvPr>
          <p:cNvSpPr/>
          <p:nvPr/>
        </p:nvSpPr>
        <p:spPr>
          <a:xfrm>
            <a:off x="936746" y="896849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3" name="テキスト ボックス 112">
            <a:extLst>
              <a:ext uri="{FF2B5EF4-FFF2-40B4-BE49-F238E27FC236}">
                <a16:creationId xmlns:a16="http://schemas.microsoft.com/office/drawing/2014/main" id="{D5F99038-F57C-4907-B41D-4C6D284387CB}"/>
              </a:ext>
            </a:extLst>
          </p:cNvPr>
          <p:cNvSpPr txBox="1"/>
          <p:nvPr/>
        </p:nvSpPr>
        <p:spPr>
          <a:xfrm>
            <a:off x="1111250" y="666981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介護や通院・治療が必要な家族、障害を持つ家族がいる</a:t>
            </a:r>
          </a:p>
        </p:txBody>
      </p:sp>
      <p:sp>
        <p:nvSpPr>
          <p:cNvPr id="114" name="テキスト ボックス 113">
            <a:extLst>
              <a:ext uri="{FF2B5EF4-FFF2-40B4-BE49-F238E27FC236}">
                <a16:creationId xmlns:a16="http://schemas.microsoft.com/office/drawing/2014/main" id="{F2712305-14AF-4254-9242-21CC986F8677}"/>
              </a:ext>
            </a:extLst>
          </p:cNvPr>
          <p:cNvSpPr txBox="1"/>
          <p:nvPr/>
        </p:nvSpPr>
        <p:spPr>
          <a:xfrm>
            <a:off x="1111250" y="6917462"/>
            <a:ext cx="2556000" cy="253916"/>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多子世帯   幼い子供（きょうだい）がいる</a:t>
            </a:r>
          </a:p>
        </p:txBody>
      </p:sp>
      <p:sp>
        <p:nvSpPr>
          <p:cNvPr id="115" name="テキスト ボックス 114">
            <a:extLst>
              <a:ext uri="{FF2B5EF4-FFF2-40B4-BE49-F238E27FC236}">
                <a16:creationId xmlns:a16="http://schemas.microsoft.com/office/drawing/2014/main" id="{368620B6-855C-4466-9959-FDE106F0304C}"/>
              </a:ext>
            </a:extLst>
          </p:cNvPr>
          <p:cNvSpPr txBox="1"/>
          <p:nvPr/>
        </p:nvSpPr>
        <p:spPr>
          <a:xfrm>
            <a:off x="4159250" y="6922080"/>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経済的に困窮している</a:t>
            </a:r>
          </a:p>
        </p:txBody>
      </p:sp>
      <p:sp>
        <p:nvSpPr>
          <p:cNvPr id="116" name="テキスト ボックス 115">
            <a:extLst>
              <a:ext uri="{FF2B5EF4-FFF2-40B4-BE49-F238E27FC236}">
                <a16:creationId xmlns:a16="http://schemas.microsoft.com/office/drawing/2014/main" id="{38F0BEB5-79F4-42FE-A6AB-8F74313761A6}"/>
              </a:ext>
            </a:extLst>
          </p:cNvPr>
          <p:cNvSpPr txBox="1"/>
          <p:nvPr/>
        </p:nvSpPr>
        <p:spPr>
          <a:xfrm>
            <a:off x="1111250" y="717604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日本語が母語でない家族がいる</a:t>
            </a:r>
          </a:p>
        </p:txBody>
      </p:sp>
      <p:sp>
        <p:nvSpPr>
          <p:cNvPr id="117" name="テキスト ボックス 116">
            <a:extLst>
              <a:ext uri="{FF2B5EF4-FFF2-40B4-BE49-F238E27FC236}">
                <a16:creationId xmlns:a16="http://schemas.microsoft.com/office/drawing/2014/main" id="{68309AF6-D49C-48A4-A331-1C7C4C5E823E}"/>
              </a:ext>
            </a:extLst>
          </p:cNvPr>
          <p:cNvSpPr txBox="1"/>
          <p:nvPr/>
        </p:nvSpPr>
        <p:spPr>
          <a:xfrm>
            <a:off x="1111250" y="743123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疲れている様子や精神的に不安定な様子がみられる</a:t>
            </a:r>
          </a:p>
        </p:txBody>
      </p:sp>
      <p:sp>
        <p:nvSpPr>
          <p:cNvPr id="118" name="テキスト ボックス 117">
            <a:extLst>
              <a:ext uri="{FF2B5EF4-FFF2-40B4-BE49-F238E27FC236}">
                <a16:creationId xmlns:a16="http://schemas.microsoft.com/office/drawing/2014/main" id="{2D525068-D739-4643-B371-84052C913998}"/>
              </a:ext>
            </a:extLst>
          </p:cNvPr>
          <p:cNvSpPr txBox="1"/>
          <p:nvPr/>
        </p:nvSpPr>
        <p:spPr>
          <a:xfrm>
            <a:off x="1111250" y="768726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仕事や家族の世話に追われていて余裕のない様子である</a:t>
            </a:r>
          </a:p>
        </p:txBody>
      </p:sp>
      <p:sp>
        <p:nvSpPr>
          <p:cNvPr id="119" name="テキスト ボックス 118">
            <a:extLst>
              <a:ext uri="{FF2B5EF4-FFF2-40B4-BE49-F238E27FC236}">
                <a16:creationId xmlns:a16="http://schemas.microsoft.com/office/drawing/2014/main" id="{C473D7C3-211C-4B39-A5B1-1A95C88D8EA3}"/>
              </a:ext>
            </a:extLst>
          </p:cNvPr>
          <p:cNvSpPr txBox="1"/>
          <p:nvPr/>
        </p:nvSpPr>
        <p:spPr>
          <a:xfrm>
            <a:off x="1111250" y="794212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家事等ができないことで、子供に影響が出ないかを心配している</a:t>
            </a:r>
          </a:p>
        </p:txBody>
      </p:sp>
      <p:sp>
        <p:nvSpPr>
          <p:cNvPr id="120" name="テキスト ボックス 119">
            <a:extLst>
              <a:ext uri="{FF2B5EF4-FFF2-40B4-BE49-F238E27FC236}">
                <a16:creationId xmlns:a16="http://schemas.microsoft.com/office/drawing/2014/main" id="{500D835C-AB58-4DE6-9B6B-7F9A185DCB12}"/>
              </a:ext>
            </a:extLst>
          </p:cNvPr>
          <p:cNvSpPr txBox="1"/>
          <p:nvPr/>
        </p:nvSpPr>
        <p:spPr>
          <a:xfrm>
            <a:off x="1111250" y="8192985"/>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家庭訪問時に家の中が散らかっている</a:t>
            </a:r>
          </a:p>
        </p:txBody>
      </p:sp>
      <p:sp>
        <p:nvSpPr>
          <p:cNvPr id="121" name="テキスト ボックス 120">
            <a:extLst>
              <a:ext uri="{FF2B5EF4-FFF2-40B4-BE49-F238E27FC236}">
                <a16:creationId xmlns:a16="http://schemas.microsoft.com/office/drawing/2014/main" id="{448FE0DC-36CF-4BAF-B352-EDAFD36E1182}"/>
              </a:ext>
            </a:extLst>
          </p:cNvPr>
          <p:cNvSpPr txBox="1"/>
          <p:nvPr/>
        </p:nvSpPr>
        <p:spPr>
          <a:xfrm>
            <a:off x="4159250" y="8194084"/>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手続きの遅れ・漏れ等がある </a:t>
            </a:r>
          </a:p>
        </p:txBody>
      </p:sp>
      <p:sp>
        <p:nvSpPr>
          <p:cNvPr id="122" name="テキスト ボックス 121">
            <a:extLst>
              <a:ext uri="{FF2B5EF4-FFF2-40B4-BE49-F238E27FC236}">
                <a16:creationId xmlns:a16="http://schemas.microsoft.com/office/drawing/2014/main" id="{6C83B4F6-A65D-4AED-A9FC-A808343BFD29}"/>
              </a:ext>
            </a:extLst>
          </p:cNvPr>
          <p:cNvSpPr txBox="1"/>
          <p:nvPr/>
        </p:nvSpPr>
        <p:spPr>
          <a:xfrm>
            <a:off x="1111250" y="845392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家族の世話について、子供をあてにしている</a:t>
            </a:r>
          </a:p>
        </p:txBody>
      </p:sp>
      <p:sp>
        <p:nvSpPr>
          <p:cNvPr id="123" name="テキスト ボックス 122">
            <a:extLst>
              <a:ext uri="{FF2B5EF4-FFF2-40B4-BE49-F238E27FC236}">
                <a16:creationId xmlns:a16="http://schemas.microsoft.com/office/drawing/2014/main" id="{AF3C34F5-9F84-4878-8682-5FF3D55E5F16}"/>
              </a:ext>
            </a:extLst>
          </p:cNvPr>
          <p:cNvSpPr txBox="1"/>
          <p:nvPr/>
        </p:nvSpPr>
        <p:spPr>
          <a:xfrm>
            <a:off x="1111250" y="871335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家事援助などの必要なサービスを入れたがらない</a:t>
            </a:r>
          </a:p>
        </p:txBody>
      </p:sp>
      <p:sp>
        <p:nvSpPr>
          <p:cNvPr id="124" name="テキスト ボックス 123">
            <a:extLst>
              <a:ext uri="{FF2B5EF4-FFF2-40B4-BE49-F238E27FC236}">
                <a16:creationId xmlns:a16="http://schemas.microsoft.com/office/drawing/2014/main" id="{DD724734-AEBD-4653-87F8-A07313FEF79E}"/>
              </a:ext>
            </a:extLst>
          </p:cNvPr>
          <p:cNvSpPr txBox="1"/>
          <p:nvPr/>
        </p:nvSpPr>
        <p:spPr>
          <a:xfrm>
            <a:off x="1111250" y="896504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保護者が学校の授業参観や面談に行かない、地域の集まりに顔を出さない</a:t>
            </a:r>
          </a:p>
        </p:txBody>
      </p:sp>
      <p:sp>
        <p:nvSpPr>
          <p:cNvPr id="125" name="テキスト ボックス 124">
            <a:extLst>
              <a:ext uri="{FF2B5EF4-FFF2-40B4-BE49-F238E27FC236}">
                <a16:creationId xmlns:a16="http://schemas.microsoft.com/office/drawing/2014/main" id="{CAEA7060-1ABC-4DD7-A4A9-11B2051DEF4F}"/>
              </a:ext>
            </a:extLst>
          </p:cNvPr>
          <p:cNvSpPr txBox="1"/>
          <p:nvPr/>
        </p:nvSpPr>
        <p:spPr>
          <a:xfrm>
            <a:off x="1111250" y="555075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身なりが整っていない</a:t>
            </a:r>
          </a:p>
        </p:txBody>
      </p:sp>
      <p:sp>
        <p:nvSpPr>
          <p:cNvPr id="126" name="テキスト ボックス 125">
            <a:extLst>
              <a:ext uri="{FF2B5EF4-FFF2-40B4-BE49-F238E27FC236}">
                <a16:creationId xmlns:a16="http://schemas.microsoft.com/office/drawing/2014/main" id="{E73E3C2E-0EE2-4F96-A9AD-D0D165160688}"/>
              </a:ext>
            </a:extLst>
          </p:cNvPr>
          <p:cNvSpPr txBox="1"/>
          <p:nvPr/>
        </p:nvSpPr>
        <p:spPr>
          <a:xfrm>
            <a:off x="4153850" y="555075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食事の世話がされていないようである</a:t>
            </a:r>
          </a:p>
        </p:txBody>
      </p:sp>
      <p:sp>
        <p:nvSpPr>
          <p:cNvPr id="127" name="テキスト ボックス 126">
            <a:extLst>
              <a:ext uri="{FF2B5EF4-FFF2-40B4-BE49-F238E27FC236}">
                <a16:creationId xmlns:a16="http://schemas.microsoft.com/office/drawing/2014/main" id="{6B705177-61CA-48E6-A1C3-4BE6A4FD8875}"/>
              </a:ext>
            </a:extLst>
          </p:cNvPr>
          <p:cNvSpPr txBox="1"/>
          <p:nvPr/>
        </p:nvSpPr>
        <p:spPr>
          <a:xfrm>
            <a:off x="1111250" y="579320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保護者等が書くべき手続き書類等を、自分で用意しているようである</a:t>
            </a:r>
          </a:p>
        </p:txBody>
      </p:sp>
      <p:sp>
        <p:nvSpPr>
          <p:cNvPr id="128" name="テキスト ボックス 127">
            <a:extLst>
              <a:ext uri="{FF2B5EF4-FFF2-40B4-BE49-F238E27FC236}">
                <a16:creationId xmlns:a16="http://schemas.microsoft.com/office/drawing/2014/main" id="{30D65BCC-B0DF-441A-8782-2DE525A01559}"/>
              </a:ext>
            </a:extLst>
          </p:cNvPr>
          <p:cNvSpPr txBox="1"/>
          <p:nvPr/>
        </p:nvSpPr>
        <p:spPr>
          <a:xfrm>
            <a:off x="1111250" y="605328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必要な病院に通院・受診できていない、服薬できていないようである</a:t>
            </a:r>
          </a:p>
        </p:txBody>
      </p:sp>
      <p:sp>
        <p:nvSpPr>
          <p:cNvPr id="133" name="テキスト ボックス 132">
            <a:extLst>
              <a:ext uri="{FF2B5EF4-FFF2-40B4-BE49-F238E27FC236}">
                <a16:creationId xmlns:a16="http://schemas.microsoft.com/office/drawing/2014/main" id="{F7BCFC09-FAF3-4937-9C18-A4E96D823057}"/>
              </a:ext>
            </a:extLst>
          </p:cNvPr>
          <p:cNvSpPr txBox="1"/>
          <p:nvPr/>
        </p:nvSpPr>
        <p:spPr>
          <a:xfrm>
            <a:off x="1111250" y="3143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疲れている様子や精神的な不安定さがみられる</a:t>
            </a:r>
          </a:p>
        </p:txBody>
      </p:sp>
      <p:sp>
        <p:nvSpPr>
          <p:cNvPr id="134" name="テキスト ボックス 133">
            <a:extLst>
              <a:ext uri="{FF2B5EF4-FFF2-40B4-BE49-F238E27FC236}">
                <a16:creationId xmlns:a16="http://schemas.microsoft.com/office/drawing/2014/main" id="{D75FA9C4-75AE-4D5D-92FB-C596D1AA36D0}"/>
              </a:ext>
            </a:extLst>
          </p:cNvPr>
          <p:cNvSpPr txBox="1"/>
          <p:nvPr/>
        </p:nvSpPr>
        <p:spPr>
          <a:xfrm>
            <a:off x="1111250" y="340013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感情の起伏が激しい。または、感情を出さない</a:t>
            </a:r>
          </a:p>
        </p:txBody>
      </p:sp>
      <p:sp>
        <p:nvSpPr>
          <p:cNvPr id="135" name="テキスト ボックス 134">
            <a:extLst>
              <a:ext uri="{FF2B5EF4-FFF2-40B4-BE49-F238E27FC236}">
                <a16:creationId xmlns:a16="http://schemas.microsoft.com/office/drawing/2014/main" id="{3B9616BD-0E06-46AB-9B08-1837F4AFC6EE}"/>
              </a:ext>
            </a:extLst>
          </p:cNvPr>
          <p:cNvSpPr txBox="1"/>
          <p:nvPr/>
        </p:nvSpPr>
        <p:spPr>
          <a:xfrm>
            <a:off x="1111250" y="364951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周囲の人に気を遣いすぎる、しっかりしている</a:t>
            </a:r>
          </a:p>
        </p:txBody>
      </p:sp>
      <p:sp>
        <p:nvSpPr>
          <p:cNvPr id="136" name="テキスト ボックス 135">
            <a:extLst>
              <a:ext uri="{FF2B5EF4-FFF2-40B4-BE49-F238E27FC236}">
                <a16:creationId xmlns:a16="http://schemas.microsoft.com/office/drawing/2014/main" id="{28C17A39-E790-4FAF-B1FC-FBAA21382BFD}"/>
              </a:ext>
            </a:extLst>
          </p:cNvPr>
          <p:cNvSpPr txBox="1"/>
          <p:nvPr/>
        </p:nvSpPr>
        <p:spPr>
          <a:xfrm>
            <a:off x="1111250" y="3905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年齢に不相応な受け答え（年齢よりも幼い、または大人びている）</a:t>
            </a:r>
          </a:p>
        </p:txBody>
      </p:sp>
      <p:sp>
        <p:nvSpPr>
          <p:cNvPr id="137" name="テキスト ボックス 136">
            <a:extLst>
              <a:ext uri="{FF2B5EF4-FFF2-40B4-BE49-F238E27FC236}">
                <a16:creationId xmlns:a16="http://schemas.microsoft.com/office/drawing/2014/main" id="{A7C1FA64-DEF3-4C60-AB02-76F3334C767F}"/>
              </a:ext>
            </a:extLst>
          </p:cNvPr>
          <p:cNvSpPr txBox="1"/>
          <p:nvPr/>
        </p:nvSpPr>
        <p:spPr>
          <a:xfrm>
            <a:off x="1111250" y="41722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自分の事を話したがらない、質問などをすると話をすり替える</a:t>
            </a:r>
          </a:p>
        </p:txBody>
      </p:sp>
      <p:sp>
        <p:nvSpPr>
          <p:cNvPr id="138" name="テキスト ボックス 137">
            <a:extLst>
              <a:ext uri="{FF2B5EF4-FFF2-40B4-BE49-F238E27FC236}">
                <a16:creationId xmlns:a16="http://schemas.microsoft.com/office/drawing/2014/main" id="{0C701F73-EF1F-4A10-BB0A-26DEC93F52D7}"/>
              </a:ext>
            </a:extLst>
          </p:cNvPr>
          <p:cNvSpPr txBox="1"/>
          <p:nvPr/>
        </p:nvSpPr>
        <p:spPr>
          <a:xfrm>
            <a:off x="1111250" y="4425373"/>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物や支援を欲しがらない</a:t>
            </a:r>
          </a:p>
        </p:txBody>
      </p:sp>
      <p:sp>
        <p:nvSpPr>
          <p:cNvPr id="139" name="テキスト ボックス 138">
            <a:extLst>
              <a:ext uri="{FF2B5EF4-FFF2-40B4-BE49-F238E27FC236}">
                <a16:creationId xmlns:a16="http://schemas.microsoft.com/office/drawing/2014/main" id="{83AB05A0-D07B-41D9-B7B5-AF4A0DCEBB99}"/>
              </a:ext>
            </a:extLst>
          </p:cNvPr>
          <p:cNvSpPr txBox="1"/>
          <p:nvPr/>
        </p:nvSpPr>
        <p:spPr>
          <a:xfrm>
            <a:off x="4153850" y="4425373"/>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家族の顔色をうかがっている</a:t>
            </a:r>
          </a:p>
        </p:txBody>
      </p:sp>
      <p:sp>
        <p:nvSpPr>
          <p:cNvPr id="140" name="テキスト ボックス 139">
            <a:extLst>
              <a:ext uri="{FF2B5EF4-FFF2-40B4-BE49-F238E27FC236}">
                <a16:creationId xmlns:a16="http://schemas.microsoft.com/office/drawing/2014/main" id="{C2563B0B-CC64-4EE4-B965-07BE114A428F}"/>
              </a:ext>
            </a:extLst>
          </p:cNvPr>
          <p:cNvSpPr txBox="1"/>
          <p:nvPr/>
        </p:nvSpPr>
        <p:spPr>
          <a:xfrm>
            <a:off x="1111250" y="467475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不登校である、学校に行っているべき時間に、学校以外で姿を見かけることがある</a:t>
            </a:r>
          </a:p>
        </p:txBody>
      </p:sp>
      <p:sp>
        <p:nvSpPr>
          <p:cNvPr id="141" name="テキスト ボックス 140">
            <a:extLst>
              <a:ext uri="{FF2B5EF4-FFF2-40B4-BE49-F238E27FC236}">
                <a16:creationId xmlns:a16="http://schemas.microsoft.com/office/drawing/2014/main" id="{B452946F-924E-4F1D-905A-1027A713EB60}"/>
              </a:ext>
            </a:extLst>
          </p:cNvPr>
          <p:cNvSpPr txBox="1"/>
          <p:nvPr/>
        </p:nvSpPr>
        <p:spPr>
          <a:xfrm>
            <a:off x="1111250" y="49342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時に家族と大ゲンカや家出をしていることがある</a:t>
            </a:r>
          </a:p>
        </p:txBody>
      </p:sp>
      <p:sp>
        <p:nvSpPr>
          <p:cNvPr id="142" name="テキスト ボックス 141">
            <a:extLst>
              <a:ext uri="{FF2B5EF4-FFF2-40B4-BE49-F238E27FC236}">
                <a16:creationId xmlns:a16="http://schemas.microsoft.com/office/drawing/2014/main" id="{ADE9AA57-3304-4401-A9F9-7E124B0771BB}"/>
              </a:ext>
            </a:extLst>
          </p:cNvPr>
          <p:cNvSpPr txBox="1"/>
          <p:nvPr/>
        </p:nvSpPr>
        <p:spPr>
          <a:xfrm>
            <a:off x="1111250" y="12319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相談支援専門員等による家庭訪問等の際に、食事づくりや買い物、洗濯などの家事をしている</a:t>
            </a:r>
          </a:p>
        </p:txBody>
      </p:sp>
      <p:sp>
        <p:nvSpPr>
          <p:cNvPr id="143" name="テキスト ボックス 142">
            <a:extLst>
              <a:ext uri="{FF2B5EF4-FFF2-40B4-BE49-F238E27FC236}">
                <a16:creationId xmlns:a16="http://schemas.microsoft.com/office/drawing/2014/main" id="{EF8930D8-4B51-47F7-9D62-CFBF5DC28B92}"/>
              </a:ext>
            </a:extLst>
          </p:cNvPr>
          <p:cNvSpPr txBox="1"/>
          <p:nvPr/>
        </p:nvSpPr>
        <p:spPr>
          <a:xfrm>
            <a:off x="1111250" y="149137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家族の介護・付き添い、きょうだいの世話・送迎等をしている姿を見かける</a:t>
            </a:r>
          </a:p>
        </p:txBody>
      </p:sp>
      <p:sp>
        <p:nvSpPr>
          <p:cNvPr id="144" name="テキスト ボックス 143">
            <a:extLst>
              <a:ext uri="{FF2B5EF4-FFF2-40B4-BE49-F238E27FC236}">
                <a16:creationId xmlns:a16="http://schemas.microsoft.com/office/drawing/2014/main" id="{A41EECAD-7F36-4C13-8858-88BA89D7B909}"/>
              </a:ext>
            </a:extLst>
          </p:cNvPr>
          <p:cNvSpPr txBox="1"/>
          <p:nvPr/>
        </p:nvSpPr>
        <p:spPr>
          <a:xfrm>
            <a:off x="1111250" y="174451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日本語の苦手な家族・聴覚障害のある家族等の通訳をしている</a:t>
            </a:r>
          </a:p>
        </p:txBody>
      </p:sp>
      <p:sp>
        <p:nvSpPr>
          <p:cNvPr id="145" name="テキスト ボックス 144">
            <a:extLst>
              <a:ext uri="{FF2B5EF4-FFF2-40B4-BE49-F238E27FC236}">
                <a16:creationId xmlns:a16="http://schemas.microsoft.com/office/drawing/2014/main" id="{2730C6B2-E669-44CC-BCAE-493B66159706}"/>
              </a:ext>
            </a:extLst>
          </p:cNvPr>
          <p:cNvSpPr txBox="1"/>
          <p:nvPr/>
        </p:nvSpPr>
        <p:spPr>
          <a:xfrm>
            <a:off x="1111250" y="2000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家族の感情面のサポートをしている</a:t>
            </a:r>
          </a:p>
        </p:txBody>
      </p:sp>
      <p:sp>
        <p:nvSpPr>
          <p:cNvPr id="146" name="テキスト ボックス 145">
            <a:extLst>
              <a:ext uri="{FF2B5EF4-FFF2-40B4-BE49-F238E27FC236}">
                <a16:creationId xmlns:a16="http://schemas.microsoft.com/office/drawing/2014/main" id="{75556F49-89C2-45F3-83CA-05A29C683DFE}"/>
              </a:ext>
            </a:extLst>
          </p:cNvPr>
          <p:cNvSpPr txBox="1"/>
          <p:nvPr/>
        </p:nvSpPr>
        <p:spPr>
          <a:xfrm>
            <a:off x="1111250" y="226406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家計を支えるために就職・アルバイトをしている</a:t>
            </a:r>
          </a:p>
        </p:txBody>
      </p:sp>
      <p:sp>
        <p:nvSpPr>
          <p:cNvPr id="147" name="テキスト ボックス 146">
            <a:extLst>
              <a:ext uri="{FF2B5EF4-FFF2-40B4-BE49-F238E27FC236}">
                <a16:creationId xmlns:a16="http://schemas.microsoft.com/office/drawing/2014/main" id="{D834BAD1-1AEF-4FFF-B34A-5C0047250228}"/>
              </a:ext>
            </a:extLst>
          </p:cNvPr>
          <p:cNvSpPr txBox="1"/>
          <p:nvPr/>
        </p:nvSpPr>
        <p:spPr>
          <a:xfrm>
            <a:off x="1111250" y="25273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来所相談時や家庭訪問時に傍にいる</a:t>
            </a:r>
          </a:p>
        </p:txBody>
      </p:sp>
    </p:spTree>
    <p:extLst>
      <p:ext uri="{BB962C8B-B14F-4D97-AF65-F5344CB8AC3E}">
        <p14:creationId xmlns:p14="http://schemas.microsoft.com/office/powerpoint/2010/main" val="2179224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6"/>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67"/>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41</a:t>
            </a:r>
            <a:endParaRPr sz="900">
              <a:latin typeface="Meiryo UI" panose="020B0604030504040204" pitchFamily="50" charset="-128"/>
              <a:ea typeface="Meiryo UI" panose="020B0604030504040204" pitchFamily="50" charset="-128"/>
              <a:cs typeface="Source Han Sans JP Medium"/>
            </a:endParaRPr>
          </a:p>
        </p:txBody>
      </p:sp>
      <p:sp>
        <p:nvSpPr>
          <p:cNvPr id="5" name="object 68"/>
          <p:cNvSpPr txBox="1"/>
          <p:nvPr/>
        </p:nvSpPr>
        <p:spPr>
          <a:xfrm>
            <a:off x="707301" y="10331567"/>
            <a:ext cx="205295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a:t>
            </a:r>
            <a:endParaRPr sz="700">
              <a:latin typeface="Meiryo UI" panose="020B0604030504040204" pitchFamily="50" charset="-128"/>
              <a:ea typeface="Meiryo UI" panose="020B0604030504040204" pitchFamily="50" charset="-128"/>
              <a:cs typeface="Source Han Sans JP"/>
            </a:endParaRPr>
          </a:p>
        </p:txBody>
      </p:sp>
      <p:sp>
        <p:nvSpPr>
          <p:cNvPr id="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高齢者福祉</a:t>
            </a:r>
            <a:endParaRPr sz="1100" dirty="0">
              <a:latin typeface="Meiryo UI" panose="020B0604030504040204" pitchFamily="50" charset="-128"/>
              <a:ea typeface="Meiryo UI" panose="020B0604030504040204" pitchFamily="50" charset="-128"/>
              <a:cs typeface="Source Han Sans JP"/>
            </a:endParaRPr>
          </a:p>
        </p:txBody>
      </p:sp>
      <p:sp>
        <p:nvSpPr>
          <p:cNvPr id="6" name="object 3">
            <a:extLst>
              <a:ext uri="{FF2B5EF4-FFF2-40B4-BE49-F238E27FC236}">
                <a16:creationId xmlns:a16="http://schemas.microsoft.com/office/drawing/2014/main" id="{7368BD15-FB1C-4FB2-9ABD-3C0B4407E0C5}"/>
              </a:ext>
            </a:extLst>
          </p:cNvPr>
          <p:cNvSpPr/>
          <p:nvPr/>
        </p:nvSpPr>
        <p:spPr>
          <a:xfrm>
            <a:off x="720001" y="1152017"/>
            <a:ext cx="6120130" cy="1692275"/>
          </a:xfrm>
          <a:custGeom>
            <a:avLst/>
            <a:gdLst/>
            <a:ahLst/>
            <a:cxnLst/>
            <a:rect l="l" t="t" r="r" b="b"/>
            <a:pathLst>
              <a:path w="6120130" h="1692275">
                <a:moveTo>
                  <a:pt x="0" y="1691805"/>
                </a:moveTo>
                <a:lnTo>
                  <a:pt x="6120003" y="1691805"/>
                </a:lnTo>
                <a:lnTo>
                  <a:pt x="6120003" y="0"/>
                </a:lnTo>
                <a:lnTo>
                  <a:pt x="0" y="0"/>
                </a:lnTo>
                <a:lnTo>
                  <a:pt x="0" y="1691805"/>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8" name="object 4">
            <a:extLst>
              <a:ext uri="{FF2B5EF4-FFF2-40B4-BE49-F238E27FC236}">
                <a16:creationId xmlns:a16="http://schemas.microsoft.com/office/drawing/2014/main" id="{3C1A0608-62C3-4422-9518-096CE54ACAC8}"/>
              </a:ext>
            </a:extLst>
          </p:cNvPr>
          <p:cNvSpPr/>
          <p:nvPr/>
        </p:nvSpPr>
        <p:spPr>
          <a:xfrm>
            <a:off x="919321" y="1254614"/>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 name="object 5">
            <a:extLst>
              <a:ext uri="{FF2B5EF4-FFF2-40B4-BE49-F238E27FC236}">
                <a16:creationId xmlns:a16="http://schemas.microsoft.com/office/drawing/2014/main" id="{309D6B82-F6B8-47A7-9B5A-82619A79910D}"/>
              </a:ext>
            </a:extLst>
          </p:cNvPr>
          <p:cNvSpPr/>
          <p:nvPr/>
        </p:nvSpPr>
        <p:spPr>
          <a:xfrm>
            <a:off x="919321" y="1511306"/>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 name="object 6">
            <a:extLst>
              <a:ext uri="{FF2B5EF4-FFF2-40B4-BE49-F238E27FC236}">
                <a16:creationId xmlns:a16="http://schemas.microsoft.com/office/drawing/2014/main" id="{EF608BDA-79C4-45EA-939A-721D3093E71A}"/>
              </a:ext>
            </a:extLst>
          </p:cNvPr>
          <p:cNvSpPr/>
          <p:nvPr/>
        </p:nvSpPr>
        <p:spPr>
          <a:xfrm>
            <a:off x="919321" y="1767996"/>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 name="object 7">
            <a:extLst>
              <a:ext uri="{FF2B5EF4-FFF2-40B4-BE49-F238E27FC236}">
                <a16:creationId xmlns:a16="http://schemas.microsoft.com/office/drawing/2014/main" id="{BB007546-D88C-483B-91C4-37E14E5A0DE5}"/>
              </a:ext>
            </a:extLst>
          </p:cNvPr>
          <p:cNvSpPr/>
          <p:nvPr/>
        </p:nvSpPr>
        <p:spPr>
          <a:xfrm>
            <a:off x="919321" y="2024687"/>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object 8">
            <a:extLst>
              <a:ext uri="{FF2B5EF4-FFF2-40B4-BE49-F238E27FC236}">
                <a16:creationId xmlns:a16="http://schemas.microsoft.com/office/drawing/2014/main" id="{8AC2A0E0-8E2C-4814-B1A6-968E768E989A}"/>
              </a:ext>
            </a:extLst>
          </p:cNvPr>
          <p:cNvSpPr/>
          <p:nvPr/>
        </p:nvSpPr>
        <p:spPr>
          <a:xfrm>
            <a:off x="919321" y="2281391"/>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3" name="object 9">
            <a:extLst>
              <a:ext uri="{FF2B5EF4-FFF2-40B4-BE49-F238E27FC236}">
                <a16:creationId xmlns:a16="http://schemas.microsoft.com/office/drawing/2014/main" id="{2F180288-4536-4405-987B-B9B923A606BB}"/>
              </a:ext>
            </a:extLst>
          </p:cNvPr>
          <p:cNvSpPr/>
          <p:nvPr/>
        </p:nvSpPr>
        <p:spPr>
          <a:xfrm>
            <a:off x="936743" y="147725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4" name="object 10">
            <a:extLst>
              <a:ext uri="{FF2B5EF4-FFF2-40B4-BE49-F238E27FC236}">
                <a16:creationId xmlns:a16="http://schemas.microsoft.com/office/drawing/2014/main" id="{AA4680EB-DE9B-4590-AACB-95FD8A6E9601}"/>
              </a:ext>
            </a:extLst>
          </p:cNvPr>
          <p:cNvSpPr/>
          <p:nvPr/>
        </p:nvSpPr>
        <p:spPr>
          <a:xfrm>
            <a:off x="936743" y="173395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5" name="object 11">
            <a:extLst>
              <a:ext uri="{FF2B5EF4-FFF2-40B4-BE49-F238E27FC236}">
                <a16:creationId xmlns:a16="http://schemas.microsoft.com/office/drawing/2014/main" id="{7B006262-D077-4190-AE1C-A8A72D3D1705}"/>
              </a:ext>
            </a:extLst>
          </p:cNvPr>
          <p:cNvSpPr/>
          <p:nvPr/>
        </p:nvSpPr>
        <p:spPr>
          <a:xfrm>
            <a:off x="936743" y="19906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 name="object 12">
            <a:extLst>
              <a:ext uri="{FF2B5EF4-FFF2-40B4-BE49-F238E27FC236}">
                <a16:creationId xmlns:a16="http://schemas.microsoft.com/office/drawing/2014/main" id="{E96BE92F-130B-4736-86C4-8D645D3C2EC3}"/>
              </a:ext>
            </a:extLst>
          </p:cNvPr>
          <p:cNvSpPr/>
          <p:nvPr/>
        </p:nvSpPr>
        <p:spPr>
          <a:xfrm>
            <a:off x="936743" y="22473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7" name="object 13">
            <a:extLst>
              <a:ext uri="{FF2B5EF4-FFF2-40B4-BE49-F238E27FC236}">
                <a16:creationId xmlns:a16="http://schemas.microsoft.com/office/drawing/2014/main" id="{F5CEDCF0-ED98-417E-B378-4E850BA2177F}"/>
              </a:ext>
            </a:extLst>
          </p:cNvPr>
          <p:cNvSpPr/>
          <p:nvPr/>
        </p:nvSpPr>
        <p:spPr>
          <a:xfrm>
            <a:off x="919321" y="2552632"/>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8" name="object 14">
            <a:extLst>
              <a:ext uri="{FF2B5EF4-FFF2-40B4-BE49-F238E27FC236}">
                <a16:creationId xmlns:a16="http://schemas.microsoft.com/office/drawing/2014/main" id="{EBF17AEC-0B2D-40EC-B0BA-9AD8E173BC80}"/>
              </a:ext>
            </a:extLst>
          </p:cNvPr>
          <p:cNvSpPr/>
          <p:nvPr/>
        </p:nvSpPr>
        <p:spPr>
          <a:xfrm>
            <a:off x="936743" y="251858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9" name="object 15">
            <a:extLst>
              <a:ext uri="{FF2B5EF4-FFF2-40B4-BE49-F238E27FC236}">
                <a16:creationId xmlns:a16="http://schemas.microsoft.com/office/drawing/2014/main" id="{91668D20-EB56-4519-9DA2-79C7DC8D8C8A}"/>
              </a:ext>
            </a:extLst>
          </p:cNvPr>
          <p:cNvSpPr/>
          <p:nvPr/>
        </p:nvSpPr>
        <p:spPr>
          <a:xfrm>
            <a:off x="720001" y="3059836"/>
            <a:ext cx="6120130" cy="2190750"/>
          </a:xfrm>
          <a:custGeom>
            <a:avLst/>
            <a:gdLst/>
            <a:ahLst/>
            <a:cxnLst/>
            <a:rect l="l" t="t" r="r" b="b"/>
            <a:pathLst>
              <a:path w="6120130" h="2190750">
                <a:moveTo>
                  <a:pt x="0" y="2190661"/>
                </a:moveTo>
                <a:lnTo>
                  <a:pt x="6120003" y="2190661"/>
                </a:lnTo>
                <a:lnTo>
                  <a:pt x="6120003"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20" name="object 16">
            <a:extLst>
              <a:ext uri="{FF2B5EF4-FFF2-40B4-BE49-F238E27FC236}">
                <a16:creationId xmlns:a16="http://schemas.microsoft.com/office/drawing/2014/main" id="{6A0A5BF1-DF0F-48E6-BE57-4D557819409A}"/>
              </a:ext>
            </a:extLst>
          </p:cNvPr>
          <p:cNvSpPr/>
          <p:nvPr/>
        </p:nvSpPr>
        <p:spPr>
          <a:xfrm>
            <a:off x="919321" y="3162443"/>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1" name="object 17">
            <a:extLst>
              <a:ext uri="{FF2B5EF4-FFF2-40B4-BE49-F238E27FC236}">
                <a16:creationId xmlns:a16="http://schemas.microsoft.com/office/drawing/2014/main" id="{F4D74013-08C6-4432-B93D-189E5288EA67}"/>
              </a:ext>
            </a:extLst>
          </p:cNvPr>
          <p:cNvSpPr/>
          <p:nvPr/>
        </p:nvSpPr>
        <p:spPr>
          <a:xfrm>
            <a:off x="919321" y="3419133"/>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2" name="object 18">
            <a:extLst>
              <a:ext uri="{FF2B5EF4-FFF2-40B4-BE49-F238E27FC236}">
                <a16:creationId xmlns:a16="http://schemas.microsoft.com/office/drawing/2014/main" id="{0CA8C47E-6A26-4A82-AE11-3CE6D30881A2}"/>
              </a:ext>
            </a:extLst>
          </p:cNvPr>
          <p:cNvSpPr/>
          <p:nvPr/>
        </p:nvSpPr>
        <p:spPr>
          <a:xfrm>
            <a:off x="919321" y="3675824"/>
            <a:ext cx="188594" cy="188594"/>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3" name="object 19">
            <a:extLst>
              <a:ext uri="{FF2B5EF4-FFF2-40B4-BE49-F238E27FC236}">
                <a16:creationId xmlns:a16="http://schemas.microsoft.com/office/drawing/2014/main" id="{790D22E3-78C6-4F6E-B28A-B36ADE1C66AF}"/>
              </a:ext>
            </a:extLst>
          </p:cNvPr>
          <p:cNvSpPr/>
          <p:nvPr/>
        </p:nvSpPr>
        <p:spPr>
          <a:xfrm>
            <a:off x="919321" y="3932528"/>
            <a:ext cx="188594" cy="188594"/>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4" name="object 20">
            <a:extLst>
              <a:ext uri="{FF2B5EF4-FFF2-40B4-BE49-F238E27FC236}">
                <a16:creationId xmlns:a16="http://schemas.microsoft.com/office/drawing/2014/main" id="{C490BF01-EF78-47BE-9B77-3939424CFA53}"/>
              </a:ext>
            </a:extLst>
          </p:cNvPr>
          <p:cNvSpPr/>
          <p:nvPr/>
        </p:nvSpPr>
        <p:spPr>
          <a:xfrm>
            <a:off x="919321" y="4189219"/>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5" name="object 21">
            <a:extLst>
              <a:ext uri="{FF2B5EF4-FFF2-40B4-BE49-F238E27FC236}">
                <a16:creationId xmlns:a16="http://schemas.microsoft.com/office/drawing/2014/main" id="{48961080-9A21-4A1B-A4A3-9D96D0BC695A}"/>
              </a:ext>
            </a:extLst>
          </p:cNvPr>
          <p:cNvSpPr/>
          <p:nvPr/>
        </p:nvSpPr>
        <p:spPr>
          <a:xfrm>
            <a:off x="919321" y="4445911"/>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6" name="object 22">
            <a:extLst>
              <a:ext uri="{FF2B5EF4-FFF2-40B4-BE49-F238E27FC236}">
                <a16:creationId xmlns:a16="http://schemas.microsoft.com/office/drawing/2014/main" id="{1C88ADDB-D722-4A8A-92EA-0E6F7252906D}"/>
              </a:ext>
            </a:extLst>
          </p:cNvPr>
          <p:cNvSpPr/>
          <p:nvPr/>
        </p:nvSpPr>
        <p:spPr>
          <a:xfrm>
            <a:off x="3973441" y="4445911"/>
            <a:ext cx="188595"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7" name="object 23">
            <a:extLst>
              <a:ext uri="{FF2B5EF4-FFF2-40B4-BE49-F238E27FC236}">
                <a16:creationId xmlns:a16="http://schemas.microsoft.com/office/drawing/2014/main" id="{8F9525F3-FCE1-4AE1-A304-B189C714C6D7}"/>
              </a:ext>
            </a:extLst>
          </p:cNvPr>
          <p:cNvSpPr/>
          <p:nvPr/>
        </p:nvSpPr>
        <p:spPr>
          <a:xfrm>
            <a:off x="919321" y="4702601"/>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8" name="object 24">
            <a:extLst>
              <a:ext uri="{FF2B5EF4-FFF2-40B4-BE49-F238E27FC236}">
                <a16:creationId xmlns:a16="http://schemas.microsoft.com/office/drawing/2014/main" id="{B1565406-992C-4312-A499-D58E65FC16B0}"/>
              </a:ext>
            </a:extLst>
          </p:cNvPr>
          <p:cNvSpPr/>
          <p:nvPr/>
        </p:nvSpPr>
        <p:spPr>
          <a:xfrm>
            <a:off x="919321" y="4959306"/>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9" name="object 25">
            <a:extLst>
              <a:ext uri="{FF2B5EF4-FFF2-40B4-BE49-F238E27FC236}">
                <a16:creationId xmlns:a16="http://schemas.microsoft.com/office/drawing/2014/main" id="{10519C41-2E0C-4944-9DEA-128CDC37DA09}"/>
              </a:ext>
            </a:extLst>
          </p:cNvPr>
          <p:cNvSpPr/>
          <p:nvPr/>
        </p:nvSpPr>
        <p:spPr>
          <a:xfrm>
            <a:off x="936743" y="338507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0" name="object 26">
            <a:extLst>
              <a:ext uri="{FF2B5EF4-FFF2-40B4-BE49-F238E27FC236}">
                <a16:creationId xmlns:a16="http://schemas.microsoft.com/office/drawing/2014/main" id="{D569314E-A60C-4E4B-8901-A5755C33A4E2}"/>
              </a:ext>
            </a:extLst>
          </p:cNvPr>
          <p:cNvSpPr/>
          <p:nvPr/>
        </p:nvSpPr>
        <p:spPr>
          <a:xfrm>
            <a:off x="936743" y="364178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1" name="object 27">
            <a:extLst>
              <a:ext uri="{FF2B5EF4-FFF2-40B4-BE49-F238E27FC236}">
                <a16:creationId xmlns:a16="http://schemas.microsoft.com/office/drawing/2014/main" id="{55F784B3-15CD-4BC4-8E57-A0728EB77FEA}"/>
              </a:ext>
            </a:extLst>
          </p:cNvPr>
          <p:cNvSpPr/>
          <p:nvPr/>
        </p:nvSpPr>
        <p:spPr>
          <a:xfrm>
            <a:off x="936743" y="364178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2" name="object 28">
            <a:extLst>
              <a:ext uri="{FF2B5EF4-FFF2-40B4-BE49-F238E27FC236}">
                <a16:creationId xmlns:a16="http://schemas.microsoft.com/office/drawing/2014/main" id="{CC742CA6-564C-4AA1-81B6-B200DDA130A4}"/>
              </a:ext>
            </a:extLst>
          </p:cNvPr>
          <p:cNvSpPr/>
          <p:nvPr/>
        </p:nvSpPr>
        <p:spPr>
          <a:xfrm>
            <a:off x="936743" y="38984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3" name="object 29">
            <a:extLst>
              <a:ext uri="{FF2B5EF4-FFF2-40B4-BE49-F238E27FC236}">
                <a16:creationId xmlns:a16="http://schemas.microsoft.com/office/drawing/2014/main" id="{133E89F3-B591-48A3-9C97-6369A55CBD70}"/>
              </a:ext>
            </a:extLst>
          </p:cNvPr>
          <p:cNvSpPr/>
          <p:nvPr/>
        </p:nvSpPr>
        <p:spPr>
          <a:xfrm>
            <a:off x="936743" y="415516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4" name="object 30">
            <a:extLst>
              <a:ext uri="{FF2B5EF4-FFF2-40B4-BE49-F238E27FC236}">
                <a16:creationId xmlns:a16="http://schemas.microsoft.com/office/drawing/2014/main" id="{BA7A66B7-6CD7-4C11-8333-8C7672A653E6}"/>
              </a:ext>
            </a:extLst>
          </p:cNvPr>
          <p:cNvSpPr/>
          <p:nvPr/>
        </p:nvSpPr>
        <p:spPr>
          <a:xfrm>
            <a:off x="936743" y="441185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5" name="object 31">
            <a:extLst>
              <a:ext uri="{FF2B5EF4-FFF2-40B4-BE49-F238E27FC236}">
                <a16:creationId xmlns:a16="http://schemas.microsoft.com/office/drawing/2014/main" id="{EAEE2C2E-B2D6-4819-99F7-030A2D79DB70}"/>
              </a:ext>
            </a:extLst>
          </p:cNvPr>
          <p:cNvSpPr/>
          <p:nvPr/>
        </p:nvSpPr>
        <p:spPr>
          <a:xfrm>
            <a:off x="936743" y="466856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6" name="object 32">
            <a:extLst>
              <a:ext uri="{FF2B5EF4-FFF2-40B4-BE49-F238E27FC236}">
                <a16:creationId xmlns:a16="http://schemas.microsoft.com/office/drawing/2014/main" id="{FBDF098E-AEB0-41A6-A9D8-02C69B33597A}"/>
              </a:ext>
            </a:extLst>
          </p:cNvPr>
          <p:cNvSpPr/>
          <p:nvPr/>
        </p:nvSpPr>
        <p:spPr>
          <a:xfrm>
            <a:off x="936743" y="492525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7" name="object 33">
            <a:extLst>
              <a:ext uri="{FF2B5EF4-FFF2-40B4-BE49-F238E27FC236}">
                <a16:creationId xmlns:a16="http://schemas.microsoft.com/office/drawing/2014/main" id="{533385AC-8E4E-4EC3-9329-870BAF580FFA}"/>
              </a:ext>
            </a:extLst>
          </p:cNvPr>
          <p:cNvSpPr/>
          <p:nvPr/>
        </p:nvSpPr>
        <p:spPr>
          <a:xfrm>
            <a:off x="720001" y="5466499"/>
            <a:ext cx="6120130" cy="907415"/>
          </a:xfrm>
          <a:custGeom>
            <a:avLst/>
            <a:gdLst/>
            <a:ahLst/>
            <a:cxnLst/>
            <a:rect l="l" t="t" r="r" b="b"/>
            <a:pathLst>
              <a:path w="6120130" h="907414">
                <a:moveTo>
                  <a:pt x="0" y="907186"/>
                </a:moveTo>
                <a:lnTo>
                  <a:pt x="6120003" y="907186"/>
                </a:lnTo>
                <a:lnTo>
                  <a:pt x="6120003" y="0"/>
                </a:lnTo>
                <a:lnTo>
                  <a:pt x="0" y="0"/>
                </a:lnTo>
                <a:lnTo>
                  <a:pt x="0" y="907186"/>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38" name="object 34">
            <a:extLst>
              <a:ext uri="{FF2B5EF4-FFF2-40B4-BE49-F238E27FC236}">
                <a16:creationId xmlns:a16="http://schemas.microsoft.com/office/drawing/2014/main" id="{45818C55-D917-4103-9797-DE0F7CCA08CE}"/>
              </a:ext>
            </a:extLst>
          </p:cNvPr>
          <p:cNvSpPr/>
          <p:nvPr/>
        </p:nvSpPr>
        <p:spPr>
          <a:xfrm>
            <a:off x="919321" y="5569103"/>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9" name="object 35">
            <a:extLst>
              <a:ext uri="{FF2B5EF4-FFF2-40B4-BE49-F238E27FC236}">
                <a16:creationId xmlns:a16="http://schemas.microsoft.com/office/drawing/2014/main" id="{C4ED0DF4-D71F-4548-AE38-EF220B3D4766}"/>
              </a:ext>
            </a:extLst>
          </p:cNvPr>
          <p:cNvSpPr/>
          <p:nvPr/>
        </p:nvSpPr>
        <p:spPr>
          <a:xfrm>
            <a:off x="919321" y="5825797"/>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0" name="object 36">
            <a:extLst>
              <a:ext uri="{FF2B5EF4-FFF2-40B4-BE49-F238E27FC236}">
                <a16:creationId xmlns:a16="http://schemas.microsoft.com/office/drawing/2014/main" id="{574CDEC9-1B41-4B5D-A0E7-1079524EC091}"/>
              </a:ext>
            </a:extLst>
          </p:cNvPr>
          <p:cNvSpPr/>
          <p:nvPr/>
        </p:nvSpPr>
        <p:spPr>
          <a:xfrm>
            <a:off x="919321" y="6082500"/>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1" name="object 37">
            <a:extLst>
              <a:ext uri="{FF2B5EF4-FFF2-40B4-BE49-F238E27FC236}">
                <a16:creationId xmlns:a16="http://schemas.microsoft.com/office/drawing/2014/main" id="{45DDDC60-9E76-406B-885E-793E6F18E0D0}"/>
              </a:ext>
            </a:extLst>
          </p:cNvPr>
          <p:cNvSpPr/>
          <p:nvPr/>
        </p:nvSpPr>
        <p:spPr>
          <a:xfrm>
            <a:off x="3973441" y="5569103"/>
            <a:ext cx="188595"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2" name="object 38">
            <a:extLst>
              <a:ext uri="{FF2B5EF4-FFF2-40B4-BE49-F238E27FC236}">
                <a16:creationId xmlns:a16="http://schemas.microsoft.com/office/drawing/2014/main" id="{0B07B93F-F1F0-43A9-BA18-456AC0535C81}"/>
              </a:ext>
            </a:extLst>
          </p:cNvPr>
          <p:cNvSpPr/>
          <p:nvPr/>
        </p:nvSpPr>
        <p:spPr>
          <a:xfrm>
            <a:off x="936743" y="57917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3" name="object 39">
            <a:extLst>
              <a:ext uri="{FF2B5EF4-FFF2-40B4-BE49-F238E27FC236}">
                <a16:creationId xmlns:a16="http://schemas.microsoft.com/office/drawing/2014/main" id="{DEC9952B-C6C5-471A-B6AA-00138AABB56D}"/>
              </a:ext>
            </a:extLst>
          </p:cNvPr>
          <p:cNvSpPr/>
          <p:nvPr/>
        </p:nvSpPr>
        <p:spPr>
          <a:xfrm>
            <a:off x="936743" y="604844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4" name="object 40">
            <a:extLst>
              <a:ext uri="{FF2B5EF4-FFF2-40B4-BE49-F238E27FC236}">
                <a16:creationId xmlns:a16="http://schemas.microsoft.com/office/drawing/2014/main" id="{F49B45EC-536C-4DB1-A834-04B0FE7940E5}"/>
              </a:ext>
            </a:extLst>
          </p:cNvPr>
          <p:cNvSpPr/>
          <p:nvPr/>
        </p:nvSpPr>
        <p:spPr>
          <a:xfrm>
            <a:off x="720001" y="6589700"/>
            <a:ext cx="6120130" cy="2704465"/>
          </a:xfrm>
          <a:custGeom>
            <a:avLst/>
            <a:gdLst/>
            <a:ahLst/>
            <a:cxnLst/>
            <a:rect l="l" t="t" r="r" b="b"/>
            <a:pathLst>
              <a:path w="6120130" h="2704465">
                <a:moveTo>
                  <a:pt x="0" y="2704033"/>
                </a:moveTo>
                <a:lnTo>
                  <a:pt x="6120003" y="2704033"/>
                </a:lnTo>
                <a:lnTo>
                  <a:pt x="6120003" y="0"/>
                </a:lnTo>
                <a:lnTo>
                  <a:pt x="0" y="0"/>
                </a:lnTo>
                <a:lnTo>
                  <a:pt x="0" y="2704033"/>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45" name="object 41">
            <a:extLst>
              <a:ext uri="{FF2B5EF4-FFF2-40B4-BE49-F238E27FC236}">
                <a16:creationId xmlns:a16="http://schemas.microsoft.com/office/drawing/2014/main" id="{0FC28C17-8517-400F-83F5-6583908D4088}"/>
              </a:ext>
            </a:extLst>
          </p:cNvPr>
          <p:cNvSpPr/>
          <p:nvPr/>
        </p:nvSpPr>
        <p:spPr>
          <a:xfrm>
            <a:off x="919321" y="6692298"/>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6" name="object 42">
            <a:extLst>
              <a:ext uri="{FF2B5EF4-FFF2-40B4-BE49-F238E27FC236}">
                <a16:creationId xmlns:a16="http://schemas.microsoft.com/office/drawing/2014/main" id="{C8F6A2FF-DA42-45AF-BD16-C3756DDAE73D}"/>
              </a:ext>
            </a:extLst>
          </p:cNvPr>
          <p:cNvSpPr/>
          <p:nvPr/>
        </p:nvSpPr>
        <p:spPr>
          <a:xfrm>
            <a:off x="919321" y="6948990"/>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7" name="object 43">
            <a:extLst>
              <a:ext uri="{FF2B5EF4-FFF2-40B4-BE49-F238E27FC236}">
                <a16:creationId xmlns:a16="http://schemas.microsoft.com/office/drawing/2014/main" id="{04A55A8D-472C-4EFF-BDA0-C59BE03DEB78}"/>
              </a:ext>
            </a:extLst>
          </p:cNvPr>
          <p:cNvSpPr/>
          <p:nvPr/>
        </p:nvSpPr>
        <p:spPr>
          <a:xfrm>
            <a:off x="919321" y="7205680"/>
            <a:ext cx="188594"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8" name="object 44">
            <a:extLst>
              <a:ext uri="{FF2B5EF4-FFF2-40B4-BE49-F238E27FC236}">
                <a16:creationId xmlns:a16="http://schemas.microsoft.com/office/drawing/2014/main" id="{F2F53331-A570-4F65-92B8-EF06189AD214}"/>
              </a:ext>
            </a:extLst>
          </p:cNvPr>
          <p:cNvSpPr/>
          <p:nvPr/>
        </p:nvSpPr>
        <p:spPr>
          <a:xfrm>
            <a:off x="919321" y="7462384"/>
            <a:ext cx="188594"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9" name="object 45">
            <a:extLst>
              <a:ext uri="{FF2B5EF4-FFF2-40B4-BE49-F238E27FC236}">
                <a16:creationId xmlns:a16="http://schemas.microsoft.com/office/drawing/2014/main" id="{8C0C138D-AB6E-4D0B-8AA4-D8615CB06C04}"/>
              </a:ext>
            </a:extLst>
          </p:cNvPr>
          <p:cNvSpPr/>
          <p:nvPr/>
        </p:nvSpPr>
        <p:spPr>
          <a:xfrm>
            <a:off x="919321" y="7719075"/>
            <a:ext cx="188594" cy="188595"/>
          </a:xfrm>
          <a:prstGeom prst="rect">
            <a:avLst/>
          </a:prstGeom>
          <a:blipFill>
            <a:blip r:embed="rId2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46">
            <a:extLst>
              <a:ext uri="{FF2B5EF4-FFF2-40B4-BE49-F238E27FC236}">
                <a16:creationId xmlns:a16="http://schemas.microsoft.com/office/drawing/2014/main" id="{CD2E2926-7153-4AA3-903B-3E0B57091F5E}"/>
              </a:ext>
            </a:extLst>
          </p:cNvPr>
          <p:cNvSpPr/>
          <p:nvPr/>
        </p:nvSpPr>
        <p:spPr>
          <a:xfrm>
            <a:off x="919321" y="7975766"/>
            <a:ext cx="188594" cy="188595"/>
          </a:xfrm>
          <a:prstGeom prst="rect">
            <a:avLst/>
          </a:prstGeom>
          <a:blipFill>
            <a:blip r:embed="rId2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47">
            <a:extLst>
              <a:ext uri="{FF2B5EF4-FFF2-40B4-BE49-F238E27FC236}">
                <a16:creationId xmlns:a16="http://schemas.microsoft.com/office/drawing/2014/main" id="{574BA71E-6B6A-4772-AF41-7BF0FDEC0765}"/>
              </a:ext>
            </a:extLst>
          </p:cNvPr>
          <p:cNvSpPr/>
          <p:nvPr/>
        </p:nvSpPr>
        <p:spPr>
          <a:xfrm>
            <a:off x="919321" y="8232470"/>
            <a:ext cx="188594"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48">
            <a:extLst>
              <a:ext uri="{FF2B5EF4-FFF2-40B4-BE49-F238E27FC236}">
                <a16:creationId xmlns:a16="http://schemas.microsoft.com/office/drawing/2014/main" id="{386C4F08-DA26-4DCE-A4F5-8B0F61F3E7EC}"/>
              </a:ext>
            </a:extLst>
          </p:cNvPr>
          <p:cNvSpPr/>
          <p:nvPr/>
        </p:nvSpPr>
        <p:spPr>
          <a:xfrm>
            <a:off x="3973441" y="6948990"/>
            <a:ext cx="188595" cy="188595"/>
          </a:xfrm>
          <a:prstGeom prst="rect">
            <a:avLst/>
          </a:prstGeom>
          <a:blipFill>
            <a:blip r:embed="rId2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49">
            <a:extLst>
              <a:ext uri="{FF2B5EF4-FFF2-40B4-BE49-F238E27FC236}">
                <a16:creationId xmlns:a16="http://schemas.microsoft.com/office/drawing/2014/main" id="{6438E68A-CB8E-4E80-A3C0-ADF2423F3FA0}"/>
              </a:ext>
            </a:extLst>
          </p:cNvPr>
          <p:cNvSpPr/>
          <p:nvPr/>
        </p:nvSpPr>
        <p:spPr>
          <a:xfrm>
            <a:off x="3973441" y="8232470"/>
            <a:ext cx="188595" cy="188595"/>
          </a:xfrm>
          <a:prstGeom prst="rect">
            <a:avLst/>
          </a:prstGeom>
          <a:blipFill>
            <a:blip r:embed="rId2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50">
            <a:extLst>
              <a:ext uri="{FF2B5EF4-FFF2-40B4-BE49-F238E27FC236}">
                <a16:creationId xmlns:a16="http://schemas.microsoft.com/office/drawing/2014/main" id="{BA137474-7167-4F60-AD9F-4E553D6B78AD}"/>
              </a:ext>
            </a:extLst>
          </p:cNvPr>
          <p:cNvSpPr/>
          <p:nvPr/>
        </p:nvSpPr>
        <p:spPr>
          <a:xfrm>
            <a:off x="919321" y="8489161"/>
            <a:ext cx="188594" cy="188595"/>
          </a:xfrm>
          <a:prstGeom prst="rect">
            <a:avLst/>
          </a:prstGeom>
          <a:blipFill>
            <a:blip r:embed="rId2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51">
            <a:extLst>
              <a:ext uri="{FF2B5EF4-FFF2-40B4-BE49-F238E27FC236}">
                <a16:creationId xmlns:a16="http://schemas.microsoft.com/office/drawing/2014/main" id="{114F6DD8-1CAD-4BC3-A2E2-A13E38207740}"/>
              </a:ext>
            </a:extLst>
          </p:cNvPr>
          <p:cNvSpPr/>
          <p:nvPr/>
        </p:nvSpPr>
        <p:spPr>
          <a:xfrm>
            <a:off x="919321" y="8745852"/>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52">
            <a:extLst>
              <a:ext uri="{FF2B5EF4-FFF2-40B4-BE49-F238E27FC236}">
                <a16:creationId xmlns:a16="http://schemas.microsoft.com/office/drawing/2014/main" id="{51251F20-D1C7-43FC-8EC8-37A4B06F7278}"/>
              </a:ext>
            </a:extLst>
          </p:cNvPr>
          <p:cNvSpPr/>
          <p:nvPr/>
        </p:nvSpPr>
        <p:spPr>
          <a:xfrm>
            <a:off x="919321" y="9002543"/>
            <a:ext cx="188594" cy="188594"/>
          </a:xfrm>
          <a:prstGeom prst="rect">
            <a:avLst/>
          </a:prstGeom>
          <a:blipFill>
            <a:blip r:embed="rId3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54">
            <a:extLst>
              <a:ext uri="{FF2B5EF4-FFF2-40B4-BE49-F238E27FC236}">
                <a16:creationId xmlns:a16="http://schemas.microsoft.com/office/drawing/2014/main" id="{EA2062C3-ECDA-48F8-87D3-1A722A5A4AAA}"/>
              </a:ext>
            </a:extLst>
          </p:cNvPr>
          <p:cNvSpPr/>
          <p:nvPr/>
        </p:nvSpPr>
        <p:spPr>
          <a:xfrm>
            <a:off x="936743" y="691493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8" name="object 55">
            <a:extLst>
              <a:ext uri="{FF2B5EF4-FFF2-40B4-BE49-F238E27FC236}">
                <a16:creationId xmlns:a16="http://schemas.microsoft.com/office/drawing/2014/main" id="{149EC42A-34CA-4567-ADF6-731C8E1E3EAC}"/>
              </a:ext>
            </a:extLst>
          </p:cNvPr>
          <p:cNvSpPr/>
          <p:nvPr/>
        </p:nvSpPr>
        <p:spPr>
          <a:xfrm>
            <a:off x="936743" y="717163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9" name="object 56">
            <a:extLst>
              <a:ext uri="{FF2B5EF4-FFF2-40B4-BE49-F238E27FC236}">
                <a16:creationId xmlns:a16="http://schemas.microsoft.com/office/drawing/2014/main" id="{A0143236-AE18-4E90-9B0D-53916DAE60B0}"/>
              </a:ext>
            </a:extLst>
          </p:cNvPr>
          <p:cNvSpPr/>
          <p:nvPr/>
        </p:nvSpPr>
        <p:spPr>
          <a:xfrm>
            <a:off x="936743" y="742833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0" name="object 57">
            <a:extLst>
              <a:ext uri="{FF2B5EF4-FFF2-40B4-BE49-F238E27FC236}">
                <a16:creationId xmlns:a16="http://schemas.microsoft.com/office/drawing/2014/main" id="{8D693AB2-4315-4B91-98CD-17E3A376D0AB}"/>
              </a:ext>
            </a:extLst>
          </p:cNvPr>
          <p:cNvSpPr/>
          <p:nvPr/>
        </p:nvSpPr>
        <p:spPr>
          <a:xfrm>
            <a:off x="936743" y="768502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1" name="object 58">
            <a:extLst>
              <a:ext uri="{FF2B5EF4-FFF2-40B4-BE49-F238E27FC236}">
                <a16:creationId xmlns:a16="http://schemas.microsoft.com/office/drawing/2014/main" id="{47A0288B-EDFB-429B-92DA-99996F34E7A3}"/>
              </a:ext>
            </a:extLst>
          </p:cNvPr>
          <p:cNvSpPr/>
          <p:nvPr/>
        </p:nvSpPr>
        <p:spPr>
          <a:xfrm>
            <a:off x="936743" y="794172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2" name="object 59">
            <a:extLst>
              <a:ext uri="{FF2B5EF4-FFF2-40B4-BE49-F238E27FC236}">
                <a16:creationId xmlns:a16="http://schemas.microsoft.com/office/drawing/2014/main" id="{13520EA6-FD63-4568-94E0-8A24CFC16175}"/>
              </a:ext>
            </a:extLst>
          </p:cNvPr>
          <p:cNvSpPr/>
          <p:nvPr/>
        </p:nvSpPr>
        <p:spPr>
          <a:xfrm>
            <a:off x="936743" y="819841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60">
            <a:extLst>
              <a:ext uri="{FF2B5EF4-FFF2-40B4-BE49-F238E27FC236}">
                <a16:creationId xmlns:a16="http://schemas.microsoft.com/office/drawing/2014/main" id="{48A06236-C5B5-4F4A-BDFF-70AFB61134E4}"/>
              </a:ext>
            </a:extLst>
          </p:cNvPr>
          <p:cNvSpPr/>
          <p:nvPr/>
        </p:nvSpPr>
        <p:spPr>
          <a:xfrm>
            <a:off x="936743" y="845510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61">
            <a:extLst>
              <a:ext uri="{FF2B5EF4-FFF2-40B4-BE49-F238E27FC236}">
                <a16:creationId xmlns:a16="http://schemas.microsoft.com/office/drawing/2014/main" id="{AB8177C7-2C6F-4EA6-B26E-C1C4261A4558}"/>
              </a:ext>
            </a:extLst>
          </p:cNvPr>
          <p:cNvSpPr/>
          <p:nvPr/>
        </p:nvSpPr>
        <p:spPr>
          <a:xfrm>
            <a:off x="936743" y="871179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62">
            <a:extLst>
              <a:ext uri="{FF2B5EF4-FFF2-40B4-BE49-F238E27FC236}">
                <a16:creationId xmlns:a16="http://schemas.microsoft.com/office/drawing/2014/main" id="{AF54A856-5EA8-4F9F-A3C0-66345FAF7971}"/>
              </a:ext>
            </a:extLst>
          </p:cNvPr>
          <p:cNvSpPr/>
          <p:nvPr/>
        </p:nvSpPr>
        <p:spPr>
          <a:xfrm>
            <a:off x="936743" y="896850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3">
            <a:extLst>
              <a:ext uri="{FF2B5EF4-FFF2-40B4-BE49-F238E27FC236}">
                <a16:creationId xmlns:a16="http://schemas.microsoft.com/office/drawing/2014/main" id="{EDDEC338-95F9-497C-A238-11C219FE756B}"/>
              </a:ext>
            </a:extLst>
          </p:cNvPr>
          <p:cNvSpPr/>
          <p:nvPr/>
        </p:nvSpPr>
        <p:spPr>
          <a:xfrm>
            <a:off x="720013" y="936002"/>
            <a:ext cx="6120130" cy="216535"/>
          </a:xfrm>
          <a:custGeom>
            <a:avLst/>
            <a:gdLst/>
            <a:ahLst/>
            <a:cxnLst/>
            <a:rect l="l" t="t" r="r" b="b"/>
            <a:pathLst>
              <a:path w="6120130" h="216534">
                <a:moveTo>
                  <a:pt x="6120003" y="0"/>
                </a:moveTo>
                <a:lnTo>
                  <a:pt x="0" y="0"/>
                </a:lnTo>
                <a:lnTo>
                  <a:pt x="0" y="216014"/>
                </a:lnTo>
                <a:lnTo>
                  <a:pt x="6120003" y="216014"/>
                </a:lnTo>
                <a:lnTo>
                  <a:pt x="6120003"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67" name="object 15">
            <a:extLst>
              <a:ext uri="{FF2B5EF4-FFF2-40B4-BE49-F238E27FC236}">
                <a16:creationId xmlns:a16="http://schemas.microsoft.com/office/drawing/2014/main" id="{B19C921E-7701-43EC-B355-7806D7316247}"/>
              </a:ext>
            </a:extLst>
          </p:cNvPr>
          <p:cNvSpPr/>
          <p:nvPr/>
        </p:nvSpPr>
        <p:spPr>
          <a:xfrm>
            <a:off x="720013" y="2832100"/>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68" name="object 38">
            <a:extLst>
              <a:ext uri="{FF2B5EF4-FFF2-40B4-BE49-F238E27FC236}">
                <a16:creationId xmlns:a16="http://schemas.microsoft.com/office/drawing/2014/main" id="{DAE6C46D-70C2-4378-8B23-5CB46D510E37}"/>
              </a:ext>
            </a:extLst>
          </p:cNvPr>
          <p:cNvSpPr/>
          <p:nvPr/>
        </p:nvSpPr>
        <p:spPr>
          <a:xfrm>
            <a:off x="720013" y="5264638"/>
            <a:ext cx="6120130" cy="216535"/>
          </a:xfrm>
          <a:custGeom>
            <a:avLst/>
            <a:gdLst/>
            <a:ahLst/>
            <a:cxnLst/>
            <a:rect l="l" t="t" r="r" b="b"/>
            <a:pathLst>
              <a:path w="6120130" h="216535">
                <a:moveTo>
                  <a:pt x="6120003" y="0"/>
                </a:moveTo>
                <a:lnTo>
                  <a:pt x="0" y="0"/>
                </a:lnTo>
                <a:lnTo>
                  <a:pt x="0" y="216014"/>
                </a:lnTo>
                <a:lnTo>
                  <a:pt x="6120003" y="216014"/>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69" name="object 49">
            <a:extLst>
              <a:ext uri="{FF2B5EF4-FFF2-40B4-BE49-F238E27FC236}">
                <a16:creationId xmlns:a16="http://schemas.microsoft.com/office/drawing/2014/main" id="{E0352BC5-FB8C-4E2B-8EDF-EA0632B960F5}"/>
              </a:ext>
            </a:extLst>
          </p:cNvPr>
          <p:cNvSpPr/>
          <p:nvPr/>
        </p:nvSpPr>
        <p:spPr>
          <a:xfrm>
            <a:off x="720013" y="6352540"/>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70" name="テキスト ボックス 69">
            <a:extLst>
              <a:ext uri="{FF2B5EF4-FFF2-40B4-BE49-F238E27FC236}">
                <a16:creationId xmlns:a16="http://schemas.microsoft.com/office/drawing/2014/main" id="{289949E2-B5AC-4B26-8478-BA109ED065D2}"/>
              </a:ext>
            </a:extLst>
          </p:cNvPr>
          <p:cNvSpPr txBox="1"/>
          <p:nvPr/>
        </p:nvSpPr>
        <p:spPr>
          <a:xfrm>
            <a:off x="1111250" y="666981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介護や通院・治療が必要な家族、障害を持つ家族がいる</a:t>
            </a:r>
          </a:p>
        </p:txBody>
      </p:sp>
      <p:sp>
        <p:nvSpPr>
          <p:cNvPr id="71" name="テキスト ボックス 70">
            <a:extLst>
              <a:ext uri="{FF2B5EF4-FFF2-40B4-BE49-F238E27FC236}">
                <a16:creationId xmlns:a16="http://schemas.microsoft.com/office/drawing/2014/main" id="{FB7C0CE5-EFC1-4A4F-BED0-FC3823AFFB15}"/>
              </a:ext>
            </a:extLst>
          </p:cNvPr>
          <p:cNvSpPr txBox="1"/>
          <p:nvPr/>
        </p:nvSpPr>
        <p:spPr>
          <a:xfrm>
            <a:off x="1107915" y="6915119"/>
            <a:ext cx="2556000" cy="253916"/>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多子世帯   幼い子供（きょうだい）がいる</a:t>
            </a:r>
          </a:p>
        </p:txBody>
      </p:sp>
      <p:sp>
        <p:nvSpPr>
          <p:cNvPr id="72" name="テキスト ボックス 71">
            <a:extLst>
              <a:ext uri="{FF2B5EF4-FFF2-40B4-BE49-F238E27FC236}">
                <a16:creationId xmlns:a16="http://schemas.microsoft.com/office/drawing/2014/main" id="{0DD565F1-CEE1-4C2E-AC82-287FC4119EFF}"/>
              </a:ext>
            </a:extLst>
          </p:cNvPr>
          <p:cNvSpPr txBox="1"/>
          <p:nvPr/>
        </p:nvSpPr>
        <p:spPr>
          <a:xfrm>
            <a:off x="4159250" y="6922080"/>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経済的に困窮している</a:t>
            </a:r>
          </a:p>
        </p:txBody>
      </p:sp>
      <p:sp>
        <p:nvSpPr>
          <p:cNvPr id="73" name="テキスト ボックス 72">
            <a:extLst>
              <a:ext uri="{FF2B5EF4-FFF2-40B4-BE49-F238E27FC236}">
                <a16:creationId xmlns:a16="http://schemas.microsoft.com/office/drawing/2014/main" id="{E2D3115A-CEA8-414A-B71C-8E3CE69343B0}"/>
              </a:ext>
            </a:extLst>
          </p:cNvPr>
          <p:cNvSpPr txBox="1"/>
          <p:nvPr/>
        </p:nvSpPr>
        <p:spPr>
          <a:xfrm>
            <a:off x="1111250" y="717604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日本語が母語でない家族がいる</a:t>
            </a:r>
          </a:p>
        </p:txBody>
      </p:sp>
      <p:sp>
        <p:nvSpPr>
          <p:cNvPr id="74" name="テキスト ボックス 73">
            <a:extLst>
              <a:ext uri="{FF2B5EF4-FFF2-40B4-BE49-F238E27FC236}">
                <a16:creationId xmlns:a16="http://schemas.microsoft.com/office/drawing/2014/main" id="{6E8C45AB-3990-4EB6-A93B-61858E49D8C9}"/>
              </a:ext>
            </a:extLst>
          </p:cNvPr>
          <p:cNvSpPr txBox="1"/>
          <p:nvPr/>
        </p:nvSpPr>
        <p:spPr>
          <a:xfrm>
            <a:off x="1111250" y="743123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疲れている様子や精神的に不安定な様子がみられる</a:t>
            </a:r>
          </a:p>
        </p:txBody>
      </p:sp>
      <p:sp>
        <p:nvSpPr>
          <p:cNvPr id="75" name="テキスト ボックス 74">
            <a:extLst>
              <a:ext uri="{FF2B5EF4-FFF2-40B4-BE49-F238E27FC236}">
                <a16:creationId xmlns:a16="http://schemas.microsoft.com/office/drawing/2014/main" id="{66489286-3C9B-40EC-BF51-7B9513C136F0}"/>
              </a:ext>
            </a:extLst>
          </p:cNvPr>
          <p:cNvSpPr txBox="1"/>
          <p:nvPr/>
        </p:nvSpPr>
        <p:spPr>
          <a:xfrm>
            <a:off x="1111250" y="768726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仕事や家族の世話に追われていて余裕のない様子である</a:t>
            </a:r>
          </a:p>
        </p:txBody>
      </p:sp>
      <p:sp>
        <p:nvSpPr>
          <p:cNvPr id="76" name="テキスト ボックス 75">
            <a:extLst>
              <a:ext uri="{FF2B5EF4-FFF2-40B4-BE49-F238E27FC236}">
                <a16:creationId xmlns:a16="http://schemas.microsoft.com/office/drawing/2014/main" id="{DF01068E-780C-4F37-86F5-145CD36C0C7A}"/>
              </a:ext>
            </a:extLst>
          </p:cNvPr>
          <p:cNvSpPr txBox="1"/>
          <p:nvPr/>
        </p:nvSpPr>
        <p:spPr>
          <a:xfrm>
            <a:off x="1111250" y="794212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家事等ができないことで、子供に影響が出ないかを心配している</a:t>
            </a:r>
          </a:p>
        </p:txBody>
      </p:sp>
      <p:sp>
        <p:nvSpPr>
          <p:cNvPr id="77" name="テキスト ボックス 76">
            <a:extLst>
              <a:ext uri="{FF2B5EF4-FFF2-40B4-BE49-F238E27FC236}">
                <a16:creationId xmlns:a16="http://schemas.microsoft.com/office/drawing/2014/main" id="{365E9DD6-9952-4263-9EA6-F406C4AA5460}"/>
              </a:ext>
            </a:extLst>
          </p:cNvPr>
          <p:cNvSpPr txBox="1"/>
          <p:nvPr/>
        </p:nvSpPr>
        <p:spPr>
          <a:xfrm>
            <a:off x="1111250" y="8192985"/>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家庭訪問時に家の中が散らかっている</a:t>
            </a:r>
          </a:p>
        </p:txBody>
      </p:sp>
      <p:sp>
        <p:nvSpPr>
          <p:cNvPr id="78" name="テキスト ボックス 77">
            <a:extLst>
              <a:ext uri="{FF2B5EF4-FFF2-40B4-BE49-F238E27FC236}">
                <a16:creationId xmlns:a16="http://schemas.microsoft.com/office/drawing/2014/main" id="{32AA66A1-21B3-4580-8AA0-B66A2BC89B59}"/>
              </a:ext>
            </a:extLst>
          </p:cNvPr>
          <p:cNvSpPr txBox="1"/>
          <p:nvPr/>
        </p:nvSpPr>
        <p:spPr>
          <a:xfrm>
            <a:off x="4159250" y="8194084"/>
            <a:ext cx="216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手続きの遅れ・漏れ等がある </a:t>
            </a:r>
          </a:p>
        </p:txBody>
      </p:sp>
      <p:sp>
        <p:nvSpPr>
          <p:cNvPr id="79" name="テキスト ボックス 78">
            <a:extLst>
              <a:ext uri="{FF2B5EF4-FFF2-40B4-BE49-F238E27FC236}">
                <a16:creationId xmlns:a16="http://schemas.microsoft.com/office/drawing/2014/main" id="{7DB4253E-CA2B-43A1-98FC-E3B610A040F0}"/>
              </a:ext>
            </a:extLst>
          </p:cNvPr>
          <p:cNvSpPr txBox="1"/>
          <p:nvPr/>
        </p:nvSpPr>
        <p:spPr>
          <a:xfrm>
            <a:off x="1111250" y="845392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家族の世話について、子供をあてにしている</a:t>
            </a:r>
          </a:p>
        </p:txBody>
      </p:sp>
      <p:sp>
        <p:nvSpPr>
          <p:cNvPr id="80" name="テキスト ボックス 79">
            <a:extLst>
              <a:ext uri="{FF2B5EF4-FFF2-40B4-BE49-F238E27FC236}">
                <a16:creationId xmlns:a16="http://schemas.microsoft.com/office/drawing/2014/main" id="{9F0D56DE-C258-4840-A742-53E430DF12D7}"/>
              </a:ext>
            </a:extLst>
          </p:cNvPr>
          <p:cNvSpPr txBox="1"/>
          <p:nvPr/>
        </p:nvSpPr>
        <p:spPr>
          <a:xfrm>
            <a:off x="1111250" y="871335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家事援助などの必要なサービスを入れたがらない</a:t>
            </a:r>
          </a:p>
        </p:txBody>
      </p:sp>
      <p:sp>
        <p:nvSpPr>
          <p:cNvPr id="81" name="テキスト ボックス 80">
            <a:extLst>
              <a:ext uri="{FF2B5EF4-FFF2-40B4-BE49-F238E27FC236}">
                <a16:creationId xmlns:a16="http://schemas.microsoft.com/office/drawing/2014/main" id="{AD677B5F-1D90-4046-9B7F-41A1D6C43EB0}"/>
              </a:ext>
            </a:extLst>
          </p:cNvPr>
          <p:cNvSpPr txBox="1"/>
          <p:nvPr/>
        </p:nvSpPr>
        <p:spPr>
          <a:xfrm>
            <a:off x="1111250" y="896504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保護者が学校の授業参観や面談に行かない、地域の集まりに顔を出さない</a:t>
            </a:r>
          </a:p>
        </p:txBody>
      </p:sp>
      <p:sp>
        <p:nvSpPr>
          <p:cNvPr id="82" name="テキスト ボックス 81">
            <a:extLst>
              <a:ext uri="{FF2B5EF4-FFF2-40B4-BE49-F238E27FC236}">
                <a16:creationId xmlns:a16="http://schemas.microsoft.com/office/drawing/2014/main" id="{D8FB5CF8-B78E-40A4-A57A-E6F4C04EF077}"/>
              </a:ext>
            </a:extLst>
          </p:cNvPr>
          <p:cNvSpPr txBox="1"/>
          <p:nvPr/>
        </p:nvSpPr>
        <p:spPr>
          <a:xfrm>
            <a:off x="1111250" y="555075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身なりが整っていない</a:t>
            </a:r>
          </a:p>
        </p:txBody>
      </p:sp>
      <p:sp>
        <p:nvSpPr>
          <p:cNvPr id="83" name="テキスト ボックス 82">
            <a:extLst>
              <a:ext uri="{FF2B5EF4-FFF2-40B4-BE49-F238E27FC236}">
                <a16:creationId xmlns:a16="http://schemas.microsoft.com/office/drawing/2014/main" id="{4B6E5623-15DF-4E9F-821B-CA399811AC17}"/>
              </a:ext>
            </a:extLst>
          </p:cNvPr>
          <p:cNvSpPr txBox="1"/>
          <p:nvPr/>
        </p:nvSpPr>
        <p:spPr>
          <a:xfrm>
            <a:off x="4153850" y="555075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食事の世話がされていないようである</a:t>
            </a:r>
          </a:p>
        </p:txBody>
      </p:sp>
      <p:sp>
        <p:nvSpPr>
          <p:cNvPr id="84" name="テキスト ボックス 83">
            <a:extLst>
              <a:ext uri="{FF2B5EF4-FFF2-40B4-BE49-F238E27FC236}">
                <a16:creationId xmlns:a16="http://schemas.microsoft.com/office/drawing/2014/main" id="{39239F6D-DA55-4C3A-BD94-5C069CB975F6}"/>
              </a:ext>
            </a:extLst>
          </p:cNvPr>
          <p:cNvSpPr txBox="1"/>
          <p:nvPr/>
        </p:nvSpPr>
        <p:spPr>
          <a:xfrm>
            <a:off x="1111250" y="579320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保護者等が書くべき手続き書類等を、自分で用意しているようである</a:t>
            </a:r>
          </a:p>
        </p:txBody>
      </p:sp>
      <p:sp>
        <p:nvSpPr>
          <p:cNvPr id="85" name="テキスト ボックス 84">
            <a:extLst>
              <a:ext uri="{FF2B5EF4-FFF2-40B4-BE49-F238E27FC236}">
                <a16:creationId xmlns:a16="http://schemas.microsoft.com/office/drawing/2014/main" id="{A5C00C0E-E200-4CE6-997B-8AF5B8C42895}"/>
              </a:ext>
            </a:extLst>
          </p:cNvPr>
          <p:cNvSpPr txBox="1"/>
          <p:nvPr/>
        </p:nvSpPr>
        <p:spPr>
          <a:xfrm>
            <a:off x="1111250" y="605328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必要な病院に通院・受診できていない、服薬できていないようである</a:t>
            </a:r>
          </a:p>
        </p:txBody>
      </p:sp>
      <p:sp>
        <p:nvSpPr>
          <p:cNvPr id="90" name="テキスト ボックス 89">
            <a:extLst>
              <a:ext uri="{FF2B5EF4-FFF2-40B4-BE49-F238E27FC236}">
                <a16:creationId xmlns:a16="http://schemas.microsoft.com/office/drawing/2014/main" id="{E6687E25-6CE6-4D7A-B242-2B44F1C95F51}"/>
              </a:ext>
            </a:extLst>
          </p:cNvPr>
          <p:cNvSpPr txBox="1"/>
          <p:nvPr/>
        </p:nvSpPr>
        <p:spPr>
          <a:xfrm>
            <a:off x="1111250" y="3143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疲れている様子や精神的な不安定さがみられる</a:t>
            </a:r>
          </a:p>
        </p:txBody>
      </p:sp>
      <p:sp>
        <p:nvSpPr>
          <p:cNvPr id="91" name="テキスト ボックス 90">
            <a:extLst>
              <a:ext uri="{FF2B5EF4-FFF2-40B4-BE49-F238E27FC236}">
                <a16:creationId xmlns:a16="http://schemas.microsoft.com/office/drawing/2014/main" id="{A71C167B-1360-4436-B31E-FB3C33860D3D}"/>
              </a:ext>
            </a:extLst>
          </p:cNvPr>
          <p:cNvSpPr txBox="1"/>
          <p:nvPr/>
        </p:nvSpPr>
        <p:spPr>
          <a:xfrm>
            <a:off x="1111250" y="340013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感情の起伏が激しい。または、感情を出さない</a:t>
            </a:r>
          </a:p>
        </p:txBody>
      </p:sp>
      <p:sp>
        <p:nvSpPr>
          <p:cNvPr id="92" name="テキスト ボックス 91">
            <a:extLst>
              <a:ext uri="{FF2B5EF4-FFF2-40B4-BE49-F238E27FC236}">
                <a16:creationId xmlns:a16="http://schemas.microsoft.com/office/drawing/2014/main" id="{33650587-001E-43B9-B1F3-40501674E6D5}"/>
              </a:ext>
            </a:extLst>
          </p:cNvPr>
          <p:cNvSpPr txBox="1"/>
          <p:nvPr/>
        </p:nvSpPr>
        <p:spPr>
          <a:xfrm>
            <a:off x="1111250" y="364951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周囲の人に気を遣いすぎる、しっかりしている</a:t>
            </a:r>
          </a:p>
        </p:txBody>
      </p:sp>
      <p:sp>
        <p:nvSpPr>
          <p:cNvPr id="93" name="テキスト ボックス 92">
            <a:extLst>
              <a:ext uri="{FF2B5EF4-FFF2-40B4-BE49-F238E27FC236}">
                <a16:creationId xmlns:a16="http://schemas.microsoft.com/office/drawing/2014/main" id="{42F2D205-6807-411B-BE49-5B7965DF4EDE}"/>
              </a:ext>
            </a:extLst>
          </p:cNvPr>
          <p:cNvSpPr txBox="1"/>
          <p:nvPr/>
        </p:nvSpPr>
        <p:spPr>
          <a:xfrm>
            <a:off x="1111250" y="3905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年齢に不相応な受け答え（年齢よりも幼い、または大人びている）</a:t>
            </a:r>
          </a:p>
        </p:txBody>
      </p:sp>
      <p:sp>
        <p:nvSpPr>
          <p:cNvPr id="94" name="テキスト ボックス 93">
            <a:extLst>
              <a:ext uri="{FF2B5EF4-FFF2-40B4-BE49-F238E27FC236}">
                <a16:creationId xmlns:a16="http://schemas.microsoft.com/office/drawing/2014/main" id="{36144325-ED53-4211-8835-D7EEB3268F38}"/>
              </a:ext>
            </a:extLst>
          </p:cNvPr>
          <p:cNvSpPr txBox="1"/>
          <p:nvPr/>
        </p:nvSpPr>
        <p:spPr>
          <a:xfrm>
            <a:off x="1111250" y="41722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自分の事を話したがらない、質問などをすると話をすり替える</a:t>
            </a:r>
          </a:p>
        </p:txBody>
      </p:sp>
      <p:sp>
        <p:nvSpPr>
          <p:cNvPr id="95" name="テキスト ボックス 94">
            <a:extLst>
              <a:ext uri="{FF2B5EF4-FFF2-40B4-BE49-F238E27FC236}">
                <a16:creationId xmlns:a16="http://schemas.microsoft.com/office/drawing/2014/main" id="{F7CE7AF9-1AB0-440D-9A38-BB6FD1BA7F8F}"/>
              </a:ext>
            </a:extLst>
          </p:cNvPr>
          <p:cNvSpPr txBox="1"/>
          <p:nvPr/>
        </p:nvSpPr>
        <p:spPr>
          <a:xfrm>
            <a:off x="1111250" y="4425373"/>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物や支援を欲しがらない</a:t>
            </a:r>
          </a:p>
        </p:txBody>
      </p:sp>
      <p:sp>
        <p:nvSpPr>
          <p:cNvPr id="96" name="テキスト ボックス 95">
            <a:extLst>
              <a:ext uri="{FF2B5EF4-FFF2-40B4-BE49-F238E27FC236}">
                <a16:creationId xmlns:a16="http://schemas.microsoft.com/office/drawing/2014/main" id="{A1244CBF-2468-4617-8BFC-A78E66B39EB9}"/>
              </a:ext>
            </a:extLst>
          </p:cNvPr>
          <p:cNvSpPr txBox="1"/>
          <p:nvPr/>
        </p:nvSpPr>
        <p:spPr>
          <a:xfrm>
            <a:off x="4153850" y="4425373"/>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家族の顔色をうかがっている</a:t>
            </a:r>
          </a:p>
        </p:txBody>
      </p:sp>
      <p:sp>
        <p:nvSpPr>
          <p:cNvPr id="97" name="テキスト ボックス 96">
            <a:extLst>
              <a:ext uri="{FF2B5EF4-FFF2-40B4-BE49-F238E27FC236}">
                <a16:creationId xmlns:a16="http://schemas.microsoft.com/office/drawing/2014/main" id="{99543E2F-898D-43AE-B8AE-56ECA3FC977D}"/>
              </a:ext>
            </a:extLst>
          </p:cNvPr>
          <p:cNvSpPr txBox="1"/>
          <p:nvPr/>
        </p:nvSpPr>
        <p:spPr>
          <a:xfrm>
            <a:off x="1111250" y="467475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不登校である、学校に行っているべき時間に、学校以外で姿を見かけることがある</a:t>
            </a:r>
          </a:p>
        </p:txBody>
      </p:sp>
      <p:sp>
        <p:nvSpPr>
          <p:cNvPr id="98" name="テキスト ボックス 97">
            <a:extLst>
              <a:ext uri="{FF2B5EF4-FFF2-40B4-BE49-F238E27FC236}">
                <a16:creationId xmlns:a16="http://schemas.microsoft.com/office/drawing/2014/main" id="{C5E55409-09C3-474F-9C30-2BAB801ED022}"/>
              </a:ext>
            </a:extLst>
          </p:cNvPr>
          <p:cNvSpPr txBox="1"/>
          <p:nvPr/>
        </p:nvSpPr>
        <p:spPr>
          <a:xfrm>
            <a:off x="1111250" y="49342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時に家族と大ゲンカや家出をしていることがある</a:t>
            </a:r>
          </a:p>
        </p:txBody>
      </p:sp>
      <p:sp>
        <p:nvSpPr>
          <p:cNvPr id="99" name="テキスト ボックス 98">
            <a:extLst>
              <a:ext uri="{FF2B5EF4-FFF2-40B4-BE49-F238E27FC236}">
                <a16:creationId xmlns:a16="http://schemas.microsoft.com/office/drawing/2014/main" id="{3B30A7AC-5701-4069-A5ED-429F45D3B40F}"/>
              </a:ext>
            </a:extLst>
          </p:cNvPr>
          <p:cNvSpPr txBox="1"/>
          <p:nvPr/>
        </p:nvSpPr>
        <p:spPr>
          <a:xfrm>
            <a:off x="1111250" y="12319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ケアマネジャー、介護職員等による家庭訪問等の際に、食事づくりや買い物、洗濯などの家事をしている</a:t>
            </a:r>
          </a:p>
        </p:txBody>
      </p:sp>
      <p:sp>
        <p:nvSpPr>
          <p:cNvPr id="100" name="テキスト ボックス 99">
            <a:extLst>
              <a:ext uri="{FF2B5EF4-FFF2-40B4-BE49-F238E27FC236}">
                <a16:creationId xmlns:a16="http://schemas.microsoft.com/office/drawing/2014/main" id="{3E4C81EA-EC3F-4F45-BFAF-24422B0B667C}"/>
              </a:ext>
            </a:extLst>
          </p:cNvPr>
          <p:cNvSpPr txBox="1"/>
          <p:nvPr/>
        </p:nvSpPr>
        <p:spPr>
          <a:xfrm>
            <a:off x="1111250" y="149137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家族の介護・付き添い、きょうだいの世話・送迎等をしている姿を見かける</a:t>
            </a:r>
          </a:p>
        </p:txBody>
      </p:sp>
      <p:sp>
        <p:nvSpPr>
          <p:cNvPr id="101" name="テキスト ボックス 100">
            <a:extLst>
              <a:ext uri="{FF2B5EF4-FFF2-40B4-BE49-F238E27FC236}">
                <a16:creationId xmlns:a16="http://schemas.microsoft.com/office/drawing/2014/main" id="{4AB97B5A-A238-4343-A864-55A079C7D90F}"/>
              </a:ext>
            </a:extLst>
          </p:cNvPr>
          <p:cNvSpPr txBox="1"/>
          <p:nvPr/>
        </p:nvSpPr>
        <p:spPr>
          <a:xfrm>
            <a:off x="1111250" y="174451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日本語の苦手な家族・聴覚障害のある家族等の通訳をしている</a:t>
            </a:r>
          </a:p>
        </p:txBody>
      </p:sp>
      <p:sp>
        <p:nvSpPr>
          <p:cNvPr id="102" name="テキスト ボックス 101">
            <a:extLst>
              <a:ext uri="{FF2B5EF4-FFF2-40B4-BE49-F238E27FC236}">
                <a16:creationId xmlns:a16="http://schemas.microsoft.com/office/drawing/2014/main" id="{BE61C2C3-881F-4D61-B6CB-0AADB03781B2}"/>
              </a:ext>
            </a:extLst>
          </p:cNvPr>
          <p:cNvSpPr txBox="1"/>
          <p:nvPr/>
        </p:nvSpPr>
        <p:spPr>
          <a:xfrm>
            <a:off x="1111250" y="200082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家族の感情面のサポートをしている</a:t>
            </a:r>
          </a:p>
        </p:txBody>
      </p:sp>
      <p:sp>
        <p:nvSpPr>
          <p:cNvPr id="103" name="テキスト ボックス 102">
            <a:extLst>
              <a:ext uri="{FF2B5EF4-FFF2-40B4-BE49-F238E27FC236}">
                <a16:creationId xmlns:a16="http://schemas.microsoft.com/office/drawing/2014/main" id="{00C94A55-A543-437F-A011-51661034D2AC}"/>
              </a:ext>
            </a:extLst>
          </p:cNvPr>
          <p:cNvSpPr txBox="1"/>
          <p:nvPr/>
        </p:nvSpPr>
        <p:spPr>
          <a:xfrm>
            <a:off x="1111250" y="226406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家計を支えるために就職・アルバイトをしている</a:t>
            </a:r>
          </a:p>
        </p:txBody>
      </p:sp>
      <p:sp>
        <p:nvSpPr>
          <p:cNvPr id="104" name="テキスト ボックス 103">
            <a:extLst>
              <a:ext uri="{FF2B5EF4-FFF2-40B4-BE49-F238E27FC236}">
                <a16:creationId xmlns:a16="http://schemas.microsoft.com/office/drawing/2014/main" id="{3D4F5B95-5A77-491F-8DFE-18E6694D1BA6}"/>
              </a:ext>
            </a:extLst>
          </p:cNvPr>
          <p:cNvSpPr txBox="1"/>
          <p:nvPr/>
        </p:nvSpPr>
        <p:spPr>
          <a:xfrm>
            <a:off x="1111250" y="25273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来所相談時や家庭訪問時に傍にいる</a:t>
            </a:r>
          </a:p>
        </p:txBody>
      </p:sp>
    </p:spTree>
    <p:extLst>
      <p:ext uri="{BB962C8B-B14F-4D97-AF65-F5344CB8AC3E}">
        <p14:creationId xmlns:p14="http://schemas.microsoft.com/office/powerpoint/2010/main" val="568748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4"/>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75"/>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42</a:t>
            </a:r>
            <a:endParaRPr sz="900">
              <a:latin typeface="Meiryo UI" panose="020B0604030504040204" pitchFamily="50" charset="-128"/>
              <a:ea typeface="Meiryo UI" panose="020B0604030504040204" pitchFamily="50" charset="-128"/>
              <a:cs typeface="Source Han Sans JP Medium"/>
            </a:endParaRPr>
          </a:p>
        </p:txBody>
      </p:sp>
      <p:sp>
        <p:nvSpPr>
          <p:cNvPr id="5" name="object 123"/>
          <p:cNvSpPr txBox="1"/>
          <p:nvPr/>
        </p:nvSpPr>
        <p:spPr>
          <a:xfrm>
            <a:off x="4800135" y="10331567"/>
            <a:ext cx="205295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a:t>
            </a:r>
            <a:endParaRPr sz="700" dirty="0">
              <a:latin typeface="Meiryo UI" panose="020B0604030504040204" pitchFamily="50" charset="-128"/>
              <a:ea typeface="Meiryo UI" panose="020B0604030504040204" pitchFamily="50" charset="-128"/>
              <a:cs typeface="Source Han Sans JP"/>
            </a:endParaRPr>
          </a:p>
        </p:txBody>
      </p:sp>
      <p:sp>
        <p:nvSpPr>
          <p:cNvPr id="6"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8"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10"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13"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16"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19"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22"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4"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25"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6"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7"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第７章</a:t>
            </a:r>
          </a:p>
        </p:txBody>
      </p:sp>
      <p:sp>
        <p:nvSpPr>
          <p:cNvPr id="28"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9"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0"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31"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2"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3"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34"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5"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37"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8"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9"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40"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1"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2"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43"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4"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6"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医療・看護・保健</a:t>
            </a:r>
            <a:endParaRPr sz="1100" dirty="0">
              <a:latin typeface="Meiryo UI" panose="020B0604030504040204" pitchFamily="50" charset="-128"/>
              <a:ea typeface="Meiryo UI" panose="020B0604030504040204" pitchFamily="50" charset="-128"/>
              <a:cs typeface="Source Han Sans JP"/>
            </a:endParaRPr>
          </a:p>
        </p:txBody>
      </p:sp>
      <p:sp>
        <p:nvSpPr>
          <p:cNvPr id="45" name="object 3">
            <a:extLst>
              <a:ext uri="{FF2B5EF4-FFF2-40B4-BE49-F238E27FC236}">
                <a16:creationId xmlns:a16="http://schemas.microsoft.com/office/drawing/2014/main" id="{8A3A16DD-0B6B-4394-8ED5-DA403C016BEC}"/>
              </a:ext>
            </a:extLst>
          </p:cNvPr>
          <p:cNvSpPr/>
          <p:nvPr/>
        </p:nvSpPr>
        <p:spPr>
          <a:xfrm>
            <a:off x="720013" y="936002"/>
            <a:ext cx="6120130" cy="216535"/>
          </a:xfrm>
          <a:custGeom>
            <a:avLst/>
            <a:gdLst/>
            <a:ahLst/>
            <a:cxnLst/>
            <a:rect l="l" t="t" r="r" b="b"/>
            <a:pathLst>
              <a:path w="6120130" h="216534">
                <a:moveTo>
                  <a:pt x="6120003" y="0"/>
                </a:moveTo>
                <a:lnTo>
                  <a:pt x="0" y="0"/>
                </a:lnTo>
                <a:lnTo>
                  <a:pt x="0" y="216014"/>
                </a:lnTo>
                <a:lnTo>
                  <a:pt x="6120003" y="216014"/>
                </a:lnTo>
                <a:lnTo>
                  <a:pt x="6120003"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47" name="object 4">
            <a:extLst>
              <a:ext uri="{FF2B5EF4-FFF2-40B4-BE49-F238E27FC236}">
                <a16:creationId xmlns:a16="http://schemas.microsoft.com/office/drawing/2014/main" id="{44343B3B-9A37-4178-A1A1-1D783380D0A4}"/>
              </a:ext>
            </a:extLst>
          </p:cNvPr>
          <p:cNvSpPr/>
          <p:nvPr/>
        </p:nvSpPr>
        <p:spPr>
          <a:xfrm>
            <a:off x="720013" y="1152017"/>
            <a:ext cx="6120130" cy="2207260"/>
          </a:xfrm>
          <a:custGeom>
            <a:avLst/>
            <a:gdLst/>
            <a:ahLst/>
            <a:cxnLst/>
            <a:rect l="l" t="t" r="r" b="b"/>
            <a:pathLst>
              <a:path w="6120130" h="2207260">
                <a:moveTo>
                  <a:pt x="0" y="2206713"/>
                </a:moveTo>
                <a:lnTo>
                  <a:pt x="6120002" y="2206713"/>
                </a:lnTo>
                <a:lnTo>
                  <a:pt x="6120002" y="0"/>
                </a:lnTo>
                <a:lnTo>
                  <a:pt x="0" y="0"/>
                </a:lnTo>
                <a:lnTo>
                  <a:pt x="0" y="2206713"/>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48" name="object 5">
            <a:extLst>
              <a:ext uri="{FF2B5EF4-FFF2-40B4-BE49-F238E27FC236}">
                <a16:creationId xmlns:a16="http://schemas.microsoft.com/office/drawing/2014/main" id="{09FCDFC2-DF5F-4976-8D61-8D0E8F6A5D20}"/>
              </a:ext>
            </a:extLst>
          </p:cNvPr>
          <p:cNvSpPr/>
          <p:nvPr/>
        </p:nvSpPr>
        <p:spPr>
          <a:xfrm>
            <a:off x="720009" y="1152010"/>
            <a:ext cx="6120130" cy="635"/>
          </a:xfrm>
          <a:custGeom>
            <a:avLst/>
            <a:gdLst/>
            <a:ahLst/>
            <a:cxnLst/>
            <a:rect l="l" t="t" r="r" b="b"/>
            <a:pathLst>
              <a:path w="6120130" h="634">
                <a:moveTo>
                  <a:pt x="6120003" y="0"/>
                </a:moveTo>
                <a:lnTo>
                  <a:pt x="0" y="0"/>
                </a:lnTo>
                <a:lnTo>
                  <a:pt x="6120003" y="12"/>
                </a:lnTo>
                <a:close/>
              </a:path>
            </a:pathLst>
          </a:custGeom>
          <a:solidFill>
            <a:srgbClr val="956DAF"/>
          </a:solidFill>
        </p:spPr>
        <p:txBody>
          <a:bodyPr wrap="square" lIns="0" tIns="0" rIns="0" bIns="0" rtlCol="0"/>
          <a:lstStyle/>
          <a:p>
            <a:pPr defTabSz="914400"/>
            <a:endParaRPr kumimoji="1">
              <a:solidFill>
                <a:prstClr val="black"/>
              </a:solidFill>
              <a:latin typeface="Meiryo UI"/>
              <a:ea typeface="Meiryo UI"/>
            </a:endParaRPr>
          </a:p>
        </p:txBody>
      </p:sp>
      <p:sp>
        <p:nvSpPr>
          <p:cNvPr id="49" name="object 6">
            <a:extLst>
              <a:ext uri="{FF2B5EF4-FFF2-40B4-BE49-F238E27FC236}">
                <a16:creationId xmlns:a16="http://schemas.microsoft.com/office/drawing/2014/main" id="{29C12BA9-360B-4216-A477-A4569A44167A}"/>
              </a:ext>
            </a:extLst>
          </p:cNvPr>
          <p:cNvSpPr/>
          <p:nvPr/>
        </p:nvSpPr>
        <p:spPr>
          <a:xfrm>
            <a:off x="919330" y="1361832"/>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7">
            <a:extLst>
              <a:ext uri="{FF2B5EF4-FFF2-40B4-BE49-F238E27FC236}">
                <a16:creationId xmlns:a16="http://schemas.microsoft.com/office/drawing/2014/main" id="{42E5A0B3-AC08-44C5-9BC0-91DF15E6A0D5}"/>
              </a:ext>
            </a:extLst>
          </p:cNvPr>
          <p:cNvSpPr/>
          <p:nvPr/>
        </p:nvSpPr>
        <p:spPr>
          <a:xfrm>
            <a:off x="919330" y="1701743"/>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8">
            <a:extLst>
              <a:ext uri="{FF2B5EF4-FFF2-40B4-BE49-F238E27FC236}">
                <a16:creationId xmlns:a16="http://schemas.microsoft.com/office/drawing/2014/main" id="{F69A1F75-B329-4847-9D89-CD5AB5A8BEB1}"/>
              </a:ext>
            </a:extLst>
          </p:cNvPr>
          <p:cNvSpPr/>
          <p:nvPr/>
        </p:nvSpPr>
        <p:spPr>
          <a:xfrm>
            <a:off x="919330" y="206553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9">
            <a:extLst>
              <a:ext uri="{FF2B5EF4-FFF2-40B4-BE49-F238E27FC236}">
                <a16:creationId xmlns:a16="http://schemas.microsoft.com/office/drawing/2014/main" id="{29271C17-D363-497F-BDC5-970C3367ED13}"/>
              </a:ext>
            </a:extLst>
          </p:cNvPr>
          <p:cNvSpPr/>
          <p:nvPr/>
        </p:nvSpPr>
        <p:spPr>
          <a:xfrm>
            <a:off x="936752" y="166768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3" name="object 10">
            <a:extLst>
              <a:ext uri="{FF2B5EF4-FFF2-40B4-BE49-F238E27FC236}">
                <a16:creationId xmlns:a16="http://schemas.microsoft.com/office/drawing/2014/main" id="{ECE741BF-9F45-4D9B-8958-9358E24AB784}"/>
              </a:ext>
            </a:extLst>
          </p:cNvPr>
          <p:cNvSpPr/>
          <p:nvPr/>
        </p:nvSpPr>
        <p:spPr>
          <a:xfrm>
            <a:off x="936752" y="192438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4" name="object 11">
            <a:extLst>
              <a:ext uri="{FF2B5EF4-FFF2-40B4-BE49-F238E27FC236}">
                <a16:creationId xmlns:a16="http://schemas.microsoft.com/office/drawing/2014/main" id="{F94B3C8A-0932-47A4-B4C7-94961FA212DF}"/>
              </a:ext>
            </a:extLst>
          </p:cNvPr>
          <p:cNvSpPr/>
          <p:nvPr/>
        </p:nvSpPr>
        <p:spPr>
          <a:xfrm>
            <a:off x="936752" y="23713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5" name="object 12">
            <a:extLst>
              <a:ext uri="{FF2B5EF4-FFF2-40B4-BE49-F238E27FC236}">
                <a16:creationId xmlns:a16="http://schemas.microsoft.com/office/drawing/2014/main" id="{089E7AB1-5285-4933-8BCD-D3E2FB209BC3}"/>
              </a:ext>
            </a:extLst>
          </p:cNvPr>
          <p:cNvSpPr/>
          <p:nvPr/>
        </p:nvSpPr>
        <p:spPr>
          <a:xfrm>
            <a:off x="919330" y="2512533"/>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13">
            <a:extLst>
              <a:ext uri="{FF2B5EF4-FFF2-40B4-BE49-F238E27FC236}">
                <a16:creationId xmlns:a16="http://schemas.microsoft.com/office/drawing/2014/main" id="{9A8A267B-83AD-49F6-8310-BA7809715BFB}"/>
              </a:ext>
            </a:extLst>
          </p:cNvPr>
          <p:cNvSpPr/>
          <p:nvPr/>
        </p:nvSpPr>
        <p:spPr>
          <a:xfrm>
            <a:off x="936752" y="28183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7" name="object 14">
            <a:extLst>
              <a:ext uri="{FF2B5EF4-FFF2-40B4-BE49-F238E27FC236}">
                <a16:creationId xmlns:a16="http://schemas.microsoft.com/office/drawing/2014/main" id="{99903141-CDB6-407E-8CF5-58FFC66CF0B0}"/>
              </a:ext>
            </a:extLst>
          </p:cNvPr>
          <p:cNvSpPr/>
          <p:nvPr/>
        </p:nvSpPr>
        <p:spPr>
          <a:xfrm>
            <a:off x="919330" y="2959528"/>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15">
            <a:extLst>
              <a:ext uri="{FF2B5EF4-FFF2-40B4-BE49-F238E27FC236}">
                <a16:creationId xmlns:a16="http://schemas.microsoft.com/office/drawing/2014/main" id="{45CB6889-8BB3-40A3-BA4F-1189099D2E3B}"/>
              </a:ext>
            </a:extLst>
          </p:cNvPr>
          <p:cNvSpPr/>
          <p:nvPr/>
        </p:nvSpPr>
        <p:spPr>
          <a:xfrm>
            <a:off x="720013" y="3358731"/>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59" name="object 16">
            <a:extLst>
              <a:ext uri="{FF2B5EF4-FFF2-40B4-BE49-F238E27FC236}">
                <a16:creationId xmlns:a16="http://schemas.microsoft.com/office/drawing/2014/main" id="{FC216506-51FC-45EF-9EB1-6F213E59B762}"/>
              </a:ext>
            </a:extLst>
          </p:cNvPr>
          <p:cNvSpPr/>
          <p:nvPr/>
        </p:nvSpPr>
        <p:spPr>
          <a:xfrm>
            <a:off x="720013" y="3574745"/>
            <a:ext cx="6120130" cy="2704465"/>
          </a:xfrm>
          <a:custGeom>
            <a:avLst/>
            <a:gdLst/>
            <a:ahLst/>
            <a:cxnLst/>
            <a:rect l="l" t="t" r="r" b="b"/>
            <a:pathLst>
              <a:path w="6120130" h="2704465">
                <a:moveTo>
                  <a:pt x="0" y="2704045"/>
                </a:moveTo>
                <a:lnTo>
                  <a:pt x="6120002" y="2704045"/>
                </a:lnTo>
                <a:lnTo>
                  <a:pt x="6120002" y="0"/>
                </a:lnTo>
                <a:lnTo>
                  <a:pt x="0" y="0"/>
                </a:lnTo>
                <a:lnTo>
                  <a:pt x="0" y="2704045"/>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60" name="object 17">
            <a:extLst>
              <a:ext uri="{FF2B5EF4-FFF2-40B4-BE49-F238E27FC236}">
                <a16:creationId xmlns:a16="http://schemas.microsoft.com/office/drawing/2014/main" id="{17BD29BD-6F81-464F-ACD0-B25D94CDEA8D}"/>
              </a:ext>
            </a:extLst>
          </p:cNvPr>
          <p:cNvSpPr/>
          <p:nvPr/>
        </p:nvSpPr>
        <p:spPr>
          <a:xfrm>
            <a:off x="919330" y="3677338"/>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1" name="object 18">
            <a:extLst>
              <a:ext uri="{FF2B5EF4-FFF2-40B4-BE49-F238E27FC236}">
                <a16:creationId xmlns:a16="http://schemas.microsoft.com/office/drawing/2014/main" id="{BD1C0680-77E7-4D13-BDE5-2B397102D897}"/>
              </a:ext>
            </a:extLst>
          </p:cNvPr>
          <p:cNvSpPr/>
          <p:nvPr/>
        </p:nvSpPr>
        <p:spPr>
          <a:xfrm>
            <a:off x="919330" y="3934028"/>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2" name="object 19">
            <a:extLst>
              <a:ext uri="{FF2B5EF4-FFF2-40B4-BE49-F238E27FC236}">
                <a16:creationId xmlns:a16="http://schemas.microsoft.com/office/drawing/2014/main" id="{3E07FFA7-C5A5-41C5-BFFD-A1E7624FF729}"/>
              </a:ext>
            </a:extLst>
          </p:cNvPr>
          <p:cNvSpPr/>
          <p:nvPr/>
        </p:nvSpPr>
        <p:spPr>
          <a:xfrm>
            <a:off x="919330" y="4190720"/>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3" name="object 20">
            <a:extLst>
              <a:ext uri="{FF2B5EF4-FFF2-40B4-BE49-F238E27FC236}">
                <a16:creationId xmlns:a16="http://schemas.microsoft.com/office/drawing/2014/main" id="{1917AAD7-FB86-4891-AF10-BC1D4F63E908}"/>
              </a:ext>
            </a:extLst>
          </p:cNvPr>
          <p:cNvSpPr/>
          <p:nvPr/>
        </p:nvSpPr>
        <p:spPr>
          <a:xfrm>
            <a:off x="919330" y="4447423"/>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4" name="object 21">
            <a:extLst>
              <a:ext uri="{FF2B5EF4-FFF2-40B4-BE49-F238E27FC236}">
                <a16:creationId xmlns:a16="http://schemas.microsoft.com/office/drawing/2014/main" id="{B21D502F-FD74-4297-8F48-F48CF9090FA6}"/>
              </a:ext>
            </a:extLst>
          </p:cNvPr>
          <p:cNvSpPr/>
          <p:nvPr/>
        </p:nvSpPr>
        <p:spPr>
          <a:xfrm>
            <a:off x="919330" y="4704115"/>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5" name="object 22">
            <a:extLst>
              <a:ext uri="{FF2B5EF4-FFF2-40B4-BE49-F238E27FC236}">
                <a16:creationId xmlns:a16="http://schemas.microsoft.com/office/drawing/2014/main" id="{B8D20DF7-78C5-410C-A9A6-50CE6CE17FD4}"/>
              </a:ext>
            </a:extLst>
          </p:cNvPr>
          <p:cNvSpPr/>
          <p:nvPr/>
        </p:nvSpPr>
        <p:spPr>
          <a:xfrm>
            <a:off x="919330" y="4960806"/>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6" name="object 23">
            <a:extLst>
              <a:ext uri="{FF2B5EF4-FFF2-40B4-BE49-F238E27FC236}">
                <a16:creationId xmlns:a16="http://schemas.microsoft.com/office/drawing/2014/main" id="{57DAB4A9-AC5B-4F3E-B8FE-39DC1CFD0360}"/>
              </a:ext>
            </a:extLst>
          </p:cNvPr>
          <p:cNvSpPr/>
          <p:nvPr/>
        </p:nvSpPr>
        <p:spPr>
          <a:xfrm>
            <a:off x="3973450" y="4960806"/>
            <a:ext cx="188595"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7" name="object 24">
            <a:extLst>
              <a:ext uri="{FF2B5EF4-FFF2-40B4-BE49-F238E27FC236}">
                <a16:creationId xmlns:a16="http://schemas.microsoft.com/office/drawing/2014/main" id="{86D27F72-FC0E-4A8C-8C30-B0B674D01E14}"/>
              </a:ext>
            </a:extLst>
          </p:cNvPr>
          <p:cNvSpPr/>
          <p:nvPr/>
        </p:nvSpPr>
        <p:spPr>
          <a:xfrm>
            <a:off x="919330" y="5217510"/>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8" name="object 25">
            <a:extLst>
              <a:ext uri="{FF2B5EF4-FFF2-40B4-BE49-F238E27FC236}">
                <a16:creationId xmlns:a16="http://schemas.microsoft.com/office/drawing/2014/main" id="{D312FDE6-17AD-4AB6-ACA5-F0CD7DAF2D0F}"/>
              </a:ext>
            </a:extLst>
          </p:cNvPr>
          <p:cNvSpPr/>
          <p:nvPr/>
        </p:nvSpPr>
        <p:spPr>
          <a:xfrm>
            <a:off x="919330" y="5474203"/>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9" name="object 26">
            <a:extLst>
              <a:ext uri="{FF2B5EF4-FFF2-40B4-BE49-F238E27FC236}">
                <a16:creationId xmlns:a16="http://schemas.microsoft.com/office/drawing/2014/main" id="{B319FB6F-6B8E-4AE1-A1C5-FBFEAF0E3A9D}"/>
              </a:ext>
            </a:extLst>
          </p:cNvPr>
          <p:cNvSpPr/>
          <p:nvPr/>
        </p:nvSpPr>
        <p:spPr>
          <a:xfrm>
            <a:off x="936752" y="389997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0" name="object 27">
            <a:extLst>
              <a:ext uri="{FF2B5EF4-FFF2-40B4-BE49-F238E27FC236}">
                <a16:creationId xmlns:a16="http://schemas.microsoft.com/office/drawing/2014/main" id="{5603683E-624A-47AC-949B-D90EBAAA72B7}"/>
              </a:ext>
            </a:extLst>
          </p:cNvPr>
          <p:cNvSpPr/>
          <p:nvPr/>
        </p:nvSpPr>
        <p:spPr>
          <a:xfrm>
            <a:off x="936752" y="415667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1" name="object 28">
            <a:extLst>
              <a:ext uri="{FF2B5EF4-FFF2-40B4-BE49-F238E27FC236}">
                <a16:creationId xmlns:a16="http://schemas.microsoft.com/office/drawing/2014/main" id="{BAD1E705-D0C8-408A-888B-9A15BB6D14D0}"/>
              </a:ext>
            </a:extLst>
          </p:cNvPr>
          <p:cNvSpPr/>
          <p:nvPr/>
        </p:nvSpPr>
        <p:spPr>
          <a:xfrm>
            <a:off x="936752" y="415667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2" name="object 29">
            <a:extLst>
              <a:ext uri="{FF2B5EF4-FFF2-40B4-BE49-F238E27FC236}">
                <a16:creationId xmlns:a16="http://schemas.microsoft.com/office/drawing/2014/main" id="{424B5541-DC90-43CD-9012-CD41AF270439}"/>
              </a:ext>
            </a:extLst>
          </p:cNvPr>
          <p:cNvSpPr/>
          <p:nvPr/>
        </p:nvSpPr>
        <p:spPr>
          <a:xfrm>
            <a:off x="936752" y="441336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3" name="object 30">
            <a:extLst>
              <a:ext uri="{FF2B5EF4-FFF2-40B4-BE49-F238E27FC236}">
                <a16:creationId xmlns:a16="http://schemas.microsoft.com/office/drawing/2014/main" id="{04ECDF40-7182-4F0D-BB8B-C90CF8DDE50A}"/>
              </a:ext>
            </a:extLst>
          </p:cNvPr>
          <p:cNvSpPr/>
          <p:nvPr/>
        </p:nvSpPr>
        <p:spPr>
          <a:xfrm>
            <a:off x="919330" y="5730892"/>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4" name="object 31">
            <a:extLst>
              <a:ext uri="{FF2B5EF4-FFF2-40B4-BE49-F238E27FC236}">
                <a16:creationId xmlns:a16="http://schemas.microsoft.com/office/drawing/2014/main" id="{FC5D5F6F-52F8-45C8-806D-BF03D57868A6}"/>
              </a:ext>
            </a:extLst>
          </p:cNvPr>
          <p:cNvSpPr/>
          <p:nvPr/>
        </p:nvSpPr>
        <p:spPr>
          <a:xfrm>
            <a:off x="919330" y="5987585"/>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5" name="object 32">
            <a:extLst>
              <a:ext uri="{FF2B5EF4-FFF2-40B4-BE49-F238E27FC236}">
                <a16:creationId xmlns:a16="http://schemas.microsoft.com/office/drawing/2014/main" id="{46610439-5E04-4D6C-8271-5D5B6F123180}"/>
              </a:ext>
            </a:extLst>
          </p:cNvPr>
          <p:cNvSpPr/>
          <p:nvPr/>
        </p:nvSpPr>
        <p:spPr>
          <a:xfrm>
            <a:off x="936752" y="56968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6" name="object 33">
            <a:extLst>
              <a:ext uri="{FF2B5EF4-FFF2-40B4-BE49-F238E27FC236}">
                <a16:creationId xmlns:a16="http://schemas.microsoft.com/office/drawing/2014/main" id="{681C3299-653A-47D2-9E45-05E8D217EC27}"/>
              </a:ext>
            </a:extLst>
          </p:cNvPr>
          <p:cNvSpPr/>
          <p:nvPr/>
        </p:nvSpPr>
        <p:spPr>
          <a:xfrm>
            <a:off x="936752" y="59535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7" name="object 34">
            <a:extLst>
              <a:ext uri="{FF2B5EF4-FFF2-40B4-BE49-F238E27FC236}">
                <a16:creationId xmlns:a16="http://schemas.microsoft.com/office/drawing/2014/main" id="{A130E930-D689-4758-88C7-D3572DAA1F18}"/>
              </a:ext>
            </a:extLst>
          </p:cNvPr>
          <p:cNvSpPr/>
          <p:nvPr/>
        </p:nvSpPr>
        <p:spPr>
          <a:xfrm>
            <a:off x="936752" y="467006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8" name="object 35">
            <a:extLst>
              <a:ext uri="{FF2B5EF4-FFF2-40B4-BE49-F238E27FC236}">
                <a16:creationId xmlns:a16="http://schemas.microsoft.com/office/drawing/2014/main" id="{4540FB16-24AF-496A-AB11-39B428227DC6}"/>
              </a:ext>
            </a:extLst>
          </p:cNvPr>
          <p:cNvSpPr/>
          <p:nvPr/>
        </p:nvSpPr>
        <p:spPr>
          <a:xfrm>
            <a:off x="936752" y="492676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9" name="object 36">
            <a:extLst>
              <a:ext uri="{FF2B5EF4-FFF2-40B4-BE49-F238E27FC236}">
                <a16:creationId xmlns:a16="http://schemas.microsoft.com/office/drawing/2014/main" id="{0D09873B-39F8-4466-B88B-90D77F6BED8B}"/>
              </a:ext>
            </a:extLst>
          </p:cNvPr>
          <p:cNvSpPr/>
          <p:nvPr/>
        </p:nvSpPr>
        <p:spPr>
          <a:xfrm>
            <a:off x="936752" y="51834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0" name="object 37">
            <a:extLst>
              <a:ext uri="{FF2B5EF4-FFF2-40B4-BE49-F238E27FC236}">
                <a16:creationId xmlns:a16="http://schemas.microsoft.com/office/drawing/2014/main" id="{1EB7AF7C-9EB5-4C56-AECF-4208A2A74778}"/>
              </a:ext>
            </a:extLst>
          </p:cNvPr>
          <p:cNvSpPr/>
          <p:nvPr/>
        </p:nvSpPr>
        <p:spPr>
          <a:xfrm>
            <a:off x="936752" y="54401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1" name="object 38">
            <a:extLst>
              <a:ext uri="{FF2B5EF4-FFF2-40B4-BE49-F238E27FC236}">
                <a16:creationId xmlns:a16="http://schemas.microsoft.com/office/drawing/2014/main" id="{80311193-88B4-443D-A0AF-A3989BC55F3B}"/>
              </a:ext>
            </a:extLst>
          </p:cNvPr>
          <p:cNvSpPr/>
          <p:nvPr/>
        </p:nvSpPr>
        <p:spPr>
          <a:xfrm>
            <a:off x="720013" y="6278778"/>
            <a:ext cx="6120130" cy="216535"/>
          </a:xfrm>
          <a:custGeom>
            <a:avLst/>
            <a:gdLst/>
            <a:ahLst/>
            <a:cxnLst/>
            <a:rect l="l" t="t" r="r" b="b"/>
            <a:pathLst>
              <a:path w="6120130" h="216535">
                <a:moveTo>
                  <a:pt x="6120003" y="0"/>
                </a:moveTo>
                <a:lnTo>
                  <a:pt x="0" y="0"/>
                </a:lnTo>
                <a:lnTo>
                  <a:pt x="0" y="216014"/>
                </a:lnTo>
                <a:lnTo>
                  <a:pt x="6120003" y="216014"/>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82" name="object 39">
            <a:extLst>
              <a:ext uri="{FF2B5EF4-FFF2-40B4-BE49-F238E27FC236}">
                <a16:creationId xmlns:a16="http://schemas.microsoft.com/office/drawing/2014/main" id="{0E049A42-1C63-4638-9FB3-97E1DA825BCA}"/>
              </a:ext>
            </a:extLst>
          </p:cNvPr>
          <p:cNvSpPr/>
          <p:nvPr/>
        </p:nvSpPr>
        <p:spPr>
          <a:xfrm>
            <a:off x="720013" y="6494792"/>
            <a:ext cx="6120130" cy="1163955"/>
          </a:xfrm>
          <a:custGeom>
            <a:avLst/>
            <a:gdLst/>
            <a:ahLst/>
            <a:cxnLst/>
            <a:rect l="l" t="t" r="r" b="b"/>
            <a:pathLst>
              <a:path w="6120130" h="1163954">
                <a:moveTo>
                  <a:pt x="0" y="1163878"/>
                </a:moveTo>
                <a:lnTo>
                  <a:pt x="6120002" y="1163878"/>
                </a:lnTo>
                <a:lnTo>
                  <a:pt x="6120002" y="0"/>
                </a:lnTo>
                <a:lnTo>
                  <a:pt x="0" y="0"/>
                </a:lnTo>
                <a:lnTo>
                  <a:pt x="0" y="1163878"/>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83" name="object 40">
            <a:extLst>
              <a:ext uri="{FF2B5EF4-FFF2-40B4-BE49-F238E27FC236}">
                <a16:creationId xmlns:a16="http://schemas.microsoft.com/office/drawing/2014/main" id="{8EDC5995-154A-4B59-8AE8-1DB8D66575C2}"/>
              </a:ext>
            </a:extLst>
          </p:cNvPr>
          <p:cNvSpPr/>
          <p:nvPr/>
        </p:nvSpPr>
        <p:spPr>
          <a:xfrm>
            <a:off x="720009" y="6494781"/>
            <a:ext cx="6120130" cy="635"/>
          </a:xfrm>
          <a:custGeom>
            <a:avLst/>
            <a:gdLst/>
            <a:ahLst/>
            <a:cxnLst/>
            <a:rect l="l" t="t" r="r" b="b"/>
            <a:pathLst>
              <a:path w="6120130" h="635">
                <a:moveTo>
                  <a:pt x="6120003" y="0"/>
                </a:moveTo>
                <a:lnTo>
                  <a:pt x="0" y="0"/>
                </a:lnTo>
                <a:lnTo>
                  <a:pt x="6120003" y="12"/>
                </a:lnTo>
                <a:close/>
              </a:path>
            </a:pathLst>
          </a:custGeom>
          <a:solidFill>
            <a:srgbClr val="509FD7"/>
          </a:solidFill>
        </p:spPr>
        <p:txBody>
          <a:bodyPr wrap="square" lIns="0" tIns="0" rIns="0" bIns="0" rtlCol="0"/>
          <a:lstStyle/>
          <a:p>
            <a:pPr defTabSz="914400"/>
            <a:endParaRPr kumimoji="1">
              <a:solidFill>
                <a:prstClr val="black"/>
              </a:solidFill>
              <a:latin typeface="Meiryo UI"/>
              <a:ea typeface="Meiryo UI"/>
            </a:endParaRPr>
          </a:p>
        </p:txBody>
      </p:sp>
      <p:sp>
        <p:nvSpPr>
          <p:cNvPr id="84" name="object 41">
            <a:extLst>
              <a:ext uri="{FF2B5EF4-FFF2-40B4-BE49-F238E27FC236}">
                <a16:creationId xmlns:a16="http://schemas.microsoft.com/office/drawing/2014/main" id="{1A3F1A63-38AF-4E1C-B8E1-39AFBFDA1E69}"/>
              </a:ext>
            </a:extLst>
          </p:cNvPr>
          <p:cNvSpPr/>
          <p:nvPr/>
        </p:nvSpPr>
        <p:spPr>
          <a:xfrm>
            <a:off x="919330" y="6597396"/>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5" name="object 42">
            <a:extLst>
              <a:ext uri="{FF2B5EF4-FFF2-40B4-BE49-F238E27FC236}">
                <a16:creationId xmlns:a16="http://schemas.microsoft.com/office/drawing/2014/main" id="{39B838A7-F85E-4092-AFED-D42ED7F99337}"/>
              </a:ext>
            </a:extLst>
          </p:cNvPr>
          <p:cNvSpPr/>
          <p:nvPr/>
        </p:nvSpPr>
        <p:spPr>
          <a:xfrm>
            <a:off x="919330" y="6854086"/>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6" name="object 43">
            <a:extLst>
              <a:ext uri="{FF2B5EF4-FFF2-40B4-BE49-F238E27FC236}">
                <a16:creationId xmlns:a16="http://schemas.microsoft.com/office/drawing/2014/main" id="{56FBF2C1-51D5-46B7-A1ED-0E55E713B88D}"/>
              </a:ext>
            </a:extLst>
          </p:cNvPr>
          <p:cNvSpPr/>
          <p:nvPr/>
        </p:nvSpPr>
        <p:spPr>
          <a:xfrm>
            <a:off x="919330" y="7110778"/>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7" name="object 44">
            <a:extLst>
              <a:ext uri="{FF2B5EF4-FFF2-40B4-BE49-F238E27FC236}">
                <a16:creationId xmlns:a16="http://schemas.microsoft.com/office/drawing/2014/main" id="{9C3F92E9-ABD6-4B50-837F-EF67724D8F84}"/>
              </a:ext>
            </a:extLst>
          </p:cNvPr>
          <p:cNvSpPr/>
          <p:nvPr/>
        </p:nvSpPr>
        <p:spPr>
          <a:xfrm>
            <a:off x="3973450" y="6597396"/>
            <a:ext cx="188595"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45">
            <a:extLst>
              <a:ext uri="{FF2B5EF4-FFF2-40B4-BE49-F238E27FC236}">
                <a16:creationId xmlns:a16="http://schemas.microsoft.com/office/drawing/2014/main" id="{3A827368-3B4D-491C-9BC6-DC785189440F}"/>
              </a:ext>
            </a:extLst>
          </p:cNvPr>
          <p:cNvSpPr/>
          <p:nvPr/>
        </p:nvSpPr>
        <p:spPr>
          <a:xfrm>
            <a:off x="936752" y="682003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9" name="object 46">
            <a:extLst>
              <a:ext uri="{FF2B5EF4-FFF2-40B4-BE49-F238E27FC236}">
                <a16:creationId xmlns:a16="http://schemas.microsoft.com/office/drawing/2014/main" id="{02A4ADEE-7010-4C18-9D60-DBD0E5A8CE55}"/>
              </a:ext>
            </a:extLst>
          </p:cNvPr>
          <p:cNvSpPr/>
          <p:nvPr/>
        </p:nvSpPr>
        <p:spPr>
          <a:xfrm>
            <a:off x="936752" y="707673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0" name="object 47">
            <a:extLst>
              <a:ext uri="{FF2B5EF4-FFF2-40B4-BE49-F238E27FC236}">
                <a16:creationId xmlns:a16="http://schemas.microsoft.com/office/drawing/2014/main" id="{3E64D520-F78A-4F8F-BEF0-B5A34808377F}"/>
              </a:ext>
            </a:extLst>
          </p:cNvPr>
          <p:cNvSpPr/>
          <p:nvPr/>
        </p:nvSpPr>
        <p:spPr>
          <a:xfrm>
            <a:off x="919330" y="7367481"/>
            <a:ext cx="188594" cy="188594"/>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1" name="object 48">
            <a:extLst>
              <a:ext uri="{FF2B5EF4-FFF2-40B4-BE49-F238E27FC236}">
                <a16:creationId xmlns:a16="http://schemas.microsoft.com/office/drawing/2014/main" id="{AF995D4A-C673-47CA-8109-ACC1C793C8DA}"/>
              </a:ext>
            </a:extLst>
          </p:cNvPr>
          <p:cNvSpPr/>
          <p:nvPr/>
        </p:nvSpPr>
        <p:spPr>
          <a:xfrm>
            <a:off x="936752" y="733342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2" name="object 49">
            <a:extLst>
              <a:ext uri="{FF2B5EF4-FFF2-40B4-BE49-F238E27FC236}">
                <a16:creationId xmlns:a16="http://schemas.microsoft.com/office/drawing/2014/main" id="{6555F89F-D7CF-4CDD-AB63-F4541EB8CC8C}"/>
              </a:ext>
            </a:extLst>
          </p:cNvPr>
          <p:cNvSpPr/>
          <p:nvPr/>
        </p:nvSpPr>
        <p:spPr>
          <a:xfrm>
            <a:off x="720013" y="765867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93" name="object 51">
            <a:extLst>
              <a:ext uri="{FF2B5EF4-FFF2-40B4-BE49-F238E27FC236}">
                <a16:creationId xmlns:a16="http://schemas.microsoft.com/office/drawing/2014/main" id="{1D0D2C8B-D524-4822-8401-10403EC3DC01}"/>
              </a:ext>
            </a:extLst>
          </p:cNvPr>
          <p:cNvSpPr/>
          <p:nvPr/>
        </p:nvSpPr>
        <p:spPr>
          <a:xfrm>
            <a:off x="720013" y="7874686"/>
            <a:ext cx="6120130" cy="1421130"/>
          </a:xfrm>
          <a:custGeom>
            <a:avLst/>
            <a:gdLst/>
            <a:ahLst/>
            <a:cxnLst/>
            <a:rect l="l" t="t" r="r" b="b"/>
            <a:pathLst>
              <a:path w="6120130" h="1421129">
                <a:moveTo>
                  <a:pt x="0" y="1420571"/>
                </a:moveTo>
                <a:lnTo>
                  <a:pt x="6120002" y="1420571"/>
                </a:lnTo>
                <a:lnTo>
                  <a:pt x="6120002" y="0"/>
                </a:lnTo>
                <a:lnTo>
                  <a:pt x="0" y="0"/>
                </a:lnTo>
                <a:lnTo>
                  <a:pt x="0" y="1420571"/>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94" name="object 52">
            <a:extLst>
              <a:ext uri="{FF2B5EF4-FFF2-40B4-BE49-F238E27FC236}">
                <a16:creationId xmlns:a16="http://schemas.microsoft.com/office/drawing/2014/main" id="{75DF8EBF-9CBC-4DCF-A735-CC36DE50CBF4}"/>
              </a:ext>
            </a:extLst>
          </p:cNvPr>
          <p:cNvSpPr/>
          <p:nvPr/>
        </p:nvSpPr>
        <p:spPr>
          <a:xfrm>
            <a:off x="919330" y="7977280"/>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5" name="object 53">
            <a:extLst>
              <a:ext uri="{FF2B5EF4-FFF2-40B4-BE49-F238E27FC236}">
                <a16:creationId xmlns:a16="http://schemas.microsoft.com/office/drawing/2014/main" id="{347F6A8B-5922-4A40-8421-76740CE52302}"/>
              </a:ext>
            </a:extLst>
          </p:cNvPr>
          <p:cNvSpPr/>
          <p:nvPr/>
        </p:nvSpPr>
        <p:spPr>
          <a:xfrm>
            <a:off x="919330" y="8233971"/>
            <a:ext cx="188594"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6" name="object 54">
            <a:extLst>
              <a:ext uri="{FF2B5EF4-FFF2-40B4-BE49-F238E27FC236}">
                <a16:creationId xmlns:a16="http://schemas.microsoft.com/office/drawing/2014/main" id="{287228A5-1C3B-4BF9-A5D0-5C60A4F5CD48}"/>
              </a:ext>
            </a:extLst>
          </p:cNvPr>
          <p:cNvSpPr/>
          <p:nvPr/>
        </p:nvSpPr>
        <p:spPr>
          <a:xfrm>
            <a:off x="919330" y="8490662"/>
            <a:ext cx="188594"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7" name="object 55">
            <a:extLst>
              <a:ext uri="{FF2B5EF4-FFF2-40B4-BE49-F238E27FC236}">
                <a16:creationId xmlns:a16="http://schemas.microsoft.com/office/drawing/2014/main" id="{568BDECD-54E7-4214-8877-6E40C5DA3B89}"/>
              </a:ext>
            </a:extLst>
          </p:cNvPr>
          <p:cNvSpPr/>
          <p:nvPr/>
        </p:nvSpPr>
        <p:spPr>
          <a:xfrm>
            <a:off x="919330" y="8747366"/>
            <a:ext cx="188594" cy="188595"/>
          </a:xfrm>
          <a:prstGeom prst="rect">
            <a:avLst/>
          </a:prstGeom>
          <a:blipFill>
            <a:blip r:embed="rId2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8" name="object 56">
            <a:extLst>
              <a:ext uri="{FF2B5EF4-FFF2-40B4-BE49-F238E27FC236}">
                <a16:creationId xmlns:a16="http://schemas.microsoft.com/office/drawing/2014/main" id="{8F7848EB-CA20-4ED8-ABF3-7A0DC3077977}"/>
              </a:ext>
            </a:extLst>
          </p:cNvPr>
          <p:cNvSpPr/>
          <p:nvPr/>
        </p:nvSpPr>
        <p:spPr>
          <a:xfrm>
            <a:off x="919330" y="9004057"/>
            <a:ext cx="188594"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9" name="object 60">
            <a:extLst>
              <a:ext uri="{FF2B5EF4-FFF2-40B4-BE49-F238E27FC236}">
                <a16:creationId xmlns:a16="http://schemas.microsoft.com/office/drawing/2014/main" id="{CC56824D-3464-43B4-A489-EB867604120B}"/>
              </a:ext>
            </a:extLst>
          </p:cNvPr>
          <p:cNvSpPr/>
          <p:nvPr/>
        </p:nvSpPr>
        <p:spPr>
          <a:xfrm>
            <a:off x="936752" y="819991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0" name="object 61">
            <a:extLst>
              <a:ext uri="{FF2B5EF4-FFF2-40B4-BE49-F238E27FC236}">
                <a16:creationId xmlns:a16="http://schemas.microsoft.com/office/drawing/2014/main" id="{365A393D-E908-4393-83BC-FE523C2FDF09}"/>
              </a:ext>
            </a:extLst>
          </p:cNvPr>
          <p:cNvSpPr/>
          <p:nvPr/>
        </p:nvSpPr>
        <p:spPr>
          <a:xfrm>
            <a:off x="936752" y="845662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1" name="object 62">
            <a:extLst>
              <a:ext uri="{FF2B5EF4-FFF2-40B4-BE49-F238E27FC236}">
                <a16:creationId xmlns:a16="http://schemas.microsoft.com/office/drawing/2014/main" id="{F8B28C0E-1267-4B4C-8CCB-87A9D1195FF4}"/>
              </a:ext>
            </a:extLst>
          </p:cNvPr>
          <p:cNvSpPr/>
          <p:nvPr/>
        </p:nvSpPr>
        <p:spPr>
          <a:xfrm>
            <a:off x="936752" y="871331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2" name="object 63">
            <a:extLst>
              <a:ext uri="{FF2B5EF4-FFF2-40B4-BE49-F238E27FC236}">
                <a16:creationId xmlns:a16="http://schemas.microsoft.com/office/drawing/2014/main" id="{7FC6EB1F-B0C0-4EF4-9F78-5302590E58A2}"/>
              </a:ext>
            </a:extLst>
          </p:cNvPr>
          <p:cNvSpPr/>
          <p:nvPr/>
        </p:nvSpPr>
        <p:spPr>
          <a:xfrm>
            <a:off x="936752" y="897000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7" name="テキスト ボックス 106">
            <a:extLst>
              <a:ext uri="{FF2B5EF4-FFF2-40B4-BE49-F238E27FC236}">
                <a16:creationId xmlns:a16="http://schemas.microsoft.com/office/drawing/2014/main" id="{FA08975E-9AF6-4244-806F-0869916DBC9F}"/>
              </a:ext>
            </a:extLst>
          </p:cNvPr>
          <p:cNvSpPr txBox="1"/>
          <p:nvPr/>
        </p:nvSpPr>
        <p:spPr>
          <a:xfrm>
            <a:off x="1111250" y="1266535"/>
            <a:ext cx="5400000" cy="400110"/>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医師の往診、看護師の訪問看護、保健師の家庭訪問等の際に、食事づくりや洗濯などの家事、家族の</a:t>
            </a:r>
          </a:p>
          <a:p>
            <a:pPr defTabSz="914400"/>
            <a:r>
              <a:rPr kumimoji="1" lang="ja-JP" altLang="en-US" sz="1000" dirty="0">
                <a:solidFill>
                  <a:prstClr val="black"/>
                </a:solidFill>
                <a:latin typeface="Meiryo UI"/>
                <a:ea typeface="Meiryo UI"/>
              </a:rPr>
              <a:t>介護等をしている姿を見かける</a:t>
            </a:r>
          </a:p>
        </p:txBody>
      </p:sp>
      <p:sp>
        <p:nvSpPr>
          <p:cNvPr id="108" name="テキスト ボックス 107">
            <a:extLst>
              <a:ext uri="{FF2B5EF4-FFF2-40B4-BE49-F238E27FC236}">
                <a16:creationId xmlns:a16="http://schemas.microsoft.com/office/drawing/2014/main" id="{770ADBC9-B16C-47C6-A7E7-452BDFAE1AAF}"/>
              </a:ext>
            </a:extLst>
          </p:cNvPr>
          <p:cNvSpPr txBox="1"/>
          <p:nvPr/>
        </p:nvSpPr>
        <p:spPr>
          <a:xfrm>
            <a:off x="1111250" y="1682173"/>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きょうだいの世話・送迎等をしている姿を見かける</a:t>
            </a:r>
          </a:p>
        </p:txBody>
      </p:sp>
      <p:sp>
        <p:nvSpPr>
          <p:cNvPr id="109" name="テキスト ボックス 108">
            <a:extLst>
              <a:ext uri="{FF2B5EF4-FFF2-40B4-BE49-F238E27FC236}">
                <a16:creationId xmlns:a16="http://schemas.microsoft.com/office/drawing/2014/main" id="{4F40DF1F-1F67-4680-AA3D-75493CA3842B}"/>
              </a:ext>
            </a:extLst>
          </p:cNvPr>
          <p:cNvSpPr txBox="1"/>
          <p:nvPr/>
        </p:nvSpPr>
        <p:spPr>
          <a:xfrm>
            <a:off x="1111250" y="1947082"/>
            <a:ext cx="5400000" cy="400110"/>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家庭訪問時に傍にいて病状の説明や要望伝達をする、認知症の家族の見守りを行う、車いすを押す、</a:t>
            </a:r>
          </a:p>
          <a:p>
            <a:pPr defTabSz="914400"/>
            <a:r>
              <a:rPr kumimoji="1" lang="ja-JP" altLang="en-US" sz="1000" dirty="0">
                <a:solidFill>
                  <a:prstClr val="black"/>
                </a:solidFill>
                <a:latin typeface="Meiryo UI"/>
                <a:ea typeface="Meiryo UI"/>
              </a:rPr>
              <a:t>買い物を手伝う等家族の付き添いをしている</a:t>
            </a:r>
          </a:p>
        </p:txBody>
      </p:sp>
      <p:sp>
        <p:nvSpPr>
          <p:cNvPr id="110" name="テキスト ボックス 109">
            <a:extLst>
              <a:ext uri="{FF2B5EF4-FFF2-40B4-BE49-F238E27FC236}">
                <a16:creationId xmlns:a16="http://schemas.microsoft.com/office/drawing/2014/main" id="{21651103-686A-42DE-8381-C2FCA13A4BDA}"/>
              </a:ext>
            </a:extLst>
          </p:cNvPr>
          <p:cNvSpPr txBox="1"/>
          <p:nvPr/>
        </p:nvSpPr>
        <p:spPr>
          <a:xfrm>
            <a:off x="1111250" y="2395681"/>
            <a:ext cx="5400000" cy="400110"/>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通院の同行介助、薬の受け取り、電話でのやり取り、日本語の苦手な家族・聴覚障害のある家族等の</a:t>
            </a:r>
          </a:p>
          <a:p>
            <a:pPr defTabSz="914400"/>
            <a:r>
              <a:rPr kumimoji="1" lang="ja-JP" altLang="en-US" sz="1000" dirty="0">
                <a:solidFill>
                  <a:prstClr val="black"/>
                </a:solidFill>
                <a:latin typeface="Meiryo UI"/>
                <a:ea typeface="Meiryo UI"/>
              </a:rPr>
              <a:t>通訳等家族のサポートを担っている</a:t>
            </a:r>
          </a:p>
        </p:txBody>
      </p:sp>
      <p:sp>
        <p:nvSpPr>
          <p:cNvPr id="111" name="テキスト ボックス 110">
            <a:extLst>
              <a:ext uri="{FF2B5EF4-FFF2-40B4-BE49-F238E27FC236}">
                <a16:creationId xmlns:a16="http://schemas.microsoft.com/office/drawing/2014/main" id="{68DD2383-9596-4FE0-829C-B7720A7A3236}"/>
              </a:ext>
            </a:extLst>
          </p:cNvPr>
          <p:cNvSpPr txBox="1"/>
          <p:nvPr/>
        </p:nvSpPr>
        <p:spPr>
          <a:xfrm>
            <a:off x="1111250" y="2832100"/>
            <a:ext cx="5400000" cy="400110"/>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病気を悲観する家族や大声を出したり泣き出したりする家族をなだめたり、障害を持つきょうだいを</a:t>
            </a:r>
            <a:r>
              <a:rPr kumimoji="1" lang="en-US" altLang="ja-JP" sz="1000" dirty="0">
                <a:solidFill>
                  <a:prstClr val="black"/>
                </a:solidFill>
                <a:latin typeface="Meiryo UI"/>
                <a:ea typeface="Meiryo UI"/>
              </a:rPr>
              <a:t/>
            </a:r>
            <a:br>
              <a:rPr kumimoji="1" lang="en-US" altLang="ja-JP" sz="1000" dirty="0">
                <a:solidFill>
                  <a:prstClr val="black"/>
                </a:solidFill>
                <a:latin typeface="Meiryo UI"/>
                <a:ea typeface="Meiryo UI"/>
              </a:rPr>
            </a:br>
            <a:r>
              <a:rPr kumimoji="1" lang="ja-JP" altLang="en-US" sz="1000" dirty="0">
                <a:solidFill>
                  <a:prstClr val="black"/>
                </a:solidFill>
                <a:latin typeface="Meiryo UI"/>
                <a:ea typeface="Meiryo UI"/>
              </a:rPr>
              <a:t>励ますなど、感情面のサポートをしている</a:t>
            </a:r>
          </a:p>
        </p:txBody>
      </p:sp>
      <p:sp>
        <p:nvSpPr>
          <p:cNvPr id="112" name="テキスト ボックス 111">
            <a:extLst>
              <a:ext uri="{FF2B5EF4-FFF2-40B4-BE49-F238E27FC236}">
                <a16:creationId xmlns:a16="http://schemas.microsoft.com/office/drawing/2014/main" id="{1A905CEA-B0FE-4DBD-813B-04CD3CB8CCDE}"/>
              </a:ext>
            </a:extLst>
          </p:cNvPr>
          <p:cNvSpPr txBox="1"/>
          <p:nvPr/>
        </p:nvSpPr>
        <p:spPr>
          <a:xfrm>
            <a:off x="1111250" y="365644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疲れている様子や精神的な不安定さがみられる</a:t>
            </a:r>
          </a:p>
        </p:txBody>
      </p:sp>
      <p:sp>
        <p:nvSpPr>
          <p:cNvPr id="113" name="テキスト ボックス 112">
            <a:extLst>
              <a:ext uri="{FF2B5EF4-FFF2-40B4-BE49-F238E27FC236}">
                <a16:creationId xmlns:a16="http://schemas.microsoft.com/office/drawing/2014/main" id="{43E429A0-E21C-49A5-B808-95EFD0CD3799}"/>
              </a:ext>
            </a:extLst>
          </p:cNvPr>
          <p:cNvSpPr txBox="1"/>
          <p:nvPr/>
        </p:nvSpPr>
        <p:spPr>
          <a:xfrm>
            <a:off x="1111250" y="391275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感情の起伏が激しい。または、感情を出さない</a:t>
            </a:r>
          </a:p>
        </p:txBody>
      </p:sp>
      <p:sp>
        <p:nvSpPr>
          <p:cNvPr id="114" name="テキスト ボックス 113">
            <a:extLst>
              <a:ext uri="{FF2B5EF4-FFF2-40B4-BE49-F238E27FC236}">
                <a16:creationId xmlns:a16="http://schemas.microsoft.com/office/drawing/2014/main" id="{FA68021A-24C4-48DC-BDF4-9B34AE262CEA}"/>
              </a:ext>
            </a:extLst>
          </p:cNvPr>
          <p:cNvSpPr txBox="1"/>
          <p:nvPr/>
        </p:nvSpPr>
        <p:spPr>
          <a:xfrm>
            <a:off x="1111250" y="4162138"/>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家族の病状からくる暴言や暴力等のつらい体験にも気丈にふるまい、周囲の人に気を遣いすぎる</a:t>
            </a:r>
          </a:p>
        </p:txBody>
      </p:sp>
      <p:sp>
        <p:nvSpPr>
          <p:cNvPr id="115" name="テキスト ボックス 114">
            <a:extLst>
              <a:ext uri="{FF2B5EF4-FFF2-40B4-BE49-F238E27FC236}">
                <a16:creationId xmlns:a16="http://schemas.microsoft.com/office/drawing/2014/main" id="{F1526E04-074A-4560-8DA2-76A9A1C2DB57}"/>
              </a:ext>
            </a:extLst>
          </p:cNvPr>
          <p:cNvSpPr txBox="1"/>
          <p:nvPr/>
        </p:nvSpPr>
        <p:spPr>
          <a:xfrm>
            <a:off x="1111250" y="441844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年齢に不相応な受け答え（年齢よりも幼い、または大人びている）</a:t>
            </a:r>
          </a:p>
        </p:txBody>
      </p:sp>
      <p:sp>
        <p:nvSpPr>
          <p:cNvPr id="116" name="テキスト ボックス 115">
            <a:extLst>
              <a:ext uri="{FF2B5EF4-FFF2-40B4-BE49-F238E27FC236}">
                <a16:creationId xmlns:a16="http://schemas.microsoft.com/office/drawing/2014/main" id="{373571FB-A3A2-4C6A-A7E6-3016580F0032}"/>
              </a:ext>
            </a:extLst>
          </p:cNvPr>
          <p:cNvSpPr txBox="1"/>
          <p:nvPr/>
        </p:nvSpPr>
        <p:spPr>
          <a:xfrm>
            <a:off x="1111250" y="468484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自分の事を話したがらない、質問などをすると話をすり替える</a:t>
            </a:r>
          </a:p>
        </p:txBody>
      </p:sp>
      <p:sp>
        <p:nvSpPr>
          <p:cNvPr id="117" name="テキスト ボックス 116">
            <a:extLst>
              <a:ext uri="{FF2B5EF4-FFF2-40B4-BE49-F238E27FC236}">
                <a16:creationId xmlns:a16="http://schemas.microsoft.com/office/drawing/2014/main" id="{30FA8711-FFE9-48B6-BF09-A4E01CAE910C}"/>
              </a:ext>
            </a:extLst>
          </p:cNvPr>
          <p:cNvSpPr txBox="1"/>
          <p:nvPr/>
        </p:nvSpPr>
        <p:spPr>
          <a:xfrm>
            <a:off x="1111250" y="493799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物や支援を欲しがらない</a:t>
            </a:r>
          </a:p>
        </p:txBody>
      </p:sp>
      <p:sp>
        <p:nvSpPr>
          <p:cNvPr id="118" name="テキスト ボックス 117">
            <a:extLst>
              <a:ext uri="{FF2B5EF4-FFF2-40B4-BE49-F238E27FC236}">
                <a16:creationId xmlns:a16="http://schemas.microsoft.com/office/drawing/2014/main" id="{2F99110C-AC24-4585-A7F0-90293F00D4E3}"/>
              </a:ext>
            </a:extLst>
          </p:cNvPr>
          <p:cNvSpPr txBox="1"/>
          <p:nvPr/>
        </p:nvSpPr>
        <p:spPr>
          <a:xfrm>
            <a:off x="4153850" y="4937992"/>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家族の顔色をうかがっている</a:t>
            </a:r>
          </a:p>
        </p:txBody>
      </p:sp>
      <p:sp>
        <p:nvSpPr>
          <p:cNvPr id="119" name="テキスト ボックス 118">
            <a:extLst>
              <a:ext uri="{FF2B5EF4-FFF2-40B4-BE49-F238E27FC236}">
                <a16:creationId xmlns:a16="http://schemas.microsoft.com/office/drawing/2014/main" id="{36661A65-148A-4541-ACE0-C0551CCC2D26}"/>
              </a:ext>
            </a:extLst>
          </p:cNvPr>
          <p:cNvSpPr txBox="1"/>
          <p:nvPr/>
        </p:nvSpPr>
        <p:spPr>
          <a:xfrm>
            <a:off x="1111250" y="5187373"/>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診察時の様子から、体調不良の背景に家庭環境などの要因が推測される</a:t>
            </a:r>
          </a:p>
        </p:txBody>
      </p:sp>
      <p:sp>
        <p:nvSpPr>
          <p:cNvPr id="120" name="テキスト ボックス 119">
            <a:extLst>
              <a:ext uri="{FF2B5EF4-FFF2-40B4-BE49-F238E27FC236}">
                <a16:creationId xmlns:a16="http://schemas.microsoft.com/office/drawing/2014/main" id="{202A75D2-FFD4-4318-9F8E-2B1C200CF844}"/>
              </a:ext>
            </a:extLst>
          </p:cNvPr>
          <p:cNvSpPr txBox="1"/>
          <p:nvPr/>
        </p:nvSpPr>
        <p:spPr>
          <a:xfrm>
            <a:off x="1111250" y="59563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時に家族と大ゲンカや家出をしていることがある</a:t>
            </a:r>
          </a:p>
        </p:txBody>
      </p:sp>
      <p:sp>
        <p:nvSpPr>
          <p:cNvPr id="121" name="テキスト ボックス 120">
            <a:extLst>
              <a:ext uri="{FF2B5EF4-FFF2-40B4-BE49-F238E27FC236}">
                <a16:creationId xmlns:a16="http://schemas.microsoft.com/office/drawing/2014/main" id="{0D396D13-8837-4F02-A396-5B11CA0017AB}"/>
              </a:ext>
            </a:extLst>
          </p:cNvPr>
          <p:cNvSpPr txBox="1"/>
          <p:nvPr/>
        </p:nvSpPr>
        <p:spPr>
          <a:xfrm>
            <a:off x="1111250" y="544684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遅刻や学校にきちんと行けていない様子がみられる</a:t>
            </a:r>
          </a:p>
        </p:txBody>
      </p:sp>
      <p:sp>
        <p:nvSpPr>
          <p:cNvPr id="122" name="テキスト ボックス 121">
            <a:extLst>
              <a:ext uri="{FF2B5EF4-FFF2-40B4-BE49-F238E27FC236}">
                <a16:creationId xmlns:a16="http://schemas.microsoft.com/office/drawing/2014/main" id="{1403D1CB-5E8F-4D0B-8C78-F9276E588BF1}"/>
              </a:ext>
            </a:extLst>
          </p:cNvPr>
          <p:cNvSpPr txBox="1"/>
          <p:nvPr/>
        </p:nvSpPr>
        <p:spPr>
          <a:xfrm>
            <a:off x="1111250" y="5703152"/>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以前はよく子供同士で交流があったのに、学校行事、部活動、地域の集まり等に参加しなくなった</a:t>
            </a:r>
          </a:p>
        </p:txBody>
      </p:sp>
      <p:sp>
        <p:nvSpPr>
          <p:cNvPr id="123" name="テキスト ボックス 122">
            <a:extLst>
              <a:ext uri="{FF2B5EF4-FFF2-40B4-BE49-F238E27FC236}">
                <a16:creationId xmlns:a16="http://schemas.microsoft.com/office/drawing/2014/main" id="{DCAAB4EB-0731-4494-8118-4BA482D43B1E}"/>
              </a:ext>
            </a:extLst>
          </p:cNvPr>
          <p:cNvSpPr txBox="1"/>
          <p:nvPr/>
        </p:nvSpPr>
        <p:spPr>
          <a:xfrm>
            <a:off x="1111250" y="6586077"/>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身なりが整っていない</a:t>
            </a:r>
          </a:p>
        </p:txBody>
      </p:sp>
      <p:sp>
        <p:nvSpPr>
          <p:cNvPr id="124" name="テキスト ボックス 123">
            <a:extLst>
              <a:ext uri="{FF2B5EF4-FFF2-40B4-BE49-F238E27FC236}">
                <a16:creationId xmlns:a16="http://schemas.microsoft.com/office/drawing/2014/main" id="{7DD462F1-94E5-4C17-9C2A-397B3050BB14}"/>
              </a:ext>
            </a:extLst>
          </p:cNvPr>
          <p:cNvSpPr txBox="1"/>
          <p:nvPr/>
        </p:nvSpPr>
        <p:spPr>
          <a:xfrm>
            <a:off x="4153850" y="6586077"/>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食事の世話がされていないようである</a:t>
            </a:r>
          </a:p>
        </p:txBody>
      </p:sp>
      <p:sp>
        <p:nvSpPr>
          <p:cNvPr id="125" name="テキスト ボックス 124">
            <a:extLst>
              <a:ext uri="{FF2B5EF4-FFF2-40B4-BE49-F238E27FC236}">
                <a16:creationId xmlns:a16="http://schemas.microsoft.com/office/drawing/2014/main" id="{F2472830-162D-4107-912C-0352C375A1E3}"/>
              </a:ext>
            </a:extLst>
          </p:cNvPr>
          <p:cNvSpPr txBox="1"/>
          <p:nvPr/>
        </p:nvSpPr>
        <p:spPr>
          <a:xfrm>
            <a:off x="1111250" y="682853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平均よりも痩せている</a:t>
            </a:r>
          </a:p>
        </p:txBody>
      </p:sp>
      <p:sp>
        <p:nvSpPr>
          <p:cNvPr id="126" name="テキスト ボックス 125">
            <a:extLst>
              <a:ext uri="{FF2B5EF4-FFF2-40B4-BE49-F238E27FC236}">
                <a16:creationId xmlns:a16="http://schemas.microsoft.com/office/drawing/2014/main" id="{23C20915-2098-45D7-9BC2-CF11F63A31E6}"/>
              </a:ext>
            </a:extLst>
          </p:cNvPr>
          <p:cNvSpPr txBox="1"/>
          <p:nvPr/>
        </p:nvSpPr>
        <p:spPr>
          <a:xfrm>
            <a:off x="1111250" y="7088606"/>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学校に提出する書類や保育園に通うきょうだいの準備等をするしっかり者である</a:t>
            </a:r>
          </a:p>
        </p:txBody>
      </p:sp>
      <p:sp>
        <p:nvSpPr>
          <p:cNvPr id="127" name="テキスト ボックス 126">
            <a:extLst>
              <a:ext uri="{FF2B5EF4-FFF2-40B4-BE49-F238E27FC236}">
                <a16:creationId xmlns:a16="http://schemas.microsoft.com/office/drawing/2014/main" id="{2BBC4849-97BA-4924-8304-D821650F81EB}"/>
              </a:ext>
            </a:extLst>
          </p:cNvPr>
          <p:cNvSpPr txBox="1"/>
          <p:nvPr/>
        </p:nvSpPr>
        <p:spPr>
          <a:xfrm>
            <a:off x="1111250" y="734491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役所等とのやり取りをし、書類の提出等を行っている</a:t>
            </a:r>
          </a:p>
        </p:txBody>
      </p:sp>
      <p:sp>
        <p:nvSpPr>
          <p:cNvPr id="128" name="テキスト ボックス 127">
            <a:extLst>
              <a:ext uri="{FF2B5EF4-FFF2-40B4-BE49-F238E27FC236}">
                <a16:creationId xmlns:a16="http://schemas.microsoft.com/office/drawing/2014/main" id="{46BAC09E-7854-40AD-8FB1-95DC249A497D}"/>
              </a:ext>
            </a:extLst>
          </p:cNvPr>
          <p:cNvSpPr txBox="1"/>
          <p:nvPr/>
        </p:nvSpPr>
        <p:spPr>
          <a:xfrm>
            <a:off x="1111250" y="794212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家庭訪問時に家の中や子供部屋が散らかっている、着られなくなった服なども放置されている</a:t>
            </a:r>
          </a:p>
        </p:txBody>
      </p:sp>
      <p:sp>
        <p:nvSpPr>
          <p:cNvPr id="129" name="テキスト ボックス 128">
            <a:extLst>
              <a:ext uri="{FF2B5EF4-FFF2-40B4-BE49-F238E27FC236}">
                <a16:creationId xmlns:a16="http://schemas.microsoft.com/office/drawing/2014/main" id="{8AB36B56-BD68-4409-827B-8436E4A72657}"/>
              </a:ext>
            </a:extLst>
          </p:cNvPr>
          <p:cNvSpPr txBox="1"/>
          <p:nvPr/>
        </p:nvSpPr>
        <p:spPr>
          <a:xfrm>
            <a:off x="1111250" y="8453924"/>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家族の世話について、子供をあてにしている</a:t>
            </a:r>
          </a:p>
        </p:txBody>
      </p:sp>
      <p:sp>
        <p:nvSpPr>
          <p:cNvPr id="130" name="テキスト ボックス 129">
            <a:extLst>
              <a:ext uri="{FF2B5EF4-FFF2-40B4-BE49-F238E27FC236}">
                <a16:creationId xmlns:a16="http://schemas.microsoft.com/office/drawing/2014/main" id="{7DDF1883-A085-443E-BA57-1DC27498AAD8}"/>
              </a:ext>
            </a:extLst>
          </p:cNvPr>
          <p:cNvSpPr txBox="1"/>
          <p:nvPr/>
        </p:nvSpPr>
        <p:spPr>
          <a:xfrm>
            <a:off x="1111250" y="871335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家事援助などの必要なサービスを入れたがらない</a:t>
            </a:r>
          </a:p>
        </p:txBody>
      </p:sp>
      <p:sp>
        <p:nvSpPr>
          <p:cNvPr id="131" name="テキスト ボックス 130">
            <a:extLst>
              <a:ext uri="{FF2B5EF4-FFF2-40B4-BE49-F238E27FC236}">
                <a16:creationId xmlns:a16="http://schemas.microsoft.com/office/drawing/2014/main" id="{2C763C1C-4596-4467-A943-1AF9DF0E09AB}"/>
              </a:ext>
            </a:extLst>
          </p:cNvPr>
          <p:cNvSpPr txBox="1"/>
          <p:nvPr/>
        </p:nvSpPr>
        <p:spPr>
          <a:xfrm>
            <a:off x="1111250" y="896504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保護者が学校の授業参観や面談に行かない、地域の集まりに顔を出さない</a:t>
            </a:r>
          </a:p>
        </p:txBody>
      </p:sp>
      <p:sp>
        <p:nvSpPr>
          <p:cNvPr id="132" name="テキスト ボックス 131">
            <a:extLst>
              <a:ext uri="{FF2B5EF4-FFF2-40B4-BE49-F238E27FC236}">
                <a16:creationId xmlns:a16="http://schemas.microsoft.com/office/drawing/2014/main" id="{FE08BED3-ECF2-4C11-A679-74250D390CC1}"/>
              </a:ext>
            </a:extLst>
          </p:cNvPr>
          <p:cNvSpPr txBox="1"/>
          <p:nvPr/>
        </p:nvSpPr>
        <p:spPr>
          <a:xfrm>
            <a:off x="1111250" y="820766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手続きの遅れ・漏れ等がある</a:t>
            </a:r>
          </a:p>
        </p:txBody>
      </p:sp>
    </p:spTree>
    <p:extLst>
      <p:ext uri="{BB962C8B-B14F-4D97-AF65-F5344CB8AC3E}">
        <p14:creationId xmlns:p14="http://schemas.microsoft.com/office/powerpoint/2010/main" val="3576247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5"/>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36"/>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43</a:t>
            </a:r>
            <a:endParaRPr sz="900">
              <a:latin typeface="Meiryo UI" panose="020B0604030504040204" pitchFamily="50" charset="-128"/>
              <a:ea typeface="Meiryo UI" panose="020B0604030504040204" pitchFamily="50" charset="-128"/>
              <a:cs typeface="Source Han Sans JP Medium"/>
            </a:endParaRPr>
          </a:p>
        </p:txBody>
      </p:sp>
      <p:sp>
        <p:nvSpPr>
          <p:cNvPr id="6" name="object 37"/>
          <p:cNvSpPr txBox="1"/>
          <p:nvPr/>
        </p:nvSpPr>
        <p:spPr>
          <a:xfrm>
            <a:off x="707301" y="10331567"/>
            <a:ext cx="205295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１. 支援機関別の気付きのポイント</a:t>
            </a:r>
            <a:endParaRPr sz="700">
              <a:latin typeface="Meiryo UI" panose="020B0604030504040204" pitchFamily="50" charset="-128"/>
              <a:ea typeface="Meiryo UI" panose="020B0604030504040204" pitchFamily="50" charset="-128"/>
              <a:cs typeface="Source Han Sans JP"/>
            </a:endParaRPr>
          </a:p>
        </p:txBody>
      </p:sp>
      <p:sp>
        <p:nvSpPr>
          <p:cNvPr id="8" name="object 2"/>
          <p:cNvSpPr txBox="1"/>
          <p:nvPr/>
        </p:nvSpPr>
        <p:spPr>
          <a:xfrm>
            <a:off x="707306" y="615950"/>
            <a:ext cx="6122119" cy="425758"/>
          </a:xfrm>
          <a:prstGeom prst="rect">
            <a:avLst/>
          </a:prstGeom>
        </p:spPr>
        <p:txBody>
          <a:bodyPr vert="horz" wrap="square" lIns="0" tIns="86360" rIns="0" bIns="0" rtlCol="0">
            <a:spAutoFit/>
          </a:bodyPr>
          <a:lstStyle/>
          <a:p>
            <a:pPr marL="200660" indent="-188595">
              <a:lnSpc>
                <a:spcPct val="100000"/>
              </a:lnSpc>
              <a:buChar char="■"/>
              <a:tabLst>
                <a:tab pos="738000"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地域（ピアサポート・民間支援団体・非営利団体・</a:t>
            </a:r>
            <a:r>
              <a:rPr lang="en-US" altLang="ja-JP" sz="1100" b="1" dirty="0">
                <a:solidFill>
                  <a:srgbClr val="231F20"/>
                </a:solidFill>
                <a:latin typeface="Meiryo UI" panose="020B0604030504040204" pitchFamily="50" charset="-128"/>
                <a:ea typeface="Meiryo UI" panose="020B0604030504040204" pitchFamily="50" charset="-128"/>
                <a:cs typeface="Source Han Sans JP"/>
              </a:rPr>
              <a:t>NPO </a:t>
            </a:r>
            <a:r>
              <a:rPr lang="ja-JP" altLang="en-US" sz="1100" b="1" dirty="0">
                <a:solidFill>
                  <a:srgbClr val="231F20"/>
                </a:solidFill>
                <a:latin typeface="Meiryo UI" panose="020B0604030504040204" pitchFamily="50" charset="-128"/>
                <a:ea typeface="Meiryo UI" panose="020B0604030504040204" pitchFamily="50" charset="-128"/>
                <a:cs typeface="Source Han Sans JP"/>
              </a:rPr>
              <a:t>法人、子供食堂・学習支援等民間</a:t>
            </a:r>
            <a:r>
              <a:rPr lang="en-US" altLang="ja-JP" sz="1100" b="1" dirty="0">
                <a:solidFill>
                  <a:srgbClr val="231F20"/>
                </a:solidFill>
                <a:latin typeface="Meiryo UI" panose="020B0604030504040204" pitchFamily="50" charset="-128"/>
                <a:ea typeface="Meiryo UI" panose="020B0604030504040204" pitchFamily="50" charset="-128"/>
                <a:cs typeface="Source Han Sans JP"/>
              </a:rPr>
              <a:t/>
            </a:r>
            <a:br>
              <a:rPr lang="en-US" altLang="ja-JP" sz="1100" b="1" dirty="0">
                <a:solidFill>
                  <a:srgbClr val="231F20"/>
                </a:solidFill>
                <a:latin typeface="Meiryo UI" panose="020B0604030504040204" pitchFamily="50" charset="-128"/>
                <a:ea typeface="Meiryo UI" panose="020B0604030504040204" pitchFamily="50" charset="-128"/>
                <a:cs typeface="Source Han Sans JP"/>
              </a:rPr>
            </a:br>
            <a:r>
              <a:rPr lang="en-US" altLang="ja-JP" sz="1100" b="1" dirty="0">
                <a:solidFill>
                  <a:srgbClr val="231F20"/>
                </a:solidFill>
                <a:latin typeface="Meiryo UI" panose="020B0604030504040204" pitchFamily="50" charset="-128"/>
                <a:ea typeface="Meiryo UI" panose="020B0604030504040204" pitchFamily="50" charset="-128"/>
                <a:cs typeface="Source Han Sans JP"/>
              </a:rPr>
              <a:t>         </a:t>
            </a:r>
            <a:r>
              <a:rPr lang="ja-JP" altLang="en-US" sz="1100" b="1" dirty="0">
                <a:solidFill>
                  <a:srgbClr val="231F20"/>
                </a:solidFill>
                <a:latin typeface="Meiryo UI" panose="020B0604030504040204" pitchFamily="50" charset="-128"/>
                <a:ea typeface="Meiryo UI" panose="020B0604030504040204" pitchFamily="50" charset="-128"/>
                <a:cs typeface="Source Han Sans JP"/>
              </a:rPr>
              <a:t>支援団体、民生児童委員、児童館、学童クラブ、保育所、町内会、企業 等）</a:t>
            </a:r>
            <a:endParaRPr sz="1100" dirty="0">
              <a:latin typeface="Meiryo UI" panose="020B0604030504040204" pitchFamily="50" charset="-128"/>
              <a:ea typeface="Meiryo UI" panose="020B0604030504040204" pitchFamily="50" charset="-128"/>
              <a:cs typeface="Source Han Sans JP"/>
            </a:endParaRPr>
          </a:p>
        </p:txBody>
      </p:sp>
      <p:sp>
        <p:nvSpPr>
          <p:cNvPr id="7" name="object 3">
            <a:extLst>
              <a:ext uri="{FF2B5EF4-FFF2-40B4-BE49-F238E27FC236}">
                <a16:creationId xmlns:a16="http://schemas.microsoft.com/office/drawing/2014/main" id="{62CCF691-BB4B-4447-AA49-C76E78F86D75}"/>
              </a:ext>
            </a:extLst>
          </p:cNvPr>
          <p:cNvSpPr/>
          <p:nvPr/>
        </p:nvSpPr>
        <p:spPr>
          <a:xfrm>
            <a:off x="719988" y="1088822"/>
            <a:ext cx="6120130" cy="216535"/>
          </a:xfrm>
          <a:custGeom>
            <a:avLst/>
            <a:gdLst/>
            <a:ahLst/>
            <a:cxnLst/>
            <a:rect l="l" t="t" r="r" b="b"/>
            <a:pathLst>
              <a:path w="6120130" h="216534">
                <a:moveTo>
                  <a:pt x="6120015" y="0"/>
                </a:moveTo>
                <a:lnTo>
                  <a:pt x="0" y="0"/>
                </a:lnTo>
                <a:lnTo>
                  <a:pt x="0" y="216001"/>
                </a:lnTo>
                <a:lnTo>
                  <a:pt x="6120015" y="216001"/>
                </a:lnTo>
                <a:lnTo>
                  <a:pt x="6120015" y="0"/>
                </a:lnTo>
                <a:close/>
              </a:path>
            </a:pathLst>
          </a:custGeom>
          <a:solidFill>
            <a:srgbClr val="956DAF"/>
          </a:solidFill>
        </p:spPr>
        <p:txBody>
          <a:bodyPr wrap="square" lIns="0" tIns="0" rIns="0" bIns="0" rtlCol="0" anchor="ctr"/>
          <a:lstStyle/>
          <a:p>
            <a:pPr marR="267970" algn="ctr" defTabSz="914400">
              <a:spcBef>
                <a:spcPts val="100"/>
              </a:spcBef>
            </a:pPr>
            <a:r>
              <a:rPr kumimoji="1" lang="ja-JP" altLang="en-US" sz="1100" b="1" spc="80" dirty="0">
                <a:solidFill>
                  <a:srgbClr val="FFFFFF"/>
                </a:solidFill>
                <a:latin typeface="Meiryo UI" panose="020B0604030504040204" pitchFamily="50" charset="-128"/>
                <a:ea typeface="Meiryo UI" panose="020B0604030504040204" pitchFamily="50" charset="-128"/>
                <a:cs typeface="源ノ角ゴシック JP Heavy"/>
              </a:rPr>
              <a:t>子供</a:t>
            </a:r>
            <a:r>
              <a:rPr kumimoji="1" lang="ja-JP" altLang="en-US" sz="1100" b="1" spc="90" dirty="0">
                <a:solidFill>
                  <a:srgbClr val="FFFFFF"/>
                </a:solidFill>
                <a:latin typeface="Meiryo UI" panose="020B0604030504040204" pitchFamily="50" charset="-128"/>
                <a:ea typeface="Meiryo UI" panose="020B0604030504040204" pitchFamily="50" charset="-128"/>
                <a:cs typeface="源ノ角ゴシック JP Heavy"/>
              </a:rPr>
              <a:t>が</a:t>
            </a:r>
            <a:r>
              <a:rPr kumimoji="1" lang="ja-JP" altLang="en-US" sz="1100" b="1" spc="30" dirty="0">
                <a:solidFill>
                  <a:srgbClr val="FFFFFF"/>
                </a:solidFill>
                <a:latin typeface="Meiryo UI" panose="020B0604030504040204" pitchFamily="50" charset="-128"/>
                <a:ea typeface="Meiryo UI" panose="020B0604030504040204" pitchFamily="50" charset="-128"/>
                <a:cs typeface="源ノ角ゴシック JP Heavy"/>
              </a:rPr>
              <a:t>ケ</a:t>
            </a:r>
            <a:r>
              <a:rPr kumimoji="1" lang="ja-JP" altLang="en-US" sz="1100" b="1" spc="50" dirty="0">
                <a:solidFill>
                  <a:srgbClr val="FFFFFF"/>
                </a:solidFill>
                <a:latin typeface="Meiryo UI" panose="020B0604030504040204" pitchFamily="50" charset="-128"/>
                <a:ea typeface="Meiryo UI" panose="020B0604030504040204" pitchFamily="50" charset="-128"/>
                <a:cs typeface="源ノ角ゴシック JP Heavy"/>
              </a:rPr>
              <a:t>ア</a:t>
            </a:r>
            <a:r>
              <a:rPr kumimoji="1" lang="ja-JP" altLang="en-US" sz="1100" b="1" spc="-25" dirty="0">
                <a:solidFill>
                  <a:srgbClr val="FFFFFF"/>
                </a:solidFill>
                <a:latin typeface="Meiryo UI" panose="020B0604030504040204" pitchFamily="50" charset="-128"/>
                <a:ea typeface="Meiryo UI" panose="020B0604030504040204" pitchFamily="50" charset="-128"/>
                <a:cs typeface="源ノ角ゴシック JP Heavy"/>
              </a:rPr>
              <a:t>を</a:t>
            </a:r>
            <a:r>
              <a:rPr kumimoji="1" lang="ja-JP" altLang="en-US" sz="1100" b="1" spc="-95" dirty="0">
                <a:solidFill>
                  <a:srgbClr val="FFFFFF"/>
                </a:solidFill>
                <a:latin typeface="Meiryo UI" panose="020B0604030504040204" pitchFamily="50" charset="-128"/>
                <a:ea typeface="Meiryo UI" panose="020B0604030504040204" pitchFamily="50" charset="-128"/>
                <a:cs typeface="源ノ角ゴシック JP Heavy"/>
              </a:rPr>
              <a:t>し</a:t>
            </a:r>
            <a:r>
              <a:rPr kumimoji="1" lang="ja-JP" altLang="en-US" sz="1100" b="1" spc="15" dirty="0">
                <a:solidFill>
                  <a:srgbClr val="FFFFFF"/>
                </a:solidFill>
                <a:latin typeface="Meiryo UI" panose="020B0604030504040204" pitchFamily="50" charset="-128"/>
                <a:ea typeface="Meiryo UI" panose="020B0604030504040204" pitchFamily="50" charset="-128"/>
                <a:cs typeface="源ノ角ゴシック JP Heavy"/>
              </a:rPr>
              <a:t>て</a:t>
            </a:r>
            <a:r>
              <a:rPr kumimoji="1" lang="ja-JP" altLang="en-US" sz="1100" b="1" spc="50" dirty="0">
                <a:solidFill>
                  <a:srgbClr val="FFFFFF"/>
                </a:solidFill>
                <a:latin typeface="Meiryo UI" panose="020B0604030504040204" pitchFamily="50" charset="-128"/>
                <a:ea typeface="Meiryo UI" panose="020B0604030504040204" pitchFamily="50" charset="-128"/>
                <a:cs typeface="源ノ角ゴシック JP Heavy"/>
              </a:rPr>
              <a:t>い</a:t>
            </a:r>
            <a:r>
              <a:rPr kumimoji="1" lang="ja-JP" altLang="en-US" sz="1100" b="1" spc="55" dirty="0">
                <a:solidFill>
                  <a:srgbClr val="FFFFFF"/>
                </a:solidFill>
                <a:latin typeface="Meiryo UI" panose="020B0604030504040204" pitchFamily="50" charset="-128"/>
                <a:ea typeface="Meiryo UI" panose="020B0604030504040204" pitchFamily="50" charset="-128"/>
                <a:cs typeface="源ノ角ゴシック JP Heavy"/>
              </a:rPr>
              <a:t>る</a:t>
            </a:r>
            <a:r>
              <a:rPr kumimoji="1" lang="ja-JP" altLang="en-US" sz="1100" b="1" spc="85" dirty="0">
                <a:solidFill>
                  <a:srgbClr val="FFFFFF"/>
                </a:solidFill>
                <a:latin typeface="Meiryo UI" panose="020B0604030504040204" pitchFamily="50" charset="-128"/>
                <a:ea typeface="Meiryo UI" panose="020B0604030504040204" pitchFamily="50" charset="-128"/>
                <a:cs typeface="源ノ角ゴシック JP Heavy"/>
              </a:rPr>
              <a:t>様</a:t>
            </a:r>
            <a:r>
              <a:rPr kumimoji="1" lang="ja-JP" altLang="en-US" sz="1100" b="1" dirty="0">
                <a:solidFill>
                  <a:srgbClr val="FFFFFF"/>
                </a:solidFill>
                <a:latin typeface="Meiryo UI" panose="020B0604030504040204" pitchFamily="50" charset="-128"/>
                <a:ea typeface="Meiryo UI" panose="020B0604030504040204" pitchFamily="50" charset="-128"/>
                <a:cs typeface="源ノ角ゴシック JP Heavy"/>
              </a:rPr>
              <a:t>子</a:t>
            </a:r>
            <a:endParaRPr kumimoji="1" lang="ja-JP" altLang="en-US" sz="1100" dirty="0">
              <a:solidFill>
                <a:prstClr val="black"/>
              </a:solidFill>
              <a:latin typeface="Meiryo UI" panose="020B0604030504040204" pitchFamily="50" charset="-128"/>
              <a:ea typeface="Meiryo UI" panose="020B0604030504040204" pitchFamily="50" charset="-128"/>
              <a:cs typeface="源ノ角ゴシック JP Heavy"/>
            </a:endParaRPr>
          </a:p>
        </p:txBody>
      </p:sp>
      <p:sp>
        <p:nvSpPr>
          <p:cNvPr id="9" name="object 4">
            <a:extLst>
              <a:ext uri="{FF2B5EF4-FFF2-40B4-BE49-F238E27FC236}">
                <a16:creationId xmlns:a16="http://schemas.microsoft.com/office/drawing/2014/main" id="{A35E31DC-96F6-4A41-A280-69E65FB12071}"/>
              </a:ext>
            </a:extLst>
          </p:cNvPr>
          <p:cNvSpPr/>
          <p:nvPr/>
        </p:nvSpPr>
        <p:spPr>
          <a:xfrm>
            <a:off x="720001" y="1304836"/>
            <a:ext cx="6120130" cy="1354455"/>
          </a:xfrm>
          <a:custGeom>
            <a:avLst/>
            <a:gdLst/>
            <a:ahLst/>
            <a:cxnLst/>
            <a:rect l="l" t="t" r="r" b="b"/>
            <a:pathLst>
              <a:path w="6120130" h="1354455">
                <a:moveTo>
                  <a:pt x="0" y="1354315"/>
                </a:moveTo>
                <a:lnTo>
                  <a:pt x="6120003" y="1354315"/>
                </a:lnTo>
                <a:lnTo>
                  <a:pt x="6120003" y="0"/>
                </a:lnTo>
                <a:lnTo>
                  <a:pt x="0" y="0"/>
                </a:lnTo>
                <a:lnTo>
                  <a:pt x="0" y="1354315"/>
                </a:lnTo>
                <a:close/>
              </a:path>
            </a:pathLst>
          </a:custGeom>
          <a:solidFill>
            <a:srgbClr val="EEEAF4"/>
          </a:solidFill>
        </p:spPr>
        <p:txBody>
          <a:bodyPr wrap="square" lIns="0" tIns="0" rIns="0" bIns="0" rtlCol="0"/>
          <a:lstStyle/>
          <a:p>
            <a:pPr defTabSz="914400"/>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10" name="object 5">
            <a:extLst>
              <a:ext uri="{FF2B5EF4-FFF2-40B4-BE49-F238E27FC236}">
                <a16:creationId xmlns:a16="http://schemas.microsoft.com/office/drawing/2014/main" id="{A1F2B239-6A73-4840-8C9D-6406AF727EF3}"/>
              </a:ext>
            </a:extLst>
          </p:cNvPr>
          <p:cNvSpPr/>
          <p:nvPr/>
        </p:nvSpPr>
        <p:spPr>
          <a:xfrm>
            <a:off x="919323" y="1514654"/>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1" name="object 6">
            <a:extLst>
              <a:ext uri="{FF2B5EF4-FFF2-40B4-BE49-F238E27FC236}">
                <a16:creationId xmlns:a16="http://schemas.microsoft.com/office/drawing/2014/main" id="{A49362F2-A6BA-43F6-9B5F-A00112140586}"/>
              </a:ext>
            </a:extLst>
          </p:cNvPr>
          <p:cNvSpPr/>
          <p:nvPr/>
        </p:nvSpPr>
        <p:spPr>
          <a:xfrm>
            <a:off x="919323" y="1854554"/>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2" name="object 7">
            <a:extLst>
              <a:ext uri="{FF2B5EF4-FFF2-40B4-BE49-F238E27FC236}">
                <a16:creationId xmlns:a16="http://schemas.microsoft.com/office/drawing/2014/main" id="{B2A0C99B-D57A-4726-9280-4C0FD88E505F}"/>
              </a:ext>
            </a:extLst>
          </p:cNvPr>
          <p:cNvSpPr/>
          <p:nvPr/>
        </p:nvSpPr>
        <p:spPr>
          <a:xfrm>
            <a:off x="936738" y="182051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3" name="object 8">
            <a:extLst>
              <a:ext uri="{FF2B5EF4-FFF2-40B4-BE49-F238E27FC236}">
                <a16:creationId xmlns:a16="http://schemas.microsoft.com/office/drawing/2014/main" id="{C96ACD39-CC9E-4C1C-BFF7-941E7FB5A278}"/>
              </a:ext>
            </a:extLst>
          </p:cNvPr>
          <p:cNvSpPr/>
          <p:nvPr/>
        </p:nvSpPr>
        <p:spPr>
          <a:xfrm>
            <a:off x="936738" y="207720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4" name="object 9">
            <a:extLst>
              <a:ext uri="{FF2B5EF4-FFF2-40B4-BE49-F238E27FC236}">
                <a16:creationId xmlns:a16="http://schemas.microsoft.com/office/drawing/2014/main" id="{2C8BCFB0-B672-4C41-9517-40D25C4E74BD}"/>
              </a:ext>
            </a:extLst>
          </p:cNvPr>
          <p:cNvSpPr/>
          <p:nvPr/>
        </p:nvSpPr>
        <p:spPr>
          <a:xfrm>
            <a:off x="919323" y="2111258"/>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5" name="object 10">
            <a:extLst>
              <a:ext uri="{FF2B5EF4-FFF2-40B4-BE49-F238E27FC236}">
                <a16:creationId xmlns:a16="http://schemas.microsoft.com/office/drawing/2014/main" id="{304F8A56-507C-47FE-8EA4-D936CD59A0D9}"/>
              </a:ext>
            </a:extLst>
          </p:cNvPr>
          <p:cNvSpPr/>
          <p:nvPr/>
        </p:nvSpPr>
        <p:spPr>
          <a:xfrm>
            <a:off x="936738" y="233389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6" name="object 11">
            <a:extLst>
              <a:ext uri="{FF2B5EF4-FFF2-40B4-BE49-F238E27FC236}">
                <a16:creationId xmlns:a16="http://schemas.microsoft.com/office/drawing/2014/main" id="{D2031CFD-9436-46AC-AE55-6CC4CC050E16}"/>
              </a:ext>
            </a:extLst>
          </p:cNvPr>
          <p:cNvSpPr/>
          <p:nvPr/>
        </p:nvSpPr>
        <p:spPr>
          <a:xfrm>
            <a:off x="919323" y="2367949"/>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7" name="object 12">
            <a:extLst>
              <a:ext uri="{FF2B5EF4-FFF2-40B4-BE49-F238E27FC236}">
                <a16:creationId xmlns:a16="http://schemas.microsoft.com/office/drawing/2014/main" id="{0C20AE68-C9FA-42C3-B495-D24754FE7365}"/>
              </a:ext>
            </a:extLst>
          </p:cNvPr>
          <p:cNvSpPr/>
          <p:nvPr/>
        </p:nvSpPr>
        <p:spPr>
          <a:xfrm>
            <a:off x="719988" y="2659138"/>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18" name="object 13">
            <a:extLst>
              <a:ext uri="{FF2B5EF4-FFF2-40B4-BE49-F238E27FC236}">
                <a16:creationId xmlns:a16="http://schemas.microsoft.com/office/drawing/2014/main" id="{63EEEAC9-7A29-4020-AE46-057F3A9DCFE1}"/>
              </a:ext>
            </a:extLst>
          </p:cNvPr>
          <p:cNvSpPr/>
          <p:nvPr/>
        </p:nvSpPr>
        <p:spPr>
          <a:xfrm>
            <a:off x="720001" y="2875140"/>
            <a:ext cx="6120130" cy="1354455"/>
          </a:xfrm>
          <a:custGeom>
            <a:avLst/>
            <a:gdLst/>
            <a:ahLst/>
            <a:cxnLst/>
            <a:rect l="l" t="t" r="r" b="b"/>
            <a:pathLst>
              <a:path w="6120130" h="1354454">
                <a:moveTo>
                  <a:pt x="0" y="1354188"/>
                </a:moveTo>
                <a:lnTo>
                  <a:pt x="6120003" y="1354188"/>
                </a:lnTo>
                <a:lnTo>
                  <a:pt x="6120003" y="0"/>
                </a:lnTo>
                <a:lnTo>
                  <a:pt x="0" y="0"/>
                </a:lnTo>
                <a:lnTo>
                  <a:pt x="0" y="1354188"/>
                </a:lnTo>
                <a:close/>
              </a:path>
            </a:pathLst>
          </a:custGeom>
          <a:solidFill>
            <a:srgbClr val="E9EBF6"/>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9" name="object 14">
            <a:extLst>
              <a:ext uri="{FF2B5EF4-FFF2-40B4-BE49-F238E27FC236}">
                <a16:creationId xmlns:a16="http://schemas.microsoft.com/office/drawing/2014/main" id="{E17D4F96-D8B0-46B3-8713-500D2E2F08D4}"/>
              </a:ext>
            </a:extLst>
          </p:cNvPr>
          <p:cNvSpPr/>
          <p:nvPr/>
        </p:nvSpPr>
        <p:spPr>
          <a:xfrm>
            <a:off x="919323" y="3681443"/>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0" name="object 15">
            <a:extLst>
              <a:ext uri="{FF2B5EF4-FFF2-40B4-BE49-F238E27FC236}">
                <a16:creationId xmlns:a16="http://schemas.microsoft.com/office/drawing/2014/main" id="{C188C8CF-32EB-4480-9913-5CC12287955D}"/>
              </a:ext>
            </a:extLst>
          </p:cNvPr>
          <p:cNvSpPr/>
          <p:nvPr/>
        </p:nvSpPr>
        <p:spPr>
          <a:xfrm>
            <a:off x="919323" y="3938134"/>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1" name="object 16">
            <a:extLst>
              <a:ext uri="{FF2B5EF4-FFF2-40B4-BE49-F238E27FC236}">
                <a16:creationId xmlns:a16="http://schemas.microsoft.com/office/drawing/2014/main" id="{3822A449-D34B-4E3C-BC81-7085A339AC25}"/>
              </a:ext>
            </a:extLst>
          </p:cNvPr>
          <p:cNvSpPr/>
          <p:nvPr/>
        </p:nvSpPr>
        <p:spPr>
          <a:xfrm>
            <a:off x="919323" y="2977746"/>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2" name="object 17">
            <a:extLst>
              <a:ext uri="{FF2B5EF4-FFF2-40B4-BE49-F238E27FC236}">
                <a16:creationId xmlns:a16="http://schemas.microsoft.com/office/drawing/2014/main" id="{EB4D5402-C3EA-4419-9449-AB6781EA9936}"/>
              </a:ext>
            </a:extLst>
          </p:cNvPr>
          <p:cNvSpPr/>
          <p:nvPr/>
        </p:nvSpPr>
        <p:spPr>
          <a:xfrm>
            <a:off x="3973450" y="2977746"/>
            <a:ext cx="188595"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3" name="object 18">
            <a:extLst>
              <a:ext uri="{FF2B5EF4-FFF2-40B4-BE49-F238E27FC236}">
                <a16:creationId xmlns:a16="http://schemas.microsoft.com/office/drawing/2014/main" id="{94F89D8D-8A2D-4F21-B0D8-12F77A6D602F}"/>
              </a:ext>
            </a:extLst>
          </p:cNvPr>
          <p:cNvSpPr/>
          <p:nvPr/>
        </p:nvSpPr>
        <p:spPr>
          <a:xfrm>
            <a:off x="936738" y="390409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4" name="object 19">
            <a:extLst>
              <a:ext uri="{FF2B5EF4-FFF2-40B4-BE49-F238E27FC236}">
                <a16:creationId xmlns:a16="http://schemas.microsoft.com/office/drawing/2014/main" id="{9E6E4B25-F760-4913-BB1F-8AE98E9944FE}"/>
              </a:ext>
            </a:extLst>
          </p:cNvPr>
          <p:cNvSpPr/>
          <p:nvPr/>
        </p:nvSpPr>
        <p:spPr>
          <a:xfrm>
            <a:off x="919323" y="3341544"/>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5" name="object 20">
            <a:extLst>
              <a:ext uri="{FF2B5EF4-FFF2-40B4-BE49-F238E27FC236}">
                <a16:creationId xmlns:a16="http://schemas.microsoft.com/office/drawing/2014/main" id="{D338F405-257B-4B44-ABEC-7DF9AAB5B7CA}"/>
              </a:ext>
            </a:extLst>
          </p:cNvPr>
          <p:cNvSpPr/>
          <p:nvPr/>
        </p:nvSpPr>
        <p:spPr>
          <a:xfrm>
            <a:off x="936738" y="320039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6" name="object 21">
            <a:extLst>
              <a:ext uri="{FF2B5EF4-FFF2-40B4-BE49-F238E27FC236}">
                <a16:creationId xmlns:a16="http://schemas.microsoft.com/office/drawing/2014/main" id="{91195193-FB71-43CD-AB4C-D3C7E7F1DDEC}"/>
              </a:ext>
            </a:extLst>
          </p:cNvPr>
          <p:cNvSpPr/>
          <p:nvPr/>
        </p:nvSpPr>
        <p:spPr>
          <a:xfrm>
            <a:off x="936738" y="364740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7" name="object 22">
            <a:extLst>
              <a:ext uri="{FF2B5EF4-FFF2-40B4-BE49-F238E27FC236}">
                <a16:creationId xmlns:a16="http://schemas.microsoft.com/office/drawing/2014/main" id="{ECE0BC46-1CE1-4CCD-AE56-CC487A817E7E}"/>
              </a:ext>
            </a:extLst>
          </p:cNvPr>
          <p:cNvSpPr/>
          <p:nvPr/>
        </p:nvSpPr>
        <p:spPr>
          <a:xfrm>
            <a:off x="719988" y="4229341"/>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28" name="object 23">
            <a:extLst>
              <a:ext uri="{FF2B5EF4-FFF2-40B4-BE49-F238E27FC236}">
                <a16:creationId xmlns:a16="http://schemas.microsoft.com/office/drawing/2014/main" id="{52005F13-C92B-468E-B5DC-5386A99EB33D}"/>
              </a:ext>
            </a:extLst>
          </p:cNvPr>
          <p:cNvSpPr/>
          <p:nvPr/>
        </p:nvSpPr>
        <p:spPr>
          <a:xfrm>
            <a:off x="719998" y="4445348"/>
            <a:ext cx="6120130" cy="907415"/>
          </a:xfrm>
          <a:custGeom>
            <a:avLst/>
            <a:gdLst/>
            <a:ahLst/>
            <a:cxnLst/>
            <a:rect l="l" t="t" r="r" b="b"/>
            <a:pathLst>
              <a:path w="6120130" h="907414">
                <a:moveTo>
                  <a:pt x="0" y="0"/>
                </a:moveTo>
                <a:lnTo>
                  <a:pt x="0" y="907186"/>
                </a:lnTo>
                <a:lnTo>
                  <a:pt x="6120003" y="907173"/>
                </a:lnTo>
                <a:lnTo>
                  <a:pt x="6120003" y="0"/>
                </a:lnTo>
                <a:lnTo>
                  <a:pt x="0" y="0"/>
                </a:lnTo>
                <a:close/>
              </a:path>
            </a:pathLst>
          </a:custGeom>
          <a:solidFill>
            <a:srgbClr val="EAF0F9"/>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9" name="object 24">
            <a:extLst>
              <a:ext uri="{FF2B5EF4-FFF2-40B4-BE49-F238E27FC236}">
                <a16:creationId xmlns:a16="http://schemas.microsoft.com/office/drawing/2014/main" id="{4BFE6790-29B4-442D-8151-4B0C1816D44B}"/>
              </a:ext>
            </a:extLst>
          </p:cNvPr>
          <p:cNvSpPr/>
          <p:nvPr/>
        </p:nvSpPr>
        <p:spPr>
          <a:xfrm>
            <a:off x="719998" y="4445336"/>
            <a:ext cx="6120130" cy="635"/>
          </a:xfrm>
          <a:custGeom>
            <a:avLst/>
            <a:gdLst/>
            <a:ahLst/>
            <a:cxnLst/>
            <a:rect l="l" t="t" r="r" b="b"/>
            <a:pathLst>
              <a:path w="6120130" h="635">
                <a:moveTo>
                  <a:pt x="6120003" y="0"/>
                </a:moveTo>
                <a:lnTo>
                  <a:pt x="0" y="0"/>
                </a:lnTo>
                <a:lnTo>
                  <a:pt x="6120003" y="12"/>
                </a:lnTo>
                <a:close/>
              </a:path>
            </a:pathLst>
          </a:custGeom>
          <a:solidFill>
            <a:srgbClr val="509FD7"/>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0" name="object 25">
            <a:extLst>
              <a:ext uri="{FF2B5EF4-FFF2-40B4-BE49-F238E27FC236}">
                <a16:creationId xmlns:a16="http://schemas.microsoft.com/office/drawing/2014/main" id="{DF526262-3BF4-4F53-ACBC-369890E52614}"/>
              </a:ext>
            </a:extLst>
          </p:cNvPr>
          <p:cNvSpPr/>
          <p:nvPr/>
        </p:nvSpPr>
        <p:spPr>
          <a:xfrm>
            <a:off x="919323" y="4547945"/>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1" name="object 26">
            <a:extLst>
              <a:ext uri="{FF2B5EF4-FFF2-40B4-BE49-F238E27FC236}">
                <a16:creationId xmlns:a16="http://schemas.microsoft.com/office/drawing/2014/main" id="{43848CDE-309B-47C9-AD17-D6A2C1CF5481}"/>
              </a:ext>
            </a:extLst>
          </p:cNvPr>
          <p:cNvSpPr/>
          <p:nvPr/>
        </p:nvSpPr>
        <p:spPr>
          <a:xfrm>
            <a:off x="919323" y="4804636"/>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2" name="object 27">
            <a:extLst>
              <a:ext uri="{FF2B5EF4-FFF2-40B4-BE49-F238E27FC236}">
                <a16:creationId xmlns:a16="http://schemas.microsoft.com/office/drawing/2014/main" id="{433A2618-76A4-422A-B3AC-8F6EBD510CC3}"/>
              </a:ext>
            </a:extLst>
          </p:cNvPr>
          <p:cNvSpPr/>
          <p:nvPr/>
        </p:nvSpPr>
        <p:spPr>
          <a:xfrm>
            <a:off x="919323" y="5061328"/>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3" name="object 28">
            <a:extLst>
              <a:ext uri="{FF2B5EF4-FFF2-40B4-BE49-F238E27FC236}">
                <a16:creationId xmlns:a16="http://schemas.microsoft.com/office/drawing/2014/main" id="{6B194751-6E50-4215-82C3-F7A39DE4F7AF}"/>
              </a:ext>
            </a:extLst>
          </p:cNvPr>
          <p:cNvSpPr/>
          <p:nvPr/>
        </p:nvSpPr>
        <p:spPr>
          <a:xfrm>
            <a:off x="3973450" y="4547945"/>
            <a:ext cx="188595"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4" name="object 29">
            <a:extLst>
              <a:ext uri="{FF2B5EF4-FFF2-40B4-BE49-F238E27FC236}">
                <a16:creationId xmlns:a16="http://schemas.microsoft.com/office/drawing/2014/main" id="{33A08039-5124-4C61-8A8C-81099136396D}"/>
              </a:ext>
            </a:extLst>
          </p:cNvPr>
          <p:cNvSpPr/>
          <p:nvPr/>
        </p:nvSpPr>
        <p:spPr>
          <a:xfrm>
            <a:off x="936738" y="477058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5" name="object 30">
            <a:extLst>
              <a:ext uri="{FF2B5EF4-FFF2-40B4-BE49-F238E27FC236}">
                <a16:creationId xmlns:a16="http://schemas.microsoft.com/office/drawing/2014/main" id="{1FA7024C-0363-4367-918B-785928ACCCC3}"/>
              </a:ext>
            </a:extLst>
          </p:cNvPr>
          <p:cNvSpPr/>
          <p:nvPr/>
        </p:nvSpPr>
        <p:spPr>
          <a:xfrm>
            <a:off x="936738" y="502728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6" name="object 31">
            <a:extLst>
              <a:ext uri="{FF2B5EF4-FFF2-40B4-BE49-F238E27FC236}">
                <a16:creationId xmlns:a16="http://schemas.microsoft.com/office/drawing/2014/main" id="{ED87F566-E9D7-47DF-A2C7-AF882BC17680}"/>
              </a:ext>
            </a:extLst>
          </p:cNvPr>
          <p:cNvSpPr/>
          <p:nvPr/>
        </p:nvSpPr>
        <p:spPr>
          <a:xfrm>
            <a:off x="719988" y="5352516"/>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37" name="object 32">
            <a:extLst>
              <a:ext uri="{FF2B5EF4-FFF2-40B4-BE49-F238E27FC236}">
                <a16:creationId xmlns:a16="http://schemas.microsoft.com/office/drawing/2014/main" id="{CD2D3ACF-56F9-42C3-806A-C47D011BD808}"/>
              </a:ext>
            </a:extLst>
          </p:cNvPr>
          <p:cNvSpPr/>
          <p:nvPr/>
        </p:nvSpPr>
        <p:spPr>
          <a:xfrm>
            <a:off x="720001" y="5568531"/>
            <a:ext cx="6120130" cy="394335"/>
          </a:xfrm>
          <a:custGeom>
            <a:avLst/>
            <a:gdLst/>
            <a:ahLst/>
            <a:cxnLst/>
            <a:rect l="l" t="t" r="r" b="b"/>
            <a:pathLst>
              <a:path w="6120130" h="394335">
                <a:moveTo>
                  <a:pt x="0" y="393801"/>
                </a:moveTo>
                <a:lnTo>
                  <a:pt x="6120003" y="393801"/>
                </a:lnTo>
                <a:lnTo>
                  <a:pt x="6120003" y="0"/>
                </a:lnTo>
                <a:lnTo>
                  <a:pt x="0" y="0"/>
                </a:lnTo>
                <a:lnTo>
                  <a:pt x="0" y="393801"/>
                </a:lnTo>
                <a:close/>
              </a:path>
            </a:pathLst>
          </a:custGeom>
          <a:solidFill>
            <a:srgbClr val="F4ECF5"/>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8" name="object 33">
            <a:extLst>
              <a:ext uri="{FF2B5EF4-FFF2-40B4-BE49-F238E27FC236}">
                <a16:creationId xmlns:a16="http://schemas.microsoft.com/office/drawing/2014/main" id="{86689891-204F-474F-A4A8-4915824B8E59}"/>
              </a:ext>
            </a:extLst>
          </p:cNvPr>
          <p:cNvSpPr/>
          <p:nvPr/>
        </p:nvSpPr>
        <p:spPr>
          <a:xfrm>
            <a:off x="919323" y="5671126"/>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C9457C9-2AE9-46AB-A4F7-1EB7914C81B8}"/>
              </a:ext>
            </a:extLst>
          </p:cNvPr>
          <p:cNvSpPr txBox="1"/>
          <p:nvPr/>
        </p:nvSpPr>
        <p:spPr>
          <a:xfrm>
            <a:off x="1111250" y="1368229"/>
            <a:ext cx="5400000" cy="473271"/>
          </a:xfrm>
          <a:prstGeom prst="rect">
            <a:avLst/>
          </a:prstGeom>
          <a:noFill/>
        </p:spPr>
        <p:txBody>
          <a:bodyPr wrap="square">
            <a:spAutoFit/>
          </a:bodyPr>
          <a:lstStyle/>
          <a:p>
            <a:pPr marL="12700" marR="202565" defTabSz="914400">
              <a:lnSpc>
                <a:spcPct val="131600"/>
              </a:lnSpc>
              <a:spcBef>
                <a:spcPts val="815"/>
              </a:spcBef>
            </a:pP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車</a:t>
            </a:r>
            <a:r>
              <a:rPr kumimoji="1" lang="ja-JP" altLang="en-US" sz="1000" spc="-7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す</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70" dirty="0">
                <a:solidFill>
                  <a:srgbClr val="414042"/>
                </a:solidFill>
                <a:latin typeface="Meiryo UI" panose="020B0604030504040204" pitchFamily="50" charset="-128"/>
                <a:ea typeface="Meiryo UI" panose="020B0604030504040204" pitchFamily="50" charset="-128"/>
                <a:cs typeface="源ノ角ゴシック JP Light"/>
              </a:rPr>
              <a:t>押</a:t>
            </a:r>
            <a:r>
              <a:rPr kumimoji="1" lang="ja-JP" altLang="en-US" sz="1000" spc="-8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50" dirty="0">
                <a:solidFill>
                  <a:srgbClr val="414042"/>
                </a:solidFill>
                <a:latin typeface="Meiryo UI" panose="020B0604030504040204" pitchFamily="50" charset="-128"/>
                <a:ea typeface="Meiryo UI" panose="020B0604030504040204" pitchFamily="50" charset="-128"/>
                <a:cs typeface="源ノ角ゴシック JP Light"/>
              </a:rPr>
              <a:t>買</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物</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手</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伝</a:t>
            </a:r>
            <a:r>
              <a:rPr kumimoji="1" lang="ja-JP" altLang="en-US" sz="1000" spc="-100" dirty="0">
                <a:solidFill>
                  <a:srgbClr val="414042"/>
                </a:solidFill>
                <a:latin typeface="Meiryo UI" panose="020B0604030504040204" pitchFamily="50" charset="-128"/>
                <a:ea typeface="Meiryo UI" panose="020B0604030504040204" pitchFamily="50" charset="-128"/>
                <a:cs typeface="源ノ角ゴシック JP Light"/>
              </a:rPr>
              <a:t>っ</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族の</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介</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護</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や</a:t>
            </a:r>
            <a:r>
              <a:rPr kumimoji="1" lang="ja-JP" altLang="en-US" sz="1000" spc="-40" dirty="0">
                <a:solidFill>
                  <a:srgbClr val="414042"/>
                </a:solidFill>
                <a:latin typeface="Meiryo UI" panose="020B0604030504040204" pitchFamily="50" charset="-128"/>
                <a:ea typeface="Meiryo UI" panose="020B0604030504040204" pitchFamily="50" charset="-128"/>
                <a:cs typeface="源ノ角ゴシック JP Light"/>
              </a:rPr>
              <a:t>付</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き</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添</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160" dirty="0">
                <a:solidFill>
                  <a:srgbClr val="414042"/>
                </a:solidFill>
                <a:latin typeface="Meiryo UI" panose="020B0604030504040204" pitchFamily="50" charset="-128"/>
                <a:ea typeface="Meiryo UI" panose="020B0604030504040204" pitchFamily="50" charset="-128"/>
                <a:cs typeface="源ノ角ゴシック JP Light"/>
              </a:rPr>
              <a:t>き</a:t>
            </a:r>
            <a:r>
              <a:rPr kumimoji="1" lang="ja-JP" altLang="en-US" sz="1000" spc="-120" dirty="0">
                <a:solidFill>
                  <a:srgbClr val="414042"/>
                </a:solidFill>
                <a:latin typeface="Meiryo UI" panose="020B0604030504040204" pitchFamily="50" charset="-128"/>
                <a:ea typeface="Meiryo UI" panose="020B0604030504040204" pitchFamily="50" charset="-128"/>
                <a:cs typeface="源ノ角ゴシック JP Light"/>
              </a:rPr>
              <a:t>ょ</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う</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だい</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世</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話・</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送</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迎</a:t>
            </a:r>
            <a:r>
              <a:rPr kumimoji="1" lang="ja-JP" altLang="en-US" sz="1000" spc="-10" dirty="0">
                <a:solidFill>
                  <a:srgbClr val="414042"/>
                </a:solidFill>
                <a:latin typeface="Meiryo UI" panose="020B0604030504040204" pitchFamily="50" charset="-128"/>
                <a:ea typeface="Meiryo UI" panose="020B0604030504040204" pitchFamily="50" charset="-128"/>
                <a:cs typeface="源ノ角ゴシック JP Light"/>
              </a:rPr>
              <a:t>等</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7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て</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姿</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見</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か</a:t>
            </a:r>
            <a:r>
              <a:rPr kumimoji="1" lang="ja-JP" altLang="en-US" sz="1000" spc="-105" dirty="0">
                <a:solidFill>
                  <a:srgbClr val="414042"/>
                </a:solidFill>
                <a:latin typeface="Meiryo UI" panose="020B0604030504040204" pitchFamily="50" charset="-128"/>
                <a:ea typeface="Meiryo UI" panose="020B0604030504040204" pitchFamily="50" charset="-128"/>
                <a:cs typeface="源ノ角ゴシック JP Light"/>
              </a:rPr>
              <a:t>ける</a:t>
            </a:r>
            <a:endParaRPr kumimoji="1" lang="ja-JP" altLang="en-US" sz="1000" dirty="0">
              <a:solidFill>
                <a:prstClr val="black"/>
              </a:solidFill>
              <a:latin typeface="Meiryo UI" panose="020B0604030504040204" pitchFamily="50" charset="-128"/>
              <a:ea typeface="Meiryo UI" panose="020B0604030504040204" pitchFamily="50" charset="-128"/>
              <a:cs typeface="源ノ角ゴシック JP Light"/>
            </a:endParaRPr>
          </a:p>
        </p:txBody>
      </p:sp>
      <p:sp>
        <p:nvSpPr>
          <p:cNvPr id="40" name="テキスト ボックス 39">
            <a:extLst>
              <a:ext uri="{FF2B5EF4-FFF2-40B4-BE49-F238E27FC236}">
                <a16:creationId xmlns:a16="http://schemas.microsoft.com/office/drawing/2014/main" id="{2DA0EB99-027E-44B8-A33B-16B6E6BC86B5}"/>
              </a:ext>
            </a:extLst>
          </p:cNvPr>
          <p:cNvSpPr txBox="1"/>
          <p:nvPr/>
        </p:nvSpPr>
        <p:spPr>
          <a:xfrm>
            <a:off x="1111250" y="1831790"/>
            <a:ext cx="5400000" cy="246221"/>
          </a:xfrm>
          <a:prstGeom prst="rect">
            <a:avLst/>
          </a:prstGeom>
          <a:noFill/>
        </p:spPr>
        <p:txBody>
          <a:bodyPr wrap="square">
            <a:spAutoFit/>
          </a:bodyPr>
          <a:lstStyle/>
          <a:p>
            <a:pPr marL="12700" defTabSz="914400">
              <a:spcBef>
                <a:spcPts val="880"/>
              </a:spcBef>
            </a:pP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日</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本</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語</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苦</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手</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な</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族・</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聴</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覚</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障</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害</a:t>
            </a:r>
            <a:r>
              <a:rPr kumimoji="1" lang="ja-JP" altLang="en-US" sz="1000" spc="-50"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あ</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族</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等の</a:t>
            </a:r>
            <a:r>
              <a:rPr kumimoji="1" lang="ja-JP" altLang="en-US" sz="1000" spc="10" dirty="0">
                <a:solidFill>
                  <a:srgbClr val="414042"/>
                </a:solidFill>
                <a:latin typeface="Meiryo UI" panose="020B0604030504040204" pitchFamily="50" charset="-128"/>
                <a:ea typeface="Meiryo UI" panose="020B0604030504040204" pitchFamily="50" charset="-128"/>
                <a:cs typeface="源ノ角ゴシック JP Light"/>
              </a:rPr>
              <a:t>通</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訳</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7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て</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る</a:t>
            </a:r>
            <a:endParaRPr kumimoji="1" lang="ja-JP" altLang="en-US" sz="1000" dirty="0">
              <a:solidFill>
                <a:prstClr val="black"/>
              </a:solidFill>
              <a:latin typeface="Meiryo UI" panose="020B0604030504040204" pitchFamily="50" charset="-128"/>
              <a:ea typeface="Meiryo UI" panose="020B0604030504040204" pitchFamily="50" charset="-128"/>
              <a:cs typeface="源ノ角ゴシック JP Light"/>
            </a:endParaRPr>
          </a:p>
        </p:txBody>
      </p:sp>
      <p:sp>
        <p:nvSpPr>
          <p:cNvPr id="41" name="テキスト ボックス 40">
            <a:extLst>
              <a:ext uri="{FF2B5EF4-FFF2-40B4-BE49-F238E27FC236}">
                <a16:creationId xmlns:a16="http://schemas.microsoft.com/office/drawing/2014/main" id="{A2B177C7-79A9-417A-9770-EC276E1AA4D2}"/>
              </a:ext>
            </a:extLst>
          </p:cNvPr>
          <p:cNvSpPr txBox="1"/>
          <p:nvPr/>
        </p:nvSpPr>
        <p:spPr>
          <a:xfrm>
            <a:off x="1111250" y="2092501"/>
            <a:ext cx="5400000" cy="246221"/>
          </a:xfrm>
          <a:prstGeom prst="rect">
            <a:avLst/>
          </a:prstGeom>
          <a:noFill/>
        </p:spPr>
        <p:txBody>
          <a:bodyPr wrap="square">
            <a:spAutoFit/>
          </a:bodyPr>
          <a:lstStyle/>
          <a:p>
            <a:pPr defTabSz="914400"/>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大</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声</a:t>
            </a:r>
            <a:r>
              <a:rPr kumimoji="1" lang="ja-JP" altLang="en-US" sz="1000" spc="-6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85" dirty="0">
                <a:solidFill>
                  <a:srgbClr val="414042"/>
                </a:solidFill>
                <a:latin typeface="Meiryo UI" panose="020B0604030504040204" pitchFamily="50" charset="-128"/>
                <a:ea typeface="Meiryo UI" panose="020B0604030504040204" pitchFamily="50" charset="-128"/>
                <a:cs typeface="源ノ角ゴシック JP Light"/>
              </a:rPr>
              <a:t>出</a:t>
            </a:r>
            <a:r>
              <a:rPr kumimoji="1" lang="ja-JP" altLang="en-US" sz="1000" spc="-8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spc="-6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50" dirty="0">
                <a:solidFill>
                  <a:srgbClr val="414042"/>
                </a:solidFill>
                <a:latin typeface="Meiryo UI" panose="020B0604030504040204" pitchFamily="50" charset="-128"/>
                <a:ea typeface="Meiryo UI" panose="020B0604030504040204" pitchFamily="50" charset="-128"/>
                <a:cs typeface="源ノ角ゴシック JP Light"/>
              </a:rPr>
              <a:t>泣</a:t>
            </a:r>
            <a:r>
              <a:rPr kumimoji="1" lang="ja-JP" altLang="en-US" sz="1000" spc="-75" dirty="0">
                <a:solidFill>
                  <a:srgbClr val="414042"/>
                </a:solidFill>
                <a:latin typeface="Meiryo UI" panose="020B0604030504040204" pitchFamily="50" charset="-128"/>
                <a:ea typeface="Meiryo UI" panose="020B0604030504040204" pitchFamily="50" charset="-128"/>
                <a:cs typeface="源ノ角ゴシック JP Light"/>
              </a:rPr>
              <a:t>き</a:t>
            </a:r>
            <a:r>
              <a:rPr kumimoji="1" lang="ja-JP" altLang="en-US" sz="1000" spc="-85" dirty="0">
                <a:solidFill>
                  <a:srgbClr val="414042"/>
                </a:solidFill>
                <a:latin typeface="Meiryo UI" panose="020B0604030504040204" pitchFamily="50" charset="-128"/>
                <a:ea typeface="Meiryo UI" panose="020B0604030504040204" pitchFamily="50" charset="-128"/>
                <a:cs typeface="源ノ角ゴシック JP Light"/>
              </a:rPr>
              <a:t>出</a:t>
            </a:r>
            <a:r>
              <a:rPr kumimoji="1" lang="ja-JP" altLang="en-US" sz="1000" spc="-8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spc="-95"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85" dirty="0">
                <a:solidFill>
                  <a:srgbClr val="414042"/>
                </a:solidFill>
                <a:latin typeface="Meiryo UI" panose="020B0604030504040204" pitchFamily="50" charset="-128"/>
                <a:ea typeface="Meiryo UI" panose="020B0604030504040204" pitchFamily="50" charset="-128"/>
                <a:cs typeface="源ノ角ゴシック JP Light"/>
              </a:rPr>
              <a:t>す</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族</a:t>
            </a:r>
            <a:r>
              <a:rPr kumimoji="1" lang="ja-JP" altLang="en-US" sz="1000" spc="-7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0" dirty="0">
                <a:solidFill>
                  <a:srgbClr val="414042"/>
                </a:solidFill>
                <a:latin typeface="Meiryo UI" panose="020B0604030504040204" pitchFamily="50" charset="-128"/>
                <a:ea typeface="Meiryo UI" panose="020B0604030504040204" pitchFamily="50" charset="-128"/>
                <a:cs typeface="源ノ角ゴシック JP Light"/>
              </a:rPr>
              <a:t>な</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だ</a:t>
            </a:r>
            <a:r>
              <a:rPr kumimoji="1" lang="ja-JP" altLang="en-US" sz="1000" spc="-75" dirty="0">
                <a:solidFill>
                  <a:srgbClr val="414042"/>
                </a:solidFill>
                <a:latin typeface="Meiryo UI" panose="020B0604030504040204" pitchFamily="50" charset="-128"/>
                <a:ea typeface="Meiryo UI" panose="020B0604030504040204" pitchFamily="50" charset="-128"/>
                <a:cs typeface="源ノ角ゴシック JP Light"/>
              </a:rPr>
              <a:t>め</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情</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面</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サ</a:t>
            </a:r>
            <a:r>
              <a:rPr kumimoji="1" lang="ja-JP" altLang="en-US" sz="1000" spc="-65" dirty="0">
                <a:solidFill>
                  <a:srgbClr val="414042"/>
                </a:solidFill>
                <a:latin typeface="Meiryo UI" panose="020B0604030504040204" pitchFamily="50" charset="-128"/>
                <a:ea typeface="Meiryo UI" panose="020B0604030504040204" pitchFamily="50" charset="-128"/>
                <a:cs typeface="源ノ角ゴシック JP Light"/>
              </a:rPr>
              <a:t>ポ</a:t>
            </a:r>
            <a:r>
              <a:rPr kumimoji="1" lang="ja-JP" altLang="en-US" sz="1000" spc="-130" dirty="0">
                <a:solidFill>
                  <a:srgbClr val="414042"/>
                </a:solidFill>
                <a:latin typeface="Meiryo UI" panose="020B0604030504040204" pitchFamily="50" charset="-128"/>
                <a:ea typeface="Meiryo UI" panose="020B0604030504040204" pitchFamily="50" charset="-128"/>
                <a:cs typeface="源ノ角ゴシック JP Light"/>
              </a:rPr>
              <a:t>ー</a:t>
            </a:r>
            <a:r>
              <a:rPr kumimoji="1" lang="ja-JP" altLang="en-US" sz="1000" spc="-60" dirty="0">
                <a:solidFill>
                  <a:srgbClr val="414042"/>
                </a:solidFill>
                <a:latin typeface="Meiryo UI" panose="020B0604030504040204" pitchFamily="50" charset="-128"/>
                <a:ea typeface="Meiryo UI" panose="020B0604030504040204" pitchFamily="50" charset="-128"/>
                <a:cs typeface="源ノ角ゴシック JP Light"/>
              </a:rPr>
              <a:t>ト</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7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て</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と</a:t>
            </a:r>
            <a:r>
              <a:rPr kumimoji="1" lang="ja-JP" altLang="en-US" sz="1000" spc="-125" dirty="0">
                <a:solidFill>
                  <a:srgbClr val="414042"/>
                </a:solidFill>
                <a:latin typeface="Meiryo UI" panose="020B0604030504040204" pitchFamily="50" charset="-128"/>
                <a:ea typeface="Meiryo UI" panose="020B0604030504040204" pitchFamily="50" charset="-128"/>
                <a:cs typeface="源ノ角ゴシック JP Light"/>
              </a:rPr>
              <a:t>こ</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ろ</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見</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か</a:t>
            </a:r>
            <a:r>
              <a:rPr kumimoji="1" lang="ja-JP" altLang="en-US" sz="1000" spc="-105" dirty="0">
                <a:solidFill>
                  <a:srgbClr val="414042"/>
                </a:solidFill>
                <a:latin typeface="Meiryo UI" panose="020B0604030504040204" pitchFamily="50" charset="-128"/>
                <a:ea typeface="Meiryo UI" panose="020B0604030504040204" pitchFamily="50" charset="-128"/>
                <a:cs typeface="源ノ角ゴシック JP Light"/>
              </a:rPr>
              <a:t>け</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る </a:t>
            </a:r>
            <a:endParaRPr kumimoji="1" lang="ja-JP" altLang="en-US" sz="1000" dirty="0">
              <a:solidFill>
                <a:prstClr val="black"/>
              </a:solidFill>
              <a:latin typeface="Meiryo UI"/>
              <a:ea typeface="Meiryo UI"/>
            </a:endParaRPr>
          </a:p>
        </p:txBody>
      </p:sp>
      <p:sp>
        <p:nvSpPr>
          <p:cNvPr id="45" name="テキスト ボックス 44">
            <a:extLst>
              <a:ext uri="{FF2B5EF4-FFF2-40B4-BE49-F238E27FC236}">
                <a16:creationId xmlns:a16="http://schemas.microsoft.com/office/drawing/2014/main" id="{94466D1E-88B0-464A-A528-9F4598B168D4}"/>
              </a:ext>
            </a:extLst>
          </p:cNvPr>
          <p:cNvSpPr txBox="1"/>
          <p:nvPr/>
        </p:nvSpPr>
        <p:spPr>
          <a:xfrm>
            <a:off x="1111250" y="2343425"/>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家計を支えるために就職・アルバイトをしている</a:t>
            </a:r>
          </a:p>
        </p:txBody>
      </p:sp>
      <p:sp>
        <p:nvSpPr>
          <p:cNvPr id="46" name="テキスト ボックス 45">
            <a:extLst>
              <a:ext uri="{FF2B5EF4-FFF2-40B4-BE49-F238E27FC236}">
                <a16:creationId xmlns:a16="http://schemas.microsoft.com/office/drawing/2014/main" id="{2971FF87-3872-47F2-9524-52214300747C}"/>
              </a:ext>
            </a:extLst>
          </p:cNvPr>
          <p:cNvSpPr txBox="1"/>
          <p:nvPr/>
        </p:nvSpPr>
        <p:spPr>
          <a:xfrm>
            <a:off x="1111250" y="2953025"/>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疲れている様子や精神的な不安定さがある</a:t>
            </a:r>
          </a:p>
        </p:txBody>
      </p:sp>
      <p:sp>
        <p:nvSpPr>
          <p:cNvPr id="47" name="テキスト ボックス 46">
            <a:extLst>
              <a:ext uri="{FF2B5EF4-FFF2-40B4-BE49-F238E27FC236}">
                <a16:creationId xmlns:a16="http://schemas.microsoft.com/office/drawing/2014/main" id="{4D66476A-FABC-4096-82DE-4EE56E4556D7}"/>
              </a:ext>
            </a:extLst>
          </p:cNvPr>
          <p:cNvSpPr txBox="1"/>
          <p:nvPr/>
        </p:nvSpPr>
        <p:spPr>
          <a:xfrm>
            <a:off x="4153850" y="2953025"/>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様子に気になる点がある</a:t>
            </a:r>
          </a:p>
        </p:txBody>
      </p:sp>
      <p:sp>
        <p:nvSpPr>
          <p:cNvPr id="48" name="テキスト ボックス 47">
            <a:extLst>
              <a:ext uri="{FF2B5EF4-FFF2-40B4-BE49-F238E27FC236}">
                <a16:creationId xmlns:a16="http://schemas.microsoft.com/office/drawing/2014/main" id="{9AD27025-5438-4250-B351-20BAA9916D20}"/>
              </a:ext>
            </a:extLst>
          </p:cNvPr>
          <p:cNvSpPr txBox="1"/>
          <p:nvPr/>
        </p:nvSpPr>
        <p:spPr>
          <a:xfrm>
            <a:off x="1111250" y="3230114"/>
            <a:ext cx="5400000" cy="400110"/>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以前はよく子供同士で交流があったのに、学校行事、部活動、地域の集まり等に参加しなくなった、</a:t>
            </a:r>
          </a:p>
          <a:p>
            <a:pPr defTabSz="914400"/>
            <a:r>
              <a:rPr kumimoji="1" lang="ja-JP" altLang="en-US" sz="1000" dirty="0">
                <a:solidFill>
                  <a:prstClr val="black"/>
                </a:solidFill>
                <a:latin typeface="Meiryo UI"/>
                <a:ea typeface="Meiryo UI"/>
              </a:rPr>
              <a:t>児童館に来なくなった</a:t>
            </a:r>
          </a:p>
        </p:txBody>
      </p:sp>
      <p:sp>
        <p:nvSpPr>
          <p:cNvPr id="49" name="テキスト ボックス 48">
            <a:extLst>
              <a:ext uri="{FF2B5EF4-FFF2-40B4-BE49-F238E27FC236}">
                <a16:creationId xmlns:a16="http://schemas.microsoft.com/office/drawing/2014/main" id="{CD3A2554-537B-4EEC-9DDF-6D5A68A05D60}"/>
              </a:ext>
            </a:extLst>
          </p:cNvPr>
          <p:cNvSpPr txBox="1"/>
          <p:nvPr/>
        </p:nvSpPr>
        <p:spPr>
          <a:xfrm>
            <a:off x="1111250" y="3919681"/>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遅刻や学校にきちんと行けていない様子がみられる</a:t>
            </a:r>
          </a:p>
        </p:txBody>
      </p:sp>
      <p:sp>
        <p:nvSpPr>
          <p:cNvPr id="50" name="テキスト ボックス 49">
            <a:extLst>
              <a:ext uri="{FF2B5EF4-FFF2-40B4-BE49-F238E27FC236}">
                <a16:creationId xmlns:a16="http://schemas.microsoft.com/office/drawing/2014/main" id="{C350C279-E5DF-48E4-879C-FC05F10C5600}"/>
              </a:ext>
            </a:extLst>
          </p:cNvPr>
          <p:cNvSpPr txBox="1"/>
          <p:nvPr/>
        </p:nvSpPr>
        <p:spPr>
          <a:xfrm>
            <a:off x="1111250" y="3662769"/>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学校に行っているべき時間に、学校以外で姿を見かけることがある</a:t>
            </a:r>
          </a:p>
        </p:txBody>
      </p:sp>
      <p:sp>
        <p:nvSpPr>
          <p:cNvPr id="51" name="テキスト ボックス 50">
            <a:extLst>
              <a:ext uri="{FF2B5EF4-FFF2-40B4-BE49-F238E27FC236}">
                <a16:creationId xmlns:a16="http://schemas.microsoft.com/office/drawing/2014/main" id="{DD476EE9-2989-4D81-9F6A-12227B24094E}"/>
              </a:ext>
            </a:extLst>
          </p:cNvPr>
          <p:cNvSpPr txBox="1"/>
          <p:nvPr/>
        </p:nvSpPr>
        <p:spPr>
          <a:xfrm>
            <a:off x="1111250" y="4536208"/>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身なりが整っていない</a:t>
            </a:r>
          </a:p>
        </p:txBody>
      </p:sp>
      <p:sp>
        <p:nvSpPr>
          <p:cNvPr id="52" name="テキスト ボックス 51">
            <a:extLst>
              <a:ext uri="{FF2B5EF4-FFF2-40B4-BE49-F238E27FC236}">
                <a16:creationId xmlns:a16="http://schemas.microsoft.com/office/drawing/2014/main" id="{44E1F963-3272-4FF2-87AD-70EF93806E76}"/>
              </a:ext>
            </a:extLst>
          </p:cNvPr>
          <p:cNvSpPr txBox="1"/>
          <p:nvPr/>
        </p:nvSpPr>
        <p:spPr>
          <a:xfrm>
            <a:off x="4153850" y="4536208"/>
            <a:ext cx="252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食事の世話がされていないようである</a:t>
            </a:r>
          </a:p>
        </p:txBody>
      </p:sp>
      <p:sp>
        <p:nvSpPr>
          <p:cNvPr id="53" name="テキスト ボックス 52">
            <a:extLst>
              <a:ext uri="{FF2B5EF4-FFF2-40B4-BE49-F238E27FC236}">
                <a16:creationId xmlns:a16="http://schemas.microsoft.com/office/drawing/2014/main" id="{C01DBF7A-C7F3-4A66-83DD-67CCAE9C3084}"/>
              </a:ext>
            </a:extLst>
          </p:cNvPr>
          <p:cNvSpPr txBox="1"/>
          <p:nvPr/>
        </p:nvSpPr>
        <p:spPr>
          <a:xfrm>
            <a:off x="1111250" y="4778662"/>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学校に提出する書類や保育園に通うきょうだいの準備等をするしっかり者である</a:t>
            </a:r>
          </a:p>
        </p:txBody>
      </p:sp>
      <p:sp>
        <p:nvSpPr>
          <p:cNvPr id="54" name="テキスト ボックス 53">
            <a:extLst>
              <a:ext uri="{FF2B5EF4-FFF2-40B4-BE49-F238E27FC236}">
                <a16:creationId xmlns:a16="http://schemas.microsoft.com/office/drawing/2014/main" id="{D5242DB1-1CD8-4B29-A27F-925C5431C1F2}"/>
              </a:ext>
            </a:extLst>
          </p:cNvPr>
          <p:cNvSpPr txBox="1"/>
          <p:nvPr/>
        </p:nvSpPr>
        <p:spPr>
          <a:xfrm>
            <a:off x="1111250" y="5038737"/>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役所等とのやり取りをし、書類の提出等を行っている</a:t>
            </a:r>
          </a:p>
        </p:txBody>
      </p:sp>
      <p:sp>
        <p:nvSpPr>
          <p:cNvPr id="55" name="テキスト ボックス 54">
            <a:extLst>
              <a:ext uri="{FF2B5EF4-FFF2-40B4-BE49-F238E27FC236}">
                <a16:creationId xmlns:a16="http://schemas.microsoft.com/office/drawing/2014/main" id="{44EA5E84-4823-414A-95C8-0EC3112A125A}"/>
              </a:ext>
            </a:extLst>
          </p:cNvPr>
          <p:cNvSpPr txBox="1"/>
          <p:nvPr/>
        </p:nvSpPr>
        <p:spPr>
          <a:xfrm>
            <a:off x="1111250" y="5651500"/>
            <a:ext cx="5400000" cy="246221"/>
          </a:xfrm>
          <a:prstGeom prst="rect">
            <a:avLst/>
          </a:prstGeom>
          <a:noFill/>
        </p:spPr>
        <p:txBody>
          <a:bodyPr wrap="square">
            <a:spAutoFit/>
          </a:bodyPr>
          <a:lstStyle/>
          <a:p>
            <a:pPr defTabSz="914400"/>
            <a:r>
              <a:rPr kumimoji="1" lang="ja-JP" altLang="en-US" sz="1000" dirty="0">
                <a:solidFill>
                  <a:prstClr val="black"/>
                </a:solidFill>
                <a:latin typeface="Meiryo UI"/>
                <a:ea typeface="Meiryo UI"/>
              </a:rPr>
              <a:t>家庭訪問時に家の中が散らかっている</a:t>
            </a:r>
          </a:p>
        </p:txBody>
      </p:sp>
    </p:spTree>
    <p:extLst>
      <p:ext uri="{BB962C8B-B14F-4D97-AF65-F5344CB8AC3E}">
        <p14:creationId xmlns:p14="http://schemas.microsoft.com/office/powerpoint/2010/main" val="1045739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3846" y="825396"/>
            <a:ext cx="49752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つなぐ際のポイント、本人同意・情報共有について</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994" y="1397262"/>
            <a:ext cx="5364000" cy="626838"/>
          </a:xfrm>
          <a:prstGeom prst="rect">
            <a:avLst/>
          </a:prstGeom>
        </p:spPr>
        <p:txBody>
          <a:bodyPr vert="horz" wrap="square" lIns="0" tIns="12700" rIns="0" bIns="0" rtlCol="0">
            <a:spAutoFit/>
          </a:bodyPr>
          <a:lstStyle/>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気付いた内容や相談を受けた内容は、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に情報共有しましょう。職種内のつなぎ方については、支援機関別概要版を参照してください。気付いた様子から自部署における支援がふさわしいと判断した場合も、その旨を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に伝達しましょう。気付きから支援において本人・家庭と対話する際は以下を参考にしてください。</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8" name="object 8"/>
          <p:cNvSpPr txBox="1"/>
          <p:nvPr/>
        </p:nvSpPr>
        <p:spPr>
          <a:xfrm>
            <a:off x="1079994" y="2716665"/>
            <a:ext cx="5400041" cy="1931811"/>
          </a:xfrm>
          <a:prstGeom prst="rect">
            <a:avLst/>
          </a:prstGeom>
        </p:spPr>
        <p:txBody>
          <a:bodyPr vert="horz" wrap="square" lIns="0" tIns="12700" rIns="0" bIns="0" rtlCol="0">
            <a:spAutoFit/>
          </a:bodyPr>
          <a:lstStyle/>
          <a:p>
            <a:pPr marL="44450" marR="30480" indent="107950"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ヤングケアラーへの支援を検討するにあたり、個人情報を関係機関と共有する際の前提として、ヤングケアラー本人やその家族から同意を得ることが必要となります。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44450" marR="30480" indent="107950"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同意は早い段階で取得できると、円滑になります。一方で、同意の取得には時間がかかる場合があります。本人やその家族から同意を得る際には、例えば、「同じことを何度も話すのは大変だと思うので、私からお伝えしてもよろしいですか。」と情報を共有することのメリットを伝えたり、情報共有先でも個人情報は守られることを伝えたりすることで安心してもらう、といった工夫が考えられ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44450" marR="30480" indent="107950" algn="just">
              <a:lnSpc>
                <a:spcPct val="133300"/>
              </a:lnSpc>
              <a:spcBef>
                <a:spcPts val="284"/>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本人や家族の同意が得られる場合には、事前に、多機関連携を視野に入れた包括的な同意を取って</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おき、この先、相談支援のために関わる機関において情報を共有することになることを説明するのが良いで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しょう。</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sz="1000" baseline="30000" dirty="0">
              <a:latin typeface="Meiryo UI" panose="020B0604030504040204" pitchFamily="50" charset="-128"/>
              <a:ea typeface="Meiryo UI" panose="020B0604030504040204" pitchFamily="50" charset="-128"/>
              <a:cs typeface="Source Han Sans JP"/>
            </a:endParaRPr>
          </a:p>
        </p:txBody>
      </p:sp>
      <p:sp>
        <p:nvSpPr>
          <p:cNvPr id="9" name="object 9"/>
          <p:cNvSpPr txBox="1"/>
          <p:nvPr/>
        </p:nvSpPr>
        <p:spPr>
          <a:xfrm>
            <a:off x="1079995" y="2363406"/>
            <a:ext cx="5400040" cy="201337"/>
          </a:xfrm>
          <a:prstGeom prst="rect">
            <a:avLst/>
          </a:prstGeom>
          <a:solidFill>
            <a:srgbClr val="D7CAE4"/>
          </a:solidFill>
        </p:spPr>
        <p:txBody>
          <a:bodyPr vert="horz" wrap="square" lIns="0" tIns="46990" rIns="0" bIns="36000" rtlCol="0" anchor="ctr" anchorCtr="0">
            <a:noAutofit/>
          </a:bodyPr>
          <a:lstStyle/>
          <a:p>
            <a:pPr marL="1016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本人同意について</a:t>
            </a:r>
            <a:endParaRPr sz="10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1079994" y="5555822"/>
            <a:ext cx="5400042" cy="1074653"/>
          </a:xfrm>
          <a:prstGeom prst="rect">
            <a:avLst/>
          </a:prstGeom>
        </p:spPr>
        <p:txBody>
          <a:bodyPr vert="horz" wrap="square" lIns="0" tIns="12700" rIns="0" bIns="0" rtlCol="0">
            <a:spAutoFit/>
          </a:bodyPr>
          <a:lstStyle/>
          <a:p>
            <a:pPr marL="27305" marR="5080" indent="10985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本人同意がとれていない状態では、まず</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への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相談段階では名前等は伏せてケースの状況のみ伝え、本人へのアプローチも含め相談するとよいでしょう。</a:t>
            </a:r>
          </a:p>
          <a:p>
            <a:pPr marL="27305" marR="5080" indent="10985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包括的な同意が取得できると、迅速な支援ができますが、同意が得られなくても対話を続けていき、関係性の構築とともに支援を続けていきましょう。なお、採用するネットワーク</a:t>
            </a:r>
            <a:r>
              <a:rPr lang="ja-JP" altLang="en-US" sz="1000">
                <a:solidFill>
                  <a:srgbClr val="414042"/>
                </a:solidFill>
                <a:latin typeface="Meiryo UI" panose="020B0604030504040204" pitchFamily="50" charset="-128"/>
                <a:ea typeface="Meiryo UI" panose="020B0604030504040204" pitchFamily="50" charset="-128"/>
                <a:cs typeface="Source Han Sans JP"/>
              </a:rPr>
              <a:t>（第３章４</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参照）によって、緊急度によっては「本人同意がなくても会議体で情報共有が可能」です。</a:t>
            </a:r>
            <a:endParaRPr sz="1000" dirty="0">
              <a:latin typeface="Meiryo UI" panose="020B0604030504040204" pitchFamily="50" charset="-128"/>
              <a:ea typeface="Meiryo UI" panose="020B0604030504040204" pitchFamily="50" charset="-128"/>
              <a:cs typeface="Source Han Sans JP"/>
            </a:endParaRPr>
          </a:p>
        </p:txBody>
      </p:sp>
      <p:sp>
        <p:nvSpPr>
          <p:cNvPr id="11" name="object 11"/>
          <p:cNvSpPr txBox="1"/>
          <p:nvPr/>
        </p:nvSpPr>
        <p:spPr>
          <a:xfrm>
            <a:off x="1079995" y="5202606"/>
            <a:ext cx="5400040" cy="201337"/>
          </a:xfrm>
          <a:prstGeom prst="rect">
            <a:avLst/>
          </a:prstGeom>
          <a:solidFill>
            <a:srgbClr val="D7CAE4"/>
          </a:solidFill>
        </p:spPr>
        <p:txBody>
          <a:bodyPr vert="horz" wrap="square" lIns="0" tIns="46990" rIns="0" bIns="36000" rtlCol="0" anchor="ctr" anchorCtr="0">
            <a:no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本人同意が取れない場合</a:t>
            </a:r>
            <a:endParaRPr sz="1000" dirty="0">
              <a:latin typeface="Meiryo UI" panose="020B0604030504040204" pitchFamily="50" charset="-128"/>
              <a:ea typeface="Meiryo UI" panose="020B0604030504040204" pitchFamily="50" charset="-128"/>
              <a:cs typeface="Source Han Sans JP Heavy"/>
            </a:endParaRPr>
          </a:p>
        </p:txBody>
      </p:sp>
      <p:sp>
        <p:nvSpPr>
          <p:cNvPr id="12" name="object 12"/>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44</a:t>
            </a:r>
            <a:endParaRPr sz="900">
              <a:latin typeface="Meiryo UI" panose="020B0604030504040204" pitchFamily="50" charset="-128"/>
              <a:ea typeface="Meiryo UI" panose="020B0604030504040204" pitchFamily="50" charset="-128"/>
              <a:cs typeface="Source Han Sans JP Medium"/>
            </a:endParaRPr>
          </a:p>
        </p:txBody>
      </p:sp>
      <p:sp>
        <p:nvSpPr>
          <p:cNvPr id="61" name="object 61"/>
          <p:cNvSpPr txBox="1"/>
          <p:nvPr/>
        </p:nvSpPr>
        <p:spPr>
          <a:xfrm>
            <a:off x="4044236" y="10331567"/>
            <a:ext cx="280860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第７章  ｜  ３.つなぐ際のポイント、本人同意・情報共有について</a:t>
            </a:r>
            <a:endParaRPr sz="700">
              <a:latin typeface="Meiryo UI" panose="020B0604030504040204" pitchFamily="50" charset="-128"/>
              <a:ea typeface="Meiryo UI" panose="020B0604030504040204" pitchFamily="50" charset="-128"/>
              <a:cs typeface="Source Han Sans JP"/>
            </a:endParaRPr>
          </a:p>
        </p:txBody>
      </p:sp>
      <p:sp>
        <p:nvSpPr>
          <p:cNvPr id="62"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64"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6"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9"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72"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5"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8"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81"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第７章</a:t>
            </a:r>
          </a:p>
        </p:txBody>
      </p:sp>
      <p:sp>
        <p:nvSpPr>
          <p:cNvPr id="84"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sp>
        <p:nvSpPr>
          <p:cNvPr id="87"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90"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3"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6"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9"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0"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8954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509" y="6462854"/>
            <a:ext cx="5404115" cy="3425959"/>
          </a:xfrm>
          <a:prstGeom prst="rect">
            <a:avLst/>
          </a:prstGeom>
        </p:spPr>
      </p:pic>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第8章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2059040" y="931729"/>
            <a:ext cx="3458845" cy="391160"/>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7CC366"/>
                </a:solidFill>
                <a:latin typeface="Meiryo UI" panose="020B0604030504040204" pitchFamily="50" charset="-128"/>
              </a:rPr>
              <a:t>支援方針決定のポイント</a:t>
            </a: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14217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緊急性の判断</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3412" y="2351262"/>
            <a:ext cx="5416120" cy="1906099"/>
          </a:xfrm>
          <a:prstGeom prst="rect">
            <a:avLst/>
          </a:prstGeom>
        </p:spPr>
        <p:txBody>
          <a:bodyPr vert="horz" wrap="square" lIns="0" tIns="12700" rIns="0" bIns="0" rtlCol="0">
            <a:spAutoFit/>
          </a:bodyPr>
          <a:lstStyle/>
          <a:p>
            <a:pPr marL="12700" marR="5080" indent="11176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緊急性の判断は、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が行いますが、気付いた機関がその時点で「虐待に当たる可能性が高い」と判断した場合は、直ちに子供家庭支援センターや児童相談所に通告することが必要です。その場合も</a:t>
            </a:r>
            <a:r>
              <a:rPr lang="en-US" altLang="ja-JP" sz="1000" b="1" dirty="0">
                <a:solidFill>
                  <a:srgbClr val="7CC366"/>
                </a:solidFill>
                <a:latin typeface="Meiryo UI" panose="020B0604030504040204" pitchFamily="50" charset="-128"/>
                <a:ea typeface="Meiryo UI" panose="020B0604030504040204" pitchFamily="50" charset="-128"/>
                <a:cs typeface="Source Han Sans JP"/>
              </a:rPr>
              <a:t>YCC</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に情報共有は行ってください。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（他の機関からも、当該子供について、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に連絡が来ている可能性があるため）</a:t>
            </a:r>
          </a:p>
          <a:p>
            <a:pPr marL="12700" marR="5080" indent="11176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ヤングケアラーと思われるケースの中には児童虐待に至っているケースがあります（「身体的虐待」「性的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虐待」「ネグレクト」「心理的虐待」）。具体的には、子供本人や家族の命に危険が及んだり、心身に危険が</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及んだりする可能性がある、重大な権利侵害があると思われる等、緊急性を要する場合、子供家庭支援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センターや児童相談所で児童虐待として対応が行われます。</a:t>
            </a:r>
          </a:p>
          <a:p>
            <a:pPr marL="12700" marR="5080" indent="11176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なお、この時点で緊急性の判断がなされなくても、その後の状況の変化により緊急性が生じた場合は、介入が行われる可能性があります。</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10" name="object 10"/>
          <p:cNvGrpSpPr/>
          <p:nvPr/>
        </p:nvGrpSpPr>
        <p:grpSpPr>
          <a:xfrm>
            <a:off x="719999" y="4716004"/>
            <a:ext cx="6120130" cy="504190"/>
            <a:chOff x="719999" y="4716004"/>
            <a:chExt cx="6120130" cy="504190"/>
          </a:xfrm>
        </p:grpSpPr>
        <p:sp>
          <p:nvSpPr>
            <p:cNvPr id="11" name="object 11"/>
            <p:cNvSpPr/>
            <p:nvPr/>
          </p:nvSpPr>
          <p:spPr>
            <a:xfrm>
              <a:off x="1187998" y="4716004"/>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719999" y="5214602"/>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 name="object 13"/>
          <p:cNvSpPr txBox="1"/>
          <p:nvPr/>
        </p:nvSpPr>
        <p:spPr>
          <a:xfrm>
            <a:off x="1423197" y="4821396"/>
            <a:ext cx="51758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ヤングケアラー本人や家庭の状況の把握・ニーズの確認</a:t>
            </a:r>
            <a:endParaRPr sz="1700">
              <a:latin typeface="Meiryo UI" panose="020B0604030504040204" pitchFamily="50" charset="-128"/>
              <a:ea typeface="Meiryo UI" panose="020B0604030504040204" pitchFamily="50" charset="-128"/>
              <a:cs typeface="Source Han Sans JP Heavy"/>
            </a:endParaRPr>
          </a:p>
        </p:txBody>
      </p:sp>
      <p:sp>
        <p:nvSpPr>
          <p:cNvPr id="14" name="object 14"/>
          <p:cNvSpPr txBox="1"/>
          <p:nvPr/>
        </p:nvSpPr>
        <p:spPr>
          <a:xfrm>
            <a:off x="810731" y="46760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15" name="object 15"/>
          <p:cNvSpPr txBox="1"/>
          <p:nvPr/>
        </p:nvSpPr>
        <p:spPr>
          <a:xfrm>
            <a:off x="1059602" y="6162519"/>
            <a:ext cx="5419930" cy="166712"/>
          </a:xfrm>
          <a:prstGeom prst="rect">
            <a:avLst/>
          </a:prstGeom>
        </p:spPr>
        <p:txBody>
          <a:bodyPr vert="horz" wrap="square" lIns="0" tIns="12700" rIns="0" bIns="0" rtlCol="0">
            <a:spAutoFit/>
          </a:bodyPr>
          <a:lstStyle/>
          <a:p>
            <a:pPr algn="ctr">
              <a:lnSpc>
                <a:spcPct val="100000"/>
              </a:lnSpc>
              <a:tabLst>
                <a:tab pos="266700" algn="l"/>
                <a:tab pos="840740" algn="l"/>
                <a:tab pos="32175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図表24	本人や家庭の状況把握の基本パターン	］</a:t>
            </a:r>
            <a:endParaRPr sz="1000" dirty="0">
              <a:latin typeface="Meiryo UI" panose="020B0604030504040204" pitchFamily="50" charset="-128"/>
              <a:ea typeface="Meiryo UI" panose="020B0604030504040204" pitchFamily="50" charset="-128"/>
              <a:cs typeface="Source Han Sans JP Heavy"/>
            </a:endParaRPr>
          </a:p>
        </p:txBody>
      </p:sp>
      <p:sp>
        <p:nvSpPr>
          <p:cNvPr id="29" name="object 29"/>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0" name="object 30"/>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45</a:t>
            </a:r>
            <a:endParaRPr sz="900">
              <a:latin typeface="Meiryo UI" panose="020B0604030504040204" pitchFamily="50" charset="-128"/>
              <a:ea typeface="Meiryo UI" panose="020B0604030504040204" pitchFamily="50" charset="-128"/>
              <a:cs typeface="Source Han Sans JP Medium"/>
            </a:endParaRPr>
          </a:p>
        </p:txBody>
      </p:sp>
      <p:sp>
        <p:nvSpPr>
          <p:cNvPr id="31" name="object 31"/>
          <p:cNvSpPr txBox="1"/>
          <p:nvPr/>
        </p:nvSpPr>
        <p:spPr>
          <a:xfrm>
            <a:off x="707301" y="10331567"/>
            <a:ext cx="403034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第８章  ｜  １. 緊急性の判断  ｜  ２.ヤングケアラー本人や家庭の状況の把握・ニーズの確認</a:t>
            </a:r>
            <a:endParaRPr sz="700">
              <a:latin typeface="Meiryo UI" panose="020B0604030504040204" pitchFamily="50" charset="-128"/>
              <a:ea typeface="Meiryo UI" panose="020B0604030504040204" pitchFamily="50" charset="-128"/>
              <a:cs typeface="Source Han Sans JP"/>
            </a:endParaRPr>
          </a:p>
        </p:txBody>
      </p:sp>
      <p:sp>
        <p:nvSpPr>
          <p:cNvPr id="32"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3"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15"/>
          <p:cNvSpPr txBox="1"/>
          <p:nvPr/>
        </p:nvSpPr>
        <p:spPr>
          <a:xfrm>
            <a:off x="1030185" y="5393263"/>
            <a:ext cx="5419930" cy="626838"/>
          </a:xfrm>
          <a:prstGeom prst="rect">
            <a:avLst/>
          </a:prstGeom>
        </p:spPr>
        <p:txBody>
          <a:bodyPr vert="horz" wrap="square" lIns="0" tIns="12700" rIns="0" bIns="0" rtlCol="0">
            <a:spAutoFit/>
          </a:bodyPr>
          <a:lstStyle/>
          <a:p>
            <a:pPr marL="12700" marR="5080" indent="11557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緊急性を要しない場合には、第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章のフローに沿ってヤングケアラーと思われる場合の支援を行います。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が主導しつつ、気付いた機関等とともに</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本人や家族と対話しながら状況を確認し、</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意向を聞き、支援の方向性を検討します。</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620840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0493" y="641263"/>
            <a:ext cx="5493385" cy="2034339"/>
          </a:xfrm>
          <a:prstGeom prst="rect">
            <a:avLst/>
          </a:prstGeom>
        </p:spPr>
        <p:txBody>
          <a:bodyPr vert="horz" wrap="square" lIns="0" tIns="12700" rIns="0" bIns="0" rtlCol="0">
            <a:spAutoFit/>
          </a:bodyPr>
          <a:lstStyle/>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あくまでも基本パターンであり、ヤングケアラーと思われる子供に気付いた機関や地域の関係機関等が本人と関係性を築けている場合は、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の同席を急がず、当該機関が対話を担当することもあります。</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本人や家族が安心して話せる支援機関が最初の対話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をすることが大切です。</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無理に聞き出さず、初めのうちは聞き取れる範囲で聞きましょう。</a:t>
            </a:r>
          </a:p>
          <a:p>
            <a:pPr marL="12700" marR="24765" indent="113030"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また、ケアの状況や家庭の状況は、既にケアを受ける家族向けのサービス提供等で関わっている機関からも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情報共有を受けると、概要把握がスムーズな可能性があります。</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さらに、本人の気持ちやニーズを丁寧に聞いていくには、ピアサポートサロン等の「共感型支援」や子供食堂等の「伴走・寄り添い型支援」を活用することも有効です。本人の意向に応じ、柔軟に対応してください。</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その場合も、関係機関は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と密に連携し、助言を受けたり相談をしたりすることができます。</a:t>
            </a:r>
            <a:endParaRPr sz="10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3816002"/>
            <a:ext cx="6120130" cy="504190"/>
            <a:chOff x="719999" y="3816002"/>
            <a:chExt cx="6120130" cy="504190"/>
          </a:xfrm>
        </p:grpSpPr>
        <p:sp>
          <p:nvSpPr>
            <p:cNvPr id="4" name="object 4"/>
            <p:cNvSpPr/>
            <p:nvPr/>
          </p:nvSpPr>
          <p:spPr>
            <a:xfrm>
              <a:off x="1187998" y="3816002"/>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4314601"/>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3921395"/>
            <a:ext cx="27654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多機関連携の検討について</a:t>
            </a:r>
            <a:endParaRPr sz="170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9915" y="3776090"/>
            <a:ext cx="252729"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7CC366"/>
                </a:solidFill>
                <a:latin typeface="Meiryo UI" panose="020B0604030504040204" pitchFamily="50" charset="-128"/>
                <a:ea typeface="Meiryo UI" panose="020B0604030504040204" pitchFamily="50" charset="-128"/>
                <a:cs typeface="Calibri"/>
              </a:rPr>
              <a:t>3</a:t>
            </a:r>
            <a:endParaRPr sz="3200">
              <a:latin typeface="Meiryo UI" panose="020B0604030504040204" pitchFamily="50" charset="-128"/>
              <a:ea typeface="Meiryo UI" panose="020B0604030504040204" pitchFamily="50" charset="-128"/>
              <a:cs typeface="Calibri"/>
            </a:endParaRPr>
          </a:p>
        </p:txBody>
      </p:sp>
      <p:sp>
        <p:nvSpPr>
          <p:cNvPr id="8" name="object 8"/>
          <p:cNvSpPr txBox="1"/>
          <p:nvPr/>
        </p:nvSpPr>
        <p:spPr>
          <a:xfrm>
            <a:off x="1058459" y="4493264"/>
            <a:ext cx="5444490" cy="1343445"/>
          </a:xfrm>
          <a:prstGeom prst="rect">
            <a:avLst/>
          </a:prstGeom>
        </p:spPr>
        <p:txBody>
          <a:bodyPr vert="horz" wrap="square" lIns="0" tIns="12700" rIns="0" bIns="0" rtlCol="0">
            <a:spAutoFit/>
          </a:bodyPr>
          <a:lstStyle/>
          <a:p>
            <a:pPr marL="12700" marR="6985" indent="116839"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本人から聞き取った情報や、家庭環境等の情報から、多機関連携の必要性や連携先機関を </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が検討します。ケアをしている人が複数人、ケアの内容が複合的な場合は連携が必要になることが多くあります。</a:t>
            </a:r>
          </a:p>
          <a:p>
            <a:pPr marL="12700" marR="6985" indent="116839" algn="just">
              <a:lnSpc>
                <a:spcPct val="133300"/>
              </a:lnSpc>
              <a:spcBef>
                <a:spcPts val="4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ケースにより連携先は変わります。連携先となり得る関係機関については、第３章２「各機関の機能と</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役割」を参照ください。</a:t>
            </a:r>
          </a:p>
          <a:p>
            <a:pPr marL="12700" marR="6985" indent="116839"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なお、単独機関の支援で対応できるように思われる場合も、「共感型支援」等で精神面等でより本人の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サポートになることもあります。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と相談しながら、どのような連携がふさわしいか考えましょう。</a:t>
            </a:r>
            <a:endParaRPr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46</a:t>
            </a:r>
            <a:endParaRPr sz="900">
              <a:latin typeface="Meiryo UI" panose="020B0604030504040204" pitchFamily="50" charset="-128"/>
              <a:ea typeface="Meiryo UI" panose="020B0604030504040204" pitchFamily="50" charset="-128"/>
              <a:cs typeface="Source Han Sans JP Medium"/>
            </a:endParaRPr>
          </a:p>
        </p:txBody>
      </p:sp>
      <p:sp>
        <p:nvSpPr>
          <p:cNvPr id="58" name="object 58"/>
          <p:cNvSpPr txBox="1"/>
          <p:nvPr/>
        </p:nvSpPr>
        <p:spPr>
          <a:xfrm>
            <a:off x="2281909" y="10331567"/>
            <a:ext cx="457136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第８章  ｜  ２.ヤングケアラー本人や家庭の状況の把握・ニーズの確認  ｜  ３.多機関連携の検討について</a:t>
            </a:r>
            <a:endParaRPr sz="700">
              <a:latin typeface="Meiryo UI" panose="020B0604030504040204" pitchFamily="50" charset="-128"/>
              <a:ea typeface="Meiryo UI" panose="020B0604030504040204" pitchFamily="50" charset="-128"/>
              <a:cs typeface="Source Han Sans JP"/>
            </a:endParaRPr>
          </a:p>
        </p:txBody>
      </p:sp>
      <p:sp>
        <p:nvSpPr>
          <p:cNvPr id="59"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61"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3"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6"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9"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2"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5"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8"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81"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第８章</a:t>
            </a:r>
          </a:p>
        </p:txBody>
      </p:sp>
      <p:sp>
        <p:nvSpPr>
          <p:cNvPr id="84"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87"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0"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3"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6"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0695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3197" y="825396"/>
            <a:ext cx="39566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ヤングケアラーと対話する際のポイント</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995" y="1973267"/>
            <a:ext cx="5400040" cy="1483996"/>
          </a:xfrm>
          <a:prstGeom prst="rect">
            <a:avLst/>
          </a:prstGeom>
        </p:spPr>
        <p:txBody>
          <a:bodyPr vert="horz" wrap="square" lIns="0" tIns="12700" rIns="0" bIns="0" rtlCol="0">
            <a:spAutoFit/>
          </a:bodyPr>
          <a:lstStyle/>
          <a:p>
            <a:pPr marL="38100" marR="30480"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本人の意思を確認することなく、本人からの相談内容を家族に伝えることは原則的にしてはいけません。</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本人との関係性が崩れるだけでなく、本人と家族の関係性が悪化する危険性もあります。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 </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本人と家族の意向が違う可能性もあり、例えば親のケアをしている場合に親と一緒の場では本心を言えないこともあります。</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家族とは別の場所で意思を確認する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ことで本心を聞けることもあります。</a:t>
            </a:r>
          </a:p>
          <a:p>
            <a:pPr marL="38100" marR="30480"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また、本人が選択できるような支援体制を作っていく必要があること、そして、本人が選択する前段階で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あれば選択の機会を得られることを本人に伝える必要があります。本人の意図しないところで支援が勝手に進められないように留意をしましょう。</a:t>
            </a:r>
            <a:endParaRPr sz="1000" dirty="0">
              <a:latin typeface="Meiryo UI" panose="020B0604030504040204" pitchFamily="50" charset="-128"/>
              <a:ea typeface="Meiryo UI" panose="020B0604030504040204" pitchFamily="50" charset="-128"/>
              <a:cs typeface="Source Han Sans JP"/>
            </a:endParaRPr>
          </a:p>
        </p:txBody>
      </p:sp>
      <p:sp>
        <p:nvSpPr>
          <p:cNvPr id="8" name="object 8"/>
          <p:cNvSpPr txBox="1"/>
          <p:nvPr/>
        </p:nvSpPr>
        <p:spPr>
          <a:xfrm>
            <a:off x="1079995" y="1601919"/>
            <a:ext cx="5400040" cy="237497"/>
          </a:xfrm>
          <a:prstGeom prst="rect">
            <a:avLst/>
          </a:prstGeom>
          <a:solidFill>
            <a:srgbClr val="D5EACC"/>
          </a:solidFill>
        </p:spPr>
        <p:txBody>
          <a:bodyPr vert="horz" wrap="square" lIns="0" tIns="46800" rIns="0" bIns="36000" rtlCol="0" anchor="ctr" anchorCtr="0">
            <a:sp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本人の意思尊重</a:t>
            </a:r>
            <a:endParaRPr sz="1000" dirty="0">
              <a:latin typeface="Meiryo UI" panose="020B0604030504040204" pitchFamily="50" charset="-128"/>
              <a:ea typeface="Meiryo UI" panose="020B0604030504040204" pitchFamily="50" charset="-128"/>
              <a:cs typeface="Source Han Sans JP Heavy"/>
            </a:endParaRPr>
          </a:p>
        </p:txBody>
      </p:sp>
      <p:sp>
        <p:nvSpPr>
          <p:cNvPr id="9" name="object 9"/>
          <p:cNvSpPr txBox="1"/>
          <p:nvPr/>
        </p:nvSpPr>
        <p:spPr>
          <a:xfrm>
            <a:off x="1104079" y="4349253"/>
            <a:ext cx="5395005" cy="1752788"/>
          </a:xfrm>
          <a:prstGeom prst="rect">
            <a:avLst/>
          </a:prstGeom>
        </p:spPr>
        <p:txBody>
          <a:bodyPr vert="horz" wrap="square" lIns="0" tIns="12700" rIns="0" bIns="0" rtlCol="0">
            <a:spAutoFit/>
          </a:bodyPr>
          <a:lstStyle/>
          <a:p>
            <a:pPr marL="13335" marR="61594"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家族のことが心配で、本人が望んでケアをしている場合もありますが、ケアの負担が客観的にみて過度な</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場合は、支援者が本人と一緒に考えていきましょう。支援のイメージを当事者が持てないまま、本人同意が</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得られず支援を拒否されてしまうことを避けるため、選択肢等を示したうえで本人の希望を聞くことが大切</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p>
          <a:p>
            <a:pPr marL="13335" marR="61594"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「共感型支援」で、元ヤングケアラー等から体験談を聞いたり相談にのってもらうことで、将来のイメージが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湧くこともあります。</a:t>
            </a:r>
          </a:p>
          <a:p>
            <a:pPr marL="13335" marR="61594" indent="111125"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（例	ケアが続く状況で進学するとこうなるかもしれない、といった将来の想像を一緒に行い、支援サービスを例示したうえで、本人の希望を聞く。）</a:t>
            </a:r>
            <a:endParaRPr sz="10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79995" y="3996004"/>
            <a:ext cx="5400040" cy="237689"/>
          </a:xfrm>
          <a:prstGeom prst="rect">
            <a:avLst/>
          </a:prstGeom>
          <a:solidFill>
            <a:srgbClr val="D5EACC"/>
          </a:solidFill>
        </p:spPr>
        <p:txBody>
          <a:bodyPr vert="horz" wrap="square" lIns="0" tIns="46990" rIns="0" bIns="36000" rtlCol="0">
            <a:spAutoFit/>
          </a:bodyPr>
          <a:lstStyle/>
          <a:p>
            <a:pPr marL="203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将来のイメージや選択肢を示しながら本人の希望を聞く</a:t>
            </a:r>
            <a:endParaRPr sz="100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1060945" y="6799399"/>
            <a:ext cx="5438140" cy="946785"/>
          </a:xfrm>
          <a:prstGeom prst="rect">
            <a:avLst/>
          </a:prstGeom>
        </p:spPr>
        <p:txBody>
          <a:bodyPr vert="horz" wrap="square" lIns="0" tIns="99060" rIns="0" bIns="0" rtlCol="0">
            <a:spAutoFit/>
          </a:bodyPr>
          <a:lstStyle/>
          <a:p>
            <a:pPr marL="370205" indent="-129539">
              <a:lnSpc>
                <a:spcPct val="100000"/>
              </a:lnSpc>
              <a:spcBef>
                <a:spcPts val="780"/>
              </a:spcBef>
              <a:buClr>
                <a:srgbClr val="89C875"/>
              </a:buClr>
              <a:buSzPct val="100000"/>
              <a:buChar char="●"/>
              <a:tabLst>
                <a:tab pos="370840" algn="l"/>
              </a:tabLst>
            </a:pPr>
            <a:r>
              <a:rPr sz="1000" dirty="0">
                <a:solidFill>
                  <a:srgbClr val="414042"/>
                </a:solidFill>
                <a:latin typeface="Meiryo UI" panose="020B0604030504040204" pitchFamily="50" charset="-128"/>
                <a:ea typeface="Meiryo UI" panose="020B0604030504040204" pitchFamily="50" charset="-128"/>
                <a:cs typeface="Source Han Sans JP"/>
              </a:rPr>
              <a:t>気付いた機関（学校、福祉）やYCCが本人・家族との対話や相談の際に参照</a:t>
            </a:r>
            <a:endParaRPr sz="1000" dirty="0">
              <a:latin typeface="Meiryo UI" panose="020B0604030504040204" pitchFamily="50" charset="-128"/>
              <a:ea typeface="Meiryo UI" panose="020B0604030504040204" pitchFamily="50" charset="-128"/>
              <a:cs typeface="Source Han Sans JP"/>
            </a:endParaRPr>
          </a:p>
          <a:p>
            <a:pPr marL="370205" indent="-129539">
              <a:lnSpc>
                <a:spcPct val="100000"/>
              </a:lnSpc>
              <a:spcBef>
                <a:spcPts val="685"/>
              </a:spcBef>
              <a:buClr>
                <a:srgbClr val="89C875"/>
              </a:buClr>
              <a:buSzPct val="100000"/>
              <a:buChar char="●"/>
              <a:tabLst>
                <a:tab pos="370840" algn="l"/>
              </a:tabLst>
            </a:pPr>
            <a:r>
              <a:rPr sz="1000" dirty="0">
                <a:solidFill>
                  <a:srgbClr val="414042"/>
                </a:solidFill>
                <a:latin typeface="Meiryo UI" panose="020B0604030504040204" pitchFamily="50" charset="-128"/>
                <a:ea typeface="Meiryo UI" panose="020B0604030504040204" pitchFamily="50" charset="-128"/>
                <a:cs typeface="Source Han Sans JP"/>
              </a:rPr>
              <a:t>気付いた機関がYCCにつないだ際に、YCCが機関からの聞き取りに使用</a:t>
            </a:r>
            <a:endParaRPr sz="1000" dirty="0">
              <a:latin typeface="Meiryo UI" panose="020B0604030504040204" pitchFamily="50" charset="-128"/>
              <a:ea typeface="Meiryo UI" panose="020B0604030504040204" pitchFamily="50" charset="-128"/>
              <a:cs typeface="Source Han Sans JP"/>
            </a:endParaRPr>
          </a:p>
          <a:p>
            <a:pPr marL="385445" marR="194310" indent="-144780">
              <a:lnSpc>
                <a:spcPct val="133300"/>
              </a:lnSpc>
              <a:spcBef>
                <a:spcPts val="285"/>
              </a:spcBef>
              <a:buClr>
                <a:srgbClr val="89C875"/>
              </a:buClr>
              <a:buSzPct val="100000"/>
              <a:buChar char="●"/>
              <a:tabLst>
                <a:tab pos="376555" algn="l"/>
              </a:tabLst>
            </a:pPr>
            <a:r>
              <a:rPr sz="1000" dirty="0">
                <a:solidFill>
                  <a:srgbClr val="414042"/>
                </a:solidFill>
                <a:latin typeface="Meiryo UI" panose="020B0604030504040204" pitchFamily="50" charset="-128"/>
                <a:ea typeface="Meiryo UI" panose="020B0604030504040204" pitchFamily="50" charset="-128"/>
                <a:cs typeface="Source Han Sans JP"/>
              </a:rPr>
              <a:t>気付いた機関から経緯や様子等を聞き取る際には、第7章１「支援機関別の気付きのポイント」のチェックリストを必要に応じ参照</a:t>
            </a:r>
            <a:endParaRPr sz="1000" dirty="0">
              <a:latin typeface="Meiryo UI" panose="020B0604030504040204" pitchFamily="50" charset="-128"/>
              <a:ea typeface="Meiryo UI" panose="020B0604030504040204" pitchFamily="50" charset="-128"/>
              <a:cs typeface="Source Han Sans JP"/>
            </a:endParaRPr>
          </a:p>
        </p:txBody>
      </p:sp>
      <p:sp>
        <p:nvSpPr>
          <p:cNvPr id="12" name="object 12"/>
          <p:cNvSpPr/>
          <p:nvPr/>
        </p:nvSpPr>
        <p:spPr>
          <a:xfrm>
            <a:off x="1079995" y="6687746"/>
            <a:ext cx="5400040" cy="1191260"/>
          </a:xfrm>
          <a:custGeom>
            <a:avLst/>
            <a:gdLst/>
            <a:ahLst/>
            <a:cxnLst/>
            <a:rect l="l" t="t" r="r" b="b"/>
            <a:pathLst>
              <a:path w="5400040" h="1191259">
                <a:moveTo>
                  <a:pt x="0" y="1190650"/>
                </a:moveTo>
                <a:lnTo>
                  <a:pt x="5400001" y="1190650"/>
                </a:lnTo>
                <a:lnTo>
                  <a:pt x="5400001" y="0"/>
                </a:lnTo>
                <a:lnTo>
                  <a:pt x="0" y="0"/>
                </a:lnTo>
                <a:lnTo>
                  <a:pt x="0" y="1190650"/>
                </a:lnTo>
                <a:close/>
              </a:path>
            </a:pathLst>
          </a:custGeom>
          <a:ln w="12700">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txBox="1"/>
          <p:nvPr/>
        </p:nvSpPr>
        <p:spPr>
          <a:xfrm>
            <a:off x="1073645" y="6479997"/>
            <a:ext cx="5412740" cy="216000"/>
          </a:xfrm>
          <a:prstGeom prst="rect">
            <a:avLst/>
          </a:prstGeom>
          <a:solidFill>
            <a:srgbClr val="89C875"/>
          </a:solidFill>
        </p:spPr>
        <p:txBody>
          <a:bodyPr vert="horz" wrap="square" lIns="0" tIns="36000" rIns="0" bIns="0" rtlCol="0">
            <a:noAutofit/>
          </a:bodyPr>
          <a:lstStyle/>
          <a:p>
            <a:pPr algn="ctr">
              <a:lnSpc>
                <a:spcPct val="100000"/>
              </a:lnSpc>
              <a:spcBef>
                <a:spcPts val="420"/>
              </a:spcBef>
            </a:pPr>
            <a:r>
              <a:rPr sz="1000" b="1" dirty="0">
                <a:solidFill>
                  <a:srgbClr val="414042"/>
                </a:solidFill>
                <a:latin typeface="Meiryo UI" panose="020B0604030504040204" pitchFamily="50" charset="-128"/>
                <a:ea typeface="Meiryo UI" panose="020B0604030504040204" pitchFamily="50" charset="-128"/>
                <a:cs typeface="Source Han Sans JP Heavy"/>
              </a:rPr>
              <a:t>フェイスシート：本人や家庭の状況の把握</a:t>
            </a:r>
            <a:endParaRPr sz="1000" dirty="0">
              <a:latin typeface="Meiryo UI" panose="020B0604030504040204" pitchFamily="50" charset="-128"/>
              <a:ea typeface="Meiryo UI" panose="020B0604030504040204" pitchFamily="50" charset="-128"/>
              <a:cs typeface="Source Han Sans JP Heavy"/>
            </a:endParaRPr>
          </a:p>
        </p:txBody>
      </p:sp>
      <p:sp>
        <p:nvSpPr>
          <p:cNvPr id="15" name="object 15"/>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47</a:t>
            </a:r>
            <a:endParaRPr sz="900">
              <a:latin typeface="Meiryo UI" panose="020B0604030504040204" pitchFamily="50" charset="-128"/>
              <a:ea typeface="Meiryo UI" panose="020B0604030504040204" pitchFamily="50" charset="-128"/>
              <a:cs typeface="Source Han Sans JP Medium"/>
            </a:endParaRPr>
          </a:p>
        </p:txBody>
      </p:sp>
      <p:sp>
        <p:nvSpPr>
          <p:cNvPr id="17" name="object 17"/>
          <p:cNvSpPr txBox="1"/>
          <p:nvPr/>
        </p:nvSpPr>
        <p:spPr>
          <a:xfrm>
            <a:off x="707301" y="10331567"/>
            <a:ext cx="236283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第８章  ｜  ４.ヤングケアラーと対話する際のポイント</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69039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720001" y="1107005"/>
            <a:ext cx="6120130" cy="504190"/>
            <a:chOff x="720001" y="1107005"/>
            <a:chExt cx="6120130" cy="504190"/>
          </a:xfrm>
        </p:grpSpPr>
        <p:sp>
          <p:nvSpPr>
            <p:cNvPr id="4" name="object 3"/>
            <p:cNvSpPr/>
            <p:nvPr/>
          </p:nvSpPr>
          <p:spPr>
            <a:xfrm>
              <a:off x="1187999" y="1107005"/>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p:cNvSpPr/>
            <p:nvPr/>
          </p:nvSpPr>
          <p:spPr>
            <a:xfrm>
              <a:off x="720001" y="1605604"/>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p:cNvSpPr txBox="1"/>
          <p:nvPr/>
        </p:nvSpPr>
        <p:spPr>
          <a:xfrm>
            <a:off x="1427299" y="1212396"/>
            <a:ext cx="24949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5821F"/>
                </a:solidFill>
                <a:latin typeface="Meiryo UI" panose="020B0604030504040204" pitchFamily="50" charset="-128"/>
                <a:ea typeface="Meiryo UI" panose="020B0604030504040204" pitchFamily="50" charset="-128"/>
                <a:cs typeface="Source Han Sans JP Heavy"/>
              </a:rPr>
              <a:t>本マニュアルの位置付け</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p:cNvSpPr txBox="1"/>
          <p:nvPr/>
        </p:nvSpPr>
        <p:spPr>
          <a:xfrm>
            <a:off x="842227" y="1067089"/>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F5821F"/>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8" name="object 7"/>
          <p:cNvSpPr txBox="1"/>
          <p:nvPr/>
        </p:nvSpPr>
        <p:spPr>
          <a:xfrm>
            <a:off x="978400" y="1937264"/>
            <a:ext cx="5628005" cy="6293967"/>
          </a:xfrm>
          <a:prstGeom prst="rect">
            <a:avLst/>
          </a:prstGeom>
        </p:spPr>
        <p:txBody>
          <a:bodyPr vert="horz" wrap="square" lIns="0" tIns="12700" rIns="0" bIns="0" rtlCol="0">
            <a:spAutoFit/>
          </a:bodyPr>
          <a:lstStyle/>
          <a:p>
            <a:pPr marL="95250" marR="108585" indent="14033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都は、令和３年４月に「こどもの権利条約」の精神にのっとり、子供を権利の主体として尊重し全ての子供が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健やかに育っていけるよう、社会全体で子供を育む環境の整備など、都が取り組むべき施策の基本となる事項を定めた「東京都こども基本条例」を施行しました。</a:t>
            </a:r>
          </a:p>
          <a:p>
            <a:pPr marL="95250" marR="108585" indent="140335" algn="just">
              <a:lnSpc>
                <a:spcPct val="1333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ヤングケアラーについて、法的な定義はありませんが、国は、本来大人が担うと想定されている家事や家族の</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世話などを日常的に行っている子供であり、責任や負担の重さにより、学業や友人関係などに影響が出てしまう</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ことがある、と明記しています。</a:t>
            </a:r>
            <a:r>
              <a:rPr lang="en-US" altLang="ja-JP" sz="1000" baseline="30000" dirty="0">
                <a:solidFill>
                  <a:srgbClr val="414042"/>
                </a:solidFill>
                <a:latin typeface="Meiryo UI" panose="020B0604030504040204" pitchFamily="50" charset="-128"/>
                <a:ea typeface="Meiryo UI" panose="020B0604030504040204" pitchFamily="50" charset="-128"/>
                <a:cs typeface="Source Han Sans JP"/>
              </a:rPr>
              <a:t>1</a:t>
            </a:r>
          </a:p>
          <a:p>
            <a:pPr marL="95250" marR="108585" indent="140335" algn="just">
              <a:lnSpc>
                <a:spcPct val="133300"/>
              </a:lnSpc>
              <a:spcBef>
                <a:spcPts val="100"/>
              </a:spcBef>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は、子供の権利が守られていない可能性があるにもかかわらず、家庭内のプライベートな問題であるため、周囲の大人から支援の対象として十分に認識されず、また本人や家族に自覚がなく問題が表面化しにくい構造であることから、関係機関等が連携して対応していくことが求められています。</a:t>
            </a: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ヤングケアラーの負担を軽減するためには、生活福祉や障害福祉、高齢者福祉など様々なサービスの支えも必要となることから、各分野の関係機関が緊密に連携しながら、家族全体を重層的に支援していかなければなりません。</a:t>
            </a:r>
          </a:p>
          <a:p>
            <a:pPr marL="95250" marR="108585" indent="140335" algn="just">
              <a:lnSpc>
                <a:spcPct val="1333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さらに、支援にあたっては、家族のケアを行うことが、子供自身の生きがいになっているケースがあることにも留意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し、ヤングケアラー本人や家族から話をよく聞き、それぞれに応じてきめ細かく寄り添いながら、全てのヤングケアラーが個人として尊重される視点を持って支援をしていくことも重要です。</a:t>
            </a:r>
          </a:p>
          <a:p>
            <a:pPr marL="95250" marR="108585" indent="140335" algn="just">
              <a:lnSpc>
                <a:spcPct val="1333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のマニュアルでは、福祉、教育をはじめとする関係機関が、ヤングケアラーについて認識を深め、早期にその存在に気付くとともに、見守り、寄り添いや具体的な支援につなぐことができるよう、支援の留意点、関係機関の連携体制、ヤングケアラー・コーディネーターの役割、支援のフローや支援のポイントなどを盛り込みました。</a:t>
            </a: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作成にあたり、有識者や関係機関等で構成する「ヤングケアラー支援検討委員会」で議論を重ね、国の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ヤングケアラー支援マニュアル</a:t>
            </a:r>
            <a:r>
              <a:rPr lang="en-US" altLang="ja-JP" sz="1000" baseline="30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の内容を包含しつつ、地域の実情に応じ、関係機関がより実践的に取り組んでいけるような内容としています。</a:t>
            </a:r>
          </a:p>
          <a:p>
            <a:pPr marL="95250" marR="108585" indent="140335" algn="just">
              <a:lnSpc>
                <a:spcPct val="1333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ヤングケアラー支援の取組は、まだ緒に就いたばかりです。本マニュアルについては、今後、様々な知見を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積み重ね、さらに充実を図っていきたいと考えています。</a:t>
            </a: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都は、皆様方の御協力を頂戴しながら、ヤングケアラー支援のための施策を推進し、子供の笑顔で溢れる東京の実現を目指して参ります。</a:t>
            </a:r>
            <a:endParaRPr sz="1000" dirty="0">
              <a:latin typeface="Meiryo UI" panose="020B0604030504040204" pitchFamily="50" charset="-128"/>
              <a:ea typeface="Meiryo UI" panose="020B0604030504040204" pitchFamily="50" charset="-128"/>
              <a:cs typeface="Source Han Sans JP"/>
            </a:endParaRPr>
          </a:p>
        </p:txBody>
      </p:sp>
      <p:sp>
        <p:nvSpPr>
          <p:cNvPr id="9" name="object 8"/>
          <p:cNvSpPr txBox="1"/>
          <p:nvPr/>
        </p:nvSpPr>
        <p:spPr>
          <a:xfrm>
            <a:off x="1058919" y="8984466"/>
            <a:ext cx="5547486" cy="508088"/>
          </a:xfrm>
          <a:prstGeom prst="rect">
            <a:avLst/>
          </a:prstGeom>
        </p:spPr>
        <p:txBody>
          <a:bodyPr vert="horz" wrap="square" lIns="0" tIns="43180" rIns="0" bIns="0" rtlCol="0">
            <a:spAutoFit/>
          </a:bodyPr>
          <a:lstStyle/>
          <a:p>
            <a:pPr marL="12700">
              <a:spcBef>
                <a:spcPts val="340"/>
              </a:spcBef>
            </a:pPr>
            <a:r>
              <a:rPr sz="550" dirty="0">
                <a:solidFill>
                  <a:srgbClr val="414042"/>
                </a:solidFill>
                <a:latin typeface="Meiryo UI" panose="020B0604030504040204" pitchFamily="50" charset="-128"/>
                <a:ea typeface="Meiryo UI" panose="020B0604030504040204" pitchFamily="50" charset="-128"/>
                <a:cs typeface="Source Han Sans JP"/>
              </a:rPr>
              <a:t>１ 本マニュアルでは、ヤングケアラーを１８歳未満の</a:t>
            </a:r>
            <a:r>
              <a:rPr lang="ja-JP" altLang="en-US" sz="550" dirty="0">
                <a:solidFill>
                  <a:srgbClr val="414042"/>
                </a:solidFill>
                <a:latin typeface="Meiryo UI" panose="020B0604030504040204" pitchFamily="50" charset="-128"/>
                <a:ea typeface="Meiryo UI" panose="020B0604030504040204" pitchFamily="50" charset="-128"/>
                <a:cs typeface="Source Han Sans JP"/>
              </a:rPr>
              <a:t>子供</a:t>
            </a:r>
            <a:r>
              <a:rPr sz="550" dirty="0" err="1">
                <a:solidFill>
                  <a:srgbClr val="414042"/>
                </a:solidFill>
                <a:latin typeface="Meiryo UI" panose="020B0604030504040204" pitchFamily="50" charset="-128"/>
                <a:ea typeface="Meiryo UI" panose="020B0604030504040204" pitchFamily="50" charset="-128"/>
                <a:cs typeface="Source Han Sans JP"/>
              </a:rPr>
              <a:t>としています</a:t>
            </a:r>
            <a:r>
              <a:rPr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a:p>
            <a:pPr marL="101600" marR="5080" indent="-89535" algn="l">
              <a:lnSpc>
                <a:spcPct val="136300"/>
              </a:lnSpc>
            </a:pPr>
            <a:r>
              <a:rPr sz="550" dirty="0">
                <a:solidFill>
                  <a:srgbClr val="414042"/>
                </a:solidFill>
                <a:latin typeface="Meiryo UI" panose="020B0604030504040204" pitchFamily="50" charset="-128"/>
                <a:ea typeface="Meiryo UI" panose="020B0604030504040204" pitchFamily="50" charset="-128"/>
                <a:cs typeface="Source Han Sans JP"/>
              </a:rPr>
              <a:t>２ 厚生労働省令和３年度 子</a:t>
            </a:r>
            <a:r>
              <a:rPr lang="ja-JP" altLang="en-US" sz="550" dirty="0" err="1">
                <a:solidFill>
                  <a:srgbClr val="414042"/>
                </a:solidFill>
                <a:latin typeface="Meiryo UI" panose="020B0604030504040204" pitchFamily="50" charset="-128"/>
                <a:ea typeface="Meiryo UI" panose="020B0604030504040204" pitchFamily="50" charset="-128"/>
                <a:cs typeface="Source Han Sans JP"/>
              </a:rPr>
              <a:t>ども</a:t>
            </a:r>
            <a:r>
              <a:rPr sz="550" dirty="0">
                <a:solidFill>
                  <a:srgbClr val="414042"/>
                </a:solidFill>
                <a:latin typeface="Meiryo UI" panose="020B0604030504040204" pitchFamily="50" charset="-128"/>
                <a:ea typeface="Meiryo UI" panose="020B0604030504040204" pitchFamily="50" charset="-128"/>
                <a:cs typeface="Source Han Sans JP"/>
              </a:rPr>
              <a:t>・子育て支援推進調査研究事業 </a:t>
            </a:r>
            <a:r>
              <a:rPr sz="55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有限責任監査法人トーマツ「多機関・多職種連携によるヤングケアラー支援マニュアル～ケアを担う子</a:t>
            </a:r>
            <a:r>
              <a:rPr lang="ja-JP" altLang="en-US" sz="550" dirty="0" err="1">
                <a:solidFill>
                  <a:srgbClr val="414042"/>
                </a:solidFill>
                <a:latin typeface="Meiryo UI" panose="020B0604030504040204" pitchFamily="50" charset="-128"/>
                <a:ea typeface="Meiryo UI" panose="020B0604030504040204" pitchFamily="50" charset="-128"/>
                <a:cs typeface="Source Han Sans JP"/>
              </a:rPr>
              <a:t>ども</a:t>
            </a:r>
            <a:r>
              <a:rPr sz="550" dirty="0" err="1">
                <a:solidFill>
                  <a:srgbClr val="414042"/>
                </a:solidFill>
                <a:latin typeface="Meiryo UI" panose="020B0604030504040204" pitchFamily="50" charset="-128"/>
                <a:ea typeface="Meiryo UI" panose="020B0604030504040204" pitchFamily="50" charset="-128"/>
                <a:cs typeface="Source Han Sans JP"/>
              </a:rPr>
              <a:t>を地域で支えるために</a:t>
            </a:r>
            <a:r>
              <a:rPr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a:p>
            <a:pPr marL="101600" marR="2369820" algn="l">
              <a:lnSpc>
                <a:spcPct val="151500"/>
              </a:lnSpc>
              <a:spcBef>
                <a:spcPts val="65"/>
              </a:spcBef>
            </a:pPr>
            <a:r>
              <a:rPr sz="550" dirty="0" err="1">
                <a:solidFill>
                  <a:srgbClr val="414042"/>
                </a:solidFill>
                <a:latin typeface="Meiryo UI" panose="020B0604030504040204" pitchFamily="50" charset="-128"/>
                <a:ea typeface="Meiryo UI" panose="020B0604030504040204" pitchFamily="50" charset="-128"/>
                <a:cs typeface="Source Han Sans JP"/>
              </a:rPr>
              <a:t>以下のホームページにリンクが公表されています。本マニュアルとあわせて参考にしてください</a:t>
            </a:r>
            <a:r>
              <a:rPr sz="550" dirty="0">
                <a:solidFill>
                  <a:srgbClr val="414042"/>
                </a:solidFill>
                <a:latin typeface="Meiryo UI" panose="020B0604030504040204" pitchFamily="50" charset="-128"/>
                <a:ea typeface="Meiryo UI" panose="020B0604030504040204" pitchFamily="50" charset="-128"/>
                <a:cs typeface="Source Han Sans JP"/>
              </a:rPr>
              <a:t>。</a:t>
            </a:r>
            <a:endParaRPr lang="en-US" sz="550" dirty="0">
              <a:solidFill>
                <a:srgbClr val="414042"/>
              </a:solidFill>
              <a:latin typeface="Meiryo UI" panose="020B0604030504040204" pitchFamily="50" charset="-128"/>
              <a:ea typeface="Meiryo UI" panose="020B0604030504040204" pitchFamily="50" charset="-128"/>
              <a:cs typeface="Source Han Sans JP"/>
            </a:endParaRPr>
          </a:p>
          <a:p>
            <a:pPr marL="101600" marR="2369820" algn="l">
              <a:lnSpc>
                <a:spcPct val="151500"/>
              </a:lnSpc>
              <a:spcBef>
                <a:spcPts val="65"/>
              </a:spcBef>
            </a:pPr>
            <a:r>
              <a:rPr lang="en-US" sz="550" dirty="0">
                <a:latin typeface="Meiryo UI" panose="020B0604030504040204" pitchFamily="50" charset="-128"/>
                <a:ea typeface="Meiryo UI" panose="020B0604030504040204" pitchFamily="50" charset="-128"/>
                <a:cs typeface="Source Han Sans JP"/>
              </a:rPr>
              <a:t>https://www.mhlw.go.jp/stf/young-carer.html</a:t>
            </a:r>
          </a:p>
        </p:txBody>
      </p:sp>
      <p:sp>
        <p:nvSpPr>
          <p:cNvPr id="10" name="object 9"/>
          <p:cNvSpPr/>
          <p:nvPr/>
        </p:nvSpPr>
        <p:spPr>
          <a:xfrm>
            <a:off x="1080000" y="8911804"/>
            <a:ext cx="5400040" cy="0"/>
          </a:xfrm>
          <a:custGeom>
            <a:avLst/>
            <a:gdLst/>
            <a:ahLst/>
            <a:cxnLst/>
            <a:rect l="l" t="t" r="r" b="b"/>
            <a:pathLst>
              <a:path w="5400040">
                <a:moveTo>
                  <a:pt x="0" y="0"/>
                </a:moveTo>
                <a:lnTo>
                  <a:pt x="5400001" y="0"/>
                </a:lnTo>
              </a:path>
            </a:pathLst>
          </a:custGeom>
          <a:ln w="3594">
            <a:solidFill>
              <a:srgbClr val="231F20"/>
            </a:solidFill>
          </a:ln>
        </p:spPr>
        <p:txBody>
          <a:bodyPr wrap="square" lIns="0" tIns="0" rIns="0" bIns="0" rtlCol="0"/>
          <a:lstStyle/>
          <a:p>
            <a:pPr algn="l"/>
            <a:endParaRPr dirty="0">
              <a:latin typeface="Meiryo UI" panose="020B0604030504040204" pitchFamily="50" charset="-128"/>
              <a:ea typeface="Meiryo UI" panose="020B0604030504040204" pitchFamily="50" charset="-128"/>
            </a:endParaRPr>
          </a:p>
        </p:txBody>
      </p:sp>
      <p:sp>
        <p:nvSpPr>
          <p:cNvPr id="11" name="object 10"/>
          <p:cNvSpPr/>
          <p:nvPr/>
        </p:nvSpPr>
        <p:spPr>
          <a:xfrm>
            <a:off x="720001" y="849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2" name="object 11"/>
          <p:cNvSpPr txBox="1"/>
          <p:nvPr/>
        </p:nvSpPr>
        <p:spPr>
          <a:xfrm>
            <a:off x="3325674" y="501396"/>
            <a:ext cx="915035" cy="284480"/>
          </a:xfrm>
          <a:prstGeom prst="rect">
            <a:avLst/>
          </a:prstGeom>
        </p:spPr>
        <p:txBody>
          <a:bodyPr vert="horz" wrap="square" lIns="0" tIns="12700" rIns="0" bIns="0" rtlCol="0">
            <a:spAutoFit/>
          </a:bodyPr>
          <a:lstStyle/>
          <a:p>
            <a:pPr marL="12700" algn="ctr">
              <a:lnSpc>
                <a:spcPct val="100000"/>
              </a:lnSpc>
              <a:spcBef>
                <a:spcPts val="100"/>
              </a:spcBef>
            </a:pPr>
            <a:r>
              <a:rPr sz="1700" b="1" dirty="0" err="1">
                <a:solidFill>
                  <a:srgbClr val="F5821F"/>
                </a:solidFill>
                <a:latin typeface="Meiryo UI" panose="020B0604030504040204" pitchFamily="50" charset="-128"/>
                <a:ea typeface="Meiryo UI" panose="020B0604030504040204" pitchFamily="50" charset="-128"/>
                <a:cs typeface="Source Han Sans JP Heavy"/>
              </a:rPr>
              <a:t>はじめに</a:t>
            </a:r>
            <a:endParaRPr sz="1700" dirty="0">
              <a:latin typeface="Meiryo UI" panose="020B0604030504040204" pitchFamily="50" charset="-128"/>
              <a:ea typeface="Meiryo UI" panose="020B0604030504040204" pitchFamily="50" charset="-128"/>
              <a:cs typeface="Source Han Sans JP Heavy"/>
            </a:endParaRPr>
          </a:p>
        </p:txBody>
      </p:sp>
      <p:sp>
        <p:nvSpPr>
          <p:cNvPr id="13" name="object 12"/>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4" name="object 13"/>
          <p:cNvSpPr txBox="1"/>
          <p:nvPr/>
        </p:nvSpPr>
        <p:spPr>
          <a:xfrm>
            <a:off x="278723" y="10325127"/>
            <a:ext cx="90805"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3</a:t>
            </a:r>
            <a:endParaRPr sz="900" dirty="0">
              <a:latin typeface="Meiryo UI" panose="020B0604030504040204" pitchFamily="50" charset="-128"/>
              <a:ea typeface="Meiryo UI" panose="020B0604030504040204" pitchFamily="50" charset="-128"/>
              <a:cs typeface="Source Han Sans JP Medium"/>
            </a:endParaRPr>
          </a:p>
        </p:txBody>
      </p:sp>
      <p:sp>
        <p:nvSpPr>
          <p:cNvPr id="15" name="object 14"/>
          <p:cNvSpPr txBox="1"/>
          <p:nvPr/>
        </p:nvSpPr>
        <p:spPr>
          <a:xfrm>
            <a:off x="707301" y="10331567"/>
            <a:ext cx="1871980" cy="120546"/>
          </a:xfrm>
          <a:prstGeom prst="rect">
            <a:avLst/>
          </a:prstGeom>
        </p:spPr>
        <p:txBody>
          <a:bodyPr vert="horz" wrap="square" lIns="0" tIns="12700" rIns="0" bIns="0" rtlCol="0">
            <a:spAutoFit/>
          </a:bodyPr>
          <a:lstStyle/>
          <a:p>
            <a:pPr marL="12700">
              <a:lnSpc>
                <a:spcPct val="100000"/>
              </a:lnSpc>
              <a:spcBef>
                <a:spcPts val="100"/>
              </a:spcBef>
            </a:pPr>
            <a:r>
              <a:rPr sz="700" dirty="0" err="1">
                <a:solidFill>
                  <a:srgbClr val="414042"/>
                </a:solidFill>
                <a:latin typeface="Meiryo UI" panose="020B0604030504040204" pitchFamily="50" charset="-128"/>
                <a:ea typeface="Meiryo UI" panose="020B0604030504040204" pitchFamily="50" charset="-128"/>
                <a:cs typeface="Source Han Sans JP"/>
              </a:rPr>
              <a:t>はじめに</a:t>
            </a:r>
            <a:r>
              <a:rPr sz="700" dirty="0">
                <a:solidFill>
                  <a:srgbClr val="414042"/>
                </a:solidFill>
                <a:latin typeface="Meiryo UI" panose="020B0604030504040204" pitchFamily="50" charset="-128"/>
                <a:ea typeface="Meiryo UI" panose="020B0604030504040204" pitchFamily="50" charset="-128"/>
                <a:cs typeface="Source Han Sans JP"/>
              </a:rPr>
              <a:t>  ｜  １. 本マニュアルの位置付け</a:t>
            </a:r>
            <a:endParaRPr sz="7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2992381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図 1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29" y="1247459"/>
            <a:ext cx="5940564" cy="8354585"/>
          </a:xfrm>
          <a:prstGeom prst="rect">
            <a:avLst/>
          </a:prstGeom>
        </p:spPr>
      </p:pic>
      <p:sp>
        <p:nvSpPr>
          <p:cNvPr id="2" name="object 2"/>
          <p:cNvSpPr txBox="1"/>
          <p:nvPr/>
        </p:nvSpPr>
        <p:spPr>
          <a:xfrm>
            <a:off x="2520666" y="692062"/>
            <a:ext cx="251904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45819" algn="l"/>
                <a:tab pos="1842135" algn="l"/>
                <a:tab pos="2378710"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a:solidFill>
                  <a:srgbClr val="414042"/>
                </a:solidFill>
                <a:latin typeface="Meiryo UI" panose="020B0604030504040204" pitchFamily="50" charset="-128"/>
                <a:ea typeface="Meiryo UI" panose="020B0604030504040204" pitchFamily="50" charset="-128"/>
                <a:cs typeface="Source Han Sans JP Heavy"/>
              </a:rPr>
              <a:t>図表</a:t>
            </a:r>
            <a:r>
              <a:rPr sz="1000" b="1" spc="-25" dirty="0">
                <a:solidFill>
                  <a:srgbClr val="414042"/>
                </a:solidFill>
                <a:latin typeface="Meiryo UI" panose="020B0604030504040204" pitchFamily="50" charset="-128"/>
                <a:ea typeface="Meiryo UI" panose="020B0604030504040204" pitchFamily="50" charset="-128"/>
                <a:cs typeface="Source Han Sans JP Heavy"/>
              </a:rPr>
              <a:t>25</a:t>
            </a:r>
            <a:r>
              <a:rPr lang="ja-JP" altLang="en-US" sz="1000" b="1" spc="-25"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フ</a:t>
            </a:r>
            <a:r>
              <a:rPr sz="1000" b="1" spc="-30" dirty="0" err="1">
                <a:solidFill>
                  <a:srgbClr val="414042"/>
                </a:solidFill>
                <a:latin typeface="Meiryo UI" panose="020B0604030504040204" pitchFamily="50" charset="-128"/>
                <a:ea typeface="Meiryo UI" panose="020B0604030504040204" pitchFamily="50" charset="-128"/>
                <a:cs typeface="Source Han Sans JP Heavy"/>
              </a:rPr>
              <a:t>ェ</a:t>
            </a:r>
            <a:r>
              <a:rPr sz="1000" b="1" spc="-90" dirty="0" err="1">
                <a:solidFill>
                  <a:srgbClr val="414042"/>
                </a:solidFill>
                <a:latin typeface="Meiryo UI" panose="020B0604030504040204" pitchFamily="50" charset="-128"/>
                <a:ea typeface="Meiryo UI" panose="020B0604030504040204" pitchFamily="50" charset="-128"/>
                <a:cs typeface="Source Han Sans JP Heavy"/>
              </a:rPr>
              <a:t>イ</a:t>
            </a:r>
            <a:r>
              <a:rPr sz="1000" b="1" dirty="0" err="1">
                <a:solidFill>
                  <a:srgbClr val="414042"/>
                </a:solidFill>
                <a:latin typeface="Meiryo UI" panose="020B0604030504040204" pitchFamily="50" charset="-128"/>
                <a:ea typeface="Meiryo UI" panose="020B0604030504040204" pitchFamily="50" charset="-128"/>
                <a:cs typeface="Source Han Sans JP Heavy"/>
              </a:rPr>
              <a:t>ス</a:t>
            </a:r>
            <a:r>
              <a:rPr sz="1000" b="1" spc="-10" dirty="0" err="1">
                <a:solidFill>
                  <a:srgbClr val="414042"/>
                </a:solidFill>
                <a:latin typeface="Meiryo UI" panose="020B0604030504040204" pitchFamily="50" charset="-128"/>
                <a:ea typeface="Meiryo UI" panose="020B0604030504040204" pitchFamily="50" charset="-128"/>
                <a:cs typeface="Source Han Sans JP Heavy"/>
              </a:rPr>
              <a:t>シ</a:t>
            </a:r>
            <a:r>
              <a:rPr sz="1000" b="1" spc="-65" dirty="0" err="1">
                <a:solidFill>
                  <a:srgbClr val="414042"/>
                </a:solidFill>
                <a:latin typeface="Meiryo UI" panose="020B0604030504040204" pitchFamily="50" charset="-128"/>
                <a:ea typeface="Meiryo UI" panose="020B0604030504040204" pitchFamily="50" charset="-128"/>
                <a:cs typeface="Source Han Sans JP Heavy"/>
              </a:rPr>
              <a:t>ー</a:t>
            </a:r>
            <a:r>
              <a:rPr sz="1000" b="1" spc="-60" dirty="0" err="1">
                <a:solidFill>
                  <a:srgbClr val="414042"/>
                </a:solidFill>
                <a:latin typeface="Meiryo UI" panose="020B0604030504040204" pitchFamily="50" charset="-128"/>
                <a:ea typeface="Meiryo UI" panose="020B0604030504040204" pitchFamily="50" charset="-128"/>
                <a:cs typeface="Source Han Sans JP Heavy"/>
              </a:rPr>
              <a:t>ト</a:t>
            </a:r>
            <a:r>
              <a:rPr lang="ja-JP" altLang="en-US" sz="1000" b="1" spc="-60"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様式</a:t>
            </a:r>
            <a:r>
              <a:rPr sz="1000" b="1" spc="-50" dirty="0" err="1">
                <a:solidFill>
                  <a:srgbClr val="414042"/>
                </a:solidFill>
                <a:latin typeface="Meiryo UI" panose="020B0604030504040204" pitchFamily="50" charset="-128"/>
                <a:ea typeface="Meiryo UI" panose="020B0604030504040204" pitchFamily="50" charset="-128"/>
                <a:cs typeface="Source Han Sans JP Heavy"/>
              </a:rPr>
              <a:t>例</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73" name="object 73"/>
          <p:cNvSpPr/>
          <p:nvPr/>
        </p:nvSpPr>
        <p:spPr>
          <a:xfrm>
            <a:off x="1079995" y="971994"/>
            <a:ext cx="5400040" cy="8931910"/>
          </a:xfrm>
          <a:custGeom>
            <a:avLst/>
            <a:gdLst/>
            <a:ahLst/>
            <a:cxnLst/>
            <a:rect l="l" t="t" r="r" b="b"/>
            <a:pathLst>
              <a:path w="5400040" h="8931910">
                <a:moveTo>
                  <a:pt x="0" y="8931605"/>
                </a:moveTo>
                <a:lnTo>
                  <a:pt x="5400001" y="8931605"/>
                </a:lnTo>
                <a:lnTo>
                  <a:pt x="5400001" y="0"/>
                </a:lnTo>
                <a:lnTo>
                  <a:pt x="0" y="0"/>
                </a:lnTo>
                <a:lnTo>
                  <a:pt x="0" y="8931605"/>
                </a:lnTo>
                <a:close/>
              </a:path>
            </a:pathLst>
          </a:custGeom>
          <a:ln w="3594">
            <a:solidFill>
              <a:srgbClr val="414042"/>
            </a:solidFill>
          </a:ln>
        </p:spPr>
        <p:txBody>
          <a:bodyPr wrap="square" lIns="0" tIns="0" rIns="0" bIns="0" rtlCol="0"/>
          <a:lstStyle/>
          <a:p>
            <a:endParaRPr/>
          </a:p>
        </p:txBody>
      </p:sp>
      <p:sp>
        <p:nvSpPr>
          <p:cNvPr id="74" name="object 74"/>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75"/>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spc="-25" dirty="0">
                <a:solidFill>
                  <a:srgbClr val="414042"/>
                </a:solidFill>
                <a:latin typeface="Meiryo UI" panose="020B0604030504040204" pitchFamily="50" charset="-128"/>
                <a:ea typeface="Meiryo UI" panose="020B0604030504040204" pitchFamily="50" charset="-128"/>
                <a:cs typeface="Source Han Sans JP Medium"/>
              </a:rPr>
              <a:t>48</a:t>
            </a:r>
            <a:endParaRPr sz="900">
              <a:latin typeface="Meiryo UI" panose="020B0604030504040204" pitchFamily="50" charset="-128"/>
              <a:ea typeface="Meiryo UI" panose="020B0604030504040204" pitchFamily="50" charset="-128"/>
              <a:cs typeface="Source Han Sans JP Medium"/>
            </a:endParaRPr>
          </a:p>
        </p:txBody>
      </p:sp>
      <p:sp>
        <p:nvSpPr>
          <p:cNvPr id="123" name="object 123"/>
          <p:cNvSpPr txBox="1"/>
          <p:nvPr/>
        </p:nvSpPr>
        <p:spPr>
          <a:xfrm>
            <a:off x="4490069" y="10331567"/>
            <a:ext cx="236283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第８章  ｜  ４.ヤングケアラーと対話する際のポイント</a:t>
            </a:r>
            <a:endParaRPr sz="700" dirty="0">
              <a:latin typeface="Meiryo UI" panose="020B0604030504040204" pitchFamily="50" charset="-128"/>
              <a:ea typeface="Meiryo UI" panose="020B0604030504040204" pitchFamily="50" charset="-128"/>
              <a:cs typeface="Source Han Sans JP"/>
            </a:endParaRPr>
          </a:p>
        </p:txBody>
      </p:sp>
      <p:sp>
        <p:nvSpPr>
          <p:cNvPr id="124"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5"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126"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7"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128"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9"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0"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131"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2"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3"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134"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5"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6"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137"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8"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9"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140"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1"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2"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143"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4"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5"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146"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7"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8"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第８章</a:t>
            </a:r>
          </a:p>
        </p:txBody>
      </p:sp>
      <p:sp>
        <p:nvSpPr>
          <p:cNvPr id="149"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0"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1"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152"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3"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4"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55"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6"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7"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158"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9"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0"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61"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2"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0711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20" y="1213682"/>
            <a:ext cx="5940564" cy="8464313"/>
          </a:xfrm>
          <a:prstGeom prst="rect">
            <a:avLst/>
          </a:prstGeom>
        </p:spPr>
      </p:pic>
      <p:sp>
        <p:nvSpPr>
          <p:cNvPr id="11" name="object 11"/>
          <p:cNvSpPr/>
          <p:nvPr/>
        </p:nvSpPr>
        <p:spPr>
          <a:xfrm>
            <a:off x="1079995" y="972007"/>
            <a:ext cx="5400040" cy="8928100"/>
          </a:xfrm>
          <a:custGeom>
            <a:avLst/>
            <a:gdLst/>
            <a:ahLst/>
            <a:cxnLst/>
            <a:rect l="l" t="t" r="r" b="b"/>
            <a:pathLst>
              <a:path w="5400040" h="8928100">
                <a:moveTo>
                  <a:pt x="0" y="8927998"/>
                </a:moveTo>
                <a:lnTo>
                  <a:pt x="5400001" y="8927998"/>
                </a:lnTo>
                <a:lnTo>
                  <a:pt x="5400001" y="0"/>
                </a:lnTo>
                <a:lnTo>
                  <a:pt x="0" y="0"/>
                </a:lnTo>
                <a:lnTo>
                  <a:pt x="0" y="8927998"/>
                </a:lnTo>
                <a:close/>
              </a:path>
            </a:pathLst>
          </a:custGeom>
          <a:ln w="3594">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49</a:t>
            </a:r>
            <a:endParaRPr sz="900">
              <a:latin typeface="Meiryo UI" panose="020B0604030504040204" pitchFamily="50" charset="-128"/>
              <a:ea typeface="Meiryo UI" panose="020B0604030504040204" pitchFamily="50" charset="-128"/>
              <a:cs typeface="Source Han Sans JP Medium"/>
            </a:endParaRPr>
          </a:p>
        </p:txBody>
      </p:sp>
      <p:sp>
        <p:nvSpPr>
          <p:cNvPr id="14" name="object 14"/>
          <p:cNvSpPr txBox="1"/>
          <p:nvPr/>
        </p:nvSpPr>
        <p:spPr>
          <a:xfrm>
            <a:off x="707301" y="10331567"/>
            <a:ext cx="236283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第８章  ｜  ４.ヤングケアラーと対話する際のポイント</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714055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775" y="605322"/>
            <a:ext cx="4982210" cy="473912"/>
          </a:xfrm>
          <a:prstGeom prst="rect">
            <a:avLst/>
          </a:prstGeom>
        </p:spPr>
        <p:txBody>
          <a:bodyPr vert="horz" wrap="square" lIns="0" tIns="12700" rIns="0" bIns="0" rtlCol="0">
            <a:spAutoFit/>
          </a:bodyPr>
          <a:lstStyle/>
          <a:p>
            <a:pPr marL="22225" marR="5080" indent="-9525">
              <a:lnSpc>
                <a:spcPct val="1569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フェイスシートは３枚つづりになっています。３枚目は相談履歴を書き足していきましょう。</a:t>
            </a: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22225" marR="5080" indent="-9525">
              <a:lnSpc>
                <a:spcPct val="1569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組織の見解・判断も３枚目に記入しましょう。</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989461" y="1625259"/>
            <a:ext cx="5580753" cy="1739451"/>
          </a:xfrm>
          <a:prstGeom prst="rect">
            <a:avLst/>
          </a:prstGeom>
        </p:spPr>
        <p:txBody>
          <a:bodyPr vert="horz" wrap="square" lIns="0" tIns="63500" rIns="0" bIns="0" rtlCol="0">
            <a:spAutoFit/>
          </a:bodyPr>
          <a:lstStyle/>
          <a:p>
            <a:pPr marL="27305">
              <a:lnSpc>
                <a:spcPct val="100000"/>
              </a:lnSpc>
              <a:spcBef>
                <a:spcPts val="500"/>
              </a:spcBef>
              <a:tabLst>
                <a:tab pos="3877310" algn="l"/>
              </a:tabLst>
            </a:pPr>
            <a:r>
              <a:rPr sz="1000" dirty="0">
                <a:solidFill>
                  <a:srgbClr val="414042"/>
                </a:solidFill>
                <a:latin typeface="Meiryo UI" panose="020B0604030504040204" pitchFamily="50" charset="-128"/>
                <a:ea typeface="Meiryo UI" panose="020B0604030504040204" pitchFamily="50" charset="-128"/>
                <a:cs typeface="Source Han Sans JP"/>
              </a:rPr>
              <a:t>（厚生労働省令和３年度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子ども</a:t>
            </a: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子育て支援推進調査研究事業</a:t>
            </a:r>
            <a:r>
              <a:rPr lang="ja-JP" altLang="en-US" sz="1000" dirty="0">
                <a:solidFill>
                  <a:srgbClr val="414042"/>
                </a:solidFill>
                <a:latin typeface="Meiryo UI" panose="020B0604030504040204" pitchFamily="50" charset="-128"/>
                <a:ea typeface="Meiryo UI" panose="020B0604030504040204" pitchFamily="50" charset="-128"/>
                <a:cs typeface="Source Han Sans JP"/>
              </a:rPr>
              <a:t>　</a:t>
            </a:r>
            <a:r>
              <a:rPr sz="100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a:t>
            </a:r>
            <a:endParaRPr sz="1000" dirty="0">
              <a:latin typeface="Meiryo UI" panose="020B0604030504040204" pitchFamily="50" charset="-128"/>
              <a:ea typeface="Meiryo UI" panose="020B0604030504040204" pitchFamily="50" charset="-128"/>
              <a:cs typeface="Source Han Sans JP"/>
            </a:endParaRPr>
          </a:p>
          <a:p>
            <a:pPr marL="85090" marR="24130" indent="-60325">
              <a:lnSpc>
                <a:spcPct val="133300"/>
              </a:lnSpc>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多機関・多職種連携によるヤングケアラー支援マニュアル～ケアを担う子</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ども</a:t>
            </a:r>
            <a:r>
              <a:rPr sz="1000" dirty="0" err="1">
                <a:solidFill>
                  <a:srgbClr val="414042"/>
                </a:solidFill>
                <a:latin typeface="Meiryo UI" panose="020B0604030504040204" pitchFamily="50" charset="-128"/>
                <a:ea typeface="Meiryo UI" panose="020B0604030504040204" pitchFamily="50" charset="-128"/>
                <a:cs typeface="Source Han Sans JP"/>
              </a:rPr>
              <a:t>を地域で支えるために</a:t>
            </a: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を参照</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304800" indent="-219075">
              <a:lnSpc>
                <a:spcPct val="100000"/>
              </a:lnSpc>
              <a:spcBef>
                <a:spcPts val="680"/>
              </a:spcBef>
              <a:buAutoNum type="alphaUcPeriod"/>
              <a:tabLst>
                <a:tab pos="304800" algn="l"/>
                <a:tab pos="305435" algn="l"/>
              </a:tabLst>
            </a:pPr>
            <a:r>
              <a:rPr sz="1000" b="1" dirty="0">
                <a:solidFill>
                  <a:srgbClr val="7CC366"/>
                </a:solidFill>
                <a:latin typeface="Meiryo UI" panose="020B0604030504040204" pitchFamily="50" charset="-128"/>
                <a:ea typeface="Meiryo UI" panose="020B0604030504040204" pitchFamily="50" charset="-128"/>
                <a:cs typeface="Source Han Sans JP"/>
              </a:rPr>
              <a:t>本人が担っているケアの内容や量を確認するためのシート「MACA－YC１８」</a:t>
            </a:r>
            <a:endParaRPr sz="1000" dirty="0">
              <a:latin typeface="Meiryo UI" panose="020B0604030504040204" pitchFamily="50" charset="-128"/>
              <a:ea typeface="Meiryo UI" panose="020B0604030504040204" pitchFamily="50" charset="-128"/>
              <a:cs typeface="Source Han Sans JP"/>
            </a:endParaRPr>
          </a:p>
          <a:p>
            <a:pPr marL="309880" indent="-224154">
              <a:lnSpc>
                <a:spcPct val="100000"/>
              </a:lnSpc>
              <a:spcBef>
                <a:spcPts val="685"/>
              </a:spcBef>
              <a:buAutoNum type="alphaUcPeriod"/>
              <a:tabLst>
                <a:tab pos="309880" algn="l"/>
                <a:tab pos="310515" algn="l"/>
              </a:tabLst>
            </a:pPr>
            <a:r>
              <a:rPr sz="1000" b="1" dirty="0">
                <a:solidFill>
                  <a:srgbClr val="7CC366"/>
                </a:solidFill>
                <a:latin typeface="Meiryo UI" panose="020B0604030504040204" pitchFamily="50" charset="-128"/>
                <a:ea typeface="Meiryo UI" panose="020B0604030504040204" pitchFamily="50" charset="-128"/>
                <a:cs typeface="Source Han Sans JP"/>
              </a:rPr>
              <a:t>本人がケアに対してどう思っているか自ら確認するためのシート「PANOC－YC２０」</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35"/>
              </a:spcBef>
              <a:buClr>
                <a:srgbClr val="7CC366"/>
              </a:buClr>
              <a:buFont typeface="Source Han Sans JP"/>
              <a:buAutoNum type="alphaUcPeriod"/>
            </a:pPr>
            <a:endParaRPr sz="1250" dirty="0">
              <a:latin typeface="Meiryo UI" panose="020B0604030504040204" pitchFamily="50" charset="-128"/>
              <a:ea typeface="Meiryo UI" panose="020B0604030504040204" pitchFamily="50" charset="-128"/>
              <a:cs typeface="Source Han Sans JP"/>
            </a:endParaRPr>
          </a:p>
          <a:p>
            <a:pPr marL="210820" lvl="1" indent="-125095">
              <a:lnSpc>
                <a:spcPct val="100000"/>
              </a:lnSpc>
              <a:spcBef>
                <a:spcPts val="5"/>
              </a:spcBef>
              <a:buClr>
                <a:srgbClr val="89C875"/>
              </a:buClr>
              <a:buSzPct val="100000"/>
              <a:buChar char="●"/>
              <a:tabLst>
                <a:tab pos="211454" algn="l"/>
              </a:tabLst>
            </a:pPr>
            <a:r>
              <a:rPr sz="1000" dirty="0">
                <a:solidFill>
                  <a:srgbClr val="414042"/>
                </a:solidFill>
                <a:latin typeface="Meiryo UI" panose="020B0604030504040204" pitchFamily="50" charset="-128"/>
                <a:ea typeface="Meiryo UI" panose="020B0604030504040204" pitchFamily="50" charset="-128"/>
                <a:cs typeface="Source Han Sans JP"/>
              </a:rPr>
              <a:t>イギリスノッティンガム大学社会学＆社会政策学部が作成したシートです。</a:t>
            </a:r>
            <a:endParaRPr sz="1000" dirty="0">
              <a:latin typeface="Meiryo UI" panose="020B0604030504040204" pitchFamily="50" charset="-128"/>
              <a:ea typeface="Meiryo UI" panose="020B0604030504040204" pitchFamily="50" charset="-128"/>
              <a:cs typeface="Source Han Sans JP"/>
            </a:endParaRPr>
          </a:p>
          <a:p>
            <a:pPr marL="220979" marR="523875" lvl="1" indent="-134620">
              <a:lnSpc>
                <a:spcPct val="156900"/>
              </a:lnSpc>
              <a:buClr>
                <a:srgbClr val="89C875"/>
              </a:buClr>
              <a:buSzPct val="100000"/>
              <a:buChar char="●"/>
              <a:tabLst>
                <a:tab pos="215900" algn="l"/>
              </a:tabLst>
            </a:pPr>
            <a:r>
              <a:rPr sz="1000" dirty="0" err="1">
                <a:solidFill>
                  <a:srgbClr val="414042"/>
                </a:solidFill>
                <a:latin typeface="Meiryo UI" panose="020B0604030504040204" pitchFamily="50" charset="-128"/>
                <a:ea typeface="Meiryo UI" panose="020B0604030504040204" pitchFamily="50" charset="-128"/>
                <a:cs typeface="Source Han Sans JP"/>
              </a:rPr>
              <a:t>本人がヤングケアラーと認識していない場合や、ケア内容や自分がどう思っているか整理したい</a:t>
            </a:r>
            <a:r>
              <a:rPr lang="en-US" sz="1000" dirty="0">
                <a:solidFill>
                  <a:srgbClr val="414042"/>
                </a:solidFill>
                <a:latin typeface="Meiryo UI" panose="020B0604030504040204" pitchFamily="50" charset="-128"/>
                <a:ea typeface="Meiryo UI" panose="020B0604030504040204" pitchFamily="50" charset="-128"/>
                <a:cs typeface="Source Han Sans JP"/>
              </a:rPr>
              <a:t/>
            </a:r>
            <a:br>
              <a:rPr lang="en-US" sz="1000" dirty="0">
                <a:solidFill>
                  <a:srgbClr val="414042"/>
                </a:solidFill>
                <a:latin typeface="Meiryo UI" panose="020B0604030504040204" pitchFamily="50" charset="-128"/>
                <a:ea typeface="Meiryo UI" panose="020B0604030504040204" pitchFamily="50" charset="-128"/>
                <a:cs typeface="Source Han Sans JP"/>
              </a:rPr>
            </a:br>
            <a:r>
              <a:rPr sz="1000" dirty="0" err="1">
                <a:solidFill>
                  <a:srgbClr val="414042"/>
                </a:solidFill>
                <a:latin typeface="Meiryo UI" panose="020B0604030504040204" pitchFamily="50" charset="-128"/>
                <a:ea typeface="Meiryo UI" panose="020B0604030504040204" pitchFamily="50" charset="-128"/>
                <a:cs typeface="Source Han Sans JP"/>
              </a:rPr>
              <a:t>思いがあるときに、一緒にチェックをしていきましょう</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sp>
        <p:nvSpPr>
          <p:cNvPr id="4" name="object 4"/>
          <p:cNvSpPr txBox="1"/>
          <p:nvPr/>
        </p:nvSpPr>
        <p:spPr>
          <a:xfrm>
            <a:off x="1079995" y="1272006"/>
            <a:ext cx="5400040" cy="237689"/>
          </a:xfrm>
          <a:prstGeom prst="rect">
            <a:avLst/>
          </a:prstGeom>
          <a:solidFill>
            <a:srgbClr val="D5EACC"/>
          </a:solidFill>
        </p:spPr>
        <p:txBody>
          <a:bodyPr vert="horz" wrap="square" lIns="0" tIns="46990" rIns="0" bIns="36000" rtlCol="0">
            <a:spAutoFit/>
          </a:bodyPr>
          <a:lstStyle/>
          <a:p>
            <a:pPr marL="61594"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参考資料「本人と一緒にケアについて考えるシート」</a:t>
            </a:r>
            <a:endParaRPr sz="1000" dirty="0">
              <a:latin typeface="Meiryo UI" panose="020B0604030504040204" pitchFamily="50" charset="-128"/>
              <a:ea typeface="Meiryo UI" panose="020B0604030504040204" pitchFamily="50" charset="-128"/>
              <a:cs typeface="Source Han Sans JP Heavy"/>
            </a:endParaRPr>
          </a:p>
        </p:txBody>
      </p:sp>
      <p:sp>
        <p:nvSpPr>
          <p:cNvPr id="5" name="object 5"/>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50</a:t>
            </a:r>
            <a:endParaRPr sz="900">
              <a:latin typeface="Meiryo UI" panose="020B0604030504040204" pitchFamily="50" charset="-128"/>
              <a:ea typeface="Meiryo UI" panose="020B0604030504040204" pitchFamily="50" charset="-128"/>
              <a:cs typeface="Source Han Sans JP Medium"/>
            </a:endParaRPr>
          </a:p>
        </p:txBody>
      </p:sp>
      <p:sp>
        <p:nvSpPr>
          <p:cNvPr id="54" name="object 54"/>
          <p:cNvSpPr txBox="1"/>
          <p:nvPr/>
        </p:nvSpPr>
        <p:spPr>
          <a:xfrm>
            <a:off x="4490069" y="10331567"/>
            <a:ext cx="236283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第８章  ｜  ４.ヤングケアラーと対話する際のポイント</a:t>
            </a:r>
            <a:endParaRPr sz="700" dirty="0">
              <a:latin typeface="Meiryo UI" panose="020B0604030504040204" pitchFamily="50" charset="-128"/>
              <a:ea typeface="Meiryo UI" panose="020B0604030504040204" pitchFamily="50" charset="-128"/>
              <a:cs typeface="Source Han Sans JP"/>
            </a:endParaRPr>
          </a:p>
        </p:txBody>
      </p:sp>
      <p:sp>
        <p:nvSpPr>
          <p:cNvPr id="55"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6"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7"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59"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2"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5"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6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1"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4"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7"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第８章</a:t>
            </a:r>
          </a:p>
        </p:txBody>
      </p:sp>
      <p:sp>
        <p:nvSpPr>
          <p:cNvPr id="80"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sp>
        <p:nvSpPr>
          <p:cNvPr id="83"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6"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9"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2"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6354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46387"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第9章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1650607" y="931729"/>
            <a:ext cx="4275455" cy="391160"/>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6950A1"/>
                </a:solidFill>
                <a:latin typeface="Meiryo UI" panose="020B0604030504040204" pitchFamily="50" charset="-128"/>
              </a:rPr>
              <a:t>支援計画作成・支援のポイント</a:t>
            </a: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52571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多機関連携の会議における支援方針決定のポイント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6950A1"/>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p:nvPr/>
        </p:nvSpPr>
        <p:spPr>
          <a:xfrm>
            <a:off x="1079997" y="2448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txBox="1"/>
          <p:nvPr/>
        </p:nvSpPr>
        <p:spPr>
          <a:xfrm>
            <a:off x="1065317" y="2482565"/>
            <a:ext cx="5429885" cy="166712"/>
          </a:xfrm>
          <a:prstGeom prst="rect">
            <a:avLst/>
          </a:prstGeom>
        </p:spPr>
        <p:txBody>
          <a:bodyPr vert="horz" wrap="square" lIns="0" tIns="12700" rIns="0" bIns="0" rtlCol="0">
            <a:spAutoFit/>
          </a:bodyPr>
          <a:lstStyle/>
          <a:p>
            <a:pPr marR="6350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（1）多機関連携の個別ケース会議のフロー</a:t>
            </a:r>
            <a:endParaRPr sz="1000" dirty="0">
              <a:latin typeface="Meiryo UI" panose="020B0604030504040204" pitchFamily="50" charset="-128"/>
              <a:ea typeface="Meiryo UI" panose="020B0604030504040204" pitchFamily="50" charset="-128"/>
              <a:cs typeface="Source Han Sans JP Heavy"/>
            </a:endParaRPr>
          </a:p>
        </p:txBody>
      </p:sp>
      <p:sp>
        <p:nvSpPr>
          <p:cNvPr id="41" name="object 41"/>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2" name="object 42"/>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51</a:t>
            </a:r>
            <a:endParaRPr sz="900">
              <a:latin typeface="Meiryo UI" panose="020B0604030504040204" pitchFamily="50" charset="-128"/>
              <a:ea typeface="Meiryo UI" panose="020B0604030504040204" pitchFamily="50" charset="-128"/>
              <a:cs typeface="Source Han Sans JP Medium"/>
            </a:endParaRPr>
          </a:p>
        </p:txBody>
      </p:sp>
      <p:sp>
        <p:nvSpPr>
          <p:cNvPr id="43" name="object 43"/>
          <p:cNvSpPr txBox="1"/>
          <p:nvPr/>
        </p:nvSpPr>
        <p:spPr>
          <a:xfrm>
            <a:off x="707301" y="10331567"/>
            <a:ext cx="292608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第９章  ｜  １. 多機関連携の会議における支援方針決定のポイント</a:t>
            </a:r>
            <a:endParaRPr sz="700">
              <a:latin typeface="Meiryo UI" panose="020B0604030504040204" pitchFamily="50" charset="-128"/>
              <a:ea typeface="Meiryo UI" panose="020B0604030504040204" pitchFamily="50" charset="-128"/>
              <a:cs typeface="Source Han Sans JP"/>
            </a:endParaRPr>
          </a:p>
        </p:txBody>
      </p:sp>
      <p:sp>
        <p:nvSpPr>
          <p:cNvPr id="44" name="object 10"/>
          <p:cNvSpPr txBox="1"/>
          <p:nvPr/>
        </p:nvSpPr>
        <p:spPr>
          <a:xfrm>
            <a:off x="1064895" y="3855899"/>
            <a:ext cx="5429885" cy="166712"/>
          </a:xfrm>
          <a:prstGeom prst="rect">
            <a:avLst/>
          </a:prstGeom>
        </p:spPr>
        <p:txBody>
          <a:bodyPr vert="horz" wrap="square" lIns="0" tIns="12700" rIns="0" bIns="0" rtlCol="0">
            <a:spAutoFit/>
          </a:bodyPr>
          <a:lstStyle/>
          <a:p>
            <a:pPr algn="ctr">
              <a:lnSpc>
                <a:spcPct val="100000"/>
              </a:lnSpc>
              <a:tabLst>
                <a:tab pos="266700" algn="l"/>
                <a:tab pos="840740" algn="l"/>
                <a:tab pos="370712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図表26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会議開催から支援・見守り・モニタリングの流れ</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10"/>
          <p:cNvSpPr txBox="1"/>
          <p:nvPr/>
        </p:nvSpPr>
        <p:spPr>
          <a:xfrm>
            <a:off x="1064895" y="2832948"/>
            <a:ext cx="5497830" cy="665310"/>
          </a:xfrm>
          <a:prstGeom prst="rect">
            <a:avLst/>
          </a:prstGeom>
        </p:spPr>
        <p:txBody>
          <a:bodyPr vert="horz" wrap="square" lIns="0" tIns="12700" rIns="0" bIns="0" rtlCol="0">
            <a:spAutoFit/>
          </a:bodyPr>
          <a:lstStyle/>
          <a:p>
            <a:pPr marL="12700" marR="8255" indent="109855">
              <a:lnSpc>
                <a:spcPct val="133300"/>
              </a:lnSpc>
            </a:pPr>
            <a:r>
              <a:rPr sz="1000" dirty="0" err="1">
                <a:solidFill>
                  <a:srgbClr val="414042"/>
                </a:solidFill>
                <a:latin typeface="Meiryo UI" panose="020B0604030504040204" pitchFamily="50" charset="-128"/>
                <a:ea typeface="Meiryo UI" panose="020B0604030504040204" pitchFamily="50" charset="-128"/>
                <a:cs typeface="Source Han Sans JP"/>
              </a:rPr>
              <a:t>多機関連携による会議の開催、支援計画の作成、支援し見守るまでの基本的なフローは以下のとおりです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14604" marR="5080" indent="107950">
              <a:lnSpc>
                <a:spcPct val="133300"/>
              </a:lnSpc>
              <a:spcBef>
                <a:spcPts val="280"/>
              </a:spcBef>
            </a:pPr>
            <a:r>
              <a:rPr sz="1000" spc="-50" dirty="0">
                <a:solidFill>
                  <a:srgbClr val="414042"/>
                </a:solidFill>
                <a:latin typeface="Meiryo UI" panose="020B0604030504040204" pitchFamily="50" charset="-128"/>
                <a:ea typeface="Meiryo UI" panose="020B0604030504040204" pitchFamily="50" charset="-128"/>
                <a:cs typeface="Source Han Sans JP"/>
              </a:rPr>
              <a:t>個別ケース検討を行う会議体は、各区市町村のヤングケアラー支援ネットワークの中心機関の会議体（第３章）</a:t>
            </a:r>
            <a:r>
              <a:rPr sz="1000" dirty="0">
                <a:solidFill>
                  <a:srgbClr val="414042"/>
                </a:solidFill>
                <a:latin typeface="Meiryo UI" panose="020B0604030504040204" pitchFamily="50" charset="-128"/>
                <a:ea typeface="Meiryo UI" panose="020B0604030504040204" pitchFamily="50" charset="-128"/>
                <a:cs typeface="Source Han Sans JP"/>
              </a:rPr>
              <a:t>を想定しています。</a:t>
            </a:r>
            <a:endParaRPr sz="1000" dirty="0">
              <a:latin typeface="Meiryo UI" panose="020B0604030504040204" pitchFamily="50" charset="-128"/>
              <a:ea typeface="Meiryo UI" panose="020B0604030504040204" pitchFamily="50" charset="-128"/>
              <a:cs typeface="Source Han Sans JP Heavy"/>
            </a:endParaRPr>
          </a:p>
        </p:txBody>
      </p:sp>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680" y="4208640"/>
            <a:ext cx="5404115" cy="5763780"/>
          </a:xfrm>
          <a:prstGeom prst="rect">
            <a:avLst/>
          </a:prstGeom>
        </p:spPr>
      </p:pic>
      <p:sp>
        <p:nvSpPr>
          <p:cNvPr id="48"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358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23211" y="754567"/>
            <a:ext cx="5572760" cy="166712"/>
          </a:xfrm>
          <a:prstGeom prst="rect">
            <a:avLst/>
          </a:prstGeom>
        </p:spPr>
        <p:txBody>
          <a:bodyPr vert="horz" wrap="square" lIns="0" tIns="12700" rIns="0" bIns="0" rtlCol="0">
            <a:spAutoFit/>
          </a:bodyPr>
          <a:lstStyle/>
          <a:p>
            <a:pPr marR="116205"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（2）会議招集・情報共有の場の設定</a:t>
            </a:r>
            <a:endParaRPr sz="1000" dirty="0">
              <a:latin typeface="Meiryo UI" panose="020B0604030504040204" pitchFamily="50" charset="-128"/>
              <a:ea typeface="Meiryo UI" panose="020B0604030504040204" pitchFamily="50" charset="-128"/>
              <a:cs typeface="Source Han Sans JP"/>
            </a:endParaRPr>
          </a:p>
        </p:txBody>
      </p:sp>
      <p:sp>
        <p:nvSpPr>
          <p:cNvPr id="4" name="object 4"/>
          <p:cNvSpPr/>
          <p:nvPr/>
        </p:nvSpPr>
        <p:spPr>
          <a:xfrm>
            <a:off x="1079997" y="2952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txBox="1"/>
          <p:nvPr/>
        </p:nvSpPr>
        <p:spPr>
          <a:xfrm>
            <a:off x="1019354" y="2986566"/>
            <a:ext cx="5574030" cy="166712"/>
          </a:xfrm>
          <a:prstGeom prst="rect">
            <a:avLst/>
          </a:prstGeom>
        </p:spPr>
        <p:txBody>
          <a:bodyPr vert="horz" wrap="square" lIns="0" tIns="12700" rIns="0" bIns="0" rtlCol="0">
            <a:spAutoFit/>
          </a:bodyPr>
          <a:lstStyle/>
          <a:p>
            <a:pPr marL="445134">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（3）関係者によるヤングケアラーのニーズの把握・支援方針決定（会議開催等）</a:t>
            </a:r>
            <a:endParaRPr sz="1000" dirty="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1079995" y="4967998"/>
            <a:ext cx="5400040" cy="1426270"/>
          </a:xfrm>
          <a:prstGeom prst="rect">
            <a:avLst/>
          </a:prstGeom>
          <a:solidFill>
            <a:srgbClr val="E6E7E8"/>
          </a:solidFill>
        </p:spPr>
        <p:txBody>
          <a:bodyPr vert="horz" wrap="square" lIns="0" tIns="0" rIns="0" bIns="144000" rtlCol="0">
            <a:spAutoFit/>
          </a:bodyPr>
          <a:lstStyle/>
          <a:p>
            <a:pPr>
              <a:lnSpc>
                <a:spcPct val="100000"/>
              </a:lnSpc>
            </a:pPr>
            <a:endParaRPr sz="1050" dirty="0">
              <a:latin typeface="Meiryo UI" panose="020B0604030504040204" pitchFamily="50" charset="-128"/>
              <a:ea typeface="Meiryo UI" panose="020B0604030504040204" pitchFamily="50" charset="-128"/>
              <a:cs typeface="Times New Roman"/>
            </a:endParaRPr>
          </a:p>
          <a:p>
            <a:pPr marL="217170">
              <a:lnSpc>
                <a:spcPct val="100000"/>
              </a:lnSpc>
            </a:pPr>
            <a:r>
              <a:rPr sz="1200" b="1" dirty="0">
                <a:solidFill>
                  <a:srgbClr val="6950A1"/>
                </a:solidFill>
                <a:latin typeface="Meiryo UI" panose="020B0604030504040204" pitchFamily="50" charset="-128"/>
                <a:ea typeface="Meiryo UI" panose="020B0604030504040204" pitchFamily="50" charset="-128"/>
                <a:cs typeface="Source Han Sans JP Heavy"/>
              </a:rPr>
              <a:t>ポイント</a:t>
            </a:r>
            <a:endParaRPr sz="1200" dirty="0">
              <a:latin typeface="Meiryo UI" panose="020B0604030504040204" pitchFamily="50" charset="-128"/>
              <a:ea typeface="Meiryo UI" panose="020B0604030504040204" pitchFamily="50" charset="-128"/>
              <a:cs typeface="Source Han Sans JP Heavy"/>
            </a:endParaRPr>
          </a:p>
          <a:p>
            <a:pPr marL="349885" marR="159385" indent="-134620">
              <a:lnSpc>
                <a:spcPct val="133300"/>
              </a:lnSpc>
              <a:spcBef>
                <a:spcPts val="270"/>
              </a:spcBef>
              <a:buClr>
                <a:srgbClr val="745EA8"/>
              </a:buClr>
              <a:buSzPct val="100000"/>
              <a:buChar char="●"/>
              <a:tabLst>
                <a:tab pos="354330" algn="l"/>
              </a:tabLst>
            </a:pPr>
            <a:r>
              <a:rPr sz="1000" dirty="0">
                <a:solidFill>
                  <a:srgbClr val="414042"/>
                </a:solidFill>
                <a:latin typeface="Meiryo UI" panose="020B0604030504040204" pitchFamily="50" charset="-128"/>
                <a:ea typeface="Meiryo UI" panose="020B0604030504040204" pitchFamily="50" charset="-128"/>
                <a:cs typeface="Source Han Sans JP"/>
              </a:rPr>
              <a:t>子供と保護者の関係性、日常的にかかわっている・主に支援している機関等を確認しましょう。</a:t>
            </a:r>
            <a:endParaRPr sz="1000" dirty="0">
              <a:latin typeface="Meiryo UI" panose="020B0604030504040204" pitchFamily="50" charset="-128"/>
              <a:ea typeface="Meiryo UI" panose="020B0604030504040204" pitchFamily="50" charset="-128"/>
              <a:cs typeface="Source Han Sans JP"/>
            </a:endParaRPr>
          </a:p>
          <a:p>
            <a:pPr marL="344805" indent="-129539">
              <a:lnSpc>
                <a:spcPct val="100000"/>
              </a:lnSpc>
              <a:spcBef>
                <a:spcPts val="680"/>
              </a:spcBef>
              <a:buClr>
                <a:srgbClr val="745EA8"/>
              </a:buClr>
              <a:buSzPct val="100000"/>
              <a:buChar char="●"/>
              <a:tabLst>
                <a:tab pos="345440" algn="l"/>
              </a:tabLst>
            </a:pPr>
            <a:r>
              <a:rPr sz="1000" dirty="0">
                <a:solidFill>
                  <a:srgbClr val="414042"/>
                </a:solidFill>
                <a:latin typeface="Meiryo UI" panose="020B0604030504040204" pitchFamily="50" charset="-128"/>
                <a:ea typeface="Meiryo UI" panose="020B0604030504040204" pitchFamily="50" charset="-128"/>
                <a:cs typeface="Source Han Sans JP"/>
              </a:rPr>
              <a:t>長期目標や短期目標を決めましょう。</a:t>
            </a:r>
            <a:endParaRPr sz="1000" dirty="0">
              <a:latin typeface="Meiryo UI" panose="020B0604030504040204" pitchFamily="50" charset="-128"/>
              <a:ea typeface="Meiryo UI" panose="020B0604030504040204" pitchFamily="50" charset="-128"/>
              <a:cs typeface="Source Han Sans JP"/>
            </a:endParaRPr>
          </a:p>
          <a:p>
            <a:pPr marL="358775" marR="168910" indent="-143510">
              <a:lnSpc>
                <a:spcPct val="133300"/>
              </a:lnSpc>
              <a:spcBef>
                <a:spcPts val="285"/>
              </a:spcBef>
              <a:buClr>
                <a:srgbClr val="745EA8"/>
              </a:buClr>
              <a:buSzPct val="100000"/>
              <a:buChar char="●"/>
              <a:tabLst>
                <a:tab pos="358775" algn="l"/>
              </a:tabLst>
            </a:pPr>
            <a:r>
              <a:rPr sz="1000" spc="20" dirty="0">
                <a:solidFill>
                  <a:srgbClr val="414042"/>
                </a:solidFill>
                <a:latin typeface="Meiryo UI" panose="020B0604030504040204" pitchFamily="50" charset="-128"/>
                <a:ea typeface="Meiryo UI" panose="020B0604030504040204" pitchFamily="50" charset="-128"/>
                <a:cs typeface="Source Han Sans JP"/>
              </a:rPr>
              <a:t>支援における役割分担を決めます。それぞれができることを出し合い、その家庭に最善な方法を</a:t>
            </a:r>
            <a:r>
              <a:rPr sz="1000" dirty="0">
                <a:solidFill>
                  <a:srgbClr val="414042"/>
                </a:solidFill>
                <a:latin typeface="Meiryo UI" panose="020B0604030504040204" pitchFamily="50" charset="-128"/>
                <a:ea typeface="Meiryo UI" panose="020B0604030504040204" pitchFamily="50" charset="-128"/>
                <a:cs typeface="Source Han Sans JP"/>
              </a:rPr>
              <a:t>考えます。</a:t>
            </a:r>
            <a:r>
              <a:rPr sz="750" baseline="33333" dirty="0">
                <a:solidFill>
                  <a:srgbClr val="414042"/>
                </a:solidFill>
                <a:latin typeface="Meiryo UI" panose="020B0604030504040204" pitchFamily="50" charset="-128"/>
                <a:ea typeface="Meiryo UI" panose="020B0604030504040204" pitchFamily="50" charset="-128"/>
                <a:cs typeface="Source Han Sans JP"/>
              </a:rPr>
              <a:t>＊</a:t>
            </a:r>
            <a:endParaRPr sz="750" baseline="33333" dirty="0">
              <a:latin typeface="Meiryo UI" panose="020B0604030504040204" pitchFamily="50" charset="-128"/>
              <a:ea typeface="Meiryo UI" panose="020B0604030504040204" pitchFamily="50" charset="-128"/>
              <a:cs typeface="Source Han Sans JP"/>
            </a:endParaRPr>
          </a:p>
        </p:txBody>
      </p:sp>
      <p:sp>
        <p:nvSpPr>
          <p:cNvPr id="7" name="object 7"/>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spc="-25" dirty="0">
                <a:solidFill>
                  <a:srgbClr val="414042"/>
                </a:solidFill>
                <a:latin typeface="Meiryo UI" panose="020B0604030504040204" pitchFamily="50" charset="-128"/>
                <a:ea typeface="Meiryo UI" panose="020B0604030504040204" pitchFamily="50" charset="-128"/>
                <a:cs typeface="Source Han Sans JP Medium"/>
              </a:rPr>
              <a:t>52</a:t>
            </a:r>
            <a:endParaRPr sz="900">
              <a:latin typeface="Meiryo UI" panose="020B0604030504040204" pitchFamily="50" charset="-128"/>
              <a:ea typeface="Meiryo UI" panose="020B0604030504040204" pitchFamily="50" charset="-128"/>
              <a:cs typeface="Source Han Sans JP Medium"/>
            </a:endParaRPr>
          </a:p>
        </p:txBody>
      </p:sp>
      <p:sp>
        <p:nvSpPr>
          <p:cNvPr id="56" name="object 56"/>
          <p:cNvSpPr txBox="1"/>
          <p:nvPr/>
        </p:nvSpPr>
        <p:spPr>
          <a:xfrm>
            <a:off x="3926756" y="10331567"/>
            <a:ext cx="2926080" cy="120546"/>
          </a:xfrm>
          <a:prstGeom prst="rect">
            <a:avLst/>
          </a:prstGeom>
        </p:spPr>
        <p:txBody>
          <a:bodyPr vert="horz" wrap="square" lIns="0" tIns="12700" rIns="0" bIns="0" rtlCol="0">
            <a:spAutoFit/>
          </a:bodyPr>
          <a:lstStyle/>
          <a:p>
            <a:pPr marL="12700" algn="r">
              <a:lnSpc>
                <a:spcPct val="100000"/>
              </a:lnSpc>
              <a:spcBef>
                <a:spcPts val="100"/>
              </a:spcBef>
            </a:pPr>
            <a:r>
              <a:rPr sz="700" spc="100" dirty="0">
                <a:solidFill>
                  <a:srgbClr val="414042"/>
                </a:solidFill>
                <a:latin typeface="Meiryo UI" panose="020B0604030504040204" pitchFamily="50" charset="-128"/>
                <a:ea typeface="Meiryo UI" panose="020B0604030504040204" pitchFamily="50" charset="-128"/>
                <a:cs typeface="Yu Mincho"/>
              </a:rPr>
              <a:t>第９章  </a:t>
            </a:r>
            <a:r>
              <a:rPr sz="700" dirty="0">
                <a:solidFill>
                  <a:srgbClr val="414042"/>
                </a:solidFill>
                <a:latin typeface="Meiryo UI" panose="020B0604030504040204" pitchFamily="50" charset="-128"/>
                <a:ea typeface="Meiryo UI" panose="020B0604030504040204" pitchFamily="50" charset="-128"/>
                <a:cs typeface="Yu Mincho"/>
              </a:rPr>
              <a:t>｜</a:t>
            </a:r>
            <a:r>
              <a:rPr sz="700" spc="20" dirty="0">
                <a:solidFill>
                  <a:srgbClr val="414042"/>
                </a:solidFill>
                <a:latin typeface="Meiryo UI" panose="020B0604030504040204" pitchFamily="50" charset="-128"/>
                <a:ea typeface="Meiryo UI" panose="020B0604030504040204" pitchFamily="50" charset="-128"/>
                <a:cs typeface="Yu Mincho"/>
              </a:rPr>
              <a:t>  １. 多機関連携の会議における支援方針決定のポイント</a:t>
            </a:r>
            <a:endParaRPr sz="700" dirty="0">
              <a:latin typeface="Meiryo UI" panose="020B0604030504040204" pitchFamily="50" charset="-128"/>
              <a:ea typeface="Meiryo UI" panose="020B0604030504040204" pitchFamily="50" charset="-128"/>
              <a:cs typeface="Yu Mincho"/>
            </a:endParaRPr>
          </a:p>
        </p:txBody>
      </p:sp>
      <p:sp>
        <p:nvSpPr>
          <p:cNvPr id="57"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9"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1"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4"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7"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0"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3"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9"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2"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第９章</a:t>
            </a:r>
          </a:p>
        </p:txBody>
      </p:sp>
      <p:sp>
        <p:nvSpPr>
          <p:cNvPr id="85"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8"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1"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4"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3"/>
          <p:cNvSpPr txBox="1"/>
          <p:nvPr/>
        </p:nvSpPr>
        <p:spPr>
          <a:xfrm>
            <a:off x="1079995" y="1148093"/>
            <a:ext cx="5400040" cy="1599412"/>
          </a:xfrm>
          <a:prstGeom prst="rect">
            <a:avLst/>
          </a:prstGeom>
        </p:spPr>
        <p:txBody>
          <a:bodyPr vert="horz" wrap="square" lIns="0" tIns="12700" rIns="0" bIns="0" rtlCol="0">
            <a:spAutoFit/>
          </a:bodyPr>
          <a:lstStyle/>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上記のフローで会議開催するにあたり、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が参加機関を検討し、会議招集を行い、開催します。その際、</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何が課題であり、なぜ多機関連携が必要なのか、また、個別ケース会議のゴールをどこに置くのかを明確にする必要があります。</a:t>
            </a:r>
            <a:r>
              <a:rPr lang="ja-JP" altLang="en-US" sz="1000" spc="2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本人や家族の希望がある場合、なるべく当事者も参加できるように配慮することも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必要です。</a:t>
            </a:r>
          </a:p>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会議調整に時間を要する場合は、まずは少ない関係者で情報共有を行うことも有効です。</a:t>
            </a:r>
          </a:p>
          <a:p>
            <a:pPr marL="50800" marR="43180" indent="113664" algn="just">
              <a:lnSpc>
                <a:spcPct val="1333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本人や家庭にとって心理的ハードルの低い支援機関から紹介したり、できるところから連携を始めることも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できます。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99" name="object 3"/>
          <p:cNvSpPr txBox="1"/>
          <p:nvPr/>
        </p:nvSpPr>
        <p:spPr>
          <a:xfrm>
            <a:off x="1079995" y="3290737"/>
            <a:ext cx="5400040" cy="1317797"/>
          </a:xfrm>
          <a:prstGeom prst="rect">
            <a:avLst/>
          </a:prstGeom>
        </p:spPr>
        <p:txBody>
          <a:bodyPr vert="horz" wrap="square" lIns="0" tIns="12700" rIns="0" bIns="0" rtlCol="0">
            <a:spAutoFit/>
          </a:bodyPr>
          <a:lstStyle/>
          <a:p>
            <a:pPr marL="50800" marR="43180" indent="113664" algn="just">
              <a:lnSpc>
                <a:spcPct val="1333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招集された関係者は会議に参加し、各専門性に基づきどうすれば本人や家族によって望ましい支援ができるか考えましょう。ヤングケアラーの支援を検討する際、できる限りヤングケアラーを含む家族の状況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正確に把握しておくことが重要です。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家族関係や社会資源との関わりにも注目しましょう。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が収集した情報や、会議参加者がそれぞれ把握している本人や家庭の状況を基に、異なる視点や情報を共有することで多角的な支援が可能になります。</a:t>
            </a:r>
          </a:p>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検討にあたっては、図表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27</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「支援検討シート」を参考にしてください。</a:t>
            </a:r>
            <a:endParaRPr lang="ja-JP" altLang="en-US" sz="10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826277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142494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支援計画作成</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950A1"/>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187998" y="1397262"/>
            <a:ext cx="4074160" cy="431800"/>
          </a:xfrm>
          <a:prstGeom prst="rect">
            <a:avLst/>
          </a:prstGeom>
        </p:spPr>
        <p:txBody>
          <a:bodyPr vert="horz" wrap="square" lIns="0" tIns="63500" rIns="0" bIns="0" rtlCol="0">
            <a:spAutoFit/>
          </a:bodyPr>
          <a:lstStyle/>
          <a:p>
            <a:pPr marL="12700">
              <a:lnSpc>
                <a:spcPct val="100000"/>
              </a:lnSpc>
              <a:spcBef>
                <a:spcPts val="500"/>
              </a:spcBef>
            </a:pPr>
            <a:r>
              <a:rPr sz="1000" dirty="0">
                <a:solidFill>
                  <a:srgbClr val="414042"/>
                </a:solidFill>
                <a:latin typeface="Meiryo UI" panose="020B0604030504040204" pitchFamily="50" charset="-128"/>
                <a:ea typeface="Meiryo UI" panose="020B0604030504040204" pitchFamily="50" charset="-128"/>
                <a:cs typeface="Source Han Sans JP"/>
              </a:rPr>
              <a:t>会議内容を基に、YCCが支援計画を作成します。</a:t>
            </a:r>
            <a:endParaRPr sz="1000" dirty="0">
              <a:latin typeface="Meiryo UI" panose="020B0604030504040204" pitchFamily="50" charset="-128"/>
              <a:ea typeface="Meiryo UI" panose="020B0604030504040204" pitchFamily="50" charset="-128"/>
              <a:cs typeface="Source Han Sans JP"/>
            </a:endParaRPr>
          </a:p>
          <a:p>
            <a:pPr marL="12700">
              <a:lnSpc>
                <a:spcPct val="100000"/>
              </a:lnSpc>
              <a:spcBef>
                <a:spcPts val="400"/>
              </a:spcBef>
            </a:pPr>
            <a:r>
              <a:rPr sz="1000" dirty="0">
                <a:solidFill>
                  <a:srgbClr val="414042"/>
                </a:solidFill>
                <a:latin typeface="Meiryo UI" panose="020B0604030504040204" pitchFamily="50" charset="-128"/>
                <a:ea typeface="Meiryo UI" panose="020B0604030504040204" pitchFamily="50" charset="-128"/>
                <a:cs typeface="Source Han Sans JP"/>
              </a:rPr>
              <a:t>図表28「支援計画書」を参考の上、任意様式で計画作成して構いません。</a:t>
            </a:r>
            <a:endParaRPr sz="1000" dirty="0">
              <a:latin typeface="Meiryo UI" panose="020B0604030504040204" pitchFamily="50" charset="-128"/>
              <a:ea typeface="Meiryo UI" panose="020B0604030504040204" pitchFamily="50" charset="-128"/>
              <a:cs typeface="Source Han Sans JP"/>
            </a:endParaRPr>
          </a:p>
        </p:txBody>
      </p:sp>
      <p:grpSp>
        <p:nvGrpSpPr>
          <p:cNvPr id="8" name="object 8"/>
          <p:cNvGrpSpPr/>
          <p:nvPr/>
        </p:nvGrpSpPr>
        <p:grpSpPr>
          <a:xfrm>
            <a:off x="719999" y="2376003"/>
            <a:ext cx="6120130" cy="504190"/>
            <a:chOff x="719999" y="2376003"/>
            <a:chExt cx="6120130" cy="504190"/>
          </a:xfrm>
        </p:grpSpPr>
        <p:sp>
          <p:nvSpPr>
            <p:cNvPr id="9" name="object 9"/>
            <p:cNvSpPr/>
            <p:nvPr/>
          </p:nvSpPr>
          <p:spPr>
            <a:xfrm>
              <a:off x="1187998" y="2376003"/>
              <a:ext cx="0" cy="504190"/>
            </a:xfrm>
            <a:custGeom>
              <a:avLst/>
              <a:gdLst/>
              <a:ahLst/>
              <a:cxnLst/>
              <a:rect l="l" t="t" r="r" b="b"/>
              <a:pathLst>
                <a:path h="504189">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19999" y="2874603"/>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 name="object 11"/>
          <p:cNvSpPr txBox="1"/>
          <p:nvPr/>
        </p:nvSpPr>
        <p:spPr>
          <a:xfrm>
            <a:off x="1427299" y="2481395"/>
            <a:ext cx="15551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支援のポイント</a:t>
            </a:r>
            <a:endParaRPr sz="170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809915" y="2336089"/>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950A1"/>
                </a:solidFill>
                <a:latin typeface="Meiryo UI" panose="020B0604030504040204" pitchFamily="50" charset="-128"/>
                <a:ea typeface="Meiryo UI" panose="020B0604030504040204" pitchFamily="50" charset="-128"/>
                <a:cs typeface="Calibri"/>
              </a:rPr>
              <a:t>3</a:t>
            </a:r>
            <a:endParaRPr sz="3200" b="1">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067349" y="3053264"/>
            <a:ext cx="5431790" cy="422167"/>
          </a:xfrm>
          <a:prstGeom prst="rect">
            <a:avLst/>
          </a:prstGeom>
        </p:spPr>
        <p:txBody>
          <a:bodyPr vert="horz" wrap="square" lIns="0" tIns="12700" rIns="0" bIns="0" rtlCol="0">
            <a:spAutoFit/>
          </a:bodyPr>
          <a:lstStyle/>
          <a:p>
            <a:pPr marL="12700" marR="5080" indent="107950" algn="just">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支援計画に基づき、各機関が実際に支援をしていきます。支援のポイントとして以下のような点があります。支援サービスの例は、第5章１「支援の全体像、支援のパターン」、及び国マニュアルも参考にしてください。</a:t>
            </a:r>
            <a:endParaRPr sz="1000" dirty="0">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1079995" y="3960012"/>
            <a:ext cx="5400040" cy="2053809"/>
          </a:xfrm>
          <a:prstGeom prst="rect">
            <a:avLst/>
          </a:prstGeom>
          <a:solidFill>
            <a:srgbClr val="EEECF6"/>
          </a:solidFill>
        </p:spPr>
        <p:txBody>
          <a:bodyPr vert="horz" wrap="square" lIns="0" tIns="3810" rIns="0" bIns="180000" rtlCol="0">
            <a:spAutoFit/>
          </a:bodyPr>
          <a:lstStyle/>
          <a:p>
            <a:pPr>
              <a:lnSpc>
                <a:spcPct val="100000"/>
              </a:lnSpc>
              <a:spcBef>
                <a:spcPts val="30"/>
              </a:spcBef>
            </a:pPr>
            <a:endParaRPr sz="1000" dirty="0">
              <a:latin typeface="Meiryo UI" panose="020B0604030504040204" pitchFamily="50" charset="-128"/>
              <a:ea typeface="Meiryo UI" panose="020B0604030504040204" pitchFamily="50" charset="-128"/>
              <a:cs typeface="Times New Roman"/>
            </a:endParaRPr>
          </a:p>
          <a:p>
            <a:pPr marL="305435" marR="262255" indent="-107950" algn="just">
              <a:lnSpc>
                <a:spcPct val="133300"/>
              </a:lnSpc>
              <a:buClr>
                <a:srgbClr val="745EA8"/>
              </a:buClr>
              <a:buSzPct val="80000"/>
              <a:buFont typeface="Source Han Sans JP"/>
              <a:buChar char="●"/>
              <a:tabLst>
                <a:tab pos="339090" algn="l"/>
              </a:tabLst>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ケアを受ける家族へのサポートを増やすことで、ヤングケアラーが過度なケアを担わなくてもいいように支援する</a:t>
            </a:r>
          </a:p>
          <a:p>
            <a:pPr marL="302260" marR="252729" indent="111125" algn="just">
              <a:lnSpc>
                <a:spcPct val="133300"/>
              </a:lnSpc>
              <a:spcBef>
                <a:spcPts val="284"/>
              </a:spcBef>
            </a:pPr>
            <a:r>
              <a:rPr sz="1000" dirty="0">
                <a:solidFill>
                  <a:srgbClr val="414042"/>
                </a:solidFill>
                <a:latin typeface="Meiryo UI" panose="020B0604030504040204" pitchFamily="50" charset="-128"/>
                <a:ea typeface="Meiryo UI" panose="020B0604030504040204" pitchFamily="50" charset="-128"/>
                <a:cs typeface="Source Han Sans JP"/>
              </a:rPr>
              <a:t>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祉部門のサービスは、ケアを受ける家族へのサポートであることも多く、有効な支援ができれば間接的にヤングケアラーの支援につながります。既存のサービスを生かしたヤングケアラー支援について、福祉、介護、医療等各分野における国発出の各種通知・資料等も参照し、有効活用し支援していきましょう（次頁の</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を参照）。</a:t>
            </a:r>
            <a:endParaRPr lang="ja-JP" altLang="en-US" sz="1000" dirty="0">
              <a:latin typeface="Meiryo UI" panose="020B0604030504040204" pitchFamily="50" charset="-128"/>
              <a:ea typeface="Meiryo UI" panose="020B0604030504040204" pitchFamily="50" charset="-128"/>
              <a:cs typeface="Source Han Sans JP"/>
            </a:endParaRPr>
          </a:p>
          <a:p>
            <a:pPr marL="304165" marR="260985" indent="109220">
              <a:lnSpc>
                <a:spcPct val="133300"/>
              </a:lnSpc>
              <a:spcBef>
                <a:spcPts val="28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福祉サービス等の導入や追加をする場合は、それらの内容について、ヤングケアラーに対し、分かり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やすく説明することも必要です。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5" name="object 15"/>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53</a:t>
            </a:r>
            <a:endParaRPr sz="900">
              <a:latin typeface="Meiryo UI" panose="020B0604030504040204" pitchFamily="50" charset="-128"/>
              <a:ea typeface="Meiryo UI" panose="020B0604030504040204" pitchFamily="50" charset="-128"/>
              <a:cs typeface="Source Han Sans JP Medium"/>
            </a:endParaRPr>
          </a:p>
        </p:txBody>
      </p:sp>
      <p:sp>
        <p:nvSpPr>
          <p:cNvPr id="17" name="object 17"/>
          <p:cNvSpPr txBox="1"/>
          <p:nvPr/>
        </p:nvSpPr>
        <p:spPr>
          <a:xfrm>
            <a:off x="707301" y="10331567"/>
            <a:ext cx="240411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第９章  ｜  ２. 支援計画作成  ｜  ３. 支援のポイント</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098380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7020001"/>
            <a:ext cx="5400040" cy="2465588"/>
          </a:xfrm>
          <a:prstGeom prst="rect">
            <a:avLst/>
          </a:prstGeom>
          <a:solidFill>
            <a:srgbClr val="EEECF6"/>
          </a:solidFill>
        </p:spPr>
        <p:txBody>
          <a:bodyPr vert="horz" wrap="square" lIns="0" tIns="3175" rIns="0" bIns="180000" rtlCol="0">
            <a:sp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332105" indent="-135255">
              <a:lnSpc>
                <a:spcPct val="100000"/>
              </a:lnSpc>
              <a:buClr>
                <a:srgbClr val="745EA8"/>
              </a:buClr>
              <a:buSzPct val="80000"/>
              <a:buFont typeface="Source Han Sans JP"/>
              <a:buChar char="●"/>
              <a:tabLst>
                <a:tab pos="332740" algn="l"/>
              </a:tabLst>
            </a:pPr>
            <a:r>
              <a:rPr sz="1000" b="1" dirty="0">
                <a:solidFill>
                  <a:srgbClr val="6950A1"/>
                </a:solidFill>
                <a:latin typeface="Meiryo UI" panose="020B0604030504040204" pitchFamily="50" charset="-128"/>
                <a:ea typeface="Meiryo UI" panose="020B0604030504040204" pitchFamily="50" charset="-128"/>
                <a:cs typeface="Source Han Sans JP"/>
              </a:rPr>
              <a:t>ヤングケアラー本人の援助希求力・レジリエンスの向上を支援する</a:t>
            </a:r>
            <a:endParaRPr sz="1000" dirty="0">
              <a:latin typeface="Meiryo UI" panose="020B0604030504040204" pitchFamily="50" charset="-128"/>
              <a:ea typeface="Meiryo UI" panose="020B0604030504040204" pitchFamily="50" charset="-128"/>
              <a:cs typeface="Source Han Sans JP"/>
            </a:endParaRPr>
          </a:p>
          <a:p>
            <a:pPr marL="302260" marR="199390" indent="111125" algn="just">
              <a:lnSpc>
                <a:spcPct val="133300"/>
              </a:lnSpc>
              <a:spcBef>
                <a:spcPts val="285"/>
              </a:spcBef>
            </a:pPr>
            <a:r>
              <a:rPr sz="1000" spc="20" dirty="0">
                <a:solidFill>
                  <a:srgbClr val="414042"/>
                </a:solidFill>
                <a:latin typeface="Meiryo UI" panose="020B0604030504040204" pitchFamily="50" charset="-128"/>
                <a:ea typeface="Meiryo UI" panose="020B0604030504040204" pitchFamily="50" charset="-128"/>
                <a:cs typeface="Source Han Sans JP"/>
              </a:rPr>
              <a:t>ヤ</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ングケアラーの家庭は複合的な困難を抱えていることが多く、当事者の困り感やニーズが明確</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でなかったり、情報がなかったりし、なかなか適切に支援を頼ることが難しいという現状があります。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「共感型支援」の中で気持ちを吐き出して頭の中を整理したり、様々な情報提供を受けたり、自分</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自身の試行錯誤を共有したりするプロセスの中で、自分自身が本当は何に困っているのか、そして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それはどう伝えたら良いかを考える練習になり、いざ支援を求める際にもその経験が生かされ、正しく必要なリソースを頼れるようになっていく、そのための一連の支援をしていくことも大切です。</a:t>
            </a:r>
          </a:p>
          <a:p>
            <a:pPr marL="302260" marR="199390" indent="111125" algn="just">
              <a:lnSpc>
                <a:spcPct val="133300"/>
              </a:lnSpc>
              <a:spcBef>
                <a:spcPts val="285"/>
              </a:spcBef>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ケアそのものをゼロにするのが難しい場合には、適切に援助を頼りながら「</a:t>
            </a:r>
            <a:r>
              <a:rPr lang="en-US" altLang="ja-JP" sz="1000" b="1" dirty="0">
                <a:solidFill>
                  <a:srgbClr val="6950A1"/>
                </a:solidFill>
                <a:latin typeface="Meiryo UI" panose="020B0604030504040204" pitchFamily="50" charset="-128"/>
                <a:ea typeface="Meiryo UI" panose="020B0604030504040204" pitchFamily="50" charset="-128"/>
                <a:cs typeface="Source Han Sans JP"/>
              </a:rPr>
              <a:t>with</a:t>
            </a: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ケア」の生活を</a:t>
            </a:r>
            <a:r>
              <a:rPr lang="ja-JP" altLang="en-US" sz="1000" b="1" spc="20" dirty="0">
                <a:solidFill>
                  <a:srgbClr val="6950A1"/>
                </a:solidFill>
                <a:latin typeface="Meiryo UI" panose="020B0604030504040204" pitchFamily="50" charset="-128"/>
                <a:ea typeface="Meiryo UI" panose="020B0604030504040204" pitchFamily="50" charset="-128"/>
                <a:cs typeface="Source Han Sans JP"/>
              </a:rPr>
              <a:t>送っていける力は非常に重要です。</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ピアサポートの民間団体等は、そのように意識しながら、寄り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添いをしています。自治体・支援機関においても、そのような視点を持ちながら支援をしましょう。</a:t>
            </a:r>
            <a:endParaRPr sz="1000" dirty="0">
              <a:latin typeface="Meiryo UI" panose="020B0604030504040204" pitchFamily="50" charset="-128"/>
              <a:ea typeface="Meiryo UI" panose="020B0604030504040204" pitchFamily="50" charset="-128"/>
              <a:cs typeface="Source Han Sans JP"/>
            </a:endParaRPr>
          </a:p>
        </p:txBody>
      </p:sp>
      <p:graphicFrame>
        <p:nvGraphicFramePr>
          <p:cNvPr id="3" name="object 3"/>
          <p:cNvGraphicFramePr>
            <a:graphicFrameLocks noGrp="1"/>
          </p:cNvGraphicFramePr>
          <p:nvPr>
            <p:extLst/>
          </p:nvPr>
        </p:nvGraphicFramePr>
        <p:xfrm>
          <a:off x="1079995" y="899998"/>
          <a:ext cx="5400040" cy="5586095"/>
        </p:xfrm>
        <a:graphic>
          <a:graphicData uri="http://schemas.openxmlformats.org/drawingml/2006/table">
            <a:tbl>
              <a:tblPr firstRow="1" bandRow="1">
                <a:tableStyleId>{2D5ABB26-0587-4C30-8999-92F81FD0307C}</a:tableStyleId>
              </a:tblPr>
              <a:tblGrid>
                <a:gridCol w="1080135">
                  <a:extLst>
                    <a:ext uri="{9D8B030D-6E8A-4147-A177-3AD203B41FA5}">
                      <a16:colId xmlns:a16="http://schemas.microsoft.com/office/drawing/2014/main" val="20000"/>
                    </a:ext>
                  </a:extLst>
                </a:gridCol>
                <a:gridCol w="4319905">
                  <a:extLst>
                    <a:ext uri="{9D8B030D-6E8A-4147-A177-3AD203B41FA5}">
                      <a16:colId xmlns:a16="http://schemas.microsoft.com/office/drawing/2014/main" val="20001"/>
                    </a:ext>
                  </a:extLst>
                </a:gridCol>
              </a:tblGrid>
              <a:tr h="323850">
                <a:tc>
                  <a:txBody>
                    <a:bodyPr/>
                    <a:lstStyle/>
                    <a:p>
                      <a:pPr marL="6985" algn="ctr">
                        <a:lnSpc>
                          <a:spcPct val="100000"/>
                        </a:lnSpc>
                        <a:spcBef>
                          <a:spcPts val="68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分野</a:t>
                      </a:r>
                      <a:endParaRPr sz="950" spc="0" dirty="0">
                        <a:latin typeface="Meiryo UI" panose="020B0604030504040204" pitchFamily="50" charset="-128"/>
                        <a:ea typeface="Meiryo UI" panose="020B0604030504040204" pitchFamily="50" charset="-128"/>
                        <a:cs typeface="Source Han Sans JP Heavy"/>
                      </a:endParaRPr>
                    </a:p>
                  </a:txBody>
                  <a:tcPr marL="0" marR="0" marT="86995" marB="0">
                    <a:lnR w="38100">
                      <a:solidFill>
                        <a:srgbClr val="FFFFFF"/>
                      </a:solidFill>
                      <a:prstDash val="solid"/>
                    </a:lnR>
                    <a:lnB w="38100">
                      <a:solidFill>
                        <a:srgbClr val="FFFFFF"/>
                      </a:solidFill>
                      <a:prstDash val="solid"/>
                    </a:lnB>
                    <a:solidFill>
                      <a:srgbClr val="6950A1"/>
                    </a:solidFill>
                  </a:tcPr>
                </a:tc>
                <a:tc>
                  <a:txBody>
                    <a:bodyPr/>
                    <a:lstStyle/>
                    <a:p>
                      <a:pPr marL="6985" algn="ctr">
                        <a:lnSpc>
                          <a:spcPct val="100000"/>
                        </a:lnSpc>
                        <a:spcBef>
                          <a:spcPts val="68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内容・資料名</a:t>
                      </a:r>
                      <a:endParaRPr sz="950" spc="0" dirty="0">
                        <a:latin typeface="Meiryo UI" panose="020B0604030504040204" pitchFamily="50" charset="-128"/>
                        <a:ea typeface="Meiryo UI" panose="020B0604030504040204" pitchFamily="50" charset="-128"/>
                        <a:cs typeface="Source Han Sans JP Heavy"/>
                      </a:endParaRPr>
                    </a:p>
                  </a:txBody>
                  <a:tcPr marL="0" marR="0" marT="86995" marB="0">
                    <a:lnL w="38100">
                      <a:solidFill>
                        <a:srgbClr val="FFFFFF"/>
                      </a:solidFill>
                      <a:prstDash val="solid"/>
                    </a:lnL>
                    <a:lnB w="38100">
                      <a:solidFill>
                        <a:srgbClr val="FFFFFF"/>
                      </a:solidFill>
                      <a:prstDash val="solid"/>
                    </a:lnB>
                    <a:solidFill>
                      <a:srgbClr val="6950A1"/>
                    </a:solidFill>
                  </a:tcPr>
                </a:tc>
                <a:extLst>
                  <a:ext uri="{0D108BD9-81ED-4DB2-BD59-A6C34878D82A}">
                    <a16:rowId xmlns:a16="http://schemas.microsoft.com/office/drawing/2014/main" val="10000"/>
                  </a:ext>
                </a:extLst>
              </a:tr>
              <a:tr h="243014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3175" algn="ctr">
                        <a:lnSpc>
                          <a:spcPct val="100000"/>
                        </a:lnSpc>
                        <a:spcBef>
                          <a:spcPts val="73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障害福祉</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C5BCDD"/>
                    </a:solidFill>
                  </a:tcPr>
                </a:tc>
                <a:tc>
                  <a:txBody>
                    <a:bodyPr/>
                    <a:lstStyle/>
                    <a:p>
                      <a:pPr>
                        <a:lnSpc>
                          <a:spcPct val="100000"/>
                        </a:lnSpc>
                        <a:spcBef>
                          <a:spcPts val="400"/>
                        </a:spcBef>
                      </a:pPr>
                      <a:endParaRPr sz="1000" spc="0" dirty="0">
                        <a:latin typeface="Meiryo UI" panose="020B0604030504040204" pitchFamily="50" charset="-128"/>
                        <a:ea typeface="Meiryo UI" panose="020B0604030504040204" pitchFamily="50" charset="-128"/>
                        <a:cs typeface="Times New Roman"/>
                      </a:endParaRPr>
                    </a:p>
                    <a:p>
                      <a:pPr marL="140970" marR="135890" indent="1905" algn="just">
                        <a:lnSpc>
                          <a:spcPct val="138900"/>
                        </a:lnSpc>
                        <a:spcBef>
                          <a:spcPts val="40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ヤングケアラーがいる家庭に対する計画相談支援の実施については、障害福祉サービス</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上の加算等の取扱いもあります。</a:t>
                      </a:r>
                    </a:p>
                    <a:p>
                      <a:pPr marL="140970" marR="135890" indent="1905" algn="just">
                        <a:lnSpc>
                          <a:spcPct val="138900"/>
                        </a:lnSpc>
                        <a:spcBef>
                          <a:spcPts val="40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また、ヤングケアラーへの支援に関し、障害福祉分野では、障害者総合支援法の家事</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援助で育児支援へ対応する、特定相談支援事業所でモニタリングを毎月行うように支給決定する等の対応も考えられます。</a:t>
                      </a:r>
                    </a:p>
                    <a:p>
                      <a:pPr marL="140970" marR="135890" indent="1905" algn="just">
                        <a:lnSpc>
                          <a:spcPct val="138900"/>
                        </a:lnSpc>
                        <a:spcBef>
                          <a:spcPts val="40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（令和３年７月</a:t>
                      </a:r>
                      <a: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t>12</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日 厚生労働省社会・援護局 事務連絡「ヤングケアラーの支援に向けた福祉・介護・医療・教育の連携プロジェクトチームのとりまとめ報告を踏まえた留意</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事項等について」、「障害者総合支援法上の居宅介護（家事援助）等の業務に含まれる「育児支援」の取扱いについて」）</a:t>
                      </a:r>
                      <a:endParaRPr sz="900" spc="0" dirty="0">
                        <a:latin typeface="Meiryo UI" panose="020B0604030504040204" pitchFamily="50" charset="-128"/>
                        <a:ea typeface="Meiryo UI" panose="020B0604030504040204" pitchFamily="50" charset="-128"/>
                        <a:cs typeface="Source Han Sans JP Medium"/>
                      </a:endParaRPr>
                    </a:p>
                  </a:txBody>
                  <a:tcPr marL="0" marR="0" marT="14400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163195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3175" algn="ctr">
                        <a:lnSpc>
                          <a:spcPct val="100000"/>
                        </a:lnSpc>
                        <a:spcBef>
                          <a:spcPts val="69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高齢者福祉</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C5BCDD"/>
                    </a:solidFill>
                  </a:tcPr>
                </a:tc>
                <a:tc>
                  <a:txBody>
                    <a:bodyPr/>
                    <a:lstStyle/>
                    <a:p>
                      <a:pPr>
                        <a:lnSpc>
                          <a:spcPct val="100000"/>
                        </a:lnSpc>
                        <a:spcBef>
                          <a:spcPts val="400"/>
                        </a:spcBef>
                      </a:pPr>
                      <a:endParaRPr sz="1000" spc="0" dirty="0">
                        <a:latin typeface="Meiryo UI" panose="020B0604030504040204" pitchFamily="50" charset="-128"/>
                        <a:ea typeface="Meiryo UI" panose="020B0604030504040204" pitchFamily="50" charset="-128"/>
                        <a:cs typeface="Times New Roman"/>
                      </a:endParaRPr>
                    </a:p>
                    <a:p>
                      <a:pPr marL="139065" marR="132080" indent="4445" algn="just">
                        <a:lnSpc>
                          <a:spcPct val="1389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同居家族等がいる場合における訪問介護サービス等の生活援助の取扱いについて、利用者に同居家族（ヤングケアラー含む）がいることをもって一律に本人への生活援助が位置付けられないというものではありません。</a:t>
                      </a:r>
                    </a:p>
                    <a:p>
                      <a:pPr marL="139065" marR="132080" indent="4445" algn="just">
                        <a:lnSpc>
                          <a:spcPct val="1389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（令和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4</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年９月</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20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日 厚生労働省老健局 介護保険最新情報</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Vol.1101</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「ヤングケアラーの支援に向けた取組への御協力について」）</a:t>
                      </a:r>
                      <a:endParaRPr sz="900" spc="0" dirty="0">
                        <a:latin typeface="Meiryo UI" panose="020B0604030504040204" pitchFamily="50" charset="-128"/>
                        <a:ea typeface="Meiryo UI" panose="020B0604030504040204" pitchFamily="50" charset="-128"/>
                        <a:cs typeface="Source Han Sans JP Medium"/>
                      </a:endParaRPr>
                    </a:p>
                  </a:txBody>
                  <a:tcPr marL="0" marR="0" marT="14400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120015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900" spc="0" dirty="0">
                        <a:latin typeface="Meiryo UI" panose="020B0604030504040204" pitchFamily="50" charset="-128"/>
                        <a:ea typeface="Meiryo UI" panose="020B0604030504040204" pitchFamily="50" charset="-128"/>
                        <a:cs typeface="Times New Roman"/>
                      </a:endParaRPr>
                    </a:p>
                    <a:p>
                      <a:pPr marL="317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医療</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5BCDD"/>
                    </a:solidFill>
                  </a:tcPr>
                </a:tc>
                <a:tc>
                  <a:txBody>
                    <a:bodyPr/>
                    <a:lstStyle/>
                    <a:p>
                      <a:pPr>
                        <a:lnSpc>
                          <a:spcPct val="100000"/>
                        </a:lnSpc>
                        <a:spcBef>
                          <a:spcPts val="400"/>
                        </a:spcBef>
                      </a:pPr>
                      <a:endParaRPr sz="1000" spc="0" dirty="0">
                        <a:latin typeface="Meiryo UI" panose="020B0604030504040204" pitchFamily="50" charset="-128"/>
                        <a:ea typeface="Meiryo UI" panose="020B0604030504040204" pitchFamily="50" charset="-128"/>
                        <a:cs typeface="Times New Roman"/>
                      </a:endParaRPr>
                    </a:p>
                    <a:p>
                      <a:pPr marL="143510" marR="135890" algn="just">
                        <a:lnSpc>
                          <a:spcPct val="138900"/>
                        </a:lnSpc>
                        <a:spcBef>
                          <a:spcPts val="40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令和４年度より、入退院支援加算１及び２の対象者にヤングケアラー及びその家族が</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追加されました。</a:t>
                      </a:r>
                    </a:p>
                    <a:p>
                      <a:pPr marL="143510" marR="135890" algn="just">
                        <a:lnSpc>
                          <a:spcPct val="1389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（厚生労働省保険局 「令和４年度診療報酬改定の概要 入院</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Ⅳ</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10800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3"/>
                  </a:ext>
                </a:extLst>
              </a:tr>
            </a:tbl>
          </a:graphicData>
        </a:graphic>
      </p:graphicFrame>
      <p:sp>
        <p:nvSpPr>
          <p:cNvPr id="4" name="object 4"/>
          <p:cNvSpPr txBox="1"/>
          <p:nvPr/>
        </p:nvSpPr>
        <p:spPr>
          <a:xfrm>
            <a:off x="1067233" y="694008"/>
            <a:ext cx="211709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414042"/>
                </a:solidFill>
                <a:latin typeface="Meiryo UI" panose="020B0604030504040204" pitchFamily="50" charset="-128"/>
                <a:ea typeface="Meiryo UI" panose="020B0604030504040204" pitchFamily="50" charset="-128"/>
                <a:cs typeface="Source Han Sans JP"/>
              </a:rPr>
              <a:t>※ヤングケアラー支援に関する国通知等</a:t>
            </a:r>
            <a:endParaRPr sz="900">
              <a:latin typeface="Meiryo UI" panose="020B0604030504040204" pitchFamily="50" charset="-128"/>
              <a:ea typeface="Meiryo UI" panose="020B0604030504040204" pitchFamily="50" charset="-128"/>
              <a:cs typeface="Source Han Sans JP"/>
            </a:endParaRPr>
          </a:p>
        </p:txBody>
      </p:sp>
      <p:sp>
        <p:nvSpPr>
          <p:cNvPr id="5" name="object 5"/>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54</a:t>
            </a:r>
            <a:endParaRPr sz="900">
              <a:latin typeface="Meiryo UI" panose="020B0604030504040204" pitchFamily="50" charset="-128"/>
              <a:ea typeface="Meiryo UI" panose="020B0604030504040204" pitchFamily="50" charset="-128"/>
              <a:cs typeface="Source Han Sans JP Medium"/>
            </a:endParaRPr>
          </a:p>
        </p:txBody>
      </p:sp>
      <p:sp>
        <p:nvSpPr>
          <p:cNvPr id="54" name="object 54"/>
          <p:cNvSpPr txBox="1"/>
          <p:nvPr/>
        </p:nvSpPr>
        <p:spPr>
          <a:xfrm>
            <a:off x="5471242" y="10331567"/>
            <a:ext cx="138176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第９章  ｜  ３. 支援のポイント</a:t>
            </a:r>
            <a:endParaRPr sz="700">
              <a:latin typeface="Meiryo UI" panose="020B0604030504040204" pitchFamily="50" charset="-128"/>
              <a:ea typeface="Meiryo UI" panose="020B0604030504040204" pitchFamily="50" charset="-128"/>
              <a:cs typeface="Source Han Sans JP"/>
            </a:endParaRPr>
          </a:p>
        </p:txBody>
      </p:sp>
      <p:sp>
        <p:nvSpPr>
          <p:cNvPr id="55"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6"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7"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59"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2"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5"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6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1"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4"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7"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0"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第９章</a:t>
            </a:r>
          </a:p>
        </p:txBody>
      </p:sp>
      <p:sp>
        <p:nvSpPr>
          <p:cNvPr id="83"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6"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9"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2"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7123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49" y="2244570"/>
            <a:ext cx="6214063" cy="7452095"/>
          </a:xfrm>
          <a:prstGeom prst="rect">
            <a:avLst/>
          </a:prstGeom>
        </p:spPr>
      </p:pic>
      <p:sp>
        <p:nvSpPr>
          <p:cNvPr id="2" name="object 2"/>
          <p:cNvSpPr txBox="1"/>
          <p:nvPr/>
        </p:nvSpPr>
        <p:spPr>
          <a:xfrm>
            <a:off x="1067299" y="1124067"/>
            <a:ext cx="47421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会議における多職種アセスメントの参考として使用（フェイスシートに足して使用）</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1079995" y="720001"/>
            <a:ext cx="5400040" cy="237689"/>
          </a:xfrm>
          <a:prstGeom prst="rect">
            <a:avLst/>
          </a:prstGeom>
          <a:solidFill>
            <a:srgbClr val="C5BCDD"/>
          </a:solidFill>
        </p:spPr>
        <p:txBody>
          <a:bodyPr vert="horz" wrap="square" lIns="0" tIns="46990" rIns="0" bIns="36000" rtlCol="0">
            <a:sp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支援検討シート：会議での支援方針の検討</a:t>
            </a:r>
            <a:endParaRPr sz="1000">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2493010" y="1664013"/>
            <a:ext cx="257365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53440" algn="l"/>
                <a:tab pos="1896745" algn="l"/>
                <a:tab pos="24333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図表27</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支援検討シート</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様式例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27" name="object 27"/>
          <p:cNvSpPr/>
          <p:nvPr/>
        </p:nvSpPr>
        <p:spPr>
          <a:xfrm>
            <a:off x="1079995" y="1998002"/>
            <a:ext cx="5400040" cy="7900670"/>
          </a:xfrm>
          <a:custGeom>
            <a:avLst/>
            <a:gdLst/>
            <a:ahLst/>
            <a:cxnLst/>
            <a:rect l="l" t="t" r="r" b="b"/>
            <a:pathLst>
              <a:path w="5400040" h="7900670">
                <a:moveTo>
                  <a:pt x="0" y="7900200"/>
                </a:moveTo>
                <a:lnTo>
                  <a:pt x="5400001" y="7900200"/>
                </a:lnTo>
                <a:lnTo>
                  <a:pt x="5400001" y="0"/>
                </a:lnTo>
                <a:lnTo>
                  <a:pt x="0" y="0"/>
                </a:lnTo>
                <a:lnTo>
                  <a:pt x="0" y="7900200"/>
                </a:lnTo>
                <a:close/>
              </a:path>
            </a:pathLst>
          </a:custGeom>
          <a:ln w="3594">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8" name="object 28"/>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9" name="object 29"/>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55</a:t>
            </a:r>
            <a:endParaRPr sz="900">
              <a:latin typeface="Meiryo UI" panose="020B0604030504040204" pitchFamily="50" charset="-128"/>
              <a:ea typeface="Meiryo UI" panose="020B0604030504040204" pitchFamily="50" charset="-128"/>
              <a:cs typeface="Source Han Sans JP Medium"/>
            </a:endParaRPr>
          </a:p>
        </p:txBody>
      </p:sp>
      <p:sp>
        <p:nvSpPr>
          <p:cNvPr id="30" name="object 30"/>
          <p:cNvSpPr txBox="1"/>
          <p:nvPr/>
        </p:nvSpPr>
        <p:spPr>
          <a:xfrm>
            <a:off x="707301" y="10331567"/>
            <a:ext cx="138176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第９章  ｜  ３. 支援のポイント</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628718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図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44" y="878580"/>
            <a:ext cx="6214063" cy="4555386"/>
          </a:xfrm>
          <a:prstGeom prst="rect">
            <a:avLst/>
          </a:prstGeom>
        </p:spPr>
      </p:pic>
      <p:sp>
        <p:nvSpPr>
          <p:cNvPr id="2" name="object 2"/>
          <p:cNvSpPr txBox="1"/>
          <p:nvPr/>
        </p:nvSpPr>
        <p:spPr>
          <a:xfrm>
            <a:off x="1086350" y="5573262"/>
            <a:ext cx="5425440" cy="191784"/>
          </a:xfrm>
          <a:prstGeom prst="rect">
            <a:avLst/>
          </a:prstGeom>
        </p:spPr>
        <p:txBody>
          <a:bodyPr vert="horz" wrap="square" lIns="0" tIns="12700" rIns="0" bIns="0" rtlCol="0">
            <a:spAutoFit/>
          </a:bodyPr>
          <a:lstStyle/>
          <a:p>
            <a:pPr marL="12700" marR="5080" indent="-12700">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支援には多様な機関が関わることが多いため、エコマップ等で整理をすると役割や関係性が明確になるでしょう。</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 name="object 4"/>
          <p:cNvSpPr/>
          <p:nvPr/>
        </p:nvSpPr>
        <p:spPr>
          <a:xfrm>
            <a:off x="1080008" y="721791"/>
            <a:ext cx="5400040" cy="4568825"/>
          </a:xfrm>
          <a:custGeom>
            <a:avLst/>
            <a:gdLst/>
            <a:ahLst/>
            <a:cxnLst/>
            <a:rect l="l" t="t" r="r" b="b"/>
            <a:pathLst>
              <a:path w="5400040" h="4568825">
                <a:moveTo>
                  <a:pt x="0" y="4568405"/>
                </a:moveTo>
                <a:lnTo>
                  <a:pt x="5399989" y="4568405"/>
                </a:lnTo>
                <a:lnTo>
                  <a:pt x="5399989" y="0"/>
                </a:lnTo>
                <a:lnTo>
                  <a:pt x="0" y="0"/>
                </a:lnTo>
                <a:lnTo>
                  <a:pt x="0" y="4568405"/>
                </a:lnTo>
                <a:close/>
              </a:path>
            </a:pathLst>
          </a:custGeom>
          <a:ln w="3594">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56</a:t>
            </a:r>
            <a:endParaRPr sz="900">
              <a:latin typeface="Meiryo UI" panose="020B0604030504040204" pitchFamily="50" charset="-128"/>
              <a:ea typeface="Meiryo UI" panose="020B0604030504040204" pitchFamily="50" charset="-128"/>
              <a:cs typeface="Source Han Sans JP Medium"/>
            </a:endParaRPr>
          </a:p>
        </p:txBody>
      </p:sp>
      <p:sp>
        <p:nvSpPr>
          <p:cNvPr id="54" name="object 54"/>
          <p:cNvSpPr txBox="1"/>
          <p:nvPr/>
        </p:nvSpPr>
        <p:spPr>
          <a:xfrm>
            <a:off x="5471242" y="10331567"/>
            <a:ext cx="138176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第９章  ｜  ３. 支援のポイント</a:t>
            </a:r>
            <a:endParaRPr sz="700" dirty="0">
              <a:latin typeface="Meiryo UI" panose="020B0604030504040204" pitchFamily="50" charset="-128"/>
              <a:ea typeface="Meiryo UI" panose="020B0604030504040204" pitchFamily="50" charset="-128"/>
              <a:cs typeface="Source Han Sans JP"/>
            </a:endParaRPr>
          </a:p>
        </p:txBody>
      </p:sp>
      <p:sp>
        <p:nvSpPr>
          <p:cNvPr id="55"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6"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7"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59"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2"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5"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68"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1"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4"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7"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0"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第９章</a:t>
            </a:r>
          </a:p>
        </p:txBody>
      </p:sp>
      <p:sp>
        <p:nvSpPr>
          <p:cNvPr id="83"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6"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89"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2"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4315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408" y="1783603"/>
            <a:ext cx="6862487" cy="8050225"/>
          </a:xfrm>
          <a:prstGeom prst="rect">
            <a:avLst/>
          </a:prstGeom>
        </p:spPr>
      </p:pic>
      <p:sp>
        <p:nvSpPr>
          <p:cNvPr id="2" name="object 2"/>
          <p:cNvSpPr txBox="1"/>
          <p:nvPr/>
        </p:nvSpPr>
        <p:spPr>
          <a:xfrm>
            <a:off x="1029199" y="1037266"/>
            <a:ext cx="5505450" cy="471347"/>
          </a:xfrm>
          <a:prstGeom prst="rect">
            <a:avLst/>
          </a:prstGeom>
        </p:spPr>
        <p:txBody>
          <a:bodyPr vert="horz" wrap="square" lIns="0" tIns="99060" rIns="0" bIns="0" rtlCol="0">
            <a:spAutoFit/>
          </a:bodyPr>
          <a:lstStyle/>
          <a:p>
            <a:pPr marL="179705" indent="-129539">
              <a:lnSpc>
                <a:spcPct val="100000"/>
              </a:lnSpc>
              <a:spcBef>
                <a:spcPts val="780"/>
              </a:spcBef>
              <a:buClr>
                <a:srgbClr val="745EA8"/>
              </a:buClr>
              <a:buSzPct val="100000"/>
              <a:buChar char="●"/>
              <a:tabLst>
                <a:tab pos="180340" algn="l"/>
              </a:tabLst>
            </a:pPr>
            <a:r>
              <a:rPr sz="1000" dirty="0">
                <a:solidFill>
                  <a:srgbClr val="414042"/>
                </a:solidFill>
                <a:latin typeface="Meiryo UI" panose="020B0604030504040204" pitchFamily="50" charset="-128"/>
                <a:ea typeface="Meiryo UI" panose="020B0604030504040204" pitchFamily="50" charset="-128"/>
                <a:cs typeface="Source Han Sans JP"/>
              </a:rPr>
              <a:t>YCCが、ケース会議等を踏まえて作成</a:t>
            </a:r>
            <a:endParaRPr sz="1000" dirty="0">
              <a:latin typeface="Meiryo UI" panose="020B0604030504040204" pitchFamily="50" charset="-128"/>
              <a:ea typeface="Meiryo UI" panose="020B0604030504040204" pitchFamily="50" charset="-128"/>
              <a:cs typeface="Source Han Sans JP"/>
            </a:endParaRPr>
          </a:p>
          <a:p>
            <a:pPr marL="178435" marR="43815" indent="-128270">
              <a:lnSpc>
                <a:spcPct val="133300"/>
              </a:lnSpc>
              <a:spcBef>
                <a:spcPts val="285"/>
              </a:spcBef>
              <a:buClr>
                <a:srgbClr val="6950A1"/>
              </a:buClr>
              <a:buSzPct val="100000"/>
              <a:buChar char="●"/>
              <a:tabLst>
                <a:tab pos="184150" algn="l"/>
              </a:tabLst>
            </a:pPr>
            <a:r>
              <a:rPr sz="1000" dirty="0" err="1">
                <a:solidFill>
                  <a:srgbClr val="414042"/>
                </a:solidFill>
                <a:latin typeface="Meiryo UI" panose="020B0604030504040204" pitchFamily="50" charset="-128"/>
                <a:ea typeface="Meiryo UI" panose="020B0604030504040204" pitchFamily="50" charset="-128"/>
                <a:cs typeface="Source Han Sans JP"/>
              </a:rPr>
              <a:t>原則として本人同意をもらうことが望ましいが、同意が取れていなくても支援ができるようにする</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1079995" y="720000"/>
            <a:ext cx="5400040" cy="237600"/>
          </a:xfrm>
          <a:prstGeom prst="rect">
            <a:avLst/>
          </a:prstGeom>
          <a:solidFill>
            <a:srgbClr val="C5BCDD"/>
          </a:solidFill>
        </p:spPr>
        <p:txBody>
          <a:bodyPr vert="horz" wrap="square" lIns="0" tIns="46990" rIns="0" bIns="0" rtlCol="0">
            <a:sp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支援計画書</a:t>
            </a:r>
            <a:endParaRPr sz="1000">
              <a:latin typeface="Meiryo UI" panose="020B0604030504040204" pitchFamily="50" charset="-128"/>
              <a:ea typeface="Meiryo UI" panose="020B0604030504040204" pitchFamily="50" charset="-128"/>
              <a:cs typeface="Source Han Sans JP Heavy"/>
            </a:endParaRPr>
          </a:p>
        </p:txBody>
      </p:sp>
      <p:sp>
        <p:nvSpPr>
          <p:cNvPr id="42" name="object 42"/>
          <p:cNvSpPr/>
          <p:nvPr/>
        </p:nvSpPr>
        <p:spPr>
          <a:xfrm>
            <a:off x="904316" y="2173173"/>
            <a:ext cx="5751830" cy="7263765"/>
          </a:xfrm>
          <a:custGeom>
            <a:avLst/>
            <a:gdLst/>
            <a:ahLst/>
            <a:cxnLst/>
            <a:rect l="l" t="t" r="r" b="b"/>
            <a:pathLst>
              <a:path w="5751830" h="7263765">
                <a:moveTo>
                  <a:pt x="0" y="7263358"/>
                </a:moveTo>
                <a:lnTo>
                  <a:pt x="5751360" y="7263358"/>
                </a:lnTo>
                <a:lnTo>
                  <a:pt x="5751360" y="0"/>
                </a:lnTo>
                <a:lnTo>
                  <a:pt x="0" y="0"/>
                </a:lnTo>
                <a:lnTo>
                  <a:pt x="0" y="7263358"/>
                </a:lnTo>
                <a:close/>
              </a:path>
            </a:pathLst>
          </a:custGeom>
          <a:ln w="8636">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3" name="object 43"/>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4" name="object 44"/>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57</a:t>
            </a:r>
            <a:endParaRPr sz="900">
              <a:latin typeface="Meiryo UI" panose="020B0604030504040204" pitchFamily="50" charset="-128"/>
              <a:ea typeface="Meiryo UI" panose="020B0604030504040204" pitchFamily="50" charset="-128"/>
              <a:cs typeface="Source Han Sans JP Medium"/>
            </a:endParaRPr>
          </a:p>
        </p:txBody>
      </p:sp>
      <p:sp>
        <p:nvSpPr>
          <p:cNvPr id="45" name="object 45"/>
          <p:cNvSpPr txBox="1"/>
          <p:nvPr/>
        </p:nvSpPr>
        <p:spPr>
          <a:xfrm>
            <a:off x="707301" y="10331567"/>
            <a:ext cx="138176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第９章  ｜  ３. 支援のポイント</a:t>
            </a:r>
            <a:endParaRPr sz="700">
              <a:latin typeface="Meiryo UI" panose="020B0604030504040204" pitchFamily="50" charset="-128"/>
              <a:ea typeface="Meiryo UI" panose="020B0604030504040204" pitchFamily="50" charset="-128"/>
              <a:cs typeface="Source Han Sans JP"/>
            </a:endParaRPr>
          </a:p>
        </p:txBody>
      </p:sp>
      <p:sp>
        <p:nvSpPr>
          <p:cNvPr id="49" name="object 2"/>
          <p:cNvSpPr txBox="1"/>
          <p:nvPr/>
        </p:nvSpPr>
        <p:spPr>
          <a:xfrm>
            <a:off x="1029199" y="1770550"/>
            <a:ext cx="5505450" cy="253916"/>
          </a:xfrm>
          <a:prstGeom prst="rect">
            <a:avLst/>
          </a:prstGeom>
        </p:spPr>
        <p:txBody>
          <a:bodyPr vert="horz" wrap="square" lIns="0" tIns="99060" rIns="0" bIns="0" rtlCol="0">
            <a:spAutoFit/>
          </a:bodyPr>
          <a:lstStyle/>
          <a:p>
            <a:pPr algn="ctr">
              <a:lnSpc>
                <a:spcPct val="100000"/>
              </a:lnSpc>
              <a:spcBef>
                <a:spcPts val="844"/>
              </a:spcBef>
              <a:tabLst>
                <a:tab pos="266700" algn="l"/>
                <a:tab pos="840740" algn="l"/>
                <a:tab pos="1648460" algn="l"/>
                <a:tab pos="2185035" algn="l"/>
              </a:tabLst>
            </a:pPr>
            <a:r>
              <a:rPr lang="zh-TW"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lang="en-US" altLang="zh-TW" sz="1000" b="1" dirty="0">
                <a:solidFill>
                  <a:srgbClr val="414042"/>
                </a:solidFill>
                <a:latin typeface="Meiryo UI" panose="020B0604030504040204" pitchFamily="50" charset="-128"/>
                <a:ea typeface="Meiryo UI" panose="020B0604030504040204" pitchFamily="50" charset="-128"/>
                <a:cs typeface="Source Han Sans JP Heavy"/>
              </a:rPr>
              <a:t>28	</a:t>
            </a:r>
            <a:r>
              <a:rPr lang="zh-TW" altLang="en-US" sz="1000" b="1" dirty="0">
                <a:solidFill>
                  <a:srgbClr val="414042"/>
                </a:solidFill>
                <a:latin typeface="Meiryo UI" panose="020B0604030504040204" pitchFamily="50" charset="-128"/>
                <a:ea typeface="Meiryo UI" panose="020B0604030504040204" pitchFamily="50" charset="-128"/>
                <a:cs typeface="Source Han Sans JP Heavy"/>
              </a:rPr>
              <a:t>支援計画書	様式例	］</a:t>
            </a:r>
            <a:endParaRPr lang="zh-TW" altLang="en-US"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135143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719999" y="720003"/>
            <a:ext cx="6120130" cy="504190"/>
            <a:chOff x="719999" y="720003"/>
            <a:chExt cx="6120130" cy="504190"/>
          </a:xfrm>
        </p:grpSpPr>
        <p:sp>
          <p:nvSpPr>
            <p:cNvPr id="4" name="object 3"/>
            <p:cNvSpPr/>
            <p:nvPr/>
          </p:nvSpPr>
          <p:spPr>
            <a:xfrm>
              <a:off x="1187998" y="720003"/>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p:cNvSpPr txBox="1"/>
          <p:nvPr/>
        </p:nvSpPr>
        <p:spPr>
          <a:xfrm>
            <a:off x="1427299" y="825396"/>
            <a:ext cx="14217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5821F"/>
                </a:solidFill>
                <a:latin typeface="Meiryo UI" panose="020B0604030504040204" pitchFamily="50" charset="-128"/>
                <a:ea typeface="Meiryo UI" panose="020B0604030504040204" pitchFamily="50" charset="-128"/>
                <a:cs typeface="Source Han Sans JP Heavy"/>
              </a:rPr>
              <a:t>読者の皆様へ</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5821F"/>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8" name="object 7"/>
          <p:cNvSpPr txBox="1"/>
          <p:nvPr/>
        </p:nvSpPr>
        <p:spPr>
          <a:xfrm>
            <a:off x="1008372" y="1397262"/>
            <a:ext cx="4888230" cy="423193"/>
          </a:xfrm>
          <a:prstGeom prst="rect">
            <a:avLst/>
          </a:prstGeom>
        </p:spPr>
        <p:txBody>
          <a:bodyPr vert="horz" wrap="square" lIns="0" tIns="63500" rIns="0" bIns="0" rtlCol="0">
            <a:spAutoFit/>
          </a:bodyPr>
          <a:lstStyle/>
          <a:p>
            <a:pPr marL="201930">
              <a:lnSpc>
                <a:spcPct val="100000"/>
              </a:lnSpc>
              <a:spcBef>
                <a:spcPts val="500"/>
              </a:spcBef>
            </a:pPr>
            <a:r>
              <a:rPr sz="1000" dirty="0" err="1">
                <a:solidFill>
                  <a:srgbClr val="414042"/>
                </a:solidFill>
                <a:latin typeface="Meiryo UI" panose="020B0604030504040204" pitchFamily="50" charset="-128"/>
                <a:ea typeface="Meiryo UI" panose="020B0604030504040204" pitchFamily="50" charset="-128"/>
                <a:cs typeface="Source Han Sans JP"/>
              </a:rPr>
              <a:t>本マニュアルは、ヤングケアラーへの支援を行う自治体担当者及び支援機関・支援者</a:t>
            </a:r>
            <a:endParaRPr sz="1000" dirty="0">
              <a:latin typeface="Meiryo UI" panose="020B0604030504040204" pitchFamily="50" charset="-128"/>
              <a:ea typeface="Meiryo UI" panose="020B0604030504040204" pitchFamily="50" charset="-128"/>
              <a:cs typeface="Source Han Sans JP"/>
            </a:endParaRPr>
          </a:p>
          <a:p>
            <a:pPr marL="12700">
              <a:lnSpc>
                <a:spcPct val="100000"/>
              </a:lnSpc>
              <a:spcBef>
                <a:spcPts val="400"/>
              </a:spcBef>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児童福祉、学校、そのほかの福祉分野等）を対象としています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sp>
        <p:nvSpPr>
          <p:cNvPr id="9" name="object 8"/>
          <p:cNvSpPr txBox="1"/>
          <p:nvPr/>
        </p:nvSpPr>
        <p:spPr>
          <a:xfrm>
            <a:off x="1079995" y="2345634"/>
            <a:ext cx="5400040" cy="2095913"/>
          </a:xfrm>
          <a:prstGeom prst="rect">
            <a:avLst/>
          </a:prstGeom>
          <a:solidFill>
            <a:srgbClr val="FFEFE1"/>
          </a:solidFill>
        </p:spPr>
        <p:txBody>
          <a:bodyPr vert="horz" wrap="square" lIns="0" tIns="180000" rIns="0" bIns="180000" rtlCol="0">
            <a:spAutoFit/>
          </a:bodyPr>
          <a:lstStyle/>
          <a:p>
            <a:pPr marL="321945" marR="184785" indent="-124460" algn="just">
              <a:lnSpc>
                <a:spcPct val="138900"/>
              </a:lnSpc>
              <a:buClr>
                <a:srgbClr val="F78D33"/>
              </a:buClr>
              <a:buSzPct val="100000"/>
              <a:buChar char="●"/>
              <a:tabLst>
                <a:tab pos="32766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要保護児童や要支援児童ほど支援の緊急性は高くなくても、ヤングケアラーは支援を必要としています。</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「本人の意向に沿う」支援が求められます。</a:t>
            </a:r>
          </a:p>
          <a:p>
            <a:pPr marL="321945" marR="184785" indent="-124460" algn="just">
              <a:lnSpc>
                <a:spcPct val="138900"/>
              </a:lnSpc>
              <a:buClr>
                <a:srgbClr val="F78D33"/>
              </a:buClr>
              <a:buSzPct val="100000"/>
              <a:buChar char="●"/>
              <a:tabLst>
                <a:tab pos="32766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は、ケアが生きがいになっていることもあります。家族側も子供にケアの負担をかけていることを申し訳なく思っていることもあります。児童虐待と異なり、緊急的に状況を解決するというよりは、ケアの負担を軽減する支援を活用しながらなるべく家庭での生活を続けていけるよう、本人及びケアを受ける側の家族の考えや思いにも寄り添いながら、支援をしていきましょう。</a:t>
            </a:r>
          </a:p>
          <a:p>
            <a:pPr marL="321945" marR="184785" indent="-124460" algn="just">
              <a:lnSpc>
                <a:spcPct val="138900"/>
              </a:lnSpc>
              <a:buClr>
                <a:srgbClr val="F78D33"/>
              </a:buClr>
              <a:buSzPct val="100000"/>
              <a:buChar char="●"/>
              <a:tabLst>
                <a:tab pos="32766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見守り・寄り添いや経験者のアドバイス等も重要な支援です。ピアサポート、地域の支援団体や子供食堂等とも必要に応じて連携し、本人の思いに寄り添いながら子供らしい時間を過ごせる方法を一緒に考えていくことが大切です。</a:t>
            </a:r>
            <a:endParaRPr lang="en-US"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0" name="object 9"/>
          <p:cNvSpPr txBox="1"/>
          <p:nvPr/>
        </p:nvSpPr>
        <p:spPr>
          <a:xfrm>
            <a:off x="1067300" y="6943195"/>
            <a:ext cx="534606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学校にSCやSSWを配置していない場合は、教育相談担当者や地域の関係機関と連携して対応してください。なお、YSWは都立学校からの求めに応じて派遣される専門職員です。</a:t>
            </a:r>
            <a:endParaRPr sz="550" dirty="0">
              <a:latin typeface="Meiryo UI" panose="020B0604030504040204" pitchFamily="50" charset="-128"/>
              <a:ea typeface="Meiryo UI" panose="020B0604030504040204" pitchFamily="50" charset="-128"/>
              <a:cs typeface="Source Han Sans JP"/>
            </a:endParaRPr>
          </a:p>
        </p:txBody>
      </p:sp>
      <p:sp>
        <p:nvSpPr>
          <p:cNvPr id="11" name="object 10"/>
          <p:cNvSpPr txBox="1"/>
          <p:nvPr/>
        </p:nvSpPr>
        <p:spPr>
          <a:xfrm>
            <a:off x="1079995" y="4973632"/>
            <a:ext cx="5400040" cy="1903424"/>
          </a:xfrm>
          <a:prstGeom prst="rect">
            <a:avLst/>
          </a:prstGeom>
          <a:solidFill>
            <a:srgbClr val="FFEFE1"/>
          </a:solidFill>
        </p:spPr>
        <p:txBody>
          <a:bodyPr vert="horz" wrap="square" lIns="0" tIns="180000" rIns="0" bIns="180000" rtlCol="0">
            <a:spAutoFit/>
          </a:bodyPr>
          <a:lstStyle/>
          <a:p>
            <a:pPr marL="323850" marR="187325" indent="-126364" algn="just">
              <a:lnSpc>
                <a:spcPct val="1389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子供と日頃接する時間が長い学校関係者は、日々の様子から、ヤングケアラーと思われる子供に気付くことのできる可能性が大いにあります。</a:t>
            </a:r>
          </a:p>
          <a:p>
            <a:pPr marL="323850" marR="187325" indent="-126364" algn="just">
              <a:lnSpc>
                <a:spcPct val="1389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普段接している子供たちの中にヤングケアラーがいる可能性があることを理解し、日頃から気に掛けることが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重要です。</a:t>
            </a:r>
          </a:p>
          <a:p>
            <a:pPr marL="323850" marR="187325" indent="-126364" algn="just">
              <a:lnSpc>
                <a:spcPct val="1389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ヤングケアラーと思われる様子を見かけたら、スクールカウンセラー（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SC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）、スクールソーシャルワーカー（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）やユースソーシャルワーカー（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YSW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a:t>
            </a:r>
            <a:r>
              <a:rPr lang="en-US" altLang="ja-JP" sz="90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、ヤングケアラー・コーディネーター（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）に早期につなぎ</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ましょう。つないだ後も、見守りを行い、子供の様子や家庭の状況に変化があれば関係者で共有し、チーム</a:t>
            </a:r>
            <a:r>
              <a:rPr lang="ja-JP" altLang="en-US" sz="900" dirty="0">
                <a:solidFill>
                  <a:srgbClr val="414042"/>
                </a:solidFill>
                <a:latin typeface="Meiryo UI" panose="020B0604030504040204" pitchFamily="50" charset="-128"/>
                <a:ea typeface="Meiryo UI" panose="020B0604030504040204" pitchFamily="50" charset="-128"/>
                <a:cs typeface="Source Han Sans JP"/>
              </a:rPr>
              <a:t>学校として対応しましょう。</a:t>
            </a:r>
            <a:endParaRPr sz="900" dirty="0">
              <a:latin typeface="Meiryo UI" panose="020B0604030504040204" pitchFamily="50" charset="-128"/>
              <a:ea typeface="Meiryo UI" panose="020B0604030504040204" pitchFamily="50" charset="-128"/>
              <a:cs typeface="Source Han Sans JP"/>
            </a:endParaRPr>
          </a:p>
        </p:txBody>
      </p:sp>
      <p:sp>
        <p:nvSpPr>
          <p:cNvPr id="12" name="object 11"/>
          <p:cNvSpPr txBox="1"/>
          <p:nvPr/>
        </p:nvSpPr>
        <p:spPr>
          <a:xfrm>
            <a:off x="1067300" y="4717650"/>
            <a:ext cx="12795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5821F"/>
                </a:solidFill>
                <a:latin typeface="Meiryo UI" panose="020B0604030504040204" pitchFamily="50" charset="-128"/>
                <a:ea typeface="Meiryo UI" panose="020B0604030504040204" pitchFamily="50" charset="-128"/>
                <a:cs typeface="Source Han Sans JP"/>
              </a:rPr>
              <a:t>学校関係の皆様へ</a:t>
            </a:r>
            <a:endParaRPr sz="1200" dirty="0">
              <a:latin typeface="Meiryo UI" panose="020B0604030504040204" pitchFamily="50" charset="-128"/>
              <a:ea typeface="Meiryo UI" panose="020B0604030504040204" pitchFamily="50" charset="-128"/>
              <a:cs typeface="Source Han Sans JP"/>
            </a:endParaRPr>
          </a:p>
        </p:txBody>
      </p:sp>
      <p:sp>
        <p:nvSpPr>
          <p:cNvPr id="13" name="object 12"/>
          <p:cNvSpPr txBox="1"/>
          <p:nvPr/>
        </p:nvSpPr>
        <p:spPr>
          <a:xfrm>
            <a:off x="1079995" y="7533165"/>
            <a:ext cx="5400040" cy="1710936"/>
          </a:xfrm>
          <a:prstGeom prst="rect">
            <a:avLst/>
          </a:prstGeom>
          <a:solidFill>
            <a:srgbClr val="FFEFE1"/>
          </a:solidFill>
        </p:spPr>
        <p:txBody>
          <a:bodyPr vert="horz" wrap="square" lIns="0" tIns="180000" rIns="0" bIns="180000" rtlCol="0">
            <a:spAutoFit/>
          </a:bodyPr>
          <a:lstStyle/>
          <a:p>
            <a:pPr marL="322580" marR="185420" indent="-125095" algn="just">
              <a:lnSpc>
                <a:spcPct val="1389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ヤングケアラーがおかれている状況は様々であり、中には家族に代わりケアを担わざるを得ない状態にあり、</a:t>
            </a: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子供らしい生活を送れずにいるヤングケアラーも存在しています。子供が過度なケアを担わなくてもいいよう支援体制を整えることが必要です。</a:t>
            </a:r>
          </a:p>
          <a:p>
            <a:pPr marL="322580" marR="185420" indent="-125095" algn="just">
              <a:lnSpc>
                <a:spcPct val="1389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皆様が普段、サービス提供等の支援を直接行っている対象者の「家族」に、サポートが必要なヤングケアラーがいるかもしれないということを意識することが重要です。家庭が子供の世話や保護ができているかの視点で見て、ヤングケアラーと思われる子供がいた場合には、その子供を気にかけて言葉に耳を傾ける、また、必要があれば他の機関と連携することが必要です。</a:t>
            </a:r>
            <a:r>
              <a:rPr lang="ja-JP" altLang="en-US" sz="900" baseline="30000" dirty="0">
                <a:solidFill>
                  <a:srgbClr val="414042"/>
                </a:solidFill>
                <a:latin typeface="Meiryo UI" panose="020B0604030504040204" pitchFamily="50" charset="-128"/>
                <a:ea typeface="Meiryo UI" panose="020B0604030504040204" pitchFamily="50" charset="-128"/>
                <a:cs typeface="Source Han Sans JP"/>
              </a:rPr>
              <a:t>＊</a:t>
            </a:r>
            <a:endParaRPr sz="750" baseline="30000" dirty="0">
              <a:latin typeface="Meiryo UI" panose="020B0604030504040204" pitchFamily="50" charset="-128"/>
              <a:ea typeface="Meiryo UI" panose="020B0604030504040204" pitchFamily="50" charset="-128"/>
              <a:cs typeface="Source Han Sans JP"/>
            </a:endParaRPr>
          </a:p>
        </p:txBody>
      </p:sp>
      <p:sp>
        <p:nvSpPr>
          <p:cNvPr id="14" name="object 13"/>
          <p:cNvSpPr txBox="1"/>
          <p:nvPr/>
        </p:nvSpPr>
        <p:spPr>
          <a:xfrm>
            <a:off x="1067300" y="7277174"/>
            <a:ext cx="403352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5821F"/>
                </a:solidFill>
                <a:latin typeface="Meiryo UI" panose="020B0604030504040204" pitchFamily="50" charset="-128"/>
                <a:ea typeface="Meiryo UI" panose="020B0604030504040204" pitchFamily="50" charset="-128"/>
                <a:cs typeface="Source Han Sans JP"/>
              </a:rPr>
              <a:t>生活福祉・障害福祉・高齢者福祉・保健医療分野等の皆様へ</a:t>
            </a:r>
            <a:endParaRPr sz="1200" dirty="0">
              <a:latin typeface="Meiryo UI" panose="020B0604030504040204" pitchFamily="50" charset="-128"/>
              <a:ea typeface="Meiryo UI" panose="020B0604030504040204" pitchFamily="50" charset="-128"/>
              <a:cs typeface="Source Han Sans JP"/>
            </a:endParaRPr>
          </a:p>
        </p:txBody>
      </p:sp>
      <p:sp>
        <p:nvSpPr>
          <p:cNvPr id="15" name="object 14"/>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6" name="object 15"/>
          <p:cNvSpPr txBox="1"/>
          <p:nvPr/>
        </p:nvSpPr>
        <p:spPr>
          <a:xfrm>
            <a:off x="7190726" y="10325127"/>
            <a:ext cx="90805"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4</a:t>
            </a:r>
            <a:endParaRPr sz="900" dirty="0">
              <a:latin typeface="Meiryo UI" panose="020B0604030504040204" pitchFamily="50" charset="-128"/>
              <a:ea typeface="Meiryo UI" panose="020B0604030504040204" pitchFamily="50" charset="-128"/>
              <a:cs typeface="Source Han Sans JP Medium"/>
            </a:endParaRPr>
          </a:p>
        </p:txBody>
      </p:sp>
      <p:sp>
        <p:nvSpPr>
          <p:cNvPr id="17" name="object 16"/>
          <p:cNvSpPr/>
          <p:nvPr/>
        </p:nvSpPr>
        <p:spPr>
          <a:xfrm>
            <a:off x="7163993" y="540004"/>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vert="eaVert" wrap="square" lIns="0" tIns="0" rIns="0" bIns="0" rtlCol="0" anchor="ctr"/>
          <a:lstStyle/>
          <a:p>
            <a:pPr algn="ctr"/>
            <a:r>
              <a:rPr lang="ja-JP" altLang="en-US" sz="700" dirty="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9"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0" name="object 19"/>
          <p:cNvSpPr txBox="1"/>
          <p:nvPr/>
        </p:nvSpPr>
        <p:spPr>
          <a:xfrm>
            <a:off x="7211934" y="146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endParaRPr sz="700" dirty="0">
              <a:latin typeface="Meiryo UI" panose="020B0604030504040204" pitchFamily="50" charset="-128"/>
              <a:ea typeface="Meiryo UI" panose="020B0604030504040204" pitchFamily="50" charset="-128"/>
              <a:cs typeface="Source Han Sans JP"/>
            </a:endParaRPr>
          </a:p>
        </p:txBody>
      </p:sp>
      <p:grpSp>
        <p:nvGrpSpPr>
          <p:cNvPr id="21" name="object 20"/>
          <p:cNvGrpSpPr/>
          <p:nvPr/>
        </p:nvGrpSpPr>
        <p:grpSpPr>
          <a:xfrm>
            <a:off x="7158799" y="1256185"/>
            <a:ext cx="187960" cy="1443990"/>
            <a:chOff x="7160183" y="1256195"/>
            <a:chExt cx="187960" cy="1443990"/>
          </a:xfrm>
        </p:grpSpPr>
        <p:sp>
          <p:nvSpPr>
            <p:cNvPr id="22"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3"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24" name="object 23"/>
          <p:cNvSpPr txBox="1"/>
          <p:nvPr/>
        </p:nvSpPr>
        <p:spPr>
          <a:xfrm>
            <a:off x="7211934" y="21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endParaRPr sz="700" dirty="0">
              <a:latin typeface="Meiryo UI" panose="020B0604030504040204" pitchFamily="50" charset="-128"/>
              <a:ea typeface="Meiryo UI" panose="020B0604030504040204" pitchFamily="50" charset="-128"/>
              <a:cs typeface="Source Han Sans JP"/>
            </a:endParaRPr>
          </a:p>
        </p:txBody>
      </p:sp>
      <p:grpSp>
        <p:nvGrpSpPr>
          <p:cNvPr id="25" name="object 24"/>
          <p:cNvGrpSpPr/>
          <p:nvPr/>
        </p:nvGrpSpPr>
        <p:grpSpPr>
          <a:xfrm>
            <a:off x="7160183" y="1976196"/>
            <a:ext cx="187960" cy="1443990"/>
            <a:chOff x="7160183" y="1976196"/>
            <a:chExt cx="187960" cy="1443990"/>
          </a:xfrm>
        </p:grpSpPr>
        <p:sp>
          <p:nvSpPr>
            <p:cNvPr id="26"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7"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28" name="object 27"/>
          <p:cNvSpPr txBox="1"/>
          <p:nvPr/>
        </p:nvSpPr>
        <p:spPr>
          <a:xfrm>
            <a:off x="7211934" y="290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endParaRPr sz="700" dirty="0">
              <a:latin typeface="Meiryo UI" panose="020B0604030504040204" pitchFamily="50" charset="-128"/>
              <a:ea typeface="Meiryo UI" panose="020B0604030504040204" pitchFamily="50" charset="-128"/>
              <a:cs typeface="Source Han Sans JP"/>
            </a:endParaRPr>
          </a:p>
        </p:txBody>
      </p:sp>
      <p:grpSp>
        <p:nvGrpSpPr>
          <p:cNvPr id="29" name="object 28"/>
          <p:cNvGrpSpPr/>
          <p:nvPr/>
        </p:nvGrpSpPr>
        <p:grpSpPr>
          <a:xfrm>
            <a:off x="7160183" y="2696197"/>
            <a:ext cx="187960" cy="1443990"/>
            <a:chOff x="7160183" y="2696197"/>
            <a:chExt cx="187960" cy="1443990"/>
          </a:xfrm>
        </p:grpSpPr>
        <p:sp>
          <p:nvSpPr>
            <p:cNvPr id="30"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31"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32"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dirty="0">
              <a:latin typeface="Meiryo UI" panose="020B0604030504040204" pitchFamily="50" charset="-128"/>
              <a:ea typeface="Meiryo UI" panose="020B0604030504040204" pitchFamily="50" charset="-128"/>
              <a:cs typeface="Source Han Sans JP"/>
            </a:endParaRPr>
          </a:p>
        </p:txBody>
      </p:sp>
      <p:grpSp>
        <p:nvGrpSpPr>
          <p:cNvPr id="33" name="object 32"/>
          <p:cNvGrpSpPr/>
          <p:nvPr/>
        </p:nvGrpSpPr>
        <p:grpSpPr>
          <a:xfrm>
            <a:off x="7160183" y="3416186"/>
            <a:ext cx="187960" cy="1443990"/>
            <a:chOff x="7160183" y="3416186"/>
            <a:chExt cx="187960" cy="1443990"/>
          </a:xfrm>
        </p:grpSpPr>
        <p:sp>
          <p:nvSpPr>
            <p:cNvPr id="34"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35"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36"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dirty="0">
              <a:latin typeface="Meiryo UI" panose="020B0604030504040204" pitchFamily="50" charset="-128"/>
              <a:ea typeface="Meiryo UI" panose="020B0604030504040204" pitchFamily="50" charset="-128"/>
              <a:cs typeface="Source Han Sans JP"/>
            </a:endParaRPr>
          </a:p>
        </p:txBody>
      </p:sp>
      <p:grpSp>
        <p:nvGrpSpPr>
          <p:cNvPr id="37" name="object 36"/>
          <p:cNvGrpSpPr/>
          <p:nvPr/>
        </p:nvGrpSpPr>
        <p:grpSpPr>
          <a:xfrm>
            <a:off x="7160183" y="4136187"/>
            <a:ext cx="187960" cy="1443990"/>
            <a:chOff x="7160183" y="4136187"/>
            <a:chExt cx="187960" cy="1443990"/>
          </a:xfrm>
        </p:grpSpPr>
        <p:sp>
          <p:nvSpPr>
            <p:cNvPr id="38"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39"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40"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dirty="0">
              <a:latin typeface="Meiryo UI" panose="020B0604030504040204" pitchFamily="50" charset="-128"/>
              <a:ea typeface="Meiryo UI" panose="020B0604030504040204" pitchFamily="50" charset="-128"/>
              <a:cs typeface="Source Han Sans JP"/>
            </a:endParaRPr>
          </a:p>
        </p:txBody>
      </p:sp>
      <p:grpSp>
        <p:nvGrpSpPr>
          <p:cNvPr id="41" name="object 40"/>
          <p:cNvGrpSpPr/>
          <p:nvPr/>
        </p:nvGrpSpPr>
        <p:grpSpPr>
          <a:xfrm>
            <a:off x="7160183" y="4856188"/>
            <a:ext cx="187960" cy="1443990"/>
            <a:chOff x="7160183" y="4856188"/>
            <a:chExt cx="187960" cy="1443990"/>
          </a:xfrm>
        </p:grpSpPr>
        <p:sp>
          <p:nvSpPr>
            <p:cNvPr id="42"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43"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44"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dirty="0">
              <a:latin typeface="Meiryo UI" panose="020B0604030504040204" pitchFamily="50" charset="-128"/>
              <a:ea typeface="Meiryo UI" panose="020B0604030504040204" pitchFamily="50" charset="-128"/>
              <a:cs typeface="Source Han Sans JP"/>
            </a:endParaRPr>
          </a:p>
        </p:txBody>
      </p:sp>
      <p:grpSp>
        <p:nvGrpSpPr>
          <p:cNvPr id="45" name="object 44"/>
          <p:cNvGrpSpPr/>
          <p:nvPr/>
        </p:nvGrpSpPr>
        <p:grpSpPr>
          <a:xfrm>
            <a:off x="7160183" y="5576189"/>
            <a:ext cx="187960" cy="1443990"/>
            <a:chOff x="7160183" y="5576189"/>
            <a:chExt cx="187960" cy="1443990"/>
          </a:xfrm>
        </p:grpSpPr>
        <p:sp>
          <p:nvSpPr>
            <p:cNvPr id="46"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47"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48"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dirty="0">
              <a:latin typeface="Meiryo UI" panose="020B0604030504040204" pitchFamily="50" charset="-128"/>
              <a:ea typeface="Meiryo UI" panose="020B0604030504040204" pitchFamily="50" charset="-128"/>
              <a:cs typeface="Source Han Sans JP"/>
            </a:endParaRPr>
          </a:p>
        </p:txBody>
      </p:sp>
      <p:grpSp>
        <p:nvGrpSpPr>
          <p:cNvPr id="49" name="object 48"/>
          <p:cNvGrpSpPr/>
          <p:nvPr/>
        </p:nvGrpSpPr>
        <p:grpSpPr>
          <a:xfrm>
            <a:off x="7160183" y="6296190"/>
            <a:ext cx="187960" cy="1443990"/>
            <a:chOff x="7160183" y="6296190"/>
            <a:chExt cx="187960" cy="1443990"/>
          </a:xfrm>
        </p:grpSpPr>
        <p:sp>
          <p:nvSpPr>
            <p:cNvPr id="50"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1"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52"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dirty="0">
              <a:latin typeface="Meiryo UI" panose="020B0604030504040204" pitchFamily="50" charset="-128"/>
              <a:ea typeface="Meiryo UI" panose="020B0604030504040204" pitchFamily="50" charset="-128"/>
              <a:cs typeface="Source Han Sans JP"/>
            </a:endParaRPr>
          </a:p>
        </p:txBody>
      </p:sp>
      <p:grpSp>
        <p:nvGrpSpPr>
          <p:cNvPr id="53" name="object 52"/>
          <p:cNvGrpSpPr/>
          <p:nvPr/>
        </p:nvGrpSpPr>
        <p:grpSpPr>
          <a:xfrm>
            <a:off x="7160183" y="7016191"/>
            <a:ext cx="187960" cy="1443990"/>
            <a:chOff x="7160183" y="7016191"/>
            <a:chExt cx="187960" cy="1443990"/>
          </a:xfrm>
        </p:grpSpPr>
        <p:sp>
          <p:nvSpPr>
            <p:cNvPr id="54"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5"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57"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58" name="object 57"/>
          <p:cNvGrpSpPr/>
          <p:nvPr/>
        </p:nvGrpSpPr>
        <p:grpSpPr>
          <a:xfrm>
            <a:off x="7160183" y="7736192"/>
            <a:ext cx="187960" cy="1443990"/>
            <a:chOff x="7160183" y="7736192"/>
            <a:chExt cx="187960" cy="1443990"/>
          </a:xfrm>
        </p:grpSpPr>
        <p:sp>
          <p:nvSpPr>
            <p:cNvPr id="59"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60"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2"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63" name="object 62"/>
          <p:cNvGrpSpPr/>
          <p:nvPr/>
        </p:nvGrpSpPr>
        <p:grpSpPr>
          <a:xfrm>
            <a:off x="7160183" y="8456193"/>
            <a:ext cx="187960" cy="1443990"/>
            <a:chOff x="7160183" y="8456193"/>
            <a:chExt cx="187960" cy="1443990"/>
          </a:xfrm>
        </p:grpSpPr>
        <p:sp>
          <p:nvSpPr>
            <p:cNvPr id="64"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65"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6"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67"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68" name="object 67"/>
          <p:cNvSpPr txBox="1"/>
          <p:nvPr/>
        </p:nvSpPr>
        <p:spPr>
          <a:xfrm>
            <a:off x="5438134" y="10331567"/>
            <a:ext cx="1414780" cy="120546"/>
          </a:xfrm>
          <a:prstGeom prst="rect">
            <a:avLst/>
          </a:prstGeom>
        </p:spPr>
        <p:txBody>
          <a:bodyPr vert="horz" wrap="square" lIns="0" tIns="12700" rIns="0" bIns="0" rtlCol="0">
            <a:spAutoFit/>
          </a:bodyPr>
          <a:lstStyle/>
          <a:p>
            <a:pPr marL="12700" algn="r">
              <a:lnSpc>
                <a:spcPct val="100000"/>
              </a:lnSpc>
              <a:spcBef>
                <a:spcPts val="100"/>
              </a:spcBef>
            </a:pPr>
            <a:r>
              <a:rPr sz="700" dirty="0" err="1">
                <a:solidFill>
                  <a:srgbClr val="414042"/>
                </a:solidFill>
                <a:latin typeface="Meiryo UI" panose="020B0604030504040204" pitchFamily="50" charset="-128"/>
                <a:ea typeface="Meiryo UI" panose="020B0604030504040204" pitchFamily="50" charset="-128"/>
                <a:cs typeface="Source Han Sans JP"/>
              </a:rPr>
              <a:t>はじめに</a:t>
            </a:r>
            <a:r>
              <a:rPr sz="700" dirty="0">
                <a:solidFill>
                  <a:srgbClr val="414042"/>
                </a:solidFill>
                <a:latin typeface="Meiryo UI" panose="020B0604030504040204" pitchFamily="50" charset="-128"/>
                <a:ea typeface="Meiryo UI" panose="020B0604030504040204" pitchFamily="50" charset="-128"/>
                <a:cs typeface="Source Han Sans JP"/>
              </a:rPr>
              <a:t>  ｜  ２. 読者の皆様へ</a:t>
            </a:r>
            <a:endParaRPr sz="700" dirty="0">
              <a:latin typeface="Meiryo UI" panose="020B0604030504040204" pitchFamily="50" charset="-128"/>
              <a:ea typeface="Meiryo UI" panose="020B0604030504040204" pitchFamily="50" charset="-128"/>
              <a:cs typeface="Source Han Sans JP"/>
            </a:endParaRPr>
          </a:p>
        </p:txBody>
      </p:sp>
      <p:sp>
        <p:nvSpPr>
          <p:cNvPr id="69" name="object 11"/>
          <p:cNvSpPr txBox="1"/>
          <p:nvPr/>
        </p:nvSpPr>
        <p:spPr>
          <a:xfrm>
            <a:off x="1067300" y="2078157"/>
            <a:ext cx="4033520" cy="197490"/>
          </a:xfrm>
          <a:prstGeom prst="rect">
            <a:avLst/>
          </a:prstGeom>
        </p:spPr>
        <p:txBody>
          <a:bodyPr vert="horz" wrap="square" lIns="0" tIns="12700" rIns="0" bIns="0" rtlCol="0">
            <a:spAutoFit/>
          </a:bodyPr>
          <a:lstStyle/>
          <a:p>
            <a:pPr marL="71120">
              <a:lnSpc>
                <a:spcPct val="100000"/>
              </a:lnSpc>
            </a:pPr>
            <a:r>
              <a:rPr lang="ja-JP" altLang="en-US" sz="1200" b="1" dirty="0">
                <a:solidFill>
                  <a:srgbClr val="F5821F"/>
                </a:solidFill>
                <a:latin typeface="Meiryo UI" panose="020B0604030504040204" pitchFamily="50" charset="-128"/>
                <a:ea typeface="Meiryo UI" panose="020B0604030504040204" pitchFamily="50" charset="-128"/>
                <a:cs typeface="Source Han Sans JP"/>
              </a:rPr>
              <a:t>児童福祉分野（子供家庭支援センター等）の皆様へ</a:t>
            </a:r>
            <a:endParaRPr lang="ja-JP" altLang="en-US" sz="1200" dirty="0">
              <a:latin typeface="Meiryo UI" panose="020B0604030504040204" pitchFamily="50" charset="-128"/>
              <a:ea typeface="Meiryo UI" panose="020B0604030504040204" pitchFamily="50" charset="-128"/>
              <a:cs typeface="Source Han Sans JP"/>
            </a:endParaRPr>
          </a:p>
        </p:txBody>
      </p:sp>
      <p:sp>
        <p:nvSpPr>
          <p:cNvPr id="70"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7283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50184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支援後の見守り、進行管理・モニタリングの重要性</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950A1"/>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58205" y="1397262"/>
            <a:ext cx="5455285" cy="1893339"/>
          </a:xfrm>
          <a:prstGeom prst="rect">
            <a:avLst/>
          </a:prstGeom>
        </p:spPr>
        <p:txBody>
          <a:bodyPr vert="horz" wrap="square" lIns="0" tIns="12700" rIns="0" bIns="0" rtlCol="0">
            <a:spAutoFit/>
          </a:bodyPr>
          <a:lstStyle/>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等で福祉サービス等が入ったあとも、ヤングケアラーは戸惑いや困難を感じることがあります（例：介護ヘルパーとのコミュニケーション等）。継続してヤングケアラーの様子を気にかけ、ヤングケアラーが日々感じる思いを受け止める人が身近にいることが大切です。</a:t>
            </a:r>
          </a:p>
          <a:p>
            <a:pPr marL="15240" marR="17145" indent="113664"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各支援者が地域と連携をしながら、必要に応じて声かけをする、変化を感じ取った場合にはすぐに</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情報が集約される仕組みが望ましいでしょう。</a:t>
            </a:r>
            <a:r>
              <a:rPr lang="ja-JP" altLang="en-US" sz="1000" b="1" dirty="0">
                <a:solidFill>
                  <a:srgbClr val="6950A1"/>
                </a:solidFill>
                <a:latin typeface="Meiryo UI" panose="020B0604030504040204" pitchFamily="50" charset="-128"/>
                <a:ea typeface="Meiryo UI" panose="020B0604030504040204" pitchFamily="50" charset="-128"/>
                <a:cs typeface="Source Han Sans JP"/>
              </a:rPr>
              <a:t>定期的に会議等を設け確認していくことも有効です。</a:t>
            </a:r>
          </a:p>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特有の状況として、学校がある時期、長期休み期間で、必要な支援が変わる可能性があります。また、進学、進路検討のタイミングで、支援が入っていても、将来的なケア役割を考えて希望する進路を諦めてしまう場合等があります。</a:t>
            </a:r>
          </a:p>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一度支援が入っても、状況に応じ見直す必要がないか気にかけましょう。</a:t>
            </a:r>
            <a:endParaRPr sz="1000" dirty="0">
              <a:latin typeface="Meiryo UI" panose="020B0604030504040204" pitchFamily="50" charset="-128"/>
              <a:ea typeface="Meiryo UI" panose="020B0604030504040204" pitchFamily="50" charset="-128"/>
              <a:cs typeface="Source Han Sans JP"/>
            </a:endParaRPr>
          </a:p>
        </p:txBody>
      </p:sp>
      <p:sp>
        <p:nvSpPr>
          <p:cNvPr id="8" name="object 8"/>
          <p:cNvSpPr txBox="1"/>
          <p:nvPr/>
        </p:nvSpPr>
        <p:spPr>
          <a:xfrm>
            <a:off x="1175299" y="8417314"/>
            <a:ext cx="5321935" cy="396455"/>
          </a:xfrm>
          <a:prstGeom prst="rect">
            <a:avLst/>
          </a:prstGeom>
        </p:spPr>
        <p:txBody>
          <a:bodyPr vert="horz" wrap="square" lIns="0" tIns="12700" rIns="0" bIns="0" rtlCol="0">
            <a:spAutoFit/>
          </a:bodyPr>
          <a:lstStyle/>
          <a:p>
            <a:pPr marL="166370" marR="5080" indent="-144000">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〇</a:t>
            </a:r>
            <a:r>
              <a:rPr sz="1000" spc="20" dirty="0">
                <a:solidFill>
                  <a:srgbClr val="414042"/>
                </a:solidFill>
                <a:latin typeface="Meiryo UI" panose="020B0604030504040204" pitchFamily="50" charset="-128"/>
                <a:ea typeface="Meiryo UI" panose="020B0604030504040204" pitchFamily="50" charset="-128"/>
                <a:cs typeface="Source Han Sans JP"/>
              </a:rPr>
              <a:t>ケアが終わった後も、ピアサポート等におけるグリーフケア等、ヤングケアラーへのフォローや関係機関との</a:t>
            </a:r>
            <a:r>
              <a:rPr sz="1000" dirty="0">
                <a:solidFill>
                  <a:srgbClr val="414042"/>
                </a:solidFill>
                <a:latin typeface="Meiryo UI" panose="020B0604030504040204" pitchFamily="50" charset="-128"/>
                <a:ea typeface="Meiryo UI" panose="020B0604030504040204" pitchFamily="50" charset="-128"/>
                <a:cs typeface="Source Han Sans JP"/>
              </a:rPr>
              <a:t>連携が必要なこともあります。</a:t>
            </a:r>
            <a:endParaRPr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1079817" y="3779952"/>
            <a:ext cx="5400040" cy="360045"/>
          </a:xfrm>
          <a:custGeom>
            <a:avLst/>
            <a:gdLst/>
            <a:ahLst/>
            <a:cxnLst/>
            <a:rect l="l" t="t" r="r" b="b"/>
            <a:pathLst>
              <a:path w="5400040" h="360045">
                <a:moveTo>
                  <a:pt x="5400001" y="0"/>
                </a:moveTo>
                <a:lnTo>
                  <a:pt x="0" y="0"/>
                </a:lnTo>
                <a:lnTo>
                  <a:pt x="0" y="359994"/>
                </a:lnTo>
                <a:lnTo>
                  <a:pt x="5400001" y="359994"/>
                </a:lnTo>
                <a:lnTo>
                  <a:pt x="5400001" y="0"/>
                </a:lnTo>
                <a:close/>
              </a:path>
            </a:pathLst>
          </a:custGeom>
          <a:solidFill>
            <a:srgbClr val="6950A1"/>
          </a:solidFill>
        </p:spPr>
        <p:txBody>
          <a:bodyPr wrap="square" lIns="0" tIns="0" rIns="0" bIns="0" rtlCol="0" anchor="ctr"/>
          <a:lstStyle/>
          <a:p>
            <a:pPr marL="12700" algn="ctr">
              <a:lnSpc>
                <a:spcPct val="100000"/>
              </a:lnSpc>
              <a:spcBef>
                <a:spcPts val="100"/>
              </a:spcBef>
            </a:pPr>
            <a:r>
              <a:rPr lang="ja-JP" altLang="en-US" sz="1100" b="1" dirty="0">
                <a:solidFill>
                  <a:srgbClr val="FFFFFF"/>
                </a:solidFill>
                <a:latin typeface="Meiryo UI" panose="020B0604030504040204" pitchFamily="50" charset="-128"/>
                <a:ea typeface="Meiryo UI" panose="020B0604030504040204" pitchFamily="50" charset="-128"/>
                <a:cs typeface="Source Han Sans JP Heavy"/>
              </a:rPr>
              <a:t>見守り、進行管理・モニタリングのポイント</a:t>
            </a:r>
            <a:endParaRPr lang="ja-JP" altLang="en-US" sz="1100" dirty="0">
              <a:latin typeface="Meiryo UI" panose="020B0604030504040204" pitchFamily="50" charset="-128"/>
              <a:ea typeface="Meiryo UI" panose="020B0604030504040204" pitchFamily="50" charset="-128"/>
              <a:cs typeface="Source Han Sans JP Heavy"/>
            </a:endParaRPr>
          </a:p>
        </p:txBody>
      </p:sp>
      <p:sp>
        <p:nvSpPr>
          <p:cNvPr id="11" name="object 11"/>
          <p:cNvSpPr/>
          <p:nvPr/>
        </p:nvSpPr>
        <p:spPr>
          <a:xfrm>
            <a:off x="1079995" y="4140009"/>
            <a:ext cx="5400040" cy="4140200"/>
          </a:xfrm>
          <a:custGeom>
            <a:avLst/>
            <a:gdLst/>
            <a:ahLst/>
            <a:cxnLst/>
            <a:rect l="l" t="t" r="r" b="b"/>
            <a:pathLst>
              <a:path w="5400040" h="4140200">
                <a:moveTo>
                  <a:pt x="5400001" y="0"/>
                </a:moveTo>
                <a:lnTo>
                  <a:pt x="0" y="0"/>
                </a:lnTo>
                <a:lnTo>
                  <a:pt x="0" y="4139996"/>
                </a:lnTo>
                <a:lnTo>
                  <a:pt x="5400001" y="4139996"/>
                </a:lnTo>
                <a:lnTo>
                  <a:pt x="5400001" y="0"/>
                </a:lnTo>
                <a:close/>
              </a:path>
            </a:pathLst>
          </a:custGeom>
          <a:solidFill>
            <a:srgbClr val="EEECF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txBox="1"/>
          <p:nvPr/>
        </p:nvSpPr>
        <p:spPr>
          <a:xfrm>
            <a:off x="1265299" y="4241323"/>
            <a:ext cx="5180405" cy="3198311"/>
          </a:xfrm>
          <a:prstGeom prst="rect">
            <a:avLst/>
          </a:prstGeom>
        </p:spPr>
        <p:txBody>
          <a:bodyPr vert="horz" wrap="square" lIns="0" tIns="99060" rIns="0" bIns="0" rtlCol="0">
            <a:spAutoFit/>
          </a:bodyPr>
          <a:lstStyle/>
          <a:p>
            <a:pPr marL="12700">
              <a:lnSpc>
                <a:spcPct val="100000"/>
              </a:lnSpc>
              <a:spcBef>
                <a:spcPts val="780"/>
              </a:spcBef>
            </a:pPr>
            <a:r>
              <a:rPr sz="1000" dirty="0">
                <a:solidFill>
                  <a:srgbClr val="414042"/>
                </a:solidFill>
                <a:latin typeface="Meiryo UI" panose="020B0604030504040204" pitchFamily="50" charset="-128"/>
                <a:ea typeface="Meiryo UI" panose="020B0604030504040204" pitchFamily="50" charset="-128"/>
                <a:cs typeface="Source Han Sans JP"/>
              </a:rPr>
              <a:t>①ヤングケアラー本人及び家庭の現在の状況把握、変化を感じ取る</a:t>
            </a:r>
            <a:endParaRPr sz="1000" dirty="0">
              <a:latin typeface="Meiryo UI" panose="020B0604030504040204" pitchFamily="50" charset="-128"/>
              <a:ea typeface="Meiryo UI" panose="020B0604030504040204" pitchFamily="50" charset="-128"/>
              <a:cs typeface="Source Han Sans JP"/>
            </a:endParaRPr>
          </a:p>
          <a:p>
            <a:pPr marL="288290" indent="-132080">
              <a:lnSpc>
                <a:spcPct val="100000"/>
              </a:lnSpc>
              <a:spcBef>
                <a:spcPts val="685"/>
              </a:spcBef>
              <a:buSzPct val="90000"/>
              <a:buAutoNum type="alphaLcPeriod"/>
              <a:tabLst>
                <a:tab pos="288290" algn="l"/>
              </a:tabLst>
            </a:pPr>
            <a:r>
              <a:rPr sz="1000" b="1" dirty="0">
                <a:solidFill>
                  <a:srgbClr val="6950A1"/>
                </a:solidFill>
                <a:latin typeface="Meiryo UI" panose="020B0604030504040204" pitchFamily="50" charset="-128"/>
                <a:ea typeface="Meiryo UI" panose="020B0604030504040204" pitchFamily="50" charset="-128"/>
                <a:cs typeface="Source Han Sans JP"/>
              </a:rPr>
              <a:t>本人の成長・ライフステージ</a:t>
            </a:r>
            <a:r>
              <a:rPr sz="1000" dirty="0">
                <a:solidFill>
                  <a:srgbClr val="414042"/>
                </a:solidFill>
                <a:latin typeface="Meiryo UI" panose="020B0604030504040204" pitchFamily="50" charset="-128"/>
                <a:ea typeface="Meiryo UI" panose="020B0604030504040204" pitchFamily="50" charset="-128"/>
                <a:cs typeface="Source Han Sans JP"/>
              </a:rPr>
              <a:t>（進学等）</a:t>
            </a:r>
            <a:endParaRPr sz="1000" dirty="0">
              <a:latin typeface="Meiryo UI" panose="020B0604030504040204" pitchFamily="50" charset="-128"/>
              <a:ea typeface="Meiryo UI" panose="020B0604030504040204" pitchFamily="50" charset="-128"/>
              <a:cs typeface="Source Han Sans JP"/>
            </a:endParaRPr>
          </a:p>
          <a:p>
            <a:pPr marL="290830" indent="-135255">
              <a:lnSpc>
                <a:spcPct val="100000"/>
              </a:lnSpc>
              <a:spcBef>
                <a:spcPts val="685"/>
              </a:spcBef>
              <a:buSzPct val="90000"/>
              <a:buAutoNum type="alphaLcPeriod"/>
              <a:tabLst>
                <a:tab pos="291465" algn="l"/>
              </a:tabLst>
            </a:pPr>
            <a:r>
              <a:rPr sz="1000" b="1" dirty="0">
                <a:solidFill>
                  <a:srgbClr val="6950A1"/>
                </a:solidFill>
                <a:latin typeface="Meiryo UI" panose="020B0604030504040204" pitchFamily="50" charset="-128"/>
                <a:ea typeface="Meiryo UI" panose="020B0604030504040204" pitchFamily="50" charset="-128"/>
                <a:cs typeface="Source Han Sans JP"/>
              </a:rPr>
              <a:t>ケアを受けている家族の状況の変化</a:t>
            </a:r>
            <a:r>
              <a:rPr sz="1000" dirty="0">
                <a:solidFill>
                  <a:srgbClr val="414042"/>
                </a:solidFill>
                <a:latin typeface="Meiryo UI" panose="020B0604030504040204" pitchFamily="50" charset="-128"/>
                <a:ea typeface="Meiryo UI" panose="020B0604030504040204" pitchFamily="50" charset="-128"/>
                <a:cs typeface="Source Han Sans JP"/>
              </a:rPr>
              <a:t>（入退院・施設入所等）</a:t>
            </a:r>
            <a:endParaRPr sz="1000" dirty="0">
              <a:latin typeface="Meiryo UI" panose="020B0604030504040204" pitchFamily="50" charset="-128"/>
              <a:ea typeface="Meiryo UI" panose="020B0604030504040204" pitchFamily="50" charset="-128"/>
              <a:cs typeface="Source Han Sans JP"/>
            </a:endParaRPr>
          </a:p>
          <a:p>
            <a:pPr marL="270510" indent="-114935">
              <a:lnSpc>
                <a:spcPct val="100000"/>
              </a:lnSpc>
              <a:spcBef>
                <a:spcPts val="680"/>
              </a:spcBef>
              <a:buSzPct val="90000"/>
              <a:buAutoNum type="alphaLcPeriod"/>
              <a:tabLst>
                <a:tab pos="271145" algn="l"/>
              </a:tabLst>
            </a:pPr>
            <a:r>
              <a:rPr sz="1000" b="1" dirty="0">
                <a:solidFill>
                  <a:srgbClr val="6950A1"/>
                </a:solidFill>
                <a:latin typeface="Meiryo UI" panose="020B0604030504040204" pitchFamily="50" charset="-128"/>
                <a:ea typeface="Meiryo UI" panose="020B0604030504040204" pitchFamily="50" charset="-128"/>
                <a:cs typeface="Source Han Sans JP"/>
              </a:rPr>
              <a:t>それ以外の家族の状況の変化</a:t>
            </a:r>
            <a:r>
              <a:rPr sz="1000" dirty="0">
                <a:solidFill>
                  <a:srgbClr val="414042"/>
                </a:solidFill>
                <a:latin typeface="Meiryo UI" panose="020B0604030504040204" pitchFamily="50" charset="-128"/>
                <a:ea typeface="Meiryo UI" panose="020B0604030504040204" pitchFamily="50" charset="-128"/>
                <a:cs typeface="Source Han Sans JP"/>
              </a:rPr>
              <a:t>（出産、離婚等家族構成の変化等を含む）</a:t>
            </a:r>
            <a:endParaRPr sz="1000" dirty="0">
              <a:latin typeface="Meiryo UI" panose="020B0604030504040204" pitchFamily="50" charset="-128"/>
              <a:ea typeface="Meiryo UI" panose="020B0604030504040204" pitchFamily="50" charset="-128"/>
              <a:cs typeface="Source Han Sans JP"/>
            </a:endParaRPr>
          </a:p>
          <a:p>
            <a:pPr marL="156210" marR="389255" indent="-2540">
              <a:lnSpc>
                <a:spcPct val="156900"/>
              </a:lnSpc>
            </a:pPr>
            <a:r>
              <a:rPr sz="1000" dirty="0">
                <a:solidFill>
                  <a:srgbClr val="414042"/>
                </a:solidFill>
                <a:latin typeface="Meiryo UI" panose="020B0604030504040204" pitchFamily="50" charset="-128"/>
                <a:ea typeface="Meiryo UI" panose="020B0604030504040204" pitchFamily="50" charset="-128"/>
                <a:cs typeface="Source Han Sans JP"/>
              </a:rPr>
              <a:t>の3要素が要因となり得ます。これらの変化があった際は、必要な支援が変わる可能性が高く、特に気にかけましょう。</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35"/>
              </a:spcBef>
            </a:pPr>
            <a:endParaRPr sz="1250" dirty="0">
              <a:latin typeface="Meiryo UI" panose="020B0604030504040204" pitchFamily="50" charset="-128"/>
              <a:ea typeface="Meiryo UI" panose="020B0604030504040204" pitchFamily="50" charset="-128"/>
              <a:cs typeface="Source Han Sans JP"/>
            </a:endParaRPr>
          </a:p>
          <a:p>
            <a:pPr marL="12700">
              <a:lnSpc>
                <a:spcPct val="100000"/>
              </a:lnSpc>
              <a:spcBef>
                <a:spcPts val="5"/>
              </a:spcBef>
            </a:pPr>
            <a:r>
              <a:rPr sz="1000" dirty="0">
                <a:solidFill>
                  <a:srgbClr val="414042"/>
                </a:solidFill>
                <a:latin typeface="Meiryo UI" panose="020B0604030504040204" pitchFamily="50" charset="-128"/>
                <a:ea typeface="Meiryo UI" panose="020B0604030504040204" pitchFamily="50" charset="-128"/>
                <a:cs typeface="Source Han Sans JP"/>
              </a:rPr>
              <a:t>②本人が気軽に悩み等を話せる場・相手等がいるかどうかの把握</a:t>
            </a:r>
            <a:endParaRPr sz="1000" dirty="0">
              <a:latin typeface="Meiryo UI" panose="020B0604030504040204" pitchFamily="50" charset="-128"/>
              <a:ea typeface="Meiryo UI" panose="020B0604030504040204" pitchFamily="50" charset="-128"/>
              <a:cs typeface="Source Han Sans JP"/>
            </a:endParaRPr>
          </a:p>
          <a:p>
            <a:pPr marL="61594">
              <a:lnSpc>
                <a:spcPct val="100000"/>
              </a:lnSpc>
              <a:spcBef>
                <a:spcPts val="680"/>
              </a:spcBef>
            </a:pPr>
            <a:r>
              <a:rPr sz="1000" dirty="0">
                <a:solidFill>
                  <a:srgbClr val="414042"/>
                </a:solidFill>
                <a:latin typeface="Meiryo UI" panose="020B0604030504040204" pitchFamily="50" charset="-128"/>
                <a:ea typeface="Meiryo UI" panose="020B0604030504040204" pitchFamily="50" charset="-128"/>
                <a:cs typeface="Source Han Sans JP"/>
              </a:rPr>
              <a:t>（ケアが終わった後に、相談できる相手がいなくなり孤立する可能性もある）</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35"/>
              </a:spcBef>
            </a:pPr>
            <a:endParaRPr sz="1250" dirty="0">
              <a:latin typeface="Meiryo UI" panose="020B0604030504040204" pitchFamily="50" charset="-128"/>
              <a:ea typeface="Meiryo UI" panose="020B0604030504040204" pitchFamily="50" charset="-128"/>
              <a:cs typeface="Source Han Sans JP"/>
            </a:endParaRPr>
          </a:p>
          <a:p>
            <a:pPr marL="12700">
              <a:lnSpc>
                <a:spcPct val="100000"/>
              </a:lnSpc>
              <a:spcBef>
                <a:spcPts val="5"/>
              </a:spcBef>
            </a:pPr>
            <a:r>
              <a:rPr sz="1000" dirty="0">
                <a:solidFill>
                  <a:srgbClr val="414042"/>
                </a:solidFill>
                <a:latin typeface="Meiryo UI" panose="020B0604030504040204" pitchFamily="50" charset="-128"/>
                <a:ea typeface="Meiryo UI" panose="020B0604030504040204" pitchFamily="50" charset="-128"/>
                <a:cs typeface="Source Han Sans JP"/>
              </a:rPr>
              <a:t>③支援者との関係性・やりとり状況の確認</a:t>
            </a:r>
            <a:endParaRPr sz="1000" dirty="0">
              <a:latin typeface="Meiryo UI" panose="020B0604030504040204" pitchFamily="50" charset="-128"/>
              <a:ea typeface="Meiryo UI" panose="020B0604030504040204" pitchFamily="50" charset="-128"/>
              <a:cs typeface="Source Han Sans JP"/>
            </a:endParaRPr>
          </a:p>
          <a:p>
            <a:pPr marL="120650" marR="5080" indent="-59055">
              <a:lnSpc>
                <a:spcPct val="133300"/>
              </a:lnSpc>
              <a:spcBef>
                <a:spcPts val="280"/>
              </a:spcBef>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子供にとっては、福祉サービス等の支援者とのやりとりがありがたい一方で難しさを感じていることも</a:t>
            </a:r>
            <a:r>
              <a:rPr lang="en-US" sz="1000" dirty="0">
                <a:solidFill>
                  <a:srgbClr val="414042"/>
                </a:solidFill>
                <a:latin typeface="Meiryo UI" panose="020B0604030504040204" pitchFamily="50" charset="-128"/>
                <a:ea typeface="Meiryo UI" panose="020B0604030504040204" pitchFamily="50" charset="-128"/>
                <a:cs typeface="Source Han Sans JP"/>
              </a:rPr>
              <a:t/>
            </a:r>
            <a:br>
              <a:rPr lang="en-US" sz="1000" dirty="0">
                <a:solidFill>
                  <a:srgbClr val="414042"/>
                </a:solidFill>
                <a:latin typeface="Meiryo UI" panose="020B0604030504040204" pitchFamily="50" charset="-128"/>
                <a:ea typeface="Meiryo UI" panose="020B0604030504040204" pitchFamily="50" charset="-128"/>
                <a:cs typeface="Source Han Sans JP"/>
              </a:rPr>
            </a:br>
            <a:r>
              <a:rPr sz="1000" dirty="0" err="1">
                <a:solidFill>
                  <a:srgbClr val="414042"/>
                </a:solidFill>
                <a:latin typeface="Meiryo UI" panose="020B0604030504040204" pitchFamily="50" charset="-128"/>
                <a:ea typeface="Meiryo UI" panose="020B0604030504040204" pitchFamily="50" charset="-128"/>
                <a:cs typeface="Source Han Sans JP"/>
              </a:rPr>
              <a:t>ある</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35"/>
              </a:spcBef>
            </a:pPr>
            <a:endParaRPr sz="1250" dirty="0">
              <a:latin typeface="Meiryo UI" panose="020B0604030504040204" pitchFamily="50" charset="-128"/>
              <a:ea typeface="Meiryo UI" panose="020B0604030504040204" pitchFamily="50" charset="-128"/>
              <a:cs typeface="Source Han Sans JP"/>
            </a:endParaRPr>
          </a:p>
          <a:p>
            <a:pPr marL="12700">
              <a:lnSpc>
                <a:spcPct val="100000"/>
              </a:lnSpc>
              <a:spcBef>
                <a:spcPts val="5"/>
              </a:spcBef>
            </a:pPr>
            <a:r>
              <a:rPr sz="1000" dirty="0">
                <a:solidFill>
                  <a:srgbClr val="414042"/>
                </a:solidFill>
                <a:latin typeface="Meiryo UI" panose="020B0604030504040204" pitchFamily="50" charset="-128"/>
                <a:ea typeface="Meiryo UI" panose="020B0604030504040204" pitchFamily="50" charset="-128"/>
                <a:cs typeface="Source Han Sans JP"/>
              </a:rPr>
              <a:t>④支援がうまくいっていない場合の支援方針の再検討、会議開催の検討</a:t>
            </a:r>
            <a:endParaRPr sz="1000"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58</a:t>
            </a:r>
            <a:endParaRPr sz="900">
              <a:latin typeface="Meiryo UI" panose="020B0604030504040204" pitchFamily="50" charset="-128"/>
              <a:ea typeface="Meiryo UI" panose="020B0604030504040204" pitchFamily="50" charset="-128"/>
              <a:cs typeface="Source Han Sans JP Medium"/>
            </a:endParaRPr>
          </a:p>
        </p:txBody>
      </p:sp>
      <p:sp>
        <p:nvSpPr>
          <p:cNvPr id="62" name="object 62"/>
          <p:cNvSpPr txBox="1"/>
          <p:nvPr/>
        </p:nvSpPr>
        <p:spPr>
          <a:xfrm>
            <a:off x="4024491" y="10331567"/>
            <a:ext cx="2828290"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第９章  ｜  ４. 支援後の見守り、進行管理・モニタリングの重要性</a:t>
            </a:r>
            <a:endParaRPr sz="700" dirty="0">
              <a:latin typeface="Meiryo UI" panose="020B0604030504040204" pitchFamily="50" charset="-128"/>
              <a:ea typeface="Meiryo UI" panose="020B0604030504040204" pitchFamily="50" charset="-128"/>
              <a:cs typeface="Source Han Sans JP"/>
            </a:endParaRPr>
          </a:p>
        </p:txBody>
      </p:sp>
      <p:sp>
        <p:nvSpPr>
          <p:cNvPr id="63"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65"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7"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70"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73"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6"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9"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82"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85"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8"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第９章</a:t>
            </a:r>
          </a:p>
        </p:txBody>
      </p:sp>
      <p:sp>
        <p:nvSpPr>
          <p:cNvPr id="91"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4"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6"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7"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9"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00"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9181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81133" y="501396"/>
            <a:ext cx="1600583"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第10 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721887" y="931729"/>
            <a:ext cx="6119075" cy="391159"/>
          </a:xfrm>
          <a:prstGeom prst="rect">
            <a:avLst/>
          </a:prstGeom>
        </p:spPr>
        <p:txBody>
          <a:bodyPr vert="horz" wrap="square" lIns="0" tIns="12700" rIns="0" bIns="0" rtlCol="0">
            <a:spAutoFit/>
          </a:bodyPr>
          <a:lstStyle/>
          <a:p>
            <a:pPr marL="22225" algn="ctr">
              <a:lnSpc>
                <a:spcPct val="100000"/>
              </a:lnSpc>
              <a:spcBef>
                <a:spcPts val="100"/>
              </a:spcBef>
            </a:pPr>
            <a:r>
              <a:rPr dirty="0">
                <a:latin typeface="Meiryo UI" panose="020B0604030504040204" pitchFamily="50" charset="-128"/>
              </a:rPr>
              <a:t>ヤングケアラーが利用できる制度・相談窓口</a:t>
            </a: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2219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相談窓口の一覧（国）</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25514" y="2351262"/>
            <a:ext cx="5527675" cy="422167"/>
          </a:xfrm>
          <a:prstGeom prst="rect">
            <a:avLst/>
          </a:prstGeom>
        </p:spPr>
        <p:txBody>
          <a:bodyPr vert="horz" wrap="square" lIns="0" tIns="12700" rIns="0" bIns="0" rtlCol="0">
            <a:spAutoFit/>
          </a:bodyPr>
          <a:lstStyle/>
          <a:p>
            <a:pPr marL="50800" marR="43180" indent="111125">
              <a:lnSpc>
                <a:spcPct val="133300"/>
              </a:lnSpc>
              <a:spcBef>
                <a:spcPts val="100"/>
              </a:spcBef>
            </a:pPr>
            <a:r>
              <a:rPr sz="1000" spc="20" dirty="0">
                <a:solidFill>
                  <a:srgbClr val="414042"/>
                </a:solidFill>
                <a:latin typeface="Meiryo UI" panose="020B0604030504040204" pitchFamily="50" charset="-128"/>
                <a:ea typeface="Meiryo UI" panose="020B0604030504040204" pitchFamily="50" charset="-128"/>
                <a:cs typeface="Source Han Sans JP"/>
              </a:rPr>
              <a:t>国がホームページで紹介している窓口としては以下があります。</a:t>
            </a:r>
            <a:r>
              <a:rPr sz="825" spc="20" baseline="35353" dirty="0">
                <a:solidFill>
                  <a:srgbClr val="414042"/>
                </a:solidFill>
                <a:latin typeface="Meiryo UI" panose="020B0604030504040204" pitchFamily="50" charset="-128"/>
                <a:ea typeface="Meiryo UI" panose="020B0604030504040204" pitchFamily="50" charset="-128"/>
                <a:cs typeface="Source Han Sans JP"/>
              </a:rPr>
              <a:t>7</a:t>
            </a:r>
            <a:r>
              <a:rPr sz="1000" spc="20" dirty="0">
                <a:solidFill>
                  <a:srgbClr val="414042"/>
                </a:solidFill>
                <a:latin typeface="Meiryo UI" panose="020B0604030504040204" pitchFamily="50" charset="-128"/>
                <a:ea typeface="Meiryo UI" panose="020B0604030504040204" pitchFamily="50" charset="-128"/>
                <a:cs typeface="Source Han Sans JP"/>
              </a:rPr>
              <a:t>関係機関で認識をしておくとともに、ヤングケアラー本人に対し必要に応じ案内しましょう</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1067170" y="8849217"/>
            <a:ext cx="5385871" cy="601127"/>
          </a:xfrm>
          <a:prstGeom prst="rect">
            <a:avLst/>
          </a:prstGeom>
        </p:spPr>
        <p:txBody>
          <a:bodyPr vert="horz" wrap="square" lIns="0" tIns="12700" rIns="0" bIns="0" rtlCol="0">
            <a:spAutoFit/>
          </a:bodyPr>
          <a:lstStyle/>
          <a:p>
            <a:pPr marL="12700" marR="5080" indent="105410" algn="just">
              <a:lnSpc>
                <a:spcPct val="133300"/>
              </a:lnSpc>
              <a:spcBef>
                <a:spcPts val="100"/>
              </a:spcBef>
            </a:pPr>
            <a:r>
              <a:rPr lang="ja-JP" altLang="en-US" sz="1000" b="1" spc="20" dirty="0">
                <a:solidFill>
                  <a:srgbClr val="F37964"/>
                </a:solidFill>
                <a:latin typeface="Meiryo UI" panose="020B0604030504040204" pitchFamily="50" charset="-128"/>
                <a:ea typeface="Meiryo UI" panose="020B0604030504040204" pitchFamily="50" charset="-128"/>
                <a:cs typeface="Source Han Sans JP"/>
              </a:rPr>
              <a:t>ヤングケアラーに特化した支援団体以外に、幅広い年代を対象とした「ケアラー支援」を行う民間団体も</a:t>
            </a:r>
            <a:r>
              <a:rPr lang="ja-JP" altLang="en-US" sz="1000" b="1" dirty="0">
                <a:solidFill>
                  <a:srgbClr val="F37964"/>
                </a:solidFill>
                <a:latin typeface="Meiryo UI" panose="020B0604030504040204" pitchFamily="50" charset="-128"/>
                <a:ea typeface="Meiryo UI" panose="020B0604030504040204" pitchFamily="50" charset="-128"/>
                <a:cs typeface="Source Han Sans JP"/>
              </a:rPr>
              <a:t>あります。年上のケアラーの体験談が聞ける、若者ケアラーになっても通い続けられる、等のよさがあるため、必要に応じ、ケアラー支援団体を当事者に紹介するのもよいでしょう。</a:t>
            </a:r>
            <a:endParaRPr lang="ja-JP" altLang="en-US" sz="1000" dirty="0">
              <a:latin typeface="Meiryo UI" panose="020B0604030504040204" pitchFamily="50" charset="-128"/>
              <a:ea typeface="Meiryo UI" panose="020B0604030504040204" pitchFamily="50" charset="-128"/>
              <a:cs typeface="Source Han Sans JP"/>
            </a:endParaRPr>
          </a:p>
        </p:txBody>
      </p:sp>
      <p:graphicFrame>
        <p:nvGraphicFramePr>
          <p:cNvPr id="11" name="object 11"/>
          <p:cNvGraphicFramePr>
            <a:graphicFrameLocks noGrp="1"/>
          </p:cNvGraphicFramePr>
          <p:nvPr>
            <p:extLst/>
          </p:nvPr>
        </p:nvGraphicFramePr>
        <p:xfrm>
          <a:off x="1079995" y="3150000"/>
          <a:ext cx="5400675" cy="2307586"/>
        </p:xfrm>
        <a:graphic>
          <a:graphicData uri="http://schemas.openxmlformats.org/drawingml/2006/table">
            <a:tbl>
              <a:tblPr firstRow="1" bandRow="1">
                <a:tableStyleId>{2D5ABB26-0587-4C30-8999-92F81FD0307C}</a:tableStyleId>
              </a:tblPr>
              <a:tblGrid>
                <a:gridCol w="180022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tblGrid>
              <a:tr h="336550">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541655">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492759">
                <a:tc>
                  <a:txBody>
                    <a:bodyPr/>
                    <a:lstStyle/>
                    <a:p>
                      <a:pPr marL="143510" marR="292735">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虐待の相談以外にも子供の</a:t>
                      </a:r>
                    </a:p>
                    <a:p>
                      <a:pPr marL="143510" marR="292735">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福祉に関する様々な相談</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4000">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児童相談所相談専用ダイヤル</a:t>
                      </a:r>
                      <a:endParaRPr sz="900" spc="0" dirty="0">
                        <a:latin typeface="Meiryo UI" panose="020B0604030504040204" pitchFamily="50" charset="-128"/>
                        <a:ea typeface="Meiryo UI" panose="020B0604030504040204" pitchFamily="50" charset="-128"/>
                        <a:cs typeface="Times New Roman"/>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0120-189-783（24時間受付）</a:t>
                      </a:r>
                      <a:endParaRPr sz="900" spc="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492759">
                <a:tc>
                  <a:txBody>
                    <a:bodyPr/>
                    <a:lstStyle/>
                    <a:p>
                      <a:pPr marL="144000" marR="440055" indent="-254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いじめやその他の子供の</a:t>
                      </a:r>
                    </a:p>
                    <a:p>
                      <a:pPr marL="144000" marR="440055" indent="-2540">
                        <a:lnSpc>
                          <a:spcPct val="120000"/>
                        </a:lnSpc>
                        <a:spcBef>
                          <a:spcPts val="0"/>
                        </a:spcBef>
                      </a:pP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SOS</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全般</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24時間子供SOSダイヤル</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（文部科学省）</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0120-0-78310（24時間受付）</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492759">
                <a:tc>
                  <a:txBody>
                    <a:bodyPr/>
                    <a:lstStyle/>
                    <a:p>
                      <a:pPr marL="14400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「いじめ」や虐待など</a:t>
                      </a:r>
                    </a:p>
                    <a:p>
                      <a:pPr marL="14400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子供の人権問題に関する相談</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1200" spc="0" dirty="0">
                        <a:latin typeface="Meiryo UI" panose="020B0604030504040204" pitchFamily="50" charset="-128"/>
                        <a:ea typeface="Meiryo UI" panose="020B0604030504040204" pitchFamily="50" charset="-128"/>
                        <a:cs typeface="Times New Roman"/>
                      </a:endParaRPr>
                    </a:p>
                    <a:p>
                      <a:pPr marR="17145" algn="ctr">
                        <a:lnSpc>
                          <a:spcPct val="100000"/>
                        </a:lnSpc>
                        <a:spcBef>
                          <a:spcPts val="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子どもの人権110番（法務省）</a:t>
                      </a:r>
                      <a:endParaRPr sz="9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0120-007-110（平日）</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492759">
                <a:tc>
                  <a:txBody>
                    <a:bodyPr/>
                    <a:lstStyle/>
                    <a:p>
                      <a:pPr marL="144000" marR="35687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家族のこと、家の中での</a:t>
                      </a:r>
                    </a:p>
                    <a:p>
                      <a:pPr marL="144000" marR="35687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困りごと等についての相談</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日本精神保健福祉士協会</a:t>
                      </a:r>
                    </a:p>
                    <a:p>
                      <a:pPr marL="14351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「子どもと家族の相談窓口」</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marR="582930">
                        <a:lnSpc>
                          <a:spcPct val="118800"/>
                        </a:lnSpc>
                        <a:spcBef>
                          <a:spcPts val="5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kodomotokazoku@ jamhsw.or.jp</a:t>
                      </a:r>
                      <a:endParaRPr sz="900" spc="0" dirty="0">
                        <a:latin typeface="Meiryo UI" panose="020B0604030504040204" pitchFamily="50" charset="-128"/>
                        <a:ea typeface="Meiryo UI" panose="020B0604030504040204" pitchFamily="50" charset="-128"/>
                        <a:cs typeface="Source Han Sans JP Medium"/>
                      </a:endParaRPr>
                    </a:p>
                  </a:txBody>
                  <a:tcPr marL="0" marR="0" marT="6858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4"/>
                  </a:ext>
                </a:extLst>
              </a:tr>
            </a:tbl>
          </a:graphicData>
        </a:graphic>
      </p:graphicFrame>
      <p:sp>
        <p:nvSpPr>
          <p:cNvPr id="12" name="object 12"/>
          <p:cNvSpPr txBox="1"/>
          <p:nvPr/>
        </p:nvSpPr>
        <p:spPr>
          <a:xfrm>
            <a:off x="1503457" y="5624062"/>
            <a:ext cx="4553585" cy="166712"/>
          </a:xfrm>
          <a:prstGeom prst="rect">
            <a:avLst/>
          </a:prstGeom>
        </p:spPr>
        <p:txBody>
          <a:bodyPr vert="horz" wrap="square" lIns="0" tIns="12700" rIns="0" bIns="0" rtlCol="0">
            <a:spAutoFit/>
          </a:bodyPr>
          <a:lstStyle/>
          <a:p>
            <a:pPr marL="12700">
              <a:lnSpc>
                <a:spcPct val="100000"/>
              </a:lnSpc>
              <a:spcBef>
                <a:spcPts val="100"/>
              </a:spcBef>
              <a:tabLst>
                <a:tab pos="279400" algn="l"/>
                <a:tab pos="44132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図表30  （２）ヤングケアラー・元当事者同士の交流会・家族会の一例	］</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13" name="object 13"/>
          <p:cNvGraphicFramePr>
            <a:graphicFrameLocks noGrp="1"/>
          </p:cNvGraphicFramePr>
          <p:nvPr>
            <p:extLst/>
          </p:nvPr>
        </p:nvGraphicFramePr>
        <p:xfrm>
          <a:off x="1053001" y="5868003"/>
          <a:ext cx="5400040" cy="2912741"/>
        </p:xfrm>
        <a:graphic>
          <a:graphicData uri="http://schemas.openxmlformats.org/drawingml/2006/table">
            <a:tbl>
              <a:tblPr firstRow="1" bandRow="1">
                <a:tableStyleId>{2D5ABB26-0587-4C30-8999-92F81FD0307C}</a:tableStyleId>
              </a:tblPr>
              <a:tblGrid>
                <a:gridCol w="2700020">
                  <a:extLst>
                    <a:ext uri="{9D8B030D-6E8A-4147-A177-3AD203B41FA5}">
                      <a16:colId xmlns:a16="http://schemas.microsoft.com/office/drawing/2014/main" val="20000"/>
                    </a:ext>
                  </a:extLst>
                </a:gridCol>
                <a:gridCol w="2700020">
                  <a:extLst>
                    <a:ext uri="{9D8B030D-6E8A-4147-A177-3AD203B41FA5}">
                      <a16:colId xmlns:a16="http://schemas.microsoft.com/office/drawing/2014/main" val="20001"/>
                    </a:ext>
                  </a:extLst>
                </a:gridCol>
              </a:tblGrid>
              <a:tr h="251460">
                <a:tc>
                  <a:txBody>
                    <a:bodyPr/>
                    <a:lstStyle/>
                    <a:p>
                      <a:pPr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対象者・内容</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会・支援団体名</a:t>
                      </a:r>
                      <a:endParaRPr sz="950" spc="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extLst>
                  <a:ext uri="{0D108BD9-81ED-4DB2-BD59-A6C34878D82A}">
                    <a16:rowId xmlns:a16="http://schemas.microsoft.com/office/drawing/2014/main" val="10000"/>
                  </a:ext>
                </a:extLst>
              </a:tr>
              <a:tr h="272415">
                <a:tc>
                  <a:txBody>
                    <a:bodyPr/>
                    <a:lstStyle/>
                    <a:p>
                      <a:pPr marL="143510">
                        <a:lnSpc>
                          <a:spcPct val="100000"/>
                        </a:lnSpc>
                        <a:spcBef>
                          <a:spcPts val="51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精神疾患の親を持つ子供の会</a:t>
                      </a:r>
                      <a:endParaRPr sz="900" spc="0" dirty="0">
                        <a:latin typeface="Meiryo UI" panose="020B0604030504040204" pitchFamily="50" charset="-128"/>
                        <a:ea typeface="Meiryo UI" panose="020B0604030504040204" pitchFamily="50" charset="-128"/>
                        <a:cs typeface="Source Han Sans JP Medium"/>
                      </a:endParaRPr>
                    </a:p>
                  </a:txBody>
                  <a:tcPr marL="0" marR="0" marT="654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51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精神疾患の親をもつ子どもの会（こどもぴあ）</a:t>
                      </a:r>
                      <a:endParaRPr sz="900" spc="0" dirty="0">
                        <a:latin typeface="Meiryo UI" panose="020B0604030504040204" pitchFamily="50" charset="-128"/>
                        <a:ea typeface="Meiryo UI" panose="020B0604030504040204" pitchFamily="50" charset="-128"/>
                        <a:cs typeface="Source Han Sans JP Medium"/>
                      </a:endParaRPr>
                    </a:p>
                  </a:txBody>
                  <a:tcPr marL="0" marR="0" marT="6540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461009">
                <a:tc>
                  <a:txBody>
                    <a:bodyPr/>
                    <a:lstStyle/>
                    <a:p>
                      <a:pPr>
                        <a:lnSpc>
                          <a:spcPct val="100000"/>
                        </a:lnSpc>
                        <a:spcBef>
                          <a:spcPts val="50"/>
                        </a:spcBef>
                      </a:pPr>
                      <a:endParaRPr sz="1050" spc="0" dirty="0">
                        <a:latin typeface="Meiryo UI" panose="020B0604030504040204" pitchFamily="50" charset="-128"/>
                        <a:ea typeface="Meiryo UI" panose="020B0604030504040204" pitchFamily="50" charset="-128"/>
                        <a:cs typeface="Times New Roman"/>
                      </a:endParaRPr>
                    </a:p>
                    <a:p>
                      <a:pPr marL="143510">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精神疾患の家族を持つ人の家族会</a:t>
                      </a:r>
                      <a:endParaRPr sz="900" spc="0" dirty="0">
                        <a:latin typeface="Meiryo UI" panose="020B0604030504040204" pitchFamily="50" charset="-128"/>
                        <a:ea typeface="Meiryo UI" panose="020B0604030504040204" pitchFamily="50" charset="-128"/>
                        <a:cs typeface="Source Han Sans JP Medium"/>
                      </a:endParaRPr>
                    </a:p>
                  </a:txBody>
                  <a:tcPr marL="0" marR="0" marT="635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3510">
                        <a:lnSpc>
                          <a:spcPct val="120000"/>
                        </a:lnSpc>
                        <a:spcBef>
                          <a:spcPts val="515"/>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公益社団法人</a:t>
                      </a:r>
                      <a:r>
                        <a:rPr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err="1">
                          <a:solidFill>
                            <a:srgbClr val="414042"/>
                          </a:solidFill>
                          <a:latin typeface="Meiryo UI" panose="020B0604030504040204" pitchFamily="50" charset="-128"/>
                          <a:ea typeface="Meiryo UI" panose="020B0604030504040204" pitchFamily="50" charset="-128"/>
                          <a:cs typeface="Source Han Sans JP Medium"/>
                        </a:rPr>
                        <a:t>全国精神保健福祉会連合会</a:t>
                      </a:r>
                      <a:r>
                        <a:rPr lang="en-US" sz="900" b="0" spc="0" dirty="0">
                          <a:solidFill>
                            <a:srgbClr val="414042"/>
                          </a:solidFill>
                          <a:latin typeface="Meiryo UI" panose="020B0604030504040204" pitchFamily="50" charset="-128"/>
                          <a:ea typeface="Meiryo UI" panose="020B0604030504040204" pitchFamily="50" charset="-128"/>
                          <a:cs typeface="Source Han Sans JP Medium"/>
                        </a:rPr>
                        <a:t/>
                      </a:r>
                      <a:br>
                        <a:rPr lang="en-US" sz="900" b="0" spc="0" dirty="0">
                          <a:solidFill>
                            <a:srgbClr val="414042"/>
                          </a:solidFill>
                          <a:latin typeface="Meiryo UI" panose="020B0604030504040204" pitchFamily="50" charset="-128"/>
                          <a:ea typeface="Meiryo UI" panose="020B0604030504040204" pitchFamily="50" charset="-128"/>
                          <a:cs typeface="Source Han Sans JP Medium"/>
                        </a:rPr>
                      </a:b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みんなねっと</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6540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272415">
                <a:tc rowSpan="2">
                  <a:txBody>
                    <a:bodyPr/>
                    <a:lstStyle/>
                    <a:p>
                      <a:pPr>
                        <a:lnSpc>
                          <a:spcPct val="100000"/>
                        </a:lnSpc>
                        <a:spcBef>
                          <a:spcPts val="35"/>
                        </a:spcBef>
                      </a:pPr>
                      <a:endParaRPr sz="1350" spc="0" dirty="0">
                        <a:latin typeface="Meiryo UI" panose="020B0604030504040204" pitchFamily="50" charset="-128"/>
                        <a:ea typeface="Meiryo UI" panose="020B0604030504040204" pitchFamily="50" charset="-128"/>
                        <a:cs typeface="Times New Roman"/>
                      </a:endParaRPr>
                    </a:p>
                    <a:p>
                      <a:pPr marL="143510">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障害者のきょうだい</a:t>
                      </a:r>
                      <a:endParaRPr sz="900" spc="0" dirty="0">
                        <a:latin typeface="Meiryo UI" panose="020B0604030504040204" pitchFamily="50" charset="-128"/>
                        <a:ea typeface="Meiryo UI" panose="020B0604030504040204" pitchFamily="50" charset="-128"/>
                        <a:cs typeface="Source Han Sans JP Medium"/>
                      </a:endParaRPr>
                    </a:p>
                  </a:txBody>
                  <a:tcPr marL="0" marR="0" marT="4445" marB="0">
                    <a:lnR w="38100" cap="flat" cmpd="sng" algn="ctr">
                      <a:solidFill>
                        <a:schemeClr val="bg1"/>
                      </a:solidFill>
                      <a:prstDash val="solid"/>
                      <a:round/>
                      <a:headEnd type="none" w="med" len="med"/>
                      <a:tailEnd type="none" w="med" len="med"/>
                    </a:lnR>
                    <a:lnT w="38100">
                      <a:solidFill>
                        <a:srgbClr val="FFFFFF"/>
                      </a:solidFill>
                      <a:prstDash val="solid"/>
                    </a:lnT>
                    <a:lnB w="38100">
                      <a:solidFill>
                        <a:srgbClr val="FFFFFF"/>
                      </a:solidFill>
                      <a:prstDash val="solid"/>
                    </a:lnB>
                    <a:solidFill>
                      <a:srgbClr val="E6E7E8"/>
                    </a:solidFill>
                  </a:tcPr>
                </a:tc>
                <a:tc>
                  <a:txBody>
                    <a:bodyPr/>
                    <a:lstStyle/>
                    <a:p>
                      <a:pPr marL="142240">
                        <a:lnSpc>
                          <a:spcPct val="100000"/>
                        </a:lnSpc>
                        <a:spcBef>
                          <a:spcPts val="51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シブコト 障害者のきょうだいのためのサイト</a:t>
                      </a:r>
                      <a:endParaRPr sz="900" spc="0" dirty="0">
                        <a:latin typeface="Meiryo UI" panose="020B0604030504040204" pitchFamily="50" charset="-128"/>
                        <a:ea typeface="Meiryo UI" panose="020B0604030504040204" pitchFamily="50" charset="-128"/>
                        <a:cs typeface="Source Han Sans JP Medium"/>
                      </a:endParaRPr>
                    </a:p>
                  </a:txBody>
                  <a:tcPr marL="0" marR="0" marT="65405" marB="0">
                    <a:lnL w="38100" cap="flat" cmpd="sng" algn="ctr">
                      <a:solidFill>
                        <a:schemeClr val="bg1"/>
                      </a:solidFill>
                      <a:prstDash val="solid"/>
                      <a:round/>
                      <a:headEnd type="none" w="med" len="med"/>
                      <a:tailEnd type="none" w="med" len="me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272415">
                <a:tc vMerge="1">
                  <a:txBody>
                    <a:bodyPr/>
                    <a:lstStyle/>
                    <a:p>
                      <a:endParaRPr/>
                    </a:p>
                  </a:txBody>
                  <a:tcPr marL="0" marR="0" marT="4445" marB="0">
                    <a:lnT w="38100">
                      <a:solidFill>
                        <a:srgbClr val="FFFFFF"/>
                      </a:solidFill>
                      <a:prstDash val="solid"/>
                    </a:lnT>
                    <a:lnB w="38100">
                      <a:solidFill>
                        <a:srgbClr val="FFFFFF"/>
                      </a:solidFill>
                      <a:prstDash val="solid"/>
                    </a:lnB>
                    <a:solidFill>
                      <a:srgbClr val="E6E7E8"/>
                    </a:solidFill>
                  </a:tcPr>
                </a:tc>
                <a:tc>
                  <a:txBody>
                    <a:bodyPr/>
                    <a:lstStyle/>
                    <a:p>
                      <a:pPr marL="143510">
                        <a:lnSpc>
                          <a:spcPct val="100000"/>
                        </a:lnSpc>
                        <a:spcBef>
                          <a:spcPts val="51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全国きょうだいの会</a:t>
                      </a:r>
                      <a:endParaRPr sz="900" spc="0" dirty="0">
                        <a:latin typeface="Meiryo UI" panose="020B0604030504040204" pitchFamily="50" charset="-128"/>
                        <a:ea typeface="Meiryo UI" panose="020B0604030504040204" pitchFamily="50" charset="-128"/>
                        <a:cs typeface="Source Han Sans JP Medium"/>
                      </a:endParaRPr>
                    </a:p>
                  </a:txBody>
                  <a:tcPr marL="0" marR="0" marT="65405" marB="0">
                    <a:lnL w="38100" cap="flat" cmpd="sng" algn="ctr">
                      <a:solidFill>
                        <a:schemeClr val="bg1"/>
                      </a:solidFill>
                      <a:prstDash val="solid"/>
                      <a:round/>
                      <a:headEnd type="none" w="med" len="med"/>
                      <a:tailEnd type="none" w="med" len="me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4"/>
                  </a:ext>
                </a:extLst>
              </a:tr>
              <a:tr h="461009">
                <a:tc>
                  <a:txBody>
                    <a:bodyPr/>
                    <a:lstStyle/>
                    <a:p>
                      <a:pPr>
                        <a:lnSpc>
                          <a:spcPct val="100000"/>
                        </a:lnSpc>
                        <a:spcBef>
                          <a:spcPts val="50"/>
                        </a:spcBef>
                      </a:pPr>
                      <a:endParaRPr sz="1050" spc="0" dirty="0">
                        <a:latin typeface="Meiryo UI" panose="020B0604030504040204" pitchFamily="50" charset="-128"/>
                        <a:ea typeface="Meiryo UI" panose="020B0604030504040204" pitchFamily="50" charset="-128"/>
                        <a:cs typeface="Times New Roman"/>
                      </a:endParaRPr>
                    </a:p>
                    <a:p>
                      <a:pPr marL="143510">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認知症の家族を持つ子供の会</a:t>
                      </a:r>
                      <a:endParaRPr sz="900" spc="0" dirty="0">
                        <a:latin typeface="Meiryo UI" panose="020B0604030504040204" pitchFamily="50" charset="-128"/>
                        <a:ea typeface="Meiryo UI" panose="020B0604030504040204" pitchFamily="50" charset="-128"/>
                        <a:cs typeface="Source Han Sans JP Medium"/>
                      </a:endParaRPr>
                    </a:p>
                  </a:txBody>
                  <a:tcPr marL="0" marR="0" marT="635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40335" marR="143510" indent="3175">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若年認知症の親と向き合う子ども世代のつどい</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40335" marR="143510" indent="3175">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まりねっこ</a:t>
                      </a:r>
                      <a:endParaRPr sz="900" spc="0" dirty="0">
                        <a:latin typeface="Meiryo UI" panose="020B0604030504040204" pitchFamily="50" charset="-128"/>
                        <a:ea typeface="Meiryo UI" panose="020B0604030504040204" pitchFamily="50" charset="-128"/>
                        <a:cs typeface="Source Han Sans JP Medium"/>
                      </a:endParaRPr>
                    </a:p>
                  </a:txBody>
                  <a:tcPr marL="0" marR="0" marT="1397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5"/>
                  </a:ext>
                </a:extLst>
              </a:tr>
              <a:tr h="461009">
                <a:tc>
                  <a:txBody>
                    <a:bodyPr/>
                    <a:lstStyle/>
                    <a:p>
                      <a:pPr marL="141605" marR="939165" indent="1270">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ヤングケアラ</a:t>
                      </a:r>
                      <a:r>
                        <a:rPr sz="900" b="0" spc="0" dirty="0">
                          <a:solidFill>
                            <a:srgbClr val="414042"/>
                          </a:solidFill>
                          <a:latin typeface="Meiryo UI" panose="020B0604030504040204" pitchFamily="50" charset="-128"/>
                          <a:ea typeface="Meiryo UI" panose="020B0604030504040204" pitchFamily="50" charset="-128"/>
                          <a:cs typeface="Source Han Sans JP Medium"/>
                        </a:rPr>
                        <a:t>ー</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若者ケアラーの</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41605" marR="939165" indent="1270">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オンラインコミュニティ</a:t>
                      </a:r>
                      <a:endParaRPr sz="900" spc="0" dirty="0">
                        <a:latin typeface="Meiryo UI" panose="020B0604030504040204" pitchFamily="50" charset="-128"/>
                        <a:ea typeface="Meiryo UI" panose="020B0604030504040204" pitchFamily="50" charset="-128"/>
                        <a:cs typeface="Source Han Sans JP Medium"/>
                      </a:endParaRPr>
                    </a:p>
                  </a:txBody>
                  <a:tcPr marL="0" marR="0" marT="13970"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50"/>
                        </a:spcBef>
                      </a:pPr>
                      <a:endParaRPr sz="1050" spc="0" dirty="0">
                        <a:latin typeface="Meiryo UI" panose="020B0604030504040204" pitchFamily="50" charset="-128"/>
                        <a:ea typeface="Meiryo UI" panose="020B0604030504040204" pitchFamily="50" charset="-128"/>
                        <a:cs typeface="Times New Roman"/>
                      </a:endParaRPr>
                    </a:p>
                    <a:p>
                      <a:pPr marL="143510">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Yancle community（ヤンクルコミュニティ）</a:t>
                      </a:r>
                      <a:endParaRPr sz="900" spc="0" dirty="0">
                        <a:latin typeface="Meiryo UI" panose="020B0604030504040204" pitchFamily="50" charset="-128"/>
                        <a:ea typeface="Meiryo UI" panose="020B0604030504040204" pitchFamily="50" charset="-128"/>
                        <a:cs typeface="Source Han Sans JP Medium"/>
                      </a:endParaRPr>
                    </a:p>
                  </a:txBody>
                  <a:tcPr marL="0" marR="0" marT="635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6"/>
                  </a:ext>
                </a:extLst>
              </a:tr>
              <a:tr h="461009">
                <a:tc>
                  <a:txBody>
                    <a:bodyPr/>
                    <a:lstStyle/>
                    <a:p>
                      <a:pPr marL="141605" marR="981710" indent="1270">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家族のケアをしている中高生の</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41605" marR="981710" indent="1270">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オンラインコミュニティ</a:t>
                      </a:r>
                      <a:endParaRPr sz="900" spc="0" dirty="0">
                        <a:latin typeface="Meiryo UI" panose="020B0604030504040204" pitchFamily="50" charset="-128"/>
                        <a:ea typeface="Meiryo UI" panose="020B0604030504040204" pitchFamily="50" charset="-128"/>
                        <a:cs typeface="Source Han Sans JP Medium"/>
                      </a:endParaRPr>
                    </a:p>
                  </a:txBody>
                  <a:tcPr marL="0" marR="0" marT="13970"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139700" marR="477520" indent="5080">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ほっと一息タイム（一般社団法人ケアラ</a:t>
                      </a:r>
                      <a:r>
                        <a:rPr sz="900" b="0" spc="0" dirty="0">
                          <a:solidFill>
                            <a:srgbClr val="414042"/>
                          </a:solidFill>
                          <a:latin typeface="Meiryo UI" panose="020B0604030504040204" pitchFamily="50" charset="-128"/>
                          <a:ea typeface="Meiryo UI" panose="020B0604030504040204" pitchFamily="50" charset="-128"/>
                          <a:cs typeface="Source Han Sans JP Medium"/>
                        </a:rPr>
                        <a:t>ー</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39700" marR="477520" indent="5080">
                        <a:lnSpc>
                          <a:spcPct val="120000"/>
                        </a:lnSpc>
                        <a:spcBef>
                          <a:spcPts val="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アクションネットワーク協会</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1397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7"/>
                  </a:ext>
                </a:extLst>
              </a:tr>
            </a:tbl>
          </a:graphicData>
        </a:graphic>
      </p:graphicFrame>
      <p:sp>
        <p:nvSpPr>
          <p:cNvPr id="14" name="object 14"/>
          <p:cNvSpPr txBox="1"/>
          <p:nvPr/>
        </p:nvSpPr>
        <p:spPr>
          <a:xfrm>
            <a:off x="1102644" y="9806920"/>
            <a:ext cx="246189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7 </a:t>
            </a:r>
            <a:r>
              <a:rPr sz="550" dirty="0" err="1">
                <a:solidFill>
                  <a:srgbClr val="414042"/>
                </a:solidFill>
                <a:latin typeface="Meiryo UI" panose="020B0604030504040204" pitchFamily="50" charset="-128"/>
                <a:ea typeface="Meiryo UI" panose="020B0604030504040204" pitchFamily="50" charset="-128"/>
                <a:cs typeface="Source Han Sans JP"/>
              </a:rPr>
              <a:t>出所：厚生労働省ホームページ（</a:t>
            </a:r>
            <a:r>
              <a:rPr lang="en-US" sz="550" dirty="0" err="1">
                <a:solidFill>
                  <a:srgbClr val="414042"/>
                </a:solidFill>
                <a:latin typeface="Meiryo UI" panose="020B0604030504040204" pitchFamily="50" charset="-128"/>
                <a:ea typeface="Meiryo UI" panose="020B0604030504040204" pitchFamily="50" charset="-128"/>
                <a:cs typeface="Source Han Sans JP"/>
              </a:rPr>
              <a:t>https</a:t>
            </a:r>
            <a:r>
              <a:rPr lang="en-US" sz="550" dirty="0">
                <a:solidFill>
                  <a:srgbClr val="414042"/>
                </a:solidFill>
                <a:latin typeface="Meiryo UI" panose="020B0604030504040204" pitchFamily="50" charset="-128"/>
                <a:ea typeface="Meiryo UI" panose="020B0604030504040204" pitchFamily="50" charset="-128"/>
                <a:cs typeface="Source Han Sans JP"/>
              </a:rPr>
              <a:t>://www.mhlw.go.jp/young-</a:t>
            </a:r>
            <a:r>
              <a:rPr lang="en-US" sz="550" dirty="0" err="1">
                <a:solidFill>
                  <a:srgbClr val="414042"/>
                </a:solidFill>
                <a:latin typeface="Meiryo UI" panose="020B0604030504040204" pitchFamily="50" charset="-128"/>
                <a:ea typeface="Meiryo UI" panose="020B0604030504040204" pitchFamily="50" charset="-128"/>
                <a:cs typeface="Source Han Sans JP"/>
              </a:rPr>
              <a:t>carer</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
        <p:nvSpPr>
          <p:cNvPr id="15" name="object 15"/>
          <p:cNvSpPr/>
          <p:nvPr/>
        </p:nvSpPr>
        <p:spPr>
          <a:xfrm>
            <a:off x="1079999" y="9703803"/>
            <a:ext cx="5400040" cy="0"/>
          </a:xfrm>
          <a:custGeom>
            <a:avLst/>
            <a:gdLst/>
            <a:ahLst/>
            <a:cxnLst/>
            <a:rect l="l" t="t" r="r" b="b"/>
            <a:pathLst>
              <a:path w="5400040">
                <a:moveTo>
                  <a:pt x="0" y="0"/>
                </a:moveTo>
                <a:lnTo>
                  <a:pt x="5400001" y="0"/>
                </a:lnTo>
              </a:path>
            </a:pathLst>
          </a:custGeom>
          <a:ln w="3594">
            <a:solidFill>
              <a:srgbClr val="231F2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7"/>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59</a:t>
            </a:r>
            <a:endParaRPr sz="900">
              <a:latin typeface="Meiryo UI" panose="020B0604030504040204" pitchFamily="50" charset="-128"/>
              <a:ea typeface="Meiryo UI" panose="020B0604030504040204" pitchFamily="50" charset="-128"/>
              <a:cs typeface="Source Han Sans JP Medium"/>
            </a:endParaRPr>
          </a:p>
        </p:txBody>
      </p:sp>
      <p:sp>
        <p:nvSpPr>
          <p:cNvPr id="18" name="object 18"/>
          <p:cNvSpPr txBox="1"/>
          <p:nvPr/>
        </p:nvSpPr>
        <p:spPr>
          <a:xfrm>
            <a:off x="707301" y="10331567"/>
            <a:ext cx="173990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第１０章  ｜  １. 相談窓口の一覧（ 国）</a:t>
            </a:r>
            <a:endParaRPr sz="700" dirty="0">
              <a:latin typeface="Meiryo UI" panose="020B0604030504040204" pitchFamily="50" charset="-128"/>
              <a:ea typeface="Meiryo UI" panose="020B0604030504040204" pitchFamily="50" charset="-128"/>
              <a:cs typeface="Source Han Sans JP"/>
            </a:endParaRPr>
          </a:p>
        </p:txBody>
      </p:sp>
      <p:sp>
        <p:nvSpPr>
          <p:cNvPr id="19"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9"/>
          <p:cNvSpPr txBox="1"/>
          <p:nvPr/>
        </p:nvSpPr>
        <p:spPr>
          <a:xfrm>
            <a:off x="1025514" y="2911226"/>
            <a:ext cx="5527675" cy="166712"/>
          </a:xfrm>
          <a:prstGeom prst="rect">
            <a:avLst/>
          </a:prstGeom>
        </p:spPr>
        <p:txBody>
          <a:bodyPr vert="horz" wrap="square" lIns="0" tIns="12700" rIns="0" bIns="0" rtlCol="0">
            <a:spAutoFit/>
          </a:bodyPr>
          <a:lstStyle/>
          <a:p>
            <a:pPr marR="10795" algn="ctr">
              <a:lnSpc>
                <a:spcPct val="100000"/>
              </a:lnSpc>
              <a:tabLst>
                <a:tab pos="266700" algn="l"/>
                <a:tab pos="175831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図表29  （１）相談窓口	］</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2255365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7351" y="1397262"/>
            <a:ext cx="5489575" cy="409279"/>
          </a:xfrm>
          <a:prstGeom prst="rect">
            <a:avLst/>
          </a:prstGeom>
        </p:spPr>
        <p:txBody>
          <a:bodyPr vert="horz" wrap="square" lIns="0" tIns="12700" rIns="0" bIns="0" rtlCol="0">
            <a:spAutoFit/>
          </a:bodyPr>
          <a:lstStyle/>
          <a:p>
            <a:pPr marL="12700" marR="5080" indent="107314">
              <a:lnSpc>
                <a:spcPct val="1333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ヤングケアラーの支援窓口は各区市町村ですが、都では以下のような窓口を設置しています</a:t>
            </a:r>
            <a:r>
              <a:rPr sz="1000" dirty="0" err="1" smtClean="0">
                <a:solidFill>
                  <a:srgbClr val="414042"/>
                </a:solidFill>
                <a:latin typeface="Meiryo UI" panose="020B0604030504040204" pitchFamily="50" charset="-128"/>
                <a:ea typeface="Meiryo UI" panose="020B0604030504040204" pitchFamily="50" charset="-128"/>
                <a:cs typeface="Source Han Sans JP"/>
              </a:rPr>
              <a:t>。参考としてください</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3" name="object 3"/>
          <p:cNvGraphicFramePr>
            <a:graphicFrameLocks noGrp="1"/>
          </p:cNvGraphicFramePr>
          <p:nvPr>
            <p:extLst/>
          </p:nvPr>
        </p:nvGraphicFramePr>
        <p:xfrm>
          <a:off x="1079995" y="2304002"/>
          <a:ext cx="5399404" cy="3892549"/>
        </p:xfrm>
        <a:graphic>
          <a:graphicData uri="http://schemas.openxmlformats.org/drawingml/2006/table">
            <a:tbl>
              <a:tblPr firstRow="1" bandRow="1">
                <a:tableStyleId>{2D5ABB26-0587-4C30-8999-92F81FD0307C}</a:tableStyleId>
              </a:tblPr>
              <a:tblGrid>
                <a:gridCol w="1151890">
                  <a:extLst>
                    <a:ext uri="{9D8B030D-6E8A-4147-A177-3AD203B41FA5}">
                      <a16:colId xmlns:a16="http://schemas.microsoft.com/office/drawing/2014/main" val="20000"/>
                    </a:ext>
                  </a:extLst>
                </a:gridCol>
                <a:gridCol w="1367790">
                  <a:extLst>
                    <a:ext uri="{9D8B030D-6E8A-4147-A177-3AD203B41FA5}">
                      <a16:colId xmlns:a16="http://schemas.microsoft.com/office/drawing/2014/main" val="20001"/>
                    </a:ext>
                  </a:extLst>
                </a:gridCol>
                <a:gridCol w="2879724">
                  <a:extLst>
                    <a:ext uri="{9D8B030D-6E8A-4147-A177-3AD203B41FA5}">
                      <a16:colId xmlns:a16="http://schemas.microsoft.com/office/drawing/2014/main" val="20002"/>
                    </a:ext>
                  </a:extLst>
                </a:gridCol>
              </a:tblGrid>
              <a:tr h="251460">
                <a:tc>
                  <a:txBody>
                    <a:bodyPr/>
                    <a:lstStyle/>
                    <a:p>
                      <a:pPr marL="334645">
                        <a:lnSpc>
                          <a:spcPct val="100000"/>
                        </a:lnSpc>
                        <a:spcBef>
                          <a:spcPts val="400"/>
                        </a:spcBef>
                      </a:pPr>
                      <a:r>
                        <a:rPr sz="950" b="1" spc="-15"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dirty="0">
                        <a:latin typeface="Meiryo UI" panose="020B0604030504040204" pitchFamily="50" charset="-128"/>
                        <a:ea typeface="Meiryo UI" panose="020B0604030504040204" pitchFamily="50" charset="-128"/>
                        <a:cs typeface="Source Han Sans JP Heavy"/>
                      </a:endParaRPr>
                    </a:p>
                  </a:txBody>
                  <a:tcPr marL="0" marR="0" marT="50800" marB="0">
                    <a:lnR w="38100">
                      <a:solidFill>
                        <a:srgbClr val="FFFFFF"/>
                      </a:solidFill>
                      <a:prstDash val="solid"/>
                    </a:lnR>
                    <a:lnB w="38100">
                      <a:solidFill>
                        <a:srgbClr val="FFFFFF"/>
                      </a:solidFill>
                      <a:prstDash val="solid"/>
                    </a:lnB>
                    <a:solidFill>
                      <a:srgbClr val="F37964"/>
                    </a:solidFill>
                  </a:tcPr>
                </a:tc>
                <a:tc>
                  <a:txBody>
                    <a:bodyPr/>
                    <a:lstStyle/>
                    <a:p>
                      <a:pPr marL="351790">
                        <a:lnSpc>
                          <a:spcPct val="100000"/>
                        </a:lnSpc>
                        <a:spcBef>
                          <a:spcPts val="400"/>
                        </a:spcBef>
                      </a:pPr>
                      <a:r>
                        <a:rPr sz="950" b="1" spc="-95"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400"/>
                        </a:spcBef>
                      </a:pPr>
                      <a:r>
                        <a:rPr sz="950" b="1" spc="-3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836294">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marL="143510">
                        <a:lnSpc>
                          <a:spcPct val="100000"/>
                        </a:lnSpc>
                        <a:spcBef>
                          <a:spcPts val="69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教職員の相談窓口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marL="143510" marR="135255">
                        <a:lnSpc>
                          <a:spcPct val="117700"/>
                        </a:lnSpc>
                      </a:pPr>
                      <a:r>
                        <a:rPr sz="850" b="0" spc="-20" dirty="0" err="1">
                          <a:solidFill>
                            <a:srgbClr val="414042"/>
                          </a:solidFill>
                          <a:latin typeface="Meiryo UI" panose="020B0604030504040204" pitchFamily="50" charset="-128"/>
                          <a:ea typeface="Meiryo UI" panose="020B0604030504040204" pitchFamily="50" charset="-128"/>
                          <a:cs typeface="Source Han Sans JP Medium"/>
                        </a:rPr>
                        <a:t>東京都ヤングケアラ</a:t>
                      </a:r>
                      <a:r>
                        <a:rPr sz="850" b="0" spc="-20" dirty="0">
                          <a:solidFill>
                            <a:srgbClr val="414042"/>
                          </a:solidFill>
                          <a:latin typeface="Meiryo UI" panose="020B0604030504040204" pitchFamily="50" charset="-128"/>
                          <a:ea typeface="Meiryo UI" panose="020B0604030504040204" pitchFamily="50" charset="-128"/>
                          <a:cs typeface="Source Han Sans JP Medium"/>
                        </a:rPr>
                        <a:t>ー</a:t>
                      </a:r>
                      <a:r>
                        <a:rPr lang="en-US" sz="850" b="0" spc="-20" dirty="0">
                          <a:solidFill>
                            <a:srgbClr val="414042"/>
                          </a:solidFill>
                          <a:latin typeface="Meiryo UI" panose="020B0604030504040204" pitchFamily="50" charset="-128"/>
                          <a:ea typeface="Meiryo UI" panose="020B0604030504040204" pitchFamily="50" charset="-128"/>
                          <a:cs typeface="Source Han Sans JP Medium"/>
                        </a:rPr>
                        <a:t/>
                      </a:r>
                      <a:br>
                        <a:rPr lang="en-US" sz="850" b="0" spc="-20" dirty="0">
                          <a:solidFill>
                            <a:srgbClr val="414042"/>
                          </a:solidFill>
                          <a:latin typeface="Meiryo UI" panose="020B0604030504040204" pitchFamily="50" charset="-128"/>
                          <a:ea typeface="Meiryo UI" panose="020B0604030504040204" pitchFamily="50" charset="-128"/>
                          <a:cs typeface="Source Han Sans JP Medium"/>
                        </a:rPr>
                      </a:br>
                      <a:r>
                        <a:rPr sz="850" b="0" spc="-65" dirty="0" err="1">
                          <a:solidFill>
                            <a:srgbClr val="414042"/>
                          </a:solidFill>
                          <a:latin typeface="Meiryo UI" panose="020B0604030504040204" pitchFamily="50" charset="-128"/>
                          <a:ea typeface="Meiryo UI" panose="020B0604030504040204" pitchFamily="50" charset="-128"/>
                          <a:cs typeface="Source Han Sans JP Medium"/>
                        </a:rPr>
                        <a:t>相談ダイヤル</a:t>
                      </a:r>
                      <a:endParaRPr sz="85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marL="143510">
                        <a:lnSpc>
                          <a:spcPct val="100000"/>
                        </a:lnSpc>
                        <a:spcBef>
                          <a:spcPts val="695"/>
                        </a:spcBef>
                      </a:pPr>
                      <a:r>
                        <a:rPr sz="900" b="0" spc="50" dirty="0">
                          <a:solidFill>
                            <a:srgbClr val="414042"/>
                          </a:solidFill>
                          <a:latin typeface="Meiryo UI" panose="020B0604030504040204" pitchFamily="50" charset="-128"/>
                          <a:ea typeface="Meiryo UI" panose="020B0604030504040204" pitchFamily="50" charset="-128"/>
                          <a:cs typeface="Source Han Sans JP Medium"/>
                        </a:rPr>
                        <a:t>●</a:t>
                      </a:r>
                      <a:r>
                        <a:rPr sz="850" b="0" spc="50" dirty="0">
                          <a:solidFill>
                            <a:srgbClr val="414042"/>
                          </a:solidFill>
                          <a:latin typeface="Meiryo UI" panose="020B0604030504040204" pitchFamily="50" charset="-128"/>
                          <a:ea typeface="Meiryo UI" panose="020B0604030504040204" pitchFamily="50" charset="-128"/>
                          <a:cs typeface="Source Han Sans JP Medium"/>
                        </a:rPr>
                        <a:t>電話相談窓口  </a:t>
                      </a:r>
                      <a:r>
                        <a:rPr sz="850" b="0" dirty="0">
                          <a:solidFill>
                            <a:srgbClr val="414042"/>
                          </a:solidFill>
                          <a:latin typeface="Meiryo UI" panose="020B0604030504040204" pitchFamily="50" charset="-128"/>
                          <a:ea typeface="Meiryo UI" panose="020B0604030504040204" pitchFamily="50" charset="-128"/>
                          <a:cs typeface="Source Han Sans JP Medium"/>
                        </a:rPr>
                        <a:t>03-5320-</a:t>
                      </a:r>
                      <a:r>
                        <a:rPr sz="850" b="0" spc="-20" dirty="0">
                          <a:solidFill>
                            <a:srgbClr val="414042"/>
                          </a:solidFill>
                          <a:latin typeface="Meiryo UI" panose="020B0604030504040204" pitchFamily="50" charset="-128"/>
                          <a:ea typeface="Meiryo UI" panose="020B0604030504040204" pitchFamily="50" charset="-128"/>
                          <a:cs typeface="Source Han Sans JP Medium"/>
                        </a:rPr>
                        <a:t>7785</a:t>
                      </a:r>
                      <a:endParaRPr sz="85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1060450">
                <a:tc>
                  <a:txBody>
                    <a:bodyPr/>
                    <a:lstStyle/>
                    <a:p>
                      <a:pPr>
                        <a:lnSpc>
                          <a:spcPct val="100000"/>
                        </a:lnSpc>
                      </a:pPr>
                      <a:endParaRPr sz="900">
                        <a:latin typeface="Meiryo UI" panose="020B0604030504040204" pitchFamily="50" charset="-128"/>
                        <a:ea typeface="Meiryo UI" panose="020B0604030504040204" pitchFamily="50" charset="-128"/>
                        <a:cs typeface="Times New Roman"/>
                      </a:endParaRPr>
                    </a:p>
                    <a:p>
                      <a:pPr>
                        <a:lnSpc>
                          <a:spcPct val="100000"/>
                        </a:lnSpc>
                      </a:pPr>
                      <a:endParaRPr sz="900">
                        <a:latin typeface="Meiryo UI" panose="020B0604030504040204" pitchFamily="50" charset="-128"/>
                        <a:ea typeface="Meiryo UI" panose="020B0604030504040204" pitchFamily="50" charset="-128"/>
                        <a:cs typeface="Times New Roman"/>
                      </a:endParaRPr>
                    </a:p>
                    <a:p>
                      <a:pPr>
                        <a:lnSpc>
                          <a:spcPct val="100000"/>
                        </a:lnSpc>
                      </a:pPr>
                      <a:endParaRPr sz="900">
                        <a:latin typeface="Meiryo UI" panose="020B0604030504040204" pitchFamily="50" charset="-128"/>
                        <a:ea typeface="Meiryo UI" panose="020B0604030504040204" pitchFamily="50" charset="-128"/>
                        <a:cs typeface="Times New Roman"/>
                      </a:endParaRPr>
                    </a:p>
                    <a:p>
                      <a:pPr marL="143510">
                        <a:lnSpc>
                          <a:spcPct val="100000"/>
                        </a:lnSpc>
                        <a:spcBef>
                          <a:spcPts val="545"/>
                        </a:spcBef>
                      </a:pPr>
                      <a:r>
                        <a:rPr sz="850" b="0" spc="-10" dirty="0">
                          <a:solidFill>
                            <a:srgbClr val="414042"/>
                          </a:solidFill>
                          <a:latin typeface="Meiryo UI" panose="020B0604030504040204" pitchFamily="50" charset="-128"/>
                          <a:ea typeface="Meiryo UI" panose="020B0604030504040204" pitchFamily="50" charset="-128"/>
                          <a:cs typeface="Source Han Sans JP Medium"/>
                        </a:rPr>
                        <a:t>外国人相談窓口</a:t>
                      </a:r>
                      <a:endParaRPr sz="85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850" dirty="0">
                        <a:latin typeface="Meiryo UI" panose="020B0604030504040204" pitchFamily="50" charset="-128"/>
                        <a:ea typeface="Meiryo UI" panose="020B0604030504040204" pitchFamily="50" charset="-128"/>
                        <a:cs typeface="Times New Roman"/>
                      </a:endParaRPr>
                    </a:p>
                    <a:p>
                      <a:pPr marL="144145">
                        <a:lnSpc>
                          <a:spcPct val="100000"/>
                        </a:lnSpc>
                      </a:pPr>
                      <a:r>
                        <a:rPr sz="850" b="0" spc="-15" dirty="0">
                          <a:solidFill>
                            <a:srgbClr val="414042"/>
                          </a:solidFill>
                          <a:latin typeface="Meiryo UI" panose="020B0604030504040204" pitchFamily="50" charset="-128"/>
                          <a:ea typeface="Meiryo UI" panose="020B0604030504040204" pitchFamily="50" charset="-128"/>
                          <a:cs typeface="Source Han Sans JP Medium"/>
                        </a:rPr>
                        <a:t>東京都多言語相談ナビ</a:t>
                      </a:r>
                      <a:endParaRPr sz="850" dirty="0">
                        <a:latin typeface="Meiryo UI" panose="020B0604030504040204" pitchFamily="50" charset="-128"/>
                        <a:ea typeface="Meiryo UI" panose="020B0604030504040204" pitchFamily="50" charset="-128"/>
                        <a:cs typeface="Source Han Sans JP Medium"/>
                      </a:endParaRPr>
                    </a:p>
                    <a:p>
                      <a:pPr marL="93980">
                        <a:lnSpc>
                          <a:spcPct val="100000"/>
                        </a:lnSpc>
                        <a:spcBef>
                          <a:spcPts val="180"/>
                        </a:spcBef>
                      </a:pPr>
                      <a:r>
                        <a:rPr sz="850" b="0" spc="-50" dirty="0">
                          <a:solidFill>
                            <a:srgbClr val="414042"/>
                          </a:solidFill>
                          <a:latin typeface="Meiryo UI" panose="020B0604030504040204" pitchFamily="50" charset="-128"/>
                          <a:ea typeface="Meiryo UI" panose="020B0604030504040204" pitchFamily="50" charset="-128"/>
                          <a:cs typeface="Source Han Sans JP Medium"/>
                        </a:rPr>
                        <a:t>（ＴＭＣＮａｖｉ）</a:t>
                      </a:r>
                      <a:endParaRPr sz="85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marL="144145" marR="760730">
                        <a:lnSpc>
                          <a:spcPct val="145400"/>
                        </a:lnSpc>
                        <a:spcBef>
                          <a:spcPts val="665"/>
                        </a:spcBef>
                      </a:pPr>
                      <a:r>
                        <a:rPr sz="850" b="0" spc="-50" dirty="0" err="1">
                          <a:solidFill>
                            <a:srgbClr val="414042"/>
                          </a:solidFill>
                          <a:latin typeface="Meiryo UI" panose="020B0604030504040204" pitchFamily="50" charset="-128"/>
                          <a:ea typeface="Meiryo UI" panose="020B0604030504040204" pitchFamily="50" charset="-128"/>
                          <a:cs typeface="Source Han Sans JP Medium"/>
                        </a:rPr>
                        <a:t>東京都多文化共生ポータルサイト</a:t>
                      </a:r>
                      <a:r>
                        <a:rPr sz="850" b="0" spc="500" dirty="0">
                          <a:solidFill>
                            <a:srgbClr val="414042"/>
                          </a:solidFill>
                          <a:latin typeface="Meiryo UI" panose="020B0604030504040204" pitchFamily="50" charset="-128"/>
                          <a:ea typeface="Meiryo UI" panose="020B0604030504040204" pitchFamily="50" charset="-128"/>
                          <a:cs typeface="Source Han Sans JP Medium"/>
                        </a:rPr>
                        <a:t> </a:t>
                      </a:r>
                      <a:r>
                        <a:rPr sz="820" b="0" spc="-10" dirty="0">
                          <a:solidFill>
                            <a:srgbClr val="414042"/>
                          </a:solidFill>
                          <a:latin typeface="Meiryo UI" panose="020B0604030504040204" pitchFamily="50" charset="-128"/>
                          <a:ea typeface="Meiryo UI" panose="020B0604030504040204" pitchFamily="50" charset="-128"/>
                          <a:cs typeface="Source Han Sans JP Medium"/>
                        </a:rPr>
                        <a:t>https://tabunka.tokyo-</a:t>
                      </a:r>
                      <a:r>
                        <a:rPr lang="en-US" sz="820" b="0" spc="-10" dirty="0">
                          <a:solidFill>
                            <a:srgbClr val="414042"/>
                          </a:solidFill>
                          <a:latin typeface="Meiryo UI" panose="020B0604030504040204" pitchFamily="50" charset="-128"/>
                          <a:ea typeface="Meiryo UI" panose="020B0604030504040204" pitchFamily="50" charset="-128"/>
                          <a:cs typeface="Source Han Sans JP Medium"/>
                        </a:rPr>
                        <a:t>t</a:t>
                      </a:r>
                      <a:r>
                        <a:rPr sz="820" b="0" spc="-10" dirty="0">
                          <a:solidFill>
                            <a:srgbClr val="414042"/>
                          </a:solidFill>
                          <a:latin typeface="Meiryo UI" panose="020B0604030504040204" pitchFamily="50" charset="-128"/>
                          <a:ea typeface="Meiryo UI" panose="020B0604030504040204" pitchFamily="50" charset="-128"/>
                          <a:cs typeface="Source Han Sans JP Medium"/>
                        </a:rPr>
                        <a:t>sunagari.or.jp/</a:t>
                      </a:r>
                      <a:r>
                        <a:rPr sz="820" b="0" spc="500" dirty="0">
                          <a:solidFill>
                            <a:srgbClr val="414042"/>
                          </a:solidFill>
                          <a:latin typeface="Meiryo UI" panose="020B0604030504040204" pitchFamily="50" charset="-128"/>
                          <a:ea typeface="Meiryo UI" panose="020B0604030504040204" pitchFamily="50" charset="-128"/>
                          <a:cs typeface="Source Han Sans JP Medium"/>
                        </a:rPr>
                        <a:t> </a:t>
                      </a:r>
                      <a:r>
                        <a:rPr sz="820" b="0" spc="-10" dirty="0">
                          <a:solidFill>
                            <a:srgbClr val="414042"/>
                          </a:solidFill>
                          <a:latin typeface="Meiryo UI" panose="020B0604030504040204" pitchFamily="50" charset="-128"/>
                          <a:ea typeface="Meiryo UI" panose="020B0604030504040204" pitchFamily="50" charset="-128"/>
                          <a:cs typeface="Source Han Sans JP Medium"/>
                        </a:rPr>
                        <a:t>information/consultation.html</a:t>
                      </a:r>
                      <a:endParaRPr sz="820" dirty="0">
                        <a:latin typeface="Meiryo UI" panose="020B0604030504040204" pitchFamily="50" charset="-128"/>
                        <a:ea typeface="Meiryo UI" panose="020B0604030504040204" pitchFamily="50" charset="-128"/>
                        <a:cs typeface="Source Han Sans JP Medium"/>
                      </a:endParaRPr>
                    </a:p>
                  </a:txBody>
                  <a:tcPr marL="0" marR="0" marT="3600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1060450">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25"/>
                        </a:spcBef>
                      </a:pPr>
                      <a:endParaRPr sz="1200" dirty="0">
                        <a:latin typeface="Meiryo UI" panose="020B0604030504040204" pitchFamily="50" charset="-128"/>
                        <a:ea typeface="Meiryo UI" panose="020B0604030504040204" pitchFamily="50" charset="-128"/>
                        <a:cs typeface="Times New Roman"/>
                      </a:endParaRPr>
                    </a:p>
                    <a:p>
                      <a:pPr marL="144145" marR="407670">
                        <a:lnSpc>
                          <a:spcPct val="145400"/>
                        </a:lnSpc>
                        <a:spcBef>
                          <a:spcPts val="5"/>
                        </a:spcBef>
                      </a:pPr>
                      <a:r>
                        <a:rPr sz="850" b="0" dirty="0" err="1">
                          <a:solidFill>
                            <a:srgbClr val="414042"/>
                          </a:solidFill>
                          <a:latin typeface="Meiryo UI" panose="020B0604030504040204" pitchFamily="50" charset="-128"/>
                          <a:ea typeface="Meiryo UI" panose="020B0604030504040204" pitchFamily="50" charset="-128"/>
                          <a:cs typeface="Source Han Sans JP Medium"/>
                        </a:rPr>
                        <a:t>若者</a:t>
                      </a:r>
                      <a:r>
                        <a:rPr lang="ja-JP" altLang="en-US" sz="850" b="0" dirty="0">
                          <a:solidFill>
                            <a:srgbClr val="414042"/>
                          </a:solidFill>
                          <a:latin typeface="Meiryo UI" panose="020B0604030504040204" pitchFamily="50" charset="-128"/>
                          <a:ea typeface="Meiryo UI" panose="020B0604030504040204" pitchFamily="50" charset="-128"/>
                          <a:cs typeface="Source Han Sans JP Medium"/>
                        </a:rPr>
                        <a:t>・</a:t>
                      </a:r>
                      <a:r>
                        <a:rPr sz="850" b="0" dirty="0" err="1">
                          <a:solidFill>
                            <a:srgbClr val="414042"/>
                          </a:solidFill>
                          <a:latin typeface="Meiryo UI" panose="020B0604030504040204" pitchFamily="50" charset="-128"/>
                          <a:ea typeface="Meiryo UI" panose="020B0604030504040204" pitchFamily="50" charset="-128"/>
                          <a:cs typeface="Source Han Sans JP Medium"/>
                        </a:rPr>
                        <a:t>家族の</a:t>
                      </a:r>
                      <a:r>
                        <a:rPr sz="850" b="0" spc="-15" dirty="0" err="1">
                          <a:solidFill>
                            <a:srgbClr val="414042"/>
                          </a:solidFill>
                          <a:latin typeface="Meiryo UI" panose="020B0604030504040204" pitchFamily="50" charset="-128"/>
                          <a:ea typeface="Meiryo UI" panose="020B0604030504040204" pitchFamily="50" charset="-128"/>
                          <a:cs typeface="Source Han Sans JP Medium"/>
                        </a:rPr>
                        <a:t>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700" dirty="0">
                        <a:latin typeface="Meiryo UI" panose="020B0604030504040204" pitchFamily="50" charset="-128"/>
                        <a:ea typeface="Meiryo UI" panose="020B0604030504040204" pitchFamily="50" charset="-128"/>
                        <a:cs typeface="Times New Roman"/>
                      </a:endParaRPr>
                    </a:p>
                    <a:p>
                      <a:pPr marL="144145">
                        <a:lnSpc>
                          <a:spcPct val="100000"/>
                        </a:lnSpc>
                      </a:pPr>
                      <a:r>
                        <a:rPr sz="850" b="0" spc="0" dirty="0">
                          <a:solidFill>
                            <a:srgbClr val="414042"/>
                          </a:solidFill>
                          <a:latin typeface="Meiryo UI" panose="020B0604030504040204" pitchFamily="50" charset="-128"/>
                          <a:ea typeface="Meiryo UI" panose="020B0604030504040204" pitchFamily="50" charset="-128"/>
                          <a:cs typeface="Source Han Sans JP Medium"/>
                        </a:rPr>
                        <a:t>東京都若者</a:t>
                      </a:r>
                      <a:endParaRPr sz="850" spc="0" dirty="0">
                        <a:latin typeface="Meiryo UI" panose="020B0604030504040204" pitchFamily="50" charset="-128"/>
                        <a:ea typeface="Meiryo UI" panose="020B0604030504040204" pitchFamily="50" charset="-128"/>
                        <a:cs typeface="Source Han Sans JP Medium"/>
                      </a:endParaRPr>
                    </a:p>
                    <a:p>
                      <a:pPr marL="144145">
                        <a:lnSpc>
                          <a:spcPct val="100000"/>
                        </a:lnSpc>
                        <a:spcBef>
                          <a:spcPts val="465"/>
                        </a:spcBef>
                      </a:pPr>
                      <a:r>
                        <a:rPr sz="850" b="0" spc="0" dirty="0">
                          <a:solidFill>
                            <a:srgbClr val="414042"/>
                          </a:solidFill>
                          <a:latin typeface="Meiryo UI" panose="020B0604030504040204" pitchFamily="50" charset="-128"/>
                          <a:ea typeface="Meiryo UI" panose="020B0604030504040204" pitchFamily="50" charset="-128"/>
                          <a:cs typeface="Source Han Sans JP Medium"/>
                        </a:rPr>
                        <a:t>総合相談センター</a:t>
                      </a:r>
                      <a:endParaRPr sz="85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35"/>
                        </a:spcBef>
                      </a:pPr>
                      <a:endParaRPr sz="950" dirty="0">
                        <a:latin typeface="Meiryo UI" panose="020B0604030504040204" pitchFamily="50" charset="-128"/>
                        <a:ea typeface="Meiryo UI" panose="020B0604030504040204" pitchFamily="50" charset="-128"/>
                        <a:cs typeface="Times New Roman"/>
                      </a:endParaRPr>
                    </a:p>
                    <a:p>
                      <a:pPr marL="144145">
                        <a:lnSpc>
                          <a:spcPct val="100000"/>
                        </a:lnSpc>
                        <a:spcAft>
                          <a:spcPts val="600"/>
                        </a:spcAft>
                      </a:pPr>
                      <a:r>
                        <a:rPr lang="en-US" sz="850" b="0" u="none" spc="-10" dirty="0">
                          <a:solidFill>
                            <a:srgbClr val="414042"/>
                          </a:solidFill>
                          <a:latin typeface="Meiryo UI" panose="020B0604030504040204" pitchFamily="50" charset="-128"/>
                          <a:ea typeface="Meiryo UI" panose="020B0604030504040204" pitchFamily="50" charset="-128"/>
                          <a:cs typeface="Source Han Sans JP Medium"/>
                        </a:rPr>
                        <a:t>https://www.wakanavi-tokyo.metro.tokyo.lg.jp</a:t>
                      </a:r>
                    </a:p>
                    <a:p>
                      <a:pPr marL="144145">
                        <a:lnSpc>
                          <a:spcPct val="100000"/>
                        </a:lnSpc>
                      </a:pP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850" b="0" spc="55" dirty="0" err="1">
                          <a:solidFill>
                            <a:srgbClr val="414042"/>
                          </a:solidFill>
                          <a:latin typeface="Meiryo UI" panose="020B0604030504040204" pitchFamily="50" charset="-128"/>
                          <a:ea typeface="Meiryo UI" panose="020B0604030504040204" pitchFamily="50" charset="-128"/>
                          <a:cs typeface="Source Han Sans JP Medium"/>
                        </a:rPr>
                        <a:t>電話相談窓口</a:t>
                      </a:r>
                      <a:r>
                        <a:rPr sz="850" b="0" spc="55" dirty="0">
                          <a:solidFill>
                            <a:srgbClr val="414042"/>
                          </a:solidFill>
                          <a:latin typeface="Meiryo UI" panose="020B0604030504040204" pitchFamily="50" charset="-128"/>
                          <a:ea typeface="Meiryo UI" panose="020B0604030504040204" pitchFamily="50" charset="-128"/>
                          <a:cs typeface="Source Han Sans JP Medium"/>
                        </a:rPr>
                        <a:t>  </a:t>
                      </a:r>
                      <a:r>
                        <a:rPr sz="850" b="0" dirty="0">
                          <a:solidFill>
                            <a:srgbClr val="414042"/>
                          </a:solidFill>
                          <a:latin typeface="Meiryo UI" panose="020B0604030504040204" pitchFamily="50" charset="-128"/>
                          <a:ea typeface="Meiryo UI" panose="020B0604030504040204" pitchFamily="50" charset="-128"/>
                          <a:cs typeface="Source Han Sans JP Medium"/>
                        </a:rPr>
                        <a:t>03-3267-</a:t>
                      </a:r>
                      <a:r>
                        <a:rPr sz="850" b="0" spc="-20" dirty="0">
                          <a:solidFill>
                            <a:srgbClr val="414042"/>
                          </a:solidFill>
                          <a:latin typeface="Meiryo UI" panose="020B0604030504040204" pitchFamily="50" charset="-128"/>
                          <a:ea typeface="Meiryo UI" panose="020B0604030504040204" pitchFamily="50" charset="-128"/>
                          <a:cs typeface="Source Han Sans JP Medium"/>
                        </a:rPr>
                        <a:t>0808</a:t>
                      </a:r>
                      <a:endParaRPr sz="850" dirty="0">
                        <a:latin typeface="Meiryo UI" panose="020B0604030504040204" pitchFamily="50" charset="-128"/>
                        <a:ea typeface="Meiryo UI" panose="020B0604030504040204" pitchFamily="50" charset="-128"/>
                        <a:cs typeface="Source Han Sans JP Medium"/>
                      </a:endParaRPr>
                    </a:p>
                    <a:p>
                      <a:pPr marL="142874" indent="0">
                        <a:lnSpc>
                          <a:spcPct val="100000"/>
                        </a:lnSpc>
                        <a:spcBef>
                          <a:spcPts val="465"/>
                        </a:spcBef>
                        <a:buClr>
                          <a:srgbClr val="F5856F"/>
                        </a:buClr>
                        <a:buSzPct val="100000"/>
                        <a:buNone/>
                        <a:tabLst>
                          <a:tab pos="243840" algn="l"/>
                        </a:tabLst>
                      </a:pP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850" b="0" spc="50" dirty="0" err="1">
                          <a:solidFill>
                            <a:srgbClr val="414042"/>
                          </a:solidFill>
                          <a:latin typeface="Meiryo UI" panose="020B0604030504040204" pitchFamily="50" charset="-128"/>
                          <a:ea typeface="Meiryo UI" panose="020B0604030504040204" pitchFamily="50" charset="-128"/>
                          <a:cs typeface="Source Han Sans JP Medium"/>
                        </a:rPr>
                        <a:t>メール相談</a:t>
                      </a:r>
                      <a:r>
                        <a:rPr sz="850" b="0" spc="50" dirty="0">
                          <a:solidFill>
                            <a:srgbClr val="414042"/>
                          </a:solidFill>
                          <a:latin typeface="Meiryo UI" panose="020B0604030504040204" pitchFamily="50" charset="-128"/>
                          <a:ea typeface="Meiryo UI" panose="020B0604030504040204" pitchFamily="50" charset="-128"/>
                          <a:cs typeface="Source Han Sans JP Medium"/>
                        </a:rPr>
                        <a:t>  </a:t>
                      </a:r>
                      <a:r>
                        <a:rPr sz="95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975" b="0" spc="7" baseline="8547" dirty="0">
                          <a:solidFill>
                            <a:srgbClr val="F5856F"/>
                          </a:solidFill>
                          <a:latin typeface="Meiryo UI" panose="020B0604030504040204" pitchFamily="50" charset="-128"/>
                          <a:ea typeface="Meiryo UI" panose="020B0604030504040204" pitchFamily="50" charset="-128"/>
                          <a:cs typeface="Source Han Sans JP Medium"/>
                        </a:rPr>
                        <a:t> </a:t>
                      </a:r>
                      <a:r>
                        <a:rPr sz="850" b="0" spc="-10" dirty="0">
                          <a:solidFill>
                            <a:srgbClr val="414042"/>
                          </a:solidFill>
                          <a:latin typeface="Meiryo UI" panose="020B0604030504040204" pitchFamily="50" charset="-128"/>
                          <a:ea typeface="Meiryo UI" panose="020B0604030504040204" pitchFamily="50" charset="-128"/>
                          <a:cs typeface="Source Han Sans JP Medium"/>
                        </a:rPr>
                        <a:t>LINE相</a:t>
                      </a:r>
                      <a:r>
                        <a:rPr sz="850" b="0" spc="-50" dirty="0">
                          <a:solidFill>
                            <a:srgbClr val="414042"/>
                          </a:solidFill>
                          <a:latin typeface="Meiryo UI" panose="020B0604030504040204" pitchFamily="50" charset="-128"/>
                          <a:ea typeface="Meiryo UI" panose="020B0604030504040204" pitchFamily="50" charset="-128"/>
                          <a:cs typeface="Source Han Sans JP Medium"/>
                        </a:rPr>
                        <a:t>談</a:t>
                      </a:r>
                      <a:endParaRPr sz="85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683895">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35"/>
                        </a:spcBef>
                      </a:pPr>
                      <a:endParaRPr sz="950" dirty="0">
                        <a:latin typeface="Meiryo UI" panose="020B0604030504040204" pitchFamily="50" charset="-128"/>
                        <a:ea typeface="Meiryo UI" panose="020B0604030504040204" pitchFamily="50" charset="-128"/>
                        <a:cs typeface="Times New Roman"/>
                      </a:endParaRPr>
                    </a:p>
                    <a:p>
                      <a:pPr marL="143510">
                        <a:lnSpc>
                          <a:spcPct val="100000"/>
                        </a:lnSpc>
                      </a:pPr>
                      <a:r>
                        <a:rPr sz="850" b="0" spc="0" dirty="0">
                          <a:solidFill>
                            <a:srgbClr val="414042"/>
                          </a:solidFill>
                          <a:latin typeface="Meiryo UI" panose="020B0604030504040204" pitchFamily="50" charset="-128"/>
                          <a:ea typeface="Meiryo UI" panose="020B0604030504040204" pitchFamily="50" charset="-128"/>
                          <a:cs typeface="Source Han Sans JP Medium"/>
                        </a:rPr>
                        <a:t>就職相談</a:t>
                      </a:r>
                      <a:endParaRPr sz="850" spc="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35"/>
                        </a:spcBef>
                      </a:pPr>
                      <a:endParaRPr sz="950" dirty="0">
                        <a:latin typeface="Meiryo UI" panose="020B0604030504040204" pitchFamily="50" charset="-128"/>
                        <a:ea typeface="Meiryo UI" panose="020B0604030504040204" pitchFamily="50" charset="-128"/>
                        <a:cs typeface="Times New Roman"/>
                      </a:endParaRPr>
                    </a:p>
                    <a:p>
                      <a:pPr marL="143510">
                        <a:lnSpc>
                          <a:spcPct val="100000"/>
                        </a:lnSpc>
                      </a:pPr>
                      <a:r>
                        <a:rPr sz="850" b="0" spc="0" dirty="0">
                          <a:solidFill>
                            <a:srgbClr val="414042"/>
                          </a:solidFill>
                          <a:latin typeface="Meiryo UI" panose="020B0604030504040204" pitchFamily="50" charset="-128"/>
                          <a:ea typeface="Meiryo UI" panose="020B0604030504040204" pitchFamily="50" charset="-128"/>
                          <a:cs typeface="Source Han Sans JP Medium"/>
                        </a:rPr>
                        <a:t>東京しごとセンター</a:t>
                      </a:r>
                      <a:endParaRPr sz="85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35"/>
                        </a:spcBef>
                      </a:pPr>
                      <a:endParaRPr sz="950" dirty="0">
                        <a:latin typeface="Meiryo UI" panose="020B0604030504040204" pitchFamily="50" charset="-128"/>
                        <a:ea typeface="Meiryo UI" panose="020B0604030504040204" pitchFamily="50" charset="-128"/>
                        <a:cs typeface="Times New Roman"/>
                      </a:endParaRPr>
                    </a:p>
                    <a:p>
                      <a:pPr marL="143510">
                        <a:lnSpc>
                          <a:spcPct val="100000"/>
                        </a:lnSpc>
                      </a:pPr>
                      <a:r>
                        <a:rPr sz="850" b="0" spc="-10" dirty="0">
                          <a:solidFill>
                            <a:srgbClr val="414042"/>
                          </a:solidFill>
                          <a:latin typeface="Meiryo UI" panose="020B0604030504040204" pitchFamily="50" charset="-128"/>
                          <a:ea typeface="Meiryo UI" panose="020B0604030504040204" pitchFamily="50" charset="-128"/>
                          <a:cs typeface="Source Han Sans JP Medium"/>
                        </a:rPr>
                        <a:t>h</a:t>
                      </a:r>
                      <a:r>
                        <a:rPr lang="en-US" sz="850" b="0" spc="-10" dirty="0">
                          <a:solidFill>
                            <a:srgbClr val="414042"/>
                          </a:solidFill>
                          <a:latin typeface="Meiryo UI" panose="020B0604030504040204" pitchFamily="50" charset="-128"/>
                          <a:ea typeface="Meiryo UI" panose="020B0604030504040204" pitchFamily="50" charset="-128"/>
                          <a:cs typeface="Source Han Sans JP Medium"/>
                        </a:rPr>
                        <a:t>ttps://www.tokyoshigoto.jp/young/</a:t>
                      </a:r>
                      <a:endParaRPr sz="85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1012541" y="6653285"/>
            <a:ext cx="5535295" cy="627351"/>
          </a:xfrm>
          <a:prstGeom prst="rect">
            <a:avLst/>
          </a:prstGeom>
        </p:spPr>
        <p:txBody>
          <a:bodyPr vert="horz" wrap="square" lIns="0" tIns="12700" rIns="0" bIns="0" rtlCol="0">
            <a:spAutoFit/>
          </a:bodyPr>
          <a:lstStyle/>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都では、令和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年度から、ヤングケアラーやその家族が相談しやすい体制の整備を行うため、相談支援等を行う団体の取組を支援しています。令和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年度の補助団体は以下のとおりです。</a:t>
            </a:r>
            <a:endParaRPr lang="ja-JP" altLang="en-US" sz="1000" dirty="0">
              <a:latin typeface="Meiryo UI" panose="020B0604030504040204" pitchFamily="50" charset="-128"/>
              <a:ea typeface="Meiryo UI" panose="020B0604030504040204" pitchFamily="50" charset="-128"/>
              <a:cs typeface="Source Han Sans JP"/>
            </a:endParaRPr>
          </a:p>
          <a:p>
            <a:pPr marL="175260" algn="just">
              <a:lnSpc>
                <a:spcPct val="1000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各団体のホームページには、ピアサポート、オンラインサロン等の情報が掲載されています。</a:t>
            </a:r>
            <a:endParaRPr lang="ja-JP" altLang="en-US" sz="1000" dirty="0">
              <a:latin typeface="Meiryo UI" panose="020B0604030504040204" pitchFamily="50" charset="-128"/>
              <a:ea typeface="Meiryo UI" panose="020B0604030504040204" pitchFamily="50" charset="-128"/>
              <a:cs typeface="Source Han Sans JP Heavy"/>
            </a:endParaRPr>
          </a:p>
        </p:txBody>
      </p:sp>
      <p:graphicFrame>
        <p:nvGraphicFramePr>
          <p:cNvPr id="5" name="object 5"/>
          <p:cNvGraphicFramePr>
            <a:graphicFrameLocks noGrp="1"/>
          </p:cNvGraphicFramePr>
          <p:nvPr>
            <p:extLst/>
          </p:nvPr>
        </p:nvGraphicFramePr>
        <p:xfrm>
          <a:off x="1079995" y="7757998"/>
          <a:ext cx="5400040" cy="992505"/>
        </p:xfrm>
        <a:graphic>
          <a:graphicData uri="http://schemas.openxmlformats.org/drawingml/2006/table">
            <a:tbl>
              <a:tblPr firstRow="1" bandRow="1">
                <a:tableStyleId>{2D5ABB26-0587-4C30-8999-92F81FD0307C}</a:tableStyleId>
              </a:tblPr>
              <a:tblGrid>
                <a:gridCol w="1440180">
                  <a:extLst>
                    <a:ext uri="{9D8B030D-6E8A-4147-A177-3AD203B41FA5}">
                      <a16:colId xmlns:a16="http://schemas.microsoft.com/office/drawing/2014/main" val="20000"/>
                    </a:ext>
                  </a:extLst>
                </a:gridCol>
                <a:gridCol w="3959860">
                  <a:extLst>
                    <a:ext uri="{9D8B030D-6E8A-4147-A177-3AD203B41FA5}">
                      <a16:colId xmlns:a16="http://schemas.microsoft.com/office/drawing/2014/main" val="20001"/>
                    </a:ext>
                  </a:extLst>
                </a:gridCol>
              </a:tblGrid>
              <a:tr h="336550">
                <a:tc>
                  <a:txBody>
                    <a:bodyPr/>
                    <a:lstStyle/>
                    <a:p>
                      <a:pPr algn="ctr">
                        <a:lnSpc>
                          <a:spcPct val="100000"/>
                        </a:lnSpc>
                        <a:spcBef>
                          <a:spcPts val="735"/>
                        </a:spcBef>
                      </a:pPr>
                      <a:r>
                        <a:rPr sz="950" b="1" spc="-20" dirty="0">
                          <a:solidFill>
                            <a:srgbClr val="FFFFFF"/>
                          </a:solidFill>
                          <a:latin typeface="Meiryo UI" panose="020B0604030504040204" pitchFamily="50" charset="-128"/>
                          <a:ea typeface="Meiryo UI" panose="020B0604030504040204" pitchFamily="50" charset="-128"/>
                          <a:cs typeface="Source Han Sans JP Heavy"/>
                        </a:rPr>
                        <a:t>団体名</a:t>
                      </a:r>
                      <a:endParaRPr sz="95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735"/>
                        </a:spcBef>
                      </a:pPr>
                      <a:r>
                        <a:rPr sz="950" b="1" spc="-40" dirty="0">
                          <a:solidFill>
                            <a:srgbClr val="FFFFFF"/>
                          </a:solidFill>
                          <a:latin typeface="Meiryo UI" panose="020B0604030504040204" pitchFamily="50" charset="-128"/>
                          <a:ea typeface="Meiryo UI" panose="020B0604030504040204" pitchFamily="50" charset="-128"/>
                          <a:cs typeface="Source Han Sans JP Heavy"/>
                        </a:rPr>
                        <a:t>ホームページ等</a:t>
                      </a:r>
                      <a:r>
                        <a:rPr sz="950" b="1" spc="-25" dirty="0">
                          <a:solidFill>
                            <a:srgbClr val="FFFFFF"/>
                          </a:solidFill>
                          <a:latin typeface="Meiryo UI" panose="020B0604030504040204" pitchFamily="50" charset="-128"/>
                          <a:ea typeface="Meiryo UI" panose="020B0604030504040204" pitchFamily="50" charset="-128"/>
                          <a:cs typeface="Source Han Sans JP Heavy"/>
                        </a:rPr>
                        <a:t>URL</a:t>
                      </a:r>
                      <a:endParaRPr sz="95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655955">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spcBef>
                          <a:spcPts val="40"/>
                        </a:spcBef>
                      </a:pPr>
                      <a:endParaRPr sz="850" dirty="0">
                        <a:latin typeface="Meiryo UI" panose="020B0604030504040204" pitchFamily="50" charset="-128"/>
                        <a:ea typeface="Meiryo UI" panose="020B0604030504040204" pitchFamily="50" charset="-128"/>
                        <a:cs typeface="Times New Roman"/>
                      </a:endParaRPr>
                    </a:p>
                    <a:p>
                      <a:pPr marL="143510">
                        <a:lnSpc>
                          <a:spcPct val="100000"/>
                        </a:lnSpc>
                        <a:spcBef>
                          <a:spcPts val="5"/>
                        </a:spcBef>
                      </a:pPr>
                      <a:r>
                        <a:rPr sz="850" b="0" spc="-10" dirty="0">
                          <a:solidFill>
                            <a:srgbClr val="414042"/>
                          </a:solidFill>
                          <a:latin typeface="Meiryo UI" panose="020B0604030504040204" pitchFamily="50" charset="-128"/>
                          <a:ea typeface="Meiryo UI" panose="020B0604030504040204" pitchFamily="50" charset="-128"/>
                          <a:cs typeface="Source Han Sans JP Medium"/>
                        </a:rPr>
                        <a:t>補助団体一覧</a:t>
                      </a:r>
                      <a:endParaRPr sz="85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solidFill>
                      <a:srgbClr val="E6E7E8"/>
                    </a:solidFill>
                  </a:tcPr>
                </a:tc>
                <a:tc>
                  <a:txBody>
                    <a:bodyPr/>
                    <a:lstStyle/>
                    <a:p>
                      <a:pPr>
                        <a:lnSpc>
                          <a:spcPct val="130000"/>
                        </a:lnSpc>
                        <a:spcBef>
                          <a:spcPts val="0"/>
                        </a:spcBef>
                      </a:pPr>
                      <a:r>
                        <a:rPr lang="en-US" sz="850" dirty="0">
                          <a:latin typeface="Meiryo UI" panose="020B0604030504040204" pitchFamily="50" charset="-128"/>
                          <a:ea typeface="Meiryo UI" panose="020B0604030504040204" pitchFamily="50" charset="-128"/>
                          <a:cs typeface="Times New Roman"/>
                        </a:rPr>
                        <a:t>https://www.fukushihoken.metro.tokyo.lg.jp/ </a:t>
                      </a:r>
                    </a:p>
                    <a:p>
                      <a:pPr>
                        <a:lnSpc>
                          <a:spcPct val="130000"/>
                        </a:lnSpc>
                        <a:spcBef>
                          <a:spcPts val="0"/>
                        </a:spcBef>
                      </a:pPr>
                      <a:r>
                        <a:rPr lang="en-US" sz="850" dirty="0" err="1">
                          <a:latin typeface="Meiryo UI" panose="020B0604030504040204" pitchFamily="50" charset="-128"/>
                          <a:ea typeface="Meiryo UI" panose="020B0604030504040204" pitchFamily="50" charset="-128"/>
                          <a:cs typeface="Times New Roman"/>
                        </a:rPr>
                        <a:t>kodomo</a:t>
                      </a:r>
                      <a:r>
                        <a:rPr lang="en-US" sz="850" dirty="0">
                          <a:latin typeface="Meiryo UI" panose="020B0604030504040204" pitchFamily="50" charset="-128"/>
                          <a:ea typeface="Meiryo UI" panose="020B0604030504040204" pitchFamily="50" charset="-128"/>
                          <a:cs typeface="Times New Roman"/>
                        </a:rPr>
                        <a:t>/</a:t>
                      </a:r>
                      <a:r>
                        <a:rPr lang="en-US" sz="850" dirty="0" err="1">
                          <a:latin typeface="Meiryo UI" panose="020B0604030504040204" pitchFamily="50" charset="-128"/>
                          <a:ea typeface="Meiryo UI" panose="020B0604030504040204" pitchFamily="50" charset="-128"/>
                          <a:cs typeface="Times New Roman"/>
                        </a:rPr>
                        <a:t>kosodate</a:t>
                      </a:r>
                      <a:r>
                        <a:rPr lang="en-US" sz="850" dirty="0">
                          <a:latin typeface="Meiryo UI" panose="020B0604030504040204" pitchFamily="50" charset="-128"/>
                          <a:ea typeface="Meiryo UI" panose="020B0604030504040204" pitchFamily="50" charset="-128"/>
                          <a:cs typeface="Times New Roman"/>
                        </a:rPr>
                        <a:t>/young-carer.html</a:t>
                      </a:r>
                      <a:endParaRPr sz="850" dirty="0">
                        <a:latin typeface="Meiryo UI" panose="020B0604030504040204" pitchFamily="50" charset="-128"/>
                        <a:ea typeface="Meiryo UI" panose="020B0604030504040204" pitchFamily="50" charset="-128"/>
                        <a:cs typeface="Times New Roman"/>
                      </a:endParaRPr>
                    </a:p>
                  </a:txBody>
                  <a:tcPr marL="144000" marR="0" marT="5715" marB="0" anchor="ctr">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1067300" y="6248466"/>
            <a:ext cx="3606800" cy="243015"/>
          </a:xfrm>
          <a:prstGeom prst="rect">
            <a:avLst/>
          </a:prstGeom>
        </p:spPr>
        <p:txBody>
          <a:bodyPr vert="horz" wrap="square" lIns="0" tIns="12700" rIns="0" bIns="0" rtlCol="0">
            <a:spAutoFit/>
          </a:bodyPr>
          <a:lstStyle/>
          <a:p>
            <a:pPr marL="12700" marR="5080">
              <a:lnSpc>
                <a:spcPct val="1363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※上記のほか、東京都こどもホームページには、子供の相談窓口を紹介したページがあるので、併せて参照ください。 https://tokyo-kodomo-hp.metro.tokyo.lg.jp/soudan/</a:t>
            </a:r>
            <a:endParaRPr sz="550">
              <a:latin typeface="Meiryo UI" panose="020B0604030504040204" pitchFamily="50" charset="-128"/>
              <a:ea typeface="Meiryo UI" panose="020B0604030504040204" pitchFamily="50" charset="-128"/>
              <a:cs typeface="Source Han Sans JP"/>
            </a:endParaRPr>
          </a:p>
        </p:txBody>
      </p:sp>
      <p:grpSp>
        <p:nvGrpSpPr>
          <p:cNvPr id="7" name="object 7"/>
          <p:cNvGrpSpPr/>
          <p:nvPr/>
        </p:nvGrpSpPr>
        <p:grpSpPr>
          <a:xfrm>
            <a:off x="719999" y="720002"/>
            <a:ext cx="6120130" cy="504190"/>
            <a:chOff x="719999" y="720002"/>
            <a:chExt cx="6120130" cy="504190"/>
          </a:xfrm>
        </p:grpSpPr>
        <p:sp>
          <p:nvSpPr>
            <p:cNvPr id="8" name="object 8"/>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9"/>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 name="object 10"/>
          <p:cNvSpPr txBox="1"/>
          <p:nvPr/>
        </p:nvSpPr>
        <p:spPr>
          <a:xfrm>
            <a:off x="1427299" y="825396"/>
            <a:ext cx="2219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相談窓口の一覧（都）</a:t>
            </a:r>
            <a:endParaRPr sz="170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12" name="object 12"/>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60</a:t>
            </a:r>
            <a:endParaRPr sz="900">
              <a:latin typeface="Meiryo UI" panose="020B0604030504040204" pitchFamily="50" charset="-128"/>
              <a:ea typeface="Meiryo UI" panose="020B0604030504040204" pitchFamily="50" charset="-128"/>
              <a:cs typeface="Source Han Sans JP Medium"/>
            </a:endParaRPr>
          </a:p>
        </p:txBody>
      </p:sp>
      <p:sp>
        <p:nvSpPr>
          <p:cNvPr id="59" name="object 59"/>
          <p:cNvSpPr txBox="1"/>
          <p:nvPr/>
        </p:nvSpPr>
        <p:spPr>
          <a:xfrm>
            <a:off x="5142426" y="10331567"/>
            <a:ext cx="1710689"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第１０章  ｜  ２. 相談窓口の一覧（都）</a:t>
            </a:r>
            <a:endParaRPr sz="700">
              <a:latin typeface="Meiryo UI" panose="020B0604030504040204" pitchFamily="50" charset="-128"/>
              <a:ea typeface="Meiryo UI" panose="020B0604030504040204" pitchFamily="50" charset="-128"/>
              <a:cs typeface="Source Han Sans JP"/>
            </a:endParaRPr>
          </a:p>
        </p:txBody>
      </p:sp>
      <p:sp>
        <p:nvSpPr>
          <p:cNvPr id="60"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62"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4"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7"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70"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3"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6"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9"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82"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5"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p>
        </p:txBody>
      </p:sp>
      <p:sp>
        <p:nvSpPr>
          <p:cNvPr id="88"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56"/>
          <p:cNvSpPr txBox="1"/>
          <p:nvPr/>
        </p:nvSpPr>
        <p:spPr>
          <a:xfrm>
            <a:off x="7198981" y="7739910"/>
            <a:ext cx="88358" cy="714050"/>
          </a:xfrm>
          <a:prstGeom prst="rect">
            <a:avLst/>
          </a:prstGeom>
        </p:spPr>
        <p:txBody>
          <a:bodyPr vert="eaVert" wrap="square" lIns="0" tIns="0" rIns="0" bIns="0" rtlCol="0">
            <a:spAutoFit/>
          </a:bodyPr>
          <a:lstStyle/>
          <a:p>
            <a:pPr marL="12700" algn="ctr">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a:t>
            </a:r>
            <a:r>
              <a:rPr kumimoji="1" lang="en-US" sz="700" dirty="0">
                <a:solidFill>
                  <a:schemeClr val="bg1"/>
                </a:solidFill>
                <a:latin typeface="Meiryo UI" panose="020B0604030504040204" pitchFamily="50" charset="-128"/>
                <a:ea typeface="Meiryo UI" panose="020B0604030504040204" pitchFamily="50" charset="-128"/>
                <a:cs typeface="Source Han Sans JP"/>
              </a:rPr>
              <a:t>10</a:t>
            </a:r>
            <a:r>
              <a:rPr sz="700" dirty="0">
                <a:solidFill>
                  <a:schemeClr val="bg1"/>
                </a:solidFill>
                <a:latin typeface="Meiryo UI" panose="020B0604030504040204" pitchFamily="50" charset="-128"/>
                <a:ea typeface="Meiryo UI" panose="020B0604030504040204" pitchFamily="50" charset="-128"/>
                <a:cs typeface="Source Han Sans JP"/>
              </a:rPr>
              <a:t>章</a:t>
            </a:r>
          </a:p>
        </p:txBody>
      </p:sp>
      <p:sp>
        <p:nvSpPr>
          <p:cNvPr id="91"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4"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6"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7"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9" name="object 2"/>
          <p:cNvSpPr txBox="1"/>
          <p:nvPr/>
        </p:nvSpPr>
        <p:spPr>
          <a:xfrm>
            <a:off x="1067351" y="2035343"/>
            <a:ext cx="5489575" cy="166712"/>
          </a:xfrm>
          <a:prstGeom prst="rect">
            <a:avLst/>
          </a:prstGeom>
        </p:spPr>
        <p:txBody>
          <a:bodyPr vert="horz" wrap="square" lIns="0" tIns="12700" rIns="0" bIns="0" rtlCol="0">
            <a:spAutoFit/>
          </a:bodyPr>
          <a:lstStyle/>
          <a:p>
            <a:pPr marR="56515" algn="ctr">
              <a:lnSpc>
                <a:spcPct val="100000"/>
              </a:lnSpc>
              <a:tabLst>
                <a:tab pos="266700" algn="l"/>
                <a:tab pos="17951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31 （１）相談窓口	］</a:t>
            </a:r>
            <a:endParaRPr sz="1000" dirty="0">
              <a:latin typeface="Meiryo UI" panose="020B0604030504040204" pitchFamily="50" charset="-128"/>
              <a:ea typeface="Meiryo UI" panose="020B0604030504040204" pitchFamily="50" charset="-128"/>
              <a:cs typeface="Source Han Sans JP Heavy"/>
            </a:endParaRPr>
          </a:p>
        </p:txBody>
      </p:sp>
      <p:sp>
        <p:nvSpPr>
          <p:cNvPr id="100" name="object 4"/>
          <p:cNvSpPr txBox="1"/>
          <p:nvPr/>
        </p:nvSpPr>
        <p:spPr>
          <a:xfrm>
            <a:off x="740103" y="7366711"/>
            <a:ext cx="6079469" cy="305212"/>
          </a:xfrm>
          <a:prstGeom prst="rect">
            <a:avLst/>
          </a:prstGeom>
        </p:spPr>
        <p:txBody>
          <a:bodyPr vert="horz" wrap="square" lIns="0" tIns="12700" rIns="0" bIns="0" rtlCol="0">
            <a:spAutoFit/>
          </a:bodyPr>
          <a:lstStyle/>
          <a:p>
            <a:pPr algn="ctr">
              <a:lnSpc>
                <a:spcPct val="100000"/>
              </a:lnSpc>
              <a:spcBef>
                <a:spcPts val="10"/>
              </a:spcBef>
            </a:pPr>
            <a:endParaRPr sz="90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5"/>
              </a:spcBef>
              <a:tabLst>
                <a:tab pos="275590" algn="l"/>
                <a:tab pos="371538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32  （２）東京都ヤングケアラー相談支援等補助事業	補助団体一覧（令和4年度）  ］</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3442881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51790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各自治体における相談窓口の連絡先（書き込み式）</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49" y="1397262"/>
            <a:ext cx="5437505" cy="396455"/>
          </a:xfrm>
          <a:prstGeom prst="rect">
            <a:avLst/>
          </a:prstGeom>
        </p:spPr>
        <p:txBody>
          <a:bodyPr vert="horz" wrap="square" lIns="0" tIns="12700" rIns="0" bIns="0" rtlCol="0">
            <a:spAutoFit/>
          </a:bodyPr>
          <a:lstStyle/>
          <a:p>
            <a:pPr marL="12700" marR="5080" indent="107950">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日頃から関係機関を把握し、ヤングケアラーに気付いた・相談があった際に、すぐに動けるよう準備しましょう。連絡先を書き込む・別紙でリストを作成する等してお使いください。</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nvPr>
        </p:nvGraphicFramePr>
        <p:xfrm>
          <a:off x="1079995" y="2214003"/>
          <a:ext cx="5400040" cy="1330960"/>
        </p:xfrm>
        <a:graphic>
          <a:graphicData uri="http://schemas.openxmlformats.org/drawingml/2006/table">
            <a:tbl>
              <a:tblPr firstRow="1" bandRow="1">
                <a:tableStyleId>{2D5ABB26-0587-4C30-8999-92F81FD0307C}</a:tableStyleId>
              </a:tblPr>
              <a:tblGrid>
                <a:gridCol w="1440180">
                  <a:extLst>
                    <a:ext uri="{9D8B030D-6E8A-4147-A177-3AD203B41FA5}">
                      <a16:colId xmlns:a16="http://schemas.microsoft.com/office/drawing/2014/main" val="20000"/>
                    </a:ext>
                  </a:extLst>
                </a:gridCol>
                <a:gridCol w="1979930">
                  <a:extLst>
                    <a:ext uri="{9D8B030D-6E8A-4147-A177-3AD203B41FA5}">
                      <a16:colId xmlns:a16="http://schemas.microsoft.com/office/drawing/2014/main" val="20001"/>
                    </a:ext>
                  </a:extLst>
                </a:gridCol>
                <a:gridCol w="1979930">
                  <a:extLst>
                    <a:ext uri="{9D8B030D-6E8A-4147-A177-3AD203B41FA5}">
                      <a16:colId xmlns:a16="http://schemas.microsoft.com/office/drawing/2014/main" val="20002"/>
                    </a:ext>
                  </a:extLst>
                </a:gridCol>
              </a:tblGrid>
              <a:tr h="25146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B w="38100">
                      <a:solidFill>
                        <a:srgbClr val="FFFFFF"/>
                      </a:solidFill>
                      <a:prstDash val="solid"/>
                    </a:lnB>
                    <a:solidFill>
                      <a:srgbClr val="F37964"/>
                    </a:solidFill>
                  </a:tcPr>
                </a:tc>
                <a:tc>
                  <a:txBody>
                    <a:bodyPr/>
                    <a:lstStyle/>
                    <a:p>
                      <a:pPr marL="567690">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部局・課・機関名</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1270"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電話・メール</a:t>
                      </a:r>
                      <a:endParaRPr sz="950" spc="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53975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spcBef>
                          <a:spcPts val="565"/>
                        </a:spcBef>
                      </a:pPr>
                      <a:r>
                        <a:rPr sz="850" b="0" spc="0" dirty="0">
                          <a:solidFill>
                            <a:srgbClr val="414042"/>
                          </a:solidFill>
                          <a:latin typeface="Meiryo UI" panose="020B0604030504040204" pitchFamily="50" charset="-128"/>
                          <a:ea typeface="Meiryo UI" panose="020B0604030504040204" pitchFamily="50" charset="-128"/>
                          <a:cs typeface="Source Han Sans JP Medium"/>
                        </a:rPr>
                        <a:t>取組推進の中心機関</a:t>
                      </a:r>
                      <a:endParaRPr sz="850" spc="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53975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gn="ctr">
                        <a:lnSpc>
                          <a:spcPct val="100000"/>
                        </a:lnSpc>
                        <a:spcBef>
                          <a:spcPts val="560"/>
                        </a:spcBef>
                      </a:pPr>
                      <a:r>
                        <a:rPr sz="850" b="0" spc="0" dirty="0">
                          <a:solidFill>
                            <a:srgbClr val="414042"/>
                          </a:solidFill>
                          <a:latin typeface="Meiryo UI" panose="020B0604030504040204" pitchFamily="50" charset="-128"/>
                          <a:ea typeface="Meiryo UI" panose="020B0604030504040204" pitchFamily="50" charset="-128"/>
                          <a:cs typeface="Source Han Sans JP Medium"/>
                        </a:rPr>
                        <a:t>YCC</a:t>
                      </a:r>
                      <a:endParaRPr sz="850" spc="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9" name="object 9"/>
          <p:cNvSpPr txBox="1"/>
          <p:nvPr/>
        </p:nvSpPr>
        <p:spPr>
          <a:xfrm>
            <a:off x="2489873" y="3680063"/>
            <a:ext cx="258064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244030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支援機関・相談窓口一覧</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10" name="object 10"/>
          <p:cNvGraphicFramePr>
            <a:graphicFrameLocks noGrp="1"/>
          </p:cNvGraphicFramePr>
          <p:nvPr>
            <p:extLst/>
          </p:nvPr>
        </p:nvGraphicFramePr>
        <p:xfrm>
          <a:off x="1061996" y="3918356"/>
          <a:ext cx="5417185" cy="5977890"/>
        </p:xfrm>
        <a:graphic>
          <a:graphicData uri="http://schemas.openxmlformats.org/drawingml/2006/table">
            <a:tbl>
              <a:tblPr firstRow="1" bandRow="1">
                <a:tableStyleId>{2D5ABB26-0587-4C30-8999-92F81FD0307C}</a:tableStyleId>
              </a:tblPr>
              <a:tblGrid>
                <a:gridCol w="1403985">
                  <a:extLst>
                    <a:ext uri="{9D8B030D-6E8A-4147-A177-3AD203B41FA5}">
                      <a16:colId xmlns:a16="http://schemas.microsoft.com/office/drawing/2014/main" val="20000"/>
                    </a:ext>
                  </a:extLst>
                </a:gridCol>
                <a:gridCol w="1403985">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gridCol w="323850">
                  <a:extLst>
                    <a:ext uri="{9D8B030D-6E8A-4147-A177-3AD203B41FA5}">
                      <a16:colId xmlns:a16="http://schemas.microsoft.com/office/drawing/2014/main" val="20004"/>
                    </a:ext>
                  </a:extLst>
                </a:gridCol>
                <a:gridCol w="323850">
                  <a:extLst>
                    <a:ext uri="{9D8B030D-6E8A-4147-A177-3AD203B41FA5}">
                      <a16:colId xmlns:a16="http://schemas.microsoft.com/office/drawing/2014/main" val="20005"/>
                    </a:ext>
                  </a:extLst>
                </a:gridCol>
                <a:gridCol w="323850">
                  <a:extLst>
                    <a:ext uri="{9D8B030D-6E8A-4147-A177-3AD203B41FA5}">
                      <a16:colId xmlns:a16="http://schemas.microsoft.com/office/drawing/2014/main" val="20006"/>
                    </a:ext>
                  </a:extLst>
                </a:gridCol>
                <a:gridCol w="323850">
                  <a:extLst>
                    <a:ext uri="{9D8B030D-6E8A-4147-A177-3AD203B41FA5}">
                      <a16:colId xmlns:a16="http://schemas.microsoft.com/office/drawing/2014/main" val="20007"/>
                    </a:ext>
                  </a:extLst>
                </a:gridCol>
                <a:gridCol w="342265">
                  <a:extLst>
                    <a:ext uri="{9D8B030D-6E8A-4147-A177-3AD203B41FA5}">
                      <a16:colId xmlns:a16="http://schemas.microsoft.com/office/drawing/2014/main" val="20008"/>
                    </a:ext>
                  </a:extLst>
                </a:gridCol>
                <a:gridCol w="323850">
                  <a:extLst>
                    <a:ext uri="{9D8B030D-6E8A-4147-A177-3AD203B41FA5}">
                      <a16:colId xmlns:a16="http://schemas.microsoft.com/office/drawing/2014/main" val="20009"/>
                    </a:ext>
                  </a:extLst>
                </a:gridCol>
              </a:tblGrid>
              <a:tr h="264160">
                <a:tc gridSpan="2">
                  <a:txBody>
                    <a:bodyPr/>
                    <a:lstStyle/>
                    <a:p>
                      <a:pPr algn="ctr">
                        <a:lnSpc>
                          <a:spcPct val="100000"/>
                        </a:lnSpc>
                        <a:spcBef>
                          <a:spcPts val="45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相談窓口</a:t>
                      </a:r>
                      <a:endParaRPr sz="950" spc="0" dirty="0">
                        <a:latin typeface="Meiryo UI" panose="020B0604030504040204" pitchFamily="50" charset="-128"/>
                        <a:ea typeface="Meiryo UI" panose="020B0604030504040204" pitchFamily="50" charset="-128"/>
                        <a:cs typeface="Source Han Sans JP Heavy"/>
                      </a:endParaRPr>
                    </a:p>
                  </a:txBody>
                  <a:tcPr marL="0" marR="0" marT="5715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hMerge="1">
                  <a:txBody>
                    <a:bodyPr/>
                    <a:lstStyle/>
                    <a:p>
                      <a:endParaRPr/>
                    </a:p>
                  </a:txBody>
                  <a:tcPr marL="0" marR="0" marT="0" marB="0"/>
                </a:tc>
                <a:tc gridSpan="8">
                  <a:txBody>
                    <a:bodyPr/>
                    <a:lstStyle/>
                    <a:p>
                      <a:pPr marL="463550">
                        <a:lnSpc>
                          <a:spcPct val="100000"/>
                        </a:lnSpc>
                        <a:spcBef>
                          <a:spcPts val="45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ケア相手の状況（主なものに〇）</a:t>
                      </a:r>
                      <a:endParaRPr sz="950" spc="0">
                        <a:latin typeface="Meiryo UI" panose="020B0604030504040204" pitchFamily="50" charset="-128"/>
                        <a:ea typeface="Meiryo UI" panose="020B0604030504040204" pitchFamily="50" charset="-128"/>
                        <a:cs typeface="Source Han Sans JP Heavy"/>
                      </a:endParaRPr>
                    </a:p>
                  </a:txBody>
                  <a:tcPr marL="0" marR="0" marT="5715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08710">
                <a:tc>
                  <a:txBody>
                    <a:bodyPr/>
                    <a:lstStyle/>
                    <a:p>
                      <a:pPr algn="ctr">
                        <a:lnSpc>
                          <a:spcPct val="130000"/>
                        </a:lnSpc>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部局・課・機関名</a:t>
                      </a:r>
                    </a:p>
                    <a:p>
                      <a:pPr algn="ctr">
                        <a:lnSpc>
                          <a:spcPct val="130000"/>
                        </a:lnSpc>
                      </a:pPr>
                      <a:r>
                        <a:rPr lang="en-US" altLang="ja-JP" sz="900" spc="-500" baseline="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400" baseline="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0" dirty="0">
                          <a:solidFill>
                            <a:srgbClr val="414042"/>
                          </a:solidFill>
                          <a:latin typeface="Meiryo UI" panose="020B0604030504040204" pitchFamily="50" charset="-128"/>
                          <a:ea typeface="Meiryo UI" panose="020B0604030504040204" pitchFamily="50" charset="-128"/>
                          <a:cs typeface="Times New Roman"/>
                        </a:rPr>
                        <a:t>内は例</a:t>
                      </a:r>
                      <a:endParaRPr sz="9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所在地・</a:t>
                      </a:r>
                      <a:endParaRPr lang="en-US" altLang="ja-JP" sz="9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電話・</a:t>
                      </a:r>
                      <a:endParaRPr lang="en-US" altLang="ja-JP" sz="9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メール等</a:t>
                      </a:r>
                    </a:p>
                  </a:txBody>
                  <a:tcPr marL="0" marR="0" marT="635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71755">
                        <a:lnSpc>
                          <a:spcPct val="100000"/>
                        </a:lnSpc>
                        <a:spcBef>
                          <a:spcPts val="425"/>
                        </a:spcBef>
                      </a:pPr>
                      <a:r>
                        <a:rPr lang="ja-JP" altLang="en-US" sz="850" spc="0" dirty="0">
                          <a:latin typeface="Meiryo UI" panose="020B0604030504040204" pitchFamily="50" charset="-128"/>
                          <a:ea typeface="Meiryo UI" panose="020B0604030504040204" pitchFamily="50" charset="-128"/>
                          <a:cs typeface="Source Han Sans JP"/>
                        </a:rPr>
                        <a:t>高齢・要介護</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障害</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病気や難病</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71755">
                        <a:lnSpc>
                          <a:spcPct val="100000"/>
                        </a:lnSpc>
                        <a:spcBef>
                          <a:spcPts val="425"/>
                        </a:spcBef>
                      </a:pPr>
                      <a:r>
                        <a:rPr sz="850" spc="0" dirty="0" err="1">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850" spc="0" dirty="0">
                          <a:solidFill>
                            <a:srgbClr val="414042"/>
                          </a:solidFill>
                          <a:latin typeface="Meiryo UI" panose="020B0604030504040204" pitchFamily="50" charset="-128"/>
                          <a:ea typeface="Meiryo UI" panose="020B0604030504040204" pitchFamily="50" charset="-128"/>
                          <a:cs typeface="Source Han Sans JP"/>
                        </a:rPr>
                        <a:t>・</a:t>
                      </a:r>
                      <a:r>
                        <a:rPr sz="850" spc="0" dirty="0" err="1">
                          <a:solidFill>
                            <a:srgbClr val="414042"/>
                          </a:solidFill>
                          <a:latin typeface="Meiryo UI" panose="020B0604030504040204" pitchFamily="50" charset="-128"/>
                          <a:ea typeface="Meiryo UI" panose="020B0604030504040204" pitchFamily="50" charset="-128"/>
                          <a:cs typeface="Source Han Sans JP"/>
                        </a:rPr>
                        <a:t>依存症</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日本語が母語でない</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生活困窮等</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71755">
                        <a:lnSpc>
                          <a:spcPct val="90000"/>
                        </a:lnSpc>
                      </a:pPr>
                      <a:r>
                        <a:rPr sz="800" spc="-40" baseline="0" dirty="0">
                          <a:solidFill>
                            <a:srgbClr val="414042"/>
                          </a:solidFill>
                          <a:latin typeface="Meiryo UI" panose="020B0604030504040204" pitchFamily="50" charset="-128"/>
                          <a:ea typeface="Meiryo UI" panose="020B0604030504040204" pitchFamily="50" charset="-128"/>
                          <a:cs typeface="Source Han Sans JP"/>
                        </a:rPr>
                        <a:t>家族の障害等に加え</a:t>
                      </a:r>
                      <a:r>
                        <a:rPr sz="800" spc="0" dirty="0">
                          <a:solidFill>
                            <a:srgbClr val="414042"/>
                          </a:solidFill>
                          <a:latin typeface="Meiryo UI" panose="020B0604030504040204" pitchFamily="50" charset="-128"/>
                          <a:ea typeface="Meiryo UI" panose="020B0604030504040204" pitchFamily="50" charset="-128"/>
                          <a:cs typeface="Source Han Sans JP"/>
                        </a:rPr>
                        <a:t>、</a:t>
                      </a:r>
                      <a:endParaRPr sz="800" spc="0" dirty="0">
                        <a:latin typeface="Meiryo UI" panose="020B0604030504040204" pitchFamily="50" charset="-128"/>
                        <a:ea typeface="Meiryo UI" panose="020B0604030504040204" pitchFamily="50" charset="-128"/>
                        <a:cs typeface="Source Han Sans JP"/>
                      </a:endParaRPr>
                    </a:p>
                    <a:p>
                      <a:pPr marL="67310" marR="12065">
                        <a:lnSpc>
                          <a:spcPct val="100000"/>
                        </a:lnSpc>
                      </a:pPr>
                      <a:r>
                        <a:rPr sz="800" spc="0" dirty="0">
                          <a:solidFill>
                            <a:srgbClr val="414042"/>
                          </a:solidFill>
                          <a:latin typeface="Meiryo UI" panose="020B0604030504040204" pitchFamily="50" charset="-128"/>
                          <a:ea typeface="Meiryo UI" panose="020B0604030504040204" pitchFamily="50" charset="-128"/>
                          <a:cs typeface="Source Han Sans JP"/>
                        </a:rPr>
                        <a:t>きょうだいが幼い</a:t>
                      </a:r>
                      <a:endParaRPr sz="80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L="67945" marR="0" lvl="0" indent="0" defTabSz="914400" eaLnBrk="1" fontAlgn="auto" latinLnBrk="0" hangingPunct="1">
                        <a:lnSpc>
                          <a:spcPct val="100000"/>
                        </a:lnSpc>
                        <a:spcBef>
                          <a:spcPts val="425"/>
                        </a:spcBef>
                        <a:spcAft>
                          <a:spcPts val="0"/>
                        </a:spcAft>
                        <a:buClrTx/>
                        <a:buSzTx/>
                        <a:buFontTx/>
                        <a:buNone/>
                        <a:tabLst/>
                        <a:defRPr/>
                      </a:pPr>
                      <a:r>
                        <a:rPr lang="ja-JP" altLang="en-US" sz="850" spc="0" dirty="0">
                          <a:solidFill>
                            <a:srgbClr val="414042"/>
                          </a:solidFill>
                          <a:latin typeface="Meiryo UI" panose="020B0604030504040204" pitchFamily="50" charset="-128"/>
                          <a:ea typeface="Meiryo UI" panose="020B0604030504040204" pitchFamily="50" charset="-128"/>
                          <a:cs typeface="Source Han Sans JP"/>
                        </a:rPr>
                        <a:t>その他</a:t>
                      </a:r>
                      <a:endParaRPr lang="ja-JP" altLang="en-US"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50355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（児童福祉、子供家庭支援センター）</a:t>
                      </a:r>
                      <a:endParaRPr lang="en-US" altLang="ja-JP" sz="7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00000"/>
                        </a:lnSpc>
                      </a:pPr>
                      <a:endParaRPr lang="ja-JP" altLang="en-US" sz="7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57594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（教育委員会</a:t>
                      </a:r>
                    </a:p>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（学校での様子把握のため）</a:t>
                      </a:r>
                      <a:r>
                        <a:rPr lang="en-US" altLang="ja-JP" sz="700" spc="0" dirty="0">
                          <a:solidFill>
                            <a:srgbClr val="414042"/>
                          </a:solidFill>
                          <a:latin typeface="Meiryo UI" panose="020B0604030504040204" pitchFamily="50" charset="-128"/>
                          <a:ea typeface="Meiryo UI" panose="020B0604030504040204" pitchFamily="50" charset="-128"/>
                          <a:cs typeface="Times New Roman"/>
                        </a:rPr>
                        <a:t>)</a:t>
                      </a: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57594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（高齢者福祉、介護保険、</a:t>
                      </a:r>
                    </a:p>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地域包括支援センター）</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4"/>
                  </a:ext>
                </a:extLst>
              </a:tr>
              <a:tr h="503555">
                <a:tc>
                  <a:txBody>
                    <a:bodyPr/>
                    <a:lstStyle/>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（障害福祉、障害者相談支援窓口）</a:t>
                      </a:r>
                      <a:endParaRPr lang="en-US" altLang="zh-TW"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5"/>
                  </a:ext>
                </a:extLst>
              </a:tr>
              <a:tr h="50355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（保健所・保健センター）</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6"/>
                  </a:ext>
                </a:extLst>
              </a:tr>
              <a:tr h="575945">
                <a:tc>
                  <a:txBody>
                    <a:bodyPr/>
                    <a:lstStyle/>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（生活福祉、福祉事務所、</a:t>
                      </a:r>
                    </a:p>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自立相談支援機関）</a:t>
                      </a:r>
                      <a:endParaRPr lang="en-US" altLang="zh-TW"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7"/>
                  </a:ext>
                </a:extLst>
              </a:tr>
              <a:tr h="503555">
                <a:tc>
                  <a:txBody>
                    <a:bodyPr/>
                    <a:lstStyle/>
                    <a:p>
                      <a:pPr algn="ctr">
                        <a:lnSpc>
                          <a:spcPct val="100000"/>
                        </a:lnSpc>
                        <a:spcBef>
                          <a:spcPts val="30"/>
                        </a:spcBef>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（医療機関・訪問看護）</a:t>
                      </a:r>
                      <a:endParaRPr lang="en-US" altLang="ja-JP" sz="7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00000"/>
                        </a:lnSpc>
                        <a:spcBef>
                          <a:spcPts val="30"/>
                        </a:spcBef>
                      </a:pPr>
                      <a:endParaRPr sz="65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8"/>
                  </a:ext>
                </a:extLst>
              </a:tr>
              <a:tr h="50355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（多文化共生窓口）</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marR="12065">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9"/>
                  </a:ext>
                </a:extLst>
              </a:tr>
              <a:tr h="35941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marR="12065">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extLst>
                  <a:ext uri="{0D108BD9-81ED-4DB2-BD59-A6C34878D82A}">
                    <a16:rowId xmlns:a16="http://schemas.microsoft.com/office/drawing/2014/main" val="10010"/>
                  </a:ext>
                </a:extLst>
              </a:tr>
            </a:tbl>
          </a:graphicData>
        </a:graphic>
      </p:graphicFrame>
      <p:sp>
        <p:nvSpPr>
          <p:cNvPr id="11" name="object 11"/>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61</a:t>
            </a:r>
            <a:endParaRPr sz="900">
              <a:latin typeface="Meiryo UI" panose="020B0604030504040204" pitchFamily="50" charset="-128"/>
              <a:ea typeface="Meiryo UI" panose="020B0604030504040204" pitchFamily="50" charset="-128"/>
              <a:cs typeface="Source Han Sans JP Medium"/>
            </a:endParaRPr>
          </a:p>
        </p:txBody>
      </p:sp>
      <p:sp>
        <p:nvSpPr>
          <p:cNvPr id="13" name="object 13"/>
          <p:cNvSpPr txBox="1"/>
          <p:nvPr/>
        </p:nvSpPr>
        <p:spPr>
          <a:xfrm>
            <a:off x="707301" y="10331567"/>
            <a:ext cx="294576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第１０章  ｜  ３.各自治体における相談窓口の連絡先（書き込み式）</a:t>
            </a:r>
            <a:endParaRPr sz="700">
              <a:latin typeface="Meiryo UI" panose="020B0604030504040204" pitchFamily="50" charset="-128"/>
              <a:ea typeface="Meiryo UI" panose="020B0604030504040204" pitchFamily="50" charset="-128"/>
              <a:cs typeface="Source Han Sans JP"/>
            </a:endParaRPr>
          </a:p>
        </p:txBody>
      </p:sp>
      <p:sp>
        <p:nvSpPr>
          <p:cNvPr id="14" name="object 7"/>
          <p:cNvSpPr txBox="1"/>
          <p:nvPr/>
        </p:nvSpPr>
        <p:spPr>
          <a:xfrm>
            <a:off x="1067349" y="1947566"/>
            <a:ext cx="5437505" cy="166712"/>
          </a:xfrm>
          <a:prstGeom prst="rect">
            <a:avLst/>
          </a:prstGeom>
        </p:spPr>
        <p:txBody>
          <a:bodyPr vert="horz" wrap="square" lIns="0" tIns="12700" rIns="0" bIns="0" rtlCol="0">
            <a:spAutoFit/>
          </a:bodyPr>
          <a:lstStyle/>
          <a:p>
            <a:pPr marL="149860" algn="ctr">
              <a:lnSpc>
                <a:spcPct val="100000"/>
              </a:lnSpc>
              <a:tabLst>
                <a:tab pos="417195" algn="l"/>
                <a:tab pos="1026794" algn="l"/>
                <a:tab pos="51479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ネットワークの中心機関、ヤングケアラ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コーディネーターの連絡先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2292330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334640" y="634961"/>
            <a:ext cx="4319905" cy="558800"/>
          </a:xfrm>
          <a:prstGeom prst="rect">
            <a:avLst/>
          </a:prstGeom>
        </p:spPr>
        <p:txBody>
          <a:bodyPr vert="horz" wrap="square" lIns="0" tIns="35560" rIns="0" bIns="0" rtlCol="0">
            <a:spAutoFit/>
          </a:bodyPr>
          <a:lstStyle/>
          <a:p>
            <a:pPr marL="104775">
              <a:lnSpc>
                <a:spcPct val="100000"/>
              </a:lnSpc>
              <a:spcBef>
                <a:spcPts val="280"/>
              </a:spcBef>
            </a:pPr>
            <a:r>
              <a:rPr sz="1600" b="1" dirty="0">
                <a:solidFill>
                  <a:srgbClr val="F37964"/>
                </a:solidFill>
                <a:latin typeface="Meiryo UI" panose="020B0604030504040204" pitchFamily="50" charset="-128"/>
                <a:ea typeface="Meiryo UI" panose="020B0604030504040204" pitchFamily="50" charset="-128"/>
                <a:cs typeface="Source Han Sans JP Heavy"/>
              </a:rPr>
              <a:t>各地域の民間支援団体等</a:t>
            </a:r>
            <a:endParaRPr sz="1600">
              <a:latin typeface="Meiryo UI" panose="020B0604030504040204" pitchFamily="50" charset="-128"/>
              <a:ea typeface="Meiryo UI" panose="020B0604030504040204" pitchFamily="50" charset="-128"/>
              <a:cs typeface="Source Han Sans JP Heavy"/>
            </a:endParaRPr>
          </a:p>
          <a:p>
            <a:pPr marL="12700">
              <a:lnSpc>
                <a:spcPct val="100000"/>
              </a:lnSpc>
              <a:spcBef>
                <a:spcPts val="175"/>
              </a:spcBef>
            </a:pPr>
            <a:r>
              <a:rPr sz="1600" b="1" dirty="0">
                <a:solidFill>
                  <a:srgbClr val="F37964"/>
                </a:solidFill>
                <a:latin typeface="Meiryo UI" panose="020B0604030504040204" pitchFamily="50" charset="-128"/>
                <a:ea typeface="Meiryo UI" panose="020B0604030504040204" pitchFamily="50" charset="-128"/>
                <a:cs typeface="Source Han Sans JP Heavy"/>
              </a:rPr>
              <a:t>（ピアサポート・居場所支援等）（書き込み式）</a:t>
            </a:r>
            <a:endParaRPr sz="16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49" y="1397262"/>
            <a:ext cx="5433060" cy="627351"/>
          </a:xfrm>
          <a:prstGeom prst="rect">
            <a:avLst/>
          </a:prstGeom>
        </p:spPr>
        <p:txBody>
          <a:bodyPr vert="horz" wrap="square" lIns="0" tIns="12700" rIns="0" bIns="0" rtlCol="0">
            <a:spAutoFit/>
          </a:bodyPr>
          <a:lstStyle/>
          <a:p>
            <a:pPr marL="12700" marR="5080" indent="107950">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地域の民間支援団体等も重要な関係機関・関係者です。日頃からの関係性構築に向け、連絡先を書き込む・別紙でリストを作成する等してお使いください。</a:t>
            </a:r>
            <a:endParaRPr sz="1000" dirty="0">
              <a:latin typeface="Meiryo UI" panose="020B0604030504040204" pitchFamily="50" charset="-128"/>
              <a:ea typeface="Meiryo UI" panose="020B0604030504040204" pitchFamily="50" charset="-128"/>
              <a:cs typeface="Source Han Sans JP"/>
            </a:endParaRPr>
          </a:p>
          <a:p>
            <a:pPr marL="116205">
              <a:lnSpc>
                <a:spcPct val="100000"/>
              </a:lnSpc>
              <a:spcBef>
                <a:spcPts val="400"/>
              </a:spcBef>
            </a:pPr>
            <a:r>
              <a:rPr sz="1000" dirty="0" err="1">
                <a:solidFill>
                  <a:srgbClr val="414042"/>
                </a:solidFill>
                <a:latin typeface="Meiryo UI" panose="020B0604030504040204" pitchFamily="50" charset="-128"/>
                <a:ea typeface="Meiryo UI" panose="020B0604030504040204" pitchFamily="50" charset="-128"/>
                <a:cs typeface="Source Han Sans JP"/>
              </a:rPr>
              <a:t>その他、ケースごとに、本人やきょうだいの通う学校、保育所等とも連携しましょう</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nvPr>
        </p:nvGraphicFramePr>
        <p:xfrm>
          <a:off x="1079995" y="2639428"/>
          <a:ext cx="5399405" cy="7134225"/>
        </p:xfrm>
        <a:graphic>
          <a:graphicData uri="http://schemas.openxmlformats.org/drawingml/2006/table">
            <a:tbl>
              <a:tblPr firstRow="1" bandRow="1">
                <a:tableStyleId>{2D5ABB26-0587-4C30-8999-92F81FD0307C}</a:tableStyleId>
              </a:tblPr>
              <a:tblGrid>
                <a:gridCol w="935990">
                  <a:extLst>
                    <a:ext uri="{9D8B030D-6E8A-4147-A177-3AD203B41FA5}">
                      <a16:colId xmlns:a16="http://schemas.microsoft.com/office/drawing/2014/main" val="20000"/>
                    </a:ext>
                  </a:extLst>
                </a:gridCol>
                <a:gridCol w="1943735">
                  <a:extLst>
                    <a:ext uri="{9D8B030D-6E8A-4147-A177-3AD203B41FA5}">
                      <a16:colId xmlns:a16="http://schemas.microsoft.com/office/drawing/2014/main" val="20001"/>
                    </a:ext>
                  </a:extLst>
                </a:gridCol>
                <a:gridCol w="899795">
                  <a:extLst>
                    <a:ext uri="{9D8B030D-6E8A-4147-A177-3AD203B41FA5}">
                      <a16:colId xmlns:a16="http://schemas.microsoft.com/office/drawing/2014/main" val="20002"/>
                    </a:ext>
                  </a:extLst>
                </a:gridCol>
                <a:gridCol w="1619885">
                  <a:extLst>
                    <a:ext uri="{9D8B030D-6E8A-4147-A177-3AD203B41FA5}">
                      <a16:colId xmlns:a16="http://schemas.microsoft.com/office/drawing/2014/main" val="20003"/>
                    </a:ext>
                  </a:extLst>
                </a:gridCol>
              </a:tblGrid>
              <a:tr h="391160">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algn="ctr">
                        <a:lnSpc>
                          <a:spcPct val="100000"/>
                        </a:lnSpc>
                      </a:pPr>
                      <a:r>
                        <a:rPr sz="950" b="1" spc="0" dirty="0">
                          <a:solidFill>
                            <a:srgbClr val="FFFFFF"/>
                          </a:solidFill>
                          <a:latin typeface="Meiryo UI" panose="020B0604030504040204" pitchFamily="50" charset="-128"/>
                          <a:ea typeface="Meiryo UI" panose="020B0604030504040204" pitchFamily="50" charset="-128"/>
                          <a:cs typeface="Source Han Sans JP Heavy"/>
                        </a:rPr>
                        <a:t>支援内容</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R w="38100">
                      <a:solidFill>
                        <a:srgbClr val="FFFFFF"/>
                      </a:solidFill>
                      <a:prstDash val="solid"/>
                    </a:lnR>
                    <a:lnB w="38100">
                      <a:solidFill>
                        <a:srgbClr val="FFFFFF"/>
                      </a:solidFill>
                      <a:prstDash val="solid"/>
                    </a:lnB>
                    <a:solidFill>
                      <a:srgbClr val="F37964"/>
                    </a:solidFill>
                  </a:tcPr>
                </a:tc>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algn="ctr">
                        <a:lnSpc>
                          <a:spcPct val="100000"/>
                        </a:lnSpc>
                      </a:pPr>
                      <a:r>
                        <a:rPr sz="950" b="1" spc="0" dirty="0" err="1">
                          <a:solidFill>
                            <a:srgbClr val="FFFFFF"/>
                          </a:solidFill>
                          <a:latin typeface="Meiryo UI" panose="020B0604030504040204" pitchFamily="50" charset="-128"/>
                          <a:ea typeface="Meiryo UI" panose="020B0604030504040204" pitchFamily="50" charset="-128"/>
                          <a:cs typeface="Source Han Sans JP Heavy"/>
                        </a:rPr>
                        <a:t>事業者・関係者</a:t>
                      </a:r>
                      <a:r>
                        <a:rPr sz="950" b="1" spc="0" dirty="0">
                          <a:solidFill>
                            <a:srgbClr val="FFFFFF"/>
                          </a:solidFill>
                          <a:latin typeface="Meiryo UI" panose="020B0604030504040204" pitchFamily="50" charset="-128"/>
                          <a:ea typeface="Meiryo UI" panose="020B0604030504040204" pitchFamily="50" charset="-128"/>
                          <a:cs typeface="Source Han Sans JP Heavy"/>
                        </a:rPr>
                        <a:t> </a:t>
                      </a:r>
                      <a:r>
                        <a:rPr sz="950" b="1" spc="-500" baseline="0" dirty="0">
                          <a:solidFill>
                            <a:srgbClr val="FFFFFF"/>
                          </a:solidFill>
                          <a:latin typeface="Meiryo UI" panose="020B0604030504040204" pitchFamily="50" charset="-128"/>
                          <a:ea typeface="Meiryo UI" panose="020B0604030504040204" pitchFamily="50" charset="-128"/>
                          <a:cs typeface="Source Han Sans JP Heavy"/>
                        </a:rPr>
                        <a:t>※</a:t>
                      </a:r>
                      <a:r>
                        <a:rPr sz="950" b="1" spc="0" dirty="0">
                          <a:solidFill>
                            <a:srgbClr val="FFFFFF"/>
                          </a:solidFill>
                          <a:latin typeface="Meiryo UI" panose="020B0604030504040204" pitchFamily="50" charset="-128"/>
                          <a:ea typeface="Meiryo UI" panose="020B0604030504040204" pitchFamily="50" charset="-128"/>
                          <a:cs typeface="Source Han Sans JP Heavy"/>
                        </a:rPr>
                        <a:t>（</a:t>
                      </a:r>
                      <a:r>
                        <a:rPr sz="950" b="1" spc="-500" baseline="0" dirty="0">
                          <a:solidFill>
                            <a:srgbClr val="FFFFFF"/>
                          </a:solidFill>
                          <a:latin typeface="Meiryo UI" panose="020B0604030504040204" pitchFamily="50" charset="-128"/>
                          <a:ea typeface="Meiryo UI" panose="020B0604030504040204" pitchFamily="50" charset="-128"/>
                          <a:cs typeface="Source Han Sans JP Heavy"/>
                        </a:rPr>
                        <a:t>）</a:t>
                      </a:r>
                      <a:r>
                        <a:rPr sz="950" b="1" spc="0" dirty="0">
                          <a:solidFill>
                            <a:srgbClr val="FFFFFF"/>
                          </a:solidFill>
                          <a:latin typeface="Meiryo UI" panose="020B0604030504040204" pitchFamily="50" charset="-128"/>
                          <a:ea typeface="Meiryo UI" panose="020B0604030504040204" pitchFamily="50" charset="-128"/>
                          <a:cs typeface="Source Han Sans JP Heavy"/>
                        </a:rPr>
                        <a:t>内は例</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208279" marR="140335" indent="-60325">
                        <a:lnSpc>
                          <a:spcPts val="1000"/>
                        </a:lnSpc>
                        <a:spcBef>
                          <a:spcPts val="6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地域・地区・活動日等</a:t>
                      </a:r>
                      <a:endParaRPr sz="950" spc="0" dirty="0">
                        <a:latin typeface="Meiryo UI" panose="020B0604030504040204" pitchFamily="50" charset="-128"/>
                        <a:ea typeface="Meiryo UI" panose="020B0604030504040204" pitchFamily="50" charset="-128"/>
                        <a:cs typeface="Source Han Sans JP Heavy"/>
                      </a:endParaRPr>
                    </a:p>
                  </a:txBody>
                  <a:tcPr marL="0" marR="0" marT="762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marL="487680">
                        <a:lnSpc>
                          <a:spcPct val="100000"/>
                        </a:lnSpc>
                      </a:pPr>
                      <a:r>
                        <a:rPr sz="950" b="1" spc="0" dirty="0">
                          <a:solidFill>
                            <a:srgbClr val="FFFFFF"/>
                          </a:solidFill>
                          <a:latin typeface="Meiryo UI" panose="020B0604030504040204" pitchFamily="50" charset="-128"/>
                          <a:ea typeface="Meiryo UI" panose="020B0604030504040204" pitchFamily="50" charset="-128"/>
                          <a:cs typeface="Source Han Sans JP Heavy"/>
                        </a:rPr>
                        <a:t>電話・メール</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584200">
                <a:tc>
                  <a:txBody>
                    <a:bodyPr/>
                    <a:lstStyle/>
                    <a:p>
                      <a:pPr marL="205104" marR="58419" indent="-86360">
                        <a:lnSpc>
                          <a:spcPct val="117700"/>
                        </a:lnSpc>
                      </a:pPr>
                      <a:r>
                        <a:rPr sz="850" b="0" spc="-20" dirty="0" err="1">
                          <a:solidFill>
                            <a:srgbClr val="414042"/>
                          </a:solidFill>
                          <a:latin typeface="Meiryo UI" panose="020B0604030504040204" pitchFamily="50" charset="-128"/>
                          <a:ea typeface="Meiryo UI" panose="020B0604030504040204" pitchFamily="50" charset="-128"/>
                          <a:cs typeface="Source Han Sans JP Medium"/>
                        </a:rPr>
                        <a:t>当事者の交流、</a:t>
                      </a:r>
                      <a:r>
                        <a:rPr sz="850" b="0" spc="-45" dirty="0" err="1">
                          <a:solidFill>
                            <a:srgbClr val="414042"/>
                          </a:solidFill>
                          <a:latin typeface="Meiryo UI" panose="020B0604030504040204" pitchFamily="50" charset="-128"/>
                          <a:ea typeface="Meiryo UI" panose="020B0604030504040204" pitchFamily="50" charset="-128"/>
                          <a:cs typeface="Source Han Sans JP Medium"/>
                        </a:rPr>
                        <a:t>ケアの相談</a:t>
                      </a:r>
                      <a:endParaRPr sz="850" dirty="0">
                        <a:latin typeface="Meiryo UI" panose="020B0604030504040204" pitchFamily="50" charset="-128"/>
                        <a:ea typeface="Meiryo UI" panose="020B0604030504040204" pitchFamily="50" charset="-128"/>
                        <a:cs typeface="Source Han Sans JP Medium"/>
                      </a:endParaRPr>
                    </a:p>
                  </a:txBody>
                  <a:tcPr marL="0" marR="0" marT="1905"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gn="ctr">
                        <a:lnSpc>
                          <a:spcPct val="100000"/>
                        </a:lnSpc>
                        <a:spcBef>
                          <a:spcPts val="490"/>
                        </a:spcBef>
                      </a:pPr>
                      <a:r>
                        <a:rPr sz="700" b="0" spc="0" dirty="0">
                          <a:solidFill>
                            <a:srgbClr val="414042"/>
                          </a:solidFill>
                          <a:latin typeface="Meiryo UI" panose="020B0604030504040204" pitchFamily="50" charset="-128"/>
                          <a:ea typeface="Meiryo UI" panose="020B0604030504040204" pitchFamily="50" charset="-128"/>
                          <a:cs typeface="Source Han Sans JP Medium"/>
                        </a:rPr>
                        <a:t>（ピアサポートサロン等）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学習支援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（学校、フリースクール、社会福祉協議会等）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家事支援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養育支援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4"/>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食事支援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5"/>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85" dirty="0">
                          <a:solidFill>
                            <a:srgbClr val="414042"/>
                          </a:solidFill>
                          <a:latin typeface="Meiryo UI" panose="020B0604030504040204" pitchFamily="50" charset="-128"/>
                          <a:ea typeface="Meiryo UI" panose="020B0604030504040204" pitchFamily="50" charset="-128"/>
                          <a:cs typeface="Source Han Sans JP Medium"/>
                        </a:rPr>
                        <a:t>食事、居場所</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（子供食堂等）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6"/>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25" dirty="0" err="1">
                          <a:solidFill>
                            <a:srgbClr val="414042"/>
                          </a:solidFill>
                          <a:latin typeface="Meiryo UI" panose="020B0604030504040204" pitchFamily="50" charset="-128"/>
                          <a:ea typeface="Meiryo UI" panose="020B0604030504040204" pitchFamily="50" charset="-128"/>
                          <a:cs typeface="Source Han Sans JP Medium"/>
                        </a:rPr>
                        <a:t>遊び</a:t>
                      </a:r>
                      <a:r>
                        <a:rPr lang="ja-JP" altLang="en-US" sz="850" b="0" spc="25" dirty="0">
                          <a:solidFill>
                            <a:srgbClr val="414042"/>
                          </a:solidFill>
                          <a:latin typeface="Meiryo UI" panose="020B0604030504040204" pitchFamily="50" charset="-128"/>
                          <a:ea typeface="Meiryo UI" panose="020B0604030504040204" pitchFamily="50" charset="-128"/>
                          <a:cs typeface="Source Han Sans JP Medium"/>
                        </a:rPr>
                        <a:t>・</a:t>
                      </a:r>
                      <a:r>
                        <a:rPr sz="850" b="0" spc="-20" dirty="0" err="1">
                          <a:solidFill>
                            <a:srgbClr val="414042"/>
                          </a:solidFill>
                          <a:latin typeface="Meiryo UI" panose="020B0604030504040204" pitchFamily="50" charset="-128"/>
                          <a:ea typeface="Meiryo UI" panose="020B0604030504040204" pitchFamily="50" charset="-128"/>
                          <a:cs typeface="Source Han Sans JP Medium"/>
                        </a:rPr>
                        <a:t>居場所</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（児童館）</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7"/>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0" dirty="0">
                          <a:solidFill>
                            <a:srgbClr val="414042"/>
                          </a:solidFill>
                          <a:latin typeface="Meiryo UI" panose="020B0604030504040204" pitchFamily="50" charset="-128"/>
                          <a:ea typeface="Meiryo UI" panose="020B0604030504040204" pitchFamily="50" charset="-128"/>
                          <a:cs typeface="Source Han Sans JP Medium"/>
                        </a:rPr>
                        <a:t>放課後支援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（学童クラブ、放課後等デイサービス等）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8"/>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marL="4445" algn="ctr">
                        <a:lnSpc>
                          <a:spcPct val="100000"/>
                        </a:lnSpc>
                        <a:spcBef>
                          <a:spcPts val="5"/>
                        </a:spcBef>
                      </a:pPr>
                      <a:r>
                        <a:rPr sz="850" b="0" spc="-40" dirty="0">
                          <a:solidFill>
                            <a:srgbClr val="414042"/>
                          </a:solidFill>
                          <a:latin typeface="Meiryo UI" panose="020B0604030504040204" pitchFamily="50" charset="-128"/>
                          <a:ea typeface="Meiryo UI" panose="020B0604030504040204" pitchFamily="50" charset="-128"/>
                          <a:cs typeface="Source Han Sans JP Medium"/>
                        </a:rPr>
                        <a:t>見守り</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（民生児童委員）</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9"/>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marL="4445" algn="ctr">
                        <a:lnSpc>
                          <a:spcPct val="100000"/>
                        </a:lnSpc>
                        <a:spcBef>
                          <a:spcPts val="5"/>
                        </a:spcBef>
                      </a:pPr>
                      <a:r>
                        <a:rPr sz="850" b="0" spc="-40" dirty="0">
                          <a:solidFill>
                            <a:srgbClr val="414042"/>
                          </a:solidFill>
                          <a:latin typeface="Meiryo UI" panose="020B0604030504040204" pitchFamily="50" charset="-128"/>
                          <a:ea typeface="Meiryo UI" panose="020B0604030504040204" pitchFamily="50" charset="-128"/>
                          <a:cs typeface="Source Han Sans JP Medium"/>
                        </a:rPr>
                        <a:t>見守り</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a:t>
                      </a:r>
                      <a:r>
                        <a:rPr sz="700" b="0" spc="0" dirty="0" err="1">
                          <a:solidFill>
                            <a:srgbClr val="414042"/>
                          </a:solidFill>
                          <a:latin typeface="Meiryo UI" panose="020B0604030504040204" pitchFamily="50" charset="-128"/>
                          <a:ea typeface="Meiryo UI" panose="020B0604030504040204" pitchFamily="50" charset="-128"/>
                          <a:cs typeface="Source Han Sans JP Medium"/>
                        </a:rPr>
                        <a:t>自治会</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a:t>
                      </a:r>
                      <a:r>
                        <a:rPr sz="700" b="0" spc="0" dirty="0" err="1">
                          <a:solidFill>
                            <a:srgbClr val="414042"/>
                          </a:solidFill>
                          <a:latin typeface="Meiryo UI" panose="020B0604030504040204" pitchFamily="50" charset="-128"/>
                          <a:ea typeface="Meiryo UI" panose="020B0604030504040204" pitchFamily="50" charset="-128"/>
                          <a:cs typeface="Source Han Sans JP Medium"/>
                        </a:rPr>
                        <a:t>町内会等</a:t>
                      </a:r>
                      <a:r>
                        <a:rPr sz="700" b="0" spc="0" dirty="0">
                          <a:solidFill>
                            <a:srgbClr val="414042"/>
                          </a:solidFill>
                          <a:latin typeface="Meiryo UI" panose="020B0604030504040204" pitchFamily="50" charset="-128"/>
                          <a:ea typeface="Meiryo UI" panose="020B0604030504040204" pitchFamily="50" charset="-128"/>
                          <a:cs typeface="Source Han Sans JP Medium"/>
                        </a:rPr>
                        <a:t>）</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10"/>
                  </a:ext>
                </a:extLst>
              </a:tr>
              <a:tr h="619760">
                <a:tc>
                  <a:txBody>
                    <a:bodyPr/>
                    <a:lstStyle/>
                    <a:p>
                      <a:pPr marL="252095" marR="136525" indent="-81280">
                        <a:lnSpc>
                          <a:spcPct val="145400"/>
                        </a:lnSpc>
                        <a:spcBef>
                          <a:spcPts val="710"/>
                        </a:spcBef>
                      </a:pPr>
                      <a:r>
                        <a:rPr lang="en-US" sz="850" b="0" spc="-45" dirty="0">
                          <a:solidFill>
                            <a:srgbClr val="414042"/>
                          </a:solidFill>
                          <a:latin typeface="Meiryo UI" panose="020B0604030504040204" pitchFamily="50" charset="-128"/>
                          <a:ea typeface="Meiryo UI" panose="020B0604030504040204" pitchFamily="50" charset="-128"/>
                          <a:cs typeface="Source Han Sans JP Medium"/>
                        </a:rPr>
                        <a:t> </a:t>
                      </a:r>
                      <a:r>
                        <a:rPr sz="850" b="0" spc="-45" dirty="0" err="1">
                          <a:solidFill>
                            <a:srgbClr val="414042"/>
                          </a:solidFill>
                          <a:latin typeface="Meiryo UI" panose="020B0604030504040204" pitchFamily="50" charset="-128"/>
                          <a:ea typeface="Meiryo UI" panose="020B0604030504040204" pitchFamily="50" charset="-128"/>
                          <a:cs typeface="Source Han Sans JP Medium"/>
                        </a:rPr>
                        <a:t>保護者支援</a:t>
                      </a:r>
                      <a:r>
                        <a:rPr lang="ja-JP" altLang="en-US" sz="850" b="0" spc="-45" baseline="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850" b="0" spc="-45" dirty="0">
                          <a:solidFill>
                            <a:srgbClr val="414042"/>
                          </a:solidFill>
                          <a:latin typeface="Meiryo UI" panose="020B0604030504040204" pitchFamily="50" charset="-128"/>
                          <a:ea typeface="Meiryo UI" panose="020B0604030504040204" pitchFamily="50" charset="-128"/>
                          <a:cs typeface="Source Han Sans JP Medium"/>
                        </a:rPr>
                        <a:t>・</a:t>
                      </a:r>
                      <a:r>
                        <a:rPr sz="850" b="0" spc="-15" dirty="0" err="1">
                          <a:solidFill>
                            <a:srgbClr val="414042"/>
                          </a:solidFill>
                          <a:latin typeface="Meiryo UI" panose="020B0604030504040204" pitchFamily="50" charset="-128"/>
                          <a:ea typeface="Meiryo UI" panose="020B0604030504040204" pitchFamily="50" charset="-128"/>
                          <a:cs typeface="Source Han Sans JP Medium"/>
                        </a:rPr>
                        <a:t>親子支援</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25"/>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（女性相談センター等）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11"/>
                  </a:ext>
                </a:extLst>
              </a:tr>
              <a:tr h="503555">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6E7E8"/>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12"/>
                  </a:ext>
                </a:extLst>
              </a:tr>
              <a:tr h="503555">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rgbClr val="E6E7E8"/>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solidFill>
                      <a:srgbClr val="E6E7E8"/>
                    </a:solidFill>
                  </a:tcPr>
                </a:tc>
                <a:extLst>
                  <a:ext uri="{0D108BD9-81ED-4DB2-BD59-A6C34878D82A}">
                    <a16:rowId xmlns:a16="http://schemas.microsoft.com/office/drawing/2014/main" val="10013"/>
                  </a:ext>
                </a:extLst>
              </a:tr>
            </a:tbl>
          </a:graphicData>
        </a:graphic>
      </p:graphicFrame>
      <p:sp>
        <p:nvSpPr>
          <p:cNvPr id="9" name="object 9"/>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62</a:t>
            </a:r>
            <a:endParaRPr sz="900">
              <a:latin typeface="Meiryo UI" panose="020B0604030504040204" pitchFamily="50" charset="-128"/>
              <a:ea typeface="Meiryo UI" panose="020B0604030504040204" pitchFamily="50" charset="-128"/>
              <a:cs typeface="Source Han Sans JP Medium"/>
            </a:endParaRPr>
          </a:p>
        </p:txBody>
      </p:sp>
      <p:sp>
        <p:nvSpPr>
          <p:cNvPr id="56" name="object 56"/>
          <p:cNvSpPr txBox="1"/>
          <p:nvPr/>
        </p:nvSpPr>
        <p:spPr>
          <a:xfrm>
            <a:off x="3029940" y="10331567"/>
            <a:ext cx="382333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第１０章  ｜  ４.各地域の民間支援団体等（ピアサポート・居場所支援等）（書き込み式）</a:t>
            </a:r>
            <a:endParaRPr sz="700" dirty="0">
              <a:latin typeface="Meiryo UI" panose="020B0604030504040204" pitchFamily="50" charset="-128"/>
              <a:ea typeface="Meiryo UI" panose="020B0604030504040204" pitchFamily="50" charset="-128"/>
              <a:cs typeface="Source Han Sans JP"/>
            </a:endParaRPr>
          </a:p>
        </p:txBody>
      </p:sp>
      <p:sp>
        <p:nvSpPr>
          <p:cNvPr id="57"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9"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1"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4"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7"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0"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3"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9"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2"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p>
        </p:txBody>
      </p:sp>
      <p:sp>
        <p:nvSpPr>
          <p:cNvPr id="85"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6"/>
          <p:cNvSpPr txBox="1"/>
          <p:nvPr/>
        </p:nvSpPr>
        <p:spPr>
          <a:xfrm>
            <a:off x="7198981" y="7739910"/>
            <a:ext cx="88358" cy="714050"/>
          </a:xfrm>
          <a:prstGeom prst="rect">
            <a:avLst/>
          </a:prstGeom>
        </p:spPr>
        <p:txBody>
          <a:bodyPr vert="eaVert" wrap="square" lIns="0" tIns="0" rIns="0" bIns="0" rtlCol="0">
            <a:spAutoFit/>
          </a:bodyPr>
          <a:lstStyle/>
          <a:p>
            <a:pPr marL="12700" algn="ctr">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a:t>
            </a:r>
            <a:r>
              <a:rPr kumimoji="1" lang="en-US" sz="700" dirty="0">
                <a:solidFill>
                  <a:schemeClr val="bg1"/>
                </a:solidFill>
                <a:latin typeface="Meiryo UI" panose="020B0604030504040204" pitchFamily="50" charset="-128"/>
                <a:ea typeface="Meiryo UI" panose="020B0604030504040204" pitchFamily="50" charset="-128"/>
                <a:cs typeface="Source Han Sans JP"/>
              </a:rPr>
              <a:t>10</a:t>
            </a:r>
            <a:r>
              <a:rPr sz="700" dirty="0">
                <a:solidFill>
                  <a:schemeClr val="bg1"/>
                </a:solidFill>
                <a:latin typeface="Meiryo UI" panose="020B0604030504040204" pitchFamily="50" charset="-128"/>
                <a:ea typeface="Meiryo UI" panose="020B0604030504040204" pitchFamily="50" charset="-128"/>
                <a:cs typeface="Source Han Sans JP"/>
              </a:rPr>
              <a:t>章</a:t>
            </a:r>
          </a:p>
        </p:txBody>
      </p:sp>
      <p:sp>
        <p:nvSpPr>
          <p:cNvPr id="88"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sp>
        <p:nvSpPr>
          <p:cNvPr id="91"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4"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6" name="object 7"/>
          <p:cNvSpPr txBox="1"/>
          <p:nvPr/>
        </p:nvSpPr>
        <p:spPr>
          <a:xfrm>
            <a:off x="1067349" y="2310330"/>
            <a:ext cx="5433060" cy="166712"/>
          </a:xfrm>
          <a:prstGeom prst="rect">
            <a:avLst/>
          </a:prstGeom>
        </p:spPr>
        <p:txBody>
          <a:bodyPr vert="horz" wrap="square" lIns="0" tIns="12700" rIns="0" bIns="0" rtlCol="0">
            <a:spAutoFit/>
          </a:bodyPr>
          <a:lstStyle/>
          <a:p>
            <a:pPr algn="ctr">
              <a:lnSpc>
                <a:spcPct val="100000"/>
              </a:lnSpc>
              <a:tabLst>
                <a:tab pos="266700" algn="l"/>
                <a:tab pos="877569" algn="l"/>
                <a:tab pos="19507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35	地域の支援団体	］</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1084266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41011" y="1646063"/>
            <a:ext cx="4323715" cy="166712"/>
          </a:xfrm>
          <a:prstGeom prst="rect">
            <a:avLst/>
          </a:prstGeom>
        </p:spPr>
        <p:txBody>
          <a:bodyPr vert="horz" wrap="square" lIns="0" tIns="12700" rIns="0" bIns="0" rtlCol="0">
            <a:spAutoFit/>
          </a:bodyPr>
          <a:lstStyle/>
          <a:p>
            <a:pPr marL="38100">
              <a:lnSpc>
                <a:spcPct val="1000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ここでは、関係機関が連携して支援した事例についていくつか紹介します。</a:t>
            </a:r>
            <a:r>
              <a:rPr sz="825" baseline="35353" dirty="0">
                <a:solidFill>
                  <a:srgbClr val="414042"/>
                </a:solidFill>
                <a:latin typeface="Meiryo UI" panose="020B0604030504040204" pitchFamily="50" charset="-128"/>
                <a:ea typeface="Meiryo UI" panose="020B0604030504040204" pitchFamily="50" charset="-128"/>
                <a:cs typeface="Source Han Sans JP"/>
              </a:rPr>
              <a:t>8</a:t>
            </a:r>
            <a:endParaRPr sz="825" baseline="35353" dirty="0">
              <a:latin typeface="Meiryo UI" panose="020B0604030504040204" pitchFamily="50" charset="-128"/>
              <a:ea typeface="Meiryo UI" panose="020B0604030504040204" pitchFamily="50" charset="-128"/>
              <a:cs typeface="Source Han Sans JP"/>
            </a:endParaRPr>
          </a:p>
        </p:txBody>
      </p:sp>
      <p:sp>
        <p:nvSpPr>
          <p:cNvPr id="2" name="object 2"/>
          <p:cNvSpPr/>
          <p:nvPr/>
        </p:nvSpPr>
        <p:spPr>
          <a:xfrm>
            <a:off x="720001" y="1416603"/>
            <a:ext cx="6120130" cy="0"/>
          </a:xfrm>
          <a:custGeom>
            <a:avLst/>
            <a:gdLst/>
            <a:ahLst/>
            <a:cxnLst/>
            <a:rect l="l" t="t" r="r" b="b"/>
            <a:pathLst>
              <a:path w="6120130">
                <a:moveTo>
                  <a:pt x="0" y="0"/>
                </a:moveTo>
                <a:lnTo>
                  <a:pt x="6120003" y="0"/>
                </a:lnTo>
              </a:path>
            </a:pathLst>
          </a:custGeom>
          <a:ln w="10795">
            <a:solidFill>
              <a:srgbClr val="276FB7"/>
            </a:solidFill>
          </a:ln>
        </p:spPr>
        <p:txBody>
          <a:bodyPr wrap="square" lIns="0" tIns="0" rIns="0" bIns="0" rtlCol="0"/>
          <a:lstStyle/>
          <a:p>
            <a:pPr algn="ctr"/>
            <a:endParaRPr>
              <a:latin typeface="Meiryo UI" panose="020B0604030504040204" pitchFamily="50" charset="-128"/>
              <a:ea typeface="Meiryo UI" panose="020B0604030504040204" pitchFamily="50" charset="-128"/>
            </a:endParaRPr>
          </a:p>
        </p:txBody>
      </p:sp>
      <p:sp>
        <p:nvSpPr>
          <p:cNvPr id="3" name="object 3"/>
          <p:cNvSpPr/>
          <p:nvPr/>
        </p:nvSpPr>
        <p:spPr>
          <a:xfrm>
            <a:off x="720001" y="851404"/>
            <a:ext cx="6120130" cy="0"/>
          </a:xfrm>
          <a:custGeom>
            <a:avLst/>
            <a:gdLst/>
            <a:ahLst/>
            <a:cxnLst/>
            <a:rect l="l" t="t" r="r" b="b"/>
            <a:pathLst>
              <a:path w="6120130">
                <a:moveTo>
                  <a:pt x="0" y="0"/>
                </a:moveTo>
                <a:lnTo>
                  <a:pt x="6120003" y="0"/>
                </a:lnTo>
              </a:path>
            </a:pathLst>
          </a:custGeom>
          <a:ln w="10795">
            <a:solidFill>
              <a:srgbClr val="276FB7"/>
            </a:solidFill>
          </a:ln>
        </p:spPr>
        <p:txBody>
          <a:bodyPr wrap="square" lIns="0" tIns="0" rIns="0" bIns="0" rtlCol="0"/>
          <a:lstStyle/>
          <a:p>
            <a:pPr algn="ctr"/>
            <a:endParaRPr>
              <a:latin typeface="Meiryo UI" panose="020B0604030504040204" pitchFamily="50" charset="-128"/>
              <a:ea typeface="Meiryo UI" panose="020B0604030504040204" pitchFamily="50" charset="-128"/>
            </a:endParaRPr>
          </a:p>
        </p:txBody>
      </p:sp>
      <p:sp>
        <p:nvSpPr>
          <p:cNvPr id="4" name="object 4"/>
          <p:cNvSpPr txBox="1"/>
          <p:nvPr/>
        </p:nvSpPr>
        <p:spPr>
          <a:xfrm>
            <a:off x="3282544" y="380092"/>
            <a:ext cx="995044" cy="396904"/>
          </a:xfrm>
          <a:prstGeom prst="rect">
            <a:avLst/>
          </a:prstGeom>
        </p:spPr>
        <p:txBody>
          <a:bodyPr vert="horz" wrap="square" lIns="0" tIns="133985" rIns="0" bIns="0" rtlCol="0">
            <a:spAutoFit/>
          </a:bodyPr>
          <a:lstStyle/>
          <a:p>
            <a:pPr algn="ctr">
              <a:lnSpc>
                <a:spcPct val="100000"/>
              </a:lnSpc>
              <a:spcBef>
                <a:spcPts val="1055"/>
              </a:spcBef>
            </a:pPr>
            <a:r>
              <a:rPr sz="1700" b="1" dirty="0">
                <a:solidFill>
                  <a:srgbClr val="276FB7"/>
                </a:solidFill>
                <a:latin typeface="Meiryo UI" panose="020B0604030504040204" pitchFamily="50" charset="-128"/>
                <a:ea typeface="Meiryo UI" panose="020B0604030504040204" pitchFamily="50" charset="-128"/>
                <a:cs typeface="Source Han Sans JP Heavy"/>
              </a:rPr>
              <a:t>第11章</a:t>
            </a:r>
            <a:endParaRPr sz="2400" dirty="0">
              <a:latin typeface="Meiryo UI" panose="020B0604030504040204" pitchFamily="50" charset="-128"/>
              <a:ea typeface="Meiryo UI" panose="020B0604030504040204" pitchFamily="50" charset="-128"/>
              <a:cs typeface="Source Han Sans JP Heavy"/>
            </a:endParaRPr>
          </a:p>
        </p:txBody>
      </p:sp>
      <p:sp>
        <p:nvSpPr>
          <p:cNvPr id="8" name="object 8"/>
          <p:cNvSpPr/>
          <p:nvPr/>
        </p:nvSpPr>
        <p:spPr>
          <a:xfrm>
            <a:off x="1079995" y="2268004"/>
            <a:ext cx="5400040" cy="7635875"/>
          </a:xfrm>
          <a:custGeom>
            <a:avLst/>
            <a:gdLst/>
            <a:ahLst/>
            <a:cxnLst/>
            <a:rect l="l" t="t" r="r" b="b"/>
            <a:pathLst>
              <a:path w="5400040" h="7635875">
                <a:moveTo>
                  <a:pt x="5400001" y="0"/>
                </a:moveTo>
                <a:lnTo>
                  <a:pt x="0" y="0"/>
                </a:lnTo>
                <a:lnTo>
                  <a:pt x="0" y="7635595"/>
                </a:lnTo>
                <a:lnTo>
                  <a:pt x="5400001" y="7635595"/>
                </a:lnTo>
                <a:lnTo>
                  <a:pt x="5400001" y="0"/>
                </a:lnTo>
                <a:close/>
              </a:path>
            </a:pathLst>
          </a:custGeom>
          <a:solidFill>
            <a:srgbClr val="ECEEF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txBox="1"/>
          <p:nvPr/>
        </p:nvSpPr>
        <p:spPr>
          <a:xfrm>
            <a:off x="1362710" y="2401349"/>
            <a:ext cx="4834255" cy="6347892"/>
          </a:xfrm>
          <a:prstGeom prst="rect">
            <a:avLst/>
          </a:prstGeom>
        </p:spPr>
        <p:txBody>
          <a:bodyPr vert="horz" wrap="square" lIns="0" tIns="99060" rIns="0" bIns="0" rtlCol="0">
            <a:spAutoFit/>
          </a:bodyPr>
          <a:lstStyle/>
          <a:p>
            <a:pPr marL="141605" indent="-128905" algn="just">
              <a:lnSpc>
                <a:spcPct val="140000"/>
              </a:lnSpc>
              <a:buSzPct val="90000"/>
              <a:buAutoNum type="arabicPeriod"/>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ヤングケアラー本人</a:t>
            </a:r>
          </a:p>
          <a:p>
            <a:pPr marL="133200" indent="-126000" algn="just">
              <a:lnSpc>
                <a:spcPct val="140000"/>
              </a:lnSpc>
              <a:buClr>
                <a:srgbClr val="276FB7"/>
              </a:buClr>
              <a:buSzPct val="100000"/>
              <a:buFont typeface="Wingdings" panose="05000000000000000000" pitchFamily="2" charset="2"/>
              <a:buChar char="l"/>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小学校高学年女子（以下、「本人」と記載）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33200" indent="-126000" algn="just">
              <a:lnSpc>
                <a:spcPct val="140000"/>
              </a:lnSpc>
              <a:buClr>
                <a:srgbClr val="276FB7"/>
              </a:buClr>
              <a:buSzPct val="100000"/>
              <a:buFont typeface="Wingdings" panose="05000000000000000000" pitchFamily="2" charset="2"/>
              <a:buChar char="l"/>
              <a:tabLst>
                <a:tab pos="141605" algn="l"/>
              </a:tabLst>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40400" indent="-129600" algn="just">
              <a:lnSpc>
                <a:spcPct val="140000"/>
              </a:lnSpc>
              <a:buClr>
                <a:srgbClr val="276FB7"/>
              </a:buClr>
              <a:buSzPct val="90000"/>
              <a:buFont typeface="+mj-lt"/>
              <a:buAutoNum type="arabicPeriod" startAt="2"/>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家族構成</a:t>
            </a:r>
          </a:p>
          <a:p>
            <a:pPr marL="133200" indent="-126000" algn="just">
              <a:lnSpc>
                <a:spcPct val="140000"/>
              </a:lnSpc>
              <a:buClr>
                <a:srgbClr val="276FB7"/>
              </a:buClr>
              <a:buSzPct val="100000"/>
              <a:buFont typeface="Wingdings" panose="05000000000000000000" pitchFamily="2" charset="2"/>
              <a:buChar char="l"/>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母親、姉（中学生）、兄（中学生）、本人</a:t>
            </a:r>
          </a:p>
          <a:p>
            <a:pPr marL="141605" indent="-128905" algn="just">
              <a:lnSpc>
                <a:spcPct val="140000"/>
              </a:lnSpc>
              <a:buSzPct val="90000"/>
              <a:buAutoNum type="arabicPeriod"/>
              <a:tabLst>
                <a:tab pos="141605" algn="l"/>
              </a:tabLst>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40400" indent="-129600" algn="just">
              <a:lnSpc>
                <a:spcPct val="140000"/>
              </a:lnSpc>
              <a:buSzPct val="90000"/>
              <a:buFont typeface="+mj-lt"/>
              <a:buAutoNum type="arabicPeriod" startAt="3"/>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ケアを要する家族の状況</a:t>
            </a:r>
          </a:p>
          <a:p>
            <a:pPr marL="133200" indent="-126000" algn="just">
              <a:lnSpc>
                <a:spcPct val="140000"/>
              </a:lnSpc>
              <a:buClr>
                <a:srgbClr val="276FB7"/>
              </a:buClr>
              <a:buSzPct val="100000"/>
              <a:buFont typeface="Wingdings" panose="05000000000000000000" pitchFamily="2" charset="2"/>
              <a:buChar char="l"/>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母親（精神疾患）</a:t>
            </a:r>
          </a:p>
          <a:p>
            <a:pPr marL="141605" indent="-128905" algn="just">
              <a:lnSpc>
                <a:spcPct val="140000"/>
              </a:lnSpc>
              <a:buSzPct val="90000"/>
              <a:buAutoNum type="arabicPeriod" startAt="3"/>
              <a:tabLst>
                <a:tab pos="141605" algn="l"/>
              </a:tabLst>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40400" indent="-129600" algn="just">
              <a:lnSpc>
                <a:spcPct val="140000"/>
              </a:lnSpc>
              <a:buSzPct val="90000"/>
              <a:buFont typeface="+mj-lt"/>
              <a:buAutoNum type="arabicPeriod" startAt="4"/>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ヤングケアラーがしていたケアの内容</a:t>
            </a:r>
          </a:p>
          <a:p>
            <a:pPr marL="133200" indent="-126000" algn="just">
              <a:lnSpc>
                <a:spcPct val="140000"/>
              </a:lnSpc>
              <a:buClr>
                <a:srgbClr val="276FB7"/>
              </a:buClr>
              <a:buSzPct val="100000"/>
              <a:buFont typeface="Wingdings" panose="05000000000000000000" pitchFamily="2" charset="2"/>
              <a:buChar char="l"/>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母親の身の回りの世話と、きょうだいの買い物のお使いを頼まれていた。</a:t>
            </a:r>
          </a:p>
          <a:p>
            <a:pPr marL="141605" indent="-128905" algn="just">
              <a:lnSpc>
                <a:spcPct val="140000"/>
              </a:lnSpc>
              <a:buSzPct val="90000"/>
              <a:buAutoNum type="arabicPeriod" startAt="4"/>
              <a:tabLst>
                <a:tab pos="141605" algn="l"/>
              </a:tabLst>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40400" indent="-129600" algn="just">
              <a:lnSpc>
                <a:spcPct val="140000"/>
              </a:lnSpc>
              <a:buSzPct val="90000"/>
              <a:buFont typeface="+mj-lt"/>
              <a:buAutoNum type="arabicPeriod" startAt="5"/>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関係機関（ケース聞き取り先に◎）</a:t>
            </a:r>
          </a:p>
          <a:p>
            <a:pPr indent="1080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児童相談所、子供家庭支援センター、学校、訪問看護ステーション◎、社会福祉協議会</a:t>
            </a:r>
            <a:r>
              <a:rPr lang="en-US" altLang="ja-JP" sz="1000" dirty="0">
                <a:solidFill>
                  <a:srgbClr val="414042"/>
                </a:solidFill>
                <a:latin typeface="Meiryo UI" panose="020B0604030504040204" pitchFamily="50" charset="-128"/>
                <a:ea typeface="Meiryo UI" panose="020B0604030504040204" pitchFamily="50" charset="-128"/>
                <a:cs typeface="Source Han Sans JP"/>
              </a:rPr>
              <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生活支援員）、養育支援ヘルパー（子供のケア）、障害ヘルパー（母親のケア）、生活保護</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ケースワーカー</a:t>
            </a:r>
          </a:p>
          <a:p>
            <a:pPr marL="141605" indent="-128905" algn="just">
              <a:lnSpc>
                <a:spcPct val="140000"/>
              </a:lnSpc>
              <a:buSzPct val="90000"/>
              <a:buAutoNum type="arabicPeriod" startAt="4"/>
              <a:tabLst>
                <a:tab pos="141605" algn="l"/>
              </a:tabLst>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40400" indent="-129600" algn="just">
              <a:lnSpc>
                <a:spcPct val="140000"/>
              </a:lnSpc>
              <a:buSzPct val="90000"/>
              <a:buFont typeface="+mj-lt"/>
              <a:buAutoNum type="arabicPeriod" startAt="6"/>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気付きの経緯</a:t>
            </a:r>
          </a:p>
          <a:p>
            <a:pPr indent="108000" algn="just">
              <a:lnSpc>
                <a:spcPct val="140000"/>
              </a:lnSpc>
              <a:buSzPct val="9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本人は、きょうだいから買い物を頼まれ</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夜遅い時間に買い物に行き、</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身なりの様子から通報されたことがあった。小学校では、他の母親から</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本人への服の提供支援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もあり、きょうだい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人とも</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宿題や提出物が提出されず、</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給食未払い等も発生し、小学校も家庭や母親が課題を抱えていることは気付いていた。きょうだい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人とも精神疾患の診断名がついている。</a:t>
            </a:r>
          </a:p>
          <a:p>
            <a:pPr marL="141605" indent="-128905" algn="just">
              <a:lnSpc>
                <a:spcPct val="140000"/>
              </a:lnSpc>
              <a:buSzPct val="90000"/>
              <a:buAutoNum type="arabicPeriod" startAt="4"/>
              <a:tabLst>
                <a:tab pos="141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140400" indent="-129600" algn="just">
              <a:lnSpc>
                <a:spcPct val="140000"/>
              </a:lnSpc>
              <a:buSzPct val="90000"/>
              <a:buFont typeface="+mj-lt"/>
              <a:buAutoNum type="arabicPeriod" startAt="7"/>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連携した支援の内容</a:t>
            </a:r>
          </a:p>
          <a:p>
            <a:pPr indent="108000" algn="just">
              <a:lnSpc>
                <a:spcPct val="140000"/>
              </a:lnSpc>
              <a:buSzPct val="90000"/>
              <a:tabLst>
                <a:tab pos="141605"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本事例は要保護児童対策地域協議会の登録ケースで、小学校でもケース会議が行われていた。</a:t>
            </a:r>
          </a:p>
          <a:p>
            <a:pPr indent="108000" algn="just">
              <a:lnSpc>
                <a:spcPct val="140000"/>
              </a:lnSpc>
              <a:buSzPct val="90000"/>
              <a:tabLst>
                <a:tab pos="141605"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本人が、兄から暴力を受け、児童相談所に保護され、その後自宅に戻ってきたタイミングで、</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児童相談所からの要請により、母親への訪問看護が始まった。</a:t>
            </a:r>
          </a:p>
          <a:p>
            <a:pPr indent="108000" algn="just">
              <a:lnSpc>
                <a:spcPct val="140000"/>
              </a:lnSpc>
              <a:buSzPct val="90000"/>
              <a:tabLst>
                <a:tab pos="141605" algn="l"/>
              </a:tabLst>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子供への訪問看護は母親と信頼関係を結んだうえで開始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した。</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2" name="object 12"/>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63</a:t>
            </a:r>
            <a:endParaRPr sz="900">
              <a:latin typeface="Meiryo UI" panose="020B0604030504040204" pitchFamily="50" charset="-128"/>
              <a:ea typeface="Meiryo UI" panose="020B0604030504040204" pitchFamily="50" charset="-128"/>
              <a:cs typeface="Source Han Sans JP Medium"/>
            </a:endParaRPr>
          </a:p>
        </p:txBody>
      </p:sp>
      <p:sp>
        <p:nvSpPr>
          <p:cNvPr id="13" name="object 13"/>
          <p:cNvSpPr txBox="1"/>
          <p:nvPr/>
        </p:nvSpPr>
        <p:spPr>
          <a:xfrm>
            <a:off x="707301" y="10331567"/>
            <a:ext cx="405193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第１１章  ｜  A . ひとり親家庭、精神疾患の母親のケア及びきょうだいも課題を抱えている事例</a:t>
            </a:r>
            <a:endParaRPr sz="700">
              <a:latin typeface="Meiryo UI" panose="020B0604030504040204" pitchFamily="50" charset="-128"/>
              <a:ea typeface="Meiryo UI" panose="020B0604030504040204" pitchFamily="50" charset="-128"/>
              <a:cs typeface="Source Han Sans JP"/>
            </a:endParaRPr>
          </a:p>
        </p:txBody>
      </p:sp>
      <p:sp>
        <p:nvSpPr>
          <p:cNvPr id="14" name="object 4"/>
          <p:cNvSpPr txBox="1"/>
          <p:nvPr/>
        </p:nvSpPr>
        <p:spPr>
          <a:xfrm>
            <a:off x="3282544" y="835333"/>
            <a:ext cx="995044" cy="504625"/>
          </a:xfrm>
          <a:prstGeom prst="rect">
            <a:avLst/>
          </a:prstGeom>
        </p:spPr>
        <p:txBody>
          <a:bodyPr vert="horz" wrap="square" lIns="0" tIns="133985" rIns="0" bIns="0" rtlCol="0">
            <a:spAutoFit/>
          </a:bodyPr>
          <a:lstStyle/>
          <a:p>
            <a:pPr marL="12700" algn="ctr">
              <a:lnSpc>
                <a:spcPct val="100000"/>
              </a:lnSpc>
              <a:spcBef>
                <a:spcPts val="1345"/>
              </a:spcBef>
            </a:pPr>
            <a:r>
              <a:rPr sz="2400" b="1" dirty="0" err="1">
                <a:solidFill>
                  <a:srgbClr val="276FB7"/>
                </a:solidFill>
                <a:latin typeface="Meiryo UI" panose="020B0604030504040204" pitchFamily="50" charset="-128"/>
                <a:ea typeface="Meiryo UI" panose="020B0604030504040204" pitchFamily="50" charset="-128"/>
                <a:cs typeface="Source Han Sans JP Heavy"/>
              </a:rPr>
              <a:t>事例集</a:t>
            </a:r>
            <a:endParaRPr sz="2400" dirty="0">
              <a:latin typeface="Meiryo UI" panose="020B0604030504040204" pitchFamily="50" charset="-128"/>
              <a:ea typeface="Meiryo UI" panose="020B0604030504040204" pitchFamily="50" charset="-128"/>
              <a:cs typeface="Source Han Sans JP Heavy"/>
            </a:endParaRPr>
          </a:p>
        </p:txBody>
      </p:sp>
      <p:sp>
        <p:nvSpPr>
          <p:cNvPr id="15" name="object 6">
            <a:extLst>
              <a:ext uri="{FF2B5EF4-FFF2-40B4-BE49-F238E27FC236}">
                <a16:creationId xmlns:a16="http://schemas.microsoft.com/office/drawing/2014/main" id="{EF926331-82E7-4437-9CDE-955F92E34D83}"/>
              </a:ext>
            </a:extLst>
          </p:cNvPr>
          <p:cNvSpPr txBox="1"/>
          <p:nvPr/>
        </p:nvSpPr>
        <p:spPr>
          <a:xfrm>
            <a:off x="1079817" y="1993964"/>
            <a:ext cx="540004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r>
              <a:rPr lang="en-US" altLang="ja-JP" sz="1000" b="1" dirty="0">
                <a:solidFill>
                  <a:srgbClr val="FFFFFF"/>
                </a:solidFill>
                <a:latin typeface="Meiryo UI" panose="020B0604030504040204" pitchFamily="50" charset="-128"/>
                <a:ea typeface="Meiryo UI" panose="020B0604030504040204" pitchFamily="50" charset="-128"/>
                <a:cs typeface="Source Han Sans JP Heavy"/>
              </a:rPr>
              <a:t>A. </a:t>
            </a:r>
            <a:r>
              <a:rPr lang="ja-JP" altLang="en-US" sz="1000" b="1" dirty="0">
                <a:solidFill>
                  <a:srgbClr val="FFFFFF"/>
                </a:solidFill>
                <a:latin typeface="Meiryo UI" panose="020B0604030504040204" pitchFamily="50" charset="-128"/>
                <a:ea typeface="Meiryo UI" panose="020B0604030504040204" pitchFamily="50" charset="-128"/>
                <a:cs typeface="Source Han Sans JP Heavy"/>
              </a:rPr>
              <a:t>ひとり親家庭、精神疾患の母親のケア及びきょうだいも課題を抱えている事例</a:t>
            </a:r>
            <a:endParaRPr lang="ja-JP" altLang="en-US" sz="10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133262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5" y="720001"/>
            <a:ext cx="5400040" cy="5148580"/>
          </a:xfrm>
          <a:custGeom>
            <a:avLst/>
            <a:gdLst/>
            <a:ahLst/>
            <a:cxnLst/>
            <a:rect l="l" t="t" r="r" b="b"/>
            <a:pathLst>
              <a:path w="5400040" h="5148580">
                <a:moveTo>
                  <a:pt x="5400001" y="0"/>
                </a:moveTo>
                <a:lnTo>
                  <a:pt x="0" y="0"/>
                </a:lnTo>
                <a:lnTo>
                  <a:pt x="0" y="5147995"/>
                </a:lnTo>
                <a:lnTo>
                  <a:pt x="5400001" y="5147995"/>
                </a:lnTo>
                <a:lnTo>
                  <a:pt x="5400001" y="0"/>
                </a:lnTo>
                <a:close/>
              </a:path>
            </a:pathLst>
          </a:custGeom>
          <a:solidFill>
            <a:srgbClr val="ECEEF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362437" y="944349"/>
            <a:ext cx="4834800" cy="4439164"/>
          </a:xfrm>
          <a:prstGeom prst="rect">
            <a:avLst/>
          </a:prstGeom>
        </p:spPr>
        <p:txBody>
          <a:bodyPr vert="horz" wrap="square" lIns="0" tIns="12700" rIns="0" bIns="0" rtlCol="0">
            <a:spAutoFit/>
          </a:bodyPr>
          <a:lstStyle/>
          <a:p>
            <a:pPr marR="5080" indent="109220"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子供たちの支援には子供家庭支援センターと児童相談所が入り、養育支援ヘルパーを週２回派遣した。母親の支援には、生活支援員（社会福祉協議会）と訪問看護が入り、障害ヘルパーを週３回派遣した。</a:t>
            </a:r>
          </a:p>
          <a:p>
            <a:pPr marR="5080" indent="109220"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その後母親はうつ病が悪化し入院したため、きょうだいは母親の祖父母の元に引き取られ、本人は児童相談所が保護し、施設入所になった。</a:t>
            </a:r>
          </a:p>
          <a:p>
            <a:pPr marL="20320" marR="5080" indent="109220" algn="just">
              <a:lnSpc>
                <a:spcPct val="133300"/>
              </a:lnSpc>
              <a:spcBef>
                <a:spcPts val="100"/>
              </a:spcBef>
            </a:pPr>
            <a:endParaRPr lang="ja-JP" altLang="en-US" sz="1000" spc="-10" dirty="0">
              <a:solidFill>
                <a:srgbClr val="414042"/>
              </a:solidFill>
              <a:latin typeface="Meiryo UI" panose="020B0604030504040204" pitchFamily="50" charset="-128"/>
              <a:ea typeface="Meiryo UI" panose="020B0604030504040204" pitchFamily="50" charset="-128"/>
              <a:cs typeface="Source Han Sans JP"/>
            </a:endParaRPr>
          </a:p>
          <a:p>
            <a:pPr marL="140400" marR="5080" indent="-129600" algn="just">
              <a:lnSpc>
                <a:spcPct val="133300"/>
              </a:lnSpc>
              <a:spcBef>
                <a:spcPts val="100"/>
              </a:spcBef>
              <a:buClr>
                <a:srgbClr val="276FB7"/>
              </a:buClr>
              <a:buSzPct val="90000"/>
              <a:buFont typeface="+mj-lt"/>
              <a:buAutoNum type="arabicPeriod" startAt="8"/>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連携の工夫</a:t>
            </a:r>
          </a:p>
          <a:p>
            <a:pPr marL="133200" marR="5080" indent="-126000" algn="just">
              <a:lnSpc>
                <a:spcPct val="133300"/>
              </a:lnSpc>
              <a:spcBef>
                <a:spcPts val="100"/>
              </a:spcBef>
              <a:buClr>
                <a:srgbClr val="276FB7"/>
              </a:buClr>
              <a:buFont typeface="Wingdings" panose="05000000000000000000" pitchFamily="2" charset="2"/>
              <a:buChar char="l"/>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生活支援員は、日々の状況を把握しているヘルパーからの聞き取り、訪問看護との連携等</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を行い、子供家庭支援センターへの会議招集依頼も積極的に行っていた。</a:t>
            </a:r>
            <a:endParaRPr lang="en-US" altLang="ja-JP" sz="1000" spc="-10" dirty="0">
              <a:solidFill>
                <a:srgbClr val="414042"/>
              </a:solidFill>
              <a:latin typeface="Meiryo UI" panose="020B0604030504040204" pitchFamily="50" charset="-128"/>
              <a:ea typeface="Meiryo UI" panose="020B0604030504040204" pitchFamily="50" charset="-128"/>
              <a:cs typeface="Source Han Sans JP"/>
            </a:endParaRPr>
          </a:p>
          <a:p>
            <a:pPr marL="133200" marR="5080" indent="-126000" algn="just">
              <a:lnSpc>
                <a:spcPct val="133300"/>
              </a:lnSpc>
              <a:spcBef>
                <a:spcPts val="100"/>
              </a:spcBef>
              <a:buClr>
                <a:srgbClr val="276FB7"/>
              </a:buClr>
              <a:buFont typeface="Wingdings" panose="05000000000000000000" pitchFamily="2" charset="2"/>
              <a:buChar char="l"/>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母親は子供家庭支援センターに対し「子供を保護されるのではないか」等の不安を感じており</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連絡を遮断していたことから、訪問看護ステーションが窓口になっていた。</a:t>
            </a:r>
          </a:p>
          <a:p>
            <a:pPr marL="133200" marR="5080" indent="-126000" algn="just">
              <a:lnSpc>
                <a:spcPct val="133300"/>
              </a:lnSpc>
              <a:spcBef>
                <a:spcPts val="100"/>
              </a:spcBef>
              <a:buClr>
                <a:srgbClr val="276FB7"/>
              </a:buClr>
              <a:buFont typeface="Wingdings" panose="05000000000000000000" pitchFamily="2" charset="2"/>
              <a:buChar char="l"/>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訪問看護ステーションは、訪問時に気付いた変化を子供家庭支援センターや児童相談所、</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社会福祉協議会に対して、</a:t>
            </a:r>
            <a:r>
              <a:rPr lang="ja-JP" altLang="en-US" sz="1000" b="1" spc="30" dirty="0">
                <a:solidFill>
                  <a:srgbClr val="276FB7"/>
                </a:solidFill>
                <a:latin typeface="Meiryo UI" panose="020B0604030504040204" pitchFamily="50" charset="-128"/>
                <a:ea typeface="Meiryo UI" panose="020B0604030504040204" pitchFamily="50" charset="-128"/>
                <a:cs typeface="Source Han Sans JP"/>
              </a:rPr>
              <a:t>電話で報告し、こまめに連携</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していた。また、要保護児童対策</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地域協議会のほか、</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子供家庭支援センターと社会福祉協議会と訪問看護ステーションによる小さな会議</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も行っていた。</a:t>
            </a:r>
          </a:p>
          <a:p>
            <a:pPr marR="5080" indent="109220" algn="just">
              <a:lnSpc>
                <a:spcPct val="133300"/>
              </a:lnSpc>
              <a:spcBef>
                <a:spcPts val="100"/>
              </a:spcBef>
            </a:pPr>
            <a:endParaRPr lang="ja-JP" altLang="en-US" sz="1000" spc="-10" dirty="0">
              <a:solidFill>
                <a:srgbClr val="414042"/>
              </a:solidFill>
              <a:latin typeface="Meiryo UI" panose="020B0604030504040204" pitchFamily="50" charset="-128"/>
              <a:ea typeface="Meiryo UI" panose="020B0604030504040204" pitchFamily="50" charset="-128"/>
              <a:cs typeface="Source Han Sans JP"/>
            </a:endParaRPr>
          </a:p>
          <a:p>
            <a:pPr marL="140400" marR="5080" indent="-129600" algn="just">
              <a:lnSpc>
                <a:spcPct val="133300"/>
              </a:lnSpc>
              <a:spcBef>
                <a:spcPts val="100"/>
              </a:spcBef>
              <a:buClr>
                <a:srgbClr val="276FB7"/>
              </a:buClr>
              <a:buSzPct val="90000"/>
              <a:buFont typeface="+mj-lt"/>
              <a:buAutoNum type="arabicPeriod" startAt="9"/>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追加で考えられる支援や負担軽減（例）</a:t>
            </a:r>
          </a:p>
          <a:p>
            <a:pPr marR="5080" indent="109220"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本人は母親のことは好きでお手伝いもしたがっていたが、きょうだいから頼まれることは嫌だったようである。訪問看護ステーションからは児童相談所に、本人が希望すれば母親との連絡ができるよう依頼をした。</a:t>
            </a:r>
          </a:p>
          <a:p>
            <a:pPr marR="5080" indent="109220"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子供家庭支援センターによる</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子供のショートステイ</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等があるとよかった。</a:t>
            </a:r>
            <a:endParaRPr sz="1000" dirty="0">
              <a:latin typeface="Meiryo UI" panose="020B0604030504040204" pitchFamily="50" charset="-128"/>
              <a:ea typeface="Meiryo UI" panose="020B0604030504040204" pitchFamily="50" charset="-128"/>
              <a:cs typeface="Source Han Sans JP"/>
            </a:endParaRPr>
          </a:p>
        </p:txBody>
      </p:sp>
      <p:sp>
        <p:nvSpPr>
          <p:cNvPr id="4" name="object 4"/>
          <p:cNvSpPr txBox="1"/>
          <p:nvPr/>
        </p:nvSpPr>
        <p:spPr>
          <a:xfrm>
            <a:off x="1067299" y="6170921"/>
            <a:ext cx="344487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8 事例については、個人が特定されないように一部改変し、聞き取り先に掲載許可を得たうえで掲載しています。</a:t>
            </a:r>
            <a:endParaRPr sz="550" dirty="0">
              <a:latin typeface="Meiryo UI" panose="020B0604030504040204" pitchFamily="50" charset="-128"/>
              <a:ea typeface="Meiryo UI" panose="020B0604030504040204" pitchFamily="50" charset="-128"/>
              <a:cs typeface="Source Han Sans JP"/>
            </a:endParaRPr>
          </a:p>
        </p:txBody>
      </p:sp>
      <p:sp>
        <p:nvSpPr>
          <p:cNvPr id="5" name="object 5"/>
          <p:cNvSpPr/>
          <p:nvPr/>
        </p:nvSpPr>
        <p:spPr>
          <a:xfrm>
            <a:off x="1079999" y="6067804"/>
            <a:ext cx="5400040" cy="0"/>
          </a:xfrm>
          <a:custGeom>
            <a:avLst/>
            <a:gdLst/>
            <a:ahLst/>
            <a:cxnLst/>
            <a:rect l="l" t="t" r="r" b="b"/>
            <a:pathLst>
              <a:path w="5400040">
                <a:moveTo>
                  <a:pt x="0" y="0"/>
                </a:moveTo>
                <a:lnTo>
                  <a:pt x="5400001" y="0"/>
                </a:lnTo>
              </a:path>
            </a:pathLst>
          </a:custGeom>
          <a:ln w="3594">
            <a:solidFill>
              <a:srgbClr val="231F2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spc="-25" dirty="0">
                <a:solidFill>
                  <a:srgbClr val="414042"/>
                </a:solidFill>
                <a:latin typeface="Meiryo UI" panose="020B0604030504040204" pitchFamily="50" charset="-128"/>
                <a:ea typeface="Meiryo UI" panose="020B0604030504040204" pitchFamily="50" charset="-128"/>
                <a:cs typeface="Source Han Sans JP Medium"/>
              </a:rPr>
              <a:t>64</a:t>
            </a:r>
            <a:endParaRPr sz="900">
              <a:latin typeface="Meiryo UI" panose="020B0604030504040204" pitchFamily="50" charset="-128"/>
              <a:ea typeface="Meiryo UI" panose="020B0604030504040204" pitchFamily="50" charset="-128"/>
              <a:cs typeface="Source Han Sans JP Medium"/>
            </a:endParaRPr>
          </a:p>
        </p:txBody>
      </p:sp>
      <p:sp>
        <p:nvSpPr>
          <p:cNvPr id="53" name="object 53"/>
          <p:cNvSpPr txBox="1"/>
          <p:nvPr/>
        </p:nvSpPr>
        <p:spPr>
          <a:xfrm>
            <a:off x="2801362" y="10331567"/>
            <a:ext cx="405193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第１１章  ｜  A . ひとり親家庭、精神疾患の母親のケア及びきょうだいも課題を抱えている事例</a:t>
            </a:r>
            <a:endParaRPr sz="700" dirty="0">
              <a:latin typeface="Meiryo UI" panose="020B0604030504040204" pitchFamily="50" charset="-128"/>
              <a:ea typeface="Meiryo UI" panose="020B0604030504040204" pitchFamily="50" charset="-128"/>
              <a:cs typeface="Source Han Sans JP"/>
            </a:endParaRPr>
          </a:p>
        </p:txBody>
      </p:sp>
      <p:sp>
        <p:nvSpPr>
          <p:cNvPr id="54"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5"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6"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7"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58"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1"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4"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67"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0"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3"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6"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79"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p>
        </p:txBody>
      </p:sp>
      <p:sp>
        <p:nvSpPr>
          <p:cNvPr id="82"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6"/>
          <p:cNvSpPr txBox="1"/>
          <p:nvPr/>
        </p:nvSpPr>
        <p:spPr>
          <a:xfrm>
            <a:off x="7198981" y="7739910"/>
            <a:ext cx="88358"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p>
        </p:txBody>
      </p:sp>
      <p:sp>
        <p:nvSpPr>
          <p:cNvPr id="85"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276FB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61"/>
          <p:cNvSpPr txBox="1"/>
          <p:nvPr/>
        </p:nvSpPr>
        <p:spPr>
          <a:xfrm>
            <a:off x="7198981" y="8466135"/>
            <a:ext cx="88358" cy="707645"/>
          </a:xfrm>
          <a:prstGeom prst="rect">
            <a:avLst/>
          </a:prstGeom>
        </p:spPr>
        <p:txBody>
          <a:bodyPr vert="eaVert" wrap="square" lIns="0" tIns="0" rIns="0" bIns="0" rtlCol="0">
            <a:spAutoFit/>
          </a:bodyPr>
          <a:lstStyle/>
          <a:p>
            <a:pPr marL="12700" algn="ctr">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a:t>
            </a:r>
            <a:r>
              <a:rPr kumimoji="1" lang="en-US" sz="700" dirty="0">
                <a:solidFill>
                  <a:schemeClr val="bg1"/>
                </a:solidFill>
                <a:latin typeface="Meiryo UI" panose="020B0604030504040204" pitchFamily="50" charset="-128"/>
                <a:ea typeface="Meiryo UI" panose="020B0604030504040204" pitchFamily="50" charset="-128"/>
                <a:cs typeface="Source Han Sans JP"/>
              </a:rPr>
              <a:t>11</a:t>
            </a:r>
            <a:r>
              <a:rPr sz="700" dirty="0">
                <a:solidFill>
                  <a:schemeClr val="bg1"/>
                </a:solidFill>
                <a:latin typeface="Meiryo UI" panose="020B0604030504040204" pitchFamily="50" charset="-128"/>
                <a:ea typeface="Meiryo UI" panose="020B0604030504040204" pitchFamily="50" charset="-128"/>
                <a:cs typeface="Source Han Sans JP"/>
              </a:rPr>
              <a:t>章</a:t>
            </a:r>
          </a:p>
        </p:txBody>
      </p:sp>
      <p:sp>
        <p:nvSpPr>
          <p:cNvPr id="88"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1"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4545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03795" y="972007"/>
            <a:ext cx="5400040" cy="8931910"/>
          </a:xfrm>
          <a:custGeom>
            <a:avLst/>
            <a:gdLst/>
            <a:ahLst/>
            <a:cxnLst/>
            <a:rect l="l" t="t" r="r" b="b"/>
            <a:pathLst>
              <a:path w="5400040" h="8931910">
                <a:moveTo>
                  <a:pt x="5400001" y="0"/>
                </a:moveTo>
                <a:lnTo>
                  <a:pt x="0" y="0"/>
                </a:lnTo>
                <a:lnTo>
                  <a:pt x="0" y="8931592"/>
                </a:lnTo>
                <a:lnTo>
                  <a:pt x="5400001" y="8931592"/>
                </a:lnTo>
                <a:lnTo>
                  <a:pt x="5400001" y="0"/>
                </a:lnTo>
                <a:close/>
              </a:path>
            </a:pathLst>
          </a:custGeom>
          <a:solidFill>
            <a:srgbClr val="ECEEF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65</a:t>
            </a:r>
            <a:endParaRPr sz="900">
              <a:latin typeface="Meiryo UI" panose="020B0604030504040204" pitchFamily="50" charset="-128"/>
              <a:ea typeface="Meiryo UI" panose="020B0604030504040204" pitchFamily="50" charset="-128"/>
              <a:cs typeface="Source Han Sans JP Medium"/>
            </a:endParaRPr>
          </a:p>
        </p:txBody>
      </p:sp>
      <p:sp>
        <p:nvSpPr>
          <p:cNvPr id="8" name="object 8"/>
          <p:cNvSpPr txBox="1"/>
          <p:nvPr/>
        </p:nvSpPr>
        <p:spPr>
          <a:xfrm>
            <a:off x="707301" y="10331567"/>
            <a:ext cx="1999614"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第１１章  ｜  B. 精神疾患の母親のケアの事例</a:t>
            </a:r>
            <a:endParaRPr sz="700">
              <a:latin typeface="Meiryo UI" panose="020B0604030504040204" pitchFamily="50" charset="-128"/>
              <a:ea typeface="Meiryo UI" panose="020B0604030504040204" pitchFamily="50" charset="-128"/>
              <a:cs typeface="Source Han Sans JP"/>
            </a:endParaRPr>
          </a:p>
        </p:txBody>
      </p:sp>
      <p:sp>
        <p:nvSpPr>
          <p:cNvPr id="9" name="object 5"/>
          <p:cNvSpPr txBox="1"/>
          <p:nvPr/>
        </p:nvSpPr>
        <p:spPr>
          <a:xfrm>
            <a:off x="1230312" y="1335139"/>
            <a:ext cx="5099050" cy="7072257"/>
          </a:xfrm>
          <a:prstGeom prst="rect">
            <a:avLst/>
          </a:prstGeom>
        </p:spPr>
        <p:txBody>
          <a:bodyPr vert="horz" wrap="square" lIns="0" tIns="12700" rIns="0" bIns="0" rtlCol="0">
            <a:spAutoFit/>
          </a:bodyPr>
          <a:lstStyle/>
          <a:p>
            <a:pPr marL="140400" marR="41275" indent="-129600" algn="just">
              <a:lnSpc>
                <a:spcPct val="130000"/>
              </a:lnSpc>
              <a:spcBef>
                <a:spcPts val="100"/>
              </a:spcBef>
              <a:buClr>
                <a:srgbClr val="276FB7"/>
              </a:buClr>
              <a:buSzPct val="90000"/>
              <a:buFont typeface="+mj-lt"/>
              <a:buAutoNum type="arabicPeriod"/>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ヤングケアラー本人</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中学生女子（以下、「本人」と記載）</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2"/>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家族構成</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父親、母親、本人、妹（小学生）</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3"/>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ケアを要する家族の状況</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母親（精神疾患）</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4"/>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ヤングケアラーがしていたケアの内容</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食材等の買い物、簡単な食事の準備（火や包丁を使用する調理）、母親の通院同行</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5"/>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関係機関（ケース聞き取り先に◎）</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子供家庭支援センター、児童相談所、学校、保健所（保健師）、特定相談支援事業所◎、</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子供食堂、地域の福祉拠点（居場所支援・相談）、地域住民</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6"/>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気付きの経緯</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小学校では、妹の服が</a:t>
            </a:r>
            <a:r>
              <a:rPr lang="ja-JP" altLang="en-US" sz="1000" b="1" spc="20" dirty="0">
                <a:solidFill>
                  <a:srgbClr val="276FB7"/>
                </a:solidFill>
                <a:latin typeface="Meiryo UI" panose="020B0604030504040204" pitchFamily="50" charset="-128"/>
                <a:ea typeface="Meiryo UI" panose="020B0604030504040204" pitchFamily="50" charset="-128"/>
                <a:cs typeface="Source Han Sans JP"/>
              </a:rPr>
              <a:t>洗濯されていない、友人から服をもらっている</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といった状況が続き、学校が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気付いた。</a:t>
            </a:r>
          </a:p>
          <a:p>
            <a:pPr marR="41275" indent="108000" algn="just">
              <a:lnSpc>
                <a:spcPct val="130000"/>
              </a:lnSpc>
              <a:spcBef>
                <a:spcPts val="100"/>
              </a:spcBef>
              <a:buClr>
                <a:srgbClr val="276FB7"/>
              </a:buClr>
              <a:buSzPct val="100000"/>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特定相談支援事業所によるモニタリングにおいて、母親から、父親が子供にお金を持たせて買い物に行かせていることや、子供に食事をつくらせていること、通院に一緒に行ってもらったこと等を聞いた。</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7"/>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連携した支援の内容</a:t>
            </a:r>
          </a:p>
          <a:p>
            <a:pPr marR="41275" indent="108000" algn="just">
              <a:lnSpc>
                <a:spcPct val="130000"/>
              </a:lnSpc>
              <a:spcBef>
                <a:spcPts val="100"/>
              </a:spcBef>
              <a:buClr>
                <a:srgbClr val="276FB7"/>
              </a:buClr>
              <a:buSzPct val="100000"/>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保健師が中心となって支援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を行い、保健師、児童相談所と会議を実施、父親も含め面接をしていた。家が片付いていない、食材の衛生状態が悪い等の状況もあり、保健師が</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母親向けのホームヘルプサービスを活用したほうがいい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と考え、</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特定相談支援事業所に依頼</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した。</a:t>
            </a:r>
          </a:p>
          <a:p>
            <a:pPr marR="41275" indent="108000" algn="just">
              <a:lnSpc>
                <a:spcPct val="130000"/>
              </a:lnSpc>
              <a:spcBef>
                <a:spcPts val="100"/>
              </a:spcBef>
              <a:buClr>
                <a:srgbClr val="276FB7"/>
              </a:buClr>
              <a:buSzPct val="100000"/>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母親は家事がほとんどできない状況。父親は、料理はして作り置きするが、仕事の後も帰ってこない、家が片付いていないと母親を殴る等の様子が見られた。</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特定相談支援事業所が母親対象のホームヘルプサービスを調整し、</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週２回</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掃除支援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を実施。</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保健師は子供食堂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や、自治体による</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食事提供支援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につないだ。</a:t>
            </a:r>
          </a:p>
          <a:p>
            <a:pPr marR="41275" indent="108000" algn="just">
              <a:lnSpc>
                <a:spcPct val="130000"/>
              </a:lnSpc>
              <a:spcBef>
                <a:spcPts val="100"/>
              </a:spcBef>
              <a:buClr>
                <a:srgbClr val="276FB7"/>
              </a:buClr>
              <a:buSzPct val="100000"/>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その後、上記関係者に学校も含めた関係者による情報共有や役割分担等を目的とした会議を実施し、父親に家事・子育て等を放棄しないために助言・指導する役割（主に児童相談所、保健師）、子供の状況把握やフォロー（主に学校、自治体サービス）、母親への支援の調整（主に特定相談支援事業所）等整理をし、対象ケース（家族全体）に関与をした。</a:t>
            </a:r>
          </a:p>
        </p:txBody>
      </p:sp>
      <p:sp>
        <p:nvSpPr>
          <p:cNvPr id="10" name="object 6">
            <a:extLst>
              <a:ext uri="{FF2B5EF4-FFF2-40B4-BE49-F238E27FC236}">
                <a16:creationId xmlns:a16="http://schemas.microsoft.com/office/drawing/2014/main" id="{38CFA261-251B-4FED-AD1B-2B889C0A9515}"/>
              </a:ext>
            </a:extLst>
          </p:cNvPr>
          <p:cNvSpPr txBox="1"/>
          <p:nvPr/>
        </p:nvSpPr>
        <p:spPr>
          <a:xfrm>
            <a:off x="1002663" y="697967"/>
            <a:ext cx="5400040" cy="274040"/>
          </a:xfrm>
          <a:prstGeom prst="rect">
            <a:avLst/>
          </a:prstGeom>
          <a:solidFill>
            <a:srgbClr val="276FB7"/>
          </a:solidFill>
        </p:spPr>
        <p:txBody>
          <a:bodyPr vert="horz" wrap="square" lIns="0" tIns="46990" rIns="0" bIns="72000" rtlCol="0" anchor="ctr" anchorCtr="0">
            <a:spAutoFit/>
          </a:bodyPr>
          <a:lstStyle/>
          <a:p>
            <a:pPr marR="41275" algn="ctr">
              <a:lnSpc>
                <a:spcPct val="100000"/>
              </a:lnSpc>
              <a:spcBef>
                <a:spcPts val="100"/>
              </a:spcBef>
            </a:pPr>
            <a:r>
              <a:rPr lang="en-US" altLang="ja-JP" sz="1000" b="1" dirty="0">
                <a:solidFill>
                  <a:srgbClr val="FFFFFF"/>
                </a:solidFill>
                <a:latin typeface="Meiryo UI" panose="020B0604030504040204" pitchFamily="50" charset="-128"/>
                <a:ea typeface="Meiryo UI" panose="020B0604030504040204" pitchFamily="50" charset="-128"/>
                <a:cs typeface="Source Han Sans JP Heavy"/>
              </a:rPr>
              <a:t>B.</a:t>
            </a:r>
            <a:r>
              <a:rPr lang="ja-JP" altLang="en-US" sz="1000" b="1" dirty="0">
                <a:solidFill>
                  <a:srgbClr val="FFFFFF"/>
                </a:solidFill>
                <a:latin typeface="Meiryo UI" panose="020B0604030504040204" pitchFamily="50" charset="-128"/>
                <a:ea typeface="Meiryo UI" panose="020B0604030504040204" pitchFamily="50" charset="-128"/>
                <a:cs typeface="Source Han Sans JP Heavy"/>
              </a:rPr>
              <a:t>精神疾患の母親のケアの事例</a:t>
            </a:r>
            <a:endParaRPr lang="ja-JP" altLang="en-US" sz="10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327576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5" y="4392003"/>
            <a:ext cx="5400040" cy="5508625"/>
          </a:xfrm>
          <a:custGeom>
            <a:avLst/>
            <a:gdLst/>
            <a:ahLst/>
            <a:cxnLst/>
            <a:rect l="l" t="t" r="r" b="b"/>
            <a:pathLst>
              <a:path w="5400040" h="5508625">
                <a:moveTo>
                  <a:pt x="5400001" y="0"/>
                </a:moveTo>
                <a:lnTo>
                  <a:pt x="0" y="0"/>
                </a:lnTo>
                <a:lnTo>
                  <a:pt x="0" y="5508002"/>
                </a:lnTo>
                <a:lnTo>
                  <a:pt x="5400001" y="5508002"/>
                </a:lnTo>
                <a:lnTo>
                  <a:pt x="5400001" y="0"/>
                </a:lnTo>
                <a:close/>
              </a:path>
            </a:pathLst>
          </a:custGeom>
          <a:solidFill>
            <a:srgbClr val="ECEEF8"/>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5"/>
          <p:cNvSpPr txBox="1"/>
          <p:nvPr/>
        </p:nvSpPr>
        <p:spPr>
          <a:xfrm>
            <a:off x="1079995" y="720001"/>
            <a:ext cx="5400040" cy="3192402"/>
          </a:xfrm>
          <a:prstGeom prst="rect">
            <a:avLst/>
          </a:prstGeom>
          <a:solidFill>
            <a:srgbClr val="ECEEF8"/>
          </a:solidFill>
        </p:spPr>
        <p:txBody>
          <a:bodyPr vert="horz" wrap="square" lIns="0" tIns="3175" rIns="0" bIns="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p:txBody>
      </p:sp>
      <p:sp>
        <p:nvSpPr>
          <p:cNvPr id="8" name="object 8"/>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9"/>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66</a:t>
            </a:r>
            <a:endParaRPr sz="900">
              <a:latin typeface="Meiryo UI" panose="020B0604030504040204" pitchFamily="50" charset="-128"/>
              <a:ea typeface="Meiryo UI" panose="020B0604030504040204" pitchFamily="50" charset="-128"/>
              <a:cs typeface="Source Han Sans JP Medium"/>
            </a:endParaRPr>
          </a:p>
        </p:txBody>
      </p:sp>
      <p:sp>
        <p:nvSpPr>
          <p:cNvPr id="55" name="object 55"/>
          <p:cNvSpPr txBox="1"/>
          <p:nvPr/>
        </p:nvSpPr>
        <p:spPr>
          <a:xfrm>
            <a:off x="3311640" y="10331567"/>
            <a:ext cx="354139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第１１章  ｜  B. 精神疾患の母親のケアの事例  ｜  C. 認知症の祖母のケアの事例</a:t>
            </a:r>
            <a:endParaRPr sz="700" dirty="0">
              <a:latin typeface="Meiryo UI" panose="020B0604030504040204" pitchFamily="50" charset="-128"/>
              <a:ea typeface="Meiryo UI" panose="020B0604030504040204" pitchFamily="50" charset="-128"/>
              <a:cs typeface="Source Han Sans JP"/>
            </a:endParaRPr>
          </a:p>
        </p:txBody>
      </p:sp>
      <p:sp>
        <p:nvSpPr>
          <p:cNvPr id="56"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7"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8"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0"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3"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6"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69"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2"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5"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8"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1"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p>
        </p:txBody>
      </p:sp>
      <p:sp>
        <p:nvSpPr>
          <p:cNvPr id="84"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6"/>
          <p:cNvSpPr txBox="1"/>
          <p:nvPr/>
        </p:nvSpPr>
        <p:spPr>
          <a:xfrm>
            <a:off x="7198981" y="7739910"/>
            <a:ext cx="88358"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p>
        </p:txBody>
      </p:sp>
      <p:sp>
        <p:nvSpPr>
          <p:cNvPr id="87"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276FB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61"/>
          <p:cNvSpPr txBox="1"/>
          <p:nvPr/>
        </p:nvSpPr>
        <p:spPr>
          <a:xfrm>
            <a:off x="7198981" y="8466135"/>
            <a:ext cx="88358" cy="707645"/>
          </a:xfrm>
          <a:prstGeom prst="rect">
            <a:avLst/>
          </a:prstGeom>
        </p:spPr>
        <p:txBody>
          <a:bodyPr vert="eaVert" wrap="square" lIns="0" tIns="0" rIns="0" bIns="0" rtlCol="0">
            <a:spAutoFit/>
          </a:bodyPr>
          <a:lstStyle/>
          <a:p>
            <a:pPr marL="12700" algn="ctr">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a:t>
            </a:r>
            <a:r>
              <a:rPr kumimoji="1" lang="en-US" sz="700" dirty="0">
                <a:solidFill>
                  <a:schemeClr val="bg1"/>
                </a:solidFill>
                <a:latin typeface="Meiryo UI" panose="020B0604030504040204" pitchFamily="50" charset="-128"/>
                <a:ea typeface="Meiryo UI" panose="020B0604030504040204" pitchFamily="50" charset="-128"/>
                <a:cs typeface="Source Han Sans JP"/>
              </a:rPr>
              <a:t>11</a:t>
            </a:r>
            <a:r>
              <a:rPr sz="700" dirty="0">
                <a:solidFill>
                  <a:schemeClr val="bg1"/>
                </a:solidFill>
                <a:latin typeface="Meiryo UI" panose="020B0604030504040204" pitchFamily="50" charset="-128"/>
                <a:ea typeface="Meiryo UI" panose="020B0604030504040204" pitchFamily="50" charset="-128"/>
                <a:cs typeface="Source Han Sans JP"/>
              </a:rPr>
              <a:t>章</a:t>
            </a:r>
          </a:p>
        </p:txBody>
      </p:sp>
      <p:sp>
        <p:nvSpPr>
          <p:cNvPr id="90"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3"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5"/>
          <p:cNvSpPr txBox="1"/>
          <p:nvPr/>
        </p:nvSpPr>
        <p:spPr>
          <a:xfrm>
            <a:off x="1230312" y="896939"/>
            <a:ext cx="5099050" cy="1877437"/>
          </a:xfrm>
          <a:prstGeom prst="rect">
            <a:avLst/>
          </a:prstGeom>
        </p:spPr>
        <p:txBody>
          <a:bodyPr vert="horz" wrap="square" lIns="0" tIns="12700" rIns="0" bIns="0" rtlCol="0">
            <a:spAutoFit/>
          </a:bodyPr>
          <a:lstStyle/>
          <a:p>
            <a:pPr marL="133200" marR="41275" indent="-126000" algn="just">
              <a:lnSpc>
                <a:spcPct val="130000"/>
              </a:lnSpc>
              <a:spcBef>
                <a:spcPts val="100"/>
              </a:spcBef>
              <a:buClr>
                <a:srgbClr val="276FB7"/>
              </a:buClr>
              <a:buSzPct val="90000"/>
              <a:buFont typeface="+mj-lt"/>
              <a:buAutoNum type="arabicPeriod" startAt="8"/>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連携の工夫</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特定相談支援事業所は、</a:t>
            </a:r>
            <a:r>
              <a:rPr lang="ja-JP" altLang="en-US" sz="1000" b="1" spc="30" dirty="0">
                <a:solidFill>
                  <a:srgbClr val="276FB7"/>
                </a:solidFill>
                <a:latin typeface="Meiryo UI" panose="020B0604030504040204" pitchFamily="50" charset="-128"/>
                <a:ea typeface="Meiryo UI" panose="020B0604030504040204" pitchFamily="50" charset="-128"/>
                <a:cs typeface="Source Han Sans JP"/>
              </a:rPr>
              <a:t>母親の支援を手厚くする（ケアを受ける家族側にアプローチする）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ことで子供のケア負担を軽減できるという考え方で取り組んだ。</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子供の状況把握は、地域の福祉拠点（居場所支援・相談）が中心となり行った。</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母親のケアについては、父親と保健師と特定相談支援事業所で面談をこまめに行い、父親に対しては、妻への</a:t>
            </a:r>
            <a:r>
              <a:rPr lang="en-US" altLang="ja-JP" sz="1000" dirty="0">
                <a:solidFill>
                  <a:srgbClr val="414042"/>
                </a:solidFill>
                <a:latin typeface="Meiryo UI" panose="020B0604030504040204" pitchFamily="50" charset="-128"/>
                <a:ea typeface="Meiryo UI" panose="020B0604030504040204" pitchFamily="50" charset="-128"/>
                <a:cs typeface="Source Han Sans JP"/>
              </a:rPr>
              <a:t>DV</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が子供に対する心理的虐待になること等も丁寧に説明し、徐々に理解を得た。</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支援する中で、母親と公園で談笑し見守ってくれる地域住民がいることが分かり、特定相談支援事業所としては掃除支援で衛生状態の改善に注力した。</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結果、状況が改善し、家族で旅行に行った等良い報告も聞けるようになった。</a:t>
            </a:r>
          </a:p>
        </p:txBody>
      </p:sp>
      <p:sp>
        <p:nvSpPr>
          <p:cNvPr id="96" name="object 5"/>
          <p:cNvSpPr txBox="1"/>
          <p:nvPr/>
        </p:nvSpPr>
        <p:spPr>
          <a:xfrm>
            <a:off x="1230312" y="4650497"/>
            <a:ext cx="5099050" cy="4644861"/>
          </a:xfrm>
          <a:prstGeom prst="rect">
            <a:avLst/>
          </a:prstGeom>
        </p:spPr>
        <p:txBody>
          <a:bodyPr vert="horz" wrap="square" lIns="0" tIns="12700" rIns="0" bIns="0" rtlCol="0">
            <a:spAutoFit/>
          </a:bodyPr>
          <a:lstStyle/>
          <a:p>
            <a:pPr marL="140400" marR="41275" indent="-129600" algn="just">
              <a:lnSpc>
                <a:spcPct val="130000"/>
              </a:lnSpc>
              <a:spcBef>
                <a:spcPts val="100"/>
              </a:spcBef>
              <a:buClr>
                <a:srgbClr val="276FB7"/>
              </a:buClr>
              <a:buSzPct val="90000"/>
              <a:buFont typeface="+mj-lt"/>
              <a:buAutoNum type="arabicPeriod"/>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ヤングケアラー本人</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中学生女子（以下、「本人」と記載）</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2"/>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家族構成</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父親、母親、本人、祖母</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3"/>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ケアを要する家族の状況</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祖母（要介護、認知症）</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4"/>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ヤングケアラーがしていたケアの内容</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見守り、話し相手、食事の準備、買い物の付き添い。</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学校から帰宅後、両親が帰ってくるまで行っていた。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100000"/>
              <a:buFont typeface="Wingdings" panose="05000000000000000000" pitchFamily="2" charset="2"/>
              <a:buChar char="l"/>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5"/>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関係機関（ケース聞き取り先に◎）</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居宅介護支援事業所◎、民生委員（日頃の情報提供）</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6"/>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気付きの経緯</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祖母の介護に居宅介護支援事業所のサービスとして、デイサービスが入っていた。主介護者である両親は共働きで、日中は、本人がケアをしていた。</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ある日、本人が感情を処理しきれず、理由なく泣いていた。その姿を見たケアマネジャーが行動し、</a:t>
            </a:r>
            <a:r>
              <a:rPr lang="ja-JP" altLang="en-US" sz="1000" spc="40" dirty="0">
                <a:solidFill>
                  <a:srgbClr val="414042"/>
                </a:solidFill>
                <a:latin typeface="Meiryo UI" panose="020B0604030504040204" pitchFamily="50" charset="-128"/>
                <a:ea typeface="Meiryo UI" panose="020B0604030504040204" pitchFamily="50" charset="-128"/>
                <a:cs typeface="Source Han Sans JP"/>
              </a:rPr>
              <a:t>母親と子供の対話がなされた。そして、祖母のことは好きだが介護が辛い、認知症の物取られ妄想</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などが本人に向き否定をされているような気持ちになることが分かった。</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50" name="object 6">
            <a:extLst>
              <a:ext uri="{FF2B5EF4-FFF2-40B4-BE49-F238E27FC236}">
                <a16:creationId xmlns:a16="http://schemas.microsoft.com/office/drawing/2014/main" id="{290B6647-8EC3-4C58-9018-BF0699B5FD36}"/>
              </a:ext>
            </a:extLst>
          </p:cNvPr>
          <p:cNvSpPr txBox="1"/>
          <p:nvPr/>
        </p:nvSpPr>
        <p:spPr>
          <a:xfrm>
            <a:off x="1079995" y="4113184"/>
            <a:ext cx="540004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r>
              <a:rPr lang="en-US" altLang="ja-JP" sz="1000" b="1" dirty="0">
                <a:solidFill>
                  <a:srgbClr val="FFFFFF"/>
                </a:solidFill>
                <a:latin typeface="Meiryo UI" panose="020B0604030504040204" pitchFamily="50" charset="-128"/>
                <a:ea typeface="Meiryo UI" panose="020B0604030504040204" pitchFamily="50" charset="-128"/>
                <a:cs typeface="Source Han Sans JP Heavy"/>
              </a:rPr>
              <a:t>C.</a:t>
            </a:r>
            <a:r>
              <a:rPr lang="ja-JP" altLang="en-US" sz="1000" b="1" dirty="0">
                <a:solidFill>
                  <a:srgbClr val="FFFFFF"/>
                </a:solidFill>
                <a:latin typeface="Meiryo UI" panose="020B0604030504040204" pitchFamily="50" charset="-128"/>
                <a:ea typeface="Meiryo UI" panose="020B0604030504040204" pitchFamily="50" charset="-128"/>
                <a:cs typeface="Source Han Sans JP Heavy"/>
              </a:rPr>
              <a:t>認知症の祖母のケアの事例</a:t>
            </a:r>
            <a:endParaRPr lang="ja-JP" altLang="en-US" sz="10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28445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5" y="720001"/>
            <a:ext cx="5400040" cy="4504690"/>
          </a:xfrm>
          <a:custGeom>
            <a:avLst/>
            <a:gdLst/>
            <a:ahLst/>
            <a:cxnLst/>
            <a:rect l="l" t="t" r="r" b="b"/>
            <a:pathLst>
              <a:path w="5400040" h="4504690">
                <a:moveTo>
                  <a:pt x="5400001" y="0"/>
                </a:moveTo>
                <a:lnTo>
                  <a:pt x="0" y="0"/>
                </a:lnTo>
                <a:lnTo>
                  <a:pt x="0" y="4504601"/>
                </a:lnTo>
                <a:lnTo>
                  <a:pt x="5400001" y="4504601"/>
                </a:lnTo>
                <a:lnTo>
                  <a:pt x="5400001" y="0"/>
                </a:lnTo>
                <a:close/>
              </a:path>
            </a:pathLst>
          </a:custGeom>
          <a:solidFill>
            <a:srgbClr val="ECEEF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1079995" y="5687648"/>
            <a:ext cx="5400040" cy="4212752"/>
          </a:xfrm>
          <a:custGeom>
            <a:avLst/>
            <a:gdLst/>
            <a:ahLst/>
            <a:cxnLst/>
            <a:rect l="l" t="t" r="r" b="b"/>
            <a:pathLst>
              <a:path w="5400040" h="4176395">
                <a:moveTo>
                  <a:pt x="5400001" y="0"/>
                </a:moveTo>
                <a:lnTo>
                  <a:pt x="0" y="0"/>
                </a:lnTo>
                <a:lnTo>
                  <a:pt x="0" y="4176001"/>
                </a:lnTo>
                <a:lnTo>
                  <a:pt x="5400001" y="4176001"/>
                </a:lnTo>
                <a:lnTo>
                  <a:pt x="5400001" y="0"/>
                </a:lnTo>
                <a:close/>
              </a:path>
            </a:pathLst>
          </a:custGeom>
          <a:solidFill>
            <a:srgbClr val="ECEEF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txBox="1"/>
          <p:nvPr/>
        </p:nvSpPr>
        <p:spPr>
          <a:xfrm>
            <a:off x="1079995" y="5435647"/>
            <a:ext cx="5400040" cy="252000"/>
          </a:xfrm>
          <a:prstGeom prst="rect">
            <a:avLst/>
          </a:prstGeom>
          <a:solidFill>
            <a:srgbClr val="276FB7"/>
          </a:solidFill>
        </p:spPr>
        <p:txBody>
          <a:bodyPr vert="horz" wrap="square" lIns="0" tIns="46990" rIns="0" bIns="72000" rtlCol="0" anchor="ctr" anchorCtr="0">
            <a:spAutoFit/>
          </a:bodyPr>
          <a:lstStyle/>
          <a:p>
            <a:pPr marL="7620" algn="ctr">
              <a:lnSpc>
                <a:spcPct val="100000"/>
              </a:lnSpc>
              <a:spcBef>
                <a:spcPts val="370"/>
              </a:spcBef>
            </a:pPr>
            <a:r>
              <a:rPr sz="1000" b="1" dirty="0">
                <a:solidFill>
                  <a:srgbClr val="FFFFFF"/>
                </a:solidFill>
                <a:latin typeface="Meiryo UI" panose="020B0604030504040204" pitchFamily="50" charset="-128"/>
                <a:ea typeface="Meiryo UI" panose="020B0604030504040204" pitchFamily="50" charset="-128"/>
                <a:cs typeface="Source Han Sans JP Heavy"/>
              </a:rPr>
              <a:t>D.ひとり親家庭、日本語を母語としない母親のケアの事例</a:t>
            </a:r>
            <a:endParaRPr sz="1000" dirty="0">
              <a:latin typeface="Meiryo UI" panose="020B0604030504040204" pitchFamily="50" charset="-128"/>
              <a:ea typeface="Meiryo UI" panose="020B0604030504040204" pitchFamily="50" charset="-128"/>
              <a:cs typeface="Source Han Sans JP Heavy"/>
            </a:endParaRPr>
          </a:p>
        </p:txBody>
      </p:sp>
      <p:sp>
        <p:nvSpPr>
          <p:cNvPr id="7" name="object 7"/>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67</a:t>
            </a:r>
            <a:endParaRPr sz="900">
              <a:latin typeface="Meiryo UI" panose="020B0604030504040204" pitchFamily="50" charset="-128"/>
              <a:ea typeface="Meiryo UI" panose="020B0604030504040204" pitchFamily="50" charset="-128"/>
              <a:cs typeface="Source Han Sans JP Medium"/>
            </a:endParaRPr>
          </a:p>
        </p:txBody>
      </p:sp>
      <p:sp>
        <p:nvSpPr>
          <p:cNvPr id="9" name="object 9"/>
          <p:cNvSpPr txBox="1"/>
          <p:nvPr/>
        </p:nvSpPr>
        <p:spPr>
          <a:xfrm>
            <a:off x="707301" y="10331567"/>
            <a:ext cx="462597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第１１章  ｜  C. 認知症の祖母のケアの事例  ｜  D.ひとり親家庭、日本語を母語としない母親のケアの事例</a:t>
            </a:r>
            <a:endParaRPr sz="700">
              <a:latin typeface="Meiryo UI" panose="020B0604030504040204" pitchFamily="50" charset="-128"/>
              <a:ea typeface="Meiryo UI" panose="020B0604030504040204" pitchFamily="50" charset="-128"/>
              <a:cs typeface="Source Han Sans JP"/>
            </a:endParaRPr>
          </a:p>
        </p:txBody>
      </p:sp>
      <p:sp>
        <p:nvSpPr>
          <p:cNvPr id="10" name="object 5"/>
          <p:cNvSpPr txBox="1"/>
          <p:nvPr/>
        </p:nvSpPr>
        <p:spPr>
          <a:xfrm>
            <a:off x="1230312" y="864692"/>
            <a:ext cx="5099050" cy="3929281"/>
          </a:xfrm>
          <a:prstGeom prst="rect">
            <a:avLst/>
          </a:prstGeom>
        </p:spPr>
        <p:txBody>
          <a:bodyPr vert="horz" wrap="square" lIns="0" tIns="12700" rIns="0" bIns="0" rtlCol="0">
            <a:spAutoFit/>
          </a:bodyPr>
          <a:lstStyle/>
          <a:p>
            <a:pPr marL="133200" marR="41275" indent="-126000" algn="just">
              <a:lnSpc>
                <a:spcPct val="130000"/>
              </a:lnSpc>
              <a:spcBef>
                <a:spcPts val="100"/>
              </a:spcBef>
              <a:buClr>
                <a:srgbClr val="276FB7"/>
              </a:buClr>
              <a:buSzPct val="90000"/>
              <a:buFont typeface="+mj-lt"/>
              <a:buAutoNum type="arabicPeriod" startAt="7"/>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支援の内容</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家族会議にケアマネジャーが入るような形で小規模なカンファレンスを実施した。現状について話し</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合い、ケアマネジャーは専門職の立場から役割分担等を明確にした。</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サービスとしては、デイサービスの時間・回数の延長、ショートステイ利用を増やし、サービス利用を増やす</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ことで本人のケアの軽減を目指した。また、話し合えたことで、本人は安心し、その後、部活等のやりたい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ことを話してくれるようになった。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41275" indent="108000" algn="just">
              <a:lnSpc>
                <a:spcPct val="130000"/>
              </a:lnSpc>
              <a:spcBef>
                <a:spcPts val="100"/>
              </a:spcBef>
              <a:buClr>
                <a:srgbClr val="276FB7"/>
              </a:buClr>
              <a:buSzPct val="100000"/>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8"/>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支援の工夫</a:t>
            </a:r>
          </a:p>
          <a:p>
            <a:pPr marR="41275" indent="108000" algn="just">
              <a:lnSpc>
                <a:spcPct val="130000"/>
              </a:lnSpc>
              <a:spcBef>
                <a:spcPts val="100"/>
              </a:spcBef>
              <a:buClr>
                <a:srgbClr val="276FB7"/>
              </a:buClr>
              <a:buSzPct val="100000"/>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本人は「家族のために何かしなければいけない」と思っており、介護を負担とは思っていなかった。泣い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たときも、祖母のことは好きだがどうしたらいいか分からないという気持ちであった。ケアマネジャーはその気持ちを受け止め、外部の相談者としての役割を担った。何かをしてほしいわけでなく、話しながら気持ちを整理していたのだと思う。</a:t>
            </a:r>
          </a:p>
          <a:p>
            <a:pPr marR="41275" indent="108000" algn="just">
              <a:lnSpc>
                <a:spcPct val="130000"/>
              </a:lnSpc>
              <a:spcBef>
                <a:spcPts val="100"/>
              </a:spcBef>
              <a:buClr>
                <a:srgbClr val="276FB7"/>
              </a:buClr>
              <a:buSzPct val="100000"/>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9"/>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追加で考えられる支援や負担軽減（例）</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助言するのではなく、第三者がただ話を聞く場があると良い。夜間に、地域の中で継続的にさりげなく子供の話を聞いてあげられる場所があると良い。</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施設に入所し、支援が終了したため現在の状況は分からないが、</a:t>
            </a:r>
            <a:r>
              <a:rPr lang="ja-JP" altLang="en-US" sz="1000" b="1" spc="20" dirty="0">
                <a:solidFill>
                  <a:srgbClr val="276FB7"/>
                </a:solidFill>
                <a:latin typeface="Meiryo UI" panose="020B0604030504040204" pitchFamily="50" charset="-128"/>
                <a:ea typeface="Meiryo UI" panose="020B0604030504040204" pitchFamily="50" charset="-128"/>
                <a:cs typeface="Source Han Sans JP"/>
              </a:rPr>
              <a:t>ケアが終了した子供たち</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のカウンセリングの場所があると良い。</a:t>
            </a:r>
            <a:r>
              <a:rPr lang="ja-JP" altLang="en-US" sz="1000" b="1" spc="20" dirty="0">
                <a:solidFill>
                  <a:srgbClr val="276FB7"/>
                </a:solidFill>
                <a:latin typeface="Meiryo UI" panose="020B0604030504040204" pitchFamily="50" charset="-128"/>
                <a:ea typeface="Meiryo UI" panose="020B0604030504040204" pitchFamily="50" charset="-128"/>
                <a:cs typeface="Source Han Sans JP"/>
              </a:rPr>
              <a:t>後悔や悲しみ、怒りの感情を整理してあげられる支援体制</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があると良い。</a:t>
            </a:r>
          </a:p>
        </p:txBody>
      </p:sp>
      <p:sp>
        <p:nvSpPr>
          <p:cNvPr id="11" name="object 5"/>
          <p:cNvSpPr txBox="1"/>
          <p:nvPr/>
        </p:nvSpPr>
        <p:spPr>
          <a:xfrm>
            <a:off x="1230312" y="5877381"/>
            <a:ext cx="5099050" cy="3393237"/>
          </a:xfrm>
          <a:prstGeom prst="rect">
            <a:avLst/>
          </a:prstGeom>
        </p:spPr>
        <p:txBody>
          <a:bodyPr vert="horz" wrap="square" lIns="0" tIns="12700" rIns="0" bIns="0" rtlCol="0">
            <a:spAutoFit/>
          </a:bodyPr>
          <a:lstStyle/>
          <a:p>
            <a:pPr marL="140400" marR="41275" indent="-129600" algn="just">
              <a:lnSpc>
                <a:spcPct val="130000"/>
              </a:lnSpc>
              <a:spcBef>
                <a:spcPts val="100"/>
              </a:spcBef>
              <a:buClr>
                <a:srgbClr val="276FB7"/>
              </a:buClr>
              <a:buSzPct val="90000"/>
              <a:buFont typeface="+mj-lt"/>
              <a:buAutoNum type="arabicPeriod"/>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ヤングケアラー本人</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小学校高学年（以下、「本人」と記載）</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2"/>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家族構成</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母親、本人</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3"/>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ケアを要する家族の状況</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母親（日本語を母語としない）</a:t>
            </a: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4"/>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ヤングケアラーがしていたケアの内容</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通訳（日本語）</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感情面のサポート（愚痴を聞く、話し相手になるなど）</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100000"/>
              <a:buFont typeface="Wingdings" panose="05000000000000000000" pitchFamily="2" charset="2"/>
              <a:buChar char="l"/>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5"/>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関係機関（ケース聞き取り先に◎）</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教育委員会（スクールソーシャルワーカー）、福祉事務所◎（次世代育成支援員）、非営利団体（</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NPO</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等）・ボランティア団体等の民間団体</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25919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0"/>
          <p:cNvSpPr/>
          <p:nvPr/>
        </p:nvSpPr>
        <p:spPr>
          <a:xfrm>
            <a:off x="899998" y="3096005"/>
            <a:ext cx="5760085" cy="2954020"/>
          </a:xfrm>
          <a:custGeom>
            <a:avLst/>
            <a:gdLst/>
            <a:ahLst/>
            <a:cxnLst/>
            <a:rect l="l" t="t" r="r" b="b"/>
            <a:pathLst>
              <a:path w="5760084" h="2954020">
                <a:moveTo>
                  <a:pt x="5759996" y="2364905"/>
                </a:moveTo>
                <a:lnTo>
                  <a:pt x="4680001" y="2364905"/>
                </a:lnTo>
                <a:lnTo>
                  <a:pt x="0" y="2364905"/>
                </a:lnTo>
                <a:lnTo>
                  <a:pt x="0" y="2953499"/>
                </a:lnTo>
                <a:lnTo>
                  <a:pt x="4680001" y="2953499"/>
                </a:lnTo>
                <a:lnTo>
                  <a:pt x="5759996" y="2953499"/>
                </a:lnTo>
                <a:lnTo>
                  <a:pt x="5759996" y="2364905"/>
                </a:lnTo>
                <a:close/>
              </a:path>
              <a:path w="5760084" h="2954020">
                <a:moveTo>
                  <a:pt x="5759996" y="882904"/>
                </a:moveTo>
                <a:lnTo>
                  <a:pt x="4680001" y="882904"/>
                </a:lnTo>
                <a:lnTo>
                  <a:pt x="0" y="882904"/>
                </a:lnTo>
                <a:lnTo>
                  <a:pt x="0" y="1177201"/>
                </a:lnTo>
                <a:lnTo>
                  <a:pt x="0" y="2364892"/>
                </a:lnTo>
                <a:lnTo>
                  <a:pt x="4680001" y="2364892"/>
                </a:lnTo>
                <a:lnTo>
                  <a:pt x="5759996" y="2364892"/>
                </a:lnTo>
                <a:lnTo>
                  <a:pt x="5759996" y="1177201"/>
                </a:lnTo>
                <a:lnTo>
                  <a:pt x="5759996" y="882904"/>
                </a:lnTo>
                <a:close/>
              </a:path>
              <a:path w="5760084" h="2954020">
                <a:moveTo>
                  <a:pt x="5759996" y="0"/>
                </a:moveTo>
                <a:lnTo>
                  <a:pt x="4680001" y="0"/>
                </a:lnTo>
                <a:lnTo>
                  <a:pt x="0" y="0"/>
                </a:lnTo>
                <a:lnTo>
                  <a:pt x="0" y="882891"/>
                </a:lnTo>
                <a:lnTo>
                  <a:pt x="4680001" y="882891"/>
                </a:lnTo>
                <a:lnTo>
                  <a:pt x="5759996" y="882891"/>
                </a:lnTo>
                <a:lnTo>
                  <a:pt x="5759996" y="0"/>
                </a:lnTo>
                <a:close/>
              </a:path>
            </a:pathLst>
          </a:custGeom>
          <a:solidFill>
            <a:srgbClr val="EFEBE5"/>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aphicFrame>
        <p:nvGraphicFramePr>
          <p:cNvPr id="18" name="object 17"/>
          <p:cNvGraphicFramePr>
            <a:graphicFrameLocks noGrp="1"/>
          </p:cNvGraphicFramePr>
          <p:nvPr>
            <p:extLst>
              <p:ext uri="{D42A27DB-BD31-4B8C-83A1-F6EECF244321}">
                <p14:modId xmlns:p14="http://schemas.microsoft.com/office/powerpoint/2010/main" val="3473255929"/>
              </p:ext>
            </p:extLst>
          </p:nvPr>
        </p:nvGraphicFramePr>
        <p:xfrm>
          <a:off x="899592" y="3099180"/>
          <a:ext cx="5760085" cy="2950845"/>
        </p:xfrm>
        <a:graphic>
          <a:graphicData uri="http://schemas.openxmlformats.org/drawingml/2006/table">
            <a:tbl>
              <a:tblPr firstRow="1" bandRow="1">
                <a:tableStyleId>{2D5ABB26-0587-4C30-8999-92F81FD0307C}</a:tableStyleId>
              </a:tblPr>
              <a:tblGrid>
                <a:gridCol w="5760085">
                  <a:extLst>
                    <a:ext uri="{9D8B030D-6E8A-4147-A177-3AD203B41FA5}">
                      <a16:colId xmlns:a16="http://schemas.microsoft.com/office/drawing/2014/main" val="20000"/>
                    </a:ext>
                  </a:extLst>
                </a:gridCol>
              </a:tblGrid>
              <a:tr h="294005">
                <a:tc>
                  <a:txBody>
                    <a:bodyPr/>
                    <a:lstStyle/>
                    <a:p>
                      <a:pPr marL="331470" indent="-152400">
                        <a:lnSpc>
                          <a:spcPct val="100000"/>
                        </a:lnSpc>
                        <a:spcBef>
                          <a:spcPts val="600"/>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ヤングケアラーとはどのような子供を指すか知りたい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6200" marB="0">
                    <a:lnB w="19050">
                      <a:solidFill>
                        <a:srgbClr val="FFFFFF"/>
                      </a:solidFill>
                      <a:prstDash val="solid"/>
                    </a:lnB>
                  </a:tcPr>
                </a:tc>
                <a:extLst>
                  <a:ext uri="{0D108BD9-81ED-4DB2-BD59-A6C34878D82A}">
                    <a16:rowId xmlns:a16="http://schemas.microsoft.com/office/drawing/2014/main" val="10000"/>
                  </a:ext>
                </a:extLst>
              </a:tr>
              <a:tr h="294005">
                <a:tc>
                  <a:txBody>
                    <a:bodyPr/>
                    <a:lstStyle/>
                    <a:p>
                      <a:pPr marL="334010" indent="-154940">
                        <a:lnSpc>
                          <a:spcPct val="100000"/>
                        </a:lnSpc>
                        <a:spcBef>
                          <a:spcPts val="615"/>
                        </a:spcBef>
                        <a:buClr>
                          <a:srgbClr val="FAB072"/>
                        </a:buClr>
                        <a:buChar char="●"/>
                        <a:tabLst>
                          <a:tab pos="33464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国や都のヤングケアラー支援の取組を知りたい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1"/>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ヤングケアラー支援の基本方針、初めに知っておくべき点を知りたい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2"/>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ヤングケアラー支援の関係機関を知りたい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3"/>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ヤングケアラーから相談があったらどうすればいいか知りたい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4"/>
                  </a:ext>
                </a:extLst>
              </a:tr>
              <a:tr h="598805">
                <a:tc>
                  <a:txBody>
                    <a:bodyPr/>
                    <a:lstStyle/>
                    <a:p>
                      <a:pPr marL="331470" indent="-152400">
                        <a:lnSpc>
                          <a:spcPct val="100000"/>
                        </a:lnSpc>
                        <a:spcBef>
                          <a:spcPts val="600"/>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ヤングケアラー支援体制構築の際のポイント</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1350" spc="0" baseline="-12345" dirty="0">
                        <a:latin typeface="Meiryo UI" panose="020B0604030504040204" pitchFamily="50" charset="-128"/>
                        <a:ea typeface="Meiryo UI" panose="020B0604030504040204" pitchFamily="50" charset="-128"/>
                        <a:cs typeface="Source Han Sans JP Heavy"/>
                      </a:endParaRPr>
                    </a:p>
                    <a:p>
                      <a:pPr marL="328295">
                        <a:lnSpc>
                          <a:spcPct val="100000"/>
                        </a:lnSpc>
                        <a:spcBef>
                          <a:spcPts val="120"/>
                        </a:spcBef>
                      </a:pPr>
                      <a:r>
                        <a:rPr sz="900" b="1" spc="0" dirty="0" err="1">
                          <a:solidFill>
                            <a:srgbClr val="414042"/>
                          </a:solidFill>
                          <a:latin typeface="Meiryo UI" panose="020B0604030504040204" pitchFamily="50" charset="-128"/>
                          <a:ea typeface="Meiryo UI" panose="020B0604030504040204" pitchFamily="50" charset="-128"/>
                          <a:cs typeface="Source Han Sans JP"/>
                        </a:rPr>
                        <a:t>どの福祉部署・支援機関を中心に体制構築すればよいか知りたい</a:t>
                      </a: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900" spc="0" dirty="0">
                        <a:latin typeface="Meiryo UI" panose="020B0604030504040204" pitchFamily="50" charset="-128"/>
                        <a:ea typeface="Meiryo UI" panose="020B0604030504040204" pitchFamily="50" charset="-128"/>
                        <a:cs typeface="Source Han Sans JP"/>
                      </a:endParaRPr>
                    </a:p>
                    <a:p>
                      <a:pPr marL="332740">
                        <a:lnSpc>
                          <a:spcPct val="100000"/>
                        </a:lnSpc>
                        <a:spcBef>
                          <a:spcPts val="120"/>
                        </a:spcBef>
                        <a:tabLst>
                          <a:tab pos="5033010" algn="l"/>
                        </a:tabLst>
                      </a:pP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基盤づくりについて知りたい	</a:t>
                      </a:r>
                      <a:endParaRPr lang="ja-JP" altLang="en-US" sz="1350" spc="0" baseline="12345" dirty="0">
                        <a:latin typeface="Meiryo UI" panose="020B0604030504040204" pitchFamily="50" charset="-128"/>
                        <a:ea typeface="Meiryo UI" panose="020B0604030504040204" pitchFamily="50" charset="-128"/>
                        <a:cs typeface="Source Han Sans JP Heavy"/>
                      </a:endParaRPr>
                    </a:p>
                  </a:txBody>
                  <a:tcPr marL="0" marR="0" marT="76200"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5"/>
                  </a:ext>
                </a:extLst>
              </a:tr>
              <a:tr h="294005">
                <a:tc>
                  <a:txBody>
                    <a:bodyPr/>
                    <a:lstStyle/>
                    <a:p>
                      <a:pPr marL="179705">
                        <a:lnSpc>
                          <a:spcPct val="100000"/>
                        </a:lnSpc>
                        <a:spcBef>
                          <a:spcPts val="615"/>
                        </a:spcBef>
                        <a:tabLst>
                          <a:tab pos="5033010" algn="l"/>
                        </a:tabLst>
                      </a:pPr>
                      <a:r>
                        <a:rPr sz="900" b="1" spc="0" dirty="0">
                          <a:solidFill>
                            <a:srgbClr val="FAB072"/>
                          </a:solidFill>
                          <a:latin typeface="Meiryo UI" panose="020B0604030504040204" pitchFamily="50" charset="-128"/>
                          <a:ea typeface="Meiryo UI" panose="020B0604030504040204" pitchFamily="50" charset="-128"/>
                          <a:cs typeface="Source Han Sans JP"/>
                        </a:rPr>
                        <a:t>●</a:t>
                      </a:r>
                      <a:r>
                        <a:rPr lang="en-US" sz="900" b="1" spc="0" dirty="0">
                          <a:solidFill>
                            <a:srgbClr val="FAB072"/>
                          </a:solidFill>
                          <a:latin typeface="Meiryo UI" panose="020B0604030504040204" pitchFamily="50" charset="-128"/>
                          <a:ea typeface="Meiryo UI" panose="020B0604030504040204" pitchFamily="50" charset="-128"/>
                          <a:cs typeface="Source Han Sans JP"/>
                        </a:rPr>
                        <a:t> </a:t>
                      </a:r>
                      <a:r>
                        <a:rPr sz="900" b="1" spc="0" dirty="0">
                          <a:solidFill>
                            <a:srgbClr val="414042"/>
                          </a:solidFill>
                          <a:latin typeface="Meiryo UI" panose="020B0604030504040204" pitchFamily="50" charset="-128"/>
                          <a:ea typeface="Meiryo UI" panose="020B0604030504040204" pitchFamily="50" charset="-128"/>
                          <a:cs typeface="Source Han Sans JP"/>
                        </a:rPr>
                        <a:t>「</a:t>
                      </a: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a:t>
                      </a:r>
                      <a:r>
                        <a:rPr sz="900" b="1" spc="0" dirty="0">
                          <a:solidFill>
                            <a:srgbClr val="414042"/>
                          </a:solidFill>
                          <a:latin typeface="Meiryo UI" panose="020B0604030504040204" pitchFamily="50" charset="-128"/>
                          <a:ea typeface="Meiryo UI" panose="020B0604030504040204" pitchFamily="50" charset="-128"/>
                          <a:cs typeface="Source Han Sans JP"/>
                        </a:rPr>
                        <a:t>ー・コーディネーター」</a:t>
                      </a:r>
                      <a:r>
                        <a:rPr sz="900" b="1" spc="0" dirty="0" err="1">
                          <a:solidFill>
                            <a:srgbClr val="414042"/>
                          </a:solidFill>
                          <a:latin typeface="Meiryo UI" panose="020B0604030504040204" pitchFamily="50" charset="-128"/>
                          <a:ea typeface="Meiryo UI" panose="020B0604030504040204" pitchFamily="50" charset="-128"/>
                          <a:cs typeface="Source Han Sans JP"/>
                        </a:rPr>
                        <a:t>とは誰か、その役割等について知りたい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6"/>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ヤングケアラーにどのような支援ができるかを知りたい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7"/>
                  </a:ext>
                </a:extLst>
              </a:tr>
              <a:tr h="294005">
                <a:tc>
                  <a:txBody>
                    <a:bodyPr/>
                    <a:lstStyle/>
                    <a:p>
                      <a:pPr marL="334010" marR="0" lvl="0" indent="-154940" defTabSz="914400" eaLnBrk="1" fontAlgn="auto" latinLnBrk="0" hangingPunct="1">
                        <a:lnSpc>
                          <a:spcPct val="100000"/>
                        </a:lnSpc>
                        <a:spcBef>
                          <a:spcPts val="650"/>
                        </a:spcBef>
                        <a:spcAft>
                          <a:spcPts val="0"/>
                        </a:spcAft>
                        <a:buClr>
                          <a:srgbClr val="FAB072"/>
                        </a:buClr>
                        <a:buSzTx/>
                        <a:buFontTx/>
                        <a:buChar char="●"/>
                        <a:tabLst>
                          <a:tab pos="334645" algn="l"/>
                          <a:tab pos="5033010" algn="l"/>
                        </a:tabLst>
                        <a:defRPr/>
                      </a:pP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関係機関との連携の方法を知りたい	</a:t>
                      </a:r>
                      <a:endParaRPr lang="ja-JP" altLang="en-US" sz="900" spc="0" dirty="0">
                        <a:latin typeface="Meiryo UI" panose="020B0604030504040204" pitchFamily="50" charset="-128"/>
                        <a:ea typeface="Meiryo UI" panose="020B0604030504040204" pitchFamily="50" charset="-128"/>
                        <a:cs typeface="Source Han Sans JP Heavy"/>
                      </a:endParaRPr>
                    </a:p>
                  </a:txBody>
                  <a:tcPr marL="0" marR="0" marT="82550" marB="0">
                    <a:lnT w="19050">
                      <a:solidFill>
                        <a:srgbClr val="FFFFFF"/>
                      </a:solidFill>
                      <a:prstDash val="solid"/>
                    </a:lnT>
                  </a:tcPr>
                </a:tc>
                <a:extLst>
                  <a:ext uri="{0D108BD9-81ED-4DB2-BD59-A6C34878D82A}">
                    <a16:rowId xmlns:a16="http://schemas.microsoft.com/office/drawing/2014/main" val="10008"/>
                  </a:ext>
                </a:extLst>
              </a:tr>
            </a:tbl>
          </a:graphicData>
        </a:graphic>
      </p:graphicFrame>
      <p:graphicFrame>
        <p:nvGraphicFramePr>
          <p:cNvPr id="27" name="object 26"/>
          <p:cNvGraphicFramePr>
            <a:graphicFrameLocks noGrp="1"/>
          </p:cNvGraphicFramePr>
          <p:nvPr>
            <p:extLst>
              <p:ext uri="{D42A27DB-BD31-4B8C-83A1-F6EECF244321}">
                <p14:modId xmlns:p14="http://schemas.microsoft.com/office/powerpoint/2010/main" val="428383646"/>
              </p:ext>
            </p:extLst>
          </p:nvPr>
        </p:nvGraphicFramePr>
        <p:xfrm>
          <a:off x="899998" y="7444624"/>
          <a:ext cx="5760084" cy="2503805"/>
        </p:xfrm>
        <a:graphic>
          <a:graphicData uri="http://schemas.openxmlformats.org/drawingml/2006/table">
            <a:tbl>
              <a:tblPr firstRow="1" bandRow="1">
                <a:tableStyleId>{2D5ABB26-0587-4C30-8999-92F81FD0307C}</a:tableStyleId>
              </a:tblPr>
              <a:tblGrid>
                <a:gridCol w="5760084">
                  <a:extLst>
                    <a:ext uri="{9D8B030D-6E8A-4147-A177-3AD203B41FA5}">
                      <a16:colId xmlns:a16="http://schemas.microsoft.com/office/drawing/2014/main" val="20000"/>
                    </a:ext>
                  </a:extLst>
                </a:gridCol>
              </a:tblGrid>
              <a:tr h="294005">
                <a:tc>
                  <a:txBody>
                    <a:bodyPr/>
                    <a:lstStyle/>
                    <a:p>
                      <a:pPr marL="331470" indent="-152400">
                        <a:lnSpc>
                          <a:spcPct val="100000"/>
                        </a:lnSpc>
                        <a:spcBef>
                          <a:spcPts val="600"/>
                        </a:spcBef>
                        <a:buClr>
                          <a:srgbClr val="F8AB96"/>
                        </a:buClr>
                        <a:buChar char="●"/>
                        <a:tabLst>
                          <a:tab pos="332105" algn="l"/>
                        </a:tabLst>
                      </a:pPr>
                      <a:r>
                        <a:rPr sz="900" b="1" spc="-40" dirty="0" err="1">
                          <a:solidFill>
                            <a:srgbClr val="414042"/>
                          </a:solidFill>
                          <a:latin typeface="Meiryo UI" panose="020B0604030504040204" pitchFamily="50" charset="-128"/>
                          <a:ea typeface="Meiryo UI" panose="020B0604030504040204" pitchFamily="50" charset="-128"/>
                          <a:cs typeface="Source Han Sans JP"/>
                        </a:rPr>
                        <a:t>ヤングケアラーに気付き支援するまでの一連のフローを知りたい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B w="19050">
                      <a:solidFill>
                        <a:srgbClr val="FFFFFF"/>
                      </a:solidFill>
                      <a:prstDash val="solid"/>
                    </a:lnB>
                    <a:solidFill>
                      <a:srgbClr val="EFEBE5"/>
                    </a:solidFill>
                  </a:tcPr>
                </a:tc>
                <a:extLst>
                  <a:ext uri="{0D108BD9-81ED-4DB2-BD59-A6C34878D82A}">
                    <a16:rowId xmlns:a16="http://schemas.microsoft.com/office/drawing/2014/main" val="10000"/>
                  </a:ext>
                </a:extLst>
              </a:tr>
              <a:tr h="294005">
                <a:tc>
                  <a:txBody>
                    <a:bodyPr/>
                    <a:lstStyle/>
                    <a:p>
                      <a:pPr marL="331470" indent="-152400">
                        <a:lnSpc>
                          <a:spcPct val="100000"/>
                        </a:lnSpc>
                        <a:spcBef>
                          <a:spcPts val="600"/>
                        </a:spcBef>
                        <a:buClr>
                          <a:srgbClr val="F8AB96"/>
                        </a:buClr>
                        <a:buChar char="●"/>
                        <a:tabLst>
                          <a:tab pos="332105" algn="l"/>
                        </a:tabLst>
                      </a:pPr>
                      <a:r>
                        <a:rPr sz="900" b="1" spc="-75" dirty="0" err="1">
                          <a:solidFill>
                            <a:srgbClr val="414042"/>
                          </a:solidFill>
                          <a:latin typeface="Meiryo UI" panose="020B0604030504040204" pitchFamily="50" charset="-128"/>
                          <a:ea typeface="Meiryo UI" panose="020B0604030504040204" pitchFamily="50" charset="-128"/>
                          <a:cs typeface="Source Han Sans JP"/>
                        </a:rPr>
                        <a:t>ヤングケアラーに気付くためのポイント・チェックリストを知りたい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1"/>
                  </a:ext>
                </a:extLst>
              </a:tr>
              <a:tr h="294005">
                <a:tc>
                  <a:txBody>
                    <a:bodyPr/>
                    <a:lstStyle/>
                    <a:p>
                      <a:pPr marL="332105" indent="-153035">
                        <a:lnSpc>
                          <a:spcPct val="100000"/>
                        </a:lnSpc>
                        <a:spcBef>
                          <a:spcPts val="600"/>
                        </a:spcBef>
                        <a:buClr>
                          <a:srgbClr val="F8AB96"/>
                        </a:buClr>
                        <a:buChar char="●"/>
                        <a:tabLst>
                          <a:tab pos="332740" algn="l"/>
                        </a:tabLst>
                      </a:pPr>
                      <a:r>
                        <a:rPr sz="900" b="1" spc="-35" dirty="0">
                          <a:solidFill>
                            <a:srgbClr val="414042"/>
                          </a:solidFill>
                          <a:latin typeface="Meiryo UI" panose="020B0604030504040204" pitchFamily="50" charset="-128"/>
                          <a:ea typeface="Meiryo UI" panose="020B0604030504040204" pitchFamily="50" charset="-128"/>
                          <a:cs typeface="Source Han Sans JP"/>
                        </a:rPr>
                        <a:t>つなぎの工夫、本人同意が取れない場合の動き方について知りたい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2"/>
                  </a:ext>
                </a:extLst>
              </a:tr>
              <a:tr h="294005">
                <a:tc>
                  <a:txBody>
                    <a:bodyPr/>
                    <a:lstStyle/>
                    <a:p>
                      <a:pPr marL="334010" indent="-154940">
                        <a:lnSpc>
                          <a:spcPct val="100000"/>
                        </a:lnSpc>
                        <a:spcBef>
                          <a:spcPts val="600"/>
                        </a:spcBef>
                        <a:buClr>
                          <a:srgbClr val="F8AB96"/>
                        </a:buClr>
                        <a:buChar char="●"/>
                        <a:tabLst>
                          <a:tab pos="334645" algn="l"/>
                        </a:tabLst>
                      </a:pPr>
                      <a:r>
                        <a:rPr sz="900" b="1" spc="-40" dirty="0">
                          <a:solidFill>
                            <a:srgbClr val="414042"/>
                          </a:solidFill>
                          <a:latin typeface="Meiryo UI" panose="020B0604030504040204" pitchFamily="50" charset="-128"/>
                          <a:ea typeface="Meiryo UI" panose="020B0604030504040204" pitchFamily="50" charset="-128"/>
                          <a:cs typeface="Source Han Sans JP"/>
                        </a:rPr>
                        <a:t>支援方針検討の手順、ポイントを知りたい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3"/>
                  </a:ext>
                </a:extLst>
              </a:tr>
              <a:tr h="294005">
                <a:tc>
                  <a:txBody>
                    <a:bodyPr/>
                    <a:lstStyle/>
                    <a:p>
                      <a:pPr marL="334010" indent="-154940">
                        <a:lnSpc>
                          <a:spcPct val="100000"/>
                        </a:lnSpc>
                        <a:spcBef>
                          <a:spcPts val="600"/>
                        </a:spcBef>
                        <a:buClr>
                          <a:srgbClr val="F8AB96"/>
                        </a:buClr>
                        <a:buChar char="●"/>
                        <a:tabLst>
                          <a:tab pos="334645" algn="l"/>
                        </a:tabLst>
                      </a:pPr>
                      <a:r>
                        <a:rPr sz="900" b="1" spc="-30" dirty="0">
                          <a:solidFill>
                            <a:srgbClr val="414042"/>
                          </a:solidFill>
                          <a:latin typeface="Meiryo UI" panose="020B0604030504040204" pitchFamily="50" charset="-128"/>
                          <a:ea typeface="Meiryo UI" panose="020B0604030504040204" pitchFamily="50" charset="-128"/>
                          <a:cs typeface="Source Han Sans JP"/>
                        </a:rPr>
                        <a:t>支援方針検討において本人と対話する際のポイントを知りたい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4"/>
                  </a:ext>
                </a:extLst>
              </a:tr>
              <a:tr h="294005">
                <a:tc>
                  <a:txBody>
                    <a:bodyPr/>
                    <a:lstStyle/>
                    <a:p>
                      <a:pPr marL="334010" indent="-154940">
                        <a:lnSpc>
                          <a:spcPct val="100000"/>
                        </a:lnSpc>
                        <a:spcBef>
                          <a:spcPts val="600"/>
                        </a:spcBef>
                        <a:buClr>
                          <a:srgbClr val="F8AB96"/>
                        </a:buClr>
                        <a:buChar char="●"/>
                        <a:tabLst>
                          <a:tab pos="334645" algn="l"/>
                        </a:tabLst>
                      </a:pPr>
                      <a:r>
                        <a:rPr sz="900" b="1" spc="-30" dirty="0">
                          <a:solidFill>
                            <a:srgbClr val="414042"/>
                          </a:solidFill>
                          <a:latin typeface="Meiryo UI" panose="020B0604030504040204" pitchFamily="50" charset="-128"/>
                          <a:ea typeface="Meiryo UI" panose="020B0604030504040204" pitchFamily="50" charset="-128"/>
                          <a:cs typeface="Source Han Sans JP"/>
                        </a:rPr>
                        <a:t>多機関連携での会議開催方法、計画書等の様式について知りたい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5"/>
                  </a:ext>
                </a:extLst>
              </a:tr>
              <a:tr h="294005">
                <a:tc>
                  <a:txBody>
                    <a:bodyPr/>
                    <a:lstStyle/>
                    <a:p>
                      <a:pPr marL="334010" indent="-154940">
                        <a:lnSpc>
                          <a:spcPct val="100000"/>
                        </a:lnSpc>
                        <a:spcBef>
                          <a:spcPts val="600"/>
                        </a:spcBef>
                        <a:buClr>
                          <a:srgbClr val="F8AB96"/>
                        </a:buClr>
                        <a:buChar char="●"/>
                        <a:tabLst>
                          <a:tab pos="334645" algn="l"/>
                        </a:tabLst>
                      </a:pPr>
                      <a:r>
                        <a:rPr sz="900" b="1" spc="-45" dirty="0">
                          <a:solidFill>
                            <a:srgbClr val="414042"/>
                          </a:solidFill>
                          <a:latin typeface="Meiryo UI" panose="020B0604030504040204" pitchFamily="50" charset="-128"/>
                          <a:ea typeface="Meiryo UI" panose="020B0604030504040204" pitchFamily="50" charset="-128"/>
                          <a:cs typeface="Source Han Sans JP"/>
                        </a:rPr>
                        <a:t>支援のポイント、支援導入後の見守りについて知りたい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6"/>
                  </a:ext>
                </a:extLst>
              </a:tr>
              <a:tr h="445770">
                <a:tc>
                  <a:txBody>
                    <a:bodyPr/>
                    <a:lstStyle/>
                    <a:p>
                      <a:pPr marL="334010" indent="-154940">
                        <a:lnSpc>
                          <a:spcPct val="100000"/>
                        </a:lnSpc>
                        <a:spcBef>
                          <a:spcPts val="600"/>
                        </a:spcBef>
                        <a:buClr>
                          <a:srgbClr val="F8AB96"/>
                        </a:buClr>
                        <a:buChar char="●"/>
                        <a:tabLst>
                          <a:tab pos="334645" algn="l"/>
                        </a:tabLst>
                      </a:pPr>
                      <a:r>
                        <a:rPr sz="900" b="1" spc="-25" dirty="0">
                          <a:solidFill>
                            <a:srgbClr val="414042"/>
                          </a:solidFill>
                          <a:latin typeface="Meiryo UI" panose="020B0604030504040204" pitchFamily="50" charset="-128"/>
                          <a:ea typeface="Meiryo UI" panose="020B0604030504040204" pitchFamily="50" charset="-128"/>
                          <a:cs typeface="Source Han Sans JP"/>
                        </a:rPr>
                        <a:t>本人との対話や支援検討の際に用いる様式例について知りたい</a:t>
                      </a:r>
                      <a:endParaRPr sz="900" dirty="0">
                        <a:latin typeface="Meiryo UI" panose="020B0604030504040204" pitchFamily="50" charset="-128"/>
                        <a:ea typeface="Meiryo UI" panose="020B0604030504040204" pitchFamily="50" charset="-128"/>
                        <a:cs typeface="Source Han Sans JP"/>
                      </a:endParaRPr>
                    </a:p>
                    <a:p>
                      <a:pPr marL="271780">
                        <a:lnSpc>
                          <a:spcPct val="100000"/>
                        </a:lnSpc>
                        <a:spcBef>
                          <a:spcPts val="120"/>
                        </a:spcBef>
                      </a:pPr>
                      <a:r>
                        <a:rPr sz="900" b="1" spc="-45" dirty="0">
                          <a:solidFill>
                            <a:srgbClr val="414042"/>
                          </a:solidFill>
                          <a:latin typeface="Meiryo UI" panose="020B0604030504040204" pitchFamily="50" charset="-128"/>
                          <a:ea typeface="Meiryo UI" panose="020B0604030504040204" pitchFamily="50" charset="-128"/>
                          <a:cs typeface="Source Han Sans JP"/>
                        </a:rPr>
                        <a:t>（</a:t>
                      </a:r>
                      <a:r>
                        <a:rPr sz="900" b="1" spc="-65" dirty="0">
                          <a:solidFill>
                            <a:srgbClr val="414042"/>
                          </a:solidFill>
                          <a:latin typeface="Meiryo UI" panose="020B0604030504040204" pitchFamily="50" charset="-128"/>
                          <a:ea typeface="Meiryo UI" panose="020B0604030504040204" pitchFamily="50" charset="-128"/>
                          <a:cs typeface="Source Han Sans JP"/>
                        </a:rPr>
                        <a:t>フェイスシート、支援検討シート、支援計画書</a:t>
                      </a:r>
                      <a:r>
                        <a:rPr sz="900" b="1" spc="-50" dirty="0">
                          <a:solidFill>
                            <a:srgbClr val="414042"/>
                          </a:solidFill>
                          <a:latin typeface="Meiryo UI" panose="020B0604030504040204" pitchFamily="50" charset="-128"/>
                          <a:ea typeface="Meiryo UI" panose="020B0604030504040204" pitchFamily="50" charset="-128"/>
                          <a:cs typeface="Source Han Sans JP"/>
                        </a:rPr>
                        <a:t>）</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solidFill>
                      <a:srgbClr val="EFEBE5"/>
                    </a:solidFill>
                  </a:tcPr>
                </a:tc>
                <a:extLst>
                  <a:ext uri="{0D108BD9-81ED-4DB2-BD59-A6C34878D82A}">
                    <a16:rowId xmlns:a16="http://schemas.microsoft.com/office/drawing/2014/main" val="10007"/>
                  </a:ext>
                </a:extLst>
              </a:tr>
            </a:tbl>
          </a:graphicData>
        </a:graphic>
      </p:graphicFrame>
      <p:grpSp>
        <p:nvGrpSpPr>
          <p:cNvPr id="3" name="object 2"/>
          <p:cNvGrpSpPr/>
          <p:nvPr/>
        </p:nvGrpSpPr>
        <p:grpSpPr>
          <a:xfrm>
            <a:off x="720001" y="720002"/>
            <a:ext cx="6120130" cy="504190"/>
            <a:chOff x="720001" y="720002"/>
            <a:chExt cx="6120130" cy="504190"/>
          </a:xfrm>
        </p:grpSpPr>
        <p:sp>
          <p:nvSpPr>
            <p:cNvPr id="4" name="object 3"/>
            <p:cNvSpPr/>
            <p:nvPr/>
          </p:nvSpPr>
          <p:spPr>
            <a:xfrm>
              <a:off x="1187999" y="720002"/>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p:cNvSpPr/>
            <p:nvPr/>
          </p:nvSpPr>
          <p:spPr>
            <a:xfrm>
              <a:off x="720001" y="1218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p:cNvSpPr txBox="1"/>
          <p:nvPr/>
        </p:nvSpPr>
        <p:spPr>
          <a:xfrm>
            <a:off x="1416507" y="825396"/>
            <a:ext cx="2929255" cy="284480"/>
          </a:xfrm>
          <a:prstGeom prst="rect">
            <a:avLst/>
          </a:prstGeom>
        </p:spPr>
        <p:txBody>
          <a:bodyPr vert="horz" wrap="square" lIns="0" tIns="12700" rIns="0" bIns="0" rtlCol="0">
            <a:spAutoFit/>
          </a:bodyPr>
          <a:lstStyle/>
          <a:p>
            <a:pPr marL="12700">
              <a:lnSpc>
                <a:spcPct val="100000"/>
              </a:lnSpc>
              <a:spcBef>
                <a:spcPts val="100"/>
              </a:spcBef>
            </a:pPr>
            <a:r>
              <a:rPr sz="1700" b="1" spc="35" dirty="0">
                <a:solidFill>
                  <a:srgbClr val="F5821F"/>
                </a:solidFill>
                <a:latin typeface="Meiryo UI" panose="020B0604030504040204" pitchFamily="50" charset="-128"/>
                <a:ea typeface="Meiryo UI" panose="020B0604030504040204" pitchFamily="50" charset="-128"/>
                <a:cs typeface="Source Han Sans JP Heavy"/>
              </a:rPr>
              <a:t>マニュアルの使い方について</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spc="160" dirty="0">
                <a:solidFill>
                  <a:srgbClr val="F5821F"/>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8" name="object 7"/>
          <p:cNvSpPr/>
          <p:nvPr/>
        </p:nvSpPr>
        <p:spPr>
          <a:xfrm>
            <a:off x="1079997" y="1872005"/>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9" name="object 8"/>
          <p:cNvSpPr txBox="1"/>
          <p:nvPr/>
        </p:nvSpPr>
        <p:spPr>
          <a:xfrm>
            <a:off x="1058028" y="1568712"/>
            <a:ext cx="5438775" cy="1229567"/>
          </a:xfrm>
          <a:prstGeom prst="rect">
            <a:avLst/>
          </a:prstGeom>
        </p:spPr>
        <p:txBody>
          <a:bodyPr vert="horz" wrap="square" lIns="0" tIns="12700" rIns="0" bIns="0" rtlCol="0">
            <a:spAutoFit/>
          </a:bodyPr>
          <a:lstStyle/>
          <a:p>
            <a:pPr marL="152400">
              <a:lnSpc>
                <a:spcPct val="1000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本マニュアルは３部構成になっています。</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80"/>
              </a:spcBef>
            </a:pPr>
            <a:endParaRPr sz="1150" dirty="0">
              <a:latin typeface="Meiryo UI" panose="020B0604030504040204" pitchFamily="50" charset="-128"/>
              <a:ea typeface="Meiryo UI" panose="020B0604030504040204" pitchFamily="50" charset="-128"/>
              <a:cs typeface="Source Han Sans JP"/>
            </a:endParaRPr>
          </a:p>
          <a:p>
            <a:pPr marR="1905" algn="ctr">
              <a:lnSpc>
                <a:spcPct val="100000"/>
              </a:lnSpc>
              <a:tabLst>
                <a:tab pos="5378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総論編	第１－5 章</a:t>
            </a:r>
            <a:endParaRPr sz="1000" dirty="0">
              <a:latin typeface="Meiryo UI" panose="020B0604030504040204" pitchFamily="50" charset="-128"/>
              <a:ea typeface="Meiryo UI" panose="020B0604030504040204" pitchFamily="50" charset="-128"/>
              <a:cs typeface="Source Han Sans JP Heavy"/>
            </a:endParaRPr>
          </a:p>
          <a:p>
            <a:pPr>
              <a:lnSpc>
                <a:spcPct val="100000"/>
              </a:lnSpc>
              <a:spcBef>
                <a:spcPts val="95"/>
              </a:spcBef>
            </a:pPr>
            <a:endParaRPr sz="600" dirty="0">
              <a:latin typeface="Meiryo UI" panose="020B0604030504040204" pitchFamily="50" charset="-128"/>
              <a:ea typeface="Meiryo UI" panose="020B0604030504040204" pitchFamily="50" charset="-128"/>
              <a:cs typeface="Source Han Sans JP Heavy"/>
            </a:endParaRPr>
          </a:p>
          <a:p>
            <a:pPr marL="12700" marR="5080" indent="145415" algn="just">
              <a:lnSpc>
                <a:spcPct val="133300"/>
              </a:lnSpc>
            </a:pP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章でヤングケアラーに関する概念、支援の基本方針について示し、</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章でヤングケアラー支援に</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関わる機関、つなぎ役として配置予定の「ヤングケアラー・コーディネーター」、支援の全体像・基盤整備について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示しています。</a:t>
            </a:r>
            <a:endParaRPr sz="1000" dirty="0">
              <a:latin typeface="Meiryo UI" panose="020B0604030504040204" pitchFamily="50" charset="-128"/>
              <a:ea typeface="Meiryo UI" panose="020B0604030504040204" pitchFamily="50" charset="-128"/>
              <a:cs typeface="Source Han Sans JP"/>
            </a:endParaRPr>
          </a:p>
        </p:txBody>
      </p:sp>
      <p:sp>
        <p:nvSpPr>
          <p:cNvPr id="13" name="object 12"/>
          <p:cNvSpPr/>
          <p:nvPr/>
        </p:nvSpPr>
        <p:spPr>
          <a:xfrm>
            <a:off x="5754349" y="3743833"/>
            <a:ext cx="720090" cy="180340"/>
          </a:xfrm>
          <a:custGeom>
            <a:avLst/>
            <a:gdLst/>
            <a:ahLst/>
            <a:cxnLst/>
            <a:rect l="l" t="t" r="r" b="b"/>
            <a:pathLst>
              <a:path w="720089" h="180339">
                <a:moveTo>
                  <a:pt x="720001" y="0"/>
                </a:moveTo>
                <a:lnTo>
                  <a:pt x="0" y="0"/>
                </a:lnTo>
                <a:lnTo>
                  <a:pt x="0" y="179997"/>
                </a:lnTo>
                <a:lnTo>
                  <a:pt x="720001" y="179997"/>
                </a:lnTo>
                <a:lnTo>
                  <a:pt x="720001" y="0"/>
                </a:lnTo>
                <a:close/>
              </a:path>
            </a:pathLst>
          </a:custGeom>
          <a:solidFill>
            <a:srgbClr val="00A79D"/>
          </a:solidFill>
        </p:spPr>
        <p:txBody>
          <a:bodyPr wrap="square" lIns="0" tIns="0" rIns="0" bIns="0" rtlCol="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第２章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19" name="object 18"/>
          <p:cNvSpPr/>
          <p:nvPr/>
        </p:nvSpPr>
        <p:spPr>
          <a:xfrm>
            <a:off x="1079997" y="6300008"/>
            <a:ext cx="5400040" cy="252095"/>
          </a:xfrm>
          <a:custGeom>
            <a:avLst/>
            <a:gdLst/>
            <a:ahLst/>
            <a:cxnLst/>
            <a:rect l="l" t="t" r="r" b="b"/>
            <a:pathLst>
              <a:path w="5400040" h="252095">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CD3C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19"/>
          <p:cNvSpPr txBox="1"/>
          <p:nvPr/>
        </p:nvSpPr>
        <p:spPr>
          <a:xfrm>
            <a:off x="1052059" y="6334567"/>
            <a:ext cx="5502910" cy="885884"/>
          </a:xfrm>
          <a:prstGeom prst="rect">
            <a:avLst/>
          </a:prstGeom>
        </p:spPr>
        <p:txBody>
          <a:bodyPr vert="horz" wrap="square" lIns="0" tIns="12700" rIns="0" bIns="0" rtlCol="0">
            <a:spAutoFit/>
          </a:bodyPr>
          <a:lstStyle/>
          <a:p>
            <a:pPr marR="53975" algn="ctr">
              <a:lnSpc>
                <a:spcPct val="100000"/>
              </a:lnSpc>
              <a:spcBef>
                <a:spcPts val="100"/>
              </a:spcBef>
              <a:tabLst>
                <a:tab pos="5378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実践編	第６－９ 章</a:t>
            </a:r>
            <a:endParaRPr sz="1000" dirty="0">
              <a:latin typeface="Meiryo UI" panose="020B0604030504040204" pitchFamily="50" charset="-128"/>
              <a:ea typeface="Meiryo UI" panose="020B0604030504040204" pitchFamily="50" charset="-128"/>
              <a:cs typeface="Source Han Sans JP Heavy"/>
            </a:endParaRPr>
          </a:p>
          <a:p>
            <a:pPr>
              <a:lnSpc>
                <a:spcPct val="100000"/>
              </a:lnSpc>
              <a:spcBef>
                <a:spcPts val="95"/>
              </a:spcBef>
            </a:pPr>
            <a:endParaRPr sz="600" dirty="0">
              <a:latin typeface="Meiryo UI" panose="020B0604030504040204" pitchFamily="50" charset="-128"/>
              <a:ea typeface="Meiryo UI" panose="020B0604030504040204" pitchFamily="50" charset="-128"/>
              <a:cs typeface="Source Han Sans JP Heavy"/>
            </a:endParaRPr>
          </a:p>
          <a:p>
            <a:pPr marL="12700" marR="5080" indent="151765"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ヤングケアラーと思われる子供に気付いてから支援までの一連の流れやポイントについて、６章で支援の</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
            </a:r>
            <a:br>
              <a:rPr lang="en-US" altLang="ja-JP" sz="1000" spc="30" dirty="0">
                <a:solidFill>
                  <a:srgbClr val="414042"/>
                </a:solidFill>
                <a:latin typeface="Meiryo UI" panose="020B0604030504040204" pitchFamily="50" charset="-128"/>
                <a:ea typeface="Meiryo UI" panose="020B0604030504040204" pitchFamily="50" charset="-128"/>
                <a:cs typeface="Source Han Sans JP"/>
              </a:rPr>
            </a:b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フローを示し、フローの具体内容を７章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気付く</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８章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支援方針検討</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９章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支援する</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の順に示してい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ます。</a:t>
            </a:r>
            <a:endParaRPr sz="1000" dirty="0">
              <a:latin typeface="Meiryo UI" panose="020B0604030504040204" pitchFamily="50" charset="-128"/>
              <a:ea typeface="Meiryo UI" panose="020B0604030504040204" pitchFamily="50" charset="-128"/>
              <a:cs typeface="Source Han Sans JP"/>
            </a:endParaRPr>
          </a:p>
        </p:txBody>
      </p:sp>
      <p:sp>
        <p:nvSpPr>
          <p:cNvPr id="28" name="object 27"/>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9" name="object 28"/>
          <p:cNvSpPr txBox="1"/>
          <p:nvPr/>
        </p:nvSpPr>
        <p:spPr>
          <a:xfrm>
            <a:off x="278723" y="10325127"/>
            <a:ext cx="90805"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5</a:t>
            </a:r>
            <a:endParaRPr sz="900">
              <a:latin typeface="Meiryo UI" panose="020B0604030504040204" pitchFamily="50" charset="-128"/>
              <a:ea typeface="Meiryo UI" panose="020B0604030504040204" pitchFamily="50" charset="-128"/>
              <a:cs typeface="Source Han Sans JP Medium"/>
            </a:endParaRPr>
          </a:p>
        </p:txBody>
      </p:sp>
      <p:sp>
        <p:nvSpPr>
          <p:cNvPr id="30" name="object 29"/>
          <p:cNvSpPr txBox="1"/>
          <p:nvPr/>
        </p:nvSpPr>
        <p:spPr>
          <a:xfrm>
            <a:off x="707301" y="10331567"/>
            <a:ext cx="2013585" cy="120546"/>
          </a:xfrm>
          <a:prstGeom prst="rect">
            <a:avLst/>
          </a:prstGeom>
        </p:spPr>
        <p:txBody>
          <a:bodyPr vert="horz" wrap="square" lIns="0" tIns="12700" rIns="0" bIns="0" rtlCol="0">
            <a:spAutoFit/>
          </a:bodyPr>
          <a:lstStyle/>
          <a:p>
            <a:pPr marL="12700">
              <a:lnSpc>
                <a:spcPct val="100000"/>
              </a:lnSpc>
              <a:spcBef>
                <a:spcPts val="100"/>
              </a:spcBef>
            </a:pPr>
            <a:r>
              <a:rPr sz="700" spc="100" dirty="0" err="1">
                <a:solidFill>
                  <a:srgbClr val="414042"/>
                </a:solidFill>
                <a:latin typeface="Meiryo UI" panose="020B0604030504040204" pitchFamily="50" charset="-128"/>
                <a:ea typeface="Meiryo UI" panose="020B0604030504040204" pitchFamily="50" charset="-128"/>
                <a:cs typeface="Source Han Sans JP"/>
              </a:rPr>
              <a:t>はじめに</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 マニュアルの使い方について</a:t>
            </a:r>
            <a:endParaRPr sz="700" dirty="0">
              <a:latin typeface="Meiryo UI" panose="020B0604030504040204" pitchFamily="50" charset="-128"/>
              <a:ea typeface="Meiryo UI" panose="020B0604030504040204" pitchFamily="50" charset="-128"/>
              <a:cs typeface="Source Han Sans JP"/>
            </a:endParaRPr>
          </a:p>
        </p:txBody>
      </p:sp>
      <p:sp>
        <p:nvSpPr>
          <p:cNvPr id="23" name="object 22"/>
          <p:cNvSpPr/>
          <p:nvPr/>
        </p:nvSpPr>
        <p:spPr>
          <a:xfrm>
            <a:off x="5759996" y="7503553"/>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009BD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第６章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1" name="object 22">
            <a:extLst>
              <a:ext uri="{FF2B5EF4-FFF2-40B4-BE49-F238E27FC236}">
                <a16:creationId xmlns:a16="http://schemas.microsoft.com/office/drawing/2014/main" id="{97A9EA69-7DD0-4AE8-92A9-63E021A19A90}"/>
              </a:ext>
            </a:extLst>
          </p:cNvPr>
          <p:cNvSpPr/>
          <p:nvPr/>
        </p:nvSpPr>
        <p:spPr>
          <a:xfrm>
            <a:off x="5759996" y="7817898"/>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956DA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第７章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4" name="object 22">
            <a:extLst>
              <a:ext uri="{FF2B5EF4-FFF2-40B4-BE49-F238E27FC236}">
                <a16:creationId xmlns:a16="http://schemas.microsoft.com/office/drawing/2014/main" id="{9A581F63-B6DC-4059-8832-B6D0C79E9D7A}"/>
              </a:ext>
            </a:extLst>
          </p:cNvPr>
          <p:cNvSpPr/>
          <p:nvPr/>
        </p:nvSpPr>
        <p:spPr>
          <a:xfrm>
            <a:off x="5759996" y="8075808"/>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956DA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第７章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5" name="object 22">
            <a:extLst>
              <a:ext uri="{FF2B5EF4-FFF2-40B4-BE49-F238E27FC236}">
                <a16:creationId xmlns:a16="http://schemas.microsoft.com/office/drawing/2014/main" id="{A8780240-879E-4ED0-A3EC-145DCBED9BDF}"/>
              </a:ext>
            </a:extLst>
          </p:cNvPr>
          <p:cNvSpPr/>
          <p:nvPr/>
        </p:nvSpPr>
        <p:spPr>
          <a:xfrm>
            <a:off x="5759996" y="8369185"/>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7CC366"/>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第８章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6" name="object 22">
            <a:extLst>
              <a:ext uri="{FF2B5EF4-FFF2-40B4-BE49-F238E27FC236}">
                <a16:creationId xmlns:a16="http://schemas.microsoft.com/office/drawing/2014/main" id="{1BF8E73B-FAFE-449A-989A-4EA7FC142DA4}"/>
              </a:ext>
            </a:extLst>
          </p:cNvPr>
          <p:cNvSpPr/>
          <p:nvPr/>
        </p:nvSpPr>
        <p:spPr>
          <a:xfrm>
            <a:off x="5759996" y="8679847"/>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7CC366"/>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第８章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8" name="object 22">
            <a:extLst>
              <a:ext uri="{FF2B5EF4-FFF2-40B4-BE49-F238E27FC236}">
                <a16:creationId xmlns:a16="http://schemas.microsoft.com/office/drawing/2014/main" id="{7DA6BFC3-442F-4323-A0EC-DEAF45725158}"/>
              </a:ext>
            </a:extLst>
          </p:cNvPr>
          <p:cNvSpPr/>
          <p:nvPr/>
        </p:nvSpPr>
        <p:spPr>
          <a:xfrm>
            <a:off x="5759996" y="8973224"/>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6950A1"/>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第９章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9" name="object 22">
            <a:extLst>
              <a:ext uri="{FF2B5EF4-FFF2-40B4-BE49-F238E27FC236}">
                <a16:creationId xmlns:a16="http://schemas.microsoft.com/office/drawing/2014/main" id="{D3D2E377-7CCF-4E2C-A584-5906CA85EE7A}"/>
              </a:ext>
            </a:extLst>
          </p:cNvPr>
          <p:cNvSpPr/>
          <p:nvPr/>
        </p:nvSpPr>
        <p:spPr>
          <a:xfrm>
            <a:off x="5759996" y="9266601"/>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6950A1"/>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第９章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0" name="object 22">
            <a:extLst>
              <a:ext uri="{FF2B5EF4-FFF2-40B4-BE49-F238E27FC236}">
                <a16:creationId xmlns:a16="http://schemas.microsoft.com/office/drawing/2014/main" id="{75AFBE4E-CC2E-4031-A6EC-F48F2F3F8D04}"/>
              </a:ext>
            </a:extLst>
          </p:cNvPr>
          <p:cNvSpPr/>
          <p:nvPr/>
        </p:nvSpPr>
        <p:spPr>
          <a:xfrm>
            <a:off x="5759996" y="9541493"/>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7CC366"/>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第８章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1" name="object 22">
            <a:extLst>
              <a:ext uri="{FF2B5EF4-FFF2-40B4-BE49-F238E27FC236}">
                <a16:creationId xmlns:a16="http://schemas.microsoft.com/office/drawing/2014/main" id="{46EF16EA-5AD6-4058-B76E-F409B6DFE949}"/>
              </a:ext>
            </a:extLst>
          </p:cNvPr>
          <p:cNvSpPr/>
          <p:nvPr/>
        </p:nvSpPr>
        <p:spPr>
          <a:xfrm>
            <a:off x="5759996" y="9741082"/>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6950A1"/>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第９章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3" name="object 22">
            <a:extLst>
              <a:ext uri="{FF2B5EF4-FFF2-40B4-BE49-F238E27FC236}">
                <a16:creationId xmlns:a16="http://schemas.microsoft.com/office/drawing/2014/main" id="{8D368821-A046-4A27-805F-A570BF96525B}"/>
              </a:ext>
            </a:extLst>
          </p:cNvPr>
          <p:cNvSpPr/>
          <p:nvPr/>
        </p:nvSpPr>
        <p:spPr>
          <a:xfrm>
            <a:off x="5754349" y="3430464"/>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DB5889"/>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第１章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4" name="object 22">
            <a:extLst>
              <a:ext uri="{FF2B5EF4-FFF2-40B4-BE49-F238E27FC236}">
                <a16:creationId xmlns:a16="http://schemas.microsoft.com/office/drawing/2014/main" id="{815C11FA-FF6C-411C-89FA-459A0C23F35F}"/>
              </a:ext>
            </a:extLst>
          </p:cNvPr>
          <p:cNvSpPr/>
          <p:nvPr/>
        </p:nvSpPr>
        <p:spPr>
          <a:xfrm>
            <a:off x="5754349" y="3159531"/>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DB5889"/>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第１章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5" name="object 12">
            <a:extLst>
              <a:ext uri="{FF2B5EF4-FFF2-40B4-BE49-F238E27FC236}">
                <a16:creationId xmlns:a16="http://schemas.microsoft.com/office/drawing/2014/main" id="{C6D06733-3353-4DC4-A187-C1216F2DC874}"/>
              </a:ext>
            </a:extLst>
          </p:cNvPr>
          <p:cNvSpPr/>
          <p:nvPr/>
        </p:nvSpPr>
        <p:spPr>
          <a:xfrm>
            <a:off x="5754349" y="4075117"/>
            <a:ext cx="720090" cy="180340"/>
          </a:xfrm>
          <a:custGeom>
            <a:avLst/>
            <a:gdLst/>
            <a:ahLst/>
            <a:cxnLst/>
            <a:rect l="l" t="t" r="r" b="b"/>
            <a:pathLst>
              <a:path w="720089" h="180339">
                <a:moveTo>
                  <a:pt x="720001" y="0"/>
                </a:moveTo>
                <a:lnTo>
                  <a:pt x="0" y="0"/>
                </a:lnTo>
                <a:lnTo>
                  <a:pt x="0" y="179997"/>
                </a:lnTo>
                <a:lnTo>
                  <a:pt x="720001" y="179997"/>
                </a:lnTo>
                <a:lnTo>
                  <a:pt x="720001" y="0"/>
                </a:lnTo>
                <a:close/>
              </a:path>
            </a:pathLst>
          </a:custGeom>
          <a:solidFill>
            <a:srgbClr val="4AA147"/>
          </a:solidFill>
        </p:spPr>
        <p:txBody>
          <a:bodyPr wrap="square" lIns="0" tIns="0" rIns="0" bIns="0" rtlCol="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6" name="object 12">
            <a:extLst>
              <a:ext uri="{FF2B5EF4-FFF2-40B4-BE49-F238E27FC236}">
                <a16:creationId xmlns:a16="http://schemas.microsoft.com/office/drawing/2014/main" id="{BDB5FF09-282B-4BF3-B16B-4A5C737AF717}"/>
              </a:ext>
            </a:extLst>
          </p:cNvPr>
          <p:cNvSpPr/>
          <p:nvPr/>
        </p:nvSpPr>
        <p:spPr>
          <a:xfrm>
            <a:off x="5754349" y="4348195"/>
            <a:ext cx="720090" cy="180340"/>
          </a:xfrm>
          <a:custGeom>
            <a:avLst/>
            <a:gdLst/>
            <a:ahLst/>
            <a:cxnLst/>
            <a:rect l="l" t="t" r="r" b="b"/>
            <a:pathLst>
              <a:path w="720089" h="180339">
                <a:moveTo>
                  <a:pt x="720001" y="0"/>
                </a:moveTo>
                <a:lnTo>
                  <a:pt x="0" y="0"/>
                </a:lnTo>
                <a:lnTo>
                  <a:pt x="0" y="179997"/>
                </a:lnTo>
                <a:lnTo>
                  <a:pt x="720001" y="179997"/>
                </a:lnTo>
                <a:lnTo>
                  <a:pt x="720001" y="0"/>
                </a:lnTo>
                <a:close/>
              </a:path>
            </a:pathLst>
          </a:custGeom>
          <a:solidFill>
            <a:srgbClr val="4AA147"/>
          </a:solidFill>
        </p:spPr>
        <p:txBody>
          <a:bodyPr wrap="square" lIns="0" tIns="0" rIns="0" bIns="0" rtlCol="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7" name="object 12">
            <a:extLst>
              <a:ext uri="{FF2B5EF4-FFF2-40B4-BE49-F238E27FC236}">
                <a16:creationId xmlns:a16="http://schemas.microsoft.com/office/drawing/2014/main" id="{E10CED64-86AE-48FA-9DDC-D0BE2EBBD306}"/>
              </a:ext>
            </a:extLst>
          </p:cNvPr>
          <p:cNvSpPr/>
          <p:nvPr/>
        </p:nvSpPr>
        <p:spPr>
          <a:xfrm>
            <a:off x="5754349" y="4661564"/>
            <a:ext cx="720090" cy="180340"/>
          </a:xfrm>
          <a:custGeom>
            <a:avLst/>
            <a:gdLst/>
            <a:ahLst/>
            <a:cxnLst/>
            <a:rect l="l" t="t" r="r" b="b"/>
            <a:pathLst>
              <a:path w="720089" h="180339">
                <a:moveTo>
                  <a:pt x="720001" y="0"/>
                </a:moveTo>
                <a:lnTo>
                  <a:pt x="0" y="0"/>
                </a:lnTo>
                <a:lnTo>
                  <a:pt x="0" y="179997"/>
                </a:lnTo>
                <a:lnTo>
                  <a:pt x="720001" y="179997"/>
                </a:lnTo>
                <a:lnTo>
                  <a:pt x="720001" y="0"/>
                </a:lnTo>
                <a:close/>
              </a:path>
            </a:pathLst>
          </a:custGeom>
          <a:solidFill>
            <a:srgbClr val="4AA147"/>
          </a:solidFill>
        </p:spPr>
        <p:txBody>
          <a:bodyPr wrap="square" lIns="0" tIns="0" rIns="0" bIns="0" rtlCol="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8" name="object 22">
            <a:extLst>
              <a:ext uri="{FF2B5EF4-FFF2-40B4-BE49-F238E27FC236}">
                <a16:creationId xmlns:a16="http://schemas.microsoft.com/office/drawing/2014/main" id="{3BF74F78-E8B9-4941-9B20-46E50B5671B8}"/>
              </a:ext>
            </a:extLst>
          </p:cNvPr>
          <p:cNvSpPr/>
          <p:nvPr/>
        </p:nvSpPr>
        <p:spPr>
          <a:xfrm>
            <a:off x="5754349" y="5523560"/>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9" name="object 22">
            <a:extLst>
              <a:ext uri="{FF2B5EF4-FFF2-40B4-BE49-F238E27FC236}">
                <a16:creationId xmlns:a16="http://schemas.microsoft.com/office/drawing/2014/main" id="{C6170FC6-C4E2-41EF-87B4-3C3B506EB3B1}"/>
              </a:ext>
            </a:extLst>
          </p:cNvPr>
          <p:cNvSpPr/>
          <p:nvPr/>
        </p:nvSpPr>
        <p:spPr>
          <a:xfrm>
            <a:off x="5754349" y="5226151"/>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14B1E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第４章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50" name="object 22">
            <a:extLst>
              <a:ext uri="{FF2B5EF4-FFF2-40B4-BE49-F238E27FC236}">
                <a16:creationId xmlns:a16="http://schemas.microsoft.com/office/drawing/2014/main" id="{32F7CB14-E601-4FB9-B47D-E7B0E48CB1AE}"/>
              </a:ext>
            </a:extLst>
          </p:cNvPr>
          <p:cNvSpPr/>
          <p:nvPr/>
        </p:nvSpPr>
        <p:spPr>
          <a:xfrm>
            <a:off x="5754349" y="5811427"/>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51" name="object 22">
            <a:extLst>
              <a:ext uri="{FF2B5EF4-FFF2-40B4-BE49-F238E27FC236}">
                <a16:creationId xmlns:a16="http://schemas.microsoft.com/office/drawing/2014/main" id="{4A1979C1-0627-4642-84C4-82877EC491A0}"/>
              </a:ext>
            </a:extLst>
          </p:cNvPr>
          <p:cNvSpPr/>
          <p:nvPr/>
        </p:nvSpPr>
        <p:spPr>
          <a:xfrm>
            <a:off x="5754349" y="4923144"/>
            <a:ext cx="720090" cy="180340"/>
          </a:xfrm>
          <a:custGeom>
            <a:avLst/>
            <a:gdLst/>
            <a:ahLst/>
            <a:cxnLst/>
            <a:rect l="l" t="t" r="r" b="b"/>
            <a:pathLst>
              <a:path w="720089" h="180340">
                <a:moveTo>
                  <a:pt x="720001" y="0"/>
                </a:moveTo>
                <a:lnTo>
                  <a:pt x="0" y="0"/>
                </a:lnTo>
                <a:lnTo>
                  <a:pt x="0" y="179997"/>
                </a:lnTo>
                <a:lnTo>
                  <a:pt x="720001" y="179997"/>
                </a:lnTo>
                <a:lnTo>
                  <a:pt x="720001" y="0"/>
                </a:lnTo>
                <a:close/>
              </a:path>
            </a:pathLst>
          </a:cu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3259905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079995" y="720013"/>
            <a:ext cx="5400040" cy="6704330"/>
          </a:xfrm>
          <a:custGeom>
            <a:avLst/>
            <a:gdLst/>
            <a:ahLst/>
            <a:cxnLst/>
            <a:rect l="l" t="t" r="r" b="b"/>
            <a:pathLst>
              <a:path w="5400040" h="6704330">
                <a:moveTo>
                  <a:pt x="5400001" y="0"/>
                </a:moveTo>
                <a:lnTo>
                  <a:pt x="0" y="0"/>
                </a:lnTo>
                <a:lnTo>
                  <a:pt x="0" y="6703796"/>
                </a:lnTo>
                <a:lnTo>
                  <a:pt x="5400001" y="6703796"/>
                </a:lnTo>
                <a:lnTo>
                  <a:pt x="5400001" y="0"/>
                </a:lnTo>
                <a:close/>
              </a:path>
            </a:pathLst>
          </a:custGeom>
          <a:solidFill>
            <a:srgbClr val="ECEEF8"/>
          </a:solidFill>
        </p:spPr>
        <p:txBody>
          <a:bodyPr wrap="square" lIns="0" tIns="0" rIns="0" bIns="0" rtlCol="0"/>
          <a:lstStyle/>
          <a:p>
            <a:endParaRPr/>
          </a:p>
        </p:txBody>
      </p:sp>
      <p:sp>
        <p:nvSpPr>
          <p:cNvPr id="5" name="object 4"/>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5"/>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68</a:t>
            </a:r>
            <a:endParaRPr sz="900">
              <a:latin typeface="Meiryo UI" panose="020B0604030504040204" pitchFamily="50" charset="-128"/>
              <a:ea typeface="Meiryo UI" panose="020B0604030504040204" pitchFamily="50" charset="-128"/>
              <a:cs typeface="Source Han Sans JP Medium"/>
            </a:endParaRPr>
          </a:p>
        </p:txBody>
      </p:sp>
      <p:sp>
        <p:nvSpPr>
          <p:cNvPr id="52" name="object 51"/>
          <p:cNvSpPr txBox="1"/>
          <p:nvPr/>
        </p:nvSpPr>
        <p:spPr>
          <a:xfrm>
            <a:off x="3769109" y="10331567"/>
            <a:ext cx="308419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第１１章  ｜  D.ひとり親家庭、日本語を母語としない母親のケアの事例</a:t>
            </a:r>
            <a:endParaRPr sz="700">
              <a:latin typeface="Meiryo UI" panose="020B0604030504040204" pitchFamily="50" charset="-128"/>
              <a:ea typeface="Meiryo UI" panose="020B0604030504040204" pitchFamily="50" charset="-128"/>
              <a:cs typeface="Source Han Sans JP"/>
            </a:endParaRPr>
          </a:p>
        </p:txBody>
      </p:sp>
      <p:sp>
        <p:nvSpPr>
          <p:cNvPr id="53"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4"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5"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6"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57"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0"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1"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3"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66"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7"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69"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2"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5"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78"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9"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p>
        </p:txBody>
      </p:sp>
      <p:sp>
        <p:nvSpPr>
          <p:cNvPr id="81"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6"/>
          <p:cNvSpPr txBox="1"/>
          <p:nvPr/>
        </p:nvSpPr>
        <p:spPr>
          <a:xfrm>
            <a:off x="7198981" y="7739910"/>
            <a:ext cx="88358"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p>
        </p:txBody>
      </p:sp>
      <p:sp>
        <p:nvSpPr>
          <p:cNvPr id="84"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276FB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61"/>
          <p:cNvSpPr txBox="1"/>
          <p:nvPr/>
        </p:nvSpPr>
        <p:spPr>
          <a:xfrm>
            <a:off x="7198981" y="8466135"/>
            <a:ext cx="88358" cy="707645"/>
          </a:xfrm>
          <a:prstGeom prst="rect">
            <a:avLst/>
          </a:prstGeom>
        </p:spPr>
        <p:txBody>
          <a:bodyPr vert="eaVert" wrap="square" lIns="0" tIns="0" rIns="0" bIns="0" rtlCol="0">
            <a:spAutoFit/>
          </a:bodyPr>
          <a:lstStyle/>
          <a:p>
            <a:pPr marL="12700" algn="ctr">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第</a:t>
            </a:r>
            <a:r>
              <a:rPr kumimoji="1" lang="en-US" sz="700" dirty="0">
                <a:solidFill>
                  <a:schemeClr val="bg1"/>
                </a:solidFill>
                <a:latin typeface="Meiryo UI" panose="020B0604030504040204" pitchFamily="50" charset="-128"/>
                <a:ea typeface="Meiryo UI" panose="020B0604030504040204" pitchFamily="50" charset="-128"/>
                <a:cs typeface="Source Han Sans JP"/>
              </a:rPr>
              <a:t>11</a:t>
            </a:r>
            <a:r>
              <a:rPr sz="700" dirty="0">
                <a:solidFill>
                  <a:schemeClr val="bg1"/>
                </a:solidFill>
                <a:latin typeface="Meiryo UI" panose="020B0604030504040204" pitchFamily="50" charset="-128"/>
                <a:ea typeface="Meiryo UI" panose="020B0604030504040204" pitchFamily="50" charset="-128"/>
                <a:cs typeface="Source Han Sans JP"/>
              </a:rPr>
              <a:t>章</a:t>
            </a:r>
          </a:p>
        </p:txBody>
      </p:sp>
      <p:sp>
        <p:nvSpPr>
          <p:cNvPr id="87"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8"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90"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 name="object 5"/>
          <p:cNvSpPr txBox="1"/>
          <p:nvPr/>
        </p:nvSpPr>
        <p:spPr>
          <a:xfrm>
            <a:off x="1230312" y="914225"/>
            <a:ext cx="5099050" cy="5568191"/>
          </a:xfrm>
          <a:prstGeom prst="rect">
            <a:avLst/>
          </a:prstGeom>
        </p:spPr>
        <p:txBody>
          <a:bodyPr vert="horz" wrap="square" lIns="0" tIns="12700" rIns="0" bIns="0" rtlCol="0">
            <a:spAutoFit/>
          </a:bodyPr>
          <a:lstStyle/>
          <a:p>
            <a:pPr marL="133200" marR="41275" indent="-126000" algn="just">
              <a:lnSpc>
                <a:spcPct val="130000"/>
              </a:lnSpc>
              <a:spcBef>
                <a:spcPts val="100"/>
              </a:spcBef>
              <a:buClr>
                <a:srgbClr val="276FB7"/>
              </a:buClr>
              <a:buSzPct val="90000"/>
              <a:buFont typeface="+mj-lt"/>
              <a:buAutoNum type="arabicPeriod" startAt="6"/>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気付きの経緯</a:t>
            </a: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ヤングケアラーを支援する次世代育成支援員が、</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と連携をして、本人の日本語教育の支援を申し入れたことを機に、本人と関係性が深まり、保護者と学校の教員の間で通訳をしていることが判明した。</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140400" marR="41275" indent="-129600" algn="just">
              <a:lnSpc>
                <a:spcPct val="130000"/>
              </a:lnSpc>
              <a:spcBef>
                <a:spcPts val="100"/>
              </a:spcBef>
              <a:buClr>
                <a:srgbClr val="276FB7"/>
              </a:buClr>
              <a:buSzPct val="90000"/>
              <a:buFont typeface="+mj-lt"/>
              <a:buAutoNum type="arabicPeriod"/>
            </a:pP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7"/>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連携した支援</a:t>
            </a:r>
            <a:r>
              <a:rPr lang="ja-JP" altLang="en-US" sz="1000" b="1">
                <a:solidFill>
                  <a:srgbClr val="276FB7"/>
                </a:solidFill>
                <a:latin typeface="Meiryo UI" panose="020B0604030504040204" pitchFamily="50" charset="-128"/>
                <a:ea typeface="Meiryo UI" panose="020B0604030504040204" pitchFamily="50" charset="-128"/>
                <a:cs typeface="Source Han Sans JP"/>
              </a:rPr>
              <a:t>の内容、連携の工夫</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a:p>
            <a:pPr marR="41275" indent="108000" algn="just">
              <a:lnSpc>
                <a:spcPct val="130000"/>
              </a:lnSpc>
              <a:spcBef>
                <a:spcPts val="100"/>
              </a:spcBef>
              <a:buClr>
                <a:srgbClr val="276FB7"/>
              </a:buClr>
              <a:buSzPct val="100000"/>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母親も本人も、このような行動が当たり前であるという認識しかなかったため「ケアの内容と量を測定</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するアセスメント（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MACA</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」と、「ケアの影響を測定するアセスメント（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PANOC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YC20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」を実施したところ、本人が担っているケアの内容が具体化し、「専門職はその子の感情を本人や家族と一緒に探り、適切な医療サービスや福祉サービスとも連携していく必要がある」という判定</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が出た。これにより、本人の意識付けと保護者への心理教育を開始するとともに、子供の居場所や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学習支援を子供と一緒に計画した。</a:t>
            </a:r>
          </a:p>
          <a:p>
            <a:pPr marR="41275" indent="108000" algn="just">
              <a:lnSpc>
                <a:spcPct val="130000"/>
              </a:lnSpc>
              <a:spcBef>
                <a:spcPts val="100"/>
              </a:spcBef>
              <a:buClr>
                <a:srgbClr val="276FB7"/>
              </a:buClr>
              <a:buSzPct val="100000"/>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保護者には子供が通訳をすることの意味や、子供が巣立った後に地域で孤立する可能性を理解してもらった。日本語学習を開始し、事務手続きが必要な際には、支援者に依頼するようになった。現在中学生になった子供は将来の夢に向けて長期的な学修計画を立て始めている。</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41275" indent="108000" algn="just">
              <a:lnSpc>
                <a:spcPct val="130000"/>
              </a:lnSpc>
              <a:spcBef>
                <a:spcPts val="100"/>
              </a:spcBef>
              <a:buClr>
                <a:srgbClr val="276FB7"/>
              </a:buClr>
              <a:buSzPct val="100000"/>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90000"/>
              <a:buFont typeface="+mj-lt"/>
              <a:buAutoNum type="arabicPeriod" startAt="8"/>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追加で考えられる支援や負担軽減（例）</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義務教育終了により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の関わりが無くなるなど、子供支援の社会資源が教育分野で減ること、</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次世代育成支援員のように家庭全体に関わることができる者しか支援者がいなくなることが課題で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ある。ライフステージの環境変化に即した、持続可能な支援ネットワークが求められる。</a:t>
            </a:r>
          </a:p>
          <a:p>
            <a:pPr marL="133200" marR="41275" indent="-126000" algn="just">
              <a:lnSpc>
                <a:spcPct val="130000"/>
              </a:lnSpc>
              <a:spcBef>
                <a:spcPts val="100"/>
              </a:spcBef>
              <a:buClr>
                <a:srgbClr val="276FB7"/>
              </a:buClr>
              <a:buSzPct val="100000"/>
              <a:buFont typeface="Wingdings" panose="05000000000000000000" pitchFamily="2" charset="2"/>
              <a:buChar char="l"/>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子供の感情を本人や家族と一緒に探り、実行可能な計画を共有するためのアセスメントが必要で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ある。ヤングケアラー支援経験のない者でも行うことができ、支援計画の内容・支援者の役割分担が明解になることに焦点化したアセスメントが求められる。</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33200" marR="41275" indent="-126000" algn="just">
              <a:lnSpc>
                <a:spcPct val="130000"/>
              </a:lnSpc>
              <a:spcBef>
                <a:spcPts val="100"/>
              </a:spcBef>
              <a:buClr>
                <a:srgbClr val="276FB7"/>
              </a:buClr>
              <a:buSzPct val="100000"/>
              <a:buFont typeface="Wingdings" panose="05000000000000000000" pitchFamily="2" charset="2"/>
              <a:buChar char="l"/>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15200" marR="41275" indent="-115200" algn="just">
              <a:lnSpc>
                <a:spcPct val="130000"/>
              </a:lnSpc>
              <a:spcBef>
                <a:spcPts val="100"/>
              </a:spcBef>
              <a:buClr>
                <a:srgbClr val="276FB7"/>
              </a:buClr>
              <a:buSzPct val="100000"/>
            </a:pP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アセスメントは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子どもと若者のケア活動とその影響を測るためのマニュアル（第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多機関・多職種連携によるヤングケアラー支援マニュアル、令和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月トーマツ、第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章付録「</a:t>
            </a:r>
            <a:r>
              <a:rPr lang="en-US" altLang="ja-JP" sz="1000" dirty="0">
                <a:solidFill>
                  <a:srgbClr val="414042"/>
                </a:solidFill>
                <a:latin typeface="Meiryo UI" panose="020B0604030504040204" pitchFamily="50" charset="-128"/>
                <a:ea typeface="Meiryo UI" panose="020B0604030504040204" pitchFamily="50" charset="-128"/>
                <a:cs typeface="Source Han Sans JP"/>
              </a:rPr>
              <a:t>5.1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アセスメントシート」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）を参照した。</a:t>
            </a:r>
          </a:p>
        </p:txBody>
      </p:sp>
    </p:spTree>
    <p:extLst>
      <p:ext uri="{BB962C8B-B14F-4D97-AF65-F5344CB8AC3E}">
        <p14:creationId xmlns:p14="http://schemas.microsoft.com/office/powerpoint/2010/main" val="2621127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1065825" y="1685263"/>
            <a:ext cx="5432425" cy="601127"/>
          </a:xfrm>
          <a:prstGeom prst="rect">
            <a:avLst/>
          </a:prstGeom>
        </p:spPr>
        <p:txBody>
          <a:bodyPr vert="horz" wrap="square" lIns="0" tIns="12700" rIns="0" bIns="0" rtlCol="0">
            <a:spAutoFit/>
          </a:bodyPr>
          <a:lstStyle/>
          <a:p>
            <a:pPr marL="12700" marR="5080" indent="10922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には、本マニュアルの作成のため、都内区市町村の関係機関及び、学校・教育委員会を対象に、ヤングケアラーへの支援に関するアンケート調査を実施しました。各調査の調査結果の要点は以下のとおりで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 name="object 3"/>
          <p:cNvSpPr txBox="1"/>
          <p:nvPr/>
        </p:nvSpPr>
        <p:spPr>
          <a:xfrm>
            <a:off x="1079995" y="2556002"/>
            <a:ext cx="5400040" cy="1513078"/>
          </a:xfrm>
          <a:prstGeom prst="rect">
            <a:avLst/>
          </a:prstGeom>
          <a:solidFill>
            <a:srgbClr val="FEF0EC"/>
          </a:solidFill>
        </p:spPr>
        <p:txBody>
          <a:bodyPr vert="horz" wrap="square" lIns="0" tIns="3175" rIns="0" bIns="10800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335280" indent="-138430">
              <a:lnSpc>
                <a:spcPct val="100000"/>
              </a:lnSpc>
              <a:buSzPct val="100000"/>
              <a:buChar char="●"/>
              <a:tabLst>
                <a:tab pos="335915" algn="l"/>
              </a:tabLst>
            </a:pPr>
            <a:r>
              <a:rPr sz="1000" b="1" dirty="0">
                <a:solidFill>
                  <a:srgbClr val="F48580"/>
                </a:solidFill>
                <a:latin typeface="Meiryo UI" panose="020B0604030504040204" pitchFamily="50" charset="-128"/>
                <a:ea typeface="Meiryo UI" panose="020B0604030504040204" pitchFamily="50" charset="-128"/>
                <a:cs typeface="Source Han Sans JP"/>
              </a:rPr>
              <a:t>区市町村向けアンケート調査結果概要</a:t>
            </a:r>
            <a:endParaRPr sz="1000" dirty="0">
              <a:latin typeface="Meiryo UI" panose="020B0604030504040204" pitchFamily="50" charset="-128"/>
              <a:ea typeface="Meiryo UI" panose="020B0604030504040204" pitchFamily="50" charset="-128"/>
              <a:cs typeface="Source Han Sans JP"/>
            </a:endParaRPr>
          </a:p>
          <a:p>
            <a:pPr marL="197485">
              <a:lnSpc>
                <a:spcPct val="100000"/>
              </a:lnSpc>
              <a:spcBef>
                <a:spcPts val="800"/>
              </a:spcBef>
            </a:pPr>
            <a:r>
              <a:rPr sz="1000" b="0" dirty="0">
                <a:solidFill>
                  <a:srgbClr val="414042"/>
                </a:solidFill>
                <a:latin typeface="Meiryo UI" panose="020B0604030504040204" pitchFamily="50" charset="-128"/>
                <a:ea typeface="Meiryo UI" panose="020B0604030504040204" pitchFamily="50" charset="-128"/>
                <a:cs typeface="Source Han Sans JP Medium"/>
              </a:rPr>
              <a:t>調査対象：</a:t>
            </a:r>
            <a:endParaRPr sz="1000" dirty="0">
              <a:latin typeface="Meiryo UI" panose="020B0604030504040204" pitchFamily="50" charset="-128"/>
              <a:ea typeface="Meiryo UI" panose="020B0604030504040204" pitchFamily="50" charset="-128"/>
              <a:cs typeface="Source Han Sans JP Medium"/>
            </a:endParaRPr>
          </a:p>
          <a:p>
            <a:pPr marL="197485">
              <a:lnSpc>
                <a:spcPct val="100000"/>
              </a:lnSpc>
              <a:spcBef>
                <a:spcPts val="300"/>
              </a:spcBef>
            </a:pPr>
            <a:r>
              <a:rPr sz="1000" b="0" dirty="0">
                <a:solidFill>
                  <a:srgbClr val="414042"/>
                </a:solidFill>
                <a:latin typeface="Meiryo UI" panose="020B0604030504040204" pitchFamily="50" charset="-128"/>
                <a:ea typeface="Meiryo UI" panose="020B0604030504040204" pitchFamily="50" charset="-128"/>
                <a:cs typeface="Source Han Sans JP Medium"/>
              </a:rPr>
              <a:t>都内62区市町村の関係機関</a:t>
            </a:r>
            <a:endParaRPr sz="1000" dirty="0">
              <a:latin typeface="Meiryo UI" panose="020B0604030504040204" pitchFamily="50" charset="-128"/>
              <a:ea typeface="Meiryo UI" panose="020B0604030504040204" pitchFamily="50" charset="-128"/>
              <a:cs typeface="Source Han Sans JP Medium"/>
            </a:endParaRPr>
          </a:p>
          <a:p>
            <a:pPr marL="197485" marR="189230" indent="-59055">
              <a:lnSpc>
                <a:spcPct val="125000"/>
              </a:lnSpc>
            </a:pPr>
            <a:r>
              <a:rPr sz="1000" b="0" dirty="0">
                <a:solidFill>
                  <a:srgbClr val="414042"/>
                </a:solidFill>
                <a:latin typeface="Meiryo UI" panose="020B0604030504040204" pitchFamily="50" charset="-128"/>
                <a:ea typeface="Meiryo UI" panose="020B0604030504040204" pitchFamily="50" charset="-128"/>
                <a:cs typeface="Source Han Sans JP Medium"/>
              </a:rPr>
              <a:t>（子供家庭支援センター、地域包括支援センター、</a:t>
            </a:r>
            <a:r>
              <a:rPr sz="1000" b="0" dirty="0" err="1">
                <a:solidFill>
                  <a:srgbClr val="414042"/>
                </a:solidFill>
                <a:latin typeface="Meiryo UI" panose="020B0604030504040204" pitchFamily="50" charset="-128"/>
                <a:ea typeface="Meiryo UI" panose="020B0604030504040204" pitchFamily="50" charset="-128"/>
                <a:cs typeface="Source Han Sans JP Medium"/>
              </a:rPr>
              <a:t>特定相談支援事業所、福祉事務所</a:t>
            </a:r>
            <a:r>
              <a:rPr lang="ja-JP" altLang="en-US"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自立相談支援機関、保健所</a:t>
            </a:r>
            <a:r>
              <a:rPr lang="ja-JP" altLang="en-US"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保健センタ</a:t>
            </a:r>
            <a:r>
              <a:rPr sz="1000" b="0" dirty="0">
                <a:solidFill>
                  <a:srgbClr val="414042"/>
                </a:solidFill>
                <a:latin typeface="Meiryo UI" panose="020B0604030504040204" pitchFamily="50" charset="-128"/>
                <a:ea typeface="Meiryo UI" panose="020B0604030504040204" pitchFamily="50" charset="-128"/>
                <a:cs typeface="Source Han Sans JP Medium"/>
              </a:rPr>
              <a:t>ー）</a:t>
            </a:r>
            <a:endParaRPr sz="1000" dirty="0">
              <a:latin typeface="Meiryo UI" panose="020B0604030504040204" pitchFamily="50" charset="-128"/>
              <a:ea typeface="Meiryo UI" panose="020B0604030504040204" pitchFamily="50" charset="-128"/>
              <a:cs typeface="Source Han Sans JP Medium"/>
            </a:endParaRPr>
          </a:p>
        </p:txBody>
      </p:sp>
      <p:graphicFrame>
        <p:nvGraphicFramePr>
          <p:cNvPr id="5" name="object 4"/>
          <p:cNvGraphicFramePr>
            <a:graphicFrameLocks noGrp="1"/>
          </p:cNvGraphicFramePr>
          <p:nvPr>
            <p:extLst/>
          </p:nvPr>
        </p:nvGraphicFramePr>
        <p:xfrm>
          <a:off x="1075498" y="4374000"/>
          <a:ext cx="5399405" cy="5460999"/>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963294">
                <a:tc>
                  <a:txBody>
                    <a:bodyPr/>
                    <a:lstStyle/>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ヤングケアラーの</a:t>
                      </a:r>
                    </a:p>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認知度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50000"/>
                        </a:lnSpc>
                        <a:spcBef>
                          <a:spcPts val="1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「認識しており、内容も知っている」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84.0%</a:t>
                      </a:r>
                    </a:p>
                    <a:p>
                      <a:pPr>
                        <a:lnSpc>
                          <a:spcPct val="150000"/>
                        </a:lnSpc>
                        <a:spcBef>
                          <a:spcPts val="1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「認識しているが、よく知らない」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15.6</a:t>
                      </a:r>
                      <a:r>
                        <a:rPr lang="ja-JP" altLang="en-US" sz="900" b="0" spc="0" dirty="0">
                          <a:solidFill>
                            <a:srgbClr val="F15B5B"/>
                          </a:solidFill>
                          <a:latin typeface="Meiryo UI" panose="020B0604030504040204" pitchFamily="50" charset="-128"/>
                          <a:ea typeface="Meiryo UI" panose="020B0604030504040204" pitchFamily="50" charset="-128"/>
                          <a:cs typeface="Source Han Sans JP Medium"/>
                        </a:rPr>
                        <a:t>％</a:t>
                      </a:r>
                    </a:p>
                    <a:p>
                      <a:pPr>
                        <a:lnSpc>
                          <a:spcPct val="150000"/>
                        </a:lnSpc>
                        <a:spcBef>
                          <a:spcPts val="1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（機関別には、子供家庭支援センターが最も高い認知度）</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108000" marR="0" marT="127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1153795">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ヤングケアラーへの</a:t>
                      </a:r>
                    </a:p>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取組・支援状況</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「取り組んでいる」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22.7%</a:t>
                      </a:r>
                    </a:p>
                    <a:p>
                      <a:pPr>
                        <a:lnSpc>
                          <a:spcPct val="130000"/>
                        </a:lnSpc>
                        <a:spcBef>
                          <a:spcPts val="40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「直接支援をする人の家族にヤングケアラーと思われる子供がいる可能性を想定して</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業務にあたっている」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40.4%</a:t>
                      </a:r>
                    </a:p>
                    <a:p>
                      <a:pPr>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「これまでに取り組んでいないが、今後取り組みたい」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25.3%</a:t>
                      </a:r>
                      <a:endParaRPr sz="900" b="0" spc="0" dirty="0">
                        <a:solidFill>
                          <a:srgbClr val="F15B5B"/>
                        </a:solidFill>
                        <a:latin typeface="Meiryo UI" panose="020B0604030504040204" pitchFamily="50" charset="-128"/>
                        <a:ea typeface="Meiryo UI" panose="020B0604030504040204" pitchFamily="50" charset="-128"/>
                        <a:cs typeface="Source Han Sans JP Medium"/>
                      </a:endParaRPr>
                    </a:p>
                  </a:txBody>
                  <a:tcPr marL="108000" marR="108000" marT="127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70040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15"/>
                        </a:spcBef>
                      </a:pPr>
                      <a:endParaRPr sz="1000" spc="0" dirty="0">
                        <a:latin typeface="Meiryo UI" panose="020B0604030504040204" pitchFamily="50" charset="-128"/>
                        <a:ea typeface="Meiryo UI" panose="020B0604030504040204" pitchFamily="50" charset="-128"/>
                        <a:cs typeface="Times New Roman"/>
                      </a:endParaRPr>
                    </a:p>
                    <a:p>
                      <a:pPr marL="317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取組内容</a:t>
                      </a:r>
                      <a:endParaRPr sz="900" spc="0" dirty="0">
                        <a:latin typeface="Meiryo UI" panose="020B0604030504040204" pitchFamily="50" charset="-128"/>
                        <a:ea typeface="Meiryo UI" panose="020B0604030504040204" pitchFamily="50" charset="-128"/>
                        <a:cs typeface="Source Han Sans JP Heavy"/>
                      </a:endParaRPr>
                    </a:p>
                  </a:txBody>
                  <a:tcPr marL="0" marR="0" marT="0" marB="0">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50000"/>
                        </a:lnSpc>
                        <a:spcBef>
                          <a:spcPts val="5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「関係部署・機関との非定例・適宜情報共有」、「本人若しくは家族との面談・相談</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対応」、「勉強会や研修への参加」の実施率が高い。</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108000" marR="108000" marT="635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111760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marL="3175" algn="ctr">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連携機関と連携内容</a:t>
                      </a:r>
                      <a:endParaRPr sz="900" spc="0">
                        <a:latin typeface="Meiryo UI" panose="020B0604030504040204" pitchFamily="50" charset="-128"/>
                        <a:ea typeface="Meiryo UI" panose="020B0604030504040204" pitchFamily="50" charset="-128"/>
                        <a:cs typeface="Source Han Sans JP Heavy"/>
                      </a:endParaRPr>
                    </a:p>
                  </a:txBody>
                  <a:tcPr marL="0" marR="0" marT="0" marB="0">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216000" indent="-116205">
                        <a:lnSpc>
                          <a:spcPct val="130000"/>
                        </a:lnSpc>
                        <a:spcBef>
                          <a:spcPts val="400"/>
                        </a:spcBef>
                        <a:buClr>
                          <a:srgbClr val="F48580"/>
                        </a:buClr>
                        <a:buSzPct val="100000"/>
                        <a:buChar char="●"/>
                        <a:tabLst>
                          <a:tab pos="259715" algn="l"/>
                        </a:tabLst>
                      </a:pPr>
                      <a:r>
                        <a:rPr lang="ja-JP" altLang="en-US" sz="900" spc="0" dirty="0">
                          <a:latin typeface="Meiryo UI" panose="020B0604030504040204" pitchFamily="50" charset="-128"/>
                          <a:ea typeface="Meiryo UI" panose="020B0604030504040204" pitchFamily="50" charset="-128"/>
                          <a:cs typeface="Source Han Sans JP Medium"/>
                        </a:rPr>
                        <a:t>子供家庭支援センター、学校、福祉事務所等と連携したケースが多い。</a:t>
                      </a:r>
                    </a:p>
                    <a:p>
                      <a:pPr marL="216000" indent="-116205">
                        <a:lnSpc>
                          <a:spcPct val="130000"/>
                        </a:lnSpc>
                        <a:spcBef>
                          <a:spcPts val="400"/>
                        </a:spcBef>
                        <a:buClr>
                          <a:srgbClr val="F48580"/>
                        </a:buClr>
                        <a:buSzPct val="100000"/>
                        <a:buChar char="●"/>
                        <a:tabLst>
                          <a:tab pos="259715" algn="l"/>
                        </a:tabLst>
                      </a:pPr>
                      <a:r>
                        <a:rPr lang="ja-JP" altLang="en-US" sz="900" spc="0" baseline="0" dirty="0">
                          <a:latin typeface="Meiryo UI" panose="020B0604030504040204" pitchFamily="50" charset="-128"/>
                          <a:ea typeface="Meiryo UI" panose="020B0604030504040204" pitchFamily="50" charset="-128"/>
                          <a:cs typeface="Source Han Sans JP Medium"/>
                        </a:rPr>
                        <a:t>連携内容は、各機関とも「家庭環境の把握」、「意見交換・情報共有」が多い。</a:t>
                      </a:r>
                      <a:r>
                        <a:rPr lang="en-US" altLang="ja-JP" sz="900" spc="0" baseline="0" dirty="0">
                          <a:latin typeface="Meiryo UI" panose="020B0604030504040204" pitchFamily="50" charset="-128"/>
                          <a:ea typeface="Meiryo UI" panose="020B0604030504040204" pitchFamily="50" charset="-128"/>
                          <a:cs typeface="Source Han Sans JP Medium"/>
                        </a:rPr>
                        <a:t/>
                      </a:r>
                      <a:br>
                        <a:rPr lang="en-US" altLang="ja-JP" sz="900" spc="0" baseline="0" dirty="0">
                          <a:latin typeface="Meiryo UI" panose="020B0604030504040204" pitchFamily="50" charset="-128"/>
                          <a:ea typeface="Meiryo UI" panose="020B0604030504040204" pitchFamily="50" charset="-128"/>
                          <a:cs typeface="Source Han Sans JP Medium"/>
                        </a:rPr>
                      </a:br>
                      <a:r>
                        <a:rPr lang="ja-JP" altLang="en-US" sz="900" spc="0" dirty="0">
                          <a:latin typeface="Meiryo UI" panose="020B0604030504040204" pitchFamily="50" charset="-128"/>
                          <a:ea typeface="Meiryo UI" panose="020B0604030504040204" pitchFamily="50" charset="-128"/>
                          <a:cs typeface="Source Han Sans JP Medium"/>
                        </a:rPr>
                        <a:t>保健所・保健センターは「保護者のケア」、学校は「本人のケア」、福祉部門は</a:t>
                      </a:r>
                      <a:r>
                        <a:rPr lang="en-US" altLang="ja-JP" sz="900" spc="0" dirty="0">
                          <a:latin typeface="Meiryo UI" panose="020B0604030504040204" pitchFamily="50" charset="-128"/>
                          <a:ea typeface="Meiryo UI" panose="020B0604030504040204" pitchFamily="50" charset="-128"/>
                          <a:cs typeface="Source Han Sans JP Medium"/>
                        </a:rPr>
                        <a:t> </a:t>
                      </a:r>
                      <a:br>
                        <a:rPr lang="en-US" altLang="ja-JP" sz="900" spc="0" dirty="0">
                          <a:latin typeface="Meiryo UI" panose="020B0604030504040204" pitchFamily="50" charset="-128"/>
                          <a:ea typeface="Meiryo UI" panose="020B0604030504040204" pitchFamily="50" charset="-128"/>
                          <a:cs typeface="Source Han Sans JP Medium"/>
                        </a:rPr>
                      </a:br>
                      <a:r>
                        <a:rPr lang="en-US" altLang="ja-JP" sz="900" spc="0" dirty="0">
                          <a:latin typeface="Meiryo UI" panose="020B0604030504040204" pitchFamily="50" charset="-128"/>
                          <a:ea typeface="Meiryo UI" panose="020B0604030504040204" pitchFamily="50" charset="-128"/>
                          <a:cs typeface="Source Han Sans JP Medium"/>
                        </a:rPr>
                        <a:t> </a:t>
                      </a:r>
                      <a:r>
                        <a:rPr lang="ja-JP" altLang="en-US" sz="900" spc="0" dirty="0">
                          <a:latin typeface="Meiryo UI" panose="020B0604030504040204" pitchFamily="50" charset="-128"/>
                          <a:ea typeface="Meiryo UI" panose="020B0604030504040204" pitchFamily="50" charset="-128"/>
                          <a:cs typeface="Source Han Sans JP Medium"/>
                        </a:rPr>
                        <a:t>「サービス利用調整」、地域団体は「見守り」等の回答が多い。</a:t>
                      </a:r>
                      <a:endParaRPr sz="900" spc="0" dirty="0">
                        <a:latin typeface="Meiryo UI" panose="020B0604030504040204" pitchFamily="50" charset="-128"/>
                        <a:ea typeface="Meiryo UI" panose="020B0604030504040204" pitchFamily="50" charset="-128"/>
                        <a:cs typeface="Source Han Sans JP Medium"/>
                      </a:endParaRPr>
                    </a:p>
                  </a:txBody>
                  <a:tcPr marL="0" marR="108000" marT="127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4"/>
                  </a:ext>
                </a:extLst>
              </a:tr>
              <a:tr h="1189355">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pPr>
                      <a:endParaRPr sz="900" spc="0">
                        <a:latin typeface="Meiryo UI" panose="020B0604030504040204" pitchFamily="50" charset="-128"/>
                        <a:ea typeface="Meiryo UI" panose="020B0604030504040204" pitchFamily="50" charset="-128"/>
                        <a:cs typeface="Times New Roman"/>
                      </a:endParaRPr>
                    </a:p>
                    <a:p>
                      <a:pPr>
                        <a:lnSpc>
                          <a:spcPct val="100000"/>
                        </a:lnSpc>
                        <a:spcBef>
                          <a:spcPts val="40"/>
                        </a:spcBef>
                      </a:pPr>
                      <a:endParaRPr sz="850" spc="0">
                        <a:latin typeface="Meiryo UI" panose="020B0604030504040204" pitchFamily="50" charset="-128"/>
                        <a:ea typeface="Meiryo UI" panose="020B0604030504040204" pitchFamily="50" charset="-128"/>
                        <a:cs typeface="Times New Roman"/>
                      </a:endParaRPr>
                    </a:p>
                    <a:p>
                      <a:pPr marL="3175" algn="ctr">
                        <a:lnSpc>
                          <a:spcPct val="100000"/>
                        </a:lnSpc>
                        <a:spcBef>
                          <a:spcPts val="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中心とすべき機関</a:t>
                      </a:r>
                      <a:endParaRPr sz="900" spc="0">
                        <a:latin typeface="Meiryo UI" panose="020B0604030504040204" pitchFamily="50" charset="-128"/>
                        <a:ea typeface="Meiryo UI" panose="020B0604030504040204" pitchFamily="50" charset="-128"/>
                        <a:cs typeface="Source Han Sans JP Heavy"/>
                      </a:endParaRPr>
                    </a:p>
                  </a:txBody>
                  <a:tcPr marL="0" marR="0" marT="0" marB="0">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50000"/>
                        </a:lnSpc>
                        <a:spcBef>
                          <a:spcPts val="1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連携のネットワークの中心とすべき機関は、</a:t>
                      </a:r>
                    </a:p>
                    <a:p>
                      <a:pPr>
                        <a:lnSpc>
                          <a:spcPct val="150000"/>
                        </a:lnSpc>
                        <a:spcBef>
                          <a:spcPts val="1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80.3%</a:t>
                      </a:r>
                    </a:p>
                    <a:p>
                      <a:pPr>
                        <a:lnSpc>
                          <a:spcPct val="150000"/>
                        </a:lnSpc>
                        <a:spcBef>
                          <a:spcPts val="1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「教育委員会・学校」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31.7%</a:t>
                      </a:r>
                    </a:p>
                    <a:p>
                      <a:pPr>
                        <a:lnSpc>
                          <a:spcPct val="150000"/>
                        </a:lnSpc>
                        <a:spcBef>
                          <a:spcPts val="1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「保健所・保健センター」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28.7%</a:t>
                      </a:r>
                      <a:endParaRPr sz="900" b="0" spc="0" dirty="0">
                        <a:solidFill>
                          <a:srgbClr val="F15B5B"/>
                        </a:solidFill>
                        <a:latin typeface="Meiryo UI" panose="020B0604030504040204" pitchFamily="50" charset="-128"/>
                        <a:ea typeface="Meiryo UI" panose="020B0604030504040204" pitchFamily="50" charset="-128"/>
                        <a:cs typeface="Source Han Sans JP Medium"/>
                      </a:endParaRPr>
                    </a:p>
                  </a:txBody>
                  <a:tcPr marL="108000" marR="0" marT="127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5"/>
                  </a:ext>
                </a:extLst>
              </a:tr>
            </a:tbl>
          </a:graphicData>
        </a:graphic>
      </p:graphicFrame>
      <p:sp>
        <p:nvSpPr>
          <p:cNvPr id="6" name="object 5"/>
          <p:cNvSpPr/>
          <p:nvPr/>
        </p:nvSpPr>
        <p:spPr>
          <a:xfrm>
            <a:off x="720001" y="1416603"/>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6"/>
          <p:cNvSpPr/>
          <p:nvPr/>
        </p:nvSpPr>
        <p:spPr>
          <a:xfrm>
            <a:off x="720001" y="851404"/>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7"/>
          <p:cNvSpPr txBox="1"/>
          <p:nvPr/>
        </p:nvSpPr>
        <p:spPr>
          <a:xfrm>
            <a:off x="3300730" y="501396"/>
            <a:ext cx="95821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F48580"/>
                </a:solidFill>
                <a:latin typeface="Meiryo UI" panose="020B0604030504040204" pitchFamily="50" charset="-128"/>
                <a:ea typeface="Meiryo UI" panose="020B0604030504040204" pitchFamily="50" charset="-128"/>
                <a:cs typeface="Source Han Sans JP Heavy"/>
              </a:rPr>
              <a:t>参考資料</a:t>
            </a:r>
            <a:endParaRPr sz="1700" dirty="0">
              <a:latin typeface="Meiryo UI" panose="020B0604030504040204" pitchFamily="50" charset="-128"/>
              <a:ea typeface="Meiryo UI" panose="020B0604030504040204" pitchFamily="50" charset="-128"/>
              <a:cs typeface="Source Han Sans JP Heavy"/>
            </a:endParaRPr>
          </a:p>
        </p:txBody>
      </p:sp>
      <p:sp>
        <p:nvSpPr>
          <p:cNvPr id="9" name="object 8"/>
          <p:cNvSpPr txBox="1">
            <a:spLocks noGrp="1"/>
          </p:cNvSpPr>
          <p:nvPr>
            <p:ph type="title"/>
          </p:nvPr>
        </p:nvSpPr>
        <p:spPr>
          <a:xfrm>
            <a:off x="606691" y="956113"/>
            <a:ext cx="6346293" cy="351378"/>
          </a:xfrm>
          <a:prstGeom prst="rect">
            <a:avLst/>
          </a:prstGeom>
        </p:spPr>
        <p:txBody>
          <a:bodyPr vert="horz" wrap="square" lIns="0" tIns="12700" rIns="0" bIns="0" rtlCol="0">
            <a:spAutoFit/>
          </a:bodyPr>
          <a:lstStyle/>
          <a:p>
            <a:pPr marL="12700" algn="ctr">
              <a:lnSpc>
                <a:spcPct val="100000"/>
              </a:lnSpc>
              <a:spcBef>
                <a:spcPts val="100"/>
              </a:spcBef>
            </a:pPr>
            <a:r>
              <a:rPr sz="2170" dirty="0">
                <a:solidFill>
                  <a:srgbClr val="F48580"/>
                </a:solidFill>
                <a:latin typeface="Meiryo UI" panose="020B0604030504040204" pitchFamily="50" charset="-128"/>
              </a:rPr>
              <a:t>東京都ヤングケアラー支援に関するアンケート調査結果</a:t>
            </a:r>
            <a:endParaRPr sz="2170" dirty="0">
              <a:latin typeface="Meiryo UI" panose="020B0604030504040204" pitchFamily="50" charset="-128"/>
            </a:endParaRPr>
          </a:p>
        </p:txBody>
      </p:sp>
      <p:sp>
        <p:nvSpPr>
          <p:cNvPr id="10" name="object 9"/>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0"/>
          <p:cNvSpPr txBox="1"/>
          <p:nvPr/>
        </p:nvSpPr>
        <p:spPr>
          <a:xfrm>
            <a:off x="246147"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69</a:t>
            </a:r>
            <a:endParaRPr sz="900">
              <a:latin typeface="Meiryo UI" panose="020B0604030504040204" pitchFamily="50" charset="-128"/>
              <a:ea typeface="Meiryo UI" panose="020B0604030504040204" pitchFamily="50" charset="-128"/>
              <a:cs typeface="Source Han Sans JP Medium"/>
            </a:endParaRPr>
          </a:p>
        </p:txBody>
      </p:sp>
      <p:sp>
        <p:nvSpPr>
          <p:cNvPr id="12" name="object 11"/>
          <p:cNvSpPr txBox="1"/>
          <p:nvPr/>
        </p:nvSpPr>
        <p:spPr>
          <a:xfrm>
            <a:off x="707301" y="10331567"/>
            <a:ext cx="3049905"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参考資料  ｜  東京都ヤングケアラー支援に関するアンケート調査結果</a:t>
            </a:r>
            <a:endParaRPr sz="70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322775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720001"/>
            <a:ext cx="5400040" cy="1260506"/>
          </a:xfrm>
          <a:prstGeom prst="rect">
            <a:avLst/>
          </a:prstGeom>
          <a:solidFill>
            <a:srgbClr val="FEF0EC"/>
          </a:solidFill>
        </p:spPr>
        <p:txBody>
          <a:bodyPr vert="horz" wrap="square" lIns="0" tIns="3175" rIns="0" bIns="28800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335280" indent="-138430">
              <a:lnSpc>
                <a:spcPct val="100000"/>
              </a:lnSpc>
              <a:buSzPct val="100000"/>
              <a:buChar char="●"/>
              <a:tabLst>
                <a:tab pos="335915" algn="l"/>
              </a:tabLst>
            </a:pPr>
            <a:r>
              <a:rPr sz="1000" b="1" dirty="0">
                <a:solidFill>
                  <a:srgbClr val="F48580"/>
                </a:solidFill>
                <a:latin typeface="Meiryo UI" panose="020B0604030504040204" pitchFamily="50" charset="-128"/>
                <a:ea typeface="Meiryo UI" panose="020B0604030504040204" pitchFamily="50" charset="-128"/>
                <a:cs typeface="Source Han Sans JP"/>
              </a:rPr>
              <a:t>学校・教育委員会向けアンケート調査結果概要</a:t>
            </a:r>
            <a:endParaRPr sz="1000" dirty="0">
              <a:latin typeface="Meiryo UI" panose="020B0604030504040204" pitchFamily="50" charset="-128"/>
              <a:ea typeface="Meiryo UI" panose="020B0604030504040204" pitchFamily="50" charset="-128"/>
              <a:cs typeface="Source Han Sans JP"/>
            </a:endParaRPr>
          </a:p>
          <a:p>
            <a:pPr marL="197485">
              <a:lnSpc>
                <a:spcPct val="130000"/>
              </a:lnSpc>
              <a:spcBef>
                <a:spcPts val="600"/>
              </a:spcBef>
            </a:pPr>
            <a:r>
              <a:rPr sz="1000" b="0" dirty="0">
                <a:solidFill>
                  <a:srgbClr val="414042"/>
                </a:solidFill>
                <a:latin typeface="Meiryo UI" panose="020B0604030504040204" pitchFamily="50" charset="-128"/>
                <a:ea typeface="Meiryo UI" panose="020B0604030504040204" pitchFamily="50" charset="-128"/>
                <a:cs typeface="Source Han Sans JP Medium"/>
              </a:rPr>
              <a:t>調査対象：</a:t>
            </a:r>
            <a:endParaRPr sz="1000" dirty="0">
              <a:latin typeface="Meiryo UI" panose="020B0604030504040204" pitchFamily="50" charset="-128"/>
              <a:ea typeface="Meiryo UI" panose="020B0604030504040204" pitchFamily="50" charset="-128"/>
              <a:cs typeface="Source Han Sans JP Medium"/>
            </a:endParaRPr>
          </a:p>
          <a:p>
            <a:pPr marL="197485" marR="189865">
              <a:lnSpc>
                <a:spcPct val="130000"/>
              </a:lnSpc>
            </a:pPr>
            <a:r>
              <a:rPr sz="1000" b="0" spc="20" dirty="0">
                <a:solidFill>
                  <a:srgbClr val="414042"/>
                </a:solidFill>
                <a:latin typeface="Meiryo UI" panose="020B0604030504040204" pitchFamily="50" charset="-128"/>
                <a:ea typeface="Meiryo UI" panose="020B0604030504040204" pitchFamily="50" charset="-128"/>
                <a:cs typeface="Source Han Sans JP Medium"/>
              </a:rPr>
              <a:t>都内62区市町村の教育委員会、及び、小学校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中学校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都立高校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特別支援学校、中等教育</a:t>
            </a:r>
            <a:r>
              <a:rPr sz="1000" b="0" dirty="0" err="1">
                <a:solidFill>
                  <a:srgbClr val="414042"/>
                </a:solidFill>
                <a:latin typeface="Meiryo UI" panose="020B0604030504040204" pitchFamily="50" charset="-128"/>
                <a:ea typeface="Meiryo UI" panose="020B0604030504040204" pitchFamily="50" charset="-128"/>
                <a:cs typeface="Source Han Sans JP Medium"/>
              </a:rPr>
              <a:t>学校（学校は対象校抽出</a:t>
            </a:r>
            <a:r>
              <a:rPr sz="1000" b="0" dirty="0">
                <a:solidFill>
                  <a:srgbClr val="414042"/>
                </a:solidFill>
                <a:latin typeface="Meiryo UI" panose="020B0604030504040204" pitchFamily="50" charset="-128"/>
                <a:ea typeface="Meiryo UI" panose="020B0604030504040204" pitchFamily="50" charset="-128"/>
                <a:cs typeface="Source Han Sans JP Medium"/>
              </a:rPr>
              <a:t>）</a:t>
            </a:r>
            <a:endParaRPr sz="1000" dirty="0">
              <a:latin typeface="Meiryo UI" panose="020B0604030504040204" pitchFamily="50" charset="-128"/>
              <a:ea typeface="Meiryo UI" panose="020B0604030504040204" pitchFamily="50" charset="-128"/>
              <a:cs typeface="Source Han Sans JP Medium"/>
            </a:endParaRPr>
          </a:p>
        </p:txBody>
      </p:sp>
      <p:graphicFrame>
        <p:nvGraphicFramePr>
          <p:cNvPr id="3" name="object 3"/>
          <p:cNvGraphicFramePr>
            <a:graphicFrameLocks noGrp="1"/>
          </p:cNvGraphicFramePr>
          <p:nvPr>
            <p:extLst/>
          </p:nvPr>
        </p:nvGraphicFramePr>
        <p:xfrm>
          <a:off x="1075498" y="2250002"/>
          <a:ext cx="5399405" cy="5746909"/>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251460">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628650">
                <a:tc>
                  <a:txBody>
                    <a:bodyPr/>
                    <a:lstStyle/>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ヤングケアラーの</a:t>
                      </a:r>
                      <a: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認知度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「ほとんどの教職員が知っている」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89.5%</a:t>
                      </a:r>
                    </a:p>
                    <a:p>
                      <a:pPr>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「半数程度の教職員が知っている」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8.7%</a:t>
                      </a:r>
                      <a:endParaRPr sz="900" b="0" spc="0" dirty="0">
                        <a:solidFill>
                          <a:srgbClr val="F15B5B"/>
                        </a:solidFill>
                        <a:latin typeface="Meiryo UI" panose="020B0604030504040204" pitchFamily="50" charset="-128"/>
                        <a:ea typeface="Meiryo UI" panose="020B0604030504040204" pitchFamily="50" charset="-128"/>
                        <a:cs typeface="Source Han Sans JP Medium"/>
                      </a:endParaRPr>
                    </a:p>
                  </a:txBody>
                  <a:tcPr marL="108000" marR="0" marT="5715"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628650">
                <a:tc>
                  <a:txBody>
                    <a:bodyPr/>
                    <a:lstStyle/>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ヤングケアラーへの</a:t>
                      </a:r>
                      <a:endParaRPr lang="en-US" altLang="ja-JP" sz="900" b="1" spc="0" dirty="0">
                        <a:solidFill>
                          <a:srgbClr val="414042"/>
                        </a:solidFill>
                        <a:latin typeface="Meiryo UI" panose="020B0604030504040204" pitchFamily="50" charset="-128"/>
                        <a:ea typeface="Meiryo UI" panose="020B0604030504040204" pitchFamily="50" charset="-128"/>
                        <a:cs typeface="Source Han Sans JP Heavy"/>
                      </a:endParaRPr>
                    </a:p>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取組・支援状況</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0">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「取り組んでいる」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36.2%</a:t>
                      </a:r>
                    </a:p>
                    <a:p>
                      <a:pPr marL="0">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「これまでに取り組んでいないが、今後取り組みたい」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49.4%</a:t>
                      </a:r>
                      <a:endParaRPr sz="900" b="0" spc="0" dirty="0">
                        <a:solidFill>
                          <a:srgbClr val="F15B5B"/>
                        </a:solidFill>
                        <a:latin typeface="Meiryo UI" panose="020B0604030504040204" pitchFamily="50" charset="-128"/>
                        <a:ea typeface="Meiryo UI" panose="020B0604030504040204" pitchFamily="50" charset="-128"/>
                        <a:cs typeface="Source Han Sans JP Medium"/>
                      </a:endParaRPr>
                    </a:p>
                  </a:txBody>
                  <a:tcPr marL="108000" marR="0" marT="5715"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592455">
                <a:tc>
                  <a:txBody>
                    <a:bodyPr/>
                    <a:lstStyle/>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取組内容</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0" marR="133985" indent="0">
                        <a:lnSpc>
                          <a:spcPct val="138900"/>
                        </a:lnSpc>
                        <a:spcBef>
                          <a:spcPts val="60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「教員による日々の見守り」、「</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SSW(YSW)</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SC</a:t>
                      </a:r>
                      <a:r>
                        <a:rPr lang="ja-JP" altLang="en-US" sz="900" b="0" spc="0" dirty="0" err="1">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若しくは教育委員会との情報共有」、「教員による休み時間や放課後の個別指導、相談等」の実施率が高い。</a:t>
                      </a:r>
                    </a:p>
                  </a:txBody>
                  <a:tcPr marL="108000" marR="0" marT="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r h="0">
                <a:tc>
                  <a:txBody>
                    <a:bodyPr/>
                    <a:lstStyle/>
                    <a:p>
                      <a:pPr marL="0" marR="176530" indent="0" algn="ctr" defTabSz="1254125">
                        <a:lnSpc>
                          <a:spcPct val="120300"/>
                        </a:lnSpc>
                        <a:spcBef>
                          <a:spcPts val="80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ヤングケアラーの</a:t>
                      </a:r>
                      <a: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人数</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44000" marB="10800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00000"/>
                        </a:lnSpc>
                        <a:spcBef>
                          <a:spcPts val="5"/>
                        </a:spcBef>
                      </a:pP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人が</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60.1</a:t>
                      </a:r>
                      <a:r>
                        <a:rPr lang="ja-JP" altLang="en-US" sz="900" b="0" spc="0" dirty="0">
                          <a:solidFill>
                            <a:srgbClr val="F15B5B"/>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人が</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19.6%</a:t>
                      </a:r>
                      <a:r>
                        <a:rPr lang="ja-JP" altLang="en-US" sz="900" b="0" spc="0" dirty="0" err="1">
                          <a:solidFill>
                            <a:srgbClr val="414042"/>
                          </a:solidFill>
                          <a:latin typeface="Meiryo UI" panose="020B0604030504040204" pitchFamily="50" charset="-128"/>
                          <a:ea typeface="Meiryo UI" panose="020B0604030504040204" pitchFamily="50" charset="-128"/>
                          <a:cs typeface="Source Han Sans JP Medium"/>
                        </a:rPr>
                        <a:t>、</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2</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人以上が</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20.3%</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（過去</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年間）</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108000" marR="0" marT="635"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4"/>
                  </a:ext>
                </a:extLst>
              </a:tr>
              <a:tr h="1200150">
                <a:tc>
                  <a:txBody>
                    <a:bodyPr/>
                    <a:lstStyle/>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具体ケース</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0" indent="0">
                        <a:lnSpc>
                          <a:spcPct val="13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「きょうだい」「母親」の順に多い。「きょうだい」は「幼い」が最多、ケア内容は</a:t>
                      </a:r>
                    </a:p>
                    <a:p>
                      <a:pPr marL="0" indent="0">
                        <a:lnSpc>
                          <a:spcPct val="13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「きょうだいの世話や送迎など」、「家事」の順に多い。</a:t>
                      </a:r>
                    </a:p>
                    <a:p>
                      <a:pPr marL="0" indent="0">
                        <a:lnSpc>
                          <a:spcPct val="130000"/>
                        </a:lnSpc>
                        <a:spcBef>
                          <a:spcPts val="600"/>
                        </a:spcBef>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「母親」は、「精神疾患（発達障害など）（疑い含む）」が最多、ケア内容は「家事</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（食事</a:t>
                      </a:r>
                      <a:r>
                        <a:rPr lang="ja-JP" altLang="en-US" sz="900" b="0" spc="20" dirty="0">
                          <a:solidFill>
                            <a:srgbClr val="414042"/>
                          </a:solidFill>
                          <a:latin typeface="Meiryo UI" panose="020B0604030504040204" pitchFamily="50" charset="-128"/>
                          <a:ea typeface="Meiryo UI" panose="020B0604030504040204" pitchFamily="50" charset="-128"/>
                          <a:cs typeface="Source Han Sans JP Medium"/>
                        </a:rPr>
                        <a:t>の準備や掃除、洗濯）」、「感情面のサポート（愚痴を聞く、話し相手になる</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など）」の順に多い。</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108000" marR="108000" marT="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5"/>
                  </a:ext>
                </a:extLst>
              </a:tr>
              <a:tr h="100965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連携機関と連携内容</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180000" marR="135890" indent="-108000">
                        <a:lnSpc>
                          <a:spcPct val="138900"/>
                        </a:lnSpc>
                        <a:spcBef>
                          <a:spcPts val="605"/>
                        </a:spcBef>
                        <a:buClr>
                          <a:srgbClr val="F48580"/>
                        </a:buClr>
                        <a:buSzPct val="100000"/>
                        <a:buChar char="●"/>
                        <a:tabLst>
                          <a:tab pos="268605" algn="l"/>
                        </a:tabLst>
                      </a:pPr>
                      <a:r>
                        <a:rPr sz="900" b="0" spc="20" baseline="0" dirty="0">
                          <a:solidFill>
                            <a:srgbClr val="231F20"/>
                          </a:solidFill>
                          <a:latin typeface="Meiryo UI" panose="020B0604030504040204" pitchFamily="50" charset="-128"/>
                          <a:ea typeface="Meiryo UI" panose="020B0604030504040204" pitchFamily="50" charset="-128"/>
                          <a:cs typeface="Source Han Sans JP Medium"/>
                        </a:rPr>
                        <a:t>学校が他機関に連携を依頼したケースが多く、連携先は子供家庭支援センター、</a:t>
                      </a:r>
                      <a:r>
                        <a:rPr sz="900" b="0" spc="0" dirty="0" err="1">
                          <a:solidFill>
                            <a:srgbClr val="231F20"/>
                          </a:solidFill>
                          <a:latin typeface="Meiryo UI" panose="020B0604030504040204" pitchFamily="50" charset="-128"/>
                          <a:ea typeface="Meiryo UI" panose="020B0604030504040204" pitchFamily="50" charset="-128"/>
                          <a:cs typeface="Source Han Sans JP Medium"/>
                        </a:rPr>
                        <a:t>児童相談所、教育委員会、民生委員</a:t>
                      </a:r>
                      <a:r>
                        <a:rPr lang="ja-JP" altLang="en-US" sz="900" b="0" spc="0" dirty="0">
                          <a:solidFill>
                            <a:srgbClr val="231F20"/>
                          </a:solidFill>
                          <a:latin typeface="Meiryo UI" panose="020B0604030504040204" pitchFamily="50" charset="-128"/>
                          <a:ea typeface="Meiryo UI" panose="020B0604030504040204" pitchFamily="50" charset="-128"/>
                          <a:cs typeface="Source Han Sans JP Medium"/>
                        </a:rPr>
                        <a:t>・</a:t>
                      </a:r>
                      <a:r>
                        <a:rPr sz="900" b="0" spc="0" dirty="0" err="1">
                          <a:solidFill>
                            <a:srgbClr val="231F20"/>
                          </a:solidFill>
                          <a:latin typeface="Meiryo UI" panose="020B0604030504040204" pitchFamily="50" charset="-128"/>
                          <a:ea typeface="Meiryo UI" panose="020B0604030504040204" pitchFamily="50" charset="-128"/>
                          <a:cs typeface="Source Han Sans JP Medium"/>
                        </a:rPr>
                        <a:t>児童委員の順に多い</a:t>
                      </a:r>
                      <a:r>
                        <a:rPr sz="900" b="0" spc="0" dirty="0">
                          <a:solidFill>
                            <a:srgbClr val="231F20"/>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p>
                      <a:pPr marL="180000" marR="128270" indent="-108000">
                        <a:lnSpc>
                          <a:spcPct val="138900"/>
                        </a:lnSpc>
                        <a:spcBef>
                          <a:spcPts val="280"/>
                        </a:spcBef>
                        <a:buClr>
                          <a:srgbClr val="F48580"/>
                        </a:buClr>
                        <a:buSzPct val="100000"/>
                        <a:buChar char="●"/>
                        <a:tabLst>
                          <a:tab pos="268605" algn="l"/>
                        </a:tabLst>
                      </a:pPr>
                      <a:r>
                        <a:rPr sz="900" b="0" spc="0" dirty="0" err="1">
                          <a:solidFill>
                            <a:srgbClr val="231F20"/>
                          </a:solidFill>
                          <a:latin typeface="Meiryo UI" panose="020B0604030504040204" pitchFamily="50" charset="-128"/>
                          <a:ea typeface="Meiryo UI" panose="020B0604030504040204" pitchFamily="50" charset="-128"/>
                          <a:cs typeface="Source Han Sans JP Medium"/>
                        </a:rPr>
                        <a:t>連携内容は「意見交換</a:t>
                      </a:r>
                      <a:r>
                        <a:rPr lang="ja-JP" altLang="en-US" sz="900" b="0" spc="0" dirty="0">
                          <a:solidFill>
                            <a:srgbClr val="231F20"/>
                          </a:solidFill>
                          <a:latin typeface="Meiryo UI" panose="020B0604030504040204" pitchFamily="50" charset="-128"/>
                          <a:ea typeface="Meiryo UI" panose="020B0604030504040204" pitchFamily="50" charset="-128"/>
                          <a:cs typeface="Source Han Sans JP Medium"/>
                        </a:rPr>
                        <a:t>・</a:t>
                      </a:r>
                      <a:r>
                        <a:rPr sz="900" b="0" spc="0" dirty="0" err="1">
                          <a:solidFill>
                            <a:srgbClr val="231F20"/>
                          </a:solidFill>
                          <a:latin typeface="Meiryo UI" panose="020B0604030504040204" pitchFamily="50" charset="-128"/>
                          <a:ea typeface="Meiryo UI" panose="020B0604030504040204" pitchFamily="50" charset="-128"/>
                          <a:cs typeface="Source Han Sans JP Medium"/>
                        </a:rPr>
                        <a:t>情報共有」が最多。子供家庭支援センタ</a:t>
                      </a:r>
                      <a:r>
                        <a:rPr sz="900" b="0" spc="0" dirty="0">
                          <a:solidFill>
                            <a:srgbClr val="231F20"/>
                          </a:solidFill>
                          <a:latin typeface="Meiryo UI" panose="020B0604030504040204" pitchFamily="50" charset="-128"/>
                          <a:ea typeface="Meiryo UI" panose="020B0604030504040204" pitchFamily="50" charset="-128"/>
                          <a:cs typeface="Source Han Sans JP Medium"/>
                        </a:rPr>
                        <a:t>ー、児童相談所は「家庭環境の把握」「</a:t>
                      </a:r>
                      <a:r>
                        <a:rPr sz="900" b="0" spc="0" dirty="0" err="1">
                          <a:solidFill>
                            <a:srgbClr val="231F20"/>
                          </a:solidFill>
                          <a:latin typeface="Meiryo UI" panose="020B0604030504040204" pitchFamily="50" charset="-128"/>
                          <a:ea typeface="Meiryo UI" panose="020B0604030504040204" pitchFamily="50" charset="-128"/>
                          <a:cs typeface="Source Han Sans JP Medium"/>
                        </a:rPr>
                        <a:t>保護者との対話</a:t>
                      </a:r>
                      <a:r>
                        <a:rPr lang="ja-JP" altLang="en-US" sz="900" b="0" spc="0" dirty="0">
                          <a:solidFill>
                            <a:srgbClr val="231F20"/>
                          </a:solidFill>
                          <a:latin typeface="Meiryo UI" panose="020B0604030504040204" pitchFamily="50" charset="-128"/>
                          <a:ea typeface="Meiryo UI" panose="020B0604030504040204" pitchFamily="50" charset="-128"/>
                          <a:cs typeface="Source Han Sans JP Medium"/>
                        </a:rPr>
                        <a:t>・</a:t>
                      </a:r>
                      <a:r>
                        <a:rPr sz="900" b="0" spc="0" dirty="0" err="1">
                          <a:solidFill>
                            <a:srgbClr val="231F20"/>
                          </a:solidFill>
                          <a:latin typeface="Meiryo UI" panose="020B0604030504040204" pitchFamily="50" charset="-128"/>
                          <a:ea typeface="Meiryo UI" panose="020B0604030504040204" pitchFamily="50" charset="-128"/>
                          <a:cs typeface="Source Han Sans JP Medium"/>
                        </a:rPr>
                        <a:t>ケア」の回答が多い</a:t>
                      </a:r>
                      <a:r>
                        <a:rPr sz="900" b="0" spc="0" dirty="0">
                          <a:solidFill>
                            <a:srgbClr val="231F20"/>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108000" marB="0">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6"/>
                  </a:ext>
                </a:extLst>
              </a:tr>
              <a:tr h="85471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中心とすべき機関</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連携のネットワークの中心とすべき機関は、</a:t>
                      </a:r>
                    </a:p>
                    <a:p>
                      <a:pPr>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88.3%</a:t>
                      </a:r>
                    </a:p>
                    <a:p>
                      <a:pPr>
                        <a:lnSpc>
                          <a:spcPct val="130000"/>
                        </a:lnSpc>
                        <a:spcBef>
                          <a:spcPts val="40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「福祉事務所」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35.9%</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　　「地域包括支援センター」　　</a:t>
                      </a:r>
                      <a:r>
                        <a:rPr lang="en-US" altLang="ja-JP" sz="900" b="0" spc="0" dirty="0">
                          <a:solidFill>
                            <a:srgbClr val="F15B5B"/>
                          </a:solidFill>
                          <a:latin typeface="Meiryo UI" panose="020B0604030504040204" pitchFamily="50" charset="-128"/>
                          <a:ea typeface="Meiryo UI" panose="020B0604030504040204" pitchFamily="50" charset="-128"/>
                          <a:cs typeface="Source Han Sans JP Medium"/>
                        </a:rPr>
                        <a:t>22.7%</a:t>
                      </a:r>
                      <a:endParaRPr sz="900" b="0" spc="0" dirty="0">
                        <a:solidFill>
                          <a:srgbClr val="F15B5B"/>
                        </a:solidFill>
                        <a:latin typeface="Meiryo UI" panose="020B0604030504040204" pitchFamily="50" charset="-128"/>
                        <a:ea typeface="Meiryo UI" panose="020B0604030504040204" pitchFamily="50" charset="-128"/>
                        <a:cs typeface="Source Han Sans JP Medium"/>
                      </a:endParaRPr>
                    </a:p>
                  </a:txBody>
                  <a:tcPr marL="108000" marR="0" marT="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7"/>
                  </a:ext>
                </a:extLst>
              </a:tr>
            </a:tbl>
          </a:graphicData>
        </a:graphic>
      </p:graphicFrame>
      <p:sp>
        <p:nvSpPr>
          <p:cNvPr id="4" name="object 4"/>
          <p:cNvSpPr txBox="1"/>
          <p:nvPr/>
        </p:nvSpPr>
        <p:spPr>
          <a:xfrm>
            <a:off x="1079995" y="8496007"/>
            <a:ext cx="5400040" cy="1404087"/>
          </a:xfrm>
          <a:prstGeom prst="rect">
            <a:avLst/>
          </a:prstGeom>
          <a:solidFill>
            <a:srgbClr val="FEF4F0"/>
          </a:solidFill>
        </p:spPr>
        <p:txBody>
          <a:bodyPr vert="horz" wrap="square" lIns="0" tIns="3175" rIns="0" bIns="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288000" indent="-144000" algn="just">
              <a:lnSpc>
                <a:spcPct val="100000"/>
              </a:lnSpc>
              <a:buClr>
                <a:srgbClr val="F5908A"/>
              </a:buClr>
              <a:buSzPct val="100000"/>
              <a:buChar char="●"/>
              <a:tabLst>
                <a:tab pos="326390" algn="l"/>
              </a:tabLst>
            </a:pPr>
            <a:r>
              <a:rPr sz="1000" b="0" dirty="0" err="1">
                <a:solidFill>
                  <a:srgbClr val="414042"/>
                </a:solidFill>
                <a:latin typeface="Meiryo UI" panose="020B0604030504040204" pitchFamily="50" charset="-128"/>
                <a:ea typeface="Meiryo UI" panose="020B0604030504040204" pitchFamily="50" charset="-128"/>
                <a:cs typeface="Source Han Sans JP Medium"/>
              </a:rPr>
              <a:t>これから取り組む予定の支援機関や学校</a:t>
            </a:r>
            <a:r>
              <a:rPr lang="ja-JP" altLang="en-US"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教育委員会が多い状況です</a:t>
            </a:r>
            <a:r>
              <a:rPr sz="1000" b="0" dirty="0">
                <a:solidFill>
                  <a:srgbClr val="414042"/>
                </a:solidFill>
                <a:latin typeface="Meiryo UI" panose="020B0604030504040204" pitchFamily="50" charset="-128"/>
                <a:ea typeface="Meiryo UI" panose="020B0604030504040204" pitchFamily="50" charset="-128"/>
                <a:cs typeface="Source Han Sans JP Medium"/>
              </a:rPr>
              <a:t>。</a:t>
            </a:r>
            <a:endParaRPr sz="1000" dirty="0">
              <a:latin typeface="Meiryo UI" panose="020B0604030504040204" pitchFamily="50" charset="-128"/>
              <a:ea typeface="Meiryo UI" panose="020B0604030504040204" pitchFamily="50" charset="-128"/>
              <a:cs typeface="Source Han Sans JP Medium"/>
            </a:endParaRPr>
          </a:p>
          <a:p>
            <a:pPr marL="288000" marR="189230" indent="-144000" algn="just">
              <a:lnSpc>
                <a:spcPct val="133300"/>
              </a:lnSpc>
              <a:spcBef>
                <a:spcPts val="285"/>
              </a:spcBef>
              <a:buClr>
                <a:srgbClr val="F5908A"/>
              </a:buClr>
              <a:buSzPct val="100000"/>
              <a:buChar char="●"/>
              <a:tabLst>
                <a:tab pos="342900" algn="l"/>
              </a:tabLst>
            </a:pPr>
            <a:r>
              <a:rPr sz="1000" b="0" spc="20" dirty="0">
                <a:solidFill>
                  <a:srgbClr val="414042"/>
                </a:solidFill>
                <a:latin typeface="Meiryo UI" panose="020B0604030504040204" pitchFamily="50" charset="-128"/>
                <a:ea typeface="Meiryo UI" panose="020B0604030504040204" pitchFamily="50" charset="-128"/>
                <a:cs typeface="Source Han Sans JP Medium"/>
              </a:rPr>
              <a:t>ヤングケアラーが1人以上いた学校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a:solidFill>
                  <a:srgbClr val="414042"/>
                </a:solidFill>
                <a:latin typeface="Meiryo UI" panose="020B0604030504040204" pitchFamily="50" charset="-128"/>
                <a:ea typeface="Meiryo UI" panose="020B0604030504040204" pitchFamily="50" charset="-128"/>
                <a:cs typeface="Source Han Sans JP Medium"/>
              </a:rPr>
              <a:t>教育委員会の割合は約4割でした。ヤングケアラーに関する</a:t>
            </a:r>
            <a:r>
              <a:rPr sz="1000" b="0" dirty="0">
                <a:solidFill>
                  <a:srgbClr val="414042"/>
                </a:solidFill>
                <a:latin typeface="Meiryo UI" panose="020B0604030504040204" pitchFamily="50" charset="-128"/>
                <a:ea typeface="Meiryo UI" panose="020B0604030504040204" pitchFamily="50" charset="-128"/>
                <a:cs typeface="Source Han Sans JP Medium"/>
              </a:rPr>
              <a:t>理解が進むと早期に把握できる可能性があります。</a:t>
            </a:r>
            <a:endParaRPr sz="1000" dirty="0">
              <a:latin typeface="Meiryo UI" panose="020B0604030504040204" pitchFamily="50" charset="-128"/>
              <a:ea typeface="Meiryo UI" panose="020B0604030504040204" pitchFamily="50" charset="-128"/>
              <a:cs typeface="Source Han Sans JP Medium"/>
            </a:endParaRPr>
          </a:p>
          <a:p>
            <a:pPr marL="288000" marR="187960" indent="-144000" algn="just">
              <a:lnSpc>
                <a:spcPct val="133300"/>
              </a:lnSpc>
              <a:spcBef>
                <a:spcPts val="285"/>
              </a:spcBef>
              <a:buClr>
                <a:srgbClr val="F5908A"/>
              </a:buClr>
              <a:buSzPct val="100000"/>
              <a:buChar char="●"/>
              <a:tabLst>
                <a:tab pos="339725" algn="l"/>
              </a:tabLst>
            </a:pPr>
            <a:r>
              <a:rPr sz="1000" b="0" dirty="0" err="1">
                <a:solidFill>
                  <a:srgbClr val="414042"/>
                </a:solidFill>
                <a:latin typeface="Meiryo UI" panose="020B0604030504040204" pitchFamily="50" charset="-128"/>
                <a:ea typeface="Meiryo UI" panose="020B0604030504040204" pitchFamily="50" charset="-128"/>
                <a:cs typeface="Source Han Sans JP Medium"/>
              </a:rPr>
              <a:t>いずれの支援機関</a:t>
            </a:r>
            <a:r>
              <a:rPr lang="ja-JP" altLang="en-US"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学校においてもヤングケアラー支援事例はあり、果たせる役割があります。事例の一部は本マニュアルで紹介しています</a:t>
            </a:r>
            <a:r>
              <a:rPr sz="1000" b="0" dirty="0">
                <a:solidFill>
                  <a:srgbClr val="414042"/>
                </a:solidFill>
                <a:latin typeface="Meiryo UI" panose="020B0604030504040204" pitchFamily="50" charset="-128"/>
                <a:ea typeface="Meiryo UI" panose="020B0604030504040204" pitchFamily="50" charset="-128"/>
                <a:cs typeface="Source Han Sans JP Medium"/>
              </a:rPr>
              <a:t>。</a:t>
            </a:r>
            <a:endParaRPr sz="1000" dirty="0">
              <a:latin typeface="Meiryo UI" panose="020B0604030504040204" pitchFamily="50" charset="-128"/>
              <a:ea typeface="Meiryo UI" panose="020B0604030504040204" pitchFamily="50" charset="-128"/>
              <a:cs typeface="Source Han Sans JP Medium"/>
            </a:endParaRPr>
          </a:p>
        </p:txBody>
      </p:sp>
      <p:pic>
        <p:nvPicPr>
          <p:cNvPr id="5" name="object 5"/>
          <p:cNvPicPr/>
          <p:nvPr/>
        </p:nvPicPr>
        <p:blipFill>
          <a:blip r:embed="rId2" cstate="print"/>
          <a:stretch>
            <a:fillRect/>
          </a:stretch>
        </p:blipFill>
        <p:spPr>
          <a:xfrm>
            <a:off x="1079995" y="8244002"/>
            <a:ext cx="5400001" cy="252006"/>
          </a:xfrm>
          <a:prstGeom prst="rect">
            <a:avLst/>
          </a:prstGeom>
        </p:spPr>
      </p:pic>
      <p:sp>
        <p:nvSpPr>
          <p:cNvPr id="6" name="object 6"/>
          <p:cNvSpPr txBox="1"/>
          <p:nvPr/>
        </p:nvSpPr>
        <p:spPr>
          <a:xfrm>
            <a:off x="3374072" y="8278565"/>
            <a:ext cx="81153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FFFFFF"/>
                </a:solidFill>
                <a:latin typeface="Meiryo UI" panose="020B0604030504040204" pitchFamily="50" charset="-128"/>
                <a:ea typeface="Meiryo UI" panose="020B0604030504040204" pitchFamily="50" charset="-128"/>
                <a:cs typeface="Source Han Sans JP Heavy"/>
              </a:rPr>
              <a:t>結果のPoint</a:t>
            </a:r>
            <a:endParaRPr sz="1000" dirty="0">
              <a:latin typeface="Meiryo UI" panose="020B0604030504040204" pitchFamily="50" charset="-128"/>
              <a:ea typeface="Meiryo UI" panose="020B0604030504040204" pitchFamily="50" charset="-128"/>
              <a:cs typeface="Source Han Sans JP Heavy"/>
            </a:endParaRPr>
          </a:p>
        </p:txBody>
      </p:sp>
      <p:sp>
        <p:nvSpPr>
          <p:cNvPr id="7" name="object 7"/>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txBox="1"/>
          <p:nvPr/>
        </p:nvSpPr>
        <p:spPr>
          <a:xfrm>
            <a:off x="7158151" y="10325127"/>
            <a:ext cx="156210"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70</a:t>
            </a:r>
            <a:endParaRPr sz="900">
              <a:latin typeface="Meiryo UI" panose="020B0604030504040204" pitchFamily="50" charset="-128"/>
              <a:ea typeface="Meiryo UI" panose="020B0604030504040204" pitchFamily="50" charset="-128"/>
              <a:cs typeface="Source Han Sans JP Medium"/>
            </a:endParaRPr>
          </a:p>
        </p:txBody>
      </p:sp>
      <p:sp>
        <p:nvSpPr>
          <p:cNvPr id="56" name="object 56"/>
          <p:cNvSpPr txBox="1"/>
          <p:nvPr/>
        </p:nvSpPr>
        <p:spPr>
          <a:xfrm>
            <a:off x="3803121" y="10331567"/>
            <a:ext cx="3049905" cy="120546"/>
          </a:xfrm>
          <a:prstGeom prst="rect">
            <a:avLst/>
          </a:prstGeom>
        </p:spPr>
        <p:txBody>
          <a:bodyPr vert="horz" wrap="square" lIns="0" tIns="12700" rIns="0" bIns="0" rtlCol="0">
            <a:spAutoFit/>
          </a:bodyPr>
          <a:lstStyle/>
          <a:p>
            <a:pPr marL="12700" algn="r">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参考資料  ｜  東京都ヤングケアラー支援に関するアンケート調査結果</a:t>
            </a:r>
            <a:endParaRPr sz="700" dirty="0">
              <a:latin typeface="Meiryo UI" panose="020B0604030504040204" pitchFamily="50" charset="-128"/>
              <a:ea typeface="Meiryo UI" panose="020B0604030504040204" pitchFamily="50" charset="-128"/>
              <a:cs typeface="Source Han Sans JP"/>
            </a:endParaRPr>
          </a:p>
        </p:txBody>
      </p:sp>
      <p:sp>
        <p:nvSpPr>
          <p:cNvPr id="57" name="object 18"/>
          <p:cNvSpPr/>
          <p:nvPr/>
        </p:nvSpPr>
        <p:spPr>
          <a:xfrm>
            <a:off x="7163993" y="536894"/>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8" name="object 17"/>
          <p:cNvSpPr txBox="1"/>
          <p:nvPr/>
        </p:nvSpPr>
        <p:spPr>
          <a:xfrm>
            <a:off x="7203855" y="702835"/>
            <a:ext cx="83484"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はじめに</a:t>
            </a:r>
          </a:p>
        </p:txBody>
      </p:sp>
      <p:sp>
        <p:nvSpPr>
          <p:cNvPr id="59"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19"/>
          <p:cNvSpPr txBox="1"/>
          <p:nvPr/>
        </p:nvSpPr>
        <p:spPr>
          <a:xfrm>
            <a:off x="7203855" y="146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p>
        </p:txBody>
      </p:sp>
      <p:sp>
        <p:nvSpPr>
          <p:cNvPr id="61"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3" name="object 23"/>
          <p:cNvSpPr txBox="1"/>
          <p:nvPr/>
        </p:nvSpPr>
        <p:spPr>
          <a:xfrm>
            <a:off x="7203855" y="21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p>
        </p:txBody>
      </p:sp>
      <p:sp>
        <p:nvSpPr>
          <p:cNvPr id="64"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object 27"/>
          <p:cNvSpPr txBox="1"/>
          <p:nvPr/>
        </p:nvSpPr>
        <p:spPr>
          <a:xfrm>
            <a:off x="7203855" y="290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p>
        </p:txBody>
      </p:sp>
      <p:sp>
        <p:nvSpPr>
          <p:cNvPr id="67"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31"/>
          <p:cNvSpPr txBox="1"/>
          <p:nvPr/>
        </p:nvSpPr>
        <p:spPr>
          <a:xfrm>
            <a:off x="7203855" y="3629509"/>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p>
        </p:txBody>
      </p:sp>
      <p:sp>
        <p:nvSpPr>
          <p:cNvPr id="70"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1"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35"/>
          <p:cNvSpPr txBox="1"/>
          <p:nvPr/>
        </p:nvSpPr>
        <p:spPr>
          <a:xfrm>
            <a:off x="7203855" y="434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p>
        </p:txBody>
      </p:sp>
      <p:sp>
        <p:nvSpPr>
          <p:cNvPr id="73"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5" name="object 39"/>
          <p:cNvSpPr txBox="1"/>
          <p:nvPr/>
        </p:nvSpPr>
        <p:spPr>
          <a:xfrm>
            <a:off x="7203855" y="5069507"/>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p>
        </p:txBody>
      </p:sp>
      <p:sp>
        <p:nvSpPr>
          <p:cNvPr id="76"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7"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43"/>
          <p:cNvSpPr txBox="1"/>
          <p:nvPr/>
        </p:nvSpPr>
        <p:spPr>
          <a:xfrm>
            <a:off x="7203855" y="578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p>
        </p:txBody>
      </p:sp>
      <p:sp>
        <p:nvSpPr>
          <p:cNvPr id="79"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0"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47"/>
          <p:cNvSpPr txBox="1"/>
          <p:nvPr/>
        </p:nvSpPr>
        <p:spPr>
          <a:xfrm>
            <a:off x="7203855" y="650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p>
        </p:txBody>
      </p:sp>
      <p:sp>
        <p:nvSpPr>
          <p:cNvPr id="82"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4" name="object 51"/>
          <p:cNvSpPr txBox="1"/>
          <p:nvPr/>
        </p:nvSpPr>
        <p:spPr>
          <a:xfrm>
            <a:off x="7203855" y="7229508"/>
            <a:ext cx="83484"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p>
        </p:txBody>
      </p:sp>
      <p:sp>
        <p:nvSpPr>
          <p:cNvPr id="85"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56"/>
          <p:cNvSpPr txBox="1"/>
          <p:nvPr/>
        </p:nvSpPr>
        <p:spPr>
          <a:xfrm>
            <a:off x="7198981" y="7739910"/>
            <a:ext cx="88358"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p>
        </p:txBody>
      </p:sp>
      <p:sp>
        <p:nvSpPr>
          <p:cNvPr id="88"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61"/>
          <p:cNvSpPr txBox="1"/>
          <p:nvPr/>
        </p:nvSpPr>
        <p:spPr>
          <a:xfrm>
            <a:off x="7198981" y="8466135"/>
            <a:ext cx="88358"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p>
        </p:txBody>
      </p:sp>
      <p:sp>
        <p:nvSpPr>
          <p:cNvPr id="91"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4858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65"/>
          <p:cNvSpPr txBox="1"/>
          <p:nvPr/>
        </p:nvSpPr>
        <p:spPr>
          <a:xfrm>
            <a:off x="7203855" y="9342835"/>
            <a:ext cx="83484" cy="394335"/>
          </a:xfrm>
          <a:prstGeom prst="rect">
            <a:avLst/>
          </a:prstGeom>
        </p:spPr>
        <p:txBody>
          <a:bodyPr vert="eaVert" wrap="square" lIns="0" tIns="0" rIns="0" bIns="0" rtlCol="0">
            <a:spAutoFit/>
          </a:bodyPr>
          <a:lstStyle/>
          <a:p>
            <a:pPr marL="12700">
              <a:lnSpc>
                <a:spcPct val="70000"/>
              </a:lnSpc>
            </a:pPr>
            <a:r>
              <a:rPr sz="700" dirty="0">
                <a:solidFill>
                  <a:schemeClr val="bg1"/>
                </a:solidFill>
                <a:latin typeface="Meiryo UI" panose="020B0604030504040204" pitchFamily="50" charset="-128"/>
                <a:ea typeface="Meiryo UI" panose="020B0604030504040204" pitchFamily="50" charset="-128"/>
                <a:cs typeface="Source Han Sans JP"/>
              </a:rPr>
              <a:t>参考資料</a:t>
            </a:r>
          </a:p>
        </p:txBody>
      </p:sp>
      <p:sp>
        <p:nvSpPr>
          <p:cNvPr id="94"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9580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5405" y="7961414"/>
            <a:ext cx="5553520" cy="1944586"/>
          </a:xfrm>
          <a:prstGeom prst="rect">
            <a:avLst/>
          </a:prstGeom>
          <a:ln w="10795">
            <a:solidFill>
              <a:srgbClr val="414042"/>
            </a:solidFill>
          </a:ln>
        </p:spPr>
        <p:txBody>
          <a:bodyPr vert="horz" wrap="square" lIns="72000" tIns="5715" rIns="0" bIns="0" rtlCol="0">
            <a:noAutofit/>
          </a:bodyPr>
          <a:lstStyle/>
          <a:p>
            <a:pPr>
              <a:lnSpc>
                <a:spcPct val="100000"/>
              </a:lnSpc>
              <a:spcBef>
                <a:spcPts val="45"/>
              </a:spcBef>
            </a:pPr>
            <a:endParaRPr sz="1350" dirty="0">
              <a:latin typeface="Meiryo UI" panose="020B0604030504040204" pitchFamily="50" charset="-128"/>
              <a:ea typeface="Meiryo UI" panose="020B0604030504040204" pitchFamily="50" charset="-128"/>
              <a:cs typeface="Times New Roman"/>
            </a:endParaRPr>
          </a:p>
          <a:p>
            <a:pPr marL="1905" algn="ctr">
              <a:lnSpc>
                <a:spcPct val="100000"/>
              </a:lnSpc>
            </a:pPr>
            <a:r>
              <a:rPr sz="1200" b="0" spc="100" dirty="0">
                <a:solidFill>
                  <a:srgbClr val="414042"/>
                </a:solidFill>
                <a:latin typeface="Meiryo UI" panose="020B0604030504040204" pitchFamily="50" charset="-128"/>
                <a:ea typeface="Meiryo UI" panose="020B0604030504040204" pitchFamily="50" charset="-128"/>
                <a:cs typeface="Source Han Sans JP Medium"/>
              </a:rPr>
              <a:t>東京都ヤングケアラー支援マニュアル</a:t>
            </a:r>
            <a:endParaRPr sz="1200" spc="100" dirty="0">
              <a:latin typeface="Meiryo UI" panose="020B0604030504040204" pitchFamily="50" charset="-128"/>
              <a:ea typeface="Meiryo UI" panose="020B0604030504040204" pitchFamily="50" charset="-128"/>
              <a:cs typeface="Source Han Sans JP Medium"/>
            </a:endParaRPr>
          </a:p>
          <a:p>
            <a:pPr marL="14604" algn="ctr">
              <a:lnSpc>
                <a:spcPct val="100000"/>
              </a:lnSpc>
              <a:spcBef>
                <a:spcPts val="395"/>
              </a:spcBef>
              <a:tabLst>
                <a:tab pos="1553210" algn="l"/>
              </a:tabLst>
            </a:pPr>
            <a:r>
              <a:rPr sz="900" b="0" dirty="0">
                <a:solidFill>
                  <a:srgbClr val="414042"/>
                </a:solidFill>
                <a:latin typeface="Meiryo UI" panose="020B0604030504040204" pitchFamily="50" charset="-128"/>
                <a:ea typeface="Meiryo UI" panose="020B0604030504040204" pitchFamily="50" charset="-128"/>
                <a:cs typeface="Source Han Sans JP Medium"/>
              </a:rPr>
              <a:t>令和</a:t>
            </a:r>
            <a:r>
              <a:rPr sz="900" b="0" spc="-500" dirty="0">
                <a:solidFill>
                  <a:srgbClr val="414042"/>
                </a:solidFill>
                <a:latin typeface="Meiryo UI" panose="020B0604030504040204" pitchFamily="50" charset="-128"/>
                <a:ea typeface="Meiryo UI" panose="020B0604030504040204" pitchFamily="50" charset="-128"/>
                <a:cs typeface="Source Han Sans JP Medium"/>
              </a:rPr>
              <a:t>５</a:t>
            </a:r>
            <a:r>
              <a:rPr sz="900" b="0" dirty="0">
                <a:solidFill>
                  <a:srgbClr val="414042"/>
                </a:solidFill>
                <a:latin typeface="Meiryo UI" panose="020B0604030504040204" pitchFamily="50" charset="-128"/>
                <a:ea typeface="Meiryo UI" panose="020B0604030504040204" pitchFamily="50" charset="-128"/>
                <a:cs typeface="Source Han Sans JP Medium"/>
              </a:rPr>
              <a:t>（２０２３</a:t>
            </a:r>
            <a:r>
              <a:rPr sz="900" b="0" spc="-400" dirty="0">
                <a:solidFill>
                  <a:srgbClr val="414042"/>
                </a:solidFill>
                <a:latin typeface="Meiryo UI" panose="020B0604030504040204" pitchFamily="50" charset="-128"/>
                <a:ea typeface="Meiryo UI" panose="020B0604030504040204" pitchFamily="50" charset="-128"/>
                <a:cs typeface="Source Han Sans JP Medium"/>
              </a:rPr>
              <a:t>）</a:t>
            </a:r>
            <a:r>
              <a:rPr sz="900" b="0" dirty="0">
                <a:solidFill>
                  <a:srgbClr val="414042"/>
                </a:solidFill>
                <a:latin typeface="Meiryo UI" panose="020B0604030504040204" pitchFamily="50" charset="-128"/>
                <a:ea typeface="Meiryo UI" panose="020B0604030504040204" pitchFamily="50" charset="-128"/>
                <a:cs typeface="Source Han Sans JP Medium"/>
              </a:rPr>
              <a:t>年３月発行	印刷番</a:t>
            </a:r>
            <a:r>
              <a:rPr sz="900" b="0" spc="-500" dirty="0">
                <a:solidFill>
                  <a:srgbClr val="414042"/>
                </a:solidFill>
                <a:latin typeface="Meiryo UI" panose="020B0604030504040204" pitchFamily="50" charset="-128"/>
                <a:ea typeface="Meiryo UI" panose="020B0604030504040204" pitchFamily="50" charset="-128"/>
                <a:cs typeface="Source Han Sans JP Medium"/>
              </a:rPr>
              <a:t>号</a:t>
            </a:r>
            <a:r>
              <a:rPr sz="900" b="0" dirty="0">
                <a:solidFill>
                  <a:srgbClr val="414042"/>
                </a:solidFill>
                <a:latin typeface="Meiryo UI" panose="020B0604030504040204" pitchFamily="50" charset="-128"/>
                <a:ea typeface="Meiryo UI" panose="020B0604030504040204" pitchFamily="50" charset="-128"/>
                <a:cs typeface="Source Han Sans JP Medium"/>
              </a:rPr>
              <a:t>（４</a:t>
            </a:r>
            <a:r>
              <a:rPr sz="900" b="0" spc="-500" dirty="0">
                <a:solidFill>
                  <a:srgbClr val="414042"/>
                </a:solidFill>
                <a:latin typeface="Meiryo UI" panose="020B0604030504040204" pitchFamily="50" charset="-128"/>
                <a:ea typeface="Meiryo UI" panose="020B0604030504040204" pitchFamily="50" charset="-128"/>
                <a:cs typeface="Source Han Sans JP Medium"/>
              </a:rPr>
              <a:t>）</a:t>
            </a:r>
            <a:r>
              <a:rPr sz="900" b="0" dirty="0">
                <a:solidFill>
                  <a:srgbClr val="414042"/>
                </a:solidFill>
                <a:latin typeface="Meiryo UI" panose="020B0604030504040204" pitchFamily="50" charset="-128"/>
                <a:ea typeface="Meiryo UI" panose="020B0604030504040204" pitchFamily="50" charset="-128"/>
                <a:cs typeface="Source Han Sans JP Medium"/>
              </a:rPr>
              <a:t>８３</a:t>
            </a:r>
            <a:endParaRPr sz="900" dirty="0">
              <a:latin typeface="Meiryo UI" panose="020B0604030504040204" pitchFamily="50" charset="-128"/>
              <a:ea typeface="Meiryo UI" panose="020B0604030504040204" pitchFamily="50" charset="-128"/>
              <a:cs typeface="Source Han Sans JP Medium"/>
            </a:endParaRPr>
          </a:p>
          <a:p>
            <a:pPr>
              <a:lnSpc>
                <a:spcPct val="100000"/>
              </a:lnSpc>
              <a:spcBef>
                <a:spcPts val="85"/>
              </a:spcBef>
            </a:pPr>
            <a:endParaRPr sz="700" dirty="0">
              <a:latin typeface="Meiryo UI" panose="020B0604030504040204" pitchFamily="50" charset="-128"/>
              <a:ea typeface="Meiryo UI" panose="020B0604030504040204" pitchFamily="50" charset="-128"/>
              <a:cs typeface="Source Han Sans JP Medium"/>
            </a:endParaRPr>
          </a:p>
          <a:p>
            <a:pPr marL="203200" marR="2416175">
              <a:lnSpc>
                <a:spcPct val="138900"/>
              </a:lnSpc>
              <a:spcBef>
                <a:spcPts val="600"/>
              </a:spcBef>
            </a:pPr>
            <a:r>
              <a:rPr sz="900" dirty="0" err="1">
                <a:solidFill>
                  <a:srgbClr val="414042"/>
                </a:solidFill>
                <a:latin typeface="Meiryo UI" panose="020B0604030504040204" pitchFamily="50" charset="-128"/>
                <a:ea typeface="Meiryo UI" panose="020B0604030504040204" pitchFamily="50" charset="-128"/>
                <a:cs typeface="Source Han Sans JP"/>
              </a:rPr>
              <a:t>発行：東京都福祉保健局少子社会対策部家庭支援課</a:t>
            </a:r>
            <a:r>
              <a:rPr lang="en-US" sz="900" dirty="0">
                <a:solidFill>
                  <a:srgbClr val="414042"/>
                </a:solidFill>
                <a:latin typeface="Meiryo UI" panose="020B0604030504040204" pitchFamily="50" charset="-128"/>
                <a:ea typeface="Meiryo UI" panose="020B0604030504040204" pitchFamily="50" charset="-128"/>
                <a:cs typeface="Source Han Sans JP"/>
              </a:rPr>
              <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a:solidFill>
                  <a:srgbClr val="414042"/>
                </a:solidFill>
                <a:latin typeface="Meiryo UI" panose="020B0604030504040204" pitchFamily="50" charset="-128"/>
                <a:ea typeface="Meiryo UI" panose="020B0604030504040204" pitchFamily="50" charset="-128"/>
                <a:cs typeface="Source Han Sans JP"/>
              </a:rPr>
              <a:t>住所：東京都新宿区西新宿二丁目8番1号</a:t>
            </a:r>
            <a:endParaRPr sz="900" dirty="0">
              <a:latin typeface="Meiryo UI" panose="020B0604030504040204" pitchFamily="50" charset="-128"/>
              <a:ea typeface="Meiryo UI" panose="020B0604030504040204" pitchFamily="50" charset="-128"/>
              <a:cs typeface="Source Han Sans JP"/>
            </a:endParaRPr>
          </a:p>
          <a:p>
            <a:pPr marL="203200" marR="334010" indent="-6985">
              <a:lnSpc>
                <a:spcPct val="138900"/>
              </a:lnSpc>
              <a:tabLst>
                <a:tab pos="3293745" algn="l"/>
              </a:tabLst>
            </a:pPr>
            <a:r>
              <a:rPr sz="900" dirty="0">
                <a:solidFill>
                  <a:srgbClr val="414042"/>
                </a:solidFill>
                <a:latin typeface="Meiryo UI" panose="020B0604030504040204" pitchFamily="50" charset="-128"/>
                <a:ea typeface="Meiryo UI" panose="020B0604030504040204" pitchFamily="50" charset="-128"/>
                <a:cs typeface="Source Han Sans JP"/>
              </a:rPr>
              <a:t>メールアドレス：S0000612@section.metro.tokyo.jp</a:t>
            </a:r>
            <a:r>
              <a:rPr lang="ja-JP" altLang="en-US" sz="900" dirty="0">
                <a:solidFill>
                  <a:srgbClr val="414042"/>
                </a:solidFill>
                <a:latin typeface="Meiryo UI" panose="020B0604030504040204" pitchFamily="50" charset="-128"/>
                <a:ea typeface="Meiryo UI" panose="020B0604030504040204" pitchFamily="50" charset="-128"/>
                <a:cs typeface="Source Han Sans JP"/>
              </a:rPr>
              <a:t>　　　</a:t>
            </a:r>
            <a:r>
              <a:rPr sz="900" dirty="0">
                <a:solidFill>
                  <a:srgbClr val="414042"/>
                </a:solidFill>
                <a:latin typeface="Meiryo UI" panose="020B0604030504040204" pitchFamily="50" charset="-128"/>
                <a:ea typeface="Meiryo UI" panose="020B0604030504040204" pitchFamily="50" charset="-128"/>
                <a:cs typeface="Source Han Sans JP"/>
              </a:rPr>
              <a:t>電話番号：03-5320-4371（直通）</a:t>
            </a:r>
            <a:r>
              <a:rPr lang="en-US" sz="900" dirty="0">
                <a:solidFill>
                  <a:srgbClr val="414042"/>
                </a:solidFill>
                <a:latin typeface="Meiryo UI" panose="020B0604030504040204" pitchFamily="50" charset="-128"/>
                <a:ea typeface="Meiryo UI" panose="020B0604030504040204" pitchFamily="50" charset="-128"/>
                <a:cs typeface="Source Han Sans JP"/>
              </a:rPr>
              <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err="1">
                <a:solidFill>
                  <a:srgbClr val="414042"/>
                </a:solidFill>
                <a:latin typeface="Meiryo UI" panose="020B0604030504040204" pitchFamily="50" charset="-128"/>
                <a:ea typeface="Meiryo UI" panose="020B0604030504040204" pitchFamily="50" charset="-128"/>
                <a:cs typeface="Source Han Sans JP"/>
              </a:rPr>
              <a:t>編集：株式会社日本総合研究所</a:t>
            </a:r>
            <a:endParaRPr sz="900" dirty="0">
              <a:latin typeface="Meiryo UI" panose="020B0604030504040204" pitchFamily="50" charset="-128"/>
              <a:ea typeface="Meiryo UI" panose="020B0604030504040204" pitchFamily="50" charset="-128"/>
              <a:cs typeface="Source Han Sans JP"/>
            </a:endParaRPr>
          </a:p>
          <a:p>
            <a:pPr marL="199390">
              <a:lnSpc>
                <a:spcPct val="100000"/>
              </a:lnSpc>
              <a:spcBef>
                <a:spcPts val="420"/>
              </a:spcBef>
            </a:pPr>
            <a:r>
              <a:rPr sz="900" dirty="0">
                <a:solidFill>
                  <a:srgbClr val="414042"/>
                </a:solidFill>
                <a:latin typeface="Meiryo UI" panose="020B0604030504040204" pitchFamily="50" charset="-128"/>
                <a:ea typeface="Meiryo UI" panose="020B0604030504040204" pitchFamily="50" charset="-128"/>
                <a:cs typeface="Source Han Sans JP"/>
              </a:rPr>
              <a:t>デザイン・印刷：キンコーズ・ジャパン株式会社</a:t>
            </a:r>
            <a:endParaRPr sz="900" dirty="0">
              <a:latin typeface="Meiryo UI" panose="020B0604030504040204" pitchFamily="50" charset="-128"/>
              <a:ea typeface="Meiryo UI" panose="020B0604030504040204" pitchFamily="50" charset="-128"/>
              <a:cs typeface="Source Han Sans JP"/>
            </a:endParaRPr>
          </a:p>
        </p:txBody>
      </p:sp>
      <p:sp>
        <p:nvSpPr>
          <p:cNvPr id="3" name="object 3"/>
          <p:cNvSpPr/>
          <p:nvPr/>
        </p:nvSpPr>
        <p:spPr>
          <a:xfrm>
            <a:off x="1342168" y="8638025"/>
            <a:ext cx="5039995" cy="0"/>
          </a:xfrm>
          <a:custGeom>
            <a:avLst/>
            <a:gdLst/>
            <a:ahLst/>
            <a:cxnLst/>
            <a:rect l="l" t="t" r="r" b="b"/>
            <a:pathLst>
              <a:path w="5039995">
                <a:moveTo>
                  <a:pt x="0" y="0"/>
                </a:moveTo>
                <a:lnTo>
                  <a:pt x="5039995" y="0"/>
                </a:lnTo>
              </a:path>
            </a:pathLst>
          </a:custGeom>
          <a:ln w="3962">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28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60309" cy="540385"/>
          </a:xfrm>
          <a:custGeom>
            <a:avLst/>
            <a:gdLst/>
            <a:ahLst/>
            <a:cxnLst/>
            <a:rect l="l" t="t" r="r" b="b"/>
            <a:pathLst>
              <a:path w="7560309" h="540385">
                <a:moveTo>
                  <a:pt x="0" y="540004"/>
                </a:moveTo>
                <a:lnTo>
                  <a:pt x="7559992" y="540004"/>
                </a:lnTo>
                <a:lnTo>
                  <a:pt x="7559992" y="0"/>
                </a:lnTo>
                <a:lnTo>
                  <a:pt x="0" y="0"/>
                </a:lnTo>
                <a:lnTo>
                  <a:pt x="0" y="540004"/>
                </a:lnTo>
                <a:close/>
              </a:path>
            </a:pathLst>
          </a:custGeom>
          <a:solidFill>
            <a:srgbClr val="FCBB75"/>
          </a:solidFill>
        </p:spPr>
        <p:txBody>
          <a:bodyPr wrap="square" lIns="0" tIns="0" rIns="0" bIns="0" rtlCol="0"/>
          <a:lstStyle/>
          <a:p>
            <a:endParaRPr/>
          </a:p>
        </p:txBody>
      </p:sp>
      <p:sp>
        <p:nvSpPr>
          <p:cNvPr id="3" name="object 3"/>
          <p:cNvSpPr/>
          <p:nvPr/>
        </p:nvSpPr>
        <p:spPr>
          <a:xfrm>
            <a:off x="0" y="7182002"/>
            <a:ext cx="7560309" cy="2790190"/>
          </a:xfrm>
          <a:custGeom>
            <a:avLst/>
            <a:gdLst/>
            <a:ahLst/>
            <a:cxnLst/>
            <a:rect l="l" t="t" r="r" b="b"/>
            <a:pathLst>
              <a:path w="7560309" h="2790190">
                <a:moveTo>
                  <a:pt x="0" y="2789999"/>
                </a:moveTo>
                <a:lnTo>
                  <a:pt x="7559992" y="2789999"/>
                </a:lnTo>
                <a:lnTo>
                  <a:pt x="7559992" y="0"/>
                </a:lnTo>
                <a:lnTo>
                  <a:pt x="0" y="0"/>
                </a:lnTo>
                <a:lnTo>
                  <a:pt x="0" y="2789999"/>
                </a:lnTo>
                <a:close/>
              </a:path>
            </a:pathLst>
          </a:custGeom>
          <a:solidFill>
            <a:srgbClr val="FCBB75"/>
          </a:solidFill>
        </p:spPr>
        <p:txBody>
          <a:bodyPr wrap="square" lIns="0" tIns="0" rIns="0" bIns="0" rtlCol="0"/>
          <a:lstStyle/>
          <a:p>
            <a:endParaRPr/>
          </a:p>
        </p:txBody>
      </p:sp>
      <p:grpSp>
        <p:nvGrpSpPr>
          <p:cNvPr id="4" name="object 4"/>
          <p:cNvGrpSpPr/>
          <p:nvPr/>
        </p:nvGrpSpPr>
        <p:grpSpPr>
          <a:xfrm>
            <a:off x="0" y="0"/>
            <a:ext cx="7560309" cy="10692130"/>
            <a:chOff x="0" y="0"/>
            <a:chExt cx="7560309" cy="10692130"/>
          </a:xfrm>
        </p:grpSpPr>
        <p:pic>
          <p:nvPicPr>
            <p:cNvPr id="5" name="object 5"/>
            <p:cNvPicPr/>
            <p:nvPr/>
          </p:nvPicPr>
          <p:blipFill>
            <a:blip r:embed="rId2" cstate="print"/>
            <a:stretch>
              <a:fillRect/>
            </a:stretch>
          </p:blipFill>
          <p:spPr>
            <a:xfrm>
              <a:off x="0" y="0"/>
              <a:ext cx="6672287" cy="871346"/>
            </a:xfrm>
            <a:prstGeom prst="rect">
              <a:avLst/>
            </a:prstGeom>
          </p:spPr>
        </p:pic>
        <p:pic>
          <p:nvPicPr>
            <p:cNvPr id="6" name="object 6"/>
            <p:cNvPicPr/>
            <p:nvPr/>
          </p:nvPicPr>
          <p:blipFill>
            <a:blip r:embed="rId3" cstate="print"/>
            <a:stretch>
              <a:fillRect/>
            </a:stretch>
          </p:blipFill>
          <p:spPr>
            <a:xfrm>
              <a:off x="6669747" y="0"/>
              <a:ext cx="890244" cy="1307858"/>
            </a:xfrm>
            <a:prstGeom prst="rect">
              <a:avLst/>
            </a:prstGeom>
          </p:spPr>
        </p:pic>
        <p:pic>
          <p:nvPicPr>
            <p:cNvPr id="7" name="object 7"/>
            <p:cNvPicPr/>
            <p:nvPr/>
          </p:nvPicPr>
          <p:blipFill>
            <a:blip r:embed="rId4" cstate="print"/>
            <a:stretch>
              <a:fillRect/>
            </a:stretch>
          </p:blipFill>
          <p:spPr>
            <a:xfrm>
              <a:off x="0" y="868822"/>
              <a:ext cx="6672287" cy="874296"/>
            </a:xfrm>
            <a:prstGeom prst="rect">
              <a:avLst/>
            </a:prstGeom>
          </p:spPr>
        </p:pic>
        <p:pic>
          <p:nvPicPr>
            <p:cNvPr id="8" name="object 8"/>
            <p:cNvPicPr/>
            <p:nvPr/>
          </p:nvPicPr>
          <p:blipFill>
            <a:blip r:embed="rId5" cstate="print"/>
            <a:stretch>
              <a:fillRect/>
            </a:stretch>
          </p:blipFill>
          <p:spPr>
            <a:xfrm>
              <a:off x="6669747" y="1305344"/>
              <a:ext cx="890244" cy="1309547"/>
            </a:xfrm>
            <a:prstGeom prst="rect">
              <a:avLst/>
            </a:prstGeom>
          </p:spPr>
        </p:pic>
        <p:pic>
          <p:nvPicPr>
            <p:cNvPr id="9" name="object 9"/>
            <p:cNvPicPr/>
            <p:nvPr/>
          </p:nvPicPr>
          <p:blipFill>
            <a:blip r:embed="rId6" cstate="print"/>
            <a:stretch>
              <a:fillRect/>
            </a:stretch>
          </p:blipFill>
          <p:spPr>
            <a:xfrm>
              <a:off x="0" y="1740596"/>
              <a:ext cx="6672291" cy="874296"/>
            </a:xfrm>
            <a:prstGeom prst="rect">
              <a:avLst/>
            </a:prstGeom>
          </p:spPr>
        </p:pic>
        <p:pic>
          <p:nvPicPr>
            <p:cNvPr id="10" name="object 10"/>
            <p:cNvPicPr/>
            <p:nvPr/>
          </p:nvPicPr>
          <p:blipFill>
            <a:blip r:embed="rId7" cstate="print"/>
            <a:stretch>
              <a:fillRect/>
            </a:stretch>
          </p:blipFill>
          <p:spPr>
            <a:xfrm>
              <a:off x="0" y="2612368"/>
              <a:ext cx="6672291" cy="875557"/>
            </a:xfrm>
            <a:prstGeom prst="rect">
              <a:avLst/>
            </a:prstGeom>
          </p:spPr>
        </p:pic>
        <p:pic>
          <p:nvPicPr>
            <p:cNvPr id="11" name="object 11"/>
            <p:cNvPicPr/>
            <p:nvPr/>
          </p:nvPicPr>
          <p:blipFill>
            <a:blip r:embed="rId8" cstate="print"/>
            <a:stretch>
              <a:fillRect/>
            </a:stretch>
          </p:blipFill>
          <p:spPr>
            <a:xfrm>
              <a:off x="6669747" y="2612368"/>
              <a:ext cx="890244" cy="1310813"/>
            </a:xfrm>
            <a:prstGeom prst="rect">
              <a:avLst/>
            </a:prstGeom>
          </p:spPr>
        </p:pic>
        <p:pic>
          <p:nvPicPr>
            <p:cNvPr id="12" name="object 12"/>
            <p:cNvPicPr/>
            <p:nvPr/>
          </p:nvPicPr>
          <p:blipFill>
            <a:blip r:embed="rId9" cstate="print"/>
            <a:stretch>
              <a:fillRect/>
            </a:stretch>
          </p:blipFill>
          <p:spPr>
            <a:xfrm>
              <a:off x="0" y="3485402"/>
              <a:ext cx="6672287" cy="874296"/>
            </a:xfrm>
            <a:prstGeom prst="rect">
              <a:avLst/>
            </a:prstGeom>
          </p:spPr>
        </p:pic>
        <p:pic>
          <p:nvPicPr>
            <p:cNvPr id="13" name="object 13"/>
            <p:cNvPicPr/>
            <p:nvPr/>
          </p:nvPicPr>
          <p:blipFill>
            <a:blip r:embed="rId10" cstate="print"/>
            <a:stretch>
              <a:fillRect/>
            </a:stretch>
          </p:blipFill>
          <p:spPr>
            <a:xfrm>
              <a:off x="6669747" y="3920658"/>
              <a:ext cx="890244" cy="1310813"/>
            </a:xfrm>
            <a:prstGeom prst="rect">
              <a:avLst/>
            </a:prstGeom>
          </p:spPr>
        </p:pic>
        <p:pic>
          <p:nvPicPr>
            <p:cNvPr id="14" name="object 14"/>
            <p:cNvPicPr/>
            <p:nvPr/>
          </p:nvPicPr>
          <p:blipFill>
            <a:blip r:embed="rId11" cstate="print"/>
            <a:stretch>
              <a:fillRect/>
            </a:stretch>
          </p:blipFill>
          <p:spPr>
            <a:xfrm>
              <a:off x="0" y="4357176"/>
              <a:ext cx="6672291" cy="874296"/>
            </a:xfrm>
            <a:prstGeom prst="rect">
              <a:avLst/>
            </a:prstGeom>
          </p:spPr>
        </p:pic>
        <p:pic>
          <p:nvPicPr>
            <p:cNvPr id="15" name="object 15"/>
            <p:cNvPicPr/>
            <p:nvPr/>
          </p:nvPicPr>
          <p:blipFill>
            <a:blip r:embed="rId12" cstate="print"/>
            <a:stretch>
              <a:fillRect/>
            </a:stretch>
          </p:blipFill>
          <p:spPr>
            <a:xfrm>
              <a:off x="0" y="5228948"/>
              <a:ext cx="6672287" cy="874296"/>
            </a:xfrm>
            <a:prstGeom prst="rect">
              <a:avLst/>
            </a:prstGeom>
          </p:spPr>
        </p:pic>
        <p:pic>
          <p:nvPicPr>
            <p:cNvPr id="16" name="object 16"/>
            <p:cNvPicPr/>
            <p:nvPr/>
          </p:nvPicPr>
          <p:blipFill>
            <a:blip r:embed="rId13" cstate="print"/>
            <a:stretch>
              <a:fillRect/>
            </a:stretch>
          </p:blipFill>
          <p:spPr>
            <a:xfrm>
              <a:off x="6669747" y="5228948"/>
              <a:ext cx="890244" cy="1309551"/>
            </a:xfrm>
            <a:prstGeom prst="rect">
              <a:avLst/>
            </a:prstGeom>
          </p:spPr>
        </p:pic>
        <p:pic>
          <p:nvPicPr>
            <p:cNvPr id="17" name="object 17"/>
            <p:cNvPicPr/>
            <p:nvPr/>
          </p:nvPicPr>
          <p:blipFill>
            <a:blip r:embed="rId14" cstate="print"/>
            <a:stretch>
              <a:fillRect/>
            </a:stretch>
          </p:blipFill>
          <p:spPr>
            <a:xfrm>
              <a:off x="0" y="6100721"/>
              <a:ext cx="6672291" cy="874296"/>
            </a:xfrm>
            <a:prstGeom prst="rect">
              <a:avLst/>
            </a:prstGeom>
          </p:spPr>
        </p:pic>
        <p:pic>
          <p:nvPicPr>
            <p:cNvPr id="18" name="object 18"/>
            <p:cNvPicPr/>
            <p:nvPr/>
          </p:nvPicPr>
          <p:blipFill>
            <a:blip r:embed="rId15" cstate="print"/>
            <a:stretch>
              <a:fillRect/>
            </a:stretch>
          </p:blipFill>
          <p:spPr>
            <a:xfrm>
              <a:off x="6669747" y="6535977"/>
              <a:ext cx="890244" cy="1310807"/>
            </a:xfrm>
            <a:prstGeom prst="rect">
              <a:avLst/>
            </a:prstGeom>
          </p:spPr>
        </p:pic>
        <p:pic>
          <p:nvPicPr>
            <p:cNvPr id="19" name="object 19"/>
            <p:cNvPicPr/>
            <p:nvPr/>
          </p:nvPicPr>
          <p:blipFill>
            <a:blip r:embed="rId16" cstate="print"/>
            <a:stretch>
              <a:fillRect/>
            </a:stretch>
          </p:blipFill>
          <p:spPr>
            <a:xfrm>
              <a:off x="0" y="6972494"/>
              <a:ext cx="6672291" cy="874296"/>
            </a:xfrm>
            <a:prstGeom prst="rect">
              <a:avLst/>
            </a:prstGeom>
          </p:spPr>
        </p:pic>
        <p:pic>
          <p:nvPicPr>
            <p:cNvPr id="20" name="object 20"/>
            <p:cNvPicPr/>
            <p:nvPr/>
          </p:nvPicPr>
          <p:blipFill>
            <a:blip r:embed="rId17" cstate="print"/>
            <a:stretch>
              <a:fillRect/>
            </a:stretch>
          </p:blipFill>
          <p:spPr>
            <a:xfrm>
              <a:off x="0" y="7844267"/>
              <a:ext cx="6672291" cy="874296"/>
            </a:xfrm>
            <a:prstGeom prst="rect">
              <a:avLst/>
            </a:prstGeom>
          </p:spPr>
        </p:pic>
        <p:pic>
          <p:nvPicPr>
            <p:cNvPr id="21" name="object 21"/>
            <p:cNvPicPr/>
            <p:nvPr/>
          </p:nvPicPr>
          <p:blipFill>
            <a:blip r:embed="rId18" cstate="print"/>
            <a:stretch>
              <a:fillRect/>
            </a:stretch>
          </p:blipFill>
          <p:spPr>
            <a:xfrm>
              <a:off x="6669747" y="7844267"/>
              <a:ext cx="890244" cy="1310807"/>
            </a:xfrm>
            <a:prstGeom prst="rect">
              <a:avLst/>
            </a:prstGeom>
          </p:spPr>
        </p:pic>
        <p:pic>
          <p:nvPicPr>
            <p:cNvPr id="22" name="object 22"/>
            <p:cNvPicPr/>
            <p:nvPr/>
          </p:nvPicPr>
          <p:blipFill>
            <a:blip r:embed="rId19" cstate="print"/>
            <a:stretch>
              <a:fillRect/>
            </a:stretch>
          </p:blipFill>
          <p:spPr>
            <a:xfrm>
              <a:off x="0" y="8716040"/>
              <a:ext cx="6672291" cy="874296"/>
            </a:xfrm>
            <a:prstGeom prst="rect">
              <a:avLst/>
            </a:prstGeom>
          </p:spPr>
        </p:pic>
        <p:pic>
          <p:nvPicPr>
            <p:cNvPr id="23" name="object 23"/>
            <p:cNvPicPr/>
            <p:nvPr/>
          </p:nvPicPr>
          <p:blipFill>
            <a:blip r:embed="rId20" cstate="print"/>
            <a:stretch>
              <a:fillRect/>
            </a:stretch>
          </p:blipFill>
          <p:spPr>
            <a:xfrm>
              <a:off x="6669747" y="9152557"/>
              <a:ext cx="890244" cy="871769"/>
            </a:xfrm>
            <a:prstGeom prst="rect">
              <a:avLst/>
            </a:prstGeom>
          </p:spPr>
        </p:pic>
        <p:pic>
          <p:nvPicPr>
            <p:cNvPr id="24" name="object 24"/>
            <p:cNvPicPr/>
            <p:nvPr/>
          </p:nvPicPr>
          <p:blipFill>
            <a:blip r:embed="rId21" cstate="print"/>
            <a:stretch>
              <a:fillRect/>
            </a:stretch>
          </p:blipFill>
          <p:spPr>
            <a:xfrm>
              <a:off x="0" y="9587812"/>
              <a:ext cx="6672287" cy="436513"/>
            </a:xfrm>
            <a:prstGeom prst="rect">
              <a:avLst/>
            </a:prstGeom>
          </p:spPr>
        </p:pic>
        <p:sp>
          <p:nvSpPr>
            <p:cNvPr id="25" name="object 25"/>
            <p:cNvSpPr/>
            <p:nvPr/>
          </p:nvSpPr>
          <p:spPr>
            <a:xfrm>
              <a:off x="0" y="540016"/>
              <a:ext cx="7560309" cy="10152380"/>
            </a:xfrm>
            <a:custGeom>
              <a:avLst/>
              <a:gdLst/>
              <a:ahLst/>
              <a:cxnLst/>
              <a:rect l="l" t="t" r="r" b="b"/>
              <a:pathLst>
                <a:path w="7560309" h="10152380">
                  <a:moveTo>
                    <a:pt x="7559992" y="9431985"/>
                  </a:moveTo>
                  <a:lnTo>
                    <a:pt x="0" y="9431985"/>
                  </a:lnTo>
                  <a:lnTo>
                    <a:pt x="0" y="10151986"/>
                  </a:lnTo>
                  <a:lnTo>
                    <a:pt x="7559992" y="10151986"/>
                  </a:lnTo>
                  <a:lnTo>
                    <a:pt x="7559992" y="9431985"/>
                  </a:lnTo>
                  <a:close/>
                </a:path>
                <a:path w="7560309" h="10152380">
                  <a:moveTo>
                    <a:pt x="7559992" y="0"/>
                  </a:moveTo>
                  <a:lnTo>
                    <a:pt x="0" y="0"/>
                  </a:lnTo>
                  <a:lnTo>
                    <a:pt x="0" y="6641986"/>
                  </a:lnTo>
                  <a:lnTo>
                    <a:pt x="7559992" y="6641986"/>
                  </a:lnTo>
                  <a:lnTo>
                    <a:pt x="7559992" y="0"/>
                  </a:lnTo>
                  <a:close/>
                </a:path>
              </a:pathLst>
            </a:custGeom>
            <a:solidFill>
              <a:srgbClr val="FFFFFF"/>
            </a:solidFill>
          </p:spPr>
          <p:txBody>
            <a:bodyPr wrap="square" lIns="0" tIns="0" rIns="0" bIns="0" rtlCol="0"/>
            <a:lstStyle/>
            <a:p>
              <a:endParaRPr/>
            </a:p>
          </p:txBody>
        </p:sp>
        <p:pic>
          <p:nvPicPr>
            <p:cNvPr id="26" name="object 26"/>
            <p:cNvPicPr/>
            <p:nvPr/>
          </p:nvPicPr>
          <p:blipFill>
            <a:blip r:embed="rId22" cstate="print"/>
            <a:stretch>
              <a:fillRect/>
            </a:stretch>
          </p:blipFill>
          <p:spPr>
            <a:xfrm>
              <a:off x="353070" y="10109074"/>
              <a:ext cx="982103" cy="431989"/>
            </a:xfrm>
            <a:prstGeom prst="rect">
              <a:avLst/>
            </a:prstGeom>
          </p:spPr>
        </p:pic>
      </p:grpSp>
    </p:spTree>
    <p:extLst>
      <p:ext uri="{BB962C8B-B14F-4D97-AF65-F5344CB8AC3E}">
        <p14:creationId xmlns:p14="http://schemas.microsoft.com/office/powerpoint/2010/main" val="144481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97EA48AF-928E-42DD-9A3C-F3B1CB9238B9}"/>
              </a:ext>
            </a:extLst>
          </p:cNvPr>
          <p:cNvGraphicFramePr>
            <a:graphicFrameLocks noGrp="1"/>
          </p:cNvGraphicFramePr>
          <p:nvPr>
            <p:extLst>
              <p:ext uri="{D42A27DB-BD31-4B8C-83A1-F6EECF244321}">
                <p14:modId xmlns:p14="http://schemas.microsoft.com/office/powerpoint/2010/main" val="2406716445"/>
              </p:ext>
            </p:extLst>
          </p:nvPr>
        </p:nvGraphicFramePr>
        <p:xfrm>
          <a:off x="899837" y="1564170"/>
          <a:ext cx="5760000" cy="762211"/>
        </p:xfrm>
        <a:graphic>
          <a:graphicData uri="http://schemas.openxmlformats.org/drawingml/2006/table">
            <a:tbl>
              <a:tblPr firstRow="1" bandRow="1">
                <a:tableStyleId>{2D5ABB26-0587-4C30-8999-92F81FD0307C}</a:tableStyleId>
              </a:tblPr>
              <a:tblGrid>
                <a:gridCol w="5760000">
                  <a:extLst>
                    <a:ext uri="{9D8B030D-6E8A-4147-A177-3AD203B41FA5}">
                      <a16:colId xmlns:a16="http://schemas.microsoft.com/office/drawing/2014/main" val="1316305978"/>
                    </a:ext>
                  </a:extLst>
                </a:gridCol>
              </a:tblGrid>
              <a:tr h="310928">
                <a:tc>
                  <a:txBody>
                    <a:bodyPr/>
                    <a:lstStyle/>
                    <a:p>
                      <a:pPr marL="350520" marR="0" lvl="0" indent="-171450" defTabSz="914400" eaLnBrk="1" fontAlgn="auto" latinLnBrk="0" hangingPunct="1">
                        <a:lnSpc>
                          <a:spcPct val="100000"/>
                        </a:lnSpc>
                        <a:spcBef>
                          <a:spcPts val="600"/>
                        </a:spcBef>
                        <a:spcAft>
                          <a:spcPts val="0"/>
                        </a:spcAft>
                        <a:buClr>
                          <a:srgbClr val="F0C9D4"/>
                        </a:buClr>
                        <a:buSzTx/>
                        <a:buFont typeface="Wingdings" panose="05000000000000000000" pitchFamily="2" charset="2"/>
                        <a:buChar char="l"/>
                        <a:tabLst>
                          <a:tab pos="332105" algn="l"/>
                        </a:tabLst>
                        <a:defRPr/>
                      </a:pPr>
                      <a:r>
                        <a:rPr lang="ja-JP" altLang="en-US" sz="900" b="1" dirty="0">
                          <a:solidFill>
                            <a:srgbClr val="414042"/>
                          </a:solidFill>
                          <a:latin typeface="Meiryo UI" panose="020B0604030504040204" pitchFamily="50" charset="-128"/>
                          <a:ea typeface="Meiryo UI" panose="020B0604030504040204" pitchFamily="50" charset="-128"/>
                          <a:cs typeface="Source Han Sans JP"/>
                        </a:rPr>
                        <a:t>国や都との相談窓口、支援機関を知りたい</a:t>
                      </a:r>
                      <a:endParaRPr lang="ja-JP" altLang="en-US" sz="900" dirty="0">
                        <a:latin typeface="Meiryo UI" panose="020B0604030504040204" pitchFamily="50" charset="-128"/>
                        <a:ea typeface="Meiryo UI" panose="020B0604030504040204" pitchFamily="50" charset="-128"/>
                        <a:cs typeface="Source Han Sans JP"/>
                      </a:endParaRPr>
                    </a:p>
                  </a:txBody>
                  <a:tcPr marL="0" marR="0" marT="76200" marB="0">
                    <a:lnB w="19050">
                      <a:solidFill>
                        <a:srgbClr val="FFFFFF"/>
                      </a:solidFill>
                      <a:prstDash val="solid"/>
                    </a:lnB>
                    <a:solidFill>
                      <a:srgbClr val="EFEBE5"/>
                    </a:solidFill>
                  </a:tcPr>
                </a:tc>
                <a:extLst>
                  <a:ext uri="{0D108BD9-81ED-4DB2-BD59-A6C34878D82A}">
                    <a16:rowId xmlns:a16="http://schemas.microsoft.com/office/drawing/2014/main" val="2431467451"/>
                  </a:ext>
                </a:extLst>
              </a:tr>
              <a:tr h="451283">
                <a:tc>
                  <a:txBody>
                    <a:bodyPr/>
                    <a:lstStyle/>
                    <a:p>
                      <a:pPr marL="350520" indent="-171450">
                        <a:lnSpc>
                          <a:spcPct val="100000"/>
                        </a:lnSpc>
                        <a:spcBef>
                          <a:spcPts val="600"/>
                        </a:spcBef>
                        <a:buClr>
                          <a:srgbClr val="F0C9D4"/>
                        </a:buClr>
                        <a:buFont typeface="Wingdings" panose="05000000000000000000" pitchFamily="2" charset="2"/>
                        <a:buChar char="l"/>
                        <a:tabLst>
                          <a:tab pos="332105" algn="l"/>
                        </a:tabLst>
                      </a:pPr>
                      <a:r>
                        <a:rPr lang="ja-JP" altLang="en-US" sz="900" b="1" spc="-75" dirty="0">
                          <a:solidFill>
                            <a:srgbClr val="414042"/>
                          </a:solidFill>
                          <a:latin typeface="Meiryo UI" panose="020B0604030504040204" pitchFamily="50" charset="-128"/>
                          <a:ea typeface="Meiryo UI" panose="020B0604030504040204" pitchFamily="50" charset="-128"/>
                          <a:cs typeface="Source Han Sans JP"/>
                        </a:rPr>
                        <a:t>具体的な支援事例を知りたい</a:t>
                      </a:r>
                      <a:endParaRPr lang="en-US" altLang="ja-JP" sz="900" b="1" spc="-75" dirty="0">
                        <a:solidFill>
                          <a:srgbClr val="414042"/>
                        </a:solidFill>
                        <a:latin typeface="Meiryo UI" panose="020B0604030504040204" pitchFamily="50" charset="-128"/>
                        <a:ea typeface="Meiryo UI" panose="020B0604030504040204" pitchFamily="50" charset="-128"/>
                        <a:cs typeface="Source Han Sans JP"/>
                      </a:endParaRPr>
                    </a:p>
                    <a:p>
                      <a:pPr marL="179070" indent="0">
                        <a:lnSpc>
                          <a:spcPct val="100000"/>
                        </a:lnSpc>
                        <a:spcBef>
                          <a:spcPts val="600"/>
                        </a:spcBef>
                        <a:buClr>
                          <a:srgbClr val="F0C9D4"/>
                        </a:buClr>
                        <a:buFont typeface="Wingdings" panose="05000000000000000000" pitchFamily="2" charset="2"/>
                        <a:buNone/>
                        <a:tabLst>
                          <a:tab pos="332105" algn="l"/>
                        </a:tabLst>
                      </a:pPr>
                      <a:r>
                        <a:rPr lang="ja-JP" altLang="en-US" sz="900" b="1" spc="-75" dirty="0">
                          <a:solidFill>
                            <a:srgbClr val="414042"/>
                          </a:solidFill>
                          <a:latin typeface="Meiryo UI" panose="020B0604030504040204" pitchFamily="50" charset="-128"/>
                          <a:ea typeface="Meiryo UI" panose="020B0604030504040204" pitchFamily="50" charset="-128"/>
                          <a:cs typeface="Source Han Sans JP"/>
                        </a:rPr>
                        <a:t>　（そのほか、概要版には、各支援機関別の事例を掲載</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2230677203"/>
                  </a:ext>
                </a:extLst>
              </a:tr>
            </a:tbl>
          </a:graphicData>
        </a:graphic>
      </p:graphicFrame>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197729" y="754567"/>
            <a:ext cx="4187190"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sz="1000" b="1" spc="60" dirty="0">
                <a:solidFill>
                  <a:srgbClr val="414042"/>
                </a:solidFill>
                <a:latin typeface="Meiryo UI" panose="020B0604030504040204" pitchFamily="50" charset="-128"/>
                <a:ea typeface="Meiryo UI" panose="020B0604030504040204" pitchFamily="50" charset="-128"/>
                <a:cs typeface="Source Han Sans JP Heavy"/>
              </a:rPr>
              <a:t>参</a:t>
            </a:r>
            <a:r>
              <a:rPr sz="1000" b="1" spc="-50" dirty="0">
                <a:solidFill>
                  <a:srgbClr val="414042"/>
                </a:solidFill>
                <a:latin typeface="Meiryo UI" panose="020B0604030504040204" pitchFamily="50" charset="-128"/>
                <a:ea typeface="Meiryo UI" panose="020B0604030504040204" pitchFamily="50" charset="-128"/>
                <a:cs typeface="Source Han Sans JP Heavy"/>
              </a:rPr>
              <a:t>考</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a:solidFill>
                  <a:srgbClr val="414042"/>
                </a:solidFill>
                <a:latin typeface="Meiryo UI" panose="020B0604030504040204" pitchFamily="50" charset="-128"/>
                <a:ea typeface="Meiryo UI" panose="020B0604030504040204" pitchFamily="50" charset="-128"/>
                <a:cs typeface="Source Han Sans JP Heavy"/>
              </a:rPr>
              <a:t>第</a:t>
            </a:r>
            <a:r>
              <a:rPr sz="1000" b="1" dirty="0">
                <a:solidFill>
                  <a:srgbClr val="414042"/>
                </a:solidFill>
                <a:latin typeface="Meiryo UI" panose="020B0604030504040204" pitchFamily="50" charset="-128"/>
                <a:ea typeface="Meiryo UI" panose="020B0604030504040204" pitchFamily="50" charset="-128"/>
                <a:cs typeface="Source Han Sans JP Heavy"/>
              </a:rPr>
              <a:t>１0－11</a:t>
            </a:r>
            <a:r>
              <a:rPr sz="1000" b="1" spc="229"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章</a:t>
            </a:r>
            <a:endParaRPr sz="1000" dirty="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1067300" y="2459267"/>
            <a:ext cx="5432425" cy="844334"/>
          </a:xfrm>
          <a:prstGeom prst="rect">
            <a:avLst/>
          </a:prstGeom>
        </p:spPr>
        <p:txBody>
          <a:bodyPr vert="horz" wrap="square" lIns="0" tIns="12700" rIns="0" bIns="0" rtlCol="0">
            <a:spAutoFit/>
          </a:bodyPr>
          <a:lstStyle/>
          <a:p>
            <a:pPr marL="12700" marR="6350" indent="12827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また、「すぐに動ける」ために、支援機関別のポイントや事例を掲載した「電子媒体の支援機関別概要版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マニュアル」も併用してご参考にしてください。</a:t>
            </a:r>
          </a:p>
          <a:p>
            <a:pPr marL="12700" marR="6350" indent="12827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概要版は、関係機関内での研修等にも使用できるよう可変媒体になっています。書き込み等も工夫して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ご活用ください。</a:t>
            </a:r>
            <a:endParaRPr sz="10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1234212" y="4690808"/>
            <a:ext cx="1131721" cy="2050414"/>
          </a:xfrm>
          <a:prstGeom prst="rect">
            <a:avLst/>
          </a:prstGeom>
          <a:solidFill>
            <a:srgbClr val="FFEFE1"/>
          </a:solidFill>
        </p:spPr>
        <p:txBody>
          <a:bodyPr vert="horz" wrap="none" lIns="72000" tIns="612000" rIns="0" bIns="612000" rtlCol="0">
            <a:noAutofit/>
          </a:bodyPr>
          <a:lstStyle/>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東京都</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ヤングケアラ</a:t>
            </a:r>
            <a:r>
              <a:rPr sz="1000" b="0" dirty="0">
                <a:solidFill>
                  <a:srgbClr val="414042"/>
                </a:solidFill>
                <a:latin typeface="Meiryo UI" panose="020B0604030504040204" pitchFamily="50" charset="-128"/>
                <a:ea typeface="Meiryo UI" panose="020B0604030504040204" pitchFamily="50" charset="-128"/>
                <a:cs typeface="Source Han Sans JP Medium"/>
              </a:rPr>
              <a:t>ー</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支援マニュアル</a:t>
            </a:r>
            <a:endParaRPr sz="1000" dirty="0">
              <a:latin typeface="Meiryo UI" panose="020B0604030504040204" pitchFamily="50" charset="-128"/>
              <a:ea typeface="Meiryo UI" panose="020B0604030504040204" pitchFamily="50" charset="-128"/>
              <a:cs typeface="Source Han Sans JP Medium"/>
            </a:endParaRPr>
          </a:p>
        </p:txBody>
      </p:sp>
      <p:sp>
        <p:nvSpPr>
          <p:cNvPr id="13" name="object 13"/>
          <p:cNvSpPr/>
          <p:nvPr/>
        </p:nvSpPr>
        <p:spPr>
          <a:xfrm>
            <a:off x="1259561" y="4142505"/>
            <a:ext cx="1080135" cy="288290"/>
          </a:xfrm>
          <a:custGeom>
            <a:avLst/>
            <a:gdLst/>
            <a:ahLst/>
            <a:cxnLst/>
            <a:rect l="l" t="t" r="r" b="b"/>
            <a:pathLst>
              <a:path w="1080135" h="288289">
                <a:moveTo>
                  <a:pt x="395998" y="0"/>
                </a:moveTo>
                <a:lnTo>
                  <a:pt x="0" y="0"/>
                </a:lnTo>
                <a:lnTo>
                  <a:pt x="0" y="287997"/>
                </a:lnTo>
                <a:lnTo>
                  <a:pt x="395998" y="287997"/>
                </a:lnTo>
                <a:lnTo>
                  <a:pt x="395998" y="0"/>
                </a:lnTo>
                <a:close/>
              </a:path>
              <a:path w="1080135" h="288289">
                <a:moveTo>
                  <a:pt x="1079995" y="0"/>
                </a:moveTo>
                <a:lnTo>
                  <a:pt x="431990" y="0"/>
                </a:lnTo>
                <a:lnTo>
                  <a:pt x="431990" y="287997"/>
                </a:lnTo>
                <a:lnTo>
                  <a:pt x="1079995" y="287997"/>
                </a:lnTo>
                <a:lnTo>
                  <a:pt x="1079995" y="0"/>
                </a:lnTo>
                <a:close/>
              </a:path>
            </a:pathLst>
          </a:custGeom>
          <a:solidFill>
            <a:srgbClr val="F5821F"/>
          </a:solidFill>
        </p:spPr>
        <p:txBody>
          <a:bodyPr wrap="square" lIns="0" tIns="0" rIns="0" bIns="0" rtlCol="0" anchor="ctr"/>
          <a:lstStyle/>
          <a:p>
            <a:pPr algn="ctr"/>
            <a:r>
              <a:rPr lang="ja-JP" altLang="en-US" sz="900" b="1" dirty="0">
                <a:solidFill>
                  <a:srgbClr val="FFFFFF"/>
                </a:solidFill>
                <a:latin typeface="Meiryo UI" panose="020B0604030504040204" pitchFamily="50" charset="-128"/>
                <a:ea typeface="Meiryo UI" panose="020B0604030504040204" pitchFamily="50" charset="-128"/>
                <a:cs typeface="Source Han Sans JP"/>
              </a:rPr>
              <a:t>知る　　　理解する</a:t>
            </a:r>
            <a:endParaRPr sz="900" dirty="0">
              <a:latin typeface="Meiryo UI" panose="020B0604030504040204" pitchFamily="50" charset="-128"/>
              <a:ea typeface="Meiryo UI" panose="020B0604030504040204" pitchFamily="50" charset="-128"/>
            </a:endParaRPr>
          </a:p>
        </p:txBody>
      </p:sp>
      <p:sp>
        <p:nvSpPr>
          <p:cNvPr id="14" name="object 14"/>
          <p:cNvSpPr txBox="1"/>
          <p:nvPr/>
        </p:nvSpPr>
        <p:spPr>
          <a:xfrm>
            <a:off x="1081798" y="3808793"/>
            <a:ext cx="1437005" cy="3128645"/>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latin typeface="Meiryo UI" panose="020B0604030504040204" pitchFamily="50" charset="-128"/>
              <a:ea typeface="Meiryo UI" panose="020B0604030504040204" pitchFamily="50" charset="-128"/>
              <a:cs typeface="Times New Roman"/>
            </a:endParaRPr>
          </a:p>
          <a:p>
            <a:pPr marL="7620" algn="ctr">
              <a:lnSpc>
                <a:spcPct val="100000"/>
              </a:lnSpc>
            </a:pPr>
            <a:r>
              <a:rPr sz="1000" b="1" spc="35" dirty="0" err="1">
                <a:solidFill>
                  <a:srgbClr val="414042"/>
                </a:solidFill>
                <a:latin typeface="Meiryo UI" panose="020B0604030504040204" pitchFamily="50" charset="-128"/>
                <a:ea typeface="Meiryo UI" panose="020B0604030504040204" pitchFamily="50" charset="-128"/>
                <a:cs typeface="Source Han Sans JP Heavy"/>
              </a:rPr>
              <a:t>本編</a:t>
            </a:r>
            <a:endParaRPr sz="1000" dirty="0">
              <a:latin typeface="Meiryo UI" panose="020B0604030504040204" pitchFamily="50" charset="-128"/>
              <a:ea typeface="Meiryo UI" panose="020B0604030504040204" pitchFamily="50" charset="-128"/>
              <a:cs typeface="Source Han Sans JP Heavy"/>
            </a:endParaRPr>
          </a:p>
        </p:txBody>
      </p:sp>
      <p:sp>
        <p:nvSpPr>
          <p:cNvPr id="15" name="object 15"/>
          <p:cNvSpPr/>
          <p:nvPr/>
        </p:nvSpPr>
        <p:spPr>
          <a:xfrm>
            <a:off x="2701798" y="3808793"/>
            <a:ext cx="3776979" cy="3128645"/>
          </a:xfrm>
          <a:custGeom>
            <a:avLst/>
            <a:gdLst/>
            <a:ahLst/>
            <a:cxnLst/>
            <a:rect l="l" t="t" r="r" b="b"/>
            <a:pathLst>
              <a:path w="3776979" h="3128645">
                <a:moveTo>
                  <a:pt x="0" y="3128391"/>
                </a:moveTo>
                <a:lnTo>
                  <a:pt x="3776395" y="3128391"/>
                </a:lnTo>
                <a:lnTo>
                  <a:pt x="3776395" y="0"/>
                </a:lnTo>
                <a:lnTo>
                  <a:pt x="0" y="0"/>
                </a:lnTo>
                <a:lnTo>
                  <a:pt x="0" y="3128391"/>
                </a:lnTo>
                <a:close/>
              </a:path>
            </a:pathLst>
          </a:custGeom>
          <a:ln w="3594">
            <a:solidFill>
              <a:srgbClr val="F5821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txBox="1"/>
          <p:nvPr/>
        </p:nvSpPr>
        <p:spPr>
          <a:xfrm>
            <a:off x="3798219" y="3959051"/>
            <a:ext cx="1591310" cy="166712"/>
          </a:xfrm>
          <a:prstGeom prst="rect">
            <a:avLst/>
          </a:prstGeom>
        </p:spPr>
        <p:txBody>
          <a:bodyPr vert="horz" wrap="square" lIns="0" tIns="12700" rIns="0" bIns="0" rtlCol="0">
            <a:spAutoFit/>
          </a:bodyPr>
          <a:lstStyle/>
          <a:p>
            <a:pPr marL="12700">
              <a:lnSpc>
                <a:spcPct val="100000"/>
              </a:lnSpc>
              <a:spcBef>
                <a:spcPts val="100"/>
              </a:spcBef>
              <a:tabLst>
                <a:tab pos="819785" algn="l"/>
                <a:tab pos="1358265" algn="l"/>
              </a:tabLst>
            </a:pPr>
            <a:r>
              <a:rPr sz="1000" b="1" spc="60" dirty="0">
                <a:solidFill>
                  <a:srgbClr val="414042"/>
                </a:solidFill>
                <a:latin typeface="Meiryo UI" panose="020B0604030504040204" pitchFamily="50" charset="-128"/>
                <a:ea typeface="Meiryo UI" panose="020B0604030504040204" pitchFamily="50" charset="-128"/>
                <a:cs typeface="Source Han Sans JP Heavy"/>
              </a:rPr>
              <a:t>支援機関</a:t>
            </a:r>
            <a:r>
              <a:rPr sz="1000" b="1" spc="-50" dirty="0">
                <a:solidFill>
                  <a:srgbClr val="414042"/>
                </a:solidFill>
                <a:latin typeface="Meiryo UI" panose="020B0604030504040204" pitchFamily="50" charset="-128"/>
                <a:ea typeface="Meiryo UI" panose="020B0604030504040204" pitchFamily="50" charset="-128"/>
                <a:cs typeface="Source Han Sans JP Heavy"/>
              </a:rPr>
              <a:t>別</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a:solidFill>
                  <a:srgbClr val="414042"/>
                </a:solidFill>
                <a:latin typeface="Meiryo UI" panose="020B0604030504040204" pitchFamily="50" charset="-128"/>
                <a:ea typeface="Meiryo UI" panose="020B0604030504040204" pitchFamily="50" charset="-128"/>
                <a:cs typeface="Source Han Sans JP Heavy"/>
              </a:rPr>
              <a:t>概要</a:t>
            </a:r>
            <a:r>
              <a:rPr sz="1000" b="1" spc="-50" dirty="0">
                <a:solidFill>
                  <a:srgbClr val="414042"/>
                </a:solidFill>
                <a:latin typeface="Meiryo UI" panose="020B0604030504040204" pitchFamily="50" charset="-128"/>
                <a:ea typeface="Meiryo UI" panose="020B0604030504040204" pitchFamily="50" charset="-128"/>
                <a:cs typeface="Source Han Sans JP Heavy"/>
              </a:rPr>
              <a:t>版</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a:solidFill>
                  <a:srgbClr val="414042"/>
                </a:solidFill>
                <a:latin typeface="Meiryo UI" panose="020B0604030504040204" pitchFamily="50" charset="-128"/>
                <a:ea typeface="Meiryo UI" panose="020B0604030504040204" pitchFamily="50" charset="-128"/>
                <a:cs typeface="Source Han Sans JP Heavy"/>
              </a:rPr>
              <a:t>6</a:t>
            </a:r>
            <a:r>
              <a:rPr sz="1000" b="1" spc="10" dirty="0">
                <a:solidFill>
                  <a:srgbClr val="414042"/>
                </a:solidFill>
                <a:latin typeface="Meiryo UI" panose="020B0604030504040204" pitchFamily="50" charset="-128"/>
                <a:ea typeface="Meiryo UI" panose="020B0604030504040204" pitchFamily="50" charset="-128"/>
                <a:cs typeface="Source Han Sans JP Heavy"/>
              </a:rPr>
              <a:t>種</a:t>
            </a:r>
            <a:endParaRPr sz="1000" dirty="0">
              <a:latin typeface="Meiryo UI" panose="020B0604030504040204" pitchFamily="50" charset="-128"/>
              <a:ea typeface="Meiryo UI" panose="020B0604030504040204" pitchFamily="50" charset="-128"/>
              <a:cs typeface="Source Han Sans JP Heavy"/>
            </a:endParaRPr>
          </a:p>
        </p:txBody>
      </p:sp>
      <p:sp>
        <p:nvSpPr>
          <p:cNvPr id="17" name="object 17"/>
          <p:cNvSpPr txBox="1"/>
          <p:nvPr/>
        </p:nvSpPr>
        <p:spPr>
          <a:xfrm>
            <a:off x="2915086" y="4485140"/>
            <a:ext cx="3352165" cy="151323"/>
          </a:xfrm>
          <a:prstGeom prst="rect">
            <a:avLst/>
          </a:prstGeom>
        </p:spPr>
        <p:txBody>
          <a:bodyPr vert="horz" wrap="square" lIns="0" tIns="12700" rIns="0" bIns="0" rtlCol="0">
            <a:spAutoFit/>
          </a:bodyPr>
          <a:lstStyle/>
          <a:p>
            <a:pPr marL="12700" algn="ctr">
              <a:lnSpc>
                <a:spcPct val="100000"/>
              </a:lnSpc>
              <a:spcBef>
                <a:spcPts val="1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本編のうち要点抜粋、支援機関別のポイントや事例を記載したもの</a:t>
            </a:r>
            <a:endParaRPr sz="900" dirty="0">
              <a:latin typeface="Meiryo UI" panose="020B0604030504040204" pitchFamily="50" charset="-128"/>
              <a:ea typeface="Meiryo UI" panose="020B0604030504040204" pitchFamily="50" charset="-128"/>
              <a:cs typeface="Source Han Sans JP"/>
            </a:endParaRPr>
          </a:p>
        </p:txBody>
      </p:sp>
      <p:graphicFrame>
        <p:nvGraphicFramePr>
          <p:cNvPr id="18" name="object 18"/>
          <p:cNvGraphicFramePr>
            <a:graphicFrameLocks noGrp="1"/>
          </p:cNvGraphicFramePr>
          <p:nvPr>
            <p:extLst>
              <p:ext uri="{D42A27DB-BD31-4B8C-83A1-F6EECF244321}">
                <p14:modId xmlns:p14="http://schemas.microsoft.com/office/powerpoint/2010/main" val="273221447"/>
              </p:ext>
            </p:extLst>
          </p:nvPr>
        </p:nvGraphicFramePr>
        <p:xfrm>
          <a:off x="2880004" y="4690808"/>
          <a:ext cx="3420110" cy="2050414"/>
        </p:xfrm>
        <a:graphic>
          <a:graphicData uri="http://schemas.openxmlformats.org/drawingml/2006/table">
            <a:tbl>
              <a:tblPr firstRow="1" bandRow="1">
                <a:tableStyleId>{2D5ABB26-0587-4C30-8999-92F81FD0307C}</a:tableStyleId>
              </a:tblPr>
              <a:tblGrid>
                <a:gridCol w="1134110">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134110">
                  <a:extLst>
                    <a:ext uri="{9D8B030D-6E8A-4147-A177-3AD203B41FA5}">
                      <a16:colId xmlns:a16="http://schemas.microsoft.com/office/drawing/2014/main" val="20002"/>
                    </a:ext>
                  </a:extLst>
                </a:gridCol>
              </a:tblGrid>
              <a:tr h="471170">
                <a:tc>
                  <a:txBody>
                    <a:bodyPr/>
                    <a:lstStyle/>
                    <a:p>
                      <a:pPr algn="ctr">
                        <a:lnSpc>
                          <a:spcPct val="100000"/>
                        </a:lnSpc>
                        <a:spcBef>
                          <a:spcPts val="10"/>
                        </a:spcBef>
                      </a:pPr>
                      <a:endParaRPr sz="800" spc="0" dirty="0">
                        <a:latin typeface="Meiryo UI" panose="020B0604030504040204" pitchFamily="50" charset="-128"/>
                        <a:ea typeface="Meiryo UI" panose="020B0604030504040204" pitchFamily="50" charset="-128"/>
                        <a:cs typeface="Times New Roman"/>
                      </a:endParaRPr>
                    </a:p>
                    <a:p>
                      <a:pPr marL="26098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latin typeface="Meiryo UI" panose="020B0604030504040204" pitchFamily="50" charset="-128"/>
                        <a:ea typeface="Meiryo UI" panose="020B0604030504040204" pitchFamily="50" charset="-128"/>
                        <a:cs typeface="Source Han Sans JP"/>
                      </a:endParaRPr>
                    </a:p>
                  </a:txBody>
                  <a:tcPr marL="0" marR="0" marT="1270" marB="0">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latin typeface="Meiryo UI" panose="020B0604030504040204" pitchFamily="50" charset="-128"/>
                        <a:ea typeface="Meiryo UI" panose="020B0604030504040204" pitchFamily="50" charset="-128"/>
                        <a:cs typeface="Times New Roman"/>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latin typeface="Meiryo UI" panose="020B0604030504040204" pitchFamily="50" charset="-128"/>
                        <a:ea typeface="Meiryo UI" panose="020B0604030504040204" pitchFamily="50" charset="-128"/>
                        <a:cs typeface="Source Han Sans JP"/>
                      </a:endParaRPr>
                    </a:p>
                  </a:txBody>
                  <a:tcPr marL="0" marR="0" marT="1270" marB="0">
                    <a:lnL w="38100">
                      <a:solidFill>
                        <a:srgbClr val="FFFFFF"/>
                      </a:solidFill>
                      <a:prstDash val="solid"/>
                    </a:lnL>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latin typeface="Meiryo UI" panose="020B0604030504040204" pitchFamily="50" charset="-128"/>
                        <a:ea typeface="Meiryo UI" panose="020B0604030504040204" pitchFamily="50" charset="-128"/>
                        <a:cs typeface="Times New Roman"/>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latin typeface="Meiryo UI" panose="020B0604030504040204" pitchFamily="50" charset="-128"/>
                        <a:ea typeface="Meiryo UI" panose="020B0604030504040204" pitchFamily="50" charset="-128"/>
                        <a:cs typeface="Source Han Sans JP"/>
                      </a:endParaRPr>
                    </a:p>
                  </a:txBody>
                  <a:tcPr marL="0" marR="0" marT="1270" marB="0">
                    <a:lnL w="38100">
                      <a:solidFill>
                        <a:srgbClr val="FFFFFF"/>
                      </a:solidFill>
                      <a:prstDash val="solid"/>
                    </a:lnL>
                    <a:lnB>
                      <a:noFill/>
                    </a:lnB>
                    <a:solidFill>
                      <a:srgbClr val="FFEFE1"/>
                    </a:solidFill>
                  </a:tcPr>
                </a:tc>
                <a:extLst>
                  <a:ext uri="{0D108BD9-81ED-4DB2-BD59-A6C34878D82A}">
                    <a16:rowId xmlns:a16="http://schemas.microsoft.com/office/drawing/2014/main" val="10000"/>
                  </a:ext>
                </a:extLst>
              </a:tr>
              <a:tr h="553720">
                <a:tc>
                  <a:txBody>
                    <a:bodyPr/>
                    <a:lstStyle/>
                    <a:p>
                      <a:pPr marL="216535" marR="226695" indent="81280">
                        <a:lnSpc>
                          <a:spcPct val="108300"/>
                        </a:lnSpc>
                        <a:spcBef>
                          <a:spcPts val="525"/>
                        </a:spcBef>
                      </a:pPr>
                      <a:r>
                        <a:rPr sz="1000" b="1" spc="0" dirty="0">
                          <a:solidFill>
                            <a:srgbClr val="414042"/>
                          </a:solidFill>
                          <a:latin typeface="Meiryo UI" panose="020B0604030504040204" pitchFamily="50" charset="-128"/>
                          <a:ea typeface="Meiryo UI" panose="020B0604030504040204" pitchFamily="50" charset="-128"/>
                          <a:cs typeface="Source Han Sans JP"/>
                        </a:rPr>
                        <a:t>児童福祉関係機関 編</a:t>
                      </a:r>
                      <a:endParaRPr sz="1000" spc="0" dirty="0">
                        <a:latin typeface="Meiryo UI" panose="020B0604030504040204" pitchFamily="50" charset="-128"/>
                        <a:ea typeface="Meiryo UI" panose="020B0604030504040204" pitchFamily="50" charset="-128"/>
                        <a:cs typeface="Source Han Sans JP"/>
                      </a:endParaRPr>
                    </a:p>
                  </a:txBody>
                  <a:tcPr marL="0" marR="0" marT="66675" marB="0">
                    <a:lnR w="38100">
                      <a:solidFill>
                        <a:srgbClr val="FFFFFF"/>
                      </a:solidFill>
                      <a:prstDash val="solid"/>
                    </a:lnR>
                    <a:lnT>
                      <a:noFill/>
                    </a:lnT>
                    <a:lnB w="38100">
                      <a:solidFill>
                        <a:srgbClr val="FFFFFF"/>
                      </a:solidFill>
                      <a:prstDash val="solid"/>
                    </a:lnB>
                    <a:solidFill>
                      <a:srgbClr val="FFEFE1"/>
                    </a:solidFill>
                  </a:tcPr>
                </a:tc>
                <a:tc>
                  <a:txBody>
                    <a:bodyPr/>
                    <a:lstStyle/>
                    <a:p>
                      <a:pPr marL="184785" marR="177165" indent="130810">
                        <a:lnSpc>
                          <a:spcPct val="108300"/>
                        </a:lnSpc>
                        <a:spcBef>
                          <a:spcPts val="525"/>
                        </a:spcBef>
                      </a:pPr>
                      <a:r>
                        <a:rPr sz="1000" b="1" spc="0" dirty="0" err="1">
                          <a:solidFill>
                            <a:srgbClr val="414042"/>
                          </a:solidFill>
                          <a:latin typeface="Meiryo UI" panose="020B0604030504040204" pitchFamily="50" charset="-128"/>
                          <a:ea typeface="Meiryo UI" panose="020B0604030504040204" pitchFamily="50" charset="-128"/>
                          <a:cs typeface="Source Han Sans JP"/>
                        </a:rPr>
                        <a:t>教育関係</a:t>
                      </a:r>
                      <a:r>
                        <a:rPr lang="en-US" sz="1000" b="1" spc="0" dirty="0">
                          <a:solidFill>
                            <a:srgbClr val="414042"/>
                          </a:solidFill>
                          <a:latin typeface="Meiryo UI" panose="020B0604030504040204" pitchFamily="50" charset="-128"/>
                          <a:ea typeface="Meiryo UI" panose="020B0604030504040204" pitchFamily="50" charset="-128"/>
                          <a:cs typeface="Source Han Sans JP"/>
                        </a:rPr>
                        <a:t/>
                      </a:r>
                      <a:br>
                        <a:rPr lang="en-US" sz="1000" b="1" spc="0" dirty="0">
                          <a:solidFill>
                            <a:srgbClr val="414042"/>
                          </a:solidFill>
                          <a:latin typeface="Meiryo UI" panose="020B0604030504040204" pitchFamily="50" charset="-128"/>
                          <a:ea typeface="Meiryo UI" panose="020B0604030504040204" pitchFamily="50" charset="-128"/>
                          <a:cs typeface="Source Han Sans JP"/>
                        </a:rPr>
                      </a:br>
                      <a:r>
                        <a:rPr sz="1000" b="1" spc="0" dirty="0" err="1">
                          <a:solidFill>
                            <a:srgbClr val="414042"/>
                          </a:solidFill>
                          <a:latin typeface="Meiryo UI" panose="020B0604030504040204" pitchFamily="50" charset="-128"/>
                          <a:ea typeface="Meiryo UI" panose="020B0604030504040204" pitchFamily="50" charset="-128"/>
                          <a:cs typeface="Source Han Sans JP"/>
                        </a:rPr>
                        <a:t>機</a:t>
                      </a:r>
                      <a:r>
                        <a:rPr sz="1000" b="1" spc="-500" baseline="0" dirty="0" err="1">
                          <a:solidFill>
                            <a:srgbClr val="414042"/>
                          </a:solidFill>
                          <a:latin typeface="Meiryo UI" panose="020B0604030504040204" pitchFamily="50" charset="-128"/>
                          <a:ea typeface="Meiryo UI" panose="020B0604030504040204" pitchFamily="50" charset="-128"/>
                          <a:cs typeface="Source Han Sans JP"/>
                        </a:rPr>
                        <a:t>関</a:t>
                      </a:r>
                      <a:r>
                        <a:rPr sz="1000" b="1" spc="0" dirty="0" err="1">
                          <a:solidFill>
                            <a:srgbClr val="414042"/>
                          </a:solidFill>
                          <a:latin typeface="Meiryo UI" panose="020B0604030504040204" pitchFamily="50" charset="-128"/>
                          <a:ea typeface="Meiryo UI" panose="020B0604030504040204" pitchFamily="50" charset="-128"/>
                          <a:cs typeface="Source Han Sans JP"/>
                        </a:rPr>
                        <a:t>（学校</a:t>
                      </a:r>
                      <a:r>
                        <a:rPr sz="1000" b="1" spc="-400" baseline="0" dirty="0" err="1">
                          <a:solidFill>
                            <a:srgbClr val="414042"/>
                          </a:solidFill>
                          <a:latin typeface="Meiryo UI" panose="020B0604030504040204" pitchFamily="50" charset="-128"/>
                          <a:ea typeface="Meiryo UI" panose="020B0604030504040204" pitchFamily="50" charset="-128"/>
                          <a:cs typeface="Source Han Sans JP"/>
                        </a:rPr>
                        <a:t>）</a:t>
                      </a:r>
                      <a:r>
                        <a:rPr sz="1000" b="1" spc="0" dirty="0" err="1">
                          <a:solidFill>
                            <a:srgbClr val="414042"/>
                          </a:solidFill>
                          <a:latin typeface="Meiryo UI" panose="020B0604030504040204" pitchFamily="50" charset="-128"/>
                          <a:ea typeface="Meiryo UI" panose="020B0604030504040204" pitchFamily="50" charset="-128"/>
                          <a:cs typeface="Source Han Sans JP"/>
                        </a:rPr>
                        <a:t>編</a:t>
                      </a:r>
                      <a:endParaRPr sz="1000" spc="0" dirty="0">
                        <a:latin typeface="Meiryo UI" panose="020B0604030504040204" pitchFamily="50" charset="-128"/>
                        <a:ea typeface="Meiryo UI" panose="020B0604030504040204" pitchFamily="50" charset="-128"/>
                        <a:cs typeface="Source Han Sans JP"/>
                      </a:endParaRPr>
                    </a:p>
                  </a:txBody>
                  <a:tcPr marL="0" marR="0" marT="66675" marB="0">
                    <a:lnL w="38100">
                      <a:solidFill>
                        <a:srgbClr val="FFFFFF"/>
                      </a:solidFill>
                      <a:prstDash val="solid"/>
                    </a:lnL>
                    <a:lnR w="38100">
                      <a:solidFill>
                        <a:srgbClr val="FFFFFF"/>
                      </a:solidFill>
                      <a:prstDash val="solid"/>
                    </a:lnR>
                    <a:lnT>
                      <a:noFill/>
                    </a:lnT>
                    <a:lnB w="38100">
                      <a:solidFill>
                        <a:srgbClr val="FFFFFF"/>
                      </a:solidFill>
                      <a:prstDash val="solid"/>
                    </a:lnB>
                    <a:solidFill>
                      <a:srgbClr val="FFEFE1"/>
                    </a:solidFill>
                  </a:tcPr>
                </a:tc>
                <a:tc>
                  <a:txBody>
                    <a:bodyPr/>
                    <a:lstStyle/>
                    <a:p>
                      <a:pPr marL="234315" marR="208279" indent="81280">
                        <a:lnSpc>
                          <a:spcPct val="108300"/>
                        </a:lnSpc>
                        <a:spcBef>
                          <a:spcPts val="525"/>
                        </a:spcBef>
                      </a:pPr>
                      <a:r>
                        <a:rPr sz="1000" b="1" spc="0" dirty="0">
                          <a:solidFill>
                            <a:srgbClr val="414042"/>
                          </a:solidFill>
                          <a:latin typeface="Meiryo UI" panose="020B0604030504040204" pitchFamily="50" charset="-128"/>
                          <a:ea typeface="Meiryo UI" panose="020B0604030504040204" pitchFamily="50" charset="-128"/>
                          <a:cs typeface="Source Han Sans JP"/>
                        </a:rPr>
                        <a:t>生活福祉関係機関 編</a:t>
                      </a:r>
                      <a:endParaRPr sz="1000" spc="0">
                        <a:latin typeface="Meiryo UI" panose="020B0604030504040204" pitchFamily="50" charset="-128"/>
                        <a:ea typeface="Meiryo UI" panose="020B0604030504040204" pitchFamily="50" charset="-128"/>
                        <a:cs typeface="Source Han Sans JP"/>
                      </a:endParaRPr>
                    </a:p>
                  </a:txBody>
                  <a:tcPr marL="0" marR="0" marT="66675" marB="0">
                    <a:lnL w="38100">
                      <a:solidFill>
                        <a:srgbClr val="FFFFFF"/>
                      </a:solidFill>
                      <a:prstDash val="solid"/>
                    </a:lnL>
                    <a:lnT>
                      <a:noFill/>
                    </a:lnT>
                    <a:lnB w="38100">
                      <a:solidFill>
                        <a:srgbClr val="FFFFFF"/>
                      </a:solidFill>
                      <a:prstDash val="solid"/>
                    </a:lnB>
                    <a:solidFill>
                      <a:srgbClr val="FFEFE1"/>
                    </a:solidFill>
                  </a:tcPr>
                </a:tc>
                <a:extLst>
                  <a:ext uri="{0D108BD9-81ED-4DB2-BD59-A6C34878D82A}">
                    <a16:rowId xmlns:a16="http://schemas.microsoft.com/office/drawing/2014/main" val="10001"/>
                  </a:ext>
                </a:extLst>
              </a:tr>
              <a:tr h="489584">
                <a:tc>
                  <a:txBody>
                    <a:bodyPr/>
                    <a:lstStyle/>
                    <a:p>
                      <a:pPr algn="ctr">
                        <a:lnSpc>
                          <a:spcPct val="100000"/>
                        </a:lnSpc>
                        <a:spcBef>
                          <a:spcPts val="35"/>
                        </a:spcBef>
                      </a:pPr>
                      <a:endParaRPr sz="900" spc="0" dirty="0">
                        <a:latin typeface="Meiryo UI" panose="020B0604030504040204" pitchFamily="50" charset="-128"/>
                        <a:ea typeface="Meiryo UI" panose="020B0604030504040204" pitchFamily="50" charset="-128"/>
                        <a:cs typeface="Times New Roman"/>
                      </a:endParaRPr>
                    </a:p>
                    <a:p>
                      <a:pPr marL="260985" marR="135255" indent="-135890" algn="ctr">
                        <a:lnSpc>
                          <a:spcPct val="119100"/>
                        </a:lnSpc>
                        <a:spcBef>
                          <a:spcPts val="5"/>
                        </a:spcBef>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spcBef>
                          <a:spcPts val="5"/>
                        </a:spcBef>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latin typeface="Meiryo UI" panose="020B0604030504040204" pitchFamily="50" charset="-128"/>
                        <a:ea typeface="Meiryo UI" panose="020B0604030504040204" pitchFamily="50" charset="-128"/>
                        <a:cs typeface="Source Han Sans JP"/>
                      </a:endParaRPr>
                    </a:p>
                  </a:txBody>
                  <a:tcPr marL="0" marR="0" marT="4445" marB="0">
                    <a:lnR w="38100">
                      <a:solidFill>
                        <a:srgbClr val="FFFFFF"/>
                      </a:solidFill>
                      <a:prstDash val="solid"/>
                    </a:lnR>
                    <a:lnT w="38100">
                      <a:solidFill>
                        <a:srgbClr val="FFFFFF"/>
                      </a:solidFill>
                      <a:prstDash val="solid"/>
                    </a:lnT>
                    <a:lnB>
                      <a:noFill/>
                    </a:lnB>
                    <a:solidFill>
                      <a:srgbClr val="FFEFE1"/>
                    </a:solidFill>
                  </a:tcPr>
                </a:tc>
                <a:tc>
                  <a:txBody>
                    <a:bodyPr/>
                    <a:lstStyle/>
                    <a:p>
                      <a:pPr algn="ctr">
                        <a:lnSpc>
                          <a:spcPct val="100000"/>
                        </a:lnSpc>
                        <a:spcBef>
                          <a:spcPts val="35"/>
                        </a:spcBef>
                      </a:pPr>
                      <a:endParaRPr sz="900" spc="0" dirty="0">
                        <a:latin typeface="Meiryo UI" panose="020B0604030504040204" pitchFamily="50" charset="-128"/>
                        <a:ea typeface="Meiryo UI" panose="020B0604030504040204" pitchFamily="50" charset="-128"/>
                        <a:cs typeface="Times New Roman"/>
                      </a:endParaRPr>
                    </a:p>
                    <a:p>
                      <a:pPr marL="278765" marR="135255" indent="-135890" algn="ctr">
                        <a:lnSpc>
                          <a:spcPct val="119100"/>
                        </a:lnSpc>
                        <a:spcBef>
                          <a:spcPts val="5"/>
                        </a:spcBef>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spcBef>
                          <a:spcPts val="5"/>
                        </a:spcBef>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latin typeface="Meiryo UI" panose="020B0604030504040204" pitchFamily="50" charset="-128"/>
                        <a:ea typeface="Meiryo UI" panose="020B0604030504040204" pitchFamily="50" charset="-128"/>
                        <a:cs typeface="Source Han Sans JP"/>
                      </a:endParaRPr>
                    </a:p>
                  </a:txBody>
                  <a:tcPr marL="0" marR="0" marT="4445" marB="0">
                    <a:lnL w="38100">
                      <a:solidFill>
                        <a:srgbClr val="FFFFFF"/>
                      </a:solidFill>
                      <a:prstDash val="solid"/>
                    </a:lnL>
                    <a:lnR w="38100">
                      <a:solidFill>
                        <a:srgbClr val="FFFFFF"/>
                      </a:solidFill>
                      <a:prstDash val="solid"/>
                    </a:lnR>
                    <a:lnT w="38100">
                      <a:solidFill>
                        <a:srgbClr val="FFFFFF"/>
                      </a:solidFill>
                      <a:prstDash val="solid"/>
                    </a:lnT>
                    <a:lnB>
                      <a:noFill/>
                    </a:lnB>
                    <a:solidFill>
                      <a:srgbClr val="FFEFE1"/>
                    </a:solidFill>
                  </a:tcPr>
                </a:tc>
                <a:tc>
                  <a:txBody>
                    <a:bodyPr/>
                    <a:lstStyle/>
                    <a:p>
                      <a:pPr algn="ctr">
                        <a:lnSpc>
                          <a:spcPct val="100000"/>
                        </a:lnSpc>
                        <a:spcBef>
                          <a:spcPts val="35"/>
                        </a:spcBef>
                      </a:pPr>
                      <a:endParaRPr sz="900" spc="0" dirty="0">
                        <a:latin typeface="Meiryo UI" panose="020B0604030504040204" pitchFamily="50" charset="-128"/>
                        <a:ea typeface="Meiryo UI" panose="020B0604030504040204" pitchFamily="50" charset="-128"/>
                        <a:cs typeface="Times New Roman"/>
                      </a:endParaRPr>
                    </a:p>
                    <a:p>
                      <a:pPr marL="278765" marR="116839" indent="-135890" algn="ctr">
                        <a:lnSpc>
                          <a:spcPct val="119100"/>
                        </a:lnSpc>
                        <a:spcBef>
                          <a:spcPts val="5"/>
                        </a:spcBef>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spcBef>
                          <a:spcPts val="5"/>
                        </a:spcBef>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latin typeface="Meiryo UI" panose="020B0604030504040204" pitchFamily="50" charset="-128"/>
                        <a:ea typeface="Meiryo UI" panose="020B0604030504040204" pitchFamily="50" charset="-128"/>
                        <a:cs typeface="Source Han Sans JP"/>
                      </a:endParaRPr>
                    </a:p>
                  </a:txBody>
                  <a:tcPr marL="0" marR="0" marT="4445" marB="0">
                    <a:lnL w="38100">
                      <a:solidFill>
                        <a:srgbClr val="FFFFFF"/>
                      </a:solidFill>
                      <a:prstDash val="solid"/>
                    </a:lnL>
                    <a:lnT w="38100">
                      <a:solidFill>
                        <a:srgbClr val="FFFFFF"/>
                      </a:solidFill>
                      <a:prstDash val="solid"/>
                    </a:lnT>
                    <a:lnB>
                      <a:noFill/>
                    </a:lnB>
                    <a:solidFill>
                      <a:srgbClr val="FFEFE1"/>
                    </a:solidFill>
                  </a:tcPr>
                </a:tc>
                <a:extLst>
                  <a:ext uri="{0D108BD9-81ED-4DB2-BD59-A6C34878D82A}">
                    <a16:rowId xmlns:a16="http://schemas.microsoft.com/office/drawing/2014/main" val="10002"/>
                  </a:ext>
                </a:extLst>
              </a:tr>
              <a:tr h="535940">
                <a:tc>
                  <a:txBody>
                    <a:bodyPr/>
                    <a:lstStyle/>
                    <a:p>
                      <a:pPr marL="216535" marR="226695" indent="81280">
                        <a:lnSpc>
                          <a:spcPct val="108300"/>
                        </a:lnSpc>
                        <a:spcBef>
                          <a:spcPts val="525"/>
                        </a:spcBef>
                      </a:pPr>
                      <a:r>
                        <a:rPr sz="1000" b="1" spc="0" dirty="0">
                          <a:solidFill>
                            <a:srgbClr val="414042"/>
                          </a:solidFill>
                          <a:latin typeface="Meiryo UI" panose="020B0604030504040204" pitchFamily="50" charset="-128"/>
                          <a:ea typeface="Meiryo UI" panose="020B0604030504040204" pitchFamily="50" charset="-128"/>
                          <a:cs typeface="Source Han Sans JP"/>
                        </a:rPr>
                        <a:t>障害福祉関係機関 編</a:t>
                      </a:r>
                      <a:endParaRPr sz="1000" spc="0" dirty="0">
                        <a:latin typeface="Meiryo UI" panose="020B0604030504040204" pitchFamily="50" charset="-128"/>
                        <a:ea typeface="Meiryo UI" panose="020B0604030504040204" pitchFamily="50" charset="-128"/>
                        <a:cs typeface="Source Han Sans JP"/>
                      </a:endParaRPr>
                    </a:p>
                  </a:txBody>
                  <a:tcPr marL="0" marR="0" marT="66675" marB="0">
                    <a:lnR w="38100">
                      <a:solidFill>
                        <a:srgbClr val="FFFFFF"/>
                      </a:solidFill>
                      <a:prstDash val="solid"/>
                    </a:lnR>
                    <a:lnT>
                      <a:noFill/>
                    </a:lnT>
                    <a:solidFill>
                      <a:srgbClr val="FFEFE1"/>
                    </a:solidFill>
                  </a:tcPr>
                </a:tc>
                <a:tc>
                  <a:txBody>
                    <a:bodyPr/>
                    <a:lstStyle/>
                    <a:p>
                      <a:pPr marL="234315" marR="226695" indent="15875">
                        <a:lnSpc>
                          <a:spcPct val="108300"/>
                        </a:lnSpc>
                        <a:spcBef>
                          <a:spcPts val="525"/>
                        </a:spcBef>
                      </a:pPr>
                      <a:r>
                        <a:rPr sz="1000" b="1" spc="0" dirty="0">
                          <a:solidFill>
                            <a:srgbClr val="414042"/>
                          </a:solidFill>
                          <a:latin typeface="Meiryo UI" panose="020B0604030504040204" pitchFamily="50" charset="-128"/>
                          <a:ea typeface="Meiryo UI" panose="020B0604030504040204" pitchFamily="50" charset="-128"/>
                          <a:cs typeface="Source Han Sans JP"/>
                        </a:rPr>
                        <a:t>高齢者福祉関係機関 編</a:t>
                      </a:r>
                      <a:endParaRPr sz="1000" spc="0">
                        <a:latin typeface="Meiryo UI" panose="020B0604030504040204" pitchFamily="50" charset="-128"/>
                        <a:ea typeface="Meiryo UI" panose="020B0604030504040204" pitchFamily="50" charset="-128"/>
                        <a:cs typeface="Source Han Sans JP"/>
                      </a:endParaRPr>
                    </a:p>
                  </a:txBody>
                  <a:tcPr marL="0" marR="0" marT="66675" marB="0">
                    <a:lnL w="38100">
                      <a:solidFill>
                        <a:srgbClr val="FFFFFF"/>
                      </a:solidFill>
                      <a:prstDash val="solid"/>
                    </a:lnL>
                    <a:lnR w="38100">
                      <a:solidFill>
                        <a:srgbClr val="FFFFFF"/>
                      </a:solidFill>
                      <a:prstDash val="solid"/>
                    </a:lnR>
                    <a:lnT>
                      <a:noFill/>
                    </a:lnT>
                    <a:solidFill>
                      <a:srgbClr val="FFEFE1"/>
                    </a:solidFill>
                  </a:tcPr>
                </a:tc>
                <a:tc>
                  <a:txBody>
                    <a:bodyPr/>
                    <a:lstStyle/>
                    <a:p>
                      <a:pPr marL="234315" marR="208279" indent="47625">
                        <a:lnSpc>
                          <a:spcPct val="108300"/>
                        </a:lnSpc>
                        <a:spcBef>
                          <a:spcPts val="525"/>
                        </a:spcBef>
                      </a:pPr>
                      <a:r>
                        <a:rPr sz="1000" b="1" spc="0" dirty="0" err="1">
                          <a:solidFill>
                            <a:srgbClr val="414042"/>
                          </a:solidFill>
                          <a:latin typeface="Meiryo UI" panose="020B0604030504040204" pitchFamily="50" charset="-128"/>
                          <a:ea typeface="Meiryo UI" panose="020B0604030504040204" pitchFamily="50" charset="-128"/>
                          <a:cs typeface="Source Han Sans JP"/>
                        </a:rPr>
                        <a:t>保健・医療</a:t>
                      </a:r>
                      <a:r>
                        <a:rPr lang="en-US" sz="1000" b="1" spc="0" dirty="0">
                          <a:solidFill>
                            <a:srgbClr val="414042"/>
                          </a:solidFill>
                          <a:latin typeface="Meiryo UI" panose="020B0604030504040204" pitchFamily="50" charset="-128"/>
                          <a:ea typeface="Meiryo UI" panose="020B0604030504040204" pitchFamily="50" charset="-128"/>
                          <a:cs typeface="Source Han Sans JP"/>
                        </a:rPr>
                        <a:t/>
                      </a:r>
                      <a:br>
                        <a:rPr lang="en-US" sz="1000" b="1" spc="0" dirty="0">
                          <a:solidFill>
                            <a:srgbClr val="414042"/>
                          </a:solidFill>
                          <a:latin typeface="Meiryo UI" panose="020B0604030504040204" pitchFamily="50" charset="-128"/>
                          <a:ea typeface="Meiryo UI" panose="020B0604030504040204" pitchFamily="50" charset="-128"/>
                          <a:cs typeface="Source Han Sans JP"/>
                        </a:rPr>
                      </a:br>
                      <a:r>
                        <a:rPr sz="1000" b="1" spc="0" dirty="0" err="1">
                          <a:solidFill>
                            <a:srgbClr val="414042"/>
                          </a:solidFill>
                          <a:latin typeface="Meiryo UI" panose="020B0604030504040204" pitchFamily="50" charset="-128"/>
                          <a:ea typeface="Meiryo UI" panose="020B0604030504040204" pitchFamily="50" charset="-128"/>
                          <a:cs typeface="Source Han Sans JP"/>
                        </a:rPr>
                        <a:t>関係機関</a:t>
                      </a:r>
                      <a:r>
                        <a:rPr sz="1000" b="1" spc="0" dirty="0">
                          <a:solidFill>
                            <a:srgbClr val="414042"/>
                          </a:solidFill>
                          <a:latin typeface="Meiryo UI" panose="020B0604030504040204" pitchFamily="50" charset="-128"/>
                          <a:ea typeface="Meiryo UI" panose="020B0604030504040204" pitchFamily="50" charset="-128"/>
                          <a:cs typeface="Source Han Sans JP"/>
                        </a:rPr>
                        <a:t> 編</a:t>
                      </a:r>
                      <a:endParaRPr sz="1000" spc="0" dirty="0">
                        <a:latin typeface="Meiryo UI" panose="020B0604030504040204" pitchFamily="50" charset="-128"/>
                        <a:ea typeface="Meiryo UI" panose="020B0604030504040204" pitchFamily="50" charset="-128"/>
                        <a:cs typeface="Source Han Sans JP"/>
                      </a:endParaRPr>
                    </a:p>
                  </a:txBody>
                  <a:tcPr marL="0" marR="0" marT="66675" marB="0">
                    <a:lnL w="38100">
                      <a:solidFill>
                        <a:srgbClr val="FFFFFF"/>
                      </a:solidFill>
                      <a:prstDash val="solid"/>
                    </a:lnL>
                    <a:lnT>
                      <a:noFill/>
                    </a:lnT>
                    <a:solidFill>
                      <a:srgbClr val="FFEFE1"/>
                    </a:solidFill>
                  </a:tcPr>
                </a:tc>
                <a:extLst>
                  <a:ext uri="{0D108BD9-81ED-4DB2-BD59-A6C34878D82A}">
                    <a16:rowId xmlns:a16="http://schemas.microsoft.com/office/drawing/2014/main" val="10003"/>
                  </a:ext>
                </a:extLst>
              </a:tr>
            </a:tbl>
          </a:graphicData>
        </a:graphic>
      </p:graphicFrame>
      <p:sp>
        <p:nvSpPr>
          <p:cNvPr id="19" name="object 19"/>
          <p:cNvSpPr/>
          <p:nvPr/>
        </p:nvSpPr>
        <p:spPr>
          <a:xfrm>
            <a:off x="2555999" y="5347789"/>
            <a:ext cx="108585"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20"/>
          <p:cNvSpPr txBox="1"/>
          <p:nvPr/>
        </p:nvSpPr>
        <p:spPr>
          <a:xfrm>
            <a:off x="2880004" y="4151693"/>
            <a:ext cx="3420110" cy="279102"/>
          </a:xfrm>
          <a:prstGeom prst="rect">
            <a:avLst/>
          </a:prstGeom>
          <a:solidFill>
            <a:srgbClr val="F5821F"/>
          </a:solidFill>
        </p:spPr>
        <p:txBody>
          <a:bodyPr vert="horz" wrap="square" lIns="0" tIns="73025" rIns="0" bIns="0" rtlCol="0">
            <a:noAutofit/>
          </a:bodyPr>
          <a:lstStyle/>
          <a:p>
            <a:pPr marL="677545">
              <a:lnSpc>
                <a:spcPct val="100000"/>
              </a:lnSpc>
              <a:spcBef>
                <a:spcPts val="575"/>
              </a:spcBef>
            </a:pPr>
            <a:r>
              <a:rPr sz="900" b="1" dirty="0">
                <a:solidFill>
                  <a:srgbClr val="FFFFFF"/>
                </a:solidFill>
                <a:latin typeface="Meiryo UI" panose="020B0604030504040204" pitchFamily="50" charset="-128"/>
                <a:ea typeface="Meiryo UI" panose="020B0604030504040204" pitchFamily="50" charset="-128"/>
                <a:cs typeface="Source Han Sans JP"/>
              </a:rPr>
              <a:t>すぐ見たいときに手元で参照し、実践する</a:t>
            </a:r>
            <a:endParaRPr sz="900" dirty="0">
              <a:latin typeface="Meiryo UI" panose="020B0604030504040204" pitchFamily="50" charset="-128"/>
              <a:ea typeface="Meiryo UI" panose="020B0604030504040204" pitchFamily="50" charset="-128"/>
              <a:cs typeface="Source Han Sans JP"/>
            </a:endParaRPr>
          </a:p>
        </p:txBody>
      </p:sp>
      <p:sp>
        <p:nvSpPr>
          <p:cNvPr id="21" name="object 21"/>
          <p:cNvSpPr txBox="1"/>
          <p:nvPr/>
        </p:nvSpPr>
        <p:spPr>
          <a:xfrm>
            <a:off x="4839403" y="10331567"/>
            <a:ext cx="2013585" cy="120546"/>
          </a:xfrm>
          <a:prstGeom prst="rect">
            <a:avLst/>
          </a:prstGeom>
        </p:spPr>
        <p:txBody>
          <a:bodyPr vert="horz" wrap="square" lIns="0" tIns="12700" rIns="0" bIns="0" rtlCol="0">
            <a:spAutoFit/>
          </a:bodyPr>
          <a:lstStyle/>
          <a:p>
            <a:pPr marL="12700" algn="r">
              <a:lnSpc>
                <a:spcPct val="100000"/>
              </a:lnSpc>
              <a:spcBef>
                <a:spcPts val="100"/>
              </a:spcBef>
            </a:pPr>
            <a:r>
              <a:rPr sz="700" spc="100" dirty="0" err="1">
                <a:solidFill>
                  <a:srgbClr val="414042"/>
                </a:solidFill>
                <a:latin typeface="Meiryo UI" panose="020B0604030504040204" pitchFamily="50" charset="-128"/>
                <a:ea typeface="Meiryo UI" panose="020B0604030504040204" pitchFamily="50" charset="-128"/>
                <a:cs typeface="Source Han Sans JP"/>
              </a:rPr>
              <a:t>はじめに</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 マニュアルの使い方について</a:t>
            </a:r>
            <a:endParaRPr sz="700" dirty="0">
              <a:latin typeface="Meiryo UI" panose="020B0604030504040204" pitchFamily="50" charset="-128"/>
              <a:ea typeface="Meiryo UI" panose="020B0604030504040204" pitchFamily="50" charset="-128"/>
              <a:cs typeface="Source Han Sans JP"/>
            </a:endParaRPr>
          </a:p>
        </p:txBody>
      </p:sp>
      <p:sp>
        <p:nvSpPr>
          <p:cNvPr id="22" name="object 22"/>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23"/>
          <p:cNvSpPr txBox="1"/>
          <p:nvPr/>
        </p:nvSpPr>
        <p:spPr>
          <a:xfrm>
            <a:off x="7190726" y="10325127"/>
            <a:ext cx="90805"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6</a:t>
            </a:r>
            <a:endParaRPr sz="900">
              <a:latin typeface="Meiryo UI" panose="020B0604030504040204" pitchFamily="50" charset="-128"/>
              <a:ea typeface="Meiryo UI" panose="020B0604030504040204" pitchFamily="50" charset="-128"/>
              <a:cs typeface="Source Han Sans JP Medium"/>
            </a:endParaRPr>
          </a:p>
        </p:txBody>
      </p:sp>
      <p:sp>
        <p:nvSpPr>
          <p:cNvPr id="75" name="object 16"/>
          <p:cNvSpPr/>
          <p:nvPr/>
        </p:nvSpPr>
        <p:spPr>
          <a:xfrm>
            <a:off x="7163993" y="540004"/>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6" name="object 17"/>
          <p:cNvSpPr txBox="1"/>
          <p:nvPr/>
        </p:nvSpPr>
        <p:spPr>
          <a:xfrm>
            <a:off x="7211934" y="702835"/>
            <a:ext cx="75405" cy="394335"/>
          </a:xfrm>
          <a:prstGeom prst="rect">
            <a:avLst/>
          </a:prstGeom>
        </p:spPr>
        <p:txBody>
          <a:bodyPr vert="eaVert" wrap="square" lIns="0" tIns="0" rIns="0" bIns="0" rtlCol="0">
            <a:spAutoFit/>
          </a:bodyPr>
          <a:lstStyle/>
          <a:p>
            <a:pPr marL="12700">
              <a:lnSpc>
                <a:spcPct val="70000"/>
              </a:lnSpc>
            </a:pPr>
            <a:r>
              <a:rPr sz="700" dirty="0" err="1">
                <a:solidFill>
                  <a:srgbClr val="FFFFFF"/>
                </a:solidFill>
                <a:latin typeface="Meiryo UI" panose="020B0604030504040204" pitchFamily="50" charset="-128"/>
                <a:ea typeface="Meiryo UI" panose="020B0604030504040204" pitchFamily="50" charset="-128"/>
                <a:cs typeface="Source Han Sans JP"/>
              </a:rPr>
              <a:t>はじめに</a:t>
            </a:r>
            <a:endParaRPr sz="700" dirty="0">
              <a:latin typeface="Meiryo UI" panose="020B0604030504040204" pitchFamily="50" charset="-128"/>
              <a:ea typeface="Meiryo UI" panose="020B0604030504040204" pitchFamily="50" charset="-128"/>
              <a:cs typeface="Source Han Sans JP"/>
            </a:endParaRPr>
          </a:p>
        </p:txBody>
      </p:sp>
      <p:sp>
        <p:nvSpPr>
          <p:cNvPr id="77" name="object 18"/>
          <p:cNvSpPr/>
          <p:nvPr/>
        </p:nvSpPr>
        <p:spPr>
          <a:xfrm>
            <a:off x="7163993" y="126000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8" name="object 19"/>
          <p:cNvSpPr txBox="1"/>
          <p:nvPr/>
        </p:nvSpPr>
        <p:spPr>
          <a:xfrm>
            <a:off x="7211934" y="146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第１章</a:t>
            </a:r>
            <a:endParaRPr sz="700">
              <a:latin typeface="Meiryo UI" panose="020B0604030504040204" pitchFamily="50" charset="-128"/>
              <a:ea typeface="Meiryo UI" panose="020B0604030504040204" pitchFamily="50" charset="-128"/>
              <a:cs typeface="Source Han Sans JP"/>
            </a:endParaRPr>
          </a:p>
        </p:txBody>
      </p:sp>
      <p:grpSp>
        <p:nvGrpSpPr>
          <p:cNvPr id="79" name="object 20"/>
          <p:cNvGrpSpPr/>
          <p:nvPr/>
        </p:nvGrpSpPr>
        <p:grpSpPr>
          <a:xfrm>
            <a:off x="7160183" y="1256195"/>
            <a:ext cx="187960" cy="1443990"/>
            <a:chOff x="7160183" y="1256195"/>
            <a:chExt cx="187960" cy="1443990"/>
          </a:xfrm>
        </p:grpSpPr>
        <p:sp>
          <p:nvSpPr>
            <p:cNvPr id="80" name="object 21"/>
            <p:cNvSpPr/>
            <p:nvPr/>
          </p:nvSpPr>
          <p:spPr>
            <a:xfrm>
              <a:off x="7163993" y="1260005"/>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1" name="object 22"/>
            <p:cNvSpPr/>
            <p:nvPr/>
          </p:nvSpPr>
          <p:spPr>
            <a:xfrm>
              <a:off x="7163993" y="1980006"/>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2" name="object 23"/>
          <p:cNvSpPr txBox="1"/>
          <p:nvPr/>
        </p:nvSpPr>
        <p:spPr>
          <a:xfrm>
            <a:off x="7211934" y="21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第２章</a:t>
            </a:r>
            <a:endParaRPr sz="700">
              <a:latin typeface="Meiryo UI" panose="020B0604030504040204" pitchFamily="50" charset="-128"/>
              <a:ea typeface="Meiryo UI" panose="020B0604030504040204" pitchFamily="50" charset="-128"/>
              <a:cs typeface="Source Han Sans JP"/>
            </a:endParaRPr>
          </a:p>
        </p:txBody>
      </p:sp>
      <p:grpSp>
        <p:nvGrpSpPr>
          <p:cNvPr id="83" name="object 24"/>
          <p:cNvGrpSpPr/>
          <p:nvPr/>
        </p:nvGrpSpPr>
        <p:grpSpPr>
          <a:xfrm>
            <a:off x="7160183" y="1976196"/>
            <a:ext cx="187960" cy="1443990"/>
            <a:chOff x="7160183" y="1976196"/>
            <a:chExt cx="187960" cy="1443990"/>
          </a:xfrm>
        </p:grpSpPr>
        <p:sp>
          <p:nvSpPr>
            <p:cNvPr id="84" name="object 25"/>
            <p:cNvSpPr/>
            <p:nvPr/>
          </p:nvSpPr>
          <p:spPr>
            <a:xfrm>
              <a:off x="7163993" y="198000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5" name="object 26"/>
            <p:cNvSpPr/>
            <p:nvPr/>
          </p:nvSpPr>
          <p:spPr>
            <a:xfrm>
              <a:off x="7163993" y="270000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6" name="object 27"/>
          <p:cNvSpPr txBox="1"/>
          <p:nvPr/>
        </p:nvSpPr>
        <p:spPr>
          <a:xfrm>
            <a:off x="7211934" y="290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第３章</a:t>
            </a:r>
            <a:endParaRPr sz="700" dirty="0">
              <a:latin typeface="Meiryo UI" panose="020B0604030504040204" pitchFamily="50" charset="-128"/>
              <a:ea typeface="Meiryo UI" panose="020B0604030504040204" pitchFamily="50" charset="-128"/>
              <a:cs typeface="Source Han Sans JP"/>
            </a:endParaRPr>
          </a:p>
        </p:txBody>
      </p:sp>
      <p:grpSp>
        <p:nvGrpSpPr>
          <p:cNvPr id="87" name="object 28"/>
          <p:cNvGrpSpPr/>
          <p:nvPr/>
        </p:nvGrpSpPr>
        <p:grpSpPr>
          <a:xfrm>
            <a:off x="7160183" y="2696197"/>
            <a:ext cx="187960" cy="1443990"/>
            <a:chOff x="7160183" y="2696197"/>
            <a:chExt cx="187960" cy="1443990"/>
          </a:xfrm>
        </p:grpSpPr>
        <p:sp>
          <p:nvSpPr>
            <p:cNvPr id="88" name="object 29"/>
            <p:cNvSpPr/>
            <p:nvPr/>
          </p:nvSpPr>
          <p:spPr>
            <a:xfrm>
              <a:off x="7163993" y="270000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9" name="object 30"/>
            <p:cNvSpPr/>
            <p:nvPr/>
          </p:nvSpPr>
          <p:spPr>
            <a:xfrm>
              <a:off x="7163993" y="3419995"/>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0" name="object 31"/>
          <p:cNvSpPr txBox="1"/>
          <p:nvPr/>
        </p:nvSpPr>
        <p:spPr>
          <a:xfrm>
            <a:off x="7211934" y="3629509"/>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第４章</a:t>
            </a:r>
            <a:endParaRPr sz="700">
              <a:latin typeface="Meiryo UI" panose="020B0604030504040204" pitchFamily="50" charset="-128"/>
              <a:ea typeface="Meiryo UI" panose="020B0604030504040204" pitchFamily="50" charset="-128"/>
              <a:cs typeface="Source Han Sans JP"/>
            </a:endParaRPr>
          </a:p>
        </p:txBody>
      </p:sp>
      <p:grpSp>
        <p:nvGrpSpPr>
          <p:cNvPr id="91" name="object 32"/>
          <p:cNvGrpSpPr/>
          <p:nvPr/>
        </p:nvGrpSpPr>
        <p:grpSpPr>
          <a:xfrm>
            <a:off x="7160183" y="3416186"/>
            <a:ext cx="187960" cy="1443990"/>
            <a:chOff x="7160183" y="3416186"/>
            <a:chExt cx="187960" cy="1443990"/>
          </a:xfrm>
        </p:grpSpPr>
        <p:sp>
          <p:nvSpPr>
            <p:cNvPr id="92" name="object 33"/>
            <p:cNvSpPr/>
            <p:nvPr/>
          </p:nvSpPr>
          <p:spPr>
            <a:xfrm>
              <a:off x="7163993" y="3419996"/>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3" name="object 34"/>
            <p:cNvSpPr/>
            <p:nvPr/>
          </p:nvSpPr>
          <p:spPr>
            <a:xfrm>
              <a:off x="7163993" y="4139997"/>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4" name="object 35"/>
          <p:cNvSpPr txBox="1"/>
          <p:nvPr/>
        </p:nvSpPr>
        <p:spPr>
          <a:xfrm>
            <a:off x="7211934" y="434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第５章</a:t>
            </a:r>
            <a:endParaRPr sz="700">
              <a:latin typeface="Meiryo UI" panose="020B0604030504040204" pitchFamily="50" charset="-128"/>
              <a:ea typeface="Meiryo UI" panose="020B0604030504040204" pitchFamily="50" charset="-128"/>
              <a:cs typeface="Source Han Sans JP"/>
            </a:endParaRPr>
          </a:p>
        </p:txBody>
      </p:sp>
      <p:grpSp>
        <p:nvGrpSpPr>
          <p:cNvPr id="95" name="object 36"/>
          <p:cNvGrpSpPr/>
          <p:nvPr/>
        </p:nvGrpSpPr>
        <p:grpSpPr>
          <a:xfrm>
            <a:off x="7160183" y="4136187"/>
            <a:ext cx="187960" cy="1443990"/>
            <a:chOff x="7160183" y="4136187"/>
            <a:chExt cx="187960" cy="1443990"/>
          </a:xfrm>
        </p:grpSpPr>
        <p:sp>
          <p:nvSpPr>
            <p:cNvPr id="96" name="object 37"/>
            <p:cNvSpPr/>
            <p:nvPr/>
          </p:nvSpPr>
          <p:spPr>
            <a:xfrm>
              <a:off x="7163993" y="4139997"/>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7" name="object 38"/>
            <p:cNvSpPr/>
            <p:nvPr/>
          </p:nvSpPr>
          <p:spPr>
            <a:xfrm>
              <a:off x="7163993" y="4859998"/>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8" name="object 39"/>
          <p:cNvSpPr txBox="1"/>
          <p:nvPr/>
        </p:nvSpPr>
        <p:spPr>
          <a:xfrm>
            <a:off x="7211934" y="5069507"/>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第６章</a:t>
            </a:r>
            <a:endParaRPr sz="700">
              <a:latin typeface="Meiryo UI" panose="020B0604030504040204" pitchFamily="50" charset="-128"/>
              <a:ea typeface="Meiryo UI" panose="020B0604030504040204" pitchFamily="50" charset="-128"/>
              <a:cs typeface="Source Han Sans JP"/>
            </a:endParaRPr>
          </a:p>
        </p:txBody>
      </p:sp>
      <p:grpSp>
        <p:nvGrpSpPr>
          <p:cNvPr id="99" name="object 40"/>
          <p:cNvGrpSpPr/>
          <p:nvPr/>
        </p:nvGrpSpPr>
        <p:grpSpPr>
          <a:xfrm>
            <a:off x="7160183" y="4856188"/>
            <a:ext cx="187960" cy="1443990"/>
            <a:chOff x="7160183" y="4856188"/>
            <a:chExt cx="187960" cy="1443990"/>
          </a:xfrm>
        </p:grpSpPr>
        <p:sp>
          <p:nvSpPr>
            <p:cNvPr id="100" name="object 41"/>
            <p:cNvSpPr/>
            <p:nvPr/>
          </p:nvSpPr>
          <p:spPr>
            <a:xfrm>
              <a:off x="7163993" y="4859998"/>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42"/>
            <p:cNvSpPr/>
            <p:nvPr/>
          </p:nvSpPr>
          <p:spPr>
            <a:xfrm>
              <a:off x="7163993" y="5579999"/>
              <a:ext cx="180340" cy="72009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2" name="object 43"/>
          <p:cNvSpPr txBox="1"/>
          <p:nvPr/>
        </p:nvSpPr>
        <p:spPr>
          <a:xfrm>
            <a:off x="7211934" y="578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第７章</a:t>
            </a:r>
            <a:endParaRPr sz="700">
              <a:latin typeface="Meiryo UI" panose="020B0604030504040204" pitchFamily="50" charset="-128"/>
              <a:ea typeface="Meiryo UI" panose="020B0604030504040204" pitchFamily="50" charset="-128"/>
              <a:cs typeface="Source Han Sans JP"/>
            </a:endParaRPr>
          </a:p>
        </p:txBody>
      </p:sp>
      <p:grpSp>
        <p:nvGrpSpPr>
          <p:cNvPr id="103" name="object 44"/>
          <p:cNvGrpSpPr/>
          <p:nvPr/>
        </p:nvGrpSpPr>
        <p:grpSpPr>
          <a:xfrm>
            <a:off x="7160183" y="5576189"/>
            <a:ext cx="187960" cy="1443990"/>
            <a:chOff x="7160183" y="5576189"/>
            <a:chExt cx="187960" cy="1443990"/>
          </a:xfrm>
        </p:grpSpPr>
        <p:sp>
          <p:nvSpPr>
            <p:cNvPr id="104" name="object 45"/>
            <p:cNvSpPr/>
            <p:nvPr/>
          </p:nvSpPr>
          <p:spPr>
            <a:xfrm>
              <a:off x="7163993" y="5579999"/>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46"/>
            <p:cNvSpPr/>
            <p:nvPr/>
          </p:nvSpPr>
          <p:spPr>
            <a:xfrm>
              <a:off x="7163993" y="6300000"/>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6" name="object 47"/>
          <p:cNvSpPr txBox="1"/>
          <p:nvPr/>
        </p:nvSpPr>
        <p:spPr>
          <a:xfrm>
            <a:off x="7211934" y="650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第８章</a:t>
            </a:r>
            <a:endParaRPr sz="700">
              <a:latin typeface="Meiryo UI" panose="020B0604030504040204" pitchFamily="50" charset="-128"/>
              <a:ea typeface="Meiryo UI" panose="020B0604030504040204" pitchFamily="50" charset="-128"/>
              <a:cs typeface="Source Han Sans JP"/>
            </a:endParaRPr>
          </a:p>
        </p:txBody>
      </p:sp>
      <p:grpSp>
        <p:nvGrpSpPr>
          <p:cNvPr id="107" name="object 48"/>
          <p:cNvGrpSpPr/>
          <p:nvPr/>
        </p:nvGrpSpPr>
        <p:grpSpPr>
          <a:xfrm>
            <a:off x="7160183" y="6296190"/>
            <a:ext cx="187960" cy="1443990"/>
            <a:chOff x="7160183" y="6296190"/>
            <a:chExt cx="187960" cy="1443990"/>
          </a:xfrm>
        </p:grpSpPr>
        <p:sp>
          <p:nvSpPr>
            <p:cNvPr id="108" name="object 49"/>
            <p:cNvSpPr/>
            <p:nvPr/>
          </p:nvSpPr>
          <p:spPr>
            <a:xfrm>
              <a:off x="7163993" y="6300000"/>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9" name="object 50"/>
            <p:cNvSpPr/>
            <p:nvPr/>
          </p:nvSpPr>
          <p:spPr>
            <a:xfrm>
              <a:off x="7163993" y="7020001"/>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0" name="object 51"/>
          <p:cNvSpPr txBox="1"/>
          <p:nvPr/>
        </p:nvSpPr>
        <p:spPr>
          <a:xfrm>
            <a:off x="7211934" y="7229508"/>
            <a:ext cx="75405" cy="300990"/>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第９章</a:t>
            </a:r>
            <a:endParaRPr sz="700">
              <a:latin typeface="Meiryo UI" panose="020B0604030504040204" pitchFamily="50" charset="-128"/>
              <a:ea typeface="Meiryo UI" panose="020B0604030504040204" pitchFamily="50" charset="-128"/>
              <a:cs typeface="Source Han Sans JP"/>
            </a:endParaRPr>
          </a:p>
        </p:txBody>
      </p:sp>
      <p:grpSp>
        <p:nvGrpSpPr>
          <p:cNvPr id="111" name="object 52"/>
          <p:cNvGrpSpPr/>
          <p:nvPr/>
        </p:nvGrpSpPr>
        <p:grpSpPr>
          <a:xfrm>
            <a:off x="7160183" y="7016191"/>
            <a:ext cx="187960" cy="1443990"/>
            <a:chOff x="7160183" y="7016191"/>
            <a:chExt cx="187960" cy="1443990"/>
          </a:xfrm>
        </p:grpSpPr>
        <p:sp>
          <p:nvSpPr>
            <p:cNvPr id="112" name="object 53"/>
            <p:cNvSpPr/>
            <p:nvPr/>
          </p:nvSpPr>
          <p:spPr>
            <a:xfrm>
              <a:off x="7163993" y="7020001"/>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3" name="object 54"/>
            <p:cNvSpPr/>
            <p:nvPr/>
          </p:nvSpPr>
          <p:spPr>
            <a:xfrm>
              <a:off x="7163993" y="7740002"/>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4" name="object 56"/>
          <p:cNvSpPr txBox="1"/>
          <p:nvPr/>
        </p:nvSpPr>
        <p:spPr>
          <a:xfrm>
            <a:off x="7207509" y="7739910"/>
            <a:ext cx="79830" cy="714050"/>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10</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15" name="object 57"/>
          <p:cNvGrpSpPr/>
          <p:nvPr/>
        </p:nvGrpSpPr>
        <p:grpSpPr>
          <a:xfrm>
            <a:off x="7160183" y="7736192"/>
            <a:ext cx="187960" cy="1443990"/>
            <a:chOff x="7160183" y="7736192"/>
            <a:chExt cx="187960" cy="1443990"/>
          </a:xfrm>
        </p:grpSpPr>
        <p:sp>
          <p:nvSpPr>
            <p:cNvPr id="116" name="object 58"/>
            <p:cNvSpPr/>
            <p:nvPr/>
          </p:nvSpPr>
          <p:spPr>
            <a:xfrm>
              <a:off x="7163993" y="7740002"/>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7" name="object 59"/>
            <p:cNvSpPr/>
            <p:nvPr/>
          </p:nvSpPr>
          <p:spPr>
            <a:xfrm>
              <a:off x="7163993" y="8460003"/>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8" name="object 61"/>
          <p:cNvSpPr txBox="1"/>
          <p:nvPr/>
        </p:nvSpPr>
        <p:spPr>
          <a:xfrm>
            <a:off x="7207509" y="8466135"/>
            <a:ext cx="79830" cy="707645"/>
          </a:xfrm>
          <a:prstGeom prst="rect">
            <a:avLst/>
          </a:prstGeom>
        </p:spPr>
        <p:txBody>
          <a:bodyPr vert="eaVert" wrap="square" lIns="0" tIns="0" rIns="0" bIns="0" rtlCol="0">
            <a:spAutoFit/>
          </a:bodyPr>
          <a:lstStyle/>
          <a:p>
            <a:pPr marL="12700" algn="ctr">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第</a:t>
            </a:r>
            <a:r>
              <a:rPr kumimoji="1" lang="en-US" sz="700" dirty="0">
                <a:solidFill>
                  <a:srgbClr val="939598"/>
                </a:solidFill>
                <a:latin typeface="Meiryo UI" panose="020B0604030504040204" pitchFamily="50" charset="-128"/>
                <a:ea typeface="Meiryo UI" panose="020B0604030504040204" pitchFamily="50" charset="-128"/>
                <a:cs typeface="Source Han Sans JP"/>
              </a:rPr>
              <a:t>11</a:t>
            </a:r>
            <a:r>
              <a:rPr sz="700" dirty="0">
                <a:solidFill>
                  <a:srgbClr val="939598"/>
                </a:solidFill>
                <a:latin typeface="Meiryo UI" panose="020B0604030504040204" pitchFamily="50" charset="-128"/>
                <a:ea typeface="Meiryo UI" panose="020B0604030504040204" pitchFamily="50" charset="-128"/>
                <a:cs typeface="Source Han Sans JP"/>
              </a:rPr>
              <a:t>章</a:t>
            </a:r>
            <a:endParaRPr sz="700" dirty="0">
              <a:latin typeface="Meiryo UI" panose="020B0604030504040204" pitchFamily="50" charset="-128"/>
              <a:ea typeface="Meiryo UI" panose="020B0604030504040204" pitchFamily="50" charset="-128"/>
              <a:cs typeface="Source Han Sans JP"/>
            </a:endParaRPr>
          </a:p>
        </p:txBody>
      </p:sp>
      <p:grpSp>
        <p:nvGrpSpPr>
          <p:cNvPr id="119" name="object 62"/>
          <p:cNvGrpSpPr/>
          <p:nvPr/>
        </p:nvGrpSpPr>
        <p:grpSpPr>
          <a:xfrm>
            <a:off x="7160183" y="8456193"/>
            <a:ext cx="187960" cy="1443990"/>
            <a:chOff x="7160183" y="8456193"/>
            <a:chExt cx="187960" cy="1443990"/>
          </a:xfrm>
        </p:grpSpPr>
        <p:sp>
          <p:nvSpPr>
            <p:cNvPr id="120" name="object 63"/>
            <p:cNvSpPr/>
            <p:nvPr/>
          </p:nvSpPr>
          <p:spPr>
            <a:xfrm>
              <a:off x="7163993" y="8460003"/>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1" name="object 64"/>
            <p:cNvSpPr/>
            <p:nvPr/>
          </p:nvSpPr>
          <p:spPr>
            <a:xfrm>
              <a:off x="7163993" y="9180005"/>
              <a:ext cx="180340" cy="72009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D1D3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22" name="object 65"/>
          <p:cNvSpPr txBox="1"/>
          <p:nvPr/>
        </p:nvSpPr>
        <p:spPr>
          <a:xfrm>
            <a:off x="7211934" y="9342835"/>
            <a:ext cx="75405" cy="394335"/>
          </a:xfrm>
          <a:prstGeom prst="rect">
            <a:avLst/>
          </a:prstGeom>
        </p:spPr>
        <p:txBody>
          <a:bodyPr vert="eaVert" wrap="square" lIns="0" tIns="0" rIns="0" bIns="0" rtlCol="0">
            <a:spAutoFit/>
          </a:bodyPr>
          <a:lstStyle/>
          <a:p>
            <a:pPr marL="12700">
              <a:lnSpc>
                <a:spcPct val="70000"/>
              </a:lnSpc>
            </a:pPr>
            <a:r>
              <a:rPr sz="700" dirty="0">
                <a:solidFill>
                  <a:srgbClr val="939598"/>
                </a:solidFill>
                <a:latin typeface="Meiryo UI" panose="020B0604030504040204" pitchFamily="50" charset="-128"/>
                <a:ea typeface="Meiryo UI" panose="020B0604030504040204" pitchFamily="50" charset="-128"/>
                <a:cs typeface="Source Han Sans JP"/>
              </a:rPr>
              <a:t>参考資料</a:t>
            </a:r>
            <a:endParaRPr sz="700" dirty="0">
              <a:latin typeface="Meiryo UI" panose="020B0604030504040204" pitchFamily="50" charset="-128"/>
              <a:ea typeface="Meiryo UI" panose="020B0604030504040204" pitchFamily="50" charset="-128"/>
              <a:cs typeface="Source Han Sans JP"/>
            </a:endParaRPr>
          </a:p>
        </p:txBody>
      </p:sp>
      <p:sp>
        <p:nvSpPr>
          <p:cNvPr id="123"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1131117" y="1097908"/>
            <a:ext cx="3996607" cy="246221"/>
          </a:xfrm>
          <a:prstGeom prst="rect">
            <a:avLst/>
          </a:prstGeom>
          <a:noFill/>
        </p:spPr>
        <p:txBody>
          <a:bodyPr wrap="non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ヤングケアラー支援関係機関・窓口一覧、具体的な事例を掲載しています。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25" name="object 11"/>
          <p:cNvSpPr txBox="1"/>
          <p:nvPr/>
        </p:nvSpPr>
        <p:spPr>
          <a:xfrm>
            <a:off x="1067300" y="3509195"/>
            <a:ext cx="5432425" cy="166712"/>
          </a:xfrm>
          <a:prstGeom prst="rect">
            <a:avLst/>
          </a:prstGeom>
        </p:spPr>
        <p:txBody>
          <a:bodyPr vert="horz" wrap="square" lIns="0" tIns="12700" rIns="0" bIns="0" rtlCol="0">
            <a:spAutoFit/>
          </a:bodyPr>
          <a:lstStyle/>
          <a:p>
            <a:pPr algn="ctr">
              <a:lnSpc>
                <a:spcPct val="100000"/>
              </a:lnSpc>
              <a:tabLst>
                <a:tab pos="266700" algn="l"/>
                <a:tab pos="786130" algn="l"/>
                <a:tab pos="2875915"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図</a:t>
            </a:r>
            <a:r>
              <a:rPr sz="1000" b="1" dirty="0" err="1">
                <a:solidFill>
                  <a:srgbClr val="414042"/>
                </a:solidFill>
                <a:latin typeface="Meiryo UI" panose="020B0604030504040204" pitchFamily="50" charset="-128"/>
                <a:ea typeface="Meiryo UI" panose="020B0604030504040204" pitchFamily="50" charset="-128"/>
                <a:cs typeface="Source Han Sans JP Heavy"/>
              </a:rPr>
              <a:t>表</a:t>
            </a:r>
            <a:r>
              <a:rPr sz="1000" b="1" spc="114"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1</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マ</a:t>
            </a:r>
            <a:r>
              <a:rPr sz="1000" b="1" spc="-30" dirty="0" err="1">
                <a:solidFill>
                  <a:srgbClr val="414042"/>
                </a:solidFill>
                <a:latin typeface="Meiryo UI" panose="020B0604030504040204" pitchFamily="50" charset="-128"/>
                <a:ea typeface="Meiryo UI" panose="020B0604030504040204" pitchFamily="50" charset="-128"/>
                <a:cs typeface="Source Han Sans JP Heavy"/>
              </a:rPr>
              <a:t>ニ</a:t>
            </a:r>
            <a:r>
              <a:rPr sz="1000" b="1" spc="-70" dirty="0" err="1">
                <a:solidFill>
                  <a:srgbClr val="414042"/>
                </a:solidFill>
                <a:latin typeface="Meiryo UI" panose="020B0604030504040204" pitchFamily="50" charset="-128"/>
                <a:ea typeface="Meiryo UI" panose="020B0604030504040204" pitchFamily="50" charset="-128"/>
                <a:cs typeface="Source Han Sans JP Heavy"/>
              </a:rPr>
              <a:t>ュ</a:t>
            </a:r>
            <a:r>
              <a:rPr sz="1000" b="1" dirty="0" err="1">
                <a:solidFill>
                  <a:srgbClr val="414042"/>
                </a:solidFill>
                <a:latin typeface="Meiryo UI" panose="020B0604030504040204" pitchFamily="50" charset="-128"/>
                <a:ea typeface="Meiryo UI" panose="020B0604030504040204" pitchFamily="50" charset="-128"/>
                <a:cs typeface="Source Han Sans JP Heavy"/>
              </a:rPr>
              <a:t>アル</a:t>
            </a:r>
            <a:r>
              <a:rPr sz="1000" b="1" spc="60" dirty="0" err="1">
                <a:solidFill>
                  <a:srgbClr val="414042"/>
                </a:solidFill>
                <a:latin typeface="Meiryo UI" panose="020B0604030504040204" pitchFamily="50" charset="-128"/>
                <a:ea typeface="Meiryo UI" panose="020B0604030504040204" pitchFamily="50" charset="-128"/>
                <a:cs typeface="Source Han Sans JP Heavy"/>
              </a:rPr>
              <a:t>本</a:t>
            </a:r>
            <a:r>
              <a:rPr sz="1000" b="1" dirty="0" err="1">
                <a:solidFill>
                  <a:srgbClr val="414042"/>
                </a:solidFill>
                <a:latin typeface="Meiryo UI" panose="020B0604030504040204" pitchFamily="50" charset="-128"/>
                <a:ea typeface="Meiryo UI" panose="020B0604030504040204" pitchFamily="50" charset="-128"/>
                <a:cs typeface="Source Han Sans JP Heavy"/>
              </a:rPr>
              <a:t>編</a:t>
            </a:r>
            <a:r>
              <a:rPr sz="1000" b="1" spc="-50" dirty="0" err="1">
                <a:solidFill>
                  <a:srgbClr val="414042"/>
                </a:solidFill>
                <a:latin typeface="Meiryo UI" panose="020B0604030504040204" pitchFamily="50" charset="-128"/>
                <a:ea typeface="Meiryo UI" panose="020B0604030504040204" pitchFamily="50" charset="-128"/>
                <a:cs typeface="Source Han Sans JP Heavy"/>
              </a:rPr>
              <a:t>と</a:t>
            </a:r>
            <a:r>
              <a:rPr sz="1000" b="1" spc="60" dirty="0" err="1">
                <a:solidFill>
                  <a:srgbClr val="414042"/>
                </a:solidFill>
                <a:latin typeface="Meiryo UI" panose="020B0604030504040204" pitchFamily="50" charset="-128"/>
                <a:ea typeface="Meiryo UI" panose="020B0604030504040204" pitchFamily="50" charset="-128"/>
                <a:cs typeface="Source Han Sans JP Heavy"/>
              </a:rPr>
              <a:t>概要</a:t>
            </a:r>
            <a:r>
              <a:rPr sz="1000" b="1" spc="55" dirty="0" err="1">
                <a:solidFill>
                  <a:srgbClr val="414042"/>
                </a:solidFill>
                <a:latin typeface="Meiryo UI" panose="020B0604030504040204" pitchFamily="50" charset="-128"/>
                <a:ea typeface="Meiryo UI" panose="020B0604030504040204" pitchFamily="50" charset="-128"/>
                <a:cs typeface="Source Han Sans JP Heavy"/>
              </a:rPr>
              <a:t>版</a:t>
            </a:r>
            <a:r>
              <a:rPr sz="1000" b="1" dirty="0" err="1">
                <a:solidFill>
                  <a:srgbClr val="414042"/>
                </a:solidFill>
                <a:latin typeface="Meiryo UI" panose="020B0604030504040204" pitchFamily="50" charset="-128"/>
                <a:ea typeface="Meiryo UI" panose="020B0604030504040204" pitchFamily="50" charset="-128"/>
                <a:cs typeface="Source Han Sans JP Heavy"/>
              </a:rPr>
              <a:t>の</a:t>
            </a:r>
            <a:r>
              <a:rPr sz="1000" b="1" spc="60" dirty="0" err="1">
                <a:solidFill>
                  <a:srgbClr val="414042"/>
                </a:solidFill>
                <a:latin typeface="Meiryo UI" panose="020B0604030504040204" pitchFamily="50" charset="-128"/>
                <a:ea typeface="Meiryo UI" panose="020B0604030504040204" pitchFamily="50" charset="-128"/>
                <a:cs typeface="Source Han Sans JP Heavy"/>
              </a:rPr>
              <a:t>関係</a:t>
            </a:r>
            <a:r>
              <a:rPr sz="1000" b="1" spc="-50" dirty="0" err="1">
                <a:solidFill>
                  <a:srgbClr val="414042"/>
                </a:solidFill>
                <a:latin typeface="Meiryo UI" panose="020B0604030504040204" pitchFamily="50" charset="-128"/>
                <a:ea typeface="Meiryo UI" panose="020B0604030504040204" pitchFamily="50" charset="-128"/>
                <a:cs typeface="Source Han Sans JP Heavy"/>
              </a:rPr>
              <a:t>性</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126" name="object 21"/>
          <p:cNvSpPr/>
          <p:nvPr/>
        </p:nvSpPr>
        <p:spPr>
          <a:xfrm>
            <a:off x="7163993" y="536894"/>
            <a:ext cx="180340" cy="720090"/>
          </a:xfrm>
          <a:custGeom>
            <a:avLst/>
            <a:gdLst/>
            <a:ahLst/>
            <a:cxnLst/>
            <a:rect l="l" t="t" r="r" b="b"/>
            <a:pathLst>
              <a:path w="180340" h="720089">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txBox="1"/>
          <p:nvPr/>
        </p:nvSpPr>
        <p:spPr>
          <a:xfrm>
            <a:off x="5648760" y="1620241"/>
            <a:ext cx="720090" cy="157735"/>
          </a:xfrm>
          <a:prstGeom prst="rect">
            <a:avLst/>
          </a:prstGeom>
          <a:solidFill>
            <a:srgbClr val="F37964"/>
          </a:solidFill>
        </p:spPr>
        <p:txBody>
          <a:bodyPr vert="horz" wrap="square" lIns="0" tIns="19050" rIns="0" bIns="0" rtlCol="0">
            <a:spAutoFit/>
          </a:bodyPr>
          <a:lstStyle/>
          <a:p>
            <a:pPr marL="127000">
              <a:lnSpc>
                <a:spcPct val="100000"/>
              </a:lnSpc>
              <a:spcBef>
                <a:spcPts val="150"/>
              </a:spcBef>
            </a:pPr>
            <a:r>
              <a:rPr sz="900" b="1" spc="-50" dirty="0">
                <a:solidFill>
                  <a:srgbClr val="FFFFFF"/>
                </a:solidFill>
                <a:latin typeface="Meiryo UI" panose="020B0604030504040204" pitchFamily="50" charset="-128"/>
                <a:ea typeface="Meiryo UI" panose="020B0604030504040204" pitchFamily="50" charset="-128"/>
                <a:cs typeface="Source Han Sans JP Heavy"/>
              </a:rPr>
              <a:t>第１０章</a:t>
            </a:r>
            <a:endParaRPr sz="9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5654370" y="2026341"/>
            <a:ext cx="720090" cy="157735"/>
          </a:xfrm>
          <a:prstGeom prst="rect">
            <a:avLst/>
          </a:prstGeom>
          <a:solidFill>
            <a:srgbClr val="276FB7"/>
          </a:solidFill>
        </p:spPr>
        <p:txBody>
          <a:bodyPr vert="horz" wrap="square" lIns="0" tIns="19050" rIns="0" bIns="0" rtlCol="0">
            <a:spAutoFit/>
          </a:bodyPr>
          <a:lstStyle/>
          <a:p>
            <a:pPr marL="127000">
              <a:lnSpc>
                <a:spcPct val="100000"/>
              </a:lnSpc>
              <a:spcBef>
                <a:spcPts val="150"/>
              </a:spcBef>
            </a:pPr>
            <a:r>
              <a:rPr sz="900" b="1" spc="-50" dirty="0">
                <a:solidFill>
                  <a:srgbClr val="FFFFFF"/>
                </a:solidFill>
                <a:latin typeface="Meiryo UI" panose="020B0604030504040204" pitchFamily="50" charset="-128"/>
                <a:ea typeface="Meiryo UI" panose="020B0604030504040204" pitchFamily="50" charset="-128"/>
                <a:cs typeface="Source Han Sans JP Heavy"/>
              </a:rPr>
              <a:t>第１１章</a:t>
            </a:r>
            <a:endParaRPr sz="9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304387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15600" y="501396"/>
            <a:ext cx="1528475"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第１章</a:t>
            </a:r>
            <a:endParaRPr sz="1700" dirty="0">
              <a:latin typeface="Meiryo UI" panose="020B0604030504040204" pitchFamily="50" charset="-128"/>
              <a:ea typeface="Meiryo UI" panose="020B0604030504040204" pitchFamily="50" charset="-128"/>
              <a:cs typeface="Source Han Sans JP Heavy"/>
            </a:endParaRPr>
          </a:p>
        </p:txBody>
      </p:sp>
      <p:sp>
        <p:nvSpPr>
          <p:cNvPr id="3" name="object 3"/>
          <p:cNvSpPr txBox="1">
            <a:spLocks noGrp="1"/>
          </p:cNvSpPr>
          <p:nvPr>
            <p:ph type="title"/>
          </p:nvPr>
        </p:nvSpPr>
        <p:spPr>
          <a:xfrm>
            <a:off x="1731831" y="931729"/>
            <a:ext cx="4090670" cy="391160"/>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DB5889"/>
                </a:solidFill>
                <a:latin typeface="Meiryo UI" panose="020B0604030504040204" pitchFamily="50" charset="-128"/>
              </a:rPr>
              <a:t>ヤングケアラーに関する概念</a:t>
            </a:r>
            <a:endParaRPr dirty="0">
              <a:solidFill>
                <a:srgbClr val="DB5889"/>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4920615" cy="284480"/>
          </a:xfrm>
          <a:prstGeom prst="rect">
            <a:avLst/>
          </a:prstGeom>
        </p:spPr>
        <p:txBody>
          <a:bodyPr vert="horz" wrap="square" lIns="0" tIns="12700" rIns="0" bIns="0" rtlCol="0">
            <a:spAutoFit/>
          </a:bodyPr>
          <a:lstStyle/>
          <a:p>
            <a:pPr marL="12700">
              <a:lnSpc>
                <a:spcPct val="100000"/>
              </a:lnSpc>
              <a:spcBef>
                <a:spcPts val="100"/>
              </a:spcBef>
            </a:pPr>
            <a:r>
              <a:rPr sz="1700" b="1" dirty="0" err="1">
                <a:solidFill>
                  <a:srgbClr val="DB5889"/>
                </a:solidFill>
                <a:latin typeface="Meiryo UI" panose="020B0604030504040204" pitchFamily="50" charset="-128"/>
                <a:ea typeface="Meiryo UI" panose="020B0604030504040204" pitchFamily="50" charset="-128"/>
                <a:cs typeface="Source Han Sans JP Heavy"/>
              </a:rPr>
              <a:t>本マニュアルにおける「ヤングケアラ</a:t>
            </a:r>
            <a:r>
              <a:rPr sz="1700" b="1" dirty="0">
                <a:solidFill>
                  <a:srgbClr val="DB5889"/>
                </a:solidFill>
                <a:latin typeface="Meiryo UI" panose="020B0604030504040204" pitchFamily="50" charset="-128"/>
                <a:ea typeface="Meiryo UI" panose="020B0604030504040204" pitchFamily="50" charset="-128"/>
                <a:cs typeface="Source Han Sans JP Heavy"/>
              </a:rPr>
              <a:t>ー」の捉え方</a:t>
            </a:r>
            <a:endParaRPr sz="17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0916" y="9281262"/>
            <a:ext cx="5441315" cy="626838"/>
          </a:xfrm>
          <a:prstGeom prst="rect">
            <a:avLst/>
          </a:prstGeom>
        </p:spPr>
        <p:txBody>
          <a:bodyPr vert="horz" wrap="square" lIns="0" tIns="12700" rIns="0" bIns="0" rtlCol="0">
            <a:spAutoFit/>
          </a:bodyPr>
          <a:lstStyle/>
          <a:p>
            <a:pPr marL="12700" marR="5080" indent="137160" algn="just">
              <a:lnSpc>
                <a:spcPct val="133300"/>
              </a:lnSpc>
              <a:spcBef>
                <a:spcPts val="100"/>
              </a:spcBef>
            </a:pPr>
            <a:r>
              <a:rPr sz="1000" b="1" dirty="0" err="1">
                <a:solidFill>
                  <a:srgbClr val="DB5889"/>
                </a:solidFill>
                <a:latin typeface="Meiryo UI" panose="020B0604030504040204" pitchFamily="50" charset="-128"/>
                <a:ea typeface="Meiryo UI" panose="020B0604030504040204" pitchFamily="50" charset="-128"/>
                <a:cs typeface="Source Han Sans JP"/>
              </a:rPr>
              <a:t>見守りや、感情面のサポート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もケアの一種です。「ヤングケアラーかどうかの厳密な判断」に捉われず、将来的に負担を抱えるかもしれない可能性等から、</a:t>
            </a:r>
            <a:r>
              <a:rPr sz="1000" b="1" dirty="0" err="1">
                <a:solidFill>
                  <a:srgbClr val="DB5889"/>
                </a:solidFill>
                <a:latin typeface="Meiryo UI" panose="020B0604030504040204" pitchFamily="50" charset="-128"/>
                <a:ea typeface="Meiryo UI" panose="020B0604030504040204" pitchFamily="50" charset="-128"/>
                <a:cs typeface="Source Han Sans JP"/>
              </a:rPr>
              <a:t>ヤングケアラーと思われる時点で見過ごすことなく</a:t>
            </a:r>
            <a:r>
              <a:rPr sz="1000" dirty="0" err="1">
                <a:solidFill>
                  <a:srgbClr val="414042"/>
                </a:solidFill>
                <a:latin typeface="Meiryo UI" panose="020B0604030504040204" pitchFamily="50" charset="-128"/>
                <a:ea typeface="Meiryo UI" panose="020B0604030504040204" pitchFamily="50" charset="-128"/>
                <a:cs typeface="Source Han Sans JP"/>
              </a:rPr>
              <a:t>話を聞いたり見守ったりしていくことが大切です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sp>
        <p:nvSpPr>
          <p:cNvPr id="10" name="object 10"/>
          <p:cNvSpPr/>
          <p:nvPr/>
        </p:nvSpPr>
        <p:spPr>
          <a:xfrm>
            <a:off x="1079997" y="2430005"/>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1065869" y="2464565"/>
            <a:ext cx="5434965" cy="166712"/>
          </a:xfrm>
          <a:prstGeom prst="rect">
            <a:avLst/>
          </a:prstGeom>
        </p:spPr>
        <p:txBody>
          <a:bodyPr vert="horz" wrap="square" lIns="0" tIns="12700" rIns="0" bIns="0" rtlCol="0">
            <a:spAutoFit/>
          </a:bodyPr>
          <a:lstStyle/>
          <a:p>
            <a:pPr marR="6985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（１）「</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とは</a:t>
            </a:r>
            <a:endParaRPr sz="10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1067299" y="7156425"/>
            <a:ext cx="2672851"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出所：厚生労働省（</a:t>
            </a:r>
            <a:r>
              <a:rPr lang="en-US" sz="550" dirty="0" err="1">
                <a:solidFill>
                  <a:srgbClr val="414042"/>
                </a:solidFill>
                <a:latin typeface="Meiryo UI" panose="020B0604030504040204" pitchFamily="50" charset="-128"/>
                <a:ea typeface="Meiryo UI" panose="020B0604030504040204" pitchFamily="50" charset="-128"/>
                <a:cs typeface="Source Han Sans JP"/>
              </a:rPr>
              <a:t>https</a:t>
            </a:r>
            <a:r>
              <a:rPr lang="en-US" sz="550" dirty="0">
                <a:solidFill>
                  <a:srgbClr val="414042"/>
                </a:solidFill>
                <a:latin typeface="Meiryo UI" panose="020B0604030504040204" pitchFamily="50" charset="-128"/>
                <a:ea typeface="Meiryo UI" panose="020B0604030504040204" pitchFamily="50" charset="-128"/>
                <a:cs typeface="Source Han Sans JP"/>
              </a:rPr>
              <a:t>://www.mhlw.go.jp/young-</a:t>
            </a:r>
            <a:r>
              <a:rPr lang="en-US" sz="550" dirty="0" err="1">
                <a:solidFill>
                  <a:srgbClr val="414042"/>
                </a:solidFill>
                <a:latin typeface="Meiryo UI" panose="020B0604030504040204" pitchFamily="50" charset="-128"/>
                <a:ea typeface="Meiryo UI" panose="020B0604030504040204" pitchFamily="50" charset="-128"/>
                <a:cs typeface="Source Han Sans JP"/>
              </a:rPr>
              <a:t>carer</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
        <p:nvSpPr>
          <p:cNvPr id="13" name="object 13"/>
          <p:cNvSpPr txBox="1"/>
          <p:nvPr/>
        </p:nvSpPr>
        <p:spPr>
          <a:xfrm>
            <a:off x="1198082" y="7604088"/>
            <a:ext cx="4894580"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上記は一例にすぎず、以下のようなケアをしている場合もヤングケアラーに含まれます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1079995" y="7856994"/>
            <a:ext cx="5400040" cy="1254290"/>
          </a:xfrm>
          <a:prstGeom prst="rect">
            <a:avLst/>
          </a:prstGeom>
          <a:solidFill>
            <a:srgbClr val="F9EBEE"/>
          </a:solidFill>
        </p:spPr>
        <p:txBody>
          <a:bodyPr vert="horz" wrap="square" lIns="0" tIns="5080" rIns="0" bIns="216000" rtlCol="0">
            <a:spAutoFit/>
          </a:bodyPr>
          <a:lstStyle/>
          <a:p>
            <a:pPr>
              <a:lnSpc>
                <a:spcPct val="100000"/>
              </a:lnSpc>
              <a:spcBef>
                <a:spcPts val="40"/>
              </a:spcBef>
            </a:pPr>
            <a:endParaRPr sz="1350" dirty="0">
              <a:latin typeface="Meiryo UI" panose="020B0604030504040204" pitchFamily="50" charset="-128"/>
              <a:ea typeface="Meiryo UI" panose="020B0604030504040204" pitchFamily="50" charset="-128"/>
              <a:cs typeface="Times New Roman"/>
            </a:endParaRPr>
          </a:p>
          <a:p>
            <a:pPr marL="320675" indent="-123825">
              <a:lnSpc>
                <a:spcPct val="100000"/>
              </a:lnSpc>
              <a:buClr>
                <a:srgbClr val="DE6A92"/>
              </a:buClr>
              <a:buSzPct val="100000"/>
              <a:buChar char="●"/>
              <a:tabLst>
                <a:tab pos="321310" algn="l"/>
              </a:tabLst>
            </a:pPr>
            <a:r>
              <a:rPr sz="900" dirty="0">
                <a:solidFill>
                  <a:srgbClr val="414042"/>
                </a:solidFill>
                <a:latin typeface="Meiryo UI" panose="020B0604030504040204" pitchFamily="50" charset="-128"/>
                <a:ea typeface="Meiryo UI" panose="020B0604030504040204" pitchFamily="50" charset="-128"/>
                <a:cs typeface="Source Han Sans JP"/>
              </a:rPr>
              <a:t>精神疾患や知的障害、発達障害、疾病や難病等のある親やきょうだいのケアをしている</a:t>
            </a:r>
            <a:endParaRPr sz="900" dirty="0">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0"/>
              </a:spcBef>
              <a:buClr>
                <a:srgbClr val="DE6A92"/>
              </a:buClr>
              <a:buSzPct val="100000"/>
              <a:buChar char="●"/>
              <a:tabLst>
                <a:tab pos="321310" algn="l"/>
              </a:tabLst>
            </a:pPr>
            <a:r>
              <a:rPr sz="900" dirty="0">
                <a:solidFill>
                  <a:srgbClr val="414042"/>
                </a:solidFill>
                <a:latin typeface="Meiryo UI" panose="020B0604030504040204" pitchFamily="50" charset="-128"/>
                <a:ea typeface="Meiryo UI" panose="020B0604030504040204" pitchFamily="50" charset="-128"/>
                <a:cs typeface="Source Han Sans JP"/>
              </a:rPr>
              <a:t>脳疾患、がんなどの病気のある親や祖父母のケアをしている</a:t>
            </a:r>
            <a:endParaRPr sz="900" dirty="0">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5"/>
              </a:spcBef>
              <a:buClr>
                <a:srgbClr val="DE6A92"/>
              </a:buClr>
              <a:buSzPct val="100000"/>
              <a:buChar char="●"/>
              <a:tabLst>
                <a:tab pos="321310" algn="l"/>
              </a:tabLst>
            </a:pPr>
            <a:r>
              <a:rPr sz="900" dirty="0">
                <a:solidFill>
                  <a:srgbClr val="414042"/>
                </a:solidFill>
                <a:latin typeface="Meiryo UI" panose="020B0604030504040204" pitchFamily="50" charset="-128"/>
                <a:ea typeface="Meiryo UI" panose="020B0604030504040204" pitchFamily="50" charset="-128"/>
                <a:cs typeface="Source Han Sans JP"/>
              </a:rPr>
              <a:t>依存性のある親に対応する等、</a:t>
            </a:r>
            <a:r>
              <a:rPr sz="900" b="1" dirty="0">
                <a:solidFill>
                  <a:srgbClr val="DB5889"/>
                </a:solidFill>
                <a:latin typeface="Meiryo UI" panose="020B0604030504040204" pitchFamily="50" charset="-128"/>
                <a:ea typeface="Meiryo UI" panose="020B0604030504040204" pitchFamily="50" charset="-128"/>
                <a:cs typeface="Source Han Sans JP"/>
              </a:rPr>
              <a:t>感情面のサポート</a:t>
            </a:r>
            <a:r>
              <a:rPr sz="900" dirty="0">
                <a:solidFill>
                  <a:srgbClr val="414042"/>
                </a:solidFill>
                <a:latin typeface="Meiryo UI" panose="020B0604030504040204" pitchFamily="50" charset="-128"/>
                <a:ea typeface="Meiryo UI" panose="020B0604030504040204" pitchFamily="50" charset="-128"/>
                <a:cs typeface="Source Han Sans JP"/>
              </a:rPr>
              <a:t>をしている</a:t>
            </a:r>
            <a:endParaRPr sz="900" dirty="0">
              <a:latin typeface="Meiryo UI" panose="020B0604030504040204" pitchFamily="50" charset="-128"/>
              <a:ea typeface="Meiryo UI" panose="020B0604030504040204" pitchFamily="50" charset="-128"/>
              <a:cs typeface="Source Han Sans JP"/>
            </a:endParaRPr>
          </a:p>
          <a:p>
            <a:pPr marL="315595" indent="-118745">
              <a:lnSpc>
                <a:spcPct val="100000"/>
              </a:lnSpc>
              <a:spcBef>
                <a:spcPts val="705"/>
              </a:spcBef>
              <a:buClr>
                <a:srgbClr val="DE6A92"/>
              </a:buClr>
              <a:buSzPct val="100000"/>
              <a:buChar char="●"/>
              <a:tabLst>
                <a:tab pos="316230" algn="l"/>
              </a:tabLst>
            </a:pPr>
            <a:r>
              <a:rPr sz="900" dirty="0">
                <a:solidFill>
                  <a:srgbClr val="414042"/>
                </a:solidFill>
                <a:latin typeface="Meiryo UI" panose="020B0604030504040204" pitchFamily="50" charset="-128"/>
                <a:ea typeface="Meiryo UI" panose="020B0604030504040204" pitchFamily="50" charset="-128"/>
                <a:cs typeface="Source Han Sans JP"/>
              </a:rPr>
              <a:t>きょうだいの学童クラブ、保育所、放課後等デイサービス等の送り迎えをしている</a:t>
            </a:r>
            <a:endParaRPr sz="900" dirty="0">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1583994" y="3978021"/>
            <a:ext cx="1512570" cy="201337"/>
          </a:xfrm>
          <a:prstGeom prst="rect">
            <a:avLst/>
          </a:prstGeom>
          <a:solidFill>
            <a:srgbClr val="DB5889"/>
          </a:solidFill>
        </p:spPr>
        <p:txBody>
          <a:bodyPr vert="horz" wrap="square" lIns="0" tIns="0" rIns="0" bIns="0" rtlCol="0" anchor="ctr" anchorCtr="0">
            <a:noAutofit/>
          </a:bodyPr>
          <a:lstStyle/>
          <a:p>
            <a:pPr algn="ctr">
              <a:lnSpc>
                <a:spcPct val="100000"/>
              </a:lnSpc>
              <a:spcBef>
                <a:spcPts val="370"/>
              </a:spcBef>
            </a:pPr>
            <a:r>
              <a:rPr sz="1000" b="1" dirty="0" err="1">
                <a:solidFill>
                  <a:srgbClr val="FFFFFF"/>
                </a:solidFill>
                <a:latin typeface="Meiryo UI" panose="020B0604030504040204" pitchFamily="50" charset="-128"/>
                <a:ea typeface="Meiryo UI" panose="020B0604030504040204" pitchFamily="50" charset="-128"/>
                <a:cs typeface="Source Han Sans JP Heavy"/>
              </a:rPr>
              <a:t>ヤングケアラーとは</a:t>
            </a:r>
            <a:endParaRPr sz="1000" dirty="0">
              <a:latin typeface="Meiryo UI" panose="020B0604030504040204" pitchFamily="50" charset="-128"/>
              <a:ea typeface="Meiryo UI" panose="020B0604030504040204" pitchFamily="50" charset="-128"/>
              <a:cs typeface="Source Han Sans JP Heavy"/>
            </a:endParaRPr>
          </a:p>
        </p:txBody>
      </p:sp>
      <p:grpSp>
        <p:nvGrpSpPr>
          <p:cNvPr id="16" name="object 16"/>
          <p:cNvGrpSpPr/>
          <p:nvPr/>
        </p:nvGrpSpPr>
        <p:grpSpPr>
          <a:xfrm>
            <a:off x="1295996" y="4383004"/>
            <a:ext cx="900430" cy="900430"/>
            <a:chOff x="1295996" y="4383004"/>
            <a:chExt cx="900430" cy="900430"/>
          </a:xfrm>
        </p:grpSpPr>
        <p:pic>
          <p:nvPicPr>
            <p:cNvPr id="17" name="object 17"/>
            <p:cNvPicPr/>
            <p:nvPr/>
          </p:nvPicPr>
          <p:blipFill>
            <a:blip r:embed="rId3" cstate="print"/>
            <a:stretch>
              <a:fillRect/>
            </a:stretch>
          </p:blipFill>
          <p:spPr>
            <a:xfrm>
              <a:off x="1295996" y="4383011"/>
              <a:ext cx="899998" cy="899998"/>
            </a:xfrm>
            <a:prstGeom prst="rect">
              <a:avLst/>
            </a:prstGeom>
          </p:spPr>
        </p:pic>
        <p:sp>
          <p:nvSpPr>
            <p:cNvPr id="18" name="object 18"/>
            <p:cNvSpPr/>
            <p:nvPr/>
          </p:nvSpPr>
          <p:spPr>
            <a:xfrm>
              <a:off x="1309498" y="4396505"/>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19" name="object 19"/>
          <p:cNvGrpSpPr/>
          <p:nvPr/>
        </p:nvGrpSpPr>
        <p:grpSpPr>
          <a:xfrm>
            <a:off x="2312998" y="4383004"/>
            <a:ext cx="900430" cy="900430"/>
            <a:chOff x="2312998" y="4383004"/>
            <a:chExt cx="900430" cy="900430"/>
          </a:xfrm>
        </p:grpSpPr>
        <p:pic>
          <p:nvPicPr>
            <p:cNvPr id="20" name="object 20"/>
            <p:cNvPicPr/>
            <p:nvPr/>
          </p:nvPicPr>
          <p:blipFill>
            <a:blip r:embed="rId4" cstate="print"/>
            <a:stretch>
              <a:fillRect/>
            </a:stretch>
          </p:blipFill>
          <p:spPr>
            <a:xfrm>
              <a:off x="2313000" y="4385411"/>
              <a:ext cx="899985" cy="895184"/>
            </a:xfrm>
            <a:prstGeom prst="rect">
              <a:avLst/>
            </a:prstGeom>
          </p:spPr>
        </p:pic>
        <p:sp>
          <p:nvSpPr>
            <p:cNvPr id="21" name="object 21"/>
            <p:cNvSpPr/>
            <p:nvPr/>
          </p:nvSpPr>
          <p:spPr>
            <a:xfrm>
              <a:off x="2326499" y="4396505"/>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7" y="832497"/>
                  </a:lnTo>
                  <a:lnTo>
                    <a:pt x="872997"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22" name="object 22"/>
          <p:cNvGrpSpPr/>
          <p:nvPr/>
        </p:nvGrpSpPr>
        <p:grpSpPr>
          <a:xfrm>
            <a:off x="3329999" y="4383004"/>
            <a:ext cx="900430" cy="900430"/>
            <a:chOff x="3329999" y="4383004"/>
            <a:chExt cx="900430" cy="900430"/>
          </a:xfrm>
        </p:grpSpPr>
        <p:pic>
          <p:nvPicPr>
            <p:cNvPr id="23" name="object 23"/>
            <p:cNvPicPr/>
            <p:nvPr/>
          </p:nvPicPr>
          <p:blipFill>
            <a:blip r:embed="rId5" cstate="print"/>
            <a:stretch>
              <a:fillRect/>
            </a:stretch>
          </p:blipFill>
          <p:spPr>
            <a:xfrm>
              <a:off x="3333597" y="4383011"/>
              <a:ext cx="896404" cy="899998"/>
            </a:xfrm>
            <a:prstGeom prst="rect">
              <a:avLst/>
            </a:prstGeom>
          </p:spPr>
        </p:pic>
        <p:sp>
          <p:nvSpPr>
            <p:cNvPr id="24" name="object 24"/>
            <p:cNvSpPr/>
            <p:nvPr/>
          </p:nvSpPr>
          <p:spPr>
            <a:xfrm>
              <a:off x="3343499" y="4396505"/>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25" name="object 25"/>
          <p:cNvGrpSpPr/>
          <p:nvPr/>
        </p:nvGrpSpPr>
        <p:grpSpPr>
          <a:xfrm>
            <a:off x="4346999" y="4383004"/>
            <a:ext cx="900430" cy="900430"/>
            <a:chOff x="4346999" y="4383004"/>
            <a:chExt cx="900430" cy="900430"/>
          </a:xfrm>
        </p:grpSpPr>
        <p:pic>
          <p:nvPicPr>
            <p:cNvPr id="26" name="object 26"/>
            <p:cNvPicPr/>
            <p:nvPr/>
          </p:nvPicPr>
          <p:blipFill>
            <a:blip r:embed="rId6" cstate="print"/>
            <a:stretch>
              <a:fillRect/>
            </a:stretch>
          </p:blipFill>
          <p:spPr>
            <a:xfrm>
              <a:off x="4347006" y="4385411"/>
              <a:ext cx="899998" cy="895184"/>
            </a:xfrm>
            <a:prstGeom prst="rect">
              <a:avLst/>
            </a:prstGeom>
          </p:spPr>
        </p:pic>
        <p:sp>
          <p:nvSpPr>
            <p:cNvPr id="27" name="object 27"/>
            <p:cNvSpPr/>
            <p:nvPr/>
          </p:nvSpPr>
          <p:spPr>
            <a:xfrm>
              <a:off x="4360499" y="4396505"/>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28" name="object 28"/>
          <p:cNvGrpSpPr/>
          <p:nvPr/>
        </p:nvGrpSpPr>
        <p:grpSpPr>
          <a:xfrm>
            <a:off x="5363997" y="4383004"/>
            <a:ext cx="900430" cy="900430"/>
            <a:chOff x="5363997" y="4383004"/>
            <a:chExt cx="900430" cy="900430"/>
          </a:xfrm>
        </p:grpSpPr>
        <p:pic>
          <p:nvPicPr>
            <p:cNvPr id="29" name="object 29"/>
            <p:cNvPicPr/>
            <p:nvPr/>
          </p:nvPicPr>
          <p:blipFill>
            <a:blip r:embed="rId7" cstate="print"/>
            <a:stretch>
              <a:fillRect/>
            </a:stretch>
          </p:blipFill>
          <p:spPr>
            <a:xfrm>
              <a:off x="5363997" y="4383011"/>
              <a:ext cx="900010" cy="899998"/>
            </a:xfrm>
            <a:prstGeom prst="rect">
              <a:avLst/>
            </a:prstGeom>
          </p:spPr>
        </p:pic>
        <p:sp>
          <p:nvSpPr>
            <p:cNvPr id="30" name="object 30"/>
            <p:cNvSpPr/>
            <p:nvPr/>
          </p:nvSpPr>
          <p:spPr>
            <a:xfrm>
              <a:off x="5377498" y="4396505"/>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31" name="object 31"/>
          <p:cNvGrpSpPr/>
          <p:nvPr/>
        </p:nvGrpSpPr>
        <p:grpSpPr>
          <a:xfrm>
            <a:off x="1295996" y="5786996"/>
            <a:ext cx="900430" cy="900430"/>
            <a:chOff x="1295996" y="5786996"/>
            <a:chExt cx="900430" cy="900430"/>
          </a:xfrm>
        </p:grpSpPr>
        <p:pic>
          <p:nvPicPr>
            <p:cNvPr id="32" name="object 32"/>
            <p:cNvPicPr/>
            <p:nvPr/>
          </p:nvPicPr>
          <p:blipFill>
            <a:blip r:embed="rId8" cstate="print"/>
            <a:stretch>
              <a:fillRect/>
            </a:stretch>
          </p:blipFill>
          <p:spPr>
            <a:xfrm>
              <a:off x="1295996" y="5786996"/>
              <a:ext cx="899998" cy="900010"/>
            </a:xfrm>
            <a:prstGeom prst="rect">
              <a:avLst/>
            </a:prstGeom>
          </p:spPr>
        </p:pic>
        <p:sp>
          <p:nvSpPr>
            <p:cNvPr id="33" name="object 33"/>
            <p:cNvSpPr/>
            <p:nvPr/>
          </p:nvSpPr>
          <p:spPr>
            <a:xfrm>
              <a:off x="1309498" y="5800506"/>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34" name="object 34"/>
          <p:cNvGrpSpPr/>
          <p:nvPr/>
        </p:nvGrpSpPr>
        <p:grpSpPr>
          <a:xfrm>
            <a:off x="2312998" y="5786996"/>
            <a:ext cx="900430" cy="900430"/>
            <a:chOff x="2312998" y="5786996"/>
            <a:chExt cx="900430" cy="900430"/>
          </a:xfrm>
        </p:grpSpPr>
        <p:pic>
          <p:nvPicPr>
            <p:cNvPr id="35" name="object 35"/>
            <p:cNvPicPr/>
            <p:nvPr/>
          </p:nvPicPr>
          <p:blipFill>
            <a:blip r:embed="rId9" cstate="print"/>
            <a:stretch>
              <a:fillRect/>
            </a:stretch>
          </p:blipFill>
          <p:spPr>
            <a:xfrm>
              <a:off x="2313000" y="5786996"/>
              <a:ext cx="899998" cy="895197"/>
            </a:xfrm>
            <a:prstGeom prst="rect">
              <a:avLst/>
            </a:prstGeom>
          </p:spPr>
        </p:pic>
        <p:sp>
          <p:nvSpPr>
            <p:cNvPr id="36" name="object 36"/>
            <p:cNvSpPr/>
            <p:nvPr/>
          </p:nvSpPr>
          <p:spPr>
            <a:xfrm>
              <a:off x="2326499" y="5800506"/>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7" y="832497"/>
                  </a:lnTo>
                  <a:lnTo>
                    <a:pt x="872997"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37" name="object 37"/>
          <p:cNvGrpSpPr/>
          <p:nvPr/>
        </p:nvGrpSpPr>
        <p:grpSpPr>
          <a:xfrm>
            <a:off x="3329990" y="5786996"/>
            <a:ext cx="900430" cy="900430"/>
            <a:chOff x="3329990" y="5786996"/>
            <a:chExt cx="900430" cy="900430"/>
          </a:xfrm>
        </p:grpSpPr>
        <p:pic>
          <p:nvPicPr>
            <p:cNvPr id="38" name="object 38"/>
            <p:cNvPicPr/>
            <p:nvPr/>
          </p:nvPicPr>
          <p:blipFill>
            <a:blip r:embed="rId10" cstate="print"/>
            <a:stretch>
              <a:fillRect/>
            </a:stretch>
          </p:blipFill>
          <p:spPr>
            <a:xfrm>
              <a:off x="3329990" y="5786996"/>
              <a:ext cx="900010" cy="900010"/>
            </a:xfrm>
            <a:prstGeom prst="rect">
              <a:avLst/>
            </a:prstGeom>
          </p:spPr>
        </p:pic>
        <p:sp>
          <p:nvSpPr>
            <p:cNvPr id="39" name="object 39"/>
            <p:cNvSpPr/>
            <p:nvPr/>
          </p:nvSpPr>
          <p:spPr>
            <a:xfrm>
              <a:off x="3343499" y="5800506"/>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40" name="object 40"/>
          <p:cNvGrpSpPr/>
          <p:nvPr/>
        </p:nvGrpSpPr>
        <p:grpSpPr>
          <a:xfrm>
            <a:off x="4346999" y="5786996"/>
            <a:ext cx="900430" cy="900430"/>
            <a:chOff x="4346999" y="5786996"/>
            <a:chExt cx="900430" cy="900430"/>
          </a:xfrm>
        </p:grpSpPr>
        <p:pic>
          <p:nvPicPr>
            <p:cNvPr id="41" name="object 41"/>
            <p:cNvPicPr/>
            <p:nvPr/>
          </p:nvPicPr>
          <p:blipFill>
            <a:blip r:embed="rId11" cstate="print"/>
            <a:stretch>
              <a:fillRect/>
            </a:stretch>
          </p:blipFill>
          <p:spPr>
            <a:xfrm>
              <a:off x="4347006" y="5786996"/>
              <a:ext cx="899998" cy="895197"/>
            </a:xfrm>
            <a:prstGeom prst="rect">
              <a:avLst/>
            </a:prstGeom>
          </p:spPr>
        </p:pic>
        <p:sp>
          <p:nvSpPr>
            <p:cNvPr id="42" name="object 42"/>
            <p:cNvSpPr/>
            <p:nvPr/>
          </p:nvSpPr>
          <p:spPr>
            <a:xfrm>
              <a:off x="4360499" y="5800506"/>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grpSp>
        <p:nvGrpSpPr>
          <p:cNvPr id="43" name="object 43"/>
          <p:cNvGrpSpPr/>
          <p:nvPr/>
        </p:nvGrpSpPr>
        <p:grpSpPr>
          <a:xfrm>
            <a:off x="5363997" y="5786996"/>
            <a:ext cx="900430" cy="900430"/>
            <a:chOff x="5363997" y="5786996"/>
            <a:chExt cx="900430" cy="900430"/>
          </a:xfrm>
        </p:grpSpPr>
        <p:pic>
          <p:nvPicPr>
            <p:cNvPr id="44" name="object 44"/>
            <p:cNvPicPr/>
            <p:nvPr/>
          </p:nvPicPr>
          <p:blipFill>
            <a:blip r:embed="rId12" cstate="print"/>
            <a:stretch>
              <a:fillRect/>
            </a:stretch>
          </p:blipFill>
          <p:spPr>
            <a:xfrm>
              <a:off x="5363997" y="5786996"/>
              <a:ext cx="900010" cy="900010"/>
            </a:xfrm>
            <a:prstGeom prst="rect">
              <a:avLst/>
            </a:prstGeom>
          </p:spPr>
        </p:pic>
        <p:sp>
          <p:nvSpPr>
            <p:cNvPr id="45" name="object 45"/>
            <p:cNvSpPr/>
            <p:nvPr/>
          </p:nvSpPr>
          <p:spPr>
            <a:xfrm>
              <a:off x="5377498" y="5800506"/>
              <a:ext cx="873125" cy="873125"/>
            </a:xfrm>
            <a:custGeom>
              <a:avLst/>
              <a:gdLst/>
              <a:ahLst/>
              <a:cxnLst/>
              <a:rect l="l" t="t" r="r" b="b"/>
              <a:pathLst>
                <a:path w="873125" h="873125">
                  <a:moveTo>
                    <a:pt x="40500" y="0"/>
                  </a:moveTo>
                  <a:lnTo>
                    <a:pt x="24753" y="3188"/>
                  </a:lnTo>
                  <a:lnTo>
                    <a:pt x="11877" y="11877"/>
                  </a:lnTo>
                  <a:lnTo>
                    <a:pt x="3188" y="24753"/>
                  </a:lnTo>
                  <a:lnTo>
                    <a:pt x="0" y="40500"/>
                  </a:lnTo>
                  <a:lnTo>
                    <a:pt x="0" y="832497"/>
                  </a:lnTo>
                  <a:lnTo>
                    <a:pt x="3188" y="848250"/>
                  </a:lnTo>
                  <a:lnTo>
                    <a:pt x="11877" y="861125"/>
                  </a:lnTo>
                  <a:lnTo>
                    <a:pt x="24753" y="869811"/>
                  </a:lnTo>
                  <a:lnTo>
                    <a:pt x="40500" y="872997"/>
                  </a:lnTo>
                  <a:lnTo>
                    <a:pt x="832497" y="872997"/>
                  </a:lnTo>
                  <a:lnTo>
                    <a:pt x="848250" y="869811"/>
                  </a:lnTo>
                  <a:lnTo>
                    <a:pt x="861125" y="861125"/>
                  </a:lnTo>
                  <a:lnTo>
                    <a:pt x="869811" y="848250"/>
                  </a:lnTo>
                  <a:lnTo>
                    <a:pt x="872998" y="832497"/>
                  </a:lnTo>
                  <a:lnTo>
                    <a:pt x="872998" y="40500"/>
                  </a:lnTo>
                  <a:lnTo>
                    <a:pt x="869811" y="24753"/>
                  </a:lnTo>
                  <a:lnTo>
                    <a:pt x="861125" y="11877"/>
                  </a:lnTo>
                  <a:lnTo>
                    <a:pt x="848250" y="3188"/>
                  </a:lnTo>
                  <a:lnTo>
                    <a:pt x="832497" y="0"/>
                  </a:lnTo>
                  <a:lnTo>
                    <a:pt x="40500" y="0"/>
                  </a:lnTo>
                  <a:close/>
                </a:path>
              </a:pathLst>
            </a:custGeom>
            <a:ln w="27000">
              <a:solidFill>
                <a:srgbClr val="46768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46" name="object 46"/>
          <p:cNvSpPr txBox="1"/>
          <p:nvPr/>
        </p:nvSpPr>
        <p:spPr>
          <a:xfrm>
            <a:off x="1081798" y="3849306"/>
            <a:ext cx="5396865" cy="3246375"/>
          </a:xfrm>
          <a:prstGeom prst="rect">
            <a:avLst/>
          </a:prstGeom>
          <a:ln w="3594">
            <a:solidFill>
              <a:srgbClr val="DB5889"/>
            </a:solid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47" name="object 47"/>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8" name="object 48"/>
          <p:cNvSpPr txBox="1"/>
          <p:nvPr/>
        </p:nvSpPr>
        <p:spPr>
          <a:xfrm>
            <a:off x="278723" y="10325127"/>
            <a:ext cx="90805" cy="151323"/>
          </a:xfrm>
          <a:prstGeom prst="rect">
            <a:avLst/>
          </a:prstGeom>
        </p:spPr>
        <p:txBody>
          <a:bodyPr vert="horz" wrap="square" lIns="0" tIns="12700" rIns="0" bIns="0" rtlCol="0">
            <a:spAutoFit/>
          </a:bodyPr>
          <a:lstStyle/>
          <a:p>
            <a:pPr marL="12700">
              <a:lnSpc>
                <a:spcPct val="100000"/>
              </a:lnSpc>
              <a:spcBef>
                <a:spcPts val="100"/>
              </a:spcBef>
            </a:pPr>
            <a:r>
              <a:rPr sz="900" b="0" dirty="0">
                <a:solidFill>
                  <a:srgbClr val="414042"/>
                </a:solidFill>
                <a:latin typeface="Meiryo UI" panose="020B0604030504040204" pitchFamily="50" charset="-128"/>
                <a:ea typeface="Meiryo UI" panose="020B0604030504040204" pitchFamily="50" charset="-128"/>
                <a:cs typeface="Source Han Sans JP Medium"/>
              </a:rPr>
              <a:t>7</a:t>
            </a:r>
            <a:endParaRPr sz="900">
              <a:latin typeface="Meiryo UI" panose="020B0604030504040204" pitchFamily="50" charset="-128"/>
              <a:ea typeface="Meiryo UI" panose="020B0604030504040204" pitchFamily="50" charset="-128"/>
              <a:cs typeface="Source Han Sans JP Medium"/>
            </a:endParaRPr>
          </a:p>
        </p:txBody>
      </p:sp>
      <p:sp>
        <p:nvSpPr>
          <p:cNvPr id="49" name="object 49"/>
          <p:cNvSpPr txBox="1"/>
          <p:nvPr/>
        </p:nvSpPr>
        <p:spPr>
          <a:xfrm>
            <a:off x="707301" y="10331567"/>
            <a:ext cx="2828290" cy="120546"/>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414042"/>
                </a:solidFill>
                <a:latin typeface="Meiryo UI" panose="020B0604030504040204" pitchFamily="50" charset="-128"/>
                <a:ea typeface="Meiryo UI" panose="020B0604030504040204" pitchFamily="50" charset="-128"/>
                <a:cs typeface="Source Han Sans JP"/>
              </a:rPr>
              <a:t>第１章  ｜  １. </a:t>
            </a:r>
            <a:r>
              <a:rPr sz="700" dirty="0" err="1">
                <a:solidFill>
                  <a:srgbClr val="414042"/>
                </a:solidFill>
                <a:latin typeface="Meiryo UI" panose="020B0604030504040204" pitchFamily="50" charset="-128"/>
                <a:ea typeface="Meiryo UI" panose="020B0604030504040204" pitchFamily="50" charset="-128"/>
                <a:cs typeface="Source Han Sans JP"/>
              </a:rPr>
              <a:t>本マニュアルにおける「ヤングケアラ</a:t>
            </a:r>
            <a:r>
              <a:rPr sz="700" dirty="0">
                <a:solidFill>
                  <a:srgbClr val="414042"/>
                </a:solidFill>
                <a:latin typeface="Meiryo UI" panose="020B0604030504040204" pitchFamily="50" charset="-128"/>
                <a:ea typeface="Meiryo UI" panose="020B0604030504040204" pitchFamily="50" charset="-128"/>
                <a:cs typeface="Source Han Sans JP"/>
              </a:rPr>
              <a:t>ー」の捉え方</a:t>
            </a:r>
            <a:endParaRPr sz="700" dirty="0">
              <a:latin typeface="Meiryo UI" panose="020B0604030504040204" pitchFamily="50" charset="-128"/>
              <a:ea typeface="Meiryo UI" panose="020B0604030504040204" pitchFamily="50" charset="-128"/>
              <a:cs typeface="Source Han Sans JP"/>
            </a:endParaRPr>
          </a:p>
        </p:txBody>
      </p:sp>
      <p:sp>
        <p:nvSpPr>
          <p:cNvPr id="50"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p>
        </p:txBody>
      </p:sp>
      <p:sp>
        <p:nvSpPr>
          <p:cNvPr id="51"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p>
        </p:txBody>
      </p:sp>
      <p:sp>
        <p:nvSpPr>
          <p:cNvPr id="52" name="object 11"/>
          <p:cNvSpPr txBox="1"/>
          <p:nvPr/>
        </p:nvSpPr>
        <p:spPr>
          <a:xfrm>
            <a:off x="1065869" y="3549813"/>
            <a:ext cx="5434965" cy="166712"/>
          </a:xfrm>
          <a:prstGeom prst="rect">
            <a:avLst/>
          </a:prstGeom>
        </p:spPr>
        <p:txBody>
          <a:bodyPr vert="horz" wrap="square" lIns="0" tIns="12700" rIns="0" bIns="0" rtlCol="0">
            <a:spAutoFit/>
          </a:bodyPr>
          <a:lstStyle/>
          <a:p>
            <a:pPr algn="ctr">
              <a:lnSpc>
                <a:spcPct val="100000"/>
              </a:lnSpc>
              <a:tabLst>
                <a:tab pos="266700" algn="l"/>
                <a:tab pos="307657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図表 ２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ヤングケアラーが行っていることの例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53" name="object 11"/>
          <p:cNvSpPr txBox="1"/>
          <p:nvPr/>
        </p:nvSpPr>
        <p:spPr>
          <a:xfrm>
            <a:off x="1065869" y="2765158"/>
            <a:ext cx="5434965" cy="601127"/>
          </a:xfrm>
          <a:prstGeom prst="rect">
            <a:avLst/>
          </a:prstGeom>
        </p:spPr>
        <p:txBody>
          <a:bodyPr vert="horz" wrap="square" lIns="0" tIns="12700" rIns="0" bIns="0" rtlCol="0">
            <a:spAutoFit/>
          </a:bodyPr>
          <a:lstStyle/>
          <a:p>
            <a:pPr marL="12700" marR="5080" indent="13081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法令上の定義はありませんが、一般に、本来大人が担うと想定されている家事や家族の世話などを日常的に行っている、下図 のような</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歳未満の子供とされています。しかしながら、</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歳以上の若者ケアラーも切れ目のない支援が必要です。</a:t>
            </a:r>
            <a:endParaRPr sz="1000" dirty="0">
              <a:latin typeface="Meiryo UI" panose="020B0604030504040204" pitchFamily="50" charset="-128"/>
              <a:ea typeface="Meiryo UI" panose="020B0604030504040204" pitchFamily="50" charset="-128"/>
              <a:cs typeface="Source Han Sans JP Heavy"/>
            </a:endParaRPr>
          </a:p>
        </p:txBody>
      </p:sp>
      <p:sp>
        <p:nvSpPr>
          <p:cNvPr id="56" name="テキスト ボックス 55"/>
          <p:cNvSpPr txBox="1"/>
          <p:nvPr/>
        </p:nvSpPr>
        <p:spPr>
          <a:xfrm>
            <a:off x="3070802" y="3957778"/>
            <a:ext cx="2743200" cy="246221"/>
          </a:xfrm>
          <a:prstGeom prst="rect">
            <a:avLst/>
          </a:prstGeom>
          <a:noFill/>
        </p:spPr>
        <p:txBody>
          <a:bodyPr wrap="squar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ヤングケアラーとは、例えばこんな子どもたちです</a:t>
            </a:r>
          </a:p>
        </p:txBody>
      </p:sp>
      <p:sp>
        <p:nvSpPr>
          <p:cNvPr id="57" name="テキスト ボックス 56"/>
          <p:cNvSpPr txBox="1"/>
          <p:nvPr/>
        </p:nvSpPr>
        <p:spPr>
          <a:xfrm>
            <a:off x="1364937" y="5330237"/>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障がいや病気のある家族に</a:t>
            </a:r>
            <a:r>
              <a:rPr lang="ja-JP" altLang="en-US" sz="600" spc="-50" dirty="0">
                <a:solidFill>
                  <a:srgbClr val="467683"/>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67683"/>
                </a:solidFill>
                <a:latin typeface="Meiryo UI" panose="020B0604030504040204" pitchFamily="50" charset="-128"/>
                <a:ea typeface="Meiryo UI" panose="020B0604030504040204" pitchFamily="50" charset="-128"/>
                <a:cs typeface="Source Han Sans JP"/>
              </a:rPr>
              <a:t>洗濯などの家事をしている</a:t>
            </a:r>
          </a:p>
        </p:txBody>
      </p:sp>
      <p:sp>
        <p:nvSpPr>
          <p:cNvPr id="58" name="テキスト ボックス 57"/>
          <p:cNvSpPr txBox="1"/>
          <p:nvPr/>
        </p:nvSpPr>
        <p:spPr>
          <a:xfrm>
            <a:off x="2381282" y="5330237"/>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家族に代わり、幼いきょうだ</a:t>
            </a:r>
          </a:p>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いの世話をしている</a:t>
            </a:r>
          </a:p>
        </p:txBody>
      </p:sp>
      <p:sp>
        <p:nvSpPr>
          <p:cNvPr id="59" name="テキスト ボックス 58"/>
          <p:cNvSpPr txBox="1"/>
          <p:nvPr/>
        </p:nvSpPr>
        <p:spPr>
          <a:xfrm>
            <a:off x="3397627" y="5330237"/>
            <a:ext cx="831057" cy="368077"/>
          </a:xfrm>
          <a:prstGeom prst="rect">
            <a:avLst/>
          </a:prstGeom>
          <a:noFill/>
        </p:spPr>
        <p:txBody>
          <a:bodyPr wrap="square" lIns="0" tIns="0" rIns="0" bIns="0" rtlCol="0">
            <a:noAutofit/>
          </a:bodyPr>
          <a:lstStyle/>
          <a:p>
            <a:pPr algn="just"/>
            <a:r>
              <a:rPr lang="ja-JP" altLang="en-US" sz="600" spc="30" dirty="0">
                <a:solidFill>
                  <a:srgbClr val="467683"/>
                </a:solidFill>
                <a:latin typeface="Meiryo UI" panose="020B0604030504040204" pitchFamily="50" charset="-128"/>
                <a:ea typeface="Meiryo UI" panose="020B0604030504040204" pitchFamily="50" charset="-128"/>
                <a:cs typeface="Source Han Sans JP"/>
              </a:rPr>
              <a:t>障がいや病気のあるきょうだいの世話や見守りをして</a:t>
            </a:r>
            <a:r>
              <a:rPr lang="ja-JP" altLang="en-US" sz="600" dirty="0">
                <a:solidFill>
                  <a:srgbClr val="467683"/>
                </a:solidFill>
                <a:latin typeface="Meiryo UI" panose="020B0604030504040204" pitchFamily="50" charset="-128"/>
                <a:ea typeface="Meiryo UI" panose="020B0604030504040204" pitchFamily="50" charset="-128"/>
                <a:cs typeface="Source Han Sans JP"/>
              </a:rPr>
              <a:t>いる</a:t>
            </a:r>
          </a:p>
        </p:txBody>
      </p:sp>
      <p:sp>
        <p:nvSpPr>
          <p:cNvPr id="60" name="テキスト ボックス 59"/>
          <p:cNvSpPr txBox="1"/>
          <p:nvPr/>
        </p:nvSpPr>
        <p:spPr>
          <a:xfrm>
            <a:off x="4413972" y="5330237"/>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目を離せない家族の見守りや声かけなどの気づかいをしている</a:t>
            </a:r>
          </a:p>
        </p:txBody>
      </p:sp>
      <p:sp>
        <p:nvSpPr>
          <p:cNvPr id="61" name="テキスト ボックス 60"/>
          <p:cNvSpPr txBox="1"/>
          <p:nvPr/>
        </p:nvSpPr>
        <p:spPr>
          <a:xfrm>
            <a:off x="5430317" y="5330237"/>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日本語が第一言語でない家族や障がいのある家族のために通訳をしている</a:t>
            </a:r>
          </a:p>
        </p:txBody>
      </p:sp>
      <p:sp>
        <p:nvSpPr>
          <p:cNvPr id="62" name="テキスト ボックス 61"/>
          <p:cNvSpPr txBox="1"/>
          <p:nvPr/>
        </p:nvSpPr>
        <p:spPr>
          <a:xfrm>
            <a:off x="1364937" y="6727604"/>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家計を支えるために労働をして、障がいや病気のある家族を助けている</a:t>
            </a:r>
          </a:p>
        </p:txBody>
      </p:sp>
      <p:sp>
        <p:nvSpPr>
          <p:cNvPr id="63" name="テキスト ボックス 62"/>
          <p:cNvSpPr txBox="1"/>
          <p:nvPr/>
        </p:nvSpPr>
        <p:spPr>
          <a:xfrm>
            <a:off x="2347463" y="6727604"/>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アルコール・薬物・ギャンブル問題を抱える家族に対応している</a:t>
            </a:r>
          </a:p>
        </p:txBody>
      </p:sp>
      <p:sp>
        <p:nvSpPr>
          <p:cNvPr id="64" name="テキスト ボックス 63"/>
          <p:cNvSpPr txBox="1"/>
          <p:nvPr/>
        </p:nvSpPr>
        <p:spPr>
          <a:xfrm>
            <a:off x="3363808" y="6727604"/>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がん・難病・精神疾患など慢性的な病気の家族の看病をしている</a:t>
            </a:r>
          </a:p>
        </p:txBody>
      </p:sp>
      <p:sp>
        <p:nvSpPr>
          <p:cNvPr id="65" name="テキスト ボックス 64"/>
          <p:cNvSpPr txBox="1"/>
          <p:nvPr/>
        </p:nvSpPr>
        <p:spPr>
          <a:xfrm>
            <a:off x="4380153" y="6727604"/>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障がいや病気のある家族の身の回りの世話をしている</a:t>
            </a:r>
          </a:p>
        </p:txBody>
      </p:sp>
      <p:sp>
        <p:nvSpPr>
          <p:cNvPr id="66" name="テキスト ボックス 65"/>
          <p:cNvSpPr txBox="1"/>
          <p:nvPr/>
        </p:nvSpPr>
        <p:spPr>
          <a:xfrm>
            <a:off x="5396498" y="6727604"/>
            <a:ext cx="831057" cy="368077"/>
          </a:xfrm>
          <a:prstGeom prst="rect">
            <a:avLst/>
          </a:prstGeom>
          <a:noFill/>
        </p:spPr>
        <p:txBody>
          <a:bodyPr wrap="square" lIns="0" tIns="0" rIns="0" bIns="0" rtlCol="0">
            <a:noAutofit/>
          </a:bodyPr>
          <a:lstStyle/>
          <a:p>
            <a:pPr algn="just"/>
            <a:r>
              <a:rPr lang="ja-JP" altLang="en-US" sz="600" dirty="0">
                <a:solidFill>
                  <a:srgbClr val="467683"/>
                </a:solidFill>
                <a:latin typeface="Meiryo UI" panose="020B0604030504040204" pitchFamily="50" charset="-128"/>
                <a:ea typeface="Meiryo UI" panose="020B0604030504040204" pitchFamily="50" charset="-128"/>
                <a:cs typeface="Source Han Sans JP"/>
              </a:rPr>
              <a:t>障がいや病気のある家族の入浴やトイレの介助をしている</a:t>
            </a:r>
          </a:p>
        </p:txBody>
      </p:sp>
    </p:spTree>
    <p:extLst>
      <p:ext uri="{BB962C8B-B14F-4D97-AF65-F5344CB8AC3E}">
        <p14:creationId xmlns:p14="http://schemas.microsoft.com/office/powerpoint/2010/main" val="337671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FC8F6ED02BBED43B8C1B065F97E3264" ma:contentTypeVersion="9" ma:contentTypeDescription="新しいドキュメントを作成します。" ma:contentTypeScope="" ma:versionID="a82722cada9084292401f5db63a64c81">
  <xsd:schema xmlns:xsd="http://www.w3.org/2001/XMLSchema" xmlns:xs="http://www.w3.org/2001/XMLSchema" xmlns:p="http://schemas.microsoft.com/office/2006/metadata/properties" xmlns:ns2="c134e4a2-d6cd-4c40-b361-eb54054ec483" xmlns:ns3="b2dadf9c-0578-42b0-a847-0691d0e10925" targetNamespace="http://schemas.microsoft.com/office/2006/metadata/properties" ma:root="true" ma:fieldsID="5c7c290ef9d761c15b06045491dcbc8b" ns2:_="" ns3:_="">
    <xsd:import namespace="c134e4a2-d6cd-4c40-b361-eb54054ec483"/>
    <xsd:import namespace="b2dadf9c-0578-42b0-a847-0691d0e109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4e4a2-d6cd-4c40-b361-eb54054e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adf9c-0578-42b0-a847-0691d0e1092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cf11206-5db3-4c55-8ad9-3a512a5db958}" ma:internalName="TaxCatchAll" ma:showField="CatchAllData" ma:web="b2dadf9c-0578-42b0-a847-0691d0e10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34e4a2-d6cd-4c40-b361-eb54054ec483">
      <Terms xmlns="http://schemas.microsoft.com/office/infopath/2007/PartnerControls"/>
    </lcf76f155ced4ddcb4097134ff3c332f>
    <TaxCatchAll xmlns="b2dadf9c-0578-42b0-a847-0691d0e109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99D697-EDC7-450E-AF33-7BF0D579F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4e4a2-d6cd-4c40-b361-eb54054ec483"/>
    <ds:schemaRef ds:uri="b2dadf9c-0578-42b0-a847-0691d0e10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E0E3F3-64E3-4C04-944A-68DE5ACF115E}">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b2dadf9c-0578-42b0-a847-0691d0e10925"/>
    <ds:schemaRef ds:uri="c134e4a2-d6cd-4c40-b361-eb54054ec483"/>
    <ds:schemaRef ds:uri="http://www.w3.org/XML/1998/namespace"/>
    <ds:schemaRef ds:uri="http://purl.org/dc/dcmitype/"/>
  </ds:schemaRefs>
</ds:datastoreItem>
</file>

<file path=customXml/itemProps3.xml><?xml version="1.0" encoding="utf-8"?>
<ds:datastoreItem xmlns:ds="http://schemas.openxmlformats.org/officeDocument/2006/customXml" ds:itemID="{DB1AAA61-32B6-471E-91CB-E34912DF1E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1344</TotalTime>
  <Words>24765</Words>
  <PresentationFormat>ユーザー設定</PresentationFormat>
  <Paragraphs>2698</Paragraphs>
  <Slides>74</Slides>
  <Notes>70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74</vt:i4>
      </vt:variant>
    </vt:vector>
  </HeadingPairs>
  <TitlesOfParts>
    <vt:vector size="90" baseType="lpstr">
      <vt:lpstr>Adobe Clean Han Black</vt:lpstr>
      <vt:lpstr>Meiryo UI</vt:lpstr>
      <vt:lpstr>PMingLiU</vt:lpstr>
      <vt:lpstr>Source Han Sans JP</vt:lpstr>
      <vt:lpstr>Source Han Sans JP Heavy</vt:lpstr>
      <vt:lpstr>Source Han Sans JP Medium</vt:lpstr>
      <vt:lpstr>UD Digi Kyokasho NK-R</vt:lpstr>
      <vt:lpstr>源ノ角ゴシック Code JP R</vt:lpstr>
      <vt:lpstr>源ノ角ゴシック JP Heavy</vt:lpstr>
      <vt:lpstr>源ノ角ゴシック JP Light</vt:lpstr>
      <vt:lpstr>游ゴシック</vt:lpstr>
      <vt:lpstr>Yu Mincho</vt:lpstr>
      <vt:lpstr>Calibri</vt:lpstr>
      <vt:lpstr>Times New Roman</vt:lpstr>
      <vt:lpstr>Wingdings</vt:lpstr>
      <vt:lpstr>Office Theme</vt:lpstr>
      <vt:lpstr>ヤングケアラー 支援マニュアル</vt:lpstr>
      <vt:lpstr>ヤングケアラー 支援マニュアル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ヤングケアラーに関する概念</vt:lpstr>
      <vt:lpstr>PowerPoint プレゼンテーション</vt:lpstr>
      <vt:lpstr>PowerPoint プレゼンテーション</vt:lpstr>
      <vt:lpstr>PowerPoint プレゼンテーション</vt:lpstr>
      <vt:lpstr>PowerPoint プレゼンテーション</vt:lpstr>
      <vt:lpstr>ヤングケアラー支援の基本方針</vt:lpstr>
      <vt:lpstr>PowerPoint プレゼンテーション</vt:lpstr>
      <vt:lpstr>PowerPoint プレゼンテーション</vt:lpstr>
      <vt:lpstr>ヤングケアラー支援のネットワーク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「ヤングケアラー・コーディネーター（YCC）」の役割</vt:lpstr>
      <vt:lpstr>PowerPoint プレゼンテーション</vt:lpstr>
      <vt:lpstr>PowerPoint プレゼンテーション</vt:lpstr>
      <vt:lpstr>支援の全体像と連携のポイント・基盤づくり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ヤングケアラー支援のフロー</vt:lpstr>
      <vt:lpstr>PowerPoint プレゼンテーション</vt:lpstr>
      <vt:lpstr>ヤングケアラーと思われる子供に気付くポイント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支援方針決定のポイント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支援計画作成・支援のポイント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ヤングケアラーが利用できる制度・相談窓口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東京都ヤングケアラー支援に関するアンケート調査結果</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2023-03-20T04:54:29Z</dcterms:created>
  <dcterms:modified xsi:type="dcterms:W3CDTF">2023-03-27T09:24:12Z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0x010100BFC8F6ED02BBED43B8C1B065F97E3264</vt:lpwstr>
  </property>
  <property fmtid="{D5CDD505-2E9C-101B-9397-08002B2CF9AE}" pid="3" name="MediaServiceImageTags">
    <vt:lpwstr/>
  </property>
</Properties>
</file>