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4"/>
  </p:sldMasterIdLst>
  <p:notesMasterIdLst>
    <p:notesMasterId r:id="rId15"/>
  </p:notesMasterIdLst>
  <p:sldIdLst>
    <p:sldId id="257" r:id="rId5"/>
    <p:sldId id="259" r:id="rId6"/>
    <p:sldId id="271" r:id="rId7"/>
    <p:sldId id="262" r:id="rId8"/>
    <p:sldId id="263" r:id="rId9"/>
    <p:sldId id="264" r:id="rId10"/>
    <p:sldId id="270" r:id="rId11"/>
    <p:sldId id="266" r:id="rId12"/>
    <p:sldId id="272" r:id="rId13"/>
    <p:sldId id="269" r:id="rId14"/>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幡 京加／リサーチ・コンサル／JRI (obata kyoka)" initials="小幡" lastIdx="16" clrIdx="0">
    <p:extLst>
      <p:ext uri="{19B8F6BF-5375-455C-9EA6-DF929625EA0E}">
        <p15:presenceInfo xmlns:p15="http://schemas.microsoft.com/office/powerpoint/2012/main" userId="S::t503081@d1.jri.co.jp::4ea8cc82-172e-4ea0-8e41-0d0780be811b" providerId="AD"/>
      </p:ext>
    </p:extLst>
  </p:cmAuthor>
  <p:cmAuthor id="2" name="小松　聡美" initials="小松　聡美" lastIdx="9" clrIdx="1">
    <p:extLst>
      <p:ext uri="{19B8F6BF-5375-455C-9EA6-DF929625EA0E}">
        <p15:presenceInfo xmlns:p15="http://schemas.microsoft.com/office/powerpoint/2012/main" userId="S-1-5-21-2584162954-2024034027-3327744939-419989" providerId="AD"/>
      </p:ext>
    </p:extLst>
  </p:cmAuthor>
  <p:cmAuthor id="3" name="Inukai Nao" initials="IN" lastIdx="10" clrIdx="2">
    <p:extLst>
      <p:ext uri="{19B8F6BF-5375-455C-9EA6-DF929625EA0E}">
        <p15:presenceInfo xmlns:p15="http://schemas.microsoft.com/office/powerpoint/2012/main" userId="S-1-5-21-654925801-1326278166-646806464-10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9"/>
    <a:srgbClr val="51AD97"/>
    <a:srgbClr val="7F2EAC"/>
    <a:srgbClr val="2579BF"/>
    <a:srgbClr val="AF68D6"/>
    <a:srgbClr val="FB5A15"/>
    <a:srgbClr val="F08200"/>
    <a:srgbClr val="DED7EF"/>
    <a:srgbClr val="D8DCEE"/>
    <a:srgbClr val="FF4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F0A40-D092-4894-B54E-2DC1461A2882}" v="2" dt="2023-03-20T14:10:42.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0" d="100"/>
          <a:sy n="100" d="100"/>
        </p:scale>
        <p:origin x="1620" y="90"/>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幡 京加／リサーチ・コンサル／JRI (obata kyoka)" userId="4ea8cc82-172e-4ea0-8e41-0d0780be811b" providerId="ADAL" clId="{952F0A40-D092-4894-B54E-2DC1461A2882}"/>
    <pc:docChg chg="custSel addSld delSld modSld">
      <pc:chgData name="小幡 京加／リサーチ・コンサル／JRI (obata kyoka)" userId="4ea8cc82-172e-4ea0-8e41-0d0780be811b" providerId="ADAL" clId="{952F0A40-D092-4894-B54E-2DC1461A2882}" dt="2023-03-20T14:10:46.358" v="4" actId="47"/>
      <pc:docMkLst>
        <pc:docMk/>
      </pc:docMkLst>
      <pc:sldChg chg="del">
        <pc:chgData name="小幡 京加／リサーチ・コンサル／JRI (obata kyoka)" userId="4ea8cc82-172e-4ea0-8e41-0d0780be811b" providerId="ADAL" clId="{952F0A40-D092-4894-B54E-2DC1461A2882}" dt="2023-03-20T14:10:46.358" v="4" actId="47"/>
        <pc:sldMkLst>
          <pc:docMk/>
          <pc:sldMk cId="1314637712" sldId="268"/>
        </pc:sldMkLst>
      </pc:sldChg>
      <pc:sldChg chg="modSp mod">
        <pc:chgData name="小幡 京加／リサーチ・コンサル／JRI (obata kyoka)" userId="4ea8cc82-172e-4ea0-8e41-0d0780be811b" providerId="ADAL" clId="{952F0A40-D092-4894-B54E-2DC1461A2882}" dt="2023-03-20T12:43:26.768" v="2" actId="207"/>
        <pc:sldMkLst>
          <pc:docMk/>
          <pc:sldMk cId="1747963533" sldId="269"/>
        </pc:sldMkLst>
        <pc:graphicFrameChg chg="modGraphic">
          <ac:chgData name="小幡 京加／リサーチ・コンサル／JRI (obata kyoka)" userId="4ea8cc82-172e-4ea0-8e41-0d0780be811b" providerId="ADAL" clId="{952F0A40-D092-4894-B54E-2DC1461A2882}" dt="2023-03-20T12:43:26.768" v="2" actId="207"/>
          <ac:graphicFrameMkLst>
            <pc:docMk/>
            <pc:sldMk cId="1747963533" sldId="269"/>
            <ac:graphicFrameMk id="15" creationId="{1BEB518A-8A57-4C1E-A74A-62CEDA30F359}"/>
          </ac:graphicFrameMkLst>
        </pc:graphicFrameChg>
      </pc:sldChg>
      <pc:sldChg chg="addSp modSp mod">
        <pc:chgData name="小幡 京加／リサーチ・コンサル／JRI (obata kyoka)" userId="4ea8cc82-172e-4ea0-8e41-0d0780be811b" providerId="ADAL" clId="{952F0A40-D092-4894-B54E-2DC1461A2882}" dt="2023-03-20T12:43:07.136" v="1" actId="14100"/>
        <pc:sldMkLst>
          <pc:docMk/>
          <pc:sldMk cId="2883500027" sldId="270"/>
        </pc:sldMkLst>
        <pc:spChg chg="mod">
          <ac:chgData name="小幡 京加／リサーチ・コンサル／JRI (obata kyoka)" userId="4ea8cc82-172e-4ea0-8e41-0d0780be811b" providerId="ADAL" clId="{952F0A40-D092-4894-B54E-2DC1461A2882}" dt="2023-03-20T12:42:55.916" v="0" actId="164"/>
          <ac:spMkLst>
            <pc:docMk/>
            <pc:sldMk cId="2883500027" sldId="270"/>
            <ac:spMk id="38" creationId="{D3547D4A-E15C-455D-A30F-6FDA7C05AA4C}"/>
          </ac:spMkLst>
        </pc:spChg>
        <pc:spChg chg="mod">
          <ac:chgData name="小幡 京加／リサーチ・コンサル／JRI (obata kyoka)" userId="4ea8cc82-172e-4ea0-8e41-0d0780be811b" providerId="ADAL" clId="{952F0A40-D092-4894-B54E-2DC1461A2882}" dt="2023-03-20T12:42:55.916" v="0" actId="164"/>
          <ac:spMkLst>
            <pc:docMk/>
            <pc:sldMk cId="2883500027" sldId="270"/>
            <ac:spMk id="39" creationId="{DDA3C159-1AE4-41E3-A7DB-F8C0663CD7DA}"/>
          </ac:spMkLst>
        </pc:spChg>
        <pc:spChg chg="mod">
          <ac:chgData name="小幡 京加／リサーチ・コンサル／JRI (obata kyoka)" userId="4ea8cc82-172e-4ea0-8e41-0d0780be811b" providerId="ADAL" clId="{952F0A40-D092-4894-B54E-2DC1461A2882}" dt="2023-03-20T12:42:55.916" v="0" actId="164"/>
          <ac:spMkLst>
            <pc:docMk/>
            <pc:sldMk cId="2883500027" sldId="270"/>
            <ac:spMk id="40" creationId="{91ECA6CD-9473-4FFA-B016-1669ED9C332C}"/>
          </ac:spMkLst>
        </pc:spChg>
        <pc:spChg chg="mod">
          <ac:chgData name="小幡 京加／リサーチ・コンサル／JRI (obata kyoka)" userId="4ea8cc82-172e-4ea0-8e41-0d0780be811b" providerId="ADAL" clId="{952F0A40-D092-4894-B54E-2DC1461A2882}" dt="2023-03-20T12:42:55.916" v="0" actId="164"/>
          <ac:spMkLst>
            <pc:docMk/>
            <pc:sldMk cId="2883500027" sldId="270"/>
            <ac:spMk id="41" creationId="{55154DC2-68B3-41B7-9A11-45222C8FE6B9}"/>
          </ac:spMkLst>
        </pc:spChg>
        <pc:spChg chg="mod">
          <ac:chgData name="小幡 京加／リサーチ・コンサル／JRI (obata kyoka)" userId="4ea8cc82-172e-4ea0-8e41-0d0780be811b" providerId="ADAL" clId="{952F0A40-D092-4894-B54E-2DC1461A2882}" dt="2023-03-20T12:42:55.916" v="0" actId="164"/>
          <ac:spMkLst>
            <pc:docMk/>
            <pc:sldMk cId="2883500027" sldId="270"/>
            <ac:spMk id="42" creationId="{811110AC-A132-4E6D-B48C-1C2E8B25E482}"/>
          </ac:spMkLst>
        </pc:spChg>
        <pc:grpChg chg="add mod">
          <ac:chgData name="小幡 京加／リサーチ・コンサル／JRI (obata kyoka)" userId="4ea8cc82-172e-4ea0-8e41-0d0780be811b" providerId="ADAL" clId="{952F0A40-D092-4894-B54E-2DC1461A2882}" dt="2023-03-20T12:43:07.136" v="1" actId="14100"/>
          <ac:grpSpMkLst>
            <pc:docMk/>
            <pc:sldMk cId="2883500027" sldId="270"/>
            <ac:grpSpMk id="4" creationId="{B326762C-6DBF-443F-9EC5-07533C35E114}"/>
          </ac:grpSpMkLst>
        </pc:grpChg>
      </pc:sldChg>
      <pc:sldChg chg="add">
        <pc:chgData name="小幡 京加／リサーチ・コンサル／JRI (obata kyoka)" userId="4ea8cc82-172e-4ea0-8e41-0d0780be811b" providerId="ADAL" clId="{952F0A40-D092-4894-B54E-2DC1461A2882}" dt="2023-03-20T14:10:42.177" v="3"/>
        <pc:sldMkLst>
          <pc:docMk/>
          <pc:sldMk cId="3271710315"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5</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kushihoken.metro.tokyo.lg.jp/kodomo/kosodate/young-carer.html" TargetMode="External"/><Relationship Id="rId2" Type="http://schemas.openxmlformats.org/officeDocument/2006/relationships/hyperlink" Target="mailto:kodomotokazoku@jamhsw.or.jp" TargetMode="External"/><Relationship Id="rId1" Type="http://schemas.openxmlformats.org/officeDocument/2006/relationships/slideLayout" Target="../slideLayouts/slideLayout13.xml"/><Relationship Id="rId6" Type="http://schemas.openxmlformats.org/officeDocument/2006/relationships/hyperlink" Target="https://www.tokyoshigoto.jp/young/" TargetMode="External"/><Relationship Id="rId5" Type="http://schemas.openxmlformats.org/officeDocument/2006/relationships/hyperlink" Target="https://www.wakanavi-tokyo.metro.tokyo.lg.jp/" TargetMode="External"/><Relationship Id="rId4" Type="http://schemas.openxmlformats.org/officeDocument/2006/relationships/hyperlink" Target="https://tabunka.tokyo-tsunagari.or.jp/information/consultation.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hlw.go.jp/stf/young-carer.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AF68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保健・医療</a:t>
            </a:r>
            <a:r>
              <a:rPr kumimoji="1" lang="zh-TW" altLang="en-US" sz="2300" spc="300" dirty="0"/>
              <a:t>関係機関　編</a:t>
            </a:r>
            <a:endParaRPr kumimoji="1" lang="ja-JP" altLang="en-US" sz="2300" spc="300" dirty="0"/>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74" y="3253709"/>
            <a:ext cx="5410464" cy="2719396"/>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AAE06CAA-90F1-481F-8C13-BE1654A4C983}"/>
              </a:ext>
            </a:extLst>
          </p:cNvPr>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101D5218-1FBE-40B7-AE08-C2B9CB4EF844}"/>
              </a:ext>
            </a:extLst>
          </p:cNvPr>
          <p:cNvGrpSpPr/>
          <p:nvPr/>
        </p:nvGrpSpPr>
        <p:grpSpPr>
          <a:xfrm>
            <a:off x="4463906" y="1004083"/>
            <a:ext cx="1764000" cy="590402"/>
            <a:chOff x="4381976" y="1076473"/>
            <a:chExt cx="1764000" cy="590402"/>
          </a:xfrm>
        </p:grpSpPr>
        <p:sp>
          <p:nvSpPr>
            <p:cNvPr id="9" name="フリーフォーム 1">
              <a:extLst>
                <a:ext uri="{FF2B5EF4-FFF2-40B4-BE49-F238E27FC236}">
                  <a16:creationId xmlns:a16="http://schemas.microsoft.com/office/drawing/2014/main" id="{2BAD87CC-FDD6-495D-B5FC-6D41515E4DA1}"/>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A553879E-565A-4EDD-A7DD-FCA7CBA2CF40}"/>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DD3EF186-F204-418C-876E-8FA078710D19}"/>
              </a:ext>
            </a:extLst>
          </p:cNvPr>
          <p:cNvGraphicFramePr>
            <a:graphicFrameLocks noGrp="1"/>
          </p:cNvGraphicFramePr>
          <p:nvPr>
            <p:extLst>
              <p:ext uri="{D42A27DB-BD31-4B8C-83A1-F6EECF244321}">
                <p14:modId xmlns:p14="http://schemas.microsoft.com/office/powerpoint/2010/main" val="2269310660"/>
              </p:ext>
            </p:extLst>
          </p:nvPr>
        </p:nvGraphicFramePr>
        <p:xfrm>
          <a:off x="539906" y="1053170"/>
          <a:ext cx="9616335" cy="1260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児童相談所相談専用ダイヤル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家族のこと、家の中での困りごと等についての相談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日本精神保健福祉士協会「子</a:t>
                      </a:r>
                      <a:r>
                        <a:rPr lang="ja-JP" altLang="en-US" sz="1000" kern="0" spc="70" baseline="0" dirty="0">
                          <a:solidFill>
                            <a:schemeClr val="tx1"/>
                          </a:solidFill>
                          <a:effectLst/>
                          <a:latin typeface="+mn-ea"/>
                          <a:ea typeface="+mn-ea"/>
                          <a:cs typeface="Times New Roman" panose="02020603050405020304" pitchFamily="18" charset="0"/>
                        </a:rPr>
                        <a:t>ども</a:t>
                      </a:r>
                      <a:r>
                        <a:rPr lang="ja-JP" sz="1000" kern="0" spc="70" baseline="0" dirty="0">
                          <a:solidFill>
                            <a:schemeClr val="tx1"/>
                          </a:solidFill>
                          <a:effectLst/>
                          <a:latin typeface="+mn-ea"/>
                          <a:ea typeface="+mn-ea"/>
                          <a:cs typeface="Times New Roman" panose="02020603050405020304" pitchFamily="18" charset="0"/>
                        </a:rPr>
                        <a:t>と家族の相談窓口」</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chemeClr val="tx1"/>
                          </a:solidFill>
                          <a:effectLst/>
                          <a:latin typeface="+mn-ea"/>
                          <a:ea typeface="+mn-ea"/>
                          <a:cs typeface="Times New Roman" panose="02020603050405020304" pitchFamily="18" charset="0"/>
                          <a:hlinkClick r:id="rId2"/>
                        </a:rPr>
                        <a:t>kodomotokazoku@jamhsw.or.jp</a:t>
                      </a:r>
                      <a:endParaRPr lang="ja-JP" sz="1000" kern="100" spc="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bl>
          </a:graphicData>
        </a:graphic>
      </p:graphicFrame>
      <p:graphicFrame>
        <p:nvGraphicFramePr>
          <p:cNvPr id="12" name="表 11">
            <a:extLst>
              <a:ext uri="{FF2B5EF4-FFF2-40B4-BE49-F238E27FC236}">
                <a16:creationId xmlns:a16="http://schemas.microsoft.com/office/drawing/2014/main" id="{DCA40169-90F4-49B4-A6B3-9EC463985447}"/>
              </a:ext>
            </a:extLst>
          </p:cNvPr>
          <p:cNvGraphicFramePr>
            <a:graphicFrameLocks noGrp="1"/>
          </p:cNvGraphicFramePr>
          <p:nvPr>
            <p:extLst>
              <p:ext uri="{D42A27DB-BD31-4B8C-83A1-F6EECF244321}">
                <p14:modId xmlns:p14="http://schemas.microsoft.com/office/powerpoint/2010/main" val="3595438854"/>
              </p:ext>
            </p:extLst>
          </p:nvPr>
        </p:nvGraphicFramePr>
        <p:xfrm>
          <a:off x="539906" y="2708012"/>
          <a:ext cx="9616334" cy="1732584"/>
        </p:xfrm>
        <a:graphic>
          <a:graphicData uri="http://schemas.openxmlformats.org/drawingml/2006/table">
            <a:tbl>
              <a:tblPr firstRow="1" firstCol="1" bandRow="1">
                <a:tableStyleId>{5C22544A-7EE6-4342-B048-85BDC9FD1C3A}</a:tableStyleId>
              </a:tblPr>
              <a:tblGrid>
                <a:gridCol w="3280068">
                  <a:extLst>
                    <a:ext uri="{9D8B030D-6E8A-4147-A177-3AD203B41FA5}">
                      <a16:colId xmlns:a16="http://schemas.microsoft.com/office/drawing/2014/main" val="4261298994"/>
                    </a:ext>
                  </a:extLst>
                </a:gridCol>
                <a:gridCol w="6336266">
                  <a:extLst>
                    <a:ext uri="{9D8B030D-6E8A-4147-A177-3AD203B41FA5}">
                      <a16:colId xmlns:a16="http://schemas.microsoft.com/office/drawing/2014/main" val="3458921727"/>
                    </a:ext>
                  </a:extLst>
                </a:gridCol>
              </a:tblGrid>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対象者・内容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会・支援団体名</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16573">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精神疾患の親を持つ子供の会</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solidFill>
                          <a:effectLst/>
                          <a:latin typeface="+mn-ea"/>
                          <a:ea typeface="+mn-ea"/>
                          <a:cs typeface="Times New Roman" panose="02020603050405020304" pitchFamily="18" charset="0"/>
                        </a:rPr>
                        <a:t>精神疾患の親をもつ子どもの会（こどもぴあ）</a:t>
                      </a:r>
                      <a:endParaRPr lang="ja-JP" sz="1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71828"/>
                  </a:ext>
                </a:extLst>
              </a:tr>
              <a:tr h="216573">
                <a:tc>
                  <a:txBody>
                    <a:bodyPr/>
                    <a:lstStyle/>
                    <a:p>
                      <a:pPr algn="l"/>
                      <a:r>
                        <a:rPr lang="ja-JP" sz="1000" kern="0" spc="70" baseline="0" dirty="0">
                          <a:solidFill>
                            <a:schemeClr val="tx1"/>
                          </a:solidFill>
                          <a:effectLst/>
                          <a:latin typeface="+mn-ea"/>
                          <a:ea typeface="+mn-ea"/>
                          <a:cs typeface="Times New Roman" panose="02020603050405020304" pitchFamily="18" charset="0"/>
                        </a:rPr>
                        <a:t>精神疾患の家族を持つ人の家族会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公益社団法人　全国精神保健福祉会連合会（みんなねっと）</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16573">
                <a:tc rowSpan="2">
                  <a:txBody>
                    <a:bodyPr/>
                    <a:lstStyle/>
                    <a:p>
                      <a:pPr algn="l"/>
                      <a:r>
                        <a:rPr lang="ja-JP" sz="1000" kern="0" spc="70" baseline="0" dirty="0">
                          <a:solidFill>
                            <a:schemeClr val="tx1"/>
                          </a:solidFill>
                          <a:effectLst/>
                          <a:latin typeface="+mn-ea"/>
                          <a:ea typeface="+mn-ea"/>
                          <a:cs typeface="Times New Roman" panose="02020603050405020304" pitchFamily="18" charset="0"/>
                        </a:rPr>
                        <a:t>障害者のきょうだい</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シブコト 障害者のきょうだいのためのサイト</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1657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EADC"/>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全国きょうだいの会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r h="216573">
                <a:tc>
                  <a:txBody>
                    <a:bodyPr/>
                    <a:lstStyle/>
                    <a:p>
                      <a:pPr algn="l"/>
                      <a:r>
                        <a:rPr lang="ja-JP" altLang="en-US" sz="1000" kern="100" spc="70" baseline="0" dirty="0">
                          <a:solidFill>
                            <a:schemeClr val="tx1"/>
                          </a:solidFill>
                          <a:effectLst/>
                          <a:latin typeface="+mn-ea"/>
                          <a:ea typeface="+mn-ea"/>
                          <a:cs typeface="Times New Roman" panose="02020603050405020304" pitchFamily="18" charset="0"/>
                        </a:rPr>
                        <a:t>認知症の家族を持つ子供の会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若年認知症の親と向き合う子ども世代のつどい　まりねっこ</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436344"/>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ヤングケアラー・若者ケアラーのオンラインコミュニティ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en-US" sz="1000" kern="0" spc="70" baseline="0" dirty="0" err="1">
                          <a:solidFill>
                            <a:schemeClr val="tx1"/>
                          </a:solidFill>
                          <a:effectLst/>
                          <a:latin typeface="+mn-ea"/>
                          <a:ea typeface="+mn-ea"/>
                          <a:cs typeface="Times New Roman" panose="02020603050405020304" pitchFamily="18" charset="0"/>
                        </a:rPr>
                        <a:t>Yancle</a:t>
                      </a:r>
                      <a:r>
                        <a:rPr lang="en-US" sz="1000" kern="0" spc="70" baseline="0" dirty="0">
                          <a:solidFill>
                            <a:schemeClr val="tx1"/>
                          </a:solidFill>
                          <a:effectLst/>
                          <a:latin typeface="+mn-ea"/>
                          <a:ea typeface="+mn-ea"/>
                          <a:cs typeface="Times New Roman" panose="02020603050405020304" pitchFamily="18" charset="0"/>
                        </a:rPr>
                        <a:t> community</a:t>
                      </a:r>
                      <a:r>
                        <a:rPr lang="ja-JP" sz="1000" kern="0" spc="70" baseline="0" dirty="0">
                          <a:solidFill>
                            <a:schemeClr val="tx1"/>
                          </a:solidFill>
                          <a:effectLst/>
                          <a:latin typeface="+mn-ea"/>
                          <a:ea typeface="+mn-ea"/>
                          <a:cs typeface="Times New Roman" panose="02020603050405020304" pitchFamily="18" charset="0"/>
                        </a:rPr>
                        <a:t>（ヤンクルコミュニティ）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9998815"/>
                  </a:ext>
                </a:extLst>
              </a:tr>
              <a:tr h="216573">
                <a:tc>
                  <a:txBody>
                    <a:bodyPr/>
                    <a:lstStyle/>
                    <a:p>
                      <a:pPr algn="just"/>
                      <a:r>
                        <a:rPr lang="ja-JP" sz="1000" kern="0" spc="70" baseline="0" dirty="0">
                          <a:solidFill>
                            <a:schemeClr val="tx1"/>
                          </a:solidFill>
                          <a:effectLst/>
                          <a:latin typeface="+mn-ea"/>
                          <a:ea typeface="+mn-ea"/>
                          <a:cs typeface="Times New Roman" panose="02020603050405020304" pitchFamily="18" charset="0"/>
                        </a:rPr>
                        <a:t>家族のケアをしている中高生のオンラインコミュニティ</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ほっと一息タイム（一般社団法人ケアラーアクションネットワーク協会）</a:t>
                      </a:r>
                      <a:endParaRPr lang="ja-JP" sz="1000" kern="100" spc="70" baseline="0" dirty="0">
                        <a:solidFill>
                          <a:schemeClr val="tx1"/>
                        </a:solidFill>
                        <a:effectLst/>
                        <a:latin typeface="+mn-ea"/>
                        <a:ea typeface="+mn-ea"/>
                        <a:cs typeface="Times New Roman" panose="02020603050405020304" pitchFamily="18" charset="0"/>
                      </a:endParaRPr>
                    </a:p>
                  </a:txBody>
                  <a:tcPr marL="72000" marR="7200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5788328"/>
                  </a:ext>
                </a:extLst>
              </a:tr>
            </a:tbl>
          </a:graphicData>
        </a:graphic>
      </p:graphicFrame>
      <p:graphicFrame>
        <p:nvGraphicFramePr>
          <p:cNvPr id="13" name="表 12">
            <a:extLst>
              <a:ext uri="{FF2B5EF4-FFF2-40B4-BE49-F238E27FC236}">
                <a16:creationId xmlns:a16="http://schemas.microsoft.com/office/drawing/2014/main" id="{600B513A-050A-49FE-9376-21D11DF18B4E}"/>
              </a:ext>
            </a:extLst>
          </p:cNvPr>
          <p:cNvGraphicFramePr>
            <a:graphicFrameLocks noGrp="1"/>
          </p:cNvGraphicFramePr>
          <p:nvPr>
            <p:extLst>
              <p:ext uri="{D42A27DB-BD31-4B8C-83A1-F6EECF244321}">
                <p14:modId xmlns:p14="http://schemas.microsoft.com/office/powerpoint/2010/main" val="1469655408"/>
              </p:ext>
            </p:extLst>
          </p:nvPr>
        </p:nvGraphicFramePr>
        <p:xfrm>
          <a:off x="539905" y="6869383"/>
          <a:ext cx="9616335" cy="448800"/>
        </p:xfrm>
        <a:graphic>
          <a:graphicData uri="http://schemas.openxmlformats.org/drawingml/2006/table">
            <a:tbl>
              <a:tblPr firstRow="1" firstCol="1" bandRow="1">
                <a:tableStyleId>{5C22544A-7EE6-4342-B048-85BDC9FD1C3A}</a:tableStyleId>
              </a:tblPr>
              <a:tblGrid>
                <a:gridCol w="3611181">
                  <a:extLst>
                    <a:ext uri="{9D8B030D-6E8A-4147-A177-3AD203B41FA5}">
                      <a16:colId xmlns:a16="http://schemas.microsoft.com/office/drawing/2014/main" val="1373258002"/>
                    </a:ext>
                  </a:extLst>
                </a:gridCol>
                <a:gridCol w="6005154">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endParaRPr lang="en-US" altLang="ja-JP" sz="1000" b="1" kern="0" dirty="0">
                        <a:solidFill>
                          <a:schemeClr val="tx1"/>
                        </a:solidFill>
                        <a:effectLst/>
                        <a:latin typeface="+mn-ea"/>
                        <a:ea typeface="+mn-ea"/>
                        <a:cs typeface="ＭＳ Ｐゴシック" panose="020B0600070205080204" pitchFamily="50" charset="-128"/>
                      </a:endParaRPr>
                    </a:p>
                    <a:p>
                      <a:pPr algn="ctr"/>
                      <a:r>
                        <a:rPr lang="ja-JP" altLang="en-US" sz="1000" b="1" kern="0" dirty="0">
                          <a:solidFill>
                            <a:schemeClr val="tx1"/>
                          </a:solidFill>
                          <a:effectLst/>
                          <a:latin typeface="+mn-ea"/>
                          <a:ea typeface="+mn-ea"/>
                          <a:cs typeface="ＭＳ Ｐゴシック" panose="020B0600070205080204" pitchFamily="50" charset="-128"/>
                        </a:rPr>
                        <a:t>（令和</a:t>
                      </a:r>
                      <a:r>
                        <a:rPr lang="en-US" altLang="ja-JP" sz="1000" b="1" kern="0" dirty="0">
                          <a:solidFill>
                            <a:schemeClr val="tx1"/>
                          </a:solidFill>
                          <a:effectLst/>
                          <a:latin typeface="+mn-ea"/>
                          <a:ea typeface="+mn-ea"/>
                          <a:cs typeface="ＭＳ Ｐゴシック" panose="020B0600070205080204" pitchFamily="50" charset="-128"/>
                        </a:rPr>
                        <a:t>4</a:t>
                      </a:r>
                      <a:r>
                        <a:rPr lang="ja-JP" altLang="en-US" sz="1000" b="1" kern="0" dirty="0">
                          <a:solidFill>
                            <a:schemeClr val="tx1"/>
                          </a:solidFill>
                          <a:effectLst/>
                          <a:latin typeface="+mn-ea"/>
                          <a:ea typeface="+mn-ea"/>
                          <a:cs typeface="ＭＳ Ｐゴシック" panose="020B0600070205080204" pitchFamily="50" charset="-128"/>
                        </a:rPr>
                        <a:t>年度）</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3"/>
                        </a:rPr>
                        <a:t>https://www.fukushihoken.metro.tokyo.lg.jp/kodomo/kosodate/young-carer.html</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1BEB518A-8A57-4C1E-A74A-62CEDA30F359}"/>
              </a:ext>
            </a:extLst>
          </p:cNvPr>
          <p:cNvGraphicFramePr>
            <a:graphicFrameLocks noGrp="1"/>
          </p:cNvGraphicFramePr>
          <p:nvPr>
            <p:extLst>
              <p:ext uri="{D42A27DB-BD31-4B8C-83A1-F6EECF244321}">
                <p14:modId xmlns:p14="http://schemas.microsoft.com/office/powerpoint/2010/main" val="3511888776"/>
              </p:ext>
            </p:extLst>
          </p:nvPr>
        </p:nvGraphicFramePr>
        <p:xfrm>
          <a:off x="539905" y="4775875"/>
          <a:ext cx="9616335" cy="166080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altLang="en-US" sz="1000" kern="100" dirty="0">
                          <a:solidFill>
                            <a:schemeClr val="tx1">
                              <a:lumMod val="75000"/>
                              <a:lumOff val="25000"/>
                            </a:schemeClr>
                          </a:solidFill>
                          <a:effectLst/>
                          <a:latin typeface="+mn-ea"/>
                          <a:ea typeface="+mn-ea"/>
                          <a:cs typeface="Times New Roman" panose="02020603050405020304" pitchFamily="18" charset="0"/>
                        </a:rPr>
                        <a:t>東京都多言語相談ナビ　（ＴＭＣＮａｖｉ）</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00" kern="100" spc="70" baseline="0" dirty="0">
                          <a:solidFill>
                            <a:schemeClr val="tx1"/>
                          </a:solidFill>
                          <a:effectLst/>
                          <a:latin typeface="+mn-ea"/>
                          <a:ea typeface="+mn-ea"/>
                          <a:cs typeface="Times New Roman" panose="02020603050405020304" pitchFamily="18" charset="0"/>
                        </a:rPr>
                        <a:t>東京都多文化共生ポータルサイト</a:t>
                      </a:r>
                      <a:endParaRPr lang="en-US" altLang="ja-JP" sz="1000" kern="100" spc="70" baseline="0" dirty="0">
                        <a:solidFill>
                          <a:schemeClr val="tx1"/>
                        </a:solidFill>
                        <a:effectLst/>
                        <a:latin typeface="+mn-ea"/>
                        <a:ea typeface="+mn-ea"/>
                        <a:cs typeface="Times New Roman" panose="02020603050405020304" pitchFamily="18" charset="0"/>
                      </a:endParaRPr>
                    </a:p>
                    <a:p>
                      <a:pPr marL="0" marR="0" lvl="0" indent="0" algn="just" defTabSz="1007577" rtl="0" eaLnBrk="1" fontAlgn="auto" latinLnBrk="0" hangingPunct="1">
                        <a:lnSpc>
                          <a:spcPct val="100000"/>
                        </a:lnSpc>
                        <a:spcBef>
                          <a:spcPts val="0"/>
                        </a:spcBef>
                        <a:spcAft>
                          <a:spcPts val="0"/>
                        </a:spcAft>
                        <a:buClrTx/>
                        <a:buSzTx/>
                        <a:buFontTx/>
                        <a:buNone/>
                        <a:tabLst/>
                        <a:defRPr/>
                      </a:pPr>
                      <a:r>
                        <a:rPr lang="en-US" altLang="ja-JP" sz="1000" kern="100" dirty="0">
                          <a:solidFill>
                            <a:srgbClr val="FF0000"/>
                          </a:solidFill>
                          <a:effectLst/>
                          <a:latin typeface="+mn-ea"/>
                          <a:ea typeface="+mn-ea"/>
                          <a:cs typeface="Times New Roman" panose="02020603050405020304" pitchFamily="18" charset="0"/>
                          <a:hlinkClick r:id="rId4"/>
                        </a:rPr>
                        <a:t>https://tabunka.tokyo-tsunagari.or.jp/information/consultation.html</a:t>
                      </a:r>
                      <a:endParaRPr lang="ja-JP" altLang="ja-JP" sz="1000" kern="100" dirty="0">
                        <a:solidFill>
                          <a:srgbClr val="FF0000"/>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5"/>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03-3267-0808</a:t>
                      </a:r>
                      <a:r>
                        <a:rPr lang="ja-JP" altLang="en-US" sz="1000" kern="0" spc="70" baseline="0" dirty="0">
                          <a:effectLst/>
                          <a:latin typeface="+mn-ea"/>
                          <a:ea typeface="+mn-ea"/>
                          <a:cs typeface="Times New Roman" panose="02020603050405020304" pitchFamily="18" charset="0"/>
                        </a:rPr>
                        <a:t>　</a:t>
                      </a:r>
                      <a:r>
                        <a:rPr lang="ja-JP" sz="1000" kern="0" spc="70" baseline="0" dirty="0">
                          <a:effectLst/>
                          <a:latin typeface="+mn-ea"/>
                          <a:ea typeface="+mn-ea"/>
                          <a:cs typeface="Times New Roman" panose="02020603050405020304" pitchFamily="18" charset="0"/>
                        </a:rPr>
                        <a:t>●メール相談　　●</a:t>
                      </a:r>
                      <a:r>
                        <a:rPr lang="en-US" sz="1000" kern="0" spc="70" baseline="0" dirty="0">
                          <a:effectLst/>
                          <a:latin typeface="+mn-ea"/>
                          <a:ea typeface="+mn-ea"/>
                          <a:cs typeface="Times New Roman" panose="02020603050405020304" pitchFamily="18" charset="0"/>
                        </a:rPr>
                        <a:t>LINE</a:t>
                      </a:r>
                      <a:r>
                        <a:rPr lang="ja-JP" sz="1000" kern="0" spc="70" baseline="0" dirty="0">
                          <a:effectLst/>
                          <a:latin typeface="+mn-ea"/>
                          <a:ea typeface="+mn-ea"/>
                          <a:cs typeface="Times New Roman" panose="02020603050405020304" pitchFamily="18" charset="0"/>
                        </a:rPr>
                        <a:t>相談</a:t>
                      </a:r>
                      <a:endParaRPr lang="en-US" altLang="ja-JP" sz="10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6"/>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bl>
          </a:graphicData>
        </a:graphic>
      </p:graphicFrame>
      <p:grpSp>
        <p:nvGrpSpPr>
          <p:cNvPr id="17" name="グループ化 16"/>
          <p:cNvGrpSpPr/>
          <p:nvPr/>
        </p:nvGrpSpPr>
        <p:grpSpPr>
          <a:xfrm>
            <a:off x="539906" y="769129"/>
            <a:ext cx="3805931" cy="204295"/>
            <a:chOff x="539906" y="2235727"/>
            <a:chExt cx="3805931" cy="204295"/>
          </a:xfrm>
        </p:grpSpPr>
        <p:sp>
          <p:nvSpPr>
            <p:cNvPr id="19" name="正方形/長方形 18"/>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539906" y="2444152"/>
            <a:ext cx="7529379" cy="204295"/>
            <a:chOff x="539906" y="2235727"/>
            <a:chExt cx="7529379" cy="204295"/>
          </a:xfrm>
        </p:grpSpPr>
        <p:sp>
          <p:nvSpPr>
            <p:cNvPr id="24" name="正方形/長方形 23"/>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全国的なヤングケアラー・元当事者同士の交流会・家族会の一例</a:t>
              </a:r>
            </a:p>
          </p:txBody>
        </p:sp>
        <p:sp>
          <p:nvSpPr>
            <p:cNvPr id="25" name="正方形/長方形 24"/>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p:cNvGrpSpPr/>
          <p:nvPr/>
        </p:nvGrpSpPr>
        <p:grpSpPr>
          <a:xfrm>
            <a:off x="539906" y="4535918"/>
            <a:ext cx="3805931" cy="204295"/>
            <a:chOff x="539906" y="2235727"/>
            <a:chExt cx="3805931" cy="204295"/>
          </a:xfrm>
        </p:grpSpPr>
        <p:sp>
          <p:nvSpPr>
            <p:cNvPr id="27" name="正方形/長方形 26"/>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E068881E-23EC-464D-8378-E017D3337B66}"/>
              </a:ext>
            </a:extLst>
          </p:cNvPr>
          <p:cNvSpPr/>
          <p:nvPr/>
        </p:nvSpPr>
        <p:spPr>
          <a:xfrm>
            <a:off x="539906" y="6434498"/>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latin typeface="+mn-ea"/>
              </a:rPr>
              <a:t>※</a:t>
            </a:r>
            <a:r>
              <a:rPr kumimoji="1" lang="ja-JP" altLang="en-US" sz="1000" spc="80" dirty="0">
                <a:solidFill>
                  <a:schemeClr val="tx1"/>
                </a:solidFill>
                <a:latin typeface="+mn-ea"/>
              </a:rPr>
              <a:t>上記のほか、東京都こどもホームページには、子供の相談窓口を紹介したページがあるので、併せて参照ください。</a:t>
            </a:r>
            <a:endParaRPr kumimoji="1" lang="en-US" altLang="ja-JP" sz="1000" spc="80" dirty="0">
              <a:solidFill>
                <a:schemeClr val="tx1"/>
              </a:solidFill>
              <a:latin typeface="+mn-ea"/>
            </a:endParaRPr>
          </a:p>
          <a:p>
            <a:pPr algn="just">
              <a:lnSpc>
                <a:spcPct val="140000"/>
              </a:lnSpc>
              <a:buClr>
                <a:srgbClr val="F7B353"/>
              </a:buClr>
            </a:pPr>
            <a:r>
              <a:rPr kumimoji="1" lang="en-US" altLang="ja-JP" sz="1000" spc="80" dirty="0">
                <a:solidFill>
                  <a:schemeClr val="tx1"/>
                </a:solidFill>
                <a:latin typeface="+mn-ea"/>
              </a:rPr>
              <a:t>https://tokyo-kodomo-hp.metro.tokyo.lg.jp/soudan /</a:t>
            </a:r>
          </a:p>
          <a:p>
            <a:pPr algn="just">
              <a:lnSpc>
                <a:spcPct val="140000"/>
              </a:lnSpc>
              <a:buClr>
                <a:srgbClr val="F7B353"/>
              </a:buClr>
            </a:pPr>
            <a:endParaRPr kumimoji="1" lang="ja-JP" altLang="en-US" sz="1000" spc="80" dirty="0">
              <a:solidFill>
                <a:schemeClr val="tx1"/>
              </a:solidFill>
              <a:latin typeface="+mn-ea"/>
            </a:endParaRPr>
          </a:p>
        </p:txBody>
      </p:sp>
    </p:spTree>
    <p:extLst>
      <p:ext uri="{BB962C8B-B14F-4D97-AF65-F5344CB8AC3E}">
        <p14:creationId xmlns:p14="http://schemas.microsoft.com/office/powerpoint/2010/main" val="174796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法令上の定義はありませんが、一般に、本来大人が担うと想定されている家事や家族の世話などを日常的に行っている</a:t>
            </a:r>
            <a:r>
              <a:rPr kumimoji="1" lang="en-US" altLang="ja-JP" sz="1200" spc="80" dirty="0">
                <a:solidFill>
                  <a:schemeClr val="tx1"/>
                </a:solidFill>
              </a:rPr>
              <a:t>18</a:t>
            </a:r>
            <a:r>
              <a:rPr kumimoji="1" lang="ja-JP" altLang="en-US" sz="1200" spc="80" dirty="0">
                <a:solidFill>
                  <a:schemeClr val="tx1"/>
                </a:solidFill>
              </a:rPr>
              <a:t>歳未満の子供とされています。ただし</a:t>
            </a:r>
            <a:r>
              <a:rPr kumimoji="1" lang="en-US" altLang="ja-JP" sz="1200" spc="80" dirty="0">
                <a:solidFill>
                  <a:schemeClr val="tx1"/>
                </a:solidFill>
              </a:rPr>
              <a:t>18</a:t>
            </a:r>
            <a:r>
              <a:rPr kumimoji="1" lang="ja-JP" altLang="en-US" sz="1200" spc="80" dirty="0">
                <a:solidFill>
                  <a:schemeClr val="tx1"/>
                </a:solidFill>
              </a:rPr>
              <a:t>歳を超えてもケアが続く可能性はあり、若者ケアラーまで切れ目のない支援が必要です。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ケアには思いやりを育む等良い面もありますが、過度な負担が続くと、友達と遊ぶなど子供らしく過ごす権利の侵害、子供自身の心身の健康が保持・増進されない、学習面での遅れや進学に影響が出る、就労への影響など長期的に影響があることを理解しましょう。</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点ではなく線で、若者ケアラーまで切れ目のない支援を行い、将来の可能性を広げる（狭めない）ことが必要です 。</a:t>
            </a:r>
          </a:p>
        </p:txBody>
      </p:sp>
      <p:grpSp>
        <p:nvGrpSpPr>
          <p:cNvPr id="36" name="グループ化 35"/>
          <p:cNvGrpSpPr/>
          <p:nvPr/>
        </p:nvGrpSpPr>
        <p:grpSpPr>
          <a:xfrm>
            <a:off x="539906" y="2303109"/>
            <a:ext cx="9612000" cy="1440000"/>
            <a:chOff x="539906" y="2466813"/>
            <a:chExt cx="9612000" cy="1440000"/>
          </a:xfrm>
        </p:grpSpPr>
        <p:sp>
          <p:nvSpPr>
            <p:cNvPr id="15" name="正方形/長方形 14"/>
            <p:cNvSpPr/>
            <p:nvPr/>
          </p:nvSpPr>
          <p:spPr>
            <a:xfrm>
              <a:off x="539906" y="2466813"/>
              <a:ext cx="9612000"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dirty="0">
                  <a:solidFill>
                    <a:schemeClr val="tx1"/>
                  </a:solidFill>
                </a:rPr>
                <a:t>「子供の権利」が侵害されていないかどうかのチェックポイント</a:t>
              </a:r>
            </a:p>
          </p:txBody>
        </p:sp>
        <p:sp>
          <p:nvSpPr>
            <p:cNvPr id="16" name="正方形/長方形 15"/>
            <p:cNvSpPr/>
            <p:nvPr/>
          </p:nvSpPr>
          <p:spPr>
            <a:xfrm>
              <a:off x="539906" y="2826813"/>
              <a:ext cx="9612000" cy="1080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1604394" y="2933788"/>
              <a:ext cx="7483025" cy="836250"/>
              <a:chOff x="1511006" y="2959188"/>
              <a:chExt cx="7483025" cy="836250"/>
            </a:xfrm>
          </p:grpSpPr>
          <p:grpSp>
            <p:nvGrpSpPr>
              <p:cNvPr id="28" name="グループ化 27"/>
              <p:cNvGrpSpPr/>
              <p:nvPr/>
            </p:nvGrpSpPr>
            <p:grpSpPr>
              <a:xfrm>
                <a:off x="1511006" y="2959188"/>
                <a:ext cx="7483025" cy="360000"/>
                <a:chOff x="1511006" y="2959188"/>
                <a:chExt cx="7483025" cy="360000"/>
              </a:xfrm>
            </p:grpSpPr>
            <p:sp>
              <p:nvSpPr>
                <p:cNvPr id="18" name="角丸四角形 17"/>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教育を受ける権利</a:t>
                  </a:r>
                </a:p>
              </p:txBody>
            </p:sp>
            <p:sp>
              <p:nvSpPr>
                <p:cNvPr id="19" name="角丸四角形 18"/>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休み・遊ぶ権利</a:t>
                  </a:r>
                </a:p>
              </p:txBody>
            </p:sp>
            <p:sp>
              <p:nvSpPr>
                <p:cNvPr id="21" name="角丸四角形 20"/>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意見を表す権利</a:t>
                  </a:r>
                </a:p>
              </p:txBody>
            </p:sp>
          </p:grpSp>
          <p:grpSp>
            <p:nvGrpSpPr>
              <p:cNvPr id="29" name="グループ化 28"/>
              <p:cNvGrpSpPr/>
              <p:nvPr/>
            </p:nvGrpSpPr>
            <p:grpSpPr>
              <a:xfrm>
                <a:off x="1511006" y="3435438"/>
                <a:ext cx="7483025" cy="360000"/>
                <a:chOff x="1511006" y="2959188"/>
                <a:chExt cx="7483025" cy="360000"/>
              </a:xfrm>
            </p:grpSpPr>
            <p:sp>
              <p:nvSpPr>
                <p:cNvPr id="30" name="角丸四角形 29"/>
                <p:cNvSpPr/>
                <p:nvPr/>
              </p:nvSpPr>
              <p:spPr>
                <a:xfrm>
                  <a:off x="1511006"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健康・医療への権利</a:t>
                  </a:r>
                </a:p>
              </p:txBody>
            </p:sp>
            <p:sp>
              <p:nvSpPr>
                <p:cNvPr id="31" name="角丸四角形 30"/>
                <p:cNvSpPr/>
                <p:nvPr/>
              </p:nvSpPr>
              <p:spPr>
                <a:xfrm>
                  <a:off x="4046519"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社会保障を受ける権利</a:t>
                  </a:r>
                </a:p>
              </p:txBody>
            </p:sp>
            <p:sp>
              <p:nvSpPr>
                <p:cNvPr id="32" name="角丸四角形 31"/>
                <p:cNvSpPr/>
                <p:nvPr/>
              </p:nvSpPr>
              <p:spPr>
                <a:xfrm>
                  <a:off x="6582031" y="2959188"/>
                  <a:ext cx="2412000"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300" b="1" spc="80" dirty="0">
                      <a:solidFill>
                        <a:schemeClr val="tx1"/>
                      </a:solidFill>
                    </a:rPr>
                    <a:t>生活水準の確保</a:t>
                  </a:r>
                </a:p>
              </p:txBody>
            </p:sp>
          </p:grpSp>
        </p:grpSp>
      </p:grpSp>
      <p:pic>
        <p:nvPicPr>
          <p:cNvPr id="34" name="図 33">
            <a:extLst>
              <a:ext uri="{FF2B5EF4-FFF2-40B4-BE49-F238E27FC236}">
                <a16:creationId xmlns:a16="http://schemas.microsoft.com/office/drawing/2014/main" id="{07B78C25-9070-4671-BCB8-6EAE67912F08}"/>
              </a:ext>
            </a:extLst>
          </p:cNvPr>
          <p:cNvPicPr/>
          <p:nvPr/>
        </p:nvPicPr>
        <p:blipFill rotWithShape="1">
          <a:blip r:embed="rId2">
            <a:extLst>
              <a:ext uri="{28A0092B-C50C-407E-A947-70E740481C1C}">
                <a14:useLocalDpi xmlns:a14="http://schemas.microsoft.com/office/drawing/2010/main" val="0"/>
              </a:ext>
            </a:extLst>
          </a:blip>
          <a:srcRect l="2487" t="21220" r="1226" b="90"/>
          <a:stretch/>
        </p:blipFill>
        <p:spPr bwMode="auto">
          <a:xfrm>
            <a:off x="539907" y="3961278"/>
            <a:ext cx="5714148" cy="3127250"/>
          </a:xfrm>
          <a:prstGeom prst="rect">
            <a:avLst/>
          </a:prstGeom>
          <a:noFill/>
          <a:ln>
            <a:noFill/>
          </a:ln>
        </p:spPr>
      </p:pic>
      <p:sp>
        <p:nvSpPr>
          <p:cNvPr id="35" name="正方形/長方形 34"/>
          <p:cNvSpPr/>
          <p:nvPr/>
        </p:nvSpPr>
        <p:spPr>
          <a:xfrm>
            <a:off x="539906" y="7201416"/>
            <a:ext cx="2855032" cy="17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600" spc="80" dirty="0">
                <a:solidFill>
                  <a:schemeClr val="tx1"/>
                </a:solidFill>
              </a:rPr>
              <a:t>出所：厚生労働省（</a:t>
            </a:r>
            <a:r>
              <a:rPr kumimoji="1" lang="en-US" altLang="ja-JP" sz="600" spc="80" dirty="0">
                <a:solidFill>
                  <a:schemeClr val="tx1"/>
                </a:solidFill>
              </a:rPr>
              <a:t>https://www.mhlw.go.jp/young-carer/</a:t>
            </a:r>
            <a:r>
              <a:rPr kumimoji="1" lang="ja-JP" altLang="en-US" sz="600" spc="80" dirty="0">
                <a:solidFill>
                  <a:schemeClr val="tx1"/>
                </a:solidFill>
              </a:rPr>
              <a:t>）</a:t>
            </a:r>
          </a:p>
        </p:txBody>
      </p:sp>
      <p:sp>
        <p:nvSpPr>
          <p:cNvPr id="37" name="角丸四角形 36"/>
          <p:cNvSpPr/>
          <p:nvPr/>
        </p:nvSpPr>
        <p:spPr>
          <a:xfrm>
            <a:off x="6515906" y="3962400"/>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210318"/>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201884"/>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816065"/>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r>
                <a:rPr kumimoji="1" lang="en-US" altLang="ja-JP" sz="1100" spc="80" dirty="0">
                  <a:solidFill>
                    <a:schemeClr val="tx1"/>
                  </a:solidFill>
                </a:rPr>
                <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377983"/>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5939901"/>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501819"/>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spTree>
    <p:extLst>
      <p:ext uri="{BB962C8B-B14F-4D97-AF65-F5344CB8AC3E}">
        <p14:creationId xmlns:p14="http://schemas.microsoft.com/office/powerpoint/2010/main" val="46504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b="1" spc="80" dirty="0">
                <a:solidFill>
                  <a:srgbClr val="7F2EAC"/>
                </a:solidFill>
              </a:rPr>
              <a:t>保健師、訪問看護師、在宅医療の医師等</a:t>
            </a:r>
            <a:r>
              <a:rPr kumimoji="1" lang="ja-JP" altLang="en-US" sz="1200" spc="80" dirty="0">
                <a:solidFill>
                  <a:schemeClr val="tx1"/>
                </a:solidFill>
              </a:rPr>
              <a:t>は家庭を訪問をすることが多く、</a:t>
            </a:r>
            <a:r>
              <a:rPr kumimoji="1" lang="en-US" altLang="ja-JP" sz="1200" b="1" spc="80" dirty="0">
                <a:solidFill>
                  <a:srgbClr val="7F2EAC"/>
                </a:solidFill>
              </a:rPr>
              <a:t>MSW</a:t>
            </a:r>
            <a:r>
              <a:rPr kumimoji="1" lang="ja-JP" altLang="en-US" sz="1200" spc="80" dirty="0">
                <a:solidFill>
                  <a:schemeClr val="tx1"/>
                </a:solidFill>
              </a:rPr>
              <a:t>は家庭環境アセスメント等の際に、ヤングケアラーに気付ける機会が多くあります。</a:t>
            </a:r>
            <a:endParaRPr kumimoji="1" lang="en-US" altLang="ja-JP" sz="1200" spc="80" dirty="0">
              <a:solidFill>
                <a:schemeClr val="tx1"/>
              </a:solidFill>
            </a:endParaRPr>
          </a:p>
          <a:p>
            <a:pPr marL="172800" algn="just">
              <a:lnSpc>
                <a:spcPct val="130000"/>
              </a:lnSpc>
              <a:buClr>
                <a:srgbClr val="F7B353"/>
              </a:buClr>
            </a:pPr>
            <a:r>
              <a:rPr kumimoji="1" lang="ja-JP" altLang="en-US" sz="1200" spc="80" dirty="0">
                <a:solidFill>
                  <a:schemeClr val="tx1"/>
                </a:solidFill>
              </a:rPr>
              <a:t>普段サービス提供を行っている家族の背後にヤングケアラーがいるかもしれないことに留意しましょう。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家族に対しても、家庭の味方であること、寄り添う存在であることを認識してもらいましょう。</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保健師は保健指導等を通じ、家族全体の状況の把握から気付けることがあります。医療・訪問看護等は、今の状況でヤングケアラーに負担がかかっていないか考えてみましょう。</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保健・医療関係機関におけるヤングケアラー支援の役割</a:t>
            </a:r>
          </a:p>
        </p:txBody>
      </p:sp>
      <p:sp>
        <p:nvSpPr>
          <p:cNvPr id="14" name="正方形/長方形 13"/>
          <p:cNvSpPr/>
          <p:nvPr/>
        </p:nvSpPr>
        <p:spPr>
          <a:xfrm>
            <a:off x="539906" y="936000"/>
            <a:ext cx="9612000" cy="792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a:solidFill>
                  <a:schemeClr val="tx1"/>
                </a:solidFill>
              </a:rPr>
              <a:t>人、「</a:t>
            </a:r>
            <a:r>
              <a:rPr kumimoji="1" lang="ja-JP" altLang="en-US" sz="1200" spc="80" dirty="0">
                <a:solidFill>
                  <a:schemeClr val="tx1"/>
                </a:solidFill>
              </a:rPr>
              <a:t>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保健・医療分野は、家族に障害や疾患のある人がいる場合のヤングケアラーへの気付きや、関係機関へのつなぎ、支援において大きな役割を果たします。家庭訪問、往診等による本人や家族との対話や、困りごと・ニーズ等の把握や寄り添い・支援等が期待されます。</a:t>
            </a:r>
          </a:p>
        </p:txBody>
      </p:sp>
      <p:sp>
        <p:nvSpPr>
          <p:cNvPr id="19" name="正方形/長方形 18"/>
          <p:cNvSpPr/>
          <p:nvPr/>
        </p:nvSpPr>
        <p:spPr>
          <a:xfrm>
            <a:off x="539906" y="2559484"/>
            <a:ext cx="4320000" cy="1667981"/>
          </a:xfrm>
          <a:prstGeom prst="rect">
            <a:avLst/>
          </a:prstGeom>
          <a:solidFill>
            <a:srgbClr val="D8DCE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468595"/>
          </a:xfrm>
          <a:prstGeom prst="rect">
            <a:avLst/>
          </a:prstGeom>
          <a:solidFill>
            <a:srgbClr val="2579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保健関係機関における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263964"/>
            <a:ext cx="3780000" cy="850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2579BF"/>
                </a:solidFill>
              </a:rPr>
              <a:t>保健所・保健センター</a:t>
            </a:r>
            <a:r>
              <a:rPr kumimoji="1" lang="ja-JP" altLang="en-US" sz="1100" spc="80" dirty="0">
                <a:solidFill>
                  <a:schemeClr val="tx1"/>
                </a:solidFill>
              </a:rPr>
              <a:t>は、</a:t>
            </a:r>
            <a:r>
              <a:rPr kumimoji="1" lang="ja-JP" altLang="en-US" sz="1100" b="1" spc="80" dirty="0">
                <a:solidFill>
                  <a:srgbClr val="2579BF"/>
                </a:solidFill>
              </a:rPr>
              <a:t>地域住民の健康づくりを支援します。</a:t>
            </a:r>
          </a:p>
          <a:p>
            <a:pPr algn="just">
              <a:lnSpc>
                <a:spcPct val="130000"/>
              </a:lnSpc>
              <a:buClr>
                <a:srgbClr val="F7B353"/>
              </a:buClr>
            </a:pPr>
            <a:r>
              <a:rPr kumimoji="1" lang="ja-JP" altLang="en-US" sz="1100" spc="80" dirty="0">
                <a:solidFill>
                  <a:schemeClr val="tx1"/>
                </a:solidFill>
              </a:rPr>
              <a:t>家庭訪問も行い、家族全体の健康に関する相談を行っています。検診や相談業務を通じて、ヤングケアラーに気付ける可能性があります。　</a:t>
            </a:r>
          </a:p>
          <a:p>
            <a:pPr algn="just">
              <a:lnSpc>
                <a:spcPct val="130000"/>
              </a:lnSpc>
              <a:buClr>
                <a:srgbClr val="F7B353"/>
              </a:buClr>
            </a:pPr>
            <a:endParaRPr kumimoji="1" lang="ja-JP" altLang="en-US" sz="1100" spc="80" dirty="0">
              <a:solidFill>
                <a:schemeClr val="tx1"/>
              </a:solidFill>
            </a:endParaRPr>
          </a:p>
        </p:txBody>
      </p:sp>
      <p:sp>
        <p:nvSpPr>
          <p:cNvPr id="37" name="正方形/長方形 36"/>
          <p:cNvSpPr/>
          <p:nvPr/>
        </p:nvSpPr>
        <p:spPr>
          <a:xfrm>
            <a:off x="539906" y="7255607"/>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出所：厚生労働省　こどもがこどもでいられる街に。～みんなでヤングケアラーを支える社会を目指して～ </a:t>
            </a:r>
            <a:r>
              <a:rPr kumimoji="1" lang="en-US" altLang="ja-JP" sz="800" spc="80" dirty="0">
                <a:solidFill>
                  <a:schemeClr val="tx1"/>
                </a:solidFill>
              </a:rPr>
              <a:t>(https://www.mhlw.go.jp/young-carer/)</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0843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137126" y="3828649"/>
            <a:ext cx="4901194" cy="1596791"/>
            <a:chOff x="5408906" y="4086225"/>
            <a:chExt cx="4500000" cy="1685925"/>
          </a:xfrm>
        </p:grpSpPr>
        <p:sp>
          <p:nvSpPr>
            <p:cNvPr id="35" name="フリーフォーム 34"/>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408906" y="57721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E0FFC6E9-9F2E-4598-865A-919E0AC9BBEB}"/>
              </a:ext>
            </a:extLst>
          </p:cNvPr>
          <p:cNvSpPr/>
          <p:nvPr/>
        </p:nvSpPr>
        <p:spPr>
          <a:xfrm>
            <a:off x="536026" y="4796705"/>
            <a:ext cx="4320000" cy="2346238"/>
          </a:xfrm>
          <a:prstGeom prst="rect">
            <a:avLst/>
          </a:prstGeom>
          <a:solidFill>
            <a:srgbClr val="DED7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27" name="正方形/長方形 26">
            <a:extLst>
              <a:ext uri="{FF2B5EF4-FFF2-40B4-BE49-F238E27FC236}">
                <a16:creationId xmlns:a16="http://schemas.microsoft.com/office/drawing/2014/main" id="{2DB9BD46-53E7-49F5-A3B3-226259983F5B}"/>
              </a:ext>
            </a:extLst>
          </p:cNvPr>
          <p:cNvSpPr/>
          <p:nvPr/>
        </p:nvSpPr>
        <p:spPr>
          <a:xfrm>
            <a:off x="536026" y="4326504"/>
            <a:ext cx="4320000" cy="468595"/>
          </a:xfrm>
          <a:prstGeom prst="rect">
            <a:avLst/>
          </a:prstGeom>
          <a:solidFill>
            <a:srgbClr val="7F2EA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医療・看護関係機関における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28" name="正方形/長方形 27">
            <a:extLst>
              <a:ext uri="{FF2B5EF4-FFF2-40B4-BE49-F238E27FC236}">
                <a16:creationId xmlns:a16="http://schemas.microsoft.com/office/drawing/2014/main" id="{3A23D29D-5AB1-4DD5-A130-2A0EFC8AA5E2}"/>
              </a:ext>
            </a:extLst>
          </p:cNvPr>
          <p:cNvSpPr/>
          <p:nvPr/>
        </p:nvSpPr>
        <p:spPr>
          <a:xfrm>
            <a:off x="806026" y="5558334"/>
            <a:ext cx="3780000" cy="1517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7F2EAC"/>
                </a:solidFill>
              </a:rPr>
              <a:t>病院・診療所</a:t>
            </a:r>
            <a:r>
              <a:rPr kumimoji="1" lang="ja-JP" altLang="en-US" sz="1100" spc="80" dirty="0">
                <a:solidFill>
                  <a:schemeClr val="tx1"/>
                </a:solidFill>
              </a:rPr>
              <a:t>は、ケア対象者又はヤングケアラー本人への医療サービスを提供しています。</a:t>
            </a:r>
            <a:endParaRPr kumimoji="1" lang="en-US" altLang="ja-JP" sz="1100" spc="80" dirty="0">
              <a:solidFill>
                <a:schemeClr val="tx1"/>
              </a:solidFill>
            </a:endParaRPr>
          </a:p>
          <a:p>
            <a:pPr algn="just">
              <a:lnSpc>
                <a:spcPct val="130000"/>
              </a:lnSpc>
              <a:buClr>
                <a:srgbClr val="F7B353"/>
              </a:buClr>
            </a:pPr>
            <a:r>
              <a:rPr kumimoji="1" lang="ja-JP" altLang="en-US" sz="1100" spc="80" dirty="0" smtClean="0">
                <a:solidFill>
                  <a:schemeClr val="tx1"/>
                </a:solidFill>
              </a:rPr>
              <a:t>時</a:t>
            </a:r>
            <a:r>
              <a:rPr kumimoji="1" lang="ja-JP" altLang="en-US" sz="1100" spc="80" dirty="0">
                <a:solidFill>
                  <a:schemeClr val="tx1"/>
                </a:solidFill>
              </a:rPr>
              <a:t>には、ケア対象者のレスパイト入院や往診等も行います。</a:t>
            </a:r>
            <a:endParaRPr kumimoji="1" lang="en-US" altLang="ja-JP" sz="1100" b="1" spc="80" dirty="0">
              <a:solidFill>
                <a:schemeClr val="tx1"/>
              </a:solidFill>
            </a:endParaRPr>
          </a:p>
          <a:p>
            <a:pPr algn="just">
              <a:lnSpc>
                <a:spcPct val="130000"/>
              </a:lnSpc>
              <a:buClr>
                <a:srgbClr val="F7B353"/>
              </a:buClr>
            </a:pPr>
            <a:r>
              <a:rPr kumimoji="1" lang="ja-JP" altLang="en-US" sz="1100" b="1" spc="80" dirty="0">
                <a:solidFill>
                  <a:srgbClr val="7F2EAC"/>
                </a:solidFill>
              </a:rPr>
              <a:t>訪問看護ステーション</a:t>
            </a:r>
            <a:r>
              <a:rPr kumimoji="1" lang="ja-JP" altLang="en-US" sz="1100" spc="80" dirty="0">
                <a:solidFill>
                  <a:schemeClr val="tx1"/>
                </a:solidFill>
              </a:rPr>
              <a:t>は、ケア対象者又はヤングケアラー本人に対し、看護サービスを提供します。</a:t>
            </a:r>
          </a:p>
          <a:p>
            <a:pPr algn="just">
              <a:lnSpc>
                <a:spcPct val="130000"/>
              </a:lnSpc>
              <a:buClr>
                <a:srgbClr val="F7B353"/>
              </a:buClr>
            </a:pPr>
            <a:r>
              <a:rPr kumimoji="1" lang="ja-JP" altLang="en-US" sz="1100" spc="80" dirty="0">
                <a:solidFill>
                  <a:schemeClr val="tx1"/>
                </a:solidFill>
              </a:rPr>
              <a:t>医療機関勤務の</a:t>
            </a:r>
            <a:r>
              <a:rPr kumimoji="1" lang="en-US" altLang="ja-JP" sz="1100" b="1" spc="80" dirty="0">
                <a:solidFill>
                  <a:srgbClr val="7F2EAC"/>
                </a:solidFill>
              </a:rPr>
              <a:t>MSW</a:t>
            </a:r>
            <a:r>
              <a:rPr kumimoji="1" lang="ja-JP" altLang="en-US" sz="1100" spc="80" dirty="0">
                <a:solidFill>
                  <a:schemeClr val="tx1"/>
                </a:solidFill>
              </a:rPr>
              <a:t>は、患者の社会復帰支援、家庭環境アセスメント等を行います。</a:t>
            </a:r>
          </a:p>
        </p:txBody>
      </p:sp>
      <p:sp>
        <p:nvSpPr>
          <p:cNvPr id="29" name="角丸四角形 61">
            <a:extLst>
              <a:ext uri="{FF2B5EF4-FFF2-40B4-BE49-F238E27FC236}">
                <a16:creationId xmlns:a16="http://schemas.microsoft.com/office/drawing/2014/main" id="{FDFD0D5E-DB07-495F-A07C-9CBD6FC6CBCD}"/>
              </a:ext>
            </a:extLst>
          </p:cNvPr>
          <p:cNvSpPr/>
          <p:nvPr/>
        </p:nvSpPr>
        <p:spPr>
          <a:xfrm>
            <a:off x="669609" y="4989514"/>
            <a:ext cx="391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30" name="角丸四角形 31">
            <a:extLst>
              <a:ext uri="{FF2B5EF4-FFF2-40B4-BE49-F238E27FC236}">
                <a16:creationId xmlns:a16="http://schemas.microsoft.com/office/drawing/2014/main" id="{C4D580F3-7326-4A51-8AB5-1BBF459FE7CF}"/>
              </a:ext>
            </a:extLst>
          </p:cNvPr>
          <p:cNvSpPr/>
          <p:nvPr/>
        </p:nvSpPr>
        <p:spPr>
          <a:xfrm>
            <a:off x="669609" y="2688429"/>
            <a:ext cx="3916417" cy="469781"/>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　など</a:t>
            </a: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保健・医療部門で気付いた場合も、専門性を持った多くの機関の協力のもと支援を行います。家族や本人の障害の状況によって、児童福祉・障害福祉・高齢者福祉・生活福祉と密接した連携が求められ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36" name="正方形/長方形 35">
            <a:extLst>
              <a:ext uri="{FF2B5EF4-FFF2-40B4-BE49-F238E27FC236}">
                <a16:creationId xmlns:a16="http://schemas.microsoft.com/office/drawing/2014/main" id="{2F7BEB48-C758-4ED0-8F9D-FAC7D67A984C}"/>
              </a:ext>
            </a:extLst>
          </p:cNvPr>
          <p:cNvSpPr/>
          <p:nvPr/>
        </p:nvSpPr>
        <p:spPr>
          <a:xfrm>
            <a:off x="538863" y="5138735"/>
            <a:ext cx="4736243"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7" name="正方形/長方形 36">
            <a:extLst>
              <a:ext uri="{FF2B5EF4-FFF2-40B4-BE49-F238E27FC236}">
                <a16:creationId xmlns:a16="http://schemas.microsoft.com/office/drawing/2014/main" id="{EEBF85AC-A27C-4747-A133-3D29E23207DC}"/>
              </a:ext>
            </a:extLst>
          </p:cNvPr>
          <p:cNvSpPr/>
          <p:nvPr/>
        </p:nvSpPr>
        <p:spPr>
          <a:xfrm>
            <a:off x="538863" y="4845780"/>
            <a:ext cx="4736243"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38" name="正方形/長方形 37">
            <a:extLst>
              <a:ext uri="{FF2B5EF4-FFF2-40B4-BE49-F238E27FC236}">
                <a16:creationId xmlns:a16="http://schemas.microsoft.com/office/drawing/2014/main" id="{DA48210D-CBBB-4546-951B-C706465A75C7}"/>
              </a:ext>
            </a:extLst>
          </p:cNvPr>
          <p:cNvSpPr/>
          <p:nvPr/>
        </p:nvSpPr>
        <p:spPr>
          <a:xfrm>
            <a:off x="8348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r>
              <a:rPr kumimoji="1" lang="ja-JP" altLang="en-US" sz="1150" b="1" i="1" dirty="0">
                <a:solidFill>
                  <a:srgbClr val="FF474B"/>
                </a:solidFill>
              </a:rPr>
              <a:t>　基幹相談支援センター、特定相談支援事業所</a:t>
            </a:r>
            <a:r>
              <a:rPr kumimoji="1" lang="ja-JP" altLang="en-US" sz="1150" i="1" dirty="0">
                <a:solidFill>
                  <a:schemeClr val="tx1"/>
                </a:solidFill>
              </a:rPr>
              <a:t>は、障害者のサービス等利用計画の作成、支援実施、病院・施設の入所・退所等にあたって地域移行に向けた支援等を行います。</a:t>
            </a:r>
          </a:p>
        </p:txBody>
      </p:sp>
      <p:sp>
        <p:nvSpPr>
          <p:cNvPr id="39" name="角丸四角形 65">
            <a:extLst>
              <a:ext uri="{FF2B5EF4-FFF2-40B4-BE49-F238E27FC236}">
                <a16:creationId xmlns:a16="http://schemas.microsoft.com/office/drawing/2014/main" id="{91990F90-A1C4-4232-A702-6AEB702769AA}"/>
              </a:ext>
            </a:extLst>
          </p:cNvPr>
          <p:cNvSpPr/>
          <p:nvPr/>
        </p:nvSpPr>
        <p:spPr>
          <a:xfrm>
            <a:off x="7852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特定相談支援事業所　など</a:t>
            </a:r>
          </a:p>
        </p:txBody>
      </p:sp>
      <p:sp>
        <p:nvSpPr>
          <p:cNvPr id="40" name="正方形/長方形 39">
            <a:extLst>
              <a:ext uri="{FF2B5EF4-FFF2-40B4-BE49-F238E27FC236}">
                <a16:creationId xmlns:a16="http://schemas.microsoft.com/office/drawing/2014/main" id="{E9ABAC0E-4883-40AA-B57D-84AF20BB5872}"/>
              </a:ext>
            </a:extLst>
          </p:cNvPr>
          <p:cNvSpPr/>
          <p:nvPr/>
        </p:nvSpPr>
        <p:spPr>
          <a:xfrm>
            <a:off x="5402963" y="2426292"/>
            <a:ext cx="4736243" cy="2337832"/>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41" name="正方形/長方形 40">
            <a:extLst>
              <a:ext uri="{FF2B5EF4-FFF2-40B4-BE49-F238E27FC236}">
                <a16:creationId xmlns:a16="http://schemas.microsoft.com/office/drawing/2014/main" id="{A34ECDEF-906A-4B1D-8EFE-84533746140B}"/>
              </a:ext>
            </a:extLst>
          </p:cNvPr>
          <p:cNvSpPr/>
          <p:nvPr/>
        </p:nvSpPr>
        <p:spPr>
          <a:xfrm>
            <a:off x="5402963" y="2133337"/>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42" name="正方形/長方形 41">
            <a:extLst>
              <a:ext uri="{FF2B5EF4-FFF2-40B4-BE49-F238E27FC236}">
                <a16:creationId xmlns:a16="http://schemas.microsoft.com/office/drawing/2014/main" id="{0A28BDA6-CEC2-473B-87DD-15212955408D}"/>
              </a:ext>
            </a:extLst>
          </p:cNvPr>
          <p:cNvSpPr/>
          <p:nvPr/>
        </p:nvSpPr>
        <p:spPr>
          <a:xfrm>
            <a:off x="5698978" y="3094094"/>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43" name="角丸四角形 55">
            <a:extLst>
              <a:ext uri="{FF2B5EF4-FFF2-40B4-BE49-F238E27FC236}">
                <a16:creationId xmlns:a16="http://schemas.microsoft.com/office/drawing/2014/main" id="{CC38A421-99FB-42E6-9AF3-D99372B9AC4A}"/>
              </a:ext>
            </a:extLst>
          </p:cNvPr>
          <p:cNvSpPr/>
          <p:nvPr/>
        </p:nvSpPr>
        <p:spPr>
          <a:xfrm>
            <a:off x="5649312" y="2542482"/>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855143" y="360000"/>
            <a:ext cx="296670" cy="227096"/>
          </a:xfrm>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39907" y="4611715"/>
            <a:ext cx="9611999" cy="270348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zh-TW" altLang="en-US" sz="1180" b="1" spc="50" dirty="0">
                <a:solidFill>
                  <a:srgbClr val="FB5A15"/>
                </a:solidFill>
              </a:rPr>
              <a:t>保健師、訪問看護師、医師、</a:t>
            </a:r>
            <a:r>
              <a:rPr kumimoji="1" lang="en-US" altLang="zh-TW" sz="1180" b="1" spc="50" dirty="0">
                <a:solidFill>
                  <a:srgbClr val="FB5A15"/>
                </a:solidFill>
              </a:rPr>
              <a:t>MSW</a:t>
            </a:r>
            <a:r>
              <a:rPr kumimoji="1" lang="ja-JP" altLang="en-US" sz="1180" b="1" spc="50" dirty="0">
                <a:solidFill>
                  <a:srgbClr val="FB5A15"/>
                </a:solidFill>
              </a:rPr>
              <a:t>等が担える場合もあります</a:t>
            </a: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132063" y="1159925"/>
            <a:ext cx="4989837" cy="3272375"/>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132063" y="1022464"/>
            <a:ext cx="4989837" cy="317863"/>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5424099" y="2055942"/>
            <a:ext cx="4366108" cy="2187711"/>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5424099" y="1432744"/>
            <a:ext cx="4366108" cy="45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715323" y="5431666"/>
            <a:ext cx="9266877" cy="1184804"/>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4544824" y="4611715"/>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5" name="正方形/長方形 24">
            <a:extLst>
              <a:ext uri="{FF2B5EF4-FFF2-40B4-BE49-F238E27FC236}">
                <a16:creationId xmlns:a16="http://schemas.microsoft.com/office/drawing/2014/main" id="{4C417CF8-B0B8-4EBA-994D-92F9C4BF1309}"/>
              </a:ext>
            </a:extLst>
          </p:cNvPr>
          <p:cNvSpPr/>
          <p:nvPr/>
        </p:nvSpPr>
        <p:spPr>
          <a:xfrm>
            <a:off x="539907" y="1320056"/>
            <a:ext cx="4438493" cy="3112244"/>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26" name="正方形/長方形 25">
            <a:extLst>
              <a:ext uri="{FF2B5EF4-FFF2-40B4-BE49-F238E27FC236}">
                <a16:creationId xmlns:a16="http://schemas.microsoft.com/office/drawing/2014/main" id="{CD144FD0-5D9B-40EF-96C9-72F2FDF08E38}"/>
              </a:ext>
            </a:extLst>
          </p:cNvPr>
          <p:cNvSpPr/>
          <p:nvPr/>
        </p:nvSpPr>
        <p:spPr>
          <a:xfrm>
            <a:off x="539907" y="1027101"/>
            <a:ext cx="443849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27" name="正方形/長方形 26">
            <a:extLst>
              <a:ext uri="{FF2B5EF4-FFF2-40B4-BE49-F238E27FC236}">
                <a16:creationId xmlns:a16="http://schemas.microsoft.com/office/drawing/2014/main" id="{67240114-0FD3-4434-AA45-DFBCEAEEF606}"/>
              </a:ext>
            </a:extLst>
          </p:cNvPr>
          <p:cNvSpPr/>
          <p:nvPr/>
        </p:nvSpPr>
        <p:spPr>
          <a:xfrm>
            <a:off x="835921" y="2025958"/>
            <a:ext cx="3896654"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endParaRPr kumimoji="1" lang="en-US" altLang="ja-JP" sz="1150" spc="80" dirty="0">
              <a:solidFill>
                <a:schemeClr val="tx1"/>
              </a:solidFill>
            </a:endParaRPr>
          </a:p>
          <a:p>
            <a:pPr algn="just">
              <a:lnSpc>
                <a:spcPct val="130000"/>
              </a:lnSpc>
              <a:buClr>
                <a:srgbClr val="F7B353"/>
              </a:buClr>
            </a:pPr>
            <a:r>
              <a:rPr kumimoji="1" lang="ja-JP" altLang="en-US" sz="1150" spc="80" dirty="0">
                <a:solidFill>
                  <a:schemeClr val="tx1"/>
                </a:solidFill>
              </a:rPr>
              <a:t>　学校にてヤングケアラーに気付いた場合、まず校内ケース会議で情報共有や支援の検討がなされます。その際に、</a:t>
            </a:r>
            <a:r>
              <a:rPr kumimoji="1" lang="ja-JP" altLang="en-US" sz="1150" b="1" spc="80" dirty="0">
                <a:solidFill>
                  <a:srgbClr val="51AD97"/>
                </a:solidFill>
              </a:rPr>
              <a:t>スクールカウンセラー、スクールソーシャルワーカー、ユースソーシャルワーカー</a:t>
            </a:r>
            <a:r>
              <a:rPr kumimoji="1" lang="ja-JP" altLang="en-US" sz="1150" spc="80" dirty="0">
                <a:solidFill>
                  <a:schemeClr val="tx1"/>
                </a:solidFill>
              </a:rPr>
              <a:t>が参加するほか、</a:t>
            </a:r>
            <a:r>
              <a:rPr kumimoji="1" lang="ja-JP" altLang="en-US" sz="1150" b="1" spc="80" dirty="0">
                <a:solidFill>
                  <a:srgbClr val="51AD97"/>
                </a:solidFill>
              </a:rPr>
              <a:t>保健関係機関</a:t>
            </a:r>
            <a:r>
              <a:rPr kumimoji="1" lang="ja-JP" altLang="en-US" sz="1150" spc="80" dirty="0">
                <a:solidFill>
                  <a:schemeClr val="tx1"/>
                </a:solidFill>
              </a:rPr>
              <a:t>も関係機関として招集されることがあります。</a:t>
            </a:r>
          </a:p>
        </p:txBody>
      </p:sp>
      <p:sp>
        <p:nvSpPr>
          <p:cNvPr id="28" name="角丸四角形 60">
            <a:extLst>
              <a:ext uri="{FF2B5EF4-FFF2-40B4-BE49-F238E27FC236}">
                <a16:creationId xmlns:a16="http://schemas.microsoft.com/office/drawing/2014/main" id="{07176313-0B63-4B9C-BC8F-A4DFDE2B837F}"/>
              </a:ext>
            </a:extLst>
          </p:cNvPr>
          <p:cNvSpPr/>
          <p:nvPr/>
        </p:nvSpPr>
        <p:spPr>
          <a:xfrm>
            <a:off x="779617" y="1429956"/>
            <a:ext cx="3952958" cy="513298"/>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650894"/>
            <a:ext cx="1213448" cy="1638918"/>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医療関係者はケア対象者（親やきょうだい等）が医療的ケアや支援を必要としている場合、保健師は支援を必要としている人の家庭状況把握から、ヤングケアラーと思われる子供に「気付く」可能性が高くあります。また、「つなぐ」、「支援する」、「見守る」において大きな役割を果た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88348"/>
            <a:ext cx="8398552" cy="1116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家庭訪問時の家の中の様子や、訪問時に子供がケアをしている様子がないか等も気付きのきっかけになる可能性があります。別の疾患や体調不良での診療所等の受診時や、</a:t>
            </a:r>
            <a:r>
              <a:rPr kumimoji="1" lang="en-US" altLang="ja-JP" sz="1200" spc="70" dirty="0">
                <a:solidFill>
                  <a:schemeClr val="tx1"/>
                </a:solidFill>
              </a:rPr>
              <a:t>MSW</a:t>
            </a:r>
            <a:r>
              <a:rPr kumimoji="1" lang="ja-JP" altLang="en-US" sz="1200" spc="70" dirty="0">
                <a:solidFill>
                  <a:schemeClr val="tx1"/>
                </a:solidFill>
              </a:rPr>
              <a:t>による家庭環境アセスメント等の際にも、チェックリストを意識しておくことでヤングケアラーであることに気付ける可能性があります。</a:t>
            </a:r>
          </a:p>
        </p:txBody>
      </p:sp>
      <p:sp>
        <p:nvSpPr>
          <p:cNvPr id="33" name="正方形/長方形 32"/>
          <p:cNvSpPr/>
          <p:nvPr/>
        </p:nvSpPr>
        <p:spPr>
          <a:xfrm>
            <a:off x="539906" y="1588348"/>
            <a:ext cx="1213448" cy="11160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39535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835546"/>
            <a:ext cx="8398552" cy="652223"/>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児童虐待に当たる可能性が高い等、緊急性が高い場合は、子供家庭支援センター・児童相談所につなぎます。</a:t>
            </a:r>
          </a:p>
        </p:txBody>
      </p:sp>
      <p:sp>
        <p:nvSpPr>
          <p:cNvPr id="45" name="正方形/長方形 44"/>
          <p:cNvSpPr/>
          <p:nvPr/>
        </p:nvSpPr>
        <p:spPr>
          <a:xfrm>
            <a:off x="539906" y="2835546"/>
            <a:ext cx="1213448" cy="652224"/>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3173648"/>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4" y="3650894"/>
            <a:ext cx="7185104" cy="1638918"/>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保健・医療分野はケア対象の家族と信頼関係が築けている場合も多く、</a:t>
            </a:r>
            <a:r>
              <a:rPr kumimoji="1" lang="ja-JP" altLang="en-US" sz="1200" spc="70" dirty="0">
                <a:solidFill>
                  <a:schemeClr val="tx1"/>
                </a:solidFill>
              </a:rPr>
              <a:t>本人や家庭との対話がスムーズです。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令和</a:t>
            </a:r>
            <a:r>
              <a:rPr kumimoji="1" lang="en-US" altLang="ja-JP" sz="1200" spc="70" dirty="0">
                <a:solidFill>
                  <a:schemeClr val="tx1"/>
                </a:solidFill>
              </a:rPr>
              <a:t>4</a:t>
            </a:r>
            <a:r>
              <a:rPr kumimoji="1" lang="ja-JP" altLang="en-US" sz="1200" spc="70" dirty="0">
                <a:solidFill>
                  <a:schemeClr val="tx1"/>
                </a:solidFill>
              </a:rPr>
              <a:t>年度より、入退院支援加算１及び２の対象者にヤングケアラー及びその家族が追加されました。（</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775299"/>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949734" y="3899375"/>
            <a:ext cx="1188000" cy="1390437"/>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保健師等の訪問、相談</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訪問看護</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smtClean="0">
                <a:solidFill>
                  <a:schemeClr val="tx1"/>
                </a:solidFill>
              </a:rPr>
              <a:t>往診 等</a:t>
            </a:r>
            <a:endParaRPr kumimoji="1" lang="ja-JP" altLang="en-US" sz="1000" spc="70" dirty="0">
              <a:solidFill>
                <a:schemeClr val="tx1"/>
              </a:solidFill>
            </a:endParaRPr>
          </a:p>
        </p:txBody>
      </p:sp>
      <p:sp>
        <p:nvSpPr>
          <p:cNvPr id="54" name="正方形/長方形 53"/>
          <p:cNvSpPr/>
          <p:nvPr/>
        </p:nvSpPr>
        <p:spPr>
          <a:xfrm>
            <a:off x="8938458" y="3642187"/>
            <a:ext cx="1213447"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713597"/>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547402"/>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329315"/>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44326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lgn="just">
              <a:lnSpc>
                <a:spcPct val="140000"/>
              </a:lnSpc>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a:t>
            </a:r>
          </a:p>
          <a:p>
            <a:pPr algn="just">
              <a:lnSpc>
                <a:spcPct val="140000"/>
              </a:lnSpc>
              <a:buClr>
                <a:srgbClr val="F7B353"/>
              </a:buClr>
            </a:pPr>
            <a:r>
              <a:rPr kumimoji="1" lang="ja-JP" altLang="en-US" sz="1400" spc="70" dirty="0">
                <a:solidFill>
                  <a:schemeClr val="tx1"/>
                </a:solidFill>
              </a:rPr>
              <a:t>区市町村に今後配置される予定です！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05138"/>
            <a:ext cx="753792" cy="752198"/>
          </a:xfrm>
          <a:prstGeom prst="rect">
            <a:avLst/>
          </a:prstGeom>
        </p:spPr>
      </p:pic>
      <p:sp>
        <p:nvSpPr>
          <p:cNvPr id="5" name="二等辺三角形 4"/>
          <p:cNvSpPr/>
          <p:nvPr/>
        </p:nvSpPr>
        <p:spPr>
          <a:xfrm rot="16200000">
            <a:off x="2176243" y="665250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55" y="1598597"/>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855" y="2838625"/>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73" y="3661862"/>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05138"/>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485773"/>
            <a:ext cx="8398552" cy="81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485774"/>
            <a:ext cx="1213448" cy="812239"/>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81248"/>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9</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490219"/>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520700" y="7316481"/>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1000" spc="80" dirty="0">
                <a:solidFill>
                  <a:schemeClr val="tx1"/>
                </a:solidFill>
              </a:rPr>
              <a:t>※</a:t>
            </a:r>
            <a:r>
              <a:rPr kumimoji="1" lang="ja-JP" altLang="en-US" sz="1000" spc="80" dirty="0">
                <a:solidFill>
                  <a:schemeClr val="tx1"/>
                </a:solidFill>
              </a:rPr>
              <a:t>出所：厚生労働省保険局　「令和４年度診療報酬改定の概要 入院</a:t>
            </a:r>
            <a:r>
              <a:rPr kumimoji="1" lang="en-US" altLang="ja-JP" sz="1000" spc="80" dirty="0">
                <a:solidFill>
                  <a:schemeClr val="tx1"/>
                </a:solidFill>
              </a:rPr>
              <a:t>Ⅳ</a:t>
            </a:r>
            <a:r>
              <a:rPr kumimoji="1" lang="ja-JP" altLang="en-US" sz="1000" spc="80" dirty="0">
                <a:solidFill>
                  <a:schemeClr val="tx1"/>
                </a:solidFill>
              </a:rPr>
              <a:t>」（</a:t>
            </a:r>
            <a:r>
              <a:rPr kumimoji="1" lang="en-US" altLang="ja-JP" sz="1000" spc="80" dirty="0">
                <a:solidFill>
                  <a:schemeClr val="tx1"/>
                </a:solidFill>
              </a:rPr>
              <a:t>https://www.mhlw.go.jp/content/12400000/000920427.pdf</a:t>
            </a:r>
            <a:r>
              <a:rPr kumimoji="1" lang="ja-JP" altLang="en-US" sz="1000" spc="80" dirty="0">
                <a:solidFill>
                  <a:schemeClr val="tx1"/>
                </a:solidFill>
              </a:rPr>
              <a:t>）</a:t>
            </a:r>
            <a:endParaRPr kumimoji="1" lang="en-US" altLang="ja-JP" sz="1000" spc="8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5" y="725489"/>
            <a:ext cx="9612000" cy="1544239"/>
            <a:chOff x="539906" y="870436"/>
            <a:chExt cx="9612000" cy="1415166"/>
          </a:xfrm>
        </p:grpSpPr>
        <p:sp>
          <p:nvSpPr>
            <p:cNvPr id="44" name="角丸四角形 43"/>
            <p:cNvSpPr/>
            <p:nvPr/>
          </p:nvSpPr>
          <p:spPr>
            <a:xfrm>
              <a:off x="539906" y="1079065"/>
              <a:ext cx="9612000" cy="1206537"/>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母親が出産を期に精神疾患等になる可能性もあり、保健師は乳児家庭全戸訪問でも保護者や上のきょうだいの様子を気にかけることも気付きにつながるかもしれません。</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□医師の往診、看護師の訪問看護、保健師の家</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庭訪問等の際に、食事づくりや洗濯などの家事、家族の介護等をしている姿を見かける</a:t>
            </a:r>
          </a:p>
          <a:p>
            <a:pPr>
              <a:lnSpc>
                <a:spcPct val="130000"/>
              </a:lnSpc>
              <a:buClr>
                <a:srgbClr val="F7B353"/>
              </a:buClr>
              <a:buSzPct val="120000"/>
            </a:pPr>
            <a:r>
              <a:rPr kumimoji="1" lang="ja-JP" altLang="en-US" sz="1050" spc="50" dirty="0">
                <a:solidFill>
                  <a:schemeClr val="tx1"/>
                </a:solidFill>
              </a:rPr>
              <a:t>□きょうだいの世話・送迎等をしている姿を見かける</a:t>
            </a:r>
          </a:p>
          <a:p>
            <a:pPr>
              <a:lnSpc>
                <a:spcPct val="130000"/>
              </a:lnSpc>
              <a:buClr>
                <a:srgbClr val="F7B353"/>
              </a:buClr>
              <a:buSzPct val="120000"/>
            </a:pPr>
            <a:r>
              <a:rPr kumimoji="1" lang="ja-JP" altLang="en-US" sz="1050" spc="50" dirty="0">
                <a:solidFill>
                  <a:schemeClr val="tx1"/>
                </a:solidFill>
              </a:rPr>
              <a:t>□家庭訪問時に傍にいて病状の説明や要望伝達をする、認知症の家族の見守りを行う、車いすを押す、買い物を手伝う等家族の付き添いをしている</a:t>
            </a:r>
          </a:p>
          <a:p>
            <a:pPr>
              <a:lnSpc>
                <a:spcPct val="130000"/>
              </a:lnSpc>
              <a:buClr>
                <a:srgbClr val="F7B353"/>
              </a:buClr>
              <a:buSzPct val="120000"/>
            </a:pPr>
            <a:r>
              <a:rPr kumimoji="1" lang="ja-JP" altLang="en-US" sz="1050" spc="50" dirty="0">
                <a:solidFill>
                  <a:schemeClr val="tx1"/>
                </a:solidFill>
              </a:rPr>
              <a:t>□通院の同行介助、薬の受け取り、電話でのやり取り、日本語の苦手な家族・聴覚障害のある家族等の通訳等家族のサポートを担っている</a:t>
            </a:r>
          </a:p>
          <a:p>
            <a:pPr>
              <a:lnSpc>
                <a:spcPct val="130000"/>
              </a:lnSpc>
              <a:buClr>
                <a:srgbClr val="F7B353"/>
              </a:buClr>
              <a:buSzPct val="120000"/>
            </a:pPr>
            <a:r>
              <a:rPr kumimoji="1" lang="ja-JP" altLang="en-US" sz="1050" spc="50" dirty="0">
                <a:solidFill>
                  <a:schemeClr val="tx1"/>
                </a:solidFill>
              </a:rPr>
              <a:t>□病気を悲観する家族や大声を出したり泣き出したりする家族をなだめたり、障害を持つきょうだいを励ますなど、感情面のサポートをしている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7005288" y="2552255"/>
            <a:ext cx="3143095" cy="477338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□家族の病状からくる暴言や暴力等のつらい体験にも気丈にふるまい、周囲の人に気を遣いすぎる</a:t>
            </a:r>
          </a:p>
          <a:p>
            <a:pPr>
              <a:lnSpc>
                <a:spcPct val="130000"/>
              </a:lnSpc>
              <a:buClr>
                <a:srgbClr val="F7B353"/>
              </a:buClr>
              <a:buSzPct val="120000"/>
            </a:pPr>
            <a:r>
              <a:rPr kumimoji="1" lang="ja-JP" altLang="en-US" sz="1050" spc="50" dirty="0">
                <a:solidFill>
                  <a:schemeClr val="tx1"/>
                </a:solidFill>
              </a:rPr>
              <a:t>□年齢に不相応な</a:t>
            </a:r>
            <a:r>
              <a:rPr kumimoji="1" lang="ja-JP" altLang="en-US" sz="1050" spc="50" dirty="0" smtClean="0">
                <a:solidFill>
                  <a:schemeClr val="tx1"/>
                </a:solidFill>
              </a:rPr>
              <a:t>受け答え</a:t>
            </a:r>
            <a:endParaRPr kumimoji="1" lang="en-US" altLang="ja-JP" sz="1050" spc="50" dirty="0" smtClean="0">
              <a:solidFill>
                <a:schemeClr val="tx1"/>
              </a:solidFill>
            </a:endParaRPr>
          </a:p>
          <a:p>
            <a:pPr>
              <a:lnSpc>
                <a:spcPct val="130000"/>
              </a:lnSpc>
              <a:buClr>
                <a:srgbClr val="F7B353"/>
              </a:buClr>
              <a:buSzPct val="120000"/>
            </a:pPr>
            <a:r>
              <a:rPr kumimoji="1" lang="ja-JP" altLang="en-US" sz="1050" spc="50" dirty="0">
                <a:solidFill>
                  <a:schemeClr val="tx1"/>
                </a:solidFill>
              </a:rPr>
              <a:t>　</a:t>
            </a:r>
            <a:r>
              <a:rPr kumimoji="1" lang="ja-JP" altLang="en-US" sz="1050" spc="50" dirty="0" smtClean="0">
                <a:solidFill>
                  <a:schemeClr val="tx1"/>
                </a:solidFill>
              </a:rPr>
              <a:t>（</a:t>
            </a:r>
            <a:r>
              <a:rPr kumimoji="1" lang="ja-JP" altLang="en-US" sz="1050" spc="50" dirty="0">
                <a:solidFill>
                  <a:schemeClr val="tx1"/>
                </a:solidFill>
              </a:rPr>
              <a:t>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□自分の事を話したがらない、質問などをすると話をすり替える</a:t>
            </a:r>
          </a:p>
          <a:p>
            <a:pPr>
              <a:lnSpc>
                <a:spcPct val="130000"/>
              </a:lnSpc>
              <a:buClr>
                <a:srgbClr val="F7B353"/>
              </a:buClr>
              <a:buSzPct val="120000"/>
            </a:pP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a:t>
            </a:r>
          </a:p>
          <a:p>
            <a:pPr>
              <a:lnSpc>
                <a:spcPct val="130000"/>
              </a:lnSpc>
              <a:buClr>
                <a:srgbClr val="F7B353"/>
              </a:buClr>
              <a:buSzPct val="120000"/>
            </a:pPr>
            <a:r>
              <a:rPr kumimoji="1" lang="ja-JP" altLang="en-US" sz="1050" spc="50" dirty="0">
                <a:solidFill>
                  <a:schemeClr val="tx1"/>
                </a:solidFill>
              </a:rPr>
              <a:t>□診察時の様子から、体調不良の背景に家庭環境などの要因が推測される</a:t>
            </a:r>
          </a:p>
          <a:p>
            <a:pPr>
              <a:lnSpc>
                <a:spcPct val="130000"/>
              </a:lnSpc>
              <a:buClr>
                <a:srgbClr val="F7B353"/>
              </a:buClr>
              <a:buSzPct val="120000"/>
            </a:pPr>
            <a:r>
              <a:rPr kumimoji="1" lang="ja-JP" altLang="en-US" sz="1050" spc="50" dirty="0">
                <a:solidFill>
                  <a:schemeClr val="tx1"/>
                </a:solidFill>
              </a:rPr>
              <a:t>□遅刻や学校にきちんと行けていない様子がみられる</a:t>
            </a:r>
          </a:p>
          <a:p>
            <a:pPr>
              <a:lnSpc>
                <a:spcPct val="130000"/>
              </a:lnSpc>
              <a:buClr>
                <a:srgbClr val="F7B353"/>
              </a:buClr>
              <a:buSzPct val="120000"/>
            </a:pPr>
            <a:r>
              <a:rPr kumimoji="1" lang="ja-JP" altLang="en-US" sz="1050" spc="50" dirty="0">
                <a:solidFill>
                  <a:schemeClr val="tx1"/>
                </a:solidFill>
              </a:rPr>
              <a:t>□以前はよく子供同士で交流があったのに、学校行事、部活動、地域の集まり等に参加しなくなった</a:t>
            </a:r>
          </a:p>
          <a:p>
            <a:pPr>
              <a:lnSpc>
                <a:spcPct val="130000"/>
              </a:lnSpc>
              <a:buClr>
                <a:srgbClr val="F7B353"/>
              </a:buClr>
              <a:buSzPct val="120000"/>
            </a:pPr>
            <a:r>
              <a:rPr kumimoji="1" lang="ja-JP" altLang="en-US" sz="1050" spc="50" dirty="0">
                <a:solidFill>
                  <a:schemeClr val="tx1"/>
                </a:solidFill>
              </a:rPr>
              <a:t>□時に家族と大ゲンカや家出をしていることがある</a:t>
            </a:r>
          </a:p>
          <a:p>
            <a:pPr>
              <a:lnSpc>
                <a:spcPct val="130000"/>
              </a:lnSpc>
              <a:buClr>
                <a:srgbClr val="F7B353"/>
              </a:buClr>
              <a:buSzPct val="120000"/>
            </a:pPr>
            <a:endParaRPr kumimoji="1" lang="ja-JP" altLang="en-US" sz="1050" spc="50" dirty="0">
              <a:solidFill>
                <a:schemeClr val="tx1"/>
              </a:solidFill>
            </a:endParaRPr>
          </a:p>
        </p:txBody>
      </p:sp>
      <p:sp>
        <p:nvSpPr>
          <p:cNvPr id="63" name="正方形/長方形 62"/>
          <p:cNvSpPr/>
          <p:nvPr/>
        </p:nvSpPr>
        <p:spPr>
          <a:xfrm>
            <a:off x="7005359" y="2301633"/>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37703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□食事の世話がされていないようである　</a:t>
            </a:r>
          </a:p>
          <a:p>
            <a:pPr>
              <a:lnSpc>
                <a:spcPct val="130000"/>
              </a:lnSpc>
              <a:buClr>
                <a:srgbClr val="F7B353"/>
              </a:buClr>
              <a:buSzPct val="120000"/>
            </a:pPr>
            <a:r>
              <a:rPr kumimoji="1" lang="ja-JP" altLang="en-US" sz="1050" spc="50" dirty="0">
                <a:solidFill>
                  <a:schemeClr val="tx1"/>
                </a:solidFill>
              </a:rPr>
              <a:t>□平均よりも痩せている　</a:t>
            </a:r>
          </a:p>
          <a:p>
            <a:pPr>
              <a:lnSpc>
                <a:spcPct val="130000"/>
              </a:lnSpc>
              <a:buClr>
                <a:srgbClr val="F7B353"/>
              </a:buClr>
              <a:buSzPct val="120000"/>
            </a:pPr>
            <a:r>
              <a:rPr kumimoji="1" lang="ja-JP" altLang="en-US" sz="1050" spc="50" dirty="0">
                <a:solidFill>
                  <a:schemeClr val="tx1"/>
                </a:solidFill>
              </a:rPr>
              <a:t>□学校に提出する書類や保育園に通うきょうだいの準備等をするしっかり者である</a:t>
            </a:r>
          </a:p>
          <a:p>
            <a:pPr>
              <a:lnSpc>
                <a:spcPct val="130000"/>
              </a:lnSpc>
              <a:buClr>
                <a:srgbClr val="F7B353"/>
              </a:buClr>
              <a:buSzPct val="120000"/>
            </a:pPr>
            <a:r>
              <a:rPr kumimoji="1" lang="ja-JP" altLang="en-US" sz="1050" spc="50" dirty="0">
                <a:solidFill>
                  <a:schemeClr val="tx1"/>
                </a:solidFill>
              </a:rPr>
              <a:t>□役所等とのやり取りをし、書類の提出等を行っている</a:t>
            </a:r>
            <a:endParaRPr kumimoji="1" lang="en-US" altLang="ja-JP" sz="1050" spc="50" dirty="0">
              <a:solidFill>
                <a:schemeClr val="tx1"/>
              </a:solidFill>
            </a:endParaRPr>
          </a:p>
        </p:txBody>
      </p:sp>
      <p:sp>
        <p:nvSpPr>
          <p:cNvPr id="66" name="正方形/長方形 65"/>
          <p:cNvSpPr/>
          <p:nvPr/>
        </p:nvSpPr>
        <p:spPr>
          <a:xfrm>
            <a:off x="37703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6042135"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□家庭訪問時に家の中や子供部屋が散らかっている、着られなくなった服なども放置されている</a:t>
            </a:r>
          </a:p>
          <a:p>
            <a:pPr>
              <a:lnSpc>
                <a:spcPct val="130000"/>
              </a:lnSpc>
              <a:buClr>
                <a:srgbClr val="F7B353"/>
              </a:buClr>
              <a:buSzPct val="120000"/>
            </a:pPr>
            <a:r>
              <a:rPr kumimoji="1" lang="ja-JP" altLang="en-US" sz="1050" spc="50" dirty="0">
                <a:solidFill>
                  <a:schemeClr val="tx1"/>
                </a:solidFill>
              </a:rPr>
              <a:t>□手続きの遅れ・漏れ等がある</a:t>
            </a:r>
          </a:p>
          <a:p>
            <a:pPr>
              <a:lnSpc>
                <a:spcPct val="130000"/>
              </a:lnSpc>
              <a:buClr>
                <a:srgbClr val="F7B353"/>
              </a:buClr>
              <a:buSzPct val="120000"/>
            </a:pPr>
            <a:r>
              <a:rPr kumimoji="1" lang="ja-JP" altLang="en-US" sz="1050" spc="50" dirty="0">
                <a:solidFill>
                  <a:schemeClr val="tx1"/>
                </a:solidFill>
              </a:rPr>
              <a:t>□家族の世話について、子供をあてにしている</a:t>
            </a:r>
          </a:p>
          <a:p>
            <a:pPr>
              <a:lnSpc>
                <a:spcPct val="130000"/>
              </a:lnSpc>
              <a:buClr>
                <a:srgbClr val="F7B353"/>
              </a:buClr>
              <a:buSzPct val="120000"/>
            </a:pPr>
            <a:r>
              <a:rPr kumimoji="1" lang="ja-JP" altLang="en-US" sz="1050" spc="50" dirty="0">
                <a:solidFill>
                  <a:schemeClr val="tx1"/>
                </a:solidFill>
              </a:rPr>
              <a:t>□家事援助などの必要なサービスを入れたがらない　</a:t>
            </a:r>
          </a:p>
          <a:p>
            <a:pPr>
              <a:lnSpc>
                <a:spcPct val="130000"/>
              </a:lnSpc>
              <a:buClr>
                <a:srgbClr val="F7B353"/>
              </a:buClr>
              <a:buSzPct val="120000"/>
            </a:pP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71488" y="326104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71488" y="34678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71488" y="409924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71488" y="471973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71488" y="535110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905906" y="28512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905906" y="305805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327577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68942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10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40358" y="286531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34">
            <a:extLst>
              <a:ext uri="{FF2B5EF4-FFF2-40B4-BE49-F238E27FC236}">
                <a16:creationId xmlns:a16="http://schemas.microsoft.com/office/drawing/2014/main" id="{C5C830A0-3DF5-4AC0-8C38-4752066DB066}"/>
              </a:ext>
            </a:extLst>
          </p:cNvPr>
          <p:cNvSpPr/>
          <p:nvPr/>
        </p:nvSpPr>
        <p:spPr>
          <a:xfrm>
            <a:off x="7140358" y="620722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34">
            <a:extLst>
              <a:ext uri="{FF2B5EF4-FFF2-40B4-BE49-F238E27FC236}">
                <a16:creationId xmlns:a16="http://schemas.microsoft.com/office/drawing/2014/main" id="{3D4486F9-1BE3-452A-901E-ECEAE6510A39}"/>
              </a:ext>
            </a:extLst>
          </p:cNvPr>
          <p:cNvSpPr/>
          <p:nvPr/>
        </p:nvSpPr>
        <p:spPr>
          <a:xfrm>
            <a:off x="7140358" y="597863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34">
            <a:extLst>
              <a:ext uri="{FF2B5EF4-FFF2-40B4-BE49-F238E27FC236}">
                <a16:creationId xmlns:a16="http://schemas.microsoft.com/office/drawing/2014/main" id="{0E3A67E9-77E4-4682-A614-BF415826BC32}"/>
              </a:ext>
            </a:extLst>
          </p:cNvPr>
          <p:cNvSpPr/>
          <p:nvPr/>
        </p:nvSpPr>
        <p:spPr>
          <a:xfrm>
            <a:off x="7140358" y="556497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34">
            <a:extLst>
              <a:ext uri="{FF2B5EF4-FFF2-40B4-BE49-F238E27FC236}">
                <a16:creationId xmlns:a16="http://schemas.microsoft.com/office/drawing/2014/main" id="{ED90613D-F90F-464A-A7F7-6DB32C7D6665}"/>
              </a:ext>
            </a:extLst>
          </p:cNvPr>
          <p:cNvSpPr/>
          <p:nvPr/>
        </p:nvSpPr>
        <p:spPr>
          <a:xfrm>
            <a:off x="7140358" y="516220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34">
            <a:extLst>
              <a:ext uri="{FF2B5EF4-FFF2-40B4-BE49-F238E27FC236}">
                <a16:creationId xmlns:a16="http://schemas.microsoft.com/office/drawing/2014/main" id="{870402E3-4229-4B05-AE09-89C8322EE54E}"/>
              </a:ext>
            </a:extLst>
          </p:cNvPr>
          <p:cNvSpPr/>
          <p:nvPr/>
        </p:nvSpPr>
        <p:spPr>
          <a:xfrm>
            <a:off x="7140358" y="47376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34">
            <a:extLst>
              <a:ext uri="{FF2B5EF4-FFF2-40B4-BE49-F238E27FC236}">
                <a16:creationId xmlns:a16="http://schemas.microsoft.com/office/drawing/2014/main" id="{566B1AA9-194C-47A8-8742-CFD330EBE727}"/>
              </a:ext>
            </a:extLst>
          </p:cNvPr>
          <p:cNvSpPr/>
          <p:nvPr/>
        </p:nvSpPr>
        <p:spPr>
          <a:xfrm>
            <a:off x="7140358" y="453083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3240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308303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4966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9103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1264023" y="5958737"/>
            <a:ext cx="5290321" cy="849079"/>
            <a:chOff x="1154345" y="5958737"/>
            <a:chExt cx="5400000" cy="849079"/>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58737"/>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76447"/>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83273"/>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9010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80781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835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805369"/>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保健所・保健センターはケア相手のケアや支援調整、受診支援等を行ったケースがあります。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特定妊婦にかかわる中で保健センターが気付いた例もあります。同居でなくても、ヤングケアラーが近隣に住みケアを行っていることもあります。家庭を継続的に見守りましょう。</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保健センター</a:t>
            </a: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学校</a:t>
            </a:r>
          </a:p>
          <a:p>
            <a:pPr>
              <a:lnSpc>
                <a:spcPct val="140000"/>
              </a:lnSpc>
              <a:buClr>
                <a:srgbClr val="F7B353"/>
              </a:buClr>
              <a:buSzPct val="120000"/>
            </a:pPr>
            <a:r>
              <a:rPr kumimoji="1" lang="ja-JP" altLang="en-US" sz="1050" spc="80" dirty="0">
                <a:solidFill>
                  <a:schemeClr val="tx1"/>
                </a:solidFill>
              </a:rPr>
              <a:t>スクールソーシャルワーカー</a:t>
            </a:r>
          </a:p>
          <a:p>
            <a:pPr>
              <a:lnSpc>
                <a:spcPct val="140000"/>
              </a:lnSpc>
              <a:buClr>
                <a:srgbClr val="F7B353"/>
              </a:buClr>
              <a:buSzPct val="120000"/>
            </a:pPr>
            <a:r>
              <a:rPr kumimoji="1" lang="ja-JP" altLang="en-US" sz="1050" spc="80" dirty="0">
                <a:solidFill>
                  <a:schemeClr val="tx1"/>
                </a:solidFill>
              </a:rPr>
              <a:t>地域包括支援センター</a:t>
            </a:r>
          </a:p>
          <a:p>
            <a:pPr>
              <a:lnSpc>
                <a:spcPct val="140000"/>
              </a:lnSpc>
              <a:buClr>
                <a:srgbClr val="F7B353"/>
              </a:buClr>
              <a:buSzPct val="120000"/>
            </a:pPr>
            <a:r>
              <a:rPr kumimoji="1" lang="ja-JP" altLang="en-US" sz="1050" spc="80" dirty="0">
                <a:solidFill>
                  <a:schemeClr val="tx1"/>
                </a:solidFill>
              </a:rPr>
              <a:t>病院</a:t>
            </a:r>
          </a:p>
        </p:txBody>
      </p:sp>
      <p:sp>
        <p:nvSpPr>
          <p:cNvPr id="47" name="角丸四角形 46"/>
          <p:cNvSpPr/>
          <p:nvPr/>
        </p:nvSpPr>
        <p:spPr>
          <a:xfrm>
            <a:off x="4516543" y="2455647"/>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保健センター</a:t>
            </a:r>
            <a:r>
              <a:rPr kumimoji="1" lang="ja-JP" altLang="en-US" sz="1050" spc="50" dirty="0">
                <a:solidFill>
                  <a:schemeClr val="tx1"/>
                </a:solidFill>
              </a:rPr>
              <a:t>が支援をしている</a:t>
            </a:r>
            <a:r>
              <a:rPr kumimoji="1" lang="ja-JP" altLang="en-US" sz="1050" b="1" spc="50" dirty="0">
                <a:solidFill>
                  <a:srgbClr val="FB5A15"/>
                </a:solidFill>
              </a:rPr>
              <a:t>特定妊婦の家庭</a:t>
            </a:r>
            <a:r>
              <a:rPr kumimoji="1" lang="ja-JP" altLang="en-US" sz="1050" spc="50" dirty="0">
                <a:solidFill>
                  <a:schemeClr val="tx1"/>
                </a:solidFill>
              </a:rPr>
              <a:t>で本人に気付き、子供家庭支援センターに家庭訪問同行等を依頼した。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本人も精神不安になり、</a:t>
            </a:r>
            <a:r>
              <a:rPr kumimoji="1" lang="ja-JP" altLang="en-US" sz="1050" b="1" spc="50" dirty="0">
                <a:solidFill>
                  <a:srgbClr val="FB5A15"/>
                </a:solidFill>
              </a:rPr>
              <a:t>学校・</a:t>
            </a:r>
            <a:r>
              <a:rPr kumimoji="1" lang="en-US" altLang="ja-JP" sz="1050" b="1" spc="50" dirty="0">
                <a:solidFill>
                  <a:srgbClr val="FB5A15"/>
                </a:solidFill>
              </a:rPr>
              <a:t>SSW</a:t>
            </a:r>
            <a:r>
              <a:rPr kumimoji="1" lang="ja-JP" altLang="en-US" sz="1050" spc="50" dirty="0">
                <a:solidFill>
                  <a:schemeClr val="tx1"/>
                </a:solidFill>
              </a:rPr>
              <a:t>を中心に会議を実施した。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子供家庭支援センター、保健センター、地域包括支援センターにて会議</a:t>
            </a:r>
            <a:r>
              <a:rPr kumimoji="1" lang="ja-JP" altLang="en-US" sz="1050" spc="50" dirty="0">
                <a:solidFill>
                  <a:schemeClr val="tx1"/>
                </a:solidFill>
              </a:rPr>
              <a:t>を行い、方針や分担を共有することで、早期に連携しサービス導入が出来た。病院とも意見交換・情報共有を行った。</a:t>
            </a:r>
          </a:p>
        </p:txBody>
      </p:sp>
      <p:sp>
        <p:nvSpPr>
          <p:cNvPr id="37" name="正方形/長方形 36"/>
          <p:cNvSpPr/>
          <p:nvPr/>
        </p:nvSpPr>
        <p:spPr>
          <a:xfrm>
            <a:off x="539964" y="2108995"/>
            <a:ext cx="198000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4516545" y="2108995"/>
            <a:ext cx="5616000"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保健センター</a:t>
            </a:r>
          </a:p>
          <a:p>
            <a:pPr>
              <a:lnSpc>
                <a:spcPct val="140000"/>
              </a:lnSpc>
              <a:buClr>
                <a:srgbClr val="F7B353"/>
              </a:buClr>
              <a:buSzPct val="120000"/>
            </a:pPr>
            <a:r>
              <a:rPr kumimoji="1" lang="zh-CN" altLang="en-US" sz="1050" spc="80" dirty="0">
                <a:solidFill>
                  <a:schemeClr val="tx1"/>
                </a:solidFill>
              </a:rPr>
              <a:t>児童相談所</a:t>
            </a:r>
          </a:p>
          <a:p>
            <a:pPr>
              <a:lnSpc>
                <a:spcPct val="140000"/>
              </a:lnSpc>
              <a:buClr>
                <a:srgbClr val="F7B353"/>
              </a:buClr>
              <a:buSzPct val="120000"/>
            </a:pPr>
            <a:r>
              <a:rPr kumimoji="1" lang="zh-CN" altLang="en-US" sz="1050" spc="80" dirty="0">
                <a:solidFill>
                  <a:schemeClr val="tx1"/>
                </a:solidFill>
              </a:rPr>
              <a:t>障害福祉担当部署</a:t>
            </a:r>
          </a:p>
          <a:p>
            <a:pPr>
              <a:lnSpc>
                <a:spcPct val="140000"/>
              </a:lnSpc>
              <a:buClr>
                <a:srgbClr val="F7B353"/>
              </a:buClr>
              <a:buSzPct val="120000"/>
            </a:pPr>
            <a:r>
              <a:rPr kumimoji="1" lang="zh-CN" altLang="en-US" sz="1050" spc="80" dirty="0">
                <a:solidFill>
                  <a:schemeClr val="tx1"/>
                </a:solidFill>
              </a:rPr>
              <a:t>学校</a:t>
            </a:r>
          </a:p>
          <a:p>
            <a:pPr>
              <a:lnSpc>
                <a:spcPct val="140000"/>
              </a:lnSpc>
              <a:buClr>
                <a:srgbClr val="F7B353"/>
              </a:buClr>
              <a:buSzPct val="120000"/>
            </a:pPr>
            <a:r>
              <a:rPr kumimoji="1" lang="zh-CN" altLang="en-US" sz="1050" spc="80" dirty="0">
                <a:solidFill>
                  <a:schemeClr val="tx1"/>
                </a:solidFill>
              </a:rPr>
              <a:t>病院</a:t>
            </a:r>
            <a:endParaRPr kumimoji="1" lang="ja-JP" altLang="en-US" sz="1050" spc="80" dirty="0">
              <a:solidFill>
                <a:schemeClr val="tx1"/>
              </a:solidFill>
            </a:endParaRPr>
          </a:p>
        </p:txBody>
      </p:sp>
      <p:sp>
        <p:nvSpPr>
          <p:cNvPr id="49" name="角丸四角形 48"/>
          <p:cNvSpPr/>
          <p:nvPr/>
        </p:nvSpPr>
        <p:spPr>
          <a:xfrm>
            <a:off x="4516543" y="3990299"/>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精神疾患の母の通院同行、服薬管理、感情面のサポート等を中学生の本人が担っていた。</a:t>
            </a: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保健センター</a:t>
            </a:r>
            <a:r>
              <a:rPr kumimoji="1" lang="ja-JP" altLang="en-US" sz="1050" spc="50" dirty="0">
                <a:solidFill>
                  <a:schemeClr val="tx1"/>
                </a:solidFill>
              </a:rPr>
              <a:t>が</a:t>
            </a:r>
            <a:r>
              <a:rPr kumimoji="1" lang="ja-JP" altLang="en-US" sz="1050" b="1" spc="50" dirty="0">
                <a:solidFill>
                  <a:srgbClr val="FB5A15"/>
                </a:solidFill>
              </a:rPr>
              <a:t>児童相談所</a:t>
            </a:r>
            <a:r>
              <a:rPr kumimoji="1" lang="ja-JP" altLang="en-US" sz="1050" spc="50" dirty="0">
                <a:solidFill>
                  <a:schemeClr val="tx1"/>
                </a:solidFill>
              </a:rPr>
              <a:t>や</a:t>
            </a:r>
            <a:r>
              <a:rPr kumimoji="1" lang="ja-JP" altLang="en-US" sz="1050" b="1" spc="50" dirty="0">
                <a:solidFill>
                  <a:srgbClr val="FB5A15"/>
                </a:solidFill>
              </a:rPr>
              <a:t>障害福祉担当部署</a:t>
            </a:r>
            <a:r>
              <a:rPr kumimoji="1" lang="ja-JP" altLang="en-US" sz="1050" spc="50" dirty="0">
                <a:solidFill>
                  <a:schemeClr val="tx1"/>
                </a:solidFill>
              </a:rPr>
              <a:t>と連携し、精神疾患のある</a:t>
            </a:r>
            <a:r>
              <a:rPr kumimoji="1" lang="ja-JP" altLang="en-US" sz="1050" b="1" spc="50" dirty="0">
                <a:solidFill>
                  <a:srgbClr val="FB5A15"/>
                </a:solidFill>
              </a:rPr>
              <a:t>親への支援</a:t>
            </a:r>
            <a:r>
              <a:rPr kumimoji="1" lang="ja-JP" altLang="en-US" sz="1050" spc="50" dirty="0">
                <a:solidFill>
                  <a:schemeClr val="tx1"/>
                </a:solidFill>
              </a:rPr>
              <a:t>として、気持ちの受容や障害福祉サービスの調整などを行うことで、間接的に本人を支援した。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教員が学校での本人の見守り、児童相談所が本人の安全確保、心のケア、</a:t>
            </a:r>
            <a:r>
              <a:rPr kumimoji="1" lang="ja-JP" altLang="en-US" sz="1050" b="1" spc="50" dirty="0">
                <a:solidFill>
                  <a:srgbClr val="FB5A15"/>
                </a:solidFill>
              </a:rPr>
              <a:t>保健センターが母の受診・服薬支援</a:t>
            </a:r>
            <a:r>
              <a:rPr kumimoji="1" lang="ja-JP" altLang="en-US" sz="1050" spc="50" dirty="0">
                <a:solidFill>
                  <a:schemeClr val="tx1"/>
                </a:solidFill>
              </a:rPr>
              <a:t>を行った。病院とも意見交換・情報共有を行った。関係機関との密な連携、定期的な役割分担の確認等を工夫した。</a:t>
            </a:r>
          </a:p>
        </p:txBody>
      </p:sp>
      <p:sp>
        <p:nvSpPr>
          <p:cNvPr id="39" name="角丸四角形 38"/>
          <p:cNvSpPr/>
          <p:nvPr/>
        </p:nvSpPr>
        <p:spPr>
          <a:xfrm>
            <a:off x="539906" y="5524951"/>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保健センター　病院</a:t>
            </a: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障害福祉担当部署</a:t>
            </a:r>
          </a:p>
          <a:p>
            <a:pPr>
              <a:lnSpc>
                <a:spcPct val="140000"/>
              </a:lnSpc>
              <a:buClr>
                <a:srgbClr val="F7B353"/>
              </a:buClr>
              <a:buSzPct val="120000"/>
            </a:pPr>
            <a:r>
              <a:rPr kumimoji="1" lang="ja-JP" altLang="en-US" sz="1050" spc="80" dirty="0">
                <a:solidFill>
                  <a:schemeClr val="tx1"/>
                </a:solidFill>
              </a:rPr>
              <a:t>学校</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児童館</a:t>
            </a:r>
          </a:p>
          <a:p>
            <a:pPr>
              <a:lnSpc>
                <a:spcPct val="140000"/>
              </a:lnSpc>
              <a:buClr>
                <a:srgbClr val="F7B353"/>
              </a:buClr>
              <a:buSzPct val="120000"/>
            </a:pPr>
            <a:r>
              <a:rPr kumimoji="1" lang="ja-JP" altLang="en-US" sz="1050" spc="80" dirty="0">
                <a:solidFill>
                  <a:schemeClr val="tx1"/>
                </a:solidFill>
              </a:rPr>
              <a:t>民間支援団体</a:t>
            </a:r>
          </a:p>
        </p:txBody>
      </p:sp>
      <p:sp>
        <p:nvSpPr>
          <p:cNvPr id="40" name="角丸四角形 39"/>
          <p:cNvSpPr/>
          <p:nvPr/>
        </p:nvSpPr>
        <p:spPr>
          <a:xfrm>
            <a:off x="2522102" y="2455647"/>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精神疾患のある妊娠中の母</a:t>
            </a:r>
            <a:r>
              <a:rPr kumimoji="1" lang="ja-JP" altLang="en-US" sz="1050" spc="80" dirty="0">
                <a:solidFill>
                  <a:schemeClr val="tx1"/>
                </a:solidFill>
              </a:rPr>
              <a:t>の付き添い、感情面のサポート、母と</a:t>
            </a:r>
            <a:r>
              <a:rPr kumimoji="1" lang="ja-JP" altLang="en-US" sz="1050" b="1" spc="80" dirty="0">
                <a:solidFill>
                  <a:srgbClr val="FB5A15"/>
                </a:solidFill>
              </a:rPr>
              <a:t>認知症祖母</a:t>
            </a:r>
            <a:r>
              <a:rPr kumimoji="1" lang="ja-JP" altLang="en-US" sz="1050" spc="80" dirty="0">
                <a:solidFill>
                  <a:schemeClr val="tx1"/>
                </a:solidFill>
              </a:rPr>
              <a:t>に代わり家事、</a:t>
            </a:r>
            <a:r>
              <a:rPr kumimoji="1" lang="ja-JP" altLang="en-US" sz="1050" b="1" spc="80" dirty="0">
                <a:solidFill>
                  <a:srgbClr val="FB5A15"/>
                </a:solidFill>
              </a:rPr>
              <a:t>幼いきょうだい</a:t>
            </a:r>
            <a:r>
              <a:rPr kumimoji="1" lang="ja-JP" altLang="en-US" sz="1050" spc="80" dirty="0">
                <a:solidFill>
                  <a:schemeClr val="tx1"/>
                </a:solidFill>
              </a:rPr>
              <a:t>の世話をしているケース</a:t>
            </a:r>
          </a:p>
        </p:txBody>
      </p:sp>
      <p:sp>
        <p:nvSpPr>
          <p:cNvPr id="41" name="正方形/長方形 40"/>
          <p:cNvSpPr/>
          <p:nvPr/>
        </p:nvSpPr>
        <p:spPr>
          <a:xfrm>
            <a:off x="2522102" y="2108995"/>
            <a:ext cx="1980000"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2522102" y="3990299"/>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の通院同行・服薬管理・感情面のサポートをしているケース</a:t>
            </a:r>
          </a:p>
        </p:txBody>
      </p:sp>
      <p:sp>
        <p:nvSpPr>
          <p:cNvPr id="46" name="角丸四角形 45"/>
          <p:cNvSpPr/>
          <p:nvPr/>
        </p:nvSpPr>
        <p:spPr>
          <a:xfrm>
            <a:off x="2522102" y="5524951"/>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難病の父</a:t>
            </a:r>
            <a:r>
              <a:rPr kumimoji="1" lang="ja-JP" altLang="en-US" sz="1050" spc="80" dirty="0">
                <a:solidFill>
                  <a:schemeClr val="tx1"/>
                </a:solidFill>
              </a:rPr>
              <a:t>に代わりに家事、身体的な介護、外出通院付き添い、見守りをしているケース</a:t>
            </a:r>
          </a:p>
        </p:txBody>
      </p:sp>
      <p:sp>
        <p:nvSpPr>
          <p:cNvPr id="50" name="角丸四角形 49"/>
          <p:cNvSpPr/>
          <p:nvPr/>
        </p:nvSpPr>
        <p:spPr>
          <a:xfrm>
            <a:off x="4516543" y="5524951"/>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父子家庭で父が難病で</a:t>
            </a:r>
            <a:r>
              <a:rPr kumimoji="1" lang="ja-JP" altLang="en-US" sz="1050" b="1" spc="50" dirty="0">
                <a:solidFill>
                  <a:srgbClr val="FB5A15"/>
                </a:solidFill>
              </a:rPr>
              <a:t>緊急入院を繰り返し</a:t>
            </a:r>
            <a:r>
              <a:rPr kumimoji="1" lang="ja-JP" altLang="en-US" sz="1050" spc="50" dirty="0">
                <a:solidFill>
                  <a:schemeClr val="tx1"/>
                </a:solidFill>
              </a:rPr>
              <a:t>、本人は祖父の支援のもと近隣で生活しながら、父の家事、身体的な介護、外出通院付き添い、見守りを行っていた。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子供家庭支援センターが、</a:t>
            </a:r>
            <a:r>
              <a:rPr kumimoji="1" lang="zh-CN" altLang="en-US" sz="1050" spc="50" dirty="0">
                <a:solidFill>
                  <a:schemeClr val="tx1"/>
                </a:solidFill>
              </a:rPr>
              <a:t>障害福祉担当部署</a:t>
            </a:r>
            <a:r>
              <a:rPr kumimoji="1" lang="ja-JP" altLang="en-US" sz="1050" spc="50" dirty="0" err="1">
                <a:solidFill>
                  <a:schemeClr val="tx1"/>
                </a:solidFill>
              </a:rPr>
              <a:t>、</a:t>
            </a:r>
            <a:r>
              <a:rPr kumimoji="1" lang="ja-JP" altLang="en-US" sz="1050" b="1" spc="50" dirty="0">
                <a:solidFill>
                  <a:srgbClr val="FB5A15"/>
                </a:solidFill>
              </a:rPr>
              <a:t>保健センター</a:t>
            </a:r>
            <a:r>
              <a:rPr kumimoji="1" lang="ja-JP" altLang="en-US" sz="1050" spc="50" dirty="0">
                <a:solidFill>
                  <a:schemeClr val="tx1"/>
                </a:solidFill>
              </a:rPr>
              <a:t>、</a:t>
            </a:r>
            <a:r>
              <a:rPr kumimoji="1" lang="ja-JP" altLang="en-US" sz="1050" b="1" spc="50" dirty="0">
                <a:solidFill>
                  <a:srgbClr val="FB5A15"/>
                </a:solidFill>
              </a:rPr>
              <a:t>病院</a:t>
            </a:r>
            <a:r>
              <a:rPr kumimoji="1" lang="ja-JP" altLang="en-US" sz="1050" spc="50" dirty="0">
                <a:solidFill>
                  <a:schemeClr val="tx1"/>
                </a:solidFill>
              </a:rPr>
              <a:t>と連携し、本人に負担がかからない父へのサービス提供をし、父の関係者へ</a:t>
            </a:r>
            <a:r>
              <a:rPr kumimoji="1" lang="ja-JP" altLang="en-US" sz="1050" b="1" spc="50" dirty="0">
                <a:solidFill>
                  <a:srgbClr val="FB5A15"/>
                </a:solidFill>
              </a:rPr>
              <a:t>本人の状況を理解してもらった</a:t>
            </a:r>
            <a:r>
              <a:rPr kumimoji="1" lang="ja-JP" altLang="en-US" sz="1050" spc="50" dirty="0">
                <a:solidFill>
                  <a:schemeClr val="tx1"/>
                </a:solidFill>
              </a:rPr>
              <a:t>。要保護児童対策地域協議会の枠組みの中で対応した。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学校、児童館、民間支援団体等とも情報共有し見守りをした。</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57809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994491"/>
            <a:ext cx="8398552" cy="1079884"/>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厚生労働省　ヤングケアラーについて　</a:t>
            </a:r>
            <a:r>
              <a:rPr kumimoji="1" lang="ja-JP" altLang="en-US" sz="1000" dirty="0">
                <a:solidFill>
                  <a:schemeClr val="tx1"/>
                </a:solidFill>
              </a:rPr>
              <a:t>（</a:t>
            </a:r>
            <a:r>
              <a:rPr kumimoji="1" lang="en-US" altLang="ja-JP" sz="1000" dirty="0">
                <a:solidFill>
                  <a:schemeClr val="tx1"/>
                </a:solidFill>
                <a:hlinkClick r:id="rId2"/>
              </a:rPr>
              <a:t>https://www.mhlw.go.jp/stf/young-carer.html</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多機関・多職種連携によるヤングケアラー支援マニュアル　～ケアを担う子どもを地域で支えるために～</a:t>
            </a:r>
          </a:p>
          <a:p>
            <a:pPr algn="just">
              <a:lnSpc>
                <a:spcPct val="140000"/>
              </a:lnSpc>
              <a:buClr>
                <a:srgbClr val="F7B353"/>
              </a:buClr>
            </a:pPr>
            <a:r>
              <a:rPr kumimoji="1" lang="ja-JP" altLang="en-US" sz="1000" spc="70" dirty="0">
                <a:solidFill>
                  <a:schemeClr val="tx1"/>
                </a:solidFill>
              </a:rPr>
              <a:t>　　（有限責任監査法人トーマツ　厚生労働省令和３年度 子ども・子育て支援推進調査研究事業）</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a:t>
            </a:r>
            <a:r>
              <a:rPr kumimoji="1" lang="ja-JP" altLang="en-US" sz="1000" spc="70" dirty="0">
                <a:solidFill>
                  <a:schemeClr val="tx1"/>
                </a:solidFill>
              </a:rPr>
              <a:t>厚生労働省　ヤングケアラーについて」ウェブサイト内</a:t>
            </a:r>
            <a:r>
              <a:rPr kumimoji="1" lang="ja-JP" altLang="en-US" sz="1000" dirty="0">
                <a:solidFill>
                  <a:schemeClr val="tx1"/>
                </a:solidFill>
              </a:rPr>
              <a:t>「ヤングケアラーに関する調査研究事業（外部サイト）」参照）</a:t>
            </a:r>
            <a:endParaRPr kumimoji="1" lang="en-US" altLang="ja-JP" sz="1000" dirty="0">
              <a:solidFill>
                <a:schemeClr val="tx1"/>
              </a:solidFill>
            </a:endParaRPr>
          </a:p>
        </p:txBody>
      </p:sp>
      <p:sp>
        <p:nvSpPr>
          <p:cNvPr id="11" name="正方形/長方形 10"/>
          <p:cNvSpPr/>
          <p:nvPr/>
        </p:nvSpPr>
        <p:spPr>
          <a:xfrm>
            <a:off x="539906" y="994491"/>
            <a:ext cx="1213448" cy="1079884"/>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259539"/>
            <a:ext cx="3805931" cy="204295"/>
            <a:chOff x="539906" y="2235727"/>
            <a:chExt cx="3805931" cy="204295"/>
          </a:xfrm>
        </p:grpSpPr>
        <p:sp>
          <p:nvSpPr>
            <p:cNvPr id="12" name="正方形/長方形 11"/>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48" y="861828"/>
            <a:ext cx="1110790" cy="735995"/>
          </a:xfrm>
          <a:prstGeom prst="rect">
            <a:avLst/>
          </a:prstGeom>
        </p:spPr>
      </p:pic>
    </p:spTree>
    <p:extLst>
      <p:ext uri="{BB962C8B-B14F-4D97-AF65-F5344CB8AC3E}">
        <p14:creationId xmlns:p14="http://schemas.microsoft.com/office/powerpoint/2010/main" val="3271710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34e4a2-d6cd-4c40-b361-eb54054ec483">
      <Terms xmlns="http://schemas.microsoft.com/office/infopath/2007/PartnerControls"/>
    </lcf76f155ced4ddcb4097134ff3c332f>
    <TaxCatchAll xmlns="b2dadf9c-0578-42b0-a847-0691d0e109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FC8F6ED02BBED43B8C1B065F97E3264" ma:contentTypeVersion="9" ma:contentTypeDescription="新しいドキュメントを作成します。" ma:contentTypeScope="" ma:versionID="a82722cada9084292401f5db63a64c81">
  <xsd:schema xmlns:xsd="http://www.w3.org/2001/XMLSchema" xmlns:xs="http://www.w3.org/2001/XMLSchema" xmlns:p="http://schemas.microsoft.com/office/2006/metadata/properties" xmlns:ns2="c134e4a2-d6cd-4c40-b361-eb54054ec483" xmlns:ns3="b2dadf9c-0578-42b0-a847-0691d0e10925" targetNamespace="http://schemas.microsoft.com/office/2006/metadata/properties" ma:root="true" ma:fieldsID="5c7c290ef9d761c15b06045491dcbc8b" ns2:_="" ns3:_="">
    <xsd:import namespace="c134e4a2-d6cd-4c40-b361-eb54054ec483"/>
    <xsd:import namespace="b2dadf9c-0578-42b0-a847-0691d0e109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4e4a2-d6cd-4c40-b361-eb54054e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dadf9c-0578-42b0-a847-0691d0e10925"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0cf11206-5db3-4c55-8ad9-3a512a5db958}" ma:internalName="TaxCatchAll" ma:showField="CatchAllData" ma:web="b2dadf9c-0578-42b0-a847-0691d0e10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64F9C-4E51-4B23-A1AE-A2A7D082F5F5}">
  <ds:schemaRefs>
    <ds:schemaRef ds:uri="http://schemas.microsoft.com/office/2006/metadata/properties"/>
    <ds:schemaRef ds:uri="http://schemas.microsoft.com/office/2006/documentManagement/types"/>
    <ds:schemaRef ds:uri="http://purl.org/dc/elements/1.1/"/>
    <ds:schemaRef ds:uri="397bb1ee-3c1d-4994-97a1-e26bb081747b"/>
    <ds:schemaRef ds:uri="http://schemas.microsoft.com/office/infopath/2007/PartnerControls"/>
    <ds:schemaRef ds:uri="fca18fbb-d76e-4746-ab4d-44df86d2539b"/>
    <ds:schemaRef ds:uri="http://purl.org/dc/terms/"/>
    <ds:schemaRef ds:uri="http://schemas.openxmlformats.org/package/2006/metadata/core-properties"/>
    <ds:schemaRef ds:uri="http://www.w3.org/XML/1998/namespace"/>
    <ds:schemaRef ds:uri="http://purl.org/dc/dcmitype/"/>
    <ds:schemaRef ds:uri="c134e4a2-d6cd-4c40-b361-eb54054ec483"/>
    <ds:schemaRef ds:uri="b2dadf9c-0578-42b0-a847-0691d0e10925"/>
  </ds:schemaRefs>
</ds:datastoreItem>
</file>

<file path=customXml/itemProps2.xml><?xml version="1.0" encoding="utf-8"?>
<ds:datastoreItem xmlns:ds="http://schemas.openxmlformats.org/officeDocument/2006/customXml" ds:itemID="{E9FC8248-A9BC-4D32-95F8-B3F436C7C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4e4a2-d6cd-4c40-b361-eb54054ec483"/>
    <ds:schemaRef ds:uri="b2dadf9c-0578-42b0-a847-0691d0e10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C18CC4-77E8-4BC2-978B-422144D1F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1153</TotalTime>
  <Words>4272</Words>
  <PresentationFormat>ユーザー設定</PresentationFormat>
  <Paragraphs>400</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Meiryo UI</vt:lpstr>
      <vt:lpstr>ＭＳ Ｐゴシック</vt:lpstr>
      <vt:lpstr>游ゴシック</vt:lpstr>
      <vt:lpstr>Arial</vt:lpstr>
      <vt:lpstr>Calibri</vt:lpstr>
      <vt:lpstr>Calibri Light</vt:lpstr>
      <vt:lpstr>Times New Roman</vt:lpstr>
      <vt:lpstr>Wingdings</vt:lpstr>
      <vt:lpstr>Office テーマ</vt:lpstr>
      <vt:lpstr>PowerPoint プレゼンテーション</vt:lpstr>
      <vt:lpstr>ヤングケアラーとは</vt:lpstr>
      <vt:lpstr>保健・医療関係機関におけるヤングケアラー支援の役割</vt:lpstr>
      <vt:lpstr>支援機関の役割</vt:lpstr>
      <vt:lpstr>支援機関の役割</vt:lpstr>
      <vt:lpstr>ヤングケアラー支援のフロー</vt:lpstr>
      <vt:lpstr>ヤングケアラーと思われる子供に「気付く」ためのチェックリスト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2023-02-15T05:20:13Z</dcterms:created>
  <dcterms:modified xsi:type="dcterms:W3CDTF">2023-03-23T00:49:30Z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0x010100BFC8F6ED02BBED43B8C1B065F97E3264</vt:lpwstr>
  </property>
  <property fmtid="{D5CDD505-2E9C-101B-9397-08002B2CF9AE}" pid="3" name="MediaServiceImageTags">
    <vt:lpwstr/>
  </property>
</Properties>
</file>