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735763" cy="986631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386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14EE1-0A39-4799-9058-0080866ABABA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B2E3A-1563-42B9-8366-CBF3901DF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6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B2E3A-1563-42B9-8366-CBF3901DF03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5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00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05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0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5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36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9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92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46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6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1994-7B13-45E2-8A3F-72BC494E71B3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FB75-943C-4031-BC9C-81567DCAD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48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/>
          <p:cNvSpPr/>
          <p:nvPr/>
        </p:nvSpPr>
        <p:spPr>
          <a:xfrm>
            <a:off x="6450345" y="6664516"/>
            <a:ext cx="6281258" cy="27491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2936" y="1020859"/>
            <a:ext cx="6281258" cy="47447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/>
          <p:cNvSpPr/>
          <p:nvPr/>
        </p:nvSpPr>
        <p:spPr>
          <a:xfrm>
            <a:off x="125770" y="792030"/>
            <a:ext cx="3573838" cy="351025"/>
          </a:xfrm>
          <a:prstGeom prst="roundRect">
            <a:avLst>
              <a:gd name="adj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 anchorCtr="1"/>
          <a:lstStyle/>
          <a:p>
            <a:pPr algn="ctr"/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計画の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理念と施策分野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90931" y="197546"/>
            <a:ext cx="6978321" cy="498598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東京都ひとり親家庭自立支援計画（第３期）について</a:t>
            </a:r>
            <a:endParaRPr kumimoji="1"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66925" y="1016416"/>
            <a:ext cx="6281258" cy="52120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6566791" y="866270"/>
            <a:ext cx="3045938" cy="324915"/>
          </a:xfrm>
          <a:prstGeom prst="roundRect">
            <a:avLst>
              <a:gd name="adj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 anchorCtr="1"/>
          <a:lstStyle/>
          <a:p>
            <a:pPr algn="ctr"/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　　４つの施策分野と取組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5924" y="2825842"/>
            <a:ext cx="59055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一人ひとりの課題に合わせた個別的・継続的支援の充実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在宅就業機会の確保　</a:t>
            </a:r>
            <a:endParaRPr lang="ja-JP" altLang="en-US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一人ひとりに合わせたきめ細かな支援の推進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より安定した就業に向けての支援（高卒認定資格取得支援）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　身近な地域における就業支援体制の強化（就労支援専門員の配置）</a:t>
            </a:r>
            <a:endParaRPr kumimoji="1" lang="ja-JP" altLang="en-US" sz="12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529037" y="1288290"/>
            <a:ext cx="5994798" cy="1286201"/>
            <a:chOff x="6678507" y="1533592"/>
            <a:chExt cx="5994798" cy="1286201"/>
          </a:xfrm>
        </p:grpSpPr>
        <p:sp>
          <p:nvSpPr>
            <p:cNvPr id="16" name="角丸四角形 15"/>
            <p:cNvSpPr/>
            <p:nvPr/>
          </p:nvSpPr>
          <p:spPr>
            <a:xfrm>
              <a:off x="6678507" y="1533592"/>
              <a:ext cx="5970175" cy="242882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>
                  <a:solidFill>
                    <a:schemeClr val="tx1"/>
                  </a:solidFill>
                </a:rPr>
                <a:t>１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　相談体制の整備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703130" y="1804130"/>
              <a:ext cx="5970175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　相談体制の充実（ひとり親家庭支援センター事業）</a:t>
              </a:r>
              <a:endPara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　相談支援員の質の向上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　施策の普及啓発と関係機関との連携強化</a:t>
              </a:r>
              <a:endPara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　養育費相談の推進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　子供のための面会交流支援の実施</a:t>
              </a:r>
              <a:endPara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600900" y="3885879"/>
            <a:ext cx="5970175" cy="1280219"/>
            <a:chOff x="6623313" y="3442887"/>
            <a:chExt cx="5970175" cy="1280219"/>
          </a:xfrm>
        </p:grpSpPr>
        <p:sp>
          <p:nvSpPr>
            <p:cNvPr id="43" name="角丸四角形 42"/>
            <p:cNvSpPr/>
            <p:nvPr/>
          </p:nvSpPr>
          <p:spPr>
            <a:xfrm>
              <a:off x="6623313" y="3442887"/>
              <a:ext cx="5970175" cy="242882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３　子育て支援・生活の場の整備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23313" y="3707443"/>
              <a:ext cx="5970175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　ひとり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親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就労に不可欠な保育・学童・ｼｮｰﾄｽﾃｲ･ﾄﾜｲﾗｲﾄｽﾃｲ等の推進</a:t>
              </a:r>
              <a:endPara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　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ひとり親家庭ホームヘルプサービスの実施</a:t>
              </a:r>
              <a:endPara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　ひとり親家庭に育つ子供の学習支援の推進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　住まいの確保への支援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　課題を有する母子への支援の充実（母子生活支援施設）</a:t>
              </a:r>
              <a:endPara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569180" y="5207028"/>
            <a:ext cx="5993761" cy="881703"/>
            <a:chOff x="6599729" y="8310065"/>
            <a:chExt cx="5993761" cy="881703"/>
          </a:xfrm>
        </p:grpSpPr>
        <p:sp>
          <p:nvSpPr>
            <p:cNvPr id="24" name="角丸四角形 23"/>
            <p:cNvSpPr/>
            <p:nvPr/>
          </p:nvSpPr>
          <p:spPr>
            <a:xfrm>
              <a:off x="6623315" y="8310065"/>
              <a:ext cx="5970175" cy="242882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４　経済的支援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599729" y="8545437"/>
              <a:ext cx="597017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　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児童扶養手当・児童育成手当の支給及び母子・父子福祉資金の貸付</a:t>
              </a:r>
              <a:endPara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　</a:t>
              </a:r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ひとり親家庭医療費助成の実施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　その他子供の健全育成のため経済的支援策の周知</a:t>
              </a:r>
              <a:endPara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327305" y="1526496"/>
            <a:ext cx="5821577" cy="857039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noFill/>
            <a:miter lim="800000"/>
            <a:headEnd/>
            <a:tailEnd/>
          </a:ln>
        </p:spPr>
        <p:txBody>
          <a:bodyPr wrap="square" lIns="76810" tIns="32004" rIns="0" bIns="0" anchor="t" upright="1"/>
          <a:lstStyle>
            <a:defPPr>
              <a:defRPr lang="ja-JP"/>
            </a:defPPr>
            <a:lvl1pPr indent="0">
              <a:lnSpc>
                <a:spcPct val="150000"/>
              </a:lnSpc>
              <a:defRPr sz="1600">
                <a:latin typeface="+mj-ea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marL="173038" indent="-173038">
              <a:lnSpc>
                <a:spcPts val="168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ひとり親家庭の自立を支援し、生活の安定と向上を図る。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ひとり親家庭の子供の健やかな育ちを支援する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ひとり親家庭の親子が地域で安心して生活できる条件を整備する。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09996" y="7084265"/>
            <a:ext cx="6005466" cy="17748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noFill/>
            <a:miter lim="800000"/>
            <a:headEnd/>
            <a:tailEnd/>
          </a:ln>
        </p:spPr>
        <p:txBody>
          <a:bodyPr wrap="square" lIns="76810" tIns="32004" rIns="0" bIns="0" anchor="t" upright="1"/>
          <a:lstStyle>
            <a:defPPr>
              <a:defRPr lang="ja-JP"/>
            </a:defPPr>
            <a:lvl1pPr indent="0">
              <a:lnSpc>
                <a:spcPts val="1600"/>
              </a:lnSpc>
              <a:defRPr sz="160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endParaRPr lang="ja-JP" altLang="ja-JP" dirty="0"/>
          </a:p>
        </p:txBody>
      </p:sp>
      <p:sp>
        <p:nvSpPr>
          <p:cNvPr id="68" name="角丸四角形 67"/>
          <p:cNvSpPr/>
          <p:nvPr/>
        </p:nvSpPr>
        <p:spPr>
          <a:xfrm>
            <a:off x="6673669" y="7702363"/>
            <a:ext cx="1469449" cy="793129"/>
          </a:xfrm>
          <a:prstGeom prst="round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ひとり親家庭自立支援計画策定委員会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575300" y="7389796"/>
            <a:ext cx="1721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２月４日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右矢印 69"/>
          <p:cNvSpPr/>
          <p:nvPr/>
        </p:nvSpPr>
        <p:spPr>
          <a:xfrm>
            <a:off x="9692377" y="7778658"/>
            <a:ext cx="1549120" cy="640538"/>
          </a:xfrm>
          <a:prstGeom prst="rightArrow">
            <a:avLst>
              <a:gd name="adj1" fmla="val 50000"/>
              <a:gd name="adj2" fmla="val 465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パブリック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コメント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9423156" y="7389796"/>
            <a:ext cx="17727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1387811" y="7398719"/>
            <a:ext cx="8378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３月中旬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1387811" y="7777659"/>
            <a:ext cx="1050270" cy="6561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計画決定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2516" y="2947283"/>
            <a:ext cx="5836366" cy="271741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noFill/>
            <a:miter lim="800000"/>
            <a:headEnd/>
            <a:tailEnd/>
          </a:ln>
        </p:spPr>
        <p:txBody>
          <a:bodyPr wrap="square" lIns="76810" tIns="32004" rIns="0" bIns="0" anchor="t" upright="1"/>
          <a:lstStyle>
            <a:defPPr>
              <a:defRPr lang="ja-JP"/>
            </a:defPPr>
            <a:lvl1pPr indent="0">
              <a:lnSpc>
                <a:spcPct val="150000"/>
              </a:lnSpc>
              <a:defRPr sz="1600">
                <a:latin typeface="+mj-ea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marL="173038" indent="-173038">
              <a:lnSpc>
                <a:spcPts val="1680"/>
              </a:lnSpc>
            </a:pP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相談体制の整備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ひとり親が抱える課題に早期に対応し、適切な支援に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繋げる体制を整備する。また、様々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な関係機関から、ひとり親家庭の相談支援に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繋げる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仕組み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を整備する。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就業支援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ひとり親家庭のより安定した就業と子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育てと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の両立を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支援する。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子育て支援・生活の場の整備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ひとり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親家庭が子供を健全に育成できるよう、地域全体で支える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仕組みを整備する。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　経済的支援</a:t>
            </a:r>
            <a:endParaRPr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ひとり親家庭の自立と子供の将来の自立に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向け、経済的な支援を行う。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6575300" y="2582960"/>
            <a:ext cx="5893653" cy="24288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２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就業支援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21557" y="6228449"/>
            <a:ext cx="6281258" cy="3185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kumimoji="1" lang="ja-JP" altLang="en-US" sz="1200" dirty="0" smtClean="0"/>
              <a:t>ダウン</a:t>
            </a:r>
            <a:r>
              <a:rPr kumimoji="1" lang="en-US" altLang="ja-JP" sz="1200" dirty="0" smtClean="0"/>
              <a:t>\</a:t>
            </a:r>
            <a:r>
              <a:rPr kumimoji="1" lang="ja-JP" altLang="en-US" sz="1200" dirty="0" smtClean="0"/>
              <a:t>ダウイン</a:t>
            </a:r>
            <a:r>
              <a:rPr kumimoji="1" lang="en-US" altLang="ja-JP" sz="1200" dirty="0" smtClean="0"/>
              <a:t>\\\\</a:t>
            </a:r>
            <a:endParaRPr kumimoji="1" lang="ja-JP" altLang="en-US" sz="1200" dirty="0"/>
          </a:p>
        </p:txBody>
      </p:sp>
      <p:sp>
        <p:nvSpPr>
          <p:cNvPr id="46" name="角丸四角形 45"/>
          <p:cNvSpPr/>
          <p:nvPr/>
        </p:nvSpPr>
        <p:spPr>
          <a:xfrm>
            <a:off x="207554" y="6037558"/>
            <a:ext cx="4771190" cy="351025"/>
          </a:xfrm>
          <a:prstGeom prst="roundRect">
            <a:avLst>
              <a:gd name="adj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 anchorCtr="1"/>
          <a:lstStyle/>
          <a:p>
            <a:pPr algn="ctr"/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第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期計画策定にあたっての視点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1633" y="6452962"/>
            <a:ext cx="5900282" cy="273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noFill/>
            <a:miter lim="800000"/>
            <a:headEnd/>
            <a:tailEnd/>
          </a:ln>
        </p:spPr>
        <p:txBody>
          <a:bodyPr wrap="square" lIns="76810" tIns="32004" rIns="0" bIns="0" anchor="t" upright="1"/>
          <a:lstStyle>
            <a:defPPr>
              <a:defRPr lang="ja-JP"/>
            </a:defPPr>
            <a:lvl1pPr indent="0">
              <a:lnSpc>
                <a:spcPct val="150000"/>
              </a:lnSpc>
              <a:defRPr sz="1600">
                <a:latin typeface="+mj-ea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marL="173038" indent="-173038">
              <a:lnSpc>
                <a:spcPts val="1680"/>
              </a:lnSpc>
            </a:pP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各家庭の状況に応じた自立目標に向けての支援</a:t>
            </a:r>
            <a:endParaRPr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個別的・継続的な就労支援の充実、子供の健全育成のための親の就労支援の充実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</a:t>
            </a: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母子家庭・父子家庭の特性を踏まえた支援</a:t>
            </a:r>
            <a:endParaRPr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母子家庭とは異なる父子家庭の特性等を把握し、ひとり親家庭への支援の実施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</a:t>
            </a: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子供の健全育成と将来の自立に向けた支援</a:t>
            </a:r>
            <a:endParaRPr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生まれ育った環境に左右されないよう、子供たちが育つ環境の整備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　関係機関の連携強化</a:t>
            </a:r>
            <a:endParaRPr lang="en-US" altLang="ja-JP" sz="14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ひとり親家庭支援機関と関係機関との連携強化による確実な支援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indent="-173038">
              <a:lnSpc>
                <a:spcPts val="168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必要な家庭へ届けるための普及啓発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27305" y="1283614"/>
            <a:ext cx="5821577" cy="24288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3038" indent="-173038">
              <a:lnSpc>
                <a:spcPts val="168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３つ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理念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79809" y="2704401"/>
            <a:ext cx="5869073" cy="24288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3038" indent="-173038">
              <a:lnSpc>
                <a:spcPts val="168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４つ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の施策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6569180" y="6488782"/>
            <a:ext cx="2969567" cy="351025"/>
          </a:xfrm>
          <a:prstGeom prst="roundRect">
            <a:avLst>
              <a:gd name="adj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 anchorCtr="1"/>
          <a:lstStyle/>
          <a:p>
            <a:pPr algn="ctr"/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　今後のスケジュール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228480" y="7713398"/>
            <a:ext cx="1271610" cy="799757"/>
          </a:xfrm>
          <a:prstGeom prst="round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計画素案について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文書審議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947550" y="7394434"/>
            <a:ext cx="1721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日（予定）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3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74</Words>
  <Application>Microsoft Office PowerPoint</Application>
  <PresentationFormat>A3 297x420 mm</PresentationFormat>
  <Paragraphs>61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東京都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79</cp:revision>
  <cp:lastPrinted>2015-02-03T05:45:08Z</cp:lastPrinted>
  <dcterms:created xsi:type="dcterms:W3CDTF">2014-12-08T01:45:29Z</dcterms:created>
  <dcterms:modified xsi:type="dcterms:W3CDTF">2015-03-24T10:03:56Z</dcterms:modified>
</cp:coreProperties>
</file>