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44820B7-E720-43BF-8BC4-5B9AF6D0D6D4}" type="datetimeFigureOut">
              <a:rPr kumimoji="1" lang="ja-JP" altLang="en-US" smtClean="0"/>
              <a:t>2020/12/4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5B8E8E5A-69D3-4965-9792-76C5D60C74AE}" type="slidenum">
              <a:rPr kumimoji="1" lang="ja-JP" altLang="en-US" smtClean="0"/>
              <a:t>‹#›</a:t>
            </a:fld>
            <a:endParaRPr kumimoji="1" lang="ja-JP" altLang="en-US"/>
          </a:p>
        </p:txBody>
      </p:sp>
    </p:spTree>
    <p:extLst>
      <p:ext uri="{BB962C8B-B14F-4D97-AF65-F5344CB8AC3E}">
        <p14:creationId xmlns:p14="http://schemas.microsoft.com/office/powerpoint/2010/main" val="3686697058"/>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C111"/>
        </a:soli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F44820B7-E720-43BF-8BC4-5B9AF6D0D6D4}" type="datetimeFigureOut">
              <a:rPr kumimoji="1" lang="ja-JP" altLang="en-US" smtClean="0"/>
              <a:t>2020/12/4</a:t>
            </a:fld>
            <a:endParaRPr kumimoji="1" lang="ja-JP" altLang="en-US"/>
          </a:p>
        </p:txBody>
      </p:sp>
      <p:sp>
        <p:nvSpPr>
          <p:cNvPr id="5"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B8E8E5A-69D3-4965-9792-76C5D60C74AE}" type="slidenum">
              <a:rPr kumimoji="1" lang="ja-JP" altLang="en-US" smtClean="0"/>
              <a:t>‹#›</a:t>
            </a:fld>
            <a:endParaRPr kumimoji="1" lang="ja-JP" altLang="en-US"/>
          </a:p>
        </p:txBody>
      </p:sp>
    </p:spTree>
    <p:extLst>
      <p:ext uri="{BB962C8B-B14F-4D97-AF65-F5344CB8AC3E}">
        <p14:creationId xmlns:p14="http://schemas.microsoft.com/office/powerpoint/2010/main" val="3607451345"/>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6058519" y="4567666"/>
            <a:ext cx="2797037" cy="1994184"/>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16" name="四角形: 角を丸くする 15">
            <a:extLst>
              <a:ext uri="{FF2B5EF4-FFF2-40B4-BE49-F238E27FC236}">
                <a16:creationId xmlns:a16="http://schemas.microsoft.com/office/drawing/2014/main" id="{6407CFA8-C606-4F66-9C6A-475C4B137351}"/>
              </a:ext>
            </a:extLst>
          </p:cNvPr>
          <p:cNvSpPr/>
          <p:nvPr/>
        </p:nvSpPr>
        <p:spPr>
          <a:xfrm>
            <a:off x="791571" y="4933720"/>
            <a:ext cx="5004824" cy="489231"/>
          </a:xfrm>
          <a:prstGeom prst="roundRect">
            <a:avLst/>
          </a:prstGeom>
          <a:solidFill>
            <a:srgbClr val="338D8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rgbClr val="FFFF66"/>
                </a:solidFill>
                <a:latin typeface="HGP創英角ﾎﾟｯﾌﾟ体" panose="040B0A00000000000000" pitchFamily="50" charset="-128"/>
                <a:ea typeface="HGP創英角ﾎﾟｯﾌﾟ体" panose="040B0A00000000000000" pitchFamily="50" charset="-128"/>
              </a:rPr>
              <a:t>Let’s</a:t>
            </a:r>
            <a:r>
              <a:rPr kumimoji="1" lang="ja-JP" altLang="en-US" dirty="0">
                <a:solidFill>
                  <a:srgbClr val="FFFF66"/>
                </a:solidFill>
                <a:latin typeface="HGP創英角ﾎﾟｯﾌﾟ体" panose="040B0A00000000000000" pitchFamily="50" charset="-128"/>
                <a:ea typeface="HGP創英角ﾎﾟｯﾌﾟ体" panose="040B0A00000000000000" pitchFamily="50" charset="-128"/>
              </a:rPr>
              <a:t>　</a:t>
            </a:r>
            <a:r>
              <a:rPr kumimoji="1" lang="en-US" altLang="ja-JP" dirty="0">
                <a:solidFill>
                  <a:srgbClr val="FFFF66"/>
                </a:solidFill>
                <a:latin typeface="HGP創英角ﾎﾟｯﾌﾟ体" panose="040B0A00000000000000" pitchFamily="50" charset="-128"/>
                <a:ea typeface="HGP創英角ﾎﾟｯﾌﾟ体" panose="040B0A00000000000000" pitchFamily="50" charset="-128"/>
              </a:rPr>
              <a:t>T</a:t>
            </a:r>
            <a:r>
              <a:rPr kumimoji="1" lang="ja-JP" altLang="en-US" dirty="0">
                <a:solidFill>
                  <a:srgbClr val="FFFF66"/>
                </a:solidFill>
                <a:latin typeface="HGP創英角ﾎﾟｯﾌﾟ体" panose="040B0A00000000000000" pitchFamily="50" charset="-128"/>
                <a:ea typeface="HGP創英角ﾎﾟｯﾌﾟ体" panose="040B0A00000000000000" pitchFamily="50" charset="-128"/>
              </a:rPr>
              <a:t>ｒｙ！　一人</a:t>
            </a:r>
            <a:r>
              <a:rPr kumimoji="1" lang="ja-JP" altLang="en-US" dirty="0" smtClean="0">
                <a:solidFill>
                  <a:srgbClr val="FFFF66"/>
                </a:solidFill>
                <a:latin typeface="HGP創英角ﾎﾟｯﾌﾟ体" panose="040B0A00000000000000" pitchFamily="50" charset="-128"/>
                <a:ea typeface="HGP創英角ﾎﾟｯﾌﾟ体" panose="040B0A00000000000000" pitchFamily="50" charset="-128"/>
              </a:rPr>
              <a:t>でおすわり</a:t>
            </a:r>
            <a:endParaRPr kumimoji="1" lang="ja-JP" altLang="en-US" dirty="0">
              <a:solidFill>
                <a:srgbClr val="FFFF66"/>
              </a:solidFill>
              <a:latin typeface="HGP創英角ﾎﾟｯﾌﾟ体" panose="040B0A00000000000000" pitchFamily="50" charset="-128"/>
              <a:ea typeface="HGP創英角ﾎﾟｯﾌﾟ体" panose="040B0A00000000000000" pitchFamily="50" charset="-128"/>
            </a:endParaRPr>
          </a:p>
        </p:txBody>
      </p:sp>
      <p:sp>
        <p:nvSpPr>
          <p:cNvPr id="23" name="波線 22">
            <a:extLst>
              <a:ext uri="{FF2B5EF4-FFF2-40B4-BE49-F238E27FC236}">
                <a16:creationId xmlns:a16="http://schemas.microsoft.com/office/drawing/2014/main" id="{F9862259-C217-4380-9FE5-0C0DBF2341ED}"/>
              </a:ext>
            </a:extLst>
          </p:cNvPr>
          <p:cNvSpPr/>
          <p:nvPr/>
        </p:nvSpPr>
        <p:spPr>
          <a:xfrm>
            <a:off x="-678074" y="-2191416"/>
            <a:ext cx="6590995" cy="6759082"/>
          </a:xfrm>
          <a:prstGeom prst="wave">
            <a:avLst>
              <a:gd name="adj1" fmla="val 20000"/>
              <a:gd name="adj2" fmla="val -5241"/>
            </a:avLst>
          </a:prstGeom>
          <a:solidFill>
            <a:schemeClr val="lt1">
              <a:alpha val="0"/>
            </a:schemeClr>
          </a:solidFill>
          <a:ln>
            <a:no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ArchUp">
              <a:avLst>
                <a:gd name="adj" fmla="val 9758245"/>
              </a:avLst>
            </a:prstTxWarp>
            <a:noAutofit/>
          </a:bodyPr>
          <a:lstStyle/>
          <a:p>
            <a:pPr algn="dist">
              <a:spcAft>
                <a:spcPts val="0"/>
              </a:spcAft>
            </a:pPr>
            <a:r>
              <a:rPr lang="ja-JP" altLang="en-US" sz="4000" b="1" kern="100" dirty="0" smtClean="0">
                <a:ln w="22225">
                  <a:solidFill>
                    <a:srgbClr val="389454"/>
                  </a:solidFill>
                  <a:prstDash val="solid"/>
                </a:ln>
                <a:solidFill>
                  <a:srgbClr val="FFFF66"/>
                </a:solidFill>
                <a:ea typeface="HGP創英角ﾎﾟｯﾌﾟ体" panose="040B0A00000000000000" pitchFamily="50" charset="-128"/>
                <a:cs typeface="Times New Roman" panose="02020603050405020304" pitchFamily="18" charset="0"/>
              </a:rPr>
              <a:t>　　　ゆかに すわって</a:t>
            </a:r>
            <a:endParaRPr lang="ja-JP" sz="4000" b="1" kern="100" dirty="0">
              <a:ln w="22225">
                <a:solidFill>
                  <a:srgbClr val="389454"/>
                </a:solidFill>
                <a:prstDash val="solid"/>
              </a:ln>
              <a:solidFill>
                <a:srgbClr val="FFFF66"/>
              </a:solidFill>
              <a:ea typeface="游明朝" panose="02020400000000000000" pitchFamily="18" charset="-128"/>
              <a:cs typeface="Times New Roman" panose="02020603050405020304" pitchFamily="18" charset="0"/>
            </a:endParaRPr>
          </a:p>
        </p:txBody>
      </p:sp>
      <p:sp>
        <p:nvSpPr>
          <p:cNvPr id="19" name="波線 18">
            <a:extLst>
              <a:ext uri="{FF2B5EF4-FFF2-40B4-BE49-F238E27FC236}">
                <a16:creationId xmlns:a16="http://schemas.microsoft.com/office/drawing/2014/main" id="{F9862259-C217-4380-9FE5-0C0DBF2341ED}"/>
              </a:ext>
            </a:extLst>
          </p:cNvPr>
          <p:cNvSpPr/>
          <p:nvPr/>
        </p:nvSpPr>
        <p:spPr>
          <a:xfrm>
            <a:off x="3945414" y="-2039229"/>
            <a:ext cx="5718907" cy="6323872"/>
          </a:xfrm>
          <a:prstGeom prst="wave">
            <a:avLst>
              <a:gd name="adj1" fmla="val 20000"/>
              <a:gd name="adj2" fmla="val -5241"/>
            </a:avLst>
          </a:prstGeom>
          <a:solidFill>
            <a:schemeClr val="lt1">
              <a:alpha val="0"/>
            </a:schemeClr>
          </a:solidFill>
          <a:ln>
            <a:no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ArchUp">
              <a:avLst/>
            </a:prstTxWarp>
            <a:noAutofit/>
          </a:bodyPr>
          <a:lstStyle/>
          <a:p>
            <a:pPr algn="dist">
              <a:spcAft>
                <a:spcPts val="0"/>
              </a:spcAft>
            </a:pPr>
            <a:r>
              <a:rPr lang="ja-JP" altLang="en-US" sz="4000" b="1" kern="100" dirty="0" smtClean="0">
                <a:ln w="22225">
                  <a:solidFill>
                    <a:srgbClr val="389454"/>
                  </a:solidFill>
                  <a:prstDash val="solid"/>
                </a:ln>
                <a:solidFill>
                  <a:srgbClr val="FFFF66"/>
                </a:solidFill>
                <a:ea typeface="HGP創英角ﾎﾟｯﾌﾟ体" panose="040B0A00000000000000" pitchFamily="50" charset="-128"/>
                <a:cs typeface="Times New Roman" panose="02020603050405020304" pitchFamily="18" charset="0"/>
              </a:rPr>
              <a:t>　　　一緒にあそぼう</a:t>
            </a:r>
            <a:endParaRPr lang="ja-JP" sz="4000" b="1" kern="100" dirty="0">
              <a:ln w="22225">
                <a:solidFill>
                  <a:srgbClr val="389454"/>
                </a:solidFill>
                <a:prstDash val="solid"/>
              </a:ln>
              <a:solidFill>
                <a:srgbClr val="FFFF66"/>
              </a:solidFill>
              <a:ea typeface="游明朝" panose="02020400000000000000" pitchFamily="18" charset="-128"/>
              <a:cs typeface="Times New Roman" panose="02020603050405020304" pitchFamily="18" charset="0"/>
            </a:endParaRPr>
          </a:p>
        </p:txBody>
      </p:sp>
      <p:sp>
        <p:nvSpPr>
          <p:cNvPr id="15" name="角丸四角形吹き出し 5">
            <a:extLst>
              <a:ext uri="{FF2B5EF4-FFF2-40B4-BE49-F238E27FC236}">
                <a16:creationId xmlns:a16="http://schemas.microsoft.com/office/drawing/2014/main" id="{ABCCC240-BEC1-4D9D-AC85-60A107C31F36}"/>
              </a:ext>
            </a:extLst>
          </p:cNvPr>
          <p:cNvSpPr/>
          <p:nvPr/>
        </p:nvSpPr>
        <p:spPr>
          <a:xfrm>
            <a:off x="791571" y="5422951"/>
            <a:ext cx="5004824" cy="1031603"/>
          </a:xfrm>
          <a:prstGeom prst="wedgeRoundRectCallout">
            <a:avLst>
              <a:gd name="adj1" fmla="val 55560"/>
              <a:gd name="adj2" fmla="val 8772"/>
              <a:gd name="adj3" fmla="val 16667"/>
            </a:avLst>
          </a:prstGeom>
          <a:solidFill>
            <a:sysClr val="window" lastClr="FFFFFF"/>
          </a:solidFill>
          <a:ln w="12700" cap="flat" cmpd="sng" algn="ctr">
            <a:solidFill>
              <a:srgbClr val="00B0F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r>
              <a:rPr lang="ja-JP" altLang="en-US" b="1" dirty="0" smtClean="0">
                <a:solidFill>
                  <a:srgbClr val="389454"/>
                </a:solidFill>
                <a:latin typeface="ＭＳ Ｐゴシック" panose="020B0600070205080204" pitchFamily="50" charset="-128"/>
                <a:ea typeface="ＭＳ Ｐゴシック" panose="020B0600070205080204" pitchFamily="50" charset="-128"/>
              </a:rPr>
              <a:t>　</a:t>
            </a:r>
            <a:r>
              <a:rPr lang="ja-JP" altLang="en-US" b="1" dirty="0" smtClean="0">
                <a:solidFill>
                  <a:schemeClr val="accent6">
                    <a:lumMod val="50000"/>
                  </a:schemeClr>
                </a:solidFill>
                <a:latin typeface="ＭＳ Ｐゴシック" panose="020B0600070205080204" pitchFamily="50" charset="-128"/>
                <a:ea typeface="ＭＳ Ｐゴシック" panose="020B0600070205080204" pitchFamily="50" charset="-128"/>
              </a:rPr>
              <a:t>お尻</a:t>
            </a:r>
            <a:r>
              <a:rPr lang="ja-JP" altLang="en-US" b="1" dirty="0">
                <a:solidFill>
                  <a:schemeClr val="accent6">
                    <a:lumMod val="50000"/>
                  </a:schemeClr>
                </a:solidFill>
                <a:latin typeface="ＭＳ Ｐゴシック" panose="020B0600070205080204" pitchFamily="50" charset="-128"/>
                <a:ea typeface="ＭＳ Ｐゴシック" panose="020B0600070205080204" pitchFamily="50" charset="-128"/>
              </a:rPr>
              <a:t>の後ろにタオルを巻いて置いておく</a:t>
            </a:r>
            <a:r>
              <a:rPr lang="ja-JP" altLang="en-US" b="1" dirty="0" smtClean="0">
                <a:solidFill>
                  <a:schemeClr val="accent6">
                    <a:lumMod val="50000"/>
                  </a:schemeClr>
                </a:solidFill>
                <a:latin typeface="ＭＳ Ｐゴシック" panose="020B0600070205080204" pitchFamily="50" charset="-128"/>
                <a:ea typeface="ＭＳ Ｐゴシック" panose="020B0600070205080204" pitchFamily="50" charset="-128"/>
              </a:rPr>
              <a:t>と</a:t>
            </a:r>
            <a:endParaRPr lang="en-US" altLang="ja-JP" b="1" dirty="0">
              <a:solidFill>
                <a:schemeClr val="accent6">
                  <a:lumMod val="50000"/>
                </a:schemeClr>
              </a:solidFill>
              <a:latin typeface="ＭＳ Ｐゴシック" panose="020B0600070205080204" pitchFamily="50" charset="-128"/>
              <a:ea typeface="ＭＳ Ｐゴシック" panose="020B0600070205080204" pitchFamily="50" charset="-128"/>
            </a:endParaRPr>
          </a:p>
          <a:p>
            <a:r>
              <a:rPr lang="ja-JP" altLang="en-US" b="1" dirty="0" smtClean="0">
                <a:solidFill>
                  <a:schemeClr val="accent6">
                    <a:lumMod val="50000"/>
                  </a:schemeClr>
                </a:solidFill>
                <a:latin typeface="ＭＳ Ｐゴシック" panose="020B0600070205080204" pitchFamily="50" charset="-128"/>
                <a:ea typeface="ＭＳ Ｐゴシック" panose="020B0600070205080204" pitchFamily="50" charset="-128"/>
              </a:rPr>
              <a:t>　安定するので前</a:t>
            </a:r>
            <a:r>
              <a:rPr lang="ja-JP" altLang="en-US" b="1" dirty="0">
                <a:solidFill>
                  <a:schemeClr val="accent6">
                    <a:lumMod val="50000"/>
                  </a:schemeClr>
                </a:solidFill>
                <a:latin typeface="ＭＳ Ｐゴシック" panose="020B0600070205080204" pitchFamily="50" charset="-128"/>
                <a:ea typeface="ＭＳ Ｐゴシック" panose="020B0600070205080204" pitchFamily="50" charset="-128"/>
              </a:rPr>
              <a:t>から一緒に遊べる</a:t>
            </a:r>
            <a:r>
              <a:rPr lang="ja-JP" altLang="en-US" b="1" dirty="0" smtClean="0">
                <a:solidFill>
                  <a:schemeClr val="accent6">
                    <a:lumMod val="50000"/>
                  </a:schemeClr>
                </a:solidFill>
                <a:latin typeface="ＭＳ Ｐゴシック" panose="020B0600070205080204" pitchFamily="50" charset="-128"/>
                <a:ea typeface="ＭＳ Ｐゴシック" panose="020B0600070205080204" pitchFamily="50" charset="-128"/>
              </a:rPr>
              <a:t>よ</a:t>
            </a:r>
            <a:endParaRPr lang="ja-JP" altLang="ja-JP" b="1" kern="100" dirty="0">
              <a:solidFill>
                <a:schemeClr val="accent6">
                  <a:lumMod val="50000"/>
                </a:schemeClr>
              </a:solidFill>
              <a:latin typeface="ＭＳ Ｐゴシック" panose="020B0600070205080204" pitchFamily="50" charset="-128"/>
              <a:ea typeface="ＭＳ Ｐゴシック" panose="020B0600070205080204" pitchFamily="50" charset="-128"/>
              <a:cs typeface="Times New Roman" panose="02020603050405020304" pitchFamily="18" charset="0"/>
            </a:endParaRPr>
          </a:p>
        </p:txBody>
      </p:sp>
      <p:pic>
        <p:nvPicPr>
          <p:cNvPr id="5" name="図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24395" y="786124"/>
            <a:ext cx="1788039" cy="1312002"/>
          </a:xfrm>
          <a:prstGeom prst="ellipse">
            <a:avLst/>
          </a:prstGeom>
          <a:ln>
            <a:noFill/>
          </a:ln>
          <a:effectLst>
            <a:softEdge rad="112500"/>
          </a:effectLst>
        </p:spPr>
      </p:pic>
      <p:pic>
        <p:nvPicPr>
          <p:cNvPr id="6" name="図 5"/>
          <p:cNvPicPr>
            <a:picLocks noChangeAspect="1"/>
          </p:cNvPicPr>
          <p:nvPr/>
        </p:nvPicPr>
        <p:blipFill rotWithShape="1">
          <a:blip r:embed="rId4" cstate="print">
            <a:extLst>
              <a:ext uri="{28A0092B-C50C-407E-A947-70E740481C1C}">
                <a14:useLocalDpi xmlns:a14="http://schemas.microsoft.com/office/drawing/2010/main" val="0"/>
              </a:ext>
            </a:extLst>
          </a:blip>
          <a:srcRect t="-261"/>
          <a:stretch/>
        </p:blipFill>
        <p:spPr>
          <a:xfrm>
            <a:off x="638948" y="928981"/>
            <a:ext cx="3406121" cy="3193575"/>
          </a:xfrm>
          <a:prstGeom prst="ellipse">
            <a:avLst/>
          </a:prstGeom>
          <a:ln>
            <a:solidFill>
              <a:schemeClr val="tx1">
                <a:lumMod val="65000"/>
                <a:lumOff val="35000"/>
              </a:schemeClr>
            </a:solidFill>
          </a:ln>
        </p:spPr>
      </p:pic>
      <p:sp>
        <p:nvSpPr>
          <p:cNvPr id="12" name="角丸四角形吹き出し 3">
            <a:extLst>
              <a:ext uri="{FF2B5EF4-FFF2-40B4-BE49-F238E27FC236}">
                <a16:creationId xmlns:a16="http://schemas.microsoft.com/office/drawing/2014/main" id="{3A6F0CE8-8591-4A07-AFA4-9EE789931780}"/>
              </a:ext>
            </a:extLst>
          </p:cNvPr>
          <p:cNvSpPr/>
          <p:nvPr/>
        </p:nvSpPr>
        <p:spPr>
          <a:xfrm>
            <a:off x="982363" y="3694059"/>
            <a:ext cx="2887553" cy="689424"/>
          </a:xfrm>
          <a:prstGeom prst="flowChartAlternateProcess">
            <a:avLst/>
          </a:prstGeom>
          <a:pattFill prst="pct5">
            <a:fgClr>
              <a:schemeClr val="lt1"/>
            </a:fgClr>
            <a:bgClr>
              <a:schemeClr val="bg1"/>
            </a:bgClr>
          </a:pattFill>
          <a:ln>
            <a:solidFill>
              <a:srgbClr val="00B0F0"/>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ltLang="ja-JP" b="1" dirty="0">
              <a:solidFill>
                <a:schemeClr val="tx1"/>
              </a:solidFill>
              <a:latin typeface="ＭＳ Ｐゴシック" panose="020B0600070205080204" pitchFamily="50" charset="-128"/>
              <a:ea typeface="ＭＳ Ｐゴシック" panose="020B0600070205080204" pitchFamily="50" charset="-128"/>
            </a:endParaRPr>
          </a:p>
          <a:p>
            <a:r>
              <a:rPr lang="ja-JP" altLang="en-US" b="1" dirty="0" smtClean="0">
                <a:solidFill>
                  <a:schemeClr val="tx1"/>
                </a:solidFill>
                <a:latin typeface="ＭＳ Ｐゴシック" panose="020B0600070205080204" pitchFamily="50" charset="-128"/>
                <a:ea typeface="ＭＳ Ｐゴシック" panose="020B0600070205080204" pitchFamily="50" charset="-128"/>
              </a:rPr>
              <a:t>おうちの人のあぐらの中で座ると、姿勢が安定します</a:t>
            </a:r>
            <a:endParaRPr lang="en-US" altLang="ja-JP" b="1" dirty="0" smtClean="0">
              <a:solidFill>
                <a:schemeClr val="tx1"/>
              </a:solidFill>
              <a:latin typeface="ＭＳ Ｐゴシック" panose="020B0600070205080204" pitchFamily="50" charset="-128"/>
              <a:ea typeface="ＭＳ Ｐゴシック" panose="020B0600070205080204" pitchFamily="50" charset="-128"/>
            </a:endParaRPr>
          </a:p>
          <a:p>
            <a:endParaRPr lang="ja-JP" altLang="ja-JP" dirty="0">
              <a:latin typeface="游ゴシック" panose="020B0400000000000000" pitchFamily="50" charset="-128"/>
              <a:ea typeface="游ゴシック" panose="020B0400000000000000" pitchFamily="50" charset="-128"/>
            </a:endParaRPr>
          </a:p>
        </p:txBody>
      </p:sp>
      <p:pic>
        <p:nvPicPr>
          <p:cNvPr id="7" name="図 6"/>
          <p:cNvPicPr>
            <a:picLocks noChangeAspect="1"/>
          </p:cNvPicPr>
          <p:nvPr/>
        </p:nvPicPr>
        <p:blipFill rotWithShape="1">
          <a:blip r:embed="rId5" cstate="print">
            <a:extLst>
              <a:ext uri="{28A0092B-C50C-407E-A947-70E740481C1C}">
                <a14:useLocalDpi xmlns:a14="http://schemas.microsoft.com/office/drawing/2010/main" val="0"/>
              </a:ext>
            </a:extLst>
          </a:blip>
          <a:srcRect/>
          <a:stretch/>
        </p:blipFill>
        <p:spPr>
          <a:xfrm>
            <a:off x="5166730" y="759313"/>
            <a:ext cx="3535388" cy="3400557"/>
          </a:xfrm>
          <a:prstGeom prst="ellipse">
            <a:avLst/>
          </a:prstGeom>
          <a:ln>
            <a:solidFill>
              <a:schemeClr val="tx1">
                <a:lumMod val="65000"/>
                <a:lumOff val="35000"/>
              </a:schemeClr>
            </a:solidFill>
          </a:ln>
        </p:spPr>
      </p:pic>
      <p:sp>
        <p:nvSpPr>
          <p:cNvPr id="20" name="角丸四角形吹き出し 3">
            <a:extLst>
              <a:ext uri="{FF2B5EF4-FFF2-40B4-BE49-F238E27FC236}">
                <a16:creationId xmlns:a16="http://schemas.microsoft.com/office/drawing/2014/main" id="{3A6F0CE8-8591-4A07-AFA4-9EE789931780}"/>
              </a:ext>
            </a:extLst>
          </p:cNvPr>
          <p:cNvSpPr/>
          <p:nvPr/>
        </p:nvSpPr>
        <p:spPr>
          <a:xfrm>
            <a:off x="4409803" y="3764939"/>
            <a:ext cx="4591351" cy="653183"/>
          </a:xfrm>
          <a:prstGeom prst="flowChartAlternateProcess">
            <a:avLst/>
          </a:prstGeom>
          <a:pattFill prst="pct5">
            <a:fgClr>
              <a:schemeClr val="lt1"/>
            </a:fgClr>
            <a:bgClr>
              <a:schemeClr val="bg1"/>
            </a:bgClr>
          </a:pattFill>
          <a:ln>
            <a:solidFill>
              <a:srgbClr val="00B0F0"/>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ja-JP" altLang="en-US" b="1" dirty="0" smtClean="0">
                <a:latin typeface="ＭＳ Ｐゴシック" panose="020B0600070205080204" pitchFamily="50" charset="-128"/>
                <a:ea typeface="ＭＳ Ｐゴシック" panose="020B0600070205080204" pitchFamily="50" charset="-128"/>
              </a:rPr>
              <a:t>おうちの人の膝でお尻を挟んで安定させます本などは見やすいよう斜めにみせます</a:t>
            </a:r>
            <a:endParaRPr lang="ja-JP" altLang="ja-JP" b="1" dirty="0">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07445126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365</TotalTime>
  <Words>76</Words>
  <Application>Microsoft Office PowerPoint</Application>
  <PresentationFormat>画面に合わせる (4:3)</PresentationFormat>
  <Paragraphs>8</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HGP創英角ﾎﾟｯﾌﾟ体</vt:lpstr>
      <vt:lpstr>ＭＳ Ｐゴシック</vt:lpstr>
      <vt:lpstr>游ゴシック</vt:lpstr>
      <vt:lpstr>游ゴシック Light</vt:lpstr>
      <vt:lpstr>游明朝</vt:lpstr>
      <vt:lpstr>Arial</vt:lpstr>
      <vt:lpstr>Times New Roman</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完成版背腹側坐膝立位</dc:title>
  <dc:creator>Owner</dc:creator>
  <dc:description/>
  <cp:lastModifiedBy>東京都
</cp:lastModifiedBy>
  <cp:revision>60</cp:revision>
  <cp:lastPrinted>2020-11-18T00:09:05Z</cp:lastPrinted>
  <dcterms:created xsi:type="dcterms:W3CDTF">2020-06-06T13:32:47Z</dcterms:created>
  <dcterms:modified xsi:type="dcterms:W3CDTF">2020-12-04T01:20:20Z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
    <vt:lpwstr>完成版背腹側坐膝立位</vt:lpwstr>
  </property>
  <property fmtid="{D5CDD505-2E9C-101B-9397-08002B2CF9AE}" pid="3" name="SlideDescription">
    <vt:lpwstr/>
  </property>
</Properties>
</file>