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20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4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6255" y="4733318"/>
            <a:ext cx="2940146" cy="1979099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6F1E279-046A-476F-B6E3-8CDE35B6F1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908" y="678539"/>
            <a:ext cx="5309004" cy="3938907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角丸四角形吹き出し 3">
            <a:extLst>
              <a:ext uri="{FF2B5EF4-FFF2-40B4-BE49-F238E27FC236}">
                <a16:creationId xmlns:a16="http://schemas.microsoft.com/office/drawing/2014/main" id="{3A6F0CE8-8591-4A07-AFA4-9EE789931780}"/>
              </a:ext>
            </a:extLst>
          </p:cNvPr>
          <p:cNvSpPr/>
          <p:nvPr/>
        </p:nvSpPr>
        <p:spPr>
          <a:xfrm>
            <a:off x="4899547" y="1270881"/>
            <a:ext cx="3835715" cy="2353698"/>
          </a:xfrm>
          <a:prstGeom prst="flowChartAlternateProcess">
            <a:avLst/>
          </a:prstGeom>
          <a:pattFill prst="pct5">
            <a:fgClr>
              <a:schemeClr val="lt1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①バスタオルを三つ折り、または　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四つ折りにして枕に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します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②体の前や足の間に丸めたタオル　　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を入れて安定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させます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③下側の手が前に出ているか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確認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lang="en-US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④上側の手をゆらゆら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させて　　　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リラックスさせたりします</a:t>
            </a:r>
            <a:endParaRPr lang="ja-JP" altLang="ja-JP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角丸四角形吹き出し 5">
            <a:extLst>
              <a:ext uri="{FF2B5EF4-FFF2-40B4-BE49-F238E27FC236}">
                <a16:creationId xmlns:a16="http://schemas.microsoft.com/office/drawing/2014/main" id="{ABCCC240-BEC1-4D9D-AC85-60A107C31F36}"/>
              </a:ext>
            </a:extLst>
          </p:cNvPr>
          <p:cNvSpPr/>
          <p:nvPr/>
        </p:nvSpPr>
        <p:spPr>
          <a:xfrm>
            <a:off x="184097" y="5225897"/>
            <a:ext cx="5751805" cy="1399661"/>
          </a:xfrm>
          <a:prstGeom prst="wedgeRoundRectCallout">
            <a:avLst>
              <a:gd name="adj1" fmla="val 53884"/>
              <a:gd name="adj2" fmla="val 19356"/>
              <a:gd name="adj3" fmla="val 16667"/>
            </a:avLst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dirty="0"/>
          </a:p>
          <a:p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①肩から背中をバスタオルで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支えて体を安定させよう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②両手を合わせて拍手をしたり、おもちゃを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触ったり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握ったりしてみよう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遊んで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いるおもちゃは見える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位置に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置いてね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ja-JP" altLang="ja-JP" sz="1400" dirty="0"/>
          </a:p>
          <a:p>
            <a:r>
              <a:rPr lang="en-US" altLang="ja-JP" sz="1050" dirty="0"/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D570831-09FE-408B-86E8-A09F00FF7B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644" y="3624579"/>
            <a:ext cx="1223618" cy="1036479"/>
          </a:xfrm>
          <a:prstGeom prst="rect">
            <a:avLst/>
          </a:prstGeom>
          <a:ln>
            <a:solidFill>
              <a:srgbClr val="E0E0B5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FFFF99"/>
            </a:outerShdw>
            <a:softEdge rad="112500"/>
          </a:effectLst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407CFA8-C606-4F66-9C6A-475C4B137351}"/>
              </a:ext>
            </a:extLst>
          </p:cNvPr>
          <p:cNvSpPr/>
          <p:nvPr/>
        </p:nvSpPr>
        <p:spPr>
          <a:xfrm>
            <a:off x="182283" y="4736666"/>
            <a:ext cx="5631688" cy="489231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ｒｙ！　一人でゴロン</a:t>
            </a:r>
          </a:p>
        </p:txBody>
      </p:sp>
      <p:sp>
        <p:nvSpPr>
          <p:cNvPr id="23" name="波線 22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0" y="-2236752"/>
            <a:ext cx="6120000" cy="6732000"/>
          </a:xfrm>
          <a:prstGeom prst="wave">
            <a:avLst>
              <a:gd name="adj1" fmla="val 20000"/>
              <a:gd name="adj2" fmla="val -524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altLang="en-US" sz="4000" b="1" kern="10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よこむき</a:t>
            </a:r>
            <a:r>
              <a:rPr lang="ja-JP" sz="4000" b="1" kern="10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で一緒にあそぼう</a:t>
            </a:r>
            <a:endParaRPr lang="ja-JP" sz="4000" b="1" kern="10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6"/>
          <a:stretch/>
        </p:blipFill>
        <p:spPr>
          <a:xfrm rot="19807531">
            <a:off x="167923" y="3788635"/>
            <a:ext cx="882208" cy="995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テキスト ボックス 1"/>
          <p:cNvSpPr txBox="1"/>
          <p:nvPr/>
        </p:nvSpPr>
        <p:spPr>
          <a:xfrm rot="1384655">
            <a:off x="5673463" y="719067"/>
            <a:ext cx="706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♪</a:t>
            </a:r>
            <a:endParaRPr kumimoji="1" lang="ja-JP" altLang="en-US" sz="4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