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4820B7-E720-43BF-8BC4-5B9AF6D0D6D4}" type="datetimeFigureOut">
              <a:rPr kumimoji="1" lang="ja-JP" altLang="en-US" smtClean="0"/>
              <a:t>2020/12/4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8E8E5A-69D3-4965-9792-76C5D60C74A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332060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11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4820B7-E720-43BF-8BC4-5B9AF6D0D6D4}" type="datetimeFigureOut">
              <a:rPr kumimoji="1" lang="ja-JP" altLang="en-US" smtClean="0"/>
              <a:t>2020/12/4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8E8E5A-69D3-4965-9792-76C5D60C74A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619495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" name="図 24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996255" y="4733318"/>
            <a:ext cx="2940146" cy="1979099"/>
          </a:xfrm>
          <a:prstGeom prst="roundRect">
            <a:avLst>
              <a:gd name="adj" fmla="val 16667"/>
            </a:avLst>
          </a:prstGeom>
          <a:ln>
            <a:solidFill>
              <a:srgbClr val="FFFF00"/>
            </a:solidFill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17" name="図 16">
            <a:extLst>
              <a:ext uri="{FF2B5EF4-FFF2-40B4-BE49-F238E27FC236}">
                <a16:creationId xmlns:a16="http://schemas.microsoft.com/office/drawing/2014/main" id="{A6F1E279-046A-476F-B6E3-8CDE35B6F19D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241908" y="678539"/>
            <a:ext cx="5309004" cy="3938907"/>
          </a:xfrm>
          <a:prstGeom prst="ellipse">
            <a:avLst/>
          </a:prstGeom>
          <a:ln>
            <a:solidFill>
              <a:schemeClr val="tx1">
                <a:lumMod val="65000"/>
                <a:lumOff val="35000"/>
              </a:schemeClr>
            </a:solidFill>
          </a:ln>
          <a:effectLst/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14" name="角丸四角形吹き出し 3">
            <a:extLst>
              <a:ext uri="{FF2B5EF4-FFF2-40B4-BE49-F238E27FC236}">
                <a16:creationId xmlns:a16="http://schemas.microsoft.com/office/drawing/2014/main" id="{3A6F0CE8-8591-4A07-AFA4-9EE789931780}"/>
              </a:ext>
            </a:extLst>
          </p:cNvPr>
          <p:cNvSpPr/>
          <p:nvPr/>
        </p:nvSpPr>
        <p:spPr>
          <a:xfrm>
            <a:off x="4899547" y="1270881"/>
            <a:ext cx="3835715" cy="2353698"/>
          </a:xfrm>
          <a:prstGeom prst="flowChartAlternateProcess">
            <a:avLst/>
          </a:prstGeom>
          <a:pattFill prst="pct5">
            <a:fgClr>
              <a:schemeClr val="lt1"/>
            </a:fgClr>
            <a:bgClr>
              <a:schemeClr val="bg1"/>
            </a:bgClr>
          </a:pattFill>
          <a:ln>
            <a:solidFill>
              <a:srgbClr val="00B0F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 altLang="ja-JP" b="1" dirty="0">
              <a:solidFill>
                <a:schemeClr val="tx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r>
              <a:rPr lang="ja-JP" altLang="en-US" b="1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①バスタオルを三つ折り、または　</a:t>
            </a:r>
            <a:endParaRPr lang="en-US" altLang="ja-JP" b="1" dirty="0">
              <a:solidFill>
                <a:schemeClr val="tx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r>
              <a:rPr lang="ja-JP" altLang="en-US" b="1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四つ折りにして枕に</a:t>
            </a:r>
            <a:r>
              <a:rPr lang="ja-JP" altLang="en-US" b="1" dirty="0" smtClean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します</a:t>
            </a:r>
            <a:endParaRPr lang="en-US" altLang="ja-JP" b="1" dirty="0">
              <a:solidFill>
                <a:schemeClr val="tx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r>
              <a:rPr lang="ja-JP" altLang="en-US" b="1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②体の前や足の間に丸めたタオル　　</a:t>
            </a:r>
            <a:endParaRPr lang="en-US" altLang="ja-JP" b="1" dirty="0">
              <a:solidFill>
                <a:schemeClr val="tx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r>
              <a:rPr lang="ja-JP" altLang="en-US" b="1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を入れて安定</a:t>
            </a:r>
            <a:r>
              <a:rPr lang="ja-JP" altLang="en-US" b="1" dirty="0" smtClean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させます</a:t>
            </a:r>
            <a:endParaRPr lang="en-US" altLang="ja-JP" b="1" dirty="0">
              <a:solidFill>
                <a:schemeClr val="tx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r>
              <a:rPr lang="ja-JP" altLang="en-US" b="1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③下側の手が前に出ているか</a:t>
            </a:r>
            <a:r>
              <a:rPr lang="ja-JP" altLang="en-US" b="1" dirty="0" smtClean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</a:t>
            </a:r>
            <a:endParaRPr lang="en-US" altLang="ja-JP" b="1" dirty="0" smtClean="0">
              <a:solidFill>
                <a:schemeClr val="tx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r>
              <a:rPr lang="ja-JP" altLang="en-US" b="1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</a:t>
            </a:r>
            <a:r>
              <a:rPr lang="ja-JP" altLang="en-US" b="1" dirty="0" smtClean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しましょう</a:t>
            </a:r>
            <a:endParaRPr lang="en-US" altLang="ja-JP" b="1" dirty="0">
              <a:solidFill>
                <a:schemeClr val="tx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r>
              <a:rPr lang="ja-JP" altLang="en-US" b="1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④上側の手をゆらゆら</a:t>
            </a:r>
            <a:r>
              <a:rPr lang="ja-JP" altLang="en-US" b="1" dirty="0" smtClean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させて　　　</a:t>
            </a:r>
            <a:endParaRPr lang="en-US" altLang="ja-JP" b="1" dirty="0" smtClean="0">
              <a:solidFill>
                <a:schemeClr val="tx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r>
              <a:rPr lang="ja-JP" altLang="en-US" b="1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</a:t>
            </a:r>
            <a:r>
              <a:rPr lang="ja-JP" altLang="en-US" b="1" dirty="0" smtClean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リラックスさせたりします</a:t>
            </a:r>
            <a:endParaRPr lang="ja-JP" altLang="ja-JP" b="1" dirty="0">
              <a:solidFill>
                <a:schemeClr val="tx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endParaRPr lang="ja-JP" altLang="ja-JP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15" name="角丸四角形吹き出し 5">
            <a:extLst>
              <a:ext uri="{FF2B5EF4-FFF2-40B4-BE49-F238E27FC236}">
                <a16:creationId xmlns:a16="http://schemas.microsoft.com/office/drawing/2014/main" id="{ABCCC240-BEC1-4D9D-AC85-60A107C31F36}"/>
              </a:ext>
            </a:extLst>
          </p:cNvPr>
          <p:cNvSpPr/>
          <p:nvPr/>
        </p:nvSpPr>
        <p:spPr>
          <a:xfrm>
            <a:off x="184097" y="5225897"/>
            <a:ext cx="5751805" cy="1399661"/>
          </a:xfrm>
          <a:prstGeom prst="wedgeRoundRectCallout">
            <a:avLst>
              <a:gd name="adj1" fmla="val 53884"/>
              <a:gd name="adj2" fmla="val 19356"/>
              <a:gd name="adj3" fmla="val 16667"/>
            </a:avLst>
          </a:prstGeom>
          <a:solidFill>
            <a:sysClr val="window" lastClr="FFFFFF"/>
          </a:solidFill>
          <a:ln w="12700" cap="flat" cmpd="sng" algn="ctr">
            <a:solidFill>
              <a:srgbClr val="00B0F0"/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 altLang="ja-JP" sz="1400" dirty="0"/>
          </a:p>
          <a:p>
            <a:endParaRPr lang="en-US" altLang="ja-JP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r>
              <a:rPr lang="ja-JP" altLang="en-US" b="1" dirty="0">
                <a:solidFill>
                  <a:schemeClr val="accent6">
                    <a:lumMod val="50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①肩から背中をバスタオルで</a:t>
            </a:r>
            <a:r>
              <a:rPr lang="ja-JP" altLang="en-US" b="1" dirty="0" smtClean="0">
                <a:solidFill>
                  <a:schemeClr val="accent6">
                    <a:lumMod val="50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支えて体を安定させよう</a:t>
            </a:r>
            <a:endParaRPr lang="en-US" altLang="ja-JP" b="1" dirty="0">
              <a:solidFill>
                <a:schemeClr val="accent6">
                  <a:lumMod val="50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r>
              <a:rPr lang="ja-JP" altLang="en-US" b="1" dirty="0">
                <a:solidFill>
                  <a:schemeClr val="accent6">
                    <a:lumMod val="50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②両手を合わせて拍手をしたり、おもちゃを</a:t>
            </a:r>
            <a:r>
              <a:rPr lang="ja-JP" altLang="en-US" b="1" dirty="0" smtClean="0">
                <a:solidFill>
                  <a:schemeClr val="accent6">
                    <a:lumMod val="50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触ったり</a:t>
            </a:r>
            <a:endParaRPr lang="en-US" altLang="ja-JP" b="1" dirty="0" smtClean="0">
              <a:solidFill>
                <a:schemeClr val="accent6">
                  <a:lumMod val="50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r>
              <a:rPr lang="ja-JP" altLang="en-US" b="1" dirty="0">
                <a:solidFill>
                  <a:schemeClr val="accent6">
                    <a:lumMod val="50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</a:t>
            </a:r>
            <a:r>
              <a:rPr lang="ja-JP" altLang="en-US" b="1" dirty="0" smtClean="0">
                <a:solidFill>
                  <a:schemeClr val="accent6">
                    <a:lumMod val="50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握ったりしてみよう</a:t>
            </a:r>
            <a:endParaRPr lang="en-US" altLang="ja-JP" b="1" dirty="0">
              <a:solidFill>
                <a:schemeClr val="accent6">
                  <a:lumMod val="50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r>
              <a:rPr lang="en-US" altLang="ja-JP" b="1" dirty="0">
                <a:solidFill>
                  <a:schemeClr val="accent6">
                    <a:lumMod val="50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※</a:t>
            </a:r>
            <a:r>
              <a:rPr lang="ja-JP" altLang="en-US" b="1" dirty="0">
                <a:solidFill>
                  <a:schemeClr val="accent6">
                    <a:lumMod val="50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遊んで</a:t>
            </a:r>
            <a:r>
              <a:rPr lang="ja-JP" altLang="en-US" b="1" dirty="0" smtClean="0">
                <a:solidFill>
                  <a:schemeClr val="accent6">
                    <a:lumMod val="50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いるおもちゃは見える</a:t>
            </a:r>
            <a:r>
              <a:rPr lang="ja-JP" altLang="en-US" b="1" dirty="0">
                <a:solidFill>
                  <a:schemeClr val="accent6">
                    <a:lumMod val="50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位置に</a:t>
            </a:r>
            <a:r>
              <a:rPr lang="ja-JP" altLang="en-US" b="1" dirty="0" smtClean="0">
                <a:solidFill>
                  <a:schemeClr val="accent6">
                    <a:lumMod val="50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置いてね</a:t>
            </a:r>
            <a:endParaRPr lang="en-US" altLang="ja-JP" b="1" dirty="0">
              <a:solidFill>
                <a:schemeClr val="accent6">
                  <a:lumMod val="50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algn="ctr"/>
            <a:endParaRPr lang="ja-JP" altLang="ja-JP" sz="1400" dirty="0"/>
          </a:p>
          <a:p>
            <a:r>
              <a:rPr lang="en-US" altLang="ja-JP" sz="1050" dirty="0"/>
              <a:t> </a:t>
            </a:r>
            <a:endParaRPr lang="ja-JP" sz="1050" kern="100" dirty="0">
              <a:effectLst/>
              <a:latin typeface="游明朝" panose="02020400000000000000" pitchFamily="18" charset="-128"/>
              <a:ea typeface="游明朝" panose="02020400000000000000" pitchFamily="18" charset="-128"/>
              <a:cs typeface="Times New Roman" panose="02020603050405020304" pitchFamily="18" charset="0"/>
            </a:endParaRPr>
          </a:p>
        </p:txBody>
      </p:sp>
      <p:pic>
        <p:nvPicPr>
          <p:cNvPr id="11" name="図 10">
            <a:extLst>
              <a:ext uri="{FF2B5EF4-FFF2-40B4-BE49-F238E27FC236}">
                <a16:creationId xmlns:a16="http://schemas.microsoft.com/office/drawing/2014/main" id="{ED570831-09FE-408B-86E8-A09F00FF7B8D}"/>
              </a:ext>
            </a:extLst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11644" y="3624579"/>
            <a:ext cx="1223618" cy="1036479"/>
          </a:xfrm>
          <a:prstGeom prst="rect">
            <a:avLst/>
          </a:prstGeom>
          <a:ln>
            <a:solidFill>
              <a:srgbClr val="E0E0B5"/>
            </a:solidFill>
          </a:ln>
          <a:effectLst>
            <a:glow rad="63500">
              <a:schemeClr val="accent4">
                <a:satMod val="175000"/>
                <a:alpha val="40000"/>
              </a:schemeClr>
            </a:glow>
            <a:outerShdw blurRad="50800" dist="50800" dir="5400000" algn="ctr" rotWithShape="0">
              <a:srgbClr val="FFFF99"/>
            </a:outerShdw>
            <a:softEdge rad="112500"/>
          </a:effectLst>
        </p:spPr>
      </p:pic>
      <p:sp>
        <p:nvSpPr>
          <p:cNvPr id="16" name="四角形: 角を丸くする 15">
            <a:extLst>
              <a:ext uri="{FF2B5EF4-FFF2-40B4-BE49-F238E27FC236}">
                <a16:creationId xmlns:a16="http://schemas.microsoft.com/office/drawing/2014/main" id="{6407CFA8-C606-4F66-9C6A-475C4B137351}"/>
              </a:ext>
            </a:extLst>
          </p:cNvPr>
          <p:cNvSpPr/>
          <p:nvPr/>
        </p:nvSpPr>
        <p:spPr>
          <a:xfrm>
            <a:off x="182283" y="4736666"/>
            <a:ext cx="5631688" cy="489231"/>
          </a:xfrm>
          <a:prstGeom prst="roundRect">
            <a:avLst/>
          </a:prstGeom>
          <a:solidFill>
            <a:srgbClr val="338D8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>
                <a:solidFill>
                  <a:srgbClr val="FFFF66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Let’s</a:t>
            </a:r>
            <a:r>
              <a:rPr kumimoji="1" lang="ja-JP" altLang="en-US" dirty="0">
                <a:solidFill>
                  <a:srgbClr val="FFFF66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　</a:t>
            </a:r>
            <a:r>
              <a:rPr kumimoji="1" lang="en-US" altLang="ja-JP" dirty="0">
                <a:solidFill>
                  <a:srgbClr val="FFFF66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T</a:t>
            </a:r>
            <a:r>
              <a:rPr kumimoji="1" lang="ja-JP" altLang="en-US" dirty="0">
                <a:solidFill>
                  <a:srgbClr val="FFFF66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ｒｙ！　一人でゴロン</a:t>
            </a:r>
          </a:p>
        </p:txBody>
      </p:sp>
      <p:sp>
        <p:nvSpPr>
          <p:cNvPr id="23" name="波線 22">
            <a:extLst>
              <a:ext uri="{FF2B5EF4-FFF2-40B4-BE49-F238E27FC236}">
                <a16:creationId xmlns:a16="http://schemas.microsoft.com/office/drawing/2014/main" id="{F9862259-C217-4380-9FE5-0C0DBF2341ED}"/>
              </a:ext>
            </a:extLst>
          </p:cNvPr>
          <p:cNvSpPr/>
          <p:nvPr/>
        </p:nvSpPr>
        <p:spPr>
          <a:xfrm>
            <a:off x="0" y="-2236752"/>
            <a:ext cx="6120000" cy="6732000"/>
          </a:xfrm>
          <a:prstGeom prst="wave">
            <a:avLst>
              <a:gd name="adj1" fmla="val 20000"/>
              <a:gd name="adj2" fmla="val -5241"/>
            </a:avLst>
          </a:prstGeom>
          <a:solidFill>
            <a:schemeClr val="lt1">
              <a:alpha val="0"/>
            </a:schemeClr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ArchUp">
              <a:avLst/>
            </a:prstTxWarp>
            <a:noAutofit/>
          </a:bodyPr>
          <a:lstStyle/>
          <a:p>
            <a:pPr algn="dist">
              <a:spcAft>
                <a:spcPts val="0"/>
              </a:spcAft>
            </a:pPr>
            <a:r>
              <a:rPr lang="ja-JP" altLang="en-US" sz="4000" b="1" kern="100" dirty="0">
                <a:ln w="22225">
                  <a:solidFill>
                    <a:srgbClr val="389454"/>
                  </a:solidFill>
                  <a:prstDash val="solid"/>
                </a:ln>
                <a:solidFill>
                  <a:srgbClr val="FFFF66"/>
                </a:solidFill>
                <a:ea typeface="HGP創英角ﾎﾟｯﾌﾟ体" panose="040B0A00000000000000" pitchFamily="50" charset="-128"/>
                <a:cs typeface="Times New Roman" panose="02020603050405020304" pitchFamily="18" charset="0"/>
              </a:rPr>
              <a:t>よこむき</a:t>
            </a:r>
            <a:r>
              <a:rPr lang="ja-JP" sz="4000" b="1" kern="100" dirty="0">
                <a:ln w="22225">
                  <a:solidFill>
                    <a:srgbClr val="389454"/>
                  </a:solidFill>
                  <a:prstDash val="solid"/>
                </a:ln>
                <a:solidFill>
                  <a:srgbClr val="FFFF66"/>
                </a:solidFill>
                <a:ea typeface="HGP創英角ﾎﾟｯﾌﾟ体" panose="040B0A00000000000000" pitchFamily="50" charset="-128"/>
                <a:cs typeface="Times New Roman" panose="02020603050405020304" pitchFamily="18" charset="0"/>
              </a:rPr>
              <a:t>で一緒にあそぼう</a:t>
            </a:r>
            <a:endParaRPr lang="ja-JP" sz="4000" b="1" kern="100" dirty="0">
              <a:ln w="22225">
                <a:solidFill>
                  <a:srgbClr val="389454"/>
                </a:solidFill>
                <a:prstDash val="solid"/>
              </a:ln>
              <a:solidFill>
                <a:srgbClr val="FFFF66"/>
              </a:solidFill>
              <a:ea typeface="游明朝" panose="02020400000000000000" pitchFamily="18" charset="-128"/>
              <a:cs typeface="Times New Roman" panose="02020603050405020304" pitchFamily="18" charset="0"/>
            </a:endParaRPr>
          </a:p>
        </p:txBody>
      </p:sp>
      <p:pic>
        <p:nvPicPr>
          <p:cNvPr id="10" name="図 9"/>
          <p:cNvPicPr>
            <a:picLocks noChangeAspect="1"/>
          </p:cNvPicPr>
          <p:nvPr/>
        </p:nvPicPr>
        <p:blipFill rotWithShape="1"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616"/>
          <a:stretch/>
        </p:blipFill>
        <p:spPr>
          <a:xfrm rot="19807531">
            <a:off x="167923" y="3788635"/>
            <a:ext cx="882208" cy="995487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" name="テキスト ボックス 1"/>
          <p:cNvSpPr txBox="1"/>
          <p:nvPr/>
        </p:nvSpPr>
        <p:spPr>
          <a:xfrm rot="1384655">
            <a:off x="5673463" y="719067"/>
            <a:ext cx="70602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4400" b="1" dirty="0" smtClean="0">
                <a:solidFill>
                  <a:srgbClr val="FF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♪</a:t>
            </a:r>
            <a:endParaRPr kumimoji="1" lang="ja-JP" altLang="en-US" sz="4400" b="1" dirty="0">
              <a:solidFill>
                <a:srgbClr val="FF0000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977084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365</TotalTime>
  <Words>115</Words>
  <Application>Microsoft Office PowerPoint</Application>
  <PresentationFormat>画面に合わせる (4:3)</PresentationFormat>
  <Paragraphs>20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9" baseType="lpstr">
      <vt:lpstr>HGP創英角ﾎﾟｯﾌﾟ体</vt:lpstr>
      <vt:lpstr>ＭＳ Ｐゴシック</vt:lpstr>
      <vt:lpstr>游ゴシック</vt:lpstr>
      <vt:lpstr>游ゴシック Light</vt:lpstr>
      <vt:lpstr>游明朝</vt:lpstr>
      <vt:lpstr>Arial</vt:lpstr>
      <vt:lpstr>Times New Roman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完成版背腹側坐膝立位</dc:title>
  <dc:creator>Owner</dc:creator>
  <dc:description/>
  <cp:lastModifiedBy>東京都
</cp:lastModifiedBy>
  <cp:revision>60</cp:revision>
  <cp:lastPrinted>2020-11-18T00:09:05Z</cp:lastPrinted>
  <dcterms:created xsi:type="dcterms:W3CDTF">2020-06-06T13:32:47Z</dcterms:created>
  <dcterms:modified xsi:type="dcterms:W3CDTF">2020-12-04T01:20:20Z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">
    <vt:lpwstr>完成版背腹側坐膝立位</vt:lpwstr>
  </property>
  <property fmtid="{D5CDD505-2E9C-101B-9397-08002B2CF9AE}" pid="3" name="SlideDescription">
    <vt:lpwstr/>
  </property>
</Properties>
</file>