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820B7-E720-43BF-8BC4-5B9AF6D0D6D4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E8E5A-69D3-4965-9792-76C5D60C74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5723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820B7-E720-43BF-8BC4-5B9AF6D0D6D4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E8E5A-69D3-4965-9792-76C5D60C74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731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960812B3-7016-49CE-B0EA-D29BE4273F1C}"/>
              </a:ext>
            </a:extLst>
          </p:cNvPr>
          <p:cNvPicPr/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613766" y="794323"/>
            <a:ext cx="4500000" cy="2628000"/>
          </a:xfrm>
          <a:prstGeom prst="ellipse">
            <a:avLst/>
          </a:prstGeom>
          <a:ln>
            <a:solidFill>
              <a:schemeClr val="tx1"/>
            </a:solidFill>
          </a:ln>
          <a:effectLst/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D6386A24-C3FC-4FCA-BF04-2BFFA615BBB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713379" y="4680173"/>
            <a:ext cx="4330269" cy="211459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/>
            <a:contourClr>
              <a:srgbClr val="969696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角丸四角形吹き出し 16">
            <a:extLst>
              <a:ext uri="{FF2B5EF4-FFF2-40B4-BE49-F238E27FC236}">
                <a16:creationId xmlns:a16="http://schemas.microsoft.com/office/drawing/2014/main" id="{0842DC19-597F-46CB-8CA8-C12BBF759FD3}"/>
              </a:ext>
            </a:extLst>
          </p:cNvPr>
          <p:cNvSpPr/>
          <p:nvPr/>
        </p:nvSpPr>
        <p:spPr>
          <a:xfrm>
            <a:off x="4614204" y="3435771"/>
            <a:ext cx="4392000" cy="1188000"/>
          </a:xfrm>
          <a:prstGeom prst="wedgeRoundRectCallout">
            <a:avLst>
              <a:gd name="adj1" fmla="val 19993"/>
              <a:gd name="adj2" fmla="val -43328"/>
              <a:gd name="adj3" fmla="val 16667"/>
            </a:avLst>
          </a:prstGeom>
          <a:solidFill>
            <a:schemeClr val="bg1"/>
          </a:solidFill>
          <a:ln w="12700" cap="flat" cmpd="sng" algn="ctr">
            <a:solidFill>
              <a:srgbClr val="389454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おうち</a:t>
            </a:r>
            <a:r>
              <a:rPr kumimoji="0" lang="ja-JP" altLang="en-US" sz="18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の人の太ももの上</a:t>
            </a:r>
            <a:r>
              <a:rPr kumimoji="0" lang="ja-JP" altLang="en-US" sz="1800" b="1" i="0" u="none" strike="noStrike" kern="1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に</a:t>
            </a:r>
            <a:endParaRPr kumimoji="0" lang="en-US" altLang="ja-JP" sz="1800" b="1" i="0" u="none" strike="noStrike" kern="100" cap="none" spc="0" normalizeH="0" baseline="0" noProof="0" dirty="0">
              <a:ln>
                <a:noFill/>
              </a:ln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うつ伏せになって一緒に遊べる</a:t>
            </a:r>
            <a:r>
              <a:rPr kumimoji="0" lang="ja-JP" altLang="en-US" sz="1800" b="1" i="0" u="none" strike="noStrike" kern="1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と</a:t>
            </a:r>
            <a:r>
              <a:rPr kumimoji="0" lang="ja-JP" altLang="en-US" b="1" kern="1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安心です</a:t>
            </a:r>
            <a:endParaRPr kumimoji="0" lang="ja-JP" altLang="en-US" sz="1800" b="0" i="0" u="none" strike="noStrike" kern="100" cap="none" spc="0" normalizeH="0" baseline="0" noProof="0" dirty="0">
              <a:ln>
                <a:noFill/>
              </a:ln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1" name="波線 10">
            <a:extLst>
              <a:ext uri="{FF2B5EF4-FFF2-40B4-BE49-F238E27FC236}">
                <a16:creationId xmlns:a16="http://schemas.microsoft.com/office/drawing/2014/main" id="{F9862259-C217-4380-9FE5-0C0DBF2341ED}"/>
              </a:ext>
            </a:extLst>
          </p:cNvPr>
          <p:cNvSpPr>
            <a:spLocks noChangeAspect="1"/>
          </p:cNvSpPr>
          <p:nvPr/>
        </p:nvSpPr>
        <p:spPr>
          <a:xfrm>
            <a:off x="5031571" y="131362"/>
            <a:ext cx="3505071" cy="1584000"/>
          </a:xfrm>
          <a:prstGeom prst="wave">
            <a:avLst>
              <a:gd name="adj1" fmla="val 12500"/>
              <a:gd name="adj2" fmla="val -3371"/>
            </a:avLst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ArchUp">
              <a:avLst/>
            </a:prstTxWarp>
            <a:noAutofit/>
          </a:bodyPr>
          <a:lstStyle/>
          <a:p>
            <a:pPr algn="ctr" defTabSz="457200">
              <a:defRPr/>
            </a:pPr>
            <a:r>
              <a:rPr lang="ja-JP" altLang="ja-JP" sz="4000" b="1" kern="100" dirty="0" smtClean="0">
                <a:ln w="22225">
                  <a:solidFill>
                    <a:srgbClr val="389454"/>
                  </a:solidFill>
                  <a:prstDash val="solid"/>
                </a:ln>
                <a:solidFill>
                  <a:srgbClr val="FFFF66"/>
                </a:solidFill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一緒</a:t>
            </a:r>
            <a:r>
              <a:rPr lang="ja-JP" altLang="ja-JP" sz="4000" b="1" kern="100" dirty="0">
                <a:ln w="22225">
                  <a:solidFill>
                    <a:srgbClr val="389454"/>
                  </a:solidFill>
                  <a:prstDash val="solid"/>
                </a:ln>
                <a:solidFill>
                  <a:srgbClr val="FFFF66"/>
                </a:solidFill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に</a:t>
            </a:r>
            <a:r>
              <a:rPr lang="ja-JP" altLang="ja-JP" sz="4000" b="1" kern="100" dirty="0" smtClean="0">
                <a:ln w="22225">
                  <a:solidFill>
                    <a:srgbClr val="389454"/>
                  </a:solidFill>
                  <a:prstDash val="solid"/>
                </a:ln>
                <a:solidFill>
                  <a:srgbClr val="FFFF66"/>
                </a:solidFill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あそぼう</a:t>
            </a:r>
            <a:endParaRPr kumimoji="0" lang="ja-JP" altLang="en-US" sz="4000" b="1" i="0" u="none" strike="noStrike" kern="100" cap="none" spc="0" normalizeH="0" baseline="0" noProof="0" dirty="0">
              <a:ln w="22225">
                <a:solidFill>
                  <a:srgbClr val="389454"/>
                </a:solidFill>
                <a:prstDash val="solid"/>
              </a:ln>
              <a:solidFill>
                <a:srgbClr val="FFFF66"/>
              </a:solidFill>
              <a:effectLst/>
              <a:uLnTx/>
              <a:uFillTx/>
              <a:latin typeface="Calibri" panose="020F0502020204030204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653" y="801000"/>
            <a:ext cx="4515864" cy="2628000"/>
          </a:xfrm>
          <a:prstGeom prst="ellipse">
            <a:avLst/>
          </a:prstGeom>
          <a:ln>
            <a:solidFill>
              <a:schemeClr val="tx1"/>
            </a:solidFill>
          </a:ln>
          <a:effectLst/>
        </p:spPr>
      </p:pic>
      <p:sp>
        <p:nvSpPr>
          <p:cNvPr id="4" name="角丸四角形吹き出し 17">
            <a:extLst>
              <a:ext uri="{FF2B5EF4-FFF2-40B4-BE49-F238E27FC236}">
                <a16:creationId xmlns:a16="http://schemas.microsoft.com/office/drawing/2014/main" id="{FFA76E99-E742-4C59-A0B3-F7399225C43F}"/>
              </a:ext>
            </a:extLst>
          </p:cNvPr>
          <p:cNvSpPr/>
          <p:nvPr/>
        </p:nvSpPr>
        <p:spPr>
          <a:xfrm>
            <a:off x="102449" y="5386514"/>
            <a:ext cx="4424516" cy="1221982"/>
          </a:xfrm>
          <a:prstGeom prst="wedgeRoundRectCallout">
            <a:avLst>
              <a:gd name="adj1" fmla="val 53800"/>
              <a:gd name="adj2" fmla="val -19977"/>
              <a:gd name="adj3" fmla="val 16667"/>
            </a:avLst>
          </a:prstGeom>
          <a:solidFill>
            <a:schemeClr val="bg1"/>
          </a:solidFill>
          <a:ln w="12700" cap="flat" cmpd="sng" algn="ctr">
            <a:solidFill>
              <a:srgbClr val="389454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游明朝" panose="02020400000000000000" pitchFamily="18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丸めたバスタオルなどを胸の下に入れてうつ伏せになり、おうちの人と向かい合っておもちゃで遊べたらうれしいな！</a:t>
            </a:r>
            <a:endParaRPr kumimoji="0" lang="ja-JP" altLang="en-US" sz="1800" b="1" i="0" u="none" strike="noStrike" kern="1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3" name="波線 12">
            <a:extLst>
              <a:ext uri="{FF2B5EF4-FFF2-40B4-BE49-F238E27FC236}">
                <a16:creationId xmlns:a16="http://schemas.microsoft.com/office/drawing/2014/main" id="{F9862259-C217-4380-9FE5-0C0DBF2341ED}"/>
              </a:ext>
            </a:extLst>
          </p:cNvPr>
          <p:cNvSpPr/>
          <p:nvPr/>
        </p:nvSpPr>
        <p:spPr>
          <a:xfrm>
            <a:off x="370707" y="283335"/>
            <a:ext cx="3888000" cy="1121440"/>
          </a:xfrm>
          <a:prstGeom prst="wave">
            <a:avLst>
              <a:gd name="adj1" fmla="val 12500"/>
              <a:gd name="adj2" fmla="val -3371"/>
            </a:avLst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ArchUp">
              <a:avLst/>
            </a:prstTxWarp>
            <a:noAutofit/>
          </a:bodyPr>
          <a:lstStyle/>
          <a:p>
            <a:pPr algn="ctr" defTabSz="457200">
              <a:defRPr/>
            </a:pPr>
            <a:r>
              <a:rPr lang="ja-JP" altLang="en-US" sz="4000" b="1" kern="100" dirty="0" smtClean="0">
                <a:ln w="22225">
                  <a:solidFill>
                    <a:srgbClr val="389454"/>
                  </a:solidFill>
                  <a:prstDash val="solid"/>
                </a:ln>
                <a:solidFill>
                  <a:srgbClr val="FFFF66"/>
                </a:solidFill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うつぶせで</a:t>
            </a:r>
            <a:endParaRPr kumimoji="0" lang="ja-JP" altLang="en-US" sz="4000" b="1" i="0" u="none" strike="noStrike" kern="100" cap="none" spc="0" normalizeH="0" baseline="0" noProof="0" dirty="0">
              <a:ln w="22225">
                <a:solidFill>
                  <a:srgbClr val="389454"/>
                </a:solidFill>
                <a:prstDash val="solid"/>
              </a:ln>
              <a:solidFill>
                <a:srgbClr val="FFFF66"/>
              </a:solidFill>
              <a:effectLst/>
              <a:uLnTx/>
              <a:uFillTx/>
              <a:latin typeface="Calibri" panose="020F0502020204030204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2321" y="3281213"/>
            <a:ext cx="961561" cy="748558"/>
          </a:xfrm>
          <a:prstGeom prst="rect">
            <a:avLst/>
          </a:prstGeom>
          <a:effectLst>
            <a:innerShdw blurRad="114300">
              <a:srgbClr val="FFC111"/>
            </a:innerShdw>
          </a:effectLst>
        </p:spPr>
      </p:pic>
      <p:sp>
        <p:nvSpPr>
          <p:cNvPr id="2" name="角丸四角形吹き出し 12">
            <a:extLst>
              <a:ext uri="{FF2B5EF4-FFF2-40B4-BE49-F238E27FC236}">
                <a16:creationId xmlns:a16="http://schemas.microsoft.com/office/drawing/2014/main" id="{544047A1-E6D2-4E65-A85B-1F197DD2207F}"/>
              </a:ext>
            </a:extLst>
          </p:cNvPr>
          <p:cNvSpPr/>
          <p:nvPr/>
        </p:nvSpPr>
        <p:spPr>
          <a:xfrm>
            <a:off x="78897" y="3435773"/>
            <a:ext cx="4392000" cy="1188000"/>
          </a:xfrm>
          <a:prstGeom prst="wedgeRoundRectCallout">
            <a:avLst>
              <a:gd name="adj1" fmla="val -15267"/>
              <a:gd name="adj2" fmla="val -42872"/>
              <a:gd name="adj3" fmla="val 16667"/>
            </a:avLst>
          </a:prstGeom>
          <a:solidFill>
            <a:schemeClr val="bg1"/>
          </a:solidFill>
          <a:ln>
            <a:solidFill>
              <a:srgbClr val="389454"/>
            </a:solidFill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うつ伏せが苦手</a:t>
            </a:r>
            <a:r>
              <a:rPr kumimoji="0" lang="ja-JP" altLang="en-US" sz="1800" b="1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なら</a:t>
            </a:r>
            <a:endParaRPr kumimoji="0" lang="en-US" altLang="ja-JP" sz="1800" b="1" i="0" u="none" strike="noStrike" kern="1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おうちの人のお腹の上でうつ伏せすると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おうちの人の顔</a:t>
            </a:r>
            <a:r>
              <a:rPr kumimoji="0" lang="ja-JP" altLang="en-US" sz="1800" b="1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もみえて</a:t>
            </a:r>
            <a:r>
              <a:rPr kumimoji="0" lang="ja-JP" altLang="en-US" b="1" kern="1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安心です</a:t>
            </a:r>
            <a:endParaRPr kumimoji="0" lang="en-US" altLang="ja-JP" sz="1800" b="1" i="0" u="none" strike="noStrike" kern="1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68717">
            <a:off x="3636975" y="4236901"/>
            <a:ext cx="738151" cy="694231"/>
          </a:xfrm>
          <a:prstGeom prst="rect">
            <a:avLst/>
          </a:prstGeom>
          <a:effectLst>
            <a:innerShdw blurRad="546100">
              <a:prstClr val="black">
                <a:alpha val="51000"/>
              </a:prstClr>
            </a:innerShdw>
          </a:effectLst>
          <a:scene3d>
            <a:camera prst="orthographicFront"/>
            <a:lightRig rig="threePt" dir="t"/>
          </a:scene3d>
          <a:sp3d contourW="12700">
            <a:contourClr>
              <a:srgbClr val="FFFF7D"/>
            </a:contourClr>
          </a:sp3d>
        </p:spPr>
      </p:pic>
      <p:sp>
        <p:nvSpPr>
          <p:cNvPr id="15" name="四角形: 角を丸くする 15">
            <a:extLst>
              <a:ext uri="{FF2B5EF4-FFF2-40B4-BE49-F238E27FC236}">
                <a16:creationId xmlns:a16="http://schemas.microsoft.com/office/drawing/2014/main" id="{6407CFA8-C606-4F66-9C6A-475C4B137351}"/>
              </a:ext>
            </a:extLst>
          </p:cNvPr>
          <p:cNvSpPr/>
          <p:nvPr/>
        </p:nvSpPr>
        <p:spPr>
          <a:xfrm>
            <a:off x="78897" y="5035640"/>
            <a:ext cx="4471620" cy="442858"/>
          </a:xfrm>
          <a:prstGeom prst="roundRect">
            <a:avLst/>
          </a:prstGeom>
          <a:solidFill>
            <a:srgbClr val="338D8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rgbClr val="FFFF66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Let’s</a:t>
            </a:r>
            <a:r>
              <a:rPr kumimoji="1" lang="ja-JP" altLang="en-US" dirty="0">
                <a:solidFill>
                  <a:srgbClr val="FFFF66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kumimoji="1" lang="en-US" altLang="ja-JP" dirty="0">
                <a:solidFill>
                  <a:srgbClr val="FFFF66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T</a:t>
            </a:r>
            <a:r>
              <a:rPr kumimoji="1" lang="ja-JP" altLang="en-US" dirty="0">
                <a:solidFill>
                  <a:srgbClr val="FFFF66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ｒｙ！　一人でゴロン</a:t>
            </a:r>
          </a:p>
        </p:txBody>
      </p:sp>
    </p:spTree>
    <p:extLst>
      <p:ext uri="{BB962C8B-B14F-4D97-AF65-F5344CB8AC3E}">
        <p14:creationId xmlns:p14="http://schemas.microsoft.com/office/powerpoint/2010/main" val="273041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</TotalTime>
  <Words>78</Words>
  <Application>Microsoft Office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HGP創英角ﾎﾟｯﾌﾟ体</vt:lpstr>
      <vt:lpstr>ＭＳ Ｐゴシック</vt:lpstr>
      <vt:lpstr>ＭＳ ゴシック</vt:lpstr>
      <vt:lpstr>游ゴシック</vt:lpstr>
      <vt:lpstr>游ゴシック Light</vt:lpstr>
      <vt:lpstr>游明朝</vt:lpstr>
      <vt:lpstr>Arial</vt:lpstr>
      <vt:lpstr>Calibri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完成版背腹側坐膝立位</dc:title>
  <dc:creator>Owner</dc:creator>
  <dc:description/>
  <cp:lastModifiedBy>東京都
</cp:lastModifiedBy>
  <cp:revision>60</cp:revision>
  <cp:lastPrinted>2020-11-18T00:09:05Z</cp:lastPrinted>
  <dcterms:created xsi:type="dcterms:W3CDTF">2020-06-06T13:32:47Z</dcterms:created>
  <dcterms:modified xsi:type="dcterms:W3CDTF">2020-12-04T01:20:20Z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完成版背腹側坐膝立位</vt:lpwstr>
  </property>
  <property fmtid="{D5CDD505-2E9C-101B-9397-08002B2CF9AE}" pid="3" name="SlideDescription">
    <vt:lpwstr/>
  </property>
</Properties>
</file>