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AD578-262F-4226-BD9F-4F5ABEF52870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E6E0-FE9C-4277-BCC2-4F03E1C509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2744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AD578-262F-4226-BD9F-4F5ABEF52870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AE6E0-FE9C-4277-BCC2-4F03E1C509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526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11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波線 10">
            <a:extLst>
              <a:ext uri="{FF2B5EF4-FFF2-40B4-BE49-F238E27FC236}">
                <a16:creationId xmlns:a16="http://schemas.microsoft.com/office/drawing/2014/main" id="{F9862259-C217-4380-9FE5-0C0DBF2341ED}"/>
              </a:ext>
            </a:extLst>
          </p:cNvPr>
          <p:cNvSpPr>
            <a:spLocks noChangeAspect="1"/>
          </p:cNvSpPr>
          <p:nvPr/>
        </p:nvSpPr>
        <p:spPr>
          <a:xfrm>
            <a:off x="4478991" y="-1986897"/>
            <a:ext cx="2879688" cy="6389990"/>
          </a:xfrm>
          <a:prstGeom prst="wave">
            <a:avLst>
              <a:gd name="adj1" fmla="val 20000"/>
              <a:gd name="adj2" fmla="val -2822"/>
            </a:avLst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ArchUp">
              <a:avLst>
                <a:gd name="adj" fmla="val 10981551"/>
              </a:avLst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4000" b="1" i="0" u="none" strike="noStrike" kern="100" cap="none" spc="300" normalizeH="0" baseline="0" noProof="0" dirty="0" smtClean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ffectLst/>
                <a:uLnTx/>
                <a:uFillTx/>
                <a:latin typeface="Calibri" panose="020F0502020204030204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あ　そ　ぼ　う</a:t>
            </a:r>
            <a:endParaRPr kumimoji="0" lang="ja-JP" altLang="en-US" sz="4000" b="1" i="0" u="none" strike="noStrike" kern="100" cap="none" spc="300" normalizeH="0" baseline="0" noProof="0" dirty="0">
              <a:ln w="22225">
                <a:solidFill>
                  <a:srgbClr val="389454"/>
                </a:solidFill>
                <a:prstDash val="solid"/>
              </a:ln>
              <a:solidFill>
                <a:srgbClr val="FFFF66"/>
              </a:solidFill>
              <a:effectLst/>
              <a:uLnTx/>
              <a:uFillTx/>
              <a:latin typeface="Calibri" panose="020F0502020204030204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" name="角丸四角形吹き出し 17">
            <a:extLst>
              <a:ext uri="{FF2B5EF4-FFF2-40B4-BE49-F238E27FC236}">
                <a16:creationId xmlns:a16="http://schemas.microsoft.com/office/drawing/2014/main" id="{FFA76E99-E742-4C59-A0B3-F7399225C43F}"/>
              </a:ext>
            </a:extLst>
          </p:cNvPr>
          <p:cNvSpPr/>
          <p:nvPr/>
        </p:nvSpPr>
        <p:spPr>
          <a:xfrm>
            <a:off x="2051616" y="5513187"/>
            <a:ext cx="4736112" cy="1062033"/>
          </a:xfrm>
          <a:prstGeom prst="wedgeRoundRectCallout">
            <a:avLst>
              <a:gd name="adj1" fmla="val 53800"/>
              <a:gd name="adj2" fmla="val -19977"/>
              <a:gd name="adj3" fmla="val 16667"/>
            </a:avLst>
          </a:prstGeom>
          <a:solidFill>
            <a:schemeClr val="bg1"/>
          </a:solidFill>
          <a:ln w="12700" cap="flat" cmpd="sng" algn="ctr">
            <a:solidFill>
              <a:srgbClr val="389454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游明朝" panose="02020400000000000000" pitchFamily="18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壁や冷蔵庫に手をついて立ってみよう！</a:t>
            </a:r>
            <a:endParaRPr kumimoji="0" lang="en-US" altLang="ja-JP" sz="1800" b="1" i="0" u="none" strike="noStrike" kern="10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游明朝" panose="02020400000000000000" pitchFamily="18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0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游明朝" panose="02020400000000000000" pitchFamily="18" charset="-128"/>
                <a:ea typeface="ＭＳ Ｐゴシック" panose="020B0600070205080204" pitchFamily="50" charset="-128"/>
                <a:cs typeface="Times New Roman" panose="02020603050405020304" pitchFamily="18" charset="0"/>
              </a:rPr>
              <a:t>マグネットのおもちゃに手を伸ばしてみよう！</a:t>
            </a:r>
            <a:endParaRPr kumimoji="0" lang="ja-JP" altLang="en-US" sz="1800" b="1" i="0" u="none" strike="noStrike" kern="1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13" name="波線 12">
            <a:extLst>
              <a:ext uri="{FF2B5EF4-FFF2-40B4-BE49-F238E27FC236}">
                <a16:creationId xmlns:a16="http://schemas.microsoft.com/office/drawing/2014/main" id="{F9862259-C217-4380-9FE5-0C0DBF2341ED}"/>
              </a:ext>
            </a:extLst>
          </p:cNvPr>
          <p:cNvSpPr/>
          <p:nvPr/>
        </p:nvSpPr>
        <p:spPr>
          <a:xfrm>
            <a:off x="-20291" y="524372"/>
            <a:ext cx="3166364" cy="1698140"/>
          </a:xfrm>
          <a:prstGeom prst="wave">
            <a:avLst>
              <a:gd name="adj1" fmla="val 0"/>
              <a:gd name="adj2" fmla="val -1729"/>
            </a:avLst>
          </a:prstGeom>
          <a:solidFill>
            <a:schemeClr val="lt1">
              <a:alpha val="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ArchUp">
              <a:avLst>
                <a:gd name="adj" fmla="val 10881704"/>
              </a:avLst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4000" b="1" i="0" u="none" strike="noStrike" kern="100" cap="none" spc="0" normalizeH="0" baseline="0" noProof="0" dirty="0">
                <a:ln w="22225">
                  <a:solidFill>
                    <a:srgbClr val="ED7D31"/>
                  </a:solidFill>
                  <a:prstDash val="solid"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</a:t>
            </a:r>
            <a:r>
              <a:rPr kumimoji="0" lang="ja-JP" altLang="en-US" sz="4000" b="1" i="0" u="none" strike="noStrike" kern="100" cap="none" spc="0" normalizeH="0" baseline="0" noProof="0" dirty="0" smtClean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ffectLst/>
                <a:uLnTx/>
                <a:uFillTx/>
                <a:latin typeface="Calibri" panose="020F0502020204030204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立って</a:t>
            </a:r>
            <a:r>
              <a:rPr kumimoji="0" lang="ja-JP" altLang="ja-JP" sz="4000" b="1" i="0" u="none" strike="noStrike" kern="100" cap="none" spc="300" normalizeH="0" baseline="0" noProof="0" dirty="0" smtClean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ffectLst/>
                <a:uLnTx/>
                <a:uFillTx/>
                <a:latin typeface="Calibri" panose="020F0502020204030204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一緒</a:t>
            </a:r>
            <a:r>
              <a:rPr kumimoji="0" lang="ja-JP" altLang="ja-JP" sz="4000" b="1" i="0" u="none" strike="noStrike" kern="100" cap="none" spc="300" normalizeH="0" baseline="0" noProof="0" dirty="0">
                <a:ln w="22225">
                  <a:solidFill>
                    <a:srgbClr val="389454"/>
                  </a:solidFill>
                  <a:prstDash val="solid"/>
                </a:ln>
                <a:solidFill>
                  <a:srgbClr val="FFFF66"/>
                </a:solidFill>
                <a:effectLst/>
                <a:uLnTx/>
                <a:uFillTx/>
                <a:latin typeface="Calibri" panose="020F0502020204030204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に</a:t>
            </a:r>
            <a:endParaRPr kumimoji="0" lang="ja-JP" altLang="en-US" sz="4000" b="1" i="0" u="none" strike="noStrike" kern="100" cap="none" spc="0" normalizeH="0" baseline="0" noProof="0" dirty="0">
              <a:ln w="22225">
                <a:solidFill>
                  <a:srgbClr val="389454"/>
                </a:solidFill>
                <a:prstDash val="solid"/>
              </a:ln>
              <a:solidFill>
                <a:srgbClr val="FFFF66"/>
              </a:solidFill>
              <a:effectLst/>
              <a:uLnTx/>
              <a:uFillTx/>
              <a:latin typeface="Calibri" panose="020F0502020204030204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19B0543F-AE67-449D-B1AD-8E645CE08615}"/>
              </a:ext>
            </a:extLst>
          </p:cNvPr>
          <p:cNvSpPr/>
          <p:nvPr/>
        </p:nvSpPr>
        <p:spPr>
          <a:xfrm>
            <a:off x="2051616" y="5192365"/>
            <a:ext cx="4736112" cy="423713"/>
          </a:xfrm>
          <a:prstGeom prst="roundRect">
            <a:avLst/>
          </a:prstGeom>
          <a:solidFill>
            <a:srgbClr val="338D8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+mn-cs"/>
              </a:rPr>
              <a:t>Let’s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+mn-cs"/>
              </a:rPr>
              <a:t>　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+mn-cs"/>
              </a:rPr>
              <a:t>T</a:t>
            </a: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+mn-cs"/>
              </a:rPr>
              <a:t>ｒｙ！　一人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99"/>
                </a:solidFill>
                <a:effectLst/>
                <a:uLnTx/>
                <a:uFillTx/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+mn-cs"/>
              </a:rPr>
              <a:t>で立とう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99"/>
              </a:solidFill>
              <a:effectLst/>
              <a:uLnTx/>
              <a:uFillTx/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+mn-cs"/>
            </a:endParaRPr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6568993" y="4989072"/>
            <a:ext cx="2289990" cy="144786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角丸四角形吹き出し 7"/>
          <p:cNvSpPr/>
          <p:nvPr/>
        </p:nvSpPr>
        <p:spPr>
          <a:xfrm>
            <a:off x="3186896" y="1371873"/>
            <a:ext cx="1305381" cy="2959845"/>
          </a:xfrm>
          <a:prstGeom prst="wedgeRoundRectCallout">
            <a:avLst>
              <a:gd name="adj1" fmla="val -70705"/>
              <a:gd name="adj2" fmla="val 19536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8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おうちの人</a:t>
            </a:r>
            <a:r>
              <a:rPr kumimoji="0" lang="ja-JP" altLang="en-US" sz="1800" b="1" i="0" u="none" strike="noStrike" kern="1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につかまって</a:t>
            </a:r>
            <a:endParaRPr kumimoji="0" lang="en-US" altLang="ja-JP" sz="1800" b="1" i="0" u="none" strike="noStrike" kern="1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立たせます</a:t>
            </a:r>
            <a:endParaRPr kumimoji="0" lang="en-US" altLang="ja-JP" sz="1800" b="1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おうちの人</a:t>
            </a:r>
            <a:r>
              <a:rPr kumimoji="0" lang="ja-JP" altLang="en-US" sz="1800" b="1" i="0" u="none" strike="noStrike" kern="1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は</a:t>
            </a:r>
            <a:endParaRPr kumimoji="0" lang="en-US" altLang="ja-JP" sz="1800" b="1" i="0" u="none" strike="noStrike" kern="1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お尻</a:t>
            </a:r>
            <a:r>
              <a:rPr kumimoji="0" lang="ja-JP" altLang="en-US" sz="1800" b="1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を</a:t>
            </a:r>
            <a:r>
              <a:rPr kumimoji="0" lang="ja-JP" altLang="en-US" sz="1800" b="1" i="0" u="none" strike="noStrike" kern="1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支えてください</a:t>
            </a:r>
            <a:endParaRPr kumimoji="0" lang="ja-JP" altLang="ja-JP" sz="18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2" name="角丸四角形吹き出し 11"/>
          <p:cNvSpPr/>
          <p:nvPr/>
        </p:nvSpPr>
        <p:spPr>
          <a:xfrm>
            <a:off x="7578818" y="1371873"/>
            <a:ext cx="1184856" cy="2954466"/>
          </a:xfrm>
          <a:prstGeom prst="wedgeRoundRectCallout">
            <a:avLst>
              <a:gd name="adj1" fmla="val -79046"/>
              <a:gd name="adj2" fmla="val 3141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おうちの人</a:t>
            </a: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の足で</a:t>
            </a:r>
            <a:endParaRPr kumimoji="1" lang="en-US" altLang="ja-JP" sz="1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お尻を支えます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テーブルや、テレビ台に</a:t>
            </a:r>
            <a:endParaRPr kumimoji="1" lang="en-US" altLang="ja-JP" sz="1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つかまらせて立たせます</a:t>
            </a:r>
            <a:endParaRPr kumimoji="1" lang="en-US" altLang="ja-JP" sz="18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ゴシック" panose="020B0609070205080204" pitchFamily="49" charset="-128"/>
              <a:ea typeface="ＭＳ ゴシック" panose="020B0609070205080204" pitchFamily="49" charset="-128"/>
              <a:cs typeface="+mn-cs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-549188" y="1473417"/>
            <a:ext cx="4149317" cy="2832578"/>
          </a:xfrm>
          <a:prstGeom prst="ellipse">
            <a:avLst/>
          </a:prstGeom>
        </p:spPr>
      </p:pic>
      <p:pic>
        <p:nvPicPr>
          <p:cNvPr id="3" name="図 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3975930" y="1428148"/>
            <a:ext cx="3928372" cy="2804758"/>
          </a:xfrm>
          <a:prstGeom prst="ellipse">
            <a:avLst/>
          </a:prstGeom>
        </p:spPr>
      </p:pic>
      <p:grpSp>
        <p:nvGrpSpPr>
          <p:cNvPr id="16" name="グループ化 15"/>
          <p:cNvGrpSpPr/>
          <p:nvPr/>
        </p:nvGrpSpPr>
        <p:grpSpPr>
          <a:xfrm>
            <a:off x="542140" y="4986308"/>
            <a:ext cx="990808" cy="1844397"/>
            <a:chOff x="-1170971" y="4608446"/>
            <a:chExt cx="990808" cy="1844397"/>
          </a:xfrm>
        </p:grpSpPr>
        <p:pic>
          <p:nvPicPr>
            <p:cNvPr id="5" name="図 4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170971" y="4608446"/>
              <a:ext cx="990808" cy="1844397"/>
            </a:xfrm>
            <a:prstGeom prst="roundRect">
              <a:avLst/>
            </a:prstGeom>
          </p:spPr>
        </p:pic>
        <p:pic>
          <p:nvPicPr>
            <p:cNvPr id="6" name="図 5"/>
            <p:cNvPicPr>
              <a:picLocks noChangeAspect="1"/>
            </p:cNvPicPr>
            <p:nvPr/>
          </p:nvPicPr>
          <p:blipFill>
            <a:blip r:embed="rId6" cstate="print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7993" b="89963" l="3100" r="95957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637105" y="5651220"/>
              <a:ext cx="271734" cy="237176"/>
            </a:xfrm>
            <a:prstGeom prst="rect">
              <a:avLst/>
            </a:prstGeom>
          </p:spPr>
        </p:pic>
        <p:sp>
          <p:nvSpPr>
            <p:cNvPr id="9" name="月 8"/>
            <p:cNvSpPr>
              <a:spLocks noChangeAspect="1"/>
            </p:cNvSpPr>
            <p:nvPr/>
          </p:nvSpPr>
          <p:spPr>
            <a:xfrm rot="8520000">
              <a:off x="-561912" y="4727263"/>
              <a:ext cx="247618" cy="468000"/>
            </a:xfrm>
            <a:custGeom>
              <a:avLst/>
              <a:gdLst>
                <a:gd name="connsiteX0" fmla="*/ 997369 w 997369"/>
                <a:gd name="connsiteY0" fmla="*/ 1444630 h 1444630"/>
                <a:gd name="connsiteX1" fmla="*/ 0 w 997369"/>
                <a:gd name="connsiteY1" fmla="*/ 722315 h 1444630"/>
                <a:gd name="connsiteX2" fmla="*/ 997369 w 997369"/>
                <a:gd name="connsiteY2" fmla="*/ 0 h 1444630"/>
                <a:gd name="connsiteX3" fmla="*/ 359750 w 997369"/>
                <a:gd name="connsiteY3" fmla="*/ 722315 h 1444630"/>
                <a:gd name="connsiteX4" fmla="*/ 997369 w 997369"/>
                <a:gd name="connsiteY4" fmla="*/ 1444630 h 1444630"/>
                <a:gd name="connsiteX0" fmla="*/ 653868 w 1009448"/>
                <a:gd name="connsiteY0" fmla="*/ 1478567 h 1478567"/>
                <a:gd name="connsiteX1" fmla="*/ 12079 w 1009448"/>
                <a:gd name="connsiteY1" fmla="*/ 722315 h 1478567"/>
                <a:gd name="connsiteX2" fmla="*/ 1009448 w 1009448"/>
                <a:gd name="connsiteY2" fmla="*/ 0 h 1478567"/>
                <a:gd name="connsiteX3" fmla="*/ 371829 w 1009448"/>
                <a:gd name="connsiteY3" fmla="*/ 722315 h 1478567"/>
                <a:gd name="connsiteX4" fmla="*/ 653868 w 1009448"/>
                <a:gd name="connsiteY4" fmla="*/ 1478567 h 1478567"/>
                <a:gd name="connsiteX0" fmla="*/ 651314 w 954466"/>
                <a:gd name="connsiteY0" fmla="*/ 1588805 h 1588805"/>
                <a:gd name="connsiteX1" fmla="*/ 9525 w 954466"/>
                <a:gd name="connsiteY1" fmla="*/ 832553 h 1588805"/>
                <a:gd name="connsiteX2" fmla="*/ 954466 w 954466"/>
                <a:gd name="connsiteY2" fmla="*/ 0 h 1588805"/>
                <a:gd name="connsiteX3" fmla="*/ 369275 w 954466"/>
                <a:gd name="connsiteY3" fmla="*/ 832553 h 1588805"/>
                <a:gd name="connsiteX4" fmla="*/ 651314 w 954466"/>
                <a:gd name="connsiteY4" fmla="*/ 1588805 h 1588805"/>
                <a:gd name="connsiteX0" fmla="*/ 651314 w 954466"/>
                <a:gd name="connsiteY0" fmla="*/ 1588805 h 1588805"/>
                <a:gd name="connsiteX1" fmla="*/ 9525 w 954466"/>
                <a:gd name="connsiteY1" fmla="*/ 832553 h 1588805"/>
                <a:gd name="connsiteX2" fmla="*/ 954466 w 954466"/>
                <a:gd name="connsiteY2" fmla="*/ 0 h 1588805"/>
                <a:gd name="connsiteX3" fmla="*/ 296345 w 954466"/>
                <a:gd name="connsiteY3" fmla="*/ 792892 h 1588805"/>
                <a:gd name="connsiteX4" fmla="*/ 651314 w 954466"/>
                <a:gd name="connsiteY4" fmla="*/ 1588805 h 1588805"/>
                <a:gd name="connsiteX0" fmla="*/ 647949 w 876119"/>
                <a:gd name="connsiteY0" fmla="*/ 1790503 h 1790503"/>
                <a:gd name="connsiteX1" fmla="*/ 6160 w 876119"/>
                <a:gd name="connsiteY1" fmla="*/ 1034251 h 1790503"/>
                <a:gd name="connsiteX2" fmla="*/ 876119 w 876119"/>
                <a:gd name="connsiteY2" fmla="*/ 0 h 1790503"/>
                <a:gd name="connsiteX3" fmla="*/ 292980 w 876119"/>
                <a:gd name="connsiteY3" fmla="*/ 994590 h 1790503"/>
                <a:gd name="connsiteX4" fmla="*/ 647949 w 876119"/>
                <a:gd name="connsiteY4" fmla="*/ 1790503 h 1790503"/>
                <a:gd name="connsiteX0" fmla="*/ 485175 w 908795"/>
                <a:gd name="connsiteY0" fmla="*/ 1834586 h 1834586"/>
                <a:gd name="connsiteX1" fmla="*/ 38836 w 908795"/>
                <a:gd name="connsiteY1" fmla="*/ 1034251 h 1834586"/>
                <a:gd name="connsiteX2" fmla="*/ 908795 w 908795"/>
                <a:gd name="connsiteY2" fmla="*/ 0 h 1834586"/>
                <a:gd name="connsiteX3" fmla="*/ 325656 w 908795"/>
                <a:gd name="connsiteY3" fmla="*/ 994590 h 1834586"/>
                <a:gd name="connsiteX4" fmla="*/ 485175 w 908795"/>
                <a:gd name="connsiteY4" fmla="*/ 1834586 h 1834586"/>
                <a:gd name="connsiteX0" fmla="*/ 496659 w 1076504"/>
                <a:gd name="connsiteY0" fmla="*/ 2034542 h 2034542"/>
                <a:gd name="connsiteX1" fmla="*/ 50320 w 1076504"/>
                <a:gd name="connsiteY1" fmla="*/ 1234207 h 2034542"/>
                <a:gd name="connsiteX2" fmla="*/ 1076504 w 1076504"/>
                <a:gd name="connsiteY2" fmla="*/ 0 h 2034542"/>
                <a:gd name="connsiteX3" fmla="*/ 337140 w 1076504"/>
                <a:gd name="connsiteY3" fmla="*/ 1194546 h 2034542"/>
                <a:gd name="connsiteX4" fmla="*/ 496659 w 1076504"/>
                <a:gd name="connsiteY4" fmla="*/ 2034542 h 2034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6504" h="2034542">
                  <a:moveTo>
                    <a:pt x="496659" y="2034542"/>
                  </a:moveTo>
                  <a:cubicBezTo>
                    <a:pt x="-54173" y="2034542"/>
                    <a:pt x="-46321" y="1573297"/>
                    <a:pt x="50320" y="1234207"/>
                  </a:cubicBezTo>
                  <a:cubicBezTo>
                    <a:pt x="146961" y="895117"/>
                    <a:pt x="525672" y="0"/>
                    <a:pt x="1076504" y="0"/>
                  </a:cubicBezTo>
                  <a:cubicBezTo>
                    <a:pt x="687752" y="130201"/>
                    <a:pt x="433781" y="855456"/>
                    <a:pt x="337140" y="1194546"/>
                  </a:cubicBezTo>
                  <a:cubicBezTo>
                    <a:pt x="240499" y="1533636"/>
                    <a:pt x="107906" y="1904341"/>
                    <a:pt x="496659" y="2034542"/>
                  </a:cubicBezTo>
                  <a:close/>
                </a:path>
              </a:pathLst>
            </a:cu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  <p:sp>
          <p:nvSpPr>
            <p:cNvPr id="14" name="フローチャート: 結合子 13"/>
            <p:cNvSpPr>
              <a:spLocks noChangeAspect="1"/>
            </p:cNvSpPr>
            <p:nvPr/>
          </p:nvSpPr>
          <p:spPr>
            <a:xfrm>
              <a:off x="-459416" y="5263004"/>
              <a:ext cx="99545" cy="108000"/>
            </a:xfrm>
            <a:prstGeom prst="flowChartConnector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936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70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HGP創英角ﾎﾟｯﾌﾟ体</vt:lpstr>
      <vt:lpstr>ＭＳ Ｐゴシック</vt:lpstr>
      <vt:lpstr>ＭＳ ゴシック</vt:lpstr>
      <vt:lpstr>游ゴシック</vt:lpstr>
      <vt:lpstr>游ゴシック Light</vt:lpstr>
      <vt:lpstr>游明朝</vt:lpstr>
      <vt:lpstr>Arial</vt:lpstr>
      <vt:lpstr>Calibri</vt:lpstr>
      <vt:lpstr>Calibri Light</vt:lpstr>
      <vt:lpstr>Times New Roman</vt:lpstr>
      <vt:lpstr>1_Office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完成版背腹側坐膝立位</dc:title>
  <dc:creator>Owner</dc:creator>
  <dc:description/>
  <cp:lastModifiedBy>東京都
</cp:lastModifiedBy>
  <cp:revision>60</cp:revision>
  <cp:lastPrinted>2020-11-18T00:09:05Z</cp:lastPrinted>
  <dcterms:created xsi:type="dcterms:W3CDTF">2020-06-06T13:32:47Z</dcterms:created>
  <dcterms:modified xsi:type="dcterms:W3CDTF">2020-12-04T01:20:21Z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完成版背腹側坐膝立位</vt:lpwstr>
  </property>
  <property fmtid="{D5CDD505-2E9C-101B-9397-08002B2CF9AE}" pid="3" name="SlideDescription">
    <vt:lpwstr/>
  </property>
</Properties>
</file>