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84"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7" autoAdjust="0"/>
    <p:restoredTop sz="94660"/>
  </p:normalViewPr>
  <p:slideViewPr>
    <p:cSldViewPr snapToGrid="0">
      <p:cViewPr varScale="1">
        <p:scale>
          <a:sx n="70" d="100"/>
          <a:sy n="70" d="100"/>
        </p:scale>
        <p:origin x="1164" y="76"/>
      </p:cViewPr>
      <p:guideLst>
        <p:guide orient="horz" pos="2160"/>
        <p:guide pos="4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1430" tIns="45715" rIns="91430" bIns="45715" rtlCol="0"/>
          <a:lstStyle>
            <a:lvl1pPr algn="r">
              <a:defRPr sz="1200"/>
            </a:lvl1pPr>
          </a:lstStyle>
          <a:p>
            <a:fld id="{9726607B-02B2-4661-8E98-B21074635C9F}" type="datetimeFigureOut">
              <a:rPr kumimoji="1" lang="ja-JP" altLang="en-US" smtClean="0"/>
              <a:t>2020/2/20</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0720" y="4783308"/>
            <a:ext cx="5445760" cy="3913614"/>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30" tIns="45715" rIns="91430" bIns="45715" rtlCol="0" anchor="b"/>
          <a:lstStyle>
            <a:lvl1pPr algn="r">
              <a:defRPr sz="1200"/>
            </a:lvl1pPr>
          </a:lstStyle>
          <a:p>
            <a:fld id="{031C8595-9AA0-4DFF-915E-9E3FE615DBEA}" type="slidenum">
              <a:rPr kumimoji="1" lang="ja-JP" altLang="en-US" smtClean="0"/>
              <a:t>‹#›</a:t>
            </a:fld>
            <a:endParaRPr kumimoji="1" lang="ja-JP" altLang="en-US"/>
          </a:p>
        </p:txBody>
      </p:sp>
    </p:spTree>
    <p:extLst>
      <p:ext uri="{BB962C8B-B14F-4D97-AF65-F5344CB8AC3E}">
        <p14:creationId xmlns:p14="http://schemas.microsoft.com/office/powerpoint/2010/main" val="37821062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＜総合的かつ包括的な相談支援体制の構築＞</a:t>
            </a:r>
            <a:endParaRPr kumimoji="1" lang="en-US" altLang="ja-JP"/>
          </a:p>
          <a:p>
            <a:r>
              <a:rPr kumimoji="1" lang="ja-JP" altLang="en-US"/>
              <a:t>○初任者研修：</a:t>
            </a:r>
            <a:endParaRPr kumimoji="1" lang="en-US" altLang="ja-JP"/>
          </a:p>
          <a:p>
            <a:r>
              <a:rPr kumimoji="1" lang="ja-JP" altLang="en-US"/>
              <a:t>・地域を基盤としたソーシャルワーカーとしての価値の獲得</a:t>
            </a:r>
            <a:endParaRPr kumimoji="1" lang="en-US" altLang="ja-JP"/>
          </a:p>
          <a:p>
            <a:r>
              <a:rPr kumimoji="1" lang="ja-JP" altLang="en-US"/>
              <a:t>・基本相談支援を基盤とした計画相談支援を実施できる知識と技術の獲得</a:t>
            </a:r>
            <a:endParaRPr kumimoji="1" lang="en-US" altLang="ja-JP"/>
          </a:p>
          <a:p>
            <a:endParaRPr kumimoji="1" lang="en-US" altLang="ja-JP"/>
          </a:p>
          <a:p>
            <a:r>
              <a:rPr kumimoji="1" lang="ja-JP" altLang="en-US"/>
              <a:t>○現任研修：</a:t>
            </a:r>
            <a:endParaRPr kumimoji="1" lang="en-US" altLang="ja-JP"/>
          </a:p>
          <a:p>
            <a:r>
              <a:rPr kumimoji="1" lang="ja-JP" altLang="en-US"/>
              <a:t>・地域を基盤としたソーシャルワーカーとしての価値の再確認→相談支援</a:t>
            </a:r>
            <a:endParaRPr kumimoji="1" lang="en-US" altLang="ja-JP"/>
          </a:p>
          <a:p>
            <a:r>
              <a:rPr kumimoji="1" lang="ja-JP" altLang="en-US"/>
              <a:t>・個を地域で支える援助を実施できる知識と技術の獲得→チームアプローチ</a:t>
            </a:r>
            <a:endParaRPr kumimoji="1" lang="en-US" altLang="ja-JP"/>
          </a:p>
          <a:p>
            <a:r>
              <a:rPr kumimoji="1" lang="ja-JP" altLang="en-US"/>
              <a:t>・個を支える地域をつくる知識と技術の獲得→コミュニティワーク</a:t>
            </a:r>
            <a:endParaRPr kumimoji="1" lang="en-US" altLang="ja-JP"/>
          </a:p>
          <a:p>
            <a:endParaRPr kumimoji="1" lang="en-US" altLang="ja-JP"/>
          </a:p>
          <a:p>
            <a:r>
              <a:rPr kumimoji="1" lang="ja-JP" altLang="en-US"/>
              <a:t>○主任研修：</a:t>
            </a:r>
            <a:endParaRPr kumimoji="1" lang="en-US" altLang="ja-JP"/>
          </a:p>
          <a:p>
            <a:r>
              <a:rPr kumimoji="1" lang="ja-JP" altLang="en-US"/>
              <a:t>・地域を基盤としたソーシャルワーカーとしての価値を説明できる</a:t>
            </a:r>
            <a:endParaRPr kumimoji="1" lang="en-US" altLang="ja-JP"/>
          </a:p>
          <a:p>
            <a:r>
              <a:rPr kumimoji="1" lang="ja-JP" altLang="en-US"/>
              <a:t>・チームアプローチを指導できる技術の獲得</a:t>
            </a:r>
            <a:endParaRPr kumimoji="1" lang="en-US" altLang="ja-JP"/>
          </a:p>
          <a:p>
            <a:r>
              <a:rPr kumimoji="1" lang="ja-JP" altLang="en-US"/>
              <a:t>・コミュニティワークを指導できる技術の獲得</a:t>
            </a:r>
            <a:endParaRPr kumimoji="1" lang="en-US" altLang="ja-JP"/>
          </a:p>
        </p:txBody>
      </p:sp>
      <p:sp>
        <p:nvSpPr>
          <p:cNvPr id="4" name="スライド番号プレースホルダー 3"/>
          <p:cNvSpPr>
            <a:spLocks noGrp="1"/>
          </p:cNvSpPr>
          <p:nvPr>
            <p:ph type="sldNum" sz="quarter" idx="10"/>
          </p:nvPr>
        </p:nvSpPr>
        <p:spPr/>
        <p:txBody>
          <a:bodyPr/>
          <a:lstStyle/>
          <a:p>
            <a:fld id="{491C29F3-6A3A-4ED3-87DD-190008DCF418}" type="slidenum">
              <a:rPr kumimoji="1" lang="ja-JP" altLang="en-US" smtClean="0"/>
              <a:t>1</a:t>
            </a:fld>
            <a:endParaRPr kumimoji="1" lang="ja-JP" altLang="en-US"/>
          </a:p>
        </p:txBody>
      </p:sp>
    </p:spTree>
    <p:extLst>
      <p:ext uri="{BB962C8B-B14F-4D97-AF65-F5344CB8AC3E}">
        <p14:creationId xmlns:p14="http://schemas.microsoft.com/office/powerpoint/2010/main" val="2088086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FEE7178-BD5F-4125-8454-5CE4A1755D40}" type="datetime1">
              <a:rPr kumimoji="1" lang="ja-JP" altLang="en-US" smtClean="0"/>
              <a:t>2020/2/20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1749112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66E1D1-9A4E-4089-94A5-6AB975AD8878}" type="datetime1">
              <a:rPr kumimoji="1" lang="ja-JP" altLang="en-US" smtClean="0"/>
              <a:t>2020/2/20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1432455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3DB85E9-118B-4B2B-A5E2-E3A0C56ED6C7}" type="datetime1">
              <a:rPr kumimoji="1" lang="ja-JP" altLang="en-US" smtClean="0"/>
              <a:t>2020/2/20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2563267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75669C-C854-4675-8E3C-9D456561B3C2}" type="datetime1">
              <a:rPr kumimoji="1" lang="ja-JP" altLang="en-US" smtClean="0"/>
              <a:t>2020/2/20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235310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6301502-9B33-48FC-8528-CD78ED11ED75}" type="datetime1">
              <a:rPr kumimoji="1" lang="ja-JP" altLang="en-US" smtClean="0"/>
              <a:t>2020/2/20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3840156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B0B3208-2EFC-469B-BA9E-7D1EC576DAF1}" type="datetime1">
              <a:rPr kumimoji="1" lang="ja-JP" altLang="en-US" smtClean="0"/>
              <a:t>2020/2/20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1736034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9FEF1F6-27A7-4BA1-B726-79F812FF25BD}" type="datetime1">
              <a:rPr kumimoji="1" lang="ja-JP" altLang="en-US" smtClean="0"/>
              <a:t>2020/2/20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4185423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1D6B314-5022-4723-B363-9BC76689940B}" type="datetime1">
              <a:rPr kumimoji="1" lang="ja-JP" altLang="en-US" smtClean="0"/>
              <a:t>2020/2/20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391038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845175-2670-4A7A-B182-02ED4AD3CC9A}" type="datetime1">
              <a:rPr kumimoji="1" lang="ja-JP" altLang="en-US" smtClean="0"/>
              <a:t>2020/2/20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4071944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D202B39-2606-46F9-8411-6F8D05C26C8F}" type="datetime1">
              <a:rPr kumimoji="1" lang="ja-JP" altLang="en-US" smtClean="0"/>
              <a:t>2020/2/20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1437776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A86E09-93EB-4A1E-BF45-7F11F4684410}" type="datetime1">
              <a:rPr kumimoji="1" lang="ja-JP" altLang="en-US" smtClean="0"/>
              <a:t>2020/2/20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301224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2DEA57-BD9E-4825-A9C0-BC18E318B106}" type="datetime1">
              <a:rPr kumimoji="1" lang="ja-JP" altLang="en-US" smtClean="0"/>
              <a:t>2020/2/20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DEAB0B-3364-414D-832E-F3CDA843F507}" type="slidenum">
              <a:rPr kumimoji="1" lang="ja-JP" altLang="en-US" smtClean="0"/>
              <a:t>‹#›</a:t>
            </a:fld>
            <a:endParaRPr kumimoji="1" lang="ja-JP" altLang="en-US"/>
          </a:p>
        </p:txBody>
      </p:sp>
    </p:spTree>
    <p:extLst>
      <p:ext uri="{BB962C8B-B14F-4D97-AF65-F5344CB8AC3E}">
        <p14:creationId xmlns:p14="http://schemas.microsoft.com/office/powerpoint/2010/main" val="2194832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正方形/長方形 74"/>
          <p:cNvSpPr/>
          <p:nvPr/>
        </p:nvSpPr>
        <p:spPr>
          <a:xfrm>
            <a:off x="7492482" y="4498239"/>
            <a:ext cx="1502228" cy="195504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000" b="1">
                <a:solidFill>
                  <a:schemeClr val="tx1"/>
                </a:solidFill>
              </a:rPr>
              <a:t>相談支援専門員</a:t>
            </a:r>
          </a:p>
          <a:p>
            <a:pPr algn="ctr"/>
            <a:r>
              <a:rPr lang="ja-JP" altLang="en-US" sz="1000" b="1">
                <a:solidFill>
                  <a:schemeClr val="tx1"/>
                </a:solidFill>
              </a:rPr>
              <a:t>配置要件更新</a:t>
            </a:r>
            <a:endParaRPr lang="ja-JP" altLang="en-US" sz="1000" b="1">
              <a:solidFill>
                <a:srgbClr val="000000"/>
              </a:solidFill>
              <a:latin typeface="Arial" charset="0"/>
            </a:endParaRPr>
          </a:p>
          <a:p>
            <a:pPr algn="ctr" fontAlgn="base">
              <a:lnSpc>
                <a:spcPts val="500"/>
              </a:lnSpc>
              <a:spcBef>
                <a:spcPct val="0"/>
              </a:spcBef>
              <a:spcAft>
                <a:spcPct val="0"/>
              </a:spcAft>
            </a:pPr>
            <a:endParaRPr lang="ja-JP" altLang="en-US" sz="1000" b="1">
              <a:solidFill>
                <a:srgbClr val="000000"/>
              </a:solidFill>
              <a:latin typeface="Arial" charset="0"/>
            </a:endParaRPr>
          </a:p>
          <a:p>
            <a:pPr algn="ctr" fontAlgn="base">
              <a:spcBef>
                <a:spcPct val="0"/>
              </a:spcBef>
              <a:spcAft>
                <a:spcPct val="0"/>
              </a:spcAft>
            </a:pPr>
            <a:r>
              <a:rPr lang="ja-JP" altLang="en-US" sz="1000" b="1">
                <a:solidFill>
                  <a:srgbClr val="000000"/>
                </a:solidFill>
                <a:latin typeface="Arial" charset="0"/>
              </a:rPr>
              <a:t>引き続き相談支援専門員として配置可</a:t>
            </a:r>
          </a:p>
          <a:p>
            <a:pPr algn="ctr" fontAlgn="base">
              <a:spcBef>
                <a:spcPct val="0"/>
              </a:spcBef>
              <a:spcAft>
                <a:spcPct val="0"/>
              </a:spcAft>
            </a:pPr>
            <a:endParaRPr lang="ja-JP" altLang="en-US" sz="1000" b="1">
              <a:solidFill>
                <a:srgbClr val="000000"/>
              </a:solidFill>
              <a:latin typeface="Arial" charset="0"/>
            </a:endParaRPr>
          </a:p>
          <a:p>
            <a:pPr algn="ctr" fontAlgn="base">
              <a:spcBef>
                <a:spcPct val="0"/>
              </a:spcBef>
              <a:spcAft>
                <a:spcPct val="0"/>
              </a:spcAft>
            </a:pPr>
            <a:endParaRPr lang="ja-JP" altLang="en-US" sz="1000" b="1">
              <a:solidFill>
                <a:srgbClr val="000000"/>
              </a:solidFill>
              <a:latin typeface="Arial" charset="0"/>
            </a:endParaRPr>
          </a:p>
          <a:p>
            <a:pPr algn="ctr" fontAlgn="base">
              <a:spcBef>
                <a:spcPct val="0"/>
              </a:spcBef>
              <a:spcAft>
                <a:spcPct val="0"/>
              </a:spcAft>
            </a:pPr>
            <a:endParaRPr lang="ja-JP" altLang="en-US" sz="1000" b="1">
              <a:solidFill>
                <a:srgbClr val="000000"/>
              </a:solidFill>
              <a:latin typeface="Arial" charset="0"/>
            </a:endParaRPr>
          </a:p>
          <a:p>
            <a:pPr algn="ctr" fontAlgn="base">
              <a:spcBef>
                <a:spcPct val="0"/>
              </a:spcBef>
              <a:spcAft>
                <a:spcPct val="0"/>
              </a:spcAft>
            </a:pPr>
            <a:endParaRPr lang="ja-JP" altLang="en-US" sz="1000" b="1">
              <a:solidFill>
                <a:srgbClr val="000000"/>
              </a:solidFill>
              <a:latin typeface="Arial" charset="0"/>
            </a:endParaRPr>
          </a:p>
          <a:p>
            <a:pPr algn="ctr" fontAlgn="base">
              <a:spcBef>
                <a:spcPct val="0"/>
              </a:spcBef>
              <a:spcAft>
                <a:spcPct val="0"/>
              </a:spcAft>
            </a:pPr>
            <a:endParaRPr lang="ja-JP" altLang="en-US" sz="1000" b="1">
              <a:solidFill>
                <a:srgbClr val="000000"/>
              </a:solidFill>
              <a:latin typeface="Arial" charset="0"/>
            </a:endParaRPr>
          </a:p>
          <a:p>
            <a:pPr algn="ctr" fontAlgn="base">
              <a:spcBef>
                <a:spcPct val="0"/>
              </a:spcBef>
              <a:spcAft>
                <a:spcPct val="0"/>
              </a:spcAft>
            </a:pPr>
            <a:endParaRPr lang="ja-JP" altLang="en-US" sz="1000" b="1">
              <a:solidFill>
                <a:srgbClr val="000000"/>
              </a:solidFill>
              <a:latin typeface="Arial" charset="0"/>
            </a:endParaRPr>
          </a:p>
          <a:p>
            <a:pPr algn="ctr" fontAlgn="base">
              <a:spcBef>
                <a:spcPct val="0"/>
              </a:spcBef>
              <a:spcAft>
                <a:spcPct val="0"/>
              </a:spcAft>
            </a:pPr>
            <a:endParaRPr lang="en-US" altLang="ja-JP" sz="1000" b="1">
              <a:solidFill>
                <a:srgbClr val="000000"/>
              </a:solidFill>
              <a:latin typeface="Arial" charset="0"/>
            </a:endParaRPr>
          </a:p>
        </p:txBody>
      </p:sp>
      <p:sp>
        <p:nvSpPr>
          <p:cNvPr id="56" name="正方形/長方形 55"/>
          <p:cNvSpPr/>
          <p:nvPr/>
        </p:nvSpPr>
        <p:spPr>
          <a:xfrm>
            <a:off x="374521" y="4425190"/>
            <a:ext cx="3027295" cy="1230938"/>
          </a:xfrm>
          <a:prstGeom prst="rect">
            <a:avLst/>
          </a:prstGeom>
          <a:ln w="12700"/>
        </p:spPr>
        <p:style>
          <a:lnRef idx="2">
            <a:schemeClr val="dk1"/>
          </a:lnRef>
          <a:fillRef idx="1">
            <a:schemeClr val="lt1"/>
          </a:fillRef>
          <a:effectRef idx="0">
            <a:schemeClr val="dk1"/>
          </a:effectRef>
          <a:fontRef idx="minor">
            <a:schemeClr val="dk1"/>
          </a:fontRef>
        </p:style>
        <p:txBody>
          <a:bodyPr vert="horz" rtlCol="0" anchor="ctr"/>
          <a:lstStyle/>
          <a:p>
            <a:pPr algn="ctr"/>
            <a:endParaRPr lang="ja-JP" altLang="en-US" sz="1023" b="1">
              <a:solidFill>
                <a:schemeClr val="tx1"/>
              </a:solidFill>
            </a:endParaRPr>
          </a:p>
          <a:p>
            <a:pPr algn="ctr"/>
            <a:endParaRPr lang="ja-JP" altLang="en-US" sz="1023" b="1">
              <a:solidFill>
                <a:schemeClr val="tx1"/>
              </a:solidFill>
            </a:endParaRPr>
          </a:p>
          <a:p>
            <a:pPr algn="ctr"/>
            <a:endParaRPr lang="ja-JP" altLang="en-US" sz="1023" b="1">
              <a:solidFill>
                <a:schemeClr val="tx1"/>
              </a:solidFill>
            </a:endParaRPr>
          </a:p>
          <a:p>
            <a:pPr algn="ctr"/>
            <a:endParaRPr lang="ja-JP" altLang="en-US" sz="1023" b="1">
              <a:solidFill>
                <a:schemeClr val="tx1"/>
              </a:solidFill>
            </a:endParaRPr>
          </a:p>
          <a:p>
            <a:pPr algn="ctr"/>
            <a:endParaRPr lang="ja-JP" altLang="en-US" sz="1023" b="1">
              <a:solidFill>
                <a:schemeClr val="tx1"/>
              </a:solidFill>
            </a:endParaRPr>
          </a:p>
          <a:p>
            <a:pPr algn="ctr"/>
            <a:endParaRPr lang="ja-JP" altLang="en-US" sz="1023" b="1">
              <a:solidFill>
                <a:schemeClr val="tx1"/>
              </a:solidFill>
            </a:endParaRPr>
          </a:p>
          <a:p>
            <a:pPr algn="ctr"/>
            <a:r>
              <a:rPr lang="ja-JP" altLang="en-US" sz="1023" b="1">
                <a:solidFill>
                  <a:schemeClr val="tx1"/>
                </a:solidFill>
              </a:rPr>
              <a:t>相談支援専門員としての配置要件</a:t>
            </a:r>
            <a:endParaRPr lang="en-US" altLang="ja-JP" sz="1023" b="1" dirty="0">
              <a:solidFill>
                <a:schemeClr val="tx1"/>
              </a:solidFill>
            </a:endParaRPr>
          </a:p>
        </p:txBody>
      </p:sp>
      <p:sp>
        <p:nvSpPr>
          <p:cNvPr id="2" name="タイトル 1"/>
          <p:cNvSpPr>
            <a:spLocks noGrp="1"/>
          </p:cNvSpPr>
          <p:nvPr>
            <p:ph type="title"/>
          </p:nvPr>
        </p:nvSpPr>
        <p:spPr>
          <a:xfrm>
            <a:off x="374521" y="233793"/>
            <a:ext cx="8042740" cy="417571"/>
          </a:xfrm>
          <a:noFill/>
          <a:ln>
            <a:noFill/>
          </a:ln>
        </p:spPr>
        <p:txBody>
          <a:bodyPr>
            <a:noAutofit/>
          </a:bodyPr>
          <a:lstStyle/>
          <a:p>
            <a:r>
              <a:rPr lang="ja-JP" altLang="en-US" sz="2045" b="1" dirty="0">
                <a:latin typeface="ＤＦ特太ゴシック体" panose="020B0509000000000000" pitchFamily="49" charset="-128"/>
                <a:ea typeface="ＤＦ特太ゴシック体" panose="020B0509000000000000" pitchFamily="49" charset="-128"/>
              </a:rPr>
              <a:t>相談支援専門員の研修制度の見直しについて</a:t>
            </a:r>
          </a:p>
        </p:txBody>
      </p:sp>
      <p:sp>
        <p:nvSpPr>
          <p:cNvPr id="5" name="正方形/長方形 4"/>
          <p:cNvSpPr/>
          <p:nvPr/>
        </p:nvSpPr>
        <p:spPr>
          <a:xfrm>
            <a:off x="444075" y="2979531"/>
            <a:ext cx="1064066" cy="715686"/>
          </a:xfrm>
          <a:prstGeom prst="rect">
            <a:avLst/>
          </a:prstGeom>
          <a:ln w="12700"/>
        </p:spPr>
        <p:style>
          <a:lnRef idx="2">
            <a:schemeClr val="dk1"/>
          </a:lnRef>
          <a:fillRef idx="1">
            <a:schemeClr val="lt1"/>
          </a:fillRef>
          <a:effectRef idx="0">
            <a:schemeClr val="dk1"/>
          </a:effectRef>
          <a:fontRef idx="minor">
            <a:schemeClr val="dk1"/>
          </a:fontRef>
        </p:style>
        <p:txBody>
          <a:bodyPr vert="horz" rtlCol="0" anchor="ctr"/>
          <a:lstStyle/>
          <a:p>
            <a:pPr algn="ctr"/>
            <a:r>
              <a:rPr lang="ja-JP" altLang="en-US" sz="1023" b="1" dirty="0">
                <a:solidFill>
                  <a:schemeClr val="tx1"/>
                </a:solidFill>
              </a:rPr>
              <a:t>実務経験要件</a:t>
            </a:r>
            <a:endParaRPr lang="en-US" altLang="ja-JP" sz="1023" b="1" dirty="0">
              <a:solidFill>
                <a:schemeClr val="tx1"/>
              </a:solidFill>
            </a:endParaRPr>
          </a:p>
        </p:txBody>
      </p:sp>
      <p:sp>
        <p:nvSpPr>
          <p:cNvPr id="6" name="正方形/長方形 5"/>
          <p:cNvSpPr/>
          <p:nvPr/>
        </p:nvSpPr>
        <p:spPr>
          <a:xfrm>
            <a:off x="1996856" y="3029024"/>
            <a:ext cx="1352974" cy="66655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37" b="1">
                <a:solidFill>
                  <a:schemeClr val="tx1"/>
                </a:solidFill>
              </a:rPr>
              <a:t>研修修了要件</a:t>
            </a:r>
            <a:endParaRPr lang="en-US" altLang="ja-JP" sz="937" b="1">
              <a:solidFill>
                <a:schemeClr val="tx1"/>
              </a:solidFill>
            </a:endParaRPr>
          </a:p>
          <a:p>
            <a:pPr algn="ctr">
              <a:lnSpc>
                <a:spcPts val="500"/>
              </a:lnSpc>
            </a:pPr>
            <a:endParaRPr lang="ja-JP" altLang="en-US" sz="937">
              <a:solidFill>
                <a:schemeClr val="tx1"/>
              </a:solidFill>
            </a:endParaRPr>
          </a:p>
          <a:p>
            <a:pPr algn="ctr"/>
            <a:r>
              <a:rPr lang="ja-JP" altLang="en-US" sz="937">
                <a:solidFill>
                  <a:schemeClr val="tx1"/>
                </a:solidFill>
              </a:rPr>
              <a:t>初任者研修</a:t>
            </a:r>
            <a:r>
              <a:rPr lang="en-US" altLang="ja-JP" sz="937">
                <a:solidFill>
                  <a:schemeClr val="tx1"/>
                </a:solidFill>
                <a:latin typeface="+mn-ea"/>
              </a:rPr>
              <a:t>(31.5h)</a:t>
            </a:r>
            <a:endParaRPr lang="ja-JP" altLang="en-US" sz="937" dirty="0">
              <a:solidFill>
                <a:schemeClr val="tx1"/>
              </a:solidFill>
              <a:latin typeface="+mn-ea"/>
            </a:endParaRPr>
          </a:p>
        </p:txBody>
      </p:sp>
      <p:sp>
        <p:nvSpPr>
          <p:cNvPr id="8" name="正方形/長方形 7"/>
          <p:cNvSpPr/>
          <p:nvPr/>
        </p:nvSpPr>
        <p:spPr>
          <a:xfrm>
            <a:off x="5371463" y="3029024"/>
            <a:ext cx="1828013" cy="666194"/>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50" dirty="0">
                <a:solidFill>
                  <a:schemeClr val="tx1"/>
                </a:solidFill>
              </a:rPr>
              <a:t>５年毎に現任研修を修了</a:t>
            </a:r>
          </a:p>
          <a:p>
            <a:pPr algn="ctr">
              <a:lnSpc>
                <a:spcPts val="600"/>
              </a:lnSpc>
            </a:pPr>
            <a:endParaRPr lang="ja-JP" altLang="en-US" sz="1023" dirty="0">
              <a:solidFill>
                <a:schemeClr val="tx1"/>
              </a:solidFill>
            </a:endParaRPr>
          </a:p>
          <a:p>
            <a:pPr algn="ctr"/>
            <a:r>
              <a:rPr lang="ja-JP" altLang="en-US" sz="1023" spc="-80" dirty="0">
                <a:solidFill>
                  <a:schemeClr val="tx1"/>
                </a:solidFill>
              </a:rPr>
              <a:t>相談支援従事者</a:t>
            </a:r>
            <a:r>
              <a:rPr lang="ja-JP" altLang="en-US" sz="1023" spc="-80" dirty="0" smtClean="0">
                <a:solidFill>
                  <a:schemeClr val="tx1"/>
                </a:solidFill>
              </a:rPr>
              <a:t>現任研修</a:t>
            </a:r>
            <a:r>
              <a:rPr lang="en-US" altLang="ja-JP" sz="1023" dirty="0" smtClean="0">
                <a:solidFill>
                  <a:schemeClr val="tx1"/>
                </a:solidFill>
                <a:latin typeface="+mn-ea"/>
              </a:rPr>
              <a:t>(</a:t>
            </a:r>
            <a:r>
              <a:rPr lang="en-US" altLang="ja-JP" sz="1023" dirty="0">
                <a:solidFill>
                  <a:schemeClr val="tx1"/>
                </a:solidFill>
                <a:latin typeface="+mn-ea"/>
              </a:rPr>
              <a:t>18h)</a:t>
            </a:r>
          </a:p>
        </p:txBody>
      </p:sp>
      <p:sp>
        <p:nvSpPr>
          <p:cNvPr id="14" name="正方形/長方形 13"/>
          <p:cNvSpPr/>
          <p:nvPr/>
        </p:nvSpPr>
        <p:spPr>
          <a:xfrm>
            <a:off x="1975331" y="4498237"/>
            <a:ext cx="1374499" cy="849006"/>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37" b="1">
                <a:solidFill>
                  <a:schemeClr val="tx1"/>
                </a:solidFill>
              </a:rPr>
              <a:t>研修修了要件</a:t>
            </a:r>
          </a:p>
          <a:p>
            <a:pPr algn="ctr">
              <a:lnSpc>
                <a:spcPts val="600"/>
              </a:lnSpc>
            </a:pPr>
            <a:endParaRPr lang="ja-JP" altLang="en-US" sz="937">
              <a:solidFill>
                <a:schemeClr val="tx1"/>
              </a:solidFill>
            </a:endParaRPr>
          </a:p>
          <a:p>
            <a:pPr algn="ctr"/>
            <a:r>
              <a:rPr lang="ja-JP" altLang="en-US" sz="937">
                <a:solidFill>
                  <a:schemeClr val="tx1"/>
                </a:solidFill>
              </a:rPr>
              <a:t>初任者研修</a:t>
            </a:r>
            <a:r>
              <a:rPr lang="en-US" altLang="ja-JP" sz="937">
                <a:solidFill>
                  <a:schemeClr val="tx1"/>
                </a:solidFill>
                <a:latin typeface="+mn-ea"/>
              </a:rPr>
              <a:t>(42.5h)</a:t>
            </a:r>
            <a:endParaRPr lang="en-US" altLang="ja-JP" sz="937" dirty="0">
              <a:solidFill>
                <a:schemeClr val="tx1"/>
              </a:solidFill>
              <a:latin typeface="+mn-ea"/>
            </a:endParaRPr>
          </a:p>
          <a:p>
            <a:pPr algn="ctr"/>
            <a:r>
              <a:rPr lang="en-US" altLang="ja-JP" sz="900" b="1">
                <a:solidFill>
                  <a:srgbClr val="FF0000"/>
                </a:solidFill>
              </a:rPr>
              <a:t>【</a:t>
            </a:r>
            <a:r>
              <a:rPr lang="ja-JP" altLang="en-US" sz="900" b="1">
                <a:solidFill>
                  <a:srgbClr val="FF0000"/>
                </a:solidFill>
              </a:rPr>
              <a:t>カリキュラム改定</a:t>
            </a:r>
            <a:r>
              <a:rPr lang="en-US" altLang="ja-JP" sz="900" b="1">
                <a:solidFill>
                  <a:srgbClr val="FF0000"/>
                </a:solidFill>
              </a:rPr>
              <a:t>】</a:t>
            </a:r>
          </a:p>
        </p:txBody>
      </p:sp>
      <p:sp>
        <p:nvSpPr>
          <p:cNvPr id="7" name="正方形/長方形 6"/>
          <p:cNvSpPr/>
          <p:nvPr/>
        </p:nvSpPr>
        <p:spPr>
          <a:xfrm>
            <a:off x="1996857" y="2593514"/>
            <a:ext cx="5218436" cy="271605"/>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37" dirty="0">
                <a:solidFill>
                  <a:schemeClr val="tx1"/>
                </a:solidFill>
              </a:rPr>
              <a:t>専門コース別研修　（任意研修）</a:t>
            </a:r>
          </a:p>
        </p:txBody>
      </p:sp>
      <p:sp>
        <p:nvSpPr>
          <p:cNvPr id="16" name="正方形/長方形 15"/>
          <p:cNvSpPr/>
          <p:nvPr/>
        </p:nvSpPr>
        <p:spPr>
          <a:xfrm>
            <a:off x="1996856" y="4026521"/>
            <a:ext cx="5202620" cy="308699"/>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37" dirty="0">
                <a:solidFill>
                  <a:schemeClr val="tx1"/>
                </a:solidFill>
              </a:rPr>
              <a:t>専門コース別研修（任意研修）</a:t>
            </a:r>
            <a:endParaRPr lang="en-US" altLang="ja-JP" sz="937" dirty="0">
              <a:solidFill>
                <a:schemeClr val="tx1"/>
              </a:solidFill>
            </a:endParaRPr>
          </a:p>
          <a:p>
            <a:pPr algn="ctr"/>
            <a:r>
              <a:rPr lang="en-US" altLang="ja-JP" sz="800">
                <a:solidFill>
                  <a:schemeClr val="tx1"/>
                </a:solidFill>
              </a:rPr>
              <a:t>※</a:t>
            </a:r>
            <a:r>
              <a:rPr lang="ja-JP" altLang="en-US" sz="800">
                <a:solidFill>
                  <a:schemeClr val="tx1"/>
                </a:solidFill>
              </a:rPr>
              <a:t>今後カリキュラム改定や一部必須化及び主任</a:t>
            </a:r>
            <a:r>
              <a:rPr lang="ja-JP" altLang="en-US" sz="800" dirty="0">
                <a:solidFill>
                  <a:schemeClr val="tx1"/>
                </a:solidFill>
              </a:rPr>
              <a:t>研修受講</a:t>
            </a:r>
            <a:r>
              <a:rPr lang="ja-JP" altLang="en-US" sz="800">
                <a:solidFill>
                  <a:schemeClr val="tx1"/>
                </a:solidFill>
              </a:rPr>
              <a:t>の要件化について</a:t>
            </a:r>
            <a:r>
              <a:rPr lang="ja-JP" altLang="en-US" sz="800" dirty="0">
                <a:solidFill>
                  <a:schemeClr val="tx1"/>
                </a:solidFill>
              </a:rPr>
              <a:t>検討</a:t>
            </a:r>
            <a:endParaRPr lang="en-US" altLang="ja-JP" sz="800" dirty="0">
              <a:solidFill>
                <a:schemeClr val="tx1"/>
              </a:solidFill>
            </a:endParaRPr>
          </a:p>
        </p:txBody>
      </p:sp>
      <p:sp>
        <p:nvSpPr>
          <p:cNvPr id="50" name="角丸四角形 49"/>
          <p:cNvSpPr/>
          <p:nvPr/>
        </p:nvSpPr>
        <p:spPr>
          <a:xfrm>
            <a:off x="374520" y="2593514"/>
            <a:ext cx="1440000" cy="324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63" b="1" dirty="0" smtClean="0">
                <a:latin typeface="ＤＦ特太ゴシック体" panose="020B0509000000000000" pitchFamily="49" charset="-128"/>
                <a:ea typeface="ＤＦ特太ゴシック体" panose="020B0509000000000000" pitchFamily="49" charset="-128"/>
              </a:rPr>
              <a:t>令和元年度まで</a:t>
            </a:r>
            <a:endParaRPr lang="ja-JP" altLang="en-US" sz="1363" b="1" dirty="0">
              <a:latin typeface="ＤＦ特太ゴシック体" panose="020B0509000000000000" pitchFamily="49" charset="-128"/>
              <a:ea typeface="ＤＦ特太ゴシック体" panose="020B0509000000000000" pitchFamily="49" charset="-128"/>
            </a:endParaRPr>
          </a:p>
        </p:txBody>
      </p:sp>
      <p:sp>
        <p:nvSpPr>
          <p:cNvPr id="51" name="加算記号 50"/>
          <p:cNvSpPr/>
          <p:nvPr/>
        </p:nvSpPr>
        <p:spPr>
          <a:xfrm>
            <a:off x="1541625" y="3152714"/>
            <a:ext cx="434802" cy="383692"/>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a:p>
        </p:txBody>
      </p:sp>
      <p:sp>
        <p:nvSpPr>
          <p:cNvPr id="52" name="AutoShape 10"/>
          <p:cNvSpPr>
            <a:spLocks noChangeArrowheads="1"/>
          </p:cNvSpPr>
          <p:nvPr/>
        </p:nvSpPr>
        <p:spPr bwMode="auto">
          <a:xfrm rot="5400000">
            <a:off x="7091456" y="3246745"/>
            <a:ext cx="509047" cy="181259"/>
          </a:xfrm>
          <a:prstGeom prst="upArrow">
            <a:avLst>
              <a:gd name="adj1" fmla="val 48352"/>
              <a:gd name="adj2" fmla="val 45699"/>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lIns="77898" tIns="38950" rIns="77898" bIns="38950" anchor="ctr"/>
          <a:lstStyle/>
          <a:p>
            <a:pPr fontAlgn="base">
              <a:spcBef>
                <a:spcPct val="0"/>
              </a:spcBef>
              <a:spcAft>
                <a:spcPct val="0"/>
              </a:spcAft>
            </a:pPr>
            <a:endParaRPr lang="ja-JP" altLang="en-US" sz="2045" dirty="0">
              <a:solidFill>
                <a:srgbClr val="000000"/>
              </a:solidFill>
            </a:endParaRPr>
          </a:p>
        </p:txBody>
      </p:sp>
      <p:sp>
        <p:nvSpPr>
          <p:cNvPr id="53" name="加算記号 52"/>
          <p:cNvSpPr/>
          <p:nvPr/>
        </p:nvSpPr>
        <p:spPr>
          <a:xfrm>
            <a:off x="4884310" y="3145529"/>
            <a:ext cx="434802" cy="390877"/>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a:p>
        </p:txBody>
      </p:sp>
      <p:sp>
        <p:nvSpPr>
          <p:cNvPr id="54" name="Rectangle 7"/>
          <p:cNvSpPr>
            <a:spLocks noChangeArrowheads="1"/>
          </p:cNvSpPr>
          <p:nvPr/>
        </p:nvSpPr>
        <p:spPr bwMode="auto">
          <a:xfrm>
            <a:off x="3709357" y="3014925"/>
            <a:ext cx="1151124" cy="667539"/>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lIns="77898" tIns="38950" rIns="77898" bIns="38950" anchor="ctr"/>
          <a:lstStyle/>
          <a:p>
            <a:pPr algn="ctr" fontAlgn="base">
              <a:spcBef>
                <a:spcPct val="0"/>
              </a:spcBef>
              <a:spcAft>
                <a:spcPct val="0"/>
              </a:spcAft>
            </a:pPr>
            <a:r>
              <a:rPr lang="ja-JP" altLang="en-US" sz="1023" b="1">
                <a:solidFill>
                  <a:srgbClr val="000000"/>
                </a:solidFill>
                <a:latin typeface="Arial" charset="0"/>
              </a:rPr>
              <a:t>相談支援専門員</a:t>
            </a:r>
            <a:endParaRPr lang="en-US" altLang="ja-JP" sz="1023" b="1" dirty="0">
              <a:solidFill>
                <a:srgbClr val="000000"/>
              </a:solidFill>
              <a:latin typeface="Arial" charset="0"/>
            </a:endParaRPr>
          </a:p>
          <a:p>
            <a:pPr algn="ctr" fontAlgn="base">
              <a:spcBef>
                <a:spcPct val="0"/>
              </a:spcBef>
              <a:spcAft>
                <a:spcPct val="0"/>
              </a:spcAft>
            </a:pPr>
            <a:r>
              <a:rPr lang="ja-JP" altLang="en-US" sz="1023" b="1" dirty="0">
                <a:solidFill>
                  <a:srgbClr val="000000"/>
                </a:solidFill>
                <a:latin typeface="Arial" charset="0"/>
              </a:rPr>
              <a:t>と</a:t>
            </a:r>
            <a:r>
              <a:rPr lang="ja-JP" altLang="en-US" sz="1023" b="1">
                <a:solidFill>
                  <a:srgbClr val="000000"/>
                </a:solidFill>
                <a:latin typeface="Arial" charset="0"/>
              </a:rPr>
              <a:t>して配置可</a:t>
            </a:r>
            <a:endParaRPr lang="ja-JP" altLang="en-US" sz="1023" b="1" dirty="0">
              <a:solidFill>
                <a:srgbClr val="000000"/>
              </a:solidFill>
              <a:latin typeface="Arial" charset="0"/>
            </a:endParaRPr>
          </a:p>
        </p:txBody>
      </p:sp>
      <p:sp>
        <p:nvSpPr>
          <p:cNvPr id="57" name="加算記号 56"/>
          <p:cNvSpPr/>
          <p:nvPr/>
        </p:nvSpPr>
        <p:spPr>
          <a:xfrm>
            <a:off x="2689224" y="2704633"/>
            <a:ext cx="384725" cy="320967"/>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dirty="0"/>
          </a:p>
        </p:txBody>
      </p:sp>
      <p:sp>
        <p:nvSpPr>
          <p:cNvPr id="58" name="正方形/長方形 57"/>
          <p:cNvSpPr/>
          <p:nvPr/>
        </p:nvSpPr>
        <p:spPr>
          <a:xfrm>
            <a:off x="438002" y="4485394"/>
            <a:ext cx="1070139" cy="860203"/>
          </a:xfrm>
          <a:prstGeom prst="rect">
            <a:avLst/>
          </a:prstGeom>
          <a:ln w="12700"/>
        </p:spPr>
        <p:style>
          <a:lnRef idx="2">
            <a:schemeClr val="dk1"/>
          </a:lnRef>
          <a:fillRef idx="1">
            <a:schemeClr val="lt1"/>
          </a:fillRef>
          <a:effectRef idx="0">
            <a:schemeClr val="dk1"/>
          </a:effectRef>
          <a:fontRef idx="minor">
            <a:schemeClr val="dk1"/>
          </a:fontRef>
        </p:style>
        <p:txBody>
          <a:bodyPr vert="horz" rtlCol="0" anchor="ctr"/>
          <a:lstStyle/>
          <a:p>
            <a:pPr algn="ctr"/>
            <a:r>
              <a:rPr lang="ja-JP" altLang="en-US" sz="1023" b="1">
                <a:solidFill>
                  <a:schemeClr val="tx1"/>
                </a:solidFill>
              </a:rPr>
              <a:t>実務経験要件</a:t>
            </a:r>
            <a:endParaRPr lang="en-US" altLang="ja-JP" sz="1023" b="1" dirty="0">
              <a:solidFill>
                <a:schemeClr val="tx1"/>
              </a:solidFill>
            </a:endParaRPr>
          </a:p>
        </p:txBody>
      </p:sp>
      <p:sp>
        <p:nvSpPr>
          <p:cNvPr id="59" name="角丸四角形 58"/>
          <p:cNvSpPr/>
          <p:nvPr/>
        </p:nvSpPr>
        <p:spPr>
          <a:xfrm>
            <a:off x="374520" y="4026521"/>
            <a:ext cx="1440000" cy="324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1363" b="1" dirty="0" smtClean="0">
                <a:latin typeface="ＤＦ特太ゴシック体" panose="020B0509000000000000" pitchFamily="49" charset="-128"/>
                <a:ea typeface="ＤＦ特太ゴシック体" panose="020B0509000000000000" pitchFamily="49" charset="-128"/>
              </a:rPr>
              <a:t>令和２年度から</a:t>
            </a:r>
            <a:endParaRPr lang="ja-JP" altLang="en-US" sz="1363" b="1" dirty="0">
              <a:latin typeface="ＤＦ特太ゴシック体" panose="020B0509000000000000" pitchFamily="49" charset="-128"/>
              <a:ea typeface="ＤＦ特太ゴシック体" panose="020B0509000000000000" pitchFamily="49" charset="-128"/>
            </a:endParaRPr>
          </a:p>
        </p:txBody>
      </p:sp>
      <p:sp>
        <p:nvSpPr>
          <p:cNvPr id="61" name="加算記号 60"/>
          <p:cNvSpPr/>
          <p:nvPr/>
        </p:nvSpPr>
        <p:spPr>
          <a:xfrm>
            <a:off x="1546466" y="4695682"/>
            <a:ext cx="434802" cy="383692"/>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a:p>
        </p:txBody>
      </p:sp>
      <p:sp>
        <p:nvSpPr>
          <p:cNvPr id="62" name="AutoShape 10"/>
          <p:cNvSpPr>
            <a:spLocks noChangeArrowheads="1"/>
          </p:cNvSpPr>
          <p:nvPr/>
        </p:nvSpPr>
        <p:spPr bwMode="auto">
          <a:xfrm rot="5400000">
            <a:off x="7104043" y="4818793"/>
            <a:ext cx="499689" cy="146831"/>
          </a:xfrm>
          <a:prstGeom prst="upArrow">
            <a:avLst>
              <a:gd name="adj1" fmla="val 48352"/>
              <a:gd name="adj2" fmla="val 45699"/>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lIns="77898" tIns="38950" rIns="77898" bIns="38950" anchor="ctr"/>
          <a:lstStyle/>
          <a:p>
            <a:pPr fontAlgn="base">
              <a:spcBef>
                <a:spcPct val="0"/>
              </a:spcBef>
              <a:spcAft>
                <a:spcPct val="0"/>
              </a:spcAft>
            </a:pPr>
            <a:endParaRPr lang="ja-JP" altLang="en-US" sz="2045" dirty="0">
              <a:solidFill>
                <a:srgbClr val="000000"/>
              </a:solidFill>
            </a:endParaRPr>
          </a:p>
        </p:txBody>
      </p:sp>
      <p:sp>
        <p:nvSpPr>
          <p:cNvPr id="67" name="正方形/長方形 66"/>
          <p:cNvSpPr/>
          <p:nvPr/>
        </p:nvSpPr>
        <p:spPr>
          <a:xfrm>
            <a:off x="5121539" y="5731560"/>
            <a:ext cx="2077937" cy="70142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37" b="1" dirty="0">
                <a:solidFill>
                  <a:srgbClr val="FF0000"/>
                </a:solidFill>
              </a:rPr>
              <a:t>主任相談支援専門員研修</a:t>
            </a:r>
            <a:r>
              <a:rPr lang="en-US" altLang="ja-JP" sz="937" b="1" dirty="0">
                <a:solidFill>
                  <a:srgbClr val="FF0000"/>
                </a:solidFill>
              </a:rPr>
              <a:t>(30h)</a:t>
            </a:r>
            <a:endParaRPr lang="ja-JP" altLang="en-US" sz="937" b="1" dirty="0">
              <a:solidFill>
                <a:srgbClr val="FF0000"/>
              </a:solidFill>
            </a:endParaRPr>
          </a:p>
          <a:p>
            <a:pPr algn="ctr"/>
            <a:r>
              <a:rPr lang="en-US" altLang="ja-JP" sz="937" b="1" dirty="0">
                <a:solidFill>
                  <a:srgbClr val="FF0000"/>
                </a:solidFill>
              </a:rPr>
              <a:t>【</a:t>
            </a:r>
            <a:r>
              <a:rPr lang="ja-JP" altLang="en-US" sz="937" b="1" dirty="0">
                <a:solidFill>
                  <a:srgbClr val="FF0000"/>
                </a:solidFill>
              </a:rPr>
              <a:t>研修創設</a:t>
            </a:r>
            <a:r>
              <a:rPr lang="en-US" altLang="ja-JP" sz="937" b="1" dirty="0" smtClean="0">
                <a:solidFill>
                  <a:srgbClr val="FF0000"/>
                </a:solidFill>
              </a:rPr>
              <a:t>】</a:t>
            </a:r>
          </a:p>
          <a:p>
            <a:pPr algn="ctr"/>
            <a:r>
              <a:rPr lang="en-US" altLang="ja-JP" sz="937" b="1" smtClean="0">
                <a:solidFill>
                  <a:srgbClr val="FF0000"/>
                </a:solidFill>
              </a:rPr>
              <a:t>※</a:t>
            </a:r>
            <a:r>
              <a:rPr lang="ja-JP" altLang="en-US" sz="937" b="1" smtClean="0">
                <a:solidFill>
                  <a:srgbClr val="FF0000"/>
                </a:solidFill>
              </a:rPr>
              <a:t>東京都</a:t>
            </a:r>
            <a:r>
              <a:rPr lang="ja-JP" altLang="en-US" sz="937" b="1" dirty="0" smtClean="0">
                <a:solidFill>
                  <a:srgbClr val="FF0000"/>
                </a:solidFill>
              </a:rPr>
              <a:t>では令和元年度から実施</a:t>
            </a:r>
            <a:endParaRPr lang="en-US" altLang="ja-JP" sz="937" b="1" dirty="0">
              <a:solidFill>
                <a:srgbClr val="FF0000"/>
              </a:solidFill>
            </a:endParaRPr>
          </a:p>
        </p:txBody>
      </p:sp>
      <p:sp>
        <p:nvSpPr>
          <p:cNvPr id="69" name="Rectangle 7"/>
          <p:cNvSpPr>
            <a:spLocks noChangeArrowheads="1"/>
          </p:cNvSpPr>
          <p:nvPr/>
        </p:nvSpPr>
        <p:spPr bwMode="auto">
          <a:xfrm>
            <a:off x="7567130" y="5703567"/>
            <a:ext cx="1371600" cy="699282"/>
          </a:xfrm>
          <a:prstGeom prst="rect">
            <a:avLst/>
          </a:prstGeom>
          <a:solidFill>
            <a:schemeClr val="bg1"/>
          </a:solidFill>
          <a:ln>
            <a:headEnd/>
            <a:tailEnd/>
          </a:ln>
        </p:spPr>
        <p:style>
          <a:lnRef idx="2">
            <a:schemeClr val="accent6"/>
          </a:lnRef>
          <a:fillRef idx="1">
            <a:schemeClr val="lt1"/>
          </a:fillRef>
          <a:effectRef idx="0">
            <a:schemeClr val="accent6"/>
          </a:effectRef>
          <a:fontRef idx="minor">
            <a:schemeClr val="dk1"/>
          </a:fontRef>
        </p:style>
        <p:txBody>
          <a:bodyPr lIns="77898" tIns="38950" rIns="77898" bIns="38950" anchor="ctr"/>
          <a:lstStyle/>
          <a:p>
            <a:pPr algn="ctr" fontAlgn="base">
              <a:spcBef>
                <a:spcPct val="0"/>
              </a:spcBef>
              <a:spcAft>
                <a:spcPct val="0"/>
              </a:spcAft>
            </a:pPr>
            <a:r>
              <a:rPr lang="ja-JP" altLang="en-US" sz="1023" b="1" dirty="0">
                <a:solidFill>
                  <a:srgbClr val="000000"/>
                </a:solidFill>
                <a:latin typeface="Arial" charset="0"/>
              </a:rPr>
              <a:t>主任</a:t>
            </a:r>
            <a:r>
              <a:rPr lang="ja-JP" altLang="en-US" sz="1023" b="1">
                <a:solidFill>
                  <a:srgbClr val="000000"/>
                </a:solidFill>
                <a:latin typeface="Arial" charset="0"/>
              </a:rPr>
              <a:t>相談支援専門員</a:t>
            </a:r>
            <a:endParaRPr lang="en-US" altLang="ja-JP" sz="1023" b="1" dirty="0">
              <a:solidFill>
                <a:srgbClr val="000000"/>
              </a:solidFill>
              <a:latin typeface="Arial" charset="0"/>
            </a:endParaRPr>
          </a:p>
          <a:p>
            <a:pPr algn="ctr" fontAlgn="base">
              <a:spcBef>
                <a:spcPct val="0"/>
              </a:spcBef>
              <a:spcAft>
                <a:spcPct val="0"/>
              </a:spcAft>
            </a:pPr>
            <a:r>
              <a:rPr lang="ja-JP" altLang="en-US" sz="1023" b="1">
                <a:solidFill>
                  <a:srgbClr val="000000"/>
                </a:solidFill>
                <a:latin typeface="Arial" charset="0"/>
              </a:rPr>
              <a:t>として配置可</a:t>
            </a:r>
            <a:endParaRPr lang="ja-JP" altLang="en-US" sz="1023" b="1" dirty="0">
              <a:solidFill>
                <a:srgbClr val="000000"/>
              </a:solidFill>
              <a:latin typeface="Arial" charset="0"/>
            </a:endParaRPr>
          </a:p>
        </p:txBody>
      </p:sp>
      <p:sp>
        <p:nvSpPr>
          <p:cNvPr id="71" name="加算記号 70"/>
          <p:cNvSpPr/>
          <p:nvPr/>
        </p:nvSpPr>
        <p:spPr>
          <a:xfrm>
            <a:off x="5685537" y="5369874"/>
            <a:ext cx="372078" cy="322732"/>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a:p>
        </p:txBody>
      </p:sp>
      <p:sp>
        <p:nvSpPr>
          <p:cNvPr id="74" name="AutoShape 10"/>
          <p:cNvSpPr>
            <a:spLocks noChangeArrowheads="1"/>
          </p:cNvSpPr>
          <p:nvPr/>
        </p:nvSpPr>
        <p:spPr bwMode="auto">
          <a:xfrm rot="5400000">
            <a:off x="3320239" y="3271142"/>
            <a:ext cx="509047" cy="146832"/>
          </a:xfrm>
          <a:prstGeom prst="upArrow">
            <a:avLst>
              <a:gd name="adj1" fmla="val 48352"/>
              <a:gd name="adj2" fmla="val 45699"/>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lIns="77898" tIns="38950" rIns="77898" bIns="38950" anchor="ctr"/>
          <a:lstStyle/>
          <a:p>
            <a:pPr fontAlgn="base">
              <a:spcBef>
                <a:spcPct val="0"/>
              </a:spcBef>
              <a:spcAft>
                <a:spcPct val="0"/>
              </a:spcAft>
            </a:pPr>
            <a:endParaRPr lang="ja-JP" altLang="en-US" sz="2045" dirty="0">
              <a:solidFill>
                <a:srgbClr val="000000"/>
              </a:solidFill>
            </a:endParaRPr>
          </a:p>
        </p:txBody>
      </p:sp>
      <p:sp>
        <p:nvSpPr>
          <p:cNvPr id="76" name="正方形/長方形 75"/>
          <p:cNvSpPr/>
          <p:nvPr/>
        </p:nvSpPr>
        <p:spPr>
          <a:xfrm>
            <a:off x="5343459" y="4485393"/>
            <a:ext cx="1871834" cy="860202"/>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37">
                <a:solidFill>
                  <a:schemeClr val="tx1"/>
                </a:solidFill>
              </a:rPr>
              <a:t>５年毎に現任研修を修了</a:t>
            </a:r>
            <a:endParaRPr lang="en-US" altLang="ja-JP" sz="937">
              <a:solidFill>
                <a:schemeClr val="tx1"/>
              </a:solidFill>
            </a:endParaRPr>
          </a:p>
          <a:p>
            <a:pPr algn="ctr"/>
            <a:r>
              <a:rPr lang="en-US" altLang="ja-JP" sz="937" b="1">
                <a:solidFill>
                  <a:srgbClr val="FF0000"/>
                </a:solidFill>
              </a:rPr>
              <a:t>【</a:t>
            </a:r>
            <a:r>
              <a:rPr lang="ja-JP" altLang="en-US" sz="937" b="1">
                <a:solidFill>
                  <a:srgbClr val="FF0000"/>
                </a:solidFill>
              </a:rPr>
              <a:t>現任研修受講に係る</a:t>
            </a:r>
          </a:p>
          <a:p>
            <a:pPr algn="ctr"/>
            <a:r>
              <a:rPr lang="ja-JP" altLang="en-US" sz="937" b="1">
                <a:solidFill>
                  <a:srgbClr val="FF0000"/>
                </a:solidFill>
              </a:rPr>
              <a:t>実務経験要件を新設</a:t>
            </a:r>
            <a:r>
              <a:rPr lang="en-US" altLang="ja-JP" sz="937" b="1" baseline="30000">
                <a:solidFill>
                  <a:srgbClr val="FF0000"/>
                </a:solidFill>
              </a:rPr>
              <a:t>※</a:t>
            </a:r>
            <a:r>
              <a:rPr lang="ja-JP" altLang="en-US" sz="937" b="1" baseline="30000">
                <a:solidFill>
                  <a:srgbClr val="FF0000"/>
                </a:solidFill>
              </a:rPr>
              <a:t>１</a:t>
            </a:r>
            <a:r>
              <a:rPr lang="en-US" altLang="ja-JP" sz="937" b="1">
                <a:solidFill>
                  <a:srgbClr val="FF0000"/>
                </a:solidFill>
              </a:rPr>
              <a:t>】</a:t>
            </a:r>
            <a:endParaRPr lang="ja-JP" altLang="en-US" sz="937" b="1">
              <a:solidFill>
                <a:srgbClr val="FF0000"/>
              </a:solidFill>
            </a:endParaRPr>
          </a:p>
          <a:p>
            <a:pPr algn="ctr">
              <a:lnSpc>
                <a:spcPts val="600"/>
              </a:lnSpc>
            </a:pPr>
            <a:endParaRPr lang="en-US" altLang="ja-JP" sz="937">
              <a:solidFill>
                <a:schemeClr val="tx1"/>
              </a:solidFill>
            </a:endParaRPr>
          </a:p>
          <a:p>
            <a:pPr algn="ctr"/>
            <a:r>
              <a:rPr lang="ja-JP" altLang="en-US" sz="937">
                <a:solidFill>
                  <a:schemeClr val="tx1"/>
                </a:solidFill>
              </a:rPr>
              <a:t>相談支援従事者現任研修</a:t>
            </a:r>
            <a:endParaRPr lang="en-US" altLang="ja-JP" sz="937" b="1" dirty="0">
              <a:solidFill>
                <a:srgbClr val="FF0000"/>
              </a:solidFill>
            </a:endParaRPr>
          </a:p>
          <a:p>
            <a:pPr algn="ctr"/>
            <a:r>
              <a:rPr lang="en-US" altLang="ja-JP" sz="937" b="1">
                <a:solidFill>
                  <a:srgbClr val="FF0000"/>
                </a:solidFill>
              </a:rPr>
              <a:t>【</a:t>
            </a:r>
            <a:r>
              <a:rPr lang="ja-JP" altLang="en-US" sz="937" b="1">
                <a:solidFill>
                  <a:srgbClr val="FF0000"/>
                </a:solidFill>
              </a:rPr>
              <a:t>カリキュラム改定</a:t>
            </a:r>
            <a:r>
              <a:rPr lang="en-US" altLang="ja-JP" sz="937" b="1">
                <a:solidFill>
                  <a:srgbClr val="FF0000"/>
                </a:solidFill>
              </a:rPr>
              <a:t>(24h)</a:t>
            </a:r>
            <a:r>
              <a:rPr lang="ja-JP" altLang="en-US" sz="937" b="1">
                <a:solidFill>
                  <a:srgbClr val="FF0000"/>
                </a:solidFill>
              </a:rPr>
              <a:t> </a:t>
            </a:r>
            <a:r>
              <a:rPr lang="en-US" altLang="ja-JP" sz="937" b="1">
                <a:solidFill>
                  <a:srgbClr val="FF0000"/>
                </a:solidFill>
              </a:rPr>
              <a:t>】</a:t>
            </a:r>
            <a:endParaRPr lang="ja-JP" altLang="en-US" sz="937" dirty="0">
              <a:solidFill>
                <a:schemeClr val="tx1"/>
              </a:solidFill>
            </a:endParaRPr>
          </a:p>
        </p:txBody>
      </p:sp>
      <p:cxnSp>
        <p:nvCxnSpPr>
          <p:cNvPr id="4" name="直線コネクタ 3"/>
          <p:cNvCxnSpPr/>
          <p:nvPr/>
        </p:nvCxnSpPr>
        <p:spPr>
          <a:xfrm>
            <a:off x="351693" y="3837975"/>
            <a:ext cx="844061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8" name="下矢印 77"/>
          <p:cNvSpPr/>
          <p:nvPr/>
        </p:nvSpPr>
        <p:spPr>
          <a:xfrm>
            <a:off x="3132534" y="3762794"/>
            <a:ext cx="2750416" cy="18361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nvGrpSpPr>
          <p:cNvPr id="43" name="グループ化 42"/>
          <p:cNvGrpSpPr/>
          <p:nvPr/>
        </p:nvGrpSpPr>
        <p:grpSpPr>
          <a:xfrm>
            <a:off x="351693" y="604127"/>
            <a:ext cx="8440615" cy="61356"/>
            <a:chOff x="0" y="188640"/>
            <a:chExt cx="9144000" cy="72008"/>
          </a:xfrm>
        </p:grpSpPr>
        <p:cxnSp>
          <p:nvCxnSpPr>
            <p:cNvPr id="44" name="直線コネクタ 43"/>
            <p:cNvCxnSpPr/>
            <p:nvPr/>
          </p:nvCxnSpPr>
          <p:spPr>
            <a:xfrm>
              <a:off x="0" y="188640"/>
              <a:ext cx="9144000" cy="0"/>
            </a:xfrm>
            <a:prstGeom prst="line">
              <a:avLst/>
            </a:prstGeom>
            <a:ln>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0" y="260648"/>
              <a:ext cx="9144000" cy="0"/>
            </a:xfrm>
            <a:prstGeom prst="line">
              <a:avLst/>
            </a:prstGeom>
            <a:ln w="57150">
              <a:solidFill>
                <a:srgbClr val="99CCFF"/>
              </a:solidFill>
            </a:ln>
          </p:spPr>
          <p:style>
            <a:lnRef idx="1">
              <a:schemeClr val="accent1"/>
            </a:lnRef>
            <a:fillRef idx="0">
              <a:schemeClr val="accent1"/>
            </a:fillRef>
            <a:effectRef idx="0">
              <a:schemeClr val="accent1"/>
            </a:effectRef>
            <a:fontRef idx="minor">
              <a:schemeClr val="tx1"/>
            </a:fontRef>
          </p:style>
        </p:cxnSp>
      </p:grpSp>
      <p:sp>
        <p:nvSpPr>
          <p:cNvPr id="3" name="四角形 2">
            <a:extLst>
              <a:ext uri="{FF2B5EF4-FFF2-40B4-BE49-F238E27FC236}">
                <a16:creationId xmlns:a16="http://schemas.microsoft.com/office/drawing/2014/main" id="{F5DDAAD5-74AC-AD44-9C9F-45BE5DA18529}"/>
              </a:ext>
            </a:extLst>
          </p:cNvPr>
          <p:cNvSpPr/>
          <p:nvPr/>
        </p:nvSpPr>
        <p:spPr>
          <a:xfrm>
            <a:off x="374520" y="870274"/>
            <a:ext cx="8489560" cy="154189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147448" indent="-147448">
              <a:lnSpc>
                <a:spcPct val="110000"/>
              </a:lnSpc>
            </a:pPr>
            <a:r>
              <a:rPr lang="ja-JP" altLang="en-US" sz="1023" dirty="0">
                <a:solidFill>
                  <a:schemeClr val="tx1"/>
                </a:solidFill>
              </a:rPr>
              <a:t>○　意思決定支援への配慮、高齢障害者への対応やサービス等利用計画の質の向上、障害福祉サービス支給決定の適正化等を図り、質の高いケアマネジメントを含む地域を基盤としたソーシャルワークを実践できる相談支援専門員を養成するため、</a:t>
            </a:r>
            <a:r>
              <a:rPr lang="ja-JP" altLang="en-US" sz="1023" b="1" u="sng" dirty="0">
                <a:solidFill>
                  <a:schemeClr val="tx1"/>
                </a:solidFill>
              </a:rPr>
              <a:t>カリキュラムの内容を現行より充実させる改定を行う</a:t>
            </a:r>
            <a:r>
              <a:rPr lang="ja-JP" altLang="en-US" sz="1023" b="1" dirty="0">
                <a:solidFill>
                  <a:schemeClr val="tx1"/>
                </a:solidFill>
              </a:rPr>
              <a:t>。</a:t>
            </a:r>
            <a:endParaRPr lang="en-US" altLang="ja-JP" sz="1023" b="1" dirty="0">
              <a:solidFill>
                <a:schemeClr val="tx1"/>
              </a:solidFill>
            </a:endParaRPr>
          </a:p>
          <a:p>
            <a:pPr marL="147448" indent="-147448">
              <a:lnSpc>
                <a:spcPts val="500"/>
              </a:lnSpc>
            </a:pPr>
            <a:endParaRPr lang="en-US" altLang="ja-JP" sz="681" b="1" dirty="0">
              <a:solidFill>
                <a:schemeClr val="tx1"/>
              </a:solidFill>
            </a:endParaRPr>
          </a:p>
          <a:p>
            <a:pPr marL="147448" indent="-147448">
              <a:lnSpc>
                <a:spcPct val="110000"/>
              </a:lnSpc>
            </a:pPr>
            <a:r>
              <a:rPr lang="ja-JP" altLang="en-US" sz="1023" dirty="0">
                <a:solidFill>
                  <a:schemeClr val="tx1"/>
                </a:solidFill>
              </a:rPr>
              <a:t>○　実践力の高い相談支援専門員養成のために、実践の積み重ねを行いながらスキルアップできるよう、現任研修の受講にあたり、相談支援に関する</a:t>
            </a:r>
            <a:r>
              <a:rPr lang="ja-JP" altLang="en-US" sz="1023" b="1" u="sng" dirty="0">
                <a:solidFill>
                  <a:schemeClr val="tx1"/>
                </a:solidFill>
              </a:rPr>
              <a:t>一定の実務経験の要件</a:t>
            </a:r>
            <a:r>
              <a:rPr lang="en-US" altLang="ja-JP" sz="1023" b="1" u="sng" dirty="0">
                <a:solidFill>
                  <a:schemeClr val="tx1"/>
                </a:solidFill>
                <a:latin typeface="+mn-ea"/>
              </a:rPr>
              <a:t>(※</a:t>
            </a:r>
            <a:r>
              <a:rPr lang="ja-JP" altLang="en-US" sz="1023" b="1" u="sng" dirty="0">
                <a:solidFill>
                  <a:schemeClr val="tx1"/>
                </a:solidFill>
                <a:latin typeface="+mn-ea"/>
              </a:rPr>
              <a:t>１</a:t>
            </a:r>
            <a:r>
              <a:rPr lang="en-US" altLang="ja-JP" sz="1023" b="1" u="sng" dirty="0">
                <a:solidFill>
                  <a:schemeClr val="tx1"/>
                </a:solidFill>
                <a:latin typeface="+mn-ea"/>
              </a:rPr>
              <a:t>)</a:t>
            </a:r>
            <a:r>
              <a:rPr lang="ja-JP" altLang="en-US" sz="1023" dirty="0">
                <a:solidFill>
                  <a:schemeClr val="tx1"/>
                </a:solidFill>
              </a:rPr>
              <a:t>を追加</a:t>
            </a:r>
            <a:r>
              <a:rPr lang="ja-JP" altLang="en-US" sz="937" dirty="0">
                <a:solidFill>
                  <a:schemeClr val="tx1"/>
                </a:solidFill>
                <a:latin typeface="ＭＳ 明朝" panose="02020609040205080304" pitchFamily="17" charset="-128"/>
                <a:ea typeface="ＭＳ 明朝" panose="02020609040205080304" pitchFamily="17" charset="-128"/>
              </a:rPr>
              <a:t>。</a:t>
            </a:r>
            <a:r>
              <a:rPr lang="ja-JP" altLang="en-US" sz="1023" dirty="0">
                <a:solidFill>
                  <a:schemeClr val="tx1"/>
                </a:solidFill>
              </a:rPr>
              <a:t>（</a:t>
            </a:r>
            <a:r>
              <a:rPr lang="en-US" altLang="ja-JP" sz="1023" dirty="0">
                <a:solidFill>
                  <a:schemeClr val="tx1"/>
                </a:solidFill>
              </a:rPr>
              <a:t>※</a:t>
            </a:r>
            <a:r>
              <a:rPr lang="ja-JP" altLang="en-US" sz="1023" dirty="0">
                <a:solidFill>
                  <a:schemeClr val="tx1"/>
                </a:solidFill>
              </a:rPr>
              <a:t>経過措置： 旧カリキュラム修了者の初回の受講時は従前の例による。）</a:t>
            </a:r>
            <a:endParaRPr lang="en-US" altLang="ja-JP" sz="1023" dirty="0">
              <a:solidFill>
                <a:schemeClr val="tx1"/>
              </a:solidFill>
            </a:endParaRPr>
          </a:p>
          <a:p>
            <a:pPr marL="147448" indent="-147448">
              <a:lnSpc>
                <a:spcPts val="500"/>
              </a:lnSpc>
            </a:pPr>
            <a:endParaRPr lang="en-US" altLang="ja-JP" sz="681" dirty="0">
              <a:solidFill>
                <a:schemeClr val="tx1"/>
              </a:solidFill>
            </a:endParaRPr>
          </a:p>
          <a:p>
            <a:pPr marL="147448" indent="-147448">
              <a:lnSpc>
                <a:spcPct val="110000"/>
              </a:lnSpc>
            </a:pPr>
            <a:r>
              <a:rPr lang="ja-JP" altLang="en-US" sz="1023" dirty="0">
                <a:solidFill>
                  <a:schemeClr val="tx1"/>
                </a:solidFill>
              </a:rPr>
              <a:t>○　さらに、地域づくり、人材育成、困難事例への対応など地域の中核的な役割を担う専門職を育成するとともに、相談支援専門員のキャリアパスを明確にし、目指すべき将来像及びやりがいをもって長期に働ける環境を整えるため、</a:t>
            </a:r>
            <a:r>
              <a:rPr lang="ja-JP" altLang="en-US" sz="1023" b="1" u="sng" dirty="0">
                <a:solidFill>
                  <a:schemeClr val="tx1"/>
                </a:solidFill>
              </a:rPr>
              <a:t>主任相談支援専門員研修を創設</a:t>
            </a:r>
            <a:r>
              <a:rPr lang="ja-JP" altLang="en-US" sz="1023" dirty="0">
                <a:solidFill>
                  <a:schemeClr val="tx1"/>
                </a:solidFill>
              </a:rPr>
              <a:t>。</a:t>
            </a:r>
            <a:endParaRPr lang="en-US" altLang="ja-JP" sz="1023" dirty="0">
              <a:solidFill>
                <a:schemeClr val="tx1"/>
              </a:solidFill>
            </a:endParaRPr>
          </a:p>
        </p:txBody>
      </p:sp>
      <p:sp>
        <p:nvSpPr>
          <p:cNvPr id="42" name="加算記号 41"/>
          <p:cNvSpPr/>
          <p:nvPr/>
        </p:nvSpPr>
        <p:spPr>
          <a:xfrm>
            <a:off x="6148720" y="2708407"/>
            <a:ext cx="384725" cy="320967"/>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a:p>
        </p:txBody>
      </p:sp>
      <p:sp>
        <p:nvSpPr>
          <p:cNvPr id="47" name="AutoShape 10"/>
          <p:cNvSpPr>
            <a:spLocks noChangeArrowheads="1"/>
          </p:cNvSpPr>
          <p:nvPr/>
        </p:nvSpPr>
        <p:spPr bwMode="auto">
          <a:xfrm rot="5400000">
            <a:off x="3286395" y="4814110"/>
            <a:ext cx="509047" cy="146832"/>
          </a:xfrm>
          <a:prstGeom prst="upArrow">
            <a:avLst>
              <a:gd name="adj1" fmla="val 48352"/>
              <a:gd name="adj2" fmla="val 45699"/>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lIns="77898" tIns="38950" rIns="77898" bIns="38950" anchor="ctr"/>
          <a:lstStyle/>
          <a:p>
            <a:pPr fontAlgn="base">
              <a:spcBef>
                <a:spcPct val="0"/>
              </a:spcBef>
              <a:spcAft>
                <a:spcPct val="0"/>
              </a:spcAft>
            </a:pPr>
            <a:endParaRPr lang="ja-JP" altLang="en-US" sz="2045" dirty="0">
              <a:solidFill>
                <a:srgbClr val="000000"/>
              </a:solidFill>
            </a:endParaRPr>
          </a:p>
        </p:txBody>
      </p:sp>
      <p:sp>
        <p:nvSpPr>
          <p:cNvPr id="48" name="Rectangle 7"/>
          <p:cNvSpPr>
            <a:spLocks noChangeArrowheads="1"/>
          </p:cNvSpPr>
          <p:nvPr/>
        </p:nvSpPr>
        <p:spPr bwMode="auto">
          <a:xfrm>
            <a:off x="3642188" y="4466733"/>
            <a:ext cx="1218293" cy="86455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lIns="77898" tIns="38950" rIns="77898" bIns="38950" anchor="ctr"/>
          <a:lstStyle/>
          <a:p>
            <a:pPr algn="ctr" fontAlgn="base">
              <a:spcBef>
                <a:spcPct val="0"/>
              </a:spcBef>
              <a:spcAft>
                <a:spcPct val="0"/>
              </a:spcAft>
            </a:pPr>
            <a:r>
              <a:rPr lang="ja-JP" altLang="en-US" sz="1023" b="1">
                <a:solidFill>
                  <a:srgbClr val="000000"/>
                </a:solidFill>
                <a:latin typeface="Arial" charset="0"/>
              </a:rPr>
              <a:t>相談支援専門員</a:t>
            </a:r>
            <a:endParaRPr lang="en-US" altLang="ja-JP" sz="1023" b="1" dirty="0">
              <a:solidFill>
                <a:srgbClr val="000000"/>
              </a:solidFill>
              <a:latin typeface="Arial" charset="0"/>
            </a:endParaRPr>
          </a:p>
          <a:p>
            <a:pPr algn="ctr" fontAlgn="base">
              <a:spcBef>
                <a:spcPct val="0"/>
              </a:spcBef>
              <a:spcAft>
                <a:spcPct val="0"/>
              </a:spcAft>
            </a:pPr>
            <a:r>
              <a:rPr lang="ja-JP" altLang="en-US" sz="1023" b="1" dirty="0">
                <a:solidFill>
                  <a:srgbClr val="000000"/>
                </a:solidFill>
                <a:latin typeface="Arial" charset="0"/>
              </a:rPr>
              <a:t>と</a:t>
            </a:r>
            <a:r>
              <a:rPr lang="ja-JP" altLang="en-US" sz="1023" b="1">
                <a:solidFill>
                  <a:srgbClr val="000000"/>
                </a:solidFill>
                <a:latin typeface="Arial" charset="0"/>
              </a:rPr>
              <a:t>して配置可</a:t>
            </a:r>
            <a:endParaRPr lang="en-US" altLang="ja-JP" sz="1023" b="1" dirty="0">
              <a:solidFill>
                <a:srgbClr val="000000"/>
              </a:solidFill>
              <a:latin typeface="Arial" charset="0"/>
            </a:endParaRPr>
          </a:p>
        </p:txBody>
      </p:sp>
      <p:sp>
        <p:nvSpPr>
          <p:cNvPr id="55" name="正方形/長方形 54"/>
          <p:cNvSpPr/>
          <p:nvPr/>
        </p:nvSpPr>
        <p:spPr>
          <a:xfrm>
            <a:off x="7492482" y="3006108"/>
            <a:ext cx="1371598" cy="71407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937" b="1" dirty="0">
                <a:solidFill>
                  <a:schemeClr val="tx1"/>
                </a:solidFill>
              </a:rPr>
              <a:t>相談支援専門員</a:t>
            </a:r>
            <a:endParaRPr lang="en-US" altLang="ja-JP" sz="937" b="1" dirty="0">
              <a:solidFill>
                <a:schemeClr val="tx1"/>
              </a:solidFill>
            </a:endParaRPr>
          </a:p>
          <a:p>
            <a:pPr algn="ctr"/>
            <a:r>
              <a:rPr lang="ja-JP" altLang="en-US" sz="937" b="1" dirty="0">
                <a:solidFill>
                  <a:schemeClr val="tx1"/>
                </a:solidFill>
              </a:rPr>
              <a:t>と</a:t>
            </a:r>
            <a:r>
              <a:rPr lang="ja-JP" altLang="en-US" sz="937" b="1">
                <a:solidFill>
                  <a:schemeClr val="tx1"/>
                </a:solidFill>
              </a:rPr>
              <a:t>しての</a:t>
            </a:r>
          </a:p>
          <a:p>
            <a:pPr algn="ctr"/>
            <a:r>
              <a:rPr lang="ja-JP" altLang="en-US" sz="937" b="1">
                <a:solidFill>
                  <a:schemeClr val="tx1"/>
                </a:solidFill>
              </a:rPr>
              <a:t>配置要件</a:t>
            </a:r>
            <a:r>
              <a:rPr lang="ja-JP" altLang="en-US" sz="937" b="1" dirty="0">
                <a:solidFill>
                  <a:schemeClr val="tx1"/>
                </a:solidFill>
              </a:rPr>
              <a:t>更新</a:t>
            </a:r>
            <a:endParaRPr lang="en-US" altLang="ja-JP" sz="937" b="1" dirty="0">
              <a:solidFill>
                <a:schemeClr val="tx1"/>
              </a:solidFill>
            </a:endParaRPr>
          </a:p>
        </p:txBody>
      </p:sp>
      <p:sp>
        <p:nvSpPr>
          <p:cNvPr id="65" name="加算記号 64"/>
          <p:cNvSpPr/>
          <p:nvPr/>
        </p:nvSpPr>
        <p:spPr>
          <a:xfrm>
            <a:off x="2521282" y="4218139"/>
            <a:ext cx="384725" cy="320967"/>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dirty="0"/>
          </a:p>
        </p:txBody>
      </p:sp>
      <p:sp>
        <p:nvSpPr>
          <p:cNvPr id="66" name="加算記号 65"/>
          <p:cNvSpPr/>
          <p:nvPr/>
        </p:nvSpPr>
        <p:spPr>
          <a:xfrm>
            <a:off x="6319879" y="4238034"/>
            <a:ext cx="384725" cy="320967"/>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a:p>
        </p:txBody>
      </p:sp>
      <p:sp>
        <p:nvSpPr>
          <p:cNvPr id="10" name="テキスト ボックス 9"/>
          <p:cNvSpPr txBox="1"/>
          <p:nvPr/>
        </p:nvSpPr>
        <p:spPr>
          <a:xfrm>
            <a:off x="374520" y="5731560"/>
            <a:ext cx="4469830" cy="994824"/>
          </a:xfrm>
          <a:prstGeom prst="rect">
            <a:avLst/>
          </a:prstGeom>
          <a:solidFill>
            <a:schemeClr val="bg1"/>
          </a:solidFill>
          <a:ln>
            <a:solidFill>
              <a:schemeClr val="tx1"/>
            </a:solidFill>
            <a:prstDash val="dash"/>
          </a:ln>
        </p:spPr>
        <p:txBody>
          <a:bodyPr wrap="square" rtlCol="0">
            <a:spAutoFit/>
          </a:bodyPr>
          <a:lstStyle/>
          <a:p>
            <a:r>
              <a:rPr lang="en-US" altLang="ja-JP" sz="1023" b="1" u="sng"/>
              <a:t>※</a:t>
            </a:r>
            <a:r>
              <a:rPr lang="ja-JP" altLang="en-US" sz="1023" b="1" u="sng"/>
              <a:t>１ 現任研修受講に係る実務経験要件</a:t>
            </a:r>
            <a:endParaRPr lang="en-US" altLang="ja-JP" sz="1023" dirty="0"/>
          </a:p>
          <a:p>
            <a:pPr>
              <a:lnSpc>
                <a:spcPts val="400"/>
              </a:lnSpc>
            </a:pPr>
            <a:endParaRPr lang="ja-JP" altLang="en-US" sz="1023"/>
          </a:p>
          <a:p>
            <a:r>
              <a:rPr lang="ja-JP" altLang="en-US" sz="1023"/>
              <a:t>　① 過去</a:t>
            </a:r>
            <a:r>
              <a:rPr lang="ja-JP" altLang="en-US" sz="1023" dirty="0"/>
              <a:t>５年間に２年以上の相談支援の実務経験</a:t>
            </a:r>
            <a:r>
              <a:rPr lang="ja-JP" altLang="en-US" sz="1023"/>
              <a:t>がある。</a:t>
            </a:r>
            <a:endParaRPr lang="en-US" altLang="ja-JP" sz="1023" dirty="0"/>
          </a:p>
          <a:p>
            <a:r>
              <a:rPr lang="ja-JP" altLang="en-US" sz="1023"/>
              <a:t>　② 現</a:t>
            </a:r>
            <a:r>
              <a:rPr lang="ja-JP" altLang="en-US" sz="1023" dirty="0"/>
              <a:t>に相談支援業務に従事</a:t>
            </a:r>
            <a:r>
              <a:rPr lang="ja-JP" altLang="en-US" sz="1023"/>
              <a:t>している。</a:t>
            </a:r>
          </a:p>
          <a:p>
            <a:pPr>
              <a:lnSpc>
                <a:spcPts val="500"/>
              </a:lnSpc>
            </a:pPr>
            <a:endParaRPr lang="ja-JP" altLang="en-US" sz="1023"/>
          </a:p>
          <a:p>
            <a:r>
              <a:rPr lang="ja-JP" altLang="en-US" sz="900"/>
              <a:t>ただし、初任者研修修了後、初回の現任研修の受講にあたっては、必ず①の要件を満たす必要がある。</a:t>
            </a:r>
            <a:endParaRPr lang="en-US" altLang="ja-JP" sz="900" dirty="0"/>
          </a:p>
        </p:txBody>
      </p:sp>
      <p:sp>
        <p:nvSpPr>
          <p:cNvPr id="41" name="加算記号 40"/>
          <p:cNvSpPr/>
          <p:nvPr/>
        </p:nvSpPr>
        <p:spPr>
          <a:xfrm>
            <a:off x="4870177" y="4694647"/>
            <a:ext cx="434802" cy="383692"/>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62"/>
          </a:p>
        </p:txBody>
      </p:sp>
      <p:sp>
        <p:nvSpPr>
          <p:cNvPr id="46" name="正方形/長方形 45"/>
          <p:cNvSpPr/>
          <p:nvPr/>
        </p:nvSpPr>
        <p:spPr>
          <a:xfrm>
            <a:off x="5959526" y="5415711"/>
            <a:ext cx="1386264" cy="249748"/>
          </a:xfrm>
          <a:prstGeom prst="rect">
            <a:avLst/>
          </a:prstGeom>
        </p:spPr>
        <p:txBody>
          <a:bodyPr wrap="square">
            <a:spAutoFit/>
          </a:bodyPr>
          <a:lstStyle/>
          <a:p>
            <a:r>
              <a:rPr lang="ja-JP" altLang="en-US" sz="1023" dirty="0"/>
              <a:t>３年以上</a:t>
            </a:r>
            <a:r>
              <a:rPr lang="ja-JP" altLang="en-US" sz="1023"/>
              <a:t>の実務経験</a:t>
            </a:r>
            <a:endParaRPr lang="en-US" altLang="ja-JP" sz="1023" dirty="0"/>
          </a:p>
        </p:txBody>
      </p:sp>
      <p:sp>
        <p:nvSpPr>
          <p:cNvPr id="60" name="テキスト ボックス 59"/>
          <p:cNvSpPr txBox="1"/>
          <p:nvPr/>
        </p:nvSpPr>
        <p:spPr>
          <a:xfrm>
            <a:off x="5371464" y="6453281"/>
            <a:ext cx="2065145" cy="369332"/>
          </a:xfrm>
          <a:prstGeom prst="rect">
            <a:avLst/>
          </a:prstGeom>
          <a:solidFill>
            <a:schemeClr val="bg1"/>
          </a:solidFill>
          <a:ln>
            <a:noFill/>
            <a:prstDash val="dash"/>
          </a:ln>
        </p:spPr>
        <p:txBody>
          <a:bodyPr wrap="square" rtlCol="0">
            <a:spAutoFit/>
          </a:bodyPr>
          <a:lstStyle/>
          <a:p>
            <a:r>
              <a:rPr lang="en-US" altLang="ja-JP" sz="900"/>
              <a:t>※</a:t>
            </a:r>
            <a:r>
              <a:rPr lang="ja-JP" altLang="en-US" sz="900"/>
              <a:t>主任研修を修了した場合、</a:t>
            </a:r>
          </a:p>
          <a:p>
            <a:r>
              <a:rPr lang="ja-JP" altLang="en-US" sz="900"/>
              <a:t>　現任研修を修了したものとみなす。</a:t>
            </a:r>
            <a:endParaRPr lang="en-US" altLang="ja-JP" sz="900" dirty="0"/>
          </a:p>
        </p:txBody>
      </p:sp>
      <p:sp>
        <p:nvSpPr>
          <p:cNvPr id="68" name="AutoShape 10"/>
          <p:cNvSpPr>
            <a:spLocks noChangeArrowheads="1"/>
          </p:cNvSpPr>
          <p:nvPr/>
        </p:nvSpPr>
        <p:spPr bwMode="auto">
          <a:xfrm rot="5400000">
            <a:off x="7221208" y="5874284"/>
            <a:ext cx="499689" cy="378760"/>
          </a:xfrm>
          <a:prstGeom prst="upArrow">
            <a:avLst>
              <a:gd name="adj1" fmla="val 48352"/>
              <a:gd name="adj2" fmla="val 45699"/>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lIns="77898" tIns="38950" rIns="77898" bIns="38950" anchor="ctr"/>
          <a:lstStyle/>
          <a:p>
            <a:pPr fontAlgn="base">
              <a:spcBef>
                <a:spcPct val="0"/>
              </a:spcBef>
              <a:spcAft>
                <a:spcPct val="0"/>
              </a:spcAft>
            </a:pPr>
            <a:endParaRPr lang="ja-JP" altLang="en-US" sz="2045" dirty="0">
              <a:solidFill>
                <a:srgbClr val="000000"/>
              </a:solidFill>
            </a:endParaRPr>
          </a:p>
        </p:txBody>
      </p:sp>
    </p:spTree>
    <p:extLst>
      <p:ext uri="{BB962C8B-B14F-4D97-AF65-F5344CB8AC3E}">
        <p14:creationId xmlns:p14="http://schemas.microsoft.com/office/powerpoint/2010/main" val="76376627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1274</TotalTime>
  <Words>344</Words>
  <Application>Microsoft Office PowerPoint</Application>
  <PresentationFormat>画面に合わせる (4:3)</PresentationFormat>
  <Paragraphs>81</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ＤＦ特太ゴシック体</vt:lpstr>
      <vt:lpstr>ＭＳ 明朝</vt:lpstr>
      <vt:lpstr>游ゴシック</vt:lpstr>
      <vt:lpstr>游ゴシック Light</vt:lpstr>
      <vt:lpstr>Arial</vt:lpstr>
      <vt:lpstr>Calibri</vt:lpstr>
      <vt:lpstr>Calibri Light</vt:lpstr>
      <vt:lpstr>Office テーマ</vt:lpstr>
      <vt:lpstr>相談支援専門員の研修制度の見直しについて</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藤川 雄一(fujikawa-yuuichi.ca6)</dc:creator>
  <cp:lastModifiedBy>東京都
</cp:lastModifiedBy>
  <cp:revision>127</cp:revision>
  <cp:lastPrinted>2020-02-20T01:52:11Z</cp:lastPrinted>
  <dcterms:created xsi:type="dcterms:W3CDTF">2019-05-13T09:03:17Z</dcterms:created>
  <dcterms:modified xsi:type="dcterms:W3CDTF">2020-02-20T04:31:20Z</dcterms:modified>
</cp:coreProperties>
</file>