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57" r:id="rId3"/>
    <p:sldId id="258"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85B4D097-CCFE-4A83-8E6F-6D03C91FAB88}" type="datetimeFigureOut">
              <a:rPr kumimoji="1" lang="ja-JP" altLang="en-US" smtClean="0"/>
              <a:t>2017/5/23</a:t>
            </a:fld>
            <a:endParaRPr kumimoji="1" lang="ja-JP" altLang="en-US"/>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EB693F4F-6BA0-4CCF-A449-659E068872D9}" type="slidenum">
              <a:rPr kumimoji="1" lang="ja-JP" altLang="en-US" smtClean="0"/>
              <a:t>‹#›</a:t>
            </a:fld>
            <a:endParaRPr kumimoji="1" lang="ja-JP" altLang="en-US"/>
          </a:p>
        </p:txBody>
      </p:sp>
    </p:spTree>
    <p:extLst>
      <p:ext uri="{BB962C8B-B14F-4D97-AF65-F5344CB8AC3E}">
        <p14:creationId xmlns:p14="http://schemas.microsoft.com/office/powerpoint/2010/main" val="241306594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68A3350A-AC48-45CD-AD7F-255DF24BD4FE}" type="datetimeFigureOut">
              <a:rPr kumimoji="1" lang="ja-JP" altLang="en-US" smtClean="0"/>
              <a:t>2017/5/23</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A22893E9-85DF-4EC6-91E0-074233CF0A2A}" type="slidenum">
              <a:rPr kumimoji="1" lang="ja-JP" altLang="en-US" smtClean="0"/>
              <a:t>‹#›</a:t>
            </a:fld>
            <a:endParaRPr kumimoji="1" lang="ja-JP" altLang="en-US"/>
          </a:p>
        </p:txBody>
      </p:sp>
    </p:spTree>
    <p:extLst>
      <p:ext uri="{BB962C8B-B14F-4D97-AF65-F5344CB8AC3E}">
        <p14:creationId xmlns:p14="http://schemas.microsoft.com/office/powerpoint/2010/main" val="24029237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22893E9-85DF-4EC6-91E0-074233CF0A2A}" type="slidenum">
              <a:rPr kumimoji="1" lang="ja-JP" altLang="en-US" smtClean="0"/>
              <a:t>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1461689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22893E9-85DF-4EC6-91E0-074233CF0A2A}" type="slidenum">
              <a:rPr kumimoji="1" lang="ja-JP" altLang="en-US" smtClean="0"/>
              <a:t>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241964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FAD9155-D7C7-4798-9938-7B6674F02D7A}" type="datetime1">
              <a:rPr kumimoji="1" lang="ja-JP" altLang="en-US" smtClean="0"/>
              <a:t>2017/5/23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26064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44FB77E-F972-4F3B-BD59-213702CBAFDF}" type="datetime1">
              <a:rPr kumimoji="1" lang="ja-JP" altLang="en-US" smtClean="0"/>
              <a:t>2017/5/23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820789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EECBC35-481E-4531-9B78-6464A171D9E6}" type="datetime1">
              <a:rPr kumimoji="1" lang="ja-JP" altLang="en-US" smtClean="0"/>
              <a:t>2017/5/23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23599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61AEE7-3CC7-48C1-81CA-3E6C26C49D07}" type="datetime1">
              <a:rPr kumimoji="1" lang="ja-JP" altLang="en-US" smtClean="0"/>
              <a:t>2017/5/23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042123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12CB675-87F8-4FF4-B33E-A29875D70DE3}" type="datetime1">
              <a:rPr kumimoji="1" lang="ja-JP" altLang="en-US" smtClean="0"/>
              <a:t>2017/5/23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4052153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4116928-3C56-4AD0-8679-CDD67A922D99}" type="datetime1">
              <a:rPr kumimoji="1" lang="ja-JP" altLang="en-US" smtClean="0"/>
              <a:t>2017/5/23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474724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9344DAF-7536-4CDF-B74B-82564AE0DCC5}" type="datetime1">
              <a:rPr kumimoji="1" lang="ja-JP" altLang="en-US" smtClean="0"/>
              <a:t>2017/5/23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782986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AD51FA8-855D-46CA-AB50-20C09FC422CC}" type="datetime1">
              <a:rPr kumimoji="1" lang="ja-JP" altLang="en-US" smtClean="0"/>
              <a:t>2017/5/23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352516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F24E762-F620-418C-B107-6B3CAC8F5946}" type="datetime1">
              <a:rPr kumimoji="1" lang="ja-JP" altLang="en-US" smtClean="0"/>
              <a:t>2017/5/23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07453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BD9ABA3-67C5-4724-83A4-BB01BA3E9C4D}" type="datetime1">
              <a:rPr kumimoji="1" lang="ja-JP" altLang="en-US" smtClean="0"/>
              <a:t>2017/5/23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164344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EFD93CF-D485-497B-9FDA-BFE09D9D3B5F}" type="datetime1">
              <a:rPr kumimoji="1" lang="ja-JP" altLang="en-US" smtClean="0"/>
              <a:t>2017/5/23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34304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8CAAA-7731-4BEB-8F8E-555FEE84F0E3}" type="datetime1">
              <a:rPr kumimoji="1" lang="ja-JP" altLang="en-US" smtClean="0"/>
              <a:t>2017/5/23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CE443D-DC7B-423F-873E-931BE5DBA0F5}" type="slidenum">
              <a:rPr kumimoji="1" lang="ja-JP" altLang="en-US" smtClean="0"/>
              <a:t>‹#›</a:t>
            </a:fld>
            <a:endParaRPr kumimoji="1" lang="ja-JP" altLang="en-US"/>
          </a:p>
        </p:txBody>
      </p:sp>
    </p:spTree>
    <p:extLst>
      <p:ext uri="{BB962C8B-B14F-4D97-AF65-F5344CB8AC3E}">
        <p14:creationId xmlns:p14="http://schemas.microsoft.com/office/powerpoint/2010/main" val="3567470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99592" y="188640"/>
            <a:ext cx="7272808" cy="504056"/>
          </a:xfrm>
          <a:solidFill>
            <a:schemeClr val="bg1"/>
          </a:solidFill>
          <a:ln w="12700">
            <a:solidFill>
              <a:schemeClr val="tx1"/>
            </a:solidFill>
          </a:ln>
          <a:effectLst>
            <a:outerShdw blurRad="50800" dist="38100" dir="18900000" algn="bl" rotWithShape="0">
              <a:prstClr val="black">
                <a:alpha val="40000"/>
              </a:prstClr>
            </a:outerShdw>
          </a:effectLst>
        </p:spPr>
        <p:txBody>
          <a:bodyPr>
            <a:normAutofit fontScale="90000"/>
          </a:bodyPr>
          <a:lstStyle/>
          <a:p>
            <a:r>
              <a:rPr kumimoji="1" lang="ja-JP" altLang="en-US" sz="1600" smtClean="0"/>
              <a:t>第１１期東京都福祉</a:t>
            </a:r>
            <a:r>
              <a:rPr kumimoji="1" lang="ja-JP" altLang="en-US" sz="1600" dirty="0" smtClean="0"/>
              <a:t>のまちづくり推進協議会「中間取りまとめ」骨子（案）</a:t>
            </a:r>
            <a:r>
              <a:rPr kumimoji="1" lang="en-US" altLang="ja-JP" sz="1600" dirty="0" smtClean="0"/>
              <a:t/>
            </a:r>
            <a:br>
              <a:rPr kumimoji="1" lang="en-US" altLang="ja-JP" sz="1600" dirty="0" smtClean="0"/>
            </a:br>
            <a:r>
              <a:rPr kumimoji="1" lang="ja-JP" altLang="en-US" sz="1600" dirty="0" smtClean="0"/>
              <a:t>（これまでの福祉のまちづくりの進展を踏まえたより望ましい整備等の方向性について）</a:t>
            </a:r>
            <a:endParaRPr kumimoji="1" lang="ja-JP" altLang="en-US" sz="1600" dirty="0"/>
          </a:p>
        </p:txBody>
      </p:sp>
      <p:sp>
        <p:nvSpPr>
          <p:cNvPr id="5" name="AutoShape 1"/>
          <p:cNvSpPr>
            <a:spLocks noChangeArrowheads="1"/>
          </p:cNvSpPr>
          <p:nvPr/>
        </p:nvSpPr>
        <p:spPr bwMode="auto">
          <a:xfrm>
            <a:off x="54494" y="915311"/>
            <a:ext cx="8982002" cy="5826057"/>
          </a:xfrm>
          <a:prstGeom prst="roundRect">
            <a:avLst>
              <a:gd name="adj" fmla="val 2082"/>
            </a:avLst>
          </a:prstGeom>
          <a:noFill/>
          <a:ln w="19050" algn="ctr">
            <a:solidFill>
              <a:srgbClr xmlns:mc="http://schemas.openxmlformats.org/markup-compatibility/2006" xmlns:a14="http://schemas.microsoft.com/office/drawing/2010/main" val="000000" mc:Ignorable="a14" a14:legacySpreadsheetColorIndex="64"/>
            </a:solidFill>
            <a:round/>
            <a:headEnd/>
            <a:tailEnd/>
          </a:ln>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406" tIns="46703" rIns="93406" bIns="46703"/>
          <a:lstStyle/>
          <a:p>
            <a:endParaRPr lang="ja-JP" altLang="en-US"/>
          </a:p>
        </p:txBody>
      </p:sp>
      <p:sp>
        <p:nvSpPr>
          <p:cNvPr id="4" name="AutoShape 6"/>
          <p:cNvSpPr>
            <a:spLocks noChangeArrowheads="1"/>
          </p:cNvSpPr>
          <p:nvPr/>
        </p:nvSpPr>
        <p:spPr bwMode="auto">
          <a:xfrm>
            <a:off x="200034" y="768396"/>
            <a:ext cx="2643774" cy="293832"/>
          </a:xfrm>
          <a:prstGeom prst="homePlate">
            <a:avLst>
              <a:gd name="adj" fmla="val 193875"/>
            </a:avLst>
          </a:prstGeom>
          <a:solidFill>
            <a:srgbClr xmlns:mc="http://schemas.openxmlformats.org/markup-compatibility/2006" xmlns:a14="http://schemas.microsoft.com/office/drawing/2010/main" val="000000" mc:Ignorable="a14" a14:legacySpreadsheetColorIndex="8"/>
          </a:solidFill>
          <a:ln w="9525" algn="ctr">
            <a:solidFill>
              <a:srgbClr xmlns:mc="http://schemas.openxmlformats.org/markup-compatibility/2006" xmlns:a14="http://schemas.microsoft.com/office/drawing/2010/main" val="FFFFFF" mc:Ignorable="a14" a14:legacySpreadsheetColorIndex="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6703" tIns="23351" rIns="0" bIns="2335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b="1" dirty="0">
                <a:solidFill>
                  <a:srgbClr val="FFFFFF"/>
                </a:solidFill>
                <a:latin typeface="ＭＳ Ｐゴシック"/>
                <a:ea typeface="ＭＳ Ｐゴシック"/>
              </a:rPr>
              <a:t>  １　</a:t>
            </a:r>
            <a:r>
              <a:rPr lang="ja-JP" altLang="en-US" sz="1200" b="1" dirty="0" smtClean="0">
                <a:solidFill>
                  <a:srgbClr val="FFFFFF"/>
                </a:solidFill>
                <a:latin typeface="ＭＳ Ｐゴシック"/>
                <a:ea typeface="ＭＳ Ｐゴシック"/>
              </a:rPr>
              <a:t>構成及び概要</a:t>
            </a:r>
            <a:endParaRPr lang="ja-JP" altLang="en-US" sz="1200" b="1" dirty="0">
              <a:solidFill>
                <a:srgbClr val="FFFFFF"/>
              </a:solidFill>
              <a:latin typeface="ＭＳ Ｐゴシック"/>
              <a:ea typeface="ＭＳ Ｐゴシック"/>
            </a:endParaRPr>
          </a:p>
        </p:txBody>
      </p:sp>
      <p:sp>
        <p:nvSpPr>
          <p:cNvPr id="6" name="Rectangle 46"/>
          <p:cNvSpPr>
            <a:spLocks noChangeArrowheads="1"/>
          </p:cNvSpPr>
          <p:nvPr/>
        </p:nvSpPr>
        <p:spPr bwMode="auto">
          <a:xfrm>
            <a:off x="323528" y="1496101"/>
            <a:ext cx="6048672"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(1)</a:t>
            </a:r>
            <a:r>
              <a:rPr lang="ja-JP" altLang="en-US" sz="1200" dirty="0" smtClean="0">
                <a:solidFill>
                  <a:srgbClr val="000000"/>
                </a:solidFill>
                <a:latin typeface="ＭＳ ゴシック"/>
                <a:ea typeface="ＭＳ ゴシック"/>
              </a:rPr>
              <a:t>福祉のまちづくり条例等に基づく整備</a:t>
            </a:r>
            <a:endParaRPr lang="ja-JP" altLang="en-US" sz="1200" b="0" i="0" u="none" strike="noStrike" baseline="0" dirty="0">
              <a:solidFill>
                <a:srgbClr val="000000"/>
              </a:solidFill>
              <a:latin typeface="ＭＳ ゴシック"/>
              <a:ea typeface="ＭＳ ゴシック"/>
            </a:endParaRPr>
          </a:p>
        </p:txBody>
      </p:sp>
      <p:sp>
        <p:nvSpPr>
          <p:cNvPr id="7" name="AutoShape 49"/>
          <p:cNvSpPr>
            <a:spLocks noChangeArrowheads="1"/>
          </p:cNvSpPr>
          <p:nvPr/>
        </p:nvSpPr>
        <p:spPr bwMode="auto">
          <a:xfrm>
            <a:off x="200035" y="1114531"/>
            <a:ext cx="4083934" cy="360288"/>
          </a:xfrm>
          <a:prstGeom prst="horizontalScroll">
            <a:avLst>
              <a:gd name="adj" fmla="val 12500"/>
            </a:avLst>
          </a:prstGeom>
          <a:solidFill>
            <a:srgbClr xmlns:mc="http://schemas.openxmlformats.org/markup-compatibility/2006" xmlns:a14="http://schemas.microsoft.com/office/drawing/2010/main" val="C0C0C0" mc:Ignorable="a14" a14:legacySpreadsheetColorIndex="22"/>
          </a:solidFill>
          <a:ln w="19050">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5720"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b="0" i="0" u="none" strike="noStrike" baseline="0" dirty="0" smtClean="0">
                <a:solidFill>
                  <a:srgbClr val="000000"/>
                </a:solidFill>
                <a:latin typeface="HG丸ｺﾞｼｯｸM-PRO"/>
                <a:ea typeface="HG丸ｺﾞｼｯｸM-PRO"/>
              </a:rPr>
              <a:t>１　これまでの都の取組状況について</a:t>
            </a:r>
            <a:endParaRPr lang="ja-JP" altLang="en-US" sz="1200" b="0" i="0" u="none" strike="noStrike" baseline="0" dirty="0">
              <a:solidFill>
                <a:srgbClr val="000000"/>
              </a:solidFill>
              <a:latin typeface="HG丸ｺﾞｼｯｸM-PRO"/>
              <a:ea typeface="HG丸ｺﾞｼｯｸM-PRO"/>
            </a:endParaRPr>
          </a:p>
        </p:txBody>
      </p:sp>
      <p:sp>
        <p:nvSpPr>
          <p:cNvPr id="8" name="Rectangle 46"/>
          <p:cNvSpPr>
            <a:spLocks noChangeArrowheads="1"/>
          </p:cNvSpPr>
          <p:nvPr/>
        </p:nvSpPr>
        <p:spPr bwMode="auto">
          <a:xfrm>
            <a:off x="310319" y="2532804"/>
            <a:ext cx="5040560"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(2)</a:t>
            </a:r>
            <a:r>
              <a:rPr lang="ja-JP" altLang="en-US" sz="1200" dirty="0" smtClean="0">
                <a:solidFill>
                  <a:srgbClr val="000000"/>
                </a:solidFill>
                <a:latin typeface="ＭＳ ゴシック"/>
                <a:ea typeface="ＭＳ ゴシック"/>
              </a:rPr>
              <a:t>ハード整備を進めるための現在までの都の主な施策</a:t>
            </a:r>
            <a:endParaRPr lang="ja-JP" altLang="en-US" sz="1200" b="0" i="0" u="none" strike="noStrike" baseline="0" dirty="0">
              <a:solidFill>
                <a:srgbClr val="000000"/>
              </a:solidFill>
              <a:latin typeface="ＭＳ ゴシック"/>
              <a:ea typeface="ＭＳ ゴシック"/>
            </a:endParaRPr>
          </a:p>
        </p:txBody>
      </p:sp>
      <p:sp>
        <p:nvSpPr>
          <p:cNvPr id="9" name="Rectangle 46"/>
          <p:cNvSpPr>
            <a:spLocks noChangeArrowheads="1"/>
          </p:cNvSpPr>
          <p:nvPr/>
        </p:nvSpPr>
        <p:spPr bwMode="auto">
          <a:xfrm>
            <a:off x="310319" y="3245559"/>
            <a:ext cx="5040560" cy="126014"/>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(3)</a:t>
            </a:r>
            <a:r>
              <a:rPr lang="ja-JP" altLang="en-US" sz="1200" dirty="0" smtClean="0">
                <a:solidFill>
                  <a:srgbClr val="000000"/>
                </a:solidFill>
                <a:latin typeface="ＭＳ ゴシック"/>
                <a:ea typeface="ＭＳ ゴシック"/>
              </a:rPr>
              <a:t>都におけるバリアフリー化の進捗状況</a:t>
            </a:r>
            <a:endParaRPr lang="ja-JP" altLang="en-US" sz="1200" b="0" i="0" u="none" strike="noStrike" baseline="0" dirty="0">
              <a:solidFill>
                <a:srgbClr val="000000"/>
              </a:solidFill>
              <a:latin typeface="ＭＳ ゴシック"/>
              <a:ea typeface="ＭＳ ゴシック"/>
            </a:endParaRPr>
          </a:p>
        </p:txBody>
      </p:sp>
      <p:sp>
        <p:nvSpPr>
          <p:cNvPr id="36" name="Rectangle 46"/>
          <p:cNvSpPr>
            <a:spLocks noChangeArrowheads="1"/>
          </p:cNvSpPr>
          <p:nvPr/>
        </p:nvSpPr>
        <p:spPr bwMode="auto">
          <a:xfrm>
            <a:off x="417125" y="1748129"/>
            <a:ext cx="8619371" cy="743301"/>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〇　平成</a:t>
            </a:r>
            <a:r>
              <a:rPr lang="en-US" altLang="ja-JP" sz="1200" dirty="0" smtClean="0">
                <a:solidFill>
                  <a:srgbClr val="000000"/>
                </a:solidFill>
                <a:latin typeface="ＭＳ ゴシック"/>
                <a:ea typeface="ＭＳ ゴシック"/>
              </a:rPr>
              <a:t>7</a:t>
            </a:r>
            <a:r>
              <a:rPr lang="ja-JP" altLang="en-US" sz="1200" dirty="0" smtClean="0">
                <a:solidFill>
                  <a:srgbClr val="000000"/>
                </a:solidFill>
                <a:latin typeface="ＭＳ ゴシック"/>
                <a:ea typeface="ＭＳ ゴシック"/>
              </a:rPr>
              <a:t>年に福祉のまちづくり条例を制定、不特定かつ多数の人が利用する建築物等の整備を推進</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平成</a:t>
            </a:r>
            <a:r>
              <a:rPr lang="en-US" altLang="ja-JP" sz="1200" dirty="0" smtClean="0">
                <a:solidFill>
                  <a:srgbClr val="000000"/>
                </a:solidFill>
                <a:latin typeface="ＭＳ ゴシック"/>
                <a:ea typeface="ＭＳ ゴシック"/>
              </a:rPr>
              <a:t>18</a:t>
            </a:r>
            <a:r>
              <a:rPr lang="ja-JP" altLang="en-US" sz="1200" dirty="0" smtClean="0">
                <a:solidFill>
                  <a:srgbClr val="000000"/>
                </a:solidFill>
                <a:latin typeface="ＭＳ ゴシック"/>
                <a:ea typeface="ＭＳ ゴシック"/>
              </a:rPr>
              <a:t>年に建築物バリアフリー条例を制定、法で定める建築物の対象用途の拡大や対象規模の引下げ等を規定</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平成</a:t>
            </a:r>
            <a:r>
              <a:rPr lang="en-US" altLang="ja-JP" sz="1200" dirty="0" smtClean="0">
                <a:solidFill>
                  <a:srgbClr val="000000"/>
                </a:solidFill>
                <a:latin typeface="ＭＳ ゴシック"/>
                <a:ea typeface="ＭＳ ゴシック"/>
              </a:rPr>
              <a:t>21</a:t>
            </a:r>
            <a:r>
              <a:rPr lang="ja-JP" altLang="en-US" sz="1200" dirty="0" smtClean="0">
                <a:solidFill>
                  <a:srgbClr val="000000"/>
                </a:solidFill>
                <a:latin typeface="ＭＳ ゴシック"/>
                <a:ea typeface="ＭＳ ゴシック"/>
              </a:rPr>
              <a:t>年に福祉のまちづくり条例を改正、ユニバーサルデザインの考え方を明確に位置づけ</a:t>
            </a:r>
            <a:endParaRPr lang="en-US" altLang="ja-JP" sz="1200" dirty="0" smtClean="0">
              <a:solidFill>
                <a:srgbClr val="000000"/>
              </a:solidFill>
              <a:latin typeface="ＭＳ ゴシック"/>
              <a:ea typeface="ＭＳ ゴシック"/>
            </a:endParaRPr>
          </a:p>
          <a:p>
            <a:pPr>
              <a:defRPr sz="1000"/>
            </a:pPr>
            <a:r>
              <a:rPr lang="ja-JP" altLang="en-US" sz="1200" dirty="0" smtClean="0">
                <a:solidFill>
                  <a:srgbClr val="000000"/>
                </a:solidFill>
                <a:latin typeface="ＭＳ ゴシック"/>
                <a:ea typeface="ＭＳ ゴシック"/>
              </a:rPr>
              <a:t>〇　同条例</a:t>
            </a:r>
            <a:r>
              <a:rPr lang="ja-JP" altLang="en-US" sz="1200" dirty="0">
                <a:solidFill>
                  <a:srgbClr val="000000"/>
                </a:solidFill>
                <a:latin typeface="ＭＳ ゴシック"/>
                <a:ea typeface="ＭＳ ゴシック"/>
              </a:rPr>
              <a:t>では、施策の総合的かつ計画的な推進を図るための基本となる計画の策定について</a:t>
            </a:r>
            <a:r>
              <a:rPr lang="ja-JP" altLang="en-US" sz="1200" dirty="0" smtClean="0">
                <a:solidFill>
                  <a:srgbClr val="000000"/>
                </a:solidFill>
                <a:latin typeface="ＭＳ ゴシック"/>
                <a:ea typeface="ＭＳ ゴシック"/>
              </a:rPr>
              <a:t>規定</a:t>
            </a:r>
            <a:endParaRPr lang="ja-JP" altLang="en-US" sz="1200" dirty="0">
              <a:solidFill>
                <a:srgbClr val="000000"/>
              </a:solidFill>
              <a:latin typeface="ＭＳ ゴシック"/>
              <a:ea typeface="ＭＳ ゴシック"/>
            </a:endParaRPr>
          </a:p>
        </p:txBody>
      </p:sp>
      <p:sp>
        <p:nvSpPr>
          <p:cNvPr id="44" name="Rectangle 46"/>
          <p:cNvSpPr>
            <a:spLocks noChangeArrowheads="1"/>
          </p:cNvSpPr>
          <p:nvPr/>
        </p:nvSpPr>
        <p:spPr bwMode="auto">
          <a:xfrm>
            <a:off x="418436" y="2806973"/>
            <a:ext cx="3358307" cy="145016"/>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ア　公共交通におけるバリアフリー化</a:t>
            </a:r>
            <a:endParaRPr lang="ja-JP" altLang="en-US" sz="1200" b="0" i="0" u="none" strike="noStrike" baseline="0" dirty="0">
              <a:solidFill>
                <a:srgbClr val="000000"/>
              </a:solidFill>
              <a:latin typeface="ＭＳ ゴシック"/>
              <a:ea typeface="ＭＳ ゴシック"/>
            </a:endParaRPr>
          </a:p>
        </p:txBody>
      </p:sp>
      <p:sp>
        <p:nvSpPr>
          <p:cNvPr id="45" name="AutoShape 49"/>
          <p:cNvSpPr>
            <a:spLocks noChangeArrowheads="1"/>
          </p:cNvSpPr>
          <p:nvPr/>
        </p:nvSpPr>
        <p:spPr bwMode="auto">
          <a:xfrm>
            <a:off x="195867" y="4466522"/>
            <a:ext cx="4068477" cy="360288"/>
          </a:xfrm>
          <a:prstGeom prst="horizontalScroll">
            <a:avLst>
              <a:gd name="adj" fmla="val 12500"/>
            </a:avLst>
          </a:prstGeom>
          <a:solidFill>
            <a:srgbClr xmlns:mc="http://schemas.openxmlformats.org/markup-compatibility/2006" xmlns:a14="http://schemas.microsoft.com/office/drawing/2010/main" val="C0C0C0" mc:Ignorable="a14" a14:legacySpreadsheetColorIndex="22"/>
          </a:solidFill>
          <a:ln w="19050">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5720"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b="0" i="0" u="none" strike="noStrike" baseline="0" dirty="0" smtClean="0">
                <a:solidFill>
                  <a:srgbClr val="000000"/>
                </a:solidFill>
                <a:latin typeface="HG丸ｺﾞｼｯｸM-PRO"/>
                <a:ea typeface="HG丸ｺﾞｼｯｸM-PRO"/>
              </a:rPr>
              <a:t>２　福祉のまちづくりに関する現状について</a:t>
            </a:r>
            <a:endParaRPr lang="ja-JP" altLang="en-US" sz="1200" b="0" i="0" u="none" strike="noStrike" baseline="0" dirty="0">
              <a:solidFill>
                <a:srgbClr val="000000"/>
              </a:solidFill>
              <a:latin typeface="HG丸ｺﾞｼｯｸM-PRO"/>
              <a:ea typeface="HG丸ｺﾞｼｯｸM-PRO"/>
            </a:endParaRPr>
          </a:p>
        </p:txBody>
      </p:sp>
      <p:sp>
        <p:nvSpPr>
          <p:cNvPr id="46" name="Rectangle 46"/>
          <p:cNvSpPr>
            <a:spLocks noChangeArrowheads="1"/>
          </p:cNvSpPr>
          <p:nvPr/>
        </p:nvSpPr>
        <p:spPr bwMode="auto">
          <a:xfrm>
            <a:off x="332309" y="4870582"/>
            <a:ext cx="6048672"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(1)</a:t>
            </a:r>
            <a:r>
              <a:rPr lang="ja-JP" altLang="en-US" sz="1200" dirty="0" smtClean="0">
                <a:solidFill>
                  <a:srgbClr val="000000"/>
                </a:solidFill>
                <a:latin typeface="ＭＳ ゴシック"/>
                <a:ea typeface="ＭＳ ゴシック"/>
              </a:rPr>
              <a:t>東京</a:t>
            </a:r>
            <a:r>
              <a:rPr lang="en-US" altLang="ja-JP" sz="1200" dirty="0" smtClean="0">
                <a:solidFill>
                  <a:srgbClr val="000000"/>
                </a:solidFill>
                <a:latin typeface="ＭＳ ゴシック"/>
                <a:ea typeface="ＭＳ ゴシック"/>
              </a:rPr>
              <a:t>2020</a:t>
            </a:r>
            <a:r>
              <a:rPr lang="ja-JP" altLang="en-US" sz="1200" dirty="0" smtClean="0">
                <a:solidFill>
                  <a:srgbClr val="000000"/>
                </a:solidFill>
                <a:latin typeface="ＭＳ ゴシック"/>
                <a:ea typeface="ＭＳ ゴシック"/>
              </a:rPr>
              <a:t>大会に向けた動向</a:t>
            </a:r>
            <a:endParaRPr lang="ja-JP" altLang="en-US" sz="1200" b="0" i="0" u="none" strike="noStrike" baseline="0" dirty="0">
              <a:solidFill>
                <a:srgbClr val="000000"/>
              </a:solidFill>
              <a:latin typeface="ＭＳ ゴシック"/>
              <a:ea typeface="ＭＳ ゴシック"/>
            </a:endParaRPr>
          </a:p>
        </p:txBody>
      </p:sp>
      <p:sp>
        <p:nvSpPr>
          <p:cNvPr id="49" name="Rectangle 46"/>
          <p:cNvSpPr>
            <a:spLocks noChangeArrowheads="1"/>
          </p:cNvSpPr>
          <p:nvPr/>
        </p:nvSpPr>
        <p:spPr bwMode="auto">
          <a:xfrm>
            <a:off x="399615" y="3011449"/>
            <a:ext cx="3358307" cy="122874"/>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イ　建築物におけるバリアフリー化</a:t>
            </a:r>
            <a:endParaRPr lang="ja-JP" altLang="en-US" sz="1200" b="0" i="0" u="none" strike="noStrike" baseline="0" dirty="0">
              <a:solidFill>
                <a:srgbClr val="000000"/>
              </a:solidFill>
              <a:latin typeface="ＭＳ ゴシック"/>
              <a:ea typeface="ＭＳ ゴシック"/>
            </a:endParaRPr>
          </a:p>
        </p:txBody>
      </p:sp>
      <p:sp>
        <p:nvSpPr>
          <p:cNvPr id="52" name="Rectangle 46"/>
          <p:cNvSpPr>
            <a:spLocks noChangeArrowheads="1"/>
          </p:cNvSpPr>
          <p:nvPr/>
        </p:nvSpPr>
        <p:spPr bwMode="auto">
          <a:xfrm>
            <a:off x="4337861" y="2829114"/>
            <a:ext cx="3358307" cy="122875"/>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ウ　道路・公園等におけるバリアフリー化</a:t>
            </a:r>
            <a:endParaRPr lang="ja-JP" altLang="en-US" sz="1200" b="0" i="0" u="none" strike="noStrike" baseline="0" dirty="0">
              <a:solidFill>
                <a:srgbClr val="000000"/>
              </a:solidFill>
              <a:latin typeface="ＭＳ ゴシック"/>
              <a:ea typeface="ＭＳ ゴシック"/>
            </a:endParaRPr>
          </a:p>
        </p:txBody>
      </p:sp>
      <p:sp>
        <p:nvSpPr>
          <p:cNvPr id="53" name="Rectangle 46"/>
          <p:cNvSpPr>
            <a:spLocks noChangeArrowheads="1"/>
          </p:cNvSpPr>
          <p:nvPr/>
        </p:nvSpPr>
        <p:spPr bwMode="auto">
          <a:xfrm>
            <a:off x="4337862" y="3018300"/>
            <a:ext cx="3358307" cy="122876"/>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エ　面的なバリアフリー整備</a:t>
            </a:r>
            <a:endParaRPr lang="ja-JP" altLang="en-US" sz="1200" b="0" i="0" u="none" strike="noStrike" baseline="0" dirty="0">
              <a:solidFill>
                <a:srgbClr val="000000"/>
              </a:solidFill>
              <a:latin typeface="ＭＳ ゴシック"/>
              <a:ea typeface="ＭＳ ゴシック"/>
            </a:endParaRPr>
          </a:p>
        </p:txBody>
      </p:sp>
      <p:sp>
        <p:nvSpPr>
          <p:cNvPr id="54" name="Rectangle 46"/>
          <p:cNvSpPr>
            <a:spLocks noChangeArrowheads="1"/>
          </p:cNvSpPr>
          <p:nvPr/>
        </p:nvSpPr>
        <p:spPr bwMode="auto">
          <a:xfrm>
            <a:off x="403916" y="3445427"/>
            <a:ext cx="3358307" cy="216716"/>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ア　都内鉄道駅のバリアフリー化</a:t>
            </a:r>
            <a:endParaRPr lang="ja-JP" altLang="en-US" sz="1200" b="0" i="0" u="none" strike="noStrike" baseline="0" dirty="0">
              <a:solidFill>
                <a:srgbClr val="000000"/>
              </a:solidFill>
              <a:latin typeface="ＭＳ ゴシック"/>
              <a:ea typeface="ＭＳ ゴシック"/>
            </a:endParaRPr>
          </a:p>
        </p:txBody>
      </p:sp>
      <p:sp>
        <p:nvSpPr>
          <p:cNvPr id="55" name="Rectangle 46"/>
          <p:cNvSpPr>
            <a:spLocks noChangeArrowheads="1"/>
          </p:cNvSpPr>
          <p:nvPr/>
        </p:nvSpPr>
        <p:spPr bwMode="auto">
          <a:xfrm>
            <a:off x="399614" y="3662143"/>
            <a:ext cx="3358307" cy="23500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イ　都内のノンステップバスの普及状況</a:t>
            </a:r>
            <a:endParaRPr lang="ja-JP" altLang="en-US" sz="1200" b="0" i="0" u="none" strike="noStrike" baseline="0" dirty="0">
              <a:solidFill>
                <a:srgbClr val="000000"/>
              </a:solidFill>
              <a:latin typeface="ＭＳ ゴシック"/>
              <a:ea typeface="ＭＳ ゴシック"/>
            </a:endParaRPr>
          </a:p>
        </p:txBody>
      </p:sp>
      <p:sp>
        <p:nvSpPr>
          <p:cNvPr id="56" name="Rectangle 46"/>
          <p:cNvSpPr>
            <a:spLocks noChangeArrowheads="1"/>
          </p:cNvSpPr>
          <p:nvPr/>
        </p:nvSpPr>
        <p:spPr bwMode="auto">
          <a:xfrm>
            <a:off x="399613" y="3897152"/>
            <a:ext cx="3358307" cy="23397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ウ　福祉のまちづくり条例の届出件数</a:t>
            </a:r>
            <a:endParaRPr lang="ja-JP" altLang="en-US" sz="1200" b="0" i="0" u="none" strike="noStrike" baseline="0" dirty="0">
              <a:solidFill>
                <a:srgbClr val="000000"/>
              </a:solidFill>
              <a:latin typeface="ＭＳ ゴシック"/>
              <a:ea typeface="ＭＳ ゴシック"/>
            </a:endParaRPr>
          </a:p>
        </p:txBody>
      </p:sp>
      <p:sp>
        <p:nvSpPr>
          <p:cNvPr id="57" name="Rectangle 46"/>
          <p:cNvSpPr>
            <a:spLocks noChangeArrowheads="1"/>
          </p:cNvSpPr>
          <p:nvPr/>
        </p:nvSpPr>
        <p:spPr bwMode="auto">
          <a:xfrm>
            <a:off x="4337864" y="3447054"/>
            <a:ext cx="3358307" cy="215089"/>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エ　特定道路（都</a:t>
            </a:r>
            <a:r>
              <a:rPr lang="ja-JP" altLang="en-US" sz="1200" smtClean="0">
                <a:solidFill>
                  <a:srgbClr val="000000"/>
                </a:solidFill>
                <a:latin typeface="ＭＳ ゴシック"/>
                <a:ea typeface="ＭＳ ゴシック"/>
              </a:rPr>
              <a:t>道）等の</a:t>
            </a:r>
            <a:r>
              <a:rPr lang="ja-JP" altLang="en-US" sz="1200" dirty="0" smtClean="0">
                <a:solidFill>
                  <a:srgbClr val="000000"/>
                </a:solidFill>
                <a:latin typeface="ＭＳ ゴシック"/>
                <a:ea typeface="ＭＳ ゴシック"/>
              </a:rPr>
              <a:t>バリアフリー化</a:t>
            </a:r>
            <a:endParaRPr lang="ja-JP" altLang="en-US" sz="1200" b="0" i="0" u="none" strike="noStrike" baseline="0" dirty="0">
              <a:solidFill>
                <a:srgbClr val="000000"/>
              </a:solidFill>
              <a:latin typeface="ＭＳ ゴシック"/>
              <a:ea typeface="ＭＳ ゴシック"/>
            </a:endParaRPr>
          </a:p>
        </p:txBody>
      </p:sp>
      <p:sp>
        <p:nvSpPr>
          <p:cNvPr id="58" name="Rectangle 46"/>
          <p:cNvSpPr>
            <a:spLocks noChangeArrowheads="1"/>
          </p:cNvSpPr>
          <p:nvPr/>
        </p:nvSpPr>
        <p:spPr bwMode="auto">
          <a:xfrm>
            <a:off x="4337863" y="3673855"/>
            <a:ext cx="3358307" cy="245749"/>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オ　道路の無電柱化</a:t>
            </a:r>
            <a:endParaRPr lang="ja-JP" altLang="en-US" sz="1200" b="0" i="0" u="none" strike="noStrike" baseline="0" dirty="0">
              <a:solidFill>
                <a:srgbClr val="000000"/>
              </a:solidFill>
              <a:latin typeface="ＭＳ ゴシック"/>
              <a:ea typeface="ＭＳ ゴシック"/>
            </a:endParaRPr>
          </a:p>
        </p:txBody>
      </p:sp>
      <p:sp>
        <p:nvSpPr>
          <p:cNvPr id="59" name="Rectangle 46"/>
          <p:cNvSpPr>
            <a:spLocks noChangeArrowheads="1"/>
          </p:cNvSpPr>
          <p:nvPr/>
        </p:nvSpPr>
        <p:spPr bwMode="auto">
          <a:xfrm>
            <a:off x="4352561" y="3904303"/>
            <a:ext cx="4778230" cy="245749"/>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カ　高齢者、視覚障害者等用の信号機・エスコートゾーンの整備</a:t>
            </a:r>
            <a:endParaRPr lang="ja-JP" altLang="en-US" sz="1200" b="0" i="0" u="none" strike="noStrike" baseline="0" dirty="0">
              <a:solidFill>
                <a:srgbClr val="000000"/>
              </a:solidFill>
              <a:latin typeface="ＭＳ ゴシック"/>
              <a:ea typeface="ＭＳ ゴシック"/>
            </a:endParaRPr>
          </a:p>
        </p:txBody>
      </p:sp>
      <p:sp>
        <p:nvSpPr>
          <p:cNvPr id="60" name="Rectangle 46"/>
          <p:cNvSpPr>
            <a:spLocks noChangeArrowheads="1"/>
          </p:cNvSpPr>
          <p:nvPr/>
        </p:nvSpPr>
        <p:spPr bwMode="auto">
          <a:xfrm>
            <a:off x="4348369" y="4131129"/>
            <a:ext cx="4778230" cy="245749"/>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a:solidFill>
                  <a:srgbClr val="000000"/>
                </a:solidFill>
                <a:latin typeface="ＭＳ ゴシック"/>
                <a:ea typeface="ＭＳ ゴシック"/>
              </a:rPr>
              <a:t>キ</a:t>
            </a:r>
            <a:r>
              <a:rPr lang="ja-JP" altLang="en-US" sz="1200" dirty="0" smtClean="0">
                <a:solidFill>
                  <a:srgbClr val="000000"/>
                </a:solidFill>
                <a:latin typeface="ＭＳ ゴシック"/>
                <a:ea typeface="ＭＳ ゴシック"/>
              </a:rPr>
              <a:t>　バリアフリー基本構想の策定状況</a:t>
            </a:r>
            <a:endParaRPr lang="ja-JP" altLang="en-US" sz="1200" b="0" i="0" u="none" strike="noStrike" baseline="0" dirty="0">
              <a:solidFill>
                <a:srgbClr val="000000"/>
              </a:solidFill>
              <a:latin typeface="ＭＳ ゴシック"/>
              <a:ea typeface="ＭＳ ゴシック"/>
            </a:endParaRPr>
          </a:p>
        </p:txBody>
      </p:sp>
      <p:sp>
        <p:nvSpPr>
          <p:cNvPr id="61" name="Rectangle 46"/>
          <p:cNvSpPr>
            <a:spLocks noChangeArrowheads="1"/>
          </p:cNvSpPr>
          <p:nvPr/>
        </p:nvSpPr>
        <p:spPr bwMode="auto">
          <a:xfrm>
            <a:off x="451668" y="5136674"/>
            <a:ext cx="8619371" cy="579672"/>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〇　東京</a:t>
            </a:r>
            <a:r>
              <a:rPr lang="en-US" altLang="ja-JP" sz="1200" dirty="0" smtClean="0">
                <a:solidFill>
                  <a:srgbClr val="000000"/>
                </a:solidFill>
                <a:latin typeface="ＭＳ ゴシック"/>
                <a:ea typeface="ＭＳ ゴシック"/>
              </a:rPr>
              <a:t>2020</a:t>
            </a:r>
            <a:r>
              <a:rPr lang="ja-JP" altLang="en-US" sz="1200" dirty="0" smtClean="0">
                <a:solidFill>
                  <a:srgbClr val="000000"/>
                </a:solidFill>
                <a:latin typeface="ＭＳ ゴシック"/>
                <a:ea typeface="ＭＳ ゴシック"/>
              </a:rPr>
              <a:t>大会がすべての人々にとって参加しやすい大会となるよう、「</a:t>
            </a:r>
            <a:r>
              <a:rPr lang="en-US" altLang="ja-JP" sz="1200" dirty="0" smtClean="0">
                <a:solidFill>
                  <a:srgbClr val="000000"/>
                </a:solidFill>
                <a:latin typeface="ＭＳ ゴシック"/>
                <a:ea typeface="ＭＳ ゴシック"/>
              </a:rPr>
              <a:t>Tokyo</a:t>
            </a:r>
            <a:r>
              <a:rPr lang="ja-JP" altLang="en-US" sz="1200" dirty="0" smtClean="0">
                <a:solidFill>
                  <a:srgbClr val="000000"/>
                </a:solidFill>
                <a:latin typeface="ＭＳ ゴシック"/>
                <a:ea typeface="ＭＳ ゴシック"/>
              </a:rPr>
              <a:t> </a:t>
            </a:r>
            <a:r>
              <a:rPr lang="en-US" altLang="ja-JP" sz="1200" dirty="0" smtClean="0">
                <a:solidFill>
                  <a:srgbClr val="000000"/>
                </a:solidFill>
                <a:latin typeface="ＭＳ ゴシック"/>
                <a:ea typeface="ＭＳ ゴシック"/>
              </a:rPr>
              <a:t>2020</a:t>
            </a:r>
            <a:r>
              <a:rPr lang="ja-JP" altLang="en-US" sz="1200" dirty="0" smtClean="0">
                <a:solidFill>
                  <a:srgbClr val="000000"/>
                </a:solidFill>
                <a:latin typeface="ＭＳ ゴシック"/>
                <a:ea typeface="ＭＳ ゴシック"/>
              </a:rPr>
              <a:t> アクセシビリティ・ガイドライン」</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（以下「東京版ガイドライン」という）を組織委員会が策定</a:t>
            </a:r>
            <a:endParaRPr lang="en-US" altLang="ja-JP" sz="1200" dirty="0" smtClean="0">
              <a:solidFill>
                <a:srgbClr val="000000"/>
              </a:solidFill>
              <a:latin typeface="ＭＳ ゴシック"/>
              <a:ea typeface="ＭＳ ゴシック"/>
            </a:endParaRPr>
          </a:p>
          <a:p>
            <a:pPr>
              <a:defRPr sz="1000"/>
            </a:pPr>
            <a:r>
              <a:rPr lang="ja-JP" altLang="en-US" sz="1200" dirty="0">
                <a:solidFill>
                  <a:srgbClr val="000000"/>
                </a:solidFill>
                <a:latin typeface="ＭＳ ゴシック"/>
                <a:ea typeface="ＭＳ ゴシック"/>
              </a:rPr>
              <a:t>〇　国では、平成</a:t>
            </a:r>
            <a:r>
              <a:rPr lang="en-US" altLang="ja-JP" sz="1200" dirty="0">
                <a:solidFill>
                  <a:srgbClr val="000000"/>
                </a:solidFill>
                <a:latin typeface="ＭＳ ゴシック"/>
                <a:ea typeface="ＭＳ ゴシック"/>
              </a:rPr>
              <a:t>28</a:t>
            </a:r>
            <a:r>
              <a:rPr lang="ja-JP" altLang="en-US" sz="1200" dirty="0">
                <a:solidFill>
                  <a:srgbClr val="000000"/>
                </a:solidFill>
                <a:latin typeface="ＭＳ ゴシック"/>
                <a:ea typeface="ＭＳ ゴシック"/>
              </a:rPr>
              <a:t>年度末に「高齢者、障害者等の円滑な移動等に配慮した建築設計標準」を</a:t>
            </a:r>
            <a:r>
              <a:rPr lang="ja-JP" altLang="en-US" sz="1200" dirty="0" smtClean="0">
                <a:solidFill>
                  <a:srgbClr val="000000"/>
                </a:solidFill>
                <a:latin typeface="ＭＳ ゴシック"/>
                <a:ea typeface="ＭＳ ゴシック"/>
              </a:rPr>
              <a:t>改正</a:t>
            </a:r>
            <a:endParaRPr lang="ja-JP" altLang="en-US" sz="1200" b="0" i="0" u="none" strike="noStrike" baseline="0" dirty="0">
              <a:solidFill>
                <a:srgbClr val="000000"/>
              </a:solidFill>
              <a:latin typeface="ＭＳ ゴシック"/>
              <a:ea typeface="ＭＳ ゴシック"/>
            </a:endParaRPr>
          </a:p>
        </p:txBody>
      </p:sp>
      <p:sp>
        <p:nvSpPr>
          <p:cNvPr id="63" name="Rectangle 46"/>
          <p:cNvSpPr>
            <a:spLocks noChangeArrowheads="1"/>
          </p:cNvSpPr>
          <p:nvPr/>
        </p:nvSpPr>
        <p:spPr bwMode="auto">
          <a:xfrm>
            <a:off x="332309" y="5716346"/>
            <a:ext cx="5040560"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(2)</a:t>
            </a:r>
            <a:r>
              <a:rPr lang="ja-JP" altLang="en-US" sz="1200" dirty="0" smtClean="0">
                <a:solidFill>
                  <a:srgbClr val="000000"/>
                </a:solidFill>
                <a:latin typeface="ＭＳ ゴシック"/>
                <a:ea typeface="ＭＳ ゴシック"/>
              </a:rPr>
              <a:t>当事者参加による施設等の調査</a:t>
            </a:r>
            <a:endParaRPr lang="ja-JP" altLang="en-US" sz="1200" b="0" i="0" u="none" strike="noStrike" baseline="0" dirty="0">
              <a:solidFill>
                <a:srgbClr val="000000"/>
              </a:solidFill>
              <a:latin typeface="ＭＳ ゴシック"/>
              <a:ea typeface="ＭＳ ゴシック"/>
            </a:endParaRPr>
          </a:p>
        </p:txBody>
      </p:sp>
      <p:sp>
        <p:nvSpPr>
          <p:cNvPr id="64" name="Rectangle 46"/>
          <p:cNvSpPr>
            <a:spLocks noChangeArrowheads="1"/>
          </p:cNvSpPr>
          <p:nvPr/>
        </p:nvSpPr>
        <p:spPr bwMode="auto">
          <a:xfrm>
            <a:off x="440512" y="5909915"/>
            <a:ext cx="8619371" cy="810605"/>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〇　東京</a:t>
            </a:r>
            <a:r>
              <a:rPr lang="en-US" altLang="ja-JP" sz="1200" dirty="0" smtClean="0">
                <a:solidFill>
                  <a:srgbClr val="000000"/>
                </a:solidFill>
                <a:latin typeface="ＭＳ ゴシック"/>
                <a:ea typeface="ＭＳ ゴシック"/>
              </a:rPr>
              <a:t>2020</a:t>
            </a:r>
            <a:r>
              <a:rPr lang="ja-JP" altLang="en-US" sz="1200" dirty="0" smtClean="0">
                <a:solidFill>
                  <a:srgbClr val="000000"/>
                </a:solidFill>
                <a:latin typeface="ＭＳ ゴシック"/>
                <a:ea typeface="ＭＳ ゴシック"/>
              </a:rPr>
              <a:t>大会における都立競技施設では、福祉のまちづくり推進協議会とも連携して、障害者等の意見を聴取し、設計</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に反映する「アクセシビリティ・ワークショップ」の取組を実施</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高齢者や障害者等を含めた地域住民が参加し、利用者の視点から調査を行い、その結果を実際の整備につなげる「福祉</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のまちづくりサポーター」に取り組む自治体もある</a:t>
            </a:r>
            <a:endParaRPr lang="ja-JP" altLang="en-US" sz="1200" b="0" i="0" u="none" strike="noStrike" baseline="0" dirty="0">
              <a:solidFill>
                <a:srgbClr val="000000"/>
              </a:solidFill>
              <a:latin typeface="ＭＳ ゴシック"/>
              <a:ea typeface="ＭＳ ゴシック"/>
            </a:endParaRPr>
          </a:p>
        </p:txBody>
      </p:sp>
      <p:sp>
        <p:nvSpPr>
          <p:cNvPr id="26" name="正方形/長方形 25"/>
          <p:cNvSpPr/>
          <p:nvPr/>
        </p:nvSpPr>
        <p:spPr>
          <a:xfrm>
            <a:off x="8276804" y="0"/>
            <a:ext cx="863462" cy="36004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400" dirty="0" smtClean="0">
                <a:solidFill>
                  <a:schemeClr val="tx1"/>
                </a:solidFill>
                <a:latin typeface="ＭＳ ゴシック" panose="020B0609070205080204" pitchFamily="49" charset="-128"/>
                <a:ea typeface="ＭＳ ゴシック" panose="020B0609070205080204" pitchFamily="49" charset="-128"/>
              </a:rPr>
              <a:t>資料３</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10" name="正方形/長方形 9"/>
          <p:cNvSpPr/>
          <p:nvPr/>
        </p:nvSpPr>
        <p:spPr>
          <a:xfrm>
            <a:off x="8820472" y="6597352"/>
            <a:ext cx="310319" cy="2544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１</a:t>
            </a:r>
            <a:endParaRPr kumimoji="1" lang="ja-JP" altLang="en-US" sz="1400" dirty="0">
              <a:solidFill>
                <a:schemeClr val="tx1"/>
              </a:solidFill>
            </a:endParaRPr>
          </a:p>
        </p:txBody>
      </p:sp>
    </p:spTree>
    <p:extLst>
      <p:ext uri="{BB962C8B-B14F-4D97-AF65-F5344CB8AC3E}">
        <p14:creationId xmlns:p14="http://schemas.microsoft.com/office/powerpoint/2010/main" val="1724913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1"/>
          <p:cNvSpPr>
            <a:spLocks noChangeArrowheads="1"/>
          </p:cNvSpPr>
          <p:nvPr/>
        </p:nvSpPr>
        <p:spPr bwMode="auto">
          <a:xfrm>
            <a:off x="118645" y="44624"/>
            <a:ext cx="8917851" cy="6696743"/>
          </a:xfrm>
          <a:prstGeom prst="roundRect">
            <a:avLst>
              <a:gd name="adj" fmla="val 1803"/>
            </a:avLst>
          </a:prstGeom>
          <a:noFill/>
          <a:ln w="19050" algn="ctr">
            <a:solidFill>
              <a:srgbClr xmlns:mc="http://schemas.openxmlformats.org/markup-compatibility/2006" xmlns:a14="http://schemas.microsoft.com/office/drawing/2010/main" val="000000" mc:Ignorable="a14" a14:legacySpreadsheetColorIndex="64"/>
            </a:solidFill>
            <a:round/>
            <a:headEnd/>
            <a:tailEnd/>
          </a:ln>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406" tIns="46703" rIns="93406" bIns="46703"/>
          <a:lstStyle/>
          <a:p>
            <a:endParaRPr lang="ja-JP" altLang="en-US"/>
          </a:p>
        </p:txBody>
      </p:sp>
      <p:sp>
        <p:nvSpPr>
          <p:cNvPr id="63" name="Rectangle 46"/>
          <p:cNvSpPr>
            <a:spLocks noChangeArrowheads="1"/>
          </p:cNvSpPr>
          <p:nvPr/>
        </p:nvSpPr>
        <p:spPr bwMode="auto">
          <a:xfrm>
            <a:off x="332127" y="138130"/>
            <a:ext cx="5040560" cy="25202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(3)</a:t>
            </a:r>
            <a:r>
              <a:rPr lang="ja-JP" altLang="en-US" sz="1200" dirty="0" smtClean="0">
                <a:solidFill>
                  <a:srgbClr val="000000"/>
                </a:solidFill>
                <a:latin typeface="ＭＳ ゴシック"/>
                <a:ea typeface="ＭＳ ゴシック"/>
              </a:rPr>
              <a:t>福祉施設等における整備基準の弾力的な適用</a:t>
            </a:r>
            <a:endParaRPr lang="ja-JP" altLang="en-US" sz="1200" b="0" i="0" u="none" strike="noStrike" baseline="0" dirty="0">
              <a:solidFill>
                <a:srgbClr val="000000"/>
              </a:solidFill>
              <a:latin typeface="ＭＳ ゴシック"/>
              <a:ea typeface="ＭＳ ゴシック"/>
            </a:endParaRPr>
          </a:p>
        </p:txBody>
      </p:sp>
      <p:sp>
        <p:nvSpPr>
          <p:cNvPr id="64" name="Rectangle 46"/>
          <p:cNvSpPr>
            <a:spLocks noChangeArrowheads="1"/>
          </p:cNvSpPr>
          <p:nvPr/>
        </p:nvSpPr>
        <p:spPr bwMode="auto">
          <a:xfrm>
            <a:off x="417125" y="390158"/>
            <a:ext cx="8619371" cy="590570"/>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〇　福祉のまちづくり条例や建築物バリアフリー条例に基づく整備基準は、建築物や敷地の形態上やむを得ないと認められる</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場合等において、一部の整備基準を適用しないことができるとしている</a:t>
            </a:r>
            <a:endParaRPr lang="en-US" altLang="ja-JP" sz="1200" dirty="0" smtClean="0">
              <a:solidFill>
                <a:srgbClr val="000000"/>
              </a:solidFill>
              <a:latin typeface="ＭＳ ゴシック"/>
              <a:ea typeface="ＭＳ ゴシック"/>
            </a:endParaRPr>
          </a:p>
          <a:p>
            <a:pPr algn="l" rtl="0">
              <a:defRPr sz="1000"/>
            </a:pPr>
            <a:r>
              <a:rPr lang="ja-JP" altLang="en-US" sz="1200" b="0" i="0" u="none" strike="noStrike" baseline="0" dirty="0" smtClean="0">
                <a:solidFill>
                  <a:srgbClr val="000000"/>
                </a:solidFill>
                <a:latin typeface="ＭＳ ゴシック"/>
                <a:ea typeface="ＭＳ ゴシック"/>
              </a:rPr>
              <a:t>〇　都では、適正な運用を図りつつ、福祉施設等の整備における課題に対応するため、適用の考え方の通知を発出</a:t>
            </a:r>
            <a:endParaRPr lang="ja-JP" altLang="en-US" sz="1200" b="0" i="0" u="none" strike="noStrike" baseline="0" dirty="0">
              <a:solidFill>
                <a:srgbClr val="000000"/>
              </a:solidFill>
              <a:latin typeface="ＭＳ ゴシック"/>
              <a:ea typeface="ＭＳ ゴシック"/>
            </a:endParaRPr>
          </a:p>
        </p:txBody>
      </p:sp>
      <p:sp>
        <p:nvSpPr>
          <p:cNvPr id="66" name="AutoShape 49"/>
          <p:cNvSpPr>
            <a:spLocks noChangeArrowheads="1"/>
          </p:cNvSpPr>
          <p:nvPr/>
        </p:nvSpPr>
        <p:spPr bwMode="auto">
          <a:xfrm>
            <a:off x="252909" y="1095380"/>
            <a:ext cx="4070177" cy="360288"/>
          </a:xfrm>
          <a:prstGeom prst="horizontalScroll">
            <a:avLst>
              <a:gd name="adj" fmla="val 12500"/>
            </a:avLst>
          </a:prstGeom>
          <a:solidFill>
            <a:srgbClr xmlns:mc="http://schemas.openxmlformats.org/markup-compatibility/2006" xmlns:a14="http://schemas.microsoft.com/office/drawing/2010/main" val="C0C0C0" mc:Ignorable="a14" a14:legacySpreadsheetColorIndex="22"/>
          </a:solidFill>
          <a:ln w="19050">
            <a:solidFill>
              <a:srgbClr xmlns:mc="http://schemas.openxmlformats.org/markup-compatibility/2006" xmlns:a14="http://schemas.microsoft.com/office/drawing/2010/main" val="000000" mc:Ignorable="a14" a14:legacySpreadsheetColorIndex="64"/>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5720"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b="0" i="0" u="none" strike="noStrike" baseline="0" dirty="0" smtClean="0">
                <a:solidFill>
                  <a:srgbClr val="000000"/>
                </a:solidFill>
                <a:latin typeface="HG丸ｺﾞｼｯｸM-PRO"/>
                <a:ea typeface="HG丸ｺﾞｼｯｸM-PRO"/>
              </a:rPr>
              <a:t>３　今後に向けた整備等の方向性について</a:t>
            </a:r>
            <a:endParaRPr lang="ja-JP" altLang="en-US" sz="1200" b="0" i="0" u="none" strike="noStrike" baseline="0" dirty="0">
              <a:solidFill>
                <a:srgbClr val="000000"/>
              </a:solidFill>
              <a:latin typeface="HG丸ｺﾞｼｯｸM-PRO"/>
              <a:ea typeface="HG丸ｺﾞｼｯｸM-PRO"/>
            </a:endParaRPr>
          </a:p>
        </p:txBody>
      </p:sp>
      <p:sp>
        <p:nvSpPr>
          <p:cNvPr id="67" name="Rectangle 46"/>
          <p:cNvSpPr>
            <a:spLocks noChangeArrowheads="1"/>
          </p:cNvSpPr>
          <p:nvPr/>
        </p:nvSpPr>
        <p:spPr bwMode="auto">
          <a:xfrm>
            <a:off x="332127" y="1549171"/>
            <a:ext cx="6048672" cy="276715"/>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(1)</a:t>
            </a:r>
            <a:r>
              <a:rPr lang="ja-JP" altLang="en-US" sz="1200" dirty="0" smtClean="0">
                <a:solidFill>
                  <a:srgbClr val="000000"/>
                </a:solidFill>
                <a:latin typeface="ＭＳ ゴシック"/>
                <a:ea typeface="ＭＳ ゴシック"/>
              </a:rPr>
              <a:t>東京版ガイドラインや国の建築設計標準等を踏まえた整備内容の見直し</a:t>
            </a:r>
            <a:endParaRPr lang="ja-JP" altLang="en-US" sz="1200" b="0" i="0" u="none" strike="noStrike" baseline="0" dirty="0">
              <a:solidFill>
                <a:srgbClr val="000000"/>
              </a:solidFill>
              <a:latin typeface="ＭＳ ゴシック"/>
              <a:ea typeface="ＭＳ ゴシック"/>
            </a:endParaRPr>
          </a:p>
        </p:txBody>
      </p:sp>
      <p:sp>
        <p:nvSpPr>
          <p:cNvPr id="70" name="Rectangle 46"/>
          <p:cNvSpPr>
            <a:spLocks noChangeArrowheads="1"/>
          </p:cNvSpPr>
          <p:nvPr/>
        </p:nvSpPr>
        <p:spPr bwMode="auto">
          <a:xfrm>
            <a:off x="535173" y="3266980"/>
            <a:ext cx="6048672" cy="22493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ア　車いす使用者等に対応した客席の整備</a:t>
            </a:r>
            <a:endParaRPr lang="ja-JP" altLang="en-US" sz="1200" b="0" i="0" u="none" strike="noStrike" baseline="0" dirty="0">
              <a:solidFill>
                <a:srgbClr val="000000"/>
              </a:solidFill>
              <a:latin typeface="ＭＳ ゴシック"/>
              <a:ea typeface="ＭＳ ゴシック"/>
            </a:endParaRPr>
          </a:p>
        </p:txBody>
      </p:sp>
      <p:sp>
        <p:nvSpPr>
          <p:cNvPr id="71" name="Rectangle 46"/>
          <p:cNvSpPr>
            <a:spLocks noChangeArrowheads="1"/>
          </p:cNvSpPr>
          <p:nvPr/>
        </p:nvSpPr>
        <p:spPr bwMode="auto">
          <a:xfrm>
            <a:off x="522031" y="4332793"/>
            <a:ext cx="5040560" cy="182565"/>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イ　だれもが利用しやすいトイレの整備</a:t>
            </a:r>
            <a:endParaRPr lang="ja-JP" altLang="en-US" sz="1200" b="0" i="0" u="none" strike="noStrike" baseline="0" dirty="0">
              <a:solidFill>
                <a:srgbClr val="000000"/>
              </a:solidFill>
              <a:latin typeface="ＭＳ ゴシック"/>
              <a:ea typeface="ＭＳ ゴシック"/>
            </a:endParaRPr>
          </a:p>
        </p:txBody>
      </p:sp>
      <p:sp>
        <p:nvSpPr>
          <p:cNvPr id="72" name="Rectangle 46"/>
          <p:cNvSpPr>
            <a:spLocks noChangeArrowheads="1"/>
          </p:cNvSpPr>
          <p:nvPr/>
        </p:nvSpPr>
        <p:spPr bwMode="auto">
          <a:xfrm>
            <a:off x="501289" y="4960178"/>
            <a:ext cx="5040560" cy="233995"/>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ウ　車いす使用者用客室の普及</a:t>
            </a:r>
            <a:endParaRPr lang="ja-JP" altLang="en-US" sz="1200" b="0" i="0" u="none" strike="noStrike" baseline="0" dirty="0">
              <a:solidFill>
                <a:srgbClr val="000000"/>
              </a:solidFill>
              <a:latin typeface="ＭＳ ゴシック"/>
              <a:ea typeface="ＭＳ ゴシック"/>
            </a:endParaRPr>
          </a:p>
        </p:txBody>
      </p:sp>
      <p:sp>
        <p:nvSpPr>
          <p:cNvPr id="73" name="Rectangle 46"/>
          <p:cNvSpPr>
            <a:spLocks noChangeArrowheads="1"/>
          </p:cNvSpPr>
          <p:nvPr/>
        </p:nvSpPr>
        <p:spPr bwMode="auto">
          <a:xfrm>
            <a:off x="514050" y="5523287"/>
            <a:ext cx="5040560" cy="17845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エ　居室内等における設計上の配慮</a:t>
            </a:r>
            <a:endParaRPr lang="ja-JP" altLang="en-US" sz="1200" b="0" i="0" u="none" strike="noStrike" baseline="0" dirty="0">
              <a:solidFill>
                <a:srgbClr val="000000"/>
              </a:solidFill>
              <a:latin typeface="ＭＳ ゴシック"/>
              <a:ea typeface="ＭＳ ゴシック"/>
            </a:endParaRPr>
          </a:p>
        </p:txBody>
      </p:sp>
      <p:sp>
        <p:nvSpPr>
          <p:cNvPr id="74" name="Rectangle 46"/>
          <p:cNvSpPr>
            <a:spLocks noChangeArrowheads="1"/>
          </p:cNvSpPr>
          <p:nvPr/>
        </p:nvSpPr>
        <p:spPr bwMode="auto">
          <a:xfrm>
            <a:off x="377350" y="3000205"/>
            <a:ext cx="6048672" cy="22493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a:t>
            </a:r>
            <a:r>
              <a:rPr lang="ja-JP" altLang="en-US" sz="1200" dirty="0" smtClean="0">
                <a:solidFill>
                  <a:srgbClr val="000000"/>
                </a:solidFill>
                <a:latin typeface="ＭＳ ゴシック"/>
                <a:ea typeface="ＭＳ ゴシック"/>
              </a:rPr>
              <a:t>より望ましい整備に向けて検討を要する項目</a:t>
            </a:r>
            <a:r>
              <a:rPr lang="en-US" altLang="ja-JP" sz="1200" dirty="0" smtClean="0">
                <a:solidFill>
                  <a:srgbClr val="000000"/>
                </a:solidFill>
                <a:latin typeface="ＭＳ ゴシック"/>
                <a:ea typeface="ＭＳ ゴシック"/>
              </a:rPr>
              <a:t>】</a:t>
            </a:r>
            <a:endParaRPr lang="ja-JP" altLang="en-US" sz="1200" b="0" i="0" u="none" strike="noStrike" baseline="0" dirty="0">
              <a:solidFill>
                <a:srgbClr val="000000"/>
              </a:solidFill>
              <a:latin typeface="ＭＳ ゴシック"/>
              <a:ea typeface="ＭＳ ゴシック"/>
            </a:endParaRPr>
          </a:p>
        </p:txBody>
      </p:sp>
      <p:sp>
        <p:nvSpPr>
          <p:cNvPr id="75" name="Rectangle 46"/>
          <p:cNvSpPr>
            <a:spLocks noChangeArrowheads="1"/>
          </p:cNvSpPr>
          <p:nvPr/>
        </p:nvSpPr>
        <p:spPr bwMode="auto">
          <a:xfrm>
            <a:off x="417125" y="1825885"/>
            <a:ext cx="8619371" cy="1174319"/>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〇　東京版ガイドラインの内容は、多くの人が一緒に活動したり、観客として観覧する施設の整備に活用することで、すべて</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の人が社会参加できるための環境整備を進めることにつながるものと言える</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一方、</a:t>
            </a:r>
            <a:r>
              <a:rPr lang="ja-JP" altLang="en-US" sz="1200" b="0" i="0" u="none" strike="noStrike" baseline="0" dirty="0" smtClean="0">
                <a:solidFill>
                  <a:srgbClr val="000000"/>
                </a:solidFill>
                <a:latin typeface="ＭＳ ゴシック"/>
                <a:ea typeface="ＭＳ ゴシック"/>
              </a:rPr>
              <a:t>大会運営の</a:t>
            </a:r>
            <a:r>
              <a:rPr lang="ja-JP" altLang="en-US" sz="1200" b="0" i="0" u="none" strike="noStrike" baseline="0" smtClean="0">
                <a:solidFill>
                  <a:srgbClr val="000000"/>
                </a:solidFill>
                <a:latin typeface="ＭＳ ゴシック"/>
                <a:ea typeface="ＭＳ ゴシック"/>
              </a:rPr>
              <a:t>ための指針</a:t>
            </a:r>
            <a:r>
              <a:rPr lang="ja-JP" altLang="en-US" sz="1200" b="0" i="0" u="none" strike="noStrike" baseline="0" dirty="0" smtClean="0">
                <a:solidFill>
                  <a:srgbClr val="000000"/>
                </a:solidFill>
                <a:latin typeface="ＭＳ ゴシック"/>
                <a:ea typeface="ＭＳ ゴシック"/>
              </a:rPr>
              <a:t>であり、仮設による整備や人的対応も認めている</a:t>
            </a:r>
            <a:endParaRPr lang="en-US" altLang="ja-JP" sz="1200" b="0" i="0" u="none" strike="noStrike" baseline="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都の福祉のまちづくりをより一層進展させるため、建築物の規模や用途を踏まえて、これまでなかった新たな視点等を取</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err="1" smtClean="0">
                <a:solidFill>
                  <a:srgbClr val="000000"/>
                </a:solidFill>
                <a:latin typeface="ＭＳ ゴシック"/>
                <a:ea typeface="ＭＳ ゴシック"/>
              </a:rPr>
              <a:t>り</a:t>
            </a:r>
            <a:r>
              <a:rPr lang="ja-JP" altLang="en-US" sz="1200" dirty="0" smtClean="0">
                <a:solidFill>
                  <a:srgbClr val="000000"/>
                </a:solidFill>
                <a:latin typeface="ＭＳ ゴシック"/>
                <a:ea typeface="ＭＳ ゴシック"/>
              </a:rPr>
              <a:t>入れることが重要</a:t>
            </a:r>
            <a:endParaRPr lang="en-US" altLang="ja-JP" sz="1200" dirty="0" smtClean="0">
              <a:solidFill>
                <a:srgbClr val="000000"/>
              </a:solidFill>
              <a:latin typeface="ＭＳ ゴシック"/>
              <a:ea typeface="ＭＳ ゴシック"/>
            </a:endParaRPr>
          </a:p>
          <a:p>
            <a:pPr algn="l" rtl="0">
              <a:defRPr sz="1000"/>
            </a:pPr>
            <a:r>
              <a:rPr lang="ja-JP" altLang="en-US" sz="1200" b="0" i="0" u="none" strike="noStrike" baseline="0" dirty="0" smtClean="0">
                <a:solidFill>
                  <a:srgbClr val="000000"/>
                </a:solidFill>
                <a:latin typeface="ＭＳ ゴシック"/>
                <a:ea typeface="ＭＳ ゴシック"/>
              </a:rPr>
              <a:t>〇　また、国の建築設計標準の改正内容等を踏まえて、より望ましい整備を促進することが重要</a:t>
            </a:r>
            <a:endParaRPr lang="ja-JP" altLang="en-US" sz="1200" b="0" i="0" u="none" strike="noStrike" baseline="0" dirty="0">
              <a:solidFill>
                <a:srgbClr val="000000"/>
              </a:solidFill>
              <a:latin typeface="ＭＳ ゴシック"/>
              <a:ea typeface="ＭＳ ゴシック"/>
            </a:endParaRPr>
          </a:p>
        </p:txBody>
      </p:sp>
      <p:sp>
        <p:nvSpPr>
          <p:cNvPr id="76" name="Rectangle 46"/>
          <p:cNvSpPr>
            <a:spLocks noChangeArrowheads="1"/>
          </p:cNvSpPr>
          <p:nvPr/>
        </p:nvSpPr>
        <p:spPr bwMode="auto">
          <a:xfrm>
            <a:off x="679189" y="3491914"/>
            <a:ext cx="8619371" cy="823778"/>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　車いす使用者が劇場やホール、競技会場等で同伴者や他の観客等と一緒に楽しめるよう、水平方向や垂直方向に分散</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した座席の中から希望する座席を選択できるような整備</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　車いす使用者用客席からのサイトラインの確保</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　車いす使用者以外にも配慮が必要な利用者のための席の確保</a:t>
            </a:r>
            <a:endParaRPr lang="ja-JP" altLang="en-US" sz="1200" b="0" i="0" u="none" strike="noStrike" baseline="0" dirty="0">
              <a:solidFill>
                <a:srgbClr val="000000"/>
              </a:solidFill>
              <a:latin typeface="ＭＳ ゴシック"/>
              <a:ea typeface="ＭＳ ゴシック"/>
            </a:endParaRPr>
          </a:p>
        </p:txBody>
      </p:sp>
      <p:sp>
        <p:nvSpPr>
          <p:cNvPr id="77" name="Rectangle 46"/>
          <p:cNvSpPr>
            <a:spLocks noChangeArrowheads="1"/>
          </p:cNvSpPr>
          <p:nvPr/>
        </p:nvSpPr>
        <p:spPr bwMode="auto">
          <a:xfrm>
            <a:off x="679188" y="4530960"/>
            <a:ext cx="8619371" cy="424792"/>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　施設の用途や利用状況を勘案して、車いす使用者用トイレや、オストメイト用設備を有するトイレ、ベビーチェア・</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ベビーベッドを設置したトイレのほか、大型ベッドの配置や異性介助に配慮したトイレ等をトイレ全体に分散して配置</a:t>
            </a:r>
            <a:endParaRPr lang="ja-JP" altLang="en-US" sz="1200" b="0" i="0" u="none" strike="noStrike" baseline="0" dirty="0">
              <a:solidFill>
                <a:srgbClr val="000000"/>
              </a:solidFill>
              <a:latin typeface="ＭＳ ゴシック"/>
              <a:ea typeface="ＭＳ ゴシック"/>
            </a:endParaRPr>
          </a:p>
        </p:txBody>
      </p:sp>
      <p:sp>
        <p:nvSpPr>
          <p:cNvPr id="78" name="Rectangle 46"/>
          <p:cNvSpPr>
            <a:spLocks noChangeArrowheads="1"/>
          </p:cNvSpPr>
          <p:nvPr/>
        </p:nvSpPr>
        <p:spPr bwMode="auto">
          <a:xfrm>
            <a:off x="664567" y="5194173"/>
            <a:ext cx="8619371" cy="29465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a:solidFill>
                  <a:srgbClr val="000000"/>
                </a:solidFill>
                <a:latin typeface="ＭＳ ゴシック"/>
                <a:ea typeface="ＭＳ ゴシック"/>
              </a:rPr>
              <a:t>◎</a:t>
            </a:r>
            <a:r>
              <a:rPr lang="ja-JP" altLang="en-US" sz="1200" dirty="0" smtClean="0">
                <a:solidFill>
                  <a:srgbClr val="000000"/>
                </a:solidFill>
                <a:latin typeface="ＭＳ ゴシック"/>
                <a:ea typeface="ＭＳ ゴシック"/>
              </a:rPr>
              <a:t>　誰もが円滑に利用できるよう、既存の客室を改修する際の留意点</a:t>
            </a:r>
            <a:endParaRPr lang="ja-JP" altLang="en-US" sz="1200" b="0" i="0" u="none" strike="noStrike" baseline="0" dirty="0">
              <a:solidFill>
                <a:srgbClr val="000000"/>
              </a:solidFill>
              <a:latin typeface="ＭＳ ゴシック"/>
              <a:ea typeface="ＭＳ ゴシック"/>
            </a:endParaRPr>
          </a:p>
        </p:txBody>
      </p:sp>
      <p:sp>
        <p:nvSpPr>
          <p:cNvPr id="79" name="Rectangle 46"/>
          <p:cNvSpPr>
            <a:spLocks noChangeArrowheads="1"/>
          </p:cNvSpPr>
          <p:nvPr/>
        </p:nvSpPr>
        <p:spPr bwMode="auto">
          <a:xfrm>
            <a:off x="677328" y="5701740"/>
            <a:ext cx="8619371" cy="313187"/>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　店内における通路幅員の確保等、居室内等における設計上の配慮</a:t>
            </a:r>
            <a:endParaRPr lang="ja-JP" altLang="en-US" sz="1200" b="0" i="0" u="none" strike="noStrike" baseline="0" dirty="0">
              <a:solidFill>
                <a:srgbClr val="000000"/>
              </a:solidFill>
              <a:latin typeface="ＭＳ ゴシック"/>
              <a:ea typeface="ＭＳ ゴシック"/>
            </a:endParaRPr>
          </a:p>
        </p:txBody>
      </p:sp>
      <p:sp>
        <p:nvSpPr>
          <p:cNvPr id="18" name="正方形/長方形 17"/>
          <p:cNvSpPr/>
          <p:nvPr/>
        </p:nvSpPr>
        <p:spPr>
          <a:xfrm>
            <a:off x="8820472" y="6597352"/>
            <a:ext cx="310319" cy="2544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２</a:t>
            </a:r>
            <a:endParaRPr kumimoji="1" lang="ja-JP" altLang="en-US" sz="1400" dirty="0">
              <a:solidFill>
                <a:schemeClr val="tx1"/>
              </a:solidFill>
            </a:endParaRPr>
          </a:p>
        </p:txBody>
      </p:sp>
    </p:spTree>
    <p:extLst>
      <p:ext uri="{BB962C8B-B14F-4D97-AF65-F5344CB8AC3E}">
        <p14:creationId xmlns:p14="http://schemas.microsoft.com/office/powerpoint/2010/main" val="2350676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8"/>
          <p:cNvSpPr>
            <a:spLocks noChangeArrowheads="1"/>
          </p:cNvSpPr>
          <p:nvPr/>
        </p:nvSpPr>
        <p:spPr bwMode="auto">
          <a:xfrm>
            <a:off x="298600" y="5725523"/>
            <a:ext cx="3682845" cy="216024"/>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　　</a:t>
            </a:r>
            <a:r>
              <a:rPr lang="en-US" altLang="ja-JP" sz="1200" b="0" i="0" baseline="0" dirty="0" smtClean="0">
                <a:effectLst/>
                <a:latin typeface="ＭＳ ゴシック" panose="020B0609070205080204" pitchFamily="49" charset="-128"/>
                <a:ea typeface="ＭＳ ゴシック" panose="020B0609070205080204" pitchFamily="49" charset="-128"/>
              </a:rPr>
              <a:t>5</a:t>
            </a:r>
            <a:r>
              <a:rPr lang="ja-JP" altLang="en-US" sz="1200" b="0" i="0" baseline="0" dirty="0" smtClean="0">
                <a:effectLst/>
                <a:latin typeface="ＭＳ ゴシック" panose="020B0609070205080204" pitchFamily="49" charset="-128"/>
                <a:ea typeface="ＭＳ ゴシック" panose="020B0609070205080204" pitchFamily="49" charset="-128"/>
              </a:rPr>
              <a:t>月</a:t>
            </a:r>
            <a:r>
              <a:rPr lang="en-US" altLang="ja-JP" sz="1200" b="0" i="0" baseline="0" dirty="0" smtClean="0">
                <a:effectLst/>
                <a:latin typeface="ＭＳ ゴシック" panose="020B0609070205080204" pitchFamily="49" charset="-128"/>
                <a:ea typeface="ＭＳ ゴシック" panose="020B0609070205080204" pitchFamily="49" charset="-128"/>
              </a:rPr>
              <a:t>26</a:t>
            </a:r>
            <a:r>
              <a:rPr lang="ja-JP" altLang="en-US" sz="1200" b="0" i="0" baseline="0" dirty="0" smtClean="0">
                <a:effectLst/>
                <a:latin typeface="ＭＳ ゴシック" panose="020B0609070205080204" pitchFamily="49" charset="-128"/>
                <a:ea typeface="ＭＳ ゴシック" panose="020B0609070205080204" pitchFamily="49" charset="-128"/>
              </a:rPr>
              <a:t>日</a:t>
            </a:r>
            <a:r>
              <a:rPr lang="ja-JP" altLang="ja-JP" sz="1200" b="0" i="0" baseline="0" dirty="0">
                <a:effectLst/>
                <a:latin typeface="ＭＳ ゴシック" panose="020B0609070205080204" pitchFamily="49" charset="-128"/>
                <a:ea typeface="ＭＳ ゴシック" panose="020B0609070205080204" pitchFamily="49" charset="-128"/>
              </a:rPr>
              <a:t>　</a:t>
            </a:r>
            <a:r>
              <a:rPr lang="ja-JP" altLang="ja-JP" sz="1200" b="0" i="0" baseline="0" dirty="0" smtClean="0">
                <a:effectLst/>
                <a:latin typeface="ＭＳ ゴシック" panose="020B0609070205080204" pitchFamily="49" charset="-128"/>
                <a:ea typeface="ＭＳ ゴシック" panose="020B0609070205080204" pitchFamily="49" charset="-128"/>
              </a:rPr>
              <a:t>第</a:t>
            </a:r>
            <a:r>
              <a:rPr lang="ja-JP" altLang="en-US" sz="1200" b="0" i="0" baseline="0" dirty="0" smtClean="0">
                <a:effectLst/>
                <a:latin typeface="ＭＳ ゴシック" panose="020B0609070205080204" pitchFamily="49" charset="-128"/>
                <a:ea typeface="ＭＳ ゴシック" panose="020B0609070205080204" pitchFamily="49" charset="-128"/>
              </a:rPr>
              <a:t>３</a:t>
            </a:r>
            <a:r>
              <a:rPr lang="ja-JP" altLang="ja-JP" sz="1200" b="0" i="0" baseline="0" dirty="0" smtClean="0">
                <a:effectLst/>
                <a:latin typeface="ＭＳ ゴシック" panose="020B0609070205080204" pitchFamily="49" charset="-128"/>
                <a:ea typeface="ＭＳ ゴシック" panose="020B0609070205080204" pitchFamily="49" charset="-128"/>
              </a:rPr>
              <a:t>回</a:t>
            </a:r>
            <a:r>
              <a:rPr lang="ja-JP" altLang="en-US" sz="1200" b="0" i="0" baseline="0" dirty="0" smtClean="0">
                <a:effectLst/>
                <a:latin typeface="ＭＳ ゴシック" panose="020B0609070205080204" pitchFamily="49" charset="-128"/>
                <a:ea typeface="ＭＳ ゴシック" panose="020B0609070205080204" pitchFamily="49" charset="-128"/>
              </a:rPr>
              <a:t>専門部会</a:t>
            </a:r>
            <a:r>
              <a:rPr lang="ja-JP" altLang="ja-JP" sz="1800" b="0" i="0" baseline="0" dirty="0">
                <a:effectLst/>
                <a:latin typeface="+mj-ea"/>
                <a:ea typeface="+mj-ea"/>
                <a:cs typeface="+mn-cs"/>
              </a:rPr>
              <a:t>　</a:t>
            </a:r>
            <a:endParaRPr lang="ja-JP" altLang="ja-JP" sz="1800" b="0" dirty="0">
              <a:effectLst/>
              <a:latin typeface="+mj-ea"/>
              <a:ea typeface="+mj-ea"/>
            </a:endParaRPr>
          </a:p>
        </p:txBody>
      </p:sp>
      <p:sp>
        <p:nvSpPr>
          <p:cNvPr id="7" name="Rectangle 18"/>
          <p:cNvSpPr>
            <a:spLocks noChangeArrowheads="1"/>
          </p:cNvSpPr>
          <p:nvPr/>
        </p:nvSpPr>
        <p:spPr bwMode="auto">
          <a:xfrm>
            <a:off x="4242204" y="6175812"/>
            <a:ext cx="4812089" cy="334836"/>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　　　</a:t>
            </a:r>
            <a:r>
              <a:rPr lang="ja-JP" altLang="en-US" sz="1200" b="0" i="0" dirty="0" smtClean="0">
                <a:effectLst/>
                <a:latin typeface="ＭＳ ゴシック" panose="020B0609070205080204" pitchFamily="49" charset="-128"/>
                <a:ea typeface="ＭＳ ゴシック" panose="020B0609070205080204" pitchFamily="49" charset="-128"/>
              </a:rPr>
              <a:t> </a:t>
            </a:r>
            <a:r>
              <a:rPr lang="en-US" altLang="ja-JP" sz="1200" b="0" i="0" baseline="0" dirty="0" smtClean="0">
                <a:effectLst/>
                <a:latin typeface="ＭＳ ゴシック" panose="020B0609070205080204" pitchFamily="49" charset="-128"/>
                <a:ea typeface="ＭＳ ゴシック" panose="020B0609070205080204" pitchFamily="49" charset="-128"/>
              </a:rPr>
              <a:t>11</a:t>
            </a:r>
            <a:r>
              <a:rPr lang="ja-JP" altLang="en-US" sz="1200" b="0" i="0" baseline="0" dirty="0">
                <a:effectLst/>
                <a:latin typeface="ＭＳ ゴシック" panose="020B0609070205080204" pitchFamily="49" charset="-128"/>
                <a:ea typeface="ＭＳ ゴシック" panose="020B0609070205080204" pitchFamily="49" charset="-128"/>
              </a:rPr>
              <a:t>月</a:t>
            </a:r>
            <a:r>
              <a:rPr lang="ja-JP" altLang="ja-JP" sz="1200" b="0" i="0" baseline="0" dirty="0">
                <a:effectLst/>
                <a:latin typeface="ＭＳ ゴシック" panose="020B0609070205080204" pitchFamily="49" charset="-128"/>
                <a:ea typeface="ＭＳ ゴシック" panose="020B0609070205080204" pitchFamily="49" charset="-128"/>
              </a:rPr>
              <a:t>　</a:t>
            </a:r>
            <a:r>
              <a:rPr lang="ja-JP" altLang="ja-JP" sz="1200" b="0" i="0" baseline="0" dirty="0" smtClean="0">
                <a:effectLst/>
                <a:latin typeface="ＭＳ ゴシック" panose="020B0609070205080204" pitchFamily="49" charset="-128"/>
                <a:ea typeface="ＭＳ ゴシック" panose="020B0609070205080204" pitchFamily="49" charset="-128"/>
              </a:rPr>
              <a:t>第</a:t>
            </a:r>
            <a:r>
              <a:rPr lang="ja-JP" altLang="en-US" sz="1200" b="0" i="0" baseline="0" dirty="0" smtClean="0">
                <a:effectLst/>
                <a:latin typeface="ＭＳ ゴシック" panose="020B0609070205080204" pitchFamily="49" charset="-128"/>
                <a:ea typeface="ＭＳ ゴシック" panose="020B0609070205080204" pitchFamily="49" charset="-128"/>
              </a:rPr>
              <a:t>２</a:t>
            </a:r>
            <a:r>
              <a:rPr lang="ja-JP" altLang="ja-JP" sz="1200" b="0" i="0" baseline="0" dirty="0" smtClean="0">
                <a:effectLst/>
                <a:latin typeface="ＭＳ ゴシック" panose="020B0609070205080204" pitchFamily="49" charset="-128"/>
                <a:ea typeface="ＭＳ ゴシック" panose="020B0609070205080204" pitchFamily="49" charset="-128"/>
              </a:rPr>
              <a:t>回推進協議会</a:t>
            </a:r>
            <a:endParaRPr lang="ja-JP" altLang="ja-JP" sz="1200" b="0" dirty="0">
              <a:effectLst/>
              <a:latin typeface="ＭＳ ゴシック" panose="020B0609070205080204" pitchFamily="49" charset="-128"/>
              <a:ea typeface="ＭＳ ゴシック" panose="020B0609070205080204" pitchFamily="49" charset="-128"/>
            </a:endParaRPr>
          </a:p>
        </p:txBody>
      </p:sp>
      <p:sp>
        <p:nvSpPr>
          <p:cNvPr id="9" name="Rectangle 18"/>
          <p:cNvSpPr>
            <a:spLocks noChangeArrowheads="1"/>
          </p:cNvSpPr>
          <p:nvPr/>
        </p:nvSpPr>
        <p:spPr bwMode="auto">
          <a:xfrm>
            <a:off x="1275926" y="5941547"/>
            <a:ext cx="1927922" cy="23704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・骨子</a:t>
            </a:r>
            <a:r>
              <a:rPr lang="ja-JP" altLang="en-US" sz="1200" dirty="0" smtClean="0">
                <a:latin typeface="ＭＳ ゴシック" panose="020B0609070205080204" pitchFamily="49" charset="-128"/>
                <a:ea typeface="ＭＳ ゴシック" panose="020B0609070205080204" pitchFamily="49" charset="-128"/>
              </a:rPr>
              <a:t>（</a:t>
            </a:r>
            <a:r>
              <a:rPr lang="ja-JP" altLang="en-US" sz="1200" smtClean="0">
                <a:latin typeface="ＭＳ ゴシック" panose="020B0609070205080204" pitchFamily="49" charset="-128"/>
                <a:ea typeface="ＭＳ ゴシック" panose="020B0609070205080204" pitchFamily="49" charset="-128"/>
              </a:rPr>
              <a:t>案）の検討</a:t>
            </a:r>
            <a:endParaRPr lang="ja-JP" altLang="ja-JP" sz="1800" b="0" dirty="0">
              <a:effectLst/>
              <a:latin typeface="+mj-ea"/>
              <a:ea typeface="+mj-ea"/>
            </a:endParaRPr>
          </a:p>
        </p:txBody>
      </p:sp>
      <p:sp>
        <p:nvSpPr>
          <p:cNvPr id="10" name="Rectangle 18"/>
          <p:cNvSpPr>
            <a:spLocks noChangeArrowheads="1"/>
          </p:cNvSpPr>
          <p:nvPr/>
        </p:nvSpPr>
        <p:spPr bwMode="auto">
          <a:xfrm>
            <a:off x="290613" y="6175812"/>
            <a:ext cx="3682845" cy="240444"/>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　　　　</a:t>
            </a:r>
            <a:r>
              <a:rPr lang="en-US" altLang="ja-JP" sz="1200" b="0" i="0" baseline="0" dirty="0" smtClean="0">
                <a:effectLst/>
                <a:latin typeface="ＭＳ ゴシック" panose="020B0609070205080204" pitchFamily="49" charset="-128"/>
                <a:ea typeface="ＭＳ ゴシック" panose="020B0609070205080204" pitchFamily="49" charset="-128"/>
              </a:rPr>
              <a:t>7</a:t>
            </a:r>
            <a:r>
              <a:rPr lang="ja-JP" altLang="en-US" sz="1200" b="0" i="0" baseline="0" dirty="0" smtClean="0">
                <a:effectLst/>
                <a:latin typeface="ＭＳ ゴシック" panose="020B0609070205080204" pitchFamily="49" charset="-128"/>
                <a:ea typeface="ＭＳ ゴシック" panose="020B0609070205080204" pitchFamily="49" charset="-128"/>
              </a:rPr>
              <a:t>月　</a:t>
            </a:r>
            <a:r>
              <a:rPr lang="ja-JP" altLang="ja-JP" sz="1200" b="0" i="0" baseline="0" dirty="0" smtClean="0">
                <a:effectLst/>
                <a:latin typeface="ＭＳ ゴシック" panose="020B0609070205080204" pitchFamily="49" charset="-128"/>
                <a:ea typeface="ＭＳ ゴシック" panose="020B0609070205080204" pitchFamily="49" charset="-128"/>
              </a:rPr>
              <a:t>第</a:t>
            </a:r>
            <a:r>
              <a:rPr lang="ja-JP" altLang="en-US" sz="1200" b="0" i="0" baseline="0" dirty="0" smtClean="0">
                <a:effectLst/>
                <a:latin typeface="ＭＳ ゴシック" panose="020B0609070205080204" pitchFamily="49" charset="-128"/>
                <a:ea typeface="ＭＳ ゴシック" panose="020B0609070205080204" pitchFamily="49" charset="-128"/>
              </a:rPr>
              <a:t>４</a:t>
            </a:r>
            <a:r>
              <a:rPr lang="ja-JP" altLang="ja-JP" sz="1200" b="0" i="0" baseline="0" dirty="0" smtClean="0">
                <a:effectLst/>
                <a:latin typeface="ＭＳ ゴシック" panose="020B0609070205080204" pitchFamily="49" charset="-128"/>
                <a:ea typeface="ＭＳ ゴシック" panose="020B0609070205080204" pitchFamily="49" charset="-128"/>
              </a:rPr>
              <a:t>回</a:t>
            </a:r>
            <a:r>
              <a:rPr lang="ja-JP" altLang="en-US" sz="1200" b="0" i="0" baseline="0" dirty="0" smtClean="0">
                <a:effectLst/>
                <a:latin typeface="ＭＳ ゴシック" panose="020B0609070205080204" pitchFamily="49" charset="-128"/>
                <a:ea typeface="ＭＳ ゴシック" panose="020B0609070205080204" pitchFamily="49" charset="-128"/>
              </a:rPr>
              <a:t>専門部会</a:t>
            </a:r>
            <a:r>
              <a:rPr lang="ja-JP" altLang="ja-JP" sz="1800" b="0" i="0" baseline="0" dirty="0">
                <a:effectLst/>
                <a:latin typeface="+mj-ea"/>
                <a:ea typeface="+mj-ea"/>
                <a:cs typeface="+mn-cs"/>
              </a:rPr>
              <a:t>　</a:t>
            </a:r>
            <a:endParaRPr lang="ja-JP" altLang="ja-JP" sz="1800" b="0" dirty="0">
              <a:effectLst/>
              <a:latin typeface="+mj-ea"/>
              <a:ea typeface="+mj-ea"/>
            </a:endParaRPr>
          </a:p>
        </p:txBody>
      </p:sp>
      <p:sp>
        <p:nvSpPr>
          <p:cNvPr id="11" name="Rectangle 18"/>
          <p:cNvSpPr>
            <a:spLocks noChangeArrowheads="1"/>
          </p:cNvSpPr>
          <p:nvPr/>
        </p:nvSpPr>
        <p:spPr bwMode="auto">
          <a:xfrm>
            <a:off x="4242204" y="5725915"/>
            <a:ext cx="3682845" cy="252691"/>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　 　</a:t>
            </a:r>
            <a:r>
              <a:rPr lang="en-US" altLang="ja-JP" sz="1200" b="0" i="0" baseline="0" dirty="0" smtClean="0">
                <a:effectLst/>
                <a:latin typeface="ＭＳ ゴシック" panose="020B0609070205080204" pitchFamily="49" charset="-128"/>
                <a:ea typeface="ＭＳ ゴシック" panose="020B0609070205080204" pitchFamily="49" charset="-128"/>
              </a:rPr>
              <a:t>8</a:t>
            </a:r>
            <a:r>
              <a:rPr lang="ja-JP" altLang="en-US" sz="1200" b="0" i="0" baseline="0" dirty="0" smtClean="0">
                <a:effectLst/>
                <a:latin typeface="ＭＳ ゴシック" panose="020B0609070205080204" pitchFamily="49" charset="-128"/>
                <a:ea typeface="ＭＳ ゴシック" panose="020B0609070205080204" pitchFamily="49" charset="-128"/>
              </a:rPr>
              <a:t>～</a:t>
            </a:r>
            <a:r>
              <a:rPr lang="en-US" altLang="ja-JP" sz="1200" b="0" i="0" baseline="0" dirty="0" smtClean="0">
                <a:effectLst/>
                <a:latin typeface="ＭＳ ゴシック" panose="020B0609070205080204" pitchFamily="49" charset="-128"/>
                <a:ea typeface="ＭＳ ゴシック" panose="020B0609070205080204" pitchFamily="49" charset="-128"/>
              </a:rPr>
              <a:t>9</a:t>
            </a:r>
            <a:r>
              <a:rPr lang="ja-JP" altLang="en-US" sz="1200" b="0" i="0" baseline="0" dirty="0" smtClean="0">
                <a:effectLst/>
                <a:latin typeface="ＭＳ ゴシック" panose="020B0609070205080204" pitchFamily="49" charset="-128"/>
                <a:ea typeface="ＭＳ ゴシック" panose="020B0609070205080204" pitchFamily="49" charset="-128"/>
              </a:rPr>
              <a:t>月　</a:t>
            </a:r>
            <a:r>
              <a:rPr lang="ja-JP" altLang="ja-JP" sz="1200" b="0" i="0" baseline="0" dirty="0" smtClean="0">
                <a:effectLst/>
                <a:latin typeface="ＭＳ ゴシック" panose="020B0609070205080204" pitchFamily="49" charset="-128"/>
                <a:ea typeface="ＭＳ ゴシック" panose="020B0609070205080204" pitchFamily="49" charset="-128"/>
              </a:rPr>
              <a:t>第</a:t>
            </a:r>
            <a:r>
              <a:rPr lang="ja-JP" altLang="en-US" sz="1200" dirty="0" smtClean="0">
                <a:latin typeface="ＭＳ ゴシック" panose="020B0609070205080204" pitchFamily="49" charset="-128"/>
                <a:ea typeface="ＭＳ ゴシック" panose="020B0609070205080204" pitchFamily="49" charset="-128"/>
              </a:rPr>
              <a:t>５</a:t>
            </a:r>
            <a:r>
              <a:rPr lang="ja-JP" altLang="ja-JP" sz="1200" b="0" i="0" baseline="0" dirty="0" smtClean="0">
                <a:effectLst/>
                <a:latin typeface="ＭＳ ゴシック" panose="020B0609070205080204" pitchFamily="49" charset="-128"/>
                <a:ea typeface="ＭＳ ゴシック" panose="020B0609070205080204" pitchFamily="49" charset="-128"/>
              </a:rPr>
              <a:t>回</a:t>
            </a:r>
            <a:r>
              <a:rPr lang="ja-JP" altLang="en-US" sz="1200" b="0" i="0" baseline="0" dirty="0" smtClean="0">
                <a:effectLst/>
                <a:latin typeface="ＭＳ ゴシック" panose="020B0609070205080204" pitchFamily="49" charset="-128"/>
                <a:ea typeface="ＭＳ ゴシック" panose="020B0609070205080204" pitchFamily="49" charset="-128"/>
              </a:rPr>
              <a:t>専門部会</a:t>
            </a:r>
            <a:r>
              <a:rPr lang="ja-JP" altLang="ja-JP" sz="1800" b="0" i="0" baseline="0" dirty="0">
                <a:effectLst/>
                <a:latin typeface="+mj-ea"/>
                <a:ea typeface="+mj-ea"/>
                <a:cs typeface="+mn-cs"/>
              </a:rPr>
              <a:t>　</a:t>
            </a:r>
            <a:endParaRPr lang="ja-JP" altLang="ja-JP" sz="1800" b="0" dirty="0">
              <a:effectLst/>
              <a:latin typeface="+mj-ea"/>
              <a:ea typeface="+mj-ea"/>
            </a:endParaRPr>
          </a:p>
        </p:txBody>
      </p:sp>
      <p:sp>
        <p:nvSpPr>
          <p:cNvPr id="12" name="Rectangle 18"/>
          <p:cNvSpPr>
            <a:spLocks noChangeArrowheads="1"/>
          </p:cNvSpPr>
          <p:nvPr/>
        </p:nvSpPr>
        <p:spPr bwMode="auto">
          <a:xfrm>
            <a:off x="1286818" y="6449298"/>
            <a:ext cx="2266975" cy="23704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・中間報告（素案）の検討</a:t>
            </a:r>
            <a:endParaRPr lang="ja-JP" altLang="ja-JP" sz="1800" b="0" dirty="0">
              <a:effectLst/>
              <a:latin typeface="+mj-ea"/>
              <a:ea typeface="+mj-ea"/>
            </a:endParaRPr>
          </a:p>
        </p:txBody>
      </p:sp>
      <p:sp>
        <p:nvSpPr>
          <p:cNvPr id="13" name="Rectangle 18"/>
          <p:cNvSpPr>
            <a:spLocks noChangeArrowheads="1"/>
          </p:cNvSpPr>
          <p:nvPr/>
        </p:nvSpPr>
        <p:spPr bwMode="auto">
          <a:xfrm>
            <a:off x="5210655" y="5978606"/>
            <a:ext cx="2016224" cy="23704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・中間報告（案）の検討</a:t>
            </a:r>
            <a:endParaRPr lang="ja-JP" altLang="ja-JP" sz="1800" b="0" dirty="0">
              <a:effectLst/>
              <a:latin typeface="+mj-ea"/>
              <a:ea typeface="+mj-ea"/>
            </a:endParaRPr>
          </a:p>
        </p:txBody>
      </p:sp>
      <p:sp>
        <p:nvSpPr>
          <p:cNvPr id="22" name="AutoShape 1"/>
          <p:cNvSpPr>
            <a:spLocks noChangeArrowheads="1"/>
          </p:cNvSpPr>
          <p:nvPr/>
        </p:nvSpPr>
        <p:spPr bwMode="auto">
          <a:xfrm>
            <a:off x="118645" y="44624"/>
            <a:ext cx="8917851" cy="5184575"/>
          </a:xfrm>
          <a:prstGeom prst="roundRect">
            <a:avLst>
              <a:gd name="adj" fmla="val 2387"/>
            </a:avLst>
          </a:prstGeom>
          <a:noFill/>
          <a:ln w="19050" algn="ctr">
            <a:solidFill>
              <a:srgbClr xmlns:mc="http://schemas.openxmlformats.org/markup-compatibility/2006" xmlns:a14="http://schemas.microsoft.com/office/drawing/2010/main" val="000000" mc:Ignorable="a14" a14:legacySpreadsheetColorIndex="64"/>
            </a:solidFill>
            <a:round/>
            <a:headEnd/>
            <a:tailEnd/>
          </a:ln>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406" tIns="46703" rIns="93406" bIns="46703"/>
          <a:lstStyle/>
          <a:p>
            <a:endParaRPr lang="ja-JP" altLang="en-US"/>
          </a:p>
        </p:txBody>
      </p:sp>
      <p:sp>
        <p:nvSpPr>
          <p:cNvPr id="23" name="Rectangle 46"/>
          <p:cNvSpPr>
            <a:spLocks noChangeArrowheads="1"/>
          </p:cNvSpPr>
          <p:nvPr/>
        </p:nvSpPr>
        <p:spPr bwMode="auto">
          <a:xfrm>
            <a:off x="330312" y="188640"/>
            <a:ext cx="6048672" cy="276715"/>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(2)</a:t>
            </a:r>
            <a:r>
              <a:rPr lang="ja-JP" altLang="en-US" sz="1200" dirty="0" smtClean="0">
                <a:solidFill>
                  <a:srgbClr val="000000"/>
                </a:solidFill>
                <a:latin typeface="ＭＳ ゴシック"/>
                <a:ea typeface="ＭＳ ゴシック"/>
              </a:rPr>
              <a:t>高齢者や障害者など当事者による施設等の調査</a:t>
            </a:r>
            <a:endParaRPr lang="ja-JP" altLang="en-US" sz="1200" b="0" i="0" u="none" strike="noStrike" baseline="0" dirty="0">
              <a:solidFill>
                <a:srgbClr val="000000"/>
              </a:solidFill>
              <a:latin typeface="ＭＳ ゴシック"/>
              <a:ea typeface="ＭＳ ゴシック"/>
            </a:endParaRPr>
          </a:p>
        </p:txBody>
      </p:sp>
      <p:sp>
        <p:nvSpPr>
          <p:cNvPr id="24" name="Rectangle 46"/>
          <p:cNvSpPr>
            <a:spLocks noChangeArrowheads="1"/>
          </p:cNvSpPr>
          <p:nvPr/>
        </p:nvSpPr>
        <p:spPr bwMode="auto">
          <a:xfrm>
            <a:off x="399340" y="447679"/>
            <a:ext cx="8619371" cy="1065461"/>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〇　整備基準を遵守することに加えて、高齢者や障害者など当事者による意見を踏まえて整備を進めることは、すべての人に</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使いやすい建築物を整備する上で重要</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都の「アクセシビリティ・ワークショップ」の取組は、他の施設においても参考になる取組</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a:t>
            </a:r>
            <a:r>
              <a:rPr lang="ja-JP" altLang="en-US" sz="1200" dirty="0">
                <a:solidFill>
                  <a:srgbClr val="000000"/>
                </a:solidFill>
                <a:latin typeface="ＭＳ ゴシック"/>
                <a:ea typeface="ＭＳ ゴシック"/>
              </a:rPr>
              <a:t>参考と</a:t>
            </a:r>
            <a:r>
              <a:rPr lang="ja-JP" altLang="en-US" sz="1200" dirty="0" smtClean="0">
                <a:solidFill>
                  <a:srgbClr val="000000"/>
                </a:solidFill>
                <a:latin typeface="ＭＳ ゴシック"/>
                <a:ea typeface="ＭＳ ゴシック"/>
              </a:rPr>
              <a:t>なる</a:t>
            </a:r>
            <a:r>
              <a:rPr lang="ja-JP" altLang="en-US" sz="1200" dirty="0">
                <a:solidFill>
                  <a:srgbClr val="000000"/>
                </a:solidFill>
                <a:latin typeface="ＭＳ ゴシック"/>
                <a:ea typeface="ＭＳ ゴシック"/>
              </a:rPr>
              <a:t>意見</a:t>
            </a:r>
            <a:r>
              <a:rPr lang="ja-JP" altLang="en-US" sz="1200" dirty="0" smtClean="0">
                <a:solidFill>
                  <a:srgbClr val="000000"/>
                </a:solidFill>
                <a:latin typeface="ＭＳ ゴシック"/>
                <a:ea typeface="ＭＳ ゴシック"/>
              </a:rPr>
              <a:t>を十分</a:t>
            </a:r>
            <a:r>
              <a:rPr lang="ja-JP" altLang="en-US" sz="1200" dirty="0">
                <a:solidFill>
                  <a:srgbClr val="000000"/>
                </a:solidFill>
                <a:latin typeface="ＭＳ ゴシック"/>
                <a:ea typeface="ＭＳ ゴシック"/>
              </a:rPr>
              <a:t>聴取できる</a:t>
            </a:r>
            <a:r>
              <a:rPr lang="ja-JP" altLang="en-US" sz="1200" dirty="0" smtClean="0">
                <a:solidFill>
                  <a:srgbClr val="000000"/>
                </a:solidFill>
                <a:latin typeface="ＭＳ ゴシック"/>
                <a:ea typeface="ＭＳ ゴシック"/>
              </a:rPr>
              <a:t>よう、参加者が当該施設や設備の意義や、整備に関する基準等について理解することが</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必要であることから、参加者に対して事前に研修を行うことも有効</a:t>
            </a:r>
            <a:endParaRPr lang="en-US" altLang="ja-JP" sz="1200" b="0" i="0" u="none" strike="noStrike" baseline="0" dirty="0" smtClean="0">
              <a:solidFill>
                <a:srgbClr val="000000"/>
              </a:solidFill>
              <a:latin typeface="ＭＳ ゴシック"/>
              <a:ea typeface="ＭＳ ゴシック"/>
            </a:endParaRPr>
          </a:p>
        </p:txBody>
      </p:sp>
      <p:sp>
        <p:nvSpPr>
          <p:cNvPr id="25" name="Rectangle 46"/>
          <p:cNvSpPr>
            <a:spLocks noChangeArrowheads="1"/>
          </p:cNvSpPr>
          <p:nvPr/>
        </p:nvSpPr>
        <p:spPr bwMode="auto">
          <a:xfrm>
            <a:off x="338262" y="1513140"/>
            <a:ext cx="6048672" cy="331684"/>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a:t>
            </a:r>
            <a:r>
              <a:rPr lang="ja-JP" altLang="en-US" sz="1200" dirty="0" smtClean="0">
                <a:solidFill>
                  <a:srgbClr val="000000"/>
                </a:solidFill>
                <a:latin typeface="ＭＳ ゴシック"/>
                <a:ea typeface="ＭＳ ゴシック"/>
              </a:rPr>
              <a:t>より望ましい整備に向けて検討を要する項目</a:t>
            </a:r>
            <a:r>
              <a:rPr lang="en-US" altLang="ja-JP" sz="1200" dirty="0" smtClean="0">
                <a:solidFill>
                  <a:srgbClr val="000000"/>
                </a:solidFill>
                <a:latin typeface="ＭＳ ゴシック"/>
                <a:ea typeface="ＭＳ ゴシック"/>
              </a:rPr>
              <a:t>】</a:t>
            </a:r>
            <a:endParaRPr lang="ja-JP" altLang="en-US" sz="1200" b="0" i="0" u="none" strike="noStrike" baseline="0" dirty="0">
              <a:solidFill>
                <a:srgbClr val="000000"/>
              </a:solidFill>
              <a:latin typeface="ＭＳ ゴシック"/>
              <a:ea typeface="ＭＳ ゴシック"/>
            </a:endParaRPr>
          </a:p>
        </p:txBody>
      </p:sp>
      <p:sp>
        <p:nvSpPr>
          <p:cNvPr id="26" name="Rectangle 46"/>
          <p:cNvSpPr>
            <a:spLocks noChangeArrowheads="1"/>
          </p:cNvSpPr>
          <p:nvPr/>
        </p:nvSpPr>
        <p:spPr bwMode="auto">
          <a:xfrm>
            <a:off x="562505" y="1738072"/>
            <a:ext cx="8619371" cy="970847"/>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　施設・設備の新設や改修等に当たり、計画や設計の段階から高齢者や障害者を含めた利用者が参加したバリアフリーに</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関する意見聴取と整備に反映する取組の推進</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　効果的な意見聴取を行えるよう、参加者に対する研修の機会の確保</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　都や区市町村が設置する公共施設における率先した取組</a:t>
            </a:r>
            <a:endParaRPr lang="en-US" altLang="ja-JP" sz="1200" dirty="0" smtClean="0">
              <a:solidFill>
                <a:srgbClr val="000000"/>
              </a:solidFill>
              <a:latin typeface="ＭＳ ゴシック"/>
              <a:ea typeface="ＭＳ ゴシック"/>
            </a:endParaRPr>
          </a:p>
        </p:txBody>
      </p:sp>
      <p:sp>
        <p:nvSpPr>
          <p:cNvPr id="27" name="Rectangle 46"/>
          <p:cNvSpPr>
            <a:spLocks noChangeArrowheads="1"/>
          </p:cNvSpPr>
          <p:nvPr/>
        </p:nvSpPr>
        <p:spPr bwMode="auto">
          <a:xfrm>
            <a:off x="330302" y="2781380"/>
            <a:ext cx="6048672" cy="276715"/>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(3)</a:t>
            </a:r>
            <a:r>
              <a:rPr lang="ja-JP" altLang="en-US" sz="1200" dirty="0" smtClean="0">
                <a:solidFill>
                  <a:srgbClr val="000000"/>
                </a:solidFill>
                <a:latin typeface="ＭＳ ゴシック"/>
                <a:ea typeface="ＭＳ ゴシック"/>
              </a:rPr>
              <a:t>整備基準の適切な弾力的運用</a:t>
            </a:r>
            <a:endParaRPr lang="ja-JP" altLang="en-US" sz="1200" b="0" i="0" u="none" strike="noStrike" baseline="0" dirty="0">
              <a:solidFill>
                <a:srgbClr val="000000"/>
              </a:solidFill>
              <a:latin typeface="ＭＳ ゴシック"/>
              <a:ea typeface="ＭＳ ゴシック"/>
            </a:endParaRPr>
          </a:p>
        </p:txBody>
      </p:sp>
      <p:sp>
        <p:nvSpPr>
          <p:cNvPr id="28" name="Rectangle 46"/>
          <p:cNvSpPr>
            <a:spLocks noChangeArrowheads="1"/>
          </p:cNvSpPr>
          <p:nvPr/>
        </p:nvSpPr>
        <p:spPr bwMode="auto">
          <a:xfrm>
            <a:off x="399330" y="3040419"/>
            <a:ext cx="8619371" cy="880030"/>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〇　整備基準の弾力的運用は、真にやむを得ない場合に限った場合とすべき</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弾力的運用の判断は特定行政庁や区市町村に委ねられており、適切な判断が行われることが重要</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〇　弾力的運用を認める場合には、本来整備すべき内容に代わる代替策を確保することや、利用に支障が生じた場合の対応を</a:t>
            </a:r>
            <a:endParaRPr lang="en-US" altLang="ja-JP" sz="1200" dirty="0" smtClean="0">
              <a:solidFill>
                <a:srgbClr val="000000"/>
              </a:solidFill>
              <a:latin typeface="ＭＳ ゴシック"/>
              <a:ea typeface="ＭＳ ゴシック"/>
            </a:endParaRPr>
          </a:p>
          <a:p>
            <a:pPr algn="l" rtl="0">
              <a:defRPr sz="1000"/>
            </a:pPr>
            <a:r>
              <a:rPr lang="ja-JP" altLang="en-US" sz="1200" dirty="0">
                <a:solidFill>
                  <a:srgbClr val="000000"/>
                </a:solidFill>
                <a:latin typeface="ＭＳ ゴシック"/>
                <a:ea typeface="ＭＳ ゴシック"/>
              </a:rPr>
              <a:t>　</a:t>
            </a:r>
            <a:r>
              <a:rPr lang="ja-JP" altLang="en-US" sz="1200" dirty="0" smtClean="0">
                <a:solidFill>
                  <a:srgbClr val="000000"/>
                </a:solidFill>
                <a:latin typeface="ＭＳ ゴシック"/>
                <a:ea typeface="ＭＳ ゴシック"/>
              </a:rPr>
              <a:t>あらかじめ示すことが重要</a:t>
            </a:r>
            <a:endParaRPr lang="en-US" altLang="ja-JP" sz="1200" b="0" i="0" u="none" strike="noStrike" baseline="0" dirty="0" smtClean="0">
              <a:solidFill>
                <a:srgbClr val="000000"/>
              </a:solidFill>
              <a:latin typeface="ＭＳ ゴシック"/>
              <a:ea typeface="ＭＳ ゴシック"/>
            </a:endParaRPr>
          </a:p>
        </p:txBody>
      </p:sp>
      <p:sp>
        <p:nvSpPr>
          <p:cNvPr id="29" name="Rectangle 46"/>
          <p:cNvSpPr>
            <a:spLocks noChangeArrowheads="1"/>
          </p:cNvSpPr>
          <p:nvPr/>
        </p:nvSpPr>
        <p:spPr bwMode="auto">
          <a:xfrm>
            <a:off x="317752" y="3976223"/>
            <a:ext cx="6048672" cy="224933"/>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1200" dirty="0" smtClean="0">
                <a:solidFill>
                  <a:srgbClr val="000000"/>
                </a:solidFill>
                <a:latin typeface="ＭＳ ゴシック"/>
                <a:ea typeface="ＭＳ ゴシック"/>
              </a:rPr>
              <a:t>【</a:t>
            </a:r>
            <a:r>
              <a:rPr lang="ja-JP" altLang="en-US" sz="1200" dirty="0" smtClean="0">
                <a:solidFill>
                  <a:srgbClr val="000000"/>
                </a:solidFill>
                <a:latin typeface="ＭＳ ゴシック"/>
                <a:ea typeface="ＭＳ ゴシック"/>
              </a:rPr>
              <a:t>より望ましい整備に向けて検討を要する項目</a:t>
            </a:r>
            <a:r>
              <a:rPr lang="en-US" altLang="ja-JP" sz="1200" dirty="0" smtClean="0">
                <a:solidFill>
                  <a:srgbClr val="000000"/>
                </a:solidFill>
                <a:latin typeface="ＭＳ ゴシック"/>
                <a:ea typeface="ＭＳ ゴシック"/>
              </a:rPr>
              <a:t>】</a:t>
            </a:r>
            <a:endParaRPr lang="ja-JP" altLang="en-US" sz="1200" b="0" i="0" u="none" strike="noStrike" baseline="0" dirty="0">
              <a:solidFill>
                <a:srgbClr val="000000"/>
              </a:solidFill>
              <a:latin typeface="ＭＳ ゴシック"/>
              <a:ea typeface="ＭＳ ゴシック"/>
            </a:endParaRPr>
          </a:p>
        </p:txBody>
      </p:sp>
      <p:sp>
        <p:nvSpPr>
          <p:cNvPr id="30" name="Rectangle 46"/>
          <p:cNvSpPr>
            <a:spLocks noChangeArrowheads="1"/>
          </p:cNvSpPr>
          <p:nvPr/>
        </p:nvSpPr>
        <p:spPr bwMode="auto">
          <a:xfrm>
            <a:off x="541995" y="4201157"/>
            <a:ext cx="8619371" cy="542929"/>
          </a:xfrm>
          <a:prstGeom prst="rect">
            <a:avLst/>
          </a:prstGeom>
          <a:noFill/>
          <a:ln w="19050">
            <a:noFill/>
            <a:miter lim="800000"/>
            <a:headEnd/>
            <a:tailEnd/>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dirty="0" smtClean="0">
                <a:solidFill>
                  <a:srgbClr val="000000"/>
                </a:solidFill>
                <a:latin typeface="ＭＳ ゴシック"/>
                <a:ea typeface="ＭＳ ゴシック"/>
              </a:rPr>
              <a:t>◎　適切な運用の推進を図るため、現場における実情も踏まえた方策の検討</a:t>
            </a:r>
            <a:endParaRPr lang="en-US" altLang="ja-JP" sz="1200" dirty="0" smtClean="0">
              <a:solidFill>
                <a:srgbClr val="000000"/>
              </a:solidFill>
              <a:latin typeface="ＭＳ ゴシック"/>
              <a:ea typeface="ＭＳ ゴシック"/>
            </a:endParaRPr>
          </a:p>
          <a:p>
            <a:pPr algn="l" rtl="0">
              <a:defRPr sz="1000"/>
            </a:pPr>
            <a:r>
              <a:rPr lang="ja-JP" altLang="en-US" sz="1200" dirty="0" smtClean="0">
                <a:solidFill>
                  <a:srgbClr val="000000"/>
                </a:solidFill>
                <a:latin typeface="ＭＳ ゴシック"/>
                <a:ea typeface="ＭＳ ゴシック"/>
              </a:rPr>
              <a:t>◎　弾力的運用時における、施設等の利用の機会の確保</a:t>
            </a:r>
            <a:endParaRPr lang="en-US" altLang="ja-JP" sz="1200" dirty="0" smtClean="0">
              <a:solidFill>
                <a:srgbClr val="000000"/>
              </a:solidFill>
              <a:latin typeface="ＭＳ ゴシック"/>
              <a:ea typeface="ＭＳ ゴシック"/>
            </a:endParaRPr>
          </a:p>
        </p:txBody>
      </p:sp>
      <p:sp>
        <p:nvSpPr>
          <p:cNvPr id="20" name="AutoShape 1"/>
          <p:cNvSpPr>
            <a:spLocks noChangeArrowheads="1"/>
          </p:cNvSpPr>
          <p:nvPr/>
        </p:nvSpPr>
        <p:spPr bwMode="auto">
          <a:xfrm>
            <a:off x="100859" y="5445224"/>
            <a:ext cx="8917851" cy="1296144"/>
          </a:xfrm>
          <a:prstGeom prst="roundRect">
            <a:avLst>
              <a:gd name="adj" fmla="val 3226"/>
            </a:avLst>
          </a:prstGeom>
          <a:noFill/>
          <a:ln w="19050" algn="ctr">
            <a:solidFill>
              <a:srgbClr xmlns:mc="http://schemas.openxmlformats.org/markup-compatibility/2006" xmlns:a14="http://schemas.microsoft.com/office/drawing/2010/main" val="000000" mc:Ignorable="a14" a14:legacySpreadsheetColorIndex="64"/>
            </a:solidFill>
            <a:round/>
            <a:headEnd/>
            <a:tailEnd/>
          </a:ln>
          <a:effectLst/>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3406" tIns="46703" rIns="93406" bIns="46703"/>
          <a:lstStyle/>
          <a:p>
            <a:endParaRPr lang="ja-JP" altLang="en-US"/>
          </a:p>
        </p:txBody>
      </p:sp>
      <p:sp>
        <p:nvSpPr>
          <p:cNvPr id="19" name="AutoShape 6"/>
          <p:cNvSpPr>
            <a:spLocks noChangeArrowheads="1"/>
          </p:cNvSpPr>
          <p:nvPr/>
        </p:nvSpPr>
        <p:spPr bwMode="auto">
          <a:xfrm>
            <a:off x="197785" y="5298308"/>
            <a:ext cx="2848599" cy="293832"/>
          </a:xfrm>
          <a:prstGeom prst="homePlate">
            <a:avLst>
              <a:gd name="adj" fmla="val 193875"/>
            </a:avLst>
          </a:prstGeom>
          <a:solidFill>
            <a:srgbClr xmlns:mc="http://schemas.openxmlformats.org/markup-compatibility/2006" xmlns:a14="http://schemas.microsoft.com/office/drawing/2010/main" val="000000" mc:Ignorable="a14" a14:legacySpreadsheetColorIndex="8"/>
          </a:solidFill>
          <a:ln w="9525" algn="ctr">
            <a:solidFill>
              <a:srgbClr xmlns:mc="http://schemas.openxmlformats.org/markup-compatibility/2006" xmlns:a14="http://schemas.microsoft.com/office/drawing/2010/main" val="FFFFFF" mc:Ignorable="a14" a14:legacySpreadsheetColorIndex="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46703" tIns="23351" rIns="0" bIns="23351"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b="1" dirty="0">
                <a:solidFill>
                  <a:srgbClr val="FFFFFF"/>
                </a:solidFill>
                <a:latin typeface="ＭＳ Ｐゴシック"/>
                <a:ea typeface="ＭＳ Ｐゴシック"/>
              </a:rPr>
              <a:t>  </a:t>
            </a:r>
            <a:r>
              <a:rPr lang="ja-JP" altLang="en-US" sz="1200" b="1" dirty="0" smtClean="0">
                <a:solidFill>
                  <a:srgbClr val="FFFFFF"/>
                </a:solidFill>
                <a:latin typeface="ＭＳ Ｐゴシック"/>
                <a:ea typeface="ＭＳ Ｐゴシック"/>
              </a:rPr>
              <a:t>２　検討スケジュール</a:t>
            </a:r>
            <a:endParaRPr lang="ja-JP" altLang="en-US" sz="1200" b="1" dirty="0">
              <a:solidFill>
                <a:srgbClr val="FFFFFF"/>
              </a:solidFill>
              <a:latin typeface="ＭＳ Ｐゴシック"/>
              <a:ea typeface="ＭＳ Ｐゴシック"/>
            </a:endParaRPr>
          </a:p>
        </p:txBody>
      </p:sp>
      <p:sp>
        <p:nvSpPr>
          <p:cNvPr id="21" name="Rectangle 18"/>
          <p:cNvSpPr>
            <a:spLocks noChangeArrowheads="1"/>
          </p:cNvSpPr>
          <p:nvPr/>
        </p:nvSpPr>
        <p:spPr bwMode="auto">
          <a:xfrm>
            <a:off x="5210655" y="6449298"/>
            <a:ext cx="2016224" cy="23704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28575">
                <a:solidFill>
                  <a:srgbClr xmlns:mc="http://schemas.openxmlformats.org/markup-compatibility/2006" val="000000" mc:Ignorable="a14" a14:legacySpreadsheetColorIndex="64"/>
                </a:solidFill>
                <a:miter lim="800000"/>
                <a:headEnd/>
                <a:tailEnd/>
              </a14:hiddenLine>
            </a:ext>
          </a:extLst>
        </p:spPr>
        <p:txBody>
          <a:bodyPr wrap="square" lIns="36576" tIns="22860" rIns="0" bIns="2286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ja-JP" altLang="en-US" sz="1200" b="0" i="0" baseline="0" dirty="0" smtClean="0">
                <a:effectLst/>
                <a:latin typeface="ＭＳ ゴシック" panose="020B0609070205080204" pitchFamily="49" charset="-128"/>
                <a:ea typeface="ＭＳ ゴシック" panose="020B0609070205080204" pitchFamily="49" charset="-128"/>
              </a:rPr>
              <a:t>・中間報告を都に提出</a:t>
            </a:r>
            <a:endParaRPr lang="ja-JP" altLang="ja-JP" sz="1800" b="0" dirty="0">
              <a:effectLst/>
              <a:latin typeface="+mj-ea"/>
              <a:ea typeface="+mj-ea"/>
            </a:endParaRPr>
          </a:p>
        </p:txBody>
      </p:sp>
      <p:sp>
        <p:nvSpPr>
          <p:cNvPr id="31" name="正方形/長方形 30"/>
          <p:cNvSpPr/>
          <p:nvPr/>
        </p:nvSpPr>
        <p:spPr>
          <a:xfrm>
            <a:off x="8820472" y="6597352"/>
            <a:ext cx="310319" cy="2544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３</a:t>
            </a:r>
            <a:endParaRPr kumimoji="1" lang="ja-JP" altLang="en-US" sz="1400" dirty="0">
              <a:solidFill>
                <a:schemeClr val="tx1"/>
              </a:solidFill>
            </a:endParaRPr>
          </a:p>
        </p:txBody>
      </p:sp>
    </p:spTree>
    <p:extLst>
      <p:ext uri="{BB962C8B-B14F-4D97-AF65-F5344CB8AC3E}">
        <p14:creationId xmlns:p14="http://schemas.microsoft.com/office/powerpoint/2010/main" val="29893603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665</TotalTime>
  <Words>234</Words>
  <Application>Microsoft Office PowerPoint</Application>
  <PresentationFormat>画面に合わせる (4:3)</PresentationFormat>
  <Paragraphs>90</Paragraphs>
  <Slides>3</Slides>
  <Notes>2</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第１１期東京都福祉のまちづくり推進協議会「中間取りまとめ」骨子（案） （これまでの福祉のまちづくりの進展を踏まえたより望ましい整備等の方向性について）</vt:lpstr>
      <vt:lpstr>PowerPoint プレゼンテーション</vt:lpstr>
      <vt:lpstr>PowerPoint プレゼンテーション</vt:lpstr>
    </vt:vector>
  </TitlesOfParts>
  <Company>TAIMS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これまでの福祉のまちづくりの進展を踏まえたより望ましい整備等の方向性について</dc:title>
  <dc:creator>東京都</dc:creator>
  <cp:lastModifiedBy>東京都</cp:lastModifiedBy>
  <cp:revision>60</cp:revision>
  <cp:lastPrinted>2017-05-23T09:01:20Z</cp:lastPrinted>
  <dcterms:created xsi:type="dcterms:W3CDTF">2017-04-10T08:26:10Z</dcterms:created>
  <dcterms:modified xsi:type="dcterms:W3CDTF">2017-05-23T09:12:50Z</dcterms:modified>
</cp:coreProperties>
</file>