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94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26064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820789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23599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042123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405215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47472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782986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352516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07453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64344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94F38A-39DE-4ACB-B609-6D2CBD6448E5}" type="datetimeFigureOut">
              <a:rPr kumimoji="1" lang="ja-JP" altLang="en-US" smtClean="0"/>
              <a:t>2017/11/1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34304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4F38A-39DE-4ACB-B609-6D2CBD6448E5}" type="datetimeFigureOut">
              <a:rPr kumimoji="1" lang="ja-JP" altLang="en-US" smtClean="0"/>
              <a:t>2017/11/1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567470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19672" y="116632"/>
            <a:ext cx="5904656" cy="576064"/>
          </a:xfrm>
          <a:solidFill>
            <a:schemeClr val="bg1"/>
          </a:solidFill>
          <a:ln w="12700">
            <a:solidFill>
              <a:schemeClr val="tx1"/>
            </a:solidFill>
          </a:ln>
          <a:effectLst>
            <a:outerShdw blurRad="50800" dist="38100" dir="18900000" algn="bl" rotWithShape="0">
              <a:prstClr val="black">
                <a:alpha val="40000"/>
              </a:prstClr>
            </a:outerShdw>
          </a:effectLst>
        </p:spPr>
        <p:txBody>
          <a:bodyPr>
            <a:normAutofit fontScale="90000"/>
          </a:bodyPr>
          <a:lstStyle/>
          <a:p>
            <a:r>
              <a:rPr kumimoji="1" lang="ja-JP" altLang="en-US" sz="1300" dirty="0" smtClean="0"/>
              <a:t>これまでの福祉のまちづくりの進展を踏まえたより望ましい整備の方向性について</a:t>
            </a:r>
            <a:r>
              <a:rPr kumimoji="1" lang="en-US" altLang="ja-JP" sz="1300" dirty="0" smtClean="0"/>
              <a:t/>
            </a:r>
            <a:br>
              <a:rPr kumimoji="1" lang="en-US" altLang="ja-JP" sz="1300" dirty="0" smtClean="0"/>
            </a:br>
            <a:r>
              <a:rPr lang="ja-JP" altLang="en-US" sz="1300" dirty="0" smtClean="0"/>
              <a:t>～利用者の視点に立ったハードとソフトの一体的な整備に向けて～</a:t>
            </a:r>
            <a:r>
              <a:rPr lang="en-US" altLang="ja-JP" sz="1300" dirty="0" smtClean="0"/>
              <a:t/>
            </a:r>
            <a:br>
              <a:rPr lang="en-US" altLang="ja-JP" sz="1300" dirty="0" smtClean="0"/>
            </a:br>
            <a:r>
              <a:rPr lang="ja-JP" altLang="en-US" sz="1200" dirty="0" smtClean="0"/>
              <a:t>（福祉のまちづくり推進協議会意見</a:t>
            </a:r>
            <a:r>
              <a:rPr lang="ja-JP" altLang="en-US" sz="1200" dirty="0" smtClean="0"/>
              <a:t>具申（案）の</a:t>
            </a:r>
            <a:r>
              <a:rPr lang="ja-JP" altLang="en-US" sz="1200" dirty="0" smtClean="0"/>
              <a:t>概要）</a:t>
            </a:r>
            <a:endParaRPr kumimoji="1" lang="ja-JP" altLang="en-US" sz="1200" dirty="0"/>
          </a:p>
        </p:txBody>
      </p:sp>
      <p:sp>
        <p:nvSpPr>
          <p:cNvPr id="24" name="AutoShape 1"/>
          <p:cNvSpPr>
            <a:spLocks noChangeArrowheads="1"/>
          </p:cNvSpPr>
          <p:nvPr/>
        </p:nvSpPr>
        <p:spPr bwMode="auto">
          <a:xfrm>
            <a:off x="91260" y="2619542"/>
            <a:ext cx="8982126" cy="4193834"/>
          </a:xfrm>
          <a:prstGeom prst="roundRect">
            <a:avLst>
              <a:gd name="adj" fmla="val 1889"/>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23" name="AutoShape 6"/>
          <p:cNvSpPr>
            <a:spLocks noChangeArrowheads="1"/>
          </p:cNvSpPr>
          <p:nvPr/>
        </p:nvSpPr>
        <p:spPr bwMode="auto">
          <a:xfrm>
            <a:off x="179512" y="2472626"/>
            <a:ext cx="3960440" cy="293832"/>
          </a:xfrm>
          <a:prstGeom prst="homePlate">
            <a:avLst>
              <a:gd name="adj" fmla="val 193875"/>
            </a:avLst>
          </a:prstGeom>
          <a:solidFill>
            <a:srgbClr xmlns:mc="http://schemas.openxmlformats.org/markup-compatibility/2006" xmlns:a14="http://schemas.microsoft.com/office/drawing/2010/main" val="000000" mc:Ignorable="a14" a14:legacySpreadsheetColorIndex="8"/>
          </a:solidFill>
          <a:ln w="9525" algn="ctr">
            <a:solidFill>
              <a:srgbClr xmlns:mc="http://schemas.openxmlformats.org/markup-compatibility/2006" xmlns:a14="http://schemas.microsoft.com/office/drawing/2010/main" val="FFFFFF" mc:Ignorable="a14" a14:legacySpreadsheetColorIndex="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6703" tIns="23351" rIns="0" bIns="2335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sz="1000"/>
            </a:pPr>
            <a:r>
              <a:rPr lang="ja-JP" altLang="en-US" sz="1200" b="1" dirty="0">
                <a:solidFill>
                  <a:srgbClr val="FFFFFF"/>
                </a:solidFill>
                <a:latin typeface="ＭＳ Ｐゴシック"/>
                <a:ea typeface="ＭＳ Ｐゴシック"/>
              </a:rPr>
              <a:t>  </a:t>
            </a:r>
            <a:r>
              <a:rPr lang="ja-JP" altLang="en-US" sz="1200" b="1" dirty="0" smtClean="0">
                <a:solidFill>
                  <a:srgbClr val="FFFFFF"/>
                </a:solidFill>
                <a:latin typeface="ＭＳ Ｐゴシック"/>
                <a:ea typeface="ＭＳ Ｐゴシック"/>
              </a:rPr>
              <a:t>２　ハードとソフトの一体的な整備の推進</a:t>
            </a:r>
            <a:endParaRPr lang="ja-JP" altLang="en-US" sz="1200" b="1" dirty="0">
              <a:solidFill>
                <a:srgbClr val="FFFFFF"/>
              </a:solidFill>
              <a:latin typeface="ＭＳ Ｐゴシック"/>
            </a:endParaRPr>
          </a:p>
        </p:txBody>
      </p:sp>
      <p:sp>
        <p:nvSpPr>
          <p:cNvPr id="25" name="AutoShape 49"/>
          <p:cNvSpPr>
            <a:spLocks noChangeArrowheads="1"/>
          </p:cNvSpPr>
          <p:nvPr/>
        </p:nvSpPr>
        <p:spPr bwMode="auto">
          <a:xfrm>
            <a:off x="244103" y="2842122"/>
            <a:ext cx="6200106"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150" b="0" i="0" u="none" strike="noStrike" baseline="0" dirty="0" smtClean="0">
                <a:solidFill>
                  <a:srgbClr val="000000"/>
                </a:solidFill>
                <a:latin typeface="HG丸ｺﾞｼｯｸM-PRO"/>
                <a:ea typeface="HG丸ｺﾞｼｯｸM-PRO"/>
              </a:rPr>
              <a:t>(1)Tokyo 2020</a:t>
            </a:r>
            <a:r>
              <a:rPr lang="en-US" altLang="ja-JP" sz="1150" b="0" i="0" u="none" strike="noStrike" dirty="0" smtClean="0">
                <a:solidFill>
                  <a:srgbClr val="000000"/>
                </a:solidFill>
                <a:latin typeface="HG丸ｺﾞｼｯｸM-PRO"/>
                <a:ea typeface="HG丸ｺﾞｼｯｸM-PRO"/>
              </a:rPr>
              <a:t> </a:t>
            </a:r>
            <a:r>
              <a:rPr lang="ja-JP" altLang="en-US" sz="1150" b="0" i="0" u="none" strike="noStrike" dirty="0" smtClean="0">
                <a:solidFill>
                  <a:srgbClr val="000000"/>
                </a:solidFill>
                <a:latin typeface="HG丸ｺﾞｼｯｸM-PRO"/>
                <a:ea typeface="HG丸ｺﾞｼｯｸM-PRO"/>
              </a:rPr>
              <a:t>アクセシビリティ・</a:t>
            </a:r>
            <a:r>
              <a:rPr lang="ja-JP" altLang="en-US" sz="1150" b="0" i="0" u="none" strike="noStrike" baseline="0" dirty="0" smtClean="0">
                <a:solidFill>
                  <a:srgbClr val="000000"/>
                </a:solidFill>
                <a:latin typeface="HG丸ｺﾞｼｯｸM-PRO"/>
                <a:ea typeface="HG丸ｺﾞｼｯｸM-PRO"/>
              </a:rPr>
              <a:t>ガイドラインや国の建築設計標準等を踏まえた対応</a:t>
            </a:r>
            <a:endParaRPr lang="ja-JP" altLang="en-US" sz="1150" b="0" i="0" u="none" strike="noStrike" baseline="0" dirty="0">
              <a:solidFill>
                <a:srgbClr val="000000"/>
              </a:solidFill>
              <a:latin typeface="HG丸ｺﾞｼｯｸM-PRO"/>
              <a:ea typeface="HG丸ｺﾞｼｯｸM-PRO"/>
            </a:endParaRPr>
          </a:p>
        </p:txBody>
      </p:sp>
      <p:sp>
        <p:nvSpPr>
          <p:cNvPr id="29" name="Rectangle 46"/>
          <p:cNvSpPr>
            <a:spLocks noChangeArrowheads="1"/>
          </p:cNvSpPr>
          <p:nvPr/>
        </p:nvSpPr>
        <p:spPr bwMode="auto">
          <a:xfrm>
            <a:off x="391590" y="3505700"/>
            <a:ext cx="8170814"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車いす使用者対応</a:t>
            </a:r>
            <a:r>
              <a:rPr lang="ja-JP" altLang="en-US" sz="1150" dirty="0">
                <a:solidFill>
                  <a:srgbClr val="000000"/>
                </a:solidFill>
                <a:latin typeface="ＭＳ ゴシック"/>
                <a:ea typeface="ＭＳ ゴシック"/>
              </a:rPr>
              <a:t>客席</a:t>
            </a:r>
            <a:r>
              <a:rPr lang="ja-JP" altLang="en-US" sz="1150" dirty="0" smtClean="0">
                <a:solidFill>
                  <a:srgbClr val="000000"/>
                </a:solidFill>
                <a:latin typeface="ＭＳ ゴシック"/>
                <a:ea typeface="ＭＳ ゴシック"/>
              </a:rPr>
              <a:t>の水平方向・垂直方向への分散配置</a:t>
            </a:r>
            <a:endParaRPr lang="ja-JP" altLang="en-US" sz="1150" b="0" i="0" u="none" strike="noStrike" baseline="0" dirty="0">
              <a:solidFill>
                <a:srgbClr val="000000"/>
              </a:solidFill>
              <a:latin typeface="ＭＳ ゴシック"/>
              <a:ea typeface="ＭＳ ゴシック"/>
            </a:endParaRPr>
          </a:p>
        </p:txBody>
      </p:sp>
      <p:sp>
        <p:nvSpPr>
          <p:cNvPr id="30" name="Rectangle 46"/>
          <p:cNvSpPr>
            <a:spLocks noChangeArrowheads="1"/>
          </p:cNvSpPr>
          <p:nvPr/>
        </p:nvSpPr>
        <p:spPr bwMode="auto">
          <a:xfrm>
            <a:off x="5193273" y="3502331"/>
            <a:ext cx="6590606" cy="278656"/>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既存客室の改修の促進</a:t>
            </a:r>
            <a:endParaRPr lang="ja-JP" altLang="en-US" sz="1150" b="0" i="0" u="none" strike="noStrike" baseline="0" dirty="0">
              <a:solidFill>
                <a:srgbClr val="000000"/>
              </a:solidFill>
              <a:latin typeface="ＭＳ ゴシック"/>
              <a:ea typeface="ＭＳ ゴシック"/>
            </a:endParaRPr>
          </a:p>
        </p:txBody>
      </p:sp>
      <p:sp>
        <p:nvSpPr>
          <p:cNvPr id="32" name="Rectangle 46"/>
          <p:cNvSpPr>
            <a:spLocks noChangeArrowheads="1"/>
          </p:cNvSpPr>
          <p:nvPr/>
        </p:nvSpPr>
        <p:spPr bwMode="auto">
          <a:xfrm>
            <a:off x="5193273" y="3757728"/>
            <a:ext cx="5426527" cy="234232"/>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設備の配置の工夫による室内環境の整備</a:t>
            </a:r>
            <a:endParaRPr lang="ja-JP" altLang="en-US" sz="1150" b="0" i="0" u="none" strike="noStrike" baseline="0" dirty="0">
              <a:solidFill>
                <a:srgbClr val="000000"/>
              </a:solidFill>
              <a:latin typeface="ＭＳ ゴシック"/>
              <a:ea typeface="ＭＳ ゴシック"/>
            </a:endParaRPr>
          </a:p>
        </p:txBody>
      </p:sp>
      <p:sp>
        <p:nvSpPr>
          <p:cNvPr id="37" name="Rectangle 46"/>
          <p:cNvSpPr>
            <a:spLocks noChangeArrowheads="1"/>
          </p:cNvSpPr>
          <p:nvPr/>
        </p:nvSpPr>
        <p:spPr bwMode="auto">
          <a:xfrm>
            <a:off x="391590" y="3707849"/>
            <a:ext cx="7920820" cy="2804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車いす使用者対応客席からのサイトラインの確保</a:t>
            </a:r>
            <a:endParaRPr lang="ja-JP" altLang="en-US" sz="1150" b="0" i="0" u="none" strike="noStrike" baseline="0" dirty="0">
              <a:solidFill>
                <a:srgbClr val="000000"/>
              </a:solidFill>
              <a:latin typeface="ＭＳ ゴシック"/>
              <a:ea typeface="ＭＳ ゴシック"/>
            </a:endParaRPr>
          </a:p>
        </p:txBody>
      </p:sp>
      <p:sp>
        <p:nvSpPr>
          <p:cNvPr id="45" name="AutoShape 49"/>
          <p:cNvSpPr>
            <a:spLocks noChangeArrowheads="1"/>
          </p:cNvSpPr>
          <p:nvPr/>
        </p:nvSpPr>
        <p:spPr bwMode="auto">
          <a:xfrm>
            <a:off x="244379" y="5288111"/>
            <a:ext cx="6199830"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150" b="0" i="0" u="none" strike="noStrike" baseline="0" dirty="0" smtClean="0">
                <a:solidFill>
                  <a:srgbClr val="000000"/>
                </a:solidFill>
                <a:latin typeface="HG丸ｺﾞｼｯｸM-PRO"/>
                <a:ea typeface="HG丸ｺﾞｼｯｸM-PRO"/>
              </a:rPr>
              <a:t>(2)</a:t>
            </a:r>
            <a:r>
              <a:rPr lang="ja-JP" altLang="en-US" sz="1150" b="0" i="0" u="none" strike="noStrike" baseline="0" dirty="0" smtClean="0">
                <a:solidFill>
                  <a:srgbClr val="000000"/>
                </a:solidFill>
                <a:latin typeface="HG丸ｺﾞｼｯｸM-PRO"/>
                <a:ea typeface="HG丸ｺﾞｼｯｸM-PRO"/>
              </a:rPr>
              <a:t>高齢者や障害者など当事者参加の</a:t>
            </a:r>
            <a:r>
              <a:rPr lang="ja-JP" altLang="en-US" sz="1150" b="0" i="0" u="none" strike="noStrike" baseline="0" smtClean="0">
                <a:solidFill>
                  <a:srgbClr val="000000"/>
                </a:solidFill>
                <a:latin typeface="HG丸ｺﾞｼｯｸM-PRO"/>
                <a:ea typeface="HG丸ｺﾞｼｯｸM-PRO"/>
              </a:rPr>
              <a:t>施設整備の推進</a:t>
            </a:r>
            <a:endParaRPr lang="ja-JP" altLang="en-US" sz="1150" b="0" i="0" u="none" strike="noStrike" baseline="0" dirty="0">
              <a:solidFill>
                <a:srgbClr val="000000"/>
              </a:solidFill>
              <a:latin typeface="HG丸ｺﾞｼｯｸM-PRO"/>
              <a:ea typeface="HG丸ｺﾞｼｯｸM-PRO"/>
            </a:endParaRPr>
          </a:p>
        </p:txBody>
      </p:sp>
      <p:sp>
        <p:nvSpPr>
          <p:cNvPr id="46" name="Rectangle 46"/>
          <p:cNvSpPr>
            <a:spLocks noChangeArrowheads="1"/>
          </p:cNvSpPr>
          <p:nvPr/>
        </p:nvSpPr>
        <p:spPr bwMode="auto">
          <a:xfrm>
            <a:off x="399579" y="5648399"/>
            <a:ext cx="8170814" cy="256344"/>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当事者参加のバリアフリー整備の推進</a:t>
            </a:r>
            <a:endParaRPr lang="ja-JP" altLang="en-US" sz="1150" b="0" i="0" u="none" strike="noStrike" baseline="0" dirty="0">
              <a:solidFill>
                <a:srgbClr val="000000"/>
              </a:solidFill>
              <a:latin typeface="ＭＳ ゴシック"/>
              <a:ea typeface="ＭＳ ゴシック"/>
            </a:endParaRPr>
          </a:p>
        </p:txBody>
      </p:sp>
      <p:sp>
        <p:nvSpPr>
          <p:cNvPr id="47" name="Rectangle 46"/>
          <p:cNvSpPr>
            <a:spLocks noChangeArrowheads="1"/>
          </p:cNvSpPr>
          <p:nvPr/>
        </p:nvSpPr>
        <p:spPr bwMode="auto">
          <a:xfrm>
            <a:off x="399579" y="5891093"/>
            <a:ext cx="5669392" cy="18161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都や区市町村による率先した取組と取組事例の公表</a:t>
            </a:r>
            <a:endParaRPr lang="ja-JP" altLang="en-US" sz="1150" b="0" i="0" u="none" strike="noStrike" baseline="0" dirty="0">
              <a:solidFill>
                <a:srgbClr val="000000"/>
              </a:solidFill>
              <a:latin typeface="ＭＳ ゴシック"/>
              <a:ea typeface="ＭＳ ゴシック"/>
            </a:endParaRPr>
          </a:p>
        </p:txBody>
      </p:sp>
      <p:sp>
        <p:nvSpPr>
          <p:cNvPr id="49" name="AutoShape 49"/>
          <p:cNvSpPr>
            <a:spLocks noChangeArrowheads="1"/>
          </p:cNvSpPr>
          <p:nvPr/>
        </p:nvSpPr>
        <p:spPr bwMode="auto">
          <a:xfrm>
            <a:off x="244103" y="6109567"/>
            <a:ext cx="6200106"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150" b="0" i="0" u="none" strike="noStrike" baseline="0" dirty="0" smtClean="0">
                <a:solidFill>
                  <a:srgbClr val="000000"/>
                </a:solidFill>
                <a:latin typeface="HG丸ｺﾞｼｯｸM-PRO"/>
                <a:ea typeface="HG丸ｺﾞｼｯｸM-PRO"/>
              </a:rPr>
              <a:t>(3)</a:t>
            </a:r>
            <a:r>
              <a:rPr lang="ja-JP" altLang="en-US" sz="1150" b="0" i="0" u="none" strike="noStrike" baseline="0" dirty="0" smtClean="0">
                <a:solidFill>
                  <a:srgbClr val="000000"/>
                </a:solidFill>
                <a:latin typeface="HG丸ｺﾞｼｯｸM-PRO"/>
                <a:ea typeface="HG丸ｺﾞｼｯｸM-PRO"/>
              </a:rPr>
              <a:t>整備基準の適正な運用</a:t>
            </a:r>
            <a:endParaRPr lang="ja-JP" altLang="en-US" sz="1150" b="0" i="0" u="none" strike="noStrike" baseline="0" dirty="0">
              <a:solidFill>
                <a:srgbClr val="000000"/>
              </a:solidFill>
              <a:latin typeface="HG丸ｺﾞｼｯｸM-PRO"/>
              <a:ea typeface="HG丸ｺﾞｼｯｸM-PRO"/>
            </a:endParaRPr>
          </a:p>
        </p:txBody>
      </p:sp>
      <p:sp>
        <p:nvSpPr>
          <p:cNvPr id="50" name="Rectangle 46"/>
          <p:cNvSpPr>
            <a:spLocks noChangeArrowheads="1"/>
          </p:cNvSpPr>
          <p:nvPr/>
        </p:nvSpPr>
        <p:spPr bwMode="auto">
          <a:xfrm>
            <a:off x="412607" y="6458612"/>
            <a:ext cx="5013305" cy="27278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弾力的運用に当たっての考え方や代替策の区市町村等への提示</a:t>
            </a:r>
            <a:endParaRPr lang="ja-JP" altLang="en-US" sz="1150" b="0" i="0" u="none" strike="noStrike" baseline="0" dirty="0">
              <a:solidFill>
                <a:srgbClr val="000000"/>
              </a:solidFill>
              <a:latin typeface="ＭＳ ゴシック"/>
              <a:ea typeface="ＭＳ ゴシック"/>
            </a:endParaRPr>
          </a:p>
        </p:txBody>
      </p:sp>
      <p:sp>
        <p:nvSpPr>
          <p:cNvPr id="51" name="Rectangle 46"/>
          <p:cNvSpPr>
            <a:spLocks noChangeArrowheads="1"/>
          </p:cNvSpPr>
          <p:nvPr/>
        </p:nvSpPr>
        <p:spPr bwMode="auto">
          <a:xfrm>
            <a:off x="5183089" y="6506356"/>
            <a:ext cx="5436711" cy="177296"/>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代替策等についての当事者からの意見聴取の配慮</a:t>
            </a:r>
            <a:endParaRPr lang="ja-JP" altLang="en-US" sz="1150" b="0" i="0" u="none" strike="noStrike" baseline="0" dirty="0">
              <a:solidFill>
                <a:srgbClr val="000000"/>
              </a:solidFill>
              <a:latin typeface="ＭＳ ゴシック"/>
              <a:ea typeface="ＭＳ ゴシック"/>
            </a:endParaRPr>
          </a:p>
        </p:txBody>
      </p:sp>
      <p:sp>
        <p:nvSpPr>
          <p:cNvPr id="52" name="Rectangle 46"/>
          <p:cNvSpPr>
            <a:spLocks noChangeArrowheads="1"/>
          </p:cNvSpPr>
          <p:nvPr/>
        </p:nvSpPr>
        <p:spPr bwMode="auto">
          <a:xfrm>
            <a:off x="387665" y="3901315"/>
            <a:ext cx="7920820" cy="2804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車いす使用者以外の配慮が必要な席（付加アメニティ座席）の確保</a:t>
            </a:r>
            <a:endParaRPr lang="ja-JP" altLang="en-US" sz="1150" b="0" i="0" u="none" strike="noStrike" baseline="0" dirty="0">
              <a:solidFill>
                <a:srgbClr val="000000"/>
              </a:solidFill>
              <a:latin typeface="ＭＳ ゴシック"/>
              <a:ea typeface="ＭＳ ゴシック"/>
            </a:endParaRPr>
          </a:p>
        </p:txBody>
      </p:sp>
      <p:sp>
        <p:nvSpPr>
          <p:cNvPr id="53" name="Rectangle 46"/>
          <p:cNvSpPr>
            <a:spLocks noChangeArrowheads="1"/>
          </p:cNvSpPr>
          <p:nvPr/>
        </p:nvSpPr>
        <p:spPr bwMode="auto">
          <a:xfrm>
            <a:off x="5186753" y="4419611"/>
            <a:ext cx="6438822" cy="235017"/>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誰もが買い物や飲食を楽しめるための店舗内の配慮</a:t>
            </a:r>
            <a:endParaRPr lang="ja-JP" altLang="en-US" sz="1150" b="0" i="0" u="none" strike="noStrike" baseline="0" dirty="0">
              <a:solidFill>
                <a:srgbClr val="000000"/>
              </a:solidFill>
              <a:latin typeface="ＭＳ ゴシック"/>
              <a:ea typeface="ＭＳ ゴシック"/>
            </a:endParaRPr>
          </a:p>
        </p:txBody>
      </p:sp>
      <p:sp>
        <p:nvSpPr>
          <p:cNvPr id="48" name="Rectangle 46"/>
          <p:cNvSpPr>
            <a:spLocks noChangeArrowheads="1"/>
          </p:cNvSpPr>
          <p:nvPr/>
        </p:nvSpPr>
        <p:spPr bwMode="auto">
          <a:xfrm>
            <a:off x="5174445" y="5675544"/>
            <a:ext cx="4218852" cy="42619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分かりやすい情報提供や職員の対応力向上等のソフ</a:t>
            </a:r>
            <a:endParaRPr lang="en-US" altLang="ja-JP" sz="1150" dirty="0" smtClean="0">
              <a:solidFill>
                <a:srgbClr val="000000"/>
              </a:solidFill>
              <a:latin typeface="ＭＳ ゴシック"/>
              <a:ea typeface="ＭＳ ゴシック"/>
            </a:endParaRPr>
          </a:p>
          <a:p>
            <a:pPr algn="l" rtl="0">
              <a:defRPr sz="1000"/>
            </a:pPr>
            <a:r>
              <a:rPr lang="ja-JP" altLang="en-US" sz="1150" dirty="0">
                <a:solidFill>
                  <a:srgbClr val="000000"/>
                </a:solidFill>
                <a:latin typeface="ＭＳ ゴシック"/>
                <a:ea typeface="ＭＳ ゴシック"/>
              </a:rPr>
              <a:t>　</a:t>
            </a:r>
            <a:r>
              <a:rPr lang="ja-JP" altLang="en-US" sz="1150" dirty="0" smtClean="0">
                <a:solidFill>
                  <a:srgbClr val="000000"/>
                </a:solidFill>
                <a:latin typeface="ＭＳ ゴシック"/>
                <a:ea typeface="ＭＳ ゴシック"/>
              </a:rPr>
              <a:t>ト面の取組への活用</a:t>
            </a:r>
            <a:endParaRPr lang="ja-JP" altLang="en-US" sz="1150" b="0" i="0" u="none" strike="noStrike" baseline="0" dirty="0">
              <a:solidFill>
                <a:srgbClr val="000000"/>
              </a:solidFill>
              <a:latin typeface="ＭＳ ゴシック"/>
              <a:ea typeface="ＭＳ ゴシック"/>
            </a:endParaRPr>
          </a:p>
        </p:txBody>
      </p:sp>
      <p:sp>
        <p:nvSpPr>
          <p:cNvPr id="54" name="Rectangle 46"/>
          <p:cNvSpPr>
            <a:spLocks noChangeArrowheads="1"/>
          </p:cNvSpPr>
          <p:nvPr/>
        </p:nvSpPr>
        <p:spPr bwMode="auto">
          <a:xfrm>
            <a:off x="320163" y="3253672"/>
            <a:ext cx="7420189"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u="sng" dirty="0" smtClean="0">
                <a:solidFill>
                  <a:srgbClr val="000000"/>
                </a:solidFill>
                <a:latin typeface="ＭＳ ゴシック"/>
                <a:ea typeface="ＭＳ ゴシック"/>
              </a:rPr>
              <a:t>①　車いす使用者等に対応した客席の整備</a:t>
            </a:r>
            <a:endParaRPr lang="ja-JP" altLang="en-US" sz="1150" b="0" i="0" u="sng" strike="noStrike" baseline="0" dirty="0">
              <a:solidFill>
                <a:srgbClr val="000000"/>
              </a:solidFill>
              <a:latin typeface="ＭＳ ゴシック"/>
              <a:ea typeface="ＭＳ ゴシック"/>
            </a:endParaRPr>
          </a:p>
        </p:txBody>
      </p:sp>
      <p:sp>
        <p:nvSpPr>
          <p:cNvPr id="62" name="Rectangle 46"/>
          <p:cNvSpPr>
            <a:spLocks noChangeArrowheads="1"/>
          </p:cNvSpPr>
          <p:nvPr/>
        </p:nvSpPr>
        <p:spPr bwMode="auto">
          <a:xfrm>
            <a:off x="317762" y="4192675"/>
            <a:ext cx="8170814"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u="sng" dirty="0" smtClean="0">
                <a:solidFill>
                  <a:srgbClr val="000000"/>
                </a:solidFill>
                <a:latin typeface="ＭＳ ゴシック"/>
                <a:ea typeface="ＭＳ ゴシック"/>
              </a:rPr>
              <a:t>②　誰もが利用しやすいトイレの整備</a:t>
            </a:r>
            <a:endParaRPr lang="ja-JP" altLang="en-US" sz="1150" b="0" i="0" u="sng" strike="noStrike" baseline="0" dirty="0">
              <a:solidFill>
                <a:srgbClr val="000000"/>
              </a:solidFill>
              <a:latin typeface="ＭＳ ゴシック"/>
              <a:ea typeface="ＭＳ ゴシック"/>
            </a:endParaRPr>
          </a:p>
        </p:txBody>
      </p:sp>
      <p:sp>
        <p:nvSpPr>
          <p:cNvPr id="65" name="Rectangle 46"/>
          <p:cNvSpPr>
            <a:spLocks noChangeArrowheads="1"/>
          </p:cNvSpPr>
          <p:nvPr/>
        </p:nvSpPr>
        <p:spPr bwMode="auto">
          <a:xfrm>
            <a:off x="394442" y="4402600"/>
            <a:ext cx="8170814"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様々な利用者に配慮したトイレの整備</a:t>
            </a:r>
            <a:endParaRPr lang="ja-JP" altLang="en-US" sz="1150" b="0" i="0" u="none" strike="noStrike" baseline="0" dirty="0">
              <a:solidFill>
                <a:srgbClr val="000000"/>
              </a:solidFill>
              <a:latin typeface="ＭＳ ゴシック"/>
              <a:ea typeface="ＭＳ ゴシック"/>
            </a:endParaRPr>
          </a:p>
        </p:txBody>
      </p:sp>
      <p:sp>
        <p:nvSpPr>
          <p:cNvPr id="66" name="Rectangle 46"/>
          <p:cNvSpPr>
            <a:spLocks noChangeArrowheads="1"/>
          </p:cNvSpPr>
          <p:nvPr/>
        </p:nvSpPr>
        <p:spPr bwMode="auto">
          <a:xfrm>
            <a:off x="394442" y="4596514"/>
            <a:ext cx="7920820" cy="42576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車いす使用者用トイレやオストメイト用設備、ベビーチェア・</a:t>
            </a:r>
            <a:endParaRPr lang="en-US" altLang="ja-JP" sz="1150" dirty="0" smtClean="0">
              <a:solidFill>
                <a:srgbClr val="000000"/>
              </a:solidFill>
              <a:latin typeface="ＭＳ ゴシック"/>
              <a:ea typeface="ＭＳ ゴシック"/>
            </a:endParaRPr>
          </a:p>
          <a:p>
            <a:pPr algn="l" rtl="0">
              <a:defRPr sz="1000"/>
            </a:pPr>
            <a:r>
              <a:rPr lang="ja-JP" altLang="en-US" sz="1150" dirty="0">
                <a:solidFill>
                  <a:srgbClr val="000000"/>
                </a:solidFill>
                <a:latin typeface="ＭＳ ゴシック"/>
                <a:ea typeface="ＭＳ ゴシック"/>
              </a:rPr>
              <a:t>　</a:t>
            </a:r>
            <a:r>
              <a:rPr lang="ja-JP" altLang="en-US" sz="1150" dirty="0" smtClean="0">
                <a:solidFill>
                  <a:srgbClr val="000000"/>
                </a:solidFill>
                <a:latin typeface="ＭＳ ゴシック"/>
                <a:ea typeface="ＭＳ ゴシック"/>
              </a:rPr>
              <a:t>ベビーベッドを設置したトイレ等、機能分散の促進</a:t>
            </a:r>
            <a:endParaRPr lang="ja-JP" altLang="en-US" sz="1150" b="0" i="0" u="none" strike="noStrike" baseline="0" dirty="0">
              <a:solidFill>
                <a:srgbClr val="000000"/>
              </a:solidFill>
              <a:latin typeface="ＭＳ ゴシック"/>
              <a:ea typeface="ＭＳ ゴシック"/>
            </a:endParaRPr>
          </a:p>
        </p:txBody>
      </p:sp>
      <p:sp>
        <p:nvSpPr>
          <p:cNvPr id="67" name="Rectangle 46"/>
          <p:cNvSpPr>
            <a:spLocks noChangeArrowheads="1"/>
          </p:cNvSpPr>
          <p:nvPr/>
        </p:nvSpPr>
        <p:spPr bwMode="auto">
          <a:xfrm>
            <a:off x="385264" y="4927123"/>
            <a:ext cx="7920820" cy="2804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腰掛式便器の一層の推進</a:t>
            </a:r>
            <a:endParaRPr lang="ja-JP" altLang="en-US" sz="1150" b="0" i="0" u="none" strike="noStrike" baseline="0" dirty="0">
              <a:solidFill>
                <a:srgbClr val="000000"/>
              </a:solidFill>
              <a:latin typeface="ＭＳ ゴシック"/>
              <a:ea typeface="ＭＳ ゴシック"/>
            </a:endParaRPr>
          </a:p>
        </p:txBody>
      </p:sp>
      <p:sp>
        <p:nvSpPr>
          <p:cNvPr id="68" name="Rectangle 46"/>
          <p:cNvSpPr>
            <a:spLocks noChangeArrowheads="1"/>
          </p:cNvSpPr>
          <p:nvPr/>
        </p:nvSpPr>
        <p:spPr bwMode="auto">
          <a:xfrm>
            <a:off x="5151739" y="3278614"/>
            <a:ext cx="8170814"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u="sng" dirty="0" smtClean="0">
                <a:solidFill>
                  <a:srgbClr val="000000"/>
                </a:solidFill>
                <a:latin typeface="ＭＳ ゴシック"/>
                <a:ea typeface="ＭＳ ゴシック"/>
              </a:rPr>
              <a:t>③　宿泊施設の客室のバリアフリー化</a:t>
            </a:r>
            <a:endParaRPr lang="ja-JP" altLang="en-US" sz="1150" b="0" i="0" u="sng" strike="noStrike" baseline="0" dirty="0">
              <a:solidFill>
                <a:srgbClr val="000000"/>
              </a:solidFill>
              <a:latin typeface="ＭＳ ゴシック"/>
              <a:ea typeface="ＭＳ ゴシック"/>
            </a:endParaRPr>
          </a:p>
        </p:txBody>
      </p:sp>
      <p:sp>
        <p:nvSpPr>
          <p:cNvPr id="69" name="Rectangle 46"/>
          <p:cNvSpPr>
            <a:spLocks noChangeArrowheads="1"/>
          </p:cNvSpPr>
          <p:nvPr/>
        </p:nvSpPr>
        <p:spPr bwMode="auto">
          <a:xfrm>
            <a:off x="5149702" y="4192675"/>
            <a:ext cx="8170814"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u="sng" dirty="0" smtClean="0">
                <a:solidFill>
                  <a:srgbClr val="000000"/>
                </a:solidFill>
                <a:latin typeface="ＭＳ ゴシック"/>
                <a:ea typeface="ＭＳ ゴシック"/>
              </a:rPr>
              <a:t>④　店舗内での移動や施設の安全利用のための配慮</a:t>
            </a:r>
            <a:endParaRPr lang="ja-JP" altLang="en-US" sz="1150" b="0" i="0" u="sng" strike="noStrike" baseline="0" dirty="0">
              <a:solidFill>
                <a:srgbClr val="000000"/>
              </a:solidFill>
              <a:latin typeface="ＭＳ ゴシック"/>
              <a:ea typeface="ＭＳ ゴシック"/>
            </a:endParaRPr>
          </a:p>
        </p:txBody>
      </p:sp>
      <p:sp>
        <p:nvSpPr>
          <p:cNvPr id="70" name="Rectangle 46"/>
          <p:cNvSpPr>
            <a:spLocks noChangeArrowheads="1"/>
          </p:cNvSpPr>
          <p:nvPr/>
        </p:nvSpPr>
        <p:spPr bwMode="auto">
          <a:xfrm>
            <a:off x="5186389" y="4644535"/>
            <a:ext cx="6000969" cy="23159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非常時に備えた対応や事故等の未然防止</a:t>
            </a:r>
            <a:endParaRPr lang="ja-JP" altLang="en-US" sz="1150" b="0" i="0" u="none" strike="noStrike" baseline="0" dirty="0">
              <a:solidFill>
                <a:srgbClr val="000000"/>
              </a:solidFill>
              <a:latin typeface="ＭＳ ゴシック"/>
              <a:ea typeface="ＭＳ ゴシック"/>
            </a:endParaRPr>
          </a:p>
        </p:txBody>
      </p:sp>
      <p:sp>
        <p:nvSpPr>
          <p:cNvPr id="71" name="Rectangle 46"/>
          <p:cNvSpPr>
            <a:spLocks noChangeArrowheads="1"/>
          </p:cNvSpPr>
          <p:nvPr/>
        </p:nvSpPr>
        <p:spPr bwMode="auto">
          <a:xfrm>
            <a:off x="5186389" y="4876134"/>
            <a:ext cx="4249303" cy="382412"/>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社員の接遇向上を図る研修やニーズに応じた速やか</a:t>
            </a:r>
            <a:endParaRPr lang="en-US" altLang="ja-JP" sz="1150" dirty="0" smtClean="0">
              <a:solidFill>
                <a:srgbClr val="000000"/>
              </a:solidFill>
              <a:latin typeface="ＭＳ ゴシック"/>
              <a:ea typeface="ＭＳ ゴシック"/>
            </a:endParaRPr>
          </a:p>
          <a:p>
            <a:pPr algn="l" rtl="0">
              <a:defRPr sz="1000"/>
            </a:pPr>
            <a:r>
              <a:rPr lang="ja-JP" altLang="en-US" sz="1150" dirty="0">
                <a:solidFill>
                  <a:srgbClr val="000000"/>
                </a:solidFill>
                <a:latin typeface="ＭＳ ゴシック"/>
                <a:ea typeface="ＭＳ ゴシック"/>
              </a:rPr>
              <a:t>　</a:t>
            </a:r>
            <a:r>
              <a:rPr lang="ja-JP" altLang="en-US" sz="1150" dirty="0" smtClean="0">
                <a:solidFill>
                  <a:srgbClr val="000000"/>
                </a:solidFill>
                <a:latin typeface="ＭＳ ゴシック"/>
                <a:ea typeface="ＭＳ ゴシック"/>
              </a:rPr>
              <a:t>な情報提供など、ソフト面の取組の推進</a:t>
            </a:r>
            <a:endParaRPr lang="ja-JP" altLang="en-US" sz="1150" b="0" i="0" u="none" strike="noStrike" baseline="0" dirty="0">
              <a:solidFill>
                <a:srgbClr val="000000"/>
              </a:solidFill>
              <a:latin typeface="ＭＳ ゴシック"/>
              <a:ea typeface="ＭＳ ゴシック"/>
            </a:endParaRPr>
          </a:p>
        </p:txBody>
      </p:sp>
      <p:sp>
        <p:nvSpPr>
          <p:cNvPr id="73" name="AutoShape 1"/>
          <p:cNvSpPr>
            <a:spLocks noChangeArrowheads="1"/>
          </p:cNvSpPr>
          <p:nvPr/>
        </p:nvSpPr>
        <p:spPr bwMode="auto">
          <a:xfrm>
            <a:off x="91260" y="927918"/>
            <a:ext cx="8982126" cy="1492970"/>
          </a:xfrm>
          <a:prstGeom prst="roundRect">
            <a:avLst>
              <a:gd name="adj" fmla="val 1889"/>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72" name="AutoShape 6"/>
          <p:cNvSpPr>
            <a:spLocks noChangeArrowheads="1"/>
          </p:cNvSpPr>
          <p:nvPr/>
        </p:nvSpPr>
        <p:spPr bwMode="auto">
          <a:xfrm>
            <a:off x="179512" y="764704"/>
            <a:ext cx="3960440" cy="293832"/>
          </a:xfrm>
          <a:prstGeom prst="homePlate">
            <a:avLst>
              <a:gd name="adj" fmla="val 193875"/>
            </a:avLst>
          </a:prstGeom>
          <a:solidFill>
            <a:srgbClr xmlns:mc="http://schemas.openxmlformats.org/markup-compatibility/2006" xmlns:a14="http://schemas.microsoft.com/office/drawing/2010/main" val="000000" mc:Ignorable="a14" a14:legacySpreadsheetColorIndex="8"/>
          </a:solidFill>
          <a:ln w="9525" algn="ctr">
            <a:solidFill>
              <a:srgbClr xmlns:mc="http://schemas.openxmlformats.org/markup-compatibility/2006" xmlns:a14="http://schemas.microsoft.com/office/drawing/2010/main" val="FFFFFF" mc:Ignorable="a14" a14:legacySpreadsheetColorIndex="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6703" tIns="23351" rIns="0" bIns="2335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sz="1000"/>
            </a:pPr>
            <a:r>
              <a:rPr lang="ja-JP" altLang="en-US" sz="1200" b="1" dirty="0">
                <a:solidFill>
                  <a:srgbClr val="FFFFFF"/>
                </a:solidFill>
                <a:latin typeface="ＭＳ Ｐゴシック"/>
                <a:ea typeface="ＭＳ Ｐゴシック"/>
              </a:rPr>
              <a:t>  </a:t>
            </a:r>
            <a:r>
              <a:rPr lang="ja-JP" altLang="en-US" sz="1200" b="1" dirty="0" smtClean="0">
                <a:solidFill>
                  <a:srgbClr val="FFFFFF"/>
                </a:solidFill>
                <a:latin typeface="ＭＳ Ｐゴシック"/>
                <a:ea typeface="ＭＳ Ｐゴシック"/>
              </a:rPr>
              <a:t>１　意見具申の特徴</a:t>
            </a:r>
            <a:endParaRPr lang="ja-JP" altLang="en-US" sz="1200" b="1" dirty="0">
              <a:solidFill>
                <a:srgbClr val="FFFFFF"/>
              </a:solidFill>
              <a:latin typeface="ＭＳ Ｐゴシック"/>
            </a:endParaRPr>
          </a:p>
        </p:txBody>
      </p:sp>
      <p:sp>
        <p:nvSpPr>
          <p:cNvPr id="74" name="Rectangle 46"/>
          <p:cNvSpPr>
            <a:spLocks noChangeArrowheads="1"/>
          </p:cNvSpPr>
          <p:nvPr/>
        </p:nvSpPr>
        <p:spPr bwMode="auto">
          <a:xfrm>
            <a:off x="213657" y="1135921"/>
            <a:ext cx="8854987" cy="40084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80" dirty="0" smtClean="0">
                <a:solidFill>
                  <a:srgbClr val="000000"/>
                </a:solidFill>
                <a:latin typeface="ＭＳ ゴシック"/>
                <a:ea typeface="ＭＳ ゴシック"/>
              </a:rPr>
              <a:t>〇　東京</a:t>
            </a:r>
            <a:r>
              <a:rPr lang="en-US" altLang="ja-JP" sz="1080" dirty="0" smtClean="0">
                <a:solidFill>
                  <a:srgbClr val="000000"/>
                </a:solidFill>
                <a:latin typeface="ＭＳ ゴシック"/>
                <a:ea typeface="ＭＳ ゴシック"/>
              </a:rPr>
              <a:t>2020</a:t>
            </a:r>
            <a:r>
              <a:rPr lang="ja-JP" altLang="en-US" sz="1080" dirty="0" smtClean="0">
                <a:solidFill>
                  <a:srgbClr val="000000"/>
                </a:solidFill>
                <a:latin typeface="ＭＳ ゴシック"/>
                <a:ea typeface="ＭＳ ゴシック"/>
              </a:rPr>
              <a:t>大会に向け、国際パラリンピック委員会ガイドの「公平」「尊厳」「機能性」の３点の基本原則を重視し、すべての人々が同じ</a:t>
            </a:r>
            <a:endParaRPr lang="en-US" altLang="ja-JP" sz="1080" dirty="0" smtClean="0">
              <a:solidFill>
                <a:srgbClr val="000000"/>
              </a:solidFill>
              <a:latin typeface="ＭＳ ゴシック"/>
              <a:ea typeface="ＭＳ ゴシック"/>
            </a:endParaRPr>
          </a:p>
          <a:p>
            <a:pPr algn="l" rtl="0">
              <a:defRPr sz="1000"/>
            </a:pPr>
            <a:r>
              <a:rPr lang="ja-JP" altLang="en-US" sz="1080" dirty="0">
                <a:solidFill>
                  <a:srgbClr val="000000"/>
                </a:solidFill>
                <a:latin typeface="ＭＳ ゴシック"/>
                <a:ea typeface="ＭＳ ゴシック"/>
              </a:rPr>
              <a:t>　</a:t>
            </a:r>
            <a:r>
              <a:rPr lang="ja-JP" altLang="en-US" sz="1080" dirty="0" smtClean="0">
                <a:solidFill>
                  <a:srgbClr val="000000"/>
                </a:solidFill>
                <a:latin typeface="ＭＳ ゴシック"/>
                <a:ea typeface="ＭＳ ゴシック"/>
              </a:rPr>
              <a:t>水準のサービスを受けられることなどを目指し、新たな考え方を踏まえ、より望ましい整備の方向性を提言</a:t>
            </a:r>
            <a:endParaRPr lang="ja-JP" altLang="en-US" sz="1080" b="0" i="0" u="none" strike="noStrike" baseline="0" dirty="0">
              <a:solidFill>
                <a:srgbClr val="000000"/>
              </a:solidFill>
              <a:latin typeface="ＭＳ ゴシック"/>
              <a:ea typeface="ＭＳ ゴシック"/>
            </a:endParaRPr>
          </a:p>
        </p:txBody>
      </p:sp>
      <p:sp>
        <p:nvSpPr>
          <p:cNvPr id="33" name="Rectangle 46"/>
          <p:cNvSpPr>
            <a:spLocks noChangeArrowheads="1"/>
          </p:cNvSpPr>
          <p:nvPr/>
        </p:nvSpPr>
        <p:spPr bwMode="auto">
          <a:xfrm>
            <a:off x="213657" y="1525771"/>
            <a:ext cx="8859729" cy="216024"/>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80" dirty="0" smtClean="0">
                <a:solidFill>
                  <a:srgbClr val="000000"/>
                </a:solidFill>
                <a:latin typeface="ＭＳ ゴシック"/>
                <a:ea typeface="ＭＳ ゴシック"/>
              </a:rPr>
              <a:t>〇　施設等の整備では、障害者等の当事者による意見を踏まえながら、バリアを取り除くためのソフト面の取組を一体的に検討することが必要</a:t>
            </a:r>
            <a:endParaRPr lang="ja-JP" altLang="en-US" sz="1080" b="0" i="0" u="none" strike="noStrike" baseline="0" dirty="0">
              <a:solidFill>
                <a:srgbClr val="000000"/>
              </a:solidFill>
              <a:latin typeface="ＭＳ ゴシック"/>
              <a:ea typeface="ＭＳ ゴシック"/>
            </a:endParaRPr>
          </a:p>
        </p:txBody>
      </p:sp>
      <p:sp>
        <p:nvSpPr>
          <p:cNvPr id="3" name="角丸四角形 2"/>
          <p:cNvSpPr/>
          <p:nvPr/>
        </p:nvSpPr>
        <p:spPr>
          <a:xfrm>
            <a:off x="260939" y="1844823"/>
            <a:ext cx="8487525" cy="480887"/>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sz="1000"/>
            </a:pPr>
            <a:r>
              <a:rPr lang="ja-JP" altLang="en-US" sz="1000" dirty="0" smtClean="0">
                <a:solidFill>
                  <a:srgbClr val="000000"/>
                </a:solidFill>
                <a:latin typeface="ＭＳ ゴシック"/>
                <a:ea typeface="ＭＳ ゴシック"/>
              </a:rPr>
              <a:t>福祉</a:t>
            </a:r>
            <a:r>
              <a:rPr lang="ja-JP" altLang="en-US" sz="1000" dirty="0">
                <a:solidFill>
                  <a:srgbClr val="000000"/>
                </a:solidFill>
                <a:latin typeface="ＭＳ ゴシック"/>
                <a:ea typeface="ＭＳ ゴシック"/>
              </a:rPr>
              <a:t>のまちづくりで目指す</a:t>
            </a:r>
            <a:r>
              <a:rPr lang="ja-JP" altLang="en-US" sz="1000" dirty="0" smtClean="0">
                <a:solidFill>
                  <a:srgbClr val="000000"/>
                </a:solidFill>
                <a:latin typeface="ＭＳ ゴシック"/>
                <a:ea typeface="ＭＳ ゴシック"/>
              </a:rPr>
              <a:t>将来像</a:t>
            </a:r>
            <a:endParaRPr lang="en-US" altLang="ja-JP" sz="1000" dirty="0" smtClean="0">
              <a:solidFill>
                <a:srgbClr val="000000"/>
              </a:solidFill>
              <a:latin typeface="ＭＳ ゴシック"/>
              <a:ea typeface="ＭＳ ゴシック"/>
            </a:endParaRPr>
          </a:p>
          <a:p>
            <a:pPr>
              <a:defRPr sz="1000"/>
            </a:pPr>
            <a:r>
              <a:rPr lang="ja-JP" altLang="en-US" sz="1000" dirty="0" smtClean="0">
                <a:solidFill>
                  <a:srgbClr val="000000"/>
                </a:solidFill>
                <a:latin typeface="ＭＳ ゴシック"/>
                <a:ea typeface="ＭＳ ゴシック"/>
              </a:rPr>
              <a:t>「</a:t>
            </a:r>
            <a:r>
              <a:rPr lang="ja-JP" altLang="en-US" sz="1000" dirty="0">
                <a:solidFill>
                  <a:srgbClr val="000000"/>
                </a:solidFill>
                <a:latin typeface="ＭＳ ゴシック"/>
                <a:ea typeface="ＭＳ ゴシック"/>
              </a:rPr>
              <a:t>障害の有無や、年齢、性別、国籍、個人の能力等に関係なく、誰もが自立した日常生活</a:t>
            </a:r>
            <a:r>
              <a:rPr lang="ja-JP" altLang="en-US" sz="1000" dirty="0" smtClean="0">
                <a:solidFill>
                  <a:srgbClr val="000000"/>
                </a:solidFill>
                <a:latin typeface="ＭＳ ゴシック"/>
                <a:ea typeface="ＭＳ ゴシック"/>
              </a:rPr>
              <a:t>を営み</a:t>
            </a:r>
            <a:r>
              <a:rPr lang="ja-JP" altLang="en-US" sz="1000" dirty="0">
                <a:solidFill>
                  <a:srgbClr val="000000"/>
                </a:solidFill>
                <a:latin typeface="ＭＳ ゴシック"/>
                <a:ea typeface="ＭＳ ゴシック"/>
              </a:rPr>
              <a:t>、自由に移動し、必要な情報を入手しながら、あらゆる場所で活動に参加し、共に楽しむことができる社会」</a:t>
            </a:r>
          </a:p>
        </p:txBody>
      </p:sp>
      <p:sp>
        <p:nvSpPr>
          <p:cNvPr id="34" name="Rectangle 46"/>
          <p:cNvSpPr>
            <a:spLocks noChangeArrowheads="1"/>
          </p:cNvSpPr>
          <p:nvPr/>
        </p:nvSpPr>
        <p:spPr bwMode="auto">
          <a:xfrm>
            <a:off x="5193273" y="3974430"/>
            <a:ext cx="5139367" cy="234232"/>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150" dirty="0" smtClean="0">
                <a:solidFill>
                  <a:srgbClr val="000000"/>
                </a:solidFill>
                <a:latin typeface="ＭＳ ゴシック"/>
                <a:ea typeface="ＭＳ ゴシック"/>
              </a:rPr>
              <a:t>〇　利用者への客室情報の提供</a:t>
            </a:r>
            <a:endParaRPr lang="ja-JP" altLang="en-US" sz="1150" b="0" i="0" u="none" strike="noStrike" baseline="0" dirty="0">
              <a:solidFill>
                <a:srgbClr val="000000"/>
              </a:solidFill>
              <a:latin typeface="ＭＳ ゴシック"/>
              <a:ea typeface="ＭＳ ゴシック"/>
            </a:endParaRPr>
          </a:p>
        </p:txBody>
      </p:sp>
      <p:sp>
        <p:nvSpPr>
          <p:cNvPr id="4" name="正方形/長方形 3"/>
          <p:cNvSpPr/>
          <p:nvPr/>
        </p:nvSpPr>
        <p:spPr>
          <a:xfrm>
            <a:off x="8306084" y="44625"/>
            <a:ext cx="767302" cy="2880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資料２</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24913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TotalTime>
  <Words>149</Words>
  <Application>Microsoft Office PowerPoint</Application>
  <PresentationFormat>画面に合わせる (4:3)</PresentationFormat>
  <Paragraphs>36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これまでの福祉のまちづくりの進展を踏まえたより望ましい整備の方向性について ～利用者の視点に立ったハードとソフトの一体的な整備に向けて～ （福祉のまちづくり推進協議会意見具申（案）の概要）</vt:lpstr>
    </vt:vector>
  </TitlesOfParts>
  <Company>TAIMS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これまでの福祉のまちづくりの進展を踏まえたより望ましい整備等の方向性について</dc:title>
  <dc:creator>東京都</dc:creator>
  <cp:lastModifiedBy>東京都</cp:lastModifiedBy>
  <cp:revision>73</cp:revision>
  <cp:lastPrinted>2017-10-19T08:50:02Z</cp:lastPrinted>
  <dcterms:created xsi:type="dcterms:W3CDTF">2017-04-10T08:26:10Z</dcterms:created>
  <dcterms:modified xsi:type="dcterms:W3CDTF">2017-11-01T09:48:21Z</dcterms:modified>
</cp:coreProperties>
</file>