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5"/>
  </p:notesMasterIdLst>
  <p:sldIdLst>
    <p:sldId id="333" r:id="rId2"/>
    <p:sldId id="334" r:id="rId3"/>
    <p:sldId id="335" r:id="rId4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  <a:srgbClr val="FF66FF"/>
    <a:srgbClr val="6600FF"/>
    <a:srgbClr val="CCCCFF"/>
    <a:srgbClr val="CC0000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221" autoAdjust="0"/>
    <p:restoredTop sz="95423" autoAdjust="0"/>
  </p:normalViewPr>
  <p:slideViewPr>
    <p:cSldViewPr>
      <p:cViewPr>
        <p:scale>
          <a:sx n="82" d="100"/>
          <a:sy n="82" d="100"/>
        </p:scale>
        <p:origin x="-166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4" y="1"/>
            <a:ext cx="2949574" cy="496888"/>
          </a:xfrm>
          <a:prstGeom prst="rect">
            <a:avLst/>
          </a:prstGeom>
        </p:spPr>
        <p:txBody>
          <a:bodyPr vert="horz" lIns="91412" tIns="45704" rIns="91412" bIns="45704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42" y="1"/>
            <a:ext cx="2949574" cy="496888"/>
          </a:xfrm>
          <a:prstGeom prst="rect">
            <a:avLst/>
          </a:prstGeom>
        </p:spPr>
        <p:txBody>
          <a:bodyPr vert="horz" lIns="91412" tIns="45704" rIns="91412" bIns="45704" rtlCol="0"/>
          <a:lstStyle>
            <a:lvl1pPr algn="r">
              <a:defRPr sz="1300"/>
            </a:lvl1pPr>
          </a:lstStyle>
          <a:p>
            <a:fld id="{15EB8F26-D3ED-40DD-9C9C-D22B0C2E556B}" type="datetimeFigureOut">
              <a:rPr kumimoji="1" lang="ja-JP" altLang="en-US" smtClean="0"/>
              <a:t>2017/2/7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2" tIns="45704" rIns="91412" bIns="45704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21226"/>
            <a:ext cx="5445125" cy="4471988"/>
          </a:xfrm>
          <a:prstGeom prst="rect">
            <a:avLst/>
          </a:prstGeom>
        </p:spPr>
        <p:txBody>
          <a:bodyPr vert="horz" lIns="91412" tIns="45704" rIns="91412" bIns="45704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4" y="9440865"/>
            <a:ext cx="2949574" cy="496887"/>
          </a:xfrm>
          <a:prstGeom prst="rect">
            <a:avLst/>
          </a:prstGeom>
        </p:spPr>
        <p:txBody>
          <a:bodyPr vert="horz" lIns="91412" tIns="45704" rIns="91412" bIns="45704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42" y="9440865"/>
            <a:ext cx="2949574" cy="496887"/>
          </a:xfrm>
          <a:prstGeom prst="rect">
            <a:avLst/>
          </a:prstGeom>
        </p:spPr>
        <p:txBody>
          <a:bodyPr vert="horz" lIns="91412" tIns="45704" rIns="91412" bIns="45704" rtlCol="0" anchor="b"/>
          <a:lstStyle>
            <a:lvl1pPr algn="r">
              <a:defRPr sz="1300"/>
            </a:lvl1pPr>
          </a:lstStyle>
          <a:p>
            <a:fld id="{BB286FC2-0363-47C9-AAF9-F46478BFB0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32568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12430-2750-4EAF-9528-5AE6B86DA723}" type="datetime1">
              <a:rPr kumimoji="1" lang="ja-JP" altLang="en-US" smtClean="0"/>
              <a:t>2017/2/7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43C30-1711-4E8C-9623-3A872DD873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1414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0F682-EBBD-4F63-B2FF-50992FBBDD25}" type="datetime1">
              <a:rPr kumimoji="1" lang="ja-JP" altLang="en-US" smtClean="0"/>
              <a:t>2017/2/7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43C30-1711-4E8C-9623-3A872DD873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7244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1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1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5B6E9-F9AD-4CF6-A1D4-C47C9B2F647B}" type="datetime1">
              <a:rPr kumimoji="1" lang="ja-JP" altLang="en-US" smtClean="0"/>
              <a:t>2017/2/7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43C30-1711-4E8C-9623-3A872DD873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92334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CF885-43DD-4E79-999E-3AD4B8A33651}" type="datetime1">
              <a:rPr kumimoji="1" lang="ja-JP" altLang="en-US" smtClean="0"/>
              <a:t>2017/2/7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43C30-1711-4E8C-9623-3A872DD873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29982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C534D-DF96-458F-B621-250BECC9E8E9}" type="datetime1">
              <a:rPr kumimoji="1" lang="ja-JP" altLang="en-US" smtClean="0"/>
              <a:t>2017/2/7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43C30-1711-4E8C-9623-3A872DD873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5478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6880E-CBB2-4E6B-AAE2-839450CBC288}" type="datetime1">
              <a:rPr kumimoji="1" lang="ja-JP" altLang="en-US" smtClean="0"/>
              <a:t>2017/2/7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43C30-1711-4E8C-9623-3A872DD873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7367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21DE1-F57F-418D-9463-CC04DEE43DFE}" type="datetime1">
              <a:rPr kumimoji="1" lang="ja-JP" altLang="en-US" smtClean="0"/>
              <a:t>2017/2/7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43C30-1711-4E8C-9623-3A872DD873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5254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57628-0675-48E2-99E6-50D887E6BC39}" type="datetime1">
              <a:rPr kumimoji="1" lang="ja-JP" altLang="en-US" smtClean="0"/>
              <a:t>2017/2/7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43C30-1711-4E8C-9623-3A872DD873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44075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C8503-60A7-446B-BBC7-55895F0F1B01}" type="datetime1">
              <a:rPr kumimoji="1" lang="ja-JP" altLang="en-US" smtClean="0"/>
              <a:t>2017/2/7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43C30-1711-4E8C-9623-3A872DD873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8218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8F58B-BB6A-438B-B1DC-7E1058009793}" type="datetime1">
              <a:rPr kumimoji="1" lang="ja-JP" altLang="en-US" smtClean="0"/>
              <a:t>2017/2/7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43C30-1711-4E8C-9623-3A872DD873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6731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C50F9-A71B-4476-90AB-81FE241ED73D}" type="datetime1">
              <a:rPr kumimoji="1" lang="ja-JP" altLang="en-US" smtClean="0"/>
              <a:t>2017/2/7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43C30-1711-4E8C-9623-3A872DD873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4397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33615F-D3B9-43C3-A810-DBD4F429BD76}" type="datetime1">
              <a:rPr kumimoji="1" lang="ja-JP" altLang="en-US" smtClean="0"/>
              <a:t>2017/2/7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04124" y="646070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D43C30-1711-4E8C-9623-3A872DD873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7479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4" name="表 10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0025603"/>
              </p:ext>
            </p:extLst>
          </p:nvPr>
        </p:nvGraphicFramePr>
        <p:xfrm>
          <a:off x="75974" y="2996952"/>
          <a:ext cx="9001000" cy="33642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176"/>
                <a:gridCol w="1584176"/>
                <a:gridCol w="1080120"/>
                <a:gridCol w="895626"/>
                <a:gridCol w="1224136"/>
                <a:gridCol w="2632766"/>
              </a:tblGrid>
              <a:tr h="368185">
                <a:tc gridSpan="3">
                  <a:txBody>
                    <a:bodyPr/>
                    <a:lstStyle/>
                    <a:p>
                      <a:r>
                        <a:rPr kumimoji="1" lang="ja-JP" altLang="en-US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共用部分のトイレ</a:t>
                      </a:r>
                      <a:endParaRPr kumimoji="1" lang="ja-JP" altLang="en-US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en-US" altLang="ja-JP" sz="1600" dirty="0" smtClean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 rowSpan="2" gridSpan="3">
                  <a:txBody>
                    <a:bodyPr/>
                    <a:lstStyle/>
                    <a:p>
                      <a:r>
                        <a:rPr kumimoji="1" lang="ja-JP" altLang="en-US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男女別トイレ内などのトイレ</a:t>
                      </a:r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FF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514992">
                <a:tc gridSpan="2">
                  <a:txBody>
                    <a:bodyPr/>
                    <a:lstStyle/>
                    <a:p>
                      <a:endParaRPr kumimoji="1" lang="ja-JP" altLang="en-US" b="1" dirty="0">
                        <a:solidFill>
                          <a:schemeClr val="bg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en-US" altLang="ja-JP" sz="1600" b="1" dirty="0" smtClean="0">
                        <a:solidFill>
                          <a:schemeClr val="bg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2481071">
                <a:tc>
                  <a:txBody>
                    <a:bodyPr/>
                    <a:lstStyle/>
                    <a:p>
                      <a:endParaRPr kumimoji="1" lang="ja-JP" altLang="en-US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>
                    <a:lnR w="635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3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3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3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06" name="スライド番号プレースホルダー 2"/>
          <p:cNvSpPr>
            <a:spLocks noGrp="1"/>
          </p:cNvSpPr>
          <p:nvPr>
            <p:ph type="sldNum" sz="quarter" idx="12"/>
          </p:nvPr>
        </p:nvSpPr>
        <p:spPr>
          <a:xfrm>
            <a:off x="6972594" y="6487856"/>
            <a:ext cx="2133600" cy="365125"/>
          </a:xfrm>
        </p:spPr>
        <p:txBody>
          <a:bodyPr/>
          <a:lstStyle/>
          <a:p>
            <a:r>
              <a:rPr lang="en-US" altLang="ja-JP" dirty="0"/>
              <a:t>2</a:t>
            </a:r>
            <a:endParaRPr kumimoji="1" lang="ja-JP" altLang="en-US" dirty="0"/>
          </a:p>
        </p:txBody>
      </p:sp>
      <p:sp>
        <p:nvSpPr>
          <p:cNvPr id="107" name="正方形/長方形 106"/>
          <p:cNvSpPr/>
          <p:nvPr/>
        </p:nvSpPr>
        <p:spPr>
          <a:xfrm>
            <a:off x="0" y="1"/>
            <a:ext cx="9144000" cy="4191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① トイレ（機能分散）の考え方</a:t>
            </a:r>
            <a:endParaRPr kumimoji="1" lang="ja-JP" altLang="en-US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08" name="テキスト ボックス 107"/>
          <p:cNvSpPr txBox="1"/>
          <p:nvPr/>
        </p:nvSpPr>
        <p:spPr>
          <a:xfrm>
            <a:off x="-125932" y="452859"/>
            <a:ext cx="9269932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■アクセシビリティ・ガイドラインにおける記載</a:t>
            </a:r>
            <a:endParaRPr lang="en-US" altLang="ja-JP" sz="14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「多機能トイレを補完し、機能を分散して配置できるよう、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　男女別のトイレ内に「簡易型多機能便房」「個別機能を備えた便房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」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を設置する」</a:t>
            </a:r>
            <a:endParaRPr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■</a:t>
            </a:r>
            <a:r>
              <a:rPr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第一回ＷＳにおける意見</a:t>
            </a:r>
            <a:endParaRPr lang="en-US" altLang="ja-JP" sz="14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「多目的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トイレのみに機能を集中せず、狭くても機能別のものを分散してほしい。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」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「同性介助がどうしてもできない場合のために、狭くて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機能も少なくていいので、異性が一緒に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入れるトイレが欲しい」</a:t>
            </a:r>
            <a:endParaRPr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■トイレの機能分散の考え方</a:t>
            </a:r>
            <a:endParaRPr lang="en-US" altLang="ja-JP" sz="14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○車いすトイレに利用が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集中しないよう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、利用者それぞれに対応したトイレを個別に用意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機能を分散）</a:t>
            </a:r>
            <a:endParaRPr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○下記の種類を用意することを原則に、トイレ利用の集中度合いや利用者層の違いなど、各施設の利用特性を踏まえつつ配置</a:t>
            </a:r>
            <a:endParaRPr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09" name="左中かっこ 108"/>
          <p:cNvSpPr/>
          <p:nvPr/>
        </p:nvSpPr>
        <p:spPr>
          <a:xfrm rot="16200000">
            <a:off x="1549612" y="4857110"/>
            <a:ext cx="252028" cy="3137400"/>
          </a:xfrm>
          <a:prstGeom prst="leftBrac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" name="テキスト ボックス 109"/>
          <p:cNvSpPr txBox="1"/>
          <p:nvPr/>
        </p:nvSpPr>
        <p:spPr>
          <a:xfrm>
            <a:off x="508022" y="6519379"/>
            <a:ext cx="1935145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5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車いす席１５席</a:t>
            </a:r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あたり</a:t>
            </a:r>
            <a:r>
              <a:rPr kumimoji="1" lang="ja-JP" altLang="en-US" sz="105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１箇所</a:t>
            </a:r>
            <a:endParaRPr kumimoji="1" lang="en-US" altLang="ja-JP" sz="105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11" name="テキスト ボックス 110"/>
          <p:cNvSpPr txBox="1"/>
          <p:nvPr/>
        </p:nvSpPr>
        <p:spPr>
          <a:xfrm>
            <a:off x="4657041" y="4507940"/>
            <a:ext cx="491948" cy="21120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36000" tIns="36000" rIns="36000" bIns="36000" rtlCol="0" anchor="ctr">
            <a:spAutoFit/>
          </a:bodyPr>
          <a:lstStyle/>
          <a:p>
            <a:pPr algn="ctr"/>
            <a:r>
              <a:rPr lang="ja-JP" altLang="en-US" sz="9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手すり</a:t>
            </a:r>
            <a:endParaRPr kumimoji="1" lang="ja-JP" altLang="en-US" sz="9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12" name="テキスト ボックス 111"/>
          <p:cNvSpPr txBox="1"/>
          <p:nvPr/>
        </p:nvSpPr>
        <p:spPr>
          <a:xfrm>
            <a:off x="6989960" y="6129193"/>
            <a:ext cx="534368" cy="17485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lIns="36000" tIns="18000" rIns="36000" bIns="18000" rtlCol="0" anchor="ctr">
            <a:spAutoFit/>
          </a:bodyPr>
          <a:lstStyle/>
          <a:p>
            <a:pPr algn="ctr"/>
            <a:r>
              <a:rPr lang="ja-JP" altLang="en-US" sz="9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着替え</a:t>
            </a:r>
            <a:r>
              <a:rPr lang="ja-JP" altLang="en-US" sz="9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台</a:t>
            </a:r>
            <a:endParaRPr lang="ja-JP" altLang="en-US" sz="9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13" name="テキスト ボックス 112"/>
          <p:cNvSpPr txBox="1"/>
          <p:nvPr/>
        </p:nvSpPr>
        <p:spPr>
          <a:xfrm>
            <a:off x="3415809" y="4508042"/>
            <a:ext cx="813291" cy="31335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36000" tIns="18000" rIns="36000" bIns="18000" rtlCol="0" anchor="ctr">
            <a:spAutoFit/>
          </a:bodyPr>
          <a:lstStyle/>
          <a:p>
            <a:pPr algn="ctr"/>
            <a:r>
              <a:rPr lang="ja-JP" altLang="en-US" sz="9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介助</a:t>
            </a:r>
            <a:r>
              <a:rPr lang="ja-JP" altLang="en-US" sz="9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スペースの</a:t>
            </a:r>
            <a:r>
              <a:rPr lang="ja-JP" altLang="en-US" sz="9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確保</a:t>
            </a:r>
          </a:p>
        </p:txBody>
      </p:sp>
      <p:sp>
        <p:nvSpPr>
          <p:cNvPr id="114" name="テキスト ボックス 113"/>
          <p:cNvSpPr txBox="1"/>
          <p:nvPr/>
        </p:nvSpPr>
        <p:spPr>
          <a:xfrm>
            <a:off x="4546418" y="6505216"/>
            <a:ext cx="4346062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05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適宜組み合わせ、“一定の利用者のまとまり“を複数のトイレでカバー</a:t>
            </a:r>
            <a:endParaRPr lang="en-US" altLang="ja-JP" sz="105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lang="ja-JP" altLang="en-US" sz="105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（ただし、各一箇所には広めの</a:t>
            </a:r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トイレ</a:t>
            </a:r>
            <a:r>
              <a:rPr lang="ja-JP" altLang="en-US" sz="105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を用意）</a:t>
            </a:r>
            <a:endParaRPr lang="en-US" altLang="ja-JP" sz="105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15" name="角丸四角形 114"/>
          <p:cNvSpPr/>
          <p:nvPr/>
        </p:nvSpPr>
        <p:spPr>
          <a:xfrm>
            <a:off x="3374219" y="3414173"/>
            <a:ext cx="746682" cy="433042"/>
          </a:xfrm>
          <a:prstGeom prst="roundRect">
            <a:avLst/>
          </a:prstGeom>
          <a:solidFill>
            <a:schemeClr val="bg1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16" name="テキスト ボックス 115"/>
          <p:cNvSpPr txBox="1"/>
          <p:nvPr/>
        </p:nvSpPr>
        <p:spPr>
          <a:xfrm>
            <a:off x="3386075" y="3448081"/>
            <a:ext cx="734828" cy="4866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500"/>
              </a:lnSpc>
            </a:pPr>
            <a:r>
              <a:rPr lang="ja-JP" altLang="en-US" sz="1500" b="1" spc="-3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異性</a:t>
            </a:r>
            <a:r>
              <a:rPr kumimoji="1" lang="ja-JP" altLang="en-US" sz="1500" b="1" spc="-3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介助など</a:t>
            </a:r>
            <a:endParaRPr kumimoji="1" lang="ja-JP" altLang="en-US" sz="1500" b="1" spc="-3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17" name="テキスト ボックス 116"/>
          <p:cNvSpPr txBox="1"/>
          <p:nvPr/>
        </p:nvSpPr>
        <p:spPr>
          <a:xfrm>
            <a:off x="3272902" y="5989109"/>
            <a:ext cx="992872" cy="31335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36000" tIns="18000" rIns="36000" bIns="18000" rtlCol="0" anchor="ctr">
            <a:spAutoFit/>
          </a:bodyPr>
          <a:lstStyle/>
          <a:p>
            <a:pPr algn="ctr"/>
            <a:r>
              <a:rPr lang="ja-JP" altLang="en-US" sz="9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二人同時に入れる</a:t>
            </a:r>
            <a:endParaRPr lang="en-US" altLang="ja-JP" sz="9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lang="ja-JP" altLang="en-US" sz="9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スペースの</a:t>
            </a:r>
            <a:r>
              <a:rPr lang="ja-JP" altLang="en-US" sz="9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確保</a:t>
            </a:r>
          </a:p>
        </p:txBody>
      </p:sp>
      <p:sp>
        <p:nvSpPr>
          <p:cNvPr id="118" name="テキスト ボックス 117"/>
          <p:cNvSpPr txBox="1"/>
          <p:nvPr/>
        </p:nvSpPr>
        <p:spPr>
          <a:xfrm>
            <a:off x="4366907" y="3901351"/>
            <a:ext cx="836405" cy="544183"/>
          </a:xfrm>
          <a:prstGeom prst="rect">
            <a:avLst/>
          </a:prstGeom>
          <a:solidFill>
            <a:srgbClr val="FF66FF"/>
          </a:solidFill>
          <a:ln w="12700">
            <a:noFill/>
          </a:ln>
        </p:spPr>
        <p:txBody>
          <a:bodyPr wrap="square" lIns="36000" tIns="36000" rIns="36000" bIns="0" rtlCol="0" anchor="ctr">
            <a:spAutoFit/>
          </a:bodyPr>
          <a:lstStyle/>
          <a:p>
            <a:pPr algn="ctr"/>
            <a:r>
              <a:rPr lang="ja-JP" altLang="en-US" sz="11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④</a:t>
            </a:r>
            <a:endParaRPr lang="en-US" altLang="ja-JP" sz="1100" b="1" dirty="0" smtClean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lang="ja-JP" altLang="en-US" sz="11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手すり付</a:t>
            </a:r>
            <a:endParaRPr lang="en-US" altLang="ja-JP" sz="1100" b="1" dirty="0" smtClean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endParaRPr lang="ja-JP" altLang="en-US" sz="11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19" name="テキスト ボックス 118"/>
          <p:cNvSpPr txBox="1"/>
          <p:nvPr/>
        </p:nvSpPr>
        <p:spPr>
          <a:xfrm>
            <a:off x="5225142" y="3901351"/>
            <a:ext cx="1196596" cy="544183"/>
          </a:xfrm>
          <a:prstGeom prst="rect">
            <a:avLst/>
          </a:prstGeom>
          <a:solidFill>
            <a:srgbClr val="FF66FF"/>
          </a:solidFill>
          <a:ln w="12700">
            <a:noFill/>
          </a:ln>
        </p:spPr>
        <p:txBody>
          <a:bodyPr wrap="square" lIns="36000" tIns="36000" rIns="36000" bIns="0" rtlCol="0" anchor="ctr">
            <a:spAutoFit/>
          </a:bodyPr>
          <a:lstStyle/>
          <a:p>
            <a:pPr algn="ctr"/>
            <a:r>
              <a:rPr lang="ja-JP" altLang="en-US" sz="11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⑤</a:t>
            </a:r>
            <a:endParaRPr lang="en-US" altLang="ja-JP" sz="1100" b="1" dirty="0" smtClean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lang="ja-JP" altLang="en-US" sz="11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オストメイト</a:t>
            </a:r>
            <a:endParaRPr lang="en-US" altLang="ja-JP" sz="1100" b="1" dirty="0" smtClean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lang="ja-JP" altLang="en-US" sz="11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対応</a:t>
            </a:r>
            <a:endParaRPr lang="en-US" altLang="ja-JP" sz="1100" b="1" dirty="0" smtClean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20" name="テキスト ボックス 119"/>
          <p:cNvSpPr txBox="1"/>
          <p:nvPr/>
        </p:nvSpPr>
        <p:spPr>
          <a:xfrm>
            <a:off x="5280415" y="6092218"/>
            <a:ext cx="1111450" cy="21120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lIns="36000" tIns="36000" rIns="36000" bIns="36000" rtlCol="0" anchor="ctr">
            <a:spAutoFit/>
          </a:bodyPr>
          <a:lstStyle/>
          <a:p>
            <a:pPr algn="ctr"/>
            <a:r>
              <a:rPr lang="ja-JP" altLang="en-US" sz="9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オストメイト用設備</a:t>
            </a:r>
            <a:endParaRPr kumimoji="1" lang="ja-JP" altLang="en-US" sz="9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21" name="左中かっこ 120"/>
          <p:cNvSpPr/>
          <p:nvPr/>
        </p:nvSpPr>
        <p:spPr>
          <a:xfrm rot="16200000">
            <a:off x="6591873" y="4114348"/>
            <a:ext cx="252028" cy="4622924"/>
          </a:xfrm>
          <a:prstGeom prst="leftBrac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" name="テキスト ボックス 121"/>
          <p:cNvSpPr txBox="1"/>
          <p:nvPr/>
        </p:nvSpPr>
        <p:spPr>
          <a:xfrm>
            <a:off x="7758456" y="5901683"/>
            <a:ext cx="557960" cy="17485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36000" tIns="36000" rIns="36000" bIns="0" rtlCol="0" anchor="ctr">
            <a:spAutoFit/>
          </a:bodyPr>
          <a:lstStyle>
            <a:defPPr>
              <a:defRPr lang="ja-JP"/>
            </a:defPPr>
            <a:lvl1pPr algn="ctr">
              <a:defRPr sz="90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r>
              <a:rPr lang="ja-JP" altLang="en-US" dirty="0"/>
              <a:t>着替え台</a:t>
            </a:r>
          </a:p>
        </p:txBody>
      </p:sp>
      <p:sp>
        <p:nvSpPr>
          <p:cNvPr id="123" name="テキスト ボックス 122"/>
          <p:cNvSpPr txBox="1"/>
          <p:nvPr/>
        </p:nvSpPr>
        <p:spPr>
          <a:xfrm>
            <a:off x="94402" y="3901351"/>
            <a:ext cx="1548000" cy="544183"/>
          </a:xfrm>
          <a:prstGeom prst="rect">
            <a:avLst/>
          </a:prstGeom>
          <a:solidFill>
            <a:srgbClr val="00B050"/>
          </a:solidFill>
          <a:ln w="12700">
            <a:noFill/>
          </a:ln>
        </p:spPr>
        <p:txBody>
          <a:bodyPr wrap="square" lIns="36000" tIns="36000" rIns="36000" bIns="0" rtlCol="0" anchor="ctr">
            <a:spAutoFit/>
          </a:bodyPr>
          <a:lstStyle>
            <a:defPPr>
              <a:defRPr lang="ja-JP"/>
            </a:defPPr>
            <a:lvl1pPr algn="ctr">
              <a:defRPr sz="110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r>
              <a:rPr lang="ja-JP" altLang="en-US" b="1" dirty="0" smtClean="0"/>
              <a:t>①</a:t>
            </a:r>
            <a:endParaRPr lang="en-US" altLang="ja-JP" b="1" dirty="0" smtClean="0"/>
          </a:p>
          <a:p>
            <a:r>
              <a:rPr lang="ja-JP" altLang="en-US" b="1" dirty="0"/>
              <a:t>車</a:t>
            </a:r>
            <a:r>
              <a:rPr lang="ja-JP" altLang="en-US" b="1" dirty="0" smtClean="0"/>
              <a:t>いす対応トイレ</a:t>
            </a:r>
            <a:endParaRPr lang="en-US" altLang="ja-JP" b="1" dirty="0" smtClean="0"/>
          </a:p>
          <a:p>
            <a:endParaRPr lang="en-US" altLang="ja-JP" b="1" dirty="0" smtClean="0"/>
          </a:p>
        </p:txBody>
      </p:sp>
      <p:sp>
        <p:nvSpPr>
          <p:cNvPr id="124" name="テキスト ボックス 123"/>
          <p:cNvSpPr txBox="1"/>
          <p:nvPr/>
        </p:nvSpPr>
        <p:spPr>
          <a:xfrm>
            <a:off x="1674479" y="3902853"/>
            <a:ext cx="1548000" cy="544183"/>
          </a:xfrm>
          <a:prstGeom prst="rect">
            <a:avLst/>
          </a:prstGeom>
          <a:solidFill>
            <a:srgbClr val="00B050"/>
          </a:solidFill>
          <a:ln w="12700">
            <a:noFill/>
          </a:ln>
        </p:spPr>
        <p:txBody>
          <a:bodyPr wrap="square" lIns="36000" tIns="36000" rIns="36000" bIns="0" rtlCol="0" anchor="ctr">
            <a:spAutoFit/>
          </a:bodyPr>
          <a:lstStyle>
            <a:defPPr>
              <a:defRPr lang="ja-JP"/>
            </a:defPPr>
            <a:lvl1pPr algn="ctr">
              <a:defRPr sz="110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r>
              <a:rPr lang="ja-JP" altLang="en-US" b="1" dirty="0" smtClean="0"/>
              <a:t>②</a:t>
            </a:r>
            <a:endParaRPr lang="en-US" altLang="ja-JP" b="1" dirty="0" smtClean="0"/>
          </a:p>
          <a:p>
            <a:r>
              <a:rPr lang="ja-JP" altLang="en-US" b="1" dirty="0" smtClean="0"/>
              <a:t>大型ベッドを付加した</a:t>
            </a:r>
            <a:endParaRPr lang="en-US" altLang="ja-JP" b="1" dirty="0" smtClean="0"/>
          </a:p>
          <a:p>
            <a:r>
              <a:rPr lang="ja-JP" altLang="en-US" b="1" dirty="0" smtClean="0"/>
              <a:t>車いす対応トイレ</a:t>
            </a:r>
            <a:r>
              <a:rPr lang="ja-JP" altLang="en-US" b="1" dirty="0"/>
              <a:t>　</a:t>
            </a:r>
          </a:p>
        </p:txBody>
      </p:sp>
      <p:sp>
        <p:nvSpPr>
          <p:cNvPr id="125" name="正方形/長方形 124"/>
          <p:cNvSpPr/>
          <p:nvPr/>
        </p:nvSpPr>
        <p:spPr>
          <a:xfrm>
            <a:off x="385004" y="4860045"/>
            <a:ext cx="1008000" cy="1044000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" name="正方形/長方形 125"/>
          <p:cNvSpPr/>
          <p:nvPr/>
        </p:nvSpPr>
        <p:spPr>
          <a:xfrm>
            <a:off x="5550171" y="4807105"/>
            <a:ext cx="594000" cy="1062000"/>
          </a:xfrm>
          <a:prstGeom prst="rect">
            <a:avLst/>
          </a:prstGeom>
          <a:solidFill>
            <a:schemeClr val="accent6">
              <a:lumMod val="7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" name="正方形/長方形 126"/>
          <p:cNvSpPr/>
          <p:nvPr/>
        </p:nvSpPr>
        <p:spPr>
          <a:xfrm>
            <a:off x="4490138" y="5027121"/>
            <a:ext cx="621902" cy="838246"/>
          </a:xfrm>
          <a:prstGeom prst="rect">
            <a:avLst/>
          </a:prstGeom>
          <a:solidFill>
            <a:srgbClr val="FFFF0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" name="正方形/長方形 127"/>
          <p:cNvSpPr/>
          <p:nvPr/>
        </p:nvSpPr>
        <p:spPr>
          <a:xfrm>
            <a:off x="6595731" y="5006215"/>
            <a:ext cx="828000" cy="861533"/>
          </a:xfrm>
          <a:prstGeom prst="rect">
            <a:avLst/>
          </a:prstGeom>
          <a:solidFill>
            <a:srgbClr val="0070C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" name="正方形/長方形 128"/>
          <p:cNvSpPr/>
          <p:nvPr/>
        </p:nvSpPr>
        <p:spPr>
          <a:xfrm>
            <a:off x="3432864" y="4867628"/>
            <a:ext cx="688039" cy="1036417"/>
          </a:xfrm>
          <a:prstGeom prst="rect">
            <a:avLst/>
          </a:prstGeom>
          <a:solidFill>
            <a:srgbClr val="00B05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" name="テキスト ボックス 129"/>
          <p:cNvSpPr txBox="1"/>
          <p:nvPr/>
        </p:nvSpPr>
        <p:spPr>
          <a:xfrm>
            <a:off x="3255052" y="3907664"/>
            <a:ext cx="1028572" cy="544183"/>
          </a:xfrm>
          <a:prstGeom prst="rect">
            <a:avLst/>
          </a:prstGeom>
          <a:solidFill>
            <a:srgbClr val="00B050"/>
          </a:solidFill>
          <a:ln w="12700">
            <a:noFill/>
          </a:ln>
        </p:spPr>
        <p:txBody>
          <a:bodyPr wrap="square" lIns="36000" tIns="36000" rIns="36000" bIns="0" rtlCol="0" anchor="ctr">
            <a:spAutoFit/>
          </a:bodyPr>
          <a:lstStyle>
            <a:defPPr>
              <a:defRPr lang="ja-JP"/>
            </a:defPPr>
            <a:lvl1pPr algn="ctr">
              <a:defRPr sz="110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r>
              <a:rPr lang="ja-JP" altLang="en-US" b="1" dirty="0" smtClean="0"/>
              <a:t>③</a:t>
            </a:r>
            <a:endParaRPr lang="en-US" altLang="ja-JP" b="1" dirty="0" smtClean="0"/>
          </a:p>
          <a:p>
            <a:r>
              <a:rPr lang="ja-JP" altLang="en-US" b="1" dirty="0" smtClean="0"/>
              <a:t>男女共用</a:t>
            </a:r>
            <a:endParaRPr lang="en-US" altLang="ja-JP" b="1" dirty="0" smtClean="0"/>
          </a:p>
          <a:p>
            <a:r>
              <a:rPr lang="ja-JP" altLang="en-US" b="1" dirty="0" smtClean="0"/>
              <a:t>トイレ</a:t>
            </a:r>
            <a:endParaRPr lang="en-US" altLang="ja-JP" b="1" dirty="0"/>
          </a:p>
        </p:txBody>
      </p:sp>
      <p:sp>
        <p:nvSpPr>
          <p:cNvPr id="131" name="テキスト ボックス 130"/>
          <p:cNvSpPr txBox="1"/>
          <p:nvPr/>
        </p:nvSpPr>
        <p:spPr>
          <a:xfrm>
            <a:off x="6456034" y="3901351"/>
            <a:ext cx="2604845" cy="544183"/>
          </a:xfrm>
          <a:prstGeom prst="rect">
            <a:avLst/>
          </a:prstGeom>
          <a:solidFill>
            <a:srgbClr val="FF66FF"/>
          </a:solidFill>
          <a:ln w="12700">
            <a:noFill/>
          </a:ln>
        </p:spPr>
        <p:txBody>
          <a:bodyPr wrap="square" lIns="36000" tIns="36000" rIns="36000" bIns="0" rtlCol="0" anchor="ctr">
            <a:spAutoFit/>
          </a:bodyPr>
          <a:lstStyle/>
          <a:p>
            <a:pPr algn="ctr"/>
            <a:r>
              <a:rPr lang="ja-JP" altLang="en-US" sz="11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⑥</a:t>
            </a:r>
            <a:endParaRPr lang="en-US" altLang="ja-JP" sz="1100" b="1" dirty="0" smtClean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lang="ja-JP" altLang="en-US" sz="11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乳幼児対応</a:t>
            </a:r>
            <a:endParaRPr lang="en-US" altLang="ja-JP" sz="1100" b="1" dirty="0" smtClean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endParaRPr lang="ja-JP" altLang="en-US" sz="11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32" name="テキスト ボックス 131"/>
          <p:cNvSpPr txBox="1"/>
          <p:nvPr/>
        </p:nvSpPr>
        <p:spPr>
          <a:xfrm>
            <a:off x="5586208" y="4507940"/>
            <a:ext cx="491948" cy="21120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36000" tIns="36000" rIns="36000" bIns="36000" rtlCol="0" anchor="ctr">
            <a:spAutoFit/>
          </a:bodyPr>
          <a:lstStyle/>
          <a:p>
            <a:pPr algn="ctr"/>
            <a:r>
              <a:rPr lang="ja-JP" altLang="en-US" sz="9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手すり</a:t>
            </a:r>
            <a:endParaRPr kumimoji="1" lang="ja-JP" altLang="en-US" sz="9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34" name="テキスト ボックス 133"/>
          <p:cNvSpPr txBox="1"/>
          <p:nvPr/>
        </p:nvSpPr>
        <p:spPr>
          <a:xfrm>
            <a:off x="6593478" y="5907751"/>
            <a:ext cx="771059" cy="17485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36000" tIns="18000" rIns="36000" bIns="18000" rtlCol="0" anchor="ctr">
            <a:spAutoFit/>
          </a:bodyPr>
          <a:lstStyle/>
          <a:p>
            <a:pPr algn="ctr"/>
            <a:r>
              <a:rPr kumimoji="1" lang="ja-JP" altLang="en-US" sz="9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ベビーチェア</a:t>
            </a:r>
            <a:endParaRPr kumimoji="1" lang="ja-JP" altLang="en-US" sz="9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35" name="テキスト ボックス 134"/>
          <p:cNvSpPr txBox="1"/>
          <p:nvPr/>
        </p:nvSpPr>
        <p:spPr>
          <a:xfrm>
            <a:off x="6547428" y="4508042"/>
            <a:ext cx="843618" cy="17485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36000" tIns="18000" rIns="36000" bIns="18000" rtlCol="0" anchor="ctr">
            <a:spAutoFit/>
          </a:bodyPr>
          <a:lstStyle/>
          <a:p>
            <a:pPr algn="ctr"/>
            <a:r>
              <a:rPr lang="ja-JP" altLang="en-US" sz="9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ベビーベッド</a:t>
            </a:r>
            <a:endParaRPr lang="ja-JP" altLang="en-US" sz="9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cxnSp>
        <p:nvCxnSpPr>
          <p:cNvPr id="136" name="直線コネクタ 135"/>
          <p:cNvCxnSpPr/>
          <p:nvPr/>
        </p:nvCxnSpPr>
        <p:spPr>
          <a:xfrm flipV="1">
            <a:off x="4953248" y="4719143"/>
            <a:ext cx="0" cy="459268"/>
          </a:xfrm>
          <a:prstGeom prst="line">
            <a:avLst/>
          </a:prstGeom>
          <a:ln>
            <a:solidFill>
              <a:schemeClr val="tx1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直線コネクタ 136"/>
          <p:cNvCxnSpPr/>
          <p:nvPr/>
        </p:nvCxnSpPr>
        <p:spPr>
          <a:xfrm>
            <a:off x="3923928" y="5646254"/>
            <a:ext cx="0" cy="348550"/>
          </a:xfrm>
          <a:prstGeom prst="line">
            <a:avLst/>
          </a:prstGeom>
          <a:ln>
            <a:solidFill>
              <a:schemeClr val="tx1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直線コネクタ 137"/>
          <p:cNvCxnSpPr/>
          <p:nvPr/>
        </p:nvCxnSpPr>
        <p:spPr>
          <a:xfrm flipV="1">
            <a:off x="3974480" y="4821392"/>
            <a:ext cx="0" cy="114827"/>
          </a:xfrm>
          <a:prstGeom prst="line">
            <a:avLst/>
          </a:prstGeom>
          <a:ln>
            <a:solidFill>
              <a:schemeClr val="tx1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9" name="角丸四角形 138"/>
          <p:cNvSpPr/>
          <p:nvPr/>
        </p:nvSpPr>
        <p:spPr>
          <a:xfrm>
            <a:off x="3866209" y="4925020"/>
            <a:ext cx="216024" cy="525894"/>
          </a:xfrm>
          <a:prstGeom prst="roundRect">
            <a:avLst/>
          </a:prstGeom>
          <a:noFill/>
          <a:ln w="12700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40" name="直線コネクタ 139"/>
          <p:cNvCxnSpPr/>
          <p:nvPr/>
        </p:nvCxnSpPr>
        <p:spPr>
          <a:xfrm flipV="1">
            <a:off x="5955967" y="4710440"/>
            <a:ext cx="0" cy="236356"/>
          </a:xfrm>
          <a:prstGeom prst="line">
            <a:avLst/>
          </a:prstGeom>
          <a:ln>
            <a:solidFill>
              <a:schemeClr val="tx1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直線コネクタ 140"/>
          <p:cNvCxnSpPr/>
          <p:nvPr/>
        </p:nvCxnSpPr>
        <p:spPr>
          <a:xfrm>
            <a:off x="6717887" y="5728204"/>
            <a:ext cx="0" cy="179547"/>
          </a:xfrm>
          <a:prstGeom prst="line">
            <a:avLst/>
          </a:prstGeom>
          <a:ln>
            <a:solidFill>
              <a:schemeClr val="tx1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4" name="グループ化 143"/>
          <p:cNvGrpSpPr/>
          <p:nvPr/>
        </p:nvGrpSpPr>
        <p:grpSpPr>
          <a:xfrm>
            <a:off x="686249" y="3410762"/>
            <a:ext cx="431581" cy="431581"/>
            <a:chOff x="1118950" y="7048068"/>
            <a:chExt cx="1010043" cy="1010043"/>
          </a:xfrm>
        </p:grpSpPr>
        <p:pic>
          <p:nvPicPr>
            <p:cNvPr id="145" name="Picture 4" descr="\\S0tky01\p2東京本店プロジェクト$\0135662\02_仕掛\900_営業段階\有明アリーナ新築工事\04_各部署\設計部\◆東京都打合\議事録\3.分科会（建築）\160714_第17回分科会（建築）\アクセＷＳ資料\ネタ\ピクト\多目的シートピクト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18950" y="7048068"/>
              <a:ext cx="1005514" cy="10100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6" name="角丸四角形 145"/>
            <p:cNvSpPr/>
            <p:nvPr/>
          </p:nvSpPr>
          <p:spPr>
            <a:xfrm>
              <a:off x="1118950" y="7048068"/>
              <a:ext cx="1010043" cy="1010043"/>
            </a:xfrm>
            <a:prstGeom prst="roundRect">
              <a:avLst>
                <a:gd name="adj" fmla="val 7237"/>
              </a:avLst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47" name="グループ化 146"/>
          <p:cNvGrpSpPr/>
          <p:nvPr/>
        </p:nvGrpSpPr>
        <p:grpSpPr>
          <a:xfrm>
            <a:off x="163612" y="3410860"/>
            <a:ext cx="431581" cy="431581"/>
            <a:chOff x="4704170" y="9193728"/>
            <a:chExt cx="1010043" cy="1010043"/>
          </a:xfrm>
        </p:grpSpPr>
        <p:sp>
          <p:nvSpPr>
            <p:cNvPr id="148" name="角丸四角形 147"/>
            <p:cNvSpPr/>
            <p:nvPr/>
          </p:nvSpPr>
          <p:spPr>
            <a:xfrm>
              <a:off x="4704170" y="9193728"/>
              <a:ext cx="1010043" cy="1010043"/>
            </a:xfrm>
            <a:prstGeom prst="roundRect">
              <a:avLst>
                <a:gd name="adj" fmla="val 7237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149" name="Picture 5" descr="\\S0tky01\p2東京本店プロジェクト$\0135662\02_仕掛\900_営業段階\有明アリーナ新築工事\04_各部署\設計部\◆東京都打合\議事録\3.分科会（建築）\160714_第17回分科会（建築）\アクセＷＳ資料\ネタ\ピクト\ピクト.emf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1314" t="71212" r="51768" b="24389"/>
            <a:stretch/>
          </p:blipFill>
          <p:spPr bwMode="auto">
            <a:xfrm rot="5400000">
              <a:off x="4720655" y="9209948"/>
              <a:ext cx="947798" cy="91536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50" name="グループ化 149"/>
          <p:cNvGrpSpPr/>
          <p:nvPr/>
        </p:nvGrpSpPr>
        <p:grpSpPr>
          <a:xfrm>
            <a:off x="6547427" y="3403004"/>
            <a:ext cx="431581" cy="438685"/>
            <a:chOff x="6035024" y="9177103"/>
            <a:chExt cx="1010043" cy="1026668"/>
          </a:xfrm>
        </p:grpSpPr>
        <p:sp>
          <p:nvSpPr>
            <p:cNvPr id="151" name="角丸四角形 150"/>
            <p:cNvSpPr/>
            <p:nvPr/>
          </p:nvSpPr>
          <p:spPr>
            <a:xfrm>
              <a:off x="6035024" y="9193728"/>
              <a:ext cx="1010043" cy="1010043"/>
            </a:xfrm>
            <a:prstGeom prst="roundRect">
              <a:avLst>
                <a:gd name="adj" fmla="val 7237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152" name="Picture 5" descr="\\S0tky01\p2東京本店プロジェクト$\0135662\02_仕掛\900_営業段階\有明アリーナ新築工事\04_各部署\設計部\◆東京都打合\議事録\3.分科会（建築）\160714_第17回分科会（建築）\アクセＷＳ資料\ネタ\ピクト\ピクト.emf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3171" t="79158" r="39911" b="17437"/>
            <a:stretch/>
          </p:blipFill>
          <p:spPr bwMode="auto">
            <a:xfrm rot="5400000">
              <a:off x="6059465" y="9296777"/>
              <a:ext cx="947803" cy="70845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53" name="グループ化 152"/>
          <p:cNvGrpSpPr/>
          <p:nvPr/>
        </p:nvGrpSpPr>
        <p:grpSpPr>
          <a:xfrm>
            <a:off x="5510097" y="3409705"/>
            <a:ext cx="431581" cy="431581"/>
            <a:chOff x="7197230" y="9193728"/>
            <a:chExt cx="1010043" cy="1010043"/>
          </a:xfrm>
        </p:grpSpPr>
        <p:sp>
          <p:nvSpPr>
            <p:cNvPr id="154" name="角丸四角形 153"/>
            <p:cNvSpPr/>
            <p:nvPr/>
          </p:nvSpPr>
          <p:spPr>
            <a:xfrm>
              <a:off x="7197230" y="9193728"/>
              <a:ext cx="1010043" cy="1010043"/>
            </a:xfrm>
            <a:prstGeom prst="roundRect">
              <a:avLst>
                <a:gd name="adj" fmla="val 7237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155" name="Picture 5" descr="\\S0tky01\p2東京本店プロジェクト$\0135662\02_仕掛\900_営業段階\有明アリーナ新築工事\04_各部署\設計部\◆東京都打合\議事録\3.分科会（建築）\160714_第17回分科会（建築）\アクセＷＳ資料\ネタ\ピクト\ピクト.emf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5685" t="42582" r="27776" b="53436"/>
            <a:stretch/>
          </p:blipFill>
          <p:spPr bwMode="auto">
            <a:xfrm rot="5400000">
              <a:off x="7279318" y="9266747"/>
              <a:ext cx="895743" cy="8286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56" name="グループ化 155"/>
          <p:cNvGrpSpPr/>
          <p:nvPr/>
        </p:nvGrpSpPr>
        <p:grpSpPr>
          <a:xfrm>
            <a:off x="4471434" y="3377067"/>
            <a:ext cx="431581" cy="465271"/>
            <a:chOff x="8628233" y="9177105"/>
            <a:chExt cx="1010043" cy="1088887"/>
          </a:xfrm>
        </p:grpSpPr>
        <p:sp>
          <p:nvSpPr>
            <p:cNvPr id="157" name="角丸四角形 156"/>
            <p:cNvSpPr/>
            <p:nvPr/>
          </p:nvSpPr>
          <p:spPr>
            <a:xfrm>
              <a:off x="8628233" y="9255949"/>
              <a:ext cx="1010043" cy="1010043"/>
            </a:xfrm>
            <a:prstGeom prst="roundRect">
              <a:avLst>
                <a:gd name="adj" fmla="val 7237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159" name="Picture 5" descr="\\S0tky01\p2東京本店プロジェクト$\0135662\02_仕掛\900_営業段階\有明アリーナ新築工事\04_各部署\設計部\◆東京都打合\議事録\3.分科会（建築）\160714_第17回分科会（建築）\アクセＷＳ資料\ネタ\ピクト\ピクト.emf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4850" t="35140" r="27323" b="60878"/>
            <a:stretch/>
          </p:blipFill>
          <p:spPr bwMode="auto">
            <a:xfrm rot="5400000">
              <a:off x="8640561" y="9298898"/>
              <a:ext cx="1072262" cy="8286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61" name="グループ化 160"/>
          <p:cNvGrpSpPr/>
          <p:nvPr/>
        </p:nvGrpSpPr>
        <p:grpSpPr>
          <a:xfrm>
            <a:off x="4987522" y="3379970"/>
            <a:ext cx="431581" cy="461719"/>
            <a:chOff x="9665891" y="9185418"/>
            <a:chExt cx="1010043" cy="1080574"/>
          </a:xfrm>
        </p:grpSpPr>
        <p:sp>
          <p:nvSpPr>
            <p:cNvPr id="162" name="角丸四角形 161"/>
            <p:cNvSpPr/>
            <p:nvPr/>
          </p:nvSpPr>
          <p:spPr>
            <a:xfrm>
              <a:off x="9665891" y="9255949"/>
              <a:ext cx="1010043" cy="1010043"/>
            </a:xfrm>
            <a:prstGeom prst="roundRect">
              <a:avLst>
                <a:gd name="adj" fmla="val 7237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163" name="Picture 5" descr="\\S0tky01\p2東京本店プロジェクト$\0135662\02_仕掛\900_営業段階\有明アリーナ新築工事\04_各部署\設計部\◆東京都打合\議事録\3.分科会（建築）\160714_第17回分科会（建築）\アクセＷＳ資料\ネタ\ピクト\ピクト.emf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4850" t="27771" r="27323" b="68247"/>
            <a:stretch/>
          </p:blipFill>
          <p:spPr bwMode="auto">
            <a:xfrm rot="5400000">
              <a:off x="9668034" y="9307211"/>
              <a:ext cx="1072262" cy="8286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65" name="グループ化 164"/>
          <p:cNvGrpSpPr/>
          <p:nvPr/>
        </p:nvGrpSpPr>
        <p:grpSpPr>
          <a:xfrm>
            <a:off x="6024453" y="3410108"/>
            <a:ext cx="431581" cy="431581"/>
            <a:chOff x="10899146" y="9255949"/>
            <a:chExt cx="1010043" cy="1010043"/>
          </a:xfrm>
        </p:grpSpPr>
        <p:sp>
          <p:nvSpPr>
            <p:cNvPr id="166" name="角丸四角形 165"/>
            <p:cNvSpPr/>
            <p:nvPr/>
          </p:nvSpPr>
          <p:spPr>
            <a:xfrm>
              <a:off x="10899146" y="9255949"/>
              <a:ext cx="1010043" cy="1010043"/>
            </a:xfrm>
            <a:prstGeom prst="roundRect">
              <a:avLst>
                <a:gd name="adj" fmla="val 7237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167" name="Picture 5" descr="\\S0tky01\p2東京本店プロジェクト$\0135662\02_仕掛\900_営業段階\有明アリーナ新築工事\04_各部署\設計部\◆東京都打合\議事録\3.分科会（建築）\160714_第17回分科会（建築）\アクセＷＳ資料\ネタ\ピクト\ピクト.emf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5685" t="12425" r="27322" b="82721"/>
            <a:stretch/>
          </p:blipFill>
          <p:spPr bwMode="auto">
            <a:xfrm rot="5400000">
              <a:off x="10925186" y="9268861"/>
              <a:ext cx="957963" cy="101004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68" name="下矢印 167"/>
          <p:cNvSpPr/>
          <p:nvPr/>
        </p:nvSpPr>
        <p:spPr>
          <a:xfrm>
            <a:off x="755576" y="1988840"/>
            <a:ext cx="1116839" cy="216024"/>
          </a:xfrm>
          <a:prstGeom prst="downArrow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0" name="大かっこ 169"/>
          <p:cNvSpPr/>
          <p:nvPr/>
        </p:nvSpPr>
        <p:spPr>
          <a:xfrm>
            <a:off x="7552905" y="4503184"/>
            <a:ext cx="1462237" cy="1806587"/>
          </a:xfrm>
          <a:prstGeom prst="bracketPair">
            <a:avLst>
              <a:gd name="adj" fmla="val 10567"/>
            </a:avLst>
          </a:prstGeom>
          <a:ln>
            <a:solidFill>
              <a:schemeClr val="tx1"/>
            </a:solidFill>
            <a:head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1" name="テキスト ボックス 170"/>
          <p:cNvSpPr txBox="1"/>
          <p:nvPr/>
        </p:nvSpPr>
        <p:spPr>
          <a:xfrm>
            <a:off x="7613828" y="4576703"/>
            <a:ext cx="1329457" cy="359517"/>
          </a:xfrm>
          <a:prstGeom prst="rect">
            <a:avLst/>
          </a:prstGeom>
          <a:noFill/>
          <a:ln>
            <a:noFill/>
          </a:ln>
        </p:spPr>
        <p:txBody>
          <a:bodyPr wrap="none" lIns="36000" tIns="36000" rIns="36000" bIns="0" rtlCol="0" anchor="ctr">
            <a:spAutoFit/>
          </a:bodyPr>
          <a:lstStyle>
            <a:defPPr>
              <a:defRPr lang="ja-JP"/>
            </a:defPPr>
            <a:lvl1pPr algn="ctr">
              <a:defRPr sz="70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algn="l"/>
            <a:r>
              <a:rPr lang="en-US" altLang="ja-JP" dirty="0"/>
              <a:t>※</a:t>
            </a:r>
            <a:r>
              <a:rPr lang="ja-JP" altLang="en-US" dirty="0"/>
              <a:t>その他の方法として</a:t>
            </a:r>
            <a:endParaRPr lang="en-US" altLang="ja-JP" dirty="0"/>
          </a:p>
          <a:p>
            <a:pPr algn="l"/>
            <a:r>
              <a:rPr lang="ja-JP" altLang="en-US" dirty="0"/>
              <a:t>　・一般便房内に配置（下図）</a:t>
            </a:r>
            <a:endParaRPr lang="en-US" altLang="ja-JP" dirty="0"/>
          </a:p>
          <a:p>
            <a:pPr algn="l"/>
            <a:r>
              <a:rPr lang="ja-JP" altLang="en-US" dirty="0"/>
              <a:t>　・トイレ内共用部に配置 等</a:t>
            </a:r>
            <a:endParaRPr lang="en-US" altLang="ja-JP" dirty="0"/>
          </a:p>
        </p:txBody>
      </p:sp>
      <p:sp>
        <p:nvSpPr>
          <p:cNvPr id="172" name="テキスト ボックス 171"/>
          <p:cNvSpPr txBox="1"/>
          <p:nvPr/>
        </p:nvSpPr>
        <p:spPr>
          <a:xfrm>
            <a:off x="647581" y="5952757"/>
            <a:ext cx="1787994" cy="34970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36000" tIns="36000" rIns="36000" bIns="36000" rtlCol="0" anchor="ctr">
            <a:spAutoFit/>
          </a:bodyPr>
          <a:lstStyle/>
          <a:p>
            <a:pPr algn="ctr"/>
            <a:r>
              <a:rPr lang="ja-JP" altLang="en-US" sz="9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車</a:t>
            </a:r>
            <a:r>
              <a:rPr lang="ja-JP" altLang="en-US" sz="9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いす対応便房</a:t>
            </a:r>
            <a:endParaRPr lang="en-US" altLang="ja-JP" sz="9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kumimoji="1" lang="ja-JP" altLang="en-US" sz="9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（車いす対応オストメイト付）</a:t>
            </a:r>
            <a:endParaRPr kumimoji="1" lang="ja-JP" altLang="en-US" sz="9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cxnSp>
        <p:nvCxnSpPr>
          <p:cNvPr id="173" name="直線コネクタ 172"/>
          <p:cNvCxnSpPr/>
          <p:nvPr/>
        </p:nvCxnSpPr>
        <p:spPr>
          <a:xfrm>
            <a:off x="769865" y="5281080"/>
            <a:ext cx="0" cy="667122"/>
          </a:xfrm>
          <a:prstGeom prst="line">
            <a:avLst/>
          </a:prstGeom>
          <a:ln>
            <a:solidFill>
              <a:schemeClr val="tx1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直線コネクタ 173"/>
          <p:cNvCxnSpPr/>
          <p:nvPr/>
        </p:nvCxnSpPr>
        <p:spPr>
          <a:xfrm>
            <a:off x="5859793" y="5728204"/>
            <a:ext cx="0" cy="364967"/>
          </a:xfrm>
          <a:prstGeom prst="line">
            <a:avLst/>
          </a:prstGeom>
          <a:ln>
            <a:solidFill>
              <a:schemeClr val="tx1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5" name="正方形/長方形 174"/>
          <p:cNvSpPr/>
          <p:nvPr/>
        </p:nvSpPr>
        <p:spPr>
          <a:xfrm>
            <a:off x="1926465" y="4827742"/>
            <a:ext cx="1080000" cy="1082653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6" name="正方形/長方形 175"/>
          <p:cNvSpPr/>
          <p:nvPr/>
        </p:nvSpPr>
        <p:spPr>
          <a:xfrm>
            <a:off x="7601865" y="5027121"/>
            <a:ext cx="610198" cy="840627"/>
          </a:xfrm>
          <a:prstGeom prst="rect">
            <a:avLst/>
          </a:prstGeom>
          <a:solidFill>
            <a:srgbClr val="0070C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7" name="正方形/長方形 176"/>
          <p:cNvSpPr/>
          <p:nvPr/>
        </p:nvSpPr>
        <p:spPr>
          <a:xfrm>
            <a:off x="8358929" y="5027121"/>
            <a:ext cx="610198" cy="840627"/>
          </a:xfrm>
          <a:prstGeom prst="rect">
            <a:avLst/>
          </a:prstGeom>
          <a:solidFill>
            <a:srgbClr val="0070C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78" name="Picture 3" descr="\\s0tky01\P2東京本店プロジェクト$\0135662\02_仕掛\400_建築\1PH基本計画図\検討用\共有\アクセＷＳ資料\ネタ\多機能トイレバリエーション-既定-60.emf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840" t="5695" r="44691" b="38189"/>
          <a:stretch/>
        </p:blipFill>
        <p:spPr bwMode="auto">
          <a:xfrm>
            <a:off x="3352687" y="4766535"/>
            <a:ext cx="814458" cy="12092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9" name="Picture 3" descr="\\s0tky01\P2東京本店プロジェクト$\0135662\02_仕掛\400_建築\1PH基本計画図\検討用\共有\アクセＷＳ資料\ネタ\多機能トイレバリエーション-既定-60.emf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193" t="18866" r="36925" b="38189"/>
          <a:stretch/>
        </p:blipFill>
        <p:spPr bwMode="auto">
          <a:xfrm>
            <a:off x="4475399" y="5003834"/>
            <a:ext cx="641403" cy="9253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0" name="Picture 3" descr="\\s0tky01\P2東京本店プロジェクト$\0135662\02_仕掛\400_建築\1PH基本計画図\検討用\共有\アクセＷＳ資料\ネタ\多機能トイレバリエーション-既定-60.emf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277" t="18866" r="17399" b="38189"/>
          <a:stretch/>
        </p:blipFill>
        <p:spPr bwMode="auto">
          <a:xfrm>
            <a:off x="6574175" y="5003834"/>
            <a:ext cx="907692" cy="9253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1" name="Picture 3" descr="\\s0tky01\P2東京本店プロジェクト$\0135662\02_仕掛\400_建築\1PH基本計画図\検討用\共有\アクセＷＳ資料\ネタ\多機能トイレバリエーション-既定-60.emf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558" t="18866" r="9618" b="38189"/>
          <a:stretch/>
        </p:blipFill>
        <p:spPr bwMode="auto">
          <a:xfrm>
            <a:off x="7524328" y="5003834"/>
            <a:ext cx="744124" cy="9253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2" name="Picture 3" descr="\\s0tky01\P2東京本店プロジェクト$\0135662\02_仕掛\400_建築\1PH基本計画図\検討用\共有\アクセＷＳ資料\ネタ\多機能トイレバリエーション-既定-60.emf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2132" t="18866" r="1044" b="38189"/>
          <a:stretch/>
        </p:blipFill>
        <p:spPr bwMode="auto">
          <a:xfrm>
            <a:off x="8291966" y="5003834"/>
            <a:ext cx="744124" cy="9253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3" name="Picture 2" descr="\\s0tky01\P2東京本店プロジェクト$\0135662\02_仕掛\400_建築\1PH基本計画図\検討用\共有\アクセＷＳ資料\ネタ\多機能トイレバリエーション-既定-001.emf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929" r="90005" b="44175"/>
          <a:stretch/>
        </p:blipFill>
        <p:spPr bwMode="auto">
          <a:xfrm>
            <a:off x="329966" y="4825632"/>
            <a:ext cx="1089868" cy="111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4" name="Picture 2" descr="\\s0tky01\P2東京本店プロジェクト$\0135662\02_仕掛\400_建築\1PH基本計画図\検討用\共有\アクセＷＳ資料\ネタ\多機能トイレバリエーション-既定-001.emf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478" t="11929" r="28537" b="44175"/>
          <a:stretch/>
        </p:blipFill>
        <p:spPr bwMode="auto">
          <a:xfrm>
            <a:off x="5533504" y="4790151"/>
            <a:ext cx="652578" cy="111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5" name="テキスト ボックス 184"/>
          <p:cNvSpPr txBox="1"/>
          <p:nvPr/>
        </p:nvSpPr>
        <p:spPr>
          <a:xfrm>
            <a:off x="2551361" y="6093171"/>
            <a:ext cx="649784" cy="21120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lIns="36000" tIns="36000" rIns="36000" bIns="36000" rtlCol="0" anchor="ctr">
            <a:spAutoFit/>
          </a:bodyPr>
          <a:lstStyle/>
          <a:p>
            <a:pPr algn="ctr"/>
            <a:r>
              <a:rPr lang="ja-JP" altLang="en-US" sz="9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大型ベッド</a:t>
            </a:r>
            <a:endParaRPr kumimoji="1" lang="ja-JP" altLang="en-US" sz="9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86" name="フリーフォーム 185"/>
          <p:cNvSpPr/>
          <p:nvPr/>
        </p:nvSpPr>
        <p:spPr>
          <a:xfrm>
            <a:off x="2772717" y="5407093"/>
            <a:ext cx="326924" cy="681468"/>
          </a:xfrm>
          <a:custGeom>
            <a:avLst/>
            <a:gdLst>
              <a:gd name="connsiteX0" fmla="*/ 0 w 342900"/>
              <a:gd name="connsiteY0" fmla="*/ 0 h 1028700"/>
              <a:gd name="connsiteX1" fmla="*/ 342900 w 342900"/>
              <a:gd name="connsiteY1" fmla="*/ 0 h 1028700"/>
              <a:gd name="connsiteX2" fmla="*/ 342900 w 342900"/>
              <a:gd name="connsiteY2" fmla="*/ 1028700 h 1028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2900" h="1028700">
                <a:moveTo>
                  <a:pt x="0" y="0"/>
                </a:moveTo>
                <a:lnTo>
                  <a:pt x="342900" y="0"/>
                </a:lnTo>
                <a:lnTo>
                  <a:pt x="342900" y="1028700"/>
                </a:lnTo>
              </a:path>
            </a:pathLst>
          </a:custGeom>
          <a:ln>
            <a:solidFill>
              <a:schemeClr val="tx1"/>
            </a:solidFill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87" name="直線コネクタ 186"/>
          <p:cNvCxnSpPr/>
          <p:nvPr/>
        </p:nvCxnSpPr>
        <p:spPr>
          <a:xfrm>
            <a:off x="2320137" y="5281080"/>
            <a:ext cx="0" cy="667122"/>
          </a:xfrm>
          <a:prstGeom prst="line">
            <a:avLst/>
          </a:prstGeom>
          <a:ln>
            <a:solidFill>
              <a:schemeClr val="tx1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8" name="Picture 2" descr="\\s0tky01\P2東京本店プロジェクト$\0135662\02_仕掛\400_建築\1PH基本計画図\検討用\共有\アクセＷＳ資料\ネタ\多機能トイレバリエーション-既定-001.emf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17" t="11929" r="79211" b="44175"/>
          <a:stretch/>
        </p:blipFill>
        <p:spPr bwMode="auto">
          <a:xfrm>
            <a:off x="1853054" y="4827742"/>
            <a:ext cx="1152783" cy="111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9" name="テキスト ボックス 188"/>
          <p:cNvSpPr txBox="1"/>
          <p:nvPr/>
        </p:nvSpPr>
        <p:spPr>
          <a:xfrm>
            <a:off x="8121252" y="6110393"/>
            <a:ext cx="765200" cy="17485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lIns="36000" tIns="36000" rIns="36000" bIns="0" rtlCol="0" anchor="ctr">
            <a:spAutoFit/>
          </a:bodyPr>
          <a:lstStyle/>
          <a:p>
            <a:pPr algn="ctr"/>
            <a:r>
              <a:rPr kumimoji="1" lang="ja-JP" altLang="en-US" sz="9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ベビーチェア</a:t>
            </a:r>
            <a:endParaRPr kumimoji="1" lang="ja-JP" altLang="en-US" sz="9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cxnSp>
        <p:nvCxnSpPr>
          <p:cNvPr id="190" name="直線コネクタ 189"/>
          <p:cNvCxnSpPr/>
          <p:nvPr/>
        </p:nvCxnSpPr>
        <p:spPr>
          <a:xfrm>
            <a:off x="8462483" y="5785136"/>
            <a:ext cx="0" cy="330954"/>
          </a:xfrm>
          <a:prstGeom prst="line">
            <a:avLst/>
          </a:prstGeom>
          <a:ln>
            <a:solidFill>
              <a:schemeClr val="tx1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1" name="フリーフォーム 190"/>
          <p:cNvSpPr/>
          <p:nvPr/>
        </p:nvSpPr>
        <p:spPr>
          <a:xfrm>
            <a:off x="8155674" y="5619590"/>
            <a:ext cx="112778" cy="282093"/>
          </a:xfrm>
          <a:custGeom>
            <a:avLst/>
            <a:gdLst>
              <a:gd name="connsiteX0" fmla="*/ 0 w 184150"/>
              <a:gd name="connsiteY0" fmla="*/ 0 h 501650"/>
              <a:gd name="connsiteX1" fmla="*/ 184150 w 184150"/>
              <a:gd name="connsiteY1" fmla="*/ 0 h 501650"/>
              <a:gd name="connsiteX2" fmla="*/ 184150 w 184150"/>
              <a:gd name="connsiteY2" fmla="*/ 501650 h 50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84150" h="501650">
                <a:moveTo>
                  <a:pt x="0" y="0"/>
                </a:moveTo>
                <a:lnTo>
                  <a:pt x="184150" y="0"/>
                </a:lnTo>
                <a:lnTo>
                  <a:pt x="184150" y="501650"/>
                </a:lnTo>
              </a:path>
            </a:pathLst>
          </a:custGeom>
          <a:ln>
            <a:solidFill>
              <a:schemeClr val="tx1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2" name="フリーフォーム 191"/>
          <p:cNvSpPr/>
          <p:nvPr/>
        </p:nvSpPr>
        <p:spPr>
          <a:xfrm>
            <a:off x="7362584" y="5670664"/>
            <a:ext cx="112778" cy="456944"/>
          </a:xfrm>
          <a:custGeom>
            <a:avLst/>
            <a:gdLst>
              <a:gd name="connsiteX0" fmla="*/ 0 w 184150"/>
              <a:gd name="connsiteY0" fmla="*/ 0 h 501650"/>
              <a:gd name="connsiteX1" fmla="*/ 184150 w 184150"/>
              <a:gd name="connsiteY1" fmla="*/ 0 h 501650"/>
              <a:gd name="connsiteX2" fmla="*/ 184150 w 184150"/>
              <a:gd name="connsiteY2" fmla="*/ 501650 h 50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84150" h="501650">
                <a:moveTo>
                  <a:pt x="0" y="0"/>
                </a:moveTo>
                <a:lnTo>
                  <a:pt x="184150" y="0"/>
                </a:lnTo>
                <a:lnTo>
                  <a:pt x="184150" y="501650"/>
                </a:lnTo>
              </a:path>
            </a:pathLst>
          </a:custGeom>
          <a:ln>
            <a:solidFill>
              <a:schemeClr val="tx1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3" name="フリーフォーム 192"/>
          <p:cNvSpPr/>
          <p:nvPr/>
        </p:nvSpPr>
        <p:spPr>
          <a:xfrm flipH="1">
            <a:off x="7362581" y="4595467"/>
            <a:ext cx="112777" cy="685613"/>
          </a:xfrm>
          <a:custGeom>
            <a:avLst/>
            <a:gdLst>
              <a:gd name="connsiteX0" fmla="*/ 157162 w 157162"/>
              <a:gd name="connsiteY0" fmla="*/ 1042987 h 1042987"/>
              <a:gd name="connsiteX1" fmla="*/ 0 w 157162"/>
              <a:gd name="connsiteY1" fmla="*/ 1042987 h 1042987"/>
              <a:gd name="connsiteX2" fmla="*/ 0 w 157162"/>
              <a:gd name="connsiteY2" fmla="*/ 0 h 1042987"/>
              <a:gd name="connsiteX3" fmla="*/ 119062 w 157162"/>
              <a:gd name="connsiteY3" fmla="*/ 0 h 1042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7162" h="1042987">
                <a:moveTo>
                  <a:pt x="157162" y="1042987"/>
                </a:moveTo>
                <a:lnTo>
                  <a:pt x="0" y="1042987"/>
                </a:lnTo>
                <a:lnTo>
                  <a:pt x="0" y="0"/>
                </a:lnTo>
                <a:lnTo>
                  <a:pt x="119062" y="0"/>
                </a:lnTo>
              </a:path>
            </a:pathLst>
          </a:custGeom>
          <a:ln>
            <a:solidFill>
              <a:schemeClr val="tx1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9697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7004124" y="6460703"/>
            <a:ext cx="2133600" cy="365125"/>
          </a:xfrm>
        </p:spPr>
        <p:txBody>
          <a:bodyPr/>
          <a:lstStyle/>
          <a:p>
            <a:r>
              <a:rPr lang="en-US" altLang="ja-JP" dirty="0"/>
              <a:t>3</a:t>
            </a:r>
            <a:endParaRPr kumimoji="1" lang="ja-JP" altLang="en-US" dirty="0"/>
          </a:p>
        </p:txBody>
      </p:sp>
      <p:sp>
        <p:nvSpPr>
          <p:cNvPr id="55" name="正方形/長方形 54"/>
          <p:cNvSpPr/>
          <p:nvPr/>
        </p:nvSpPr>
        <p:spPr>
          <a:xfrm>
            <a:off x="0" y="1"/>
            <a:ext cx="9144000" cy="4191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② </a:t>
            </a: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観</a:t>
            </a:r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客席（車いす席・同伴者席、付加アメニティ席）の考え方　　</a:t>
            </a:r>
            <a:endParaRPr kumimoji="1" lang="ja-JP" altLang="en-US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grpSp>
        <p:nvGrpSpPr>
          <p:cNvPr id="56" name="グループ化 55"/>
          <p:cNvGrpSpPr/>
          <p:nvPr/>
        </p:nvGrpSpPr>
        <p:grpSpPr>
          <a:xfrm>
            <a:off x="35496" y="4208256"/>
            <a:ext cx="2715216" cy="1981222"/>
            <a:chOff x="7390795" y="1287181"/>
            <a:chExt cx="3083220" cy="2121011"/>
          </a:xfrm>
        </p:grpSpPr>
        <p:sp>
          <p:nvSpPr>
            <p:cNvPr id="57" name="正方形/長方形 56"/>
            <p:cNvSpPr/>
            <p:nvPr/>
          </p:nvSpPr>
          <p:spPr bwMode="auto">
            <a:xfrm>
              <a:off x="7810500" y="1908459"/>
              <a:ext cx="790131" cy="1114141"/>
            </a:xfrm>
            <a:prstGeom prst="rect">
              <a:avLst/>
            </a:prstGeom>
            <a:noFill/>
            <a:ln w="38100" cap="flat" cmpd="sng" algn="ctr">
              <a:solidFill>
                <a:schemeClr val="tx1"/>
              </a:solidFill>
              <a:prstDash val="sysDash"/>
              <a:round/>
              <a:headEnd type="triangle" w="med" len="med"/>
              <a:tailEnd type="triangle" w="med" len="med"/>
            </a:ln>
            <a:effectLst/>
            <a:extLst/>
          </p:spPr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8" name="正方形/長方形 57"/>
            <p:cNvSpPr/>
            <p:nvPr/>
          </p:nvSpPr>
          <p:spPr bwMode="auto">
            <a:xfrm>
              <a:off x="8602545" y="1908458"/>
              <a:ext cx="458906" cy="1114141"/>
            </a:xfrm>
            <a:prstGeom prst="rect">
              <a:avLst/>
            </a:prstGeom>
            <a:pattFill prst="wdDnDiag">
              <a:fgClr>
                <a:schemeClr val="tx1"/>
              </a:fgClr>
              <a:bgClr>
                <a:schemeClr val="bg1"/>
              </a:bgClr>
            </a:pattFill>
            <a:ln w="38100" cap="flat" cmpd="sng" algn="ctr">
              <a:solidFill>
                <a:schemeClr val="tx1"/>
              </a:solidFill>
              <a:prstDash val="solid"/>
              <a:round/>
              <a:headEnd type="triangle" w="med" len="med"/>
              <a:tailEnd type="triangle" w="med" len="med"/>
            </a:ln>
            <a:effectLst/>
            <a:extLst/>
          </p:spPr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59" name="直線コネクタ 58"/>
            <p:cNvCxnSpPr/>
            <p:nvPr/>
          </p:nvCxnSpPr>
          <p:spPr bwMode="auto">
            <a:xfrm>
              <a:off x="7810500" y="1908459"/>
              <a:ext cx="790131" cy="1114140"/>
            </a:xfrm>
            <a:prstGeom prst="line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alpha val="94000"/>
                </a:schemeClr>
              </a:solidFill>
              <a:prstDash val="dash"/>
              <a:round/>
              <a:headEnd type="none" w="med" len="med"/>
              <a:tailEnd type="none" w="med" len="med"/>
            </a:ln>
            <a:effectLst/>
            <a:extLst/>
          </p:spPr>
        </p:cxnSp>
        <p:cxnSp>
          <p:nvCxnSpPr>
            <p:cNvPr id="60" name="直線コネクタ 59"/>
            <p:cNvCxnSpPr/>
            <p:nvPr/>
          </p:nvCxnSpPr>
          <p:spPr bwMode="auto">
            <a:xfrm flipV="1">
              <a:off x="7810500" y="1908459"/>
              <a:ext cx="790131" cy="1114141"/>
            </a:xfrm>
            <a:prstGeom prst="line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alpha val="94000"/>
                </a:schemeClr>
              </a:solidFill>
              <a:prstDash val="dash"/>
              <a:round/>
              <a:headEnd type="none" w="med" len="med"/>
              <a:tailEnd type="none" w="med" len="med"/>
            </a:ln>
            <a:effectLst/>
            <a:extLst/>
          </p:spPr>
        </p:cxnSp>
        <p:cxnSp>
          <p:nvCxnSpPr>
            <p:cNvPr id="61" name="直線矢印コネクタ 60"/>
            <p:cNvCxnSpPr/>
            <p:nvPr/>
          </p:nvCxnSpPr>
          <p:spPr bwMode="auto">
            <a:xfrm>
              <a:off x="7672388" y="1908459"/>
              <a:ext cx="0" cy="1096679"/>
            </a:xfrm>
            <a:prstGeom prst="straightConnector1">
              <a:avLst/>
            </a:prstGeom>
            <a:solidFill>
              <a:schemeClr val="bg1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oval" w="sm" len="sm"/>
              <a:tailEnd type="oval" w="sm" len="sm"/>
            </a:ln>
            <a:effectLst/>
            <a:extLst/>
          </p:spPr>
        </p:cxnSp>
        <p:cxnSp>
          <p:nvCxnSpPr>
            <p:cNvPr id="62" name="直線矢印コネクタ 61"/>
            <p:cNvCxnSpPr/>
            <p:nvPr/>
          </p:nvCxnSpPr>
          <p:spPr bwMode="auto">
            <a:xfrm flipH="1" flipV="1">
              <a:off x="7808121" y="3136109"/>
              <a:ext cx="800100" cy="4762"/>
            </a:xfrm>
            <a:prstGeom prst="straightConnector1">
              <a:avLst/>
            </a:prstGeom>
            <a:solidFill>
              <a:schemeClr val="bg1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oval" w="sm" len="sm"/>
              <a:tailEnd type="oval" w="sm" len="sm"/>
            </a:ln>
            <a:effectLst/>
            <a:extLst/>
          </p:spPr>
        </p:cxnSp>
        <p:cxnSp>
          <p:nvCxnSpPr>
            <p:cNvPr id="63" name="直線矢印コネクタ 62"/>
            <p:cNvCxnSpPr/>
            <p:nvPr/>
          </p:nvCxnSpPr>
          <p:spPr bwMode="auto">
            <a:xfrm flipH="1">
              <a:off x="8608221" y="3140871"/>
              <a:ext cx="453230" cy="0"/>
            </a:xfrm>
            <a:prstGeom prst="straightConnector1">
              <a:avLst/>
            </a:prstGeom>
            <a:solidFill>
              <a:schemeClr val="bg1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oval" w="sm" len="sm"/>
              <a:tailEnd type="oval" w="sm" len="sm"/>
            </a:ln>
            <a:effectLst/>
            <a:extLst/>
          </p:spPr>
        </p:cxnSp>
        <p:sp>
          <p:nvSpPr>
            <p:cNvPr id="64" name="テキスト ボックス 63"/>
            <p:cNvSpPr txBox="1"/>
            <p:nvPr/>
          </p:nvSpPr>
          <p:spPr>
            <a:xfrm rot="16200000">
              <a:off x="7270743" y="2275872"/>
              <a:ext cx="554646" cy="31454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200" dirty="0" smtClean="0">
                  <a:latin typeface="HGPｺﾞｼｯｸE" panose="020B0900000000000000" pitchFamily="50" charset="-128"/>
                  <a:ea typeface="HGPｺﾞｼｯｸE" panose="020B0900000000000000" pitchFamily="50" charset="-128"/>
                  <a:cs typeface="メイリオ" panose="020B0604030504040204" pitchFamily="50" charset="-128"/>
                </a:rPr>
                <a:t>1300</a:t>
              </a:r>
              <a:endParaRPr kumimoji="1" lang="ja-JP" altLang="en-US" dirty="0">
                <a:latin typeface="HGPｺﾞｼｯｸE" panose="020B0900000000000000" pitchFamily="50" charset="-128"/>
                <a:ea typeface="HGPｺﾞｼｯｸE" panose="020B0900000000000000" pitchFamily="50" charset="-128"/>
                <a:cs typeface="メイリオ" panose="020B0604030504040204" pitchFamily="50" charset="-128"/>
              </a:endParaRPr>
            </a:p>
          </p:txBody>
        </p:sp>
        <p:sp>
          <p:nvSpPr>
            <p:cNvPr id="65" name="テキスト ボックス 64"/>
            <p:cNvSpPr txBox="1"/>
            <p:nvPr/>
          </p:nvSpPr>
          <p:spPr>
            <a:xfrm>
              <a:off x="7995132" y="3111649"/>
              <a:ext cx="493655" cy="2965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200" dirty="0" smtClean="0">
                  <a:latin typeface="HGPｺﾞｼｯｸE" panose="020B0900000000000000" pitchFamily="50" charset="-128"/>
                  <a:ea typeface="HGPｺﾞｼｯｸE" panose="020B0900000000000000" pitchFamily="50" charset="-128"/>
                  <a:cs typeface="メイリオ" panose="020B0604030504040204" pitchFamily="50" charset="-128"/>
                </a:rPr>
                <a:t>900</a:t>
              </a:r>
              <a:endParaRPr kumimoji="1" lang="ja-JP" altLang="en-US" dirty="0">
                <a:latin typeface="HGPｺﾞｼｯｸE" panose="020B0900000000000000" pitchFamily="50" charset="-128"/>
                <a:ea typeface="HGPｺﾞｼｯｸE" panose="020B0900000000000000" pitchFamily="50" charset="-128"/>
                <a:cs typeface="メイリオ" panose="020B0604030504040204" pitchFamily="50" charset="-128"/>
              </a:endParaRPr>
            </a:p>
          </p:txBody>
        </p:sp>
        <p:sp>
          <p:nvSpPr>
            <p:cNvPr id="68" name="テキスト ボックス 67"/>
            <p:cNvSpPr txBox="1"/>
            <p:nvPr/>
          </p:nvSpPr>
          <p:spPr>
            <a:xfrm>
              <a:off x="8610159" y="3111648"/>
              <a:ext cx="493655" cy="2965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200" dirty="0" smtClean="0">
                  <a:latin typeface="HGPｺﾞｼｯｸE" panose="020B0900000000000000" pitchFamily="50" charset="-128"/>
                  <a:ea typeface="HGPｺﾞｼｯｸE" panose="020B0900000000000000" pitchFamily="50" charset="-128"/>
                  <a:cs typeface="メイリオ" panose="020B0604030504040204" pitchFamily="50" charset="-128"/>
                </a:rPr>
                <a:t>500</a:t>
              </a:r>
              <a:endParaRPr kumimoji="1" lang="ja-JP" altLang="en-US" dirty="0">
                <a:latin typeface="HGPｺﾞｼｯｸE" panose="020B0900000000000000" pitchFamily="50" charset="-128"/>
                <a:ea typeface="HGPｺﾞｼｯｸE" panose="020B0900000000000000" pitchFamily="50" charset="-128"/>
                <a:cs typeface="メイリオ" panose="020B0604030504040204" pitchFamily="50" charset="-128"/>
              </a:endParaRPr>
            </a:p>
          </p:txBody>
        </p:sp>
        <p:sp>
          <p:nvSpPr>
            <p:cNvPr id="69" name="テキスト ボックス 68"/>
            <p:cNvSpPr txBox="1"/>
            <p:nvPr/>
          </p:nvSpPr>
          <p:spPr>
            <a:xfrm>
              <a:off x="8308054" y="1287181"/>
              <a:ext cx="1711453" cy="2965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200" b="1" dirty="0" smtClean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車椅子席スペース</a:t>
              </a:r>
              <a:endParaRPr kumimoji="1"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  <p:sp>
          <p:nvSpPr>
            <p:cNvPr id="70" name="テキスト ボックス 69"/>
            <p:cNvSpPr txBox="1"/>
            <p:nvPr/>
          </p:nvSpPr>
          <p:spPr>
            <a:xfrm>
              <a:off x="9040129" y="1570635"/>
              <a:ext cx="1433886" cy="2965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200" b="1" dirty="0" smtClean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同伴者スペース</a:t>
              </a:r>
              <a:endParaRPr kumimoji="1"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  <p:cxnSp>
          <p:nvCxnSpPr>
            <p:cNvPr id="71" name="直線矢印コネクタ 70"/>
            <p:cNvCxnSpPr/>
            <p:nvPr/>
          </p:nvCxnSpPr>
          <p:spPr bwMode="auto">
            <a:xfrm>
              <a:off x="8096250" y="1404938"/>
              <a:ext cx="0" cy="627062"/>
            </a:xfrm>
            <a:prstGeom prst="straightConnector1">
              <a:avLst/>
            </a:prstGeom>
            <a:solidFill>
              <a:schemeClr val="bg1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oval" w="sm" len="sm"/>
            </a:ln>
            <a:effectLst/>
            <a:extLst/>
          </p:spPr>
        </p:cxnSp>
        <p:cxnSp>
          <p:nvCxnSpPr>
            <p:cNvPr id="72" name="直線矢印コネクタ 71"/>
            <p:cNvCxnSpPr/>
            <p:nvPr/>
          </p:nvCxnSpPr>
          <p:spPr bwMode="auto">
            <a:xfrm>
              <a:off x="8096250" y="1404938"/>
              <a:ext cx="305041" cy="0"/>
            </a:xfrm>
            <a:prstGeom prst="straightConnector1">
              <a:avLst/>
            </a:prstGeom>
            <a:solidFill>
              <a:schemeClr val="bg1"/>
            </a:solidFill>
            <a:ln w="15875" cap="sq" cmpd="sng" algn="ctr">
              <a:solidFill>
                <a:schemeClr val="tx1"/>
              </a:solidFill>
              <a:prstDash val="solid"/>
              <a:miter lim="800000"/>
              <a:headEnd type="none" w="sm" len="sm"/>
              <a:tailEnd type="none" w="sm" len="sm"/>
            </a:ln>
            <a:effectLst/>
            <a:extLst/>
          </p:spPr>
        </p:cxnSp>
        <p:cxnSp>
          <p:nvCxnSpPr>
            <p:cNvPr id="73" name="直線矢印コネクタ 72"/>
            <p:cNvCxnSpPr/>
            <p:nvPr/>
          </p:nvCxnSpPr>
          <p:spPr bwMode="auto">
            <a:xfrm>
              <a:off x="8806095" y="1690688"/>
              <a:ext cx="2381" cy="341312"/>
            </a:xfrm>
            <a:prstGeom prst="straightConnector1">
              <a:avLst/>
            </a:prstGeom>
            <a:solidFill>
              <a:schemeClr val="bg1"/>
            </a:solidFill>
            <a:ln w="15875" cap="sq" cmpd="sng" algn="ctr">
              <a:solidFill>
                <a:schemeClr val="tx1"/>
              </a:solidFill>
              <a:prstDash val="solid"/>
              <a:miter lim="800000"/>
              <a:headEnd type="none" w="sm" len="sm"/>
              <a:tailEnd type="oval" w="sm" len="sm"/>
            </a:ln>
            <a:effectLst/>
            <a:extLst/>
          </p:spPr>
        </p:cxnSp>
        <p:cxnSp>
          <p:nvCxnSpPr>
            <p:cNvPr id="74" name="直線矢印コネクタ 73"/>
            <p:cNvCxnSpPr/>
            <p:nvPr/>
          </p:nvCxnSpPr>
          <p:spPr bwMode="auto">
            <a:xfrm>
              <a:off x="8806095" y="1690688"/>
              <a:ext cx="305041" cy="0"/>
            </a:xfrm>
            <a:prstGeom prst="straightConnector1">
              <a:avLst/>
            </a:prstGeom>
            <a:solidFill>
              <a:schemeClr val="bg1"/>
            </a:solidFill>
            <a:ln w="15875" cap="sq" cmpd="sng" algn="ctr">
              <a:solidFill>
                <a:schemeClr val="tx1"/>
              </a:solidFill>
              <a:prstDash val="solid"/>
              <a:miter lim="800000"/>
              <a:headEnd type="none" w="sm" len="sm"/>
              <a:tailEnd type="none" w="sm" len="sm"/>
            </a:ln>
            <a:effectLst/>
            <a:extLst/>
          </p:spPr>
        </p:cxnSp>
      </p:grpSp>
      <p:sp>
        <p:nvSpPr>
          <p:cNvPr id="75" name="正方形/長方形 74"/>
          <p:cNvSpPr/>
          <p:nvPr/>
        </p:nvSpPr>
        <p:spPr bwMode="auto">
          <a:xfrm>
            <a:off x="6752454" y="4693646"/>
            <a:ext cx="459147" cy="1114141"/>
          </a:xfrm>
          <a:prstGeom prst="rect">
            <a:avLst/>
          </a:prstGeom>
          <a:pattFill prst="wdDnDiag">
            <a:fgClr>
              <a:schemeClr val="tx1"/>
            </a:fgClr>
            <a:bgClr>
              <a:schemeClr val="bg1"/>
            </a:bgClr>
          </a:pattFill>
          <a:ln w="38100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  <a:extLst/>
        </p:spPr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76" name="直線矢印コネクタ 75"/>
          <p:cNvCxnSpPr/>
          <p:nvPr/>
        </p:nvCxnSpPr>
        <p:spPr bwMode="auto">
          <a:xfrm>
            <a:off x="6491143" y="4693647"/>
            <a:ext cx="0" cy="1096679"/>
          </a:xfrm>
          <a:prstGeom prst="straightConnector1">
            <a:avLst/>
          </a:prstGeom>
          <a:solidFill>
            <a:schemeClr val="bg1"/>
          </a:solidFill>
          <a:ln w="15875" cap="flat" cmpd="sng" algn="ctr">
            <a:solidFill>
              <a:schemeClr val="tx1"/>
            </a:solidFill>
            <a:prstDash val="solid"/>
            <a:round/>
            <a:headEnd type="oval" w="sm" len="sm"/>
            <a:tailEnd type="oval" w="sm" len="sm"/>
          </a:ln>
          <a:effectLst/>
          <a:extLst/>
        </p:spPr>
      </p:cxnSp>
      <p:cxnSp>
        <p:nvCxnSpPr>
          <p:cNvPr id="77" name="直線矢印コネクタ 76"/>
          <p:cNvCxnSpPr/>
          <p:nvPr/>
        </p:nvCxnSpPr>
        <p:spPr bwMode="auto">
          <a:xfrm flipH="1">
            <a:off x="6758133" y="5926059"/>
            <a:ext cx="453468" cy="0"/>
          </a:xfrm>
          <a:prstGeom prst="straightConnector1">
            <a:avLst/>
          </a:prstGeom>
          <a:solidFill>
            <a:schemeClr val="bg1"/>
          </a:solidFill>
          <a:ln w="15875" cap="flat" cmpd="sng" algn="ctr">
            <a:solidFill>
              <a:schemeClr val="tx1"/>
            </a:solidFill>
            <a:prstDash val="solid"/>
            <a:round/>
            <a:headEnd type="oval" w="sm" len="sm"/>
            <a:tailEnd type="oval" w="sm" len="sm"/>
          </a:ln>
          <a:effectLst/>
          <a:extLst/>
        </p:spPr>
      </p:cxnSp>
      <p:sp>
        <p:nvSpPr>
          <p:cNvPr id="78" name="テキスト ボックス 77"/>
          <p:cNvSpPr txBox="1"/>
          <p:nvPr/>
        </p:nvSpPr>
        <p:spPr>
          <a:xfrm rot="16200000">
            <a:off x="6107711" y="5079759"/>
            <a:ext cx="518091" cy="2771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 smtClean="0">
                <a:latin typeface="HGPｺﾞｼｯｸE" panose="020B0900000000000000" pitchFamily="50" charset="-128"/>
                <a:ea typeface="HGPｺﾞｼｯｸE" panose="020B0900000000000000" pitchFamily="50" charset="-128"/>
                <a:cs typeface="メイリオ" panose="020B0604030504040204" pitchFamily="50" charset="-128"/>
              </a:rPr>
              <a:t>1300</a:t>
            </a:r>
            <a:endParaRPr kumimoji="1" lang="ja-JP" altLang="en-US" dirty="0">
              <a:latin typeface="HGPｺﾞｼｯｸE" panose="020B0900000000000000" pitchFamily="50" charset="-128"/>
              <a:ea typeface="HGPｺﾞｼｯｸE" panose="020B0900000000000000" pitchFamily="50" charset="-128"/>
              <a:cs typeface="メイリオ" panose="020B0604030504040204" pitchFamily="50" charset="-128"/>
            </a:endParaRPr>
          </a:p>
        </p:txBody>
      </p:sp>
      <p:sp>
        <p:nvSpPr>
          <p:cNvPr id="79" name="テキスト ボックス 78"/>
          <p:cNvSpPr txBox="1"/>
          <p:nvPr/>
        </p:nvSpPr>
        <p:spPr>
          <a:xfrm>
            <a:off x="6760072" y="5896836"/>
            <a:ext cx="43496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 smtClean="0">
                <a:latin typeface="HGPｺﾞｼｯｸE" panose="020B0900000000000000" pitchFamily="50" charset="-128"/>
                <a:ea typeface="HGPｺﾞｼｯｸE" panose="020B0900000000000000" pitchFamily="50" charset="-128"/>
                <a:cs typeface="メイリオ" panose="020B0604030504040204" pitchFamily="50" charset="-128"/>
              </a:rPr>
              <a:t>500</a:t>
            </a:r>
            <a:endParaRPr kumimoji="1" lang="ja-JP" altLang="en-US" dirty="0">
              <a:latin typeface="HGPｺﾞｼｯｸE" panose="020B0900000000000000" pitchFamily="50" charset="-128"/>
              <a:ea typeface="HGPｺﾞｼｯｸE" panose="020B0900000000000000" pitchFamily="50" charset="-128"/>
              <a:cs typeface="メイリオ" panose="020B0604030504040204" pitchFamily="50" charset="-128"/>
            </a:endParaRPr>
          </a:p>
        </p:txBody>
      </p:sp>
      <p:sp>
        <p:nvSpPr>
          <p:cNvPr id="80" name="テキスト ボックス 79"/>
          <p:cNvSpPr txBox="1"/>
          <p:nvPr/>
        </p:nvSpPr>
        <p:spPr>
          <a:xfrm>
            <a:off x="6944260" y="4197490"/>
            <a:ext cx="230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付加アメニティ席</a:t>
            </a:r>
            <a:r>
              <a:rPr kumimoji="1" lang="ja-JP" altLang="en-US" sz="12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スペース</a:t>
            </a:r>
            <a:endParaRPr kumimoji="1" lang="ja-JP" altLang="en-US" sz="12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cxnSp>
        <p:nvCxnSpPr>
          <p:cNvPr id="81" name="直線矢印コネクタ 80"/>
          <p:cNvCxnSpPr/>
          <p:nvPr/>
        </p:nvCxnSpPr>
        <p:spPr bwMode="auto">
          <a:xfrm>
            <a:off x="6862703" y="4317543"/>
            <a:ext cx="2382" cy="341312"/>
          </a:xfrm>
          <a:prstGeom prst="straightConnector1">
            <a:avLst/>
          </a:prstGeom>
          <a:solidFill>
            <a:schemeClr val="bg1"/>
          </a:solidFill>
          <a:ln w="15875" cap="sq" cmpd="sng" algn="ctr">
            <a:solidFill>
              <a:schemeClr val="tx1"/>
            </a:solidFill>
            <a:prstDash val="solid"/>
            <a:miter lim="800000"/>
            <a:headEnd type="none" w="sm" len="sm"/>
            <a:tailEnd type="oval" w="sm" len="sm"/>
          </a:ln>
          <a:effectLst/>
          <a:extLst/>
        </p:spPr>
      </p:cxnSp>
      <p:cxnSp>
        <p:nvCxnSpPr>
          <p:cNvPr id="82" name="直線矢印コネクタ 81"/>
          <p:cNvCxnSpPr/>
          <p:nvPr/>
        </p:nvCxnSpPr>
        <p:spPr bwMode="auto">
          <a:xfrm>
            <a:off x="6862703" y="4317543"/>
            <a:ext cx="152601" cy="0"/>
          </a:xfrm>
          <a:prstGeom prst="straightConnector1">
            <a:avLst/>
          </a:prstGeom>
          <a:solidFill>
            <a:schemeClr val="bg1"/>
          </a:solidFill>
          <a:ln w="15875" cap="sq" cmpd="sng" algn="ctr">
            <a:solidFill>
              <a:schemeClr val="tx1"/>
            </a:solidFill>
            <a:prstDash val="solid"/>
            <a:miter lim="800000"/>
            <a:headEnd type="none" w="sm" len="sm"/>
            <a:tailEnd type="none" w="sm" len="sm"/>
          </a:ln>
          <a:effectLst/>
          <a:extLst/>
        </p:spPr>
      </p:cxnSp>
      <p:sp>
        <p:nvSpPr>
          <p:cNvPr id="85" name="正方形/長方形 84"/>
          <p:cNvSpPr/>
          <p:nvPr/>
        </p:nvSpPr>
        <p:spPr bwMode="auto">
          <a:xfrm>
            <a:off x="7211601" y="4693646"/>
            <a:ext cx="459147" cy="1114141"/>
          </a:xfrm>
          <a:prstGeom prst="rect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  <a:extLst/>
        </p:spPr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6" name="正方形/長方形 85"/>
          <p:cNvSpPr/>
          <p:nvPr/>
        </p:nvSpPr>
        <p:spPr bwMode="auto">
          <a:xfrm>
            <a:off x="7670748" y="4693646"/>
            <a:ext cx="459147" cy="1114141"/>
          </a:xfrm>
          <a:prstGeom prst="rect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  <a:extLst/>
        </p:spPr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87" name="直線コネクタ 86"/>
          <p:cNvCxnSpPr/>
          <p:nvPr/>
        </p:nvCxnSpPr>
        <p:spPr bwMode="auto">
          <a:xfrm>
            <a:off x="8129895" y="4693647"/>
            <a:ext cx="366111" cy="0"/>
          </a:xfrm>
          <a:prstGeom prst="line">
            <a:avLst/>
          </a:prstGeom>
          <a:solidFill>
            <a:schemeClr val="bg1"/>
          </a:solidFill>
          <a:ln w="38100" cap="flat" cmpd="sng" algn="ctr">
            <a:solidFill>
              <a:schemeClr val="tx1">
                <a:alpha val="50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  <a:extLst/>
        </p:spPr>
      </p:cxnSp>
      <p:cxnSp>
        <p:nvCxnSpPr>
          <p:cNvPr id="88" name="直線コネクタ 87"/>
          <p:cNvCxnSpPr/>
          <p:nvPr/>
        </p:nvCxnSpPr>
        <p:spPr bwMode="auto">
          <a:xfrm>
            <a:off x="8129895" y="5807788"/>
            <a:ext cx="366111" cy="0"/>
          </a:xfrm>
          <a:prstGeom prst="line">
            <a:avLst/>
          </a:prstGeom>
          <a:solidFill>
            <a:schemeClr val="bg1"/>
          </a:solidFill>
          <a:ln w="38100" cap="flat" cmpd="sng" algn="ctr">
            <a:solidFill>
              <a:schemeClr val="tx1">
                <a:alpha val="50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  <a:extLst/>
        </p:spPr>
      </p:cxnSp>
      <p:cxnSp>
        <p:nvCxnSpPr>
          <p:cNvPr id="89" name="直線矢印コネクタ 88"/>
          <p:cNvCxnSpPr/>
          <p:nvPr/>
        </p:nvCxnSpPr>
        <p:spPr bwMode="auto">
          <a:xfrm flipH="1">
            <a:off x="7215799" y="5926059"/>
            <a:ext cx="453468" cy="0"/>
          </a:xfrm>
          <a:prstGeom prst="straightConnector1">
            <a:avLst/>
          </a:prstGeom>
          <a:solidFill>
            <a:schemeClr val="bg1"/>
          </a:solidFill>
          <a:ln w="15875" cap="flat" cmpd="sng" algn="ctr">
            <a:solidFill>
              <a:schemeClr val="tx1"/>
            </a:solidFill>
            <a:prstDash val="solid"/>
            <a:round/>
            <a:headEnd type="oval" w="sm" len="sm"/>
            <a:tailEnd type="oval" w="sm" len="sm"/>
          </a:ln>
          <a:effectLst/>
          <a:extLst/>
        </p:spPr>
      </p:cxnSp>
      <p:sp>
        <p:nvSpPr>
          <p:cNvPr id="90" name="テキスト ボックス 89"/>
          <p:cNvSpPr txBox="1"/>
          <p:nvPr/>
        </p:nvSpPr>
        <p:spPr>
          <a:xfrm>
            <a:off x="7217738" y="5896836"/>
            <a:ext cx="43496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 smtClean="0">
                <a:latin typeface="HGPｺﾞｼｯｸE" panose="020B0900000000000000" pitchFamily="50" charset="-128"/>
                <a:ea typeface="HGPｺﾞｼｯｸE" panose="020B0900000000000000" pitchFamily="50" charset="-128"/>
                <a:cs typeface="メイリオ" panose="020B0604030504040204" pitchFamily="50" charset="-128"/>
              </a:rPr>
              <a:t>500</a:t>
            </a:r>
            <a:endParaRPr kumimoji="1" lang="ja-JP" altLang="en-US" dirty="0">
              <a:latin typeface="HGPｺﾞｼｯｸE" panose="020B0900000000000000" pitchFamily="50" charset="-128"/>
              <a:ea typeface="HGPｺﾞｼｯｸE" panose="020B0900000000000000" pitchFamily="50" charset="-128"/>
              <a:cs typeface="メイリオ" panose="020B0604030504040204" pitchFamily="50" charset="-128"/>
            </a:endParaRPr>
          </a:p>
        </p:txBody>
      </p:sp>
      <p:cxnSp>
        <p:nvCxnSpPr>
          <p:cNvPr id="91" name="直線矢印コネクタ 90"/>
          <p:cNvCxnSpPr/>
          <p:nvPr/>
        </p:nvCxnSpPr>
        <p:spPr bwMode="auto">
          <a:xfrm flipH="1">
            <a:off x="7667328" y="5926059"/>
            <a:ext cx="453468" cy="0"/>
          </a:xfrm>
          <a:prstGeom prst="straightConnector1">
            <a:avLst/>
          </a:prstGeom>
          <a:solidFill>
            <a:schemeClr val="bg1"/>
          </a:solidFill>
          <a:ln w="15875" cap="flat" cmpd="sng" algn="ctr">
            <a:solidFill>
              <a:schemeClr val="tx1"/>
            </a:solidFill>
            <a:prstDash val="solid"/>
            <a:round/>
            <a:headEnd type="oval" w="sm" len="sm"/>
            <a:tailEnd type="oval" w="sm" len="sm"/>
          </a:ln>
          <a:effectLst/>
          <a:extLst/>
        </p:spPr>
      </p:cxnSp>
      <p:sp>
        <p:nvSpPr>
          <p:cNvPr id="92" name="テキスト ボックス 91"/>
          <p:cNvSpPr txBox="1"/>
          <p:nvPr/>
        </p:nvSpPr>
        <p:spPr>
          <a:xfrm>
            <a:off x="7669267" y="5896836"/>
            <a:ext cx="43496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 smtClean="0">
                <a:latin typeface="HGPｺﾞｼｯｸE" panose="020B0900000000000000" pitchFamily="50" charset="-128"/>
                <a:ea typeface="HGPｺﾞｼｯｸE" panose="020B0900000000000000" pitchFamily="50" charset="-128"/>
                <a:cs typeface="メイリオ" panose="020B0604030504040204" pitchFamily="50" charset="-128"/>
              </a:rPr>
              <a:t>500</a:t>
            </a:r>
            <a:endParaRPr kumimoji="1" lang="ja-JP" altLang="en-US" dirty="0">
              <a:latin typeface="HGPｺﾞｼｯｸE" panose="020B0900000000000000" pitchFamily="50" charset="-128"/>
              <a:ea typeface="HGPｺﾞｼｯｸE" panose="020B0900000000000000" pitchFamily="50" charset="-128"/>
              <a:cs typeface="メイリオ" panose="020B0604030504040204" pitchFamily="50" charset="-128"/>
            </a:endParaRPr>
          </a:p>
        </p:txBody>
      </p:sp>
      <p:sp>
        <p:nvSpPr>
          <p:cNvPr id="93" name="テキスト ボックス 92"/>
          <p:cNvSpPr txBox="1"/>
          <p:nvPr/>
        </p:nvSpPr>
        <p:spPr>
          <a:xfrm>
            <a:off x="27958" y="3921459"/>
            <a:ext cx="3031874" cy="251795"/>
          </a:xfrm>
          <a:prstGeom prst="rect">
            <a:avLst/>
          </a:prstGeom>
          <a:solidFill>
            <a:srgbClr val="00B0F0">
              <a:alpha val="50000"/>
            </a:srgbClr>
          </a:solidFill>
          <a:ln w="19050">
            <a:noFill/>
            <a:miter lim="800000"/>
            <a:headEnd/>
            <a:tailEnd/>
          </a:ln>
        </p:spPr>
        <p:txBody>
          <a:bodyPr wrap="square" lIns="0" tIns="36000" rIns="0" bIns="0" anchor="ctr">
            <a:spAutoFit/>
          </a:bodyPr>
          <a:lstStyle>
            <a:defPPr>
              <a:defRPr lang="ja-JP"/>
            </a:defPPr>
            <a:lvl1pPr eaLnBrk="1" hangingPunct="1">
              <a:defRPr sz="1800" b="1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itchFamily="50" charset="-128"/>
              </a:defRPr>
            </a:lvl1pPr>
            <a:lvl2pPr marL="742950" indent="-285750">
              <a:defRPr sz="2700">
                <a:latin typeface="Arial" pitchFamily="34" charset="0"/>
              </a:defRPr>
            </a:lvl2pPr>
            <a:lvl3pPr marL="1143000" indent="-228600">
              <a:defRPr sz="2700">
                <a:latin typeface="Arial" pitchFamily="34" charset="0"/>
              </a:defRPr>
            </a:lvl3pPr>
            <a:lvl4pPr marL="1600200" indent="-228600">
              <a:defRPr sz="2700">
                <a:latin typeface="Arial" pitchFamily="34" charset="0"/>
              </a:defRPr>
            </a:lvl4pPr>
            <a:lvl5pPr marL="2057400" indent="-228600">
              <a:defRPr sz="2700">
                <a:latin typeface="Arial" pitchFamily="34" charset="0"/>
              </a:defRPr>
            </a:lvl5pPr>
            <a:lvl6pPr marL="2514600" indent="-228600" defTabSz="1377950" eaLnBrk="0" fontAlgn="base" hangingPunct="0">
              <a:spcBef>
                <a:spcPct val="0"/>
              </a:spcBef>
              <a:spcAft>
                <a:spcPct val="0"/>
              </a:spcAft>
              <a:defRPr sz="2700">
                <a:latin typeface="Arial" pitchFamily="34" charset="0"/>
              </a:defRPr>
            </a:lvl6pPr>
            <a:lvl7pPr marL="2971800" indent="-228600" defTabSz="1377950" eaLnBrk="0" fontAlgn="base" hangingPunct="0">
              <a:spcBef>
                <a:spcPct val="0"/>
              </a:spcBef>
              <a:spcAft>
                <a:spcPct val="0"/>
              </a:spcAft>
              <a:defRPr sz="2700">
                <a:latin typeface="Arial" pitchFamily="34" charset="0"/>
              </a:defRPr>
            </a:lvl7pPr>
            <a:lvl8pPr marL="3429000" indent="-228600" defTabSz="1377950" eaLnBrk="0" fontAlgn="base" hangingPunct="0">
              <a:spcBef>
                <a:spcPct val="0"/>
              </a:spcBef>
              <a:spcAft>
                <a:spcPct val="0"/>
              </a:spcAft>
              <a:defRPr sz="2700">
                <a:latin typeface="Arial" pitchFamily="34" charset="0"/>
              </a:defRPr>
            </a:lvl8pPr>
            <a:lvl9pPr marL="3886200" indent="-228600" defTabSz="1377950" eaLnBrk="0" fontAlgn="base" hangingPunct="0">
              <a:spcBef>
                <a:spcPct val="0"/>
              </a:spcBef>
              <a:spcAft>
                <a:spcPct val="0"/>
              </a:spcAft>
              <a:defRPr sz="2700">
                <a:latin typeface="Arial" pitchFamily="34" charset="0"/>
              </a:defRPr>
            </a:lvl9pPr>
          </a:lstStyle>
          <a:p>
            <a:pPr algn="ctr"/>
            <a:r>
              <a:rPr lang="ja-JP" altLang="en-US" sz="1400" dirty="0" smtClean="0"/>
              <a:t>車いす席・同伴者席の仕様</a:t>
            </a:r>
            <a:endParaRPr lang="en-US" altLang="ja-JP" sz="1400" dirty="0" smtClean="0"/>
          </a:p>
        </p:txBody>
      </p:sp>
      <p:sp>
        <p:nvSpPr>
          <p:cNvPr id="95" name="テキスト ボックス 94"/>
          <p:cNvSpPr txBox="1"/>
          <p:nvPr/>
        </p:nvSpPr>
        <p:spPr>
          <a:xfrm>
            <a:off x="6228185" y="3927519"/>
            <a:ext cx="2544178" cy="251795"/>
          </a:xfrm>
          <a:prstGeom prst="rect">
            <a:avLst/>
          </a:prstGeom>
          <a:solidFill>
            <a:srgbClr val="00B0F0">
              <a:alpha val="50000"/>
            </a:srgbClr>
          </a:solidFill>
          <a:ln w="19050">
            <a:noFill/>
            <a:miter lim="800000"/>
            <a:headEnd/>
            <a:tailEnd/>
          </a:ln>
        </p:spPr>
        <p:txBody>
          <a:bodyPr wrap="square" lIns="0" tIns="36000" rIns="0" bIns="0" anchor="ctr">
            <a:spAutoFit/>
          </a:bodyPr>
          <a:lstStyle>
            <a:defPPr>
              <a:defRPr lang="ja-JP"/>
            </a:defPPr>
            <a:lvl1pPr eaLnBrk="1" hangingPunct="1">
              <a:defRPr sz="1800" b="1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itchFamily="50" charset="-128"/>
              </a:defRPr>
            </a:lvl1pPr>
            <a:lvl2pPr marL="742950" indent="-285750">
              <a:defRPr sz="2700">
                <a:latin typeface="Arial" pitchFamily="34" charset="0"/>
              </a:defRPr>
            </a:lvl2pPr>
            <a:lvl3pPr marL="1143000" indent="-228600">
              <a:defRPr sz="2700">
                <a:latin typeface="Arial" pitchFamily="34" charset="0"/>
              </a:defRPr>
            </a:lvl3pPr>
            <a:lvl4pPr marL="1600200" indent="-228600">
              <a:defRPr sz="2700">
                <a:latin typeface="Arial" pitchFamily="34" charset="0"/>
              </a:defRPr>
            </a:lvl4pPr>
            <a:lvl5pPr marL="2057400" indent="-228600">
              <a:defRPr sz="2700">
                <a:latin typeface="Arial" pitchFamily="34" charset="0"/>
              </a:defRPr>
            </a:lvl5pPr>
            <a:lvl6pPr marL="2514600" indent="-228600" defTabSz="1377950" eaLnBrk="0" fontAlgn="base" hangingPunct="0">
              <a:spcBef>
                <a:spcPct val="0"/>
              </a:spcBef>
              <a:spcAft>
                <a:spcPct val="0"/>
              </a:spcAft>
              <a:defRPr sz="2700">
                <a:latin typeface="Arial" pitchFamily="34" charset="0"/>
              </a:defRPr>
            </a:lvl6pPr>
            <a:lvl7pPr marL="2971800" indent="-228600" defTabSz="1377950" eaLnBrk="0" fontAlgn="base" hangingPunct="0">
              <a:spcBef>
                <a:spcPct val="0"/>
              </a:spcBef>
              <a:spcAft>
                <a:spcPct val="0"/>
              </a:spcAft>
              <a:defRPr sz="2700">
                <a:latin typeface="Arial" pitchFamily="34" charset="0"/>
              </a:defRPr>
            </a:lvl7pPr>
            <a:lvl8pPr marL="3429000" indent="-228600" defTabSz="1377950" eaLnBrk="0" fontAlgn="base" hangingPunct="0">
              <a:spcBef>
                <a:spcPct val="0"/>
              </a:spcBef>
              <a:spcAft>
                <a:spcPct val="0"/>
              </a:spcAft>
              <a:defRPr sz="2700">
                <a:latin typeface="Arial" pitchFamily="34" charset="0"/>
              </a:defRPr>
            </a:lvl8pPr>
            <a:lvl9pPr marL="3886200" indent="-228600" defTabSz="1377950" eaLnBrk="0" fontAlgn="base" hangingPunct="0">
              <a:spcBef>
                <a:spcPct val="0"/>
              </a:spcBef>
              <a:spcAft>
                <a:spcPct val="0"/>
              </a:spcAft>
              <a:defRPr sz="2700">
                <a:latin typeface="Arial" pitchFamily="34" charset="0"/>
              </a:defRPr>
            </a:lvl9pPr>
          </a:lstStyle>
          <a:p>
            <a:pPr algn="ctr"/>
            <a:r>
              <a:rPr lang="ja-JP" altLang="en-US" sz="1400" dirty="0" smtClean="0"/>
              <a:t>付加アメニティ席の</a:t>
            </a:r>
            <a:r>
              <a:rPr lang="ja-JP" altLang="en-US" sz="1400" dirty="0"/>
              <a:t>仕様</a:t>
            </a:r>
            <a:endParaRPr lang="en-US" altLang="ja-JP" sz="1400" dirty="0" smtClean="0"/>
          </a:p>
        </p:txBody>
      </p:sp>
      <p:sp>
        <p:nvSpPr>
          <p:cNvPr id="96" name="正方形/長方形 95"/>
          <p:cNvSpPr/>
          <p:nvPr/>
        </p:nvSpPr>
        <p:spPr bwMode="auto">
          <a:xfrm flipH="1">
            <a:off x="1906561" y="4767076"/>
            <a:ext cx="695823" cy="1040712"/>
          </a:xfrm>
          <a:prstGeom prst="rect">
            <a:avLst/>
          </a:prstGeom>
          <a:noFill/>
          <a:ln w="38100" cap="flat" cmpd="sng" algn="ctr">
            <a:solidFill>
              <a:schemeClr val="tx1"/>
            </a:solidFill>
            <a:prstDash val="sysDash"/>
            <a:round/>
            <a:headEnd type="triangle" w="med" len="med"/>
            <a:tailEnd type="triangle" w="med" len="med"/>
          </a:ln>
          <a:effectLst/>
          <a:extLst/>
        </p:spPr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7" name="正方形/長方形 96"/>
          <p:cNvSpPr/>
          <p:nvPr/>
        </p:nvSpPr>
        <p:spPr bwMode="auto">
          <a:xfrm flipH="1">
            <a:off x="1527776" y="4781008"/>
            <a:ext cx="404132" cy="1040712"/>
          </a:xfrm>
          <a:prstGeom prst="rect">
            <a:avLst/>
          </a:prstGeom>
          <a:pattFill prst="wdDnDiag">
            <a:fgClr>
              <a:schemeClr val="tx1"/>
            </a:fgClr>
            <a:bgClr>
              <a:schemeClr val="bg1"/>
            </a:bgClr>
          </a:pattFill>
          <a:ln w="38100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  <a:extLst/>
        </p:spPr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98" name="直線コネクタ 97"/>
          <p:cNvCxnSpPr/>
          <p:nvPr/>
        </p:nvCxnSpPr>
        <p:spPr bwMode="auto">
          <a:xfrm flipH="1">
            <a:off x="1906561" y="4767076"/>
            <a:ext cx="695823" cy="1040711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chemeClr val="tx1">
                <a:alpha val="94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/>
        </p:spPr>
      </p:cxnSp>
      <p:cxnSp>
        <p:nvCxnSpPr>
          <p:cNvPr id="99" name="直線コネクタ 98"/>
          <p:cNvCxnSpPr/>
          <p:nvPr/>
        </p:nvCxnSpPr>
        <p:spPr bwMode="auto">
          <a:xfrm flipH="1" flipV="1">
            <a:off x="1906561" y="4767076"/>
            <a:ext cx="695823" cy="1040712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chemeClr val="tx1">
                <a:alpha val="94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/>
        </p:spPr>
      </p:cxnSp>
      <p:sp>
        <p:nvSpPr>
          <p:cNvPr id="100" name="テキスト ボックス 99"/>
          <p:cNvSpPr txBox="1"/>
          <p:nvPr/>
        </p:nvSpPr>
        <p:spPr>
          <a:xfrm>
            <a:off x="2955572" y="3888520"/>
            <a:ext cx="3804817" cy="2457220"/>
          </a:xfrm>
          <a:prstGeom prst="rect">
            <a:avLst/>
          </a:prstGeom>
          <a:noFill/>
        </p:spPr>
        <p:txBody>
          <a:bodyPr wrap="square" lIns="147456" tIns="73728" rIns="147456" bIns="73728" rtlCol="0">
            <a:spAutoFit/>
          </a:bodyPr>
          <a:lstStyle/>
          <a:p>
            <a:r>
              <a:rPr lang="en-US" altLang="ja-JP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サイトライン</a:t>
            </a:r>
            <a:endParaRPr lang="en-US" altLang="ja-JP" sz="14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4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4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4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4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車いす席の前列の観客が立ち上がった場合</a:t>
            </a:r>
            <a:endParaRPr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でも、車いす利用者のサイトラインを確保</a:t>
            </a:r>
            <a:endParaRPr lang="ja-JP" altLang="en-US" sz="12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pic>
        <p:nvPicPr>
          <p:cNvPr id="101" name="Picture 2" descr="\\s0tky01\P2東京本店プロジェクト$\0135662\02_仕掛\400_建築\1PH基本計画図\検討用\神谷\諮問会議資料\160524-修正\別紙１の内容\150625_断面検討 拡大図用.emf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7" t="38525" r="90148" b="41943"/>
          <a:stretch/>
        </p:blipFill>
        <p:spPr bwMode="auto">
          <a:xfrm>
            <a:off x="3131840" y="4271459"/>
            <a:ext cx="2306488" cy="15982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" name="テキスト ボックス 102"/>
          <p:cNvSpPr txBox="1"/>
          <p:nvPr/>
        </p:nvSpPr>
        <p:spPr>
          <a:xfrm>
            <a:off x="283480" y="6141204"/>
            <a:ext cx="263548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同伴者１人、車いす２人でも利用可能</a:t>
            </a:r>
            <a:endParaRPr kumimoji="1" lang="ja-JP" altLang="en-US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04" name="テキスト ボックス 103"/>
          <p:cNvSpPr txBox="1"/>
          <p:nvPr/>
        </p:nvSpPr>
        <p:spPr>
          <a:xfrm>
            <a:off x="6228184" y="6141204"/>
            <a:ext cx="2915815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歩行困難である場合や補助犬ユーザー等、</a:t>
            </a:r>
            <a:endParaRPr lang="en-US" altLang="ja-JP" sz="11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何らかの理由で配慮が必要な人の実情に</a:t>
            </a:r>
            <a:endParaRPr lang="en-US" altLang="ja-JP" sz="11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応じ、フレキシブルに利用可能</a:t>
            </a:r>
            <a:endParaRPr lang="en-US" altLang="ja-JP" sz="11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05" name="正方形/長方形 104"/>
          <p:cNvSpPr/>
          <p:nvPr/>
        </p:nvSpPr>
        <p:spPr>
          <a:xfrm>
            <a:off x="405106" y="4777618"/>
            <a:ext cx="2197278" cy="1030170"/>
          </a:xfrm>
          <a:prstGeom prst="rect">
            <a:avLst/>
          </a:prstGeom>
          <a:solidFill>
            <a:srgbClr val="FF0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" name="正方形/長方形 105"/>
          <p:cNvSpPr/>
          <p:nvPr/>
        </p:nvSpPr>
        <p:spPr>
          <a:xfrm>
            <a:off x="6752454" y="4713849"/>
            <a:ext cx="1591944" cy="1093938"/>
          </a:xfrm>
          <a:prstGeom prst="rect">
            <a:avLst/>
          </a:prstGeom>
          <a:solidFill>
            <a:srgbClr val="6600FF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07" name="直線コネクタ 106"/>
          <p:cNvCxnSpPr/>
          <p:nvPr/>
        </p:nvCxnSpPr>
        <p:spPr>
          <a:xfrm>
            <a:off x="2119341" y="5807788"/>
            <a:ext cx="0" cy="291106"/>
          </a:xfrm>
          <a:prstGeom prst="line">
            <a:avLst/>
          </a:prstGeom>
          <a:ln>
            <a:solidFill>
              <a:schemeClr val="tx1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直線コネクタ 107"/>
          <p:cNvCxnSpPr/>
          <p:nvPr/>
        </p:nvCxnSpPr>
        <p:spPr>
          <a:xfrm>
            <a:off x="8244408" y="5807788"/>
            <a:ext cx="0" cy="333416"/>
          </a:xfrm>
          <a:prstGeom prst="line">
            <a:avLst/>
          </a:prstGeom>
          <a:ln>
            <a:solidFill>
              <a:schemeClr val="tx1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テキスト ボックス 108"/>
          <p:cNvSpPr txBox="1"/>
          <p:nvPr/>
        </p:nvSpPr>
        <p:spPr>
          <a:xfrm>
            <a:off x="-125932" y="578291"/>
            <a:ext cx="966648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■アクセシビリティ・ガイドラインにおける記載</a:t>
            </a:r>
            <a:endParaRPr lang="en-US" altLang="ja-JP" sz="14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「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アクセシブル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な座席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は、様々なエリアに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組み入れ、複数の選択が可能なよう配慮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する。」</a:t>
            </a:r>
            <a:endParaRPr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「簡単に移動できるいすを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用いれば、車いす使用者が２人かそれ以上の場合は、車いすを横に並べられる。」</a:t>
            </a:r>
            <a:endParaRPr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「付加（エンハンスト）アメニティ座席は、車いすを使用していないが、歩行困難である場合や補助犬ユーザー、</a:t>
            </a:r>
            <a:endParaRPr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足腰・長身・横幅が広い等何らかの理由で配慮された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席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が必要な人のための席を設置する。」</a:t>
            </a:r>
            <a:endParaRPr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■</a:t>
            </a:r>
            <a:r>
              <a:rPr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第一回ＷＳにおける意見</a:t>
            </a:r>
            <a:endParaRPr lang="en-US" altLang="ja-JP" sz="14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「一般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の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観客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が様々な場所で観戦できるのであれば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、車いす使用者席の分散配置などにより、障害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のある方も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同様であるべき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。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」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「車いす使用者の同伴者席は、固定よりも可動にして、車椅子２台に同伴者１名とか、様々な対応ができるようにすべき。」</a:t>
            </a:r>
            <a:endParaRPr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■車いす席・同伴者席、付加アメニティ席の考え方</a:t>
            </a:r>
            <a:endParaRPr lang="en-US" altLang="ja-JP" sz="14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○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車いす席・同伴者席、付加アメニティ席を１％以上確保</a:t>
            </a:r>
          </a:p>
          <a:p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○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バリアフリーアクセス、サイトライン、避難に留意しつつ、垂直・水平分散を実現</a:t>
            </a:r>
          </a:p>
          <a:p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○座席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を固定せずスペースの用意とすることで、多様な利用形態に対応</a:t>
            </a:r>
          </a:p>
        </p:txBody>
      </p:sp>
      <p:sp>
        <p:nvSpPr>
          <p:cNvPr id="110" name="下矢印 109"/>
          <p:cNvSpPr/>
          <p:nvPr/>
        </p:nvSpPr>
        <p:spPr>
          <a:xfrm>
            <a:off x="755576" y="2492896"/>
            <a:ext cx="1116839" cy="216024"/>
          </a:xfrm>
          <a:prstGeom prst="downArrow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466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7004124" y="6460703"/>
            <a:ext cx="2133600" cy="365125"/>
          </a:xfrm>
        </p:spPr>
        <p:txBody>
          <a:bodyPr/>
          <a:lstStyle/>
          <a:p>
            <a:r>
              <a:rPr lang="en-US" altLang="ja-JP" dirty="0"/>
              <a:t>4</a:t>
            </a:r>
            <a:endParaRPr kumimoji="1" lang="ja-JP" altLang="en-US" dirty="0"/>
          </a:p>
        </p:txBody>
      </p:sp>
      <p:sp>
        <p:nvSpPr>
          <p:cNvPr id="32" name="正方形/長方形 31"/>
          <p:cNvSpPr/>
          <p:nvPr/>
        </p:nvSpPr>
        <p:spPr>
          <a:xfrm>
            <a:off x="0" y="1"/>
            <a:ext cx="9144000" cy="4191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③</a:t>
            </a:r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観</a:t>
            </a:r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客席（休憩スペース・休憩室）の考え方　　</a:t>
            </a:r>
            <a:endParaRPr kumimoji="1" lang="ja-JP" altLang="en-US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35496" y="764704"/>
            <a:ext cx="9155281" cy="27289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■アクセシビリティ・ガイドラインにおける記載</a:t>
            </a:r>
            <a:endParaRPr lang="en-US" altLang="ja-JP" sz="14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「救急処置施設は、障害の有無に関わらず、全ての利用者に対応しなければならない。」</a:t>
            </a:r>
            <a:endParaRPr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「多機能トイレも救急処置室のすぐ近くに配置することが望ましい。」</a:t>
            </a:r>
            <a:endParaRPr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■</a:t>
            </a:r>
            <a:r>
              <a:rPr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第一回ＷＳにおける意見</a:t>
            </a:r>
            <a:endParaRPr lang="en-US" altLang="ja-JP" sz="14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「精神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障害者など、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急に体調が悪くなり、横になりたいという希望があると思うので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、</a:t>
            </a:r>
            <a:endParaRPr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救護室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のような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場所を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各階に設置してほしい。」</a:t>
            </a:r>
            <a:endParaRPr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■観客席（救護スペース）の考え方</a:t>
            </a:r>
            <a:endParaRPr lang="en-US" altLang="ja-JP" sz="14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○救護室が近隣に無いエリアには、一時的に落ち着ける休憩スペース・休憩室を計画</a:t>
            </a:r>
            <a:endParaRPr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○休憩スペース・休憩室は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ベッド１台が置ける程度の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広さ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1600"/>
              </a:lnSpc>
            </a:pP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○休憩スペースは、ブース等により仕切られた空間でも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可能と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する</a:t>
            </a:r>
            <a:endParaRPr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5" name="下矢印 34"/>
          <p:cNvSpPr/>
          <p:nvPr/>
        </p:nvSpPr>
        <p:spPr>
          <a:xfrm>
            <a:off x="917004" y="2204864"/>
            <a:ext cx="1116839" cy="216024"/>
          </a:xfrm>
          <a:prstGeom prst="downArrow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6" name="Picture 3" descr="d:\Users\0800632\Desktop\m_03.gif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882" b="27838"/>
          <a:stretch/>
        </p:blipFill>
        <p:spPr bwMode="auto">
          <a:xfrm>
            <a:off x="2545428" y="5975784"/>
            <a:ext cx="1037609" cy="36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Picture 2" descr="d:\Users\0800632\Desktop\thSZQ40EPL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953331" y="5659542"/>
            <a:ext cx="527835" cy="7599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8" name="テキスト ボックス 37"/>
          <p:cNvSpPr txBox="1"/>
          <p:nvPr/>
        </p:nvSpPr>
        <p:spPr>
          <a:xfrm>
            <a:off x="1295731" y="5857527"/>
            <a:ext cx="105729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救護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室</a:t>
            </a:r>
            <a:endParaRPr lang="en-US" altLang="ja-JP" sz="14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grpSp>
        <p:nvGrpSpPr>
          <p:cNvPr id="39" name="グループ化 38"/>
          <p:cNvGrpSpPr/>
          <p:nvPr/>
        </p:nvGrpSpPr>
        <p:grpSpPr>
          <a:xfrm>
            <a:off x="4342306" y="6015854"/>
            <a:ext cx="504654" cy="334306"/>
            <a:chOff x="8315620" y="5316938"/>
            <a:chExt cx="288828" cy="128286"/>
          </a:xfrm>
        </p:grpSpPr>
        <p:cxnSp>
          <p:nvCxnSpPr>
            <p:cNvPr id="40" name="直線コネクタ 39"/>
            <p:cNvCxnSpPr/>
            <p:nvPr/>
          </p:nvCxnSpPr>
          <p:spPr>
            <a:xfrm>
              <a:off x="8315620" y="5316938"/>
              <a:ext cx="288828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直線コネクタ 40"/>
            <p:cNvCxnSpPr/>
            <p:nvPr/>
          </p:nvCxnSpPr>
          <p:spPr>
            <a:xfrm>
              <a:off x="8388424" y="5316938"/>
              <a:ext cx="0" cy="128286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直線コネクタ 41"/>
            <p:cNvCxnSpPr/>
            <p:nvPr/>
          </p:nvCxnSpPr>
          <p:spPr>
            <a:xfrm>
              <a:off x="8540824" y="5316938"/>
              <a:ext cx="0" cy="128286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3" name="直線コネクタ 42"/>
          <p:cNvCxnSpPr/>
          <p:nvPr/>
        </p:nvCxnSpPr>
        <p:spPr>
          <a:xfrm>
            <a:off x="4160382" y="4232408"/>
            <a:ext cx="504262" cy="0"/>
          </a:xfrm>
          <a:prstGeom prst="line">
            <a:avLst/>
          </a:prstGeom>
          <a:ln w="25400">
            <a:solidFill>
              <a:schemeClr val="tx1"/>
            </a:solidFill>
            <a:prstDash val="sysDot"/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線コネクタ 43"/>
          <p:cNvCxnSpPr/>
          <p:nvPr/>
        </p:nvCxnSpPr>
        <p:spPr>
          <a:xfrm>
            <a:off x="4193383" y="5050148"/>
            <a:ext cx="542410" cy="0"/>
          </a:xfrm>
          <a:prstGeom prst="line">
            <a:avLst/>
          </a:prstGeom>
          <a:ln w="25400">
            <a:solidFill>
              <a:schemeClr val="tx1"/>
            </a:solidFill>
            <a:prstDash val="sysDot"/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線コネクタ 44"/>
          <p:cNvCxnSpPr/>
          <p:nvPr/>
        </p:nvCxnSpPr>
        <p:spPr>
          <a:xfrm>
            <a:off x="4731813" y="4232408"/>
            <a:ext cx="0" cy="1382579"/>
          </a:xfrm>
          <a:prstGeom prst="line">
            <a:avLst/>
          </a:prstGeom>
          <a:ln w="25400">
            <a:solidFill>
              <a:schemeClr val="tx1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線コネクタ 45"/>
          <p:cNvCxnSpPr/>
          <p:nvPr/>
        </p:nvCxnSpPr>
        <p:spPr>
          <a:xfrm>
            <a:off x="2546153" y="4474643"/>
            <a:ext cx="155563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テキスト ボックス 46"/>
          <p:cNvSpPr txBox="1"/>
          <p:nvPr/>
        </p:nvSpPr>
        <p:spPr>
          <a:xfrm>
            <a:off x="4930086" y="4869311"/>
            <a:ext cx="17301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ベッド１台が</a:t>
            </a:r>
            <a:endParaRPr kumimoji="1"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kumimoji="1"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入る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小部屋</a:t>
            </a:r>
            <a:endParaRPr kumimoji="1" lang="ja-JP" altLang="en-US" sz="12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4930086" y="5832488"/>
            <a:ext cx="17301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水回り等も</a:t>
            </a:r>
            <a:endParaRPr kumimoji="1"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kumimoji="1"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ある居室</a:t>
            </a:r>
            <a:endParaRPr kumimoji="1" lang="ja-JP" altLang="en-US" sz="12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pic>
        <p:nvPicPr>
          <p:cNvPr id="49" name="Picture 3" descr="d:\Users\0800632\Desktop\m_03.gif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882" b="27838"/>
          <a:stretch/>
        </p:blipFill>
        <p:spPr bwMode="auto">
          <a:xfrm>
            <a:off x="2545428" y="4936412"/>
            <a:ext cx="1037609" cy="36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0" name="Picture 3" descr="d:\Users\0800632\Desktop\m_03.gif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882" b="27838"/>
          <a:stretch/>
        </p:blipFill>
        <p:spPr bwMode="auto">
          <a:xfrm>
            <a:off x="2545428" y="4101302"/>
            <a:ext cx="1037609" cy="36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" name="角丸四角形 50"/>
          <p:cNvSpPr/>
          <p:nvPr/>
        </p:nvSpPr>
        <p:spPr>
          <a:xfrm>
            <a:off x="2542822" y="4000838"/>
            <a:ext cx="1558961" cy="470515"/>
          </a:xfrm>
          <a:prstGeom prst="roundRect">
            <a:avLst>
              <a:gd name="adj" fmla="val 0"/>
            </a:avLst>
          </a:prstGeom>
          <a:solidFill>
            <a:srgbClr val="FF99FF">
              <a:alpha val="50000"/>
            </a:srgbClr>
          </a:solidFill>
          <a:ln w="952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1259632" y="4077072"/>
            <a:ext cx="144518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休憩スペース</a:t>
            </a:r>
            <a:endParaRPr lang="en-US" altLang="ja-JP" sz="14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53" name="テキスト ボックス 52"/>
          <p:cNvSpPr txBox="1"/>
          <p:nvPr/>
        </p:nvSpPr>
        <p:spPr>
          <a:xfrm>
            <a:off x="1295731" y="4919615"/>
            <a:ext cx="105729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休憩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室</a:t>
            </a:r>
            <a:endParaRPr lang="en-US" altLang="ja-JP" sz="14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54" name="角丸四角形 53"/>
          <p:cNvSpPr/>
          <p:nvPr/>
        </p:nvSpPr>
        <p:spPr>
          <a:xfrm>
            <a:off x="2435660" y="5646396"/>
            <a:ext cx="2489929" cy="703764"/>
          </a:xfrm>
          <a:prstGeom prst="roundRect">
            <a:avLst/>
          </a:prstGeom>
          <a:solidFill>
            <a:srgbClr val="FF99FF">
              <a:alpha val="50000"/>
            </a:srgb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角丸四角形 54"/>
          <p:cNvSpPr/>
          <p:nvPr/>
        </p:nvSpPr>
        <p:spPr>
          <a:xfrm>
            <a:off x="2435660" y="4823887"/>
            <a:ext cx="1764728" cy="470515"/>
          </a:xfrm>
          <a:prstGeom prst="roundRect">
            <a:avLst/>
          </a:prstGeom>
          <a:solidFill>
            <a:srgbClr val="FF99FF">
              <a:alpha val="50000"/>
            </a:srgbClr>
          </a:solidFill>
          <a:ln w="254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56" name="直線コネクタ 55"/>
          <p:cNvCxnSpPr/>
          <p:nvPr/>
        </p:nvCxnSpPr>
        <p:spPr>
          <a:xfrm>
            <a:off x="4101783" y="3990173"/>
            <a:ext cx="0" cy="484470"/>
          </a:xfrm>
          <a:prstGeom prst="line">
            <a:avLst/>
          </a:prstGeom>
          <a:ln w="34925">
            <a:solidFill>
              <a:srgbClr val="00B050"/>
            </a:solidFill>
            <a:prstDash val="sysDash"/>
            <a:head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直線コネクタ 56"/>
          <p:cNvCxnSpPr/>
          <p:nvPr/>
        </p:nvCxnSpPr>
        <p:spPr>
          <a:xfrm>
            <a:off x="2542822" y="3990173"/>
            <a:ext cx="0" cy="484470"/>
          </a:xfrm>
          <a:prstGeom prst="line">
            <a:avLst/>
          </a:prstGeom>
          <a:ln w="34925">
            <a:solidFill>
              <a:srgbClr val="00B050"/>
            </a:solidFill>
            <a:prstDash val="sysDash"/>
            <a:head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テキスト ボックス 57"/>
          <p:cNvSpPr txBox="1"/>
          <p:nvPr/>
        </p:nvSpPr>
        <p:spPr>
          <a:xfrm>
            <a:off x="4930086" y="4053501"/>
            <a:ext cx="17301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ベッド１台が</a:t>
            </a:r>
            <a:endParaRPr kumimoji="1"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kumimoji="1"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入るブース</a:t>
            </a:r>
            <a:endParaRPr kumimoji="1" lang="ja-JP" altLang="en-US" sz="12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10763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>
          <a:solidFill>
            <a:schemeClr val="tx1"/>
          </a:solidFill>
          <a:headEnd type="oval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3286</TotalTime>
  <Words>260</Words>
  <Application>Microsoft Office PowerPoint</Application>
  <PresentationFormat>画面に合わせる (4:3)</PresentationFormat>
  <Paragraphs>114</Paragraphs>
  <Slides>3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4" baseType="lpstr">
      <vt:lpstr>Office ​​テーマ</vt:lpstr>
      <vt:lpstr>PowerPoint プレゼンテーション</vt:lpstr>
      <vt:lpstr>PowerPoint プレゼンテーション</vt:lpstr>
      <vt:lpstr>PowerPoint プレゼンテーション</vt:lpstr>
    </vt:vector>
  </TitlesOfParts>
  <Company>TAIMS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東京都</dc:creator>
  <cp:lastModifiedBy>東京都</cp:lastModifiedBy>
  <cp:revision>279</cp:revision>
  <cp:lastPrinted>2016-07-13T10:16:10Z</cp:lastPrinted>
  <dcterms:created xsi:type="dcterms:W3CDTF">2015-10-14T11:01:08Z</dcterms:created>
  <dcterms:modified xsi:type="dcterms:W3CDTF">2017-02-07T02:00:13Z</dcterms:modified>
</cp:coreProperties>
</file>