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8" autoAdjust="0"/>
    <p:restoredTop sz="92606" autoAdjust="0"/>
  </p:normalViewPr>
  <p:slideViewPr>
    <p:cSldViewPr>
      <p:cViewPr>
        <p:scale>
          <a:sx n="75" d="100"/>
          <a:sy n="75" d="100"/>
        </p:scale>
        <p:origin x="-1740" y="-8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93370-2631-475F-B1A0-C3C3ABA80095}" type="datetimeFigureOut">
              <a:rPr kumimoji="1" lang="ja-JP" altLang="en-US" smtClean="0"/>
              <a:t>2017/2/7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B49A3-E0A1-4421-9430-7BB8AEAB95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2525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93370-2631-475F-B1A0-C3C3ABA80095}" type="datetimeFigureOut">
              <a:rPr kumimoji="1" lang="ja-JP" altLang="en-US" smtClean="0"/>
              <a:t>2017/2/7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B49A3-E0A1-4421-9430-7BB8AEAB95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699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0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40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93370-2631-475F-B1A0-C3C3ABA80095}" type="datetimeFigureOut">
              <a:rPr kumimoji="1" lang="ja-JP" altLang="en-US" smtClean="0"/>
              <a:t>2017/2/7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B49A3-E0A1-4421-9430-7BB8AEAB95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2067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93370-2631-475F-B1A0-C3C3ABA80095}" type="datetimeFigureOut">
              <a:rPr kumimoji="1" lang="ja-JP" altLang="en-US" smtClean="0"/>
              <a:t>2017/2/7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B49A3-E0A1-4421-9430-7BB8AEAB95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0403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93370-2631-475F-B1A0-C3C3ABA80095}" type="datetimeFigureOut">
              <a:rPr kumimoji="1" lang="ja-JP" altLang="en-US" smtClean="0"/>
              <a:t>2017/2/7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B49A3-E0A1-4421-9430-7BB8AEAB95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1980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2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2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93370-2631-475F-B1A0-C3C3ABA80095}" type="datetimeFigureOut">
              <a:rPr kumimoji="1" lang="ja-JP" altLang="en-US" smtClean="0"/>
              <a:t>2017/2/7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B49A3-E0A1-4421-9430-7BB8AEAB95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1117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4"/>
            <a:ext cx="4376870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3" y="1535114"/>
            <a:ext cx="4378590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93370-2631-475F-B1A0-C3C3ABA80095}" type="datetimeFigureOut">
              <a:rPr kumimoji="1" lang="ja-JP" altLang="en-US" smtClean="0"/>
              <a:t>2017/2/7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B49A3-E0A1-4421-9430-7BB8AEAB95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0293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93370-2631-475F-B1A0-C3C3ABA80095}" type="datetimeFigureOut">
              <a:rPr kumimoji="1" lang="ja-JP" altLang="en-US" smtClean="0"/>
              <a:t>2017/2/7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B49A3-E0A1-4421-9430-7BB8AEAB95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5684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93370-2631-475F-B1A0-C3C3ABA80095}" type="datetimeFigureOut">
              <a:rPr kumimoji="1" lang="ja-JP" altLang="en-US" smtClean="0"/>
              <a:t>2017/2/7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B49A3-E0A1-4421-9430-7BB8AEAB95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0399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3" y="273050"/>
            <a:ext cx="3259006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3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93370-2631-475F-B1A0-C3C3ABA80095}" type="datetimeFigureOut">
              <a:rPr kumimoji="1" lang="ja-JP" altLang="en-US" smtClean="0"/>
              <a:t>2017/2/7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B49A3-E0A1-4421-9430-7BB8AEAB95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1677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93370-2631-475F-B1A0-C3C3ABA80095}" type="datetimeFigureOut">
              <a:rPr kumimoji="1" lang="ja-JP" altLang="en-US" smtClean="0"/>
              <a:t>2017/2/7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B49A3-E0A1-4421-9430-7BB8AEAB95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3921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9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2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93370-2631-475F-B1A0-C3C3ABA80095}" type="datetimeFigureOut">
              <a:rPr kumimoji="1" lang="ja-JP" altLang="en-US" smtClean="0"/>
              <a:t>2017/2/7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2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B49A3-E0A1-4421-9430-7BB8AEAB95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1612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"/>
          <p:cNvSpPr>
            <a:spLocks noChangeArrowheads="1"/>
          </p:cNvSpPr>
          <p:nvPr/>
        </p:nvSpPr>
        <p:spPr bwMode="auto">
          <a:xfrm>
            <a:off x="966218" y="404664"/>
            <a:ext cx="7800000" cy="474647"/>
          </a:xfrm>
          <a:prstGeom prst="bevel">
            <a:avLst>
              <a:gd name="adj" fmla="val 12500"/>
            </a:avLst>
          </a:prstGeom>
          <a:solidFill>
            <a:sysClr val="window" lastClr="FFFFFF"/>
          </a:solidFill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miter lim="800000"/>
            <a:headEnd/>
            <a:tailEnd/>
          </a:ln>
        </p:spPr>
        <p:txBody>
          <a:bodyPr wrap="square" lIns="36571" tIns="22857" rIns="36571" bIns="22857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altLang="en-US" sz="16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アクセシビリティ・</a:t>
            </a:r>
            <a:r>
              <a:rPr lang="ja-JP" altLang="en-US" sz="16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ワークショップ</a:t>
            </a:r>
          </a:p>
        </p:txBody>
      </p:sp>
      <p:sp>
        <p:nvSpPr>
          <p:cNvPr id="5" name="AutoShape 41"/>
          <p:cNvSpPr>
            <a:spLocks noChangeArrowheads="1"/>
          </p:cNvSpPr>
          <p:nvPr/>
        </p:nvSpPr>
        <p:spPr bwMode="auto">
          <a:xfrm>
            <a:off x="40719" y="1460291"/>
            <a:ext cx="5466801" cy="2505632"/>
          </a:xfrm>
          <a:prstGeom prst="roundRect">
            <a:avLst>
              <a:gd name="adj" fmla="val 2564"/>
            </a:avLst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65"/>
                </a:solidFill>
              </a14:hiddenFill>
            </a:ext>
          </a:extLst>
        </p:spPr>
        <p:txBody>
          <a:bodyPr lIns="91428" tIns="45716" rIns="91428" bIns="45716"/>
          <a:lstStyle/>
          <a:p>
            <a:endParaRPr lang="ja-JP" altLang="en-US"/>
          </a:p>
        </p:txBody>
      </p:sp>
      <p:sp>
        <p:nvSpPr>
          <p:cNvPr id="6" name="AutoShape 39"/>
          <p:cNvSpPr>
            <a:spLocks noChangeArrowheads="1"/>
          </p:cNvSpPr>
          <p:nvPr/>
        </p:nvSpPr>
        <p:spPr bwMode="auto">
          <a:xfrm>
            <a:off x="181935" y="1313292"/>
            <a:ext cx="899295" cy="288000"/>
          </a:xfrm>
          <a:prstGeom prst="homePlate">
            <a:avLst>
              <a:gd name="adj" fmla="val 95161"/>
            </a:avLst>
          </a:prstGeom>
          <a:solidFill>
            <a:sysClr val="window" lastClr="FFFFFF"/>
          </a:solidFill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36571" tIns="22857" rIns="0" bIns="22857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ja-JP" altLang="en-US" sz="13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3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概要</a:t>
            </a:r>
            <a:endParaRPr lang="en-US" altLang="ja-JP" sz="1300" dirty="0">
              <a:solidFill>
                <a:srgbClr val="000000"/>
              </a:solidFill>
              <a:latin typeface="+mj-ea"/>
              <a:ea typeface="+mj-ea"/>
            </a:endParaRPr>
          </a:p>
        </p:txBody>
      </p:sp>
      <p:sp>
        <p:nvSpPr>
          <p:cNvPr id="11" name="AutoShape 41"/>
          <p:cNvSpPr>
            <a:spLocks noChangeArrowheads="1"/>
          </p:cNvSpPr>
          <p:nvPr/>
        </p:nvSpPr>
        <p:spPr bwMode="auto">
          <a:xfrm>
            <a:off x="5673079" y="1460292"/>
            <a:ext cx="4175831" cy="4587772"/>
          </a:xfrm>
          <a:prstGeom prst="roundRect">
            <a:avLst>
              <a:gd name="adj" fmla="val 3659"/>
            </a:avLst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65"/>
                </a:solidFill>
              </a14:hiddenFill>
            </a:ext>
          </a:extLst>
        </p:spPr>
        <p:txBody>
          <a:bodyPr lIns="91428" tIns="45716" rIns="91428" bIns="45716"/>
          <a:lstStyle/>
          <a:p>
            <a:endParaRPr lang="ja-JP" altLang="en-US"/>
          </a:p>
        </p:txBody>
      </p:sp>
      <p:sp>
        <p:nvSpPr>
          <p:cNvPr id="12" name="AutoShape 39"/>
          <p:cNvSpPr>
            <a:spLocks noChangeArrowheads="1"/>
          </p:cNvSpPr>
          <p:nvPr/>
        </p:nvSpPr>
        <p:spPr bwMode="auto">
          <a:xfrm>
            <a:off x="5860184" y="1316292"/>
            <a:ext cx="1524926" cy="288000"/>
          </a:xfrm>
          <a:prstGeom prst="homePlate">
            <a:avLst>
              <a:gd name="adj" fmla="val 95161"/>
            </a:avLst>
          </a:prstGeom>
          <a:solidFill>
            <a:sysClr val="window" lastClr="FFFFFF"/>
          </a:solidFill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36571" tIns="22857" rIns="0" bIns="22857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ja-JP" altLang="en-US" sz="13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3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事業スキーム</a:t>
            </a:r>
            <a:endParaRPr lang="en-US" altLang="ja-JP" sz="1300" dirty="0">
              <a:solidFill>
                <a:srgbClr val="000000"/>
              </a:solidFill>
              <a:latin typeface="+mj-ea"/>
              <a:ea typeface="+mj-ea"/>
            </a:endParaRPr>
          </a:p>
        </p:txBody>
      </p:sp>
      <p:sp>
        <p:nvSpPr>
          <p:cNvPr id="51" name="AutoShape 41"/>
          <p:cNvSpPr>
            <a:spLocks noChangeArrowheads="1"/>
          </p:cNvSpPr>
          <p:nvPr/>
        </p:nvSpPr>
        <p:spPr bwMode="auto">
          <a:xfrm>
            <a:off x="40719" y="4389160"/>
            <a:ext cx="5458158" cy="1658904"/>
          </a:xfrm>
          <a:prstGeom prst="roundRect">
            <a:avLst>
              <a:gd name="adj" fmla="val 3525"/>
            </a:avLst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65"/>
                </a:solidFill>
              </a14:hiddenFill>
            </a:ext>
          </a:extLst>
        </p:spPr>
        <p:txBody>
          <a:bodyPr lIns="91428" tIns="45716" rIns="91428" bIns="45716"/>
          <a:lstStyle/>
          <a:p>
            <a:endParaRPr lang="ja-JP" altLang="en-US"/>
          </a:p>
        </p:txBody>
      </p:sp>
      <p:sp>
        <p:nvSpPr>
          <p:cNvPr id="52" name="AutoShape 39"/>
          <p:cNvSpPr>
            <a:spLocks noChangeArrowheads="1"/>
          </p:cNvSpPr>
          <p:nvPr/>
        </p:nvSpPr>
        <p:spPr bwMode="auto">
          <a:xfrm>
            <a:off x="167583" y="4242428"/>
            <a:ext cx="1283418" cy="293463"/>
          </a:xfrm>
          <a:prstGeom prst="homePlate">
            <a:avLst>
              <a:gd name="adj" fmla="val 95161"/>
            </a:avLst>
          </a:prstGeom>
          <a:solidFill>
            <a:sysClr val="window" lastClr="FFFFFF"/>
          </a:solidFill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36571" tIns="22857" rIns="0" bIns="22857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ja-JP" altLang="en-US" sz="13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対象施設</a:t>
            </a:r>
            <a:endParaRPr lang="en-US" altLang="ja-JP" sz="13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1" name="Text Box 69"/>
          <p:cNvSpPr txBox="1">
            <a:spLocks noChangeArrowheads="1"/>
          </p:cNvSpPr>
          <p:nvPr/>
        </p:nvSpPr>
        <p:spPr bwMode="auto">
          <a:xfrm>
            <a:off x="142837" y="1707564"/>
            <a:ext cx="5242211" cy="1862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65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571" tIns="18286" rIns="0" bIns="18286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200"/>
              </a:lnSpc>
            </a:pPr>
            <a:r>
              <a:rPr lang="ja-JP" altLang="en-US" sz="10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１</a:t>
            </a:r>
            <a:r>
              <a:rPr lang="ja-JP" altLang="en-US" sz="10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目的</a:t>
            </a:r>
            <a:endParaRPr lang="en-US" altLang="ja-JP" sz="1000" dirty="0" smtClean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  <a:p>
            <a:pPr marL="144000">
              <a:lnSpc>
                <a:spcPts val="1200"/>
              </a:lnSpc>
            </a:pPr>
            <a:r>
              <a:rPr lang="ja-JP" altLang="en-US" sz="10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東京</a:t>
            </a:r>
            <a:r>
              <a:rPr lang="en-US" altLang="ja-JP" sz="10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2020</a:t>
            </a:r>
            <a:r>
              <a:rPr lang="ja-JP" altLang="en-US" sz="10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大会で使用する都立競技施設について、アクセシビリティ・ガイドライン</a:t>
            </a:r>
            <a:r>
              <a:rPr lang="en-US" altLang="ja-JP" sz="8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000" dirty="0" err="1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を適</a:t>
            </a:r>
            <a:r>
              <a:rPr lang="ja-JP" altLang="en-US" sz="10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切に反映することに加え、より障害者の目線に立った設計となるよう、障害者等の意見を聴取する場を設け、実施設計への反映を検討する。</a:t>
            </a:r>
            <a:endParaRPr lang="en-US" altLang="ja-JP" sz="1000" dirty="0" smtClean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  <a:p>
            <a:pPr marL="144000">
              <a:lnSpc>
                <a:spcPts val="1200"/>
              </a:lnSpc>
            </a:pPr>
            <a:endParaRPr lang="en-US" altLang="ja-JP" sz="10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  <a:p>
            <a:pPr marL="144000">
              <a:lnSpc>
                <a:spcPts val="1200"/>
              </a:lnSpc>
            </a:pPr>
            <a:r>
              <a:rPr lang="en-US" altLang="ja-JP" sz="10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0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アクセシビリティ・ガイドライン</a:t>
            </a:r>
            <a:endParaRPr lang="en-US" altLang="ja-JP" sz="1000" dirty="0" smtClean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  <a:p>
            <a:pPr marL="144000">
              <a:lnSpc>
                <a:spcPts val="1200"/>
              </a:lnSpc>
            </a:pPr>
            <a:r>
              <a:rPr lang="ja-JP" altLang="en-US" sz="10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・大会運営におけるハード・ソフト両面からのバリアフリー化を目的とした指針</a:t>
            </a:r>
            <a:endParaRPr lang="en-US" altLang="ja-JP" sz="1000" dirty="0" smtClean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  <a:p>
            <a:pPr marL="144000">
              <a:lnSpc>
                <a:spcPts val="1200"/>
              </a:lnSpc>
            </a:pPr>
            <a:r>
              <a:rPr lang="ja-JP" altLang="en-US" sz="10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・東京</a:t>
            </a:r>
            <a:r>
              <a:rPr lang="en-US" altLang="ja-JP" sz="10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2020</a:t>
            </a:r>
            <a:r>
              <a:rPr lang="ja-JP" altLang="en-US" sz="10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大会の会場についてはガイドラインを踏まえ、より高いレベルのバリア</a:t>
            </a:r>
            <a:endParaRPr lang="en-US" altLang="ja-JP" sz="1000" dirty="0" smtClean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  <a:p>
            <a:pPr marL="144000">
              <a:lnSpc>
                <a:spcPts val="1200"/>
              </a:lnSpc>
            </a:pPr>
            <a:r>
              <a:rPr lang="ja-JP" altLang="en-US" sz="10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　フリー化を目指す。</a:t>
            </a:r>
            <a:endParaRPr lang="ja-JP" altLang="en-US" sz="10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endParaRPr lang="en-US" altLang="ja-JP" sz="1000" dirty="0" smtClean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２　</a:t>
            </a:r>
            <a:r>
              <a:rPr lang="ja-JP" altLang="en-US" sz="10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背景</a:t>
            </a:r>
            <a:endParaRPr lang="en-US" altLang="ja-JP" sz="1000" dirty="0" smtClean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  <a:p>
            <a:pPr marL="144000">
              <a:lnSpc>
                <a:spcPts val="1200"/>
              </a:lnSpc>
            </a:pPr>
            <a:r>
              <a:rPr lang="ja-JP" altLang="en-US" sz="10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都</a:t>
            </a:r>
            <a:r>
              <a:rPr lang="ja-JP" altLang="en-US" sz="10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が整備する恒久施設は、大会後も都民の財産となることから、後利用を見据えた</a:t>
            </a:r>
            <a:r>
              <a:rPr lang="ja-JP" altLang="en-US" sz="10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整備が</a:t>
            </a:r>
            <a:r>
              <a:rPr lang="ja-JP" altLang="en-US" sz="10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必要であり、アクセシビリティの確保に向けて、より具体的な意見を聴取する必要がある</a:t>
            </a:r>
            <a:r>
              <a:rPr lang="ja-JP" altLang="en-US" sz="10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。</a:t>
            </a:r>
            <a:endParaRPr lang="en-US" altLang="ja-JP" sz="10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endParaRPr lang="ja-JP" altLang="en-US" sz="10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2132" y="2204487"/>
            <a:ext cx="3545433" cy="1445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accent1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0184" y="4665666"/>
            <a:ext cx="3801620" cy="1169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20" name="Text Box 69"/>
          <p:cNvSpPr txBox="1">
            <a:spLocks noChangeArrowheads="1"/>
          </p:cNvSpPr>
          <p:nvPr/>
        </p:nvSpPr>
        <p:spPr bwMode="auto">
          <a:xfrm>
            <a:off x="5718358" y="3965923"/>
            <a:ext cx="4260952" cy="84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65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571" tIns="18286" rIns="0" bIns="18286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200"/>
              </a:lnSpc>
            </a:pPr>
            <a:r>
              <a:rPr lang="ja-JP" altLang="en-US" sz="10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○ 各施設について、実施設計の前後に２～３回の開催を予定</a:t>
            </a:r>
            <a:endParaRPr lang="en-US" altLang="ja-JP" sz="1000" dirty="0" smtClean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○ 基本設計後、実施設計前に第１回を開催し、委員から意見聴取</a:t>
            </a:r>
            <a:endParaRPr lang="en-US" altLang="ja-JP" sz="1000" dirty="0" smtClean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○ 意見を踏まえ実施設計を行い、反映の状況等について第２回で報告</a:t>
            </a:r>
            <a:endParaRPr lang="en-US" altLang="ja-JP" sz="1000" dirty="0" smtClean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○ 委員からの要望や現場状況を踏まえて、第３回、現場確認を実施</a:t>
            </a:r>
            <a:endParaRPr lang="en-US" altLang="ja-JP" sz="10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endParaRPr lang="ja-JP" altLang="en-US" sz="10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22" name="Text Box 69"/>
          <p:cNvSpPr txBox="1">
            <a:spLocks noChangeArrowheads="1"/>
          </p:cNvSpPr>
          <p:nvPr/>
        </p:nvSpPr>
        <p:spPr bwMode="auto">
          <a:xfrm>
            <a:off x="5718358" y="1781250"/>
            <a:ext cx="4001005" cy="42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65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571" tIns="18286" rIns="0" bIns="18286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200"/>
              </a:lnSpc>
            </a:pPr>
            <a:r>
              <a:rPr lang="ja-JP" altLang="en-US" sz="10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○ 計</a:t>
            </a:r>
            <a:r>
              <a:rPr lang="en-US" altLang="ja-JP" sz="10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15</a:t>
            </a:r>
            <a:r>
              <a:rPr lang="ja-JP" altLang="en-US" sz="10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名程度で施設ごとのアクセシビリティに関する実務的な内容</a:t>
            </a:r>
            <a:endParaRPr lang="en-US" altLang="ja-JP" sz="1000" dirty="0" smtClean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 について検討を行う。</a:t>
            </a:r>
            <a:endParaRPr lang="en-US" altLang="ja-JP" sz="1000" dirty="0" smtClean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23" name="Text Box 69"/>
          <p:cNvSpPr txBox="1">
            <a:spLocks noChangeArrowheads="1"/>
          </p:cNvSpPr>
          <p:nvPr/>
        </p:nvSpPr>
        <p:spPr bwMode="auto">
          <a:xfrm>
            <a:off x="55999" y="4512769"/>
            <a:ext cx="3097641" cy="1411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65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571" tIns="18286" rIns="0" bIns="18286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144000">
              <a:lnSpc>
                <a:spcPct val="150000"/>
              </a:lnSpc>
            </a:pPr>
            <a:r>
              <a:rPr lang="ja-JP" altLang="en-US" sz="10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① オリンピックアクアティクスセンター</a:t>
            </a:r>
            <a:endParaRPr lang="en-US" altLang="ja-JP" sz="1000" dirty="0" smtClean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  <a:p>
            <a:pPr marL="144000">
              <a:lnSpc>
                <a:spcPct val="150000"/>
              </a:lnSpc>
            </a:pPr>
            <a:r>
              <a:rPr lang="ja-JP" altLang="en-US" sz="10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② 有明アリーナ</a:t>
            </a:r>
            <a:endParaRPr lang="en-US" altLang="ja-JP" sz="1000" dirty="0" smtClean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  <a:p>
            <a:pPr marL="144000">
              <a:lnSpc>
                <a:spcPct val="150000"/>
              </a:lnSpc>
            </a:pPr>
            <a:r>
              <a:rPr lang="ja-JP" altLang="en-US" sz="10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③ 海の森水上競技場</a:t>
            </a:r>
            <a:endParaRPr lang="en-US" altLang="ja-JP" sz="1000" dirty="0" smtClean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  <a:p>
            <a:pPr marL="144000">
              <a:lnSpc>
                <a:spcPct val="150000"/>
              </a:lnSpc>
            </a:pPr>
            <a:r>
              <a:rPr lang="ja-JP" altLang="en-US" sz="10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④ カヌー・スラローム会場</a:t>
            </a:r>
            <a:endParaRPr lang="en-US" altLang="ja-JP" sz="1000" dirty="0" smtClean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  <a:p>
            <a:pPr marL="144000">
              <a:lnSpc>
                <a:spcPct val="150000"/>
              </a:lnSpc>
            </a:pPr>
            <a:r>
              <a:rPr lang="ja-JP" altLang="en-US" sz="10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⑤ 大井ホッケー競技場</a:t>
            </a:r>
            <a:endParaRPr lang="en-US" altLang="ja-JP" sz="1000" dirty="0" smtClean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  <a:p>
            <a:pPr marL="144000">
              <a:lnSpc>
                <a:spcPct val="150000"/>
              </a:lnSpc>
            </a:pPr>
            <a:r>
              <a:rPr lang="ja-JP" altLang="en-US" sz="10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⑥ 夢の島公園</a:t>
            </a:r>
            <a:endParaRPr lang="en-US" altLang="ja-JP" sz="1000" dirty="0" smtClean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  <a:p>
            <a:pPr marL="144000">
              <a:lnSpc>
                <a:spcPts val="1200"/>
              </a:lnSpc>
            </a:pPr>
            <a:endParaRPr lang="en-US" altLang="ja-JP" sz="10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endParaRPr lang="ja-JP" altLang="en-US" sz="10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24" name="Text Box 69"/>
          <p:cNvSpPr txBox="1">
            <a:spLocks noChangeArrowheads="1"/>
          </p:cNvSpPr>
          <p:nvPr/>
        </p:nvSpPr>
        <p:spPr bwMode="auto">
          <a:xfrm>
            <a:off x="2769798" y="4512769"/>
            <a:ext cx="2737722" cy="1411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65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571" tIns="18286" rIns="0" bIns="18286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144000">
              <a:lnSpc>
                <a:spcPct val="150000"/>
              </a:lnSpc>
            </a:pPr>
            <a:r>
              <a:rPr lang="ja-JP" altLang="en-US" sz="10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⑦ 有明テニスの森（有明コロシアム）</a:t>
            </a:r>
            <a:endParaRPr lang="en-US" altLang="ja-JP" sz="1000" dirty="0" smtClean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  <a:p>
            <a:pPr marL="144000">
              <a:lnSpc>
                <a:spcPct val="150000"/>
              </a:lnSpc>
            </a:pPr>
            <a:r>
              <a:rPr lang="ja-JP" altLang="en-US" sz="10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⑧ 武蔵野の森総合スポーツ施設</a:t>
            </a:r>
            <a:endParaRPr lang="en-US" altLang="ja-JP" sz="1000" dirty="0" smtClean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  <a:p>
            <a:pPr marL="144000">
              <a:lnSpc>
                <a:spcPct val="150000"/>
              </a:lnSpc>
            </a:pPr>
            <a:r>
              <a:rPr lang="ja-JP" altLang="en-US" sz="10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⑨ 東京体育館</a:t>
            </a:r>
            <a:endParaRPr lang="en-US" altLang="ja-JP" sz="1000" dirty="0" smtClean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  <a:p>
            <a:pPr marL="144000">
              <a:lnSpc>
                <a:spcPct val="150000"/>
              </a:lnSpc>
            </a:pPr>
            <a:r>
              <a:rPr lang="ja-JP" altLang="en-US" sz="10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⑩ 東京辰巳国際水泳場</a:t>
            </a:r>
            <a:endParaRPr lang="en-US" altLang="ja-JP" sz="1000" dirty="0" smtClean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  <a:p>
            <a:pPr marL="144000">
              <a:lnSpc>
                <a:spcPct val="150000"/>
              </a:lnSpc>
            </a:pPr>
            <a:r>
              <a:rPr lang="ja-JP" altLang="en-US" sz="10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⑪ 東京スタジアム</a:t>
            </a:r>
            <a:endParaRPr lang="en-US" altLang="ja-JP" sz="1000" dirty="0" smtClean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  <a:p>
            <a:pPr marL="144000">
              <a:lnSpc>
                <a:spcPts val="1200"/>
              </a:lnSpc>
            </a:pPr>
            <a:endParaRPr lang="en-US" altLang="ja-JP" sz="10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endParaRPr lang="ja-JP" altLang="en-US" sz="10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Text Box 69"/>
          <p:cNvSpPr txBox="1">
            <a:spLocks noChangeArrowheads="1"/>
          </p:cNvSpPr>
          <p:nvPr/>
        </p:nvSpPr>
        <p:spPr bwMode="auto">
          <a:xfrm>
            <a:off x="7188372" y="6120308"/>
            <a:ext cx="2462850" cy="487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65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571" tIns="18286" rIns="0" bIns="18286" anchor="b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1200"/>
              </a:lnSpc>
            </a:pPr>
            <a:r>
              <a:rPr lang="en-US" altLang="ja-JP" sz="10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1</a:t>
            </a:r>
            <a:endParaRPr lang="ja-JP" altLang="en-US" sz="10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9000628" y="44624"/>
            <a:ext cx="863462" cy="36004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資料２</a:t>
            </a:r>
            <a:endParaRPr kumimoji="1" lang="ja-JP" altLang="en-US" sz="1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6525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1369</TotalTime>
  <Words>141</Words>
  <Application>Microsoft Office PowerPoint</Application>
  <PresentationFormat>A4 210 x 297 mm</PresentationFormat>
  <Paragraphs>33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TAIMS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東京都</dc:creator>
  <cp:lastModifiedBy>東京都</cp:lastModifiedBy>
  <cp:revision>77</cp:revision>
  <cp:lastPrinted>2017-02-06T08:30:40Z</cp:lastPrinted>
  <dcterms:created xsi:type="dcterms:W3CDTF">2016-03-17T04:07:01Z</dcterms:created>
  <dcterms:modified xsi:type="dcterms:W3CDTF">2017-02-07T03:09:44Z</dcterms:modified>
</cp:coreProperties>
</file>