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2606" autoAdjust="0"/>
  </p:normalViewPr>
  <p:slideViewPr>
    <p:cSldViewPr>
      <p:cViewPr>
        <p:scale>
          <a:sx n="75" d="100"/>
          <a:sy n="75" d="100"/>
        </p:scale>
        <p:origin x="-1740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52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9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06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40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98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11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4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4"/>
            <a:ext cx="437859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29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8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39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67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2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93370-2631-475F-B1A0-C3C3ABA80095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B49A3-E0A1-4421-9430-7BB8AEAB95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61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966218" y="404664"/>
            <a:ext cx="7800000" cy="474647"/>
          </a:xfrm>
          <a:prstGeom prst="bevel">
            <a:avLst>
              <a:gd name="adj" fmla="val 12500"/>
            </a:avLst>
          </a:prstGeom>
          <a:solidFill>
            <a:sysClr val="window" lastClr="FFFF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36571" tIns="22857" rIns="36571" bIns="22857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16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アクセシビリティ・</a:t>
            </a:r>
            <a:r>
              <a:rPr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ワークショップ</a:t>
            </a:r>
          </a:p>
        </p:txBody>
      </p:sp>
      <p:sp>
        <p:nvSpPr>
          <p:cNvPr id="5" name="AutoShape 41"/>
          <p:cNvSpPr>
            <a:spLocks noChangeArrowheads="1"/>
          </p:cNvSpPr>
          <p:nvPr/>
        </p:nvSpPr>
        <p:spPr bwMode="auto">
          <a:xfrm>
            <a:off x="40719" y="1460291"/>
            <a:ext cx="5466801" cy="2505632"/>
          </a:xfrm>
          <a:prstGeom prst="roundRect">
            <a:avLst>
              <a:gd name="adj" fmla="val 2564"/>
            </a:avLst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lIns="91428" tIns="45716" rIns="91428" bIns="45716"/>
          <a:lstStyle/>
          <a:p>
            <a:endParaRPr lang="ja-JP" altLang="en-US"/>
          </a:p>
        </p:txBody>
      </p:sp>
      <p:sp>
        <p:nvSpPr>
          <p:cNvPr id="6" name="AutoShape 39"/>
          <p:cNvSpPr>
            <a:spLocks noChangeArrowheads="1"/>
          </p:cNvSpPr>
          <p:nvPr/>
        </p:nvSpPr>
        <p:spPr bwMode="auto">
          <a:xfrm>
            <a:off x="181935" y="1313292"/>
            <a:ext cx="899295" cy="288000"/>
          </a:xfrm>
          <a:prstGeom prst="homePlate">
            <a:avLst>
              <a:gd name="adj" fmla="val 95161"/>
            </a:avLst>
          </a:prstGeom>
          <a:solidFill>
            <a:sysClr val="window" lastClr="FFFF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6571" tIns="22857" rIns="0" bIns="22857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概要</a:t>
            </a:r>
            <a:endParaRPr lang="en-US" altLang="ja-JP" sz="13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1" name="AutoShape 41"/>
          <p:cNvSpPr>
            <a:spLocks noChangeArrowheads="1"/>
          </p:cNvSpPr>
          <p:nvPr/>
        </p:nvSpPr>
        <p:spPr bwMode="auto">
          <a:xfrm>
            <a:off x="5673079" y="1460292"/>
            <a:ext cx="4175831" cy="4587772"/>
          </a:xfrm>
          <a:prstGeom prst="roundRect">
            <a:avLst>
              <a:gd name="adj" fmla="val 3659"/>
            </a:avLst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lIns="91428" tIns="45716" rIns="91428" bIns="45716"/>
          <a:lstStyle/>
          <a:p>
            <a:endParaRPr lang="ja-JP" altLang="en-US"/>
          </a:p>
        </p:txBody>
      </p:sp>
      <p:sp>
        <p:nvSpPr>
          <p:cNvPr id="12" name="AutoShape 39"/>
          <p:cNvSpPr>
            <a:spLocks noChangeArrowheads="1"/>
          </p:cNvSpPr>
          <p:nvPr/>
        </p:nvSpPr>
        <p:spPr bwMode="auto">
          <a:xfrm>
            <a:off x="5860184" y="1316292"/>
            <a:ext cx="1524926" cy="288000"/>
          </a:xfrm>
          <a:prstGeom prst="homePlate">
            <a:avLst>
              <a:gd name="adj" fmla="val 95161"/>
            </a:avLst>
          </a:prstGeom>
          <a:solidFill>
            <a:sysClr val="window" lastClr="FFFF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6571" tIns="22857" rIns="0" bIns="22857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事業スキーム</a:t>
            </a:r>
            <a:endParaRPr lang="en-US" altLang="ja-JP" sz="13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51" name="AutoShape 41"/>
          <p:cNvSpPr>
            <a:spLocks noChangeArrowheads="1"/>
          </p:cNvSpPr>
          <p:nvPr/>
        </p:nvSpPr>
        <p:spPr bwMode="auto">
          <a:xfrm>
            <a:off x="40719" y="4389160"/>
            <a:ext cx="5458158" cy="1658904"/>
          </a:xfrm>
          <a:prstGeom prst="roundRect">
            <a:avLst>
              <a:gd name="adj" fmla="val 3525"/>
            </a:avLst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lIns="91428" tIns="45716" rIns="91428" bIns="45716"/>
          <a:lstStyle/>
          <a:p>
            <a:endParaRPr lang="ja-JP" altLang="en-US"/>
          </a:p>
        </p:txBody>
      </p:sp>
      <p:sp>
        <p:nvSpPr>
          <p:cNvPr id="52" name="AutoShape 39"/>
          <p:cNvSpPr>
            <a:spLocks noChangeArrowheads="1"/>
          </p:cNvSpPr>
          <p:nvPr/>
        </p:nvSpPr>
        <p:spPr bwMode="auto">
          <a:xfrm>
            <a:off x="167583" y="4242428"/>
            <a:ext cx="1283418" cy="293463"/>
          </a:xfrm>
          <a:prstGeom prst="homePlate">
            <a:avLst>
              <a:gd name="adj" fmla="val 95161"/>
            </a:avLst>
          </a:prstGeom>
          <a:solidFill>
            <a:sysClr val="window" lastClr="FFFFFF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6571" tIns="22857" rIns="0" bIns="22857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対象施設</a:t>
            </a:r>
            <a:endParaRPr lang="en-US" altLang="ja-JP" sz="13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Text Box 69"/>
          <p:cNvSpPr txBox="1">
            <a:spLocks noChangeArrowheads="1"/>
          </p:cNvSpPr>
          <p:nvPr/>
        </p:nvSpPr>
        <p:spPr bwMode="auto">
          <a:xfrm>
            <a:off x="142837" y="1707564"/>
            <a:ext cx="5242211" cy="1862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目的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東京</a:t>
            </a:r>
            <a:r>
              <a:rPr lang="en-US" altLang="ja-JP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大会で使用する都立競技施設について、アクセシビリティ・ガイドライン</a:t>
            </a:r>
            <a:r>
              <a:rPr lang="en-US" altLang="ja-JP" sz="8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00" dirty="0" err="1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を適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切に反映することに加え、より障害者の目線に立った設計となるよう、障害者等の意見を聴取する場を設け、実施設計への反映を検討する。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endParaRPr lang="en-US" altLang="ja-JP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en-US" altLang="ja-JP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アクセシビリティ・ガイドライン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・大会運営におけるハード・ソフト両面からのバリアフリー化を目的とした指針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・東京</a:t>
            </a:r>
            <a:r>
              <a:rPr lang="en-US" altLang="ja-JP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大会の会場についてはガイドラインを踏まえ、より高いレベルのバリア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フリー化を目指す。</a:t>
            </a: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２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背景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都</a:t>
            </a: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が整備する恒久施設は、大会後も都民の財産となることから、後利用を見据えた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整備が</a:t>
            </a: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必要であり、アクセシビリティの確保に向けて、より具体的な意見を聴取する必要がある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。</a:t>
            </a:r>
            <a:endParaRPr lang="en-US" altLang="ja-JP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132" y="2204487"/>
            <a:ext cx="3545433" cy="1445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184" y="4665666"/>
            <a:ext cx="3801620" cy="1169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5718358" y="3965923"/>
            <a:ext cx="4260952" cy="84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○ 各施設について、実施設計の前後に２～３回の開催を予定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○ 基本設計後、実施設計前に第１回を開催し、委員から意見聴取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○ 意見を踏まえ実施設計を行い、反映の状況等について第２回で報告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○ 委員からの要望や現場状況を踏まえて、第３回、現場確認を実施</a:t>
            </a:r>
            <a:endParaRPr lang="en-US" altLang="ja-JP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Text Box 69"/>
          <p:cNvSpPr txBox="1">
            <a:spLocks noChangeArrowheads="1"/>
          </p:cNvSpPr>
          <p:nvPr/>
        </p:nvSpPr>
        <p:spPr bwMode="auto">
          <a:xfrm>
            <a:off x="5718358" y="1781250"/>
            <a:ext cx="4001005" cy="42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○ 計</a:t>
            </a:r>
            <a:r>
              <a:rPr lang="en-US" altLang="ja-JP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名程度で施設ごとのアクセシビリティに関する実務的な内容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について検討を行う。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Text Box 69"/>
          <p:cNvSpPr txBox="1">
            <a:spLocks noChangeArrowheads="1"/>
          </p:cNvSpPr>
          <p:nvPr/>
        </p:nvSpPr>
        <p:spPr bwMode="auto">
          <a:xfrm>
            <a:off x="55999" y="4512769"/>
            <a:ext cx="3097641" cy="141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① オリンピックアクアティクスセンター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② 有明アリーナ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③ 海の森水上競技場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④ カヌー・スラローム会場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⑤ 大井ホッケー競技場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⑥ 夢の島公園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endParaRPr lang="en-US" altLang="ja-JP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Text Box 69"/>
          <p:cNvSpPr txBox="1">
            <a:spLocks noChangeArrowheads="1"/>
          </p:cNvSpPr>
          <p:nvPr/>
        </p:nvSpPr>
        <p:spPr bwMode="auto">
          <a:xfrm>
            <a:off x="2769798" y="4512769"/>
            <a:ext cx="2737722" cy="141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⑦ 有明テニスの森（有明コロシアム）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⑧ 武蔵野の森総合スポーツ施設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⑨ 東京体育館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⑩ 東京辰巳国際水泳場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ct val="150000"/>
              </a:lnSpc>
            </a:pPr>
            <a:r>
              <a:rPr lang="ja-JP" altLang="en-US" sz="10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⑪ 東京スタジアム</a:t>
            </a:r>
            <a:endParaRPr lang="en-US" altLang="ja-JP" sz="10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 marL="144000">
              <a:lnSpc>
                <a:spcPts val="1200"/>
              </a:lnSpc>
            </a:pPr>
            <a:endParaRPr lang="en-US" altLang="ja-JP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Text Box 69"/>
          <p:cNvSpPr txBox="1">
            <a:spLocks noChangeArrowheads="1"/>
          </p:cNvSpPr>
          <p:nvPr/>
        </p:nvSpPr>
        <p:spPr bwMode="auto">
          <a:xfrm>
            <a:off x="7188372" y="6120308"/>
            <a:ext cx="2462850" cy="487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571" tIns="18286" rIns="0" bIns="18286" anchor="b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200"/>
              </a:lnSpc>
            </a:pPr>
            <a:r>
              <a:rPr lang="en-US" altLang="ja-JP" sz="1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1</a:t>
            </a:r>
            <a:endParaRPr lang="ja-JP" altLang="en-US" sz="10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9000628" y="44624"/>
            <a:ext cx="863462" cy="36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資料２</a:t>
            </a:r>
            <a:endParaRPr kumimoji="1" lang="ja-JP" altLang="en-US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52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141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77</cp:revision>
  <cp:lastPrinted>2017-02-06T08:30:40Z</cp:lastPrinted>
  <dcterms:created xsi:type="dcterms:W3CDTF">2016-03-17T04:07:01Z</dcterms:created>
  <dcterms:modified xsi:type="dcterms:W3CDTF">2017-02-07T03:09:44Z</dcterms:modified>
</cp:coreProperties>
</file>