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3.xml" ContentType="application/vnd.openxmlformats-officedocument.drawingml.chartshapes+xml"/>
  <Override PartName="/ppt/charts/chart7.xml" ContentType="application/vnd.openxmlformats-officedocument.drawingml.chart+xml"/>
  <Override PartName="/ppt/drawings/drawing4.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75" r:id="rId2"/>
    <p:sldId id="284" r:id="rId3"/>
    <p:sldId id="285" r:id="rId4"/>
    <p:sldId id="278" r:id="rId5"/>
    <p:sldId id="257" r:id="rId6"/>
    <p:sldId id="279" r:id="rId7"/>
    <p:sldId id="276" r:id="rId8"/>
    <p:sldId id="277" r:id="rId9"/>
    <p:sldId id="280" r:id="rId10"/>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10" autoAdjust="0"/>
  </p:normalViewPr>
  <p:slideViewPr>
    <p:cSldViewPr>
      <p:cViewPr>
        <p:scale>
          <a:sx n="100" d="100"/>
          <a:sy n="100" d="100"/>
        </p:scale>
        <p:origin x="-5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embeddings/oleObject8.bin"/></Relationships>
</file>

<file path=ppt/charts/_rels/chart11.xml.rels><?xml version="1.0" encoding="UTF-8" standalone="yes"?>
<Relationships xmlns="http://schemas.openxmlformats.org/package/2006/relationships"><Relationship Id="rId1" Type="http://schemas.openxmlformats.org/officeDocument/2006/relationships/oleObject" Target="../embeddings/oleObject9.bin"/></Relationships>
</file>

<file path=ppt/charts/_rels/chart12.xml.rels><?xml version="1.0" encoding="UTF-8" standalone="yes"?>
<Relationships xmlns="http://schemas.openxmlformats.org/package/2006/relationships"><Relationship Id="rId1" Type="http://schemas.openxmlformats.org/officeDocument/2006/relationships/oleObject" Target="../embeddings/oleObject10.bin"/></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4.xml.rels><?xml version="1.0" encoding="UTF-8" standalone="yes"?>
<Relationships xmlns="http://schemas.openxmlformats.org/package/2006/relationships"><Relationship Id="rId1" Type="http://schemas.openxmlformats.org/officeDocument/2006/relationships/oleObject" Target="../embeddings/oleObject1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T0521769\AppData\Local\Temp\Temp1_&#31119;&#12414;&#12385;&#36865;&#20184;.zip\&#31119;&#12414;&#12385;&#36865;&#20184;\28%20&#36895;&#22577;&#25522;&#36617;&#12464;&#12521;&#12501;&#65288;&#25968;&#20516;&#30906;&#23450;ver.&#6528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T0521769\AppData\Local\Temp\Temp1_&#31119;&#12414;&#12385;&#36865;&#20184;.zip\&#31119;&#12414;&#12385;&#36865;&#20184;\28%20&#36895;&#22577;&#25522;&#36617;&#12464;&#12521;&#12501;&#65288;&#25968;&#20516;&#30906;&#23450;ver.&#6528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embeddings/oleObject4.bin"/></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embeddings/oleObject5.bin"/></Relationships>
</file>

<file path=ppt/charts/_rels/chart8.xml.rels><?xml version="1.0" encoding="UTF-8" standalone="yes"?>
<Relationships xmlns="http://schemas.openxmlformats.org/package/2006/relationships"><Relationship Id="rId1" Type="http://schemas.openxmlformats.org/officeDocument/2006/relationships/oleObject" Target="../embeddings/oleObject6.bin"/></Relationships>
</file>

<file path=ppt/charts/_rels/chart9.xml.rels><?xml version="1.0" encoding="UTF-8" standalone="yes"?>
<Relationships xmlns="http://schemas.openxmlformats.org/package/2006/relationships"><Relationship Id="rId1" Type="http://schemas.openxmlformats.org/officeDocument/2006/relationships/oleObject" Target="../embeddings/oleObject7.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9588801399825"/>
          <c:y val="0.17891439487973193"/>
          <c:w val="0.68453642705804363"/>
          <c:h val="0.71943958174119893"/>
        </c:manualLayout>
      </c:layout>
      <c:barChart>
        <c:barDir val="bar"/>
        <c:grouping val="percentStacked"/>
        <c:varyColors val="0"/>
        <c:ser>
          <c:idx val="0"/>
          <c:order val="0"/>
          <c:tx>
            <c:strRef>
              <c:f>'[1章 日常ﾊﾞﾘｱ（グラフ）.xls]Ⅱ-1-3　日常よく出かけるﾊﾞﾘｱ×外出時状況'!$Q$4</c:f>
              <c:strCache>
                <c:ptCount val="1"/>
                <c:pt idx="0">
                  <c:v> ある</c:v>
                </c:pt>
              </c:strCache>
            </c:strRef>
          </c:tx>
          <c:spPr>
            <a:solidFill>
              <a:srgbClr val="FFFFFF"/>
            </a:solidFill>
            <a:ln w="12700">
              <a:solidFill>
                <a:srgbClr val="000000"/>
              </a:solidFill>
              <a:prstDash val="solid"/>
            </a:ln>
          </c:spPr>
          <c:invertIfNegative val="0"/>
          <c:dLbls>
            <c:spPr>
              <a:noFill/>
              <a:ln w="25400">
                <a:noFill/>
              </a:ln>
            </c:spPr>
            <c:txPr>
              <a:bodyPr/>
              <a:lstStyle/>
              <a:p>
                <a:pPr>
                  <a:defRPr sz="1000"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dLbls>
          <c:cat>
            <c:strRef>
              <c:f>'[1章 日常ﾊﾞﾘｱ（グラフ）.xls]Ⅱ-1-3　日常よく出かけるﾊﾞﾘｱ×外出時状況'!$P$5:$P$8</c:f>
              <c:strCache>
                <c:ptCount val="4"/>
                <c:pt idx="0">
                  <c:v>総数(5,944人)</c:v>
                </c:pt>
                <c:pt idx="1">
                  <c:v>外出時の障害ありグループ(390人)</c:v>
                </c:pt>
                <c:pt idx="2">
                  <c:v>乳幼児連れグループ(568人)</c:v>
                </c:pt>
                <c:pt idx="3">
                  <c:v>高齢者グループ(2,137人)</c:v>
                </c:pt>
              </c:strCache>
            </c:strRef>
          </c:cat>
          <c:val>
            <c:numRef>
              <c:f>'[1章 日常ﾊﾞﾘｱ（グラフ）.xls]Ⅱ-1-3　日常よく出かけるﾊﾞﾘｱ×外出時状況'!$Q$5:$Q$8</c:f>
              <c:numCache>
                <c:formatCode>0.0_);[Red]\(0.0\)</c:formatCode>
                <c:ptCount val="4"/>
                <c:pt idx="0">
                  <c:v>43.6</c:v>
                </c:pt>
                <c:pt idx="1">
                  <c:v>55.4</c:v>
                </c:pt>
                <c:pt idx="2">
                  <c:v>62.1</c:v>
                </c:pt>
                <c:pt idx="3">
                  <c:v>42.8</c:v>
                </c:pt>
              </c:numCache>
            </c:numRef>
          </c:val>
        </c:ser>
        <c:ser>
          <c:idx val="1"/>
          <c:order val="1"/>
          <c:tx>
            <c:strRef>
              <c:f>'[1章 日常ﾊﾞﾘｱ（グラフ）.xls]Ⅱ-1-3　日常よく出かけるﾊﾞﾘｱ×外出時状況'!$R$4</c:f>
              <c:strCache>
                <c:ptCount val="1"/>
                <c:pt idx="0">
                  <c:v> ない</c:v>
                </c:pt>
              </c:strCache>
            </c:strRef>
          </c:tx>
          <c:spPr>
            <a:pattFill prst="pct10">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FFFF" mc:Ignorable="a14" a14:legacySpreadsheetColorIndex="9"/>
              </a:bgClr>
            </a:pattFill>
            <a:ln w="12700">
              <a:solidFill>
                <a:srgbClr val="000000"/>
              </a:solidFill>
              <a:prstDash val="solid"/>
            </a:ln>
          </c:spPr>
          <c:invertIfNegative val="0"/>
          <c:dLbls>
            <c:spPr>
              <a:solidFill>
                <a:schemeClr val="bg1"/>
              </a:solidFill>
              <a:ln w="25400">
                <a:noFill/>
              </a:ln>
            </c:spPr>
            <c:txPr>
              <a:bodyPr/>
              <a:lstStyle/>
              <a:p>
                <a:pPr>
                  <a:defRPr sz="1000"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dLbls>
          <c:cat>
            <c:strRef>
              <c:f>'[1章 日常ﾊﾞﾘｱ（グラフ）.xls]Ⅱ-1-3　日常よく出かけるﾊﾞﾘｱ×外出時状況'!$P$5:$P$8</c:f>
              <c:strCache>
                <c:ptCount val="4"/>
                <c:pt idx="0">
                  <c:v>総数(5,944人)</c:v>
                </c:pt>
                <c:pt idx="1">
                  <c:v>外出時の障害ありグループ(390人)</c:v>
                </c:pt>
                <c:pt idx="2">
                  <c:v>乳幼児連れグループ(568人)</c:v>
                </c:pt>
                <c:pt idx="3">
                  <c:v>高齢者グループ(2,137人)</c:v>
                </c:pt>
              </c:strCache>
            </c:strRef>
          </c:cat>
          <c:val>
            <c:numRef>
              <c:f>'[1章 日常ﾊﾞﾘｱ（グラフ）.xls]Ⅱ-1-3　日常よく出かけるﾊﾞﾘｱ×外出時状況'!$R$5:$R$8</c:f>
              <c:numCache>
                <c:formatCode>0.0_);[Red]\(0.0\)</c:formatCode>
                <c:ptCount val="4"/>
                <c:pt idx="0">
                  <c:v>55.2</c:v>
                </c:pt>
                <c:pt idx="1">
                  <c:v>41.3</c:v>
                </c:pt>
                <c:pt idx="2">
                  <c:v>37.1</c:v>
                </c:pt>
                <c:pt idx="3">
                  <c:v>55.1</c:v>
                </c:pt>
              </c:numCache>
            </c:numRef>
          </c:val>
        </c:ser>
        <c:ser>
          <c:idx val="2"/>
          <c:order val="2"/>
          <c:tx>
            <c:strRef>
              <c:f>'[1章 日常ﾊﾞﾘｱ（グラフ）.xls]Ⅱ-1-3　日常よく出かけるﾊﾞﾘｱ×外出時状況'!$S$4</c:f>
              <c:strCache>
                <c:ptCount val="1"/>
                <c:pt idx="0">
                  <c:v> 無回答</c:v>
                </c:pt>
              </c:strCache>
            </c:strRef>
          </c:tx>
          <c:spPr>
            <a:pattFill prst="pct90">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FFFF" mc:Ignorable="a14" a14:legacySpreadsheetColorIndex="9"/>
              </a:bgClr>
            </a:pattFill>
            <a:ln w="12700">
              <a:solidFill>
                <a:srgbClr val="000000"/>
              </a:solidFill>
              <a:prstDash val="solid"/>
            </a:ln>
          </c:spPr>
          <c:invertIfNegative val="0"/>
          <c:dLbls>
            <c:dLbl>
              <c:idx val="0"/>
              <c:layout>
                <c:manualLayout>
                  <c:x val="2.5430992869169361E-2"/>
                  <c:y val="4.1743903126666328E-4"/>
                </c:manualLayout>
              </c:layout>
              <c:dLblPos val="ctr"/>
              <c:showLegendKey val="0"/>
              <c:showVal val="1"/>
              <c:showCatName val="0"/>
              <c:showSerName val="0"/>
              <c:showPercent val="0"/>
              <c:showBubbleSize val="0"/>
            </c:dLbl>
            <c:dLbl>
              <c:idx val="1"/>
              <c:layout>
                <c:manualLayout>
                  <c:x val="3.6041269677351842E-2"/>
                  <c:y val="1.9205335107689314E-3"/>
                </c:manualLayout>
              </c:layout>
              <c:dLblPos val="ctr"/>
              <c:showLegendKey val="0"/>
              <c:showVal val="1"/>
              <c:showCatName val="0"/>
              <c:showSerName val="0"/>
              <c:showPercent val="0"/>
              <c:showBubbleSize val="0"/>
            </c:dLbl>
            <c:dLbl>
              <c:idx val="2"/>
              <c:layout>
                <c:manualLayout>
                  <c:x val="2.4057828944097189E-2"/>
                  <c:y val="-5.8439196371882823E-4"/>
                </c:manualLayout>
              </c:layout>
              <c:dLblPos val="ctr"/>
              <c:showLegendKey val="0"/>
              <c:showVal val="1"/>
              <c:showCatName val="0"/>
              <c:showSerName val="0"/>
              <c:showPercent val="0"/>
              <c:showBubbleSize val="0"/>
            </c:dLbl>
            <c:dLbl>
              <c:idx val="3"/>
              <c:layout>
                <c:manualLayout>
                  <c:x val="2.9542366064474506E-2"/>
                  <c:y val="2.9225020982359771E-3"/>
                </c:manualLayout>
              </c:layout>
              <c:dLblPos val="ctr"/>
              <c:showLegendKey val="0"/>
              <c:showVal val="1"/>
              <c:showCatName val="0"/>
              <c:showSerName val="0"/>
              <c:showPercent val="0"/>
              <c:showBubbleSize val="0"/>
            </c:dLbl>
            <c:spPr>
              <a:noFill/>
              <a:ln w="25400">
                <a:noFill/>
              </a:ln>
            </c:spPr>
            <c:txPr>
              <a:bodyPr/>
              <a:lstStyle/>
              <a:p>
                <a:pPr>
                  <a:defRPr sz="1000"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dLbls>
          <c:cat>
            <c:strRef>
              <c:f>'[1章 日常ﾊﾞﾘｱ（グラフ）.xls]Ⅱ-1-3　日常よく出かけるﾊﾞﾘｱ×外出時状況'!$P$5:$P$8</c:f>
              <c:strCache>
                <c:ptCount val="4"/>
                <c:pt idx="0">
                  <c:v>総数(5,944人)</c:v>
                </c:pt>
                <c:pt idx="1">
                  <c:v>外出時の障害ありグループ(390人)</c:v>
                </c:pt>
                <c:pt idx="2">
                  <c:v>乳幼児連れグループ(568人)</c:v>
                </c:pt>
                <c:pt idx="3">
                  <c:v>高齢者グループ(2,137人)</c:v>
                </c:pt>
              </c:strCache>
            </c:strRef>
          </c:cat>
          <c:val>
            <c:numRef>
              <c:f>'[1章 日常ﾊﾞﾘｱ（グラフ）.xls]Ⅱ-1-3　日常よく出かけるﾊﾞﾘｱ×外出時状況'!$S$5:$S$8</c:f>
              <c:numCache>
                <c:formatCode>0.0_);[Red]\(0.0\)</c:formatCode>
                <c:ptCount val="4"/>
                <c:pt idx="0">
                  <c:v>1.1000000000000001</c:v>
                </c:pt>
                <c:pt idx="1">
                  <c:v>3.3</c:v>
                </c:pt>
                <c:pt idx="2">
                  <c:v>0.7</c:v>
                </c:pt>
                <c:pt idx="3">
                  <c:v>2.1</c:v>
                </c:pt>
              </c:numCache>
            </c:numRef>
          </c:val>
        </c:ser>
        <c:dLbls>
          <c:showLegendKey val="0"/>
          <c:showVal val="0"/>
          <c:showCatName val="0"/>
          <c:showSerName val="0"/>
          <c:showPercent val="0"/>
          <c:showBubbleSize val="0"/>
        </c:dLbls>
        <c:gapWidth val="100"/>
        <c:overlap val="100"/>
        <c:serLines>
          <c:spPr>
            <a:ln w="12700">
              <a:solidFill>
                <a:srgbClr val="000000"/>
              </a:solidFill>
              <a:prstDash val="sysDash"/>
            </a:ln>
          </c:spPr>
        </c:serLines>
        <c:axId val="110682112"/>
        <c:axId val="110683648"/>
      </c:barChart>
      <c:catAx>
        <c:axId val="110682112"/>
        <c:scaling>
          <c:orientation val="maxMin"/>
        </c:scaling>
        <c:delete val="0"/>
        <c:axPos val="l"/>
        <c:numFmt formatCode="General" sourceLinked="1"/>
        <c:majorTickMark val="in"/>
        <c:minorTickMark val="none"/>
        <c:tickLblPos val="nextTo"/>
        <c:spPr>
          <a:ln w="9525">
            <a:noFill/>
          </a:ln>
        </c:spPr>
        <c:txPr>
          <a:bodyPr rot="0" vert="horz"/>
          <a:lstStyle/>
          <a:p>
            <a:pPr>
              <a:defRPr sz="1000" b="0" i="0" u="none" strike="noStrike" baseline="0">
                <a:solidFill>
                  <a:srgbClr val="000000"/>
                </a:solidFill>
                <a:latin typeface="ＭＳ Ｐゴシック"/>
                <a:ea typeface="ＭＳ Ｐゴシック"/>
                <a:cs typeface="ＭＳ Ｐゴシック"/>
              </a:defRPr>
            </a:pPr>
            <a:endParaRPr lang="ja-JP"/>
          </a:p>
        </c:txPr>
        <c:crossAx val="110683648"/>
        <c:crosses val="autoZero"/>
        <c:auto val="1"/>
        <c:lblAlgn val="ctr"/>
        <c:lblOffset val="100"/>
        <c:tickLblSkip val="1"/>
        <c:tickMarkSkip val="1"/>
        <c:noMultiLvlLbl val="0"/>
      </c:catAx>
      <c:valAx>
        <c:axId val="110683648"/>
        <c:scaling>
          <c:orientation val="minMax"/>
        </c:scaling>
        <c:delete val="0"/>
        <c:axPos val="b"/>
        <c:numFmt formatCode="0%" sourceLinked="1"/>
        <c:majorTickMark val="in"/>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ＭＳ Ｐゴシック"/>
                <a:ea typeface="ＭＳ Ｐゴシック"/>
                <a:cs typeface="ＭＳ Ｐゴシック"/>
              </a:defRPr>
            </a:pPr>
            <a:endParaRPr lang="ja-JP"/>
          </a:p>
        </c:txPr>
        <c:crossAx val="110682112"/>
        <c:crosses val="max"/>
        <c:crossBetween val="between"/>
      </c:valAx>
      <c:spPr>
        <a:solidFill>
          <a:srgbClr val="FFFFFF"/>
        </a:solidFill>
        <a:ln w="25400">
          <a:noFill/>
        </a:ln>
      </c:spPr>
    </c:plotArea>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445439586531348"/>
          <c:y val="0.22052671832961074"/>
          <c:w val="0.80598866936864311"/>
          <c:h val="0.66044053122242741"/>
        </c:manualLayout>
      </c:layout>
      <c:barChart>
        <c:barDir val="bar"/>
        <c:grouping val="percentStacked"/>
        <c:varyColors val="0"/>
        <c:ser>
          <c:idx val="0"/>
          <c:order val="0"/>
          <c:tx>
            <c:strRef>
              <c:f>'[28 速報掲載グラフ（数値確定ver.）.xlsx]Ⅱ-6-1　問5 UD'!$L$6</c:f>
              <c:strCache>
                <c:ptCount val="1"/>
                <c:pt idx="0">
                  <c:v>以前から言葉も意味も知っていた</c:v>
                </c:pt>
              </c:strCache>
            </c:strRef>
          </c:tx>
          <c:spPr>
            <a:solidFill>
              <a:srgbClr val="FFFFFF"/>
            </a:solidFill>
            <a:ln w="12700">
              <a:solidFill>
                <a:srgbClr val="000000"/>
              </a:solidFill>
              <a:prstDash val="solid"/>
            </a:ln>
          </c:spPr>
          <c:invertIfNegative val="0"/>
          <c:dLbls>
            <c:showLegendKey val="0"/>
            <c:showVal val="1"/>
            <c:showCatName val="0"/>
            <c:showSerName val="0"/>
            <c:showPercent val="0"/>
            <c:showBubbleSize val="0"/>
            <c:showLeaderLines val="0"/>
          </c:dLbls>
          <c:cat>
            <c:strRef>
              <c:f>'[28 速報掲載グラフ（数値確定ver.）.xlsx]Ⅱ-6-1　問5 UD'!$M$5:$N$5</c:f>
              <c:strCache>
                <c:ptCount val="2"/>
                <c:pt idx="0">
                  <c:v>平成28年度（5,944人）</c:v>
                </c:pt>
                <c:pt idx="1">
                  <c:v>平成23年度（6,264人）</c:v>
                </c:pt>
              </c:strCache>
            </c:strRef>
          </c:cat>
          <c:val>
            <c:numRef>
              <c:f>'[28 速報掲載グラフ（数値確定ver.）.xlsx]Ⅱ-6-1　問5 UD'!$M$6:$N$6</c:f>
              <c:numCache>
                <c:formatCode>0.0_);[Red]\(0.0\)</c:formatCode>
                <c:ptCount val="2"/>
                <c:pt idx="0">
                  <c:v>32</c:v>
                </c:pt>
                <c:pt idx="1">
                  <c:v>31.2</c:v>
                </c:pt>
              </c:numCache>
            </c:numRef>
          </c:val>
        </c:ser>
        <c:ser>
          <c:idx val="1"/>
          <c:order val="1"/>
          <c:tx>
            <c:strRef>
              <c:f>'[28 速報掲載グラフ（数値確定ver.）.xlsx]Ⅱ-6-1　問5 UD'!$L$7</c:f>
              <c:strCache>
                <c:ptCount val="1"/>
                <c:pt idx="0">
                  <c:v>言葉は知っていたが、意味は今回はじめて知った</c:v>
                </c:pt>
              </c:strCache>
            </c:strRef>
          </c:tx>
          <c:spPr>
            <a:pattFill prst="pct20">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FFFF" mc:Ignorable="a14" a14:legacySpreadsheetColorIndex="9"/>
              </a:bgClr>
            </a:pattFill>
            <a:ln w="12700">
              <a:solidFill>
                <a:srgbClr val="000000"/>
              </a:solidFill>
              <a:prstDash val="solid"/>
            </a:ln>
          </c:spPr>
          <c:invertIfNegative val="0"/>
          <c:dLbls>
            <c:spPr>
              <a:solidFill>
                <a:srgbClr val="FFFFFF"/>
              </a:solidFill>
            </c:spPr>
            <c:showLegendKey val="0"/>
            <c:showVal val="1"/>
            <c:showCatName val="0"/>
            <c:showSerName val="0"/>
            <c:showPercent val="0"/>
            <c:showBubbleSize val="0"/>
            <c:showLeaderLines val="0"/>
          </c:dLbls>
          <c:cat>
            <c:strRef>
              <c:f>'[28 速報掲載グラフ（数値確定ver.）.xlsx]Ⅱ-6-1　問5 UD'!$M$5:$N$5</c:f>
              <c:strCache>
                <c:ptCount val="2"/>
                <c:pt idx="0">
                  <c:v>平成28年度（5,944人）</c:v>
                </c:pt>
                <c:pt idx="1">
                  <c:v>平成23年度（6,264人）</c:v>
                </c:pt>
              </c:strCache>
            </c:strRef>
          </c:cat>
          <c:val>
            <c:numRef>
              <c:f>'[28 速報掲載グラフ（数値確定ver.）.xlsx]Ⅱ-6-1　問5 UD'!$M$7:$N$7</c:f>
              <c:numCache>
                <c:formatCode>0.0_);[Red]\(0.0\)</c:formatCode>
                <c:ptCount val="2"/>
                <c:pt idx="0">
                  <c:v>24.7</c:v>
                </c:pt>
                <c:pt idx="1">
                  <c:v>22.4</c:v>
                </c:pt>
              </c:numCache>
            </c:numRef>
          </c:val>
        </c:ser>
        <c:ser>
          <c:idx val="2"/>
          <c:order val="2"/>
          <c:tx>
            <c:strRef>
              <c:f>'[28 速報掲載グラフ（数値確定ver.）.xlsx]Ⅱ-6-1　問5 UD'!$L$8</c:f>
              <c:strCache>
                <c:ptCount val="1"/>
                <c:pt idx="0">
                  <c:v>言葉も意味も、今回はじめて知った</c:v>
                </c:pt>
              </c:strCache>
            </c:strRef>
          </c:tx>
          <c:spPr>
            <a:pattFill prst="wdUpDiag">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FFFF" mc:Ignorable="a14" a14:legacySpreadsheetColorIndex="9"/>
              </a:bgClr>
            </a:pattFill>
            <a:ln w="12700">
              <a:solidFill>
                <a:srgbClr val="000000"/>
              </a:solidFill>
              <a:prstDash val="solid"/>
            </a:ln>
          </c:spPr>
          <c:invertIfNegative val="0"/>
          <c:dLbls>
            <c:dLbl>
              <c:idx val="0"/>
              <c:layout>
                <c:manualLayout>
                  <c:x val="2.4310425432445069E-2"/>
                  <c:y val="0"/>
                </c:manualLayout>
              </c:layout>
              <c:showLegendKey val="0"/>
              <c:showVal val="1"/>
              <c:showCatName val="0"/>
              <c:showSerName val="0"/>
              <c:showPercent val="0"/>
              <c:showBubbleSize val="0"/>
            </c:dLbl>
            <c:dLbl>
              <c:idx val="1"/>
              <c:layout>
                <c:manualLayout>
                  <c:x val="2.8050490883590327E-2"/>
                  <c:y val="0"/>
                </c:manualLayout>
              </c:layout>
              <c:showLegendKey val="0"/>
              <c:showVal val="1"/>
              <c:showCatName val="0"/>
              <c:showSerName val="0"/>
              <c:showPercent val="0"/>
              <c:showBubbleSize val="0"/>
            </c:dLbl>
            <c:spPr>
              <a:solidFill>
                <a:schemeClr val="bg1"/>
              </a:solidFill>
            </c:spPr>
            <c:showLegendKey val="0"/>
            <c:showVal val="1"/>
            <c:showCatName val="0"/>
            <c:showSerName val="0"/>
            <c:showPercent val="0"/>
            <c:showBubbleSize val="0"/>
            <c:showLeaderLines val="0"/>
          </c:dLbls>
          <c:cat>
            <c:strRef>
              <c:f>'[28 速報掲載グラフ（数値確定ver.）.xlsx]Ⅱ-6-1　問5 UD'!$M$5:$N$5</c:f>
              <c:strCache>
                <c:ptCount val="2"/>
                <c:pt idx="0">
                  <c:v>平成28年度（5,944人）</c:v>
                </c:pt>
                <c:pt idx="1">
                  <c:v>平成23年度（6,264人）</c:v>
                </c:pt>
              </c:strCache>
            </c:strRef>
          </c:cat>
          <c:val>
            <c:numRef>
              <c:f>'[28 速報掲載グラフ（数値確定ver.）.xlsx]Ⅱ-6-1　問5 UD'!$M$8:$N$8</c:f>
              <c:numCache>
                <c:formatCode>0.0_);[Red]\(0.0\)</c:formatCode>
                <c:ptCount val="2"/>
                <c:pt idx="0">
                  <c:v>42</c:v>
                </c:pt>
                <c:pt idx="1">
                  <c:v>44.7</c:v>
                </c:pt>
              </c:numCache>
            </c:numRef>
          </c:val>
        </c:ser>
        <c:ser>
          <c:idx val="3"/>
          <c:order val="3"/>
          <c:tx>
            <c:strRef>
              <c:f>'[28 速報掲載グラフ（数値確定ver.）.xlsx]Ⅱ-6-1　問5 UD'!$L$9</c:f>
              <c:strCache>
                <c:ptCount val="1"/>
                <c:pt idx="0">
                  <c:v>その他</c:v>
                </c:pt>
              </c:strCache>
            </c:strRef>
          </c:tx>
          <c:spPr>
            <a:pattFill prst="pct40">
              <a:fgClr>
                <a:srgbClr xmlns:mc="http://schemas.openxmlformats.org/markup-compatibility/2006" xmlns:a14="http://schemas.microsoft.com/office/drawing/2010/main" val="000000" mc:Ignorable="a14" a14:legacySpreadsheetColorIndex="8"/>
              </a:fgClr>
              <a:bgClr>
                <a:schemeClr val="bg1"/>
              </a:bgClr>
            </a:pattFill>
            <a:ln>
              <a:solidFill>
                <a:srgbClr val="000000"/>
              </a:solidFill>
            </a:ln>
          </c:spPr>
          <c:invertIfNegative val="0"/>
          <c:dLbls>
            <c:dLbl>
              <c:idx val="0"/>
              <c:layout>
                <c:manualLayout>
                  <c:x val="-2.8050490883590462E-2"/>
                  <c:y val="0.1865283959428306"/>
                </c:manualLayout>
              </c:layout>
              <c:showLegendKey val="0"/>
              <c:showVal val="1"/>
              <c:showCatName val="0"/>
              <c:showSerName val="0"/>
              <c:showPercent val="0"/>
              <c:showBubbleSize val="0"/>
            </c:dLbl>
            <c:dLbl>
              <c:idx val="1"/>
              <c:layout>
                <c:manualLayout>
                  <c:x val="-2.244039270687237E-2"/>
                  <c:y val="0.1312607230708808"/>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'[28 速報掲載グラフ（数値確定ver.）.xlsx]Ⅱ-6-1　問5 UD'!$M$5:$N$5</c:f>
              <c:strCache>
                <c:ptCount val="2"/>
                <c:pt idx="0">
                  <c:v>平成28年度（5,944人）</c:v>
                </c:pt>
                <c:pt idx="1">
                  <c:v>平成23年度（6,264人）</c:v>
                </c:pt>
              </c:strCache>
            </c:strRef>
          </c:cat>
          <c:val>
            <c:numRef>
              <c:f>'[28 速報掲載グラフ（数値確定ver.）.xlsx]Ⅱ-6-1　問5 UD'!$M$9:$N$9</c:f>
              <c:numCache>
                <c:formatCode>0.0_);[Red]\(0.0\)</c:formatCode>
                <c:ptCount val="2"/>
                <c:pt idx="0">
                  <c:v>0.5</c:v>
                </c:pt>
                <c:pt idx="1">
                  <c:v>1</c:v>
                </c:pt>
              </c:numCache>
            </c:numRef>
          </c:val>
        </c:ser>
        <c:ser>
          <c:idx val="4"/>
          <c:order val="4"/>
          <c:tx>
            <c:strRef>
              <c:f>'[28 速報掲載グラフ（数値確定ver.）.xlsx]Ⅱ-6-1　問5 UD'!$L$10</c:f>
              <c:strCache>
                <c:ptCount val="1"/>
                <c:pt idx="0">
                  <c:v>無回答</c:v>
                </c:pt>
              </c:strCache>
            </c:strRef>
          </c:tx>
          <c:spPr>
            <a:pattFill prst="pct90">
              <a:fgClr>
                <a:srgbClr xmlns:mc="http://schemas.openxmlformats.org/markup-compatibility/2006" xmlns:a14="http://schemas.microsoft.com/office/drawing/2010/main" val="000000" mc:Ignorable="a14" a14:legacySpreadsheetColorIndex="8"/>
              </a:fgClr>
              <a:bgClr>
                <a:schemeClr val="bg1"/>
              </a:bgClr>
            </a:pattFill>
            <a:ln>
              <a:solidFill>
                <a:srgbClr val="000000"/>
              </a:solidFill>
            </a:ln>
          </c:spPr>
          <c:invertIfNegative val="0"/>
          <c:dLbls>
            <c:dLbl>
              <c:idx val="0"/>
              <c:layout>
                <c:manualLayout>
                  <c:x val="2.4310425432445069E-2"/>
                  <c:y val="0"/>
                </c:manualLayout>
              </c:layout>
              <c:showLegendKey val="0"/>
              <c:showVal val="1"/>
              <c:showCatName val="0"/>
              <c:showSerName val="0"/>
              <c:showPercent val="0"/>
              <c:showBubbleSize val="0"/>
            </c:dLbl>
            <c:dLbl>
              <c:idx val="1"/>
              <c:layout>
                <c:manualLayout>
                  <c:x val="2.4310425432445069E-2"/>
                  <c:y val="5.4397315818848234E-7"/>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'[28 速報掲載グラフ（数値確定ver.）.xlsx]Ⅱ-6-1　問5 UD'!$M$5:$N$5</c:f>
              <c:strCache>
                <c:ptCount val="2"/>
                <c:pt idx="0">
                  <c:v>平成28年度（5,944人）</c:v>
                </c:pt>
                <c:pt idx="1">
                  <c:v>平成23年度（6,264人）</c:v>
                </c:pt>
              </c:strCache>
            </c:strRef>
          </c:cat>
          <c:val>
            <c:numRef>
              <c:f>'[28 速報掲載グラフ（数値確定ver.）.xlsx]Ⅱ-6-1　問5 UD'!$M$10:$N$10</c:f>
              <c:numCache>
                <c:formatCode>0.0_);[Red]\(0.0\)</c:formatCode>
                <c:ptCount val="2"/>
                <c:pt idx="0">
                  <c:v>0.8</c:v>
                </c:pt>
                <c:pt idx="1">
                  <c:v>0.7</c:v>
                </c:pt>
              </c:numCache>
            </c:numRef>
          </c:val>
        </c:ser>
        <c:dLbls>
          <c:showLegendKey val="0"/>
          <c:showVal val="0"/>
          <c:showCatName val="0"/>
          <c:showSerName val="0"/>
          <c:showPercent val="0"/>
          <c:showBubbleSize val="0"/>
        </c:dLbls>
        <c:gapWidth val="100"/>
        <c:overlap val="100"/>
        <c:serLines>
          <c:spPr>
            <a:ln w="3175">
              <a:solidFill>
                <a:srgbClr val="000000"/>
              </a:solidFill>
              <a:prstDash val="sysDash"/>
            </a:ln>
          </c:spPr>
        </c:serLines>
        <c:axId val="118713344"/>
        <c:axId val="118719232"/>
      </c:barChart>
      <c:catAx>
        <c:axId val="118713344"/>
        <c:scaling>
          <c:orientation val="maxMin"/>
        </c:scaling>
        <c:delete val="0"/>
        <c:axPos val="l"/>
        <c:numFmt formatCode="General" sourceLinked="1"/>
        <c:majorTickMark val="none"/>
        <c:minorTickMark val="none"/>
        <c:tickLblPos val="nextTo"/>
        <c:spPr>
          <a:ln w="9525">
            <a:noFill/>
          </a:ln>
        </c:spPr>
        <c:txPr>
          <a:bodyPr rot="0" vert="horz"/>
          <a:lstStyle/>
          <a:p>
            <a:pPr>
              <a:defRPr sz="1000" b="0" i="0" u="none" strike="noStrike" baseline="0">
                <a:solidFill>
                  <a:srgbClr val="000000"/>
                </a:solidFill>
                <a:latin typeface="ＭＳ Ｐゴシック"/>
                <a:ea typeface="ＭＳ Ｐゴシック"/>
                <a:cs typeface="ＭＳ Ｐゴシック"/>
              </a:defRPr>
            </a:pPr>
            <a:endParaRPr lang="ja-JP"/>
          </a:p>
        </c:txPr>
        <c:crossAx val="118719232"/>
        <c:crosses val="autoZero"/>
        <c:auto val="1"/>
        <c:lblAlgn val="ctr"/>
        <c:lblOffset val="100"/>
        <c:tickLblSkip val="1"/>
        <c:tickMarkSkip val="1"/>
        <c:noMultiLvlLbl val="0"/>
      </c:catAx>
      <c:valAx>
        <c:axId val="118719232"/>
        <c:scaling>
          <c:orientation val="minMax"/>
        </c:scaling>
        <c:delete val="0"/>
        <c:axPos val="b"/>
        <c:numFmt formatCode="0%" sourceLinked="1"/>
        <c:majorTickMark val="in"/>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ＭＳ Ｐゴシック"/>
                <a:ea typeface="ＭＳ Ｐゴシック"/>
                <a:cs typeface="ＭＳ Ｐゴシック"/>
              </a:defRPr>
            </a:pPr>
            <a:endParaRPr lang="ja-JP"/>
          </a:p>
        </c:txPr>
        <c:crossAx val="118713344"/>
        <c:crosses val="max"/>
        <c:crossBetween val="between"/>
        <c:majorUnit val="0.1"/>
      </c:valAx>
      <c:spPr>
        <a:noFill/>
        <a:ln w="25400">
          <a:noFill/>
        </a:ln>
      </c:spPr>
    </c:plotArea>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'[Microsoft PowerPoint 内のグラフ]Sheet1'!$D$8</c:f>
              <c:strCache>
                <c:ptCount val="1"/>
                <c:pt idx="0">
                  <c:v>ある</c:v>
                </c:pt>
              </c:strCache>
            </c:strRef>
          </c:tx>
          <c:spPr>
            <a:ln>
              <a:solidFill>
                <a:schemeClr val="tx1"/>
              </a:solidFill>
            </a:ln>
          </c:spPr>
          <c:invertIfNegative val="0"/>
          <c:dPt>
            <c:idx val="0"/>
            <c:invertIfNegative val="0"/>
            <c:bubble3D val="0"/>
            <c:spPr>
              <a:solidFill>
                <a:schemeClr val="bg1"/>
              </a:solidFill>
              <a:ln>
                <a:solidFill>
                  <a:schemeClr val="tx1"/>
                </a:solidFill>
              </a:ln>
            </c:spPr>
          </c:dPt>
          <c:dLbls>
            <c:showLegendKey val="0"/>
            <c:showVal val="1"/>
            <c:showCatName val="0"/>
            <c:showSerName val="1"/>
            <c:showPercent val="0"/>
            <c:showBubbleSize val="0"/>
            <c:separator> </c:separator>
            <c:showLeaderLines val="0"/>
          </c:dLbls>
          <c:cat>
            <c:strRef>
              <c:f>'[Microsoft PowerPoint 内のグラフ]Sheet1'!$E$7</c:f>
              <c:strCache>
                <c:ptCount val="1"/>
                <c:pt idx="0">
                  <c:v>全体（844）</c:v>
                </c:pt>
              </c:strCache>
            </c:strRef>
          </c:cat>
          <c:val>
            <c:numRef>
              <c:f>'[Microsoft PowerPoint 内のグラフ]Sheet1'!$E$8</c:f>
              <c:numCache>
                <c:formatCode>General</c:formatCode>
                <c:ptCount val="1"/>
                <c:pt idx="0">
                  <c:v>84.4</c:v>
                </c:pt>
              </c:numCache>
            </c:numRef>
          </c:val>
        </c:ser>
        <c:ser>
          <c:idx val="1"/>
          <c:order val="1"/>
          <c:tx>
            <c:strRef>
              <c:f>'[Microsoft PowerPoint 内のグラフ]Sheet1'!$D$9</c:f>
              <c:strCache>
                <c:ptCount val="1"/>
                <c:pt idx="0">
                  <c:v>ない</c:v>
                </c:pt>
              </c:strCache>
            </c:strRef>
          </c:tx>
          <c:spPr>
            <a:pattFill prst="wdDnDiag">
              <a:fgClr>
                <a:schemeClr val="accent1"/>
              </a:fgClr>
              <a:bgClr>
                <a:schemeClr val="bg1"/>
              </a:bgClr>
            </a:pattFill>
            <a:ln>
              <a:solidFill>
                <a:schemeClr val="tx1"/>
              </a:solidFill>
            </a:ln>
          </c:spPr>
          <c:invertIfNegative val="0"/>
          <c:dLbls>
            <c:spPr>
              <a:solidFill>
                <a:schemeClr val="bg1">
                  <a:alpha val="90000"/>
                </a:schemeClr>
              </a:solidFill>
            </c:spPr>
            <c:showLegendKey val="0"/>
            <c:showVal val="1"/>
            <c:showCatName val="0"/>
            <c:showSerName val="1"/>
            <c:showPercent val="0"/>
            <c:showBubbleSize val="0"/>
            <c:separator>
</c:separator>
            <c:showLeaderLines val="0"/>
          </c:dLbls>
          <c:cat>
            <c:strRef>
              <c:f>'[Microsoft PowerPoint 内のグラフ]Sheet1'!$E$7</c:f>
              <c:strCache>
                <c:ptCount val="1"/>
                <c:pt idx="0">
                  <c:v>全体（844）</c:v>
                </c:pt>
              </c:strCache>
            </c:strRef>
          </c:cat>
          <c:val>
            <c:numRef>
              <c:f>'[Microsoft PowerPoint 内のグラフ]Sheet1'!$E$9</c:f>
              <c:numCache>
                <c:formatCode>General</c:formatCode>
                <c:ptCount val="1"/>
                <c:pt idx="0">
                  <c:v>14.9</c:v>
                </c:pt>
              </c:numCache>
            </c:numRef>
          </c:val>
        </c:ser>
        <c:ser>
          <c:idx val="2"/>
          <c:order val="2"/>
          <c:tx>
            <c:strRef>
              <c:f>'[Microsoft PowerPoint 内のグラフ]Sheet1'!$D$10</c:f>
              <c:strCache>
                <c:ptCount val="1"/>
                <c:pt idx="0">
                  <c:v>無回答</c:v>
                </c:pt>
              </c:strCache>
            </c:strRef>
          </c:tx>
          <c:spPr>
            <a:pattFill prst="pct90">
              <a:fgClr>
                <a:schemeClr val="accent1"/>
              </a:fgClr>
              <a:bgClr>
                <a:schemeClr val="bg1"/>
              </a:bgClr>
            </a:pattFill>
            <a:ln>
              <a:solidFill>
                <a:schemeClr val="tx1"/>
              </a:solidFill>
            </a:ln>
          </c:spPr>
          <c:invertIfNegative val="0"/>
          <c:dLbls>
            <c:dLbl>
              <c:idx val="0"/>
              <c:layout>
                <c:manualLayout>
                  <c:x val="0"/>
                  <c:y val="-0.21296296296296297"/>
                </c:manualLayout>
              </c:layout>
              <c:showLegendKey val="0"/>
              <c:showVal val="1"/>
              <c:showCatName val="0"/>
              <c:showSerName val="1"/>
              <c:showPercent val="0"/>
              <c:showBubbleSize val="0"/>
              <c:separator> </c:separator>
            </c:dLbl>
            <c:spPr>
              <a:solidFill>
                <a:schemeClr val="bg1"/>
              </a:solidFill>
            </c:spPr>
            <c:showLegendKey val="0"/>
            <c:showVal val="1"/>
            <c:showCatName val="0"/>
            <c:showSerName val="1"/>
            <c:showPercent val="0"/>
            <c:showBubbleSize val="0"/>
            <c:separator> </c:separator>
            <c:showLeaderLines val="0"/>
          </c:dLbls>
          <c:cat>
            <c:strRef>
              <c:f>'[Microsoft PowerPoint 内のグラフ]Sheet1'!$E$7</c:f>
              <c:strCache>
                <c:ptCount val="1"/>
                <c:pt idx="0">
                  <c:v>全体（844）</c:v>
                </c:pt>
              </c:strCache>
            </c:strRef>
          </c:cat>
          <c:val>
            <c:numRef>
              <c:f>'[Microsoft PowerPoint 内のグラフ]Sheet1'!$E$10</c:f>
              <c:numCache>
                <c:formatCode>General</c:formatCode>
                <c:ptCount val="1"/>
                <c:pt idx="0">
                  <c:v>0.7</c:v>
                </c:pt>
              </c:numCache>
            </c:numRef>
          </c:val>
        </c:ser>
        <c:dLbls>
          <c:showLegendKey val="0"/>
          <c:showVal val="0"/>
          <c:showCatName val="0"/>
          <c:showSerName val="0"/>
          <c:showPercent val="0"/>
          <c:showBubbleSize val="0"/>
        </c:dLbls>
        <c:gapWidth val="89"/>
        <c:overlap val="100"/>
        <c:axId val="123138432"/>
        <c:axId val="123139968"/>
      </c:barChart>
      <c:catAx>
        <c:axId val="123138432"/>
        <c:scaling>
          <c:orientation val="minMax"/>
        </c:scaling>
        <c:delete val="0"/>
        <c:axPos val="l"/>
        <c:majorTickMark val="out"/>
        <c:minorTickMark val="none"/>
        <c:tickLblPos val="nextTo"/>
        <c:crossAx val="123139968"/>
        <c:crosses val="autoZero"/>
        <c:auto val="1"/>
        <c:lblAlgn val="ctr"/>
        <c:lblOffset val="100"/>
        <c:noMultiLvlLbl val="0"/>
      </c:catAx>
      <c:valAx>
        <c:axId val="123139968"/>
        <c:scaling>
          <c:orientation val="minMax"/>
          <c:min val="0"/>
        </c:scaling>
        <c:delete val="0"/>
        <c:axPos val="b"/>
        <c:majorGridlines>
          <c:spPr>
            <a:ln>
              <a:noFill/>
            </a:ln>
          </c:spPr>
        </c:majorGridlines>
        <c:numFmt formatCode="0%" sourceLinked="1"/>
        <c:majorTickMark val="out"/>
        <c:minorTickMark val="none"/>
        <c:tickLblPos val="nextTo"/>
        <c:crossAx val="123138432"/>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'[Microsoft PowerPoint 内のグラフ]Sheet1 (2)'!$D$8</c:f>
              <c:strCache>
                <c:ptCount val="1"/>
                <c:pt idx="0">
                  <c:v>ある</c:v>
                </c:pt>
              </c:strCache>
            </c:strRef>
          </c:tx>
          <c:spPr>
            <a:solidFill>
              <a:schemeClr val="bg1"/>
            </a:solidFill>
            <a:ln>
              <a:solidFill>
                <a:schemeClr val="tx1"/>
              </a:solidFill>
            </a:ln>
          </c:spPr>
          <c:invertIfNegative val="0"/>
          <c:dLbls>
            <c:dLbl>
              <c:idx val="0"/>
              <c:layout/>
              <c:numFmt formatCode="#,##0.0_);[Red]\(#,##0.0\)" sourceLinked="0"/>
              <c:spPr/>
              <c:txPr>
                <a:bodyPr/>
                <a:lstStyle/>
                <a:p>
                  <a:pPr>
                    <a:defRPr/>
                  </a:pPr>
                  <a:endParaRPr lang="ja-JP"/>
                </a:p>
              </c:txPr>
              <c:showLegendKey val="0"/>
              <c:showVal val="1"/>
              <c:showCatName val="0"/>
              <c:showSerName val="1"/>
              <c:showPercent val="0"/>
              <c:showBubbleSize val="0"/>
            </c:dLbl>
            <c:showLegendKey val="0"/>
            <c:showVal val="1"/>
            <c:showCatName val="0"/>
            <c:showSerName val="1"/>
            <c:showPercent val="0"/>
            <c:showBubbleSize val="0"/>
            <c:separator> </c:separator>
            <c:showLeaderLines val="0"/>
          </c:dLbls>
          <c:cat>
            <c:strRef>
              <c:f>'[Microsoft PowerPoint 内のグラフ]Sheet1 (2)'!$E$7</c:f>
              <c:strCache>
                <c:ptCount val="1"/>
                <c:pt idx="0">
                  <c:v>全体（844）</c:v>
                </c:pt>
              </c:strCache>
            </c:strRef>
          </c:cat>
          <c:val>
            <c:numRef>
              <c:f>'[Microsoft PowerPoint 内のグラフ]Sheet1 (2)'!$E$8</c:f>
              <c:numCache>
                <c:formatCode>General</c:formatCode>
                <c:ptCount val="1"/>
                <c:pt idx="0">
                  <c:v>34</c:v>
                </c:pt>
              </c:numCache>
            </c:numRef>
          </c:val>
        </c:ser>
        <c:ser>
          <c:idx val="1"/>
          <c:order val="1"/>
          <c:tx>
            <c:strRef>
              <c:f>'[Microsoft PowerPoint 内のグラフ]Sheet1 (2)'!$D$9</c:f>
              <c:strCache>
                <c:ptCount val="1"/>
                <c:pt idx="0">
                  <c:v>ない</c:v>
                </c:pt>
              </c:strCache>
            </c:strRef>
          </c:tx>
          <c:spPr>
            <a:pattFill prst="wdDnDiag">
              <a:fgClr>
                <a:schemeClr val="accent1"/>
              </a:fgClr>
              <a:bgClr>
                <a:schemeClr val="bg1"/>
              </a:bgClr>
            </a:pattFill>
            <a:ln>
              <a:solidFill>
                <a:schemeClr val="tx1"/>
              </a:solidFill>
            </a:ln>
          </c:spPr>
          <c:invertIfNegative val="0"/>
          <c:dLbls>
            <c:spPr>
              <a:solidFill>
                <a:schemeClr val="bg1">
                  <a:alpha val="92000"/>
                </a:schemeClr>
              </a:solidFill>
            </c:spPr>
            <c:showLegendKey val="0"/>
            <c:showVal val="1"/>
            <c:showCatName val="0"/>
            <c:showSerName val="1"/>
            <c:showPercent val="0"/>
            <c:showBubbleSize val="0"/>
            <c:separator> </c:separator>
            <c:showLeaderLines val="0"/>
          </c:dLbls>
          <c:cat>
            <c:strRef>
              <c:f>'[Microsoft PowerPoint 内のグラフ]Sheet1 (2)'!$E$7</c:f>
              <c:strCache>
                <c:ptCount val="1"/>
                <c:pt idx="0">
                  <c:v>全体（844）</c:v>
                </c:pt>
              </c:strCache>
            </c:strRef>
          </c:cat>
          <c:val>
            <c:numRef>
              <c:f>'[Microsoft PowerPoint 内のグラフ]Sheet1 (2)'!$E$9</c:f>
              <c:numCache>
                <c:formatCode>General</c:formatCode>
                <c:ptCount val="1"/>
                <c:pt idx="0">
                  <c:v>62.8</c:v>
                </c:pt>
              </c:numCache>
            </c:numRef>
          </c:val>
        </c:ser>
        <c:ser>
          <c:idx val="2"/>
          <c:order val="2"/>
          <c:tx>
            <c:strRef>
              <c:f>'[Microsoft PowerPoint 内のグラフ]Sheet1 (2)'!$D$10</c:f>
              <c:strCache>
                <c:ptCount val="1"/>
                <c:pt idx="0">
                  <c:v>無回答</c:v>
                </c:pt>
              </c:strCache>
            </c:strRef>
          </c:tx>
          <c:spPr>
            <a:pattFill prst="pct80">
              <a:fgClr>
                <a:schemeClr val="accent1"/>
              </a:fgClr>
              <a:bgClr>
                <a:schemeClr val="bg1"/>
              </a:bgClr>
            </a:pattFill>
            <a:ln>
              <a:solidFill>
                <a:schemeClr val="tx1"/>
              </a:solidFill>
            </a:ln>
          </c:spPr>
          <c:invertIfNegative val="0"/>
          <c:dLbls>
            <c:dLbl>
              <c:idx val="0"/>
              <c:layout>
                <c:manualLayout>
                  <c:x val="9.0123803139336139E-3"/>
                  <c:y val="-0.24355775519502804"/>
                </c:manualLayout>
              </c:layout>
              <c:showLegendKey val="0"/>
              <c:showVal val="1"/>
              <c:showCatName val="0"/>
              <c:showSerName val="1"/>
              <c:showPercent val="0"/>
              <c:showBubbleSize val="0"/>
              <c:separator> </c:separator>
            </c:dLbl>
            <c:spPr>
              <a:solidFill>
                <a:schemeClr val="bg1"/>
              </a:solidFill>
            </c:spPr>
            <c:showLegendKey val="0"/>
            <c:showVal val="1"/>
            <c:showCatName val="0"/>
            <c:showSerName val="1"/>
            <c:showPercent val="0"/>
            <c:showBubbleSize val="0"/>
            <c:separator> </c:separator>
            <c:showLeaderLines val="0"/>
          </c:dLbls>
          <c:cat>
            <c:strRef>
              <c:f>'[Microsoft PowerPoint 内のグラフ]Sheet1 (2)'!$E$7</c:f>
              <c:strCache>
                <c:ptCount val="1"/>
                <c:pt idx="0">
                  <c:v>全体（844）</c:v>
                </c:pt>
              </c:strCache>
            </c:strRef>
          </c:cat>
          <c:val>
            <c:numRef>
              <c:f>'[Microsoft PowerPoint 内のグラフ]Sheet1 (2)'!$E$10</c:f>
              <c:numCache>
                <c:formatCode>General</c:formatCode>
                <c:ptCount val="1"/>
                <c:pt idx="0">
                  <c:v>3.2</c:v>
                </c:pt>
              </c:numCache>
            </c:numRef>
          </c:val>
        </c:ser>
        <c:dLbls>
          <c:showLegendKey val="0"/>
          <c:showVal val="0"/>
          <c:showCatName val="0"/>
          <c:showSerName val="0"/>
          <c:showPercent val="0"/>
          <c:showBubbleSize val="0"/>
        </c:dLbls>
        <c:gapWidth val="59"/>
        <c:overlap val="100"/>
        <c:axId val="122880384"/>
        <c:axId val="122881920"/>
      </c:barChart>
      <c:catAx>
        <c:axId val="122880384"/>
        <c:scaling>
          <c:orientation val="minMax"/>
        </c:scaling>
        <c:delete val="0"/>
        <c:axPos val="l"/>
        <c:majorTickMark val="out"/>
        <c:minorTickMark val="none"/>
        <c:tickLblPos val="nextTo"/>
        <c:crossAx val="122881920"/>
        <c:crosses val="autoZero"/>
        <c:auto val="1"/>
        <c:lblAlgn val="ctr"/>
        <c:lblOffset val="100"/>
        <c:noMultiLvlLbl val="0"/>
      </c:catAx>
      <c:valAx>
        <c:axId val="122881920"/>
        <c:scaling>
          <c:orientation val="minMax"/>
        </c:scaling>
        <c:delete val="0"/>
        <c:axPos val="b"/>
        <c:majorGridlines>
          <c:spPr>
            <a:ln>
              <a:noFill/>
            </a:ln>
          </c:spPr>
        </c:majorGridlines>
        <c:numFmt formatCode="0%" sourceLinked="1"/>
        <c:majorTickMark val="out"/>
        <c:minorTickMark val="none"/>
        <c:tickLblPos val="nextTo"/>
        <c:crossAx val="122880384"/>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40507436570429"/>
          <c:y val="5.0925925925925923E-2"/>
          <c:w val="0.76898381452318465"/>
          <c:h val="0.81539632545931762"/>
        </c:manualLayout>
      </c:layout>
      <c:barChart>
        <c:barDir val="bar"/>
        <c:grouping val="percentStacked"/>
        <c:varyColors val="0"/>
        <c:ser>
          <c:idx val="0"/>
          <c:order val="0"/>
          <c:tx>
            <c:strRef>
              <c:f>'Sheet1 (4)'!$A$8</c:f>
              <c:strCache>
                <c:ptCount val="1"/>
                <c:pt idx="0">
                  <c:v>そう思う</c:v>
                </c:pt>
              </c:strCache>
            </c:strRef>
          </c:tx>
          <c:spPr>
            <a:pattFill prst="pct5">
              <a:fgClr>
                <a:schemeClr val="accent1"/>
              </a:fgClr>
              <a:bgClr>
                <a:schemeClr val="bg1"/>
              </a:bgClr>
            </a:pattFill>
            <a:ln>
              <a:solidFill>
                <a:schemeClr val="tx1"/>
              </a:solidFill>
            </a:ln>
          </c:spPr>
          <c:invertIfNegative val="0"/>
          <c:dPt>
            <c:idx val="0"/>
            <c:invertIfNegative val="0"/>
            <c:bubble3D val="0"/>
          </c:dPt>
          <c:dPt>
            <c:idx val="1"/>
            <c:invertIfNegative val="0"/>
            <c:bubble3D val="0"/>
          </c:dPt>
          <c:dPt>
            <c:idx val="8"/>
            <c:invertIfNegative val="0"/>
            <c:bubble3D val="0"/>
            <c:spPr>
              <a:solidFill>
                <a:schemeClr val="bg1"/>
              </a:solidFill>
              <a:ln>
                <a:solidFill>
                  <a:schemeClr val="tx1"/>
                </a:solidFill>
              </a:ln>
            </c:spPr>
          </c:dPt>
          <c:dLbls>
            <c:dLbl>
              <c:idx val="1"/>
              <c:spPr>
                <a:solidFill>
                  <a:schemeClr val="bg1">
                    <a:alpha val="50000"/>
                  </a:schemeClr>
                </a:solidFill>
              </c:spPr>
              <c:txPr>
                <a:bodyPr/>
                <a:lstStyle/>
                <a:p>
                  <a:pPr>
                    <a:defRPr sz="10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dLbl>
            <c:dLbl>
              <c:idx val="8"/>
              <c:spPr>
                <a:noFill/>
              </c:spPr>
              <c:txPr>
                <a:bodyPr/>
                <a:lstStyle/>
                <a:p>
                  <a:pPr>
                    <a:defRPr sz="1000"/>
                  </a:pPr>
                  <a:endParaRPr lang="ja-JP"/>
                </a:p>
              </c:txPr>
              <c:showLegendKey val="0"/>
              <c:showVal val="0"/>
              <c:showCatName val="0"/>
              <c:showSerName val="1"/>
              <c:showPercent val="0"/>
              <c:showBubbleSize val="0"/>
            </c:dLbl>
            <c:spPr>
              <a:solidFill>
                <a:schemeClr val="bg1">
                  <a:alpha val="50000"/>
                </a:schemeClr>
              </a:solidFill>
            </c:spPr>
            <c:txPr>
              <a:bodyPr/>
              <a:lstStyle/>
              <a:p>
                <a:pPr>
                  <a:defRPr sz="1000"/>
                </a:pPr>
                <a:endParaRPr lang="ja-JP"/>
              </a:p>
            </c:txPr>
            <c:showLegendKey val="0"/>
            <c:showVal val="1"/>
            <c:showCatName val="0"/>
            <c:showSerName val="0"/>
            <c:showPercent val="0"/>
            <c:showBubbleSize val="0"/>
            <c:showLeaderLines val="0"/>
          </c:dLbls>
          <c:cat>
            <c:strRef>
              <c:f>'Sheet1 (4)'!$B$7:$J$7</c:f>
              <c:strCache>
                <c:ptCount val="8"/>
                <c:pt idx="0">
                  <c:v>⑦①～⑥以外（177）</c:v>
                </c:pt>
                <c:pt idx="1">
                  <c:v>⑥その他の国や地域（131）</c:v>
                </c:pt>
                <c:pt idx="2">
                  <c:v>⑤子育て経験がある（399）</c:v>
                </c:pt>
                <c:pt idx="3">
                  <c:v>④乳幼児がいる（69）</c:v>
                </c:pt>
                <c:pt idx="4">
                  <c:v>③介護が必要な高齢者がいる（103）</c:v>
                </c:pt>
                <c:pt idx="5">
                  <c:v>②家族に障害者がいる（108）</c:v>
                </c:pt>
                <c:pt idx="6">
                  <c:v>①障害がある（304）</c:v>
                </c:pt>
                <c:pt idx="7">
                  <c:v>全体（844）</c:v>
                </c:pt>
              </c:strCache>
            </c:strRef>
          </c:cat>
          <c:val>
            <c:numRef>
              <c:f>'Sheet1 (4)'!$B$8:$J$8</c:f>
              <c:numCache>
                <c:formatCode>#,##0.0_ </c:formatCode>
                <c:ptCount val="9"/>
                <c:pt idx="0">
                  <c:v>40.700000000000003</c:v>
                </c:pt>
                <c:pt idx="1">
                  <c:v>34.4</c:v>
                </c:pt>
                <c:pt idx="2">
                  <c:v>40.4</c:v>
                </c:pt>
                <c:pt idx="3">
                  <c:v>47.8</c:v>
                </c:pt>
                <c:pt idx="4">
                  <c:v>41.7</c:v>
                </c:pt>
                <c:pt idx="5">
                  <c:v>42.6</c:v>
                </c:pt>
                <c:pt idx="6">
                  <c:v>45.7</c:v>
                </c:pt>
                <c:pt idx="7">
                  <c:v>40.5</c:v>
                </c:pt>
                <c:pt idx="8" formatCode="General">
                  <c:v>33.299999999999997</c:v>
                </c:pt>
              </c:numCache>
            </c:numRef>
          </c:val>
        </c:ser>
        <c:ser>
          <c:idx val="1"/>
          <c:order val="1"/>
          <c:tx>
            <c:strRef>
              <c:f>'Sheet1 (4)'!$A$9</c:f>
              <c:strCache>
                <c:ptCount val="1"/>
                <c:pt idx="0">
                  <c:v>思わない</c:v>
                </c:pt>
              </c:strCache>
            </c:strRef>
          </c:tx>
          <c:spPr>
            <a:pattFill prst="pct50">
              <a:fgClr>
                <a:schemeClr val="accent1"/>
              </a:fgClr>
              <a:bgClr>
                <a:schemeClr val="bg1"/>
              </a:bgClr>
            </a:pattFill>
            <a:ln>
              <a:solidFill>
                <a:schemeClr val="tx1"/>
              </a:solidFill>
            </a:ln>
          </c:spPr>
          <c:invertIfNegative val="0"/>
          <c:dPt>
            <c:idx val="0"/>
            <c:invertIfNegative val="0"/>
            <c:bubble3D val="0"/>
          </c:dPt>
          <c:dPt>
            <c:idx val="1"/>
            <c:invertIfNegative val="0"/>
            <c:bubble3D val="0"/>
          </c:dPt>
          <c:dPt>
            <c:idx val="8"/>
            <c:invertIfNegative val="0"/>
            <c:bubble3D val="0"/>
            <c:spPr>
              <a:solidFill>
                <a:schemeClr val="bg1"/>
              </a:solidFill>
              <a:ln>
                <a:solidFill>
                  <a:schemeClr val="tx1"/>
                </a:solidFill>
              </a:ln>
            </c:spPr>
          </c:dPt>
          <c:dLbls>
            <c:dLbl>
              <c:idx val="8"/>
              <c:spPr>
                <a:noFill/>
              </c:spPr>
              <c:txPr>
                <a:bodyPr/>
                <a:lstStyle/>
                <a:p>
                  <a:pPr>
                    <a:defRPr sz="10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0"/>
              <c:showCatName val="0"/>
              <c:showSerName val="1"/>
              <c:showPercent val="0"/>
              <c:showBubbleSize val="0"/>
            </c:dLbl>
            <c:spPr>
              <a:solidFill>
                <a:schemeClr val="bg1">
                  <a:alpha val="50000"/>
                </a:schemeClr>
              </a:solidFill>
            </c:spPr>
            <c:txPr>
              <a:bodyPr/>
              <a:lstStyle/>
              <a:p>
                <a:pPr>
                  <a:defRPr sz="10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dLbls>
          <c:cat>
            <c:strRef>
              <c:f>'Sheet1 (4)'!$B$7:$J$7</c:f>
              <c:strCache>
                <c:ptCount val="8"/>
                <c:pt idx="0">
                  <c:v>⑦①～⑥以外（177）</c:v>
                </c:pt>
                <c:pt idx="1">
                  <c:v>⑥その他の国や地域（131）</c:v>
                </c:pt>
                <c:pt idx="2">
                  <c:v>⑤子育て経験がある（399）</c:v>
                </c:pt>
                <c:pt idx="3">
                  <c:v>④乳幼児がいる（69）</c:v>
                </c:pt>
                <c:pt idx="4">
                  <c:v>③介護が必要な高齢者がいる（103）</c:v>
                </c:pt>
                <c:pt idx="5">
                  <c:v>②家族に障害者がいる（108）</c:v>
                </c:pt>
                <c:pt idx="6">
                  <c:v>①障害がある（304）</c:v>
                </c:pt>
                <c:pt idx="7">
                  <c:v>全体（844）</c:v>
                </c:pt>
              </c:strCache>
            </c:strRef>
          </c:cat>
          <c:val>
            <c:numRef>
              <c:f>'Sheet1 (4)'!$B$9:$J$9</c:f>
              <c:numCache>
                <c:formatCode>#,##0.0_ </c:formatCode>
                <c:ptCount val="9"/>
                <c:pt idx="0">
                  <c:v>54.8</c:v>
                </c:pt>
                <c:pt idx="1">
                  <c:v>63.4</c:v>
                </c:pt>
                <c:pt idx="2">
                  <c:v>55.1</c:v>
                </c:pt>
                <c:pt idx="3">
                  <c:v>49.3</c:v>
                </c:pt>
                <c:pt idx="4">
                  <c:v>55.3</c:v>
                </c:pt>
                <c:pt idx="5">
                  <c:v>54.6</c:v>
                </c:pt>
                <c:pt idx="6">
                  <c:v>49</c:v>
                </c:pt>
                <c:pt idx="7">
                  <c:v>55.5</c:v>
                </c:pt>
                <c:pt idx="8" formatCode="General">
                  <c:v>33.299999999999997</c:v>
                </c:pt>
              </c:numCache>
            </c:numRef>
          </c:val>
        </c:ser>
        <c:ser>
          <c:idx val="2"/>
          <c:order val="2"/>
          <c:tx>
            <c:strRef>
              <c:f>'Sheet1 (4)'!$A$10</c:f>
              <c:strCache>
                <c:ptCount val="1"/>
                <c:pt idx="0">
                  <c:v>無回答</c:v>
                </c:pt>
              </c:strCache>
            </c:strRef>
          </c:tx>
          <c:spPr>
            <a:pattFill prst="pct90">
              <a:fgClr>
                <a:schemeClr val="accent1"/>
              </a:fgClr>
              <a:bgClr>
                <a:schemeClr val="bg1"/>
              </a:bgClr>
            </a:pattFill>
            <a:ln>
              <a:solidFill>
                <a:schemeClr val="tx1"/>
              </a:solidFill>
            </a:ln>
          </c:spPr>
          <c:invertIfNegative val="0"/>
          <c:dPt>
            <c:idx val="0"/>
            <c:invertIfNegative val="0"/>
            <c:bubble3D val="0"/>
          </c:dPt>
          <c:dPt>
            <c:idx val="1"/>
            <c:invertIfNegative val="0"/>
            <c:bubble3D val="0"/>
          </c:dPt>
          <c:dPt>
            <c:idx val="8"/>
            <c:invertIfNegative val="0"/>
            <c:bubble3D val="0"/>
            <c:spPr>
              <a:solidFill>
                <a:schemeClr val="bg1"/>
              </a:solidFill>
              <a:ln>
                <a:solidFill>
                  <a:schemeClr val="tx1"/>
                </a:solidFill>
              </a:ln>
            </c:spPr>
          </c:dPt>
          <c:dLbls>
            <c:dLbl>
              <c:idx val="8"/>
              <c:spPr>
                <a:noFill/>
              </c:spPr>
              <c:txPr>
                <a:bodyPr/>
                <a:lstStyle/>
                <a:p>
                  <a:pPr>
                    <a:defRPr sz="10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0"/>
              <c:showCatName val="0"/>
              <c:showSerName val="1"/>
              <c:showPercent val="0"/>
              <c:showBubbleSize val="0"/>
            </c:dLbl>
            <c:spPr>
              <a:solidFill>
                <a:schemeClr val="bg1">
                  <a:alpha val="50000"/>
                </a:schemeClr>
              </a:solidFill>
            </c:spPr>
            <c:txPr>
              <a:bodyPr/>
              <a:lstStyle/>
              <a:p>
                <a:pPr>
                  <a:defRPr sz="10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dLbls>
          <c:cat>
            <c:strRef>
              <c:f>'Sheet1 (4)'!$B$7:$J$7</c:f>
              <c:strCache>
                <c:ptCount val="8"/>
                <c:pt idx="0">
                  <c:v>⑦①～⑥以外（177）</c:v>
                </c:pt>
                <c:pt idx="1">
                  <c:v>⑥その他の国や地域（131）</c:v>
                </c:pt>
                <c:pt idx="2">
                  <c:v>⑤子育て経験がある（399）</c:v>
                </c:pt>
                <c:pt idx="3">
                  <c:v>④乳幼児がいる（69）</c:v>
                </c:pt>
                <c:pt idx="4">
                  <c:v>③介護が必要な高齢者がいる（103）</c:v>
                </c:pt>
                <c:pt idx="5">
                  <c:v>②家族に障害者がいる（108）</c:v>
                </c:pt>
                <c:pt idx="6">
                  <c:v>①障害がある（304）</c:v>
                </c:pt>
                <c:pt idx="7">
                  <c:v>全体（844）</c:v>
                </c:pt>
              </c:strCache>
            </c:strRef>
          </c:cat>
          <c:val>
            <c:numRef>
              <c:f>'Sheet1 (4)'!$B$10:$J$10</c:f>
              <c:numCache>
                <c:formatCode>#,##0.0_ </c:formatCode>
                <c:ptCount val="9"/>
                <c:pt idx="0">
                  <c:v>4.5</c:v>
                </c:pt>
                <c:pt idx="1">
                  <c:v>2.2999999999999998</c:v>
                </c:pt>
                <c:pt idx="2">
                  <c:v>4.5</c:v>
                </c:pt>
                <c:pt idx="3">
                  <c:v>2.9</c:v>
                </c:pt>
                <c:pt idx="4">
                  <c:v>2.9</c:v>
                </c:pt>
                <c:pt idx="5">
                  <c:v>2.8</c:v>
                </c:pt>
                <c:pt idx="6">
                  <c:v>5.3</c:v>
                </c:pt>
                <c:pt idx="7">
                  <c:v>4</c:v>
                </c:pt>
                <c:pt idx="8" formatCode="General">
                  <c:v>33.299999999999997</c:v>
                </c:pt>
              </c:numCache>
            </c:numRef>
          </c:val>
        </c:ser>
        <c:dLbls>
          <c:showLegendKey val="0"/>
          <c:showVal val="0"/>
          <c:showCatName val="0"/>
          <c:showSerName val="0"/>
          <c:showPercent val="0"/>
          <c:showBubbleSize val="0"/>
        </c:dLbls>
        <c:gapWidth val="31"/>
        <c:overlap val="100"/>
        <c:serLines/>
        <c:axId val="122944896"/>
        <c:axId val="122958976"/>
      </c:barChart>
      <c:catAx>
        <c:axId val="122944896"/>
        <c:scaling>
          <c:orientation val="minMax"/>
        </c:scaling>
        <c:delete val="0"/>
        <c:axPos val="l"/>
        <c:majorTickMark val="none"/>
        <c:minorTickMark val="none"/>
        <c:tickLblPos val="nextTo"/>
        <c:crossAx val="122958976"/>
        <c:crosses val="autoZero"/>
        <c:auto val="1"/>
        <c:lblAlgn val="ctr"/>
        <c:lblOffset val="100"/>
        <c:noMultiLvlLbl val="0"/>
      </c:catAx>
      <c:valAx>
        <c:axId val="122958976"/>
        <c:scaling>
          <c:orientation val="minMax"/>
        </c:scaling>
        <c:delete val="1"/>
        <c:axPos val="b"/>
        <c:majorGridlines>
          <c:spPr>
            <a:ln>
              <a:noFill/>
            </a:ln>
          </c:spPr>
        </c:majorGridlines>
        <c:numFmt formatCode="0%" sourceLinked="1"/>
        <c:majorTickMark val="out"/>
        <c:minorTickMark val="none"/>
        <c:tickLblPos val="nextTo"/>
        <c:crossAx val="122944896"/>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'[Microsoft PowerPoint 内のグラフ]Sheet1'!$D$8</c:f>
              <c:strCache>
                <c:ptCount val="1"/>
                <c:pt idx="0">
                  <c:v>そう思う</c:v>
                </c:pt>
              </c:strCache>
            </c:strRef>
          </c:tx>
          <c:spPr>
            <a:solidFill>
              <a:schemeClr val="bg1"/>
            </a:solidFill>
            <a:ln>
              <a:solidFill>
                <a:schemeClr val="tx1"/>
              </a:solidFill>
            </a:ln>
          </c:spPr>
          <c:invertIfNegative val="0"/>
          <c:dLbls>
            <c:showLegendKey val="0"/>
            <c:showVal val="1"/>
            <c:showCatName val="0"/>
            <c:showSerName val="1"/>
            <c:showPercent val="0"/>
            <c:showBubbleSize val="0"/>
            <c:separator> </c:separator>
            <c:showLeaderLines val="0"/>
          </c:dLbls>
          <c:cat>
            <c:strRef>
              <c:f>'[Microsoft PowerPoint 内のグラフ]Sheet1'!$E$7</c:f>
              <c:strCache>
                <c:ptCount val="1"/>
                <c:pt idx="0">
                  <c:v>全体（844）</c:v>
                </c:pt>
              </c:strCache>
            </c:strRef>
          </c:cat>
          <c:val>
            <c:numRef>
              <c:f>'[Microsoft PowerPoint 内のグラフ]Sheet1'!$E$8</c:f>
              <c:numCache>
                <c:formatCode>General</c:formatCode>
                <c:ptCount val="1"/>
                <c:pt idx="0">
                  <c:v>22.6</c:v>
                </c:pt>
              </c:numCache>
            </c:numRef>
          </c:val>
        </c:ser>
        <c:ser>
          <c:idx val="1"/>
          <c:order val="1"/>
          <c:tx>
            <c:strRef>
              <c:f>'[Microsoft PowerPoint 内のグラフ]Sheet1'!$D$9</c:f>
              <c:strCache>
                <c:ptCount val="1"/>
                <c:pt idx="0">
                  <c:v>思わない</c:v>
                </c:pt>
              </c:strCache>
            </c:strRef>
          </c:tx>
          <c:spPr>
            <a:pattFill prst="wdDnDiag">
              <a:fgClr>
                <a:schemeClr val="accent1"/>
              </a:fgClr>
              <a:bgClr>
                <a:schemeClr val="bg1"/>
              </a:bgClr>
            </a:pattFill>
            <a:ln>
              <a:solidFill>
                <a:schemeClr val="tx1"/>
              </a:solidFill>
            </a:ln>
          </c:spPr>
          <c:invertIfNegative val="0"/>
          <c:dLbls>
            <c:dLbl>
              <c:idx val="0"/>
              <c:showLegendKey val="0"/>
              <c:showVal val="1"/>
              <c:showCatName val="0"/>
              <c:showSerName val="1"/>
              <c:showPercent val="0"/>
              <c:showBubbleSize val="0"/>
              <c:separator> </c:separator>
            </c:dLbl>
            <c:spPr>
              <a:solidFill>
                <a:schemeClr val="bg1">
                  <a:alpha val="90000"/>
                </a:schemeClr>
              </a:solidFill>
            </c:spPr>
            <c:showLegendKey val="0"/>
            <c:showVal val="0"/>
            <c:showCatName val="0"/>
            <c:showSerName val="1"/>
            <c:showPercent val="0"/>
            <c:showBubbleSize val="0"/>
            <c:separator> </c:separator>
            <c:showLeaderLines val="0"/>
          </c:dLbls>
          <c:cat>
            <c:strRef>
              <c:f>'[Microsoft PowerPoint 内のグラフ]Sheet1'!$E$7</c:f>
              <c:strCache>
                <c:ptCount val="1"/>
                <c:pt idx="0">
                  <c:v>全体（844）</c:v>
                </c:pt>
              </c:strCache>
            </c:strRef>
          </c:cat>
          <c:val>
            <c:numRef>
              <c:f>'[Microsoft PowerPoint 内のグラフ]Sheet1'!$E$9</c:f>
              <c:numCache>
                <c:formatCode>General</c:formatCode>
                <c:ptCount val="1"/>
                <c:pt idx="0">
                  <c:v>66.8</c:v>
                </c:pt>
              </c:numCache>
            </c:numRef>
          </c:val>
        </c:ser>
        <c:ser>
          <c:idx val="2"/>
          <c:order val="2"/>
          <c:tx>
            <c:strRef>
              <c:f>'[Microsoft PowerPoint 内のグラフ]Sheet1'!$D$10</c:f>
              <c:strCache>
                <c:ptCount val="1"/>
                <c:pt idx="0">
                  <c:v>その他</c:v>
                </c:pt>
              </c:strCache>
            </c:strRef>
          </c:tx>
          <c:spPr>
            <a:pattFill prst="pct80">
              <a:fgClr>
                <a:schemeClr val="accent1"/>
              </a:fgClr>
              <a:bgClr>
                <a:schemeClr val="bg1"/>
              </a:bgClr>
            </a:pattFill>
            <a:ln>
              <a:solidFill>
                <a:schemeClr val="tx1"/>
              </a:solidFill>
            </a:ln>
          </c:spPr>
          <c:invertIfNegative val="0"/>
          <c:dLbls>
            <c:spPr>
              <a:solidFill>
                <a:schemeClr val="bg1">
                  <a:alpha val="90000"/>
                </a:schemeClr>
              </a:solidFill>
            </c:spPr>
            <c:showLegendKey val="0"/>
            <c:showVal val="1"/>
            <c:showCatName val="0"/>
            <c:showSerName val="1"/>
            <c:showPercent val="0"/>
            <c:showBubbleSize val="0"/>
            <c:separator>
</c:separator>
            <c:showLeaderLines val="0"/>
          </c:dLbls>
          <c:cat>
            <c:strRef>
              <c:f>'[Microsoft PowerPoint 内のグラフ]Sheet1'!$E$7</c:f>
              <c:strCache>
                <c:ptCount val="1"/>
                <c:pt idx="0">
                  <c:v>全体（844）</c:v>
                </c:pt>
              </c:strCache>
            </c:strRef>
          </c:cat>
          <c:val>
            <c:numRef>
              <c:f>'[Microsoft PowerPoint 内のグラフ]Sheet1'!$E$10</c:f>
              <c:numCache>
                <c:formatCode>General</c:formatCode>
                <c:ptCount val="1"/>
                <c:pt idx="0">
                  <c:v>8.1999999999999993</c:v>
                </c:pt>
              </c:numCache>
            </c:numRef>
          </c:val>
        </c:ser>
        <c:ser>
          <c:idx val="3"/>
          <c:order val="3"/>
          <c:tx>
            <c:strRef>
              <c:f>'[Microsoft PowerPoint 内のグラフ]Sheet1'!$D$11</c:f>
              <c:strCache>
                <c:ptCount val="1"/>
                <c:pt idx="0">
                  <c:v>無回答</c:v>
                </c:pt>
              </c:strCache>
            </c:strRef>
          </c:tx>
          <c:spPr>
            <a:pattFill prst="pct30">
              <a:fgClr>
                <a:schemeClr val="accent1"/>
              </a:fgClr>
              <a:bgClr>
                <a:schemeClr val="bg1"/>
              </a:bgClr>
            </a:pattFill>
            <a:ln>
              <a:solidFill>
                <a:schemeClr val="tx1"/>
              </a:solidFill>
            </a:ln>
          </c:spPr>
          <c:invertIfNegative val="0"/>
          <c:dLbls>
            <c:dLbl>
              <c:idx val="0"/>
              <c:layout>
                <c:manualLayout>
                  <c:x val="4.7240534781849636E-3"/>
                  <c:y val="-0.25715925992150351"/>
                </c:manualLayout>
              </c:layout>
              <c:spPr>
                <a:solidFill>
                  <a:schemeClr val="bg1">
                    <a:alpha val="44000"/>
                  </a:schemeClr>
                </a:solidFill>
              </c:spPr>
              <c:txPr>
                <a:bodyPr/>
                <a:lstStyle/>
                <a:p>
                  <a:pPr>
                    <a:defRPr/>
                  </a:pPr>
                  <a:endParaRPr lang="ja-JP"/>
                </a:p>
              </c:txPr>
              <c:showLegendKey val="0"/>
              <c:showVal val="1"/>
              <c:showCatName val="0"/>
              <c:showSerName val="1"/>
              <c:showPercent val="0"/>
              <c:showBubbleSize val="0"/>
              <c:separator> </c:separator>
            </c:dLbl>
            <c:showLegendKey val="0"/>
            <c:showVal val="1"/>
            <c:showCatName val="0"/>
            <c:showSerName val="0"/>
            <c:showPercent val="0"/>
            <c:showBubbleSize val="0"/>
            <c:showLeaderLines val="0"/>
          </c:dLbls>
          <c:cat>
            <c:strRef>
              <c:f>'[Microsoft PowerPoint 内のグラフ]Sheet1'!$E$7</c:f>
              <c:strCache>
                <c:ptCount val="1"/>
                <c:pt idx="0">
                  <c:v>全体（844）</c:v>
                </c:pt>
              </c:strCache>
            </c:strRef>
          </c:cat>
          <c:val>
            <c:numRef>
              <c:f>'[Microsoft PowerPoint 内のグラフ]Sheet1'!$E$11</c:f>
              <c:numCache>
                <c:formatCode>General</c:formatCode>
                <c:ptCount val="1"/>
                <c:pt idx="0">
                  <c:v>2.4</c:v>
                </c:pt>
              </c:numCache>
            </c:numRef>
          </c:val>
        </c:ser>
        <c:dLbls>
          <c:showLegendKey val="0"/>
          <c:showVal val="0"/>
          <c:showCatName val="0"/>
          <c:showSerName val="0"/>
          <c:showPercent val="0"/>
          <c:showBubbleSize val="0"/>
        </c:dLbls>
        <c:gapWidth val="74"/>
        <c:overlap val="100"/>
        <c:axId val="123254272"/>
        <c:axId val="123255808"/>
      </c:barChart>
      <c:catAx>
        <c:axId val="123254272"/>
        <c:scaling>
          <c:orientation val="minMax"/>
        </c:scaling>
        <c:delete val="0"/>
        <c:axPos val="l"/>
        <c:majorTickMark val="out"/>
        <c:minorTickMark val="none"/>
        <c:tickLblPos val="nextTo"/>
        <c:crossAx val="123255808"/>
        <c:crosses val="autoZero"/>
        <c:auto val="1"/>
        <c:lblAlgn val="ctr"/>
        <c:lblOffset val="100"/>
        <c:noMultiLvlLbl val="0"/>
      </c:catAx>
      <c:valAx>
        <c:axId val="123255808"/>
        <c:scaling>
          <c:orientation val="minMax"/>
        </c:scaling>
        <c:delete val="0"/>
        <c:axPos val="b"/>
        <c:majorGridlines>
          <c:spPr>
            <a:ln>
              <a:noFill/>
            </a:ln>
          </c:spPr>
        </c:majorGridlines>
        <c:numFmt formatCode="0%" sourceLinked="1"/>
        <c:majorTickMark val="out"/>
        <c:minorTickMark val="none"/>
        <c:tickLblPos val="nextTo"/>
        <c:crossAx val="123254272"/>
        <c:crosses val="autoZero"/>
        <c:crossBetween val="between"/>
      </c:valAx>
      <c:spPr>
        <a:noFill/>
        <a:ln>
          <a:no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346116047078821E-2"/>
          <c:y val="0.15194701691244011"/>
          <c:w val="0.9239836334657564"/>
          <c:h val="0.35755324713772829"/>
        </c:manualLayout>
      </c:layout>
      <c:barChart>
        <c:barDir val="col"/>
        <c:grouping val="clustered"/>
        <c:varyColors val="0"/>
        <c:ser>
          <c:idx val="0"/>
          <c:order val="0"/>
          <c:tx>
            <c:strRef>
              <c:f>'[28 速報掲載グラフ（数値確定ver.）.xlsx]Ⅱ-1-4　問10-1ﾊﾞﾘｱ箇所'!$N$13</c:f>
              <c:strCache>
                <c:ptCount val="1"/>
                <c:pt idx="0">
                  <c:v>平成28年度（2,593人)</c:v>
                </c:pt>
              </c:strCache>
            </c:strRef>
          </c:tx>
          <c:spPr>
            <a:solidFill>
              <a:schemeClr val="bg1"/>
            </a:solidFill>
            <a:ln w="9525">
              <a:solidFill>
                <a:srgbClr val="000000"/>
              </a:solidFill>
              <a:prstDash val="solid"/>
            </a:ln>
          </c:spPr>
          <c:invertIfNegative val="0"/>
          <c:dLbls>
            <c:dLbl>
              <c:idx val="0"/>
              <c:layout>
                <c:manualLayout>
                  <c:x val="3.4161379162123582E-3"/>
                  <c:y val="-3.1801211505723894E-3"/>
                </c:manualLayout>
              </c:layout>
              <c:showLegendKey val="0"/>
              <c:showVal val="1"/>
              <c:showCatName val="0"/>
              <c:showSerName val="0"/>
              <c:showPercent val="0"/>
              <c:showBubbleSize val="0"/>
            </c:dLbl>
            <c:dLbl>
              <c:idx val="1"/>
              <c:layout>
                <c:manualLayout>
                  <c:x val="-6.8322758324247087E-3"/>
                  <c:y val="9.5393619176173099E-3"/>
                </c:manualLayout>
              </c:layout>
              <c:showLegendKey val="0"/>
              <c:showVal val="1"/>
              <c:showCatName val="0"/>
              <c:showSerName val="0"/>
              <c:showPercent val="0"/>
              <c:showBubbleSize val="0"/>
            </c:dLbl>
            <c:dLbl>
              <c:idx val="2"/>
              <c:layout>
                <c:manualLayout>
                  <c:x val="-5.1243413679372858E-3"/>
                  <c:y val="6.359240767044921E-3"/>
                </c:manualLayout>
              </c:layout>
              <c:showLegendKey val="0"/>
              <c:showVal val="1"/>
              <c:showCatName val="0"/>
              <c:showSerName val="0"/>
              <c:showPercent val="0"/>
              <c:showBubbleSize val="0"/>
            </c:dLbl>
            <c:dLbl>
              <c:idx val="3"/>
              <c:layout>
                <c:manualLayout>
                  <c:x val="-1.7080689581061791E-3"/>
                  <c:y val="1.2719483068189699E-2"/>
                </c:manualLayout>
              </c:layout>
              <c:showLegendKey val="0"/>
              <c:showVal val="1"/>
              <c:showCatName val="0"/>
              <c:showSerName val="0"/>
              <c:showPercent val="0"/>
              <c:showBubbleSize val="0"/>
            </c:dLbl>
            <c:dLbl>
              <c:idx val="4"/>
              <c:layout>
                <c:manualLayout>
                  <c:x val="-1.7080689581061791E-3"/>
                  <c:y val="6.3597415340948494E-3"/>
                </c:manualLayout>
              </c:layout>
              <c:showLegendKey val="0"/>
              <c:showVal val="1"/>
              <c:showCatName val="0"/>
              <c:showSerName val="0"/>
              <c:showPercent val="0"/>
              <c:showBubbleSize val="0"/>
            </c:dLbl>
            <c:dLbl>
              <c:idx val="5"/>
              <c:layout>
                <c:manualLayout>
                  <c:x val="-1.7080689581061479E-3"/>
                  <c:y val="9.5396123011423327E-3"/>
                </c:manualLayout>
              </c:layout>
              <c:showLegendKey val="0"/>
              <c:showVal val="1"/>
              <c:showCatName val="0"/>
              <c:showSerName val="0"/>
              <c:showPercent val="0"/>
              <c:showBubbleSize val="0"/>
            </c:dLbl>
            <c:dLbl>
              <c:idx val="6"/>
              <c:layout>
                <c:manualLayout>
                  <c:x val="-6.8322758324247165E-3"/>
                  <c:y val="6.3597415340948494E-3"/>
                </c:manualLayout>
              </c:layout>
              <c:showLegendKey val="0"/>
              <c:showVal val="1"/>
              <c:showCatName val="0"/>
              <c:showSerName val="0"/>
              <c:showPercent val="0"/>
              <c:showBubbleSize val="0"/>
            </c:dLbl>
            <c:dLbl>
              <c:idx val="7"/>
              <c:layout>
                <c:manualLayout>
                  <c:x val="-1.7080689581061791E-3"/>
                  <c:y val="0"/>
                </c:manualLayout>
              </c:layout>
              <c:showLegendKey val="0"/>
              <c:showVal val="1"/>
              <c:showCatName val="0"/>
              <c:showSerName val="0"/>
              <c:showPercent val="0"/>
              <c:showBubbleSize val="0"/>
            </c:dLbl>
            <c:dLbl>
              <c:idx val="8"/>
              <c:layout>
                <c:manualLayout>
                  <c:x val="-8.540344790530896E-3"/>
                  <c:y val="9.5396123011422754E-3"/>
                </c:manualLayout>
              </c:layout>
              <c:showLegendKey val="0"/>
              <c:showVal val="1"/>
              <c:showCatName val="0"/>
              <c:showSerName val="0"/>
              <c:showPercent val="0"/>
              <c:showBubbleSize val="0"/>
            </c:dLbl>
            <c:dLbl>
              <c:idx val="9"/>
              <c:layout>
                <c:manualLayout>
                  <c:x val="0"/>
                  <c:y val="-9.5396123011422754E-3"/>
                </c:manualLayout>
              </c:layout>
              <c:showLegendKey val="0"/>
              <c:showVal val="1"/>
              <c:showCatName val="0"/>
              <c:showSerName val="0"/>
              <c:showPercent val="0"/>
              <c:showBubbleSize val="0"/>
            </c:dLbl>
            <c:dLbl>
              <c:idx val="11"/>
              <c:layout>
                <c:manualLayout>
                  <c:x val="-1.7080689581061791E-3"/>
                  <c:y val="9.5396123011422754E-3"/>
                </c:manualLayout>
              </c:layout>
              <c:showLegendKey val="0"/>
              <c:showVal val="1"/>
              <c:showCatName val="0"/>
              <c:showSerName val="0"/>
              <c:showPercent val="0"/>
              <c:showBubbleSize val="0"/>
            </c:dLbl>
            <c:dLbl>
              <c:idx val="15"/>
              <c:layout>
                <c:manualLayout>
                  <c:x val="-1.7080689581061791E-3"/>
                  <c:y val="1.2719483068189699E-2"/>
                </c:manualLayout>
              </c:layout>
              <c:showLegendKey val="0"/>
              <c:showVal val="1"/>
              <c:showCatName val="0"/>
              <c:showSerName val="0"/>
              <c:showPercent val="0"/>
              <c:showBubbleSize val="0"/>
            </c:dLbl>
            <c:dLbl>
              <c:idx val="16"/>
              <c:layout>
                <c:manualLayout>
                  <c:x val="-3.4161379162123582E-3"/>
                  <c:y val="3.1798707670473666E-3"/>
                </c:manualLayout>
              </c:layout>
              <c:showLegendKey val="0"/>
              <c:showVal val="1"/>
              <c:showCatName val="0"/>
              <c:showSerName val="0"/>
              <c:showPercent val="0"/>
              <c:showBubbleSize val="0"/>
            </c:dLbl>
            <c:dLbl>
              <c:idx val="17"/>
              <c:layout>
                <c:manualLayout>
                  <c:x val="-1.1956482706743255E-2"/>
                  <c:y val="3.1798707670474247E-3"/>
                </c:manualLayout>
              </c:layout>
              <c:showLegendKey val="0"/>
              <c:showVal val="1"/>
              <c:showCatName val="0"/>
              <c:showSerName val="0"/>
              <c:showPercent val="0"/>
              <c:showBubbleSize val="0"/>
            </c:dLbl>
            <c:dLbl>
              <c:idx val="18"/>
              <c:layout>
                <c:manualLayout>
                  <c:x val="-3.4161844771962812E-3"/>
                  <c:y val="9.4397026455467197E-3"/>
                </c:manualLayout>
              </c:layout>
              <c:showLegendKey val="0"/>
              <c:showVal val="1"/>
              <c:showCatName val="0"/>
              <c:showSerName val="0"/>
              <c:showPercent val="0"/>
              <c:showBubbleSize val="0"/>
            </c:dLbl>
            <c:dLbl>
              <c:idx val="19"/>
              <c:layout>
                <c:manualLayout>
                  <c:x val="-8.540344790530896E-3"/>
                  <c:y val="6.3597415340948494E-3"/>
                </c:manualLayout>
              </c:layout>
              <c:showLegendKey val="0"/>
              <c:showVal val="1"/>
              <c:showCatName val="0"/>
              <c:showSerName val="0"/>
              <c:showPercent val="0"/>
              <c:showBubbleSize val="0"/>
            </c:dLbl>
            <c:dLbl>
              <c:idx val="20"/>
              <c:layout>
                <c:manualLayout>
                  <c:x val="-3.4161379162123582E-3"/>
                  <c:y val="9.5393619176172527E-3"/>
                </c:manualLayout>
              </c:layout>
              <c:showLegendKey val="0"/>
              <c:showVal val="1"/>
              <c:showCatName val="0"/>
              <c:showSerName val="0"/>
              <c:showPercent val="0"/>
              <c:showBubbleSize val="0"/>
            </c:dLbl>
            <c:dLbl>
              <c:idx val="21"/>
              <c:layout>
                <c:manualLayout>
                  <c:x val="-1.7080689581061791E-3"/>
                  <c:y val="9.5396123011422754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'[28 速報掲載グラフ（数値確定ver.）.xlsx]Ⅱ-1-4　問10-1ﾊﾞﾘｱ箇所'!$M$14:$M$19</c:f>
              <c:strCache>
                <c:ptCount val="6"/>
                <c:pt idx="0">
                  <c:v>道路</c:v>
                </c:pt>
                <c:pt idx="1">
                  <c:v>公共交通施設（鉄道の
駅、バス乗り場など）</c:v>
                </c:pt>
                <c:pt idx="2">
                  <c:v>公共交通機関（電車、
バスなどの車両）</c:v>
                </c:pt>
                <c:pt idx="3">
                  <c:v>公園</c:v>
                </c:pt>
                <c:pt idx="4">
                  <c:v>その他</c:v>
                </c:pt>
                <c:pt idx="5">
                  <c:v>無回答</c:v>
                </c:pt>
              </c:strCache>
            </c:strRef>
          </c:cat>
          <c:val>
            <c:numRef>
              <c:f>'[28 速報掲載グラフ（数値確定ver.）.xlsx]Ⅱ-1-4　問10-1ﾊﾞﾘｱ箇所'!$N$14:$N$19</c:f>
              <c:numCache>
                <c:formatCode>0.0_ </c:formatCode>
                <c:ptCount val="6"/>
                <c:pt idx="0">
                  <c:v>72.2</c:v>
                </c:pt>
                <c:pt idx="1">
                  <c:v>65.900000000000006</c:v>
                </c:pt>
                <c:pt idx="2">
                  <c:v>39.6</c:v>
                </c:pt>
                <c:pt idx="3">
                  <c:v>17</c:v>
                </c:pt>
                <c:pt idx="4">
                  <c:v>1.3</c:v>
                </c:pt>
                <c:pt idx="5">
                  <c:v>0.3</c:v>
                </c:pt>
              </c:numCache>
            </c:numRef>
          </c:val>
        </c:ser>
        <c:ser>
          <c:idx val="1"/>
          <c:order val="1"/>
          <c:tx>
            <c:strRef>
              <c:f>'[28 速報掲載グラフ（数値確定ver.）.xlsx]Ⅱ-1-4　問10-1ﾊﾞﾘｱ箇所'!$O$13</c:f>
              <c:strCache>
                <c:ptCount val="1"/>
                <c:pt idx="0">
                  <c:v>平成23年度（2,455人)</c:v>
                </c:pt>
              </c:strCache>
            </c:strRef>
          </c:tx>
          <c:spPr>
            <a:pattFill prst="pct20">
              <a:fgClr>
                <a:schemeClr val="tx1"/>
              </a:fgClr>
              <a:bgClr>
                <a:schemeClr val="bg1"/>
              </a:bgClr>
            </a:pattFill>
            <a:ln w="9525">
              <a:solidFill>
                <a:srgbClr val="000000"/>
              </a:solidFill>
              <a:prstDash val="solid"/>
            </a:ln>
          </c:spPr>
          <c:invertIfNegative val="0"/>
          <c:dLbls>
            <c:dLbl>
              <c:idx val="0"/>
              <c:layout>
                <c:manualLayout>
                  <c:x val="3.4161844771962812E-3"/>
                  <c:y val="5.0028969977442601E-5"/>
                </c:manualLayout>
              </c:layout>
              <c:showLegendKey val="0"/>
              <c:showVal val="1"/>
              <c:showCatName val="0"/>
              <c:showSerName val="0"/>
              <c:showPercent val="0"/>
              <c:showBubbleSize val="0"/>
            </c:dLbl>
            <c:dLbl>
              <c:idx val="3"/>
              <c:layout>
                <c:manualLayout>
                  <c:x val="5.1242068743185378E-3"/>
                  <c:y val="1.2719232684664735E-2"/>
                </c:manualLayout>
              </c:layout>
              <c:showLegendKey val="0"/>
              <c:showVal val="1"/>
              <c:showCatName val="0"/>
              <c:showSerName val="0"/>
              <c:showPercent val="0"/>
              <c:showBubbleSize val="0"/>
            </c:dLbl>
            <c:dLbl>
              <c:idx val="4"/>
              <c:layout>
                <c:manualLayout>
                  <c:x val="0"/>
                  <c:y val="6.3597415340948494E-3"/>
                </c:manualLayout>
              </c:layout>
              <c:showLegendKey val="0"/>
              <c:showVal val="1"/>
              <c:showCatName val="0"/>
              <c:showSerName val="0"/>
              <c:showPercent val="0"/>
              <c:showBubbleSize val="0"/>
            </c:dLbl>
            <c:dLbl>
              <c:idx val="7"/>
              <c:layout>
                <c:manualLayout>
                  <c:x val="3.4161379162123582E-3"/>
                  <c:y val="-3.1798707670474247E-3"/>
                </c:manualLayout>
              </c:layout>
              <c:showLegendKey val="0"/>
              <c:showVal val="1"/>
              <c:showCatName val="0"/>
              <c:showSerName val="0"/>
              <c:showPercent val="0"/>
              <c:showBubbleSize val="0"/>
            </c:dLbl>
            <c:dLbl>
              <c:idx val="9"/>
              <c:layout>
                <c:manualLayout>
                  <c:x val="0"/>
                  <c:y val="9.5396123011422754E-3"/>
                </c:manualLayout>
              </c:layout>
              <c:showLegendKey val="0"/>
              <c:showVal val="1"/>
              <c:showCatName val="0"/>
              <c:showSerName val="0"/>
              <c:showPercent val="0"/>
              <c:showBubbleSize val="0"/>
            </c:dLbl>
            <c:dLbl>
              <c:idx val="10"/>
              <c:layout>
                <c:manualLayout>
                  <c:x val="6.8321413388059684E-3"/>
                  <c:y val="1.2719483068189699E-2"/>
                </c:manualLayout>
              </c:layout>
              <c:showLegendKey val="0"/>
              <c:showVal val="1"/>
              <c:showCatName val="0"/>
              <c:showSerName val="0"/>
              <c:showPercent val="0"/>
              <c:showBubbleSize val="0"/>
            </c:dLbl>
            <c:dLbl>
              <c:idx val="12"/>
              <c:layout>
                <c:manualLayout>
                  <c:x val="1.7080689581061791E-3"/>
                  <c:y val="1.2719483068189758E-2"/>
                </c:manualLayout>
              </c:layout>
              <c:showLegendKey val="0"/>
              <c:showVal val="1"/>
              <c:showCatName val="0"/>
              <c:showSerName val="0"/>
              <c:showPercent val="0"/>
              <c:showBubbleSize val="0"/>
            </c:dLbl>
            <c:dLbl>
              <c:idx val="13"/>
              <c:layout>
                <c:manualLayout>
                  <c:x val="5.1312848266045138E-3"/>
                  <c:y val="1.5849325557730599E-2"/>
                </c:manualLayout>
              </c:layout>
              <c:showLegendKey val="0"/>
              <c:showVal val="1"/>
              <c:showCatName val="0"/>
              <c:showSerName val="0"/>
              <c:showPercent val="0"/>
              <c:showBubbleSize val="0"/>
            </c:dLbl>
            <c:dLbl>
              <c:idx val="14"/>
              <c:layout>
                <c:manualLayout>
                  <c:x val="3.4161379162123582E-3"/>
                  <c:y val="1.2719483068189699E-2"/>
                </c:manualLayout>
              </c:layout>
              <c:showLegendKey val="0"/>
              <c:showVal val="1"/>
              <c:showCatName val="0"/>
              <c:showSerName val="0"/>
              <c:showPercent val="0"/>
              <c:showBubbleSize val="0"/>
            </c:dLbl>
            <c:dLbl>
              <c:idx val="21"/>
              <c:layout>
                <c:manualLayout>
                  <c:x val="1.2525694328222242E-16"/>
                  <c:y val="9.5396123011422754E-3"/>
                </c:manualLayout>
              </c:layout>
              <c:showLegendKey val="0"/>
              <c:showVal val="1"/>
              <c:showCatName val="0"/>
              <c:showSerName val="0"/>
              <c:showPercent val="0"/>
              <c:showBubbleSize val="0"/>
            </c:dLbl>
            <c:dLbl>
              <c:idx val="22"/>
              <c:layout>
                <c:manualLayout>
                  <c:x val="5.124206874318412E-3"/>
                  <c:y val="3.1798707670474247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'[28 速報掲載グラフ（数値確定ver.）.xlsx]Ⅱ-1-4　問10-1ﾊﾞﾘｱ箇所'!$M$14:$M$19</c:f>
              <c:strCache>
                <c:ptCount val="6"/>
                <c:pt idx="0">
                  <c:v>道路</c:v>
                </c:pt>
                <c:pt idx="1">
                  <c:v>公共交通施設（鉄道の
駅、バス乗り場など）</c:v>
                </c:pt>
                <c:pt idx="2">
                  <c:v>公共交通機関（電車、
バスなどの車両）</c:v>
                </c:pt>
                <c:pt idx="3">
                  <c:v>公園</c:v>
                </c:pt>
                <c:pt idx="4">
                  <c:v>その他</c:v>
                </c:pt>
                <c:pt idx="5">
                  <c:v>無回答</c:v>
                </c:pt>
              </c:strCache>
            </c:strRef>
          </c:cat>
          <c:val>
            <c:numRef>
              <c:f>'[28 速報掲載グラフ（数値確定ver.）.xlsx]Ⅱ-1-4　問10-1ﾊﾞﾘｱ箇所'!$O$14:$O$19</c:f>
              <c:numCache>
                <c:formatCode>0.0_ </c:formatCode>
                <c:ptCount val="6"/>
                <c:pt idx="0">
                  <c:v>71.5</c:v>
                </c:pt>
                <c:pt idx="1">
                  <c:v>61.6</c:v>
                </c:pt>
                <c:pt idx="2">
                  <c:v>34.700000000000003</c:v>
                </c:pt>
                <c:pt idx="3">
                  <c:v>15.5</c:v>
                </c:pt>
                <c:pt idx="4">
                  <c:v>0.2</c:v>
                </c:pt>
                <c:pt idx="5">
                  <c:v>1</c:v>
                </c:pt>
              </c:numCache>
            </c:numRef>
          </c:val>
        </c:ser>
        <c:dLbls>
          <c:showLegendKey val="0"/>
          <c:showVal val="1"/>
          <c:showCatName val="0"/>
          <c:showSerName val="0"/>
          <c:showPercent val="0"/>
          <c:showBubbleSize val="0"/>
        </c:dLbls>
        <c:gapWidth val="100"/>
        <c:axId val="110994176"/>
        <c:axId val="110995712"/>
      </c:barChart>
      <c:catAx>
        <c:axId val="110994176"/>
        <c:scaling>
          <c:orientation val="minMax"/>
        </c:scaling>
        <c:delete val="0"/>
        <c:axPos val="b"/>
        <c:numFmt formatCode="General" sourceLinked="1"/>
        <c:majorTickMark val="none"/>
        <c:minorTickMark val="none"/>
        <c:tickLblPos val="nextTo"/>
        <c:spPr>
          <a:ln w="3175">
            <a:solidFill>
              <a:srgbClr val="000000"/>
            </a:solidFill>
            <a:prstDash val="solid"/>
          </a:ln>
        </c:spPr>
        <c:txPr>
          <a:bodyPr rot="0" vert="wordArtVertRtl"/>
          <a:lstStyle/>
          <a:p>
            <a:pPr>
              <a:defRPr sz="900"/>
            </a:pPr>
            <a:endParaRPr lang="ja-JP"/>
          </a:p>
        </c:txPr>
        <c:crossAx val="110995712"/>
        <c:crosses val="autoZero"/>
        <c:auto val="1"/>
        <c:lblAlgn val="ctr"/>
        <c:lblOffset val="100"/>
        <c:tickLblSkip val="1"/>
        <c:tickMarkSkip val="1"/>
        <c:noMultiLvlLbl val="0"/>
      </c:catAx>
      <c:valAx>
        <c:axId val="110995712"/>
        <c:scaling>
          <c:orientation val="minMax"/>
          <c:max val="80"/>
        </c:scaling>
        <c:delete val="0"/>
        <c:axPos val="l"/>
        <c:numFmt formatCode="0&quot;%&quot;" sourceLinked="0"/>
        <c:majorTickMark val="in"/>
        <c:minorTickMark val="none"/>
        <c:tickLblPos val="nextTo"/>
        <c:spPr>
          <a:ln w="3175">
            <a:solidFill>
              <a:srgbClr val="000000"/>
            </a:solidFill>
            <a:prstDash val="solid"/>
          </a:ln>
        </c:spPr>
        <c:txPr>
          <a:bodyPr rot="0" vert="horz"/>
          <a:lstStyle/>
          <a:p>
            <a:pPr>
              <a:defRPr/>
            </a:pPr>
            <a:endParaRPr lang="ja-JP"/>
          </a:p>
        </c:txPr>
        <c:crossAx val="110994176"/>
        <c:crosses val="autoZero"/>
        <c:crossBetween val="between"/>
        <c:majorUnit val="10"/>
      </c:valAx>
      <c:spPr>
        <a:solidFill>
          <a:srgbClr val="FFFFFF"/>
        </a:solidFill>
        <a:ln w="25400">
          <a:noFill/>
        </a:ln>
      </c:spPr>
    </c:plotArea>
    <c:legend>
      <c:legendPos val="r"/>
      <c:layout>
        <c:manualLayout>
          <c:xMode val="edge"/>
          <c:yMode val="edge"/>
          <c:x val="0.72707042212701001"/>
          <c:y val="9.5904737421146968E-2"/>
          <c:w val="0.23091136684837471"/>
          <c:h val="0.12112038276351651"/>
        </c:manualLayout>
      </c:layout>
      <c:overlay val="0"/>
      <c:spPr>
        <a:solidFill>
          <a:srgbClr val="FFFFFF"/>
        </a:solidFill>
        <a:ln w="25400">
          <a:noFill/>
        </a:ln>
      </c:spPr>
    </c:legend>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206032874209308"/>
          <c:y val="0.24281044530450643"/>
          <c:w val="0.52263736944386374"/>
          <c:h val="0.60059006183549091"/>
        </c:manualLayout>
      </c:layout>
      <c:doughnutChart>
        <c:varyColors val="1"/>
        <c:ser>
          <c:idx val="0"/>
          <c:order val="0"/>
          <c:spPr>
            <a:noFill/>
            <a:ln w="12700">
              <a:solidFill>
                <a:srgbClr val="000000"/>
              </a:solidFill>
              <a:prstDash val="solid"/>
            </a:ln>
          </c:spPr>
          <c:dPt>
            <c:idx val="0"/>
            <c:bubble3D val="0"/>
            <c:spPr>
              <a:solidFill>
                <a:schemeClr val="bg1"/>
              </a:solidFill>
              <a:ln w="12700">
                <a:solidFill>
                  <a:schemeClr val="tx1"/>
                </a:solidFill>
                <a:prstDash val="solid"/>
              </a:ln>
            </c:spPr>
          </c:dPt>
          <c:dPt>
            <c:idx val="1"/>
            <c:bubble3D val="0"/>
            <c:spPr>
              <a:pattFill prst="pct20">
                <a:fgClr>
                  <a:schemeClr val="tx1"/>
                </a:fgClr>
                <a:bgClr>
                  <a:schemeClr val="bg1"/>
                </a:bgClr>
              </a:pattFill>
              <a:ln w="12700">
                <a:solidFill>
                  <a:srgbClr val="000000"/>
                </a:solidFill>
                <a:prstDash val="solid"/>
              </a:ln>
            </c:spPr>
          </c:dPt>
          <c:dPt>
            <c:idx val="2"/>
            <c:bubble3D val="0"/>
            <c:spPr>
              <a:pattFill prst="wdUpDiag">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FFFF" mc:Ignorable="a14" a14:legacySpreadsheetColorIndex="9"/>
                </a:bgClr>
              </a:pattFill>
              <a:ln w="12700">
                <a:solidFill>
                  <a:srgbClr val="000000"/>
                </a:solidFill>
                <a:prstDash val="solid"/>
              </a:ln>
            </c:spPr>
          </c:dPt>
          <c:dPt>
            <c:idx val="3"/>
            <c:bubble3D val="0"/>
            <c:spPr>
              <a:noFill/>
              <a:ln w="12700">
                <a:noFill/>
                <a:prstDash val="solid"/>
              </a:ln>
            </c:spPr>
          </c:dPt>
          <c:dPt>
            <c:idx val="4"/>
            <c:bubble3D val="0"/>
            <c:spPr>
              <a:pattFill prst="pct70">
                <a:fgClr>
                  <a:srgbClr xmlns:mc="http://schemas.openxmlformats.org/markup-compatibility/2006" xmlns:a14="http://schemas.microsoft.com/office/drawing/2010/main" val="000000" mc:Ignorable="a14" a14:legacySpreadsheetColorIndex="8"/>
                </a:fgClr>
                <a:bgClr>
                  <a:schemeClr val="bg1"/>
                </a:bgClr>
              </a:pattFill>
              <a:ln w="12700">
                <a:solidFill>
                  <a:srgbClr val="000000"/>
                </a:solidFill>
                <a:prstDash val="solid"/>
              </a:ln>
            </c:spPr>
          </c:dPt>
          <c:dPt>
            <c:idx val="5"/>
            <c:bubble3D val="0"/>
            <c:spPr>
              <a:pattFill prst="pct90">
                <a:fgClr>
                  <a:schemeClr val="tx1"/>
                </a:fgClr>
                <a:bgClr>
                  <a:schemeClr val="bg1"/>
                </a:bgClr>
              </a:pattFill>
              <a:ln w="12700">
                <a:solidFill>
                  <a:srgbClr val="000000"/>
                </a:solidFill>
                <a:prstDash val="solid"/>
              </a:ln>
            </c:spPr>
          </c:dPt>
          <c:dPt>
            <c:idx val="6"/>
            <c:bubble3D val="0"/>
            <c:spPr>
              <a:pattFill prst="pct5">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FFFF" mc:Ignorable="a14" a14:legacySpreadsheetColorIndex="9"/>
                </a:bgClr>
              </a:pattFill>
              <a:ln w="12700">
                <a:solidFill>
                  <a:srgbClr val="000000"/>
                </a:solidFill>
                <a:prstDash val="solid"/>
              </a:ln>
            </c:spPr>
          </c:dPt>
          <c:dPt>
            <c:idx val="7"/>
            <c:bubble3D val="0"/>
            <c:spPr>
              <a:pattFill prst="dkHorz">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FFFF" mc:Ignorable="a14" a14:legacySpreadsheetColorIndex="9"/>
                </a:bgClr>
              </a:pattFill>
              <a:ln w="12700">
                <a:solidFill>
                  <a:srgbClr val="000000"/>
                </a:solidFill>
                <a:prstDash val="solid"/>
              </a:ln>
            </c:spPr>
          </c:dPt>
          <c:dPt>
            <c:idx val="8"/>
            <c:bubble3D val="0"/>
            <c:spPr>
              <a:pattFill prst="ltHorz">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FFFF" mc:Ignorable="a14" a14:legacySpreadsheetColorIndex="9"/>
                </a:bgClr>
              </a:pattFill>
              <a:ln w="12700">
                <a:solidFill>
                  <a:srgbClr val="000000"/>
                </a:solidFill>
                <a:prstDash val="solid"/>
              </a:ln>
            </c:spPr>
          </c:dPt>
          <c:dPt>
            <c:idx val="9"/>
            <c:bubble3D val="0"/>
            <c:spPr>
              <a:pattFill prst="pct90">
                <a:fgClr>
                  <a:srgbClr val="000000"/>
                </a:fgClr>
                <a:bgClr>
                  <a:schemeClr val="bg1"/>
                </a:bgClr>
              </a:pattFill>
              <a:ln w="12700">
                <a:solidFill>
                  <a:srgbClr val="000000"/>
                </a:solidFill>
                <a:prstDash val="solid"/>
              </a:ln>
            </c:spPr>
          </c:dPt>
          <c:dLbls>
            <c:dLbl>
              <c:idx val="0"/>
              <c:layout>
                <c:manualLayout>
                  <c:x val="0.14813123314683943"/>
                  <c:y val="-0.39443860286694932"/>
                </c:manualLayout>
              </c:layout>
              <c:tx>
                <c:rich>
                  <a:bodyPr/>
                  <a:lstStyle/>
                  <a:p>
                    <a:r>
                      <a:rPr lang="ja-JP" altLang="en-US" sz="900"/>
                      <a:t>積極的に自ら手助けをした
</a:t>
                    </a:r>
                    <a:r>
                      <a:rPr lang="en-US" altLang="ja-JP" sz="900"/>
                      <a:t>57.3</a:t>
                    </a:r>
                    <a:endParaRPr lang="en-US" altLang="ja-JP"/>
                  </a:p>
                </c:rich>
              </c:tx>
              <c:showLegendKey val="0"/>
              <c:showVal val="1"/>
              <c:showCatName val="1"/>
              <c:showSerName val="0"/>
              <c:showPercent val="0"/>
              <c:showBubbleSize val="0"/>
              <c:separator>
</c:separator>
            </c:dLbl>
            <c:dLbl>
              <c:idx val="1"/>
              <c:layout>
                <c:manualLayout>
                  <c:x val="-0.15923898467432951"/>
                  <c:y val="0.17300130718954249"/>
                </c:manualLayout>
              </c:layout>
              <c:tx>
                <c:rich>
                  <a:bodyPr/>
                  <a:lstStyle/>
                  <a:p>
                    <a:r>
                      <a:rPr lang="ja-JP" altLang="en-US" sz="900"/>
                      <a:t>相手から</a:t>
                    </a:r>
                    <a:endParaRPr lang="en-US" altLang="ja-JP" sz="900"/>
                  </a:p>
                  <a:p>
                    <a:r>
                      <a:rPr lang="ja-JP" altLang="en-US" sz="900"/>
                      <a:t>求められて</a:t>
                    </a:r>
                    <a:endParaRPr lang="en-US" altLang="ja-JP" sz="900"/>
                  </a:p>
                  <a:p>
                    <a:r>
                      <a:rPr lang="ja-JP" altLang="en-US" sz="900"/>
                      <a:t>手助けをした
</a:t>
                    </a:r>
                    <a:r>
                      <a:rPr lang="en-US" altLang="ja-JP" sz="900"/>
                      <a:t>8.0 </a:t>
                    </a:r>
                    <a:endParaRPr lang="ja-JP" altLang="en-US"/>
                  </a:p>
                </c:rich>
              </c:tx>
              <c:showLegendKey val="0"/>
              <c:showVal val="1"/>
              <c:showCatName val="1"/>
              <c:showSerName val="0"/>
              <c:showPercent val="0"/>
              <c:showBubbleSize val="0"/>
              <c:separator>
</c:separator>
            </c:dLbl>
            <c:dLbl>
              <c:idx val="2"/>
              <c:layout>
                <c:manualLayout>
                  <c:x val="-0.2039309306308055"/>
                  <c:y val="1.033781546537452E-2"/>
                </c:manualLayout>
              </c:layout>
              <c:tx>
                <c:rich>
                  <a:bodyPr/>
                  <a:lstStyle/>
                  <a:p>
                    <a:r>
                      <a:rPr lang="ja-JP" altLang="en-US" sz="900"/>
                      <a:t>話しかけたり、声をかけたり</a:t>
                    </a:r>
                    <a:endParaRPr lang="en-US" altLang="ja-JP" sz="900"/>
                  </a:p>
                  <a:p>
                    <a:r>
                      <a:rPr lang="ja-JP" altLang="en-US" sz="900"/>
                      <a:t>したが、</a:t>
                    </a:r>
                    <a:endParaRPr lang="en-US" altLang="ja-JP" sz="900"/>
                  </a:p>
                  <a:p>
                    <a:r>
                      <a:rPr lang="ja-JP" altLang="en-US" sz="900"/>
                      <a:t>手助けまで</a:t>
                    </a:r>
                    <a:endParaRPr lang="en-US" altLang="ja-JP" sz="900"/>
                  </a:p>
                  <a:p>
                    <a:r>
                      <a:rPr lang="ja-JP" altLang="en-US" sz="900"/>
                      <a:t>至らなかった
</a:t>
                    </a:r>
                    <a:r>
                      <a:rPr lang="en-US" altLang="ja-JP" sz="900"/>
                      <a:t>16.3 </a:t>
                    </a:r>
                    <a:endParaRPr lang="ja-JP" altLang="en-US"/>
                  </a:p>
                </c:rich>
              </c:tx>
              <c:showLegendKey val="0"/>
              <c:showVal val="1"/>
              <c:showCatName val="1"/>
              <c:showSerName val="0"/>
              <c:showPercent val="0"/>
              <c:showBubbleSize val="0"/>
              <c:separator>
</c:separator>
            </c:dLbl>
            <c:dLbl>
              <c:idx val="3"/>
              <c:layout>
                <c:manualLayout>
                  <c:x val="-0.15657279693486589"/>
                  <c:y val="-0.16684477124183006"/>
                </c:manualLayout>
              </c:layout>
              <c:tx>
                <c:rich>
                  <a:bodyPr/>
                  <a:lstStyle/>
                  <a:p>
                    <a:r>
                      <a:rPr lang="ja-JP" altLang="en-US"/>
                      <a:t>何もしなかった
</a:t>
                    </a:r>
                    <a:r>
                      <a:rPr lang="en-US" altLang="ja-JP"/>
                      <a:t>15.4 </a:t>
                    </a:r>
                  </a:p>
                </c:rich>
              </c:tx>
              <c:showLegendKey val="0"/>
              <c:showVal val="1"/>
              <c:showCatName val="1"/>
              <c:showSerName val="0"/>
              <c:showPercent val="0"/>
              <c:showBubbleSize val="0"/>
              <c:separator>
</c:separator>
            </c:dLbl>
            <c:dLbl>
              <c:idx val="4"/>
              <c:layout>
                <c:manualLayout>
                  <c:x val="-9.585856702728987E-2"/>
                  <c:y val="-0.20429864728447406"/>
                </c:manualLayout>
              </c:layout>
              <c:tx>
                <c:rich>
                  <a:bodyPr/>
                  <a:lstStyle/>
                  <a:p>
                    <a:r>
                      <a:rPr lang="ja-JP" altLang="en-US"/>
                      <a:t>その他
</a:t>
                    </a:r>
                    <a:r>
                      <a:rPr lang="en-US" altLang="ja-JP"/>
                      <a:t>0.9 </a:t>
                    </a:r>
                    <a:endParaRPr lang="ja-JP" altLang="en-US"/>
                  </a:p>
                </c:rich>
              </c:tx>
              <c:showLegendKey val="0"/>
              <c:showVal val="1"/>
              <c:showCatName val="1"/>
              <c:showSerName val="0"/>
              <c:showPercent val="0"/>
              <c:showBubbleSize val="0"/>
              <c:separator>
</c:separator>
            </c:dLbl>
            <c:dLbl>
              <c:idx val="5"/>
              <c:layout>
                <c:manualLayout>
                  <c:x val="-2.1714607757150079E-3"/>
                  <c:y val="-0.22299157326481595"/>
                </c:manualLayout>
              </c:layout>
              <c:showLegendKey val="0"/>
              <c:showVal val="1"/>
              <c:showCatName val="1"/>
              <c:showSerName val="0"/>
              <c:showPercent val="0"/>
              <c:showBubbleSize val="0"/>
              <c:separator>
</c:separator>
            </c:dLbl>
            <c:txPr>
              <a:bodyPr/>
              <a:lstStyle/>
              <a:p>
                <a:pPr>
                  <a:defRPr sz="900"/>
                </a:pPr>
                <a:endParaRPr lang="ja-JP"/>
              </a:p>
            </c:txPr>
            <c:showLegendKey val="0"/>
            <c:showVal val="1"/>
            <c:showCatName val="1"/>
            <c:showSerName val="0"/>
            <c:showPercent val="0"/>
            <c:showBubbleSize val="0"/>
            <c:separator>
</c:separator>
            <c:showLeaderLines val="0"/>
          </c:dLbls>
          <c:cat>
            <c:strRef>
              <c:f>'[28 速報掲載グラフ（数値確定ver.）.xlsx]Ⅱ-5-5　問2-1　手助けしたか（円ver） (3)'!$L$28:$L$33</c:f>
              <c:strCache>
                <c:ptCount val="6"/>
                <c:pt idx="0">
                  <c:v>積極的に自ら手助けをした</c:v>
                </c:pt>
                <c:pt idx="1">
                  <c:v>相手から求められて手助けをした</c:v>
                </c:pt>
                <c:pt idx="2">
                  <c:v>話しかけたり、声をかけたりしたが、
手助けまで至らなかった</c:v>
                </c:pt>
                <c:pt idx="3">
                  <c:v>何もしなかった</c:v>
                </c:pt>
                <c:pt idx="4">
                  <c:v>その他</c:v>
                </c:pt>
                <c:pt idx="5">
                  <c:v>無回答</c:v>
                </c:pt>
              </c:strCache>
            </c:strRef>
          </c:cat>
          <c:val>
            <c:numRef>
              <c:f>'[28 速報掲載グラフ（数値確定ver.）.xlsx]Ⅱ-5-5　問2-1　手助けしたか（円ver） (3)'!$N$28:$N$33</c:f>
              <c:numCache>
                <c:formatCode>0.0_);[Red]\(0.0\)</c:formatCode>
                <c:ptCount val="6"/>
                <c:pt idx="0">
                  <c:v>57.3</c:v>
                </c:pt>
                <c:pt idx="1">
                  <c:v>7.966533284830847</c:v>
                </c:pt>
                <c:pt idx="2">
                  <c:v>16.296835212804655</c:v>
                </c:pt>
                <c:pt idx="3">
                  <c:v>15.4</c:v>
                </c:pt>
                <c:pt idx="4">
                  <c:v>0.9</c:v>
                </c:pt>
                <c:pt idx="5">
                  <c:v>2.1826118588577663</c:v>
                </c:pt>
              </c:numCache>
            </c:numRef>
          </c:val>
        </c:ser>
        <c:dLbls>
          <c:showLegendKey val="0"/>
          <c:showVal val="1"/>
          <c:showCatName val="1"/>
          <c:showSerName val="0"/>
          <c:showPercent val="0"/>
          <c:showBubbleSize val="0"/>
          <c:separator>
</c:separator>
          <c:showLeaderLines val="0"/>
        </c:dLbls>
        <c:firstSliceAng val="0"/>
        <c:holeSize val="40"/>
      </c:doughnutChart>
      <c:spPr>
        <a:noFill/>
        <a:ln w="25400">
          <a:noFill/>
        </a:ln>
      </c:spPr>
    </c:plotArea>
    <c:plotVisOnly val="1"/>
    <c:dispBlanksAs val="zero"/>
    <c:showDLblsOverMax val="0"/>
  </c:chart>
  <c:spPr>
    <a:solidFill>
      <a:srgbClr val="FFFFFF"/>
    </a:solidFill>
    <a:ln w="9525">
      <a:noFill/>
    </a:ln>
  </c:spPr>
  <c:txPr>
    <a:bodyPr/>
    <a:lstStyle/>
    <a:p>
      <a:pPr>
        <a:defRPr sz="10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699633674993228"/>
          <c:y val="0.27973349485160509"/>
          <c:w val="0.53514538643828691"/>
          <c:h val="0.71956454673934989"/>
        </c:manualLayout>
      </c:layout>
      <c:doughnutChart>
        <c:varyColors val="1"/>
        <c:ser>
          <c:idx val="0"/>
          <c:order val="0"/>
          <c:spPr>
            <a:noFill/>
            <a:ln w="12700">
              <a:noFill/>
              <a:prstDash val="solid"/>
            </a:ln>
          </c:spPr>
          <c:explosion val="21"/>
          <c:dPt>
            <c:idx val="0"/>
            <c:bubble3D val="0"/>
          </c:dPt>
          <c:dPt>
            <c:idx val="1"/>
            <c:bubble3D val="0"/>
          </c:dPt>
          <c:dPt>
            <c:idx val="2"/>
            <c:bubble3D val="0"/>
          </c:dPt>
          <c:dPt>
            <c:idx val="3"/>
            <c:bubble3D val="0"/>
            <c:explosion val="28"/>
            <c:spPr>
              <a:pattFill prst="pct40">
                <a:fgClr>
                  <a:schemeClr val="tx1"/>
                </a:fgClr>
                <a:bgClr>
                  <a:schemeClr val="bg1"/>
                </a:bgClr>
              </a:pattFill>
              <a:ln w="12700">
                <a:solidFill>
                  <a:srgbClr val="000000"/>
                </a:solidFill>
                <a:prstDash val="solid"/>
              </a:ln>
            </c:spPr>
          </c:dPt>
          <c:dPt>
            <c:idx val="4"/>
            <c:bubble3D val="0"/>
          </c:dPt>
          <c:dPt>
            <c:idx val="5"/>
            <c:bubble3D val="0"/>
          </c:dPt>
          <c:dPt>
            <c:idx val="6"/>
            <c:bubble3D val="0"/>
            <c:spPr>
              <a:pattFill prst="pct5">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FFFF" mc:Ignorable="a14" a14:legacySpreadsheetColorIndex="9"/>
                </a:bgClr>
              </a:pattFill>
              <a:ln w="12700">
                <a:noFill/>
                <a:prstDash val="solid"/>
              </a:ln>
            </c:spPr>
          </c:dPt>
          <c:dPt>
            <c:idx val="7"/>
            <c:bubble3D val="0"/>
            <c:spPr>
              <a:pattFill prst="dkHorz">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FFFF" mc:Ignorable="a14" a14:legacySpreadsheetColorIndex="9"/>
                </a:bgClr>
              </a:pattFill>
              <a:ln w="12700">
                <a:noFill/>
                <a:prstDash val="solid"/>
              </a:ln>
            </c:spPr>
          </c:dPt>
          <c:dPt>
            <c:idx val="8"/>
            <c:bubble3D val="0"/>
            <c:spPr>
              <a:pattFill prst="ltHorz">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FFFF" mc:Ignorable="a14" a14:legacySpreadsheetColorIndex="9"/>
                </a:bgClr>
              </a:pattFill>
              <a:ln w="12700">
                <a:noFill/>
                <a:prstDash val="solid"/>
              </a:ln>
            </c:spPr>
          </c:dPt>
          <c:dPt>
            <c:idx val="9"/>
            <c:bubble3D val="0"/>
            <c:spPr>
              <a:pattFill prst="pct90">
                <a:fgClr>
                  <a:srgbClr val="000000"/>
                </a:fgClr>
                <a:bgClr>
                  <a:schemeClr val="bg1"/>
                </a:bgClr>
              </a:pattFill>
              <a:ln w="12700">
                <a:noFill/>
                <a:prstDash val="solid"/>
              </a:ln>
            </c:spPr>
          </c:dPt>
          <c:dLbls>
            <c:delete val="1"/>
          </c:dLbls>
          <c:cat>
            <c:strRef>
              <c:f>'[28 速報掲載グラフ（数値確定ver.）.xlsx]Ⅱ-5-5　問2-1　手助けしたか（円ver） (3)'!$L$28:$L$33</c:f>
              <c:strCache>
                <c:ptCount val="6"/>
                <c:pt idx="0">
                  <c:v>積極的に自ら手助けをした</c:v>
                </c:pt>
                <c:pt idx="1">
                  <c:v>相手から求められて手助けをした</c:v>
                </c:pt>
                <c:pt idx="2">
                  <c:v>話しかけたり、声をかけたりしたが、
手助けまで至らなかった</c:v>
                </c:pt>
                <c:pt idx="3">
                  <c:v>何もしなかった</c:v>
                </c:pt>
                <c:pt idx="4">
                  <c:v>その他</c:v>
                </c:pt>
                <c:pt idx="5">
                  <c:v>無回答</c:v>
                </c:pt>
              </c:strCache>
            </c:strRef>
          </c:cat>
          <c:val>
            <c:numRef>
              <c:f>'[28 速報掲載グラフ（数値確定ver.）.xlsx]Ⅱ-5-5　問2-1　手助けしたか（円ver） (3)'!$N$28:$N$33</c:f>
              <c:numCache>
                <c:formatCode>0.0_);[Red]\(0.0\)</c:formatCode>
                <c:ptCount val="6"/>
                <c:pt idx="0">
                  <c:v>57.3</c:v>
                </c:pt>
                <c:pt idx="1">
                  <c:v>7.966533284830847</c:v>
                </c:pt>
                <c:pt idx="2">
                  <c:v>16.296835212804655</c:v>
                </c:pt>
                <c:pt idx="3">
                  <c:v>15.4</c:v>
                </c:pt>
                <c:pt idx="4">
                  <c:v>0.9</c:v>
                </c:pt>
                <c:pt idx="5">
                  <c:v>2.1826118588577663</c:v>
                </c:pt>
              </c:numCache>
            </c:numRef>
          </c:val>
        </c:ser>
        <c:dLbls>
          <c:showLegendKey val="0"/>
          <c:showVal val="1"/>
          <c:showCatName val="1"/>
          <c:showSerName val="0"/>
          <c:showPercent val="0"/>
          <c:showBubbleSize val="0"/>
          <c:separator>
</c:separator>
          <c:showLeaderLines val="0"/>
        </c:dLbls>
        <c:firstSliceAng val="0"/>
        <c:holeSize val="40"/>
      </c:doughnutChart>
      <c:spPr>
        <a:noFill/>
        <a:ln w="25400">
          <a:noFill/>
        </a:ln>
      </c:spPr>
    </c:plotArea>
    <c:plotVisOnly val="1"/>
    <c:dispBlanksAs val="zero"/>
    <c:showDLblsOverMax val="0"/>
  </c:chart>
  <c:spPr>
    <a:noFill/>
    <a:ln w="9525">
      <a:noFill/>
    </a:ln>
  </c:spPr>
  <c:txPr>
    <a:bodyPr/>
    <a:lstStyle/>
    <a:p>
      <a:pPr>
        <a:defRPr sz="10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346116047078821E-2"/>
          <c:y val="4.6003015379260735E-2"/>
          <c:w val="0.93729767399764685"/>
          <c:h val="0.45793725008156028"/>
        </c:manualLayout>
      </c:layout>
      <c:barChart>
        <c:barDir val="col"/>
        <c:grouping val="clustered"/>
        <c:varyColors val="0"/>
        <c:ser>
          <c:idx val="0"/>
          <c:order val="0"/>
          <c:tx>
            <c:strRef>
              <c:f>'[28 速報掲載グラフ（数値確定ver.）.xlsx]Ⅱ-5-6　問2-2手助した内容 (3)'!$N$5</c:f>
              <c:strCache>
                <c:ptCount val="1"/>
                <c:pt idx="0">
                  <c:v>総数（422人)</c:v>
                </c:pt>
              </c:strCache>
            </c:strRef>
          </c:tx>
          <c:spPr>
            <a:noFill/>
            <a:ln w="12700">
              <a:solidFill>
                <a:srgbClr val="000000"/>
              </a:solidFill>
              <a:prstDash val="solid"/>
            </a:ln>
          </c:spPr>
          <c:invertIfNegative val="0"/>
          <c:cat>
            <c:strRef>
              <c:f>'[28 速報掲載グラフ（数値確定ver.）.xlsx]Ⅱ-5-6　問2-2手助した内容 (3)'!$M$6:$M$14</c:f>
              <c:strCache>
                <c:ptCount val="9"/>
                <c:pt idx="0">
                  <c:v>手助けをしていいものかどうかわからなかった</c:v>
                </c:pt>
                <c:pt idx="1">
                  <c:v>忙しかった、急いでいた</c:v>
                </c:pt>
                <c:pt idx="2">
                  <c:v>自分も困っていて、他の人を手助けできる状況ではなかった</c:v>
                </c:pt>
                <c:pt idx="3">
                  <c:v>照れや恥ずかしい気持ちがあった</c:v>
                </c:pt>
                <c:pt idx="4">
                  <c:v>手助けの方法が分からなかった</c:v>
                </c:pt>
                <c:pt idx="5">
                  <c:v>他の人が手助けすると思った</c:v>
                </c:pt>
                <c:pt idx="6">
                  <c:v>自分一人では無理だと思った</c:v>
                </c:pt>
                <c:pt idx="7">
                  <c:v>手助けしたくなかった</c:v>
                </c:pt>
                <c:pt idx="8">
                  <c:v>その他</c:v>
                </c:pt>
              </c:strCache>
            </c:strRef>
          </c:cat>
          <c:val>
            <c:numRef>
              <c:f>'[28 速報掲載グラフ（数値確定ver.）.xlsx]Ⅱ-5-6　問2-2手助した内容 (3)'!$N$6:$N$14</c:f>
              <c:numCache>
                <c:formatCode>0.0_);[Red]\(0.0\)</c:formatCode>
                <c:ptCount val="9"/>
                <c:pt idx="0">
                  <c:v>37.440758293838897</c:v>
                </c:pt>
                <c:pt idx="1">
                  <c:v>11.6113744075829</c:v>
                </c:pt>
                <c:pt idx="2">
                  <c:v>9.7156398104265396</c:v>
                </c:pt>
                <c:pt idx="3">
                  <c:v>5.2132701421800904</c:v>
                </c:pt>
                <c:pt idx="4">
                  <c:v>4.50236966824645</c:v>
                </c:pt>
                <c:pt idx="5">
                  <c:v>4.2654028436019003</c:v>
                </c:pt>
                <c:pt idx="6">
                  <c:v>2.6066350710900501</c:v>
                </c:pt>
                <c:pt idx="7">
                  <c:v>1.4218009478672999</c:v>
                </c:pt>
                <c:pt idx="8">
                  <c:v>18.0094786729858</c:v>
                </c:pt>
              </c:numCache>
            </c:numRef>
          </c:val>
        </c:ser>
        <c:dLbls>
          <c:showLegendKey val="0"/>
          <c:showVal val="1"/>
          <c:showCatName val="0"/>
          <c:showSerName val="0"/>
          <c:showPercent val="0"/>
          <c:showBubbleSize val="0"/>
        </c:dLbls>
        <c:gapWidth val="100"/>
        <c:axId val="93944832"/>
        <c:axId val="93946624"/>
      </c:barChart>
      <c:catAx>
        <c:axId val="93944832"/>
        <c:scaling>
          <c:orientation val="minMax"/>
        </c:scaling>
        <c:delete val="0"/>
        <c:axPos val="b"/>
        <c:numFmt formatCode="General" sourceLinked="1"/>
        <c:majorTickMark val="none"/>
        <c:minorTickMark val="none"/>
        <c:tickLblPos val="nextTo"/>
        <c:spPr>
          <a:ln w="3175">
            <a:solidFill>
              <a:srgbClr val="000000"/>
            </a:solidFill>
            <a:prstDash val="solid"/>
          </a:ln>
        </c:spPr>
        <c:txPr>
          <a:bodyPr rot="0" vert="wordArtVertRtl"/>
          <a:lstStyle/>
          <a:p>
            <a:pPr>
              <a:defRPr sz="900"/>
            </a:pPr>
            <a:endParaRPr lang="ja-JP"/>
          </a:p>
        </c:txPr>
        <c:crossAx val="93946624"/>
        <c:crosses val="autoZero"/>
        <c:auto val="1"/>
        <c:lblAlgn val="ctr"/>
        <c:lblOffset val="100"/>
        <c:tickLblSkip val="1"/>
        <c:tickMarkSkip val="1"/>
        <c:noMultiLvlLbl val="0"/>
      </c:catAx>
      <c:valAx>
        <c:axId val="93946624"/>
        <c:scaling>
          <c:orientation val="minMax"/>
          <c:max val="50"/>
        </c:scaling>
        <c:delete val="0"/>
        <c:axPos val="l"/>
        <c:numFmt formatCode="0&quot;%&quot;" sourceLinked="0"/>
        <c:majorTickMark val="in"/>
        <c:minorTickMark val="none"/>
        <c:tickLblPos val="nextTo"/>
        <c:spPr>
          <a:ln w="3175">
            <a:solidFill>
              <a:srgbClr val="000000"/>
            </a:solidFill>
            <a:prstDash val="solid"/>
          </a:ln>
        </c:spPr>
        <c:txPr>
          <a:bodyPr rot="0" vert="horz"/>
          <a:lstStyle/>
          <a:p>
            <a:pPr>
              <a:defRPr/>
            </a:pPr>
            <a:endParaRPr lang="ja-JP"/>
          </a:p>
        </c:txPr>
        <c:crossAx val="93944832"/>
        <c:crosses val="autoZero"/>
        <c:crossBetween val="between"/>
        <c:majorUnit val="10"/>
      </c:valAx>
      <c:spPr>
        <a:solidFill>
          <a:srgbClr val="FFFFFF"/>
        </a:solidFill>
        <a:ln w="25400">
          <a:noFill/>
        </a:ln>
      </c:spPr>
    </c:plotArea>
    <c:legend>
      <c:legendPos val="r"/>
      <c:layout>
        <c:manualLayout>
          <c:xMode val="edge"/>
          <c:yMode val="edge"/>
          <c:x val="0.74783041950264695"/>
          <c:y val="5.2665951967271708E-3"/>
          <c:w val="0.19603952073966585"/>
          <c:h val="0.12112038276351651"/>
        </c:manualLayout>
      </c:layout>
      <c:overlay val="0"/>
      <c:spPr>
        <a:solidFill>
          <a:srgbClr val="FFFFFF"/>
        </a:solidFill>
        <a:ln w="25400">
          <a:noFill/>
        </a:ln>
      </c:spPr>
    </c:legend>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206032874209308"/>
          <c:y val="0.24281044530450643"/>
          <c:w val="0.52263736944386374"/>
          <c:h val="0.60059006183549091"/>
        </c:manualLayout>
      </c:layout>
      <c:doughnutChart>
        <c:varyColors val="1"/>
        <c:ser>
          <c:idx val="0"/>
          <c:order val="0"/>
          <c:spPr>
            <a:noFill/>
            <a:ln w="12700">
              <a:solidFill>
                <a:srgbClr val="000000"/>
              </a:solidFill>
              <a:prstDash val="solid"/>
            </a:ln>
          </c:spPr>
          <c:dPt>
            <c:idx val="0"/>
            <c:bubble3D val="0"/>
            <c:spPr>
              <a:solidFill>
                <a:schemeClr val="bg1"/>
              </a:solidFill>
              <a:ln w="12700">
                <a:solidFill>
                  <a:schemeClr val="tx1"/>
                </a:solidFill>
                <a:prstDash val="solid"/>
              </a:ln>
            </c:spPr>
          </c:dPt>
          <c:dPt>
            <c:idx val="1"/>
            <c:bubble3D val="0"/>
            <c:spPr>
              <a:pattFill prst="pct20">
                <a:fgClr>
                  <a:schemeClr val="tx1"/>
                </a:fgClr>
                <a:bgClr>
                  <a:schemeClr val="bg1"/>
                </a:bgClr>
              </a:pattFill>
              <a:ln w="12700">
                <a:solidFill>
                  <a:srgbClr val="000000"/>
                </a:solidFill>
                <a:prstDash val="solid"/>
              </a:ln>
            </c:spPr>
          </c:dPt>
          <c:dPt>
            <c:idx val="2"/>
            <c:bubble3D val="0"/>
            <c:spPr>
              <a:pattFill prst="wdUpDiag">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FFFF" mc:Ignorable="a14" a14:legacySpreadsheetColorIndex="9"/>
                </a:bgClr>
              </a:pattFill>
              <a:ln w="12700">
                <a:solidFill>
                  <a:srgbClr val="000000"/>
                </a:solidFill>
                <a:prstDash val="solid"/>
              </a:ln>
            </c:spPr>
          </c:dPt>
          <c:dPt>
            <c:idx val="3"/>
            <c:bubble3D val="0"/>
            <c:spPr>
              <a:pattFill prst="pct40">
                <a:fgClr>
                  <a:srgbClr xmlns:mc="http://schemas.openxmlformats.org/markup-compatibility/2006" xmlns:a14="http://schemas.microsoft.com/office/drawing/2010/main" val="000000" mc:Ignorable="a14" a14:legacySpreadsheetColorIndex="8"/>
                </a:fgClr>
                <a:bgClr>
                  <a:schemeClr val="bg1"/>
                </a:bgClr>
              </a:pattFill>
              <a:ln w="12700">
                <a:solidFill>
                  <a:srgbClr val="000000"/>
                </a:solidFill>
                <a:prstDash val="solid"/>
              </a:ln>
            </c:spPr>
          </c:dPt>
          <c:dPt>
            <c:idx val="4"/>
            <c:bubble3D val="0"/>
            <c:spPr>
              <a:pattFill prst="pct70">
                <a:fgClr>
                  <a:srgbClr xmlns:mc="http://schemas.openxmlformats.org/markup-compatibility/2006" xmlns:a14="http://schemas.microsoft.com/office/drawing/2010/main" val="000000" mc:Ignorable="a14" a14:legacySpreadsheetColorIndex="8"/>
                </a:fgClr>
                <a:bgClr>
                  <a:schemeClr val="bg1"/>
                </a:bgClr>
              </a:pattFill>
              <a:ln w="12700">
                <a:solidFill>
                  <a:srgbClr val="000000"/>
                </a:solidFill>
                <a:prstDash val="solid"/>
              </a:ln>
            </c:spPr>
          </c:dPt>
          <c:dPt>
            <c:idx val="5"/>
            <c:bubble3D val="0"/>
            <c:spPr>
              <a:pattFill prst="pct90">
                <a:fgClr>
                  <a:schemeClr val="tx1"/>
                </a:fgClr>
                <a:bgClr>
                  <a:schemeClr val="bg1"/>
                </a:bgClr>
              </a:pattFill>
              <a:ln w="12700">
                <a:solidFill>
                  <a:srgbClr val="000000"/>
                </a:solidFill>
                <a:prstDash val="solid"/>
              </a:ln>
            </c:spPr>
          </c:dPt>
          <c:dPt>
            <c:idx val="6"/>
            <c:bubble3D val="0"/>
            <c:spPr>
              <a:pattFill prst="pct5">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FFFF" mc:Ignorable="a14" a14:legacySpreadsheetColorIndex="9"/>
                </a:bgClr>
              </a:pattFill>
              <a:ln w="12700">
                <a:solidFill>
                  <a:srgbClr val="000000"/>
                </a:solidFill>
                <a:prstDash val="solid"/>
              </a:ln>
            </c:spPr>
          </c:dPt>
          <c:dPt>
            <c:idx val="7"/>
            <c:bubble3D val="0"/>
            <c:spPr>
              <a:pattFill prst="dkHorz">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FFFF" mc:Ignorable="a14" a14:legacySpreadsheetColorIndex="9"/>
                </a:bgClr>
              </a:pattFill>
              <a:ln w="12700">
                <a:solidFill>
                  <a:srgbClr val="000000"/>
                </a:solidFill>
                <a:prstDash val="solid"/>
              </a:ln>
            </c:spPr>
          </c:dPt>
          <c:dPt>
            <c:idx val="8"/>
            <c:bubble3D val="0"/>
            <c:spPr>
              <a:pattFill prst="ltHorz">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FFFF" mc:Ignorable="a14" a14:legacySpreadsheetColorIndex="9"/>
                </a:bgClr>
              </a:pattFill>
              <a:ln w="12700">
                <a:solidFill>
                  <a:srgbClr val="000000"/>
                </a:solidFill>
                <a:prstDash val="solid"/>
              </a:ln>
            </c:spPr>
          </c:dPt>
          <c:dPt>
            <c:idx val="9"/>
            <c:bubble3D val="0"/>
            <c:spPr>
              <a:pattFill prst="pct90">
                <a:fgClr>
                  <a:srgbClr val="000000"/>
                </a:fgClr>
                <a:bgClr>
                  <a:schemeClr val="bg1"/>
                </a:bgClr>
              </a:pattFill>
              <a:ln w="12700">
                <a:solidFill>
                  <a:srgbClr val="000000"/>
                </a:solidFill>
                <a:prstDash val="solid"/>
              </a:ln>
            </c:spPr>
          </c:dPt>
          <c:dLbls>
            <c:dLbl>
              <c:idx val="0"/>
              <c:layout>
                <c:manualLayout>
                  <c:x val="0.29389671361502345"/>
                  <c:y val="-0.18932439673414525"/>
                </c:manualLayout>
              </c:layout>
              <c:tx>
                <c:rich>
                  <a:bodyPr/>
                  <a:lstStyle/>
                  <a:p>
                    <a:r>
                      <a:rPr lang="ja-JP" altLang="en-US"/>
                      <a:t>進んでいる
</a:t>
                    </a:r>
                    <a:r>
                      <a:rPr lang="en-US" altLang="ja-JP"/>
                      <a:t>8.1</a:t>
                    </a:r>
                  </a:p>
                </c:rich>
              </c:tx>
              <c:showLegendKey val="0"/>
              <c:showVal val="1"/>
              <c:showCatName val="1"/>
              <c:showSerName val="0"/>
              <c:showPercent val="0"/>
              <c:showBubbleSize val="0"/>
              <c:separator>
</c:separator>
            </c:dLbl>
            <c:dLbl>
              <c:idx val="1"/>
              <c:layout>
                <c:manualLayout>
                  <c:x val="0.16623208014491148"/>
                  <c:y val="-0.24119626915147718"/>
                </c:manualLayout>
              </c:layout>
              <c:tx>
                <c:rich>
                  <a:bodyPr/>
                  <a:lstStyle/>
                  <a:p>
                    <a:r>
                      <a:rPr lang="ja-JP" altLang="en-US" sz="900"/>
                      <a:t>やや</a:t>
                    </a:r>
                    <a:endParaRPr lang="en-US" altLang="ja-JP" sz="900"/>
                  </a:p>
                  <a:p>
                    <a:r>
                      <a:rPr lang="ja-JP" altLang="en-US" sz="900"/>
                      <a:t>進んでいる
</a:t>
                    </a:r>
                    <a:r>
                      <a:rPr lang="en-US" altLang="ja-JP" sz="900"/>
                      <a:t>40.3</a:t>
                    </a:r>
                    <a:endParaRPr lang="ja-JP" altLang="en-US"/>
                  </a:p>
                </c:rich>
              </c:tx>
              <c:showLegendKey val="0"/>
              <c:showVal val="1"/>
              <c:showCatName val="1"/>
              <c:showSerName val="0"/>
              <c:showPercent val="0"/>
              <c:showBubbleSize val="0"/>
              <c:separator>
</c:separator>
            </c:dLbl>
            <c:dLbl>
              <c:idx val="2"/>
              <c:layout>
                <c:manualLayout>
                  <c:x val="-0.19933725185760232"/>
                  <c:y val="-4.9367444986331728E-2"/>
                </c:manualLayout>
              </c:layout>
              <c:tx>
                <c:rich>
                  <a:bodyPr/>
                  <a:lstStyle/>
                  <a:p>
                    <a:r>
                      <a:rPr lang="ja-JP" altLang="en-US"/>
                      <a:t>あまり進んでいない
</a:t>
                    </a:r>
                    <a:r>
                      <a:rPr lang="en-US" altLang="ja-JP"/>
                      <a:t>38.3</a:t>
                    </a:r>
                  </a:p>
                </c:rich>
              </c:tx>
              <c:showLegendKey val="0"/>
              <c:showVal val="1"/>
              <c:showCatName val="1"/>
              <c:showSerName val="0"/>
              <c:showPercent val="0"/>
              <c:showBubbleSize val="0"/>
              <c:separator>
</c:separator>
            </c:dLbl>
            <c:dLbl>
              <c:idx val="3"/>
              <c:layout>
                <c:manualLayout>
                  <c:x val="-0.26368415215703672"/>
                  <c:y val="-4.6719523381376638E-2"/>
                </c:manualLayout>
              </c:layout>
              <c:tx>
                <c:rich>
                  <a:bodyPr/>
                  <a:lstStyle/>
                  <a:p>
                    <a:r>
                      <a:rPr lang="ja-JP" altLang="en-US"/>
                      <a:t>進んで</a:t>
                    </a:r>
                    <a:endParaRPr lang="en-US" altLang="ja-JP"/>
                  </a:p>
                  <a:p>
                    <a:r>
                      <a:rPr lang="ja-JP" altLang="en-US"/>
                      <a:t>いない
</a:t>
                    </a:r>
                    <a:r>
                      <a:rPr lang="en-US" altLang="ja-JP"/>
                      <a:t>9.4</a:t>
                    </a:r>
                  </a:p>
                </c:rich>
              </c:tx>
              <c:showLegendKey val="0"/>
              <c:showVal val="1"/>
              <c:showCatName val="1"/>
              <c:showSerName val="0"/>
              <c:showPercent val="0"/>
              <c:showBubbleSize val="0"/>
              <c:separator>
</c:separator>
            </c:dLbl>
            <c:dLbl>
              <c:idx val="4"/>
              <c:layout>
                <c:manualLayout>
                  <c:x val="-0.10196081579768899"/>
                  <c:y val="-0.21660649819494585"/>
                </c:manualLayout>
              </c:layout>
              <c:showLegendKey val="0"/>
              <c:showVal val="1"/>
              <c:showCatName val="1"/>
              <c:showSerName val="0"/>
              <c:showPercent val="0"/>
              <c:showBubbleSize val="0"/>
              <c:separator>
</c:separator>
            </c:dLbl>
            <c:dLbl>
              <c:idx val="5"/>
              <c:layout>
                <c:manualLayout>
                  <c:x val="-7.8431396767453063E-3"/>
                  <c:y val="-0.25511432009626955"/>
                </c:manualLayout>
              </c:layout>
              <c:showLegendKey val="0"/>
              <c:showVal val="1"/>
              <c:showCatName val="1"/>
              <c:showSerName val="0"/>
              <c:showPercent val="0"/>
              <c:showBubbleSize val="0"/>
              <c:separator>
</c:separator>
            </c:dLbl>
            <c:txPr>
              <a:bodyPr/>
              <a:lstStyle/>
              <a:p>
                <a:pPr>
                  <a:defRPr sz="900"/>
                </a:pPr>
                <a:endParaRPr lang="ja-JP"/>
              </a:p>
            </c:txPr>
            <c:showLegendKey val="0"/>
            <c:showVal val="1"/>
            <c:showCatName val="1"/>
            <c:showSerName val="0"/>
            <c:showPercent val="0"/>
            <c:showBubbleSize val="0"/>
            <c:separator>
</c:separator>
            <c:showLeaderLines val="0"/>
          </c:dLbls>
          <c:cat>
            <c:strRef>
              <c:f>'[28 速報掲載グラフ（数値確定ver.）.xlsx]問4-1、4-2　まちづくりの印象'!$L$6:$L$11</c:f>
              <c:strCache>
                <c:ptCount val="6"/>
                <c:pt idx="0">
                  <c:v>進んでいる</c:v>
                </c:pt>
                <c:pt idx="1">
                  <c:v>やや進んでいる</c:v>
                </c:pt>
                <c:pt idx="2">
                  <c:v>あまり進んでいない</c:v>
                </c:pt>
                <c:pt idx="3">
                  <c:v>進んでいない</c:v>
                </c:pt>
                <c:pt idx="4">
                  <c:v>その他</c:v>
                </c:pt>
                <c:pt idx="5">
                  <c:v>無回答</c:v>
                </c:pt>
              </c:strCache>
            </c:strRef>
          </c:cat>
          <c:val>
            <c:numRef>
              <c:f>'[28 速報掲載グラフ（数値確定ver.）.xlsx]問4-1、4-2　まちづくりの印象'!$M$6:$M$11</c:f>
              <c:numCache>
                <c:formatCode>General</c:formatCode>
                <c:ptCount val="6"/>
                <c:pt idx="0">
                  <c:v>8.1</c:v>
                </c:pt>
                <c:pt idx="1">
                  <c:v>40.299999999999997</c:v>
                </c:pt>
                <c:pt idx="2">
                  <c:v>38.299999999999997</c:v>
                </c:pt>
                <c:pt idx="3">
                  <c:v>9.4</c:v>
                </c:pt>
                <c:pt idx="4">
                  <c:v>2.4</c:v>
                </c:pt>
                <c:pt idx="5">
                  <c:v>1.6</c:v>
                </c:pt>
              </c:numCache>
            </c:numRef>
          </c:val>
        </c:ser>
        <c:dLbls>
          <c:showLegendKey val="0"/>
          <c:showVal val="1"/>
          <c:showCatName val="1"/>
          <c:showSerName val="0"/>
          <c:showPercent val="0"/>
          <c:showBubbleSize val="0"/>
          <c:separator>
</c:separator>
          <c:showLeaderLines val="0"/>
        </c:dLbls>
        <c:firstSliceAng val="0"/>
        <c:holeSize val="40"/>
      </c:doughnutChart>
      <c:spPr>
        <a:noFill/>
        <a:ln w="25400">
          <a:noFill/>
        </a:ln>
      </c:spPr>
    </c:plotArea>
    <c:plotVisOnly val="1"/>
    <c:dispBlanksAs val="zero"/>
    <c:showDLblsOverMax val="0"/>
  </c:chart>
  <c:spPr>
    <a:solidFill>
      <a:srgbClr val="FFFFFF"/>
    </a:solidFill>
    <a:ln w="9525">
      <a:noFill/>
    </a:ln>
  </c:spPr>
  <c:txPr>
    <a:bodyPr/>
    <a:lstStyle/>
    <a:p>
      <a:pPr>
        <a:defRPr sz="10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23646232405814"/>
          <c:y val="0.26001456269579204"/>
          <c:w val="0.45212388451443569"/>
          <c:h val="0.58338565743798154"/>
        </c:manualLayout>
      </c:layout>
      <c:doughnutChart>
        <c:varyColors val="1"/>
        <c:ser>
          <c:idx val="0"/>
          <c:order val="0"/>
          <c:spPr>
            <a:noFill/>
            <a:ln w="12700">
              <a:solidFill>
                <a:srgbClr val="000000"/>
              </a:solidFill>
              <a:prstDash val="solid"/>
            </a:ln>
          </c:spPr>
          <c:dPt>
            <c:idx val="0"/>
            <c:bubble3D val="0"/>
            <c:spPr>
              <a:solidFill>
                <a:schemeClr val="bg1"/>
              </a:solidFill>
              <a:ln w="12700">
                <a:solidFill>
                  <a:schemeClr val="tx1"/>
                </a:solidFill>
                <a:prstDash val="solid"/>
              </a:ln>
            </c:spPr>
          </c:dPt>
          <c:dPt>
            <c:idx val="1"/>
            <c:bubble3D val="0"/>
            <c:spPr>
              <a:pattFill prst="pct20">
                <a:fgClr>
                  <a:schemeClr val="tx1"/>
                </a:fgClr>
                <a:bgClr>
                  <a:schemeClr val="bg1"/>
                </a:bgClr>
              </a:pattFill>
              <a:ln w="12700">
                <a:solidFill>
                  <a:srgbClr val="000000"/>
                </a:solidFill>
                <a:prstDash val="solid"/>
              </a:ln>
            </c:spPr>
          </c:dPt>
          <c:dPt>
            <c:idx val="2"/>
            <c:bubble3D val="0"/>
            <c:spPr>
              <a:pattFill prst="wdUpDiag">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FFFF" mc:Ignorable="a14" a14:legacySpreadsheetColorIndex="9"/>
                </a:bgClr>
              </a:pattFill>
              <a:ln w="12700">
                <a:solidFill>
                  <a:srgbClr val="000000"/>
                </a:solidFill>
                <a:prstDash val="solid"/>
              </a:ln>
            </c:spPr>
          </c:dPt>
          <c:dPt>
            <c:idx val="3"/>
            <c:bubble3D val="0"/>
            <c:spPr>
              <a:pattFill prst="pct40">
                <a:fgClr>
                  <a:srgbClr xmlns:mc="http://schemas.openxmlformats.org/markup-compatibility/2006" xmlns:a14="http://schemas.microsoft.com/office/drawing/2010/main" val="000000" mc:Ignorable="a14" a14:legacySpreadsheetColorIndex="8"/>
                </a:fgClr>
                <a:bgClr>
                  <a:schemeClr val="bg1"/>
                </a:bgClr>
              </a:pattFill>
              <a:ln w="12700">
                <a:solidFill>
                  <a:srgbClr val="000000"/>
                </a:solidFill>
                <a:prstDash val="solid"/>
              </a:ln>
            </c:spPr>
          </c:dPt>
          <c:dPt>
            <c:idx val="4"/>
            <c:bubble3D val="0"/>
            <c:spPr>
              <a:pattFill prst="pct70">
                <a:fgClr>
                  <a:srgbClr xmlns:mc="http://schemas.openxmlformats.org/markup-compatibility/2006" xmlns:a14="http://schemas.microsoft.com/office/drawing/2010/main" val="000000" mc:Ignorable="a14" a14:legacySpreadsheetColorIndex="8"/>
                </a:fgClr>
                <a:bgClr>
                  <a:schemeClr val="bg1"/>
                </a:bgClr>
              </a:pattFill>
              <a:ln w="12700">
                <a:solidFill>
                  <a:srgbClr val="000000"/>
                </a:solidFill>
                <a:prstDash val="solid"/>
              </a:ln>
            </c:spPr>
          </c:dPt>
          <c:dPt>
            <c:idx val="5"/>
            <c:bubble3D val="0"/>
            <c:spPr>
              <a:pattFill prst="pct90">
                <a:fgClr>
                  <a:schemeClr val="tx1"/>
                </a:fgClr>
                <a:bgClr>
                  <a:schemeClr val="bg1"/>
                </a:bgClr>
              </a:pattFill>
              <a:ln w="12700">
                <a:solidFill>
                  <a:srgbClr val="000000"/>
                </a:solidFill>
                <a:prstDash val="solid"/>
              </a:ln>
            </c:spPr>
          </c:dPt>
          <c:dPt>
            <c:idx val="6"/>
            <c:bubble3D val="0"/>
            <c:spPr>
              <a:pattFill prst="pct5">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FFFF" mc:Ignorable="a14" a14:legacySpreadsheetColorIndex="9"/>
                </a:bgClr>
              </a:pattFill>
              <a:ln w="12700">
                <a:solidFill>
                  <a:srgbClr val="000000"/>
                </a:solidFill>
                <a:prstDash val="solid"/>
              </a:ln>
            </c:spPr>
          </c:dPt>
          <c:dPt>
            <c:idx val="7"/>
            <c:bubble3D val="0"/>
            <c:spPr>
              <a:pattFill prst="dkHorz">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FFFF" mc:Ignorable="a14" a14:legacySpreadsheetColorIndex="9"/>
                </a:bgClr>
              </a:pattFill>
              <a:ln w="12700">
                <a:solidFill>
                  <a:srgbClr val="000000"/>
                </a:solidFill>
                <a:prstDash val="solid"/>
              </a:ln>
            </c:spPr>
          </c:dPt>
          <c:dPt>
            <c:idx val="8"/>
            <c:bubble3D val="0"/>
            <c:spPr>
              <a:pattFill prst="ltHorz">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FFFF" mc:Ignorable="a14" a14:legacySpreadsheetColorIndex="9"/>
                </a:bgClr>
              </a:pattFill>
              <a:ln w="12700">
                <a:solidFill>
                  <a:srgbClr val="000000"/>
                </a:solidFill>
                <a:prstDash val="solid"/>
              </a:ln>
            </c:spPr>
          </c:dPt>
          <c:dPt>
            <c:idx val="9"/>
            <c:bubble3D val="0"/>
            <c:spPr>
              <a:pattFill prst="pct90">
                <a:fgClr>
                  <a:srgbClr val="000000"/>
                </a:fgClr>
                <a:bgClr>
                  <a:schemeClr val="bg1"/>
                </a:bgClr>
              </a:pattFill>
              <a:ln w="12700">
                <a:solidFill>
                  <a:srgbClr val="000000"/>
                </a:solidFill>
                <a:prstDash val="solid"/>
              </a:ln>
            </c:spPr>
          </c:dPt>
          <c:dLbls>
            <c:dLbl>
              <c:idx val="0"/>
              <c:layout>
                <c:manualLayout>
                  <c:x val="0.29941181102362202"/>
                  <c:y val="-0.11942087884175769"/>
                </c:manualLayout>
              </c:layout>
              <c:tx>
                <c:rich>
                  <a:bodyPr/>
                  <a:lstStyle/>
                  <a:p>
                    <a:r>
                      <a:rPr lang="ja-JP" altLang="en-US"/>
                      <a:t>適正に利用されている
</a:t>
                    </a:r>
                    <a:r>
                      <a:rPr lang="en-US" altLang="ja-JP"/>
                      <a:t>7.5</a:t>
                    </a:r>
                  </a:p>
                </c:rich>
              </c:tx>
              <c:showLegendKey val="0"/>
              <c:showVal val="1"/>
              <c:showCatName val="1"/>
              <c:showSerName val="0"/>
              <c:showPercent val="0"/>
              <c:showBubbleSize val="0"/>
              <c:separator>
</c:separator>
            </c:dLbl>
            <c:dLbl>
              <c:idx val="1"/>
              <c:layout>
                <c:manualLayout>
                  <c:x val="0.20218845144356956"/>
                  <c:y val="-0.1978338836677673"/>
                </c:manualLayout>
              </c:layout>
              <c:tx>
                <c:rich>
                  <a:bodyPr/>
                  <a:lstStyle/>
                  <a:p>
                    <a:r>
                      <a:rPr lang="ja-JP" altLang="en-US"/>
                      <a:t>ある程度</a:t>
                    </a:r>
                    <a:endParaRPr lang="en-US" altLang="ja-JP"/>
                  </a:p>
                  <a:p>
                    <a:r>
                      <a:rPr lang="ja-JP" altLang="en-US"/>
                      <a:t>適正に利用されている
</a:t>
                    </a:r>
                    <a:r>
                      <a:rPr lang="en-US" altLang="ja-JP"/>
                      <a:t>50.8</a:t>
                    </a:r>
                    <a:endParaRPr lang="ja-JP" altLang="en-US"/>
                  </a:p>
                </c:rich>
              </c:tx>
              <c:showLegendKey val="0"/>
              <c:showVal val="1"/>
              <c:showCatName val="1"/>
              <c:showSerName val="0"/>
              <c:showPercent val="0"/>
              <c:showBubbleSize val="0"/>
              <c:separator>
</c:separator>
            </c:dLbl>
            <c:dLbl>
              <c:idx val="2"/>
              <c:layout>
                <c:manualLayout>
                  <c:x val="-0.19607847769028872"/>
                  <c:y val="4.8864617729235456E-2"/>
                </c:manualLayout>
              </c:layout>
              <c:tx>
                <c:rich>
                  <a:bodyPr/>
                  <a:lstStyle/>
                  <a:p>
                    <a:r>
                      <a:rPr lang="ja-JP" altLang="en-US"/>
                      <a:t>あまり適正に利用されていない
</a:t>
                    </a:r>
                    <a:r>
                      <a:rPr lang="en-US" altLang="ja-JP"/>
                      <a:t>29.6</a:t>
                    </a:r>
                  </a:p>
                </c:rich>
              </c:tx>
              <c:showLegendKey val="0"/>
              <c:showVal val="1"/>
              <c:showCatName val="1"/>
              <c:showSerName val="0"/>
              <c:showPercent val="0"/>
              <c:showBubbleSize val="0"/>
              <c:separator>
</c:separator>
            </c:dLbl>
            <c:dLbl>
              <c:idx val="3"/>
              <c:layout>
                <c:manualLayout>
                  <c:x val="-0.28078451443569552"/>
                  <c:y val="-4.0666158665650667E-2"/>
                </c:manualLayout>
              </c:layout>
              <c:tx>
                <c:rich>
                  <a:bodyPr/>
                  <a:lstStyle/>
                  <a:p>
                    <a:r>
                      <a:rPr lang="ja-JP" altLang="en-US"/>
                      <a:t>適正に</a:t>
                    </a:r>
                    <a:endParaRPr lang="en-US" altLang="ja-JP"/>
                  </a:p>
                  <a:p>
                    <a:r>
                      <a:rPr lang="ja-JP" altLang="en-US"/>
                      <a:t>利用されていない
</a:t>
                    </a:r>
                    <a:r>
                      <a:rPr lang="en-US" altLang="ja-JP"/>
                      <a:t>6.7</a:t>
                    </a:r>
                  </a:p>
                </c:rich>
              </c:tx>
              <c:showLegendKey val="0"/>
              <c:showVal val="1"/>
              <c:showCatName val="1"/>
              <c:showSerName val="0"/>
              <c:showPercent val="0"/>
              <c:showBubbleSize val="0"/>
              <c:separator>
</c:separator>
            </c:dLbl>
            <c:dLbl>
              <c:idx val="4"/>
              <c:layout>
                <c:manualLayout>
                  <c:x val="-9.0196106282571034E-2"/>
                  <c:y val="-0.22623345367027678"/>
                </c:manualLayout>
              </c:layout>
              <c:showLegendKey val="0"/>
              <c:showVal val="1"/>
              <c:showCatName val="1"/>
              <c:showSerName val="0"/>
              <c:showPercent val="0"/>
              <c:showBubbleSize val="0"/>
              <c:separator>
</c:separator>
            </c:dLbl>
            <c:dLbl>
              <c:idx val="5"/>
              <c:layout>
                <c:manualLayout>
                  <c:x val="-7.8431396767453063E-3"/>
                  <c:y val="-0.25030084235860411"/>
                </c:manualLayout>
              </c:layout>
              <c:showLegendKey val="0"/>
              <c:showVal val="1"/>
              <c:showCatName val="1"/>
              <c:showSerName val="0"/>
              <c:showPercent val="0"/>
              <c:showBubbleSize val="0"/>
              <c:separator>
</c:separator>
            </c:dLbl>
            <c:txPr>
              <a:bodyPr/>
              <a:lstStyle/>
              <a:p>
                <a:pPr>
                  <a:defRPr sz="900"/>
                </a:pPr>
                <a:endParaRPr lang="ja-JP"/>
              </a:p>
            </c:txPr>
            <c:showLegendKey val="0"/>
            <c:showVal val="1"/>
            <c:showCatName val="1"/>
            <c:showSerName val="0"/>
            <c:showPercent val="0"/>
            <c:showBubbleSize val="0"/>
            <c:separator>
</c:separator>
            <c:showLeaderLines val="0"/>
          </c:dLbls>
          <c:cat>
            <c:strRef>
              <c:f>'[28 速報掲載グラフ（数値確定ver.）.xlsx]問4-1、4-2　まちづくりの印象'!$L$18:$L$23</c:f>
              <c:strCache>
                <c:ptCount val="6"/>
                <c:pt idx="0">
                  <c:v>適正に利用されている</c:v>
                </c:pt>
                <c:pt idx="1">
                  <c:v>ある程度適正に利用されている</c:v>
                </c:pt>
                <c:pt idx="2">
                  <c:v>あまり適正に利用されていない</c:v>
                </c:pt>
                <c:pt idx="3">
                  <c:v>適正に利用されていない</c:v>
                </c:pt>
                <c:pt idx="4">
                  <c:v>その他</c:v>
                </c:pt>
                <c:pt idx="5">
                  <c:v>無回答</c:v>
                </c:pt>
              </c:strCache>
            </c:strRef>
          </c:cat>
          <c:val>
            <c:numRef>
              <c:f>'[28 速報掲載グラフ（数値確定ver.）.xlsx]問4-1、4-2　まちづくりの印象'!$M$18:$M$23</c:f>
              <c:numCache>
                <c:formatCode>General</c:formatCode>
                <c:ptCount val="6"/>
                <c:pt idx="0">
                  <c:v>7.5</c:v>
                </c:pt>
                <c:pt idx="1">
                  <c:v>50.8</c:v>
                </c:pt>
                <c:pt idx="2">
                  <c:v>29.6</c:v>
                </c:pt>
                <c:pt idx="3">
                  <c:v>6.7</c:v>
                </c:pt>
                <c:pt idx="4">
                  <c:v>3.9</c:v>
                </c:pt>
                <c:pt idx="5">
                  <c:v>1.6</c:v>
                </c:pt>
              </c:numCache>
            </c:numRef>
          </c:val>
        </c:ser>
        <c:dLbls>
          <c:showLegendKey val="0"/>
          <c:showVal val="1"/>
          <c:showCatName val="1"/>
          <c:showSerName val="0"/>
          <c:showPercent val="0"/>
          <c:showBubbleSize val="0"/>
          <c:separator>
</c:separator>
          <c:showLeaderLines val="0"/>
        </c:dLbls>
        <c:firstSliceAng val="0"/>
        <c:holeSize val="40"/>
      </c:doughnutChart>
      <c:spPr>
        <a:noFill/>
        <a:ln w="25400">
          <a:noFill/>
        </a:ln>
      </c:spPr>
    </c:plotArea>
    <c:plotVisOnly val="1"/>
    <c:dispBlanksAs val="zero"/>
    <c:showDLblsOverMax val="0"/>
  </c:chart>
  <c:spPr>
    <a:noFill/>
    <a:ln w="9525">
      <a:noFill/>
    </a:ln>
  </c:spPr>
  <c:txPr>
    <a:bodyPr/>
    <a:lstStyle/>
    <a:p>
      <a:pPr>
        <a:defRPr sz="10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40507436570429"/>
          <c:y val="5.0925925925925923E-2"/>
          <c:w val="0.76898381452318465"/>
          <c:h val="0.81539632545931762"/>
        </c:manualLayout>
      </c:layout>
      <c:barChart>
        <c:barDir val="bar"/>
        <c:grouping val="percentStacked"/>
        <c:varyColors val="0"/>
        <c:ser>
          <c:idx val="0"/>
          <c:order val="0"/>
          <c:tx>
            <c:strRef>
              <c:f>'[Microsoft PowerPoint 内のグラフ]Sheet1'!$D$8</c:f>
              <c:strCache>
                <c:ptCount val="1"/>
                <c:pt idx="0">
                  <c:v>施設や設備のバリアフリー化が不十分であり、さらに整備を進める必要がある</c:v>
                </c:pt>
              </c:strCache>
            </c:strRef>
          </c:tx>
          <c:spPr>
            <a:solidFill>
              <a:schemeClr val="accent1"/>
            </a:solidFill>
          </c:spPr>
          <c:invertIfNegative val="0"/>
          <c:dPt>
            <c:idx val="0"/>
            <c:invertIfNegative val="0"/>
            <c:bubble3D val="0"/>
            <c:spPr>
              <a:pattFill prst="pct5">
                <a:fgClr>
                  <a:schemeClr val="accent1"/>
                </a:fgClr>
                <a:bgClr>
                  <a:schemeClr val="bg1"/>
                </a:bgClr>
              </a:pattFill>
              <a:ln>
                <a:solidFill>
                  <a:schemeClr val="tx1"/>
                </a:solidFill>
              </a:ln>
            </c:spPr>
          </c:dPt>
          <c:dPt>
            <c:idx val="1"/>
            <c:invertIfNegative val="0"/>
            <c:bubble3D val="0"/>
            <c:spPr>
              <a:solidFill>
                <a:schemeClr val="bg1"/>
              </a:solidFill>
              <a:ln>
                <a:solidFill>
                  <a:schemeClr val="tx1"/>
                </a:solidFill>
              </a:ln>
            </c:spPr>
          </c:dPt>
          <c:dLbls>
            <c:dLbl>
              <c:idx val="0"/>
              <c:layout/>
              <c:spPr>
                <a:solidFill>
                  <a:schemeClr val="bg1">
                    <a:alpha val="50000"/>
                  </a:schemeClr>
                </a:solidFill>
              </c:spPr>
              <c:txPr>
                <a:bodyPr/>
                <a:lstStyle/>
                <a:p>
                  <a:pPr>
                    <a:defRPr sz="1200"/>
                  </a:pPr>
                  <a:endParaRPr lang="ja-JP"/>
                </a:p>
              </c:txPr>
              <c:showLegendKey val="0"/>
              <c:showVal val="1"/>
              <c:showCatName val="0"/>
              <c:showSerName val="0"/>
              <c:showPercent val="0"/>
              <c:showBubbleSize val="0"/>
            </c:dLbl>
            <c:dLbl>
              <c:idx val="1"/>
              <c:layout/>
              <c:tx>
                <c:rich>
                  <a:bodyPr/>
                  <a:lstStyle/>
                  <a:p>
                    <a:pPr>
                      <a:defRPr sz="900">
                        <a:latin typeface="Meiryo UI" panose="020B0604030504040204" pitchFamily="50" charset="-128"/>
                        <a:ea typeface="Meiryo UI" panose="020B0604030504040204" pitchFamily="50" charset="-128"/>
                        <a:cs typeface="Meiryo UI" panose="020B0604030504040204" pitchFamily="50" charset="-128"/>
                      </a:defRPr>
                    </a:pPr>
                    <a:r>
                      <a:rPr lang="ja-JP" altLang="en-US" sz="900"/>
                      <a:t>施設や設備のバリアフリー化が</a:t>
                    </a:r>
                    <a:endParaRPr lang="en-US" altLang="ja-JP" sz="900"/>
                  </a:p>
                  <a:p>
                    <a:pPr>
                      <a:defRPr sz="900">
                        <a:latin typeface="Meiryo UI" panose="020B0604030504040204" pitchFamily="50" charset="-128"/>
                        <a:ea typeface="Meiryo UI" panose="020B0604030504040204" pitchFamily="50" charset="-128"/>
                        <a:cs typeface="Meiryo UI" panose="020B0604030504040204" pitchFamily="50" charset="-128"/>
                      </a:defRPr>
                    </a:pPr>
                    <a:r>
                      <a:rPr lang="ja-JP" altLang="en-US" sz="900"/>
                      <a:t>不十分であり、さらに整備を</a:t>
                    </a:r>
                    <a:endParaRPr lang="en-US" altLang="ja-JP" sz="900"/>
                  </a:p>
                  <a:p>
                    <a:pPr>
                      <a:defRPr sz="900">
                        <a:latin typeface="Meiryo UI" panose="020B0604030504040204" pitchFamily="50" charset="-128"/>
                        <a:ea typeface="Meiryo UI" panose="020B0604030504040204" pitchFamily="50" charset="-128"/>
                        <a:cs typeface="Meiryo UI" panose="020B0604030504040204" pitchFamily="50" charset="-128"/>
                      </a:defRPr>
                    </a:pPr>
                    <a:r>
                      <a:rPr lang="ja-JP" altLang="en-US" sz="900"/>
                      <a:t>進める必要がある</a:t>
                    </a:r>
                  </a:p>
                </c:rich>
              </c:tx>
              <c:spPr/>
              <c:showLegendKey val="0"/>
              <c:showVal val="0"/>
              <c:showCatName val="0"/>
              <c:showSerName val="1"/>
              <c:showPercent val="0"/>
              <c:showBubbleSize val="0"/>
            </c:dLbl>
            <c:txPr>
              <a:bodyPr/>
              <a:lstStyle/>
              <a:p>
                <a:pPr>
                  <a:defRPr sz="700"/>
                </a:pPr>
                <a:endParaRPr lang="ja-JP"/>
              </a:p>
            </c:txPr>
            <c:showLegendKey val="0"/>
            <c:showVal val="0"/>
            <c:showCatName val="0"/>
            <c:showSerName val="0"/>
            <c:showPercent val="0"/>
            <c:showBubbleSize val="0"/>
          </c:dLbls>
          <c:cat>
            <c:strRef>
              <c:f>'[Microsoft PowerPoint 内のグラフ]Sheet1'!$E$7:$F$7</c:f>
              <c:strCache>
                <c:ptCount val="1"/>
                <c:pt idx="0">
                  <c:v>総数（6,264人）</c:v>
                </c:pt>
              </c:strCache>
            </c:strRef>
          </c:cat>
          <c:val>
            <c:numRef>
              <c:f>'[Microsoft PowerPoint 内のグラフ]Sheet1'!$E$8:$F$8</c:f>
              <c:numCache>
                <c:formatCode>General</c:formatCode>
                <c:ptCount val="2"/>
                <c:pt idx="0">
                  <c:v>38.1</c:v>
                </c:pt>
                <c:pt idx="1">
                  <c:v>25</c:v>
                </c:pt>
              </c:numCache>
            </c:numRef>
          </c:val>
        </c:ser>
        <c:ser>
          <c:idx val="1"/>
          <c:order val="1"/>
          <c:tx>
            <c:strRef>
              <c:f>'[Microsoft PowerPoint 内のグラフ]Sheet1'!$D$9</c:f>
              <c:strCache>
                <c:ptCount val="1"/>
                <c:pt idx="0">
                  <c:v>施設や設備のバリアフリー化は進んだが、それらが適正に利用されていない</c:v>
                </c:pt>
              </c:strCache>
            </c:strRef>
          </c:tx>
          <c:invertIfNegative val="0"/>
          <c:dPt>
            <c:idx val="0"/>
            <c:invertIfNegative val="0"/>
            <c:bubble3D val="0"/>
            <c:spPr>
              <a:pattFill prst="pct50">
                <a:fgClr>
                  <a:schemeClr val="accent1"/>
                </a:fgClr>
                <a:bgClr>
                  <a:schemeClr val="bg1"/>
                </a:bgClr>
              </a:pattFill>
              <a:ln>
                <a:solidFill>
                  <a:schemeClr val="tx1"/>
                </a:solidFill>
              </a:ln>
            </c:spPr>
          </c:dPt>
          <c:dPt>
            <c:idx val="1"/>
            <c:invertIfNegative val="0"/>
            <c:bubble3D val="0"/>
            <c:spPr>
              <a:solidFill>
                <a:schemeClr val="bg1"/>
              </a:solidFill>
              <a:ln>
                <a:solidFill>
                  <a:schemeClr val="tx1"/>
                </a:solidFill>
              </a:ln>
            </c:spPr>
          </c:dPt>
          <c:dLbls>
            <c:dLbl>
              <c:idx val="0"/>
              <c:layout/>
              <c:spPr>
                <a:solidFill>
                  <a:schemeClr val="bg1">
                    <a:alpha val="50000"/>
                  </a:schemeClr>
                </a:solidFill>
              </c:spPr>
              <c:txPr>
                <a:bodyPr/>
                <a:lstStyle/>
                <a:p>
                  <a:pPr>
                    <a:defRPr sz="9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dLbl>
            <c:dLbl>
              <c:idx val="1"/>
              <c:layout/>
              <c:tx>
                <c:rich>
                  <a:bodyPr/>
                  <a:lstStyle/>
                  <a:p>
                    <a:r>
                      <a:rPr lang="ja-JP" altLang="en-US" sz="900"/>
                      <a:t>施設や設備のバリアフリー化</a:t>
                    </a:r>
                    <a:endParaRPr lang="en-US" altLang="ja-JP" sz="900"/>
                  </a:p>
                  <a:p>
                    <a:r>
                      <a:rPr lang="ja-JP" altLang="en-US" sz="900"/>
                      <a:t>は進んだが、それらが適正に</a:t>
                    </a:r>
                    <a:endParaRPr lang="en-US" altLang="ja-JP" sz="900"/>
                  </a:p>
                  <a:p>
                    <a:r>
                      <a:rPr lang="ja-JP" altLang="en-US" sz="900"/>
                      <a:t>利用されていない</a:t>
                    </a:r>
                    <a:endParaRPr lang="ja-JP" altLang="en-US"/>
                  </a:p>
                </c:rich>
              </c:tx>
              <c:showLegendKey val="0"/>
              <c:showVal val="0"/>
              <c:showCatName val="0"/>
              <c:showSerName val="1"/>
              <c:showPercent val="0"/>
              <c:showBubbleSize val="0"/>
            </c:dLbl>
            <c:txPr>
              <a:bodyPr/>
              <a:lstStyle/>
              <a:p>
                <a:pPr>
                  <a:defRPr sz="9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0"/>
            <c:showCatName val="0"/>
            <c:showSerName val="0"/>
            <c:showPercent val="0"/>
            <c:showBubbleSize val="0"/>
          </c:dLbls>
          <c:cat>
            <c:strRef>
              <c:f>'[Microsoft PowerPoint 内のグラフ]Sheet1'!$E$7:$F$7</c:f>
              <c:strCache>
                <c:ptCount val="1"/>
                <c:pt idx="0">
                  <c:v>総数（6,264人）</c:v>
                </c:pt>
              </c:strCache>
            </c:strRef>
          </c:cat>
          <c:val>
            <c:numRef>
              <c:f>'[Microsoft PowerPoint 内のグラフ]Sheet1'!$E$9:$F$9</c:f>
              <c:numCache>
                <c:formatCode>General</c:formatCode>
                <c:ptCount val="2"/>
                <c:pt idx="0">
                  <c:v>24.9</c:v>
                </c:pt>
                <c:pt idx="1">
                  <c:v>25</c:v>
                </c:pt>
              </c:numCache>
            </c:numRef>
          </c:val>
        </c:ser>
        <c:ser>
          <c:idx val="2"/>
          <c:order val="2"/>
          <c:tx>
            <c:strRef>
              <c:f>'[Microsoft PowerPoint 内のグラフ]Sheet1'!$D$10</c:f>
              <c:strCache>
                <c:ptCount val="1"/>
                <c:pt idx="0">
                  <c:v>施設や設備のバリアフリー化が進み、それらが適正に利用されているが、思いやりの心が醸成されていない</c:v>
                </c:pt>
              </c:strCache>
            </c:strRef>
          </c:tx>
          <c:invertIfNegative val="0"/>
          <c:dPt>
            <c:idx val="0"/>
            <c:invertIfNegative val="0"/>
            <c:bubble3D val="0"/>
            <c:spPr>
              <a:pattFill prst="pct80">
                <a:fgClr>
                  <a:schemeClr val="accent1"/>
                </a:fgClr>
                <a:bgClr>
                  <a:schemeClr val="bg1"/>
                </a:bgClr>
              </a:pattFill>
              <a:ln>
                <a:solidFill>
                  <a:schemeClr val="tx1"/>
                </a:solidFill>
              </a:ln>
            </c:spPr>
          </c:dPt>
          <c:dPt>
            <c:idx val="1"/>
            <c:invertIfNegative val="0"/>
            <c:bubble3D val="0"/>
            <c:spPr>
              <a:solidFill>
                <a:schemeClr val="bg1"/>
              </a:solidFill>
              <a:ln>
                <a:solidFill>
                  <a:schemeClr val="tx1"/>
                </a:solidFill>
              </a:ln>
            </c:spPr>
          </c:dPt>
          <c:dLbls>
            <c:dLbl>
              <c:idx val="0"/>
              <c:layout/>
              <c:spPr>
                <a:solidFill>
                  <a:schemeClr val="bg1">
                    <a:alpha val="50000"/>
                  </a:schemeClr>
                </a:solidFill>
              </c:spPr>
              <c:txPr>
                <a:bodyPr/>
                <a:lstStyle/>
                <a:p>
                  <a:pPr>
                    <a:defRPr sz="9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dLbl>
            <c:dLbl>
              <c:idx val="1"/>
              <c:layout/>
              <c:showLegendKey val="0"/>
              <c:showVal val="0"/>
              <c:showCatName val="0"/>
              <c:showSerName val="1"/>
              <c:showPercent val="0"/>
              <c:showBubbleSize val="0"/>
            </c:dLbl>
            <c:txPr>
              <a:bodyPr/>
              <a:lstStyle/>
              <a:p>
                <a:pPr>
                  <a:defRPr sz="9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0"/>
            <c:showCatName val="0"/>
            <c:showSerName val="0"/>
            <c:showPercent val="0"/>
            <c:showBubbleSize val="0"/>
          </c:dLbls>
          <c:cat>
            <c:strRef>
              <c:f>'[Microsoft PowerPoint 内のグラフ]Sheet1'!$E$7:$F$7</c:f>
              <c:strCache>
                <c:ptCount val="1"/>
                <c:pt idx="0">
                  <c:v>総数（6,264人）</c:v>
                </c:pt>
              </c:strCache>
            </c:strRef>
          </c:cat>
          <c:val>
            <c:numRef>
              <c:f>'[Microsoft PowerPoint 内のグラフ]Sheet1'!$E$10:$F$10</c:f>
              <c:numCache>
                <c:formatCode>General</c:formatCode>
                <c:ptCount val="2"/>
                <c:pt idx="0">
                  <c:v>27.5</c:v>
                </c:pt>
                <c:pt idx="1">
                  <c:v>30</c:v>
                </c:pt>
              </c:numCache>
            </c:numRef>
          </c:val>
        </c:ser>
        <c:ser>
          <c:idx val="3"/>
          <c:order val="3"/>
          <c:tx>
            <c:strRef>
              <c:f>'[Microsoft PowerPoint 内のグラフ]Sheet1'!$D$11</c:f>
              <c:strCache>
                <c:ptCount val="1"/>
                <c:pt idx="0">
                  <c:v>施設や設備のバリアフリー化が進み、それらが適正に利用されている。加えて、思いやりの心が醸成されている</c:v>
                </c:pt>
              </c:strCache>
            </c:strRef>
          </c:tx>
          <c:invertIfNegative val="0"/>
          <c:dPt>
            <c:idx val="0"/>
            <c:invertIfNegative val="0"/>
            <c:bubble3D val="0"/>
            <c:spPr>
              <a:pattFill prst="ltHorz">
                <a:fgClr>
                  <a:schemeClr val="accent1"/>
                </a:fgClr>
                <a:bgClr>
                  <a:schemeClr val="bg1"/>
                </a:bgClr>
              </a:pattFill>
              <a:ln>
                <a:solidFill>
                  <a:schemeClr val="tx1"/>
                </a:solidFill>
              </a:ln>
            </c:spPr>
          </c:dPt>
          <c:dPt>
            <c:idx val="1"/>
            <c:invertIfNegative val="0"/>
            <c:bubble3D val="0"/>
            <c:spPr>
              <a:noFill/>
              <a:ln>
                <a:solidFill>
                  <a:schemeClr val="tx1"/>
                </a:solidFill>
              </a:ln>
            </c:spPr>
          </c:dPt>
          <c:dLbls>
            <c:dLbl>
              <c:idx val="0"/>
              <c:layout/>
              <c:showLegendKey val="0"/>
              <c:showVal val="1"/>
              <c:showCatName val="0"/>
              <c:showSerName val="0"/>
              <c:showPercent val="0"/>
              <c:showBubbleSize val="0"/>
            </c:dLbl>
            <c:dLbl>
              <c:idx val="1"/>
              <c:layout/>
              <c:tx>
                <c:rich>
                  <a:bodyPr/>
                  <a:lstStyle/>
                  <a:p>
                    <a:r>
                      <a:rPr lang="ja-JP" altLang="en-US" sz="900">
                        <a:latin typeface="Meiryo UI" panose="020B0604030504040204" pitchFamily="50" charset="-128"/>
                        <a:ea typeface="Meiryo UI" panose="020B0604030504040204" pitchFamily="50" charset="-128"/>
                        <a:cs typeface="Meiryo UI" panose="020B0604030504040204" pitchFamily="50" charset="-128"/>
                      </a:rPr>
                      <a:t>施設や設備のバリアフリー化が進み、それらが適正に利用されている。加えて、思いやりの心が醸成されている</a:t>
                    </a:r>
                    <a:endParaRPr lang="ja-JP" altLang="en-US" sz="700"/>
                  </a:p>
                </c:rich>
              </c:tx>
              <c:showLegendKey val="0"/>
              <c:showVal val="0"/>
              <c:showCatName val="0"/>
              <c:showSerName val="1"/>
              <c:showPercent val="0"/>
              <c:showBubbleSize val="0"/>
            </c:dLbl>
            <c:txPr>
              <a:bodyPr/>
              <a:lstStyle/>
              <a:p>
                <a:pPr>
                  <a:defRPr sz="9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0"/>
            <c:showCatName val="0"/>
            <c:showSerName val="1"/>
            <c:showPercent val="0"/>
            <c:showBubbleSize val="0"/>
            <c:showLeaderLines val="0"/>
          </c:dLbls>
          <c:cat>
            <c:strRef>
              <c:f>'[Microsoft PowerPoint 内のグラフ]Sheet1'!$E$7:$F$7</c:f>
              <c:strCache>
                <c:ptCount val="1"/>
                <c:pt idx="0">
                  <c:v>総数（6,264人）</c:v>
                </c:pt>
              </c:strCache>
            </c:strRef>
          </c:cat>
          <c:val>
            <c:numRef>
              <c:f>'[Microsoft PowerPoint 内のグラフ]Sheet1'!$E$11:$F$11</c:f>
              <c:numCache>
                <c:formatCode>General</c:formatCode>
                <c:ptCount val="2"/>
                <c:pt idx="0">
                  <c:v>4.9000000000000004</c:v>
                </c:pt>
                <c:pt idx="1">
                  <c:v>30</c:v>
                </c:pt>
              </c:numCache>
            </c:numRef>
          </c:val>
        </c:ser>
        <c:ser>
          <c:idx val="4"/>
          <c:order val="4"/>
          <c:tx>
            <c:strRef>
              <c:f>'[Microsoft PowerPoint 内のグラフ]Sheet1'!$D$12</c:f>
              <c:strCache>
                <c:ptCount val="1"/>
                <c:pt idx="0">
                  <c:v>その他</c:v>
                </c:pt>
              </c:strCache>
            </c:strRef>
          </c:tx>
          <c:spPr>
            <a:noFill/>
            <a:ln>
              <a:solidFill>
                <a:schemeClr val="tx1"/>
              </a:solidFill>
            </a:ln>
          </c:spPr>
          <c:invertIfNegative val="0"/>
          <c:dPt>
            <c:idx val="0"/>
            <c:invertIfNegative val="0"/>
            <c:bubble3D val="0"/>
            <c:spPr>
              <a:pattFill prst="pct75">
                <a:fgClr>
                  <a:schemeClr val="bg1">
                    <a:lumMod val="75000"/>
                  </a:schemeClr>
                </a:fgClr>
                <a:bgClr>
                  <a:schemeClr val="bg1"/>
                </a:bgClr>
              </a:pattFill>
              <a:ln>
                <a:solidFill>
                  <a:schemeClr val="tx1"/>
                </a:solidFill>
              </a:ln>
            </c:spPr>
          </c:dPt>
          <c:dLbls>
            <c:dLbl>
              <c:idx val="0"/>
              <c:layout/>
              <c:spPr/>
              <c:txPr>
                <a:bodyPr/>
                <a:lstStyle/>
                <a:p>
                  <a:pPr>
                    <a:defRPr sz="10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dLbl>
            <c:dLbl>
              <c:idx val="1"/>
              <c:spPr/>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0"/>
              <c:showCatName val="0"/>
              <c:showSerName val="1"/>
              <c:showPercent val="0"/>
              <c:showBubbleSize val="0"/>
            </c:dLbl>
            <c:txPr>
              <a:bodyPr/>
              <a:lstStyle/>
              <a:p>
                <a:pPr>
                  <a:defRPr sz="55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0"/>
            <c:showCatName val="0"/>
            <c:showSerName val="1"/>
            <c:showPercent val="0"/>
            <c:showBubbleSize val="0"/>
            <c:showLeaderLines val="0"/>
          </c:dLbls>
          <c:cat>
            <c:strRef>
              <c:f>'[Microsoft PowerPoint 内のグラフ]Sheet1'!$E$7:$F$7</c:f>
              <c:strCache>
                <c:ptCount val="1"/>
                <c:pt idx="0">
                  <c:v>総数（6,264人）</c:v>
                </c:pt>
              </c:strCache>
            </c:strRef>
          </c:cat>
          <c:val>
            <c:numRef>
              <c:f>'[Microsoft PowerPoint 内のグラフ]Sheet1'!$E$12:$F$12</c:f>
              <c:numCache>
                <c:formatCode>General</c:formatCode>
                <c:ptCount val="2"/>
                <c:pt idx="0">
                  <c:v>2.7</c:v>
                </c:pt>
                <c:pt idx="1">
                  <c:v>5</c:v>
                </c:pt>
              </c:numCache>
            </c:numRef>
          </c:val>
        </c:ser>
        <c:ser>
          <c:idx val="5"/>
          <c:order val="5"/>
          <c:tx>
            <c:strRef>
              <c:f>'[Microsoft PowerPoint 内のグラフ]Sheet1'!$D$13</c:f>
              <c:strCache>
                <c:ptCount val="1"/>
                <c:pt idx="0">
                  <c:v>無回答</c:v>
                </c:pt>
              </c:strCache>
            </c:strRef>
          </c:tx>
          <c:spPr>
            <a:noFill/>
            <a:ln>
              <a:solidFill>
                <a:schemeClr val="tx1"/>
              </a:solidFill>
            </a:ln>
          </c:spPr>
          <c:invertIfNegative val="0"/>
          <c:dPt>
            <c:idx val="0"/>
            <c:invertIfNegative val="0"/>
            <c:bubble3D val="0"/>
            <c:spPr>
              <a:pattFill prst="pct5">
                <a:fgClr>
                  <a:schemeClr val="accent1"/>
                </a:fgClr>
                <a:bgClr>
                  <a:schemeClr val="bg1"/>
                </a:bgClr>
              </a:pattFill>
              <a:ln>
                <a:solidFill>
                  <a:schemeClr val="tx1"/>
                </a:solidFill>
              </a:ln>
            </c:spPr>
          </c:dPt>
          <c:dLbls>
            <c:dLbl>
              <c:idx val="0"/>
              <c:layout>
                <c:manualLayout>
                  <c:x val="4.0468641741736354E-3"/>
                  <c:y val="7.6251546045126503E-2"/>
                </c:manualLayout>
              </c:layout>
              <c:spPr/>
              <c:txPr>
                <a:bodyPr/>
                <a:lstStyle/>
                <a:p>
                  <a:pPr>
                    <a:defRPr sz="10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dLbl>
            <c:dLbl>
              <c:idx val="1"/>
              <c:spPr/>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0"/>
              <c:showCatName val="0"/>
              <c:showSerName val="1"/>
              <c:showPercent val="0"/>
              <c:showBubbleSize val="0"/>
            </c:dLbl>
            <c:txPr>
              <a:bodyPr/>
              <a:lstStyle/>
              <a:p>
                <a:pPr>
                  <a:defRPr sz="55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0"/>
            <c:showCatName val="0"/>
            <c:showSerName val="1"/>
            <c:showPercent val="0"/>
            <c:showBubbleSize val="0"/>
            <c:showLeaderLines val="0"/>
          </c:dLbls>
          <c:cat>
            <c:strRef>
              <c:f>'[Microsoft PowerPoint 内のグラフ]Sheet1'!$E$7:$F$7</c:f>
              <c:strCache>
                <c:ptCount val="1"/>
                <c:pt idx="0">
                  <c:v>総数（6,264人）</c:v>
                </c:pt>
              </c:strCache>
            </c:strRef>
          </c:cat>
          <c:val>
            <c:numRef>
              <c:f>'[Microsoft PowerPoint 内のグラフ]Sheet1'!$E$13:$F$13</c:f>
              <c:numCache>
                <c:formatCode>General</c:formatCode>
                <c:ptCount val="2"/>
                <c:pt idx="0">
                  <c:v>1.9</c:v>
                </c:pt>
                <c:pt idx="1">
                  <c:v>5</c:v>
                </c:pt>
              </c:numCache>
            </c:numRef>
          </c:val>
        </c:ser>
        <c:dLbls>
          <c:showLegendKey val="0"/>
          <c:showVal val="0"/>
          <c:showCatName val="0"/>
          <c:showSerName val="0"/>
          <c:showPercent val="0"/>
          <c:showBubbleSize val="0"/>
        </c:dLbls>
        <c:gapWidth val="31"/>
        <c:overlap val="100"/>
        <c:serLines/>
        <c:axId val="116950144"/>
        <c:axId val="116951680"/>
      </c:barChart>
      <c:catAx>
        <c:axId val="116950144"/>
        <c:scaling>
          <c:orientation val="minMax"/>
        </c:scaling>
        <c:delete val="0"/>
        <c:axPos val="l"/>
        <c:numFmt formatCode="General" sourceLinked="1"/>
        <c:majorTickMark val="none"/>
        <c:minorTickMark val="none"/>
        <c:tickLblPos val="nextTo"/>
        <c:crossAx val="116951680"/>
        <c:crosses val="autoZero"/>
        <c:auto val="1"/>
        <c:lblAlgn val="ctr"/>
        <c:lblOffset val="100"/>
        <c:noMultiLvlLbl val="0"/>
      </c:catAx>
      <c:valAx>
        <c:axId val="116951680"/>
        <c:scaling>
          <c:orientation val="minMax"/>
        </c:scaling>
        <c:delete val="1"/>
        <c:axPos val="b"/>
        <c:majorGridlines>
          <c:spPr>
            <a:ln>
              <a:noFill/>
            </a:ln>
          </c:spPr>
        </c:majorGridlines>
        <c:numFmt formatCode="0%" sourceLinked="1"/>
        <c:majorTickMark val="out"/>
        <c:minorTickMark val="none"/>
        <c:tickLblPos val="nextTo"/>
        <c:crossAx val="116950144"/>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4950535029275E-2"/>
          <c:y val="2.1715011940169421E-2"/>
          <c:w val="0.93221643448415104"/>
          <c:h val="0.40619422517267201"/>
        </c:manualLayout>
      </c:layout>
      <c:barChart>
        <c:barDir val="col"/>
        <c:grouping val="clustered"/>
        <c:varyColors val="0"/>
        <c:ser>
          <c:idx val="0"/>
          <c:order val="0"/>
          <c:tx>
            <c:strRef>
              <c:f>'[7章 福祉のまちづくり（グラフ）.xls]Ⅱ-7-5　重点的に取り組む必要があること'!$N$32</c:f>
              <c:strCache>
                <c:ptCount val="1"/>
                <c:pt idx="0">
                  <c:v>総数（5,944人)</c:v>
                </c:pt>
              </c:strCache>
            </c:strRef>
          </c:tx>
          <c:spPr>
            <a:solidFill>
              <a:schemeClr val="bg1"/>
            </a:solidFill>
            <a:ln w="9525">
              <a:solidFill>
                <a:srgbClr val="000000"/>
              </a:solidFill>
              <a:prstDash val="solid"/>
            </a:ln>
          </c:spPr>
          <c:invertIfNegative val="0"/>
          <c:dLbls>
            <c:dLbl>
              <c:idx val="0"/>
              <c:layout>
                <c:manualLayout>
                  <c:x val="0"/>
                  <c:y val="0"/>
                </c:manualLayout>
              </c:layout>
              <c:spPr/>
              <c:txPr>
                <a:bodyPr/>
                <a:lstStyle/>
                <a:p>
                  <a:pPr>
                    <a:defRPr/>
                  </a:pPr>
                  <a:endParaRPr lang="ja-JP"/>
                </a:p>
              </c:txPr>
              <c:dLblPos val="outEnd"/>
              <c:showLegendKey val="0"/>
              <c:showVal val="1"/>
              <c:showCatName val="0"/>
              <c:showSerName val="0"/>
              <c:showPercent val="0"/>
              <c:showBubbleSize val="0"/>
            </c:dLbl>
            <c:showLegendKey val="0"/>
            <c:showVal val="1"/>
            <c:showCatName val="0"/>
            <c:showSerName val="0"/>
            <c:showPercent val="0"/>
            <c:showBubbleSize val="0"/>
            <c:showLeaderLines val="0"/>
          </c:dLbls>
          <c:cat>
            <c:strRef>
              <c:f>'[7章 福祉のまちづくり（グラフ）.xls]Ⅱ-7-5　重点的に取り組む必要があること'!$M$33:$M$49</c:f>
              <c:strCache>
                <c:ptCount val="16"/>
                <c:pt idx="0">
                  <c:v>道路の整備（車道と歩道の分離、自転車専用レーンの設置、音響式信号機の設置など）</c:v>
                </c:pt>
                <c:pt idx="1">
                  <c:v>公共交通施設や公共交通機関の整備</c:v>
                </c:pt>
                <c:pt idx="2">
                  <c:v>災害時における要配慮者の安全対策</c:v>
                </c:pt>
                <c:pt idx="3">
                  <c:v>学校におけるユニバーサルデザイン教育等の推進</c:v>
                </c:pt>
                <c:pt idx="4">
                  <c:v>建物内の整備（多くの人が利用する建物の出入口を自動ドアにする、通路幅を広げる、段差解消など）</c:v>
                </c:pt>
                <c:pt idx="5">
                  <c:v>高齢者や障害者にも住みやすい住宅の整備</c:v>
                </c:pt>
                <c:pt idx="6">
                  <c:v>建物、道路、公園、公共交通施設などの連続的、一体的、計画的な整備</c:v>
                </c:pt>
                <c:pt idx="7">
                  <c:v>わかりやすく利用しやすい情報提供の充実</c:v>
                </c:pt>
                <c:pt idx="8">
                  <c:v>公園・河川の整備（園路等の段差解消、ベンチやトイレ設置など）</c:v>
                </c:pt>
                <c:pt idx="9">
                  <c:v>当事者の意見を反映するための仕組みづくり</c:v>
                </c:pt>
                <c:pt idx="10">
                  <c:v>高齢者や障害者の社会参加を支える仕組みづくり</c:v>
                </c:pt>
                <c:pt idx="11">
                  <c:v>「福祉のまちづくり」の普及・啓発の充実</c:v>
                </c:pt>
                <c:pt idx="12">
                  <c:v>民間事業者による従業員を対象とした接客対応向上等のための研修の実施</c:v>
                </c:pt>
                <c:pt idx="13">
                  <c:v>地域住民を対象にしたユニバーサルデザインに関するセミナー・ワークショップの推進</c:v>
                </c:pt>
                <c:pt idx="14">
                  <c:v>その他</c:v>
                </c:pt>
                <c:pt idx="15">
                  <c:v>無回答</c:v>
                </c:pt>
              </c:strCache>
            </c:strRef>
          </c:cat>
          <c:val>
            <c:numRef>
              <c:f>'[7章 福祉のまちづくり（グラフ）.xls]Ⅱ-7-5　重点的に取り組む必要があること'!$N$33:$N$49</c:f>
              <c:numCache>
                <c:formatCode>0.0_);[Red]\(0.0\)</c:formatCode>
                <c:ptCount val="17"/>
                <c:pt idx="0">
                  <c:v>67.400000000000006</c:v>
                </c:pt>
                <c:pt idx="1">
                  <c:v>67.3</c:v>
                </c:pt>
                <c:pt idx="2">
                  <c:v>46.7</c:v>
                </c:pt>
                <c:pt idx="3">
                  <c:v>37.700000000000003</c:v>
                </c:pt>
                <c:pt idx="4">
                  <c:v>34.1</c:v>
                </c:pt>
                <c:pt idx="5">
                  <c:v>32.700000000000003</c:v>
                </c:pt>
                <c:pt idx="6">
                  <c:v>29.4</c:v>
                </c:pt>
                <c:pt idx="7">
                  <c:v>26.6</c:v>
                </c:pt>
                <c:pt idx="8">
                  <c:v>18.7</c:v>
                </c:pt>
                <c:pt idx="9">
                  <c:v>16.2</c:v>
                </c:pt>
                <c:pt idx="10">
                  <c:v>15.4</c:v>
                </c:pt>
                <c:pt idx="11">
                  <c:v>11.3</c:v>
                </c:pt>
                <c:pt idx="12">
                  <c:v>10.199999999999999</c:v>
                </c:pt>
                <c:pt idx="13">
                  <c:v>5</c:v>
                </c:pt>
                <c:pt idx="14">
                  <c:v>2.2000000000000002</c:v>
                </c:pt>
                <c:pt idx="15">
                  <c:v>2.8</c:v>
                </c:pt>
              </c:numCache>
            </c:numRef>
          </c:val>
        </c:ser>
        <c:dLbls>
          <c:showLegendKey val="0"/>
          <c:showVal val="0"/>
          <c:showCatName val="0"/>
          <c:showSerName val="0"/>
          <c:showPercent val="0"/>
          <c:showBubbleSize val="0"/>
        </c:dLbls>
        <c:gapWidth val="100"/>
        <c:axId val="118307072"/>
        <c:axId val="118308864"/>
      </c:barChart>
      <c:catAx>
        <c:axId val="118307072"/>
        <c:scaling>
          <c:orientation val="minMax"/>
        </c:scaling>
        <c:delete val="0"/>
        <c:axPos val="b"/>
        <c:numFmt formatCode="General" sourceLinked="1"/>
        <c:majorTickMark val="none"/>
        <c:minorTickMark val="none"/>
        <c:tickLblPos val="nextTo"/>
        <c:spPr>
          <a:ln w="3175">
            <a:solidFill>
              <a:srgbClr val="000000"/>
            </a:solidFill>
            <a:prstDash val="solid"/>
          </a:ln>
        </c:spPr>
        <c:txPr>
          <a:bodyPr rot="0" vert="wordArtVertRtl"/>
          <a:lstStyle/>
          <a:p>
            <a:pPr>
              <a:defRPr sz="800"/>
            </a:pPr>
            <a:endParaRPr lang="ja-JP"/>
          </a:p>
        </c:txPr>
        <c:crossAx val="118308864"/>
        <c:crosses val="autoZero"/>
        <c:auto val="1"/>
        <c:lblAlgn val="ctr"/>
        <c:lblOffset val="100"/>
        <c:tickLblSkip val="1"/>
        <c:tickMarkSkip val="1"/>
        <c:noMultiLvlLbl val="0"/>
      </c:catAx>
      <c:valAx>
        <c:axId val="118308864"/>
        <c:scaling>
          <c:orientation val="minMax"/>
          <c:max val="70"/>
        </c:scaling>
        <c:delete val="0"/>
        <c:axPos val="l"/>
        <c:numFmt formatCode="0&quot;%&quot;" sourceLinked="0"/>
        <c:majorTickMark val="in"/>
        <c:minorTickMark val="none"/>
        <c:tickLblPos val="nextTo"/>
        <c:spPr>
          <a:ln w="3175">
            <a:solidFill>
              <a:srgbClr val="000000"/>
            </a:solidFill>
            <a:prstDash val="solid"/>
          </a:ln>
        </c:spPr>
        <c:txPr>
          <a:bodyPr rot="0" vert="horz"/>
          <a:lstStyle/>
          <a:p>
            <a:pPr>
              <a:defRPr/>
            </a:pPr>
            <a:endParaRPr lang="ja-JP"/>
          </a:p>
        </c:txPr>
        <c:crossAx val="118307072"/>
        <c:crosses val="autoZero"/>
        <c:crossBetween val="between"/>
        <c:majorUnit val="10"/>
      </c:valAx>
      <c:spPr>
        <a:solidFill>
          <a:srgbClr val="FFFFFF"/>
        </a:solidFill>
        <a:ln w="25400">
          <a:noFill/>
        </a:ln>
      </c:spPr>
    </c:plotArea>
    <c:legend>
      <c:legendPos val="r"/>
      <c:layout>
        <c:manualLayout>
          <c:xMode val="edge"/>
          <c:yMode val="edge"/>
          <c:x val="0.78569809543037883"/>
          <c:y val="8.4845793408145024E-3"/>
          <c:w val="0.19603957197657984"/>
          <c:h val="7.7404478453208525E-2"/>
        </c:manualLayout>
      </c:layout>
      <c:overlay val="0"/>
      <c:spPr>
        <a:solidFill>
          <a:srgbClr val="FFFFFF"/>
        </a:solidFill>
        <a:ln w="25400">
          <a:noFill/>
        </a:ln>
      </c:spPr>
    </c:legend>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0.89352</cdr:x>
      <cdr:y>0.10239</cdr:y>
    </cdr:from>
    <cdr:to>
      <cdr:x>0.96417</cdr:x>
      <cdr:y>0.1734</cdr:y>
    </cdr:to>
    <cdr:sp macro="" textlink="">
      <cdr:nvSpPr>
        <cdr:cNvPr id="26625" name="Text Box 1"/>
        <cdr:cNvSpPr txBox="1">
          <a:spLocks xmlns:a="http://schemas.openxmlformats.org/drawingml/2006/main" noChangeArrowheads="1"/>
        </cdr:cNvSpPr>
      </cdr:nvSpPr>
      <cdr:spPr bwMode="auto">
        <a:xfrm xmlns:a="http://schemas.openxmlformats.org/drawingml/2006/main">
          <a:off x="7720904" y="346876"/>
          <a:ext cx="610449" cy="240571"/>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a:noFill/>
        </a:ln>
        <a:extLst xmlns:a="http://schemas.openxmlformats.org/drawingml/2006/main">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1000" b="0" i="0" u="none" strike="noStrike" baseline="0">
              <a:solidFill>
                <a:srgbClr val="000000"/>
              </a:solidFill>
              <a:latin typeface="ＭＳ Ｐゴシック"/>
              <a:ea typeface="ＭＳ Ｐゴシック"/>
            </a:rPr>
            <a:t>無回答</a:t>
          </a:r>
        </a:p>
      </cdr:txBody>
    </cdr:sp>
  </cdr:relSizeAnchor>
  <cdr:relSizeAnchor xmlns:cdr="http://schemas.openxmlformats.org/drawingml/2006/chartDrawing">
    <cdr:from>
      <cdr:x>0.34264</cdr:x>
      <cdr:y>0.10239</cdr:y>
    </cdr:from>
    <cdr:to>
      <cdr:x>0.42256</cdr:x>
      <cdr:y>0.16839</cdr:y>
    </cdr:to>
    <cdr:sp macro="" textlink="">
      <cdr:nvSpPr>
        <cdr:cNvPr id="26626" name="Text Box 2"/>
        <cdr:cNvSpPr txBox="1">
          <a:spLocks xmlns:a="http://schemas.openxmlformats.org/drawingml/2006/main" noChangeArrowheads="1"/>
        </cdr:cNvSpPr>
      </cdr:nvSpPr>
      <cdr:spPr bwMode="auto">
        <a:xfrm xmlns:a="http://schemas.openxmlformats.org/drawingml/2006/main">
          <a:off x="2960739" y="328034"/>
          <a:ext cx="690585" cy="21144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1000" b="0" i="0" u="none" strike="noStrike" baseline="0" dirty="0">
              <a:solidFill>
                <a:srgbClr val="000000"/>
              </a:solidFill>
              <a:latin typeface="ＭＳ Ｐゴシック"/>
              <a:ea typeface="ＭＳ Ｐゴシック"/>
            </a:rPr>
            <a:t>あ　る</a:t>
          </a:r>
        </a:p>
      </cdr:txBody>
    </cdr:sp>
  </cdr:relSizeAnchor>
  <cdr:relSizeAnchor xmlns:cdr="http://schemas.openxmlformats.org/drawingml/2006/chartDrawing">
    <cdr:from>
      <cdr:x>0.66751</cdr:x>
      <cdr:y>0.10239</cdr:y>
    </cdr:from>
    <cdr:to>
      <cdr:x>0.74619</cdr:x>
      <cdr:y>0.20364</cdr:y>
    </cdr:to>
    <cdr:sp macro="" textlink="">
      <cdr:nvSpPr>
        <cdr:cNvPr id="26627" name="Text Box 3"/>
        <cdr:cNvSpPr txBox="1">
          <a:spLocks xmlns:a="http://schemas.openxmlformats.org/drawingml/2006/main" noChangeArrowheads="1"/>
        </cdr:cNvSpPr>
      </cdr:nvSpPr>
      <cdr:spPr bwMode="auto">
        <a:xfrm xmlns:a="http://schemas.openxmlformats.org/drawingml/2006/main">
          <a:off x="6103711" y="240540"/>
          <a:ext cx="719450" cy="23786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1000" b="0" i="0" u="none" strike="noStrike" baseline="0" dirty="0">
              <a:solidFill>
                <a:srgbClr val="000000"/>
              </a:solidFill>
              <a:latin typeface="ＭＳ Ｐゴシック"/>
              <a:ea typeface="ＭＳ Ｐゴシック"/>
            </a:rPr>
            <a:t>な　い</a:t>
          </a:r>
        </a:p>
      </cdr:txBody>
    </cdr:sp>
  </cdr:relSizeAnchor>
  <cdr:relSizeAnchor xmlns:cdr="http://schemas.openxmlformats.org/drawingml/2006/chartDrawing">
    <cdr:from>
      <cdr:x>0.53019</cdr:x>
      <cdr:y>0.09769</cdr:y>
    </cdr:from>
    <cdr:to>
      <cdr:x>0.53019</cdr:x>
      <cdr:y>0.19275</cdr:y>
    </cdr:to>
    <cdr:sp macro="" textlink="">
      <cdr:nvSpPr>
        <cdr:cNvPr id="26628" name="Line 4"/>
        <cdr:cNvSpPr>
          <a:spLocks xmlns:a="http://schemas.openxmlformats.org/drawingml/2006/main" noChangeShapeType="1"/>
        </cdr:cNvSpPr>
      </cdr:nvSpPr>
      <cdr:spPr bwMode="auto">
        <a:xfrm xmlns:a="http://schemas.openxmlformats.org/drawingml/2006/main">
          <a:off x="4898538" y="409261"/>
          <a:ext cx="0" cy="382831"/>
        </a:xfrm>
        <a:prstGeom xmlns:a="http://schemas.openxmlformats.org/drawingml/2006/main" prst="line">
          <a:avLst/>
        </a:prstGeom>
        <a:noFill xmlns:a="http://schemas.openxmlformats.org/drawingml/2006/main"/>
        <a:ln xmlns:a="http://schemas.openxmlformats.org/drawingml/2006/main" w="9525" cap="rnd">
          <a:solidFill>
            <a:srgbClr xmlns:mc="http://schemas.openxmlformats.org/markup-compatibility/2006" xmlns:a14="http://schemas.microsoft.com/office/drawing/2010/main" val="000000" mc:Ignorable="a14" a14:legacySpreadsheetColorIndex="64"/>
          </a:solidFill>
          <a:prstDash val="sysDot"/>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a:lstStyle xmlns:a="http://schemas.openxmlformats.org/drawingml/2006/main"/>
        <a:p xmlns:a="http://schemas.openxmlformats.org/drawingml/2006/main">
          <a:endParaRPr lang="ja-JP" altLang="en-US"/>
        </a:p>
      </cdr:txBody>
    </cdr:sp>
  </cdr:relSizeAnchor>
  <cdr:relSizeAnchor xmlns:cdr="http://schemas.openxmlformats.org/drawingml/2006/chartDrawing">
    <cdr:from>
      <cdr:x>0.84569</cdr:x>
      <cdr:y>0.07392</cdr:y>
    </cdr:from>
    <cdr:to>
      <cdr:x>0.84569</cdr:x>
      <cdr:y>0.13101</cdr:y>
    </cdr:to>
    <cdr:sp macro="" textlink="">
      <cdr:nvSpPr>
        <cdr:cNvPr id="26629" name="Line 5"/>
        <cdr:cNvSpPr>
          <a:spLocks xmlns:a="http://schemas.openxmlformats.org/drawingml/2006/main" noChangeShapeType="1"/>
        </cdr:cNvSpPr>
      </cdr:nvSpPr>
      <cdr:spPr bwMode="auto">
        <a:xfrm xmlns:a="http://schemas.openxmlformats.org/drawingml/2006/main">
          <a:off x="7813550" y="290792"/>
          <a:ext cx="0" cy="224582"/>
        </a:xfrm>
        <a:prstGeom xmlns:a="http://schemas.openxmlformats.org/drawingml/2006/main" prst="line">
          <a:avLst/>
        </a:prstGeom>
        <a:noFill xmlns:a="http://schemas.openxmlformats.org/drawingml/2006/main"/>
        <a:ln xmlns:a="http://schemas.openxmlformats.org/drawingml/2006/main" w="9525" cap="rnd">
          <a:solidFill>
            <a:srgbClr xmlns:mc="http://schemas.openxmlformats.org/markup-compatibility/2006" xmlns:a14="http://schemas.microsoft.com/office/drawing/2010/main" val="000000" mc:Ignorable="a14" a14:legacySpreadsheetColorIndex="64"/>
          </a:solidFill>
          <a:prstDash val="sysDot"/>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a:lstStyle xmlns:a="http://schemas.openxmlformats.org/drawingml/2006/main"/>
        <a:p xmlns:a="http://schemas.openxmlformats.org/drawingml/2006/main">
          <a:endParaRPr lang="ja-JP" altLang="en-US"/>
        </a:p>
      </cdr:txBody>
    </cdr:sp>
  </cdr:relSizeAnchor>
  <cdr:relSizeAnchor xmlns:cdr="http://schemas.openxmlformats.org/drawingml/2006/chartDrawing">
    <cdr:from>
      <cdr:x>0.84569</cdr:x>
      <cdr:y>0.13343</cdr:y>
    </cdr:from>
    <cdr:to>
      <cdr:x>0.90656</cdr:x>
      <cdr:y>0.17017</cdr:y>
    </cdr:to>
    <cdr:sp macro="" textlink="">
      <cdr:nvSpPr>
        <cdr:cNvPr id="26630" name="Line 6"/>
        <cdr:cNvSpPr>
          <a:spLocks xmlns:a="http://schemas.openxmlformats.org/drawingml/2006/main" noChangeShapeType="1"/>
        </cdr:cNvSpPr>
      </cdr:nvSpPr>
      <cdr:spPr bwMode="auto">
        <a:xfrm xmlns:a="http://schemas.openxmlformats.org/drawingml/2006/main">
          <a:off x="7813550" y="524899"/>
          <a:ext cx="562393" cy="144528"/>
        </a:xfrm>
        <a:prstGeom xmlns:a="http://schemas.openxmlformats.org/drawingml/2006/main" prst="line">
          <a:avLst/>
        </a:prstGeom>
        <a:noFill xmlns:a="http://schemas.openxmlformats.org/drawingml/2006/main"/>
        <a:ln xmlns:a="http://schemas.openxmlformats.org/drawingml/2006/main" w="9525" cap="rnd">
          <a:solidFill>
            <a:srgbClr xmlns:mc="http://schemas.openxmlformats.org/markup-compatibility/2006" xmlns:a14="http://schemas.microsoft.com/office/drawing/2010/main" val="000000" mc:Ignorable="a14" a14:legacySpreadsheetColorIndex="64"/>
          </a:solidFill>
          <a:prstDash val="sysDot"/>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a:lstStyle xmlns:a="http://schemas.openxmlformats.org/drawingml/2006/main"/>
        <a:p xmlns:a="http://schemas.openxmlformats.org/drawingml/2006/main">
          <a:endParaRPr lang="ja-JP" altLang="en-US"/>
        </a:p>
      </cdr:txBody>
    </cdr:sp>
  </cdr:relSizeAnchor>
</c:userShapes>
</file>

<file path=ppt/drawings/drawing2.xml><?xml version="1.0" encoding="utf-8"?>
<c:userShapes xmlns:c="http://schemas.openxmlformats.org/drawingml/2006/chart">
  <cdr:relSizeAnchor xmlns:cdr="http://schemas.openxmlformats.org/drawingml/2006/chartDrawing">
    <cdr:from>
      <cdr:x>0.36384</cdr:x>
      <cdr:y>0.44296</cdr:y>
    </cdr:from>
    <cdr:to>
      <cdr:x>0.54462</cdr:x>
      <cdr:y>0.63367</cdr:y>
    </cdr:to>
    <cdr:sp macro="" textlink="">
      <cdr:nvSpPr>
        <cdr:cNvPr id="2724873" name="Text Box 9"/>
        <cdr:cNvSpPr txBox="1">
          <a:spLocks xmlns:a="http://schemas.openxmlformats.org/drawingml/2006/main" noChangeArrowheads="1"/>
        </cdr:cNvSpPr>
      </cdr:nvSpPr>
      <cdr:spPr bwMode="auto">
        <a:xfrm xmlns:a="http://schemas.openxmlformats.org/drawingml/2006/main">
          <a:off x="1514474" y="1371238"/>
          <a:ext cx="752475" cy="59036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cap="rnd" algn="ctr">
              <a:solidFill>
                <a:srgbClr xmlns:mc="http://schemas.openxmlformats.org/markup-compatibility/2006" val="000000" mc:Ignorable="a14" a14:legacySpreadsheetColorIndex="64"/>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ja-JP" altLang="en-US" sz="1000" b="0" i="0" u="none" strike="noStrike" baseline="0">
              <a:solidFill>
                <a:srgbClr val="000000"/>
              </a:solidFill>
              <a:latin typeface="ＭＳ Ｐゴシック"/>
              <a:ea typeface="ＭＳ Ｐゴシック"/>
            </a:rPr>
            <a:t>100%</a:t>
          </a:r>
        </a:p>
        <a:p xmlns:a="http://schemas.openxmlformats.org/drawingml/2006/main">
          <a:pPr algn="ctr" rtl="0">
            <a:defRPr sz="1000"/>
          </a:pPr>
          <a:r>
            <a:rPr lang="ja-JP" altLang="en-US" sz="1000" b="0" i="0" u="none" strike="noStrike" baseline="0">
              <a:solidFill>
                <a:srgbClr val="000000"/>
              </a:solidFill>
              <a:latin typeface="ＭＳ Ｐゴシック"/>
              <a:ea typeface="ＭＳ Ｐゴシック"/>
            </a:rPr>
            <a:t>（</a:t>
          </a:r>
          <a:r>
            <a:rPr lang="en-US" altLang="ja-JP" sz="1000" b="0" i="0" u="none" strike="noStrike" baseline="0">
              <a:solidFill>
                <a:srgbClr val="000000"/>
              </a:solidFill>
              <a:latin typeface="ＭＳ Ｐゴシック"/>
              <a:ea typeface="ＭＳ Ｐゴシック"/>
            </a:rPr>
            <a:t>2,749</a:t>
          </a:r>
          <a:r>
            <a:rPr lang="ja-JP" altLang="en-US" sz="1000" b="0" i="0" u="none" strike="noStrike" baseline="0">
              <a:solidFill>
                <a:srgbClr val="000000"/>
              </a:solidFill>
              <a:latin typeface="ＭＳ Ｐゴシック"/>
              <a:ea typeface="ＭＳ Ｐゴシック"/>
            </a:rPr>
            <a:t>人)</a:t>
          </a:r>
        </a:p>
      </cdr:txBody>
    </cdr:sp>
  </cdr:relSizeAnchor>
  <cdr:relSizeAnchor xmlns:cdr="http://schemas.openxmlformats.org/drawingml/2006/chartDrawing">
    <cdr:from>
      <cdr:x>0.23119</cdr:x>
      <cdr:y>0.25191</cdr:y>
    </cdr:from>
    <cdr:to>
      <cdr:x>0.27009</cdr:x>
      <cdr:y>0.30115</cdr:y>
    </cdr:to>
    <cdr:cxnSp macro="">
      <cdr:nvCxnSpPr>
        <cdr:cNvPr id="3" name="直線コネクタ 2"/>
        <cdr:cNvCxnSpPr/>
      </cdr:nvCxnSpPr>
      <cdr:spPr bwMode="auto">
        <a:xfrm xmlns:a="http://schemas.openxmlformats.org/drawingml/2006/main" flipH="1" flipV="1">
          <a:off x="965454" y="770844"/>
          <a:ext cx="162446" cy="150674"/>
        </a:xfrm>
        <a:prstGeom xmlns:a="http://schemas.openxmlformats.org/drawingml/2006/main" prst="line">
          <a:avLst/>
        </a:prstGeom>
        <a:noFill xmlns:a="http://schemas.openxmlformats.org/drawingml/2006/main"/>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0.43936</cdr:x>
      <cdr:y>0.16923</cdr:y>
    </cdr:from>
    <cdr:to>
      <cdr:x>0.44118</cdr:x>
      <cdr:y>0.2491</cdr:y>
    </cdr:to>
    <cdr:cxnSp macro="">
      <cdr:nvCxnSpPr>
        <cdr:cNvPr id="6" name="直線コネクタ 5"/>
        <cdr:cNvCxnSpPr/>
      </cdr:nvCxnSpPr>
      <cdr:spPr bwMode="auto">
        <a:xfrm xmlns:a="http://schemas.openxmlformats.org/drawingml/2006/main" flipH="1" flipV="1">
          <a:off x="1828799" y="523875"/>
          <a:ext cx="7580" cy="247247"/>
        </a:xfrm>
        <a:prstGeom xmlns:a="http://schemas.openxmlformats.org/drawingml/2006/main" prst="line">
          <a:avLst/>
        </a:prstGeom>
        <a:noFill xmlns:a="http://schemas.openxmlformats.org/drawingml/2006/main"/>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0.38444</cdr:x>
      <cdr:y>0.17846</cdr:y>
    </cdr:from>
    <cdr:to>
      <cdr:x>0.41434</cdr:x>
      <cdr:y>0.25352</cdr:y>
    </cdr:to>
    <cdr:cxnSp macro="">
      <cdr:nvCxnSpPr>
        <cdr:cNvPr id="12" name="直線コネクタ 11"/>
        <cdr:cNvCxnSpPr/>
      </cdr:nvCxnSpPr>
      <cdr:spPr bwMode="auto">
        <a:xfrm xmlns:a="http://schemas.openxmlformats.org/drawingml/2006/main" flipH="1" flipV="1">
          <a:off x="1600199" y="552450"/>
          <a:ext cx="124440" cy="232356"/>
        </a:xfrm>
        <a:prstGeom xmlns:a="http://schemas.openxmlformats.org/drawingml/2006/main" prst="line">
          <a:avLst/>
        </a:prstGeom>
        <a:noFill xmlns:a="http://schemas.openxmlformats.org/drawingml/2006/main"/>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0.62243</cdr:x>
      <cdr:y>0.2948</cdr:y>
    </cdr:from>
    <cdr:to>
      <cdr:x>0.6683</cdr:x>
      <cdr:y>0.32616</cdr:y>
    </cdr:to>
    <cdr:cxnSp macro="">
      <cdr:nvCxnSpPr>
        <cdr:cNvPr id="15" name="直線コネクタ 14"/>
        <cdr:cNvCxnSpPr/>
      </cdr:nvCxnSpPr>
      <cdr:spPr bwMode="auto">
        <a:xfrm xmlns:a="http://schemas.openxmlformats.org/drawingml/2006/main" flipV="1">
          <a:off x="2590804" y="912576"/>
          <a:ext cx="190930" cy="97079"/>
        </a:xfrm>
        <a:prstGeom xmlns:a="http://schemas.openxmlformats.org/drawingml/2006/main" prst="line">
          <a:avLst/>
        </a:prstGeom>
        <a:noFill xmlns:a="http://schemas.openxmlformats.org/drawingml/2006/main"/>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0.18307</cdr:x>
      <cdr:y>0.56</cdr:y>
    </cdr:from>
    <cdr:to>
      <cdr:x>0.23112</cdr:x>
      <cdr:y>0.56</cdr:y>
    </cdr:to>
    <cdr:cxnSp macro="">
      <cdr:nvCxnSpPr>
        <cdr:cNvPr id="18" name="直線コネクタ 17"/>
        <cdr:cNvCxnSpPr/>
      </cdr:nvCxnSpPr>
      <cdr:spPr bwMode="auto">
        <a:xfrm xmlns:a="http://schemas.openxmlformats.org/drawingml/2006/main" flipV="1">
          <a:off x="761999" y="1733542"/>
          <a:ext cx="200014" cy="8"/>
        </a:xfrm>
        <a:prstGeom xmlns:a="http://schemas.openxmlformats.org/drawingml/2006/main" prst="line">
          <a:avLst/>
        </a:prstGeom>
        <a:noFill xmlns:a="http://schemas.openxmlformats.org/drawingml/2006/main"/>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0.28131</cdr:x>
      <cdr:y>0.7979</cdr:y>
    </cdr:from>
    <cdr:to>
      <cdr:x>0.32718</cdr:x>
      <cdr:y>0.82926</cdr:y>
    </cdr:to>
    <cdr:cxnSp macro="">
      <cdr:nvCxnSpPr>
        <cdr:cNvPr id="8" name="直線コネクタ 7"/>
        <cdr:cNvCxnSpPr/>
      </cdr:nvCxnSpPr>
      <cdr:spPr bwMode="auto">
        <a:xfrm xmlns:a="http://schemas.openxmlformats.org/drawingml/2006/main" flipV="1">
          <a:off x="1174750" y="2441575"/>
          <a:ext cx="191553" cy="95962"/>
        </a:xfrm>
        <a:prstGeom xmlns:a="http://schemas.openxmlformats.org/drawingml/2006/main" prst="line">
          <a:avLst/>
        </a:prstGeom>
        <a:noFill xmlns:a="http://schemas.openxmlformats.org/drawingml/2006/main"/>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userShapes>
</file>

<file path=ppt/drawings/drawing3.xml><?xml version="1.0" encoding="utf-8"?>
<c:userShapes xmlns:c="http://schemas.openxmlformats.org/drawingml/2006/chart">
  <cdr:relSizeAnchor xmlns:cdr="http://schemas.openxmlformats.org/drawingml/2006/chartDrawing">
    <cdr:from>
      <cdr:x>0.33992</cdr:x>
      <cdr:y>0.44296</cdr:y>
    </cdr:from>
    <cdr:to>
      <cdr:x>0.56471</cdr:x>
      <cdr:y>0.63367</cdr:y>
    </cdr:to>
    <cdr:sp macro="" textlink="">
      <cdr:nvSpPr>
        <cdr:cNvPr id="2724873" name="Text Box 9"/>
        <cdr:cNvSpPr txBox="1">
          <a:spLocks xmlns:a="http://schemas.openxmlformats.org/drawingml/2006/main" noChangeArrowheads="1"/>
        </cdr:cNvSpPr>
      </cdr:nvSpPr>
      <cdr:spPr bwMode="auto">
        <a:xfrm xmlns:a="http://schemas.openxmlformats.org/drawingml/2006/main">
          <a:off x="1100827" y="1168710"/>
          <a:ext cx="727973" cy="50317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cap="rnd" algn="ctr">
              <a:solidFill>
                <a:srgbClr xmlns:mc="http://schemas.openxmlformats.org/markup-compatibility/2006" val="000000" mc:Ignorable="a14" a14:legacySpreadsheetColorIndex="64"/>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ja-JP" altLang="en-US" sz="1000" b="0" i="0" u="none" strike="noStrike" baseline="0">
              <a:solidFill>
                <a:srgbClr val="000000"/>
              </a:solidFill>
              <a:latin typeface="ＭＳ Ｐゴシック"/>
              <a:ea typeface="ＭＳ Ｐゴシック"/>
            </a:rPr>
            <a:t>100%</a:t>
          </a:r>
        </a:p>
        <a:p xmlns:a="http://schemas.openxmlformats.org/drawingml/2006/main">
          <a:pPr algn="ctr" rtl="0">
            <a:defRPr sz="1000"/>
          </a:pPr>
          <a:r>
            <a:rPr lang="ja-JP" altLang="en-US" sz="1000" b="0" i="0" u="none" strike="noStrike" baseline="0">
              <a:solidFill>
                <a:srgbClr val="000000"/>
              </a:solidFill>
              <a:latin typeface="ＭＳ Ｐゴシック"/>
              <a:ea typeface="ＭＳ Ｐゴシック"/>
            </a:rPr>
            <a:t>（</a:t>
          </a:r>
          <a:r>
            <a:rPr lang="en-US" altLang="ja-JP" sz="1000" b="0" i="0" u="none" strike="noStrike" baseline="0">
              <a:solidFill>
                <a:srgbClr val="000000"/>
              </a:solidFill>
              <a:latin typeface="ＭＳ Ｐゴシック"/>
              <a:ea typeface="ＭＳ Ｐゴシック"/>
            </a:rPr>
            <a:t>5,944</a:t>
          </a:r>
          <a:r>
            <a:rPr lang="ja-JP" altLang="en-US" sz="1000" b="0" i="0" u="none" strike="noStrike" baseline="0">
              <a:solidFill>
                <a:srgbClr val="000000"/>
              </a:solidFill>
              <a:latin typeface="ＭＳ Ｐゴシック"/>
              <a:ea typeface="ＭＳ Ｐゴシック"/>
            </a:rPr>
            <a:t>人)</a:t>
          </a:r>
        </a:p>
      </cdr:txBody>
    </cdr:sp>
  </cdr:relSizeAnchor>
  <cdr:relSizeAnchor xmlns:cdr="http://schemas.openxmlformats.org/drawingml/2006/chartDrawing">
    <cdr:from>
      <cdr:x>0.17183</cdr:x>
      <cdr:y>0.29758</cdr:y>
    </cdr:from>
    <cdr:to>
      <cdr:x>0.30588</cdr:x>
      <cdr:y>0.30686</cdr:y>
    </cdr:to>
    <cdr:cxnSp macro="">
      <cdr:nvCxnSpPr>
        <cdr:cNvPr id="3" name="直線コネクタ 2"/>
        <cdr:cNvCxnSpPr/>
      </cdr:nvCxnSpPr>
      <cdr:spPr bwMode="auto">
        <a:xfrm xmlns:a="http://schemas.openxmlformats.org/drawingml/2006/main" flipH="1" flipV="1">
          <a:off x="581025" y="819150"/>
          <a:ext cx="453271" cy="25552"/>
        </a:xfrm>
        <a:prstGeom xmlns:a="http://schemas.openxmlformats.org/drawingml/2006/main" prst="line">
          <a:avLst/>
        </a:prstGeom>
        <a:noFill xmlns:a="http://schemas.openxmlformats.org/drawingml/2006/main"/>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0.43529</cdr:x>
      <cdr:y>0.15524</cdr:y>
    </cdr:from>
    <cdr:to>
      <cdr:x>0.44118</cdr:x>
      <cdr:y>0.2491</cdr:y>
    </cdr:to>
    <cdr:cxnSp macro="">
      <cdr:nvCxnSpPr>
        <cdr:cNvPr id="6" name="直線コネクタ 5"/>
        <cdr:cNvCxnSpPr/>
      </cdr:nvCxnSpPr>
      <cdr:spPr bwMode="auto">
        <a:xfrm xmlns:a="http://schemas.openxmlformats.org/drawingml/2006/main" flipH="1" flipV="1">
          <a:off x="1409701" y="409576"/>
          <a:ext cx="19049" cy="247649"/>
        </a:xfrm>
        <a:prstGeom xmlns:a="http://schemas.openxmlformats.org/drawingml/2006/main" prst="line">
          <a:avLst/>
        </a:prstGeom>
        <a:noFill xmlns:a="http://schemas.openxmlformats.org/drawingml/2006/main"/>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0.37353</cdr:x>
      <cdr:y>0.16606</cdr:y>
    </cdr:from>
    <cdr:to>
      <cdr:x>0.40747</cdr:x>
      <cdr:y>0.24429</cdr:y>
    </cdr:to>
    <cdr:cxnSp macro="">
      <cdr:nvCxnSpPr>
        <cdr:cNvPr id="12" name="直線コネクタ 11"/>
        <cdr:cNvCxnSpPr/>
      </cdr:nvCxnSpPr>
      <cdr:spPr bwMode="auto">
        <a:xfrm xmlns:a="http://schemas.openxmlformats.org/drawingml/2006/main" flipH="1" flipV="1">
          <a:off x="1209675" y="438150"/>
          <a:ext cx="109908" cy="206394"/>
        </a:xfrm>
        <a:prstGeom xmlns:a="http://schemas.openxmlformats.org/drawingml/2006/main" prst="line">
          <a:avLst/>
        </a:prstGeom>
        <a:noFill xmlns:a="http://schemas.openxmlformats.org/drawingml/2006/main"/>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0.52519</cdr:x>
      <cdr:y>0.15571</cdr:y>
    </cdr:from>
    <cdr:to>
      <cdr:x>0.69014</cdr:x>
      <cdr:y>0.25534</cdr:y>
    </cdr:to>
    <cdr:cxnSp macro="">
      <cdr:nvCxnSpPr>
        <cdr:cNvPr id="19" name="直線コネクタ 18"/>
        <cdr:cNvCxnSpPr/>
      </cdr:nvCxnSpPr>
      <cdr:spPr bwMode="auto">
        <a:xfrm xmlns:a="http://schemas.openxmlformats.org/drawingml/2006/main" flipV="1">
          <a:off x="1775864" y="428625"/>
          <a:ext cx="557761" cy="274257"/>
        </a:xfrm>
        <a:prstGeom xmlns:a="http://schemas.openxmlformats.org/drawingml/2006/main" prst="line">
          <a:avLst/>
        </a:prstGeom>
        <a:noFill xmlns:a="http://schemas.openxmlformats.org/drawingml/2006/main"/>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0.65461</cdr:x>
      <cdr:y>0.35018</cdr:y>
    </cdr:from>
    <cdr:to>
      <cdr:x>0.69118</cdr:x>
      <cdr:y>0.36725</cdr:y>
    </cdr:to>
    <cdr:cxnSp macro="">
      <cdr:nvCxnSpPr>
        <cdr:cNvPr id="15" name="直線コネクタ 14"/>
        <cdr:cNvCxnSpPr/>
      </cdr:nvCxnSpPr>
      <cdr:spPr bwMode="auto">
        <a:xfrm xmlns:a="http://schemas.openxmlformats.org/drawingml/2006/main" flipV="1">
          <a:off x="2119939" y="923925"/>
          <a:ext cx="118436" cy="45048"/>
        </a:xfrm>
        <a:prstGeom xmlns:a="http://schemas.openxmlformats.org/drawingml/2006/main" prst="line">
          <a:avLst/>
        </a:prstGeom>
        <a:noFill xmlns:a="http://schemas.openxmlformats.org/drawingml/2006/main"/>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0.17183</cdr:x>
      <cdr:y>0.59862</cdr:y>
    </cdr:from>
    <cdr:to>
      <cdr:x>0.22647</cdr:x>
      <cdr:y>0.65343</cdr:y>
    </cdr:to>
    <cdr:cxnSp macro="">
      <cdr:nvCxnSpPr>
        <cdr:cNvPr id="18" name="直線コネクタ 17"/>
        <cdr:cNvCxnSpPr/>
      </cdr:nvCxnSpPr>
      <cdr:spPr bwMode="auto">
        <a:xfrm xmlns:a="http://schemas.openxmlformats.org/drawingml/2006/main">
          <a:off x="581025" y="1647825"/>
          <a:ext cx="184755" cy="150889"/>
        </a:xfrm>
        <a:prstGeom xmlns:a="http://schemas.openxmlformats.org/drawingml/2006/main" prst="line">
          <a:avLst/>
        </a:prstGeom>
        <a:noFill xmlns:a="http://schemas.openxmlformats.org/drawingml/2006/main"/>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userShapes>
</file>

<file path=ppt/drawings/drawing4.xml><?xml version="1.0" encoding="utf-8"?>
<c:userShapes xmlns:c="http://schemas.openxmlformats.org/drawingml/2006/chart">
  <cdr:relSizeAnchor xmlns:cdr="http://schemas.openxmlformats.org/drawingml/2006/chartDrawing">
    <cdr:from>
      <cdr:x>0.3961</cdr:x>
      <cdr:y>0.4465</cdr:y>
    </cdr:from>
    <cdr:to>
      <cdr:x>0.62089</cdr:x>
      <cdr:y>0.64696</cdr:y>
    </cdr:to>
    <cdr:sp macro="" textlink="">
      <cdr:nvSpPr>
        <cdr:cNvPr id="2724873" name="Text Box 9"/>
        <cdr:cNvSpPr txBox="1">
          <a:spLocks xmlns:a="http://schemas.openxmlformats.org/drawingml/2006/main" noChangeArrowheads="1"/>
        </cdr:cNvSpPr>
      </cdr:nvSpPr>
      <cdr:spPr bwMode="auto">
        <a:xfrm xmlns:a="http://schemas.openxmlformats.org/drawingml/2006/main">
          <a:off x="1509141" y="1318395"/>
          <a:ext cx="856450" cy="59190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cap="rnd" algn="ctr">
              <a:solidFill>
                <a:srgbClr xmlns:mc="http://schemas.openxmlformats.org/markup-compatibility/2006" val="000000" mc:Ignorable="a14" a14:legacySpreadsheetColorIndex="64"/>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ja-JP" altLang="en-US" sz="1000" b="0" i="0" u="none" strike="noStrike" baseline="0">
              <a:solidFill>
                <a:srgbClr val="000000"/>
              </a:solidFill>
              <a:latin typeface="ＭＳ Ｐゴシック"/>
              <a:ea typeface="ＭＳ Ｐゴシック"/>
            </a:rPr>
            <a:t>100%</a:t>
          </a:r>
        </a:p>
        <a:p xmlns:a="http://schemas.openxmlformats.org/drawingml/2006/main">
          <a:pPr algn="ctr" rtl="0">
            <a:defRPr sz="1000"/>
          </a:pPr>
          <a:r>
            <a:rPr lang="ja-JP" altLang="en-US" sz="1000" b="0" i="0" u="none" strike="noStrike" baseline="0">
              <a:solidFill>
                <a:srgbClr val="000000"/>
              </a:solidFill>
              <a:latin typeface="ＭＳ Ｐゴシック"/>
              <a:ea typeface="ＭＳ Ｐゴシック"/>
            </a:rPr>
            <a:t>（</a:t>
          </a:r>
          <a:r>
            <a:rPr lang="en-US" altLang="ja-JP" sz="1000" b="0" i="0" u="none" strike="noStrike" baseline="0">
              <a:solidFill>
                <a:srgbClr val="000000"/>
              </a:solidFill>
              <a:latin typeface="ＭＳ Ｐゴシック"/>
              <a:ea typeface="ＭＳ Ｐゴシック"/>
            </a:rPr>
            <a:t>5,944</a:t>
          </a:r>
          <a:r>
            <a:rPr lang="ja-JP" altLang="en-US" sz="1000" b="0" i="0" u="none" strike="noStrike" baseline="0">
              <a:solidFill>
                <a:srgbClr val="000000"/>
              </a:solidFill>
              <a:latin typeface="ＭＳ Ｐゴシック"/>
              <a:ea typeface="ＭＳ Ｐゴシック"/>
            </a:rPr>
            <a:t>人)</a:t>
          </a:r>
        </a:p>
      </cdr:txBody>
    </cdr:sp>
  </cdr:relSizeAnchor>
  <cdr:relSizeAnchor xmlns:cdr="http://schemas.openxmlformats.org/drawingml/2006/chartDrawing">
    <cdr:from>
      <cdr:x>0.245</cdr:x>
      <cdr:y>0.30571</cdr:y>
    </cdr:from>
    <cdr:to>
      <cdr:x>0.39088</cdr:x>
      <cdr:y>0.32581</cdr:y>
    </cdr:to>
    <cdr:cxnSp macro="">
      <cdr:nvCxnSpPr>
        <cdr:cNvPr id="3" name="直線コネクタ 2"/>
        <cdr:cNvCxnSpPr/>
      </cdr:nvCxnSpPr>
      <cdr:spPr bwMode="auto">
        <a:xfrm xmlns:a="http://schemas.openxmlformats.org/drawingml/2006/main" flipH="1">
          <a:off x="933450" y="902685"/>
          <a:ext cx="555803" cy="59340"/>
        </a:xfrm>
        <a:prstGeom xmlns:a="http://schemas.openxmlformats.org/drawingml/2006/main" prst="line">
          <a:avLst/>
        </a:prstGeom>
        <a:noFill xmlns:a="http://schemas.openxmlformats.org/drawingml/2006/main"/>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0.49897</cdr:x>
      <cdr:y>0.16776</cdr:y>
    </cdr:from>
    <cdr:to>
      <cdr:x>0.5</cdr:x>
      <cdr:y>0.26774</cdr:y>
    </cdr:to>
    <cdr:cxnSp macro="">
      <cdr:nvCxnSpPr>
        <cdr:cNvPr id="6" name="直線コネクタ 5"/>
        <cdr:cNvCxnSpPr/>
      </cdr:nvCxnSpPr>
      <cdr:spPr bwMode="auto">
        <a:xfrm xmlns:a="http://schemas.openxmlformats.org/drawingml/2006/main" flipH="1" flipV="1">
          <a:off x="1901077" y="495354"/>
          <a:ext cx="3923" cy="295221"/>
        </a:xfrm>
        <a:prstGeom xmlns:a="http://schemas.openxmlformats.org/drawingml/2006/main" prst="line">
          <a:avLst/>
        </a:prstGeom>
        <a:noFill xmlns:a="http://schemas.openxmlformats.org/drawingml/2006/main"/>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0.73532</cdr:x>
      <cdr:y>0.46452</cdr:y>
    </cdr:from>
    <cdr:to>
      <cdr:x>0.7825</cdr:x>
      <cdr:y>0.5462</cdr:y>
    </cdr:to>
    <cdr:cxnSp macro="">
      <cdr:nvCxnSpPr>
        <cdr:cNvPr id="12" name="直線コネクタ 11"/>
        <cdr:cNvCxnSpPr/>
      </cdr:nvCxnSpPr>
      <cdr:spPr bwMode="auto">
        <a:xfrm xmlns:a="http://schemas.openxmlformats.org/drawingml/2006/main" flipH="1">
          <a:off x="2801570" y="1371600"/>
          <a:ext cx="179755" cy="241192"/>
        </a:xfrm>
        <a:prstGeom xmlns:a="http://schemas.openxmlformats.org/drawingml/2006/main" prst="line">
          <a:avLst/>
        </a:prstGeom>
        <a:noFill xmlns:a="http://schemas.openxmlformats.org/drawingml/2006/main"/>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0.58225</cdr:x>
      <cdr:y>0.24194</cdr:y>
    </cdr:from>
    <cdr:to>
      <cdr:x>0.7625</cdr:x>
      <cdr:y>0.27792</cdr:y>
    </cdr:to>
    <cdr:cxnSp macro="">
      <cdr:nvCxnSpPr>
        <cdr:cNvPr id="19" name="直線コネクタ 18"/>
        <cdr:cNvCxnSpPr/>
      </cdr:nvCxnSpPr>
      <cdr:spPr bwMode="auto">
        <a:xfrm xmlns:a="http://schemas.openxmlformats.org/drawingml/2006/main" flipV="1">
          <a:off x="2218373" y="714375"/>
          <a:ext cx="686752" cy="106253"/>
        </a:xfrm>
        <a:prstGeom xmlns:a="http://schemas.openxmlformats.org/drawingml/2006/main" prst="line">
          <a:avLst/>
        </a:prstGeom>
        <a:noFill xmlns:a="http://schemas.openxmlformats.org/drawingml/2006/main"/>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0.245</cdr:x>
      <cdr:y>0.63871</cdr:y>
    </cdr:from>
    <cdr:to>
      <cdr:x>0.29383</cdr:x>
      <cdr:y>0.66157</cdr:y>
    </cdr:to>
    <cdr:cxnSp macro="">
      <cdr:nvCxnSpPr>
        <cdr:cNvPr id="15" name="直線コネクタ 14"/>
        <cdr:cNvCxnSpPr/>
      </cdr:nvCxnSpPr>
      <cdr:spPr bwMode="auto">
        <a:xfrm xmlns:a="http://schemas.openxmlformats.org/drawingml/2006/main">
          <a:off x="933450" y="1885950"/>
          <a:ext cx="186042" cy="67504"/>
        </a:xfrm>
        <a:prstGeom xmlns:a="http://schemas.openxmlformats.org/drawingml/2006/main" prst="line">
          <a:avLst/>
        </a:prstGeom>
        <a:noFill xmlns:a="http://schemas.openxmlformats.org/drawingml/2006/main"/>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0.42206</cdr:x>
      <cdr:y>0.19303</cdr:y>
    </cdr:from>
    <cdr:to>
      <cdr:x>0.46029</cdr:x>
      <cdr:y>0.26884</cdr:y>
    </cdr:to>
    <cdr:cxnSp macro="">
      <cdr:nvCxnSpPr>
        <cdr:cNvPr id="18" name="直線コネクタ 17"/>
        <cdr:cNvCxnSpPr/>
      </cdr:nvCxnSpPr>
      <cdr:spPr bwMode="auto">
        <a:xfrm xmlns:a="http://schemas.openxmlformats.org/drawingml/2006/main" flipH="1" flipV="1">
          <a:off x="1608049" y="569966"/>
          <a:ext cx="145656" cy="223848"/>
        </a:xfrm>
        <a:prstGeom xmlns:a="http://schemas.openxmlformats.org/drawingml/2006/main" prst="line">
          <a:avLst/>
        </a:prstGeom>
        <a:noFill xmlns:a="http://schemas.openxmlformats.org/drawingml/2006/main"/>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userShapes>
</file>

<file path=ppt/drawings/drawing5.xml><?xml version="1.0" encoding="utf-8"?>
<c:userShapes xmlns:c="http://schemas.openxmlformats.org/drawingml/2006/chart">
  <cdr:relSizeAnchor xmlns:cdr="http://schemas.openxmlformats.org/drawingml/2006/chartDrawing">
    <cdr:from>
      <cdr:x>0.15568</cdr:x>
      <cdr:y>0</cdr:y>
    </cdr:from>
    <cdr:to>
      <cdr:x>0.36045</cdr:x>
      <cdr:y>0.20276</cdr:y>
    </cdr:to>
    <cdr:sp macro="" textlink="">
      <cdr:nvSpPr>
        <cdr:cNvPr id="51203" name="Text Box 1027"/>
        <cdr:cNvSpPr txBox="1">
          <a:spLocks xmlns:a="http://schemas.openxmlformats.org/drawingml/2006/main" noChangeArrowheads="1"/>
        </cdr:cNvSpPr>
      </cdr:nvSpPr>
      <cdr:spPr bwMode="auto">
        <a:xfrm xmlns:a="http://schemas.openxmlformats.org/drawingml/2006/main">
          <a:off x="1057276" y="0"/>
          <a:ext cx="1390658" cy="37273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cap="rnd" algn="ctr">
              <a:solidFill>
                <a:srgbClr xmlns:mc="http://schemas.openxmlformats.org/markup-compatibility/2006" val="000000" mc:Ignorable="a14" a14:legacySpreadsheetColorIndex="64"/>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900" b="0" i="0" u="none" strike="noStrike" baseline="0">
              <a:solidFill>
                <a:srgbClr val="000000"/>
              </a:solidFill>
              <a:latin typeface="ＭＳ Ｐゴシック"/>
              <a:ea typeface="ＭＳ Ｐゴシック"/>
            </a:rPr>
            <a:t>以前から言葉も意味も</a:t>
          </a:r>
          <a:endParaRPr lang="en-US" altLang="ja-JP" sz="900" b="0" i="0" u="none" strike="noStrike" baseline="0">
            <a:solidFill>
              <a:srgbClr val="000000"/>
            </a:solidFill>
            <a:latin typeface="ＭＳ Ｐゴシック"/>
            <a:ea typeface="ＭＳ Ｐゴシック"/>
          </a:endParaRPr>
        </a:p>
        <a:p xmlns:a="http://schemas.openxmlformats.org/drawingml/2006/main">
          <a:pPr algn="l" rtl="0">
            <a:defRPr sz="1000"/>
          </a:pPr>
          <a:r>
            <a:rPr lang="ja-JP" altLang="en-US" sz="900" b="0" i="0" u="none" strike="noStrike" baseline="0">
              <a:solidFill>
                <a:srgbClr val="000000"/>
              </a:solidFill>
              <a:latin typeface="ＭＳ Ｐゴシック"/>
              <a:ea typeface="ＭＳ Ｐゴシック"/>
            </a:rPr>
            <a:t>知っていた</a:t>
          </a:r>
          <a:endParaRPr lang="en-US" altLang="ja-JP" sz="900" b="0" i="0" u="none" strike="noStrike" baseline="0">
            <a:solidFill>
              <a:srgbClr val="000000"/>
            </a:solidFill>
            <a:latin typeface="ＭＳ Ｐゴシック"/>
            <a:ea typeface="ＭＳ Ｐゴシック"/>
          </a:endParaRPr>
        </a:p>
      </cdr:txBody>
    </cdr:sp>
  </cdr:relSizeAnchor>
  <cdr:relSizeAnchor xmlns:cdr="http://schemas.openxmlformats.org/drawingml/2006/chartDrawing">
    <cdr:from>
      <cdr:x>0.34082</cdr:x>
      <cdr:y>0</cdr:y>
    </cdr:from>
    <cdr:to>
      <cdr:x>0.34082</cdr:x>
      <cdr:y>0.17625</cdr:y>
    </cdr:to>
    <cdr:sp macro="" textlink="">
      <cdr:nvSpPr>
        <cdr:cNvPr id="51205" name="Line 1029"/>
        <cdr:cNvSpPr>
          <a:spLocks xmlns:a="http://schemas.openxmlformats.org/drawingml/2006/main" noChangeShapeType="1"/>
        </cdr:cNvSpPr>
      </cdr:nvSpPr>
      <cdr:spPr bwMode="auto">
        <a:xfrm xmlns:a="http://schemas.openxmlformats.org/drawingml/2006/main">
          <a:off x="2314646" y="0"/>
          <a:ext cx="0" cy="324000"/>
        </a:xfrm>
        <a:prstGeom xmlns:a="http://schemas.openxmlformats.org/drawingml/2006/main" prst="line">
          <a:avLst/>
        </a:prstGeom>
        <a:noFill xmlns:a="http://schemas.openxmlformats.org/drawingml/2006/main"/>
        <a:ln xmlns:a="http://schemas.openxmlformats.org/drawingml/2006/main" w="9525" cap="rnd">
          <a:solidFill>
            <a:srgbClr xmlns:mc="http://schemas.openxmlformats.org/markup-compatibility/2006" xmlns:a14="http://schemas.microsoft.com/office/drawing/2010/main" val="000000" mc:Ignorable="a14" a14:legacySpreadsheetColorIndex="64"/>
          </a:solidFill>
          <a:prstDash val="sysDot"/>
          <a:round/>
          <a:headEnd/>
          <a:tailEnd/>
        </a:ln>
        <a:effectLst xmlns:a="http://schemas.openxmlformats.org/drawingml/2006/main"/>
        <a:extLst xmlns:a="http://schemas.openxmlformats.org/drawingml/2006/main">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p xmlns:a="http://schemas.openxmlformats.org/drawingml/2006/main">
          <a:endParaRPr lang="ja-JP" altLang="en-US"/>
        </a:p>
      </cdr:txBody>
    </cdr:sp>
  </cdr:relSizeAnchor>
  <cdr:relSizeAnchor xmlns:cdr="http://schemas.openxmlformats.org/drawingml/2006/chartDrawing">
    <cdr:from>
      <cdr:x>0.93179</cdr:x>
      <cdr:y>0</cdr:y>
    </cdr:from>
    <cdr:to>
      <cdr:x>1</cdr:x>
      <cdr:y>0.15554</cdr:y>
    </cdr:to>
    <cdr:sp macro="" textlink="">
      <cdr:nvSpPr>
        <cdr:cNvPr id="51206" name="Text Box 1030"/>
        <cdr:cNvSpPr txBox="1">
          <a:spLocks xmlns:a="http://schemas.openxmlformats.org/drawingml/2006/main" noChangeArrowheads="1"/>
        </cdr:cNvSpPr>
      </cdr:nvSpPr>
      <cdr:spPr bwMode="auto">
        <a:xfrm xmlns:a="http://schemas.openxmlformats.org/drawingml/2006/main">
          <a:off x="6328089" y="0"/>
          <a:ext cx="463236" cy="32149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cap="rnd" algn="ctr">
              <a:solidFill>
                <a:srgbClr xmlns:mc="http://schemas.openxmlformats.org/markup-compatibility/2006" val="000000" mc:Ignorable="a14" a14:legacySpreadsheetColorIndex="64"/>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r" rtl="0">
            <a:defRPr sz="1000"/>
          </a:pPr>
          <a:r>
            <a:rPr lang="ja-JP" altLang="en-US" sz="900" b="0" i="0" u="none" strike="noStrike" baseline="0">
              <a:solidFill>
                <a:srgbClr val="000000"/>
              </a:solidFill>
              <a:latin typeface="ＭＳ Ｐゴシック"/>
              <a:ea typeface="ＭＳ Ｐゴシック"/>
            </a:rPr>
            <a:t>無回答</a:t>
          </a:r>
        </a:p>
      </cdr:txBody>
    </cdr:sp>
  </cdr:relSizeAnchor>
  <cdr:relSizeAnchor xmlns:cdr="http://schemas.openxmlformats.org/drawingml/2006/chartDrawing">
    <cdr:from>
      <cdr:x>0.34081</cdr:x>
      <cdr:y>0.17098</cdr:y>
    </cdr:from>
    <cdr:to>
      <cdr:x>0.41234</cdr:x>
      <cdr:y>0.29534</cdr:y>
    </cdr:to>
    <cdr:sp macro="" textlink="">
      <cdr:nvSpPr>
        <cdr:cNvPr id="10" name="Line 1033"/>
        <cdr:cNvSpPr>
          <a:spLocks xmlns:a="http://schemas.openxmlformats.org/drawingml/2006/main" noChangeShapeType="1"/>
        </cdr:cNvSpPr>
      </cdr:nvSpPr>
      <cdr:spPr bwMode="auto">
        <a:xfrm xmlns:a="http://schemas.openxmlformats.org/drawingml/2006/main">
          <a:off x="2314575" y="314325"/>
          <a:ext cx="485760" cy="228606"/>
        </a:xfrm>
        <a:prstGeom xmlns:a="http://schemas.openxmlformats.org/drawingml/2006/main" prst="line">
          <a:avLst/>
        </a:prstGeom>
        <a:noFill xmlns:a="http://schemas.openxmlformats.org/drawingml/2006/main"/>
        <a:ln xmlns:a="http://schemas.openxmlformats.org/drawingml/2006/main" w="9525" cap="rnd">
          <a:solidFill>
            <a:srgbClr xmlns:mc="http://schemas.openxmlformats.org/markup-compatibility/2006" xmlns:a14="http://schemas.microsoft.com/office/drawing/2010/main" val="000000" mc:Ignorable="a14" a14:legacySpreadsheetColorIndex="64"/>
          </a:solidFill>
          <a:prstDash val="sysDot"/>
          <a:round/>
          <a:headEnd/>
          <a:tailEnd/>
        </a:ln>
        <a:effectLst xmlns:a="http://schemas.openxmlformats.org/drawingml/2006/main"/>
        <a:extLst xmlns:a="http://schemas.openxmlformats.org/drawingml/2006/main">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ja-JP" altLang="en-US"/>
        </a:p>
      </cdr:txBody>
    </cdr:sp>
  </cdr:relSizeAnchor>
  <cdr:relSizeAnchor xmlns:cdr="http://schemas.openxmlformats.org/drawingml/2006/chartDrawing">
    <cdr:from>
      <cdr:x>0.94109</cdr:x>
      <cdr:y>0.1658</cdr:y>
    </cdr:from>
    <cdr:to>
      <cdr:x>0.95231</cdr:x>
      <cdr:y>0.30052</cdr:y>
    </cdr:to>
    <cdr:sp macro="" textlink="">
      <cdr:nvSpPr>
        <cdr:cNvPr id="13" name="Line 1033"/>
        <cdr:cNvSpPr>
          <a:spLocks xmlns:a="http://schemas.openxmlformats.org/drawingml/2006/main" noChangeShapeType="1"/>
        </cdr:cNvSpPr>
      </cdr:nvSpPr>
      <cdr:spPr bwMode="auto">
        <a:xfrm xmlns:a="http://schemas.openxmlformats.org/drawingml/2006/main">
          <a:off x="6391275" y="304800"/>
          <a:ext cx="76200" cy="247650"/>
        </a:xfrm>
        <a:prstGeom xmlns:a="http://schemas.openxmlformats.org/drawingml/2006/main" prst="line">
          <a:avLst/>
        </a:prstGeom>
        <a:noFill xmlns:a="http://schemas.openxmlformats.org/drawingml/2006/main"/>
        <a:ln xmlns:a="http://schemas.openxmlformats.org/drawingml/2006/main" w="9525" cap="rnd">
          <a:solidFill>
            <a:srgbClr xmlns:mc="http://schemas.openxmlformats.org/markup-compatibility/2006" xmlns:a14="http://schemas.microsoft.com/office/drawing/2010/main" val="000000" mc:Ignorable="a14" a14:legacySpreadsheetColorIndex="64"/>
          </a:solidFill>
          <a:prstDash val="sysDot"/>
          <a:round/>
          <a:headEnd/>
          <a:tailEnd/>
        </a:ln>
        <a:effectLst xmlns:a="http://schemas.openxmlformats.org/drawingml/2006/main"/>
        <a:extLst xmlns:a="http://schemas.openxmlformats.org/drawingml/2006/main">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ja-JP" altLang="en-US"/>
        </a:p>
      </cdr:txBody>
    </cdr:sp>
  </cdr:relSizeAnchor>
  <cdr:relSizeAnchor xmlns:cdr="http://schemas.openxmlformats.org/drawingml/2006/chartDrawing">
    <cdr:from>
      <cdr:x>0.36466</cdr:x>
      <cdr:y>0</cdr:y>
    </cdr:from>
    <cdr:to>
      <cdr:x>0.57737</cdr:x>
      <cdr:y>0.20725</cdr:y>
    </cdr:to>
    <cdr:sp macro="" textlink="">
      <cdr:nvSpPr>
        <cdr:cNvPr id="9" name="Text Box 1027"/>
        <cdr:cNvSpPr txBox="1">
          <a:spLocks xmlns:a="http://schemas.openxmlformats.org/drawingml/2006/main" noChangeArrowheads="1"/>
        </cdr:cNvSpPr>
      </cdr:nvSpPr>
      <cdr:spPr bwMode="auto">
        <a:xfrm xmlns:a="http://schemas.openxmlformats.org/drawingml/2006/main">
          <a:off x="2476526" y="0"/>
          <a:ext cx="1444600" cy="380993"/>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cap="rnd" algn="ctr">
              <a:solidFill>
                <a:srgbClr xmlns:mc="http://schemas.openxmlformats.org/markup-compatibility/2006" val="000000" mc:Ignorable="a14" a14:legacySpreadsheetColorIndex="64"/>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900" b="0" i="0" u="none" strike="noStrike" baseline="0">
              <a:solidFill>
                <a:srgbClr val="000000"/>
              </a:solidFill>
              <a:latin typeface="ＭＳ Ｐゴシック"/>
              <a:ea typeface="+mn-ea"/>
            </a:rPr>
            <a:t>言葉は知っていたが、</a:t>
          </a:r>
          <a:endParaRPr lang="en-US" altLang="ja-JP" sz="900" b="0" i="0" u="none" strike="noStrike" baseline="0">
            <a:solidFill>
              <a:srgbClr val="000000"/>
            </a:solidFill>
            <a:latin typeface="ＭＳ Ｐゴシック"/>
            <a:ea typeface="+mn-ea"/>
          </a:endParaRPr>
        </a:p>
        <a:p xmlns:a="http://schemas.openxmlformats.org/drawingml/2006/main">
          <a:pPr algn="l" rtl="0">
            <a:defRPr sz="1000"/>
          </a:pPr>
          <a:r>
            <a:rPr lang="ja-JP" altLang="en-US" sz="900" b="0" i="0" u="none" strike="noStrike" baseline="0">
              <a:solidFill>
                <a:srgbClr val="000000"/>
              </a:solidFill>
              <a:latin typeface="ＭＳ Ｐゴシック"/>
              <a:ea typeface="+mn-ea"/>
            </a:rPr>
            <a:t>意味は今回はじめて知った</a:t>
          </a:r>
          <a:endParaRPr lang="en-US" altLang="ja-JP" sz="900" b="0" i="0" u="none" strike="noStrike" baseline="0">
            <a:solidFill>
              <a:srgbClr val="000000"/>
            </a:solidFill>
            <a:latin typeface="ＭＳ Ｐゴシック"/>
            <a:ea typeface="ＭＳ Ｐゴシック"/>
          </a:endParaRPr>
        </a:p>
      </cdr:txBody>
    </cdr:sp>
  </cdr:relSizeAnchor>
  <cdr:relSizeAnchor xmlns:cdr="http://schemas.openxmlformats.org/drawingml/2006/chartDrawing">
    <cdr:from>
      <cdr:x>0.68163</cdr:x>
      <cdr:y>0</cdr:y>
    </cdr:from>
    <cdr:to>
      <cdr:x>0.85133</cdr:x>
      <cdr:y>0.20277</cdr:y>
    </cdr:to>
    <cdr:sp macro="" textlink="">
      <cdr:nvSpPr>
        <cdr:cNvPr id="11" name="Text Box 1027"/>
        <cdr:cNvSpPr txBox="1">
          <a:spLocks xmlns:a="http://schemas.openxmlformats.org/drawingml/2006/main" noChangeArrowheads="1"/>
        </cdr:cNvSpPr>
      </cdr:nvSpPr>
      <cdr:spPr bwMode="auto">
        <a:xfrm xmlns:a="http://schemas.openxmlformats.org/drawingml/2006/main">
          <a:off x="4629150" y="0"/>
          <a:ext cx="1152509" cy="37275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cap="rnd" algn="ctr">
              <a:solidFill>
                <a:srgbClr xmlns:mc="http://schemas.openxmlformats.org/markup-compatibility/2006" val="000000" mc:Ignorable="a14" a14:legacySpreadsheetColorIndex="64"/>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900" b="0" i="0" u="none" strike="noStrike" baseline="0">
              <a:solidFill>
                <a:srgbClr val="000000"/>
              </a:solidFill>
              <a:latin typeface="ＭＳ Ｐゴシック"/>
              <a:ea typeface="+mn-ea"/>
            </a:rPr>
            <a:t>言葉も意味も、</a:t>
          </a:r>
          <a:endParaRPr lang="en-US" altLang="ja-JP" sz="900" b="0" i="0" u="none" strike="noStrike" baseline="0">
            <a:solidFill>
              <a:srgbClr val="000000"/>
            </a:solidFill>
            <a:latin typeface="ＭＳ Ｐゴシック"/>
            <a:ea typeface="+mn-ea"/>
          </a:endParaRPr>
        </a:p>
        <a:p xmlns:a="http://schemas.openxmlformats.org/drawingml/2006/main">
          <a:pPr algn="l" rtl="0">
            <a:defRPr sz="1000"/>
          </a:pPr>
          <a:r>
            <a:rPr lang="ja-JP" altLang="en-US" sz="900" b="0" i="0" u="none" strike="noStrike" baseline="0">
              <a:solidFill>
                <a:srgbClr val="000000"/>
              </a:solidFill>
              <a:latin typeface="ＭＳ Ｐゴシック"/>
              <a:ea typeface="+mn-ea"/>
            </a:rPr>
            <a:t>今回はじめて知った</a:t>
          </a:r>
          <a:endParaRPr lang="en-US" altLang="ja-JP" sz="900" b="0" i="0" u="none" strike="noStrike" baseline="0">
            <a:solidFill>
              <a:srgbClr val="000000"/>
            </a:solidFill>
            <a:latin typeface="ＭＳ Ｐゴシック"/>
            <a:ea typeface="ＭＳ Ｐゴシック"/>
          </a:endParaRPr>
        </a:p>
      </cdr:txBody>
    </cdr:sp>
  </cdr:relSizeAnchor>
  <cdr:relSizeAnchor xmlns:cdr="http://schemas.openxmlformats.org/drawingml/2006/chartDrawing">
    <cdr:from>
      <cdr:x>0.88084</cdr:x>
      <cdr:y>0</cdr:y>
    </cdr:from>
    <cdr:to>
      <cdr:x>0.97195</cdr:x>
      <cdr:y>0.12903</cdr:y>
    </cdr:to>
    <cdr:sp macro="" textlink="">
      <cdr:nvSpPr>
        <cdr:cNvPr id="14" name="Text Box 1025"/>
        <cdr:cNvSpPr txBox="1">
          <a:spLocks xmlns:a="http://schemas.openxmlformats.org/drawingml/2006/main" noChangeArrowheads="1"/>
        </cdr:cNvSpPr>
      </cdr:nvSpPr>
      <cdr:spPr bwMode="auto">
        <a:xfrm xmlns:a="http://schemas.openxmlformats.org/drawingml/2006/main">
          <a:off x="5982075" y="0"/>
          <a:ext cx="618750" cy="26670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cap="rnd" algn="ctr">
              <a:solidFill>
                <a:srgbClr xmlns:mc="http://schemas.openxmlformats.org/markup-compatibility/2006" val="000000" mc:Ignorable="a14" a14:legacySpreadsheetColorIndex="64"/>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18288" rIns="27432" bIns="0" anchor="t" upright="1"/>
        <a:lstStyle xmlns:a="http://schemas.openxmlformats.org/drawingml/2006/main"/>
        <a:p xmlns:a="http://schemas.openxmlformats.org/drawingml/2006/main">
          <a:pPr algn="l" rtl="0">
            <a:defRPr sz="1000"/>
          </a:pPr>
          <a:r>
            <a:rPr lang="ja-JP" altLang="en-US" sz="900" b="0" i="0" u="none" strike="noStrike" baseline="0">
              <a:solidFill>
                <a:srgbClr val="000000"/>
              </a:solidFill>
              <a:latin typeface="ＭＳ Ｐゴシック"/>
              <a:ea typeface="ＭＳ Ｐゴシック"/>
            </a:rPr>
            <a:t>その他</a:t>
          </a:r>
        </a:p>
      </cdr:txBody>
    </cdr:sp>
  </cdr:relSizeAnchor>
  <cdr:relSizeAnchor xmlns:cdr="http://schemas.openxmlformats.org/drawingml/2006/chartDrawing">
    <cdr:from>
      <cdr:x>0.94145</cdr:x>
      <cdr:y>0</cdr:y>
    </cdr:from>
    <cdr:to>
      <cdr:x>0.94145</cdr:x>
      <cdr:y>0.17625</cdr:y>
    </cdr:to>
    <cdr:sp macro="" textlink="">
      <cdr:nvSpPr>
        <cdr:cNvPr id="15" name="Line 1034"/>
        <cdr:cNvSpPr>
          <a:spLocks xmlns:a="http://schemas.openxmlformats.org/drawingml/2006/main" noChangeShapeType="1"/>
        </cdr:cNvSpPr>
      </cdr:nvSpPr>
      <cdr:spPr bwMode="auto">
        <a:xfrm xmlns:a="http://schemas.openxmlformats.org/drawingml/2006/main">
          <a:off x="6393693" y="0"/>
          <a:ext cx="0" cy="324000"/>
        </a:xfrm>
        <a:prstGeom xmlns:a="http://schemas.openxmlformats.org/drawingml/2006/main" prst="line">
          <a:avLst/>
        </a:prstGeom>
        <a:noFill xmlns:a="http://schemas.openxmlformats.org/drawingml/2006/main"/>
        <a:ln xmlns:a="http://schemas.openxmlformats.org/drawingml/2006/main" w="9525" cap="rnd">
          <a:solidFill>
            <a:srgbClr xmlns:mc="http://schemas.openxmlformats.org/markup-compatibility/2006" xmlns:a14="http://schemas.microsoft.com/office/drawing/2010/main" val="000000" mc:Ignorable="a14" a14:legacySpreadsheetColorIndex="64"/>
          </a:solidFill>
          <a:prstDash val="sysDot"/>
          <a:round/>
          <a:headEnd/>
          <a:tailEnd/>
        </a:ln>
        <a:effectLst xmlns:a="http://schemas.openxmlformats.org/drawingml/2006/main"/>
        <a:extLst xmlns:a="http://schemas.openxmlformats.org/drawingml/2006/main">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ja-JP" altLang="en-US"/>
        </a:p>
      </cdr:txBody>
    </cdr:sp>
  </cdr:relSizeAnchor>
  <cdr:relSizeAnchor xmlns:cdr="http://schemas.openxmlformats.org/drawingml/2006/chartDrawing">
    <cdr:from>
      <cdr:x>0.87833</cdr:x>
      <cdr:y>0</cdr:y>
    </cdr:from>
    <cdr:to>
      <cdr:x>0.87833</cdr:x>
      <cdr:y>0.17625</cdr:y>
    </cdr:to>
    <cdr:sp macro="" textlink="">
      <cdr:nvSpPr>
        <cdr:cNvPr id="16" name="Line 1034"/>
        <cdr:cNvSpPr>
          <a:spLocks xmlns:a="http://schemas.openxmlformats.org/drawingml/2006/main" noChangeShapeType="1"/>
        </cdr:cNvSpPr>
      </cdr:nvSpPr>
      <cdr:spPr bwMode="auto">
        <a:xfrm xmlns:a="http://schemas.openxmlformats.org/drawingml/2006/main">
          <a:off x="5965042" y="0"/>
          <a:ext cx="0" cy="324000"/>
        </a:xfrm>
        <a:prstGeom xmlns:a="http://schemas.openxmlformats.org/drawingml/2006/main" prst="line">
          <a:avLst/>
        </a:prstGeom>
        <a:noFill xmlns:a="http://schemas.openxmlformats.org/drawingml/2006/main"/>
        <a:ln xmlns:a="http://schemas.openxmlformats.org/drawingml/2006/main" w="9525" cap="rnd">
          <a:solidFill>
            <a:srgbClr xmlns:mc="http://schemas.openxmlformats.org/markup-compatibility/2006" xmlns:a14="http://schemas.microsoft.com/office/drawing/2010/main" val="000000" mc:Ignorable="a14" a14:legacySpreadsheetColorIndex="64"/>
          </a:solidFill>
          <a:prstDash val="sysDot"/>
          <a:round/>
          <a:headEnd/>
          <a:tailEnd/>
        </a:ln>
        <a:effectLst xmlns:a="http://schemas.openxmlformats.org/drawingml/2006/main"/>
        <a:extLst xmlns:a="http://schemas.openxmlformats.org/drawingml/2006/main">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ja-JP" altLang="en-US"/>
        </a:p>
      </cdr:txBody>
    </cdr:sp>
  </cdr:relSizeAnchor>
  <cdr:relSizeAnchor xmlns:cdr="http://schemas.openxmlformats.org/drawingml/2006/chartDrawing">
    <cdr:from>
      <cdr:x>0.87799</cdr:x>
      <cdr:y>0.17743</cdr:y>
    </cdr:from>
    <cdr:to>
      <cdr:x>0.95512</cdr:x>
      <cdr:y>0.31606</cdr:y>
    </cdr:to>
    <cdr:sp macro="" textlink="">
      <cdr:nvSpPr>
        <cdr:cNvPr id="17" name="Line 1033"/>
        <cdr:cNvSpPr>
          <a:spLocks xmlns:a="http://schemas.openxmlformats.org/drawingml/2006/main" noChangeShapeType="1"/>
        </cdr:cNvSpPr>
      </cdr:nvSpPr>
      <cdr:spPr bwMode="auto">
        <a:xfrm xmlns:a="http://schemas.openxmlformats.org/drawingml/2006/main">
          <a:off x="5962715" y="326174"/>
          <a:ext cx="523810" cy="254851"/>
        </a:xfrm>
        <a:prstGeom xmlns:a="http://schemas.openxmlformats.org/drawingml/2006/main" prst="line">
          <a:avLst/>
        </a:prstGeom>
        <a:noFill xmlns:a="http://schemas.openxmlformats.org/drawingml/2006/main"/>
        <a:ln xmlns:a="http://schemas.openxmlformats.org/drawingml/2006/main" w="9525" cap="rnd">
          <a:solidFill>
            <a:srgbClr xmlns:mc="http://schemas.openxmlformats.org/markup-compatibility/2006" xmlns:a14="http://schemas.microsoft.com/office/drawing/2010/main" val="000000" mc:Ignorable="a14" a14:legacySpreadsheetColorIndex="64"/>
          </a:solidFill>
          <a:prstDash val="sysDot"/>
          <a:round/>
          <a:headEnd/>
          <a:tailEnd/>
        </a:ln>
        <a:effectLst xmlns:a="http://schemas.openxmlformats.org/drawingml/2006/main"/>
        <a:extLst xmlns:a="http://schemas.openxmlformats.org/drawingml/2006/main">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ja-JP" altLang="en-US"/>
        </a:p>
      </cdr:txBody>
    </cdr:sp>
  </cdr:relSizeAnchor>
  <cdr:relSizeAnchor xmlns:cdr="http://schemas.openxmlformats.org/drawingml/2006/chartDrawing">
    <cdr:from>
      <cdr:x>0.58801</cdr:x>
      <cdr:y>0</cdr:y>
    </cdr:from>
    <cdr:to>
      <cdr:x>0.58859</cdr:x>
      <cdr:y>0.17962</cdr:y>
    </cdr:to>
    <cdr:sp macro="" textlink="">
      <cdr:nvSpPr>
        <cdr:cNvPr id="18" name="Line 1034"/>
        <cdr:cNvSpPr>
          <a:spLocks xmlns:a="http://schemas.openxmlformats.org/drawingml/2006/main" noChangeShapeType="1"/>
        </cdr:cNvSpPr>
      </cdr:nvSpPr>
      <cdr:spPr bwMode="auto">
        <a:xfrm xmlns:a="http://schemas.openxmlformats.org/drawingml/2006/main">
          <a:off x="3993366" y="0"/>
          <a:ext cx="3959" cy="330200"/>
        </a:xfrm>
        <a:prstGeom xmlns:a="http://schemas.openxmlformats.org/drawingml/2006/main" prst="line">
          <a:avLst/>
        </a:prstGeom>
        <a:noFill xmlns:a="http://schemas.openxmlformats.org/drawingml/2006/main"/>
        <a:ln xmlns:a="http://schemas.openxmlformats.org/drawingml/2006/main" w="9525" cap="rnd">
          <a:solidFill>
            <a:srgbClr xmlns:mc="http://schemas.openxmlformats.org/markup-compatibility/2006" xmlns:a14="http://schemas.microsoft.com/office/drawing/2010/main" val="000000" mc:Ignorable="a14" a14:legacySpreadsheetColorIndex="64"/>
          </a:solidFill>
          <a:prstDash val="sysDot"/>
          <a:round/>
          <a:headEnd/>
          <a:tailEnd/>
        </a:ln>
        <a:effectLst xmlns:a="http://schemas.openxmlformats.org/drawingml/2006/main"/>
        <a:extLst xmlns:a="http://schemas.openxmlformats.org/drawingml/2006/main">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ja-JP" altLang="en-US"/>
        </a:p>
      </cdr:txBody>
    </cdr:sp>
  </cdr:relSizeAnchor>
  <cdr:relSizeAnchor xmlns:cdr="http://schemas.openxmlformats.org/drawingml/2006/chartDrawing">
    <cdr:from>
      <cdr:x>0.58953</cdr:x>
      <cdr:y>0.17962</cdr:y>
    </cdr:from>
    <cdr:to>
      <cdr:x>0.6101</cdr:x>
      <cdr:y>0.30052</cdr:y>
    </cdr:to>
    <cdr:sp macro="" textlink="">
      <cdr:nvSpPr>
        <cdr:cNvPr id="20" name="Line 1033"/>
        <cdr:cNvSpPr>
          <a:spLocks xmlns:a="http://schemas.openxmlformats.org/drawingml/2006/main" noChangeShapeType="1"/>
        </cdr:cNvSpPr>
      </cdr:nvSpPr>
      <cdr:spPr bwMode="auto">
        <a:xfrm xmlns:a="http://schemas.openxmlformats.org/drawingml/2006/main">
          <a:off x="4003675" y="330200"/>
          <a:ext cx="139712" cy="222254"/>
        </a:xfrm>
        <a:prstGeom xmlns:a="http://schemas.openxmlformats.org/drawingml/2006/main" prst="line">
          <a:avLst/>
        </a:prstGeom>
        <a:noFill xmlns:a="http://schemas.openxmlformats.org/drawingml/2006/main"/>
        <a:ln xmlns:a="http://schemas.openxmlformats.org/drawingml/2006/main" w="9525" cap="rnd">
          <a:solidFill>
            <a:srgbClr xmlns:mc="http://schemas.openxmlformats.org/markup-compatibility/2006" xmlns:a14="http://schemas.microsoft.com/office/drawing/2010/main" val="000000" mc:Ignorable="a14" a14:legacySpreadsheetColorIndex="64"/>
          </a:solidFill>
          <a:prstDash val="sysDot"/>
          <a:round/>
          <a:headEnd/>
          <a:tailEnd/>
        </a:ln>
        <a:effectLst xmlns:a="http://schemas.openxmlformats.org/drawingml/2006/main"/>
        <a:extLst xmlns:a="http://schemas.openxmlformats.org/drawingml/2006/main">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ja-JP" alt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35740C93-65D1-41A1-81D8-C2E21E71F3E3}" type="datetimeFigureOut">
              <a:rPr kumimoji="1" lang="ja-JP" altLang="en-US" smtClean="0"/>
              <a:t>2018/1/24</a:t>
            </a:fld>
            <a:endParaRPr kumimoji="1" lang="ja-JP" altLang="en-US"/>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E9662BC1-6453-44BA-AE8E-FD3B8E1F8E1F}" type="slidenum">
              <a:rPr kumimoji="1" lang="ja-JP" altLang="en-US" smtClean="0"/>
              <a:t>‹#›</a:t>
            </a:fld>
            <a:endParaRPr kumimoji="1" lang="ja-JP" altLang="en-US"/>
          </a:p>
        </p:txBody>
      </p:sp>
    </p:spTree>
    <p:extLst>
      <p:ext uri="{BB962C8B-B14F-4D97-AF65-F5344CB8AC3E}">
        <p14:creationId xmlns:p14="http://schemas.microsoft.com/office/powerpoint/2010/main" val="40003553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D54F1E7D-0DD8-4083-9335-8EC0F2692BF2}" type="datetimeFigureOut">
              <a:rPr kumimoji="1" lang="ja-JP" altLang="en-US" smtClean="0"/>
              <a:t>2018/1/24</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6D6245FF-A795-4834-B573-EC21A4C7C80D}" type="slidenum">
              <a:rPr kumimoji="1" lang="ja-JP" altLang="en-US" smtClean="0"/>
              <a:t>‹#›</a:t>
            </a:fld>
            <a:endParaRPr kumimoji="1" lang="ja-JP" altLang="en-US"/>
          </a:p>
        </p:txBody>
      </p:sp>
    </p:spTree>
    <p:extLst>
      <p:ext uri="{BB962C8B-B14F-4D97-AF65-F5344CB8AC3E}">
        <p14:creationId xmlns:p14="http://schemas.microsoft.com/office/powerpoint/2010/main" val="153949617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6245FF-A795-4834-B573-EC21A4C7C80D}" type="slidenum">
              <a:rPr kumimoji="1" lang="ja-JP" altLang="en-US" smtClean="0"/>
              <a:t>1</a:t>
            </a:fld>
            <a:endParaRPr kumimoji="1" lang="ja-JP" altLang="en-US"/>
          </a:p>
        </p:txBody>
      </p:sp>
    </p:spTree>
    <p:extLst>
      <p:ext uri="{BB962C8B-B14F-4D97-AF65-F5344CB8AC3E}">
        <p14:creationId xmlns:p14="http://schemas.microsoft.com/office/powerpoint/2010/main" val="2980593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DBB9B9E-2F60-4EA3-AD8F-D38C93F0C7CC}" type="slidenum">
              <a:rPr kumimoji="1" lang="ja-JP" altLang="en-US" smtClean="0"/>
              <a:t>3</a:t>
            </a:fld>
            <a:endParaRPr kumimoji="1" lang="ja-JP" altLang="en-US"/>
          </a:p>
        </p:txBody>
      </p:sp>
    </p:spTree>
    <p:extLst>
      <p:ext uri="{BB962C8B-B14F-4D97-AF65-F5344CB8AC3E}">
        <p14:creationId xmlns:p14="http://schemas.microsoft.com/office/powerpoint/2010/main" val="4021593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3DE8FC0-F19A-45DF-9B3E-8D472C158621}" type="datetime1">
              <a:rPr kumimoji="1" lang="ja-JP" altLang="en-US" smtClean="0"/>
              <a:t>2018/1/24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B66A29-7F57-4DB5-AAA7-F6280986965B}" type="slidenum">
              <a:rPr kumimoji="1" lang="ja-JP" altLang="en-US" smtClean="0"/>
              <a:t>‹#›</a:t>
            </a:fld>
            <a:endParaRPr kumimoji="1" lang="ja-JP" altLang="en-US"/>
          </a:p>
        </p:txBody>
      </p:sp>
    </p:spTree>
    <p:extLst>
      <p:ext uri="{BB962C8B-B14F-4D97-AF65-F5344CB8AC3E}">
        <p14:creationId xmlns:p14="http://schemas.microsoft.com/office/powerpoint/2010/main" val="1142528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7BFA896-8289-4F1B-97AE-D6C56C3BC3A6}" type="datetime1">
              <a:rPr kumimoji="1" lang="ja-JP" altLang="en-US" smtClean="0"/>
              <a:t>2018/1/24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B66A29-7F57-4DB5-AAA7-F6280986965B}" type="slidenum">
              <a:rPr kumimoji="1" lang="ja-JP" altLang="en-US" smtClean="0"/>
              <a:t>‹#›</a:t>
            </a:fld>
            <a:endParaRPr kumimoji="1" lang="ja-JP" altLang="en-US"/>
          </a:p>
        </p:txBody>
      </p:sp>
    </p:spTree>
    <p:extLst>
      <p:ext uri="{BB962C8B-B14F-4D97-AF65-F5344CB8AC3E}">
        <p14:creationId xmlns:p14="http://schemas.microsoft.com/office/powerpoint/2010/main" val="2232473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E8F2A18-B240-4C55-8C06-7ADBB6362128}" type="datetime1">
              <a:rPr kumimoji="1" lang="ja-JP" altLang="en-US" smtClean="0"/>
              <a:t>2018/1/24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B66A29-7F57-4DB5-AAA7-F6280986965B}" type="slidenum">
              <a:rPr kumimoji="1" lang="ja-JP" altLang="en-US" smtClean="0"/>
              <a:t>‹#›</a:t>
            </a:fld>
            <a:endParaRPr kumimoji="1" lang="ja-JP" altLang="en-US"/>
          </a:p>
        </p:txBody>
      </p:sp>
    </p:spTree>
    <p:extLst>
      <p:ext uri="{BB962C8B-B14F-4D97-AF65-F5344CB8AC3E}">
        <p14:creationId xmlns:p14="http://schemas.microsoft.com/office/powerpoint/2010/main" val="2483959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777E333-1E73-43E0-B63B-CC4B3ED2E26A}" type="datetime1">
              <a:rPr kumimoji="1" lang="ja-JP" altLang="en-US" smtClean="0"/>
              <a:t>2018/1/24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B66A29-7F57-4DB5-AAA7-F6280986965B}" type="slidenum">
              <a:rPr kumimoji="1" lang="ja-JP" altLang="en-US" smtClean="0"/>
              <a:t>‹#›</a:t>
            </a:fld>
            <a:endParaRPr kumimoji="1" lang="ja-JP" altLang="en-US"/>
          </a:p>
        </p:txBody>
      </p:sp>
    </p:spTree>
    <p:extLst>
      <p:ext uri="{BB962C8B-B14F-4D97-AF65-F5344CB8AC3E}">
        <p14:creationId xmlns:p14="http://schemas.microsoft.com/office/powerpoint/2010/main" val="329305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79A9E99-2EF3-456F-B4FE-9BFC625BD3DC}" type="datetime1">
              <a:rPr kumimoji="1" lang="ja-JP" altLang="en-US" smtClean="0"/>
              <a:t>2018/1/24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B66A29-7F57-4DB5-AAA7-F6280986965B}" type="slidenum">
              <a:rPr kumimoji="1" lang="ja-JP" altLang="en-US" smtClean="0"/>
              <a:t>‹#›</a:t>
            </a:fld>
            <a:endParaRPr kumimoji="1" lang="ja-JP" altLang="en-US"/>
          </a:p>
        </p:txBody>
      </p:sp>
    </p:spTree>
    <p:extLst>
      <p:ext uri="{BB962C8B-B14F-4D97-AF65-F5344CB8AC3E}">
        <p14:creationId xmlns:p14="http://schemas.microsoft.com/office/powerpoint/2010/main" val="1051075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39EADAB-1843-4D43-B56C-117145EE5EED}" type="datetime1">
              <a:rPr kumimoji="1" lang="ja-JP" altLang="en-US" smtClean="0"/>
              <a:t>2018/1/24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B66A29-7F57-4DB5-AAA7-F6280986965B}" type="slidenum">
              <a:rPr kumimoji="1" lang="ja-JP" altLang="en-US" smtClean="0"/>
              <a:t>‹#›</a:t>
            </a:fld>
            <a:endParaRPr kumimoji="1" lang="ja-JP" altLang="en-US"/>
          </a:p>
        </p:txBody>
      </p:sp>
    </p:spTree>
    <p:extLst>
      <p:ext uri="{BB962C8B-B14F-4D97-AF65-F5344CB8AC3E}">
        <p14:creationId xmlns:p14="http://schemas.microsoft.com/office/powerpoint/2010/main" val="3172088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BA72586-9950-4FBC-AC89-E45798AEE876}" type="datetime1">
              <a:rPr kumimoji="1" lang="ja-JP" altLang="en-US" smtClean="0"/>
              <a:t>2018/1/24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BB66A29-7F57-4DB5-AAA7-F6280986965B}" type="slidenum">
              <a:rPr kumimoji="1" lang="ja-JP" altLang="en-US" smtClean="0"/>
              <a:t>‹#›</a:t>
            </a:fld>
            <a:endParaRPr kumimoji="1" lang="ja-JP" altLang="en-US"/>
          </a:p>
        </p:txBody>
      </p:sp>
    </p:spTree>
    <p:extLst>
      <p:ext uri="{BB962C8B-B14F-4D97-AF65-F5344CB8AC3E}">
        <p14:creationId xmlns:p14="http://schemas.microsoft.com/office/powerpoint/2010/main" val="2366598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169BFA0-BE9D-454B-B0BB-CB5CDD1FFEA4}" type="datetime1">
              <a:rPr kumimoji="1" lang="ja-JP" altLang="en-US" smtClean="0"/>
              <a:t>2018/1/24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BB66A29-7F57-4DB5-AAA7-F6280986965B}" type="slidenum">
              <a:rPr kumimoji="1" lang="ja-JP" altLang="en-US" smtClean="0"/>
              <a:t>‹#›</a:t>
            </a:fld>
            <a:endParaRPr kumimoji="1" lang="ja-JP" altLang="en-US"/>
          </a:p>
        </p:txBody>
      </p:sp>
    </p:spTree>
    <p:extLst>
      <p:ext uri="{BB962C8B-B14F-4D97-AF65-F5344CB8AC3E}">
        <p14:creationId xmlns:p14="http://schemas.microsoft.com/office/powerpoint/2010/main" val="421671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F9A55E5-DBBF-4A06-9682-5AD3D91DFA04}" type="datetime1">
              <a:rPr kumimoji="1" lang="ja-JP" altLang="en-US" smtClean="0"/>
              <a:t>2018/1/24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BB66A29-7F57-4DB5-AAA7-F6280986965B}" type="slidenum">
              <a:rPr kumimoji="1" lang="ja-JP" altLang="en-US" smtClean="0"/>
              <a:t>‹#›</a:t>
            </a:fld>
            <a:endParaRPr kumimoji="1" lang="ja-JP" altLang="en-US"/>
          </a:p>
        </p:txBody>
      </p:sp>
    </p:spTree>
    <p:extLst>
      <p:ext uri="{BB962C8B-B14F-4D97-AF65-F5344CB8AC3E}">
        <p14:creationId xmlns:p14="http://schemas.microsoft.com/office/powerpoint/2010/main" val="3178287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F88EC14-9D5F-4539-A885-57D79EAE924F}" type="datetime1">
              <a:rPr kumimoji="1" lang="ja-JP" altLang="en-US" smtClean="0"/>
              <a:t>2018/1/24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B66A29-7F57-4DB5-AAA7-F6280986965B}" type="slidenum">
              <a:rPr kumimoji="1" lang="ja-JP" altLang="en-US" smtClean="0"/>
              <a:t>‹#›</a:t>
            </a:fld>
            <a:endParaRPr kumimoji="1" lang="ja-JP" altLang="en-US"/>
          </a:p>
        </p:txBody>
      </p:sp>
    </p:spTree>
    <p:extLst>
      <p:ext uri="{BB962C8B-B14F-4D97-AF65-F5344CB8AC3E}">
        <p14:creationId xmlns:p14="http://schemas.microsoft.com/office/powerpoint/2010/main" val="3620620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20329DD-DE01-4036-92AB-A35DDD33CDBE}" type="datetime1">
              <a:rPr kumimoji="1" lang="ja-JP" altLang="en-US" smtClean="0"/>
              <a:t>2018/1/24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B66A29-7F57-4DB5-AAA7-F6280986965B}" type="slidenum">
              <a:rPr kumimoji="1" lang="ja-JP" altLang="en-US" smtClean="0"/>
              <a:t>‹#›</a:t>
            </a:fld>
            <a:endParaRPr kumimoji="1" lang="ja-JP" altLang="en-US"/>
          </a:p>
        </p:txBody>
      </p:sp>
    </p:spTree>
    <p:extLst>
      <p:ext uri="{BB962C8B-B14F-4D97-AF65-F5344CB8AC3E}">
        <p14:creationId xmlns:p14="http://schemas.microsoft.com/office/powerpoint/2010/main" val="3006166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A3CA06-7ABB-4250-82EB-056EC0A3657C}" type="datetime1">
              <a:rPr kumimoji="1" lang="ja-JP" altLang="en-US" smtClean="0"/>
              <a:t>2018/1/24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B66A29-7F57-4DB5-AAA7-F6280986965B}" type="slidenum">
              <a:rPr kumimoji="1" lang="ja-JP" altLang="en-US" smtClean="0"/>
              <a:t>‹#›</a:t>
            </a:fld>
            <a:endParaRPr kumimoji="1" lang="ja-JP" altLang="en-US"/>
          </a:p>
        </p:txBody>
      </p:sp>
    </p:spTree>
    <p:extLst>
      <p:ext uri="{BB962C8B-B14F-4D97-AF65-F5344CB8AC3E}">
        <p14:creationId xmlns:p14="http://schemas.microsoft.com/office/powerpoint/2010/main" val="3556172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emf"/><Relationship Id="rId3" Type="http://schemas.openxmlformats.org/officeDocument/2006/relationships/image" Target="../media/image2.png"/><Relationship Id="rId7" Type="http://schemas.openxmlformats.org/officeDocument/2006/relationships/image" Target="../media/image6.emf"/><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220019" y="1196752"/>
            <a:ext cx="6624736" cy="864096"/>
          </a:xfrm>
          <a:prstGeom prst="rect">
            <a:avLst/>
          </a:prstGeom>
          <a:solidFill>
            <a:schemeClr val="bg1"/>
          </a:solidFill>
          <a:ln w="12700">
            <a:solidFill>
              <a:schemeClr val="tx1"/>
            </a:solidFill>
          </a:ln>
          <a:effectLst>
            <a:outerShdw blurRad="50800" dist="38100" dir="18900000" algn="b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dirty="0" smtClean="0">
                <a:latin typeface="HGP創英角ｺﾞｼｯｸUB" panose="020B0900000000000000" pitchFamily="50" charset="-128"/>
                <a:ea typeface="HGP創英角ｺﾞｼｯｸUB" panose="020B0900000000000000" pitchFamily="50" charset="-128"/>
              </a:rPr>
              <a:t>次期「福祉のまちづくり推進計画」の改定に向けた基礎資料</a:t>
            </a:r>
            <a:endParaRPr lang="ja-JP" altLang="en-US" sz="2000" dirty="0">
              <a:latin typeface="HGP創英角ｺﾞｼｯｸUB" panose="020B0900000000000000" pitchFamily="50" charset="-128"/>
              <a:ea typeface="HGP創英角ｺﾞｼｯｸUB" panose="020B0900000000000000" pitchFamily="50" charset="-128"/>
            </a:endParaRPr>
          </a:p>
        </p:txBody>
      </p:sp>
      <p:sp>
        <p:nvSpPr>
          <p:cNvPr id="7" name="正方形/長方形 6"/>
          <p:cNvSpPr/>
          <p:nvPr/>
        </p:nvSpPr>
        <p:spPr>
          <a:xfrm>
            <a:off x="971600" y="2924944"/>
            <a:ext cx="7827587" cy="20162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smtClean="0">
                <a:solidFill>
                  <a:schemeClr val="tx1"/>
                </a:solidFill>
                <a:latin typeface="ＭＳ ゴシック" panose="020B0609070205080204" pitchFamily="49" charset="-128"/>
                <a:ea typeface="ＭＳ ゴシック" panose="020B0609070205080204" pitchFamily="49" charset="-128"/>
              </a:rPr>
              <a:t>１　これまでの福祉のまちづくりの主な進捗状況　・・・・・１</a:t>
            </a:r>
            <a:endParaRPr lang="en-US" altLang="ja-JP" dirty="0" smtClean="0">
              <a:solidFill>
                <a:schemeClr val="tx1"/>
              </a:solidFill>
              <a:latin typeface="ＭＳ ゴシック" panose="020B0609070205080204" pitchFamily="49" charset="-128"/>
              <a:ea typeface="ＭＳ ゴシック" panose="020B0609070205080204" pitchFamily="49" charset="-128"/>
            </a:endParaRPr>
          </a:p>
          <a:p>
            <a:endParaRPr lang="en-US" altLang="ja-JP" dirty="0" smtClean="0">
              <a:solidFill>
                <a:schemeClr val="tx1"/>
              </a:solidFill>
              <a:latin typeface="ＭＳ ゴシック" panose="020B0609070205080204" pitchFamily="49" charset="-128"/>
              <a:ea typeface="ＭＳ ゴシック" panose="020B0609070205080204" pitchFamily="49" charset="-128"/>
            </a:endParaRPr>
          </a:p>
          <a:p>
            <a:endParaRPr lang="en-US" altLang="ja-JP" dirty="0">
              <a:solidFill>
                <a:schemeClr val="tx1"/>
              </a:solidFill>
              <a:latin typeface="ＭＳ ゴシック" panose="020B0609070205080204" pitchFamily="49" charset="-128"/>
              <a:ea typeface="ＭＳ ゴシック" panose="020B0609070205080204" pitchFamily="49" charset="-128"/>
            </a:endParaRPr>
          </a:p>
          <a:p>
            <a:endParaRPr lang="en-US" altLang="ja-JP" dirty="0" smtClean="0">
              <a:solidFill>
                <a:schemeClr val="tx1"/>
              </a:solidFill>
              <a:latin typeface="ＭＳ ゴシック" panose="020B0609070205080204" pitchFamily="49" charset="-128"/>
              <a:ea typeface="ＭＳ ゴシック" panose="020B0609070205080204" pitchFamily="49" charset="-128"/>
            </a:endParaRPr>
          </a:p>
          <a:p>
            <a:r>
              <a:rPr lang="ja-JP" altLang="en-US" dirty="0" smtClean="0">
                <a:solidFill>
                  <a:schemeClr val="tx1"/>
                </a:solidFill>
                <a:latin typeface="ＭＳ ゴシック" panose="020B0609070205080204" pitchFamily="49" charset="-128"/>
                <a:ea typeface="ＭＳ ゴシック" panose="020B0609070205080204" pitchFamily="49" charset="-128"/>
              </a:rPr>
              <a:t>２　</a:t>
            </a:r>
            <a:r>
              <a:rPr lang="ja-JP" altLang="en-US" dirty="0">
                <a:solidFill>
                  <a:schemeClr val="tx1"/>
                </a:solidFill>
                <a:latin typeface="ＭＳ ゴシック" panose="020B0609070205080204" pitchFamily="49" charset="-128"/>
                <a:ea typeface="ＭＳ ゴシック" panose="020B0609070205080204" pitchFamily="49" charset="-128"/>
              </a:rPr>
              <a:t>都民の意識調査の</a:t>
            </a:r>
            <a:r>
              <a:rPr lang="ja-JP" altLang="en-US" dirty="0" smtClean="0">
                <a:solidFill>
                  <a:schemeClr val="tx1"/>
                </a:solidFill>
                <a:latin typeface="ＭＳ ゴシック" panose="020B0609070205080204" pitchFamily="49" charset="-128"/>
                <a:ea typeface="ＭＳ ゴシック" panose="020B0609070205080204" pitchFamily="49" charset="-128"/>
              </a:rPr>
              <a:t>結果　・・・・・・・・・・・・・・・３</a:t>
            </a:r>
            <a:endParaRPr lang="en-US" altLang="ja-JP" dirty="0" smtClean="0">
              <a:solidFill>
                <a:schemeClr val="tx1"/>
              </a:solidFill>
              <a:latin typeface="ＭＳ ゴシック" panose="020B0609070205080204" pitchFamily="49" charset="-128"/>
              <a:ea typeface="ＭＳ ゴシック" panose="020B0609070205080204" pitchFamily="49" charset="-128"/>
            </a:endParaRPr>
          </a:p>
          <a:p>
            <a:endParaRPr lang="en-US" altLang="ja-JP" dirty="0" smtClean="0">
              <a:solidFill>
                <a:schemeClr val="tx1"/>
              </a:solidFill>
              <a:latin typeface="ＭＳ ゴシック" panose="020B0609070205080204" pitchFamily="49" charset="-128"/>
              <a:ea typeface="ＭＳ ゴシック" panose="020B0609070205080204" pitchFamily="49" charset="-128"/>
            </a:endParaRPr>
          </a:p>
        </p:txBody>
      </p:sp>
      <p:sp>
        <p:nvSpPr>
          <p:cNvPr id="5" name="正方形/長方形 4"/>
          <p:cNvSpPr/>
          <p:nvPr/>
        </p:nvSpPr>
        <p:spPr>
          <a:xfrm>
            <a:off x="8244409" y="44624"/>
            <a:ext cx="878508" cy="3048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資料６</a:t>
            </a:r>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442920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0.70.33.14\45_まち\まち\共有\03　第11期推進協\第６回専門部会\資料調整\資料用イラスト\isometric-view-of-an-urban-city_1302-7493.jpg"/>
          <p:cNvPicPr>
            <a:picLocks noChangeAspect="1" noChangeArrowheads="1"/>
          </p:cNvPicPr>
          <p:nvPr/>
        </p:nvPicPr>
        <p:blipFill rotWithShape="1">
          <a:blip r:embed="rId2">
            <a:extLst>
              <a:ext uri="{28A0092B-C50C-407E-A947-70E740481C1C}">
                <a14:useLocalDpi xmlns:a14="http://schemas.microsoft.com/office/drawing/2010/main" val="0"/>
              </a:ext>
            </a:extLst>
          </a:blip>
          <a:srcRect l="7093" t="11982" r="5956" b="11590"/>
          <a:stretch/>
        </p:blipFill>
        <p:spPr bwMode="auto">
          <a:xfrm>
            <a:off x="2374869" y="2354214"/>
            <a:ext cx="4213356" cy="2774628"/>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0" y="0"/>
            <a:ext cx="9144000" cy="369332"/>
          </a:xfrm>
          <a:prstGeom prst="rect">
            <a:avLst/>
          </a:prstGeom>
          <a:solidFill>
            <a:schemeClr val="tx2"/>
          </a:solidFill>
        </p:spPr>
        <p:txBody>
          <a:bodyPr wrap="square" rtlCol="0">
            <a:spAutoFit/>
          </a:bodyPr>
          <a:lstStyle/>
          <a:p>
            <a:pPr algn="ctr"/>
            <a:r>
              <a:rPr lang="ja-JP" altLang="en-US" b="1"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都における</a:t>
            </a:r>
            <a:r>
              <a:rPr kumimoji="1" lang="ja-JP" altLang="en-US" b="1"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福祉のまちづくりの</a:t>
            </a:r>
            <a:r>
              <a:rPr lang="ja-JP" altLang="en-US" b="1"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主</a:t>
            </a:r>
            <a:r>
              <a:rPr lang="ja-JP" altLang="en-US" b="1"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な進捗状況（ハード面）</a:t>
            </a:r>
            <a:endParaRPr kumimoji="1" lang="ja-JP" altLang="en-US" b="1"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82" name="テキスト ボックス 181"/>
          <p:cNvSpPr txBox="1"/>
          <p:nvPr/>
        </p:nvSpPr>
        <p:spPr>
          <a:xfrm>
            <a:off x="3077468" y="3465982"/>
            <a:ext cx="648072" cy="276999"/>
          </a:xfrm>
          <a:prstGeom prst="rect">
            <a:avLst/>
          </a:prstGeom>
          <a:solidFill>
            <a:schemeClr val="tx2"/>
          </a:solidFill>
        </p:spPr>
        <p:txBody>
          <a:bodyPr wrap="square" rtlCol="0">
            <a:spAutoFit/>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鉄道駅</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 name="テキスト ボックス 183"/>
          <p:cNvSpPr txBox="1"/>
          <p:nvPr/>
        </p:nvSpPr>
        <p:spPr>
          <a:xfrm>
            <a:off x="3721465" y="4370621"/>
            <a:ext cx="560027" cy="276999"/>
          </a:xfrm>
          <a:prstGeom prst="rect">
            <a:avLst/>
          </a:prstGeom>
          <a:solidFill>
            <a:schemeClr val="tx2"/>
          </a:solidFill>
        </p:spPr>
        <p:txBody>
          <a:bodyPr wrap="square" rtlCol="0">
            <a:spAutoFit/>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道路</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テキスト ボックス 105"/>
          <p:cNvSpPr txBox="1"/>
          <p:nvPr/>
        </p:nvSpPr>
        <p:spPr>
          <a:xfrm>
            <a:off x="4572001" y="3178616"/>
            <a:ext cx="714375" cy="276999"/>
          </a:xfrm>
          <a:prstGeom prst="rect">
            <a:avLst/>
          </a:prstGeom>
          <a:solidFill>
            <a:schemeClr val="tx2"/>
          </a:solidFill>
        </p:spPr>
        <p:txBody>
          <a:bodyPr wrap="square" rtlCol="0">
            <a:spAutoFit/>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建築物</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テキスト ボックス 111"/>
          <p:cNvSpPr txBox="1"/>
          <p:nvPr/>
        </p:nvSpPr>
        <p:spPr>
          <a:xfrm>
            <a:off x="-79606" y="6079864"/>
            <a:ext cx="2203335" cy="738664"/>
          </a:xfrm>
          <a:prstGeom prst="rect">
            <a:avLst/>
          </a:prstGeom>
          <a:noFill/>
        </p:spPr>
        <p:txBody>
          <a:bodyPr wrap="square" rtlCol="0">
            <a:spAutoFit/>
          </a:bodyPr>
          <a:lstStyle/>
          <a:p>
            <a:pPr algn="ct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エスコートゾーン</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都内エスコートゾーン整備箇所数</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警視庁</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p>
          <a:p>
            <a:pPr algn="ct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9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末 </a:t>
            </a:r>
            <a:r>
              <a:rPr lang="en-US" altLang="ja-JP" sz="9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580</a:t>
            </a:r>
            <a:r>
              <a:rPr lang="ja-JP" altLang="en-US" sz="9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か所</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14" name="テキスト ボックス 113"/>
          <p:cNvSpPr txBox="1"/>
          <p:nvPr/>
        </p:nvSpPr>
        <p:spPr>
          <a:xfrm>
            <a:off x="7236296" y="6170920"/>
            <a:ext cx="1752728" cy="600164"/>
          </a:xfrm>
          <a:prstGeom prst="rect">
            <a:avLst/>
          </a:prstGeom>
          <a:noFill/>
        </p:spPr>
        <p:txBody>
          <a:bodyPr wrap="square" rtlCol="0">
            <a:spAutoFit/>
          </a:bodyPr>
          <a:lstStyle/>
          <a:p>
            <a:pPr algn="ct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UD</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タクシー</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次世代タクシーの普及促進</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環境局</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H29</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8" name="直線コネクタ 127"/>
          <p:cNvCxnSpPr/>
          <p:nvPr/>
        </p:nvCxnSpPr>
        <p:spPr>
          <a:xfrm flipV="1">
            <a:off x="2957433" y="4580385"/>
            <a:ext cx="894489" cy="504798"/>
          </a:xfrm>
          <a:prstGeom prst="line">
            <a:avLst/>
          </a:prstGeom>
          <a:ln w="25400" cap="rnd">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a:endCxn id="182" idx="1"/>
          </p:cNvCxnSpPr>
          <p:nvPr/>
        </p:nvCxnSpPr>
        <p:spPr>
          <a:xfrm>
            <a:off x="2022900" y="3457199"/>
            <a:ext cx="1054568" cy="147283"/>
          </a:xfrm>
          <a:prstGeom prst="line">
            <a:avLst/>
          </a:prstGeom>
          <a:ln w="25400" cap="rnd">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a:stCxn id="106" idx="0"/>
          </p:cNvCxnSpPr>
          <p:nvPr/>
        </p:nvCxnSpPr>
        <p:spPr>
          <a:xfrm flipV="1">
            <a:off x="4929189" y="2308862"/>
            <a:ext cx="1165321" cy="869754"/>
          </a:xfrm>
          <a:prstGeom prst="line">
            <a:avLst/>
          </a:prstGeom>
          <a:ln w="25400" cap="rnd">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5905061" y="4241546"/>
            <a:ext cx="1229167" cy="338839"/>
          </a:xfrm>
          <a:prstGeom prst="line">
            <a:avLst/>
          </a:prstGeom>
          <a:ln w="25400" cap="rnd">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107" name="テキスト ボックス 106"/>
          <p:cNvSpPr txBox="1"/>
          <p:nvPr/>
        </p:nvSpPr>
        <p:spPr>
          <a:xfrm>
            <a:off x="5292081" y="4070508"/>
            <a:ext cx="802428" cy="276999"/>
          </a:xfrm>
          <a:prstGeom prst="rect">
            <a:avLst/>
          </a:prstGeom>
          <a:solidFill>
            <a:schemeClr val="tx2"/>
          </a:solidFill>
        </p:spPr>
        <p:txBody>
          <a:bodyPr wrap="square" rtlCol="0">
            <a:spAutoFit/>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公共交通</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33337" y="404664"/>
            <a:ext cx="1998075" cy="2219410"/>
          </a:xfrm>
          <a:prstGeom prst="roundRect">
            <a:avLst>
              <a:gd name="adj" fmla="val 32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角丸四角形 88"/>
          <p:cNvSpPr/>
          <p:nvPr/>
        </p:nvSpPr>
        <p:spPr>
          <a:xfrm>
            <a:off x="35921" y="2676899"/>
            <a:ext cx="1986980" cy="2088232"/>
          </a:xfrm>
          <a:prstGeom prst="roundRect">
            <a:avLst>
              <a:gd name="adj" fmla="val 32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角丸四角形 89"/>
          <p:cNvSpPr/>
          <p:nvPr/>
        </p:nvSpPr>
        <p:spPr>
          <a:xfrm>
            <a:off x="36958" y="4809202"/>
            <a:ext cx="1985943" cy="2025938"/>
          </a:xfrm>
          <a:prstGeom prst="roundRect">
            <a:avLst>
              <a:gd name="adj" fmla="val 32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角丸四角形 96"/>
          <p:cNvSpPr/>
          <p:nvPr/>
        </p:nvSpPr>
        <p:spPr>
          <a:xfrm>
            <a:off x="7134226" y="5085183"/>
            <a:ext cx="1947863" cy="1749958"/>
          </a:xfrm>
          <a:prstGeom prst="roundRect">
            <a:avLst>
              <a:gd name="adj" fmla="val 32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角丸四角形 97"/>
          <p:cNvSpPr/>
          <p:nvPr/>
        </p:nvSpPr>
        <p:spPr>
          <a:xfrm>
            <a:off x="7134226" y="2358931"/>
            <a:ext cx="1930439" cy="2676619"/>
          </a:xfrm>
          <a:prstGeom prst="roundRect">
            <a:avLst>
              <a:gd name="adj" fmla="val 32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角丸四角形 100"/>
          <p:cNvSpPr/>
          <p:nvPr/>
        </p:nvSpPr>
        <p:spPr>
          <a:xfrm>
            <a:off x="2082003" y="404665"/>
            <a:ext cx="2226472" cy="1896308"/>
          </a:xfrm>
          <a:prstGeom prst="roundRect">
            <a:avLst>
              <a:gd name="adj" fmla="val 32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角丸四角形 102"/>
          <p:cNvSpPr/>
          <p:nvPr/>
        </p:nvSpPr>
        <p:spPr>
          <a:xfrm>
            <a:off x="4357692" y="404664"/>
            <a:ext cx="2621561" cy="1904196"/>
          </a:xfrm>
          <a:prstGeom prst="roundRect">
            <a:avLst>
              <a:gd name="adj" fmla="val 32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角丸四角形 107"/>
          <p:cNvSpPr/>
          <p:nvPr/>
        </p:nvSpPr>
        <p:spPr>
          <a:xfrm>
            <a:off x="7016749" y="404664"/>
            <a:ext cx="2047915" cy="1904196"/>
          </a:xfrm>
          <a:prstGeom prst="roundRect">
            <a:avLst>
              <a:gd name="adj" fmla="val 32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6891142" y="1667660"/>
            <a:ext cx="2339752" cy="600164"/>
          </a:xfrm>
          <a:prstGeom prst="rect">
            <a:avLst/>
          </a:prstGeom>
          <a:noFill/>
        </p:spPr>
        <p:txBody>
          <a:bodyPr wrap="square" rtlCol="0">
            <a:spAutoFit/>
          </a:bodyPr>
          <a:lstStyle/>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宿泊施設のバリアフリー化</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客室等のバリアフリー改修等支援</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spc="-15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spc="-150" dirty="0" smtClean="0">
                <a:latin typeface="Meiryo UI" panose="020B0604030504040204" pitchFamily="50" charset="-128"/>
                <a:ea typeface="Meiryo UI" panose="020B0604030504040204" pitchFamily="50" charset="-128"/>
                <a:cs typeface="Meiryo UI" panose="020B0604030504040204" pitchFamily="50" charset="-128"/>
              </a:rPr>
              <a:t>産業労働局</a:t>
            </a:r>
            <a:r>
              <a:rPr lang="en-US" altLang="ja-JP" sz="1100" spc="-1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spc="-1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spc="-15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1100" spc="-15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実績</a:t>
            </a:r>
            <a:r>
              <a:rPr lang="en-US" altLang="ja-JP" sz="1100" spc="-15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spc="-15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件</a:t>
            </a:r>
            <a:r>
              <a:rPr lang="ja-JP" altLang="en-US" sz="1100" spc="-15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spc="-1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10221768" y="1203194"/>
            <a:ext cx="2155536" cy="707886"/>
          </a:xfrm>
          <a:prstGeom prst="rect">
            <a:avLst/>
          </a:prstGeom>
          <a:solidFill>
            <a:schemeClr val="accent6">
              <a:lumMod val="20000"/>
              <a:lumOff val="80000"/>
            </a:schemeClr>
          </a:solidFill>
        </p:spPr>
        <p:txBody>
          <a:bodyPr wrap="square" rtlCol="0">
            <a:spAutoFit/>
          </a:bodyPr>
          <a:lstStyle/>
          <a:p>
            <a:r>
              <a:rPr kumimoji="1" lang="ja-JP" altLang="en-US" sz="1000" dirty="0" smtClean="0"/>
              <a:t>写真出典</a:t>
            </a:r>
            <a:endParaRPr kumimoji="1" lang="en-US" altLang="ja-JP" sz="1000" dirty="0" smtClean="0"/>
          </a:p>
          <a:p>
            <a:r>
              <a:rPr kumimoji="1" lang="ja-JP" altLang="en-US" sz="1000" dirty="0" smtClean="0"/>
              <a:t>交通局</a:t>
            </a:r>
            <a:r>
              <a:rPr kumimoji="1" lang="en-US" altLang="ja-JP" sz="1000" dirty="0" smtClean="0"/>
              <a:t>HP</a:t>
            </a:r>
            <a:r>
              <a:rPr kumimoji="1" lang="ja-JP" altLang="en-US" sz="1000" dirty="0" smtClean="0"/>
              <a:t>から</a:t>
            </a:r>
            <a:endParaRPr kumimoji="1" lang="en-US" altLang="ja-JP" sz="1000" dirty="0" smtClean="0"/>
          </a:p>
          <a:p>
            <a:r>
              <a:rPr lang="en-US" altLang="ja-JP" sz="1000" dirty="0"/>
              <a:t>https://www.kotsu.metro.tokyo.jp/subway/kanren/barrierfree.html</a:t>
            </a:r>
            <a:endParaRPr kumimoji="1" lang="ja-JP" altLang="en-US" sz="1000" dirty="0"/>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5663"/>
          <a:stretch/>
        </p:blipFill>
        <p:spPr bwMode="auto">
          <a:xfrm>
            <a:off x="145716" y="2744859"/>
            <a:ext cx="1800087" cy="1271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4436" rIns="0" bIns="214245"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b="0" i="0" u="none" strike="noStrike" cap="none" normalizeH="0" baseline="0" smtClean="0">
              <a:ln>
                <a:noFill/>
              </a:ln>
              <a:solidFill>
                <a:srgbClr val="0054A8"/>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11"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2023"/>
          <a:stretch/>
        </p:blipFill>
        <p:spPr bwMode="auto">
          <a:xfrm>
            <a:off x="7614096" y="5128843"/>
            <a:ext cx="1028384" cy="1068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8604448" y="6525344"/>
            <a:ext cx="648072" cy="307777"/>
          </a:xfrm>
          <a:prstGeom prst="rect">
            <a:avLst/>
          </a:prstGeom>
          <a:noFill/>
        </p:spPr>
        <p:txBody>
          <a:bodyPr wrap="square" rtlCol="0">
            <a:spAutoFit/>
          </a:bodyPr>
          <a:lstStyle/>
          <a:p>
            <a:pPr algn="ctr"/>
            <a:r>
              <a:rPr kumimoji="1" lang="ja-JP" altLang="en-US" sz="1400" b="1" dirty="0" smtClean="0"/>
              <a:t>１</a:t>
            </a:r>
            <a:endParaRPr kumimoji="1" lang="ja-JP" altLang="en-US" sz="1400" b="1" dirty="0"/>
          </a:p>
        </p:txBody>
      </p:sp>
      <p:pic>
        <p:nvPicPr>
          <p:cNvPr id="46" name="Picture 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381"/>
          <a:stretch/>
        </p:blipFill>
        <p:spPr bwMode="auto">
          <a:xfrm>
            <a:off x="131684" y="477162"/>
            <a:ext cx="1814119" cy="1392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7" descr="\\10.70.33.14\45_まち\まち\共有\03　第11期推進協\第６回専門部会\資料素材\DSCN1909-min.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158" r="24700"/>
          <a:stretch/>
        </p:blipFill>
        <p:spPr bwMode="auto">
          <a:xfrm rot="16200000">
            <a:off x="2595403" y="195021"/>
            <a:ext cx="1166317" cy="167761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b="2572"/>
          <a:stretch/>
        </p:blipFill>
        <p:spPr bwMode="auto">
          <a:xfrm>
            <a:off x="7173773" y="477162"/>
            <a:ext cx="1696371" cy="119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5" descr="http://www.bfed.jp/junior/download/img/vehicle_photo/bus_h0.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287" t="5218" b="-1"/>
          <a:stretch/>
        </p:blipFill>
        <p:spPr bwMode="auto">
          <a:xfrm>
            <a:off x="8100392" y="2387300"/>
            <a:ext cx="877297" cy="114060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8088"/>
          <a:stretch/>
        </p:blipFill>
        <p:spPr bwMode="auto">
          <a:xfrm>
            <a:off x="7236296" y="3429000"/>
            <a:ext cx="1064793" cy="755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2" descr="esuko-tozo-n"/>
          <p:cNvPicPr>
            <a:picLocks noChangeAspect="1" noChangeArrowheads="1"/>
          </p:cNvPicPr>
          <p:nvPr/>
        </p:nvPicPr>
        <p:blipFill rotWithShape="1">
          <a:blip r:embed="rId10">
            <a:extLst>
              <a:ext uri="{28A0092B-C50C-407E-A947-70E740481C1C}">
                <a14:useLocalDpi xmlns:a14="http://schemas.microsoft.com/office/drawing/2010/main" val="0"/>
              </a:ext>
            </a:extLst>
          </a:blip>
          <a:srcRect l="56370" t="12207" r="9150"/>
          <a:stretch/>
        </p:blipFill>
        <p:spPr bwMode="auto">
          <a:xfrm>
            <a:off x="145717" y="4911829"/>
            <a:ext cx="1761987" cy="1149690"/>
          </a:xfrm>
          <a:prstGeom prst="rect">
            <a:avLst/>
          </a:prstGeom>
          <a:noFill/>
          <a:extLst>
            <a:ext uri="{909E8E84-426E-40DD-AFC4-6F175D3DCCD1}">
              <a14:hiddenFill xmlns:a14="http://schemas.microsoft.com/office/drawing/2010/main">
                <a:solidFill>
                  <a:srgbClr val="FFFFFF"/>
                </a:solidFill>
              </a14:hiddenFill>
            </a:ext>
          </a:extLst>
        </p:spPr>
      </p:pic>
      <p:sp>
        <p:nvSpPr>
          <p:cNvPr id="57" name="テキスト ボックス 56"/>
          <p:cNvSpPr txBox="1"/>
          <p:nvPr/>
        </p:nvSpPr>
        <p:spPr>
          <a:xfrm>
            <a:off x="3049" y="3995689"/>
            <a:ext cx="2086771" cy="769441"/>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ホームドア</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ホームドア、可動式ホーム柵の</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整備状況</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都市整備局・交通局</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末 </a:t>
            </a:r>
            <a:r>
              <a:rPr lang="en-US" altLang="ja-JP"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33</a:t>
            </a:r>
            <a:r>
              <a:rPr lang="ja-JP" altLang="en-US"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58" name="テキスト ボックス 57"/>
          <p:cNvSpPr txBox="1"/>
          <p:nvPr/>
        </p:nvSpPr>
        <p:spPr>
          <a:xfrm>
            <a:off x="-6428" y="1854634"/>
            <a:ext cx="2490196" cy="769441"/>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エレベーター</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都内鉄道駅のエレベーター等による</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段差解消</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都市整備局・交通局</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末 </a:t>
            </a:r>
            <a:r>
              <a:rPr lang="en-US" altLang="ja-JP"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93</a:t>
            </a:r>
            <a:r>
              <a:rPr lang="ja-JP" altLang="en-US"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p:cNvSpPr txBox="1"/>
          <p:nvPr/>
        </p:nvSpPr>
        <p:spPr>
          <a:xfrm>
            <a:off x="2051720" y="1578466"/>
            <a:ext cx="2645244" cy="738664"/>
          </a:xfrm>
          <a:prstGeom prst="rect">
            <a:avLst/>
          </a:prstGeom>
          <a:noFill/>
        </p:spPr>
        <p:txBody>
          <a:bodyPr wrap="square" rtlCol="0">
            <a:spAutoFit/>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　　　　　　　だれでもトイレ</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都内鉄道駅のだれでもトイレ整備状況</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福保局・交通局</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末 </a:t>
            </a:r>
            <a:r>
              <a:rPr lang="en-US" altLang="ja-JP"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96</a:t>
            </a:r>
            <a:r>
              <a:rPr lang="ja-JP" altLang="en-US"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都営地下鉄</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7116663" y="4153543"/>
            <a:ext cx="1972488" cy="938719"/>
          </a:xfrm>
          <a:prstGeom prst="rect">
            <a:avLst/>
          </a:prstGeom>
          <a:noFill/>
        </p:spPr>
        <p:txBody>
          <a:bodyPr wrap="square" rtlCol="0">
            <a:spAutoFit/>
          </a:bodyPr>
          <a:lstStyle/>
          <a:p>
            <a:pPr algn="ct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ノンステップバス</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都内のノンステップバス普及状況</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都市</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整備局・交通局</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末 </a:t>
            </a:r>
            <a:r>
              <a:rPr lang="en-US" altLang="ja-JP"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93</a:t>
            </a:r>
            <a:r>
              <a:rPr lang="ja-JP" altLang="en-US"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p>
          <a:p>
            <a:pPr algn="ct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都営バス</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61" name="Picture 2" descr="C:\Users\T0521769\AppData\Local\Microsoft\Windows\Temporary Internet Files\Content.Outlook\87TP7E2A\DSC07003.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b="15968"/>
          <a:stretch/>
        </p:blipFill>
        <p:spPr bwMode="auto">
          <a:xfrm>
            <a:off x="4784596" y="456929"/>
            <a:ext cx="1803628" cy="1136732"/>
          </a:xfrm>
          <a:prstGeom prst="rect">
            <a:avLst/>
          </a:prstGeom>
          <a:noFill/>
          <a:extLst>
            <a:ext uri="{909E8E84-426E-40DD-AFC4-6F175D3DCCD1}">
              <a14:hiddenFill xmlns:a14="http://schemas.microsoft.com/office/drawing/2010/main">
                <a:solidFill>
                  <a:srgbClr val="FFFFFF"/>
                </a:solidFill>
              </a14:hiddenFill>
            </a:ext>
          </a:extLst>
        </p:spPr>
      </p:pic>
      <p:sp>
        <p:nvSpPr>
          <p:cNvPr id="49" name="テキスト ボックス 48"/>
          <p:cNvSpPr txBox="1"/>
          <p:nvPr/>
        </p:nvSpPr>
        <p:spPr>
          <a:xfrm>
            <a:off x="4311974" y="1556792"/>
            <a:ext cx="2749862" cy="769441"/>
          </a:xfrm>
          <a:prstGeom prst="rect">
            <a:avLst/>
          </a:prstGeom>
          <a:noFill/>
        </p:spPr>
        <p:txBody>
          <a:bodyPr wrap="square" rtlCol="0">
            <a:spAutoFit/>
          </a:bodyP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車</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いす用客席</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大会会場となる都立競技施設において</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、分散</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配置・</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サイトライン</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可視線</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をほぼ確保予定</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オリンピック・パラリンピック準備</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局</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p:cNvSpPr txBox="1"/>
          <p:nvPr/>
        </p:nvSpPr>
        <p:spPr>
          <a:xfrm>
            <a:off x="1979712" y="6104246"/>
            <a:ext cx="2796564" cy="769441"/>
          </a:xfrm>
          <a:prstGeom prst="rect">
            <a:avLst/>
          </a:prstGeom>
          <a:noFill/>
        </p:spPr>
        <p:txBody>
          <a:bodyPr wrap="square" rtlCol="0">
            <a:spAutoFit/>
          </a:bodyPr>
          <a:lstStyle/>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都</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道</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のバリアフリー化</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特定道路等の整備（</a:t>
            </a:r>
            <a:r>
              <a:rPr lang="en-US" altLang="ja-JP"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末 </a:t>
            </a:r>
            <a:r>
              <a:rPr lang="en-US" altLang="ja-JP"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327</a:t>
            </a:r>
            <a:r>
              <a:rPr lang="ja-JP" altLang="en-US"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優先整備路線の整備（</a:t>
            </a:r>
            <a:r>
              <a:rPr kumimoji="1" lang="en-US" altLang="ja-JP"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10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末 </a:t>
            </a:r>
            <a:r>
              <a:rPr kumimoji="1" lang="en-US" altLang="ja-JP" sz="110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建設局</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3"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l="56105" r="1563"/>
          <a:stretch/>
        </p:blipFill>
        <p:spPr bwMode="auto">
          <a:xfrm>
            <a:off x="5243715" y="5180558"/>
            <a:ext cx="1368824" cy="101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 name="テキスト ボックス 64"/>
          <p:cNvSpPr txBox="1"/>
          <p:nvPr/>
        </p:nvSpPr>
        <p:spPr>
          <a:xfrm>
            <a:off x="4821996" y="6228070"/>
            <a:ext cx="2285560" cy="600164"/>
          </a:xfrm>
          <a:prstGeom prst="rect">
            <a:avLst/>
          </a:prstGeom>
          <a:noFill/>
        </p:spPr>
        <p:txBody>
          <a:bodyPr wrap="square" rtlCol="0">
            <a:spAutoFit/>
          </a:bodyPr>
          <a:lstStyle/>
          <a:p>
            <a:pPr algn="ct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都道の無電柱化</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都内（都道）の地中化率</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建設局</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末 </a:t>
            </a:r>
            <a:r>
              <a:rPr lang="en-US" altLang="ja-JP"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39</a:t>
            </a:r>
            <a:r>
              <a:rPr lang="ja-JP" altLang="en-US"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7" name="Picture 15"/>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8936"/>
          <a:stretch/>
        </p:blipFill>
        <p:spPr bwMode="auto">
          <a:xfrm>
            <a:off x="2670680" y="5141200"/>
            <a:ext cx="1612997" cy="1016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角丸四角形 67"/>
          <p:cNvSpPr/>
          <p:nvPr/>
        </p:nvSpPr>
        <p:spPr>
          <a:xfrm>
            <a:off x="2082001" y="5085184"/>
            <a:ext cx="2694275" cy="1749957"/>
          </a:xfrm>
          <a:prstGeom prst="roundRect">
            <a:avLst>
              <a:gd name="adj" fmla="val 32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角丸四角形 68"/>
          <p:cNvSpPr/>
          <p:nvPr/>
        </p:nvSpPr>
        <p:spPr>
          <a:xfrm>
            <a:off x="4821996" y="5085184"/>
            <a:ext cx="2270284" cy="1749957"/>
          </a:xfrm>
          <a:prstGeom prst="roundRect">
            <a:avLst>
              <a:gd name="adj" fmla="val 32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94769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33537" y="473138"/>
            <a:ext cx="4392489" cy="6340523"/>
          </a:xfrm>
          <a:prstGeom prst="roundRect">
            <a:avLst>
              <a:gd name="adj" fmla="val 219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角丸四角形 60"/>
          <p:cNvSpPr/>
          <p:nvPr/>
        </p:nvSpPr>
        <p:spPr>
          <a:xfrm>
            <a:off x="4472941" y="543165"/>
            <a:ext cx="4623435" cy="6283085"/>
          </a:xfrm>
          <a:prstGeom prst="roundRect">
            <a:avLst>
              <a:gd name="adj" fmla="val 219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0" y="0"/>
            <a:ext cx="9144000" cy="369332"/>
          </a:xfrm>
          <a:prstGeom prst="rect">
            <a:avLst/>
          </a:prstGeom>
          <a:solidFill>
            <a:schemeClr val="tx2"/>
          </a:solidFill>
        </p:spPr>
        <p:txBody>
          <a:bodyPr wrap="square" rtlCol="0">
            <a:spAutoFit/>
          </a:bodyPr>
          <a:lstStyle/>
          <a:p>
            <a:pPr algn="ctr"/>
            <a:r>
              <a:rPr lang="ja-JP" altLang="en-US" b="1"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都における福祉のまちづくりの主な進捗状況</a:t>
            </a:r>
            <a:r>
              <a:rPr lang="ja-JP" altLang="en-US" b="1"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b="1"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ソフト</a:t>
            </a:r>
            <a:r>
              <a:rPr lang="ja-JP" altLang="en-US" b="1"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面</a:t>
            </a:r>
            <a:r>
              <a:rPr lang="ja-JP" altLang="en-US" b="1"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p>
        </p:txBody>
      </p:sp>
      <p:pic>
        <p:nvPicPr>
          <p:cNvPr id="1028" name="Picture 4" descr="\\10.70.33.14\45_まち\まち\共有\鈴木\作業中\心と情報のガイドライン\心と情報ＢＦガイドライン（11.20以降）\画像、グラフ\151224　ＵＤナビ１.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0410"/>
          <a:stretch/>
        </p:blipFill>
        <p:spPr bwMode="auto">
          <a:xfrm>
            <a:off x="1558606" y="2993121"/>
            <a:ext cx="1588974" cy="130055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10.70.33.14\45_まち\まち\共有\鈴木\作業中\心と情報のガイドライン\心と情報ＢＦガイドライン（11.20以降）\写真\運行情報ディスプレイ　画面・設置状況（京成電鉄　青砥駅）.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064" r="15135" b="13842"/>
          <a:stretch/>
        </p:blipFill>
        <p:spPr bwMode="auto">
          <a:xfrm>
            <a:off x="2713538" y="5085184"/>
            <a:ext cx="1114001" cy="121079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10.70.33.14\45_まち\まち\共有\鈴木\作業中\心と情報のガイドライン\心と情報ＢＦガイドライン（11.20以降）\写真\道路標識\DSCN104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0586" y="5085185"/>
            <a:ext cx="1505623" cy="118868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rotWithShape="1">
          <a:blip r:embed="rId6">
            <a:extLst>
              <a:ext uri="{28A0092B-C50C-407E-A947-70E740481C1C}">
                <a14:useLocalDpi xmlns:a14="http://schemas.microsoft.com/office/drawing/2010/main" val="0"/>
              </a:ext>
            </a:extLst>
          </a:blip>
          <a:srcRect b="11206"/>
          <a:stretch/>
        </p:blipFill>
        <p:spPr bwMode="auto">
          <a:xfrm>
            <a:off x="331229" y="836851"/>
            <a:ext cx="1555236" cy="1162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9" name="テキスト ボックス 208"/>
          <p:cNvSpPr txBox="1"/>
          <p:nvPr/>
        </p:nvSpPr>
        <p:spPr>
          <a:xfrm>
            <a:off x="323528" y="6237313"/>
            <a:ext cx="3672408" cy="600164"/>
          </a:xfrm>
          <a:prstGeom prst="rect">
            <a:avLst/>
          </a:prstGeom>
          <a:noFill/>
        </p:spPr>
        <p:txBody>
          <a:bodyPr wrap="square" rtlCol="0">
            <a:spAutoFit/>
          </a:bodyPr>
          <a:lstStyle/>
          <a:p>
            <a:pPr algn="ct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歩行者用案内サイン・デジタルサイネージの整備</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だれもがわかりやすい情報案内版を設置する区市町村を支援</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福祉保健局</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H27</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件）</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0" name="テキスト ボックス 209"/>
          <p:cNvSpPr txBox="1"/>
          <p:nvPr/>
        </p:nvSpPr>
        <p:spPr>
          <a:xfrm>
            <a:off x="25972" y="2023726"/>
            <a:ext cx="2196244" cy="769441"/>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ICT</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等の活用</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遠隔手話のための機器や磁気ループ等を導入する</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区市町村を支援</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福祉保健局</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実績５件）</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1" name="テキスト ボックス 210"/>
          <p:cNvSpPr txBox="1"/>
          <p:nvPr/>
        </p:nvSpPr>
        <p:spPr>
          <a:xfrm>
            <a:off x="1122525" y="4341004"/>
            <a:ext cx="2484275" cy="600164"/>
          </a:xfrm>
          <a:prstGeom prst="rect">
            <a:avLst/>
          </a:prstGeom>
          <a:noFill/>
        </p:spPr>
        <p:txBody>
          <a:bodyPr wrap="square" rtlCol="0">
            <a:spAutoFit/>
          </a:bodyPr>
          <a:lstStyle/>
          <a:p>
            <a:pPr algn="ct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とうきょうユニバーサルデザインナビ</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だれもが外出に必要な情報が集約されたポータルサイト</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福祉保健局</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16" name="テキスト ボックス 115"/>
          <p:cNvSpPr txBox="1"/>
          <p:nvPr/>
        </p:nvSpPr>
        <p:spPr>
          <a:xfrm>
            <a:off x="2193640" y="2042776"/>
            <a:ext cx="2257165" cy="957955"/>
          </a:xfrm>
          <a:prstGeom prst="rect">
            <a:avLst/>
          </a:prstGeom>
          <a:noFill/>
        </p:spPr>
        <p:txBody>
          <a:bodyPr wrap="square" rtlCol="0">
            <a:spAutoFit/>
          </a:bodyPr>
          <a:lstStyle/>
          <a:p>
            <a:pPr algn="ct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バリアフリーマップ</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バリアフリーマップ作成・更新に取り</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組む区市町村を支援</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福祉保健局</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p>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H28</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末 </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区</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市町村</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p>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1" name="テキスト ボックス 140"/>
          <p:cNvSpPr txBox="1"/>
          <p:nvPr/>
        </p:nvSpPr>
        <p:spPr>
          <a:xfrm>
            <a:off x="5135602" y="2104899"/>
            <a:ext cx="3108807" cy="600164"/>
          </a:xfrm>
          <a:prstGeom prst="rect">
            <a:avLst/>
          </a:prstGeom>
          <a:noFill/>
        </p:spPr>
        <p:txBody>
          <a:bodyPr wrap="square" rtlCol="0">
            <a:spAutoFit/>
          </a:bodyPr>
          <a:lstStyle/>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ユニバーサルデザイン</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教育</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学校等での体験学習等に取り組む区市町村を支援</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福祉保健局</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H28</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3" name="テキスト ボックス 142"/>
          <p:cNvSpPr txBox="1"/>
          <p:nvPr/>
        </p:nvSpPr>
        <p:spPr>
          <a:xfrm>
            <a:off x="4669656" y="6215800"/>
            <a:ext cx="4174739" cy="600164"/>
          </a:xfrm>
          <a:prstGeom prst="rect">
            <a:avLst/>
          </a:prstGeom>
          <a:noFill/>
        </p:spPr>
        <p:txBody>
          <a:bodyPr wrap="square" rtlCol="0">
            <a:spAutoFit/>
          </a:bodyPr>
          <a:lstStyle/>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都民への普及啓発</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ポスターコンクール・障害者等用駐車区画の適正利用・ヘルプマークなど</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福祉保健局</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Picture 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009"/>
          <a:stretch/>
        </p:blipFill>
        <p:spPr bwMode="auto">
          <a:xfrm>
            <a:off x="4788025" y="882300"/>
            <a:ext cx="1800524" cy="1216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86322" y="880764"/>
            <a:ext cx="1390135" cy="1216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31544" y="4884053"/>
            <a:ext cx="1380616" cy="1355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39061" y="5091957"/>
            <a:ext cx="1825427" cy="1147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83444" y="2821851"/>
            <a:ext cx="2157547" cy="1393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56070" y="836113"/>
            <a:ext cx="1591847" cy="1164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0" name="テキスト ボックス 189"/>
          <p:cNvSpPr txBox="1"/>
          <p:nvPr/>
        </p:nvSpPr>
        <p:spPr>
          <a:xfrm>
            <a:off x="160794" y="404666"/>
            <a:ext cx="1397812" cy="276999"/>
          </a:xfrm>
          <a:prstGeom prst="rect">
            <a:avLst/>
          </a:prstGeom>
          <a:solidFill>
            <a:schemeClr val="tx2"/>
          </a:solidFill>
        </p:spPr>
        <p:txBody>
          <a:bodyPr wrap="square" rtlCol="0">
            <a:spAutoFit/>
          </a:bodyPr>
          <a:lstStyle/>
          <a:p>
            <a:pPr algn="ct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情報バリアフリー</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9" name="テキスト ボックス 188"/>
          <p:cNvSpPr txBox="1"/>
          <p:nvPr/>
        </p:nvSpPr>
        <p:spPr>
          <a:xfrm>
            <a:off x="4650606" y="404665"/>
            <a:ext cx="1497311" cy="276999"/>
          </a:xfrm>
          <a:prstGeom prst="rect">
            <a:avLst/>
          </a:prstGeom>
          <a:solidFill>
            <a:schemeClr val="tx2"/>
          </a:solidFill>
        </p:spPr>
        <p:txBody>
          <a:bodyPr wrap="square" rtlCol="0">
            <a:spAutoFit/>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心のバリアフリー</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角丸四角形 61"/>
          <p:cNvSpPr/>
          <p:nvPr/>
        </p:nvSpPr>
        <p:spPr>
          <a:xfrm>
            <a:off x="76200" y="764704"/>
            <a:ext cx="2076451" cy="2085722"/>
          </a:xfrm>
          <a:prstGeom prst="roundRect">
            <a:avLst>
              <a:gd name="adj" fmla="val 32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角丸四角形 62"/>
          <p:cNvSpPr/>
          <p:nvPr/>
        </p:nvSpPr>
        <p:spPr>
          <a:xfrm>
            <a:off x="2231741" y="764704"/>
            <a:ext cx="2140235" cy="2085722"/>
          </a:xfrm>
          <a:prstGeom prst="roundRect">
            <a:avLst>
              <a:gd name="adj" fmla="val 32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角丸四角形 63"/>
          <p:cNvSpPr/>
          <p:nvPr/>
        </p:nvSpPr>
        <p:spPr>
          <a:xfrm>
            <a:off x="1051696" y="2895600"/>
            <a:ext cx="2555104" cy="2117576"/>
          </a:xfrm>
          <a:prstGeom prst="roundRect">
            <a:avLst>
              <a:gd name="adj" fmla="val 32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角丸四角形 64"/>
          <p:cNvSpPr/>
          <p:nvPr/>
        </p:nvSpPr>
        <p:spPr>
          <a:xfrm>
            <a:off x="76201" y="5061203"/>
            <a:ext cx="4295776" cy="1726947"/>
          </a:xfrm>
          <a:prstGeom prst="roundRect">
            <a:avLst>
              <a:gd name="adj" fmla="val 32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角丸四角形 65"/>
          <p:cNvSpPr/>
          <p:nvPr/>
        </p:nvSpPr>
        <p:spPr>
          <a:xfrm>
            <a:off x="4713573" y="764705"/>
            <a:ext cx="4111771" cy="1944216"/>
          </a:xfrm>
          <a:prstGeom prst="roundRect">
            <a:avLst>
              <a:gd name="adj" fmla="val 32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角丸四角形 66"/>
          <p:cNvSpPr/>
          <p:nvPr/>
        </p:nvSpPr>
        <p:spPr>
          <a:xfrm>
            <a:off x="4713574" y="2764592"/>
            <a:ext cx="4112927" cy="2034253"/>
          </a:xfrm>
          <a:prstGeom prst="roundRect">
            <a:avLst>
              <a:gd name="adj" fmla="val 32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角丸四角形 67"/>
          <p:cNvSpPr/>
          <p:nvPr/>
        </p:nvSpPr>
        <p:spPr>
          <a:xfrm>
            <a:off x="4521201" y="4845050"/>
            <a:ext cx="4543425" cy="1943100"/>
          </a:xfrm>
          <a:prstGeom prst="roundRect">
            <a:avLst>
              <a:gd name="adj" fmla="val 32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81714" y="4880183"/>
            <a:ext cx="1010567" cy="137170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テキスト ボックス 32"/>
          <p:cNvSpPr txBox="1"/>
          <p:nvPr/>
        </p:nvSpPr>
        <p:spPr>
          <a:xfrm>
            <a:off x="8604448" y="6525344"/>
            <a:ext cx="648072" cy="307777"/>
          </a:xfrm>
          <a:prstGeom prst="rect">
            <a:avLst/>
          </a:prstGeom>
          <a:noFill/>
        </p:spPr>
        <p:txBody>
          <a:bodyPr wrap="square" rtlCol="0">
            <a:spAutoFit/>
          </a:bodyPr>
          <a:lstStyle/>
          <a:p>
            <a:pPr algn="ctr"/>
            <a:r>
              <a:rPr kumimoji="1" lang="ja-JP" altLang="en-US" sz="1400" b="1" dirty="0" smtClean="0"/>
              <a:t>２</a:t>
            </a:r>
            <a:endParaRPr kumimoji="1" lang="ja-JP" altLang="en-US" sz="1400" b="1" dirty="0"/>
          </a:p>
        </p:txBody>
      </p:sp>
      <p:sp>
        <p:nvSpPr>
          <p:cNvPr id="34" name="テキスト ボックス 33"/>
          <p:cNvSpPr txBox="1"/>
          <p:nvPr/>
        </p:nvSpPr>
        <p:spPr>
          <a:xfrm>
            <a:off x="4650607" y="4198681"/>
            <a:ext cx="4241875" cy="600164"/>
          </a:xfrm>
          <a:prstGeom prst="rect">
            <a:avLst/>
          </a:prstGeom>
          <a:noFill/>
        </p:spPr>
        <p:txBody>
          <a:bodyPr wrap="square" rtlCol="0">
            <a:spAutoFit/>
          </a:bodyPr>
          <a:lstStyle/>
          <a:p>
            <a:pPr algn="ct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高齢者・障害者などの当事者参加</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当事者参加のまち歩き点検・整備を行う区市町村を支援</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福祉保健局</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p>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ユニバーサルデザイン緊急推進事業（</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(H29</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実績見込み</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件</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48204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a:graphicFrameLocks/>
          </p:cNvGraphicFramePr>
          <p:nvPr>
            <p:extLst>
              <p:ext uri="{D42A27DB-BD31-4B8C-83A1-F6EECF244321}">
                <p14:modId xmlns:p14="http://schemas.microsoft.com/office/powerpoint/2010/main" val="885053753"/>
              </p:ext>
            </p:extLst>
          </p:nvPr>
        </p:nvGraphicFramePr>
        <p:xfrm>
          <a:off x="-36512" y="1150392"/>
          <a:ext cx="9144000" cy="2349252"/>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6971" y="744959"/>
            <a:ext cx="7704856" cy="307777"/>
          </a:xfrm>
          <a:prstGeom prst="rect">
            <a:avLst/>
          </a:prstGeom>
          <a:noFill/>
        </p:spPr>
        <p:txBody>
          <a:bodyPr wrap="square" rtlCol="0">
            <a:spAutoFit/>
          </a:bodyPr>
          <a:lstStyle/>
          <a:p>
            <a:r>
              <a:rPr lang="ja-JP" altLang="en-US" sz="1400" b="1" dirty="0" smtClean="0">
                <a:latin typeface="+mn-ea"/>
              </a:rPr>
              <a:t>①　日常</a:t>
            </a:r>
            <a:r>
              <a:rPr lang="ja-JP" altLang="en-US" sz="1400" b="1" dirty="0">
                <a:latin typeface="+mn-ea"/>
              </a:rPr>
              <a:t>よく出かけるところに着くまでのバリアの有無</a:t>
            </a:r>
            <a:r>
              <a:rPr lang="en-US" altLang="ja-JP" sz="1400" b="1" dirty="0">
                <a:latin typeface="+mn-ea"/>
              </a:rPr>
              <a:t>―</a:t>
            </a:r>
            <a:r>
              <a:rPr lang="ja-JP" altLang="en-US" sz="1400" b="1" dirty="0">
                <a:latin typeface="+mn-ea"/>
              </a:rPr>
              <a:t>外出時グループ別</a:t>
            </a:r>
            <a:endParaRPr kumimoji="1" lang="ja-JP" altLang="en-US" sz="1400" b="1" dirty="0">
              <a:latin typeface="+mn-ea"/>
            </a:endParaRPr>
          </a:p>
        </p:txBody>
      </p:sp>
      <p:graphicFrame>
        <p:nvGraphicFramePr>
          <p:cNvPr id="8" name="グラフ 7"/>
          <p:cNvGraphicFramePr>
            <a:graphicFrameLocks/>
          </p:cNvGraphicFramePr>
          <p:nvPr>
            <p:extLst>
              <p:ext uri="{D42A27DB-BD31-4B8C-83A1-F6EECF244321}">
                <p14:modId xmlns:p14="http://schemas.microsoft.com/office/powerpoint/2010/main" val="48675145"/>
              </p:ext>
            </p:extLst>
          </p:nvPr>
        </p:nvGraphicFramePr>
        <p:xfrm>
          <a:off x="323528" y="3974175"/>
          <a:ext cx="8280920" cy="2796817"/>
        </p:xfrm>
        <a:graphic>
          <a:graphicData uri="http://schemas.openxmlformats.org/drawingml/2006/chart">
            <c:chart xmlns:c="http://schemas.openxmlformats.org/drawingml/2006/chart" xmlns:r="http://schemas.openxmlformats.org/officeDocument/2006/relationships" r:id="rId3"/>
          </a:graphicData>
        </a:graphic>
      </p:graphicFrame>
      <p:sp>
        <p:nvSpPr>
          <p:cNvPr id="13" name="タイトル 1"/>
          <p:cNvSpPr txBox="1">
            <a:spLocks/>
          </p:cNvSpPr>
          <p:nvPr/>
        </p:nvSpPr>
        <p:spPr bwMode="auto">
          <a:xfrm>
            <a:off x="0" y="1"/>
            <a:ext cx="9144000" cy="476672"/>
          </a:xfrm>
          <a:prstGeom prst="rect">
            <a:avLst/>
          </a:prstGeom>
          <a:solidFill>
            <a:schemeClr val="tx2">
              <a:lumMod val="75000"/>
            </a:schemeClr>
          </a:solidFill>
          <a:ln>
            <a:noFill/>
          </a:ln>
        </p:spPr>
        <p:txBody>
          <a:bodyPr lIns="72000" tIns="36000" rIns="72000" bIns="36000"/>
          <a:lstStyle>
            <a:lvl1pPr algn="l"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b="1" dirty="0" smtClean="0">
                <a:solidFill>
                  <a:schemeClr val="bg1"/>
                </a:solidFill>
                <a:latin typeface="Meiryo UI" pitchFamily="50" charset="-128"/>
                <a:ea typeface="Meiryo UI" pitchFamily="50" charset="-128"/>
                <a:cs typeface="Meiryo UI" pitchFamily="50" charset="-128"/>
              </a:rPr>
              <a:t>　</a:t>
            </a:r>
            <a:r>
              <a:rPr lang="ja-JP" altLang="en-US" sz="2400" b="1" dirty="0" smtClean="0">
                <a:solidFill>
                  <a:schemeClr val="bg1"/>
                </a:solidFill>
                <a:latin typeface="Meiryo UI" pitchFamily="50" charset="-128"/>
                <a:ea typeface="Meiryo UI" pitchFamily="50" charset="-128"/>
                <a:cs typeface="Meiryo UI" pitchFamily="50" charset="-128"/>
              </a:rPr>
              <a:t>１　都民の意識調査の結果</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9" name="テキスト ボックス 8"/>
          <p:cNvSpPr txBox="1"/>
          <p:nvPr/>
        </p:nvSpPr>
        <p:spPr>
          <a:xfrm>
            <a:off x="0" y="3501008"/>
            <a:ext cx="7704856" cy="307777"/>
          </a:xfrm>
          <a:prstGeom prst="rect">
            <a:avLst/>
          </a:prstGeom>
          <a:noFill/>
        </p:spPr>
        <p:txBody>
          <a:bodyPr wrap="square" rtlCol="0">
            <a:spAutoFit/>
          </a:bodyPr>
          <a:lstStyle/>
          <a:p>
            <a:r>
              <a:rPr lang="ja-JP" altLang="en-US" sz="1400" b="1" dirty="0">
                <a:latin typeface="+mn-ea"/>
              </a:rPr>
              <a:t>②　日常よく出かけるところに着くまでのバリアの箇所  </a:t>
            </a:r>
            <a:r>
              <a:rPr lang="en-US" altLang="ja-JP" sz="1400" b="1" dirty="0">
                <a:latin typeface="+mn-ea"/>
              </a:rPr>
              <a:t>〔</a:t>
            </a:r>
            <a:r>
              <a:rPr lang="ja-JP" altLang="en-US" sz="1400" b="1" dirty="0">
                <a:latin typeface="+mn-ea"/>
              </a:rPr>
              <a:t>複数回答</a:t>
            </a:r>
            <a:r>
              <a:rPr lang="en-US" altLang="ja-JP" sz="1400" b="1" dirty="0">
                <a:latin typeface="+mn-ea"/>
              </a:rPr>
              <a:t>〕</a:t>
            </a:r>
            <a:endParaRPr kumimoji="1" lang="ja-JP" altLang="en-US" sz="1400" b="1" dirty="0">
              <a:latin typeface="+mn-ea"/>
            </a:endParaRPr>
          </a:p>
        </p:txBody>
      </p:sp>
      <p:sp>
        <p:nvSpPr>
          <p:cNvPr id="12" name="テキスト ボックス 4"/>
          <p:cNvSpPr txBox="1"/>
          <p:nvPr/>
        </p:nvSpPr>
        <p:spPr>
          <a:xfrm>
            <a:off x="3851920" y="6669360"/>
            <a:ext cx="5688632" cy="2564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kumimoji="1" lang="ja-JP" altLang="en-US" sz="900" dirty="0" smtClean="0">
                <a:solidFill>
                  <a:schemeClr val="dk1"/>
                </a:solidFill>
                <a:effectLst/>
              </a:rPr>
              <a:t>出典</a:t>
            </a:r>
            <a:r>
              <a:rPr kumimoji="1" lang="ja-JP" altLang="ja-JP" sz="900" dirty="0" smtClean="0">
                <a:solidFill>
                  <a:schemeClr val="dk1"/>
                </a:solidFill>
                <a:effectLst/>
              </a:rPr>
              <a:t>：</a:t>
            </a:r>
            <a:r>
              <a:rPr kumimoji="1" lang="ja-JP" altLang="en-US" sz="900" dirty="0" smtClean="0">
                <a:solidFill>
                  <a:schemeClr val="dk1"/>
                </a:solidFill>
                <a:effectLst/>
              </a:rPr>
              <a:t>東京都福祉</a:t>
            </a:r>
            <a:r>
              <a:rPr lang="ja-JP" altLang="en-US" sz="900" dirty="0" smtClean="0"/>
              <a:t>保健局「平成</a:t>
            </a:r>
            <a:r>
              <a:rPr lang="en-US" altLang="ja-JP" sz="900" dirty="0">
                <a:latin typeface="+mn-ea"/>
              </a:rPr>
              <a:t>28</a:t>
            </a:r>
            <a:r>
              <a:rPr lang="ja-JP" altLang="en-US" sz="900" dirty="0">
                <a:latin typeface="+mn-ea"/>
              </a:rPr>
              <a:t>年</a:t>
            </a:r>
            <a:r>
              <a:rPr lang="ja-JP" altLang="en-US" sz="900" dirty="0"/>
              <a:t>度東京都福祉保健基礎</a:t>
            </a:r>
            <a:r>
              <a:rPr lang="ja-JP" altLang="en-US" sz="900" dirty="0" smtClean="0"/>
              <a:t>調査</a:t>
            </a:r>
            <a:r>
              <a:rPr lang="en-US" altLang="ja-JP" sz="900" dirty="0" smtClean="0"/>
              <a:t>『</a:t>
            </a:r>
            <a:r>
              <a:rPr lang="ja-JP" altLang="en-US" sz="900" dirty="0" smtClean="0"/>
              <a:t>都民</a:t>
            </a:r>
            <a:r>
              <a:rPr lang="ja-JP" altLang="en-US" sz="900" dirty="0"/>
              <a:t>の生活実態と</a:t>
            </a:r>
            <a:r>
              <a:rPr lang="ja-JP" altLang="en-US" sz="900" dirty="0" smtClean="0"/>
              <a:t>意識</a:t>
            </a:r>
            <a:r>
              <a:rPr lang="en-US" altLang="ja-JP" sz="900" dirty="0" smtClean="0"/>
              <a:t>』</a:t>
            </a:r>
            <a:r>
              <a:rPr lang="ja-JP" altLang="en-US" sz="900" dirty="0" smtClean="0"/>
              <a:t>」（平成</a:t>
            </a:r>
            <a:r>
              <a:rPr lang="en-US" altLang="ja-JP" sz="900" dirty="0" smtClean="0">
                <a:latin typeface="+mn-ea"/>
              </a:rPr>
              <a:t>29</a:t>
            </a:r>
            <a:r>
              <a:rPr lang="ja-JP" altLang="en-US" sz="900" dirty="0" smtClean="0">
                <a:latin typeface="+mn-ea"/>
              </a:rPr>
              <a:t>年</a:t>
            </a:r>
            <a:r>
              <a:rPr lang="en-US" altLang="ja-JP" sz="900" dirty="0" smtClean="0">
                <a:latin typeface="+mn-ea"/>
              </a:rPr>
              <a:t>11</a:t>
            </a:r>
            <a:r>
              <a:rPr lang="ja-JP" altLang="en-US" sz="900" dirty="0" smtClean="0"/>
              <a:t>月）</a:t>
            </a:r>
            <a:endParaRPr kumimoji="1" lang="en-US" altLang="ja-JP" sz="900" dirty="0"/>
          </a:p>
        </p:txBody>
      </p:sp>
      <p:sp>
        <p:nvSpPr>
          <p:cNvPr id="11" name="テキスト ボックス 10"/>
          <p:cNvSpPr txBox="1"/>
          <p:nvPr/>
        </p:nvSpPr>
        <p:spPr>
          <a:xfrm>
            <a:off x="-36512" y="456927"/>
            <a:ext cx="2160240" cy="307777"/>
          </a:xfrm>
          <a:prstGeom prst="rect">
            <a:avLst/>
          </a:prstGeom>
          <a:noFill/>
        </p:spPr>
        <p:txBody>
          <a:bodyPr wrap="square" rtlCol="0">
            <a:spAutoFit/>
          </a:bodyPr>
          <a:lstStyle/>
          <a:p>
            <a:r>
              <a:rPr lang="ja-JP" altLang="en-US" sz="1400" b="1" dirty="0" smtClean="0">
                <a:latin typeface="+mn-ea"/>
              </a:rPr>
              <a:t>ハード面でのバリアフリー</a:t>
            </a:r>
            <a:endParaRPr kumimoji="1" lang="ja-JP" altLang="en-US" sz="1400" b="1" dirty="0">
              <a:latin typeface="+mn-ea"/>
            </a:endParaRPr>
          </a:p>
        </p:txBody>
      </p:sp>
      <p:sp>
        <p:nvSpPr>
          <p:cNvPr id="2" name="角丸四角形 1"/>
          <p:cNvSpPr/>
          <p:nvPr/>
        </p:nvSpPr>
        <p:spPr>
          <a:xfrm>
            <a:off x="323528" y="1052736"/>
            <a:ext cx="5472607" cy="36004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tx1"/>
                </a:solidFill>
              </a:rPr>
              <a:t>「バリアがある」の割合は、乳幼児連れのグループが最も高く６割超</a:t>
            </a:r>
            <a:endParaRPr kumimoji="1" lang="en-US" altLang="ja-JP" sz="1400" b="1" dirty="0" smtClean="0">
              <a:solidFill>
                <a:schemeClr val="tx1"/>
              </a:solidFill>
            </a:endParaRPr>
          </a:p>
        </p:txBody>
      </p:sp>
      <p:sp>
        <p:nvSpPr>
          <p:cNvPr id="14" name="角丸四角形 13"/>
          <p:cNvSpPr/>
          <p:nvPr/>
        </p:nvSpPr>
        <p:spPr>
          <a:xfrm>
            <a:off x="514300" y="3811489"/>
            <a:ext cx="7416824" cy="36004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tx1"/>
                </a:solidFill>
              </a:rPr>
              <a:t>バリアを感じる箇所は、「道路」は７割、「公共交通施設（鉄道の駅、バス乗り場など）」は６割超</a:t>
            </a:r>
            <a:endParaRPr kumimoji="1" lang="en-US" altLang="ja-JP" sz="1400" b="1" dirty="0" smtClean="0">
              <a:solidFill>
                <a:schemeClr val="tx1"/>
              </a:solidFill>
            </a:endParaRPr>
          </a:p>
        </p:txBody>
      </p:sp>
      <p:sp>
        <p:nvSpPr>
          <p:cNvPr id="15" name="テキスト ボックス 14"/>
          <p:cNvSpPr txBox="1"/>
          <p:nvPr/>
        </p:nvSpPr>
        <p:spPr>
          <a:xfrm>
            <a:off x="8604448" y="6525344"/>
            <a:ext cx="648072" cy="307777"/>
          </a:xfrm>
          <a:prstGeom prst="rect">
            <a:avLst/>
          </a:prstGeom>
          <a:noFill/>
        </p:spPr>
        <p:txBody>
          <a:bodyPr wrap="square" rtlCol="0">
            <a:spAutoFit/>
          </a:bodyPr>
          <a:lstStyle/>
          <a:p>
            <a:pPr algn="ctr"/>
            <a:r>
              <a:rPr kumimoji="1" lang="ja-JP" altLang="en-US" sz="1400" b="1" dirty="0" smtClean="0"/>
              <a:t>３</a:t>
            </a:r>
            <a:endParaRPr kumimoji="1" lang="ja-JP" altLang="en-US" sz="1400" b="1" dirty="0"/>
          </a:p>
        </p:txBody>
      </p:sp>
    </p:spTree>
    <p:extLst>
      <p:ext uri="{BB962C8B-B14F-4D97-AF65-F5344CB8AC3E}">
        <p14:creationId xmlns:p14="http://schemas.microsoft.com/office/powerpoint/2010/main" val="2489673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p:cNvGraphicFramePr>
            <a:graphicFrameLocks/>
          </p:cNvGraphicFramePr>
          <p:nvPr>
            <p:extLst>
              <p:ext uri="{D42A27DB-BD31-4B8C-83A1-F6EECF244321}">
                <p14:modId xmlns:p14="http://schemas.microsoft.com/office/powerpoint/2010/main" val="1664219652"/>
              </p:ext>
            </p:extLst>
          </p:nvPr>
        </p:nvGraphicFramePr>
        <p:xfrm>
          <a:off x="69784" y="1458733"/>
          <a:ext cx="4478552" cy="32816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p:cNvGraphicFramePr>
            <a:graphicFrameLocks/>
          </p:cNvGraphicFramePr>
          <p:nvPr>
            <p:extLst>
              <p:ext uri="{D42A27DB-BD31-4B8C-83A1-F6EECF244321}">
                <p14:modId xmlns:p14="http://schemas.microsoft.com/office/powerpoint/2010/main" val="3940003173"/>
              </p:ext>
            </p:extLst>
          </p:nvPr>
        </p:nvGraphicFramePr>
        <p:xfrm>
          <a:off x="0" y="1160748"/>
          <a:ext cx="4392488" cy="3452701"/>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p:cNvSpPr txBox="1"/>
          <p:nvPr/>
        </p:nvSpPr>
        <p:spPr>
          <a:xfrm>
            <a:off x="0" y="476672"/>
            <a:ext cx="7704856" cy="307777"/>
          </a:xfrm>
          <a:prstGeom prst="rect">
            <a:avLst/>
          </a:prstGeom>
          <a:noFill/>
        </p:spPr>
        <p:txBody>
          <a:bodyPr wrap="square" rtlCol="0">
            <a:spAutoFit/>
          </a:bodyPr>
          <a:lstStyle/>
          <a:p>
            <a:r>
              <a:rPr lang="ja-JP" altLang="en-US" sz="1400" b="1" dirty="0">
                <a:latin typeface="+mn-ea"/>
              </a:rPr>
              <a:t>③</a:t>
            </a:r>
            <a:r>
              <a:rPr lang="ja-JP" altLang="en-US" sz="1400" b="1" dirty="0" smtClean="0">
                <a:latin typeface="+mn-ea"/>
              </a:rPr>
              <a:t>　外出先で困っている人を見かけたときの行動</a:t>
            </a:r>
            <a:endParaRPr kumimoji="1" lang="ja-JP" altLang="en-US" sz="1400" b="1" dirty="0">
              <a:latin typeface="+mn-ea"/>
            </a:endParaRPr>
          </a:p>
        </p:txBody>
      </p:sp>
      <p:graphicFrame>
        <p:nvGraphicFramePr>
          <p:cNvPr id="10" name="グラフ 9"/>
          <p:cNvGraphicFramePr>
            <a:graphicFrameLocks/>
          </p:cNvGraphicFramePr>
          <p:nvPr>
            <p:extLst>
              <p:ext uri="{D42A27DB-BD31-4B8C-83A1-F6EECF244321}">
                <p14:modId xmlns:p14="http://schemas.microsoft.com/office/powerpoint/2010/main" val="502393996"/>
              </p:ext>
            </p:extLst>
          </p:nvPr>
        </p:nvGraphicFramePr>
        <p:xfrm>
          <a:off x="3925080" y="1246554"/>
          <a:ext cx="5218920" cy="4608512"/>
        </p:xfrm>
        <a:graphic>
          <a:graphicData uri="http://schemas.openxmlformats.org/drawingml/2006/chart">
            <c:chart xmlns:c="http://schemas.openxmlformats.org/drawingml/2006/chart" xmlns:r="http://schemas.openxmlformats.org/officeDocument/2006/relationships" r:id="rId4"/>
          </a:graphicData>
        </a:graphic>
      </p:graphicFrame>
      <p:sp>
        <p:nvSpPr>
          <p:cNvPr id="3" name="屈折矢印 2"/>
          <p:cNvSpPr/>
          <p:nvPr/>
        </p:nvSpPr>
        <p:spPr>
          <a:xfrm rot="5400000">
            <a:off x="2088034" y="5503011"/>
            <a:ext cx="709042" cy="1069702"/>
          </a:xfrm>
          <a:prstGeom prst="bentUpArrow">
            <a:avLst>
              <a:gd name="adj1" fmla="val 33624"/>
              <a:gd name="adj2" fmla="val 31541"/>
              <a:gd name="adj3" fmla="val 457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067944" y="908720"/>
            <a:ext cx="7704856" cy="307777"/>
          </a:xfrm>
          <a:prstGeom prst="rect">
            <a:avLst/>
          </a:prstGeom>
          <a:noFill/>
        </p:spPr>
        <p:txBody>
          <a:bodyPr wrap="square" rtlCol="0">
            <a:spAutoFit/>
          </a:bodyPr>
          <a:lstStyle/>
          <a:p>
            <a:r>
              <a:rPr lang="ja-JP" altLang="en-US" sz="1400" b="1" dirty="0">
                <a:latin typeface="+mn-ea"/>
              </a:rPr>
              <a:t>④</a:t>
            </a:r>
            <a:r>
              <a:rPr lang="ja-JP" altLang="en-US" sz="1400" b="1" dirty="0" smtClean="0">
                <a:latin typeface="+mn-ea"/>
              </a:rPr>
              <a:t>　困っている人を見かけたときに何もしなかった理由</a:t>
            </a:r>
            <a:endParaRPr kumimoji="1" lang="ja-JP" altLang="en-US" sz="1400" b="1" dirty="0">
              <a:latin typeface="+mn-ea"/>
            </a:endParaRPr>
          </a:p>
        </p:txBody>
      </p:sp>
      <p:sp>
        <p:nvSpPr>
          <p:cNvPr id="15" name="テキスト ボックス 14"/>
          <p:cNvSpPr txBox="1"/>
          <p:nvPr/>
        </p:nvSpPr>
        <p:spPr>
          <a:xfrm>
            <a:off x="-36512" y="116632"/>
            <a:ext cx="4248472" cy="307777"/>
          </a:xfrm>
          <a:prstGeom prst="rect">
            <a:avLst/>
          </a:prstGeom>
          <a:noFill/>
        </p:spPr>
        <p:txBody>
          <a:bodyPr wrap="square" rtlCol="0">
            <a:spAutoFit/>
          </a:bodyPr>
          <a:lstStyle/>
          <a:p>
            <a:r>
              <a:rPr lang="ja-JP" altLang="en-US" sz="1400" b="1" dirty="0">
                <a:latin typeface="+mn-ea"/>
              </a:rPr>
              <a:t>ソフト</a:t>
            </a:r>
            <a:r>
              <a:rPr lang="ja-JP" altLang="en-US" sz="1400" b="1" dirty="0" smtClean="0">
                <a:latin typeface="+mn-ea"/>
              </a:rPr>
              <a:t>面でのバリアフリー（心のバリアフリー）</a:t>
            </a:r>
            <a:endParaRPr kumimoji="1" lang="ja-JP" altLang="en-US" sz="1400" b="1" dirty="0">
              <a:latin typeface="+mn-ea"/>
            </a:endParaRPr>
          </a:p>
        </p:txBody>
      </p:sp>
      <p:sp>
        <p:nvSpPr>
          <p:cNvPr id="16" name="テキスト ボックス 4"/>
          <p:cNvSpPr txBox="1"/>
          <p:nvPr/>
        </p:nvSpPr>
        <p:spPr>
          <a:xfrm>
            <a:off x="3851920" y="6669360"/>
            <a:ext cx="5688632" cy="2564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kumimoji="1" lang="ja-JP" altLang="en-US" sz="900" dirty="0" smtClean="0">
                <a:solidFill>
                  <a:schemeClr val="dk1"/>
                </a:solidFill>
                <a:effectLst/>
              </a:rPr>
              <a:t>出典</a:t>
            </a:r>
            <a:r>
              <a:rPr kumimoji="1" lang="ja-JP" altLang="ja-JP" sz="900" dirty="0" smtClean="0">
                <a:solidFill>
                  <a:schemeClr val="dk1"/>
                </a:solidFill>
                <a:effectLst/>
              </a:rPr>
              <a:t>：</a:t>
            </a:r>
            <a:r>
              <a:rPr kumimoji="1" lang="ja-JP" altLang="en-US" sz="900" dirty="0" smtClean="0">
                <a:solidFill>
                  <a:schemeClr val="dk1"/>
                </a:solidFill>
                <a:effectLst/>
              </a:rPr>
              <a:t>東京都福祉</a:t>
            </a:r>
            <a:r>
              <a:rPr lang="ja-JP" altLang="en-US" sz="900" dirty="0" smtClean="0"/>
              <a:t>保健局「平成</a:t>
            </a:r>
            <a:r>
              <a:rPr lang="en-US" altLang="ja-JP" sz="900" dirty="0">
                <a:latin typeface="+mn-ea"/>
              </a:rPr>
              <a:t>28</a:t>
            </a:r>
            <a:r>
              <a:rPr lang="ja-JP" altLang="en-US" sz="900" dirty="0">
                <a:latin typeface="+mn-ea"/>
              </a:rPr>
              <a:t>年</a:t>
            </a:r>
            <a:r>
              <a:rPr lang="ja-JP" altLang="en-US" sz="900" dirty="0"/>
              <a:t>度東京都福祉保健基礎</a:t>
            </a:r>
            <a:r>
              <a:rPr lang="ja-JP" altLang="en-US" sz="900" dirty="0" smtClean="0"/>
              <a:t>調査</a:t>
            </a:r>
            <a:r>
              <a:rPr lang="en-US" altLang="ja-JP" sz="900" dirty="0" smtClean="0"/>
              <a:t>『</a:t>
            </a:r>
            <a:r>
              <a:rPr lang="ja-JP" altLang="en-US" sz="900" dirty="0" smtClean="0"/>
              <a:t>都民</a:t>
            </a:r>
            <a:r>
              <a:rPr lang="ja-JP" altLang="en-US" sz="900" dirty="0"/>
              <a:t>の生活実態と</a:t>
            </a:r>
            <a:r>
              <a:rPr lang="ja-JP" altLang="en-US" sz="900" dirty="0" smtClean="0"/>
              <a:t>意識</a:t>
            </a:r>
            <a:r>
              <a:rPr lang="en-US" altLang="ja-JP" sz="900" dirty="0" smtClean="0"/>
              <a:t>』</a:t>
            </a:r>
            <a:r>
              <a:rPr lang="ja-JP" altLang="en-US" sz="900" dirty="0" smtClean="0"/>
              <a:t>」（平成</a:t>
            </a:r>
            <a:r>
              <a:rPr lang="en-US" altLang="ja-JP" sz="900" dirty="0" smtClean="0">
                <a:latin typeface="+mn-ea"/>
              </a:rPr>
              <a:t>29</a:t>
            </a:r>
            <a:r>
              <a:rPr lang="ja-JP" altLang="en-US" sz="900" dirty="0" smtClean="0">
                <a:latin typeface="+mn-ea"/>
              </a:rPr>
              <a:t>年</a:t>
            </a:r>
            <a:r>
              <a:rPr lang="en-US" altLang="ja-JP" sz="900" dirty="0" smtClean="0">
                <a:latin typeface="+mn-ea"/>
              </a:rPr>
              <a:t>11</a:t>
            </a:r>
            <a:r>
              <a:rPr lang="ja-JP" altLang="en-US" sz="900" dirty="0" smtClean="0"/>
              <a:t>月）</a:t>
            </a:r>
            <a:endParaRPr kumimoji="1" lang="en-US" altLang="ja-JP" sz="900" dirty="0"/>
          </a:p>
        </p:txBody>
      </p:sp>
      <p:sp>
        <p:nvSpPr>
          <p:cNvPr id="17" name="角丸四角形 16"/>
          <p:cNvSpPr/>
          <p:nvPr/>
        </p:nvSpPr>
        <p:spPr>
          <a:xfrm>
            <a:off x="3635897" y="6021288"/>
            <a:ext cx="5472608" cy="50219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n-ea"/>
              </a:rPr>
              <a:t>23</a:t>
            </a:r>
            <a:r>
              <a:rPr lang="ja-JP" altLang="en-US" sz="1400" b="1" dirty="0">
                <a:solidFill>
                  <a:schemeClr val="tx1"/>
                </a:solidFill>
                <a:latin typeface="+mn-ea"/>
              </a:rPr>
              <a:t>年度調査と同様に「手助けをしていいものかどうかわからなかった」と回答した人の割合が最も高く３割超</a:t>
            </a:r>
            <a:endParaRPr lang="en-US" altLang="ja-JP" sz="1400" b="1" dirty="0">
              <a:solidFill>
                <a:schemeClr val="tx1"/>
              </a:solidFill>
              <a:latin typeface="+mn-ea"/>
            </a:endParaRPr>
          </a:p>
        </p:txBody>
      </p:sp>
      <p:sp>
        <p:nvSpPr>
          <p:cNvPr id="18" name="角丸四角形 17"/>
          <p:cNvSpPr/>
          <p:nvPr/>
        </p:nvSpPr>
        <p:spPr>
          <a:xfrm>
            <a:off x="61338" y="4653136"/>
            <a:ext cx="4000004" cy="934244"/>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mn-ea"/>
              </a:rPr>
              <a:t>困っているのを見かけたことがある人に、その時どのような行動をとったかを聞いたところ、「何もしなかった」の割合は</a:t>
            </a:r>
            <a:r>
              <a:rPr lang="en-US" altLang="ja-JP" sz="1400" b="1" dirty="0">
                <a:solidFill>
                  <a:schemeClr val="tx1"/>
                </a:solidFill>
                <a:latin typeface="+mn-ea"/>
              </a:rPr>
              <a:t>15.4</a:t>
            </a:r>
            <a:r>
              <a:rPr lang="ja-JP" altLang="en-US" sz="1400" b="1" dirty="0">
                <a:solidFill>
                  <a:schemeClr val="tx1"/>
                </a:solidFill>
                <a:latin typeface="+mn-ea"/>
              </a:rPr>
              <a:t>％で、</a:t>
            </a:r>
            <a:r>
              <a:rPr lang="en-US" altLang="ja-JP" sz="1400" b="1" dirty="0">
                <a:solidFill>
                  <a:schemeClr val="tx1"/>
                </a:solidFill>
                <a:latin typeface="+mn-ea"/>
              </a:rPr>
              <a:t>23 </a:t>
            </a:r>
            <a:r>
              <a:rPr lang="ja-JP" altLang="en-US" sz="1400" b="1" dirty="0">
                <a:solidFill>
                  <a:schemeClr val="tx1"/>
                </a:solidFill>
                <a:latin typeface="+mn-ea"/>
              </a:rPr>
              <a:t>年度調査と同様の値となっている。</a:t>
            </a:r>
            <a:endParaRPr lang="en-US" altLang="ja-JP" sz="1400" b="1" dirty="0">
              <a:solidFill>
                <a:schemeClr val="tx1"/>
              </a:solidFill>
              <a:latin typeface="+mn-ea"/>
            </a:endParaRPr>
          </a:p>
        </p:txBody>
      </p:sp>
      <p:sp>
        <p:nvSpPr>
          <p:cNvPr id="19" name="角丸四角形 18"/>
          <p:cNvSpPr/>
          <p:nvPr/>
        </p:nvSpPr>
        <p:spPr>
          <a:xfrm>
            <a:off x="267932" y="836712"/>
            <a:ext cx="3583988" cy="64807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chemeClr val="tx1"/>
                </a:solidFill>
                <a:latin typeface="+mn-ea"/>
              </a:rPr>
              <a:t>「積極的に自ら手助けをした」「相手から求められて手助けをした」人をあわせて、</a:t>
            </a:r>
            <a:r>
              <a:rPr lang="en-US" altLang="ja-JP" sz="1200" b="1" dirty="0" smtClean="0">
                <a:solidFill>
                  <a:schemeClr val="tx1"/>
                </a:solidFill>
                <a:latin typeface="+mn-ea"/>
              </a:rPr>
              <a:t>65.3</a:t>
            </a:r>
            <a:r>
              <a:rPr lang="ja-JP" altLang="en-US" sz="1200" b="1" dirty="0" smtClean="0">
                <a:solidFill>
                  <a:schemeClr val="tx1"/>
                </a:solidFill>
                <a:latin typeface="+mn-ea"/>
              </a:rPr>
              <a:t>％。前回調査（平成</a:t>
            </a:r>
            <a:r>
              <a:rPr lang="en-US" altLang="ja-JP" sz="1200" b="1" dirty="0" smtClean="0">
                <a:solidFill>
                  <a:schemeClr val="tx1"/>
                </a:solidFill>
                <a:latin typeface="+mn-ea"/>
              </a:rPr>
              <a:t>23</a:t>
            </a:r>
            <a:r>
              <a:rPr lang="ja-JP" altLang="en-US" sz="1200" b="1" dirty="0" smtClean="0">
                <a:solidFill>
                  <a:schemeClr val="tx1"/>
                </a:solidFill>
                <a:latin typeface="+mn-ea"/>
              </a:rPr>
              <a:t>年度）の</a:t>
            </a:r>
            <a:r>
              <a:rPr lang="en-US" altLang="ja-JP" sz="1200" b="1" dirty="0" smtClean="0">
                <a:solidFill>
                  <a:schemeClr val="tx1"/>
                </a:solidFill>
                <a:latin typeface="+mn-ea"/>
              </a:rPr>
              <a:t>65.9</a:t>
            </a:r>
            <a:r>
              <a:rPr lang="ja-JP" altLang="en-US" sz="1200" b="1" dirty="0" smtClean="0">
                <a:solidFill>
                  <a:schemeClr val="tx1"/>
                </a:solidFill>
                <a:latin typeface="+mn-ea"/>
              </a:rPr>
              <a:t>％とほぼ同程度。</a:t>
            </a:r>
            <a:endParaRPr lang="en-US" altLang="ja-JP" sz="1200" b="1" dirty="0">
              <a:solidFill>
                <a:schemeClr val="tx1"/>
              </a:solidFill>
              <a:latin typeface="+mn-ea"/>
            </a:endParaRPr>
          </a:p>
        </p:txBody>
      </p:sp>
      <p:sp>
        <p:nvSpPr>
          <p:cNvPr id="14" name="テキスト ボックス 13"/>
          <p:cNvSpPr txBox="1"/>
          <p:nvPr/>
        </p:nvSpPr>
        <p:spPr>
          <a:xfrm>
            <a:off x="8604448" y="6525344"/>
            <a:ext cx="648072" cy="307777"/>
          </a:xfrm>
          <a:prstGeom prst="rect">
            <a:avLst/>
          </a:prstGeom>
          <a:noFill/>
        </p:spPr>
        <p:txBody>
          <a:bodyPr wrap="square" rtlCol="0">
            <a:spAutoFit/>
          </a:bodyPr>
          <a:lstStyle/>
          <a:p>
            <a:pPr algn="ctr"/>
            <a:r>
              <a:rPr kumimoji="1" lang="ja-JP" altLang="en-US" sz="1400" b="1" dirty="0" smtClean="0"/>
              <a:t>４</a:t>
            </a:r>
            <a:endParaRPr kumimoji="1" lang="ja-JP" altLang="en-US" sz="1400" b="1" dirty="0"/>
          </a:p>
        </p:txBody>
      </p:sp>
    </p:spTree>
    <p:extLst>
      <p:ext uri="{BB962C8B-B14F-4D97-AF65-F5344CB8AC3E}">
        <p14:creationId xmlns:p14="http://schemas.microsoft.com/office/powerpoint/2010/main" val="1564433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30366" y="-477989"/>
            <a:ext cx="4675198" cy="2956479"/>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0577" y="2705146"/>
            <a:ext cx="4995508" cy="2945367"/>
          </a:xfrm>
          <a:prstGeom prst="rect">
            <a:avLst/>
          </a:prstGeom>
        </p:spPr>
      </p:pic>
      <p:graphicFrame>
        <p:nvGraphicFramePr>
          <p:cNvPr id="8" name="グラフ 7"/>
          <p:cNvGraphicFramePr>
            <a:graphicFrameLocks/>
          </p:cNvGraphicFramePr>
          <p:nvPr>
            <p:extLst>
              <p:ext uri="{D42A27DB-BD31-4B8C-83A1-F6EECF244321}">
                <p14:modId xmlns:p14="http://schemas.microsoft.com/office/powerpoint/2010/main" val="1218714424"/>
              </p:ext>
            </p:extLst>
          </p:nvPr>
        </p:nvGraphicFramePr>
        <p:xfrm>
          <a:off x="499266" y="378345"/>
          <a:ext cx="4104456" cy="3345202"/>
        </p:xfrm>
        <a:graphic>
          <a:graphicData uri="http://schemas.openxmlformats.org/drawingml/2006/chart">
            <c:chart xmlns:c="http://schemas.openxmlformats.org/drawingml/2006/chart" xmlns:r="http://schemas.openxmlformats.org/officeDocument/2006/relationships" r:id="rId4"/>
          </a:graphicData>
        </a:graphic>
      </p:graphicFrame>
      <p:sp>
        <p:nvSpPr>
          <p:cNvPr id="9" name="右中かっこ 8"/>
          <p:cNvSpPr/>
          <p:nvPr/>
        </p:nvSpPr>
        <p:spPr>
          <a:xfrm>
            <a:off x="3896727" y="584709"/>
            <a:ext cx="304800" cy="1214601"/>
          </a:xfrm>
          <a:prstGeom prst="rightBrace">
            <a:avLst>
              <a:gd name="adj1" fmla="val 2708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10" name="テキスト ボックス 6"/>
          <p:cNvSpPr txBox="1"/>
          <p:nvPr/>
        </p:nvSpPr>
        <p:spPr>
          <a:xfrm>
            <a:off x="4145862" y="1020011"/>
            <a:ext cx="523875" cy="2946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900" dirty="0">
                <a:latin typeface="+mj-ea"/>
                <a:ea typeface="+mj-ea"/>
              </a:rPr>
              <a:t>48.4</a:t>
            </a:r>
            <a:endParaRPr kumimoji="1" lang="ja-JP" altLang="en-US" sz="900" dirty="0">
              <a:latin typeface="+mj-ea"/>
              <a:ea typeface="+mj-ea"/>
            </a:endParaRPr>
          </a:p>
        </p:txBody>
      </p:sp>
      <p:sp>
        <p:nvSpPr>
          <p:cNvPr id="11" name="左中かっこ 10"/>
          <p:cNvSpPr/>
          <p:nvPr/>
        </p:nvSpPr>
        <p:spPr>
          <a:xfrm>
            <a:off x="362468" y="1192010"/>
            <a:ext cx="273597" cy="1474076"/>
          </a:xfrm>
          <a:prstGeom prst="leftBrace">
            <a:avLst>
              <a:gd name="adj1" fmla="val 53161"/>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12" name="テキスト ボックス 8"/>
          <p:cNvSpPr txBox="1"/>
          <p:nvPr/>
        </p:nvSpPr>
        <p:spPr>
          <a:xfrm>
            <a:off x="-30441" y="1818492"/>
            <a:ext cx="523875" cy="2946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900" dirty="0">
                <a:latin typeface="+mj-ea"/>
                <a:ea typeface="+mj-ea"/>
              </a:rPr>
              <a:t>47.7</a:t>
            </a:r>
            <a:endParaRPr kumimoji="1" lang="ja-JP" altLang="en-US" sz="900" dirty="0">
              <a:latin typeface="+mj-ea"/>
              <a:ea typeface="+mj-ea"/>
            </a:endParaRPr>
          </a:p>
        </p:txBody>
      </p:sp>
      <p:sp>
        <p:nvSpPr>
          <p:cNvPr id="13" name="テキスト ボックス 12"/>
          <p:cNvSpPr txBox="1"/>
          <p:nvPr/>
        </p:nvSpPr>
        <p:spPr>
          <a:xfrm>
            <a:off x="-12812" y="8085"/>
            <a:ext cx="4572000" cy="307777"/>
          </a:xfrm>
          <a:prstGeom prst="rect">
            <a:avLst/>
          </a:prstGeom>
          <a:noFill/>
        </p:spPr>
        <p:txBody>
          <a:bodyPr wrap="square" rtlCol="0">
            <a:spAutoFit/>
          </a:bodyPr>
          <a:lstStyle/>
          <a:p>
            <a:r>
              <a:rPr lang="ja-JP" altLang="en-US" sz="1400" b="1" dirty="0" smtClean="0">
                <a:latin typeface="+mn-ea"/>
              </a:rPr>
              <a:t>⑤　東京のまちにおける施設や設備のバリアフリー化状況</a:t>
            </a:r>
            <a:endParaRPr kumimoji="1" lang="ja-JP" altLang="en-US" sz="1400" b="1" dirty="0">
              <a:latin typeface="+mn-ea"/>
            </a:endParaRPr>
          </a:p>
        </p:txBody>
      </p:sp>
      <p:graphicFrame>
        <p:nvGraphicFramePr>
          <p:cNvPr id="14" name="グラフ 13"/>
          <p:cNvGraphicFramePr>
            <a:graphicFrameLocks/>
          </p:cNvGraphicFramePr>
          <p:nvPr>
            <p:extLst>
              <p:ext uri="{D42A27DB-BD31-4B8C-83A1-F6EECF244321}">
                <p14:modId xmlns:p14="http://schemas.microsoft.com/office/powerpoint/2010/main" val="845739621"/>
              </p:ext>
            </p:extLst>
          </p:nvPr>
        </p:nvGraphicFramePr>
        <p:xfrm>
          <a:off x="4098981" y="594276"/>
          <a:ext cx="4646239" cy="3583553"/>
        </p:xfrm>
        <a:graphic>
          <a:graphicData uri="http://schemas.openxmlformats.org/drawingml/2006/chart">
            <c:chart xmlns:c="http://schemas.openxmlformats.org/drawingml/2006/chart" xmlns:r="http://schemas.openxmlformats.org/officeDocument/2006/relationships" r:id="rId5"/>
          </a:graphicData>
        </a:graphic>
      </p:graphicFrame>
      <p:sp>
        <p:nvSpPr>
          <p:cNvPr id="15" name="右中かっこ 14"/>
          <p:cNvSpPr/>
          <p:nvPr/>
        </p:nvSpPr>
        <p:spPr>
          <a:xfrm>
            <a:off x="8628144" y="1115347"/>
            <a:ext cx="234152" cy="1512168"/>
          </a:xfrm>
          <a:prstGeom prst="rightBrace">
            <a:avLst>
              <a:gd name="adj1" fmla="val 2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16" name="テキスト ボックス 4"/>
          <p:cNvSpPr txBox="1"/>
          <p:nvPr/>
        </p:nvSpPr>
        <p:spPr>
          <a:xfrm>
            <a:off x="8802172" y="1818492"/>
            <a:ext cx="416473" cy="28312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900" dirty="0">
                <a:latin typeface="+mj-ea"/>
                <a:ea typeface="+mj-ea"/>
              </a:rPr>
              <a:t>58.2</a:t>
            </a:r>
            <a:endParaRPr kumimoji="1" lang="ja-JP" altLang="en-US" sz="900" dirty="0">
              <a:latin typeface="+mj-ea"/>
              <a:ea typeface="+mj-ea"/>
            </a:endParaRPr>
          </a:p>
        </p:txBody>
      </p:sp>
      <p:sp>
        <p:nvSpPr>
          <p:cNvPr id="17" name="左中かっこ 16"/>
          <p:cNvSpPr/>
          <p:nvPr/>
        </p:nvSpPr>
        <p:spPr>
          <a:xfrm>
            <a:off x="4161048" y="1484784"/>
            <a:ext cx="247650" cy="1576223"/>
          </a:xfrm>
          <a:prstGeom prst="leftBrace">
            <a:avLst>
              <a:gd name="adj1" fmla="val 3910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18" name="テキスト ボックス 10"/>
          <p:cNvSpPr txBox="1"/>
          <p:nvPr/>
        </p:nvSpPr>
        <p:spPr>
          <a:xfrm>
            <a:off x="3763626" y="2184658"/>
            <a:ext cx="521247" cy="29396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900">
                <a:latin typeface="+mj-ea"/>
                <a:ea typeface="+mj-ea"/>
              </a:rPr>
              <a:t>36.3</a:t>
            </a:r>
            <a:endParaRPr kumimoji="1" lang="ja-JP" altLang="en-US" sz="900">
              <a:latin typeface="+mj-ea"/>
              <a:ea typeface="+mj-ea"/>
            </a:endParaRPr>
          </a:p>
        </p:txBody>
      </p:sp>
      <p:sp>
        <p:nvSpPr>
          <p:cNvPr id="19" name="テキスト ボックス 18"/>
          <p:cNvSpPr txBox="1"/>
          <p:nvPr/>
        </p:nvSpPr>
        <p:spPr>
          <a:xfrm>
            <a:off x="4555616" y="322038"/>
            <a:ext cx="7704856" cy="307777"/>
          </a:xfrm>
          <a:prstGeom prst="rect">
            <a:avLst/>
          </a:prstGeom>
          <a:noFill/>
        </p:spPr>
        <p:txBody>
          <a:bodyPr wrap="square" rtlCol="0">
            <a:spAutoFit/>
          </a:bodyPr>
          <a:lstStyle/>
          <a:p>
            <a:r>
              <a:rPr lang="ja-JP" altLang="en-US" sz="1400" b="1" dirty="0">
                <a:latin typeface="+mn-ea"/>
              </a:rPr>
              <a:t>⑥</a:t>
            </a:r>
            <a:r>
              <a:rPr lang="ja-JP" altLang="en-US" sz="1400" b="1" dirty="0" smtClean="0">
                <a:latin typeface="+mn-ea"/>
              </a:rPr>
              <a:t>　東京のまちにおける施設や設備の利用状況</a:t>
            </a:r>
            <a:endParaRPr kumimoji="1" lang="ja-JP" altLang="en-US" sz="1400" b="1" dirty="0">
              <a:latin typeface="+mn-ea"/>
            </a:endParaRPr>
          </a:p>
        </p:txBody>
      </p:sp>
      <p:sp>
        <p:nvSpPr>
          <p:cNvPr id="26" name="テキスト ボックス 25"/>
          <p:cNvSpPr txBox="1"/>
          <p:nvPr/>
        </p:nvSpPr>
        <p:spPr>
          <a:xfrm>
            <a:off x="209420" y="4486160"/>
            <a:ext cx="4572000" cy="307777"/>
          </a:xfrm>
          <a:prstGeom prst="rect">
            <a:avLst/>
          </a:prstGeom>
          <a:noFill/>
        </p:spPr>
        <p:txBody>
          <a:bodyPr wrap="square" rtlCol="0">
            <a:spAutoFit/>
          </a:bodyPr>
          <a:lstStyle/>
          <a:p>
            <a:r>
              <a:rPr lang="ja-JP" altLang="en-US" sz="1400" b="1" dirty="0" smtClean="0">
                <a:latin typeface="+mn-ea"/>
              </a:rPr>
              <a:t>参考：　東京の福祉のまちづくりの印象（平成</a:t>
            </a:r>
            <a:r>
              <a:rPr lang="en-US" altLang="ja-JP" sz="1400" b="1" dirty="0" smtClean="0">
                <a:latin typeface="+mn-ea"/>
              </a:rPr>
              <a:t>23</a:t>
            </a:r>
            <a:r>
              <a:rPr lang="ja-JP" altLang="en-US" sz="1400" b="1" dirty="0" smtClean="0">
                <a:latin typeface="+mn-ea"/>
              </a:rPr>
              <a:t>年度）</a:t>
            </a:r>
            <a:endParaRPr kumimoji="1" lang="ja-JP" altLang="en-US" sz="1400" b="1" dirty="0">
              <a:latin typeface="+mn-ea"/>
            </a:endParaRPr>
          </a:p>
        </p:txBody>
      </p:sp>
      <p:sp>
        <p:nvSpPr>
          <p:cNvPr id="24" name="テキスト ボックス 4"/>
          <p:cNvSpPr txBox="1"/>
          <p:nvPr/>
        </p:nvSpPr>
        <p:spPr>
          <a:xfrm>
            <a:off x="3851920" y="6669360"/>
            <a:ext cx="5688632" cy="2564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kumimoji="1" lang="ja-JP" altLang="en-US" sz="900" dirty="0" smtClean="0">
                <a:solidFill>
                  <a:schemeClr val="dk1"/>
                </a:solidFill>
                <a:effectLst/>
              </a:rPr>
              <a:t>出典</a:t>
            </a:r>
            <a:r>
              <a:rPr kumimoji="1" lang="ja-JP" altLang="ja-JP" sz="900" dirty="0" smtClean="0">
                <a:solidFill>
                  <a:schemeClr val="dk1"/>
                </a:solidFill>
                <a:effectLst/>
              </a:rPr>
              <a:t>：</a:t>
            </a:r>
            <a:r>
              <a:rPr kumimoji="1" lang="ja-JP" altLang="en-US" sz="900" dirty="0" smtClean="0">
                <a:solidFill>
                  <a:schemeClr val="dk1"/>
                </a:solidFill>
                <a:effectLst/>
              </a:rPr>
              <a:t>東京都福祉</a:t>
            </a:r>
            <a:r>
              <a:rPr lang="ja-JP" altLang="en-US" sz="900" dirty="0" smtClean="0"/>
              <a:t>保健局「平成</a:t>
            </a:r>
            <a:r>
              <a:rPr lang="en-US" altLang="ja-JP" sz="900" dirty="0">
                <a:latin typeface="+mn-ea"/>
              </a:rPr>
              <a:t>28</a:t>
            </a:r>
            <a:r>
              <a:rPr lang="ja-JP" altLang="en-US" sz="900" dirty="0">
                <a:latin typeface="+mn-ea"/>
              </a:rPr>
              <a:t>年</a:t>
            </a:r>
            <a:r>
              <a:rPr lang="ja-JP" altLang="en-US" sz="900" dirty="0"/>
              <a:t>度東京都福祉保健基礎</a:t>
            </a:r>
            <a:r>
              <a:rPr lang="ja-JP" altLang="en-US" sz="900" dirty="0" smtClean="0"/>
              <a:t>調査</a:t>
            </a:r>
            <a:r>
              <a:rPr lang="en-US" altLang="ja-JP" sz="900" dirty="0" smtClean="0"/>
              <a:t>『</a:t>
            </a:r>
            <a:r>
              <a:rPr lang="ja-JP" altLang="en-US" sz="900" dirty="0" smtClean="0"/>
              <a:t>都民</a:t>
            </a:r>
            <a:r>
              <a:rPr lang="ja-JP" altLang="en-US" sz="900" dirty="0"/>
              <a:t>の生活実態と</a:t>
            </a:r>
            <a:r>
              <a:rPr lang="ja-JP" altLang="en-US" sz="900" dirty="0" smtClean="0"/>
              <a:t>意識</a:t>
            </a:r>
            <a:r>
              <a:rPr lang="en-US" altLang="ja-JP" sz="900" dirty="0" smtClean="0"/>
              <a:t>』</a:t>
            </a:r>
            <a:r>
              <a:rPr lang="ja-JP" altLang="en-US" sz="900" dirty="0" smtClean="0"/>
              <a:t>」（平成</a:t>
            </a:r>
            <a:r>
              <a:rPr lang="en-US" altLang="ja-JP" sz="900" dirty="0" smtClean="0">
                <a:latin typeface="+mn-ea"/>
              </a:rPr>
              <a:t>29</a:t>
            </a:r>
            <a:r>
              <a:rPr lang="ja-JP" altLang="en-US" sz="900" dirty="0" smtClean="0">
                <a:latin typeface="+mn-ea"/>
              </a:rPr>
              <a:t>年</a:t>
            </a:r>
            <a:r>
              <a:rPr lang="en-US" altLang="ja-JP" sz="900" dirty="0" smtClean="0">
                <a:latin typeface="+mn-ea"/>
              </a:rPr>
              <a:t>11</a:t>
            </a:r>
            <a:r>
              <a:rPr lang="ja-JP" altLang="en-US" sz="900" dirty="0" smtClean="0"/>
              <a:t>月）</a:t>
            </a:r>
            <a:endParaRPr kumimoji="1" lang="en-US" altLang="ja-JP" sz="900" dirty="0"/>
          </a:p>
        </p:txBody>
      </p:sp>
      <p:sp>
        <p:nvSpPr>
          <p:cNvPr id="27" name="角丸四角形 26"/>
          <p:cNvSpPr/>
          <p:nvPr/>
        </p:nvSpPr>
        <p:spPr>
          <a:xfrm>
            <a:off x="209420" y="3372348"/>
            <a:ext cx="4282908" cy="106908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mn-ea"/>
              </a:rPr>
              <a:t>「進んでいる」と「やや進んでいる」を合わせた割合は、</a:t>
            </a:r>
            <a:r>
              <a:rPr lang="en-US" altLang="ja-JP" sz="1400" b="1" dirty="0">
                <a:solidFill>
                  <a:schemeClr val="tx1"/>
                </a:solidFill>
                <a:latin typeface="+mn-ea"/>
              </a:rPr>
              <a:t>48.4</a:t>
            </a:r>
            <a:r>
              <a:rPr lang="ja-JP" altLang="en-US" sz="1400" b="1" dirty="0">
                <a:solidFill>
                  <a:schemeClr val="tx1"/>
                </a:solidFill>
                <a:latin typeface="+mn-ea"/>
              </a:rPr>
              <a:t>％で</a:t>
            </a:r>
            <a:r>
              <a:rPr lang="en-US" altLang="ja-JP" sz="1400" b="1" dirty="0">
                <a:solidFill>
                  <a:schemeClr val="tx1"/>
                </a:solidFill>
                <a:latin typeface="+mn-ea"/>
              </a:rPr>
              <a:t>23</a:t>
            </a:r>
            <a:r>
              <a:rPr lang="ja-JP" altLang="en-US" sz="1400" b="1" dirty="0">
                <a:solidFill>
                  <a:schemeClr val="tx1"/>
                </a:solidFill>
                <a:latin typeface="+mn-ea"/>
              </a:rPr>
              <a:t>年度調査に比べて</a:t>
            </a:r>
            <a:r>
              <a:rPr lang="en-US" altLang="ja-JP" sz="1400" b="1" dirty="0">
                <a:solidFill>
                  <a:schemeClr val="tx1"/>
                </a:solidFill>
                <a:latin typeface="+mn-ea"/>
              </a:rPr>
              <a:t>8.9</a:t>
            </a:r>
            <a:r>
              <a:rPr lang="ja-JP" altLang="en-US" sz="1400" b="1" dirty="0">
                <a:solidFill>
                  <a:schemeClr val="tx1"/>
                </a:solidFill>
                <a:latin typeface="+mn-ea"/>
              </a:rPr>
              <a:t>ポイント減り、</a:t>
            </a:r>
            <a:r>
              <a:rPr lang="en-US" altLang="ja-JP" sz="1400" b="1" dirty="0">
                <a:solidFill>
                  <a:schemeClr val="tx1"/>
                </a:solidFill>
                <a:latin typeface="+mn-ea"/>
              </a:rPr>
              <a:t>5</a:t>
            </a:r>
            <a:r>
              <a:rPr lang="ja-JP" altLang="en-US" sz="1400" b="1" dirty="0">
                <a:solidFill>
                  <a:schemeClr val="tx1"/>
                </a:solidFill>
                <a:latin typeface="+mn-ea"/>
              </a:rPr>
              <a:t>割を割っている</a:t>
            </a:r>
            <a:r>
              <a:rPr lang="ja-JP" altLang="en-US" sz="1400" b="1" dirty="0" smtClean="0">
                <a:solidFill>
                  <a:schemeClr val="tx1"/>
                </a:solidFill>
                <a:latin typeface="+mn-ea"/>
              </a:rPr>
              <a:t>。</a:t>
            </a:r>
            <a:endParaRPr lang="en-US" altLang="ja-JP" sz="1400" b="1" dirty="0">
              <a:solidFill>
                <a:schemeClr val="tx1"/>
              </a:solidFill>
              <a:latin typeface="+mn-ea"/>
            </a:endParaRPr>
          </a:p>
          <a:p>
            <a:pPr algn="r"/>
            <a:r>
              <a:rPr lang="en-US" altLang="ja-JP" sz="1200" dirty="0" smtClean="0">
                <a:solidFill>
                  <a:schemeClr val="tx1"/>
                </a:solidFill>
                <a:latin typeface="+mn-ea"/>
              </a:rPr>
              <a:t>※ </a:t>
            </a:r>
            <a:r>
              <a:rPr lang="en-US" altLang="ja-JP" sz="1200" dirty="0">
                <a:solidFill>
                  <a:schemeClr val="tx1"/>
                </a:solidFill>
                <a:latin typeface="+mn-ea"/>
              </a:rPr>
              <a:t>23</a:t>
            </a:r>
            <a:r>
              <a:rPr lang="ja-JP" altLang="en-US" sz="1200" dirty="0">
                <a:solidFill>
                  <a:schemeClr val="tx1"/>
                </a:solidFill>
                <a:latin typeface="+mn-ea"/>
              </a:rPr>
              <a:t>年度調査と</a:t>
            </a:r>
            <a:r>
              <a:rPr lang="en-US" altLang="ja-JP" sz="1200" dirty="0">
                <a:solidFill>
                  <a:schemeClr val="tx1"/>
                </a:solidFill>
                <a:latin typeface="+mn-ea"/>
              </a:rPr>
              <a:t>28</a:t>
            </a:r>
            <a:r>
              <a:rPr lang="ja-JP" altLang="en-US" sz="1200" dirty="0">
                <a:solidFill>
                  <a:schemeClr val="tx1"/>
                </a:solidFill>
                <a:latin typeface="+mn-ea"/>
              </a:rPr>
              <a:t>年度調査は質問の仕方が異なる</a:t>
            </a:r>
            <a:r>
              <a:rPr lang="ja-JP" altLang="en-US" sz="1200" dirty="0" smtClean="0">
                <a:solidFill>
                  <a:schemeClr val="tx1"/>
                </a:solidFill>
                <a:latin typeface="+mn-ea"/>
              </a:rPr>
              <a:t>。</a:t>
            </a:r>
            <a:endParaRPr lang="en-US" altLang="ja-JP" sz="1400" b="1" dirty="0">
              <a:solidFill>
                <a:schemeClr val="tx1"/>
              </a:solidFill>
              <a:latin typeface="+mn-ea"/>
            </a:endParaRPr>
          </a:p>
        </p:txBody>
      </p:sp>
      <p:sp>
        <p:nvSpPr>
          <p:cNvPr id="28" name="角丸四角形 27"/>
          <p:cNvSpPr/>
          <p:nvPr/>
        </p:nvSpPr>
        <p:spPr>
          <a:xfrm>
            <a:off x="4672608" y="3758130"/>
            <a:ext cx="4195588" cy="691295"/>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mn-ea"/>
              </a:rPr>
              <a:t>「適正</a:t>
            </a:r>
            <a:r>
              <a:rPr lang="ja-JP" altLang="en-US" sz="1400" b="1" dirty="0" smtClean="0">
                <a:solidFill>
                  <a:schemeClr val="tx1"/>
                </a:solidFill>
                <a:latin typeface="+mn-ea"/>
              </a:rPr>
              <a:t>に利用されている」と「ある程度適正に利用されている」を合わせた割合は、</a:t>
            </a:r>
            <a:r>
              <a:rPr lang="en-US" altLang="ja-JP" sz="1400" b="1" dirty="0" smtClean="0">
                <a:solidFill>
                  <a:schemeClr val="tx1"/>
                </a:solidFill>
                <a:latin typeface="+mn-ea"/>
              </a:rPr>
              <a:t>58.2</a:t>
            </a:r>
            <a:r>
              <a:rPr lang="ja-JP" altLang="en-US" sz="1400" b="1" dirty="0" smtClean="0">
                <a:solidFill>
                  <a:schemeClr val="tx1"/>
                </a:solidFill>
                <a:latin typeface="+mn-ea"/>
              </a:rPr>
              <a:t>％</a:t>
            </a:r>
            <a:endParaRPr lang="en-US" altLang="ja-JP" sz="1400" b="1" dirty="0">
              <a:solidFill>
                <a:schemeClr val="tx1"/>
              </a:solidFill>
              <a:latin typeface="+mn-ea"/>
            </a:endParaRPr>
          </a:p>
        </p:txBody>
      </p:sp>
      <p:sp>
        <p:nvSpPr>
          <p:cNvPr id="22" name="テキスト ボックス 21"/>
          <p:cNvSpPr txBox="1"/>
          <p:nvPr/>
        </p:nvSpPr>
        <p:spPr>
          <a:xfrm>
            <a:off x="8604448" y="6525344"/>
            <a:ext cx="648072" cy="307777"/>
          </a:xfrm>
          <a:prstGeom prst="rect">
            <a:avLst/>
          </a:prstGeom>
          <a:noFill/>
        </p:spPr>
        <p:txBody>
          <a:bodyPr wrap="square" rtlCol="0">
            <a:spAutoFit/>
          </a:bodyPr>
          <a:lstStyle/>
          <a:p>
            <a:pPr algn="ctr"/>
            <a:r>
              <a:rPr kumimoji="1" lang="ja-JP" altLang="en-US" sz="1400" b="1" dirty="0" smtClean="0"/>
              <a:t>５</a:t>
            </a:r>
            <a:endParaRPr kumimoji="1" lang="ja-JP" altLang="en-US" sz="1400" b="1" dirty="0"/>
          </a:p>
        </p:txBody>
      </p:sp>
      <p:graphicFrame>
        <p:nvGraphicFramePr>
          <p:cNvPr id="23" name="グラフ 22"/>
          <p:cNvGraphicFramePr>
            <a:graphicFrameLocks/>
          </p:cNvGraphicFramePr>
          <p:nvPr>
            <p:extLst>
              <p:ext uri="{D42A27DB-BD31-4B8C-83A1-F6EECF244321}">
                <p14:modId xmlns:p14="http://schemas.microsoft.com/office/powerpoint/2010/main" val="2353756393"/>
              </p:ext>
            </p:extLst>
          </p:nvPr>
        </p:nvGraphicFramePr>
        <p:xfrm>
          <a:off x="-295105" y="4713587"/>
          <a:ext cx="9414697" cy="1832094"/>
        </p:xfrm>
        <a:graphic>
          <a:graphicData uri="http://schemas.openxmlformats.org/drawingml/2006/chart">
            <c:chart xmlns:c="http://schemas.openxmlformats.org/drawingml/2006/chart" xmlns:r="http://schemas.openxmlformats.org/officeDocument/2006/relationships" r:id="rId6"/>
          </a:graphicData>
        </a:graphic>
      </p:graphicFrame>
      <p:sp>
        <p:nvSpPr>
          <p:cNvPr id="29" name="テキスト ボックス 4"/>
          <p:cNvSpPr txBox="1"/>
          <p:nvPr/>
        </p:nvSpPr>
        <p:spPr>
          <a:xfrm>
            <a:off x="5923977" y="6354488"/>
            <a:ext cx="416473" cy="28312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1000" dirty="0" smtClean="0">
                <a:latin typeface="+mj-ea"/>
                <a:ea typeface="+mj-ea"/>
              </a:rPr>
              <a:t>57.3</a:t>
            </a:r>
            <a:endParaRPr kumimoji="1" lang="ja-JP" altLang="en-US" sz="1000" dirty="0">
              <a:latin typeface="+mj-ea"/>
              <a:ea typeface="+mj-ea"/>
            </a:endParaRPr>
          </a:p>
        </p:txBody>
      </p:sp>
      <p:sp>
        <p:nvSpPr>
          <p:cNvPr id="5" name="右中かっこ 4"/>
          <p:cNvSpPr/>
          <p:nvPr/>
        </p:nvSpPr>
        <p:spPr>
          <a:xfrm rot="5400000">
            <a:off x="6048699" y="4256557"/>
            <a:ext cx="166808" cy="412831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995549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a:graphicFrameLocks/>
          </p:cNvGraphicFramePr>
          <p:nvPr>
            <p:extLst>
              <p:ext uri="{D42A27DB-BD31-4B8C-83A1-F6EECF244321}">
                <p14:modId xmlns:p14="http://schemas.microsoft.com/office/powerpoint/2010/main" val="205619243"/>
              </p:ext>
            </p:extLst>
          </p:nvPr>
        </p:nvGraphicFramePr>
        <p:xfrm>
          <a:off x="12302" y="1433376"/>
          <a:ext cx="8916182" cy="5544616"/>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251520" y="44624"/>
            <a:ext cx="7704856" cy="307777"/>
          </a:xfrm>
          <a:prstGeom prst="rect">
            <a:avLst/>
          </a:prstGeom>
          <a:noFill/>
        </p:spPr>
        <p:txBody>
          <a:bodyPr wrap="square" rtlCol="0">
            <a:spAutoFit/>
          </a:bodyPr>
          <a:lstStyle/>
          <a:p>
            <a:r>
              <a:rPr lang="ja-JP" altLang="en-US" sz="1400" b="1" dirty="0" smtClean="0">
                <a:latin typeface="+mn-ea"/>
              </a:rPr>
              <a:t>⑦　福祉のまちづくりで</a:t>
            </a:r>
            <a:r>
              <a:rPr lang="ja-JP" altLang="en-US" sz="1400" b="1" dirty="0">
                <a:latin typeface="+mn-ea"/>
              </a:rPr>
              <a:t>特</a:t>
            </a:r>
            <a:r>
              <a:rPr lang="ja-JP" altLang="en-US" sz="1400" b="1" dirty="0" smtClean="0">
                <a:latin typeface="+mn-ea"/>
              </a:rPr>
              <a:t>に重点的に取り組む必要があるもの（複数回答）</a:t>
            </a:r>
            <a:endParaRPr lang="en-US" altLang="ja-JP" sz="1400" b="1" dirty="0" smtClean="0">
              <a:latin typeface="+mn-ea"/>
            </a:endParaRPr>
          </a:p>
        </p:txBody>
      </p:sp>
      <p:sp>
        <p:nvSpPr>
          <p:cNvPr id="10" name="テキスト ボックス 4"/>
          <p:cNvSpPr txBox="1"/>
          <p:nvPr/>
        </p:nvSpPr>
        <p:spPr>
          <a:xfrm>
            <a:off x="3851920" y="6669360"/>
            <a:ext cx="5688632" cy="2564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kumimoji="1" lang="ja-JP" altLang="en-US" sz="900" dirty="0" smtClean="0">
                <a:solidFill>
                  <a:schemeClr val="dk1"/>
                </a:solidFill>
                <a:effectLst/>
              </a:rPr>
              <a:t>出典</a:t>
            </a:r>
            <a:r>
              <a:rPr kumimoji="1" lang="ja-JP" altLang="ja-JP" sz="900" dirty="0" smtClean="0">
                <a:solidFill>
                  <a:schemeClr val="dk1"/>
                </a:solidFill>
                <a:effectLst/>
              </a:rPr>
              <a:t>：</a:t>
            </a:r>
            <a:r>
              <a:rPr kumimoji="1" lang="ja-JP" altLang="en-US" sz="900" dirty="0" smtClean="0">
                <a:solidFill>
                  <a:schemeClr val="dk1"/>
                </a:solidFill>
                <a:effectLst/>
              </a:rPr>
              <a:t>東京都福祉</a:t>
            </a:r>
            <a:r>
              <a:rPr lang="ja-JP" altLang="en-US" sz="900" dirty="0" smtClean="0"/>
              <a:t>保健局「平成</a:t>
            </a:r>
            <a:r>
              <a:rPr lang="en-US" altLang="ja-JP" sz="900" dirty="0">
                <a:latin typeface="+mn-ea"/>
              </a:rPr>
              <a:t>28</a:t>
            </a:r>
            <a:r>
              <a:rPr lang="ja-JP" altLang="en-US" sz="900" dirty="0">
                <a:latin typeface="+mn-ea"/>
              </a:rPr>
              <a:t>年</a:t>
            </a:r>
            <a:r>
              <a:rPr lang="ja-JP" altLang="en-US" sz="900" dirty="0"/>
              <a:t>度東京都福祉保健基礎</a:t>
            </a:r>
            <a:r>
              <a:rPr lang="ja-JP" altLang="en-US" sz="900" dirty="0" smtClean="0"/>
              <a:t>調査</a:t>
            </a:r>
            <a:r>
              <a:rPr lang="en-US" altLang="ja-JP" sz="900" dirty="0" smtClean="0"/>
              <a:t>『</a:t>
            </a:r>
            <a:r>
              <a:rPr lang="ja-JP" altLang="en-US" sz="900" dirty="0" smtClean="0"/>
              <a:t>都民</a:t>
            </a:r>
            <a:r>
              <a:rPr lang="ja-JP" altLang="en-US" sz="900" dirty="0"/>
              <a:t>の生活実態と</a:t>
            </a:r>
            <a:r>
              <a:rPr lang="ja-JP" altLang="en-US" sz="900" dirty="0" smtClean="0"/>
              <a:t>意識</a:t>
            </a:r>
            <a:r>
              <a:rPr lang="en-US" altLang="ja-JP" sz="900" dirty="0" smtClean="0"/>
              <a:t>』</a:t>
            </a:r>
            <a:r>
              <a:rPr lang="ja-JP" altLang="en-US" sz="900" dirty="0" smtClean="0"/>
              <a:t>」（平成</a:t>
            </a:r>
            <a:r>
              <a:rPr lang="en-US" altLang="ja-JP" sz="900" dirty="0" smtClean="0">
                <a:latin typeface="+mn-ea"/>
              </a:rPr>
              <a:t>29</a:t>
            </a:r>
            <a:r>
              <a:rPr lang="ja-JP" altLang="en-US" sz="900" dirty="0" smtClean="0">
                <a:latin typeface="+mn-ea"/>
              </a:rPr>
              <a:t>年</a:t>
            </a:r>
            <a:r>
              <a:rPr lang="en-US" altLang="ja-JP" sz="900" dirty="0" smtClean="0">
                <a:latin typeface="+mn-ea"/>
              </a:rPr>
              <a:t>11</a:t>
            </a:r>
            <a:r>
              <a:rPr lang="ja-JP" altLang="en-US" sz="900" dirty="0" smtClean="0"/>
              <a:t>月）</a:t>
            </a:r>
            <a:endParaRPr kumimoji="1" lang="en-US" altLang="ja-JP" sz="900" dirty="0"/>
          </a:p>
        </p:txBody>
      </p:sp>
      <p:sp>
        <p:nvSpPr>
          <p:cNvPr id="11" name="角丸四角形 10"/>
          <p:cNvSpPr/>
          <p:nvPr/>
        </p:nvSpPr>
        <p:spPr>
          <a:xfrm>
            <a:off x="269776" y="458472"/>
            <a:ext cx="8721713" cy="66867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n-ea"/>
              </a:rPr>
              <a:t>23</a:t>
            </a:r>
            <a:r>
              <a:rPr lang="ja-JP" altLang="en-US" sz="1400" b="1" dirty="0">
                <a:solidFill>
                  <a:schemeClr val="tx1"/>
                </a:solidFill>
                <a:latin typeface="+mn-ea"/>
              </a:rPr>
              <a:t>年度調査と同様に、「道路の整備」「公共交通施設・機関の整備」「災害への備えと対応」の</a:t>
            </a:r>
            <a:r>
              <a:rPr lang="en-US" altLang="ja-JP" sz="1400" b="1" dirty="0">
                <a:solidFill>
                  <a:schemeClr val="tx1"/>
                </a:solidFill>
                <a:latin typeface="+mn-ea"/>
              </a:rPr>
              <a:t>3 </a:t>
            </a:r>
            <a:r>
              <a:rPr lang="ja-JP" altLang="en-US" sz="1400" b="1" dirty="0">
                <a:solidFill>
                  <a:schemeClr val="tx1"/>
                </a:solidFill>
                <a:latin typeface="+mn-ea"/>
              </a:rPr>
              <a:t>項目の割合が高く</a:t>
            </a:r>
            <a:r>
              <a:rPr lang="ja-JP" altLang="en-US" sz="1400" b="1" dirty="0" smtClean="0">
                <a:solidFill>
                  <a:schemeClr val="tx1"/>
                </a:solidFill>
                <a:latin typeface="+mn-ea"/>
              </a:rPr>
              <a:t>なっており、「道路の整備」、「公共交通施設・機関の整備」の割合は６割超</a:t>
            </a:r>
            <a:endParaRPr lang="ja-JP" altLang="en-US" sz="1400" b="1" dirty="0">
              <a:solidFill>
                <a:schemeClr val="tx1"/>
              </a:solidFill>
              <a:latin typeface="+mn-ea"/>
            </a:endParaRPr>
          </a:p>
        </p:txBody>
      </p:sp>
      <p:sp>
        <p:nvSpPr>
          <p:cNvPr id="8" name="テキスト ボックス 7"/>
          <p:cNvSpPr txBox="1"/>
          <p:nvPr/>
        </p:nvSpPr>
        <p:spPr>
          <a:xfrm>
            <a:off x="8604448" y="6525344"/>
            <a:ext cx="648072" cy="307777"/>
          </a:xfrm>
          <a:prstGeom prst="rect">
            <a:avLst/>
          </a:prstGeom>
          <a:noFill/>
        </p:spPr>
        <p:txBody>
          <a:bodyPr wrap="square" rtlCol="0">
            <a:spAutoFit/>
          </a:bodyPr>
          <a:lstStyle/>
          <a:p>
            <a:pPr algn="ctr"/>
            <a:r>
              <a:rPr kumimoji="1" lang="ja-JP" altLang="en-US" sz="1400" b="1" dirty="0" smtClean="0"/>
              <a:t>６</a:t>
            </a:r>
            <a:endParaRPr kumimoji="1" lang="ja-JP" altLang="en-US" sz="1400" b="1" dirty="0"/>
          </a:p>
        </p:txBody>
      </p:sp>
    </p:spTree>
    <p:extLst>
      <p:ext uri="{BB962C8B-B14F-4D97-AF65-F5344CB8AC3E}">
        <p14:creationId xmlns:p14="http://schemas.microsoft.com/office/powerpoint/2010/main" val="1681599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a:graphicFrameLocks/>
          </p:cNvGraphicFramePr>
          <p:nvPr>
            <p:extLst>
              <p:ext uri="{D42A27DB-BD31-4B8C-83A1-F6EECF244321}">
                <p14:modId xmlns:p14="http://schemas.microsoft.com/office/powerpoint/2010/main" val="1559670028"/>
              </p:ext>
            </p:extLst>
          </p:nvPr>
        </p:nvGraphicFramePr>
        <p:xfrm>
          <a:off x="251520" y="908720"/>
          <a:ext cx="8640960" cy="1838326"/>
        </p:xfrm>
        <a:graphic>
          <a:graphicData uri="http://schemas.openxmlformats.org/drawingml/2006/chart">
            <c:chart xmlns:c="http://schemas.openxmlformats.org/drawingml/2006/chart" xmlns:r="http://schemas.openxmlformats.org/officeDocument/2006/relationships" r:id="rId2"/>
          </a:graphicData>
        </a:graphic>
      </p:graphicFrame>
      <p:sp>
        <p:nvSpPr>
          <p:cNvPr id="9" name="テキスト ボックス 8"/>
          <p:cNvSpPr txBox="1"/>
          <p:nvPr/>
        </p:nvSpPr>
        <p:spPr>
          <a:xfrm>
            <a:off x="251520" y="116632"/>
            <a:ext cx="7704856" cy="307777"/>
          </a:xfrm>
          <a:prstGeom prst="rect">
            <a:avLst/>
          </a:prstGeom>
          <a:noFill/>
        </p:spPr>
        <p:txBody>
          <a:bodyPr wrap="square" rtlCol="0">
            <a:spAutoFit/>
          </a:bodyPr>
          <a:lstStyle/>
          <a:p>
            <a:r>
              <a:rPr lang="ja-JP" altLang="en-US" sz="1400" b="1" dirty="0">
                <a:latin typeface="+mn-ea"/>
              </a:rPr>
              <a:t>⑧</a:t>
            </a:r>
            <a:r>
              <a:rPr lang="ja-JP" altLang="en-US" sz="1400" b="1" dirty="0" smtClean="0">
                <a:latin typeface="+mn-ea"/>
              </a:rPr>
              <a:t>　</a:t>
            </a:r>
            <a:r>
              <a:rPr lang="ja-JP" altLang="en-US" sz="1400" b="1" dirty="0">
                <a:latin typeface="+mn-ea"/>
              </a:rPr>
              <a:t>ユニバーサルデザインの</a:t>
            </a:r>
            <a:r>
              <a:rPr lang="ja-JP" altLang="en-US" sz="1400" b="1" dirty="0" smtClean="0">
                <a:latin typeface="+mn-ea"/>
              </a:rPr>
              <a:t>認知度</a:t>
            </a:r>
            <a:endParaRPr lang="en-US" altLang="ja-JP" sz="1400" b="1" dirty="0" smtClean="0">
              <a:latin typeface="+mn-ea"/>
            </a:endParaRPr>
          </a:p>
        </p:txBody>
      </p:sp>
      <p:sp>
        <p:nvSpPr>
          <p:cNvPr id="10" name="テキスト ボックス 9"/>
          <p:cNvSpPr txBox="1"/>
          <p:nvPr/>
        </p:nvSpPr>
        <p:spPr>
          <a:xfrm>
            <a:off x="251520" y="2996952"/>
            <a:ext cx="7704856" cy="307777"/>
          </a:xfrm>
          <a:prstGeom prst="rect">
            <a:avLst/>
          </a:prstGeom>
          <a:noFill/>
        </p:spPr>
        <p:txBody>
          <a:bodyPr wrap="square" rtlCol="0">
            <a:spAutoFit/>
          </a:bodyPr>
          <a:lstStyle/>
          <a:p>
            <a:r>
              <a:rPr lang="ja-JP" altLang="en-US" sz="1400" b="1" dirty="0">
                <a:latin typeface="+mn-ea"/>
              </a:rPr>
              <a:t>⑨</a:t>
            </a:r>
            <a:r>
              <a:rPr lang="ja-JP" altLang="en-US" sz="1400" b="1" dirty="0" smtClean="0">
                <a:latin typeface="+mn-ea"/>
              </a:rPr>
              <a:t>　「バリアフリー」という言葉の認知度</a:t>
            </a:r>
            <a:endParaRPr lang="en-US" altLang="ja-JP" sz="1400" b="1" dirty="0" smtClean="0">
              <a:latin typeface="+mn-ea"/>
            </a:endParaRPr>
          </a:p>
        </p:txBody>
      </p:sp>
      <p:sp>
        <p:nvSpPr>
          <p:cNvPr id="11" name="テキスト ボックス 10"/>
          <p:cNvSpPr txBox="1"/>
          <p:nvPr/>
        </p:nvSpPr>
        <p:spPr>
          <a:xfrm>
            <a:off x="251520" y="4993431"/>
            <a:ext cx="7704856" cy="307777"/>
          </a:xfrm>
          <a:prstGeom prst="rect">
            <a:avLst/>
          </a:prstGeom>
          <a:noFill/>
        </p:spPr>
        <p:txBody>
          <a:bodyPr wrap="square" rtlCol="0">
            <a:spAutoFit/>
          </a:bodyPr>
          <a:lstStyle/>
          <a:p>
            <a:r>
              <a:rPr lang="ja-JP" altLang="en-US" sz="1400" b="1" dirty="0">
                <a:latin typeface="+mn-ea"/>
              </a:rPr>
              <a:t>⑩</a:t>
            </a:r>
            <a:r>
              <a:rPr lang="ja-JP" altLang="en-US" sz="1400" b="1" dirty="0" smtClean="0">
                <a:latin typeface="+mn-ea"/>
              </a:rPr>
              <a:t>　「心のバリアフリー」という言葉の認知度</a:t>
            </a:r>
            <a:endParaRPr lang="en-US" altLang="ja-JP" sz="1400" b="1" dirty="0" smtClean="0">
              <a:latin typeface="+mn-ea"/>
            </a:endParaRPr>
          </a:p>
        </p:txBody>
      </p:sp>
      <p:sp>
        <p:nvSpPr>
          <p:cNvPr id="5" name="テキスト ボックス 4"/>
          <p:cNvSpPr txBox="1"/>
          <p:nvPr/>
        </p:nvSpPr>
        <p:spPr>
          <a:xfrm>
            <a:off x="7740352" y="3212976"/>
            <a:ext cx="1080120" cy="276999"/>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単位％</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7668344" y="5162708"/>
            <a:ext cx="1080120" cy="276999"/>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単位％</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4"/>
          <p:cNvSpPr txBox="1"/>
          <p:nvPr/>
        </p:nvSpPr>
        <p:spPr>
          <a:xfrm>
            <a:off x="3851920" y="2812466"/>
            <a:ext cx="5688632" cy="2564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kumimoji="1" lang="ja-JP" altLang="en-US" sz="900" dirty="0" smtClean="0">
                <a:solidFill>
                  <a:schemeClr val="dk1"/>
                </a:solidFill>
                <a:effectLst/>
              </a:rPr>
              <a:t>出典</a:t>
            </a:r>
            <a:r>
              <a:rPr kumimoji="1" lang="ja-JP" altLang="ja-JP" sz="900" dirty="0" smtClean="0">
                <a:solidFill>
                  <a:schemeClr val="dk1"/>
                </a:solidFill>
                <a:effectLst/>
              </a:rPr>
              <a:t>：</a:t>
            </a:r>
            <a:r>
              <a:rPr kumimoji="1" lang="ja-JP" altLang="en-US" sz="900" dirty="0" smtClean="0">
                <a:solidFill>
                  <a:schemeClr val="dk1"/>
                </a:solidFill>
                <a:effectLst/>
              </a:rPr>
              <a:t>東京都福祉</a:t>
            </a:r>
            <a:r>
              <a:rPr lang="ja-JP" altLang="en-US" sz="900" dirty="0" smtClean="0"/>
              <a:t>保健局「平成</a:t>
            </a:r>
            <a:r>
              <a:rPr lang="en-US" altLang="ja-JP" sz="900" dirty="0">
                <a:latin typeface="+mn-ea"/>
              </a:rPr>
              <a:t>28</a:t>
            </a:r>
            <a:r>
              <a:rPr lang="ja-JP" altLang="en-US" sz="900" dirty="0">
                <a:latin typeface="+mn-ea"/>
              </a:rPr>
              <a:t>年</a:t>
            </a:r>
            <a:r>
              <a:rPr lang="ja-JP" altLang="en-US" sz="900" dirty="0"/>
              <a:t>度東京都福祉保健基礎</a:t>
            </a:r>
            <a:r>
              <a:rPr lang="ja-JP" altLang="en-US" sz="900" dirty="0" smtClean="0"/>
              <a:t>調査</a:t>
            </a:r>
            <a:r>
              <a:rPr lang="en-US" altLang="ja-JP" sz="900" dirty="0" smtClean="0"/>
              <a:t>『</a:t>
            </a:r>
            <a:r>
              <a:rPr lang="ja-JP" altLang="en-US" sz="900" dirty="0" smtClean="0"/>
              <a:t>都民</a:t>
            </a:r>
            <a:r>
              <a:rPr lang="ja-JP" altLang="en-US" sz="900" dirty="0"/>
              <a:t>の生活実態と</a:t>
            </a:r>
            <a:r>
              <a:rPr lang="ja-JP" altLang="en-US" sz="900" dirty="0" smtClean="0"/>
              <a:t>意識</a:t>
            </a:r>
            <a:r>
              <a:rPr lang="en-US" altLang="ja-JP" sz="900" dirty="0" smtClean="0"/>
              <a:t>』</a:t>
            </a:r>
            <a:r>
              <a:rPr lang="ja-JP" altLang="en-US" sz="900" dirty="0" smtClean="0"/>
              <a:t>」（平成</a:t>
            </a:r>
            <a:r>
              <a:rPr lang="en-US" altLang="ja-JP" sz="900" dirty="0" smtClean="0">
                <a:latin typeface="+mn-ea"/>
              </a:rPr>
              <a:t>29</a:t>
            </a:r>
            <a:r>
              <a:rPr lang="ja-JP" altLang="en-US" sz="900" dirty="0" smtClean="0">
                <a:latin typeface="+mn-ea"/>
              </a:rPr>
              <a:t>年</a:t>
            </a:r>
            <a:r>
              <a:rPr lang="en-US" altLang="ja-JP" sz="900" dirty="0" smtClean="0">
                <a:latin typeface="+mn-ea"/>
              </a:rPr>
              <a:t>11</a:t>
            </a:r>
            <a:r>
              <a:rPr lang="ja-JP" altLang="en-US" sz="900" dirty="0" smtClean="0"/>
              <a:t>月）</a:t>
            </a:r>
            <a:endParaRPr kumimoji="1" lang="en-US" altLang="ja-JP" sz="900" dirty="0"/>
          </a:p>
        </p:txBody>
      </p:sp>
      <p:sp>
        <p:nvSpPr>
          <p:cNvPr id="18" name="テキスト ボックス 4"/>
          <p:cNvSpPr txBox="1"/>
          <p:nvPr/>
        </p:nvSpPr>
        <p:spPr>
          <a:xfrm>
            <a:off x="4499992" y="6669360"/>
            <a:ext cx="5688632" cy="2564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ja-JP" altLang="en-US" sz="900" dirty="0"/>
              <a:t>出典：東京都福祉保健局「心のバリアフリーに関する事例収集及び意識調査」（平成</a:t>
            </a:r>
            <a:r>
              <a:rPr lang="en-US" altLang="ja-JP" sz="900" dirty="0"/>
              <a:t>29</a:t>
            </a:r>
            <a:r>
              <a:rPr lang="ja-JP" altLang="en-US" sz="900" dirty="0"/>
              <a:t>年</a:t>
            </a:r>
            <a:r>
              <a:rPr lang="en-US" altLang="ja-JP" sz="900" dirty="0"/>
              <a:t>3</a:t>
            </a:r>
            <a:r>
              <a:rPr lang="ja-JP" altLang="en-US" sz="900" dirty="0"/>
              <a:t>月）</a:t>
            </a:r>
          </a:p>
        </p:txBody>
      </p:sp>
      <p:graphicFrame>
        <p:nvGraphicFramePr>
          <p:cNvPr id="19" name="グラフ 18"/>
          <p:cNvGraphicFramePr>
            <a:graphicFrameLocks/>
          </p:cNvGraphicFramePr>
          <p:nvPr>
            <p:extLst>
              <p:ext uri="{D42A27DB-BD31-4B8C-83A1-F6EECF244321}">
                <p14:modId xmlns:p14="http://schemas.microsoft.com/office/powerpoint/2010/main" val="3586279365"/>
              </p:ext>
            </p:extLst>
          </p:nvPr>
        </p:nvGraphicFramePr>
        <p:xfrm>
          <a:off x="251520" y="3194635"/>
          <a:ext cx="8568952" cy="17636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グラフ 19"/>
          <p:cNvGraphicFramePr>
            <a:graphicFrameLocks/>
          </p:cNvGraphicFramePr>
          <p:nvPr>
            <p:extLst>
              <p:ext uri="{D42A27DB-BD31-4B8C-83A1-F6EECF244321}">
                <p14:modId xmlns:p14="http://schemas.microsoft.com/office/powerpoint/2010/main" val="1371248530"/>
              </p:ext>
            </p:extLst>
          </p:nvPr>
        </p:nvGraphicFramePr>
        <p:xfrm>
          <a:off x="261045" y="5252599"/>
          <a:ext cx="8455036" cy="1512167"/>
        </p:xfrm>
        <a:graphic>
          <a:graphicData uri="http://schemas.openxmlformats.org/drawingml/2006/chart">
            <c:chart xmlns:c="http://schemas.openxmlformats.org/drawingml/2006/chart" xmlns:r="http://schemas.openxmlformats.org/officeDocument/2006/relationships" r:id="rId4"/>
          </a:graphicData>
        </a:graphic>
      </p:graphicFrame>
      <p:sp>
        <p:nvSpPr>
          <p:cNvPr id="14" name="テキスト ボックス 13"/>
          <p:cNvSpPr txBox="1"/>
          <p:nvPr/>
        </p:nvSpPr>
        <p:spPr>
          <a:xfrm>
            <a:off x="8604448" y="6525344"/>
            <a:ext cx="648072" cy="307777"/>
          </a:xfrm>
          <a:prstGeom prst="rect">
            <a:avLst/>
          </a:prstGeom>
          <a:noFill/>
        </p:spPr>
        <p:txBody>
          <a:bodyPr wrap="square" rtlCol="0">
            <a:spAutoFit/>
          </a:bodyPr>
          <a:lstStyle/>
          <a:p>
            <a:pPr algn="ctr"/>
            <a:r>
              <a:rPr kumimoji="1" lang="ja-JP" altLang="en-US" sz="1400" b="1" dirty="0" smtClean="0"/>
              <a:t>７</a:t>
            </a:r>
            <a:endParaRPr kumimoji="1" lang="ja-JP" altLang="en-US" sz="1400" b="1" dirty="0"/>
          </a:p>
        </p:txBody>
      </p:sp>
      <p:sp>
        <p:nvSpPr>
          <p:cNvPr id="16" name="角丸四角形 15"/>
          <p:cNvSpPr/>
          <p:nvPr/>
        </p:nvSpPr>
        <p:spPr>
          <a:xfrm>
            <a:off x="395536" y="476672"/>
            <a:ext cx="6948772" cy="36004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rPr>
              <a:t>「以前から言葉も意味</a:t>
            </a:r>
            <a:r>
              <a:rPr lang="ja-JP" altLang="en-US" sz="1400" b="1" dirty="0" smtClean="0">
                <a:solidFill>
                  <a:schemeClr val="tx1"/>
                </a:solidFill>
              </a:rPr>
              <a:t>も知って</a:t>
            </a:r>
            <a:r>
              <a:rPr lang="ja-JP" altLang="en-US" sz="1400" b="1" dirty="0">
                <a:solidFill>
                  <a:schemeClr val="tx1"/>
                </a:solidFill>
              </a:rPr>
              <a:t>いた」の割合は</a:t>
            </a:r>
            <a:r>
              <a:rPr lang="en-US" altLang="ja-JP" sz="1400" b="1" dirty="0" smtClean="0">
                <a:solidFill>
                  <a:schemeClr val="tx1"/>
                </a:solidFill>
              </a:rPr>
              <a:t>32.0</a:t>
            </a:r>
            <a:r>
              <a:rPr lang="ja-JP" altLang="en-US" sz="1400" b="1" dirty="0" smtClean="0">
                <a:solidFill>
                  <a:schemeClr val="tx1"/>
                </a:solidFill>
              </a:rPr>
              <a:t>％</a:t>
            </a:r>
            <a:r>
              <a:rPr lang="ja-JP" altLang="en-US" sz="1400" b="1" dirty="0">
                <a:solidFill>
                  <a:schemeClr val="tx1"/>
                </a:solidFill>
              </a:rPr>
              <a:t>で、 </a:t>
            </a:r>
            <a:r>
              <a:rPr lang="en-US" altLang="ja-JP" sz="1400" b="1" dirty="0">
                <a:solidFill>
                  <a:schemeClr val="tx1"/>
                </a:solidFill>
              </a:rPr>
              <a:t>23</a:t>
            </a:r>
            <a:r>
              <a:rPr lang="ja-JP" altLang="en-US" sz="1400" b="1" dirty="0">
                <a:solidFill>
                  <a:schemeClr val="tx1"/>
                </a:solidFill>
              </a:rPr>
              <a:t>年度調査とほぼ変わらない。</a:t>
            </a:r>
          </a:p>
        </p:txBody>
      </p:sp>
    </p:spTree>
    <p:extLst>
      <p:ext uri="{BB962C8B-B14F-4D97-AF65-F5344CB8AC3E}">
        <p14:creationId xmlns:p14="http://schemas.microsoft.com/office/powerpoint/2010/main" val="2682703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a:graphicFrameLocks/>
          </p:cNvGraphicFramePr>
          <p:nvPr>
            <p:extLst>
              <p:ext uri="{D42A27DB-BD31-4B8C-83A1-F6EECF244321}">
                <p14:modId xmlns:p14="http://schemas.microsoft.com/office/powerpoint/2010/main" val="2608654045"/>
              </p:ext>
            </p:extLst>
          </p:nvPr>
        </p:nvGraphicFramePr>
        <p:xfrm>
          <a:off x="0" y="2346547"/>
          <a:ext cx="9144000" cy="4970885"/>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251520" y="24879"/>
            <a:ext cx="7704856" cy="307777"/>
          </a:xfrm>
          <a:prstGeom prst="rect">
            <a:avLst/>
          </a:prstGeom>
          <a:noFill/>
        </p:spPr>
        <p:txBody>
          <a:bodyPr wrap="square" rtlCol="0">
            <a:spAutoFit/>
          </a:bodyPr>
          <a:lstStyle/>
          <a:p>
            <a:r>
              <a:rPr lang="ja-JP" altLang="en-US" sz="1400" b="1" dirty="0" smtClean="0">
                <a:latin typeface="+mn-ea"/>
              </a:rPr>
              <a:t>⑪　東京は助けを求めやすいか</a:t>
            </a:r>
            <a:endParaRPr lang="en-US" altLang="ja-JP" sz="1400" b="1" dirty="0" smtClean="0">
              <a:latin typeface="+mn-ea"/>
            </a:endParaRPr>
          </a:p>
        </p:txBody>
      </p:sp>
      <p:sp>
        <p:nvSpPr>
          <p:cNvPr id="8" name="テキスト ボックス 7"/>
          <p:cNvSpPr txBox="1"/>
          <p:nvPr/>
        </p:nvSpPr>
        <p:spPr>
          <a:xfrm>
            <a:off x="251520" y="1744736"/>
            <a:ext cx="7704856" cy="307777"/>
          </a:xfrm>
          <a:prstGeom prst="rect">
            <a:avLst/>
          </a:prstGeom>
          <a:noFill/>
        </p:spPr>
        <p:txBody>
          <a:bodyPr wrap="square" rtlCol="0">
            <a:spAutoFit/>
          </a:bodyPr>
          <a:lstStyle/>
          <a:p>
            <a:r>
              <a:rPr lang="ja-JP" altLang="en-US" sz="1400" b="1" dirty="0" smtClean="0">
                <a:latin typeface="+mn-ea"/>
              </a:rPr>
              <a:t>⑫　不愉快な経験等</a:t>
            </a:r>
            <a:endParaRPr lang="en-US" altLang="ja-JP" sz="1400" b="1" dirty="0" smtClean="0">
              <a:latin typeface="+mn-ea"/>
            </a:endParaRPr>
          </a:p>
        </p:txBody>
      </p:sp>
      <p:sp>
        <p:nvSpPr>
          <p:cNvPr id="9" name="テキスト ボックス 8"/>
          <p:cNvSpPr txBox="1"/>
          <p:nvPr/>
        </p:nvSpPr>
        <p:spPr>
          <a:xfrm>
            <a:off x="7740352" y="2358014"/>
            <a:ext cx="1080120" cy="276999"/>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単位％</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7812360" y="116632"/>
            <a:ext cx="1080120" cy="276999"/>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単位％</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4"/>
          <p:cNvSpPr txBox="1"/>
          <p:nvPr/>
        </p:nvSpPr>
        <p:spPr>
          <a:xfrm>
            <a:off x="4499992" y="6669360"/>
            <a:ext cx="5688632" cy="2564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ja-JP" altLang="en-US" sz="900" dirty="0"/>
              <a:t>出典：東京都福祉保健局「心のバリアフリーに関する事例収集及び意識調査」（平成</a:t>
            </a:r>
            <a:r>
              <a:rPr lang="en-US" altLang="ja-JP" sz="900" dirty="0"/>
              <a:t>29</a:t>
            </a:r>
            <a:r>
              <a:rPr lang="ja-JP" altLang="en-US" sz="900" dirty="0"/>
              <a:t>年</a:t>
            </a:r>
            <a:r>
              <a:rPr lang="en-US" altLang="ja-JP" sz="900" dirty="0"/>
              <a:t>3</a:t>
            </a:r>
            <a:r>
              <a:rPr lang="ja-JP" altLang="en-US" sz="900" dirty="0"/>
              <a:t>月）</a:t>
            </a:r>
          </a:p>
        </p:txBody>
      </p:sp>
      <p:sp>
        <p:nvSpPr>
          <p:cNvPr id="12" name="テキスト ボックス 11"/>
          <p:cNvSpPr txBox="1"/>
          <p:nvPr/>
        </p:nvSpPr>
        <p:spPr>
          <a:xfrm>
            <a:off x="8604448" y="6525344"/>
            <a:ext cx="648072" cy="307777"/>
          </a:xfrm>
          <a:prstGeom prst="rect">
            <a:avLst/>
          </a:prstGeom>
          <a:noFill/>
        </p:spPr>
        <p:txBody>
          <a:bodyPr wrap="square" rtlCol="0">
            <a:spAutoFit/>
          </a:bodyPr>
          <a:lstStyle/>
          <a:p>
            <a:pPr algn="ctr"/>
            <a:r>
              <a:rPr kumimoji="1" lang="ja-JP" altLang="en-US" sz="1400" b="1" dirty="0" smtClean="0"/>
              <a:t>８</a:t>
            </a:r>
            <a:endParaRPr kumimoji="1" lang="ja-JP" altLang="en-US" sz="1400" b="1" dirty="0"/>
          </a:p>
        </p:txBody>
      </p:sp>
      <p:graphicFrame>
        <p:nvGraphicFramePr>
          <p:cNvPr id="13" name="グラフ 12"/>
          <p:cNvGraphicFramePr>
            <a:graphicFrameLocks/>
          </p:cNvGraphicFramePr>
          <p:nvPr>
            <p:extLst>
              <p:ext uri="{D42A27DB-BD31-4B8C-83A1-F6EECF244321}">
                <p14:modId xmlns:p14="http://schemas.microsoft.com/office/powerpoint/2010/main" val="3910879306"/>
              </p:ext>
            </p:extLst>
          </p:nvPr>
        </p:nvGraphicFramePr>
        <p:xfrm>
          <a:off x="755576" y="241125"/>
          <a:ext cx="8064896" cy="1459683"/>
        </p:xfrm>
        <a:graphic>
          <a:graphicData uri="http://schemas.openxmlformats.org/drawingml/2006/chart">
            <c:chart xmlns:c="http://schemas.openxmlformats.org/drawingml/2006/chart" xmlns:r="http://schemas.openxmlformats.org/officeDocument/2006/relationships" r:id="rId3"/>
          </a:graphicData>
        </a:graphic>
      </p:graphicFrame>
      <p:sp>
        <p:nvSpPr>
          <p:cNvPr id="14" name="角丸四角形 13"/>
          <p:cNvSpPr/>
          <p:nvPr/>
        </p:nvSpPr>
        <p:spPr>
          <a:xfrm>
            <a:off x="520568" y="2124521"/>
            <a:ext cx="7184388" cy="368375"/>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1"/>
                </a:solidFill>
                <a:latin typeface="+mn-ea"/>
              </a:rPr>
              <a:t>全体では「ある」が</a:t>
            </a:r>
            <a:r>
              <a:rPr lang="en-US" altLang="ja-JP" sz="1400" b="1" dirty="0" smtClean="0">
                <a:solidFill>
                  <a:schemeClr val="tx1"/>
                </a:solidFill>
                <a:latin typeface="+mn-ea"/>
              </a:rPr>
              <a:t>40.5</a:t>
            </a:r>
            <a:r>
              <a:rPr lang="ja-JP" altLang="en-US" sz="1400" b="1" dirty="0" smtClean="0">
                <a:solidFill>
                  <a:schemeClr val="tx1"/>
                </a:solidFill>
                <a:latin typeface="+mn-ea"/>
              </a:rPr>
              <a:t>％、「乳幼児がいる」人で</a:t>
            </a:r>
            <a:r>
              <a:rPr lang="en-US" altLang="ja-JP" sz="1400" b="1" dirty="0" smtClean="0">
                <a:solidFill>
                  <a:schemeClr val="tx1"/>
                </a:solidFill>
                <a:latin typeface="+mn-ea"/>
              </a:rPr>
              <a:t>47.8</a:t>
            </a:r>
            <a:r>
              <a:rPr lang="ja-JP" altLang="en-US" sz="1400" b="1" dirty="0" smtClean="0">
                <a:solidFill>
                  <a:schemeClr val="tx1"/>
                </a:solidFill>
                <a:latin typeface="+mn-ea"/>
              </a:rPr>
              <a:t>％、「障害がある」人で</a:t>
            </a:r>
            <a:r>
              <a:rPr lang="en-US" altLang="ja-JP" sz="1400" b="1" dirty="0" smtClean="0">
                <a:solidFill>
                  <a:schemeClr val="tx1"/>
                </a:solidFill>
                <a:latin typeface="+mn-ea"/>
              </a:rPr>
              <a:t>45.7</a:t>
            </a:r>
            <a:r>
              <a:rPr lang="ja-JP" altLang="en-US" sz="1400" b="1" dirty="0" smtClean="0">
                <a:solidFill>
                  <a:schemeClr val="tx1"/>
                </a:solidFill>
                <a:latin typeface="+mn-ea"/>
              </a:rPr>
              <a:t>％</a:t>
            </a:r>
            <a:endParaRPr lang="en-US" altLang="ja-JP" sz="1400" b="1" dirty="0" smtClean="0">
              <a:solidFill>
                <a:schemeClr val="tx1"/>
              </a:solidFill>
              <a:latin typeface="+mn-ea"/>
            </a:endParaRPr>
          </a:p>
        </p:txBody>
      </p:sp>
    </p:spTree>
    <p:extLst>
      <p:ext uri="{BB962C8B-B14F-4D97-AF65-F5344CB8AC3E}">
        <p14:creationId xmlns:p14="http://schemas.microsoft.com/office/powerpoint/2010/main" val="13023097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3334</TotalTime>
  <Words>1179</Words>
  <Application>Microsoft Office PowerPoint</Application>
  <PresentationFormat>画面に合わせる (4:3)</PresentationFormat>
  <Paragraphs>210</Paragraphs>
  <Slides>9</Slides>
  <Notes>2</Notes>
  <HiddenSlides>0</HiddenSlides>
  <MMClips>0</MMClips>
  <ScaleCrop>false</ScaleCrop>
  <HeadingPairs>
    <vt:vector size="4" baseType="variant">
      <vt:variant>
        <vt:lpstr>テーマ</vt:lpstr>
      </vt:variant>
      <vt:variant>
        <vt:i4>1</vt:i4>
      </vt:variant>
      <vt:variant>
        <vt:lpstr>スライド タイトル</vt:lpstr>
      </vt:variant>
      <vt:variant>
        <vt:i4>9</vt:i4>
      </vt:variant>
    </vt:vector>
  </HeadingPairs>
  <TitlesOfParts>
    <vt:vector size="10"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TAIMS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東京都</dc:creator>
  <cp:lastModifiedBy>東京都</cp:lastModifiedBy>
  <cp:revision>187</cp:revision>
  <cp:lastPrinted>2018-01-24T02:02:36Z</cp:lastPrinted>
  <dcterms:created xsi:type="dcterms:W3CDTF">2017-10-05T09:07:36Z</dcterms:created>
  <dcterms:modified xsi:type="dcterms:W3CDTF">2018-01-24T04:02:17Z</dcterms:modified>
</cp:coreProperties>
</file>