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62" r:id="rId2"/>
    <p:sldId id="263" r:id="rId3"/>
    <p:sldId id="264" r:id="rId4"/>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5011"/>
    <a:srgbClr val="F6862A"/>
    <a:srgbClr val="5E8BC2"/>
    <a:srgbClr val="F68B32"/>
    <a:srgbClr val="0000CC"/>
    <a:srgbClr val="CCC1DA"/>
    <a:srgbClr val="F79646"/>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18" autoAdjust="0"/>
    <p:restoredTop sz="93640" autoAdjust="0"/>
  </p:normalViewPr>
  <p:slideViewPr>
    <p:cSldViewPr>
      <p:cViewPr>
        <p:scale>
          <a:sx n="400" d="100"/>
          <a:sy n="400" d="100"/>
        </p:scale>
        <p:origin x="157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3713"/>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3713"/>
          </a:xfrm>
          <a:prstGeom prst="rect">
            <a:avLst/>
          </a:prstGeom>
        </p:spPr>
        <p:txBody>
          <a:bodyPr vert="horz" lIns="91426" tIns="45713" rIns="91426" bIns="45713" rtlCol="0"/>
          <a:lstStyle>
            <a:lvl1pPr algn="r">
              <a:defRPr sz="1200"/>
            </a:lvl1pPr>
          </a:lstStyle>
          <a:p>
            <a:fld id="{2FF96A42-E2D6-4EDB-8E78-087DBA4D5774}" type="datetimeFigureOut">
              <a:rPr kumimoji="1" lang="ja-JP" altLang="en-US" smtClean="0"/>
              <a:t>2018/2/8</a:t>
            </a:fld>
            <a:endParaRPr kumimoji="1" lang="ja-JP" altLang="en-US"/>
          </a:p>
        </p:txBody>
      </p:sp>
      <p:sp>
        <p:nvSpPr>
          <p:cNvPr id="4" name="スライド イメージ プレースホルダー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101" y="4686300"/>
            <a:ext cx="5389563" cy="4440238"/>
          </a:xfrm>
          <a:prstGeom prst="rect">
            <a:avLst/>
          </a:prstGeom>
        </p:spPr>
        <p:txBody>
          <a:bodyPr vert="horz" lIns="91426" tIns="45713" rIns="91426"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3"/>
            <a:ext cx="2919413" cy="493712"/>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3712"/>
          </a:xfrm>
          <a:prstGeom prst="rect">
            <a:avLst/>
          </a:prstGeom>
        </p:spPr>
        <p:txBody>
          <a:bodyPr vert="horz" lIns="91426" tIns="45713" rIns="91426" bIns="45713" rtlCol="0" anchor="b"/>
          <a:lstStyle>
            <a:lvl1pPr algn="r">
              <a:defRPr sz="1200"/>
            </a:lvl1pPr>
          </a:lstStyle>
          <a:p>
            <a:fld id="{CB598F2C-6CBD-42D2-B8B6-90E204FDD17D}" type="slidenum">
              <a:rPr kumimoji="1" lang="ja-JP" altLang="en-US" smtClean="0"/>
              <a:t>‹#›</a:t>
            </a:fld>
            <a:endParaRPr kumimoji="1" lang="ja-JP" altLang="en-US"/>
          </a:p>
        </p:txBody>
      </p:sp>
    </p:spTree>
    <p:extLst>
      <p:ext uri="{BB962C8B-B14F-4D97-AF65-F5344CB8AC3E}">
        <p14:creationId xmlns:p14="http://schemas.microsoft.com/office/powerpoint/2010/main" val="2507586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598F2C-6CBD-42D2-B8B6-90E204FDD17D}" type="slidenum">
              <a:rPr kumimoji="1" lang="ja-JP" altLang="en-US" smtClean="0"/>
              <a:t>1</a:t>
            </a:fld>
            <a:endParaRPr kumimoji="1" lang="ja-JP" altLang="en-US"/>
          </a:p>
        </p:txBody>
      </p:sp>
    </p:spTree>
    <p:extLst>
      <p:ext uri="{BB962C8B-B14F-4D97-AF65-F5344CB8AC3E}">
        <p14:creationId xmlns:p14="http://schemas.microsoft.com/office/powerpoint/2010/main" val="2516078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B648A6DD-2815-4FB9-A35C-924B58052D89}"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515207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151E4CF-6882-4134-A820-8DE63E82C286}"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742223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78918D4-93FF-48A9-8952-8D440121F642}"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323247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D0AB47E-D062-445D-B980-97BFA827879A}"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789734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ECA7815-1339-42FD-A5EC-BD4B80064AAD}" type="datetime1">
              <a:rPr kumimoji="1" lang="ja-JP" altLang="en-US" smtClean="0"/>
              <a:t>2018/2/8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3130806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508BA86-D7FE-49B1-9393-CF8255C4DEF9}"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31724825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0966B24-A7D7-4288-A5BD-FCC725B5134C}" type="datetime1">
              <a:rPr kumimoji="1" lang="ja-JP" altLang="en-US" smtClean="0"/>
              <a:t>2018/2/8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1139895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AD5315F-7A85-415F-BE0B-487233CF061C}" type="datetime1">
              <a:rPr kumimoji="1" lang="ja-JP" altLang="en-US" smtClean="0"/>
              <a:t>2018/2/8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3136997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3A6A5FA-1B3B-48A3-80D8-253504139D7E}" type="datetime1">
              <a:rPr kumimoji="1" lang="ja-JP" altLang="en-US" smtClean="0"/>
              <a:t>2018/2/8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2318397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C86FD0-66D7-4933-91E8-77A5CBFF3CA5}"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4209850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77B06B2-0DCC-4687-979F-B68295126674}" type="datetime1">
              <a:rPr kumimoji="1" lang="ja-JP" altLang="en-US" smtClean="0"/>
              <a:t>2018/2/8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343922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2EA862-52D1-465A-9BA1-2179517F54B4}" type="datetime1">
              <a:rPr kumimoji="1" lang="ja-JP" altLang="en-US" smtClean="0"/>
              <a:t>2018/2/8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59B1E-15E2-4D02-9A0D-F1A5E7B2FD33}" type="slidenum">
              <a:rPr kumimoji="1" lang="ja-JP" altLang="en-US" smtClean="0"/>
              <a:t>‹#›</a:t>
            </a:fld>
            <a:endParaRPr kumimoji="1" lang="ja-JP" altLang="en-US"/>
          </a:p>
        </p:txBody>
      </p:sp>
    </p:spTree>
    <p:extLst>
      <p:ext uri="{BB962C8B-B14F-4D97-AF65-F5344CB8AC3E}">
        <p14:creationId xmlns:p14="http://schemas.microsoft.com/office/powerpoint/2010/main" val="806532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83422" y="728700"/>
            <a:ext cx="4659916" cy="311843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4" name="テキスト ボックス 53"/>
          <p:cNvSpPr txBox="1"/>
          <p:nvPr/>
        </p:nvSpPr>
        <p:spPr>
          <a:xfrm>
            <a:off x="191434" y="986651"/>
            <a:ext cx="4440530" cy="461665"/>
          </a:xfrm>
          <a:prstGeom prst="rect">
            <a:avLst/>
          </a:prstGeom>
          <a:noFill/>
        </p:spPr>
        <p:txBody>
          <a:bodyPr wrap="square" lIns="72000" rIns="72000" rtlCol="0">
            <a:spAutoFit/>
          </a:bodyPr>
          <a:lstStyle/>
          <a:p>
            <a:pPr marL="180975" indent="-180975"/>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民間事業者と連携して、高齢者やその家族等が住み慣れた地域</a:t>
            </a:r>
            <a:endParaRPr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180975" indent="-180975"/>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でいつまでも安心して生活できるよう見守り等を実施</a:t>
            </a:r>
            <a:endParaRPr kumimoji="1"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4" name="角丸四角形 73"/>
          <p:cNvSpPr/>
          <p:nvPr/>
        </p:nvSpPr>
        <p:spPr>
          <a:xfrm>
            <a:off x="55666" y="584218"/>
            <a:ext cx="1440160" cy="360040"/>
          </a:xfrm>
          <a:prstGeom prst="roundRect">
            <a:avLst/>
          </a:prstGeom>
          <a:ln w="28575"/>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ポイント</a:t>
            </a:r>
            <a:endParaRPr lang="en-US" altLang="ja-JP"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37" name="正方形/長方形 36"/>
          <p:cNvSpPr/>
          <p:nvPr/>
        </p:nvSpPr>
        <p:spPr>
          <a:xfrm>
            <a:off x="187242" y="4370708"/>
            <a:ext cx="4476824" cy="2569934"/>
          </a:xfrm>
          <a:prstGeom prst="rect">
            <a:avLst/>
          </a:prstGeom>
          <a:noFill/>
        </p:spPr>
        <p:txBody>
          <a:bodyPr wrap="square" rtlCol="0">
            <a:spAutoFit/>
          </a:bodyPr>
          <a:lstStyle/>
          <a:p>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◆５３事</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業者・</a:t>
            </a: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団体（平成</a:t>
            </a:r>
            <a:r>
              <a:rPr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29</a:t>
            </a: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年</a:t>
            </a:r>
            <a:r>
              <a:rPr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11</a:t>
            </a: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月</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現在</a:t>
            </a: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endParaRPr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endParaRPr lang="en-US" altLang="ja-JP" sz="1200" dirty="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高齢者宅への訪問や、窓口対応を通して日常的に高齢者等と接する機会が多く、広域的に活動する事業者・団体と締結</a:t>
            </a:r>
          </a:p>
          <a:p>
            <a:endPar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a:spcAft>
                <a:spcPts val="600"/>
              </a:spcAft>
            </a:pP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＜締結先について＞</a:t>
            </a:r>
            <a:endPar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176213" indent="-176213">
              <a:spcAft>
                <a:spcPts val="600"/>
              </a:spcAft>
            </a:pP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１　業界団体が存在し、都内事業者に対する取組の働きかけが可能な場合には、業界団体と締結</a:t>
            </a:r>
            <a:endPar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176213" indent="-176213">
              <a:spcAft>
                <a:spcPts val="600"/>
              </a:spcAft>
            </a:pP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２　業界団体が存在しない又は存在するが都内事業者に対する働きかけが困難な場合には、個別に事業者と締結</a:t>
            </a:r>
            <a:endPar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176213" indent="-176213">
              <a:spcAft>
                <a:spcPts val="600"/>
              </a:spcAft>
            </a:pPr>
            <a:r>
              <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　事業者・団体が行う見守り等の活動内容や活動範囲の広域性など、都の協定の趣旨に合致することを確認</a:t>
            </a:r>
            <a:endParaRPr lang="en-US" altLang="ja-JP" sz="1050" dirty="0">
              <a:latin typeface="ＭＳ ゴシック" panose="020B0609070205080204" pitchFamily="49" charset="-128"/>
              <a:ea typeface="ＭＳ ゴシック" panose="020B0609070205080204" pitchFamily="49" charset="-128"/>
              <a:cs typeface="メイリオ" panose="020B0604030504040204" pitchFamily="50" charset="-128"/>
            </a:endParaRPr>
          </a:p>
          <a:p>
            <a:pPr>
              <a:tabLst>
                <a:tab pos="1438275" algn="l"/>
              </a:tabLst>
            </a:pPr>
            <a:endParaRPr lang="en-US" altLang="ja-JP" sz="900" dirty="0">
              <a:solidFill>
                <a:schemeClr val="tx1"/>
              </a:solidFill>
              <a:latin typeface="ＭＳ 明朝" panose="02020609040205080304" pitchFamily="17" charset="-128"/>
              <a:ea typeface="ＭＳ 明朝" panose="02020609040205080304" pitchFamily="17" charset="-128"/>
              <a:cs typeface="Meiryo UI" panose="020B0604030504040204" pitchFamily="50" charset="-128"/>
            </a:endParaRPr>
          </a:p>
        </p:txBody>
      </p:sp>
      <p:sp>
        <p:nvSpPr>
          <p:cNvPr id="68" name="正方形/長方形 67"/>
          <p:cNvSpPr/>
          <p:nvPr/>
        </p:nvSpPr>
        <p:spPr>
          <a:xfrm>
            <a:off x="4896524" y="692696"/>
            <a:ext cx="4171277" cy="3816424"/>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4896524" y="584218"/>
            <a:ext cx="1731079" cy="360040"/>
          </a:xfrm>
          <a:prstGeom prst="roundRect">
            <a:avLst/>
          </a:prstGeom>
          <a:ln w="28575"/>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取組のイメージ</a:t>
            </a:r>
            <a:endParaRPr lang="en-US" altLang="ja-JP"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4" name="正方形/長方形 43"/>
          <p:cNvSpPr/>
          <p:nvPr/>
        </p:nvSpPr>
        <p:spPr>
          <a:xfrm>
            <a:off x="83422" y="4072580"/>
            <a:ext cx="4656554" cy="2710083"/>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55667" y="3944219"/>
            <a:ext cx="2356033" cy="360040"/>
          </a:xfrm>
          <a:prstGeom prst="roundRect">
            <a:avLst/>
          </a:prstGeom>
          <a:ln w="28575"/>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協定締結事業者・団体</a:t>
            </a:r>
            <a:endParaRPr lang="en-US" altLang="ja-JP"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5" name="二等辺三角形 4"/>
          <p:cNvSpPr/>
          <p:nvPr/>
        </p:nvSpPr>
        <p:spPr>
          <a:xfrm rot="10800000">
            <a:off x="1820603" y="3187467"/>
            <a:ext cx="1277356" cy="171363"/>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995492" y="3430680"/>
            <a:ext cx="2927580" cy="288032"/>
          </a:xfrm>
          <a:prstGeom prst="roundRect">
            <a:avLst/>
          </a:prstGeom>
          <a:ln/>
        </p:spPr>
        <p:style>
          <a:lnRef idx="1">
            <a:schemeClr val="accent6"/>
          </a:lnRef>
          <a:fillRef idx="3">
            <a:schemeClr val="accent6"/>
          </a:fillRef>
          <a:effectRef idx="2">
            <a:schemeClr val="accent6"/>
          </a:effectRef>
          <a:fontRef idx="minor">
            <a:schemeClr val="lt1"/>
          </a:fontRef>
        </p:style>
        <p:txBody>
          <a:bodyPr bIns="46800" rtlCol="0" anchor="ctr"/>
          <a:lstStyle/>
          <a:p>
            <a:pPr algn="ctr"/>
            <a:r>
              <a:rPr lang="ja-JP" altLang="en-US" sz="1400" dirty="0" smtClean="0">
                <a:solidFill>
                  <a:schemeClr val="bg1"/>
                </a:solidFill>
                <a:latin typeface="ＭＳ ゴシック" panose="020B0609070205080204" pitchFamily="49" charset="-128"/>
                <a:ea typeface="ＭＳ ゴシック" panose="020B0609070205080204" pitchFamily="49" charset="-128"/>
                <a:cs typeface="メイリオ" panose="020B0604030504040204" pitchFamily="50" charset="-128"/>
              </a:rPr>
              <a:t>支え合う地域づくりの機運醸成</a:t>
            </a:r>
            <a:endParaRPr lang="en-US" altLang="ja-JP" sz="1400" dirty="0">
              <a:solidFill>
                <a:schemeClr val="bg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81" name="角丸四角形 80"/>
          <p:cNvSpPr/>
          <p:nvPr/>
        </p:nvSpPr>
        <p:spPr>
          <a:xfrm>
            <a:off x="5024098" y="4012273"/>
            <a:ext cx="3941481" cy="352833"/>
          </a:xfrm>
          <a:prstGeom prst="roundRect">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地 域 住 民</a:t>
            </a:r>
            <a:endParaRPr kumimoji="1"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72412822"/>
              </p:ext>
            </p:extLst>
          </p:nvPr>
        </p:nvGraphicFramePr>
        <p:xfrm>
          <a:off x="268051" y="1520322"/>
          <a:ext cx="4396014" cy="1605280"/>
        </p:xfrm>
        <a:graphic>
          <a:graphicData uri="http://schemas.openxmlformats.org/drawingml/2006/table">
            <a:tbl>
              <a:tblPr bandRow="1">
                <a:tableStyleId>{5940675A-B579-460E-94D1-54222C63F5DA}</a:tableStyleId>
              </a:tblPr>
              <a:tblGrid>
                <a:gridCol w="666484"/>
                <a:gridCol w="3729530"/>
              </a:tblGrid>
              <a:tr h="370840">
                <a:tc>
                  <a:txBody>
                    <a:bodyPr/>
                    <a:lstStyle/>
                    <a:p>
                      <a:pPr algn="ctr">
                        <a:lnSpc>
                          <a:spcPts val="1600"/>
                        </a:lnSpc>
                      </a:pPr>
                      <a:r>
                        <a:rPr kumimoji="1" lang="ja-JP" altLang="en-US" sz="1050" dirty="0" smtClean="0">
                          <a:latin typeface="ＭＳ 明朝" panose="02020609040205080304" pitchFamily="17" charset="-128"/>
                          <a:ea typeface="ＭＳ 明朝" panose="02020609040205080304" pitchFamily="17" charset="-128"/>
                        </a:rPr>
                        <a:t>事業者</a:t>
                      </a:r>
                      <a:endParaRPr kumimoji="1" lang="ja-JP" altLang="en-US" sz="1050" dirty="0">
                        <a:latin typeface="ＭＳ 明朝" panose="02020609040205080304" pitchFamily="17" charset="-128"/>
                        <a:ea typeface="ＭＳ 明朝" panose="02020609040205080304" pitchFamily="17" charset="-128"/>
                      </a:endParaRPr>
                    </a:p>
                  </a:txBody>
                  <a:tcPr marL="36000" marR="36000" anchor="ctr"/>
                </a:tc>
                <a:tc>
                  <a:txBody>
                    <a:bodyPr/>
                    <a:lstStyle/>
                    <a:p>
                      <a:pPr>
                        <a:lnSpc>
                          <a:spcPts val="1600"/>
                        </a:lnSpc>
                      </a:pPr>
                      <a:r>
                        <a:rPr kumimoji="1" lang="ja-JP" altLang="en-US" sz="1050" dirty="0" smtClean="0">
                          <a:latin typeface="ＭＳ 明朝" panose="02020609040205080304" pitchFamily="17" charset="-128"/>
                          <a:ea typeface="ＭＳ 明朝" panose="02020609040205080304" pitchFamily="17" charset="-128"/>
                        </a:rPr>
                        <a:t>各事業所や店舗等に協定の趣旨を周知・以下の取組を奨励</a:t>
                      </a:r>
                    </a:p>
                    <a:p>
                      <a:pPr>
                        <a:lnSpc>
                          <a:spcPts val="1600"/>
                        </a:lnSpc>
                      </a:pPr>
                      <a:r>
                        <a:rPr kumimoji="1" lang="ja-JP" altLang="en-US" sz="1050" dirty="0" smtClean="0">
                          <a:latin typeface="ＭＳ 明朝" panose="02020609040205080304" pitchFamily="17" charset="-128"/>
                          <a:ea typeface="ＭＳ 明朝" panose="02020609040205080304" pitchFamily="17" charset="-128"/>
                        </a:rPr>
                        <a:t> ○ 高齢者等の見守り</a:t>
                      </a:r>
                    </a:p>
                    <a:p>
                      <a:pPr>
                        <a:lnSpc>
                          <a:spcPts val="1600"/>
                        </a:lnSpc>
                      </a:pPr>
                      <a:r>
                        <a:rPr kumimoji="1" lang="ja-JP" altLang="en-US" sz="1050" dirty="0" smtClean="0">
                          <a:latin typeface="ＭＳ 明朝" panose="02020609040205080304" pitchFamily="17" charset="-128"/>
                          <a:ea typeface="ＭＳ 明朝" panose="02020609040205080304" pitchFamily="17" charset="-128"/>
                        </a:rPr>
                        <a:t> ○ 認知症の方への支援</a:t>
                      </a:r>
                      <a:endParaRPr kumimoji="1" lang="en-US" altLang="ja-JP" sz="1050" dirty="0" smtClean="0">
                        <a:latin typeface="ＭＳ 明朝" panose="02020609040205080304" pitchFamily="17" charset="-128"/>
                        <a:ea typeface="ＭＳ 明朝" panose="02020609040205080304" pitchFamily="17" charset="-128"/>
                      </a:endParaRPr>
                    </a:p>
                    <a:p>
                      <a:pPr>
                        <a:lnSpc>
                          <a:spcPts val="1600"/>
                        </a:lnSpc>
                      </a:pPr>
                      <a:r>
                        <a:rPr kumimoji="1" lang="ja-JP" altLang="en-US" sz="1050" dirty="0" smtClean="0">
                          <a:latin typeface="ＭＳ 明朝" panose="02020609040205080304" pitchFamily="17" charset="-128"/>
                          <a:ea typeface="ＭＳ 明朝" panose="02020609040205080304" pitchFamily="17" charset="-128"/>
                        </a:rPr>
                        <a:t> ○ 高齢者等の消費者被害の防止</a:t>
                      </a:r>
                    </a:p>
                    <a:p>
                      <a:pPr>
                        <a:lnSpc>
                          <a:spcPts val="1600"/>
                        </a:lnSpc>
                      </a:pPr>
                      <a:r>
                        <a:rPr kumimoji="1" lang="ja-JP" altLang="en-US" sz="1050" dirty="0" smtClean="0">
                          <a:latin typeface="ＭＳ 明朝" panose="02020609040205080304" pitchFamily="17" charset="-128"/>
                          <a:ea typeface="ＭＳ 明朝" panose="02020609040205080304" pitchFamily="17" charset="-128"/>
                        </a:rPr>
                        <a:t> ○ その他（行方不明認知症高齢者の早期発見等）</a:t>
                      </a:r>
                    </a:p>
                  </a:txBody>
                  <a:tcPr marL="36000" marR="36000"/>
                </a:tc>
              </a:tr>
              <a:tr h="370840">
                <a:tc>
                  <a:txBody>
                    <a:bodyPr/>
                    <a:lstStyle/>
                    <a:p>
                      <a:pPr algn="ctr">
                        <a:lnSpc>
                          <a:spcPts val="1600"/>
                        </a:lnSpc>
                      </a:pPr>
                      <a:r>
                        <a:rPr kumimoji="1" lang="ja-JP" altLang="en-US" sz="1050" dirty="0" smtClean="0">
                          <a:latin typeface="ＭＳ 明朝" panose="02020609040205080304" pitchFamily="17" charset="-128"/>
                          <a:ea typeface="ＭＳ 明朝" panose="02020609040205080304" pitchFamily="17" charset="-128"/>
                        </a:rPr>
                        <a:t>東京都</a:t>
                      </a:r>
                      <a:endParaRPr kumimoji="1" lang="ja-JP" altLang="en-US" sz="1050" dirty="0">
                        <a:latin typeface="ＭＳ 明朝" panose="02020609040205080304" pitchFamily="17" charset="-128"/>
                        <a:ea typeface="ＭＳ 明朝" panose="02020609040205080304" pitchFamily="17" charset="-128"/>
                      </a:endParaRPr>
                    </a:p>
                  </a:txBody>
                  <a:tcPr marL="36000" marR="36000" anchor="ctr"/>
                </a:tc>
                <a:tc>
                  <a:txBody>
                    <a:bodyPr/>
                    <a:lstStyle/>
                    <a:p>
                      <a:pPr>
                        <a:lnSpc>
                          <a:spcPts val="1600"/>
                        </a:lnSpc>
                      </a:pPr>
                      <a:r>
                        <a:rPr kumimoji="1" lang="ja-JP" altLang="en-US" sz="1050" dirty="0" smtClean="0">
                          <a:latin typeface="ＭＳ 明朝" panose="02020609040205080304" pitchFamily="17" charset="-128"/>
                          <a:ea typeface="ＭＳ 明朝" panose="02020609040205080304" pitchFamily="17" charset="-128"/>
                        </a:rPr>
                        <a:t>区市町村に協定の趣旨を周知するとともに、事業者の取組が円滑に進むよう支援</a:t>
                      </a:r>
                      <a:endParaRPr kumimoji="1" lang="ja-JP" altLang="en-US" sz="1050" dirty="0">
                        <a:latin typeface="ＭＳ 明朝" panose="02020609040205080304" pitchFamily="17" charset="-128"/>
                        <a:ea typeface="ＭＳ 明朝" panose="02020609040205080304" pitchFamily="17" charset="-128"/>
                      </a:endParaRPr>
                    </a:p>
                  </a:txBody>
                  <a:tcPr marL="36000" marR="36000"/>
                </a:tc>
              </a:tr>
            </a:tbl>
          </a:graphicData>
        </a:graphic>
      </p:graphicFrame>
      <p:grpSp>
        <p:nvGrpSpPr>
          <p:cNvPr id="4" name="グループ化 3"/>
          <p:cNvGrpSpPr/>
          <p:nvPr/>
        </p:nvGrpSpPr>
        <p:grpSpPr>
          <a:xfrm>
            <a:off x="5024098" y="1052738"/>
            <a:ext cx="3972760" cy="2910575"/>
            <a:chOff x="5024098" y="1277335"/>
            <a:chExt cx="3972760" cy="2910575"/>
          </a:xfrm>
        </p:grpSpPr>
        <p:sp>
          <p:nvSpPr>
            <p:cNvPr id="11" name="角丸四角形 10"/>
            <p:cNvSpPr/>
            <p:nvPr/>
          </p:nvSpPr>
          <p:spPr>
            <a:xfrm>
              <a:off x="5024098" y="1585707"/>
              <a:ext cx="1060070" cy="352833"/>
            </a:xfrm>
            <a:prstGeom prst="roundRect">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東京都</a:t>
              </a:r>
              <a:endParaRPr kumimoji="1"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51" name="角丸四角形 50"/>
            <p:cNvSpPr/>
            <p:nvPr/>
          </p:nvSpPr>
          <p:spPr>
            <a:xfrm>
              <a:off x="6505323" y="1585706"/>
              <a:ext cx="2460255" cy="352833"/>
            </a:xfrm>
            <a:prstGeom prst="roundRect">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協定締結事業者</a:t>
              </a:r>
              <a:r>
                <a:rPr lang="ja-JP" altLang="en-US" sz="1200" dirty="0">
                  <a:latin typeface="ＭＳ ゴシック" panose="020B0609070205080204" pitchFamily="49" charset="-128"/>
                  <a:ea typeface="ＭＳ ゴシック" panose="020B0609070205080204" pitchFamily="49" charset="-128"/>
                  <a:cs typeface="メイリオ" panose="020B0604030504040204" pitchFamily="50" charset="-128"/>
                </a:rPr>
                <a:t>・団体</a:t>
              </a:r>
            </a:p>
          </p:txBody>
        </p:sp>
        <p:sp>
          <p:nvSpPr>
            <p:cNvPr id="53" name="角丸四角形 52"/>
            <p:cNvSpPr/>
            <p:nvPr/>
          </p:nvSpPr>
          <p:spPr>
            <a:xfrm>
              <a:off x="6505323" y="2355823"/>
              <a:ext cx="2491535" cy="716296"/>
            </a:xfrm>
            <a:prstGeom prst="roundRect">
              <a:avLst>
                <a:gd name="adj" fmla="val 7885"/>
              </a:avLst>
            </a:prstGeom>
            <a:ln w="19050"/>
          </p:spPr>
          <p:style>
            <a:lnRef idx="2">
              <a:schemeClr val="accent1"/>
            </a:lnRef>
            <a:fillRef idx="1">
              <a:schemeClr val="lt1"/>
            </a:fillRef>
            <a:effectRef idx="0">
              <a:schemeClr val="accent1"/>
            </a:effectRef>
            <a:fontRef idx="minor">
              <a:schemeClr val="dk1"/>
            </a:fontRef>
          </p:style>
          <p:txBody>
            <a:bodyPr lIns="36000" tIns="46800" rIns="36000" bIns="46800" rtlCol="0" anchor="ctr"/>
            <a:lstStyle/>
            <a:p>
              <a:pPr algn="ctr"/>
              <a:r>
                <a:rPr lang="ja-JP" altLang="en-US" sz="1050" dirty="0" smtClean="0">
                  <a:latin typeface="ＭＳ 明朝" panose="02020609040205080304" pitchFamily="17" charset="-128"/>
                  <a:ea typeface="ＭＳ 明朝" panose="02020609040205080304" pitchFamily="17" charset="-128"/>
                  <a:cs typeface="メイリオ" panose="020B0604030504040204" pitchFamily="50" charset="-128"/>
                </a:rPr>
                <a:t>営業職・販売員</a:t>
              </a:r>
              <a:r>
                <a:rPr kumimoji="1" lang="ja-JP" altLang="en-US" sz="1050" dirty="0" smtClean="0">
                  <a:latin typeface="ＭＳ 明朝" panose="02020609040205080304" pitchFamily="17" charset="-128"/>
                  <a:ea typeface="ＭＳ 明朝" panose="02020609040205080304" pitchFamily="17" charset="-128"/>
                  <a:cs typeface="メイリオ" panose="020B0604030504040204" pitchFamily="50" charset="-128"/>
                </a:rPr>
                <a:t>・配達員・運転手等</a:t>
              </a:r>
              <a:endParaRPr kumimoji="1" lang="en-US" altLang="ja-JP" sz="1050" dirty="0" smtClean="0">
                <a:latin typeface="ＭＳ 明朝" panose="02020609040205080304" pitchFamily="17" charset="-128"/>
                <a:ea typeface="ＭＳ 明朝" panose="02020609040205080304" pitchFamily="17" charset="-128"/>
                <a:cs typeface="メイリオ" panose="020B0604030504040204" pitchFamily="50" charset="-128"/>
              </a:endParaRPr>
            </a:p>
          </p:txBody>
        </p:sp>
        <p:grpSp>
          <p:nvGrpSpPr>
            <p:cNvPr id="15" name="グループ化 14"/>
            <p:cNvGrpSpPr/>
            <p:nvPr/>
          </p:nvGrpSpPr>
          <p:grpSpPr>
            <a:xfrm>
              <a:off x="6845104" y="2204296"/>
              <a:ext cx="1902233" cy="280025"/>
              <a:chOff x="6774223" y="3973218"/>
              <a:chExt cx="1902233" cy="463894"/>
            </a:xfrm>
          </p:grpSpPr>
          <p:sp>
            <p:nvSpPr>
              <p:cNvPr id="62" name="角丸四角形 61"/>
              <p:cNvSpPr/>
              <p:nvPr/>
            </p:nvSpPr>
            <p:spPr>
              <a:xfrm>
                <a:off x="6774223" y="3973218"/>
                <a:ext cx="851175" cy="463894"/>
              </a:xfrm>
              <a:prstGeom prst="roundRect">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kumimoji="1"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事業所</a:t>
                </a:r>
                <a:endParaRPr kumimoji="1"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1" name="角丸四角形 70"/>
              <p:cNvSpPr/>
              <p:nvPr/>
            </p:nvSpPr>
            <p:spPr>
              <a:xfrm>
                <a:off x="7825281" y="3973218"/>
                <a:ext cx="851175" cy="463894"/>
              </a:xfrm>
              <a:prstGeom prst="roundRect">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kumimoji="1"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店舗</a:t>
                </a:r>
                <a:endParaRPr kumimoji="1"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grpSp>
        <p:sp>
          <p:nvSpPr>
            <p:cNvPr id="13" name="下矢印 12"/>
            <p:cNvSpPr/>
            <p:nvPr/>
          </p:nvSpPr>
          <p:spPr>
            <a:xfrm>
              <a:off x="5433264" y="1952117"/>
              <a:ext cx="252000" cy="539292"/>
            </a:xfrm>
            <a:prstGeom prst="downArrow">
              <a:avLst>
                <a:gd name="adj1" fmla="val 100000"/>
                <a:gd name="adj2" fmla="val 48074"/>
              </a:avLst>
            </a:prstGeom>
            <a:ln w="19050"/>
          </p:spPr>
          <p:style>
            <a:lnRef idx="2">
              <a:schemeClr val="accent2">
                <a:shade val="50000"/>
              </a:schemeClr>
            </a:lnRef>
            <a:fillRef idx="1">
              <a:schemeClr val="accent2"/>
            </a:fillRef>
            <a:effectRef idx="0">
              <a:schemeClr val="accent2"/>
            </a:effectRef>
            <a:fontRef idx="minor">
              <a:schemeClr val="lt1"/>
            </a:fontRef>
          </p:style>
          <p:txBody>
            <a:bodyPr tIns="46800" bIns="46800"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87" name="下矢印 86"/>
            <p:cNvSpPr/>
            <p:nvPr/>
          </p:nvSpPr>
          <p:spPr>
            <a:xfrm>
              <a:off x="7670221" y="1952117"/>
              <a:ext cx="252000" cy="269646"/>
            </a:xfrm>
            <a:prstGeom prst="downArrow">
              <a:avLst>
                <a:gd name="adj1" fmla="val 100000"/>
                <a:gd name="adj2" fmla="val 48074"/>
              </a:avLst>
            </a:prstGeom>
            <a:ln w="19050"/>
          </p:spPr>
          <p:style>
            <a:lnRef idx="2">
              <a:schemeClr val="accent2">
                <a:shade val="50000"/>
              </a:schemeClr>
            </a:lnRef>
            <a:fillRef idx="1">
              <a:schemeClr val="accent2"/>
            </a:fillRef>
            <a:effectRef idx="0">
              <a:schemeClr val="accent2"/>
            </a:effectRef>
            <a:fontRef idx="minor">
              <a:schemeClr val="lt1"/>
            </a:fontRef>
          </p:style>
          <p:txBody>
            <a:bodyPr tIns="46800" bIns="46800"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89" name="下矢印 88"/>
            <p:cNvSpPr/>
            <p:nvPr/>
          </p:nvSpPr>
          <p:spPr>
            <a:xfrm>
              <a:off x="5438077" y="3678155"/>
              <a:ext cx="252000" cy="487381"/>
            </a:xfrm>
            <a:prstGeom prst="downArrow">
              <a:avLst>
                <a:gd name="adj1" fmla="val 100000"/>
                <a:gd name="adj2" fmla="val 48074"/>
              </a:avLst>
            </a:prstGeom>
            <a:ln w="19050"/>
          </p:spPr>
          <p:style>
            <a:lnRef idx="2">
              <a:schemeClr val="accent2"/>
            </a:lnRef>
            <a:fillRef idx="1">
              <a:schemeClr val="lt1"/>
            </a:fillRef>
            <a:effectRef idx="0">
              <a:schemeClr val="accent2"/>
            </a:effectRef>
            <a:fontRef idx="minor">
              <a:schemeClr val="dk1"/>
            </a:fontRef>
          </p:style>
          <p:txBody>
            <a:bodyPr tIns="46800" bIns="46800"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90" name="テキスト ボックス 89"/>
            <p:cNvSpPr txBox="1"/>
            <p:nvPr/>
          </p:nvSpPr>
          <p:spPr>
            <a:xfrm>
              <a:off x="5024098" y="3745790"/>
              <a:ext cx="1060070" cy="276999"/>
            </a:xfrm>
            <a:prstGeom prst="roundRect">
              <a:avLst/>
            </a:prstGeom>
            <a:ln w="6350"/>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6800" rIns="91440" bIns="46800" numCol="1" spcCol="0" rtlCol="0" fromWordArt="0" anchor="ctr" anchorCtr="0" forceAA="0" compatLnSpc="1">
              <a:prstTxWarp prst="textNoShape">
                <a:avLst/>
              </a:prstTxWarp>
              <a:noAutofit/>
            </a:bodyPr>
            <a:lstStyle>
              <a:defPPr>
                <a:defRPr lang="ja-JP"/>
              </a:defPPr>
              <a:lvl1pPr marL="180975" indent="-180975">
                <a:defRPr sz="120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sz="1050" dirty="0" smtClean="0">
                  <a:solidFill>
                    <a:schemeClr val="tx1"/>
                  </a:solidFill>
                  <a:latin typeface="ＭＳ ゴシック" panose="020B0609070205080204" pitchFamily="49" charset="-128"/>
                  <a:ea typeface="ＭＳ ゴシック" panose="020B0609070205080204" pitchFamily="49" charset="-128"/>
                </a:rPr>
                <a:t>見守り・支援</a:t>
              </a:r>
              <a:endParaRPr lang="ja-JP" altLang="en-US" sz="1050" dirty="0">
                <a:solidFill>
                  <a:schemeClr val="tx1"/>
                </a:solidFill>
                <a:latin typeface="ＭＳ ゴシック" panose="020B0609070205080204" pitchFamily="49" charset="-128"/>
                <a:ea typeface="ＭＳ ゴシック" panose="020B0609070205080204" pitchFamily="49" charset="-128"/>
              </a:endParaRPr>
            </a:p>
          </p:txBody>
        </p:sp>
        <p:sp>
          <p:nvSpPr>
            <p:cNvPr id="94" name="下矢印 93"/>
            <p:cNvSpPr/>
            <p:nvPr/>
          </p:nvSpPr>
          <p:spPr>
            <a:xfrm>
              <a:off x="8215997" y="3072120"/>
              <a:ext cx="252000" cy="1115790"/>
            </a:xfrm>
            <a:prstGeom prst="downArrow">
              <a:avLst>
                <a:gd name="adj1" fmla="val 100000"/>
                <a:gd name="adj2" fmla="val 51854"/>
              </a:avLst>
            </a:prstGeom>
            <a:ln w="19050"/>
          </p:spPr>
          <p:style>
            <a:lnRef idx="2">
              <a:schemeClr val="accent2">
                <a:shade val="50000"/>
              </a:schemeClr>
            </a:lnRef>
            <a:fillRef idx="1">
              <a:schemeClr val="accent2"/>
            </a:fillRef>
            <a:effectRef idx="0">
              <a:schemeClr val="accent2"/>
            </a:effectRef>
            <a:fontRef idx="minor">
              <a:schemeClr val="lt1"/>
            </a:fontRef>
          </p:style>
          <p:txBody>
            <a:bodyPr tIns="46800" bIns="46800" rtlCol="0" anchor="ctr"/>
            <a:lstStyle/>
            <a:p>
              <a:pPr algn="ctr"/>
              <a:endParaRPr kumimoji="1" lang="ja-JP" altLang="en-US" dirty="0">
                <a:latin typeface="ＭＳ ゴシック" panose="020B0609070205080204" pitchFamily="49" charset="-128"/>
                <a:ea typeface="ＭＳ ゴシック" panose="020B0609070205080204" pitchFamily="49" charset="-128"/>
              </a:endParaRPr>
            </a:p>
          </p:txBody>
        </p:sp>
        <p:sp>
          <p:nvSpPr>
            <p:cNvPr id="97" name="角丸四角形 96"/>
            <p:cNvSpPr/>
            <p:nvPr/>
          </p:nvSpPr>
          <p:spPr>
            <a:xfrm>
              <a:off x="7701501" y="3301720"/>
              <a:ext cx="1295357" cy="545412"/>
            </a:xfrm>
            <a:prstGeom prst="roundRect">
              <a:avLst/>
            </a:prstGeom>
            <a:ln/>
          </p:spPr>
          <p:style>
            <a:lnRef idx="1">
              <a:schemeClr val="accent2"/>
            </a:lnRef>
            <a:fillRef idx="2">
              <a:schemeClr val="accent2"/>
            </a:fillRef>
            <a:effectRef idx="1">
              <a:schemeClr val="accent2"/>
            </a:effectRef>
            <a:fontRef idx="minor">
              <a:schemeClr val="dk1"/>
            </a:fontRef>
          </p:style>
          <p:txBody>
            <a:bodyPr tIns="46800" bIns="46800" rtlCol="0" anchor="ctr"/>
            <a:lstStyle/>
            <a:p>
              <a:pPr marL="180975" indent="-180975" algn="ctr"/>
              <a:r>
                <a:rPr lang="ja-JP" altLang="en-US" sz="1050" dirty="0" smtClean="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rPr>
                <a:t>見守り</a:t>
              </a:r>
              <a:endParaRPr lang="ja-JP" altLang="en-US" sz="105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00" name="下矢印 99"/>
            <p:cNvSpPr/>
            <p:nvPr/>
          </p:nvSpPr>
          <p:spPr>
            <a:xfrm rot="5400000">
              <a:off x="6623084" y="2831770"/>
              <a:ext cx="545412" cy="1485315"/>
            </a:xfrm>
            <a:prstGeom prst="downArrow">
              <a:avLst>
                <a:gd name="adj1" fmla="val 100000"/>
                <a:gd name="adj2" fmla="val 51127"/>
              </a:avLst>
            </a:prstGeom>
            <a:ln w="19050"/>
          </p:spPr>
          <p:style>
            <a:lnRef idx="2">
              <a:schemeClr val="accent2">
                <a:shade val="50000"/>
              </a:schemeClr>
            </a:lnRef>
            <a:fillRef idx="1">
              <a:schemeClr val="accent2"/>
            </a:fillRef>
            <a:effectRef idx="0">
              <a:schemeClr val="accent2"/>
            </a:effectRef>
            <a:fontRef idx="minor">
              <a:schemeClr val="lt1"/>
            </a:fontRef>
          </p:style>
          <p:txBody>
            <a:bodyPr vert="vert270" lIns="90000" tIns="46800" rIns="72000" bIns="46800" rtlCol="0" anchor="ctr"/>
            <a:lstStyle/>
            <a:p>
              <a:pPr algn="ct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「いつもと違う」「何かおかしい」</a:t>
              </a:r>
              <a:endParaRPr lang="en-US" altLang="ja-JP" sz="105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algn="ct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場合</a:t>
              </a:r>
              <a:r>
                <a:rPr lang="ja-JP" altLang="en-US" sz="1050" dirty="0">
                  <a:latin typeface="ＭＳ ゴシック" panose="020B0609070205080204" pitchFamily="49" charset="-128"/>
                  <a:ea typeface="ＭＳ ゴシック" panose="020B0609070205080204" pitchFamily="49" charset="-128"/>
                  <a:cs typeface="メイリオ" panose="020B0604030504040204" pitchFamily="50" charset="-128"/>
                </a:rPr>
                <a:t>に</a:t>
              </a:r>
              <a:r>
                <a:rPr lang="ja-JP" altLang="en-US" sz="1050" dirty="0" smtClean="0">
                  <a:latin typeface="ＭＳ ゴシック" panose="020B0609070205080204" pitchFamily="49" charset="-128"/>
                  <a:ea typeface="ＭＳ ゴシック" panose="020B0609070205080204" pitchFamily="49" charset="-128"/>
                  <a:cs typeface="メイリオ" panose="020B0604030504040204" pitchFamily="50" charset="-128"/>
                </a:rPr>
                <a:t>連絡</a:t>
              </a:r>
              <a:endParaRPr kumimoji="1" lang="ja-JP" altLang="en-US" sz="105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6" name="テキスト ボックス 45"/>
            <p:cNvSpPr txBox="1"/>
            <p:nvPr/>
          </p:nvSpPr>
          <p:spPr>
            <a:xfrm>
              <a:off x="5690077" y="1277335"/>
              <a:ext cx="1155027" cy="335153"/>
            </a:xfrm>
            <a:prstGeom prst="ellipseRibbon2">
              <a:avLst>
                <a:gd name="adj1" fmla="val 25000"/>
                <a:gd name="adj2" fmla="val 60458"/>
                <a:gd name="adj3" fmla="val 12500"/>
              </a:avLst>
            </a:prstGeom>
            <a:ln w="19050"/>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0" rIns="91440" bIns="0" numCol="1" spcCol="0" rtlCol="0" fromWordArt="0" anchor="ctr" anchorCtr="0" forceAA="0" compatLnSpc="1">
              <a:prstTxWarp prst="textNoShape">
                <a:avLst/>
              </a:prstTxWarp>
              <a:noAutofit/>
            </a:bodyPr>
            <a:lstStyle>
              <a:defPPr>
                <a:defRPr lang="ja-JP"/>
              </a:defPPr>
              <a:lvl1pPr marL="180975" indent="-180975">
                <a:defRPr sz="1200">
                  <a:solidFill>
                    <a:schemeClr val="lt1"/>
                  </a:solidFill>
                  <a:latin typeface="メイリオ" panose="020B0604030504040204" pitchFamily="50" charset="-128"/>
                  <a:ea typeface="メイリオ" panose="020B0604030504040204" pitchFamily="50" charset="-128"/>
                  <a:cs typeface="メイリオ" panose="020B0604030504040204" pitchFamily="50" charset="-128"/>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ctr"/>
              <a:r>
                <a:rPr lang="ja-JP" altLang="en-US" dirty="0" smtClean="0">
                  <a:solidFill>
                    <a:schemeClr val="bg1"/>
                  </a:solidFill>
                  <a:latin typeface="ＭＳ ゴシック" panose="020B0609070205080204" pitchFamily="49" charset="-128"/>
                  <a:ea typeface="ＭＳ ゴシック" panose="020B0609070205080204" pitchFamily="49" charset="-128"/>
                </a:rPr>
                <a:t>協　定</a:t>
              </a:r>
              <a:endParaRPr lang="ja-JP" altLang="en-US" dirty="0">
                <a:solidFill>
                  <a:schemeClr val="bg1"/>
                </a:solidFill>
                <a:latin typeface="ＭＳ ゴシック" panose="020B0609070205080204" pitchFamily="49" charset="-128"/>
                <a:ea typeface="ＭＳ ゴシック" panose="020B0609070205080204" pitchFamily="49" charset="-128"/>
              </a:endParaRPr>
            </a:p>
          </p:txBody>
        </p:sp>
        <p:sp>
          <p:nvSpPr>
            <p:cNvPr id="80" name="角丸四角形 79"/>
            <p:cNvSpPr/>
            <p:nvPr/>
          </p:nvSpPr>
          <p:spPr>
            <a:xfrm>
              <a:off x="5024098" y="2543995"/>
              <a:ext cx="1060070" cy="1138856"/>
            </a:xfrm>
            <a:prstGeom prst="roundRect">
              <a:avLst>
                <a:gd name="adj" fmla="val 10363"/>
              </a:avLst>
            </a:prstGeom>
            <a:ln w="19050"/>
          </p:spPr>
          <p:style>
            <a:lnRef idx="2">
              <a:schemeClr val="accent1"/>
            </a:lnRef>
            <a:fillRef idx="1">
              <a:schemeClr val="lt1"/>
            </a:fillRef>
            <a:effectRef idx="0">
              <a:schemeClr val="accent1"/>
            </a:effectRef>
            <a:fontRef idx="minor">
              <a:schemeClr val="dk1"/>
            </a:fontRef>
          </p:style>
          <p:txBody>
            <a:bodyPr tIns="46800" bIns="46800" rtlCol="0" anchor="ctr"/>
            <a:lstStyle/>
            <a:p>
              <a:pPr algn="ctr"/>
              <a:r>
                <a:rPr kumimoji="1"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区市町村</a:t>
              </a:r>
              <a:endParaRPr kumimoji="1"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grpSp>
      <p:sp>
        <p:nvSpPr>
          <p:cNvPr id="42" name="正方形/長方形 41"/>
          <p:cNvSpPr/>
          <p:nvPr/>
        </p:nvSpPr>
        <p:spPr>
          <a:xfrm>
            <a:off x="4925099" y="4725144"/>
            <a:ext cx="4142702" cy="2046220"/>
          </a:xfrm>
          <a:prstGeom prst="rect">
            <a:avLst/>
          </a:prstGeom>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4896522" y="4581128"/>
            <a:ext cx="2555797" cy="360040"/>
          </a:xfrm>
          <a:prstGeom prst="roundRect">
            <a:avLst/>
          </a:prstGeom>
          <a:ln w="28575"/>
        </p:spPr>
        <p:style>
          <a:lnRef idx="3">
            <a:schemeClr val="lt1"/>
          </a:lnRef>
          <a:fillRef idx="1">
            <a:schemeClr val="accent1"/>
          </a:fillRef>
          <a:effectRef idx="1">
            <a:schemeClr val="accent1"/>
          </a:effectRef>
          <a:fontRef idx="minor">
            <a:schemeClr val="lt1"/>
          </a:fontRef>
        </p:style>
        <p:txBody>
          <a:bodyPr rtlCol="0" anchor="ctr"/>
          <a:lstStyle/>
          <a:p>
            <a:pPr algn="ctr"/>
            <a:r>
              <a:rPr lang="ja-JP" altLang="en-US" sz="1600" b="1" dirty="0" smtClean="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rPr>
              <a:t>区市町村の協定との整理</a:t>
            </a:r>
            <a:endParaRPr lang="en-US" altLang="ja-JP" sz="1600" b="1" dirty="0">
              <a:solidFill>
                <a:schemeClr val="bg1"/>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52" name="角丸四角形 51"/>
          <p:cNvSpPr/>
          <p:nvPr/>
        </p:nvSpPr>
        <p:spPr>
          <a:xfrm>
            <a:off x="5024098" y="5571035"/>
            <a:ext cx="3966880" cy="1114968"/>
          </a:xfrm>
          <a:prstGeom prst="roundRect">
            <a:avLst>
              <a:gd name="adj" fmla="val 8396"/>
            </a:avLst>
          </a:prstGeom>
          <a:solidFill>
            <a:schemeClr val="accent6">
              <a:lumMod val="40000"/>
              <a:lumOff val="6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7556886" y="5688108"/>
            <a:ext cx="1267422" cy="389098"/>
          </a:xfrm>
          <a:prstGeom prst="ellipse">
            <a:avLst/>
          </a:prstGeom>
          <a:solidFill>
            <a:schemeClr val="accent6">
              <a:lumMod val="40000"/>
              <a:lumOff val="60000"/>
            </a:schemeClr>
          </a:solidFill>
          <a:ln w="9525">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smtClean="0">
                <a:ln>
                  <a:solidFill>
                    <a:sysClr val="windowText" lastClr="000000"/>
                  </a:solidFill>
                </a:ln>
                <a:solidFill>
                  <a:sysClr val="windowText" lastClr="000000"/>
                </a:solidFill>
              </a:rPr>
              <a:t>B</a:t>
            </a:r>
            <a:r>
              <a:rPr lang="ja-JP" altLang="en-US" sz="1200" dirty="0" smtClean="0">
                <a:ln>
                  <a:solidFill>
                    <a:sysClr val="windowText" lastClr="000000"/>
                  </a:solidFill>
                </a:ln>
                <a:solidFill>
                  <a:sysClr val="windowText" lastClr="000000"/>
                </a:solidFill>
              </a:rPr>
              <a:t>市</a:t>
            </a:r>
            <a:endParaRPr kumimoji="1" lang="en-US" altLang="ja-JP" sz="1200" dirty="0" smtClean="0">
              <a:ln>
                <a:solidFill>
                  <a:sysClr val="windowText" lastClr="000000"/>
                </a:solidFill>
              </a:ln>
              <a:solidFill>
                <a:sysClr val="windowText" lastClr="000000"/>
              </a:solidFill>
            </a:endParaRPr>
          </a:p>
          <a:p>
            <a:pPr algn="ctr"/>
            <a:r>
              <a:rPr lang="ja-JP" altLang="en-US" sz="700" dirty="0" smtClean="0">
                <a:ln>
                  <a:solidFill>
                    <a:sysClr val="windowText" lastClr="000000"/>
                  </a:solidFill>
                </a:ln>
                <a:solidFill>
                  <a:sysClr val="windowText" lastClr="000000"/>
                </a:solidFill>
                <a:latin typeface="+mn-ea"/>
              </a:rPr>
              <a:t>（協定なし）</a:t>
            </a:r>
            <a:endParaRPr kumimoji="1" lang="ja-JP" altLang="en-US" sz="700" dirty="0">
              <a:ln>
                <a:solidFill>
                  <a:sysClr val="windowText" lastClr="000000"/>
                </a:solidFill>
              </a:ln>
              <a:solidFill>
                <a:sysClr val="windowText" lastClr="000000"/>
              </a:solidFill>
              <a:latin typeface="+mn-ea"/>
            </a:endParaRPr>
          </a:p>
        </p:txBody>
      </p:sp>
      <p:sp>
        <p:nvSpPr>
          <p:cNvPr id="57" name="円/楕円 56"/>
          <p:cNvSpPr/>
          <p:nvPr/>
        </p:nvSpPr>
        <p:spPr bwMode="white">
          <a:xfrm>
            <a:off x="5246155" y="5624609"/>
            <a:ext cx="1539375" cy="556718"/>
          </a:xfrm>
          <a:prstGeom prst="ellipse">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900" dirty="0">
              <a:ln>
                <a:solidFill>
                  <a:sysClr val="windowText" lastClr="000000"/>
                </a:solidFill>
              </a:ln>
              <a:solidFill>
                <a:sysClr val="windowText" lastClr="000000"/>
              </a:solidFill>
              <a:latin typeface="+mn-ea"/>
            </a:endParaRPr>
          </a:p>
        </p:txBody>
      </p:sp>
      <p:sp>
        <p:nvSpPr>
          <p:cNvPr id="58" name="円/楕円 57"/>
          <p:cNvSpPr/>
          <p:nvPr/>
        </p:nvSpPr>
        <p:spPr bwMode="blackWhite">
          <a:xfrm>
            <a:off x="5382133" y="5688108"/>
            <a:ext cx="1267422" cy="389098"/>
          </a:xfrm>
          <a:prstGeom prst="ellipse">
            <a:avLst/>
          </a:prstGeom>
          <a:ln w="9525">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ja-JP" sz="1200" dirty="0">
                <a:ln>
                  <a:solidFill>
                    <a:sysClr val="windowText" lastClr="000000"/>
                  </a:solidFill>
                </a:ln>
                <a:solidFill>
                  <a:sysClr val="windowText" lastClr="000000"/>
                </a:solidFill>
              </a:rPr>
              <a:t>A</a:t>
            </a:r>
            <a:r>
              <a:rPr kumimoji="1" lang="ja-JP" altLang="en-US" sz="1200" dirty="0" smtClean="0">
                <a:ln>
                  <a:solidFill>
                    <a:sysClr val="windowText" lastClr="000000"/>
                  </a:solidFill>
                </a:ln>
                <a:solidFill>
                  <a:sysClr val="windowText" lastClr="000000"/>
                </a:solidFill>
              </a:rPr>
              <a:t>区</a:t>
            </a:r>
            <a:endParaRPr kumimoji="1" lang="en-US" altLang="ja-JP" sz="1200" dirty="0" smtClean="0">
              <a:ln>
                <a:solidFill>
                  <a:sysClr val="windowText" lastClr="000000"/>
                </a:solidFill>
              </a:ln>
              <a:solidFill>
                <a:sysClr val="windowText" lastClr="000000"/>
              </a:solidFill>
            </a:endParaRPr>
          </a:p>
          <a:p>
            <a:pPr algn="ctr"/>
            <a:r>
              <a:rPr lang="ja-JP" altLang="en-US" sz="700" dirty="0" smtClean="0">
                <a:ln>
                  <a:solidFill>
                    <a:sysClr val="windowText" lastClr="000000"/>
                  </a:solidFill>
                </a:ln>
                <a:solidFill>
                  <a:sysClr val="windowText" lastClr="000000"/>
                </a:solidFill>
                <a:latin typeface="+mn-ea"/>
              </a:rPr>
              <a:t>（協定あり）</a:t>
            </a:r>
            <a:endParaRPr kumimoji="1" lang="ja-JP" altLang="en-US" sz="700" dirty="0">
              <a:ln>
                <a:solidFill>
                  <a:sysClr val="windowText" lastClr="000000"/>
                </a:solidFill>
              </a:ln>
              <a:solidFill>
                <a:sysClr val="windowText" lastClr="000000"/>
              </a:solidFill>
              <a:latin typeface="+mn-ea"/>
            </a:endParaRPr>
          </a:p>
        </p:txBody>
      </p:sp>
      <p:sp>
        <p:nvSpPr>
          <p:cNvPr id="59" name="角丸四角形吹き出し 58"/>
          <p:cNvSpPr/>
          <p:nvPr/>
        </p:nvSpPr>
        <p:spPr>
          <a:xfrm>
            <a:off x="5170474" y="6351621"/>
            <a:ext cx="3183260" cy="252000"/>
          </a:xfrm>
          <a:prstGeom prst="wedgeRoundRectCallout">
            <a:avLst>
              <a:gd name="adj1" fmla="val -30046"/>
              <a:gd name="adj2" fmla="val -136942"/>
              <a:gd name="adj3" fmla="val 16667"/>
            </a:avLst>
          </a:prstGeom>
          <a:ln w="9525">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a:t>個別協定が優先されるため</a:t>
            </a:r>
            <a:r>
              <a:rPr lang="ja-JP" altLang="en-US" sz="1000" dirty="0" smtClean="0"/>
              <a:t>、都</a:t>
            </a:r>
            <a:r>
              <a:rPr lang="ja-JP" altLang="en-US" sz="1000" dirty="0"/>
              <a:t>の協定の</a:t>
            </a:r>
            <a:r>
              <a:rPr lang="ja-JP" altLang="en-US" sz="1000" u="sng" dirty="0"/>
              <a:t>適用</a:t>
            </a:r>
            <a:r>
              <a:rPr lang="ja-JP" altLang="en-US" sz="1000" u="sng" dirty="0" smtClean="0"/>
              <a:t>なし</a:t>
            </a:r>
            <a:endParaRPr lang="ja-JP" altLang="en-US" sz="1000" u="sng" dirty="0"/>
          </a:p>
        </p:txBody>
      </p:sp>
      <p:sp>
        <p:nvSpPr>
          <p:cNvPr id="64" name="角丸四角形 63"/>
          <p:cNvSpPr/>
          <p:nvPr/>
        </p:nvSpPr>
        <p:spPr>
          <a:xfrm>
            <a:off x="4947898" y="4975788"/>
            <a:ext cx="4048960" cy="575352"/>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r>
              <a:rPr lang="ja-JP" altLang="en-US" sz="1050" dirty="0" smtClean="0">
                <a:solidFill>
                  <a:schemeClr val="dk1"/>
                </a:solidFill>
              </a:rPr>
              <a:t>都と事業者との協定内容が</a:t>
            </a:r>
            <a:r>
              <a:rPr lang="ja-JP" altLang="en-US" sz="1050" dirty="0" smtClean="0"/>
              <a:t>区</a:t>
            </a:r>
            <a:r>
              <a:rPr lang="ja-JP" altLang="en-US" sz="1050" dirty="0"/>
              <a:t>市町村</a:t>
            </a:r>
            <a:r>
              <a:rPr lang="ja-JP" altLang="en-US" sz="1050" dirty="0" smtClean="0"/>
              <a:t>に</a:t>
            </a:r>
            <a:r>
              <a:rPr lang="ja-JP" altLang="en-US" sz="1050" b="1" u="sng" dirty="0" smtClean="0"/>
              <a:t>包括的に</a:t>
            </a:r>
            <a:r>
              <a:rPr lang="ja-JP" altLang="en-US" sz="1050" dirty="0" smtClean="0"/>
              <a:t>適用されるが、</a:t>
            </a:r>
            <a:endParaRPr lang="en-US" altLang="ja-JP" sz="1050" dirty="0" smtClean="0"/>
          </a:p>
          <a:p>
            <a:r>
              <a:rPr lang="ja-JP" altLang="en-US" sz="1050" dirty="0" smtClean="0"/>
              <a:t>すでに同様の協定を締結済みの場合、又は今後締結予定の場合は、</a:t>
            </a:r>
            <a:r>
              <a:rPr lang="ja-JP" altLang="en-US" sz="1050" b="1" u="sng" dirty="0" smtClean="0"/>
              <a:t>区市町村の協定を優先</a:t>
            </a:r>
            <a:r>
              <a:rPr lang="ja-JP" altLang="en-US" sz="1050" dirty="0" smtClean="0"/>
              <a:t>する。</a:t>
            </a:r>
            <a:endParaRPr lang="ja-JP" altLang="en-US" sz="1050" dirty="0">
              <a:solidFill>
                <a:schemeClr val="dk1"/>
              </a:solidFill>
            </a:endParaRPr>
          </a:p>
        </p:txBody>
      </p:sp>
      <p:sp>
        <p:nvSpPr>
          <p:cNvPr id="65" name="角丸四角形吹き出し 64"/>
          <p:cNvSpPr/>
          <p:nvPr/>
        </p:nvSpPr>
        <p:spPr>
          <a:xfrm>
            <a:off x="6697775" y="6045810"/>
            <a:ext cx="1318719" cy="252000"/>
          </a:xfrm>
          <a:prstGeom prst="wedgeRoundRectCallout">
            <a:avLst>
              <a:gd name="adj1" fmla="val 40725"/>
              <a:gd name="adj2" fmla="val -100603"/>
              <a:gd name="adj3" fmla="val 16667"/>
            </a:avLst>
          </a:prstGeom>
          <a:ln w="9525">
            <a:solidFill>
              <a:schemeClr val="tx1"/>
            </a:solidFill>
          </a:ln>
          <a:effectLst>
            <a:outerShdw blurRad="50800" dist="38100" dir="2700000" algn="t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00" dirty="0" smtClean="0"/>
              <a:t>都の協定の</a:t>
            </a:r>
            <a:r>
              <a:rPr lang="ja-JP" altLang="en-US" sz="1000" u="sng" dirty="0" smtClean="0"/>
              <a:t>適用あり</a:t>
            </a:r>
            <a:endParaRPr lang="ja-JP" altLang="en-US" sz="1000" u="sng" dirty="0"/>
          </a:p>
        </p:txBody>
      </p:sp>
      <p:sp>
        <p:nvSpPr>
          <p:cNvPr id="48" name="タイトル 1"/>
          <p:cNvSpPr>
            <a:spLocks noGrp="1"/>
          </p:cNvSpPr>
          <p:nvPr>
            <p:ph type="title"/>
          </p:nvPr>
        </p:nvSpPr>
        <p:spPr>
          <a:xfrm>
            <a:off x="-1" y="57324"/>
            <a:ext cx="7740729" cy="360040"/>
          </a:xfrm>
          <a:noFill/>
          <a:ln>
            <a:noFill/>
          </a:ln>
        </p:spPr>
        <p:style>
          <a:lnRef idx="2">
            <a:schemeClr val="dk1"/>
          </a:lnRef>
          <a:fillRef idx="1">
            <a:schemeClr val="lt1"/>
          </a:fillRef>
          <a:effectRef idx="0">
            <a:schemeClr val="dk1"/>
          </a:effectRef>
          <a:fontRef idx="minor">
            <a:schemeClr val="dk1"/>
          </a:fontRef>
        </p:style>
        <p:txBody>
          <a:bodyPr lIns="0" rIns="0" bIns="46800">
            <a:noAutofit/>
          </a:bodyPr>
          <a:lstStyle/>
          <a:p>
            <a:pPr algn="l"/>
            <a:r>
              <a:rPr kumimoji="1" lang="ja-JP" altLang="en-US" sz="1800" b="1" dirty="0" smtClean="0">
                <a:latin typeface="メイリオ" panose="020B0604030504040204" pitchFamily="50" charset="-128"/>
                <a:ea typeface="メイリオ" panose="020B0604030504040204" pitchFamily="50" charset="-128"/>
                <a:cs typeface="メイリオ" panose="020B0604030504040204" pitchFamily="50" charset="-128"/>
              </a:rPr>
              <a:t>「都と事業者との連携による高齢者等を支える地域づくり協定」について</a:t>
            </a:r>
            <a:endParaRPr kumimoji="1" lang="ja-JP" altLang="en-US" sz="18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p:cNvSpPr/>
          <p:nvPr/>
        </p:nvSpPr>
        <p:spPr>
          <a:xfrm>
            <a:off x="7635006" y="260648"/>
            <a:ext cx="1442499" cy="407664"/>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dist"/>
            <a:r>
              <a:rPr lang="ja-JP" altLang="ja-JP" sz="800" spc="-100" dirty="0" smtClean="0">
                <a:solidFill>
                  <a:schemeClr val="tx1"/>
                </a:solidFill>
              </a:rPr>
              <a:t>平成</a:t>
            </a:r>
            <a:r>
              <a:rPr lang="en-US" altLang="ja-JP" sz="800" spc="-100" dirty="0" smtClean="0">
                <a:solidFill>
                  <a:schemeClr val="tx1"/>
                </a:solidFill>
              </a:rPr>
              <a:t>30</a:t>
            </a:r>
            <a:r>
              <a:rPr lang="ja-JP" altLang="ja-JP" sz="800" spc="-100" dirty="0" smtClean="0">
                <a:solidFill>
                  <a:schemeClr val="tx1"/>
                </a:solidFill>
              </a:rPr>
              <a:t>年</a:t>
            </a:r>
            <a:r>
              <a:rPr lang="en-US" altLang="ja-JP" sz="800" spc="-100" dirty="0">
                <a:solidFill>
                  <a:schemeClr val="tx1"/>
                </a:solidFill>
              </a:rPr>
              <a:t>2</a:t>
            </a:r>
            <a:r>
              <a:rPr lang="ja-JP" altLang="ja-JP" sz="800" spc="-100" dirty="0" smtClean="0">
                <a:solidFill>
                  <a:schemeClr val="tx1"/>
                </a:solidFill>
              </a:rPr>
              <a:t>月</a:t>
            </a:r>
            <a:r>
              <a:rPr lang="en-US" altLang="ja-JP" sz="800" spc="-100" dirty="0">
                <a:solidFill>
                  <a:schemeClr val="tx1"/>
                </a:solidFill>
              </a:rPr>
              <a:t>6</a:t>
            </a:r>
            <a:r>
              <a:rPr lang="ja-JP" altLang="ja-JP" sz="800" spc="-100" dirty="0" smtClean="0">
                <a:solidFill>
                  <a:schemeClr val="tx1"/>
                </a:solidFill>
              </a:rPr>
              <a:t>日</a:t>
            </a:r>
            <a:endParaRPr lang="en-US" altLang="ja-JP" sz="800" spc="-100" dirty="0">
              <a:solidFill>
                <a:schemeClr val="tx1"/>
              </a:solidFill>
            </a:endParaRPr>
          </a:p>
          <a:p>
            <a:pPr algn="dist"/>
            <a:r>
              <a:rPr lang="ja-JP" altLang="en-US" sz="800" spc="-100" dirty="0" smtClean="0">
                <a:solidFill>
                  <a:schemeClr val="tx1"/>
                </a:solidFill>
              </a:rPr>
              <a:t>東京都</a:t>
            </a:r>
            <a:r>
              <a:rPr lang="ja-JP" altLang="ja-JP" sz="800" spc="-100" dirty="0" smtClean="0">
                <a:solidFill>
                  <a:schemeClr val="tx1"/>
                </a:solidFill>
              </a:rPr>
              <a:t>福祉保健局</a:t>
            </a:r>
            <a:endParaRPr lang="en-US" altLang="ja-JP" sz="800" spc="-100" dirty="0" smtClean="0">
              <a:solidFill>
                <a:schemeClr val="tx1"/>
              </a:solidFill>
            </a:endParaRPr>
          </a:p>
          <a:p>
            <a:pPr algn="dist"/>
            <a:r>
              <a:rPr lang="ja-JP" altLang="en-US" sz="800" spc="-100" dirty="0" smtClean="0">
                <a:solidFill>
                  <a:schemeClr val="tx1"/>
                </a:solidFill>
              </a:rPr>
              <a:t>高齢</a:t>
            </a:r>
            <a:r>
              <a:rPr lang="ja-JP" altLang="en-US" sz="800" spc="-100" dirty="0">
                <a:solidFill>
                  <a:schemeClr val="tx1"/>
                </a:solidFill>
              </a:rPr>
              <a:t>社会対策</a:t>
            </a:r>
            <a:r>
              <a:rPr lang="ja-JP" altLang="ja-JP" sz="800" spc="-100" dirty="0">
                <a:solidFill>
                  <a:schemeClr val="tx1"/>
                </a:solidFill>
              </a:rPr>
              <a:t>部</a:t>
            </a:r>
            <a:r>
              <a:rPr lang="ja-JP" altLang="en-US" sz="800" spc="-100" dirty="0">
                <a:solidFill>
                  <a:schemeClr val="tx1"/>
                </a:solidFill>
              </a:rPr>
              <a:t>在宅支援</a:t>
            </a:r>
            <a:r>
              <a:rPr lang="ja-JP" altLang="ja-JP" sz="800" spc="-100" dirty="0">
                <a:solidFill>
                  <a:schemeClr val="tx1"/>
                </a:solidFill>
              </a:rPr>
              <a:t>課</a:t>
            </a:r>
            <a:endParaRPr lang="ja-JP" altLang="en-US" sz="800" spc="-100" dirty="0">
              <a:solidFill>
                <a:schemeClr val="tx1"/>
              </a:solidFill>
            </a:endParaRPr>
          </a:p>
        </p:txBody>
      </p:sp>
      <p:sp>
        <p:nvSpPr>
          <p:cNvPr id="43" name="スライド番号プレースホルダー 1"/>
          <p:cNvSpPr txBox="1">
            <a:spLocks/>
          </p:cNvSpPr>
          <p:nvPr/>
        </p:nvSpPr>
        <p:spPr bwMode="auto">
          <a:xfrm>
            <a:off x="6964363" y="649290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ja-JP"/>
            </a:defPPr>
            <a:lvl1pPr marL="0" algn="r" defTabSz="914400" rtl="0" eaLnBrk="0" latinLnBrk="0" hangingPunct="0">
              <a:spcBef>
                <a:spcPct val="20000"/>
              </a:spcBef>
              <a:buFont typeface="Arial" pitchFamily="34" charset="0"/>
              <a:buChar char="•"/>
              <a:defRPr kumimoji="1" sz="3200" kern="1200">
                <a:solidFill>
                  <a:schemeClr val="tx1"/>
                </a:solidFill>
                <a:latin typeface="Calibri" pitchFamily="34" charset="0"/>
                <a:ea typeface="ＭＳ Ｐゴシック" pitchFamily="50" charset="-128"/>
                <a:cs typeface="+mn-cs"/>
              </a:defRPr>
            </a:lvl1pPr>
            <a:lvl2pPr marL="742950" indent="-285750" algn="l" defTabSz="914400" rtl="0" eaLnBrk="0" latinLnBrk="0" hangingPunct="0">
              <a:spcBef>
                <a:spcPct val="20000"/>
              </a:spcBef>
              <a:buFont typeface="Arial" pitchFamily="34" charset="0"/>
              <a:buChar char="–"/>
              <a:defRPr kumimoji="1" sz="2800" kern="1200">
                <a:solidFill>
                  <a:schemeClr val="tx1"/>
                </a:solidFill>
                <a:latin typeface="Calibri" pitchFamily="34" charset="0"/>
                <a:ea typeface="ＭＳ Ｐゴシック" pitchFamily="50" charset="-128"/>
                <a:cs typeface="+mn-cs"/>
              </a:defRPr>
            </a:lvl2pPr>
            <a:lvl3pPr marL="1143000" indent="-228600" algn="l" defTabSz="914400" rtl="0" eaLnBrk="0" latinLnBrk="0" hangingPunct="0">
              <a:spcBef>
                <a:spcPct val="20000"/>
              </a:spcBef>
              <a:buFont typeface="Arial" pitchFamily="34" charset="0"/>
              <a:buChar char="•"/>
              <a:defRPr kumimoji="1" sz="2400" kern="1200">
                <a:solidFill>
                  <a:schemeClr val="tx1"/>
                </a:solidFill>
                <a:latin typeface="Calibri" pitchFamily="34" charset="0"/>
                <a:ea typeface="ＭＳ Ｐゴシック" pitchFamily="50" charset="-128"/>
                <a:cs typeface="+mn-cs"/>
              </a:defRPr>
            </a:lvl3pPr>
            <a:lvl4pPr marL="16002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4pPr>
            <a:lvl5pPr marL="20574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5pPr>
            <a:lvl6pPr marL="25146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6pPr>
            <a:lvl7pPr marL="29718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7pPr>
            <a:lvl8pPr marL="34290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8pPr>
            <a:lvl9pPr marL="38862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9pPr>
          </a:lstStyle>
          <a:p>
            <a:pPr eaLnBrk="1" hangingPunct="1">
              <a:buFontTx/>
              <a:buNone/>
            </a:pPr>
            <a:fld id="{5937DF47-7514-4380-8908-933D325CB1F2}" type="slidenum">
              <a:rPr lang="en-US" altLang="ja-JP" sz="1400" smtClean="0">
                <a:latin typeface="HGPｺﾞｼｯｸE" panose="020B0900000000000000" pitchFamily="50" charset="-128"/>
                <a:ea typeface="HGPｺﾞｼｯｸE" panose="020B0900000000000000" pitchFamily="50" charset="-128"/>
              </a:rPr>
              <a:pPr eaLnBrk="1" hangingPunct="1">
                <a:buFontTx/>
                <a:buNone/>
              </a:pPr>
              <a:t>1</a:t>
            </a:fld>
            <a:endParaRPr lang="ja-JP" altLang="en-US" sz="1400" dirty="0" smtClean="0">
              <a:latin typeface="HGPｺﾞｼｯｸE" panose="020B0900000000000000" pitchFamily="50" charset="-128"/>
              <a:ea typeface="HGPｺﾞｼｯｸE" panose="020B0900000000000000" pitchFamily="50" charset="-128"/>
            </a:endParaRPr>
          </a:p>
        </p:txBody>
      </p:sp>
      <p:sp>
        <p:nvSpPr>
          <p:cNvPr id="50" name="正方形/長方形 49"/>
          <p:cNvSpPr/>
          <p:nvPr/>
        </p:nvSpPr>
        <p:spPr>
          <a:xfrm>
            <a:off x="7635006" y="23192"/>
            <a:ext cx="1442499" cy="21602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1050" spc="-100" dirty="0" smtClean="0">
                <a:solidFill>
                  <a:schemeClr val="tx1"/>
                </a:solidFill>
              </a:rPr>
              <a:t>資　料</a:t>
            </a:r>
            <a:r>
              <a:rPr lang="ja-JP" altLang="en-US" sz="1050" spc="-100" smtClean="0">
                <a:solidFill>
                  <a:schemeClr val="tx1"/>
                </a:solidFill>
              </a:rPr>
              <a:t>　５</a:t>
            </a:r>
            <a:endParaRPr lang="ja-JP" altLang="en-US" sz="1050" spc="-100" dirty="0">
              <a:solidFill>
                <a:schemeClr val="tx1"/>
              </a:solidFill>
            </a:endParaRPr>
          </a:p>
        </p:txBody>
      </p:sp>
    </p:spTree>
    <p:extLst>
      <p:ext uri="{BB962C8B-B14F-4D97-AF65-F5344CB8AC3E}">
        <p14:creationId xmlns:p14="http://schemas.microsoft.com/office/powerpoint/2010/main" val="3514402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5876"/>
            <a:ext cx="9144000" cy="474663"/>
          </a:xfrm>
          <a:prstGeom prst="rect">
            <a:avLst/>
          </a:prstGeom>
          <a:solidFill>
            <a:srgbClr val="FFF0E1"/>
          </a:solidFill>
          <a:ln w="38100">
            <a:solidFill>
              <a:srgbClr val="FF7575"/>
            </a:solidFill>
          </a:ln>
        </p:spPr>
        <p:style>
          <a:lnRef idx="2">
            <a:schemeClr val="accent1">
              <a:shade val="50000"/>
            </a:schemeClr>
          </a:lnRef>
          <a:fillRef idx="1">
            <a:schemeClr val="accent1"/>
          </a:fillRef>
          <a:effectRef idx="0">
            <a:schemeClr val="accent1"/>
          </a:effectRef>
          <a:fontRef idx="minor">
            <a:schemeClr val="lt1"/>
          </a:fontRef>
        </p:style>
        <p:txBody>
          <a:bodyPr tIns="72000" bIns="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協定締結事業者一覧（</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事者・団体）　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月時点　</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775933067"/>
              </p:ext>
            </p:extLst>
          </p:nvPr>
        </p:nvGraphicFramePr>
        <p:xfrm>
          <a:off x="118582" y="620701"/>
          <a:ext cx="4386949" cy="6120669"/>
        </p:xfrm>
        <a:graphic>
          <a:graphicData uri="http://schemas.openxmlformats.org/drawingml/2006/table">
            <a:tbl>
              <a:tblPr firstRow="1" bandRow="1">
                <a:tableStyleId>{5940675A-B579-460E-94D1-54222C63F5DA}</a:tableStyleId>
              </a:tblPr>
              <a:tblGrid>
                <a:gridCol w="915724"/>
                <a:gridCol w="3471225"/>
              </a:tblGrid>
              <a:tr h="295014">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　野</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solidFill>
                      <a:schemeClr val="accent6">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事業者・団体名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solidFill>
                      <a:schemeClr val="accent6">
                        <a:lumMod val="40000"/>
                        <a:lumOff val="60000"/>
                      </a:schemeClr>
                    </a:solidFill>
                  </a:tcPr>
                </a:tc>
              </a:tr>
              <a:tr h="215765">
                <a:tc rowSpan="14">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solidFill>
                      <a:schemeClr val="accent6">
                        <a:lumMod val="40000"/>
                        <a:lumOff val="60000"/>
                      </a:schemeClr>
                    </a:solidFill>
                  </a:tcPr>
                </a:tc>
                <a:tc>
                  <a:txBody>
                    <a:bodyPr/>
                    <a:lstStyle/>
                    <a:p>
                      <a:pPr algn="just">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（一社）生命保険協会</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B w="635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zh-TW"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一般社団法人東京都信用金庫協会</a:t>
                      </a:r>
                      <a:endParaRPr kumimoji="1" lang="ja-JP"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一般社団法人東京都信用組合協会</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（株）東京</a:t>
                      </a:r>
                      <a:r>
                        <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TY</a:t>
                      </a: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フィナンシャルグループ</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（株）東京都民銀行</a:t>
                      </a:r>
                      <a:endPar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（株）八千代銀行</a:t>
                      </a:r>
                      <a:endPar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just">
                        <a:spcAft>
                          <a:spcPts val="0"/>
                        </a:spcAft>
                      </a:pP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（株）新銀行東京</a:t>
                      </a:r>
                      <a:endPar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algn="just" defTabSz="914400" rtl="0" eaLnBrk="1" latinLnBrk="0" hangingPunct="1">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株式会社みずほ銀行</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15765">
                <a:tc vMerge="1">
                  <a:txBody>
                    <a:bodyPr/>
                    <a:lstStyle/>
                    <a:p>
                      <a:pPr algn="ct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6814" marB="0" anchor="ctr">
                    <a:solidFill>
                      <a:schemeClr val="accent6">
                        <a:lumMod val="40000"/>
                        <a:lumOff val="60000"/>
                      </a:schemeClr>
                    </a:solidFill>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みずほ信託銀行株式会社</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みずほ証券株式会社</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株式会社三井住友銀行</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just">
                        <a:spcAft>
                          <a:spcPts val="0"/>
                        </a:spcAft>
                      </a:pPr>
                      <a:r>
                        <a:rPr kumimoji="1" lang="zh-TW"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株式会社三菱東京ＵＦＪ銀行</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三菱ＵＦＪ信託銀行株式会社</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株式会社りそな銀行</a:t>
                      </a:r>
                      <a:endParaRPr kumimoji="1" lang="en-US" altLang="ja-JP"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15765">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　通</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solidFill>
                      <a:schemeClr val="accent6">
                        <a:lumMod val="40000"/>
                        <a:lumOff val="60000"/>
                      </a:schemeClr>
                    </a:solidFill>
                  </a:tcPr>
                </a:tc>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一般社団法人東京ハイヤー・タクシー協会</a:t>
                      </a:r>
                    </a:p>
                  </a:txBody>
                  <a:tcPr marL="72000" marR="72000" marT="0" marB="0" anchor="ctr">
                    <a:lnL w="12700" cap="flat" cmpd="sng" algn="ctr">
                      <a:solidFill>
                        <a:schemeClr val="tx1"/>
                      </a:solidFill>
                      <a:prstDash val="solid"/>
                      <a:round/>
                      <a:headEnd type="none" w="med" len="med"/>
                      <a:tailEnd type="none" w="med" len="med"/>
                    </a:lnL>
                  </a:tcPr>
                </a:tc>
              </a:tr>
              <a:tr h="215765">
                <a:tc rowSpan="3">
                  <a:txBody>
                    <a:bodyPr/>
                    <a:lstStyle/>
                    <a:p>
                      <a:pPr marL="0" indent="0" algn="ctr" defTabSz="914126"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コンビニ</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defTabSz="914126"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エンス</a:t>
                      </a:r>
                      <a:endPar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gn="ctr" defTabSz="914126"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ストア</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solidFill>
                      <a:schemeClr val="accent6">
                        <a:lumMod val="40000"/>
                        <a:lumOff val="60000"/>
                      </a:schemeClr>
                    </a:solidFill>
                  </a:tcP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株式会社</a:t>
                      </a:r>
                      <a:r>
                        <a:rPr kumimoji="1" lang="ja-JP" sz="1200" kern="1200" dirty="0" smtClean="0">
                          <a:latin typeface="Meiryo UI" panose="020B0604030504040204" pitchFamily="50" charset="-128"/>
                          <a:ea typeface="Meiryo UI" panose="020B0604030504040204" pitchFamily="50" charset="-128"/>
                          <a:cs typeface="Meiryo UI" panose="020B0604030504040204" pitchFamily="50" charset="-128"/>
                        </a:rPr>
                        <a:t>セブン</a:t>
                      </a:r>
                      <a:r>
                        <a:rPr kumimoji="1" lang="en-US" altLang="ja-JP" sz="1200" kern="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sz="1200" kern="1200" dirty="0" smtClean="0">
                          <a:latin typeface="Meiryo UI" panose="020B0604030504040204" pitchFamily="50" charset="-128"/>
                          <a:ea typeface="Meiryo UI" panose="020B0604030504040204" pitchFamily="50" charset="-128"/>
                          <a:cs typeface="Meiryo UI" panose="020B0604030504040204" pitchFamily="50" charset="-128"/>
                        </a:rPr>
                        <a:t>イレブン</a:t>
                      </a: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・ジャパン</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tcPr>
                </a:tc>
              </a:tr>
              <a:tr h="215765">
                <a:tc vMerge="1">
                  <a:txBody>
                    <a:bodyPr/>
                    <a:lstStyle/>
                    <a:p>
                      <a:pPr algn="ct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6814" marB="0" anchor="ctr">
                    <a:solidFill>
                      <a:schemeClr val="accent6">
                        <a:lumMod val="40000"/>
                        <a:lumOff val="60000"/>
                      </a:schemeClr>
                    </a:solidFill>
                  </a:tcP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株式会社ファミリーマート</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tcPr>
                </a:tc>
              </a:tr>
              <a:tr h="215765">
                <a:tc vMerge="1">
                  <a:txBody>
                    <a:bodyPr/>
                    <a:lstStyle/>
                    <a:p>
                      <a:pPr algn="ct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6814" marB="0" anchor="ctr">
                    <a:solidFill>
                      <a:schemeClr val="accent6">
                        <a:lumMod val="40000"/>
                        <a:lumOff val="60000"/>
                      </a:schemeClr>
                    </a:solidFill>
                  </a:tcPr>
                </a:tc>
                <a:tc>
                  <a:txBody>
                    <a:bodyPr/>
                    <a:lstStyle/>
                    <a:p>
                      <a:pPr marL="0" algn="l" defTabSz="914126" rtl="0" eaLnBrk="1" latinLnBrk="0" hangingPunct="1">
                        <a:spcAft>
                          <a:spcPts val="0"/>
                        </a:spcAft>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株式会社ローソン</a:t>
                      </a:r>
                      <a:endParaRPr kumimoji="1" 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tcPr>
                </a:tc>
              </a:tr>
              <a:tr h="215765">
                <a:tc rowSpan="3">
                  <a:txBody>
                    <a:bodyPr/>
                    <a:lstStyle/>
                    <a:p>
                      <a:pPr marL="0" marR="0" indent="0" algn="ctr" defTabSz="914126"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東京急行電鉄株式会社</a:t>
                      </a:r>
                    </a:p>
                  </a:txBody>
                  <a:tcPr marL="72000" marR="7200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イッツ・コミュニケーションズ株式会社</a:t>
                      </a: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東急セキュリティ株式会社</a:t>
                      </a: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765">
                <a:tc>
                  <a:txBody>
                    <a:bodyPr/>
                    <a:lstStyle/>
                    <a:p>
                      <a:pPr marL="0" marR="0" indent="0" algn="ctr" defTabSz="914126"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商店街</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l"/>
                      <a:r>
                        <a:rPr lang="zh-TW" altLang="en-US" sz="1200" dirty="0" smtClean="0">
                          <a:effectLst/>
                          <a:latin typeface="Meiryo UI" panose="020B0604030504040204" pitchFamily="50" charset="-128"/>
                          <a:ea typeface="Meiryo UI" panose="020B0604030504040204" pitchFamily="50" charset="-128"/>
                          <a:cs typeface="Meiryo UI" panose="020B0604030504040204" pitchFamily="50" charset="-128"/>
                        </a:rPr>
                        <a:t>東京都商店街連合会</a:t>
                      </a:r>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r h="215765">
                <a:tc rowSpan="5">
                  <a:txBody>
                    <a:bodyPr/>
                    <a:lstStyle/>
                    <a:p>
                      <a:pPr marL="0" marR="0" indent="0" algn="ctr" defTabSz="914126"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スーパーマーケット</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solidFill>
                      <a:schemeClr val="accent6">
                        <a:lumMod val="40000"/>
                        <a:lumOff val="60000"/>
                      </a:schemeClr>
                    </a:solidFill>
                  </a:tcPr>
                </a:tc>
                <a:tc>
                  <a:txBody>
                    <a:bodyPr/>
                    <a:lstStyle/>
                    <a:p>
                      <a:pPr marL="0" marR="0" indent="0" algn="l" defTabSz="914126"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株式会社イトーヨーカ堂</a:t>
                      </a:r>
                      <a:endParaRPr kumimoji="1" lang="ja-JP"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tc>
              </a:tr>
              <a:tr h="215765">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イオンリテール株式会社</a:t>
                      </a:r>
                    </a:p>
                  </a:txBody>
                  <a:tcPr marL="72000" marR="72000" marT="0" marB="0" anchor="ctr"/>
                </a:tc>
              </a:tr>
              <a:tr h="215765">
                <a:tc vMerge="1">
                  <a:txBody>
                    <a:bodyPr/>
                    <a:lstStyle/>
                    <a:p>
                      <a:endParaRPr kumimoji="1" lang="ja-JP" altLang="en-US"/>
                    </a:p>
                  </a:txBody>
                  <a:tcPr>
                    <a:solidFill>
                      <a:schemeClr val="accent6">
                        <a:lumMod val="40000"/>
                        <a:lumOff val="60000"/>
                      </a:schemeClr>
                    </a:solidFill>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イオンリテールストア株式</a:t>
                      </a:r>
                      <a:r>
                        <a:rPr lang="ja-JP" sz="1200" dirty="0" smtClean="0">
                          <a:effectLst/>
                          <a:latin typeface="Meiryo UI" panose="020B0604030504040204" pitchFamily="50" charset="-128"/>
                          <a:ea typeface="Meiryo UI" panose="020B0604030504040204" pitchFamily="50" charset="-128"/>
                          <a:cs typeface="Meiryo UI" panose="020B0604030504040204" pitchFamily="50" charset="-128"/>
                        </a:rPr>
                        <a:t>会社</a:t>
                      </a:r>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6350" cap="flat" cmpd="sng" algn="ctr">
                      <a:solidFill>
                        <a:schemeClr val="tx1"/>
                      </a:solidFill>
                      <a:prstDash val="solid"/>
                      <a:round/>
                      <a:headEnd type="none" w="med" len="med"/>
                      <a:tailEnd type="none" w="med" len="med"/>
                    </a:lnB>
                  </a:tcPr>
                </a:tc>
              </a:tr>
              <a:tr h="215765">
                <a:tc vMerge="1">
                  <a:txBody>
                    <a:bodyPr/>
                    <a:lstStyle/>
                    <a:p>
                      <a:endParaRPr kumimoji="1" lang="ja-JP" altLang="en-US"/>
                    </a:p>
                  </a:txBody>
                  <a:tcPr/>
                </a:tc>
                <a:tc>
                  <a:txBody>
                    <a:bodyPr/>
                    <a:lstStyle/>
                    <a:p>
                      <a:pPr algn="l"/>
                      <a:r>
                        <a:rPr lang="ja-JP" altLang="en-US" sz="1200" dirty="0" smtClean="0">
                          <a:effectLst/>
                          <a:latin typeface="Meiryo UI" panose="020B0604030504040204" pitchFamily="50" charset="-128"/>
                          <a:ea typeface="Meiryo UI" panose="020B0604030504040204" pitchFamily="50" charset="-128"/>
                          <a:cs typeface="Meiryo UI" panose="020B0604030504040204" pitchFamily="50" charset="-128"/>
                        </a:rPr>
                        <a:t>（株）コモディイイダ</a:t>
                      </a:r>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6350" cap="flat" cmpd="sng" algn="ctr">
                      <a:solidFill>
                        <a:schemeClr val="tx1"/>
                      </a:solidFill>
                      <a:prstDash val="solid"/>
                      <a:round/>
                      <a:headEnd type="none" w="med" len="med"/>
                      <a:tailEnd type="none" w="med" len="med"/>
                    </a:lnT>
                  </a:tcPr>
                </a:tc>
              </a:tr>
              <a:tr h="215765">
                <a:tc vMerge="1">
                  <a:txBody>
                    <a:bodyPr/>
                    <a:lstStyle/>
                    <a:p>
                      <a:endParaRPr kumimoji="1" lang="ja-JP" altLang="en-US"/>
                    </a:p>
                  </a:txBody>
                  <a:tcPr>
                    <a:solidFill>
                      <a:schemeClr val="accent6">
                        <a:lumMod val="40000"/>
                        <a:lumOff val="60000"/>
                      </a:schemeClr>
                    </a:solidFill>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株式会社東急ストア</a:t>
                      </a:r>
                    </a:p>
                  </a:txBody>
                  <a:tcPr marL="72000" marR="72000" marT="0" marB="0" anchor="ctr"/>
                </a:tc>
              </a:tr>
            </a:tbl>
          </a:graphicData>
        </a:graphic>
      </p:graphicFrame>
      <p:graphicFrame>
        <p:nvGraphicFramePr>
          <p:cNvPr id="7" name="コンテンツ プレースホルダー 5"/>
          <p:cNvGraphicFramePr>
            <a:graphicFrameLocks/>
          </p:cNvGraphicFramePr>
          <p:nvPr>
            <p:extLst>
              <p:ext uri="{D42A27DB-BD31-4B8C-83A1-F6EECF244321}">
                <p14:modId xmlns:p14="http://schemas.microsoft.com/office/powerpoint/2010/main" val="2527835803"/>
              </p:ext>
            </p:extLst>
          </p:nvPr>
        </p:nvGraphicFramePr>
        <p:xfrm>
          <a:off x="4669405" y="617887"/>
          <a:ext cx="4350739" cy="6130572"/>
        </p:xfrm>
        <a:graphic>
          <a:graphicData uri="http://schemas.openxmlformats.org/drawingml/2006/table">
            <a:tbl>
              <a:tblPr firstRow="1" bandRow="1">
                <a:tableStyleId>{5940675A-B579-460E-94D1-54222C63F5DA}</a:tableStyleId>
              </a:tblPr>
              <a:tblGrid>
                <a:gridCol w="932182"/>
                <a:gridCol w="3418557"/>
              </a:tblGrid>
              <a:tr h="298209">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事業者・団体名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12700" cap="flat" cmpd="sng" algn="ctr">
                      <a:solidFill>
                        <a:schemeClr val="tx1"/>
                      </a:solidFill>
                      <a:prstDash val="solid"/>
                      <a:round/>
                      <a:headEnd type="none" w="med" len="med"/>
                      <a:tailEnd type="none" w="med" len="med"/>
                    </a:lnB>
                    <a:solidFill>
                      <a:schemeClr val="accent6">
                        <a:lumMod val="40000"/>
                        <a:lumOff val="60000"/>
                      </a:schemeClr>
                    </a:solidFill>
                  </a:tcPr>
                </a:tc>
              </a:tr>
              <a:tr h="253581">
                <a:tc>
                  <a:txBody>
                    <a:bodyPr/>
                    <a:lstStyle/>
                    <a:p>
                      <a:pPr marL="0" marR="0" indent="0" algn="ctr" defTabSz="914126"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生活衛生</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東京都公衆浴場業生活衛生同業組合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rowSpan="5">
                  <a:txBody>
                    <a:bodyPr/>
                    <a:lstStyle/>
                    <a:p>
                      <a:pPr marL="0" algn="ctr" defTabSz="914126"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生　協</a:t>
                      </a:r>
                      <a:endParaRPr kumimoji="1" lang="en-US" altLang="ja-JP" sz="120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東京都生活協同組合連合会</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marL="0" algn="l" defTabSz="914126" rtl="0" eaLnBrk="1" latinLnBrk="0" hangingPunct="1"/>
                      <a:endParaRPr kumimoji="1" lang="ja-JP" altLang="en-US" sz="14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生活協同組合コープみらい</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marL="0" algn="l" defTabSz="914126" rtl="0" eaLnBrk="1" latinLnBrk="0" hangingPunct="1"/>
                      <a:endParaRPr kumimoji="1" lang="ja-JP" altLang="en-US" sz="14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生活協同組合パルシステム東京</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marL="0" algn="l" defTabSz="914126" rtl="0" eaLnBrk="1" latinLnBrk="0" hangingPunct="1"/>
                      <a:endParaRPr kumimoji="1" lang="ja-JP" altLang="en-US" sz="14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東都生活協同組合</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marL="0" algn="l" defTabSz="914126" rtl="0" eaLnBrk="1" latinLnBrk="0" hangingPunct="1"/>
                      <a:endParaRPr kumimoji="1" lang="ja-JP" altLang="en-US" sz="14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tc>
                <a:tc>
                  <a:txBody>
                    <a:bodyPr/>
                    <a:lstStyle/>
                    <a:p>
                      <a:pPr marL="0" algn="l" defTabSz="914126" rtl="0" eaLnBrk="1" latinLnBrk="0" hangingPunct="1">
                        <a:spcAft>
                          <a:spcPts val="0"/>
                        </a:spcAft>
                      </a:pPr>
                      <a:r>
                        <a:rPr kumimoji="1" lang="ja-JP" sz="1200" kern="1200" dirty="0">
                          <a:latin typeface="Meiryo UI" panose="020B0604030504040204" pitchFamily="50" charset="-128"/>
                          <a:ea typeface="Meiryo UI" panose="020B0604030504040204" pitchFamily="50" charset="-128"/>
                          <a:cs typeface="Meiryo UI" panose="020B0604030504040204" pitchFamily="50" charset="-128"/>
                        </a:rPr>
                        <a:t>生活クラブ生活協同組合</a:t>
                      </a:r>
                      <a:endParaRPr kumimoji="1" lang="ja-JP"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rowSpan="4">
                  <a:txBody>
                    <a:bodyPr/>
                    <a:lstStyle/>
                    <a:p>
                      <a:pPr algn="ct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配　達</a:t>
                      </a:r>
                      <a:endParaRPr kumimoji="1" lang="ja-JP" altLang="en-US"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r>
                        <a:rPr lang="zh-TW" altLang="en-US" sz="1200" dirty="0" smtClean="0">
                          <a:latin typeface="Meiryo UI" panose="020B0604030504040204" pitchFamily="50" charset="-128"/>
                          <a:ea typeface="Meiryo UI" panose="020B0604030504040204" pitchFamily="50" charset="-128"/>
                          <a:cs typeface="Meiryo UI" panose="020B0604030504040204" pitchFamily="50" charset="-128"/>
                        </a:rPr>
                        <a:t>東京都新聞販売同業組合</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T="46800" marB="0" anchor="ctr"/>
                </a:tc>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多摩新聞販売同業組合</a:t>
                      </a: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algn="ct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6814" marB="0" anchor="ct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東京都牛乳商業組合</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vMerge="1">
                  <a:txBody>
                    <a:bodyPr/>
                    <a:lstStyle/>
                    <a:p>
                      <a:pPr algn="ct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6814" marB="0" anchor="ct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東京ヤクルト販売株式会社</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581">
                <a:tc rowSpan="3">
                  <a:txBody>
                    <a:bodyPr/>
                    <a:lstStyle/>
                    <a:p>
                      <a:pPr marL="0" indent="0" algn="ctr" defTabSz="914126" rtl="0" eaLnBrk="1" latinLnBrk="0" hangingPunct="1"/>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物　流</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ヤマトホールディングス株式会社</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tcPr>
                </a:tc>
              </a:tr>
              <a:tr h="253581">
                <a:tc vMerge="1">
                  <a:txBody>
                    <a:bodyPr/>
                    <a:lstStyle/>
                    <a:p>
                      <a:pPr marL="0" algn="l" defTabSz="914126" rtl="0" eaLnBrk="1" latinLnBrk="0" hangingPunct="1"/>
                      <a:endParaRPr kumimoji="1" lang="ja-JP" altLang="en-US" sz="14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B="0" anchor="ct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佐川急便株式会社</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tc>
              </a:tr>
              <a:tr h="253581">
                <a:tc vMerge="1">
                  <a:txBody>
                    <a:bodyPr/>
                    <a:lstStyle/>
                    <a:p>
                      <a:pPr marL="127000" indent="0" algn="l" defTabSz="914126" rtl="0" eaLnBrk="1" latinLnBrk="0" hangingPunct="1"/>
                      <a:endParaRPr kumimoji="1" lang="ja-JP" altLang="en-US" sz="1200" kern="1200" dirty="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91434" marR="91434" marT="45734" marB="0" anchor="ctr">
                    <a:solidFill>
                      <a:schemeClr val="accent6">
                        <a:lumMod val="40000"/>
                        <a:lumOff val="60000"/>
                      </a:schemeClr>
                    </a:solidFill>
                  </a:tcPr>
                </a:tc>
                <a:tc>
                  <a:txBody>
                    <a:bodyPr/>
                    <a:lstStyle/>
                    <a:p>
                      <a:pPr algn="just">
                        <a:spcAft>
                          <a:spcPts val="0"/>
                        </a:spcAft>
                      </a:pPr>
                      <a:r>
                        <a:rPr kumimoji="1" lang="ja-JP" altLang="en-US" sz="12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西濃運輸株式会社</a:t>
                      </a:r>
                      <a:endParaRPr kumimoji="1" lang="ja-JP" sz="12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tc>
              </a:tr>
              <a:tr h="253581">
                <a:tc rowSpan="7">
                  <a:txBody>
                    <a:bodyPr/>
                    <a:lstStyle/>
                    <a:p>
                      <a:pPr algn="ctr"/>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不動産</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R w="12700" cap="flat" cmpd="sng" algn="ctr">
                      <a:solidFill>
                        <a:schemeClr val="tx1"/>
                      </a:solidFill>
                      <a:prstDash val="solid"/>
                      <a:round/>
                      <a:headEnd type="none" w="med" len="med"/>
                      <a:tailEnd type="none" w="med" len="med"/>
                    </a:lnR>
                    <a:solidFill>
                      <a:schemeClr val="accent6">
                        <a:lumMod val="40000"/>
                        <a:lumOff val="60000"/>
                      </a:schemeClr>
                    </a:solidFill>
                  </a:tcPr>
                </a:tc>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公益社団法人東京都宅地建物取引業協会</a:t>
                      </a:r>
                    </a:p>
                  </a:txBody>
                  <a:tcPr marL="72000" marR="72000" marT="0" marB="0" anchor="ctr">
                    <a:lnL w="12700" cap="flat" cmpd="sng" algn="ctr">
                      <a:solidFill>
                        <a:schemeClr val="tx1"/>
                      </a:solidFill>
                      <a:prstDash val="solid"/>
                      <a:round/>
                      <a:headEnd type="none" w="med" len="med"/>
                      <a:tailEnd type="none" w="med" len="med"/>
                    </a:lnL>
                  </a:tcPr>
                </a:tc>
              </a:tr>
              <a:tr h="253581">
                <a:tc vMerge="1">
                  <a:txBody>
                    <a:bodyPr/>
                    <a:lstStyle/>
                    <a:p>
                      <a:endParaRPr lang="ja-JP" altLang="en-US" dirty="0"/>
                    </a:p>
                  </a:txBody>
                  <a:tcPr marL="91434" marR="91434" marT="45734" marB="0" anchor="ctr">
                    <a:solidFill>
                      <a:schemeClr val="accent6">
                        <a:lumMod val="40000"/>
                        <a:lumOff val="60000"/>
                      </a:schemeClr>
                    </a:solidFill>
                  </a:tcPr>
                </a:tc>
                <a:tc>
                  <a:txBody>
                    <a:bodyPr/>
                    <a:lstStyle/>
                    <a:p>
                      <a:pPr algn="just">
                        <a:spcAft>
                          <a:spcPts val="0"/>
                        </a:spcAft>
                      </a:pPr>
                      <a:r>
                        <a:rPr lang="ja-JP" sz="1200" kern="100" spc="-50" baseline="0" dirty="0">
                          <a:effectLst/>
                          <a:latin typeface="Meiryo UI" panose="020B0604030504040204" pitchFamily="50" charset="-128"/>
                          <a:ea typeface="Meiryo UI" panose="020B0604030504040204" pitchFamily="50" charset="-128"/>
                          <a:cs typeface="Meiryo UI" panose="020B0604030504040204" pitchFamily="50" charset="-128"/>
                        </a:rPr>
                        <a:t>公益社団法人全日本不動産協会東京都本部</a:t>
                      </a:r>
                    </a:p>
                  </a:txBody>
                  <a:tcPr marL="72000" marR="72000" marT="0" marB="0" anchor="ctr">
                    <a:lnL w="12700" cap="flat" cmpd="sng" algn="ctr">
                      <a:solidFill>
                        <a:schemeClr val="tx1"/>
                      </a:solidFill>
                      <a:prstDash val="solid"/>
                      <a:round/>
                      <a:headEnd type="none" w="med" len="med"/>
                      <a:tailEnd type="none" w="med" len="med"/>
                    </a:lnL>
                  </a:tcPr>
                </a:tc>
              </a:tr>
              <a:tr h="253581">
                <a:tc vMerge="1">
                  <a:txBody>
                    <a:bodyPr/>
                    <a:lstStyle/>
                    <a:p>
                      <a:endParaRPr lang="ja-JP" altLang="en-US" dirty="0"/>
                    </a:p>
                  </a:txBody>
                  <a:tcPr marL="91434" marR="91434" marT="45734" marB="0" anchor="ctr">
                    <a:solidFill>
                      <a:schemeClr val="accent6">
                        <a:lumMod val="40000"/>
                        <a:lumOff val="60000"/>
                      </a:schemeClr>
                    </a:solidFill>
                  </a:tcPr>
                </a:tc>
                <a:tc>
                  <a:txBody>
                    <a:bodyPr/>
                    <a:lstStyle/>
                    <a:p>
                      <a:pPr algn="just">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特定非営利活動法人日本地主家主協会</a:t>
                      </a:r>
                    </a:p>
                  </a:txBody>
                  <a:tcPr marL="72000" marR="72000" marT="0" marB="0"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3581">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株式会社東急コミュニティー</a:t>
                      </a: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3581">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東急リバブル株式会社</a:t>
                      </a: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3581">
                <a:tc vMerge="1">
                  <a:txBody>
                    <a:bodyPr/>
                    <a:lstStyle/>
                    <a:p>
                      <a:endParaRPr kumimoji="1" lang="ja-JP" altLang="en-US"/>
                    </a:p>
                  </a:txBody>
                  <a:tcPr/>
                </a:tc>
                <a:tc>
                  <a:txBody>
                    <a:bodyPr/>
                    <a:lstStyle/>
                    <a:p>
                      <a:pPr algn="l"/>
                      <a:r>
                        <a:rPr lang="ja-JP" sz="1200" dirty="0">
                          <a:effectLst/>
                          <a:latin typeface="Meiryo UI" panose="020B0604030504040204" pitchFamily="50" charset="-128"/>
                          <a:ea typeface="Meiryo UI" panose="020B0604030504040204" pitchFamily="50" charset="-128"/>
                          <a:cs typeface="Meiryo UI" panose="020B0604030504040204" pitchFamily="50" charset="-128"/>
                        </a:rPr>
                        <a:t>株式会社東</a:t>
                      </a:r>
                      <a:r>
                        <a:rPr lang="ja-JP" sz="1200" dirty="0" smtClean="0">
                          <a:effectLst/>
                          <a:latin typeface="Meiryo UI" panose="020B0604030504040204" pitchFamily="50" charset="-128"/>
                          <a:ea typeface="Meiryo UI" panose="020B0604030504040204" pitchFamily="50" charset="-128"/>
                          <a:cs typeface="Meiryo UI" panose="020B0604030504040204" pitchFamily="50" charset="-128"/>
                        </a:rPr>
                        <a:t>急ホームズ</a:t>
                      </a:r>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53581">
                <a:tc vMerge="1">
                  <a:txBody>
                    <a:bodyPr/>
                    <a:lstStyle/>
                    <a:p>
                      <a:endParaRPr kumimoji="1" lang="ja-JP" altLang="en-US"/>
                    </a:p>
                  </a:txBody>
                  <a:tcPr/>
                </a:tc>
                <a:tc>
                  <a:txBody>
                    <a:bodyPr/>
                    <a:lstStyle/>
                    <a:p>
                      <a:pPr algn="l"/>
                      <a:r>
                        <a:rPr lang="ja-JP" altLang="en-US" sz="1200" dirty="0" smtClean="0">
                          <a:effectLst/>
                          <a:latin typeface="Meiryo UI" panose="020B0604030504040204" pitchFamily="50" charset="-128"/>
                          <a:ea typeface="Meiryo UI" panose="020B0604030504040204" pitchFamily="50" charset="-128"/>
                          <a:cs typeface="Meiryo UI" panose="020B0604030504040204" pitchFamily="50" charset="-128"/>
                        </a:rPr>
                        <a:t>野村不動産アーバンネット（株）</a:t>
                      </a:r>
                      <a:endParaRPr lang="ja-JP" sz="1200" dirty="0">
                        <a:effectLst/>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r>
              <a:tr h="253581">
                <a:tc>
                  <a:txBody>
                    <a:bodyPr/>
                    <a:lstStyle/>
                    <a:p>
                      <a:pPr marL="0" algn="ctr" defTabSz="914126" rtl="0" eaLnBrk="1" latinLnBrk="0" hangingPunct="1"/>
                      <a:r>
                        <a:rPr kumimoji="1" lang="ja-JP" altLang="en-US" sz="1200" kern="1200" dirty="0" smtClean="0">
                          <a:latin typeface="Meiryo UI" panose="020B0604030504040204" pitchFamily="50" charset="-128"/>
                          <a:ea typeface="Meiryo UI" panose="020B0604030504040204" pitchFamily="50" charset="-128"/>
                          <a:cs typeface="Meiryo UI" panose="020B0604030504040204" pitchFamily="50" charset="-128"/>
                        </a:rPr>
                        <a:t>農　協</a:t>
                      </a:r>
                      <a:endParaRPr kumimoji="1" lang="ja-JP" altLang="en-US"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l" defTabSz="914126" rtl="0" eaLnBrk="1" latinLnBrk="0" hangingPunct="1"/>
                      <a:r>
                        <a:rPr kumimoji="1" lang="ja-JP" altLang="ja-JP" sz="1200" kern="1200" dirty="0" smtClean="0">
                          <a:latin typeface="Meiryo UI" panose="020B0604030504040204" pitchFamily="50" charset="-128"/>
                          <a:ea typeface="Meiryo UI" panose="020B0604030504040204" pitchFamily="50" charset="-128"/>
                          <a:cs typeface="Meiryo UI" panose="020B0604030504040204" pitchFamily="50" charset="-128"/>
                        </a:rPr>
                        <a:t>東京都農業協同組合中央会</a:t>
                      </a:r>
                      <a:endParaRPr kumimoji="1" lang="ja-JP" altLang="en-US" sz="120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B w="12700" cap="flat" cmpd="sng" algn="ctr">
                      <a:solidFill>
                        <a:schemeClr val="tx1"/>
                      </a:solidFill>
                      <a:prstDash val="solid"/>
                      <a:round/>
                      <a:headEnd type="none" w="med" len="med"/>
                      <a:tailEnd type="none" w="med" len="med"/>
                    </a:lnB>
                  </a:tcPr>
                </a:tc>
              </a:tr>
              <a:tr h="253581">
                <a:tc>
                  <a:txBody>
                    <a:bodyPr/>
                    <a:lstStyle/>
                    <a:p>
                      <a:pPr marL="0" algn="ctr" defTabSz="914126" rtl="0" eaLnBrk="1" latinLnBrk="0" hangingPunct="1"/>
                      <a:r>
                        <a:rPr kumimoji="1" lang="ja-JP"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郵　便</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algn="l" defTabSz="914126" rtl="0" eaLnBrk="1" latinLnBrk="0" hangingPunct="1"/>
                      <a:r>
                        <a:rPr kumimoji="1" lang="zh-TW" altLang="en-US" sz="12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日本郵便株式会社東京支社</a:t>
                      </a:r>
                      <a:endParaRPr kumimoji="1" lang="ja-JP" altLang="en-US" sz="120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53581">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ライフライン</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r>
                        <a:rPr kumimoji="1" lang="zh-TW" altLang="en-US" sz="1200" dirty="0" smtClean="0">
                          <a:latin typeface="Meiryo UI" panose="020B0604030504040204" pitchFamily="50" charset="-128"/>
                          <a:ea typeface="Meiryo UI" panose="020B0604030504040204" pitchFamily="50" charset="-128"/>
                          <a:cs typeface="Meiryo UI" panose="020B0604030504040204" pitchFamily="50" charset="-128"/>
                        </a:rPr>
                        <a:t>東京電力</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グループ４社</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0" marB="0" anchor="ctr">
                    <a:lnT w="12700" cap="flat" cmpd="sng" algn="ctr">
                      <a:solidFill>
                        <a:schemeClr val="tx1"/>
                      </a:solidFill>
                      <a:prstDash val="solid"/>
                      <a:round/>
                      <a:headEnd type="none" w="med" len="med"/>
                      <a:tailEnd type="none" w="med" len="med"/>
                    </a:lnT>
                  </a:tcPr>
                </a:tc>
              </a:tr>
            </a:tbl>
          </a:graphicData>
        </a:graphic>
      </p:graphicFrame>
      <p:sp>
        <p:nvSpPr>
          <p:cNvPr id="8" name="スライド番号プレースホルダー 1"/>
          <p:cNvSpPr txBox="1">
            <a:spLocks/>
          </p:cNvSpPr>
          <p:nvPr/>
        </p:nvSpPr>
        <p:spPr bwMode="auto">
          <a:xfrm>
            <a:off x="6964363" y="649290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ja-JP"/>
            </a:defPPr>
            <a:lvl1pPr marL="0" algn="r" defTabSz="914400" rtl="0" eaLnBrk="0" latinLnBrk="0" hangingPunct="0">
              <a:spcBef>
                <a:spcPct val="20000"/>
              </a:spcBef>
              <a:buFont typeface="Arial" pitchFamily="34" charset="0"/>
              <a:buChar char="•"/>
              <a:defRPr kumimoji="1" sz="3200" kern="1200">
                <a:solidFill>
                  <a:schemeClr val="tx1"/>
                </a:solidFill>
                <a:latin typeface="Calibri" pitchFamily="34" charset="0"/>
                <a:ea typeface="ＭＳ Ｐゴシック" pitchFamily="50" charset="-128"/>
                <a:cs typeface="+mn-cs"/>
              </a:defRPr>
            </a:lvl1pPr>
            <a:lvl2pPr marL="742950" indent="-285750" algn="l" defTabSz="914400" rtl="0" eaLnBrk="0" latinLnBrk="0" hangingPunct="0">
              <a:spcBef>
                <a:spcPct val="20000"/>
              </a:spcBef>
              <a:buFont typeface="Arial" pitchFamily="34" charset="0"/>
              <a:buChar char="–"/>
              <a:defRPr kumimoji="1" sz="2800" kern="1200">
                <a:solidFill>
                  <a:schemeClr val="tx1"/>
                </a:solidFill>
                <a:latin typeface="Calibri" pitchFamily="34" charset="0"/>
                <a:ea typeface="ＭＳ Ｐゴシック" pitchFamily="50" charset="-128"/>
                <a:cs typeface="+mn-cs"/>
              </a:defRPr>
            </a:lvl2pPr>
            <a:lvl3pPr marL="1143000" indent="-228600" algn="l" defTabSz="914400" rtl="0" eaLnBrk="0" latinLnBrk="0" hangingPunct="0">
              <a:spcBef>
                <a:spcPct val="20000"/>
              </a:spcBef>
              <a:buFont typeface="Arial" pitchFamily="34" charset="0"/>
              <a:buChar char="•"/>
              <a:defRPr kumimoji="1" sz="2400" kern="1200">
                <a:solidFill>
                  <a:schemeClr val="tx1"/>
                </a:solidFill>
                <a:latin typeface="Calibri" pitchFamily="34" charset="0"/>
                <a:ea typeface="ＭＳ Ｐゴシック" pitchFamily="50" charset="-128"/>
                <a:cs typeface="+mn-cs"/>
              </a:defRPr>
            </a:lvl3pPr>
            <a:lvl4pPr marL="16002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4pPr>
            <a:lvl5pPr marL="20574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5pPr>
            <a:lvl6pPr marL="25146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6pPr>
            <a:lvl7pPr marL="29718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7pPr>
            <a:lvl8pPr marL="34290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8pPr>
            <a:lvl9pPr marL="38862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9pPr>
          </a:lstStyle>
          <a:p>
            <a:pPr eaLnBrk="1" hangingPunct="1">
              <a:buFontTx/>
              <a:buNone/>
            </a:pPr>
            <a:fld id="{5937DF47-7514-4380-8908-933D325CB1F2}" type="slidenum">
              <a:rPr lang="en-US" altLang="ja-JP" sz="1400" smtClean="0">
                <a:latin typeface="HGPｺﾞｼｯｸE" panose="020B0900000000000000" pitchFamily="50" charset="-128"/>
                <a:ea typeface="HGPｺﾞｼｯｸE" panose="020B0900000000000000" pitchFamily="50" charset="-128"/>
              </a:rPr>
              <a:pPr eaLnBrk="1" hangingPunct="1">
                <a:buFontTx/>
                <a:buNone/>
              </a:pPr>
              <a:t>2</a:t>
            </a:fld>
            <a:endParaRPr lang="ja-JP" altLang="en-US" sz="1400" dirty="0" smtClean="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9878202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15876"/>
            <a:ext cx="9144000" cy="474663"/>
          </a:xfrm>
          <a:prstGeom prst="rect">
            <a:avLst/>
          </a:prstGeom>
          <a:solidFill>
            <a:srgbClr val="FFF0E1"/>
          </a:solidFill>
          <a:ln w="38100">
            <a:solidFill>
              <a:srgbClr val="FF7575"/>
            </a:solidFill>
          </a:ln>
        </p:spPr>
        <p:style>
          <a:lnRef idx="2">
            <a:schemeClr val="accent1">
              <a:shade val="50000"/>
            </a:schemeClr>
          </a:lnRef>
          <a:fillRef idx="1">
            <a:schemeClr val="accent1"/>
          </a:fillRef>
          <a:effectRef idx="0">
            <a:schemeClr val="accent1"/>
          </a:effectRef>
          <a:fontRef idx="minor">
            <a:schemeClr val="lt1"/>
          </a:fontRef>
        </p:style>
        <p:txBody>
          <a:bodyPr tIns="72000" bIns="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協定書のひな型</a:t>
            </a: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正方形/長方形 19"/>
          <p:cNvSpPr/>
          <p:nvPr/>
        </p:nvSpPr>
        <p:spPr>
          <a:xfrm>
            <a:off x="-14356" y="693072"/>
            <a:ext cx="4506942" cy="6155531"/>
          </a:xfrm>
          <a:prstGeom prst="rect">
            <a:avLst/>
          </a:prstGeom>
        </p:spPr>
        <p:txBody>
          <a:bodyPr wrap="square">
            <a:spAutoFit/>
          </a:bodyPr>
          <a:lstStyle/>
          <a:p>
            <a:pPr indent="304800" algn="just"/>
            <a:r>
              <a:rPr lang="ja-JP" altLang="ja-JP" sz="1000" kern="100" dirty="0" smtClean="0">
                <a:latin typeface="ＭＳ 明朝" panose="02020609040205080304" pitchFamily="17" charset="-128"/>
                <a:ea typeface="ＭＳ 明朝" panose="02020609040205080304" pitchFamily="17" charset="-128"/>
                <a:cs typeface="Times New Roman"/>
              </a:rPr>
              <a:t>都と事業者との連携による高齢者等を支える地域づくり協定書</a:t>
            </a:r>
          </a:p>
          <a:p>
            <a:pPr algn="just"/>
            <a:r>
              <a:rPr lang="en-US" altLang="ja-JP" sz="1000" kern="100" dirty="0" smtClean="0">
                <a:latin typeface="ＭＳ 明朝" panose="02020609040205080304" pitchFamily="17" charset="-128"/>
                <a:ea typeface="ＭＳ 明朝" panose="02020609040205080304" pitchFamily="17" charset="-128"/>
                <a:cs typeface="Times New Roman"/>
              </a:rPr>
              <a:t> </a:t>
            </a:r>
            <a:endParaRPr lang="ja-JP" altLang="ja-JP" sz="1000" kern="100" dirty="0" smtClean="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smtClean="0">
                <a:latin typeface="ＭＳ 明朝" panose="02020609040205080304" pitchFamily="17" charset="-128"/>
                <a:ea typeface="ＭＳ 明朝" panose="02020609040205080304" pitchFamily="17" charset="-128"/>
                <a:cs typeface="Times New Roman"/>
              </a:rPr>
              <a:t>　東京都</a:t>
            </a:r>
            <a:r>
              <a:rPr lang="ja-JP" altLang="ja-JP" sz="850" kern="100" dirty="0">
                <a:latin typeface="ＭＳ 明朝" panose="02020609040205080304" pitchFamily="17" charset="-128"/>
                <a:ea typeface="ＭＳ 明朝" panose="02020609040205080304" pitchFamily="17" charset="-128"/>
                <a:cs typeface="Times New Roman"/>
              </a:rPr>
              <a:t>（以下「甲」という。）と</a:t>
            </a:r>
            <a:r>
              <a:rPr lang="ja-JP" altLang="ja-JP" sz="850" kern="100" dirty="0">
                <a:highlight>
                  <a:srgbClr val="FFFF00"/>
                </a:highlight>
                <a:latin typeface="ＭＳ 明朝" panose="02020609040205080304" pitchFamily="17" charset="-128"/>
                <a:ea typeface="ＭＳ 明朝" panose="02020609040205080304" pitchFamily="17" charset="-128"/>
                <a:cs typeface="Times New Roman"/>
              </a:rPr>
              <a:t>≪事業者・団体名≫</a:t>
            </a:r>
            <a:r>
              <a:rPr lang="ja-JP" altLang="ja-JP" sz="850" kern="100" dirty="0">
                <a:latin typeface="ＭＳ 明朝" panose="02020609040205080304" pitchFamily="17" charset="-128"/>
                <a:ea typeface="ＭＳ 明朝" panose="02020609040205080304" pitchFamily="17" charset="-128"/>
                <a:cs typeface="Times New Roman"/>
              </a:rPr>
              <a:t>（以下「乙」という。）は、以下のとおり協定（以下「本協定」という。）を締結する。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（目的）</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第１条　本協定は、高齢者及び認知症の人並びにその家族等（以下「高齢者等」という。）が住み慣れた地域でいつまでも安心して暮らし続けられる地域社会の実現を目指して、甲及び乙が連携して見守り等を行うことにより、高齢者等を支える地域づくりを推進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（責務）</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第２条　甲及び乙は、本協定の取組の実施に当たって、相互理解による高い信頼関係と協力関係を構築するとともに、活動を継続的に実施することができるよう、その体制の確立に努めるものとする。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（取組内容）</a:t>
            </a:r>
          </a:p>
          <a:p>
            <a:pPr marL="1333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第３条　本協定における、甲及び乙の役割は、次のとおりとする。　</a:t>
            </a:r>
          </a:p>
          <a:p>
            <a:pPr marL="1333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１　甲の役割</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甲は、東京都内の区市町村（以下「区市町村」という。）に対して本協定の趣旨を周知し、協力を求め、乙の取組が円滑に実施できるよう支援する。</a:t>
            </a:r>
          </a:p>
          <a:p>
            <a:pPr marL="1333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２　乙の役割</a:t>
            </a:r>
          </a:p>
          <a:p>
            <a:pPr marL="400050" indent="133350"/>
            <a:r>
              <a:rPr lang="ja-JP" altLang="ja-JP" sz="850" kern="100" dirty="0">
                <a:latin typeface="ＭＳ 明朝" panose="02020609040205080304" pitchFamily="17" charset="-128"/>
                <a:ea typeface="ＭＳ 明朝" panose="02020609040205080304" pitchFamily="17" charset="-128"/>
                <a:cs typeface="Times New Roman"/>
              </a:rPr>
              <a:t>乙は、乙の</a:t>
            </a:r>
            <a:r>
              <a:rPr lang="ja-JP" altLang="ja-JP" sz="850" kern="100" dirty="0">
                <a:highlight>
                  <a:srgbClr val="FFFF00"/>
                </a:highlight>
                <a:latin typeface="ＭＳ 明朝" panose="02020609040205080304" pitchFamily="17" charset="-128"/>
                <a:ea typeface="ＭＳ 明朝" panose="02020609040205080304" pitchFamily="17" charset="-128"/>
                <a:cs typeface="Times New Roman"/>
              </a:rPr>
              <a:t>≪組合員／会員／従業員／等≫</a:t>
            </a:r>
            <a:r>
              <a:rPr lang="ja-JP" altLang="ja-JP" sz="850" kern="100" dirty="0">
                <a:latin typeface="ＭＳ 明朝" panose="02020609040205080304" pitchFamily="17" charset="-128"/>
                <a:ea typeface="ＭＳ 明朝" panose="02020609040205080304" pitchFamily="17" charset="-128"/>
                <a:cs typeface="Times New Roman"/>
              </a:rPr>
              <a:t>に対して本協定の趣旨の周知を図るとともに、次の各号に規定する高齢者等への見守り等の取組が円滑に行われるよう奨励する。</a:t>
            </a:r>
          </a:p>
          <a:p>
            <a:pPr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（１）高齢者等に対する「緩やかな見守り」の実施</a:t>
            </a:r>
          </a:p>
          <a:p>
            <a:pPr marL="4000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日常業務において、高齢者等の何らかの異変を発見した場合に、別途甲が提供する所管の区市町村の連絡先（以下「区市町村連絡先」という。）に状況を報告するよう努める。</a:t>
            </a:r>
          </a:p>
          <a:p>
            <a:pPr marL="4000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ただし、生命の保護の観点から緊急の対応を要すると判断した場合は、所管の警察署や消防署に直接通報するものとする。</a:t>
            </a:r>
          </a:p>
          <a:p>
            <a:pPr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（２）認知症の人やその家族を支える地域づくりへの協力</a:t>
            </a:r>
          </a:p>
          <a:p>
            <a:pPr marL="42672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「認知症サポーター養成講座」の受講等により、認知症に関する正しい知識の習得に努めるとともに、認知症の人やその家族が困っている場合に可能な範囲で支援する。</a:t>
            </a: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（３）高齢者等の消費者被害の防止</a:t>
            </a:r>
          </a:p>
          <a:p>
            <a:pPr marL="4000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日常業務において、高齢者等の消費者被害の兆候を察知したときは、消費生活センター等関係機関に状況を報告するなど、消費者被害の防止に努める。</a:t>
            </a:r>
          </a:p>
          <a:p>
            <a:pPr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（４）その他地域活動支援等</a:t>
            </a:r>
          </a:p>
          <a:p>
            <a:pPr marL="433705" indent="-26670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介護予防、高齢者虐待防止、認知症徘徊行動等による行方不明高齢者の早期発見等、甲及び区市町村の高齢者施策や地域活動支援に対し、可能な範囲で協力すること。</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（費用負担）</a:t>
            </a:r>
          </a:p>
          <a:p>
            <a:pPr marL="400050" indent="-400050" algn="just"/>
            <a:r>
              <a:rPr lang="ja-JP" altLang="ja-JP" sz="850" kern="100" dirty="0">
                <a:latin typeface="ＭＳ 明朝" panose="02020609040205080304" pitchFamily="17" charset="-128"/>
                <a:ea typeface="ＭＳ 明朝" panose="02020609040205080304" pitchFamily="17" charset="-128"/>
                <a:cs typeface="Times New Roman"/>
              </a:rPr>
              <a:t>第４条　前条各項に規定する取組に係る経費は、原則、当該取組を担う甲又は乙の負担とする。</a:t>
            </a:r>
          </a:p>
        </p:txBody>
      </p:sp>
      <p:sp>
        <p:nvSpPr>
          <p:cNvPr id="25" name="正方形/長方形 24"/>
          <p:cNvSpPr/>
          <p:nvPr/>
        </p:nvSpPr>
        <p:spPr>
          <a:xfrm>
            <a:off x="4599227" y="693073"/>
            <a:ext cx="4506942" cy="5324535"/>
          </a:xfrm>
          <a:prstGeom prst="rect">
            <a:avLst/>
          </a:prstGeom>
        </p:spPr>
        <p:txBody>
          <a:bodyPr wrap="square">
            <a:spAutoFit/>
          </a:bodyPr>
          <a:lstStyle/>
          <a:p>
            <a:pPr marL="1333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（秘密保持）</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第５条　甲及び乙は、本協定に基づく取組を通じて知り得た情報については、本協定の有効期間中及び有効期間終了後を問わず、相手方の事前の承諾を得ず第三者に開示又は漏洩してはならない。</a:t>
            </a:r>
          </a:p>
          <a:p>
            <a:pPr marL="4000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ただし、乙が、第３条第２項第１号又は第３号に基づき区市町村連絡先、所管の警察署や消防署、消費生活センター等関係機関に通報する場合は、この限りではない。</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（免責事項）</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第６条　乙は、第３条第２項各号に定める取組を実施したこと又は実施することができなかったことにより生じた問題等について、その責任を負わないものとする。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（有効期間）</a:t>
            </a:r>
          </a:p>
          <a:p>
            <a:pPr marL="400050" indent="-400050" algn="just"/>
            <a:r>
              <a:rPr lang="ja-JP" altLang="ja-JP" sz="850" kern="100" dirty="0">
                <a:latin typeface="ＭＳ 明朝" panose="02020609040205080304" pitchFamily="17" charset="-128"/>
                <a:ea typeface="ＭＳ 明朝" panose="02020609040205080304" pitchFamily="17" charset="-128"/>
                <a:cs typeface="Times New Roman"/>
              </a:rPr>
              <a:t>第７条　本協定の有効期間は、本協定締結の日から平成３０年３月３１日までとする。</a:t>
            </a:r>
          </a:p>
          <a:p>
            <a:pPr marL="4000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ただし、有効期間満了の日の１か月前までに、甲及び乙のいずれからも終了の意思表示がないときは、本協定を当該有効期間満了の日から起算して１年間更新するものとし、以後も同様とする。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（区市町村の協定等との関係）</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第８条　乙は、第３条第２項各号に定める取組のうち、既に都内の区市町村との協定その他の方法（以下「協定等」という。）により、実施しているもの又は今後実施を予定しているものは、当該区市町村の所管する地域については、本協定の規定にかかわらず、当該区市町村との協定等に基づき取り組むものとする。</a:t>
            </a:r>
          </a:p>
          <a:p>
            <a:pPr marL="133350" indent="-133350"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marL="133350"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（その他）</a:t>
            </a:r>
          </a:p>
          <a:p>
            <a:pPr marL="400050" indent="-4000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第９条　本協定に定めのない事項又は疑義が生じた事項については、甲及び乙が協議して定めるものとする。</a:t>
            </a:r>
          </a:p>
          <a:p>
            <a:pPr marL="400050" indent="-400050"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indent="133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以上、本協定の成立を証するため、本書２通を作成し、甲乙それぞれ記名押印の上、各自その１通を保有する。</a:t>
            </a: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smtClean="0">
                <a:latin typeface="ＭＳ 明朝" panose="02020609040205080304" pitchFamily="17" charset="-128"/>
                <a:ea typeface="ＭＳ 明朝" panose="02020609040205080304" pitchFamily="17" charset="-128"/>
                <a:cs typeface="Times New Roman"/>
              </a:rPr>
              <a:t>平成</a:t>
            </a:r>
            <a:r>
              <a:rPr lang="ja-JP" altLang="en-US" sz="850" kern="100" dirty="0" smtClean="0">
                <a:latin typeface="ＭＳ 明朝" panose="02020609040205080304" pitchFamily="17" charset="-128"/>
                <a:ea typeface="ＭＳ 明朝" panose="02020609040205080304" pitchFamily="17" charset="-128"/>
                <a:cs typeface="Times New Roman"/>
              </a:rPr>
              <a:t>　</a:t>
            </a:r>
            <a:r>
              <a:rPr lang="ja-JP" altLang="ja-JP" sz="850" kern="100" dirty="0" smtClean="0">
                <a:latin typeface="ＭＳ 明朝" panose="02020609040205080304" pitchFamily="17" charset="-128"/>
                <a:ea typeface="ＭＳ 明朝" panose="02020609040205080304" pitchFamily="17" charset="-128"/>
                <a:cs typeface="Times New Roman"/>
              </a:rPr>
              <a:t>年</a:t>
            </a:r>
            <a:r>
              <a:rPr lang="ja-JP" altLang="en-US" sz="850" kern="100" dirty="0" smtClean="0">
                <a:latin typeface="ＭＳ 明朝" panose="02020609040205080304" pitchFamily="17" charset="-128"/>
                <a:ea typeface="ＭＳ 明朝" panose="02020609040205080304" pitchFamily="17" charset="-128"/>
                <a:cs typeface="Times New Roman"/>
              </a:rPr>
              <a:t>　</a:t>
            </a:r>
            <a:r>
              <a:rPr lang="ja-JP" altLang="ja-JP" sz="850" kern="100" dirty="0" smtClean="0">
                <a:latin typeface="ＭＳ 明朝" panose="02020609040205080304" pitchFamily="17" charset="-128"/>
                <a:ea typeface="ＭＳ 明朝" panose="02020609040205080304" pitchFamily="17" charset="-128"/>
                <a:cs typeface="Times New Roman"/>
              </a:rPr>
              <a:t>月</a:t>
            </a:r>
            <a:r>
              <a:rPr lang="ja-JP" altLang="ja-JP" sz="850" kern="100" dirty="0">
                <a:latin typeface="ＭＳ 明朝" panose="02020609040205080304" pitchFamily="17" charset="-128"/>
                <a:ea typeface="ＭＳ 明朝" panose="02020609040205080304" pitchFamily="17" charset="-128"/>
                <a:cs typeface="Times New Roman"/>
              </a:rPr>
              <a:t>　</a:t>
            </a:r>
            <a:r>
              <a:rPr lang="ja-JP" altLang="ja-JP" sz="850" kern="100" dirty="0" smtClean="0">
                <a:latin typeface="ＭＳ 明朝" panose="02020609040205080304" pitchFamily="17" charset="-128"/>
                <a:ea typeface="ＭＳ 明朝" panose="02020609040205080304" pitchFamily="17" charset="-128"/>
                <a:cs typeface="Times New Roman"/>
              </a:rPr>
              <a:t>日</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en-US" altLang="ja-JP" sz="850" kern="100" dirty="0">
                <a:latin typeface="ＭＳ 明朝" panose="02020609040205080304" pitchFamily="17" charset="-128"/>
                <a:ea typeface="ＭＳ 明朝" panose="02020609040205080304" pitchFamily="17" charset="-128"/>
                <a:cs typeface="Times New Roman"/>
              </a:rPr>
              <a:t> </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甲　東京都新宿区西新宿二丁目８番１号</a:t>
            </a: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東京都</a:t>
            </a:r>
          </a:p>
          <a:p>
            <a:pPr indent="2800350"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東京都知事　　　　　</a:t>
            </a: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a:t>
            </a: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乙　</a:t>
            </a:r>
            <a:r>
              <a:rPr lang="ja-JP" altLang="ja-JP" sz="850" kern="100" dirty="0">
                <a:highlight>
                  <a:srgbClr val="FFFF00"/>
                </a:highlight>
                <a:latin typeface="ＭＳ 明朝" panose="02020609040205080304" pitchFamily="17" charset="-128"/>
                <a:ea typeface="ＭＳ 明朝" panose="02020609040205080304" pitchFamily="17" charset="-128"/>
                <a:cs typeface="Times New Roman"/>
              </a:rPr>
              <a:t>≪事業者・団体住所≫</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a:t>
            </a:r>
            <a:r>
              <a:rPr lang="ja-JP" altLang="ja-JP" sz="850" kern="100" dirty="0">
                <a:highlight>
                  <a:srgbClr val="FFFF00"/>
                </a:highlight>
                <a:latin typeface="ＭＳ 明朝" panose="02020609040205080304" pitchFamily="17" charset="-128"/>
                <a:ea typeface="ＭＳ 明朝" panose="02020609040205080304" pitchFamily="17" charset="-128"/>
                <a:cs typeface="Times New Roman"/>
              </a:rPr>
              <a:t>≪事業者・団体名≫</a:t>
            </a:r>
            <a:endParaRPr lang="ja-JP" altLang="ja-JP" sz="850" kern="100" dirty="0">
              <a:latin typeface="ＭＳ 明朝" panose="02020609040205080304" pitchFamily="17" charset="-128"/>
              <a:ea typeface="ＭＳ 明朝" panose="02020609040205080304" pitchFamily="17" charset="-128"/>
              <a:cs typeface="Times New Roman"/>
            </a:endParaRPr>
          </a:p>
          <a:p>
            <a:pPr algn="just">
              <a:spcAft>
                <a:spcPts val="0"/>
              </a:spcAft>
            </a:pPr>
            <a:r>
              <a:rPr lang="ja-JP" altLang="ja-JP" sz="850" kern="100" dirty="0">
                <a:latin typeface="ＭＳ 明朝" panose="02020609040205080304" pitchFamily="17" charset="-128"/>
                <a:ea typeface="ＭＳ 明朝" panose="02020609040205080304" pitchFamily="17" charset="-128"/>
                <a:cs typeface="Times New Roman"/>
              </a:rPr>
              <a:t>　　　　　　　　　　　　　　　　　　　　</a:t>
            </a:r>
            <a:r>
              <a:rPr lang="ja-JP" altLang="ja-JP" sz="850" kern="100" dirty="0">
                <a:highlight>
                  <a:srgbClr val="FFFF00"/>
                </a:highlight>
                <a:latin typeface="ＭＳ 明朝" panose="02020609040205080304" pitchFamily="17" charset="-128"/>
                <a:ea typeface="ＭＳ 明朝" panose="02020609040205080304" pitchFamily="17" charset="-128"/>
                <a:cs typeface="Times New Roman"/>
              </a:rPr>
              <a:t>≪代表者　役職・氏名≫</a:t>
            </a:r>
            <a:endParaRPr lang="ja-JP" altLang="ja-JP" sz="850" kern="100" dirty="0">
              <a:effectLst/>
              <a:latin typeface="ＭＳ 明朝" panose="02020609040205080304" pitchFamily="17" charset="-128"/>
              <a:ea typeface="ＭＳ 明朝" panose="02020609040205080304" pitchFamily="17" charset="-128"/>
              <a:cs typeface="Times New Roman"/>
            </a:endParaRPr>
          </a:p>
        </p:txBody>
      </p:sp>
      <p:sp>
        <p:nvSpPr>
          <p:cNvPr id="26" name="スライド番号プレースホルダー 1"/>
          <p:cNvSpPr txBox="1">
            <a:spLocks/>
          </p:cNvSpPr>
          <p:nvPr/>
        </p:nvSpPr>
        <p:spPr bwMode="auto">
          <a:xfrm>
            <a:off x="6964363" y="6492901"/>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bodyPr>
          <a:lstStyle>
            <a:defPPr>
              <a:defRPr lang="ja-JP"/>
            </a:defPPr>
            <a:lvl1pPr marL="0" algn="r" defTabSz="914400" rtl="0" eaLnBrk="0" latinLnBrk="0" hangingPunct="0">
              <a:spcBef>
                <a:spcPct val="20000"/>
              </a:spcBef>
              <a:buFont typeface="Arial" pitchFamily="34" charset="0"/>
              <a:buChar char="•"/>
              <a:defRPr kumimoji="1" sz="3200" kern="1200">
                <a:solidFill>
                  <a:schemeClr val="tx1"/>
                </a:solidFill>
                <a:latin typeface="Calibri" pitchFamily="34" charset="0"/>
                <a:ea typeface="ＭＳ Ｐゴシック" pitchFamily="50" charset="-128"/>
                <a:cs typeface="+mn-cs"/>
              </a:defRPr>
            </a:lvl1pPr>
            <a:lvl2pPr marL="742950" indent="-285750" algn="l" defTabSz="914400" rtl="0" eaLnBrk="0" latinLnBrk="0" hangingPunct="0">
              <a:spcBef>
                <a:spcPct val="20000"/>
              </a:spcBef>
              <a:buFont typeface="Arial" pitchFamily="34" charset="0"/>
              <a:buChar char="–"/>
              <a:defRPr kumimoji="1" sz="2800" kern="1200">
                <a:solidFill>
                  <a:schemeClr val="tx1"/>
                </a:solidFill>
                <a:latin typeface="Calibri" pitchFamily="34" charset="0"/>
                <a:ea typeface="ＭＳ Ｐゴシック" pitchFamily="50" charset="-128"/>
                <a:cs typeface="+mn-cs"/>
              </a:defRPr>
            </a:lvl2pPr>
            <a:lvl3pPr marL="1143000" indent="-228600" algn="l" defTabSz="914400" rtl="0" eaLnBrk="0" latinLnBrk="0" hangingPunct="0">
              <a:spcBef>
                <a:spcPct val="20000"/>
              </a:spcBef>
              <a:buFont typeface="Arial" pitchFamily="34" charset="0"/>
              <a:buChar char="•"/>
              <a:defRPr kumimoji="1" sz="2400" kern="1200">
                <a:solidFill>
                  <a:schemeClr val="tx1"/>
                </a:solidFill>
                <a:latin typeface="Calibri" pitchFamily="34" charset="0"/>
                <a:ea typeface="ＭＳ Ｐゴシック" pitchFamily="50" charset="-128"/>
                <a:cs typeface="+mn-cs"/>
              </a:defRPr>
            </a:lvl3pPr>
            <a:lvl4pPr marL="16002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4pPr>
            <a:lvl5pPr marL="2057400" indent="-228600" algn="l" defTabSz="914400" rtl="0" eaLnBrk="0" latinLnBrk="0" hangingPunct="0">
              <a:spcBef>
                <a:spcPct val="20000"/>
              </a:spcBef>
              <a:buFont typeface="Arial" pitchFamily="34" charset="0"/>
              <a:buChar char="»"/>
              <a:defRPr kumimoji="1" sz="2000" kern="1200">
                <a:solidFill>
                  <a:schemeClr val="tx1"/>
                </a:solidFill>
                <a:latin typeface="Calibri" pitchFamily="34" charset="0"/>
                <a:ea typeface="ＭＳ Ｐゴシック" pitchFamily="50" charset="-128"/>
                <a:cs typeface="+mn-cs"/>
              </a:defRPr>
            </a:lvl5pPr>
            <a:lvl6pPr marL="25146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6pPr>
            <a:lvl7pPr marL="29718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7pPr>
            <a:lvl8pPr marL="34290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8pPr>
            <a:lvl9pPr marL="3886200" indent="-228600" algn="l" defTabSz="914400" rtl="0" eaLnBrk="0" fontAlgn="base" latinLnBrk="0" hangingPunct="0">
              <a:spcBef>
                <a:spcPct val="20000"/>
              </a:spcBef>
              <a:spcAft>
                <a:spcPct val="0"/>
              </a:spcAft>
              <a:buFont typeface="Arial" pitchFamily="34" charset="0"/>
              <a:buChar char="»"/>
              <a:defRPr kumimoji="1" sz="2000" kern="1200">
                <a:solidFill>
                  <a:schemeClr val="tx1"/>
                </a:solidFill>
                <a:latin typeface="Calibri" pitchFamily="34" charset="0"/>
                <a:ea typeface="ＭＳ Ｐゴシック" pitchFamily="50" charset="-128"/>
                <a:cs typeface="+mn-cs"/>
              </a:defRPr>
            </a:lvl9pPr>
          </a:lstStyle>
          <a:p>
            <a:pPr eaLnBrk="1" hangingPunct="1">
              <a:buFontTx/>
              <a:buNone/>
            </a:pPr>
            <a:fld id="{5937DF47-7514-4380-8908-933D325CB1F2}" type="slidenum">
              <a:rPr lang="en-US" altLang="ja-JP" sz="1400" smtClean="0">
                <a:latin typeface="HGPｺﾞｼｯｸE" panose="020B0900000000000000" pitchFamily="50" charset="-128"/>
                <a:ea typeface="HGPｺﾞｼｯｸE" panose="020B0900000000000000" pitchFamily="50" charset="-128"/>
              </a:rPr>
              <a:pPr eaLnBrk="1" hangingPunct="1">
                <a:buFontTx/>
                <a:buNone/>
              </a:pPr>
              <a:t>3</a:t>
            </a:fld>
            <a:endParaRPr lang="ja-JP" altLang="en-US" sz="1400" dirty="0" smtClean="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2823909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5130</TotalTime>
  <Words>640</Words>
  <Application>Microsoft Office PowerPoint</Application>
  <PresentationFormat>画面に合わせる (4:3)</PresentationFormat>
  <Paragraphs>180</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「都と事業者との連携による高齢者等を支える地域づくり協定」について</vt:lpstr>
      <vt:lpstr>PowerPoint プレゼンテーション</vt:lpstr>
      <vt:lpstr>PowerPoint プレゼンテーション</vt:lpstr>
    </vt:vector>
  </TitlesOfParts>
  <Company>TAIMS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東京都</cp:lastModifiedBy>
  <cp:revision>362</cp:revision>
  <cp:lastPrinted>2018-02-02T05:28:29Z</cp:lastPrinted>
  <dcterms:created xsi:type="dcterms:W3CDTF">2015-06-30T02:44:21Z</dcterms:created>
  <dcterms:modified xsi:type="dcterms:W3CDTF">2018-02-08T07:43:15Z</dcterms:modified>
</cp:coreProperties>
</file>