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81" r:id="rId2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640" autoAdjust="0"/>
  </p:normalViewPr>
  <p:slideViewPr>
    <p:cSldViewPr>
      <p:cViewPr>
        <p:scale>
          <a:sx n="75" d="100"/>
          <a:sy n="75" d="100"/>
        </p:scale>
        <p:origin x="-1062" y="3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740C93-65D1-41A1-81D8-C2E21E71F3E3}" type="datetimeFigureOut">
              <a:rPr kumimoji="1" lang="ja-JP" altLang="en-US" smtClean="0"/>
              <a:t>2018/2/8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662BC1-6453-44BA-AE8E-FD3B8E1F8E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03553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4F1E7D-0DD8-4083-9335-8EC0F2692BF2}" type="datetimeFigureOut">
              <a:rPr kumimoji="1" lang="ja-JP" altLang="en-US" smtClean="0"/>
              <a:t>2018/2/8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89563" cy="44402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6245FF-A795-4834-B573-EC21A4C7C8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94961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6FE55-CFA4-4D7C-96A8-578BD87A3983}" type="datetimeFigureOut">
              <a:rPr kumimoji="1" lang="ja-JP" altLang="en-US" smtClean="0"/>
              <a:t>2018/2/8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66A29-7F57-4DB5-AAA7-F628098696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25286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6FE55-CFA4-4D7C-96A8-578BD87A3983}" type="datetimeFigureOut">
              <a:rPr kumimoji="1" lang="ja-JP" altLang="en-US" smtClean="0"/>
              <a:t>2018/2/8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66A29-7F57-4DB5-AAA7-F628098696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24738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6FE55-CFA4-4D7C-96A8-578BD87A3983}" type="datetimeFigureOut">
              <a:rPr kumimoji="1" lang="ja-JP" altLang="en-US" smtClean="0"/>
              <a:t>2018/2/8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66A29-7F57-4DB5-AAA7-F628098696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39599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6FE55-CFA4-4D7C-96A8-578BD87A3983}" type="datetimeFigureOut">
              <a:rPr kumimoji="1" lang="ja-JP" altLang="en-US" smtClean="0"/>
              <a:t>2018/2/8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66A29-7F57-4DB5-AAA7-F628098696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30567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6FE55-CFA4-4D7C-96A8-578BD87A3983}" type="datetimeFigureOut">
              <a:rPr kumimoji="1" lang="ja-JP" altLang="en-US" smtClean="0"/>
              <a:t>2018/2/8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66A29-7F57-4DB5-AAA7-F628098696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10758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6FE55-CFA4-4D7C-96A8-578BD87A3983}" type="datetimeFigureOut">
              <a:rPr kumimoji="1" lang="ja-JP" altLang="en-US" smtClean="0"/>
              <a:t>2018/2/8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66A29-7F57-4DB5-AAA7-F628098696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20882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6FE55-CFA4-4D7C-96A8-578BD87A3983}" type="datetimeFigureOut">
              <a:rPr kumimoji="1" lang="ja-JP" altLang="en-US" smtClean="0"/>
              <a:t>2018/2/8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66A29-7F57-4DB5-AAA7-F628098696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65989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6FE55-CFA4-4D7C-96A8-578BD87A3983}" type="datetimeFigureOut">
              <a:rPr kumimoji="1" lang="ja-JP" altLang="en-US" smtClean="0"/>
              <a:t>2018/2/8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66A29-7F57-4DB5-AAA7-F628098696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6711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6FE55-CFA4-4D7C-96A8-578BD87A3983}" type="datetimeFigureOut">
              <a:rPr kumimoji="1" lang="ja-JP" altLang="en-US" smtClean="0"/>
              <a:t>2018/2/8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66A29-7F57-4DB5-AAA7-F628098696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82873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6FE55-CFA4-4D7C-96A8-578BD87A3983}" type="datetimeFigureOut">
              <a:rPr kumimoji="1" lang="ja-JP" altLang="en-US" smtClean="0"/>
              <a:t>2018/2/8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66A29-7F57-4DB5-AAA7-F628098696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06203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6FE55-CFA4-4D7C-96A8-578BD87A3983}" type="datetimeFigureOut">
              <a:rPr kumimoji="1" lang="ja-JP" altLang="en-US" smtClean="0"/>
              <a:t>2018/2/8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66A29-7F57-4DB5-AAA7-F628098696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61660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36FE55-CFA4-4D7C-96A8-578BD87A3983}" type="datetimeFigureOut">
              <a:rPr kumimoji="1" lang="ja-JP" altLang="en-US" smtClean="0"/>
              <a:t>2018/2/8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B66A29-7F57-4DB5-AAA7-F628098696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61721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角丸四角形 1"/>
          <p:cNvSpPr/>
          <p:nvPr/>
        </p:nvSpPr>
        <p:spPr>
          <a:xfrm>
            <a:off x="57827" y="471031"/>
            <a:ext cx="4224613" cy="6342519"/>
          </a:xfrm>
          <a:prstGeom prst="roundRect">
            <a:avLst>
              <a:gd name="adj" fmla="val 2263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正方形/長方形 3"/>
          <p:cNvSpPr/>
          <p:nvPr/>
        </p:nvSpPr>
        <p:spPr>
          <a:xfrm>
            <a:off x="4439806" y="3155256"/>
            <a:ext cx="4575247" cy="42461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r>
              <a:rPr kumimoji="1" lang="en-US" altLang="ja-JP" sz="13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Ⅰ</a:t>
            </a:r>
            <a:r>
              <a:rPr kumimoji="1" lang="ja-JP" altLang="en-US" sz="13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だれもが円滑に移動できるよう道路や交通機関等のバリ</a:t>
            </a:r>
            <a:endParaRPr kumimoji="1" lang="en-US" altLang="ja-JP" sz="1300" dirty="0" smtClean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13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kumimoji="1" lang="ja-JP" altLang="en-US" sz="13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アフリー</a:t>
            </a:r>
            <a:r>
              <a:rPr lang="ja-JP" altLang="en-US" sz="13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の推進</a:t>
            </a:r>
            <a:endParaRPr kumimoji="1" lang="ja-JP" altLang="en-US" sz="13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4439285" y="3893687"/>
            <a:ext cx="4598035" cy="38814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r>
              <a:rPr kumimoji="1" lang="en-US" altLang="ja-JP" sz="13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Ⅱ</a:t>
            </a:r>
            <a:r>
              <a:rPr kumimoji="1" lang="ja-JP" altLang="en-US" sz="13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すべての人が一緒に楽しめる施設や環境の整備</a:t>
            </a:r>
            <a:endParaRPr kumimoji="1" lang="ja-JP" altLang="en-US" sz="13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4439807" y="4598181"/>
            <a:ext cx="4597514" cy="44392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r>
              <a:rPr kumimoji="1" lang="en-US" altLang="ja-JP" sz="13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Ⅲ</a:t>
            </a:r>
            <a:r>
              <a:rPr kumimoji="1" lang="ja-JP" altLang="en-US" sz="13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様々な障害特性や外国人等に配慮した情報バリアフリー　</a:t>
            </a:r>
            <a:endParaRPr kumimoji="1" lang="en-US" altLang="ja-JP" sz="1300" dirty="0" smtClean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13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13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の推進</a:t>
            </a:r>
            <a:endParaRPr kumimoji="1" lang="ja-JP" altLang="en-US" sz="13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4439807" y="5362872"/>
            <a:ext cx="4597513" cy="40060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r>
              <a:rPr lang="en-US" altLang="ja-JP" sz="13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Ⅳ</a:t>
            </a:r>
            <a:r>
              <a:rPr kumimoji="1" lang="ja-JP" altLang="en-US" sz="13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災害時・緊急時に備えた安全・安心のまちづくりの推進</a:t>
            </a:r>
            <a:endParaRPr kumimoji="1" lang="ja-JP" altLang="en-US" sz="13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4439808" y="6083832"/>
            <a:ext cx="4597512" cy="43868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r>
              <a:rPr kumimoji="1" lang="en-US" altLang="ja-JP" sz="13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Ⅴ</a:t>
            </a:r>
            <a:r>
              <a:rPr kumimoji="1" lang="ja-JP" altLang="en-US" sz="13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だれもが暮らしやすい社会に向けて都民の理解を深め、</a:t>
            </a:r>
            <a:endParaRPr kumimoji="1" lang="en-US" altLang="ja-JP" sz="1300" dirty="0" smtClean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13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kumimoji="1" lang="ja-JP" altLang="en-US" sz="13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行動への一歩を踏み出す心のバリアフリーを推進</a:t>
            </a:r>
            <a:endParaRPr kumimoji="1" lang="ja-JP" altLang="en-US" sz="13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4" name="角丸四角形 33"/>
          <p:cNvSpPr/>
          <p:nvPr/>
        </p:nvSpPr>
        <p:spPr>
          <a:xfrm>
            <a:off x="4555261" y="586446"/>
            <a:ext cx="4550584" cy="826330"/>
          </a:xfrm>
          <a:prstGeom prst="round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t" anchorCtr="0"/>
          <a:lstStyle/>
          <a:p>
            <a:r>
              <a:rPr lang="ja-JP" altLang="en-US" sz="13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だれもが自立した日常生活を営み、自由に移動し、</a:t>
            </a:r>
            <a:endParaRPr lang="en-US" altLang="ja-JP" sz="1300" dirty="0" smtClean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13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必要な情報を入手しながら、あらゆる</a:t>
            </a:r>
            <a:r>
              <a:rPr lang="ja-JP" altLang="en-US" sz="13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場所</a:t>
            </a:r>
            <a:r>
              <a:rPr lang="ja-JP" altLang="en-US" sz="13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で</a:t>
            </a:r>
            <a:r>
              <a:rPr lang="ja-JP" altLang="en-US" sz="13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活動</a:t>
            </a:r>
            <a:r>
              <a:rPr lang="ja-JP" altLang="en-US" sz="13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に</a:t>
            </a:r>
            <a:r>
              <a:rPr lang="ja-JP" altLang="en-US" sz="13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参加</a:t>
            </a:r>
            <a:r>
              <a:rPr lang="ja-JP" altLang="en-US" sz="13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し、</a:t>
            </a:r>
            <a:endParaRPr lang="en-US" altLang="ja-JP" sz="1300" dirty="0" smtClean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13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共に楽しむことができる社会</a:t>
            </a:r>
            <a:endParaRPr kumimoji="1" lang="ja-JP" altLang="en-US" sz="13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5" name="角丸四角形 34"/>
          <p:cNvSpPr/>
          <p:nvPr/>
        </p:nvSpPr>
        <p:spPr>
          <a:xfrm>
            <a:off x="4555261" y="1844824"/>
            <a:ext cx="4550584" cy="751514"/>
          </a:xfrm>
          <a:prstGeom prst="round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t" anchorCtr="0"/>
          <a:lstStyle/>
          <a:p>
            <a:r>
              <a:rPr lang="ja-JP" altLang="en-US" sz="13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１</a:t>
            </a:r>
            <a:r>
              <a:rPr lang="ja-JP" altLang="en-US" sz="13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13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福祉のまちづくりで目指す社会の共有</a:t>
            </a:r>
            <a:endParaRPr lang="ja-JP" altLang="en-US" sz="13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13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２　高齢者や障害者等の当事者の参加と意見の反映</a:t>
            </a:r>
            <a:endParaRPr lang="en-US" altLang="ja-JP" sz="1300" dirty="0" smtClean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13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３</a:t>
            </a:r>
            <a:r>
              <a:rPr lang="ja-JP" altLang="en-US" sz="13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都民、事業者、行政等が一体となった取組の推進</a:t>
            </a:r>
            <a:endParaRPr lang="en-US" altLang="ja-JP" sz="1300" dirty="0" smtClean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41" name="正方形/長方形 40"/>
          <p:cNvSpPr/>
          <p:nvPr/>
        </p:nvSpPr>
        <p:spPr>
          <a:xfrm>
            <a:off x="4502651" y="6536641"/>
            <a:ext cx="4533845" cy="314326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r>
              <a:rPr kumimoji="1" lang="ja-JP" altLang="en-US" sz="11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（主な施策）普及啓発、ユニバーサルデザイン教育、社会参加、人権</a:t>
            </a:r>
            <a:endParaRPr kumimoji="1" lang="ja-JP" altLang="en-US" sz="11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43" name="正方形/長方形 42"/>
          <p:cNvSpPr/>
          <p:nvPr/>
        </p:nvSpPr>
        <p:spPr>
          <a:xfrm>
            <a:off x="4499545" y="5042107"/>
            <a:ext cx="4447620" cy="314326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r>
              <a:rPr kumimoji="1" lang="ja-JP" altLang="en-US" sz="11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（主な施策）点字・手話等による情報提供、まちなかでの情報提供</a:t>
            </a:r>
            <a:endParaRPr kumimoji="1" lang="ja-JP" altLang="en-US" sz="11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44" name="正方形/長方形 43"/>
          <p:cNvSpPr/>
          <p:nvPr/>
        </p:nvSpPr>
        <p:spPr>
          <a:xfrm>
            <a:off x="4477744" y="5763477"/>
            <a:ext cx="4460556" cy="314326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r>
              <a:rPr kumimoji="1" lang="ja-JP" altLang="en-US" sz="11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（主な施策）災害への備え・対応</a:t>
            </a:r>
            <a:endParaRPr kumimoji="1" lang="ja-JP" altLang="en-US" sz="11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45" name="正方形/長方形 44"/>
          <p:cNvSpPr/>
          <p:nvPr/>
        </p:nvSpPr>
        <p:spPr>
          <a:xfrm>
            <a:off x="4518698" y="3580729"/>
            <a:ext cx="4460555" cy="314326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r>
              <a:rPr kumimoji="1" lang="ja-JP" altLang="en-US" sz="11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（主な施策）公共交通、道路、面的整備</a:t>
            </a:r>
            <a:endParaRPr kumimoji="1" lang="ja-JP" altLang="en-US" sz="11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46" name="正方形/長方形 45"/>
          <p:cNvSpPr/>
          <p:nvPr/>
        </p:nvSpPr>
        <p:spPr>
          <a:xfrm>
            <a:off x="4499545" y="4261124"/>
            <a:ext cx="4468635" cy="314326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r>
              <a:rPr kumimoji="1" lang="ja-JP" altLang="en-US" sz="11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（主な施策）建築物、公園、住宅、観光</a:t>
            </a:r>
            <a:endParaRPr kumimoji="1" lang="ja-JP" altLang="en-US" sz="11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9" name="正方形/長方形 18"/>
          <p:cNvSpPr/>
          <p:nvPr/>
        </p:nvSpPr>
        <p:spPr>
          <a:xfrm>
            <a:off x="215478" y="843310"/>
            <a:ext cx="4172907" cy="478325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1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・鉄道駅での</a:t>
            </a:r>
            <a:r>
              <a:rPr lang="ja-JP" altLang="en-US" sz="1100" b="1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複数ルート</a:t>
            </a:r>
            <a:r>
              <a:rPr lang="ja-JP" altLang="en-US" sz="11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や</a:t>
            </a:r>
            <a:r>
              <a:rPr lang="ja-JP" altLang="en-US" sz="1100" b="1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乗り換えルート</a:t>
            </a:r>
            <a:r>
              <a:rPr lang="ja-JP" altLang="en-US" sz="11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確保、ホームドア整</a:t>
            </a:r>
            <a:endParaRPr lang="en-US" altLang="ja-JP" sz="1100" dirty="0" smtClean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11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11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備による転落防止対策</a:t>
            </a:r>
            <a:endParaRPr kumimoji="1" lang="ja-JP" altLang="en-US" sz="11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20" name="正方形/長方形 19"/>
          <p:cNvSpPr/>
          <p:nvPr/>
        </p:nvSpPr>
        <p:spPr>
          <a:xfrm>
            <a:off x="215478" y="1192902"/>
            <a:ext cx="3996441" cy="373924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1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</a:t>
            </a:r>
            <a:r>
              <a:rPr lang="ja-JP" altLang="en-US" sz="1100" b="1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障害者団体等と連携</a:t>
            </a:r>
            <a:r>
              <a:rPr lang="ja-JP" altLang="en-US" sz="11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した駅や道路のバリアフリー化</a:t>
            </a:r>
            <a:endParaRPr kumimoji="1" lang="ja-JP" altLang="en-US" sz="11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21" name="正方形/長方形 20"/>
          <p:cNvSpPr/>
          <p:nvPr/>
        </p:nvSpPr>
        <p:spPr>
          <a:xfrm>
            <a:off x="107505" y="2564904"/>
            <a:ext cx="4068451" cy="455114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200" u="sng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○　様々な障害特性等に応じた分かりやすい情報提供</a:t>
            </a:r>
            <a:endParaRPr kumimoji="1" lang="ja-JP" altLang="en-US" sz="1200" u="sng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47" name="正方形/長方形 46"/>
          <p:cNvSpPr/>
          <p:nvPr/>
        </p:nvSpPr>
        <p:spPr>
          <a:xfrm>
            <a:off x="107506" y="1528582"/>
            <a:ext cx="4345174" cy="549678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200" u="sng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○　共に活動に参加し、楽しむためのハードとソフトの</a:t>
            </a:r>
            <a:endParaRPr lang="en-US" altLang="ja-JP" sz="1200" u="sng" dirty="0" smtClean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12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1200" u="sng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一体的な整備</a:t>
            </a:r>
            <a:endParaRPr kumimoji="1" lang="ja-JP" altLang="en-US" sz="1200" u="sng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49" name="正方形/長方形 48"/>
          <p:cNvSpPr/>
          <p:nvPr/>
        </p:nvSpPr>
        <p:spPr>
          <a:xfrm>
            <a:off x="109986" y="4212689"/>
            <a:ext cx="4068451" cy="455114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200" u="sng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○　災害時における要援護者に対する避難対応</a:t>
            </a:r>
            <a:endParaRPr kumimoji="1" lang="ja-JP" altLang="en-US" sz="1200" u="sng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50" name="正方形/長方形 49"/>
          <p:cNvSpPr/>
          <p:nvPr/>
        </p:nvSpPr>
        <p:spPr>
          <a:xfrm>
            <a:off x="109986" y="4824976"/>
            <a:ext cx="4068451" cy="455114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200" u="sng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○　東京</a:t>
            </a:r>
            <a:r>
              <a:rPr lang="en-US" altLang="ja-JP" sz="1200" u="sng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2020</a:t>
            </a:r>
            <a:r>
              <a:rPr lang="ja-JP" altLang="en-US" sz="1200" u="sng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大会を契機とした人権尊重の考え方の浸透</a:t>
            </a:r>
            <a:endParaRPr kumimoji="1" lang="ja-JP" altLang="en-US" sz="1200" u="sng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51" name="正方形/長方形 50"/>
          <p:cNvSpPr/>
          <p:nvPr/>
        </p:nvSpPr>
        <p:spPr>
          <a:xfrm>
            <a:off x="107506" y="6037017"/>
            <a:ext cx="4068451" cy="266159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200" u="sng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○　</a:t>
            </a:r>
            <a:r>
              <a:rPr lang="ja-JP" altLang="en-US" sz="1200" u="sng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その他</a:t>
            </a:r>
            <a:endParaRPr kumimoji="1" lang="ja-JP" altLang="en-US" sz="1200" u="sng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52" name="正方形/長方形 51"/>
          <p:cNvSpPr/>
          <p:nvPr/>
        </p:nvSpPr>
        <p:spPr>
          <a:xfrm>
            <a:off x="107508" y="5400818"/>
            <a:ext cx="4068451" cy="455114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200" u="sng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○　障害者差別解消法に基づく合理的配慮の推進</a:t>
            </a:r>
            <a:endParaRPr kumimoji="1" lang="ja-JP" altLang="en-US" sz="1200" u="sng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1" name="正方形/長方形 30"/>
          <p:cNvSpPr/>
          <p:nvPr/>
        </p:nvSpPr>
        <p:spPr>
          <a:xfrm>
            <a:off x="91363" y="3398955"/>
            <a:ext cx="4068451" cy="455114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200" u="sng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○　施設等のバリアフリー化情報の公表</a:t>
            </a:r>
            <a:endParaRPr kumimoji="1" lang="ja-JP" altLang="en-US" sz="1200" u="sng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8" name="正方形/長方形 37"/>
          <p:cNvSpPr/>
          <p:nvPr/>
        </p:nvSpPr>
        <p:spPr>
          <a:xfrm>
            <a:off x="109986" y="548680"/>
            <a:ext cx="4172907" cy="439037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200" u="sng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○　誰もがより一層円滑に移動できるための整備</a:t>
            </a:r>
            <a:endParaRPr kumimoji="1" lang="ja-JP" altLang="en-US" sz="1200" u="sng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9" name="正方形/長方形 38"/>
          <p:cNvSpPr/>
          <p:nvPr/>
        </p:nvSpPr>
        <p:spPr>
          <a:xfrm>
            <a:off x="215478" y="1942658"/>
            <a:ext cx="4345174" cy="47948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1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・車いす使用者等に対応した客席や誰もが利用しやすい</a:t>
            </a:r>
            <a:r>
              <a:rPr lang="ja-JP" altLang="en-US" sz="1100" b="1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トイレ</a:t>
            </a:r>
            <a:endParaRPr lang="en-US" altLang="ja-JP" sz="1100" b="1" dirty="0" smtClean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11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11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の整備、</a:t>
            </a:r>
            <a:r>
              <a:rPr lang="ja-JP" altLang="en-US" sz="1100" b="1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宿泊施設の客室</a:t>
            </a:r>
            <a:r>
              <a:rPr lang="ja-JP" altLang="en-US" sz="11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のバリアフリー化等</a:t>
            </a:r>
            <a:endParaRPr kumimoji="1" lang="ja-JP" altLang="en-US" sz="11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40" name="正方形/長方形 39"/>
          <p:cNvSpPr/>
          <p:nvPr/>
        </p:nvSpPr>
        <p:spPr>
          <a:xfrm>
            <a:off x="215478" y="2248662"/>
            <a:ext cx="4345174" cy="38825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1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・高齢者や障害者など当事者参加の施設整備の推進</a:t>
            </a:r>
            <a:endParaRPr kumimoji="1" lang="ja-JP" altLang="en-US" sz="11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53" name="正方形/長方形 52"/>
          <p:cNvSpPr/>
          <p:nvPr/>
        </p:nvSpPr>
        <p:spPr>
          <a:xfrm>
            <a:off x="214442" y="2900547"/>
            <a:ext cx="4068451" cy="455114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1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・視覚や聴覚に障害のある方や外国人等に配慮した音声・</a:t>
            </a:r>
            <a:endParaRPr lang="en-US" altLang="ja-JP" sz="1100" dirty="0" smtClean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11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11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文字情報</a:t>
            </a:r>
            <a:endParaRPr kumimoji="1" lang="ja-JP" altLang="en-US" sz="11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54" name="正方形/長方形 53"/>
          <p:cNvSpPr/>
          <p:nvPr/>
        </p:nvSpPr>
        <p:spPr>
          <a:xfrm>
            <a:off x="216043" y="3671318"/>
            <a:ext cx="4068451" cy="386781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1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・バリアフリーマップによる情報提供</a:t>
            </a:r>
            <a:endParaRPr kumimoji="1" lang="ja-JP" altLang="en-US" sz="11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55" name="正方形/長方形 54"/>
          <p:cNvSpPr/>
          <p:nvPr/>
        </p:nvSpPr>
        <p:spPr>
          <a:xfrm>
            <a:off x="215478" y="3898875"/>
            <a:ext cx="4068451" cy="331181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1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・ホームページ等による施設情報の</a:t>
            </a:r>
            <a:r>
              <a:rPr lang="ja-JP" altLang="en-US" sz="1100" b="1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オープンデータ化</a:t>
            </a:r>
            <a:endParaRPr kumimoji="1" lang="ja-JP" altLang="en-US" sz="1100" b="1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56" name="正方形/長方形 55"/>
          <p:cNvSpPr/>
          <p:nvPr/>
        </p:nvSpPr>
        <p:spPr>
          <a:xfrm>
            <a:off x="216043" y="4521815"/>
            <a:ext cx="4068451" cy="347345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1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・防災知識の普及、災害時の情報提供や避難誘導</a:t>
            </a:r>
            <a:endParaRPr kumimoji="1" lang="ja-JP" altLang="en-US" sz="11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57" name="正方形/長方形 56"/>
          <p:cNvSpPr/>
          <p:nvPr/>
        </p:nvSpPr>
        <p:spPr>
          <a:xfrm>
            <a:off x="216043" y="5116488"/>
            <a:ext cx="4068451" cy="328736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1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・オリパラ教育の推進、オリンピック憲章の理解促進</a:t>
            </a:r>
            <a:endParaRPr kumimoji="1" lang="ja-JP" altLang="en-US" sz="11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58" name="正方形/長方形 57"/>
          <p:cNvSpPr/>
          <p:nvPr/>
        </p:nvSpPr>
        <p:spPr>
          <a:xfrm>
            <a:off x="216043" y="5692552"/>
            <a:ext cx="4068451" cy="328736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1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・都条例の制定、普及啓発の推進</a:t>
            </a:r>
            <a:endParaRPr kumimoji="1" lang="ja-JP" altLang="en-US" sz="11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161510" y="332656"/>
            <a:ext cx="1386154" cy="276750"/>
          </a:xfrm>
          <a:prstGeom prst="rect">
            <a:avLst/>
          </a:prstGeom>
          <a:solidFill>
            <a:schemeClr val="tx2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400" dirty="0" smtClean="0">
                <a:solidFill>
                  <a:schemeClr val="bg1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主な検討課題</a:t>
            </a:r>
            <a:endParaRPr kumimoji="1" lang="ja-JP" altLang="en-US" sz="1400" dirty="0">
              <a:solidFill>
                <a:schemeClr val="bg1"/>
              </a:solidFill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</p:txBody>
      </p:sp>
      <p:sp>
        <p:nvSpPr>
          <p:cNvPr id="48" name="角丸四角形 47"/>
          <p:cNvSpPr/>
          <p:nvPr/>
        </p:nvSpPr>
        <p:spPr>
          <a:xfrm>
            <a:off x="4348248" y="471031"/>
            <a:ext cx="4744952" cy="941745"/>
          </a:xfrm>
          <a:prstGeom prst="roundRect">
            <a:avLst>
              <a:gd name="adj" fmla="val 692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正方形/長方形 32"/>
          <p:cNvSpPr/>
          <p:nvPr/>
        </p:nvSpPr>
        <p:spPr>
          <a:xfrm>
            <a:off x="4439285" y="332656"/>
            <a:ext cx="1079633" cy="276750"/>
          </a:xfrm>
          <a:prstGeom prst="rect">
            <a:avLst/>
          </a:prstGeom>
          <a:solidFill>
            <a:schemeClr val="tx2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400" dirty="0" smtClean="0">
                <a:solidFill>
                  <a:schemeClr val="bg1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目指す社会</a:t>
            </a:r>
            <a:endParaRPr kumimoji="1" lang="ja-JP" altLang="en-US" sz="1400" dirty="0">
              <a:solidFill>
                <a:schemeClr val="bg1"/>
              </a:solidFill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</p:txBody>
      </p:sp>
      <p:sp>
        <p:nvSpPr>
          <p:cNvPr id="60" name="角丸四角形 59"/>
          <p:cNvSpPr/>
          <p:nvPr/>
        </p:nvSpPr>
        <p:spPr>
          <a:xfrm>
            <a:off x="4348248" y="1664734"/>
            <a:ext cx="4757597" cy="995339"/>
          </a:xfrm>
          <a:prstGeom prst="roundRect">
            <a:avLst>
              <a:gd name="adj" fmla="val 6825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角丸四角形 60"/>
          <p:cNvSpPr/>
          <p:nvPr/>
        </p:nvSpPr>
        <p:spPr>
          <a:xfrm>
            <a:off x="4348248" y="2876741"/>
            <a:ext cx="4744952" cy="3936809"/>
          </a:xfrm>
          <a:prstGeom prst="roundRect">
            <a:avLst>
              <a:gd name="adj" fmla="val 2031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正方形/長方形 29"/>
          <p:cNvSpPr/>
          <p:nvPr/>
        </p:nvSpPr>
        <p:spPr>
          <a:xfrm>
            <a:off x="4439285" y="1484784"/>
            <a:ext cx="2508979" cy="359899"/>
          </a:xfrm>
          <a:prstGeom prst="rect">
            <a:avLst/>
          </a:prstGeom>
          <a:solidFill>
            <a:schemeClr val="tx2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400" dirty="0" smtClean="0">
                <a:solidFill>
                  <a:schemeClr val="bg1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計画を進める上でのポイント</a:t>
            </a:r>
            <a:endParaRPr kumimoji="1" lang="ja-JP" altLang="en-US" sz="1400" dirty="0">
              <a:solidFill>
                <a:schemeClr val="bg1"/>
              </a:solidFill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</p:txBody>
      </p:sp>
      <p:sp>
        <p:nvSpPr>
          <p:cNvPr id="32" name="正方形/長方形 31"/>
          <p:cNvSpPr/>
          <p:nvPr/>
        </p:nvSpPr>
        <p:spPr>
          <a:xfrm>
            <a:off x="4439806" y="2708920"/>
            <a:ext cx="1644362" cy="335643"/>
          </a:xfrm>
          <a:prstGeom prst="rect">
            <a:avLst/>
          </a:prstGeom>
          <a:solidFill>
            <a:schemeClr val="tx2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400" dirty="0" smtClean="0">
                <a:solidFill>
                  <a:schemeClr val="bg1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基本的視点（案）</a:t>
            </a:r>
            <a:endParaRPr kumimoji="1" lang="ja-JP" altLang="en-US" sz="1400" dirty="0">
              <a:solidFill>
                <a:schemeClr val="bg1"/>
              </a:solidFill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</p:txBody>
      </p:sp>
      <p:sp>
        <p:nvSpPr>
          <p:cNvPr id="62" name="テキスト ボックス 61"/>
          <p:cNvSpPr txBox="1"/>
          <p:nvPr/>
        </p:nvSpPr>
        <p:spPr>
          <a:xfrm>
            <a:off x="0" y="0"/>
            <a:ext cx="9144000" cy="307777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pPr algn="ctr"/>
            <a:r>
              <a:rPr lang="ja-JP" altLang="en-US" sz="1400" b="1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sz="1400" b="1" dirty="0" smtClean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福祉</a:t>
            </a:r>
            <a:r>
              <a:rPr lang="ja-JP" altLang="en-US" sz="1400" b="1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のまちづくりの課題と次期推進計画における基本的視点</a:t>
            </a:r>
            <a:r>
              <a:rPr lang="ja-JP" altLang="en-US" sz="1400" b="1" dirty="0" smtClean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（たたき台）</a:t>
            </a:r>
            <a:endParaRPr lang="ja-JP" altLang="en-US" sz="1400" b="1" dirty="0">
              <a:solidFill>
                <a:schemeClr val="bg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Meiryo UI" panose="020B0604030504040204" pitchFamily="50" charset="-128"/>
            </a:endParaRPr>
          </a:p>
        </p:txBody>
      </p:sp>
      <p:sp>
        <p:nvSpPr>
          <p:cNvPr id="63" name="正方形/長方形 62"/>
          <p:cNvSpPr/>
          <p:nvPr/>
        </p:nvSpPr>
        <p:spPr>
          <a:xfrm>
            <a:off x="8382015" y="2977"/>
            <a:ext cx="752475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13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資料４</a:t>
            </a:r>
            <a:endParaRPr kumimoji="1" lang="ja-JP" altLang="en-US" sz="13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42" name="正方形/長方形 41"/>
          <p:cNvSpPr/>
          <p:nvPr/>
        </p:nvSpPr>
        <p:spPr>
          <a:xfrm>
            <a:off x="216043" y="6272939"/>
            <a:ext cx="4068451" cy="499162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1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・民間事業者と連携した</a:t>
            </a:r>
            <a:r>
              <a:rPr lang="ja-JP" altLang="en-US" sz="1100" b="1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心のバリア</a:t>
            </a:r>
            <a:r>
              <a:rPr lang="ja-JP" altLang="en-US" sz="11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フリー</a:t>
            </a:r>
            <a:r>
              <a:rPr lang="ja-JP" altLang="en-US" sz="11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の</a:t>
            </a:r>
            <a:r>
              <a:rPr lang="ja-JP" altLang="en-US" sz="11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普及啓発</a:t>
            </a:r>
            <a:endParaRPr lang="en-US" altLang="ja-JP" sz="1100" dirty="0" smtClean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11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・施設・設備の適正利用　　など</a:t>
            </a:r>
            <a:endParaRPr kumimoji="1" lang="ja-JP" altLang="en-US" sz="11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165254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3236</TotalTime>
  <Words>297</Words>
  <Application>Microsoft Office PowerPoint</Application>
  <PresentationFormat>画面に合わせる (4:3)</PresentationFormat>
  <Paragraphs>49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Company>TAIMS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東京都</dc:creator>
  <cp:lastModifiedBy>東京都</cp:lastModifiedBy>
  <cp:revision>169</cp:revision>
  <cp:lastPrinted>2018-02-08T07:34:44Z</cp:lastPrinted>
  <dcterms:created xsi:type="dcterms:W3CDTF">2017-10-05T09:07:36Z</dcterms:created>
  <dcterms:modified xsi:type="dcterms:W3CDTF">2018-02-08T07:34:46Z</dcterms:modified>
</cp:coreProperties>
</file>