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60" r:id="rId3"/>
    <p:sldId id="261" r:id="rId4"/>
    <p:sldId id="262" r:id="rId5"/>
  </p:sldIdLst>
  <p:sldSz cx="9906000" cy="6858000" type="A4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7" autoAdjust="0"/>
    <p:restoredTop sz="94660"/>
  </p:normalViewPr>
  <p:slideViewPr>
    <p:cSldViewPr>
      <p:cViewPr>
        <p:scale>
          <a:sx n="75" d="100"/>
          <a:sy n="75" d="100"/>
        </p:scale>
        <p:origin x="-1074" y="-7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732284-6923-44E8-A67F-D299C06313E5}" type="datetimeFigureOut">
              <a:rPr kumimoji="1" lang="ja-JP" altLang="en-US" smtClean="0"/>
              <a:t>2018/1/24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95325" y="739775"/>
            <a:ext cx="53451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AA8D4D-EBDA-4AF4-820F-D840543040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27114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A35A0-0D71-471A-A071-97E2C651DD4B}" type="datetimeFigureOut">
              <a:rPr kumimoji="1" lang="ja-JP" altLang="en-US" smtClean="0"/>
              <a:t>2018/1/24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2983-8E4D-4A96-97D0-35F8836454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7337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A35A0-0D71-471A-A071-97E2C651DD4B}" type="datetimeFigureOut">
              <a:rPr kumimoji="1" lang="ja-JP" altLang="en-US" smtClean="0"/>
              <a:t>2018/1/24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2983-8E4D-4A96-97D0-35F8836454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7752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A35A0-0D71-471A-A071-97E2C651DD4B}" type="datetimeFigureOut">
              <a:rPr kumimoji="1" lang="ja-JP" altLang="en-US" smtClean="0"/>
              <a:t>2018/1/24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2983-8E4D-4A96-97D0-35F8836454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8190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A35A0-0D71-471A-A071-97E2C651DD4B}" type="datetimeFigureOut">
              <a:rPr kumimoji="1" lang="ja-JP" altLang="en-US" smtClean="0"/>
              <a:t>2018/1/24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2983-8E4D-4A96-97D0-35F8836454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1726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A35A0-0D71-471A-A071-97E2C651DD4B}" type="datetimeFigureOut">
              <a:rPr kumimoji="1" lang="ja-JP" altLang="en-US" smtClean="0"/>
              <a:t>2018/1/24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2983-8E4D-4A96-97D0-35F8836454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2431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A35A0-0D71-471A-A071-97E2C651DD4B}" type="datetimeFigureOut">
              <a:rPr kumimoji="1" lang="ja-JP" altLang="en-US" smtClean="0"/>
              <a:t>2018/1/24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2983-8E4D-4A96-97D0-35F8836454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5590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A35A0-0D71-471A-A071-97E2C651DD4B}" type="datetimeFigureOut">
              <a:rPr kumimoji="1" lang="ja-JP" altLang="en-US" smtClean="0"/>
              <a:t>2018/1/24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2983-8E4D-4A96-97D0-35F8836454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4680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A35A0-0D71-471A-A071-97E2C651DD4B}" type="datetimeFigureOut">
              <a:rPr kumimoji="1" lang="ja-JP" altLang="en-US" smtClean="0"/>
              <a:t>2018/1/24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2983-8E4D-4A96-97D0-35F8836454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6450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A35A0-0D71-471A-A071-97E2C651DD4B}" type="datetimeFigureOut">
              <a:rPr kumimoji="1" lang="ja-JP" altLang="en-US" smtClean="0"/>
              <a:t>2018/1/24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2983-8E4D-4A96-97D0-35F8836454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9366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A35A0-0D71-471A-A071-97E2C651DD4B}" type="datetimeFigureOut">
              <a:rPr kumimoji="1" lang="ja-JP" altLang="en-US" smtClean="0"/>
              <a:t>2018/1/24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2983-8E4D-4A96-97D0-35F8836454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7989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A35A0-0D71-471A-A071-97E2C651DD4B}" type="datetimeFigureOut">
              <a:rPr kumimoji="1" lang="ja-JP" altLang="en-US" smtClean="0"/>
              <a:t>2018/1/24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A2983-8E4D-4A96-97D0-35F8836454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2420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EA35A0-0D71-471A-A071-97E2C651DD4B}" type="datetimeFigureOut">
              <a:rPr kumimoji="1" lang="ja-JP" altLang="en-US" smtClean="0"/>
              <a:t>2018/1/24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5A2983-8E4D-4A96-97D0-35F8836454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6461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18" Type="http://schemas.openxmlformats.org/officeDocument/2006/relationships/image" Target="../media/image19.jpeg"/><Relationship Id="rId26" Type="http://schemas.openxmlformats.org/officeDocument/2006/relationships/image" Target="../media/image27.png"/><Relationship Id="rId3" Type="http://schemas.openxmlformats.org/officeDocument/2006/relationships/image" Target="../media/image4.jpeg"/><Relationship Id="rId21" Type="http://schemas.openxmlformats.org/officeDocument/2006/relationships/image" Target="../media/image22.jpeg"/><Relationship Id="rId34" Type="http://schemas.openxmlformats.org/officeDocument/2006/relationships/image" Target="../media/image35.jpe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17" Type="http://schemas.openxmlformats.org/officeDocument/2006/relationships/image" Target="../media/image18.jpeg"/><Relationship Id="rId25" Type="http://schemas.openxmlformats.org/officeDocument/2006/relationships/image" Target="../media/image26.jpeg"/><Relationship Id="rId33" Type="http://schemas.openxmlformats.org/officeDocument/2006/relationships/image" Target="../media/image34.jpeg"/><Relationship Id="rId2" Type="http://schemas.openxmlformats.org/officeDocument/2006/relationships/image" Target="../media/image3.png"/><Relationship Id="rId16" Type="http://schemas.openxmlformats.org/officeDocument/2006/relationships/image" Target="../media/image17.jpeg"/><Relationship Id="rId20" Type="http://schemas.openxmlformats.org/officeDocument/2006/relationships/image" Target="../media/image21.png"/><Relationship Id="rId29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jpeg"/><Relationship Id="rId24" Type="http://schemas.openxmlformats.org/officeDocument/2006/relationships/image" Target="../media/image25.jpeg"/><Relationship Id="rId32" Type="http://schemas.openxmlformats.org/officeDocument/2006/relationships/image" Target="../media/image33.jpeg"/><Relationship Id="rId5" Type="http://schemas.openxmlformats.org/officeDocument/2006/relationships/image" Target="../media/image6.jpeg"/><Relationship Id="rId15" Type="http://schemas.openxmlformats.org/officeDocument/2006/relationships/image" Target="../media/image16.png"/><Relationship Id="rId23" Type="http://schemas.openxmlformats.org/officeDocument/2006/relationships/image" Target="../media/image24.png"/><Relationship Id="rId28" Type="http://schemas.openxmlformats.org/officeDocument/2006/relationships/image" Target="../media/image29.jpeg"/><Relationship Id="rId36" Type="http://schemas.openxmlformats.org/officeDocument/2006/relationships/image" Target="../media/image37.png"/><Relationship Id="rId10" Type="http://schemas.openxmlformats.org/officeDocument/2006/relationships/image" Target="../media/image11.jpeg"/><Relationship Id="rId19" Type="http://schemas.openxmlformats.org/officeDocument/2006/relationships/image" Target="../media/image20.png"/><Relationship Id="rId31" Type="http://schemas.openxmlformats.org/officeDocument/2006/relationships/image" Target="../media/image32.jpeg"/><Relationship Id="rId4" Type="http://schemas.openxmlformats.org/officeDocument/2006/relationships/image" Target="../media/image5.png"/><Relationship Id="rId9" Type="http://schemas.openxmlformats.org/officeDocument/2006/relationships/image" Target="../media/image10.jpeg"/><Relationship Id="rId14" Type="http://schemas.openxmlformats.org/officeDocument/2006/relationships/image" Target="../media/image15.png"/><Relationship Id="rId22" Type="http://schemas.openxmlformats.org/officeDocument/2006/relationships/image" Target="../media/image23.png"/><Relationship Id="rId27" Type="http://schemas.openxmlformats.org/officeDocument/2006/relationships/image" Target="../media/image28.jpeg"/><Relationship Id="rId30" Type="http://schemas.openxmlformats.org/officeDocument/2006/relationships/image" Target="../media/image31.jpeg"/><Relationship Id="rId35" Type="http://schemas.openxmlformats.org/officeDocument/2006/relationships/image" Target="../media/image3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7" Type="http://schemas.openxmlformats.org/officeDocument/2006/relationships/image" Target="../media/image43.jpeg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jpe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jpeg"/><Relationship Id="rId7" Type="http://schemas.openxmlformats.org/officeDocument/2006/relationships/image" Target="../media/image49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0" y="0"/>
            <a:ext cx="9906000" cy="4680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b="1" dirty="0" smtClean="0">
                <a:solidFill>
                  <a:schemeClr val="bg1"/>
                </a:solidFill>
              </a:rPr>
              <a:t>新宿ターミナル協議会</a:t>
            </a:r>
            <a:r>
              <a:rPr lang="ja-JP" altLang="en-US" sz="2000" b="1" dirty="0" smtClean="0">
                <a:solidFill>
                  <a:schemeClr val="bg1"/>
                </a:solidFill>
              </a:rPr>
              <a:t>の概要</a:t>
            </a:r>
            <a:endParaRPr kumimoji="1" lang="ja-JP" altLang="en-US" sz="2000" b="1" dirty="0">
              <a:solidFill>
                <a:schemeClr val="bg1"/>
              </a:solidFill>
            </a:endParaRPr>
          </a:p>
        </p:txBody>
      </p:sp>
      <p:sp>
        <p:nvSpPr>
          <p:cNvPr id="7" name="角丸四角形 6"/>
          <p:cNvSpPr/>
          <p:nvPr/>
        </p:nvSpPr>
        <p:spPr>
          <a:xfrm>
            <a:off x="100314" y="577052"/>
            <a:ext cx="4801244" cy="6223066"/>
          </a:xfrm>
          <a:prstGeom prst="roundRect">
            <a:avLst>
              <a:gd name="adj" fmla="val 2667"/>
            </a:avLst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14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■概要</a:t>
            </a:r>
            <a:endParaRPr kumimoji="1" lang="en-US" altLang="ja-JP" sz="1400" dirty="0" smtClean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kumimoji="1" lang="ja-JP" altLang="en-US" sz="14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 </a:t>
            </a:r>
            <a:r>
              <a:rPr kumimoji="1" lang="ja-JP" altLang="en-US" sz="12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新宿駅</a:t>
            </a:r>
            <a:r>
              <a:rPr kumimoji="1" lang="ja-JP" altLang="en-US" sz="12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及びその周辺部を対象として、利用者本</a:t>
            </a:r>
            <a:r>
              <a:rPr kumimoji="1" lang="ja-JP" altLang="en-US" sz="12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位のターミナル</a:t>
            </a:r>
            <a:endParaRPr kumimoji="1" lang="en-US" altLang="ja-JP" sz="1200" dirty="0" smtClean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kumimoji="1" lang="ja-JP" altLang="en-US" sz="12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 </a:t>
            </a:r>
            <a:r>
              <a:rPr kumimoji="1" lang="ja-JP" altLang="en-US" sz="12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 の</a:t>
            </a:r>
            <a:r>
              <a:rPr kumimoji="1" lang="ja-JP" altLang="en-US" sz="12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実現に向け、多様な関係者が</a:t>
            </a:r>
            <a:r>
              <a:rPr kumimoji="1" lang="ja-JP" altLang="en-US" sz="12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連携して利便性</a:t>
            </a:r>
            <a:r>
              <a:rPr kumimoji="1" lang="ja-JP" altLang="en-US" sz="12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の向上に</a:t>
            </a:r>
            <a:r>
              <a:rPr kumimoji="1" lang="ja-JP" altLang="en-US" sz="12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取り組む</a:t>
            </a:r>
            <a:endParaRPr kumimoji="1" lang="en-US" altLang="ja-JP" sz="1200" dirty="0" smtClean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kumimoji="1" lang="en-US" altLang="ja-JP" sz="12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 </a:t>
            </a:r>
            <a:r>
              <a:rPr kumimoji="1" lang="en-US" altLang="ja-JP" sz="12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 </a:t>
            </a:r>
            <a:r>
              <a:rPr kumimoji="1" lang="ja-JP" altLang="en-US" sz="12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こと</a:t>
            </a:r>
            <a:r>
              <a:rPr kumimoji="1" lang="ja-JP" altLang="en-US" sz="12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を目的として</a:t>
            </a:r>
            <a:r>
              <a:rPr kumimoji="1" lang="ja-JP" altLang="en-US" sz="12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、平成</a:t>
            </a:r>
            <a:r>
              <a:rPr kumimoji="1" lang="en-US" altLang="ja-JP" sz="12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27</a:t>
            </a:r>
            <a:r>
              <a:rPr kumimoji="1" lang="ja-JP" altLang="en-US" sz="12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年</a:t>
            </a:r>
            <a:r>
              <a:rPr kumimoji="1" lang="en-US" altLang="ja-JP" sz="12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6</a:t>
            </a:r>
            <a:r>
              <a:rPr kumimoji="1" lang="ja-JP" altLang="en-US" sz="12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月に発足</a:t>
            </a:r>
            <a:endParaRPr kumimoji="1" lang="en-US" altLang="ja-JP" sz="1200" dirty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>
              <a:spcBef>
                <a:spcPts val="600"/>
              </a:spcBef>
            </a:pPr>
            <a:r>
              <a:rPr kumimoji="1" lang="ja-JP" altLang="en-US" sz="14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■</a:t>
            </a:r>
            <a:r>
              <a:rPr kumimoji="1" lang="ja-JP" altLang="en-US" sz="14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対象</a:t>
            </a:r>
            <a:r>
              <a:rPr kumimoji="1" lang="ja-JP" altLang="en-US" sz="14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範囲</a:t>
            </a:r>
            <a:endParaRPr kumimoji="1" lang="ja-JP" altLang="en-US" sz="1400" dirty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727" y="1828801"/>
            <a:ext cx="3555495" cy="4925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角丸四角形 10"/>
          <p:cNvSpPr/>
          <p:nvPr/>
        </p:nvSpPr>
        <p:spPr>
          <a:xfrm>
            <a:off x="5054600" y="577052"/>
            <a:ext cx="4751087" cy="6236324"/>
          </a:xfrm>
          <a:prstGeom prst="roundRect">
            <a:avLst>
              <a:gd name="adj" fmla="val 2667"/>
            </a:avLst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80000">
              <a:lnSpc>
                <a:spcPts val="300"/>
              </a:lnSpc>
            </a:pPr>
            <a:endParaRPr kumimoji="1" lang="en-US" altLang="ja-JP" sz="1200" dirty="0" smtClean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kumimoji="1" lang="ja-JP" altLang="en-US" sz="14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 ■組織</a:t>
            </a:r>
            <a:endParaRPr kumimoji="1" lang="en-US" altLang="ja-JP" sz="1400" dirty="0" smtClean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marL="180000"/>
            <a:r>
              <a:rPr kumimoji="1" lang="ja-JP" altLang="en-US" sz="12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 </a:t>
            </a:r>
            <a:r>
              <a:rPr kumimoji="1" lang="ja-JP" altLang="en-US" sz="12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 学識</a:t>
            </a:r>
            <a:r>
              <a:rPr kumimoji="1" lang="ja-JP" altLang="en-US" sz="12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経験者</a:t>
            </a:r>
            <a:r>
              <a:rPr kumimoji="1" lang="ja-JP" altLang="en-US" sz="12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、交通事業者、施設管理者等により構成</a:t>
            </a:r>
            <a:endParaRPr kumimoji="1" lang="en-US" altLang="ja-JP" sz="1200" dirty="0" smtClean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marL="180000"/>
            <a:endParaRPr kumimoji="1" lang="en-US" altLang="ja-JP" sz="1200" dirty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marL="180000"/>
            <a:endParaRPr kumimoji="1" lang="en-US" altLang="ja-JP" sz="1200" dirty="0" smtClean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marL="180000"/>
            <a:endParaRPr kumimoji="1" lang="en-US" altLang="ja-JP" sz="1200" dirty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marL="180000"/>
            <a:endParaRPr kumimoji="1" lang="en-US" altLang="ja-JP" sz="1200" dirty="0" smtClean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marL="180000"/>
            <a:endParaRPr kumimoji="1" lang="en-US" altLang="ja-JP" sz="1200" dirty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marL="180000"/>
            <a:endParaRPr kumimoji="1" lang="en-US" altLang="ja-JP" sz="1200" dirty="0" smtClean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marL="180000"/>
            <a:endParaRPr kumimoji="1" lang="en-US" altLang="ja-JP" sz="1200" dirty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marL="180000"/>
            <a:endParaRPr kumimoji="1" lang="en-US" altLang="ja-JP" sz="1200" dirty="0" smtClean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marL="180000"/>
            <a:endParaRPr kumimoji="1" lang="en-US" altLang="ja-JP" sz="1200" dirty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marL="180000"/>
            <a:endParaRPr kumimoji="1" lang="en-US" altLang="ja-JP" sz="1200" dirty="0" smtClean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marL="180000"/>
            <a:endParaRPr kumimoji="1" lang="en-US" altLang="ja-JP" sz="1200" dirty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marL="180000"/>
            <a:endParaRPr kumimoji="1" lang="en-US" altLang="ja-JP" sz="1200" dirty="0" smtClean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marL="180000"/>
            <a:endParaRPr kumimoji="1" lang="en-US" altLang="ja-JP" sz="1200" dirty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marL="180000"/>
            <a:endParaRPr kumimoji="1" lang="en-US" altLang="ja-JP" sz="1200" dirty="0" smtClean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marL="180000"/>
            <a:r>
              <a:rPr kumimoji="1" lang="ja-JP" altLang="en-US" sz="12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endParaRPr kumimoji="1" lang="en-US" altLang="ja-JP" sz="1200" dirty="0" smtClean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marL="180000"/>
            <a:endParaRPr kumimoji="1" lang="en-US" altLang="ja-JP" sz="1200" dirty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marL="180000"/>
            <a:endParaRPr kumimoji="1" lang="en-US" altLang="ja-JP" sz="1200" dirty="0" smtClean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marL="180000"/>
            <a:endParaRPr kumimoji="1" lang="en-US" altLang="ja-JP" sz="1200" dirty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kumimoji="1" lang="ja-JP" altLang="en-US" sz="14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 ■</a:t>
            </a:r>
            <a:r>
              <a:rPr kumimoji="1" lang="ja-JP" altLang="en-US" sz="14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活動コンセプト</a:t>
            </a:r>
            <a:endParaRPr kumimoji="1" lang="en-US" altLang="ja-JP" sz="1400" dirty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marL="180000"/>
            <a:endParaRPr kumimoji="1" lang="en-US" altLang="ja-JP" sz="1200" dirty="0" smtClean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pic>
        <p:nvPicPr>
          <p:cNvPr id="23" name="図 2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85048" y="4476924"/>
            <a:ext cx="4345008" cy="2266776"/>
          </a:xfrm>
          <a:prstGeom prst="rect">
            <a:avLst/>
          </a:prstGeom>
        </p:spPr>
      </p:pic>
      <p:sp>
        <p:nvSpPr>
          <p:cNvPr id="24" name="テキスト ボックス 23"/>
          <p:cNvSpPr txBox="1"/>
          <p:nvPr/>
        </p:nvSpPr>
        <p:spPr>
          <a:xfrm>
            <a:off x="6893981" y="4738832"/>
            <a:ext cx="1327141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b="1" dirty="0" smtClean="0">
                <a:solidFill>
                  <a:schemeClr val="accent5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わかりやすく</a:t>
            </a:r>
            <a:endParaRPr kumimoji="1" lang="en-US" altLang="ja-JP" sz="1400" b="1" dirty="0" smtClean="0">
              <a:solidFill>
                <a:schemeClr val="accent5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5951743" y="5502079"/>
            <a:ext cx="1328758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b="1" dirty="0">
                <a:solidFill>
                  <a:schemeClr val="accent5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人</a:t>
            </a:r>
            <a:r>
              <a:rPr kumimoji="1" lang="ja-JP" altLang="en-US" sz="1400" b="1" dirty="0" smtClean="0">
                <a:solidFill>
                  <a:schemeClr val="accent5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に優しく</a:t>
            </a:r>
            <a:endParaRPr kumimoji="1" lang="en-US" altLang="ja-JP" sz="10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7846426" y="5502078"/>
            <a:ext cx="1388101" cy="3077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b="1" dirty="0" smtClean="0">
                <a:solidFill>
                  <a:schemeClr val="accent5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もっと便利に</a:t>
            </a:r>
            <a:endParaRPr kumimoji="1" lang="en-US" altLang="ja-JP" sz="10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6856414" y="5075114"/>
            <a:ext cx="1402275" cy="246221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0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○案内サインの改善</a:t>
            </a:r>
            <a:endParaRPr kumimoji="1" lang="en-US" altLang="ja-JP" sz="10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5385048" y="5925800"/>
            <a:ext cx="2350048" cy="553998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kumimoji="1" sz="1000"/>
            </a:lvl1pPr>
          </a:lstStyle>
          <a:p>
            <a:r>
              <a:rPr lang="ja-JP" altLang="en-US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○バリアフリーの推進</a:t>
            </a:r>
            <a:endParaRPr lang="en-US" altLang="ja-JP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・視覚</a:t>
            </a:r>
            <a:r>
              <a:rPr lang="ja-JP" altLang="en-US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障害者</a:t>
            </a:r>
            <a:r>
              <a:rPr lang="ja-JP" altLang="en-US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誘導用ブロック等の</a:t>
            </a:r>
            <a:r>
              <a:rPr lang="ja-JP" altLang="en-US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整備</a:t>
            </a:r>
            <a:endParaRPr lang="en-US" altLang="ja-JP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・エレベーター・階段マップの配布</a:t>
            </a:r>
            <a:endParaRPr lang="en-US" altLang="ja-JP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7846426" y="5925800"/>
            <a:ext cx="1666443" cy="553998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kumimoji="1" sz="1000"/>
            </a:lvl1pPr>
          </a:lstStyle>
          <a:p>
            <a:r>
              <a:rPr lang="ja-JP" altLang="en-US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○サービスの</a:t>
            </a:r>
            <a:r>
              <a:rPr lang="ja-JP" altLang="en-US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向上</a:t>
            </a:r>
            <a:endParaRPr lang="en-US" altLang="ja-JP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・ターミナルマップの配布</a:t>
            </a:r>
            <a:endParaRPr lang="en-US" altLang="ja-JP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・ＩＣＴを活用</a:t>
            </a:r>
            <a:r>
              <a:rPr lang="ja-JP" altLang="en-US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した</a:t>
            </a:r>
            <a:r>
              <a:rPr lang="ja-JP" altLang="en-US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情報提供</a:t>
            </a:r>
            <a:endParaRPr lang="en-US" altLang="ja-JP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5257800" y="1142542"/>
            <a:ext cx="4447572" cy="3124658"/>
          </a:xfrm>
          <a:prstGeom prst="rect">
            <a:avLst/>
          </a:prstGeom>
          <a:solidFill>
            <a:schemeClr val="bg1"/>
          </a:solidFill>
          <a:ln w="635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t"/>
          <a:lstStyle/>
          <a:p>
            <a:r>
              <a:rPr kumimoji="1" lang="ja-JP" altLang="en-US" sz="10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座　長　　　</a:t>
            </a:r>
            <a:r>
              <a:rPr lang="ja-JP" altLang="en-US" sz="10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10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 </a:t>
            </a:r>
            <a:r>
              <a:rPr kumimoji="1" lang="ja-JP" altLang="en-US" sz="10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岸井隆幸 日本大学大学院理工学研究科教授</a:t>
            </a:r>
            <a:endParaRPr kumimoji="1" lang="en-US" altLang="ja-JP" sz="1000" dirty="0" smtClean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kumimoji="1" lang="ja-JP" altLang="en-US" sz="10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専門ｱﾄﾞﾊﾞｲｻﾞｰ  赤瀬達三 株式会社黎デザイン総合計画研究所代表取締役</a:t>
            </a:r>
            <a:endParaRPr kumimoji="1" lang="en-US" altLang="ja-JP" sz="1000" dirty="0" smtClean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kumimoji="1" lang="ja-JP" altLang="en-US" sz="10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委</a:t>
            </a:r>
            <a:r>
              <a:rPr kumimoji="1" lang="ja-JP" altLang="en-US" sz="10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kumimoji="1" lang="ja-JP" altLang="en-US" sz="10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員　　　　　　 国土交通省　関東</a:t>
            </a:r>
            <a:r>
              <a:rPr kumimoji="1" lang="ja-JP" altLang="en-US" sz="10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地方整備局東京国道事務所長</a:t>
            </a:r>
          </a:p>
          <a:p>
            <a:r>
              <a:rPr kumimoji="1" lang="ja-JP" altLang="en-US" sz="10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　</a:t>
            </a:r>
            <a:r>
              <a:rPr kumimoji="1" lang="ja-JP" altLang="en-US" sz="10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　</a:t>
            </a:r>
            <a:r>
              <a:rPr kumimoji="1" lang="ja-JP" altLang="en-US" sz="10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　　 東京都　都市</a:t>
            </a:r>
            <a:r>
              <a:rPr kumimoji="1" lang="ja-JP" altLang="en-US" sz="10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整備局都市基盤</a:t>
            </a:r>
            <a:r>
              <a:rPr kumimoji="1" lang="ja-JP" altLang="en-US" sz="10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部長、交通</a:t>
            </a:r>
            <a:r>
              <a:rPr kumimoji="1" lang="ja-JP" altLang="en-US" sz="10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政策担当</a:t>
            </a:r>
            <a:r>
              <a:rPr kumimoji="1" lang="ja-JP" altLang="en-US" sz="10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部長、</a:t>
            </a:r>
            <a:endParaRPr kumimoji="1" lang="ja-JP" altLang="en-US" sz="1000" dirty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kumimoji="1" lang="ja-JP" altLang="en-US" sz="10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kumimoji="1" lang="ja-JP" altLang="en-US" sz="10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　　　　　　　　　 　　　 建設局</a:t>
            </a:r>
            <a:r>
              <a:rPr kumimoji="1" lang="ja-JP" altLang="en-US" sz="10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道路保全担当</a:t>
            </a:r>
            <a:r>
              <a:rPr kumimoji="1" lang="ja-JP" altLang="en-US" sz="10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部長、交通局</a:t>
            </a:r>
            <a:r>
              <a:rPr kumimoji="1" lang="ja-JP" altLang="en-US" sz="10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企画担当部長</a:t>
            </a:r>
          </a:p>
          <a:p>
            <a:r>
              <a:rPr kumimoji="1" lang="ja-JP" altLang="en-US" sz="10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　</a:t>
            </a:r>
            <a:r>
              <a:rPr kumimoji="1" lang="ja-JP" altLang="en-US" sz="10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</a:t>
            </a:r>
            <a:r>
              <a:rPr kumimoji="1" lang="ja-JP" altLang="en-US" sz="10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　　　 新宿区　都市</a:t>
            </a:r>
            <a:r>
              <a:rPr kumimoji="1" lang="ja-JP" altLang="en-US" sz="10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計画</a:t>
            </a:r>
            <a:r>
              <a:rPr kumimoji="1" lang="ja-JP" altLang="en-US" sz="10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部長、新宿区</a:t>
            </a:r>
            <a:r>
              <a:rPr kumimoji="1" lang="ja-JP" altLang="en-US" sz="10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みどり土木部長</a:t>
            </a:r>
          </a:p>
          <a:p>
            <a:r>
              <a:rPr kumimoji="1" lang="ja-JP" altLang="en-US" sz="10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　　　　　　　　 東日本</a:t>
            </a:r>
            <a:r>
              <a:rPr kumimoji="1" lang="ja-JP" altLang="en-US" sz="10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旅客</a:t>
            </a:r>
            <a:r>
              <a:rPr kumimoji="1" lang="ja-JP" altLang="en-US" sz="10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鉄道㈱　東京</a:t>
            </a:r>
            <a:r>
              <a:rPr kumimoji="1" lang="ja-JP" altLang="en-US" sz="10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支社総務部企画部長</a:t>
            </a:r>
          </a:p>
          <a:p>
            <a:r>
              <a:rPr kumimoji="1" lang="ja-JP" altLang="en-US" sz="10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kumimoji="1" lang="ja-JP" altLang="en-US" sz="10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　　　　　　　 東京地下鉄㈱　鉄道</a:t>
            </a:r>
            <a:r>
              <a:rPr kumimoji="1" lang="ja-JP" altLang="en-US" sz="10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本部鉄道統括部長</a:t>
            </a:r>
          </a:p>
          <a:p>
            <a:r>
              <a:rPr kumimoji="1" lang="ja-JP" altLang="en-US" sz="10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kumimoji="1" lang="ja-JP" altLang="en-US" sz="10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</a:t>
            </a:r>
            <a:r>
              <a:rPr kumimoji="1" lang="ja-JP" altLang="en-US" sz="10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</a:t>
            </a:r>
            <a:r>
              <a:rPr kumimoji="1" lang="ja-JP" altLang="en-US" sz="10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　　　 西武鉄道株　鉄道</a:t>
            </a:r>
            <a:r>
              <a:rPr kumimoji="1" lang="ja-JP" altLang="en-US" sz="10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本部計画管理部長</a:t>
            </a:r>
          </a:p>
          <a:p>
            <a:r>
              <a:rPr kumimoji="1" lang="ja-JP" altLang="en-US" sz="10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kumimoji="1" lang="ja-JP" altLang="en-US" sz="10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</a:t>
            </a:r>
            <a:r>
              <a:rPr kumimoji="1" lang="ja-JP" altLang="en-US" sz="10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</a:t>
            </a:r>
            <a:r>
              <a:rPr kumimoji="1" lang="ja-JP" altLang="en-US" sz="10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　　　 京王電鉄㈱　鉄道</a:t>
            </a:r>
            <a:r>
              <a:rPr kumimoji="1" lang="ja-JP" altLang="en-US" sz="10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営業部長</a:t>
            </a:r>
          </a:p>
          <a:p>
            <a:r>
              <a:rPr kumimoji="1" lang="ja-JP" altLang="en-US" sz="10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kumimoji="1" lang="ja-JP" altLang="en-US" sz="10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</a:t>
            </a:r>
            <a:r>
              <a:rPr kumimoji="1" lang="ja-JP" altLang="en-US" sz="10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</a:t>
            </a:r>
            <a:r>
              <a:rPr kumimoji="1" lang="ja-JP" altLang="en-US" sz="10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　　　 小田急電鉄㈱　交通ｻｰﾋﾞｽ事業</a:t>
            </a:r>
            <a:r>
              <a:rPr kumimoji="1" lang="ja-JP" altLang="en-US" sz="10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本部執行役員交通企画部長</a:t>
            </a:r>
          </a:p>
          <a:p>
            <a:r>
              <a:rPr kumimoji="1" lang="ja-JP" altLang="en-US" sz="10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　　         　　㈱ルミネ　開発</a:t>
            </a:r>
            <a:r>
              <a:rPr kumimoji="1" lang="ja-JP" altLang="en-US" sz="10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企画部長</a:t>
            </a:r>
          </a:p>
          <a:p>
            <a:r>
              <a:rPr kumimoji="1" lang="ja-JP" altLang="en-US" sz="10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　　　　　　　　 新宿サブナード㈱　総務部</a:t>
            </a:r>
            <a:r>
              <a:rPr kumimoji="1" lang="ja-JP" altLang="en-US" sz="10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開発推進担当部長</a:t>
            </a:r>
          </a:p>
          <a:p>
            <a:r>
              <a:rPr kumimoji="1" lang="ja-JP" altLang="en-US" sz="10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kumimoji="1" lang="ja-JP" altLang="en-US" sz="10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　　　　　　　 京王</a:t>
            </a:r>
            <a:r>
              <a:rPr kumimoji="1" lang="ja-JP" altLang="en-US" sz="10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地下</a:t>
            </a:r>
            <a:r>
              <a:rPr kumimoji="1" lang="ja-JP" altLang="en-US" sz="10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駐車場㈱　取締役</a:t>
            </a:r>
            <a:r>
              <a:rPr kumimoji="1" lang="ja-JP" altLang="en-US" sz="10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事業部長</a:t>
            </a:r>
          </a:p>
          <a:p>
            <a:r>
              <a:rPr kumimoji="1" lang="ja-JP" altLang="en-US" sz="10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kumimoji="1" lang="ja-JP" altLang="en-US" sz="10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　　　　　　　 （一社）東京</a:t>
            </a:r>
            <a:r>
              <a:rPr kumimoji="1" lang="ja-JP" altLang="en-US" sz="10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バス</a:t>
            </a:r>
            <a:r>
              <a:rPr kumimoji="1" lang="ja-JP" altLang="en-US" sz="10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協会　理事長</a:t>
            </a:r>
            <a:endParaRPr kumimoji="1" lang="ja-JP" altLang="en-US" sz="1000" dirty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kumimoji="1" lang="ja-JP" altLang="en-US" sz="10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kumimoji="1" lang="ja-JP" altLang="en-US" sz="10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　　　　　　　 （一社）東京</a:t>
            </a:r>
            <a:r>
              <a:rPr kumimoji="1" lang="ja-JP" altLang="en-US" sz="10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ハイヤー･タクシー</a:t>
            </a:r>
            <a:r>
              <a:rPr kumimoji="1" lang="ja-JP" altLang="en-US" sz="10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協会　専務</a:t>
            </a:r>
            <a:r>
              <a:rPr kumimoji="1" lang="ja-JP" altLang="en-US" sz="10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理事</a:t>
            </a:r>
          </a:p>
          <a:p>
            <a:r>
              <a:rPr kumimoji="1" lang="ja-JP" altLang="en-US" sz="10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kumimoji="1" lang="ja-JP" altLang="en-US" sz="10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　　　　　　　 （一社）東京</a:t>
            </a:r>
            <a:r>
              <a:rPr kumimoji="1" lang="ja-JP" altLang="en-US" sz="10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個人タクシー</a:t>
            </a:r>
            <a:r>
              <a:rPr kumimoji="1" lang="ja-JP" altLang="en-US" sz="10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協会　副会長</a:t>
            </a:r>
            <a:endParaRPr kumimoji="1" lang="ja-JP" altLang="en-US" sz="1000" dirty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kumimoji="1" lang="ja-JP" altLang="en-US" sz="10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kumimoji="1" lang="ja-JP" altLang="en-US" sz="10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　　　　　　　 （公財）東京タクシーセンター　指導</a:t>
            </a:r>
            <a:r>
              <a:rPr kumimoji="1" lang="ja-JP" altLang="en-US" sz="10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部長</a:t>
            </a:r>
          </a:p>
          <a:p>
            <a:r>
              <a:rPr kumimoji="1" lang="ja-JP" altLang="en-US" sz="10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オブザーバー　　国土交通省　鉄道局</a:t>
            </a:r>
            <a:r>
              <a:rPr kumimoji="1" lang="ja-JP" altLang="en-US" sz="10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都市鉄道政策課駅機能高度化推進室長</a:t>
            </a:r>
          </a:p>
          <a:p>
            <a:r>
              <a:rPr kumimoji="1" lang="ja-JP" altLang="en-US" sz="10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　　　　　　　　　　　　　　　　　都市局</a:t>
            </a:r>
            <a:r>
              <a:rPr kumimoji="1" lang="ja-JP" altLang="en-US" sz="10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街路交通施設課街路事業</a:t>
            </a:r>
            <a:r>
              <a:rPr kumimoji="1" lang="ja-JP" altLang="en-US" sz="10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調整官</a:t>
            </a:r>
            <a:endParaRPr kumimoji="1" lang="en-US" altLang="ja-JP" sz="1000" dirty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endParaRPr kumimoji="1" lang="ja-JP" altLang="en-US" sz="1000" dirty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14" name="スライド番号プレースホルダー 2"/>
          <p:cNvSpPr>
            <a:spLocks noGrp="1"/>
          </p:cNvSpPr>
          <p:nvPr>
            <p:ph type="sldNum" sz="quarter" idx="12"/>
          </p:nvPr>
        </p:nvSpPr>
        <p:spPr>
          <a:xfrm>
            <a:off x="7545288" y="6448251"/>
            <a:ext cx="2228850" cy="365125"/>
          </a:xfrm>
        </p:spPr>
        <p:txBody>
          <a:bodyPr/>
          <a:lstStyle/>
          <a:p>
            <a:fld id="{4FAB73BC-B049-4115-A692-8D63A059BFB8}" type="slidenum">
              <a:rPr lang="en-US" sz="1400" smtClean="0">
                <a:solidFill>
                  <a:schemeClr val="bg2">
                    <a:lumMod val="25000"/>
                  </a:schemeClr>
                </a:solidFill>
              </a:rPr>
              <a:pPr/>
              <a:t>1</a:t>
            </a:fld>
            <a:endParaRPr lang="en-US" sz="1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8893284" y="24450"/>
            <a:ext cx="980792" cy="4191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160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資料３</a:t>
            </a:r>
            <a:endParaRPr kumimoji="1" lang="ja-JP" altLang="en-US" sz="16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75804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角丸四角形 152"/>
          <p:cNvSpPr/>
          <p:nvPr/>
        </p:nvSpPr>
        <p:spPr>
          <a:xfrm>
            <a:off x="4410438" y="1983804"/>
            <a:ext cx="5436000" cy="2237284"/>
          </a:xfrm>
          <a:prstGeom prst="roundRect">
            <a:avLst>
              <a:gd name="adj" fmla="val 7369"/>
            </a:avLst>
          </a:prstGeom>
          <a:solidFill>
            <a:schemeClr val="bg1">
              <a:lumMod val="95000"/>
            </a:schemeClr>
          </a:solidFill>
          <a:ln w="31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118" name="角丸四角形 117"/>
          <p:cNvSpPr/>
          <p:nvPr/>
        </p:nvSpPr>
        <p:spPr>
          <a:xfrm>
            <a:off x="0" y="692712"/>
            <a:ext cx="4284000" cy="3636000"/>
          </a:xfrm>
          <a:prstGeom prst="roundRect">
            <a:avLst>
              <a:gd name="adj" fmla="val 7369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0" y="0"/>
            <a:ext cx="9906000" cy="4680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 smtClean="0">
                <a:solidFill>
                  <a:schemeClr val="bg1"/>
                </a:solidFill>
              </a:rPr>
              <a:t>案内サインの改善</a:t>
            </a:r>
            <a:endParaRPr kumimoji="1" lang="ja-JP" altLang="en-US" b="1" dirty="0">
              <a:solidFill>
                <a:schemeClr val="bg1"/>
              </a:solidFill>
            </a:endParaRPr>
          </a:p>
        </p:txBody>
      </p:sp>
      <p:sp>
        <p:nvSpPr>
          <p:cNvPr id="8" name="角丸四角形 7"/>
          <p:cNvSpPr/>
          <p:nvPr/>
        </p:nvSpPr>
        <p:spPr>
          <a:xfrm>
            <a:off x="12890" y="4869160"/>
            <a:ext cx="4364045" cy="49502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2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■</a:t>
            </a:r>
            <a:r>
              <a:rPr kumimoji="1" lang="ja-JP" altLang="en-US" sz="1200" i="1" u="sng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案内サインの試験的掲出</a:t>
            </a:r>
            <a:r>
              <a:rPr lang="ja-JP" altLang="en-US" sz="1000" i="1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（平成</a:t>
            </a:r>
            <a:r>
              <a:rPr lang="en-US" altLang="ja-JP" sz="1000" i="1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28</a:t>
            </a:r>
            <a:r>
              <a:rPr lang="ja-JP" altLang="en-US" sz="1000" i="1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年</a:t>
            </a:r>
            <a:r>
              <a:rPr lang="en-US" altLang="ja-JP" sz="1000" i="1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10</a:t>
            </a:r>
            <a:r>
              <a:rPr lang="ja-JP" altLang="en-US" sz="1000" i="1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月）</a:t>
            </a:r>
            <a:endParaRPr lang="en-US" altLang="ja-JP" sz="1000" i="1" dirty="0" smtClean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10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11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案内サインを試験的に掲出し、視認性などについて意見交換</a:t>
            </a:r>
            <a:endParaRPr kumimoji="1" lang="ja-JP" altLang="en-US" sz="1100" dirty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3" name="角丸四角形 2"/>
          <p:cNvSpPr/>
          <p:nvPr/>
        </p:nvSpPr>
        <p:spPr>
          <a:xfrm>
            <a:off x="72000" y="540000"/>
            <a:ext cx="1080000" cy="28800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 smtClean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課題</a:t>
            </a:r>
            <a:endParaRPr kumimoji="1" lang="ja-JP" altLang="en-US" sz="1400" dirty="0">
              <a:solidFill>
                <a:schemeClr val="bg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11" name="角丸四角形 10"/>
          <p:cNvSpPr/>
          <p:nvPr/>
        </p:nvSpPr>
        <p:spPr>
          <a:xfrm>
            <a:off x="4376936" y="692736"/>
            <a:ext cx="3826966" cy="36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2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■</a:t>
            </a:r>
            <a:r>
              <a:rPr kumimoji="1" lang="ja-JP" altLang="en-US" sz="1200" i="1" u="sng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「サイン計画」の策定</a:t>
            </a:r>
            <a:r>
              <a:rPr kumimoji="1" lang="ja-JP" altLang="en-US" sz="1000" i="1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（平成</a:t>
            </a:r>
            <a:r>
              <a:rPr kumimoji="1" lang="en-US" altLang="ja-JP" sz="1000" i="1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29</a:t>
            </a:r>
            <a:r>
              <a:rPr kumimoji="1" lang="ja-JP" altLang="en-US" sz="1000" i="1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年</a:t>
            </a:r>
            <a:r>
              <a:rPr kumimoji="1" lang="en-US" altLang="ja-JP" sz="1000" i="1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8</a:t>
            </a:r>
            <a:r>
              <a:rPr kumimoji="1" lang="ja-JP" altLang="en-US" sz="1000" i="1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月）</a:t>
            </a:r>
            <a:endParaRPr kumimoji="1" lang="ja-JP" altLang="en-US" sz="1000" i="1" dirty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43" name="テキスト ボックス 42"/>
          <p:cNvSpPr txBox="1"/>
          <p:nvPr/>
        </p:nvSpPr>
        <p:spPr>
          <a:xfrm>
            <a:off x="4376936" y="1948385"/>
            <a:ext cx="1317074" cy="276993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altLang="ja-JP" sz="1100" dirty="0" smtClean="0"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【</a:t>
            </a:r>
            <a:r>
              <a:rPr lang="ja-JP" altLang="en-US" sz="1100" dirty="0" smtClean="0"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整備例</a:t>
            </a:r>
            <a:r>
              <a:rPr lang="en-US" altLang="ja-JP" sz="1100" dirty="0" smtClean="0"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】</a:t>
            </a:r>
            <a:endParaRPr lang="en-US" altLang="ja-JP" sz="1100" dirty="0"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</p:txBody>
      </p:sp>
      <p:sp>
        <p:nvSpPr>
          <p:cNvPr id="44" name="テキスト ボックス 43"/>
          <p:cNvSpPr txBox="1"/>
          <p:nvPr/>
        </p:nvSpPr>
        <p:spPr>
          <a:xfrm>
            <a:off x="4376936" y="980728"/>
            <a:ext cx="1571439" cy="269298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altLang="ja-JP" sz="1050" dirty="0" smtClean="0"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【</a:t>
            </a:r>
            <a:r>
              <a:rPr lang="ja-JP" altLang="en-US" sz="1050" dirty="0" smtClean="0"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基本レイアウト</a:t>
            </a:r>
            <a:r>
              <a:rPr lang="en-US" altLang="ja-JP" sz="1050" dirty="0" smtClean="0"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】</a:t>
            </a:r>
            <a:endParaRPr lang="en-US" altLang="ja-JP" sz="1050" dirty="0"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</p:txBody>
      </p:sp>
      <p:pic>
        <p:nvPicPr>
          <p:cNvPr id="45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62811" y="1260000"/>
            <a:ext cx="2604216" cy="516164"/>
          </a:xfrm>
          <a:prstGeom prst="rect">
            <a:avLst/>
          </a:prstGeom>
          <a:noFill/>
          <a:ln w="317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テキスト ボックス 45"/>
          <p:cNvSpPr txBox="1"/>
          <p:nvPr/>
        </p:nvSpPr>
        <p:spPr>
          <a:xfrm>
            <a:off x="3960142" y="1434262"/>
            <a:ext cx="1712938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900" dirty="0" smtClean="0"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結節空間ロゴ</a:t>
            </a:r>
            <a:endParaRPr kumimoji="1" lang="en-US" altLang="ja-JP" sz="900" dirty="0" smtClean="0"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  <a:p>
            <a:pPr algn="r"/>
            <a:r>
              <a:rPr kumimoji="1" lang="ja-JP" altLang="en-US" sz="700" dirty="0" smtClean="0"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（施設等のまとまりを表現）</a:t>
            </a:r>
            <a:endParaRPr kumimoji="1" lang="ja-JP" altLang="en-US" sz="700" dirty="0"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</p:txBody>
      </p:sp>
      <p:cxnSp>
        <p:nvCxnSpPr>
          <p:cNvPr id="47" name="直線矢印コネクタ 46"/>
          <p:cNvCxnSpPr>
            <a:stCxn id="46" idx="3"/>
          </p:cNvCxnSpPr>
          <p:nvPr/>
        </p:nvCxnSpPr>
        <p:spPr>
          <a:xfrm flipV="1">
            <a:off x="5673080" y="1593540"/>
            <a:ext cx="539999" cy="0"/>
          </a:xfrm>
          <a:prstGeom prst="straightConnector1">
            <a:avLst/>
          </a:prstGeom>
          <a:ln w="63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テキスト ボックス 47"/>
          <p:cNvSpPr txBox="1"/>
          <p:nvPr/>
        </p:nvSpPr>
        <p:spPr>
          <a:xfrm>
            <a:off x="8409385" y="1196752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00" dirty="0" smtClean="0"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ピクトグラム＋路線名</a:t>
            </a:r>
            <a:endParaRPr kumimoji="1" lang="en-US" altLang="ja-JP" sz="900" dirty="0" smtClean="0"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  <a:p>
            <a:r>
              <a:rPr kumimoji="1" lang="ja-JP" altLang="en-US" sz="900" dirty="0" smtClean="0"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＋路線マーク</a:t>
            </a:r>
            <a:endParaRPr kumimoji="1" lang="ja-JP" altLang="en-US" sz="900" dirty="0"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</p:txBody>
      </p:sp>
      <p:cxnSp>
        <p:nvCxnSpPr>
          <p:cNvPr id="49" name="直線矢印コネクタ 48"/>
          <p:cNvCxnSpPr/>
          <p:nvPr/>
        </p:nvCxnSpPr>
        <p:spPr>
          <a:xfrm flipH="1" flipV="1">
            <a:off x="8244000" y="1368000"/>
            <a:ext cx="167036" cy="0"/>
          </a:xfrm>
          <a:prstGeom prst="straightConnector1">
            <a:avLst/>
          </a:prstGeom>
          <a:ln w="63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テキスト ボックス 49"/>
          <p:cNvSpPr txBox="1"/>
          <p:nvPr/>
        </p:nvSpPr>
        <p:spPr>
          <a:xfrm>
            <a:off x="8460396" y="1541984"/>
            <a:ext cx="2392272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900" dirty="0" smtClean="0"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主な歩行目標地</a:t>
            </a:r>
            <a:endParaRPr kumimoji="1" lang="ja-JP" altLang="en-US" sz="900" dirty="0"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</p:txBody>
      </p:sp>
      <p:cxnSp>
        <p:nvCxnSpPr>
          <p:cNvPr id="51" name="直線矢印コネクタ 50"/>
          <p:cNvCxnSpPr>
            <a:stCxn id="50" idx="1"/>
          </p:cNvCxnSpPr>
          <p:nvPr/>
        </p:nvCxnSpPr>
        <p:spPr>
          <a:xfrm flipH="1" flipV="1">
            <a:off x="7972574" y="1645862"/>
            <a:ext cx="432000" cy="0"/>
          </a:xfrm>
          <a:prstGeom prst="straightConnector1">
            <a:avLst/>
          </a:prstGeom>
          <a:ln w="63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テキスト ボックス 51"/>
          <p:cNvSpPr txBox="1"/>
          <p:nvPr/>
        </p:nvSpPr>
        <p:spPr>
          <a:xfrm>
            <a:off x="6994597" y="1730313"/>
            <a:ext cx="1558803" cy="230826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pPr algn="r"/>
            <a:r>
              <a:rPr lang="ja-JP" altLang="en-US" sz="800" dirty="0" smtClean="0"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（日英二カ国語表記）</a:t>
            </a:r>
            <a:endParaRPr lang="en-US" altLang="ja-JP" sz="800" dirty="0"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</p:txBody>
      </p:sp>
      <p:sp>
        <p:nvSpPr>
          <p:cNvPr id="30" name="二等辺三角形 29"/>
          <p:cNvSpPr/>
          <p:nvPr/>
        </p:nvSpPr>
        <p:spPr>
          <a:xfrm rot="10800000">
            <a:off x="6433266" y="2596453"/>
            <a:ext cx="679972" cy="101165"/>
          </a:xfrm>
          <a:prstGeom prst="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>
              <a:solidFill>
                <a:schemeClr val="bg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pic>
        <p:nvPicPr>
          <p:cNvPr id="32" name="Picture 6" descr="\\10.224.63.10\都市基盤部\30交通企画課\190交通プロジェクト担当\2015101_新宿ターミナル協議会\100_現場写真\H29.8.23 主動線サイン\P100072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66681" y="3263267"/>
            <a:ext cx="4930124" cy="275877"/>
          </a:xfrm>
          <a:prstGeom prst="rect">
            <a:avLst/>
          </a:prstGeom>
          <a:noFill/>
          <a:ln w="3175">
            <a:solidFill>
              <a:schemeClr val="tx1">
                <a:lumMod val="85000"/>
                <a:lumOff val="1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67235" y="3798141"/>
            <a:ext cx="4929570" cy="264472"/>
          </a:xfrm>
          <a:prstGeom prst="rect">
            <a:avLst/>
          </a:prstGeom>
          <a:noFill/>
          <a:ln w="3175">
            <a:solidFill>
              <a:schemeClr val="tx1">
                <a:lumMod val="85000"/>
                <a:lumOff val="1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6" name="Picture 4" descr="\\10.224.63.10\都市基盤部\30交通企画課\190交通プロジェクト担当\2015101_新宿ターミナル協議会\100_現場写真\H29.8.23 主動線サイン\P1000722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66608" y="2327163"/>
            <a:ext cx="4541442" cy="197866"/>
          </a:xfrm>
          <a:prstGeom prst="rect">
            <a:avLst/>
          </a:prstGeom>
          <a:noFill/>
          <a:ln w="3175">
            <a:solidFill>
              <a:schemeClr val="tx1">
                <a:lumMod val="85000"/>
                <a:lumOff val="1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67028" y="2757829"/>
            <a:ext cx="4541022" cy="219480"/>
          </a:xfrm>
          <a:prstGeom prst="rect">
            <a:avLst/>
          </a:prstGeom>
          <a:noFill/>
          <a:ln w="3175">
            <a:solidFill>
              <a:schemeClr val="tx1">
                <a:lumMod val="85000"/>
                <a:lumOff val="1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8" name="テキスト ボックス 57"/>
          <p:cNvSpPr txBox="1"/>
          <p:nvPr/>
        </p:nvSpPr>
        <p:spPr>
          <a:xfrm>
            <a:off x="8190085" y="2164409"/>
            <a:ext cx="972000" cy="20005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kumimoji="1" lang="ja-JP" altLang="en-US" sz="7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（現状）</a:t>
            </a:r>
            <a:endParaRPr kumimoji="1" lang="ja-JP" altLang="en-US" sz="7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59" name="テキスト ボックス 58"/>
          <p:cNvSpPr txBox="1"/>
          <p:nvPr/>
        </p:nvSpPr>
        <p:spPr>
          <a:xfrm>
            <a:off x="8079004" y="2596457"/>
            <a:ext cx="972000" cy="20005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kumimoji="1" lang="ja-JP" altLang="en-US" sz="7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（サイン計画）</a:t>
            </a:r>
            <a:endParaRPr kumimoji="1" lang="ja-JP" altLang="en-US" sz="7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60" name="テキスト ボックス 59"/>
          <p:cNvSpPr txBox="1"/>
          <p:nvPr/>
        </p:nvSpPr>
        <p:spPr>
          <a:xfrm>
            <a:off x="8578840" y="3100513"/>
            <a:ext cx="972000" cy="20005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kumimoji="1" lang="ja-JP" altLang="en-US" sz="7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（現状）</a:t>
            </a:r>
            <a:endParaRPr kumimoji="1" lang="ja-JP" altLang="en-US" sz="7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61" name="テキスト ボックス 60"/>
          <p:cNvSpPr txBox="1"/>
          <p:nvPr/>
        </p:nvSpPr>
        <p:spPr>
          <a:xfrm>
            <a:off x="8467759" y="3637689"/>
            <a:ext cx="972000" cy="20005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kumimoji="1" lang="ja-JP" altLang="en-US" sz="7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（サイン計画）</a:t>
            </a:r>
            <a:endParaRPr kumimoji="1" lang="ja-JP" altLang="en-US" sz="7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64" name="二等辺三角形 63"/>
          <p:cNvSpPr/>
          <p:nvPr/>
        </p:nvSpPr>
        <p:spPr>
          <a:xfrm rot="10800000">
            <a:off x="6558255" y="3633561"/>
            <a:ext cx="679972" cy="101165"/>
          </a:xfrm>
          <a:prstGeom prst="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>
              <a:solidFill>
                <a:schemeClr val="bg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05" name="タイトル 4"/>
          <p:cNvSpPr txBox="1">
            <a:spLocks/>
          </p:cNvSpPr>
          <p:nvPr/>
        </p:nvSpPr>
        <p:spPr>
          <a:xfrm>
            <a:off x="12008288" y="-1481618"/>
            <a:ext cx="935186" cy="3745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R="0" lvl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1" lang="ja-JP" altLang="en-US" sz="1600" b="0" i="0" u="none" strike="noStrike" kern="1200" cap="none" spc="-5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（例）</a:t>
            </a:r>
            <a:endParaRPr kumimoji="1" lang="ja-JP" altLang="en-US" sz="1600" b="0" i="0" u="none" strike="noStrike" kern="1200" cap="none" spc="-5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grpSp>
        <p:nvGrpSpPr>
          <p:cNvPr id="107" name="グループ化 106"/>
          <p:cNvGrpSpPr>
            <a:grpSpLocks noChangeAspect="1"/>
          </p:cNvGrpSpPr>
          <p:nvPr/>
        </p:nvGrpSpPr>
        <p:grpSpPr>
          <a:xfrm>
            <a:off x="666165" y="1412776"/>
            <a:ext cx="3134707" cy="472215"/>
            <a:chOff x="892524" y="1103690"/>
            <a:chExt cx="8017159" cy="1207710"/>
          </a:xfrm>
        </p:grpSpPr>
        <p:pic>
          <p:nvPicPr>
            <p:cNvPr id="108" name="図 107" descr="\\10.74.65.15\21 地下鉄改革\2015101_新宿ターミナル協議会\101_視察関係\遠藤大臣視察\写真\H27.9.8火1500-1600\P1030855.JPG"/>
            <p:cNvPicPr/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913074" y="1905573"/>
              <a:ext cx="1892118" cy="298757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09" name="図 108" descr="D:\H27.6.26 新宿サイン\P1020946.JPG"/>
            <p:cNvPicPr/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892524" y="1180234"/>
              <a:ext cx="2137847" cy="319549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10" name="図 109" descr="D:\H27.6.26 新宿サイン\P1020946.JPG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1"/>
            <a:stretch/>
          </p:blipFill>
          <p:spPr bwMode="auto">
            <a:xfrm>
              <a:off x="3308713" y="1103690"/>
              <a:ext cx="5600970" cy="569527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11" name="図 110" descr="\\10.74.65.15\21 地下鉄改革\2015101_新宿ターミナル協議会\101_視察関係\遠藤大臣視察\写真\H27.9.8火1500-1600\P1030855.JPG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308878" y="1819642"/>
              <a:ext cx="5029337" cy="491758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12" name="正方形/長方形 111"/>
            <p:cNvSpPr/>
            <p:nvPr/>
          </p:nvSpPr>
          <p:spPr>
            <a:xfrm>
              <a:off x="3365500" y="1301750"/>
              <a:ext cx="654050" cy="10575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113" name="正方形/長方形 112"/>
            <p:cNvSpPr/>
            <p:nvPr/>
          </p:nvSpPr>
          <p:spPr>
            <a:xfrm>
              <a:off x="5042452" y="2040054"/>
              <a:ext cx="774744" cy="10575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cxnSp>
          <p:nvCxnSpPr>
            <p:cNvPr id="114" name="直線コネクタ 113"/>
            <p:cNvCxnSpPr/>
            <p:nvPr/>
          </p:nvCxnSpPr>
          <p:spPr>
            <a:xfrm>
              <a:off x="3030371" y="1180234"/>
              <a:ext cx="335129" cy="121516"/>
            </a:xfrm>
            <a:prstGeom prst="line">
              <a:avLst/>
            </a:prstGeom>
            <a:ln w="63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直線コネクタ 114"/>
            <p:cNvCxnSpPr/>
            <p:nvPr/>
          </p:nvCxnSpPr>
          <p:spPr>
            <a:xfrm flipV="1">
              <a:off x="3030371" y="1404330"/>
              <a:ext cx="335492" cy="95453"/>
            </a:xfrm>
            <a:prstGeom prst="line">
              <a:avLst/>
            </a:prstGeom>
            <a:ln w="63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直線コネクタ 115"/>
            <p:cNvCxnSpPr/>
            <p:nvPr/>
          </p:nvCxnSpPr>
          <p:spPr>
            <a:xfrm>
              <a:off x="2805192" y="1905573"/>
              <a:ext cx="2237260" cy="129022"/>
            </a:xfrm>
            <a:prstGeom prst="line">
              <a:avLst/>
            </a:prstGeom>
            <a:ln w="63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直線コネクタ 116"/>
            <p:cNvCxnSpPr/>
            <p:nvPr/>
          </p:nvCxnSpPr>
          <p:spPr>
            <a:xfrm flipV="1">
              <a:off x="2805192" y="2145808"/>
              <a:ext cx="2237260" cy="58522"/>
            </a:xfrm>
            <a:prstGeom prst="line">
              <a:avLst/>
            </a:prstGeom>
            <a:ln w="63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グループ化 13"/>
          <p:cNvGrpSpPr>
            <a:grpSpLocks noChangeAspect="1"/>
          </p:cNvGrpSpPr>
          <p:nvPr/>
        </p:nvGrpSpPr>
        <p:grpSpPr>
          <a:xfrm>
            <a:off x="2804727" y="2328287"/>
            <a:ext cx="1212169" cy="708832"/>
            <a:chOff x="18861835" y="-3318461"/>
            <a:chExt cx="1710380" cy="1000168"/>
          </a:xfrm>
        </p:grpSpPr>
        <p:pic>
          <p:nvPicPr>
            <p:cNvPr id="119" name="図 118" descr="\\10.74.65.15\21 地下鉄改革\2015101_新宿ターミナル協議会\101_視察関係\遠藤大臣視察\写真\H27.9.8火1500-1600\P1030856.JPG"/>
            <p:cNvPicPr/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8861836" y="-3318461"/>
              <a:ext cx="1552196" cy="392128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0" name="Picture 2" descr="D:\H27.9.16\P1030977.JPG"/>
            <p:cNvPicPr>
              <a:picLocks noChangeAspect="1" noChangeArrowheads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8861835" y="-2519918"/>
              <a:ext cx="1681725" cy="20162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1" name="Picture 4" descr="D:\H27.9.16\P1030981.JPG"/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8861836" y="-2852151"/>
              <a:ext cx="1710379" cy="253906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4" name="グループ化 123"/>
          <p:cNvGrpSpPr>
            <a:grpSpLocks noChangeAspect="1"/>
          </p:cNvGrpSpPr>
          <p:nvPr/>
        </p:nvGrpSpPr>
        <p:grpSpPr>
          <a:xfrm>
            <a:off x="457517" y="2326183"/>
            <a:ext cx="1759179" cy="693028"/>
            <a:chOff x="1961447" y="2580086"/>
            <a:chExt cx="4309395" cy="1697690"/>
          </a:xfrm>
        </p:grpSpPr>
        <p:pic>
          <p:nvPicPr>
            <p:cNvPr id="125" name="Picture 4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961447" y="3909250"/>
              <a:ext cx="4300944" cy="368526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6" name="Picture 7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61447" y="3310091"/>
              <a:ext cx="4309395" cy="48438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7" name="Picture 8" descr="D:\H27.6.26 新宿サイン\P1030027.JPG"/>
            <p:cNvPicPr>
              <a:picLocks noChangeAspect="1" noChangeArrowheads="1"/>
            </p:cNvPicPr>
            <p:nvPr/>
          </p:nvPicPr>
          <p:blipFill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989187" y="2580086"/>
              <a:ext cx="2281655" cy="623580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" name="グループ化 14"/>
          <p:cNvGrpSpPr>
            <a:grpSpLocks noChangeAspect="1"/>
          </p:cNvGrpSpPr>
          <p:nvPr/>
        </p:nvGrpSpPr>
        <p:grpSpPr>
          <a:xfrm>
            <a:off x="488504" y="3340899"/>
            <a:ext cx="3428009" cy="880189"/>
            <a:chOff x="13110216" y="-1503024"/>
            <a:chExt cx="6315302" cy="1621541"/>
          </a:xfrm>
        </p:grpSpPr>
        <p:pic>
          <p:nvPicPr>
            <p:cNvPr id="128" name="Picture 2" descr="C:\Users\T0523692\Desktop\H27.6.26 新宿サイン\P1020991.JPG"/>
            <p:cNvPicPr>
              <a:picLocks noChangeAspect="1" noChangeArrowheads="1"/>
            </p:cNvPicPr>
            <p:nvPr/>
          </p:nvPicPr>
          <p:blipFill rotWithShape="1"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3110216" y="-1503024"/>
              <a:ext cx="6315302" cy="162154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9" name="Picture 2" descr="C:\Users\T0523692\Desktop\H27.6.26 新宿サイン\P1020991.JPG"/>
            <p:cNvPicPr>
              <a:picLocks noChangeAspect="1" noChangeArrowheads="1"/>
            </p:cNvPicPr>
            <p:nvPr/>
          </p:nvPicPr>
          <p:blipFill rotWithShape="1"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5801431" y="-450501"/>
              <a:ext cx="174336" cy="190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0" name="Picture 2" descr="C:\Users\T0523692\Desktop\H27.6.26 新宿サイン\P1020991.JPG"/>
            <p:cNvPicPr>
              <a:picLocks noChangeAspect="1" noChangeArrowheads="1"/>
            </p:cNvPicPr>
            <p:nvPr/>
          </p:nvPicPr>
          <p:blipFill rotWithShape="1"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8763416" y="-602902"/>
              <a:ext cx="254001" cy="2476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1" name="Picture 2" descr="C:\Users\T0523692\Desktop\H27.6.26 新宿サイン\P1020991.JPG"/>
            <p:cNvPicPr>
              <a:picLocks noChangeAspect="1" noChangeArrowheads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7829967" y="-399702"/>
              <a:ext cx="114300" cy="1397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2" name="Picture 2" descr="C:\Users\T0523692\Desktop\H27.6.26 新宿サイン\P1020991.JPG"/>
            <p:cNvPicPr>
              <a:picLocks noChangeAspect="1" noChangeArrowheads="1"/>
            </p:cNvPicPr>
            <p:nvPr/>
          </p:nvPicPr>
          <p:blipFill rotWithShape="1"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6868035" y="-479077"/>
              <a:ext cx="136432" cy="149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3" name="Picture 2" descr="C:\Users\T0523692\Desktop\H27.6.26 新宿サイン\P1020991.JPG"/>
            <p:cNvPicPr>
              <a:picLocks noChangeAspect="1" noChangeArrowheads="1"/>
            </p:cNvPicPr>
            <p:nvPr/>
          </p:nvPicPr>
          <p:blipFill rotWithShape="1"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6598066" y="-404464"/>
              <a:ext cx="144433" cy="1444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4" name="Picture 2" descr="C:\Users\T0523692\Desktop\H27.6.26 新宿サイン\P1020991.JPG"/>
            <p:cNvPicPr>
              <a:picLocks noChangeAspect="1" noChangeArrowheads="1"/>
            </p:cNvPicPr>
            <p:nvPr/>
          </p:nvPicPr>
          <p:blipFill rotWithShape="1"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3524667" y="-399702"/>
              <a:ext cx="177800" cy="1397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5" name="角丸四角形 134"/>
          <p:cNvSpPr/>
          <p:nvPr/>
        </p:nvSpPr>
        <p:spPr>
          <a:xfrm>
            <a:off x="-69372" y="836752"/>
            <a:ext cx="4662332" cy="36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2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設置者ごとに異なる表記やデザインの案内サイン</a:t>
            </a:r>
            <a:r>
              <a:rPr lang="ja-JP" altLang="en-US" sz="12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を分かりやすく改善</a:t>
            </a:r>
            <a:endParaRPr kumimoji="1" lang="en-US" altLang="ja-JP" sz="1200" dirty="0" smtClean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136" name="角丸四角形 135"/>
          <p:cNvSpPr/>
          <p:nvPr/>
        </p:nvSpPr>
        <p:spPr>
          <a:xfrm>
            <a:off x="23514" y="1080000"/>
            <a:ext cx="2056693" cy="36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2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○ 表記の統一性</a:t>
            </a:r>
            <a:endParaRPr kumimoji="1" lang="ja-JP" altLang="en-US" sz="1200" dirty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137" name="角丸四角形 136"/>
          <p:cNvSpPr/>
          <p:nvPr/>
        </p:nvSpPr>
        <p:spPr>
          <a:xfrm>
            <a:off x="12891" y="1884991"/>
            <a:ext cx="2067316" cy="31133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2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○ </a:t>
            </a:r>
            <a:r>
              <a:rPr kumimoji="1" lang="ja-JP" altLang="en-US" sz="12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表現の一貫性</a:t>
            </a:r>
            <a:endParaRPr kumimoji="1" lang="ja-JP" altLang="en-US" sz="1200" dirty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138" name="角丸四角形 137"/>
          <p:cNvSpPr/>
          <p:nvPr/>
        </p:nvSpPr>
        <p:spPr>
          <a:xfrm>
            <a:off x="22448" y="2996952"/>
            <a:ext cx="1780188" cy="36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2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○ </a:t>
            </a:r>
            <a:r>
              <a:rPr kumimoji="1" lang="ja-JP" altLang="en-US" sz="12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適切な配置</a:t>
            </a:r>
            <a:endParaRPr kumimoji="1" lang="ja-JP" altLang="en-US" sz="1200" dirty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77" name="角丸四角形 76"/>
          <p:cNvSpPr/>
          <p:nvPr/>
        </p:nvSpPr>
        <p:spPr>
          <a:xfrm>
            <a:off x="4376936" y="4221088"/>
            <a:ext cx="3456636" cy="36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2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■</a:t>
            </a:r>
            <a:r>
              <a:rPr lang="ja-JP" altLang="en-US" sz="1200" i="1" u="sng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案内サインの整備を順次実施</a:t>
            </a:r>
            <a:r>
              <a:rPr lang="ja-JP" altLang="en-US" sz="1000" i="1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（平成</a:t>
            </a:r>
            <a:r>
              <a:rPr lang="en-US" altLang="ja-JP" sz="1000" i="1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29</a:t>
            </a:r>
            <a:r>
              <a:rPr lang="ja-JP" altLang="en-US" sz="1000" i="1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年</a:t>
            </a:r>
            <a:r>
              <a:rPr lang="en-US" altLang="ja-JP" sz="1000" i="1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10</a:t>
            </a:r>
            <a:r>
              <a:rPr lang="ja-JP" altLang="en-US" sz="1000" i="1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月～）</a:t>
            </a:r>
            <a:endParaRPr kumimoji="1" lang="ja-JP" altLang="en-US" sz="1000" i="1" dirty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100" name="下矢印 99"/>
          <p:cNvSpPr>
            <a:spLocks/>
          </p:cNvSpPr>
          <p:nvPr/>
        </p:nvSpPr>
        <p:spPr>
          <a:xfrm rot="16200000">
            <a:off x="6982200" y="5722037"/>
            <a:ext cx="324000" cy="126000"/>
          </a:xfrm>
          <a:prstGeom prst="downArrow">
            <a:avLst/>
          </a:prstGeom>
          <a:solidFill>
            <a:schemeClr val="tx1">
              <a:lumMod val="65000"/>
              <a:lumOff val="3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6674" tIns="53337" rIns="106674" bIns="53337" rtlCol="0" anchor="ctr"/>
          <a:lstStyle/>
          <a:p>
            <a:pPr algn="ctr"/>
            <a:endParaRPr kumimoji="1" lang="ja-JP" altLang="en-US" sz="1050">
              <a:solidFill>
                <a:schemeClr val="bg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grpSp>
        <p:nvGrpSpPr>
          <p:cNvPr id="148" name="グループ化 147"/>
          <p:cNvGrpSpPr/>
          <p:nvPr/>
        </p:nvGrpSpPr>
        <p:grpSpPr>
          <a:xfrm>
            <a:off x="4448944" y="4562372"/>
            <a:ext cx="2617382" cy="2227441"/>
            <a:chOff x="-295647" y="1491459"/>
            <a:chExt cx="5306485" cy="4515916"/>
          </a:xfrm>
        </p:grpSpPr>
        <p:pic>
          <p:nvPicPr>
            <p:cNvPr id="149" name="Picture 3" descr="C:\Users\T0523692\Desktop\H27.6.26 新宿サイン\P1030079.JPG"/>
            <p:cNvPicPr>
              <a:picLocks noChangeAspect="1" noChangeArrowheads="1"/>
            </p:cNvPicPr>
            <p:nvPr/>
          </p:nvPicPr>
          <p:blipFill rotWithShape="1"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-295647" y="1491459"/>
              <a:ext cx="5306485" cy="45159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0" name="Picture 3" descr="C:\Users\T0523692\Desktop\H27.6.26 新宿サイン\P1030079.JPG"/>
            <p:cNvPicPr>
              <a:picLocks noChangeAspect="1" noChangeArrowheads="1"/>
            </p:cNvPicPr>
            <p:nvPr/>
          </p:nvPicPr>
          <p:blipFill rotWithShape="1"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274345" y="3853936"/>
              <a:ext cx="114421" cy="1600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1" name="テキスト ボックス 150"/>
            <p:cNvSpPr txBox="1"/>
            <p:nvPr/>
          </p:nvSpPr>
          <p:spPr>
            <a:xfrm>
              <a:off x="2478147" y="5471190"/>
              <a:ext cx="2498452" cy="499177"/>
            </a:xfrm>
            <a:prstGeom prst="rect">
              <a:avLst/>
            </a:prstGeom>
            <a:noFill/>
          </p:spPr>
          <p:txBody>
            <a:bodyPr wrap="square" lIns="106674" tIns="53337" rIns="106674" bIns="53337" rtlCol="0">
              <a:spAutoFit/>
            </a:bodyPr>
            <a:lstStyle/>
            <a:p>
              <a:pPr algn="r"/>
              <a:r>
                <a:rPr lang="ja-JP" altLang="en-US" sz="900" dirty="0" smtClean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整備前</a:t>
              </a:r>
              <a:endParaRPr lang="en-US" altLang="ja-JP" sz="9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pic>
          <p:nvPicPr>
            <p:cNvPr id="152" name="Picture 3" descr="C:\Users\T0523692\Desktop\H27.6.26 新宿サイン\P1030079.JPG"/>
            <p:cNvPicPr>
              <a:picLocks noChangeAspect="1" noChangeArrowheads="1"/>
            </p:cNvPicPr>
            <p:nvPr/>
          </p:nvPicPr>
          <p:blipFill rotWithShape="1"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856869" y="3870118"/>
              <a:ext cx="114421" cy="1600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1" name="グループ化 100"/>
          <p:cNvGrpSpPr/>
          <p:nvPr/>
        </p:nvGrpSpPr>
        <p:grpSpPr>
          <a:xfrm>
            <a:off x="7220610" y="4566221"/>
            <a:ext cx="2617382" cy="2208725"/>
            <a:chOff x="5391886" y="1519457"/>
            <a:chExt cx="5306484" cy="4477972"/>
          </a:xfrm>
        </p:grpSpPr>
        <p:pic>
          <p:nvPicPr>
            <p:cNvPr id="139" name="Picture 2" descr="\\10.224.63.10\都市基盤部\30交通企画課\190交通プロジェクト担当\2015101_新宿ターミナル協議会\ルミネ写真\IMG_1357.JPG"/>
            <p:cNvPicPr>
              <a:picLocks noChangeAspect="1" noChangeArrowheads="1"/>
            </p:cNvPicPr>
            <p:nvPr/>
          </p:nvPicPr>
          <p:blipFill rotWithShape="1"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391886" y="1519457"/>
              <a:ext cx="5306484" cy="44779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0" name="Picture 2" descr="\\10.224.63.10\都市基盤部\30交通企画課\190交通プロジェクト担当\2015101_新宿ターミナル協議会\ルミネ写真\IMG_1357.JPG"/>
            <p:cNvPicPr>
              <a:picLocks noChangeAspect="1" noChangeArrowheads="1"/>
            </p:cNvPicPr>
            <p:nvPr/>
          </p:nvPicPr>
          <p:blipFill rotWithShape="1"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7440471" y="3716786"/>
              <a:ext cx="137480" cy="1139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1" name="Picture 2" descr="\\10.224.63.10\都市基盤部\30交通企画課\190交通プロジェクト担当\2015101_新宿ターミナル協議会\ルミネ写真\IMG_1357.JPG"/>
            <p:cNvPicPr>
              <a:picLocks noChangeAspect="1" noChangeArrowheads="1"/>
            </p:cNvPicPr>
            <p:nvPr/>
          </p:nvPicPr>
          <p:blipFill rotWithShape="1"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7985146" y="3773740"/>
              <a:ext cx="87730" cy="1119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2" name="Picture 2" descr="\\10.224.63.10\都市基盤部\30交通企画課\190交通プロジェクト担当\2015101_新宿ターミナル協議会\ルミネ写真\IMG_1357.JPG"/>
            <p:cNvPicPr>
              <a:picLocks noChangeAspect="1" noChangeArrowheads="1"/>
            </p:cNvPicPr>
            <p:nvPr/>
          </p:nvPicPr>
          <p:blipFill rotWithShape="1"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8402824" y="3716786"/>
              <a:ext cx="143933" cy="1852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3" name="Picture 2" descr="\\10.224.63.10\都市基盤部\30交通企画課\190交通プロジェクト担当\2015101_新宿ターミナル協議会\ルミネ写真\IMG_1357.JPG"/>
            <p:cNvPicPr>
              <a:picLocks noChangeAspect="1" noChangeArrowheads="1"/>
            </p:cNvPicPr>
            <p:nvPr/>
          </p:nvPicPr>
          <p:blipFill rotWithShape="1"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8832284" y="3677505"/>
              <a:ext cx="167594" cy="2081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4" name="Picture 2" descr="\\10.224.63.10\都市基盤部\30交通企画課\190交通プロジェクト担当\2015101_新宿ターミナル協議会\ルミネ写真\IMG_1357.JPG"/>
            <p:cNvPicPr>
              <a:picLocks noChangeAspect="1" noChangeArrowheads="1"/>
            </p:cNvPicPr>
            <p:nvPr/>
          </p:nvPicPr>
          <p:blipFill rotWithShape="1"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8054602" y="3641371"/>
              <a:ext cx="75415" cy="754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5" name="Picture 2" descr="\\10.224.63.10\都市基盤部\30交通企画課\190交通プロジェクト担当\2015101_新宿ターミナル協議会\ルミネ写真\IMG_1357.JPG"/>
            <p:cNvPicPr>
              <a:picLocks noChangeAspect="1" noChangeArrowheads="1"/>
            </p:cNvPicPr>
            <p:nvPr/>
          </p:nvPicPr>
          <p:blipFill rotWithShape="1"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7210451" y="3679078"/>
              <a:ext cx="131821" cy="1025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6" name="Picture 2" descr="\\10.224.63.10\都市基盤部\30交通企画課\190交通プロジェクト担当\2015101_新宿ターミナル協議会\ルミネ写真\IMG_1357.JPG"/>
            <p:cNvPicPr>
              <a:picLocks noChangeAspect="1" noChangeArrowheads="1"/>
            </p:cNvPicPr>
            <p:nvPr/>
          </p:nvPicPr>
          <p:blipFill rotWithShape="1"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6732123" y="3677505"/>
              <a:ext cx="75415" cy="1040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7" name="テキスト ボックス 146"/>
            <p:cNvSpPr txBox="1"/>
            <p:nvPr/>
          </p:nvSpPr>
          <p:spPr>
            <a:xfrm>
              <a:off x="7656019" y="5491386"/>
              <a:ext cx="2997852" cy="499177"/>
            </a:xfrm>
            <a:prstGeom prst="rect">
              <a:avLst/>
            </a:prstGeom>
            <a:noFill/>
          </p:spPr>
          <p:txBody>
            <a:bodyPr wrap="square" lIns="106674" tIns="53337" rIns="106674" bIns="53337" rtlCol="0">
              <a:spAutoFit/>
            </a:bodyPr>
            <a:lstStyle/>
            <a:p>
              <a:pPr algn="r"/>
              <a:r>
                <a:rPr lang="ja-JP" altLang="en-US" sz="900" dirty="0" smtClean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整備後</a:t>
              </a:r>
              <a:r>
                <a:rPr lang="ja-JP" altLang="en-US" sz="500" dirty="0" smtClean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（平成</a:t>
              </a:r>
              <a:r>
                <a:rPr lang="en-US" altLang="ja-JP" sz="500" dirty="0" smtClean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29</a:t>
              </a:r>
              <a:r>
                <a:rPr lang="ja-JP" altLang="en-US" sz="500" dirty="0" smtClean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年</a:t>
              </a:r>
              <a:r>
                <a:rPr lang="en-US" altLang="ja-JP" sz="500" dirty="0" smtClean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12</a:t>
              </a:r>
              <a:r>
                <a:rPr lang="ja-JP" altLang="en-US" sz="500" dirty="0" smtClean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月時点）</a:t>
              </a:r>
              <a:endParaRPr lang="en-US" altLang="ja-JP" sz="500" dirty="0" smtClean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</p:grpSp>
      <p:grpSp>
        <p:nvGrpSpPr>
          <p:cNvPr id="90" name="グループ化 89"/>
          <p:cNvGrpSpPr>
            <a:grpSpLocks noChangeAspect="1"/>
          </p:cNvGrpSpPr>
          <p:nvPr/>
        </p:nvGrpSpPr>
        <p:grpSpPr>
          <a:xfrm>
            <a:off x="56456" y="5354246"/>
            <a:ext cx="2605153" cy="1417313"/>
            <a:chOff x="7292370" y="3401856"/>
            <a:chExt cx="1746076" cy="949938"/>
          </a:xfrm>
        </p:grpSpPr>
        <p:pic>
          <p:nvPicPr>
            <p:cNvPr id="91" name="図 90"/>
            <p:cNvPicPr>
              <a:picLocks noChangeAspect="1"/>
            </p:cNvPicPr>
            <p:nvPr/>
          </p:nvPicPr>
          <p:blipFill rotWithShape="1">
            <a:blip r:embed="rId3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292370" y="3401856"/>
              <a:ext cx="1746076" cy="949938"/>
            </a:xfrm>
            <a:prstGeom prst="rect">
              <a:avLst/>
            </a:prstGeom>
            <a:effectLst/>
          </p:spPr>
        </p:pic>
        <p:pic>
          <p:nvPicPr>
            <p:cNvPr id="92" name="Picture 3"/>
            <p:cNvPicPr>
              <a:picLocks noChangeAspect="1" noChangeArrowheads="1"/>
            </p:cNvPicPr>
            <p:nvPr/>
          </p:nvPicPr>
          <p:blipFill rotWithShape="1">
            <a:blip r:embed="rId3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"/>
            <a:stretch/>
          </p:blipFill>
          <p:spPr bwMode="auto">
            <a:xfrm>
              <a:off x="8244408" y="3976688"/>
              <a:ext cx="500403" cy="1411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99" name="テキスト ボックス 98"/>
          <p:cNvSpPr txBox="1"/>
          <p:nvPr/>
        </p:nvSpPr>
        <p:spPr>
          <a:xfrm>
            <a:off x="1352600" y="6525344"/>
            <a:ext cx="1232342" cy="246215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pPr algn="r"/>
            <a:r>
              <a:rPr lang="ja-JP" altLang="en-US" sz="900" dirty="0" smtClean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京王モール</a:t>
            </a:r>
            <a:endParaRPr lang="en-US" altLang="ja-JP" sz="900" dirty="0">
              <a:solidFill>
                <a:schemeClr val="bg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02" name="下矢印 101"/>
          <p:cNvSpPr>
            <a:spLocks/>
          </p:cNvSpPr>
          <p:nvPr/>
        </p:nvSpPr>
        <p:spPr>
          <a:xfrm rot="16200000">
            <a:off x="2621752" y="6049568"/>
            <a:ext cx="324000" cy="126000"/>
          </a:xfrm>
          <a:prstGeom prst="downArrow">
            <a:avLst/>
          </a:prstGeom>
          <a:solidFill>
            <a:schemeClr val="tx1">
              <a:lumMod val="75000"/>
              <a:lumOff val="2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6674" tIns="53337" rIns="106674" bIns="53337" rtlCol="0" anchor="ctr"/>
          <a:lstStyle/>
          <a:p>
            <a:pPr algn="ctr"/>
            <a:endParaRPr kumimoji="1" lang="ja-JP" altLang="en-US" sz="1050">
              <a:solidFill>
                <a:schemeClr val="bg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03" name="角丸四角形 102"/>
          <p:cNvSpPr/>
          <p:nvPr/>
        </p:nvSpPr>
        <p:spPr>
          <a:xfrm>
            <a:off x="2720752" y="5336311"/>
            <a:ext cx="1803456" cy="143524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1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・文字の太さ</a:t>
            </a:r>
            <a:endParaRPr lang="en-US" altLang="ja-JP" sz="1100" dirty="0" smtClean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11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・色の濃さなど</a:t>
            </a:r>
            <a:endParaRPr lang="en-US" altLang="ja-JP" sz="1100" dirty="0" smtClean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endParaRPr lang="en-US" altLang="ja-JP" sz="1100" dirty="0" smtClean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1100" u="sng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具体的なデザインを改善</a:t>
            </a:r>
            <a:endParaRPr lang="en-US" altLang="ja-JP" sz="1100" u="sng" dirty="0" smtClean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104" name="角丸四角形 103"/>
          <p:cNvSpPr/>
          <p:nvPr/>
        </p:nvSpPr>
        <p:spPr>
          <a:xfrm>
            <a:off x="272480" y="2029047"/>
            <a:ext cx="1119989" cy="36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9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・異なるレイアウト</a:t>
            </a:r>
            <a:endParaRPr kumimoji="1" lang="ja-JP" altLang="en-US" sz="900" dirty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106" name="角丸四角形 105"/>
          <p:cNvSpPr/>
          <p:nvPr/>
        </p:nvSpPr>
        <p:spPr>
          <a:xfrm>
            <a:off x="2618032" y="2029047"/>
            <a:ext cx="1119989" cy="36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9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・異なるピクトグラム</a:t>
            </a:r>
            <a:endParaRPr kumimoji="1" lang="ja-JP" altLang="en-US" sz="900" dirty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cxnSp>
        <p:nvCxnSpPr>
          <p:cNvPr id="19" name="直線コネクタ 18"/>
          <p:cNvCxnSpPr/>
          <p:nvPr/>
        </p:nvCxnSpPr>
        <p:spPr>
          <a:xfrm>
            <a:off x="4354898" y="585368"/>
            <a:ext cx="0" cy="6156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角丸四角形 153"/>
          <p:cNvSpPr/>
          <p:nvPr/>
        </p:nvSpPr>
        <p:spPr>
          <a:xfrm>
            <a:off x="12889" y="4374134"/>
            <a:ext cx="4364045" cy="49502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2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■</a:t>
            </a:r>
            <a:r>
              <a:rPr lang="ja-JP" altLang="en-US" sz="1200" i="1" u="sng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新宿ターミナル基本ルールの策定</a:t>
            </a:r>
            <a:r>
              <a:rPr lang="ja-JP" altLang="en-US" sz="1000" i="1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（平成</a:t>
            </a:r>
            <a:r>
              <a:rPr lang="en-US" altLang="ja-JP" sz="1000" i="1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28</a:t>
            </a:r>
            <a:r>
              <a:rPr lang="ja-JP" altLang="en-US" sz="1000" i="1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年</a:t>
            </a:r>
            <a:r>
              <a:rPr lang="en-US" altLang="ja-JP" sz="1000" i="1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3</a:t>
            </a:r>
            <a:r>
              <a:rPr lang="ja-JP" altLang="en-US" sz="1000" i="1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月）</a:t>
            </a:r>
            <a:endParaRPr lang="en-US" altLang="ja-JP" sz="1000" i="1" dirty="0" smtClean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10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11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改善策の基本的な事項を合意</a:t>
            </a:r>
            <a:endParaRPr kumimoji="1" lang="ja-JP" altLang="en-US" sz="1400" dirty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87" name="スライド番号プレースホルダー 2"/>
          <p:cNvSpPr>
            <a:spLocks noGrp="1"/>
          </p:cNvSpPr>
          <p:nvPr>
            <p:ph type="sldNum" sz="quarter" idx="12"/>
          </p:nvPr>
        </p:nvSpPr>
        <p:spPr>
          <a:xfrm>
            <a:off x="7545288" y="6448251"/>
            <a:ext cx="2228850" cy="365125"/>
          </a:xfrm>
        </p:spPr>
        <p:txBody>
          <a:bodyPr/>
          <a:lstStyle/>
          <a:p>
            <a:fld id="{4FAB73BC-B049-4115-A692-8D63A059BFB8}" type="slidenum">
              <a:rPr lang="en-US" sz="1400" smtClean="0">
                <a:solidFill>
                  <a:schemeClr val="bg2">
                    <a:lumMod val="25000"/>
                  </a:schemeClr>
                </a:solidFill>
              </a:rPr>
              <a:pPr/>
              <a:t>2</a:t>
            </a:fld>
            <a:endParaRPr lang="en-US" sz="14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517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0" y="0"/>
            <a:ext cx="9906000" cy="4680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000" b="1" dirty="0" smtClean="0">
                <a:solidFill>
                  <a:schemeClr val="bg1"/>
                </a:solidFill>
              </a:rPr>
              <a:t>バリアフリーの推進</a:t>
            </a:r>
            <a:endParaRPr kumimoji="1" lang="ja-JP" altLang="en-US" sz="2000" b="1" dirty="0">
              <a:solidFill>
                <a:schemeClr val="bg1"/>
              </a:solidFill>
            </a:endParaRPr>
          </a:p>
        </p:txBody>
      </p:sp>
      <p:pic>
        <p:nvPicPr>
          <p:cNvPr id="5" name="図 4"/>
          <p:cNvPicPr/>
          <p:nvPr/>
        </p:nvPicPr>
        <p:blipFill rotWithShape="1">
          <a:blip r:embed="rId2" cstate="print">
            <a:grayscl/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"/>
          <a:stretch/>
        </p:blipFill>
        <p:spPr bwMode="auto">
          <a:xfrm>
            <a:off x="571396" y="764704"/>
            <a:ext cx="8958806" cy="5807091"/>
          </a:xfrm>
          <a:prstGeom prst="rect">
            <a:avLst/>
          </a:prstGeom>
          <a:noFill/>
          <a:ln w="317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円/楕円 7"/>
          <p:cNvSpPr/>
          <p:nvPr/>
        </p:nvSpPr>
        <p:spPr>
          <a:xfrm>
            <a:off x="6161681" y="5661994"/>
            <a:ext cx="267069" cy="267069"/>
          </a:xfrm>
          <a:prstGeom prst="ellipse">
            <a:avLst/>
          </a:prstGeom>
          <a:solidFill>
            <a:srgbClr val="00B050">
              <a:alpha val="20000"/>
            </a:srgbClr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9" name="円/楕円 8"/>
          <p:cNvSpPr/>
          <p:nvPr/>
        </p:nvSpPr>
        <p:spPr>
          <a:xfrm>
            <a:off x="5774825" y="4482736"/>
            <a:ext cx="267069" cy="267069"/>
          </a:xfrm>
          <a:prstGeom prst="ellipse">
            <a:avLst/>
          </a:prstGeom>
          <a:solidFill>
            <a:srgbClr val="00B050">
              <a:alpha val="20000"/>
            </a:srgbClr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10" name="円/楕円 9"/>
          <p:cNvSpPr/>
          <p:nvPr/>
        </p:nvSpPr>
        <p:spPr>
          <a:xfrm>
            <a:off x="4631837" y="2532974"/>
            <a:ext cx="267069" cy="267069"/>
          </a:xfrm>
          <a:prstGeom prst="ellipse">
            <a:avLst/>
          </a:prstGeom>
          <a:solidFill>
            <a:srgbClr val="00B050">
              <a:alpha val="20000"/>
            </a:srgbClr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11" name="円/楕円 10"/>
          <p:cNvSpPr/>
          <p:nvPr/>
        </p:nvSpPr>
        <p:spPr>
          <a:xfrm>
            <a:off x="5507756" y="2961161"/>
            <a:ext cx="267069" cy="267069"/>
          </a:xfrm>
          <a:prstGeom prst="ellipse">
            <a:avLst/>
          </a:prstGeom>
          <a:solidFill>
            <a:srgbClr val="00B050">
              <a:alpha val="20000"/>
            </a:srgbClr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12" name="ドーナツ 11"/>
          <p:cNvSpPr/>
          <p:nvPr/>
        </p:nvSpPr>
        <p:spPr>
          <a:xfrm>
            <a:off x="6470658" y="2742459"/>
            <a:ext cx="267069" cy="267069"/>
          </a:xfrm>
          <a:prstGeom prst="donut">
            <a:avLst/>
          </a:prstGeom>
          <a:solidFill>
            <a:srgbClr val="00B050">
              <a:alpha val="20000"/>
            </a:srgbClr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13" name="ドーナツ 12"/>
          <p:cNvSpPr/>
          <p:nvPr/>
        </p:nvSpPr>
        <p:spPr>
          <a:xfrm>
            <a:off x="1950591" y="2157127"/>
            <a:ext cx="267069" cy="267069"/>
          </a:xfrm>
          <a:prstGeom prst="donut">
            <a:avLst/>
          </a:prstGeom>
          <a:solidFill>
            <a:srgbClr val="00B050">
              <a:alpha val="20000"/>
            </a:srgbClr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14" name="テキスト ボックス 253"/>
          <p:cNvSpPr txBox="1"/>
          <p:nvPr/>
        </p:nvSpPr>
        <p:spPr>
          <a:xfrm>
            <a:off x="3080792" y="3501008"/>
            <a:ext cx="725616" cy="362211"/>
          </a:xfrm>
          <a:prstGeom prst="rect">
            <a:avLst/>
          </a:prstGeom>
          <a:noFill/>
          <a:ln w="6350">
            <a:noFill/>
            <a:prstDash val="sysDash"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ＪＲ</a:t>
            </a:r>
            <a:r>
              <a:rPr kumimoji="0" lang="ja-JP" altLang="en-US" sz="1400" b="0" i="0" u="none" strike="noStrike" kern="1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線</a:t>
            </a:r>
            <a:endParaRPr kumimoji="0" lang="ja-JP" altLang="en-US" sz="1400" b="0" i="0" u="none" strike="noStrike" kern="1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GPｺﾞｼｯｸM" panose="020B0600000000000000" pitchFamily="50" charset="-128"/>
              <a:ea typeface="HGPｺﾞｼｯｸM" panose="020B0600000000000000" pitchFamily="50" charset="-128"/>
              <a:cs typeface="Times New Roman"/>
            </a:endParaRPr>
          </a:p>
        </p:txBody>
      </p:sp>
      <p:sp>
        <p:nvSpPr>
          <p:cNvPr id="15" name="テキスト ボックス 253"/>
          <p:cNvSpPr txBox="1"/>
          <p:nvPr/>
        </p:nvSpPr>
        <p:spPr>
          <a:xfrm>
            <a:off x="2957772" y="2784074"/>
            <a:ext cx="915108" cy="428902"/>
          </a:xfrm>
          <a:prstGeom prst="rect">
            <a:avLst/>
          </a:prstGeom>
          <a:noFill/>
          <a:ln w="6350">
            <a:noFill/>
            <a:prstDash val="sysDash"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kern="100" dirty="0">
                <a:solidFill>
                  <a:srgbClr val="00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小田急</a:t>
            </a:r>
            <a:r>
              <a:rPr kumimoji="0" lang="ja-JP" altLang="en-US" sz="1400" b="0" i="0" u="none" strike="noStrike" kern="1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線</a:t>
            </a:r>
            <a:endParaRPr kumimoji="0" lang="ja-JP" altLang="en-US" sz="1400" b="0" i="0" u="none" strike="noStrike" kern="1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GPｺﾞｼｯｸM" panose="020B0600000000000000" pitchFamily="50" charset="-128"/>
              <a:ea typeface="HGPｺﾞｼｯｸM" panose="020B0600000000000000" pitchFamily="50" charset="-128"/>
              <a:cs typeface="Times New Roman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 </a:t>
            </a:r>
            <a:endParaRPr kumimoji="0" lang="ja-JP" altLang="en-US" sz="800" b="0" i="0" u="none" strike="noStrike" kern="1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GPｺﾞｼｯｸM" panose="020B0600000000000000" pitchFamily="50" charset="-128"/>
              <a:ea typeface="HGPｺﾞｼｯｸM" panose="020B0600000000000000" pitchFamily="50" charset="-128"/>
              <a:cs typeface="Times New Roman"/>
            </a:endParaRPr>
          </a:p>
        </p:txBody>
      </p:sp>
      <p:sp>
        <p:nvSpPr>
          <p:cNvPr id="16" name="テキスト ボックス 253"/>
          <p:cNvSpPr txBox="1"/>
          <p:nvPr/>
        </p:nvSpPr>
        <p:spPr>
          <a:xfrm>
            <a:off x="3722570" y="2204864"/>
            <a:ext cx="589915" cy="399406"/>
          </a:xfrm>
          <a:prstGeom prst="rect">
            <a:avLst/>
          </a:prstGeom>
          <a:noFill/>
          <a:ln w="6350">
            <a:noFill/>
            <a:prstDash val="sysDash"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kern="100" noProof="0" dirty="0">
                <a:solidFill>
                  <a:srgbClr val="00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京王</a:t>
            </a:r>
            <a:r>
              <a:rPr kumimoji="0" lang="ja-JP" altLang="en-US" sz="1400" b="0" i="0" u="none" strike="noStrike" kern="1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線</a:t>
            </a:r>
            <a:endParaRPr kumimoji="0" lang="ja-JP" altLang="en-US" sz="1400" b="0" i="0" u="none" strike="noStrike" kern="1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GPｺﾞｼｯｸM" panose="020B0600000000000000" pitchFamily="50" charset="-128"/>
              <a:ea typeface="HGPｺﾞｼｯｸM" panose="020B0600000000000000" pitchFamily="50" charset="-128"/>
              <a:cs typeface="Times New Roman"/>
            </a:endParaRPr>
          </a:p>
        </p:txBody>
      </p:sp>
      <p:pic>
        <p:nvPicPr>
          <p:cNvPr id="17" name="図 16" descr="C:\Users\Iwamoto\AppData\Local\Microsoft\Windows\INetCache\Content.Word\28.gif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1" t="5952" r="18933" b="7143"/>
          <a:stretch/>
        </p:blipFill>
        <p:spPr bwMode="auto">
          <a:xfrm>
            <a:off x="9143179" y="3623169"/>
            <a:ext cx="140897" cy="19081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8" name="テキスト ボックス 253"/>
          <p:cNvSpPr txBox="1"/>
          <p:nvPr/>
        </p:nvSpPr>
        <p:spPr>
          <a:xfrm>
            <a:off x="4723125" y="4380847"/>
            <a:ext cx="589915" cy="416305"/>
          </a:xfrm>
          <a:prstGeom prst="rect">
            <a:avLst/>
          </a:prstGeom>
          <a:noFill/>
          <a:ln w="6350">
            <a:noFill/>
            <a:prstDash val="sysDash"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b="1" kern="100" dirty="0">
                <a:solidFill>
                  <a:srgbClr val="00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東口</a:t>
            </a:r>
            <a:endParaRPr kumimoji="0" lang="ja-JP" altLang="en-US" sz="2400" b="1" i="0" u="none" strike="noStrike" kern="1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GPｺﾞｼｯｸM" panose="020B0600000000000000" pitchFamily="50" charset="-128"/>
              <a:ea typeface="HGPｺﾞｼｯｸM" panose="020B0600000000000000" pitchFamily="50" charset="-128"/>
              <a:cs typeface="Times New Roman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 </a:t>
            </a:r>
            <a:endParaRPr kumimoji="0" lang="ja-JP" altLang="en-US" sz="800" b="0" i="0" u="none" strike="noStrike" kern="1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GPｺﾞｼｯｸM" panose="020B0600000000000000" pitchFamily="50" charset="-128"/>
              <a:ea typeface="HGPｺﾞｼｯｸM" panose="020B0600000000000000" pitchFamily="50" charset="-128"/>
              <a:cs typeface="Times New Roman"/>
            </a:endParaRPr>
          </a:p>
        </p:txBody>
      </p:sp>
      <p:sp>
        <p:nvSpPr>
          <p:cNvPr id="19" name="テキスト ボックス 253"/>
          <p:cNvSpPr txBox="1"/>
          <p:nvPr/>
        </p:nvSpPr>
        <p:spPr>
          <a:xfrm>
            <a:off x="4953000" y="2559517"/>
            <a:ext cx="589915" cy="221411"/>
          </a:xfrm>
          <a:prstGeom prst="rect">
            <a:avLst/>
          </a:prstGeom>
          <a:noFill/>
          <a:ln w="6350">
            <a:noFill/>
            <a:prstDash val="sysDash"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b="1" kern="100" noProof="0" dirty="0" smtClean="0">
                <a:solidFill>
                  <a:srgbClr val="00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西口</a:t>
            </a:r>
            <a:endParaRPr kumimoji="0" lang="ja-JP" altLang="en-US" sz="2400" b="1" i="0" u="none" strike="noStrike" kern="1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GPｺﾞｼｯｸM" panose="020B0600000000000000" pitchFamily="50" charset="-128"/>
              <a:ea typeface="HGPｺﾞｼｯｸM" panose="020B0600000000000000" pitchFamily="50" charset="-128"/>
              <a:cs typeface="Times New Roman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 </a:t>
            </a:r>
            <a:endParaRPr kumimoji="0" lang="ja-JP" altLang="en-US" sz="800" b="0" i="0" u="none" strike="noStrike" kern="1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GPｺﾞｼｯｸM" panose="020B0600000000000000" pitchFamily="50" charset="-128"/>
              <a:ea typeface="HGPｺﾞｼｯｸM" panose="020B0600000000000000" pitchFamily="50" charset="-128"/>
              <a:cs typeface="Times New Roman"/>
            </a:endParaRPr>
          </a:p>
        </p:txBody>
      </p:sp>
      <p:sp>
        <p:nvSpPr>
          <p:cNvPr id="20" name="テキスト ボックス 253"/>
          <p:cNvSpPr txBox="1"/>
          <p:nvPr/>
        </p:nvSpPr>
        <p:spPr>
          <a:xfrm>
            <a:off x="2346861" y="3771487"/>
            <a:ext cx="589915" cy="377593"/>
          </a:xfrm>
          <a:prstGeom prst="rect">
            <a:avLst/>
          </a:prstGeom>
          <a:noFill/>
          <a:ln w="6350">
            <a:noFill/>
            <a:prstDash val="sysDash"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b="1" kern="100" dirty="0" smtClean="0">
                <a:solidFill>
                  <a:srgbClr val="00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南</a:t>
            </a:r>
            <a:r>
              <a:rPr lang="ja-JP" altLang="en-US" sz="2400" b="1" kern="100" noProof="0" dirty="0" smtClean="0">
                <a:solidFill>
                  <a:srgbClr val="00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口</a:t>
            </a:r>
            <a:endParaRPr kumimoji="0" lang="ja-JP" altLang="en-US" sz="2400" b="1" i="0" u="none" strike="noStrike" kern="1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GPｺﾞｼｯｸM" panose="020B0600000000000000" pitchFamily="50" charset="-128"/>
              <a:ea typeface="HGPｺﾞｼｯｸM" panose="020B0600000000000000" pitchFamily="50" charset="-128"/>
              <a:cs typeface="Times New Roman"/>
            </a:endParaRPr>
          </a:p>
        </p:txBody>
      </p:sp>
      <p:sp>
        <p:nvSpPr>
          <p:cNvPr id="21" name="テキスト ボックス 254"/>
          <p:cNvSpPr txBox="1"/>
          <p:nvPr/>
        </p:nvSpPr>
        <p:spPr>
          <a:xfrm>
            <a:off x="6702192" y="2769282"/>
            <a:ext cx="1347152" cy="187960"/>
          </a:xfrm>
          <a:prstGeom prst="rect">
            <a:avLst/>
          </a:prstGeom>
          <a:noFill/>
          <a:ln w="6350">
            <a:noFill/>
            <a:prstDash val="sysDash"/>
          </a:ln>
          <a:effectLst/>
        </p:spPr>
        <p:txBody>
          <a:bodyPr rot="0" spcFirstLastPara="0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都営大江戸線新宿西口</a:t>
            </a:r>
            <a:r>
              <a:rPr kumimoji="0" lang="ja-JP" altLang="en-US" sz="800" b="0" i="0" u="none" strike="noStrike" kern="1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駅</a:t>
            </a:r>
            <a:endParaRPr kumimoji="0" lang="ja-JP" altLang="en-US" sz="800" b="0" i="0" u="none" strike="noStrike" kern="1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GPｺﾞｼｯｸM" panose="020B0600000000000000" pitchFamily="50" charset="-128"/>
              <a:ea typeface="HGPｺﾞｼｯｸM" panose="020B0600000000000000" pitchFamily="50" charset="-128"/>
              <a:cs typeface="Times New Roman"/>
            </a:endParaRPr>
          </a:p>
        </p:txBody>
      </p:sp>
      <p:sp>
        <p:nvSpPr>
          <p:cNvPr id="22" name="テキスト ボックス 253"/>
          <p:cNvSpPr txBox="1"/>
          <p:nvPr/>
        </p:nvSpPr>
        <p:spPr>
          <a:xfrm>
            <a:off x="8625408" y="3927669"/>
            <a:ext cx="782637" cy="221411"/>
          </a:xfrm>
          <a:prstGeom prst="rect">
            <a:avLst/>
          </a:prstGeom>
          <a:noFill/>
          <a:ln w="6350">
            <a:noFill/>
            <a:prstDash val="sysDash"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800" b="0" i="0" u="none" strike="noStrike" kern="1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西武新宿駅</a:t>
            </a:r>
            <a:endParaRPr kumimoji="0" lang="ja-JP" altLang="en-US" sz="800" b="0" i="0" u="none" strike="noStrike" kern="1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GPｺﾞｼｯｸM" panose="020B0600000000000000" pitchFamily="50" charset="-128"/>
              <a:ea typeface="HGPｺﾞｼｯｸM" panose="020B0600000000000000" pitchFamily="50" charset="-128"/>
              <a:cs typeface="Times New Roman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 </a:t>
            </a:r>
            <a:endParaRPr kumimoji="0" lang="ja-JP" altLang="en-US" sz="800" b="0" i="0" u="none" strike="noStrike" kern="1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GPｺﾞｼｯｸM" panose="020B0600000000000000" pitchFamily="50" charset="-128"/>
              <a:ea typeface="HGPｺﾞｼｯｸM" panose="020B0600000000000000" pitchFamily="50" charset="-128"/>
              <a:cs typeface="Times New Roman"/>
            </a:endParaRPr>
          </a:p>
        </p:txBody>
      </p:sp>
      <p:sp>
        <p:nvSpPr>
          <p:cNvPr id="23" name="テキスト ボックス 253"/>
          <p:cNvSpPr txBox="1"/>
          <p:nvPr/>
        </p:nvSpPr>
        <p:spPr>
          <a:xfrm rot="21060925">
            <a:off x="2169917" y="3635286"/>
            <a:ext cx="280182" cy="781863"/>
          </a:xfrm>
          <a:prstGeom prst="rect">
            <a:avLst/>
          </a:prstGeom>
          <a:noFill/>
          <a:ln w="6350">
            <a:noFill/>
            <a:prstDash val="sysDash"/>
          </a:ln>
          <a:effectLst/>
        </p:spPr>
        <p:txBody>
          <a:bodyPr rot="0" spcFirstLastPara="0" vert="eaVert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900" kern="100" dirty="0">
                <a:solidFill>
                  <a:srgbClr val="00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甲州</a:t>
            </a:r>
            <a:r>
              <a:rPr lang="ja-JP" altLang="en-US" sz="900" kern="100" noProof="0" dirty="0" smtClean="0">
                <a:solidFill>
                  <a:srgbClr val="00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街道</a:t>
            </a:r>
            <a:endParaRPr kumimoji="0" lang="ja-JP" altLang="en-US" sz="900" b="0" i="0" u="none" strike="noStrike" kern="1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GPｺﾞｼｯｸM" panose="020B0600000000000000" pitchFamily="50" charset="-128"/>
              <a:ea typeface="HGPｺﾞｼｯｸM" panose="020B0600000000000000" pitchFamily="50" charset="-128"/>
              <a:cs typeface="Times New Roman"/>
            </a:endParaRPr>
          </a:p>
        </p:txBody>
      </p:sp>
      <p:sp>
        <p:nvSpPr>
          <p:cNvPr id="24" name="テキスト ボックス 253"/>
          <p:cNvSpPr txBox="1"/>
          <p:nvPr/>
        </p:nvSpPr>
        <p:spPr>
          <a:xfrm>
            <a:off x="6177136" y="3472288"/>
            <a:ext cx="280182" cy="781863"/>
          </a:xfrm>
          <a:prstGeom prst="rect">
            <a:avLst/>
          </a:prstGeom>
          <a:noFill/>
          <a:ln w="6350">
            <a:noFill/>
            <a:prstDash val="sysDash"/>
          </a:ln>
          <a:effectLst/>
        </p:spPr>
        <p:txBody>
          <a:bodyPr rot="0" spcFirstLastPara="0" vert="eaVert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400" b="0" i="0" u="none" strike="noStrike" kern="1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丸ノ内線</a:t>
            </a:r>
            <a:endParaRPr kumimoji="0" lang="ja-JP" altLang="en-US" sz="1400" b="0" i="0" u="none" strike="noStrike" kern="1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GPｺﾞｼｯｸM" panose="020B0600000000000000" pitchFamily="50" charset="-128"/>
              <a:ea typeface="HGPｺﾞｼｯｸM" panose="020B0600000000000000" pitchFamily="50" charset="-128"/>
              <a:cs typeface="Times New Roman"/>
            </a:endParaRPr>
          </a:p>
        </p:txBody>
      </p:sp>
      <p:sp>
        <p:nvSpPr>
          <p:cNvPr id="25" name="テキスト ボックス 254"/>
          <p:cNvSpPr txBox="1"/>
          <p:nvPr/>
        </p:nvSpPr>
        <p:spPr>
          <a:xfrm rot="20945346">
            <a:off x="486158" y="2060612"/>
            <a:ext cx="1167917" cy="187960"/>
          </a:xfrm>
          <a:prstGeom prst="rect">
            <a:avLst/>
          </a:prstGeom>
          <a:noFill/>
          <a:ln w="6350">
            <a:noFill/>
            <a:prstDash val="sysDash"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都営大江戸線</a:t>
            </a:r>
            <a:r>
              <a:rPr kumimoji="0" lang="ja-JP" altLang="en-US" sz="800" b="0" i="0" u="none" strike="noStrike" kern="1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新宿駅</a:t>
            </a:r>
            <a:endParaRPr kumimoji="0" lang="ja-JP" altLang="en-US" sz="800" b="0" i="0" u="none" strike="noStrike" kern="1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GPｺﾞｼｯｸM" panose="020B0600000000000000" pitchFamily="50" charset="-128"/>
              <a:ea typeface="HGPｺﾞｼｯｸM" panose="020B0600000000000000" pitchFamily="50" charset="-128"/>
              <a:cs typeface="Times New Roman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 </a:t>
            </a:r>
            <a:endParaRPr kumimoji="0" lang="ja-JP" altLang="en-US" sz="800" b="0" i="0" u="none" strike="noStrike" kern="1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GPｺﾞｼｯｸM" panose="020B0600000000000000" pitchFamily="50" charset="-128"/>
              <a:ea typeface="HGPｺﾞｼｯｸM" panose="020B0600000000000000" pitchFamily="50" charset="-128"/>
              <a:cs typeface="Times New Roman"/>
            </a:endParaRPr>
          </a:p>
        </p:txBody>
      </p:sp>
      <p:sp>
        <p:nvSpPr>
          <p:cNvPr id="26" name="テキスト ボックス 253"/>
          <p:cNvSpPr txBox="1"/>
          <p:nvPr/>
        </p:nvSpPr>
        <p:spPr>
          <a:xfrm rot="20486522">
            <a:off x="1151899" y="931700"/>
            <a:ext cx="483511" cy="1080292"/>
          </a:xfrm>
          <a:prstGeom prst="rect">
            <a:avLst/>
          </a:prstGeom>
          <a:noFill/>
          <a:ln w="6350">
            <a:noFill/>
            <a:prstDash val="sysDash"/>
          </a:ln>
          <a:effectLst/>
        </p:spPr>
        <p:txBody>
          <a:bodyPr rot="0" spcFirstLastPara="0" vert="eaVert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400" b="0" i="0" u="none" strike="noStrike" kern="1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都営新宿線</a:t>
            </a:r>
            <a:endParaRPr kumimoji="0" lang="ja-JP" altLang="en-US" sz="1400" b="0" i="0" u="none" strike="noStrike" kern="1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GPｺﾞｼｯｸM" panose="020B0600000000000000" pitchFamily="50" charset="-128"/>
              <a:ea typeface="HGPｺﾞｼｯｸM" panose="020B0600000000000000" pitchFamily="50" charset="-128"/>
              <a:cs typeface="Times New Roman"/>
            </a:endParaRPr>
          </a:p>
        </p:txBody>
      </p:sp>
      <p:sp>
        <p:nvSpPr>
          <p:cNvPr id="27" name="テキスト ボックス 253"/>
          <p:cNvSpPr txBox="1"/>
          <p:nvPr/>
        </p:nvSpPr>
        <p:spPr>
          <a:xfrm rot="20486522">
            <a:off x="1247422" y="928199"/>
            <a:ext cx="522088" cy="781863"/>
          </a:xfrm>
          <a:prstGeom prst="rect">
            <a:avLst/>
          </a:prstGeom>
          <a:noFill/>
          <a:ln w="6350">
            <a:noFill/>
            <a:prstDash val="sysDash"/>
          </a:ln>
          <a:effectLst/>
        </p:spPr>
        <p:txBody>
          <a:bodyPr rot="0" spcFirstLastPara="0" vert="eaVert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kern="100" dirty="0" smtClean="0">
                <a:solidFill>
                  <a:sysClr val="windowText" lastClr="00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京王</a:t>
            </a:r>
            <a:r>
              <a:rPr lang="ja-JP" altLang="en-US" sz="1400" kern="100" dirty="0">
                <a:solidFill>
                  <a:sysClr val="windowText" lastClr="00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新線</a:t>
            </a:r>
            <a:endParaRPr kumimoji="0" lang="ja-JP" altLang="en-US" sz="1400" b="0" i="0" u="none" strike="noStrike" kern="1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GPｺﾞｼｯｸM" panose="020B0600000000000000" pitchFamily="50" charset="-128"/>
              <a:ea typeface="HGPｺﾞｼｯｸM" panose="020B0600000000000000" pitchFamily="50" charset="-128"/>
              <a:cs typeface="Times New Roman"/>
            </a:endParaRPr>
          </a:p>
        </p:txBody>
      </p:sp>
      <p:sp>
        <p:nvSpPr>
          <p:cNvPr id="28" name="テキスト ボックス 253"/>
          <p:cNvSpPr txBox="1"/>
          <p:nvPr/>
        </p:nvSpPr>
        <p:spPr>
          <a:xfrm>
            <a:off x="2434003" y="1861897"/>
            <a:ext cx="782637" cy="221411"/>
          </a:xfrm>
          <a:prstGeom prst="rect">
            <a:avLst/>
          </a:prstGeom>
          <a:noFill/>
          <a:ln w="6350">
            <a:noFill/>
            <a:prstDash val="sysDash"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800" b="0" i="0" u="none" strike="noStrike" kern="1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京王モール</a:t>
            </a:r>
            <a:endParaRPr kumimoji="0" lang="ja-JP" altLang="en-US" sz="800" b="0" i="0" u="none" strike="noStrike" kern="1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GPｺﾞｼｯｸM" panose="020B0600000000000000" pitchFamily="50" charset="-128"/>
              <a:ea typeface="HGPｺﾞｼｯｸM" panose="020B0600000000000000" pitchFamily="50" charset="-128"/>
              <a:cs typeface="Times New Roman"/>
            </a:endParaRPr>
          </a:p>
        </p:txBody>
      </p:sp>
      <p:sp>
        <p:nvSpPr>
          <p:cNvPr id="29" name="テキスト ボックス 253"/>
          <p:cNvSpPr txBox="1"/>
          <p:nvPr/>
        </p:nvSpPr>
        <p:spPr>
          <a:xfrm>
            <a:off x="3446028" y="1866125"/>
            <a:ext cx="782637" cy="221411"/>
          </a:xfrm>
          <a:prstGeom prst="rect">
            <a:avLst/>
          </a:prstGeom>
          <a:noFill/>
          <a:ln w="6350">
            <a:noFill/>
            <a:prstDash val="sysDash"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800" b="0" i="0" u="none" strike="noStrike" kern="1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小田急エース南館</a:t>
            </a:r>
            <a:endParaRPr kumimoji="0" lang="ja-JP" altLang="en-US" sz="800" b="0" i="0" u="none" strike="noStrike" kern="1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GPｺﾞｼｯｸM" panose="020B0600000000000000" pitchFamily="50" charset="-128"/>
              <a:ea typeface="HGPｺﾞｼｯｸM" panose="020B0600000000000000" pitchFamily="50" charset="-128"/>
              <a:cs typeface="Times New Roman"/>
            </a:endParaRPr>
          </a:p>
        </p:txBody>
      </p:sp>
      <p:sp>
        <p:nvSpPr>
          <p:cNvPr id="30" name="テキスト ボックス 253"/>
          <p:cNvSpPr txBox="1"/>
          <p:nvPr/>
        </p:nvSpPr>
        <p:spPr>
          <a:xfrm>
            <a:off x="1228288" y="4056904"/>
            <a:ext cx="589915" cy="221411"/>
          </a:xfrm>
          <a:prstGeom prst="rect">
            <a:avLst/>
          </a:prstGeom>
          <a:noFill/>
          <a:ln w="6350">
            <a:noFill/>
            <a:prstDash val="sysDash"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800" b="0" i="0" u="none" strike="noStrike" kern="1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バスタ新宿</a:t>
            </a:r>
            <a:endParaRPr kumimoji="0" lang="ja-JP" altLang="en-US" sz="800" b="0" i="0" u="none" strike="noStrike" kern="1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GPｺﾞｼｯｸM" panose="020B0600000000000000" pitchFamily="50" charset="-128"/>
              <a:ea typeface="HGPｺﾞｼｯｸM" panose="020B0600000000000000" pitchFamily="50" charset="-128"/>
              <a:cs typeface="Times New Roman"/>
            </a:endParaRPr>
          </a:p>
        </p:txBody>
      </p:sp>
      <p:sp>
        <p:nvSpPr>
          <p:cNvPr id="31" name="テキスト ボックス 253"/>
          <p:cNvSpPr txBox="1"/>
          <p:nvPr/>
        </p:nvSpPr>
        <p:spPr>
          <a:xfrm>
            <a:off x="1991833" y="2352063"/>
            <a:ext cx="651590" cy="221411"/>
          </a:xfrm>
          <a:prstGeom prst="rect">
            <a:avLst/>
          </a:prstGeom>
          <a:noFill/>
          <a:ln w="6350">
            <a:noFill/>
            <a:prstDash val="sysDash"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800" b="0" i="0" u="none" strike="noStrike" kern="1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ルミネ１</a:t>
            </a:r>
            <a:endParaRPr kumimoji="0" lang="ja-JP" altLang="en-US" sz="800" b="0" i="0" u="none" strike="noStrike" kern="1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GPｺﾞｼｯｸM" panose="020B0600000000000000" pitchFamily="50" charset="-128"/>
              <a:ea typeface="HGPｺﾞｼｯｸM" panose="020B0600000000000000" pitchFamily="50" charset="-128"/>
              <a:cs typeface="Times New Roman"/>
            </a:endParaRPr>
          </a:p>
        </p:txBody>
      </p:sp>
      <p:sp>
        <p:nvSpPr>
          <p:cNvPr id="32" name="テキスト ボックス 253"/>
          <p:cNvSpPr txBox="1"/>
          <p:nvPr/>
        </p:nvSpPr>
        <p:spPr>
          <a:xfrm>
            <a:off x="2480070" y="4278315"/>
            <a:ext cx="651590" cy="221411"/>
          </a:xfrm>
          <a:prstGeom prst="rect">
            <a:avLst/>
          </a:prstGeom>
          <a:noFill/>
          <a:ln w="6350">
            <a:noFill/>
            <a:prstDash val="sysDash"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800" b="0" i="0" u="none" strike="noStrike" kern="1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ルミネ２</a:t>
            </a:r>
            <a:endParaRPr kumimoji="0" lang="ja-JP" altLang="en-US" sz="800" b="0" i="0" u="none" strike="noStrike" kern="1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GPｺﾞｼｯｸM" panose="020B0600000000000000" pitchFamily="50" charset="-128"/>
              <a:ea typeface="HGPｺﾞｼｯｸM" panose="020B0600000000000000" pitchFamily="50" charset="-128"/>
              <a:cs typeface="Times New Roman"/>
            </a:endParaRPr>
          </a:p>
        </p:txBody>
      </p:sp>
      <p:sp>
        <p:nvSpPr>
          <p:cNvPr id="33" name="テキスト ボックス 253"/>
          <p:cNvSpPr txBox="1"/>
          <p:nvPr/>
        </p:nvSpPr>
        <p:spPr>
          <a:xfrm>
            <a:off x="4725004" y="4813620"/>
            <a:ext cx="651590" cy="221411"/>
          </a:xfrm>
          <a:prstGeom prst="rect">
            <a:avLst/>
          </a:prstGeom>
          <a:noFill/>
          <a:ln w="6350">
            <a:noFill/>
            <a:prstDash val="sysDash"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800" b="0" i="0" u="none" strike="noStrike" kern="1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ルミネエスト</a:t>
            </a:r>
            <a:endParaRPr kumimoji="0" lang="ja-JP" altLang="en-US" sz="800" b="0" i="0" u="none" strike="noStrike" kern="1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GPｺﾞｼｯｸM" panose="020B0600000000000000" pitchFamily="50" charset="-128"/>
              <a:ea typeface="HGPｺﾞｼｯｸM" panose="020B0600000000000000" pitchFamily="50" charset="-128"/>
              <a:cs typeface="Times New Roman"/>
            </a:endParaRPr>
          </a:p>
        </p:txBody>
      </p:sp>
      <p:pic>
        <p:nvPicPr>
          <p:cNvPr id="34" name="図 33" descr="C:\Users\Iwamoto\AppData\Local\Microsoft\Windows\INetCache\Content.Word\28.gif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1" t="5952" r="18933" b="7143"/>
          <a:stretch/>
        </p:blipFill>
        <p:spPr bwMode="auto">
          <a:xfrm>
            <a:off x="7688833" y="4613992"/>
            <a:ext cx="140897" cy="19081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5" name="図 34" descr="C:\Users\Iwamoto\AppData\Local\Microsoft\Windows\INetCache\Content.Word\28.gif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1" t="5952" r="18933" b="7143"/>
          <a:stretch/>
        </p:blipFill>
        <p:spPr bwMode="auto">
          <a:xfrm>
            <a:off x="6533743" y="5344262"/>
            <a:ext cx="140897" cy="19081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6" name="図 35" descr="C:\Users\Iwamoto\AppData\Local\Microsoft\Windows\INetCache\Content.Word\28.gif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1" t="5952" r="18933" b="7143"/>
          <a:stretch/>
        </p:blipFill>
        <p:spPr bwMode="auto">
          <a:xfrm>
            <a:off x="5507756" y="5781363"/>
            <a:ext cx="140897" cy="19081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7" name="図 36" descr="C:\Users\Iwamoto\AppData\Local\Microsoft\Windows\INetCache\Content.Word\28.gif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1" t="5952" r="18933" b="7143"/>
          <a:stretch/>
        </p:blipFill>
        <p:spPr bwMode="auto">
          <a:xfrm>
            <a:off x="5273740" y="4321608"/>
            <a:ext cx="140897" cy="19081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8" name="図 37" descr="C:\Users\Iwamoto\AppData\Local\Microsoft\Windows\INetCache\Content.Word\28.gif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1" t="5952" r="18933" b="7143"/>
          <a:stretch/>
        </p:blipFill>
        <p:spPr bwMode="auto">
          <a:xfrm>
            <a:off x="6048244" y="2715624"/>
            <a:ext cx="140897" cy="19081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9" name="図 38" descr="C:\Users\Iwamoto\AppData\Local\Microsoft\Windows\INetCache\Content.Word\28.gif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1" t="5952" r="18933" b="7143"/>
          <a:stretch/>
        </p:blipFill>
        <p:spPr bwMode="auto">
          <a:xfrm>
            <a:off x="7318440" y="2357660"/>
            <a:ext cx="140897" cy="19081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0" name="図 39" descr="C:\Users\Iwamoto\AppData\Local\Microsoft\Windows\INetCache\Content.Word\28.gif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1" t="5952" r="18933" b="7143"/>
          <a:stretch/>
        </p:blipFill>
        <p:spPr bwMode="auto">
          <a:xfrm>
            <a:off x="7115240" y="2604270"/>
            <a:ext cx="140897" cy="19081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1" name="図 40" descr="C:\Users\Iwamoto\AppData\Local\Microsoft\Windows\INetCache\Content.Word\28.gif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1" t="5952" r="18933" b="7143"/>
          <a:stretch/>
        </p:blipFill>
        <p:spPr bwMode="auto">
          <a:xfrm>
            <a:off x="6189141" y="1311353"/>
            <a:ext cx="140897" cy="19081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2" name="図 41" descr="C:\Users\Iwamoto\AppData\Local\Microsoft\Windows\INetCache\Content.Word\28.gif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1" t="5952" r="18933" b="7143"/>
          <a:stretch/>
        </p:blipFill>
        <p:spPr bwMode="auto">
          <a:xfrm>
            <a:off x="5500393" y="2317671"/>
            <a:ext cx="140897" cy="19081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3" name="図 42" descr="C:\Users\Iwamoto\AppData\Local\Microsoft\Windows\INetCache\Content.Word\28.gif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1" t="5952" r="18933" b="7143"/>
          <a:stretch/>
        </p:blipFill>
        <p:spPr bwMode="auto">
          <a:xfrm>
            <a:off x="4694922" y="3014582"/>
            <a:ext cx="140897" cy="19081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4" name="図 43" descr="C:\Users\Iwamoto\AppData\Local\Microsoft\Windows\INetCache\Content.Word\28.gif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1" t="5952" r="18933" b="7143"/>
          <a:stretch/>
        </p:blipFill>
        <p:spPr bwMode="auto">
          <a:xfrm>
            <a:off x="3305131" y="2103636"/>
            <a:ext cx="140897" cy="19081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5" name="図 44" descr="C:\Users\Iwamoto\AppData\Local\Microsoft\Windows\INetCache\Content.Word\28.gif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1" t="5952" r="18933" b="7143"/>
          <a:stretch/>
        </p:blipFill>
        <p:spPr bwMode="auto">
          <a:xfrm>
            <a:off x="2684424" y="2199045"/>
            <a:ext cx="140897" cy="19081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6" name="円/楕円 63"/>
          <p:cNvSpPr/>
          <p:nvPr/>
        </p:nvSpPr>
        <p:spPr>
          <a:xfrm>
            <a:off x="2202885" y="2154592"/>
            <a:ext cx="484443" cy="645451"/>
          </a:xfrm>
          <a:custGeom>
            <a:avLst/>
            <a:gdLst>
              <a:gd name="connsiteX0" fmla="*/ 0 w 542290"/>
              <a:gd name="connsiteY0" fmla="*/ 357823 h 715645"/>
              <a:gd name="connsiteX1" fmla="*/ 271145 w 542290"/>
              <a:gd name="connsiteY1" fmla="*/ 0 h 715645"/>
              <a:gd name="connsiteX2" fmla="*/ 542290 w 542290"/>
              <a:gd name="connsiteY2" fmla="*/ 357823 h 715645"/>
              <a:gd name="connsiteX3" fmla="*/ 271145 w 542290"/>
              <a:gd name="connsiteY3" fmla="*/ 715646 h 715645"/>
              <a:gd name="connsiteX4" fmla="*/ 0 w 542290"/>
              <a:gd name="connsiteY4" fmla="*/ 357823 h 715645"/>
              <a:gd name="connsiteX0" fmla="*/ 222538 w 764828"/>
              <a:gd name="connsiteY0" fmla="*/ 391942 h 749765"/>
              <a:gd name="connsiteX1" fmla="*/ 46796 w 764828"/>
              <a:gd name="connsiteY1" fmla="*/ 0 h 749765"/>
              <a:gd name="connsiteX2" fmla="*/ 764828 w 764828"/>
              <a:gd name="connsiteY2" fmla="*/ 391942 h 749765"/>
              <a:gd name="connsiteX3" fmla="*/ 493683 w 764828"/>
              <a:gd name="connsiteY3" fmla="*/ 749765 h 749765"/>
              <a:gd name="connsiteX4" fmla="*/ 222538 w 764828"/>
              <a:gd name="connsiteY4" fmla="*/ 391942 h 749765"/>
              <a:gd name="connsiteX0" fmla="*/ 190610 w 735140"/>
              <a:gd name="connsiteY0" fmla="*/ 424576 h 782399"/>
              <a:gd name="connsiteX1" fmla="*/ 14868 w 735140"/>
              <a:gd name="connsiteY1" fmla="*/ 32634 h 782399"/>
              <a:gd name="connsiteX2" fmla="*/ 582452 w 735140"/>
              <a:gd name="connsiteY2" fmla="*/ 66775 h 782399"/>
              <a:gd name="connsiteX3" fmla="*/ 732900 w 735140"/>
              <a:gd name="connsiteY3" fmla="*/ 424576 h 782399"/>
              <a:gd name="connsiteX4" fmla="*/ 461755 w 735140"/>
              <a:gd name="connsiteY4" fmla="*/ 782399 h 782399"/>
              <a:gd name="connsiteX5" fmla="*/ 190610 w 735140"/>
              <a:gd name="connsiteY5" fmla="*/ 424576 h 782399"/>
              <a:gd name="connsiteX0" fmla="*/ 190610 w 644751"/>
              <a:gd name="connsiteY0" fmla="*/ 424576 h 782399"/>
              <a:gd name="connsiteX1" fmla="*/ 14868 w 644751"/>
              <a:gd name="connsiteY1" fmla="*/ 32634 h 782399"/>
              <a:gd name="connsiteX2" fmla="*/ 582452 w 644751"/>
              <a:gd name="connsiteY2" fmla="*/ 66775 h 782399"/>
              <a:gd name="connsiteX3" fmla="*/ 630479 w 644751"/>
              <a:gd name="connsiteY3" fmla="*/ 423124 h 782399"/>
              <a:gd name="connsiteX4" fmla="*/ 461755 w 644751"/>
              <a:gd name="connsiteY4" fmla="*/ 782399 h 782399"/>
              <a:gd name="connsiteX5" fmla="*/ 190610 w 644751"/>
              <a:gd name="connsiteY5" fmla="*/ 424576 h 782399"/>
              <a:gd name="connsiteX0" fmla="*/ 186781 w 629347"/>
              <a:gd name="connsiteY0" fmla="*/ 421967 h 779790"/>
              <a:gd name="connsiteX1" fmla="*/ 11039 w 629347"/>
              <a:gd name="connsiteY1" fmla="*/ 30025 h 779790"/>
              <a:gd name="connsiteX2" fmla="*/ 508141 w 629347"/>
              <a:gd name="connsiteY2" fmla="*/ 70997 h 779790"/>
              <a:gd name="connsiteX3" fmla="*/ 626650 w 629347"/>
              <a:gd name="connsiteY3" fmla="*/ 420515 h 779790"/>
              <a:gd name="connsiteX4" fmla="*/ 457926 w 629347"/>
              <a:gd name="connsiteY4" fmla="*/ 779790 h 779790"/>
              <a:gd name="connsiteX5" fmla="*/ 186781 w 629347"/>
              <a:gd name="connsiteY5" fmla="*/ 421967 h 779790"/>
              <a:gd name="connsiteX0" fmla="*/ 311272 w 620506"/>
              <a:gd name="connsiteY0" fmla="*/ 423168 h 779872"/>
              <a:gd name="connsiteX1" fmla="*/ 2567 w 620506"/>
              <a:gd name="connsiteY1" fmla="*/ 30107 h 779872"/>
              <a:gd name="connsiteX2" fmla="*/ 499669 w 620506"/>
              <a:gd name="connsiteY2" fmla="*/ 71079 h 779872"/>
              <a:gd name="connsiteX3" fmla="*/ 618178 w 620506"/>
              <a:gd name="connsiteY3" fmla="*/ 420597 h 779872"/>
              <a:gd name="connsiteX4" fmla="*/ 449454 w 620506"/>
              <a:gd name="connsiteY4" fmla="*/ 779872 h 779872"/>
              <a:gd name="connsiteX5" fmla="*/ 311272 w 620506"/>
              <a:gd name="connsiteY5" fmla="*/ 423168 h 779872"/>
              <a:gd name="connsiteX0" fmla="*/ 311035 w 620269"/>
              <a:gd name="connsiteY0" fmla="*/ 401172 h 757876"/>
              <a:gd name="connsiteX1" fmla="*/ 312708 w 620269"/>
              <a:gd name="connsiteY1" fmla="*/ 100734 h 757876"/>
              <a:gd name="connsiteX2" fmla="*/ 2330 w 620269"/>
              <a:gd name="connsiteY2" fmla="*/ 8111 h 757876"/>
              <a:gd name="connsiteX3" fmla="*/ 499432 w 620269"/>
              <a:gd name="connsiteY3" fmla="*/ 49083 h 757876"/>
              <a:gd name="connsiteX4" fmla="*/ 617941 w 620269"/>
              <a:gd name="connsiteY4" fmla="*/ 398601 h 757876"/>
              <a:gd name="connsiteX5" fmla="*/ 449217 w 620269"/>
              <a:gd name="connsiteY5" fmla="*/ 757876 h 757876"/>
              <a:gd name="connsiteX6" fmla="*/ 311035 w 620269"/>
              <a:gd name="connsiteY6" fmla="*/ 401172 h 757876"/>
              <a:gd name="connsiteX0" fmla="*/ 311035 w 620269"/>
              <a:gd name="connsiteY0" fmla="*/ 401172 h 757876"/>
              <a:gd name="connsiteX1" fmla="*/ 312708 w 620269"/>
              <a:gd name="connsiteY1" fmla="*/ 100734 h 757876"/>
              <a:gd name="connsiteX2" fmla="*/ 2330 w 620269"/>
              <a:gd name="connsiteY2" fmla="*/ 8111 h 757876"/>
              <a:gd name="connsiteX3" fmla="*/ 499432 w 620269"/>
              <a:gd name="connsiteY3" fmla="*/ 49083 h 757876"/>
              <a:gd name="connsiteX4" fmla="*/ 617941 w 620269"/>
              <a:gd name="connsiteY4" fmla="*/ 398601 h 757876"/>
              <a:gd name="connsiteX5" fmla="*/ 449217 w 620269"/>
              <a:gd name="connsiteY5" fmla="*/ 757876 h 757876"/>
              <a:gd name="connsiteX6" fmla="*/ 311035 w 620269"/>
              <a:gd name="connsiteY6" fmla="*/ 401172 h 757876"/>
              <a:gd name="connsiteX0" fmla="*/ 311035 w 620269"/>
              <a:gd name="connsiteY0" fmla="*/ 401172 h 757876"/>
              <a:gd name="connsiteX1" fmla="*/ 312708 w 620269"/>
              <a:gd name="connsiteY1" fmla="*/ 100734 h 757876"/>
              <a:gd name="connsiteX2" fmla="*/ 2330 w 620269"/>
              <a:gd name="connsiteY2" fmla="*/ 8111 h 757876"/>
              <a:gd name="connsiteX3" fmla="*/ 499432 w 620269"/>
              <a:gd name="connsiteY3" fmla="*/ 49083 h 757876"/>
              <a:gd name="connsiteX4" fmla="*/ 617941 w 620269"/>
              <a:gd name="connsiteY4" fmla="*/ 398601 h 757876"/>
              <a:gd name="connsiteX5" fmla="*/ 449217 w 620269"/>
              <a:gd name="connsiteY5" fmla="*/ 757876 h 757876"/>
              <a:gd name="connsiteX6" fmla="*/ 311035 w 620269"/>
              <a:gd name="connsiteY6" fmla="*/ 401172 h 757876"/>
              <a:gd name="connsiteX0" fmla="*/ 311514 w 620748"/>
              <a:gd name="connsiteY0" fmla="*/ 401172 h 757876"/>
              <a:gd name="connsiteX1" fmla="*/ 313187 w 620748"/>
              <a:gd name="connsiteY1" fmla="*/ 100734 h 757876"/>
              <a:gd name="connsiteX2" fmla="*/ 2809 w 620748"/>
              <a:gd name="connsiteY2" fmla="*/ 8111 h 757876"/>
              <a:gd name="connsiteX3" fmla="*/ 499911 w 620748"/>
              <a:gd name="connsiteY3" fmla="*/ 49083 h 757876"/>
              <a:gd name="connsiteX4" fmla="*/ 618420 w 620748"/>
              <a:gd name="connsiteY4" fmla="*/ 398601 h 757876"/>
              <a:gd name="connsiteX5" fmla="*/ 449696 w 620748"/>
              <a:gd name="connsiteY5" fmla="*/ 757876 h 757876"/>
              <a:gd name="connsiteX6" fmla="*/ 311514 w 620748"/>
              <a:gd name="connsiteY6" fmla="*/ 401172 h 757876"/>
              <a:gd name="connsiteX0" fmla="*/ 308758 w 617992"/>
              <a:gd name="connsiteY0" fmla="*/ 446373 h 803077"/>
              <a:gd name="connsiteX1" fmla="*/ 310431 w 617992"/>
              <a:gd name="connsiteY1" fmla="*/ 145935 h 803077"/>
              <a:gd name="connsiteX2" fmla="*/ 53 w 617992"/>
              <a:gd name="connsiteY2" fmla="*/ 53312 h 803077"/>
              <a:gd name="connsiteX3" fmla="*/ 497155 w 617992"/>
              <a:gd name="connsiteY3" fmla="*/ 94284 h 803077"/>
              <a:gd name="connsiteX4" fmla="*/ 615664 w 617992"/>
              <a:gd name="connsiteY4" fmla="*/ 443802 h 803077"/>
              <a:gd name="connsiteX5" fmla="*/ 446940 w 617992"/>
              <a:gd name="connsiteY5" fmla="*/ 803077 h 803077"/>
              <a:gd name="connsiteX6" fmla="*/ 308758 w 617992"/>
              <a:gd name="connsiteY6" fmla="*/ 446373 h 803077"/>
              <a:gd name="connsiteX0" fmla="*/ 308758 w 569662"/>
              <a:gd name="connsiteY0" fmla="*/ 446373 h 803078"/>
              <a:gd name="connsiteX1" fmla="*/ 310431 w 569662"/>
              <a:gd name="connsiteY1" fmla="*/ 145935 h 803078"/>
              <a:gd name="connsiteX2" fmla="*/ 53 w 569662"/>
              <a:gd name="connsiteY2" fmla="*/ 53312 h 803078"/>
              <a:gd name="connsiteX3" fmla="*/ 497155 w 569662"/>
              <a:gd name="connsiteY3" fmla="*/ 94284 h 803078"/>
              <a:gd name="connsiteX4" fmla="*/ 566508 w 569662"/>
              <a:gd name="connsiteY4" fmla="*/ 450621 h 803078"/>
              <a:gd name="connsiteX5" fmla="*/ 446940 w 569662"/>
              <a:gd name="connsiteY5" fmla="*/ 803077 h 803078"/>
              <a:gd name="connsiteX6" fmla="*/ 308758 w 569662"/>
              <a:gd name="connsiteY6" fmla="*/ 446373 h 803078"/>
              <a:gd name="connsiteX0" fmla="*/ 308758 w 568474"/>
              <a:gd name="connsiteY0" fmla="*/ 446373 h 803078"/>
              <a:gd name="connsiteX1" fmla="*/ 310431 w 568474"/>
              <a:gd name="connsiteY1" fmla="*/ 145935 h 803078"/>
              <a:gd name="connsiteX2" fmla="*/ 53 w 568474"/>
              <a:gd name="connsiteY2" fmla="*/ 53312 h 803078"/>
              <a:gd name="connsiteX3" fmla="*/ 497155 w 568474"/>
              <a:gd name="connsiteY3" fmla="*/ 94284 h 803078"/>
              <a:gd name="connsiteX4" fmla="*/ 566508 w 568474"/>
              <a:gd name="connsiteY4" fmla="*/ 450621 h 803078"/>
              <a:gd name="connsiteX5" fmla="*/ 446940 w 568474"/>
              <a:gd name="connsiteY5" fmla="*/ 803077 h 803078"/>
              <a:gd name="connsiteX6" fmla="*/ 308758 w 568474"/>
              <a:gd name="connsiteY6" fmla="*/ 446373 h 803078"/>
              <a:gd name="connsiteX0" fmla="*/ 308758 w 568474"/>
              <a:gd name="connsiteY0" fmla="*/ 446373 h 803243"/>
              <a:gd name="connsiteX1" fmla="*/ 310431 w 568474"/>
              <a:gd name="connsiteY1" fmla="*/ 145935 h 803243"/>
              <a:gd name="connsiteX2" fmla="*/ 53 w 568474"/>
              <a:gd name="connsiteY2" fmla="*/ 53312 h 803243"/>
              <a:gd name="connsiteX3" fmla="*/ 497155 w 568474"/>
              <a:gd name="connsiteY3" fmla="*/ 94284 h 803243"/>
              <a:gd name="connsiteX4" fmla="*/ 566508 w 568474"/>
              <a:gd name="connsiteY4" fmla="*/ 450621 h 803243"/>
              <a:gd name="connsiteX5" fmla="*/ 446940 w 568474"/>
              <a:gd name="connsiteY5" fmla="*/ 803077 h 803243"/>
              <a:gd name="connsiteX6" fmla="*/ 308758 w 568474"/>
              <a:gd name="connsiteY6" fmla="*/ 446373 h 803243"/>
              <a:gd name="connsiteX0" fmla="*/ 311544 w 571836"/>
              <a:gd name="connsiteY0" fmla="*/ 416350 h 773220"/>
              <a:gd name="connsiteX1" fmla="*/ 313217 w 571836"/>
              <a:gd name="connsiteY1" fmla="*/ 115912 h 773220"/>
              <a:gd name="connsiteX2" fmla="*/ 2839 w 571836"/>
              <a:gd name="connsiteY2" fmla="*/ 23289 h 773220"/>
              <a:gd name="connsiteX3" fmla="*/ 501060 w 571836"/>
              <a:gd name="connsiteY3" fmla="*/ 36944 h 773220"/>
              <a:gd name="connsiteX4" fmla="*/ 569294 w 571836"/>
              <a:gd name="connsiteY4" fmla="*/ 420598 h 773220"/>
              <a:gd name="connsiteX5" fmla="*/ 449726 w 571836"/>
              <a:gd name="connsiteY5" fmla="*/ 773054 h 773220"/>
              <a:gd name="connsiteX6" fmla="*/ 311544 w 571836"/>
              <a:gd name="connsiteY6" fmla="*/ 416350 h 773220"/>
              <a:gd name="connsiteX0" fmla="*/ 311544 w 569294"/>
              <a:gd name="connsiteY0" fmla="*/ 416350 h 773220"/>
              <a:gd name="connsiteX1" fmla="*/ 313217 w 569294"/>
              <a:gd name="connsiteY1" fmla="*/ 115912 h 773220"/>
              <a:gd name="connsiteX2" fmla="*/ 2839 w 569294"/>
              <a:gd name="connsiteY2" fmla="*/ 23289 h 773220"/>
              <a:gd name="connsiteX3" fmla="*/ 501060 w 569294"/>
              <a:gd name="connsiteY3" fmla="*/ 36944 h 773220"/>
              <a:gd name="connsiteX4" fmla="*/ 569294 w 569294"/>
              <a:gd name="connsiteY4" fmla="*/ 420598 h 773220"/>
              <a:gd name="connsiteX5" fmla="*/ 449726 w 569294"/>
              <a:gd name="connsiteY5" fmla="*/ 773054 h 773220"/>
              <a:gd name="connsiteX6" fmla="*/ 311544 w 569294"/>
              <a:gd name="connsiteY6" fmla="*/ 416350 h 773220"/>
              <a:gd name="connsiteX0" fmla="*/ 311544 w 531273"/>
              <a:gd name="connsiteY0" fmla="*/ 416350 h 773058"/>
              <a:gd name="connsiteX1" fmla="*/ 313217 w 531273"/>
              <a:gd name="connsiteY1" fmla="*/ 115912 h 773058"/>
              <a:gd name="connsiteX2" fmla="*/ 2839 w 531273"/>
              <a:gd name="connsiteY2" fmla="*/ 23289 h 773058"/>
              <a:gd name="connsiteX3" fmla="*/ 501060 w 531273"/>
              <a:gd name="connsiteY3" fmla="*/ 36944 h 773058"/>
              <a:gd name="connsiteX4" fmla="*/ 498435 w 531273"/>
              <a:gd name="connsiteY4" fmla="*/ 423314 h 773058"/>
              <a:gd name="connsiteX5" fmla="*/ 449726 w 531273"/>
              <a:gd name="connsiteY5" fmla="*/ 773054 h 773058"/>
              <a:gd name="connsiteX6" fmla="*/ 311544 w 531273"/>
              <a:gd name="connsiteY6" fmla="*/ 416350 h 773058"/>
              <a:gd name="connsiteX0" fmla="*/ 311544 w 531273"/>
              <a:gd name="connsiteY0" fmla="*/ 416350 h 773059"/>
              <a:gd name="connsiteX1" fmla="*/ 313217 w 531273"/>
              <a:gd name="connsiteY1" fmla="*/ 115912 h 773059"/>
              <a:gd name="connsiteX2" fmla="*/ 2839 w 531273"/>
              <a:gd name="connsiteY2" fmla="*/ 23289 h 773059"/>
              <a:gd name="connsiteX3" fmla="*/ 501060 w 531273"/>
              <a:gd name="connsiteY3" fmla="*/ 36944 h 773059"/>
              <a:gd name="connsiteX4" fmla="*/ 498435 w 531273"/>
              <a:gd name="connsiteY4" fmla="*/ 423314 h 773059"/>
              <a:gd name="connsiteX5" fmla="*/ 449726 w 531273"/>
              <a:gd name="connsiteY5" fmla="*/ 773054 h 773059"/>
              <a:gd name="connsiteX6" fmla="*/ 311544 w 531273"/>
              <a:gd name="connsiteY6" fmla="*/ 416350 h 773059"/>
              <a:gd name="connsiteX0" fmla="*/ 311544 w 539999"/>
              <a:gd name="connsiteY0" fmla="*/ 416350 h 773059"/>
              <a:gd name="connsiteX1" fmla="*/ 313217 w 539999"/>
              <a:gd name="connsiteY1" fmla="*/ 115912 h 773059"/>
              <a:gd name="connsiteX2" fmla="*/ 2839 w 539999"/>
              <a:gd name="connsiteY2" fmla="*/ 23289 h 773059"/>
              <a:gd name="connsiteX3" fmla="*/ 501060 w 539999"/>
              <a:gd name="connsiteY3" fmla="*/ 36944 h 773059"/>
              <a:gd name="connsiteX4" fmla="*/ 498435 w 539999"/>
              <a:gd name="connsiteY4" fmla="*/ 423314 h 773059"/>
              <a:gd name="connsiteX5" fmla="*/ 449726 w 539999"/>
              <a:gd name="connsiteY5" fmla="*/ 773054 h 773059"/>
              <a:gd name="connsiteX6" fmla="*/ 311544 w 539999"/>
              <a:gd name="connsiteY6" fmla="*/ 416350 h 773059"/>
              <a:gd name="connsiteX0" fmla="*/ 311544 w 538362"/>
              <a:gd name="connsiteY0" fmla="*/ 416350 h 773059"/>
              <a:gd name="connsiteX1" fmla="*/ 313217 w 538362"/>
              <a:gd name="connsiteY1" fmla="*/ 115912 h 773059"/>
              <a:gd name="connsiteX2" fmla="*/ 2839 w 538362"/>
              <a:gd name="connsiteY2" fmla="*/ 23289 h 773059"/>
              <a:gd name="connsiteX3" fmla="*/ 501060 w 538362"/>
              <a:gd name="connsiteY3" fmla="*/ 36944 h 773059"/>
              <a:gd name="connsiteX4" fmla="*/ 498435 w 538362"/>
              <a:gd name="connsiteY4" fmla="*/ 423314 h 773059"/>
              <a:gd name="connsiteX5" fmla="*/ 449726 w 538362"/>
              <a:gd name="connsiteY5" fmla="*/ 773054 h 773059"/>
              <a:gd name="connsiteX6" fmla="*/ 311544 w 538362"/>
              <a:gd name="connsiteY6" fmla="*/ 416350 h 773059"/>
              <a:gd name="connsiteX0" fmla="*/ 311544 w 514263"/>
              <a:gd name="connsiteY0" fmla="*/ 416350 h 773059"/>
              <a:gd name="connsiteX1" fmla="*/ 313217 w 514263"/>
              <a:gd name="connsiteY1" fmla="*/ 115912 h 773059"/>
              <a:gd name="connsiteX2" fmla="*/ 2839 w 514263"/>
              <a:gd name="connsiteY2" fmla="*/ 23289 h 773059"/>
              <a:gd name="connsiteX3" fmla="*/ 501060 w 514263"/>
              <a:gd name="connsiteY3" fmla="*/ 36944 h 773059"/>
              <a:gd name="connsiteX4" fmla="*/ 498435 w 514263"/>
              <a:gd name="connsiteY4" fmla="*/ 423314 h 773059"/>
              <a:gd name="connsiteX5" fmla="*/ 449726 w 514263"/>
              <a:gd name="connsiteY5" fmla="*/ 773054 h 773059"/>
              <a:gd name="connsiteX6" fmla="*/ 311544 w 514263"/>
              <a:gd name="connsiteY6" fmla="*/ 416350 h 773059"/>
              <a:gd name="connsiteX0" fmla="*/ 311544 w 514263"/>
              <a:gd name="connsiteY0" fmla="*/ 405438 h 762147"/>
              <a:gd name="connsiteX1" fmla="*/ 313217 w 514263"/>
              <a:gd name="connsiteY1" fmla="*/ 105000 h 762147"/>
              <a:gd name="connsiteX2" fmla="*/ 2839 w 514263"/>
              <a:gd name="connsiteY2" fmla="*/ 12377 h 762147"/>
              <a:gd name="connsiteX3" fmla="*/ 501060 w 514263"/>
              <a:gd name="connsiteY3" fmla="*/ 26032 h 762147"/>
              <a:gd name="connsiteX4" fmla="*/ 498435 w 514263"/>
              <a:gd name="connsiteY4" fmla="*/ 412402 h 762147"/>
              <a:gd name="connsiteX5" fmla="*/ 449726 w 514263"/>
              <a:gd name="connsiteY5" fmla="*/ 762142 h 762147"/>
              <a:gd name="connsiteX6" fmla="*/ 311544 w 514263"/>
              <a:gd name="connsiteY6" fmla="*/ 405438 h 762147"/>
              <a:gd name="connsiteX0" fmla="*/ 308904 w 511623"/>
              <a:gd name="connsiteY0" fmla="*/ 437547 h 794256"/>
              <a:gd name="connsiteX1" fmla="*/ 310577 w 511623"/>
              <a:gd name="connsiteY1" fmla="*/ 137109 h 794256"/>
              <a:gd name="connsiteX2" fmla="*/ 199 w 511623"/>
              <a:gd name="connsiteY2" fmla="*/ 44486 h 794256"/>
              <a:gd name="connsiteX3" fmla="*/ 498420 w 511623"/>
              <a:gd name="connsiteY3" fmla="*/ 58141 h 794256"/>
              <a:gd name="connsiteX4" fmla="*/ 495795 w 511623"/>
              <a:gd name="connsiteY4" fmla="*/ 444511 h 794256"/>
              <a:gd name="connsiteX5" fmla="*/ 447086 w 511623"/>
              <a:gd name="connsiteY5" fmla="*/ 794251 h 794256"/>
              <a:gd name="connsiteX6" fmla="*/ 308904 w 511623"/>
              <a:gd name="connsiteY6" fmla="*/ 437547 h 794256"/>
              <a:gd name="connsiteX0" fmla="*/ 311549 w 514373"/>
              <a:gd name="connsiteY0" fmla="*/ 438057 h 794766"/>
              <a:gd name="connsiteX1" fmla="*/ 313222 w 514373"/>
              <a:gd name="connsiteY1" fmla="*/ 137619 h 794766"/>
              <a:gd name="connsiteX2" fmla="*/ 2844 w 514373"/>
              <a:gd name="connsiteY2" fmla="*/ 44996 h 794766"/>
              <a:gd name="connsiteX3" fmla="*/ 501225 w 514373"/>
              <a:gd name="connsiteY3" fmla="*/ 14167 h 794766"/>
              <a:gd name="connsiteX4" fmla="*/ 498440 w 514373"/>
              <a:gd name="connsiteY4" fmla="*/ 445021 h 794766"/>
              <a:gd name="connsiteX5" fmla="*/ 449731 w 514373"/>
              <a:gd name="connsiteY5" fmla="*/ 794761 h 794766"/>
              <a:gd name="connsiteX6" fmla="*/ 311549 w 514373"/>
              <a:gd name="connsiteY6" fmla="*/ 438057 h 794766"/>
              <a:gd name="connsiteX0" fmla="*/ 311549 w 514373"/>
              <a:gd name="connsiteY0" fmla="*/ 426790 h 783499"/>
              <a:gd name="connsiteX1" fmla="*/ 313222 w 514373"/>
              <a:gd name="connsiteY1" fmla="*/ 126352 h 783499"/>
              <a:gd name="connsiteX2" fmla="*/ 2844 w 514373"/>
              <a:gd name="connsiteY2" fmla="*/ 33729 h 783499"/>
              <a:gd name="connsiteX3" fmla="*/ 501225 w 514373"/>
              <a:gd name="connsiteY3" fmla="*/ 2900 h 783499"/>
              <a:gd name="connsiteX4" fmla="*/ 498440 w 514373"/>
              <a:gd name="connsiteY4" fmla="*/ 433754 h 783499"/>
              <a:gd name="connsiteX5" fmla="*/ 449731 w 514373"/>
              <a:gd name="connsiteY5" fmla="*/ 783494 h 783499"/>
              <a:gd name="connsiteX6" fmla="*/ 311549 w 514373"/>
              <a:gd name="connsiteY6" fmla="*/ 426790 h 783499"/>
              <a:gd name="connsiteX0" fmla="*/ 309102 w 511926"/>
              <a:gd name="connsiteY0" fmla="*/ 446063 h 802772"/>
              <a:gd name="connsiteX1" fmla="*/ 310775 w 511926"/>
              <a:gd name="connsiteY1" fmla="*/ 145625 h 802772"/>
              <a:gd name="connsiteX2" fmla="*/ 397 w 511926"/>
              <a:gd name="connsiteY2" fmla="*/ 53002 h 802772"/>
              <a:gd name="connsiteX3" fmla="*/ 498778 w 511926"/>
              <a:gd name="connsiteY3" fmla="*/ 22173 h 802772"/>
              <a:gd name="connsiteX4" fmla="*/ 495993 w 511926"/>
              <a:gd name="connsiteY4" fmla="*/ 453027 h 802772"/>
              <a:gd name="connsiteX5" fmla="*/ 447284 w 511926"/>
              <a:gd name="connsiteY5" fmla="*/ 802767 h 802772"/>
              <a:gd name="connsiteX6" fmla="*/ 309102 w 511926"/>
              <a:gd name="connsiteY6" fmla="*/ 446063 h 802772"/>
              <a:gd name="connsiteX0" fmla="*/ 309102 w 523029"/>
              <a:gd name="connsiteY0" fmla="*/ 446063 h 802992"/>
              <a:gd name="connsiteX1" fmla="*/ 310775 w 523029"/>
              <a:gd name="connsiteY1" fmla="*/ 145625 h 802992"/>
              <a:gd name="connsiteX2" fmla="*/ 397 w 523029"/>
              <a:gd name="connsiteY2" fmla="*/ 53002 h 802992"/>
              <a:gd name="connsiteX3" fmla="*/ 498778 w 523029"/>
              <a:gd name="connsiteY3" fmla="*/ 22173 h 802992"/>
              <a:gd name="connsiteX4" fmla="*/ 495993 w 523029"/>
              <a:gd name="connsiteY4" fmla="*/ 453027 h 802992"/>
              <a:gd name="connsiteX5" fmla="*/ 447284 w 523029"/>
              <a:gd name="connsiteY5" fmla="*/ 802767 h 802992"/>
              <a:gd name="connsiteX6" fmla="*/ 309102 w 523029"/>
              <a:gd name="connsiteY6" fmla="*/ 446063 h 802992"/>
              <a:gd name="connsiteX0" fmla="*/ 309102 w 523029"/>
              <a:gd name="connsiteY0" fmla="*/ 450945 h 807874"/>
              <a:gd name="connsiteX1" fmla="*/ 310775 w 523029"/>
              <a:gd name="connsiteY1" fmla="*/ 150507 h 807874"/>
              <a:gd name="connsiteX2" fmla="*/ 397 w 523029"/>
              <a:gd name="connsiteY2" fmla="*/ 57884 h 807874"/>
              <a:gd name="connsiteX3" fmla="*/ 498778 w 523029"/>
              <a:gd name="connsiteY3" fmla="*/ 27055 h 807874"/>
              <a:gd name="connsiteX4" fmla="*/ 495993 w 523029"/>
              <a:gd name="connsiteY4" fmla="*/ 457909 h 807874"/>
              <a:gd name="connsiteX5" fmla="*/ 447284 w 523029"/>
              <a:gd name="connsiteY5" fmla="*/ 807649 h 807874"/>
              <a:gd name="connsiteX6" fmla="*/ 309102 w 523029"/>
              <a:gd name="connsiteY6" fmla="*/ 450945 h 807874"/>
              <a:gd name="connsiteX0" fmla="*/ 309102 w 526953"/>
              <a:gd name="connsiteY0" fmla="*/ 450945 h 807874"/>
              <a:gd name="connsiteX1" fmla="*/ 310775 w 526953"/>
              <a:gd name="connsiteY1" fmla="*/ 150507 h 807874"/>
              <a:gd name="connsiteX2" fmla="*/ 397 w 526953"/>
              <a:gd name="connsiteY2" fmla="*/ 57884 h 807874"/>
              <a:gd name="connsiteX3" fmla="*/ 498778 w 526953"/>
              <a:gd name="connsiteY3" fmla="*/ 27055 h 807874"/>
              <a:gd name="connsiteX4" fmla="*/ 495993 w 526953"/>
              <a:gd name="connsiteY4" fmla="*/ 457909 h 807874"/>
              <a:gd name="connsiteX5" fmla="*/ 447284 w 526953"/>
              <a:gd name="connsiteY5" fmla="*/ 807649 h 807874"/>
              <a:gd name="connsiteX6" fmla="*/ 309102 w 526953"/>
              <a:gd name="connsiteY6" fmla="*/ 450945 h 807874"/>
              <a:gd name="connsiteX0" fmla="*/ 309102 w 539624"/>
              <a:gd name="connsiteY0" fmla="*/ 450945 h 807653"/>
              <a:gd name="connsiteX1" fmla="*/ 310775 w 539624"/>
              <a:gd name="connsiteY1" fmla="*/ 150507 h 807653"/>
              <a:gd name="connsiteX2" fmla="*/ 397 w 539624"/>
              <a:gd name="connsiteY2" fmla="*/ 57884 h 807653"/>
              <a:gd name="connsiteX3" fmla="*/ 498778 w 539624"/>
              <a:gd name="connsiteY3" fmla="*/ 27055 h 807653"/>
              <a:gd name="connsiteX4" fmla="*/ 526953 w 539624"/>
              <a:gd name="connsiteY4" fmla="*/ 457287 h 807653"/>
              <a:gd name="connsiteX5" fmla="*/ 447284 w 539624"/>
              <a:gd name="connsiteY5" fmla="*/ 807649 h 807653"/>
              <a:gd name="connsiteX6" fmla="*/ 309102 w 539624"/>
              <a:gd name="connsiteY6" fmla="*/ 450945 h 807653"/>
              <a:gd name="connsiteX0" fmla="*/ 309102 w 539624"/>
              <a:gd name="connsiteY0" fmla="*/ 450945 h 809158"/>
              <a:gd name="connsiteX1" fmla="*/ 310775 w 539624"/>
              <a:gd name="connsiteY1" fmla="*/ 150507 h 809158"/>
              <a:gd name="connsiteX2" fmla="*/ 397 w 539624"/>
              <a:gd name="connsiteY2" fmla="*/ 57884 h 809158"/>
              <a:gd name="connsiteX3" fmla="*/ 498778 w 539624"/>
              <a:gd name="connsiteY3" fmla="*/ 27055 h 809158"/>
              <a:gd name="connsiteX4" fmla="*/ 526953 w 539624"/>
              <a:gd name="connsiteY4" fmla="*/ 457287 h 809158"/>
              <a:gd name="connsiteX5" fmla="*/ 447284 w 539624"/>
              <a:gd name="connsiteY5" fmla="*/ 807649 h 809158"/>
              <a:gd name="connsiteX6" fmla="*/ 309102 w 539624"/>
              <a:gd name="connsiteY6" fmla="*/ 450945 h 809158"/>
              <a:gd name="connsiteX0" fmla="*/ 309102 w 539624"/>
              <a:gd name="connsiteY0" fmla="*/ 450945 h 807745"/>
              <a:gd name="connsiteX1" fmla="*/ 310775 w 539624"/>
              <a:gd name="connsiteY1" fmla="*/ 150507 h 807745"/>
              <a:gd name="connsiteX2" fmla="*/ 397 w 539624"/>
              <a:gd name="connsiteY2" fmla="*/ 57884 h 807745"/>
              <a:gd name="connsiteX3" fmla="*/ 498778 w 539624"/>
              <a:gd name="connsiteY3" fmla="*/ 27055 h 807745"/>
              <a:gd name="connsiteX4" fmla="*/ 526953 w 539624"/>
              <a:gd name="connsiteY4" fmla="*/ 457287 h 807745"/>
              <a:gd name="connsiteX5" fmla="*/ 447284 w 539624"/>
              <a:gd name="connsiteY5" fmla="*/ 807649 h 807745"/>
              <a:gd name="connsiteX6" fmla="*/ 309102 w 539624"/>
              <a:gd name="connsiteY6" fmla="*/ 450945 h 807745"/>
              <a:gd name="connsiteX0" fmla="*/ 309102 w 539624"/>
              <a:gd name="connsiteY0" fmla="*/ 450945 h 807745"/>
              <a:gd name="connsiteX1" fmla="*/ 310775 w 539624"/>
              <a:gd name="connsiteY1" fmla="*/ 150507 h 807745"/>
              <a:gd name="connsiteX2" fmla="*/ 397 w 539624"/>
              <a:gd name="connsiteY2" fmla="*/ 57884 h 807745"/>
              <a:gd name="connsiteX3" fmla="*/ 498778 w 539624"/>
              <a:gd name="connsiteY3" fmla="*/ 27055 h 807745"/>
              <a:gd name="connsiteX4" fmla="*/ 526953 w 539624"/>
              <a:gd name="connsiteY4" fmla="*/ 457287 h 807745"/>
              <a:gd name="connsiteX5" fmla="*/ 447284 w 539624"/>
              <a:gd name="connsiteY5" fmla="*/ 807649 h 807745"/>
              <a:gd name="connsiteX6" fmla="*/ 309102 w 539624"/>
              <a:gd name="connsiteY6" fmla="*/ 450945 h 807745"/>
              <a:gd name="connsiteX0" fmla="*/ 309102 w 539624"/>
              <a:gd name="connsiteY0" fmla="*/ 450945 h 807738"/>
              <a:gd name="connsiteX1" fmla="*/ 310775 w 539624"/>
              <a:gd name="connsiteY1" fmla="*/ 150507 h 807738"/>
              <a:gd name="connsiteX2" fmla="*/ 397 w 539624"/>
              <a:gd name="connsiteY2" fmla="*/ 57884 h 807738"/>
              <a:gd name="connsiteX3" fmla="*/ 498778 w 539624"/>
              <a:gd name="connsiteY3" fmla="*/ 27055 h 807738"/>
              <a:gd name="connsiteX4" fmla="*/ 526953 w 539624"/>
              <a:gd name="connsiteY4" fmla="*/ 457287 h 807738"/>
              <a:gd name="connsiteX5" fmla="*/ 447284 w 539624"/>
              <a:gd name="connsiteY5" fmla="*/ 807649 h 807738"/>
              <a:gd name="connsiteX6" fmla="*/ 309102 w 539624"/>
              <a:gd name="connsiteY6" fmla="*/ 450945 h 807738"/>
              <a:gd name="connsiteX0" fmla="*/ 312017 w 542539"/>
              <a:gd name="connsiteY0" fmla="*/ 432402 h 789202"/>
              <a:gd name="connsiteX1" fmla="*/ 302033 w 542539"/>
              <a:gd name="connsiteY1" fmla="*/ 138419 h 789202"/>
              <a:gd name="connsiteX2" fmla="*/ 3312 w 542539"/>
              <a:gd name="connsiteY2" fmla="*/ 39341 h 789202"/>
              <a:gd name="connsiteX3" fmla="*/ 501693 w 542539"/>
              <a:gd name="connsiteY3" fmla="*/ 8512 h 789202"/>
              <a:gd name="connsiteX4" fmla="*/ 529868 w 542539"/>
              <a:gd name="connsiteY4" fmla="*/ 438744 h 789202"/>
              <a:gd name="connsiteX5" fmla="*/ 450199 w 542539"/>
              <a:gd name="connsiteY5" fmla="*/ 789106 h 789202"/>
              <a:gd name="connsiteX6" fmla="*/ 312017 w 542539"/>
              <a:gd name="connsiteY6" fmla="*/ 432402 h 789202"/>
              <a:gd name="connsiteX0" fmla="*/ 312017 w 542539"/>
              <a:gd name="connsiteY0" fmla="*/ 432402 h 789202"/>
              <a:gd name="connsiteX1" fmla="*/ 302033 w 542539"/>
              <a:gd name="connsiteY1" fmla="*/ 138419 h 789202"/>
              <a:gd name="connsiteX2" fmla="*/ 3312 w 542539"/>
              <a:gd name="connsiteY2" fmla="*/ 39341 h 789202"/>
              <a:gd name="connsiteX3" fmla="*/ 501693 w 542539"/>
              <a:gd name="connsiteY3" fmla="*/ 8512 h 789202"/>
              <a:gd name="connsiteX4" fmla="*/ 529868 w 542539"/>
              <a:gd name="connsiteY4" fmla="*/ 438744 h 789202"/>
              <a:gd name="connsiteX5" fmla="*/ 450199 w 542539"/>
              <a:gd name="connsiteY5" fmla="*/ 789106 h 789202"/>
              <a:gd name="connsiteX6" fmla="*/ 312017 w 542539"/>
              <a:gd name="connsiteY6" fmla="*/ 432402 h 789202"/>
              <a:gd name="connsiteX0" fmla="*/ 312017 w 542539"/>
              <a:gd name="connsiteY0" fmla="*/ 432402 h 789202"/>
              <a:gd name="connsiteX1" fmla="*/ 302033 w 542539"/>
              <a:gd name="connsiteY1" fmla="*/ 138419 h 789202"/>
              <a:gd name="connsiteX2" fmla="*/ 3312 w 542539"/>
              <a:gd name="connsiteY2" fmla="*/ 39341 h 789202"/>
              <a:gd name="connsiteX3" fmla="*/ 501693 w 542539"/>
              <a:gd name="connsiteY3" fmla="*/ 8512 h 789202"/>
              <a:gd name="connsiteX4" fmla="*/ 529868 w 542539"/>
              <a:gd name="connsiteY4" fmla="*/ 438744 h 789202"/>
              <a:gd name="connsiteX5" fmla="*/ 450199 w 542539"/>
              <a:gd name="connsiteY5" fmla="*/ 789106 h 789202"/>
              <a:gd name="connsiteX6" fmla="*/ 312017 w 542539"/>
              <a:gd name="connsiteY6" fmla="*/ 432402 h 789202"/>
              <a:gd name="connsiteX0" fmla="*/ 312017 w 542539"/>
              <a:gd name="connsiteY0" fmla="*/ 432402 h 789183"/>
              <a:gd name="connsiteX1" fmla="*/ 302033 w 542539"/>
              <a:gd name="connsiteY1" fmla="*/ 138419 h 789183"/>
              <a:gd name="connsiteX2" fmla="*/ 3312 w 542539"/>
              <a:gd name="connsiteY2" fmla="*/ 39341 h 789183"/>
              <a:gd name="connsiteX3" fmla="*/ 501693 w 542539"/>
              <a:gd name="connsiteY3" fmla="*/ 8512 h 789183"/>
              <a:gd name="connsiteX4" fmla="*/ 529868 w 542539"/>
              <a:gd name="connsiteY4" fmla="*/ 438744 h 789183"/>
              <a:gd name="connsiteX5" fmla="*/ 450199 w 542539"/>
              <a:gd name="connsiteY5" fmla="*/ 789106 h 789183"/>
              <a:gd name="connsiteX6" fmla="*/ 312017 w 542539"/>
              <a:gd name="connsiteY6" fmla="*/ 432402 h 789183"/>
              <a:gd name="connsiteX0" fmla="*/ 309100 w 539622"/>
              <a:gd name="connsiteY0" fmla="*/ 446309 h 803090"/>
              <a:gd name="connsiteX1" fmla="*/ 299116 w 539622"/>
              <a:gd name="connsiteY1" fmla="*/ 152326 h 803090"/>
              <a:gd name="connsiteX2" fmla="*/ 395 w 539622"/>
              <a:gd name="connsiteY2" fmla="*/ 53248 h 803090"/>
              <a:gd name="connsiteX3" fmla="*/ 498776 w 539622"/>
              <a:gd name="connsiteY3" fmla="*/ 22419 h 803090"/>
              <a:gd name="connsiteX4" fmla="*/ 526951 w 539622"/>
              <a:gd name="connsiteY4" fmla="*/ 452651 h 803090"/>
              <a:gd name="connsiteX5" fmla="*/ 447282 w 539622"/>
              <a:gd name="connsiteY5" fmla="*/ 803013 h 803090"/>
              <a:gd name="connsiteX6" fmla="*/ 309100 w 539622"/>
              <a:gd name="connsiteY6" fmla="*/ 446309 h 803090"/>
              <a:gd name="connsiteX0" fmla="*/ 309100 w 533660"/>
              <a:gd name="connsiteY0" fmla="*/ 446309 h 803090"/>
              <a:gd name="connsiteX1" fmla="*/ 299116 w 533660"/>
              <a:gd name="connsiteY1" fmla="*/ 152326 h 803090"/>
              <a:gd name="connsiteX2" fmla="*/ 395 w 533660"/>
              <a:gd name="connsiteY2" fmla="*/ 53248 h 803090"/>
              <a:gd name="connsiteX3" fmla="*/ 498776 w 533660"/>
              <a:gd name="connsiteY3" fmla="*/ 22419 h 803090"/>
              <a:gd name="connsiteX4" fmla="*/ 526951 w 533660"/>
              <a:gd name="connsiteY4" fmla="*/ 452651 h 803090"/>
              <a:gd name="connsiteX5" fmla="*/ 447282 w 533660"/>
              <a:gd name="connsiteY5" fmla="*/ 803013 h 803090"/>
              <a:gd name="connsiteX6" fmla="*/ 309100 w 533660"/>
              <a:gd name="connsiteY6" fmla="*/ 446309 h 803090"/>
              <a:gd name="connsiteX0" fmla="*/ 309100 w 533660"/>
              <a:gd name="connsiteY0" fmla="*/ 446309 h 803090"/>
              <a:gd name="connsiteX1" fmla="*/ 299116 w 533660"/>
              <a:gd name="connsiteY1" fmla="*/ 152326 h 803090"/>
              <a:gd name="connsiteX2" fmla="*/ 395 w 533660"/>
              <a:gd name="connsiteY2" fmla="*/ 53248 h 803090"/>
              <a:gd name="connsiteX3" fmla="*/ 498776 w 533660"/>
              <a:gd name="connsiteY3" fmla="*/ 22419 h 803090"/>
              <a:gd name="connsiteX4" fmla="*/ 526951 w 533660"/>
              <a:gd name="connsiteY4" fmla="*/ 452651 h 803090"/>
              <a:gd name="connsiteX5" fmla="*/ 447282 w 533660"/>
              <a:gd name="connsiteY5" fmla="*/ 803013 h 803090"/>
              <a:gd name="connsiteX6" fmla="*/ 309100 w 533660"/>
              <a:gd name="connsiteY6" fmla="*/ 446309 h 803090"/>
              <a:gd name="connsiteX0" fmla="*/ 309100 w 533660"/>
              <a:gd name="connsiteY0" fmla="*/ 446309 h 803090"/>
              <a:gd name="connsiteX1" fmla="*/ 299116 w 533660"/>
              <a:gd name="connsiteY1" fmla="*/ 152326 h 803090"/>
              <a:gd name="connsiteX2" fmla="*/ 395 w 533660"/>
              <a:gd name="connsiteY2" fmla="*/ 53248 h 803090"/>
              <a:gd name="connsiteX3" fmla="*/ 498776 w 533660"/>
              <a:gd name="connsiteY3" fmla="*/ 22419 h 803090"/>
              <a:gd name="connsiteX4" fmla="*/ 526951 w 533660"/>
              <a:gd name="connsiteY4" fmla="*/ 452651 h 803090"/>
              <a:gd name="connsiteX5" fmla="*/ 447282 w 533660"/>
              <a:gd name="connsiteY5" fmla="*/ 803013 h 803090"/>
              <a:gd name="connsiteX6" fmla="*/ 309100 w 533660"/>
              <a:gd name="connsiteY6" fmla="*/ 446309 h 803090"/>
              <a:gd name="connsiteX0" fmla="*/ 309064 w 533624"/>
              <a:gd name="connsiteY0" fmla="*/ 443669 h 800450"/>
              <a:gd name="connsiteX1" fmla="*/ 299080 w 533624"/>
              <a:gd name="connsiteY1" fmla="*/ 149686 h 800450"/>
              <a:gd name="connsiteX2" fmla="*/ 359 w 533624"/>
              <a:gd name="connsiteY2" fmla="*/ 50608 h 800450"/>
              <a:gd name="connsiteX3" fmla="*/ 498740 w 533624"/>
              <a:gd name="connsiteY3" fmla="*/ 19779 h 800450"/>
              <a:gd name="connsiteX4" fmla="*/ 526915 w 533624"/>
              <a:gd name="connsiteY4" fmla="*/ 450011 h 800450"/>
              <a:gd name="connsiteX5" fmla="*/ 447246 w 533624"/>
              <a:gd name="connsiteY5" fmla="*/ 800373 h 800450"/>
              <a:gd name="connsiteX6" fmla="*/ 309064 w 533624"/>
              <a:gd name="connsiteY6" fmla="*/ 443669 h 800450"/>
              <a:gd name="connsiteX0" fmla="*/ 309064 w 533624"/>
              <a:gd name="connsiteY0" fmla="*/ 443669 h 800450"/>
              <a:gd name="connsiteX1" fmla="*/ 299080 w 533624"/>
              <a:gd name="connsiteY1" fmla="*/ 149686 h 800450"/>
              <a:gd name="connsiteX2" fmla="*/ 359 w 533624"/>
              <a:gd name="connsiteY2" fmla="*/ 50608 h 800450"/>
              <a:gd name="connsiteX3" fmla="*/ 498740 w 533624"/>
              <a:gd name="connsiteY3" fmla="*/ 19779 h 800450"/>
              <a:gd name="connsiteX4" fmla="*/ 526915 w 533624"/>
              <a:gd name="connsiteY4" fmla="*/ 450011 h 800450"/>
              <a:gd name="connsiteX5" fmla="*/ 447246 w 533624"/>
              <a:gd name="connsiteY5" fmla="*/ 800373 h 800450"/>
              <a:gd name="connsiteX6" fmla="*/ 309064 w 533624"/>
              <a:gd name="connsiteY6" fmla="*/ 443669 h 800450"/>
              <a:gd name="connsiteX0" fmla="*/ 311449 w 536009"/>
              <a:gd name="connsiteY0" fmla="*/ 429581 h 786381"/>
              <a:gd name="connsiteX1" fmla="*/ 315778 w 536009"/>
              <a:gd name="connsiteY1" fmla="*/ 135989 h 786381"/>
              <a:gd name="connsiteX2" fmla="*/ 2744 w 536009"/>
              <a:gd name="connsiteY2" fmla="*/ 36520 h 786381"/>
              <a:gd name="connsiteX3" fmla="*/ 501125 w 536009"/>
              <a:gd name="connsiteY3" fmla="*/ 5691 h 786381"/>
              <a:gd name="connsiteX4" fmla="*/ 529300 w 536009"/>
              <a:gd name="connsiteY4" fmla="*/ 435923 h 786381"/>
              <a:gd name="connsiteX5" fmla="*/ 449631 w 536009"/>
              <a:gd name="connsiteY5" fmla="*/ 786285 h 786381"/>
              <a:gd name="connsiteX6" fmla="*/ 311449 w 536009"/>
              <a:gd name="connsiteY6" fmla="*/ 429581 h 786381"/>
              <a:gd name="connsiteX0" fmla="*/ 325556 w 529338"/>
              <a:gd name="connsiteY0" fmla="*/ 436868 h 786285"/>
              <a:gd name="connsiteX1" fmla="*/ 315778 w 529338"/>
              <a:gd name="connsiteY1" fmla="*/ 135989 h 786285"/>
              <a:gd name="connsiteX2" fmla="*/ 2744 w 529338"/>
              <a:gd name="connsiteY2" fmla="*/ 36520 h 786285"/>
              <a:gd name="connsiteX3" fmla="*/ 501125 w 529338"/>
              <a:gd name="connsiteY3" fmla="*/ 5691 h 786285"/>
              <a:gd name="connsiteX4" fmla="*/ 529300 w 529338"/>
              <a:gd name="connsiteY4" fmla="*/ 435923 h 786285"/>
              <a:gd name="connsiteX5" fmla="*/ 449631 w 529338"/>
              <a:gd name="connsiteY5" fmla="*/ 786285 h 786285"/>
              <a:gd name="connsiteX6" fmla="*/ 325556 w 529338"/>
              <a:gd name="connsiteY6" fmla="*/ 436868 h 786285"/>
              <a:gd name="connsiteX0" fmla="*/ 322832 w 526614"/>
              <a:gd name="connsiteY0" fmla="*/ 453535 h 802952"/>
              <a:gd name="connsiteX1" fmla="*/ 313054 w 526614"/>
              <a:gd name="connsiteY1" fmla="*/ 152656 h 802952"/>
              <a:gd name="connsiteX2" fmla="*/ 20 w 526614"/>
              <a:gd name="connsiteY2" fmla="*/ 53187 h 802952"/>
              <a:gd name="connsiteX3" fmla="*/ 498401 w 526614"/>
              <a:gd name="connsiteY3" fmla="*/ 22358 h 802952"/>
              <a:gd name="connsiteX4" fmla="*/ 526576 w 526614"/>
              <a:gd name="connsiteY4" fmla="*/ 452590 h 802952"/>
              <a:gd name="connsiteX5" fmla="*/ 446907 w 526614"/>
              <a:gd name="connsiteY5" fmla="*/ 802952 h 802952"/>
              <a:gd name="connsiteX6" fmla="*/ 322832 w 526614"/>
              <a:gd name="connsiteY6" fmla="*/ 453535 h 802952"/>
              <a:gd name="connsiteX0" fmla="*/ 322832 w 530902"/>
              <a:gd name="connsiteY0" fmla="*/ 453535 h 802952"/>
              <a:gd name="connsiteX1" fmla="*/ 313054 w 530902"/>
              <a:gd name="connsiteY1" fmla="*/ 152656 h 802952"/>
              <a:gd name="connsiteX2" fmla="*/ 20 w 530902"/>
              <a:gd name="connsiteY2" fmla="*/ 53187 h 802952"/>
              <a:gd name="connsiteX3" fmla="*/ 498401 w 530902"/>
              <a:gd name="connsiteY3" fmla="*/ 22358 h 802952"/>
              <a:gd name="connsiteX4" fmla="*/ 526576 w 530902"/>
              <a:gd name="connsiteY4" fmla="*/ 452590 h 802952"/>
              <a:gd name="connsiteX5" fmla="*/ 446907 w 530902"/>
              <a:gd name="connsiteY5" fmla="*/ 802952 h 802952"/>
              <a:gd name="connsiteX6" fmla="*/ 322832 w 530902"/>
              <a:gd name="connsiteY6" fmla="*/ 453535 h 802952"/>
              <a:gd name="connsiteX0" fmla="*/ 322832 w 530902"/>
              <a:gd name="connsiteY0" fmla="*/ 453535 h 802952"/>
              <a:gd name="connsiteX1" fmla="*/ 313054 w 530902"/>
              <a:gd name="connsiteY1" fmla="*/ 152656 h 802952"/>
              <a:gd name="connsiteX2" fmla="*/ 20 w 530902"/>
              <a:gd name="connsiteY2" fmla="*/ 53187 h 802952"/>
              <a:gd name="connsiteX3" fmla="*/ 498401 w 530902"/>
              <a:gd name="connsiteY3" fmla="*/ 22358 h 802952"/>
              <a:gd name="connsiteX4" fmla="*/ 526576 w 530902"/>
              <a:gd name="connsiteY4" fmla="*/ 452590 h 802952"/>
              <a:gd name="connsiteX5" fmla="*/ 446907 w 530902"/>
              <a:gd name="connsiteY5" fmla="*/ 802952 h 802952"/>
              <a:gd name="connsiteX6" fmla="*/ 322832 w 530902"/>
              <a:gd name="connsiteY6" fmla="*/ 453535 h 802952"/>
              <a:gd name="connsiteX0" fmla="*/ 322832 w 530902"/>
              <a:gd name="connsiteY0" fmla="*/ 453535 h 802952"/>
              <a:gd name="connsiteX1" fmla="*/ 313054 w 530902"/>
              <a:gd name="connsiteY1" fmla="*/ 152656 h 802952"/>
              <a:gd name="connsiteX2" fmla="*/ 20 w 530902"/>
              <a:gd name="connsiteY2" fmla="*/ 53187 h 802952"/>
              <a:gd name="connsiteX3" fmla="*/ 498401 w 530902"/>
              <a:gd name="connsiteY3" fmla="*/ 22358 h 802952"/>
              <a:gd name="connsiteX4" fmla="*/ 526576 w 530902"/>
              <a:gd name="connsiteY4" fmla="*/ 452590 h 802952"/>
              <a:gd name="connsiteX5" fmla="*/ 446907 w 530902"/>
              <a:gd name="connsiteY5" fmla="*/ 802952 h 802952"/>
              <a:gd name="connsiteX6" fmla="*/ 322832 w 530902"/>
              <a:gd name="connsiteY6" fmla="*/ 453535 h 802952"/>
              <a:gd name="connsiteX0" fmla="*/ 322832 w 530902"/>
              <a:gd name="connsiteY0" fmla="*/ 453535 h 802952"/>
              <a:gd name="connsiteX1" fmla="*/ 313054 w 530902"/>
              <a:gd name="connsiteY1" fmla="*/ 152656 h 802952"/>
              <a:gd name="connsiteX2" fmla="*/ 20 w 530902"/>
              <a:gd name="connsiteY2" fmla="*/ 53187 h 802952"/>
              <a:gd name="connsiteX3" fmla="*/ 498401 w 530902"/>
              <a:gd name="connsiteY3" fmla="*/ 22358 h 802952"/>
              <a:gd name="connsiteX4" fmla="*/ 526576 w 530902"/>
              <a:gd name="connsiteY4" fmla="*/ 452590 h 802952"/>
              <a:gd name="connsiteX5" fmla="*/ 446907 w 530902"/>
              <a:gd name="connsiteY5" fmla="*/ 802952 h 802952"/>
              <a:gd name="connsiteX6" fmla="*/ 322832 w 530902"/>
              <a:gd name="connsiteY6" fmla="*/ 453535 h 802952"/>
              <a:gd name="connsiteX0" fmla="*/ 322832 w 530902"/>
              <a:gd name="connsiteY0" fmla="*/ 453535 h 802952"/>
              <a:gd name="connsiteX1" fmla="*/ 313054 w 530902"/>
              <a:gd name="connsiteY1" fmla="*/ 152656 h 802952"/>
              <a:gd name="connsiteX2" fmla="*/ 20 w 530902"/>
              <a:gd name="connsiteY2" fmla="*/ 53187 h 802952"/>
              <a:gd name="connsiteX3" fmla="*/ 498401 w 530902"/>
              <a:gd name="connsiteY3" fmla="*/ 22358 h 802952"/>
              <a:gd name="connsiteX4" fmla="*/ 526576 w 530902"/>
              <a:gd name="connsiteY4" fmla="*/ 452590 h 802952"/>
              <a:gd name="connsiteX5" fmla="*/ 446907 w 530902"/>
              <a:gd name="connsiteY5" fmla="*/ 802952 h 802952"/>
              <a:gd name="connsiteX6" fmla="*/ 322832 w 530902"/>
              <a:gd name="connsiteY6" fmla="*/ 453535 h 802952"/>
              <a:gd name="connsiteX0" fmla="*/ 322851 w 530921"/>
              <a:gd name="connsiteY0" fmla="*/ 437510 h 786927"/>
              <a:gd name="connsiteX1" fmla="*/ 313073 w 530921"/>
              <a:gd name="connsiteY1" fmla="*/ 136631 h 786927"/>
              <a:gd name="connsiteX2" fmla="*/ 19 w 530921"/>
              <a:gd name="connsiteY2" fmla="*/ 88254 h 786927"/>
              <a:gd name="connsiteX3" fmla="*/ 498420 w 530921"/>
              <a:gd name="connsiteY3" fmla="*/ 6333 h 786927"/>
              <a:gd name="connsiteX4" fmla="*/ 526595 w 530921"/>
              <a:gd name="connsiteY4" fmla="*/ 436565 h 786927"/>
              <a:gd name="connsiteX5" fmla="*/ 446926 w 530921"/>
              <a:gd name="connsiteY5" fmla="*/ 786927 h 786927"/>
              <a:gd name="connsiteX6" fmla="*/ 322851 w 530921"/>
              <a:gd name="connsiteY6" fmla="*/ 437510 h 786927"/>
              <a:gd name="connsiteX0" fmla="*/ 322946 w 531016"/>
              <a:gd name="connsiteY0" fmla="*/ 451510 h 800927"/>
              <a:gd name="connsiteX1" fmla="*/ 313168 w 531016"/>
              <a:gd name="connsiteY1" fmla="*/ 150631 h 800927"/>
              <a:gd name="connsiteX2" fmla="*/ 114 w 531016"/>
              <a:gd name="connsiteY2" fmla="*/ 102254 h 800927"/>
              <a:gd name="connsiteX3" fmla="*/ 498515 w 531016"/>
              <a:gd name="connsiteY3" fmla="*/ 20333 h 800927"/>
              <a:gd name="connsiteX4" fmla="*/ 526690 w 531016"/>
              <a:gd name="connsiteY4" fmla="*/ 450565 h 800927"/>
              <a:gd name="connsiteX5" fmla="*/ 447021 w 531016"/>
              <a:gd name="connsiteY5" fmla="*/ 800927 h 800927"/>
              <a:gd name="connsiteX6" fmla="*/ 322946 w 531016"/>
              <a:gd name="connsiteY6" fmla="*/ 451510 h 800927"/>
              <a:gd name="connsiteX0" fmla="*/ 325258 w 533328"/>
              <a:gd name="connsiteY0" fmla="*/ 433852 h 783269"/>
              <a:gd name="connsiteX1" fmla="*/ 324443 w 533328"/>
              <a:gd name="connsiteY1" fmla="*/ 158041 h 783269"/>
              <a:gd name="connsiteX2" fmla="*/ 2426 w 533328"/>
              <a:gd name="connsiteY2" fmla="*/ 84596 h 783269"/>
              <a:gd name="connsiteX3" fmla="*/ 500827 w 533328"/>
              <a:gd name="connsiteY3" fmla="*/ 2675 h 783269"/>
              <a:gd name="connsiteX4" fmla="*/ 529002 w 533328"/>
              <a:gd name="connsiteY4" fmla="*/ 432907 h 783269"/>
              <a:gd name="connsiteX5" fmla="*/ 449333 w 533328"/>
              <a:gd name="connsiteY5" fmla="*/ 783269 h 783269"/>
              <a:gd name="connsiteX6" fmla="*/ 325258 w 533328"/>
              <a:gd name="connsiteY6" fmla="*/ 433852 h 783269"/>
              <a:gd name="connsiteX0" fmla="*/ 322922 w 530992"/>
              <a:gd name="connsiteY0" fmla="*/ 449053 h 798470"/>
              <a:gd name="connsiteX1" fmla="*/ 322107 w 530992"/>
              <a:gd name="connsiteY1" fmla="*/ 173242 h 798470"/>
              <a:gd name="connsiteX2" fmla="*/ 90 w 530992"/>
              <a:gd name="connsiteY2" fmla="*/ 99797 h 798470"/>
              <a:gd name="connsiteX3" fmla="*/ 498491 w 530992"/>
              <a:gd name="connsiteY3" fmla="*/ 17876 h 798470"/>
              <a:gd name="connsiteX4" fmla="*/ 526666 w 530992"/>
              <a:gd name="connsiteY4" fmla="*/ 448108 h 798470"/>
              <a:gd name="connsiteX5" fmla="*/ 446997 w 530992"/>
              <a:gd name="connsiteY5" fmla="*/ 798470 h 798470"/>
              <a:gd name="connsiteX6" fmla="*/ 322922 w 530992"/>
              <a:gd name="connsiteY6" fmla="*/ 449053 h 798470"/>
              <a:gd name="connsiteX0" fmla="*/ 322922 w 530992"/>
              <a:gd name="connsiteY0" fmla="*/ 449053 h 798470"/>
              <a:gd name="connsiteX1" fmla="*/ 322107 w 530992"/>
              <a:gd name="connsiteY1" fmla="*/ 173242 h 798470"/>
              <a:gd name="connsiteX2" fmla="*/ 90 w 530992"/>
              <a:gd name="connsiteY2" fmla="*/ 99797 h 798470"/>
              <a:gd name="connsiteX3" fmla="*/ 498491 w 530992"/>
              <a:gd name="connsiteY3" fmla="*/ 17876 h 798470"/>
              <a:gd name="connsiteX4" fmla="*/ 526666 w 530992"/>
              <a:gd name="connsiteY4" fmla="*/ 448108 h 798470"/>
              <a:gd name="connsiteX5" fmla="*/ 446997 w 530992"/>
              <a:gd name="connsiteY5" fmla="*/ 798470 h 798470"/>
              <a:gd name="connsiteX6" fmla="*/ 322922 w 530992"/>
              <a:gd name="connsiteY6" fmla="*/ 449053 h 798470"/>
              <a:gd name="connsiteX0" fmla="*/ 322927 w 530997"/>
              <a:gd name="connsiteY0" fmla="*/ 449053 h 798470"/>
              <a:gd name="connsiteX1" fmla="*/ 322112 w 530997"/>
              <a:gd name="connsiteY1" fmla="*/ 173242 h 798470"/>
              <a:gd name="connsiteX2" fmla="*/ 95 w 530997"/>
              <a:gd name="connsiteY2" fmla="*/ 99797 h 798470"/>
              <a:gd name="connsiteX3" fmla="*/ 498496 w 530997"/>
              <a:gd name="connsiteY3" fmla="*/ 17876 h 798470"/>
              <a:gd name="connsiteX4" fmla="*/ 526671 w 530997"/>
              <a:gd name="connsiteY4" fmla="*/ 448108 h 798470"/>
              <a:gd name="connsiteX5" fmla="*/ 447002 w 530997"/>
              <a:gd name="connsiteY5" fmla="*/ 798470 h 798470"/>
              <a:gd name="connsiteX6" fmla="*/ 322927 w 530997"/>
              <a:gd name="connsiteY6" fmla="*/ 449053 h 798470"/>
              <a:gd name="connsiteX0" fmla="*/ 325223 w 533293"/>
              <a:gd name="connsiteY0" fmla="*/ 433964 h 783381"/>
              <a:gd name="connsiteX1" fmla="*/ 329255 w 533293"/>
              <a:gd name="connsiteY1" fmla="*/ 180236 h 783381"/>
              <a:gd name="connsiteX2" fmla="*/ 2391 w 533293"/>
              <a:gd name="connsiteY2" fmla="*/ 84708 h 783381"/>
              <a:gd name="connsiteX3" fmla="*/ 500792 w 533293"/>
              <a:gd name="connsiteY3" fmla="*/ 2787 h 783381"/>
              <a:gd name="connsiteX4" fmla="*/ 528967 w 533293"/>
              <a:gd name="connsiteY4" fmla="*/ 433019 h 783381"/>
              <a:gd name="connsiteX5" fmla="*/ 449298 w 533293"/>
              <a:gd name="connsiteY5" fmla="*/ 783381 h 783381"/>
              <a:gd name="connsiteX6" fmla="*/ 325223 w 533293"/>
              <a:gd name="connsiteY6" fmla="*/ 433964 h 783381"/>
              <a:gd name="connsiteX0" fmla="*/ 325223 w 533293"/>
              <a:gd name="connsiteY0" fmla="*/ 433964 h 783381"/>
              <a:gd name="connsiteX1" fmla="*/ 329255 w 533293"/>
              <a:gd name="connsiteY1" fmla="*/ 180236 h 783381"/>
              <a:gd name="connsiteX2" fmla="*/ 2391 w 533293"/>
              <a:gd name="connsiteY2" fmla="*/ 84708 h 783381"/>
              <a:gd name="connsiteX3" fmla="*/ 500792 w 533293"/>
              <a:gd name="connsiteY3" fmla="*/ 2787 h 783381"/>
              <a:gd name="connsiteX4" fmla="*/ 528967 w 533293"/>
              <a:gd name="connsiteY4" fmla="*/ 433019 h 783381"/>
              <a:gd name="connsiteX5" fmla="*/ 449298 w 533293"/>
              <a:gd name="connsiteY5" fmla="*/ 783381 h 783381"/>
              <a:gd name="connsiteX6" fmla="*/ 325223 w 533293"/>
              <a:gd name="connsiteY6" fmla="*/ 433964 h 783381"/>
              <a:gd name="connsiteX0" fmla="*/ 322900 w 530970"/>
              <a:gd name="connsiteY0" fmla="*/ 448512 h 797929"/>
              <a:gd name="connsiteX1" fmla="*/ 326932 w 530970"/>
              <a:gd name="connsiteY1" fmla="*/ 194784 h 797929"/>
              <a:gd name="connsiteX2" fmla="*/ 68 w 530970"/>
              <a:gd name="connsiteY2" fmla="*/ 99256 h 797929"/>
              <a:gd name="connsiteX3" fmla="*/ 498469 w 530970"/>
              <a:gd name="connsiteY3" fmla="*/ 17335 h 797929"/>
              <a:gd name="connsiteX4" fmla="*/ 526644 w 530970"/>
              <a:gd name="connsiteY4" fmla="*/ 447567 h 797929"/>
              <a:gd name="connsiteX5" fmla="*/ 446975 w 530970"/>
              <a:gd name="connsiteY5" fmla="*/ 797929 h 797929"/>
              <a:gd name="connsiteX6" fmla="*/ 322900 w 530970"/>
              <a:gd name="connsiteY6" fmla="*/ 448512 h 797929"/>
              <a:gd name="connsiteX0" fmla="*/ 322900 w 530970"/>
              <a:gd name="connsiteY0" fmla="*/ 448512 h 797929"/>
              <a:gd name="connsiteX1" fmla="*/ 326932 w 530970"/>
              <a:gd name="connsiteY1" fmla="*/ 194784 h 797929"/>
              <a:gd name="connsiteX2" fmla="*/ 68 w 530970"/>
              <a:gd name="connsiteY2" fmla="*/ 99256 h 797929"/>
              <a:gd name="connsiteX3" fmla="*/ 498469 w 530970"/>
              <a:gd name="connsiteY3" fmla="*/ 17335 h 797929"/>
              <a:gd name="connsiteX4" fmla="*/ 526644 w 530970"/>
              <a:gd name="connsiteY4" fmla="*/ 447567 h 797929"/>
              <a:gd name="connsiteX5" fmla="*/ 446975 w 530970"/>
              <a:gd name="connsiteY5" fmla="*/ 797929 h 797929"/>
              <a:gd name="connsiteX6" fmla="*/ 322900 w 530970"/>
              <a:gd name="connsiteY6" fmla="*/ 448512 h 797929"/>
              <a:gd name="connsiteX0" fmla="*/ 322900 w 530970"/>
              <a:gd name="connsiteY0" fmla="*/ 453229 h 802646"/>
              <a:gd name="connsiteX1" fmla="*/ 326932 w 530970"/>
              <a:gd name="connsiteY1" fmla="*/ 199501 h 802646"/>
              <a:gd name="connsiteX2" fmla="*/ 68 w 530970"/>
              <a:gd name="connsiteY2" fmla="*/ 103973 h 802646"/>
              <a:gd name="connsiteX3" fmla="*/ 498469 w 530970"/>
              <a:gd name="connsiteY3" fmla="*/ 22052 h 802646"/>
              <a:gd name="connsiteX4" fmla="*/ 526644 w 530970"/>
              <a:gd name="connsiteY4" fmla="*/ 452284 h 802646"/>
              <a:gd name="connsiteX5" fmla="*/ 446975 w 530970"/>
              <a:gd name="connsiteY5" fmla="*/ 802646 h 802646"/>
              <a:gd name="connsiteX6" fmla="*/ 322900 w 530970"/>
              <a:gd name="connsiteY6" fmla="*/ 453229 h 802646"/>
              <a:gd name="connsiteX0" fmla="*/ 322900 w 530970"/>
              <a:gd name="connsiteY0" fmla="*/ 453229 h 802646"/>
              <a:gd name="connsiteX1" fmla="*/ 326932 w 530970"/>
              <a:gd name="connsiteY1" fmla="*/ 199501 h 802646"/>
              <a:gd name="connsiteX2" fmla="*/ 68 w 530970"/>
              <a:gd name="connsiteY2" fmla="*/ 103973 h 802646"/>
              <a:gd name="connsiteX3" fmla="*/ 498469 w 530970"/>
              <a:gd name="connsiteY3" fmla="*/ 22052 h 802646"/>
              <a:gd name="connsiteX4" fmla="*/ 526644 w 530970"/>
              <a:gd name="connsiteY4" fmla="*/ 452284 h 802646"/>
              <a:gd name="connsiteX5" fmla="*/ 446975 w 530970"/>
              <a:gd name="connsiteY5" fmla="*/ 802646 h 802646"/>
              <a:gd name="connsiteX6" fmla="*/ 322900 w 530970"/>
              <a:gd name="connsiteY6" fmla="*/ 453229 h 802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0970" h="802646">
                <a:moveTo>
                  <a:pt x="322900" y="453229"/>
                </a:moveTo>
                <a:cubicBezTo>
                  <a:pt x="322249" y="352705"/>
                  <a:pt x="324199" y="306991"/>
                  <a:pt x="326932" y="199501"/>
                </a:cubicBezTo>
                <a:cubicBezTo>
                  <a:pt x="206327" y="190811"/>
                  <a:pt x="-4314" y="237879"/>
                  <a:pt x="68" y="103973"/>
                </a:cubicBezTo>
                <a:cubicBezTo>
                  <a:pt x="4450" y="-29933"/>
                  <a:pt x="468197" y="-6475"/>
                  <a:pt x="498469" y="22052"/>
                </a:cubicBezTo>
                <a:cubicBezTo>
                  <a:pt x="547048" y="50466"/>
                  <a:pt x="525380" y="321778"/>
                  <a:pt x="526644" y="452284"/>
                </a:cubicBezTo>
                <a:cubicBezTo>
                  <a:pt x="528228" y="610545"/>
                  <a:pt x="556114" y="802488"/>
                  <a:pt x="446975" y="802646"/>
                </a:cubicBezTo>
                <a:cubicBezTo>
                  <a:pt x="337836" y="802804"/>
                  <a:pt x="323551" y="553753"/>
                  <a:pt x="322900" y="453229"/>
                </a:cubicBezTo>
                <a:close/>
              </a:path>
            </a:pathLst>
          </a:custGeom>
          <a:solidFill>
            <a:srgbClr val="00B050">
              <a:alpha val="20000"/>
            </a:srgbClr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pic>
        <p:nvPicPr>
          <p:cNvPr id="47" name="図 46" descr="C:\Users\Iwamoto\AppData\Local\Microsoft\Windows\INetCache\Content.Word\28.gif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1" t="5952" r="18933" b="7143"/>
          <a:stretch/>
        </p:blipFill>
        <p:spPr bwMode="auto">
          <a:xfrm>
            <a:off x="2735416" y="4763990"/>
            <a:ext cx="140897" cy="19081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8" name="正方形/長方形 47"/>
          <p:cNvSpPr/>
          <p:nvPr/>
        </p:nvSpPr>
        <p:spPr>
          <a:xfrm>
            <a:off x="861935" y="5463209"/>
            <a:ext cx="2640004" cy="413563"/>
          </a:xfrm>
          <a:prstGeom prst="rect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050" b="0" i="0" u="none" strike="noStrike" kern="1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直近のバリアフリー設備を案内</a:t>
            </a:r>
            <a:endParaRPr kumimoji="0" lang="en-US" altLang="ja-JP" sz="1050" b="0" i="0" u="none" strike="noStrike" kern="100" cap="none" spc="0" normalizeH="0" baseline="0" noProof="0" dirty="0" smtClean="0">
              <a:ln>
                <a:noFill/>
              </a:ln>
              <a:effectLst/>
              <a:uLnTx/>
              <a:uFillTx/>
              <a:latin typeface="HGPｺﾞｼｯｸM" panose="020B0600000000000000" pitchFamily="50" charset="-128"/>
              <a:ea typeface="HGPｺﾞｼｯｸM" panose="020B0600000000000000" pitchFamily="50" charset="-128"/>
              <a:cs typeface="Times New Roman"/>
            </a:endParaRPr>
          </a:p>
          <a:p>
            <a:pPr marL="0" marR="0" lvl="0" indent="0" algn="ctr" defTabSz="91440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800" kern="100" dirty="0" smtClean="0"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（将来の大規模な改変等を見据え、引き続き検討）</a:t>
            </a:r>
            <a:endParaRPr kumimoji="0" lang="ja-JP" altLang="en-US" sz="800" b="0" i="0" u="none" strike="noStrike" kern="100" cap="none" spc="0" normalizeH="0" baseline="0" noProof="0" dirty="0">
              <a:ln>
                <a:noFill/>
              </a:ln>
              <a:effectLst/>
              <a:uLnTx/>
              <a:uFillTx/>
              <a:latin typeface="HGPｺﾞｼｯｸM" panose="020B0600000000000000" pitchFamily="50" charset="-128"/>
              <a:ea typeface="HGPｺﾞｼｯｸM" panose="020B0600000000000000" pitchFamily="50" charset="-128"/>
              <a:cs typeface="Times New Roman"/>
            </a:endParaRPr>
          </a:p>
        </p:txBody>
      </p:sp>
      <p:sp>
        <p:nvSpPr>
          <p:cNvPr id="49" name="正方形/長方形 48"/>
          <p:cNvSpPr/>
          <p:nvPr/>
        </p:nvSpPr>
        <p:spPr>
          <a:xfrm>
            <a:off x="7965282" y="2198573"/>
            <a:ext cx="1812254" cy="1734483"/>
          </a:xfrm>
          <a:prstGeom prst="rect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050" b="0" i="0" u="none" strike="noStrike" kern="1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エレベーターを整備</a:t>
            </a:r>
            <a:endParaRPr kumimoji="0" lang="en-US" altLang="ja-JP" sz="1050" b="0" i="0" u="none" strike="noStrike" kern="100" cap="none" spc="0" normalizeH="0" baseline="0" noProof="0" dirty="0" smtClean="0">
              <a:ln>
                <a:noFill/>
              </a:ln>
              <a:effectLst/>
              <a:uLnTx/>
              <a:uFillTx/>
              <a:latin typeface="HGPｺﾞｼｯｸM" panose="020B0600000000000000" pitchFamily="50" charset="-128"/>
              <a:ea typeface="HGPｺﾞｼｯｸM" panose="020B0600000000000000" pitchFamily="50" charset="-128"/>
              <a:cs typeface="Times New Roman"/>
            </a:endParaRPr>
          </a:p>
          <a:p>
            <a:pPr marL="0" marR="0" lvl="0" indent="0" algn="ctr" defTabSz="91440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050" b="0" i="0" u="none" strike="noStrike" kern="1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（</a:t>
            </a:r>
            <a:r>
              <a:rPr kumimoji="0" lang="ja-JP" altLang="en-US" sz="900" b="0" i="0" u="none" strike="noStrike" kern="1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平成</a:t>
            </a:r>
            <a:r>
              <a:rPr kumimoji="0" lang="en-US" altLang="ja-JP" sz="900" b="0" i="0" u="none" strike="noStrike" kern="1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29</a:t>
            </a:r>
            <a:r>
              <a:rPr kumimoji="0" lang="ja-JP" altLang="en-US" sz="900" b="0" i="0" u="none" strike="noStrike" kern="1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年</a:t>
            </a:r>
            <a:r>
              <a:rPr kumimoji="0" lang="en-US" altLang="ja-JP" sz="900" b="0" i="0" u="none" strike="noStrike" kern="1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6</a:t>
            </a:r>
            <a:r>
              <a:rPr kumimoji="0" lang="ja-JP" altLang="en-US" sz="900" b="0" i="0" u="none" strike="noStrike" kern="1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月完成）</a:t>
            </a:r>
            <a:endParaRPr kumimoji="0" lang="ja-JP" altLang="en-US" sz="1050" b="0" i="0" u="none" strike="noStrike" kern="100" cap="none" spc="0" normalizeH="0" baseline="0" noProof="0" dirty="0">
              <a:ln>
                <a:noFill/>
              </a:ln>
              <a:effectLst/>
              <a:uLnTx/>
              <a:uFillTx/>
              <a:latin typeface="HGPｺﾞｼｯｸM" panose="020B0600000000000000" pitchFamily="50" charset="-128"/>
              <a:ea typeface="HGPｺﾞｼｯｸM" panose="020B0600000000000000" pitchFamily="50" charset="-128"/>
              <a:cs typeface="Times New Roman"/>
            </a:endParaRPr>
          </a:p>
        </p:txBody>
      </p:sp>
      <p:sp>
        <p:nvSpPr>
          <p:cNvPr id="50" name="正方形/長方形 49"/>
          <p:cNvSpPr/>
          <p:nvPr/>
        </p:nvSpPr>
        <p:spPr>
          <a:xfrm>
            <a:off x="272853" y="2910846"/>
            <a:ext cx="2037243" cy="1718088"/>
          </a:xfrm>
          <a:prstGeom prst="rect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050" b="0" i="0" u="none" strike="noStrike" kern="1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エレベーターの整備に向け</a:t>
            </a:r>
            <a:endParaRPr kumimoji="0" lang="en-US" altLang="ja-JP" sz="1050" b="0" i="0" u="none" strike="noStrike" kern="100" cap="none" spc="0" normalizeH="0" baseline="0" noProof="0" dirty="0" smtClean="0">
              <a:ln>
                <a:noFill/>
              </a:ln>
              <a:effectLst/>
              <a:uLnTx/>
              <a:uFillTx/>
              <a:latin typeface="HGPｺﾞｼｯｸM" panose="020B0600000000000000" pitchFamily="50" charset="-128"/>
              <a:ea typeface="HGPｺﾞｼｯｸM" panose="020B0600000000000000" pitchFamily="50" charset="-128"/>
              <a:cs typeface="Times New Roman"/>
            </a:endParaRPr>
          </a:p>
          <a:p>
            <a:pPr marL="0" marR="0" lvl="0" indent="0" algn="ctr" defTabSz="91440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050" kern="100" dirty="0"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具体的</a:t>
            </a:r>
            <a:r>
              <a:rPr lang="ja-JP" altLang="en-US" sz="1050" kern="100" dirty="0" smtClean="0"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に検討</a:t>
            </a:r>
            <a:endParaRPr kumimoji="0" lang="ja-JP" altLang="en-US" sz="1050" b="0" i="0" u="none" strike="noStrike" kern="100" cap="none" spc="0" normalizeH="0" baseline="0" noProof="0" dirty="0">
              <a:ln>
                <a:noFill/>
              </a:ln>
              <a:effectLst/>
              <a:uLnTx/>
              <a:uFillTx/>
              <a:latin typeface="HGPｺﾞｼｯｸM" panose="020B0600000000000000" pitchFamily="50" charset="-128"/>
              <a:ea typeface="HGPｺﾞｼｯｸM" panose="020B0600000000000000" pitchFamily="50" charset="-128"/>
              <a:cs typeface="Times New Roman"/>
            </a:endParaRPr>
          </a:p>
        </p:txBody>
      </p:sp>
      <p:cxnSp>
        <p:nvCxnSpPr>
          <p:cNvPr id="51" name="直線コネクタ 50"/>
          <p:cNvCxnSpPr>
            <a:endCxn id="8" idx="2"/>
          </p:cNvCxnSpPr>
          <p:nvPr/>
        </p:nvCxnSpPr>
        <p:spPr>
          <a:xfrm>
            <a:off x="3501939" y="5463209"/>
            <a:ext cx="2659742" cy="3323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/>
          <p:cNvCxnSpPr>
            <a:endCxn id="9" idx="2"/>
          </p:cNvCxnSpPr>
          <p:nvPr/>
        </p:nvCxnSpPr>
        <p:spPr>
          <a:xfrm flipV="1">
            <a:off x="3501939" y="4616271"/>
            <a:ext cx="2272886" cy="8469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/>
          <p:cNvCxnSpPr>
            <a:endCxn id="11" idx="3"/>
          </p:cNvCxnSpPr>
          <p:nvPr/>
        </p:nvCxnSpPr>
        <p:spPr>
          <a:xfrm flipV="1">
            <a:off x="3501939" y="3189119"/>
            <a:ext cx="2044928" cy="22740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/>
          <p:cNvCxnSpPr/>
          <p:nvPr/>
        </p:nvCxnSpPr>
        <p:spPr>
          <a:xfrm flipV="1">
            <a:off x="3501939" y="2807167"/>
            <a:ext cx="1223065" cy="26560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/>
          <p:cNvCxnSpPr>
            <a:endCxn id="46" idx="5"/>
          </p:cNvCxnSpPr>
          <p:nvPr/>
        </p:nvCxnSpPr>
        <p:spPr>
          <a:xfrm flipH="1" flipV="1">
            <a:off x="2610693" y="2800043"/>
            <a:ext cx="891246" cy="266316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/>
          <p:cNvCxnSpPr>
            <a:stCxn id="50" idx="0"/>
            <a:endCxn id="13" idx="2"/>
          </p:cNvCxnSpPr>
          <p:nvPr/>
        </p:nvCxnSpPr>
        <p:spPr>
          <a:xfrm flipV="1">
            <a:off x="1291475" y="2290662"/>
            <a:ext cx="659116" cy="6201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/>
          <p:cNvCxnSpPr>
            <a:stCxn id="49" idx="1"/>
            <a:endCxn id="12" idx="6"/>
          </p:cNvCxnSpPr>
          <p:nvPr/>
        </p:nvCxnSpPr>
        <p:spPr>
          <a:xfrm flipH="1" flipV="1">
            <a:off x="6737727" y="2875994"/>
            <a:ext cx="1227555" cy="1898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/>
          <p:cNvCxnSpPr/>
          <p:nvPr/>
        </p:nvCxnSpPr>
        <p:spPr>
          <a:xfrm flipV="1">
            <a:off x="6718171" y="5876772"/>
            <a:ext cx="115185" cy="1702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" name="Picture 2"/>
          <p:cNvPicPr>
            <a:picLocks noChangeAspect="1" noChangeArrowheads="1"/>
          </p:cNvPicPr>
          <p:nvPr/>
        </p:nvPicPr>
        <p:blipFill>
          <a:blip r:embed="rId4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745" y="824967"/>
            <a:ext cx="2720183" cy="129517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101600" dist="38100" dir="2700000" algn="tl" rotWithShape="0">
              <a:prstClr val="black">
                <a:alpha val="6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0" name="テキスト ボックス 253"/>
          <p:cNvSpPr txBox="1"/>
          <p:nvPr/>
        </p:nvSpPr>
        <p:spPr>
          <a:xfrm>
            <a:off x="6703723" y="801772"/>
            <a:ext cx="589915" cy="221411"/>
          </a:xfrm>
          <a:prstGeom prst="rect">
            <a:avLst/>
          </a:prstGeom>
          <a:noFill/>
          <a:ln w="6350">
            <a:noFill/>
            <a:prstDash val="sysDash"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800" kern="100" noProof="0" dirty="0" smtClean="0">
                <a:solidFill>
                  <a:srgbClr val="00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西口広場</a:t>
            </a:r>
            <a:endParaRPr kumimoji="0" lang="ja-JP" altLang="en-US" sz="800" b="0" i="0" u="none" strike="noStrike" kern="1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GPｺﾞｼｯｸM" panose="020B0600000000000000" pitchFamily="50" charset="-128"/>
              <a:ea typeface="HGPｺﾞｼｯｸM" panose="020B0600000000000000" pitchFamily="50" charset="-128"/>
              <a:cs typeface="Times New Roman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 </a:t>
            </a:r>
            <a:endParaRPr kumimoji="0" lang="ja-JP" altLang="en-US" sz="800" b="0" i="0" u="none" strike="noStrike" kern="1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GPｺﾞｼｯｸM" panose="020B0600000000000000" pitchFamily="50" charset="-128"/>
              <a:ea typeface="HGPｺﾞｼｯｸM" panose="020B0600000000000000" pitchFamily="50" charset="-128"/>
              <a:cs typeface="Times New Roman"/>
            </a:endParaRPr>
          </a:p>
        </p:txBody>
      </p:sp>
      <p:sp>
        <p:nvSpPr>
          <p:cNvPr id="61" name="テキスト ボックス 253"/>
          <p:cNvSpPr txBox="1"/>
          <p:nvPr/>
        </p:nvSpPr>
        <p:spPr>
          <a:xfrm>
            <a:off x="8799485" y="1695421"/>
            <a:ext cx="782637" cy="221411"/>
          </a:xfrm>
          <a:prstGeom prst="rect">
            <a:avLst/>
          </a:prstGeom>
          <a:noFill/>
          <a:ln w="6350">
            <a:noFill/>
            <a:prstDash val="sysDash"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800" b="0" i="0" u="none" strike="noStrike" kern="1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西武新宿駅</a:t>
            </a:r>
            <a:endParaRPr kumimoji="0" lang="ja-JP" altLang="en-US" sz="800" b="0" i="0" u="none" strike="noStrike" kern="1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GPｺﾞｼｯｸM" panose="020B0600000000000000" pitchFamily="50" charset="-128"/>
              <a:ea typeface="HGPｺﾞｼｯｸM" panose="020B0600000000000000" pitchFamily="50" charset="-128"/>
              <a:cs typeface="Times New Roman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 </a:t>
            </a:r>
            <a:endParaRPr kumimoji="0" lang="ja-JP" altLang="en-US" sz="800" b="0" i="0" u="none" strike="noStrike" kern="1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GPｺﾞｼｯｸM" panose="020B0600000000000000" pitchFamily="50" charset="-128"/>
              <a:ea typeface="HGPｺﾞｼｯｸM" panose="020B0600000000000000" pitchFamily="50" charset="-128"/>
              <a:cs typeface="Times New Roman"/>
            </a:endParaRPr>
          </a:p>
        </p:txBody>
      </p:sp>
      <p:sp>
        <p:nvSpPr>
          <p:cNvPr id="62" name="フリーフォーム 61"/>
          <p:cNvSpPr/>
          <p:nvPr/>
        </p:nvSpPr>
        <p:spPr>
          <a:xfrm>
            <a:off x="6917699" y="1003496"/>
            <a:ext cx="2152650" cy="714375"/>
          </a:xfrm>
          <a:custGeom>
            <a:avLst/>
            <a:gdLst>
              <a:gd name="connsiteX0" fmla="*/ 0 w 2152650"/>
              <a:gd name="connsiteY0" fmla="*/ 0 h 714375"/>
              <a:gd name="connsiteX1" fmla="*/ 514350 w 2152650"/>
              <a:gd name="connsiteY1" fmla="*/ 161925 h 714375"/>
              <a:gd name="connsiteX2" fmla="*/ 2152650 w 2152650"/>
              <a:gd name="connsiteY2" fmla="*/ 133350 h 714375"/>
              <a:gd name="connsiteX3" fmla="*/ 2152650 w 2152650"/>
              <a:gd name="connsiteY3" fmla="*/ 714375 h 714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52650" h="714375">
                <a:moveTo>
                  <a:pt x="0" y="0"/>
                </a:moveTo>
                <a:lnTo>
                  <a:pt x="514350" y="161925"/>
                </a:lnTo>
                <a:lnTo>
                  <a:pt x="2152650" y="133350"/>
                </a:lnTo>
                <a:lnTo>
                  <a:pt x="2152650" y="714375"/>
                </a:lnTo>
              </a:path>
            </a:pathLst>
          </a:custGeom>
          <a:noFill/>
          <a:ln w="38100" cap="rnd">
            <a:solidFill>
              <a:srgbClr val="00B050"/>
            </a:solidFill>
            <a:prstDash val="sysDot"/>
            <a:round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63" name="テキスト ボックス 253"/>
          <p:cNvSpPr txBox="1"/>
          <p:nvPr/>
        </p:nvSpPr>
        <p:spPr>
          <a:xfrm>
            <a:off x="9098927" y="852661"/>
            <a:ext cx="333202" cy="18303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solid"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800" kern="100" noProof="0" dirty="0">
                <a:solidFill>
                  <a:srgbClr val="00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地上</a:t>
            </a:r>
            <a:endParaRPr kumimoji="0" lang="ja-JP" altLang="en-US" sz="800" b="0" i="0" u="none" strike="noStrike" kern="1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GPｺﾞｼｯｸM" panose="020B0600000000000000" pitchFamily="50" charset="-128"/>
              <a:ea typeface="HGPｺﾞｼｯｸM" panose="020B0600000000000000" pitchFamily="50" charset="-128"/>
              <a:cs typeface="Times New Roman"/>
            </a:endParaRPr>
          </a:p>
          <a:p>
            <a:pPr marL="0" marR="0" lvl="0" indent="0" algn="ctr" defTabSz="914400" eaLnBrk="1" fontAlgn="auto" latinLnBrk="0" hangingPunct="1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 </a:t>
            </a:r>
            <a:endParaRPr kumimoji="0" lang="ja-JP" altLang="en-US" sz="800" b="0" i="0" u="none" strike="noStrike" kern="1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GPｺﾞｼｯｸM" panose="020B0600000000000000" pitchFamily="50" charset="-128"/>
              <a:ea typeface="HGPｺﾞｼｯｸM" panose="020B0600000000000000" pitchFamily="50" charset="-128"/>
              <a:cs typeface="Times New Roman"/>
            </a:endParaRPr>
          </a:p>
        </p:txBody>
      </p:sp>
      <p:sp>
        <p:nvSpPr>
          <p:cNvPr id="64" name="正方形/長方形 63"/>
          <p:cNvSpPr/>
          <p:nvPr/>
        </p:nvSpPr>
        <p:spPr>
          <a:xfrm>
            <a:off x="6778393" y="1882924"/>
            <a:ext cx="2240963" cy="203387"/>
          </a:xfrm>
          <a:prstGeom prst="rect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050" kern="100" dirty="0"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視覚</a:t>
            </a:r>
            <a:r>
              <a:rPr lang="ja-JP" altLang="en-US" sz="1050" kern="100" dirty="0" smtClean="0"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障害者誘導用ブロックを整備</a:t>
            </a:r>
            <a:endParaRPr lang="en-US" altLang="ja-JP" sz="1050" kern="100" dirty="0" smtClean="0">
              <a:latin typeface="HGPｺﾞｼｯｸM" panose="020B0600000000000000" pitchFamily="50" charset="-128"/>
              <a:ea typeface="HGPｺﾞｼｯｸM" panose="020B0600000000000000" pitchFamily="50" charset="-128"/>
              <a:cs typeface="Times New Roman"/>
            </a:endParaRPr>
          </a:p>
        </p:txBody>
      </p:sp>
      <p:cxnSp>
        <p:nvCxnSpPr>
          <p:cNvPr id="65" name="直線コネクタ 64"/>
          <p:cNvCxnSpPr>
            <a:stCxn id="64" idx="0"/>
          </p:cNvCxnSpPr>
          <p:nvPr/>
        </p:nvCxnSpPr>
        <p:spPr>
          <a:xfrm flipV="1">
            <a:off x="7898875" y="1124744"/>
            <a:ext cx="150469" cy="7581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フリーフォーム 65"/>
          <p:cNvSpPr/>
          <p:nvPr/>
        </p:nvSpPr>
        <p:spPr>
          <a:xfrm>
            <a:off x="6993899" y="1020998"/>
            <a:ext cx="2076450" cy="619125"/>
          </a:xfrm>
          <a:custGeom>
            <a:avLst/>
            <a:gdLst>
              <a:gd name="connsiteX0" fmla="*/ 0 w 2152650"/>
              <a:gd name="connsiteY0" fmla="*/ 0 h 714375"/>
              <a:gd name="connsiteX1" fmla="*/ 514350 w 2152650"/>
              <a:gd name="connsiteY1" fmla="*/ 161925 h 714375"/>
              <a:gd name="connsiteX2" fmla="*/ 2152650 w 2152650"/>
              <a:gd name="connsiteY2" fmla="*/ 133350 h 714375"/>
              <a:gd name="connsiteX3" fmla="*/ 2152650 w 2152650"/>
              <a:gd name="connsiteY3" fmla="*/ 714375 h 714375"/>
              <a:gd name="connsiteX0" fmla="*/ 0 w 2076450"/>
              <a:gd name="connsiteY0" fmla="*/ 0 h 695325"/>
              <a:gd name="connsiteX1" fmla="*/ 438150 w 2076450"/>
              <a:gd name="connsiteY1" fmla="*/ 142875 h 695325"/>
              <a:gd name="connsiteX2" fmla="*/ 2076450 w 2076450"/>
              <a:gd name="connsiteY2" fmla="*/ 114300 h 695325"/>
              <a:gd name="connsiteX3" fmla="*/ 2076450 w 2076450"/>
              <a:gd name="connsiteY3" fmla="*/ 695325 h 695325"/>
              <a:gd name="connsiteX0" fmla="*/ 0 w 2076450"/>
              <a:gd name="connsiteY0" fmla="*/ 0 h 619125"/>
              <a:gd name="connsiteX1" fmla="*/ 438150 w 2076450"/>
              <a:gd name="connsiteY1" fmla="*/ 142875 h 619125"/>
              <a:gd name="connsiteX2" fmla="*/ 2076450 w 2076450"/>
              <a:gd name="connsiteY2" fmla="*/ 114300 h 619125"/>
              <a:gd name="connsiteX3" fmla="*/ 2076450 w 2076450"/>
              <a:gd name="connsiteY3" fmla="*/ 619125 h 619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76450" h="619125">
                <a:moveTo>
                  <a:pt x="0" y="0"/>
                </a:moveTo>
                <a:lnTo>
                  <a:pt x="438150" y="142875"/>
                </a:lnTo>
                <a:lnTo>
                  <a:pt x="2076450" y="114300"/>
                </a:lnTo>
                <a:lnTo>
                  <a:pt x="2076450" y="619125"/>
                </a:lnTo>
              </a:path>
            </a:pathLst>
          </a:custGeom>
          <a:noFill/>
          <a:ln w="63500" cap="rnd">
            <a:solidFill>
              <a:srgbClr val="00B050">
                <a:alpha val="30000"/>
              </a:srgbClr>
            </a:solidFill>
            <a:prstDash val="solid"/>
            <a:round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67" name="フリーフォーム 66"/>
          <p:cNvSpPr/>
          <p:nvPr/>
        </p:nvSpPr>
        <p:spPr>
          <a:xfrm>
            <a:off x="6520538" y="4235040"/>
            <a:ext cx="2324100" cy="2254250"/>
          </a:xfrm>
          <a:custGeom>
            <a:avLst/>
            <a:gdLst>
              <a:gd name="connsiteX0" fmla="*/ 0 w 2520950"/>
              <a:gd name="connsiteY0" fmla="*/ 1638300 h 2254250"/>
              <a:gd name="connsiteX1" fmla="*/ 844550 w 2520950"/>
              <a:gd name="connsiteY1" fmla="*/ 2146300 h 2254250"/>
              <a:gd name="connsiteX2" fmla="*/ 1092200 w 2520950"/>
              <a:gd name="connsiteY2" fmla="*/ 2254250 h 2254250"/>
              <a:gd name="connsiteX3" fmla="*/ 2070100 w 2520950"/>
              <a:gd name="connsiteY3" fmla="*/ 0 h 2254250"/>
              <a:gd name="connsiteX4" fmla="*/ 2292350 w 2520950"/>
              <a:gd name="connsiteY4" fmla="*/ 44450 h 2254250"/>
              <a:gd name="connsiteX5" fmla="*/ 2520950 w 2520950"/>
              <a:gd name="connsiteY5" fmla="*/ 12700 h 2254250"/>
              <a:gd name="connsiteX0" fmla="*/ 0 w 2454275"/>
              <a:gd name="connsiteY0" fmla="*/ 1638300 h 2254250"/>
              <a:gd name="connsiteX1" fmla="*/ 844550 w 2454275"/>
              <a:gd name="connsiteY1" fmla="*/ 2146300 h 2254250"/>
              <a:gd name="connsiteX2" fmla="*/ 1092200 w 2454275"/>
              <a:gd name="connsiteY2" fmla="*/ 2254250 h 2254250"/>
              <a:gd name="connsiteX3" fmla="*/ 2070100 w 2454275"/>
              <a:gd name="connsiteY3" fmla="*/ 0 h 2254250"/>
              <a:gd name="connsiteX4" fmla="*/ 2292350 w 2454275"/>
              <a:gd name="connsiteY4" fmla="*/ 44450 h 2254250"/>
              <a:gd name="connsiteX5" fmla="*/ 2454275 w 2454275"/>
              <a:gd name="connsiteY5" fmla="*/ 12700 h 2254250"/>
              <a:gd name="connsiteX0" fmla="*/ 0 w 2359025"/>
              <a:gd name="connsiteY0" fmla="*/ 1695450 h 2254250"/>
              <a:gd name="connsiteX1" fmla="*/ 749300 w 2359025"/>
              <a:gd name="connsiteY1" fmla="*/ 2146300 h 2254250"/>
              <a:gd name="connsiteX2" fmla="*/ 996950 w 2359025"/>
              <a:gd name="connsiteY2" fmla="*/ 2254250 h 2254250"/>
              <a:gd name="connsiteX3" fmla="*/ 1974850 w 2359025"/>
              <a:gd name="connsiteY3" fmla="*/ 0 h 2254250"/>
              <a:gd name="connsiteX4" fmla="*/ 2197100 w 2359025"/>
              <a:gd name="connsiteY4" fmla="*/ 44450 h 2254250"/>
              <a:gd name="connsiteX5" fmla="*/ 2359025 w 2359025"/>
              <a:gd name="connsiteY5" fmla="*/ 12700 h 2254250"/>
              <a:gd name="connsiteX0" fmla="*/ 0 w 2324100"/>
              <a:gd name="connsiteY0" fmla="*/ 1695450 h 2254250"/>
              <a:gd name="connsiteX1" fmla="*/ 749300 w 2324100"/>
              <a:gd name="connsiteY1" fmla="*/ 2146300 h 2254250"/>
              <a:gd name="connsiteX2" fmla="*/ 996950 w 2324100"/>
              <a:gd name="connsiteY2" fmla="*/ 2254250 h 2254250"/>
              <a:gd name="connsiteX3" fmla="*/ 1974850 w 2324100"/>
              <a:gd name="connsiteY3" fmla="*/ 0 h 2254250"/>
              <a:gd name="connsiteX4" fmla="*/ 2197100 w 2324100"/>
              <a:gd name="connsiteY4" fmla="*/ 44450 h 2254250"/>
              <a:gd name="connsiteX5" fmla="*/ 2324100 w 2324100"/>
              <a:gd name="connsiteY5" fmla="*/ 19050 h 2254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24100" h="2254250">
                <a:moveTo>
                  <a:pt x="0" y="1695450"/>
                </a:moveTo>
                <a:lnTo>
                  <a:pt x="749300" y="2146300"/>
                </a:lnTo>
                <a:lnTo>
                  <a:pt x="996950" y="2254250"/>
                </a:lnTo>
                <a:lnTo>
                  <a:pt x="1974850" y="0"/>
                </a:lnTo>
                <a:lnTo>
                  <a:pt x="2197100" y="44450"/>
                </a:lnTo>
                <a:cubicBezTo>
                  <a:pt x="2273300" y="33867"/>
                  <a:pt x="2247900" y="29633"/>
                  <a:pt x="2324100" y="19050"/>
                </a:cubicBezTo>
              </a:path>
            </a:pathLst>
          </a:custGeom>
          <a:noFill/>
          <a:ln w="63500" cap="rnd">
            <a:solidFill>
              <a:srgbClr val="00B050">
                <a:alpha val="40000"/>
              </a:srgbClr>
            </a:solidFill>
            <a:prstDash val="solid"/>
            <a:round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68" name="フリーフォーム 67"/>
          <p:cNvSpPr/>
          <p:nvPr/>
        </p:nvSpPr>
        <p:spPr>
          <a:xfrm>
            <a:off x="6428749" y="4235646"/>
            <a:ext cx="2520950" cy="2254250"/>
          </a:xfrm>
          <a:custGeom>
            <a:avLst/>
            <a:gdLst>
              <a:gd name="connsiteX0" fmla="*/ 0 w 2520950"/>
              <a:gd name="connsiteY0" fmla="*/ 1638300 h 2254250"/>
              <a:gd name="connsiteX1" fmla="*/ 844550 w 2520950"/>
              <a:gd name="connsiteY1" fmla="*/ 2146300 h 2254250"/>
              <a:gd name="connsiteX2" fmla="*/ 1092200 w 2520950"/>
              <a:gd name="connsiteY2" fmla="*/ 2254250 h 2254250"/>
              <a:gd name="connsiteX3" fmla="*/ 2070100 w 2520950"/>
              <a:gd name="connsiteY3" fmla="*/ 0 h 2254250"/>
              <a:gd name="connsiteX4" fmla="*/ 2292350 w 2520950"/>
              <a:gd name="connsiteY4" fmla="*/ 44450 h 2254250"/>
              <a:gd name="connsiteX5" fmla="*/ 2520950 w 2520950"/>
              <a:gd name="connsiteY5" fmla="*/ 12700 h 2254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20950" h="2254250">
                <a:moveTo>
                  <a:pt x="0" y="1638300"/>
                </a:moveTo>
                <a:lnTo>
                  <a:pt x="844550" y="2146300"/>
                </a:lnTo>
                <a:lnTo>
                  <a:pt x="1092200" y="2254250"/>
                </a:lnTo>
                <a:lnTo>
                  <a:pt x="2070100" y="0"/>
                </a:lnTo>
                <a:lnTo>
                  <a:pt x="2292350" y="44450"/>
                </a:lnTo>
                <a:lnTo>
                  <a:pt x="2520950" y="12700"/>
                </a:lnTo>
              </a:path>
            </a:pathLst>
          </a:custGeom>
          <a:noFill/>
          <a:ln w="38100" cap="rnd">
            <a:solidFill>
              <a:srgbClr val="00B050"/>
            </a:solidFill>
            <a:prstDash val="sysDot"/>
            <a:round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69" name="テキスト ボックス 253"/>
          <p:cNvSpPr txBox="1"/>
          <p:nvPr/>
        </p:nvSpPr>
        <p:spPr>
          <a:xfrm>
            <a:off x="7631683" y="5233557"/>
            <a:ext cx="782637" cy="221411"/>
          </a:xfrm>
          <a:prstGeom prst="rect">
            <a:avLst/>
          </a:prstGeom>
          <a:noFill/>
          <a:ln w="6350">
            <a:noFill/>
            <a:prstDash val="sysDash"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800" b="0" i="0" u="none" strike="noStrike" kern="1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新宿サブナード</a:t>
            </a:r>
            <a:endParaRPr kumimoji="0" lang="ja-JP" altLang="en-US" sz="800" b="0" i="0" u="none" strike="noStrike" kern="1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GPｺﾞｼｯｸM" panose="020B0600000000000000" pitchFamily="50" charset="-128"/>
              <a:ea typeface="HGPｺﾞｼｯｸM" panose="020B0600000000000000" pitchFamily="50" charset="-128"/>
              <a:cs typeface="Times New Roman"/>
            </a:endParaRPr>
          </a:p>
        </p:txBody>
      </p:sp>
      <p:sp>
        <p:nvSpPr>
          <p:cNvPr id="70" name="正方形/長方形 69"/>
          <p:cNvSpPr/>
          <p:nvPr/>
        </p:nvSpPr>
        <p:spPr>
          <a:xfrm>
            <a:off x="6829684" y="5629369"/>
            <a:ext cx="2240665" cy="244169"/>
          </a:xfrm>
          <a:prstGeom prst="rect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050" kern="100" dirty="0"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視覚</a:t>
            </a:r>
            <a:r>
              <a:rPr lang="ja-JP" altLang="en-US" sz="1050" kern="100" dirty="0" smtClean="0"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障害者誘導用ブロックを整備</a:t>
            </a:r>
            <a:endParaRPr kumimoji="0" lang="ja-JP" altLang="en-US" sz="1050" b="0" i="0" u="none" strike="noStrike" kern="100" cap="none" spc="0" normalizeH="0" baseline="0" noProof="0" dirty="0">
              <a:ln>
                <a:noFill/>
              </a:ln>
              <a:effectLst/>
              <a:uLnTx/>
              <a:uFillTx/>
              <a:latin typeface="HGPｺﾞｼｯｸM" panose="020B0600000000000000" pitchFamily="50" charset="-128"/>
              <a:ea typeface="HGPｺﾞｼｯｸM" panose="020B0600000000000000" pitchFamily="50" charset="-128"/>
              <a:cs typeface="Times New Roman"/>
            </a:endParaRPr>
          </a:p>
        </p:txBody>
      </p:sp>
      <p:pic>
        <p:nvPicPr>
          <p:cNvPr id="71" name="図 70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558" y="2167600"/>
            <a:ext cx="131667" cy="12306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4" name="グループ化 73"/>
          <p:cNvGrpSpPr/>
          <p:nvPr/>
        </p:nvGrpSpPr>
        <p:grpSpPr>
          <a:xfrm>
            <a:off x="302932" y="3329526"/>
            <a:ext cx="1961754" cy="1251600"/>
            <a:chOff x="-1184509" y="3203181"/>
            <a:chExt cx="1796069" cy="1145893"/>
          </a:xfrm>
        </p:grpSpPr>
        <p:pic>
          <p:nvPicPr>
            <p:cNvPr id="75" name="図 74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184509" y="3203181"/>
              <a:ext cx="1796069" cy="1125305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sp>
          <p:nvSpPr>
            <p:cNvPr id="76" name="テキスト ボックス 253"/>
            <p:cNvSpPr txBox="1"/>
            <p:nvPr/>
          </p:nvSpPr>
          <p:spPr>
            <a:xfrm>
              <a:off x="116136" y="4206768"/>
              <a:ext cx="451702" cy="142306"/>
            </a:xfrm>
            <a:prstGeom prst="rect">
              <a:avLst/>
            </a:prstGeom>
            <a:noFill/>
            <a:ln w="6350">
              <a:noFill/>
              <a:prstDash val="sysDash"/>
            </a:ln>
            <a:effectLst/>
          </p:spPr>
          <p:txBody>
            <a:bodyPr rot="0" spcFirstLastPara="0" vert="horz" wrap="non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ts val="11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800" b="1" kern="100" dirty="0">
                  <a:solidFill>
                    <a:schemeClr val="bg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  <a:cs typeface="Times New Roman"/>
                </a:rPr>
                <a:t>イメージ</a:t>
              </a:r>
              <a:endParaRPr kumimoji="0" lang="ja-JP" altLang="en-US" sz="800" b="1" i="0" u="none" strike="noStrike" kern="1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endParaRPr>
            </a:p>
          </p:txBody>
        </p:sp>
      </p:grpSp>
      <p:pic>
        <p:nvPicPr>
          <p:cNvPr id="1026" name="Picture 2" descr="\\10.224.63.10\都市基盤部\30交通企画課\190交通プロジェクト担当\2015101_新宿ターミナル協議会\100_現場写真\H300117 交通局EV（EVサイン関係）\IMG_019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8102" y="2583096"/>
            <a:ext cx="1761430" cy="1321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8" name="テキスト ボックス 253"/>
          <p:cNvSpPr txBox="1"/>
          <p:nvPr/>
        </p:nvSpPr>
        <p:spPr>
          <a:xfrm>
            <a:off x="9129464" y="3717032"/>
            <a:ext cx="493371" cy="155434"/>
          </a:xfrm>
          <a:prstGeom prst="rect">
            <a:avLst/>
          </a:prstGeom>
          <a:noFill/>
          <a:ln w="6350">
            <a:noFill/>
            <a:prstDash val="sysDash"/>
          </a:ln>
          <a:effectLst/>
        </p:spPr>
        <p:txBody>
          <a:bodyPr rot="0" spcFirstLastPara="0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ts val="1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700" b="1" kern="100" dirty="0" smtClean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平成</a:t>
            </a:r>
            <a:r>
              <a:rPr kumimoji="0" lang="en-US" altLang="ja-JP" sz="700" b="1" kern="100" dirty="0" smtClean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30</a:t>
            </a:r>
            <a:r>
              <a:rPr kumimoji="0" lang="ja-JP" altLang="en-US" sz="700" b="1" kern="100" dirty="0" smtClean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年</a:t>
            </a:r>
            <a:r>
              <a:rPr kumimoji="0" lang="en-US" altLang="ja-JP" sz="700" b="1" kern="100" dirty="0" smtClean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1</a:t>
            </a:r>
            <a:r>
              <a:rPr kumimoji="0" lang="ja-JP" altLang="en-US" sz="700" b="1" kern="100" dirty="0" smtClean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月時点</a:t>
            </a:r>
            <a:endParaRPr kumimoji="0" lang="ja-JP" altLang="en-US" sz="700" b="1" i="0" u="none" strike="noStrike" kern="1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GPｺﾞｼｯｸM" panose="020B0600000000000000" pitchFamily="50" charset="-128"/>
              <a:ea typeface="HGPｺﾞｼｯｸM" panose="020B0600000000000000" pitchFamily="50" charset="-128"/>
              <a:cs typeface="Times New Roman"/>
            </a:endParaRPr>
          </a:p>
        </p:txBody>
      </p:sp>
      <p:sp>
        <p:nvSpPr>
          <p:cNvPr id="85" name="正方形/長方形 84"/>
          <p:cNvSpPr/>
          <p:nvPr/>
        </p:nvSpPr>
        <p:spPr>
          <a:xfrm>
            <a:off x="2769413" y="5972181"/>
            <a:ext cx="3263707" cy="517109"/>
          </a:xfrm>
          <a:prstGeom prst="rect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050" kern="100" dirty="0" smtClean="0"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エレベーターに関する案内サインの整備</a:t>
            </a:r>
            <a:endParaRPr lang="en-US" altLang="ja-JP" sz="1050" kern="100" dirty="0" smtClean="0">
              <a:latin typeface="HGPｺﾞｼｯｸM" panose="020B0600000000000000" pitchFamily="50" charset="-128"/>
              <a:ea typeface="HGPｺﾞｼｯｸM" panose="020B0600000000000000" pitchFamily="50" charset="-128"/>
              <a:cs typeface="Times New Roman"/>
            </a:endParaRPr>
          </a:p>
          <a:p>
            <a:pPr marL="0" marR="0" lvl="0" indent="0" defTabSz="91440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800" kern="100" dirty="0" smtClean="0"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（段差に対する迂回経路の案内を充実させるため、エレベーターに</a:t>
            </a:r>
            <a:endParaRPr lang="en-US" altLang="ja-JP" sz="800" kern="100" dirty="0" smtClean="0">
              <a:latin typeface="HGPｺﾞｼｯｸM" panose="020B0600000000000000" pitchFamily="50" charset="-128"/>
              <a:ea typeface="HGPｺﾞｼｯｸM" panose="020B0600000000000000" pitchFamily="50" charset="-128"/>
              <a:cs typeface="Times New Roman"/>
            </a:endParaRPr>
          </a:p>
          <a:p>
            <a:pPr marL="0" marR="0" lvl="0" indent="0" defTabSz="91440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800" kern="100" dirty="0" smtClean="0"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通し記号（Ａ</a:t>
            </a:r>
            <a:r>
              <a:rPr lang="en-US" altLang="ja-JP" sz="800" kern="100" dirty="0" smtClean="0"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､</a:t>
            </a:r>
            <a:r>
              <a:rPr lang="ja-JP" altLang="en-US" sz="800" kern="100" dirty="0" smtClean="0"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Ｂ</a:t>
            </a:r>
            <a:r>
              <a:rPr lang="en-US" altLang="ja-JP" sz="800" kern="100" dirty="0" smtClean="0"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､</a:t>
            </a:r>
            <a:r>
              <a:rPr lang="ja-JP" altLang="en-US" sz="800" kern="100" dirty="0" smtClean="0"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/>
              </a:rPr>
              <a:t>Ｃ･･･）を付け、案内サインを整備する。）</a:t>
            </a:r>
            <a:endParaRPr lang="en-US" altLang="ja-JP" sz="800" kern="100" dirty="0" smtClean="0">
              <a:latin typeface="HGPｺﾞｼｯｸM" panose="020B0600000000000000" pitchFamily="50" charset="-128"/>
              <a:ea typeface="HGPｺﾞｼｯｸM" panose="020B0600000000000000" pitchFamily="50" charset="-128"/>
              <a:cs typeface="Times New Roman"/>
            </a:endParaRPr>
          </a:p>
        </p:txBody>
      </p:sp>
      <p:sp>
        <p:nvSpPr>
          <p:cNvPr id="77" name="スライド番号プレースホルダー 2"/>
          <p:cNvSpPr>
            <a:spLocks noGrp="1"/>
          </p:cNvSpPr>
          <p:nvPr>
            <p:ph type="sldNum" sz="quarter" idx="12"/>
          </p:nvPr>
        </p:nvSpPr>
        <p:spPr>
          <a:xfrm>
            <a:off x="7545288" y="6448251"/>
            <a:ext cx="2228850" cy="365125"/>
          </a:xfrm>
        </p:spPr>
        <p:txBody>
          <a:bodyPr/>
          <a:lstStyle/>
          <a:p>
            <a:fld id="{4FAB73BC-B049-4115-A692-8D63A059BFB8}" type="slidenum">
              <a:rPr lang="en-US" sz="1400" smtClean="0">
                <a:solidFill>
                  <a:schemeClr val="bg2">
                    <a:lumMod val="25000"/>
                  </a:schemeClr>
                </a:solidFill>
              </a:rPr>
              <a:pPr/>
              <a:t>3</a:t>
            </a:fld>
            <a:endParaRPr lang="en-US" sz="14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184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直線矢印コネクタ 7"/>
          <p:cNvCxnSpPr/>
          <p:nvPr/>
        </p:nvCxnSpPr>
        <p:spPr>
          <a:xfrm>
            <a:off x="84819" y="4509120"/>
            <a:ext cx="9792000" cy="0"/>
          </a:xfrm>
          <a:prstGeom prst="straightConnector1">
            <a:avLst/>
          </a:prstGeom>
          <a:ln w="76200"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tx2"/>
                </a:gs>
              </a:gsLst>
              <a:lin ang="0" scaled="1"/>
              <a:tileRect/>
            </a:gra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テキスト ボックス 2"/>
          <p:cNvSpPr txBox="1"/>
          <p:nvPr/>
        </p:nvSpPr>
        <p:spPr>
          <a:xfrm>
            <a:off x="8311924" y="27486"/>
            <a:ext cx="1560173" cy="369296"/>
          </a:xfrm>
          <a:prstGeom prst="rect">
            <a:avLst/>
          </a:prstGeom>
          <a:noFill/>
        </p:spPr>
        <p:txBody>
          <a:bodyPr wrap="square" lIns="91404" tIns="45702" rIns="91404" bIns="45702" rtlCol="0">
            <a:spAutoFit/>
          </a:bodyPr>
          <a:lstStyle/>
          <a:p>
            <a:pPr algn="dist"/>
            <a:r>
              <a:rPr lang="ja-JP" altLang="en-US" sz="900" dirty="0">
                <a:solidFill>
                  <a:prstClr val="whit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平成</a:t>
            </a:r>
            <a:r>
              <a:rPr lang="ja-JP" altLang="en-US" sz="900" dirty="0" smtClean="0">
                <a:solidFill>
                  <a:prstClr val="whit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２９年９月１２日</a:t>
            </a:r>
            <a:endParaRPr lang="en-US" altLang="ja-JP" sz="900" dirty="0">
              <a:solidFill>
                <a:prstClr val="white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algn="dist"/>
            <a:r>
              <a:rPr lang="ja-JP" altLang="en-US" sz="900" dirty="0">
                <a:solidFill>
                  <a:prstClr val="whit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都市整備局</a:t>
            </a: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5" y="560774"/>
            <a:ext cx="4880992" cy="338518"/>
          </a:xfrm>
          <a:prstGeom prst="rect">
            <a:avLst/>
          </a:prstGeom>
          <a:solidFill>
            <a:srgbClr val="FFF2CC"/>
          </a:solidFill>
        </p:spPr>
        <p:txBody>
          <a:bodyPr wrap="square" lIns="91404" tIns="45702" rIns="91404" bIns="45702" rtlCol="0">
            <a:spAutoFit/>
          </a:bodyPr>
          <a:lstStyle/>
          <a:p>
            <a:pPr algn="ctr"/>
            <a:r>
              <a:rPr lang="ja-JP" altLang="en-US" sz="16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ターミナルマップ</a:t>
            </a:r>
            <a:endParaRPr lang="en-US" altLang="ja-JP" sz="16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27" name="線吹き出し 2 26"/>
          <p:cNvSpPr/>
          <p:nvPr/>
        </p:nvSpPr>
        <p:spPr>
          <a:xfrm>
            <a:off x="1236953" y="4548277"/>
            <a:ext cx="2592548" cy="801632"/>
          </a:xfrm>
          <a:prstGeom prst="callout2">
            <a:avLst>
              <a:gd name="adj1" fmla="val 17562"/>
              <a:gd name="adj2" fmla="val -722"/>
              <a:gd name="adj3" fmla="val 17416"/>
              <a:gd name="adj4" fmla="val -3456"/>
              <a:gd name="adj5" fmla="val -4712"/>
              <a:gd name="adj6" fmla="val -7283"/>
            </a:avLst>
          </a:prstGeom>
          <a:noFill/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t"/>
          <a:lstStyle/>
          <a:p>
            <a:r>
              <a:rPr lang="ja-JP" altLang="en-US" sz="14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ターミナルマップ試験提供</a:t>
            </a:r>
            <a:endParaRPr lang="en-US" altLang="ja-JP" sz="1400" dirty="0" smtClean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kumimoji="1" lang="ja-JP" altLang="en-US" sz="11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（平成</a:t>
            </a:r>
            <a:r>
              <a:rPr kumimoji="1" lang="en-US" altLang="ja-JP" sz="11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28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年</a:t>
            </a:r>
            <a:r>
              <a:rPr kumimoji="1" lang="en-US" altLang="ja-JP" sz="11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12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月～</a:t>
            </a:r>
            <a:r>
              <a:rPr lang="en-US" altLang="ja-JP" sz="11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29</a:t>
            </a:r>
            <a:r>
              <a:rPr lang="ja-JP" altLang="en-US" sz="11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年</a:t>
            </a:r>
            <a:r>
              <a:rPr kumimoji="1" lang="en-US" altLang="ja-JP" sz="11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2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月）</a:t>
            </a:r>
            <a:endParaRPr kumimoji="1" lang="en-US" altLang="ja-JP" sz="1100" dirty="0" smtClean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試作</a:t>
            </a:r>
            <a:r>
              <a:rPr lang="ja-JP" altLang="en-US" sz="12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したﾏｯﾌﾟを</a:t>
            </a:r>
            <a:r>
              <a:rPr lang="en-US" altLang="ja-JP" sz="12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1</a:t>
            </a:r>
            <a:r>
              <a:rPr lang="ja-JP" altLang="en-US" sz="12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万部配布、</a:t>
            </a:r>
            <a:endParaRPr lang="en-US" altLang="ja-JP" sz="1200" dirty="0" smtClean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12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ｱﾝｹｰﾄ調査</a:t>
            </a:r>
            <a:r>
              <a:rPr kumimoji="1" lang="ja-JP" altLang="en-US" sz="12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等で改善点を確認</a:t>
            </a:r>
            <a:endParaRPr kumimoji="1" lang="en-US" altLang="ja-JP" sz="1200" dirty="0" smtClean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23" name="線吹き出し 2 22"/>
          <p:cNvSpPr/>
          <p:nvPr/>
        </p:nvSpPr>
        <p:spPr>
          <a:xfrm>
            <a:off x="4188223" y="4546719"/>
            <a:ext cx="2158499" cy="856565"/>
          </a:xfrm>
          <a:prstGeom prst="callout2">
            <a:avLst>
              <a:gd name="adj1" fmla="val 16488"/>
              <a:gd name="adj2" fmla="val -422"/>
              <a:gd name="adj3" fmla="val 16304"/>
              <a:gd name="adj4" fmla="val -5864"/>
              <a:gd name="adj5" fmla="val -2754"/>
              <a:gd name="adj6" fmla="val -10056"/>
            </a:avLst>
          </a:prstGeom>
          <a:noFill/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t"/>
          <a:lstStyle/>
          <a:p>
            <a:r>
              <a:rPr lang="ja-JP" altLang="en-US" sz="14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障害者団体との意見交換</a:t>
            </a:r>
            <a:endParaRPr lang="en-US" altLang="ja-JP" sz="1400" dirty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12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（平成</a:t>
            </a:r>
            <a:r>
              <a:rPr lang="en-US" altLang="ja-JP" sz="12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29</a:t>
            </a:r>
            <a:r>
              <a:rPr lang="ja-JP" altLang="en-US" sz="12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年</a:t>
            </a:r>
            <a:r>
              <a:rPr lang="en-US" altLang="ja-JP" sz="12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2</a:t>
            </a:r>
            <a:r>
              <a:rPr lang="ja-JP" altLang="en-US" sz="12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月）</a:t>
            </a:r>
            <a:endParaRPr lang="en-US" altLang="ja-JP" sz="1200" dirty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ｴﾚﾍﾞｰﾀｰ</a:t>
            </a:r>
            <a:r>
              <a:rPr kumimoji="1" lang="ja-JP" altLang="en-US" sz="12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階段ﾏｯﾌﾟを現地検証、</a:t>
            </a:r>
            <a:endParaRPr kumimoji="1" lang="en-US" altLang="ja-JP" sz="1200" dirty="0" smtClean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kumimoji="1" lang="ja-JP" altLang="en-US" sz="12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改善点について意見交換</a:t>
            </a:r>
            <a:endParaRPr kumimoji="1" lang="en-US" altLang="ja-JP" sz="1200" dirty="0" smtClean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pic>
        <p:nvPicPr>
          <p:cNvPr id="2050" name="Picture 2" descr="\\10.224.63.10\都市基盤部\30交通企画課\190交通プロジェクト担当\2015101_新宿ターミナル協議会\306 障害者団体等との意見交換等\H29.2.23 障都連マップ検証\写真（障都連送付用）\P10000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280" y="5402892"/>
            <a:ext cx="1537977" cy="1154779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テキスト ボックス 29"/>
          <p:cNvSpPr txBox="1"/>
          <p:nvPr/>
        </p:nvSpPr>
        <p:spPr>
          <a:xfrm>
            <a:off x="4808984" y="6404846"/>
            <a:ext cx="124667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sz="600" b="1" dirty="0" smtClean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メトロプロムナード</a:t>
            </a:r>
            <a:endParaRPr kumimoji="1" lang="en-US" altLang="ja-JP" sz="600" b="1" dirty="0" smtClean="0">
              <a:solidFill>
                <a:schemeClr val="bg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pic>
        <p:nvPicPr>
          <p:cNvPr id="2051" name="Picture 3" descr="\\10.224.63.10\都市基盤部\30交通企画課\190交通プロジェクト担当\2015101_新宿ターミナル協議会\100_現場写真\H28.12.8 マップ配布箇所\DSCF68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697" y="5435025"/>
            <a:ext cx="1364059" cy="1024191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テキスト ボックス 4"/>
          <p:cNvSpPr txBox="1"/>
          <p:nvPr/>
        </p:nvSpPr>
        <p:spPr>
          <a:xfrm>
            <a:off x="1287790" y="6309320"/>
            <a:ext cx="121693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600" b="1" dirty="0" smtClean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ＪＲ新宿駅東口改札</a:t>
            </a:r>
            <a:endParaRPr kumimoji="1" lang="ja-JP" altLang="en-US" sz="600" b="1" dirty="0">
              <a:solidFill>
                <a:schemeClr val="bg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6" name="四角形吹き出し 5"/>
          <p:cNvSpPr/>
          <p:nvPr/>
        </p:nvSpPr>
        <p:spPr>
          <a:xfrm>
            <a:off x="2557815" y="5435014"/>
            <a:ext cx="1131974" cy="1010474"/>
          </a:xfrm>
          <a:prstGeom prst="wedgeRectCallout">
            <a:avLst>
              <a:gd name="adj1" fmla="val -85973"/>
              <a:gd name="adj2" fmla="val 9314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pic>
        <p:nvPicPr>
          <p:cNvPr id="31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0976" y="5528625"/>
            <a:ext cx="945646" cy="831733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24" y="2131596"/>
            <a:ext cx="2250097" cy="159165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6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050" y="2131596"/>
            <a:ext cx="2265502" cy="160255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7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4861" y="2142492"/>
            <a:ext cx="2250099" cy="15916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8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8132" y="2120700"/>
            <a:ext cx="2280905" cy="161344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3" name="テキスト ボックス 72"/>
          <p:cNvSpPr txBox="1"/>
          <p:nvPr/>
        </p:nvSpPr>
        <p:spPr>
          <a:xfrm>
            <a:off x="-26553" y="997316"/>
            <a:ext cx="2399416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【</a:t>
            </a:r>
            <a:r>
              <a:rPr lang="ja-JP" altLang="en-US" sz="12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表面</a:t>
            </a:r>
            <a:r>
              <a:rPr lang="en-US" altLang="ja-JP" sz="12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】</a:t>
            </a:r>
            <a:endParaRPr lang="en-US" altLang="ja-JP" sz="12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1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1400" u="sng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ターミナル内</a:t>
            </a:r>
            <a:r>
              <a:rPr lang="ja-JP" altLang="en-US" sz="1400" u="sng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の</a:t>
            </a:r>
            <a:r>
              <a:rPr lang="ja-JP" altLang="en-US" sz="1400" u="sng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案内図</a:t>
            </a:r>
            <a:r>
              <a:rPr lang="ja-JP" altLang="en-US" sz="1200" dirty="0" smtClean="0">
                <a:solidFill>
                  <a:schemeClr val="accent5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endParaRPr lang="en-US" altLang="ja-JP" sz="1200" dirty="0" smtClean="0">
              <a:solidFill>
                <a:schemeClr val="accent5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>
              <a:spcBef>
                <a:spcPts val="600"/>
              </a:spcBef>
            </a:pPr>
            <a:r>
              <a:rPr lang="ja-JP" altLang="en-US" sz="12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改札やのりば等の位置関係を　</a:t>
            </a:r>
            <a:endParaRPr lang="en-US" altLang="ja-JP" sz="12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12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整理し、乗換え経路</a:t>
            </a:r>
            <a:r>
              <a:rPr lang="ja-JP" altLang="en-US" sz="1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等を</a:t>
            </a:r>
            <a:r>
              <a:rPr lang="ja-JP" altLang="en-US" sz="12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確認</a:t>
            </a:r>
            <a:endParaRPr lang="en-US" altLang="ja-JP" sz="12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1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12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しやすく</a:t>
            </a:r>
            <a:r>
              <a:rPr lang="ja-JP" altLang="en-US" sz="1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なるよう</a:t>
            </a:r>
            <a:r>
              <a:rPr lang="ja-JP" altLang="en-US" sz="12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表示</a:t>
            </a:r>
            <a:endParaRPr lang="en-US" altLang="ja-JP" sz="11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137" name="テキスト ボックス 136"/>
          <p:cNvSpPr txBox="1"/>
          <p:nvPr/>
        </p:nvSpPr>
        <p:spPr>
          <a:xfrm>
            <a:off x="84819" y="4010761"/>
            <a:ext cx="2079979" cy="33855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1600" b="1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作成経過と配布予定</a:t>
            </a:r>
            <a:endParaRPr lang="en-US" altLang="ja-JP" sz="1600" b="1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144" name="テキスト ボックス 143"/>
          <p:cNvSpPr txBox="1"/>
          <p:nvPr/>
        </p:nvSpPr>
        <p:spPr>
          <a:xfrm>
            <a:off x="4998759" y="988416"/>
            <a:ext cx="2438184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【</a:t>
            </a:r>
            <a:r>
              <a:rPr lang="ja-JP" altLang="en-US" sz="1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表面</a:t>
            </a:r>
            <a:r>
              <a:rPr lang="en-US" altLang="ja-JP" sz="1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】</a:t>
            </a:r>
          </a:p>
          <a:p>
            <a:pPr lvl="0"/>
            <a:r>
              <a:rPr lang="ja-JP" altLang="en-US" sz="1400" dirty="0" smtClean="0">
                <a:solidFill>
                  <a:prstClr val="black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1400" u="sng" dirty="0" smtClean="0">
                <a:solidFill>
                  <a:prstClr val="black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エレベーター・階段の位置図</a:t>
            </a:r>
            <a:r>
              <a:rPr lang="ja-JP" altLang="en-US" sz="1200" dirty="0">
                <a:solidFill>
                  <a:srgbClr val="4472C4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endParaRPr lang="en-US" altLang="ja-JP" sz="1200" dirty="0">
              <a:solidFill>
                <a:srgbClr val="4472C4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lvl="0">
              <a:spcBef>
                <a:spcPts val="600"/>
              </a:spcBef>
            </a:pPr>
            <a:r>
              <a:rPr lang="ja-JP" altLang="en-US" sz="1200" dirty="0">
                <a:solidFill>
                  <a:prstClr val="black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12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乗換え動線上にあるｴﾚﾍﾞｰﾀｰや　</a:t>
            </a:r>
            <a:endParaRPr lang="en-US" altLang="ja-JP" sz="12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lvl="0"/>
            <a:r>
              <a:rPr lang="ja-JP" altLang="en-US" sz="1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12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段差の位置などのﾊﾞﾘｱﾌﾘｰ情報</a:t>
            </a:r>
            <a:endParaRPr lang="en-US" altLang="ja-JP" sz="12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lvl="0"/>
            <a:r>
              <a:rPr lang="ja-JP" altLang="en-US" sz="1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 </a:t>
            </a:r>
            <a:r>
              <a:rPr lang="ja-JP" altLang="en-US" sz="12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 を表示</a:t>
            </a:r>
            <a:endParaRPr lang="en-US" altLang="ja-JP" sz="12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155" name="テキスト ボックス 154"/>
          <p:cNvSpPr txBox="1"/>
          <p:nvPr/>
        </p:nvSpPr>
        <p:spPr>
          <a:xfrm>
            <a:off x="5025012" y="560774"/>
            <a:ext cx="4880992" cy="338518"/>
          </a:xfrm>
          <a:prstGeom prst="rect">
            <a:avLst/>
          </a:prstGeom>
          <a:solidFill>
            <a:srgbClr val="FFF2CC"/>
          </a:solidFill>
        </p:spPr>
        <p:txBody>
          <a:bodyPr wrap="square" lIns="91404" tIns="45702" rIns="91404" bIns="45702" rtlCol="0">
            <a:spAutoFit/>
          </a:bodyPr>
          <a:lstStyle/>
          <a:p>
            <a:pPr algn="ctr"/>
            <a:r>
              <a:rPr lang="ja-JP" altLang="en-US" sz="16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エレベーター・階段マップ</a:t>
            </a:r>
            <a:endParaRPr lang="en-US" altLang="ja-JP" sz="16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156" name="線吹き出し 2 155"/>
          <p:cNvSpPr/>
          <p:nvPr/>
        </p:nvSpPr>
        <p:spPr>
          <a:xfrm>
            <a:off x="6845300" y="4546720"/>
            <a:ext cx="3004243" cy="402374"/>
          </a:xfrm>
          <a:prstGeom prst="callout2">
            <a:avLst>
              <a:gd name="adj1" fmla="val 42473"/>
              <a:gd name="adj2" fmla="val -612"/>
              <a:gd name="adj3" fmla="val 42503"/>
              <a:gd name="adj4" fmla="val -8480"/>
              <a:gd name="adj5" fmla="val -1559"/>
              <a:gd name="adj6" fmla="val -10099"/>
            </a:avLst>
          </a:prstGeom>
          <a:noFill/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t"/>
          <a:lstStyle/>
          <a:p>
            <a:r>
              <a:rPr lang="ja-JP" altLang="en-US" sz="1400" b="1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配布開始</a:t>
            </a:r>
            <a:r>
              <a:rPr lang="ja-JP" altLang="en-US" sz="12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（平成</a:t>
            </a:r>
            <a:r>
              <a:rPr lang="en-US" altLang="ja-JP" sz="12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29</a:t>
            </a:r>
            <a:r>
              <a:rPr lang="ja-JP" altLang="en-US" sz="12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年</a:t>
            </a:r>
            <a:r>
              <a:rPr lang="en-US" altLang="ja-JP" sz="12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9</a:t>
            </a:r>
            <a:r>
              <a:rPr lang="ja-JP" altLang="en-US" sz="12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月下旬）</a:t>
            </a:r>
            <a:endParaRPr lang="en-US" altLang="ja-JP" sz="1200" dirty="0" smtClean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2372863" y="997316"/>
            <a:ext cx="241460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【</a:t>
            </a:r>
            <a:r>
              <a:rPr lang="ja-JP" altLang="en-US" sz="11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裏面</a:t>
            </a:r>
            <a:r>
              <a:rPr lang="en-US" altLang="ja-JP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】</a:t>
            </a:r>
          </a:p>
          <a:p>
            <a:r>
              <a:rPr lang="ja-JP" altLang="en-US" sz="1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1400" u="sng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駅</a:t>
            </a:r>
            <a:r>
              <a:rPr lang="ja-JP" altLang="en-US" sz="1400" u="sng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周辺案内図</a:t>
            </a:r>
            <a:r>
              <a:rPr lang="ja-JP" altLang="en-US" sz="1100" dirty="0">
                <a:solidFill>
                  <a:schemeClr val="accent5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endParaRPr lang="en-US" altLang="ja-JP" sz="1100" dirty="0">
              <a:solidFill>
                <a:schemeClr val="accent5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>
              <a:spcBef>
                <a:spcPts val="600"/>
              </a:spcBef>
            </a:pPr>
            <a:r>
              <a:rPr lang="ja-JP" altLang="en-US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12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周辺の主要な歩行目標を明記</a:t>
            </a:r>
            <a:r>
              <a:rPr lang="ja-JP" altLang="en-US" sz="1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endParaRPr lang="en-US" altLang="ja-JP" sz="12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1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12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し、目標地へ</a:t>
            </a:r>
            <a:r>
              <a:rPr lang="ja-JP" altLang="en-US" sz="1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の</a:t>
            </a:r>
            <a:r>
              <a:rPr lang="ja-JP" altLang="en-US" sz="12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経路を確認</a:t>
            </a:r>
            <a:endParaRPr lang="en-US" altLang="ja-JP" sz="12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1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12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しやすく</a:t>
            </a:r>
            <a:r>
              <a:rPr lang="ja-JP" altLang="en-US" sz="1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なるよう</a:t>
            </a:r>
            <a:r>
              <a:rPr lang="ja-JP" altLang="en-US" sz="12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表示</a:t>
            </a:r>
            <a:endParaRPr lang="en-US" altLang="ja-JP" sz="11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122767" y="3658815"/>
            <a:ext cx="4500192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sz="11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※</a:t>
            </a:r>
            <a:r>
              <a:rPr lang="ja-JP" altLang="en-US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今後</a:t>
            </a:r>
            <a:r>
              <a:rPr lang="ja-JP" altLang="en-US" sz="11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整備する案内サインとマップの表記を統一</a:t>
            </a:r>
            <a:endParaRPr lang="en-US" altLang="ja-JP" sz="11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7367946" y="997316"/>
            <a:ext cx="236127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ja-JP" sz="1200" dirty="0" smtClean="0">
                <a:solidFill>
                  <a:prstClr val="black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【</a:t>
            </a:r>
            <a:r>
              <a:rPr lang="ja-JP" altLang="en-US" sz="1200" dirty="0" smtClean="0">
                <a:solidFill>
                  <a:prstClr val="black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裏面</a:t>
            </a:r>
            <a:r>
              <a:rPr lang="en-US" altLang="ja-JP" sz="1200" dirty="0">
                <a:solidFill>
                  <a:prstClr val="black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】</a:t>
            </a:r>
          </a:p>
          <a:p>
            <a:pPr lvl="0"/>
            <a:r>
              <a:rPr lang="ja-JP" altLang="en-US" sz="1400" dirty="0">
                <a:solidFill>
                  <a:prstClr val="black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1400" u="sng" dirty="0" smtClean="0">
                <a:solidFill>
                  <a:prstClr val="black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エレベーター周辺の拡大図</a:t>
            </a:r>
            <a:r>
              <a:rPr lang="ja-JP" altLang="en-US" sz="1200" dirty="0">
                <a:solidFill>
                  <a:srgbClr val="4472C4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endParaRPr lang="en-US" altLang="ja-JP" sz="1200" dirty="0">
              <a:solidFill>
                <a:srgbClr val="4472C4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lvl="0">
              <a:spcBef>
                <a:spcPts val="600"/>
              </a:spcBef>
            </a:pPr>
            <a:r>
              <a:rPr lang="ja-JP" altLang="en-US" sz="1200" dirty="0">
                <a:solidFill>
                  <a:prstClr val="black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12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写真を</a:t>
            </a:r>
            <a:r>
              <a:rPr lang="ja-JP" altLang="en-US" sz="1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用いてｴﾚﾍﾞｰﾀｰ入口</a:t>
            </a:r>
            <a:r>
              <a:rPr lang="ja-JP" altLang="en-US" sz="12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を</a:t>
            </a:r>
            <a:endParaRPr lang="en-US" altLang="ja-JP" sz="12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12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12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見つけやすく表示</a:t>
            </a:r>
            <a:endParaRPr lang="en-US" altLang="ja-JP" sz="12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6487758" y="4850111"/>
            <a:ext cx="3147290" cy="167738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</a:pPr>
            <a:r>
              <a:rPr lang="ja-JP" altLang="en-US" sz="1400" dirty="0" smtClean="0">
                <a:solidFill>
                  <a:prstClr val="black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 </a:t>
            </a:r>
            <a:r>
              <a:rPr lang="ja-JP" altLang="en-US" sz="1400" u="sng" dirty="0" smtClean="0">
                <a:solidFill>
                  <a:prstClr val="black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配布</a:t>
            </a:r>
            <a:r>
              <a:rPr lang="ja-JP" altLang="en-US" sz="1400" u="sng" dirty="0">
                <a:solidFill>
                  <a:prstClr val="black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方法</a:t>
            </a:r>
            <a:endParaRPr lang="en-US" altLang="ja-JP" sz="1400" u="sng" dirty="0">
              <a:solidFill>
                <a:prstClr val="black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lvl="0"/>
            <a:r>
              <a:rPr lang="ja-JP" altLang="en-US" sz="1200" dirty="0" smtClean="0">
                <a:solidFill>
                  <a:prstClr val="black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○ターミナルマップ</a:t>
            </a:r>
            <a:endParaRPr lang="en-US" altLang="ja-JP" sz="1200" dirty="0" smtClean="0">
              <a:solidFill>
                <a:prstClr val="black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lvl="0" indent="177800"/>
            <a:r>
              <a:rPr lang="ja-JP" altLang="en-US" sz="1200" dirty="0" smtClean="0">
                <a:solidFill>
                  <a:prstClr val="black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案</a:t>
            </a:r>
            <a:r>
              <a:rPr lang="ja-JP" altLang="en-US" sz="1200" dirty="0">
                <a:solidFill>
                  <a:prstClr val="black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内所、</a:t>
            </a:r>
            <a:r>
              <a:rPr lang="ja-JP" altLang="en-US" sz="1200" dirty="0" smtClean="0">
                <a:solidFill>
                  <a:prstClr val="black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改札のｶｳﾝﾀｰ</a:t>
            </a:r>
            <a:r>
              <a:rPr lang="ja-JP" altLang="en-US" sz="1200" dirty="0">
                <a:solidFill>
                  <a:prstClr val="black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、ﾗｯｸ</a:t>
            </a:r>
            <a:r>
              <a:rPr lang="ja-JP" altLang="en-US" sz="1200" dirty="0" smtClean="0">
                <a:solidFill>
                  <a:prstClr val="black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等で配布</a:t>
            </a:r>
            <a:endParaRPr lang="en-US" altLang="ja-JP" sz="1200" dirty="0">
              <a:solidFill>
                <a:prstClr val="black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lvl="0"/>
            <a:r>
              <a:rPr lang="ja-JP" altLang="en-US" sz="1200" dirty="0" smtClean="0">
                <a:solidFill>
                  <a:prstClr val="black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○エレベーター</a:t>
            </a:r>
            <a:r>
              <a:rPr lang="ja-JP" altLang="en-US" sz="1200" dirty="0">
                <a:solidFill>
                  <a:prstClr val="black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・階段</a:t>
            </a:r>
            <a:r>
              <a:rPr lang="ja-JP" altLang="en-US" sz="1200" dirty="0" smtClean="0">
                <a:solidFill>
                  <a:prstClr val="black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マップ</a:t>
            </a:r>
            <a:endParaRPr lang="en-US" altLang="ja-JP" sz="1200" dirty="0" smtClean="0">
              <a:solidFill>
                <a:prstClr val="black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lvl="0" indent="177800"/>
            <a:r>
              <a:rPr kumimoji="1" lang="ja-JP" altLang="en-US" sz="1200" dirty="0" smtClean="0">
                <a:solidFill>
                  <a:prstClr val="black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案</a:t>
            </a:r>
            <a:r>
              <a:rPr kumimoji="1" lang="ja-JP" altLang="en-US" sz="1200" dirty="0">
                <a:solidFill>
                  <a:prstClr val="black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内所</a:t>
            </a:r>
            <a:r>
              <a:rPr kumimoji="1" lang="ja-JP" altLang="en-US" sz="1200" dirty="0" smtClean="0">
                <a:solidFill>
                  <a:prstClr val="black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等で説明に活用し配布</a:t>
            </a:r>
            <a:endParaRPr kumimoji="1" lang="en-US" altLang="ja-JP" sz="1200" dirty="0" smtClean="0">
              <a:solidFill>
                <a:prstClr val="black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lvl="0" indent="177800"/>
            <a:r>
              <a:rPr kumimoji="1" lang="ja-JP" altLang="en-US" sz="1200" dirty="0" smtClean="0">
                <a:solidFill>
                  <a:prstClr val="black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障害者団体へ配布</a:t>
            </a:r>
            <a:endParaRPr kumimoji="1" lang="en-US" altLang="ja-JP" sz="1200" dirty="0">
              <a:solidFill>
                <a:prstClr val="black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lvl="0">
              <a:spcBef>
                <a:spcPts val="600"/>
              </a:spcBef>
            </a:pPr>
            <a:r>
              <a:rPr kumimoji="1" lang="en-US" altLang="ja-JP" sz="1200" dirty="0" smtClean="0">
                <a:solidFill>
                  <a:prstClr val="black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※</a:t>
            </a:r>
            <a:r>
              <a:rPr kumimoji="1" lang="ja-JP" altLang="en-US" sz="1200" dirty="0">
                <a:solidFill>
                  <a:prstClr val="black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各</a:t>
            </a:r>
            <a:r>
              <a:rPr kumimoji="1" lang="ja-JP" altLang="en-US" sz="1200" dirty="0" smtClean="0">
                <a:solidFill>
                  <a:prstClr val="black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マップを外出前に確認</a:t>
            </a:r>
            <a:r>
              <a:rPr kumimoji="1" lang="ja-JP" altLang="en-US" sz="1200" dirty="0">
                <a:solidFill>
                  <a:prstClr val="black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できるよう</a:t>
            </a:r>
            <a:r>
              <a:rPr kumimoji="1" lang="ja-JP" altLang="en-US" sz="1200" dirty="0" smtClean="0">
                <a:solidFill>
                  <a:prstClr val="black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、</a:t>
            </a:r>
            <a:endParaRPr kumimoji="1" lang="en-US" altLang="ja-JP" sz="1200" dirty="0" smtClean="0">
              <a:solidFill>
                <a:prstClr val="black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lvl="0" indent="177800"/>
            <a:r>
              <a:rPr kumimoji="1" lang="ja-JP" altLang="en-US" sz="1200" dirty="0" smtClean="0">
                <a:solidFill>
                  <a:prstClr val="black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ホームページ等で公開</a:t>
            </a:r>
            <a:endParaRPr lang="en-US" altLang="ja-JP" sz="1200" dirty="0">
              <a:solidFill>
                <a:prstClr val="black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40" name="正方形/長方形 39"/>
          <p:cNvSpPr/>
          <p:nvPr/>
        </p:nvSpPr>
        <p:spPr>
          <a:xfrm>
            <a:off x="0" y="0"/>
            <a:ext cx="9906000" cy="4680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000" b="1" dirty="0" smtClean="0">
                <a:solidFill>
                  <a:schemeClr val="bg1"/>
                </a:solidFill>
              </a:rPr>
              <a:t>サービスの向上</a:t>
            </a:r>
            <a:endParaRPr kumimoji="1" lang="ja-JP" altLang="en-US" sz="2000" b="1" dirty="0">
              <a:solidFill>
                <a:schemeClr val="bg1"/>
              </a:solidFill>
            </a:endParaRPr>
          </a:p>
        </p:txBody>
      </p:sp>
      <p:sp>
        <p:nvSpPr>
          <p:cNvPr id="28" name="スライド番号プレースホルダー 2"/>
          <p:cNvSpPr>
            <a:spLocks noGrp="1"/>
          </p:cNvSpPr>
          <p:nvPr>
            <p:ph type="sldNum" sz="quarter" idx="12"/>
          </p:nvPr>
        </p:nvSpPr>
        <p:spPr>
          <a:xfrm>
            <a:off x="7545288" y="6448251"/>
            <a:ext cx="2228850" cy="365125"/>
          </a:xfrm>
        </p:spPr>
        <p:txBody>
          <a:bodyPr/>
          <a:lstStyle/>
          <a:p>
            <a:fld id="{4FAB73BC-B049-4115-A692-8D63A059BFB8}" type="slidenum">
              <a:rPr lang="en-US" sz="1400" smtClean="0">
                <a:solidFill>
                  <a:schemeClr val="bg2">
                    <a:lumMod val="25000"/>
                  </a:schemeClr>
                </a:solidFill>
              </a:rPr>
              <a:pPr/>
              <a:t>4</a:t>
            </a:fld>
            <a:endParaRPr lang="en-US" sz="14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1382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533</Words>
  <Application>Microsoft Office PowerPoint</Application>
  <PresentationFormat>A4 210 x 297 mm</PresentationFormat>
  <Paragraphs>187</Paragraphs>
  <Slides>4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5" baseType="lpstr">
      <vt:lpstr>Office ​​テーマ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TAIMS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東京都</dc:creator>
  <cp:lastModifiedBy>東京都</cp:lastModifiedBy>
  <cp:revision>36</cp:revision>
  <cp:lastPrinted>2018-01-23T13:11:44Z</cp:lastPrinted>
  <dcterms:created xsi:type="dcterms:W3CDTF">2018-01-23T01:27:17Z</dcterms:created>
  <dcterms:modified xsi:type="dcterms:W3CDTF">2018-01-23T23:37:43Z</dcterms:modified>
</cp:coreProperties>
</file>