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9" r:id="rId2"/>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東京都" initials="T"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15" autoAdjust="0"/>
    <p:restoredTop sz="94660"/>
  </p:normalViewPr>
  <p:slideViewPr>
    <p:cSldViewPr>
      <p:cViewPr>
        <p:scale>
          <a:sx n="100" d="100"/>
          <a:sy n="100" d="100"/>
        </p:scale>
        <p:origin x="-1014" y="-7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18621" cy="493237"/>
          </a:xfrm>
          <a:prstGeom prst="rect">
            <a:avLst/>
          </a:prstGeom>
        </p:spPr>
        <p:txBody>
          <a:bodyPr vert="horz" lIns="90632" tIns="45316" rIns="90632" bIns="4531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5574" y="1"/>
            <a:ext cx="2918621" cy="493237"/>
          </a:xfrm>
          <a:prstGeom prst="rect">
            <a:avLst/>
          </a:prstGeom>
        </p:spPr>
        <p:txBody>
          <a:bodyPr vert="horz" lIns="90632" tIns="45316" rIns="90632" bIns="45316" rtlCol="0"/>
          <a:lstStyle>
            <a:lvl1pPr algn="r">
              <a:defRPr sz="1200"/>
            </a:lvl1pPr>
          </a:lstStyle>
          <a:p>
            <a:fld id="{6407150F-63F9-4A08-BE63-F9883AAA76B9}" type="datetimeFigureOut">
              <a:rPr kumimoji="1" lang="ja-JP" altLang="en-US" smtClean="0"/>
              <a:t>2018/1/18</a:t>
            </a:fld>
            <a:endParaRPr kumimoji="1" lang="ja-JP" altLang="en-US" dirty="0"/>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32" tIns="45316" rIns="90632" bIns="45316" rtlCol="0" anchor="ctr"/>
          <a:lstStyle/>
          <a:p>
            <a:endParaRPr lang="ja-JP" altLang="en-US" dirty="0"/>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32" tIns="45316" rIns="90632" bIns="453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371501"/>
            <a:ext cx="2918621" cy="493236"/>
          </a:xfrm>
          <a:prstGeom prst="rect">
            <a:avLst/>
          </a:prstGeom>
        </p:spPr>
        <p:txBody>
          <a:bodyPr vert="horz" lIns="90632" tIns="45316" rIns="90632" bIns="4531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15574" y="9371501"/>
            <a:ext cx="2918621" cy="493236"/>
          </a:xfrm>
          <a:prstGeom prst="rect">
            <a:avLst/>
          </a:prstGeom>
        </p:spPr>
        <p:txBody>
          <a:bodyPr vert="horz" lIns="90632" tIns="45316" rIns="90632" bIns="45316" rtlCol="0" anchor="b"/>
          <a:lstStyle>
            <a:lvl1pPr algn="r">
              <a:defRPr sz="1200"/>
            </a:lvl1pPr>
          </a:lstStyle>
          <a:p>
            <a:fld id="{3D8FB47E-8051-4AEE-8DCB-54F140EF3183}" type="slidenum">
              <a:rPr kumimoji="1" lang="ja-JP" altLang="en-US" smtClean="0"/>
              <a:t>‹#›</a:t>
            </a:fld>
            <a:endParaRPr kumimoji="1" lang="ja-JP" altLang="en-US" dirty="0"/>
          </a:p>
        </p:txBody>
      </p:sp>
    </p:spTree>
    <p:extLst>
      <p:ext uri="{BB962C8B-B14F-4D97-AF65-F5344CB8AC3E}">
        <p14:creationId xmlns:p14="http://schemas.microsoft.com/office/powerpoint/2010/main" val="9420190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D8FB47E-8051-4AEE-8DCB-54F140EF3183}" type="slidenum">
              <a:rPr kumimoji="1" lang="ja-JP" altLang="en-US" smtClean="0"/>
              <a:t>1</a:t>
            </a:fld>
            <a:endParaRPr kumimoji="1" lang="ja-JP" altLang="en-US" dirty="0"/>
          </a:p>
        </p:txBody>
      </p:sp>
    </p:spTree>
    <p:extLst>
      <p:ext uri="{BB962C8B-B14F-4D97-AF65-F5344CB8AC3E}">
        <p14:creationId xmlns:p14="http://schemas.microsoft.com/office/powerpoint/2010/main" val="657966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05AE640-5972-4C47-9F8E-4A61696CD1AF}" type="datetimeFigureOut">
              <a:rPr kumimoji="1" lang="ja-JP" altLang="en-US" smtClean="0"/>
              <a:t>2018/1/18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2914303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05AE640-5972-4C47-9F8E-4A61696CD1AF}" type="datetimeFigureOut">
              <a:rPr kumimoji="1" lang="ja-JP" altLang="en-US" smtClean="0"/>
              <a:t>2018/1/18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784021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05AE640-5972-4C47-9F8E-4A61696CD1AF}" type="datetimeFigureOut">
              <a:rPr kumimoji="1" lang="ja-JP" altLang="en-US" smtClean="0"/>
              <a:t>2018/1/18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746596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05AE640-5972-4C47-9F8E-4A61696CD1AF}" type="datetimeFigureOut">
              <a:rPr kumimoji="1" lang="ja-JP" altLang="en-US" smtClean="0"/>
              <a:t>2018/1/18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38805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05AE640-5972-4C47-9F8E-4A61696CD1AF}" type="datetimeFigureOut">
              <a:rPr kumimoji="1" lang="ja-JP" altLang="en-US" smtClean="0"/>
              <a:t>2018/1/18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2539123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05AE640-5972-4C47-9F8E-4A61696CD1AF}" type="datetimeFigureOut">
              <a:rPr kumimoji="1" lang="ja-JP" altLang="en-US" smtClean="0"/>
              <a:t>2018/1/18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2367654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05AE640-5972-4C47-9F8E-4A61696CD1AF}" type="datetimeFigureOut">
              <a:rPr kumimoji="1" lang="ja-JP" altLang="en-US" smtClean="0"/>
              <a:t>2018/1/18</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427206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05AE640-5972-4C47-9F8E-4A61696CD1AF}" type="datetimeFigureOut">
              <a:rPr kumimoji="1" lang="ja-JP" altLang="en-US" smtClean="0"/>
              <a:t>2018/1/18</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576653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05AE640-5972-4C47-9F8E-4A61696CD1AF}" type="datetimeFigureOut">
              <a:rPr kumimoji="1" lang="ja-JP" altLang="en-US" smtClean="0"/>
              <a:t>2018/1/18</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5731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05AE640-5972-4C47-9F8E-4A61696CD1AF}" type="datetimeFigureOut">
              <a:rPr kumimoji="1" lang="ja-JP" altLang="en-US" smtClean="0"/>
              <a:t>2018/1/18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3532175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05AE640-5972-4C47-9F8E-4A61696CD1AF}" type="datetimeFigureOut">
              <a:rPr kumimoji="1" lang="ja-JP" altLang="en-US" smtClean="0"/>
              <a:t>2018/1/18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2782976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5AE640-5972-4C47-9F8E-4A61696CD1AF}" type="datetimeFigureOut">
              <a:rPr kumimoji="1" lang="ja-JP" altLang="en-US" smtClean="0"/>
              <a:t>2018/1/18</a:t>
            </a:fld>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4930F7-F344-43DB-9ABD-F39B7E829D7C}" type="slidenum">
              <a:rPr kumimoji="1" lang="ja-JP" altLang="en-US" smtClean="0"/>
              <a:t>‹#›</a:t>
            </a:fld>
            <a:endParaRPr kumimoji="1" lang="ja-JP" altLang="en-US" dirty="0"/>
          </a:p>
        </p:txBody>
      </p:sp>
    </p:spTree>
    <p:extLst>
      <p:ext uri="{BB962C8B-B14F-4D97-AF65-F5344CB8AC3E}">
        <p14:creationId xmlns:p14="http://schemas.microsoft.com/office/powerpoint/2010/main" val="3107978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タイトル 1"/>
          <p:cNvSpPr txBox="1">
            <a:spLocks/>
          </p:cNvSpPr>
          <p:nvPr/>
        </p:nvSpPr>
        <p:spPr>
          <a:xfrm>
            <a:off x="-2023" y="0"/>
            <a:ext cx="9144000" cy="419100"/>
          </a:xfrm>
          <a:prstGeom prst="rect">
            <a:avLst/>
          </a:prstGeom>
          <a:solidFill>
            <a:schemeClr val="tx2">
              <a:lumMod val="5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ts val="2000"/>
              </a:lnSpc>
            </a:pPr>
            <a:endParaRPr lang="ja-JP" altLang="en-US" sz="1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p:cNvSpPr/>
          <p:nvPr/>
        </p:nvSpPr>
        <p:spPr>
          <a:xfrm>
            <a:off x="50968" y="2163329"/>
            <a:ext cx="9003232" cy="4647046"/>
          </a:xfrm>
          <a:prstGeom prst="rect">
            <a:avLst/>
          </a:prstGeom>
          <a:gradFill>
            <a:gsLst>
              <a:gs pos="72000">
                <a:srgbClr val="FCFDFE"/>
              </a:gs>
              <a:gs pos="100000">
                <a:schemeClr val="bg1">
                  <a:lumMod val="95000"/>
                </a:schemeClr>
              </a:gs>
            </a:gsLst>
            <a:lin ang="5400000" scaled="0"/>
          </a:gradFill>
          <a:ln w="127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nchorCtr="0"/>
          <a:lstStyle/>
          <a:p>
            <a:pPr>
              <a:lnSpc>
                <a:spcPts val="2000"/>
              </a:lnSpc>
            </a:pPr>
            <a:endParaRPr lang="en-US" altLang="ja-JP" sz="1600" dirty="0">
              <a:solidFill>
                <a:schemeClr val="tx1"/>
              </a:solidFill>
              <a:latin typeface="ＭＳ 明朝" panose="02020609040205080304" pitchFamily="17" charset="-128"/>
              <a:ea typeface="ＭＳ 明朝" panose="02020609040205080304" pitchFamily="17" charset="-128"/>
            </a:endParaRPr>
          </a:p>
          <a:p>
            <a:pPr>
              <a:lnSpc>
                <a:spcPts val="2000"/>
              </a:lnSpc>
            </a:pPr>
            <a:endParaRPr lang="en-US" altLang="ja-JP" sz="1600" dirty="0">
              <a:solidFill>
                <a:schemeClr val="tx1"/>
              </a:solidFill>
              <a:latin typeface="ＭＳ 明朝" panose="02020609040205080304" pitchFamily="17" charset="-128"/>
              <a:ea typeface="ＭＳ 明朝" panose="02020609040205080304" pitchFamily="17" charset="-128"/>
            </a:endParaRPr>
          </a:p>
          <a:p>
            <a:pPr>
              <a:lnSpc>
                <a:spcPts val="2000"/>
              </a:lnSpc>
            </a:pPr>
            <a:r>
              <a:rPr lang="ja-JP" altLang="en-US" sz="1600" dirty="0">
                <a:solidFill>
                  <a:schemeClr val="tx1"/>
                </a:solidFill>
                <a:latin typeface="ＭＳ 明朝" panose="02020609040205080304" pitchFamily="17" charset="-128"/>
                <a:ea typeface="ＭＳ 明朝" panose="02020609040205080304" pitchFamily="17" charset="-128"/>
              </a:rPr>
              <a:t>　　</a:t>
            </a:r>
            <a:endParaRPr lang="en-US" altLang="ja-JP" sz="1600" dirty="0">
              <a:solidFill>
                <a:schemeClr val="tx1"/>
              </a:solidFill>
              <a:latin typeface="ＭＳ 明朝" panose="02020609040205080304" pitchFamily="17" charset="-128"/>
              <a:ea typeface="ＭＳ 明朝" panose="02020609040205080304" pitchFamily="17" charset="-128"/>
            </a:endParaRPr>
          </a:p>
          <a:p>
            <a:pPr>
              <a:lnSpc>
                <a:spcPts val="2000"/>
              </a:lnSpc>
            </a:pPr>
            <a:endParaRPr lang="en-US" altLang="ja-JP" sz="1600" dirty="0">
              <a:solidFill>
                <a:schemeClr val="tx1"/>
              </a:solidFill>
              <a:latin typeface="ＭＳ 明朝" panose="02020609040205080304" pitchFamily="17" charset="-128"/>
              <a:ea typeface="ＭＳ 明朝" panose="02020609040205080304" pitchFamily="17" charset="-128"/>
            </a:endParaRPr>
          </a:p>
          <a:p>
            <a:pPr>
              <a:lnSpc>
                <a:spcPts val="2000"/>
              </a:lnSpc>
            </a:pPr>
            <a:r>
              <a:rPr lang="ja-JP" altLang="en-US" sz="1600" dirty="0">
                <a:solidFill>
                  <a:schemeClr val="tx1"/>
                </a:solidFill>
                <a:latin typeface="ＭＳ 明朝" panose="02020609040205080304" pitchFamily="17" charset="-128"/>
                <a:ea typeface="ＭＳ 明朝" panose="02020609040205080304" pitchFamily="17" charset="-128"/>
              </a:rPr>
              <a:t>　</a:t>
            </a:r>
            <a:endParaRPr lang="en-US" altLang="ja-JP" sz="1600" dirty="0">
              <a:solidFill>
                <a:schemeClr val="tx1"/>
              </a:solidFill>
              <a:latin typeface="ＭＳ 明朝" panose="02020609040205080304" pitchFamily="17" charset="-128"/>
              <a:ea typeface="ＭＳ 明朝" panose="02020609040205080304" pitchFamily="17" charset="-128"/>
            </a:endParaRPr>
          </a:p>
        </p:txBody>
      </p:sp>
      <p:sp>
        <p:nvSpPr>
          <p:cNvPr id="20" name="角丸四角形 31">
            <a:extLst>
              <a:ext uri="{FF2B5EF4-FFF2-40B4-BE49-F238E27FC236}">
                <a16:creationId xmlns:a16="http://schemas.microsoft.com/office/drawing/2014/main" xmlns="" id="{49ECED8A-C0A0-46E2-8A36-C381AA267E2D}"/>
              </a:ext>
            </a:extLst>
          </p:cNvPr>
          <p:cNvSpPr/>
          <p:nvPr/>
        </p:nvSpPr>
        <p:spPr>
          <a:xfrm>
            <a:off x="59870" y="646087"/>
            <a:ext cx="9023972" cy="1268438"/>
          </a:xfrm>
          <a:prstGeom prst="roundRect">
            <a:avLst>
              <a:gd name="adj" fmla="val 574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252000" rIns="36000" rtlCol="0" anchor="t"/>
          <a:lstStyle/>
          <a:p>
            <a:pPr marL="177800" lvl="0" indent="-177800">
              <a:lnSpc>
                <a:spcPts val="1800"/>
              </a:lnSpc>
              <a:spcAft>
                <a:spcPts val="200"/>
              </a:spcAft>
            </a:pPr>
            <a:r>
              <a:rPr lang="ja-JP" altLang="en-US" sz="1400" dirty="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今後、国内外から多様な旅行者を迎えるにあたり、高齢者や障害者等が安心して都内観光を楽しめる環境を整備するための取組を推進することが必要</a:t>
            </a:r>
            <a:endParaRPr lang="ja-JP" altLang="en-US" sz="1400" dirty="0">
              <a:solidFill>
                <a:prstClr val="black"/>
              </a:solidFill>
              <a:latin typeface="ＭＳ Ｐ明朝" panose="02020600040205080304" pitchFamily="18" charset="-128"/>
              <a:ea typeface="ＭＳ Ｐ明朝" panose="02020600040205080304" pitchFamily="18" charset="-128"/>
            </a:endParaRPr>
          </a:p>
          <a:p>
            <a:pPr marL="177800" lvl="0" indent="-177800">
              <a:lnSpc>
                <a:spcPts val="1800"/>
              </a:lnSpc>
              <a:spcAft>
                <a:spcPts val="200"/>
              </a:spcAft>
            </a:pPr>
            <a:r>
              <a:rPr lang="ja-JP" altLang="en-US" sz="1400" dirty="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主に観光関連事業者に対し、</a:t>
            </a:r>
            <a:r>
              <a:rPr lang="ja-JP" altLang="en-US" sz="1400" dirty="0">
                <a:solidFill>
                  <a:prstClr val="black"/>
                </a:solidFill>
                <a:latin typeface="ＭＳ Ｐ明朝" panose="02020600040205080304" pitchFamily="18" charset="-128"/>
                <a:ea typeface="ＭＳ Ｐ明朝" panose="02020600040205080304" pitchFamily="18" charset="-128"/>
              </a:rPr>
              <a:t>バリアフリー化や対応力向上等に</a:t>
            </a:r>
            <a:r>
              <a:rPr lang="ja-JP" altLang="en-US" sz="1400" dirty="0" smtClean="0">
                <a:solidFill>
                  <a:prstClr val="black"/>
                </a:solidFill>
                <a:latin typeface="ＭＳ Ｐ明朝" panose="02020600040205080304" pitchFamily="18" charset="-128"/>
                <a:ea typeface="ＭＳ Ｐ明朝" panose="02020600040205080304" pitchFamily="18" charset="-128"/>
              </a:rPr>
              <a:t>向けた支援を実施。加えて、都民・都内旅行者に対して、バリアフリー観光に関する情報提供や機運醸成を実施</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p:txBody>
      </p:sp>
      <p:sp>
        <p:nvSpPr>
          <p:cNvPr id="37" name="角丸四角形 36"/>
          <p:cNvSpPr/>
          <p:nvPr/>
        </p:nvSpPr>
        <p:spPr>
          <a:xfrm>
            <a:off x="265511" y="2014240"/>
            <a:ext cx="1570185" cy="314974"/>
          </a:xfrm>
          <a:prstGeom prst="roundRect">
            <a:avLst>
              <a:gd name="adj" fmla="val 24674"/>
            </a:avLst>
          </a:prstGeom>
          <a:solidFill>
            <a:srgbClr val="002060"/>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102870" tIns="72000" rIns="102870" bIns="51435" rtlCol="0" anchor="ctr"/>
          <a:lstStyle/>
          <a:p>
            <a:pPr algn="dist"/>
            <a:r>
              <a:rPr lang="ja-JP" altLang="en-US" sz="1600" b="1" spc="338" dirty="0">
                <a:latin typeface="メイリオ" panose="020B0604030504040204" pitchFamily="50" charset="-128"/>
                <a:ea typeface="メイリオ" panose="020B0604030504040204" pitchFamily="50" charset="-128"/>
                <a:cs typeface="メイリオ" panose="020B0604030504040204" pitchFamily="50" charset="-128"/>
              </a:rPr>
              <a:t>主な</a:t>
            </a:r>
            <a:r>
              <a:rPr lang="ja-JP" altLang="en-US" sz="1600" b="1" spc="338" dirty="0" smtClean="0">
                <a:latin typeface="メイリオ" panose="020B0604030504040204" pitchFamily="50" charset="-128"/>
                <a:ea typeface="メイリオ" panose="020B0604030504040204" pitchFamily="50" charset="-128"/>
                <a:cs typeface="メイリオ" panose="020B0604030504040204" pitchFamily="50" charset="-128"/>
              </a:rPr>
              <a:t>取組</a:t>
            </a:r>
            <a:endParaRPr lang="ja-JP" altLang="en-US" sz="1600" b="1" spc="338"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角丸四角形 41"/>
          <p:cNvSpPr/>
          <p:nvPr/>
        </p:nvSpPr>
        <p:spPr>
          <a:xfrm>
            <a:off x="265511" y="476672"/>
            <a:ext cx="2434281" cy="314974"/>
          </a:xfrm>
          <a:prstGeom prst="roundRect">
            <a:avLst>
              <a:gd name="adj" fmla="val 24674"/>
            </a:avLst>
          </a:prstGeom>
          <a:solidFill>
            <a:srgbClr val="002060"/>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102870" tIns="72000" rIns="102870" bIns="51435" rtlCol="0" anchor="ctr"/>
          <a:lstStyle/>
          <a:p>
            <a:pPr algn="dist"/>
            <a:r>
              <a:rPr lang="ja-JP" altLang="en-US" sz="1600" b="1" spc="338" dirty="0" smtClean="0">
                <a:latin typeface="メイリオ" panose="020B0604030504040204" pitchFamily="50" charset="-128"/>
                <a:ea typeface="メイリオ" panose="020B0604030504040204" pitchFamily="50" charset="-128"/>
                <a:cs typeface="メイリオ" panose="020B0604030504040204" pitchFamily="50" charset="-128"/>
              </a:rPr>
              <a:t>基本的な考え方</a:t>
            </a:r>
            <a:endParaRPr lang="ja-JP" altLang="en-US" sz="1600" b="1" spc="338"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角丸四角形 55"/>
          <p:cNvSpPr/>
          <p:nvPr/>
        </p:nvSpPr>
        <p:spPr>
          <a:xfrm>
            <a:off x="6228184" y="2533126"/>
            <a:ext cx="2748844" cy="4046816"/>
          </a:xfrm>
          <a:prstGeom prst="roundRect">
            <a:avLst>
              <a:gd name="adj" fmla="val 2027"/>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kumimoji="1" lang="ja-JP" altLang="en-US" sz="1200" dirty="0">
              <a:solidFill>
                <a:schemeClr val="tx1"/>
              </a:solidFill>
            </a:endParaRPr>
          </a:p>
        </p:txBody>
      </p:sp>
      <p:sp>
        <p:nvSpPr>
          <p:cNvPr id="58" name="角丸四角形 57"/>
          <p:cNvSpPr/>
          <p:nvPr/>
        </p:nvSpPr>
        <p:spPr>
          <a:xfrm>
            <a:off x="169988" y="2533126"/>
            <a:ext cx="5986188" cy="4046816"/>
          </a:xfrm>
          <a:prstGeom prst="roundRect">
            <a:avLst>
              <a:gd name="adj" fmla="val 2027"/>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kumimoji="1" lang="ja-JP" altLang="en-US" sz="1200" dirty="0">
              <a:solidFill>
                <a:schemeClr val="tx1"/>
              </a:solidFill>
            </a:endParaRPr>
          </a:p>
        </p:txBody>
      </p:sp>
      <p:sp>
        <p:nvSpPr>
          <p:cNvPr id="38" name="角丸四角形 37"/>
          <p:cNvSpPr/>
          <p:nvPr/>
        </p:nvSpPr>
        <p:spPr>
          <a:xfrm>
            <a:off x="1475656" y="2398404"/>
            <a:ext cx="3189863" cy="269446"/>
          </a:xfrm>
          <a:prstGeom prst="roundRect">
            <a:avLst/>
          </a:prstGeom>
          <a:solidFill>
            <a:srgbClr val="0070C0"/>
          </a:solidFill>
          <a:ln w="9525"/>
        </p:spPr>
        <p:style>
          <a:lnRef idx="2">
            <a:schemeClr val="accent1">
              <a:shade val="50000"/>
            </a:schemeClr>
          </a:lnRef>
          <a:fillRef idx="1">
            <a:schemeClr val="accent1"/>
          </a:fillRef>
          <a:effectRef idx="0">
            <a:schemeClr val="accent1"/>
          </a:effectRef>
          <a:fontRef idx="minor">
            <a:schemeClr val="lt1"/>
          </a:fontRef>
        </p:style>
        <p:txBody>
          <a:bodyPr lIns="36000" tIns="0" rIns="36000" rtlCol="0" anchor="ctr"/>
          <a:lstStyle/>
          <a:p>
            <a:pPr algn="dist"/>
            <a:r>
              <a:rPr kumimoji="1" lang="ja-JP" altLang="en-US" sz="1400" dirty="0" smtClean="0">
                <a:solidFill>
                  <a:schemeClr val="bg1"/>
                </a:solidFill>
                <a:latin typeface="HGP創英角ｺﾞｼｯｸUB" panose="020B0900000000000000" pitchFamily="50" charset="-128"/>
                <a:ea typeface="HGP創英角ｺﾞｼｯｸUB" panose="020B0900000000000000" pitchFamily="50" charset="-128"/>
              </a:rPr>
              <a:t>観光関連事業者</a:t>
            </a: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への</a:t>
            </a:r>
            <a:r>
              <a:rPr kumimoji="1" lang="ja-JP" altLang="en-US" sz="1400" dirty="0" smtClean="0">
                <a:solidFill>
                  <a:schemeClr val="bg1"/>
                </a:solidFill>
                <a:latin typeface="HGP創英角ｺﾞｼｯｸUB" panose="020B0900000000000000" pitchFamily="50" charset="-128"/>
                <a:ea typeface="HGP創英角ｺﾞｼｯｸUB" panose="020B0900000000000000" pitchFamily="50" charset="-128"/>
              </a:rPr>
              <a:t>支援</a:t>
            </a:r>
            <a:endParaRPr kumimoji="1"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53" name="角丸四角形 52"/>
          <p:cNvSpPr/>
          <p:nvPr/>
        </p:nvSpPr>
        <p:spPr>
          <a:xfrm>
            <a:off x="6463257" y="2398404"/>
            <a:ext cx="2304257" cy="269446"/>
          </a:xfrm>
          <a:prstGeom prst="roundRect">
            <a:avLst/>
          </a:prstGeom>
          <a:solidFill>
            <a:srgbClr val="0070C0"/>
          </a:solidFill>
          <a:ln w="9525"/>
        </p:spPr>
        <p:style>
          <a:lnRef idx="2">
            <a:schemeClr val="accent1">
              <a:shade val="50000"/>
            </a:schemeClr>
          </a:lnRef>
          <a:fillRef idx="1">
            <a:schemeClr val="accent1"/>
          </a:fillRef>
          <a:effectRef idx="0">
            <a:schemeClr val="accent1"/>
          </a:effectRef>
          <a:fontRef idx="minor">
            <a:schemeClr val="lt1"/>
          </a:fontRef>
        </p:style>
        <p:txBody>
          <a:bodyPr lIns="36000" tIns="0" rIns="36000" rtlCol="0" anchor="ctr"/>
          <a:lstStyle/>
          <a:p>
            <a:pPr algn="dist"/>
            <a:r>
              <a:rPr kumimoji="1" lang="ja-JP" altLang="en-US" sz="1400" dirty="0" smtClean="0">
                <a:solidFill>
                  <a:schemeClr val="bg1"/>
                </a:solidFill>
                <a:latin typeface="HGP創英角ｺﾞｼｯｸUB" panose="020B0900000000000000" pitchFamily="50" charset="-128"/>
                <a:ea typeface="HGP創英角ｺﾞｼｯｸUB" panose="020B0900000000000000" pitchFamily="50" charset="-128"/>
              </a:rPr>
              <a:t>都民・都内旅行者への支援</a:t>
            </a:r>
            <a:endParaRPr kumimoji="1"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60" name="角丸四角形 31">
            <a:extLst>
              <a:ext uri="{FF2B5EF4-FFF2-40B4-BE49-F238E27FC236}">
                <a16:creationId xmlns:a16="http://schemas.microsoft.com/office/drawing/2014/main" xmlns="" id="{49ECED8A-C0A0-46E2-8A36-C381AA267E2D}"/>
              </a:ext>
            </a:extLst>
          </p:cNvPr>
          <p:cNvSpPr/>
          <p:nvPr/>
        </p:nvSpPr>
        <p:spPr>
          <a:xfrm>
            <a:off x="265510" y="2996952"/>
            <a:ext cx="3010345" cy="990015"/>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spAutoFit/>
          </a:bodyPr>
          <a:lstStyle/>
          <a:p>
            <a:pPr marL="180975" lvl="0" indent="-180975">
              <a:lnSpc>
                <a:spcPts val="1600"/>
              </a:lnSpc>
              <a:spcAft>
                <a:spcPts val="600"/>
              </a:spcAft>
            </a:pP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　</a:t>
            </a:r>
            <a:r>
              <a:rPr lang="ja-JP" altLang="en-US" sz="1200" b="1" u="sng" dirty="0" smtClean="0">
                <a:solidFill>
                  <a:prstClr val="black"/>
                </a:solidFill>
                <a:latin typeface="ＭＳ Ｐゴシック" panose="020B0600070205080204" pitchFamily="50" charset="-128"/>
                <a:ea typeface="ＭＳ Ｐゴシック" panose="020B0600070205080204" pitchFamily="50" charset="-128"/>
              </a:rPr>
              <a:t>宿泊施設のバリアフリー化</a:t>
            </a:r>
            <a:endParaRPr lang="en-US" altLang="ja-JP" sz="1200" b="1" u="sng" dirty="0">
              <a:solidFill>
                <a:prstClr val="black"/>
              </a:solidFill>
              <a:latin typeface="ＭＳ Ｐゴシック" panose="020B0600070205080204" pitchFamily="50" charset="-128"/>
              <a:ea typeface="ＭＳ Ｐゴシック" panose="020B0600070205080204" pitchFamily="50" charset="-128"/>
            </a:endParaRPr>
          </a:p>
          <a:p>
            <a:pPr marL="85725" lvl="0" indent="9525">
              <a:lnSpc>
                <a:spcPts val="1600"/>
              </a:lnSpc>
              <a:spcAft>
                <a:spcPts val="600"/>
              </a:spcAft>
            </a:pPr>
            <a:r>
              <a:rPr lang="ja-JP" altLang="en-US" sz="1200" dirty="0" smtClean="0">
                <a:solidFill>
                  <a:prstClr val="black"/>
                </a:solidFill>
                <a:latin typeface="ＭＳ Ｐ明朝" panose="02020600040205080304" pitchFamily="18" charset="-128"/>
                <a:ea typeface="ＭＳ Ｐ明朝" panose="02020600040205080304" pitchFamily="18" charset="-128"/>
              </a:rPr>
              <a:t>　宿泊施設の段差解消や手すりの設置など、バリアフリー化のための改修工事、備品購入、コンサルティングに要する経費を補助</a:t>
            </a:r>
            <a:endParaRPr lang="ja-JP" altLang="en-US" sz="1200" dirty="0">
              <a:solidFill>
                <a:prstClr val="black"/>
              </a:solidFill>
              <a:latin typeface="ＭＳ Ｐ明朝" panose="02020600040205080304" pitchFamily="18" charset="-128"/>
              <a:ea typeface="ＭＳ Ｐ明朝" panose="02020600040205080304" pitchFamily="18" charset="-128"/>
            </a:endParaRPr>
          </a:p>
        </p:txBody>
      </p:sp>
      <p:sp>
        <p:nvSpPr>
          <p:cNvPr id="64" name="角丸四角形 31">
            <a:extLst>
              <a:ext uri="{FF2B5EF4-FFF2-40B4-BE49-F238E27FC236}">
                <a16:creationId xmlns:a16="http://schemas.microsoft.com/office/drawing/2014/main" xmlns="" id="{49ECED8A-C0A0-46E2-8A36-C381AA267E2D}"/>
              </a:ext>
            </a:extLst>
          </p:cNvPr>
          <p:cNvSpPr/>
          <p:nvPr/>
        </p:nvSpPr>
        <p:spPr>
          <a:xfrm>
            <a:off x="265511" y="3950161"/>
            <a:ext cx="3010345" cy="1682512"/>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spAutoFit/>
          </a:bodyPr>
          <a:lstStyle/>
          <a:p>
            <a:pPr marL="180975" lvl="0" indent="-180975">
              <a:lnSpc>
                <a:spcPts val="1600"/>
              </a:lnSpc>
              <a:spcAft>
                <a:spcPts val="600"/>
              </a:spcAft>
            </a:pP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　</a:t>
            </a:r>
            <a:r>
              <a:rPr lang="ja-JP" altLang="en-US" sz="1200" b="1" u="sng" dirty="0">
                <a:solidFill>
                  <a:prstClr val="black"/>
                </a:solidFill>
                <a:latin typeface="ＭＳ Ｐゴシック" panose="020B0600070205080204" pitchFamily="50" charset="-128"/>
                <a:ea typeface="ＭＳ Ｐゴシック" panose="020B0600070205080204" pitchFamily="50" charset="-128"/>
              </a:rPr>
              <a:t>観光バス等の</a:t>
            </a:r>
            <a:r>
              <a:rPr lang="ja-JP" altLang="en-US" sz="1200" b="1" u="sng" dirty="0" smtClean="0">
                <a:solidFill>
                  <a:prstClr val="black"/>
                </a:solidFill>
                <a:latin typeface="ＭＳ Ｐゴシック" panose="020B0600070205080204" pitchFamily="50" charset="-128"/>
                <a:ea typeface="ＭＳ Ｐゴシック" panose="020B0600070205080204" pitchFamily="50" charset="-128"/>
              </a:rPr>
              <a:t>バリアフリー化</a:t>
            </a:r>
            <a:endParaRPr lang="en-US" altLang="ja-JP" sz="1200" b="1" u="sng" dirty="0">
              <a:solidFill>
                <a:prstClr val="black"/>
              </a:solidFill>
              <a:latin typeface="ＭＳ Ｐゴシック" panose="020B0600070205080204" pitchFamily="50" charset="-128"/>
              <a:ea typeface="ＭＳ Ｐゴシック" panose="020B0600070205080204" pitchFamily="50" charset="-128"/>
            </a:endParaRPr>
          </a:p>
          <a:p>
            <a:pPr marL="180975" lvl="0" indent="-85725">
              <a:lnSpc>
                <a:spcPts val="1600"/>
              </a:lnSpc>
              <a:spcAft>
                <a:spcPts val="600"/>
              </a:spcAft>
            </a:pPr>
            <a:r>
              <a:rPr lang="ja-JP" altLang="en-US" sz="1200" dirty="0" smtClean="0">
                <a:solidFill>
                  <a:prstClr val="black"/>
                </a:solidFill>
                <a:latin typeface="ＭＳ Ｐ明朝" panose="02020600040205080304" pitchFamily="18" charset="-128"/>
                <a:ea typeface="ＭＳ Ｐ明朝" panose="02020600040205080304" pitchFamily="18" charset="-128"/>
              </a:rPr>
              <a:t>・　バス事</a:t>
            </a:r>
            <a:r>
              <a:rPr lang="ja-JP" altLang="en-US" sz="1200" dirty="0">
                <a:solidFill>
                  <a:prstClr val="black"/>
                </a:solidFill>
                <a:latin typeface="ＭＳ Ｐ明朝" panose="02020600040205080304" pitchFamily="18" charset="-128"/>
                <a:ea typeface="ＭＳ Ｐ明朝" panose="02020600040205080304" pitchFamily="18" charset="-128"/>
              </a:rPr>
              <a:t>業者等がリフト付観光バスを導入する際に、通常車両と比べてリフト付車両とした</a:t>
            </a:r>
            <a:r>
              <a:rPr lang="ja-JP" altLang="en-US" sz="1200" dirty="0" smtClean="0">
                <a:solidFill>
                  <a:prstClr val="black"/>
                </a:solidFill>
                <a:latin typeface="ＭＳ Ｐ明朝" panose="02020600040205080304" pitchFamily="18" charset="-128"/>
                <a:ea typeface="ＭＳ Ｐ明朝" panose="02020600040205080304" pitchFamily="18" charset="-128"/>
              </a:rPr>
              <a:t>場合に価格が増加する分</a:t>
            </a:r>
            <a:r>
              <a:rPr lang="ja-JP" altLang="en-US" sz="1200" dirty="0">
                <a:solidFill>
                  <a:prstClr val="black"/>
                </a:solidFill>
                <a:latin typeface="ＭＳ Ｐ明朝" panose="02020600040205080304" pitchFamily="18" charset="-128"/>
                <a:ea typeface="ＭＳ Ｐ明朝" panose="02020600040205080304" pitchFamily="18" charset="-128"/>
              </a:rPr>
              <a:t>の経費を</a:t>
            </a:r>
            <a:r>
              <a:rPr lang="ja-JP" altLang="en-US" sz="1200" dirty="0" smtClean="0">
                <a:solidFill>
                  <a:prstClr val="black"/>
                </a:solidFill>
                <a:latin typeface="ＭＳ Ｐ明朝" panose="02020600040205080304" pitchFamily="18" charset="-128"/>
                <a:ea typeface="ＭＳ Ｐ明朝" panose="02020600040205080304" pitchFamily="18" charset="-128"/>
              </a:rPr>
              <a:t>補助</a:t>
            </a:r>
            <a:endParaRPr lang="en-US" altLang="ja-JP" sz="1200" dirty="0" smtClean="0">
              <a:solidFill>
                <a:prstClr val="black"/>
              </a:solidFill>
              <a:latin typeface="ＭＳ Ｐ明朝" panose="02020600040205080304" pitchFamily="18" charset="-128"/>
              <a:ea typeface="ＭＳ Ｐ明朝" panose="02020600040205080304" pitchFamily="18" charset="-128"/>
            </a:endParaRPr>
          </a:p>
          <a:p>
            <a:pPr marL="180975" indent="-85725">
              <a:lnSpc>
                <a:spcPts val="1600"/>
              </a:lnSpc>
              <a:spcAft>
                <a:spcPts val="600"/>
              </a:spcAft>
            </a:pPr>
            <a:r>
              <a:rPr lang="ja-JP" altLang="en-US" sz="1200" dirty="0" smtClean="0">
                <a:solidFill>
                  <a:prstClr val="black"/>
                </a:solidFill>
                <a:latin typeface="ＭＳ Ｐ明朝" panose="02020600040205080304" pitchFamily="18" charset="-128"/>
                <a:ea typeface="ＭＳ Ｐ明朝" panose="02020600040205080304" pitchFamily="18" charset="-128"/>
              </a:rPr>
              <a:t>・　旅行</a:t>
            </a:r>
            <a:r>
              <a:rPr lang="ja-JP" altLang="en-US" sz="1200" dirty="0">
                <a:solidFill>
                  <a:prstClr val="black"/>
                </a:solidFill>
                <a:latin typeface="ＭＳ Ｐ明朝" panose="02020600040205080304" pitchFamily="18" charset="-128"/>
                <a:ea typeface="ＭＳ Ｐ明朝" panose="02020600040205080304" pitchFamily="18" charset="-128"/>
              </a:rPr>
              <a:t>業者がリフト付バスを借りてツアーを行った場合に、通常のバスのレンタル料との差額を補助</a:t>
            </a:r>
          </a:p>
        </p:txBody>
      </p:sp>
      <p:sp>
        <p:nvSpPr>
          <p:cNvPr id="22" name="テキスト ボックス 21"/>
          <p:cNvSpPr txBox="1"/>
          <p:nvPr/>
        </p:nvSpPr>
        <p:spPr>
          <a:xfrm>
            <a:off x="1671345" y="5383321"/>
            <a:ext cx="1326004" cy="215444"/>
          </a:xfrm>
          <a:prstGeom prst="rect">
            <a:avLst/>
          </a:prstGeom>
          <a:noFill/>
        </p:spPr>
        <p:txBody>
          <a:bodyPr wrap="none" rtlCol="0">
            <a:spAutoFit/>
          </a:bodyPr>
          <a:lstStyle/>
          <a:p>
            <a:pPr algn="ctr" fontAlgn="auto">
              <a:spcBef>
                <a:spcPts val="0"/>
              </a:spcBef>
              <a:spcAft>
                <a:spcPts val="0"/>
              </a:spcAft>
            </a:pPr>
            <a:r>
              <a:rPr lang="ja-JP" altLang="en-US" sz="800" dirty="0" smtClean="0">
                <a:solidFill>
                  <a:srgbClr val="000000"/>
                </a:solidFill>
                <a:latin typeface="HG丸ｺﾞｼｯｸM-PRO"/>
                <a:ea typeface="ＭＳ Ｐゴシック"/>
              </a:rPr>
              <a:t>＜リフト付観光バス車両＞</a:t>
            </a:r>
            <a:endParaRPr lang="ja-JP" altLang="en-US" sz="800" dirty="0">
              <a:solidFill>
                <a:srgbClr val="000000"/>
              </a:solidFill>
              <a:latin typeface="HG丸ｺﾞｼｯｸM-PRO"/>
              <a:ea typeface="ＭＳ Ｐゴシック"/>
            </a:endParaRPr>
          </a:p>
        </p:txBody>
      </p:sp>
      <p:sp>
        <p:nvSpPr>
          <p:cNvPr id="23" name="角丸四角形 31">
            <a:extLst>
              <a:ext uri="{FF2B5EF4-FFF2-40B4-BE49-F238E27FC236}">
                <a16:creationId xmlns:a16="http://schemas.microsoft.com/office/drawing/2014/main" xmlns="" id="{49ECED8A-C0A0-46E2-8A36-C381AA267E2D}"/>
              </a:ext>
            </a:extLst>
          </p:cNvPr>
          <p:cNvSpPr/>
          <p:nvPr/>
        </p:nvSpPr>
        <p:spPr>
          <a:xfrm>
            <a:off x="6300192" y="5085546"/>
            <a:ext cx="2632708" cy="1195199"/>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spAutoFit/>
          </a:bodyPr>
          <a:lstStyle/>
          <a:p>
            <a:pPr marL="180975" lvl="0" indent="-180975">
              <a:lnSpc>
                <a:spcPts val="1600"/>
              </a:lnSpc>
              <a:spcAft>
                <a:spcPts val="600"/>
              </a:spcAft>
            </a:pP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　</a:t>
            </a:r>
            <a:r>
              <a:rPr lang="ja-JP" altLang="en-US" sz="1200" b="1" u="sng" dirty="0" smtClean="0">
                <a:solidFill>
                  <a:prstClr val="black"/>
                </a:solidFill>
                <a:latin typeface="ＭＳ Ｐゴシック" panose="020B0600070205080204" pitchFamily="50" charset="-128"/>
                <a:ea typeface="ＭＳ Ｐゴシック" panose="020B0600070205080204" pitchFamily="50" charset="-128"/>
              </a:rPr>
              <a:t>バリアフリー観光の推進</a:t>
            </a:r>
            <a:endParaRPr lang="en-US" altLang="ja-JP" sz="1200" b="1" u="sng" dirty="0">
              <a:solidFill>
                <a:prstClr val="black"/>
              </a:solidFill>
              <a:latin typeface="ＭＳ Ｐゴシック" panose="020B0600070205080204" pitchFamily="50" charset="-128"/>
              <a:ea typeface="ＭＳ Ｐゴシック" panose="020B0600070205080204" pitchFamily="50" charset="-128"/>
            </a:endParaRPr>
          </a:p>
          <a:p>
            <a:pPr marL="85725" lvl="0" indent="9525">
              <a:lnSpc>
                <a:spcPts val="1600"/>
              </a:lnSpc>
              <a:spcAft>
                <a:spcPts val="600"/>
              </a:spcAft>
            </a:pPr>
            <a:r>
              <a:rPr lang="ja-JP" altLang="en-US" sz="1200" dirty="0" smtClean="0">
                <a:solidFill>
                  <a:prstClr val="black"/>
                </a:solidFill>
                <a:latin typeface="ＭＳ Ｐ明朝" panose="02020600040205080304" pitchFamily="18" charset="-128"/>
                <a:ea typeface="ＭＳ Ｐ明朝" panose="02020600040205080304" pitchFamily="18" charset="-128"/>
              </a:rPr>
              <a:t>　都内の観光</a:t>
            </a:r>
            <a:r>
              <a:rPr lang="ja-JP" altLang="en-US" sz="1200" dirty="0">
                <a:solidFill>
                  <a:prstClr val="black"/>
                </a:solidFill>
                <a:latin typeface="ＭＳ Ｐ明朝" panose="02020600040205080304" pitchFamily="18" charset="-128"/>
                <a:ea typeface="ＭＳ Ｐ明朝" panose="02020600040205080304" pitchFamily="18" charset="-128"/>
              </a:rPr>
              <a:t>スポットを</a:t>
            </a:r>
            <a:r>
              <a:rPr lang="ja-JP" altLang="en-US" sz="1200" dirty="0" smtClean="0">
                <a:solidFill>
                  <a:prstClr val="black"/>
                </a:solidFill>
                <a:latin typeface="ＭＳ Ｐ明朝" panose="02020600040205080304" pitchFamily="18" charset="-128"/>
                <a:ea typeface="ＭＳ Ｐ明朝" panose="02020600040205080304" pitchFamily="18" charset="-128"/>
              </a:rPr>
              <a:t>つなぐ</a:t>
            </a:r>
            <a:r>
              <a:rPr lang="en-US" altLang="ja-JP" sz="1200" dirty="0" smtClean="0">
                <a:solidFill>
                  <a:prstClr val="black"/>
                </a:solidFill>
                <a:latin typeface="ＭＳ Ｐ明朝" panose="02020600040205080304" pitchFamily="18" charset="-128"/>
                <a:ea typeface="ＭＳ Ｐ明朝" panose="02020600040205080304" pitchFamily="18" charset="-128"/>
              </a:rPr>
              <a:t>20</a:t>
            </a:r>
            <a:r>
              <a:rPr lang="ja-JP" altLang="en-US" sz="1200" dirty="0" smtClean="0">
                <a:solidFill>
                  <a:prstClr val="black"/>
                </a:solidFill>
                <a:latin typeface="ＭＳ Ｐ明朝" panose="02020600040205080304" pitchFamily="18" charset="-128"/>
                <a:ea typeface="ＭＳ Ｐ明朝" panose="02020600040205080304" pitchFamily="18" charset="-128"/>
              </a:rPr>
              <a:t>コース</a:t>
            </a:r>
            <a:r>
              <a:rPr lang="ja-JP" altLang="en-US" sz="1200" dirty="0">
                <a:solidFill>
                  <a:prstClr val="black"/>
                </a:solidFill>
                <a:latin typeface="ＭＳ Ｐ明朝" panose="02020600040205080304" pitchFamily="18" charset="-128"/>
                <a:ea typeface="ＭＳ Ｐ明朝" panose="02020600040205080304" pitchFamily="18" charset="-128"/>
              </a:rPr>
              <a:t>について、移動ルート上のバリア・バリアフリー情報</a:t>
            </a:r>
            <a:r>
              <a:rPr lang="ja-JP" altLang="en-US" sz="1200" dirty="0" smtClean="0">
                <a:solidFill>
                  <a:prstClr val="black"/>
                </a:solidFill>
                <a:latin typeface="ＭＳ Ｐ明朝" panose="02020600040205080304" pitchFamily="18" charset="-128"/>
                <a:ea typeface="ＭＳ Ｐ明朝" panose="02020600040205080304" pitchFamily="18" charset="-128"/>
              </a:rPr>
              <a:t>、楽しめる</a:t>
            </a:r>
            <a:r>
              <a:rPr lang="ja-JP" altLang="en-US" sz="1200" dirty="0">
                <a:solidFill>
                  <a:prstClr val="black"/>
                </a:solidFill>
                <a:latin typeface="ＭＳ Ｐ明朝" panose="02020600040205080304" pitchFamily="18" charset="-128"/>
                <a:ea typeface="ＭＳ Ｐ明朝" panose="02020600040205080304" pitchFamily="18" charset="-128"/>
              </a:rPr>
              <a:t>ポイントなど</a:t>
            </a:r>
            <a:r>
              <a:rPr lang="ja-JP" altLang="en-US" sz="1200" dirty="0" smtClean="0">
                <a:solidFill>
                  <a:prstClr val="black"/>
                </a:solidFill>
                <a:latin typeface="ＭＳ Ｐ明朝" panose="02020600040205080304" pitchFamily="18" charset="-128"/>
                <a:ea typeface="ＭＳ Ｐ明朝" panose="02020600040205080304" pitchFamily="18" charset="-128"/>
              </a:rPr>
              <a:t>をパンフレットやホームページで発信</a:t>
            </a:r>
            <a:endParaRPr lang="ja-JP" altLang="en-US" sz="1200" dirty="0">
              <a:solidFill>
                <a:prstClr val="black"/>
              </a:solidFill>
              <a:latin typeface="ＭＳ Ｐ明朝" panose="02020600040205080304" pitchFamily="18" charset="-128"/>
              <a:ea typeface="ＭＳ Ｐ明朝" panose="02020600040205080304" pitchFamily="18" charset="-128"/>
            </a:endParaRPr>
          </a:p>
        </p:txBody>
      </p:sp>
      <p:sp>
        <p:nvSpPr>
          <p:cNvPr id="24" name="角丸四角形 31">
            <a:extLst>
              <a:ext uri="{FF2B5EF4-FFF2-40B4-BE49-F238E27FC236}">
                <a16:creationId xmlns:a16="http://schemas.microsoft.com/office/drawing/2014/main" xmlns="" id="{49ECED8A-C0A0-46E2-8A36-C381AA267E2D}"/>
              </a:ext>
            </a:extLst>
          </p:cNvPr>
          <p:cNvSpPr/>
          <p:nvPr/>
        </p:nvSpPr>
        <p:spPr>
          <a:xfrm>
            <a:off x="6300192" y="2831401"/>
            <a:ext cx="2632708" cy="990015"/>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spAutoFit/>
          </a:bodyPr>
          <a:lstStyle/>
          <a:p>
            <a:pPr marL="180975" lvl="0" indent="-180975">
              <a:lnSpc>
                <a:spcPts val="1600"/>
              </a:lnSpc>
              <a:spcAft>
                <a:spcPts val="600"/>
              </a:spcAft>
            </a:pP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　</a:t>
            </a:r>
            <a:r>
              <a:rPr lang="ja-JP" altLang="en-US" sz="1200" b="1" u="sng" dirty="0" smtClean="0">
                <a:solidFill>
                  <a:prstClr val="black"/>
                </a:solidFill>
                <a:latin typeface="ＭＳ Ｐゴシック" panose="020B0600070205080204" pitchFamily="50" charset="-128"/>
                <a:ea typeface="ＭＳ Ｐゴシック" panose="020B0600070205080204" pitchFamily="50" charset="-128"/>
              </a:rPr>
              <a:t>シンポジウムの開催</a:t>
            </a:r>
            <a:endParaRPr lang="en-US" altLang="ja-JP" sz="1200" b="1" u="sng" dirty="0">
              <a:solidFill>
                <a:prstClr val="black"/>
              </a:solidFill>
              <a:latin typeface="ＭＳ Ｐゴシック" panose="020B0600070205080204" pitchFamily="50" charset="-128"/>
              <a:ea typeface="ＭＳ Ｐゴシック" panose="020B0600070205080204" pitchFamily="50" charset="-128"/>
            </a:endParaRPr>
          </a:p>
          <a:p>
            <a:pPr marL="85725" lvl="0" indent="9525">
              <a:lnSpc>
                <a:spcPts val="1600"/>
              </a:lnSpc>
              <a:spcAft>
                <a:spcPts val="600"/>
              </a:spcAft>
            </a:pPr>
            <a:r>
              <a:rPr lang="ja-JP" altLang="en-US" sz="1200" dirty="0" smtClean="0">
                <a:solidFill>
                  <a:prstClr val="black"/>
                </a:solidFill>
                <a:latin typeface="ＭＳ Ｐ明朝" panose="02020600040205080304" pitchFamily="18" charset="-128"/>
                <a:ea typeface="ＭＳ Ｐ明朝" panose="02020600040205080304" pitchFamily="18" charset="-128"/>
              </a:rPr>
              <a:t>　アクセシブル・ツーリズムのメリットやノウハウ等を情報発信し、アクセシブル・ツーリズムの普及と機運の醸成を図る</a:t>
            </a:r>
            <a:endParaRPr lang="ja-JP" altLang="en-US" sz="1200" dirty="0">
              <a:solidFill>
                <a:prstClr val="black"/>
              </a:solidFill>
              <a:latin typeface="ＭＳ Ｐ明朝" panose="02020600040205080304" pitchFamily="18" charset="-128"/>
              <a:ea typeface="ＭＳ Ｐ明朝" panose="02020600040205080304" pitchFamily="18" charset="-128"/>
            </a:endParaRPr>
          </a:p>
        </p:txBody>
      </p:sp>
      <p:sp>
        <p:nvSpPr>
          <p:cNvPr id="25" name="角丸四角形 31">
            <a:extLst>
              <a:ext uri="{FF2B5EF4-FFF2-40B4-BE49-F238E27FC236}">
                <a16:creationId xmlns:a16="http://schemas.microsoft.com/office/drawing/2014/main" xmlns="" id="{49ECED8A-C0A0-46E2-8A36-C381AA267E2D}"/>
              </a:ext>
            </a:extLst>
          </p:cNvPr>
          <p:cNvSpPr/>
          <p:nvPr/>
        </p:nvSpPr>
        <p:spPr>
          <a:xfrm>
            <a:off x="3425205" y="4442093"/>
            <a:ext cx="2639614" cy="78483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spAutoFit/>
          </a:bodyPr>
          <a:lstStyle/>
          <a:p>
            <a:pPr marL="180975" lvl="0" indent="-180975">
              <a:lnSpc>
                <a:spcPts val="1600"/>
              </a:lnSpc>
              <a:spcAft>
                <a:spcPts val="600"/>
              </a:spcAft>
            </a:pP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　</a:t>
            </a:r>
            <a:r>
              <a:rPr lang="ja-JP" altLang="en-US" sz="1200" b="1" u="sng" dirty="0" smtClean="0">
                <a:solidFill>
                  <a:prstClr val="black"/>
                </a:solidFill>
                <a:latin typeface="ＭＳ Ｐゴシック" panose="020B0600070205080204" pitchFamily="50" charset="-128"/>
                <a:ea typeface="ＭＳ Ｐゴシック" panose="020B0600070205080204" pitchFamily="50" charset="-128"/>
              </a:rPr>
              <a:t>研修の実施</a:t>
            </a:r>
          </a:p>
          <a:p>
            <a:pPr marL="85725" lvl="0" indent="9525">
              <a:lnSpc>
                <a:spcPts val="1600"/>
              </a:lnSpc>
              <a:spcAft>
                <a:spcPts val="600"/>
              </a:spcAft>
            </a:pPr>
            <a:r>
              <a:rPr lang="ja-JP" altLang="en-US" sz="1200" dirty="0" smtClean="0">
                <a:solidFill>
                  <a:prstClr val="black"/>
                </a:solidFill>
                <a:latin typeface="ＭＳ Ｐ明朝" panose="02020600040205080304" pitchFamily="18" charset="-128"/>
                <a:ea typeface="ＭＳ Ｐ明朝" panose="02020600040205080304" pitchFamily="18" charset="-128"/>
              </a:rPr>
              <a:t>　旅行業者向けにアクセシブル・ツーリズムについての研修を実施</a:t>
            </a:r>
            <a:endParaRPr lang="ja-JP" altLang="en-US" sz="1200" dirty="0">
              <a:solidFill>
                <a:prstClr val="black"/>
              </a:solidFill>
              <a:latin typeface="ＭＳ Ｐ明朝" panose="02020600040205080304" pitchFamily="18" charset="-128"/>
              <a:ea typeface="ＭＳ Ｐ明朝" panose="02020600040205080304" pitchFamily="18" charset="-128"/>
            </a:endParaRPr>
          </a:p>
        </p:txBody>
      </p:sp>
      <p:sp>
        <p:nvSpPr>
          <p:cNvPr id="26" name="角丸四角形 31">
            <a:extLst>
              <a:ext uri="{FF2B5EF4-FFF2-40B4-BE49-F238E27FC236}">
                <a16:creationId xmlns:a16="http://schemas.microsoft.com/office/drawing/2014/main" xmlns="" id="{49ECED8A-C0A0-46E2-8A36-C381AA267E2D}"/>
              </a:ext>
            </a:extLst>
          </p:cNvPr>
          <p:cNvSpPr/>
          <p:nvPr/>
        </p:nvSpPr>
        <p:spPr>
          <a:xfrm>
            <a:off x="6300192" y="3855881"/>
            <a:ext cx="2632708" cy="1195199"/>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spAutoFit/>
          </a:bodyPr>
          <a:lstStyle/>
          <a:p>
            <a:pPr marL="180975" lvl="0" indent="-180975">
              <a:lnSpc>
                <a:spcPts val="1600"/>
              </a:lnSpc>
              <a:spcAft>
                <a:spcPts val="600"/>
              </a:spcAft>
            </a:pP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　</a:t>
            </a:r>
            <a:r>
              <a:rPr lang="ja-JP" altLang="en-US" sz="1200" b="1" u="sng" dirty="0" smtClean="0">
                <a:solidFill>
                  <a:prstClr val="black"/>
                </a:solidFill>
                <a:latin typeface="ＭＳ Ｐゴシック" panose="020B0600070205080204" pitchFamily="50" charset="-128"/>
                <a:ea typeface="ＭＳ Ｐゴシック" panose="020B0600070205080204" pitchFamily="50" charset="-128"/>
              </a:rPr>
              <a:t>東京ひとり歩きサイン計画</a:t>
            </a:r>
            <a:endParaRPr lang="en-US" altLang="ja-JP" sz="1200" b="1" u="sng" dirty="0">
              <a:solidFill>
                <a:prstClr val="black"/>
              </a:solidFill>
              <a:latin typeface="ＭＳ Ｐゴシック" panose="020B0600070205080204" pitchFamily="50" charset="-128"/>
              <a:ea typeface="ＭＳ Ｐゴシック" panose="020B0600070205080204" pitchFamily="50" charset="-128"/>
            </a:endParaRPr>
          </a:p>
          <a:p>
            <a:pPr marL="85725" lvl="0" indent="9525">
              <a:lnSpc>
                <a:spcPts val="1600"/>
              </a:lnSpc>
              <a:spcAft>
                <a:spcPts val="600"/>
              </a:spcAft>
            </a:pPr>
            <a:r>
              <a:rPr lang="ja-JP" altLang="en-US" sz="1200" dirty="0" smtClean="0">
                <a:solidFill>
                  <a:prstClr val="black"/>
                </a:solidFill>
                <a:latin typeface="ＭＳ Ｐ明朝" panose="02020600040205080304" pitchFamily="18" charset="-128"/>
                <a:ea typeface="ＭＳ Ｐ明朝" panose="02020600040205080304" pitchFamily="18" charset="-128"/>
              </a:rPr>
              <a:t>　外国人旅行者や障害者・高齢者が安心して東京の観光を楽しめるように、ピクトグラム（絵文字）や多言語で標記した観光案内標識を設置</a:t>
            </a:r>
            <a:endParaRPr lang="ja-JP" altLang="en-US" sz="1200" dirty="0">
              <a:solidFill>
                <a:prstClr val="black"/>
              </a:solidFill>
              <a:latin typeface="ＭＳ Ｐ明朝" panose="02020600040205080304" pitchFamily="18" charset="-128"/>
              <a:ea typeface="ＭＳ Ｐ明朝" panose="02020600040205080304" pitchFamily="18" charset="-128"/>
            </a:endParaRPr>
          </a:p>
        </p:txBody>
      </p:sp>
      <p:sp>
        <p:nvSpPr>
          <p:cNvPr id="30" name="角丸四角形 31">
            <a:extLst>
              <a:ext uri="{FF2B5EF4-FFF2-40B4-BE49-F238E27FC236}">
                <a16:creationId xmlns:a16="http://schemas.microsoft.com/office/drawing/2014/main" xmlns="" id="{49ECED8A-C0A0-46E2-8A36-C381AA267E2D}"/>
              </a:ext>
            </a:extLst>
          </p:cNvPr>
          <p:cNvSpPr/>
          <p:nvPr/>
        </p:nvSpPr>
        <p:spPr>
          <a:xfrm>
            <a:off x="3425205" y="5271682"/>
            <a:ext cx="2639614" cy="990015"/>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spAutoFit/>
          </a:bodyPr>
          <a:lstStyle/>
          <a:p>
            <a:pPr marL="180975" lvl="0" indent="-180975">
              <a:lnSpc>
                <a:spcPts val="1600"/>
              </a:lnSpc>
              <a:spcAft>
                <a:spcPts val="600"/>
              </a:spcAft>
            </a:pP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　</a:t>
            </a:r>
            <a:r>
              <a:rPr lang="ja-JP" altLang="en-US" sz="1200" b="1" u="sng" dirty="0" smtClean="0">
                <a:solidFill>
                  <a:prstClr val="black"/>
                </a:solidFill>
                <a:latin typeface="ＭＳ Ｐゴシック" panose="020B0600070205080204" pitchFamily="50" charset="-128"/>
                <a:ea typeface="ＭＳ Ｐゴシック" panose="020B0600070205080204" pitchFamily="50" charset="-128"/>
              </a:rPr>
              <a:t>研修等の実施に対する補助</a:t>
            </a:r>
            <a:endParaRPr lang="en-US" altLang="ja-JP" sz="1200" b="1" u="sng" dirty="0">
              <a:solidFill>
                <a:prstClr val="black"/>
              </a:solidFill>
              <a:latin typeface="ＭＳ Ｐゴシック" panose="020B0600070205080204" pitchFamily="50" charset="-128"/>
              <a:ea typeface="ＭＳ Ｐゴシック" panose="020B0600070205080204" pitchFamily="50" charset="-128"/>
            </a:endParaRPr>
          </a:p>
          <a:p>
            <a:pPr marL="85725" lvl="0" indent="9525">
              <a:lnSpc>
                <a:spcPts val="1600"/>
              </a:lnSpc>
              <a:spcAft>
                <a:spcPts val="600"/>
              </a:spcAft>
            </a:pPr>
            <a:r>
              <a:rPr lang="ja-JP" altLang="en-US" sz="1200" dirty="0" smtClean="0">
                <a:solidFill>
                  <a:prstClr val="black"/>
                </a:solidFill>
                <a:latin typeface="ＭＳ Ｐ明朝" panose="02020600040205080304" pitchFamily="18" charset="-128"/>
                <a:ea typeface="ＭＳ Ｐ明朝" panose="02020600040205080304" pitchFamily="18" charset="-128"/>
              </a:rPr>
              <a:t>　観光事業者が取り組む介助等の接遇スキル向上のための従業員研修や接遇マニュアルの作成に係る経費を補助</a:t>
            </a:r>
            <a:endParaRPr lang="ja-JP" altLang="en-US" sz="1200" dirty="0">
              <a:solidFill>
                <a:prstClr val="black"/>
              </a:solidFill>
              <a:latin typeface="ＭＳ Ｐ明朝" panose="02020600040205080304" pitchFamily="18" charset="-128"/>
              <a:ea typeface="ＭＳ Ｐ明朝" panose="02020600040205080304" pitchFamily="18" charset="-128"/>
            </a:endParaRPr>
          </a:p>
        </p:txBody>
      </p:sp>
      <p:sp>
        <p:nvSpPr>
          <p:cNvPr id="33" name="角丸四角形 31">
            <a:extLst>
              <a:ext uri="{FF2B5EF4-FFF2-40B4-BE49-F238E27FC236}">
                <a16:creationId xmlns:a16="http://schemas.microsoft.com/office/drawing/2014/main" xmlns="" id="{49ECED8A-C0A0-46E2-8A36-C381AA267E2D}"/>
              </a:ext>
            </a:extLst>
          </p:cNvPr>
          <p:cNvSpPr/>
          <p:nvPr/>
        </p:nvSpPr>
        <p:spPr>
          <a:xfrm>
            <a:off x="3425205" y="2996952"/>
            <a:ext cx="2639614" cy="1400383"/>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spAutoFit/>
          </a:bodyPr>
          <a:lstStyle/>
          <a:p>
            <a:pPr marL="180975" lvl="0" indent="-180975">
              <a:lnSpc>
                <a:spcPts val="1600"/>
              </a:lnSpc>
              <a:spcAft>
                <a:spcPts val="600"/>
              </a:spcAft>
            </a:pP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　</a:t>
            </a:r>
            <a:r>
              <a:rPr lang="ja-JP" altLang="en-US" sz="1200" b="1" u="sng" dirty="0" smtClean="0">
                <a:solidFill>
                  <a:prstClr val="black"/>
                </a:solidFill>
                <a:latin typeface="ＭＳ Ｐゴシック" panose="020B0600070205080204" pitchFamily="50" charset="-128"/>
                <a:ea typeface="ＭＳ Ｐゴシック" panose="020B0600070205080204" pitchFamily="50" charset="-128"/>
              </a:rPr>
              <a:t>現地相談員派遣</a:t>
            </a:r>
            <a:endParaRPr lang="en-US" altLang="ja-JP" sz="1200" b="1" u="sng" dirty="0">
              <a:solidFill>
                <a:prstClr val="black"/>
              </a:solidFill>
              <a:latin typeface="ＭＳ Ｐゴシック" panose="020B0600070205080204" pitchFamily="50" charset="-128"/>
              <a:ea typeface="ＭＳ Ｐゴシック" panose="020B0600070205080204" pitchFamily="50" charset="-128"/>
            </a:endParaRPr>
          </a:p>
          <a:p>
            <a:pPr marL="85725" lvl="0" indent="9525">
              <a:lnSpc>
                <a:spcPts val="1600"/>
              </a:lnSpc>
              <a:spcAft>
                <a:spcPts val="600"/>
              </a:spcAft>
            </a:pPr>
            <a:r>
              <a:rPr lang="ja-JP" altLang="en-US" sz="1200" dirty="0" smtClean="0">
                <a:solidFill>
                  <a:prstClr val="black"/>
                </a:solidFill>
                <a:latin typeface="ＭＳ Ｐ明朝" panose="02020600040205080304" pitchFamily="18" charset="-128"/>
                <a:ea typeface="ＭＳ Ｐ明朝" panose="02020600040205080304" pitchFamily="18" charset="-128"/>
              </a:rPr>
              <a:t>　アクセシブル・ツーリズム</a:t>
            </a:r>
            <a:r>
              <a:rPr lang="en-US" altLang="ja-JP" sz="1200" baseline="30000" dirty="0" smtClean="0">
                <a:solidFill>
                  <a:prstClr val="black"/>
                </a:solidFill>
                <a:latin typeface="ＭＳ Ｐ明朝" panose="02020600040205080304" pitchFamily="18" charset="-128"/>
                <a:ea typeface="ＭＳ Ｐ明朝" panose="02020600040205080304" pitchFamily="18" charset="-128"/>
              </a:rPr>
              <a:t>※</a:t>
            </a:r>
            <a:r>
              <a:rPr lang="ja-JP" altLang="en-US" sz="1200" dirty="0" smtClean="0">
                <a:solidFill>
                  <a:prstClr val="black"/>
                </a:solidFill>
                <a:latin typeface="ＭＳ Ｐ明朝" panose="02020600040205080304" pitchFamily="18" charset="-128"/>
                <a:ea typeface="ＭＳ Ｐ明朝" panose="02020600040205080304" pitchFamily="18" charset="-128"/>
              </a:rPr>
              <a:t>の推進に向けて観光事業者（宿泊・飲食・小売等）が取り組もうとするテーマに応じて専門家を派遣し、ハード・ソフト両面に渡る助言を実施</a:t>
            </a:r>
            <a:endParaRPr lang="ja-JP" altLang="en-US" sz="1200" dirty="0">
              <a:solidFill>
                <a:prstClr val="black"/>
              </a:solidFill>
              <a:latin typeface="ＭＳ Ｐ明朝" panose="02020600040205080304" pitchFamily="18" charset="-128"/>
              <a:ea typeface="ＭＳ Ｐ明朝" panose="02020600040205080304" pitchFamily="18" charset="-128"/>
            </a:endParaRPr>
          </a:p>
        </p:txBody>
      </p:sp>
      <p:sp>
        <p:nvSpPr>
          <p:cNvPr id="34" name="テキスト ボックス 33"/>
          <p:cNvSpPr txBox="1"/>
          <p:nvPr/>
        </p:nvSpPr>
        <p:spPr>
          <a:xfrm>
            <a:off x="179512" y="6572488"/>
            <a:ext cx="7981672" cy="246221"/>
          </a:xfrm>
          <a:prstGeom prst="rect">
            <a:avLst/>
          </a:prstGeom>
          <a:noFill/>
        </p:spPr>
        <p:txBody>
          <a:bodyPr wrap="none" rtlCol="0">
            <a:spAutoFit/>
          </a:bodyPr>
          <a:lstStyle/>
          <a:p>
            <a:pPr fontAlgn="auto">
              <a:spcBef>
                <a:spcPts val="0"/>
              </a:spcBef>
              <a:spcAft>
                <a:spcPts val="0"/>
              </a:spcAft>
            </a:pPr>
            <a:r>
              <a:rPr lang="en-US" altLang="ja-JP" sz="1000" dirty="0" smtClean="0">
                <a:solidFill>
                  <a:srgbClr val="000000"/>
                </a:solidFill>
                <a:latin typeface="ＭＳ Ｐ明朝" panose="02020600040205080304" pitchFamily="18" charset="-128"/>
                <a:ea typeface="ＭＳ Ｐ明朝" panose="02020600040205080304" pitchFamily="18" charset="-128"/>
              </a:rPr>
              <a:t>※</a:t>
            </a:r>
            <a:r>
              <a:rPr lang="ja-JP" altLang="en-US" sz="1000" dirty="0">
                <a:solidFill>
                  <a:srgbClr val="000000"/>
                </a:solidFill>
                <a:latin typeface="ＭＳ Ｐ明朝" panose="02020600040205080304" pitchFamily="18" charset="-128"/>
                <a:ea typeface="ＭＳ Ｐ明朝" panose="02020600040205080304" pitchFamily="18" charset="-128"/>
              </a:rPr>
              <a:t>障害者や高齢者など、移動やコミュニケーションにおける困難さに直面する人々のニーズに応えながら、誰もが旅を楽しめることを目指す</a:t>
            </a:r>
            <a:r>
              <a:rPr lang="ja-JP" altLang="en-US" sz="1000" dirty="0" smtClean="0">
                <a:solidFill>
                  <a:srgbClr val="000000"/>
                </a:solidFill>
                <a:latin typeface="ＭＳ Ｐ明朝" panose="02020600040205080304" pitchFamily="18" charset="-128"/>
                <a:ea typeface="ＭＳ Ｐ明朝" panose="02020600040205080304" pitchFamily="18" charset="-128"/>
              </a:rPr>
              <a:t>取組</a:t>
            </a:r>
            <a:endParaRPr lang="ja-JP" altLang="en-US" sz="1000" dirty="0">
              <a:solidFill>
                <a:srgbClr val="000000"/>
              </a:solidFill>
              <a:latin typeface="ＭＳ Ｐ明朝" panose="02020600040205080304" pitchFamily="18" charset="-128"/>
              <a:ea typeface="ＭＳ Ｐ明朝" panose="02020600040205080304" pitchFamily="18" charset="-128"/>
            </a:endParaRPr>
          </a:p>
        </p:txBody>
      </p:sp>
      <p:sp>
        <p:nvSpPr>
          <p:cNvPr id="27" name="角丸四角形 26"/>
          <p:cNvSpPr/>
          <p:nvPr/>
        </p:nvSpPr>
        <p:spPr>
          <a:xfrm>
            <a:off x="241996" y="2869755"/>
            <a:ext cx="3072704" cy="3655589"/>
          </a:xfrm>
          <a:prstGeom prst="roundRect">
            <a:avLst>
              <a:gd name="adj" fmla="val 2027"/>
            </a:avLst>
          </a:prstGeom>
          <a:no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kumimoji="1" lang="ja-JP" altLang="en-US" sz="1200" dirty="0">
              <a:solidFill>
                <a:schemeClr val="tx1"/>
              </a:solidFill>
            </a:endParaRPr>
          </a:p>
        </p:txBody>
      </p:sp>
      <p:sp>
        <p:nvSpPr>
          <p:cNvPr id="32" name="角丸四角形 31">
            <a:extLst>
              <a:ext uri="{FF2B5EF4-FFF2-40B4-BE49-F238E27FC236}">
                <a16:creationId xmlns:a16="http://schemas.microsoft.com/office/drawing/2014/main" xmlns="" id="{49ECED8A-C0A0-46E2-8A36-C381AA267E2D}"/>
              </a:ext>
            </a:extLst>
          </p:cNvPr>
          <p:cNvSpPr/>
          <p:nvPr/>
        </p:nvSpPr>
        <p:spPr>
          <a:xfrm>
            <a:off x="872110" y="2721521"/>
            <a:ext cx="1899690" cy="29751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spAutoFit/>
          </a:bodyPr>
          <a:lstStyle/>
          <a:p>
            <a:pPr marL="180975" lvl="0" indent="-180975" algn="ctr">
              <a:lnSpc>
                <a:spcPts val="1600"/>
              </a:lnSpc>
              <a:spcAft>
                <a:spcPts val="600"/>
              </a:spcAft>
            </a:pPr>
            <a:r>
              <a:rPr lang="en-US" altLang="ja-JP" sz="1200" b="1"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バリアフリー化の推進</a:t>
            </a:r>
            <a:r>
              <a:rPr lang="en-US" altLang="ja-JP" sz="1200" b="1" dirty="0" smtClean="0">
                <a:solidFill>
                  <a:prstClr val="black"/>
                </a:solidFill>
                <a:latin typeface="ＭＳ Ｐゴシック" panose="020B0600070205080204" pitchFamily="50" charset="-128"/>
                <a:ea typeface="ＭＳ Ｐゴシック" panose="020B0600070205080204" pitchFamily="50" charset="-128"/>
              </a:rPr>
              <a:t>】</a:t>
            </a:r>
          </a:p>
        </p:txBody>
      </p:sp>
      <p:sp>
        <p:nvSpPr>
          <p:cNvPr id="29" name="角丸四角形 28"/>
          <p:cNvSpPr/>
          <p:nvPr/>
        </p:nvSpPr>
        <p:spPr>
          <a:xfrm>
            <a:off x="3391296" y="2869755"/>
            <a:ext cx="2692641" cy="3655589"/>
          </a:xfrm>
          <a:prstGeom prst="roundRect">
            <a:avLst>
              <a:gd name="adj" fmla="val 2027"/>
            </a:avLst>
          </a:prstGeom>
          <a:no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kumimoji="1" lang="ja-JP" altLang="en-US" sz="1200" dirty="0">
              <a:solidFill>
                <a:schemeClr val="tx1"/>
              </a:solidFill>
            </a:endParaRPr>
          </a:p>
        </p:txBody>
      </p:sp>
      <p:sp>
        <p:nvSpPr>
          <p:cNvPr id="28" name="角丸四角形 31">
            <a:extLst>
              <a:ext uri="{FF2B5EF4-FFF2-40B4-BE49-F238E27FC236}">
                <a16:creationId xmlns:a16="http://schemas.microsoft.com/office/drawing/2014/main" xmlns="" id="{49ECED8A-C0A0-46E2-8A36-C381AA267E2D}"/>
              </a:ext>
            </a:extLst>
          </p:cNvPr>
          <p:cNvSpPr/>
          <p:nvPr/>
        </p:nvSpPr>
        <p:spPr>
          <a:xfrm>
            <a:off x="3637670" y="2721521"/>
            <a:ext cx="2148941" cy="29751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t">
            <a:spAutoFit/>
          </a:bodyPr>
          <a:lstStyle/>
          <a:p>
            <a:pPr marL="180975" indent="-180975" algn="ctr">
              <a:lnSpc>
                <a:spcPts val="1600"/>
              </a:lnSpc>
              <a:spcAft>
                <a:spcPts val="600"/>
              </a:spcAft>
            </a:pPr>
            <a:r>
              <a:rPr lang="en-US" altLang="ja-JP" sz="1200" b="1" dirty="0">
                <a:solidFill>
                  <a:prstClr val="black"/>
                </a:solidFill>
                <a:latin typeface="ＭＳ Ｐゴシック" panose="020B0600070205080204" pitchFamily="50" charset="-128"/>
                <a:ea typeface="ＭＳ Ｐゴシック" panose="020B0600070205080204" pitchFamily="50" charset="-128"/>
              </a:rPr>
              <a:t>【</a:t>
            </a:r>
            <a:r>
              <a:rPr lang="ja-JP" altLang="en-US" sz="1200" b="1" dirty="0">
                <a:solidFill>
                  <a:prstClr val="black"/>
                </a:solidFill>
                <a:latin typeface="ＭＳ Ｐゴシック" panose="020B0600070205080204" pitchFamily="50" charset="-128"/>
                <a:ea typeface="ＭＳ Ｐゴシック" panose="020B0600070205080204" pitchFamily="50" charset="-128"/>
              </a:rPr>
              <a:t>対応力向上等に向けた支援</a:t>
            </a:r>
            <a:r>
              <a:rPr lang="en-US" altLang="ja-JP" sz="1200" b="1" dirty="0">
                <a:solidFill>
                  <a:prstClr val="black"/>
                </a:solidFill>
                <a:latin typeface="ＭＳ Ｐゴシック" panose="020B0600070205080204" pitchFamily="50" charset="-128"/>
                <a:ea typeface="ＭＳ Ｐゴシック" panose="020B0600070205080204" pitchFamily="50" charset="-128"/>
              </a:rPr>
              <a: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63586" y="5571330"/>
            <a:ext cx="736206" cy="9230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正方形/長方形 30"/>
          <p:cNvSpPr/>
          <p:nvPr/>
        </p:nvSpPr>
        <p:spPr>
          <a:xfrm>
            <a:off x="8161185" y="0"/>
            <a:ext cx="980792" cy="4191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600" dirty="0" smtClean="0">
                <a:solidFill>
                  <a:schemeClr val="tx1"/>
                </a:solidFill>
                <a:latin typeface="ＭＳ ゴシック" panose="020B0609070205080204" pitchFamily="49" charset="-128"/>
                <a:ea typeface="ＭＳ ゴシック" panose="020B0609070205080204" pitchFamily="49" charset="-128"/>
              </a:rPr>
              <a:t>資料２</a:t>
            </a:r>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p:txBody>
      </p:sp>
      <p:sp>
        <p:nvSpPr>
          <p:cNvPr id="4" name="タイトル 1"/>
          <p:cNvSpPr txBox="1">
            <a:spLocks/>
          </p:cNvSpPr>
          <p:nvPr/>
        </p:nvSpPr>
        <p:spPr>
          <a:xfrm>
            <a:off x="-2023" y="0"/>
            <a:ext cx="8163207" cy="409074"/>
          </a:xfrm>
          <a:prstGeom prst="rect">
            <a:avLst/>
          </a:prstGeom>
          <a:solidFill>
            <a:schemeClr val="accent1"/>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dist">
              <a:lnSpc>
                <a:spcPts val="2800"/>
              </a:lnSpc>
            </a:pPr>
            <a:r>
              <a:rPr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産業労働局観光部におけるバリアフリー対策の取組状況について</a:t>
            </a:r>
            <a:endPar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9663711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6374</TotalTime>
  <Words>94</Words>
  <Application>Microsoft Office PowerPoint</Application>
  <PresentationFormat>画面に合わせる (4:3)</PresentationFormat>
  <Paragraphs>35</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TAIMS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東京都</dc:creator>
  <cp:lastModifiedBy>東京都</cp:lastModifiedBy>
  <cp:revision>471</cp:revision>
  <cp:lastPrinted>2018-01-18T01:32:12Z</cp:lastPrinted>
  <dcterms:created xsi:type="dcterms:W3CDTF">2016-05-31T04:41:11Z</dcterms:created>
  <dcterms:modified xsi:type="dcterms:W3CDTF">2018-01-18T01:37:18Z</dcterms:modified>
</cp:coreProperties>
</file>