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93" r:id="rId2"/>
    <p:sldMasterId id="2147483718" r:id="rId3"/>
  </p:sldMasterIdLst>
  <p:notesMasterIdLst>
    <p:notesMasterId r:id="rId46"/>
  </p:notesMasterIdLst>
  <p:handoutMasterIdLst>
    <p:handoutMasterId r:id="rId47"/>
  </p:handoutMasterIdLst>
  <p:sldIdLst>
    <p:sldId id="256" r:id="rId4"/>
    <p:sldId id="372" r:id="rId5"/>
    <p:sldId id="1930" r:id="rId6"/>
    <p:sldId id="1945" r:id="rId7"/>
    <p:sldId id="1937" r:id="rId8"/>
    <p:sldId id="499" r:id="rId9"/>
    <p:sldId id="1946" r:id="rId10"/>
    <p:sldId id="1940" r:id="rId11"/>
    <p:sldId id="1936" r:id="rId12"/>
    <p:sldId id="1941" r:id="rId13"/>
    <p:sldId id="543" r:id="rId14"/>
    <p:sldId id="1939" r:id="rId15"/>
    <p:sldId id="1928" r:id="rId16"/>
    <p:sldId id="369" r:id="rId17"/>
    <p:sldId id="1942" r:id="rId18"/>
    <p:sldId id="593" r:id="rId19"/>
    <p:sldId id="1947" r:id="rId20"/>
    <p:sldId id="1943" r:id="rId21"/>
    <p:sldId id="1948" r:id="rId22"/>
    <p:sldId id="408" r:id="rId23"/>
    <p:sldId id="552" r:id="rId24"/>
    <p:sldId id="616" r:id="rId25"/>
    <p:sldId id="553" r:id="rId26"/>
    <p:sldId id="429" r:id="rId27"/>
    <p:sldId id="387" r:id="rId28"/>
    <p:sldId id="431" r:id="rId29"/>
    <p:sldId id="396" r:id="rId30"/>
    <p:sldId id="483" r:id="rId31"/>
    <p:sldId id="391" r:id="rId32"/>
    <p:sldId id="390" r:id="rId33"/>
    <p:sldId id="495" r:id="rId34"/>
    <p:sldId id="550" r:id="rId35"/>
    <p:sldId id="265" r:id="rId36"/>
    <p:sldId id="486" r:id="rId37"/>
    <p:sldId id="488" r:id="rId38"/>
    <p:sldId id="487" r:id="rId39"/>
    <p:sldId id="621" r:id="rId40"/>
    <p:sldId id="603" r:id="rId41"/>
    <p:sldId id="1929" r:id="rId42"/>
    <p:sldId id="623" r:id="rId43"/>
    <p:sldId id="624" r:id="rId44"/>
    <p:sldId id="522" r:id="rId45"/>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orient="horz" pos="3974" userDrawn="1">
          <p15:clr>
            <a:srgbClr val="A4A3A4"/>
          </p15:clr>
        </p15:guide>
        <p15:guide id="3" orient="horz" pos="2069" userDrawn="1">
          <p15:clr>
            <a:srgbClr val="A4A3A4"/>
          </p15:clr>
        </p15:guide>
        <p15:guide id="4" pos="17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4BACC6"/>
    <a:srgbClr val="8064A2"/>
    <a:srgbClr val="9BBB59"/>
    <a:srgbClr val="FFFF99"/>
    <a:srgbClr val="00339A"/>
    <a:srgbClr val="C4E59F"/>
    <a:srgbClr val="99FF66"/>
    <a:srgbClr val="66FF99"/>
    <a:srgbClr val="9F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89344" autoAdjust="0"/>
  </p:normalViewPr>
  <p:slideViewPr>
    <p:cSldViewPr snapToGrid="0">
      <p:cViewPr varScale="1">
        <p:scale>
          <a:sx n="89" d="100"/>
          <a:sy n="89" d="100"/>
        </p:scale>
        <p:origin x="1243" y="72"/>
      </p:cViewPr>
      <p:guideLst>
        <p:guide orient="horz" pos="346"/>
        <p:guide orient="horz" pos="3974"/>
        <p:guide orient="horz" pos="2069"/>
        <p:guide pos="1701"/>
      </p:guideLst>
    </p:cSldViewPr>
  </p:slideViewPr>
  <p:notesTextViewPr>
    <p:cViewPr>
      <p:scale>
        <a:sx n="1" d="1"/>
        <a:sy n="1" d="1"/>
      </p:scale>
      <p:origin x="0" y="0"/>
    </p:cViewPr>
  </p:notesTextViewPr>
  <p:notesViewPr>
    <p:cSldViewPr snapToGrid="0">
      <p:cViewPr varScale="1">
        <p:scale>
          <a:sx n="91" d="100"/>
          <a:sy n="91" d="100"/>
        </p:scale>
        <p:origin x="1738"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14444320454237"/>
          <c:y val="0.10960376362632264"/>
          <c:w val="0.56268596483243061"/>
          <c:h val="0.87111265938862392"/>
        </c:manualLayout>
      </c:layout>
      <c:barChart>
        <c:barDir val="bar"/>
        <c:grouping val="stacked"/>
        <c:varyColors val="0"/>
        <c:ser>
          <c:idx val="0"/>
          <c:order val="0"/>
          <c:tx>
            <c:strRef>
              <c:f>Sheet1!$B$1</c:f>
              <c:strCache>
                <c:ptCount val="1"/>
                <c:pt idx="0">
                  <c:v>系列 1</c:v>
                </c:pt>
              </c:strCache>
            </c:strRef>
          </c:tx>
          <c:spPr>
            <a:solidFill>
              <a:srgbClr val="00B050"/>
            </a:solidFill>
            <a:ln>
              <a:noFill/>
            </a:ln>
            <a:effectLst/>
          </c:spPr>
          <c:invertIfNegative val="0"/>
          <c:cat>
            <c:strRef>
              <c:f>Sheet1!$A$2:$A$12</c:f>
              <c:strCache>
                <c:ptCount val="11"/>
                <c:pt idx="0">
                  <c:v>家族との関係</c:v>
                </c:pt>
                <c:pt idx="1">
                  <c:v>友人・知人との関係</c:v>
                </c:pt>
                <c:pt idx="2">
                  <c:v>からだの不調・病気・障害</c:v>
                </c:pt>
                <c:pt idx="3">
                  <c:v>こころの不調・病気・障害</c:v>
                </c:pt>
                <c:pt idx="4">
                  <c:v>いじめ</c:v>
                </c:pt>
                <c:pt idx="5">
                  <c:v>不登校</c:v>
                </c:pt>
                <c:pt idx="6">
                  <c:v>就職活動</c:v>
                </c:pt>
                <c:pt idx="7">
                  <c:v>職場での人間関係</c:v>
                </c:pt>
                <c:pt idx="8">
                  <c:v>ハラスメント・暴力</c:v>
                </c:pt>
                <c:pt idx="9">
                  <c:v>退職</c:v>
                </c:pt>
                <c:pt idx="10">
                  <c:v>性自認や性的指向</c:v>
                </c:pt>
              </c:strCache>
            </c:strRef>
          </c:cat>
          <c:val>
            <c:numRef>
              <c:f>Sheet1!$B$2:$B$12</c:f>
              <c:numCache>
                <c:formatCode>General</c:formatCode>
                <c:ptCount val="11"/>
                <c:pt idx="0">
                  <c:v>42.2</c:v>
                </c:pt>
                <c:pt idx="1">
                  <c:v>31.1</c:v>
                </c:pt>
                <c:pt idx="2">
                  <c:v>38.5</c:v>
                </c:pt>
                <c:pt idx="3">
                  <c:v>75</c:v>
                </c:pt>
                <c:pt idx="4">
                  <c:v>26.9</c:v>
                </c:pt>
                <c:pt idx="5">
                  <c:v>36.9</c:v>
                </c:pt>
                <c:pt idx="6">
                  <c:v>28.1</c:v>
                </c:pt>
                <c:pt idx="7">
                  <c:v>34.299999999999997</c:v>
                </c:pt>
                <c:pt idx="8">
                  <c:v>17.8</c:v>
                </c:pt>
                <c:pt idx="9">
                  <c:v>32.200000000000003</c:v>
                </c:pt>
                <c:pt idx="10">
                  <c:v>5.2</c:v>
                </c:pt>
              </c:numCache>
            </c:numRef>
          </c:val>
          <c:extLst>
            <c:ext xmlns:c16="http://schemas.microsoft.com/office/drawing/2014/chart" uri="{C3380CC4-5D6E-409C-BE32-E72D297353CC}">
              <c16:uniqueId val="{00000000-687E-480E-B6D2-4A5178A823C7}"/>
            </c:ext>
          </c:extLst>
        </c:ser>
        <c:dLbls>
          <c:showLegendKey val="0"/>
          <c:showVal val="0"/>
          <c:showCatName val="0"/>
          <c:showSerName val="0"/>
          <c:showPercent val="0"/>
          <c:showBubbleSize val="0"/>
        </c:dLbls>
        <c:gapWidth val="150"/>
        <c:overlap val="100"/>
        <c:axId val="874077087"/>
        <c:axId val="874079167"/>
      </c:barChart>
      <c:catAx>
        <c:axId val="874077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75000"/>
                    <a:lumOff val="25000"/>
                  </a:schemeClr>
                </a:solidFill>
                <a:latin typeface="+mn-ea"/>
                <a:ea typeface="+mn-ea"/>
                <a:cs typeface="+mn-cs"/>
              </a:defRPr>
            </a:pPr>
            <a:endParaRPr lang="ja-JP"/>
          </a:p>
        </c:txPr>
        <c:crossAx val="874079167"/>
        <c:crosses val="autoZero"/>
        <c:auto val="1"/>
        <c:lblAlgn val="ctr"/>
        <c:lblOffset val="100"/>
        <c:noMultiLvlLbl val="0"/>
      </c:catAx>
      <c:valAx>
        <c:axId val="87407916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874077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2060"/>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BED5D-A63C-4026-A620-3B1DCD9C1575}"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kumimoji="1" lang="ja-JP" altLang="en-US"/>
        </a:p>
      </dgm:t>
    </dgm:pt>
    <dgm:pt modelId="{9A487788-17F5-4903-8F24-C2B7CFB5F045}">
      <dgm:prSet phldrT="[テキスト]" custT="1"/>
      <dgm:spPr>
        <a:solidFill>
          <a:srgbClr val="0070C0"/>
        </a:solidFill>
      </dgm:spPr>
      <dgm:t>
        <a:bodyPr/>
        <a:lstStyle/>
        <a:p>
          <a:r>
            <a:rPr kumimoji="1" lang="ja-JP" altLang="en-US" sz="2400" dirty="0"/>
            <a:t>活動・体験</a:t>
          </a:r>
        </a:p>
      </dgm:t>
    </dgm:pt>
    <dgm:pt modelId="{B53D1372-4CD1-48AC-A0F3-81C3F42813ED}" type="parTrans" cxnId="{18AEB45B-2E37-4BBA-9445-B23B26061D4D}">
      <dgm:prSet/>
      <dgm:spPr/>
      <dgm:t>
        <a:bodyPr/>
        <a:lstStyle/>
        <a:p>
          <a:endParaRPr kumimoji="1" lang="ja-JP" altLang="en-US"/>
        </a:p>
      </dgm:t>
    </dgm:pt>
    <dgm:pt modelId="{6ADB2715-116A-4A19-A34B-CDBB90E36701}" type="sibTrans" cxnId="{18AEB45B-2E37-4BBA-9445-B23B26061D4D}">
      <dgm:prSet/>
      <dgm:spPr>
        <a:solidFill>
          <a:srgbClr val="0070C0"/>
        </a:solidFill>
      </dgm:spPr>
      <dgm:t>
        <a:bodyPr/>
        <a:lstStyle/>
        <a:p>
          <a:endParaRPr kumimoji="1" lang="ja-JP" altLang="en-US"/>
        </a:p>
      </dgm:t>
    </dgm:pt>
    <dgm:pt modelId="{FB4E8336-B0FF-430C-B23B-F2DBC7442D2B}">
      <dgm:prSet phldrT="[テキスト]" custT="1"/>
      <dgm:spPr>
        <a:solidFill>
          <a:srgbClr val="9BBB59"/>
        </a:solidFill>
      </dgm:spPr>
      <dgm:t>
        <a:bodyPr/>
        <a:lstStyle/>
        <a:p>
          <a:pPr>
            <a:spcAft>
              <a:spcPts val="600"/>
            </a:spcAft>
          </a:pPr>
          <a:r>
            <a:rPr kumimoji="1" lang="ja-JP" altLang="en-US" sz="2400" dirty="0"/>
            <a:t>多様で柔軟な</a:t>
          </a:r>
          <a:endParaRPr kumimoji="1" lang="en-US" altLang="ja-JP" sz="2400" dirty="0"/>
        </a:p>
        <a:p>
          <a:pPr>
            <a:spcAft>
              <a:spcPts val="600"/>
            </a:spcAft>
          </a:pPr>
          <a:r>
            <a:rPr kumimoji="1" lang="ja-JP" altLang="en-US" sz="2400" dirty="0"/>
            <a:t>仕事／働き方</a:t>
          </a:r>
        </a:p>
      </dgm:t>
    </dgm:pt>
    <dgm:pt modelId="{74E2E093-D2F7-4E48-A088-38A162999F23}" type="parTrans" cxnId="{D72B4059-843B-4BFF-99BA-D76399DE808B}">
      <dgm:prSet/>
      <dgm:spPr/>
      <dgm:t>
        <a:bodyPr/>
        <a:lstStyle/>
        <a:p>
          <a:endParaRPr kumimoji="1" lang="ja-JP" altLang="en-US"/>
        </a:p>
      </dgm:t>
    </dgm:pt>
    <dgm:pt modelId="{8EAE3966-96CA-4168-90BB-57E0BD57C022}" type="sibTrans" cxnId="{D72B4059-843B-4BFF-99BA-D76399DE808B}">
      <dgm:prSet/>
      <dgm:spPr>
        <a:solidFill>
          <a:srgbClr val="9BBB59"/>
        </a:solidFill>
      </dgm:spPr>
      <dgm:t>
        <a:bodyPr/>
        <a:lstStyle/>
        <a:p>
          <a:endParaRPr kumimoji="1" lang="ja-JP" altLang="en-US"/>
        </a:p>
      </dgm:t>
    </dgm:pt>
    <dgm:pt modelId="{B9F14D25-C0F9-4B51-9B64-18B6D0EE0090}">
      <dgm:prSet custT="1"/>
      <dgm:spPr>
        <a:solidFill>
          <a:srgbClr val="8064A2"/>
        </a:solidFill>
      </dgm:spPr>
      <dgm:t>
        <a:bodyPr/>
        <a:lstStyle/>
        <a:p>
          <a:r>
            <a:rPr kumimoji="1" lang="ja-JP" altLang="en-US" sz="2400" dirty="0"/>
            <a:t>家族を支える</a:t>
          </a:r>
        </a:p>
      </dgm:t>
    </dgm:pt>
    <dgm:pt modelId="{975BB23F-D3B2-449F-AA63-D7BC570E00C6}" type="parTrans" cxnId="{A75FE30E-E5B4-4446-B368-6BA7E7DE6269}">
      <dgm:prSet/>
      <dgm:spPr/>
      <dgm:t>
        <a:bodyPr/>
        <a:lstStyle/>
        <a:p>
          <a:endParaRPr kumimoji="1" lang="ja-JP" altLang="en-US"/>
        </a:p>
      </dgm:t>
    </dgm:pt>
    <dgm:pt modelId="{15629509-7716-4342-A390-79E4A9A62253}" type="sibTrans" cxnId="{A75FE30E-E5B4-4446-B368-6BA7E7DE6269}">
      <dgm:prSet/>
      <dgm:spPr>
        <a:solidFill>
          <a:srgbClr val="8064A2"/>
        </a:solidFill>
      </dgm:spPr>
      <dgm:t>
        <a:bodyPr/>
        <a:lstStyle/>
        <a:p>
          <a:endParaRPr kumimoji="1" lang="ja-JP" altLang="en-US"/>
        </a:p>
      </dgm:t>
    </dgm:pt>
    <dgm:pt modelId="{A5412BE6-E562-4836-8608-D8FC38373103}">
      <dgm:prSet custT="1"/>
      <dgm:spPr>
        <a:solidFill>
          <a:srgbClr val="4BACC6"/>
        </a:solidFill>
      </dgm:spPr>
      <dgm:t>
        <a:bodyPr/>
        <a:lstStyle/>
        <a:p>
          <a:r>
            <a:rPr kumimoji="1" lang="ja-JP" altLang="en-US" sz="2400" dirty="0"/>
            <a:t>本人を支える</a:t>
          </a:r>
        </a:p>
      </dgm:t>
    </dgm:pt>
    <dgm:pt modelId="{EA17A724-15FA-47F0-8F9B-2EF8D5963E40}" type="parTrans" cxnId="{1E13B213-45B6-48E4-B75E-6443DEE709D2}">
      <dgm:prSet/>
      <dgm:spPr/>
      <dgm:t>
        <a:bodyPr/>
        <a:lstStyle/>
        <a:p>
          <a:endParaRPr kumimoji="1" lang="ja-JP" altLang="en-US"/>
        </a:p>
      </dgm:t>
    </dgm:pt>
    <dgm:pt modelId="{479CFE68-DEEE-4346-ABC6-FA70A4168F4E}" type="sibTrans" cxnId="{1E13B213-45B6-48E4-B75E-6443DEE709D2}">
      <dgm:prSet/>
      <dgm:spPr>
        <a:solidFill>
          <a:srgbClr val="4BACC6"/>
        </a:solidFill>
      </dgm:spPr>
      <dgm:t>
        <a:bodyPr/>
        <a:lstStyle/>
        <a:p>
          <a:endParaRPr kumimoji="1" lang="ja-JP" altLang="en-US"/>
        </a:p>
      </dgm:t>
    </dgm:pt>
    <dgm:pt modelId="{A45CE269-AE77-4A2D-BA7C-E1D2D604781D}">
      <dgm:prSet custT="1"/>
      <dgm:spPr>
        <a:solidFill>
          <a:srgbClr val="F79646"/>
        </a:solidFill>
      </dgm:spPr>
      <dgm:t>
        <a:bodyPr/>
        <a:lstStyle/>
        <a:p>
          <a:r>
            <a:rPr kumimoji="1" lang="ja-JP" altLang="en-US" sz="2400" dirty="0"/>
            <a:t>居場所</a:t>
          </a:r>
        </a:p>
      </dgm:t>
    </dgm:pt>
    <dgm:pt modelId="{22C285C2-B0C4-47BB-B6B2-8A9EDEEEE8FB}" type="parTrans" cxnId="{FD135225-80D8-4CC6-A5DA-B4441174D0FF}">
      <dgm:prSet/>
      <dgm:spPr/>
      <dgm:t>
        <a:bodyPr/>
        <a:lstStyle/>
        <a:p>
          <a:endParaRPr kumimoji="1" lang="ja-JP" altLang="en-US"/>
        </a:p>
      </dgm:t>
    </dgm:pt>
    <dgm:pt modelId="{0CE9D33E-9898-4464-96C8-3ECEA4087647}" type="sibTrans" cxnId="{FD135225-80D8-4CC6-A5DA-B4441174D0FF}">
      <dgm:prSet/>
      <dgm:spPr>
        <a:solidFill>
          <a:srgbClr val="F79646"/>
        </a:solidFill>
      </dgm:spPr>
      <dgm:t>
        <a:bodyPr/>
        <a:lstStyle/>
        <a:p>
          <a:endParaRPr kumimoji="1" lang="ja-JP" altLang="en-US"/>
        </a:p>
      </dgm:t>
    </dgm:pt>
    <dgm:pt modelId="{1A23777F-EB81-4A85-9FBD-44AB2F2457F8}" type="pres">
      <dgm:prSet presAssocID="{1EFBED5D-A63C-4026-A620-3B1DCD9C1575}" presName="Name0" presStyleCnt="0">
        <dgm:presLayoutVars>
          <dgm:dir/>
          <dgm:resizeHandles val="exact"/>
        </dgm:presLayoutVars>
      </dgm:prSet>
      <dgm:spPr/>
      <dgm:t>
        <a:bodyPr/>
        <a:lstStyle/>
        <a:p>
          <a:endParaRPr kumimoji="1" lang="ja-JP" altLang="en-US"/>
        </a:p>
      </dgm:t>
    </dgm:pt>
    <dgm:pt modelId="{851A9F99-D912-43B7-B2B9-F7E9CA0E6398}" type="pres">
      <dgm:prSet presAssocID="{9A487788-17F5-4903-8F24-C2B7CFB5F045}" presName="node" presStyleLbl="node1" presStyleIdx="0" presStyleCnt="5" custScaleX="178864" custScaleY="110511" custRadScaleRad="84495" custRadScaleInc="-9255">
        <dgm:presLayoutVars>
          <dgm:bulletEnabled val="1"/>
        </dgm:presLayoutVars>
      </dgm:prSet>
      <dgm:spPr/>
      <dgm:t>
        <a:bodyPr/>
        <a:lstStyle/>
        <a:p>
          <a:endParaRPr kumimoji="1" lang="ja-JP" altLang="en-US"/>
        </a:p>
      </dgm:t>
    </dgm:pt>
    <dgm:pt modelId="{7156F2F2-2A35-45B8-953A-EB7F2B44EC54}" type="pres">
      <dgm:prSet presAssocID="{6ADB2715-116A-4A19-A34B-CDBB90E36701}" presName="sibTrans" presStyleLbl="sibTrans2D1" presStyleIdx="0" presStyleCnt="5" custLinFactNeighborX="80939" custLinFactNeighborY="-57976"/>
      <dgm:spPr/>
      <dgm:t>
        <a:bodyPr/>
        <a:lstStyle/>
        <a:p>
          <a:endParaRPr kumimoji="1" lang="ja-JP" altLang="en-US"/>
        </a:p>
      </dgm:t>
    </dgm:pt>
    <dgm:pt modelId="{D02965C9-A8C3-48A3-9A99-6525CE8629EA}" type="pres">
      <dgm:prSet presAssocID="{6ADB2715-116A-4A19-A34B-CDBB90E36701}" presName="connectorText" presStyleLbl="sibTrans2D1" presStyleIdx="0" presStyleCnt="5"/>
      <dgm:spPr/>
      <dgm:t>
        <a:bodyPr/>
        <a:lstStyle/>
        <a:p>
          <a:endParaRPr kumimoji="1" lang="ja-JP" altLang="en-US"/>
        </a:p>
      </dgm:t>
    </dgm:pt>
    <dgm:pt modelId="{E6A46892-1357-40F9-A9B5-4FC293D2BF18}" type="pres">
      <dgm:prSet presAssocID="{FB4E8336-B0FF-430C-B23B-F2DBC7442D2B}" presName="node" presStyleLbl="node1" presStyleIdx="1" presStyleCnt="5" custScaleX="173034" custScaleY="110511" custRadScaleRad="122095" custRadScaleInc="30318">
        <dgm:presLayoutVars>
          <dgm:bulletEnabled val="1"/>
        </dgm:presLayoutVars>
      </dgm:prSet>
      <dgm:spPr/>
      <dgm:t>
        <a:bodyPr/>
        <a:lstStyle/>
        <a:p>
          <a:endParaRPr kumimoji="1" lang="ja-JP" altLang="en-US"/>
        </a:p>
      </dgm:t>
    </dgm:pt>
    <dgm:pt modelId="{3EAE0244-92F4-4224-9D43-3A6C0269CBA8}" type="pres">
      <dgm:prSet presAssocID="{8EAE3966-96CA-4168-90BB-57E0BD57C022}" presName="sibTrans" presStyleLbl="sibTrans2D1" presStyleIdx="1" presStyleCnt="5" custAng="1366536" custLinFactNeighborX="-45977" custLinFactNeighborY="33550"/>
      <dgm:spPr/>
      <dgm:t>
        <a:bodyPr/>
        <a:lstStyle/>
        <a:p>
          <a:endParaRPr kumimoji="1" lang="ja-JP" altLang="en-US"/>
        </a:p>
      </dgm:t>
    </dgm:pt>
    <dgm:pt modelId="{026BFB66-A50C-4B07-B00E-5E499ED91D1E}" type="pres">
      <dgm:prSet presAssocID="{8EAE3966-96CA-4168-90BB-57E0BD57C022}" presName="connectorText" presStyleLbl="sibTrans2D1" presStyleIdx="1" presStyleCnt="5"/>
      <dgm:spPr/>
      <dgm:t>
        <a:bodyPr/>
        <a:lstStyle/>
        <a:p>
          <a:endParaRPr kumimoji="1" lang="ja-JP" altLang="en-US"/>
        </a:p>
      </dgm:t>
    </dgm:pt>
    <dgm:pt modelId="{65128B66-43B6-4513-9C21-B5465DA272E2}" type="pres">
      <dgm:prSet presAssocID="{B9F14D25-C0F9-4B51-9B64-18B6D0EE0090}" presName="node" presStyleLbl="node1" presStyleIdx="2" presStyleCnt="5" custScaleX="178864" custScaleY="110511" custRadScaleRad="115179" custRadScaleInc="-52779">
        <dgm:presLayoutVars>
          <dgm:bulletEnabled val="1"/>
        </dgm:presLayoutVars>
      </dgm:prSet>
      <dgm:spPr/>
      <dgm:t>
        <a:bodyPr/>
        <a:lstStyle/>
        <a:p>
          <a:endParaRPr kumimoji="1" lang="ja-JP" altLang="en-US"/>
        </a:p>
      </dgm:t>
    </dgm:pt>
    <dgm:pt modelId="{F10E161A-675E-49BC-B153-16E519EB5663}" type="pres">
      <dgm:prSet presAssocID="{15629509-7716-4342-A390-79E4A9A62253}" presName="sibTrans" presStyleLbl="sibTrans2D1" presStyleIdx="2" presStyleCnt="5" custLinFactNeighborX="7111" custLinFactNeighborY="-1818"/>
      <dgm:spPr/>
      <dgm:t>
        <a:bodyPr/>
        <a:lstStyle/>
        <a:p>
          <a:endParaRPr kumimoji="1" lang="ja-JP" altLang="en-US"/>
        </a:p>
      </dgm:t>
    </dgm:pt>
    <dgm:pt modelId="{B205D044-17B9-45CB-8DD2-40C9ED3CA47F}" type="pres">
      <dgm:prSet presAssocID="{15629509-7716-4342-A390-79E4A9A62253}" presName="connectorText" presStyleLbl="sibTrans2D1" presStyleIdx="2" presStyleCnt="5"/>
      <dgm:spPr/>
      <dgm:t>
        <a:bodyPr/>
        <a:lstStyle/>
        <a:p>
          <a:endParaRPr kumimoji="1" lang="ja-JP" altLang="en-US"/>
        </a:p>
      </dgm:t>
    </dgm:pt>
    <dgm:pt modelId="{361F60F4-0E6F-405D-9449-25768CD6188F}" type="pres">
      <dgm:prSet presAssocID="{A5412BE6-E562-4836-8608-D8FC38373103}" presName="node" presStyleLbl="node1" presStyleIdx="3" presStyleCnt="5" custScaleX="178864" custScaleY="110511" custRadScaleRad="116741" custRadScaleInc="50012">
        <dgm:presLayoutVars>
          <dgm:bulletEnabled val="1"/>
        </dgm:presLayoutVars>
      </dgm:prSet>
      <dgm:spPr/>
      <dgm:t>
        <a:bodyPr/>
        <a:lstStyle/>
        <a:p>
          <a:endParaRPr kumimoji="1" lang="ja-JP" altLang="en-US"/>
        </a:p>
      </dgm:t>
    </dgm:pt>
    <dgm:pt modelId="{C75EA712-C4A4-47B4-B154-A0484F2A7AE7}" type="pres">
      <dgm:prSet presAssocID="{479CFE68-DEEE-4346-ABC6-FA70A4168F4E}" presName="sibTrans" presStyleLbl="sibTrans2D1" presStyleIdx="3" presStyleCnt="5" custAng="20719673" custLinFactNeighborX="22178" custLinFactNeighborY="-2957"/>
      <dgm:spPr/>
      <dgm:t>
        <a:bodyPr/>
        <a:lstStyle/>
        <a:p>
          <a:endParaRPr kumimoji="1" lang="ja-JP" altLang="en-US"/>
        </a:p>
      </dgm:t>
    </dgm:pt>
    <dgm:pt modelId="{63E15094-22A0-4494-BE94-5FB011A754A0}" type="pres">
      <dgm:prSet presAssocID="{479CFE68-DEEE-4346-ABC6-FA70A4168F4E}" presName="connectorText" presStyleLbl="sibTrans2D1" presStyleIdx="3" presStyleCnt="5"/>
      <dgm:spPr/>
      <dgm:t>
        <a:bodyPr/>
        <a:lstStyle/>
        <a:p>
          <a:endParaRPr kumimoji="1" lang="ja-JP" altLang="en-US"/>
        </a:p>
      </dgm:t>
    </dgm:pt>
    <dgm:pt modelId="{DE99C2ED-C374-45B7-BF31-2661EA133F59}" type="pres">
      <dgm:prSet presAssocID="{A45CE269-AE77-4A2D-BA7C-E1D2D604781D}" presName="node" presStyleLbl="node1" presStyleIdx="4" presStyleCnt="5" custScaleX="161674" custScaleY="110497" custRadScaleRad="116910" custRadScaleInc="-31582">
        <dgm:presLayoutVars>
          <dgm:bulletEnabled val="1"/>
        </dgm:presLayoutVars>
      </dgm:prSet>
      <dgm:spPr/>
      <dgm:t>
        <a:bodyPr/>
        <a:lstStyle/>
        <a:p>
          <a:endParaRPr kumimoji="1" lang="ja-JP" altLang="en-US"/>
        </a:p>
      </dgm:t>
    </dgm:pt>
    <dgm:pt modelId="{D307FE44-8B11-4AE2-A219-6D02F21BDDBE}" type="pres">
      <dgm:prSet presAssocID="{0CE9D33E-9898-4464-96C8-3ECEA4087647}" presName="sibTrans" presStyleLbl="sibTrans2D1" presStyleIdx="4" presStyleCnt="5" custLinFactNeighborX="-85034" custLinFactNeighborY="-39016"/>
      <dgm:spPr/>
      <dgm:t>
        <a:bodyPr/>
        <a:lstStyle/>
        <a:p>
          <a:endParaRPr kumimoji="1" lang="ja-JP" altLang="en-US"/>
        </a:p>
      </dgm:t>
    </dgm:pt>
    <dgm:pt modelId="{A507EDDD-682E-4B0C-859B-9F0CECEF1E0E}" type="pres">
      <dgm:prSet presAssocID="{0CE9D33E-9898-4464-96C8-3ECEA4087647}" presName="connectorText" presStyleLbl="sibTrans2D1" presStyleIdx="4" presStyleCnt="5"/>
      <dgm:spPr/>
      <dgm:t>
        <a:bodyPr/>
        <a:lstStyle/>
        <a:p>
          <a:endParaRPr kumimoji="1" lang="ja-JP" altLang="en-US"/>
        </a:p>
      </dgm:t>
    </dgm:pt>
  </dgm:ptLst>
  <dgm:cxnLst>
    <dgm:cxn modelId="{5BEA58A0-5E98-43F0-857A-A1546014D0F7}" type="presOf" srcId="{6ADB2715-116A-4A19-A34B-CDBB90E36701}" destId="{D02965C9-A8C3-48A3-9A99-6525CE8629EA}" srcOrd="1" destOrd="0" presId="urn:microsoft.com/office/officeart/2005/8/layout/cycle7"/>
    <dgm:cxn modelId="{F8D797E5-33D1-447C-AFB7-357E349F64A1}" type="presOf" srcId="{15629509-7716-4342-A390-79E4A9A62253}" destId="{B205D044-17B9-45CB-8DD2-40C9ED3CA47F}" srcOrd="1" destOrd="0" presId="urn:microsoft.com/office/officeart/2005/8/layout/cycle7"/>
    <dgm:cxn modelId="{F78A8ADD-ED92-44D8-9E60-BEC6785666B1}" type="presOf" srcId="{0CE9D33E-9898-4464-96C8-3ECEA4087647}" destId="{D307FE44-8B11-4AE2-A219-6D02F21BDDBE}" srcOrd="0" destOrd="0" presId="urn:microsoft.com/office/officeart/2005/8/layout/cycle7"/>
    <dgm:cxn modelId="{D72B4059-843B-4BFF-99BA-D76399DE808B}" srcId="{1EFBED5D-A63C-4026-A620-3B1DCD9C1575}" destId="{FB4E8336-B0FF-430C-B23B-F2DBC7442D2B}" srcOrd="1" destOrd="0" parTransId="{74E2E093-D2F7-4E48-A088-38A162999F23}" sibTransId="{8EAE3966-96CA-4168-90BB-57E0BD57C022}"/>
    <dgm:cxn modelId="{F1567F50-C952-461E-8288-ABE74E66D916}" type="presOf" srcId="{9A487788-17F5-4903-8F24-C2B7CFB5F045}" destId="{851A9F99-D912-43B7-B2B9-F7E9CA0E6398}" srcOrd="0" destOrd="0" presId="urn:microsoft.com/office/officeart/2005/8/layout/cycle7"/>
    <dgm:cxn modelId="{1E13B213-45B6-48E4-B75E-6443DEE709D2}" srcId="{1EFBED5D-A63C-4026-A620-3B1DCD9C1575}" destId="{A5412BE6-E562-4836-8608-D8FC38373103}" srcOrd="3" destOrd="0" parTransId="{EA17A724-15FA-47F0-8F9B-2EF8D5963E40}" sibTransId="{479CFE68-DEEE-4346-ABC6-FA70A4168F4E}"/>
    <dgm:cxn modelId="{5BE23C36-9103-4FD3-9FAE-908C18307605}" type="presOf" srcId="{B9F14D25-C0F9-4B51-9B64-18B6D0EE0090}" destId="{65128B66-43B6-4513-9C21-B5465DA272E2}" srcOrd="0" destOrd="0" presId="urn:microsoft.com/office/officeart/2005/8/layout/cycle7"/>
    <dgm:cxn modelId="{7A38FD35-C464-4326-8F9B-5DA6AC7E6774}" type="presOf" srcId="{479CFE68-DEEE-4346-ABC6-FA70A4168F4E}" destId="{C75EA712-C4A4-47B4-B154-A0484F2A7AE7}" srcOrd="0" destOrd="0" presId="urn:microsoft.com/office/officeart/2005/8/layout/cycle7"/>
    <dgm:cxn modelId="{4A52EB37-F0C0-43C2-8F0F-2BBF718E5093}" type="presOf" srcId="{A45CE269-AE77-4A2D-BA7C-E1D2D604781D}" destId="{DE99C2ED-C374-45B7-BF31-2661EA133F59}" srcOrd="0" destOrd="0" presId="urn:microsoft.com/office/officeart/2005/8/layout/cycle7"/>
    <dgm:cxn modelId="{1941487D-A2F2-4AF7-9137-EFE9FE5A7221}" type="presOf" srcId="{6ADB2715-116A-4A19-A34B-CDBB90E36701}" destId="{7156F2F2-2A35-45B8-953A-EB7F2B44EC54}" srcOrd="0" destOrd="0" presId="urn:microsoft.com/office/officeart/2005/8/layout/cycle7"/>
    <dgm:cxn modelId="{8D7C30C6-CAC2-4D9D-B713-942A90F9815F}" type="presOf" srcId="{A5412BE6-E562-4836-8608-D8FC38373103}" destId="{361F60F4-0E6F-405D-9449-25768CD6188F}" srcOrd="0" destOrd="0" presId="urn:microsoft.com/office/officeart/2005/8/layout/cycle7"/>
    <dgm:cxn modelId="{1E5340E7-85DD-46A3-BF9A-356EA843DC97}" type="presOf" srcId="{0CE9D33E-9898-4464-96C8-3ECEA4087647}" destId="{A507EDDD-682E-4B0C-859B-9F0CECEF1E0E}" srcOrd="1" destOrd="0" presId="urn:microsoft.com/office/officeart/2005/8/layout/cycle7"/>
    <dgm:cxn modelId="{41635492-12FB-4953-B78E-34195E3E7079}" type="presOf" srcId="{FB4E8336-B0FF-430C-B23B-F2DBC7442D2B}" destId="{E6A46892-1357-40F9-A9B5-4FC293D2BF18}" srcOrd="0" destOrd="0" presId="urn:microsoft.com/office/officeart/2005/8/layout/cycle7"/>
    <dgm:cxn modelId="{C569713D-6BD9-48B3-81AF-57146296D32D}" type="presOf" srcId="{479CFE68-DEEE-4346-ABC6-FA70A4168F4E}" destId="{63E15094-22A0-4494-BE94-5FB011A754A0}" srcOrd="1" destOrd="0" presId="urn:microsoft.com/office/officeart/2005/8/layout/cycle7"/>
    <dgm:cxn modelId="{0F631409-64A1-4909-8EE2-7F03C1D5DF06}" type="presOf" srcId="{1EFBED5D-A63C-4026-A620-3B1DCD9C1575}" destId="{1A23777F-EB81-4A85-9FBD-44AB2F2457F8}" srcOrd="0" destOrd="0" presId="urn:microsoft.com/office/officeart/2005/8/layout/cycle7"/>
    <dgm:cxn modelId="{29568740-2221-4A76-8206-D6EDA8A56F69}" type="presOf" srcId="{15629509-7716-4342-A390-79E4A9A62253}" destId="{F10E161A-675E-49BC-B153-16E519EB5663}" srcOrd="0" destOrd="0" presId="urn:microsoft.com/office/officeart/2005/8/layout/cycle7"/>
    <dgm:cxn modelId="{D77C4F36-4911-40A0-A27F-FDF09C10C1AA}" type="presOf" srcId="{8EAE3966-96CA-4168-90BB-57E0BD57C022}" destId="{3EAE0244-92F4-4224-9D43-3A6C0269CBA8}" srcOrd="0" destOrd="0" presId="urn:microsoft.com/office/officeart/2005/8/layout/cycle7"/>
    <dgm:cxn modelId="{FD135225-80D8-4CC6-A5DA-B4441174D0FF}" srcId="{1EFBED5D-A63C-4026-A620-3B1DCD9C1575}" destId="{A45CE269-AE77-4A2D-BA7C-E1D2D604781D}" srcOrd="4" destOrd="0" parTransId="{22C285C2-B0C4-47BB-B6B2-8A9EDEEEE8FB}" sibTransId="{0CE9D33E-9898-4464-96C8-3ECEA4087647}"/>
    <dgm:cxn modelId="{A75FE30E-E5B4-4446-B368-6BA7E7DE6269}" srcId="{1EFBED5D-A63C-4026-A620-3B1DCD9C1575}" destId="{B9F14D25-C0F9-4B51-9B64-18B6D0EE0090}" srcOrd="2" destOrd="0" parTransId="{975BB23F-D3B2-449F-AA63-D7BC570E00C6}" sibTransId="{15629509-7716-4342-A390-79E4A9A62253}"/>
    <dgm:cxn modelId="{226A7DFF-98B7-442C-96E9-396BD334ED16}" type="presOf" srcId="{8EAE3966-96CA-4168-90BB-57E0BD57C022}" destId="{026BFB66-A50C-4B07-B00E-5E499ED91D1E}" srcOrd="1" destOrd="0" presId="urn:microsoft.com/office/officeart/2005/8/layout/cycle7"/>
    <dgm:cxn modelId="{18AEB45B-2E37-4BBA-9445-B23B26061D4D}" srcId="{1EFBED5D-A63C-4026-A620-3B1DCD9C1575}" destId="{9A487788-17F5-4903-8F24-C2B7CFB5F045}" srcOrd="0" destOrd="0" parTransId="{B53D1372-4CD1-48AC-A0F3-81C3F42813ED}" sibTransId="{6ADB2715-116A-4A19-A34B-CDBB90E36701}"/>
    <dgm:cxn modelId="{A468C228-7A4E-42C4-BBB3-D3C12984902F}" type="presParOf" srcId="{1A23777F-EB81-4A85-9FBD-44AB2F2457F8}" destId="{851A9F99-D912-43B7-B2B9-F7E9CA0E6398}" srcOrd="0" destOrd="0" presId="urn:microsoft.com/office/officeart/2005/8/layout/cycle7"/>
    <dgm:cxn modelId="{4FD279E2-68B2-4820-A11B-E2794783A010}" type="presParOf" srcId="{1A23777F-EB81-4A85-9FBD-44AB2F2457F8}" destId="{7156F2F2-2A35-45B8-953A-EB7F2B44EC54}" srcOrd="1" destOrd="0" presId="urn:microsoft.com/office/officeart/2005/8/layout/cycle7"/>
    <dgm:cxn modelId="{E391686B-3A4A-42C6-BD36-D006B2CCF47C}" type="presParOf" srcId="{7156F2F2-2A35-45B8-953A-EB7F2B44EC54}" destId="{D02965C9-A8C3-48A3-9A99-6525CE8629EA}" srcOrd="0" destOrd="0" presId="urn:microsoft.com/office/officeart/2005/8/layout/cycle7"/>
    <dgm:cxn modelId="{496AE1F0-1C64-41E1-BDE3-E3A1519FFCE1}" type="presParOf" srcId="{1A23777F-EB81-4A85-9FBD-44AB2F2457F8}" destId="{E6A46892-1357-40F9-A9B5-4FC293D2BF18}" srcOrd="2" destOrd="0" presId="urn:microsoft.com/office/officeart/2005/8/layout/cycle7"/>
    <dgm:cxn modelId="{55DDEB51-1ED4-4640-95A8-0AC3214E5569}" type="presParOf" srcId="{1A23777F-EB81-4A85-9FBD-44AB2F2457F8}" destId="{3EAE0244-92F4-4224-9D43-3A6C0269CBA8}" srcOrd="3" destOrd="0" presId="urn:microsoft.com/office/officeart/2005/8/layout/cycle7"/>
    <dgm:cxn modelId="{4E5BBE87-42EF-44F4-B547-D8375E11AD85}" type="presParOf" srcId="{3EAE0244-92F4-4224-9D43-3A6C0269CBA8}" destId="{026BFB66-A50C-4B07-B00E-5E499ED91D1E}" srcOrd="0" destOrd="0" presId="urn:microsoft.com/office/officeart/2005/8/layout/cycle7"/>
    <dgm:cxn modelId="{2BE370EB-0CCE-466D-BA97-565B6A3EC7EE}" type="presParOf" srcId="{1A23777F-EB81-4A85-9FBD-44AB2F2457F8}" destId="{65128B66-43B6-4513-9C21-B5465DA272E2}" srcOrd="4" destOrd="0" presId="urn:microsoft.com/office/officeart/2005/8/layout/cycle7"/>
    <dgm:cxn modelId="{33835235-6D9A-45C7-AF4B-70B8B70E8E20}" type="presParOf" srcId="{1A23777F-EB81-4A85-9FBD-44AB2F2457F8}" destId="{F10E161A-675E-49BC-B153-16E519EB5663}" srcOrd="5" destOrd="0" presId="urn:microsoft.com/office/officeart/2005/8/layout/cycle7"/>
    <dgm:cxn modelId="{05257D25-DDA6-4B07-8F7D-EB23D90C0488}" type="presParOf" srcId="{F10E161A-675E-49BC-B153-16E519EB5663}" destId="{B205D044-17B9-45CB-8DD2-40C9ED3CA47F}" srcOrd="0" destOrd="0" presId="urn:microsoft.com/office/officeart/2005/8/layout/cycle7"/>
    <dgm:cxn modelId="{71948C43-A50C-4C04-90E9-A62BAA0965D9}" type="presParOf" srcId="{1A23777F-EB81-4A85-9FBD-44AB2F2457F8}" destId="{361F60F4-0E6F-405D-9449-25768CD6188F}" srcOrd="6" destOrd="0" presId="urn:microsoft.com/office/officeart/2005/8/layout/cycle7"/>
    <dgm:cxn modelId="{5C0649CA-AE3D-400E-9E94-68260FAC5196}" type="presParOf" srcId="{1A23777F-EB81-4A85-9FBD-44AB2F2457F8}" destId="{C75EA712-C4A4-47B4-B154-A0484F2A7AE7}" srcOrd="7" destOrd="0" presId="urn:microsoft.com/office/officeart/2005/8/layout/cycle7"/>
    <dgm:cxn modelId="{12B447E9-04B9-4C01-8FB4-AA8B2517B2BC}" type="presParOf" srcId="{C75EA712-C4A4-47B4-B154-A0484F2A7AE7}" destId="{63E15094-22A0-4494-BE94-5FB011A754A0}" srcOrd="0" destOrd="0" presId="urn:microsoft.com/office/officeart/2005/8/layout/cycle7"/>
    <dgm:cxn modelId="{9325F168-5305-4AF5-8C7E-742895A03D0B}" type="presParOf" srcId="{1A23777F-EB81-4A85-9FBD-44AB2F2457F8}" destId="{DE99C2ED-C374-45B7-BF31-2661EA133F59}" srcOrd="8" destOrd="0" presId="urn:microsoft.com/office/officeart/2005/8/layout/cycle7"/>
    <dgm:cxn modelId="{46C0E029-E7C4-4582-869E-B8DDF0D5C9AA}" type="presParOf" srcId="{1A23777F-EB81-4A85-9FBD-44AB2F2457F8}" destId="{D307FE44-8B11-4AE2-A219-6D02F21BDDBE}" srcOrd="9" destOrd="0" presId="urn:microsoft.com/office/officeart/2005/8/layout/cycle7"/>
    <dgm:cxn modelId="{360B340E-04DA-4741-92E0-D9FE41F799B9}" type="presParOf" srcId="{D307FE44-8B11-4AE2-A219-6D02F21BDDBE}" destId="{A507EDDD-682E-4B0C-859B-9F0CECEF1E0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A9F99-D912-43B7-B2B9-F7E9CA0E6398}">
      <dsp:nvSpPr>
        <dsp:cNvPr id="0" name=""/>
        <dsp:cNvSpPr/>
      </dsp:nvSpPr>
      <dsp:spPr>
        <a:xfrm>
          <a:off x="2457076" y="310337"/>
          <a:ext cx="2848382" cy="879935"/>
        </a:xfrm>
        <a:prstGeom prst="roundRect">
          <a:avLst>
            <a:gd name="adj" fmla="val 10000"/>
          </a:avLst>
        </a:prstGeom>
        <a:solidFill>
          <a:srgbClr val="0070C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t>活動・体験</a:t>
          </a:r>
        </a:p>
      </dsp:txBody>
      <dsp:txXfrm>
        <a:off x="2482848" y="336109"/>
        <a:ext cx="2796838" cy="828391"/>
      </dsp:txXfrm>
    </dsp:sp>
    <dsp:sp modelId="{7156F2F2-2A35-45B8-953A-EB7F2B44EC54}">
      <dsp:nvSpPr>
        <dsp:cNvPr id="0" name=""/>
        <dsp:cNvSpPr/>
      </dsp:nvSpPr>
      <dsp:spPr>
        <a:xfrm rot="1731666">
          <a:off x="5531744" y="1224785"/>
          <a:ext cx="787346" cy="278684"/>
        </a:xfrm>
        <a:prstGeom prst="lef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5615349" y="1280522"/>
        <a:ext cx="620136" cy="167210"/>
      </dsp:txXfrm>
    </dsp:sp>
    <dsp:sp modelId="{E6A46892-1357-40F9-A9B5-4FC293D2BF18}">
      <dsp:nvSpPr>
        <dsp:cNvPr id="0" name=""/>
        <dsp:cNvSpPr/>
      </dsp:nvSpPr>
      <dsp:spPr>
        <a:xfrm>
          <a:off x="5317255" y="1861124"/>
          <a:ext cx="2755541" cy="879935"/>
        </a:xfrm>
        <a:prstGeom prst="roundRect">
          <a:avLst>
            <a:gd name="adj" fmla="val 10000"/>
          </a:avLst>
        </a:prstGeom>
        <a:solidFill>
          <a:srgbClr val="9BBB59"/>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600"/>
            </a:spcAft>
          </a:pPr>
          <a:r>
            <a:rPr kumimoji="1" lang="ja-JP" altLang="en-US" sz="2400" kern="1200" dirty="0"/>
            <a:t>多様で柔軟な</a:t>
          </a:r>
          <a:endParaRPr kumimoji="1" lang="en-US" altLang="ja-JP" sz="2400" kern="1200" dirty="0"/>
        </a:p>
        <a:p>
          <a:pPr lvl="0" algn="ctr" defTabSz="1066800">
            <a:lnSpc>
              <a:spcPct val="90000"/>
            </a:lnSpc>
            <a:spcBef>
              <a:spcPct val="0"/>
            </a:spcBef>
            <a:spcAft>
              <a:spcPts val="600"/>
            </a:spcAft>
          </a:pPr>
          <a:r>
            <a:rPr kumimoji="1" lang="ja-JP" altLang="en-US" sz="2400" kern="1200" dirty="0"/>
            <a:t>仕事／働き方</a:t>
          </a:r>
        </a:p>
      </dsp:txBody>
      <dsp:txXfrm>
        <a:off x="5343027" y="1886896"/>
        <a:ext cx="2703997" cy="828391"/>
      </dsp:txXfrm>
    </dsp:sp>
    <dsp:sp modelId="{3EAE0244-92F4-4224-9D43-3A6C0269CBA8}">
      <dsp:nvSpPr>
        <dsp:cNvPr id="0" name=""/>
        <dsp:cNvSpPr/>
      </dsp:nvSpPr>
      <dsp:spPr>
        <a:xfrm rot="7850531">
          <a:off x="5643226" y="3163046"/>
          <a:ext cx="787346" cy="278684"/>
        </a:xfrm>
        <a:prstGeom prst="leftRightArrow">
          <a:avLst>
            <a:gd name="adj1" fmla="val 60000"/>
            <a:gd name="adj2" fmla="val 50000"/>
          </a:avLst>
        </a:prstGeom>
        <a:solidFill>
          <a:srgbClr val="9BBB5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rot="10800000">
        <a:off x="5726831" y="3218783"/>
        <a:ext cx="620136" cy="167210"/>
      </dsp:txXfrm>
    </dsp:sp>
    <dsp:sp modelId="{65128B66-43B6-4513-9C21-B5465DA272E2}">
      <dsp:nvSpPr>
        <dsp:cNvPr id="0" name=""/>
        <dsp:cNvSpPr/>
      </dsp:nvSpPr>
      <dsp:spPr>
        <a:xfrm>
          <a:off x="4678578" y="3676719"/>
          <a:ext cx="2848382" cy="879935"/>
        </a:xfrm>
        <a:prstGeom prst="roundRect">
          <a:avLst>
            <a:gd name="adj" fmla="val 10000"/>
          </a:avLst>
        </a:prstGeom>
        <a:solidFill>
          <a:srgbClr val="8064A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t>家族を支える</a:t>
          </a:r>
        </a:p>
      </dsp:txBody>
      <dsp:txXfrm>
        <a:off x="4704350" y="3702491"/>
        <a:ext cx="2796838" cy="828391"/>
      </dsp:txXfrm>
    </dsp:sp>
    <dsp:sp modelId="{F10E161A-675E-49BC-B153-16E519EB5663}">
      <dsp:nvSpPr>
        <dsp:cNvPr id="0" name=""/>
        <dsp:cNvSpPr/>
      </dsp:nvSpPr>
      <dsp:spPr>
        <a:xfrm rot="10753603">
          <a:off x="3652356" y="4000794"/>
          <a:ext cx="787346" cy="278684"/>
        </a:xfrm>
        <a:prstGeom prst="leftRightArrow">
          <a:avLst>
            <a:gd name="adj1" fmla="val 60000"/>
            <a:gd name="adj2" fmla="val 50000"/>
          </a:avLst>
        </a:prstGeom>
        <a:solidFill>
          <a:srgbClr val="8064A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rot="10800000">
        <a:off x="3735961" y="4056531"/>
        <a:ext cx="620136" cy="167210"/>
      </dsp:txXfrm>
    </dsp:sp>
    <dsp:sp modelId="{361F60F4-0E6F-405D-9449-25768CD6188F}">
      <dsp:nvSpPr>
        <dsp:cNvPr id="0" name=""/>
        <dsp:cNvSpPr/>
      </dsp:nvSpPr>
      <dsp:spPr>
        <a:xfrm>
          <a:off x="453121" y="3733751"/>
          <a:ext cx="2848382" cy="879935"/>
        </a:xfrm>
        <a:prstGeom prst="roundRect">
          <a:avLst>
            <a:gd name="adj" fmla="val 10000"/>
          </a:avLst>
        </a:prstGeom>
        <a:solidFill>
          <a:srgbClr val="4BACC6"/>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t>本人を支える</a:t>
          </a:r>
        </a:p>
      </dsp:txBody>
      <dsp:txXfrm>
        <a:off x="478893" y="3759523"/>
        <a:ext cx="2796838" cy="828391"/>
      </dsp:txXfrm>
    </dsp:sp>
    <dsp:sp modelId="{C75EA712-C4A4-47B4-B154-A0484F2A7AE7}">
      <dsp:nvSpPr>
        <dsp:cNvPr id="0" name=""/>
        <dsp:cNvSpPr/>
      </dsp:nvSpPr>
      <dsp:spPr>
        <a:xfrm rot="14432344">
          <a:off x="1415673" y="3107267"/>
          <a:ext cx="787346" cy="278684"/>
        </a:xfrm>
        <a:prstGeom prst="leftRightArrow">
          <a:avLst>
            <a:gd name="adj1" fmla="val 60000"/>
            <a:gd name="adj2" fmla="val 50000"/>
          </a:avLst>
        </a:prstGeom>
        <a:solidFill>
          <a:srgbClr val="4BACC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rot="10800000">
        <a:off x="1499278" y="3163004"/>
        <a:ext cx="620136" cy="167210"/>
      </dsp:txXfrm>
    </dsp:sp>
    <dsp:sp modelId="{DE99C2ED-C374-45B7-BF31-2661EA133F59}">
      <dsp:nvSpPr>
        <dsp:cNvPr id="0" name=""/>
        <dsp:cNvSpPr/>
      </dsp:nvSpPr>
      <dsp:spPr>
        <a:xfrm>
          <a:off x="104842" y="1896125"/>
          <a:ext cx="2574634" cy="879824"/>
        </a:xfrm>
        <a:prstGeom prst="roundRect">
          <a:avLst>
            <a:gd name="adj" fmla="val 10000"/>
          </a:avLst>
        </a:prstGeom>
        <a:solidFill>
          <a:srgbClr val="F79646"/>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t>居場所</a:t>
          </a:r>
        </a:p>
      </dsp:txBody>
      <dsp:txXfrm>
        <a:off x="130611" y="1921894"/>
        <a:ext cx="2523096" cy="828286"/>
      </dsp:txXfrm>
    </dsp:sp>
    <dsp:sp modelId="{D307FE44-8B11-4AE2-A219-6D02F21BDDBE}">
      <dsp:nvSpPr>
        <dsp:cNvPr id="0" name=""/>
        <dsp:cNvSpPr/>
      </dsp:nvSpPr>
      <dsp:spPr>
        <a:xfrm rot="19650004">
          <a:off x="1573484" y="1295125"/>
          <a:ext cx="787346" cy="278684"/>
        </a:xfrm>
        <a:prstGeom prst="leftRightArrow">
          <a:avLst>
            <a:gd name="adj1" fmla="val 60000"/>
            <a:gd name="adj2" fmla="val 50000"/>
          </a:avLst>
        </a:prstGeom>
        <a:solidFill>
          <a:srgbClr val="F7964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1657089" y="1350862"/>
        <a:ext cx="620136" cy="16721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B5F6F12-98B7-4772-83A5-2B5B8B107543}"/>
              </a:ext>
            </a:extLst>
          </p:cNvPr>
          <p:cNvSpPr>
            <a:spLocks noGrp="1"/>
          </p:cNvSpPr>
          <p:nvPr>
            <p:ph type="hdr" sz="quarter"/>
          </p:nvPr>
        </p:nvSpPr>
        <p:spPr>
          <a:xfrm>
            <a:off x="1" y="0"/>
            <a:ext cx="4276255" cy="33814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999345AD-3B73-43F9-8959-4FBF704D7519}"/>
              </a:ext>
            </a:extLst>
          </p:cNvPr>
          <p:cNvSpPr>
            <a:spLocks noGrp="1"/>
          </p:cNvSpPr>
          <p:nvPr>
            <p:ph type="ftr" sz="quarter" idx="2"/>
          </p:nvPr>
        </p:nvSpPr>
        <p:spPr>
          <a:xfrm>
            <a:off x="1" y="6397620"/>
            <a:ext cx="4276255" cy="33814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E5E7D-EEE4-4EC4-97C0-40C4F56B86F0}"/>
              </a:ext>
            </a:extLst>
          </p:cNvPr>
          <p:cNvSpPr>
            <a:spLocks noGrp="1"/>
          </p:cNvSpPr>
          <p:nvPr>
            <p:ph type="sldNum" sz="quarter" idx="3"/>
          </p:nvPr>
        </p:nvSpPr>
        <p:spPr>
          <a:xfrm>
            <a:off x="5587733" y="6397620"/>
            <a:ext cx="4276254" cy="338143"/>
          </a:xfrm>
          <a:prstGeom prst="rect">
            <a:avLst/>
          </a:prstGeom>
        </p:spPr>
        <p:txBody>
          <a:bodyPr vert="horz" lIns="91440" tIns="45720" rIns="91440" bIns="45720" rtlCol="0" anchor="b"/>
          <a:lstStyle>
            <a:lvl1pPr algn="r">
              <a:defRPr sz="1200"/>
            </a:lvl1pPr>
          </a:lstStyle>
          <a:p>
            <a:fld id="{8C07C8AF-52F6-400B-8CD3-6978D4E17BC3}" type="slidenum">
              <a:rPr kumimoji="1" lang="ja-JP" altLang="en-US" smtClean="0"/>
              <a:t>‹#›</a:t>
            </a:fld>
            <a:endParaRPr kumimoji="1" lang="ja-JP" altLang="en-US"/>
          </a:p>
        </p:txBody>
      </p:sp>
    </p:spTree>
    <p:extLst>
      <p:ext uri="{BB962C8B-B14F-4D97-AF65-F5344CB8AC3E}">
        <p14:creationId xmlns:p14="http://schemas.microsoft.com/office/powerpoint/2010/main" val="3617851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66B5F60B-0EC7-4D86-9012-2EF5821328ED}" type="datetimeFigureOut">
              <a:rPr kumimoji="1" lang="ja-JP" altLang="en-US" smtClean="0"/>
              <a:t>2024/9/10</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7E4949F3-3971-4D0F-8A81-21D15639A020}" type="slidenum">
              <a:rPr kumimoji="1" lang="ja-JP" altLang="en-US" smtClean="0"/>
              <a:t>‹#›</a:t>
            </a:fld>
            <a:endParaRPr kumimoji="1" lang="ja-JP" altLang="en-US"/>
          </a:p>
        </p:txBody>
      </p:sp>
    </p:spTree>
    <p:extLst>
      <p:ext uri="{BB962C8B-B14F-4D97-AF65-F5344CB8AC3E}">
        <p14:creationId xmlns:p14="http://schemas.microsoft.com/office/powerpoint/2010/main" val="36540276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949F3-3971-4D0F-8A81-21D15639A020}" type="slidenum">
              <a:rPr kumimoji="1" lang="ja-JP" altLang="en-US" smtClean="0"/>
              <a:t>1</a:t>
            </a:fld>
            <a:endParaRPr kumimoji="1" lang="ja-JP" altLang="en-US"/>
          </a:p>
        </p:txBody>
      </p:sp>
    </p:spTree>
    <p:extLst>
      <p:ext uri="{BB962C8B-B14F-4D97-AF65-F5344CB8AC3E}">
        <p14:creationId xmlns:p14="http://schemas.microsoft.com/office/powerpoint/2010/main" val="425174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normAutofit lnSpcReduction="10000"/>
          </a:bodyPr>
          <a:lstStyle/>
          <a:p>
            <a:r>
              <a:rPr lang="ja-JP" altLang="en-US" sz="1600" smtClean="0">
                <a:latin typeface="HG創英角ﾎﾟｯﾌﾟ体" panose="040B0A09000000000000" pitchFamily="49" charset="-128"/>
                <a:ea typeface="HG創英角ﾎﾟｯﾌﾟ体" panose="040B0A09000000000000" pitchFamily="49" charset="-128"/>
              </a:rPr>
              <a:t>それでは次に、家族の心理について、考えてみましょう。</a:t>
            </a:r>
            <a:r>
              <a:rPr lang="en-US" altLang="ja-JP" sz="1050" smtClean="0">
                <a:latin typeface="HGP創英角ｺﾞｼｯｸUB" panose="020B0900000000000000" pitchFamily="50" charset="-128"/>
                <a:ea typeface="HGP創英角ｺﾞｼｯｸUB" panose="020B0900000000000000" pitchFamily="50" charset="-128"/>
              </a:rPr>
              <a:t/>
            </a:r>
            <a:br>
              <a:rPr lang="en-US" altLang="ja-JP" sz="1050" smtClean="0">
                <a:latin typeface="HGP創英角ｺﾞｼｯｸUB" panose="020B0900000000000000" pitchFamily="50" charset="-128"/>
                <a:ea typeface="HGP創英角ｺﾞｼｯｸUB" panose="020B0900000000000000" pitchFamily="50" charset="-128"/>
              </a:rPr>
            </a:br>
            <a:r>
              <a:rPr lang="ja-JP" altLang="en-US" sz="1050" smtClean="0">
                <a:latin typeface="HGP創英角ｺﾞｼｯｸUB" panose="020B0900000000000000" pitchFamily="50" charset="-128"/>
                <a:ea typeface="HGP創英角ｺﾞｼｯｸUB" panose="020B0900000000000000" pitchFamily="50" charset="-128"/>
              </a:rPr>
              <a:t>ひきこもり状態をめぐる相談においては、</a:t>
            </a:r>
            <a:r>
              <a:rPr lang="ja-JP" altLang="en-US" sz="1200" smtClean="0">
                <a:latin typeface="HGP創英角ｺﾞｼｯｸUB" panose="020B0900000000000000" pitchFamily="50" charset="-128"/>
                <a:ea typeface="HGP創英角ｺﾞｼｯｸUB" panose="020B0900000000000000" pitchFamily="50" charset="-128"/>
              </a:rPr>
              <a:t>最初に相談にみえるのは家族であることが圧倒的に多いのですが、</a:t>
            </a:r>
            <a:endParaRPr lang="en-US" altLang="ja-JP" sz="1200" smtClean="0">
              <a:latin typeface="HGP創英角ｺﾞｼｯｸUB" panose="020B0900000000000000" pitchFamily="50" charset="-128"/>
              <a:ea typeface="HGP創英角ｺﾞｼｯｸUB" panose="020B0900000000000000" pitchFamily="50" charset="-128"/>
            </a:endParaRPr>
          </a:p>
          <a:p>
            <a:r>
              <a:rPr lang="ja-JP" altLang="en-US" sz="1200" smtClean="0">
                <a:latin typeface="HGP創英角ｺﾞｼｯｸUB" panose="020B0900000000000000" pitchFamily="50" charset="-128"/>
                <a:ea typeface="HGP創英角ｺﾞｼｯｸUB" panose="020B0900000000000000" pitchFamily="50" charset="-128"/>
              </a:rPr>
              <a:t>実は、家族は困っていても相談しにくいという気持ちを抱えることが多くあります。</a:t>
            </a:r>
            <a:endParaRPr lang="en-US" altLang="ja-JP" sz="1200" smtClean="0">
              <a:latin typeface="HGP創英角ｺﾞｼｯｸUB" panose="020B0900000000000000" pitchFamily="50" charset="-128"/>
              <a:ea typeface="HGP創英角ｺﾞｼｯｸUB"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たとえば、</a:t>
            </a:r>
            <a:endParaRPr lang="en-US" altLang="ja-JP" sz="1200" smtClean="0">
              <a:latin typeface="HGPｺﾞｼｯｸE" panose="020B0900000000000000" pitchFamily="50" charset="-128"/>
              <a:ea typeface="HGPｺﾞｼｯｸE"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・どこに相談に行けばよいのか？</a:t>
            </a:r>
            <a:endParaRPr lang="en-US" altLang="ja-JP" sz="1200" smtClean="0">
              <a:latin typeface="HGPｺﾞｼｯｸE" panose="020B0900000000000000" pitchFamily="50" charset="-128"/>
              <a:ea typeface="HGPｺﾞｼｯｸE"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・誰にも知られたくない（家の恥、世間体･･･）</a:t>
            </a:r>
            <a:endParaRPr lang="en-US" altLang="ja-JP" sz="1200" smtClean="0">
              <a:latin typeface="HGPｺﾞｼｯｸE" panose="020B0900000000000000" pitchFamily="50" charset="-128"/>
              <a:ea typeface="HGPｺﾞｼｯｸE"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・本人が相談に行きたがらない　</a:t>
            </a:r>
            <a:r>
              <a:rPr lang="en-US" altLang="ja-JP" sz="1200" smtClean="0">
                <a:latin typeface="HGPｺﾞｼｯｸE" panose="020B0900000000000000" pitchFamily="50" charset="-128"/>
                <a:ea typeface="HGPｺﾞｼｯｸE" panose="020B0900000000000000" pitchFamily="50" charset="-128"/>
              </a:rPr>
              <a:t>or</a:t>
            </a:r>
            <a:r>
              <a:rPr lang="ja-JP" altLang="en-US" sz="1200" smtClean="0">
                <a:latin typeface="HGPｺﾞｼｯｸE" panose="020B0900000000000000" pitchFamily="50" charset="-128"/>
                <a:ea typeface="HGPｺﾞｼｯｸE" panose="020B0900000000000000" pitchFamily="50" charset="-128"/>
              </a:rPr>
              <a:t>　相談に行くなと言う</a:t>
            </a:r>
            <a:endParaRPr lang="en-US" altLang="ja-JP" sz="1200" smtClean="0">
              <a:latin typeface="HGPｺﾞｼｯｸE" panose="020B0900000000000000" pitchFamily="50" charset="-128"/>
              <a:ea typeface="HGPｺﾞｼｯｸE"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・相談先が合わなかったらどうしよう</a:t>
            </a:r>
            <a:endParaRPr lang="en-US" altLang="ja-JP" sz="1200" smtClean="0">
              <a:latin typeface="HGPｺﾞｼｯｸE" panose="020B0900000000000000" pitchFamily="50" charset="-128"/>
              <a:ea typeface="HGPｺﾞｼｯｸE"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・家族が責められてしまうのでは？</a:t>
            </a:r>
            <a:endParaRPr lang="en-US" altLang="ja-JP" sz="1200" smtClean="0">
              <a:latin typeface="HGPｺﾞｼｯｸE" panose="020B0900000000000000" pitchFamily="50" charset="-128"/>
              <a:ea typeface="HGPｺﾞｼｯｸE"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・相談しても状況が変わるとは思えない</a:t>
            </a:r>
            <a:endParaRPr lang="en-US" altLang="ja-JP" sz="1200" smtClean="0">
              <a:latin typeface="HGPｺﾞｼｯｸE" panose="020B0900000000000000" pitchFamily="50" charset="-128"/>
              <a:ea typeface="HGPｺﾞｼｯｸE"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・家族の問題なのだから家族の中でどうにかするしかない</a:t>
            </a:r>
            <a:endParaRPr lang="en-US" altLang="ja-JP" sz="1200" smtClean="0">
              <a:latin typeface="HGPｺﾞｼｯｸE" panose="020B0900000000000000" pitchFamily="50" charset="-128"/>
              <a:ea typeface="HGPｺﾞｼｯｸE" panose="020B0900000000000000" pitchFamily="50" charset="-128"/>
            </a:endParaRPr>
          </a:p>
          <a:p>
            <a:pPr>
              <a:spcAft>
                <a:spcPts val="0"/>
              </a:spcAft>
            </a:pPr>
            <a:r>
              <a:rPr lang="ja-JP" altLang="en-US" sz="1200" smtClean="0">
                <a:latin typeface="HGPｺﾞｼｯｸE" panose="020B0900000000000000" pitchFamily="50" charset="-128"/>
                <a:ea typeface="HGPｺﾞｼｯｸE" panose="020B0900000000000000" pitchFamily="50" charset="-128"/>
              </a:rPr>
              <a:t>などです。</a:t>
            </a:r>
            <a:endParaRPr lang="en-US" altLang="ja-JP" sz="1200" smtClean="0">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mtClean="0"/>
              <a:t>こうして、</a:t>
            </a:r>
            <a:r>
              <a:rPr kumimoji="1" lang="ja-JP" altLang="en-US" sz="1200" b="0" i="0" u="none" strike="noStrike" kern="1200" cap="none" spc="0" normalizeH="0" baseline="0" noProof="0" smtClean="0">
                <a:ln>
                  <a:noFill/>
                </a:ln>
                <a:solidFill>
                  <a:srgbClr val="0070C0"/>
                </a:solidFill>
                <a:effectLst/>
                <a:uLnTx/>
                <a:uFillTx/>
                <a:latin typeface="HGPｺﾞｼｯｸE" panose="020B0900000000000000" pitchFamily="50" charset="-128"/>
                <a:ea typeface="HGPｺﾞｼｯｸE" panose="020B0900000000000000" pitchFamily="50" charset="-128"/>
                <a:cs typeface="+mn-cs"/>
              </a:rPr>
              <a:t>家の中で何とか解決しようともがくうちに、月日が流れてしまうのです。</a:t>
            </a:r>
            <a:endParaRPr kumimoji="1" lang="en-US" altLang="ja-JP" sz="1200" b="0" i="0" u="none" strike="noStrike" kern="1200" cap="none" spc="0" normalizeH="0" baseline="0" noProof="0" smtClean="0">
              <a:ln>
                <a:noFill/>
              </a:ln>
              <a:solidFill>
                <a:srgbClr val="0070C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smtClean="0">
                <a:ln>
                  <a:noFill/>
                </a:ln>
                <a:solidFill>
                  <a:srgbClr val="0070C0"/>
                </a:solidFill>
                <a:effectLst/>
                <a:uLnTx/>
                <a:uFillTx/>
                <a:latin typeface="HGPｺﾞｼｯｸE" panose="020B0900000000000000" pitchFamily="50" charset="-128"/>
                <a:ea typeface="HGPｺﾞｼｯｸE" panose="020B0900000000000000" pitchFamily="50" charset="-128"/>
                <a:cs typeface="+mn-cs"/>
              </a:rPr>
              <a:t>10</a:t>
            </a:r>
            <a:r>
              <a:rPr kumimoji="1" lang="ja-JP" altLang="en-US" sz="1200" b="0" i="0" u="none" strike="noStrike" kern="1200" cap="none" spc="0" normalizeH="0" baseline="0" noProof="0" smtClean="0">
                <a:ln>
                  <a:noFill/>
                </a:ln>
                <a:solidFill>
                  <a:srgbClr val="0070C0"/>
                </a:solidFill>
                <a:effectLst/>
                <a:uLnTx/>
                <a:uFillTx/>
                <a:latin typeface="HGPｺﾞｼｯｸE" panose="020B0900000000000000" pitchFamily="50" charset="-128"/>
                <a:ea typeface="HGPｺﾞｼｯｸE" panose="020B0900000000000000" pitchFamily="50" charset="-128"/>
                <a:cs typeface="+mn-cs"/>
              </a:rPr>
              <a:t>年なんてあっという間、というご家族も少なくないのです。</a:t>
            </a:r>
            <a:endParaRPr kumimoji="1" lang="en-US" altLang="ja-JP" sz="1200" b="0" i="0" u="none" strike="noStrike" kern="1200" cap="none" spc="0" normalizeH="0" baseline="0" noProof="0" smtClean="0">
              <a:ln>
                <a:noFill/>
              </a:ln>
              <a:solidFill>
                <a:srgbClr val="0070C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smtClean="0">
              <a:ln>
                <a:noFill/>
              </a:ln>
              <a:solidFill>
                <a:srgbClr val="0070C0"/>
              </a:solidFill>
              <a:effectLst/>
              <a:uLnTx/>
              <a:uFillTx/>
              <a:latin typeface="HGPｺﾞｼｯｸE" panose="020B0900000000000000" pitchFamily="50" charset="-128"/>
              <a:ea typeface="HGPｺﾞｼｯｸE" panose="020B0900000000000000" pitchFamily="50" charset="-128"/>
              <a:cs typeface="+mn-cs"/>
            </a:endParaRPr>
          </a:p>
          <a:p>
            <a:pPr>
              <a:spcAft>
                <a:spcPts val="0"/>
              </a:spcAft>
            </a:pP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DE141-C4D9-4B5B-B80A-8661A43097E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9260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normAutofit/>
          </a:bodyPr>
          <a:lstStyle/>
          <a:p>
            <a:r>
              <a:rPr kumimoji="1" lang="ja-JP" altLang="en-US" smtClean="0"/>
              <a:t>だからこそ、家族にもサポートが必要なのです。</a:t>
            </a:r>
            <a:endParaRPr kumimoji="1" lang="en-US" altLang="ja-JP" smtClean="0"/>
          </a:p>
          <a:p>
            <a:r>
              <a:rPr kumimoji="1" lang="ja-JP" altLang="en-US" smtClean="0"/>
              <a:t>今の時代、ひきこもり現象はどのご家庭にも生じる可能性があります</a:t>
            </a:r>
            <a:r>
              <a:rPr lang="ja-JP" altLang="en-US" smtClean="0"/>
              <a:t>。でも、</a:t>
            </a:r>
            <a:r>
              <a:rPr kumimoji="1" lang="ja-JP" altLang="en-US" smtClean="0"/>
              <a:t>そういう場合にどうしたらよいのか、あらかじめ知っている家族はほとんどいません。</a:t>
            </a:r>
            <a:endParaRPr kumimoji="1" lang="en-US" altLang="ja-JP" smtClean="0"/>
          </a:p>
          <a:p>
            <a:endParaRPr kumimoji="1" lang="en-US" altLang="ja-JP" smtClean="0"/>
          </a:p>
          <a:p>
            <a:r>
              <a:rPr kumimoji="1" lang="ja-JP" altLang="en-US" smtClean="0"/>
              <a:t>家族にも、今の状態をどう理解したらよいのか、どう対応したらよいのかが相談できる場が必要です。</a:t>
            </a:r>
            <a:endParaRPr kumimoji="1" lang="en-US" altLang="ja-JP" smtClean="0"/>
          </a:p>
          <a:p>
            <a:endParaRPr lang="en-US" altLang="ja-JP" smtClean="0"/>
          </a:p>
          <a:p>
            <a:r>
              <a:rPr kumimoji="1" lang="ja-JP" altLang="en-US" smtClean="0"/>
              <a:t>また、家族がほっとでき、安心できる居場所、家族が自分自身としてみずからの人生を生きていくことに関する「応援」も必要です。</a:t>
            </a:r>
            <a:endParaRPr kumimoji="1" lang="en-US" altLang="ja-JP" smtClean="0"/>
          </a:p>
          <a:p>
            <a:endParaRPr kumimoji="1" lang="en-US" altLang="ja-JP" smtClean="0"/>
          </a:p>
          <a:p>
            <a:pPr defTabSz="954451">
              <a:defRPr/>
            </a:pPr>
            <a:r>
              <a:rPr kumimoji="1" lang="ja-JP" altLang="en-US" smtClean="0"/>
              <a:t>このように、ひきこもりということに関しては、家族支援がとりわけ重要です。家族が楽になっていくこと、そして対処の選択肢が増えることで、家の中のストレスが減り、本人が安心してエネルギーをためることができる環境を作ることが、回復の近道なのです。</a:t>
            </a:r>
            <a:endParaRPr kumimoji="1" lang="en-US" altLang="ja-JP"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8FADE141-C4D9-4B5B-B80A-8661A43097E8}" type="slidenum">
              <a:rPr kumimoji="1" lang="ja-JP" altLang="en-US" smtClean="0"/>
              <a:pPr/>
              <a:t>11</a:t>
            </a:fld>
            <a:endParaRPr kumimoji="1" lang="ja-JP" altLang="en-US"/>
          </a:p>
        </p:txBody>
      </p:sp>
    </p:spTree>
    <p:extLst>
      <p:ext uri="{BB962C8B-B14F-4D97-AF65-F5344CB8AC3E}">
        <p14:creationId xmlns:p14="http://schemas.microsoft.com/office/powerpoint/2010/main" val="203409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ひきこもり状態からの回復をどう考えるのかは、この状態をどのようにとらえるのか、ということと密接につながっています。</a:t>
            </a:r>
            <a:endParaRPr kumimoji="1" lang="en-US" altLang="ja-JP" smtClean="0"/>
          </a:p>
          <a:p>
            <a:r>
              <a:rPr kumimoji="1" lang="ja-JP" altLang="en-US" smtClean="0"/>
              <a:t>ひきこもり状態を、家から出ないことが問題だ、とらえれば、回復のためには家から出られるようにすることが必要だ、となるでしょうし、</a:t>
            </a:r>
            <a:endParaRPr kumimoji="1" lang="en-US" altLang="ja-JP" smtClean="0"/>
          </a:p>
          <a:p>
            <a:r>
              <a:rPr kumimoji="1" lang="ja-JP" altLang="en-US" smtClean="0"/>
              <a:t>働かないことが問題だ、ととらえれば、回復のためには働けるようにすることが必要だ、となるでしょう。</a:t>
            </a:r>
            <a:endParaRPr kumimoji="1" lang="en-US" altLang="ja-JP" smtClean="0"/>
          </a:p>
          <a:p>
            <a:endParaRPr kumimoji="1" lang="en-US" altLang="ja-JP" smtClean="0"/>
          </a:p>
          <a:p>
            <a:r>
              <a:rPr kumimoji="1" lang="ja-JP" altLang="en-US" smtClean="0"/>
              <a:t>しかし、ここまで見てきたように、ひきこもり状態をめぐっては、これまでのさまざまな辛い経験、人と関わることへの苦手意識や恐怖感、相談してよかったと思える経験がないことなど、さまざまな要因が重なっています。</a:t>
            </a:r>
            <a:endParaRPr kumimoji="1" lang="en-US" altLang="ja-JP" smtClean="0"/>
          </a:p>
          <a:p>
            <a:r>
              <a:rPr kumimoji="1" lang="ja-JP" altLang="en-US" smtClean="0"/>
              <a:t>そういう日々が長く続く中で、疲れ切ってしまい、誰とも話ができなくなり、居場所がなくなっていく、というのが、実際なのではないかと思います。</a:t>
            </a:r>
            <a:endParaRPr kumimoji="1" lang="en-US" altLang="ja-JP" smtClean="0"/>
          </a:p>
          <a:p>
            <a:endParaRPr kumimoji="1" lang="en-US" altLang="ja-JP" smtClean="0"/>
          </a:p>
          <a:p>
            <a:r>
              <a:rPr kumimoji="1" lang="ja-JP" altLang="en-US" smtClean="0"/>
              <a:t>つまり、ひきこもり状態というのは、さまざまなことの結果として、心のエネルギー、対話、居場所が失われた状態だと考えることができます。</a:t>
            </a:r>
            <a:endParaRPr kumimoji="1" lang="en-US" altLang="ja-JP" smtClean="0"/>
          </a:p>
          <a:p>
            <a:r>
              <a:rPr kumimoji="1" lang="ja-JP" altLang="en-US" smtClean="0"/>
              <a:t>そう考えると、回復にはこの３つを取り戻すことが大切だ、ということになります。</a:t>
            </a:r>
            <a:endParaRPr kumimoji="1" lang="en-US" altLang="ja-JP" smtClean="0"/>
          </a:p>
          <a:p>
            <a:r>
              <a:rPr kumimoji="1" lang="ja-JP" altLang="en-US" smtClean="0"/>
              <a:t>心のエネルギーも、自分の話を聞いてもらえる関係も、居場所もなかったら、家から出たり、仕事に就いたりと、新しいことにチャレンジすることは、そもそも難しいですよね。</a:t>
            </a:r>
            <a:endParaRPr kumimoji="1" lang="en-US" altLang="ja-JP" smtClean="0"/>
          </a:p>
          <a:p>
            <a:endParaRPr kumimoji="1" lang="en-US" altLang="ja-JP" smtClean="0"/>
          </a:p>
          <a:p>
            <a:pPr marL="0" indent="0" defTabSz="685800">
              <a:spcBef>
                <a:spcPts val="900"/>
              </a:spcBef>
              <a:buClr>
                <a:srgbClr val="2D2D8A">
                  <a:lumMod val="60000"/>
                  <a:lumOff val="40000"/>
                </a:srgbClr>
              </a:buClr>
              <a:buFont typeface="Wingdings" panose="05000000000000000000" pitchFamily="2" charset="2"/>
              <a:buNone/>
            </a:pPr>
            <a:r>
              <a:rPr kumimoji="1" lang="ja-JP" altLang="en-US" smtClean="0"/>
              <a:t>少し違う言い方をすれば、回復には、</a:t>
            </a:r>
            <a:r>
              <a:rPr lang="ja-JP" altLang="en-US" sz="1200" smtClean="0">
                <a:solidFill>
                  <a:schemeClr val="bg1"/>
                </a:solidFill>
                <a:latin typeface="+mn-ea"/>
              </a:rPr>
              <a:t>「たとえ今こんなに辛く、どうすることもできない自分でも、ここにいてよいのだ」と感じられることが必要だということです。</a:t>
            </a:r>
            <a:endParaRPr lang="en-US" altLang="ja-JP" sz="1200" smtClean="0">
              <a:solidFill>
                <a:schemeClr val="bg1"/>
              </a:solidFill>
              <a:latin typeface="+mn-ea"/>
            </a:endParaRPr>
          </a:p>
          <a:p>
            <a:pPr marL="0" indent="0" defTabSz="685800">
              <a:spcBef>
                <a:spcPts val="900"/>
              </a:spcBef>
              <a:buClr>
                <a:srgbClr val="2D2D8A">
                  <a:lumMod val="60000"/>
                  <a:lumOff val="40000"/>
                </a:srgbClr>
              </a:buClr>
              <a:buFont typeface="Wingdings" panose="05000000000000000000" pitchFamily="2" charset="2"/>
              <a:buNone/>
            </a:pPr>
            <a:r>
              <a:rPr lang="ja-JP" altLang="en-US" sz="1200" smtClean="0">
                <a:solidFill>
                  <a:schemeClr val="bg1"/>
                </a:solidFill>
                <a:latin typeface="+mn-ea"/>
              </a:rPr>
              <a:t>外の世界とつながっていなくても、家の中でそれができたら、回復の道を歩むことが可能です。</a:t>
            </a:r>
            <a:endParaRPr lang="en-US" altLang="ja-JP" sz="1200" smtClean="0">
              <a:solidFill>
                <a:schemeClr val="bg1"/>
              </a:solidFill>
              <a:latin typeface="+mn-ea"/>
            </a:endParaRPr>
          </a:p>
          <a:p>
            <a:pPr marL="0" indent="0" defTabSz="685800">
              <a:spcBef>
                <a:spcPts val="900"/>
              </a:spcBef>
              <a:buClr>
                <a:srgbClr val="2D2D8A">
                  <a:lumMod val="60000"/>
                  <a:lumOff val="40000"/>
                </a:srgbClr>
              </a:buClr>
              <a:buFont typeface="Wingdings" panose="05000000000000000000" pitchFamily="2" charset="2"/>
              <a:buNone/>
            </a:pPr>
            <a:endParaRPr lang="en-US" altLang="ja-JP" sz="1200" smtClean="0">
              <a:solidFill>
                <a:schemeClr val="bg1"/>
              </a:solidFill>
              <a:latin typeface="+mn-ea"/>
            </a:endParaRPr>
          </a:p>
          <a:p>
            <a:pPr marL="0" indent="0" defTabSz="685800">
              <a:spcBef>
                <a:spcPts val="900"/>
              </a:spcBef>
              <a:buClr>
                <a:srgbClr val="2D2D8A">
                  <a:lumMod val="60000"/>
                  <a:lumOff val="40000"/>
                </a:srgbClr>
              </a:buClr>
              <a:buFont typeface="Wingdings" panose="05000000000000000000" pitchFamily="2" charset="2"/>
              <a:buNone/>
            </a:pPr>
            <a:r>
              <a:rPr lang="ja-JP" altLang="en-US" sz="1200" smtClean="0">
                <a:solidFill>
                  <a:schemeClr val="bg1"/>
                </a:solidFill>
                <a:latin typeface="+mn-ea"/>
              </a:rPr>
              <a:t>そして、このことは、家族にとっても同様です。</a:t>
            </a:r>
            <a:endParaRPr lang="en-US" altLang="ja-JP" sz="1200" smtClean="0">
              <a:solidFill>
                <a:schemeClr val="bg1"/>
              </a:solidFill>
              <a:latin typeface="+mn-ea"/>
            </a:endParaRPr>
          </a:p>
          <a:p>
            <a:pPr marL="0" indent="0" defTabSz="685800">
              <a:spcBef>
                <a:spcPts val="900"/>
              </a:spcBef>
              <a:buClr>
                <a:srgbClr val="2D2D8A">
                  <a:lumMod val="60000"/>
                  <a:lumOff val="40000"/>
                </a:srgbClr>
              </a:buClr>
              <a:buFont typeface="Wingdings" panose="05000000000000000000" pitchFamily="2" charset="2"/>
              <a:buNone/>
            </a:pPr>
            <a:r>
              <a:rPr lang="ja-JP" altLang="en-US" sz="1200" smtClean="0">
                <a:solidFill>
                  <a:schemeClr val="bg1"/>
                </a:solidFill>
                <a:latin typeface="+mn-ea"/>
              </a:rPr>
              <a:t>家族も、なかなかうまくいかない日々の中で疲れ切り、ひきこもり状態について心を割って話せる相手がおらず、ありのままにいられるような居場所を失いがちです。</a:t>
            </a:r>
            <a:endParaRPr lang="en-US" altLang="ja-JP" sz="1200" smtClean="0">
              <a:solidFill>
                <a:schemeClr val="bg1"/>
              </a:solidFill>
              <a:latin typeface="+mn-ea"/>
            </a:endParaRPr>
          </a:p>
          <a:p>
            <a:pPr marL="0" indent="0" defTabSz="685800">
              <a:spcBef>
                <a:spcPts val="900"/>
              </a:spcBef>
              <a:buClr>
                <a:srgbClr val="2D2D8A">
                  <a:lumMod val="60000"/>
                  <a:lumOff val="40000"/>
                </a:srgbClr>
              </a:buClr>
              <a:buFont typeface="Wingdings" panose="05000000000000000000" pitchFamily="2" charset="2"/>
              <a:buNone/>
            </a:pPr>
            <a:r>
              <a:rPr lang="ja-JP" altLang="en-US" sz="1200" smtClean="0">
                <a:solidFill>
                  <a:schemeClr val="bg1"/>
                </a:solidFill>
                <a:latin typeface="+mn-ea"/>
              </a:rPr>
              <a:t>家族自身の回復のためにも、この３つが大切なのです。</a:t>
            </a:r>
            <a:endParaRPr lang="en-US" altLang="ja-JP" sz="1200" smtClean="0">
              <a:solidFill>
                <a:schemeClr val="bg1"/>
              </a:solidFill>
              <a:latin typeface="+mn-ea"/>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13</a:t>
            </a:fld>
            <a:endParaRPr kumimoji="1" lang="ja-JP" altLang="en-US"/>
          </a:p>
        </p:txBody>
      </p:sp>
    </p:spTree>
    <p:extLst>
      <p:ext uri="{BB962C8B-B14F-4D97-AF65-F5344CB8AC3E}">
        <p14:creationId xmlns:p14="http://schemas.microsoft.com/office/powerpoint/2010/main" val="2175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それでは、ここから、３つの回復の鍵について、詳しくみていきましょう。</a:t>
            </a:r>
            <a:endParaRPr kumimoji="1" lang="en-US" altLang="ja-JP" smtClean="0"/>
          </a:p>
          <a:p>
            <a:r>
              <a:rPr kumimoji="1" lang="ja-JP" altLang="en-US" smtClean="0"/>
              <a:t>まずは心のエネルギーについてです。心のエネルギーとは、車でいうガソリンのようなものです。ガソリンがないと車は走れないように、人も、自分の中のガソリンがないと、活動できないのです。</a:t>
            </a:r>
            <a:endParaRPr kumimoji="1" lang="en-US" altLang="ja-JP" smtClean="0"/>
          </a:p>
          <a:p>
            <a:r>
              <a:rPr lang="ja-JP" altLang="en-US" b="0" i="0" smtClean="0">
                <a:solidFill>
                  <a:srgbClr val="222222"/>
                </a:solidFill>
                <a:effectLst/>
                <a:highlight>
                  <a:srgbClr val="FFFFFF"/>
                </a:highlight>
                <a:latin typeface="Arial" panose="020B0604020202020204" pitchFamily="34" charset="0"/>
              </a:rPr>
              <a:t>この図を見てください。この図において、縦軸は、心のエネルギーを、横軸は時間の流れを表しています。</a:t>
            </a:r>
            <a:endParaRPr lang="en-US" altLang="ja-JP" b="0" i="0" smtClean="0">
              <a:solidFill>
                <a:srgbClr val="222222"/>
              </a:solidFill>
              <a:effectLst/>
              <a:highlight>
                <a:srgbClr val="FFFFFF"/>
              </a:highlight>
              <a:latin typeface="Arial" panose="020B0604020202020204" pitchFamily="34" charset="0"/>
            </a:endParaRPr>
          </a:p>
          <a:p>
            <a:r>
              <a:rPr lang="ja-JP" altLang="en-US" b="0" i="0" smtClean="0">
                <a:solidFill>
                  <a:srgbClr val="222222"/>
                </a:solidFill>
                <a:effectLst/>
                <a:highlight>
                  <a:srgbClr val="FFFFFF"/>
                </a:highlight>
                <a:latin typeface="Arial" panose="020B0604020202020204" pitchFamily="34" charset="0"/>
              </a:rPr>
              <a:t>また、赤いラインは表にあらわれた行動を、青い点線は心のエネルギーをあらわしています。</a:t>
            </a:r>
            <a:endParaRPr lang="en-US" altLang="ja-JP" b="0" i="0" smtClean="0">
              <a:solidFill>
                <a:srgbClr val="222222"/>
              </a:solidFill>
              <a:effectLst/>
              <a:highlight>
                <a:srgbClr val="FFFFFF"/>
              </a:highlight>
              <a:latin typeface="Arial" panose="020B0604020202020204" pitchFamily="34" charset="0"/>
            </a:endParaRPr>
          </a:p>
          <a:p>
            <a:r>
              <a:rPr lang="ja-JP" altLang="en-US" b="0" i="0" smtClean="0">
                <a:solidFill>
                  <a:srgbClr val="222222"/>
                </a:solidFill>
                <a:effectLst/>
                <a:highlight>
                  <a:srgbClr val="FFFFFF"/>
                </a:highlight>
                <a:latin typeface="Arial" panose="020B0604020202020204" pitchFamily="34" charset="0"/>
              </a:rPr>
              <a:t>まず赤い</a:t>
            </a:r>
            <a:r>
              <a:rPr lang="en-US" altLang="ja-JP" b="0" i="0" smtClean="0">
                <a:solidFill>
                  <a:srgbClr val="222222"/>
                </a:solidFill>
                <a:effectLst/>
                <a:highlight>
                  <a:srgbClr val="FFFFFF"/>
                </a:highlight>
                <a:latin typeface="Arial" panose="020B0604020202020204" pitchFamily="34" charset="0"/>
              </a:rPr>
              <a:t>LINE</a:t>
            </a:r>
            <a:r>
              <a:rPr lang="ja-JP" altLang="en-US" b="0" i="0" smtClean="0">
                <a:solidFill>
                  <a:srgbClr val="222222"/>
                </a:solidFill>
                <a:effectLst/>
                <a:highlight>
                  <a:srgbClr val="FFFFFF"/>
                </a:highlight>
                <a:latin typeface="Arial" panose="020B0604020202020204" pitchFamily="34" charset="0"/>
              </a:rPr>
              <a:t>に注目してみます。はじめのうちは、困難があってもエネルギーをたくさん使って頑張っているのですが、あるとき、表に出られなくなる状況が起こります。</a:t>
            </a:r>
            <a:endParaRPr lang="en-US" altLang="ja-JP" b="0" i="0" smtClean="0">
              <a:solidFill>
                <a:srgbClr val="222222"/>
              </a:solidFill>
              <a:effectLst/>
              <a:highlight>
                <a:srgbClr val="FFFFFF"/>
              </a:highlight>
              <a:latin typeface="Arial" panose="020B0604020202020204" pitchFamily="34" charset="0"/>
            </a:endParaRPr>
          </a:p>
          <a:p>
            <a:r>
              <a:rPr lang="ja-JP" altLang="en-US" b="0" i="0" smtClean="0">
                <a:solidFill>
                  <a:srgbClr val="222222"/>
                </a:solidFill>
                <a:effectLst/>
                <a:highlight>
                  <a:srgbClr val="FFFFFF"/>
                </a:highlight>
                <a:latin typeface="Arial" panose="020B0604020202020204" pitchFamily="34" charset="0"/>
              </a:rPr>
              <a:t>その後しばらく、行動を起こすことが難しい時期が続き、その後、徐々にそれが回復して、活動できるようになっていくという流れを示しています。</a:t>
            </a:r>
            <a:endParaRPr lang="en-US" altLang="ja-JP" b="0" i="0" smtClean="0">
              <a:solidFill>
                <a:srgbClr val="222222"/>
              </a:solidFill>
              <a:effectLst/>
              <a:highlight>
                <a:srgbClr val="FFFFFF"/>
              </a:highlight>
              <a:latin typeface="Arial" panose="020B0604020202020204" pitchFamily="34" charset="0"/>
            </a:endParaRPr>
          </a:p>
          <a:p>
            <a:r>
              <a:rPr lang="ja-JP" altLang="en-US" b="0" i="0" smtClean="0">
                <a:solidFill>
                  <a:srgbClr val="222222"/>
                </a:solidFill>
                <a:effectLst/>
                <a:highlight>
                  <a:srgbClr val="FFFFFF"/>
                </a:highlight>
                <a:latin typeface="Arial" panose="020B0604020202020204" pitchFamily="34" charset="0"/>
              </a:rPr>
              <a:t>しかし、心のエネルギーの動きはそれとは少し違う動き方をします。今度は水色の点線を見てみましょう。がんばってもがんばってもうまくいかない時、外から見れば頑張ってるように見えるけれども、心のエネルギーは実際にはどんどん消耗していきます。そしてもうこれ以上頑張れないとなったときそのときに、それが表の行動として現れるのです。そのとき、家の中に理解してくれる人がいて、安心して過ごせると、徐々にこの心のエネルギーが回復していきます。ただし、この回復していく時にもタイムラグがあって、心のエネルギーが十分に回復してからようやく表に現れる行動に結びつきます。まだ十分に心のエネルギーがたまっていないときに無理をすると、元の状態に戻ってしまいやすくなるので、焦らないことが大切なのです。</a:t>
            </a:r>
            <a:endParaRPr lang="en-US" altLang="ja-JP" b="0" i="0" smtClean="0">
              <a:solidFill>
                <a:srgbClr val="222222"/>
              </a:solidFill>
              <a:effectLst/>
              <a:highlight>
                <a:srgbClr val="FFFFFF"/>
              </a:highlight>
              <a:latin typeface="Arial" panose="020B0604020202020204" pitchFamily="34" charset="0"/>
            </a:endParaRPr>
          </a:p>
          <a:p>
            <a:endParaRPr kumimoji="1" lang="en-US" altLang="ja-JP" b="0" i="0" smtClean="0">
              <a:solidFill>
                <a:srgbClr val="222222"/>
              </a:solidFill>
              <a:effectLst/>
              <a:highlight>
                <a:srgbClr val="FFFFFF"/>
              </a:highlight>
              <a:latin typeface="Arial" panose="020B0604020202020204" pitchFamily="34" charset="0"/>
            </a:endParaRPr>
          </a:p>
          <a:p>
            <a:r>
              <a:rPr kumimoji="1" lang="ja-JP" altLang="en-US" b="0" i="0" smtClean="0">
                <a:solidFill>
                  <a:srgbClr val="222222"/>
                </a:solidFill>
                <a:effectLst/>
                <a:highlight>
                  <a:srgbClr val="FFFFFF"/>
                </a:highlight>
                <a:latin typeface="Arial" panose="020B0604020202020204" pitchFamily="34" charset="0"/>
              </a:rPr>
              <a:t>また、恐怖症状が強いときは、トラウマの影響が考えられるため、そのケアも必要となります。</a:t>
            </a:r>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14</a:t>
            </a:fld>
            <a:endParaRPr kumimoji="1" lang="ja-JP" altLang="en-US"/>
          </a:p>
        </p:txBody>
      </p:sp>
    </p:spTree>
    <p:extLst>
      <p:ext uri="{BB962C8B-B14F-4D97-AF65-F5344CB8AC3E}">
        <p14:creationId xmlns:p14="http://schemas.microsoft.com/office/powerpoint/2010/main" val="2434828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normAutofit fontScale="92500" lnSpcReduction="20000"/>
          </a:bodyPr>
          <a:lstStyle/>
          <a:p>
            <a:r>
              <a:rPr kumimoji="1" lang="ja-JP" altLang="en-US" smtClean="0"/>
              <a:t>次に、対話の回復についてです。</a:t>
            </a:r>
            <a:endParaRPr kumimoji="1" lang="en-US" altLang="ja-JP" smtClean="0"/>
          </a:p>
          <a:p>
            <a:r>
              <a:rPr kumimoji="1" lang="ja-JP" altLang="en-US" smtClean="0"/>
              <a:t>この図は斎藤環さんが提唱されたモデル図で、本人、家族、社会を 円で表しています。</a:t>
            </a:r>
            <a:endParaRPr kumimoji="1" lang="en-US" altLang="ja-JP" smtClean="0"/>
          </a:p>
          <a:p>
            <a:r>
              <a:rPr kumimoji="1" lang="ja-JP" altLang="en-US" smtClean="0"/>
              <a:t>ひきこもり状態でないときは、本人、家族、社会に接点があり、 交流が生じています。</a:t>
            </a:r>
            <a:endParaRPr kumimoji="1" lang="en-US" altLang="ja-JP" smtClean="0"/>
          </a:p>
          <a:p>
            <a:r>
              <a:rPr kumimoji="1" lang="ja-JP" altLang="en-US" smtClean="0"/>
              <a:t>また それぞれの境目にある境界線が機能していて お互いの境界線を越えて必要以上に入りこまれることがないので 安心して 自分らしく過ごすことができます。</a:t>
            </a:r>
            <a:endParaRPr kumimoji="1" lang="en-US" altLang="ja-JP" smtClean="0"/>
          </a:p>
          <a:p>
            <a:r>
              <a:rPr kumimoji="1" lang="ja-JP" altLang="en-US" smtClean="0"/>
              <a:t>また、お互いの間に交流があるので、 日々の変化や動きがあり、 変わるためのきっかけも見つけやすい状況になります。</a:t>
            </a:r>
            <a:endParaRPr kumimoji="1" lang="en-US" altLang="ja-JP" smtClean="0"/>
          </a:p>
          <a:p>
            <a:endParaRPr kumimoji="1" lang="en-US" altLang="ja-JP" smtClean="0"/>
          </a:p>
          <a:p>
            <a:r>
              <a:rPr kumimoji="1" lang="ja-JP" altLang="en-US" smtClean="0"/>
              <a:t>一方、引きこもり状態においては、 本人、家族、社会の間に接点が失われています。 家族は仕事や買い物などであれば社会と接点を持っていますが、引きこもりの話題を誰にも言えずに家族が孤立しているとすれば、その意味において、社会と接点を持っていない状態であると考えられます。</a:t>
            </a:r>
            <a:endParaRPr kumimoji="1" lang="en-US" altLang="ja-JP" smtClean="0"/>
          </a:p>
          <a:p>
            <a:endParaRPr kumimoji="1" lang="en-US" altLang="ja-JP" smtClean="0"/>
          </a:p>
          <a:p>
            <a:r>
              <a:rPr kumimoji="1" lang="ja-JP" altLang="en-US" smtClean="0"/>
              <a:t>しかし外側からのプレッシャーがなくなるわけではありません。</a:t>
            </a:r>
            <a:endParaRPr kumimoji="1" lang="en-US" altLang="ja-JP" smtClean="0"/>
          </a:p>
          <a:p>
            <a:r>
              <a:rPr kumimoji="1" lang="ja-JP" altLang="en-US" smtClean="0"/>
              <a:t>社会の側から家族や本人に向けられるプレッシャー、また、心配な気持ちのあまり家族から本人に向けられるプレッシャーは、ストレスとなって心の中に蓄積していきます。これはとても 辛い状況です </a:t>
            </a:r>
            <a:endParaRPr kumimoji="1" lang="en-US" altLang="ja-JP" smtClean="0"/>
          </a:p>
          <a:p>
            <a:r>
              <a:rPr kumimoji="1" lang="ja-JP" altLang="en-US" smtClean="0"/>
              <a:t>しかし、お互いに接点がないので、 日々の変化も起こりづらく、何か変わるためのきっかけも見つけづらいという状態になってしまいます。そのため、状況が何も変わらないまま、長期に同じ状態が続いてしまうということが起こりやすくなってしまうのです。</a:t>
            </a:r>
            <a:endParaRPr kumimoji="1" lang="en-US" altLang="ja-JP" smtClean="0"/>
          </a:p>
          <a:p>
            <a:r>
              <a:rPr kumimoji="1" lang="ja-JP" altLang="en-US" smtClean="0"/>
              <a:t>したがって、引きこもり状態からの回復には、本人、家族、社会の間に何らかの形で交流を取り戻すことが鍵であるということができます。 </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721"/>
            <a:fld id="{8FADE141-C4D9-4B5B-B80A-8661A43097E8}" type="slidenum">
              <a:rPr lang="ja-JP" altLang="en-US" sz="1100">
                <a:solidFill>
                  <a:prstClr val="black"/>
                </a:solidFill>
                <a:latin typeface="Calibri"/>
                <a:ea typeface="ＭＳ Ｐゴシック" panose="020B0600070205080204" pitchFamily="50" charset="-128"/>
              </a:rPr>
              <a:pPr defTabSz="875721"/>
              <a:t>15</a:t>
            </a:fld>
            <a:endParaRPr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6236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次に、居場所についてです。</a:t>
            </a:r>
            <a:endParaRPr kumimoji="1" lang="en-US" altLang="ja-JP" smtClean="0"/>
          </a:p>
          <a:p>
            <a:r>
              <a:rPr kumimoji="1" lang="ja-JP" altLang="en-US" smtClean="0"/>
              <a:t>居場所には、人間的居場所と、社会的居場所があります。</a:t>
            </a:r>
            <a:endParaRPr kumimoji="1" lang="en-US" altLang="ja-JP" smtClean="0"/>
          </a:p>
          <a:p>
            <a:endParaRPr kumimoji="1" lang="en-US" altLang="ja-JP" smtClean="0"/>
          </a:p>
          <a:p>
            <a:pPr algn="l" rtl="0" fontAlgn="base">
              <a:lnSpc>
                <a:spcPct val="100000"/>
              </a:lnSpc>
              <a:buFont typeface="Wingdings" panose="05000000000000000000" pitchFamily="2" charset="2"/>
              <a:buChar char="l"/>
            </a:pPr>
            <a:r>
              <a:rPr lang="ja-JP" altLang="ja-JP" sz="1600" b="0" i="0" u="none" strike="noStrike" smtClean="0">
                <a:solidFill>
                  <a:srgbClr val="000000"/>
                </a:solidFill>
                <a:effectLst/>
                <a:latin typeface="+mn-ea"/>
              </a:rPr>
              <a:t>人間的居場所</a:t>
            </a:r>
            <a:r>
              <a:rPr lang="en-US" altLang="ja-JP" sz="1600" b="0" i="0" smtClean="0">
                <a:solidFill>
                  <a:srgbClr val="000000"/>
                </a:solidFill>
                <a:effectLst/>
                <a:latin typeface="+mn-ea"/>
              </a:rPr>
              <a:t>​</a:t>
            </a:r>
          </a:p>
          <a:p>
            <a:pPr algn="l" rtl="0" fontAlgn="base">
              <a:lnSpc>
                <a:spcPct val="100000"/>
              </a:lnSpc>
              <a:buFont typeface="Wingdings" panose="05000000000000000000" pitchFamily="2" charset="2"/>
              <a:buNone/>
            </a:pPr>
            <a:r>
              <a:rPr lang="ja-JP" altLang="en-US" sz="1200" b="0" i="0" u="none" strike="noStrike" smtClean="0">
                <a:solidFill>
                  <a:srgbClr val="000000"/>
                </a:solidFill>
                <a:effectLst/>
                <a:latin typeface="+mn-ea"/>
              </a:rPr>
              <a:t>・</a:t>
            </a:r>
            <a:r>
              <a:rPr lang="ja-JP" altLang="ja-JP" sz="1200" b="0" i="0" u="none" strike="noStrike" smtClean="0">
                <a:solidFill>
                  <a:srgbClr val="000000"/>
                </a:solidFill>
                <a:effectLst/>
                <a:latin typeface="+mn-ea"/>
              </a:rPr>
              <a:t>自分であることを取り戻すことができる場所</a:t>
            </a:r>
            <a:endParaRPr lang="en-US" altLang="ja-JP" sz="1200" b="0" i="0" u="none" strike="noStrike" smtClean="0">
              <a:solidFill>
                <a:srgbClr val="000000"/>
              </a:solidFill>
              <a:effectLst/>
              <a:latin typeface="+mn-ea"/>
            </a:endParaRPr>
          </a:p>
          <a:p>
            <a:pPr algn="l" rtl="0" fontAlgn="base">
              <a:lnSpc>
                <a:spcPct val="100000"/>
              </a:lnSpc>
              <a:buFont typeface="Wingdings" panose="05000000000000000000" pitchFamily="2" charset="2"/>
              <a:buNone/>
            </a:pPr>
            <a:r>
              <a:rPr lang="ja-JP" altLang="en-US" sz="1200" b="0" i="0" u="none" strike="noStrike" smtClean="0">
                <a:solidFill>
                  <a:srgbClr val="000000"/>
                </a:solidFill>
                <a:effectLst/>
                <a:latin typeface="+mn-ea"/>
              </a:rPr>
              <a:t>・</a:t>
            </a:r>
            <a:r>
              <a:rPr lang="ja-JP" altLang="ja-JP" sz="1200" b="0" i="0" u="none" strike="noStrike" smtClean="0">
                <a:solidFill>
                  <a:srgbClr val="000000"/>
                </a:solidFill>
                <a:effectLst/>
                <a:latin typeface="+mn-ea"/>
              </a:rPr>
              <a:t>そこにいる（そこに帰る）と安らぎを覚えたり、ほっとすることのできる場所</a:t>
            </a:r>
            <a:endParaRPr lang="en-US" altLang="ja-JP" sz="1200" b="0" i="0" u="none" strike="noStrike" smtClean="0">
              <a:solidFill>
                <a:srgbClr val="000000"/>
              </a:solidFill>
              <a:effectLst/>
              <a:latin typeface="+mn-ea"/>
            </a:endParaRPr>
          </a:p>
          <a:p>
            <a:pPr algn="l" rtl="0" fontAlgn="base">
              <a:lnSpc>
                <a:spcPct val="100000"/>
              </a:lnSpc>
              <a:buFont typeface="Arial" panose="020B0604020202020204" pitchFamily="34" charset="0"/>
              <a:buChar char="•"/>
            </a:pPr>
            <a:endParaRPr lang="en-US" altLang="ja-JP" sz="800" smtClean="0">
              <a:solidFill>
                <a:srgbClr val="000000"/>
              </a:solidFill>
              <a:latin typeface="+mn-ea"/>
            </a:endParaRPr>
          </a:p>
          <a:p>
            <a:pPr algn="l" rtl="0" fontAlgn="base">
              <a:lnSpc>
                <a:spcPct val="100000"/>
              </a:lnSpc>
              <a:buFont typeface="Wingdings" panose="05000000000000000000" pitchFamily="2" charset="2"/>
              <a:buChar char="l"/>
            </a:pPr>
            <a:r>
              <a:rPr lang="ja-JP" altLang="ja-JP" sz="1600" b="0" i="0" u="none" strike="noStrike" smtClean="0">
                <a:solidFill>
                  <a:srgbClr val="000000"/>
                </a:solidFill>
                <a:effectLst/>
                <a:latin typeface="+mn-ea"/>
              </a:rPr>
              <a:t>社会的居場所</a:t>
            </a:r>
            <a:r>
              <a:rPr lang="en-US" altLang="ja-JP" b="0" i="0" smtClean="0">
                <a:solidFill>
                  <a:srgbClr val="000000"/>
                </a:solidFill>
                <a:effectLst/>
                <a:latin typeface="+mn-ea"/>
              </a:rPr>
              <a:t>​</a:t>
            </a:r>
          </a:p>
          <a:p>
            <a:pPr algn="l" rtl="0" fontAlgn="base">
              <a:lnSpc>
                <a:spcPct val="100000"/>
              </a:lnSpc>
              <a:buFont typeface="Wingdings" panose="05000000000000000000" pitchFamily="2" charset="2"/>
              <a:buNone/>
            </a:pPr>
            <a:r>
              <a:rPr lang="ja-JP" altLang="en-US" sz="1200" b="0" i="0" u="none" strike="noStrike" smtClean="0">
                <a:solidFill>
                  <a:srgbClr val="000000"/>
                </a:solidFill>
                <a:effectLst/>
                <a:latin typeface="+mn-ea"/>
              </a:rPr>
              <a:t>・</a:t>
            </a:r>
            <a:r>
              <a:rPr lang="ja-JP" altLang="ja-JP" sz="1200" b="0" i="0" u="none" strike="noStrike" smtClean="0">
                <a:solidFill>
                  <a:srgbClr val="000000"/>
                </a:solidFill>
                <a:effectLst/>
                <a:latin typeface="+mn-ea"/>
              </a:rPr>
              <a:t>自分が他人によって必要とされている場所</a:t>
            </a:r>
            <a:r>
              <a:rPr lang="en-US" altLang="ja-JP" sz="1200" b="0" i="0" smtClean="0">
                <a:solidFill>
                  <a:srgbClr val="000000"/>
                </a:solidFill>
                <a:effectLst/>
                <a:latin typeface="+mn-ea"/>
              </a:rPr>
              <a:t>​</a:t>
            </a:r>
          </a:p>
          <a:p>
            <a:pPr algn="l" rtl="0" fontAlgn="base">
              <a:lnSpc>
                <a:spcPct val="100000"/>
              </a:lnSpc>
              <a:buFont typeface="Wingdings" panose="05000000000000000000" pitchFamily="2" charset="2"/>
              <a:buNone/>
            </a:pPr>
            <a:r>
              <a:rPr lang="ja-JP" altLang="en-US" sz="1200" b="0" i="0" u="none" strike="noStrike" smtClean="0">
                <a:solidFill>
                  <a:srgbClr val="000000"/>
                </a:solidFill>
                <a:effectLst/>
                <a:latin typeface="+mn-ea"/>
              </a:rPr>
              <a:t>・</a:t>
            </a:r>
            <a:r>
              <a:rPr lang="ja-JP" altLang="ja-JP" sz="1200" b="0" i="0" u="none" strike="noStrike" smtClean="0">
                <a:solidFill>
                  <a:srgbClr val="000000"/>
                </a:solidFill>
                <a:effectLst/>
                <a:latin typeface="+mn-ea"/>
              </a:rPr>
              <a:t>自分の資質や能力を社会的に発揮することができる場所</a:t>
            </a:r>
            <a:endParaRPr lang="en-US" altLang="ja-JP" sz="1200" b="0" i="0" u="none" strike="noStrike" smtClean="0">
              <a:solidFill>
                <a:srgbClr val="000000"/>
              </a:solidFill>
              <a:effectLst/>
              <a:latin typeface="+mn-ea"/>
            </a:endParaRPr>
          </a:p>
          <a:p>
            <a:endParaRPr kumimoji="1" lang="en-US" altLang="ja-JP" smtClean="0"/>
          </a:p>
          <a:p>
            <a:r>
              <a:rPr kumimoji="1" lang="ja-JP" altLang="en-US" smtClean="0"/>
              <a:t>このうち、より大切なのは、人間的居場所の方です。</a:t>
            </a:r>
            <a:endParaRPr kumimoji="1" lang="en-US" altLang="ja-JP" smtClean="0"/>
          </a:p>
          <a:p>
            <a:r>
              <a:rPr kumimoji="1" lang="ja-JP" altLang="en-US" smtClean="0"/>
              <a:t>ある青年は、</a:t>
            </a:r>
            <a:endParaRPr kumimoji="1" lang="en-US" altLang="ja-JP" smtClean="0"/>
          </a:p>
          <a:p>
            <a:r>
              <a:rPr kumimoji="1" lang="ja-JP" altLang="en-US" smtClean="0"/>
              <a:t>「自分は家の中でも何もできていないし、働いてもいないけど、ここにいていいんだなと心から思えたときに、あ、働けると思った」と話してくれました。</a:t>
            </a:r>
            <a:endParaRPr kumimoji="1" lang="en-US" altLang="ja-JP" smtClean="0"/>
          </a:p>
          <a:p>
            <a:r>
              <a:rPr kumimoji="1" lang="ja-JP" altLang="en-US" smtClean="0"/>
              <a:t>そういうありのままの自分でいられる居場所があってこそ、社会的居場所での役割へと進んでいけるのです。</a:t>
            </a:r>
            <a:endParaRPr kumimoji="1" lang="en-US" altLang="ja-JP"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16</a:t>
            </a:fld>
            <a:endParaRPr kumimoji="1" lang="ja-JP" altLang="en-US"/>
          </a:p>
        </p:txBody>
      </p:sp>
    </p:spTree>
    <p:extLst>
      <p:ext uri="{BB962C8B-B14F-4D97-AF65-F5344CB8AC3E}">
        <p14:creationId xmlns:p14="http://schemas.microsoft.com/office/powerpoint/2010/main" val="43756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これは、内閣府がおこなった調査のうち、</a:t>
            </a:r>
            <a:r>
              <a:rPr kumimoji="1" lang="en-US" altLang="ja-JP" smtClean="0"/>
              <a:t>15</a:t>
            </a:r>
            <a:r>
              <a:rPr kumimoji="1" lang="ja-JP" altLang="en-US" smtClean="0"/>
              <a:t>歳～</a:t>
            </a:r>
            <a:r>
              <a:rPr kumimoji="1" lang="en-US" altLang="ja-JP" smtClean="0"/>
              <a:t>39</a:t>
            </a:r>
            <a:r>
              <a:rPr kumimoji="1" lang="ja-JP" altLang="en-US" smtClean="0"/>
              <a:t>歳を対象とした調査結果で、安心できる居場所の数と、自己肯定感や将来への希望との関連をみたものです。</a:t>
            </a:r>
            <a:endParaRPr kumimoji="1" lang="en-US" altLang="ja-JP" smtClean="0"/>
          </a:p>
          <a:p>
            <a:r>
              <a:rPr kumimoji="1" lang="ja-JP" altLang="en-US" smtClean="0"/>
              <a:t>安心できる場所の数を０から６個の間で数えた場合、その数が多いほど、自己肯定感や将来への希望が高まることが、はっきりと示されています。</a:t>
            </a:r>
            <a:endParaRPr kumimoji="1" lang="en-US" altLang="ja-JP" smtClean="0"/>
          </a:p>
          <a:p>
            <a:endParaRPr kumimoji="1" lang="en-US" altLang="ja-JP" smtClean="0"/>
          </a:p>
          <a:p>
            <a:r>
              <a:rPr kumimoji="1" lang="ja-JP" altLang="en-US" smtClean="0"/>
              <a:t>このことは、ひきこもり状態にある場合でも、通じるものがあるのではないかと思います。</a:t>
            </a:r>
            <a:endParaRPr kumimoji="1" lang="en-US" altLang="ja-JP" smtClean="0"/>
          </a:p>
          <a:p>
            <a:r>
              <a:rPr kumimoji="1" lang="ja-JP" altLang="en-US" smtClean="0"/>
              <a:t>心から安心できる居場所が増えることは、自己肯定感や将来への希望にもつながる、重要な意味を持つものなのです。</a:t>
            </a:r>
            <a:endParaRPr kumimoji="1" lang="en-US" altLang="ja-JP" smtClean="0"/>
          </a:p>
          <a:p>
            <a:endParaRPr kumimoji="1" lang="en-US" altLang="ja-JP"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17</a:t>
            </a:fld>
            <a:endParaRPr kumimoji="1" lang="ja-JP" altLang="en-US"/>
          </a:p>
        </p:txBody>
      </p:sp>
    </p:spTree>
    <p:extLst>
      <p:ext uri="{BB962C8B-B14F-4D97-AF65-F5344CB8AC3E}">
        <p14:creationId xmlns:p14="http://schemas.microsoft.com/office/powerpoint/2010/main" val="254467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lang="ja-JP" altLang="en-US" sz="1200" smtClean="0">
                <a:latin typeface="HGS創英角ﾎﾟｯﾌﾟ体" panose="040B0A00000000000000" pitchFamily="50" charset="-128"/>
                <a:ea typeface="HGS創英角ﾎﾟｯﾌﾟ体" panose="040B0A00000000000000" pitchFamily="50" charset="-128"/>
              </a:rPr>
              <a:t>ここで、トラウマ（心の傷）という視点についても考えてみたいと思います。</a:t>
            </a:r>
            <a:endParaRPr lang="en-US" altLang="ja-JP" sz="1200" smtClean="0">
              <a:latin typeface="HGS創英角ﾎﾟｯﾌﾟ体" panose="040B0A00000000000000" pitchFamily="50" charset="-128"/>
              <a:ea typeface="HGS創英角ﾎﾟｯﾌﾟ体" panose="040B0A00000000000000" pitchFamily="50" charset="-128"/>
            </a:endParaRPr>
          </a:p>
          <a:p>
            <a:endParaRPr kumimoji="1" lang="en-US" altLang="ja-JP" sz="1200" smtClean="0">
              <a:latin typeface="HGS創英角ﾎﾟｯﾌﾟ体" panose="040B0A00000000000000" pitchFamily="50" charset="-128"/>
              <a:ea typeface="HGS創英角ﾎﾟｯﾌﾟ体" panose="040B0A00000000000000" pitchFamily="50" charset="-128"/>
            </a:endParaRPr>
          </a:p>
          <a:p>
            <a:r>
              <a:rPr kumimoji="1" lang="ja-JP" altLang="en-US" smtClean="0"/>
              <a:t>ひきこもり状態を経験している人は、多くの人がトラウマを抱えています。</a:t>
            </a:r>
            <a:endParaRPr kumimoji="1" lang="en-US" altLang="ja-JP" smtClean="0"/>
          </a:p>
          <a:p>
            <a:r>
              <a:rPr kumimoji="1" lang="ja-JP" altLang="en-US" smtClean="0"/>
              <a:t>家族も、今のこのうまくいかない状況自体が、トラウマになっている場合があります。</a:t>
            </a:r>
            <a:endParaRPr kumimoji="1" lang="en-US" altLang="ja-JP" smtClean="0"/>
          </a:p>
          <a:p>
            <a:endParaRPr kumimoji="1" lang="en-US" altLang="ja-JP" smtClean="0"/>
          </a:p>
          <a:p>
            <a:r>
              <a:rPr lang="ja-JP" altLang="en-US" smtClean="0"/>
              <a:t>トラウマがあると、ふとしたときにそのことがよみがえったり、知らず知らずのうちにそのことに関することを避けたり、ちょっとした刺激に反応しやすくなったりします。</a:t>
            </a:r>
            <a:endParaRPr lang="en-US" altLang="ja-JP" smtClean="0"/>
          </a:p>
          <a:p>
            <a:r>
              <a:rPr lang="ja-JP" altLang="en-US" smtClean="0"/>
              <a:t>でも、今そのことが起こっているわけではないので、周囲の人には理解されにくいのです。</a:t>
            </a:r>
            <a:endParaRPr lang="en-US" altLang="ja-JP" smtClean="0"/>
          </a:p>
          <a:p>
            <a:endParaRPr kumimoji="1" lang="en-US" altLang="ja-JP" smtClean="0"/>
          </a:p>
          <a:p>
            <a:r>
              <a:rPr kumimoji="1" lang="ja-JP" altLang="en-US" smtClean="0"/>
              <a:t>また、安心のために回避することが続く</a:t>
            </a:r>
            <a:r>
              <a:rPr lang="ja-JP" altLang="en-US" smtClean="0"/>
              <a:t>と、</a:t>
            </a:r>
            <a:r>
              <a:rPr kumimoji="1" lang="ja-JP" altLang="en-US" smtClean="0"/>
              <a:t>さらなる不安を生んでしまうことがあります。</a:t>
            </a:r>
            <a:endParaRPr kumimoji="1" lang="en-US" altLang="ja-JP" smtClean="0"/>
          </a:p>
          <a:p>
            <a:endParaRPr kumimoji="1" lang="en-US" altLang="ja-JP" smtClean="0"/>
          </a:p>
          <a:p>
            <a:r>
              <a:rPr kumimoji="1" lang="ja-JP" altLang="en-US" smtClean="0"/>
              <a:t>こうしたことを考えると、トラウマケアの考え方にもとづくサポートが必要であることがうかがえ、</a:t>
            </a:r>
            <a:endParaRPr kumimoji="1" lang="en-US" altLang="ja-JP" smtClean="0"/>
          </a:p>
          <a:p>
            <a:r>
              <a:rPr kumimoji="1" lang="ja-JP" altLang="en-US" smtClean="0"/>
              <a:t>これからの支援者は、トラウマケアについて、しっかり学ぶ必要があると思います。</a:t>
            </a:r>
            <a:endParaRPr kumimoji="1" lang="en-US" altLang="ja-JP" smtClean="0"/>
          </a:p>
          <a:p>
            <a:endParaRPr kumimoji="1" lang="en-US" altLang="ja-JP" smtClean="0"/>
          </a:p>
          <a:p>
            <a:r>
              <a:rPr kumimoji="1" lang="ja-JP" altLang="en-US" smtClean="0"/>
              <a:t>また、トラウマケアの視点を持ったコミュニティづくりも必要です。</a:t>
            </a:r>
            <a:endParaRPr kumimoji="1" lang="en-US" altLang="ja-JP" smtClean="0"/>
          </a:p>
          <a:p>
            <a:r>
              <a:rPr kumimoji="1" lang="ja-JP" altLang="en-US" smtClean="0"/>
              <a:t>つまり、新たなトラウマをもたらさないように、家庭、職場、地域、社会が、安心できるものへと変わっていく必要がある、ということです。</a:t>
            </a:r>
            <a:endParaRPr kumimoji="1" lang="en-US" altLang="ja-JP" smtClean="0"/>
          </a:p>
          <a:p>
            <a:endParaRPr kumimoji="1" lang="ja-JP" altLang="en-US" smtClean="0"/>
          </a:p>
          <a:p>
            <a:r>
              <a:rPr kumimoji="1" lang="ja-JP" altLang="en-US" smtClean="0"/>
              <a:t>ひきこもり状態が生じて居るときに、そのご本人の中に問題があると考えて、それを治そうとする考え方がありますが、</a:t>
            </a:r>
            <a:endParaRPr kumimoji="1" lang="en-US" altLang="ja-JP" smtClean="0"/>
          </a:p>
          <a:p>
            <a:r>
              <a:rPr kumimoji="1" lang="ja-JP" altLang="en-US" smtClean="0"/>
              <a:t>たとえ何らかの生きづらさが生じていたとしても、それはもともと、生きづらい社会からもたらされたものである可能性があります。</a:t>
            </a:r>
            <a:endParaRPr kumimoji="1" lang="en-US" altLang="ja-JP" smtClean="0"/>
          </a:p>
          <a:p>
            <a:r>
              <a:rPr kumimoji="1" lang="ja-JP" altLang="en-US" smtClean="0"/>
              <a:t>これが普通ですよね、できないよりもできた方がよいですよね、などの固定化された価値観も、本人を追い詰めることが多々あります。</a:t>
            </a:r>
            <a:endParaRPr kumimoji="1" lang="en-US" altLang="ja-JP" smtClean="0"/>
          </a:p>
          <a:p>
            <a:endParaRPr kumimoji="1" lang="en-US" altLang="ja-JP" smtClean="0"/>
          </a:p>
          <a:p>
            <a:r>
              <a:rPr kumimoji="1" lang="ja-JP" altLang="en-US" smtClean="0"/>
              <a:t>したがって、社会の側が、一人ひとりの多様性を受け入れ、安心して過ごせるものへと変わっていくことが、本当の意味でのひきこもり支援につながっていくのではないかと思います。</a:t>
            </a:r>
            <a:endParaRPr kumimoji="1" lang="en-US" altLang="ja-JP" smtClean="0"/>
          </a:p>
          <a:p>
            <a:endParaRPr kumimoji="1" lang="en-US" altLang="ja-JP"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18</a:t>
            </a:fld>
            <a:endParaRPr kumimoji="1" lang="ja-JP" altLang="en-US"/>
          </a:p>
        </p:txBody>
      </p:sp>
    </p:spTree>
    <p:extLst>
      <p:ext uri="{BB962C8B-B14F-4D97-AF65-F5344CB8AC3E}">
        <p14:creationId xmlns:p14="http://schemas.microsoft.com/office/powerpoint/2010/main" val="4124433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25</a:t>
            </a:fld>
            <a:endParaRPr kumimoji="1" lang="ja-JP" altLang="en-US"/>
          </a:p>
        </p:txBody>
      </p:sp>
    </p:spTree>
    <p:extLst>
      <p:ext uri="{BB962C8B-B14F-4D97-AF65-F5344CB8AC3E}">
        <p14:creationId xmlns:p14="http://schemas.microsoft.com/office/powerpoint/2010/main" val="1773897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また、こうした関わり方をするときは、相手がどんな状態なのかなということもちょっと気に留めておくといいかと思います。</a:t>
            </a:r>
            <a:endParaRPr kumimoji="1" lang="en-US" altLang="ja-JP" smtClean="0"/>
          </a:p>
          <a:p>
            <a:r>
              <a:rPr kumimoji="1" lang="ja-JP" altLang="en-US" smtClean="0"/>
              <a:t>よく、まろやかな雰囲気を見つけてみましょうとお伝えするんですが、これは言葉を掛けても今大丈夫な状況なのかなどうかなっていうサインを見つけていくということですね。</a:t>
            </a:r>
            <a:endParaRPr kumimoji="1" lang="en-US" altLang="ja-JP" smtClean="0"/>
          </a:p>
          <a:p>
            <a:r>
              <a:rPr kumimoji="1" lang="ja-JP" altLang="en-US" smtClean="0"/>
              <a:t>このサインは人によって、また日によっても違うのですが、ちょっとだけ視線が今日は合うなとか、目つきがちょっといつもより険しくないかなとか そんなことですね。</a:t>
            </a:r>
            <a:endParaRPr kumimoji="1" lang="en-US" altLang="ja-JP" smtClean="0"/>
          </a:p>
          <a:p>
            <a:r>
              <a:rPr kumimoji="1" lang="ja-JP" altLang="en-US" smtClean="0"/>
              <a:t>誰しも体調や気分は同じではなくて日によって変わるので、関わりやすいタイミングを気長に見つけて関わっていけるといいと思います </a:t>
            </a:r>
          </a:p>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26</a:t>
            </a:fld>
            <a:endParaRPr kumimoji="1" lang="ja-JP" altLang="en-US"/>
          </a:p>
        </p:txBody>
      </p:sp>
    </p:spTree>
    <p:extLst>
      <p:ext uri="{BB962C8B-B14F-4D97-AF65-F5344CB8AC3E}">
        <p14:creationId xmlns:p14="http://schemas.microsoft.com/office/powerpoint/2010/main" val="119035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“ひきこもり”は誰にでも起こりうる現象です</a:t>
            </a:r>
          </a:p>
          <a:p>
            <a:r>
              <a:rPr kumimoji="1" lang="ja-JP" altLang="en-US" smtClean="0"/>
              <a:t>苦しさのあまり自分を外の世界から守らざるをえなかったり、自分ではどうすることもできず動けなくなることは、誰の身にも起こりうることです。</a:t>
            </a:r>
          </a:p>
          <a:p>
            <a:endParaRPr kumimoji="1" lang="en-US" altLang="ja-JP" smtClean="0"/>
          </a:p>
          <a:p>
            <a:r>
              <a:rPr kumimoji="1" lang="ja-JP" altLang="en-US" smtClean="0"/>
              <a:t>その事情は一人ひとりさまざまで、“ひきこもり”というたった一つの言葉でくくれるようなものではありません</a:t>
            </a:r>
          </a:p>
          <a:p>
            <a:r>
              <a:rPr kumimoji="1" lang="ja-JP" altLang="en-US" smtClean="0"/>
              <a:t>“ひきこもり”という言葉に抵抗がある方も多くいらっしゃいますが、それは自然なことで、ご自身や家族を“ひきこもり”という言葉にあてはめる必要はありません</a:t>
            </a:r>
            <a:endParaRPr kumimoji="1" lang="en-US" altLang="ja-JP" smtClean="0"/>
          </a:p>
          <a:p>
            <a:r>
              <a:rPr kumimoji="1" lang="ja-JP" altLang="en-US" smtClean="0"/>
              <a:t>あくまでも便宜上、この言葉を使っているとお考えいただければと思います。</a:t>
            </a:r>
          </a:p>
          <a:p>
            <a:endParaRPr kumimoji="1" lang="en-US" altLang="ja-JP" smtClean="0"/>
          </a:p>
          <a:p>
            <a:r>
              <a:rPr kumimoji="1" lang="ja-JP" altLang="en-US" smtClean="0"/>
              <a:t>この講演を通して、こんなとき、どうすればよいのか、どのようにサポートできるのか、少しでも何かのヒントにつながれば幸いです。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2</a:t>
            </a:fld>
            <a:endParaRPr kumimoji="1" lang="ja-JP" altLang="en-US"/>
          </a:p>
        </p:txBody>
      </p:sp>
    </p:spTree>
    <p:extLst>
      <p:ext uri="{BB962C8B-B14F-4D97-AF65-F5344CB8AC3E}">
        <p14:creationId xmlns:p14="http://schemas.microsoft.com/office/powerpoint/2010/main" val="3380060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さて、こうした関わりをする時の</a:t>
            </a:r>
            <a:r>
              <a:rPr kumimoji="1" lang="en-US" altLang="ja-JP" smtClean="0"/>
              <a:t>1</a:t>
            </a:r>
            <a:r>
              <a:rPr kumimoji="1" lang="ja-JP" altLang="en-US" smtClean="0"/>
              <a:t>つのポイントは、安心できる口調や話し方を心がけるということです。これは話される内容よりも話し方の方が、相手にはメッセージとして伝わりやすいからです。</a:t>
            </a:r>
            <a:endParaRPr kumimoji="1" lang="en-US" altLang="ja-JP" smtClean="0"/>
          </a:p>
          <a:p>
            <a:r>
              <a:rPr kumimoji="1" lang="ja-JP" altLang="en-US" smtClean="0"/>
              <a:t>切羽詰った声とか心配な声より、穏やかな声、明るい声、ゆったりした話し方、そんなことを心がけてみると相手に伝わりやすくなります。</a:t>
            </a:r>
            <a:endParaRPr kumimoji="1" lang="en-US" altLang="ja-JP" smtClean="0"/>
          </a:p>
          <a:p>
            <a:r>
              <a:rPr kumimoji="1" lang="ja-JP" altLang="en-US" smtClean="0"/>
              <a:t>心配な気持ちに圧倒されているときはこちらも焦る気持ちが出てくるので何か質問したらすぐに答えが欲しいような気持ちになることもありますが、そんなときも少し待ってみるようにします。もしかしたら今考えているのかもしれないですものね。</a:t>
            </a:r>
            <a:endParaRPr kumimoji="1" lang="en-US" altLang="ja-JP" smtClean="0"/>
          </a:p>
          <a:p>
            <a:r>
              <a:rPr kumimoji="1" lang="ja-JP" altLang="en-US" smtClean="0"/>
              <a:t>また、大事な話題ほどこちらとしては力が入ってしまいがちなので、そんなときほどつぶやくように話して、圧力にならないようにすることも、工夫のひとつです。</a:t>
            </a:r>
            <a:endParaRPr kumimoji="1" lang="en-US" altLang="ja-JP"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28</a:t>
            </a:fld>
            <a:endParaRPr kumimoji="1" lang="ja-JP" altLang="en-US"/>
          </a:p>
        </p:txBody>
      </p:sp>
    </p:spTree>
    <p:extLst>
      <p:ext uri="{BB962C8B-B14F-4D97-AF65-F5344CB8AC3E}">
        <p14:creationId xmlns:p14="http://schemas.microsoft.com/office/powerpoint/2010/main" val="53905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30</a:t>
            </a:fld>
            <a:endParaRPr kumimoji="1" lang="ja-JP" altLang="en-US"/>
          </a:p>
        </p:txBody>
      </p:sp>
    </p:spTree>
    <p:extLst>
      <p:ext uri="{BB962C8B-B14F-4D97-AF65-F5344CB8AC3E}">
        <p14:creationId xmlns:p14="http://schemas.microsoft.com/office/powerpoint/2010/main" val="3327517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次によくある悩み③、次の一歩をどうしたらよいか、です。</a:t>
            </a:r>
            <a:endParaRPr kumimoji="1" lang="en-US" altLang="ja-JP" smtClean="0"/>
          </a:p>
          <a:p>
            <a:r>
              <a:rPr kumimoji="1" lang="ja-JP" altLang="en-US" smtClean="0"/>
              <a:t>こんなふうな何気ない関わりを続けていきますと、少し家の中の緊張が和らいだり、ほっとできる雰囲気になってきたり、お互いが楽に過ごせるような時間が増えていきます。</a:t>
            </a:r>
            <a:endParaRPr kumimoji="1" lang="en-US" altLang="ja-JP" smtClean="0"/>
          </a:p>
          <a:p>
            <a:r>
              <a:rPr kumimoji="1" lang="ja-JP" altLang="en-US" smtClean="0"/>
              <a:t>そんなときは、少しコミュニケーションを先に進める チャンスかもしれません。</a:t>
            </a:r>
            <a:endParaRPr kumimoji="1" lang="en-US" altLang="ja-JP" smtClean="0"/>
          </a:p>
          <a:p>
            <a:r>
              <a:rPr kumimoji="1" lang="ja-JP" altLang="en-US" smtClean="0"/>
              <a:t>そんな時にできることとして、お願いするという関わりがあります。これは大きなことじゃなくて何か家で出来るほんの小さなことを頼んでみるということです。</a:t>
            </a:r>
            <a:endParaRPr kumimoji="1" lang="en-US" altLang="ja-JP" smtClean="0"/>
          </a:p>
          <a:p>
            <a:r>
              <a:rPr kumimoji="1" lang="ja-JP" altLang="en-US" smtClean="0"/>
              <a:t>今ちょっといいかな、と、頼んでも大丈夫かなというところから気遣いながら、これ重くて持てないんだけど運んでもらえないかなとか、なんだか調子のパソコンの調子が悪いんだよね今度でいいからちょっと見てくれたら嬉しいんだけどとか、こんな具合に頼んでいきます。</a:t>
            </a:r>
            <a:endParaRPr kumimoji="1" lang="en-US" altLang="ja-JP" smtClean="0"/>
          </a:p>
          <a:p>
            <a:r>
              <a:rPr kumimoji="1" lang="ja-JP" altLang="en-US" smtClean="0"/>
              <a:t>やるかやらないかは相手に任せることが大切で、で、どうなの？とたたみ掛けずに、お願いしたいことがあるんだってことを伝えるところで終わるのがコツです。</a:t>
            </a:r>
            <a:endParaRPr kumimoji="1" lang="en-US" altLang="ja-JP" smtClean="0"/>
          </a:p>
          <a:p>
            <a:endParaRPr kumimoji="1" lang="en-US" altLang="ja-JP" smtClean="0"/>
          </a:p>
          <a:p>
            <a:r>
              <a:rPr kumimoji="1" lang="ja-JP" altLang="en-US" smtClean="0"/>
              <a:t>もしやってくれたら、感謝の気持ちを心をこめて伝えます。</a:t>
            </a:r>
            <a:endParaRPr kumimoji="1" lang="en-US" altLang="ja-JP" smtClean="0"/>
          </a:p>
          <a:p>
            <a:r>
              <a:rPr kumimoji="1" lang="ja-JP" altLang="en-US" smtClean="0"/>
              <a:t>こんなふうに、お願いするという関わりは、肯定的なメッセージを伝えるチャンスになります。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875721" rtl="0" eaLnBrk="1" fontAlgn="auto" latinLnBrk="0" hangingPunct="1">
              <a:lnSpc>
                <a:spcPct val="100000"/>
              </a:lnSpc>
              <a:spcBef>
                <a:spcPts val="0"/>
              </a:spcBef>
              <a:spcAft>
                <a:spcPts val="0"/>
              </a:spcAft>
              <a:buClrTx/>
              <a:buSzTx/>
              <a:buFontTx/>
              <a:buNone/>
              <a:tabLst/>
              <a:defRPr/>
            </a:pPr>
            <a:fld id="{8FADE141-C4D9-4B5B-B80A-8661A43097E8}" type="slidenum">
              <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75721" rtl="0" eaLnBrk="1" fontAlgn="auto" latinLnBrk="0" hangingPunct="1">
                <a:lnSpc>
                  <a:spcPct val="100000"/>
                </a:lnSpc>
                <a:spcBef>
                  <a:spcPts val="0"/>
                </a:spcBef>
                <a:spcAft>
                  <a:spcPts val="0"/>
                </a:spcAft>
                <a:buClrTx/>
                <a:buSzTx/>
                <a:buFontTx/>
                <a:buNone/>
                <a:tabLst/>
                <a:defRPr/>
              </a:pPr>
              <a:t>31</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1024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また さらに少し</a:t>
            </a:r>
            <a:r>
              <a:rPr kumimoji="1" lang="en-US" altLang="ja-JP" smtClean="0"/>
              <a:t>1</a:t>
            </a:r>
            <a:r>
              <a:rPr kumimoji="1" lang="ja-JP" altLang="en-US" smtClean="0"/>
              <a:t>歩先に進めたいなと思うときの工夫として、提案をするという関わり方があります。</a:t>
            </a:r>
            <a:endParaRPr kumimoji="1" lang="en-US" altLang="ja-JP" smtClean="0"/>
          </a:p>
          <a:p>
            <a:r>
              <a:rPr kumimoji="1" lang="ja-JP" altLang="en-US" smtClean="0"/>
              <a:t>例えば、街の中にある居場所について、本人にちょっと紹介したいなとか、こんなイベントがあるみたいだから、伝えたいな、といった場合ですね。</a:t>
            </a:r>
            <a:endParaRPr kumimoji="1" lang="en-US" altLang="ja-JP" smtClean="0"/>
          </a:p>
          <a:p>
            <a:r>
              <a:rPr kumimoji="1" lang="ja-JP" altLang="en-US" smtClean="0"/>
              <a:t>こういうちょっと先に</a:t>
            </a:r>
            <a:r>
              <a:rPr kumimoji="1" lang="en-US" altLang="ja-JP" smtClean="0"/>
              <a:t>1</a:t>
            </a:r>
            <a:r>
              <a:rPr kumimoji="1" lang="ja-JP" altLang="en-US" smtClean="0"/>
              <a:t>歩先に進める提案っていうのは、ご本人にとってはちょっと緊張するような局面でもあるので、</a:t>
            </a:r>
            <a:endParaRPr kumimoji="1" lang="en-US" altLang="ja-JP" smtClean="0"/>
          </a:p>
          <a:p>
            <a:r>
              <a:rPr kumimoji="1" lang="ja-JP" altLang="en-US" smtClean="0"/>
              <a:t>ポイントとしては、安心できる口調で話す ということと、それから本人の選択する権利を守りながら話すということが大事です。</a:t>
            </a:r>
            <a:endParaRPr kumimoji="1" lang="en-US" altLang="ja-JP" smtClean="0"/>
          </a:p>
          <a:p>
            <a:r>
              <a:rPr kumimoji="1" lang="ja-JP" altLang="en-US" smtClean="0"/>
              <a:t>例えば、</a:t>
            </a:r>
            <a:endParaRPr kumimoji="1" lang="en-US" altLang="ja-JP" smtClean="0"/>
          </a:p>
          <a:p>
            <a:r>
              <a:rPr kumimoji="1" lang="ja-JP" altLang="en-US" smtClean="0"/>
              <a:t>今ちょっといいかな、と、先ほどのお願いの時と同じで、今話しかけていい状況なのかどうかを気遣うような言葉から はじめます </a:t>
            </a:r>
            <a:endParaRPr kumimoji="1" lang="en-US" altLang="ja-JP" smtClean="0"/>
          </a:p>
          <a:p>
            <a:r>
              <a:rPr kumimoji="1" lang="ja-JP" altLang="en-US" smtClean="0"/>
              <a:t>そして、この間こんなチラシをもらってきたんだよねと言ってチラシを取り出し、</a:t>
            </a:r>
            <a:endParaRPr kumimoji="1" lang="en-US" altLang="ja-JP" smtClean="0"/>
          </a:p>
          <a:p>
            <a:r>
              <a:rPr kumimoji="1" lang="ja-JP" altLang="en-US" smtClean="0"/>
              <a:t>もしかしたら参考になるかもしれないなあと思って、と、どんな気持ちでこのチラシをもらってきたのかもさりげなく伝えます。</a:t>
            </a:r>
            <a:endParaRPr kumimoji="1" lang="en-US" altLang="ja-JP" smtClean="0"/>
          </a:p>
          <a:p>
            <a:r>
              <a:rPr kumimoji="1" lang="ja-JP" altLang="en-US" smtClean="0"/>
              <a:t>そして、ここに置いておくから良かったら読んでみてねと 話して、聞いてくれてありがとうと言って話を切り上げ、</a:t>
            </a:r>
            <a:endParaRPr kumimoji="1" lang="en-US" altLang="ja-JP" smtClean="0"/>
          </a:p>
          <a:p>
            <a:r>
              <a:rPr kumimoji="1" lang="ja-JP" altLang="en-US" smtClean="0"/>
              <a:t>読むか読まないかは相手が選択できるようにし、読まない自由を残しておくのです。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mtClean="0"/>
              <a:t>あまり熱心に提案しすぎると、やらされ感になって、本人にとって自分の人生ではなくなってしまうことに留意しましょう。</a:t>
            </a:r>
            <a:endParaRPr lang="en-US" altLang="ja-JP" smtClean="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875721" rtl="0" eaLnBrk="1" fontAlgn="auto" latinLnBrk="0" hangingPunct="1">
              <a:lnSpc>
                <a:spcPct val="100000"/>
              </a:lnSpc>
              <a:spcBef>
                <a:spcPts val="0"/>
              </a:spcBef>
              <a:spcAft>
                <a:spcPts val="0"/>
              </a:spcAft>
              <a:buClrTx/>
              <a:buSzTx/>
              <a:buFontTx/>
              <a:buNone/>
              <a:tabLst/>
              <a:defRPr/>
            </a:pPr>
            <a:fld id="{8FADE141-C4D9-4B5B-B80A-8661A43097E8}" type="slidenum">
              <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75721" rtl="0" eaLnBrk="1" fontAlgn="auto" latinLnBrk="0" hangingPunct="1">
                <a:lnSpc>
                  <a:spcPct val="100000"/>
                </a:lnSpc>
                <a:spcBef>
                  <a:spcPts val="0"/>
                </a:spcBef>
                <a:spcAft>
                  <a:spcPts val="0"/>
                </a:spcAft>
                <a:buClrTx/>
                <a:buSzTx/>
                <a:buFontTx/>
                <a:buNone/>
                <a:tabLst/>
                <a:defRPr/>
              </a:pPr>
              <a:t>32</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9815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E60C51-F0C5-4C28-8E40-1CCCA4382164}" type="slidenum">
              <a:rPr kumimoji="1" lang="ja-JP" altLang="en-US" smtClean="0"/>
              <a:t>33</a:t>
            </a:fld>
            <a:endParaRPr kumimoji="1" lang="ja-JP" altLang="en-US"/>
          </a:p>
        </p:txBody>
      </p:sp>
    </p:spTree>
    <p:extLst>
      <p:ext uri="{BB962C8B-B14F-4D97-AF65-F5344CB8AC3E}">
        <p14:creationId xmlns:p14="http://schemas.microsoft.com/office/powerpoint/2010/main" val="3711660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これはおまんじゅう理論といって、私のオリジナルではないのですが、心をお饅頭にたとえるという考え方です。</a:t>
            </a:r>
            <a:endParaRPr kumimoji="1" lang="en-US" altLang="ja-JP" smtClean="0"/>
          </a:p>
          <a:p>
            <a:r>
              <a:rPr kumimoji="1" lang="ja-JP" altLang="en-US" smtClean="0"/>
              <a:t>お饅頭というのは真ん中にあんこがあって周りに皮がある、そういうお饅頭をイメージしてくださいね。</a:t>
            </a:r>
            <a:endParaRPr kumimoji="1" lang="en-US" altLang="ja-JP" smtClean="0"/>
          </a:p>
          <a:p>
            <a:r>
              <a:rPr kumimoji="1" lang="ja-JP" altLang="en-US" smtClean="0"/>
              <a:t>おまんじゅう理論では、心の中のつらい気持ちとかドロドロした感情などをあんこにたとえています。</a:t>
            </a:r>
            <a:endParaRPr kumimoji="1" lang="en-US" altLang="ja-JP" smtClean="0"/>
          </a:p>
          <a:p>
            <a:r>
              <a:rPr kumimoji="1" lang="ja-JP" altLang="en-US" smtClean="0"/>
              <a:t>一方でそういう中でも頑張れていること、いいところ、対処していることを皮にたとえています。</a:t>
            </a:r>
            <a:endParaRPr kumimoji="1" lang="en-US" altLang="ja-JP" smtClean="0"/>
          </a:p>
          <a:p>
            <a:r>
              <a:rPr kumimoji="1" lang="ja-JP" altLang="en-US" smtClean="0"/>
              <a:t>関わるときは、このあんこと皮を両方大切にすることを意識して、あんこについてはその人のつらさや苦しさに寄り添うように、皮についてはその人の長所や工夫頑張りを見つけて伝えていくように、関わります。皮は、極々小さなことで大丈夫です。 </a:t>
            </a:r>
          </a:p>
          <a:p>
            <a:endParaRPr kumimoji="1" lang="ja-JP" altLang="en-US" dirty="0"/>
          </a:p>
        </p:txBody>
      </p:sp>
      <p:sp>
        <p:nvSpPr>
          <p:cNvPr id="4" name="スライド番号プレースホルダー 3"/>
          <p:cNvSpPr>
            <a:spLocks noGrp="1"/>
          </p:cNvSpPr>
          <p:nvPr>
            <p:ph type="sldNum" sz="quarter" idx="10"/>
          </p:nvPr>
        </p:nvSpPr>
        <p:spPr/>
        <p:txBody>
          <a:bodyPr/>
          <a:lstStyle/>
          <a:p>
            <a:fld id="{8FADE141-C4D9-4B5B-B80A-8661A43097E8}" type="slidenum">
              <a:rPr kumimoji="1" lang="ja-JP" altLang="en-US" smtClean="0"/>
              <a:pPr/>
              <a:t>34</a:t>
            </a:fld>
            <a:endParaRPr kumimoji="1" lang="ja-JP" altLang="en-US"/>
          </a:p>
        </p:txBody>
      </p:sp>
    </p:spTree>
    <p:extLst>
      <p:ext uri="{BB962C8B-B14F-4D97-AF65-F5344CB8AC3E}">
        <p14:creationId xmlns:p14="http://schemas.microsoft.com/office/powerpoint/2010/main" val="175822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そうすると、心のおまんじゅうに変化があらわれてきます。</a:t>
            </a:r>
            <a:endParaRPr kumimoji="1" lang="en-US" altLang="ja-JP" smtClean="0"/>
          </a:p>
          <a:p>
            <a:r>
              <a:rPr kumimoji="1" lang="ja-JP" altLang="en-US" smtClean="0"/>
              <a:t>この</a:t>
            </a:r>
            <a:r>
              <a:rPr kumimoji="1" lang="en-US" altLang="ja-JP" smtClean="0"/>
              <a:t>2</a:t>
            </a:r>
            <a:r>
              <a:rPr kumimoji="1" lang="ja-JP" altLang="en-US" smtClean="0"/>
              <a:t>つのスライドで、実はあんこの大きさは変わっていないのですね。ですが、あんこに寄り添って話を聞いてもらえることで、あんこの色が 薄くなったり、重さが軽くなったりします。</a:t>
            </a:r>
            <a:endParaRPr kumimoji="1" lang="en-US" altLang="ja-JP" smtClean="0"/>
          </a:p>
          <a:p>
            <a:r>
              <a:rPr kumimoji="1" lang="ja-JP" altLang="en-US" smtClean="0"/>
              <a:t>もう</a:t>
            </a:r>
            <a:r>
              <a:rPr kumimoji="1" lang="en-US" altLang="ja-JP" smtClean="0"/>
              <a:t>1</a:t>
            </a:r>
            <a:r>
              <a:rPr kumimoji="1" lang="ja-JP" altLang="en-US" smtClean="0"/>
              <a:t>つは、皮が随分ふっくらとして分厚くなっていることに気が付かれると思います。そうすると 心なしか あんこが小さく見えますよね。</a:t>
            </a:r>
            <a:endParaRPr kumimoji="1" lang="en-US" altLang="ja-JP" smtClean="0"/>
          </a:p>
          <a:p>
            <a:r>
              <a:rPr kumimoji="1" lang="ja-JP" altLang="en-US" smtClean="0"/>
              <a:t>皮がふっくらと大きくなったのでお饅頭の全体の大きさが大きくなって そうすると、実際はあんこの大きさは変わっていなくても、 あんこが心の中に占める割合が相対的に小さくなるということなんです。</a:t>
            </a:r>
            <a:endParaRPr kumimoji="1" lang="en-US" altLang="ja-JP" smtClean="0"/>
          </a:p>
          <a:p>
            <a:r>
              <a:rPr kumimoji="1" lang="ja-JP" altLang="en-US" smtClean="0"/>
              <a:t>ここに少し 今までとはちょっと違う気持ちのゆとりや希望、もう少し何かできるかもしれない、という感覚がが生まれてきます。</a:t>
            </a:r>
            <a:endParaRPr kumimoji="1" lang="en-US" altLang="ja-JP" smtClean="0"/>
          </a:p>
          <a:p>
            <a:r>
              <a:rPr kumimoji="1" lang="ja-JP" altLang="en-US" smtClean="0"/>
              <a:t>あんこは、生きる苦労そのものでもありますし、ひきこもりという状況は短期間で変化することは難しいことがあるので、なかなか小さくならなかったりしますが、</a:t>
            </a:r>
            <a:endParaRPr kumimoji="1" lang="en-US" altLang="ja-JP" smtClean="0"/>
          </a:p>
          <a:p>
            <a:r>
              <a:rPr kumimoji="1" lang="ja-JP" altLang="en-US" smtClean="0"/>
              <a:t>それでも、こんなふうにあんこと皮の両方に寄り添うことで、気持ちが変わってくる可能性があることを、この理論はあらわしています。 </a:t>
            </a:r>
            <a:endParaRPr kumimoji="1" lang="en-US" altLang="ja-JP"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FADE141-C4D9-4B5B-B80A-8661A43097E8}" type="slidenum">
              <a:rPr kumimoji="1" lang="ja-JP" altLang="en-US" smtClean="0"/>
              <a:pPr/>
              <a:t>35</a:t>
            </a:fld>
            <a:endParaRPr kumimoji="1" lang="ja-JP" altLang="en-US"/>
          </a:p>
        </p:txBody>
      </p:sp>
    </p:spTree>
    <p:extLst>
      <p:ext uri="{BB962C8B-B14F-4D97-AF65-F5344CB8AC3E}">
        <p14:creationId xmlns:p14="http://schemas.microsoft.com/office/powerpoint/2010/main" val="63676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そして、こうしたお饅頭はご本人にもあるし家族にも あるのです。</a:t>
            </a:r>
            <a:endParaRPr kumimoji="1" lang="en-US" altLang="ja-JP" smtClean="0"/>
          </a:p>
          <a:p>
            <a:r>
              <a:rPr kumimoji="1" lang="ja-JP" altLang="en-US" smtClean="0"/>
              <a:t>ご本人も家族も、たとえどんな状況でも その人の良い所頑張っていることがあります。</a:t>
            </a:r>
            <a:endParaRPr kumimoji="1" lang="en-US" altLang="ja-JP" smtClean="0"/>
          </a:p>
          <a:p>
            <a:r>
              <a:rPr kumimoji="1" lang="ja-JP" altLang="en-US" smtClean="0"/>
              <a:t>本人も家族も、あんこ癒し顔をふっくらさせることが回復につながっていくのです </a:t>
            </a:r>
            <a:endParaRPr kumimoji="1" lang="en-US" altLang="ja-JP" smtClean="0"/>
          </a:p>
          <a:p>
            <a:r>
              <a:rPr kumimoji="1" lang="ja-JP" altLang="en-US" smtClean="0"/>
              <a:t>そしてそれは</a:t>
            </a:r>
            <a:r>
              <a:rPr kumimoji="1" lang="en-US" altLang="ja-JP" smtClean="0"/>
              <a:t>1</a:t>
            </a:r>
            <a:r>
              <a:rPr kumimoji="1" lang="ja-JP" altLang="en-US" smtClean="0"/>
              <a:t>人ではなかなか難しいことで、やはり安心してあんこを語れる、小さな皮から一緒に探して認めてくれる人や場所が大切です。</a:t>
            </a:r>
            <a:endParaRPr kumimoji="1" lang="en-US" altLang="ja-JP" smtClean="0"/>
          </a:p>
          <a:p>
            <a:r>
              <a:rPr kumimoji="1" lang="ja-JP" altLang="en-US" smtClean="0"/>
              <a:t> </a:t>
            </a:r>
          </a:p>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36</a:t>
            </a:fld>
            <a:endParaRPr kumimoji="1" lang="ja-JP" altLang="en-US"/>
          </a:p>
        </p:txBody>
      </p:sp>
    </p:spTree>
    <p:extLst>
      <p:ext uri="{BB962C8B-B14F-4D97-AF65-F5344CB8AC3E}">
        <p14:creationId xmlns:p14="http://schemas.microsoft.com/office/powerpoint/2010/main" val="790039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E60C51-F0C5-4C28-8E40-1CCCA4382164}" type="slidenum">
              <a:rPr kumimoji="1" lang="ja-JP" altLang="en-US" smtClean="0"/>
              <a:t>37</a:t>
            </a:fld>
            <a:endParaRPr kumimoji="1" lang="ja-JP" altLang="en-US"/>
          </a:p>
        </p:txBody>
      </p:sp>
    </p:spTree>
    <p:extLst>
      <p:ext uri="{BB962C8B-B14F-4D97-AF65-F5344CB8AC3E}">
        <p14:creationId xmlns:p14="http://schemas.microsoft.com/office/powerpoint/2010/main" val="4006349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E2C64-096E-45AD-94C2-DFDB9846744F}" type="slidenum">
              <a:rPr lang="en-US" altLang="ja-JP">
                <a:solidFill>
                  <a:prstClr val="black"/>
                </a:solidFill>
              </a:rPr>
              <a:pPr/>
              <a:t>40</a:t>
            </a:fld>
            <a:endParaRPr lang="en-US" altLang="ja-JP">
              <a:solidFill>
                <a:prstClr val="black"/>
              </a:solidFill>
            </a:endParaRPr>
          </a:p>
        </p:txBody>
      </p:sp>
      <p:sp>
        <p:nvSpPr>
          <p:cNvPr id="46082" name="Rectangle 2"/>
          <p:cNvSpPr>
            <a:spLocks noGrp="1" noRot="1" noChangeAspect="1" noChangeArrowheads="1" noTextEdit="1"/>
          </p:cNvSpPr>
          <p:nvPr>
            <p:ph type="sldImg"/>
          </p:nvPr>
        </p:nvSpPr>
        <p:spPr>
          <a:xfrm>
            <a:off x="403225" y="873125"/>
            <a:ext cx="5821363" cy="4365625"/>
          </a:xfrm>
          <a:ln/>
        </p:spPr>
      </p:sp>
      <p:sp>
        <p:nvSpPr>
          <p:cNvPr id="46083" name="Rectangle 3"/>
          <p:cNvSpPr>
            <a:spLocks noGrp="1" noChangeArrowheads="1"/>
          </p:cNvSpPr>
          <p:nvPr>
            <p:ph type="body" idx="1"/>
          </p:nvPr>
        </p:nvSpPr>
        <p:spPr>
          <a:xfrm>
            <a:off x="884020" y="5530181"/>
            <a:ext cx="4857473" cy="5238239"/>
          </a:xfrm>
        </p:spPr>
        <p:txBody>
          <a:bodyPr/>
          <a:lstStyle/>
          <a:p>
            <a:endParaRPr lang="ja-JP" altLang="en-US" dirty="0"/>
          </a:p>
        </p:txBody>
      </p:sp>
    </p:spTree>
    <p:extLst>
      <p:ext uri="{BB962C8B-B14F-4D97-AF65-F5344CB8AC3E}">
        <p14:creationId xmlns:p14="http://schemas.microsoft.com/office/powerpoint/2010/main" val="426277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3</a:t>
            </a:fld>
            <a:endParaRPr kumimoji="1" lang="ja-JP" altLang="en-US"/>
          </a:p>
        </p:txBody>
      </p:sp>
    </p:spTree>
    <p:extLst>
      <p:ext uri="{BB962C8B-B14F-4D97-AF65-F5344CB8AC3E}">
        <p14:creationId xmlns:p14="http://schemas.microsoft.com/office/powerpoint/2010/main" val="1370893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pPr lvl="1"/>
            <a:r>
              <a:rPr lang="ja-JP" altLang="en-US" sz="1200" smtClean="0"/>
              <a:t>ここで、ご家族など周りにいる人々が自分自身を大切にする、ということについて、ぜひお伝えしたいと思います。</a:t>
            </a:r>
            <a:endParaRPr lang="en-US" altLang="ja-JP" sz="1200" smtClean="0"/>
          </a:p>
          <a:p>
            <a:pPr lvl="1"/>
            <a:r>
              <a:rPr lang="ja-JP" altLang="en-US" sz="1200" smtClean="0"/>
              <a:t>ご家族をはじめ、周りの人々は、ご本人のことを大切に思うあまり、自分のことを犠牲にして、がんばりすぎてしまうことがあります。</a:t>
            </a:r>
            <a:endParaRPr lang="en-US" altLang="ja-JP" sz="1200" smtClean="0"/>
          </a:p>
          <a:p>
            <a:pPr lvl="1"/>
            <a:r>
              <a:rPr lang="ja-JP" altLang="en-US" sz="1200" smtClean="0"/>
              <a:t>でも、それでは、心や身体のバランスを崩してしまいかねません。</a:t>
            </a:r>
            <a:endParaRPr lang="en-US" altLang="ja-JP" sz="120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41</a:t>
            </a:fld>
            <a:endParaRPr kumimoji="1" lang="ja-JP" altLang="en-US"/>
          </a:p>
        </p:txBody>
      </p:sp>
    </p:spTree>
    <p:extLst>
      <p:ext uri="{BB962C8B-B14F-4D97-AF65-F5344CB8AC3E}">
        <p14:creationId xmlns:p14="http://schemas.microsoft.com/office/powerpoint/2010/main" val="839073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以上、ひきこもり状態をめぐって、さまざまなお話をしてきました。</a:t>
            </a:r>
            <a:endParaRPr kumimoji="1" lang="en-US" altLang="ja-JP" smtClean="0"/>
          </a:p>
          <a:p>
            <a:r>
              <a:rPr kumimoji="1" lang="ja-JP" altLang="en-US" smtClean="0"/>
              <a:t>ひきこもり状態をサポートするには、～などのさまざまなものが必要ですが、</a:t>
            </a:r>
            <a:endParaRPr kumimoji="1" lang="en-US" altLang="ja-JP" smtClean="0"/>
          </a:p>
          <a:p>
            <a:r>
              <a:rPr kumimoji="1" lang="ja-JP" altLang="en-US" smtClean="0"/>
              <a:t>それも、～社会があってこそ、実現するものだと思います。</a:t>
            </a:r>
            <a:endParaRPr kumimoji="1" lang="en-US" altLang="ja-JP" smtClean="0"/>
          </a:p>
          <a:p>
            <a:r>
              <a:rPr kumimoji="1" lang="ja-JP" altLang="en-US" smtClean="0"/>
              <a:t>ひきこもり状態にある人に寄り添った理解が促進され、誰もが安心して過ごせる社会になっていくという土台の上で、</a:t>
            </a:r>
            <a:endParaRPr kumimoji="1" lang="en-US" altLang="ja-JP" smtClean="0"/>
          </a:p>
          <a:p>
            <a:r>
              <a:rPr kumimoji="1" lang="ja-JP" altLang="en-US" smtClean="0"/>
              <a:t>さまざまなサポートが充実していくことを、心より願っています。</a:t>
            </a:r>
            <a:endParaRPr kumimoji="1" lang="en-US" altLang="ja-JP" smtClean="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DE141-C4D9-4B5B-B80A-8661A43097E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95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800" smtClean="0">
                <a:solidFill>
                  <a:schemeClr val="bg1"/>
                </a:solidFill>
                <a:latin typeface="BIZ UDPゴシック" panose="020B0400000000000000" pitchFamily="50" charset="-128"/>
                <a:ea typeface="BIZ UDPゴシック" panose="020B0400000000000000" pitchFamily="50" charset="-128"/>
              </a:rPr>
              <a:t>まず、どのくらいの人が“ひきこもり状態”に該当するか、見てみましょう。</a:t>
            </a:r>
            <a:endParaRPr kumimoji="1" lang="en-US" altLang="ja-JP" sz="2800" smtClean="0">
              <a:solidFill>
                <a:schemeClr val="bg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800" smtClean="0">
                <a:solidFill>
                  <a:schemeClr val="bg1"/>
                </a:solidFill>
                <a:latin typeface="BIZ UDPゴシック" panose="020B0400000000000000" pitchFamily="50" charset="-128"/>
                <a:ea typeface="BIZ UDPゴシック" panose="020B0400000000000000" pitchFamily="50" charset="-128"/>
              </a:rPr>
              <a:t>令和</a:t>
            </a:r>
            <a:r>
              <a:rPr kumimoji="1" lang="en-US" altLang="ja-JP" sz="2800" smtClean="0">
                <a:solidFill>
                  <a:schemeClr val="bg1"/>
                </a:solidFill>
                <a:latin typeface="BIZ UDPゴシック" panose="020B0400000000000000" pitchFamily="50" charset="-128"/>
                <a:ea typeface="BIZ UDPゴシック" panose="020B0400000000000000" pitchFamily="50" charset="-128"/>
              </a:rPr>
              <a:t>4</a:t>
            </a:r>
            <a:r>
              <a:rPr kumimoji="1" lang="ja-JP" altLang="en-US" sz="2800" smtClean="0">
                <a:solidFill>
                  <a:schemeClr val="bg1"/>
                </a:solidFill>
                <a:latin typeface="BIZ UDPゴシック" panose="020B0400000000000000" pitchFamily="50" charset="-128"/>
                <a:ea typeface="BIZ UDPゴシック" panose="020B0400000000000000" pitchFamily="50" charset="-128"/>
              </a:rPr>
              <a:t>年度に内閣府がおこなった調査によると、</a:t>
            </a:r>
            <a:endParaRPr kumimoji="1" lang="ja-JP" altLang="en-US" sz="4000" smtClean="0">
              <a:solidFill>
                <a:schemeClr val="bg1"/>
              </a:solidFill>
            </a:endParaRPr>
          </a:p>
          <a:p>
            <a:pPr>
              <a:lnSpc>
                <a:spcPct val="100000"/>
              </a:lnSpc>
              <a:spcBef>
                <a:spcPts val="600"/>
              </a:spcBef>
            </a:pPr>
            <a:r>
              <a:rPr kumimoji="1" lang="ja-JP" altLang="en-US" sz="2800" smtClean="0">
                <a:latin typeface="BIZ UDPゴシック" panose="020B0400000000000000" pitchFamily="50" charset="-128"/>
                <a:ea typeface="BIZ UDPゴシック" panose="020B0400000000000000" pitchFamily="50" charset="-128"/>
              </a:rPr>
              <a:t>広い意味でひきこもり状態にある人は、</a:t>
            </a:r>
            <a:r>
              <a:rPr kumimoji="1" lang="en-US" altLang="ja-JP" sz="2800" smtClean="0">
                <a:latin typeface="BIZ UDPゴシック" panose="020B0400000000000000" pitchFamily="50" charset="-128"/>
                <a:ea typeface="BIZ UDPゴシック" panose="020B0400000000000000" pitchFamily="50" charset="-128"/>
              </a:rPr>
              <a:t>15</a:t>
            </a:r>
            <a:r>
              <a:rPr kumimoji="1" lang="ja-JP" altLang="en-US" sz="2800" smtClean="0">
                <a:latin typeface="BIZ UDPゴシック" panose="020B0400000000000000" pitchFamily="50" charset="-128"/>
                <a:ea typeface="BIZ UDPゴシック" panose="020B0400000000000000" pitchFamily="50" charset="-128"/>
              </a:rPr>
              <a:t>歳～</a:t>
            </a:r>
            <a:r>
              <a:rPr kumimoji="1" lang="en-US" altLang="ja-JP" sz="2800" smtClean="0">
                <a:latin typeface="BIZ UDPゴシック" panose="020B0400000000000000" pitchFamily="50" charset="-128"/>
                <a:ea typeface="BIZ UDPゴシック" panose="020B0400000000000000" pitchFamily="50" charset="-128"/>
              </a:rPr>
              <a:t>64</a:t>
            </a:r>
            <a:r>
              <a:rPr kumimoji="1" lang="ja-JP" altLang="en-US" sz="2800" smtClean="0">
                <a:latin typeface="BIZ UDPゴシック" panose="020B0400000000000000" pitchFamily="50" charset="-128"/>
                <a:ea typeface="BIZ UDPゴシック" panose="020B0400000000000000" pitchFamily="50" charset="-128"/>
              </a:rPr>
              <a:t>歳の年代において、推計</a:t>
            </a:r>
            <a:r>
              <a:rPr kumimoji="1" lang="en-US" altLang="ja-JP" sz="2800" smtClean="0">
                <a:latin typeface="BIZ UDPゴシック" panose="020B0400000000000000" pitchFamily="50" charset="-128"/>
                <a:ea typeface="BIZ UDPゴシック" panose="020B0400000000000000" pitchFamily="50" charset="-128"/>
              </a:rPr>
              <a:t>146</a:t>
            </a:r>
            <a:r>
              <a:rPr kumimoji="1" lang="ja-JP" altLang="en-US" sz="2800" smtClean="0">
                <a:latin typeface="BIZ UDPゴシック" panose="020B0400000000000000" pitchFamily="50" charset="-128"/>
                <a:ea typeface="BIZ UDPゴシック" panose="020B0400000000000000" pitchFamily="50" charset="-128"/>
              </a:rPr>
              <a:t>万人、</a:t>
            </a:r>
            <a:r>
              <a:rPr kumimoji="1" lang="en-US" altLang="ja-JP" sz="2400" smtClean="0">
                <a:latin typeface="BIZ UDPゴシック" panose="020B0400000000000000" pitchFamily="50" charset="-128"/>
                <a:ea typeface="BIZ UDPゴシック" panose="020B0400000000000000" pitchFamily="50" charset="-128"/>
              </a:rPr>
              <a:t>50</a:t>
            </a:r>
            <a:r>
              <a:rPr kumimoji="1" lang="ja-JP" altLang="en-US" sz="2400" smtClean="0">
                <a:latin typeface="BIZ UDPゴシック" panose="020B0400000000000000" pitchFamily="50" charset="-128"/>
                <a:ea typeface="BIZ UDPゴシック" panose="020B0400000000000000" pitchFamily="50" charset="-128"/>
              </a:rPr>
              <a:t>人に</a:t>
            </a:r>
            <a:r>
              <a:rPr kumimoji="1" lang="en-US" altLang="ja-JP" sz="2400" smtClean="0">
                <a:latin typeface="BIZ UDPゴシック" panose="020B0400000000000000" pitchFamily="50" charset="-128"/>
                <a:ea typeface="BIZ UDPゴシック" panose="020B0400000000000000" pitchFamily="50" charset="-128"/>
              </a:rPr>
              <a:t>1</a:t>
            </a:r>
            <a:r>
              <a:rPr kumimoji="1" lang="ja-JP" altLang="en-US" sz="2400" smtClean="0">
                <a:latin typeface="BIZ UDPゴシック" panose="020B0400000000000000" pitchFamily="50" charset="-128"/>
                <a:ea typeface="BIZ UDPゴシック" panose="020B0400000000000000" pitchFamily="50" charset="-128"/>
              </a:rPr>
              <a:t>人であることが示されました。</a:t>
            </a:r>
            <a:endParaRPr kumimoji="1" lang="en-US" altLang="ja-JP" sz="2400" smtClean="0">
              <a:latin typeface="BIZ UDPゴシック" panose="020B0400000000000000" pitchFamily="50" charset="-128"/>
              <a:ea typeface="BIZ UDPゴシック" panose="020B0400000000000000" pitchFamily="50" charset="-128"/>
            </a:endParaRPr>
          </a:p>
          <a:p>
            <a:r>
              <a:rPr kumimoji="1" lang="ja-JP" altLang="en-US" sz="1200" smtClean="0">
                <a:latin typeface="BIZ UDPゴシック" panose="020B0400000000000000" pitchFamily="50" charset="-128"/>
                <a:ea typeface="BIZ UDPゴシック" panose="020B0400000000000000" pitchFamily="50" charset="-128"/>
              </a:rPr>
              <a:t>ここでいう「広い意味でひきこもり状態にある人」とは、下の四角の中で示したように、「普段の外出頻度に関する質問」に、緑色になっている項目を選択した人です。</a:t>
            </a:r>
            <a:endParaRPr kumimoji="1" lang="en-US" altLang="ja-JP" sz="1200" smtClean="0">
              <a:latin typeface="BIZ UDPゴシック" panose="020B0400000000000000" pitchFamily="50" charset="-128"/>
              <a:ea typeface="BIZ UDPゴシック" panose="020B0400000000000000" pitchFamily="50" charset="-128"/>
            </a:endParaRPr>
          </a:p>
          <a:p>
            <a:r>
              <a:rPr kumimoji="1" lang="ja-JP" altLang="en-US" sz="1200" smtClean="0">
                <a:latin typeface="BIZ UDPゴシック" panose="020B0400000000000000" pitchFamily="50" charset="-128"/>
                <a:ea typeface="BIZ UDPゴシック" panose="020B0400000000000000" pitchFamily="50" charset="-128"/>
              </a:rPr>
              <a:t>ここには、家事・妊娠・子育て・介護を担いつつ家族以外の人と交流がある人や、家で仕事をしている人などは含まれていません。</a:t>
            </a:r>
            <a:endParaRPr kumimoji="1" lang="en-US" altLang="ja-JP" sz="1200" smtClean="0">
              <a:latin typeface="BIZ UDPゴシック" panose="020B0400000000000000" pitchFamily="50" charset="-128"/>
              <a:ea typeface="BIZ UDPゴシック" panose="020B0400000000000000" pitchFamily="50" charset="-128"/>
            </a:endParaRPr>
          </a:p>
          <a:p>
            <a:r>
              <a:rPr kumimoji="1" lang="ja-JP" altLang="en-US" sz="1200" smtClean="0">
                <a:latin typeface="BIZ UDPゴシック" panose="020B0400000000000000" pitchFamily="50" charset="-128"/>
                <a:ea typeface="BIZ UDPゴシック" panose="020B0400000000000000" pitchFamily="50" charset="-128"/>
              </a:rPr>
              <a:t>これはあくまでも統計調査なので、この調査ではキャッチしきれない人もいること、</a:t>
            </a:r>
            <a:endParaRPr kumimoji="1" lang="en-US" altLang="ja-JP" sz="1200" smtClean="0">
              <a:latin typeface="BIZ UDPゴシック" panose="020B0400000000000000" pitchFamily="50" charset="-128"/>
              <a:ea typeface="BIZ UDPゴシック" panose="020B0400000000000000" pitchFamily="50" charset="-128"/>
            </a:endParaRPr>
          </a:p>
          <a:p>
            <a:r>
              <a:rPr kumimoji="1" lang="ja-JP" altLang="en-US" smtClean="0"/>
              <a:t>また、</a:t>
            </a:r>
            <a:r>
              <a:rPr kumimoji="1" lang="en-US" altLang="ja-JP" smtClean="0"/>
              <a:t>146</a:t>
            </a:r>
            <a:r>
              <a:rPr kumimoji="1" lang="ja-JP" altLang="en-US" smtClean="0"/>
              <a:t>万人の方のまわりに、その方々のことを心配されている方がたくさんいることを考えると、</a:t>
            </a:r>
            <a:endParaRPr kumimoji="1" lang="en-US" altLang="ja-JP" smtClean="0"/>
          </a:p>
          <a:p>
            <a:r>
              <a:rPr kumimoji="1" lang="ja-JP" altLang="en-US" smtClean="0"/>
              <a:t>ひきこもりというテーマは、国民全体にとって、大変身近なものになっていると考えられます。</a:t>
            </a:r>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4</a:t>
            </a:fld>
            <a:endParaRPr kumimoji="1" lang="ja-JP" altLang="en-US"/>
          </a:p>
        </p:txBody>
      </p:sp>
    </p:spTree>
    <p:extLst>
      <p:ext uri="{BB962C8B-B14F-4D97-AF65-F5344CB8AC3E}">
        <p14:creationId xmlns:p14="http://schemas.microsoft.com/office/powerpoint/2010/main" val="396217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pPr>
              <a:lnSpc>
                <a:spcPct val="100000"/>
              </a:lnSpc>
              <a:spcBef>
                <a:spcPts val="600"/>
              </a:spcBef>
            </a:pPr>
            <a:r>
              <a:rPr kumimoji="1" lang="ja-JP" altLang="en-US" sz="1400" smtClean="0">
                <a:latin typeface="BIZ UDPゴシック" panose="020B0400000000000000" pitchFamily="50" charset="-128"/>
                <a:ea typeface="BIZ UDPゴシック" panose="020B0400000000000000" pitchFamily="50" charset="-128"/>
              </a:rPr>
              <a:t>それでは、広い意味でひきこもろい状態にある人の性別や就業経験はどのくらいでしょうか。</a:t>
            </a:r>
            <a:endParaRPr kumimoji="1" lang="en-US" altLang="ja-JP" sz="1400" smtClean="0">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1400" smtClean="0">
                <a:latin typeface="BIZ UDPゴシック" panose="020B0400000000000000" pitchFamily="50" charset="-128"/>
                <a:ea typeface="BIZ UDPゴシック" panose="020B0400000000000000" pitchFamily="50" charset="-128"/>
              </a:rPr>
              <a:t>先ほどと同じ調査では、</a:t>
            </a:r>
            <a:endParaRPr kumimoji="1" lang="en-US" altLang="ja-JP" sz="1400" smtClean="0">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1400" smtClean="0">
                <a:latin typeface="BIZ UDPゴシック" panose="020B0400000000000000" pitchFamily="50" charset="-128"/>
                <a:ea typeface="BIZ UDPゴシック" panose="020B0400000000000000" pitchFamily="50" charset="-128"/>
              </a:rPr>
              <a:t>性別は、だいたい男性と女性は半々で、少し男性の方が多いくらいでした。</a:t>
            </a:r>
            <a:endParaRPr kumimoji="1" lang="en-US" altLang="ja-JP" sz="1400" smtClean="0">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1400" smtClean="0">
                <a:latin typeface="BIZ UDPゴシック" panose="020B0400000000000000" pitchFamily="50" charset="-128"/>
                <a:ea typeface="BIZ UDPゴシック" panose="020B0400000000000000" pitchFamily="50" charset="-128"/>
              </a:rPr>
              <a:t>これまで、ひきこもり状態にある女性の存在が見過ごされてきたところがありますが、女性についても考えていく必要があることがうかがえます。</a:t>
            </a:r>
            <a:endParaRPr kumimoji="1" lang="en-US" altLang="ja-JP" sz="1400" smtClean="0">
              <a:latin typeface="BIZ UDPゴシック" panose="020B0400000000000000" pitchFamily="50" charset="-128"/>
              <a:ea typeface="BIZ UDPゴシック" panose="020B0400000000000000" pitchFamily="50" charset="-128"/>
            </a:endParaRPr>
          </a:p>
          <a:p>
            <a:pPr>
              <a:lnSpc>
                <a:spcPct val="100000"/>
              </a:lnSpc>
              <a:spcBef>
                <a:spcPts val="600"/>
              </a:spcBef>
            </a:pPr>
            <a:endParaRPr kumimoji="1" lang="en-US" altLang="ja-JP" sz="1400" smtClean="0">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1400" smtClean="0">
                <a:latin typeface="BIZ UDPゴシック" panose="020B0400000000000000" pitchFamily="50" charset="-128"/>
                <a:ea typeface="BIZ UDPゴシック" panose="020B0400000000000000" pitchFamily="50" charset="-128"/>
              </a:rPr>
              <a:t>また、就業経験のある人は、</a:t>
            </a:r>
            <a:r>
              <a:rPr kumimoji="1" lang="en-US" altLang="ja-JP" sz="1200" smtClean="0">
                <a:latin typeface="BIZ UDPゴシック" panose="020B0400000000000000" pitchFamily="50" charset="-128"/>
                <a:ea typeface="BIZ UDPゴシック" panose="020B0400000000000000" pitchFamily="50" charset="-128"/>
              </a:rPr>
              <a:t>15</a:t>
            </a:r>
            <a:r>
              <a:rPr kumimoji="1" lang="ja-JP" altLang="en-US" sz="1200" smtClean="0">
                <a:latin typeface="BIZ UDPゴシック" panose="020B0400000000000000" pitchFamily="50" charset="-128"/>
                <a:ea typeface="BIZ UDPゴシック" panose="020B0400000000000000" pitchFamily="50" charset="-128"/>
              </a:rPr>
              <a:t>～</a:t>
            </a:r>
            <a:r>
              <a:rPr kumimoji="1" lang="en-US" altLang="ja-JP" sz="1200" smtClean="0">
                <a:latin typeface="BIZ UDPゴシック" panose="020B0400000000000000" pitchFamily="50" charset="-128"/>
                <a:ea typeface="BIZ UDPゴシック" panose="020B0400000000000000" pitchFamily="50" charset="-128"/>
              </a:rPr>
              <a:t>39</a:t>
            </a:r>
            <a:r>
              <a:rPr kumimoji="1" lang="ja-JP" altLang="en-US" sz="1200" smtClean="0">
                <a:latin typeface="BIZ UDPゴシック" panose="020B0400000000000000" pitchFamily="50" charset="-128"/>
                <a:ea typeface="BIZ UDPゴシック" panose="020B0400000000000000" pitchFamily="50" charset="-128"/>
              </a:rPr>
              <a:t>歳で約７割、</a:t>
            </a:r>
            <a:r>
              <a:rPr kumimoji="1" lang="en-US" altLang="ja-JP" sz="1200" smtClean="0">
                <a:latin typeface="BIZ UDPゴシック" panose="020B0400000000000000" pitchFamily="50" charset="-128"/>
                <a:ea typeface="BIZ UDPゴシック" panose="020B0400000000000000" pitchFamily="50" charset="-128"/>
              </a:rPr>
              <a:t>40</a:t>
            </a:r>
            <a:r>
              <a:rPr kumimoji="1" lang="ja-JP" altLang="en-US" sz="1200" smtClean="0">
                <a:latin typeface="BIZ UDPゴシック" panose="020B0400000000000000" pitchFamily="50" charset="-128"/>
                <a:ea typeface="BIZ UDPゴシック" panose="020B0400000000000000" pitchFamily="50" charset="-128"/>
              </a:rPr>
              <a:t>～</a:t>
            </a:r>
            <a:r>
              <a:rPr kumimoji="1" lang="en-US" altLang="ja-JP" sz="1200" smtClean="0">
                <a:latin typeface="BIZ UDPゴシック" panose="020B0400000000000000" pitchFamily="50" charset="-128"/>
                <a:ea typeface="BIZ UDPゴシック" panose="020B0400000000000000" pitchFamily="50" charset="-128"/>
              </a:rPr>
              <a:t>69</a:t>
            </a:r>
            <a:r>
              <a:rPr kumimoji="1" lang="ja-JP" altLang="en-US" sz="1200" smtClean="0">
                <a:latin typeface="BIZ UDPゴシック" panose="020B0400000000000000" pitchFamily="50" charset="-128"/>
                <a:ea typeface="BIZ UDPゴシック" panose="020B0400000000000000" pitchFamily="50" charset="-128"/>
              </a:rPr>
              <a:t>歳で約</a:t>
            </a:r>
            <a:r>
              <a:rPr kumimoji="1" lang="en-US" altLang="ja-JP" sz="1200" smtClean="0">
                <a:latin typeface="BIZ UDPゴシック" panose="020B0400000000000000" pitchFamily="50" charset="-128"/>
                <a:ea typeface="BIZ UDPゴシック" panose="020B0400000000000000" pitchFamily="50" charset="-128"/>
              </a:rPr>
              <a:t>9</a:t>
            </a:r>
            <a:r>
              <a:rPr kumimoji="1" lang="ja-JP" altLang="en-US" sz="1200" smtClean="0">
                <a:latin typeface="BIZ UDPゴシック" panose="020B0400000000000000" pitchFamily="50" charset="-128"/>
                <a:ea typeface="BIZ UDPゴシック" panose="020B0400000000000000" pitchFamily="50" charset="-128"/>
              </a:rPr>
              <a:t>割に上りました。</a:t>
            </a:r>
            <a:endParaRPr kumimoji="1" lang="en-US" altLang="ja-JP" sz="1200" smtClean="0">
              <a:latin typeface="BIZ UDPゴシック" panose="020B0400000000000000" pitchFamily="50" charset="-128"/>
              <a:ea typeface="BIZ UDPゴシック" panose="020B0400000000000000" pitchFamily="50" charset="-128"/>
            </a:endParaRPr>
          </a:p>
          <a:p>
            <a:pPr marL="36900" indent="0">
              <a:lnSpc>
                <a:spcPct val="100000"/>
              </a:lnSpc>
              <a:spcBef>
                <a:spcPts val="600"/>
              </a:spcBef>
              <a:buNone/>
            </a:pPr>
            <a:r>
              <a:rPr kumimoji="1" lang="ja-JP" altLang="en-US" sz="1200" smtClean="0">
                <a:latin typeface="BIZ UDPゴシック" panose="020B0400000000000000" pitchFamily="50" charset="-128"/>
                <a:ea typeface="BIZ UDPゴシック" panose="020B0400000000000000" pitchFamily="50" charset="-128"/>
              </a:rPr>
              <a:t>「働いたこともなくひきこもってばかりいる人」というイメージはあやまりで、大部分の方は働いた経験があるということです。</a:t>
            </a:r>
            <a:endParaRPr kumimoji="1" lang="en-US" altLang="ja-JP" sz="1200" smtClean="0">
              <a:latin typeface="BIZ UDPゴシック" panose="020B0400000000000000" pitchFamily="50" charset="-128"/>
              <a:ea typeface="BIZ UDPゴシック" panose="020B0400000000000000" pitchFamily="50" charset="-128"/>
            </a:endParaRPr>
          </a:p>
          <a:p>
            <a:pPr marL="36900" indent="0">
              <a:lnSpc>
                <a:spcPct val="100000"/>
              </a:lnSpc>
              <a:spcBef>
                <a:spcPts val="600"/>
              </a:spcBef>
              <a:buNone/>
            </a:pPr>
            <a:r>
              <a:rPr kumimoji="1" lang="ja-JP" altLang="en-US" sz="1200" smtClean="0">
                <a:latin typeface="BIZ UDPゴシック" panose="020B0400000000000000" pitchFamily="50" charset="-128"/>
                <a:ea typeface="BIZ UDPゴシック" panose="020B0400000000000000" pitchFamily="50" charset="-128"/>
              </a:rPr>
              <a:t>働く中で、大変辛い経験をして、ひきこもり状態にならざるをえなかった人も、この中には大勢含まれていると考えられます。</a:t>
            </a:r>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5</a:t>
            </a:fld>
            <a:endParaRPr kumimoji="1" lang="ja-JP" altLang="en-US"/>
          </a:p>
        </p:txBody>
      </p:sp>
    </p:spTree>
    <p:extLst>
      <p:ext uri="{BB962C8B-B14F-4D97-AF65-F5344CB8AC3E}">
        <p14:creationId xmlns:p14="http://schemas.microsoft.com/office/powerpoint/2010/main" val="366692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latin typeface="+mn-ea"/>
                <a:ea typeface="+mn-ea"/>
              </a:rPr>
              <a:t>ひきこもり状態の原因・きっかけについては、ひきこもり</a:t>
            </a:r>
            <a:r>
              <a:rPr kumimoji="1" lang="en-US" altLang="ja-JP" smtClean="0">
                <a:latin typeface="+mn-ea"/>
                <a:ea typeface="+mn-ea"/>
              </a:rPr>
              <a:t>UX</a:t>
            </a:r>
            <a:r>
              <a:rPr kumimoji="1" lang="ja-JP" altLang="en-US" smtClean="0">
                <a:latin typeface="+mn-ea"/>
                <a:ea typeface="+mn-ea"/>
              </a:rPr>
              <a:t>会議という団体が実施した調査結果が参考になります。</a:t>
            </a:r>
            <a:endParaRPr kumimoji="1" lang="en-US" altLang="ja-JP" smtClean="0">
              <a:latin typeface="+mn-ea"/>
              <a:ea typeface="+mn-ea"/>
            </a:endParaRPr>
          </a:p>
          <a:p>
            <a:r>
              <a:rPr kumimoji="1" lang="ja-JP" altLang="en-US" smtClean="0">
                <a:latin typeface="+mn-ea"/>
                <a:ea typeface="+mn-ea"/>
              </a:rPr>
              <a:t>この調査は、ひきこもり状態にある人やその経験者</a:t>
            </a:r>
            <a:r>
              <a:rPr kumimoji="1" lang="en-US" altLang="ja-JP" smtClean="0">
                <a:latin typeface="+mn-ea"/>
                <a:ea typeface="+mn-ea"/>
              </a:rPr>
              <a:t>1686</a:t>
            </a:r>
            <a:r>
              <a:rPr kumimoji="1" lang="ja-JP" altLang="en-US" smtClean="0">
                <a:latin typeface="+mn-ea"/>
                <a:ea typeface="+mn-ea"/>
              </a:rPr>
              <a:t>人を対象にしており、このスライドに示した項目には、</a:t>
            </a:r>
            <a:r>
              <a:rPr kumimoji="1" lang="en-US" altLang="ja-JP" smtClean="0">
                <a:latin typeface="+mn-ea"/>
                <a:ea typeface="+mn-ea"/>
              </a:rPr>
              <a:t>1441</a:t>
            </a:r>
            <a:r>
              <a:rPr kumimoji="1" lang="ja-JP" altLang="en-US" smtClean="0">
                <a:latin typeface="+mn-ea"/>
                <a:ea typeface="+mn-ea"/>
              </a:rPr>
              <a:t>人の回答がありました。</a:t>
            </a:r>
            <a:endParaRPr kumimoji="1" lang="en-US" altLang="ja-JP" smtClean="0">
              <a:latin typeface="+mn-ea"/>
              <a:ea typeface="+mn-ea"/>
            </a:endParaRPr>
          </a:p>
          <a:p>
            <a:endParaRPr kumimoji="1" lang="en-US" altLang="ja-JP" smtClean="0">
              <a:latin typeface="+mn-ea"/>
              <a:ea typeface="+mn-ea"/>
            </a:endParaRPr>
          </a:p>
          <a:p>
            <a:r>
              <a:rPr kumimoji="1" lang="ja-JP" altLang="en-US" smtClean="0">
                <a:latin typeface="+mn-ea"/>
                <a:ea typeface="+mn-ea"/>
              </a:rPr>
              <a:t>このグラフを見ると、家族との関係、友人・知人との関係、いじめ、不登校、就職活動、職場での人間関係、ハラスメントや暴力など、さまざまな心理社会的ストレスが関わっていることがうかがえます。</a:t>
            </a:r>
            <a:endParaRPr kumimoji="1" lang="en-US" altLang="ja-JP" smtClean="0">
              <a:latin typeface="+mn-ea"/>
              <a:ea typeface="+mn-ea"/>
            </a:endParaRPr>
          </a:p>
          <a:p>
            <a:r>
              <a:rPr kumimoji="1" lang="ja-JP" altLang="en-US" smtClean="0">
                <a:latin typeface="+mn-ea"/>
                <a:ea typeface="+mn-ea"/>
              </a:rPr>
              <a:t>しかも、このうち一つだけを選択した人は１割程度で、</a:t>
            </a:r>
            <a:r>
              <a:rPr kumimoji="1" lang="en-US" altLang="ja-JP" smtClean="0">
                <a:latin typeface="+mn-ea"/>
                <a:ea typeface="+mn-ea"/>
              </a:rPr>
              <a:t>9</a:t>
            </a:r>
            <a:r>
              <a:rPr kumimoji="1" lang="ja-JP" altLang="en-US" smtClean="0">
                <a:latin typeface="+mn-ea"/>
                <a:ea typeface="+mn-ea"/>
              </a:rPr>
              <a:t>割もの人が、複数の要因が該当すると回答していたそうです。</a:t>
            </a:r>
            <a:endParaRPr kumimoji="1" lang="en-US" altLang="ja-JP" smtClean="0">
              <a:latin typeface="+mn-ea"/>
              <a:ea typeface="+mn-ea"/>
            </a:endParaRPr>
          </a:p>
          <a:p>
            <a:r>
              <a:rPr kumimoji="1" lang="ja-JP" altLang="en-US" smtClean="0">
                <a:latin typeface="+mn-ea"/>
                <a:ea typeface="+mn-ea"/>
              </a:rPr>
              <a:t>こころやからだの不調・病気・障害を挙げた人が大変多いのですが、おそらく、さまざまなストレスの結果として心身の調子を崩した人も多いのではないかと思われます。</a:t>
            </a:r>
            <a:endParaRPr kumimoji="1" lang="en-US" altLang="ja-JP" smtClean="0">
              <a:latin typeface="+mn-ea"/>
              <a:ea typeface="+mn-ea"/>
            </a:endParaRPr>
          </a:p>
          <a:p>
            <a:r>
              <a:rPr kumimoji="1" lang="ja-JP" altLang="en-US" smtClean="0">
                <a:latin typeface="+mn-ea"/>
                <a:ea typeface="+mn-ea"/>
              </a:rPr>
              <a:t>つまり、心理社会的ストレスがあり、それによって心身の状態が悪化し、所属を失ってしまい、孤立していくという悪循環がある可能性があると考えられます。</a:t>
            </a:r>
            <a:endParaRPr kumimoji="1" lang="en-US" altLang="ja-JP" smtClean="0">
              <a:latin typeface="+mn-ea"/>
              <a:ea typeface="+mn-ea"/>
            </a:endParaRPr>
          </a:p>
          <a:p>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DE141-C4D9-4B5B-B80A-8661A43097E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1146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次に、ひきこもり状態にある人が、相談することにどのような思いを持っているかを見てみましょう。</a:t>
            </a:r>
            <a:endParaRPr kumimoji="1" lang="en-US" altLang="ja-JP" smtClean="0"/>
          </a:p>
          <a:p>
            <a:r>
              <a:rPr kumimoji="1" lang="ja-JP" altLang="en-US" smtClean="0"/>
              <a:t>最初にご紹介した内閣府の調査によると、広い意味でひきこもり状態にある人の中で、</a:t>
            </a:r>
            <a:endParaRPr kumimoji="1" lang="en-US" altLang="ja-JP" smtClean="0"/>
          </a:p>
          <a:p>
            <a:pPr>
              <a:lnSpc>
                <a:spcPct val="100000"/>
              </a:lnSpc>
              <a:spcBef>
                <a:spcPts val="600"/>
              </a:spcBef>
            </a:pPr>
            <a:r>
              <a:rPr kumimoji="1" lang="ja-JP" altLang="en-US" sz="3000" smtClean="0">
                <a:latin typeface="BIZ UDPゴシック" panose="020B0400000000000000" pitchFamily="50" charset="-128"/>
                <a:ea typeface="BIZ UDPゴシック" panose="020B0400000000000000" pitchFamily="50" charset="-128"/>
              </a:rPr>
              <a:t>困難な状態を経験しながら、そこから改善した経験のない人は、</a:t>
            </a:r>
            <a:r>
              <a:rPr kumimoji="1" lang="ja-JP" altLang="en-US" sz="3000" smtClean="0">
                <a:solidFill>
                  <a:srgbClr val="C00000"/>
                </a:solidFill>
                <a:latin typeface="BIZ UDPゴシック" panose="020B0400000000000000" pitchFamily="50" charset="-128"/>
                <a:ea typeface="BIZ UDPゴシック" panose="020B0400000000000000" pitchFamily="50" charset="-128"/>
              </a:rPr>
              <a:t>約３～４割にも上りました。</a:t>
            </a:r>
            <a:endParaRPr kumimoji="1" lang="en-US" altLang="ja-JP" sz="3000" smtClean="0">
              <a:solidFill>
                <a:srgbClr val="C00000"/>
              </a:solidFill>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3000" smtClean="0">
                <a:latin typeface="BIZ UDPゴシック" panose="020B0400000000000000" pitchFamily="50" charset="-128"/>
                <a:ea typeface="BIZ UDPゴシック" panose="020B0400000000000000" pitchFamily="50" charset="-128"/>
              </a:rPr>
              <a:t>また、家族や知り合い以外に誰にも相談したくない人は、</a:t>
            </a:r>
            <a:r>
              <a:rPr kumimoji="1" lang="ja-JP" altLang="en-US" sz="3000" smtClean="0">
                <a:solidFill>
                  <a:srgbClr val="C00000"/>
                </a:solidFill>
                <a:latin typeface="BIZ UDPゴシック" panose="020B0400000000000000" pitchFamily="50" charset="-128"/>
                <a:ea typeface="BIZ UDPゴシック" panose="020B0400000000000000" pitchFamily="50" charset="-128"/>
              </a:rPr>
              <a:t>約２割でした。</a:t>
            </a:r>
            <a:endParaRPr kumimoji="1" lang="en-US" altLang="ja-JP" sz="3000" smtClean="0">
              <a:solidFill>
                <a:srgbClr val="C00000"/>
              </a:solidFill>
              <a:latin typeface="BIZ UDPゴシック" panose="020B0400000000000000" pitchFamily="50" charset="-128"/>
              <a:ea typeface="BIZ UDPゴシック" panose="020B0400000000000000" pitchFamily="50" charset="-128"/>
            </a:endParaRPr>
          </a:p>
          <a:p>
            <a:pPr marL="36900" indent="0">
              <a:lnSpc>
                <a:spcPct val="100000"/>
              </a:lnSpc>
              <a:spcBef>
                <a:spcPts val="600"/>
              </a:spcBef>
              <a:buNone/>
            </a:pPr>
            <a:r>
              <a:rPr kumimoji="1" lang="ja-JP" altLang="en-US" sz="3000" smtClean="0">
                <a:latin typeface="BIZ UDPゴシック" panose="020B0400000000000000" pitchFamily="50" charset="-128"/>
                <a:ea typeface="BIZ UDPゴシック" panose="020B0400000000000000" pitchFamily="50" charset="-128"/>
              </a:rPr>
              <a:t>これらはいずれも、ひきこもり状態にない人の倍の割合でした。</a:t>
            </a:r>
            <a:endParaRPr kumimoji="1" lang="en-US" altLang="ja-JP" sz="3000" smtClean="0">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3000" smtClean="0">
                <a:latin typeface="BIZ UDPゴシック" panose="020B0400000000000000" pitchFamily="50" charset="-128"/>
                <a:ea typeface="BIZ UDPゴシック" panose="020B0400000000000000" pitchFamily="50" charset="-128"/>
              </a:rPr>
              <a:t>また、相談したくない理由としては、「相談しても解決できないと思う」を挙げた人が最も多く、</a:t>
            </a:r>
            <a:r>
              <a:rPr kumimoji="1" lang="ja-JP" altLang="en-US" sz="3000" smtClean="0">
                <a:solidFill>
                  <a:srgbClr val="C00000"/>
                </a:solidFill>
                <a:latin typeface="BIZ UDPゴシック" panose="020B0400000000000000" pitchFamily="50" charset="-128"/>
                <a:ea typeface="BIZ UDPゴシック" panose="020B0400000000000000" pitchFamily="50" charset="-128"/>
              </a:rPr>
              <a:t>約５割に上っていました。</a:t>
            </a:r>
            <a:endParaRPr kumimoji="1" lang="en-US" altLang="ja-JP" sz="3000" smtClean="0">
              <a:solidFill>
                <a:srgbClr val="C00000"/>
              </a:solidFill>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2800" smtClean="0">
                <a:latin typeface="BIZ UDPゴシック" panose="020B0400000000000000" pitchFamily="50" charset="-128"/>
                <a:ea typeface="BIZ UDPゴシック" panose="020B0400000000000000" pitchFamily="50" charset="-128"/>
              </a:rPr>
              <a:t>その他、多い回答は、相手がどんな人かわからない、相手にうまく伝えられない、自分ひとりで解決すべきだと思う、わからない等でした。</a:t>
            </a:r>
            <a:endParaRPr kumimoji="1" lang="en-US" altLang="ja-JP" sz="2800" smtClean="0">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3000" smtClean="0">
                <a:latin typeface="BIZ UDPゴシック" panose="020B0400000000000000" pitchFamily="50" charset="-128"/>
                <a:ea typeface="BIZ UDPゴシック" panose="020B0400000000000000" pitchFamily="50" charset="-128"/>
              </a:rPr>
              <a:t>相談相手に望むことは、「相手が同じ悩みを持っている</a:t>
            </a:r>
            <a:r>
              <a:rPr kumimoji="1" lang="en-US" altLang="ja-JP" sz="3000" smtClean="0">
                <a:latin typeface="BIZ UDPゴシック" panose="020B0400000000000000" pitchFamily="50" charset="-128"/>
                <a:ea typeface="BIZ UDPゴシック" panose="020B0400000000000000" pitchFamily="50" charset="-128"/>
              </a:rPr>
              <a:t>/</a:t>
            </a:r>
            <a:r>
              <a:rPr kumimoji="1" lang="ja-JP" altLang="en-US" sz="3000" smtClean="0">
                <a:latin typeface="BIZ UDPゴシック" panose="020B0400000000000000" pitchFamily="50" charset="-128"/>
                <a:ea typeface="BIZ UDPゴシック" panose="020B0400000000000000" pitchFamily="50" charset="-128"/>
              </a:rPr>
              <a:t>持っていたことがある」「無料で相談できる」が最も多く、</a:t>
            </a:r>
            <a:r>
              <a:rPr kumimoji="1" lang="ja-JP" altLang="en-US" sz="3000" smtClean="0">
                <a:solidFill>
                  <a:srgbClr val="C00000"/>
                </a:solidFill>
                <a:latin typeface="BIZ UDPゴシック" panose="020B0400000000000000" pitchFamily="50" charset="-128"/>
                <a:ea typeface="BIZ UDPゴシック" panose="020B0400000000000000" pitchFamily="50" charset="-128"/>
              </a:rPr>
              <a:t>約３～４割でした。</a:t>
            </a:r>
            <a:endParaRPr kumimoji="1" lang="en-US" altLang="ja-JP" sz="3000" smtClean="0">
              <a:solidFill>
                <a:srgbClr val="C00000"/>
              </a:solidFill>
              <a:latin typeface="BIZ UDPゴシック" panose="020B0400000000000000" pitchFamily="50" charset="-128"/>
              <a:ea typeface="BIZ UDPゴシック" panose="020B0400000000000000" pitchFamily="50" charset="-128"/>
            </a:endParaRPr>
          </a:p>
          <a:p>
            <a:pPr marL="265113" indent="-265113"/>
            <a:endParaRPr kumimoji="1" lang="en-US" altLang="ja-JP" sz="3000" smtClean="0">
              <a:solidFill>
                <a:srgbClr val="C00000"/>
              </a:solidFill>
              <a:latin typeface="BIZ UDPゴシック" panose="020B0400000000000000" pitchFamily="50" charset="-128"/>
              <a:ea typeface="BIZ UDPゴシック" panose="020B0400000000000000" pitchFamily="50" charset="-128"/>
            </a:endParaRPr>
          </a:p>
          <a:p>
            <a:pPr marL="265113" indent="-265113"/>
            <a:r>
              <a:rPr kumimoji="1" lang="ja-JP" altLang="en-US" sz="3000" smtClean="0">
                <a:solidFill>
                  <a:srgbClr val="C00000"/>
                </a:solidFill>
                <a:latin typeface="BIZ UDPゴシック" panose="020B0400000000000000" pitchFamily="50" charset="-128"/>
                <a:ea typeface="BIZ UDPゴシック" panose="020B0400000000000000" pitchFamily="50" charset="-128"/>
              </a:rPr>
              <a:t>このことから、これまでの人生において、</a:t>
            </a:r>
            <a:r>
              <a:rPr kumimoji="1" lang="ja-JP" altLang="en-US" sz="3200" smtClean="0">
                <a:solidFill>
                  <a:schemeClr val="bg1"/>
                </a:solidFill>
                <a:latin typeface="BIZ UDPゴシック" panose="020B0400000000000000" pitchFamily="50" charset="-128"/>
                <a:ea typeface="BIZ UDPゴシック" panose="020B0400000000000000" pitchFamily="50" charset="-128"/>
              </a:rPr>
              <a:t>相談してよかったと思えた経験がなかなかなく、相談に肯定的なイメージが持てずにいることがうかがえます。</a:t>
            </a:r>
            <a:endParaRPr kumimoji="1" lang="en-US" altLang="ja-JP" sz="3200" smtClean="0">
              <a:solidFill>
                <a:schemeClr val="bg1"/>
              </a:solidFill>
              <a:latin typeface="BIZ UDPゴシック" panose="020B0400000000000000" pitchFamily="50" charset="-128"/>
              <a:ea typeface="BIZ UDPゴシック" panose="020B0400000000000000" pitchFamily="50" charset="-128"/>
            </a:endParaRPr>
          </a:p>
          <a:p>
            <a:pPr marL="265113" indent="-265113"/>
            <a:r>
              <a:rPr kumimoji="1" lang="ja-JP" altLang="en-US" sz="3200" smtClean="0">
                <a:solidFill>
                  <a:schemeClr val="bg1"/>
                </a:solidFill>
                <a:latin typeface="BIZ UDPゴシック" panose="020B0400000000000000" pitchFamily="50" charset="-128"/>
                <a:ea typeface="BIZ UDPゴシック" panose="020B0400000000000000" pitchFamily="50" charset="-128"/>
              </a:rPr>
              <a:t>そういう中では、自分自身が感じていることや思いを飲みこんでしまうことが続き、徐々に孤立や孤独が深まってしまうのではないかと思われます。</a:t>
            </a:r>
            <a:endParaRPr kumimoji="1" lang="en-US" altLang="ja-JP" sz="3200" smtClean="0">
              <a:solidFill>
                <a:schemeClr val="bg1"/>
              </a:solidFill>
              <a:latin typeface="BIZ UDPゴシック" panose="020B0400000000000000" pitchFamily="50" charset="-128"/>
              <a:ea typeface="BIZ UDPゴシック" panose="020B0400000000000000" pitchFamily="50" charset="-128"/>
            </a:endParaRPr>
          </a:p>
          <a:p>
            <a:pPr marL="265113" indent="-265113"/>
            <a:r>
              <a:rPr kumimoji="1" lang="ja-JP" altLang="en-US" sz="3200" smtClean="0">
                <a:solidFill>
                  <a:schemeClr val="bg1"/>
                </a:solidFill>
                <a:latin typeface="BIZ UDPゴシック" panose="020B0400000000000000" pitchFamily="50" charset="-128"/>
                <a:ea typeface="BIZ UDPゴシック" panose="020B0400000000000000" pitchFamily="50" charset="-128"/>
              </a:rPr>
              <a:t>もっと早くに、相談してよかったと思える経験があれば、また違ったのかもしれないと思わされる結果です。</a:t>
            </a:r>
            <a:endParaRPr kumimoji="1" lang="en-US" altLang="ja-JP" sz="3200" smtClean="0">
              <a:solidFill>
                <a:schemeClr val="bg1"/>
              </a:solidFill>
              <a:latin typeface="BIZ UDPゴシック" panose="020B0400000000000000" pitchFamily="50" charset="-128"/>
              <a:ea typeface="BIZ UDPゴシック" panose="020B0400000000000000" pitchFamily="50" charset="-128"/>
            </a:endParaRPr>
          </a:p>
          <a:p>
            <a:pPr marL="265113" indent="-265113"/>
            <a:r>
              <a:rPr kumimoji="1" lang="ja-JP" altLang="en-US" sz="3200" smtClean="0">
                <a:solidFill>
                  <a:schemeClr val="bg1"/>
                </a:solidFill>
                <a:latin typeface="BIZ UDPゴシック" panose="020B0400000000000000" pitchFamily="50" charset="-128"/>
                <a:ea typeface="BIZ UDPゴシック" panose="020B0400000000000000" pitchFamily="50" charset="-128"/>
              </a:rPr>
              <a:t>また、同じ悩みを経験したことがある人から寄り添ってもらえるような相談や、無料で相談できることが求められていることがうかがえます。</a:t>
            </a:r>
            <a:endParaRPr kumimoji="1" lang="en-US" altLang="ja-JP" sz="3200" smtClean="0">
              <a:solidFill>
                <a:schemeClr val="bg1"/>
              </a:solidFill>
              <a:latin typeface="BIZ UDPゴシック" panose="020B0400000000000000" pitchFamily="50" charset="-128"/>
              <a:ea typeface="BIZ UDPゴシック" panose="020B0400000000000000" pitchFamily="50" charset="-128"/>
            </a:endParaRPr>
          </a:p>
          <a:p>
            <a:pPr marL="265113" indent="-265113"/>
            <a:r>
              <a:rPr kumimoji="1" lang="ja-JP" altLang="en-US" sz="3200" smtClean="0">
                <a:solidFill>
                  <a:schemeClr val="bg1"/>
                </a:solidFill>
                <a:latin typeface="BIZ UDPゴシック" panose="020B0400000000000000" pitchFamily="50" charset="-128"/>
                <a:ea typeface="BIZ UDPゴシック" panose="020B0400000000000000" pitchFamily="50" charset="-128"/>
              </a:rPr>
              <a:t>相談の場において、しばしば解決を急ぐような対応がみられることがありますが、「そんな簡単なことではないのだ」という声が聞こえてくるようです。</a:t>
            </a:r>
            <a:endParaRPr kumimoji="1" lang="en-US" altLang="ja-JP" sz="3200" smtClean="0">
              <a:solidFill>
                <a:schemeClr val="bg1"/>
              </a:solidFill>
              <a:latin typeface="BIZ UDPゴシック" panose="020B0400000000000000" pitchFamily="50" charset="-128"/>
              <a:ea typeface="BIZ UDPゴシック" panose="020B0400000000000000" pitchFamily="50" charset="-128"/>
            </a:endParaRPr>
          </a:p>
          <a:p>
            <a:pPr marL="265113" indent="-265113"/>
            <a:r>
              <a:rPr kumimoji="1" lang="ja-JP" altLang="en-US" smtClean="0"/>
              <a:t>困ったときでも声を出しづらい気持ちや、相談を躊躇する気持ちごと、理解し、寄り添ってもらえるような質の高いサポートを、誰もが無料で受けられる仕組みが求められているといえます。</a:t>
            </a:r>
            <a:endParaRPr kumimoji="1" lang="ja-JP" altLang="en-US"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7</a:t>
            </a:fld>
            <a:endParaRPr kumimoji="1" lang="ja-JP" altLang="en-US"/>
          </a:p>
        </p:txBody>
      </p:sp>
    </p:spTree>
    <p:extLst>
      <p:ext uri="{BB962C8B-B14F-4D97-AF65-F5344CB8AC3E}">
        <p14:creationId xmlns:p14="http://schemas.microsoft.com/office/powerpoint/2010/main" val="164799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人との関わりをめぐる気持ちについては、先ほどのひきこもり</a:t>
            </a:r>
            <a:r>
              <a:rPr kumimoji="1" lang="en-US" altLang="ja-JP" smtClean="0"/>
              <a:t>UX</a:t>
            </a:r>
            <a:r>
              <a:rPr kumimoji="1" lang="ja-JP" altLang="en-US" smtClean="0"/>
              <a:t>会議の結果をみてみると、</a:t>
            </a:r>
            <a:endParaRPr kumimoji="1" lang="en-US" altLang="ja-JP" smtClean="0"/>
          </a:p>
          <a:p>
            <a:r>
              <a:rPr kumimoji="1" lang="ja-JP" altLang="en-US" smtClean="0"/>
              <a:t>社会的スキルに自信がない、対人関係に漠然とした恐怖感がある、人と話すのが苦手、といった回答が</a:t>
            </a:r>
            <a:r>
              <a:rPr kumimoji="1" lang="en-US" altLang="ja-JP" smtClean="0"/>
              <a:t>8</a:t>
            </a:r>
            <a:r>
              <a:rPr kumimoji="1" lang="ja-JP" altLang="en-US" smtClean="0"/>
              <a:t>割から</a:t>
            </a:r>
            <a:r>
              <a:rPr kumimoji="1" lang="en-US" altLang="ja-JP" smtClean="0"/>
              <a:t>9</a:t>
            </a:r>
            <a:r>
              <a:rPr kumimoji="1" lang="ja-JP" altLang="en-US" smtClean="0"/>
              <a:t>割で、</a:t>
            </a:r>
            <a:endParaRPr kumimoji="1" lang="en-US" altLang="ja-JP" smtClean="0"/>
          </a:p>
          <a:p>
            <a:r>
              <a:rPr kumimoji="1" lang="ja-JP" altLang="en-US" smtClean="0"/>
              <a:t>人との交流に苦手意識や恐怖感を抱いていることがうかがえます。</a:t>
            </a:r>
            <a:endParaRPr kumimoji="1" lang="en-US" altLang="ja-JP" smtClean="0"/>
          </a:p>
          <a:p>
            <a:r>
              <a:rPr kumimoji="1" lang="ja-JP" altLang="en-US" smtClean="0"/>
              <a:t>これは、支援者に対しても同じなわけで、そういう意味でも相談へのハードルが高いと考えられます。</a:t>
            </a:r>
            <a:endParaRPr kumimoji="1" lang="en-US" altLang="ja-JP" smtClean="0"/>
          </a:p>
          <a:p>
            <a:r>
              <a:rPr kumimoji="1" lang="ja-JP" altLang="en-US" smtClean="0"/>
              <a:t>しかし、それでも、今よりもっと人と交流したい、似た体験、経験をした人と交流したいと回答した人が７割近くあり、</a:t>
            </a:r>
            <a:endParaRPr kumimoji="1" lang="en-US" altLang="ja-JP" smtClean="0"/>
          </a:p>
          <a:p>
            <a:r>
              <a:rPr kumimoji="1" lang="ja-JP" altLang="en-US" smtClean="0"/>
              <a:t>葛藤がありながらも、人との交流を求める気持ちもあることが伝わってきます。</a:t>
            </a:r>
            <a:endParaRPr kumimoji="1" lang="en-US" altLang="ja-JP" smtClean="0"/>
          </a:p>
          <a:p>
            <a:r>
              <a:rPr kumimoji="1" lang="ja-JP" altLang="en-US" smtClean="0"/>
              <a:t>しばしば、ひきこもり状態にある人は、人と関わる気がない、苦手なことを避けて楽をしている、といった見方がされることがありますが、それは実態には合っていないと考えられます。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DE141-C4D9-4B5B-B80A-8661A43097E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8336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p:spPr>
      </p:sp>
      <p:sp>
        <p:nvSpPr>
          <p:cNvPr id="3" name="ノート プレースホルダー 2"/>
          <p:cNvSpPr>
            <a:spLocks noGrp="1"/>
          </p:cNvSpPr>
          <p:nvPr>
            <p:ph type="body" idx="1"/>
          </p:nvPr>
        </p:nvSpPr>
        <p:spPr/>
        <p:txBody>
          <a:bodyPr/>
          <a:lstStyle/>
          <a:p>
            <a:r>
              <a:rPr kumimoji="1" lang="ja-JP" altLang="en-US" smtClean="0"/>
              <a:t>それでは、都民全体としては、ひきこもり状態のことについて、どのような認識を持っているのでしょうか。</a:t>
            </a:r>
            <a:endParaRPr kumimoji="1" lang="en-US" altLang="ja-JP" smtClean="0"/>
          </a:p>
          <a:p>
            <a:r>
              <a:rPr kumimoji="1" lang="ja-JP" altLang="en-US" smtClean="0"/>
              <a:t>ここでは、東京都が実施した、ひきこもりへの認識に関する世論調査の結果をみてみましょう。</a:t>
            </a:r>
            <a:endParaRPr kumimoji="1" lang="en-US" altLang="ja-JP" smtClean="0"/>
          </a:p>
          <a:p>
            <a:endParaRPr kumimoji="1" lang="en-US" altLang="ja-JP" smtClean="0"/>
          </a:p>
          <a:p>
            <a:r>
              <a:rPr kumimoji="1" lang="ja-JP" altLang="en-US" smtClean="0"/>
              <a:t>まず、ひきこもりという状態への印象や考えとしては、</a:t>
            </a:r>
            <a:endParaRPr kumimoji="1" lang="en-US" altLang="ja-JP" sz="1200" smtClean="0"/>
          </a:p>
          <a:p>
            <a:r>
              <a:rPr kumimoji="1" lang="ja-JP" altLang="en-US" sz="2600" smtClean="0"/>
              <a:t>ひきこもりは誰にでも起こりうる、ストレスから身を守っている、という回答が多く、ひきこもり状態への理解が進んでいることがうかがえます。</a:t>
            </a:r>
            <a:endParaRPr kumimoji="1" lang="en-US" altLang="ja-JP" sz="2600" smtClean="0"/>
          </a:p>
          <a:p>
            <a:r>
              <a:rPr kumimoji="1" lang="ja-JP" altLang="en-US" sz="3000" smtClean="0"/>
              <a:t>また、</a:t>
            </a:r>
            <a:r>
              <a:rPr kumimoji="1" lang="ja-JP" altLang="en-US" sz="2600" smtClean="0"/>
              <a:t>社会との関わりを避けて家や自室にこもる人の気持ちが分かる、他者と関わりたくないと思うことがあると回答した人の割合は高く、</a:t>
            </a:r>
            <a:endParaRPr kumimoji="1" lang="en-US" altLang="ja-JP" sz="260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smtClean="0"/>
              <a:t>自身がひきこもりの状態になる可能性があると回答した人も</a:t>
            </a:r>
            <a:r>
              <a:rPr kumimoji="1" lang="en-US" altLang="ja-JP" sz="2400" smtClean="0"/>
              <a:t>22</a:t>
            </a:r>
            <a:r>
              <a:rPr kumimoji="1" lang="ja-JP" altLang="en-US" sz="2400" smtClean="0"/>
              <a:t>％にのぼっていました。</a:t>
            </a:r>
          </a:p>
          <a:p>
            <a:r>
              <a:rPr kumimoji="1" lang="ja-JP" altLang="en-US" sz="2600" smtClean="0"/>
              <a:t>ひきこもりというテーマはけっして人ごとではないのだ、という都民の意識がうかがえます。</a:t>
            </a:r>
          </a:p>
          <a:p>
            <a:endParaRPr kumimoji="1" lang="en-US" altLang="ja-JP" sz="2600" smtClean="0"/>
          </a:p>
          <a:p>
            <a:r>
              <a:rPr kumimoji="1" lang="ja-JP" altLang="en-US" sz="2600" smtClean="0"/>
              <a:t>一方で、甘えている、働かないことが問題だという回答も</a:t>
            </a:r>
            <a:r>
              <a:rPr kumimoji="1" lang="en-US" altLang="ja-JP" sz="2600" smtClean="0"/>
              <a:t>15</a:t>
            </a:r>
            <a:r>
              <a:rPr kumimoji="1" lang="ja-JP" altLang="en-US" sz="2600" smtClean="0"/>
              <a:t>％前後ありました。</a:t>
            </a:r>
            <a:endParaRPr kumimoji="1" lang="en-US" altLang="ja-JP" sz="2600" smtClean="0"/>
          </a:p>
          <a:p>
            <a:r>
              <a:rPr kumimoji="1" lang="ja-JP" altLang="en-US" sz="2600" smtClean="0"/>
              <a:t>この中には、自分だって辛い中でもがんばっているのに、という声が含まれている可能性もあります。</a:t>
            </a:r>
            <a:endParaRPr kumimoji="1" lang="en-US" altLang="ja-JP" sz="2600" smtClean="0"/>
          </a:p>
          <a:p>
            <a:r>
              <a:rPr kumimoji="1" lang="ja-JP" altLang="en-US" sz="2600" smtClean="0"/>
              <a:t>でも同時に、ひきこもり状態にある人やその家族は、こうしたまなざしから追い詰められてきた歴史があるのです。</a:t>
            </a:r>
            <a:endParaRPr kumimoji="1" lang="en-US" altLang="ja-JP" sz="2600" smtClean="0"/>
          </a:p>
          <a:p>
            <a:endParaRPr kumimoji="1" lang="en-US" altLang="ja-JP" sz="2600" smtClean="0"/>
          </a:p>
          <a:p>
            <a:r>
              <a:rPr kumimoji="1" lang="ja-JP" altLang="en-US" sz="2600" smtClean="0"/>
              <a:t>こうした結果から、</a:t>
            </a:r>
            <a:endParaRPr kumimoji="1" lang="en-US" altLang="ja-JP" sz="2600" smtClean="0"/>
          </a:p>
          <a:p>
            <a:r>
              <a:rPr kumimoji="1" lang="ja-JP" altLang="en-US" sz="2600" smtClean="0"/>
              <a:t>ひきこもり状態でもそうでなくても、辛いときは、誰もが安心して休めたり、相談できたりする社会を作ることが必要であること、</a:t>
            </a:r>
            <a:endParaRPr kumimoji="1" lang="en-US" altLang="ja-JP" sz="2600" smtClean="0"/>
          </a:p>
          <a:p>
            <a:r>
              <a:rPr kumimoji="1" lang="ja-JP" altLang="en-US" sz="2600" smtClean="0"/>
              <a:t>また、それと同時に、ひきこもり状態をめぐるさらなる理解の促進が必要であるといえます。</a:t>
            </a:r>
            <a:endParaRPr kumimoji="1" lang="en-US" altLang="ja-JP" sz="2600" dirty="0"/>
          </a:p>
        </p:txBody>
      </p:sp>
      <p:sp>
        <p:nvSpPr>
          <p:cNvPr id="4" name="スライド番号プレースホルダー 3"/>
          <p:cNvSpPr>
            <a:spLocks noGrp="1"/>
          </p:cNvSpPr>
          <p:nvPr>
            <p:ph type="sldNum" sz="quarter" idx="5"/>
          </p:nvPr>
        </p:nvSpPr>
        <p:spPr/>
        <p:txBody>
          <a:bodyPr/>
          <a:lstStyle/>
          <a:p>
            <a:fld id="{7E4949F3-3971-4D0F-8A81-21D15639A020}" type="slidenum">
              <a:rPr kumimoji="1" lang="ja-JP" altLang="en-US" smtClean="0"/>
              <a:t>9</a:t>
            </a:fld>
            <a:endParaRPr kumimoji="1" lang="ja-JP" altLang="en-US"/>
          </a:p>
        </p:txBody>
      </p:sp>
    </p:spTree>
    <p:extLst>
      <p:ext uri="{BB962C8B-B14F-4D97-AF65-F5344CB8AC3E}">
        <p14:creationId xmlns:p14="http://schemas.microsoft.com/office/powerpoint/2010/main" val="405083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103972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931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419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70544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853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718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1745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472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075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cxnSp>
        <p:nvCxnSpPr>
          <p:cNvPr id="2" name="直線コネクタ 1"/>
          <p:cNvCxnSpPr/>
          <p:nvPr userDrawn="1"/>
        </p:nvCxnSpPr>
        <p:spPr>
          <a:xfrm flipV="1">
            <a:off x="0" y="496796"/>
            <a:ext cx="7795967" cy="35351"/>
          </a:xfrm>
          <a:prstGeom prst="line">
            <a:avLst/>
          </a:prstGeom>
          <a:ln w="38100">
            <a:gradFill flip="none" rotWithShape="1">
              <a:gsLst>
                <a:gs pos="25000">
                  <a:srgbClr val="FF99CC"/>
                </a:gs>
                <a:gs pos="0">
                  <a:srgbClr val="00B050"/>
                </a:gs>
                <a:gs pos="50000">
                  <a:srgbClr val="FF0000"/>
                </a:gs>
                <a:gs pos="75000">
                  <a:srgbClr val="FFFF00"/>
                </a:gs>
                <a:gs pos="100000">
                  <a:srgbClr val="7030A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lvl1pPr defTabSz="342900" fontAlgn="auto">
              <a:spcBef>
                <a:spcPts val="0"/>
              </a:spcBef>
              <a:spcAft>
                <a:spcPts val="0"/>
              </a:spcAft>
              <a:defRPr kumimoji="0" smtClean="0"/>
            </a:lvl1pPr>
          </a:lstStyle>
          <a:p>
            <a:pPr>
              <a:defRPr/>
            </a:pPr>
            <a:fld id="{6A637FDA-A79D-4000-893F-83227E7248A7}" type="datetimeFigureOut">
              <a:rPr lang="ja-JP" altLang="en-US"/>
              <a:pPr>
                <a:defRPr/>
              </a:pPr>
              <a:t>2024/9/10</a:t>
            </a:fld>
            <a:endParaRPr lang="ja-JP" altLang="en-US"/>
          </a:p>
        </p:txBody>
      </p:sp>
      <p:sp>
        <p:nvSpPr>
          <p:cNvPr id="4" name="Footer Placeholder 3"/>
          <p:cNvSpPr>
            <a:spLocks noGrp="1"/>
          </p:cNvSpPr>
          <p:nvPr>
            <p:ph type="ftr" sz="quarter" idx="11"/>
          </p:nvPr>
        </p:nvSpPr>
        <p:spPr/>
        <p:txBody>
          <a:bodyPr/>
          <a:lstStyle>
            <a:lvl1pPr defTabSz="342900" fontAlgn="auto">
              <a:spcBef>
                <a:spcPts val="0"/>
              </a:spcBef>
              <a:spcAft>
                <a:spcPts val="0"/>
              </a:spcAft>
              <a:defRPr kumimoji="0"/>
            </a:lvl1pPr>
          </a:lstStyle>
          <a:p>
            <a:pPr>
              <a:defRPr/>
            </a:pPr>
            <a:endParaRPr lang="ja-JP" altLang="en-US"/>
          </a:p>
        </p:txBody>
      </p:sp>
      <p:sp>
        <p:nvSpPr>
          <p:cNvPr id="5" name="Slide Number Placeholder 4"/>
          <p:cNvSpPr>
            <a:spLocks noGrp="1"/>
          </p:cNvSpPr>
          <p:nvPr>
            <p:ph type="sldNum" sz="quarter" idx="12"/>
          </p:nvPr>
        </p:nvSpPr>
        <p:spPr/>
        <p:txBody>
          <a:bodyPr/>
          <a:lstStyle>
            <a:lvl1pPr defTabSz="342900" fontAlgn="auto">
              <a:spcBef>
                <a:spcPts val="0"/>
              </a:spcBef>
              <a:spcAft>
                <a:spcPts val="0"/>
              </a:spcAft>
              <a:defRPr kumimoji="0" smtClean="0"/>
            </a:lvl1pPr>
          </a:lstStyle>
          <a:p>
            <a:pPr>
              <a:defRPr/>
            </a:pPr>
            <a:fld id="{A7C6CD84-BA83-425C-845D-F26F08D45238}" type="slidenum">
              <a:rPr lang="ja-JP" altLang="en-US"/>
              <a:pPr>
                <a:defRPr/>
              </a:pPr>
              <a:t>‹#›</a:t>
            </a:fld>
            <a:endParaRPr lang="ja-JP" altLang="en-US"/>
          </a:p>
        </p:txBody>
      </p:sp>
    </p:spTree>
    <p:extLst>
      <p:ext uri="{BB962C8B-B14F-4D97-AF65-F5344CB8AC3E}">
        <p14:creationId xmlns:p14="http://schemas.microsoft.com/office/powerpoint/2010/main" val="1445893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2130427"/>
            <a:ext cx="6858000" cy="1470025"/>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2124076" y="3886200"/>
            <a:ext cx="5648325" cy="1752600"/>
          </a:xfrm>
        </p:spPr>
        <p:txBody>
          <a:bodyPr/>
          <a:lstStyle>
            <a:lvl1pPr marL="0" indent="0" algn="ctr">
              <a:buFontTx/>
              <a:buNone/>
              <a:defRPr/>
            </a:lvl1pPr>
          </a:lstStyle>
          <a:p>
            <a:pPr lvl="0"/>
            <a:r>
              <a:rPr lang="ja-JP" altLang="en-US" noProof="0"/>
              <a:t>マスター サブタイトルの書式設定</a:t>
            </a:r>
          </a:p>
        </p:txBody>
      </p:sp>
      <p:sp>
        <p:nvSpPr>
          <p:cNvPr id="3083" name="Line 11"/>
          <p:cNvSpPr>
            <a:spLocks noChangeShapeType="1"/>
          </p:cNvSpPr>
          <p:nvPr/>
        </p:nvSpPr>
        <p:spPr bwMode="auto">
          <a:xfrm flipV="1">
            <a:off x="611188" y="0"/>
            <a:ext cx="0" cy="6858000"/>
          </a:xfrm>
          <a:prstGeom prst="line">
            <a:avLst/>
          </a:prstGeom>
          <a:noFill/>
          <a:ln w="9525">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4" name="Line 12"/>
          <p:cNvSpPr>
            <a:spLocks noChangeShapeType="1"/>
          </p:cNvSpPr>
          <p:nvPr/>
        </p:nvSpPr>
        <p:spPr bwMode="auto">
          <a:xfrm>
            <a:off x="0" y="611188"/>
            <a:ext cx="9144000" cy="0"/>
          </a:xfrm>
          <a:prstGeom prst="line">
            <a:avLst/>
          </a:prstGeom>
          <a:noFill/>
          <a:ln w="9525">
            <a:solidFill>
              <a:srgbClr val="66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5" name="Oval 13"/>
          <p:cNvSpPr>
            <a:spLocks noChangeArrowheads="1"/>
          </p:cNvSpPr>
          <p:nvPr/>
        </p:nvSpPr>
        <p:spPr bwMode="auto">
          <a:xfrm>
            <a:off x="8170863" y="539752"/>
            <a:ext cx="144462" cy="144463"/>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6" name="Oval 14"/>
          <p:cNvSpPr>
            <a:spLocks noChangeArrowheads="1"/>
          </p:cNvSpPr>
          <p:nvPr/>
        </p:nvSpPr>
        <p:spPr bwMode="auto">
          <a:xfrm>
            <a:off x="8386764" y="323850"/>
            <a:ext cx="215900" cy="215900"/>
          </a:xfrm>
          <a:prstGeom prst="ellipse">
            <a:avLst/>
          </a:prstGeom>
          <a:solidFill>
            <a:schemeClr val="bg1"/>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7" name="Oval 15"/>
          <p:cNvSpPr>
            <a:spLocks noChangeArrowheads="1"/>
          </p:cNvSpPr>
          <p:nvPr/>
        </p:nvSpPr>
        <p:spPr bwMode="auto">
          <a:xfrm>
            <a:off x="8675689" y="396875"/>
            <a:ext cx="287337" cy="287338"/>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8" name="Oval 16"/>
          <p:cNvSpPr>
            <a:spLocks noChangeArrowheads="1"/>
          </p:cNvSpPr>
          <p:nvPr/>
        </p:nvSpPr>
        <p:spPr bwMode="auto">
          <a:xfrm>
            <a:off x="468314" y="5589590"/>
            <a:ext cx="287337" cy="287337"/>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9" name="Oval 17"/>
          <p:cNvSpPr>
            <a:spLocks noChangeArrowheads="1"/>
          </p:cNvSpPr>
          <p:nvPr/>
        </p:nvSpPr>
        <p:spPr bwMode="auto">
          <a:xfrm>
            <a:off x="674689" y="5948363"/>
            <a:ext cx="215900" cy="215900"/>
          </a:xfrm>
          <a:prstGeom prst="ellipse">
            <a:avLst/>
          </a:prstGeom>
          <a:solidFill>
            <a:schemeClr val="bg1"/>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90" name="Oval 18"/>
          <p:cNvSpPr>
            <a:spLocks noChangeArrowheads="1"/>
          </p:cNvSpPr>
          <p:nvPr/>
        </p:nvSpPr>
        <p:spPr bwMode="auto">
          <a:xfrm>
            <a:off x="539751" y="6237288"/>
            <a:ext cx="144463" cy="144462"/>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91" name="Oval 19"/>
          <p:cNvSpPr>
            <a:spLocks noChangeArrowheads="1"/>
          </p:cNvSpPr>
          <p:nvPr/>
        </p:nvSpPr>
        <p:spPr bwMode="auto">
          <a:xfrm>
            <a:off x="323851" y="6453188"/>
            <a:ext cx="215900" cy="215900"/>
          </a:xfrm>
          <a:prstGeom prst="ellipse">
            <a:avLst/>
          </a:prstGeom>
          <a:solidFill>
            <a:schemeClr val="bg1"/>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92" name="Oval 20"/>
          <p:cNvSpPr>
            <a:spLocks noChangeArrowheads="1"/>
          </p:cNvSpPr>
          <p:nvPr/>
        </p:nvSpPr>
        <p:spPr bwMode="auto">
          <a:xfrm>
            <a:off x="323850" y="260350"/>
            <a:ext cx="863600" cy="863600"/>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93" name="Oval 21"/>
          <p:cNvSpPr>
            <a:spLocks noChangeArrowheads="1"/>
          </p:cNvSpPr>
          <p:nvPr/>
        </p:nvSpPr>
        <p:spPr bwMode="auto">
          <a:xfrm>
            <a:off x="971550" y="765175"/>
            <a:ext cx="287338" cy="287338"/>
          </a:xfrm>
          <a:prstGeom prst="ellipse">
            <a:avLst/>
          </a:prstGeom>
          <a:solidFill>
            <a:schemeClr val="bg1"/>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ja-JP" altLang="en-US" sz="1350" b="0" i="0" u="none" strike="noStrike" kern="1200" cap="none" spc="0" normalizeH="0" baseline="0" noProof="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16065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290" y="352425"/>
            <a:ext cx="7765322" cy="895350"/>
          </a:xfrm>
        </p:spPr>
        <p:txBody>
          <a:bodyPr/>
          <a:lstStyle>
            <a:lvl1pPr algn="l">
              <a:defRPr sz="3600">
                <a:ln>
                  <a:noFill/>
                </a:ln>
                <a:solidFill>
                  <a:srgbClr val="00339A"/>
                </a:solidFill>
                <a:effectLst/>
                <a:latin typeface="+mj-ea"/>
                <a:ea typeface="+mj-ea"/>
              </a:defRPr>
            </a:lvl1pPr>
          </a:lstStyle>
          <a:p>
            <a:r>
              <a:rPr lang="en-US" dirty="0"/>
              <a:t>Click to edit Master title style</a:t>
            </a:r>
          </a:p>
        </p:txBody>
      </p:sp>
      <p:sp>
        <p:nvSpPr>
          <p:cNvPr id="3" name="Content Placeholder 2"/>
          <p:cNvSpPr>
            <a:spLocks noGrp="1"/>
          </p:cNvSpPr>
          <p:nvPr>
            <p:ph idx="1" hasCustomPrompt="1"/>
          </p:nvPr>
        </p:nvSpPr>
        <p:spPr>
          <a:xfrm>
            <a:off x="235290" y="1447801"/>
            <a:ext cx="8437222" cy="5057775"/>
          </a:xfrm>
        </p:spPr>
        <p:txBody>
          <a:bodyPr/>
          <a:lstStyle>
            <a:lvl1pPr marL="257175" indent="-229500">
              <a:buClr>
                <a:schemeClr val="accent6">
                  <a:lumMod val="75000"/>
                </a:schemeClr>
              </a:buClr>
              <a:buFont typeface="Meiryo" panose="020B0604030504040204" pitchFamily="50" charset="-128"/>
              <a:buChar char="•"/>
              <a:defRPr sz="2700">
                <a:ln>
                  <a:noFill/>
                </a:ln>
                <a:solidFill>
                  <a:srgbClr val="00339A"/>
                </a:solidFill>
                <a:effectLst/>
              </a:defRPr>
            </a:lvl1pPr>
            <a:lvl2pPr marL="540000" indent="-202500">
              <a:buClr>
                <a:schemeClr val="accent6">
                  <a:lumMod val="75000"/>
                </a:schemeClr>
              </a:buClr>
              <a:buFont typeface="Meiryo" panose="020B0604030504040204" pitchFamily="50" charset="-128"/>
              <a:buChar char="•"/>
              <a:defRPr sz="2400">
                <a:solidFill>
                  <a:srgbClr val="00339A"/>
                </a:solidFill>
                <a:effectLst/>
              </a:defRPr>
            </a:lvl2pPr>
            <a:lvl3pPr marL="769500" indent="-162000">
              <a:buClr>
                <a:schemeClr val="accent6">
                  <a:lumMod val="75000"/>
                </a:schemeClr>
              </a:buClr>
              <a:buFont typeface="Meiryo" panose="020B0604030504040204" pitchFamily="50" charset="-128"/>
              <a:buChar char="•"/>
              <a:defRPr sz="2100">
                <a:solidFill>
                  <a:srgbClr val="00339A"/>
                </a:solidFill>
                <a:effectLst/>
              </a:defRPr>
            </a:lvl3pPr>
            <a:lvl4pPr marL="1039500" indent="-162000">
              <a:buClr>
                <a:schemeClr val="accent6">
                  <a:lumMod val="75000"/>
                </a:schemeClr>
              </a:buClr>
              <a:buFont typeface="Meiryo" panose="020B0604030504040204" pitchFamily="50" charset="-128"/>
              <a:buChar char="•"/>
              <a:defRPr sz="1800">
                <a:solidFill>
                  <a:srgbClr val="00339A"/>
                </a:solidFill>
                <a:effectLst/>
              </a:defRPr>
            </a:lvl4pPr>
            <a:lvl5pPr marL="1255500" indent="-162000">
              <a:buClr>
                <a:schemeClr val="accent6">
                  <a:lumMod val="75000"/>
                </a:schemeClr>
              </a:buClr>
              <a:buFont typeface="Meiryo" panose="020B0604030504040204" pitchFamily="50" charset="-128"/>
              <a:buChar char="•"/>
              <a:defRPr sz="1500">
                <a:solidFill>
                  <a:srgbClr val="00339A"/>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2223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77338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defTabSz="342900">
              <a:defRPr/>
            </a:pPr>
            <a:r>
              <a:rPr lang="en-US" altLang="ja-JP">
                <a:solidFill>
                  <a:srgbClr val="000000"/>
                </a:solidFill>
              </a:rPr>
              <a:t>Copyright 2007 © All rights reserved, *** Inc.</a:t>
            </a:r>
          </a:p>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defTabSz="342900">
              <a:defRPr/>
            </a:pPr>
            <a:fld id="{F52A72A5-EC14-43AE-9DE4-6EB6A342DFD0}" type="slidenum">
              <a:rPr lang="en-US" altLang="ja-JP" smtClean="0">
                <a:solidFill>
                  <a:srgbClr val="000000"/>
                </a:solidFill>
              </a:rPr>
              <a:pPr defTabSz="342900">
                <a:defRPr/>
              </a:pPr>
              <a:t>‹#›</a:t>
            </a:fld>
            <a:endParaRPr lang="en-US" altLang="ja-JP" dirty="0">
              <a:solidFill>
                <a:srgbClr val="000000"/>
              </a:solidFill>
            </a:endParaRPr>
          </a:p>
        </p:txBody>
      </p:sp>
    </p:spTree>
    <p:extLst>
      <p:ext uri="{BB962C8B-B14F-4D97-AF65-F5344CB8AC3E}">
        <p14:creationId xmlns:p14="http://schemas.microsoft.com/office/powerpoint/2010/main" val="527716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073150" y="1268413"/>
            <a:ext cx="3781425" cy="4895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06975" y="1268413"/>
            <a:ext cx="3781425" cy="4895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defTabSz="342900">
              <a:defRPr/>
            </a:pPr>
            <a:r>
              <a:rPr lang="en-US" altLang="ja-JP">
                <a:solidFill>
                  <a:srgbClr val="000000"/>
                </a:solidFill>
              </a:rPr>
              <a:t>Copyright 2007 © All rights reserved, *** Inc.</a:t>
            </a:r>
          </a:p>
          <a:p>
            <a:pPr>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defTabSz="342900">
              <a:defRPr/>
            </a:pPr>
            <a:fld id="{14DC3AC7-8629-423A-A450-642CB933A486}" type="slidenum">
              <a:rPr lang="en-US" altLang="ja-JP" smtClean="0">
                <a:solidFill>
                  <a:srgbClr val="000000"/>
                </a:solidFill>
              </a:rPr>
              <a:pPr defTabSz="342900">
                <a:defRPr/>
              </a:pPr>
              <a:t>‹#›</a:t>
            </a:fld>
            <a:endParaRPr lang="en-US" altLang="ja-JP" dirty="0">
              <a:solidFill>
                <a:srgbClr val="000000"/>
              </a:solidFill>
            </a:endParaRPr>
          </a:p>
        </p:txBody>
      </p:sp>
    </p:spTree>
    <p:extLst>
      <p:ext uri="{BB962C8B-B14F-4D97-AF65-F5344CB8AC3E}">
        <p14:creationId xmlns:p14="http://schemas.microsoft.com/office/powerpoint/2010/main" val="2433508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defTabSz="342900">
              <a:defRPr/>
            </a:pPr>
            <a:r>
              <a:rPr lang="en-US" altLang="ja-JP">
                <a:solidFill>
                  <a:srgbClr val="000000"/>
                </a:solidFill>
              </a:rPr>
              <a:t>Copyright 2007 © All rights reserved, *** Inc.</a:t>
            </a:r>
          </a:p>
          <a:p>
            <a:pPr>
              <a:defRPr/>
            </a:pPr>
            <a:endParaRPr lang="en-US" altLang="ja-JP" dirty="0">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pPr defTabSz="342900">
              <a:defRPr/>
            </a:pPr>
            <a:fld id="{42FED4CC-87D5-4904-BA92-03A22560118A}" type="slidenum">
              <a:rPr lang="en-US" altLang="ja-JP" smtClean="0">
                <a:solidFill>
                  <a:srgbClr val="000000"/>
                </a:solidFill>
              </a:rPr>
              <a:pPr defTabSz="342900">
                <a:defRPr/>
              </a:pPr>
              <a:t>‹#›</a:t>
            </a:fld>
            <a:endParaRPr lang="en-US" altLang="ja-JP" dirty="0">
              <a:solidFill>
                <a:srgbClr val="000000"/>
              </a:solidFill>
            </a:endParaRPr>
          </a:p>
        </p:txBody>
      </p:sp>
    </p:spTree>
    <p:extLst>
      <p:ext uri="{BB962C8B-B14F-4D97-AF65-F5344CB8AC3E}">
        <p14:creationId xmlns:p14="http://schemas.microsoft.com/office/powerpoint/2010/main" val="455573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S創英角ﾎﾟｯﾌﾟ体" panose="040B0A00000000000000" pitchFamily="50" charset="-128"/>
                <a:ea typeface="HGS創英角ﾎﾟｯﾌﾟ体" panose="040B0A00000000000000" pitchFamily="50" charset="-128"/>
              </a:defRPr>
            </a:lvl1pPr>
          </a:lstStyle>
          <a:p>
            <a:r>
              <a:rPr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Tree>
    <p:extLst>
      <p:ext uri="{BB962C8B-B14F-4D97-AF65-F5344CB8AC3E}">
        <p14:creationId xmlns:p14="http://schemas.microsoft.com/office/powerpoint/2010/main" val="4294751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defTabSz="342900">
              <a:defRPr/>
            </a:pPr>
            <a:r>
              <a:rPr lang="en-US" altLang="ja-JP">
                <a:solidFill>
                  <a:srgbClr val="000000"/>
                </a:solidFill>
              </a:rPr>
              <a:t>Copyright 2007 © All rights reserved, *** Inc.</a:t>
            </a:r>
          </a:p>
          <a:p>
            <a:pPr>
              <a:defRPr/>
            </a:pPr>
            <a:endParaRPr lang="en-US" altLang="ja-JP" dirty="0">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pPr defTabSz="342900">
              <a:defRPr/>
            </a:pPr>
            <a:fld id="{47F96748-4515-4C73-B87C-62C4F973AD6E}" type="slidenum">
              <a:rPr lang="en-US" altLang="ja-JP" smtClean="0">
                <a:solidFill>
                  <a:srgbClr val="000000"/>
                </a:solidFill>
              </a:rPr>
              <a:pPr defTabSz="342900">
                <a:defRPr/>
              </a:pPr>
              <a:t>‹#›</a:t>
            </a:fld>
            <a:endParaRPr lang="en-US" altLang="ja-JP" dirty="0">
              <a:solidFill>
                <a:srgbClr val="000000"/>
              </a:solidFill>
            </a:endParaRPr>
          </a:p>
        </p:txBody>
      </p:sp>
    </p:spTree>
    <p:extLst>
      <p:ext uri="{BB962C8B-B14F-4D97-AF65-F5344CB8AC3E}">
        <p14:creationId xmlns:p14="http://schemas.microsoft.com/office/powerpoint/2010/main" val="3954685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defTabSz="342900">
              <a:defRPr/>
            </a:pPr>
            <a:r>
              <a:rPr lang="en-US" altLang="ja-JP">
                <a:solidFill>
                  <a:srgbClr val="000000"/>
                </a:solidFill>
              </a:rPr>
              <a:t>Copyright 2007 © All rights reserved, *** Inc.</a:t>
            </a:r>
          </a:p>
          <a:p>
            <a:pPr>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defTabSz="342900">
              <a:defRPr/>
            </a:pPr>
            <a:fld id="{87872D42-5E4B-4211-894B-9C8ACB2C6BE3}" type="slidenum">
              <a:rPr lang="en-US" altLang="ja-JP" smtClean="0">
                <a:solidFill>
                  <a:srgbClr val="000000"/>
                </a:solidFill>
              </a:rPr>
              <a:pPr defTabSz="342900">
                <a:defRPr/>
              </a:pPr>
              <a:t>‹#›</a:t>
            </a:fld>
            <a:endParaRPr lang="en-US" altLang="ja-JP" dirty="0">
              <a:solidFill>
                <a:srgbClr val="000000"/>
              </a:solidFill>
            </a:endParaRPr>
          </a:p>
        </p:txBody>
      </p:sp>
    </p:spTree>
    <p:extLst>
      <p:ext uri="{BB962C8B-B14F-4D97-AF65-F5344CB8AC3E}">
        <p14:creationId xmlns:p14="http://schemas.microsoft.com/office/powerpoint/2010/main" val="3557670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defTabSz="342900">
              <a:defRPr/>
            </a:pPr>
            <a:r>
              <a:rPr lang="en-US" altLang="ja-JP">
                <a:solidFill>
                  <a:srgbClr val="000000"/>
                </a:solidFill>
              </a:rPr>
              <a:t>Copyright 2007 © All rights reserved, *** Inc.</a:t>
            </a:r>
          </a:p>
          <a:p>
            <a:pPr>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defTabSz="342900">
              <a:defRPr/>
            </a:pPr>
            <a:fld id="{43FA4D48-15B6-46E7-9CE1-5AD7FE87C543}" type="slidenum">
              <a:rPr lang="en-US" altLang="ja-JP" smtClean="0">
                <a:solidFill>
                  <a:srgbClr val="000000"/>
                </a:solidFill>
              </a:rPr>
              <a:pPr defTabSz="342900">
                <a:defRPr/>
              </a:pPr>
              <a:t>‹#›</a:t>
            </a:fld>
            <a:endParaRPr lang="en-US" altLang="ja-JP" dirty="0">
              <a:solidFill>
                <a:srgbClr val="000000"/>
              </a:solidFill>
            </a:endParaRPr>
          </a:p>
        </p:txBody>
      </p:sp>
    </p:spTree>
    <p:extLst>
      <p:ext uri="{BB962C8B-B14F-4D97-AF65-F5344CB8AC3E}">
        <p14:creationId xmlns:p14="http://schemas.microsoft.com/office/powerpoint/2010/main" val="1225588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defTabSz="342900">
              <a:defRPr/>
            </a:pPr>
            <a:r>
              <a:rPr lang="en-US" altLang="ja-JP">
                <a:solidFill>
                  <a:srgbClr val="000000"/>
                </a:solidFill>
              </a:rPr>
              <a:t>Copyright 2007 © All rights reserved, *** Inc.</a:t>
            </a:r>
          </a:p>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defTabSz="342900">
              <a:defRPr/>
            </a:pPr>
            <a:fld id="{514280B8-BF9B-48D2-998F-C45E82726009}" type="slidenum">
              <a:rPr lang="en-US" altLang="ja-JP" smtClean="0">
                <a:solidFill>
                  <a:srgbClr val="000000"/>
                </a:solidFill>
              </a:rPr>
              <a:pPr defTabSz="342900">
                <a:defRPr/>
              </a:pPr>
              <a:t>‹#›</a:t>
            </a:fld>
            <a:endParaRPr lang="en-US" altLang="ja-JP" dirty="0">
              <a:solidFill>
                <a:srgbClr val="000000"/>
              </a:solidFill>
            </a:endParaRPr>
          </a:p>
        </p:txBody>
      </p:sp>
    </p:spTree>
    <p:extLst>
      <p:ext uri="{BB962C8B-B14F-4D97-AF65-F5344CB8AC3E}">
        <p14:creationId xmlns:p14="http://schemas.microsoft.com/office/powerpoint/2010/main" val="1244587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9589" y="222252"/>
            <a:ext cx="1928812" cy="594201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073151" y="222252"/>
            <a:ext cx="5634038" cy="59420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defTabSz="342900">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defTabSz="342900">
              <a:defRPr/>
            </a:pPr>
            <a:r>
              <a:rPr lang="en-US" altLang="ja-JP">
                <a:solidFill>
                  <a:srgbClr val="000000"/>
                </a:solidFill>
              </a:rPr>
              <a:t>Copyright 2007 © All rights reserved, *** Inc.</a:t>
            </a:r>
          </a:p>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defTabSz="342900">
              <a:defRPr/>
            </a:pPr>
            <a:fld id="{CF633E5D-D6DA-458D-9B28-225839C1A82F}" type="slidenum">
              <a:rPr lang="en-US" altLang="ja-JP" smtClean="0">
                <a:solidFill>
                  <a:srgbClr val="000000"/>
                </a:solidFill>
              </a:rPr>
              <a:pPr defTabSz="342900">
                <a:defRPr/>
              </a:pPr>
              <a:t>‹#›</a:t>
            </a:fld>
            <a:endParaRPr lang="en-US" altLang="ja-JP" dirty="0">
              <a:solidFill>
                <a:srgbClr val="000000"/>
              </a:solidFill>
            </a:endParaRPr>
          </a:p>
        </p:txBody>
      </p:sp>
    </p:spTree>
    <p:extLst>
      <p:ext uri="{BB962C8B-B14F-4D97-AF65-F5344CB8AC3E}">
        <p14:creationId xmlns:p14="http://schemas.microsoft.com/office/powerpoint/2010/main" val="96169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77624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4209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90305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90ED720-0104-4369-84BC-D37694168613}" type="datetimeFigureOut">
              <a:rPr kumimoji="1" lang="ja-JP" altLang="en-US" smtClean="0"/>
              <a:pPr/>
              <a:t>2024/9/10</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025423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pPr/>
              <a:t>2024/9/10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4026486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pPr/>
              <a:t>2024/9/10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976992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pPr/>
              <a:t>2024/9/10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429632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pPr/>
              <a:t>2024/9/10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1171974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lgn="l" defTabSz="685800" fontAlgn="base">
              <a:spcBef>
                <a:spcPct val="0"/>
              </a:spcBef>
              <a:spcAft>
                <a:spcPct val="0"/>
              </a:spcAft>
              <a:defRPr/>
            </a:pPr>
            <a:endParaRPr kumimoji="1" lang="en-US" altLang="ja-JP" sz="1050">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lgn="ctr" defTabSz="685800" fontAlgn="base">
              <a:spcBef>
                <a:spcPct val="0"/>
              </a:spcBef>
              <a:spcAft>
                <a:spcPct val="0"/>
              </a:spcAft>
              <a:defRPr/>
            </a:pPr>
            <a:r>
              <a:rPr kumimoji="1" lang="en-US" altLang="ja-JP" sz="900" b="1" cap="none">
                <a:solidFill>
                  <a:srgbClr val="000000"/>
                </a:solidFill>
                <a:latin typeface="Arial"/>
                <a:ea typeface="ＭＳ Ｐゴシック"/>
              </a:rPr>
              <a:t>Copyright 2007 © All rights reserved, *** Inc.</a:t>
            </a:r>
          </a:p>
          <a:p>
            <a:pPr algn="ctr" defTabSz="685800" fontAlgn="base">
              <a:spcBef>
                <a:spcPct val="0"/>
              </a:spcBef>
              <a:spcAft>
                <a:spcPct val="0"/>
              </a:spcAft>
              <a:defRPr/>
            </a:pPr>
            <a:endParaRPr kumimoji="1" lang="en-US" altLang="ja-JP" sz="900" b="1" cap="none">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defTabSz="685800" fontAlgn="base">
              <a:spcBef>
                <a:spcPct val="0"/>
              </a:spcBef>
              <a:spcAft>
                <a:spcPct val="0"/>
              </a:spcAft>
              <a:defRPr/>
            </a:pPr>
            <a:fld id="{A72BBEE0-9DAD-48C8-ABB8-CC07DB73B752}" type="slidenum">
              <a:rPr kumimoji="1" lang="en-US" altLang="ja-JP" sz="1050" smtClean="0">
                <a:solidFill>
                  <a:srgbClr val="000000"/>
                </a:solidFill>
                <a:latin typeface="Arial"/>
                <a:ea typeface="ＭＳ Ｐゴシック"/>
              </a:rPr>
              <a:pPr defTabSz="685800" fontAlgn="base">
                <a:spcBef>
                  <a:spcPct val="0"/>
                </a:spcBef>
                <a:spcAft>
                  <a:spcPct val="0"/>
                </a:spcAft>
                <a:defRPr/>
              </a:pPr>
              <a:t>‹#›</a:t>
            </a:fld>
            <a:endParaRPr kumimoji="1" lang="en-US" altLang="ja-JP" sz="1050">
              <a:solidFill>
                <a:srgbClr val="000000"/>
              </a:solidFill>
              <a:latin typeface="Arial"/>
              <a:ea typeface="ＭＳ Ｐゴシック"/>
            </a:endParaRPr>
          </a:p>
        </p:txBody>
      </p:sp>
    </p:spTree>
    <p:extLst>
      <p:ext uri="{BB962C8B-B14F-4D97-AF65-F5344CB8AC3E}">
        <p14:creationId xmlns:p14="http://schemas.microsoft.com/office/powerpoint/2010/main" val="701675815"/>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pPr/>
              <a:t>2024/9/10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440694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lgn="l" defTabSz="685800" fontAlgn="base">
              <a:spcBef>
                <a:spcPct val="0"/>
              </a:spcBef>
              <a:spcAft>
                <a:spcPct val="0"/>
              </a:spcAft>
              <a:defRPr/>
            </a:pPr>
            <a:endParaRPr kumimoji="1" lang="en-US" altLang="ja-JP" sz="1050">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p>
            <a:pPr algn="ctr" defTabSz="685800" fontAlgn="base">
              <a:spcBef>
                <a:spcPct val="0"/>
              </a:spcBef>
              <a:spcAft>
                <a:spcPct val="0"/>
              </a:spcAft>
              <a:defRPr/>
            </a:pPr>
            <a:r>
              <a:rPr kumimoji="1" lang="en-US" altLang="ja-JP" sz="900" b="1" cap="none">
                <a:solidFill>
                  <a:srgbClr val="000000"/>
                </a:solidFill>
                <a:latin typeface="Arial"/>
                <a:ea typeface="ＭＳ Ｐゴシック"/>
              </a:rPr>
              <a:t>Copyright 2007 © All rights reserved, *** Inc.</a:t>
            </a:r>
          </a:p>
          <a:p>
            <a:pPr algn="ctr" defTabSz="685800" fontAlgn="base">
              <a:spcBef>
                <a:spcPct val="0"/>
              </a:spcBef>
              <a:spcAft>
                <a:spcPct val="0"/>
              </a:spcAft>
              <a:defRPr/>
            </a:pPr>
            <a:endParaRPr kumimoji="1" lang="en-US" altLang="ja-JP" sz="900" b="1" cap="none">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defRPr/>
            </a:pPr>
            <a:fld id="{A72BBEE0-9DAD-48C8-ABB8-CC07DB73B752}" type="slidenum">
              <a:rPr kumimoji="1" lang="en-US" altLang="ja-JP" sz="1050" smtClean="0">
                <a:solidFill>
                  <a:srgbClr val="000000"/>
                </a:solidFill>
                <a:latin typeface="Arial"/>
                <a:ea typeface="ＭＳ Ｐゴシック"/>
              </a:rPr>
              <a:pPr defTabSz="685800" fontAlgn="base">
                <a:spcBef>
                  <a:spcPct val="0"/>
                </a:spcBef>
                <a:spcAft>
                  <a:spcPct val="0"/>
                </a:spcAft>
                <a:defRPr/>
              </a:pPr>
              <a:t>‹#›</a:t>
            </a:fld>
            <a:endParaRPr kumimoji="1" lang="en-US" altLang="ja-JP" sz="1050">
              <a:solidFill>
                <a:srgbClr val="000000"/>
              </a:solidFill>
              <a:latin typeface="Arial"/>
              <a:ea typeface="ＭＳ Ｐゴシック"/>
            </a:endParaRPr>
          </a:p>
        </p:txBody>
      </p:sp>
    </p:spTree>
    <p:extLst>
      <p:ext uri="{BB962C8B-B14F-4D97-AF65-F5344CB8AC3E}">
        <p14:creationId xmlns:p14="http://schemas.microsoft.com/office/powerpoint/2010/main" val="111473360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25875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9/10/2024</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27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797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742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42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8442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592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1F3FF"/>
            </a:gs>
            <a:gs pos="74000">
              <a:srgbClr val="F2F1EA"/>
            </a:gs>
            <a:gs pos="83000">
              <a:srgbClr val="F5F4EF"/>
            </a:gs>
            <a:gs pos="100000">
              <a:srgbClr val="F6F5F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lIns="109728" tIns="109728" rIns="109728" bIns="91440" anchor="ct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lIns="109728" tIns="109728" rIns="109728" bIns="9144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lIns="109728" tIns="109728" rIns="109728" bIns="91440" anchor="ctr"/>
          <a:lstStyle>
            <a:lvl1pPr algn="r">
              <a:defRPr sz="750" spc="98">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9/10/2024</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lIns="109728" tIns="109728" rIns="109728" bIns="91440" anchor="ctr"/>
          <a:lstStyle>
            <a:lvl1pPr algn="l">
              <a:defRPr sz="750" spc="98">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lIns="109728" tIns="109728" rIns="109728" bIns="91440" anchor="ctr"/>
          <a:lstStyle>
            <a:lvl1pPr algn="r">
              <a:defRPr sz="750" spc="98">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87304939"/>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8" r:id="rId12"/>
    <p:sldLayoutId id="2147483683" r:id="rId13"/>
    <p:sldLayoutId id="2147483684" r:id="rId14"/>
    <p:sldLayoutId id="2147483685" r:id="rId15"/>
    <p:sldLayoutId id="2147483686" r:id="rId16"/>
    <p:sldLayoutId id="2147483687" r:id="rId17"/>
    <p:sldLayoutId id="2147483705" r:id="rId18"/>
  </p:sldLayoutIdLst>
  <p:hf sldNum="0" hdr="0" ftr="0" dt="0"/>
  <p:txStyles>
    <p:titleStyle>
      <a:lvl1pPr algn="ctr" defTabSz="342900" rtl="0" eaLnBrk="1" latinLnBrk="0" hangingPunct="1">
        <a:lnSpc>
          <a:spcPct val="120000"/>
        </a:lnSpc>
        <a:spcBef>
          <a:spcPct val="0"/>
        </a:spcBef>
        <a:buNone/>
        <a:defRPr sz="3000" kern="1200" spc="113">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30000"/>
        </a:lnSpc>
        <a:spcBef>
          <a:spcPct val="20000"/>
        </a:spcBef>
        <a:spcAft>
          <a:spcPts val="450"/>
        </a:spcAft>
        <a:buClr>
          <a:schemeClr val="tx2"/>
        </a:buClr>
        <a:buSzPct val="70000"/>
        <a:buFont typeface="Wingdings 2" charset="2"/>
        <a:buChar char=""/>
        <a:defRPr sz="1500" kern="1200" spc="12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lnSpc>
          <a:spcPct val="130000"/>
        </a:lnSpc>
        <a:spcBef>
          <a:spcPct val="20000"/>
        </a:spcBef>
        <a:spcAft>
          <a:spcPts val="450"/>
        </a:spcAft>
        <a:buClr>
          <a:schemeClr val="tx2"/>
        </a:buClr>
        <a:buSzPct val="70000"/>
        <a:buFont typeface="Wingdings 2" charset="2"/>
        <a:buChar char=""/>
        <a:defRPr sz="1350" kern="1200" spc="12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lnSpc>
          <a:spcPct val="130000"/>
        </a:lnSpc>
        <a:spcBef>
          <a:spcPct val="20000"/>
        </a:spcBef>
        <a:spcAft>
          <a:spcPts val="450"/>
        </a:spcAft>
        <a:buClr>
          <a:schemeClr val="tx2"/>
        </a:buClr>
        <a:buSzPct val="70000"/>
        <a:buFont typeface="Wingdings 2" charset="2"/>
        <a:buChar char=""/>
        <a:defRPr sz="1200" kern="1200" spc="12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lnSpc>
          <a:spcPct val="130000"/>
        </a:lnSpc>
        <a:spcBef>
          <a:spcPct val="20000"/>
        </a:spcBef>
        <a:spcAft>
          <a:spcPts val="450"/>
        </a:spcAft>
        <a:buClr>
          <a:schemeClr val="tx2"/>
        </a:buClr>
        <a:buSzPct val="70000"/>
        <a:buFont typeface="Wingdings 2" charset="2"/>
        <a:buChar char=""/>
        <a:defRPr sz="1050" kern="1200" spc="12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lnSpc>
          <a:spcPct val="130000"/>
        </a:lnSpc>
        <a:spcBef>
          <a:spcPct val="20000"/>
        </a:spcBef>
        <a:spcAft>
          <a:spcPts val="450"/>
        </a:spcAft>
        <a:buClr>
          <a:schemeClr val="tx2"/>
        </a:buClr>
        <a:buSzPct val="70000"/>
        <a:buFont typeface="Wingdings 2" charset="2"/>
        <a:buChar char=""/>
        <a:defRPr sz="1050" kern="1200" spc="12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3150" y="222252"/>
            <a:ext cx="77152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073150" y="1268413"/>
            <a:ext cx="771525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5" name="Rectangle 11"/>
          <p:cNvSpPr>
            <a:spLocks noGrp="1" noChangeArrowheads="1"/>
          </p:cNvSpPr>
          <p:nvPr>
            <p:ph type="dt" sz="half" idx="2"/>
          </p:nvPr>
        </p:nvSpPr>
        <p:spPr bwMode="auto">
          <a:xfrm>
            <a:off x="755651" y="6383338"/>
            <a:ext cx="17637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defRPr/>
            </a:pPr>
            <a:endParaRPr lang="en-US" altLang="ja-JP" dirty="0">
              <a:solidFill>
                <a:srgbClr val="000000"/>
              </a:solidFill>
            </a:endParaRPr>
          </a:p>
        </p:txBody>
      </p:sp>
      <p:sp>
        <p:nvSpPr>
          <p:cNvPr id="1036" name="Rectangle 12"/>
          <p:cNvSpPr>
            <a:spLocks noGrp="1" noChangeArrowheads="1"/>
          </p:cNvSpPr>
          <p:nvPr>
            <p:ph type="ftr" sz="quarter" idx="3"/>
          </p:nvPr>
        </p:nvSpPr>
        <p:spPr bwMode="auto">
          <a:xfrm>
            <a:off x="2803526" y="6383338"/>
            <a:ext cx="38893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900" b="1"/>
            </a:lvl1pPr>
          </a:lstStyle>
          <a:p>
            <a:pPr fontAlgn="base">
              <a:spcBef>
                <a:spcPct val="0"/>
              </a:spcBef>
              <a:spcAft>
                <a:spcPct val="0"/>
              </a:spcAft>
              <a:defRPr/>
            </a:pPr>
            <a:r>
              <a:rPr lang="en-US" altLang="ja-JP" dirty="0">
                <a:solidFill>
                  <a:srgbClr val="000000"/>
                </a:solidFill>
              </a:rPr>
              <a:t>Copyright 2007 © All rights reserved, *** Inc.</a:t>
            </a:r>
          </a:p>
          <a:p>
            <a:pPr fontAlgn="base">
              <a:spcBef>
                <a:spcPct val="0"/>
              </a:spcBef>
              <a:spcAft>
                <a:spcPct val="0"/>
              </a:spcAft>
              <a:defRPr/>
            </a:pPr>
            <a:endParaRPr lang="en-US" altLang="ja-JP" dirty="0">
              <a:solidFill>
                <a:srgbClr val="000000"/>
              </a:solidFill>
            </a:endParaRPr>
          </a:p>
        </p:txBody>
      </p:sp>
      <p:sp>
        <p:nvSpPr>
          <p:cNvPr id="1037" name="Rectangle 13"/>
          <p:cNvSpPr>
            <a:spLocks noGrp="1" noChangeArrowheads="1"/>
          </p:cNvSpPr>
          <p:nvPr>
            <p:ph type="sldNum" sz="quarter" idx="4"/>
          </p:nvPr>
        </p:nvSpPr>
        <p:spPr bwMode="auto">
          <a:xfrm>
            <a:off x="6948488" y="63833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defRPr/>
            </a:pPr>
            <a:fld id="{A72BBEE0-9DAD-48C8-ABB8-CC07DB73B752}"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268541750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dt="0"/>
  <p:txStyles>
    <p:titleStyle>
      <a:lvl1pPr algn="ctr" rtl="0" eaLnBrk="1" fontAlgn="base" hangingPunct="1">
        <a:spcBef>
          <a:spcPct val="0"/>
        </a:spcBef>
        <a:spcAft>
          <a:spcPct val="0"/>
        </a:spcAft>
        <a:defRPr kumimoji="1" sz="3300">
          <a:solidFill>
            <a:schemeClr val="tx2"/>
          </a:solidFill>
          <a:latin typeface="+mj-lt"/>
          <a:ea typeface="+mj-ea"/>
          <a:cs typeface="+mj-cs"/>
        </a:defRPr>
      </a:lvl1pPr>
      <a:lvl2pPr algn="ctr" rtl="0" eaLnBrk="1" fontAlgn="base" hangingPunct="1">
        <a:spcBef>
          <a:spcPct val="0"/>
        </a:spcBef>
        <a:spcAft>
          <a:spcPct val="0"/>
        </a:spcAft>
        <a:defRPr kumimoji="1" sz="33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33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33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3300">
          <a:solidFill>
            <a:schemeClr val="tx2"/>
          </a:solidFill>
          <a:latin typeface="Arial" charset="0"/>
          <a:ea typeface="ＭＳ Ｐゴシック" pitchFamily="50" charset="-128"/>
        </a:defRPr>
      </a:lvl5pPr>
      <a:lvl6pPr marL="342900" algn="ctr" rtl="0" eaLnBrk="1" fontAlgn="base" hangingPunct="1">
        <a:spcBef>
          <a:spcPct val="0"/>
        </a:spcBef>
        <a:spcAft>
          <a:spcPct val="0"/>
        </a:spcAft>
        <a:defRPr kumimoji="1" sz="3300">
          <a:solidFill>
            <a:schemeClr val="tx2"/>
          </a:solidFill>
          <a:latin typeface="Arial" charset="0"/>
          <a:ea typeface="ＭＳ Ｐゴシック" pitchFamily="50" charset="-128"/>
        </a:defRPr>
      </a:lvl6pPr>
      <a:lvl7pPr marL="685800" algn="ctr" rtl="0" eaLnBrk="1" fontAlgn="base" hangingPunct="1">
        <a:spcBef>
          <a:spcPct val="0"/>
        </a:spcBef>
        <a:spcAft>
          <a:spcPct val="0"/>
        </a:spcAft>
        <a:defRPr kumimoji="1" sz="3300">
          <a:solidFill>
            <a:schemeClr val="tx2"/>
          </a:solidFill>
          <a:latin typeface="Arial" charset="0"/>
          <a:ea typeface="ＭＳ Ｐゴシック" pitchFamily="50" charset="-128"/>
        </a:defRPr>
      </a:lvl7pPr>
      <a:lvl8pPr marL="1028700" algn="ctr" rtl="0" eaLnBrk="1" fontAlgn="base" hangingPunct="1">
        <a:spcBef>
          <a:spcPct val="0"/>
        </a:spcBef>
        <a:spcAft>
          <a:spcPct val="0"/>
        </a:spcAft>
        <a:defRPr kumimoji="1" sz="3300">
          <a:solidFill>
            <a:schemeClr val="tx2"/>
          </a:solidFill>
          <a:latin typeface="Arial" charset="0"/>
          <a:ea typeface="ＭＳ Ｐゴシック" pitchFamily="50" charset="-128"/>
        </a:defRPr>
      </a:lvl8pPr>
      <a:lvl9pPr marL="1371600" algn="ctr" rtl="0" eaLnBrk="1" fontAlgn="base" hangingPunct="1">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1" fontAlgn="base" hangingPunct="1">
        <a:spcBef>
          <a:spcPct val="20000"/>
        </a:spcBef>
        <a:spcAft>
          <a:spcPct val="0"/>
        </a:spcAft>
        <a:buChar char="•"/>
        <a:defRPr kumimoji="1"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kumimoji="1" sz="2100">
          <a:solidFill>
            <a:schemeClr val="tx1"/>
          </a:solidFill>
          <a:latin typeface="+mn-lt"/>
          <a:ea typeface="+mn-ea"/>
        </a:defRPr>
      </a:lvl2pPr>
      <a:lvl3pPr marL="857250" indent="-171450" algn="l" rtl="0" eaLnBrk="1" fontAlgn="base" hangingPunct="1">
        <a:spcBef>
          <a:spcPct val="20000"/>
        </a:spcBef>
        <a:spcAft>
          <a:spcPct val="0"/>
        </a:spcAft>
        <a:buChar char="•"/>
        <a:defRPr kumimoji="1" sz="1800">
          <a:solidFill>
            <a:schemeClr val="tx1"/>
          </a:solidFill>
          <a:latin typeface="+mn-lt"/>
          <a:ea typeface="+mn-ea"/>
        </a:defRPr>
      </a:lvl3pPr>
      <a:lvl4pPr marL="1200150" indent="-171450" algn="l" rtl="0" eaLnBrk="1" fontAlgn="base" hangingPunct="1">
        <a:spcBef>
          <a:spcPct val="20000"/>
        </a:spcBef>
        <a:spcAft>
          <a:spcPct val="0"/>
        </a:spcAft>
        <a:buChar char="–"/>
        <a:defRPr kumimoji="1" sz="1500">
          <a:solidFill>
            <a:schemeClr val="tx1"/>
          </a:solidFill>
          <a:latin typeface="+mn-lt"/>
          <a:ea typeface="+mn-ea"/>
        </a:defRPr>
      </a:lvl4pPr>
      <a:lvl5pPr marL="1543050" indent="-171450" algn="l" rtl="0" eaLnBrk="1" fontAlgn="base" hangingPunct="1">
        <a:spcBef>
          <a:spcPct val="20000"/>
        </a:spcBef>
        <a:spcAft>
          <a:spcPct val="0"/>
        </a:spcAft>
        <a:buChar char="»"/>
        <a:defRPr kumimoji="1" sz="1500">
          <a:solidFill>
            <a:schemeClr val="tx1"/>
          </a:solidFill>
          <a:latin typeface="+mn-lt"/>
          <a:ea typeface="+mn-ea"/>
        </a:defRPr>
      </a:lvl5pPr>
      <a:lvl6pPr marL="1885950" indent="-171450" algn="l" rtl="0" eaLnBrk="1" fontAlgn="base" hangingPunct="1">
        <a:spcBef>
          <a:spcPct val="20000"/>
        </a:spcBef>
        <a:spcAft>
          <a:spcPct val="0"/>
        </a:spcAft>
        <a:buChar char="»"/>
        <a:defRPr kumimoji="1" sz="1500">
          <a:solidFill>
            <a:schemeClr val="tx1"/>
          </a:solidFill>
          <a:latin typeface="+mn-lt"/>
          <a:ea typeface="+mn-ea"/>
        </a:defRPr>
      </a:lvl6pPr>
      <a:lvl7pPr marL="2228850" indent="-171450" algn="l" rtl="0" eaLnBrk="1" fontAlgn="base" hangingPunct="1">
        <a:spcBef>
          <a:spcPct val="20000"/>
        </a:spcBef>
        <a:spcAft>
          <a:spcPct val="0"/>
        </a:spcAft>
        <a:buChar char="»"/>
        <a:defRPr kumimoji="1" sz="1500">
          <a:solidFill>
            <a:schemeClr val="tx1"/>
          </a:solidFill>
          <a:latin typeface="+mn-lt"/>
          <a:ea typeface="+mn-ea"/>
        </a:defRPr>
      </a:lvl7pPr>
      <a:lvl8pPr marL="2571750" indent="-171450" algn="l" rtl="0" eaLnBrk="1" fontAlgn="base" hangingPunct="1">
        <a:spcBef>
          <a:spcPct val="20000"/>
        </a:spcBef>
        <a:spcAft>
          <a:spcPct val="0"/>
        </a:spcAft>
        <a:buChar char="»"/>
        <a:defRPr kumimoji="1" sz="1500">
          <a:solidFill>
            <a:schemeClr val="tx1"/>
          </a:solidFill>
          <a:latin typeface="+mn-lt"/>
          <a:ea typeface="+mn-ea"/>
        </a:defRPr>
      </a:lvl8pPr>
      <a:lvl9pPr marL="2914650" indent="-171450"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073ED0CC-082F-4160-86E5-0D6041F12778}" type="datetime1">
              <a:rPr lang="en-US" smtClean="0"/>
              <a:t>9/10/2024</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3A98EE3D-8CD1-4C3F-BD1C-C98C9596463C}" type="slidenum">
              <a:rPr lang="en-US" smtClean="0"/>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058691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0" name="Rectangle 85">
            <a:extLst>
              <a:ext uri="{FF2B5EF4-FFF2-40B4-BE49-F238E27FC236}">
                <a16:creationId xmlns:a16="http://schemas.microsoft.com/office/drawing/2014/main" id="{1E70A317-DCED-4E80-AA2D-467D8702E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タイトル 1">
            <a:extLst>
              <a:ext uri="{FF2B5EF4-FFF2-40B4-BE49-F238E27FC236}">
                <a16:creationId xmlns:a16="http://schemas.microsoft.com/office/drawing/2014/main" id="{83D47158-DFBE-4813-901A-CD6BF63A9831}"/>
              </a:ext>
            </a:extLst>
          </p:cNvPr>
          <p:cNvSpPr>
            <a:spLocks noGrp="1"/>
          </p:cNvSpPr>
          <p:nvPr>
            <p:ph type="ctrTitle"/>
          </p:nvPr>
        </p:nvSpPr>
        <p:spPr>
          <a:xfrm>
            <a:off x="505458" y="1091170"/>
            <a:ext cx="5179423" cy="3299765"/>
          </a:xfrm>
        </p:spPr>
        <p:txBody>
          <a:bodyPr anchor="t">
            <a:normAutofit fontScale="90000"/>
          </a:bodyPr>
          <a:lstStyle/>
          <a:p>
            <a:pPr algn="l">
              <a:lnSpc>
                <a:spcPct val="110000"/>
              </a:lnSpc>
              <a:spcBef>
                <a:spcPts val="1350"/>
              </a:spcBef>
            </a:pPr>
            <a:r>
              <a:rPr lang="ja-JP" altLang="en-US" sz="1800" dirty="0">
                <a:ln>
                  <a:noFill/>
                </a:ln>
                <a:solidFill>
                  <a:srgbClr val="002368"/>
                </a:solidFill>
                <a:effectLst/>
                <a:latin typeface="HGPｺﾞｼｯｸE" panose="020B0900000000000000" pitchFamily="50" charset="-128"/>
                <a:ea typeface="HGPｺﾞｼｯｸE" panose="020B0900000000000000" pitchFamily="50" charset="-128"/>
              </a:rPr>
              <a:t>令和６年度　東京都ひきこもりに関する講演会</a:t>
            </a:r>
            <a:r>
              <a:rPr lang="en-US" altLang="ja-JP" sz="1725" dirty="0">
                <a:ln>
                  <a:noFill/>
                </a:ln>
                <a:solidFill>
                  <a:srgbClr val="002368"/>
                </a:solidFill>
                <a:effectLst/>
                <a:latin typeface="HGPｺﾞｼｯｸE" panose="020B0900000000000000" pitchFamily="50" charset="-128"/>
                <a:ea typeface="HGPｺﾞｼｯｸE" panose="020B0900000000000000" pitchFamily="50" charset="-128"/>
              </a:rPr>
              <a:t/>
            </a:r>
            <a:br>
              <a:rPr lang="en-US" altLang="ja-JP" sz="1725" dirty="0">
                <a:ln>
                  <a:noFill/>
                </a:ln>
                <a:solidFill>
                  <a:srgbClr val="002368"/>
                </a:solidFill>
                <a:effectLst/>
                <a:latin typeface="HGPｺﾞｼｯｸE" panose="020B0900000000000000" pitchFamily="50" charset="-128"/>
                <a:ea typeface="HGPｺﾞｼｯｸE" panose="020B0900000000000000" pitchFamily="50" charset="-128"/>
              </a:rPr>
            </a:br>
            <a:r>
              <a:rPr lang="en-US" altLang="ja-JP" sz="1725" dirty="0">
                <a:ln>
                  <a:noFill/>
                </a:ln>
                <a:solidFill>
                  <a:srgbClr val="002368"/>
                </a:solidFill>
                <a:effectLst/>
                <a:latin typeface="HGPｺﾞｼｯｸE" panose="020B0900000000000000" pitchFamily="50" charset="-128"/>
                <a:ea typeface="HGPｺﾞｼｯｸE" panose="020B0900000000000000" pitchFamily="50" charset="-128"/>
              </a:rPr>
              <a:t/>
            </a:r>
            <a:br>
              <a:rPr lang="en-US" altLang="ja-JP" sz="1725" dirty="0">
                <a:ln>
                  <a:noFill/>
                </a:ln>
                <a:solidFill>
                  <a:srgbClr val="002368"/>
                </a:solidFill>
                <a:effectLst/>
                <a:latin typeface="HGPｺﾞｼｯｸE" panose="020B0900000000000000" pitchFamily="50" charset="-128"/>
                <a:ea typeface="HGPｺﾞｼｯｸE" panose="020B0900000000000000" pitchFamily="50" charset="-128"/>
              </a:rPr>
            </a:br>
            <a:r>
              <a:rPr lang="en-US" altLang="ja-JP" sz="1725" dirty="0">
                <a:ln>
                  <a:noFill/>
                </a:ln>
                <a:solidFill>
                  <a:srgbClr val="002368"/>
                </a:solidFill>
                <a:effectLst/>
                <a:latin typeface="HGPｺﾞｼｯｸE" panose="020B0900000000000000" pitchFamily="50" charset="-128"/>
                <a:ea typeface="HGPｺﾞｼｯｸE" panose="020B0900000000000000" pitchFamily="50" charset="-128"/>
              </a:rPr>
              <a:t/>
            </a:r>
            <a:br>
              <a:rPr lang="en-US" altLang="ja-JP" sz="1725" dirty="0">
                <a:ln>
                  <a:noFill/>
                </a:ln>
                <a:solidFill>
                  <a:srgbClr val="002368"/>
                </a:solidFill>
                <a:effectLst/>
                <a:latin typeface="HGPｺﾞｼｯｸE" panose="020B0900000000000000" pitchFamily="50" charset="-128"/>
                <a:ea typeface="HGPｺﾞｼｯｸE" panose="020B0900000000000000" pitchFamily="50" charset="-128"/>
              </a:rPr>
            </a:br>
            <a:r>
              <a:rPr lang="ja-JP" altLang="en-US" sz="3300" dirty="0">
                <a:ln>
                  <a:noFill/>
                </a:ln>
                <a:solidFill>
                  <a:srgbClr val="002368"/>
                </a:solidFill>
                <a:effectLst/>
                <a:latin typeface="HGPｺﾞｼｯｸE" panose="020B0900000000000000" pitchFamily="50" charset="-128"/>
                <a:ea typeface="HGPｺﾞｼｯｸE" panose="020B0900000000000000" pitchFamily="50" charset="-128"/>
              </a:rPr>
              <a:t>“ひきこもり”をめぐる理解と</a:t>
            </a:r>
            <a:r>
              <a:rPr lang="en-US" altLang="ja-JP" sz="3300" dirty="0">
                <a:ln>
                  <a:noFill/>
                </a:ln>
                <a:solidFill>
                  <a:srgbClr val="002368"/>
                </a:solidFill>
                <a:effectLst/>
                <a:latin typeface="HGPｺﾞｼｯｸE" panose="020B0900000000000000" pitchFamily="50" charset="-128"/>
                <a:ea typeface="HGPｺﾞｼｯｸE" panose="020B0900000000000000" pitchFamily="50" charset="-128"/>
              </a:rPr>
              <a:t/>
            </a:r>
            <a:br>
              <a:rPr lang="en-US" altLang="ja-JP" sz="3300" dirty="0">
                <a:ln>
                  <a:noFill/>
                </a:ln>
                <a:solidFill>
                  <a:srgbClr val="002368"/>
                </a:solidFill>
                <a:effectLst/>
                <a:latin typeface="HGPｺﾞｼｯｸE" panose="020B0900000000000000" pitchFamily="50" charset="-128"/>
                <a:ea typeface="HGPｺﾞｼｯｸE" panose="020B0900000000000000" pitchFamily="50" charset="-128"/>
              </a:rPr>
            </a:br>
            <a:r>
              <a:rPr lang="ja-JP" altLang="en-US" sz="3300" dirty="0">
                <a:ln>
                  <a:noFill/>
                </a:ln>
                <a:solidFill>
                  <a:srgbClr val="002368"/>
                </a:solidFill>
                <a:effectLst/>
                <a:latin typeface="HGPｺﾞｼｯｸE" panose="020B0900000000000000" pitchFamily="50" charset="-128"/>
                <a:ea typeface="HGPｺﾞｼｯｸE" panose="020B0900000000000000" pitchFamily="50" charset="-128"/>
              </a:rPr>
              <a:t>身近な工夫</a:t>
            </a:r>
            <a:r>
              <a:rPr lang="en-US" altLang="ja-JP" sz="3300" dirty="0">
                <a:ln>
                  <a:noFill/>
                </a:ln>
                <a:solidFill>
                  <a:srgbClr val="002368"/>
                </a:solidFill>
                <a:effectLst/>
                <a:latin typeface="HGPｺﾞｼｯｸE" panose="020B0900000000000000" pitchFamily="50" charset="-128"/>
                <a:ea typeface="HGPｺﾞｼｯｸE" panose="020B0900000000000000" pitchFamily="50" charset="-128"/>
              </a:rPr>
              <a:t/>
            </a:r>
            <a:br>
              <a:rPr lang="en-US" altLang="ja-JP" sz="3300" dirty="0">
                <a:ln>
                  <a:noFill/>
                </a:ln>
                <a:solidFill>
                  <a:srgbClr val="002368"/>
                </a:solidFill>
                <a:effectLst/>
                <a:latin typeface="HGPｺﾞｼｯｸE" panose="020B0900000000000000" pitchFamily="50" charset="-128"/>
                <a:ea typeface="HGPｺﾞｼｯｸE" panose="020B0900000000000000" pitchFamily="50" charset="-128"/>
              </a:rPr>
            </a:br>
            <a:r>
              <a:rPr lang="en-US" altLang="ja-JP" sz="900" dirty="0">
                <a:ln>
                  <a:noFill/>
                </a:ln>
                <a:solidFill>
                  <a:srgbClr val="002368"/>
                </a:solidFill>
                <a:effectLst/>
                <a:latin typeface="HGPｺﾞｼｯｸE" panose="020B0900000000000000" pitchFamily="50" charset="-128"/>
                <a:ea typeface="HGPｺﾞｼｯｸE" panose="020B0900000000000000" pitchFamily="50" charset="-128"/>
              </a:rPr>
              <a:t/>
            </a:r>
            <a:br>
              <a:rPr lang="en-US" altLang="ja-JP" sz="900" dirty="0">
                <a:ln>
                  <a:noFill/>
                </a:ln>
                <a:solidFill>
                  <a:srgbClr val="002368"/>
                </a:solidFill>
                <a:effectLst/>
                <a:latin typeface="HGPｺﾞｼｯｸE" panose="020B0900000000000000" pitchFamily="50" charset="-128"/>
                <a:ea typeface="HGPｺﾞｼｯｸE" panose="020B0900000000000000" pitchFamily="50" charset="-128"/>
              </a:rPr>
            </a:br>
            <a:r>
              <a:rPr lang="en-US" altLang="ja-JP" sz="3000" dirty="0">
                <a:ln>
                  <a:noFill/>
                </a:ln>
                <a:solidFill>
                  <a:srgbClr val="002368"/>
                </a:solidFill>
                <a:effectLst/>
                <a:latin typeface="HGPｺﾞｼｯｸE" panose="020B0900000000000000" pitchFamily="50" charset="-128"/>
                <a:ea typeface="HGPｺﾞｼｯｸE" panose="020B0900000000000000" pitchFamily="50" charset="-128"/>
              </a:rPr>
              <a:t>〜</a:t>
            </a:r>
            <a:r>
              <a:rPr lang="ja-JP" altLang="en-US" sz="3000" dirty="0">
                <a:ln>
                  <a:noFill/>
                </a:ln>
                <a:solidFill>
                  <a:srgbClr val="002368"/>
                </a:solidFill>
                <a:effectLst/>
                <a:latin typeface="HGPｺﾞｼｯｸE" panose="020B0900000000000000" pitchFamily="50" charset="-128"/>
                <a:ea typeface="HGPｺﾞｼｯｸE" panose="020B0900000000000000" pitchFamily="50" charset="-128"/>
              </a:rPr>
              <a:t>希望への一歩のために～</a:t>
            </a:r>
            <a:endParaRPr kumimoji="1" lang="ja-JP" altLang="en-US" sz="3000" dirty="0">
              <a:ln>
                <a:noFill/>
              </a:ln>
              <a:solidFill>
                <a:srgbClr val="002368"/>
              </a:solidFill>
              <a:effectLst/>
              <a:latin typeface="HGPｺﾞｼｯｸE" panose="020B0900000000000000" pitchFamily="50" charset="-128"/>
              <a:ea typeface="HGPｺﾞｼｯｸE" panose="020B0900000000000000" pitchFamily="50" charset="-128"/>
            </a:endParaRPr>
          </a:p>
        </p:txBody>
      </p:sp>
      <p:sp>
        <p:nvSpPr>
          <p:cNvPr id="43" name="サブタイトル 2">
            <a:extLst>
              <a:ext uri="{FF2B5EF4-FFF2-40B4-BE49-F238E27FC236}">
                <a16:creationId xmlns:a16="http://schemas.microsoft.com/office/drawing/2014/main" id="{3351B661-451E-4BFF-9184-7C0C70B3C5DF}"/>
              </a:ext>
            </a:extLst>
          </p:cNvPr>
          <p:cNvSpPr>
            <a:spLocks noGrp="1"/>
          </p:cNvSpPr>
          <p:nvPr>
            <p:ph type="subTitle" idx="1"/>
          </p:nvPr>
        </p:nvSpPr>
        <p:spPr>
          <a:xfrm>
            <a:off x="681847" y="5248184"/>
            <a:ext cx="4532410" cy="752566"/>
          </a:xfrm>
        </p:spPr>
        <p:txBody>
          <a:bodyPr>
            <a:noAutofit/>
          </a:bodyPr>
          <a:lstStyle/>
          <a:p>
            <a:pPr algn="r">
              <a:lnSpc>
                <a:spcPct val="100000"/>
              </a:lnSpc>
            </a:pPr>
            <a:r>
              <a:rPr kumimoji="1" lang="ja-JP" altLang="en-US" sz="1800" dirty="0">
                <a:ln>
                  <a:noFill/>
                </a:ln>
                <a:solidFill>
                  <a:srgbClr val="002368"/>
                </a:solidFill>
                <a:effectLst/>
                <a:latin typeface="HGSｺﾞｼｯｸE" panose="020B0900000000000000" pitchFamily="50" charset="-128"/>
                <a:ea typeface="HGSｺﾞｼｯｸE" panose="020B0900000000000000" pitchFamily="50" charset="-128"/>
              </a:rPr>
              <a:t>東京学芸大学教育心理学講座</a:t>
            </a:r>
            <a:endParaRPr kumimoji="1" lang="en-US" altLang="ja-JP" sz="1800" dirty="0">
              <a:ln>
                <a:noFill/>
              </a:ln>
              <a:solidFill>
                <a:srgbClr val="002368"/>
              </a:solidFill>
              <a:effectLst/>
              <a:latin typeface="HGSｺﾞｼｯｸE" panose="020B0900000000000000" pitchFamily="50" charset="-128"/>
              <a:ea typeface="HGSｺﾞｼｯｸE" panose="020B0900000000000000" pitchFamily="50" charset="-128"/>
            </a:endParaRPr>
          </a:p>
          <a:p>
            <a:pPr algn="r">
              <a:lnSpc>
                <a:spcPct val="100000"/>
              </a:lnSpc>
            </a:pPr>
            <a:r>
              <a:rPr kumimoji="1" lang="ja-JP" altLang="en-US" sz="1800" dirty="0">
                <a:ln>
                  <a:noFill/>
                </a:ln>
                <a:solidFill>
                  <a:srgbClr val="002368"/>
                </a:solidFill>
                <a:effectLst/>
                <a:latin typeface="HGSｺﾞｼｯｸE" panose="020B0900000000000000" pitchFamily="50" charset="-128"/>
                <a:ea typeface="HGSｺﾞｼｯｸE" panose="020B0900000000000000" pitchFamily="50" charset="-128"/>
              </a:rPr>
              <a:t>福井里江</a:t>
            </a:r>
            <a:endParaRPr kumimoji="1" lang="en-US" altLang="ja-JP" sz="1800" dirty="0">
              <a:ln>
                <a:noFill/>
              </a:ln>
              <a:solidFill>
                <a:srgbClr val="002368"/>
              </a:solidFill>
              <a:effectLst/>
              <a:latin typeface="HGSｺﾞｼｯｸE" panose="020B0900000000000000" pitchFamily="50" charset="-128"/>
              <a:ea typeface="HGSｺﾞｼｯｸE" panose="020B0900000000000000" pitchFamily="50" charset="-128"/>
            </a:endParaRPr>
          </a:p>
        </p:txBody>
      </p:sp>
      <p:pic>
        <p:nvPicPr>
          <p:cNvPr id="4" name="Picture 3" descr="青色のロー ポリの背景">
            <a:extLst>
              <a:ext uri="{FF2B5EF4-FFF2-40B4-BE49-F238E27FC236}">
                <a16:creationId xmlns:a16="http://schemas.microsoft.com/office/drawing/2014/main" id="{A126E792-9D75-4099-BD91-DF9625B95770}"/>
              </a:ext>
            </a:extLst>
          </p:cNvPr>
          <p:cNvPicPr>
            <a:picLocks noChangeAspect="1"/>
          </p:cNvPicPr>
          <p:nvPr/>
        </p:nvPicPr>
        <p:blipFill rotWithShape="1">
          <a:blip r:embed="rId3"/>
          <a:srcRect l="40340" r="19088"/>
          <a:stretch/>
        </p:blipFill>
        <p:spPr>
          <a:xfrm>
            <a:off x="5545181" y="0"/>
            <a:ext cx="3598819" cy="6857999"/>
          </a:xfrm>
          <a:prstGeom prst="rect">
            <a:avLst/>
          </a:prstGeom>
        </p:spPr>
      </p:pic>
    </p:spTree>
    <p:extLst>
      <p:ext uri="{BB962C8B-B14F-4D97-AF65-F5344CB8AC3E}">
        <p14:creationId xmlns:p14="http://schemas.microsoft.com/office/powerpoint/2010/main" val="3867083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9D46D9-5384-4C73-9F0B-DE0D31059F10}"/>
              </a:ext>
            </a:extLst>
          </p:cNvPr>
          <p:cNvSpPr>
            <a:spLocks noGrp="1"/>
          </p:cNvSpPr>
          <p:nvPr>
            <p:ph type="title"/>
          </p:nvPr>
        </p:nvSpPr>
        <p:spPr>
          <a:xfrm>
            <a:off x="530796" y="539750"/>
            <a:ext cx="9000492" cy="1134125"/>
          </a:xfrm>
        </p:spPr>
        <p:txBody>
          <a:bodyPr/>
          <a:lstStyle/>
          <a:p>
            <a:pPr>
              <a:lnSpc>
                <a:spcPct val="100000"/>
              </a:lnSpc>
            </a:pPr>
            <a:r>
              <a:rPr lang="ja-JP" altLang="en-US" sz="3300" dirty="0">
                <a:latin typeface="HG創英角ﾎﾟｯﾌﾟ体" panose="040B0A09000000000000" pitchFamily="49" charset="-128"/>
                <a:ea typeface="HG創英角ﾎﾟｯﾌﾟ体" panose="040B0A09000000000000" pitchFamily="49" charset="-128"/>
              </a:rPr>
              <a:t>家族の心理</a:t>
            </a:r>
            <a:r>
              <a:rPr lang="en-US" altLang="ja-JP" sz="2100" dirty="0">
                <a:latin typeface="HGP創英角ｺﾞｼｯｸUB" panose="020B0900000000000000" pitchFamily="50" charset="-128"/>
                <a:ea typeface="HGP創英角ｺﾞｼｯｸUB" panose="020B0900000000000000" pitchFamily="50" charset="-128"/>
              </a:rPr>
              <a:t/>
            </a:r>
            <a:br>
              <a:rPr lang="en-US" altLang="ja-JP" sz="2100" dirty="0">
                <a:latin typeface="HGP創英角ｺﾞｼｯｸUB" panose="020B0900000000000000" pitchFamily="50" charset="-128"/>
                <a:ea typeface="HGP創英角ｺﾞｼｯｸUB" panose="020B0900000000000000" pitchFamily="50" charset="-128"/>
              </a:rPr>
            </a:br>
            <a:r>
              <a:rPr lang="ja-JP" altLang="en-US" sz="2700" dirty="0">
                <a:latin typeface="HGP創英角ｺﾞｼｯｸUB" panose="020B0900000000000000" pitchFamily="50" charset="-128"/>
                <a:ea typeface="HGP創英角ｺﾞｼｯｸUB" panose="020B0900000000000000" pitchFamily="50" charset="-128"/>
              </a:rPr>
              <a:t>～最初の相談者は家族であることが多いが、</a:t>
            </a:r>
            <a:r>
              <a:rPr lang="en-US" altLang="ja-JP" sz="2700" dirty="0">
                <a:latin typeface="HGP創英角ｺﾞｼｯｸUB" panose="020B0900000000000000" pitchFamily="50" charset="-128"/>
                <a:ea typeface="HGP創英角ｺﾞｼｯｸUB" panose="020B0900000000000000" pitchFamily="50" charset="-128"/>
              </a:rPr>
              <a:t/>
            </a:r>
            <a:br>
              <a:rPr lang="en-US" altLang="ja-JP" sz="2700" dirty="0">
                <a:latin typeface="HGP創英角ｺﾞｼｯｸUB" panose="020B0900000000000000" pitchFamily="50" charset="-128"/>
                <a:ea typeface="HGP創英角ｺﾞｼｯｸUB" panose="020B0900000000000000" pitchFamily="50" charset="-128"/>
              </a:rPr>
            </a:br>
            <a:r>
              <a:rPr lang="ja-JP" altLang="en-US" sz="2700" dirty="0">
                <a:latin typeface="HGP創英角ｺﾞｼｯｸUB" panose="020B0900000000000000" pitchFamily="50" charset="-128"/>
                <a:ea typeface="HGP創英角ｺﾞｼｯｸUB" panose="020B0900000000000000" pitchFamily="50" charset="-128"/>
              </a:rPr>
              <a:t>　　家族は困っていても相談しにくい～</a:t>
            </a:r>
          </a:p>
        </p:txBody>
      </p:sp>
      <p:sp>
        <p:nvSpPr>
          <p:cNvPr id="3" name="コンテンツ プレースホルダー 2">
            <a:extLst>
              <a:ext uri="{FF2B5EF4-FFF2-40B4-BE49-F238E27FC236}">
                <a16:creationId xmlns:a16="http://schemas.microsoft.com/office/drawing/2014/main" id="{E8F27EE4-D895-4DE6-AF49-FA415191C77A}"/>
              </a:ext>
            </a:extLst>
          </p:cNvPr>
          <p:cNvSpPr>
            <a:spLocks noGrp="1"/>
          </p:cNvSpPr>
          <p:nvPr>
            <p:ph idx="1"/>
          </p:nvPr>
        </p:nvSpPr>
        <p:spPr>
          <a:xfrm>
            <a:off x="530796" y="2119471"/>
            <a:ext cx="7753233" cy="2619057"/>
          </a:xfrm>
        </p:spPr>
        <p:txBody>
          <a:bodyPr>
            <a:noAutofit/>
          </a:bodyPr>
          <a:lstStyle/>
          <a:p>
            <a:pPr>
              <a:lnSpc>
                <a:spcPts val="3000"/>
              </a:lnSpc>
              <a:spcAft>
                <a:spcPts val="0"/>
              </a:spcAft>
            </a:pPr>
            <a:r>
              <a:rPr lang="ja-JP" altLang="en-US" sz="2100" dirty="0">
                <a:latin typeface="HGPｺﾞｼｯｸE" panose="020B0900000000000000" pitchFamily="50" charset="-128"/>
                <a:ea typeface="HGPｺﾞｼｯｸE" panose="020B0900000000000000" pitchFamily="50" charset="-128"/>
              </a:rPr>
              <a:t>どこに相談に行けばよいのか？</a:t>
            </a:r>
            <a:endParaRPr lang="en-US" altLang="ja-JP" sz="2100" dirty="0">
              <a:latin typeface="HGPｺﾞｼｯｸE" panose="020B0900000000000000" pitchFamily="50" charset="-128"/>
              <a:ea typeface="HGPｺﾞｼｯｸE" panose="020B0900000000000000" pitchFamily="50" charset="-128"/>
            </a:endParaRPr>
          </a:p>
          <a:p>
            <a:pPr>
              <a:lnSpc>
                <a:spcPts val="3000"/>
              </a:lnSpc>
              <a:spcAft>
                <a:spcPts val="0"/>
              </a:spcAft>
            </a:pPr>
            <a:r>
              <a:rPr lang="ja-JP" altLang="en-US" sz="2100" dirty="0">
                <a:latin typeface="HGPｺﾞｼｯｸE" panose="020B0900000000000000" pitchFamily="50" charset="-128"/>
                <a:ea typeface="HGPｺﾞｼｯｸE" panose="020B0900000000000000" pitchFamily="50" charset="-128"/>
              </a:rPr>
              <a:t>誰にも知られたくない（家の恥、世間体･･･）</a:t>
            </a:r>
            <a:endParaRPr lang="en-US" altLang="ja-JP" sz="2100" dirty="0">
              <a:latin typeface="HGPｺﾞｼｯｸE" panose="020B0900000000000000" pitchFamily="50" charset="-128"/>
              <a:ea typeface="HGPｺﾞｼｯｸE" panose="020B0900000000000000" pitchFamily="50" charset="-128"/>
            </a:endParaRPr>
          </a:p>
          <a:p>
            <a:pPr>
              <a:lnSpc>
                <a:spcPts val="3000"/>
              </a:lnSpc>
              <a:spcAft>
                <a:spcPts val="0"/>
              </a:spcAft>
            </a:pPr>
            <a:r>
              <a:rPr lang="ja-JP" altLang="en-US" sz="2100" dirty="0">
                <a:latin typeface="HGPｺﾞｼｯｸE" panose="020B0900000000000000" pitchFamily="50" charset="-128"/>
                <a:ea typeface="HGPｺﾞｼｯｸE" panose="020B0900000000000000" pitchFamily="50" charset="-128"/>
              </a:rPr>
              <a:t>本人が相談に行きたがらない　</a:t>
            </a:r>
            <a:r>
              <a:rPr lang="en-US" altLang="ja-JP" sz="2100" dirty="0">
                <a:latin typeface="HGPｺﾞｼｯｸE" panose="020B0900000000000000" pitchFamily="50" charset="-128"/>
                <a:ea typeface="HGPｺﾞｼｯｸE" panose="020B0900000000000000" pitchFamily="50" charset="-128"/>
              </a:rPr>
              <a:t>or</a:t>
            </a:r>
            <a:r>
              <a:rPr lang="ja-JP" altLang="en-US" sz="2100" dirty="0">
                <a:latin typeface="HGPｺﾞｼｯｸE" panose="020B0900000000000000" pitchFamily="50" charset="-128"/>
                <a:ea typeface="HGPｺﾞｼｯｸE" panose="020B0900000000000000" pitchFamily="50" charset="-128"/>
              </a:rPr>
              <a:t>　相談に行くなと言う</a:t>
            </a:r>
            <a:endParaRPr lang="en-US" altLang="ja-JP" sz="2100" dirty="0">
              <a:latin typeface="HGPｺﾞｼｯｸE" panose="020B0900000000000000" pitchFamily="50" charset="-128"/>
              <a:ea typeface="HGPｺﾞｼｯｸE" panose="020B0900000000000000" pitchFamily="50" charset="-128"/>
            </a:endParaRPr>
          </a:p>
          <a:p>
            <a:pPr>
              <a:lnSpc>
                <a:spcPts val="3000"/>
              </a:lnSpc>
              <a:spcAft>
                <a:spcPts val="0"/>
              </a:spcAft>
            </a:pPr>
            <a:r>
              <a:rPr lang="ja-JP" altLang="en-US" sz="2100" dirty="0">
                <a:latin typeface="HGPｺﾞｼｯｸE" panose="020B0900000000000000" pitchFamily="50" charset="-128"/>
                <a:ea typeface="HGPｺﾞｼｯｸE" panose="020B0900000000000000" pitchFamily="50" charset="-128"/>
              </a:rPr>
              <a:t>相談先が合わなかったらどうしよう</a:t>
            </a:r>
            <a:endParaRPr lang="en-US" altLang="ja-JP" sz="2100" dirty="0">
              <a:latin typeface="HGPｺﾞｼｯｸE" panose="020B0900000000000000" pitchFamily="50" charset="-128"/>
              <a:ea typeface="HGPｺﾞｼｯｸE" panose="020B0900000000000000" pitchFamily="50" charset="-128"/>
            </a:endParaRPr>
          </a:p>
          <a:p>
            <a:pPr>
              <a:lnSpc>
                <a:spcPts val="3000"/>
              </a:lnSpc>
              <a:spcAft>
                <a:spcPts val="0"/>
              </a:spcAft>
            </a:pPr>
            <a:r>
              <a:rPr lang="ja-JP" altLang="en-US" sz="2100" dirty="0">
                <a:latin typeface="HGPｺﾞｼｯｸE" panose="020B0900000000000000" pitchFamily="50" charset="-128"/>
                <a:ea typeface="HGPｺﾞｼｯｸE" panose="020B0900000000000000" pitchFamily="50" charset="-128"/>
              </a:rPr>
              <a:t>家族が責められてしまうのでは？</a:t>
            </a:r>
            <a:endParaRPr lang="en-US" altLang="ja-JP" sz="2100" dirty="0">
              <a:latin typeface="HGPｺﾞｼｯｸE" panose="020B0900000000000000" pitchFamily="50" charset="-128"/>
              <a:ea typeface="HGPｺﾞｼｯｸE" panose="020B0900000000000000" pitchFamily="50" charset="-128"/>
            </a:endParaRPr>
          </a:p>
          <a:p>
            <a:pPr>
              <a:lnSpc>
                <a:spcPts val="3000"/>
              </a:lnSpc>
              <a:spcAft>
                <a:spcPts val="0"/>
              </a:spcAft>
            </a:pPr>
            <a:r>
              <a:rPr lang="ja-JP" altLang="en-US" sz="2100" dirty="0">
                <a:latin typeface="HGPｺﾞｼｯｸE" panose="020B0900000000000000" pitchFamily="50" charset="-128"/>
                <a:ea typeface="HGPｺﾞｼｯｸE" panose="020B0900000000000000" pitchFamily="50" charset="-128"/>
              </a:rPr>
              <a:t>相談しても状況が変わるとは思えない</a:t>
            </a:r>
            <a:endParaRPr lang="en-US" altLang="ja-JP" sz="2100" dirty="0">
              <a:latin typeface="HGPｺﾞｼｯｸE" panose="020B0900000000000000" pitchFamily="50" charset="-128"/>
              <a:ea typeface="HGPｺﾞｼｯｸE" panose="020B0900000000000000" pitchFamily="50" charset="-128"/>
            </a:endParaRPr>
          </a:p>
          <a:p>
            <a:pPr>
              <a:lnSpc>
                <a:spcPts val="3000"/>
              </a:lnSpc>
              <a:spcAft>
                <a:spcPts val="0"/>
              </a:spcAft>
            </a:pPr>
            <a:r>
              <a:rPr lang="ja-JP" altLang="en-US" sz="2100" dirty="0">
                <a:latin typeface="HGPｺﾞｼｯｸE" panose="020B0900000000000000" pitchFamily="50" charset="-128"/>
                <a:ea typeface="HGPｺﾞｼｯｸE" panose="020B0900000000000000" pitchFamily="50" charset="-128"/>
              </a:rPr>
              <a:t>家族の問題なのだから家族の中でどうにかするしかない</a:t>
            </a:r>
            <a:endParaRPr lang="ja-JP" altLang="en-US" sz="2100" dirty="0">
              <a:solidFill>
                <a:srgbClr val="7030A0"/>
              </a:solidFill>
              <a:latin typeface="HGPｺﾞｼｯｸE" panose="020B0900000000000000" pitchFamily="50" charset="-128"/>
              <a:ea typeface="HGPｺﾞｼｯｸE" panose="020B0900000000000000" pitchFamily="50" charset="-128"/>
            </a:endParaRPr>
          </a:p>
        </p:txBody>
      </p:sp>
      <p:sp>
        <p:nvSpPr>
          <p:cNvPr id="5" name="吹き出し: 角を丸めた四角形 4">
            <a:extLst>
              <a:ext uri="{FF2B5EF4-FFF2-40B4-BE49-F238E27FC236}">
                <a16:creationId xmlns:a16="http://schemas.microsoft.com/office/drawing/2014/main" id="{59D821C5-CA77-A771-37B0-61171071534A}"/>
              </a:ext>
            </a:extLst>
          </p:cNvPr>
          <p:cNvSpPr/>
          <p:nvPr/>
        </p:nvSpPr>
        <p:spPr>
          <a:xfrm>
            <a:off x="849086" y="5543550"/>
            <a:ext cx="7445828" cy="644517"/>
          </a:xfrm>
          <a:prstGeom prst="wedgeRoundRectCallout">
            <a:avLst>
              <a:gd name="adj1" fmla="val 49467"/>
              <a:gd name="adj2" fmla="val 43362"/>
              <a:gd name="adj3" fmla="val 1666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defTabSz="685800">
              <a:defRPr/>
            </a:pPr>
            <a:r>
              <a:rPr kumimoji="1" lang="ja-JP" altLang="en-US" sz="2100" dirty="0">
                <a:solidFill>
                  <a:srgbClr val="0070C0"/>
                </a:solidFill>
                <a:latin typeface="HGPｺﾞｼｯｸE" panose="020B0900000000000000" pitchFamily="50" charset="-128"/>
                <a:ea typeface="HGPｺﾞｼｯｸE" panose="020B0900000000000000" pitchFamily="50" charset="-128"/>
              </a:rPr>
              <a:t>家の中で何とか解決しようともがくうちに、月日が流れてしまう</a:t>
            </a:r>
            <a:endParaRPr kumimoji="1" lang="en-US" altLang="ja-JP" sz="2100" dirty="0">
              <a:solidFill>
                <a:prstClr val="black"/>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979664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9D46D9-5384-4C73-9F0B-DE0D31059F10}"/>
              </a:ext>
            </a:extLst>
          </p:cNvPr>
          <p:cNvSpPr>
            <a:spLocks noGrp="1"/>
          </p:cNvSpPr>
          <p:nvPr>
            <p:ph type="title"/>
          </p:nvPr>
        </p:nvSpPr>
        <p:spPr>
          <a:xfrm>
            <a:off x="315686" y="549275"/>
            <a:ext cx="5992314" cy="489971"/>
          </a:xfrm>
        </p:spPr>
        <p:txBody>
          <a:bodyPr/>
          <a:lstStyle/>
          <a:p>
            <a:r>
              <a:rPr kumimoji="1" lang="ja-JP" altLang="en-US" dirty="0">
                <a:latin typeface="HG創英角ﾎﾟｯﾌﾟ体" panose="040B0A09000000000000" pitchFamily="49" charset="-128"/>
                <a:ea typeface="HG創英角ﾎﾟｯﾌﾟ体" panose="040B0A09000000000000" pitchFamily="49" charset="-128"/>
              </a:rPr>
              <a:t>家族の心理</a:t>
            </a:r>
          </a:p>
        </p:txBody>
      </p:sp>
      <p:sp>
        <p:nvSpPr>
          <p:cNvPr id="3" name="コンテンツ プレースホルダー 2">
            <a:extLst>
              <a:ext uri="{FF2B5EF4-FFF2-40B4-BE49-F238E27FC236}">
                <a16:creationId xmlns:a16="http://schemas.microsoft.com/office/drawing/2014/main" id="{E8F27EE4-D895-4DE6-AF49-FA415191C77A}"/>
              </a:ext>
            </a:extLst>
          </p:cNvPr>
          <p:cNvSpPr>
            <a:spLocks noGrp="1"/>
          </p:cNvSpPr>
          <p:nvPr>
            <p:ph idx="1"/>
          </p:nvPr>
        </p:nvSpPr>
        <p:spPr>
          <a:xfrm>
            <a:off x="315686" y="1631144"/>
            <a:ext cx="8665029" cy="4137924"/>
          </a:xfrm>
        </p:spPr>
        <p:txBody>
          <a:bodyPr>
            <a:normAutofit fontScale="85000" lnSpcReduction="10000"/>
          </a:bodyPr>
          <a:lstStyle/>
          <a:p>
            <a:r>
              <a:rPr lang="ja-JP" altLang="en-US" sz="2625" dirty="0">
                <a:solidFill>
                  <a:schemeClr val="bg1"/>
                </a:solidFill>
                <a:latin typeface="BIZ UDPゴシック" panose="020B0400000000000000" pitchFamily="50" charset="-128"/>
                <a:ea typeface="BIZ UDPゴシック" panose="020B0400000000000000" pitchFamily="50" charset="-128"/>
              </a:rPr>
              <a:t>家族もサポートを必要としている</a:t>
            </a:r>
            <a:endParaRPr lang="en-US" altLang="ja-JP" sz="2625" dirty="0">
              <a:solidFill>
                <a:schemeClr val="bg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bg1"/>
                </a:solidFill>
                <a:latin typeface="BIZ UDPゴシック" panose="020B0400000000000000" pitchFamily="50" charset="-128"/>
                <a:ea typeface="BIZ UDPゴシック" panose="020B0400000000000000" pitchFamily="50" charset="-128"/>
              </a:rPr>
              <a:t> </a:t>
            </a:r>
            <a:r>
              <a:rPr lang="ja-JP" altLang="en-US" sz="2250" dirty="0">
                <a:solidFill>
                  <a:schemeClr val="bg1"/>
                </a:solidFill>
                <a:latin typeface="BIZ UDPゴシック" panose="020B0400000000000000" pitchFamily="50" charset="-128"/>
                <a:ea typeface="BIZ UDPゴシック" panose="020B0400000000000000" pitchFamily="50" charset="-128"/>
              </a:rPr>
              <a:t>・ひきこもり状態をどう理解したらよいか、 どう対応したらよいか</a:t>
            </a:r>
            <a:endParaRPr lang="en-US" altLang="ja-JP" sz="2250" dirty="0">
              <a:solidFill>
                <a:schemeClr val="bg1"/>
              </a:solidFill>
              <a:latin typeface="BIZ UDPゴシック" panose="020B0400000000000000" pitchFamily="50" charset="-128"/>
              <a:ea typeface="BIZ UDPゴシック" panose="020B0400000000000000" pitchFamily="50" charset="-128"/>
            </a:endParaRPr>
          </a:p>
          <a:p>
            <a:pPr marL="0" indent="0">
              <a:buNone/>
            </a:pPr>
            <a:r>
              <a:rPr lang="en-US" altLang="ja-JP" sz="2250" dirty="0">
                <a:solidFill>
                  <a:schemeClr val="bg1"/>
                </a:solidFill>
                <a:latin typeface="BIZ UDPゴシック" panose="020B0400000000000000" pitchFamily="50" charset="-128"/>
                <a:ea typeface="BIZ UDPゴシック" panose="020B0400000000000000" pitchFamily="50" charset="-128"/>
              </a:rPr>
              <a:t> </a:t>
            </a:r>
            <a:r>
              <a:rPr lang="ja-JP" altLang="en-US" sz="2250" dirty="0">
                <a:solidFill>
                  <a:schemeClr val="bg1"/>
                </a:solidFill>
                <a:latin typeface="BIZ UDPゴシック" panose="020B0400000000000000" pitchFamily="50" charset="-128"/>
                <a:ea typeface="BIZ UDPゴシック" panose="020B0400000000000000" pitchFamily="50" charset="-128"/>
              </a:rPr>
              <a:t>・家族がほっとでき、安心できる居場所</a:t>
            </a:r>
            <a:endParaRPr lang="en-US" altLang="ja-JP" sz="2250" dirty="0">
              <a:solidFill>
                <a:schemeClr val="bg1"/>
              </a:solidFill>
              <a:latin typeface="BIZ UDPゴシック" panose="020B0400000000000000" pitchFamily="50" charset="-128"/>
              <a:ea typeface="BIZ UDPゴシック" panose="020B0400000000000000" pitchFamily="50" charset="-128"/>
            </a:endParaRPr>
          </a:p>
          <a:p>
            <a:pPr marL="0" indent="0">
              <a:buNone/>
            </a:pPr>
            <a:r>
              <a:rPr lang="en-US" altLang="ja-JP" sz="2250" dirty="0">
                <a:solidFill>
                  <a:schemeClr val="bg1"/>
                </a:solidFill>
                <a:latin typeface="BIZ UDPゴシック" panose="020B0400000000000000" pitchFamily="50" charset="-128"/>
                <a:ea typeface="BIZ UDPゴシック" panose="020B0400000000000000" pitchFamily="50" charset="-128"/>
              </a:rPr>
              <a:t> </a:t>
            </a:r>
            <a:r>
              <a:rPr lang="ja-JP" altLang="en-US" sz="2250" dirty="0">
                <a:solidFill>
                  <a:schemeClr val="bg1"/>
                </a:solidFill>
                <a:latin typeface="BIZ UDPゴシック" panose="020B0400000000000000" pitchFamily="50" charset="-128"/>
                <a:ea typeface="BIZ UDPゴシック" panose="020B0400000000000000" pitchFamily="50" charset="-128"/>
              </a:rPr>
              <a:t>・家族が自分自身として生活や人生を歩むことの応援</a:t>
            </a:r>
            <a:endParaRPr lang="en-US" altLang="ja-JP" sz="2250" dirty="0">
              <a:solidFill>
                <a:schemeClr val="bg1"/>
              </a:solidFill>
              <a:latin typeface="BIZ UDPゴシック" panose="020B0400000000000000" pitchFamily="50" charset="-128"/>
              <a:ea typeface="BIZ UDPゴシック" panose="020B0400000000000000" pitchFamily="50" charset="-128"/>
            </a:endParaRPr>
          </a:p>
          <a:p>
            <a:pPr marL="0" indent="0">
              <a:buNone/>
            </a:pPr>
            <a:endParaRPr lang="en-US" altLang="ja-JP" sz="1125" dirty="0">
              <a:solidFill>
                <a:schemeClr val="bg1"/>
              </a:solidFill>
              <a:latin typeface="BIZ UDPゴシック" panose="020B0400000000000000" pitchFamily="50" charset="-128"/>
              <a:ea typeface="BIZ UDPゴシック" panose="020B0400000000000000" pitchFamily="50" charset="-128"/>
            </a:endParaRPr>
          </a:p>
          <a:p>
            <a:r>
              <a:rPr lang="ja-JP" altLang="en-US" sz="2625" dirty="0">
                <a:solidFill>
                  <a:schemeClr val="bg1"/>
                </a:solidFill>
                <a:latin typeface="BIZ UDPゴシック" panose="020B0400000000000000" pitchFamily="50" charset="-128"/>
                <a:ea typeface="BIZ UDPゴシック" panose="020B0400000000000000" pitchFamily="50" charset="-128"/>
              </a:rPr>
              <a:t>家族がほっとでき、　対処の選択肢が増えること、　そして本人がエネルギーをためられるようにすることが、回復への近道</a:t>
            </a:r>
            <a:endParaRPr kumimoji="1" lang="en-US" altLang="ja-JP" sz="2625" dirty="0">
              <a:solidFill>
                <a:schemeClr val="bg1"/>
              </a:solidFill>
              <a:latin typeface="BIZ UDPゴシック" panose="020B0400000000000000" pitchFamily="50" charset="-128"/>
              <a:ea typeface="BIZ UDPゴシック" panose="020B0400000000000000" pitchFamily="50" charset="-128"/>
            </a:endParaRPr>
          </a:p>
          <a:p>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748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113" y="2841707"/>
            <a:ext cx="8838344" cy="486054"/>
          </a:xfrm>
        </p:spPr>
        <p:txBody>
          <a:bodyPr>
            <a:noAutofit/>
          </a:bodyPr>
          <a:lstStyle/>
          <a:p>
            <a:r>
              <a:rPr kumimoji="1" lang="ja-JP" altLang="en-US" dirty="0">
                <a:latin typeface="HGS創英角ﾎﾟｯﾌﾟ体" panose="040B0A00000000000000" pitchFamily="50" charset="-128"/>
                <a:ea typeface="HGS創英角ﾎﾟｯﾌﾟ体" panose="040B0A00000000000000" pitchFamily="50" charset="-128"/>
              </a:rPr>
              <a:t>ひきこもり状態からの回復とは</a:t>
            </a:r>
          </a:p>
        </p:txBody>
      </p:sp>
    </p:spTree>
    <p:extLst>
      <p:ext uri="{BB962C8B-B14F-4D97-AF65-F5344CB8AC3E}">
        <p14:creationId xmlns:p14="http://schemas.microsoft.com/office/powerpoint/2010/main" val="3554700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FB79D-4D85-4A9E-9B40-21AAE7A767BA}"/>
              </a:ext>
            </a:extLst>
          </p:cNvPr>
          <p:cNvSpPr>
            <a:spLocks noGrp="1"/>
          </p:cNvSpPr>
          <p:nvPr>
            <p:ph type="title"/>
          </p:nvPr>
        </p:nvSpPr>
        <p:spPr>
          <a:xfrm>
            <a:off x="521550" y="549275"/>
            <a:ext cx="6362156" cy="488454"/>
          </a:xfrm>
        </p:spPr>
        <p:txBody>
          <a:bodyPr>
            <a:noAutofit/>
          </a:bodyPr>
          <a:lstStyle/>
          <a:p>
            <a:r>
              <a:rPr lang="ja-JP" altLang="en-US" dirty="0">
                <a:latin typeface="HG創英角ﾎﾟｯﾌﾟ体" panose="040B0A09000000000000" pitchFamily="49" charset="-128"/>
                <a:ea typeface="HG創英角ﾎﾟｯﾌﾟ体" panose="040B0A09000000000000" pitchFamily="49" charset="-128"/>
              </a:rPr>
              <a:t>回復への鍵</a:t>
            </a:r>
          </a:p>
        </p:txBody>
      </p:sp>
      <p:sp>
        <p:nvSpPr>
          <p:cNvPr id="4" name="吹き出し: 角を丸めた四角形 3">
            <a:extLst>
              <a:ext uri="{FF2B5EF4-FFF2-40B4-BE49-F238E27FC236}">
                <a16:creationId xmlns:a16="http://schemas.microsoft.com/office/drawing/2014/main" id="{C277A746-70E2-4E18-A83B-7A39B6DD0608}"/>
              </a:ext>
            </a:extLst>
          </p:cNvPr>
          <p:cNvSpPr/>
          <p:nvPr/>
        </p:nvSpPr>
        <p:spPr>
          <a:xfrm>
            <a:off x="299234" y="4420291"/>
            <a:ext cx="8545531" cy="1888434"/>
          </a:xfrm>
          <a:prstGeom prst="wedgeRoundRectCallout">
            <a:avLst>
              <a:gd name="adj1" fmla="val 47867"/>
              <a:gd name="adj2" fmla="val 2874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514350">
              <a:spcBef>
                <a:spcPts val="675"/>
              </a:spcBef>
              <a:buClr>
                <a:srgbClr val="2D2D8A">
                  <a:lumMod val="60000"/>
                  <a:lumOff val="40000"/>
                </a:srgbClr>
              </a:buClr>
              <a:buFont typeface="Wingdings" panose="05000000000000000000" pitchFamily="2" charset="2"/>
              <a:buChar char="l"/>
            </a:pPr>
            <a:r>
              <a:rPr lang="ja-JP" altLang="en-US" sz="2400" dirty="0">
                <a:solidFill>
                  <a:schemeClr val="bg1"/>
                </a:solidFill>
                <a:latin typeface="+mn-ea"/>
              </a:rPr>
              <a:t>「たとえ今こんなに辛く、どうすることもできない自分でも、ここにいてよいのだ」と感じられることが必要</a:t>
            </a:r>
            <a:endParaRPr lang="en-US" altLang="ja-JP" sz="2400" dirty="0">
              <a:solidFill>
                <a:schemeClr val="bg1"/>
              </a:solidFill>
              <a:latin typeface="+mn-ea"/>
            </a:endParaRPr>
          </a:p>
          <a:p>
            <a:pPr marL="342900" indent="-342900" defTabSz="514350">
              <a:spcBef>
                <a:spcPts val="675"/>
              </a:spcBef>
              <a:buClr>
                <a:srgbClr val="2D2D8A">
                  <a:lumMod val="60000"/>
                  <a:lumOff val="40000"/>
                </a:srgbClr>
              </a:buClr>
              <a:buFont typeface="Wingdings" panose="05000000000000000000" pitchFamily="2" charset="2"/>
              <a:buChar char="l"/>
            </a:pPr>
            <a:r>
              <a:rPr lang="ja-JP" altLang="en-US" sz="2400" dirty="0">
                <a:solidFill>
                  <a:schemeClr val="bg1"/>
                </a:solidFill>
                <a:latin typeface="+mn-ea"/>
              </a:rPr>
              <a:t>このことは、家族にとっても同様である</a:t>
            </a:r>
            <a:endParaRPr lang="en-US" altLang="ja-JP" sz="2400" dirty="0">
              <a:solidFill>
                <a:schemeClr val="bg1"/>
              </a:solidFill>
              <a:latin typeface="+mn-ea"/>
            </a:endParaRPr>
          </a:p>
        </p:txBody>
      </p:sp>
      <p:sp>
        <p:nvSpPr>
          <p:cNvPr id="5" name="吹き出し: 角を丸めた四角形 4">
            <a:extLst>
              <a:ext uri="{FF2B5EF4-FFF2-40B4-BE49-F238E27FC236}">
                <a16:creationId xmlns:a16="http://schemas.microsoft.com/office/drawing/2014/main" id="{36302C6B-ED49-E932-77FE-BDE640A2EE92}"/>
              </a:ext>
            </a:extLst>
          </p:cNvPr>
          <p:cNvSpPr/>
          <p:nvPr/>
        </p:nvSpPr>
        <p:spPr>
          <a:xfrm>
            <a:off x="521550" y="1677450"/>
            <a:ext cx="7884876" cy="2586810"/>
          </a:xfrm>
          <a:prstGeom prst="wedgeRoundRectCallout">
            <a:avLst>
              <a:gd name="adj1" fmla="val 47867"/>
              <a:gd name="adj2" fmla="val 28745"/>
              <a:gd name="adj3" fmla="val 16667"/>
            </a:avLst>
          </a:prstGeom>
          <a:solidFill>
            <a:srgbClr val="FFFFD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spcBef>
                <a:spcPts val="338"/>
              </a:spcBef>
            </a:pPr>
            <a:r>
              <a:rPr lang="ja-JP" altLang="en-US" sz="2400" dirty="0">
                <a:solidFill>
                  <a:srgbClr val="000000"/>
                </a:solidFill>
                <a:latin typeface="Arial"/>
                <a:ea typeface="ＭＳ Ｐゴシック"/>
              </a:rPr>
              <a:t>ひきこもり状態とは･･･</a:t>
            </a:r>
            <a:endParaRPr lang="en-US" altLang="ja-JP" sz="2400" dirty="0">
              <a:solidFill>
                <a:srgbClr val="000000"/>
              </a:solidFill>
              <a:latin typeface="Arial"/>
              <a:ea typeface="ＭＳ Ｐゴシック"/>
            </a:endParaRPr>
          </a:p>
          <a:p>
            <a:pPr defTabSz="514350">
              <a:spcBef>
                <a:spcPts val="338"/>
              </a:spcBef>
            </a:pPr>
            <a:endParaRPr lang="en-US" altLang="ja-JP" sz="2400" dirty="0">
              <a:solidFill>
                <a:srgbClr val="000000"/>
              </a:solidFill>
              <a:latin typeface="Arial"/>
              <a:ea typeface="ＭＳ Ｐゴシック"/>
            </a:endParaRPr>
          </a:p>
          <a:p>
            <a:pPr defTabSz="514350">
              <a:spcBef>
                <a:spcPts val="338"/>
              </a:spcBef>
            </a:pPr>
            <a:endParaRPr lang="en-US" altLang="ja-JP" sz="2025" dirty="0">
              <a:solidFill>
                <a:srgbClr val="000000"/>
              </a:solidFill>
              <a:latin typeface="Arial"/>
              <a:ea typeface="ＭＳ Ｐゴシック"/>
            </a:endParaRPr>
          </a:p>
          <a:p>
            <a:pPr marL="304503" indent="-154484" defTabSz="514350">
              <a:spcBef>
                <a:spcPts val="338"/>
              </a:spcBef>
              <a:tabLst>
                <a:tab pos="150019" algn="l"/>
              </a:tabLst>
            </a:pPr>
            <a:endParaRPr lang="en-US" altLang="ja-JP" sz="1575" dirty="0">
              <a:solidFill>
                <a:srgbClr val="000000"/>
              </a:solidFill>
              <a:latin typeface="Arial"/>
              <a:ea typeface="ＭＳ Ｐゴシック"/>
            </a:endParaRPr>
          </a:p>
          <a:p>
            <a:pPr marL="304503" indent="-154484" defTabSz="514350">
              <a:spcBef>
                <a:spcPts val="338"/>
              </a:spcBef>
              <a:tabLst>
                <a:tab pos="150019" algn="l"/>
              </a:tabLst>
            </a:pPr>
            <a:endParaRPr lang="en-US" altLang="ja-JP" sz="1575" dirty="0">
              <a:solidFill>
                <a:srgbClr val="000000"/>
              </a:solidFill>
              <a:latin typeface="Arial"/>
              <a:ea typeface="ＭＳ Ｐゴシック"/>
            </a:endParaRPr>
          </a:p>
          <a:p>
            <a:pPr marL="304503" indent="-154484" defTabSz="514350">
              <a:spcBef>
                <a:spcPts val="338"/>
              </a:spcBef>
              <a:tabLst>
                <a:tab pos="150019" algn="l"/>
              </a:tabLst>
            </a:pPr>
            <a:r>
              <a:rPr lang="ja-JP" altLang="en-US" sz="2025" dirty="0">
                <a:solidFill>
                  <a:srgbClr val="000000"/>
                </a:solidFill>
                <a:latin typeface="ＭＳ Ｐゴシック"/>
                <a:ea typeface="ＭＳ Ｐゴシック"/>
              </a:rPr>
              <a:t>　　　　　　　　　　　　　　　　　　　　　　　　</a:t>
            </a:r>
            <a:r>
              <a:rPr lang="ja-JP" altLang="en-US" sz="2400" dirty="0">
                <a:solidFill>
                  <a:srgbClr val="000000"/>
                </a:solidFill>
                <a:latin typeface="ＭＳ Ｐゴシック"/>
                <a:ea typeface="ＭＳ Ｐゴシック"/>
              </a:rPr>
              <a:t>この</a:t>
            </a:r>
            <a:r>
              <a:rPr lang="en-US" altLang="ja-JP" sz="2400" dirty="0">
                <a:solidFill>
                  <a:srgbClr val="000000"/>
                </a:solidFill>
                <a:latin typeface="ＭＳ Ｐゴシック"/>
                <a:ea typeface="ＭＳ Ｐゴシック"/>
              </a:rPr>
              <a:t>3</a:t>
            </a:r>
            <a:r>
              <a:rPr lang="ja-JP" altLang="en-US" sz="2400" dirty="0">
                <a:solidFill>
                  <a:srgbClr val="000000"/>
                </a:solidFill>
                <a:latin typeface="ＭＳ Ｐゴシック"/>
                <a:ea typeface="ＭＳ Ｐゴシック"/>
              </a:rPr>
              <a:t>つが失われた状態　　　</a:t>
            </a:r>
            <a:endParaRPr lang="en-US" altLang="ja-JP" sz="2400" u="sng" dirty="0">
              <a:solidFill>
                <a:srgbClr val="000000"/>
              </a:solidFill>
              <a:latin typeface="Arial"/>
              <a:ea typeface="ＭＳ Ｐゴシック"/>
            </a:endParaRPr>
          </a:p>
        </p:txBody>
      </p:sp>
      <p:sp>
        <p:nvSpPr>
          <p:cNvPr id="6" name="角丸四角形吹き出し 14">
            <a:extLst>
              <a:ext uri="{FF2B5EF4-FFF2-40B4-BE49-F238E27FC236}">
                <a16:creationId xmlns:a16="http://schemas.microsoft.com/office/drawing/2014/main" id="{EFDD3C37-B8F0-6062-2AFA-536A6E0C9351}"/>
              </a:ext>
            </a:extLst>
          </p:cNvPr>
          <p:cNvSpPr/>
          <p:nvPr/>
        </p:nvSpPr>
        <p:spPr>
          <a:xfrm>
            <a:off x="793679" y="2639710"/>
            <a:ext cx="2382896" cy="662290"/>
          </a:xfrm>
          <a:prstGeom prst="wedgeRoundRectCallout">
            <a:avLst>
              <a:gd name="adj1" fmla="val -49661"/>
              <a:gd name="adj2" fmla="val 14971"/>
              <a:gd name="adj3" fmla="val 16667"/>
            </a:avLst>
          </a:prstGeom>
          <a:solidFill>
            <a:srgbClr val="CCFF99"/>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ja-JP" altLang="en-US" sz="2400" dirty="0">
                <a:solidFill>
                  <a:srgbClr val="002060"/>
                </a:solidFill>
                <a:latin typeface="ＭＳ ゴシック" panose="020B0609070205080204" pitchFamily="49" charset="-128"/>
                <a:ea typeface="ＭＳ ゴシック" panose="020B0609070205080204" pitchFamily="49" charset="-128"/>
              </a:rPr>
              <a:t>心のエネルギー</a:t>
            </a:r>
          </a:p>
        </p:txBody>
      </p:sp>
      <p:sp>
        <p:nvSpPr>
          <p:cNvPr id="7" name="角丸四角形吹き出し 14">
            <a:extLst>
              <a:ext uri="{FF2B5EF4-FFF2-40B4-BE49-F238E27FC236}">
                <a16:creationId xmlns:a16="http://schemas.microsoft.com/office/drawing/2014/main" id="{B11214DE-23A5-7A98-0999-DD0318DB60A9}"/>
              </a:ext>
            </a:extLst>
          </p:cNvPr>
          <p:cNvSpPr/>
          <p:nvPr/>
        </p:nvSpPr>
        <p:spPr>
          <a:xfrm>
            <a:off x="3300253" y="2639710"/>
            <a:ext cx="2382896" cy="662290"/>
          </a:xfrm>
          <a:prstGeom prst="wedgeRoundRectCallout">
            <a:avLst>
              <a:gd name="adj1" fmla="val -49661"/>
              <a:gd name="adj2" fmla="val 14971"/>
              <a:gd name="adj3" fmla="val 16667"/>
            </a:avLst>
          </a:prstGeom>
          <a:solidFill>
            <a:srgbClr val="CCFF99"/>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ja-JP" altLang="en-US" sz="2400" dirty="0">
                <a:solidFill>
                  <a:srgbClr val="002060"/>
                </a:solidFill>
                <a:latin typeface="ＭＳ ゴシック" panose="020B0609070205080204" pitchFamily="49" charset="-128"/>
                <a:ea typeface="ＭＳ ゴシック" panose="020B0609070205080204" pitchFamily="49" charset="-128"/>
              </a:rPr>
              <a:t>対話</a:t>
            </a:r>
          </a:p>
        </p:txBody>
      </p:sp>
      <p:sp>
        <p:nvSpPr>
          <p:cNvPr id="8" name="角丸四角形吹き出し 14">
            <a:extLst>
              <a:ext uri="{FF2B5EF4-FFF2-40B4-BE49-F238E27FC236}">
                <a16:creationId xmlns:a16="http://schemas.microsoft.com/office/drawing/2014/main" id="{7ED74CFB-1D43-7B95-1C29-B53AA2F73F30}"/>
              </a:ext>
            </a:extLst>
          </p:cNvPr>
          <p:cNvSpPr/>
          <p:nvPr/>
        </p:nvSpPr>
        <p:spPr>
          <a:xfrm>
            <a:off x="5816866" y="2639710"/>
            <a:ext cx="2382896" cy="662290"/>
          </a:xfrm>
          <a:prstGeom prst="wedgeRoundRectCallout">
            <a:avLst>
              <a:gd name="adj1" fmla="val -49661"/>
              <a:gd name="adj2" fmla="val 14971"/>
              <a:gd name="adj3" fmla="val 16667"/>
            </a:avLst>
          </a:prstGeom>
          <a:solidFill>
            <a:srgbClr val="CCFF99"/>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ja-JP" altLang="en-US" sz="2400" dirty="0">
                <a:solidFill>
                  <a:srgbClr val="002060"/>
                </a:solidFill>
                <a:latin typeface="ＭＳ ゴシック" panose="020B0609070205080204" pitchFamily="49" charset="-128"/>
                <a:ea typeface="ＭＳ ゴシック" panose="020B0609070205080204" pitchFamily="49" charset="-128"/>
              </a:rPr>
              <a:t>居場所</a:t>
            </a:r>
          </a:p>
        </p:txBody>
      </p:sp>
    </p:spTree>
    <p:extLst>
      <p:ext uri="{BB962C8B-B14F-4D97-AF65-F5344CB8AC3E}">
        <p14:creationId xmlns:p14="http://schemas.microsoft.com/office/powerpoint/2010/main" val="1804950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下矢印 21"/>
          <p:cNvSpPr/>
          <p:nvPr/>
        </p:nvSpPr>
        <p:spPr>
          <a:xfrm>
            <a:off x="2993985" y="1941474"/>
            <a:ext cx="108347" cy="1269206"/>
          </a:xfrm>
          <a:prstGeom prst="down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kumimoji="1" lang="ja-JP" altLang="en-US" dirty="0">
              <a:solidFill>
                <a:srgbClr val="FFFFFF"/>
              </a:solidFill>
              <a:latin typeface="ＭＳ Ｐゴシック"/>
              <a:ea typeface="ＭＳ Ｐゴシック"/>
            </a:endParaRPr>
          </a:p>
        </p:txBody>
      </p:sp>
      <p:cxnSp>
        <p:nvCxnSpPr>
          <p:cNvPr id="3" name="直線矢印コネクタ 2"/>
          <p:cNvCxnSpPr/>
          <p:nvPr/>
        </p:nvCxnSpPr>
        <p:spPr>
          <a:xfrm>
            <a:off x="1634291" y="3265447"/>
            <a:ext cx="56709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a:off x="1546185" y="2173645"/>
            <a:ext cx="5713809" cy="1084660"/>
          </a:xfrm>
          <a:custGeom>
            <a:avLst/>
            <a:gdLst>
              <a:gd name="connsiteX0" fmla="*/ 0 w 7436223"/>
              <a:gd name="connsiteY0" fmla="*/ 6723 h 2409264"/>
              <a:gd name="connsiteX1" fmla="*/ 806823 w 7436223"/>
              <a:gd name="connsiteY1" fmla="*/ 73959 h 2409264"/>
              <a:gd name="connsiteX2" fmla="*/ 1411941 w 7436223"/>
              <a:gd name="connsiteY2" fmla="*/ 450476 h 2409264"/>
              <a:gd name="connsiteX3" fmla="*/ 1694329 w 7436223"/>
              <a:gd name="connsiteY3" fmla="*/ 1203511 h 2409264"/>
              <a:gd name="connsiteX4" fmla="*/ 2003611 w 7436223"/>
              <a:gd name="connsiteY4" fmla="*/ 1808629 h 2409264"/>
              <a:gd name="connsiteX5" fmla="*/ 2380129 w 7436223"/>
              <a:gd name="connsiteY5" fmla="*/ 2306170 h 2409264"/>
              <a:gd name="connsiteX6" fmla="*/ 3173506 w 7436223"/>
              <a:gd name="connsiteY6" fmla="*/ 2373406 h 2409264"/>
              <a:gd name="connsiteX7" fmla="*/ 3805517 w 7436223"/>
              <a:gd name="connsiteY7" fmla="*/ 2359959 h 2409264"/>
              <a:gd name="connsiteX8" fmla="*/ 4585447 w 7436223"/>
              <a:gd name="connsiteY8" fmla="*/ 2346511 h 2409264"/>
              <a:gd name="connsiteX9" fmla="*/ 4881282 w 7436223"/>
              <a:gd name="connsiteY9" fmla="*/ 1983441 h 2409264"/>
              <a:gd name="connsiteX10" fmla="*/ 5082988 w 7436223"/>
              <a:gd name="connsiteY10" fmla="*/ 1539688 h 2409264"/>
              <a:gd name="connsiteX11" fmla="*/ 5446058 w 7436223"/>
              <a:gd name="connsiteY11" fmla="*/ 988359 h 2409264"/>
              <a:gd name="connsiteX12" fmla="*/ 5930153 w 7436223"/>
              <a:gd name="connsiteY12" fmla="*/ 571500 h 2409264"/>
              <a:gd name="connsiteX13" fmla="*/ 6400800 w 7436223"/>
              <a:gd name="connsiteY13" fmla="*/ 329453 h 2409264"/>
              <a:gd name="connsiteX14" fmla="*/ 7436223 w 7436223"/>
              <a:gd name="connsiteY14" fmla="*/ 141194 h 240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36223" h="2409264">
                <a:moveTo>
                  <a:pt x="0" y="6723"/>
                </a:moveTo>
                <a:cubicBezTo>
                  <a:pt x="285749" y="3361"/>
                  <a:pt x="571499" y="0"/>
                  <a:pt x="806823" y="73959"/>
                </a:cubicBezTo>
                <a:cubicBezTo>
                  <a:pt x="1042147" y="147918"/>
                  <a:pt x="1264023" y="262217"/>
                  <a:pt x="1411941" y="450476"/>
                </a:cubicBezTo>
                <a:cubicBezTo>
                  <a:pt x="1559859" y="638735"/>
                  <a:pt x="1595717" y="977152"/>
                  <a:pt x="1694329" y="1203511"/>
                </a:cubicBezTo>
                <a:cubicBezTo>
                  <a:pt x="1792941" y="1429870"/>
                  <a:pt x="1889311" y="1624853"/>
                  <a:pt x="2003611" y="1808629"/>
                </a:cubicBezTo>
                <a:cubicBezTo>
                  <a:pt x="2117911" y="1992406"/>
                  <a:pt x="2185147" y="2212041"/>
                  <a:pt x="2380129" y="2306170"/>
                </a:cubicBezTo>
                <a:cubicBezTo>
                  <a:pt x="2575112" y="2400300"/>
                  <a:pt x="2935941" y="2364441"/>
                  <a:pt x="3173506" y="2373406"/>
                </a:cubicBezTo>
                <a:cubicBezTo>
                  <a:pt x="3411071" y="2382371"/>
                  <a:pt x="3805517" y="2359959"/>
                  <a:pt x="3805517" y="2359959"/>
                </a:cubicBezTo>
                <a:cubicBezTo>
                  <a:pt x="4040840" y="2355477"/>
                  <a:pt x="4406153" y="2409264"/>
                  <a:pt x="4585447" y="2346511"/>
                </a:cubicBezTo>
                <a:cubicBezTo>
                  <a:pt x="4764741" y="2283758"/>
                  <a:pt x="4798358" y="2117912"/>
                  <a:pt x="4881282" y="1983441"/>
                </a:cubicBezTo>
                <a:cubicBezTo>
                  <a:pt x="4964206" y="1848970"/>
                  <a:pt x="4988859" y="1705535"/>
                  <a:pt x="5082988" y="1539688"/>
                </a:cubicBezTo>
                <a:cubicBezTo>
                  <a:pt x="5177117" y="1373841"/>
                  <a:pt x="5304864" y="1149724"/>
                  <a:pt x="5446058" y="988359"/>
                </a:cubicBezTo>
                <a:cubicBezTo>
                  <a:pt x="5587252" y="826994"/>
                  <a:pt x="5771030" y="681318"/>
                  <a:pt x="5930153" y="571500"/>
                </a:cubicBezTo>
                <a:cubicBezTo>
                  <a:pt x="6089276" y="461682"/>
                  <a:pt x="6149788" y="401171"/>
                  <a:pt x="6400800" y="329453"/>
                </a:cubicBezTo>
                <a:cubicBezTo>
                  <a:pt x="6651812" y="257735"/>
                  <a:pt x="7044017" y="199464"/>
                  <a:pt x="7436223" y="141194"/>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kumimoji="1" lang="ja-JP" altLang="en-US" dirty="0">
              <a:solidFill>
                <a:srgbClr val="000000"/>
              </a:solidFill>
              <a:latin typeface="ＭＳ Ｐゴシック"/>
              <a:ea typeface="ＭＳ Ｐゴシック"/>
            </a:endParaRPr>
          </a:p>
        </p:txBody>
      </p:sp>
      <p:sp>
        <p:nvSpPr>
          <p:cNvPr id="6" name="ホームベース 5"/>
          <p:cNvSpPr/>
          <p:nvPr/>
        </p:nvSpPr>
        <p:spPr>
          <a:xfrm>
            <a:off x="2489103" y="3696295"/>
            <a:ext cx="2538413" cy="485775"/>
          </a:xfrm>
          <a:prstGeom prst="homePlate">
            <a:avLst/>
          </a:prstGeom>
          <a:solidFill>
            <a:srgbClr val="00B0F0"/>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kumimoji="1" lang="ja-JP" altLang="en-US" dirty="0">
                <a:solidFill>
                  <a:srgbClr val="FFFFFF"/>
                </a:solidFill>
                <a:latin typeface="ＭＳ Ｐゴシック"/>
                <a:ea typeface="ＭＳ Ｐゴシック"/>
              </a:rPr>
              <a:t>①　エネルギーの回復</a:t>
            </a:r>
          </a:p>
        </p:txBody>
      </p:sp>
      <p:sp>
        <p:nvSpPr>
          <p:cNvPr id="7" name="ホームベース 6"/>
          <p:cNvSpPr/>
          <p:nvPr/>
        </p:nvSpPr>
        <p:spPr>
          <a:xfrm>
            <a:off x="4541462" y="5271333"/>
            <a:ext cx="2430066" cy="485775"/>
          </a:xfrm>
          <a:prstGeom prst="homePlat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kumimoji="1" lang="ja-JP" altLang="en-US" dirty="0">
                <a:solidFill>
                  <a:srgbClr val="FFFFFF"/>
                </a:solidFill>
                <a:latin typeface="ＭＳ Ｐゴシック"/>
                <a:ea typeface="ＭＳ Ｐゴシック"/>
              </a:rPr>
              <a:t>②　恐怖症状の軽減</a:t>
            </a:r>
          </a:p>
        </p:txBody>
      </p:sp>
      <p:sp>
        <p:nvSpPr>
          <p:cNvPr id="77831" name="テキスト ボックス 7"/>
          <p:cNvSpPr txBox="1">
            <a:spLocks noChangeArrowheads="1"/>
          </p:cNvSpPr>
          <p:nvPr/>
        </p:nvSpPr>
        <p:spPr bwMode="auto">
          <a:xfrm>
            <a:off x="2794275" y="4304427"/>
            <a:ext cx="2881313" cy="369332"/>
          </a:xfrm>
          <a:prstGeom prst="rect">
            <a:avLst/>
          </a:prstGeom>
          <a:solidFill>
            <a:srgbClr val="FFFF99"/>
          </a:solidFill>
          <a:ln w="19050">
            <a:solidFill>
              <a:srgbClr val="FF0000"/>
            </a:solidFill>
            <a:prstDash val="dash"/>
            <a:miter lim="800000"/>
            <a:headEnd/>
            <a:tailEnd/>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defTabSz="685800">
              <a:defRPr/>
            </a:pPr>
            <a:r>
              <a:rPr kumimoji="1" lang="ja-JP" altLang="en-US" dirty="0">
                <a:solidFill>
                  <a:srgbClr val="000000"/>
                </a:solidFill>
                <a:latin typeface="ＭＳ Ｐゴシック" panose="020B0600070205080204" pitchFamily="50" charset="-128"/>
                <a:ea typeface="ＭＳ Ｐゴシック"/>
              </a:rPr>
              <a:t>安心／安全な環境の提供</a:t>
            </a:r>
          </a:p>
        </p:txBody>
      </p:sp>
      <p:sp>
        <p:nvSpPr>
          <p:cNvPr id="77832" name="テキスト ボックス 8"/>
          <p:cNvSpPr txBox="1">
            <a:spLocks noChangeArrowheads="1"/>
          </p:cNvSpPr>
          <p:nvPr/>
        </p:nvSpPr>
        <p:spPr bwMode="auto">
          <a:xfrm>
            <a:off x="2794939" y="4783890"/>
            <a:ext cx="2863913" cy="369332"/>
          </a:xfrm>
          <a:prstGeom prst="rect">
            <a:avLst/>
          </a:prstGeom>
          <a:solidFill>
            <a:srgbClr val="FFFF99"/>
          </a:solidFill>
          <a:ln w="19050">
            <a:solidFill>
              <a:srgbClr val="FF0000"/>
            </a:solidFill>
            <a:prstDash val="dash"/>
            <a:miter lim="800000"/>
            <a:headEnd/>
            <a:tailEnd/>
          </a:ln>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defTabSz="685800">
              <a:defRPr/>
            </a:pPr>
            <a:r>
              <a:rPr kumimoji="1" lang="ja-JP" altLang="en-US" dirty="0">
                <a:solidFill>
                  <a:srgbClr val="000000"/>
                </a:solidFill>
                <a:latin typeface="ＭＳ Ｐゴシック" panose="020B0600070205080204" pitchFamily="50" charset="-128"/>
                <a:ea typeface="ＭＳ Ｐゴシック"/>
              </a:rPr>
              <a:t>理解してくれる人の存在</a:t>
            </a:r>
          </a:p>
        </p:txBody>
      </p:sp>
      <p:sp>
        <p:nvSpPr>
          <p:cNvPr id="10" name="フリーフォーム 9"/>
          <p:cNvSpPr/>
          <p:nvPr/>
        </p:nvSpPr>
        <p:spPr>
          <a:xfrm>
            <a:off x="4944230" y="2878494"/>
            <a:ext cx="2382440" cy="357188"/>
          </a:xfrm>
          <a:custGeom>
            <a:avLst/>
            <a:gdLst>
              <a:gd name="connsiteX0" fmla="*/ 0 w 2911289"/>
              <a:gd name="connsiteY0" fmla="*/ 795618 h 795618"/>
              <a:gd name="connsiteX1" fmla="*/ 847165 w 2911289"/>
              <a:gd name="connsiteY1" fmla="*/ 607359 h 795618"/>
              <a:gd name="connsiteX2" fmla="*/ 1385047 w 2911289"/>
              <a:gd name="connsiteY2" fmla="*/ 311523 h 795618"/>
              <a:gd name="connsiteX3" fmla="*/ 1949824 w 2911289"/>
              <a:gd name="connsiteY3" fmla="*/ 82923 h 795618"/>
              <a:gd name="connsiteX4" fmla="*/ 2460812 w 2911289"/>
              <a:gd name="connsiteY4" fmla="*/ 15688 h 795618"/>
              <a:gd name="connsiteX5" fmla="*/ 2850777 w 2911289"/>
              <a:gd name="connsiteY5" fmla="*/ 2241 h 795618"/>
              <a:gd name="connsiteX6" fmla="*/ 2823883 w 2911289"/>
              <a:gd name="connsiteY6" fmla="*/ 2241 h 7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1289" h="795618">
                <a:moveTo>
                  <a:pt x="0" y="795618"/>
                </a:moveTo>
                <a:cubicBezTo>
                  <a:pt x="308162" y="741829"/>
                  <a:pt x="616324" y="688041"/>
                  <a:pt x="847165" y="607359"/>
                </a:cubicBezTo>
                <a:cubicBezTo>
                  <a:pt x="1078006" y="526677"/>
                  <a:pt x="1201271" y="398929"/>
                  <a:pt x="1385047" y="311523"/>
                </a:cubicBezTo>
                <a:cubicBezTo>
                  <a:pt x="1568823" y="224117"/>
                  <a:pt x="1770530" y="132229"/>
                  <a:pt x="1949824" y="82923"/>
                </a:cubicBezTo>
                <a:cubicBezTo>
                  <a:pt x="2129118" y="33617"/>
                  <a:pt x="2310653" y="29135"/>
                  <a:pt x="2460812" y="15688"/>
                </a:cubicBezTo>
                <a:cubicBezTo>
                  <a:pt x="2610971" y="2241"/>
                  <a:pt x="2790265" y="4482"/>
                  <a:pt x="2850777" y="2241"/>
                </a:cubicBezTo>
                <a:cubicBezTo>
                  <a:pt x="2911289" y="0"/>
                  <a:pt x="2867586" y="1120"/>
                  <a:pt x="2823883" y="2241"/>
                </a:cubicBezTo>
              </a:path>
            </a:pathLst>
          </a:custGeom>
          <a:ln w="38100">
            <a:prstDash val="sysDas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kumimoji="1" lang="ja-JP" altLang="en-US" dirty="0">
              <a:solidFill>
                <a:srgbClr val="000000"/>
              </a:solidFill>
              <a:latin typeface="ＭＳ Ｐゴシック"/>
              <a:ea typeface="ＭＳ Ｐゴシック"/>
            </a:endParaRPr>
          </a:p>
        </p:txBody>
      </p:sp>
      <p:sp>
        <p:nvSpPr>
          <p:cNvPr id="77834" name="テキスト ボックス 11"/>
          <p:cNvSpPr txBox="1">
            <a:spLocks noChangeArrowheads="1"/>
          </p:cNvSpPr>
          <p:nvPr/>
        </p:nvSpPr>
        <p:spPr bwMode="auto">
          <a:xfrm>
            <a:off x="6164485" y="334391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defTabSz="685800">
              <a:defRPr/>
            </a:pPr>
            <a:r>
              <a:rPr kumimoji="1" lang="ja-JP" altLang="en-US" dirty="0">
                <a:solidFill>
                  <a:srgbClr val="000000"/>
                </a:solidFill>
                <a:latin typeface="ＭＳ Ｐゴシック" panose="020B0600070205080204" pitchFamily="50" charset="-128"/>
                <a:ea typeface="ＭＳ Ｐゴシック"/>
              </a:rPr>
              <a:t>恐怖症状の継続</a:t>
            </a:r>
          </a:p>
        </p:txBody>
      </p:sp>
      <p:pic>
        <p:nvPicPr>
          <p:cNvPr id="77835" name="図 23" descr="NEG0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8575" y="2487969"/>
            <a:ext cx="10572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図 25" descr="NEG029.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939" y="2815392"/>
            <a:ext cx="831056"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7" name="テキスト ボックス 10"/>
          <p:cNvSpPr txBox="1">
            <a:spLocks noChangeArrowheads="1"/>
          </p:cNvSpPr>
          <p:nvPr/>
        </p:nvSpPr>
        <p:spPr bwMode="auto">
          <a:xfrm>
            <a:off x="6549191" y="1728350"/>
            <a:ext cx="823913" cy="323165"/>
          </a:xfrm>
          <a:prstGeom prst="rect">
            <a:avLst/>
          </a:prstGeom>
          <a:solidFill>
            <a:srgbClr val="00B050"/>
          </a:solidFill>
          <a:ln w="9525">
            <a:solidFill>
              <a:srgbClr val="00B050"/>
            </a:solidFill>
            <a:miter lim="800000"/>
            <a:headEnd/>
            <a:tailEnd/>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defTabSz="685800">
              <a:defRPr/>
            </a:pPr>
            <a:r>
              <a:rPr kumimoji="1" lang="ja-JP" altLang="en-US" sz="1500">
                <a:solidFill>
                  <a:srgbClr val="FFFFFF"/>
                </a:solidFill>
                <a:latin typeface="ＭＳ Ｐゴシック" panose="020B0600070205080204" pitchFamily="50" charset="-128"/>
                <a:ea typeface="ＭＳ Ｐゴシック"/>
              </a:rPr>
              <a:t>回復</a:t>
            </a:r>
          </a:p>
        </p:txBody>
      </p:sp>
      <p:sp>
        <p:nvSpPr>
          <p:cNvPr id="19" name="線吹き出し 1 (枠付き) 18"/>
          <p:cNvSpPr/>
          <p:nvPr/>
        </p:nvSpPr>
        <p:spPr>
          <a:xfrm>
            <a:off x="3748266" y="1960523"/>
            <a:ext cx="1983041" cy="350044"/>
          </a:xfrm>
          <a:prstGeom prst="borderCallout1">
            <a:avLst>
              <a:gd name="adj1" fmla="val 57090"/>
              <a:gd name="adj2" fmla="val -347"/>
              <a:gd name="adj3" fmla="val 194350"/>
              <a:gd name="adj4" fmla="val -43222"/>
            </a:avLst>
          </a:prstGeom>
          <a:solidFill>
            <a:srgbClr val="FF0000"/>
          </a:solidFill>
          <a:ln w="190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kumimoji="1" lang="ja-JP" altLang="en-US" sz="1500" dirty="0">
                <a:solidFill>
                  <a:srgbClr val="FFFFFF"/>
                </a:solidFill>
                <a:latin typeface="ＭＳ Ｐゴシック"/>
                <a:ea typeface="ＭＳ Ｐゴシック"/>
              </a:rPr>
              <a:t>表にあらわれた部分</a:t>
            </a:r>
          </a:p>
        </p:txBody>
      </p:sp>
      <p:sp>
        <p:nvSpPr>
          <p:cNvPr id="20" name="フリーフォーム 19"/>
          <p:cNvSpPr/>
          <p:nvPr/>
        </p:nvSpPr>
        <p:spPr>
          <a:xfrm>
            <a:off x="1603335" y="2173645"/>
            <a:ext cx="5461397" cy="1054894"/>
          </a:xfrm>
          <a:custGeom>
            <a:avLst/>
            <a:gdLst>
              <a:gd name="connsiteX0" fmla="*/ 0 w 6676571"/>
              <a:gd name="connsiteY0" fmla="*/ 50800 h 2208590"/>
              <a:gd name="connsiteX1" fmla="*/ 449942 w 6676571"/>
              <a:gd name="connsiteY1" fmla="*/ 166914 h 2208590"/>
              <a:gd name="connsiteX2" fmla="*/ 711200 w 6676571"/>
              <a:gd name="connsiteY2" fmla="*/ 1052286 h 2208590"/>
              <a:gd name="connsiteX3" fmla="*/ 899885 w 6676571"/>
              <a:gd name="connsiteY3" fmla="*/ 1603829 h 2208590"/>
              <a:gd name="connsiteX4" fmla="*/ 1248228 w 6676571"/>
              <a:gd name="connsiteY4" fmla="*/ 2111829 h 2208590"/>
              <a:gd name="connsiteX5" fmla="*/ 1698171 w 6676571"/>
              <a:gd name="connsiteY5" fmla="*/ 2169886 h 2208590"/>
              <a:gd name="connsiteX6" fmla="*/ 2191657 w 6676571"/>
              <a:gd name="connsiteY6" fmla="*/ 2198914 h 2208590"/>
              <a:gd name="connsiteX7" fmla="*/ 2888342 w 6676571"/>
              <a:gd name="connsiteY7" fmla="*/ 2111829 h 2208590"/>
              <a:gd name="connsiteX8" fmla="*/ 3352800 w 6676571"/>
              <a:gd name="connsiteY8" fmla="*/ 1821543 h 2208590"/>
              <a:gd name="connsiteX9" fmla="*/ 3817257 w 6676571"/>
              <a:gd name="connsiteY9" fmla="*/ 1487714 h 2208590"/>
              <a:gd name="connsiteX10" fmla="*/ 4310742 w 6676571"/>
              <a:gd name="connsiteY10" fmla="*/ 1037771 h 2208590"/>
              <a:gd name="connsiteX11" fmla="*/ 4760685 w 6676571"/>
              <a:gd name="connsiteY11" fmla="*/ 674914 h 2208590"/>
              <a:gd name="connsiteX12" fmla="*/ 5457371 w 6676571"/>
              <a:gd name="connsiteY12" fmla="*/ 384629 h 2208590"/>
              <a:gd name="connsiteX13" fmla="*/ 6052457 w 6676571"/>
              <a:gd name="connsiteY13" fmla="*/ 239486 h 2208590"/>
              <a:gd name="connsiteX14" fmla="*/ 6676571 w 6676571"/>
              <a:gd name="connsiteY14" fmla="*/ 195943 h 220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76571" h="2208590">
                <a:moveTo>
                  <a:pt x="0" y="50800"/>
                </a:moveTo>
                <a:cubicBezTo>
                  <a:pt x="165704" y="25400"/>
                  <a:pt x="331409" y="0"/>
                  <a:pt x="449942" y="166914"/>
                </a:cubicBezTo>
                <a:cubicBezTo>
                  <a:pt x="568475" y="333828"/>
                  <a:pt x="636210" y="812800"/>
                  <a:pt x="711200" y="1052286"/>
                </a:cubicBezTo>
                <a:cubicBezTo>
                  <a:pt x="786190" y="1291772"/>
                  <a:pt x="810380" y="1427239"/>
                  <a:pt x="899885" y="1603829"/>
                </a:cubicBezTo>
                <a:cubicBezTo>
                  <a:pt x="989390" y="1780419"/>
                  <a:pt x="1115180" y="2017486"/>
                  <a:pt x="1248228" y="2111829"/>
                </a:cubicBezTo>
                <a:cubicBezTo>
                  <a:pt x="1381276" y="2206172"/>
                  <a:pt x="1540933" y="2155372"/>
                  <a:pt x="1698171" y="2169886"/>
                </a:cubicBezTo>
                <a:cubicBezTo>
                  <a:pt x="1855409" y="2184400"/>
                  <a:pt x="1993295" y="2208590"/>
                  <a:pt x="2191657" y="2198914"/>
                </a:cubicBezTo>
                <a:cubicBezTo>
                  <a:pt x="2390019" y="2189238"/>
                  <a:pt x="2694818" y="2174724"/>
                  <a:pt x="2888342" y="2111829"/>
                </a:cubicBezTo>
                <a:cubicBezTo>
                  <a:pt x="3081866" y="2048934"/>
                  <a:pt x="3197981" y="1925562"/>
                  <a:pt x="3352800" y="1821543"/>
                </a:cubicBezTo>
                <a:cubicBezTo>
                  <a:pt x="3507619" y="1717524"/>
                  <a:pt x="3657600" y="1618343"/>
                  <a:pt x="3817257" y="1487714"/>
                </a:cubicBezTo>
                <a:cubicBezTo>
                  <a:pt x="3976914" y="1357085"/>
                  <a:pt x="4153504" y="1173238"/>
                  <a:pt x="4310742" y="1037771"/>
                </a:cubicBezTo>
                <a:cubicBezTo>
                  <a:pt x="4467980" y="902304"/>
                  <a:pt x="4569580" y="783771"/>
                  <a:pt x="4760685" y="674914"/>
                </a:cubicBezTo>
                <a:cubicBezTo>
                  <a:pt x="4951790" y="566057"/>
                  <a:pt x="5242076" y="457200"/>
                  <a:pt x="5457371" y="384629"/>
                </a:cubicBezTo>
                <a:cubicBezTo>
                  <a:pt x="5672666" y="312058"/>
                  <a:pt x="5849257" y="270934"/>
                  <a:pt x="6052457" y="239486"/>
                </a:cubicBezTo>
                <a:cubicBezTo>
                  <a:pt x="6255657" y="208038"/>
                  <a:pt x="6466114" y="201990"/>
                  <a:pt x="6676571" y="195943"/>
                </a:cubicBezTo>
              </a:path>
            </a:pathLst>
          </a:cu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kumimoji="1" lang="ja-JP" altLang="en-US" dirty="0">
              <a:solidFill>
                <a:srgbClr val="000000"/>
              </a:solidFill>
              <a:latin typeface="ＭＳ Ｐゴシック"/>
              <a:ea typeface="ＭＳ Ｐゴシック"/>
            </a:endParaRPr>
          </a:p>
        </p:txBody>
      </p:sp>
      <p:sp>
        <p:nvSpPr>
          <p:cNvPr id="21" name="線吹き出し 1 (枠付き) 20"/>
          <p:cNvSpPr/>
          <p:nvPr/>
        </p:nvSpPr>
        <p:spPr>
          <a:xfrm>
            <a:off x="1058028" y="2846349"/>
            <a:ext cx="1670447" cy="364331"/>
          </a:xfrm>
          <a:prstGeom prst="borderCallout1">
            <a:avLst>
              <a:gd name="adj1" fmla="val 2151"/>
              <a:gd name="adj2" fmla="val 50394"/>
              <a:gd name="adj3" fmla="val -70028"/>
              <a:gd name="adj4" fmla="val 64140"/>
            </a:avLst>
          </a:prstGeom>
          <a:solidFill>
            <a:srgbClr val="00B0F0"/>
          </a:solidFill>
          <a:ln w="28575">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kumimoji="1" lang="ja-JP" altLang="en-US" sz="1500" dirty="0">
                <a:solidFill>
                  <a:srgbClr val="FFFFFF"/>
                </a:solidFill>
                <a:latin typeface="ＭＳ Ｐゴシック"/>
                <a:ea typeface="ＭＳ Ｐゴシック"/>
              </a:rPr>
              <a:t>実際のエネルギー</a:t>
            </a:r>
          </a:p>
        </p:txBody>
      </p:sp>
      <p:sp>
        <p:nvSpPr>
          <p:cNvPr id="77841" name="タイトル 1"/>
          <p:cNvSpPr txBox="1">
            <a:spLocks/>
          </p:cNvSpPr>
          <p:nvPr/>
        </p:nvSpPr>
        <p:spPr bwMode="auto">
          <a:xfrm>
            <a:off x="314781" y="541737"/>
            <a:ext cx="8730462" cy="62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defTabSz="685800">
              <a:defRPr/>
            </a:pPr>
            <a:r>
              <a:rPr kumimoji="1" lang="ja-JP" altLang="en-US" sz="3600" spc="-75" dirty="0">
                <a:solidFill>
                  <a:srgbClr val="00339A"/>
                </a:solidFill>
                <a:latin typeface="HGS創英角ﾎﾟｯﾌﾟ体" panose="040B0A00000000000000" pitchFamily="50" charset="-128"/>
                <a:ea typeface="HGS創英角ﾎﾟｯﾌﾟ体" panose="040B0A00000000000000" pitchFamily="50" charset="-128"/>
              </a:rPr>
              <a:t>心のエネルギーの回復</a:t>
            </a:r>
          </a:p>
        </p:txBody>
      </p:sp>
      <p:sp>
        <p:nvSpPr>
          <p:cNvPr id="77842" name="テキスト ボックス 11"/>
          <p:cNvSpPr txBox="1">
            <a:spLocks noChangeArrowheads="1"/>
          </p:cNvSpPr>
          <p:nvPr/>
        </p:nvSpPr>
        <p:spPr bwMode="auto">
          <a:xfrm>
            <a:off x="6468230" y="2443916"/>
            <a:ext cx="10787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defTabSz="685800">
              <a:defRPr/>
            </a:pPr>
            <a:r>
              <a:rPr kumimoji="1" lang="ja-JP" altLang="en-US">
                <a:solidFill>
                  <a:srgbClr val="000000"/>
                </a:solidFill>
                <a:latin typeface="ＭＳ Ｐゴシック" panose="020B0600070205080204" pitchFamily="50" charset="-128"/>
                <a:ea typeface="ＭＳ Ｐゴシック"/>
              </a:rPr>
              <a:t>２次障害</a:t>
            </a:r>
          </a:p>
        </p:txBody>
      </p:sp>
      <p:sp>
        <p:nvSpPr>
          <p:cNvPr id="77843" name="テキスト ボックス 22"/>
          <p:cNvSpPr txBox="1">
            <a:spLocks noChangeArrowheads="1"/>
          </p:cNvSpPr>
          <p:nvPr/>
        </p:nvSpPr>
        <p:spPr bwMode="auto">
          <a:xfrm>
            <a:off x="1405691" y="1662867"/>
            <a:ext cx="2113359" cy="278606"/>
          </a:xfrm>
          <a:prstGeom prst="rect">
            <a:avLst/>
          </a:prstGeom>
          <a:solidFill>
            <a:srgbClr val="00B050"/>
          </a:solidFill>
          <a:ln w="9525">
            <a:solidFill>
              <a:srgbClr val="00B050"/>
            </a:solidFill>
            <a:miter lim="800000"/>
            <a:headEnd/>
            <a:tailEnd/>
          </a:ln>
        </p:spPr>
        <p:txBody>
          <a:bodyPr anchor="ctr" anchorCtr="1"/>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defTabSz="685800">
              <a:defRPr/>
            </a:pPr>
            <a:r>
              <a:rPr kumimoji="1" lang="ja-JP" altLang="en-US" sz="1500" dirty="0">
                <a:solidFill>
                  <a:srgbClr val="FFFFFF"/>
                </a:solidFill>
                <a:latin typeface="ＭＳ Ｐゴシック" panose="020B0600070205080204" pitchFamily="50" charset="-128"/>
                <a:ea typeface="ＭＳ Ｐゴシック"/>
              </a:rPr>
              <a:t>ひきこもり・不適応</a:t>
            </a:r>
          </a:p>
        </p:txBody>
      </p:sp>
      <p:sp>
        <p:nvSpPr>
          <p:cNvPr id="25" name="タイトル 1"/>
          <p:cNvSpPr txBox="1">
            <a:spLocks/>
          </p:cNvSpPr>
          <p:nvPr/>
        </p:nvSpPr>
        <p:spPr bwMode="auto">
          <a:xfrm>
            <a:off x="4739786" y="1264602"/>
            <a:ext cx="3985151" cy="448865"/>
          </a:xfrm>
          <a:prstGeom prst="rect">
            <a:avLst/>
          </a:prstGeom>
          <a:noFill/>
          <a:ln>
            <a:noFill/>
          </a:ln>
          <a:effectLst/>
        </p:spPr>
        <p:txBody>
          <a:bodyPr anchor="ct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r" defTabSz="685800">
              <a:spcBef>
                <a:spcPts val="450"/>
              </a:spcBef>
              <a:defRPr/>
            </a:pPr>
            <a:r>
              <a:rPr lang="ja-JP" altLang="en-US" sz="1350" kern="0" dirty="0">
                <a:solidFill>
                  <a:srgbClr val="002060"/>
                </a:solidFill>
                <a:latin typeface="ＭＳ Ｐゴシック"/>
                <a:ea typeface="ＭＳ Ｐゴシック"/>
              </a:rPr>
              <a:t>鳥取県立精神保健福祉センターの資料（一部改変）</a:t>
            </a:r>
            <a:endParaRPr lang="en-US" altLang="ja-JP" sz="1350" kern="0" dirty="0">
              <a:solidFill>
                <a:srgbClr val="002060"/>
              </a:solidFill>
              <a:latin typeface="ＭＳ Ｐゴシック"/>
              <a:ea typeface="ＭＳ Ｐゴシック"/>
            </a:endParaRPr>
          </a:p>
        </p:txBody>
      </p:sp>
      <p:sp>
        <p:nvSpPr>
          <p:cNvPr id="24" name="テキスト ボックス 7">
            <a:extLst>
              <a:ext uri="{FF2B5EF4-FFF2-40B4-BE49-F238E27FC236}">
                <a16:creationId xmlns:a16="http://schemas.microsoft.com/office/drawing/2014/main" id="{5FE475D2-57E2-2D52-9715-ADE05773B6FE}"/>
              </a:ext>
            </a:extLst>
          </p:cNvPr>
          <p:cNvSpPr txBox="1">
            <a:spLocks noChangeArrowheads="1"/>
          </p:cNvSpPr>
          <p:nvPr/>
        </p:nvSpPr>
        <p:spPr bwMode="auto">
          <a:xfrm>
            <a:off x="5027516" y="5875219"/>
            <a:ext cx="2430066" cy="369332"/>
          </a:xfrm>
          <a:prstGeom prst="rect">
            <a:avLst/>
          </a:prstGeom>
          <a:solidFill>
            <a:srgbClr val="FFFF99"/>
          </a:solidFill>
          <a:ln w="19050">
            <a:solidFill>
              <a:srgbClr val="FF0000"/>
            </a:solidFill>
            <a:prstDash val="dash"/>
            <a:miter lim="800000"/>
            <a:headEnd/>
            <a:tailEnd/>
          </a:ln>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defTabSz="685800">
              <a:defRPr/>
            </a:pPr>
            <a:r>
              <a:rPr kumimoji="1" lang="ja-JP" altLang="en-US" dirty="0">
                <a:solidFill>
                  <a:srgbClr val="000000"/>
                </a:solidFill>
                <a:latin typeface="ＭＳ Ｐゴシック" panose="020B0600070205080204" pitchFamily="50" charset="-128"/>
                <a:ea typeface="ＭＳ Ｐゴシック"/>
              </a:rPr>
              <a:t>トラウマケアの必要性</a:t>
            </a:r>
          </a:p>
        </p:txBody>
      </p:sp>
    </p:spTree>
    <p:extLst>
      <p:ext uri="{BB962C8B-B14F-4D97-AF65-F5344CB8AC3E}">
        <p14:creationId xmlns:p14="http://schemas.microsoft.com/office/powerpoint/2010/main" val="3531199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9820" y="412218"/>
            <a:ext cx="6890657" cy="778833"/>
          </a:xfrm>
        </p:spPr>
        <p:txBody>
          <a:bodyPr/>
          <a:lstStyle/>
          <a:p>
            <a:r>
              <a:rPr lang="ja-JP" altLang="en-US" dirty="0">
                <a:latin typeface="HGP創英角ﾎﾟｯﾌﾟ体" panose="040B0A00000000000000" pitchFamily="50" charset="-128"/>
                <a:ea typeface="HGP創英角ﾎﾟｯﾌﾟ体" panose="040B0A00000000000000" pitchFamily="50" charset="-128"/>
              </a:rPr>
              <a:t>対話の回復</a:t>
            </a:r>
          </a:p>
        </p:txBody>
      </p:sp>
      <p:sp>
        <p:nvSpPr>
          <p:cNvPr id="27" name="タイトル 1"/>
          <p:cNvSpPr txBox="1">
            <a:spLocks/>
          </p:cNvSpPr>
          <p:nvPr/>
        </p:nvSpPr>
        <p:spPr bwMode="auto">
          <a:xfrm>
            <a:off x="4808713" y="1365677"/>
            <a:ext cx="2916324" cy="501615"/>
          </a:xfrm>
          <a:prstGeom prst="rect">
            <a:avLst/>
          </a:prstGeom>
          <a:solidFill>
            <a:srgbClr val="00B0F0"/>
          </a:solidFill>
          <a:ln>
            <a:noFill/>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1800" kern="0" dirty="0">
                <a:solidFill>
                  <a:schemeClr val="tx1"/>
                </a:solidFill>
                <a:latin typeface="Arial"/>
                <a:ea typeface="ＭＳ Ｐゴシック"/>
              </a:rPr>
              <a:t>ひきこもり状態の様子</a:t>
            </a:r>
            <a:endParaRPr lang="en-US" altLang="ja-JP" sz="1800" kern="0" dirty="0">
              <a:solidFill>
                <a:schemeClr val="tx1"/>
              </a:solidFill>
              <a:latin typeface="Arial"/>
              <a:ea typeface="ＭＳ Ｐゴシック"/>
            </a:endParaRPr>
          </a:p>
        </p:txBody>
      </p:sp>
      <p:grpSp>
        <p:nvGrpSpPr>
          <p:cNvPr id="3" name="グループ化 2">
            <a:extLst>
              <a:ext uri="{FF2B5EF4-FFF2-40B4-BE49-F238E27FC236}">
                <a16:creationId xmlns:a16="http://schemas.microsoft.com/office/drawing/2014/main" id="{565E6892-AD25-4A6F-8DF6-703B7F02A327}"/>
              </a:ext>
            </a:extLst>
          </p:cNvPr>
          <p:cNvGrpSpPr/>
          <p:nvPr/>
        </p:nvGrpSpPr>
        <p:grpSpPr>
          <a:xfrm>
            <a:off x="5286230" y="2023750"/>
            <a:ext cx="2130569" cy="2100903"/>
            <a:chOff x="5508104" y="1907042"/>
            <a:chExt cx="2346722" cy="2314046"/>
          </a:xfrm>
        </p:grpSpPr>
        <p:sp>
          <p:nvSpPr>
            <p:cNvPr id="31" name="楕円 30"/>
            <p:cNvSpPr/>
            <p:nvPr/>
          </p:nvSpPr>
          <p:spPr>
            <a:xfrm>
              <a:off x="5508104" y="1907042"/>
              <a:ext cx="2346722" cy="231404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base">
                <a:spcBef>
                  <a:spcPct val="0"/>
                </a:spcBef>
                <a:spcAft>
                  <a:spcPct val="0"/>
                </a:spcAft>
                <a:defRPr/>
              </a:pPr>
              <a:endParaRPr lang="ja-JP" altLang="en-US" sz="1500" dirty="0">
                <a:solidFill>
                  <a:srgbClr val="000000"/>
                </a:solidFill>
                <a:latin typeface="Arial"/>
                <a:ea typeface="ＭＳ Ｐゴシック"/>
              </a:endParaRPr>
            </a:p>
          </p:txBody>
        </p:sp>
        <p:sp>
          <p:nvSpPr>
            <p:cNvPr id="32" name="楕円 31"/>
            <p:cNvSpPr/>
            <p:nvPr/>
          </p:nvSpPr>
          <p:spPr>
            <a:xfrm>
              <a:off x="6012160" y="2113276"/>
              <a:ext cx="1656184" cy="16659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fontAlgn="base">
                <a:spcBef>
                  <a:spcPct val="0"/>
                </a:spcBef>
                <a:spcAft>
                  <a:spcPct val="0"/>
                </a:spcAft>
                <a:defRPr/>
              </a:pPr>
              <a:endParaRPr lang="ja-JP" altLang="en-US" sz="1500" dirty="0">
                <a:solidFill>
                  <a:srgbClr val="000000"/>
                </a:solidFill>
                <a:latin typeface="Arial"/>
                <a:ea typeface="ＭＳ Ｐゴシック"/>
              </a:endParaRPr>
            </a:p>
          </p:txBody>
        </p:sp>
        <p:sp>
          <p:nvSpPr>
            <p:cNvPr id="28" name="タイトル 1"/>
            <p:cNvSpPr txBox="1">
              <a:spLocks/>
            </p:cNvSpPr>
            <p:nvPr/>
          </p:nvSpPr>
          <p:spPr bwMode="auto">
            <a:xfrm>
              <a:off x="6444208" y="2201278"/>
              <a:ext cx="842863" cy="353836"/>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1500" kern="0" dirty="0">
                  <a:solidFill>
                    <a:srgbClr val="000000"/>
                  </a:solidFill>
                  <a:latin typeface="Arial"/>
                  <a:ea typeface="ＭＳ Ｐゴシック"/>
                </a:rPr>
                <a:t>家族</a:t>
              </a:r>
            </a:p>
          </p:txBody>
        </p:sp>
        <p:sp>
          <p:nvSpPr>
            <p:cNvPr id="29" name="タイトル 1"/>
            <p:cNvSpPr txBox="1">
              <a:spLocks/>
            </p:cNvSpPr>
            <p:nvPr/>
          </p:nvSpPr>
          <p:spPr bwMode="auto">
            <a:xfrm>
              <a:off x="6376354" y="3778298"/>
              <a:ext cx="842863" cy="353836"/>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1500" kern="0" dirty="0">
                  <a:solidFill>
                    <a:srgbClr val="000000"/>
                  </a:solidFill>
                  <a:latin typeface="Arial"/>
                  <a:ea typeface="ＭＳ Ｐゴシック"/>
                </a:rPr>
                <a:t>社会</a:t>
              </a:r>
            </a:p>
          </p:txBody>
        </p:sp>
        <p:sp>
          <p:nvSpPr>
            <p:cNvPr id="30" name="楕円 29"/>
            <p:cNvSpPr/>
            <p:nvPr/>
          </p:nvSpPr>
          <p:spPr>
            <a:xfrm>
              <a:off x="6172505" y="2595752"/>
              <a:ext cx="991783" cy="9674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1500" dirty="0">
                  <a:solidFill>
                    <a:srgbClr val="000000"/>
                  </a:solidFill>
                  <a:latin typeface="Arial"/>
                  <a:ea typeface="ＭＳ Ｐゴシック"/>
                </a:rPr>
                <a:t>本人</a:t>
              </a:r>
            </a:p>
          </p:txBody>
        </p:sp>
        <p:cxnSp>
          <p:nvCxnSpPr>
            <p:cNvPr id="40" name="直線矢印コネクタ 39"/>
            <p:cNvCxnSpPr/>
            <p:nvPr/>
          </p:nvCxnSpPr>
          <p:spPr>
            <a:xfrm flipV="1">
              <a:off x="5889527" y="3539960"/>
              <a:ext cx="216024" cy="205498"/>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6151320" y="3641770"/>
              <a:ext cx="65471" cy="281496"/>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5796136" y="3450121"/>
              <a:ext cx="260114" cy="21517"/>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7142244" y="2568040"/>
              <a:ext cx="153501" cy="230085"/>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7195020" y="2809233"/>
              <a:ext cx="257300" cy="106346"/>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7236960" y="2987162"/>
              <a:ext cx="215360" cy="121293"/>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3" name="タイトル 1">
            <a:extLst>
              <a:ext uri="{FF2B5EF4-FFF2-40B4-BE49-F238E27FC236}">
                <a16:creationId xmlns:a16="http://schemas.microsoft.com/office/drawing/2014/main" id="{6C2D00EF-94AE-4D70-9A09-9E0C7E4AB76C}"/>
              </a:ext>
            </a:extLst>
          </p:cNvPr>
          <p:cNvSpPr txBox="1">
            <a:spLocks/>
          </p:cNvSpPr>
          <p:nvPr/>
        </p:nvSpPr>
        <p:spPr bwMode="auto">
          <a:xfrm>
            <a:off x="7473408" y="3859775"/>
            <a:ext cx="1512168" cy="324725"/>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l">
              <a:defRPr/>
            </a:pPr>
            <a:r>
              <a:rPr lang="ja-JP" altLang="en-US" sz="1800" dirty="0">
                <a:solidFill>
                  <a:srgbClr val="1F497D"/>
                </a:solidFill>
                <a:latin typeface="ＭＳ Ｐゴシック" panose="020B0600070205080204" pitchFamily="50" charset="-128"/>
                <a:ea typeface="ＭＳ Ｐゴシック" panose="020B0600070205080204" pitchFamily="50" charset="-128"/>
              </a:rPr>
              <a:t>斎藤（</a:t>
            </a:r>
            <a:r>
              <a:rPr lang="en-US" altLang="ja-JP" sz="1800" dirty="0">
                <a:solidFill>
                  <a:srgbClr val="1F497D"/>
                </a:solidFill>
                <a:latin typeface="ＭＳ Ｐゴシック" panose="020B0600070205080204" pitchFamily="50" charset="-128"/>
                <a:ea typeface="ＭＳ Ｐゴシック" panose="020B0600070205080204" pitchFamily="50" charset="-128"/>
              </a:rPr>
              <a:t>2002</a:t>
            </a:r>
            <a:r>
              <a:rPr lang="ja-JP" altLang="en-US" sz="1800" dirty="0">
                <a:solidFill>
                  <a:srgbClr val="1F497D"/>
                </a:solidFill>
                <a:latin typeface="ＭＳ Ｐゴシック" panose="020B0600070205080204" pitchFamily="50" charset="-128"/>
                <a:ea typeface="ＭＳ Ｐゴシック" panose="020B0600070205080204" pitchFamily="50" charset="-128"/>
              </a:rPr>
              <a:t>）</a:t>
            </a:r>
            <a:endParaRPr lang="ja-JP" altLang="en-US" sz="1800" kern="0" dirty="0">
              <a:solidFill>
                <a:srgbClr val="0070C0"/>
              </a:solidFill>
              <a:latin typeface="ＭＳ Ｐゴシック" panose="020B0600070205080204" pitchFamily="50" charset="-128"/>
              <a:ea typeface="ＭＳ Ｐゴシック" panose="020B0600070205080204" pitchFamily="50" charset="-128"/>
            </a:endParaRPr>
          </a:p>
        </p:txBody>
      </p:sp>
      <p:sp>
        <p:nvSpPr>
          <p:cNvPr id="34" name="タイトル 1">
            <a:extLst>
              <a:ext uri="{FF2B5EF4-FFF2-40B4-BE49-F238E27FC236}">
                <a16:creationId xmlns:a16="http://schemas.microsoft.com/office/drawing/2014/main" id="{DF522539-9468-4E4A-B447-6474ECF0362E}"/>
              </a:ext>
            </a:extLst>
          </p:cNvPr>
          <p:cNvSpPr txBox="1">
            <a:spLocks/>
          </p:cNvSpPr>
          <p:nvPr/>
        </p:nvSpPr>
        <p:spPr bwMode="auto">
          <a:xfrm>
            <a:off x="4695093" y="4328289"/>
            <a:ext cx="3981363" cy="936916"/>
          </a:xfrm>
          <a:prstGeom prst="rect">
            <a:avLst/>
          </a:prstGeom>
          <a:noFill/>
          <a:ln w="9525">
            <a:solidFill>
              <a:srgbClr val="0070C0"/>
            </a:solidFill>
          </a:ln>
          <a:effec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marL="130969" indent="-130969" algn="l">
              <a:spcBef>
                <a:spcPts val="225"/>
              </a:spcBef>
              <a:spcAft>
                <a:spcPts val="225"/>
              </a:spcAft>
              <a:defRPr/>
            </a:pPr>
            <a:r>
              <a:rPr lang="ja-JP" altLang="en-US" sz="1500" kern="0" dirty="0">
                <a:solidFill>
                  <a:prstClr val="black"/>
                </a:solidFill>
                <a:latin typeface="ＭＳ Ｐゴシック" panose="020B0600070205080204" pitchFamily="50" charset="-128"/>
                <a:ea typeface="ＭＳ Ｐゴシック" panose="020B0600070205080204" pitchFamily="50" charset="-128"/>
              </a:rPr>
              <a:t>・本人、家族、社会の間に接点がない</a:t>
            </a:r>
            <a:endParaRPr lang="en-US" altLang="ja-JP" sz="1500" kern="0" dirty="0">
              <a:solidFill>
                <a:prstClr val="black"/>
              </a:solidFill>
              <a:latin typeface="ＭＳ Ｐゴシック" panose="020B0600070205080204" pitchFamily="50" charset="-128"/>
              <a:ea typeface="ＭＳ Ｐゴシック" panose="020B0600070205080204" pitchFamily="50" charset="-128"/>
            </a:endParaRPr>
          </a:p>
          <a:p>
            <a:pPr marL="130969" indent="-130969" algn="l">
              <a:spcBef>
                <a:spcPts val="225"/>
              </a:spcBef>
              <a:spcAft>
                <a:spcPts val="225"/>
              </a:spcAft>
              <a:defRPr/>
            </a:pPr>
            <a:r>
              <a:rPr lang="ja-JP" altLang="en-US" sz="1500" kern="0" dirty="0">
                <a:solidFill>
                  <a:prstClr val="black"/>
                </a:solidFill>
                <a:latin typeface="ＭＳ Ｐゴシック" panose="020B0600070205080204" pitchFamily="50" charset="-128"/>
                <a:ea typeface="ＭＳ Ｐゴシック" panose="020B0600070205080204" pitchFamily="50" charset="-128"/>
              </a:rPr>
              <a:t>・外側からのプレッシャーがストレスとなって蓄積</a:t>
            </a:r>
            <a:endParaRPr lang="en-US" altLang="ja-JP" sz="1500" kern="0" dirty="0">
              <a:solidFill>
                <a:prstClr val="black"/>
              </a:solidFill>
              <a:latin typeface="ＭＳ Ｐゴシック" panose="020B0600070205080204" pitchFamily="50" charset="-128"/>
              <a:ea typeface="ＭＳ Ｐゴシック" panose="020B0600070205080204" pitchFamily="50" charset="-128"/>
            </a:endParaRPr>
          </a:p>
          <a:p>
            <a:pPr marL="130969" indent="-130969" algn="l">
              <a:spcBef>
                <a:spcPts val="225"/>
              </a:spcBef>
              <a:spcAft>
                <a:spcPts val="225"/>
              </a:spcAft>
              <a:defRPr/>
            </a:pPr>
            <a:r>
              <a:rPr lang="ja-JP" altLang="en-US" sz="1500" kern="0" dirty="0">
                <a:solidFill>
                  <a:prstClr val="black"/>
                </a:solidFill>
                <a:latin typeface="ＭＳ Ｐゴシック" panose="020B0600070205080204" pitchFamily="50" charset="-128"/>
                <a:ea typeface="ＭＳ Ｐゴシック" panose="020B0600070205080204" pitchFamily="50" charset="-128"/>
              </a:rPr>
              <a:t>・変化のきっかけが見つけづらい</a:t>
            </a:r>
          </a:p>
        </p:txBody>
      </p:sp>
      <p:grpSp>
        <p:nvGrpSpPr>
          <p:cNvPr id="35" name="グループ化 34">
            <a:extLst>
              <a:ext uri="{FF2B5EF4-FFF2-40B4-BE49-F238E27FC236}">
                <a16:creationId xmlns:a16="http://schemas.microsoft.com/office/drawing/2014/main" id="{786C63A8-B884-436A-A04F-B43361B8B3C2}"/>
              </a:ext>
            </a:extLst>
          </p:cNvPr>
          <p:cNvGrpSpPr/>
          <p:nvPr/>
        </p:nvGrpSpPr>
        <p:grpSpPr>
          <a:xfrm>
            <a:off x="1871906" y="1969744"/>
            <a:ext cx="2130569" cy="2100903"/>
            <a:chOff x="1259632" y="1844824"/>
            <a:chExt cx="2346722" cy="2314046"/>
          </a:xfrm>
        </p:grpSpPr>
        <p:sp>
          <p:nvSpPr>
            <p:cNvPr id="37" name="楕円 36">
              <a:extLst>
                <a:ext uri="{FF2B5EF4-FFF2-40B4-BE49-F238E27FC236}">
                  <a16:creationId xmlns:a16="http://schemas.microsoft.com/office/drawing/2014/main" id="{D00F73BA-20CC-411C-90F7-E796ABEE8EAD}"/>
                </a:ext>
              </a:extLst>
            </p:cNvPr>
            <p:cNvSpPr/>
            <p:nvPr/>
          </p:nvSpPr>
          <p:spPr>
            <a:xfrm>
              <a:off x="1259632" y="1844824"/>
              <a:ext cx="2346722" cy="231404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base">
                <a:spcBef>
                  <a:spcPct val="0"/>
                </a:spcBef>
                <a:spcAft>
                  <a:spcPct val="0"/>
                </a:spcAft>
                <a:defRPr/>
              </a:pPr>
              <a:r>
                <a:rPr lang="ja-JP" altLang="en-US" sz="1500" dirty="0">
                  <a:solidFill>
                    <a:srgbClr val="000000"/>
                  </a:solidFill>
                  <a:latin typeface="Arial"/>
                  <a:ea typeface="ＭＳ Ｐゴシック"/>
                </a:rPr>
                <a:t>社会</a:t>
              </a:r>
            </a:p>
          </p:txBody>
        </p:sp>
        <p:sp>
          <p:nvSpPr>
            <p:cNvPr id="38" name="楕円 37">
              <a:extLst>
                <a:ext uri="{FF2B5EF4-FFF2-40B4-BE49-F238E27FC236}">
                  <a16:creationId xmlns:a16="http://schemas.microsoft.com/office/drawing/2014/main" id="{6DF57444-F8A3-4E61-BB0A-5076C3529F1E}"/>
                </a:ext>
              </a:extLst>
            </p:cNvPr>
            <p:cNvSpPr/>
            <p:nvPr/>
          </p:nvSpPr>
          <p:spPr>
            <a:xfrm>
              <a:off x="1835696" y="1909101"/>
              <a:ext cx="1656184" cy="16659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fontAlgn="base">
                <a:spcBef>
                  <a:spcPct val="0"/>
                </a:spcBef>
                <a:spcAft>
                  <a:spcPct val="0"/>
                </a:spcAft>
                <a:defRPr/>
              </a:pPr>
              <a:r>
                <a:rPr lang="ja-JP" altLang="en-US" sz="1500" dirty="0">
                  <a:solidFill>
                    <a:srgbClr val="000000"/>
                  </a:solidFill>
                  <a:latin typeface="Arial"/>
                  <a:ea typeface="ＭＳ Ｐゴシック"/>
                </a:rPr>
                <a:t>家族</a:t>
              </a:r>
            </a:p>
          </p:txBody>
        </p:sp>
        <p:sp>
          <p:nvSpPr>
            <p:cNvPr id="39" name="楕円 38">
              <a:extLst>
                <a:ext uri="{FF2B5EF4-FFF2-40B4-BE49-F238E27FC236}">
                  <a16:creationId xmlns:a16="http://schemas.microsoft.com/office/drawing/2014/main" id="{29D93E27-F4B4-4350-B822-86F4B4F1564F}"/>
                </a:ext>
              </a:extLst>
            </p:cNvPr>
            <p:cNvSpPr/>
            <p:nvPr/>
          </p:nvSpPr>
          <p:spPr>
            <a:xfrm>
              <a:off x="2356081" y="2005168"/>
              <a:ext cx="991783" cy="9674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1500" dirty="0">
                  <a:solidFill>
                    <a:srgbClr val="000000"/>
                  </a:solidFill>
                  <a:latin typeface="Arial"/>
                  <a:ea typeface="ＭＳ Ｐゴシック"/>
                </a:rPr>
                <a:t>本人</a:t>
              </a:r>
            </a:p>
          </p:txBody>
        </p:sp>
        <p:cxnSp>
          <p:nvCxnSpPr>
            <p:cNvPr id="46" name="直線矢印コネクタ 45">
              <a:extLst>
                <a:ext uri="{FF2B5EF4-FFF2-40B4-BE49-F238E27FC236}">
                  <a16:creationId xmlns:a16="http://schemas.microsoft.com/office/drawing/2014/main" id="{AF7A1E85-A2A6-4D80-88D3-A58456058090}"/>
                </a:ext>
              </a:extLst>
            </p:cNvPr>
            <p:cNvCxnSpPr/>
            <p:nvPr/>
          </p:nvCxnSpPr>
          <p:spPr>
            <a:xfrm>
              <a:off x="3403544" y="2545228"/>
              <a:ext cx="0" cy="124340"/>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0965C0C5-20E8-4F4E-A664-50C05EBA01EC}"/>
                </a:ext>
              </a:extLst>
            </p:cNvPr>
            <p:cNvCxnSpPr/>
            <p:nvPr/>
          </p:nvCxnSpPr>
          <p:spPr>
            <a:xfrm flipV="1">
              <a:off x="2339752" y="2348880"/>
              <a:ext cx="0" cy="9168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B2733D08-C581-4B4A-AC0A-E70AC87A62BC}"/>
                </a:ext>
              </a:extLst>
            </p:cNvPr>
            <p:cNvCxnSpPr/>
            <p:nvPr/>
          </p:nvCxnSpPr>
          <p:spPr>
            <a:xfrm flipH="1">
              <a:off x="3203848" y="3313341"/>
              <a:ext cx="72008" cy="6384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3C42CD98-34A2-415D-B1B0-93457543612F}"/>
                </a:ext>
              </a:extLst>
            </p:cNvPr>
            <p:cNvCxnSpPr/>
            <p:nvPr/>
          </p:nvCxnSpPr>
          <p:spPr>
            <a:xfrm flipH="1">
              <a:off x="2987824" y="3915774"/>
              <a:ext cx="144016" cy="112822"/>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80C3688D-E5A8-43DF-B007-4D3CF7C3CB63}"/>
                </a:ext>
              </a:extLst>
            </p:cNvPr>
            <p:cNvCxnSpPr/>
            <p:nvPr/>
          </p:nvCxnSpPr>
          <p:spPr>
            <a:xfrm flipV="1">
              <a:off x="1835696" y="2591070"/>
              <a:ext cx="0" cy="9168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E43C1822-6994-40FE-AAC5-4AE6971375E1}"/>
                </a:ext>
              </a:extLst>
            </p:cNvPr>
            <p:cNvCxnSpPr/>
            <p:nvPr/>
          </p:nvCxnSpPr>
          <p:spPr>
            <a:xfrm flipV="1">
              <a:off x="1274101" y="2780928"/>
              <a:ext cx="0" cy="9168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C10D0621-4F23-4327-B80B-0EF0287F08FC}"/>
              </a:ext>
            </a:extLst>
          </p:cNvPr>
          <p:cNvSpPr txBox="1">
            <a:spLocks/>
          </p:cNvSpPr>
          <p:nvPr/>
        </p:nvSpPr>
        <p:spPr bwMode="auto">
          <a:xfrm>
            <a:off x="1495407" y="1375872"/>
            <a:ext cx="2916324" cy="463057"/>
          </a:xfrm>
          <a:prstGeom prst="rect">
            <a:avLst/>
          </a:prstGeom>
          <a:solidFill>
            <a:srgbClr val="00B0F0"/>
          </a:solidFill>
          <a:ln>
            <a:noFill/>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1800" kern="0" dirty="0">
                <a:solidFill>
                  <a:schemeClr val="tx1"/>
                </a:solidFill>
                <a:latin typeface="Arial"/>
                <a:ea typeface="ＭＳ Ｐゴシック"/>
              </a:rPr>
              <a:t>交流があるときの様子</a:t>
            </a:r>
            <a:endParaRPr lang="en-US" altLang="ja-JP" sz="1800" kern="0" dirty="0">
              <a:solidFill>
                <a:schemeClr val="tx1"/>
              </a:solidFill>
              <a:latin typeface="Arial"/>
              <a:ea typeface="ＭＳ Ｐゴシック"/>
            </a:endParaRPr>
          </a:p>
        </p:txBody>
      </p:sp>
      <p:sp>
        <p:nvSpPr>
          <p:cNvPr id="53" name="タイトル 1">
            <a:extLst>
              <a:ext uri="{FF2B5EF4-FFF2-40B4-BE49-F238E27FC236}">
                <a16:creationId xmlns:a16="http://schemas.microsoft.com/office/drawing/2014/main" id="{F846AEED-8CA3-4850-84F1-7B762517C222}"/>
              </a:ext>
            </a:extLst>
          </p:cNvPr>
          <p:cNvSpPr txBox="1">
            <a:spLocks/>
          </p:cNvSpPr>
          <p:nvPr/>
        </p:nvSpPr>
        <p:spPr bwMode="auto">
          <a:xfrm>
            <a:off x="737574" y="4328287"/>
            <a:ext cx="3756921" cy="936917"/>
          </a:xfrm>
          <a:prstGeom prst="rect">
            <a:avLst/>
          </a:prstGeom>
          <a:noFill/>
          <a:ln w="9525">
            <a:solidFill>
              <a:srgbClr val="0070C0"/>
            </a:solidFill>
          </a:ln>
          <a:effec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marL="130969" indent="-130969" algn="l">
              <a:spcBef>
                <a:spcPts val="225"/>
              </a:spcBef>
              <a:spcAft>
                <a:spcPts val="225"/>
              </a:spcAft>
              <a:defRPr/>
            </a:pPr>
            <a:r>
              <a:rPr lang="ja-JP" altLang="en-US" sz="1500" kern="0" dirty="0">
                <a:solidFill>
                  <a:prstClr val="black"/>
                </a:solidFill>
                <a:latin typeface="ＭＳ Ｐゴシック" panose="020B0600070205080204" pitchFamily="50" charset="-128"/>
                <a:ea typeface="ＭＳ Ｐゴシック" panose="020B0600070205080204" pitchFamily="50" charset="-128"/>
              </a:rPr>
              <a:t>・本人、家族、社会の間に交流がある</a:t>
            </a:r>
            <a:endParaRPr lang="en-US" altLang="ja-JP" sz="1500" kern="0" dirty="0">
              <a:solidFill>
                <a:prstClr val="black"/>
              </a:solidFill>
              <a:latin typeface="ＭＳ Ｐゴシック" panose="020B0600070205080204" pitchFamily="50" charset="-128"/>
              <a:ea typeface="ＭＳ Ｐゴシック" panose="020B0600070205080204" pitchFamily="50" charset="-128"/>
            </a:endParaRPr>
          </a:p>
          <a:p>
            <a:pPr marL="130969" indent="-130969" algn="l">
              <a:spcBef>
                <a:spcPts val="225"/>
              </a:spcBef>
              <a:spcAft>
                <a:spcPts val="225"/>
              </a:spcAft>
              <a:defRPr/>
            </a:pPr>
            <a:r>
              <a:rPr lang="ja-JP" altLang="en-US" sz="1500" kern="0" dirty="0">
                <a:solidFill>
                  <a:prstClr val="black"/>
                </a:solidFill>
                <a:latin typeface="ＭＳ Ｐゴシック" panose="020B0600070205080204" pitchFamily="50" charset="-128"/>
                <a:ea typeface="ＭＳ Ｐゴシック" panose="020B0600070205080204" pitchFamily="50" charset="-128"/>
              </a:rPr>
              <a:t>・相互の境界線が守られていて、安心できる</a:t>
            </a:r>
            <a:endParaRPr lang="en-US" altLang="ja-JP" sz="1500" kern="0" dirty="0">
              <a:solidFill>
                <a:prstClr val="black"/>
              </a:solidFill>
              <a:latin typeface="ＭＳ Ｐゴシック" panose="020B0600070205080204" pitchFamily="50" charset="-128"/>
              <a:ea typeface="ＭＳ Ｐゴシック" panose="020B0600070205080204" pitchFamily="50" charset="-128"/>
            </a:endParaRPr>
          </a:p>
          <a:p>
            <a:pPr marL="130969" indent="-130969" algn="l">
              <a:spcBef>
                <a:spcPts val="225"/>
              </a:spcBef>
              <a:spcAft>
                <a:spcPts val="225"/>
              </a:spcAft>
              <a:defRPr/>
            </a:pPr>
            <a:r>
              <a:rPr lang="ja-JP" altLang="en-US" sz="1500" kern="0" dirty="0">
                <a:solidFill>
                  <a:prstClr val="black"/>
                </a:solidFill>
                <a:latin typeface="ＭＳ Ｐゴシック" panose="020B0600070205080204" pitchFamily="50" charset="-128"/>
                <a:ea typeface="ＭＳ Ｐゴシック" panose="020B0600070205080204" pitchFamily="50" charset="-128"/>
              </a:rPr>
              <a:t>・変化のきっかけが見つかりやすい</a:t>
            </a:r>
          </a:p>
        </p:txBody>
      </p:sp>
      <p:sp>
        <p:nvSpPr>
          <p:cNvPr id="54" name="タイトル 1">
            <a:extLst>
              <a:ext uri="{FF2B5EF4-FFF2-40B4-BE49-F238E27FC236}">
                <a16:creationId xmlns:a16="http://schemas.microsoft.com/office/drawing/2014/main" id="{885E8EAD-E1E6-4D1D-BEBA-BB869A04771F}"/>
              </a:ext>
            </a:extLst>
          </p:cNvPr>
          <p:cNvSpPr txBox="1">
            <a:spLocks/>
          </p:cNvSpPr>
          <p:nvPr/>
        </p:nvSpPr>
        <p:spPr bwMode="auto">
          <a:xfrm>
            <a:off x="1273038" y="5647847"/>
            <a:ext cx="6597924" cy="463057"/>
          </a:xfrm>
          <a:prstGeom prst="rect">
            <a:avLst/>
          </a:prstGeom>
          <a:solidFill>
            <a:srgbClr val="FFFF99"/>
          </a:solidFill>
          <a:ln>
            <a:noFill/>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400" kern="0" dirty="0">
                <a:solidFill>
                  <a:srgbClr val="000000"/>
                </a:solidFill>
                <a:latin typeface="Arial"/>
                <a:ea typeface="ＭＳ Ｐゴシック"/>
              </a:rPr>
              <a:t>本人、家族、社会の間に交流を取り戻す</a:t>
            </a:r>
            <a:endParaRPr lang="en-US" altLang="ja-JP" sz="2400" kern="0" dirty="0">
              <a:solidFill>
                <a:srgbClr val="000000"/>
              </a:solidFill>
              <a:latin typeface="Arial"/>
              <a:ea typeface="ＭＳ Ｐゴシック"/>
            </a:endParaRPr>
          </a:p>
        </p:txBody>
      </p:sp>
    </p:spTree>
    <p:extLst>
      <p:ext uri="{BB962C8B-B14F-4D97-AF65-F5344CB8AC3E}">
        <p14:creationId xmlns:p14="http://schemas.microsoft.com/office/powerpoint/2010/main" val="3003366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E60B3F-808C-BD40-39E1-EC863C7C90FC}"/>
              </a:ext>
            </a:extLst>
          </p:cNvPr>
          <p:cNvSpPr>
            <a:spLocks noGrp="1"/>
          </p:cNvSpPr>
          <p:nvPr>
            <p:ph type="title"/>
          </p:nvPr>
        </p:nvSpPr>
        <p:spPr>
          <a:xfrm>
            <a:off x="465578" y="953367"/>
            <a:ext cx="8590886" cy="651272"/>
          </a:xfrm>
        </p:spPr>
        <p:txBody>
          <a:bodyPr/>
          <a:lstStyle/>
          <a:p>
            <a:r>
              <a:rPr lang="ja-JP" altLang="en-US" dirty="0">
                <a:latin typeface="HGS創英角ﾎﾟｯﾌﾟ体" panose="040B0A00000000000000" pitchFamily="50" charset="-128"/>
                <a:ea typeface="HGS創英角ﾎﾟｯﾌﾟ体" panose="040B0A00000000000000" pitchFamily="50" charset="-128"/>
              </a:rPr>
              <a:t>居場所の回復</a:t>
            </a:r>
            <a:r>
              <a:rPr lang="ja-JP" altLang="en-US" b="0" i="0" u="none" strike="noStrike" dirty="0">
                <a:effectLst/>
                <a:latin typeface="HGS創英角ﾎﾟｯﾌﾟ体" panose="040B0A00000000000000" pitchFamily="50" charset="-128"/>
                <a:ea typeface="HGS創英角ﾎﾟｯﾌﾟ体" panose="040B0A00000000000000" pitchFamily="50" charset="-128"/>
              </a:rPr>
              <a:t>　</a:t>
            </a:r>
            <a:r>
              <a:rPr lang="ja-JP" altLang="en-US" b="0" i="0" dirty="0">
                <a:effectLst/>
                <a:latin typeface="HGS創英角ﾎﾟｯﾌﾟ体" panose="040B0A00000000000000" pitchFamily="50" charset="-128"/>
                <a:ea typeface="HGS創英角ﾎﾟｯﾌﾟ体" panose="040B0A00000000000000" pitchFamily="50" charset="-128"/>
              </a:rPr>
              <a:t>​</a:t>
            </a:r>
            <a:r>
              <a:rPr lang="en-US" altLang="ja-JP" b="0" i="0" dirty="0">
                <a:effectLst/>
                <a:latin typeface="HGS創英角ﾎﾟｯﾌﾟ体" panose="040B0A00000000000000" pitchFamily="50" charset="-128"/>
                <a:ea typeface="HGS創英角ﾎﾟｯﾌﾟ体" panose="040B0A00000000000000" pitchFamily="50" charset="-128"/>
              </a:rPr>
              <a:t>​</a:t>
            </a:r>
            <a:endParaRPr kumimoji="1" lang="ja-JP" altLang="en-US" dirty="0"/>
          </a:p>
        </p:txBody>
      </p:sp>
      <p:sp>
        <p:nvSpPr>
          <p:cNvPr id="3" name="コンテンツ プレースホルダー 2">
            <a:extLst>
              <a:ext uri="{FF2B5EF4-FFF2-40B4-BE49-F238E27FC236}">
                <a16:creationId xmlns:a16="http://schemas.microsoft.com/office/drawing/2014/main" id="{080177ED-64F5-2AC1-3219-C6200D948725}"/>
              </a:ext>
            </a:extLst>
          </p:cNvPr>
          <p:cNvSpPr>
            <a:spLocks noGrp="1"/>
          </p:cNvSpPr>
          <p:nvPr>
            <p:ph idx="1"/>
          </p:nvPr>
        </p:nvSpPr>
        <p:spPr>
          <a:xfrm>
            <a:off x="465578" y="1801315"/>
            <a:ext cx="8212844" cy="4032747"/>
          </a:xfrm>
        </p:spPr>
        <p:txBody>
          <a:bodyPr/>
          <a:lstStyle/>
          <a:p>
            <a:pPr algn="l" rtl="0" fontAlgn="base">
              <a:lnSpc>
                <a:spcPct val="100000"/>
              </a:lnSpc>
              <a:buFont typeface="Wingdings" panose="05000000000000000000" pitchFamily="2" charset="2"/>
              <a:buChar char="l"/>
            </a:pPr>
            <a:r>
              <a:rPr lang="ja-JP" altLang="ja-JP" dirty="0">
                <a:solidFill>
                  <a:srgbClr val="000000"/>
                </a:solidFill>
                <a:latin typeface="+mn-ea"/>
              </a:rPr>
              <a:t>人間的居場所</a:t>
            </a:r>
            <a:r>
              <a:rPr lang="en-US" altLang="ja-JP" dirty="0">
                <a:solidFill>
                  <a:srgbClr val="000000"/>
                </a:solidFill>
                <a:latin typeface="+mn-ea"/>
              </a:rPr>
              <a:t>​</a:t>
            </a:r>
          </a:p>
          <a:p>
            <a:pPr marL="470297" indent="-198835" fontAlgn="base">
              <a:lnSpc>
                <a:spcPct val="100000"/>
              </a:lnSpc>
              <a:buFont typeface="Arial" panose="020B0604020202020204" pitchFamily="34" charset="0"/>
              <a:buChar char="•"/>
            </a:pPr>
            <a:r>
              <a:rPr lang="ja-JP" altLang="ja-JP" sz="2100" dirty="0">
                <a:solidFill>
                  <a:srgbClr val="000000"/>
                </a:solidFill>
                <a:latin typeface="+mn-ea"/>
              </a:rPr>
              <a:t>自分であることを取り戻すことができる場所</a:t>
            </a:r>
            <a:r>
              <a:rPr lang="en-US" altLang="ja-JP" sz="2100" dirty="0">
                <a:solidFill>
                  <a:srgbClr val="000000"/>
                </a:solidFill>
                <a:latin typeface="+mn-ea"/>
              </a:rPr>
              <a:t>​</a:t>
            </a:r>
          </a:p>
          <a:p>
            <a:pPr marL="470297" indent="-198835" fontAlgn="base">
              <a:lnSpc>
                <a:spcPct val="100000"/>
              </a:lnSpc>
              <a:buFont typeface="Arial" panose="020B0604020202020204" pitchFamily="34" charset="0"/>
              <a:buChar char="•"/>
            </a:pPr>
            <a:r>
              <a:rPr lang="ja-JP" altLang="ja-JP" sz="2100" dirty="0">
                <a:solidFill>
                  <a:srgbClr val="000000"/>
                </a:solidFill>
                <a:latin typeface="+mn-ea"/>
              </a:rPr>
              <a:t>そこにいる（そこに帰る）と安らぎを覚えたり、ほっとすることのできる場所</a:t>
            </a:r>
            <a:endParaRPr lang="en-US" altLang="ja-JP" sz="2100" dirty="0">
              <a:solidFill>
                <a:srgbClr val="000000"/>
              </a:solidFill>
              <a:latin typeface="+mn-ea"/>
            </a:endParaRPr>
          </a:p>
          <a:p>
            <a:pPr algn="l" rtl="0" fontAlgn="base">
              <a:lnSpc>
                <a:spcPct val="100000"/>
              </a:lnSpc>
              <a:buFont typeface="Arial" panose="020B0604020202020204" pitchFamily="34" charset="0"/>
              <a:buChar char="•"/>
            </a:pPr>
            <a:endParaRPr lang="en-US" altLang="ja-JP" sz="750" dirty="0">
              <a:solidFill>
                <a:srgbClr val="000000"/>
              </a:solidFill>
              <a:latin typeface="+mn-ea"/>
            </a:endParaRPr>
          </a:p>
          <a:p>
            <a:pPr algn="l" rtl="0" fontAlgn="base">
              <a:lnSpc>
                <a:spcPct val="100000"/>
              </a:lnSpc>
              <a:buFont typeface="Wingdings" panose="05000000000000000000" pitchFamily="2" charset="2"/>
              <a:buChar char="l"/>
            </a:pPr>
            <a:r>
              <a:rPr lang="ja-JP" altLang="ja-JP" dirty="0">
                <a:solidFill>
                  <a:srgbClr val="000000"/>
                </a:solidFill>
                <a:latin typeface="+mn-ea"/>
              </a:rPr>
              <a:t>社会的居場所</a:t>
            </a:r>
            <a:r>
              <a:rPr lang="en-US" altLang="ja-JP" b="0" i="0" dirty="0">
                <a:solidFill>
                  <a:srgbClr val="000000"/>
                </a:solidFill>
                <a:effectLst/>
                <a:latin typeface="+mn-ea"/>
              </a:rPr>
              <a:t>​</a:t>
            </a:r>
          </a:p>
          <a:p>
            <a:pPr marL="534591" indent="-263129" fontAlgn="base">
              <a:lnSpc>
                <a:spcPct val="100000"/>
              </a:lnSpc>
              <a:buFont typeface="Arial" panose="020B0604020202020204" pitchFamily="34" charset="0"/>
              <a:buChar char="•"/>
            </a:pPr>
            <a:r>
              <a:rPr lang="ja-JP" altLang="ja-JP" sz="2100" dirty="0">
                <a:solidFill>
                  <a:srgbClr val="000000"/>
                </a:solidFill>
                <a:latin typeface="+mn-ea"/>
              </a:rPr>
              <a:t>自分が他人によって必要とされている場所</a:t>
            </a:r>
            <a:r>
              <a:rPr lang="en-US" altLang="ja-JP" sz="2100" dirty="0">
                <a:solidFill>
                  <a:srgbClr val="000000"/>
                </a:solidFill>
                <a:latin typeface="+mn-ea"/>
              </a:rPr>
              <a:t>​</a:t>
            </a:r>
          </a:p>
          <a:p>
            <a:pPr marL="534591" indent="-263129" fontAlgn="base">
              <a:lnSpc>
                <a:spcPct val="100000"/>
              </a:lnSpc>
              <a:buFont typeface="Arial" panose="020B0604020202020204" pitchFamily="34" charset="0"/>
              <a:buChar char="•"/>
            </a:pPr>
            <a:r>
              <a:rPr lang="ja-JP" altLang="ja-JP" sz="2100" dirty="0">
                <a:solidFill>
                  <a:srgbClr val="000000"/>
                </a:solidFill>
                <a:latin typeface="+mn-ea"/>
              </a:rPr>
              <a:t>自分の資質や能力を社会的に発揮することができる場所</a:t>
            </a:r>
            <a:endParaRPr lang="en-US" altLang="ja-JP" sz="2100" dirty="0">
              <a:solidFill>
                <a:srgbClr val="000000"/>
              </a:solidFill>
              <a:latin typeface="+mn-ea"/>
            </a:endParaRPr>
          </a:p>
          <a:p>
            <a:pPr marL="534591" indent="-263129" fontAlgn="base">
              <a:lnSpc>
                <a:spcPct val="100000"/>
              </a:lnSpc>
              <a:buFont typeface="Arial" panose="020B0604020202020204" pitchFamily="34" charset="0"/>
              <a:buChar char="•"/>
            </a:pPr>
            <a:endParaRPr lang="en-US" altLang="ja-JP" sz="750" dirty="0">
              <a:solidFill>
                <a:srgbClr val="000000"/>
              </a:solidFill>
              <a:latin typeface="+mn-ea"/>
            </a:endParaRPr>
          </a:p>
          <a:p>
            <a:pPr marL="27675" indent="0">
              <a:lnSpc>
                <a:spcPct val="100000"/>
              </a:lnSpc>
              <a:buNone/>
            </a:pPr>
            <a:endParaRPr kumimoji="1" lang="ja-JP" altLang="en-US" dirty="0">
              <a:latin typeface="+mn-ea"/>
            </a:endParaRPr>
          </a:p>
        </p:txBody>
      </p:sp>
      <p:sp>
        <p:nvSpPr>
          <p:cNvPr id="4" name="タイトル 1">
            <a:extLst>
              <a:ext uri="{FF2B5EF4-FFF2-40B4-BE49-F238E27FC236}">
                <a16:creationId xmlns:a16="http://schemas.microsoft.com/office/drawing/2014/main" id="{7B577F3E-74AB-AD87-D493-205F80F2DA6E}"/>
              </a:ext>
            </a:extLst>
          </p:cNvPr>
          <p:cNvSpPr txBox="1">
            <a:spLocks/>
          </p:cNvSpPr>
          <p:nvPr/>
        </p:nvSpPr>
        <p:spPr bwMode="auto">
          <a:xfrm>
            <a:off x="7166254" y="5671699"/>
            <a:ext cx="1512168" cy="324725"/>
          </a:xfrm>
          <a:prstGeom prst="rect">
            <a:avLst/>
          </a:prstGeom>
          <a:noFill/>
          <a:ln>
            <a:noFill/>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l">
              <a:defRPr/>
            </a:pPr>
            <a:r>
              <a:rPr lang="ja-JP" altLang="en-US" sz="1800" dirty="0">
                <a:solidFill>
                  <a:schemeClr val="bg1">
                    <a:lumMod val="75000"/>
                    <a:lumOff val="25000"/>
                  </a:schemeClr>
                </a:solidFill>
                <a:latin typeface="ＭＳ Ｐゴシック" panose="020B0600070205080204" pitchFamily="50" charset="-128"/>
                <a:ea typeface="ＭＳ Ｐゴシック" panose="020B0600070205080204" pitchFamily="50" charset="-128"/>
              </a:rPr>
              <a:t>藤竹（</a:t>
            </a:r>
            <a:r>
              <a:rPr lang="en-US" altLang="ja-JP" sz="1800" dirty="0">
                <a:solidFill>
                  <a:schemeClr val="bg1">
                    <a:lumMod val="75000"/>
                    <a:lumOff val="25000"/>
                  </a:schemeClr>
                </a:solidFill>
                <a:latin typeface="ＭＳ Ｐゴシック" panose="020B0600070205080204" pitchFamily="50" charset="-128"/>
                <a:ea typeface="ＭＳ Ｐゴシック" panose="020B0600070205080204" pitchFamily="50" charset="-128"/>
              </a:rPr>
              <a:t>2000</a:t>
            </a:r>
            <a:r>
              <a:rPr lang="ja-JP" altLang="en-US" sz="1800" dirty="0">
                <a:solidFill>
                  <a:schemeClr val="bg1">
                    <a:lumMod val="75000"/>
                    <a:lumOff val="25000"/>
                  </a:schemeClr>
                </a:solidFill>
                <a:latin typeface="ＭＳ Ｐゴシック" panose="020B0600070205080204" pitchFamily="50" charset="-128"/>
                <a:ea typeface="ＭＳ Ｐゴシック" panose="020B0600070205080204" pitchFamily="50" charset="-128"/>
              </a:rPr>
              <a:t>）</a:t>
            </a:r>
            <a:endParaRPr lang="ja-JP" altLang="en-US" sz="1800" kern="0" dirty="0">
              <a:solidFill>
                <a:schemeClr val="bg1">
                  <a:lumMod val="75000"/>
                  <a:lumOff val="2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91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55E5E-D3E6-5ED7-73E5-9A06A6484D1D}"/>
              </a:ext>
            </a:extLst>
          </p:cNvPr>
          <p:cNvSpPr>
            <a:spLocks noGrp="1"/>
          </p:cNvSpPr>
          <p:nvPr>
            <p:ph type="title"/>
          </p:nvPr>
        </p:nvSpPr>
        <p:spPr>
          <a:xfrm>
            <a:off x="278294" y="984658"/>
            <a:ext cx="8396515" cy="823910"/>
          </a:xfrm>
        </p:spPr>
        <p:txBody>
          <a:bodyPr/>
          <a:lstStyle/>
          <a:p>
            <a:pPr>
              <a:lnSpc>
                <a:spcPct val="100000"/>
              </a:lnSpc>
            </a:pPr>
            <a:r>
              <a:rPr kumimoji="1" lang="ja-JP" altLang="en-US" dirty="0">
                <a:solidFill>
                  <a:srgbClr val="00339A"/>
                </a:solidFill>
                <a:latin typeface="HG創英角ﾎﾟｯﾌﾟ体" panose="040B0A09000000000000" pitchFamily="49" charset="-128"/>
                <a:ea typeface="HG創英角ﾎﾟｯﾌﾟ体" panose="040B0A09000000000000" pitchFamily="49" charset="-128"/>
              </a:rPr>
              <a:t>安心できる居場所の数と</a:t>
            </a:r>
            <a:r>
              <a:rPr kumimoji="1" lang="en-US" altLang="ja-JP" dirty="0">
                <a:solidFill>
                  <a:srgbClr val="00339A"/>
                </a:solidFill>
                <a:latin typeface="HG創英角ﾎﾟｯﾌﾟ体" panose="040B0A09000000000000" pitchFamily="49" charset="-128"/>
                <a:ea typeface="HG創英角ﾎﾟｯﾌﾟ体" panose="040B0A09000000000000" pitchFamily="49" charset="-128"/>
              </a:rPr>
              <a:t/>
            </a:r>
            <a:br>
              <a:rPr kumimoji="1" lang="en-US" altLang="ja-JP" dirty="0">
                <a:solidFill>
                  <a:srgbClr val="00339A"/>
                </a:solidFill>
                <a:latin typeface="HG創英角ﾎﾟｯﾌﾟ体" panose="040B0A09000000000000" pitchFamily="49" charset="-128"/>
                <a:ea typeface="HG創英角ﾎﾟｯﾌﾟ体" panose="040B0A09000000000000" pitchFamily="49" charset="-128"/>
              </a:rPr>
            </a:br>
            <a:r>
              <a:rPr kumimoji="1" lang="ja-JP" altLang="en-US" dirty="0">
                <a:solidFill>
                  <a:srgbClr val="00339A"/>
                </a:solidFill>
                <a:latin typeface="HG創英角ﾎﾟｯﾌﾟ体" panose="040B0A09000000000000" pitchFamily="49" charset="-128"/>
                <a:ea typeface="HG創英角ﾎﾟｯﾌﾟ体" panose="040B0A09000000000000" pitchFamily="49" charset="-128"/>
              </a:rPr>
              <a:t>自己肯定感・将来への希望との関連</a:t>
            </a:r>
          </a:p>
        </p:txBody>
      </p:sp>
      <p:pic>
        <p:nvPicPr>
          <p:cNvPr id="4" name="図 3">
            <a:extLst>
              <a:ext uri="{FF2B5EF4-FFF2-40B4-BE49-F238E27FC236}">
                <a16:creationId xmlns:a16="http://schemas.microsoft.com/office/drawing/2014/main" id="{8A5D9452-BC51-7341-5672-C9FA5BA137C0}"/>
              </a:ext>
            </a:extLst>
          </p:cNvPr>
          <p:cNvPicPr>
            <a:picLocks noChangeAspect="1"/>
          </p:cNvPicPr>
          <p:nvPr/>
        </p:nvPicPr>
        <p:blipFill rotWithShape="1">
          <a:blip r:embed="rId3"/>
          <a:srcRect l="1047" t="20069" r="694" b="1391"/>
          <a:stretch/>
        </p:blipFill>
        <p:spPr>
          <a:xfrm>
            <a:off x="278294" y="2287745"/>
            <a:ext cx="4333861" cy="3036150"/>
          </a:xfrm>
          <a:prstGeom prst="rect">
            <a:avLst/>
          </a:prstGeom>
          <a:ln w="12700">
            <a:solidFill>
              <a:schemeClr val="bg1">
                <a:lumMod val="50000"/>
                <a:lumOff val="50000"/>
              </a:schemeClr>
            </a:solidFill>
          </a:ln>
        </p:spPr>
      </p:pic>
      <p:pic>
        <p:nvPicPr>
          <p:cNvPr id="6" name="図 5" descr="グラフ, 棒グラフ&#10;&#10;自動的に生成された説明">
            <a:extLst>
              <a:ext uri="{FF2B5EF4-FFF2-40B4-BE49-F238E27FC236}">
                <a16:creationId xmlns:a16="http://schemas.microsoft.com/office/drawing/2014/main" id="{89937ED3-D821-A4D9-ADEB-55068792108C}"/>
              </a:ext>
            </a:extLst>
          </p:cNvPr>
          <p:cNvPicPr>
            <a:picLocks noChangeAspect="1"/>
          </p:cNvPicPr>
          <p:nvPr/>
        </p:nvPicPr>
        <p:blipFill rotWithShape="1">
          <a:blip r:embed="rId4">
            <a:extLst>
              <a:ext uri="{28A0092B-C50C-407E-A947-70E740481C1C}">
                <a14:useLocalDpi xmlns:a14="http://schemas.microsoft.com/office/drawing/2010/main" val="0"/>
              </a:ext>
            </a:extLst>
          </a:blip>
          <a:srcRect l="1172" t="20069" r="990" b="1391"/>
          <a:stretch/>
        </p:blipFill>
        <p:spPr>
          <a:xfrm>
            <a:off x="4773303" y="2287745"/>
            <a:ext cx="3996954" cy="3036150"/>
          </a:xfrm>
          <a:prstGeom prst="rect">
            <a:avLst/>
          </a:prstGeom>
          <a:ln w="12700">
            <a:solidFill>
              <a:schemeClr val="bg1">
                <a:lumMod val="50000"/>
                <a:lumOff val="50000"/>
              </a:schemeClr>
            </a:solidFill>
          </a:ln>
        </p:spPr>
      </p:pic>
      <p:sp>
        <p:nvSpPr>
          <p:cNvPr id="5" name="正方形/長方形 4">
            <a:extLst>
              <a:ext uri="{FF2B5EF4-FFF2-40B4-BE49-F238E27FC236}">
                <a16:creationId xmlns:a16="http://schemas.microsoft.com/office/drawing/2014/main" id="{E5AE5DC3-89A6-54E7-1BD2-D1130D210351}"/>
              </a:ext>
            </a:extLst>
          </p:cNvPr>
          <p:cNvSpPr/>
          <p:nvPr/>
        </p:nvSpPr>
        <p:spPr>
          <a:xfrm>
            <a:off x="4122029" y="5323895"/>
            <a:ext cx="4909931" cy="4422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bg1"/>
                </a:solidFill>
                <a:latin typeface="BIZ UDPゴシック" panose="020B0400000000000000" pitchFamily="50" charset="-128"/>
                <a:ea typeface="BIZ UDPゴシック" panose="020B0400000000000000" pitchFamily="50" charset="-128"/>
              </a:rPr>
              <a:t>令和</a:t>
            </a:r>
            <a:r>
              <a:rPr kumimoji="1" lang="en-US" altLang="ja-JP" sz="1350" dirty="0">
                <a:solidFill>
                  <a:schemeClr val="bg1"/>
                </a:solidFill>
                <a:latin typeface="BIZ UDPゴシック" panose="020B0400000000000000" pitchFamily="50" charset="-128"/>
                <a:ea typeface="BIZ UDPゴシック" panose="020B0400000000000000" pitchFamily="50" charset="-128"/>
              </a:rPr>
              <a:t>4</a:t>
            </a:r>
            <a:r>
              <a:rPr kumimoji="1" lang="ja-JP" altLang="en-US" sz="1350" dirty="0">
                <a:solidFill>
                  <a:schemeClr val="bg1"/>
                </a:solidFill>
                <a:latin typeface="BIZ UDPゴシック" panose="020B0400000000000000" pitchFamily="50" charset="-128"/>
                <a:ea typeface="BIZ UDPゴシック" panose="020B0400000000000000" pitchFamily="50" charset="-128"/>
              </a:rPr>
              <a:t>年度 こども・若者の意識と生活に関する調査 （内閣府）</a:t>
            </a:r>
            <a:endParaRPr kumimoji="1" lang="ja-JP" altLang="en-US" sz="1350" dirty="0">
              <a:solidFill>
                <a:schemeClr val="bg1"/>
              </a:solidFill>
            </a:endParaRPr>
          </a:p>
        </p:txBody>
      </p:sp>
    </p:spTree>
    <p:extLst>
      <p:ext uri="{BB962C8B-B14F-4D97-AF65-F5344CB8AC3E}">
        <p14:creationId xmlns:p14="http://schemas.microsoft.com/office/powerpoint/2010/main" val="3092801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41CEF4-F35D-90C2-ADAB-03381901DA34}"/>
              </a:ext>
            </a:extLst>
          </p:cNvPr>
          <p:cNvSpPr>
            <a:spLocks noGrp="1"/>
          </p:cNvSpPr>
          <p:nvPr>
            <p:ph type="title"/>
          </p:nvPr>
        </p:nvSpPr>
        <p:spPr>
          <a:xfrm>
            <a:off x="235290" y="461241"/>
            <a:ext cx="9074649" cy="489971"/>
          </a:xfrm>
        </p:spPr>
        <p:txBody>
          <a:bodyPr/>
          <a:lstStyle/>
          <a:p>
            <a:r>
              <a:rPr lang="ja-JP" altLang="en-US" sz="3000" dirty="0">
                <a:latin typeface="HGS創英角ﾎﾟｯﾌﾟ体" panose="040B0A00000000000000" pitchFamily="50" charset="-128"/>
                <a:ea typeface="HGS創英角ﾎﾟｯﾌﾟ体" panose="040B0A00000000000000" pitchFamily="50" charset="-128"/>
              </a:rPr>
              <a:t>トラウマ（心の傷）という視点で考える重要性</a:t>
            </a:r>
            <a:endParaRPr kumimoji="1" lang="ja-JP" altLang="en-US" sz="30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1AD839A4-2ED9-755A-C3B4-5D22469DFCE5}"/>
              </a:ext>
            </a:extLst>
          </p:cNvPr>
          <p:cNvSpPr>
            <a:spLocks noGrp="1"/>
          </p:cNvSpPr>
          <p:nvPr>
            <p:ph idx="1"/>
          </p:nvPr>
        </p:nvSpPr>
        <p:spPr>
          <a:xfrm>
            <a:off x="332390" y="1250950"/>
            <a:ext cx="8479219" cy="5057775"/>
          </a:xfrm>
        </p:spPr>
        <p:txBody>
          <a:bodyPr>
            <a:normAutofit fontScale="85000" lnSpcReduction="20000"/>
          </a:bodyPr>
          <a:lstStyle/>
          <a:p>
            <a:r>
              <a:rPr kumimoji="1" lang="ja-JP" altLang="en-US" dirty="0"/>
              <a:t>ひきこもり状態を経験している人やその家族は、多くの人がトラウマを抱えている</a:t>
            </a:r>
            <a:endParaRPr kumimoji="1" lang="en-US" altLang="ja-JP" dirty="0"/>
          </a:p>
          <a:p>
            <a:r>
              <a:rPr lang="ja-JP" altLang="en-US" dirty="0"/>
              <a:t>トラウマがあると、ふとしたときにそのことがよみがえったり、知らず知らずのうちにそのことに関することを避けたり、ちょっとした刺激に反応しやすくなったりする＝周囲の人には理解されにくい</a:t>
            </a:r>
            <a:endParaRPr lang="en-US" altLang="ja-JP" dirty="0"/>
          </a:p>
          <a:p>
            <a:r>
              <a:rPr kumimoji="1" lang="ja-JP" altLang="en-US" dirty="0"/>
              <a:t>安心のために回避することが続く</a:t>
            </a:r>
            <a:r>
              <a:rPr lang="ja-JP" altLang="en-US" dirty="0"/>
              <a:t>と、</a:t>
            </a:r>
            <a:r>
              <a:rPr kumimoji="1" lang="ja-JP" altLang="en-US" dirty="0"/>
              <a:t>さらなる不安を生んでしまうことがある</a:t>
            </a:r>
            <a:endParaRPr kumimoji="1" lang="en-US" altLang="ja-JP" dirty="0"/>
          </a:p>
          <a:p>
            <a:r>
              <a:rPr kumimoji="1" lang="ja-JP" altLang="en-US" dirty="0"/>
              <a:t>トラウマケアの考え方にもとづくサポートの必要性</a:t>
            </a:r>
            <a:endParaRPr kumimoji="1" lang="en-US" altLang="ja-JP" dirty="0"/>
          </a:p>
          <a:p>
            <a:r>
              <a:rPr kumimoji="1" lang="ja-JP" altLang="en-US" dirty="0"/>
              <a:t>トラウマケアの視点を持ったコミュニティ（家庭、職場、地域）の必要性</a:t>
            </a:r>
          </a:p>
        </p:txBody>
      </p:sp>
    </p:spTree>
    <p:extLst>
      <p:ext uri="{BB962C8B-B14F-4D97-AF65-F5344CB8AC3E}">
        <p14:creationId xmlns:p14="http://schemas.microsoft.com/office/powerpoint/2010/main" val="3229773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6426" y="1294829"/>
            <a:ext cx="8838344" cy="486054"/>
          </a:xfrm>
        </p:spPr>
        <p:txBody>
          <a:bodyPr>
            <a:noAutofit/>
          </a:bodyPr>
          <a:lstStyle/>
          <a:p>
            <a:r>
              <a:rPr lang="ja-JP" altLang="en-US" sz="3300" dirty="0">
                <a:latin typeface="HGP創英角ﾎﾟｯﾌﾟ体" panose="040B0A00000000000000" pitchFamily="50" charset="-128"/>
                <a:ea typeface="HGP創英角ﾎﾟｯﾌﾟ体" panose="040B0A00000000000000" pitchFamily="50" charset="-128"/>
              </a:rPr>
              <a:t>心のエネルギー、対話、居場所の回復に向けて</a:t>
            </a:r>
            <a:endParaRPr kumimoji="1" lang="ja-JP" altLang="en-US" sz="33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p:cNvSpPr>
            <a:spLocks noGrp="1"/>
          </p:cNvSpPr>
          <p:nvPr>
            <p:ph idx="1"/>
          </p:nvPr>
        </p:nvSpPr>
        <p:spPr>
          <a:xfrm>
            <a:off x="1264724" y="2604901"/>
            <a:ext cx="6881749" cy="2715243"/>
          </a:xfrm>
          <a:ln>
            <a:noFill/>
          </a:ln>
        </p:spPr>
        <p:txBody>
          <a:bodyPr/>
          <a:lstStyle/>
          <a:p>
            <a:pPr marL="0" indent="0">
              <a:lnSpc>
                <a:spcPct val="150000"/>
              </a:lnSpc>
              <a:spcBef>
                <a:spcPts val="450"/>
              </a:spcBef>
              <a:buNone/>
            </a:pPr>
            <a:r>
              <a:rPr lang="ja-JP" altLang="en-US" sz="2400" dirty="0">
                <a:solidFill>
                  <a:srgbClr val="002060"/>
                </a:solidFill>
                <a:latin typeface="+mn-ea"/>
              </a:rPr>
              <a:t>１．安心できる関係性</a:t>
            </a:r>
            <a:endParaRPr lang="en-US" altLang="ja-JP" sz="2400" dirty="0">
              <a:solidFill>
                <a:srgbClr val="002060"/>
              </a:solidFill>
              <a:latin typeface="+mn-ea"/>
            </a:endParaRPr>
          </a:p>
          <a:p>
            <a:pPr marL="0" indent="0">
              <a:lnSpc>
                <a:spcPct val="150000"/>
              </a:lnSpc>
              <a:spcBef>
                <a:spcPts val="450"/>
              </a:spcBef>
              <a:buNone/>
            </a:pPr>
            <a:r>
              <a:rPr lang="ja-JP" altLang="en-US" sz="2400" dirty="0">
                <a:solidFill>
                  <a:srgbClr val="002060"/>
                </a:solidFill>
                <a:latin typeface="+mn-ea"/>
              </a:rPr>
              <a:t>２．本人の現在地に合ったコミュニケーション</a:t>
            </a:r>
            <a:endParaRPr lang="en-US" altLang="ja-JP" sz="2400" dirty="0">
              <a:solidFill>
                <a:srgbClr val="002060"/>
              </a:solidFill>
              <a:latin typeface="+mn-ea"/>
            </a:endParaRPr>
          </a:p>
          <a:p>
            <a:pPr marL="0" indent="0">
              <a:lnSpc>
                <a:spcPct val="150000"/>
              </a:lnSpc>
              <a:spcBef>
                <a:spcPts val="450"/>
              </a:spcBef>
              <a:buNone/>
            </a:pPr>
            <a:r>
              <a:rPr lang="ja-JP" altLang="en-US" sz="2400" dirty="0">
                <a:solidFill>
                  <a:srgbClr val="002060"/>
                </a:solidFill>
                <a:latin typeface="+mn-ea"/>
              </a:rPr>
              <a:t>３．家族のおまんじゅう、本人のおまんじゅう</a:t>
            </a:r>
            <a:endParaRPr lang="en-US" altLang="ja-JP" sz="2400" dirty="0">
              <a:solidFill>
                <a:srgbClr val="002060"/>
              </a:solidFill>
              <a:latin typeface="+mn-ea"/>
            </a:endParaRPr>
          </a:p>
          <a:p>
            <a:pPr marL="0" indent="0">
              <a:lnSpc>
                <a:spcPct val="150000"/>
              </a:lnSpc>
              <a:spcBef>
                <a:spcPts val="450"/>
              </a:spcBef>
              <a:buNone/>
            </a:pPr>
            <a:r>
              <a:rPr lang="ja-JP" altLang="en-US" sz="2400" dirty="0">
                <a:solidFill>
                  <a:srgbClr val="002060"/>
                </a:solidFill>
                <a:latin typeface="+mn-ea"/>
              </a:rPr>
              <a:t>４．きっかけ作り</a:t>
            </a:r>
            <a:endParaRPr lang="en-US" altLang="ja-JP" sz="2400" dirty="0">
              <a:solidFill>
                <a:srgbClr val="002060"/>
              </a:solidFill>
              <a:latin typeface="+mn-ea"/>
            </a:endParaRPr>
          </a:p>
        </p:txBody>
      </p:sp>
    </p:spTree>
    <p:extLst>
      <p:ext uri="{BB962C8B-B14F-4D97-AF65-F5344CB8AC3E}">
        <p14:creationId xmlns:p14="http://schemas.microsoft.com/office/powerpoint/2010/main" val="1519376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789" y="600946"/>
            <a:ext cx="5940660" cy="486054"/>
          </a:xfrm>
        </p:spPr>
        <p:txBody>
          <a:bodyPr>
            <a:normAutofit fontScale="90000"/>
          </a:bodyPr>
          <a:lstStyle/>
          <a:p>
            <a:r>
              <a:rPr lang="ja-JP" altLang="en-US" dirty="0">
                <a:latin typeface="HGS創英角ﾎﾟｯﾌﾟ体" panose="040B0A00000000000000" pitchFamily="50" charset="-128"/>
                <a:ea typeface="HGS創英角ﾎﾟｯﾌﾟ体" panose="040B0A00000000000000" pitchFamily="50" charset="-128"/>
              </a:rPr>
              <a:t>はじめに</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 2"/>
          <p:cNvSpPr>
            <a:spLocks noGrp="1"/>
          </p:cNvSpPr>
          <p:nvPr>
            <p:ph idx="1"/>
          </p:nvPr>
        </p:nvSpPr>
        <p:spPr>
          <a:xfrm>
            <a:off x="357789" y="3180715"/>
            <a:ext cx="8503919" cy="1677359"/>
          </a:xfrm>
        </p:spPr>
        <p:txBody>
          <a:bodyPr>
            <a:noAutofit/>
          </a:bodyPr>
          <a:lstStyle/>
          <a:p>
            <a:pPr>
              <a:lnSpc>
                <a:spcPct val="100000"/>
              </a:lnSpc>
              <a:spcBef>
                <a:spcPts val="900"/>
              </a:spcBef>
              <a:spcAft>
                <a:spcPts val="600"/>
              </a:spcAft>
              <a:buFont typeface="Wingdings" panose="05000000000000000000" pitchFamily="2" charset="2"/>
              <a:buChar char="l"/>
            </a:pPr>
            <a:r>
              <a:rPr lang="ja-JP" altLang="en-US" sz="2400" dirty="0"/>
              <a:t>その事情は一人ひとりさまざまで、“ひきこもり”というたった一つの言葉でくくれるようなものではありません</a:t>
            </a:r>
            <a:endParaRPr lang="en-US" altLang="ja-JP" sz="2400" dirty="0"/>
          </a:p>
          <a:p>
            <a:pPr lvl="1">
              <a:lnSpc>
                <a:spcPct val="100000"/>
              </a:lnSpc>
              <a:spcBef>
                <a:spcPts val="225"/>
              </a:spcBef>
              <a:spcAft>
                <a:spcPts val="600"/>
              </a:spcAft>
              <a:buFont typeface="Wingdings" panose="05000000000000000000" pitchFamily="2" charset="2"/>
              <a:buChar char="l"/>
            </a:pPr>
            <a:r>
              <a:rPr lang="ja-JP" altLang="en-US" sz="2100" dirty="0">
                <a:solidFill>
                  <a:schemeClr val="bg1"/>
                </a:solidFill>
              </a:rPr>
              <a:t>自分や家族を“ひきこもり”という言葉にあてはめる必要はありません</a:t>
            </a:r>
            <a:endParaRPr lang="en-US" altLang="ja-JP" sz="2400" dirty="0"/>
          </a:p>
        </p:txBody>
      </p:sp>
      <p:sp>
        <p:nvSpPr>
          <p:cNvPr id="4" name="コンテンツ プレースホルダ 2">
            <a:extLst>
              <a:ext uri="{FF2B5EF4-FFF2-40B4-BE49-F238E27FC236}">
                <a16:creationId xmlns:a16="http://schemas.microsoft.com/office/drawing/2014/main" id="{E8237C46-070C-8769-D7B1-080C0ABA1FD2}"/>
              </a:ext>
            </a:extLst>
          </p:cNvPr>
          <p:cNvSpPr txBox="1">
            <a:spLocks/>
          </p:cNvSpPr>
          <p:nvPr/>
        </p:nvSpPr>
        <p:spPr>
          <a:xfrm>
            <a:off x="332740" y="1616495"/>
            <a:ext cx="8503919" cy="1431505"/>
          </a:xfrm>
          <a:prstGeom prst="rect">
            <a:avLst/>
          </a:prstGeom>
          <a:effectLst>
            <a:outerShdw blurRad="25400" dir="17880000">
              <a:srgbClr val="000000">
                <a:alpha val="46000"/>
              </a:srgbClr>
            </a:outerShdw>
          </a:effectLst>
        </p:spPr>
        <p:txBody>
          <a:bodyPr lIns="109728" tIns="109728" rIns="109728" bIns="91440" anchor="t">
            <a:noAutofit/>
          </a:bodyPr>
          <a:lstStyle>
            <a:lvl1pPr marL="257175" indent="-2295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2700" kern="1200" spc="120">
                <a:ln>
                  <a:noFill/>
                </a:ln>
                <a:solidFill>
                  <a:srgbClr val="00339A"/>
                </a:solidFill>
                <a:effectLst/>
                <a:latin typeface="+mn-lt"/>
                <a:ea typeface="+mn-ea"/>
                <a:cs typeface="+mn-cs"/>
              </a:defRPr>
            </a:lvl1pPr>
            <a:lvl2pPr marL="540000" indent="-2025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2400" kern="1200" spc="120">
                <a:ln>
                  <a:solidFill>
                    <a:schemeClr val="bg1">
                      <a:lumMod val="75000"/>
                      <a:lumOff val="25000"/>
                      <a:alpha val="10000"/>
                    </a:schemeClr>
                  </a:solidFill>
                </a:ln>
                <a:solidFill>
                  <a:srgbClr val="00339A"/>
                </a:solidFill>
                <a:effectLst/>
                <a:latin typeface="+mn-lt"/>
                <a:ea typeface="+mn-ea"/>
                <a:cs typeface="+mn-cs"/>
              </a:defRPr>
            </a:lvl2pPr>
            <a:lvl3pPr marL="769500" indent="-1620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2100" kern="1200" spc="120">
                <a:ln>
                  <a:solidFill>
                    <a:schemeClr val="bg1">
                      <a:lumMod val="75000"/>
                      <a:lumOff val="25000"/>
                      <a:alpha val="10000"/>
                    </a:schemeClr>
                  </a:solidFill>
                </a:ln>
                <a:solidFill>
                  <a:srgbClr val="00339A"/>
                </a:solidFill>
                <a:effectLst/>
                <a:latin typeface="+mn-lt"/>
                <a:ea typeface="+mn-ea"/>
                <a:cs typeface="+mn-cs"/>
              </a:defRPr>
            </a:lvl3pPr>
            <a:lvl4pPr marL="1039500" indent="-1620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1800" kern="1200" spc="120">
                <a:ln>
                  <a:solidFill>
                    <a:schemeClr val="bg1">
                      <a:lumMod val="75000"/>
                      <a:lumOff val="25000"/>
                      <a:alpha val="10000"/>
                    </a:schemeClr>
                  </a:solidFill>
                </a:ln>
                <a:solidFill>
                  <a:srgbClr val="00339A"/>
                </a:solidFill>
                <a:effectLst/>
                <a:latin typeface="+mn-lt"/>
                <a:ea typeface="+mn-ea"/>
                <a:cs typeface="+mn-cs"/>
              </a:defRPr>
            </a:lvl4pPr>
            <a:lvl5pPr marL="1255500" indent="-1620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1500" kern="1200" spc="120">
                <a:ln>
                  <a:solidFill>
                    <a:schemeClr val="bg1">
                      <a:lumMod val="75000"/>
                      <a:lumOff val="25000"/>
                      <a:alpha val="10000"/>
                    </a:schemeClr>
                  </a:solidFill>
                </a:ln>
                <a:solidFill>
                  <a:srgbClr val="00339A"/>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nSpc>
                <a:spcPct val="100000"/>
              </a:lnSpc>
              <a:spcBef>
                <a:spcPts val="600"/>
              </a:spcBef>
              <a:spcAft>
                <a:spcPts val="600"/>
              </a:spcAft>
              <a:buFont typeface="Wingdings" panose="05000000000000000000" pitchFamily="2" charset="2"/>
              <a:buChar char="l"/>
            </a:pPr>
            <a:r>
              <a:rPr lang="ja-JP" altLang="en-US" sz="2400" dirty="0"/>
              <a:t>“ひきこもり”は誰にでも起こりうる現象です</a:t>
            </a:r>
            <a:endParaRPr lang="en-US" altLang="ja-JP" sz="2400" dirty="0"/>
          </a:p>
          <a:p>
            <a:pPr lvl="1">
              <a:lnSpc>
                <a:spcPct val="100000"/>
              </a:lnSpc>
              <a:spcBef>
                <a:spcPts val="225"/>
              </a:spcBef>
              <a:spcAft>
                <a:spcPts val="600"/>
              </a:spcAft>
              <a:buFont typeface="Wingdings" panose="05000000000000000000" pitchFamily="2" charset="2"/>
              <a:buChar char="l"/>
            </a:pPr>
            <a:r>
              <a:rPr lang="ja-JP" altLang="en-US" sz="2100" dirty="0">
                <a:solidFill>
                  <a:schemeClr val="bg1"/>
                </a:solidFill>
              </a:rPr>
              <a:t>人は誰しも、苦しさのあまり自分を外の世界から守らざるをえないことや、自分ではどうすることもできず動けなくなることがあります</a:t>
            </a:r>
            <a:endParaRPr lang="en-US" altLang="ja-JP" sz="2100" dirty="0">
              <a:solidFill>
                <a:schemeClr val="bg1"/>
              </a:solidFill>
            </a:endParaRPr>
          </a:p>
        </p:txBody>
      </p:sp>
      <p:sp>
        <p:nvSpPr>
          <p:cNvPr id="5" name="コンテンツ プレースホルダ 2">
            <a:extLst>
              <a:ext uri="{FF2B5EF4-FFF2-40B4-BE49-F238E27FC236}">
                <a16:creationId xmlns:a16="http://schemas.microsoft.com/office/drawing/2014/main" id="{1A289C85-AA26-0076-2108-3E3AF4A195B9}"/>
              </a:ext>
            </a:extLst>
          </p:cNvPr>
          <p:cNvSpPr txBox="1">
            <a:spLocks/>
          </p:cNvSpPr>
          <p:nvPr/>
        </p:nvSpPr>
        <p:spPr>
          <a:xfrm>
            <a:off x="332739" y="4990790"/>
            <a:ext cx="8503919" cy="1677359"/>
          </a:xfrm>
          <a:prstGeom prst="rect">
            <a:avLst/>
          </a:prstGeom>
          <a:effectLst>
            <a:outerShdw blurRad="25400" dir="17880000">
              <a:srgbClr val="000000">
                <a:alpha val="46000"/>
              </a:srgbClr>
            </a:outerShdw>
          </a:effectLst>
        </p:spPr>
        <p:txBody>
          <a:bodyPr lIns="109728" tIns="109728" rIns="109728" bIns="91440" anchor="t">
            <a:noAutofit/>
          </a:bodyPr>
          <a:lstStyle>
            <a:lvl1pPr marL="257175" indent="-2295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2700" kern="1200" spc="120">
                <a:ln>
                  <a:noFill/>
                </a:ln>
                <a:solidFill>
                  <a:srgbClr val="00339A"/>
                </a:solidFill>
                <a:effectLst/>
                <a:latin typeface="+mn-lt"/>
                <a:ea typeface="+mn-ea"/>
                <a:cs typeface="+mn-cs"/>
              </a:defRPr>
            </a:lvl1pPr>
            <a:lvl2pPr marL="540000" indent="-2025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2400" kern="1200" spc="120">
                <a:ln>
                  <a:solidFill>
                    <a:schemeClr val="bg1">
                      <a:lumMod val="75000"/>
                      <a:lumOff val="25000"/>
                      <a:alpha val="10000"/>
                    </a:schemeClr>
                  </a:solidFill>
                </a:ln>
                <a:solidFill>
                  <a:srgbClr val="00339A"/>
                </a:solidFill>
                <a:effectLst/>
                <a:latin typeface="+mn-lt"/>
                <a:ea typeface="+mn-ea"/>
                <a:cs typeface="+mn-cs"/>
              </a:defRPr>
            </a:lvl2pPr>
            <a:lvl3pPr marL="769500" indent="-1620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2100" kern="1200" spc="120">
                <a:ln>
                  <a:solidFill>
                    <a:schemeClr val="bg1">
                      <a:lumMod val="75000"/>
                      <a:lumOff val="25000"/>
                      <a:alpha val="10000"/>
                    </a:schemeClr>
                  </a:solidFill>
                </a:ln>
                <a:solidFill>
                  <a:srgbClr val="00339A"/>
                </a:solidFill>
                <a:effectLst/>
                <a:latin typeface="+mn-lt"/>
                <a:ea typeface="+mn-ea"/>
                <a:cs typeface="+mn-cs"/>
              </a:defRPr>
            </a:lvl3pPr>
            <a:lvl4pPr marL="1039500" indent="-1620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1800" kern="1200" spc="120">
                <a:ln>
                  <a:solidFill>
                    <a:schemeClr val="bg1">
                      <a:lumMod val="75000"/>
                      <a:lumOff val="25000"/>
                      <a:alpha val="10000"/>
                    </a:schemeClr>
                  </a:solidFill>
                </a:ln>
                <a:solidFill>
                  <a:srgbClr val="00339A"/>
                </a:solidFill>
                <a:effectLst/>
                <a:latin typeface="+mn-lt"/>
                <a:ea typeface="+mn-ea"/>
                <a:cs typeface="+mn-cs"/>
              </a:defRPr>
            </a:lvl4pPr>
            <a:lvl5pPr marL="1255500" indent="-162000" algn="l" defTabSz="342900" rtl="0" eaLnBrk="1" latinLnBrk="0" hangingPunct="1">
              <a:lnSpc>
                <a:spcPct val="130000"/>
              </a:lnSpc>
              <a:spcBef>
                <a:spcPct val="20000"/>
              </a:spcBef>
              <a:spcAft>
                <a:spcPts val="450"/>
              </a:spcAft>
              <a:buClr>
                <a:schemeClr val="accent6">
                  <a:lumMod val="75000"/>
                </a:schemeClr>
              </a:buClr>
              <a:buSzPct val="70000"/>
              <a:buFont typeface="Meiryo" panose="020B0604030504040204" pitchFamily="50" charset="-128"/>
              <a:buChar char="•"/>
              <a:defRPr sz="1500" kern="1200" spc="120">
                <a:ln>
                  <a:solidFill>
                    <a:schemeClr val="bg1">
                      <a:lumMod val="75000"/>
                      <a:lumOff val="25000"/>
                      <a:alpha val="10000"/>
                    </a:schemeClr>
                  </a:solidFill>
                </a:ln>
                <a:solidFill>
                  <a:srgbClr val="00339A"/>
                </a:solidFill>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nSpc>
                <a:spcPct val="100000"/>
              </a:lnSpc>
              <a:spcBef>
                <a:spcPts val="900"/>
              </a:spcBef>
              <a:spcAft>
                <a:spcPts val="600"/>
              </a:spcAft>
              <a:buFont typeface="Wingdings" panose="05000000000000000000" pitchFamily="2" charset="2"/>
              <a:buChar char="l"/>
            </a:pPr>
            <a:r>
              <a:rPr lang="ja-JP" altLang="en-US" sz="2400" dirty="0"/>
              <a:t>こんなとき、どうすればよいのか、どのようにサポートできるのか、少しでも何かのヒントにつながればと思います</a:t>
            </a:r>
            <a:endParaRPr lang="en-US" altLang="ja-JP" sz="2400" dirty="0"/>
          </a:p>
        </p:txBody>
      </p:sp>
    </p:spTree>
    <p:extLst>
      <p:ext uri="{BB962C8B-B14F-4D97-AF65-F5344CB8AC3E}">
        <p14:creationId xmlns:p14="http://schemas.microsoft.com/office/powerpoint/2010/main" val="3947001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77969" y="998730"/>
            <a:ext cx="6465094" cy="809625"/>
          </a:xfrm>
        </p:spPr>
        <p:txBody>
          <a:bodyPr>
            <a:noAutofit/>
          </a:bodyPr>
          <a:lstStyle/>
          <a:p>
            <a:pPr algn="ctr"/>
            <a:r>
              <a:rPr lang="ja-JP" altLang="en-US" dirty="0">
                <a:latin typeface="HGS創英角ﾎﾟｯﾌﾟ体" panose="040B0A00000000000000" pitchFamily="50" charset="-128"/>
                <a:ea typeface="HGS創英角ﾎﾟｯﾌﾟ体" panose="040B0A00000000000000" pitchFamily="50" charset="-128"/>
              </a:rPr>
              <a:t>１．安心できる関係性とは？</a:t>
            </a:r>
          </a:p>
        </p:txBody>
      </p:sp>
      <p:sp>
        <p:nvSpPr>
          <p:cNvPr id="35843" name="Rectangle 3"/>
          <p:cNvSpPr>
            <a:spLocks noGrp="1" noChangeArrowheads="1"/>
          </p:cNvSpPr>
          <p:nvPr>
            <p:ph type="body" idx="1"/>
          </p:nvPr>
        </p:nvSpPr>
        <p:spPr>
          <a:xfrm>
            <a:off x="477970" y="2000959"/>
            <a:ext cx="8027126" cy="3858311"/>
          </a:xfrm>
        </p:spPr>
        <p:txBody>
          <a:bodyPr>
            <a:normAutofit fontScale="85000" lnSpcReduction="10000"/>
          </a:bodyPr>
          <a:lstStyle/>
          <a:p>
            <a:r>
              <a:rPr lang="ja-JP" altLang="en-US" dirty="0">
                <a:latin typeface="+mj-ea"/>
                <a:ea typeface="+mj-ea"/>
              </a:rPr>
              <a:t>あなたは大切な存在、生きていてくれることが大切と、今の存在自体をプラスに認めてもらえる</a:t>
            </a:r>
            <a:endParaRPr lang="en-US" altLang="ja-JP" dirty="0">
              <a:latin typeface="+mj-ea"/>
              <a:ea typeface="+mj-ea"/>
            </a:endParaRPr>
          </a:p>
          <a:p>
            <a:r>
              <a:rPr lang="ja-JP" altLang="en-US" dirty="0"/>
              <a:t>ジャッジ（評価・判断）されない</a:t>
            </a:r>
            <a:endParaRPr lang="en-US" altLang="ja-JP" dirty="0"/>
          </a:p>
          <a:p>
            <a:r>
              <a:rPr lang="ja-JP" altLang="en-US" dirty="0"/>
              <a:t>自分の声を聞いてもらえる</a:t>
            </a:r>
            <a:endParaRPr lang="en-US" altLang="ja-JP" dirty="0"/>
          </a:p>
          <a:p>
            <a:r>
              <a:rPr lang="ja-JP" altLang="en-US" dirty="0"/>
              <a:t>ありのままを認めてもらえる（条件付きの承認ではない）</a:t>
            </a:r>
            <a:endParaRPr lang="en-US" altLang="ja-JP" dirty="0"/>
          </a:p>
          <a:p>
            <a:r>
              <a:rPr lang="ja-JP" altLang="en-US" dirty="0"/>
              <a:t>味方になってくれる、わかってもらえる、気遣ってもらえる</a:t>
            </a:r>
            <a:endParaRPr lang="en-US" altLang="ja-JP" dirty="0"/>
          </a:p>
        </p:txBody>
      </p:sp>
    </p:spTree>
    <p:extLst>
      <p:ext uri="{BB962C8B-B14F-4D97-AF65-F5344CB8AC3E}">
        <p14:creationId xmlns:p14="http://schemas.microsoft.com/office/powerpoint/2010/main" val="3045149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7613" y="468627"/>
            <a:ext cx="8408774" cy="671513"/>
          </a:xfrm>
        </p:spPr>
        <p:txBody>
          <a:bodyPr>
            <a:noAutofit/>
          </a:bodyPr>
          <a:lstStyle/>
          <a:p>
            <a:r>
              <a:rPr lang="ja-JP" altLang="en-US" dirty="0">
                <a:latin typeface="HG創英角ﾎﾟｯﾌﾟ体" panose="040B0A09000000000000" pitchFamily="49" charset="-128"/>
                <a:ea typeface="HG創英角ﾎﾟｯﾌﾟ体" panose="040B0A09000000000000" pitchFamily="49" charset="-128"/>
              </a:rPr>
              <a:t>安心には感情の承認が大切</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 name="コンテンツ プレースホルダ 2"/>
          <p:cNvSpPr>
            <a:spLocks noGrp="1"/>
          </p:cNvSpPr>
          <p:nvPr>
            <p:ph idx="1"/>
          </p:nvPr>
        </p:nvSpPr>
        <p:spPr>
          <a:xfrm>
            <a:off x="408506" y="1481193"/>
            <a:ext cx="6958904" cy="742256"/>
          </a:xfrm>
        </p:spPr>
        <p:txBody>
          <a:bodyPr>
            <a:noAutofit/>
          </a:bodyPr>
          <a:lstStyle/>
          <a:p>
            <a:pPr marL="282307" indent="-282307">
              <a:lnSpc>
                <a:spcPct val="100000"/>
              </a:lnSpc>
            </a:pPr>
            <a:r>
              <a:rPr lang="ja-JP" altLang="en-US" sz="2100" dirty="0"/>
              <a:t>特に、困難を抱えた「今」を承認すること</a:t>
            </a:r>
            <a:endParaRPr kumimoji="1" lang="ja-JP" altLang="en-US" sz="2100" dirty="0"/>
          </a:p>
        </p:txBody>
      </p:sp>
      <p:sp>
        <p:nvSpPr>
          <p:cNvPr id="5" name="雲形吹き出し 4"/>
          <p:cNvSpPr/>
          <p:nvPr/>
        </p:nvSpPr>
        <p:spPr>
          <a:xfrm>
            <a:off x="408506" y="2266239"/>
            <a:ext cx="3880965" cy="2125295"/>
          </a:xfrm>
          <a:prstGeom prst="cloudCallout">
            <a:avLst>
              <a:gd name="adj1" fmla="val -36970"/>
              <a:gd name="adj2" fmla="val 1780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effectLst>
                  <a:outerShdw blurRad="50800" dist="38100" dir="2700000" algn="tl" rotWithShape="0">
                    <a:prstClr val="black">
                      <a:alpha val="40000"/>
                    </a:prstClr>
                  </a:outerShdw>
                </a:effectLst>
              </a:rPr>
              <a:t>承認</a:t>
            </a:r>
            <a:endParaRPr lang="en-US" altLang="ja-JP" sz="3600" dirty="0">
              <a:solidFill>
                <a:schemeClr val="tx1"/>
              </a:solidFill>
              <a:effectLst>
                <a:outerShdw blurRad="50800" dist="38100" dir="2700000" algn="tl" rotWithShape="0">
                  <a:prstClr val="black">
                    <a:alpha val="40000"/>
                  </a:prstClr>
                </a:outerShdw>
              </a:effectLst>
            </a:endParaRPr>
          </a:p>
          <a:p>
            <a:pPr algn="ctr"/>
            <a:r>
              <a:rPr lang="ja-JP" altLang="en-US" sz="3000" dirty="0">
                <a:solidFill>
                  <a:schemeClr val="tx1"/>
                </a:solidFill>
                <a:effectLst>
                  <a:outerShdw blurRad="50800" dist="38100" dir="2700000" algn="tl" rotWithShape="0">
                    <a:prstClr val="black">
                      <a:alpha val="40000"/>
                    </a:prstClr>
                  </a:outerShdw>
                </a:effectLst>
              </a:rPr>
              <a:t>（受容）</a:t>
            </a:r>
          </a:p>
        </p:txBody>
      </p:sp>
      <p:sp>
        <p:nvSpPr>
          <p:cNvPr id="6" name="雲形吹き出し 5"/>
          <p:cNvSpPr/>
          <p:nvPr/>
        </p:nvSpPr>
        <p:spPr>
          <a:xfrm>
            <a:off x="4954664" y="2266239"/>
            <a:ext cx="3788229" cy="2054306"/>
          </a:xfrm>
          <a:prstGeom prst="cloudCallout">
            <a:avLst>
              <a:gd name="adj1" fmla="val -36970"/>
              <a:gd name="adj2" fmla="val 17800"/>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430"/>
              </a:lnSpc>
            </a:pPr>
            <a:r>
              <a:rPr lang="ja-JP" altLang="en-US" sz="3600" dirty="0">
                <a:solidFill>
                  <a:srgbClr val="002060"/>
                </a:solidFill>
                <a:effectLst>
                  <a:outerShdw blurRad="50800" dist="38100" dir="2700000" algn="tl" rotWithShape="0">
                    <a:schemeClr val="tx1">
                      <a:alpha val="40000"/>
                    </a:schemeClr>
                  </a:outerShdw>
                </a:effectLst>
              </a:rPr>
              <a:t>問題解決</a:t>
            </a:r>
            <a:endParaRPr lang="en-US" altLang="ja-JP" sz="3600" dirty="0">
              <a:solidFill>
                <a:srgbClr val="002060"/>
              </a:solidFill>
              <a:effectLst>
                <a:outerShdw blurRad="50800" dist="38100" dir="2700000" algn="tl" rotWithShape="0">
                  <a:schemeClr val="tx1">
                    <a:alpha val="40000"/>
                  </a:schemeClr>
                </a:outerShdw>
              </a:effectLst>
            </a:endParaRPr>
          </a:p>
          <a:p>
            <a:pPr algn="ctr">
              <a:lnSpc>
                <a:spcPts val="4430"/>
              </a:lnSpc>
            </a:pPr>
            <a:r>
              <a:rPr lang="ja-JP" altLang="en-US" sz="3000" dirty="0">
                <a:solidFill>
                  <a:srgbClr val="002060"/>
                </a:solidFill>
                <a:effectLst>
                  <a:outerShdw blurRad="50800" dist="38100" dir="2700000" algn="tl" rotWithShape="0">
                    <a:schemeClr val="tx1">
                      <a:alpha val="40000"/>
                    </a:schemeClr>
                  </a:outerShdw>
                </a:effectLst>
              </a:rPr>
              <a:t>（変化）</a:t>
            </a:r>
          </a:p>
        </p:txBody>
      </p:sp>
      <p:sp>
        <p:nvSpPr>
          <p:cNvPr id="7" name="左右矢印 6"/>
          <p:cNvSpPr/>
          <p:nvPr/>
        </p:nvSpPr>
        <p:spPr>
          <a:xfrm>
            <a:off x="4125763" y="2998436"/>
            <a:ext cx="992610" cy="550994"/>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正方形/長方形 3">
            <a:extLst>
              <a:ext uri="{FF2B5EF4-FFF2-40B4-BE49-F238E27FC236}">
                <a16:creationId xmlns:a16="http://schemas.microsoft.com/office/drawing/2014/main" id="{023B2503-C080-25A1-D476-46F2FD069D0E}"/>
              </a:ext>
            </a:extLst>
          </p:cNvPr>
          <p:cNvSpPr/>
          <p:nvPr/>
        </p:nvSpPr>
        <p:spPr>
          <a:xfrm>
            <a:off x="279493" y="4755951"/>
            <a:ext cx="8685149" cy="1396086"/>
          </a:xfrm>
          <a:prstGeom prst="rect">
            <a:avLst/>
          </a:prstGeom>
          <a:solidFill>
            <a:srgbClr val="CC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ja-JP" altLang="en-US" sz="2200" dirty="0">
                <a:solidFill>
                  <a:srgbClr val="00339A"/>
                </a:solidFill>
                <a:latin typeface="HGP創英角ｺﾞｼｯｸUB" panose="020B0900000000000000" pitchFamily="50" charset="-128"/>
                <a:ea typeface="HGP創英角ｺﾞｼｯｸUB" panose="020B0900000000000000" pitchFamily="50" charset="-128"/>
              </a:rPr>
              <a:t>・「たとえ今こんなに辛く、どうしようもない自分でも、ここにいてよいのだ」</a:t>
            </a:r>
            <a:endParaRPr lang="en-US" altLang="ja-JP" sz="2200" dirty="0">
              <a:solidFill>
                <a:srgbClr val="00339A"/>
              </a:solidFill>
              <a:latin typeface="HGP創英角ｺﾞｼｯｸUB" panose="020B0900000000000000" pitchFamily="50" charset="-128"/>
              <a:ea typeface="HGP創英角ｺﾞｼｯｸUB" panose="020B0900000000000000" pitchFamily="50" charset="-128"/>
            </a:endParaRPr>
          </a:p>
          <a:p>
            <a:pPr>
              <a:lnSpc>
                <a:spcPts val="3000"/>
              </a:lnSpc>
            </a:pPr>
            <a:r>
              <a:rPr lang="ja-JP" altLang="en-US" sz="2200" dirty="0">
                <a:solidFill>
                  <a:srgbClr val="00339A"/>
                </a:solidFill>
                <a:latin typeface="HGP創英角ｺﾞｼｯｸUB" panose="020B0900000000000000" pitchFamily="50" charset="-128"/>
                <a:ea typeface="HGP創英角ｺﾞｼｯｸUB" panose="020B0900000000000000" pitchFamily="50" charset="-128"/>
              </a:rPr>
              <a:t>  と感じられるには、今の自分が承認されることから</a:t>
            </a:r>
            <a:endParaRPr lang="en-US" altLang="ja-JP" sz="2200" dirty="0">
              <a:solidFill>
                <a:srgbClr val="00339A"/>
              </a:solidFill>
              <a:latin typeface="HGP創英角ｺﾞｼｯｸUB" panose="020B0900000000000000" pitchFamily="50" charset="-128"/>
              <a:ea typeface="HGP創英角ｺﾞｼｯｸUB" panose="020B0900000000000000" pitchFamily="50" charset="-128"/>
            </a:endParaRPr>
          </a:p>
          <a:p>
            <a:pPr>
              <a:lnSpc>
                <a:spcPts val="3000"/>
              </a:lnSpc>
            </a:pPr>
            <a:r>
              <a:rPr lang="ja-JP" altLang="en-US" sz="2200" dirty="0">
                <a:solidFill>
                  <a:srgbClr val="00339A"/>
                </a:solidFill>
                <a:latin typeface="HGP創英角ｺﾞｼｯｸUB" panose="020B0900000000000000" pitchFamily="50" charset="-128"/>
                <a:ea typeface="HGP創英角ｺﾞｼｯｸUB" panose="020B0900000000000000" pitchFamily="50" charset="-128"/>
              </a:rPr>
              <a:t>・今が承認されないと、変化もない</a:t>
            </a:r>
          </a:p>
        </p:txBody>
      </p:sp>
    </p:spTree>
    <p:extLst>
      <p:ext uri="{BB962C8B-B14F-4D97-AF65-F5344CB8AC3E}">
        <p14:creationId xmlns:p14="http://schemas.microsoft.com/office/powerpoint/2010/main" val="258819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8479" y="1093860"/>
            <a:ext cx="8695521" cy="671513"/>
          </a:xfrm>
        </p:spPr>
        <p:txBody>
          <a:bodyPr/>
          <a:lstStyle/>
          <a:p>
            <a:r>
              <a:rPr lang="ja-JP" altLang="en-US" dirty="0">
                <a:latin typeface="HG創英角ﾎﾟｯﾌﾟ体" panose="040B0A09000000000000" pitchFamily="49" charset="-128"/>
                <a:ea typeface="HG創英角ﾎﾟｯﾌﾟ体" panose="040B0A09000000000000" pitchFamily="49" charset="-128"/>
              </a:rPr>
              <a:t>感情を承認することの効果</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 name="コンテンツ プレースホルダー 2"/>
          <p:cNvSpPr>
            <a:spLocks noGrp="1"/>
          </p:cNvSpPr>
          <p:nvPr>
            <p:ph idx="1"/>
          </p:nvPr>
        </p:nvSpPr>
        <p:spPr>
          <a:xfrm>
            <a:off x="400594" y="2199446"/>
            <a:ext cx="8080137" cy="2902133"/>
          </a:xfrm>
        </p:spPr>
        <p:txBody>
          <a:bodyPr>
            <a:normAutofit/>
          </a:bodyPr>
          <a:lstStyle/>
          <a:p>
            <a:pPr>
              <a:lnSpc>
                <a:spcPct val="110000"/>
              </a:lnSpc>
              <a:spcBef>
                <a:spcPts val="760"/>
              </a:spcBef>
            </a:pPr>
            <a:r>
              <a:rPr lang="ja-JP" altLang="en-US" sz="2400" dirty="0"/>
              <a:t>感情の混乱を和らげる</a:t>
            </a:r>
            <a:endParaRPr lang="en-US" altLang="ja-JP" sz="2400" dirty="0"/>
          </a:p>
          <a:p>
            <a:pPr>
              <a:lnSpc>
                <a:spcPct val="110000"/>
              </a:lnSpc>
              <a:spcBef>
                <a:spcPts val="760"/>
              </a:spcBef>
            </a:pPr>
            <a:r>
              <a:rPr kumimoji="1" lang="ja-JP" altLang="en-US" sz="2400" dirty="0"/>
              <a:t>今感じていることは、正真正銘、自分自身の感覚であると信じられるようになる（自分への自信）</a:t>
            </a:r>
            <a:endParaRPr kumimoji="1" lang="en-US" altLang="ja-JP" sz="2400" dirty="0"/>
          </a:p>
          <a:p>
            <a:pPr>
              <a:lnSpc>
                <a:spcPct val="110000"/>
              </a:lnSpc>
              <a:spcBef>
                <a:spcPts val="760"/>
              </a:spcBef>
            </a:pPr>
            <a:r>
              <a:rPr lang="ja-JP" altLang="en-US" sz="2400" dirty="0"/>
              <a:t>変化への力になる</a:t>
            </a:r>
            <a:endParaRPr lang="en-US" altLang="ja-JP" sz="2400" dirty="0"/>
          </a:p>
          <a:p>
            <a:pPr lvl="1">
              <a:lnSpc>
                <a:spcPct val="110000"/>
              </a:lnSpc>
              <a:spcBef>
                <a:spcPts val="760"/>
              </a:spcBef>
            </a:pPr>
            <a:r>
              <a:rPr kumimoji="1" lang="ja-JP" altLang="en-US" dirty="0"/>
              <a:t>人は、今が承認されないと、変化に向かうことは難しい</a:t>
            </a:r>
            <a:endParaRPr kumimoji="1" lang="en-US" altLang="ja-JP" dirty="0"/>
          </a:p>
          <a:p>
            <a:pPr marL="0" indent="0">
              <a:lnSpc>
                <a:spcPct val="110000"/>
              </a:lnSpc>
              <a:spcBef>
                <a:spcPts val="760"/>
              </a:spcBef>
              <a:buNone/>
            </a:pPr>
            <a:endParaRPr kumimoji="1" lang="ja-JP" altLang="en-US" dirty="0"/>
          </a:p>
        </p:txBody>
      </p:sp>
    </p:spTree>
    <p:extLst>
      <p:ext uri="{BB962C8B-B14F-4D97-AF65-F5344CB8AC3E}">
        <p14:creationId xmlns:p14="http://schemas.microsoft.com/office/powerpoint/2010/main" val="2833941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838" y="549275"/>
            <a:ext cx="7109174" cy="651272"/>
          </a:xfrm>
          <a:noFill/>
        </p:spPr>
        <p:txBody>
          <a:bodyPr>
            <a:noAutofit/>
          </a:bodyPr>
          <a:lstStyle/>
          <a:p>
            <a:r>
              <a:rPr kumimoji="1" lang="ja-JP" altLang="en-US" dirty="0">
                <a:latin typeface="HG創英角ﾎﾟｯﾌﾟ体" panose="040B0A09000000000000" pitchFamily="49" charset="-128"/>
                <a:ea typeface="HG創英角ﾎﾟｯﾌﾟ体" panose="040B0A09000000000000" pitchFamily="49" charset="-128"/>
              </a:rPr>
              <a:t>承認</a:t>
            </a:r>
            <a:r>
              <a:rPr lang="ja-JP" altLang="en-US" dirty="0">
                <a:latin typeface="HG創英角ﾎﾟｯﾌﾟ体" panose="040B0A09000000000000" pitchFamily="49" charset="-128"/>
                <a:ea typeface="HG創英角ﾎﾟｯﾌﾟ体" panose="040B0A09000000000000" pitchFamily="49" charset="-128"/>
              </a:rPr>
              <a:t>のヒント</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 name="コンテンツ プレースホルダー 2"/>
          <p:cNvSpPr>
            <a:spLocks noGrp="1"/>
          </p:cNvSpPr>
          <p:nvPr>
            <p:ph idx="1"/>
          </p:nvPr>
        </p:nvSpPr>
        <p:spPr>
          <a:xfrm>
            <a:off x="605688" y="1379305"/>
            <a:ext cx="7932624" cy="4099389"/>
          </a:xfrm>
          <a:noFill/>
        </p:spPr>
        <p:txBody>
          <a:bodyPr>
            <a:noAutofit/>
          </a:bodyPr>
          <a:lstStyle/>
          <a:p>
            <a:pPr>
              <a:lnSpc>
                <a:spcPct val="110000"/>
              </a:lnSpc>
              <a:spcBef>
                <a:spcPts val="450"/>
              </a:spcBef>
            </a:pPr>
            <a:r>
              <a:rPr kumimoji="1" lang="ja-JP" altLang="en-US" sz="2200" dirty="0"/>
              <a:t>承認の難しさを自覚する</a:t>
            </a:r>
            <a:r>
              <a:rPr kumimoji="1" lang="en-US" altLang="ja-JP" sz="2200" dirty="0"/>
              <a:t>―</a:t>
            </a:r>
            <a:r>
              <a:rPr kumimoji="1" lang="ja-JP" altLang="en-US" sz="2200" dirty="0"/>
              <a:t>こんなときは承認しにくい</a:t>
            </a:r>
            <a:r>
              <a:rPr kumimoji="1" lang="en-US" altLang="ja-JP" sz="2200" dirty="0"/>
              <a:t>―</a:t>
            </a:r>
          </a:p>
          <a:p>
            <a:pPr marL="512372" lvl="1" indent="-289339">
              <a:lnSpc>
                <a:spcPct val="110000"/>
              </a:lnSpc>
              <a:spcBef>
                <a:spcPts val="450"/>
              </a:spcBef>
            </a:pPr>
            <a:r>
              <a:rPr lang="ja-JP" altLang="en-US" sz="2000" dirty="0"/>
              <a:t>心配や危険があること、ネガティブなこと</a:t>
            </a:r>
            <a:endParaRPr lang="en-US" altLang="ja-JP" sz="2000" dirty="0"/>
          </a:p>
          <a:p>
            <a:pPr marL="512372" lvl="1" indent="-289339">
              <a:lnSpc>
                <a:spcPct val="110000"/>
              </a:lnSpc>
              <a:spcBef>
                <a:spcPts val="450"/>
              </a:spcBef>
            </a:pPr>
            <a:r>
              <a:rPr kumimoji="1" lang="ja-JP" altLang="en-US" sz="2000" dirty="0"/>
              <a:t>相手が心を閉ざしているとき</a:t>
            </a:r>
            <a:endParaRPr kumimoji="1" lang="en-US" altLang="ja-JP" sz="2000" dirty="0"/>
          </a:p>
          <a:p>
            <a:pPr marL="512372" lvl="1" indent="-289339">
              <a:lnSpc>
                <a:spcPct val="110000"/>
              </a:lnSpc>
              <a:spcBef>
                <a:spcPts val="450"/>
              </a:spcBef>
            </a:pPr>
            <a:r>
              <a:rPr lang="ja-JP" altLang="en-US" sz="2000" dirty="0"/>
              <a:t>相手の言動が自分の価値観に合わないとき</a:t>
            </a:r>
            <a:endParaRPr lang="en-US" altLang="ja-JP" sz="2000" dirty="0"/>
          </a:p>
          <a:p>
            <a:pPr>
              <a:lnSpc>
                <a:spcPct val="110000"/>
              </a:lnSpc>
              <a:spcBef>
                <a:spcPts val="450"/>
              </a:spcBef>
            </a:pPr>
            <a:r>
              <a:rPr kumimoji="1" lang="ja-JP" altLang="en-US" sz="2200" dirty="0"/>
              <a:t>大切なこと</a:t>
            </a:r>
            <a:endParaRPr kumimoji="1" lang="en-US" altLang="ja-JP" sz="2200" dirty="0"/>
          </a:p>
          <a:p>
            <a:pPr marL="512372" lvl="1" indent="-289339">
              <a:lnSpc>
                <a:spcPct val="110000"/>
              </a:lnSpc>
              <a:spcBef>
                <a:spcPts val="450"/>
              </a:spcBef>
            </a:pPr>
            <a:r>
              <a:rPr kumimoji="1" lang="ja-JP" altLang="en-US" sz="2000" dirty="0"/>
              <a:t>「承認」と「同意」は違う</a:t>
            </a:r>
            <a:endParaRPr kumimoji="1" lang="en-US" altLang="ja-JP" sz="2000" dirty="0"/>
          </a:p>
          <a:p>
            <a:pPr marL="678139" lvl="2" indent="-223032">
              <a:lnSpc>
                <a:spcPct val="110000"/>
              </a:lnSpc>
              <a:spcBef>
                <a:spcPts val="450"/>
              </a:spcBef>
            </a:pPr>
            <a:r>
              <a:rPr kumimoji="1" lang="ja-JP" altLang="en-US" sz="2000" dirty="0"/>
              <a:t>行動には「同意」できなくても、気持ちは「承認」できる</a:t>
            </a:r>
            <a:endParaRPr kumimoji="1" lang="en-US" altLang="ja-JP" sz="2000" dirty="0"/>
          </a:p>
          <a:p>
            <a:pPr marL="512372" lvl="1" indent="-289339">
              <a:lnSpc>
                <a:spcPct val="110000"/>
              </a:lnSpc>
              <a:spcBef>
                <a:spcPts val="450"/>
              </a:spcBef>
            </a:pPr>
            <a:r>
              <a:rPr lang="ja-JP" altLang="en-US" sz="2000" dirty="0"/>
              <a:t>矛盾する両方の気持ちを「承認」し続ける</a:t>
            </a:r>
            <a:endParaRPr kumimoji="1" lang="en-US" altLang="ja-JP" sz="2000" dirty="0"/>
          </a:p>
          <a:p>
            <a:pPr marL="512372" lvl="1" indent="-289339">
              <a:lnSpc>
                <a:spcPct val="110000"/>
              </a:lnSpc>
              <a:spcBef>
                <a:spcPts val="450"/>
              </a:spcBef>
            </a:pPr>
            <a:r>
              <a:rPr kumimoji="1" lang="ja-JP" altLang="en-US" sz="2000" dirty="0"/>
              <a:t>承認できないものは承認しなくてよいし、理解していないのに、理解しているとは言わなくてよい</a:t>
            </a:r>
          </a:p>
        </p:txBody>
      </p:sp>
    </p:spTree>
    <p:extLst>
      <p:ext uri="{BB962C8B-B14F-4D97-AF65-F5344CB8AC3E}">
        <p14:creationId xmlns:p14="http://schemas.microsoft.com/office/powerpoint/2010/main" val="171818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63783" y="1430778"/>
            <a:ext cx="7810399" cy="809625"/>
          </a:xfrm>
        </p:spPr>
        <p:txBody>
          <a:bodyPr>
            <a:noAutofit/>
          </a:bodyPr>
          <a:lstStyle/>
          <a:p>
            <a:pPr>
              <a:lnSpc>
                <a:spcPct val="100000"/>
              </a:lnSpc>
            </a:pPr>
            <a:r>
              <a:rPr lang="ja-JP" altLang="en-US" dirty="0">
                <a:latin typeface="HGS創英角ﾎﾟｯﾌﾟ体" panose="040B0A00000000000000" pitchFamily="50" charset="-128"/>
                <a:ea typeface="HGS創英角ﾎﾟｯﾌﾟ体" panose="040B0A00000000000000" pitchFamily="50" charset="-128"/>
              </a:rPr>
              <a:t>２．本人の現在地に合った</a:t>
            </a:r>
            <a:r>
              <a:rPr lang="en-US" altLang="ja-JP" dirty="0">
                <a:latin typeface="HGS創英角ﾎﾟｯﾌﾟ体" panose="040B0A00000000000000" pitchFamily="50" charset="-128"/>
                <a:ea typeface="HGS創英角ﾎﾟｯﾌﾟ体" panose="040B0A00000000000000" pitchFamily="50" charset="-128"/>
              </a:rPr>
              <a:t/>
            </a:r>
            <a:br>
              <a:rPr lang="en-US" altLang="ja-JP" dirty="0">
                <a:latin typeface="HGS創英角ﾎﾟｯﾌﾟ体" panose="040B0A00000000000000" pitchFamily="50" charset="-128"/>
                <a:ea typeface="HGS創英角ﾎﾟｯﾌﾟ体" panose="040B0A00000000000000" pitchFamily="50" charset="-128"/>
              </a:rPr>
            </a:br>
            <a:r>
              <a:rPr lang="ja-JP" altLang="en-US" dirty="0">
                <a:latin typeface="HGS創英角ﾎﾟｯﾌﾟ体" panose="040B0A00000000000000" pitchFamily="50" charset="-128"/>
                <a:ea typeface="HGS創英角ﾎﾟｯﾌﾟ体" panose="040B0A00000000000000" pitchFamily="50" charset="-128"/>
              </a:rPr>
              <a:t>　　ほどよいコミュニケーション</a:t>
            </a:r>
          </a:p>
        </p:txBody>
      </p:sp>
      <p:sp>
        <p:nvSpPr>
          <p:cNvPr id="35843" name="Rectangle 3"/>
          <p:cNvSpPr>
            <a:spLocks noGrp="1" noChangeArrowheads="1"/>
          </p:cNvSpPr>
          <p:nvPr>
            <p:ph type="body" idx="1"/>
          </p:nvPr>
        </p:nvSpPr>
        <p:spPr>
          <a:xfrm>
            <a:off x="391885" y="2893177"/>
            <a:ext cx="8752115" cy="2700300"/>
          </a:xfrm>
        </p:spPr>
        <p:txBody>
          <a:bodyPr>
            <a:normAutofit/>
          </a:bodyPr>
          <a:lstStyle/>
          <a:p>
            <a:pPr>
              <a:spcBef>
                <a:spcPts val="900"/>
              </a:spcBef>
            </a:pPr>
            <a:r>
              <a:rPr lang="ja-JP" altLang="en-US" dirty="0"/>
              <a:t>今、本人がどのような現在地にいるのか、考えてみる</a:t>
            </a:r>
            <a:endParaRPr lang="en-US" altLang="ja-JP" dirty="0"/>
          </a:p>
          <a:p>
            <a:pPr>
              <a:spcBef>
                <a:spcPts val="900"/>
              </a:spcBef>
            </a:pPr>
            <a:r>
              <a:rPr lang="ja-JP" altLang="en-US" dirty="0"/>
              <a:t>段階をふんで少しずつ取り組む</a:t>
            </a:r>
            <a:endParaRPr lang="en-US" altLang="ja-JP" dirty="0"/>
          </a:p>
          <a:p>
            <a:pPr>
              <a:spcBef>
                <a:spcPts val="900"/>
              </a:spcBef>
            </a:pPr>
            <a:r>
              <a:rPr lang="ja-JP" altLang="en-US" dirty="0"/>
              <a:t>周囲の人も支えてくれる人を持つ</a:t>
            </a:r>
            <a:endParaRPr lang="en-US" altLang="ja-JP" dirty="0"/>
          </a:p>
          <a:p>
            <a:pPr>
              <a:lnSpc>
                <a:spcPct val="150000"/>
              </a:lnSpc>
              <a:spcBef>
                <a:spcPts val="900"/>
              </a:spcBef>
            </a:pPr>
            <a:endParaRPr lang="ja-JP" altLang="en-US" sz="2100" dirty="0">
              <a:ea typeface="HG丸ｺﾞｼｯｸM-PRO" panose="020F0600000000000000" pitchFamily="50" charset="-128"/>
            </a:endParaRPr>
          </a:p>
        </p:txBody>
      </p:sp>
    </p:spTree>
    <p:extLst>
      <p:ext uri="{BB962C8B-B14F-4D97-AF65-F5344CB8AC3E}">
        <p14:creationId xmlns:p14="http://schemas.microsoft.com/office/powerpoint/2010/main" val="1883411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8675" y="755703"/>
            <a:ext cx="4345054" cy="486054"/>
          </a:xfrm>
        </p:spPr>
        <p:txBody>
          <a:bodyPr>
            <a:noAutofit/>
          </a:bodyPr>
          <a:lstStyle/>
          <a:p>
            <a:r>
              <a:rPr kumimoji="1" lang="ja-JP" altLang="en-US" dirty="0">
                <a:latin typeface="HGS創英角ﾎﾟｯﾌﾟ体" panose="040B0A00000000000000" pitchFamily="50" charset="-128"/>
                <a:ea typeface="HGS創英角ﾎﾟｯﾌﾟ体" panose="040B0A00000000000000" pitchFamily="50" charset="-128"/>
              </a:rPr>
              <a:t>現在地とは？</a:t>
            </a:r>
          </a:p>
        </p:txBody>
      </p:sp>
      <p:sp>
        <p:nvSpPr>
          <p:cNvPr id="3" name="コンテンツ プレースホルダー 2"/>
          <p:cNvSpPr>
            <a:spLocks noGrp="1"/>
          </p:cNvSpPr>
          <p:nvPr>
            <p:ph idx="1"/>
          </p:nvPr>
        </p:nvSpPr>
        <p:spPr>
          <a:xfrm>
            <a:off x="1318329" y="1681304"/>
            <a:ext cx="6507342" cy="3942438"/>
          </a:xfrm>
        </p:spPr>
        <p:txBody>
          <a:bodyPr>
            <a:noAutofit/>
          </a:bodyPr>
          <a:lstStyle/>
          <a:p>
            <a:pPr>
              <a:lnSpc>
                <a:spcPct val="110000"/>
              </a:lnSpc>
              <a:spcBef>
                <a:spcPts val="900"/>
              </a:spcBef>
            </a:pPr>
            <a:r>
              <a:rPr lang="ja-JP" altLang="en-US" sz="2000" dirty="0"/>
              <a:t>メール、メモ、手紙等で親からの発信はできる</a:t>
            </a:r>
            <a:endParaRPr lang="en-US" altLang="ja-JP" sz="2000" dirty="0"/>
          </a:p>
          <a:p>
            <a:pPr>
              <a:lnSpc>
                <a:spcPct val="110000"/>
              </a:lnSpc>
              <a:spcBef>
                <a:spcPts val="900"/>
              </a:spcBef>
            </a:pPr>
            <a:r>
              <a:rPr kumimoji="1" lang="ja-JP" altLang="en-US" sz="2000" dirty="0"/>
              <a:t>挨拶など、一言なら声かけできる</a:t>
            </a:r>
            <a:endParaRPr kumimoji="1" lang="en-US" altLang="ja-JP" sz="2000" dirty="0"/>
          </a:p>
          <a:p>
            <a:pPr>
              <a:lnSpc>
                <a:spcPct val="110000"/>
              </a:lnSpc>
              <a:spcBef>
                <a:spcPts val="900"/>
              </a:spcBef>
            </a:pPr>
            <a:r>
              <a:rPr lang="ja-JP" altLang="en-US" sz="2000" dirty="0"/>
              <a:t>会話はなくても同じ空間にいられる</a:t>
            </a:r>
            <a:endParaRPr lang="en-US" altLang="ja-JP" sz="2000" dirty="0"/>
          </a:p>
          <a:p>
            <a:pPr>
              <a:lnSpc>
                <a:spcPct val="110000"/>
              </a:lnSpc>
              <a:spcBef>
                <a:spcPts val="900"/>
              </a:spcBef>
            </a:pPr>
            <a:r>
              <a:rPr lang="ja-JP" altLang="en-US" sz="2000" dirty="0"/>
              <a:t>小さなことをほめることができる</a:t>
            </a:r>
            <a:endParaRPr lang="en-US" altLang="ja-JP" sz="2000" dirty="0"/>
          </a:p>
          <a:p>
            <a:pPr>
              <a:lnSpc>
                <a:spcPct val="110000"/>
              </a:lnSpc>
              <a:spcBef>
                <a:spcPts val="900"/>
              </a:spcBef>
            </a:pPr>
            <a:r>
              <a:rPr lang="ja-JP" altLang="en-US" sz="2000" dirty="0"/>
              <a:t>小さな頼みごとができる</a:t>
            </a:r>
            <a:endParaRPr lang="en-US" altLang="ja-JP" sz="2000" dirty="0"/>
          </a:p>
          <a:p>
            <a:pPr>
              <a:lnSpc>
                <a:spcPct val="110000"/>
              </a:lnSpc>
              <a:spcBef>
                <a:spcPts val="900"/>
              </a:spcBef>
            </a:pPr>
            <a:r>
              <a:rPr kumimoji="1" lang="ja-JP" altLang="en-US" sz="2000" dirty="0"/>
              <a:t>何でもないことについて話せる</a:t>
            </a:r>
            <a:endParaRPr kumimoji="1" lang="en-US" altLang="ja-JP" sz="2000" dirty="0"/>
          </a:p>
          <a:p>
            <a:pPr>
              <a:lnSpc>
                <a:spcPct val="110000"/>
              </a:lnSpc>
              <a:spcBef>
                <a:spcPts val="900"/>
              </a:spcBef>
            </a:pPr>
            <a:r>
              <a:rPr lang="ja-JP" altLang="en-US" sz="2000" dirty="0"/>
              <a:t>家族以外と接点が持てる</a:t>
            </a:r>
            <a:endParaRPr lang="en-US" altLang="ja-JP" sz="2000" dirty="0"/>
          </a:p>
          <a:p>
            <a:pPr>
              <a:lnSpc>
                <a:spcPct val="110000"/>
              </a:lnSpc>
              <a:spcBef>
                <a:spcPts val="900"/>
              </a:spcBef>
            </a:pPr>
            <a:r>
              <a:rPr lang="ja-JP" altLang="en-US" sz="2000" dirty="0"/>
              <a:t>現状や将来について触れられる　　　　　　など</a:t>
            </a:r>
            <a:endParaRPr kumimoji="1" lang="ja-JP" altLang="en-US" sz="2000" dirty="0"/>
          </a:p>
        </p:txBody>
      </p:sp>
    </p:spTree>
    <p:extLst>
      <p:ext uri="{BB962C8B-B14F-4D97-AF65-F5344CB8AC3E}">
        <p14:creationId xmlns:p14="http://schemas.microsoft.com/office/powerpoint/2010/main" val="2953490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3" y="647671"/>
            <a:ext cx="7301154" cy="918102"/>
          </a:xfrm>
        </p:spPr>
        <p:txBody>
          <a:bodyPr>
            <a:noAutofit/>
          </a:bodyPr>
          <a:lstStyle/>
          <a:p>
            <a:pPr algn="l"/>
            <a:r>
              <a:rPr kumimoji="1" lang="ja-JP" altLang="en-US" sz="3000" dirty="0">
                <a:latin typeface="HGP創英角ﾎﾟｯﾌﾟ体" panose="040B0A00000000000000" pitchFamily="50" charset="-128"/>
                <a:ea typeface="HGP創英角ﾎﾟｯﾌﾟ体" panose="040B0A00000000000000" pitchFamily="50" charset="-128"/>
              </a:rPr>
              <a:t>まろやかな雰囲気を見つける</a:t>
            </a:r>
            <a:r>
              <a:rPr kumimoji="1" lang="en-US" altLang="ja-JP" sz="3000" dirty="0">
                <a:latin typeface="HGP創英角ﾎﾟｯﾌﾟ体" panose="040B0A00000000000000" pitchFamily="50" charset="-128"/>
                <a:ea typeface="HGP創英角ﾎﾟｯﾌﾟ体" panose="040B0A00000000000000" pitchFamily="50" charset="-128"/>
              </a:rPr>
              <a:t/>
            </a:r>
            <a:br>
              <a:rPr kumimoji="1" lang="en-US" altLang="ja-JP" sz="3000" dirty="0">
                <a:latin typeface="HGP創英角ﾎﾟｯﾌﾟ体" panose="040B0A00000000000000" pitchFamily="50" charset="-128"/>
                <a:ea typeface="HGP創英角ﾎﾟｯﾌﾟ体" panose="040B0A00000000000000" pitchFamily="50" charset="-128"/>
              </a:rPr>
            </a:br>
            <a:r>
              <a:rPr kumimoji="1" lang="ja-JP" altLang="en-US" sz="2700" dirty="0">
                <a:latin typeface="HGP創英角ﾎﾟｯﾌﾟ体" panose="040B0A00000000000000" pitchFamily="50" charset="-128"/>
                <a:ea typeface="HGP創英角ﾎﾟｯﾌﾟ体" panose="040B0A00000000000000" pitchFamily="50" charset="-128"/>
              </a:rPr>
              <a:t>＝言葉をかけても大丈夫なサイン</a:t>
            </a:r>
          </a:p>
        </p:txBody>
      </p:sp>
      <p:sp>
        <p:nvSpPr>
          <p:cNvPr id="3" name="コンテンツ プレースホルダ 2"/>
          <p:cNvSpPr>
            <a:spLocks noGrp="1"/>
          </p:cNvSpPr>
          <p:nvPr>
            <p:ph idx="1"/>
          </p:nvPr>
        </p:nvSpPr>
        <p:spPr>
          <a:xfrm>
            <a:off x="1325232" y="1789317"/>
            <a:ext cx="6474685" cy="2592288"/>
          </a:xfrm>
        </p:spPr>
        <p:txBody>
          <a:bodyPr>
            <a:noAutofit/>
          </a:bodyPr>
          <a:lstStyle/>
          <a:p>
            <a:pPr>
              <a:lnSpc>
                <a:spcPct val="110000"/>
              </a:lnSpc>
              <a:spcBef>
                <a:spcPts val="0"/>
              </a:spcBef>
            </a:pPr>
            <a:r>
              <a:rPr kumimoji="1" lang="ja-JP" altLang="en-US" sz="2000" dirty="0"/>
              <a:t>ちょっとだけ視線が合う</a:t>
            </a:r>
            <a:endParaRPr kumimoji="1" lang="en-US" altLang="ja-JP" sz="2000" dirty="0"/>
          </a:p>
          <a:p>
            <a:pPr>
              <a:lnSpc>
                <a:spcPct val="110000"/>
              </a:lnSpc>
              <a:spcBef>
                <a:spcPts val="0"/>
              </a:spcBef>
            </a:pPr>
            <a:r>
              <a:rPr lang="ja-JP" altLang="en-US" sz="2000" dirty="0"/>
              <a:t>ちょっとだけ頬がゆるむ</a:t>
            </a:r>
            <a:endParaRPr lang="en-US" altLang="ja-JP" sz="2000" dirty="0"/>
          </a:p>
          <a:p>
            <a:pPr>
              <a:lnSpc>
                <a:spcPct val="110000"/>
              </a:lnSpc>
              <a:spcBef>
                <a:spcPts val="0"/>
              </a:spcBef>
            </a:pPr>
            <a:r>
              <a:rPr lang="ja-JP" altLang="en-US" sz="2000" dirty="0"/>
              <a:t>目つきがいつもより険しくない</a:t>
            </a:r>
            <a:endParaRPr lang="en-US" altLang="ja-JP" sz="2000" dirty="0"/>
          </a:p>
          <a:p>
            <a:pPr>
              <a:lnSpc>
                <a:spcPct val="110000"/>
              </a:lnSpc>
              <a:spcBef>
                <a:spcPts val="0"/>
              </a:spcBef>
            </a:pPr>
            <a:r>
              <a:rPr lang="ja-JP" altLang="en-US" sz="2000" dirty="0"/>
              <a:t>身体の緊張が少しやわらいでいる</a:t>
            </a:r>
            <a:endParaRPr lang="en-US" altLang="ja-JP" sz="2000" dirty="0"/>
          </a:p>
          <a:p>
            <a:pPr>
              <a:lnSpc>
                <a:spcPct val="110000"/>
              </a:lnSpc>
              <a:spcBef>
                <a:spcPts val="0"/>
              </a:spcBef>
            </a:pPr>
            <a:r>
              <a:rPr lang="ja-JP" altLang="en-US" sz="2000" dirty="0"/>
              <a:t>家族のスペースにいる時間がほんの少し長い</a:t>
            </a:r>
            <a:endParaRPr lang="en-US" altLang="ja-JP" sz="2000" dirty="0"/>
          </a:p>
          <a:p>
            <a:pPr>
              <a:lnSpc>
                <a:spcPct val="110000"/>
              </a:lnSpc>
              <a:spcBef>
                <a:spcPts val="0"/>
              </a:spcBef>
            </a:pPr>
            <a:r>
              <a:rPr lang="ja-JP" altLang="en-US" sz="2000" dirty="0"/>
              <a:t>おかわりを勧めても断らない</a:t>
            </a:r>
            <a:endParaRPr lang="en-US" altLang="ja-JP" sz="2000" dirty="0"/>
          </a:p>
          <a:p>
            <a:pPr>
              <a:lnSpc>
                <a:spcPct val="110000"/>
              </a:lnSpc>
              <a:spcBef>
                <a:spcPts val="0"/>
              </a:spcBef>
            </a:pPr>
            <a:r>
              <a:rPr lang="ja-JP" altLang="en-US" sz="2000" dirty="0"/>
              <a:t>ごろごろできる</a:t>
            </a:r>
            <a:endParaRPr lang="en-US" altLang="ja-JP" sz="2000" dirty="0"/>
          </a:p>
          <a:p>
            <a:pPr>
              <a:lnSpc>
                <a:spcPct val="110000"/>
              </a:lnSpc>
              <a:spcBef>
                <a:spcPts val="0"/>
              </a:spcBef>
            </a:pPr>
            <a:r>
              <a:rPr lang="ja-JP" altLang="en-US" sz="2000" dirty="0"/>
              <a:t>短くても返事が返ってくる　　･･･など</a:t>
            </a:r>
            <a:endParaRPr lang="en-US" altLang="ja-JP" sz="2000" dirty="0"/>
          </a:p>
        </p:txBody>
      </p:sp>
      <p:sp>
        <p:nvSpPr>
          <p:cNvPr id="4" name="角丸四角形 3"/>
          <p:cNvSpPr/>
          <p:nvPr/>
        </p:nvSpPr>
        <p:spPr>
          <a:xfrm>
            <a:off x="571500" y="5292227"/>
            <a:ext cx="8001000" cy="91810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base">
              <a:spcBef>
                <a:spcPct val="0"/>
              </a:spcBef>
              <a:spcAft>
                <a:spcPct val="0"/>
              </a:spcAft>
            </a:pPr>
            <a:r>
              <a:rPr kumimoji="1" lang="ja-JP" altLang="en-US" sz="2100" dirty="0">
                <a:solidFill>
                  <a:srgbClr val="000000"/>
                </a:solidFill>
              </a:rPr>
              <a:t>同じことでも，日によって（体調や気分によって）反応が違う</a:t>
            </a:r>
            <a:endParaRPr kumimoji="1" lang="en-US" altLang="ja-JP" sz="2100" dirty="0">
              <a:solidFill>
                <a:srgbClr val="000000"/>
              </a:solidFill>
            </a:endParaRPr>
          </a:p>
          <a:p>
            <a:pPr defTabSz="685800" fontAlgn="base">
              <a:spcBef>
                <a:spcPct val="0"/>
              </a:spcBef>
              <a:spcAft>
                <a:spcPct val="0"/>
              </a:spcAft>
            </a:pPr>
            <a:r>
              <a:rPr kumimoji="1" lang="ja-JP" altLang="en-US" sz="2100" dirty="0">
                <a:solidFill>
                  <a:srgbClr val="000000"/>
                </a:solidFill>
              </a:rPr>
              <a:t>関われるタイミングを気長に見つける</a:t>
            </a:r>
          </a:p>
        </p:txBody>
      </p:sp>
    </p:spTree>
    <p:extLst>
      <p:ext uri="{BB962C8B-B14F-4D97-AF65-F5344CB8AC3E}">
        <p14:creationId xmlns:p14="http://schemas.microsoft.com/office/powerpoint/2010/main" val="2939613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860" y="579337"/>
            <a:ext cx="7462838" cy="635793"/>
          </a:xfrm>
        </p:spPr>
        <p:txBody>
          <a:bodyPr anchor="ctr"/>
          <a:lstStyle/>
          <a:p>
            <a:pPr>
              <a:defRPr/>
            </a:pPr>
            <a:r>
              <a:rPr lang="ja-JP" altLang="en-US" sz="3300" dirty="0">
                <a:latin typeface="HGS創英角ﾎﾟｯﾌﾟ体" panose="040B0A00000000000000" pitchFamily="50" charset="-128"/>
                <a:ea typeface="HGS創英角ﾎﾟｯﾌﾟ体" panose="040B0A00000000000000" pitchFamily="50" charset="-128"/>
              </a:rPr>
              <a:t>よくある悩み①　</a:t>
            </a:r>
            <a:r>
              <a:rPr lang="ja-JP" altLang="en-US" sz="3300" dirty="0">
                <a:latin typeface="HGP創英角ﾎﾟｯﾌﾟ体" panose="040B0A00000000000000" pitchFamily="50" charset="-128"/>
                <a:ea typeface="HGP創英角ﾎﾟｯﾌﾟ体" panose="040B0A00000000000000" pitchFamily="50" charset="-128"/>
              </a:rPr>
              <a:t>会話がない</a:t>
            </a:r>
            <a:endParaRPr lang="ja-JP" altLang="en-US" sz="3300" dirty="0">
              <a:latin typeface="HGS創英角ﾎﾟｯﾌﾟ体" panose="040B0A00000000000000" pitchFamily="50" charset="-128"/>
              <a:ea typeface="HGS創英角ﾎﾟｯﾌﾟ体" panose="040B0A00000000000000" pitchFamily="50" charset="-128"/>
            </a:endParaRPr>
          </a:p>
        </p:txBody>
      </p:sp>
      <p:sp>
        <p:nvSpPr>
          <p:cNvPr id="95235" name="コンテンツ プレースホルダ 2"/>
          <p:cNvSpPr>
            <a:spLocks noGrp="1"/>
          </p:cNvSpPr>
          <p:nvPr>
            <p:ph idx="1"/>
          </p:nvPr>
        </p:nvSpPr>
        <p:spPr>
          <a:xfrm>
            <a:off x="871538" y="1616015"/>
            <a:ext cx="7400924" cy="4228250"/>
          </a:xfrm>
        </p:spPr>
        <p:txBody>
          <a:bodyPr/>
          <a:lstStyle/>
          <a:p>
            <a:pPr>
              <a:spcBef>
                <a:spcPts val="450"/>
              </a:spcBef>
              <a:spcAft>
                <a:spcPct val="0"/>
              </a:spcAft>
            </a:pPr>
            <a:r>
              <a:rPr lang="ja-JP" altLang="en-US" sz="2250" dirty="0"/>
              <a:t>返事がなくてもかまわない言葉かけから始める</a:t>
            </a:r>
            <a:endParaRPr lang="en-US" altLang="ja-JP" sz="2250" dirty="0"/>
          </a:p>
          <a:p>
            <a:pPr lvl="1">
              <a:spcBef>
                <a:spcPts val="450"/>
              </a:spcBef>
              <a:spcAft>
                <a:spcPct val="0"/>
              </a:spcAft>
            </a:pPr>
            <a:r>
              <a:rPr lang="ja-JP" altLang="en-US" sz="1800" dirty="0"/>
              <a:t>「雨だね」「おいしそうなパンを買ってきたよ」など</a:t>
            </a:r>
            <a:endParaRPr lang="en-US" altLang="ja-JP" sz="1800" dirty="0"/>
          </a:p>
          <a:p>
            <a:pPr lvl="1">
              <a:spcBef>
                <a:spcPts val="450"/>
              </a:spcBef>
              <a:spcAft>
                <a:spcPct val="0"/>
              </a:spcAft>
            </a:pPr>
            <a:r>
              <a:rPr lang="ja-JP" altLang="en-US" sz="1800" dirty="0"/>
              <a:t>返事がなくても気にしないことがコツ</a:t>
            </a:r>
            <a:endParaRPr lang="en-US" altLang="ja-JP" sz="1800" dirty="0"/>
          </a:p>
          <a:p>
            <a:pPr>
              <a:spcBef>
                <a:spcPts val="450"/>
              </a:spcBef>
              <a:spcAft>
                <a:spcPct val="0"/>
              </a:spcAft>
            </a:pPr>
            <a:r>
              <a:rPr lang="ja-JP" altLang="en-US" sz="2250" dirty="0"/>
              <a:t>“にもかかわらずできていること”をほめてみる</a:t>
            </a:r>
            <a:endParaRPr lang="en-US" altLang="ja-JP" sz="2250" dirty="0"/>
          </a:p>
          <a:p>
            <a:pPr lvl="1">
              <a:spcBef>
                <a:spcPts val="450"/>
              </a:spcBef>
              <a:spcAft>
                <a:spcPct val="0"/>
              </a:spcAft>
            </a:pPr>
            <a:r>
              <a:rPr lang="ja-JP" altLang="en-US" sz="1800" dirty="0"/>
              <a:t>「その服、よく似合うね、センスいいね」</a:t>
            </a:r>
            <a:endParaRPr lang="en-US" altLang="ja-JP" sz="1800" dirty="0"/>
          </a:p>
          <a:p>
            <a:pPr>
              <a:spcBef>
                <a:spcPts val="450"/>
              </a:spcBef>
              <a:spcAft>
                <a:spcPct val="0"/>
              </a:spcAft>
            </a:pPr>
            <a:r>
              <a:rPr lang="ja-JP" altLang="en-US" sz="2250" dirty="0"/>
              <a:t>親自身の日常生活の話題を話してみる</a:t>
            </a:r>
            <a:endParaRPr lang="en-US" altLang="ja-JP" sz="2250" dirty="0"/>
          </a:p>
          <a:p>
            <a:pPr lvl="1">
              <a:spcBef>
                <a:spcPts val="450"/>
              </a:spcBef>
              <a:spcAft>
                <a:spcPct val="0"/>
              </a:spcAft>
            </a:pPr>
            <a:r>
              <a:rPr lang="ja-JP" altLang="en-US" sz="1800" dirty="0"/>
              <a:t>本人のことを心配するあまり、意外と自分が何をして何を感じながら生活しているか、忘れがち</a:t>
            </a:r>
            <a:endParaRPr lang="en-US" altLang="ja-JP" sz="1800" dirty="0"/>
          </a:p>
          <a:p>
            <a:pPr lvl="1">
              <a:spcBef>
                <a:spcPts val="450"/>
              </a:spcBef>
              <a:spcAft>
                <a:spcPct val="0"/>
              </a:spcAft>
            </a:pPr>
            <a:r>
              <a:rPr lang="ja-JP" altLang="en-US" sz="1800" dirty="0"/>
              <a:t>日常会話とは、何気ない日々の会話のこと</a:t>
            </a:r>
            <a:endParaRPr lang="en-US" altLang="ja-JP" sz="1800" dirty="0"/>
          </a:p>
        </p:txBody>
      </p:sp>
    </p:spTree>
    <p:extLst>
      <p:ext uri="{BB962C8B-B14F-4D97-AF65-F5344CB8AC3E}">
        <p14:creationId xmlns:p14="http://schemas.microsoft.com/office/powerpoint/2010/main" val="298962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11219" y="1790558"/>
            <a:ext cx="7975581" cy="3834426"/>
          </a:xfrm>
        </p:spPr>
        <p:txBody>
          <a:bodyPr>
            <a:noAutofit/>
          </a:bodyPr>
          <a:lstStyle/>
          <a:p>
            <a:pPr>
              <a:lnSpc>
                <a:spcPct val="100000"/>
              </a:lnSpc>
            </a:pPr>
            <a:r>
              <a:rPr lang="ja-JP" altLang="en-US" sz="2400" dirty="0"/>
              <a:t>安心できる話し方</a:t>
            </a:r>
            <a:endParaRPr lang="en-US" altLang="ja-JP" sz="2400" dirty="0"/>
          </a:p>
          <a:p>
            <a:pPr lvl="1">
              <a:lnSpc>
                <a:spcPct val="100000"/>
              </a:lnSpc>
            </a:pPr>
            <a:r>
              <a:rPr lang="ja-JP" altLang="en-US" sz="2100" dirty="0"/>
              <a:t>おだ</a:t>
            </a:r>
            <a:r>
              <a:rPr kumimoji="1" lang="ja-JP" altLang="en-US" sz="2100" dirty="0"/>
              <a:t>やかな声</a:t>
            </a:r>
            <a:endParaRPr kumimoji="1" lang="en-US" altLang="ja-JP" sz="2100" dirty="0"/>
          </a:p>
          <a:p>
            <a:pPr lvl="1">
              <a:lnSpc>
                <a:spcPct val="100000"/>
              </a:lnSpc>
            </a:pPr>
            <a:r>
              <a:rPr kumimoji="1" lang="ja-JP" altLang="en-US" sz="2100" dirty="0"/>
              <a:t>つぶやくような</a:t>
            </a:r>
            <a:r>
              <a:rPr lang="ja-JP" altLang="en-US" sz="2100" dirty="0"/>
              <a:t>声</a:t>
            </a:r>
            <a:endParaRPr lang="en-US" altLang="ja-JP" sz="2100" dirty="0"/>
          </a:p>
          <a:p>
            <a:pPr lvl="1">
              <a:lnSpc>
                <a:spcPct val="100000"/>
              </a:lnSpc>
            </a:pPr>
            <a:r>
              <a:rPr lang="ja-JP" altLang="en-US" sz="2100" dirty="0"/>
              <a:t>明るい声</a:t>
            </a:r>
            <a:endParaRPr lang="en-US" altLang="ja-JP" sz="2100" dirty="0"/>
          </a:p>
          <a:p>
            <a:pPr lvl="1">
              <a:lnSpc>
                <a:spcPct val="100000"/>
              </a:lnSpc>
            </a:pPr>
            <a:r>
              <a:rPr lang="ja-JP" altLang="en-US" sz="2100" dirty="0"/>
              <a:t>ゆっくりした話し方</a:t>
            </a:r>
            <a:endParaRPr lang="en-US" altLang="ja-JP" sz="2100" dirty="0"/>
          </a:p>
          <a:p>
            <a:pPr>
              <a:lnSpc>
                <a:spcPct val="100000"/>
              </a:lnSpc>
            </a:pPr>
            <a:endParaRPr lang="en-US" altLang="ja-JP" sz="2100" dirty="0"/>
          </a:p>
          <a:p>
            <a:pPr marL="27675" indent="0">
              <a:lnSpc>
                <a:spcPct val="100000"/>
              </a:lnSpc>
              <a:buNone/>
            </a:pPr>
            <a:endParaRPr lang="en-US" altLang="ja-JP" sz="2100" dirty="0"/>
          </a:p>
          <a:p>
            <a:pPr marL="271463" indent="-271463">
              <a:lnSpc>
                <a:spcPct val="100000"/>
              </a:lnSpc>
              <a:buNone/>
            </a:pPr>
            <a:r>
              <a:rPr lang="ja-JP" altLang="en-US" sz="2100" dirty="0"/>
              <a:t>★話される内容よりも、話し方の方が重要であることも多い</a:t>
            </a:r>
            <a:endParaRPr lang="en-US" altLang="ja-JP" sz="2100" dirty="0"/>
          </a:p>
          <a:p>
            <a:pPr marL="0" indent="0">
              <a:lnSpc>
                <a:spcPct val="100000"/>
              </a:lnSpc>
              <a:buNone/>
            </a:pPr>
            <a:r>
              <a:rPr kumimoji="1" lang="ja-JP" altLang="en-US" sz="2100" dirty="0"/>
              <a:t>★大事なことほどつぶやくように</a:t>
            </a:r>
          </a:p>
        </p:txBody>
      </p:sp>
      <p:sp>
        <p:nvSpPr>
          <p:cNvPr id="4" name="下矢印 3"/>
          <p:cNvSpPr/>
          <p:nvPr/>
        </p:nvSpPr>
        <p:spPr>
          <a:xfrm>
            <a:off x="1866528" y="4151582"/>
            <a:ext cx="432048" cy="43204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5" name="タイトル 1">
            <a:extLst>
              <a:ext uri="{FF2B5EF4-FFF2-40B4-BE49-F238E27FC236}">
                <a16:creationId xmlns:a16="http://schemas.microsoft.com/office/drawing/2014/main" id="{1C41D826-8E65-E4D8-E3D8-9CEF0FF96142}"/>
              </a:ext>
            </a:extLst>
          </p:cNvPr>
          <p:cNvSpPr txBox="1">
            <a:spLocks/>
          </p:cNvSpPr>
          <p:nvPr/>
        </p:nvSpPr>
        <p:spPr>
          <a:xfrm>
            <a:off x="406419" y="762719"/>
            <a:ext cx="7462838" cy="635793"/>
          </a:xfrm>
          <a:prstGeom prst="rect">
            <a:avLst/>
          </a:prstGeom>
          <a:effectLst>
            <a:outerShdw blurRad="25400" dir="17880000">
              <a:srgbClr val="000000">
                <a:alpha val="46000"/>
              </a:srgbClr>
            </a:outerShdw>
          </a:effectLst>
        </p:spPr>
        <p:txBody>
          <a:bodyPr lIns="82296" tIns="82296" rIns="82296" bIns="68580" anchor="ctr"/>
          <a:lstStyle>
            <a:lvl1pPr algn="l" defTabSz="457200" rtl="0" eaLnBrk="1" latinLnBrk="0" hangingPunct="1">
              <a:lnSpc>
                <a:spcPct val="120000"/>
              </a:lnSpc>
              <a:spcBef>
                <a:spcPct val="0"/>
              </a:spcBef>
              <a:buNone/>
              <a:defRPr sz="4800" kern="1200" spc="150">
                <a:ln>
                  <a:noFill/>
                </a:ln>
                <a:solidFill>
                  <a:srgbClr val="00339A"/>
                </a:solidFill>
                <a:effectLst/>
                <a:latin typeface="+mj-ea"/>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ja-JP" altLang="en-US" sz="3300" dirty="0">
                <a:latin typeface="HGS創英角ﾎﾟｯﾌﾟ体" panose="040B0A00000000000000" pitchFamily="50" charset="-128"/>
                <a:ea typeface="HGS創英角ﾎﾟｯﾌﾟ体" panose="040B0A00000000000000" pitchFamily="50" charset="-128"/>
              </a:rPr>
              <a:t>よくある悩み①　</a:t>
            </a:r>
            <a:r>
              <a:rPr lang="ja-JP" altLang="en-US" sz="3300" dirty="0">
                <a:latin typeface="HGP創英角ﾎﾟｯﾌﾟ体" panose="040B0A00000000000000" pitchFamily="50" charset="-128"/>
                <a:ea typeface="HGP創英角ﾎﾟｯﾌﾟ体" panose="040B0A00000000000000" pitchFamily="50" charset="-128"/>
              </a:rPr>
              <a:t>会話がない</a:t>
            </a:r>
            <a:endParaRPr lang="ja-JP" altLang="en-US" sz="33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286520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clrChange>
              <a:clrFrom>
                <a:srgbClr val="000000"/>
              </a:clrFrom>
              <a:clrTo>
                <a:srgbClr val="000000">
                  <a:alpha val="0"/>
                </a:srgbClr>
              </a:clrTo>
            </a:clrChange>
          </a:blip>
          <a:stretch>
            <a:fillRect/>
          </a:stretch>
        </p:blipFill>
        <p:spPr>
          <a:xfrm>
            <a:off x="2860514" y="3158970"/>
            <a:ext cx="1171427" cy="1664550"/>
          </a:xfrm>
          <a:prstGeom prst="rect">
            <a:avLst/>
          </a:prstGeom>
        </p:spPr>
      </p:pic>
      <p:pic>
        <p:nvPicPr>
          <p:cNvPr id="5" name="図 4"/>
          <p:cNvPicPr>
            <a:picLocks noChangeAspect="1"/>
          </p:cNvPicPr>
          <p:nvPr/>
        </p:nvPicPr>
        <p:blipFill>
          <a:blip r:embed="rId2">
            <a:clrChange>
              <a:clrFrom>
                <a:srgbClr val="000000"/>
              </a:clrFrom>
              <a:clrTo>
                <a:srgbClr val="000000">
                  <a:alpha val="0"/>
                </a:srgbClr>
              </a:clrTo>
            </a:clrChange>
          </a:blip>
          <a:stretch>
            <a:fillRect/>
          </a:stretch>
        </p:blipFill>
        <p:spPr>
          <a:xfrm>
            <a:off x="5490103" y="3158970"/>
            <a:ext cx="1171427" cy="1664550"/>
          </a:xfrm>
          <a:prstGeom prst="rect">
            <a:avLst/>
          </a:prstGeom>
        </p:spPr>
      </p:pic>
      <p:sp>
        <p:nvSpPr>
          <p:cNvPr id="7" name="円形吹き出し 6"/>
          <p:cNvSpPr/>
          <p:nvPr/>
        </p:nvSpPr>
        <p:spPr>
          <a:xfrm>
            <a:off x="6292177" y="2128522"/>
            <a:ext cx="1620180" cy="1566174"/>
          </a:xfrm>
          <a:prstGeom prst="wedgeEllipseCallout">
            <a:avLst>
              <a:gd name="adj1" fmla="val -45141"/>
              <a:gd name="adj2" fmla="val 49034"/>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350" dirty="0">
              <a:solidFill>
                <a:schemeClr val="tx1"/>
              </a:solidFill>
            </a:endParaRPr>
          </a:p>
          <a:p>
            <a:pPr algn="ctr">
              <a:lnSpc>
                <a:spcPct val="150000"/>
              </a:lnSpc>
            </a:pPr>
            <a:r>
              <a:rPr lang="ja-JP" altLang="en-US" sz="1350" dirty="0">
                <a:solidFill>
                  <a:srgbClr val="FF0000"/>
                </a:solidFill>
              </a:rPr>
              <a:t>★　★　★</a:t>
            </a:r>
            <a:endParaRPr lang="en-US" altLang="ja-JP" sz="1350" dirty="0">
              <a:solidFill>
                <a:srgbClr val="FF0000"/>
              </a:solidFill>
            </a:endParaRPr>
          </a:p>
          <a:p>
            <a:pPr algn="ctr">
              <a:lnSpc>
                <a:spcPct val="150000"/>
              </a:lnSpc>
            </a:pPr>
            <a:r>
              <a:rPr kumimoji="1" lang="ja-JP" altLang="en-US" sz="1350" dirty="0">
                <a:solidFill>
                  <a:srgbClr val="FF0000"/>
                </a:solidFill>
              </a:rPr>
              <a:t>★　★　</a:t>
            </a:r>
            <a:r>
              <a:rPr lang="ja-JP" altLang="en-US" sz="1350" dirty="0">
                <a:solidFill>
                  <a:srgbClr val="0070C0"/>
                </a:solidFill>
              </a:rPr>
              <a:t> </a:t>
            </a:r>
            <a:r>
              <a:rPr lang="ja-JP" altLang="en-US" sz="1200" dirty="0">
                <a:solidFill>
                  <a:srgbClr val="0070C0"/>
                </a:solidFill>
              </a:rPr>
              <a:t>●</a:t>
            </a:r>
            <a:endParaRPr kumimoji="1" lang="en-US" altLang="ja-JP" sz="1200" dirty="0">
              <a:solidFill>
                <a:srgbClr val="FF0000"/>
              </a:solidFill>
            </a:endParaRPr>
          </a:p>
          <a:p>
            <a:pPr algn="ctr">
              <a:lnSpc>
                <a:spcPct val="150000"/>
              </a:lnSpc>
            </a:pPr>
            <a:r>
              <a:rPr lang="ja-JP" altLang="en-US" sz="1350" dirty="0">
                <a:solidFill>
                  <a:srgbClr val="FF0000"/>
                </a:solidFill>
              </a:rPr>
              <a:t>★　★　★</a:t>
            </a:r>
            <a:endParaRPr lang="en-US" altLang="ja-JP" sz="1350" dirty="0">
              <a:solidFill>
                <a:srgbClr val="FF0000"/>
              </a:solidFill>
            </a:endParaRPr>
          </a:p>
          <a:p>
            <a:pPr algn="ctr">
              <a:lnSpc>
                <a:spcPct val="150000"/>
              </a:lnSpc>
            </a:pPr>
            <a:r>
              <a:rPr lang="ja-JP" altLang="en-US" sz="1200" dirty="0">
                <a:solidFill>
                  <a:srgbClr val="0070C0"/>
                </a:solidFill>
              </a:rPr>
              <a:t>●</a:t>
            </a:r>
            <a:r>
              <a:rPr lang="ja-JP" altLang="en-US" sz="1350" dirty="0">
                <a:solidFill>
                  <a:srgbClr val="0070C0"/>
                </a:solidFill>
              </a:rPr>
              <a:t> 　</a:t>
            </a:r>
            <a:r>
              <a:rPr kumimoji="1" lang="ja-JP" altLang="en-US" sz="1350" dirty="0">
                <a:solidFill>
                  <a:srgbClr val="FF0000"/>
                </a:solidFill>
              </a:rPr>
              <a:t>★</a:t>
            </a:r>
            <a:endParaRPr kumimoji="1" lang="en-US" altLang="ja-JP" sz="1350" dirty="0">
              <a:solidFill>
                <a:srgbClr val="FF0000"/>
              </a:solidFill>
            </a:endParaRPr>
          </a:p>
          <a:p>
            <a:pPr algn="ctr">
              <a:lnSpc>
                <a:spcPct val="150000"/>
              </a:lnSpc>
            </a:pPr>
            <a:endParaRPr kumimoji="1" lang="ja-JP" altLang="en-US" sz="1350" dirty="0">
              <a:solidFill>
                <a:schemeClr val="tx1"/>
              </a:solidFill>
            </a:endParaRPr>
          </a:p>
        </p:txBody>
      </p:sp>
      <p:sp>
        <p:nvSpPr>
          <p:cNvPr id="8" name="円形吹き出し 7"/>
          <p:cNvSpPr/>
          <p:nvPr/>
        </p:nvSpPr>
        <p:spPr>
          <a:xfrm>
            <a:off x="1493659" y="2251476"/>
            <a:ext cx="1620180" cy="1566174"/>
          </a:xfrm>
          <a:prstGeom prst="wedgeEllipseCallout">
            <a:avLst>
              <a:gd name="adj1" fmla="val 54185"/>
              <a:gd name="adj2" fmla="val 4123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dirty="0">
              <a:solidFill>
                <a:schemeClr val="tx1"/>
              </a:solidFill>
            </a:endParaRPr>
          </a:p>
          <a:p>
            <a:pPr algn="ctr">
              <a:lnSpc>
                <a:spcPct val="150000"/>
              </a:lnSpc>
            </a:pPr>
            <a:r>
              <a:rPr lang="ja-JP" altLang="en-US" sz="1200" dirty="0">
                <a:solidFill>
                  <a:srgbClr val="0070C0"/>
                </a:solidFill>
              </a:rPr>
              <a:t>●　●　●</a:t>
            </a:r>
            <a:endParaRPr lang="en-US" altLang="ja-JP" sz="1200" dirty="0">
              <a:solidFill>
                <a:srgbClr val="0070C0"/>
              </a:solidFill>
            </a:endParaRPr>
          </a:p>
          <a:p>
            <a:pPr algn="ctr">
              <a:lnSpc>
                <a:spcPct val="150000"/>
              </a:lnSpc>
            </a:pPr>
            <a:r>
              <a:rPr lang="ja-JP" altLang="en-US" sz="1200" dirty="0">
                <a:solidFill>
                  <a:srgbClr val="0070C0"/>
                </a:solidFill>
              </a:rPr>
              <a:t>●　●</a:t>
            </a:r>
            <a:endParaRPr lang="en-US" altLang="ja-JP" sz="1200" dirty="0">
              <a:solidFill>
                <a:srgbClr val="0070C0"/>
              </a:solidFill>
            </a:endParaRPr>
          </a:p>
          <a:p>
            <a:pPr algn="ctr">
              <a:lnSpc>
                <a:spcPct val="150000"/>
              </a:lnSpc>
            </a:pPr>
            <a:r>
              <a:rPr lang="ja-JP" altLang="en-US" sz="1200" dirty="0">
                <a:solidFill>
                  <a:srgbClr val="0070C0"/>
                </a:solidFill>
              </a:rPr>
              <a:t>●　●　●</a:t>
            </a:r>
            <a:endParaRPr lang="en-US" altLang="ja-JP" sz="1200" dirty="0">
              <a:solidFill>
                <a:srgbClr val="0070C0"/>
              </a:solidFill>
            </a:endParaRPr>
          </a:p>
          <a:p>
            <a:pPr algn="ctr">
              <a:lnSpc>
                <a:spcPct val="150000"/>
              </a:lnSpc>
            </a:pPr>
            <a:r>
              <a:rPr lang="ja-JP" altLang="en-US" sz="1200" dirty="0">
                <a:solidFill>
                  <a:srgbClr val="0070C0"/>
                </a:solidFill>
              </a:rPr>
              <a:t>●</a:t>
            </a:r>
            <a:endParaRPr lang="en-US" altLang="ja-JP" sz="1200" dirty="0">
              <a:solidFill>
                <a:srgbClr val="0070C0"/>
              </a:solidFill>
            </a:endParaRPr>
          </a:p>
          <a:p>
            <a:pPr algn="ctr"/>
            <a:endParaRPr kumimoji="1" lang="ja-JP" altLang="en-US" sz="1200" dirty="0"/>
          </a:p>
        </p:txBody>
      </p:sp>
      <p:sp>
        <p:nvSpPr>
          <p:cNvPr id="9" name="正方形/長方形 8"/>
          <p:cNvSpPr/>
          <p:nvPr/>
        </p:nvSpPr>
        <p:spPr>
          <a:xfrm>
            <a:off x="713014" y="5292874"/>
            <a:ext cx="7717972" cy="95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dirty="0">
                <a:solidFill>
                  <a:srgbClr val="00339A"/>
                </a:solidFill>
                <a:latin typeface="HGS創英角ﾎﾟｯﾌﾟ体" panose="040B0A00000000000000" pitchFamily="50" charset="-128"/>
                <a:ea typeface="HGS創英角ﾎﾟｯﾌﾟ体" panose="040B0A00000000000000" pitchFamily="50" charset="-128"/>
              </a:rPr>
              <a:t>自分の思いを、直接、相手の領域に入れようとすると、</a:t>
            </a:r>
            <a:endParaRPr kumimoji="1" lang="en-US" altLang="ja-JP" sz="2100" dirty="0">
              <a:solidFill>
                <a:srgbClr val="00339A"/>
              </a:solidFill>
              <a:latin typeface="HGS創英角ﾎﾟｯﾌﾟ体" panose="040B0A00000000000000" pitchFamily="50" charset="-128"/>
              <a:ea typeface="HGS創英角ﾎﾟｯﾌﾟ体" panose="040B0A00000000000000" pitchFamily="50" charset="-128"/>
            </a:endParaRPr>
          </a:p>
          <a:p>
            <a:pPr algn="ctr"/>
            <a:r>
              <a:rPr kumimoji="1" lang="ja-JP" altLang="en-US" sz="2100" dirty="0">
                <a:solidFill>
                  <a:srgbClr val="00339A"/>
                </a:solidFill>
                <a:latin typeface="HGS創英角ﾎﾟｯﾌﾟ体" panose="040B0A00000000000000" pitchFamily="50" charset="-128"/>
                <a:ea typeface="HGS創英角ﾎﾟｯﾌﾟ体" panose="040B0A00000000000000" pitchFamily="50" charset="-128"/>
              </a:rPr>
              <a:t>お互いが苦しくなる</a:t>
            </a:r>
          </a:p>
        </p:txBody>
      </p:sp>
      <p:sp>
        <p:nvSpPr>
          <p:cNvPr id="3" name="下カーブ矢印 2"/>
          <p:cNvSpPr/>
          <p:nvPr/>
        </p:nvSpPr>
        <p:spPr>
          <a:xfrm>
            <a:off x="2800488" y="2101304"/>
            <a:ext cx="3792071" cy="986593"/>
          </a:xfrm>
          <a:prstGeom prst="curvedDownArrow">
            <a:avLst>
              <a:gd name="adj1" fmla="val 25000"/>
              <a:gd name="adj2" fmla="val 50000"/>
              <a:gd name="adj3" fmla="val 3088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6" name="タイトル 1"/>
          <p:cNvSpPr txBox="1">
            <a:spLocks/>
          </p:cNvSpPr>
          <p:nvPr/>
        </p:nvSpPr>
        <p:spPr>
          <a:xfrm>
            <a:off x="250784" y="549275"/>
            <a:ext cx="7348856" cy="733457"/>
          </a:xfrm>
          <a:prstGeom prst="rect">
            <a:avLst/>
          </a:prstGeom>
          <a:effectLst>
            <a:outerShdw blurRad="25400" dir="17880000">
              <a:srgbClr val="000000">
                <a:alpha val="46000"/>
              </a:srgbClr>
            </a:outerShdw>
          </a:effectLst>
        </p:spPr>
        <p:txBody>
          <a:bodyPr lIns="82296" tIns="82296" rIns="82296" bIns="68580" anchor="ctr">
            <a:noAutofit/>
          </a:bodyPr>
          <a:lstStyle>
            <a:lvl1pPr algn="l" defTabSz="457200" rtl="0" eaLnBrk="1" latinLnBrk="0" hangingPunct="1">
              <a:lnSpc>
                <a:spcPct val="120000"/>
              </a:lnSpc>
              <a:spcBef>
                <a:spcPct val="0"/>
              </a:spcBef>
              <a:buNone/>
              <a:defRPr sz="4800" kern="1200" spc="150">
                <a:ln>
                  <a:noFill/>
                </a:ln>
                <a:solidFill>
                  <a:srgbClr val="00339A"/>
                </a:solidFill>
                <a:effectLst/>
                <a:latin typeface="+mj-ea"/>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ja-JP" altLang="en-US" sz="3600" dirty="0">
                <a:latin typeface="HGS創英角ﾎﾟｯﾌﾟ体" panose="040B0A00000000000000" pitchFamily="50" charset="-128"/>
                <a:ea typeface="HGS創英角ﾎﾟｯﾌﾟ体" panose="040B0A00000000000000" pitchFamily="50" charset="-128"/>
              </a:rPr>
              <a:t>よくある悩み②　歩み寄れない</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55231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4328" y="2841707"/>
            <a:ext cx="8268128" cy="486054"/>
          </a:xfrm>
        </p:spPr>
        <p:txBody>
          <a:bodyPr>
            <a:noAutofit/>
          </a:bodyPr>
          <a:lstStyle/>
          <a:p>
            <a:r>
              <a:rPr kumimoji="1" lang="ja-JP" altLang="en-US" dirty="0">
                <a:latin typeface="HGS創英角ﾎﾟｯﾌﾟ体" panose="040B0A00000000000000" pitchFamily="50" charset="-128"/>
                <a:ea typeface="HGS創英角ﾎﾟｯﾌﾟ体" panose="040B0A00000000000000" pitchFamily="50" charset="-128"/>
              </a:rPr>
              <a:t>ひきこもり状態とは</a:t>
            </a:r>
          </a:p>
        </p:txBody>
      </p:sp>
    </p:spTree>
    <p:extLst>
      <p:ext uri="{BB962C8B-B14F-4D97-AF65-F5344CB8AC3E}">
        <p14:creationId xmlns:p14="http://schemas.microsoft.com/office/powerpoint/2010/main" val="1117602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clrChange>
              <a:clrFrom>
                <a:srgbClr val="000000"/>
              </a:clrFrom>
              <a:clrTo>
                <a:srgbClr val="000000">
                  <a:alpha val="0"/>
                </a:srgbClr>
              </a:clrTo>
            </a:clrChange>
          </a:blip>
          <a:stretch>
            <a:fillRect/>
          </a:stretch>
        </p:blipFill>
        <p:spPr>
          <a:xfrm>
            <a:off x="2860514" y="3082772"/>
            <a:ext cx="1171427" cy="1664550"/>
          </a:xfrm>
          <a:prstGeom prst="rect">
            <a:avLst/>
          </a:prstGeom>
        </p:spPr>
      </p:pic>
      <p:pic>
        <p:nvPicPr>
          <p:cNvPr id="5" name="図 4"/>
          <p:cNvPicPr>
            <a:picLocks noChangeAspect="1"/>
          </p:cNvPicPr>
          <p:nvPr/>
        </p:nvPicPr>
        <p:blipFill>
          <a:blip r:embed="rId3">
            <a:clrChange>
              <a:clrFrom>
                <a:srgbClr val="000000"/>
              </a:clrFrom>
              <a:clrTo>
                <a:srgbClr val="000000">
                  <a:alpha val="0"/>
                </a:srgbClr>
              </a:clrTo>
            </a:clrChange>
          </a:blip>
          <a:stretch>
            <a:fillRect/>
          </a:stretch>
        </p:blipFill>
        <p:spPr>
          <a:xfrm>
            <a:off x="5490103" y="3082772"/>
            <a:ext cx="1171427" cy="1664550"/>
          </a:xfrm>
          <a:prstGeom prst="rect">
            <a:avLst/>
          </a:prstGeom>
        </p:spPr>
      </p:pic>
      <p:sp>
        <p:nvSpPr>
          <p:cNvPr id="6" name="楕円 5"/>
          <p:cNvSpPr/>
          <p:nvPr/>
        </p:nvSpPr>
        <p:spPr>
          <a:xfrm>
            <a:off x="3599892" y="1850255"/>
            <a:ext cx="2322258" cy="3348372"/>
          </a:xfrm>
          <a:prstGeom prst="ellipse">
            <a:avLst/>
          </a:prstGeom>
          <a:solidFill>
            <a:schemeClr val="accent5"/>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50" dirty="0"/>
              <a:t>　　　</a:t>
            </a:r>
            <a:r>
              <a:rPr kumimoji="1" lang="ja-JP" altLang="en-US" sz="1350" dirty="0">
                <a:solidFill>
                  <a:srgbClr val="0070C0"/>
                </a:solidFill>
              </a:rPr>
              <a:t>●　　　</a:t>
            </a:r>
            <a:endParaRPr kumimoji="1" lang="en-US" altLang="ja-JP" sz="1350" dirty="0">
              <a:solidFill>
                <a:srgbClr val="0070C0"/>
              </a:solidFill>
            </a:endParaRPr>
          </a:p>
          <a:p>
            <a:pPr algn="ctr"/>
            <a:endParaRPr kumimoji="1" lang="en-US" altLang="ja-JP" sz="1350" dirty="0">
              <a:solidFill>
                <a:schemeClr val="tx1"/>
              </a:solidFill>
            </a:endParaRPr>
          </a:p>
          <a:p>
            <a:pPr algn="ctr"/>
            <a:r>
              <a:rPr kumimoji="1" lang="ja-JP" altLang="en-US" sz="1350" dirty="0">
                <a:solidFill>
                  <a:schemeClr val="tx1"/>
                </a:solidFill>
              </a:rPr>
              <a:t>　　　　　</a:t>
            </a:r>
            <a:r>
              <a:rPr kumimoji="1" lang="ja-JP" altLang="en-US" sz="1350" dirty="0">
                <a:solidFill>
                  <a:srgbClr val="FF0000"/>
                </a:solidFill>
              </a:rPr>
              <a:t>★</a:t>
            </a:r>
            <a:endParaRPr kumimoji="1" lang="en-US" altLang="ja-JP" sz="1350" dirty="0">
              <a:solidFill>
                <a:srgbClr val="FF0000"/>
              </a:solidFill>
            </a:endParaRPr>
          </a:p>
          <a:p>
            <a:pPr algn="ctr"/>
            <a:endParaRPr lang="en-US" altLang="ja-JP" sz="1350" dirty="0">
              <a:solidFill>
                <a:schemeClr val="tx1"/>
              </a:solidFill>
            </a:endParaRPr>
          </a:p>
          <a:p>
            <a:r>
              <a:rPr lang="ja-JP" altLang="en-US" sz="1350" dirty="0">
                <a:solidFill>
                  <a:schemeClr val="tx1"/>
                </a:solidFill>
              </a:rPr>
              <a:t>　</a:t>
            </a:r>
            <a:r>
              <a:rPr lang="ja-JP" altLang="en-US" sz="1350" dirty="0">
                <a:solidFill>
                  <a:srgbClr val="0070C0"/>
                </a:solidFill>
              </a:rPr>
              <a:t>●</a:t>
            </a:r>
            <a:endParaRPr lang="en-US" altLang="ja-JP" sz="1350" dirty="0">
              <a:solidFill>
                <a:srgbClr val="0070C0"/>
              </a:solidFill>
            </a:endParaRPr>
          </a:p>
          <a:p>
            <a:pPr algn="ctr"/>
            <a:endParaRPr lang="en-US" altLang="ja-JP" sz="1350" dirty="0">
              <a:solidFill>
                <a:schemeClr val="tx1"/>
              </a:solidFill>
            </a:endParaRPr>
          </a:p>
          <a:p>
            <a:pPr algn="ctr"/>
            <a:r>
              <a:rPr lang="ja-JP" altLang="en-US" sz="1350" dirty="0">
                <a:solidFill>
                  <a:schemeClr val="tx1"/>
                </a:solidFill>
              </a:rPr>
              <a:t>　　</a:t>
            </a:r>
            <a:r>
              <a:rPr lang="ja-JP" altLang="en-US" sz="1350" dirty="0">
                <a:solidFill>
                  <a:srgbClr val="FF0000"/>
                </a:solidFill>
              </a:rPr>
              <a:t>★</a:t>
            </a:r>
            <a:endParaRPr kumimoji="1" lang="ja-JP" altLang="en-US" sz="1350" dirty="0">
              <a:solidFill>
                <a:srgbClr val="FF0000"/>
              </a:solidFill>
            </a:endParaRPr>
          </a:p>
        </p:txBody>
      </p:sp>
      <p:sp>
        <p:nvSpPr>
          <p:cNvPr id="7" name="円形吹き出し 6"/>
          <p:cNvSpPr/>
          <p:nvPr/>
        </p:nvSpPr>
        <p:spPr>
          <a:xfrm>
            <a:off x="6300192" y="2051335"/>
            <a:ext cx="1620180" cy="1566174"/>
          </a:xfrm>
          <a:prstGeom prst="wedgeEllipseCallout">
            <a:avLst>
              <a:gd name="adj1" fmla="val -45141"/>
              <a:gd name="adj2" fmla="val 49034"/>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350" dirty="0">
              <a:solidFill>
                <a:schemeClr val="tx1"/>
              </a:solidFill>
            </a:endParaRPr>
          </a:p>
          <a:p>
            <a:pPr algn="ctr">
              <a:lnSpc>
                <a:spcPct val="150000"/>
              </a:lnSpc>
            </a:pPr>
            <a:r>
              <a:rPr lang="ja-JP" altLang="en-US" sz="1350" dirty="0">
                <a:solidFill>
                  <a:srgbClr val="FF0000"/>
                </a:solidFill>
              </a:rPr>
              <a:t>★　★　★</a:t>
            </a:r>
            <a:endParaRPr lang="en-US" altLang="ja-JP" sz="1350" dirty="0">
              <a:solidFill>
                <a:srgbClr val="FF0000"/>
              </a:solidFill>
            </a:endParaRPr>
          </a:p>
          <a:p>
            <a:pPr algn="ctr">
              <a:lnSpc>
                <a:spcPct val="150000"/>
              </a:lnSpc>
            </a:pPr>
            <a:r>
              <a:rPr kumimoji="1" lang="ja-JP" altLang="en-US" sz="1350" dirty="0">
                <a:solidFill>
                  <a:srgbClr val="FF0000"/>
                </a:solidFill>
              </a:rPr>
              <a:t>★　★</a:t>
            </a:r>
            <a:endParaRPr kumimoji="1" lang="en-US" altLang="ja-JP" sz="1350" dirty="0">
              <a:solidFill>
                <a:srgbClr val="FF0000"/>
              </a:solidFill>
            </a:endParaRPr>
          </a:p>
          <a:p>
            <a:pPr algn="ctr">
              <a:lnSpc>
                <a:spcPct val="150000"/>
              </a:lnSpc>
            </a:pPr>
            <a:r>
              <a:rPr lang="ja-JP" altLang="en-US" sz="1350" dirty="0">
                <a:solidFill>
                  <a:srgbClr val="FF0000"/>
                </a:solidFill>
              </a:rPr>
              <a:t>★　★　★</a:t>
            </a:r>
            <a:endParaRPr lang="en-US" altLang="ja-JP" sz="1350" dirty="0">
              <a:solidFill>
                <a:srgbClr val="FF0000"/>
              </a:solidFill>
            </a:endParaRPr>
          </a:p>
          <a:p>
            <a:pPr algn="ctr">
              <a:lnSpc>
                <a:spcPct val="150000"/>
              </a:lnSpc>
            </a:pPr>
            <a:r>
              <a:rPr kumimoji="1" lang="ja-JP" altLang="en-US" sz="1350" dirty="0">
                <a:solidFill>
                  <a:srgbClr val="FF0000"/>
                </a:solidFill>
              </a:rPr>
              <a:t>★</a:t>
            </a:r>
            <a:endParaRPr kumimoji="1" lang="en-US" altLang="ja-JP" sz="1350" dirty="0">
              <a:solidFill>
                <a:srgbClr val="FF0000"/>
              </a:solidFill>
            </a:endParaRPr>
          </a:p>
          <a:p>
            <a:pPr algn="ctr">
              <a:lnSpc>
                <a:spcPct val="150000"/>
              </a:lnSpc>
            </a:pPr>
            <a:endParaRPr kumimoji="1" lang="ja-JP" altLang="en-US" sz="1350" dirty="0">
              <a:solidFill>
                <a:schemeClr val="tx1"/>
              </a:solidFill>
            </a:endParaRPr>
          </a:p>
        </p:txBody>
      </p:sp>
      <p:sp>
        <p:nvSpPr>
          <p:cNvPr id="8" name="円形吹き出し 7"/>
          <p:cNvSpPr/>
          <p:nvPr/>
        </p:nvSpPr>
        <p:spPr>
          <a:xfrm>
            <a:off x="1493658" y="2051335"/>
            <a:ext cx="1620180" cy="1566174"/>
          </a:xfrm>
          <a:prstGeom prst="wedgeEllipseCallout">
            <a:avLst>
              <a:gd name="adj1" fmla="val 54185"/>
              <a:gd name="adj2" fmla="val 4123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200" dirty="0">
              <a:solidFill>
                <a:schemeClr val="tx1"/>
              </a:solidFill>
            </a:endParaRPr>
          </a:p>
          <a:p>
            <a:pPr algn="ctr">
              <a:lnSpc>
                <a:spcPct val="150000"/>
              </a:lnSpc>
            </a:pPr>
            <a:r>
              <a:rPr lang="ja-JP" altLang="en-US" sz="1200" dirty="0">
                <a:solidFill>
                  <a:srgbClr val="0070C0"/>
                </a:solidFill>
              </a:rPr>
              <a:t>●　●　●</a:t>
            </a:r>
            <a:endParaRPr lang="en-US" altLang="ja-JP" sz="1200" dirty="0">
              <a:solidFill>
                <a:srgbClr val="0070C0"/>
              </a:solidFill>
            </a:endParaRPr>
          </a:p>
          <a:p>
            <a:pPr algn="ctr">
              <a:lnSpc>
                <a:spcPct val="150000"/>
              </a:lnSpc>
            </a:pPr>
            <a:r>
              <a:rPr lang="ja-JP" altLang="en-US" sz="1200" dirty="0">
                <a:solidFill>
                  <a:srgbClr val="0070C0"/>
                </a:solidFill>
              </a:rPr>
              <a:t>●　●</a:t>
            </a:r>
            <a:endParaRPr lang="en-US" altLang="ja-JP" sz="1200" dirty="0">
              <a:solidFill>
                <a:srgbClr val="0070C0"/>
              </a:solidFill>
            </a:endParaRPr>
          </a:p>
          <a:p>
            <a:pPr algn="ctr">
              <a:lnSpc>
                <a:spcPct val="150000"/>
              </a:lnSpc>
            </a:pPr>
            <a:r>
              <a:rPr lang="ja-JP" altLang="en-US" sz="1200" dirty="0">
                <a:solidFill>
                  <a:srgbClr val="0070C0"/>
                </a:solidFill>
              </a:rPr>
              <a:t>●　●　●</a:t>
            </a:r>
            <a:endParaRPr lang="en-US" altLang="ja-JP" sz="1200" dirty="0">
              <a:solidFill>
                <a:srgbClr val="0070C0"/>
              </a:solidFill>
            </a:endParaRPr>
          </a:p>
          <a:p>
            <a:pPr algn="ctr">
              <a:lnSpc>
                <a:spcPct val="150000"/>
              </a:lnSpc>
            </a:pPr>
            <a:r>
              <a:rPr lang="ja-JP" altLang="en-US" sz="1200" dirty="0">
                <a:solidFill>
                  <a:srgbClr val="0070C0"/>
                </a:solidFill>
              </a:rPr>
              <a:t>●</a:t>
            </a:r>
            <a:endParaRPr lang="en-US" altLang="ja-JP" sz="1200" dirty="0">
              <a:solidFill>
                <a:srgbClr val="0070C0"/>
              </a:solidFill>
            </a:endParaRPr>
          </a:p>
          <a:p>
            <a:pPr algn="ctr"/>
            <a:endParaRPr kumimoji="1" lang="ja-JP" altLang="en-US" sz="1200" dirty="0"/>
          </a:p>
        </p:txBody>
      </p:sp>
      <p:sp>
        <p:nvSpPr>
          <p:cNvPr id="10" name="正方形/長方形 9"/>
          <p:cNvSpPr/>
          <p:nvPr/>
        </p:nvSpPr>
        <p:spPr>
          <a:xfrm>
            <a:off x="236930" y="5392714"/>
            <a:ext cx="8795657" cy="741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00" dirty="0">
                <a:solidFill>
                  <a:srgbClr val="00339A"/>
                </a:solidFill>
                <a:latin typeface="HGS創英角ﾎﾟｯﾌﾟ体" panose="040B0A00000000000000" pitchFamily="50" charset="-128"/>
                <a:ea typeface="HGS創英角ﾎﾟｯﾌﾟ体" panose="040B0A00000000000000" pitchFamily="50" charset="-128"/>
              </a:rPr>
              <a:t>・オープンスペースにお互いの考えを出して、眺め合う</a:t>
            </a:r>
            <a:endParaRPr kumimoji="1" lang="en-US" altLang="ja-JP" sz="2100" dirty="0">
              <a:solidFill>
                <a:srgbClr val="00339A"/>
              </a:solidFill>
              <a:latin typeface="HGS創英角ﾎﾟｯﾌﾟ体" panose="040B0A00000000000000" pitchFamily="50" charset="-128"/>
              <a:ea typeface="HGS創英角ﾎﾟｯﾌﾟ体" panose="040B0A00000000000000" pitchFamily="50" charset="-128"/>
            </a:endParaRPr>
          </a:p>
          <a:p>
            <a:r>
              <a:rPr kumimoji="1" lang="ja-JP" altLang="en-US" sz="2100" dirty="0">
                <a:solidFill>
                  <a:srgbClr val="00339A"/>
                </a:solidFill>
                <a:latin typeface="HGS創英角ﾎﾟｯﾌﾟ体" panose="040B0A00000000000000" pitchFamily="50" charset="-128"/>
                <a:ea typeface="HGS創英角ﾎﾟｯﾌﾟ体" panose="040B0A00000000000000" pitchFamily="50" charset="-128"/>
              </a:rPr>
              <a:t>・差し出してみて、取り入れるかは相手が決めることだと、尊重する</a:t>
            </a:r>
          </a:p>
        </p:txBody>
      </p:sp>
      <p:sp>
        <p:nvSpPr>
          <p:cNvPr id="2" name="タイトル 1">
            <a:extLst>
              <a:ext uri="{FF2B5EF4-FFF2-40B4-BE49-F238E27FC236}">
                <a16:creationId xmlns:a16="http://schemas.microsoft.com/office/drawing/2014/main" id="{E8D6CAF9-9DAE-8087-41AB-9172B330EA06}"/>
              </a:ext>
            </a:extLst>
          </p:cNvPr>
          <p:cNvSpPr txBox="1">
            <a:spLocks/>
          </p:cNvSpPr>
          <p:nvPr/>
        </p:nvSpPr>
        <p:spPr>
          <a:xfrm>
            <a:off x="250784" y="549275"/>
            <a:ext cx="7348856" cy="733457"/>
          </a:xfrm>
          <a:prstGeom prst="rect">
            <a:avLst/>
          </a:prstGeom>
          <a:effectLst>
            <a:outerShdw blurRad="25400" dir="17880000">
              <a:srgbClr val="000000">
                <a:alpha val="46000"/>
              </a:srgbClr>
            </a:outerShdw>
          </a:effectLst>
        </p:spPr>
        <p:txBody>
          <a:bodyPr lIns="82296" tIns="82296" rIns="82296" bIns="68580" anchor="ctr">
            <a:noAutofit/>
          </a:bodyPr>
          <a:lstStyle>
            <a:lvl1pPr algn="l" defTabSz="457200" rtl="0" eaLnBrk="1" latinLnBrk="0" hangingPunct="1">
              <a:lnSpc>
                <a:spcPct val="120000"/>
              </a:lnSpc>
              <a:spcBef>
                <a:spcPct val="0"/>
              </a:spcBef>
              <a:buNone/>
              <a:defRPr sz="4800" kern="1200" spc="150">
                <a:ln>
                  <a:noFill/>
                </a:ln>
                <a:solidFill>
                  <a:srgbClr val="00339A"/>
                </a:solidFill>
                <a:effectLst/>
                <a:latin typeface="+mj-ea"/>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ja-JP" altLang="en-US" sz="3600" dirty="0">
                <a:latin typeface="HGS創英角ﾎﾟｯﾌﾟ体" panose="040B0A00000000000000" pitchFamily="50" charset="-128"/>
                <a:ea typeface="HGS創英角ﾎﾟｯﾌﾟ体" panose="040B0A00000000000000" pitchFamily="50" charset="-128"/>
              </a:rPr>
              <a:t>よくある悩み②　歩み寄れない</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882534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1550" y="2078850"/>
            <a:ext cx="7992888" cy="3864108"/>
          </a:xfrm>
        </p:spPr>
        <p:txBody>
          <a:bodyPr>
            <a:normAutofit fontScale="70000" lnSpcReduction="20000"/>
          </a:bodyPr>
          <a:lstStyle/>
          <a:p>
            <a:pPr>
              <a:lnSpc>
                <a:spcPct val="120000"/>
              </a:lnSpc>
              <a:spcBef>
                <a:spcPts val="450"/>
              </a:spcBef>
              <a:buFont typeface="Wingdings" panose="05000000000000000000" pitchFamily="2" charset="2"/>
              <a:buChar char="l"/>
              <a:defRPr/>
            </a:pPr>
            <a:r>
              <a:rPr lang="ja-JP" altLang="en-US" sz="3375" dirty="0"/>
              <a:t>関わりの雰囲気が柔らかくなってきたら、なにか家でできる小さなことをお願いしてみてもよい</a:t>
            </a:r>
            <a:endParaRPr lang="en-US" altLang="ja-JP" sz="3375" dirty="0"/>
          </a:p>
          <a:p>
            <a:pPr lvl="1">
              <a:lnSpc>
                <a:spcPct val="120000"/>
              </a:lnSpc>
              <a:spcBef>
                <a:spcPts val="450"/>
              </a:spcBef>
            </a:pPr>
            <a:r>
              <a:rPr lang="ja-JP" altLang="en-US" dirty="0"/>
              <a:t>「今、ちょっといい？」</a:t>
            </a:r>
            <a:endParaRPr lang="en-US" altLang="ja-JP" dirty="0"/>
          </a:p>
          <a:p>
            <a:pPr lvl="1">
              <a:lnSpc>
                <a:spcPct val="120000"/>
              </a:lnSpc>
              <a:spcBef>
                <a:spcPts val="450"/>
              </a:spcBef>
            </a:pPr>
            <a:r>
              <a:rPr lang="ja-JP" altLang="en-US" dirty="0"/>
              <a:t>「これ、重くて持てないんだけど、運んでもらえないかな？」</a:t>
            </a:r>
            <a:endParaRPr lang="en-US" altLang="ja-JP" dirty="0"/>
          </a:p>
          <a:p>
            <a:pPr lvl="1">
              <a:lnSpc>
                <a:spcPct val="120000"/>
              </a:lnSpc>
              <a:spcBef>
                <a:spcPts val="450"/>
              </a:spcBef>
            </a:pPr>
            <a:r>
              <a:rPr lang="ja-JP" altLang="en-US" dirty="0"/>
              <a:t>「なんだかパソコンの調子がわるいんだよね。今度でいいから、ちょっと見てくれたら嬉しいんだけどな。」</a:t>
            </a:r>
            <a:endParaRPr lang="en-US" altLang="ja-JP" dirty="0"/>
          </a:p>
          <a:p>
            <a:pPr>
              <a:lnSpc>
                <a:spcPct val="120000"/>
              </a:lnSpc>
              <a:spcBef>
                <a:spcPts val="450"/>
              </a:spcBef>
            </a:pPr>
            <a:endParaRPr lang="en-US" altLang="ja-JP" sz="2100" b="1" dirty="0"/>
          </a:p>
          <a:p>
            <a:pPr>
              <a:lnSpc>
                <a:spcPct val="120000"/>
              </a:lnSpc>
              <a:spcBef>
                <a:spcPts val="450"/>
              </a:spcBef>
              <a:buFont typeface="Wingdings" panose="05000000000000000000" pitchFamily="2" charset="2"/>
              <a:buChar char="l"/>
            </a:pPr>
            <a:r>
              <a:rPr lang="ja-JP" altLang="en-US" sz="3375" b="1" dirty="0"/>
              <a:t>もしやってくれたら、感謝の気持ちを伝</a:t>
            </a:r>
            <a:r>
              <a:rPr lang="ja-JP" altLang="en-US" sz="3375" dirty="0"/>
              <a:t>える</a:t>
            </a:r>
            <a:endParaRPr lang="en-US" altLang="ja-JP" sz="3375" dirty="0"/>
          </a:p>
          <a:p>
            <a:pPr lvl="1">
              <a:lnSpc>
                <a:spcPct val="120000"/>
              </a:lnSpc>
              <a:spcBef>
                <a:spcPts val="450"/>
              </a:spcBef>
            </a:pPr>
            <a:r>
              <a:rPr lang="ja-JP" altLang="en-US" dirty="0"/>
              <a:t>肯定的なメッセージを伝えるチャンス</a:t>
            </a:r>
            <a:endParaRPr lang="en-US" altLang="ja-JP" dirty="0"/>
          </a:p>
          <a:p>
            <a:pPr>
              <a:lnSpc>
                <a:spcPct val="120000"/>
              </a:lnSpc>
              <a:spcBef>
                <a:spcPts val="450"/>
              </a:spcBef>
            </a:pPr>
            <a:endParaRPr kumimoji="1" lang="ja-JP" altLang="en-US" dirty="0"/>
          </a:p>
        </p:txBody>
      </p:sp>
      <p:sp>
        <p:nvSpPr>
          <p:cNvPr id="4" name="タイトル 1">
            <a:extLst>
              <a:ext uri="{FF2B5EF4-FFF2-40B4-BE49-F238E27FC236}">
                <a16:creationId xmlns:a16="http://schemas.microsoft.com/office/drawing/2014/main" id="{9A889280-A4F9-EB72-1AC5-A154F6CAC88A}"/>
              </a:ext>
            </a:extLst>
          </p:cNvPr>
          <p:cNvSpPr txBox="1">
            <a:spLocks/>
          </p:cNvSpPr>
          <p:nvPr/>
        </p:nvSpPr>
        <p:spPr>
          <a:xfrm>
            <a:off x="125196" y="549275"/>
            <a:ext cx="8893608" cy="863513"/>
          </a:xfrm>
          <a:prstGeom prst="rect">
            <a:avLst/>
          </a:prstGeom>
          <a:effectLst>
            <a:outerShdw blurRad="25400" dir="17880000">
              <a:srgbClr val="000000">
                <a:alpha val="46000"/>
              </a:srgbClr>
            </a:outerShdw>
          </a:effectLst>
        </p:spPr>
        <p:txBody>
          <a:bodyPr lIns="82296" tIns="82296" rIns="82296" bIns="68580" anchor="ctr">
            <a:noAutofit/>
          </a:bodyPr>
          <a:lstStyle>
            <a:lvl1pPr algn="l" defTabSz="457200" rtl="0" eaLnBrk="1" latinLnBrk="0" hangingPunct="1">
              <a:lnSpc>
                <a:spcPct val="120000"/>
              </a:lnSpc>
              <a:spcBef>
                <a:spcPct val="0"/>
              </a:spcBef>
              <a:buNone/>
              <a:defRPr sz="4800" kern="1200" spc="150">
                <a:ln>
                  <a:noFill/>
                </a:ln>
                <a:solidFill>
                  <a:srgbClr val="00339A"/>
                </a:solidFill>
                <a:effectLst/>
                <a:latin typeface="+mj-ea"/>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ja-JP" altLang="en-US" sz="3000" dirty="0">
                <a:latin typeface="HGS創英角ﾎﾟｯﾌﾟ体" panose="040B0A00000000000000" pitchFamily="50" charset="-128"/>
                <a:ea typeface="HGS創英角ﾎﾟｯﾌﾟ体" panose="040B0A00000000000000" pitchFamily="50" charset="-128"/>
              </a:rPr>
              <a:t>よくある悩み③　次の一歩をどうしたらよいか</a:t>
            </a:r>
          </a:p>
        </p:txBody>
      </p:sp>
    </p:spTree>
    <p:extLst>
      <p:ext uri="{BB962C8B-B14F-4D97-AF65-F5344CB8AC3E}">
        <p14:creationId xmlns:p14="http://schemas.microsoft.com/office/powerpoint/2010/main" val="1123513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3508" y="1822020"/>
            <a:ext cx="8802978" cy="4064254"/>
          </a:xfrm>
        </p:spPr>
        <p:txBody>
          <a:bodyPr>
            <a:normAutofit fontScale="40000" lnSpcReduction="20000"/>
          </a:bodyPr>
          <a:lstStyle/>
          <a:p>
            <a:pPr>
              <a:lnSpc>
                <a:spcPct val="120000"/>
              </a:lnSpc>
              <a:spcBef>
                <a:spcPts val="450"/>
              </a:spcBef>
              <a:buFont typeface="Wingdings" panose="05000000000000000000" pitchFamily="2" charset="2"/>
              <a:buChar char="l"/>
            </a:pPr>
            <a:r>
              <a:rPr lang="ja-JP" altLang="en-US" sz="5025" dirty="0"/>
              <a:t>お願いをして、やってもらえる関係になってきたら、提案をしてみる方法もある</a:t>
            </a:r>
            <a:endParaRPr lang="en-US" altLang="ja-JP" sz="5025" dirty="0"/>
          </a:p>
          <a:p>
            <a:pPr>
              <a:lnSpc>
                <a:spcPct val="120000"/>
              </a:lnSpc>
              <a:spcBef>
                <a:spcPts val="450"/>
              </a:spcBef>
              <a:buFont typeface="Wingdings" panose="05000000000000000000" pitchFamily="2" charset="2"/>
              <a:buChar char="l"/>
            </a:pPr>
            <a:r>
              <a:rPr lang="ja-JP" altLang="en-US" sz="5025" dirty="0"/>
              <a:t>安心できる口調で、本人の選択権を守りながら</a:t>
            </a:r>
            <a:endParaRPr lang="en-US" altLang="ja-JP" sz="5025" dirty="0"/>
          </a:p>
          <a:p>
            <a:pPr lvl="1">
              <a:lnSpc>
                <a:spcPct val="120000"/>
              </a:lnSpc>
              <a:spcBef>
                <a:spcPts val="450"/>
              </a:spcBef>
            </a:pPr>
            <a:r>
              <a:rPr lang="ja-JP" altLang="en-US" sz="4000" dirty="0"/>
              <a:t>「今、ちょっといいかな？」</a:t>
            </a:r>
            <a:endParaRPr lang="en-US" altLang="ja-JP" sz="4000" dirty="0"/>
          </a:p>
          <a:p>
            <a:pPr lvl="1">
              <a:lnSpc>
                <a:spcPct val="120000"/>
              </a:lnSpc>
              <a:spcBef>
                <a:spcPts val="450"/>
              </a:spcBef>
            </a:pPr>
            <a:r>
              <a:rPr lang="ja-JP" altLang="en-US" sz="4000" dirty="0"/>
              <a:t>「このあいだ、こんなチラシをもらってきたんだ」</a:t>
            </a:r>
            <a:endParaRPr lang="en-US" altLang="ja-JP" sz="4000" dirty="0"/>
          </a:p>
          <a:p>
            <a:pPr lvl="1">
              <a:lnSpc>
                <a:spcPct val="120000"/>
              </a:lnSpc>
              <a:spcBef>
                <a:spcPts val="450"/>
              </a:spcBef>
            </a:pPr>
            <a:r>
              <a:rPr lang="ja-JP" altLang="en-US" sz="4000" dirty="0"/>
              <a:t>「もしかしたら参考になるかもしれないなと思って」</a:t>
            </a:r>
            <a:endParaRPr lang="en-US" altLang="ja-JP" sz="4000" dirty="0"/>
          </a:p>
          <a:p>
            <a:pPr lvl="1">
              <a:lnSpc>
                <a:spcPct val="120000"/>
              </a:lnSpc>
              <a:spcBef>
                <a:spcPts val="450"/>
              </a:spcBef>
            </a:pPr>
            <a:r>
              <a:rPr lang="ja-JP" altLang="en-US" sz="4000" dirty="0"/>
              <a:t>「ここに置いておくから、よかったら読んでみてね（読まない自由を残す）」</a:t>
            </a:r>
            <a:endParaRPr lang="en-US" altLang="ja-JP" sz="4000" dirty="0"/>
          </a:p>
          <a:p>
            <a:pPr lvl="1">
              <a:lnSpc>
                <a:spcPct val="120000"/>
              </a:lnSpc>
              <a:spcBef>
                <a:spcPts val="450"/>
              </a:spcBef>
            </a:pPr>
            <a:r>
              <a:rPr lang="ja-JP" altLang="en-US" sz="4000" dirty="0"/>
              <a:t>「聞いてくれてありがとう」</a:t>
            </a:r>
            <a:endParaRPr lang="en-US" altLang="ja-JP" sz="4000" dirty="0"/>
          </a:p>
          <a:p>
            <a:pPr>
              <a:lnSpc>
                <a:spcPct val="120000"/>
              </a:lnSpc>
              <a:spcBef>
                <a:spcPts val="450"/>
              </a:spcBef>
              <a:buFont typeface="Wingdings" panose="05000000000000000000" pitchFamily="2" charset="2"/>
              <a:buChar char="l"/>
            </a:pPr>
            <a:r>
              <a:rPr lang="ja-JP" altLang="en-US" sz="5025" dirty="0"/>
              <a:t>あまり熱心に提案しすぎると、やらされ感になって、本人にとって自分の人生ではなくなってしまうことに留意する</a:t>
            </a:r>
            <a:endParaRPr lang="en-US" altLang="ja-JP" sz="5025" dirty="0"/>
          </a:p>
          <a:p>
            <a:pPr>
              <a:lnSpc>
                <a:spcPct val="120000"/>
              </a:lnSpc>
              <a:spcBef>
                <a:spcPts val="450"/>
              </a:spcBef>
            </a:pPr>
            <a:endParaRPr kumimoji="1" lang="ja-JP" altLang="en-US" dirty="0"/>
          </a:p>
        </p:txBody>
      </p:sp>
      <p:sp>
        <p:nvSpPr>
          <p:cNvPr id="2" name="タイトル 1">
            <a:extLst>
              <a:ext uri="{FF2B5EF4-FFF2-40B4-BE49-F238E27FC236}">
                <a16:creationId xmlns:a16="http://schemas.microsoft.com/office/drawing/2014/main" id="{B6A8184E-E96D-853F-E9D7-0ABFAE841061}"/>
              </a:ext>
            </a:extLst>
          </p:cNvPr>
          <p:cNvSpPr txBox="1">
            <a:spLocks/>
          </p:cNvSpPr>
          <p:nvPr/>
        </p:nvSpPr>
        <p:spPr>
          <a:xfrm>
            <a:off x="125196" y="549275"/>
            <a:ext cx="8893608" cy="863513"/>
          </a:xfrm>
          <a:prstGeom prst="rect">
            <a:avLst/>
          </a:prstGeom>
          <a:effectLst>
            <a:outerShdw blurRad="25400" dir="17880000">
              <a:srgbClr val="000000">
                <a:alpha val="46000"/>
              </a:srgbClr>
            </a:outerShdw>
          </a:effectLst>
        </p:spPr>
        <p:txBody>
          <a:bodyPr lIns="82296" tIns="82296" rIns="82296" bIns="68580" anchor="ctr">
            <a:noAutofit/>
          </a:bodyPr>
          <a:lstStyle>
            <a:lvl1pPr algn="l" defTabSz="457200" rtl="0" eaLnBrk="1" latinLnBrk="0" hangingPunct="1">
              <a:lnSpc>
                <a:spcPct val="120000"/>
              </a:lnSpc>
              <a:spcBef>
                <a:spcPct val="0"/>
              </a:spcBef>
              <a:buNone/>
              <a:defRPr sz="4800" kern="1200" spc="150">
                <a:ln>
                  <a:noFill/>
                </a:ln>
                <a:solidFill>
                  <a:srgbClr val="00339A"/>
                </a:solidFill>
                <a:effectLst/>
                <a:latin typeface="+mj-ea"/>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ja-JP" altLang="en-US" sz="3000" dirty="0">
                <a:latin typeface="HGS創英角ﾎﾟｯﾌﾟ体" panose="040B0A00000000000000" pitchFamily="50" charset="-128"/>
                <a:ea typeface="HGS創英角ﾎﾟｯﾌﾟ体" panose="040B0A00000000000000" pitchFamily="50" charset="-128"/>
              </a:rPr>
              <a:t>よくある悩み③　次の一歩をどうしたらよいか</a:t>
            </a:r>
          </a:p>
        </p:txBody>
      </p:sp>
    </p:spTree>
    <p:extLst>
      <p:ext uri="{BB962C8B-B14F-4D97-AF65-F5344CB8AC3E}">
        <p14:creationId xmlns:p14="http://schemas.microsoft.com/office/powerpoint/2010/main" val="3754518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DD98AE0-C9D2-4E6A-A19B-528368A5BC2B}"/>
              </a:ext>
            </a:extLst>
          </p:cNvPr>
          <p:cNvSpPr txBox="1">
            <a:spLocks/>
          </p:cNvSpPr>
          <p:nvPr/>
        </p:nvSpPr>
        <p:spPr>
          <a:xfrm>
            <a:off x="268432" y="588463"/>
            <a:ext cx="8301038" cy="655958"/>
          </a:xfrm>
          <a:prstGeom prst="rect">
            <a:avLst/>
          </a:prstGeom>
          <a:effectLst>
            <a:outerShdw blurRad="25400" dir="17880000">
              <a:srgbClr val="000000">
                <a:alpha val="46000"/>
              </a:srgbClr>
            </a:outerShdw>
          </a:effectLst>
        </p:spPr>
        <p:txBody>
          <a:bodyPr lIns="82296" tIns="82296" rIns="82296" bIns="68580" anchor="ctr">
            <a:normAutofit fontScale="82500" lnSpcReduction="20000"/>
          </a:bodyPr>
          <a:lstStyle>
            <a:lvl1pPr algn="l" defTabSz="457200" rtl="0" eaLnBrk="1" latinLnBrk="0" hangingPunct="1">
              <a:lnSpc>
                <a:spcPct val="120000"/>
              </a:lnSpc>
              <a:spcBef>
                <a:spcPct val="0"/>
              </a:spcBef>
              <a:buNone/>
              <a:defRPr sz="4800" kern="1200" spc="150">
                <a:ln>
                  <a:noFill/>
                </a:ln>
                <a:solidFill>
                  <a:srgbClr val="00339A"/>
                </a:solidFill>
                <a:effectLst/>
                <a:latin typeface="+mj-ea"/>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ja-JP" altLang="en-US" sz="4000" dirty="0">
                <a:latin typeface="HG創英角ﾎﾟｯﾌﾟ体" panose="040B0A09000000000000" pitchFamily="49" charset="-128"/>
                <a:ea typeface="HG創英角ﾎﾟｯﾌﾟ体" panose="040B0A09000000000000" pitchFamily="49" charset="-128"/>
              </a:rPr>
              <a:t>避けた方がよいこと</a:t>
            </a:r>
            <a:r>
              <a:rPr lang="ja-JP" altLang="en-US" sz="3600" dirty="0">
                <a:latin typeface="HG創英角ﾎﾟｯﾌﾟ体" panose="040B0A09000000000000" pitchFamily="49" charset="-128"/>
                <a:ea typeface="HG創英角ﾎﾟｯﾌﾟ体" panose="040B0A09000000000000" pitchFamily="49" charset="-128"/>
              </a:rPr>
              <a:t>  </a:t>
            </a:r>
            <a:r>
              <a:rPr lang="en-US" altLang="ja-JP" sz="2025" dirty="0"/>
              <a:t>※</a:t>
            </a:r>
            <a:r>
              <a:rPr lang="ja-JP" altLang="en-US" sz="2025" dirty="0"/>
              <a:t>関係性によるところはある</a:t>
            </a:r>
            <a:r>
              <a:rPr lang="ja-JP" altLang="en-US" sz="2025" dirty="0">
                <a:latin typeface="HG創英角ﾎﾟｯﾌﾟ体" panose="040B0A09000000000000" pitchFamily="49" charset="-128"/>
                <a:ea typeface="HG創英角ﾎﾟｯﾌﾟ体" panose="040B0A09000000000000" pitchFamily="49" charset="-128"/>
              </a:rPr>
              <a:t>　</a:t>
            </a:r>
            <a:endParaRPr kumimoji="1" lang="ja-JP" altLang="en-US" sz="2025" dirty="0">
              <a:latin typeface="HG創英角ﾎﾟｯﾌﾟ体" panose="040B0A09000000000000" pitchFamily="49" charset="-128"/>
              <a:ea typeface="HG創英角ﾎﾟｯﾌﾟ体" panose="040B0A09000000000000" pitchFamily="49" charset="-128"/>
            </a:endParaRPr>
          </a:p>
        </p:txBody>
      </p:sp>
      <p:sp>
        <p:nvSpPr>
          <p:cNvPr id="4" name="コンテンツ プレースホルダー 2">
            <a:extLst>
              <a:ext uri="{FF2B5EF4-FFF2-40B4-BE49-F238E27FC236}">
                <a16:creationId xmlns:a16="http://schemas.microsoft.com/office/drawing/2014/main" id="{4BAF403F-D358-47FA-B6D6-9C6A4B9887D2}"/>
              </a:ext>
            </a:extLst>
          </p:cNvPr>
          <p:cNvSpPr>
            <a:spLocks noGrp="1"/>
          </p:cNvSpPr>
          <p:nvPr>
            <p:ph idx="1"/>
          </p:nvPr>
        </p:nvSpPr>
        <p:spPr>
          <a:xfrm>
            <a:off x="142874" y="1558124"/>
            <a:ext cx="8858251" cy="4244888"/>
          </a:xfrm>
        </p:spPr>
        <p:txBody>
          <a:bodyPr>
            <a:noAutofit/>
          </a:bodyPr>
          <a:lstStyle/>
          <a:p>
            <a:pPr>
              <a:lnSpc>
                <a:spcPct val="110000"/>
              </a:lnSpc>
              <a:spcBef>
                <a:spcPts val="450"/>
              </a:spcBef>
              <a:spcAft>
                <a:spcPts val="0"/>
              </a:spcAft>
            </a:pPr>
            <a:r>
              <a:rPr lang="ja-JP" altLang="en-US" dirty="0"/>
              <a:t>安易</a:t>
            </a:r>
            <a:r>
              <a:rPr lang="ja-JP" altLang="en-US" b="0" dirty="0">
                <a:latin typeface="+mj-ea"/>
                <a:ea typeface="+mj-ea"/>
              </a:rPr>
              <a:t>な激励</a:t>
            </a:r>
            <a:endParaRPr lang="en-US" altLang="ja-JP" b="0" dirty="0">
              <a:latin typeface="+mj-ea"/>
              <a:ea typeface="+mj-ea"/>
            </a:endParaRPr>
          </a:p>
          <a:p>
            <a:pPr lvl="1">
              <a:lnSpc>
                <a:spcPct val="110000"/>
              </a:lnSpc>
              <a:spcBef>
                <a:spcPts val="450"/>
              </a:spcBef>
              <a:spcAft>
                <a:spcPts val="0"/>
              </a:spcAft>
            </a:pPr>
            <a:r>
              <a:rPr lang="ja-JP" altLang="en-US" b="0" dirty="0">
                <a:latin typeface="+mj-ea"/>
                <a:ea typeface="+mj-ea"/>
              </a:rPr>
              <a:t>　</a:t>
            </a:r>
            <a:r>
              <a:rPr lang="ja-JP" altLang="en-US" sz="2100" dirty="0">
                <a:latin typeface="+mj-ea"/>
                <a:ea typeface="+mj-ea"/>
              </a:rPr>
              <a:t>「がんばれ」「あなたなら大丈夫」「こんないいとこあるじゃない」など</a:t>
            </a:r>
            <a:endParaRPr lang="en-US" altLang="ja-JP" sz="2100" dirty="0">
              <a:latin typeface="+mj-ea"/>
              <a:ea typeface="+mj-ea"/>
            </a:endParaRPr>
          </a:p>
          <a:p>
            <a:pPr>
              <a:lnSpc>
                <a:spcPct val="110000"/>
              </a:lnSpc>
              <a:spcBef>
                <a:spcPts val="450"/>
              </a:spcBef>
              <a:spcAft>
                <a:spcPts val="0"/>
              </a:spcAft>
            </a:pPr>
            <a:r>
              <a:rPr lang="ja-JP" altLang="en-US" b="0" dirty="0">
                <a:latin typeface="+mj-ea"/>
                <a:ea typeface="+mj-ea"/>
              </a:rPr>
              <a:t>説得</a:t>
            </a:r>
            <a:endParaRPr lang="en-US" altLang="ja-JP" b="0" dirty="0">
              <a:latin typeface="+mj-ea"/>
              <a:ea typeface="+mj-ea"/>
            </a:endParaRPr>
          </a:p>
          <a:p>
            <a:pPr lvl="1">
              <a:lnSpc>
                <a:spcPct val="110000"/>
              </a:lnSpc>
              <a:spcBef>
                <a:spcPts val="450"/>
              </a:spcBef>
              <a:spcAft>
                <a:spcPts val="0"/>
              </a:spcAft>
            </a:pPr>
            <a:r>
              <a:rPr lang="en-US" altLang="ja-JP" sz="2100" dirty="0">
                <a:latin typeface="+mj-ea"/>
                <a:ea typeface="+mj-ea"/>
              </a:rPr>
              <a:t>  </a:t>
            </a:r>
            <a:r>
              <a:rPr lang="ja-JP" altLang="en-US" sz="2100" dirty="0">
                <a:latin typeface="+mj-ea"/>
                <a:ea typeface="+mj-ea"/>
              </a:rPr>
              <a:t>「命を粗末にしてはいけない」 「死ぬ気になれば何でもできる」など</a:t>
            </a:r>
            <a:endParaRPr lang="en-US" altLang="ja-JP" sz="2100" dirty="0">
              <a:latin typeface="+mj-ea"/>
              <a:ea typeface="+mj-ea"/>
            </a:endParaRPr>
          </a:p>
          <a:p>
            <a:pPr>
              <a:lnSpc>
                <a:spcPct val="110000"/>
              </a:lnSpc>
              <a:spcBef>
                <a:spcPts val="450"/>
              </a:spcBef>
              <a:spcAft>
                <a:spcPts val="0"/>
              </a:spcAft>
            </a:pPr>
            <a:r>
              <a:rPr lang="ja-JP" altLang="en-US" b="0" dirty="0">
                <a:latin typeface="+mj-ea"/>
                <a:ea typeface="+mj-ea"/>
              </a:rPr>
              <a:t>批判や否定</a:t>
            </a:r>
            <a:endParaRPr lang="en-US" altLang="ja-JP" b="0" dirty="0">
              <a:latin typeface="+mj-ea"/>
              <a:ea typeface="+mj-ea"/>
            </a:endParaRPr>
          </a:p>
          <a:p>
            <a:pPr lvl="1">
              <a:lnSpc>
                <a:spcPct val="110000"/>
              </a:lnSpc>
              <a:spcBef>
                <a:spcPts val="450"/>
              </a:spcBef>
              <a:spcAft>
                <a:spcPts val="0"/>
              </a:spcAft>
            </a:pPr>
            <a:r>
              <a:rPr lang="ja-JP" altLang="en-US" sz="2100" dirty="0">
                <a:latin typeface="+mj-ea"/>
                <a:ea typeface="+mj-ea"/>
              </a:rPr>
              <a:t>　「何度繰り返したら気がすむの」「自分のことでしょう」「あなたらしくないよ」など</a:t>
            </a:r>
            <a:endParaRPr lang="en-US" altLang="ja-JP" sz="2100" dirty="0">
              <a:latin typeface="+mj-ea"/>
              <a:ea typeface="+mj-ea"/>
            </a:endParaRPr>
          </a:p>
          <a:p>
            <a:pPr>
              <a:lnSpc>
                <a:spcPct val="110000"/>
              </a:lnSpc>
              <a:spcBef>
                <a:spcPts val="450"/>
              </a:spcBef>
              <a:spcAft>
                <a:spcPts val="0"/>
              </a:spcAft>
            </a:pPr>
            <a:r>
              <a:rPr lang="ja-JP" altLang="en-US" b="0" dirty="0">
                <a:latin typeface="+mj-ea"/>
                <a:ea typeface="+mj-ea"/>
              </a:rPr>
              <a:t>一方的に話す</a:t>
            </a:r>
            <a:endParaRPr lang="en-US" altLang="ja-JP" b="0" dirty="0">
              <a:latin typeface="+mj-ea"/>
              <a:ea typeface="+mj-ea"/>
            </a:endParaRPr>
          </a:p>
          <a:p>
            <a:pPr lvl="1">
              <a:lnSpc>
                <a:spcPct val="110000"/>
              </a:lnSpc>
              <a:spcBef>
                <a:spcPts val="450"/>
              </a:spcBef>
              <a:spcAft>
                <a:spcPts val="0"/>
              </a:spcAft>
            </a:pPr>
            <a:r>
              <a:rPr lang="ja-JP" altLang="en-US" sz="2100" dirty="0">
                <a:latin typeface="+mj-ea"/>
                <a:ea typeface="+mj-ea"/>
              </a:rPr>
              <a:t>自分の考えや経験を長々と話す</a:t>
            </a:r>
            <a:endParaRPr lang="en-US" altLang="ja-JP" sz="2100" dirty="0">
              <a:latin typeface="+mj-ea"/>
              <a:ea typeface="+mj-ea"/>
            </a:endParaRPr>
          </a:p>
          <a:p>
            <a:pPr lvl="1">
              <a:lnSpc>
                <a:spcPct val="110000"/>
              </a:lnSpc>
              <a:spcBef>
                <a:spcPts val="450"/>
              </a:spcBef>
              <a:spcAft>
                <a:spcPts val="0"/>
              </a:spcAft>
            </a:pPr>
            <a:endParaRPr lang="en-US" altLang="ja-JP" sz="2100" dirty="0">
              <a:latin typeface="+mj-ea"/>
              <a:ea typeface="+mj-ea"/>
            </a:endParaRPr>
          </a:p>
        </p:txBody>
      </p:sp>
    </p:spTree>
    <p:extLst>
      <p:ext uri="{BB962C8B-B14F-4D97-AF65-F5344CB8AC3E}">
        <p14:creationId xmlns:p14="http://schemas.microsoft.com/office/powerpoint/2010/main" val="2615734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389289" y="4834389"/>
            <a:ext cx="170831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rgbClr val="00339A"/>
                </a:solidFill>
              </a:rPr>
              <a:t>伊藤</a:t>
            </a:r>
            <a:r>
              <a:rPr kumimoji="1" lang="ja-JP" altLang="en-US" sz="1500" dirty="0">
                <a:solidFill>
                  <a:srgbClr val="00339A"/>
                </a:solidFill>
              </a:rPr>
              <a:t>（</a:t>
            </a:r>
            <a:r>
              <a:rPr kumimoji="1" lang="en-US" altLang="ja-JP" sz="1500" dirty="0">
                <a:solidFill>
                  <a:srgbClr val="00339A"/>
                </a:solidFill>
              </a:rPr>
              <a:t>2009</a:t>
            </a:r>
            <a:r>
              <a:rPr kumimoji="1" lang="ja-JP" altLang="en-US" sz="1500" dirty="0">
                <a:solidFill>
                  <a:srgbClr val="00339A"/>
                </a:solidFill>
              </a:rPr>
              <a:t>）</a:t>
            </a:r>
          </a:p>
        </p:txBody>
      </p:sp>
      <p:pic>
        <p:nvPicPr>
          <p:cNvPr id="4" name="オブジェクト 2"/>
          <p:cNvPicPr>
            <a:picLocks noChangeArrowheads="1"/>
          </p:cNvPicPr>
          <p:nvPr/>
        </p:nvPicPr>
        <p:blipFill rotWithShape="1">
          <a:blip r:embed="rId3" cstate="print"/>
          <a:srcRect l="13526" t="24086" r="-1813" b="-247"/>
          <a:stretch/>
        </p:blipFill>
        <p:spPr bwMode="auto">
          <a:xfrm>
            <a:off x="845586" y="1936005"/>
            <a:ext cx="3726414" cy="2715425"/>
          </a:xfrm>
          <a:prstGeom prst="rect">
            <a:avLst/>
          </a:prstGeom>
          <a:noFill/>
          <a:ln w="9525">
            <a:noFill/>
            <a:miter lim="800000"/>
            <a:headEnd/>
            <a:tailEnd/>
          </a:ln>
        </p:spPr>
      </p:pic>
      <p:sp>
        <p:nvSpPr>
          <p:cNvPr id="5" name="タイトル 1"/>
          <p:cNvSpPr>
            <a:spLocks noGrp="1"/>
          </p:cNvSpPr>
          <p:nvPr>
            <p:ph type="title"/>
          </p:nvPr>
        </p:nvSpPr>
        <p:spPr>
          <a:xfrm>
            <a:off x="263962" y="573663"/>
            <a:ext cx="7447280" cy="486054"/>
          </a:xfrm>
        </p:spPr>
        <p:txBody>
          <a:bodyPr>
            <a:noAutofit/>
          </a:bodyPr>
          <a:lstStyle/>
          <a:p>
            <a:r>
              <a:rPr kumimoji="1" lang="ja-JP" altLang="en-US" dirty="0">
                <a:latin typeface="HGS創英角ﾎﾟｯﾌﾟ体" panose="040B0A00000000000000" pitchFamily="50" charset="-128"/>
                <a:ea typeface="HGS創英角ﾎﾟｯﾌﾟ体" panose="040B0A00000000000000" pitchFamily="50" charset="-128"/>
              </a:rPr>
              <a:t>３．まんじゅう理論</a:t>
            </a:r>
          </a:p>
        </p:txBody>
      </p:sp>
      <p:sp>
        <p:nvSpPr>
          <p:cNvPr id="6" name="テキスト ボックス 5"/>
          <p:cNvSpPr txBox="1"/>
          <p:nvPr/>
        </p:nvSpPr>
        <p:spPr>
          <a:xfrm>
            <a:off x="4911792" y="2334481"/>
            <a:ext cx="4232208" cy="1918474"/>
          </a:xfrm>
          <a:prstGeom prst="rect">
            <a:avLst/>
          </a:prstGeom>
          <a:noFill/>
          <a:ln>
            <a:noFill/>
          </a:ln>
        </p:spPr>
        <p:txBody>
          <a:bodyPr wrap="square" rtlCol="0">
            <a:spAutoFit/>
          </a:bodyPr>
          <a:lstStyle/>
          <a:p>
            <a:pPr marL="257175" indent="-257175">
              <a:spcBef>
                <a:spcPts val="450"/>
              </a:spcBef>
              <a:buFont typeface="Wingdings" panose="05000000000000000000" pitchFamily="2" charset="2"/>
              <a:buChar char="l"/>
              <a:defRPr/>
            </a:pPr>
            <a:r>
              <a:rPr lang="ja-JP" altLang="en-US" dirty="0">
                <a:solidFill>
                  <a:srgbClr val="00339A"/>
                </a:solidFill>
                <a:latin typeface="HGPｺﾞｼｯｸE" panose="020B0900000000000000" pitchFamily="50" charset="-128"/>
                <a:ea typeface="HGPｺﾞｼｯｸE" panose="020B0900000000000000" pitchFamily="50" charset="-128"/>
              </a:rPr>
              <a:t>辛さや苦しさ（あんこ）に寄り添う</a:t>
            </a:r>
            <a:endParaRPr lang="en-US" altLang="ja-JP" dirty="0">
              <a:solidFill>
                <a:srgbClr val="00339A"/>
              </a:solidFill>
              <a:latin typeface="HGPｺﾞｼｯｸE" panose="020B0900000000000000" pitchFamily="50" charset="-128"/>
              <a:ea typeface="HGPｺﾞｼｯｸE" panose="020B0900000000000000" pitchFamily="50" charset="-128"/>
            </a:endParaRPr>
          </a:p>
          <a:p>
            <a:pPr lvl="1">
              <a:spcBef>
                <a:spcPts val="450"/>
              </a:spcBef>
              <a:defRPr/>
            </a:pPr>
            <a:r>
              <a:rPr lang="ja-JP" altLang="en-US" sz="1500" dirty="0">
                <a:solidFill>
                  <a:srgbClr val="00339A"/>
                </a:solidFill>
                <a:latin typeface="HGPｺﾞｼｯｸE" panose="020B0900000000000000" pitchFamily="50" charset="-128"/>
                <a:ea typeface="HGPｺﾞｼｯｸE" panose="020B0900000000000000" pitchFamily="50" charset="-128"/>
              </a:rPr>
              <a:t>⇒「苦しかったんだね」「これは悔しいね」</a:t>
            </a:r>
            <a:endParaRPr lang="en-US" altLang="ja-JP" sz="1500" dirty="0">
              <a:solidFill>
                <a:srgbClr val="00339A"/>
              </a:solidFill>
              <a:latin typeface="HGPｺﾞｼｯｸE" panose="020B0900000000000000" pitchFamily="50" charset="-128"/>
              <a:ea typeface="HGPｺﾞｼｯｸE" panose="020B0900000000000000" pitchFamily="50" charset="-128"/>
            </a:endParaRPr>
          </a:p>
          <a:p>
            <a:pPr lvl="1">
              <a:spcBef>
                <a:spcPts val="450"/>
              </a:spcBef>
              <a:defRPr/>
            </a:pPr>
            <a:r>
              <a:rPr lang="ja-JP" altLang="en-US" sz="1500" dirty="0">
                <a:solidFill>
                  <a:srgbClr val="00339A"/>
                </a:solidFill>
                <a:latin typeface="HGPｺﾞｼｯｸE" panose="020B0900000000000000" pitchFamily="50" charset="-128"/>
                <a:ea typeface="HGPｺﾞｼｯｸE" panose="020B0900000000000000" pitchFamily="50" charset="-128"/>
              </a:rPr>
              <a:t>「頭にきたね」</a:t>
            </a:r>
            <a:endParaRPr lang="en-US" altLang="ja-JP" sz="1500" dirty="0">
              <a:solidFill>
                <a:srgbClr val="00339A"/>
              </a:solidFill>
              <a:latin typeface="HGPｺﾞｼｯｸE" panose="020B0900000000000000" pitchFamily="50" charset="-128"/>
              <a:ea typeface="HGPｺﾞｼｯｸE" panose="020B0900000000000000" pitchFamily="50" charset="-128"/>
            </a:endParaRPr>
          </a:p>
          <a:p>
            <a:pPr marL="257175" indent="-257175">
              <a:spcBef>
                <a:spcPts val="450"/>
              </a:spcBef>
              <a:buFont typeface="Wingdings" panose="05000000000000000000" pitchFamily="2" charset="2"/>
              <a:buChar char="l"/>
              <a:defRPr/>
            </a:pPr>
            <a:r>
              <a:rPr lang="ja-JP" altLang="en-US" dirty="0">
                <a:solidFill>
                  <a:srgbClr val="00339A"/>
                </a:solidFill>
                <a:latin typeface="HGPｺﾞｼｯｸE" panose="020B0900000000000000" pitchFamily="50" charset="-128"/>
                <a:ea typeface="HGPｺﾞｼｯｸE" panose="020B0900000000000000" pitchFamily="50" charset="-128"/>
              </a:rPr>
              <a:t>いいところ（皮）を見つけては伝え続ける、楽しめる体験を増やす</a:t>
            </a:r>
            <a:endParaRPr lang="en-US" altLang="ja-JP" dirty="0">
              <a:solidFill>
                <a:srgbClr val="00339A"/>
              </a:solidFill>
              <a:latin typeface="HGPｺﾞｼｯｸE" panose="020B0900000000000000" pitchFamily="50" charset="-128"/>
              <a:ea typeface="HGPｺﾞｼｯｸE" panose="020B0900000000000000" pitchFamily="50" charset="-128"/>
            </a:endParaRPr>
          </a:p>
          <a:p>
            <a:pPr>
              <a:spcBef>
                <a:spcPts val="450"/>
              </a:spcBef>
              <a:defRPr/>
            </a:pPr>
            <a:r>
              <a:rPr kumimoji="1" lang="ja-JP" altLang="en-US" dirty="0">
                <a:solidFill>
                  <a:srgbClr val="00339A"/>
                </a:solidFill>
                <a:latin typeface="HGPｺﾞｼｯｸE" panose="020B0900000000000000" pitchFamily="50" charset="-128"/>
                <a:ea typeface="HGPｺﾞｼｯｸE" panose="020B0900000000000000" pitchFamily="50" charset="-128"/>
              </a:rPr>
              <a:t>　  </a:t>
            </a:r>
            <a:r>
              <a:rPr lang="ja-JP" altLang="en-US" dirty="0">
                <a:solidFill>
                  <a:srgbClr val="00339A"/>
                </a:solidFill>
                <a:latin typeface="HGPｺﾞｼｯｸE" panose="020B0900000000000000" pitchFamily="50" charset="-128"/>
                <a:ea typeface="HGPｺﾞｼｯｸE" panose="020B0900000000000000" pitchFamily="50" charset="-128"/>
              </a:rPr>
              <a:t> </a:t>
            </a:r>
            <a:r>
              <a:rPr lang="ja-JP" altLang="en-US" sz="1500" dirty="0">
                <a:solidFill>
                  <a:srgbClr val="00339A"/>
                </a:solidFill>
                <a:latin typeface="HGPｺﾞｼｯｸE" panose="020B0900000000000000" pitchFamily="50" charset="-128"/>
                <a:ea typeface="HGPｺﾞｼｯｸE" panose="020B0900000000000000" pitchFamily="50" charset="-128"/>
              </a:rPr>
              <a:t>⇒「優しいね」「本が好きだなんて素敵だね」</a:t>
            </a:r>
            <a:endParaRPr kumimoji="1" lang="ja-JP" altLang="en-US" sz="1500" dirty="0">
              <a:solidFill>
                <a:srgbClr val="00339A"/>
              </a:solidFill>
              <a:latin typeface="HGPｺﾞｼｯｸE" panose="020B0900000000000000" pitchFamily="50" charset="-128"/>
              <a:ea typeface="HGPｺﾞｼｯｸE" panose="020B0900000000000000" pitchFamily="50" charset="-128"/>
            </a:endParaRPr>
          </a:p>
        </p:txBody>
      </p:sp>
      <p:sp>
        <p:nvSpPr>
          <p:cNvPr id="2" name="吹き出し: 角を丸めた四角形 1">
            <a:extLst>
              <a:ext uri="{FF2B5EF4-FFF2-40B4-BE49-F238E27FC236}">
                <a16:creationId xmlns:a16="http://schemas.microsoft.com/office/drawing/2014/main" id="{D12DA785-D5E3-D023-62AD-37676A748975}"/>
              </a:ext>
            </a:extLst>
          </p:cNvPr>
          <p:cNvSpPr/>
          <p:nvPr/>
        </p:nvSpPr>
        <p:spPr>
          <a:xfrm>
            <a:off x="580490" y="5250259"/>
            <a:ext cx="7983020" cy="1058466"/>
          </a:xfrm>
          <a:prstGeom prst="wedgeRoundRectCallout">
            <a:avLst>
              <a:gd name="adj1" fmla="val 49467"/>
              <a:gd name="adj2" fmla="val 43362"/>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30969" indent="-130969"/>
            <a:r>
              <a:rPr lang="ja-JP" altLang="en-US" sz="2100" dirty="0">
                <a:solidFill>
                  <a:srgbClr val="002060"/>
                </a:solidFill>
                <a:latin typeface="+mn-ea"/>
              </a:rPr>
              <a:t>・あんこを安心して語れると、大きさは変わらなくても、色が薄くなったり重さが軽くなったりする</a:t>
            </a:r>
            <a:endParaRPr lang="en-US" altLang="ja-JP" sz="2100" dirty="0">
              <a:solidFill>
                <a:srgbClr val="002060"/>
              </a:solidFill>
              <a:latin typeface="+mn-ea"/>
            </a:endParaRPr>
          </a:p>
          <a:p>
            <a:pPr marL="196454" indent="-196454"/>
            <a:r>
              <a:rPr lang="ja-JP" altLang="en-US" sz="2100" dirty="0">
                <a:solidFill>
                  <a:srgbClr val="002060"/>
                </a:solidFill>
                <a:latin typeface="+mn-ea"/>
              </a:rPr>
              <a:t>・小さな皮でも少しずつ探して見つけていくと、皮が大きくなる</a:t>
            </a:r>
            <a:endParaRPr lang="en-US" altLang="ja-JP" sz="2100" dirty="0">
              <a:solidFill>
                <a:srgbClr val="002060"/>
              </a:solidFill>
              <a:latin typeface="+mn-ea"/>
            </a:endParaRPr>
          </a:p>
        </p:txBody>
      </p:sp>
    </p:spTree>
    <p:extLst>
      <p:ext uri="{BB962C8B-B14F-4D97-AF65-F5344CB8AC3E}">
        <p14:creationId xmlns:p14="http://schemas.microsoft.com/office/powerpoint/2010/main" val="157433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83A94D96-9D51-A4A0-BAA1-E7B5E57FEBA4}"/>
              </a:ext>
            </a:extLst>
          </p:cNvPr>
          <p:cNvSpPr/>
          <p:nvPr/>
        </p:nvSpPr>
        <p:spPr>
          <a:xfrm>
            <a:off x="211369" y="1394328"/>
            <a:ext cx="5022558" cy="3780420"/>
          </a:xfrm>
          <a:prstGeom prst="ellipse">
            <a:avLst/>
          </a:prstGeom>
          <a:noFill/>
          <a:ln w="5715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002060"/>
              </a:solidFill>
            </a:endParaRPr>
          </a:p>
        </p:txBody>
      </p:sp>
      <p:sp>
        <p:nvSpPr>
          <p:cNvPr id="4" name="楕円 3">
            <a:extLst>
              <a:ext uri="{FF2B5EF4-FFF2-40B4-BE49-F238E27FC236}">
                <a16:creationId xmlns:a16="http://schemas.microsoft.com/office/drawing/2014/main" id="{5602E6AF-503C-C6E4-24F3-D9CE9395D1BA}"/>
              </a:ext>
            </a:extLst>
          </p:cNvPr>
          <p:cNvSpPr/>
          <p:nvPr/>
        </p:nvSpPr>
        <p:spPr>
          <a:xfrm>
            <a:off x="1575021" y="2512258"/>
            <a:ext cx="2241249" cy="1550528"/>
          </a:xfrm>
          <a:prstGeom prst="ellipse">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500" dirty="0">
                <a:solidFill>
                  <a:srgbClr val="002060"/>
                </a:solidFill>
              </a:rPr>
              <a:t>つらさ、しんどさ、</a:t>
            </a:r>
            <a:endParaRPr lang="en-US" altLang="ja-JP" sz="1500" dirty="0">
              <a:solidFill>
                <a:srgbClr val="002060"/>
              </a:solidFill>
            </a:endParaRPr>
          </a:p>
          <a:p>
            <a:pPr algn="ctr"/>
            <a:r>
              <a:rPr lang="ja-JP" altLang="en-US" sz="1500" dirty="0">
                <a:solidFill>
                  <a:srgbClr val="002060"/>
                </a:solidFill>
              </a:rPr>
              <a:t>怒り、悲しみ、</a:t>
            </a:r>
            <a:endParaRPr lang="en-US" altLang="ja-JP" sz="1500" dirty="0">
              <a:solidFill>
                <a:srgbClr val="002060"/>
              </a:solidFill>
            </a:endParaRPr>
          </a:p>
          <a:p>
            <a:pPr algn="ctr"/>
            <a:r>
              <a:rPr lang="ja-JP" altLang="en-US" sz="1500" dirty="0">
                <a:solidFill>
                  <a:srgbClr val="002060"/>
                </a:solidFill>
              </a:rPr>
              <a:t>生きづらさ･････</a:t>
            </a:r>
          </a:p>
        </p:txBody>
      </p:sp>
      <p:sp>
        <p:nvSpPr>
          <p:cNvPr id="5" name="テキスト ボックス 4">
            <a:extLst>
              <a:ext uri="{FF2B5EF4-FFF2-40B4-BE49-F238E27FC236}">
                <a16:creationId xmlns:a16="http://schemas.microsoft.com/office/drawing/2014/main" id="{C8B6F011-AEE6-7C1A-44C8-EC0C263998CA}"/>
              </a:ext>
            </a:extLst>
          </p:cNvPr>
          <p:cNvSpPr txBox="1"/>
          <p:nvPr/>
        </p:nvSpPr>
        <p:spPr>
          <a:xfrm>
            <a:off x="1715124" y="1788349"/>
            <a:ext cx="771525" cy="323165"/>
          </a:xfrm>
          <a:prstGeom prst="rect">
            <a:avLst/>
          </a:prstGeom>
          <a:noFill/>
        </p:spPr>
        <p:txBody>
          <a:bodyPr wrap="square" rtlCol="0">
            <a:spAutoFit/>
          </a:bodyPr>
          <a:lstStyle/>
          <a:p>
            <a:r>
              <a:rPr lang="ja-JP" altLang="en-US" sz="1500" dirty="0">
                <a:solidFill>
                  <a:srgbClr val="002060"/>
                </a:solidFill>
              </a:rPr>
              <a:t>がまん</a:t>
            </a:r>
          </a:p>
        </p:txBody>
      </p:sp>
      <p:sp>
        <p:nvSpPr>
          <p:cNvPr id="6" name="テキスト ボックス 5">
            <a:extLst>
              <a:ext uri="{FF2B5EF4-FFF2-40B4-BE49-F238E27FC236}">
                <a16:creationId xmlns:a16="http://schemas.microsoft.com/office/drawing/2014/main" id="{FED641A1-983C-7D2D-1723-B352C37DC7EA}"/>
              </a:ext>
            </a:extLst>
          </p:cNvPr>
          <p:cNvSpPr txBox="1"/>
          <p:nvPr/>
        </p:nvSpPr>
        <p:spPr>
          <a:xfrm>
            <a:off x="3200894" y="2194791"/>
            <a:ext cx="1488376" cy="323165"/>
          </a:xfrm>
          <a:prstGeom prst="rect">
            <a:avLst/>
          </a:prstGeom>
          <a:noFill/>
        </p:spPr>
        <p:txBody>
          <a:bodyPr wrap="square" rtlCol="0">
            <a:spAutoFit/>
          </a:bodyPr>
          <a:lstStyle/>
          <a:p>
            <a:r>
              <a:rPr lang="ja-JP" altLang="en-US" sz="1500" dirty="0">
                <a:solidFill>
                  <a:srgbClr val="002060"/>
                </a:solidFill>
              </a:rPr>
              <a:t>快食快便快眠</a:t>
            </a:r>
          </a:p>
        </p:txBody>
      </p:sp>
      <p:sp>
        <p:nvSpPr>
          <p:cNvPr id="7" name="テキスト ボックス 6">
            <a:extLst>
              <a:ext uri="{FF2B5EF4-FFF2-40B4-BE49-F238E27FC236}">
                <a16:creationId xmlns:a16="http://schemas.microsoft.com/office/drawing/2014/main" id="{C8EAA53B-637D-8FD8-0CCF-BAF09CF84DE4}"/>
              </a:ext>
            </a:extLst>
          </p:cNvPr>
          <p:cNvSpPr txBox="1"/>
          <p:nvPr/>
        </p:nvSpPr>
        <p:spPr>
          <a:xfrm>
            <a:off x="3543147" y="3671956"/>
            <a:ext cx="1484325" cy="323165"/>
          </a:xfrm>
          <a:prstGeom prst="rect">
            <a:avLst/>
          </a:prstGeom>
          <a:noFill/>
        </p:spPr>
        <p:txBody>
          <a:bodyPr wrap="square" rtlCol="0">
            <a:spAutoFit/>
          </a:bodyPr>
          <a:lstStyle/>
          <a:p>
            <a:r>
              <a:rPr lang="ja-JP" altLang="en-US" sz="1500" dirty="0">
                <a:solidFill>
                  <a:srgbClr val="002060"/>
                </a:solidFill>
              </a:rPr>
              <a:t>ずるがしこさ</a:t>
            </a:r>
          </a:p>
        </p:txBody>
      </p:sp>
      <p:sp>
        <p:nvSpPr>
          <p:cNvPr id="8" name="テキスト ボックス 7">
            <a:extLst>
              <a:ext uri="{FF2B5EF4-FFF2-40B4-BE49-F238E27FC236}">
                <a16:creationId xmlns:a16="http://schemas.microsoft.com/office/drawing/2014/main" id="{D900849F-67FE-440C-9E0B-33011473B8A5}"/>
              </a:ext>
            </a:extLst>
          </p:cNvPr>
          <p:cNvSpPr txBox="1"/>
          <p:nvPr/>
        </p:nvSpPr>
        <p:spPr>
          <a:xfrm>
            <a:off x="2536728" y="4568299"/>
            <a:ext cx="1279542" cy="323165"/>
          </a:xfrm>
          <a:prstGeom prst="rect">
            <a:avLst/>
          </a:prstGeom>
          <a:noFill/>
        </p:spPr>
        <p:txBody>
          <a:bodyPr wrap="square" rtlCol="0">
            <a:spAutoFit/>
          </a:bodyPr>
          <a:lstStyle/>
          <a:p>
            <a:r>
              <a:rPr lang="ja-JP" altLang="en-US" sz="1500" dirty="0">
                <a:solidFill>
                  <a:srgbClr val="002060"/>
                </a:solidFill>
              </a:rPr>
              <a:t>したたかさ</a:t>
            </a:r>
          </a:p>
        </p:txBody>
      </p:sp>
      <p:sp>
        <p:nvSpPr>
          <p:cNvPr id="10" name="テキスト ボックス 9">
            <a:extLst>
              <a:ext uri="{FF2B5EF4-FFF2-40B4-BE49-F238E27FC236}">
                <a16:creationId xmlns:a16="http://schemas.microsoft.com/office/drawing/2014/main" id="{3C4C9866-4E2A-CD81-E9B5-EBD075E57DD3}"/>
              </a:ext>
            </a:extLst>
          </p:cNvPr>
          <p:cNvSpPr txBox="1"/>
          <p:nvPr/>
        </p:nvSpPr>
        <p:spPr>
          <a:xfrm>
            <a:off x="1277728" y="4506164"/>
            <a:ext cx="1279542" cy="323165"/>
          </a:xfrm>
          <a:prstGeom prst="rect">
            <a:avLst/>
          </a:prstGeom>
          <a:noFill/>
        </p:spPr>
        <p:txBody>
          <a:bodyPr wrap="square" rtlCol="0">
            <a:spAutoFit/>
          </a:bodyPr>
          <a:lstStyle/>
          <a:p>
            <a:r>
              <a:rPr lang="ja-JP" altLang="en-US" sz="1500" dirty="0">
                <a:solidFill>
                  <a:srgbClr val="002060"/>
                </a:solidFill>
              </a:rPr>
              <a:t>いいかげん</a:t>
            </a:r>
          </a:p>
        </p:txBody>
      </p:sp>
      <p:sp>
        <p:nvSpPr>
          <p:cNvPr id="19" name="テキスト ボックス 18">
            <a:extLst>
              <a:ext uri="{FF2B5EF4-FFF2-40B4-BE49-F238E27FC236}">
                <a16:creationId xmlns:a16="http://schemas.microsoft.com/office/drawing/2014/main" id="{4E66A89D-B3B2-8861-71A5-98E4D0259488}"/>
              </a:ext>
            </a:extLst>
          </p:cNvPr>
          <p:cNvSpPr txBox="1"/>
          <p:nvPr/>
        </p:nvSpPr>
        <p:spPr>
          <a:xfrm>
            <a:off x="973713" y="3657155"/>
            <a:ext cx="1279542" cy="323165"/>
          </a:xfrm>
          <a:prstGeom prst="rect">
            <a:avLst/>
          </a:prstGeom>
          <a:noFill/>
        </p:spPr>
        <p:txBody>
          <a:bodyPr wrap="square" rtlCol="0">
            <a:spAutoFit/>
          </a:bodyPr>
          <a:lstStyle/>
          <a:p>
            <a:r>
              <a:rPr lang="ja-JP" altLang="en-US" sz="1500" dirty="0">
                <a:solidFill>
                  <a:srgbClr val="002060"/>
                </a:solidFill>
              </a:rPr>
              <a:t>気力</a:t>
            </a:r>
          </a:p>
        </p:txBody>
      </p:sp>
      <p:sp>
        <p:nvSpPr>
          <p:cNvPr id="28" name="テキスト ボックス 27">
            <a:extLst>
              <a:ext uri="{FF2B5EF4-FFF2-40B4-BE49-F238E27FC236}">
                <a16:creationId xmlns:a16="http://schemas.microsoft.com/office/drawing/2014/main" id="{3C2F953B-32B3-D917-1633-0C95B6AE05E3}"/>
              </a:ext>
            </a:extLst>
          </p:cNvPr>
          <p:cNvSpPr txBox="1"/>
          <p:nvPr/>
        </p:nvSpPr>
        <p:spPr>
          <a:xfrm>
            <a:off x="573454" y="3008080"/>
            <a:ext cx="1279542" cy="323165"/>
          </a:xfrm>
          <a:prstGeom prst="rect">
            <a:avLst/>
          </a:prstGeom>
          <a:noFill/>
        </p:spPr>
        <p:txBody>
          <a:bodyPr wrap="square" rtlCol="0">
            <a:spAutoFit/>
          </a:bodyPr>
          <a:lstStyle/>
          <a:p>
            <a:r>
              <a:rPr lang="ja-JP" altLang="en-US" sz="1500" dirty="0">
                <a:solidFill>
                  <a:srgbClr val="002060"/>
                </a:solidFill>
              </a:rPr>
              <a:t>がんばり</a:t>
            </a:r>
          </a:p>
        </p:txBody>
      </p:sp>
      <p:sp>
        <p:nvSpPr>
          <p:cNvPr id="29" name="テキスト ボックス 28">
            <a:extLst>
              <a:ext uri="{FF2B5EF4-FFF2-40B4-BE49-F238E27FC236}">
                <a16:creationId xmlns:a16="http://schemas.microsoft.com/office/drawing/2014/main" id="{51B62B01-15E2-BC2D-A4E9-A3049E576FAB}"/>
              </a:ext>
            </a:extLst>
          </p:cNvPr>
          <p:cNvSpPr txBox="1"/>
          <p:nvPr/>
        </p:nvSpPr>
        <p:spPr>
          <a:xfrm>
            <a:off x="1118445" y="2329734"/>
            <a:ext cx="1279542" cy="323165"/>
          </a:xfrm>
          <a:prstGeom prst="rect">
            <a:avLst/>
          </a:prstGeom>
          <a:noFill/>
        </p:spPr>
        <p:txBody>
          <a:bodyPr wrap="square" rtlCol="0">
            <a:spAutoFit/>
          </a:bodyPr>
          <a:lstStyle/>
          <a:p>
            <a:r>
              <a:rPr lang="ja-JP" altLang="en-US" sz="1500" dirty="0">
                <a:solidFill>
                  <a:srgbClr val="002060"/>
                </a:solidFill>
              </a:rPr>
              <a:t>熱心</a:t>
            </a:r>
          </a:p>
        </p:txBody>
      </p:sp>
      <p:sp>
        <p:nvSpPr>
          <p:cNvPr id="30" name="テキスト ボックス 29">
            <a:extLst>
              <a:ext uri="{FF2B5EF4-FFF2-40B4-BE49-F238E27FC236}">
                <a16:creationId xmlns:a16="http://schemas.microsoft.com/office/drawing/2014/main" id="{7A8E352F-8F84-004E-9E08-88AF16F8BE92}"/>
              </a:ext>
            </a:extLst>
          </p:cNvPr>
          <p:cNvSpPr txBox="1"/>
          <p:nvPr/>
        </p:nvSpPr>
        <p:spPr>
          <a:xfrm>
            <a:off x="2557270" y="1715439"/>
            <a:ext cx="771525" cy="323165"/>
          </a:xfrm>
          <a:prstGeom prst="rect">
            <a:avLst/>
          </a:prstGeom>
          <a:noFill/>
        </p:spPr>
        <p:txBody>
          <a:bodyPr wrap="square" rtlCol="0">
            <a:spAutoFit/>
          </a:bodyPr>
          <a:lstStyle/>
          <a:p>
            <a:r>
              <a:rPr lang="ja-JP" altLang="en-US" sz="1500" dirty="0">
                <a:solidFill>
                  <a:srgbClr val="002060"/>
                </a:solidFill>
              </a:rPr>
              <a:t>希望</a:t>
            </a:r>
          </a:p>
        </p:txBody>
      </p:sp>
      <p:sp>
        <p:nvSpPr>
          <p:cNvPr id="31" name="テキスト ボックス 30">
            <a:extLst>
              <a:ext uri="{FF2B5EF4-FFF2-40B4-BE49-F238E27FC236}">
                <a16:creationId xmlns:a16="http://schemas.microsoft.com/office/drawing/2014/main" id="{AAE6858B-8B3A-2C35-D41A-1CB7347D6905}"/>
              </a:ext>
            </a:extLst>
          </p:cNvPr>
          <p:cNvSpPr txBox="1"/>
          <p:nvPr/>
        </p:nvSpPr>
        <p:spPr>
          <a:xfrm>
            <a:off x="3041373" y="4157047"/>
            <a:ext cx="1279542" cy="323165"/>
          </a:xfrm>
          <a:prstGeom prst="rect">
            <a:avLst/>
          </a:prstGeom>
          <a:noFill/>
        </p:spPr>
        <p:txBody>
          <a:bodyPr wrap="square" rtlCol="0">
            <a:spAutoFit/>
          </a:bodyPr>
          <a:lstStyle/>
          <a:p>
            <a:r>
              <a:rPr lang="ja-JP" altLang="en-US" sz="1500" dirty="0">
                <a:solidFill>
                  <a:srgbClr val="002060"/>
                </a:solidFill>
              </a:rPr>
              <a:t>ほどほど</a:t>
            </a:r>
          </a:p>
        </p:txBody>
      </p:sp>
      <p:sp>
        <p:nvSpPr>
          <p:cNvPr id="32" name="テキスト ボックス 31">
            <a:extLst>
              <a:ext uri="{FF2B5EF4-FFF2-40B4-BE49-F238E27FC236}">
                <a16:creationId xmlns:a16="http://schemas.microsoft.com/office/drawing/2014/main" id="{7B93C052-4076-7AB1-616C-FDE79B82B598}"/>
              </a:ext>
            </a:extLst>
          </p:cNvPr>
          <p:cNvSpPr txBox="1"/>
          <p:nvPr/>
        </p:nvSpPr>
        <p:spPr>
          <a:xfrm>
            <a:off x="3988746" y="3129328"/>
            <a:ext cx="771525" cy="323165"/>
          </a:xfrm>
          <a:prstGeom prst="rect">
            <a:avLst/>
          </a:prstGeom>
          <a:noFill/>
        </p:spPr>
        <p:txBody>
          <a:bodyPr wrap="square" rtlCol="0">
            <a:spAutoFit/>
          </a:bodyPr>
          <a:lstStyle/>
          <a:p>
            <a:r>
              <a:rPr lang="ja-JP" altLang="en-US" sz="1500" dirty="0">
                <a:solidFill>
                  <a:srgbClr val="002060"/>
                </a:solidFill>
              </a:rPr>
              <a:t>工夫</a:t>
            </a:r>
          </a:p>
        </p:txBody>
      </p:sp>
      <p:sp>
        <p:nvSpPr>
          <p:cNvPr id="33" name="テキスト ボックス 32">
            <a:extLst>
              <a:ext uri="{FF2B5EF4-FFF2-40B4-BE49-F238E27FC236}">
                <a16:creationId xmlns:a16="http://schemas.microsoft.com/office/drawing/2014/main" id="{714D9370-65E5-D4E1-1764-75397BD2FE69}"/>
              </a:ext>
            </a:extLst>
          </p:cNvPr>
          <p:cNvSpPr txBox="1"/>
          <p:nvPr/>
        </p:nvSpPr>
        <p:spPr>
          <a:xfrm>
            <a:off x="3983039" y="2688471"/>
            <a:ext cx="771525" cy="323165"/>
          </a:xfrm>
          <a:prstGeom prst="rect">
            <a:avLst/>
          </a:prstGeom>
          <a:noFill/>
        </p:spPr>
        <p:txBody>
          <a:bodyPr wrap="square" rtlCol="0">
            <a:spAutoFit/>
          </a:bodyPr>
          <a:lstStyle/>
          <a:p>
            <a:r>
              <a:rPr lang="ja-JP" altLang="en-US" sz="1500" dirty="0">
                <a:solidFill>
                  <a:srgbClr val="002060"/>
                </a:solidFill>
              </a:rPr>
              <a:t>手伝い</a:t>
            </a:r>
          </a:p>
        </p:txBody>
      </p:sp>
      <p:sp>
        <p:nvSpPr>
          <p:cNvPr id="34" name="テキスト ボックス 33">
            <a:extLst>
              <a:ext uri="{FF2B5EF4-FFF2-40B4-BE49-F238E27FC236}">
                <a16:creationId xmlns:a16="http://schemas.microsoft.com/office/drawing/2014/main" id="{4B849E3B-3286-CBC0-06D7-B31132FF3029}"/>
              </a:ext>
            </a:extLst>
          </p:cNvPr>
          <p:cNvSpPr txBox="1"/>
          <p:nvPr/>
        </p:nvSpPr>
        <p:spPr>
          <a:xfrm>
            <a:off x="2128257" y="2125050"/>
            <a:ext cx="771525" cy="323165"/>
          </a:xfrm>
          <a:prstGeom prst="rect">
            <a:avLst/>
          </a:prstGeom>
          <a:noFill/>
        </p:spPr>
        <p:txBody>
          <a:bodyPr wrap="square" rtlCol="0">
            <a:spAutoFit/>
          </a:bodyPr>
          <a:lstStyle/>
          <a:p>
            <a:r>
              <a:rPr lang="ja-JP" altLang="en-US" sz="1500" dirty="0">
                <a:solidFill>
                  <a:srgbClr val="002060"/>
                </a:solidFill>
              </a:rPr>
              <a:t>気遣い</a:t>
            </a:r>
          </a:p>
        </p:txBody>
      </p:sp>
      <p:sp>
        <p:nvSpPr>
          <p:cNvPr id="35" name="テキスト ボックス 34">
            <a:extLst>
              <a:ext uri="{FF2B5EF4-FFF2-40B4-BE49-F238E27FC236}">
                <a16:creationId xmlns:a16="http://schemas.microsoft.com/office/drawing/2014/main" id="{A0199DBF-F567-9D24-B1F7-1D224E01E7DE}"/>
              </a:ext>
            </a:extLst>
          </p:cNvPr>
          <p:cNvSpPr txBox="1"/>
          <p:nvPr/>
        </p:nvSpPr>
        <p:spPr>
          <a:xfrm>
            <a:off x="803496" y="4056309"/>
            <a:ext cx="1753775" cy="323165"/>
          </a:xfrm>
          <a:prstGeom prst="rect">
            <a:avLst/>
          </a:prstGeom>
          <a:noFill/>
        </p:spPr>
        <p:txBody>
          <a:bodyPr wrap="square" rtlCol="0">
            <a:spAutoFit/>
          </a:bodyPr>
          <a:lstStyle/>
          <a:p>
            <a:r>
              <a:rPr lang="ja-JP" altLang="en-US" sz="1500" dirty="0">
                <a:solidFill>
                  <a:srgbClr val="002060"/>
                </a:solidFill>
              </a:rPr>
              <a:t>家族の一員である</a:t>
            </a:r>
            <a:endParaRPr lang="en-US" altLang="ja-JP" sz="1500" dirty="0">
              <a:solidFill>
                <a:srgbClr val="002060"/>
              </a:solidFill>
            </a:endParaRPr>
          </a:p>
        </p:txBody>
      </p:sp>
      <p:sp>
        <p:nvSpPr>
          <p:cNvPr id="36" name="正方形/長方形 35">
            <a:extLst>
              <a:ext uri="{FF2B5EF4-FFF2-40B4-BE49-F238E27FC236}">
                <a16:creationId xmlns:a16="http://schemas.microsoft.com/office/drawing/2014/main" id="{1C68E1FD-D1DB-678E-F166-96EED886706B}"/>
              </a:ext>
            </a:extLst>
          </p:cNvPr>
          <p:cNvSpPr/>
          <p:nvPr/>
        </p:nvSpPr>
        <p:spPr>
          <a:xfrm>
            <a:off x="3751453" y="5345263"/>
            <a:ext cx="142750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rgbClr val="002060"/>
                </a:solidFill>
              </a:rPr>
              <a:t>伊藤（</a:t>
            </a:r>
            <a:r>
              <a:rPr lang="en-US" altLang="ja-JP" sz="1500" dirty="0">
                <a:solidFill>
                  <a:srgbClr val="002060"/>
                </a:solidFill>
              </a:rPr>
              <a:t>2009</a:t>
            </a:r>
            <a:r>
              <a:rPr lang="ja-JP" altLang="en-US" sz="1500" dirty="0">
                <a:solidFill>
                  <a:srgbClr val="002060"/>
                </a:solidFill>
              </a:rPr>
              <a:t>）</a:t>
            </a:r>
          </a:p>
        </p:txBody>
      </p:sp>
      <p:sp>
        <p:nvSpPr>
          <p:cNvPr id="37" name="吹き出し: 角を丸めた四角形 36">
            <a:extLst>
              <a:ext uri="{FF2B5EF4-FFF2-40B4-BE49-F238E27FC236}">
                <a16:creationId xmlns:a16="http://schemas.microsoft.com/office/drawing/2014/main" id="{6C53F80E-C903-3622-B849-15982DEAEFAD}"/>
              </a:ext>
            </a:extLst>
          </p:cNvPr>
          <p:cNvSpPr/>
          <p:nvPr/>
        </p:nvSpPr>
        <p:spPr>
          <a:xfrm>
            <a:off x="5290693" y="4815262"/>
            <a:ext cx="3709799" cy="1060001"/>
          </a:xfrm>
          <a:prstGeom prst="wedgeRoundRectCallout">
            <a:avLst>
              <a:gd name="adj1" fmla="val 49467"/>
              <a:gd name="adj2" fmla="val 43362"/>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ja-JP" altLang="en-US" dirty="0">
                <a:solidFill>
                  <a:srgbClr val="002060"/>
                </a:solidFill>
                <a:latin typeface="+mn-ea"/>
              </a:rPr>
              <a:t>心のおまんじゅう全体がふっくら大きくなり、心の中にあんこが占める割合が相対的に小さくなる</a:t>
            </a:r>
            <a:endParaRPr lang="en-US" altLang="ja-JP" dirty="0">
              <a:solidFill>
                <a:srgbClr val="002060"/>
              </a:solidFill>
              <a:latin typeface="+mn-ea"/>
            </a:endParaRPr>
          </a:p>
        </p:txBody>
      </p:sp>
      <p:sp>
        <p:nvSpPr>
          <p:cNvPr id="38" name="吹き出し: 角を丸めた四角形 37">
            <a:extLst>
              <a:ext uri="{FF2B5EF4-FFF2-40B4-BE49-F238E27FC236}">
                <a16:creationId xmlns:a16="http://schemas.microsoft.com/office/drawing/2014/main" id="{9E46EF5D-87ED-425C-8871-552EFDE90944}"/>
              </a:ext>
            </a:extLst>
          </p:cNvPr>
          <p:cNvSpPr/>
          <p:nvPr/>
        </p:nvSpPr>
        <p:spPr>
          <a:xfrm>
            <a:off x="5347153" y="1981370"/>
            <a:ext cx="3709799" cy="2116933"/>
          </a:xfrm>
          <a:prstGeom prst="wedgeRoundRectCallout">
            <a:avLst>
              <a:gd name="adj1" fmla="val 49467"/>
              <a:gd name="adj2" fmla="val 43362"/>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272654" indent="-272654">
              <a:lnSpc>
                <a:spcPct val="120000"/>
              </a:lnSpc>
            </a:pPr>
            <a:r>
              <a:rPr lang="ja-JP" altLang="en-US" dirty="0">
                <a:solidFill>
                  <a:srgbClr val="002060"/>
                </a:solidFill>
                <a:latin typeface="+mn-ea"/>
              </a:rPr>
              <a:t>・あんこを安心して語れると、大きさは変わらなくても、色が薄くなったり重さが軽くなったりする</a:t>
            </a:r>
            <a:endParaRPr lang="en-US" altLang="ja-JP" dirty="0">
              <a:solidFill>
                <a:srgbClr val="002060"/>
              </a:solidFill>
              <a:latin typeface="+mn-ea"/>
            </a:endParaRPr>
          </a:p>
          <a:p>
            <a:pPr marL="196454" indent="-196454"/>
            <a:r>
              <a:rPr lang="ja-JP" altLang="en-US" dirty="0">
                <a:solidFill>
                  <a:srgbClr val="002060"/>
                </a:solidFill>
                <a:latin typeface="+mn-ea"/>
              </a:rPr>
              <a:t>・小さな皮でも少しずつ探して見つけていくと、皮が大きくなる</a:t>
            </a:r>
            <a:endParaRPr lang="en-US" altLang="ja-JP" dirty="0">
              <a:solidFill>
                <a:srgbClr val="002060"/>
              </a:solidFill>
              <a:latin typeface="+mn-ea"/>
            </a:endParaRPr>
          </a:p>
        </p:txBody>
      </p:sp>
      <p:sp>
        <p:nvSpPr>
          <p:cNvPr id="39" name="下矢印 1">
            <a:extLst>
              <a:ext uri="{FF2B5EF4-FFF2-40B4-BE49-F238E27FC236}">
                <a16:creationId xmlns:a16="http://schemas.microsoft.com/office/drawing/2014/main" id="{382643D0-9EBD-8185-DF94-03A369501726}"/>
              </a:ext>
            </a:extLst>
          </p:cNvPr>
          <p:cNvSpPr/>
          <p:nvPr/>
        </p:nvSpPr>
        <p:spPr>
          <a:xfrm>
            <a:off x="6879143" y="4098303"/>
            <a:ext cx="532898" cy="488246"/>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002060"/>
              </a:solidFill>
            </a:endParaRPr>
          </a:p>
        </p:txBody>
      </p:sp>
      <p:sp>
        <p:nvSpPr>
          <p:cNvPr id="12" name="タイトル 1">
            <a:extLst>
              <a:ext uri="{FF2B5EF4-FFF2-40B4-BE49-F238E27FC236}">
                <a16:creationId xmlns:a16="http://schemas.microsoft.com/office/drawing/2014/main" id="{0A48091F-9D9C-7879-0CA3-A4CE7B3E9155}"/>
              </a:ext>
            </a:extLst>
          </p:cNvPr>
          <p:cNvSpPr>
            <a:spLocks noGrp="1"/>
          </p:cNvSpPr>
          <p:nvPr>
            <p:ph type="title"/>
          </p:nvPr>
        </p:nvSpPr>
        <p:spPr>
          <a:xfrm>
            <a:off x="263962" y="573663"/>
            <a:ext cx="7447280" cy="486054"/>
          </a:xfrm>
        </p:spPr>
        <p:txBody>
          <a:bodyPr>
            <a:noAutofit/>
          </a:bodyPr>
          <a:lstStyle/>
          <a:p>
            <a:r>
              <a:rPr kumimoji="1" lang="ja-JP" altLang="en-US" dirty="0">
                <a:latin typeface="HGS創英角ﾎﾟｯﾌﾟ体" panose="040B0A00000000000000" pitchFamily="50" charset="-128"/>
                <a:ea typeface="HGS創英角ﾎﾟｯﾌﾟ体" panose="040B0A00000000000000" pitchFamily="50" charset="-128"/>
              </a:rPr>
              <a:t>３．まんじゅう理論</a:t>
            </a:r>
          </a:p>
        </p:txBody>
      </p:sp>
    </p:spTree>
    <p:extLst>
      <p:ext uri="{BB962C8B-B14F-4D97-AF65-F5344CB8AC3E}">
        <p14:creationId xmlns:p14="http://schemas.microsoft.com/office/powerpoint/2010/main" val="1062576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42058" y="772836"/>
            <a:ext cx="8859883" cy="702078"/>
          </a:xfrm>
        </p:spPr>
        <p:txBody>
          <a:bodyPr anchor="ctr">
            <a:noAutofit/>
          </a:bodyPr>
          <a:lstStyle/>
          <a:p>
            <a:r>
              <a:rPr lang="ja-JP" altLang="en-US" sz="3300" dirty="0">
                <a:latin typeface="HGS創英角ﾎﾟｯﾌﾟ体" panose="040B0A00000000000000" pitchFamily="50" charset="-128"/>
                <a:ea typeface="HGS創英角ﾎﾟｯﾌﾟ体" panose="040B0A00000000000000" pitchFamily="50" charset="-128"/>
              </a:rPr>
              <a:t>本人のお</a:t>
            </a:r>
            <a:r>
              <a:rPr kumimoji="1" lang="ja-JP" altLang="en-US" sz="3300" dirty="0">
                <a:latin typeface="HGS創英角ﾎﾟｯﾌﾟ体" panose="040B0A00000000000000" pitchFamily="50" charset="-128"/>
                <a:ea typeface="HGS創英角ﾎﾟｯﾌﾟ体" panose="040B0A00000000000000" pitchFamily="50" charset="-128"/>
              </a:rPr>
              <a:t>まんじゅう、家族の</a:t>
            </a:r>
            <a:r>
              <a:rPr lang="ja-JP" altLang="en-US" sz="3300" dirty="0">
                <a:latin typeface="HGS創英角ﾎﾟｯﾌﾟ体" panose="040B0A00000000000000" pitchFamily="50" charset="-128"/>
                <a:ea typeface="HGS創英角ﾎﾟｯﾌﾟ体" panose="040B0A00000000000000" pitchFamily="50" charset="-128"/>
              </a:rPr>
              <a:t>おまんじゅう</a:t>
            </a:r>
            <a:endParaRPr kumimoji="1" lang="ja-JP" altLang="en-US" sz="3300" dirty="0">
              <a:latin typeface="HGS創英角ﾎﾟｯﾌﾟ体" panose="040B0A00000000000000" pitchFamily="50" charset="-128"/>
              <a:ea typeface="HGS創英角ﾎﾟｯﾌﾟ体" panose="040B0A00000000000000" pitchFamily="50" charset="-128"/>
            </a:endParaRPr>
          </a:p>
        </p:txBody>
      </p:sp>
      <p:sp>
        <p:nvSpPr>
          <p:cNvPr id="2" name="コンテンツ プレースホルダー 1"/>
          <p:cNvSpPr>
            <a:spLocks noGrp="1"/>
          </p:cNvSpPr>
          <p:nvPr>
            <p:ph idx="1"/>
          </p:nvPr>
        </p:nvSpPr>
        <p:spPr>
          <a:xfrm>
            <a:off x="672738" y="1835432"/>
            <a:ext cx="7596052" cy="3796292"/>
          </a:xfrm>
        </p:spPr>
        <p:txBody>
          <a:bodyPr>
            <a:noAutofit/>
          </a:bodyPr>
          <a:lstStyle/>
          <a:p>
            <a:pPr>
              <a:spcBef>
                <a:spcPts val="900"/>
              </a:spcBef>
            </a:pPr>
            <a:r>
              <a:rPr kumimoji="1" lang="ja-JP" altLang="en-US" sz="2400" dirty="0"/>
              <a:t>本人にも、家族にも、おまんじゅうがある</a:t>
            </a:r>
            <a:endParaRPr kumimoji="1" lang="en-US" altLang="ja-JP" sz="2400" dirty="0"/>
          </a:p>
          <a:p>
            <a:pPr>
              <a:spcBef>
                <a:spcPts val="900"/>
              </a:spcBef>
            </a:pPr>
            <a:r>
              <a:rPr kumimoji="1" lang="ja-JP" altLang="en-US" sz="2400" dirty="0"/>
              <a:t>たとえどんな状況でも、その人のいいところ、がんばっていることがある</a:t>
            </a:r>
            <a:endParaRPr kumimoji="1" lang="en-US" altLang="ja-JP" sz="2400" dirty="0"/>
          </a:p>
          <a:p>
            <a:pPr>
              <a:spcBef>
                <a:spcPts val="900"/>
              </a:spcBef>
            </a:pPr>
            <a:r>
              <a:rPr lang="ja-JP" altLang="en-US" sz="2400" dirty="0"/>
              <a:t>本人も、家族も、</a:t>
            </a:r>
            <a:r>
              <a:rPr kumimoji="1" lang="ja-JP" altLang="en-US" sz="2400" dirty="0"/>
              <a:t>あんこを癒やし、皮をふっくらさせることが回復につながる</a:t>
            </a:r>
            <a:endParaRPr kumimoji="1" lang="en-US" altLang="ja-JP" sz="2400" dirty="0"/>
          </a:p>
          <a:p>
            <a:pPr>
              <a:spcBef>
                <a:spcPts val="900"/>
              </a:spcBef>
            </a:pPr>
            <a:r>
              <a:rPr lang="ja-JP" altLang="en-US" sz="2400" dirty="0"/>
              <a:t>安心してあんこを語れる、小さな皮から一緒に探してくれる人や場所の大切さ</a:t>
            </a:r>
            <a:endParaRPr kumimoji="1" lang="en-US" altLang="ja-JP" sz="2400" dirty="0"/>
          </a:p>
        </p:txBody>
      </p:sp>
    </p:spTree>
    <p:extLst>
      <p:ext uri="{BB962C8B-B14F-4D97-AF65-F5344CB8AC3E}">
        <p14:creationId xmlns:p14="http://schemas.microsoft.com/office/powerpoint/2010/main" val="2493276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DD98AE0-C9D2-4E6A-A19B-528368A5BC2B}"/>
              </a:ext>
            </a:extLst>
          </p:cNvPr>
          <p:cNvSpPr txBox="1">
            <a:spLocks/>
          </p:cNvSpPr>
          <p:nvPr/>
        </p:nvSpPr>
        <p:spPr>
          <a:xfrm>
            <a:off x="421481" y="498750"/>
            <a:ext cx="8301038" cy="655958"/>
          </a:xfrm>
          <a:prstGeom prst="rect">
            <a:avLst/>
          </a:prstGeom>
          <a:effectLst>
            <a:outerShdw blurRad="25400" dir="17880000">
              <a:srgbClr val="000000">
                <a:alpha val="46000"/>
              </a:srgbClr>
            </a:outerShdw>
          </a:effectLst>
        </p:spPr>
        <p:txBody>
          <a:bodyPr lIns="82296" tIns="82296" rIns="82296" bIns="68580" anchor="ctr">
            <a:normAutofit fontScale="90000" lnSpcReduction="20000"/>
          </a:bodyPr>
          <a:lstStyle>
            <a:lvl1pPr algn="l" defTabSz="457200" rtl="0" eaLnBrk="1" latinLnBrk="0" hangingPunct="1">
              <a:lnSpc>
                <a:spcPct val="120000"/>
              </a:lnSpc>
              <a:spcBef>
                <a:spcPct val="0"/>
              </a:spcBef>
              <a:buNone/>
              <a:defRPr sz="4800" kern="1200" spc="150">
                <a:ln>
                  <a:noFill/>
                </a:ln>
                <a:solidFill>
                  <a:srgbClr val="00339A"/>
                </a:solidFill>
                <a:effectLst/>
                <a:latin typeface="+mj-ea"/>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ja-JP" altLang="en-US" sz="3600" dirty="0">
                <a:latin typeface="HG創英角ﾎﾟｯﾌﾟ体" panose="040B0A09000000000000" pitchFamily="49" charset="-128"/>
                <a:ea typeface="HG創英角ﾎﾟｯﾌﾟ体" panose="040B0A09000000000000" pitchFamily="49" charset="-128"/>
              </a:rPr>
              <a:t>４．きっかけ作り</a:t>
            </a:r>
            <a:endParaRPr kumimoji="1" lang="ja-JP" altLang="en-US" sz="2025" dirty="0">
              <a:latin typeface="HG創英角ﾎﾟｯﾌﾟ体" panose="040B0A09000000000000" pitchFamily="49" charset="-128"/>
              <a:ea typeface="HG創英角ﾎﾟｯﾌﾟ体" panose="040B0A09000000000000" pitchFamily="49" charset="-128"/>
            </a:endParaRPr>
          </a:p>
        </p:txBody>
      </p:sp>
      <p:sp>
        <p:nvSpPr>
          <p:cNvPr id="4" name="コンテンツ プレースホルダー 2">
            <a:extLst>
              <a:ext uri="{FF2B5EF4-FFF2-40B4-BE49-F238E27FC236}">
                <a16:creationId xmlns:a16="http://schemas.microsoft.com/office/drawing/2014/main" id="{4BAF403F-D358-47FA-B6D6-9C6A4B9887D2}"/>
              </a:ext>
            </a:extLst>
          </p:cNvPr>
          <p:cNvSpPr>
            <a:spLocks noGrp="1"/>
          </p:cNvSpPr>
          <p:nvPr>
            <p:ph idx="1"/>
          </p:nvPr>
        </p:nvSpPr>
        <p:spPr>
          <a:xfrm>
            <a:off x="142874" y="1425689"/>
            <a:ext cx="9001126" cy="4006622"/>
          </a:xfrm>
        </p:spPr>
        <p:txBody>
          <a:bodyPr>
            <a:noAutofit/>
          </a:bodyPr>
          <a:lstStyle/>
          <a:p>
            <a:pPr>
              <a:lnSpc>
                <a:spcPct val="110000"/>
              </a:lnSpc>
              <a:spcBef>
                <a:spcPts val="450"/>
              </a:spcBef>
              <a:spcAft>
                <a:spcPts val="0"/>
              </a:spcAft>
            </a:pPr>
            <a:r>
              <a:rPr lang="ja-JP" altLang="en-US" sz="2400" dirty="0">
                <a:latin typeface="+mj-ea"/>
                <a:ea typeface="+mj-ea"/>
              </a:rPr>
              <a:t>仕事に就くこと以外でできる活動</a:t>
            </a:r>
            <a:endParaRPr lang="ja-JP" altLang="en-US" sz="1800" dirty="0">
              <a:latin typeface="+mj-ea"/>
              <a:ea typeface="+mj-ea"/>
            </a:endParaRPr>
          </a:p>
          <a:p>
            <a:pPr lvl="1">
              <a:lnSpc>
                <a:spcPct val="110000"/>
              </a:lnSpc>
              <a:spcBef>
                <a:spcPts val="450"/>
              </a:spcBef>
              <a:spcAft>
                <a:spcPts val="0"/>
              </a:spcAft>
            </a:pPr>
            <a:r>
              <a:rPr lang="ja-JP" altLang="en-US" sz="1800" dirty="0">
                <a:latin typeface="+mj-ea"/>
                <a:ea typeface="+mj-ea"/>
              </a:rPr>
              <a:t>家事、ラジオ、動画や映画、読書、オンラインイベント、手芸、楽器演奏等</a:t>
            </a:r>
          </a:p>
          <a:p>
            <a:pPr lvl="1">
              <a:lnSpc>
                <a:spcPct val="110000"/>
              </a:lnSpc>
              <a:spcBef>
                <a:spcPts val="450"/>
              </a:spcBef>
              <a:spcAft>
                <a:spcPts val="0"/>
              </a:spcAft>
            </a:pPr>
            <a:r>
              <a:rPr lang="ja-JP" altLang="en-US" sz="1800" dirty="0">
                <a:latin typeface="+mj-ea"/>
                <a:ea typeface="+mj-ea"/>
              </a:rPr>
              <a:t>地域の居場所、支援機関、当事者会、家族会での活動等</a:t>
            </a:r>
          </a:p>
          <a:p>
            <a:pPr lvl="1">
              <a:lnSpc>
                <a:spcPct val="110000"/>
              </a:lnSpc>
              <a:spcBef>
                <a:spcPts val="450"/>
              </a:spcBef>
              <a:spcAft>
                <a:spcPts val="0"/>
              </a:spcAft>
            </a:pPr>
            <a:r>
              <a:rPr lang="ja-JP" altLang="en-US" sz="1800" dirty="0">
                <a:latin typeface="+mj-ea"/>
                <a:ea typeface="+mj-ea"/>
              </a:rPr>
              <a:t>ボランティア活動等</a:t>
            </a:r>
          </a:p>
          <a:p>
            <a:pPr marL="402975" indent="-342900">
              <a:lnSpc>
                <a:spcPct val="110000"/>
              </a:lnSpc>
              <a:spcBef>
                <a:spcPts val="450"/>
              </a:spcBef>
              <a:spcAft>
                <a:spcPts val="0"/>
              </a:spcAft>
              <a:buFont typeface="Wingdings" panose="05000000000000000000" pitchFamily="2" charset="2"/>
              <a:buChar char="l"/>
            </a:pPr>
            <a:r>
              <a:rPr lang="ja-JP" altLang="en-US" sz="2400" dirty="0">
                <a:latin typeface="+mj-ea"/>
                <a:ea typeface="+mj-ea"/>
              </a:rPr>
              <a:t>多様な働き方⇒それを可能にする仕事の創出が重要</a:t>
            </a:r>
          </a:p>
          <a:p>
            <a:pPr marL="685800" lvl="1" indent="-342900">
              <a:lnSpc>
                <a:spcPct val="110000"/>
              </a:lnSpc>
              <a:spcBef>
                <a:spcPts val="450"/>
              </a:spcBef>
              <a:spcAft>
                <a:spcPts val="0"/>
              </a:spcAft>
              <a:buFont typeface="Wingdings" panose="05000000000000000000" pitchFamily="2" charset="2"/>
              <a:buChar char="l"/>
            </a:pPr>
            <a:r>
              <a:rPr lang="ja-JP" altLang="en-US" sz="1800" dirty="0">
                <a:latin typeface="+mj-ea"/>
                <a:ea typeface="+mj-ea"/>
              </a:rPr>
              <a:t>人と関わらずにできる仕事</a:t>
            </a:r>
          </a:p>
          <a:p>
            <a:pPr marL="685800" lvl="1" indent="-342900">
              <a:lnSpc>
                <a:spcPct val="110000"/>
              </a:lnSpc>
              <a:spcBef>
                <a:spcPts val="450"/>
              </a:spcBef>
              <a:spcAft>
                <a:spcPts val="0"/>
              </a:spcAft>
              <a:buFont typeface="Wingdings" panose="05000000000000000000" pitchFamily="2" charset="2"/>
              <a:buChar char="l"/>
            </a:pPr>
            <a:r>
              <a:rPr lang="en-US" altLang="ja-JP" sz="1800" dirty="0">
                <a:latin typeface="+mj-ea"/>
                <a:ea typeface="+mj-ea"/>
              </a:rPr>
              <a:t>1</a:t>
            </a:r>
            <a:r>
              <a:rPr lang="ja-JP" altLang="en-US" sz="1800" dirty="0">
                <a:latin typeface="+mj-ea"/>
                <a:ea typeface="+mj-ea"/>
              </a:rPr>
              <a:t>日から、</a:t>
            </a:r>
            <a:r>
              <a:rPr lang="en-US" altLang="ja-JP" sz="1800" dirty="0">
                <a:latin typeface="+mj-ea"/>
                <a:ea typeface="+mj-ea"/>
              </a:rPr>
              <a:t>15</a:t>
            </a:r>
            <a:r>
              <a:rPr lang="ja-JP" altLang="en-US" sz="1800" dirty="0">
                <a:latin typeface="+mj-ea"/>
                <a:ea typeface="+mj-ea"/>
              </a:rPr>
              <a:t>分からできる仕事</a:t>
            </a:r>
          </a:p>
          <a:p>
            <a:pPr marL="685800" lvl="1" indent="-342900">
              <a:lnSpc>
                <a:spcPct val="110000"/>
              </a:lnSpc>
              <a:spcBef>
                <a:spcPts val="450"/>
              </a:spcBef>
              <a:spcAft>
                <a:spcPts val="0"/>
              </a:spcAft>
              <a:buFont typeface="Wingdings" panose="05000000000000000000" pitchFamily="2" charset="2"/>
              <a:buChar char="l"/>
            </a:pPr>
            <a:r>
              <a:rPr lang="ja-JP" altLang="en-US" sz="1800" dirty="0">
                <a:latin typeface="+mj-ea"/>
                <a:ea typeface="+mj-ea"/>
              </a:rPr>
              <a:t>好き</a:t>
            </a:r>
            <a:r>
              <a:rPr lang="en-US" altLang="ja-JP" sz="1800" dirty="0">
                <a:latin typeface="+mj-ea"/>
                <a:ea typeface="+mj-ea"/>
              </a:rPr>
              <a:t>/</a:t>
            </a:r>
            <a:r>
              <a:rPr lang="ja-JP" altLang="en-US" sz="1800" dirty="0">
                <a:latin typeface="+mj-ea"/>
                <a:ea typeface="+mj-ea"/>
              </a:rPr>
              <a:t>得意なこと、経験を生かしたことを仕事にする（ピアサポーターも）</a:t>
            </a:r>
          </a:p>
          <a:p>
            <a:pPr marL="685800" lvl="1" indent="-342900">
              <a:lnSpc>
                <a:spcPct val="110000"/>
              </a:lnSpc>
              <a:spcBef>
                <a:spcPts val="450"/>
              </a:spcBef>
              <a:spcAft>
                <a:spcPts val="0"/>
              </a:spcAft>
              <a:buFont typeface="Wingdings" panose="05000000000000000000" pitchFamily="2" charset="2"/>
              <a:buChar char="l"/>
            </a:pPr>
            <a:r>
              <a:rPr lang="ja-JP" altLang="en-US" sz="1800" dirty="0">
                <a:latin typeface="+mj-ea"/>
                <a:ea typeface="+mj-ea"/>
              </a:rPr>
              <a:t>自分の性質に合わせた働き方</a:t>
            </a:r>
          </a:p>
          <a:p>
            <a:pPr marL="402975" indent="-342900">
              <a:lnSpc>
                <a:spcPct val="110000"/>
              </a:lnSpc>
              <a:spcBef>
                <a:spcPts val="450"/>
              </a:spcBef>
              <a:spcAft>
                <a:spcPts val="0"/>
              </a:spcAft>
              <a:buFont typeface="Wingdings" panose="05000000000000000000" pitchFamily="2" charset="2"/>
              <a:buChar char="l"/>
            </a:pPr>
            <a:r>
              <a:rPr lang="ja-JP" altLang="en-US" sz="2400" dirty="0">
                <a:latin typeface="+mj-ea"/>
                <a:ea typeface="+mj-ea"/>
              </a:rPr>
              <a:t>今の状態が続いた場合の将来について話し合うことも役立つ</a:t>
            </a:r>
          </a:p>
          <a:p>
            <a:pPr marL="685800" lvl="1" indent="-342900">
              <a:lnSpc>
                <a:spcPct val="110000"/>
              </a:lnSpc>
              <a:spcBef>
                <a:spcPts val="450"/>
              </a:spcBef>
              <a:spcAft>
                <a:spcPts val="0"/>
              </a:spcAft>
              <a:buFont typeface="Wingdings" panose="05000000000000000000" pitchFamily="2" charset="2"/>
              <a:buChar char="l"/>
            </a:pPr>
            <a:r>
              <a:rPr lang="ja-JP" altLang="en-US" sz="1800" dirty="0">
                <a:latin typeface="+mj-ea"/>
                <a:ea typeface="+mj-ea"/>
              </a:rPr>
              <a:t>将来使えるお金の額を話し合う</a:t>
            </a:r>
          </a:p>
          <a:p>
            <a:pPr marL="685800" lvl="1" indent="-342900">
              <a:lnSpc>
                <a:spcPct val="110000"/>
              </a:lnSpc>
              <a:spcBef>
                <a:spcPts val="450"/>
              </a:spcBef>
              <a:spcAft>
                <a:spcPts val="0"/>
              </a:spcAft>
              <a:buFont typeface="Wingdings" panose="05000000000000000000" pitchFamily="2" charset="2"/>
              <a:buChar char="l"/>
            </a:pPr>
            <a:r>
              <a:rPr lang="ja-JP" altLang="en-US" sz="1800" dirty="0">
                <a:latin typeface="+mj-ea"/>
                <a:ea typeface="+mj-ea"/>
              </a:rPr>
              <a:t>今後使いうる行政・福祉サービス等を検討</a:t>
            </a:r>
          </a:p>
        </p:txBody>
      </p:sp>
    </p:spTree>
    <p:extLst>
      <p:ext uri="{BB962C8B-B14F-4D97-AF65-F5344CB8AC3E}">
        <p14:creationId xmlns:p14="http://schemas.microsoft.com/office/powerpoint/2010/main" val="3904111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0A772-5D5A-6066-CE00-3B43D547E324}"/>
              </a:ext>
            </a:extLst>
          </p:cNvPr>
          <p:cNvSpPr>
            <a:spLocks noGrp="1"/>
          </p:cNvSpPr>
          <p:nvPr>
            <p:ph type="title"/>
          </p:nvPr>
        </p:nvSpPr>
        <p:spPr>
          <a:xfrm>
            <a:off x="160848" y="536927"/>
            <a:ext cx="8198456" cy="651272"/>
          </a:xfrm>
        </p:spPr>
        <p:txBody>
          <a:bodyPr/>
          <a:lstStyle/>
          <a:p>
            <a:r>
              <a:rPr lang="ja-JP" altLang="en-US" sz="3300" dirty="0">
                <a:latin typeface="HGP創英角ﾎﾟｯﾌﾟ体" panose="040B0A00000000000000" pitchFamily="50" charset="-128"/>
                <a:ea typeface="HGP創英角ﾎﾟｯﾌﾟ体" panose="040B0A00000000000000" pitchFamily="50" charset="-128"/>
              </a:rPr>
              <a:t>本人が支援につながるきっかけ</a:t>
            </a:r>
            <a:r>
              <a:rPr lang="ja-JP" altLang="en-US" dirty="0">
                <a:latin typeface="HGS創英角ﾎﾟｯﾌﾟ体" panose="040B0A00000000000000" pitchFamily="50" charset="-128"/>
                <a:ea typeface="HGS創英角ﾎﾟｯﾌﾟ体" panose="040B0A00000000000000" pitchFamily="50" charset="-128"/>
              </a:rPr>
              <a:t>となる工夫</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2BAA3C75-8FE2-4273-FCDD-5005BBCD32DE}"/>
              </a:ext>
            </a:extLst>
          </p:cNvPr>
          <p:cNvSpPr>
            <a:spLocks noGrp="1"/>
          </p:cNvSpPr>
          <p:nvPr>
            <p:ph idx="1"/>
          </p:nvPr>
        </p:nvSpPr>
        <p:spPr>
          <a:xfrm>
            <a:off x="290312" y="1590939"/>
            <a:ext cx="8563373" cy="3676121"/>
          </a:xfrm>
        </p:spPr>
        <p:txBody>
          <a:bodyPr/>
          <a:lstStyle/>
          <a:p>
            <a:pPr>
              <a:lnSpc>
                <a:spcPct val="100000"/>
              </a:lnSpc>
            </a:pPr>
            <a:r>
              <a:rPr kumimoji="1" lang="ja-JP" altLang="en-US" sz="2100" dirty="0"/>
              <a:t>家の中で、エネルギー、対話、居場所が回復し、本人が楽になっていることがまず大切</a:t>
            </a:r>
            <a:endParaRPr kumimoji="1" lang="en-US" altLang="ja-JP" sz="2100" dirty="0"/>
          </a:p>
          <a:p>
            <a:pPr lvl="1">
              <a:lnSpc>
                <a:spcPct val="100000"/>
              </a:lnSpc>
            </a:pPr>
            <a:r>
              <a:rPr kumimoji="1" lang="ja-JP" altLang="en-US" sz="2100" dirty="0"/>
              <a:t>「家族は自分を責めないんだ」「自分はここに居ていいんだ（生きていていいんだ）」と本人が信じられること</a:t>
            </a:r>
            <a:endParaRPr kumimoji="1" lang="en-US" altLang="ja-JP" sz="2100" dirty="0"/>
          </a:p>
          <a:p>
            <a:pPr>
              <a:lnSpc>
                <a:spcPct val="100000"/>
              </a:lnSpc>
            </a:pPr>
            <a:r>
              <a:rPr kumimoji="1" lang="ja-JP" altLang="en-US" sz="2100" dirty="0"/>
              <a:t>家族が支援機関に行っていることを、雑談のように話す</a:t>
            </a:r>
            <a:endParaRPr kumimoji="1" lang="en-US" altLang="ja-JP" sz="2100" dirty="0"/>
          </a:p>
          <a:p>
            <a:pPr lvl="1">
              <a:lnSpc>
                <a:spcPct val="100000"/>
              </a:lnSpc>
            </a:pPr>
            <a:r>
              <a:rPr lang="ja-JP" altLang="en-US" sz="2100" dirty="0"/>
              <a:t>家族が、「家族自身のために」相談していることを伝える</a:t>
            </a:r>
            <a:endParaRPr lang="en-US" altLang="ja-JP" sz="2100" dirty="0"/>
          </a:p>
          <a:p>
            <a:pPr lvl="1">
              <a:lnSpc>
                <a:spcPct val="100000"/>
              </a:lnSpc>
            </a:pPr>
            <a:r>
              <a:rPr lang="ja-JP" altLang="en-US" sz="2100" dirty="0"/>
              <a:t>そこに行くと、家族がほっとして帰ってくる感じが伝わること</a:t>
            </a:r>
            <a:endParaRPr kumimoji="1" lang="en-US" altLang="ja-JP" sz="2100" dirty="0"/>
          </a:p>
          <a:p>
            <a:pPr>
              <a:lnSpc>
                <a:spcPct val="100000"/>
              </a:lnSpc>
            </a:pPr>
            <a:r>
              <a:rPr kumimoji="1" lang="ja-JP" altLang="en-US" sz="2100" dirty="0"/>
              <a:t>支援者からのメッセージを伝えてみる</a:t>
            </a:r>
            <a:endParaRPr kumimoji="1" lang="en-US" altLang="ja-JP" sz="2100" dirty="0"/>
          </a:p>
        </p:txBody>
      </p:sp>
      <p:sp>
        <p:nvSpPr>
          <p:cNvPr id="4" name="角丸四角形 3">
            <a:extLst>
              <a:ext uri="{FF2B5EF4-FFF2-40B4-BE49-F238E27FC236}">
                <a16:creationId xmlns:a16="http://schemas.microsoft.com/office/drawing/2014/main" id="{A7712E30-2553-543F-FBAE-D0133B3F5112}"/>
              </a:ext>
            </a:extLst>
          </p:cNvPr>
          <p:cNvSpPr/>
          <p:nvPr/>
        </p:nvSpPr>
        <p:spPr>
          <a:xfrm>
            <a:off x="865294" y="5355543"/>
            <a:ext cx="7413411" cy="628513"/>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2100" dirty="0">
                <a:solidFill>
                  <a:srgbClr val="000000"/>
                </a:solidFill>
                <a:latin typeface="Gill Sans MT" panose="020B0502020104020203"/>
                <a:ea typeface="HGｺﾞｼｯｸE" panose="020B0909000000000000" pitchFamily="49" charset="-128"/>
              </a:rPr>
              <a:t>繊細な、息の長い関わりが必要</a:t>
            </a:r>
          </a:p>
        </p:txBody>
      </p:sp>
    </p:spTree>
    <p:extLst>
      <p:ext uri="{BB962C8B-B14F-4D97-AF65-F5344CB8AC3E}">
        <p14:creationId xmlns:p14="http://schemas.microsoft.com/office/powerpoint/2010/main" val="1944918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4328" y="2841707"/>
            <a:ext cx="8268128" cy="486054"/>
          </a:xfrm>
        </p:spPr>
        <p:txBody>
          <a:bodyPr>
            <a:noAutofit/>
          </a:bodyPr>
          <a:lstStyle/>
          <a:p>
            <a:r>
              <a:rPr kumimoji="1" lang="ja-JP" altLang="en-US" dirty="0">
                <a:latin typeface="HGS創英角ﾎﾟｯﾌﾟ体" panose="040B0A00000000000000" pitchFamily="50" charset="-128"/>
                <a:ea typeface="HGS創英角ﾎﾟｯﾌﾟ体" panose="040B0A00000000000000" pitchFamily="50" charset="-128"/>
              </a:rPr>
              <a:t>家族が元気でいるために</a:t>
            </a:r>
          </a:p>
        </p:txBody>
      </p:sp>
    </p:spTree>
    <p:extLst>
      <p:ext uri="{BB962C8B-B14F-4D97-AF65-F5344CB8AC3E}">
        <p14:creationId xmlns:p14="http://schemas.microsoft.com/office/powerpoint/2010/main" val="295907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6CDA4-6F7D-8D2F-9F0D-7214C48BF865}"/>
              </a:ext>
            </a:extLst>
          </p:cNvPr>
          <p:cNvSpPr>
            <a:spLocks noGrp="1"/>
          </p:cNvSpPr>
          <p:nvPr>
            <p:ph type="title"/>
          </p:nvPr>
        </p:nvSpPr>
        <p:spPr>
          <a:xfrm>
            <a:off x="265107" y="395072"/>
            <a:ext cx="7765322" cy="671513"/>
          </a:xfrm>
        </p:spPr>
        <p:txBody>
          <a:bodyPr/>
          <a:lstStyle/>
          <a:p>
            <a:r>
              <a:rPr kumimoji="1" lang="ja-JP" altLang="en-US" dirty="0">
                <a:latin typeface="HG創英角ﾎﾟｯﾌﾟ体" panose="040B0A09000000000000" pitchFamily="49" charset="-128"/>
                <a:ea typeface="HG創英角ﾎﾟｯﾌﾟ体" panose="040B0A09000000000000" pitchFamily="49" charset="-128"/>
              </a:rPr>
              <a:t>どのくらいの人が該当するか</a:t>
            </a:r>
          </a:p>
        </p:txBody>
      </p:sp>
      <p:sp>
        <p:nvSpPr>
          <p:cNvPr id="3" name="コンテンツ プレースホルダー 2">
            <a:extLst>
              <a:ext uri="{FF2B5EF4-FFF2-40B4-BE49-F238E27FC236}">
                <a16:creationId xmlns:a16="http://schemas.microsoft.com/office/drawing/2014/main" id="{4FA25C7F-4ADE-BAA4-3A90-B56187D21F9D}"/>
              </a:ext>
            </a:extLst>
          </p:cNvPr>
          <p:cNvSpPr>
            <a:spLocks noGrp="1"/>
          </p:cNvSpPr>
          <p:nvPr>
            <p:ph idx="1"/>
          </p:nvPr>
        </p:nvSpPr>
        <p:spPr>
          <a:xfrm>
            <a:off x="235289" y="1390314"/>
            <a:ext cx="8590658" cy="1453598"/>
          </a:xfrm>
        </p:spPr>
        <p:txBody>
          <a:bodyPr/>
          <a:lstStyle/>
          <a:p>
            <a:pPr>
              <a:lnSpc>
                <a:spcPct val="100000"/>
              </a:lnSpc>
              <a:spcBef>
                <a:spcPts val="450"/>
              </a:spcBef>
            </a:pPr>
            <a:r>
              <a:rPr kumimoji="1" lang="ja-JP" altLang="en-US" sz="2400" u="sng" dirty="0">
                <a:latin typeface="BIZ UDPゴシック" panose="020B0400000000000000" pitchFamily="50" charset="-128"/>
                <a:ea typeface="BIZ UDPゴシック" panose="020B0400000000000000" pitchFamily="50" charset="-128"/>
              </a:rPr>
              <a:t>広い意味でひきこもり状態にある人（外出頻度の低い人）</a:t>
            </a:r>
            <a:endParaRPr kumimoji="1" lang="en-US" altLang="ja-JP" sz="2400" u="sng" dirty="0">
              <a:latin typeface="BIZ UDPゴシック" panose="020B0400000000000000" pitchFamily="50" charset="-128"/>
              <a:ea typeface="BIZ UDPゴシック" panose="020B0400000000000000" pitchFamily="50" charset="-128"/>
            </a:endParaRPr>
          </a:p>
          <a:p>
            <a:pPr marL="27675" indent="0">
              <a:lnSpc>
                <a:spcPct val="100000"/>
              </a:lnSpc>
              <a:spcBef>
                <a:spcPts val="450"/>
              </a:spcBef>
              <a:buNone/>
            </a:pPr>
            <a:r>
              <a:rPr kumimoji="1" lang="ja-JP" altLang="en-US" sz="2100" dirty="0">
                <a:latin typeface="BIZ UDPゴシック" panose="020B0400000000000000" pitchFamily="50" charset="-128"/>
                <a:ea typeface="BIZ UDPゴシック" panose="020B0400000000000000" pitchFamily="50" charset="-128"/>
              </a:rPr>
              <a:t>　　　⇒</a:t>
            </a:r>
            <a:r>
              <a:rPr kumimoji="1" lang="en-US" altLang="ja-JP" sz="2100" dirty="0">
                <a:latin typeface="BIZ UDPゴシック" panose="020B0400000000000000" pitchFamily="50" charset="-128"/>
                <a:ea typeface="BIZ UDPゴシック" panose="020B0400000000000000" pitchFamily="50" charset="-128"/>
              </a:rPr>
              <a:t> </a:t>
            </a:r>
            <a:r>
              <a:rPr kumimoji="1" lang="en-US" altLang="ja-JP" sz="2400" dirty="0">
                <a:latin typeface="BIZ UDPゴシック" panose="020B0400000000000000" pitchFamily="50" charset="-128"/>
                <a:ea typeface="BIZ UDPゴシック" panose="020B0400000000000000" pitchFamily="50" charset="-128"/>
              </a:rPr>
              <a:t>15</a:t>
            </a:r>
            <a:r>
              <a:rPr kumimoji="1" lang="ja-JP" altLang="en-US" sz="2400" dirty="0">
                <a:latin typeface="BIZ UDPゴシック" panose="020B0400000000000000" pitchFamily="50" charset="-128"/>
                <a:ea typeface="BIZ UDPゴシック" panose="020B0400000000000000" pitchFamily="50" charset="-128"/>
              </a:rPr>
              <a:t>歳～</a:t>
            </a:r>
            <a:r>
              <a:rPr kumimoji="1" lang="en-US" altLang="ja-JP" sz="2400" dirty="0">
                <a:latin typeface="BIZ UDPゴシック" panose="020B0400000000000000" pitchFamily="50" charset="-128"/>
                <a:ea typeface="BIZ UDPゴシック" panose="020B0400000000000000" pitchFamily="50" charset="-128"/>
              </a:rPr>
              <a:t>64</a:t>
            </a:r>
            <a:r>
              <a:rPr kumimoji="1" lang="ja-JP" altLang="en-US" sz="2400" dirty="0">
                <a:latin typeface="BIZ UDPゴシック" panose="020B0400000000000000" pitchFamily="50" charset="-128"/>
                <a:ea typeface="BIZ UDPゴシック" panose="020B0400000000000000" pitchFamily="50" charset="-128"/>
              </a:rPr>
              <a:t>歳において、推計</a:t>
            </a:r>
            <a:r>
              <a:rPr kumimoji="1" lang="en-US" altLang="ja-JP" sz="2400" dirty="0">
                <a:latin typeface="BIZ UDPゴシック" panose="020B0400000000000000" pitchFamily="50" charset="-128"/>
                <a:ea typeface="BIZ UDPゴシック" panose="020B0400000000000000" pitchFamily="50" charset="-128"/>
              </a:rPr>
              <a:t>146</a:t>
            </a:r>
            <a:r>
              <a:rPr kumimoji="1" lang="ja-JP" altLang="en-US" sz="2400" dirty="0">
                <a:latin typeface="BIZ UDPゴシック" panose="020B0400000000000000" pitchFamily="50" charset="-128"/>
                <a:ea typeface="BIZ UDPゴシック" panose="020B0400000000000000" pitchFamily="50" charset="-128"/>
              </a:rPr>
              <a:t>万人</a:t>
            </a:r>
            <a:endParaRPr kumimoji="1" lang="en-US" altLang="ja-JP" sz="2400" dirty="0">
              <a:latin typeface="BIZ UDPゴシック" panose="020B0400000000000000" pitchFamily="50" charset="-128"/>
              <a:ea typeface="BIZ UDPゴシック" panose="020B0400000000000000" pitchFamily="50" charset="-128"/>
            </a:endParaRPr>
          </a:p>
          <a:p>
            <a:pPr marL="337500" lvl="1" indent="0">
              <a:lnSpc>
                <a:spcPct val="100000"/>
              </a:lnSpc>
              <a:spcBef>
                <a:spcPts val="450"/>
              </a:spcBef>
              <a:buNone/>
            </a:pPr>
            <a:r>
              <a:rPr kumimoji="1" lang="ja-JP" altLang="en-US" sz="18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全体の</a:t>
            </a:r>
            <a:r>
              <a:rPr kumimoji="1" lang="en-US" altLang="ja-JP" sz="1800" dirty="0">
                <a:latin typeface="BIZ UDPゴシック" panose="020B0400000000000000" pitchFamily="50" charset="-128"/>
                <a:ea typeface="BIZ UDPゴシック" panose="020B0400000000000000" pitchFamily="50" charset="-128"/>
              </a:rPr>
              <a:t>2</a:t>
            </a:r>
            <a:r>
              <a:rPr kumimoji="1" lang="ja-JP" altLang="en-US" sz="1800" dirty="0">
                <a:latin typeface="BIZ UDPゴシック" panose="020B0400000000000000" pitchFamily="50" charset="-128"/>
                <a:ea typeface="BIZ UDPゴシック" panose="020B0400000000000000" pitchFamily="50" charset="-128"/>
              </a:rPr>
              <a:t>％あまり、</a:t>
            </a:r>
            <a:r>
              <a:rPr kumimoji="1" lang="en-US" altLang="ja-JP" sz="1800" dirty="0">
                <a:latin typeface="BIZ UDPゴシック" panose="020B0400000000000000" pitchFamily="50" charset="-128"/>
                <a:ea typeface="BIZ UDPゴシック" panose="020B0400000000000000" pitchFamily="50" charset="-128"/>
              </a:rPr>
              <a:t>50</a:t>
            </a:r>
            <a:r>
              <a:rPr kumimoji="1" lang="ja-JP" altLang="en-US" sz="1800" dirty="0">
                <a:latin typeface="BIZ UDPゴシック" panose="020B0400000000000000" pitchFamily="50" charset="-128"/>
                <a:ea typeface="BIZ UDPゴシック" panose="020B0400000000000000" pitchFamily="50" charset="-128"/>
              </a:rPr>
              <a:t>人に</a:t>
            </a:r>
            <a:r>
              <a:rPr kumimoji="1" lang="en-US" altLang="ja-JP" sz="1800" dirty="0">
                <a:latin typeface="BIZ UDPゴシック" panose="020B0400000000000000" pitchFamily="50" charset="-128"/>
                <a:ea typeface="BIZ UDPゴシック" panose="020B0400000000000000" pitchFamily="50" charset="-128"/>
              </a:rPr>
              <a:t>1</a:t>
            </a:r>
            <a:r>
              <a:rPr kumimoji="1" lang="ja-JP" altLang="en-US" sz="1800" dirty="0">
                <a:latin typeface="BIZ UDPゴシック" panose="020B0400000000000000" pitchFamily="50" charset="-128"/>
                <a:ea typeface="BIZ UDPゴシック" panose="020B0400000000000000" pitchFamily="50" charset="-128"/>
              </a:rPr>
              <a:t>人</a:t>
            </a:r>
            <a:endParaRPr kumimoji="1" lang="en-US" altLang="ja-JP" sz="1500" dirty="0">
              <a:latin typeface="BIZ UDPゴシック" panose="020B0400000000000000" pitchFamily="50" charset="-128"/>
              <a:ea typeface="BIZ UDPゴシック" panose="020B0400000000000000" pitchFamily="50" charset="-128"/>
            </a:endParaRPr>
          </a:p>
          <a:p>
            <a:pPr marL="337500" lvl="1" indent="0">
              <a:lnSpc>
                <a:spcPct val="100000"/>
              </a:lnSpc>
              <a:spcBef>
                <a:spcPts val="450"/>
              </a:spcBef>
              <a:buNone/>
            </a:pPr>
            <a:endParaRPr kumimoji="1" lang="ja-JP" altLang="en-US"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70E5B769-3013-5B2F-8706-155F004EB8DD}"/>
              </a:ext>
            </a:extLst>
          </p:cNvPr>
          <p:cNvSpPr/>
          <p:nvPr/>
        </p:nvSpPr>
        <p:spPr>
          <a:xfrm>
            <a:off x="4147768" y="6020636"/>
            <a:ext cx="4909931" cy="4422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bg1"/>
                </a:solidFill>
                <a:latin typeface="BIZ UDPゴシック" panose="020B0400000000000000" pitchFamily="50" charset="-128"/>
                <a:ea typeface="BIZ UDPゴシック" panose="020B0400000000000000" pitchFamily="50" charset="-128"/>
              </a:rPr>
              <a:t>令和</a:t>
            </a:r>
            <a:r>
              <a:rPr kumimoji="1" lang="en-US" altLang="ja-JP" sz="1350" dirty="0">
                <a:solidFill>
                  <a:schemeClr val="bg1"/>
                </a:solidFill>
                <a:latin typeface="BIZ UDPゴシック" panose="020B0400000000000000" pitchFamily="50" charset="-128"/>
                <a:ea typeface="BIZ UDPゴシック" panose="020B0400000000000000" pitchFamily="50" charset="-128"/>
              </a:rPr>
              <a:t>4</a:t>
            </a:r>
            <a:r>
              <a:rPr kumimoji="1" lang="ja-JP" altLang="en-US" sz="1350" dirty="0">
                <a:solidFill>
                  <a:schemeClr val="bg1"/>
                </a:solidFill>
                <a:latin typeface="BIZ UDPゴシック" panose="020B0400000000000000" pitchFamily="50" charset="-128"/>
                <a:ea typeface="BIZ UDPゴシック" panose="020B0400000000000000" pitchFamily="50" charset="-128"/>
              </a:rPr>
              <a:t>年度 こども・若者の意識と生活に関する調査 （内閣府）</a:t>
            </a:r>
            <a:endParaRPr kumimoji="1" lang="ja-JP" altLang="en-US" sz="1350" dirty="0">
              <a:solidFill>
                <a:schemeClr val="bg1"/>
              </a:solidFill>
            </a:endParaRPr>
          </a:p>
        </p:txBody>
      </p:sp>
      <p:sp>
        <p:nvSpPr>
          <p:cNvPr id="5" name="正方形/長方形 4">
            <a:extLst>
              <a:ext uri="{FF2B5EF4-FFF2-40B4-BE49-F238E27FC236}">
                <a16:creationId xmlns:a16="http://schemas.microsoft.com/office/drawing/2014/main" id="{DBB6E443-DB09-116C-53D0-6DDC6D971646}"/>
              </a:ext>
            </a:extLst>
          </p:cNvPr>
          <p:cNvSpPr/>
          <p:nvPr/>
        </p:nvSpPr>
        <p:spPr>
          <a:xfrm>
            <a:off x="571594" y="4017039"/>
            <a:ext cx="3959024" cy="13278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36947" lvl="1" indent="-336947">
              <a:spcBef>
                <a:spcPts val="450"/>
              </a:spcBef>
            </a:pPr>
            <a:r>
              <a:rPr kumimoji="1" lang="en-US" altLang="ja-JP" sz="1650" dirty="0">
                <a:solidFill>
                  <a:schemeClr val="bg1"/>
                </a:solidFill>
                <a:latin typeface="BIZ UDPゴシック" panose="020B0400000000000000" pitchFamily="50" charset="-128"/>
                <a:ea typeface="BIZ UDPゴシック" panose="020B0400000000000000" pitchFamily="50" charset="-128"/>
              </a:rPr>
              <a:t>1 </a:t>
            </a:r>
            <a:r>
              <a:rPr kumimoji="1" lang="ja-JP" altLang="en-US" sz="1650" dirty="0">
                <a:solidFill>
                  <a:schemeClr val="bg1"/>
                </a:solidFill>
                <a:latin typeface="BIZ UDPゴシック" panose="020B0400000000000000" pitchFamily="50" charset="-128"/>
                <a:ea typeface="BIZ UDPゴシック" panose="020B0400000000000000" pitchFamily="50" charset="-128"/>
              </a:rPr>
              <a:t>仕事や学校で平日は毎日外出</a:t>
            </a:r>
            <a:endParaRPr kumimoji="1" lang="en-US" altLang="ja-JP" sz="1650" dirty="0">
              <a:solidFill>
                <a:schemeClr val="bg1"/>
              </a:solidFill>
              <a:latin typeface="BIZ UDPゴシック" panose="020B0400000000000000" pitchFamily="50" charset="-128"/>
              <a:ea typeface="BIZ UDPゴシック" panose="020B0400000000000000" pitchFamily="50" charset="-128"/>
            </a:endParaRPr>
          </a:p>
          <a:p>
            <a:pPr marL="336947" lvl="1" indent="-336947">
              <a:spcBef>
                <a:spcPts val="450"/>
              </a:spcBef>
            </a:pPr>
            <a:r>
              <a:rPr kumimoji="1" lang="en-US" altLang="ja-JP" sz="1650" dirty="0">
                <a:solidFill>
                  <a:schemeClr val="bg1"/>
                </a:solidFill>
                <a:latin typeface="BIZ UDPゴシック" panose="020B0400000000000000" pitchFamily="50" charset="-128"/>
                <a:ea typeface="BIZ UDPゴシック" panose="020B0400000000000000" pitchFamily="50" charset="-128"/>
              </a:rPr>
              <a:t>2 </a:t>
            </a:r>
            <a:r>
              <a:rPr kumimoji="1" lang="ja-JP" altLang="en-US" sz="1650" dirty="0">
                <a:solidFill>
                  <a:schemeClr val="bg1"/>
                </a:solidFill>
                <a:latin typeface="BIZ UDPゴシック" panose="020B0400000000000000" pitchFamily="50" charset="-128"/>
                <a:ea typeface="BIZ UDPゴシック" panose="020B0400000000000000" pitchFamily="50" charset="-128"/>
              </a:rPr>
              <a:t>仕事や学校で週に３ ～４日外出</a:t>
            </a:r>
            <a:endParaRPr kumimoji="1" lang="en-US" altLang="ja-JP" sz="1650" dirty="0">
              <a:solidFill>
                <a:schemeClr val="bg1"/>
              </a:solidFill>
              <a:latin typeface="BIZ UDPゴシック" panose="020B0400000000000000" pitchFamily="50" charset="-128"/>
              <a:ea typeface="BIZ UDPゴシック" panose="020B0400000000000000" pitchFamily="50" charset="-128"/>
            </a:endParaRPr>
          </a:p>
          <a:p>
            <a:pPr marL="336947" lvl="1" indent="-336947">
              <a:spcBef>
                <a:spcPts val="450"/>
              </a:spcBef>
            </a:pPr>
            <a:r>
              <a:rPr kumimoji="1" lang="en-US" altLang="ja-JP" sz="1650" dirty="0">
                <a:solidFill>
                  <a:schemeClr val="bg1"/>
                </a:solidFill>
                <a:latin typeface="BIZ UDPゴシック" panose="020B0400000000000000" pitchFamily="50" charset="-128"/>
                <a:ea typeface="BIZ UDPゴシック" panose="020B0400000000000000" pitchFamily="50" charset="-128"/>
              </a:rPr>
              <a:t>3 </a:t>
            </a:r>
            <a:r>
              <a:rPr kumimoji="1" lang="ja-JP" altLang="en-US" sz="1650" dirty="0">
                <a:solidFill>
                  <a:schemeClr val="bg1"/>
                </a:solidFill>
                <a:latin typeface="BIZ UDPゴシック" panose="020B0400000000000000" pitchFamily="50" charset="-128"/>
                <a:ea typeface="BIZ UDPゴシック" panose="020B0400000000000000" pitchFamily="50" charset="-128"/>
              </a:rPr>
              <a:t>遊び等で頻繁に外出</a:t>
            </a:r>
            <a:endParaRPr kumimoji="1" lang="en-US" altLang="ja-JP" sz="1650" dirty="0">
              <a:solidFill>
                <a:schemeClr val="bg1"/>
              </a:solidFill>
              <a:latin typeface="BIZ UDPゴシック" panose="020B0400000000000000" pitchFamily="50" charset="-128"/>
              <a:ea typeface="BIZ UDPゴシック" panose="020B0400000000000000" pitchFamily="50" charset="-128"/>
            </a:endParaRPr>
          </a:p>
          <a:p>
            <a:pPr marL="336947" lvl="1" indent="-336947">
              <a:spcBef>
                <a:spcPts val="450"/>
              </a:spcBef>
            </a:pPr>
            <a:r>
              <a:rPr kumimoji="1" lang="en-US" altLang="ja-JP" sz="1650" dirty="0">
                <a:solidFill>
                  <a:schemeClr val="bg1"/>
                </a:solidFill>
                <a:latin typeface="BIZ UDPゴシック" panose="020B0400000000000000" pitchFamily="50" charset="-128"/>
                <a:ea typeface="BIZ UDPゴシック" panose="020B0400000000000000" pitchFamily="50" charset="-128"/>
              </a:rPr>
              <a:t>4 </a:t>
            </a:r>
            <a:r>
              <a:rPr kumimoji="1" lang="ja-JP" altLang="en-US" sz="1650" dirty="0">
                <a:solidFill>
                  <a:schemeClr val="bg1"/>
                </a:solidFill>
                <a:latin typeface="BIZ UDPゴシック" panose="020B0400000000000000" pitchFamily="50" charset="-128"/>
                <a:ea typeface="BIZ UDPゴシック" panose="020B0400000000000000" pitchFamily="50" charset="-128"/>
              </a:rPr>
              <a:t>人づきあいのためにときどき外出</a:t>
            </a:r>
            <a:endParaRPr kumimoji="1" lang="en-US" altLang="ja-JP" sz="1650"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66E11E7B-7F6F-2F34-F5BE-BA27C251AC51}"/>
              </a:ext>
            </a:extLst>
          </p:cNvPr>
          <p:cNvSpPr/>
          <p:nvPr/>
        </p:nvSpPr>
        <p:spPr>
          <a:xfrm>
            <a:off x="4147963" y="4017039"/>
            <a:ext cx="4525553" cy="1327806"/>
          </a:xfrm>
          <a:prstGeom prst="rect">
            <a:avLst/>
          </a:prstGeom>
          <a:solidFill>
            <a:srgbClr val="C4E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spcBef>
                <a:spcPts val="450"/>
              </a:spcBef>
            </a:pPr>
            <a:r>
              <a:rPr kumimoji="1" lang="en-US" altLang="ja-JP" sz="1650" dirty="0">
                <a:solidFill>
                  <a:schemeClr val="bg1"/>
                </a:solidFill>
                <a:latin typeface="BIZ UDPゴシック" panose="020B0400000000000000" pitchFamily="50" charset="-128"/>
                <a:ea typeface="BIZ UDPゴシック" panose="020B0400000000000000" pitchFamily="50" charset="-128"/>
              </a:rPr>
              <a:t>5</a:t>
            </a:r>
            <a:r>
              <a:rPr kumimoji="1" lang="ja-JP" altLang="en-US" sz="1650" dirty="0">
                <a:solidFill>
                  <a:schemeClr val="bg1"/>
                </a:solidFill>
                <a:latin typeface="BIZ UDPゴシック" panose="020B0400000000000000" pitchFamily="50" charset="-128"/>
                <a:ea typeface="BIZ UDPゴシック" panose="020B0400000000000000" pitchFamily="50" charset="-128"/>
              </a:rPr>
              <a:t> 趣味に関する用事のときだけ外出</a:t>
            </a:r>
            <a:endParaRPr kumimoji="1" lang="en-US" altLang="ja-JP" sz="1650" dirty="0">
              <a:solidFill>
                <a:schemeClr val="bg1"/>
              </a:solidFill>
              <a:latin typeface="BIZ UDPゴシック" panose="020B0400000000000000" pitchFamily="50" charset="-128"/>
              <a:ea typeface="BIZ UDPゴシック" panose="020B0400000000000000" pitchFamily="50" charset="-128"/>
            </a:endParaRPr>
          </a:p>
          <a:p>
            <a:pPr marL="0" lvl="1">
              <a:spcBef>
                <a:spcPts val="450"/>
              </a:spcBef>
            </a:pPr>
            <a:r>
              <a:rPr kumimoji="1" lang="en-US" altLang="ja-JP" sz="1650" dirty="0">
                <a:solidFill>
                  <a:schemeClr val="bg1"/>
                </a:solidFill>
                <a:latin typeface="BIZ UDPゴシック" panose="020B0400000000000000" pitchFamily="50" charset="-128"/>
                <a:ea typeface="BIZ UDPゴシック" panose="020B0400000000000000" pitchFamily="50" charset="-128"/>
              </a:rPr>
              <a:t>6 </a:t>
            </a:r>
            <a:r>
              <a:rPr kumimoji="1" lang="ja-JP" altLang="en-US" sz="1650" dirty="0">
                <a:solidFill>
                  <a:schemeClr val="bg1"/>
                </a:solidFill>
                <a:latin typeface="BIZ UDPゴシック" panose="020B0400000000000000" pitchFamily="50" charset="-128"/>
                <a:ea typeface="BIZ UDPゴシック" panose="020B0400000000000000" pitchFamily="50" charset="-128"/>
              </a:rPr>
              <a:t>近所のコンビニなどに出かけるときだけ外出</a:t>
            </a:r>
            <a:endParaRPr kumimoji="1" lang="en-US" altLang="ja-JP" sz="1650" dirty="0">
              <a:solidFill>
                <a:schemeClr val="bg1"/>
              </a:solidFill>
              <a:latin typeface="BIZ UDPゴシック" panose="020B0400000000000000" pitchFamily="50" charset="-128"/>
              <a:ea typeface="BIZ UDPゴシック" panose="020B0400000000000000" pitchFamily="50" charset="-128"/>
            </a:endParaRPr>
          </a:p>
          <a:p>
            <a:pPr marL="0" lvl="1">
              <a:spcBef>
                <a:spcPts val="450"/>
              </a:spcBef>
            </a:pPr>
            <a:r>
              <a:rPr kumimoji="1" lang="en-US" altLang="ja-JP" sz="1650" dirty="0">
                <a:solidFill>
                  <a:schemeClr val="bg1"/>
                </a:solidFill>
                <a:latin typeface="BIZ UDPゴシック" panose="020B0400000000000000" pitchFamily="50" charset="-128"/>
                <a:ea typeface="BIZ UDPゴシック" panose="020B0400000000000000" pitchFamily="50" charset="-128"/>
              </a:rPr>
              <a:t>7 </a:t>
            </a:r>
            <a:r>
              <a:rPr kumimoji="1" lang="ja-JP" altLang="en-US" sz="1650" dirty="0">
                <a:solidFill>
                  <a:schemeClr val="bg1"/>
                </a:solidFill>
                <a:latin typeface="BIZ UDPゴシック" panose="020B0400000000000000" pitchFamily="50" charset="-128"/>
                <a:ea typeface="BIZ UDPゴシック" panose="020B0400000000000000" pitchFamily="50" charset="-128"/>
              </a:rPr>
              <a:t>自室からは出るが、家からは出ない</a:t>
            </a:r>
            <a:endParaRPr kumimoji="1" lang="en-US" altLang="ja-JP" sz="1650" dirty="0">
              <a:solidFill>
                <a:schemeClr val="bg1"/>
              </a:solidFill>
              <a:latin typeface="BIZ UDPゴシック" panose="020B0400000000000000" pitchFamily="50" charset="-128"/>
              <a:ea typeface="BIZ UDPゴシック" panose="020B0400000000000000" pitchFamily="50" charset="-128"/>
            </a:endParaRPr>
          </a:p>
          <a:p>
            <a:pPr marL="0" lvl="1">
              <a:spcBef>
                <a:spcPts val="450"/>
              </a:spcBef>
            </a:pPr>
            <a:r>
              <a:rPr kumimoji="1" lang="en-US" altLang="ja-JP" sz="1650" dirty="0">
                <a:solidFill>
                  <a:schemeClr val="bg1"/>
                </a:solidFill>
                <a:latin typeface="BIZ UDPゴシック" panose="020B0400000000000000" pitchFamily="50" charset="-128"/>
                <a:ea typeface="BIZ UDPゴシック" panose="020B0400000000000000" pitchFamily="50" charset="-128"/>
              </a:rPr>
              <a:t>8 </a:t>
            </a:r>
            <a:r>
              <a:rPr kumimoji="1" lang="ja-JP" altLang="en-US" sz="1650" dirty="0">
                <a:solidFill>
                  <a:schemeClr val="bg1"/>
                </a:solidFill>
                <a:latin typeface="BIZ UDPゴシック" panose="020B0400000000000000" pitchFamily="50" charset="-128"/>
                <a:ea typeface="BIZ UDPゴシック" panose="020B0400000000000000" pitchFamily="50" charset="-128"/>
              </a:rPr>
              <a:t>自室からほとんど出ない</a:t>
            </a:r>
            <a:endParaRPr kumimoji="1" lang="en-US" altLang="ja-JP" sz="1650" dirty="0">
              <a:solidFill>
                <a:schemeClr val="bg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65B1B5BF-9B36-53E6-0CEC-4F5CC4BCD4BF}"/>
              </a:ext>
            </a:extLst>
          </p:cNvPr>
          <p:cNvSpPr/>
          <p:nvPr/>
        </p:nvSpPr>
        <p:spPr>
          <a:xfrm>
            <a:off x="235289" y="3178038"/>
            <a:ext cx="8759624" cy="2335696"/>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bg1"/>
                </a:solidFill>
              </a:rPr>
              <a:t>普段の外出頻度に関する質問に、以下の５～８（緑色で囲った項目）を選択した人</a:t>
            </a:r>
            <a:endParaRPr kumimoji="1" lang="en-US" altLang="ja-JP" dirty="0">
              <a:solidFill>
                <a:schemeClr val="bg1"/>
              </a:solidFill>
            </a:endParaRPr>
          </a:p>
          <a:p>
            <a:pPr marL="198835" indent="-198835"/>
            <a:r>
              <a:rPr kumimoji="1" lang="en-US" altLang="ja-JP" sz="1650" dirty="0">
                <a:solidFill>
                  <a:schemeClr val="bg1"/>
                </a:solidFill>
                <a:latin typeface="BIZ UDPゴシック" panose="020B0400000000000000" pitchFamily="50" charset="-128"/>
                <a:ea typeface="BIZ UDPゴシック" panose="020B0400000000000000" pitchFamily="50" charset="-128"/>
              </a:rPr>
              <a:t>※</a:t>
            </a:r>
            <a:r>
              <a:rPr kumimoji="1" lang="ja-JP" altLang="en-US" sz="1500" dirty="0">
                <a:solidFill>
                  <a:schemeClr val="bg1"/>
                </a:solidFill>
                <a:latin typeface="BIZ UDPゴシック" panose="020B0400000000000000" pitchFamily="50" charset="-128"/>
                <a:ea typeface="BIZ UDPゴシック" panose="020B0400000000000000" pitchFamily="50" charset="-128"/>
              </a:rPr>
              <a:t>専業主婦・主夫、家事手伝い、妊娠中・子育て中・介護中などで家族以外の人と交流がある人や、自宅で仕事をしている人等を除く</a:t>
            </a:r>
            <a:endParaRPr kumimoji="1" lang="ja-JP" altLang="en-US" sz="1650" dirty="0">
              <a:solidFill>
                <a:schemeClr val="bg1"/>
              </a:solidFill>
            </a:endParaRPr>
          </a:p>
        </p:txBody>
      </p:sp>
      <p:cxnSp>
        <p:nvCxnSpPr>
          <p:cNvPr id="9" name="直線矢印コネクタ 8">
            <a:extLst>
              <a:ext uri="{FF2B5EF4-FFF2-40B4-BE49-F238E27FC236}">
                <a16:creationId xmlns:a16="http://schemas.microsoft.com/office/drawing/2014/main" id="{BA7B8645-A891-13D4-93F0-4C3E2580DD56}"/>
              </a:ext>
            </a:extLst>
          </p:cNvPr>
          <p:cNvCxnSpPr>
            <a:cxnSpLocks/>
          </p:cNvCxnSpPr>
          <p:nvPr/>
        </p:nvCxnSpPr>
        <p:spPr>
          <a:xfrm>
            <a:off x="7325139" y="2129459"/>
            <a:ext cx="0" cy="1023886"/>
          </a:xfrm>
          <a:prstGeom prst="straightConnector1">
            <a:avLst/>
          </a:prstGeom>
          <a:ln w="28575">
            <a:solidFill>
              <a:schemeClr val="bg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423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09675" y="557021"/>
            <a:ext cx="6724650" cy="564356"/>
          </a:xfrm>
        </p:spPr>
        <p:txBody>
          <a:bodyPr>
            <a:noAutofit/>
          </a:bodyPr>
          <a:lstStyle/>
          <a:p>
            <a:pPr algn="ctr"/>
            <a:r>
              <a:rPr lang="ja-JP" altLang="en-US" sz="3600" dirty="0">
                <a:solidFill>
                  <a:srgbClr val="00339A"/>
                </a:solidFill>
                <a:effectLst/>
                <a:ea typeface="HGP創英角ﾎﾟｯﾌﾟ体" panose="040B0A00000000000000" pitchFamily="50" charset="-128"/>
              </a:rPr>
              <a:t>ご自分が疲れていませんか？</a:t>
            </a:r>
          </a:p>
        </p:txBody>
      </p:sp>
      <p:sp>
        <p:nvSpPr>
          <p:cNvPr id="45059" name="Rectangle 3"/>
          <p:cNvSpPr>
            <a:spLocks noGrp="1" noChangeArrowheads="1"/>
          </p:cNvSpPr>
          <p:nvPr>
            <p:ph type="body" sz="half" idx="1"/>
          </p:nvPr>
        </p:nvSpPr>
        <p:spPr>
          <a:xfrm>
            <a:off x="225435" y="1708876"/>
            <a:ext cx="4029891" cy="3330178"/>
          </a:xfrm>
        </p:spPr>
        <p:txBody>
          <a:bodyPr>
            <a:normAutofit lnSpcReduction="10000"/>
          </a:bodyPr>
          <a:lstStyle/>
          <a:p>
            <a:r>
              <a:rPr lang="ja-JP" altLang="en-US" sz="2400" dirty="0">
                <a:solidFill>
                  <a:srgbClr val="00339A"/>
                </a:solidFill>
                <a:effectLst/>
                <a:latin typeface="HGP創英角ﾎﾟｯﾌﾟ体" panose="040B0A00000000000000" pitchFamily="50" charset="-128"/>
                <a:ea typeface="HGP創英角ﾎﾟｯﾌﾟ体" panose="040B0A00000000000000" pitchFamily="50" charset="-128"/>
              </a:rPr>
              <a:t>体のこと</a:t>
            </a:r>
          </a:p>
          <a:p>
            <a:pPr>
              <a:buFont typeface="Wingdings" panose="05000000000000000000" pitchFamily="2" charset="2"/>
              <a:buNone/>
            </a:pPr>
            <a:r>
              <a:rPr lang="ja-JP" altLang="en-US" sz="2000" dirty="0">
                <a:solidFill>
                  <a:srgbClr val="00339A"/>
                </a:solidFill>
                <a:effectLst/>
                <a:latin typeface="HG丸ｺﾞｼｯｸM-PRO" panose="020F0600000000000000" pitchFamily="50" charset="-128"/>
                <a:ea typeface="HG丸ｺﾞｼｯｸM-PRO" panose="020F0600000000000000" pitchFamily="50" charset="-128"/>
              </a:rPr>
              <a:t>・体の状態が「思わしくない」と感じていませんか？</a:t>
            </a:r>
          </a:p>
          <a:p>
            <a:pPr>
              <a:buFont typeface="Wingdings" panose="05000000000000000000" pitchFamily="2" charset="2"/>
              <a:buNone/>
            </a:pPr>
            <a:r>
              <a:rPr lang="ja-JP" altLang="en-US" sz="2000" dirty="0">
                <a:solidFill>
                  <a:srgbClr val="00339A"/>
                </a:solidFill>
                <a:effectLst/>
                <a:latin typeface="HG丸ｺﾞｼｯｸM-PRO" panose="020F0600000000000000" pitchFamily="50" charset="-128"/>
                <a:ea typeface="HG丸ｺﾞｼｯｸM-PRO" panose="020F0600000000000000" pitchFamily="50" charset="-128"/>
              </a:rPr>
              <a:t>・慢性疾患や生活習慣病を患っていませんか？</a:t>
            </a:r>
          </a:p>
          <a:p>
            <a:pPr>
              <a:buFont typeface="Wingdings" panose="05000000000000000000" pitchFamily="2" charset="2"/>
              <a:buNone/>
            </a:pPr>
            <a:r>
              <a:rPr lang="ja-JP" altLang="en-US" sz="2000" dirty="0">
                <a:solidFill>
                  <a:srgbClr val="00339A"/>
                </a:solidFill>
                <a:effectLst/>
                <a:latin typeface="HG丸ｺﾞｼｯｸM-PRO" panose="020F0600000000000000" pitchFamily="50" charset="-128"/>
                <a:ea typeface="HG丸ｺﾞｼｯｸM-PRO" panose="020F0600000000000000" pitchFamily="50" charset="-128"/>
              </a:rPr>
              <a:t>・長く治療している病気はありませんか？</a:t>
            </a:r>
          </a:p>
        </p:txBody>
      </p:sp>
      <p:sp>
        <p:nvSpPr>
          <p:cNvPr id="45060" name="Rectangle 4"/>
          <p:cNvSpPr>
            <a:spLocks noGrp="1" noChangeArrowheads="1"/>
          </p:cNvSpPr>
          <p:nvPr>
            <p:ph type="body" sz="half" idx="2"/>
          </p:nvPr>
        </p:nvSpPr>
        <p:spPr>
          <a:xfrm>
            <a:off x="4688032" y="1708875"/>
            <a:ext cx="4211376" cy="3286125"/>
          </a:xfrm>
        </p:spPr>
        <p:txBody>
          <a:bodyPr>
            <a:normAutofit/>
          </a:bodyPr>
          <a:lstStyle/>
          <a:p>
            <a:r>
              <a:rPr lang="ja-JP" altLang="en-US" sz="2400" dirty="0">
                <a:solidFill>
                  <a:srgbClr val="00339A"/>
                </a:solidFill>
                <a:effectLst/>
                <a:ea typeface="HGP創英角ﾎﾟｯﾌﾟ体" panose="040B0A00000000000000" pitchFamily="50" charset="-128"/>
              </a:rPr>
              <a:t>こころのこと</a:t>
            </a:r>
          </a:p>
          <a:p>
            <a:pPr>
              <a:buFont typeface="Wingdings" panose="05000000000000000000" pitchFamily="2" charset="2"/>
              <a:buNone/>
            </a:pPr>
            <a:r>
              <a:rPr lang="ja-JP" altLang="en-US" sz="2000" dirty="0">
                <a:solidFill>
                  <a:srgbClr val="00339A"/>
                </a:solidFill>
                <a:effectLst/>
                <a:ea typeface="HG丸ｺﾞｼｯｸM-PRO" panose="020F0600000000000000" pitchFamily="50" charset="-128"/>
              </a:rPr>
              <a:t>・心の健康状態やご自身の生活に満足してますか？</a:t>
            </a:r>
          </a:p>
          <a:p>
            <a:pPr>
              <a:buFont typeface="Wingdings" panose="05000000000000000000" pitchFamily="2" charset="2"/>
              <a:buNone/>
            </a:pPr>
            <a:r>
              <a:rPr lang="ja-JP" altLang="en-US" sz="2000" dirty="0">
                <a:solidFill>
                  <a:srgbClr val="00339A"/>
                </a:solidFill>
                <a:effectLst/>
                <a:ea typeface="HG丸ｺﾞｼｯｸM-PRO" panose="020F0600000000000000" pitchFamily="50" charset="-128"/>
              </a:rPr>
              <a:t>・負担と思っていることが多くありませんか</a:t>
            </a:r>
            <a:endParaRPr lang="en-US" altLang="ja-JP" sz="2000" dirty="0">
              <a:solidFill>
                <a:srgbClr val="00339A"/>
              </a:solidFill>
              <a:effectLst/>
              <a:ea typeface="HG丸ｺﾞｼｯｸM-PRO" panose="020F0600000000000000" pitchFamily="50" charset="-128"/>
            </a:endParaRPr>
          </a:p>
          <a:p>
            <a:pPr>
              <a:buFont typeface="Wingdings" panose="05000000000000000000" pitchFamily="2" charset="2"/>
              <a:buNone/>
            </a:pPr>
            <a:r>
              <a:rPr lang="ja-JP" altLang="en-US" sz="2000" dirty="0">
                <a:solidFill>
                  <a:srgbClr val="00339A"/>
                </a:solidFill>
                <a:effectLst/>
                <a:ea typeface="HG丸ｺﾞｼｯｸM-PRO" panose="020F0600000000000000" pitchFamily="50" charset="-128"/>
              </a:rPr>
              <a:t>・よく眠れていますか ？</a:t>
            </a:r>
            <a:endParaRPr lang="en-US" altLang="ja-JP" sz="2000" dirty="0">
              <a:solidFill>
                <a:srgbClr val="00339A"/>
              </a:solidFill>
              <a:effectLst/>
              <a:ea typeface="HG丸ｺﾞｼｯｸM-PRO" panose="020F0600000000000000" pitchFamily="50" charset="-128"/>
            </a:endParaRPr>
          </a:p>
        </p:txBody>
      </p:sp>
      <p:sp>
        <p:nvSpPr>
          <p:cNvPr id="45064" name="Text Box 8"/>
          <p:cNvSpPr txBox="1">
            <a:spLocks noChangeArrowheads="1"/>
          </p:cNvSpPr>
          <p:nvPr/>
        </p:nvSpPr>
        <p:spPr bwMode="auto">
          <a:xfrm>
            <a:off x="1992607" y="5626553"/>
            <a:ext cx="51587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2800" b="1" dirty="0">
                <a:solidFill>
                  <a:srgbClr val="FF0000"/>
                </a:solidFill>
                <a:latin typeface="Times New Roman" panose="02020603050405020304" pitchFamily="18" charset="0"/>
                <a:ea typeface="HGP創英角ﾎﾟｯﾌﾟ体" panose="040B0A00000000000000" pitchFamily="50" charset="-128"/>
              </a:rPr>
              <a:t>☆</a:t>
            </a:r>
            <a:r>
              <a:rPr lang="ja-JP" altLang="en-US" sz="2800" b="1" dirty="0">
                <a:solidFill>
                  <a:srgbClr val="FF0000"/>
                </a:solidFill>
                <a:latin typeface="Times New Roman" panose="02020603050405020304" pitchFamily="18" charset="0"/>
                <a:ea typeface="HGP創英角ﾎﾟｯﾌﾟ体" panose="040B0A00000000000000" pitchFamily="50" charset="-128"/>
              </a:rPr>
              <a:t>ご自分の疲れに気づきましょう</a:t>
            </a:r>
          </a:p>
        </p:txBody>
      </p:sp>
    </p:spTree>
    <p:extLst>
      <p:ext uri="{BB962C8B-B14F-4D97-AF65-F5344CB8AC3E}">
        <p14:creationId xmlns:p14="http://schemas.microsoft.com/office/powerpoint/2010/main" val="2084409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type="body" idx="1"/>
          </p:nvPr>
        </p:nvSpPr>
        <p:spPr>
          <a:xfrm>
            <a:off x="210638" y="1515468"/>
            <a:ext cx="8722723" cy="4048859"/>
          </a:xfrm>
        </p:spPr>
        <p:txBody>
          <a:bodyPr>
            <a:noAutofit/>
          </a:bodyPr>
          <a:lstStyle/>
          <a:p>
            <a:pPr>
              <a:lnSpc>
                <a:spcPct val="110000"/>
              </a:lnSpc>
              <a:spcBef>
                <a:spcPts val="450"/>
              </a:spcBef>
            </a:pPr>
            <a:r>
              <a:rPr lang="ja-JP" altLang="en-US" sz="2100" dirty="0">
                <a:latin typeface="+mj-ea"/>
                <a:ea typeface="+mj-ea"/>
              </a:rPr>
              <a:t>自分が「心が休まるひととき」を持ちましょう</a:t>
            </a:r>
            <a:endParaRPr lang="en-US" altLang="ja-JP" sz="2100" dirty="0">
              <a:latin typeface="+mj-ea"/>
              <a:ea typeface="+mj-ea"/>
            </a:endParaRPr>
          </a:p>
          <a:p>
            <a:pPr lvl="1">
              <a:lnSpc>
                <a:spcPct val="110000"/>
              </a:lnSpc>
              <a:spcBef>
                <a:spcPts val="450"/>
              </a:spcBef>
            </a:pPr>
            <a:r>
              <a:rPr lang="ja-JP" altLang="en-US" sz="1800" dirty="0">
                <a:latin typeface="+mj-ea"/>
                <a:ea typeface="+mj-ea"/>
              </a:rPr>
              <a:t>ずっと一緒だと、どんなによい関係の人でもしばしば息が詰まります</a:t>
            </a:r>
            <a:endParaRPr lang="en-US" altLang="ja-JP" sz="1800" dirty="0">
              <a:latin typeface="+mj-ea"/>
              <a:ea typeface="+mj-ea"/>
            </a:endParaRPr>
          </a:p>
          <a:p>
            <a:pPr lvl="1">
              <a:lnSpc>
                <a:spcPct val="110000"/>
              </a:lnSpc>
              <a:spcBef>
                <a:spcPts val="450"/>
              </a:spcBef>
            </a:pPr>
            <a:r>
              <a:rPr lang="ja-JP" altLang="en-US" sz="1800" dirty="0">
                <a:latin typeface="+mj-ea"/>
                <a:ea typeface="+mj-ea"/>
              </a:rPr>
              <a:t>自分の好きな趣味、友人とのつきあい、仕事も大切に</a:t>
            </a:r>
            <a:endParaRPr lang="en-US" altLang="ja-JP" sz="1800" dirty="0">
              <a:latin typeface="+mj-ea"/>
              <a:ea typeface="+mj-ea"/>
            </a:endParaRPr>
          </a:p>
          <a:p>
            <a:pPr lvl="1">
              <a:lnSpc>
                <a:spcPct val="110000"/>
              </a:lnSpc>
              <a:spcBef>
                <a:spcPts val="450"/>
              </a:spcBef>
            </a:pPr>
            <a:r>
              <a:rPr lang="ja-JP" altLang="en-US" sz="1800" dirty="0">
                <a:latin typeface="+mj-ea"/>
                <a:ea typeface="+mj-ea"/>
              </a:rPr>
              <a:t>できないことはそう伝えることも大切です</a:t>
            </a:r>
            <a:endParaRPr lang="en-US" altLang="ja-JP" sz="1800" dirty="0">
              <a:latin typeface="+mj-ea"/>
              <a:ea typeface="+mj-ea"/>
            </a:endParaRPr>
          </a:p>
          <a:p>
            <a:pPr>
              <a:lnSpc>
                <a:spcPct val="110000"/>
              </a:lnSpc>
              <a:spcBef>
                <a:spcPts val="450"/>
              </a:spcBef>
            </a:pPr>
            <a:r>
              <a:rPr lang="ja-JP" altLang="en-US" sz="2100" dirty="0">
                <a:latin typeface="+mj-ea"/>
                <a:ea typeface="+mj-ea"/>
              </a:rPr>
              <a:t>苦労を言いあい、支え合える場を持ちましょう⇒家族会への参加</a:t>
            </a:r>
            <a:endParaRPr lang="en-US" altLang="ja-JP" sz="2100" dirty="0">
              <a:latin typeface="+mj-ea"/>
              <a:ea typeface="+mj-ea"/>
            </a:endParaRPr>
          </a:p>
          <a:p>
            <a:pPr>
              <a:lnSpc>
                <a:spcPct val="110000"/>
              </a:lnSpc>
              <a:spcBef>
                <a:spcPts val="450"/>
              </a:spcBef>
            </a:pPr>
            <a:r>
              <a:rPr lang="ja-JP" altLang="en-US" sz="2100" dirty="0">
                <a:latin typeface="+mj-ea"/>
                <a:ea typeface="+mj-ea"/>
              </a:rPr>
              <a:t>睡眠や体の調子に気を配り、自分を大切に</a:t>
            </a:r>
            <a:endParaRPr lang="en-US" altLang="ja-JP" sz="2100" dirty="0">
              <a:latin typeface="+mj-ea"/>
              <a:ea typeface="+mj-ea"/>
            </a:endParaRPr>
          </a:p>
          <a:p>
            <a:pPr lvl="1">
              <a:lnSpc>
                <a:spcPct val="110000"/>
              </a:lnSpc>
              <a:spcBef>
                <a:spcPts val="450"/>
              </a:spcBef>
            </a:pPr>
            <a:r>
              <a:rPr lang="ja-JP" altLang="en-US" sz="1800" dirty="0">
                <a:latin typeface="+mj-ea"/>
                <a:ea typeface="+mj-ea"/>
              </a:rPr>
              <a:t>時には、家族自身が医療機関の利用を</a:t>
            </a:r>
            <a:endParaRPr lang="en-US" altLang="ja-JP" sz="1800" dirty="0">
              <a:latin typeface="+mj-ea"/>
              <a:ea typeface="+mj-ea"/>
            </a:endParaRPr>
          </a:p>
          <a:p>
            <a:pPr>
              <a:lnSpc>
                <a:spcPct val="110000"/>
              </a:lnSpc>
              <a:spcBef>
                <a:spcPts val="450"/>
              </a:spcBef>
            </a:pPr>
            <a:r>
              <a:rPr lang="ja-JP" altLang="en-US" sz="2100" dirty="0">
                <a:latin typeface="+mj-ea"/>
                <a:ea typeface="+mj-ea"/>
              </a:rPr>
              <a:t>今は変えられないことは置いておく勇気を</a:t>
            </a:r>
            <a:endParaRPr lang="en-US" altLang="ja-JP" sz="2100" dirty="0">
              <a:latin typeface="+mj-ea"/>
              <a:ea typeface="+mj-ea"/>
            </a:endParaRPr>
          </a:p>
          <a:p>
            <a:pPr>
              <a:lnSpc>
                <a:spcPct val="110000"/>
              </a:lnSpc>
              <a:spcBef>
                <a:spcPts val="450"/>
              </a:spcBef>
            </a:pPr>
            <a:r>
              <a:rPr lang="ja-JP" altLang="en-US" sz="2100" dirty="0">
                <a:latin typeface="+mj-ea"/>
                <a:ea typeface="+mj-ea"/>
              </a:rPr>
              <a:t>家族が楽になることで、ほっとした空気が増え、それが本人の安心感になり、回復を助けます</a:t>
            </a:r>
            <a:endParaRPr lang="en-US" altLang="ja-JP" sz="2100" dirty="0">
              <a:latin typeface="+mj-ea"/>
              <a:ea typeface="+mj-ea"/>
            </a:endParaRPr>
          </a:p>
          <a:p>
            <a:pPr marL="27675" indent="0">
              <a:lnSpc>
                <a:spcPct val="110000"/>
              </a:lnSpc>
              <a:spcBef>
                <a:spcPts val="450"/>
              </a:spcBef>
              <a:buNone/>
            </a:pPr>
            <a:endParaRPr lang="ja-JP" altLang="en-US" sz="2100" dirty="0">
              <a:latin typeface="+mj-ea"/>
              <a:ea typeface="+mj-ea"/>
            </a:endParaRPr>
          </a:p>
        </p:txBody>
      </p:sp>
      <p:sp>
        <p:nvSpPr>
          <p:cNvPr id="11270" name="Rectangle 4"/>
          <p:cNvSpPr>
            <a:spLocks noChangeArrowheads="1"/>
          </p:cNvSpPr>
          <p:nvPr/>
        </p:nvSpPr>
        <p:spPr bwMode="auto">
          <a:xfrm>
            <a:off x="1143001" y="2969293"/>
            <a:ext cx="184731" cy="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sz="1661">
              <a:solidFill>
                <a:prstClr val="black"/>
              </a:solidFill>
            </a:endParaRPr>
          </a:p>
        </p:txBody>
      </p:sp>
      <p:sp>
        <p:nvSpPr>
          <p:cNvPr id="7" name="Rectangle 2"/>
          <p:cNvSpPr>
            <a:spLocks noGrp="1" noChangeArrowheads="1"/>
          </p:cNvSpPr>
          <p:nvPr>
            <p:ph type="title"/>
          </p:nvPr>
        </p:nvSpPr>
        <p:spPr>
          <a:xfrm>
            <a:off x="0" y="582184"/>
            <a:ext cx="7313218" cy="540544"/>
          </a:xfrm>
        </p:spPr>
        <p:txBody>
          <a:bodyPr/>
          <a:lstStyle/>
          <a:p>
            <a:pPr algn="ctr"/>
            <a:r>
              <a:rPr lang="ja-JP" altLang="en-US" dirty="0">
                <a:ea typeface="HGP創英角ﾎﾟｯﾌﾟ体" panose="040B0A00000000000000" pitchFamily="50" charset="-128"/>
              </a:rPr>
              <a:t>家族が疲れないことが大切です</a:t>
            </a:r>
          </a:p>
        </p:txBody>
      </p:sp>
    </p:spTree>
    <p:extLst>
      <p:ext uri="{BB962C8B-B14F-4D97-AF65-F5344CB8AC3E}">
        <p14:creationId xmlns:p14="http://schemas.microsoft.com/office/powerpoint/2010/main" val="2076076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6E4636A-26C1-451E-BA96-DEFC219E4F16}"/>
              </a:ext>
            </a:extLst>
          </p:cNvPr>
          <p:cNvSpPr/>
          <p:nvPr/>
        </p:nvSpPr>
        <p:spPr>
          <a:xfrm>
            <a:off x="3535176" y="2178893"/>
            <a:ext cx="1385394" cy="110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srgbClr val="002060"/>
              </a:solidFill>
              <a:latin typeface="Gill Sans MT" panose="020B0502020104020203"/>
              <a:ea typeface="HGｺﾞｼｯｸE" panose="020B0909000000000000" pitchFamily="49" charset="-128"/>
            </a:endParaRPr>
          </a:p>
        </p:txBody>
      </p:sp>
      <p:sp>
        <p:nvSpPr>
          <p:cNvPr id="7" name="正方形/長方形 6">
            <a:extLst>
              <a:ext uri="{FF2B5EF4-FFF2-40B4-BE49-F238E27FC236}">
                <a16:creationId xmlns:a16="http://schemas.microsoft.com/office/drawing/2014/main" id="{5571455C-6366-46EA-8CC9-A2EFE37EA629}"/>
              </a:ext>
            </a:extLst>
          </p:cNvPr>
          <p:cNvSpPr/>
          <p:nvPr/>
        </p:nvSpPr>
        <p:spPr>
          <a:xfrm>
            <a:off x="2340756" y="2828111"/>
            <a:ext cx="1385394" cy="831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srgbClr val="002060"/>
              </a:solidFill>
              <a:latin typeface="Gill Sans MT" panose="020B0502020104020203"/>
              <a:ea typeface="HGｺﾞｼｯｸE" panose="020B0909000000000000" pitchFamily="49" charset="-128"/>
            </a:endParaRPr>
          </a:p>
        </p:txBody>
      </p:sp>
      <p:sp>
        <p:nvSpPr>
          <p:cNvPr id="8" name="正方形/長方形 7">
            <a:extLst>
              <a:ext uri="{FF2B5EF4-FFF2-40B4-BE49-F238E27FC236}">
                <a16:creationId xmlns:a16="http://schemas.microsoft.com/office/drawing/2014/main" id="{82C69FA4-B701-4DBD-B823-3BBA68EF7199}"/>
              </a:ext>
            </a:extLst>
          </p:cNvPr>
          <p:cNvSpPr/>
          <p:nvPr/>
        </p:nvSpPr>
        <p:spPr>
          <a:xfrm>
            <a:off x="1070386" y="3482086"/>
            <a:ext cx="1385394" cy="831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srgbClr val="002060"/>
              </a:solidFill>
              <a:latin typeface="Gill Sans MT" panose="020B0502020104020203"/>
              <a:ea typeface="HGｺﾞｼｯｸE" panose="020B0909000000000000" pitchFamily="49" charset="-128"/>
            </a:endParaRPr>
          </a:p>
        </p:txBody>
      </p:sp>
      <p:sp>
        <p:nvSpPr>
          <p:cNvPr id="9" name="正方形/長方形 8">
            <a:extLst>
              <a:ext uri="{FF2B5EF4-FFF2-40B4-BE49-F238E27FC236}">
                <a16:creationId xmlns:a16="http://schemas.microsoft.com/office/drawing/2014/main" id="{9EC80F15-8A57-4E7C-862A-D67982498AA8}"/>
              </a:ext>
            </a:extLst>
          </p:cNvPr>
          <p:cNvSpPr/>
          <p:nvPr/>
        </p:nvSpPr>
        <p:spPr>
          <a:xfrm>
            <a:off x="4852776" y="1530821"/>
            <a:ext cx="1385394" cy="110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srgbClr val="002060"/>
              </a:solidFill>
              <a:latin typeface="Gill Sans MT" panose="020B0502020104020203"/>
              <a:ea typeface="HGｺﾞｼｯｸE" panose="020B0909000000000000" pitchFamily="49" charset="-128"/>
            </a:endParaRPr>
          </a:p>
        </p:txBody>
      </p:sp>
      <p:graphicFrame>
        <p:nvGraphicFramePr>
          <p:cNvPr id="3" name="図表 2">
            <a:extLst>
              <a:ext uri="{FF2B5EF4-FFF2-40B4-BE49-F238E27FC236}">
                <a16:creationId xmlns:a16="http://schemas.microsoft.com/office/drawing/2014/main" id="{911B0A26-DA34-4257-A28E-A37C9D5B643E}"/>
              </a:ext>
            </a:extLst>
          </p:cNvPr>
          <p:cNvGraphicFramePr/>
          <p:nvPr>
            <p:extLst>
              <p:ext uri="{D42A27DB-BD31-4B8C-83A1-F6EECF244321}">
                <p14:modId xmlns:p14="http://schemas.microsoft.com/office/powerpoint/2010/main" val="2574644815"/>
              </p:ext>
            </p:extLst>
          </p:nvPr>
        </p:nvGraphicFramePr>
        <p:xfrm>
          <a:off x="535601" y="706582"/>
          <a:ext cx="8072797" cy="4848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図 10" descr="部屋, テーブル, コンピュータ, 寝室 が含まれている画像&#10;&#10;自動的に生成された説明">
            <a:extLst>
              <a:ext uri="{FF2B5EF4-FFF2-40B4-BE49-F238E27FC236}">
                <a16:creationId xmlns:a16="http://schemas.microsoft.com/office/drawing/2014/main" id="{E1D347D8-20F7-4925-B509-3260EA6309ED}"/>
              </a:ext>
            </a:extLst>
          </p:cNvPr>
          <p:cNvPicPr>
            <a:picLocks noChangeAspect="1"/>
          </p:cNvPicPr>
          <p:nvPr/>
        </p:nvPicPr>
        <p:blipFill>
          <a:blip r:embed="rId8"/>
          <a:stretch>
            <a:fillRect/>
          </a:stretch>
        </p:blipFill>
        <p:spPr>
          <a:xfrm>
            <a:off x="3378642" y="2199043"/>
            <a:ext cx="2386715" cy="2386715"/>
          </a:xfrm>
          <a:prstGeom prst="rect">
            <a:avLst/>
          </a:prstGeom>
        </p:spPr>
      </p:pic>
      <p:sp>
        <p:nvSpPr>
          <p:cNvPr id="5" name="正方形/長方形 4">
            <a:extLst>
              <a:ext uri="{FF2B5EF4-FFF2-40B4-BE49-F238E27FC236}">
                <a16:creationId xmlns:a16="http://schemas.microsoft.com/office/drawing/2014/main" id="{9EEFBF22-8142-5AD0-44E1-609468F66AE7}"/>
              </a:ext>
            </a:extLst>
          </p:cNvPr>
          <p:cNvSpPr/>
          <p:nvPr/>
        </p:nvSpPr>
        <p:spPr>
          <a:xfrm>
            <a:off x="588267" y="5660654"/>
            <a:ext cx="8262257" cy="648071"/>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多様性が尊重され、誰もが安心して過ごせる社会</a:t>
            </a:r>
          </a:p>
        </p:txBody>
      </p:sp>
    </p:spTree>
    <p:extLst>
      <p:ext uri="{BB962C8B-B14F-4D97-AF65-F5344CB8AC3E}">
        <p14:creationId xmlns:p14="http://schemas.microsoft.com/office/powerpoint/2010/main" val="111448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20340-FC21-C2B5-974C-0BED283A9EED}"/>
              </a:ext>
            </a:extLst>
          </p:cNvPr>
          <p:cNvSpPr>
            <a:spLocks noGrp="1"/>
          </p:cNvSpPr>
          <p:nvPr>
            <p:ph type="title"/>
          </p:nvPr>
        </p:nvSpPr>
        <p:spPr>
          <a:xfrm>
            <a:off x="135276" y="306053"/>
            <a:ext cx="8873449" cy="851028"/>
          </a:xfrm>
        </p:spPr>
        <p:txBody>
          <a:bodyPr/>
          <a:lstStyle/>
          <a:p>
            <a:r>
              <a:rPr kumimoji="1" lang="ja-JP" altLang="en-US" dirty="0">
                <a:latin typeface="HG創英角ﾎﾟｯﾌﾟ体" panose="040B0A09000000000000" pitchFamily="49" charset="-128"/>
                <a:ea typeface="HG創英角ﾎﾟｯﾌﾟ体" panose="040B0A09000000000000" pitchFamily="49" charset="-128"/>
              </a:rPr>
              <a:t>性別や就業経験</a:t>
            </a:r>
          </a:p>
        </p:txBody>
      </p:sp>
      <p:sp>
        <p:nvSpPr>
          <p:cNvPr id="3" name="コンテンツ プレースホルダー 2">
            <a:extLst>
              <a:ext uri="{FF2B5EF4-FFF2-40B4-BE49-F238E27FC236}">
                <a16:creationId xmlns:a16="http://schemas.microsoft.com/office/drawing/2014/main" id="{42C01088-56A5-A2F0-A47F-9330B769E934}"/>
              </a:ext>
            </a:extLst>
          </p:cNvPr>
          <p:cNvSpPr>
            <a:spLocks noGrp="1"/>
          </p:cNvSpPr>
          <p:nvPr>
            <p:ph idx="1"/>
          </p:nvPr>
        </p:nvSpPr>
        <p:spPr>
          <a:xfrm>
            <a:off x="455264" y="1410115"/>
            <a:ext cx="8233471" cy="3358184"/>
          </a:xfrm>
        </p:spPr>
        <p:txBody>
          <a:bodyPr>
            <a:noAutofit/>
          </a:bodyPr>
          <a:lstStyle/>
          <a:p>
            <a:pPr>
              <a:lnSpc>
                <a:spcPct val="100000"/>
              </a:lnSpc>
              <a:spcBef>
                <a:spcPts val="450"/>
              </a:spcBef>
            </a:pPr>
            <a:r>
              <a:rPr kumimoji="1" lang="ja-JP" altLang="en-US" sz="2400" dirty="0">
                <a:latin typeface="BIZ UDPゴシック" panose="020B0400000000000000" pitchFamily="50" charset="-128"/>
                <a:ea typeface="BIZ UDPゴシック" panose="020B0400000000000000" pitchFamily="50" charset="-128"/>
              </a:rPr>
              <a:t>広い意味でひきこもり状態にある人の性別</a:t>
            </a:r>
            <a:endParaRPr kumimoji="1" lang="en-US" altLang="ja-JP" sz="2400" dirty="0">
              <a:latin typeface="BIZ UDPゴシック" panose="020B0400000000000000" pitchFamily="50" charset="-128"/>
              <a:ea typeface="BIZ UDPゴシック" panose="020B0400000000000000" pitchFamily="50" charset="-128"/>
            </a:endParaRPr>
          </a:p>
          <a:p>
            <a:pPr marL="27675" indent="0">
              <a:lnSpc>
                <a:spcPct val="100000"/>
              </a:lnSpc>
              <a:spcBef>
                <a:spcPts val="450"/>
              </a:spcBef>
              <a:buNone/>
            </a:pPr>
            <a:r>
              <a:rPr kumimoji="1" lang="ja-JP" altLang="en-US" sz="2400" dirty="0">
                <a:latin typeface="BIZ UDPゴシック" panose="020B0400000000000000" pitchFamily="50" charset="-128"/>
                <a:ea typeface="BIZ UDPゴシック" panose="020B0400000000000000" pitchFamily="50" charset="-128"/>
              </a:rPr>
              <a:t>　　⇒ </a:t>
            </a:r>
            <a:r>
              <a:rPr kumimoji="1" lang="en-US" altLang="ja-JP" sz="2400" dirty="0">
                <a:latin typeface="BIZ UDPゴシック" panose="020B0400000000000000" pitchFamily="50" charset="-128"/>
                <a:ea typeface="BIZ UDPゴシック" panose="020B0400000000000000" pitchFamily="50" charset="-128"/>
              </a:rPr>
              <a:t>15</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39</a:t>
            </a:r>
            <a:r>
              <a:rPr kumimoji="1" lang="ja-JP" altLang="en-US" sz="2400" dirty="0">
                <a:latin typeface="BIZ UDPゴシック" panose="020B0400000000000000" pitchFamily="50" charset="-128"/>
                <a:ea typeface="BIZ UDPゴシック" panose="020B0400000000000000" pitchFamily="50" charset="-128"/>
              </a:rPr>
              <a:t>歳：　男性と女性が半々</a:t>
            </a:r>
            <a:endParaRPr kumimoji="1" lang="en-US" altLang="ja-JP" sz="2400" dirty="0">
              <a:latin typeface="BIZ UDPゴシック" panose="020B0400000000000000" pitchFamily="50" charset="-128"/>
              <a:ea typeface="BIZ UDPゴシック" panose="020B0400000000000000" pitchFamily="50" charset="-128"/>
            </a:endParaRPr>
          </a:p>
          <a:p>
            <a:pPr marL="27675" indent="0">
              <a:lnSpc>
                <a:spcPct val="100000"/>
              </a:lnSpc>
              <a:spcBef>
                <a:spcPts val="450"/>
              </a:spcBef>
              <a:buNone/>
            </a:pPr>
            <a:r>
              <a:rPr kumimoji="1" lang="ja-JP" altLang="en-US" sz="2400" dirty="0">
                <a:latin typeface="BIZ UDPゴシック" panose="020B0400000000000000" pitchFamily="50" charset="-128"/>
                <a:ea typeface="BIZ UDPゴシック" panose="020B0400000000000000" pitchFamily="50" charset="-128"/>
              </a:rPr>
              <a:t>　　　　</a:t>
            </a:r>
            <a:r>
              <a:rPr kumimoji="1" lang="en-US" altLang="ja-JP" sz="2400" dirty="0">
                <a:latin typeface="BIZ UDPゴシック" panose="020B0400000000000000" pitchFamily="50" charset="-128"/>
                <a:ea typeface="BIZ UDPゴシック" panose="020B0400000000000000" pitchFamily="50" charset="-128"/>
              </a:rPr>
              <a:t>40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69</a:t>
            </a:r>
            <a:r>
              <a:rPr kumimoji="1" lang="ja-JP" altLang="en-US" sz="2400" dirty="0">
                <a:latin typeface="BIZ UDPゴシック" panose="020B0400000000000000" pitchFamily="50" charset="-128"/>
                <a:ea typeface="BIZ UDPゴシック" panose="020B0400000000000000" pitchFamily="50" charset="-128"/>
              </a:rPr>
              <a:t>歳：　男性</a:t>
            </a:r>
            <a:r>
              <a:rPr kumimoji="1" lang="en-US" altLang="ja-JP" sz="2400" dirty="0">
                <a:latin typeface="BIZ UDPゴシック" panose="020B0400000000000000" pitchFamily="50" charset="-128"/>
                <a:ea typeface="BIZ UDPゴシック" panose="020B0400000000000000" pitchFamily="50" charset="-128"/>
              </a:rPr>
              <a:t>6</a:t>
            </a:r>
            <a:r>
              <a:rPr kumimoji="1" lang="ja-JP" altLang="en-US" sz="2400" dirty="0">
                <a:latin typeface="BIZ UDPゴシック" panose="020B0400000000000000" pitchFamily="50" charset="-128"/>
                <a:ea typeface="BIZ UDPゴシック" panose="020B0400000000000000" pitchFamily="50" charset="-128"/>
              </a:rPr>
              <a:t>割、女性４割</a:t>
            </a:r>
            <a:endParaRPr kumimoji="1" lang="en-US" altLang="ja-JP" sz="2400" dirty="0">
              <a:latin typeface="BIZ UDPゴシック" panose="020B0400000000000000" pitchFamily="50" charset="-128"/>
              <a:ea typeface="BIZ UDPゴシック" panose="020B0400000000000000" pitchFamily="50" charset="-128"/>
            </a:endParaRPr>
          </a:p>
          <a:p>
            <a:pPr marL="27675" indent="0">
              <a:lnSpc>
                <a:spcPct val="100000"/>
              </a:lnSpc>
              <a:spcBef>
                <a:spcPts val="450"/>
              </a:spcBef>
              <a:buNone/>
            </a:pPr>
            <a:endParaRPr kumimoji="1" lang="en-US" altLang="ja-JP" sz="2400" dirty="0">
              <a:latin typeface="BIZ UDPゴシック" panose="020B0400000000000000" pitchFamily="50" charset="-128"/>
              <a:ea typeface="BIZ UDPゴシック" panose="020B0400000000000000" pitchFamily="50" charset="-128"/>
            </a:endParaRPr>
          </a:p>
          <a:p>
            <a:pPr>
              <a:lnSpc>
                <a:spcPct val="100000"/>
              </a:lnSpc>
              <a:spcBef>
                <a:spcPts val="450"/>
              </a:spcBef>
            </a:pPr>
            <a:r>
              <a:rPr kumimoji="1" lang="ja-JP" altLang="en-US" sz="2400" dirty="0">
                <a:latin typeface="BIZ UDPゴシック" panose="020B0400000000000000" pitchFamily="50" charset="-128"/>
                <a:ea typeface="BIZ UDPゴシック" panose="020B0400000000000000" pitchFamily="50" charset="-128"/>
              </a:rPr>
              <a:t>広い意味でひきこもり状態にある人の中で、就業経験のある人</a:t>
            </a:r>
            <a:endParaRPr kumimoji="1" lang="en-US" altLang="ja-JP" sz="2400" dirty="0">
              <a:latin typeface="BIZ UDPゴシック" panose="020B0400000000000000" pitchFamily="50" charset="-128"/>
              <a:ea typeface="BIZ UDPゴシック" panose="020B0400000000000000" pitchFamily="50" charset="-128"/>
            </a:endParaRPr>
          </a:p>
          <a:p>
            <a:pPr marL="27675" indent="0">
              <a:lnSpc>
                <a:spcPct val="100000"/>
              </a:lnSpc>
              <a:spcBef>
                <a:spcPts val="450"/>
              </a:spcBef>
              <a:buNone/>
            </a:pPr>
            <a:r>
              <a:rPr kumimoji="1" lang="ja-JP" altLang="en-US" sz="2400" dirty="0">
                <a:latin typeface="BIZ UDPゴシック" panose="020B0400000000000000" pitchFamily="50" charset="-128"/>
                <a:ea typeface="BIZ UDPゴシック" panose="020B0400000000000000" pitchFamily="50" charset="-128"/>
              </a:rPr>
              <a:t>　　⇒　</a:t>
            </a:r>
            <a:r>
              <a:rPr kumimoji="1" lang="en-US" altLang="ja-JP" sz="2400" dirty="0">
                <a:latin typeface="BIZ UDPゴシック" panose="020B0400000000000000" pitchFamily="50" charset="-128"/>
                <a:ea typeface="BIZ UDPゴシック" panose="020B0400000000000000" pitchFamily="50" charset="-128"/>
              </a:rPr>
              <a:t>15</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39</a:t>
            </a:r>
            <a:r>
              <a:rPr kumimoji="1" lang="ja-JP" altLang="en-US" sz="2400" dirty="0">
                <a:latin typeface="BIZ UDPゴシック" panose="020B0400000000000000" pitchFamily="50" charset="-128"/>
                <a:ea typeface="BIZ UDPゴシック" panose="020B0400000000000000" pitchFamily="50" charset="-128"/>
              </a:rPr>
              <a:t>歳で約７割</a:t>
            </a:r>
            <a:endParaRPr kumimoji="1" lang="en-US" altLang="ja-JP" sz="2400" dirty="0">
              <a:latin typeface="BIZ UDPゴシック" panose="020B0400000000000000" pitchFamily="50" charset="-128"/>
              <a:ea typeface="BIZ UDPゴシック" panose="020B0400000000000000" pitchFamily="50" charset="-128"/>
            </a:endParaRPr>
          </a:p>
          <a:p>
            <a:pPr marL="27675" indent="0">
              <a:lnSpc>
                <a:spcPct val="100000"/>
              </a:lnSpc>
              <a:spcBef>
                <a:spcPts val="450"/>
              </a:spcBef>
              <a:buNone/>
            </a:pPr>
            <a:r>
              <a:rPr kumimoji="1" lang="ja-JP" altLang="en-US" sz="2400" dirty="0">
                <a:latin typeface="BIZ UDPゴシック" panose="020B0400000000000000" pitchFamily="50" charset="-128"/>
                <a:ea typeface="BIZ UDPゴシック" panose="020B0400000000000000" pitchFamily="50" charset="-128"/>
              </a:rPr>
              <a:t>　　　　 </a:t>
            </a:r>
            <a:r>
              <a:rPr kumimoji="1" lang="en-US" altLang="ja-JP" sz="2400" dirty="0">
                <a:latin typeface="BIZ UDPゴシック" panose="020B0400000000000000" pitchFamily="50" charset="-128"/>
                <a:ea typeface="BIZ UDPゴシック" panose="020B0400000000000000" pitchFamily="50" charset="-128"/>
              </a:rPr>
              <a:t>40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69</a:t>
            </a:r>
            <a:r>
              <a:rPr kumimoji="1" lang="ja-JP" altLang="en-US" sz="2400" dirty="0">
                <a:latin typeface="BIZ UDPゴシック" panose="020B0400000000000000" pitchFamily="50" charset="-128"/>
                <a:ea typeface="BIZ UDPゴシック" panose="020B0400000000000000" pitchFamily="50" charset="-128"/>
              </a:rPr>
              <a:t>歳で約</a:t>
            </a:r>
            <a:r>
              <a:rPr kumimoji="1" lang="en-US" altLang="ja-JP" sz="2400" dirty="0">
                <a:latin typeface="BIZ UDPゴシック" panose="020B0400000000000000" pitchFamily="50" charset="-128"/>
                <a:ea typeface="BIZ UDPゴシック" panose="020B0400000000000000" pitchFamily="50" charset="-128"/>
              </a:rPr>
              <a:t>9</a:t>
            </a:r>
            <a:r>
              <a:rPr kumimoji="1" lang="ja-JP" altLang="en-US" sz="2400" dirty="0">
                <a:latin typeface="BIZ UDPゴシック" panose="020B0400000000000000" pitchFamily="50" charset="-128"/>
                <a:ea typeface="BIZ UDPゴシック" panose="020B0400000000000000" pitchFamily="50" charset="-128"/>
              </a:rPr>
              <a:t>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9ED88BC6-1F56-6559-D87E-90F64BA16B40}"/>
              </a:ext>
            </a:extLst>
          </p:cNvPr>
          <p:cNvSpPr/>
          <p:nvPr/>
        </p:nvSpPr>
        <p:spPr>
          <a:xfrm>
            <a:off x="4234069" y="5943187"/>
            <a:ext cx="4909931" cy="4422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bg1"/>
                </a:solidFill>
                <a:latin typeface="BIZ UDPゴシック" panose="020B0400000000000000" pitchFamily="50" charset="-128"/>
                <a:ea typeface="BIZ UDPゴシック" panose="020B0400000000000000" pitchFamily="50" charset="-128"/>
              </a:rPr>
              <a:t>令和</a:t>
            </a:r>
            <a:r>
              <a:rPr kumimoji="1" lang="en-US" altLang="ja-JP" sz="1350" dirty="0">
                <a:solidFill>
                  <a:schemeClr val="bg1"/>
                </a:solidFill>
                <a:latin typeface="BIZ UDPゴシック" panose="020B0400000000000000" pitchFamily="50" charset="-128"/>
                <a:ea typeface="BIZ UDPゴシック" panose="020B0400000000000000" pitchFamily="50" charset="-128"/>
              </a:rPr>
              <a:t>4</a:t>
            </a:r>
            <a:r>
              <a:rPr kumimoji="1" lang="ja-JP" altLang="en-US" sz="1350" dirty="0">
                <a:solidFill>
                  <a:schemeClr val="bg1"/>
                </a:solidFill>
                <a:latin typeface="BIZ UDPゴシック" panose="020B0400000000000000" pitchFamily="50" charset="-128"/>
                <a:ea typeface="BIZ UDPゴシック" panose="020B0400000000000000" pitchFamily="50" charset="-128"/>
              </a:rPr>
              <a:t>年度 こども・若者の意識と生活に関する調査 （内閣府）</a:t>
            </a:r>
            <a:endParaRPr kumimoji="1" lang="ja-JP" altLang="en-US" sz="1350" dirty="0">
              <a:solidFill>
                <a:schemeClr val="bg1"/>
              </a:solidFill>
            </a:endParaRPr>
          </a:p>
        </p:txBody>
      </p:sp>
    </p:spTree>
    <p:extLst>
      <p:ext uri="{BB962C8B-B14F-4D97-AF65-F5344CB8AC3E}">
        <p14:creationId xmlns:p14="http://schemas.microsoft.com/office/powerpoint/2010/main" val="615204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37E7FB-0B07-4CD6-A0F3-550DB49C56A7}"/>
              </a:ext>
            </a:extLst>
          </p:cNvPr>
          <p:cNvSpPr>
            <a:spLocks noGrp="1"/>
          </p:cNvSpPr>
          <p:nvPr>
            <p:ph type="title"/>
          </p:nvPr>
        </p:nvSpPr>
        <p:spPr>
          <a:xfrm>
            <a:off x="0" y="446108"/>
            <a:ext cx="6934622" cy="489971"/>
          </a:xfrm>
        </p:spPr>
        <p:txBody>
          <a:bodyPr/>
          <a:lstStyle/>
          <a:p>
            <a:r>
              <a:rPr kumimoji="1" lang="ja-JP" altLang="en-US" dirty="0">
                <a:solidFill>
                  <a:srgbClr val="00339A"/>
                </a:solidFill>
                <a:latin typeface="HGS創英角ﾎﾟｯﾌﾟ体" panose="040B0A00000000000000" pitchFamily="50" charset="-128"/>
                <a:ea typeface="HGS創英角ﾎﾟｯﾌﾟ体" panose="040B0A00000000000000" pitchFamily="50" charset="-128"/>
              </a:rPr>
              <a:t>ひきこもり状態の原因・きっかけ</a:t>
            </a:r>
            <a:r>
              <a:rPr lang="ja-JP" altLang="en-US" sz="1500" dirty="0">
                <a:solidFill>
                  <a:srgbClr val="00339A"/>
                </a:solidFill>
                <a:latin typeface="HGS創英角ﾎﾟｯﾌﾟ体" panose="040B0A00000000000000" pitchFamily="50" charset="-128"/>
                <a:ea typeface="HGS創英角ﾎﾟｯﾌﾟ体" panose="040B0A00000000000000" pitchFamily="50" charset="-128"/>
              </a:rPr>
              <a:t>　</a:t>
            </a:r>
          </a:p>
        </p:txBody>
      </p:sp>
      <p:graphicFrame>
        <p:nvGraphicFramePr>
          <p:cNvPr id="6" name="コンテンツ プレースホルダー 5">
            <a:extLst>
              <a:ext uri="{FF2B5EF4-FFF2-40B4-BE49-F238E27FC236}">
                <a16:creationId xmlns:a16="http://schemas.microsoft.com/office/drawing/2014/main" id="{5D853231-EF04-4D39-9146-D2F57C515F36}"/>
              </a:ext>
            </a:extLst>
          </p:cNvPr>
          <p:cNvGraphicFramePr>
            <a:graphicFrameLocks noGrp="1"/>
          </p:cNvGraphicFramePr>
          <p:nvPr>
            <p:ph idx="1"/>
            <p:extLst>
              <p:ext uri="{D42A27DB-BD31-4B8C-83A1-F6EECF244321}">
                <p14:modId xmlns:p14="http://schemas.microsoft.com/office/powerpoint/2010/main" val="2773013532"/>
              </p:ext>
            </p:extLst>
          </p:nvPr>
        </p:nvGraphicFramePr>
        <p:xfrm>
          <a:off x="204377" y="1857358"/>
          <a:ext cx="5609762" cy="3762754"/>
        </p:xfrm>
        <a:graphic>
          <a:graphicData uri="http://schemas.openxmlformats.org/drawingml/2006/chart">
            <c:chart xmlns:c="http://schemas.openxmlformats.org/drawingml/2006/chart" xmlns:r="http://schemas.openxmlformats.org/officeDocument/2006/relationships" r:id="rId3"/>
          </a:graphicData>
        </a:graphic>
      </p:graphicFrame>
      <p:sp>
        <p:nvSpPr>
          <p:cNvPr id="7" name="タイトル 1">
            <a:extLst>
              <a:ext uri="{FF2B5EF4-FFF2-40B4-BE49-F238E27FC236}">
                <a16:creationId xmlns:a16="http://schemas.microsoft.com/office/drawing/2014/main" id="{FDA40344-F00D-460C-9F00-F68409D94A58}"/>
              </a:ext>
            </a:extLst>
          </p:cNvPr>
          <p:cNvSpPr txBox="1">
            <a:spLocks/>
          </p:cNvSpPr>
          <p:nvPr/>
        </p:nvSpPr>
        <p:spPr bwMode="auto">
          <a:xfrm>
            <a:off x="204377" y="5960966"/>
            <a:ext cx="5924651" cy="31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685800">
              <a:defRPr/>
            </a:pPr>
            <a:r>
              <a:rPr lang="ja-JP" altLang="en-US" sz="1650" dirty="0">
                <a:solidFill>
                  <a:srgbClr val="000000"/>
                </a:solidFill>
                <a:latin typeface="Arial"/>
                <a:ea typeface="ＭＳ Ｐゴシック"/>
              </a:rPr>
              <a:t>ひきこもり白書</a:t>
            </a:r>
            <a:r>
              <a:rPr lang="en-US" altLang="ja-JP" sz="1650" dirty="0">
                <a:solidFill>
                  <a:srgbClr val="000000"/>
                </a:solidFill>
                <a:latin typeface="Arial"/>
                <a:ea typeface="ＭＳ Ｐゴシック"/>
              </a:rPr>
              <a:t>2021</a:t>
            </a:r>
            <a:r>
              <a:rPr lang="ja-JP" altLang="en-US" sz="1650" dirty="0">
                <a:solidFill>
                  <a:srgbClr val="000000"/>
                </a:solidFill>
                <a:latin typeface="Arial"/>
                <a:ea typeface="ＭＳ Ｐゴシック"/>
              </a:rPr>
              <a:t>（一般社団法人ひきこもり</a:t>
            </a:r>
            <a:r>
              <a:rPr lang="en-US" altLang="ja-JP" sz="1650" dirty="0">
                <a:solidFill>
                  <a:srgbClr val="000000"/>
                </a:solidFill>
                <a:latin typeface="Arial"/>
                <a:ea typeface="ＭＳ Ｐゴシック"/>
              </a:rPr>
              <a:t>UX</a:t>
            </a:r>
            <a:r>
              <a:rPr lang="ja-JP" altLang="en-US" sz="1650" dirty="0">
                <a:solidFill>
                  <a:srgbClr val="000000"/>
                </a:solidFill>
                <a:latin typeface="Arial"/>
                <a:ea typeface="ＭＳ Ｐゴシック"/>
              </a:rPr>
              <a:t>会議、</a:t>
            </a:r>
            <a:r>
              <a:rPr lang="en-US" altLang="ja-JP" sz="1650" dirty="0">
                <a:solidFill>
                  <a:srgbClr val="000000"/>
                </a:solidFill>
                <a:latin typeface="Arial"/>
                <a:ea typeface="ＭＳ Ｐゴシック"/>
              </a:rPr>
              <a:t>2021</a:t>
            </a:r>
            <a:r>
              <a:rPr lang="ja-JP" altLang="en-US" sz="1650" dirty="0">
                <a:solidFill>
                  <a:srgbClr val="000000"/>
                </a:solidFill>
                <a:latin typeface="Arial"/>
                <a:ea typeface="ＭＳ Ｐゴシック"/>
              </a:rPr>
              <a:t>）</a:t>
            </a:r>
            <a:endParaRPr lang="ja-JP" altLang="en-US" sz="1650" kern="0" dirty="0">
              <a:solidFill>
                <a:srgbClr val="000000"/>
              </a:solidFill>
              <a:latin typeface="Arial"/>
              <a:ea typeface="ＭＳ Ｐゴシック"/>
            </a:endParaRPr>
          </a:p>
        </p:txBody>
      </p:sp>
      <p:sp>
        <p:nvSpPr>
          <p:cNvPr id="9" name="コンテンツ プレースホルダー 2">
            <a:extLst>
              <a:ext uri="{FF2B5EF4-FFF2-40B4-BE49-F238E27FC236}">
                <a16:creationId xmlns:a16="http://schemas.microsoft.com/office/drawing/2014/main" id="{95BC2500-3D81-48E8-8216-0F4F0AAC0CD1}"/>
              </a:ext>
            </a:extLst>
          </p:cNvPr>
          <p:cNvSpPr txBox="1">
            <a:spLocks/>
          </p:cNvSpPr>
          <p:nvPr/>
        </p:nvSpPr>
        <p:spPr>
          <a:xfrm>
            <a:off x="6129028" y="2024844"/>
            <a:ext cx="2824596" cy="972108"/>
          </a:xfrm>
          <a:prstGeom prst="rect">
            <a:avLst/>
          </a:prstGeom>
          <a:solidFill>
            <a:srgbClr val="FFFFB9"/>
          </a:solidFill>
          <a:ln>
            <a:noFill/>
          </a:ln>
        </p:spPr>
        <p:txBody>
          <a:bodyPr vert="horz" lIns="68580" tIns="34290" rIns="68580" bIns="3429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32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800" kern="1200">
                <a:solidFill>
                  <a:schemeClr val="tx2"/>
                </a:solidFill>
                <a:latin typeface="Century" panose="02040604050505020304" pitchFamily="18"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400" kern="1200">
                <a:solidFill>
                  <a:schemeClr val="tx2"/>
                </a:solidFill>
                <a:latin typeface="Century" panose="02040604050505020304" pitchFamily="18"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defTabSz="342900">
              <a:spcBef>
                <a:spcPts val="450"/>
              </a:spcBef>
              <a:spcAft>
                <a:spcPts val="0"/>
              </a:spcAft>
              <a:buClr>
                <a:srgbClr val="333399"/>
              </a:buClr>
              <a:buNone/>
              <a:defRPr/>
            </a:pPr>
            <a:r>
              <a:rPr lang="ja-JP" altLang="en-US" sz="2100" dirty="0">
                <a:solidFill>
                  <a:srgbClr val="002060"/>
                </a:solidFill>
                <a:latin typeface="HGｺﾞｼｯｸE" panose="020B0909000000000000" pitchFamily="49" charset="-128"/>
                <a:ea typeface="HGｺﾞｼｯｸE" panose="020B0909000000000000" pitchFamily="49" charset="-128"/>
              </a:rPr>
              <a:t>多様な心理社会的ストレスが関わっている</a:t>
            </a:r>
          </a:p>
        </p:txBody>
      </p:sp>
      <p:sp>
        <p:nvSpPr>
          <p:cNvPr id="10" name="コンテンツ プレースホルダー 2">
            <a:extLst>
              <a:ext uri="{FF2B5EF4-FFF2-40B4-BE49-F238E27FC236}">
                <a16:creationId xmlns:a16="http://schemas.microsoft.com/office/drawing/2014/main" id="{C6EC1104-3547-992F-377D-B9867973AD85}"/>
              </a:ext>
            </a:extLst>
          </p:cNvPr>
          <p:cNvSpPr txBox="1">
            <a:spLocks/>
          </p:cNvSpPr>
          <p:nvPr/>
        </p:nvSpPr>
        <p:spPr>
          <a:xfrm>
            <a:off x="7056276" y="1115912"/>
            <a:ext cx="1615026" cy="787473"/>
          </a:xfrm>
          <a:prstGeom prst="rect">
            <a:avLst/>
          </a:prstGeom>
        </p:spPr>
        <p:txBody>
          <a:bodyPr vert="horz" lIns="68580" tIns="34290" rIns="68580" bIns="3429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3600" kern="1200">
                <a:solidFill>
                  <a:schemeClr val="tx1"/>
                </a:solidFill>
                <a:latin typeface="+mj-ea"/>
                <a:ea typeface="+mj-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3200" kern="1200">
                <a:solidFill>
                  <a:schemeClr val="tx1"/>
                </a:solidFill>
                <a:latin typeface="+mj-ea"/>
                <a:ea typeface="+mj-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2800" kern="1200">
                <a:solidFill>
                  <a:schemeClr val="tx1"/>
                </a:solidFill>
                <a:latin typeface="+mj-ea"/>
                <a:ea typeface="+mj-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2400" kern="1200">
                <a:solidFill>
                  <a:schemeClr val="tx1"/>
                </a:solidFill>
                <a:latin typeface="+mj-ea"/>
                <a:ea typeface="+mj-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pPr marL="0" indent="0" defTabSz="685800">
              <a:spcBef>
                <a:spcPts val="900"/>
              </a:spcBef>
              <a:buClr>
                <a:srgbClr val="BBE0E3">
                  <a:lumMod val="75000"/>
                </a:srgbClr>
              </a:buClr>
              <a:buNone/>
              <a:tabLst>
                <a:tab pos="329804" algn="l"/>
              </a:tabLst>
              <a:defRPr/>
            </a:pPr>
            <a:r>
              <a:rPr lang="ja-JP" altLang="en-US" sz="1650" dirty="0">
                <a:solidFill>
                  <a:srgbClr val="000000"/>
                </a:solidFill>
                <a:latin typeface="ＭＳ Ｐゴシック"/>
                <a:ea typeface="ＭＳ Ｐゴシック"/>
                <a:cs typeface="Times New Roman" panose="02020603050405020304" pitchFamily="18" charset="0"/>
              </a:rPr>
              <a:t>複数回答</a:t>
            </a:r>
            <a:endParaRPr lang="en-US" altLang="ja-JP" sz="1650" dirty="0">
              <a:solidFill>
                <a:srgbClr val="000000"/>
              </a:solidFill>
              <a:latin typeface="ＭＳ Ｐゴシック"/>
              <a:ea typeface="ＭＳ Ｐゴシック"/>
              <a:cs typeface="Times New Roman" panose="02020603050405020304" pitchFamily="18" charset="0"/>
            </a:endParaRPr>
          </a:p>
          <a:p>
            <a:pPr marL="0" indent="0" defTabSz="685800">
              <a:spcBef>
                <a:spcPts val="900"/>
              </a:spcBef>
              <a:buClr>
                <a:srgbClr val="BBE0E3">
                  <a:lumMod val="75000"/>
                </a:srgbClr>
              </a:buClr>
              <a:buNone/>
              <a:tabLst>
                <a:tab pos="329804" algn="l"/>
              </a:tabLst>
              <a:defRPr/>
            </a:pPr>
            <a:r>
              <a:rPr lang="en-US" altLang="ja-JP" sz="1650" dirty="0">
                <a:solidFill>
                  <a:srgbClr val="000000"/>
                </a:solidFill>
                <a:latin typeface="ＭＳ Ｐゴシック"/>
                <a:ea typeface="ＭＳ Ｐゴシック"/>
                <a:cs typeface="Times New Roman" panose="02020603050405020304" pitchFamily="18" charset="0"/>
              </a:rPr>
              <a:t>n=1441</a:t>
            </a:r>
            <a:r>
              <a:rPr lang="ja-JP" altLang="en-US" sz="1650" dirty="0">
                <a:solidFill>
                  <a:srgbClr val="000000"/>
                </a:solidFill>
                <a:latin typeface="ＭＳ Ｐゴシック"/>
                <a:ea typeface="ＭＳ Ｐゴシック"/>
                <a:cs typeface="Times New Roman" panose="02020603050405020304" pitchFamily="18" charset="0"/>
              </a:rPr>
              <a:t>人</a:t>
            </a:r>
            <a:endParaRPr lang="ja-JP" altLang="en-US" sz="1650" dirty="0">
              <a:solidFill>
                <a:srgbClr val="000000"/>
              </a:solidFill>
              <a:latin typeface="ＭＳ Ｐゴシック"/>
              <a:ea typeface="ＭＳ Ｐゴシック"/>
            </a:endParaRPr>
          </a:p>
        </p:txBody>
      </p:sp>
      <p:sp>
        <p:nvSpPr>
          <p:cNvPr id="5" name="コンテンツ プレースホルダー 2">
            <a:extLst>
              <a:ext uri="{FF2B5EF4-FFF2-40B4-BE49-F238E27FC236}">
                <a16:creationId xmlns:a16="http://schemas.microsoft.com/office/drawing/2014/main" id="{7E42582A-4F32-0E6F-D344-772B7A8B9F76}"/>
              </a:ext>
            </a:extLst>
          </p:cNvPr>
          <p:cNvSpPr txBox="1">
            <a:spLocks/>
          </p:cNvSpPr>
          <p:nvPr/>
        </p:nvSpPr>
        <p:spPr>
          <a:xfrm>
            <a:off x="6135063" y="3320988"/>
            <a:ext cx="2824596" cy="1958270"/>
          </a:xfrm>
          <a:prstGeom prst="rect">
            <a:avLst/>
          </a:prstGeom>
          <a:solidFill>
            <a:srgbClr val="FFFFB9"/>
          </a:solidFill>
          <a:ln>
            <a:noFill/>
          </a:ln>
        </p:spPr>
        <p:txBody>
          <a:bodyPr vert="horz" lIns="68580" tIns="34290" rIns="68580" bIns="3429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32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800" kern="1200">
                <a:solidFill>
                  <a:schemeClr val="tx2"/>
                </a:solidFill>
                <a:latin typeface="Century" panose="02040604050505020304" pitchFamily="18"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400" kern="1200">
                <a:solidFill>
                  <a:schemeClr val="tx2"/>
                </a:solidFill>
                <a:latin typeface="Century" panose="02040604050505020304" pitchFamily="18"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defTabSz="342900">
              <a:spcBef>
                <a:spcPts val="450"/>
              </a:spcBef>
              <a:spcAft>
                <a:spcPts val="0"/>
              </a:spcAft>
              <a:buClr>
                <a:srgbClr val="333399"/>
              </a:buClr>
              <a:buNone/>
              <a:defRPr/>
            </a:pPr>
            <a:r>
              <a:rPr lang="ja-JP" altLang="en-US" sz="2100" dirty="0">
                <a:solidFill>
                  <a:srgbClr val="002060"/>
                </a:solidFill>
                <a:latin typeface="HGｺﾞｼｯｸE" panose="020B0909000000000000" pitchFamily="49" charset="-128"/>
                <a:ea typeface="HGｺﾞｼｯｸE" panose="020B0909000000000000" pitchFamily="49" charset="-128"/>
              </a:rPr>
              <a:t>心理社会的ストレス</a:t>
            </a:r>
            <a:endParaRPr lang="en-US" altLang="ja-JP" sz="2100" dirty="0">
              <a:solidFill>
                <a:srgbClr val="002060"/>
              </a:solidFill>
              <a:latin typeface="HGｺﾞｼｯｸE" panose="020B0909000000000000" pitchFamily="49" charset="-128"/>
              <a:ea typeface="HGｺﾞｼｯｸE" panose="020B0909000000000000" pitchFamily="49" charset="-128"/>
            </a:endParaRPr>
          </a:p>
          <a:p>
            <a:pPr marL="0" indent="0" defTabSz="342900">
              <a:spcBef>
                <a:spcPts val="450"/>
              </a:spcBef>
              <a:spcAft>
                <a:spcPts val="0"/>
              </a:spcAft>
              <a:buClr>
                <a:srgbClr val="333399"/>
              </a:buClr>
              <a:buNone/>
              <a:defRPr/>
            </a:pPr>
            <a:r>
              <a:rPr lang="ja-JP" altLang="en-US" sz="2100" dirty="0">
                <a:solidFill>
                  <a:srgbClr val="002060"/>
                </a:solidFill>
                <a:latin typeface="HGｺﾞｼｯｸE" panose="020B0909000000000000" pitchFamily="49" charset="-128"/>
                <a:ea typeface="HGｺﾞｼｯｸE" panose="020B0909000000000000" pitchFamily="49" charset="-128"/>
              </a:rPr>
              <a:t>→心身の状態の悪化</a:t>
            </a:r>
            <a:endParaRPr lang="en-US" altLang="ja-JP" sz="2100" dirty="0">
              <a:solidFill>
                <a:srgbClr val="002060"/>
              </a:solidFill>
              <a:latin typeface="HGｺﾞｼｯｸE" panose="020B0909000000000000" pitchFamily="49" charset="-128"/>
              <a:ea typeface="HGｺﾞｼｯｸE" panose="020B0909000000000000" pitchFamily="49" charset="-128"/>
            </a:endParaRPr>
          </a:p>
          <a:p>
            <a:pPr marL="0" indent="0" defTabSz="342900">
              <a:spcBef>
                <a:spcPts val="450"/>
              </a:spcBef>
              <a:spcAft>
                <a:spcPts val="0"/>
              </a:spcAft>
              <a:buClr>
                <a:srgbClr val="333399"/>
              </a:buClr>
              <a:buNone/>
              <a:defRPr/>
            </a:pPr>
            <a:r>
              <a:rPr lang="ja-JP" altLang="en-US" sz="2100" dirty="0">
                <a:solidFill>
                  <a:srgbClr val="002060"/>
                </a:solidFill>
                <a:latin typeface="HGｺﾞｼｯｸE" panose="020B0909000000000000" pitchFamily="49" charset="-128"/>
                <a:ea typeface="HGｺﾞｼｯｸE" panose="020B0909000000000000" pitchFamily="49" charset="-128"/>
              </a:rPr>
              <a:t>→所属を失う</a:t>
            </a:r>
            <a:endParaRPr lang="en-US" altLang="ja-JP" sz="2100" dirty="0">
              <a:solidFill>
                <a:srgbClr val="002060"/>
              </a:solidFill>
              <a:latin typeface="HGｺﾞｼｯｸE" panose="020B0909000000000000" pitchFamily="49" charset="-128"/>
              <a:ea typeface="HGｺﾞｼｯｸE" panose="020B0909000000000000" pitchFamily="49" charset="-128"/>
            </a:endParaRPr>
          </a:p>
          <a:p>
            <a:pPr marL="0" indent="0" defTabSz="342900">
              <a:spcBef>
                <a:spcPts val="450"/>
              </a:spcBef>
              <a:spcAft>
                <a:spcPts val="0"/>
              </a:spcAft>
              <a:buClr>
                <a:srgbClr val="333399"/>
              </a:buClr>
              <a:buNone/>
              <a:defRPr/>
            </a:pPr>
            <a:r>
              <a:rPr lang="ja-JP" altLang="en-US" sz="2100" dirty="0">
                <a:solidFill>
                  <a:srgbClr val="002060"/>
                </a:solidFill>
                <a:latin typeface="HGｺﾞｼｯｸE" panose="020B0909000000000000" pitchFamily="49" charset="-128"/>
                <a:ea typeface="HGｺﾞｼｯｸE" panose="020B0909000000000000" pitchFamily="49" charset="-128"/>
              </a:rPr>
              <a:t>→孤立</a:t>
            </a:r>
            <a:endParaRPr lang="en-US" altLang="ja-JP" sz="2100" dirty="0">
              <a:solidFill>
                <a:srgbClr val="002060"/>
              </a:solidFill>
              <a:latin typeface="HGｺﾞｼｯｸE" panose="020B0909000000000000" pitchFamily="49" charset="-128"/>
              <a:ea typeface="HGｺﾞｼｯｸE" panose="020B0909000000000000" pitchFamily="49" charset="-128"/>
            </a:endParaRPr>
          </a:p>
          <a:p>
            <a:pPr marL="0" indent="0" defTabSz="342900">
              <a:spcBef>
                <a:spcPts val="450"/>
              </a:spcBef>
              <a:spcAft>
                <a:spcPts val="0"/>
              </a:spcAft>
              <a:buClr>
                <a:srgbClr val="333399"/>
              </a:buClr>
              <a:buNone/>
              <a:defRPr/>
            </a:pPr>
            <a:r>
              <a:rPr lang="ja-JP" altLang="en-US" sz="2100" dirty="0">
                <a:solidFill>
                  <a:srgbClr val="002060"/>
                </a:solidFill>
                <a:latin typeface="HGｺﾞｼｯｸE" panose="020B0909000000000000" pitchFamily="49" charset="-128"/>
                <a:ea typeface="HGｺﾞｼｯｸE" panose="020B0909000000000000" pitchFamily="49" charset="-128"/>
              </a:rPr>
              <a:t>　･･･の悪循環</a:t>
            </a:r>
          </a:p>
        </p:txBody>
      </p:sp>
    </p:spTree>
    <p:extLst>
      <p:ext uri="{BB962C8B-B14F-4D97-AF65-F5344CB8AC3E}">
        <p14:creationId xmlns:p14="http://schemas.microsoft.com/office/powerpoint/2010/main" val="92647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2C01088-56A5-A2F0-A47F-9330B769E934}"/>
              </a:ext>
            </a:extLst>
          </p:cNvPr>
          <p:cNvSpPr>
            <a:spLocks noGrp="1"/>
          </p:cNvSpPr>
          <p:nvPr>
            <p:ph idx="1"/>
          </p:nvPr>
        </p:nvSpPr>
        <p:spPr>
          <a:xfrm>
            <a:off x="246542" y="1342995"/>
            <a:ext cx="8650915" cy="2990446"/>
          </a:xfrm>
        </p:spPr>
        <p:txBody>
          <a:bodyPr>
            <a:noAutofit/>
          </a:bodyPr>
          <a:lstStyle/>
          <a:p>
            <a:pPr>
              <a:lnSpc>
                <a:spcPct val="100000"/>
              </a:lnSpc>
              <a:spcBef>
                <a:spcPts val="450"/>
              </a:spcBef>
            </a:pPr>
            <a:r>
              <a:rPr kumimoji="1" lang="ja-JP" altLang="en-US" sz="2100" dirty="0">
                <a:latin typeface="BIZ UDPゴシック" panose="020B0400000000000000" pitchFamily="50" charset="-128"/>
                <a:ea typeface="BIZ UDPゴシック" panose="020B0400000000000000" pitchFamily="50" charset="-128"/>
              </a:rPr>
              <a:t>困難な状態があってもそこから改善した経験のない人：</a:t>
            </a:r>
            <a:r>
              <a:rPr kumimoji="1" lang="ja-JP" altLang="en-US" sz="2100" dirty="0">
                <a:solidFill>
                  <a:srgbClr val="C00000"/>
                </a:solidFill>
                <a:latin typeface="BIZ UDPゴシック" panose="020B0400000000000000" pitchFamily="50" charset="-128"/>
                <a:ea typeface="BIZ UDPゴシック" panose="020B0400000000000000" pitchFamily="50" charset="-128"/>
              </a:rPr>
              <a:t>約３～４割</a:t>
            </a:r>
            <a:endParaRPr kumimoji="1" lang="en-US" altLang="ja-JP" sz="2100" dirty="0">
              <a:solidFill>
                <a:srgbClr val="C00000"/>
              </a:solidFill>
              <a:latin typeface="BIZ UDPゴシック" panose="020B0400000000000000" pitchFamily="50" charset="-128"/>
              <a:ea typeface="BIZ UDPゴシック" panose="020B0400000000000000" pitchFamily="50" charset="-128"/>
            </a:endParaRPr>
          </a:p>
          <a:p>
            <a:pPr>
              <a:lnSpc>
                <a:spcPct val="100000"/>
              </a:lnSpc>
              <a:spcBef>
                <a:spcPts val="450"/>
              </a:spcBef>
            </a:pPr>
            <a:r>
              <a:rPr kumimoji="1" lang="ja-JP" altLang="en-US" sz="2100" dirty="0">
                <a:latin typeface="BIZ UDPゴシック" panose="020B0400000000000000" pitchFamily="50" charset="-128"/>
                <a:ea typeface="BIZ UDPゴシック" panose="020B0400000000000000" pitchFamily="50" charset="-128"/>
              </a:rPr>
              <a:t>家族や知り合い以外に誰にも相談したくない人：</a:t>
            </a:r>
            <a:r>
              <a:rPr kumimoji="1" lang="ja-JP" altLang="en-US" sz="2100" dirty="0">
                <a:solidFill>
                  <a:srgbClr val="C00000"/>
                </a:solidFill>
                <a:latin typeface="BIZ UDPゴシック" panose="020B0400000000000000" pitchFamily="50" charset="-128"/>
                <a:ea typeface="BIZ UDPゴシック" panose="020B0400000000000000" pitchFamily="50" charset="-128"/>
              </a:rPr>
              <a:t>約２割</a:t>
            </a:r>
            <a:endParaRPr kumimoji="1" lang="en-US" altLang="ja-JP" sz="2100" dirty="0">
              <a:solidFill>
                <a:srgbClr val="C00000"/>
              </a:solidFill>
              <a:latin typeface="BIZ UDPゴシック" panose="020B0400000000000000" pitchFamily="50" charset="-128"/>
              <a:ea typeface="BIZ UDPゴシック" panose="020B0400000000000000" pitchFamily="50" charset="-128"/>
            </a:endParaRPr>
          </a:p>
          <a:p>
            <a:pPr>
              <a:lnSpc>
                <a:spcPct val="100000"/>
              </a:lnSpc>
              <a:spcBef>
                <a:spcPts val="450"/>
              </a:spcBef>
            </a:pPr>
            <a:r>
              <a:rPr kumimoji="1" lang="ja-JP" altLang="en-US" sz="2100" dirty="0">
                <a:latin typeface="BIZ UDPゴシック" panose="020B0400000000000000" pitchFamily="50" charset="-128"/>
                <a:ea typeface="BIZ UDPゴシック" panose="020B0400000000000000" pitchFamily="50" charset="-128"/>
              </a:rPr>
              <a:t>相談したくない理由：「相談しても解決できないと思う」が、</a:t>
            </a:r>
            <a:r>
              <a:rPr kumimoji="1" lang="ja-JP" altLang="en-US" sz="2100" dirty="0">
                <a:solidFill>
                  <a:srgbClr val="C00000"/>
                </a:solidFill>
                <a:latin typeface="BIZ UDPゴシック" panose="020B0400000000000000" pitchFamily="50" charset="-128"/>
                <a:ea typeface="BIZ UDPゴシック" panose="020B0400000000000000" pitchFamily="50" charset="-128"/>
              </a:rPr>
              <a:t>約５割</a:t>
            </a:r>
            <a:endParaRPr kumimoji="1" lang="en-US" altLang="ja-JP" sz="2100" dirty="0">
              <a:solidFill>
                <a:srgbClr val="C00000"/>
              </a:solidFill>
              <a:latin typeface="BIZ UDPゴシック" panose="020B0400000000000000" pitchFamily="50" charset="-128"/>
              <a:ea typeface="BIZ UDPゴシック" panose="020B0400000000000000" pitchFamily="50" charset="-128"/>
            </a:endParaRPr>
          </a:p>
          <a:p>
            <a:pPr lvl="1">
              <a:lnSpc>
                <a:spcPct val="100000"/>
              </a:lnSpc>
              <a:spcBef>
                <a:spcPts val="450"/>
              </a:spcBef>
            </a:pPr>
            <a:r>
              <a:rPr kumimoji="1" lang="ja-JP" altLang="en-US" sz="1800" dirty="0">
                <a:latin typeface="BIZ UDPゴシック" panose="020B0400000000000000" pitchFamily="50" charset="-128"/>
                <a:ea typeface="BIZ UDPゴシック" panose="020B0400000000000000" pitchFamily="50" charset="-128"/>
              </a:rPr>
              <a:t>その他：相手がどんな人かわからない、相手にうまく伝えられない、自分ひとりで解決すべきだと思う、わからない等</a:t>
            </a:r>
            <a:endParaRPr kumimoji="1" lang="en-US" altLang="ja-JP" sz="1800" dirty="0">
              <a:latin typeface="BIZ UDPゴシック" panose="020B0400000000000000" pitchFamily="50" charset="-128"/>
              <a:ea typeface="BIZ UDPゴシック" panose="020B0400000000000000" pitchFamily="50" charset="-128"/>
            </a:endParaRPr>
          </a:p>
          <a:p>
            <a:pPr>
              <a:lnSpc>
                <a:spcPct val="100000"/>
              </a:lnSpc>
              <a:spcBef>
                <a:spcPts val="450"/>
              </a:spcBef>
            </a:pPr>
            <a:r>
              <a:rPr kumimoji="1" lang="ja-JP" altLang="en-US" sz="2100" dirty="0">
                <a:latin typeface="BIZ UDPゴシック" panose="020B0400000000000000" pitchFamily="50" charset="-128"/>
                <a:ea typeface="BIZ UDPゴシック" panose="020B0400000000000000" pitchFamily="50" charset="-128"/>
              </a:rPr>
              <a:t>相談相手に望むことは、「相手が同じ悩みを持っている</a:t>
            </a:r>
            <a:r>
              <a:rPr kumimoji="1" lang="en-US" altLang="ja-JP" sz="2100" dirty="0">
                <a:latin typeface="BIZ UDPゴシック" panose="020B0400000000000000" pitchFamily="50" charset="-128"/>
                <a:ea typeface="BIZ UDPゴシック" panose="020B0400000000000000" pitchFamily="50" charset="-128"/>
              </a:rPr>
              <a:t>/</a:t>
            </a:r>
            <a:r>
              <a:rPr kumimoji="1" lang="ja-JP" altLang="en-US" sz="2100" dirty="0">
                <a:latin typeface="BIZ UDPゴシック" panose="020B0400000000000000" pitchFamily="50" charset="-128"/>
                <a:ea typeface="BIZ UDPゴシック" panose="020B0400000000000000" pitchFamily="50" charset="-128"/>
              </a:rPr>
              <a:t>持っていたことがある」「無料で相談できる」が最多で、</a:t>
            </a:r>
            <a:r>
              <a:rPr kumimoji="1" lang="ja-JP" altLang="en-US" sz="2100" dirty="0">
                <a:solidFill>
                  <a:srgbClr val="C00000"/>
                </a:solidFill>
                <a:latin typeface="BIZ UDPゴシック" panose="020B0400000000000000" pitchFamily="50" charset="-128"/>
                <a:ea typeface="BIZ UDPゴシック" panose="020B0400000000000000" pitchFamily="50" charset="-128"/>
              </a:rPr>
              <a:t>約３～４割</a:t>
            </a:r>
          </a:p>
        </p:txBody>
      </p:sp>
      <p:sp>
        <p:nvSpPr>
          <p:cNvPr id="6" name="タイトル 1">
            <a:extLst>
              <a:ext uri="{FF2B5EF4-FFF2-40B4-BE49-F238E27FC236}">
                <a16:creationId xmlns:a16="http://schemas.microsoft.com/office/drawing/2014/main" id="{8A8CF901-4766-A6BA-5C8C-0825E3EC1469}"/>
              </a:ext>
            </a:extLst>
          </p:cNvPr>
          <p:cNvSpPr>
            <a:spLocks noGrp="1"/>
          </p:cNvSpPr>
          <p:nvPr>
            <p:ph type="title"/>
          </p:nvPr>
        </p:nvSpPr>
        <p:spPr>
          <a:xfrm>
            <a:off x="106820" y="244475"/>
            <a:ext cx="9275425" cy="851028"/>
          </a:xfrm>
        </p:spPr>
        <p:txBody>
          <a:bodyPr/>
          <a:lstStyle/>
          <a:p>
            <a:r>
              <a:rPr kumimoji="1" lang="ja-JP" altLang="en-US" sz="3300" dirty="0">
                <a:latin typeface="HG創英角ﾎﾟｯﾌﾟ体" panose="040B0A09000000000000" pitchFamily="49" charset="-128"/>
                <a:ea typeface="HG創英角ﾎﾟｯﾌﾟ体" panose="040B0A09000000000000" pitchFamily="49" charset="-128"/>
              </a:rPr>
              <a:t>相談することにどんな思いを持っているか？</a:t>
            </a:r>
          </a:p>
        </p:txBody>
      </p:sp>
      <p:sp>
        <p:nvSpPr>
          <p:cNvPr id="7" name="正方形/長方形 6">
            <a:extLst>
              <a:ext uri="{FF2B5EF4-FFF2-40B4-BE49-F238E27FC236}">
                <a16:creationId xmlns:a16="http://schemas.microsoft.com/office/drawing/2014/main" id="{06C61342-7F70-6D70-3A39-2179C5D53918}"/>
              </a:ext>
            </a:extLst>
          </p:cNvPr>
          <p:cNvSpPr/>
          <p:nvPr/>
        </p:nvSpPr>
        <p:spPr>
          <a:xfrm>
            <a:off x="4234069" y="4455215"/>
            <a:ext cx="4909931" cy="2435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solidFill>
                  <a:schemeClr val="bg1"/>
                </a:solidFill>
                <a:latin typeface="BIZ UDPゴシック" panose="020B0400000000000000" pitchFamily="50" charset="-128"/>
                <a:ea typeface="BIZ UDPゴシック" panose="020B0400000000000000" pitchFamily="50" charset="-128"/>
              </a:rPr>
              <a:t>令和</a:t>
            </a:r>
            <a:r>
              <a:rPr kumimoji="1" lang="en-US" altLang="ja-JP" sz="1350" dirty="0">
                <a:solidFill>
                  <a:schemeClr val="bg1"/>
                </a:solidFill>
                <a:latin typeface="BIZ UDPゴシック" panose="020B0400000000000000" pitchFamily="50" charset="-128"/>
                <a:ea typeface="BIZ UDPゴシック" panose="020B0400000000000000" pitchFamily="50" charset="-128"/>
              </a:rPr>
              <a:t>4</a:t>
            </a:r>
            <a:r>
              <a:rPr kumimoji="1" lang="ja-JP" altLang="en-US" sz="1350" dirty="0">
                <a:solidFill>
                  <a:schemeClr val="bg1"/>
                </a:solidFill>
                <a:latin typeface="BIZ UDPゴシック" panose="020B0400000000000000" pitchFamily="50" charset="-128"/>
                <a:ea typeface="BIZ UDPゴシック" panose="020B0400000000000000" pitchFamily="50" charset="-128"/>
              </a:rPr>
              <a:t>年度 こども・若者の意識と生活に関する調査 （内閣府）</a:t>
            </a:r>
            <a:endParaRPr kumimoji="1" lang="ja-JP" altLang="en-US" sz="1350" dirty="0">
              <a:solidFill>
                <a:schemeClr val="bg1"/>
              </a:solidFill>
            </a:endParaRPr>
          </a:p>
        </p:txBody>
      </p:sp>
      <p:sp>
        <p:nvSpPr>
          <p:cNvPr id="8" name="正方形/長方形 7">
            <a:extLst>
              <a:ext uri="{FF2B5EF4-FFF2-40B4-BE49-F238E27FC236}">
                <a16:creationId xmlns:a16="http://schemas.microsoft.com/office/drawing/2014/main" id="{D629341D-B7DA-B5BD-7434-08D8272A996E}"/>
              </a:ext>
            </a:extLst>
          </p:cNvPr>
          <p:cNvSpPr/>
          <p:nvPr/>
        </p:nvSpPr>
        <p:spPr>
          <a:xfrm>
            <a:off x="246542" y="4820498"/>
            <a:ext cx="8650915" cy="1488227"/>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98835" indent="-198835"/>
            <a:r>
              <a:rPr kumimoji="1" lang="ja-JP" altLang="en-US" sz="2100" dirty="0">
                <a:solidFill>
                  <a:schemeClr val="bg1"/>
                </a:solidFill>
                <a:latin typeface="BIZ UDPゴシック" panose="020B0400000000000000" pitchFamily="50" charset="-128"/>
                <a:ea typeface="BIZ UDPゴシック" panose="020B0400000000000000" pitchFamily="50" charset="-128"/>
              </a:rPr>
              <a:t>・ 相談してよかったと思えた経験がなく、相談に肯定的なイメージが持てない</a:t>
            </a:r>
            <a:endParaRPr kumimoji="1" lang="en-US" altLang="ja-JP" sz="2100" dirty="0">
              <a:solidFill>
                <a:schemeClr val="bg1"/>
              </a:solidFill>
              <a:latin typeface="BIZ UDPゴシック" panose="020B0400000000000000" pitchFamily="50" charset="-128"/>
              <a:ea typeface="BIZ UDPゴシック" panose="020B0400000000000000" pitchFamily="50" charset="-128"/>
            </a:endParaRPr>
          </a:p>
          <a:p>
            <a:pPr marL="198835" indent="-198835"/>
            <a:r>
              <a:rPr kumimoji="1" lang="ja-JP" altLang="en-US" sz="2100" dirty="0">
                <a:solidFill>
                  <a:schemeClr val="bg1"/>
                </a:solidFill>
                <a:latin typeface="BIZ UDPゴシック" panose="020B0400000000000000" pitchFamily="50" charset="-128"/>
                <a:ea typeface="BIZ UDPゴシック" panose="020B0400000000000000" pitchFamily="50" charset="-128"/>
              </a:rPr>
              <a:t>・ 困ったときに、誰もが無料で、理解や寄り添いのある質の高いサポートを受けられる仕組みが必要</a:t>
            </a:r>
          </a:p>
        </p:txBody>
      </p:sp>
    </p:spTree>
    <p:extLst>
      <p:ext uri="{BB962C8B-B14F-4D97-AF65-F5344CB8AC3E}">
        <p14:creationId xmlns:p14="http://schemas.microsoft.com/office/powerpoint/2010/main" val="156695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E28E51-BCE6-40D3-9BE9-4D5B42C3C9D6}"/>
              </a:ext>
            </a:extLst>
          </p:cNvPr>
          <p:cNvSpPr>
            <a:spLocks noGrp="1"/>
          </p:cNvSpPr>
          <p:nvPr>
            <p:ph type="title"/>
          </p:nvPr>
        </p:nvSpPr>
        <p:spPr>
          <a:xfrm>
            <a:off x="224517" y="390795"/>
            <a:ext cx="8586954" cy="622667"/>
          </a:xfrm>
        </p:spPr>
        <p:txBody>
          <a:bodyPr/>
          <a:lstStyle/>
          <a:p>
            <a:r>
              <a:rPr kumimoji="1" lang="ja-JP" altLang="en-US" dirty="0">
                <a:latin typeface="HG創英角ﾎﾟｯﾌﾟ体" panose="040B0A09000000000000" pitchFamily="49" charset="-128"/>
                <a:ea typeface="HG創英角ﾎﾟｯﾌﾟ体" panose="040B0A09000000000000" pitchFamily="49" charset="-128"/>
              </a:rPr>
              <a:t>人との関わりをめぐる気持ち</a:t>
            </a:r>
          </a:p>
        </p:txBody>
      </p:sp>
      <p:sp>
        <p:nvSpPr>
          <p:cNvPr id="3" name="コンテンツ プレースホルダー 2">
            <a:extLst>
              <a:ext uri="{FF2B5EF4-FFF2-40B4-BE49-F238E27FC236}">
                <a16:creationId xmlns:a16="http://schemas.microsoft.com/office/drawing/2014/main" id="{EE393827-BF50-4207-BD3A-80A060DDBC63}"/>
              </a:ext>
            </a:extLst>
          </p:cNvPr>
          <p:cNvSpPr>
            <a:spLocks noGrp="1"/>
          </p:cNvSpPr>
          <p:nvPr>
            <p:ph idx="1"/>
          </p:nvPr>
        </p:nvSpPr>
        <p:spPr>
          <a:xfrm>
            <a:off x="413538" y="1455926"/>
            <a:ext cx="6579119" cy="3268474"/>
          </a:xfrm>
          <a:ln>
            <a:solidFill>
              <a:srgbClr val="002060"/>
            </a:solidFill>
          </a:ln>
        </p:spPr>
        <p:txBody>
          <a:bodyPr anchor="ctr">
            <a:noAutofit/>
          </a:bodyPr>
          <a:lstStyle/>
          <a:p>
            <a:pPr>
              <a:lnSpc>
                <a:spcPct val="150000"/>
              </a:lnSpc>
              <a:spcBef>
                <a:spcPts val="450"/>
              </a:spcBef>
            </a:pPr>
            <a:r>
              <a:rPr lang="ja-JP" altLang="en-US" sz="2100" dirty="0"/>
              <a:t>社会的スキルに自信がない････････････</a:t>
            </a:r>
            <a:r>
              <a:rPr lang="en-US" altLang="ja-JP" sz="2100" dirty="0">
                <a:latin typeface="HGP創英角ｺﾞｼｯｸUB" panose="020B0900000000000000" pitchFamily="50" charset="-128"/>
                <a:ea typeface="HGP創英角ｺﾞｼｯｸUB" panose="020B0900000000000000" pitchFamily="50" charset="-128"/>
              </a:rPr>
              <a:t>91.9</a:t>
            </a:r>
            <a:r>
              <a:rPr lang="ja-JP" altLang="en-US" sz="2100" dirty="0"/>
              <a:t>％</a:t>
            </a:r>
            <a:endParaRPr lang="en-US" altLang="ja-JP" sz="2100" dirty="0"/>
          </a:p>
          <a:p>
            <a:pPr>
              <a:lnSpc>
                <a:spcPct val="150000"/>
              </a:lnSpc>
              <a:spcBef>
                <a:spcPts val="450"/>
              </a:spcBef>
            </a:pPr>
            <a:r>
              <a:rPr lang="ja-JP" altLang="en-US" sz="2100" dirty="0"/>
              <a:t>対人関係に漠然とした恐怖感がある････</a:t>
            </a:r>
            <a:r>
              <a:rPr lang="en-US" altLang="ja-JP" sz="2100" dirty="0">
                <a:latin typeface="HGP創英角ｺﾞｼｯｸUB" panose="020B0900000000000000" pitchFamily="50" charset="-128"/>
                <a:ea typeface="HGP創英角ｺﾞｼｯｸUB" panose="020B0900000000000000" pitchFamily="50" charset="-128"/>
              </a:rPr>
              <a:t>92.5</a:t>
            </a:r>
            <a:r>
              <a:rPr lang="ja-JP" altLang="en-US" sz="2100" dirty="0"/>
              <a:t>％</a:t>
            </a:r>
            <a:endParaRPr lang="en-US" altLang="ja-JP" sz="2100" dirty="0"/>
          </a:p>
          <a:p>
            <a:pPr>
              <a:lnSpc>
                <a:spcPct val="150000"/>
              </a:lnSpc>
              <a:spcBef>
                <a:spcPts val="450"/>
              </a:spcBef>
            </a:pPr>
            <a:r>
              <a:rPr lang="ja-JP" altLang="en-US" sz="2100" dirty="0"/>
              <a:t>人と話すのが苦手････････････････････</a:t>
            </a:r>
            <a:r>
              <a:rPr lang="en-US" altLang="ja-JP" sz="2100" dirty="0">
                <a:latin typeface="HGP創英角ｺﾞｼｯｸUB" panose="020B0900000000000000" pitchFamily="50" charset="-128"/>
                <a:ea typeface="HGP創英角ｺﾞｼｯｸUB" panose="020B0900000000000000" pitchFamily="50" charset="-128"/>
              </a:rPr>
              <a:t>83.1</a:t>
            </a:r>
            <a:r>
              <a:rPr lang="ja-JP" altLang="en-US" sz="2100" dirty="0"/>
              <a:t>％</a:t>
            </a:r>
            <a:endParaRPr lang="en-US" altLang="ja-JP" sz="2100" dirty="0"/>
          </a:p>
          <a:p>
            <a:pPr>
              <a:lnSpc>
                <a:spcPct val="150000"/>
              </a:lnSpc>
              <a:spcBef>
                <a:spcPts val="450"/>
              </a:spcBef>
            </a:pPr>
            <a:r>
              <a:rPr lang="ja-JP" altLang="en-US" sz="2100" dirty="0"/>
              <a:t>今よりもっと人と交流したい･･･････････ </a:t>
            </a:r>
            <a:r>
              <a:rPr lang="en-US" altLang="ja-JP" sz="2100" dirty="0">
                <a:latin typeface="HGP創英角ｺﾞｼｯｸUB" panose="020B0900000000000000" pitchFamily="50" charset="-128"/>
                <a:ea typeface="HGP創英角ｺﾞｼｯｸUB" panose="020B0900000000000000" pitchFamily="50" charset="-128"/>
              </a:rPr>
              <a:t>66.1</a:t>
            </a:r>
            <a:r>
              <a:rPr lang="ja-JP" altLang="en-US" sz="2100" dirty="0"/>
              <a:t>％</a:t>
            </a:r>
            <a:endParaRPr lang="en-US" altLang="ja-JP" sz="2100" dirty="0"/>
          </a:p>
          <a:p>
            <a:pPr>
              <a:lnSpc>
                <a:spcPct val="150000"/>
              </a:lnSpc>
              <a:spcBef>
                <a:spcPts val="450"/>
              </a:spcBef>
            </a:pPr>
            <a:r>
              <a:rPr lang="ja-JP" altLang="en-US" sz="2100" dirty="0"/>
              <a:t>似た体験・経験をした人と交流したい･･･</a:t>
            </a:r>
            <a:r>
              <a:rPr lang="en-US" altLang="ja-JP" sz="2100" dirty="0">
                <a:latin typeface="HGP創英角ｺﾞｼｯｸUB" panose="020B0900000000000000" pitchFamily="50" charset="-128"/>
                <a:ea typeface="HGP創英角ｺﾞｼｯｸUB" panose="020B0900000000000000" pitchFamily="50" charset="-128"/>
              </a:rPr>
              <a:t>69.6</a:t>
            </a:r>
            <a:r>
              <a:rPr lang="ja-JP" altLang="en-US" sz="2100" dirty="0"/>
              <a:t>％</a:t>
            </a:r>
          </a:p>
        </p:txBody>
      </p:sp>
      <p:sp>
        <p:nvSpPr>
          <p:cNvPr id="4" name="タイトル 1">
            <a:extLst>
              <a:ext uri="{FF2B5EF4-FFF2-40B4-BE49-F238E27FC236}">
                <a16:creationId xmlns:a16="http://schemas.microsoft.com/office/drawing/2014/main" id="{87C254C2-6871-42E5-91A0-0E0143DA940C}"/>
              </a:ext>
            </a:extLst>
          </p:cNvPr>
          <p:cNvSpPr txBox="1">
            <a:spLocks/>
          </p:cNvSpPr>
          <p:nvPr/>
        </p:nvSpPr>
        <p:spPr bwMode="auto">
          <a:xfrm>
            <a:off x="3339185" y="4907270"/>
            <a:ext cx="5581901" cy="31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685800">
              <a:defRPr/>
            </a:pPr>
            <a:r>
              <a:rPr lang="ja-JP" altLang="en-US" sz="1500" dirty="0">
                <a:solidFill>
                  <a:srgbClr val="3D3D3D"/>
                </a:solidFill>
                <a:latin typeface="ＭＳ ゴシック" panose="020B0609070205080204" pitchFamily="49" charset="-128"/>
                <a:ea typeface="ＭＳ ゴシック" panose="020B0609070205080204" pitchFamily="49" charset="-128"/>
              </a:rPr>
              <a:t>ひきこもり白書</a:t>
            </a:r>
            <a:r>
              <a:rPr lang="en-US" altLang="ja-JP" sz="1500" dirty="0">
                <a:solidFill>
                  <a:srgbClr val="3D3D3D"/>
                </a:solidFill>
                <a:latin typeface="ＭＳ ゴシック" panose="020B0609070205080204" pitchFamily="49" charset="-128"/>
                <a:ea typeface="ＭＳ ゴシック" panose="020B0609070205080204" pitchFamily="49" charset="-128"/>
              </a:rPr>
              <a:t>2021</a:t>
            </a:r>
            <a:r>
              <a:rPr lang="ja-JP" altLang="en-US" sz="1500" dirty="0">
                <a:solidFill>
                  <a:srgbClr val="3D3D3D"/>
                </a:solidFill>
                <a:latin typeface="ＭＳ ゴシック" panose="020B0609070205080204" pitchFamily="49" charset="-128"/>
                <a:ea typeface="ＭＳ ゴシック" panose="020B0609070205080204" pitchFamily="49" charset="-128"/>
              </a:rPr>
              <a:t>（一般社団法人ひきこもり</a:t>
            </a:r>
            <a:r>
              <a:rPr lang="en-US" altLang="ja-JP" sz="1500" dirty="0">
                <a:solidFill>
                  <a:srgbClr val="3D3D3D"/>
                </a:solidFill>
                <a:latin typeface="ＭＳ ゴシック" panose="020B0609070205080204" pitchFamily="49" charset="-128"/>
                <a:ea typeface="ＭＳ ゴシック" panose="020B0609070205080204" pitchFamily="49" charset="-128"/>
              </a:rPr>
              <a:t>UX</a:t>
            </a:r>
            <a:r>
              <a:rPr lang="ja-JP" altLang="en-US" sz="1500" dirty="0">
                <a:solidFill>
                  <a:srgbClr val="3D3D3D"/>
                </a:solidFill>
                <a:latin typeface="ＭＳ ゴシック" panose="020B0609070205080204" pitchFamily="49" charset="-128"/>
                <a:ea typeface="ＭＳ ゴシック" panose="020B0609070205080204" pitchFamily="49" charset="-128"/>
              </a:rPr>
              <a:t>会議、</a:t>
            </a:r>
            <a:r>
              <a:rPr lang="en-US" altLang="ja-JP" sz="1500" dirty="0">
                <a:solidFill>
                  <a:srgbClr val="3D3D3D"/>
                </a:solidFill>
                <a:latin typeface="ＭＳ ゴシック" panose="020B0609070205080204" pitchFamily="49" charset="-128"/>
                <a:ea typeface="ＭＳ ゴシック" panose="020B0609070205080204" pitchFamily="49" charset="-128"/>
              </a:rPr>
              <a:t>2021</a:t>
            </a:r>
            <a:r>
              <a:rPr lang="ja-JP" altLang="en-US" sz="1500" dirty="0">
                <a:solidFill>
                  <a:srgbClr val="3D3D3D"/>
                </a:solidFill>
                <a:latin typeface="ＭＳ ゴシック" panose="020B0609070205080204" pitchFamily="49" charset="-128"/>
                <a:ea typeface="ＭＳ ゴシック" panose="020B0609070205080204" pitchFamily="49" charset="-128"/>
              </a:rPr>
              <a:t>）</a:t>
            </a:r>
            <a:endParaRPr lang="ja-JP" altLang="en-US" sz="1500" kern="0" dirty="0">
              <a:solidFill>
                <a:srgbClr val="3D3D3D"/>
              </a:solidFill>
              <a:latin typeface="ＭＳ ゴシック" panose="020B0609070205080204" pitchFamily="49" charset="-128"/>
              <a:ea typeface="ＭＳ ゴシック" panose="020B0609070205080204" pitchFamily="49" charset="-128"/>
            </a:endParaRPr>
          </a:p>
        </p:txBody>
      </p:sp>
      <p:sp>
        <p:nvSpPr>
          <p:cNvPr id="5" name="タイトル 1">
            <a:extLst>
              <a:ext uri="{FF2B5EF4-FFF2-40B4-BE49-F238E27FC236}">
                <a16:creationId xmlns:a16="http://schemas.microsoft.com/office/drawing/2014/main" id="{9D8E9146-6A59-480E-9343-65F3904EFF4F}"/>
              </a:ext>
            </a:extLst>
          </p:cNvPr>
          <p:cNvSpPr txBox="1">
            <a:spLocks/>
          </p:cNvSpPr>
          <p:nvPr/>
        </p:nvSpPr>
        <p:spPr bwMode="auto">
          <a:xfrm>
            <a:off x="7067138" y="2600074"/>
            <a:ext cx="2076862" cy="105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algn="l" defTabSz="685800">
              <a:defRPr/>
            </a:pPr>
            <a:r>
              <a:rPr lang="ja-JP" altLang="en-US" sz="1800" kern="0" dirty="0">
                <a:solidFill>
                  <a:srgbClr val="3D3D3D"/>
                </a:solidFill>
                <a:latin typeface="ＭＳ ゴシック" panose="020B0609070205080204" pitchFamily="49" charset="-128"/>
                <a:ea typeface="ＭＳ ゴシック" panose="020B0609070205080204" pitchFamily="49" charset="-128"/>
              </a:rPr>
              <a:t>「そう思う」＋「ややそう思う」の割合</a:t>
            </a:r>
          </a:p>
        </p:txBody>
      </p:sp>
      <p:sp>
        <p:nvSpPr>
          <p:cNvPr id="7" name="コンテンツ プレースホルダー 2">
            <a:extLst>
              <a:ext uri="{FF2B5EF4-FFF2-40B4-BE49-F238E27FC236}">
                <a16:creationId xmlns:a16="http://schemas.microsoft.com/office/drawing/2014/main" id="{B8CBA955-2E01-49C9-A191-70E7AC2CE3EE}"/>
              </a:ext>
            </a:extLst>
          </p:cNvPr>
          <p:cNvSpPr txBox="1">
            <a:spLocks/>
          </p:cNvSpPr>
          <p:nvPr/>
        </p:nvSpPr>
        <p:spPr>
          <a:xfrm>
            <a:off x="413538" y="5408767"/>
            <a:ext cx="8316924" cy="899958"/>
          </a:xfrm>
          <a:prstGeom prst="rect">
            <a:avLst/>
          </a:prstGeom>
          <a:solidFill>
            <a:srgbClr val="FFFFB9"/>
          </a:solidFill>
          <a:ln>
            <a:noFill/>
          </a:ln>
        </p:spPr>
        <p:txBody>
          <a:bodyPr vert="horz" lIns="68580" tIns="34290" rIns="68580" bIns="3429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32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800" kern="1200">
                <a:solidFill>
                  <a:schemeClr val="tx2"/>
                </a:solidFill>
                <a:latin typeface="Century" panose="02040604050505020304" pitchFamily="18"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400" kern="1200">
                <a:solidFill>
                  <a:schemeClr val="tx2"/>
                </a:solidFill>
                <a:latin typeface="Century" panose="02040604050505020304" pitchFamily="18"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defTabSz="342900">
              <a:spcBef>
                <a:spcPts val="450"/>
              </a:spcBef>
              <a:spcAft>
                <a:spcPts val="0"/>
              </a:spcAft>
              <a:buClr>
                <a:srgbClr val="4590B8"/>
              </a:buClr>
              <a:buNone/>
              <a:defRPr/>
            </a:pPr>
            <a:r>
              <a:rPr lang="ja-JP" altLang="en-US" sz="2100" dirty="0">
                <a:solidFill>
                  <a:srgbClr val="0070C0"/>
                </a:solidFill>
                <a:latin typeface="Gill Sans MT" panose="020B0502020104020203"/>
                <a:ea typeface="HGｺﾞｼｯｸE" panose="020B0909000000000000" pitchFamily="49" charset="-128"/>
              </a:rPr>
              <a:t>・人との交流に苦手意識や恐怖感（支援者に対しても）</a:t>
            </a:r>
            <a:endParaRPr lang="en-US" altLang="ja-JP" sz="2100" dirty="0">
              <a:solidFill>
                <a:srgbClr val="0070C0"/>
              </a:solidFill>
              <a:latin typeface="Gill Sans MT" panose="020B0502020104020203"/>
              <a:ea typeface="HGｺﾞｼｯｸE" panose="020B0909000000000000" pitchFamily="49" charset="-128"/>
            </a:endParaRPr>
          </a:p>
          <a:p>
            <a:pPr marL="0" indent="0" defTabSz="342900">
              <a:spcBef>
                <a:spcPts val="450"/>
              </a:spcBef>
              <a:spcAft>
                <a:spcPts val="0"/>
              </a:spcAft>
              <a:buClr>
                <a:srgbClr val="4590B8"/>
              </a:buClr>
              <a:buNone/>
              <a:defRPr/>
            </a:pPr>
            <a:r>
              <a:rPr lang="ja-JP" altLang="en-US" sz="2100" dirty="0">
                <a:solidFill>
                  <a:srgbClr val="0070C0"/>
                </a:solidFill>
                <a:latin typeface="Gill Sans MT" panose="020B0502020104020203"/>
                <a:ea typeface="HGｺﾞｼｯｸE" panose="020B0909000000000000" pitchFamily="49" charset="-128"/>
              </a:rPr>
              <a:t>・でも、人との交流を求めている。･･･その葛藤を理解して関わる。</a:t>
            </a:r>
            <a:endParaRPr lang="en-US" altLang="ja-JP" sz="2100" dirty="0">
              <a:solidFill>
                <a:srgbClr val="0070C0"/>
              </a:solidFill>
              <a:latin typeface="Gill Sans MT" panose="020B0502020104020203"/>
              <a:ea typeface="HGｺﾞｼｯｸE" panose="020B0909000000000000" pitchFamily="49" charset="-128"/>
            </a:endParaRPr>
          </a:p>
        </p:txBody>
      </p:sp>
    </p:spTree>
    <p:extLst>
      <p:ext uri="{BB962C8B-B14F-4D97-AF65-F5344CB8AC3E}">
        <p14:creationId xmlns:p14="http://schemas.microsoft.com/office/powerpoint/2010/main" val="2665556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EE18D92-A0BC-E96B-D584-718A5FCC6547}"/>
              </a:ext>
            </a:extLst>
          </p:cNvPr>
          <p:cNvSpPr>
            <a:spLocks noGrp="1"/>
          </p:cNvSpPr>
          <p:nvPr>
            <p:ph idx="1"/>
          </p:nvPr>
        </p:nvSpPr>
        <p:spPr>
          <a:xfrm>
            <a:off x="357808" y="1069023"/>
            <a:ext cx="8550902" cy="3832424"/>
          </a:xfrm>
        </p:spPr>
        <p:txBody>
          <a:bodyPr/>
          <a:lstStyle/>
          <a:p>
            <a:pPr>
              <a:lnSpc>
                <a:spcPct val="100000"/>
              </a:lnSpc>
              <a:spcBef>
                <a:spcPts val="0"/>
              </a:spcBef>
              <a:spcAft>
                <a:spcPts val="225"/>
              </a:spcAft>
            </a:pPr>
            <a:r>
              <a:rPr kumimoji="1" lang="ja-JP" altLang="en-US" sz="2250" dirty="0"/>
              <a:t>ひきこもりという状態への印象・考え</a:t>
            </a:r>
            <a:endParaRPr kumimoji="1" lang="en-US" altLang="ja-JP" sz="2250" dirty="0"/>
          </a:p>
          <a:p>
            <a:pPr lvl="1">
              <a:lnSpc>
                <a:spcPct val="100000"/>
              </a:lnSpc>
              <a:spcBef>
                <a:spcPts val="0"/>
              </a:spcBef>
              <a:spcAft>
                <a:spcPts val="225"/>
              </a:spcAft>
            </a:pPr>
            <a:r>
              <a:rPr kumimoji="1" lang="ja-JP" altLang="en-US" sz="1950" dirty="0"/>
              <a:t>ひきこもりは誰にでも起こりうる　</a:t>
            </a:r>
            <a:r>
              <a:rPr kumimoji="1" lang="en-US" altLang="ja-JP" sz="1950" dirty="0"/>
              <a:t>72</a:t>
            </a:r>
            <a:r>
              <a:rPr kumimoji="1" lang="ja-JP" altLang="en-US" sz="1950" dirty="0"/>
              <a:t>％</a:t>
            </a:r>
            <a:endParaRPr kumimoji="1" lang="en-US" altLang="ja-JP" sz="1950" dirty="0"/>
          </a:p>
          <a:p>
            <a:pPr lvl="1">
              <a:lnSpc>
                <a:spcPct val="100000"/>
              </a:lnSpc>
              <a:spcBef>
                <a:spcPts val="0"/>
              </a:spcBef>
              <a:spcAft>
                <a:spcPts val="225"/>
              </a:spcAft>
            </a:pPr>
            <a:r>
              <a:rPr kumimoji="1" lang="ja-JP" altLang="en-US" sz="1950" dirty="0"/>
              <a:t>ストレスから身を守っている　</a:t>
            </a:r>
            <a:r>
              <a:rPr kumimoji="1" lang="en-US" altLang="ja-JP" sz="1950" dirty="0"/>
              <a:t>41</a:t>
            </a:r>
            <a:r>
              <a:rPr kumimoji="1" lang="ja-JP" altLang="en-US" sz="1950" dirty="0"/>
              <a:t>％</a:t>
            </a:r>
            <a:endParaRPr kumimoji="1" lang="en-US" altLang="ja-JP" sz="1950" dirty="0"/>
          </a:p>
          <a:p>
            <a:pPr lvl="1">
              <a:lnSpc>
                <a:spcPct val="100000"/>
              </a:lnSpc>
              <a:spcBef>
                <a:spcPts val="0"/>
              </a:spcBef>
              <a:spcAft>
                <a:spcPts val="225"/>
              </a:spcAft>
            </a:pPr>
            <a:r>
              <a:rPr kumimoji="1" lang="ja-JP" altLang="en-US" sz="1950" dirty="0"/>
              <a:t>甘えている　１５％</a:t>
            </a:r>
            <a:endParaRPr kumimoji="1" lang="en-US" altLang="ja-JP" sz="1950" dirty="0"/>
          </a:p>
          <a:p>
            <a:pPr lvl="1">
              <a:lnSpc>
                <a:spcPct val="100000"/>
              </a:lnSpc>
              <a:spcBef>
                <a:spcPts val="0"/>
              </a:spcBef>
              <a:spcAft>
                <a:spcPts val="225"/>
              </a:spcAft>
            </a:pPr>
            <a:r>
              <a:rPr kumimoji="1" lang="ja-JP" altLang="en-US" sz="1950" dirty="0"/>
              <a:t>働かないことが問題　１４％</a:t>
            </a:r>
            <a:endParaRPr kumimoji="1" lang="en-US" altLang="ja-JP" sz="1950" dirty="0"/>
          </a:p>
          <a:p>
            <a:pPr marL="337500" lvl="1" indent="0">
              <a:lnSpc>
                <a:spcPct val="100000"/>
              </a:lnSpc>
              <a:spcBef>
                <a:spcPts val="0"/>
              </a:spcBef>
              <a:spcAft>
                <a:spcPts val="225"/>
              </a:spcAft>
              <a:buNone/>
            </a:pPr>
            <a:endParaRPr kumimoji="1" lang="en-US" altLang="ja-JP" sz="1950" dirty="0"/>
          </a:p>
          <a:p>
            <a:pPr>
              <a:lnSpc>
                <a:spcPct val="100000"/>
              </a:lnSpc>
              <a:spcBef>
                <a:spcPts val="0"/>
              </a:spcBef>
              <a:spcAft>
                <a:spcPts val="225"/>
              </a:spcAft>
            </a:pPr>
            <a:r>
              <a:rPr kumimoji="1" lang="ja-JP" altLang="en-US" sz="2250" dirty="0"/>
              <a:t>自分にあてはまる気持ち</a:t>
            </a:r>
            <a:endParaRPr kumimoji="1" lang="en-US" altLang="ja-JP" sz="2250" dirty="0"/>
          </a:p>
          <a:p>
            <a:pPr lvl="1">
              <a:lnSpc>
                <a:spcPct val="100000"/>
              </a:lnSpc>
              <a:spcBef>
                <a:spcPts val="0"/>
              </a:spcBef>
              <a:spcAft>
                <a:spcPts val="225"/>
              </a:spcAft>
            </a:pPr>
            <a:r>
              <a:rPr kumimoji="1" lang="ja-JP" altLang="en-US" sz="1950" dirty="0"/>
              <a:t>社会との関わりを避けて家や自室にこもる人の気持ちが分かる　</a:t>
            </a:r>
            <a:r>
              <a:rPr kumimoji="1" lang="en-US" altLang="ja-JP" sz="1950" dirty="0"/>
              <a:t>61</a:t>
            </a:r>
            <a:r>
              <a:rPr kumimoji="1" lang="ja-JP" altLang="en-US" sz="1950" dirty="0"/>
              <a:t>％</a:t>
            </a:r>
            <a:endParaRPr kumimoji="1" lang="en-US" altLang="ja-JP" sz="1950" dirty="0"/>
          </a:p>
          <a:p>
            <a:pPr lvl="1">
              <a:lnSpc>
                <a:spcPct val="100000"/>
              </a:lnSpc>
              <a:spcBef>
                <a:spcPts val="0"/>
              </a:spcBef>
              <a:spcAft>
                <a:spcPts val="225"/>
              </a:spcAft>
            </a:pPr>
            <a:r>
              <a:rPr kumimoji="1" lang="ja-JP" altLang="en-US" sz="1950" dirty="0"/>
              <a:t>他者と関わりたくないと思うことがある　</a:t>
            </a:r>
            <a:r>
              <a:rPr kumimoji="1" lang="en-US" altLang="ja-JP" sz="1950" dirty="0"/>
              <a:t>74</a:t>
            </a:r>
            <a:r>
              <a:rPr kumimoji="1" lang="ja-JP" altLang="en-US" sz="1950" dirty="0"/>
              <a:t>％</a:t>
            </a:r>
            <a:endParaRPr kumimoji="1" lang="en-US" altLang="ja-JP" sz="1950" dirty="0"/>
          </a:p>
          <a:p>
            <a:pPr marL="337500" lvl="1" indent="0">
              <a:lnSpc>
                <a:spcPct val="100000"/>
              </a:lnSpc>
              <a:spcBef>
                <a:spcPts val="0"/>
              </a:spcBef>
              <a:spcAft>
                <a:spcPts val="225"/>
              </a:spcAft>
              <a:buNone/>
            </a:pPr>
            <a:endParaRPr kumimoji="1" lang="ja-JP" altLang="en-US" sz="1950" dirty="0"/>
          </a:p>
          <a:p>
            <a:pPr>
              <a:lnSpc>
                <a:spcPct val="100000"/>
              </a:lnSpc>
              <a:spcBef>
                <a:spcPts val="0"/>
              </a:spcBef>
              <a:spcAft>
                <a:spcPts val="225"/>
              </a:spcAft>
            </a:pPr>
            <a:r>
              <a:rPr kumimoji="1" lang="ja-JP" altLang="en-US" sz="2250" dirty="0"/>
              <a:t>自身がひきこもりの状態になる可能性がある　</a:t>
            </a:r>
            <a:r>
              <a:rPr kumimoji="1" lang="en-US" altLang="ja-JP" sz="1950" dirty="0"/>
              <a:t>22</a:t>
            </a:r>
            <a:r>
              <a:rPr kumimoji="1" lang="ja-JP" altLang="en-US" sz="1950" dirty="0"/>
              <a:t>％</a:t>
            </a:r>
            <a:endParaRPr kumimoji="1" lang="en-US" altLang="ja-JP" sz="2250" dirty="0"/>
          </a:p>
        </p:txBody>
      </p:sp>
      <p:sp>
        <p:nvSpPr>
          <p:cNvPr id="5" name="タイトル 4">
            <a:extLst>
              <a:ext uri="{FF2B5EF4-FFF2-40B4-BE49-F238E27FC236}">
                <a16:creationId xmlns:a16="http://schemas.microsoft.com/office/drawing/2014/main" id="{52EB487D-7DC9-4A6C-EDBA-C0878F3835C4}"/>
              </a:ext>
            </a:extLst>
          </p:cNvPr>
          <p:cNvSpPr>
            <a:spLocks noGrp="1"/>
          </p:cNvSpPr>
          <p:nvPr>
            <p:ph type="title"/>
          </p:nvPr>
        </p:nvSpPr>
        <p:spPr>
          <a:xfrm>
            <a:off x="168079" y="387350"/>
            <a:ext cx="7765322" cy="671513"/>
          </a:xfrm>
        </p:spPr>
        <p:txBody>
          <a:bodyPr/>
          <a:lstStyle/>
          <a:p>
            <a:r>
              <a:rPr lang="ja-JP" altLang="en-US" dirty="0">
                <a:latin typeface="HG創英角ﾎﾟｯﾌﾟ体" panose="040B0A09000000000000" pitchFamily="49" charset="-128"/>
                <a:ea typeface="HG創英角ﾎﾟｯﾌﾟ体" panose="040B0A09000000000000" pitchFamily="49" charset="-128"/>
              </a:rPr>
              <a:t>ひきこもり状態への都民の認識</a:t>
            </a:r>
          </a:p>
        </p:txBody>
      </p:sp>
      <p:sp>
        <p:nvSpPr>
          <p:cNvPr id="6" name="タイトル 1">
            <a:extLst>
              <a:ext uri="{FF2B5EF4-FFF2-40B4-BE49-F238E27FC236}">
                <a16:creationId xmlns:a16="http://schemas.microsoft.com/office/drawing/2014/main" id="{B0B68F02-F327-22A0-8DBA-BDE42B4E3749}"/>
              </a:ext>
            </a:extLst>
          </p:cNvPr>
          <p:cNvSpPr txBox="1">
            <a:spLocks/>
          </p:cNvSpPr>
          <p:nvPr/>
        </p:nvSpPr>
        <p:spPr>
          <a:xfrm>
            <a:off x="4088232" y="6104238"/>
            <a:ext cx="4820478" cy="204487"/>
          </a:xfrm>
          <a:prstGeom prst="rect">
            <a:avLst/>
          </a:prstGeom>
          <a:effectLst>
            <a:outerShdw blurRad="25400" dir="17880000">
              <a:srgbClr val="000000">
                <a:alpha val="46000"/>
              </a:srgbClr>
            </a:outerShdw>
          </a:effectLst>
        </p:spPr>
        <p:txBody>
          <a:bodyPr lIns="82296" tIns="82296" rIns="82296" bIns="68580" anchor="ctr"/>
          <a:lstStyle>
            <a:lvl1pPr algn="l" defTabSz="457200" rtl="0" eaLnBrk="1" latinLnBrk="0" hangingPunct="1">
              <a:lnSpc>
                <a:spcPct val="120000"/>
              </a:lnSpc>
              <a:spcBef>
                <a:spcPct val="0"/>
              </a:spcBef>
              <a:buNone/>
              <a:defRPr sz="4800" kern="1200" spc="150">
                <a:ln>
                  <a:noFill/>
                </a:ln>
                <a:solidFill>
                  <a:srgbClr val="00339A"/>
                </a:solidFill>
                <a:effectLst/>
                <a:latin typeface="+mj-ea"/>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ja-JP" altLang="en-US" sz="1350" dirty="0"/>
              <a:t>令和</a:t>
            </a:r>
            <a:r>
              <a:rPr kumimoji="1" lang="en-US" altLang="ja-JP" sz="1350" dirty="0"/>
              <a:t>5</a:t>
            </a:r>
            <a:r>
              <a:rPr kumimoji="1" lang="ja-JP" altLang="en-US" sz="1350" dirty="0"/>
              <a:t>年度　東京都</a:t>
            </a:r>
            <a:r>
              <a:rPr lang="ja-JP" altLang="en-US" sz="1350" dirty="0"/>
              <a:t>ひきこもりへの認識に関する世論調査</a:t>
            </a:r>
            <a:endParaRPr kumimoji="1" lang="ja-JP" altLang="en-US" sz="1350" dirty="0"/>
          </a:p>
        </p:txBody>
      </p:sp>
      <p:sp>
        <p:nvSpPr>
          <p:cNvPr id="7" name="正方形/長方形 6">
            <a:extLst>
              <a:ext uri="{FF2B5EF4-FFF2-40B4-BE49-F238E27FC236}">
                <a16:creationId xmlns:a16="http://schemas.microsoft.com/office/drawing/2014/main" id="{C2E6E580-D33D-D0E7-63CE-5DE384A4456E}"/>
              </a:ext>
            </a:extLst>
          </p:cNvPr>
          <p:cNvSpPr/>
          <p:nvPr/>
        </p:nvSpPr>
        <p:spPr>
          <a:xfrm>
            <a:off x="296549" y="4997201"/>
            <a:ext cx="8550902" cy="1011283"/>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39304" indent="-139304"/>
            <a:r>
              <a:rPr kumimoji="1" lang="ja-JP" altLang="en-US" sz="2100" dirty="0">
                <a:solidFill>
                  <a:schemeClr val="bg1"/>
                </a:solidFill>
                <a:latin typeface="BIZ UDPゴシック" panose="020B0400000000000000" pitchFamily="50" charset="-128"/>
                <a:ea typeface="BIZ UDPゴシック" panose="020B0400000000000000" pitchFamily="50" charset="-128"/>
              </a:rPr>
              <a:t>・</a:t>
            </a:r>
            <a:r>
              <a:rPr kumimoji="1" lang="ja-JP" altLang="en-US" sz="2100" dirty="0">
                <a:solidFill>
                  <a:schemeClr val="bg1"/>
                </a:solidFill>
              </a:rPr>
              <a:t>ひきこもり状態でもそうでなくても、辛いときは、誰もが安心して休めたり、相談できたりする社会が必要</a:t>
            </a:r>
            <a:endParaRPr kumimoji="1" lang="en-US" altLang="ja-JP" sz="2100" dirty="0">
              <a:solidFill>
                <a:schemeClr val="bg1"/>
              </a:solidFill>
            </a:endParaRPr>
          </a:p>
          <a:p>
            <a:r>
              <a:rPr kumimoji="1" lang="ja-JP" altLang="en-US" sz="2100" dirty="0">
                <a:solidFill>
                  <a:schemeClr val="bg1"/>
                </a:solidFill>
              </a:rPr>
              <a:t>・ひきこもり状態をめぐるさらなる理解の促進が必要</a:t>
            </a:r>
            <a:endParaRPr kumimoji="1" lang="en-US" altLang="ja-JP" sz="2100" dirty="0">
              <a:solidFill>
                <a:schemeClr val="bg1"/>
              </a:solidFill>
            </a:endParaRPr>
          </a:p>
        </p:txBody>
      </p:sp>
    </p:spTree>
    <p:extLst>
      <p:ext uri="{BB962C8B-B14F-4D97-AF65-F5344CB8AC3E}">
        <p14:creationId xmlns:p14="http://schemas.microsoft.com/office/powerpoint/2010/main" val="357805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late">
      <a:majorFont>
        <a:latin typeface="Meiry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iry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7_simple_bubble">
  <a:themeElements>
    <a:clrScheme name="bub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bb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b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bb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bb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bb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bb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bb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bb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bb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bb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bb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bb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bb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配当">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TM03457491[[fn=メトロポリタン]]</Template>
  <TotalTime>1406</TotalTime>
  <Words>8971</Words>
  <Application>Microsoft Office PowerPoint</Application>
  <PresentationFormat>画面に合わせる (4:3)</PresentationFormat>
  <Paragraphs>629</Paragraphs>
  <Slides>42</Slides>
  <Notes>31</Notes>
  <HiddenSlides>0</HiddenSlides>
  <MMClips>0</MMClips>
  <ScaleCrop>false</ScaleCrop>
  <HeadingPairs>
    <vt:vector size="6" baseType="variant">
      <vt:variant>
        <vt:lpstr>使用されているフォント</vt:lpstr>
      </vt:variant>
      <vt:variant>
        <vt:i4>20</vt:i4>
      </vt:variant>
      <vt:variant>
        <vt:lpstr>テーマ</vt:lpstr>
      </vt:variant>
      <vt:variant>
        <vt:i4>3</vt:i4>
      </vt:variant>
      <vt:variant>
        <vt:lpstr>スライド タイトル</vt:lpstr>
      </vt:variant>
      <vt:variant>
        <vt:i4>42</vt:i4>
      </vt:variant>
    </vt:vector>
  </HeadingPairs>
  <TitlesOfParts>
    <vt:vector size="65" baseType="lpstr">
      <vt:lpstr>BIZ UDPゴシック</vt:lpstr>
      <vt:lpstr>HGPｺﾞｼｯｸE</vt:lpstr>
      <vt:lpstr>HGP創英角ｺﾞｼｯｸUB</vt:lpstr>
      <vt:lpstr>HGP創英角ﾎﾟｯﾌﾟ体</vt:lpstr>
      <vt:lpstr>HGSｺﾞｼｯｸE</vt:lpstr>
      <vt:lpstr>HGS創英角ﾎﾟｯﾌﾟ体</vt:lpstr>
      <vt:lpstr>HGｺﾞｼｯｸE</vt:lpstr>
      <vt:lpstr>HG丸ｺﾞｼｯｸM-PRO</vt:lpstr>
      <vt:lpstr>HG創英角ﾎﾟｯﾌﾟ体</vt:lpstr>
      <vt:lpstr>ＭＳ Ｐゴシック</vt:lpstr>
      <vt:lpstr>ＭＳ ゴシック</vt:lpstr>
      <vt:lpstr>Meiryo</vt:lpstr>
      <vt:lpstr>游ゴシック</vt:lpstr>
      <vt:lpstr>Arial</vt:lpstr>
      <vt:lpstr>Calibri</vt:lpstr>
      <vt:lpstr>Gill Sans MT</vt:lpstr>
      <vt:lpstr>Times New Roman</vt:lpstr>
      <vt:lpstr>Trebuchet MS</vt:lpstr>
      <vt:lpstr>Wingdings</vt:lpstr>
      <vt:lpstr>Wingdings 2</vt:lpstr>
      <vt:lpstr>SlateVTI</vt:lpstr>
      <vt:lpstr>7_simple_bubble</vt:lpstr>
      <vt:lpstr>配当</vt:lpstr>
      <vt:lpstr>令和６年度　東京都ひきこもりに関する講演会   “ひきこもり”をめぐる理解と 身近な工夫  〜希望への一歩のために～</vt:lpstr>
      <vt:lpstr>はじめに</vt:lpstr>
      <vt:lpstr>ひきこもり状態とは</vt:lpstr>
      <vt:lpstr>どのくらいの人が該当するか</vt:lpstr>
      <vt:lpstr>性別や就業経験</vt:lpstr>
      <vt:lpstr>ひきこもり状態の原因・きっかけ　</vt:lpstr>
      <vt:lpstr>相談することにどんな思いを持っているか？</vt:lpstr>
      <vt:lpstr>人との関わりをめぐる気持ち</vt:lpstr>
      <vt:lpstr>ひきこもり状態への都民の認識</vt:lpstr>
      <vt:lpstr>家族の心理 ～最初の相談者は家族であることが多いが、 　　家族は困っていても相談しにくい～</vt:lpstr>
      <vt:lpstr>家族の心理</vt:lpstr>
      <vt:lpstr>ひきこもり状態からの回復とは</vt:lpstr>
      <vt:lpstr>回復への鍵</vt:lpstr>
      <vt:lpstr>PowerPoint プレゼンテーション</vt:lpstr>
      <vt:lpstr>対話の回復</vt:lpstr>
      <vt:lpstr>居場所の回復　​​</vt:lpstr>
      <vt:lpstr>安心できる居場所の数と 自己肯定感・将来への希望との関連</vt:lpstr>
      <vt:lpstr>トラウマ（心の傷）という視点で考える重要性</vt:lpstr>
      <vt:lpstr>心のエネルギー、対話、居場所の回復に向けて</vt:lpstr>
      <vt:lpstr>１．安心できる関係性とは？</vt:lpstr>
      <vt:lpstr>安心には感情の承認が大切</vt:lpstr>
      <vt:lpstr>感情を承認することの効果</vt:lpstr>
      <vt:lpstr>承認のヒント</vt:lpstr>
      <vt:lpstr>２．本人の現在地に合った 　　ほどよいコミュニケーション</vt:lpstr>
      <vt:lpstr>現在地とは？</vt:lpstr>
      <vt:lpstr>まろやかな雰囲気を見つける ＝言葉をかけても大丈夫なサイン</vt:lpstr>
      <vt:lpstr>よくある悩み①　会話がない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３．まんじゅう理論</vt:lpstr>
      <vt:lpstr>３．まんじゅう理論</vt:lpstr>
      <vt:lpstr>本人のおまんじゅう、家族のおまんじゅう</vt:lpstr>
      <vt:lpstr>PowerPoint プレゼンテーション</vt:lpstr>
      <vt:lpstr>本人が支援につながるきっかけとなる工夫</vt:lpstr>
      <vt:lpstr>家族が元気でいるために</vt:lpstr>
      <vt:lpstr>ご自分が疲れていませんか？</vt:lpstr>
      <vt:lpstr>家族が疲れないことが大切です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令和3年度　三重県県民公開講座  思春期のこころの理解と接し方のヒント   ～今の時代を生きる子どもたちをどう支えるか～</dc:title>
  <dc:creator>fukui</dc:creator>
  <cp:lastModifiedBy>水沼　薫子</cp:lastModifiedBy>
  <cp:revision>213</cp:revision>
  <cp:lastPrinted>2021-09-28T18:51:27Z</cp:lastPrinted>
  <dcterms:created xsi:type="dcterms:W3CDTF">2021-09-28T16:10:32Z</dcterms:created>
  <dcterms:modified xsi:type="dcterms:W3CDTF">2024-09-10T02:55:37Z</dcterms:modified>
</cp:coreProperties>
</file>