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70" r:id="rId2"/>
  </p:sldIdLst>
  <p:sldSz cx="10117138" cy="7237413"/>
  <p:notesSz cx="6735763" cy="9866313"/>
  <p:defaultTextStyle>
    <a:defPPr>
      <a:defRPr lang="ja-JP"/>
    </a:defPPr>
    <a:lvl1pPr marL="0" algn="l" defTabSz="1005434" rtl="0" eaLnBrk="1" latinLnBrk="0" hangingPunct="1">
      <a:defRPr kumimoji="1" sz="2000" kern="1200">
        <a:solidFill>
          <a:schemeClr val="tx1"/>
        </a:solidFill>
        <a:latin typeface="+mn-lt"/>
        <a:ea typeface="+mn-ea"/>
        <a:cs typeface="+mn-cs"/>
      </a:defRPr>
    </a:lvl1pPr>
    <a:lvl2pPr marL="502718" algn="l" defTabSz="1005434" rtl="0" eaLnBrk="1" latinLnBrk="0" hangingPunct="1">
      <a:defRPr kumimoji="1" sz="2000" kern="1200">
        <a:solidFill>
          <a:schemeClr val="tx1"/>
        </a:solidFill>
        <a:latin typeface="+mn-lt"/>
        <a:ea typeface="+mn-ea"/>
        <a:cs typeface="+mn-cs"/>
      </a:defRPr>
    </a:lvl2pPr>
    <a:lvl3pPr marL="1005434" algn="l" defTabSz="1005434" rtl="0" eaLnBrk="1" latinLnBrk="0" hangingPunct="1">
      <a:defRPr kumimoji="1" sz="2000" kern="1200">
        <a:solidFill>
          <a:schemeClr val="tx1"/>
        </a:solidFill>
        <a:latin typeface="+mn-lt"/>
        <a:ea typeface="+mn-ea"/>
        <a:cs typeface="+mn-cs"/>
      </a:defRPr>
    </a:lvl3pPr>
    <a:lvl4pPr marL="1508152" algn="l" defTabSz="1005434" rtl="0" eaLnBrk="1" latinLnBrk="0" hangingPunct="1">
      <a:defRPr kumimoji="1" sz="2000" kern="1200">
        <a:solidFill>
          <a:schemeClr val="tx1"/>
        </a:solidFill>
        <a:latin typeface="+mn-lt"/>
        <a:ea typeface="+mn-ea"/>
        <a:cs typeface="+mn-cs"/>
      </a:defRPr>
    </a:lvl4pPr>
    <a:lvl5pPr marL="2010869" algn="l" defTabSz="1005434" rtl="0" eaLnBrk="1" latinLnBrk="0" hangingPunct="1">
      <a:defRPr kumimoji="1" sz="2000" kern="1200">
        <a:solidFill>
          <a:schemeClr val="tx1"/>
        </a:solidFill>
        <a:latin typeface="+mn-lt"/>
        <a:ea typeface="+mn-ea"/>
        <a:cs typeface="+mn-cs"/>
      </a:defRPr>
    </a:lvl5pPr>
    <a:lvl6pPr marL="2513587" algn="l" defTabSz="1005434" rtl="0" eaLnBrk="1" latinLnBrk="0" hangingPunct="1">
      <a:defRPr kumimoji="1" sz="2000" kern="1200">
        <a:solidFill>
          <a:schemeClr val="tx1"/>
        </a:solidFill>
        <a:latin typeface="+mn-lt"/>
        <a:ea typeface="+mn-ea"/>
        <a:cs typeface="+mn-cs"/>
      </a:defRPr>
    </a:lvl6pPr>
    <a:lvl7pPr marL="3016303" algn="l" defTabSz="1005434" rtl="0" eaLnBrk="1" latinLnBrk="0" hangingPunct="1">
      <a:defRPr kumimoji="1" sz="2000" kern="1200">
        <a:solidFill>
          <a:schemeClr val="tx1"/>
        </a:solidFill>
        <a:latin typeface="+mn-lt"/>
        <a:ea typeface="+mn-ea"/>
        <a:cs typeface="+mn-cs"/>
      </a:defRPr>
    </a:lvl7pPr>
    <a:lvl8pPr marL="3519021" algn="l" defTabSz="1005434" rtl="0" eaLnBrk="1" latinLnBrk="0" hangingPunct="1">
      <a:defRPr kumimoji="1" sz="2000" kern="1200">
        <a:solidFill>
          <a:schemeClr val="tx1"/>
        </a:solidFill>
        <a:latin typeface="+mn-lt"/>
        <a:ea typeface="+mn-ea"/>
        <a:cs typeface="+mn-cs"/>
      </a:defRPr>
    </a:lvl8pPr>
    <a:lvl9pPr marL="4021739" algn="l" defTabSz="1005434" rtl="0" eaLnBrk="1" latinLnBrk="0" hangingPunct="1">
      <a:defRPr kumimoji="1" sz="20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00"/>
    <a:srgbClr val="FF7C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スタイル (中間)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スタイルなし、表のグリッド線なし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B4B98B0-60AC-42C2-AFA5-B58CD77FA1E5}" styleName="淡色スタイル 1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8A107856-5554-42FB-B03E-39F5DBC370BA}" styleName="中間スタイル 4 - アクセント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7E9639D4-E3E2-4D34-9284-5A2195B3D0D7}" styleName="スタイル (淡色)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912C8C85-51F0-491E-9774-3900AFEF0FD7}" styleName="淡色スタイル 2 - アクセント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37CE84F3-28C3-443E-9E96-99CF82512B78}" styleName="濃色スタイル 1 - アクセント 2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wholeTbl>
    <a:band1H>
      <a:tcStyle>
        <a:tcBdr/>
        <a:fill>
          <a:solidFill>
            <a:schemeClr val="accent2">
              <a:shade val="60000"/>
            </a:schemeClr>
          </a:solidFill>
        </a:fill>
      </a:tcStyle>
    </a:band1H>
    <a:band1V>
      <a:tcStyle>
        <a:tcBdr/>
        <a:fill>
          <a:solidFill>
            <a:schemeClr val="accent2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2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2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2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AF606853-7671-496A-8E4F-DF71F8EC918B}" styleName="濃色スタイル 1 - アクセント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7DF18680-E054-41AD-8BC1-D1AEF772440D}" styleName="中間スタイル 2 - アクセント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FD0F851-EC5A-4D38-B0AD-8093EC10F338}" styleName="淡色スタイル 1 - アクセント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E269D01E-BC32-4049-B463-5C60D7B0CCD2}" styleName="テーマ スタイル 2 - アクセント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006" autoAdjust="0"/>
    <p:restoredTop sz="99820" autoAdjust="0"/>
  </p:normalViewPr>
  <p:slideViewPr>
    <p:cSldViewPr>
      <p:cViewPr varScale="1">
        <p:scale>
          <a:sx n="70" d="100"/>
          <a:sy n="70" d="100"/>
        </p:scale>
        <p:origin x="-1572" y="-102"/>
      </p:cViewPr>
      <p:guideLst>
        <p:guide orient="horz" pos="2280"/>
        <p:guide pos="3187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 dirty="0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2F12506-6972-46B3-8362-16399B269DD3}" type="datetimeFigureOut">
              <a:rPr kumimoji="1" lang="ja-JP" altLang="en-US" smtClean="0"/>
              <a:t>2018/1/23</a:t>
            </a:fld>
            <a:endParaRPr kumimoji="1" lang="ja-JP" altLang="en-US" dirty="0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781050" y="739775"/>
            <a:ext cx="517366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 dirty="0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577" y="4686499"/>
            <a:ext cx="5388610" cy="443984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5373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DEDEC59-7166-4048-A487-CB71E27F6340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5472005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005434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1pPr>
    <a:lvl2pPr marL="502718" algn="l" defTabSz="1005434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2pPr>
    <a:lvl3pPr marL="1005434" algn="l" defTabSz="1005434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3pPr>
    <a:lvl4pPr marL="1508152" algn="l" defTabSz="1005434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4pPr>
    <a:lvl5pPr marL="2010869" algn="l" defTabSz="1005434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5pPr>
    <a:lvl6pPr marL="2513587" algn="l" defTabSz="1005434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6pPr>
    <a:lvl7pPr marL="3016303" algn="l" defTabSz="1005434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7pPr>
    <a:lvl8pPr marL="3519021" algn="l" defTabSz="1005434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8pPr>
    <a:lvl9pPr marL="4021739" algn="l" defTabSz="1005434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782638" y="739775"/>
            <a:ext cx="5170487" cy="3700463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DEDEC59-7166-4048-A487-CB71E27F6340}" type="slidenum">
              <a:rPr kumimoji="1" lang="ja-JP" altLang="en-US" smtClean="0"/>
              <a:t>1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2937417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758786" y="2248291"/>
            <a:ext cx="8599567" cy="1551354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17571" y="4101203"/>
            <a:ext cx="7081997" cy="1849561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271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054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0815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1086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135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1630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1902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217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6FBBED-BEFD-46B8-903F-ED2556FAB502}" type="datetime1">
              <a:rPr kumimoji="1" lang="ja-JP" altLang="en-US" smtClean="0"/>
              <a:t>2018/1/23</a:t>
            </a:fld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73BD6F-9F0E-4734-8176-59E14D4F70D4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9756418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3B7BE8-86CA-4E2B-B30B-EF6FA1AD7099}" type="datetime1">
              <a:rPr kumimoji="1" lang="ja-JP" altLang="en-US" smtClean="0"/>
              <a:t>2018/1/23</a:t>
            </a:fld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73BD6F-9F0E-4734-8176-59E14D4F70D4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6538850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334926" y="289833"/>
            <a:ext cx="2276355" cy="6175256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505857" y="289833"/>
            <a:ext cx="6660450" cy="6175256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B04EEB-BDF2-49BB-8809-068A360E9776}" type="datetime1">
              <a:rPr kumimoji="1" lang="ja-JP" altLang="en-US" smtClean="0"/>
              <a:t>2018/1/23</a:t>
            </a:fld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73BD6F-9F0E-4734-8176-59E14D4F70D4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7409249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56988D-B846-4ADE-A6FA-10CBC64323EB}" type="datetime1">
              <a:rPr kumimoji="1" lang="ja-JP" altLang="en-US" smtClean="0"/>
              <a:t>2018/1/23</a:t>
            </a:fld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73BD6F-9F0E-4734-8176-59E14D4F70D4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731040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99185" y="4650710"/>
            <a:ext cx="8599567" cy="1437431"/>
          </a:xfrm>
        </p:spPr>
        <p:txBody>
          <a:bodyPr anchor="t"/>
          <a:lstStyle>
            <a:lvl1pPr algn="l">
              <a:defRPr sz="44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99185" y="3067525"/>
            <a:ext cx="8599567" cy="158318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2718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05434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3pPr>
            <a:lvl4pPr marL="1508152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 marL="2010869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lvl6pPr marL="2513587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6pPr>
            <a:lvl7pPr marL="3016303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7pPr>
            <a:lvl8pPr marL="3519021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8pPr>
            <a:lvl9pPr marL="4021739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6283E7-6A75-46AE-B9DD-4F20B365A116}" type="datetime1">
              <a:rPr kumimoji="1" lang="ja-JP" altLang="en-US" smtClean="0"/>
              <a:t>2018/1/23</a:t>
            </a:fld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73BD6F-9F0E-4734-8176-59E14D4F70D4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6310292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505856" y="1688730"/>
            <a:ext cx="4468403" cy="4776358"/>
          </a:xfrm>
        </p:spPr>
        <p:txBody>
          <a:bodyPr/>
          <a:lstStyle>
            <a:lvl1pPr>
              <a:defRPr sz="3100"/>
            </a:lvl1pPr>
            <a:lvl2pPr>
              <a:defRPr sz="26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5142879" y="1688730"/>
            <a:ext cx="4468403" cy="4776358"/>
          </a:xfrm>
        </p:spPr>
        <p:txBody>
          <a:bodyPr/>
          <a:lstStyle>
            <a:lvl1pPr>
              <a:defRPr sz="3100"/>
            </a:lvl1pPr>
            <a:lvl2pPr>
              <a:defRPr sz="26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0D41F-05D9-464E-8463-44D3C4E04399}" type="datetime1">
              <a:rPr kumimoji="1" lang="ja-JP" altLang="en-US" smtClean="0"/>
              <a:t>2018/1/23</a:t>
            </a:fld>
            <a:endParaRPr kumimoji="1" lang="ja-JP" altLang="en-US" dirty="0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73BD6F-9F0E-4734-8176-59E14D4F70D4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7289278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05858" y="1620043"/>
            <a:ext cx="4470159" cy="675156"/>
          </a:xfrm>
        </p:spPr>
        <p:txBody>
          <a:bodyPr anchor="b"/>
          <a:lstStyle>
            <a:lvl1pPr marL="0" indent="0">
              <a:buNone/>
              <a:defRPr sz="2600" b="1"/>
            </a:lvl1pPr>
            <a:lvl2pPr marL="502718" indent="0">
              <a:buNone/>
              <a:defRPr sz="2200" b="1"/>
            </a:lvl2pPr>
            <a:lvl3pPr marL="1005434" indent="0">
              <a:buNone/>
              <a:defRPr sz="2000" b="1"/>
            </a:lvl3pPr>
            <a:lvl4pPr marL="1508152" indent="0">
              <a:buNone/>
              <a:defRPr sz="1700" b="1"/>
            </a:lvl4pPr>
            <a:lvl5pPr marL="2010869" indent="0">
              <a:buNone/>
              <a:defRPr sz="1700" b="1"/>
            </a:lvl5pPr>
            <a:lvl6pPr marL="2513587" indent="0">
              <a:buNone/>
              <a:defRPr sz="1700" b="1"/>
            </a:lvl6pPr>
            <a:lvl7pPr marL="3016303" indent="0">
              <a:buNone/>
              <a:defRPr sz="1700" b="1"/>
            </a:lvl7pPr>
            <a:lvl8pPr marL="3519021" indent="0">
              <a:buNone/>
              <a:defRPr sz="1700" b="1"/>
            </a:lvl8pPr>
            <a:lvl9pPr marL="4021739" indent="0">
              <a:buNone/>
              <a:defRPr sz="17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505858" y="2295198"/>
            <a:ext cx="4470159" cy="4169889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5139367" y="1620043"/>
            <a:ext cx="4471915" cy="675156"/>
          </a:xfrm>
        </p:spPr>
        <p:txBody>
          <a:bodyPr anchor="b"/>
          <a:lstStyle>
            <a:lvl1pPr marL="0" indent="0">
              <a:buNone/>
              <a:defRPr sz="2600" b="1"/>
            </a:lvl1pPr>
            <a:lvl2pPr marL="502718" indent="0">
              <a:buNone/>
              <a:defRPr sz="2200" b="1"/>
            </a:lvl2pPr>
            <a:lvl3pPr marL="1005434" indent="0">
              <a:buNone/>
              <a:defRPr sz="2000" b="1"/>
            </a:lvl3pPr>
            <a:lvl4pPr marL="1508152" indent="0">
              <a:buNone/>
              <a:defRPr sz="1700" b="1"/>
            </a:lvl4pPr>
            <a:lvl5pPr marL="2010869" indent="0">
              <a:buNone/>
              <a:defRPr sz="1700" b="1"/>
            </a:lvl5pPr>
            <a:lvl6pPr marL="2513587" indent="0">
              <a:buNone/>
              <a:defRPr sz="1700" b="1"/>
            </a:lvl6pPr>
            <a:lvl7pPr marL="3016303" indent="0">
              <a:buNone/>
              <a:defRPr sz="1700" b="1"/>
            </a:lvl7pPr>
            <a:lvl8pPr marL="3519021" indent="0">
              <a:buNone/>
              <a:defRPr sz="1700" b="1"/>
            </a:lvl8pPr>
            <a:lvl9pPr marL="4021739" indent="0">
              <a:buNone/>
              <a:defRPr sz="17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5139367" y="2295198"/>
            <a:ext cx="4471915" cy="4169889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A72B37-C29B-44D4-BBE2-65B63043350F}" type="datetime1">
              <a:rPr kumimoji="1" lang="ja-JP" altLang="en-US" smtClean="0"/>
              <a:t>2018/1/23</a:t>
            </a:fld>
            <a:endParaRPr kumimoji="1" lang="ja-JP" altLang="en-US" dirty="0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73BD6F-9F0E-4734-8176-59E14D4F70D4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0901448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EF95D-449A-486C-B589-F6F294CE6106}" type="datetime1">
              <a:rPr kumimoji="1" lang="ja-JP" altLang="en-US" smtClean="0"/>
              <a:t>2018/1/23</a:t>
            </a:fld>
            <a:endParaRPr kumimoji="1" lang="ja-JP" altLang="en-US" dirty="0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73BD6F-9F0E-4734-8176-59E14D4F70D4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528988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7D715D-724F-4333-9229-4B0048CB19F1}" type="datetime1">
              <a:rPr kumimoji="1" lang="ja-JP" altLang="en-US" smtClean="0"/>
              <a:t>2018/1/23</a:t>
            </a:fld>
            <a:endParaRPr kumimoji="1" lang="ja-JP" altLang="en-US" dirty="0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73BD6F-9F0E-4734-8176-59E14D4F70D4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9731204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05858" y="288156"/>
            <a:ext cx="3328469" cy="1226339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955520" y="288157"/>
            <a:ext cx="5655762" cy="6176931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6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505858" y="1514497"/>
            <a:ext cx="3328469" cy="4950592"/>
          </a:xfrm>
        </p:spPr>
        <p:txBody>
          <a:bodyPr/>
          <a:lstStyle>
            <a:lvl1pPr marL="0" indent="0">
              <a:buNone/>
              <a:defRPr sz="1500"/>
            </a:lvl1pPr>
            <a:lvl2pPr marL="502718" indent="0">
              <a:buNone/>
              <a:defRPr sz="1300"/>
            </a:lvl2pPr>
            <a:lvl3pPr marL="1005434" indent="0">
              <a:buNone/>
              <a:defRPr sz="1100"/>
            </a:lvl3pPr>
            <a:lvl4pPr marL="1508152" indent="0">
              <a:buNone/>
              <a:defRPr sz="1000"/>
            </a:lvl4pPr>
            <a:lvl5pPr marL="2010869" indent="0">
              <a:buNone/>
              <a:defRPr sz="1000"/>
            </a:lvl5pPr>
            <a:lvl6pPr marL="2513587" indent="0">
              <a:buNone/>
              <a:defRPr sz="1000"/>
            </a:lvl6pPr>
            <a:lvl7pPr marL="3016303" indent="0">
              <a:buNone/>
              <a:defRPr sz="1000"/>
            </a:lvl7pPr>
            <a:lvl8pPr marL="3519021" indent="0">
              <a:buNone/>
              <a:defRPr sz="1000"/>
            </a:lvl8pPr>
            <a:lvl9pPr marL="4021739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DE92BE-86F5-4A3E-B4F5-38468F7389CC}" type="datetime1">
              <a:rPr kumimoji="1" lang="ja-JP" altLang="en-US" smtClean="0"/>
              <a:t>2018/1/23</a:t>
            </a:fld>
            <a:endParaRPr kumimoji="1" lang="ja-JP" altLang="en-US" dirty="0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73BD6F-9F0E-4734-8176-59E14D4F70D4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1423624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983030" y="5066191"/>
            <a:ext cx="6070283" cy="598092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983030" y="646676"/>
            <a:ext cx="6070283" cy="4342448"/>
          </a:xfrm>
        </p:spPr>
        <p:txBody>
          <a:bodyPr/>
          <a:lstStyle>
            <a:lvl1pPr marL="0" indent="0">
              <a:buNone/>
              <a:defRPr sz="3600"/>
            </a:lvl1pPr>
            <a:lvl2pPr marL="502718" indent="0">
              <a:buNone/>
              <a:defRPr sz="3100"/>
            </a:lvl2pPr>
            <a:lvl3pPr marL="1005434" indent="0">
              <a:buNone/>
              <a:defRPr sz="2600"/>
            </a:lvl3pPr>
            <a:lvl4pPr marL="1508152" indent="0">
              <a:buNone/>
              <a:defRPr sz="2200"/>
            </a:lvl4pPr>
            <a:lvl5pPr marL="2010869" indent="0">
              <a:buNone/>
              <a:defRPr sz="2200"/>
            </a:lvl5pPr>
            <a:lvl6pPr marL="2513587" indent="0">
              <a:buNone/>
              <a:defRPr sz="2200"/>
            </a:lvl6pPr>
            <a:lvl7pPr marL="3016303" indent="0">
              <a:buNone/>
              <a:defRPr sz="2200"/>
            </a:lvl7pPr>
            <a:lvl8pPr marL="3519021" indent="0">
              <a:buNone/>
              <a:defRPr sz="2200"/>
            </a:lvl8pPr>
            <a:lvl9pPr marL="4021739" indent="0">
              <a:buNone/>
              <a:defRPr sz="2200"/>
            </a:lvl9pPr>
          </a:lstStyle>
          <a:p>
            <a:endParaRPr kumimoji="1" lang="ja-JP" altLang="en-US" dirty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983030" y="5664282"/>
            <a:ext cx="6070283" cy="849390"/>
          </a:xfrm>
        </p:spPr>
        <p:txBody>
          <a:bodyPr/>
          <a:lstStyle>
            <a:lvl1pPr marL="0" indent="0">
              <a:buNone/>
              <a:defRPr sz="1500"/>
            </a:lvl1pPr>
            <a:lvl2pPr marL="502718" indent="0">
              <a:buNone/>
              <a:defRPr sz="1300"/>
            </a:lvl2pPr>
            <a:lvl3pPr marL="1005434" indent="0">
              <a:buNone/>
              <a:defRPr sz="1100"/>
            </a:lvl3pPr>
            <a:lvl4pPr marL="1508152" indent="0">
              <a:buNone/>
              <a:defRPr sz="1000"/>
            </a:lvl4pPr>
            <a:lvl5pPr marL="2010869" indent="0">
              <a:buNone/>
              <a:defRPr sz="1000"/>
            </a:lvl5pPr>
            <a:lvl6pPr marL="2513587" indent="0">
              <a:buNone/>
              <a:defRPr sz="1000"/>
            </a:lvl6pPr>
            <a:lvl7pPr marL="3016303" indent="0">
              <a:buNone/>
              <a:defRPr sz="1000"/>
            </a:lvl7pPr>
            <a:lvl8pPr marL="3519021" indent="0">
              <a:buNone/>
              <a:defRPr sz="1000"/>
            </a:lvl8pPr>
            <a:lvl9pPr marL="4021739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91C060-BDD1-4B5D-8B6E-74D3AA68F8C1}" type="datetime1">
              <a:rPr kumimoji="1" lang="ja-JP" altLang="en-US" smtClean="0"/>
              <a:t>2018/1/23</a:t>
            </a:fld>
            <a:endParaRPr kumimoji="1" lang="ja-JP" altLang="en-US" dirty="0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73BD6F-9F0E-4734-8176-59E14D4F70D4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6068123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505858" y="289833"/>
            <a:ext cx="9105424" cy="1206236"/>
          </a:xfrm>
          <a:prstGeom prst="rect">
            <a:avLst/>
          </a:prstGeom>
        </p:spPr>
        <p:txBody>
          <a:bodyPr vert="horz" lIns="100544" tIns="50272" rIns="100544" bIns="50272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05858" y="1688730"/>
            <a:ext cx="9105424" cy="4776358"/>
          </a:xfrm>
          <a:prstGeom prst="rect">
            <a:avLst/>
          </a:prstGeom>
        </p:spPr>
        <p:txBody>
          <a:bodyPr vert="horz" lIns="100544" tIns="50272" rIns="100544" bIns="50272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505858" y="6708012"/>
            <a:ext cx="2360666" cy="385325"/>
          </a:xfrm>
          <a:prstGeom prst="rect">
            <a:avLst/>
          </a:prstGeom>
        </p:spPr>
        <p:txBody>
          <a:bodyPr vert="horz" lIns="100544" tIns="50272" rIns="100544" bIns="50272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65F474-2E11-4828-A554-D2B8EF664769}" type="datetime1">
              <a:rPr kumimoji="1" lang="ja-JP" altLang="en-US" smtClean="0"/>
              <a:t>2018/1/23</a:t>
            </a:fld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456690" y="6708012"/>
            <a:ext cx="3203760" cy="385325"/>
          </a:xfrm>
          <a:prstGeom prst="rect">
            <a:avLst/>
          </a:prstGeom>
        </p:spPr>
        <p:txBody>
          <a:bodyPr vert="horz" lIns="100544" tIns="50272" rIns="100544" bIns="50272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7250616" y="6708012"/>
            <a:ext cx="2360666" cy="385325"/>
          </a:xfrm>
          <a:prstGeom prst="rect">
            <a:avLst/>
          </a:prstGeom>
        </p:spPr>
        <p:txBody>
          <a:bodyPr vert="horz" lIns="100544" tIns="50272" rIns="100544" bIns="50272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73BD6F-9F0E-4734-8176-59E14D4F70D4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4668744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1005434" rtl="0" eaLnBrk="1" latinLnBrk="0" hangingPunct="1">
        <a:spcBef>
          <a:spcPct val="0"/>
        </a:spcBef>
        <a:buNone/>
        <a:defRPr kumimoji="1" sz="4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77038" indent="-377038" algn="l" defTabSz="1005434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16916" indent="-314198" algn="l" defTabSz="1005434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56793" indent="-251358" algn="l" defTabSz="1005434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3pPr>
      <a:lvl4pPr marL="1759511" indent="-251358" algn="l" defTabSz="1005434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62228" indent="-251358" algn="l" defTabSz="1005434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764945" indent="-251358" algn="l" defTabSz="1005434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267663" indent="-251358" algn="l" defTabSz="1005434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770379" indent="-251358" algn="l" defTabSz="1005434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273097" indent="-251358" algn="l" defTabSz="1005434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1005434" rtl="0" eaLnBrk="1" latinLnBrk="0" hangingPunct="1"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2718" algn="l" defTabSz="1005434" rtl="0" eaLnBrk="1" latinLnBrk="0" hangingPunct="1"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434" algn="l" defTabSz="1005434" rtl="0" eaLnBrk="1" latinLnBrk="0" hangingPunct="1"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08152" algn="l" defTabSz="1005434" rtl="0" eaLnBrk="1" latinLnBrk="0" hangingPunct="1"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10869" algn="l" defTabSz="1005434" rtl="0" eaLnBrk="1" latinLnBrk="0" hangingPunct="1"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3587" algn="l" defTabSz="1005434" rtl="0" eaLnBrk="1" latinLnBrk="0" hangingPunct="1"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16303" algn="l" defTabSz="1005434" rtl="0" eaLnBrk="1" latinLnBrk="0" hangingPunct="1"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19021" algn="l" defTabSz="1005434" rtl="0" eaLnBrk="1" latinLnBrk="0" hangingPunct="1"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21739" algn="l" defTabSz="1005434" rtl="0" eaLnBrk="1" latinLnBrk="0" hangingPunct="1"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正方形/長方形 160"/>
          <p:cNvSpPr/>
          <p:nvPr/>
        </p:nvSpPr>
        <p:spPr>
          <a:xfrm>
            <a:off x="5202584" y="5266883"/>
            <a:ext cx="4806725" cy="1776857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108000" tIns="216000" rIns="3600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285750" indent="-285750">
              <a:spcBef>
                <a:spcPts val="1200"/>
              </a:spcBef>
              <a:buFont typeface="Wingdings" panose="05000000000000000000" pitchFamily="2" charset="2"/>
              <a:buChar char="p"/>
            </a:pPr>
            <a:r>
              <a:rPr lang="ja-JP" altLang="en-US" sz="1400" b="1" dirty="0">
                <a:solidFill>
                  <a:schemeClr val="tx1"/>
                </a:solidFill>
              </a:rPr>
              <a:t>Ｈ</a:t>
            </a:r>
            <a:r>
              <a:rPr lang="ja-JP" altLang="en-US" sz="1400" b="1" dirty="0" smtClean="0">
                <a:solidFill>
                  <a:schemeClr val="tx1"/>
                </a:solidFill>
              </a:rPr>
              <a:t>２９年</a:t>
            </a:r>
            <a:r>
              <a:rPr lang="ja-JP" altLang="en-US" sz="1400" b="1" dirty="0">
                <a:solidFill>
                  <a:schemeClr val="tx1"/>
                </a:solidFill>
              </a:rPr>
              <a:t>１２月</a:t>
            </a:r>
            <a:r>
              <a:rPr lang="ja-JP" altLang="en-US" sz="1400" b="1" dirty="0" smtClean="0">
                <a:solidFill>
                  <a:schemeClr val="tx1"/>
                </a:solidFill>
              </a:rPr>
              <a:t>～Ｈ３０年１月</a:t>
            </a:r>
            <a:r>
              <a:rPr lang="ja-JP" altLang="en-US" sz="1400" dirty="0" smtClean="0">
                <a:solidFill>
                  <a:schemeClr val="tx1"/>
                </a:solidFill>
              </a:rPr>
              <a:t>・・パブリックコメント</a:t>
            </a:r>
            <a:r>
              <a:rPr lang="ja-JP" altLang="en-US" sz="1400" dirty="0">
                <a:solidFill>
                  <a:schemeClr val="tx1"/>
                </a:solidFill>
              </a:rPr>
              <a:t>の</a:t>
            </a:r>
            <a:r>
              <a:rPr lang="ja-JP" altLang="en-US" sz="1400" dirty="0" smtClean="0">
                <a:solidFill>
                  <a:schemeClr val="tx1"/>
                </a:solidFill>
              </a:rPr>
              <a:t>実施</a:t>
            </a:r>
            <a:r>
              <a:rPr lang="en-US" altLang="ja-JP" sz="1400" dirty="0" smtClean="0">
                <a:solidFill>
                  <a:schemeClr val="tx1"/>
                </a:solidFill>
              </a:rPr>
              <a:t/>
            </a:r>
            <a:br>
              <a:rPr lang="en-US" altLang="ja-JP" sz="1400" dirty="0" smtClean="0">
                <a:solidFill>
                  <a:schemeClr val="tx1"/>
                </a:solidFill>
              </a:rPr>
            </a:br>
            <a:r>
              <a:rPr lang="ja-JP" altLang="en-US" sz="1400" dirty="0" smtClean="0">
                <a:solidFill>
                  <a:schemeClr val="tx1"/>
                </a:solidFill>
              </a:rPr>
              <a:t>　　　　　　　　　　　　　　　　　　（</a:t>
            </a:r>
            <a:r>
              <a:rPr lang="en-US" altLang="ja-JP" sz="1400" dirty="0" smtClean="0">
                <a:solidFill>
                  <a:schemeClr val="tx1"/>
                </a:solidFill>
              </a:rPr>
              <a:t>12</a:t>
            </a:r>
            <a:r>
              <a:rPr lang="ja-JP" altLang="en-US" sz="1400" dirty="0" smtClean="0">
                <a:solidFill>
                  <a:schemeClr val="tx1"/>
                </a:solidFill>
              </a:rPr>
              <a:t>月</a:t>
            </a:r>
            <a:r>
              <a:rPr lang="en-US" altLang="ja-JP" sz="1400" dirty="0" smtClean="0">
                <a:solidFill>
                  <a:schemeClr val="tx1"/>
                </a:solidFill>
              </a:rPr>
              <a:t>20</a:t>
            </a:r>
            <a:r>
              <a:rPr lang="ja-JP" altLang="en-US" sz="1400" dirty="0" smtClean="0">
                <a:solidFill>
                  <a:schemeClr val="tx1"/>
                </a:solidFill>
              </a:rPr>
              <a:t>日プレス発表予定）</a:t>
            </a:r>
            <a:endParaRPr lang="en-US" altLang="ja-JP" sz="1400" dirty="0">
              <a:solidFill>
                <a:schemeClr val="tx1"/>
              </a:solidFill>
            </a:endParaRPr>
          </a:p>
          <a:p>
            <a:pPr marL="285750" indent="-285750">
              <a:spcBef>
                <a:spcPts val="1200"/>
              </a:spcBef>
              <a:buFont typeface="Wingdings" panose="05000000000000000000" pitchFamily="2" charset="2"/>
              <a:buChar char="p"/>
            </a:pPr>
            <a:r>
              <a:rPr lang="ja-JP" altLang="en-US" sz="1400" b="1" dirty="0" smtClean="0">
                <a:solidFill>
                  <a:schemeClr val="tx1"/>
                </a:solidFill>
              </a:rPr>
              <a:t>平成３０年６月</a:t>
            </a:r>
            <a:r>
              <a:rPr lang="ja-JP" altLang="en-US" sz="1400" dirty="0">
                <a:solidFill>
                  <a:schemeClr val="tx1"/>
                </a:solidFill>
              </a:rPr>
              <a:t>・</a:t>
            </a:r>
            <a:r>
              <a:rPr lang="ja-JP" altLang="en-US" sz="1400" dirty="0" smtClean="0">
                <a:solidFill>
                  <a:schemeClr val="tx1"/>
                </a:solidFill>
              </a:rPr>
              <a:t>・条例</a:t>
            </a:r>
            <a:r>
              <a:rPr lang="ja-JP" altLang="en-US" sz="1400" dirty="0">
                <a:solidFill>
                  <a:schemeClr val="tx1"/>
                </a:solidFill>
              </a:rPr>
              <a:t>案の</a:t>
            </a:r>
            <a:r>
              <a:rPr lang="ja-JP" altLang="en-US" sz="1400" dirty="0" smtClean="0">
                <a:solidFill>
                  <a:schemeClr val="tx1"/>
                </a:solidFill>
              </a:rPr>
              <a:t>提案（第二回定例会）</a:t>
            </a:r>
            <a:endParaRPr lang="en-US" altLang="ja-JP" sz="1400" dirty="0">
              <a:solidFill>
                <a:schemeClr val="tx1"/>
              </a:solidFill>
            </a:endParaRPr>
          </a:p>
          <a:p>
            <a:pPr marL="285750" indent="-285750">
              <a:spcBef>
                <a:spcPts val="1200"/>
              </a:spcBef>
              <a:buFont typeface="Wingdings" panose="05000000000000000000" pitchFamily="2" charset="2"/>
              <a:buChar char="p"/>
            </a:pPr>
            <a:r>
              <a:rPr lang="ja-JP" altLang="en-US" sz="1400" b="1" dirty="0">
                <a:solidFill>
                  <a:schemeClr val="tx1"/>
                </a:solidFill>
              </a:rPr>
              <a:t>平成３０年１０月</a:t>
            </a:r>
            <a:r>
              <a:rPr lang="ja-JP" altLang="en-US" sz="1400" b="1" dirty="0" smtClean="0">
                <a:solidFill>
                  <a:schemeClr val="tx1"/>
                </a:solidFill>
              </a:rPr>
              <a:t>１日</a:t>
            </a:r>
            <a:r>
              <a:rPr lang="ja-JP" altLang="en-US" sz="1400" dirty="0" smtClean="0">
                <a:solidFill>
                  <a:schemeClr val="tx1"/>
                </a:solidFill>
              </a:rPr>
              <a:t>・・条例の施行</a:t>
            </a:r>
            <a:endParaRPr lang="en-US" altLang="ja-JP" sz="1400" dirty="0">
              <a:solidFill>
                <a:schemeClr val="tx1"/>
              </a:solidFill>
            </a:endParaRPr>
          </a:p>
        </p:txBody>
      </p:sp>
      <p:sp>
        <p:nvSpPr>
          <p:cNvPr id="132" name="額縁 131"/>
          <p:cNvSpPr/>
          <p:nvPr/>
        </p:nvSpPr>
        <p:spPr>
          <a:xfrm>
            <a:off x="227264" y="32758"/>
            <a:ext cx="8874992" cy="499730"/>
          </a:xfrm>
          <a:prstGeom prst="bevel">
            <a:avLst>
              <a:gd name="adj" fmla="val 5535"/>
            </a:avLst>
          </a:prstGeom>
          <a:noFill/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1900" b="1" u="sng" dirty="0" smtClean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東京都障害者への理解促進及び差別解消の推進に関する条例（仮称）の概要（案）</a:t>
            </a:r>
            <a:endParaRPr kumimoji="1" lang="ja-JP" altLang="en-US" sz="1900" u="sng" dirty="0">
              <a:solidFill>
                <a:schemeClr val="tx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45" name="正方形/長方形 44"/>
          <p:cNvSpPr/>
          <p:nvPr/>
        </p:nvSpPr>
        <p:spPr>
          <a:xfrm>
            <a:off x="126799" y="679344"/>
            <a:ext cx="9900322" cy="849544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108000" tIns="180000" rIns="10800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1600" dirty="0" smtClean="0">
                <a:solidFill>
                  <a:sysClr val="windowText" lastClr="000000"/>
                </a:solidFill>
              </a:rPr>
              <a:t>東京</a:t>
            </a:r>
            <a:r>
              <a:rPr lang="en-US" altLang="ja-JP" sz="1600" dirty="0">
                <a:solidFill>
                  <a:sysClr val="windowText" lastClr="000000"/>
                </a:solidFill>
              </a:rPr>
              <a:t>2020</a:t>
            </a:r>
            <a:r>
              <a:rPr lang="ja-JP" altLang="en-US" sz="1600" dirty="0">
                <a:solidFill>
                  <a:sysClr val="windowText" lastClr="000000"/>
                </a:solidFill>
              </a:rPr>
              <a:t>大会を見据え</a:t>
            </a:r>
            <a:r>
              <a:rPr lang="ja-JP" altLang="en-US" sz="1600" dirty="0" smtClean="0">
                <a:solidFill>
                  <a:sysClr val="windowText" lastClr="000000"/>
                </a:solidFill>
              </a:rPr>
              <a:t>、都民及び事業者が障害者への理解を深め、障害者差別</a:t>
            </a:r>
            <a:r>
              <a:rPr lang="ja-JP" altLang="en-US" sz="1600" dirty="0">
                <a:solidFill>
                  <a:sysClr val="windowText" lastClr="000000"/>
                </a:solidFill>
              </a:rPr>
              <a:t>を解消する</a:t>
            </a:r>
            <a:r>
              <a:rPr lang="ja-JP" altLang="en-US" sz="1600" dirty="0" smtClean="0">
                <a:solidFill>
                  <a:sysClr val="windowText" lastClr="000000"/>
                </a:solidFill>
              </a:rPr>
              <a:t>ための取組を進めることで、</a:t>
            </a:r>
            <a:r>
              <a:rPr lang="ja-JP" altLang="en-US" sz="1600" dirty="0">
                <a:solidFill>
                  <a:sysClr val="windowText" lastClr="000000"/>
                </a:solidFill>
              </a:rPr>
              <a:t>障害の有無によって分け隔てられる</a:t>
            </a:r>
            <a:r>
              <a:rPr lang="ja-JP" altLang="en-US" sz="1600" dirty="0" smtClean="0">
                <a:solidFill>
                  <a:sysClr val="windowText" lastClr="000000"/>
                </a:solidFill>
              </a:rPr>
              <a:t>こと</a:t>
            </a:r>
            <a:r>
              <a:rPr lang="ja-JP" altLang="en-US" sz="1600" dirty="0">
                <a:solidFill>
                  <a:sysClr val="windowText" lastClr="000000"/>
                </a:solidFill>
              </a:rPr>
              <a:t>の</a:t>
            </a:r>
            <a:r>
              <a:rPr lang="ja-JP" altLang="en-US" sz="1600" dirty="0" smtClean="0">
                <a:solidFill>
                  <a:sysClr val="windowText" lastClr="000000"/>
                </a:solidFill>
              </a:rPr>
              <a:t>ない、共生社会・ダイバーシティの</a:t>
            </a:r>
            <a:r>
              <a:rPr lang="ja-JP" altLang="en-US" sz="1600" dirty="0">
                <a:solidFill>
                  <a:sysClr val="windowText" lastClr="000000"/>
                </a:solidFill>
              </a:rPr>
              <a:t>実現を目指す</a:t>
            </a:r>
            <a:r>
              <a:rPr lang="ja-JP" altLang="en-US" sz="1600" dirty="0" smtClean="0">
                <a:solidFill>
                  <a:sysClr val="windowText" lastClr="000000"/>
                </a:solidFill>
              </a:rPr>
              <a:t>。</a:t>
            </a:r>
            <a:endParaRPr lang="ja-JP" altLang="en-US" sz="1600" dirty="0">
              <a:solidFill>
                <a:sysClr val="windowText" lastClr="000000"/>
              </a:solidFill>
            </a:endParaRPr>
          </a:p>
        </p:txBody>
      </p:sp>
      <p:sp>
        <p:nvSpPr>
          <p:cNvPr id="47" name="正方形/長方形 46"/>
          <p:cNvSpPr/>
          <p:nvPr/>
        </p:nvSpPr>
        <p:spPr>
          <a:xfrm>
            <a:off x="101002" y="5266883"/>
            <a:ext cx="4876855" cy="1776858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108000" tIns="216000" rIns="3600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266700" indent="-266700">
              <a:spcBef>
                <a:spcPts val="800"/>
              </a:spcBef>
              <a:buFont typeface="+mj-lt"/>
              <a:buAutoNum type="arabicPeriod"/>
            </a:pPr>
            <a:r>
              <a:rPr lang="ja-JP" altLang="en-US" sz="1400" b="1" dirty="0" smtClean="0">
                <a:solidFill>
                  <a:schemeClr val="tx1"/>
                </a:solidFill>
              </a:rPr>
              <a:t>条例検討</a:t>
            </a:r>
            <a:r>
              <a:rPr lang="ja-JP" altLang="en-US" sz="1400" b="1" dirty="0">
                <a:solidFill>
                  <a:schemeClr val="tx1"/>
                </a:solidFill>
              </a:rPr>
              <a:t>部会</a:t>
            </a:r>
            <a:r>
              <a:rPr lang="en-US" altLang="ja-JP" sz="1400" b="1" dirty="0">
                <a:solidFill>
                  <a:schemeClr val="tx1"/>
                </a:solidFill>
              </a:rPr>
              <a:t>【29</a:t>
            </a:r>
            <a:r>
              <a:rPr lang="ja-JP" altLang="en-US" sz="1400" b="1" dirty="0">
                <a:solidFill>
                  <a:schemeClr val="tx1"/>
                </a:solidFill>
              </a:rPr>
              <a:t>年</a:t>
            </a:r>
            <a:r>
              <a:rPr lang="en-US" altLang="ja-JP" sz="1400" b="1" dirty="0">
                <a:solidFill>
                  <a:schemeClr val="tx1"/>
                </a:solidFill>
              </a:rPr>
              <a:t>3</a:t>
            </a:r>
            <a:r>
              <a:rPr lang="ja-JP" altLang="en-US" sz="1400" b="1" dirty="0" smtClean="0">
                <a:solidFill>
                  <a:schemeClr val="tx1"/>
                </a:solidFill>
              </a:rPr>
              <a:t>月設置</a:t>
            </a:r>
            <a:r>
              <a:rPr lang="en-US" altLang="ja-JP" sz="1400" b="1" dirty="0" smtClean="0">
                <a:solidFill>
                  <a:schemeClr val="tx1"/>
                </a:solidFill>
              </a:rPr>
              <a:t>】</a:t>
            </a:r>
            <a:r>
              <a:rPr lang="ja-JP" altLang="en-US" sz="1400" dirty="0" smtClean="0">
                <a:solidFill>
                  <a:schemeClr val="tx1"/>
                </a:solidFill>
              </a:rPr>
              <a:t>・・第</a:t>
            </a:r>
            <a:r>
              <a:rPr lang="en-US" altLang="ja-JP" sz="1400" dirty="0" smtClean="0">
                <a:solidFill>
                  <a:schemeClr val="tx1"/>
                </a:solidFill>
              </a:rPr>
              <a:t>8</a:t>
            </a:r>
            <a:r>
              <a:rPr lang="ja-JP" altLang="en-US" sz="1400" dirty="0" smtClean="0">
                <a:solidFill>
                  <a:schemeClr val="tx1"/>
                </a:solidFill>
              </a:rPr>
              <a:t>回まで開催</a:t>
            </a:r>
            <a:endParaRPr lang="en-US" altLang="ja-JP" sz="1400" dirty="0" smtClean="0">
              <a:solidFill>
                <a:schemeClr val="tx1"/>
              </a:solidFill>
            </a:endParaRPr>
          </a:p>
          <a:p>
            <a:pPr marL="266700" indent="-266700">
              <a:spcBef>
                <a:spcPts val="800"/>
              </a:spcBef>
              <a:buFont typeface="+mj-lt"/>
              <a:buAutoNum type="arabicPeriod"/>
            </a:pPr>
            <a:r>
              <a:rPr lang="ja-JP" altLang="en-US" sz="1400" b="1" dirty="0" smtClean="0">
                <a:solidFill>
                  <a:schemeClr val="tx1"/>
                </a:solidFill>
              </a:rPr>
              <a:t>当事者団体ヒアリング</a:t>
            </a:r>
            <a:r>
              <a:rPr lang="en-US" altLang="ja-JP" sz="1400" b="1" dirty="0" smtClean="0">
                <a:solidFill>
                  <a:schemeClr val="tx1"/>
                </a:solidFill>
              </a:rPr>
              <a:t>【29</a:t>
            </a:r>
            <a:r>
              <a:rPr lang="ja-JP" altLang="en-US" sz="1400" b="1" dirty="0" smtClean="0">
                <a:solidFill>
                  <a:schemeClr val="tx1"/>
                </a:solidFill>
              </a:rPr>
              <a:t>年</a:t>
            </a:r>
            <a:r>
              <a:rPr lang="en-US" altLang="ja-JP" sz="1400" b="1" dirty="0" smtClean="0">
                <a:solidFill>
                  <a:schemeClr val="tx1"/>
                </a:solidFill>
              </a:rPr>
              <a:t>4</a:t>
            </a:r>
            <a:r>
              <a:rPr lang="ja-JP" altLang="en-US" sz="1400" b="1" dirty="0" smtClean="0">
                <a:solidFill>
                  <a:schemeClr val="tx1"/>
                </a:solidFill>
              </a:rPr>
              <a:t>月</a:t>
            </a:r>
            <a:r>
              <a:rPr lang="en-US" altLang="ja-JP" sz="1400" b="1" dirty="0" smtClean="0">
                <a:solidFill>
                  <a:schemeClr val="tx1"/>
                </a:solidFill>
              </a:rPr>
              <a:t>】</a:t>
            </a:r>
            <a:r>
              <a:rPr lang="ja-JP" altLang="en-US" sz="1400" dirty="0" smtClean="0">
                <a:solidFill>
                  <a:schemeClr val="tx1"/>
                </a:solidFill>
              </a:rPr>
              <a:t>・・</a:t>
            </a:r>
            <a:r>
              <a:rPr lang="en-US" altLang="ja-JP" sz="1400" dirty="0" smtClean="0">
                <a:solidFill>
                  <a:schemeClr val="tx1"/>
                </a:solidFill>
              </a:rPr>
              <a:t>22</a:t>
            </a:r>
            <a:r>
              <a:rPr lang="ja-JP" altLang="en-US" sz="1400" dirty="0" smtClean="0">
                <a:solidFill>
                  <a:schemeClr val="tx1"/>
                </a:solidFill>
              </a:rPr>
              <a:t>団体に対して実施</a:t>
            </a:r>
            <a:endParaRPr lang="en-US" altLang="ja-JP" sz="1400" dirty="0" smtClean="0">
              <a:solidFill>
                <a:schemeClr val="tx1"/>
              </a:solidFill>
            </a:endParaRPr>
          </a:p>
          <a:p>
            <a:pPr marL="266700" indent="-266700">
              <a:spcBef>
                <a:spcPts val="800"/>
              </a:spcBef>
              <a:buFont typeface="+mj-lt"/>
              <a:buAutoNum type="arabicPeriod"/>
            </a:pPr>
            <a:r>
              <a:rPr lang="ja-JP" altLang="en-US" sz="1400" b="1" dirty="0">
                <a:solidFill>
                  <a:schemeClr val="tx1"/>
                </a:solidFill>
              </a:rPr>
              <a:t>事業者団体ヒアリング</a:t>
            </a:r>
            <a:r>
              <a:rPr lang="en-US" altLang="ja-JP" sz="1400" b="1" dirty="0">
                <a:solidFill>
                  <a:schemeClr val="tx1"/>
                </a:solidFill>
              </a:rPr>
              <a:t>【29</a:t>
            </a:r>
            <a:r>
              <a:rPr lang="ja-JP" altLang="en-US" sz="1400" b="1" dirty="0">
                <a:solidFill>
                  <a:schemeClr val="tx1"/>
                </a:solidFill>
              </a:rPr>
              <a:t>年</a:t>
            </a:r>
            <a:r>
              <a:rPr lang="en-US" altLang="ja-JP" sz="1400" b="1" dirty="0">
                <a:solidFill>
                  <a:schemeClr val="tx1"/>
                </a:solidFill>
              </a:rPr>
              <a:t>7</a:t>
            </a:r>
            <a:r>
              <a:rPr lang="ja-JP" altLang="en-US" sz="1400" b="1" dirty="0">
                <a:solidFill>
                  <a:schemeClr val="tx1"/>
                </a:solidFill>
              </a:rPr>
              <a:t>月</a:t>
            </a:r>
            <a:r>
              <a:rPr lang="en-US" altLang="ja-JP" sz="1400" b="1" dirty="0" smtClean="0">
                <a:solidFill>
                  <a:schemeClr val="tx1"/>
                </a:solidFill>
              </a:rPr>
              <a:t>】</a:t>
            </a:r>
            <a:r>
              <a:rPr lang="ja-JP" altLang="en-US" sz="1400" dirty="0" smtClean="0">
                <a:solidFill>
                  <a:schemeClr val="tx1"/>
                </a:solidFill>
              </a:rPr>
              <a:t>・・</a:t>
            </a:r>
            <a:r>
              <a:rPr lang="en-US" altLang="ja-JP" sz="1400" dirty="0" smtClean="0">
                <a:solidFill>
                  <a:schemeClr val="tx1"/>
                </a:solidFill>
              </a:rPr>
              <a:t>15</a:t>
            </a:r>
            <a:r>
              <a:rPr lang="ja-JP" altLang="en-US" sz="1400" dirty="0" smtClean="0">
                <a:solidFill>
                  <a:schemeClr val="tx1"/>
                </a:solidFill>
              </a:rPr>
              <a:t>団体に対して実施</a:t>
            </a:r>
            <a:endParaRPr lang="en-US" altLang="ja-JP" sz="1400" dirty="0" smtClean="0">
              <a:solidFill>
                <a:schemeClr val="tx1"/>
              </a:solidFill>
            </a:endParaRPr>
          </a:p>
          <a:p>
            <a:pPr marL="266700" indent="-266700">
              <a:spcBef>
                <a:spcPts val="800"/>
              </a:spcBef>
              <a:buFont typeface="+mj-lt"/>
              <a:buAutoNum type="arabicPeriod"/>
            </a:pPr>
            <a:r>
              <a:rPr lang="ja-JP" altLang="en-US" sz="1400" b="1" dirty="0" smtClean="0">
                <a:solidFill>
                  <a:schemeClr val="tx1"/>
                </a:solidFill>
              </a:rPr>
              <a:t>個別ヒアリング</a:t>
            </a:r>
            <a:r>
              <a:rPr lang="en-US" altLang="ja-JP" sz="1400" b="1" dirty="0">
                <a:solidFill>
                  <a:schemeClr val="tx1"/>
                </a:solidFill>
              </a:rPr>
              <a:t>【29</a:t>
            </a:r>
            <a:r>
              <a:rPr lang="ja-JP" altLang="en-US" sz="1400" b="1" dirty="0">
                <a:solidFill>
                  <a:schemeClr val="tx1"/>
                </a:solidFill>
              </a:rPr>
              <a:t>年</a:t>
            </a:r>
            <a:r>
              <a:rPr lang="en-US" altLang="ja-JP" sz="1400" b="1" dirty="0">
                <a:solidFill>
                  <a:schemeClr val="tx1"/>
                </a:solidFill>
              </a:rPr>
              <a:t>8~10</a:t>
            </a:r>
            <a:r>
              <a:rPr lang="ja-JP" altLang="en-US" sz="1400" b="1" dirty="0">
                <a:solidFill>
                  <a:schemeClr val="tx1"/>
                </a:solidFill>
              </a:rPr>
              <a:t>月</a:t>
            </a:r>
            <a:r>
              <a:rPr lang="en-US" altLang="ja-JP" sz="1400" b="1" dirty="0" smtClean="0">
                <a:solidFill>
                  <a:schemeClr val="tx1"/>
                </a:solidFill>
              </a:rPr>
              <a:t>】</a:t>
            </a:r>
            <a:br>
              <a:rPr lang="en-US" altLang="ja-JP" sz="1400" b="1" dirty="0" smtClean="0">
                <a:solidFill>
                  <a:schemeClr val="tx1"/>
                </a:solidFill>
              </a:rPr>
            </a:br>
            <a:r>
              <a:rPr lang="ja-JP" altLang="en-US" sz="1400" dirty="0" smtClean="0">
                <a:solidFill>
                  <a:schemeClr val="tx1"/>
                </a:solidFill>
              </a:rPr>
              <a:t>不動産・教育分野、中小企業等</a:t>
            </a:r>
            <a:r>
              <a:rPr lang="en-US" altLang="ja-JP" sz="1400" dirty="0" smtClean="0">
                <a:solidFill>
                  <a:schemeClr val="tx1"/>
                </a:solidFill>
              </a:rPr>
              <a:t>22</a:t>
            </a:r>
            <a:r>
              <a:rPr lang="ja-JP" altLang="en-US" sz="1400" dirty="0" smtClean="0">
                <a:solidFill>
                  <a:schemeClr val="tx1"/>
                </a:solidFill>
              </a:rPr>
              <a:t>団体に対して実施</a:t>
            </a:r>
            <a:endParaRPr lang="en-US" altLang="ja-JP" sz="1400" dirty="0" smtClean="0">
              <a:solidFill>
                <a:schemeClr val="tx1"/>
              </a:solidFill>
            </a:endParaRPr>
          </a:p>
        </p:txBody>
      </p:sp>
      <p:sp>
        <p:nvSpPr>
          <p:cNvPr id="69" name="正方形/長方形 68"/>
          <p:cNvSpPr/>
          <p:nvPr/>
        </p:nvSpPr>
        <p:spPr>
          <a:xfrm>
            <a:off x="151599" y="1730174"/>
            <a:ext cx="9857711" cy="3313314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72000" tIns="144000" rIns="3600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en-US" altLang="ja-JP" sz="1400" dirty="0" smtClean="0">
              <a:solidFill>
                <a:sysClr val="windowText" lastClr="000000"/>
              </a:solidFill>
            </a:endParaRPr>
          </a:p>
          <a:p>
            <a:r>
              <a:rPr lang="ja-JP" altLang="en-US" sz="1400" dirty="0" smtClean="0">
                <a:solidFill>
                  <a:sysClr val="windowText" lastClr="000000"/>
                </a:solidFill>
              </a:rPr>
              <a:t>　</a:t>
            </a:r>
            <a:endParaRPr lang="ja-JP" altLang="en-US" sz="1400" dirty="0">
              <a:solidFill>
                <a:sysClr val="windowText" lastClr="000000"/>
              </a:solidFill>
            </a:endParaRPr>
          </a:p>
        </p:txBody>
      </p:sp>
      <p:sp>
        <p:nvSpPr>
          <p:cNvPr id="163" name="正方形/長方形 162"/>
          <p:cNvSpPr/>
          <p:nvPr/>
        </p:nvSpPr>
        <p:spPr>
          <a:xfrm>
            <a:off x="365968" y="2273242"/>
            <a:ext cx="4611889" cy="992937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72000" tIns="180000" rIns="3600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85725" indent="-85725">
              <a:lnSpc>
                <a:spcPts val="2100"/>
              </a:lnSpc>
              <a:buFont typeface="Arial" panose="020B0604020202020204" pitchFamily="34" charset="0"/>
              <a:buChar char="•"/>
            </a:pPr>
            <a:r>
              <a:rPr lang="ja-JP" altLang="en-US" sz="1600" dirty="0" smtClean="0">
                <a:solidFill>
                  <a:sysClr val="windowText" lastClr="000000"/>
                </a:solidFill>
              </a:rPr>
              <a:t>事</a:t>
            </a:r>
            <a:r>
              <a:rPr lang="ja-JP" altLang="en-US" sz="1600" dirty="0">
                <a:solidFill>
                  <a:sysClr val="windowText" lastClr="000000"/>
                </a:solidFill>
              </a:rPr>
              <a:t>業者</a:t>
            </a:r>
            <a:r>
              <a:rPr lang="ja-JP" altLang="en-US" sz="1600" dirty="0" smtClean="0">
                <a:solidFill>
                  <a:sysClr val="windowText" lastClr="000000"/>
                </a:solidFill>
              </a:rPr>
              <a:t>に対して「合理的</a:t>
            </a:r>
            <a:r>
              <a:rPr lang="ja-JP" altLang="en-US" sz="1600" dirty="0">
                <a:solidFill>
                  <a:sysClr val="windowText" lastClr="000000"/>
                </a:solidFill>
              </a:rPr>
              <a:t>配慮の</a:t>
            </a:r>
            <a:r>
              <a:rPr lang="ja-JP" altLang="en-US" sz="1600" dirty="0" smtClean="0">
                <a:solidFill>
                  <a:sysClr val="windowText" lastClr="000000"/>
                </a:solidFill>
              </a:rPr>
              <a:t>提供」を義務付ける。</a:t>
            </a:r>
            <a:r>
              <a:rPr lang="ja-JP" altLang="en-US" sz="1600" dirty="0">
                <a:solidFill>
                  <a:sysClr val="windowText" lastClr="000000"/>
                </a:solidFill>
              </a:rPr>
              <a:t>　（</a:t>
            </a:r>
            <a:r>
              <a:rPr lang="en-US" altLang="ja-JP" sz="1600" dirty="0">
                <a:solidFill>
                  <a:sysClr val="windowText" lastClr="000000"/>
                </a:solidFill>
              </a:rPr>
              <a:t>※</a:t>
            </a:r>
            <a:r>
              <a:rPr lang="ja-JP" altLang="en-US" sz="1600" dirty="0">
                <a:solidFill>
                  <a:sysClr val="windowText" lastClr="000000"/>
                </a:solidFill>
              </a:rPr>
              <a:t>法は努力義務）</a:t>
            </a:r>
            <a:endParaRPr lang="ja-JP" altLang="ja-JP" sz="1600" dirty="0">
              <a:solidFill>
                <a:sysClr val="windowText" lastClr="000000"/>
              </a:solidFill>
            </a:endParaRPr>
          </a:p>
        </p:txBody>
      </p:sp>
      <p:sp>
        <p:nvSpPr>
          <p:cNvPr id="164" name="右矢印 163"/>
          <p:cNvSpPr/>
          <p:nvPr/>
        </p:nvSpPr>
        <p:spPr>
          <a:xfrm>
            <a:off x="318741" y="2101619"/>
            <a:ext cx="4686498" cy="360040"/>
          </a:xfrm>
          <a:prstGeom prst="rightArrow">
            <a:avLst>
              <a:gd name="adj1" fmla="val 100000"/>
              <a:gd name="adj2" fmla="val 0"/>
            </a:avLst>
          </a:prstGeom>
          <a:solidFill>
            <a:schemeClr val="tx2">
              <a:lumMod val="40000"/>
              <a:lumOff val="60000"/>
            </a:schemeClr>
          </a:solidFill>
          <a:ln w="12700">
            <a:solidFill>
              <a:sysClr val="windowText" lastClr="000000"/>
            </a:solidFill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square" lIns="180000" tIns="0" rIns="72000" bIns="0" rtlCol="0" anchor="ctr"/>
          <a:lstStyle/>
          <a:p>
            <a:r>
              <a:rPr lang="ja-JP" altLang="en-US" sz="1600" b="1" dirty="0" smtClean="0">
                <a:solidFill>
                  <a:sysClr val="windowText" lastClr="000000"/>
                </a:solidFill>
              </a:rPr>
              <a:t>１　事業者による「合理的配慮の提供」を義務化</a:t>
            </a:r>
            <a:endParaRPr lang="ja-JP" altLang="ja-JP" sz="1600" b="1" dirty="0">
              <a:solidFill>
                <a:sysClr val="windowText" lastClr="000000"/>
              </a:solidFill>
            </a:endParaRPr>
          </a:p>
        </p:txBody>
      </p:sp>
      <p:sp>
        <p:nvSpPr>
          <p:cNvPr id="175" name="正方形/長方形 174"/>
          <p:cNvSpPr/>
          <p:nvPr/>
        </p:nvSpPr>
        <p:spPr>
          <a:xfrm>
            <a:off x="370809" y="3569717"/>
            <a:ext cx="4611889" cy="1345133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72000" tIns="180000" rIns="3600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85725" indent="-85725">
              <a:lnSpc>
                <a:spcPts val="2100"/>
              </a:lnSpc>
              <a:buFont typeface="Arial" panose="020B0604020202020204" pitchFamily="34" charset="0"/>
              <a:buChar char="•"/>
            </a:pPr>
            <a:r>
              <a:rPr lang="ja-JP" altLang="en-US" sz="1600" dirty="0">
                <a:solidFill>
                  <a:sysClr val="windowText" lastClr="000000"/>
                </a:solidFill>
              </a:rPr>
              <a:t>情報保障を推進するとともに、手話は言語で</a:t>
            </a:r>
            <a:r>
              <a:rPr lang="ja-JP" altLang="en-US" sz="1600" dirty="0" smtClean="0">
                <a:solidFill>
                  <a:sysClr val="windowText" lastClr="000000"/>
                </a:solidFill>
              </a:rPr>
              <a:t>ある</a:t>
            </a:r>
            <a:r>
              <a:rPr lang="en-US" altLang="ja-JP" sz="1600" dirty="0" smtClean="0">
                <a:solidFill>
                  <a:sysClr val="windowText" lastClr="000000"/>
                </a:solidFill>
              </a:rPr>
              <a:t/>
            </a:r>
            <a:br>
              <a:rPr lang="en-US" altLang="ja-JP" sz="1600" dirty="0" smtClean="0">
                <a:solidFill>
                  <a:sysClr val="windowText" lastClr="000000"/>
                </a:solidFill>
              </a:rPr>
            </a:br>
            <a:r>
              <a:rPr lang="ja-JP" altLang="en-US" sz="1600" dirty="0" smtClean="0">
                <a:solidFill>
                  <a:sysClr val="windowText" lastClr="000000"/>
                </a:solidFill>
              </a:rPr>
              <a:t>と</a:t>
            </a:r>
            <a:r>
              <a:rPr lang="ja-JP" altLang="en-US" sz="1600" dirty="0">
                <a:solidFill>
                  <a:sysClr val="windowText" lastClr="000000"/>
                </a:solidFill>
              </a:rPr>
              <a:t>の認識に基づき、手話の普及に努める。</a:t>
            </a:r>
            <a:endParaRPr lang="ja-JP" altLang="ja-JP" sz="1600" dirty="0">
              <a:solidFill>
                <a:sysClr val="windowText" lastClr="000000"/>
              </a:solidFill>
            </a:endParaRPr>
          </a:p>
        </p:txBody>
      </p:sp>
      <p:sp>
        <p:nvSpPr>
          <p:cNvPr id="176" name="右矢印 175"/>
          <p:cNvSpPr/>
          <p:nvPr/>
        </p:nvSpPr>
        <p:spPr>
          <a:xfrm>
            <a:off x="337220" y="3393902"/>
            <a:ext cx="4670877" cy="360040"/>
          </a:xfrm>
          <a:prstGeom prst="rightArrow">
            <a:avLst>
              <a:gd name="adj1" fmla="val 100000"/>
              <a:gd name="adj2" fmla="val 0"/>
            </a:avLst>
          </a:prstGeom>
          <a:solidFill>
            <a:schemeClr val="tx2">
              <a:lumMod val="40000"/>
              <a:lumOff val="60000"/>
            </a:schemeClr>
          </a:solidFill>
          <a:ln w="12700">
            <a:solidFill>
              <a:sysClr val="windowText" lastClr="000000"/>
            </a:solidFill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square" lIns="180000" tIns="0" rIns="72000" bIns="0" rtlCol="0" anchor="ctr"/>
          <a:lstStyle/>
          <a:p>
            <a:r>
              <a:rPr lang="ja-JP" altLang="en-US" sz="1600" b="1" dirty="0" smtClean="0">
                <a:solidFill>
                  <a:sysClr val="windowText" lastClr="000000"/>
                </a:solidFill>
              </a:rPr>
              <a:t>２</a:t>
            </a:r>
            <a:r>
              <a:rPr lang="ja-JP" altLang="en-US" sz="1600" b="1" dirty="0">
                <a:solidFill>
                  <a:sysClr val="windowText" lastClr="000000"/>
                </a:solidFill>
              </a:rPr>
              <a:t>　</a:t>
            </a:r>
            <a:r>
              <a:rPr lang="ja-JP" altLang="en-US" sz="1600" b="1" dirty="0" smtClean="0">
                <a:solidFill>
                  <a:sysClr val="windowText" lastClr="000000"/>
                </a:solidFill>
              </a:rPr>
              <a:t>情報保障の推進・言語</a:t>
            </a:r>
            <a:r>
              <a:rPr lang="ja-JP" altLang="en-US" sz="1600" b="1" dirty="0">
                <a:solidFill>
                  <a:sysClr val="windowText" lastClr="000000"/>
                </a:solidFill>
              </a:rPr>
              <a:t>として</a:t>
            </a:r>
            <a:r>
              <a:rPr lang="ja-JP" altLang="en-US" sz="1600" b="1" dirty="0" smtClean="0">
                <a:solidFill>
                  <a:sysClr val="windowText" lastClr="000000"/>
                </a:solidFill>
              </a:rPr>
              <a:t>の手話の普及</a:t>
            </a:r>
            <a:endParaRPr lang="ja-JP" altLang="ja-JP" sz="1600" b="1" dirty="0">
              <a:solidFill>
                <a:sysClr val="windowText" lastClr="000000"/>
              </a:solidFill>
            </a:endParaRPr>
          </a:p>
        </p:txBody>
      </p:sp>
      <p:sp>
        <p:nvSpPr>
          <p:cNvPr id="179" name="正方形/長方形 178"/>
          <p:cNvSpPr/>
          <p:nvPr/>
        </p:nvSpPr>
        <p:spPr>
          <a:xfrm>
            <a:off x="5243396" y="3557784"/>
            <a:ext cx="4611889" cy="1357066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72000" tIns="180000" rIns="3600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85725" indent="-85725">
              <a:buFont typeface="Arial" panose="020B0604020202020204" pitchFamily="34" charset="0"/>
              <a:buChar char="•"/>
            </a:pPr>
            <a:r>
              <a:rPr lang="ja-JP" altLang="en-US" sz="1600" dirty="0" smtClean="0">
                <a:solidFill>
                  <a:sysClr val="windowText" lastClr="000000"/>
                </a:solidFill>
              </a:rPr>
              <a:t>紛争事案を解決するため、第三者機関</a:t>
            </a:r>
            <a:r>
              <a:rPr lang="en-US" altLang="ja-JP" sz="1600" dirty="0" smtClean="0">
                <a:solidFill>
                  <a:sysClr val="windowText" lastClr="000000"/>
                </a:solidFill>
              </a:rPr>
              <a:t/>
            </a:r>
            <a:br>
              <a:rPr lang="en-US" altLang="ja-JP" sz="1600" dirty="0" smtClean="0">
                <a:solidFill>
                  <a:sysClr val="windowText" lastClr="000000"/>
                </a:solidFill>
              </a:rPr>
            </a:br>
            <a:r>
              <a:rPr lang="ja-JP" altLang="en-US" sz="1600" dirty="0" smtClean="0">
                <a:solidFill>
                  <a:sysClr val="windowText" lastClr="000000"/>
                </a:solidFill>
              </a:rPr>
              <a:t>（調整委員会）によるあっせんの手続きを</a:t>
            </a:r>
            <a:r>
              <a:rPr lang="ja-JP" altLang="en-US" sz="1600" dirty="0">
                <a:solidFill>
                  <a:sysClr val="windowText" lastClr="000000"/>
                </a:solidFill>
              </a:rPr>
              <a:t>設ける</a:t>
            </a:r>
            <a:r>
              <a:rPr lang="ja-JP" altLang="en-US" sz="1600" dirty="0" smtClean="0">
                <a:solidFill>
                  <a:sysClr val="windowText" lastClr="000000"/>
                </a:solidFill>
              </a:rPr>
              <a:t>。</a:t>
            </a:r>
            <a:endParaRPr lang="en-US" altLang="ja-JP" sz="1600" dirty="0" smtClean="0">
              <a:solidFill>
                <a:sysClr val="windowText" lastClr="000000"/>
              </a:solidFill>
            </a:endParaRPr>
          </a:p>
          <a:p>
            <a:pPr marL="85725" indent="-85725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ja-JP" altLang="en-US" sz="1600" dirty="0" smtClean="0">
                <a:solidFill>
                  <a:sysClr val="windowText" lastClr="000000"/>
                </a:solidFill>
              </a:rPr>
              <a:t>悪質な場合、知事は「勧告」、「公表」を行う。</a:t>
            </a:r>
            <a:r>
              <a:rPr lang="en-US" altLang="ja-JP" sz="1600" dirty="0" smtClean="0">
                <a:solidFill>
                  <a:sysClr val="windowText" lastClr="000000"/>
                </a:solidFill>
              </a:rPr>
              <a:t/>
            </a:r>
            <a:br>
              <a:rPr lang="en-US" altLang="ja-JP" sz="1600" dirty="0" smtClean="0">
                <a:solidFill>
                  <a:sysClr val="windowText" lastClr="000000"/>
                </a:solidFill>
              </a:rPr>
            </a:br>
            <a:r>
              <a:rPr lang="ja-JP" altLang="en-US" sz="1600" dirty="0" smtClean="0">
                <a:solidFill>
                  <a:sysClr val="windowText" lastClr="000000"/>
                </a:solidFill>
              </a:rPr>
              <a:t>（</a:t>
            </a:r>
            <a:r>
              <a:rPr lang="en-US" altLang="ja-JP" sz="1600" dirty="0" smtClean="0">
                <a:solidFill>
                  <a:sysClr val="windowText" lastClr="000000"/>
                </a:solidFill>
              </a:rPr>
              <a:t>※</a:t>
            </a:r>
            <a:r>
              <a:rPr lang="ja-JP" altLang="en-US" sz="1600" dirty="0" smtClean="0">
                <a:solidFill>
                  <a:sysClr val="windowText" lastClr="000000"/>
                </a:solidFill>
              </a:rPr>
              <a:t>　法は「勧告」まで）</a:t>
            </a:r>
            <a:endParaRPr lang="en-US" altLang="ja-JP" sz="1600" dirty="0">
              <a:solidFill>
                <a:sysClr val="windowText" lastClr="000000"/>
              </a:solidFill>
            </a:endParaRPr>
          </a:p>
        </p:txBody>
      </p:sp>
      <p:sp>
        <p:nvSpPr>
          <p:cNvPr id="180" name="右矢印 179"/>
          <p:cNvSpPr/>
          <p:nvPr/>
        </p:nvSpPr>
        <p:spPr>
          <a:xfrm>
            <a:off x="5211741" y="3389697"/>
            <a:ext cx="4670877" cy="360040"/>
          </a:xfrm>
          <a:prstGeom prst="rightArrow">
            <a:avLst>
              <a:gd name="adj1" fmla="val 100000"/>
              <a:gd name="adj2" fmla="val 0"/>
            </a:avLst>
          </a:prstGeom>
          <a:solidFill>
            <a:schemeClr val="tx2">
              <a:lumMod val="40000"/>
              <a:lumOff val="60000"/>
            </a:schemeClr>
          </a:solidFill>
          <a:ln w="12700">
            <a:solidFill>
              <a:sysClr val="windowText" lastClr="000000"/>
            </a:solidFill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square" lIns="180000" tIns="0" rIns="72000" bIns="0" rtlCol="0" anchor="ctr"/>
          <a:lstStyle/>
          <a:p>
            <a:r>
              <a:rPr lang="ja-JP" altLang="en-US" sz="1600" b="1" dirty="0">
                <a:solidFill>
                  <a:sysClr val="windowText" lastClr="000000"/>
                </a:solidFill>
              </a:rPr>
              <a:t>４　</a:t>
            </a:r>
            <a:r>
              <a:rPr lang="ja-JP" altLang="en-US" sz="1600" b="1" dirty="0" smtClean="0">
                <a:solidFill>
                  <a:sysClr val="windowText" lastClr="000000"/>
                </a:solidFill>
              </a:rPr>
              <a:t>紛争</a:t>
            </a:r>
            <a:r>
              <a:rPr lang="ja-JP" altLang="en-US" sz="1600" b="1" dirty="0">
                <a:solidFill>
                  <a:sysClr val="windowText" lastClr="000000"/>
                </a:solidFill>
              </a:rPr>
              <a:t>解決</a:t>
            </a:r>
            <a:r>
              <a:rPr lang="ja-JP" altLang="en-US" sz="1600" b="1" dirty="0" smtClean="0">
                <a:solidFill>
                  <a:sysClr val="windowText" lastClr="000000"/>
                </a:solidFill>
              </a:rPr>
              <a:t>の仕組みの</a:t>
            </a:r>
            <a:r>
              <a:rPr lang="ja-JP" altLang="en-US" sz="1600" b="1" dirty="0">
                <a:solidFill>
                  <a:sysClr val="windowText" lastClr="000000"/>
                </a:solidFill>
              </a:rPr>
              <a:t>整備</a:t>
            </a:r>
            <a:endParaRPr lang="en-US" altLang="ja-JP" sz="1600" b="1" dirty="0">
              <a:solidFill>
                <a:sysClr val="windowText" lastClr="000000"/>
              </a:solidFill>
            </a:endParaRPr>
          </a:p>
        </p:txBody>
      </p:sp>
      <p:sp>
        <p:nvSpPr>
          <p:cNvPr id="181" name="AutoShape 2"/>
          <p:cNvSpPr>
            <a:spLocks noChangeArrowheads="1"/>
          </p:cNvSpPr>
          <p:nvPr/>
        </p:nvSpPr>
        <p:spPr bwMode="auto">
          <a:xfrm>
            <a:off x="93941" y="594370"/>
            <a:ext cx="1100017" cy="339336"/>
          </a:xfrm>
          <a:prstGeom prst="flowChartAlternateProcess">
            <a:avLst/>
          </a:prstGeom>
          <a:ln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square" lIns="100544" tIns="50272" rIns="100544" bIns="50272" rtlCol="0" anchor="ctr"/>
          <a:lstStyle/>
          <a:p>
            <a:pPr algn="ctr"/>
            <a:r>
              <a:rPr lang="ja-JP" altLang="en-US" sz="1400" dirty="0"/>
              <a:t>目的</a:t>
            </a:r>
            <a:endParaRPr lang="ja-JP" altLang="en-US" sz="1400" dirty="0">
              <a:solidFill>
                <a:schemeClr val="lt1"/>
              </a:solidFill>
            </a:endParaRPr>
          </a:p>
        </p:txBody>
      </p:sp>
      <p:sp>
        <p:nvSpPr>
          <p:cNvPr id="182" name="AutoShape 2"/>
          <p:cNvSpPr>
            <a:spLocks noChangeArrowheads="1"/>
          </p:cNvSpPr>
          <p:nvPr/>
        </p:nvSpPr>
        <p:spPr bwMode="auto">
          <a:xfrm>
            <a:off x="74940" y="5165866"/>
            <a:ext cx="1239213" cy="339336"/>
          </a:xfrm>
          <a:prstGeom prst="flowChartAlternateProcess">
            <a:avLst/>
          </a:prstGeom>
          <a:ln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square" lIns="100544" tIns="50272" rIns="100544" bIns="50272" rtlCol="0" anchor="ctr"/>
          <a:lstStyle/>
          <a:p>
            <a:pPr algn="ctr"/>
            <a:r>
              <a:rPr lang="ja-JP" altLang="en-US" sz="1400" dirty="0"/>
              <a:t>検討状況</a:t>
            </a:r>
            <a:endParaRPr lang="ja-JP" altLang="en-US" sz="1400" dirty="0">
              <a:solidFill>
                <a:schemeClr val="lt1"/>
              </a:solidFill>
            </a:endParaRPr>
          </a:p>
        </p:txBody>
      </p:sp>
      <p:sp>
        <p:nvSpPr>
          <p:cNvPr id="183" name="AutoShape 2"/>
          <p:cNvSpPr>
            <a:spLocks noChangeArrowheads="1"/>
          </p:cNvSpPr>
          <p:nvPr/>
        </p:nvSpPr>
        <p:spPr bwMode="auto">
          <a:xfrm>
            <a:off x="80522" y="1637990"/>
            <a:ext cx="1953711" cy="342116"/>
          </a:xfrm>
          <a:prstGeom prst="flowChartAlternateProcess">
            <a:avLst/>
          </a:prstGeom>
          <a:ln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square" lIns="100544" tIns="50272" rIns="100544" bIns="50272" rtlCol="0" anchor="ctr"/>
          <a:lstStyle/>
          <a:p>
            <a:pPr algn="ctr"/>
            <a:r>
              <a:rPr lang="ja-JP" altLang="en-US" sz="1400" dirty="0" smtClean="0"/>
              <a:t>条例の概要（案）</a:t>
            </a:r>
            <a:endParaRPr lang="ja-JP" altLang="en-US" sz="1400" dirty="0">
              <a:solidFill>
                <a:schemeClr val="lt1"/>
              </a:solidFill>
            </a:endParaRPr>
          </a:p>
        </p:txBody>
      </p:sp>
      <p:sp>
        <p:nvSpPr>
          <p:cNvPr id="184" name="AutoShape 2"/>
          <p:cNvSpPr>
            <a:spLocks noChangeArrowheads="1"/>
          </p:cNvSpPr>
          <p:nvPr/>
        </p:nvSpPr>
        <p:spPr bwMode="auto">
          <a:xfrm>
            <a:off x="5130577" y="5165866"/>
            <a:ext cx="2808312" cy="339336"/>
          </a:xfrm>
          <a:prstGeom prst="flowChartAlternateProcess">
            <a:avLst/>
          </a:prstGeom>
          <a:ln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square" lIns="100544" tIns="50272" rIns="100544" bIns="50272" rtlCol="0" anchor="ctr"/>
          <a:lstStyle/>
          <a:p>
            <a:pPr algn="ctr"/>
            <a:r>
              <a:rPr lang="ja-JP" altLang="en-US" sz="1400" dirty="0" smtClean="0"/>
              <a:t>今後の</a:t>
            </a:r>
            <a:r>
              <a:rPr lang="ja-JP" altLang="en-US" sz="1400" dirty="0" smtClean="0">
                <a:solidFill>
                  <a:schemeClr val="lt1"/>
                </a:solidFill>
              </a:rPr>
              <a:t>スケジュール（予定）</a:t>
            </a:r>
            <a:endParaRPr lang="ja-JP" altLang="en-US" sz="1400" dirty="0">
              <a:solidFill>
                <a:schemeClr val="lt1"/>
              </a:solidFill>
            </a:endParaRPr>
          </a:p>
        </p:txBody>
      </p:sp>
      <p:sp>
        <p:nvSpPr>
          <p:cNvPr id="22" name="正方形/長方形 21"/>
          <p:cNvSpPr/>
          <p:nvPr/>
        </p:nvSpPr>
        <p:spPr>
          <a:xfrm>
            <a:off x="5254011" y="2267351"/>
            <a:ext cx="4611889" cy="984540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72000" tIns="180000" rIns="3600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85725" indent="-85725">
              <a:lnSpc>
                <a:spcPts val="2100"/>
              </a:lnSpc>
              <a:buFont typeface="Arial" panose="020B0604020202020204" pitchFamily="34" charset="0"/>
              <a:buChar char="•"/>
            </a:pPr>
            <a:r>
              <a:rPr lang="ja-JP" altLang="en-US" sz="1600" dirty="0">
                <a:solidFill>
                  <a:sysClr val="windowText" lastClr="000000"/>
                </a:solidFill>
              </a:rPr>
              <a:t>専門相談機関（広域支援相談員）を設け</a:t>
            </a:r>
            <a:r>
              <a:rPr lang="ja-JP" altLang="en-US" sz="1600" dirty="0" smtClean="0">
                <a:solidFill>
                  <a:sysClr val="windowText" lastClr="000000"/>
                </a:solidFill>
              </a:rPr>
              <a:t>、障害者</a:t>
            </a:r>
            <a:r>
              <a:rPr lang="ja-JP" altLang="en-US" sz="1600" dirty="0">
                <a:solidFill>
                  <a:sysClr val="windowText" lastClr="000000"/>
                </a:solidFill>
              </a:rPr>
              <a:t>・事業者双方から相談を受け付ける。</a:t>
            </a:r>
            <a:endParaRPr lang="en-US" altLang="ja-JP" sz="1600" dirty="0">
              <a:solidFill>
                <a:sysClr val="windowText" lastClr="000000"/>
              </a:solidFill>
            </a:endParaRPr>
          </a:p>
        </p:txBody>
      </p:sp>
      <p:sp>
        <p:nvSpPr>
          <p:cNvPr id="23" name="右矢印 22"/>
          <p:cNvSpPr/>
          <p:nvPr/>
        </p:nvSpPr>
        <p:spPr>
          <a:xfrm>
            <a:off x="5212609" y="2098529"/>
            <a:ext cx="4680615" cy="360040"/>
          </a:xfrm>
          <a:prstGeom prst="rightArrow">
            <a:avLst>
              <a:gd name="adj1" fmla="val 100000"/>
              <a:gd name="adj2" fmla="val 0"/>
            </a:avLst>
          </a:prstGeom>
          <a:solidFill>
            <a:schemeClr val="tx2">
              <a:lumMod val="40000"/>
              <a:lumOff val="60000"/>
            </a:schemeClr>
          </a:solidFill>
          <a:ln w="12700">
            <a:solidFill>
              <a:sysClr val="windowText" lastClr="000000"/>
            </a:solidFill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square" lIns="180000" tIns="0" rIns="72000" bIns="0" rtlCol="0" anchor="ctr"/>
          <a:lstStyle/>
          <a:p>
            <a:r>
              <a:rPr lang="ja-JP" altLang="en-US" sz="1600" b="1" dirty="0">
                <a:solidFill>
                  <a:sysClr val="windowText" lastClr="000000"/>
                </a:solidFill>
              </a:rPr>
              <a:t>３　専門</a:t>
            </a:r>
            <a:r>
              <a:rPr lang="ja-JP" altLang="en-US" sz="1600" b="1" dirty="0" smtClean="0">
                <a:solidFill>
                  <a:sysClr val="windowText" lastClr="000000"/>
                </a:solidFill>
              </a:rPr>
              <a:t>相談体制の整備　</a:t>
            </a:r>
            <a:endParaRPr lang="en-US" altLang="ja-JP" sz="1600" b="1" dirty="0">
              <a:solidFill>
                <a:sysClr val="windowText" lastClr="000000"/>
              </a:solidFill>
            </a:endParaRPr>
          </a:p>
        </p:txBody>
      </p:sp>
      <p:sp>
        <p:nvSpPr>
          <p:cNvPr id="3" name="正方形/長方形 2"/>
          <p:cNvSpPr/>
          <p:nvPr/>
        </p:nvSpPr>
        <p:spPr>
          <a:xfrm>
            <a:off x="9108829" y="51074"/>
            <a:ext cx="918292" cy="463099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600" dirty="0" smtClean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資料１</a:t>
            </a:r>
            <a:endParaRPr kumimoji="1" lang="ja-JP" altLang="en-US" sz="1600" dirty="0">
              <a:solidFill>
                <a:schemeClr val="tx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0353503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8264</TotalTime>
  <Words>220</Words>
  <Application>Microsoft Office PowerPoint</Application>
  <PresentationFormat>ユーザー設定</PresentationFormat>
  <Paragraphs>26</Paragraphs>
  <Slides>1</Slides>
  <Notes>1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2" baseType="lpstr">
      <vt:lpstr>Office ​​テーマ</vt:lpstr>
      <vt:lpstr>PowerPoint プレゼンテーション</vt:lpstr>
    </vt:vector>
  </TitlesOfParts>
  <Company>TAIMS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障害者差別解消法について</dc:title>
  <dc:creator>東京都</dc:creator>
  <cp:lastModifiedBy>東京都</cp:lastModifiedBy>
  <cp:revision>547</cp:revision>
  <cp:lastPrinted>2018-01-23T01:45:50Z</cp:lastPrinted>
  <dcterms:created xsi:type="dcterms:W3CDTF">2015-06-08T02:09:19Z</dcterms:created>
  <dcterms:modified xsi:type="dcterms:W3CDTF">2018-01-23T01:45:57Z</dcterms:modified>
</cp:coreProperties>
</file>