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10117138" cy="7237413"/>
  <p:notesSz cx="6735763" cy="9866313"/>
  <p:defaultTextStyle>
    <a:defPPr>
      <a:defRPr lang="ja-JP"/>
    </a:defPPr>
    <a:lvl1pPr marL="0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502718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005434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1508152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010869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2513587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3016303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3519021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4021739" algn="l" defTabSz="1005434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7CE84F3-28C3-443E-9E96-99CF82512B78}" styleName="濃色スタイル 1 - アクセント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濃色スタイル 1 - アクセント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269D01E-BC32-4049-B463-5C60D7B0CCD2}" styleName="テーマ スタイル 2 - アクセント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06" autoAdjust="0"/>
    <p:restoredTop sz="99820" autoAdjust="0"/>
  </p:normalViewPr>
  <p:slideViewPr>
    <p:cSldViewPr>
      <p:cViewPr varScale="1">
        <p:scale>
          <a:sx n="70" d="100"/>
          <a:sy n="70" d="100"/>
        </p:scale>
        <p:origin x="-1572" y="-102"/>
      </p:cViewPr>
      <p:guideLst>
        <p:guide orient="horz" pos="2280"/>
        <p:guide pos="3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12506-6972-46B3-8362-16399B269DD3}" type="datetimeFigureOut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81050" y="739775"/>
            <a:ext cx="51736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DEC59-7166-4048-A487-CB71E27F634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720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502718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1005434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508152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2010869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513587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3016303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519021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4021739" algn="l" defTabSz="1005434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82638" y="739775"/>
            <a:ext cx="5170487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EC59-7166-4048-A487-CB71E27F6340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9374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8786" y="2248291"/>
            <a:ext cx="8599567" cy="1551354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17571" y="4101203"/>
            <a:ext cx="7081997" cy="184956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2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0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3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19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1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BBED-BEFD-46B8-903F-ED2556FAB502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5641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7BE8-86CA-4E2B-B30B-EF6FA1AD7099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53885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34926" y="289833"/>
            <a:ext cx="2276355" cy="6175256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5857" y="289833"/>
            <a:ext cx="6660450" cy="6175256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4EEB-BDF2-49BB-8809-068A360E9776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092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6988D-B846-4ADE-A6FA-10CBC64323EB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310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9185" y="4650710"/>
            <a:ext cx="8599567" cy="143743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99185" y="3067525"/>
            <a:ext cx="8599567" cy="158318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271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543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5081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086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358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163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190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217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283E7-6A75-46AE-B9DD-4F20B365A116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102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5856" y="1688730"/>
            <a:ext cx="4468403" cy="47763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42879" y="1688730"/>
            <a:ext cx="4468403" cy="47763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D41F-05D9-464E-8463-44D3C4E04399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8927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5858" y="1620043"/>
            <a:ext cx="4470159" cy="67515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718" indent="0">
              <a:buNone/>
              <a:defRPr sz="2200" b="1"/>
            </a:lvl2pPr>
            <a:lvl3pPr marL="1005434" indent="0">
              <a:buNone/>
              <a:defRPr sz="2000" b="1"/>
            </a:lvl3pPr>
            <a:lvl4pPr marL="1508152" indent="0">
              <a:buNone/>
              <a:defRPr sz="1700" b="1"/>
            </a:lvl4pPr>
            <a:lvl5pPr marL="2010869" indent="0">
              <a:buNone/>
              <a:defRPr sz="1700" b="1"/>
            </a:lvl5pPr>
            <a:lvl6pPr marL="2513587" indent="0">
              <a:buNone/>
              <a:defRPr sz="1700" b="1"/>
            </a:lvl6pPr>
            <a:lvl7pPr marL="3016303" indent="0">
              <a:buNone/>
              <a:defRPr sz="1700" b="1"/>
            </a:lvl7pPr>
            <a:lvl8pPr marL="3519021" indent="0">
              <a:buNone/>
              <a:defRPr sz="1700" b="1"/>
            </a:lvl8pPr>
            <a:lvl9pPr marL="4021739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5858" y="2295198"/>
            <a:ext cx="4470159" cy="416988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139367" y="1620043"/>
            <a:ext cx="4471915" cy="67515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718" indent="0">
              <a:buNone/>
              <a:defRPr sz="2200" b="1"/>
            </a:lvl2pPr>
            <a:lvl3pPr marL="1005434" indent="0">
              <a:buNone/>
              <a:defRPr sz="2000" b="1"/>
            </a:lvl3pPr>
            <a:lvl4pPr marL="1508152" indent="0">
              <a:buNone/>
              <a:defRPr sz="1700" b="1"/>
            </a:lvl4pPr>
            <a:lvl5pPr marL="2010869" indent="0">
              <a:buNone/>
              <a:defRPr sz="1700" b="1"/>
            </a:lvl5pPr>
            <a:lvl6pPr marL="2513587" indent="0">
              <a:buNone/>
              <a:defRPr sz="1700" b="1"/>
            </a:lvl6pPr>
            <a:lvl7pPr marL="3016303" indent="0">
              <a:buNone/>
              <a:defRPr sz="1700" b="1"/>
            </a:lvl7pPr>
            <a:lvl8pPr marL="3519021" indent="0">
              <a:buNone/>
              <a:defRPr sz="1700" b="1"/>
            </a:lvl8pPr>
            <a:lvl9pPr marL="4021739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139367" y="2295198"/>
            <a:ext cx="4471915" cy="416988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72B37-C29B-44D4-BBE2-65B63043350F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014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F95D-449A-486C-B589-F6F294CE6106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89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715D-724F-4333-9229-4B0048CB19F1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3120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5858" y="288156"/>
            <a:ext cx="3328469" cy="1226339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55520" y="288157"/>
            <a:ext cx="5655762" cy="617693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05858" y="1514497"/>
            <a:ext cx="3328469" cy="4950592"/>
          </a:xfrm>
        </p:spPr>
        <p:txBody>
          <a:bodyPr/>
          <a:lstStyle>
            <a:lvl1pPr marL="0" indent="0">
              <a:buNone/>
              <a:defRPr sz="1500"/>
            </a:lvl1pPr>
            <a:lvl2pPr marL="502718" indent="0">
              <a:buNone/>
              <a:defRPr sz="1300"/>
            </a:lvl2pPr>
            <a:lvl3pPr marL="1005434" indent="0">
              <a:buNone/>
              <a:defRPr sz="1100"/>
            </a:lvl3pPr>
            <a:lvl4pPr marL="1508152" indent="0">
              <a:buNone/>
              <a:defRPr sz="1000"/>
            </a:lvl4pPr>
            <a:lvl5pPr marL="2010869" indent="0">
              <a:buNone/>
              <a:defRPr sz="1000"/>
            </a:lvl5pPr>
            <a:lvl6pPr marL="2513587" indent="0">
              <a:buNone/>
              <a:defRPr sz="1000"/>
            </a:lvl6pPr>
            <a:lvl7pPr marL="3016303" indent="0">
              <a:buNone/>
              <a:defRPr sz="1000"/>
            </a:lvl7pPr>
            <a:lvl8pPr marL="3519021" indent="0">
              <a:buNone/>
              <a:defRPr sz="1000"/>
            </a:lvl8pPr>
            <a:lvl9pPr marL="4021739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92BE-86F5-4A3E-B4F5-38468F7389CC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236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83030" y="5066191"/>
            <a:ext cx="6070283" cy="5980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83030" y="646676"/>
            <a:ext cx="6070283" cy="4342448"/>
          </a:xfrm>
        </p:spPr>
        <p:txBody>
          <a:bodyPr/>
          <a:lstStyle>
            <a:lvl1pPr marL="0" indent="0">
              <a:buNone/>
              <a:defRPr sz="3600"/>
            </a:lvl1pPr>
            <a:lvl2pPr marL="502718" indent="0">
              <a:buNone/>
              <a:defRPr sz="3100"/>
            </a:lvl2pPr>
            <a:lvl3pPr marL="1005434" indent="0">
              <a:buNone/>
              <a:defRPr sz="2600"/>
            </a:lvl3pPr>
            <a:lvl4pPr marL="1508152" indent="0">
              <a:buNone/>
              <a:defRPr sz="2200"/>
            </a:lvl4pPr>
            <a:lvl5pPr marL="2010869" indent="0">
              <a:buNone/>
              <a:defRPr sz="2200"/>
            </a:lvl5pPr>
            <a:lvl6pPr marL="2513587" indent="0">
              <a:buNone/>
              <a:defRPr sz="2200"/>
            </a:lvl6pPr>
            <a:lvl7pPr marL="3016303" indent="0">
              <a:buNone/>
              <a:defRPr sz="2200"/>
            </a:lvl7pPr>
            <a:lvl8pPr marL="3519021" indent="0">
              <a:buNone/>
              <a:defRPr sz="2200"/>
            </a:lvl8pPr>
            <a:lvl9pPr marL="4021739" indent="0">
              <a:buNone/>
              <a:defRPr sz="22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83030" y="5664282"/>
            <a:ext cx="6070283" cy="849390"/>
          </a:xfrm>
        </p:spPr>
        <p:txBody>
          <a:bodyPr/>
          <a:lstStyle>
            <a:lvl1pPr marL="0" indent="0">
              <a:buNone/>
              <a:defRPr sz="1500"/>
            </a:lvl1pPr>
            <a:lvl2pPr marL="502718" indent="0">
              <a:buNone/>
              <a:defRPr sz="1300"/>
            </a:lvl2pPr>
            <a:lvl3pPr marL="1005434" indent="0">
              <a:buNone/>
              <a:defRPr sz="1100"/>
            </a:lvl3pPr>
            <a:lvl4pPr marL="1508152" indent="0">
              <a:buNone/>
              <a:defRPr sz="1000"/>
            </a:lvl4pPr>
            <a:lvl5pPr marL="2010869" indent="0">
              <a:buNone/>
              <a:defRPr sz="1000"/>
            </a:lvl5pPr>
            <a:lvl6pPr marL="2513587" indent="0">
              <a:buNone/>
              <a:defRPr sz="1000"/>
            </a:lvl6pPr>
            <a:lvl7pPr marL="3016303" indent="0">
              <a:buNone/>
              <a:defRPr sz="1000"/>
            </a:lvl7pPr>
            <a:lvl8pPr marL="3519021" indent="0">
              <a:buNone/>
              <a:defRPr sz="1000"/>
            </a:lvl8pPr>
            <a:lvl9pPr marL="4021739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C060-BDD1-4B5D-8B6E-74D3AA68F8C1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681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05858" y="289833"/>
            <a:ext cx="9105424" cy="1206236"/>
          </a:xfrm>
          <a:prstGeom prst="rect">
            <a:avLst/>
          </a:prstGeom>
        </p:spPr>
        <p:txBody>
          <a:bodyPr vert="horz" lIns="100544" tIns="50272" rIns="100544" bIns="50272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5858" y="1688730"/>
            <a:ext cx="9105424" cy="4776358"/>
          </a:xfrm>
          <a:prstGeom prst="rect">
            <a:avLst/>
          </a:prstGeom>
        </p:spPr>
        <p:txBody>
          <a:bodyPr vert="horz" lIns="100544" tIns="50272" rIns="100544" bIns="50272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05858" y="6708012"/>
            <a:ext cx="2360666" cy="385325"/>
          </a:xfrm>
          <a:prstGeom prst="rect">
            <a:avLst/>
          </a:prstGeom>
        </p:spPr>
        <p:txBody>
          <a:bodyPr vert="horz" lIns="100544" tIns="50272" rIns="100544" bIns="5027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5F474-2E11-4828-A554-D2B8EF664769}" type="datetime1">
              <a:rPr kumimoji="1" lang="ja-JP" altLang="en-US" smtClean="0"/>
              <a:t>2018/1/23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456690" y="6708012"/>
            <a:ext cx="3203760" cy="385325"/>
          </a:xfrm>
          <a:prstGeom prst="rect">
            <a:avLst/>
          </a:prstGeom>
        </p:spPr>
        <p:txBody>
          <a:bodyPr vert="horz" lIns="100544" tIns="50272" rIns="100544" bIns="5027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50616" y="6708012"/>
            <a:ext cx="2360666" cy="385325"/>
          </a:xfrm>
          <a:prstGeom prst="rect">
            <a:avLst/>
          </a:prstGeom>
        </p:spPr>
        <p:txBody>
          <a:bodyPr vert="horz" lIns="100544" tIns="50272" rIns="100544" bIns="5027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3BD6F-9F0E-4734-8176-59E14D4F70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68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005434" rtl="0" eaLnBrk="1" latinLnBrk="0" hangingPunct="1">
        <a:spcBef>
          <a:spcPct val="0"/>
        </a:spcBef>
        <a:buNone/>
        <a:defRPr kumimoji="1"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038" indent="-377038" algn="l" defTabSz="100543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16916" indent="-314198" algn="l" defTabSz="1005434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6793" indent="-251358" algn="l" defTabSz="100543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59511" indent="-251358" algn="l" defTabSz="1005434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2228" indent="-251358" algn="l" defTabSz="1005434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64945" indent="-251358" algn="l" defTabSz="100543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67663" indent="-251358" algn="l" defTabSz="100543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0379" indent="-251358" algn="l" defTabSz="100543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73097" indent="-251358" algn="l" defTabSz="100543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718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434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152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0869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587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6303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9021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1739" algn="l" defTabSz="1005434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正方形/長方形 160"/>
          <p:cNvSpPr/>
          <p:nvPr/>
        </p:nvSpPr>
        <p:spPr>
          <a:xfrm>
            <a:off x="5202584" y="5266883"/>
            <a:ext cx="4806725" cy="177685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21600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p"/>
            </a:pPr>
            <a:r>
              <a:rPr lang="ja-JP" altLang="en-US" sz="1400" b="1" dirty="0">
                <a:solidFill>
                  <a:schemeClr val="tx1"/>
                </a:solidFill>
              </a:rPr>
              <a:t>Ｈ</a:t>
            </a:r>
            <a:r>
              <a:rPr lang="ja-JP" altLang="en-US" sz="1400" b="1" dirty="0" smtClean="0">
                <a:solidFill>
                  <a:schemeClr val="tx1"/>
                </a:solidFill>
              </a:rPr>
              <a:t>２９年</a:t>
            </a:r>
            <a:r>
              <a:rPr lang="ja-JP" altLang="en-US" sz="1400" b="1" dirty="0">
                <a:solidFill>
                  <a:schemeClr val="tx1"/>
                </a:solidFill>
              </a:rPr>
              <a:t>１２月</a:t>
            </a:r>
            <a:r>
              <a:rPr lang="ja-JP" altLang="en-US" sz="1400" b="1" dirty="0" smtClean="0">
                <a:solidFill>
                  <a:schemeClr val="tx1"/>
                </a:solidFill>
              </a:rPr>
              <a:t>～Ｈ３０年１月</a:t>
            </a:r>
            <a:r>
              <a:rPr lang="ja-JP" altLang="en-US" sz="1400" dirty="0" smtClean="0">
                <a:solidFill>
                  <a:schemeClr val="tx1"/>
                </a:solidFill>
              </a:rPr>
              <a:t>・・パブリックコメント</a:t>
            </a:r>
            <a:r>
              <a:rPr lang="ja-JP" altLang="en-US" sz="1400" dirty="0">
                <a:solidFill>
                  <a:schemeClr val="tx1"/>
                </a:solidFill>
              </a:rPr>
              <a:t>の</a:t>
            </a:r>
            <a:r>
              <a:rPr lang="ja-JP" altLang="en-US" sz="1400" dirty="0" smtClean="0">
                <a:solidFill>
                  <a:schemeClr val="tx1"/>
                </a:solidFill>
              </a:rPr>
              <a:t>実施</a:t>
            </a:r>
            <a:r>
              <a:rPr lang="en-US" altLang="ja-JP" sz="1400" dirty="0" smtClean="0">
                <a:solidFill>
                  <a:schemeClr val="tx1"/>
                </a:solidFill>
              </a:rPr>
              <a:t/>
            </a:r>
            <a:br>
              <a:rPr lang="en-US" altLang="ja-JP" sz="1400" dirty="0" smtClean="0">
                <a:solidFill>
                  <a:schemeClr val="tx1"/>
                </a:solidFill>
              </a:rPr>
            </a:br>
            <a:r>
              <a:rPr lang="ja-JP" altLang="en-US" sz="1400" dirty="0" smtClean="0">
                <a:solidFill>
                  <a:schemeClr val="tx1"/>
                </a:solidFill>
              </a:rPr>
              <a:t>　　　　　　　　　　　　　　　　　　（</a:t>
            </a:r>
            <a:r>
              <a:rPr lang="en-US" altLang="ja-JP" sz="1400" dirty="0" smtClean="0">
                <a:solidFill>
                  <a:schemeClr val="tx1"/>
                </a:solidFill>
              </a:rPr>
              <a:t>12</a:t>
            </a:r>
            <a:r>
              <a:rPr lang="ja-JP" altLang="en-US" sz="1400" dirty="0" smtClean="0">
                <a:solidFill>
                  <a:schemeClr val="tx1"/>
                </a:solidFill>
              </a:rPr>
              <a:t>月</a:t>
            </a:r>
            <a:r>
              <a:rPr lang="en-US" altLang="ja-JP" sz="1400" dirty="0" smtClean="0">
                <a:solidFill>
                  <a:schemeClr val="tx1"/>
                </a:solidFill>
              </a:rPr>
              <a:t>20</a:t>
            </a:r>
            <a:r>
              <a:rPr lang="ja-JP" altLang="en-US" sz="1400" dirty="0" smtClean="0">
                <a:solidFill>
                  <a:schemeClr val="tx1"/>
                </a:solidFill>
              </a:rPr>
              <a:t>日プレス発表予定）</a:t>
            </a:r>
            <a:endParaRPr lang="en-US" altLang="ja-JP" sz="14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p"/>
            </a:pPr>
            <a:r>
              <a:rPr lang="ja-JP" altLang="en-US" sz="1400" b="1" dirty="0" smtClean="0">
                <a:solidFill>
                  <a:schemeClr val="tx1"/>
                </a:solidFill>
              </a:rPr>
              <a:t>平成３０年６月</a:t>
            </a:r>
            <a:r>
              <a:rPr lang="ja-JP" altLang="en-US" sz="1400" dirty="0">
                <a:solidFill>
                  <a:schemeClr val="tx1"/>
                </a:solidFill>
              </a:rPr>
              <a:t>・</a:t>
            </a:r>
            <a:r>
              <a:rPr lang="ja-JP" altLang="en-US" sz="1400" dirty="0" smtClean="0">
                <a:solidFill>
                  <a:schemeClr val="tx1"/>
                </a:solidFill>
              </a:rPr>
              <a:t>・条例</a:t>
            </a:r>
            <a:r>
              <a:rPr lang="ja-JP" altLang="en-US" sz="1400" dirty="0">
                <a:solidFill>
                  <a:schemeClr val="tx1"/>
                </a:solidFill>
              </a:rPr>
              <a:t>案の</a:t>
            </a:r>
            <a:r>
              <a:rPr lang="ja-JP" altLang="en-US" sz="1400" dirty="0" smtClean="0">
                <a:solidFill>
                  <a:schemeClr val="tx1"/>
                </a:solidFill>
              </a:rPr>
              <a:t>提案（第二回定例会）</a:t>
            </a:r>
            <a:endParaRPr lang="en-US" altLang="ja-JP" sz="14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p"/>
            </a:pPr>
            <a:r>
              <a:rPr lang="ja-JP" altLang="en-US" sz="1400" b="1" dirty="0">
                <a:solidFill>
                  <a:schemeClr val="tx1"/>
                </a:solidFill>
              </a:rPr>
              <a:t>平成３０年１０月</a:t>
            </a:r>
            <a:r>
              <a:rPr lang="ja-JP" altLang="en-US" sz="1400" b="1" dirty="0" smtClean="0">
                <a:solidFill>
                  <a:schemeClr val="tx1"/>
                </a:solidFill>
              </a:rPr>
              <a:t>１日</a:t>
            </a:r>
            <a:r>
              <a:rPr lang="ja-JP" altLang="en-US" sz="1400" dirty="0" smtClean="0">
                <a:solidFill>
                  <a:schemeClr val="tx1"/>
                </a:solidFill>
              </a:rPr>
              <a:t>・・条例の施行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132" name="額縁 131"/>
          <p:cNvSpPr/>
          <p:nvPr/>
        </p:nvSpPr>
        <p:spPr>
          <a:xfrm>
            <a:off x="227264" y="32758"/>
            <a:ext cx="8874992" cy="499730"/>
          </a:xfrm>
          <a:prstGeom prst="bevel">
            <a:avLst>
              <a:gd name="adj" fmla="val 5535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900" b="1" u="sng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東京都障害者への理解促進及び差別解消の推進に関する条例（仮称）の概要（案）</a:t>
            </a:r>
            <a:endParaRPr kumimoji="1" lang="ja-JP" altLang="en-US" sz="1900" u="sng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126799" y="679344"/>
            <a:ext cx="9900322" cy="84954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180000" rIns="108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dirty="0" smtClean="0">
                <a:solidFill>
                  <a:sysClr val="windowText" lastClr="000000"/>
                </a:solidFill>
              </a:rPr>
              <a:t>東京</a:t>
            </a:r>
            <a:r>
              <a:rPr lang="en-US" altLang="ja-JP" sz="1600" dirty="0">
                <a:solidFill>
                  <a:sysClr val="windowText" lastClr="000000"/>
                </a:solidFill>
              </a:rPr>
              <a:t>2020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大会を見据え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、都民及び事業者が障害者への理解を深め、障害者差別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を解消する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ための取組を進めることで、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障害の有無によって分け隔てられる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こと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の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ない、共生社会・ダイバーシティの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実現を目指す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。</a:t>
            </a:r>
            <a:endParaRPr lang="ja-JP" alt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101002" y="5266883"/>
            <a:ext cx="4876855" cy="177685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21600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6700" indent="-266700">
              <a:spcBef>
                <a:spcPts val="800"/>
              </a:spcBef>
              <a:buFont typeface="+mj-lt"/>
              <a:buAutoNum type="arabicPeriod"/>
            </a:pPr>
            <a:r>
              <a:rPr lang="ja-JP" altLang="en-US" sz="1400" b="1" dirty="0" smtClean="0">
                <a:solidFill>
                  <a:schemeClr val="tx1"/>
                </a:solidFill>
              </a:rPr>
              <a:t>条例検討</a:t>
            </a:r>
            <a:r>
              <a:rPr lang="ja-JP" altLang="en-US" sz="1400" b="1" dirty="0">
                <a:solidFill>
                  <a:schemeClr val="tx1"/>
                </a:solidFill>
              </a:rPr>
              <a:t>部会</a:t>
            </a:r>
            <a:r>
              <a:rPr lang="en-US" altLang="ja-JP" sz="1400" b="1" dirty="0">
                <a:solidFill>
                  <a:schemeClr val="tx1"/>
                </a:solidFill>
              </a:rPr>
              <a:t>【29</a:t>
            </a:r>
            <a:r>
              <a:rPr lang="ja-JP" altLang="en-US" sz="1400" b="1" dirty="0">
                <a:solidFill>
                  <a:schemeClr val="tx1"/>
                </a:solidFill>
              </a:rPr>
              <a:t>年</a:t>
            </a:r>
            <a:r>
              <a:rPr lang="en-US" altLang="ja-JP" sz="1400" b="1" dirty="0">
                <a:solidFill>
                  <a:schemeClr val="tx1"/>
                </a:solidFill>
              </a:rPr>
              <a:t>3</a:t>
            </a:r>
            <a:r>
              <a:rPr lang="ja-JP" altLang="en-US" sz="1400" b="1" dirty="0" smtClean="0">
                <a:solidFill>
                  <a:schemeClr val="tx1"/>
                </a:solidFill>
              </a:rPr>
              <a:t>月設置</a:t>
            </a:r>
            <a:r>
              <a:rPr lang="en-US" altLang="ja-JP" sz="1400" b="1" dirty="0" smtClean="0">
                <a:solidFill>
                  <a:schemeClr val="tx1"/>
                </a:solidFill>
              </a:rPr>
              <a:t>】</a:t>
            </a:r>
            <a:r>
              <a:rPr lang="ja-JP" altLang="en-US" sz="1400" dirty="0" smtClean="0">
                <a:solidFill>
                  <a:schemeClr val="tx1"/>
                </a:solidFill>
              </a:rPr>
              <a:t>・・第</a:t>
            </a:r>
            <a:r>
              <a:rPr lang="en-US" altLang="ja-JP" sz="1400" dirty="0" smtClean="0">
                <a:solidFill>
                  <a:schemeClr val="tx1"/>
                </a:solidFill>
              </a:rPr>
              <a:t>8</a:t>
            </a:r>
            <a:r>
              <a:rPr lang="ja-JP" altLang="en-US" sz="1400" dirty="0" smtClean="0">
                <a:solidFill>
                  <a:schemeClr val="tx1"/>
                </a:solidFill>
              </a:rPr>
              <a:t>回まで開催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pPr marL="266700" indent="-266700">
              <a:spcBef>
                <a:spcPts val="800"/>
              </a:spcBef>
              <a:buFont typeface="+mj-lt"/>
              <a:buAutoNum type="arabicPeriod"/>
            </a:pPr>
            <a:r>
              <a:rPr lang="ja-JP" altLang="en-US" sz="1400" b="1" dirty="0" smtClean="0">
                <a:solidFill>
                  <a:schemeClr val="tx1"/>
                </a:solidFill>
              </a:rPr>
              <a:t>当事者団体ヒアリング</a:t>
            </a:r>
            <a:r>
              <a:rPr lang="en-US" altLang="ja-JP" sz="1400" b="1" dirty="0" smtClean="0">
                <a:solidFill>
                  <a:schemeClr val="tx1"/>
                </a:solidFill>
              </a:rPr>
              <a:t>【29</a:t>
            </a:r>
            <a:r>
              <a:rPr lang="ja-JP" altLang="en-US" sz="1400" b="1" dirty="0" smtClean="0">
                <a:solidFill>
                  <a:schemeClr val="tx1"/>
                </a:solidFill>
              </a:rPr>
              <a:t>年</a:t>
            </a:r>
            <a:r>
              <a:rPr lang="en-US" altLang="ja-JP" sz="1400" b="1" dirty="0" smtClean="0">
                <a:solidFill>
                  <a:schemeClr val="tx1"/>
                </a:solidFill>
              </a:rPr>
              <a:t>4</a:t>
            </a:r>
            <a:r>
              <a:rPr lang="ja-JP" altLang="en-US" sz="1400" b="1" dirty="0" smtClean="0">
                <a:solidFill>
                  <a:schemeClr val="tx1"/>
                </a:solidFill>
              </a:rPr>
              <a:t>月</a:t>
            </a:r>
            <a:r>
              <a:rPr lang="en-US" altLang="ja-JP" sz="1400" b="1" dirty="0" smtClean="0">
                <a:solidFill>
                  <a:schemeClr val="tx1"/>
                </a:solidFill>
              </a:rPr>
              <a:t>】</a:t>
            </a:r>
            <a:r>
              <a:rPr lang="ja-JP" altLang="en-US" sz="1400" dirty="0" smtClean="0">
                <a:solidFill>
                  <a:schemeClr val="tx1"/>
                </a:solidFill>
              </a:rPr>
              <a:t>・・</a:t>
            </a:r>
            <a:r>
              <a:rPr lang="en-US" altLang="ja-JP" sz="1400" dirty="0" smtClean="0">
                <a:solidFill>
                  <a:schemeClr val="tx1"/>
                </a:solidFill>
              </a:rPr>
              <a:t>22</a:t>
            </a:r>
            <a:r>
              <a:rPr lang="ja-JP" altLang="en-US" sz="1400" dirty="0" smtClean="0">
                <a:solidFill>
                  <a:schemeClr val="tx1"/>
                </a:solidFill>
              </a:rPr>
              <a:t>団体に対して実施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pPr marL="266700" indent="-266700">
              <a:spcBef>
                <a:spcPts val="800"/>
              </a:spcBef>
              <a:buFont typeface="+mj-lt"/>
              <a:buAutoNum type="arabicPeriod"/>
            </a:pPr>
            <a:r>
              <a:rPr lang="ja-JP" altLang="en-US" sz="1400" b="1" dirty="0">
                <a:solidFill>
                  <a:schemeClr val="tx1"/>
                </a:solidFill>
              </a:rPr>
              <a:t>事業者団体ヒアリング</a:t>
            </a:r>
            <a:r>
              <a:rPr lang="en-US" altLang="ja-JP" sz="1400" b="1" dirty="0">
                <a:solidFill>
                  <a:schemeClr val="tx1"/>
                </a:solidFill>
              </a:rPr>
              <a:t>【29</a:t>
            </a:r>
            <a:r>
              <a:rPr lang="ja-JP" altLang="en-US" sz="1400" b="1" dirty="0">
                <a:solidFill>
                  <a:schemeClr val="tx1"/>
                </a:solidFill>
              </a:rPr>
              <a:t>年</a:t>
            </a:r>
            <a:r>
              <a:rPr lang="en-US" altLang="ja-JP" sz="1400" b="1" dirty="0">
                <a:solidFill>
                  <a:schemeClr val="tx1"/>
                </a:solidFill>
              </a:rPr>
              <a:t>7</a:t>
            </a:r>
            <a:r>
              <a:rPr lang="ja-JP" altLang="en-US" sz="1400" b="1" dirty="0">
                <a:solidFill>
                  <a:schemeClr val="tx1"/>
                </a:solidFill>
              </a:rPr>
              <a:t>月</a:t>
            </a:r>
            <a:r>
              <a:rPr lang="en-US" altLang="ja-JP" sz="1400" b="1" dirty="0" smtClean="0">
                <a:solidFill>
                  <a:schemeClr val="tx1"/>
                </a:solidFill>
              </a:rPr>
              <a:t>】</a:t>
            </a:r>
            <a:r>
              <a:rPr lang="ja-JP" altLang="en-US" sz="1400" dirty="0" smtClean="0">
                <a:solidFill>
                  <a:schemeClr val="tx1"/>
                </a:solidFill>
              </a:rPr>
              <a:t>・・</a:t>
            </a:r>
            <a:r>
              <a:rPr lang="en-US" altLang="ja-JP" sz="1400" dirty="0" smtClean="0">
                <a:solidFill>
                  <a:schemeClr val="tx1"/>
                </a:solidFill>
              </a:rPr>
              <a:t>15</a:t>
            </a:r>
            <a:r>
              <a:rPr lang="ja-JP" altLang="en-US" sz="1400" dirty="0" smtClean="0">
                <a:solidFill>
                  <a:schemeClr val="tx1"/>
                </a:solidFill>
              </a:rPr>
              <a:t>団体に対して実施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pPr marL="266700" indent="-266700">
              <a:spcBef>
                <a:spcPts val="800"/>
              </a:spcBef>
              <a:buFont typeface="+mj-lt"/>
              <a:buAutoNum type="arabicPeriod"/>
            </a:pPr>
            <a:r>
              <a:rPr lang="ja-JP" altLang="en-US" sz="1400" b="1" dirty="0" smtClean="0">
                <a:solidFill>
                  <a:schemeClr val="tx1"/>
                </a:solidFill>
              </a:rPr>
              <a:t>個別ヒアリング</a:t>
            </a:r>
            <a:r>
              <a:rPr lang="en-US" altLang="ja-JP" sz="1400" b="1" dirty="0">
                <a:solidFill>
                  <a:schemeClr val="tx1"/>
                </a:solidFill>
              </a:rPr>
              <a:t>【29</a:t>
            </a:r>
            <a:r>
              <a:rPr lang="ja-JP" altLang="en-US" sz="1400" b="1" dirty="0">
                <a:solidFill>
                  <a:schemeClr val="tx1"/>
                </a:solidFill>
              </a:rPr>
              <a:t>年</a:t>
            </a:r>
            <a:r>
              <a:rPr lang="en-US" altLang="ja-JP" sz="1400" b="1" dirty="0">
                <a:solidFill>
                  <a:schemeClr val="tx1"/>
                </a:solidFill>
              </a:rPr>
              <a:t>8~10</a:t>
            </a:r>
            <a:r>
              <a:rPr lang="ja-JP" altLang="en-US" sz="1400" b="1" dirty="0">
                <a:solidFill>
                  <a:schemeClr val="tx1"/>
                </a:solidFill>
              </a:rPr>
              <a:t>月</a:t>
            </a:r>
            <a:r>
              <a:rPr lang="en-US" altLang="ja-JP" sz="1400" b="1" dirty="0" smtClean="0">
                <a:solidFill>
                  <a:schemeClr val="tx1"/>
                </a:solidFill>
              </a:rPr>
              <a:t>】</a:t>
            </a:r>
            <a:br>
              <a:rPr lang="en-US" altLang="ja-JP" sz="1400" b="1" dirty="0" smtClean="0">
                <a:solidFill>
                  <a:schemeClr val="tx1"/>
                </a:solidFill>
              </a:rPr>
            </a:br>
            <a:r>
              <a:rPr lang="ja-JP" altLang="en-US" sz="1400" dirty="0" smtClean="0">
                <a:solidFill>
                  <a:schemeClr val="tx1"/>
                </a:solidFill>
              </a:rPr>
              <a:t>不動産・教育分野、中小企業等</a:t>
            </a:r>
            <a:r>
              <a:rPr lang="en-US" altLang="ja-JP" sz="1400" dirty="0" smtClean="0">
                <a:solidFill>
                  <a:schemeClr val="tx1"/>
                </a:solidFill>
              </a:rPr>
              <a:t>22</a:t>
            </a:r>
            <a:r>
              <a:rPr lang="ja-JP" altLang="en-US" sz="1400" dirty="0" smtClean="0">
                <a:solidFill>
                  <a:schemeClr val="tx1"/>
                </a:solidFill>
              </a:rPr>
              <a:t>団体に対して実施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151599" y="1730174"/>
            <a:ext cx="9857711" cy="331331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144000" rIns="3600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ja-JP" sz="1400" dirty="0" smtClean="0">
              <a:solidFill>
                <a:sysClr val="windowText" lastClr="000000"/>
              </a:solidFill>
            </a:endParaRPr>
          </a:p>
          <a:p>
            <a:r>
              <a:rPr lang="ja-JP" altLang="en-US" sz="1400" dirty="0" smtClean="0">
                <a:solidFill>
                  <a:sysClr val="windowText" lastClr="000000"/>
                </a:solidFill>
              </a:rPr>
              <a:t>　</a:t>
            </a:r>
            <a:endParaRPr lang="ja-JP" altLang="en-US" sz="1400" dirty="0">
              <a:solidFill>
                <a:sysClr val="windowText" lastClr="000000"/>
              </a:solidFill>
            </a:endParaRPr>
          </a:p>
        </p:txBody>
      </p:sp>
      <p:sp>
        <p:nvSpPr>
          <p:cNvPr id="163" name="正方形/長方形 162"/>
          <p:cNvSpPr/>
          <p:nvPr/>
        </p:nvSpPr>
        <p:spPr>
          <a:xfrm>
            <a:off x="365968" y="2273242"/>
            <a:ext cx="4611889" cy="99293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18000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5725" indent="-85725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ja-JP" altLang="en-US" sz="1600" dirty="0" smtClean="0">
                <a:solidFill>
                  <a:sysClr val="windowText" lastClr="000000"/>
                </a:solidFill>
              </a:rPr>
              <a:t>事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業者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に対して「合理的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配慮の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提供」を義務付ける。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　（</a:t>
            </a:r>
            <a:r>
              <a:rPr lang="en-US" altLang="ja-JP" sz="1600" dirty="0">
                <a:solidFill>
                  <a:sysClr val="windowText" lastClr="000000"/>
                </a:solidFill>
              </a:rPr>
              <a:t>※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法は努力義務）</a:t>
            </a:r>
            <a:endParaRPr lang="ja-JP" altLang="ja-JP" sz="1600" dirty="0">
              <a:solidFill>
                <a:sysClr val="windowText" lastClr="000000"/>
              </a:solidFill>
            </a:endParaRPr>
          </a:p>
        </p:txBody>
      </p:sp>
      <p:sp>
        <p:nvSpPr>
          <p:cNvPr id="164" name="右矢印 163"/>
          <p:cNvSpPr/>
          <p:nvPr/>
        </p:nvSpPr>
        <p:spPr>
          <a:xfrm>
            <a:off x="318741" y="2101619"/>
            <a:ext cx="4686498" cy="360040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ysClr val="windowText" lastClr="00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80000" tIns="0" rIns="72000" bIns="0" rtlCol="0" anchor="ctr"/>
          <a:lstStyle/>
          <a:p>
            <a:r>
              <a:rPr lang="ja-JP" altLang="en-US" sz="1600" b="1" dirty="0" smtClean="0">
                <a:solidFill>
                  <a:sysClr val="windowText" lastClr="000000"/>
                </a:solidFill>
              </a:rPr>
              <a:t>１　事業者による「合理的配慮の提供」を義務化</a:t>
            </a:r>
            <a:endParaRPr lang="ja-JP" altLang="ja-JP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75" name="正方形/長方形 174"/>
          <p:cNvSpPr/>
          <p:nvPr/>
        </p:nvSpPr>
        <p:spPr>
          <a:xfrm>
            <a:off x="370809" y="3569717"/>
            <a:ext cx="4611889" cy="134513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18000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5725" indent="-85725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ysClr val="windowText" lastClr="000000"/>
                </a:solidFill>
              </a:rPr>
              <a:t>情報保障を推進するとともに、手話は言語で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ある</a:t>
            </a:r>
            <a:r>
              <a:rPr lang="en-US" altLang="ja-JP" sz="1600" dirty="0" smtClean="0">
                <a:solidFill>
                  <a:sysClr val="windowText" lastClr="000000"/>
                </a:solidFill>
              </a:rPr>
              <a:t/>
            </a:r>
            <a:br>
              <a:rPr lang="en-US" altLang="ja-JP" sz="1600" dirty="0" smtClean="0">
                <a:solidFill>
                  <a:sysClr val="windowText" lastClr="000000"/>
                </a:solidFill>
              </a:rPr>
            </a:br>
            <a:r>
              <a:rPr lang="ja-JP" altLang="en-US" sz="1600" dirty="0" smtClean="0">
                <a:solidFill>
                  <a:sysClr val="windowText" lastClr="000000"/>
                </a:solidFill>
              </a:rPr>
              <a:t>と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の認識に基づき、手話の普及に努める。</a:t>
            </a:r>
            <a:endParaRPr lang="ja-JP" altLang="ja-JP" sz="1600" dirty="0">
              <a:solidFill>
                <a:sysClr val="windowText" lastClr="000000"/>
              </a:solidFill>
            </a:endParaRPr>
          </a:p>
        </p:txBody>
      </p:sp>
      <p:sp>
        <p:nvSpPr>
          <p:cNvPr id="176" name="右矢印 175"/>
          <p:cNvSpPr/>
          <p:nvPr/>
        </p:nvSpPr>
        <p:spPr>
          <a:xfrm>
            <a:off x="337220" y="3393902"/>
            <a:ext cx="4670877" cy="360040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ysClr val="windowText" lastClr="00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80000" tIns="0" rIns="72000" bIns="0" rtlCol="0" anchor="ctr"/>
          <a:lstStyle/>
          <a:p>
            <a:r>
              <a:rPr lang="ja-JP" altLang="en-US" sz="1600" b="1" dirty="0" smtClean="0">
                <a:solidFill>
                  <a:sysClr val="windowText" lastClr="000000"/>
                </a:solidFill>
              </a:rPr>
              <a:t>２</a:t>
            </a:r>
            <a:r>
              <a:rPr lang="ja-JP" altLang="en-US" sz="1600" b="1" dirty="0">
                <a:solidFill>
                  <a:sysClr val="windowText" lastClr="000000"/>
                </a:solidFill>
              </a:rPr>
              <a:t>　</a:t>
            </a:r>
            <a:r>
              <a:rPr lang="ja-JP" altLang="en-US" sz="1600" b="1" dirty="0" smtClean="0">
                <a:solidFill>
                  <a:sysClr val="windowText" lastClr="000000"/>
                </a:solidFill>
              </a:rPr>
              <a:t>情報保障の推進・言語</a:t>
            </a:r>
            <a:r>
              <a:rPr lang="ja-JP" altLang="en-US" sz="1600" b="1" dirty="0">
                <a:solidFill>
                  <a:sysClr val="windowText" lastClr="000000"/>
                </a:solidFill>
              </a:rPr>
              <a:t>として</a:t>
            </a:r>
            <a:r>
              <a:rPr lang="ja-JP" altLang="en-US" sz="1600" b="1" dirty="0" smtClean="0">
                <a:solidFill>
                  <a:sysClr val="windowText" lastClr="000000"/>
                </a:solidFill>
              </a:rPr>
              <a:t>の手話の普及</a:t>
            </a:r>
            <a:endParaRPr lang="ja-JP" altLang="ja-JP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79" name="正方形/長方形 178"/>
          <p:cNvSpPr/>
          <p:nvPr/>
        </p:nvSpPr>
        <p:spPr>
          <a:xfrm>
            <a:off x="5243396" y="3557784"/>
            <a:ext cx="4611889" cy="1357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18000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ja-JP" altLang="en-US" sz="1600" dirty="0" smtClean="0">
                <a:solidFill>
                  <a:sysClr val="windowText" lastClr="000000"/>
                </a:solidFill>
              </a:rPr>
              <a:t>紛争事案を解決するため、第三者機関</a:t>
            </a:r>
            <a:r>
              <a:rPr lang="en-US" altLang="ja-JP" sz="1600" dirty="0" smtClean="0">
                <a:solidFill>
                  <a:sysClr val="windowText" lastClr="000000"/>
                </a:solidFill>
              </a:rPr>
              <a:t/>
            </a:r>
            <a:br>
              <a:rPr lang="en-US" altLang="ja-JP" sz="1600" dirty="0" smtClean="0">
                <a:solidFill>
                  <a:sysClr val="windowText" lastClr="000000"/>
                </a:solidFill>
              </a:rPr>
            </a:br>
            <a:r>
              <a:rPr lang="ja-JP" altLang="en-US" sz="1600" dirty="0" smtClean="0">
                <a:solidFill>
                  <a:sysClr val="windowText" lastClr="000000"/>
                </a:solidFill>
              </a:rPr>
              <a:t>（調整委員会）によるあっせんの手続きを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設ける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。</a:t>
            </a:r>
            <a:endParaRPr lang="en-US" altLang="ja-JP" sz="1600" dirty="0" smtClean="0">
              <a:solidFill>
                <a:sysClr val="windowText" lastClr="000000"/>
              </a:solidFill>
            </a:endParaRPr>
          </a:p>
          <a:p>
            <a:pPr marL="85725" indent="-857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600" dirty="0" smtClean="0">
                <a:solidFill>
                  <a:sysClr val="windowText" lastClr="000000"/>
                </a:solidFill>
              </a:rPr>
              <a:t>悪質な場合、知事は「勧告」、「公表」を行う。</a:t>
            </a:r>
            <a:r>
              <a:rPr lang="en-US" altLang="ja-JP" sz="1600" dirty="0" smtClean="0">
                <a:solidFill>
                  <a:sysClr val="windowText" lastClr="000000"/>
                </a:solidFill>
              </a:rPr>
              <a:t/>
            </a:r>
            <a:br>
              <a:rPr lang="en-US" altLang="ja-JP" sz="1600" dirty="0" smtClean="0">
                <a:solidFill>
                  <a:sysClr val="windowText" lastClr="000000"/>
                </a:solidFill>
              </a:rPr>
            </a:br>
            <a:r>
              <a:rPr lang="ja-JP" altLang="en-US" sz="1600" dirty="0" smtClean="0">
                <a:solidFill>
                  <a:sysClr val="windowText" lastClr="000000"/>
                </a:solidFill>
              </a:rPr>
              <a:t>（</a:t>
            </a:r>
            <a:r>
              <a:rPr lang="en-US" altLang="ja-JP" sz="1600" dirty="0" smtClean="0">
                <a:solidFill>
                  <a:sysClr val="windowText" lastClr="000000"/>
                </a:solidFill>
              </a:rPr>
              <a:t>※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　法は「勧告」まで）</a:t>
            </a:r>
            <a:endParaRPr lang="en-US" altLang="ja-JP" sz="1600" dirty="0">
              <a:solidFill>
                <a:sysClr val="windowText" lastClr="000000"/>
              </a:solidFill>
            </a:endParaRPr>
          </a:p>
        </p:txBody>
      </p:sp>
      <p:sp>
        <p:nvSpPr>
          <p:cNvPr id="180" name="右矢印 179"/>
          <p:cNvSpPr/>
          <p:nvPr/>
        </p:nvSpPr>
        <p:spPr>
          <a:xfrm>
            <a:off x="5211741" y="3389697"/>
            <a:ext cx="4670877" cy="360040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ysClr val="windowText" lastClr="00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80000" tIns="0" rIns="72000" bIns="0" rtlCol="0" anchor="ctr"/>
          <a:lstStyle/>
          <a:p>
            <a:r>
              <a:rPr lang="ja-JP" altLang="en-US" sz="1600" b="1" dirty="0">
                <a:solidFill>
                  <a:sysClr val="windowText" lastClr="000000"/>
                </a:solidFill>
              </a:rPr>
              <a:t>４　</a:t>
            </a:r>
            <a:r>
              <a:rPr lang="ja-JP" altLang="en-US" sz="1600" b="1" dirty="0" smtClean="0">
                <a:solidFill>
                  <a:sysClr val="windowText" lastClr="000000"/>
                </a:solidFill>
              </a:rPr>
              <a:t>紛争</a:t>
            </a:r>
            <a:r>
              <a:rPr lang="ja-JP" altLang="en-US" sz="1600" b="1" dirty="0">
                <a:solidFill>
                  <a:sysClr val="windowText" lastClr="000000"/>
                </a:solidFill>
              </a:rPr>
              <a:t>解決</a:t>
            </a:r>
            <a:r>
              <a:rPr lang="ja-JP" altLang="en-US" sz="1600" b="1" dirty="0" smtClean="0">
                <a:solidFill>
                  <a:sysClr val="windowText" lastClr="000000"/>
                </a:solidFill>
              </a:rPr>
              <a:t>の仕組みの</a:t>
            </a:r>
            <a:r>
              <a:rPr lang="ja-JP" altLang="en-US" sz="1600" b="1" dirty="0">
                <a:solidFill>
                  <a:sysClr val="windowText" lastClr="000000"/>
                </a:solidFill>
              </a:rPr>
              <a:t>整備</a:t>
            </a:r>
            <a:endParaRPr lang="en-US" altLang="ja-JP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81" name="AutoShape 2"/>
          <p:cNvSpPr>
            <a:spLocks noChangeArrowheads="1"/>
          </p:cNvSpPr>
          <p:nvPr/>
        </p:nvSpPr>
        <p:spPr bwMode="auto">
          <a:xfrm>
            <a:off x="93941" y="594370"/>
            <a:ext cx="1100017" cy="339336"/>
          </a:xfrm>
          <a:prstGeom prst="flowChartAlternateProcess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00544" tIns="50272" rIns="100544" bIns="50272" rtlCol="0" anchor="ctr"/>
          <a:lstStyle/>
          <a:p>
            <a:pPr algn="ctr"/>
            <a:r>
              <a:rPr lang="ja-JP" altLang="en-US" sz="1400" dirty="0"/>
              <a:t>目的</a:t>
            </a:r>
            <a:endParaRPr lang="ja-JP" altLang="en-US" sz="1400" dirty="0">
              <a:solidFill>
                <a:schemeClr val="lt1"/>
              </a:solidFill>
            </a:endParaRPr>
          </a:p>
        </p:txBody>
      </p:sp>
      <p:sp>
        <p:nvSpPr>
          <p:cNvPr id="182" name="AutoShape 2"/>
          <p:cNvSpPr>
            <a:spLocks noChangeArrowheads="1"/>
          </p:cNvSpPr>
          <p:nvPr/>
        </p:nvSpPr>
        <p:spPr bwMode="auto">
          <a:xfrm>
            <a:off x="74940" y="5165866"/>
            <a:ext cx="1239213" cy="339336"/>
          </a:xfrm>
          <a:prstGeom prst="flowChartAlternateProcess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00544" tIns="50272" rIns="100544" bIns="50272" rtlCol="0" anchor="ctr"/>
          <a:lstStyle/>
          <a:p>
            <a:pPr algn="ctr"/>
            <a:r>
              <a:rPr lang="ja-JP" altLang="en-US" sz="1400" dirty="0"/>
              <a:t>検討状況</a:t>
            </a:r>
            <a:endParaRPr lang="ja-JP" altLang="en-US" sz="1400" dirty="0">
              <a:solidFill>
                <a:schemeClr val="lt1"/>
              </a:solidFill>
            </a:endParaRPr>
          </a:p>
        </p:txBody>
      </p:sp>
      <p:sp>
        <p:nvSpPr>
          <p:cNvPr id="183" name="AutoShape 2"/>
          <p:cNvSpPr>
            <a:spLocks noChangeArrowheads="1"/>
          </p:cNvSpPr>
          <p:nvPr/>
        </p:nvSpPr>
        <p:spPr bwMode="auto">
          <a:xfrm>
            <a:off x="80522" y="1637990"/>
            <a:ext cx="1953711" cy="342116"/>
          </a:xfrm>
          <a:prstGeom prst="flowChartAlternateProcess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00544" tIns="50272" rIns="100544" bIns="50272" rtlCol="0" anchor="ctr"/>
          <a:lstStyle/>
          <a:p>
            <a:pPr algn="ctr"/>
            <a:r>
              <a:rPr lang="ja-JP" altLang="en-US" sz="1400" dirty="0" smtClean="0"/>
              <a:t>条例の概要（案）</a:t>
            </a:r>
            <a:endParaRPr lang="ja-JP" altLang="en-US" sz="1400" dirty="0">
              <a:solidFill>
                <a:schemeClr val="lt1"/>
              </a:solidFill>
            </a:endParaRPr>
          </a:p>
        </p:txBody>
      </p:sp>
      <p:sp>
        <p:nvSpPr>
          <p:cNvPr id="184" name="AutoShape 2"/>
          <p:cNvSpPr>
            <a:spLocks noChangeArrowheads="1"/>
          </p:cNvSpPr>
          <p:nvPr/>
        </p:nvSpPr>
        <p:spPr bwMode="auto">
          <a:xfrm>
            <a:off x="5130577" y="5165866"/>
            <a:ext cx="2808312" cy="339336"/>
          </a:xfrm>
          <a:prstGeom prst="flowChartAlternateProcess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00544" tIns="50272" rIns="100544" bIns="50272" rtlCol="0" anchor="ctr"/>
          <a:lstStyle/>
          <a:p>
            <a:pPr algn="ctr"/>
            <a:r>
              <a:rPr lang="ja-JP" altLang="en-US" sz="1400" dirty="0" smtClean="0"/>
              <a:t>今後の</a:t>
            </a:r>
            <a:r>
              <a:rPr lang="ja-JP" altLang="en-US" sz="1400" dirty="0" smtClean="0">
                <a:solidFill>
                  <a:schemeClr val="lt1"/>
                </a:solidFill>
              </a:rPr>
              <a:t>スケジュール（予定）</a:t>
            </a:r>
            <a:endParaRPr lang="ja-JP" altLang="en-US" sz="1400" dirty="0">
              <a:solidFill>
                <a:schemeClr val="lt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5254011" y="2267351"/>
            <a:ext cx="4611889" cy="9845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18000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5725" indent="-85725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ysClr val="windowText" lastClr="000000"/>
                </a:solidFill>
              </a:rPr>
              <a:t>専門相談機関（広域支援相談員）を設け</a:t>
            </a:r>
            <a:r>
              <a:rPr lang="ja-JP" altLang="en-US" sz="1600" dirty="0" smtClean="0">
                <a:solidFill>
                  <a:sysClr val="windowText" lastClr="000000"/>
                </a:solidFill>
              </a:rPr>
              <a:t>、障害者</a:t>
            </a:r>
            <a:r>
              <a:rPr lang="ja-JP" altLang="en-US" sz="1600" dirty="0">
                <a:solidFill>
                  <a:sysClr val="windowText" lastClr="000000"/>
                </a:solidFill>
              </a:rPr>
              <a:t>・事業者双方から相談を受け付ける。</a:t>
            </a:r>
            <a:endParaRPr lang="en-US" altLang="ja-JP" sz="1600" dirty="0">
              <a:solidFill>
                <a:sysClr val="windowText" lastClr="000000"/>
              </a:solidFill>
            </a:endParaRPr>
          </a:p>
        </p:txBody>
      </p:sp>
      <p:sp>
        <p:nvSpPr>
          <p:cNvPr id="23" name="右矢印 22"/>
          <p:cNvSpPr/>
          <p:nvPr/>
        </p:nvSpPr>
        <p:spPr>
          <a:xfrm>
            <a:off x="5212609" y="2098529"/>
            <a:ext cx="4680615" cy="360040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ysClr val="windowText" lastClr="00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180000" tIns="0" rIns="72000" bIns="0" rtlCol="0" anchor="ctr"/>
          <a:lstStyle/>
          <a:p>
            <a:r>
              <a:rPr lang="ja-JP" altLang="en-US" sz="1600" b="1" dirty="0">
                <a:solidFill>
                  <a:sysClr val="windowText" lastClr="000000"/>
                </a:solidFill>
              </a:rPr>
              <a:t>３　専門</a:t>
            </a:r>
            <a:r>
              <a:rPr lang="ja-JP" altLang="en-US" sz="1600" b="1" dirty="0" smtClean="0">
                <a:solidFill>
                  <a:sysClr val="windowText" lastClr="000000"/>
                </a:solidFill>
              </a:rPr>
              <a:t>相談体制の整備　</a:t>
            </a:r>
            <a:endParaRPr lang="en-US" altLang="ja-JP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9108829" y="51074"/>
            <a:ext cx="918292" cy="4630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資料１</a:t>
            </a:r>
            <a:endParaRPr kumimoji="1" lang="ja-JP" altLang="en-US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535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8264</TotalTime>
  <Words>220</Words>
  <Application>Microsoft Office PowerPoint</Application>
  <PresentationFormat>ユーザー設定</PresentationFormat>
  <Paragraphs>26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障害者差別解消法について</dc:title>
  <dc:creator>東京都</dc:creator>
  <cp:lastModifiedBy>東京都</cp:lastModifiedBy>
  <cp:revision>547</cp:revision>
  <cp:lastPrinted>2018-01-23T01:45:50Z</cp:lastPrinted>
  <dcterms:created xsi:type="dcterms:W3CDTF">2015-06-08T02:09:19Z</dcterms:created>
  <dcterms:modified xsi:type="dcterms:W3CDTF">2018-01-23T01:45:57Z</dcterms:modified>
</cp:coreProperties>
</file>