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801600" cy="9601200" type="A3"/>
  <p:notesSz cx="6735763" cy="9866313"/>
  <p:defaultTextStyle>
    <a:defPPr>
      <a:defRPr lang="ja-JP"/>
    </a:defPPr>
    <a:lvl1pPr marL="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 autoAdjust="0"/>
  </p:normalViewPr>
  <p:slideViewPr>
    <p:cSldViewPr>
      <p:cViewPr>
        <p:scale>
          <a:sx n="66" d="100"/>
          <a:sy n="66" d="100"/>
        </p:scale>
        <p:origin x="-1386" y="-72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78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E14EE1-0A39-4799-9058-0080866ABABA}" type="datetimeFigureOut">
              <a:rPr kumimoji="1" lang="ja-JP" altLang="en-US" smtClean="0"/>
              <a:t>2015/3/24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3B2E3A-1563-42B9-8366-CBF3901DF0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7868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B2E3A-1563-42B9-8366-CBF3901DF03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953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1994-7B13-45E2-8A3F-72BC494E71B3}" type="datetimeFigureOut">
              <a:rPr kumimoji="1" lang="ja-JP" altLang="en-US" smtClean="0"/>
              <a:t>2015/3/24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5FB75-943C-4031-BC9C-81567DCAD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9006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1994-7B13-45E2-8A3F-72BC494E71B3}" type="datetimeFigureOut">
              <a:rPr kumimoji="1" lang="ja-JP" altLang="en-US" smtClean="0"/>
              <a:t>2015/3/24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5FB75-943C-4031-BC9C-81567DCAD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052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1994-7B13-45E2-8A3F-72BC494E71B3}" type="datetimeFigureOut">
              <a:rPr kumimoji="1" lang="ja-JP" altLang="en-US" smtClean="0"/>
              <a:t>2015/3/24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5FB75-943C-4031-BC9C-81567DCAD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6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1994-7B13-45E2-8A3F-72BC494E71B3}" type="datetimeFigureOut">
              <a:rPr kumimoji="1" lang="ja-JP" altLang="en-US" smtClean="0"/>
              <a:t>2015/3/24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5FB75-943C-4031-BC9C-81567DCAD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207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1994-7B13-45E2-8A3F-72BC494E71B3}" type="datetimeFigureOut">
              <a:rPr kumimoji="1" lang="ja-JP" altLang="en-US" smtClean="0"/>
              <a:t>2015/3/24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5FB75-943C-4031-BC9C-81567DCAD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7158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1994-7B13-45E2-8A3F-72BC494E71B3}" type="datetimeFigureOut">
              <a:rPr kumimoji="1" lang="ja-JP" altLang="en-US" smtClean="0"/>
              <a:t>2015/3/24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5FB75-943C-4031-BC9C-81567DCAD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513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1994-7B13-45E2-8A3F-72BC494E71B3}" type="datetimeFigureOut">
              <a:rPr kumimoji="1" lang="ja-JP" altLang="en-US" smtClean="0"/>
              <a:t>2015/3/24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5FB75-943C-4031-BC9C-81567DCAD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7364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1994-7B13-45E2-8A3F-72BC494E71B3}" type="datetimeFigureOut">
              <a:rPr kumimoji="1" lang="ja-JP" altLang="en-US" smtClean="0"/>
              <a:t>2015/3/24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5FB75-943C-4031-BC9C-81567DCAD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996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1994-7B13-45E2-8A3F-72BC494E71B3}" type="datetimeFigureOut">
              <a:rPr kumimoji="1" lang="ja-JP" altLang="en-US" smtClean="0"/>
              <a:t>2015/3/24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5FB75-943C-4031-BC9C-81567DCAD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922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1994-7B13-45E2-8A3F-72BC494E71B3}" type="datetimeFigureOut">
              <a:rPr kumimoji="1" lang="ja-JP" altLang="en-US" smtClean="0"/>
              <a:t>2015/3/24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5FB75-943C-4031-BC9C-81567DCAD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0464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1994-7B13-45E2-8A3F-72BC494E71B3}" type="datetimeFigureOut">
              <a:rPr kumimoji="1" lang="ja-JP" altLang="en-US" smtClean="0"/>
              <a:t>2015/3/24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5FB75-943C-4031-BC9C-81567DCAD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0266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E1994-7B13-45E2-8A3F-72BC494E71B3}" type="datetimeFigureOut">
              <a:rPr kumimoji="1" lang="ja-JP" altLang="en-US" smtClean="0"/>
              <a:t>2015/3/24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5FB75-943C-4031-BC9C-81567DCAD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4487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kumimoji="1"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正方形/長方形 76"/>
          <p:cNvSpPr/>
          <p:nvPr/>
        </p:nvSpPr>
        <p:spPr>
          <a:xfrm>
            <a:off x="6450345" y="6664516"/>
            <a:ext cx="6281258" cy="27491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正方形/長方形 61"/>
          <p:cNvSpPr/>
          <p:nvPr/>
        </p:nvSpPr>
        <p:spPr>
          <a:xfrm>
            <a:off x="52936" y="1020859"/>
            <a:ext cx="6281258" cy="474470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角丸四角形 62"/>
          <p:cNvSpPr/>
          <p:nvPr/>
        </p:nvSpPr>
        <p:spPr>
          <a:xfrm>
            <a:off x="125770" y="792030"/>
            <a:ext cx="3573838" cy="351025"/>
          </a:xfrm>
          <a:prstGeom prst="roundRect">
            <a:avLst>
              <a:gd name="adj" fmla="val 50000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 anchorCtr="1"/>
          <a:lstStyle/>
          <a:p>
            <a:pPr algn="ctr"/>
            <a:r>
              <a:rPr lang="ja-JP" altLang="en-US" sz="1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　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計画の</a:t>
            </a:r>
            <a:r>
              <a:rPr lang="ja-JP" altLang="en-US" sz="1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理念と施策分野</a:t>
            </a:r>
            <a:endParaRPr lang="ja-JP" altLang="en-US" sz="1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690931" y="197546"/>
            <a:ext cx="6978321" cy="498598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kumimoji="1" lang="ja-JP" altLang="en-US" sz="2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東京都ひとり親家庭自立支援計画（第３期）について</a:t>
            </a:r>
            <a:endParaRPr kumimoji="1" lang="ja-JP" altLang="en-US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6466925" y="1016416"/>
            <a:ext cx="6281258" cy="52120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角丸四角形 14"/>
          <p:cNvSpPr/>
          <p:nvPr/>
        </p:nvSpPr>
        <p:spPr>
          <a:xfrm>
            <a:off x="6566791" y="866270"/>
            <a:ext cx="3045938" cy="324915"/>
          </a:xfrm>
          <a:prstGeom prst="roundRect">
            <a:avLst>
              <a:gd name="adj" fmla="val 50000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 anchorCtr="1"/>
          <a:lstStyle/>
          <a:p>
            <a:pPr algn="ctr"/>
            <a:r>
              <a:rPr lang="ja-JP" altLang="en-US" sz="1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　　４つの施策分野と取組</a:t>
            </a:r>
            <a:endParaRPr lang="ja-JP" altLang="en-US" sz="1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605924" y="2825842"/>
            <a:ext cx="5905525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　一人ひとりの課題に合わせた個別的・継続的支援の充実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　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在宅就業機会の確保　</a:t>
            </a:r>
            <a:endParaRPr lang="ja-JP" altLang="en-US" sz="12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　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一人ひとりに合わせたきめ細かな支援の推進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　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より安定した就業に向けての支援（高卒認定資格取得支援）</a:t>
            </a:r>
            <a:endParaRPr lang="en-US" altLang="ja-JP" sz="12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　身近な地域における就業支援体制の強化（就労支援専門員の配置）</a:t>
            </a:r>
            <a:endParaRPr kumimoji="1" lang="ja-JP" altLang="en-US" sz="1200" u="sng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6529037" y="1288290"/>
            <a:ext cx="5994798" cy="1286201"/>
            <a:chOff x="6678507" y="1533592"/>
            <a:chExt cx="5994798" cy="1286201"/>
          </a:xfrm>
        </p:grpSpPr>
        <p:sp>
          <p:nvSpPr>
            <p:cNvPr id="16" name="角丸四角形 15"/>
            <p:cNvSpPr/>
            <p:nvPr/>
          </p:nvSpPr>
          <p:spPr>
            <a:xfrm>
              <a:off x="6678507" y="1533592"/>
              <a:ext cx="5970175" cy="242882"/>
            </a:xfrm>
            <a:prstGeom prst="round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ja-JP" altLang="en-US" sz="1200" dirty="0">
                  <a:solidFill>
                    <a:schemeClr val="tx1"/>
                  </a:solidFill>
                </a:rPr>
                <a:t>１</a:t>
              </a:r>
              <a:r>
                <a:rPr kumimoji="1" lang="ja-JP" altLang="en-US" sz="1200" dirty="0" smtClean="0">
                  <a:solidFill>
                    <a:schemeClr val="tx1"/>
                  </a:solidFill>
                </a:rPr>
                <a:t>　相談体制の整備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6703130" y="1804130"/>
              <a:ext cx="5970175" cy="101566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１　相談体制の充実（ひとり親家庭支援センター事業）</a:t>
              </a:r>
              <a:endParaRPr kumimoji="1" lang="en-US" altLang="ja-JP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2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２　相談支援員の質の向上</a:t>
              </a:r>
              <a:endParaRPr lang="en-US" altLang="ja-JP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kumimoji="1" lang="ja-JP" altLang="en-US" sz="12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３　施策の普及啓発と関係機関との連携強化</a:t>
              </a:r>
              <a:endParaRPr kumimoji="1" lang="en-US" altLang="ja-JP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2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４　養育費相談の推進</a:t>
              </a:r>
              <a:endParaRPr lang="en-US" altLang="ja-JP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kumimoji="1" lang="ja-JP" altLang="en-US" sz="12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５　子供のための面会交流支援の実施</a:t>
              </a:r>
              <a:endParaRPr kumimoji="1" lang="en-US" altLang="ja-JP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grpSp>
        <p:nvGrpSpPr>
          <p:cNvPr id="28" name="グループ化 27"/>
          <p:cNvGrpSpPr/>
          <p:nvPr/>
        </p:nvGrpSpPr>
        <p:grpSpPr>
          <a:xfrm>
            <a:off x="6600900" y="3885879"/>
            <a:ext cx="5970175" cy="1280219"/>
            <a:chOff x="6623313" y="3442887"/>
            <a:chExt cx="5970175" cy="1280219"/>
          </a:xfrm>
        </p:grpSpPr>
        <p:sp>
          <p:nvSpPr>
            <p:cNvPr id="43" name="角丸四角形 42"/>
            <p:cNvSpPr/>
            <p:nvPr/>
          </p:nvSpPr>
          <p:spPr>
            <a:xfrm>
              <a:off x="6623313" y="3442887"/>
              <a:ext cx="5970175" cy="242882"/>
            </a:xfrm>
            <a:prstGeom prst="round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kumimoji="1" lang="ja-JP" altLang="en-US" sz="1200" dirty="0" smtClean="0">
                  <a:solidFill>
                    <a:schemeClr val="tx1"/>
                  </a:solidFill>
                </a:rPr>
                <a:t>３　子育て支援・生活の場の整備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6623313" y="3707443"/>
              <a:ext cx="5970175" cy="101566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１　ひとり</a:t>
              </a:r>
              <a:r>
                <a:rPr lang="ja-JP" altLang="en-US" sz="12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親</a:t>
              </a:r>
              <a:r>
                <a:rPr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の</a:t>
              </a:r>
              <a:r>
                <a:rPr lang="ja-JP" altLang="en-US" sz="12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就労に不可欠な保育・学童・ｼｮｰﾄｽﾃｲ･ﾄﾜｲﾗｲﾄｽﾃｲ等の推進</a:t>
              </a:r>
              <a:endPara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２　</a:t>
              </a:r>
              <a:r>
                <a:rPr lang="ja-JP" altLang="en-US" sz="12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ひとり親家庭ホームヘルプサービスの実施</a:t>
              </a:r>
              <a:endPara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2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３　ひとり親家庭に育つ子供の学習支援の推進</a:t>
              </a:r>
              <a:endParaRPr lang="en-US" altLang="ja-JP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2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４　住まいの確保への支援</a:t>
              </a:r>
              <a:endParaRPr lang="en-US" altLang="ja-JP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2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５　課題を有する母子への支援の充実（母子生活支援施設）</a:t>
              </a:r>
              <a:endPara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6569180" y="5207028"/>
            <a:ext cx="5993761" cy="881703"/>
            <a:chOff x="6599729" y="8310065"/>
            <a:chExt cx="5993761" cy="881703"/>
          </a:xfrm>
        </p:grpSpPr>
        <p:sp>
          <p:nvSpPr>
            <p:cNvPr id="24" name="角丸四角形 23"/>
            <p:cNvSpPr/>
            <p:nvPr/>
          </p:nvSpPr>
          <p:spPr>
            <a:xfrm>
              <a:off x="6623315" y="8310065"/>
              <a:ext cx="5970175" cy="242882"/>
            </a:xfrm>
            <a:prstGeom prst="round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kumimoji="1" lang="ja-JP" altLang="en-US" sz="1200" dirty="0" smtClean="0">
                  <a:solidFill>
                    <a:schemeClr val="tx1"/>
                  </a:solidFill>
                </a:rPr>
                <a:t>４　経済的支援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6599729" y="8545437"/>
              <a:ext cx="5970175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１　</a:t>
              </a:r>
              <a:r>
                <a:rPr lang="ja-JP" altLang="en-US" sz="12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児童扶養手当・児童育成手当の支給及び母子・父子福祉資金の貸付</a:t>
              </a:r>
              <a:endPara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２　</a:t>
              </a:r>
              <a:r>
                <a:rPr lang="ja-JP" altLang="en-US" sz="12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ひとり親家庭医療費助成の実施</a:t>
              </a:r>
              <a:endParaRPr lang="en-US" altLang="ja-JP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2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３　その他子供の健全育成のため経済的支援策の周知</a:t>
              </a:r>
              <a:endParaRPr lang="en-US" altLang="ja-JP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64" name="テキスト ボックス 63"/>
          <p:cNvSpPr txBox="1"/>
          <p:nvPr/>
        </p:nvSpPr>
        <p:spPr>
          <a:xfrm>
            <a:off x="327305" y="1526496"/>
            <a:ext cx="5821577" cy="857039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9525">
            <a:noFill/>
            <a:miter lim="800000"/>
            <a:headEnd/>
            <a:tailEnd/>
          </a:ln>
        </p:spPr>
        <p:txBody>
          <a:bodyPr wrap="square" lIns="76810" tIns="32004" rIns="0" bIns="0" anchor="t" upright="1"/>
          <a:lstStyle>
            <a:defPPr>
              <a:defRPr lang="ja-JP"/>
            </a:defPPr>
            <a:lvl1pPr indent="0">
              <a:lnSpc>
                <a:spcPct val="150000"/>
              </a:lnSpc>
              <a:defRPr sz="1600">
                <a:latin typeface="+mj-ea"/>
              </a:defRPr>
            </a:lvl1pPr>
            <a:lvl2pPr marL="457200" indent="0">
              <a:defRPr sz="1100"/>
            </a:lvl2pPr>
            <a:lvl3pPr marL="914400" indent="0">
              <a:defRPr sz="1100"/>
            </a:lvl3pPr>
            <a:lvl4pPr marL="1371600" indent="0">
              <a:defRPr sz="1100"/>
            </a:lvl4pPr>
            <a:lvl5pPr marL="1828800" indent="0">
              <a:defRPr sz="1100"/>
            </a:lvl5pPr>
            <a:lvl6pPr marL="2286000" indent="0">
              <a:defRPr sz="1100"/>
            </a:lvl6pPr>
            <a:lvl7pPr marL="2743200" indent="0">
              <a:defRPr sz="1100"/>
            </a:lvl7pPr>
            <a:lvl8pPr marL="3200400" indent="0">
              <a:defRPr sz="1100"/>
            </a:lvl8pPr>
            <a:lvl9pPr marL="3657600" indent="0">
              <a:defRPr sz="1100"/>
            </a:lvl9pPr>
          </a:lstStyle>
          <a:p>
            <a:pPr marL="173038" indent="-173038">
              <a:lnSpc>
                <a:spcPts val="1680"/>
              </a:lnSpc>
            </a:pP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ひとり親家庭の自立を支援し、生活の安定と向上を図る。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3038" indent="-173038">
              <a:lnSpc>
                <a:spcPts val="168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　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ひとり親家庭の子供の健やかな育ちを支援する</a:t>
            </a:r>
            <a:r>
              <a:rPr lang="ja-JP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3038" indent="-173038">
              <a:lnSpc>
                <a:spcPts val="168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　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ひとり親家庭の親子が地域で安心して生活できる条件を整備する。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6609996" y="7084265"/>
            <a:ext cx="6005466" cy="177482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9525">
            <a:noFill/>
            <a:miter lim="800000"/>
            <a:headEnd/>
            <a:tailEnd/>
          </a:ln>
        </p:spPr>
        <p:txBody>
          <a:bodyPr wrap="square" lIns="76810" tIns="32004" rIns="0" bIns="0" anchor="t" upright="1"/>
          <a:lstStyle>
            <a:defPPr>
              <a:defRPr lang="ja-JP"/>
            </a:defPPr>
            <a:lvl1pPr indent="0">
              <a:lnSpc>
                <a:spcPts val="1600"/>
              </a:lnSpc>
              <a:defRPr sz="160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457200" indent="0">
              <a:defRPr sz="1100"/>
            </a:lvl2pPr>
            <a:lvl3pPr marL="914400" indent="0">
              <a:defRPr sz="1100"/>
            </a:lvl3pPr>
            <a:lvl4pPr marL="1371600" indent="0">
              <a:defRPr sz="1100"/>
            </a:lvl4pPr>
            <a:lvl5pPr marL="1828800" indent="0">
              <a:defRPr sz="1100"/>
            </a:lvl5pPr>
            <a:lvl6pPr marL="2286000" indent="0">
              <a:defRPr sz="1100"/>
            </a:lvl6pPr>
            <a:lvl7pPr marL="2743200" indent="0">
              <a:defRPr sz="1100"/>
            </a:lvl7pPr>
            <a:lvl8pPr marL="3200400" indent="0">
              <a:defRPr sz="1100"/>
            </a:lvl8pPr>
            <a:lvl9pPr marL="3657600" indent="0">
              <a:defRPr sz="1100"/>
            </a:lvl9pPr>
          </a:lstStyle>
          <a:p>
            <a:endParaRPr lang="ja-JP" altLang="ja-JP" dirty="0"/>
          </a:p>
        </p:txBody>
      </p:sp>
      <p:sp>
        <p:nvSpPr>
          <p:cNvPr id="68" name="角丸四角形 67"/>
          <p:cNvSpPr/>
          <p:nvPr/>
        </p:nvSpPr>
        <p:spPr>
          <a:xfrm>
            <a:off x="6673669" y="7702363"/>
            <a:ext cx="1469449" cy="793129"/>
          </a:xfrm>
          <a:prstGeom prst="roundRect">
            <a:avLst/>
          </a:prstGeom>
          <a:ln w="63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ひとり親家庭自立支援計画策定委員会</a:t>
            </a:r>
            <a:endParaRPr kumimoji="1" lang="ja-JP" altLang="en-US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6575300" y="7389796"/>
            <a:ext cx="17217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２月４日</a:t>
            </a:r>
            <a:endParaRPr kumimoji="1" lang="ja-JP" altLang="en-US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0" name="右矢印 69"/>
          <p:cNvSpPr/>
          <p:nvPr/>
        </p:nvSpPr>
        <p:spPr>
          <a:xfrm>
            <a:off x="9692377" y="7778658"/>
            <a:ext cx="1549120" cy="640538"/>
          </a:xfrm>
          <a:prstGeom prst="rightArrow">
            <a:avLst>
              <a:gd name="adj1" fmla="val 50000"/>
              <a:gd name="adj2" fmla="val 4659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パブリック</a:t>
            </a:r>
            <a:endParaRPr kumimoji="1"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コメント</a:t>
            </a:r>
            <a:endParaRPr kumimoji="1" lang="ja-JP" altLang="en-US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9423156" y="7389796"/>
            <a:ext cx="17727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２月</a:t>
            </a:r>
            <a:r>
              <a:rPr kumimoji="1" lang="en-US" altLang="ja-JP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日～</a:t>
            </a:r>
            <a:r>
              <a:rPr lang="en-US" altLang="ja-JP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25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endParaRPr kumimoji="1" lang="ja-JP" altLang="en-US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11387811" y="7398719"/>
            <a:ext cx="8378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３月中旬</a:t>
            </a:r>
            <a:endParaRPr kumimoji="1" lang="ja-JP" altLang="en-US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5" name="角丸四角形 74"/>
          <p:cNvSpPr/>
          <p:nvPr/>
        </p:nvSpPr>
        <p:spPr>
          <a:xfrm>
            <a:off x="11387811" y="7777659"/>
            <a:ext cx="1050270" cy="65618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計画決定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12516" y="2947283"/>
            <a:ext cx="5836366" cy="2717413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9525">
            <a:noFill/>
            <a:miter lim="800000"/>
            <a:headEnd/>
            <a:tailEnd/>
          </a:ln>
        </p:spPr>
        <p:txBody>
          <a:bodyPr wrap="square" lIns="76810" tIns="32004" rIns="0" bIns="0" anchor="t" upright="1"/>
          <a:lstStyle>
            <a:defPPr>
              <a:defRPr lang="ja-JP"/>
            </a:defPPr>
            <a:lvl1pPr indent="0">
              <a:lnSpc>
                <a:spcPct val="150000"/>
              </a:lnSpc>
              <a:defRPr sz="1600">
                <a:latin typeface="+mj-ea"/>
              </a:defRPr>
            </a:lvl1pPr>
            <a:lvl2pPr marL="457200" indent="0">
              <a:defRPr sz="1100"/>
            </a:lvl2pPr>
            <a:lvl3pPr marL="914400" indent="0">
              <a:defRPr sz="1100"/>
            </a:lvl3pPr>
            <a:lvl4pPr marL="1371600" indent="0">
              <a:defRPr sz="1100"/>
            </a:lvl4pPr>
            <a:lvl5pPr marL="1828800" indent="0">
              <a:defRPr sz="1100"/>
            </a:lvl5pPr>
            <a:lvl6pPr marL="2286000" indent="0">
              <a:defRPr sz="1100"/>
            </a:lvl6pPr>
            <a:lvl7pPr marL="2743200" indent="0">
              <a:defRPr sz="1100"/>
            </a:lvl7pPr>
            <a:lvl8pPr marL="3200400" indent="0">
              <a:defRPr sz="1100"/>
            </a:lvl8pPr>
            <a:lvl9pPr marL="3657600" indent="0">
              <a:defRPr sz="1100"/>
            </a:lvl9pPr>
          </a:lstStyle>
          <a:p>
            <a:pPr marL="173038" indent="-173038">
              <a:lnSpc>
                <a:spcPts val="1680"/>
              </a:lnSpc>
            </a:pPr>
            <a:r>
              <a:rPr lang="ja-JP" altLang="en-US" sz="1400" b="1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</a:t>
            </a:r>
            <a:r>
              <a:rPr lang="ja-JP" altLang="en-US" sz="14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b="1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相談体制の整備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3038" indent="-173038">
              <a:lnSpc>
                <a:spcPts val="1680"/>
              </a:lnSpc>
            </a:pP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ひとり親が抱える課題に早期に対応し、適切な支援に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繋げる体制を整備する。また、様々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な関係機関から、ひとり親家庭の相談支援に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繋げる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仕組み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を整備する。</a:t>
            </a:r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3038" indent="-173038">
              <a:lnSpc>
                <a:spcPts val="1680"/>
              </a:lnSpc>
            </a:pPr>
            <a:r>
              <a:rPr lang="ja-JP" altLang="en-US" sz="1400" b="1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　就業支援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3038" indent="-173038">
              <a:lnSpc>
                <a:spcPts val="168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ひとり親家庭のより安定した就業と子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育てと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の両立を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支援する。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3038" indent="-173038">
              <a:lnSpc>
                <a:spcPts val="1680"/>
              </a:lnSpc>
            </a:pPr>
            <a:r>
              <a:rPr lang="ja-JP" altLang="en-US" sz="1400" b="1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</a:t>
            </a:r>
            <a:r>
              <a:rPr lang="ja-JP" altLang="en-US" sz="14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子育て支援・生活の場の整備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3038" indent="-173038">
              <a:lnSpc>
                <a:spcPts val="168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ひとり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親家庭が子供を健全に育成できるよう、地域全体で支える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仕組みを整備する。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3038" indent="-173038">
              <a:lnSpc>
                <a:spcPts val="1680"/>
              </a:lnSpc>
            </a:pPr>
            <a:r>
              <a:rPr lang="ja-JP" altLang="en-US" sz="1400" b="1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　経済的支援</a:t>
            </a:r>
            <a:endParaRPr lang="en-US" altLang="ja-JP" sz="1400" b="1" u="sng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3038" indent="-173038">
              <a:lnSpc>
                <a:spcPts val="168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ひとり親家庭の自立と子供の将来の自立に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向け、経済的な支援を行う。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6575300" y="2582960"/>
            <a:ext cx="5893653" cy="242882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200" dirty="0">
                <a:solidFill>
                  <a:schemeClr val="tx1"/>
                </a:solidFill>
              </a:rPr>
              <a:t>２</a:t>
            </a:r>
            <a:r>
              <a:rPr kumimoji="1" lang="ja-JP" altLang="en-US" sz="1200" dirty="0" smtClean="0">
                <a:solidFill>
                  <a:schemeClr val="tx1"/>
                </a:solidFill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</a:rPr>
              <a:t>就業支援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121557" y="6228449"/>
            <a:ext cx="6281258" cy="31852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r>
              <a:rPr kumimoji="1" lang="ja-JP" altLang="en-US" sz="1200" dirty="0" smtClean="0"/>
              <a:t>ダウン</a:t>
            </a:r>
            <a:r>
              <a:rPr kumimoji="1" lang="en-US" altLang="ja-JP" sz="1200" dirty="0" smtClean="0"/>
              <a:t>\</a:t>
            </a:r>
            <a:r>
              <a:rPr kumimoji="1" lang="ja-JP" altLang="en-US" sz="1200" dirty="0" smtClean="0"/>
              <a:t>ダウイン</a:t>
            </a:r>
            <a:r>
              <a:rPr kumimoji="1" lang="en-US" altLang="ja-JP" sz="1200" dirty="0" smtClean="0"/>
              <a:t>\\\\</a:t>
            </a:r>
            <a:endParaRPr kumimoji="1" lang="ja-JP" altLang="en-US" sz="1200" dirty="0"/>
          </a:p>
        </p:txBody>
      </p:sp>
      <p:sp>
        <p:nvSpPr>
          <p:cNvPr id="46" name="角丸四角形 45"/>
          <p:cNvSpPr/>
          <p:nvPr/>
        </p:nvSpPr>
        <p:spPr>
          <a:xfrm>
            <a:off x="207554" y="6037558"/>
            <a:ext cx="4771190" cy="351025"/>
          </a:xfrm>
          <a:prstGeom prst="roundRect">
            <a:avLst>
              <a:gd name="adj" fmla="val 50000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 anchorCtr="1"/>
          <a:lstStyle/>
          <a:p>
            <a:pPr algn="ctr"/>
            <a:r>
              <a:rPr lang="ja-JP" altLang="en-US" sz="1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　第</a:t>
            </a:r>
            <a:r>
              <a:rPr lang="ja-JP" altLang="en-US" sz="1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</a:t>
            </a:r>
            <a:r>
              <a:rPr lang="ja-JP" altLang="en-US" sz="1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期計画策定にあたっての視点</a:t>
            </a:r>
            <a:endParaRPr lang="ja-JP" altLang="en-US" sz="1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11633" y="6452962"/>
            <a:ext cx="5900282" cy="2736225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9525">
            <a:noFill/>
            <a:miter lim="800000"/>
            <a:headEnd/>
            <a:tailEnd/>
          </a:ln>
        </p:spPr>
        <p:txBody>
          <a:bodyPr wrap="square" lIns="76810" tIns="32004" rIns="0" bIns="0" anchor="t" upright="1"/>
          <a:lstStyle>
            <a:defPPr>
              <a:defRPr lang="ja-JP"/>
            </a:defPPr>
            <a:lvl1pPr indent="0">
              <a:lnSpc>
                <a:spcPct val="150000"/>
              </a:lnSpc>
              <a:defRPr sz="1600">
                <a:latin typeface="+mj-ea"/>
              </a:defRPr>
            </a:lvl1pPr>
            <a:lvl2pPr marL="457200" indent="0">
              <a:defRPr sz="1100"/>
            </a:lvl2pPr>
            <a:lvl3pPr marL="914400" indent="0">
              <a:defRPr sz="1100"/>
            </a:lvl3pPr>
            <a:lvl4pPr marL="1371600" indent="0">
              <a:defRPr sz="1100"/>
            </a:lvl4pPr>
            <a:lvl5pPr marL="1828800" indent="0">
              <a:defRPr sz="1100"/>
            </a:lvl5pPr>
            <a:lvl6pPr marL="2286000" indent="0">
              <a:defRPr sz="1100"/>
            </a:lvl6pPr>
            <a:lvl7pPr marL="2743200" indent="0">
              <a:defRPr sz="1100"/>
            </a:lvl7pPr>
            <a:lvl8pPr marL="3200400" indent="0">
              <a:defRPr sz="1100"/>
            </a:lvl8pPr>
            <a:lvl9pPr marL="3657600" indent="0">
              <a:defRPr sz="1100"/>
            </a:lvl9pPr>
          </a:lstStyle>
          <a:p>
            <a:pPr marL="173038" indent="-173038">
              <a:lnSpc>
                <a:spcPts val="1680"/>
              </a:lnSpc>
            </a:pPr>
            <a:r>
              <a:rPr lang="ja-JP" altLang="en-US" sz="1400" b="1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</a:t>
            </a:r>
            <a:r>
              <a:rPr lang="ja-JP" altLang="en-US" sz="14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b="1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各家庭の状況に応じた自立目標に向けての支援</a:t>
            </a:r>
            <a:endParaRPr lang="en-US" altLang="ja-JP" sz="1400" b="1" u="sng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3038" indent="-173038">
              <a:lnSpc>
                <a:spcPts val="1680"/>
              </a:lnSpc>
            </a:pP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個別的・継続的な就労支援の充実、子供の健全育成のための親の就労支援の充実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3038" indent="-173038">
              <a:lnSpc>
                <a:spcPts val="1680"/>
              </a:lnSpc>
            </a:pPr>
            <a:r>
              <a:rPr lang="ja-JP" altLang="en-US" sz="14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　</a:t>
            </a:r>
            <a:r>
              <a:rPr lang="ja-JP" altLang="en-US" sz="1400" b="1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母子家庭・父子家庭の特性を踏まえた支援</a:t>
            </a:r>
            <a:endParaRPr lang="en-US" altLang="ja-JP" sz="1400" b="1" u="sng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3038" indent="-173038">
              <a:lnSpc>
                <a:spcPts val="1680"/>
              </a:lnSpc>
            </a:pP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母子家庭とは異なる父子家庭の特性等を把握し、ひとり親家庭への支援の実施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3038" indent="-173038">
              <a:lnSpc>
                <a:spcPts val="1680"/>
              </a:lnSpc>
            </a:pPr>
            <a:r>
              <a:rPr lang="ja-JP" altLang="en-US" sz="14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　</a:t>
            </a:r>
            <a:r>
              <a:rPr lang="ja-JP" altLang="en-US" sz="1400" b="1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子供の健全育成と将来の自立に向けた支援</a:t>
            </a:r>
            <a:endParaRPr lang="en-US" altLang="ja-JP" sz="1400" b="1" u="sng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3038" indent="-173038">
              <a:lnSpc>
                <a:spcPts val="1680"/>
              </a:lnSpc>
            </a:pP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生まれ育った環境に左右されないよう、子供たちが育つ環境の整備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3038" indent="-173038">
              <a:lnSpc>
                <a:spcPts val="1680"/>
              </a:lnSpc>
            </a:pPr>
            <a:r>
              <a:rPr lang="ja-JP" altLang="en-US" sz="1400" b="1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　関係機関の連携強化</a:t>
            </a:r>
            <a:endParaRPr lang="en-US" altLang="ja-JP" sz="1400" b="1" u="sng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3038" indent="-173038">
              <a:lnSpc>
                <a:spcPts val="168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ひとり親家庭支援機関と関係機関との連携強化による確実な支援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3038" indent="-173038">
              <a:lnSpc>
                <a:spcPts val="168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必要な家庭へ届けるための普及啓発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327305" y="1283614"/>
            <a:ext cx="5821577" cy="242882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73038" indent="-173038">
              <a:lnSpc>
                <a:spcPts val="1680"/>
              </a:lnSpc>
            </a:pP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３つ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理念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279809" y="2704401"/>
            <a:ext cx="5869073" cy="242882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73038" indent="-173038">
              <a:lnSpc>
                <a:spcPts val="1680"/>
              </a:lnSpc>
            </a:pP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４つ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の施策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分野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2" name="角丸四角形 41"/>
          <p:cNvSpPr/>
          <p:nvPr/>
        </p:nvSpPr>
        <p:spPr>
          <a:xfrm>
            <a:off x="6569180" y="6488782"/>
            <a:ext cx="2969567" cy="351025"/>
          </a:xfrm>
          <a:prstGeom prst="roundRect">
            <a:avLst>
              <a:gd name="adj" fmla="val 50000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 anchorCtr="1"/>
          <a:lstStyle/>
          <a:p>
            <a:pPr algn="ctr"/>
            <a:r>
              <a:rPr lang="ja-JP" altLang="en-US" sz="1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　今後のスケジュール</a:t>
            </a:r>
            <a:endParaRPr lang="ja-JP" altLang="en-US" sz="1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9" name="角丸四角形 48"/>
          <p:cNvSpPr/>
          <p:nvPr/>
        </p:nvSpPr>
        <p:spPr>
          <a:xfrm>
            <a:off x="8228480" y="7713398"/>
            <a:ext cx="1271610" cy="799757"/>
          </a:xfrm>
          <a:prstGeom prst="roundRect">
            <a:avLst/>
          </a:prstGeom>
          <a:ln w="63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計画素案について</a:t>
            </a:r>
            <a:endParaRPr kumimoji="1"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文書審議</a:t>
            </a:r>
            <a:endParaRPr kumimoji="1" lang="ja-JP" altLang="en-US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7947550" y="7394434"/>
            <a:ext cx="17217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日（予定）</a:t>
            </a:r>
            <a:endParaRPr kumimoji="1" lang="ja-JP" altLang="en-US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7836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1230</TotalTime>
  <Words>74</Words>
  <Application>Microsoft Office PowerPoint</Application>
  <PresentationFormat>A3 297x420 mm</PresentationFormat>
  <Paragraphs>61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東京都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79</cp:revision>
  <cp:lastPrinted>2015-02-03T05:45:08Z</cp:lastPrinted>
  <dcterms:created xsi:type="dcterms:W3CDTF">2014-12-08T01:45:29Z</dcterms:created>
  <dcterms:modified xsi:type="dcterms:W3CDTF">2015-03-24T10:03:56Z</dcterms:modified>
</cp:coreProperties>
</file>