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8"/>
  </p:notesMasterIdLst>
  <p:sldIdLst>
    <p:sldId id="261" r:id="rId5"/>
    <p:sldId id="266" r:id="rId6"/>
    <p:sldId id="265" r:id="rId7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佐藤 創一（共生・少子化対策）" initials="佐藤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F980E0-25EA-4061-B8F1-4D5F2652FE36}" v="15" dt="2023-03-29T04:25:50.7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8921" autoAdjust="0"/>
  </p:normalViewPr>
  <p:slideViewPr>
    <p:cSldViewPr>
      <p:cViewPr varScale="1">
        <p:scale>
          <a:sx n="114" d="100"/>
          <a:sy n="114" d="100"/>
        </p:scale>
        <p:origin x="1386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島 正木(MORISHIMA Masaki)" userId="4b019748-086a-49e0-9145-e0e6844a33ba" providerId="ADAL" clId="{8F273524-F233-4388-A109-B12B36DE82AC}"/>
    <pc:docChg chg="modSld">
      <pc:chgData name="森島 正木(MORISHIMA Masaki)" userId="4b019748-086a-49e0-9145-e0e6844a33ba" providerId="ADAL" clId="{8F273524-F233-4388-A109-B12B36DE82AC}" dt="2023-03-29T09:53:15.208" v="8" actId="14100"/>
      <pc:docMkLst>
        <pc:docMk/>
      </pc:docMkLst>
      <pc:sldChg chg="modSp mod">
        <pc:chgData name="森島 正木(MORISHIMA Masaki)" userId="4b019748-086a-49e0-9145-e0e6844a33ba" providerId="ADAL" clId="{8F273524-F233-4388-A109-B12B36DE82AC}" dt="2023-03-29T09:53:15.208" v="8" actId="14100"/>
        <pc:sldMkLst>
          <pc:docMk/>
          <pc:sldMk cId="3859340937" sldId="261"/>
        </pc:sldMkLst>
        <pc:spChg chg="mod">
          <ac:chgData name="森島 正木(MORISHIMA Masaki)" userId="4b019748-086a-49e0-9145-e0e6844a33ba" providerId="ADAL" clId="{8F273524-F233-4388-A109-B12B36DE82AC}" dt="2023-03-29T09:53:04.393" v="1" actId="20577"/>
          <ac:spMkLst>
            <pc:docMk/>
            <pc:sldMk cId="3859340937" sldId="261"/>
            <ac:spMk id="37" creationId="{00000000-0000-0000-0000-000000000000}"/>
          </ac:spMkLst>
        </pc:spChg>
        <pc:spChg chg="mod">
          <ac:chgData name="森島 正木(MORISHIMA Masaki)" userId="4b019748-086a-49e0-9145-e0e6844a33ba" providerId="ADAL" clId="{8F273524-F233-4388-A109-B12B36DE82AC}" dt="2023-03-29T09:53:15.208" v="8" actId="14100"/>
          <ac:spMkLst>
            <pc:docMk/>
            <pc:sldMk cId="3859340937" sldId="261"/>
            <ac:spMk id="38" creationId="{00000000-0000-0000-0000-000000000000}"/>
          </ac:spMkLst>
        </pc:spChg>
      </pc:sldChg>
    </pc:docChg>
  </pc:docChgLst>
  <pc:docChgLst>
    <pc:chgData name="田野 剛(tano-tsuyoshi)" userId="ba9be49f-d406-4d15-898d-7e6b044defd8" providerId="ADAL" clId="{84F980E0-25EA-4061-B8F1-4D5F2652FE36}"/>
    <pc:docChg chg="modSld">
      <pc:chgData name="田野 剛(tano-tsuyoshi)" userId="ba9be49f-d406-4d15-898d-7e6b044defd8" providerId="ADAL" clId="{84F980E0-25EA-4061-B8F1-4D5F2652FE36}" dt="2023-03-29T04:26:08.680" v="90" actId="207"/>
      <pc:docMkLst>
        <pc:docMk/>
      </pc:docMkLst>
      <pc:sldChg chg="modSp mod">
        <pc:chgData name="田野 剛(tano-tsuyoshi)" userId="ba9be49f-d406-4d15-898d-7e6b044defd8" providerId="ADAL" clId="{84F980E0-25EA-4061-B8F1-4D5F2652FE36}" dt="2023-03-29T04:25:59.559" v="89" actId="207"/>
        <pc:sldMkLst>
          <pc:docMk/>
          <pc:sldMk cId="515527768" sldId="265"/>
        </pc:sldMkLst>
        <pc:spChg chg="mod">
          <ac:chgData name="田野 剛(tano-tsuyoshi)" userId="ba9be49f-d406-4d15-898d-7e6b044defd8" providerId="ADAL" clId="{84F980E0-25EA-4061-B8F1-4D5F2652FE36}" dt="2023-03-29T04:25:44.006" v="66" actId="207"/>
          <ac:spMkLst>
            <pc:docMk/>
            <pc:sldMk cId="515527768" sldId="265"/>
            <ac:spMk id="48" creationId="{00000000-0000-0000-0000-000000000000}"/>
          </ac:spMkLst>
        </pc:spChg>
        <pc:spChg chg="mod">
          <ac:chgData name="田野 剛(tano-tsuyoshi)" userId="ba9be49f-d406-4d15-898d-7e6b044defd8" providerId="ADAL" clId="{84F980E0-25EA-4061-B8F1-4D5F2652FE36}" dt="2023-03-29T04:25:59.559" v="89" actId="207"/>
          <ac:spMkLst>
            <pc:docMk/>
            <pc:sldMk cId="515527768" sldId="265"/>
            <ac:spMk id="55" creationId="{00000000-0000-0000-0000-000000000000}"/>
          </ac:spMkLst>
        </pc:spChg>
      </pc:sldChg>
      <pc:sldChg chg="modSp mod">
        <pc:chgData name="田野 剛(tano-tsuyoshi)" userId="ba9be49f-d406-4d15-898d-7e6b044defd8" providerId="ADAL" clId="{84F980E0-25EA-4061-B8F1-4D5F2652FE36}" dt="2023-03-29T04:26:08.680" v="90" actId="207"/>
        <pc:sldMkLst>
          <pc:docMk/>
          <pc:sldMk cId="949466427" sldId="266"/>
        </pc:sldMkLst>
        <pc:spChg chg="mod">
          <ac:chgData name="田野 剛(tano-tsuyoshi)" userId="ba9be49f-d406-4d15-898d-7e6b044defd8" providerId="ADAL" clId="{84F980E0-25EA-4061-B8F1-4D5F2652FE36}" dt="2023-03-29T04:25:12.980" v="22" actId="207"/>
          <ac:spMkLst>
            <pc:docMk/>
            <pc:sldMk cId="949466427" sldId="266"/>
            <ac:spMk id="51" creationId="{00000000-0000-0000-0000-000000000000}"/>
          </ac:spMkLst>
        </pc:spChg>
        <pc:spChg chg="mod">
          <ac:chgData name="田野 剛(tano-tsuyoshi)" userId="ba9be49f-d406-4d15-898d-7e6b044defd8" providerId="ADAL" clId="{84F980E0-25EA-4061-B8F1-4D5F2652FE36}" dt="2023-03-29T04:26:08.680" v="90" actId="207"/>
          <ac:spMkLst>
            <pc:docMk/>
            <pc:sldMk cId="949466427" sldId="266"/>
            <ac:spMk id="59" creationId="{00000000-0000-0000-0000-000000000000}"/>
          </ac:spMkLst>
        </pc:spChg>
      </pc:sldChg>
    </pc:docChg>
  </pc:docChgLst>
  <pc:docChgLst>
    <pc:chgData name="森島 正木(MORISHIMA Masaki)" userId="4b019748-086a-49e0-9145-e0e6844a33ba" providerId="ADAL" clId="{7458A50A-2772-4D79-8B8A-BFC114E5F071}"/>
    <pc:docChg chg="modSld">
      <pc:chgData name="森島 正木(MORISHIMA Masaki)" userId="4b019748-086a-49e0-9145-e0e6844a33ba" providerId="ADAL" clId="{7458A50A-2772-4D79-8B8A-BFC114E5F071}" dt="2023-03-29T12:50:44.924" v="10" actId="207"/>
      <pc:docMkLst>
        <pc:docMk/>
      </pc:docMkLst>
      <pc:sldChg chg="modSp mod">
        <pc:chgData name="森島 正木(MORISHIMA Masaki)" userId="4b019748-086a-49e0-9145-e0e6844a33ba" providerId="ADAL" clId="{7458A50A-2772-4D79-8B8A-BFC114E5F071}" dt="2023-03-29T12:50:03.275" v="2" actId="207"/>
        <pc:sldMkLst>
          <pc:docMk/>
          <pc:sldMk cId="3859340937" sldId="261"/>
        </pc:sldMkLst>
        <pc:spChg chg="mod">
          <ac:chgData name="森島 正木(MORISHIMA Masaki)" userId="4b019748-086a-49e0-9145-e0e6844a33ba" providerId="ADAL" clId="{7458A50A-2772-4D79-8B8A-BFC114E5F071}" dt="2023-03-29T12:49:55.812" v="0" actId="207"/>
          <ac:spMkLst>
            <pc:docMk/>
            <pc:sldMk cId="3859340937" sldId="261"/>
            <ac:spMk id="32" creationId="{00000000-0000-0000-0000-000000000000}"/>
          </ac:spMkLst>
        </pc:spChg>
        <pc:spChg chg="mod">
          <ac:chgData name="森島 正木(MORISHIMA Masaki)" userId="4b019748-086a-49e0-9145-e0e6844a33ba" providerId="ADAL" clId="{7458A50A-2772-4D79-8B8A-BFC114E5F071}" dt="2023-03-29T12:50:03.275" v="2" actId="207"/>
          <ac:spMkLst>
            <pc:docMk/>
            <pc:sldMk cId="3859340937" sldId="261"/>
            <ac:spMk id="37" creationId="{00000000-0000-0000-0000-000000000000}"/>
          </ac:spMkLst>
        </pc:spChg>
        <pc:spChg chg="mod">
          <ac:chgData name="森島 正木(MORISHIMA Masaki)" userId="4b019748-086a-49e0-9145-e0e6844a33ba" providerId="ADAL" clId="{7458A50A-2772-4D79-8B8A-BFC114E5F071}" dt="2023-03-29T12:49:59.545" v="1" actId="207"/>
          <ac:spMkLst>
            <pc:docMk/>
            <pc:sldMk cId="3859340937" sldId="261"/>
            <ac:spMk id="38" creationId="{00000000-0000-0000-0000-000000000000}"/>
          </ac:spMkLst>
        </pc:spChg>
      </pc:sldChg>
      <pc:sldChg chg="modSp mod">
        <pc:chgData name="森島 正木(MORISHIMA Masaki)" userId="4b019748-086a-49e0-9145-e0e6844a33ba" providerId="ADAL" clId="{7458A50A-2772-4D79-8B8A-BFC114E5F071}" dt="2023-03-29T12:50:44.924" v="10" actId="207"/>
        <pc:sldMkLst>
          <pc:docMk/>
          <pc:sldMk cId="515527768" sldId="265"/>
        </pc:sldMkLst>
        <pc:spChg chg="mod">
          <ac:chgData name="森島 正木(MORISHIMA Masaki)" userId="4b019748-086a-49e0-9145-e0e6844a33ba" providerId="ADAL" clId="{7458A50A-2772-4D79-8B8A-BFC114E5F071}" dt="2023-03-29T12:50:37.553" v="8" actId="207"/>
          <ac:spMkLst>
            <pc:docMk/>
            <pc:sldMk cId="515527768" sldId="265"/>
            <ac:spMk id="2" creationId="{0B8A5510-BC5F-84B8-4FA3-B4A964A24EC3}"/>
          </ac:spMkLst>
        </pc:spChg>
        <pc:spChg chg="mod">
          <ac:chgData name="森島 正木(MORISHIMA Masaki)" userId="4b019748-086a-49e0-9145-e0e6844a33ba" providerId="ADAL" clId="{7458A50A-2772-4D79-8B8A-BFC114E5F071}" dt="2023-03-29T12:50:33.727" v="7" actId="207"/>
          <ac:spMkLst>
            <pc:docMk/>
            <pc:sldMk cId="515527768" sldId="265"/>
            <ac:spMk id="48" creationId="{00000000-0000-0000-0000-000000000000}"/>
          </ac:spMkLst>
        </pc:spChg>
        <pc:spChg chg="mod">
          <ac:chgData name="森島 正木(MORISHIMA Masaki)" userId="4b019748-086a-49e0-9145-e0e6844a33ba" providerId="ADAL" clId="{7458A50A-2772-4D79-8B8A-BFC114E5F071}" dt="2023-03-29T12:50:41.129" v="9" actId="207"/>
          <ac:spMkLst>
            <pc:docMk/>
            <pc:sldMk cId="515527768" sldId="265"/>
            <ac:spMk id="55" creationId="{00000000-0000-0000-0000-000000000000}"/>
          </ac:spMkLst>
        </pc:spChg>
        <pc:spChg chg="mod">
          <ac:chgData name="森島 正木(MORISHIMA Masaki)" userId="4b019748-086a-49e0-9145-e0e6844a33ba" providerId="ADAL" clId="{7458A50A-2772-4D79-8B8A-BFC114E5F071}" dt="2023-03-29T12:50:44.924" v="10" actId="207"/>
          <ac:spMkLst>
            <pc:docMk/>
            <pc:sldMk cId="515527768" sldId="265"/>
            <ac:spMk id="72" creationId="{00000000-0000-0000-0000-000000000000}"/>
          </ac:spMkLst>
        </pc:spChg>
      </pc:sldChg>
      <pc:sldChg chg="modSp mod">
        <pc:chgData name="森島 正木(MORISHIMA Masaki)" userId="4b019748-086a-49e0-9145-e0e6844a33ba" providerId="ADAL" clId="{7458A50A-2772-4D79-8B8A-BFC114E5F071}" dt="2023-03-29T12:50:24.205" v="6" actId="207"/>
        <pc:sldMkLst>
          <pc:docMk/>
          <pc:sldMk cId="949466427" sldId="266"/>
        </pc:sldMkLst>
        <pc:spChg chg="mod">
          <ac:chgData name="森島 正木(MORISHIMA Masaki)" userId="4b019748-086a-49e0-9145-e0e6844a33ba" providerId="ADAL" clId="{7458A50A-2772-4D79-8B8A-BFC114E5F071}" dt="2023-03-29T12:50:13.471" v="4" actId="207"/>
          <ac:spMkLst>
            <pc:docMk/>
            <pc:sldMk cId="949466427" sldId="266"/>
            <ac:spMk id="7" creationId="{BCC099BA-A30F-A11C-61D5-5F8C1C687443}"/>
          </ac:spMkLst>
        </pc:spChg>
        <pc:spChg chg="mod">
          <ac:chgData name="森島 正木(MORISHIMA Masaki)" userId="4b019748-086a-49e0-9145-e0e6844a33ba" providerId="ADAL" clId="{7458A50A-2772-4D79-8B8A-BFC114E5F071}" dt="2023-03-29T12:50:09.760" v="3" actId="207"/>
          <ac:spMkLst>
            <pc:docMk/>
            <pc:sldMk cId="949466427" sldId="266"/>
            <ac:spMk id="51" creationId="{00000000-0000-0000-0000-000000000000}"/>
          </ac:spMkLst>
        </pc:spChg>
        <pc:spChg chg="mod">
          <ac:chgData name="森島 正木(MORISHIMA Masaki)" userId="4b019748-086a-49e0-9145-e0e6844a33ba" providerId="ADAL" clId="{7458A50A-2772-4D79-8B8A-BFC114E5F071}" dt="2023-03-29T12:50:20.168" v="5" actId="207"/>
          <ac:spMkLst>
            <pc:docMk/>
            <pc:sldMk cId="949466427" sldId="266"/>
            <ac:spMk id="58" creationId="{00000000-0000-0000-0000-000000000000}"/>
          </ac:spMkLst>
        </pc:spChg>
        <pc:spChg chg="mod">
          <ac:chgData name="森島 正木(MORISHIMA Masaki)" userId="4b019748-086a-49e0-9145-e0e6844a33ba" providerId="ADAL" clId="{7458A50A-2772-4D79-8B8A-BFC114E5F071}" dt="2023-03-29T12:50:24.205" v="6" actId="207"/>
          <ac:spMkLst>
            <pc:docMk/>
            <pc:sldMk cId="949466427" sldId="266"/>
            <ac:spMk id="5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r">
              <a:defRPr sz="1200"/>
            </a:lvl1pPr>
          </a:lstStyle>
          <a:p>
            <a:fld id="{3FC000D8-D8D1-4BDE-8B82-06A1FFB95748}" type="datetimeFigureOut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7210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6" tIns="45653" rIns="91306" bIns="4565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306" tIns="45653" rIns="91306" bIns="4565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r">
              <a:defRPr sz="1200"/>
            </a:lvl1pPr>
          </a:lstStyle>
          <a:p>
            <a:fld id="{F1B5FEE9-7C93-4865-8AC7-CD1DB7DD27F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8847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6F577-A731-48A5-AA1A-D47A344AFB03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68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EF4A-8EDB-4BB2-BDA8-407F1D6BE4B8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994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1F30-66CC-4DDC-8CC2-A0E14CE14017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8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FEA0E-DD50-4F19-9C0D-93FFE2420F8E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64408" y="6492875"/>
            <a:ext cx="23114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F905C998-9BBB-4DEE-B1A0-7F3FC07E06D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5959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3331-DB26-423C-BD1F-B7B2E586CB51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75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802B5-2D74-4247-889F-012A2828E247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86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112E-F991-411D-9CAA-A57675D77E21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70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86C9-E7E9-48E2-8AB0-EAA0C845A37C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867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F0D-A4A1-4712-BF67-960F53BF2F54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3986" y="6669360"/>
            <a:ext cx="2311400" cy="188640"/>
          </a:xfrm>
        </p:spPr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29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CD221-82D4-4A20-9B20-1F96DE5B3A75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96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E7152-E583-4CBE-A658-ED6CA047C0BD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C998-9BBB-4DEE-B1A0-7F3FC07E06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40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00CFF-D2AB-4DAD-A9EB-7FF0A60F245A}" type="datetime1">
              <a:rPr kumimoji="1" lang="ja-JP" altLang="en-US" smtClean="0"/>
              <a:pPr/>
              <a:t>2023/3/29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93986" y="649287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F905C998-9BBB-4DEE-B1A0-7F3FC07E06D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737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6456" y="548680"/>
            <a:ext cx="9793087" cy="3087357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08000" rIns="72000" bIns="72000" rtlCol="0" anchor="t" anchorCtr="0"/>
          <a:lstStyle/>
          <a:p>
            <a:pPr marL="179388" indent="-179388"/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endParaRPr lang="en-US" altLang="ja-JP" sz="14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5" name="タイトル 8"/>
          <p:cNvSpPr txBox="1">
            <a:spLocks/>
          </p:cNvSpPr>
          <p:nvPr/>
        </p:nvSpPr>
        <p:spPr>
          <a:xfrm>
            <a:off x="5478" y="97344"/>
            <a:ext cx="9864000" cy="379328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ＤＦ特太ゴシック体" pitchFamily="1" charset="-128"/>
              </a:rPr>
              <a:t>報告の系統</a:t>
            </a:r>
          </a:p>
        </p:txBody>
      </p:sp>
      <p:pic>
        <p:nvPicPr>
          <p:cNvPr id="1044" name="Picture 20" descr="オフィスビル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578" y="1437945"/>
            <a:ext cx="891902" cy="77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役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042" y="1414108"/>
            <a:ext cx="983082" cy="983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茶色いビル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298" y="1492507"/>
            <a:ext cx="1171421" cy="697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幼稚園・保育園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45" y="1059667"/>
            <a:ext cx="1243411" cy="137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屈折矢印 2"/>
          <p:cNvSpPr/>
          <p:nvPr/>
        </p:nvSpPr>
        <p:spPr>
          <a:xfrm rot="5400000">
            <a:off x="5711203" y="748067"/>
            <a:ext cx="643834" cy="4320480"/>
          </a:xfrm>
          <a:prstGeom prst="bentUpArrow">
            <a:avLst>
              <a:gd name="adj1" fmla="val 41374"/>
              <a:gd name="adj2" fmla="val 40351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右矢印 5"/>
          <p:cNvSpPr/>
          <p:nvPr/>
        </p:nvSpPr>
        <p:spPr>
          <a:xfrm>
            <a:off x="2144688" y="1802247"/>
            <a:ext cx="1224136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195572" y="2125334"/>
            <a:ext cx="288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特定教育・保育施設</a:t>
            </a:r>
            <a:endParaRPr lang="en-US" altLang="ja-JP" sz="1200" dirty="0"/>
          </a:p>
          <a:p>
            <a:pPr algn="ctr"/>
            <a:r>
              <a:rPr kumimoji="1" lang="ja-JP" altLang="en-US" sz="1200" dirty="0"/>
              <a:t>特定地域型保育事業者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延長保育事業者</a:t>
            </a:r>
            <a:endParaRPr kumimoji="1" lang="en-US" altLang="ja-JP" sz="1200" dirty="0"/>
          </a:p>
          <a:p>
            <a:pPr algn="ctr"/>
            <a:r>
              <a:rPr lang="ja-JP" altLang="en-US" sz="1200" dirty="0"/>
              <a:t>放課後児童クラブ</a:t>
            </a:r>
            <a:endParaRPr lang="en-US" altLang="ja-JP" sz="1200" dirty="0"/>
          </a:p>
          <a:p>
            <a:pPr algn="ctr"/>
            <a:r>
              <a:rPr kumimoji="1" lang="ja-JP" altLang="en-US" sz="1200" dirty="0"/>
              <a:t>ファミリー・サポート・センター事業者</a:t>
            </a:r>
            <a:endParaRPr kumimoji="1" lang="en-US" altLang="ja-JP" sz="12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961112" y="2226350"/>
            <a:ext cx="1511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都道府県</a:t>
            </a:r>
            <a:endParaRPr kumimoji="1" lang="ja-JP" altLang="en-US" sz="1600" strike="sngStrike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806260" y="2268776"/>
            <a:ext cx="1944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/>
              <a:t>こども家庭庁</a:t>
            </a:r>
            <a:r>
              <a:rPr kumimoji="1" lang="ja-JP" altLang="en-US" sz="1200" dirty="0"/>
              <a:t>・文部科学省</a:t>
            </a:r>
            <a:endParaRPr kumimoji="1" lang="en-US" altLang="ja-JP" sz="12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354037" y="3306470"/>
            <a:ext cx="1135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消費者庁</a:t>
            </a:r>
            <a:endParaRPr kumimoji="1" lang="en-US" altLang="ja-JP" sz="1600" dirty="0"/>
          </a:p>
        </p:txBody>
      </p:sp>
      <p:sp>
        <p:nvSpPr>
          <p:cNvPr id="11" name="右中かっこ 10"/>
          <p:cNvSpPr/>
          <p:nvPr/>
        </p:nvSpPr>
        <p:spPr>
          <a:xfrm rot="16200000">
            <a:off x="4979599" y="-1624032"/>
            <a:ext cx="417921" cy="5943726"/>
          </a:xfrm>
          <a:prstGeom prst="rightBrace">
            <a:avLst>
              <a:gd name="adj1" fmla="val 8333"/>
              <a:gd name="adj2" fmla="val 49749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56" name="Picture 32" descr="高層ビル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973" y="2586390"/>
            <a:ext cx="878507" cy="696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テキスト ボックス 48"/>
          <p:cNvSpPr txBox="1"/>
          <p:nvPr/>
        </p:nvSpPr>
        <p:spPr>
          <a:xfrm>
            <a:off x="3185737" y="550727"/>
            <a:ext cx="4935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①第１報：原則事故発生当日（遅くとも事故発生翌日）</a:t>
            </a:r>
            <a:endParaRPr kumimoji="1" lang="en-US" altLang="ja-JP" sz="1600" dirty="0"/>
          </a:p>
          <a:p>
            <a:r>
              <a:rPr lang="ja-JP" altLang="en-US" sz="1600" dirty="0"/>
              <a:t>②第２報：原則１ヶ月以内程度　等</a:t>
            </a:r>
            <a:endParaRPr kumimoji="1" lang="ja-JP" altLang="en-US" sz="1600" dirty="0"/>
          </a:p>
        </p:txBody>
      </p:sp>
      <p:pic>
        <p:nvPicPr>
          <p:cNvPr id="1057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720" y="1651923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292" y="2658398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右矢印 59"/>
          <p:cNvSpPr/>
          <p:nvPr/>
        </p:nvSpPr>
        <p:spPr>
          <a:xfrm>
            <a:off x="4664968" y="1794302"/>
            <a:ext cx="1224136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61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478" y="1710179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右矢印 61"/>
          <p:cNvSpPr/>
          <p:nvPr/>
        </p:nvSpPr>
        <p:spPr>
          <a:xfrm>
            <a:off x="6969224" y="1800610"/>
            <a:ext cx="1224136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63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256" y="1650286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テキスト ボックス 63"/>
          <p:cNvSpPr txBox="1"/>
          <p:nvPr/>
        </p:nvSpPr>
        <p:spPr>
          <a:xfrm>
            <a:off x="3679989" y="3306470"/>
            <a:ext cx="45853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第１報：原則事故発生当日（遅くとも事故発生翌日）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625408" y="119194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【</a:t>
            </a:r>
            <a:r>
              <a:rPr kumimoji="1" lang="ja-JP" altLang="en-US" sz="1600" dirty="0"/>
              <a:t>別紙</a:t>
            </a:r>
            <a:r>
              <a:rPr lang="ja-JP" altLang="en-US" sz="1600" dirty="0"/>
              <a:t>５－１</a:t>
            </a:r>
            <a:r>
              <a:rPr kumimoji="1" lang="en-US" altLang="ja-JP" sz="1600" dirty="0"/>
              <a:t>】</a:t>
            </a:r>
            <a:endParaRPr kumimoji="1" lang="ja-JP" altLang="en-US" sz="1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478" y="3239336"/>
            <a:ext cx="4009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指定都市・中核市を含む。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56456" y="3685094"/>
            <a:ext cx="9793087" cy="3087357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08000" rIns="72000" bIns="72000" rtlCol="0" anchor="t" anchorCtr="0"/>
          <a:lstStyle/>
          <a:p>
            <a:pPr marL="179388" indent="-179388"/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endParaRPr lang="en-US" altLang="ja-JP" sz="14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pic>
        <p:nvPicPr>
          <p:cNvPr id="29" name="Picture 20" descr="オフィスビル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578" y="4574359"/>
            <a:ext cx="891902" cy="77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4" descr="茶色いビル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298" y="4628921"/>
            <a:ext cx="1171421" cy="697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6" descr="幼稚園・保育園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45" y="4282644"/>
            <a:ext cx="1243411" cy="137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屈折矢印 34"/>
          <p:cNvSpPr/>
          <p:nvPr/>
        </p:nvSpPr>
        <p:spPr>
          <a:xfrm rot="5400000">
            <a:off x="6935339" y="5108617"/>
            <a:ext cx="643834" cy="1872208"/>
          </a:xfrm>
          <a:prstGeom prst="bentUpArrow">
            <a:avLst>
              <a:gd name="adj1" fmla="val 41374"/>
              <a:gd name="adj2" fmla="val 40351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2144688" y="4938661"/>
            <a:ext cx="3716610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5854" y="5353472"/>
            <a:ext cx="237686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1400" dirty="0"/>
              <a:t>幼稚園</a:t>
            </a:r>
            <a:endParaRPr lang="en-US" altLang="ja-JP" sz="1400" dirty="0"/>
          </a:p>
          <a:p>
            <a:pPr algn="ctr"/>
            <a:r>
              <a:rPr kumimoji="1" lang="ja-JP" altLang="en-US" sz="1200" dirty="0"/>
              <a:t>（特定教育・保育施設でないもの）</a:t>
            </a:r>
            <a:endParaRPr kumimoji="1" lang="en-US" altLang="ja-JP" sz="1200" dirty="0"/>
          </a:p>
          <a:p>
            <a:pPr algn="ctr"/>
            <a:r>
              <a:rPr lang="ja-JP" altLang="en-US" sz="1200" dirty="0"/>
              <a:t>特別支援学校幼稚部</a:t>
            </a:r>
            <a:endParaRPr lang="en-US" altLang="ja-JP" sz="12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357243" y="5343635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都道府県・国立大学法人等</a:t>
            </a:r>
            <a:endParaRPr kumimoji="1" lang="ja-JP" altLang="en-US" sz="1600" strike="sngStrike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049344" y="5311661"/>
            <a:ext cx="165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文部科学省</a:t>
            </a:r>
            <a:endParaRPr kumimoji="1" lang="en-US" altLang="ja-JP" sz="16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8354037" y="6442884"/>
            <a:ext cx="1135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消費者庁</a:t>
            </a:r>
            <a:endParaRPr kumimoji="1" lang="en-US" altLang="ja-JP" sz="1600" dirty="0"/>
          </a:p>
        </p:txBody>
      </p:sp>
      <p:sp>
        <p:nvSpPr>
          <p:cNvPr id="41" name="右中かっこ 40"/>
          <p:cNvSpPr/>
          <p:nvPr/>
        </p:nvSpPr>
        <p:spPr>
          <a:xfrm rot="16200000">
            <a:off x="4979599" y="1512382"/>
            <a:ext cx="417921" cy="5943726"/>
          </a:xfrm>
          <a:prstGeom prst="rightBrace">
            <a:avLst>
              <a:gd name="adj1" fmla="val 8333"/>
              <a:gd name="adj2" fmla="val 49749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2" name="Picture 32" descr="高層ビル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973" y="5722804"/>
            <a:ext cx="878507" cy="696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テキスト ボックス 42"/>
          <p:cNvSpPr txBox="1"/>
          <p:nvPr/>
        </p:nvSpPr>
        <p:spPr>
          <a:xfrm>
            <a:off x="3187107" y="3700500"/>
            <a:ext cx="4935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①第１報：原則事故発生当日（遅くとも事故発生翌日）</a:t>
            </a:r>
            <a:endParaRPr kumimoji="1" lang="en-US" altLang="ja-JP" sz="1600" dirty="0"/>
          </a:p>
          <a:p>
            <a:r>
              <a:rPr lang="ja-JP" altLang="en-US" sz="1600" dirty="0"/>
              <a:t>②第２報：原則１ヶ月以内程度　等</a:t>
            </a:r>
            <a:endParaRPr kumimoji="1" lang="ja-JP" altLang="en-US" sz="1600" dirty="0"/>
          </a:p>
        </p:txBody>
      </p:sp>
      <p:pic>
        <p:nvPicPr>
          <p:cNvPr id="44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613" y="5756078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344" y="4846593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右矢印 45"/>
          <p:cNvSpPr/>
          <p:nvPr/>
        </p:nvSpPr>
        <p:spPr>
          <a:xfrm>
            <a:off x="6969224" y="4937024"/>
            <a:ext cx="1224136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47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256" y="4786700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テキスト ボックス 47"/>
          <p:cNvSpPr txBox="1"/>
          <p:nvPr/>
        </p:nvSpPr>
        <p:spPr>
          <a:xfrm>
            <a:off x="3679989" y="6442884"/>
            <a:ext cx="45853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第１報：原則事故発生当日（遅くとも事故発生翌日）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12840" y="2247836"/>
            <a:ext cx="1435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市区町村（</a:t>
            </a:r>
            <a:r>
              <a:rPr kumimoji="1" lang="en-US" altLang="ja-JP" sz="1600" dirty="0"/>
              <a:t>※</a:t>
            </a:r>
            <a:r>
              <a:rPr kumimoji="1" lang="ja-JP" altLang="en-US" sz="16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85934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6456" y="548680"/>
            <a:ext cx="9793087" cy="3087357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08000" rIns="72000" bIns="72000" rtlCol="0" anchor="t" anchorCtr="0"/>
          <a:lstStyle/>
          <a:p>
            <a:pPr marL="179388" indent="-179388"/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endParaRPr lang="en-US" altLang="ja-JP" sz="14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5" name="タイトル 8"/>
          <p:cNvSpPr txBox="1">
            <a:spLocks/>
          </p:cNvSpPr>
          <p:nvPr/>
        </p:nvSpPr>
        <p:spPr>
          <a:xfrm>
            <a:off x="5478" y="97344"/>
            <a:ext cx="9864000" cy="379328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ＤＦ特太ゴシック体" pitchFamily="1" charset="-128"/>
              </a:rPr>
              <a:t>報告の系統</a:t>
            </a:r>
          </a:p>
        </p:txBody>
      </p:sp>
      <p:pic>
        <p:nvPicPr>
          <p:cNvPr id="1044" name="Picture 20" descr="オフィスビル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578" y="1437945"/>
            <a:ext cx="891902" cy="77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役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042" y="1414108"/>
            <a:ext cx="983082" cy="983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茶色いビル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298" y="1492507"/>
            <a:ext cx="1171421" cy="697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幼稚園・保育園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45" y="1059667"/>
            <a:ext cx="1243411" cy="137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屈折矢印 2"/>
          <p:cNvSpPr/>
          <p:nvPr/>
        </p:nvSpPr>
        <p:spPr>
          <a:xfrm rot="5400000">
            <a:off x="5711203" y="748067"/>
            <a:ext cx="643834" cy="4320480"/>
          </a:xfrm>
          <a:prstGeom prst="bentUpArrow">
            <a:avLst>
              <a:gd name="adj1" fmla="val 41374"/>
              <a:gd name="adj2" fmla="val 40351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右矢印 5"/>
          <p:cNvSpPr/>
          <p:nvPr/>
        </p:nvSpPr>
        <p:spPr>
          <a:xfrm>
            <a:off x="2144688" y="1802247"/>
            <a:ext cx="1224136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961112" y="2226350"/>
            <a:ext cx="1511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都道府県</a:t>
            </a:r>
            <a:endParaRPr kumimoji="1" lang="ja-JP" altLang="en-US" sz="1600" strike="sngStrike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338589" y="3306470"/>
            <a:ext cx="1135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消費者庁</a:t>
            </a:r>
            <a:endParaRPr kumimoji="1" lang="en-US" altLang="ja-JP" sz="1600" dirty="0"/>
          </a:p>
        </p:txBody>
      </p:sp>
      <p:sp>
        <p:nvSpPr>
          <p:cNvPr id="11" name="右中かっこ 10"/>
          <p:cNvSpPr/>
          <p:nvPr/>
        </p:nvSpPr>
        <p:spPr>
          <a:xfrm rot="16200000">
            <a:off x="4979599" y="-1624032"/>
            <a:ext cx="417921" cy="5943726"/>
          </a:xfrm>
          <a:prstGeom prst="rightBrace">
            <a:avLst>
              <a:gd name="adj1" fmla="val 8333"/>
              <a:gd name="adj2" fmla="val 49749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56" name="Picture 32" descr="高層ビル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973" y="2586390"/>
            <a:ext cx="878507" cy="696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テキスト ボックス 48"/>
          <p:cNvSpPr txBox="1"/>
          <p:nvPr/>
        </p:nvSpPr>
        <p:spPr>
          <a:xfrm>
            <a:off x="3185737" y="550727"/>
            <a:ext cx="4935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①第１報：原則事故発生当日（遅くとも事故発生翌日）</a:t>
            </a:r>
            <a:endParaRPr kumimoji="1" lang="en-US" altLang="ja-JP" sz="1600" dirty="0"/>
          </a:p>
          <a:p>
            <a:r>
              <a:rPr lang="ja-JP" altLang="en-US" sz="1600" dirty="0"/>
              <a:t>②第２報：原則１ヶ月以内程度　等</a:t>
            </a:r>
            <a:endParaRPr kumimoji="1" lang="ja-JP" altLang="en-US" sz="1600" dirty="0"/>
          </a:p>
        </p:txBody>
      </p:sp>
      <p:pic>
        <p:nvPicPr>
          <p:cNvPr id="1057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720" y="1651923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292" y="2658398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右矢印 59"/>
          <p:cNvSpPr/>
          <p:nvPr/>
        </p:nvSpPr>
        <p:spPr>
          <a:xfrm>
            <a:off x="4664968" y="1794302"/>
            <a:ext cx="1224136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61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478" y="1710179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右矢印 61"/>
          <p:cNvSpPr/>
          <p:nvPr/>
        </p:nvSpPr>
        <p:spPr>
          <a:xfrm>
            <a:off x="6969224" y="1800610"/>
            <a:ext cx="1224136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63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256" y="1650286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テキスト ボックス 63"/>
          <p:cNvSpPr txBox="1"/>
          <p:nvPr/>
        </p:nvSpPr>
        <p:spPr>
          <a:xfrm>
            <a:off x="3679989" y="3306470"/>
            <a:ext cx="45853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第１報：原則事故発生当日（遅くとも事故発生翌日）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625408" y="119194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【</a:t>
            </a:r>
            <a:r>
              <a:rPr kumimoji="1" lang="ja-JP" altLang="en-US" sz="1600" dirty="0"/>
              <a:t>別紙５－２</a:t>
            </a:r>
            <a:r>
              <a:rPr kumimoji="1" lang="en-US" altLang="ja-JP" sz="1600" dirty="0"/>
              <a:t>】</a:t>
            </a:r>
            <a:endParaRPr kumimoji="1" lang="ja-JP" altLang="en-US" sz="1600" dirty="0"/>
          </a:p>
        </p:txBody>
      </p:sp>
      <p:sp>
        <p:nvSpPr>
          <p:cNvPr id="27" name="正方形/長方形 26"/>
          <p:cNvSpPr/>
          <p:nvPr/>
        </p:nvSpPr>
        <p:spPr>
          <a:xfrm>
            <a:off x="56456" y="3685094"/>
            <a:ext cx="9793087" cy="3087357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08000" rIns="72000" bIns="72000" rtlCol="0" anchor="t" anchorCtr="0"/>
          <a:lstStyle/>
          <a:p>
            <a:pPr marL="179388" indent="-179388"/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endParaRPr lang="en-US" altLang="ja-JP" sz="14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pic>
        <p:nvPicPr>
          <p:cNvPr id="29" name="Picture 20" descr="オフィスビル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578" y="4574359"/>
            <a:ext cx="891902" cy="77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4" descr="茶色いビル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298" y="4628921"/>
            <a:ext cx="1171421" cy="697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6" descr="幼稚園・保育園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45" y="4282644"/>
            <a:ext cx="1243411" cy="137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屈折矢印 34"/>
          <p:cNvSpPr/>
          <p:nvPr/>
        </p:nvSpPr>
        <p:spPr>
          <a:xfrm rot="5400000">
            <a:off x="6935339" y="5108617"/>
            <a:ext cx="643834" cy="1872208"/>
          </a:xfrm>
          <a:prstGeom prst="bentUpArrow">
            <a:avLst>
              <a:gd name="adj1" fmla="val 41374"/>
              <a:gd name="adj2" fmla="val 40351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2144688" y="4938661"/>
            <a:ext cx="3716610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866670" y="5350035"/>
            <a:ext cx="1511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都道府県（</a:t>
            </a:r>
            <a:r>
              <a:rPr kumimoji="1" lang="en-US" altLang="ja-JP" sz="1600" dirty="0"/>
              <a:t>※</a:t>
            </a:r>
            <a:r>
              <a:rPr kumimoji="1" lang="ja-JP" altLang="en-US" sz="1600" dirty="0"/>
              <a:t>）</a:t>
            </a:r>
            <a:endParaRPr kumimoji="1" lang="ja-JP" altLang="en-US" sz="1600" strike="sngStrike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8354037" y="6442884"/>
            <a:ext cx="1135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消費者庁</a:t>
            </a:r>
            <a:endParaRPr kumimoji="1" lang="en-US" altLang="ja-JP" sz="1600" dirty="0"/>
          </a:p>
        </p:txBody>
      </p:sp>
      <p:sp>
        <p:nvSpPr>
          <p:cNvPr id="41" name="右中かっこ 40"/>
          <p:cNvSpPr/>
          <p:nvPr/>
        </p:nvSpPr>
        <p:spPr>
          <a:xfrm rot="16200000">
            <a:off x="4979599" y="1512382"/>
            <a:ext cx="417921" cy="5943726"/>
          </a:xfrm>
          <a:prstGeom prst="rightBrace">
            <a:avLst>
              <a:gd name="adj1" fmla="val 8333"/>
              <a:gd name="adj2" fmla="val 49749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2" name="Picture 32" descr="高層ビル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973" y="5722804"/>
            <a:ext cx="878507" cy="696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テキスト ボックス 42"/>
          <p:cNvSpPr txBox="1"/>
          <p:nvPr/>
        </p:nvSpPr>
        <p:spPr>
          <a:xfrm>
            <a:off x="3187107" y="3700500"/>
            <a:ext cx="4935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①第１報：原則事故発生当日（遅くとも事故発生翌日）</a:t>
            </a:r>
            <a:endParaRPr kumimoji="1" lang="en-US" altLang="ja-JP" sz="1600" dirty="0"/>
          </a:p>
          <a:p>
            <a:r>
              <a:rPr lang="ja-JP" altLang="en-US" sz="1600" dirty="0"/>
              <a:t>②第２報：原則１ヶ月以内程度　等</a:t>
            </a:r>
            <a:endParaRPr kumimoji="1" lang="ja-JP" altLang="en-US" sz="1600" dirty="0"/>
          </a:p>
        </p:txBody>
      </p:sp>
      <p:pic>
        <p:nvPicPr>
          <p:cNvPr id="44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613" y="5756078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344" y="4846593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右矢印 45"/>
          <p:cNvSpPr/>
          <p:nvPr/>
        </p:nvSpPr>
        <p:spPr>
          <a:xfrm>
            <a:off x="6969224" y="4937024"/>
            <a:ext cx="1224136" cy="4231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47" name="Picture 33" descr="http://www.printout.jp/clipart/clipart_d/16_stationery/03_office_supplies/gif/komono_000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256" y="4786700"/>
            <a:ext cx="430715" cy="6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テキスト ボックス 47"/>
          <p:cNvSpPr txBox="1"/>
          <p:nvPr/>
        </p:nvSpPr>
        <p:spPr>
          <a:xfrm>
            <a:off x="3679989" y="6442884"/>
            <a:ext cx="45853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第１報：原則事故発生当日（遅くとも事故発生翌日）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12840" y="2247836"/>
            <a:ext cx="1435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市区町村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14032" y="2058070"/>
            <a:ext cx="21451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/>
              <a:t>子育て短期支援事業者</a:t>
            </a:r>
            <a:endParaRPr lang="en-US" altLang="ja-JP" sz="1200" dirty="0"/>
          </a:p>
          <a:p>
            <a:pPr algn="ctr"/>
            <a:r>
              <a:rPr lang="ja-JP" altLang="en-US" sz="1200" dirty="0"/>
              <a:t>一時預かり事業者</a:t>
            </a:r>
            <a:endParaRPr lang="en-US" altLang="ja-JP" sz="1200" dirty="0"/>
          </a:p>
          <a:p>
            <a:pPr algn="ctr"/>
            <a:r>
              <a:rPr lang="ja-JP" altLang="en-US" sz="1200" dirty="0"/>
              <a:t>病児保育事業者</a:t>
            </a:r>
            <a:endParaRPr lang="en-US" altLang="ja-JP" sz="1200" dirty="0"/>
          </a:p>
          <a:p>
            <a:pPr algn="ctr"/>
            <a:r>
              <a:rPr lang="ja-JP" altLang="en-US" sz="1200" dirty="0"/>
              <a:t>（指定都市・中核市・児童相談所設置市以外の市区町村から委託等をされた場合）</a:t>
            </a:r>
            <a:endParaRPr kumimoji="1" lang="en-US" altLang="ja-JP" sz="12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56695" y="5325981"/>
            <a:ext cx="2145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子育て短期支援事業者</a:t>
            </a:r>
            <a:endParaRPr kumimoji="1" lang="en-US" altLang="ja-JP" sz="1200" dirty="0"/>
          </a:p>
          <a:p>
            <a:pPr algn="ctr"/>
            <a:r>
              <a:rPr lang="ja-JP" altLang="en-US" sz="1200" dirty="0"/>
              <a:t>一時預かり事業者</a:t>
            </a:r>
            <a:endParaRPr lang="en-US" altLang="ja-JP" sz="1200" dirty="0"/>
          </a:p>
          <a:p>
            <a:pPr algn="ctr"/>
            <a:r>
              <a:rPr kumimoji="1" lang="ja-JP" altLang="en-US" sz="1200" dirty="0"/>
              <a:t>病児保育事業者</a:t>
            </a:r>
            <a:endParaRPr kumimoji="1" lang="en-US" altLang="ja-JP" sz="1200" dirty="0"/>
          </a:p>
          <a:p>
            <a:pPr algn="ctr"/>
            <a:r>
              <a:rPr lang="ja-JP" altLang="en-US" sz="1200" dirty="0"/>
              <a:t>（上記以外の場合）</a:t>
            </a:r>
            <a:endParaRPr kumimoji="1" lang="en-US" altLang="ja-JP" sz="12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7867287" y="5325981"/>
            <a:ext cx="1810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　　　</a:t>
            </a:r>
            <a:r>
              <a:rPr lang="ja-JP" altLang="en-US" sz="1600" dirty="0"/>
              <a:t>こども家庭庁</a:t>
            </a:r>
            <a:endParaRPr kumimoji="1" lang="en-US" altLang="ja-JP" sz="1400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0888" y="6304384"/>
            <a:ext cx="3299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指定都市・中核市・児童相談所設置市を含む。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CC099BA-A30F-A11C-61D5-5F8C1C687443}"/>
              </a:ext>
            </a:extLst>
          </p:cNvPr>
          <p:cNvSpPr txBox="1"/>
          <p:nvPr/>
        </p:nvSpPr>
        <p:spPr>
          <a:xfrm>
            <a:off x="7867287" y="2222635"/>
            <a:ext cx="1810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　　　</a:t>
            </a:r>
            <a:r>
              <a:rPr lang="ja-JP" altLang="en-US" sz="1600" dirty="0"/>
              <a:t>こども家庭庁</a:t>
            </a:r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949466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8"/>
          <p:cNvSpPr txBox="1">
            <a:spLocks/>
          </p:cNvSpPr>
          <p:nvPr/>
        </p:nvSpPr>
        <p:spPr>
          <a:xfrm>
            <a:off x="5478" y="97344"/>
            <a:ext cx="9864000" cy="379328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ＤＦ特太ゴシック体" pitchFamily="1" charset="-128"/>
              </a:rPr>
              <a:t>報告の系統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625408" y="119194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【</a:t>
            </a:r>
            <a:r>
              <a:rPr kumimoji="1" lang="ja-JP" altLang="en-US" sz="1600" dirty="0"/>
              <a:t>別紙５－３</a:t>
            </a:r>
            <a:r>
              <a:rPr kumimoji="1" lang="en-US" altLang="ja-JP" sz="1600" dirty="0"/>
              <a:t>】</a:t>
            </a:r>
            <a:endParaRPr kumimoji="1" lang="ja-JP" altLang="en-US" sz="1600" dirty="0"/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3783552" y="3255462"/>
            <a:ext cx="45853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第１報：原則事故発生当日（遅くとも事故発生翌日）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7C4EED1-0DC1-670A-92C7-E9AFA8CE74F9}"/>
              </a:ext>
            </a:extLst>
          </p:cNvPr>
          <p:cNvGrpSpPr/>
          <p:nvPr/>
        </p:nvGrpSpPr>
        <p:grpSpPr>
          <a:xfrm>
            <a:off x="-344304" y="3697293"/>
            <a:ext cx="11778024" cy="3214801"/>
            <a:chOff x="-328512" y="548680"/>
            <a:chExt cx="11778024" cy="3214801"/>
          </a:xfrm>
        </p:grpSpPr>
        <p:pic>
          <p:nvPicPr>
            <p:cNvPr id="107" name="Picture 26" descr="幼稚園・保育園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3245" y="1059667"/>
              <a:ext cx="1243411" cy="1379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24" descr="茶色いビル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6996" y="2411820"/>
              <a:ext cx="1171421" cy="697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正方形/長方形 3"/>
            <p:cNvSpPr/>
            <p:nvPr/>
          </p:nvSpPr>
          <p:spPr>
            <a:xfrm>
              <a:off x="56456" y="548680"/>
              <a:ext cx="9793087" cy="3087357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108000" rIns="72000" bIns="72000" rtlCol="0" anchor="t" anchorCtr="0"/>
            <a:lstStyle/>
            <a:p>
              <a:pPr marL="179388" indent="-179388"/>
              <a:r>
                <a:rPr lang="ja-JP" altLang="en-US" sz="1600" dirty="0">
                  <a:solidFill>
                    <a:schemeClr val="tx1"/>
                  </a:solidFill>
                  <a:latin typeface="+mj-ea"/>
                  <a:ea typeface="+mj-ea"/>
                </a:rPr>
                <a:t>　</a:t>
              </a:r>
              <a:endParaRPr lang="en-US" altLang="ja-JP" sz="14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sp>
          <p:nvSpPr>
            <p:cNvPr id="57" name="右矢印 56"/>
            <p:cNvSpPr/>
            <p:nvPr/>
          </p:nvSpPr>
          <p:spPr>
            <a:xfrm rot="19897669">
              <a:off x="6405303" y="2414205"/>
              <a:ext cx="1867098" cy="445309"/>
            </a:xfrm>
            <a:prstGeom prst="rightArrow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pic>
          <p:nvPicPr>
            <p:cNvPr id="58" name="Picture 24" descr="茶色いビル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6996" y="1340009"/>
              <a:ext cx="1171421" cy="697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9" name="テキスト ボックス 58"/>
            <p:cNvSpPr txBox="1"/>
            <p:nvPr/>
          </p:nvSpPr>
          <p:spPr>
            <a:xfrm>
              <a:off x="8434610" y="3031043"/>
              <a:ext cx="1135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消費者庁</a:t>
              </a:r>
              <a:endParaRPr kumimoji="1" lang="en-US" altLang="ja-JP" sz="1600" dirty="0"/>
            </a:p>
          </p:txBody>
        </p:sp>
        <p:pic>
          <p:nvPicPr>
            <p:cNvPr id="60" name="Picture 32" descr="高層ビル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92545" y="2291378"/>
              <a:ext cx="878507" cy="6966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" name="右矢印 64"/>
            <p:cNvSpPr/>
            <p:nvPr/>
          </p:nvSpPr>
          <p:spPr>
            <a:xfrm>
              <a:off x="2061871" y="1460012"/>
              <a:ext cx="3057507" cy="4613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6" name="右矢印 65"/>
            <p:cNvSpPr/>
            <p:nvPr/>
          </p:nvSpPr>
          <p:spPr>
            <a:xfrm>
              <a:off x="6266692" y="1377459"/>
              <a:ext cx="1934771" cy="41798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pic>
          <p:nvPicPr>
            <p:cNvPr id="67" name="Picture 33" descr="http://www.printout.jp/clipart/clipart_d/16_stationery/03_office_supplies/gif/komono_0002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38852" y="1324821"/>
              <a:ext cx="430715" cy="607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" name="テキスト ボックス 67"/>
            <p:cNvSpPr txBox="1"/>
            <p:nvPr/>
          </p:nvSpPr>
          <p:spPr>
            <a:xfrm>
              <a:off x="5143868" y="2035298"/>
              <a:ext cx="15115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都道府県（</a:t>
              </a:r>
              <a:r>
                <a:rPr kumimoji="1" lang="en-US" altLang="ja-JP" sz="1600" dirty="0"/>
                <a:t>※</a:t>
              </a:r>
              <a:r>
                <a:rPr kumimoji="1" lang="ja-JP" altLang="en-US" sz="1600" dirty="0"/>
                <a:t>）</a:t>
              </a:r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5995000" y="3315578"/>
              <a:ext cx="54545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/>
                <a:t>第１報：原則事故発生当日（遅くとも事故発生翌日</a:t>
              </a:r>
              <a:r>
                <a:rPr kumimoji="1" lang="ja-JP" altLang="en-US" sz="1600" dirty="0"/>
                <a:t>）</a:t>
              </a: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5143868" y="3093672"/>
              <a:ext cx="15115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児童育成協会</a:t>
              </a: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8261663" y="1931877"/>
              <a:ext cx="14813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/>
                <a:t>こども家庭庁</a:t>
              </a:r>
              <a:endParaRPr kumimoji="1" lang="en-US" altLang="ja-JP" sz="1600" dirty="0"/>
            </a:p>
          </p:txBody>
        </p:sp>
        <p:sp>
          <p:nvSpPr>
            <p:cNvPr id="73" name="右中かっこ 72"/>
            <p:cNvSpPr/>
            <p:nvPr/>
          </p:nvSpPr>
          <p:spPr>
            <a:xfrm rot="16200000">
              <a:off x="4814744" y="-1883613"/>
              <a:ext cx="389006" cy="6118369"/>
            </a:xfrm>
            <a:prstGeom prst="rightBrace">
              <a:avLst>
                <a:gd name="adj1" fmla="val 8333"/>
                <a:gd name="adj2" fmla="val 49505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2231316" y="554589"/>
              <a:ext cx="55277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①第１報：原則事故発生当日（遅くとも事故発生翌日）</a:t>
              </a:r>
              <a:endParaRPr kumimoji="1" lang="en-US" altLang="ja-JP" sz="1600" dirty="0"/>
            </a:p>
            <a:p>
              <a:r>
                <a:rPr lang="ja-JP" altLang="en-US" sz="1600" dirty="0"/>
                <a:t>②第２報：原則１ヶ月以内程度　等</a:t>
              </a:r>
              <a:endParaRPr kumimoji="1" lang="ja-JP" altLang="en-US" sz="1600" dirty="0"/>
            </a:p>
          </p:txBody>
        </p:sp>
        <p:pic>
          <p:nvPicPr>
            <p:cNvPr id="75" name="Picture 20" descr="オフィスビル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92545" y="1103303"/>
              <a:ext cx="891902" cy="773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6" name="右矢印 75"/>
            <p:cNvSpPr/>
            <p:nvPr/>
          </p:nvSpPr>
          <p:spPr>
            <a:xfrm rot="2102744">
              <a:off x="6027595" y="2027027"/>
              <a:ext cx="2401082" cy="42548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pic>
          <p:nvPicPr>
            <p:cNvPr id="77" name="Picture 33" descr="http://www.printout.jp/clipart/clipart_d/16_stationery/03_office_supplies/gif/komono_0002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55147" y="1749113"/>
              <a:ext cx="430715" cy="607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Picture 33" descr="http://www.printout.jp/clipart/clipart_d/16_stationery/03_office_supplies/gif/komono_0002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0373" y="2542530"/>
              <a:ext cx="430715" cy="607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0" name="テキスト ボックス 79"/>
            <p:cNvSpPr txBox="1"/>
            <p:nvPr/>
          </p:nvSpPr>
          <p:spPr>
            <a:xfrm>
              <a:off x="-328512" y="2062672"/>
              <a:ext cx="30753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企業主導型</a:t>
              </a:r>
              <a:r>
                <a:rPr lang="ja-JP" altLang="en-US" sz="1400" dirty="0"/>
                <a:t>保育施設</a:t>
              </a:r>
              <a:endParaRPr lang="en-US" altLang="ja-JP" sz="1400" dirty="0"/>
            </a:p>
            <a:p>
              <a:pPr algn="ctr"/>
              <a:r>
                <a:rPr lang="ja-JP" altLang="en-US" sz="1400" dirty="0"/>
                <a:t>（</a:t>
              </a:r>
              <a:r>
                <a:rPr kumimoji="1" lang="ja-JP" altLang="en-US" sz="1400" dirty="0"/>
                <a:t>認可外保育施設）</a:t>
              </a:r>
              <a:endParaRPr kumimoji="1" lang="en-US" altLang="ja-JP" sz="1400" dirty="0"/>
            </a:p>
          </p:txBody>
        </p:sp>
        <p:sp>
          <p:nvSpPr>
            <p:cNvPr id="83" name="右矢印 82"/>
            <p:cNvSpPr/>
            <p:nvPr/>
          </p:nvSpPr>
          <p:spPr>
            <a:xfrm rot="1175114">
              <a:off x="1913433" y="1971776"/>
              <a:ext cx="3294695" cy="48858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pic>
          <p:nvPicPr>
            <p:cNvPr id="85" name="Picture 33" descr="http://www.printout.jp/clipart/clipart_d/16_stationery/03_office_supplies/gif/komono_0002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5048" y="2015587"/>
              <a:ext cx="430715" cy="607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33" descr="http://www.printout.jp/clipart/clipart_d/16_stationery/03_office_supplies/gif/komono_0002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9525" y="1249025"/>
              <a:ext cx="430715" cy="607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テキスト ボックス 54"/>
            <p:cNvSpPr txBox="1"/>
            <p:nvPr/>
          </p:nvSpPr>
          <p:spPr>
            <a:xfrm>
              <a:off x="111307" y="3070984"/>
              <a:ext cx="4989836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/>
                <a:t>※</a:t>
              </a:r>
              <a:r>
                <a:rPr kumimoji="1" lang="ja-JP" altLang="en-US" sz="1400" dirty="0"/>
                <a:t>指定都市・中核市・児童相談所設置市</a:t>
              </a:r>
              <a:r>
                <a:rPr lang="ja-JP" altLang="en-US" sz="1400" dirty="0"/>
                <a:t>を</a:t>
              </a:r>
              <a:r>
                <a:rPr kumimoji="1" lang="ja-JP" altLang="en-US" sz="1400" dirty="0"/>
                <a:t>含む。</a:t>
              </a:r>
              <a:endParaRPr kumimoji="1" lang="en-US" altLang="ja-JP" sz="1400" dirty="0"/>
            </a:p>
            <a:p>
              <a:r>
                <a:rPr kumimoji="1" lang="ja-JP" altLang="en-US" sz="1100" dirty="0">
                  <a:latin typeface="+mn-ea"/>
                </a:rPr>
                <a:t>（</a:t>
              </a:r>
              <a:r>
                <a:rPr lang="ja-JP" altLang="ja-JP" sz="1100" kern="100" dirty="0">
                  <a:effectLst/>
                  <a:latin typeface="+mn-ea"/>
                  <a:cs typeface="Arial" panose="020B0604020202020204" pitchFamily="34" charset="0"/>
                </a:rPr>
                <a:t>企業主導型保育施設は、</a:t>
              </a:r>
              <a:r>
                <a:rPr lang="ja-JP" altLang="en-US" sz="1100" kern="100" dirty="0">
                  <a:effectLst/>
                  <a:latin typeface="+mn-ea"/>
                  <a:cs typeface="Arial" panose="020B0604020202020204" pitchFamily="34" charset="0"/>
                </a:rPr>
                <a:t>併せて</a:t>
              </a:r>
              <a:r>
                <a:rPr lang="ja-JP" altLang="ja-JP" sz="1100" dirty="0">
                  <a:effectLst/>
                  <a:latin typeface="+mn-ea"/>
                  <a:cs typeface="Arial" panose="020B0604020202020204" pitchFamily="34" charset="0"/>
                </a:rPr>
                <a:t>公益財団法人児童育成協会に</a:t>
              </a:r>
              <a:r>
                <a:rPr lang="ja-JP" altLang="en-US" sz="1100" dirty="0">
                  <a:effectLst/>
                  <a:latin typeface="+mn-ea"/>
                  <a:cs typeface="Arial" panose="020B0604020202020204" pitchFamily="34" charset="0"/>
                </a:rPr>
                <a:t>通知</a:t>
              </a:r>
              <a:r>
                <a:rPr lang="ja-JP" altLang="ja-JP" sz="1100" dirty="0">
                  <a:effectLst/>
                  <a:latin typeface="+mn-ea"/>
                  <a:cs typeface="Arial" panose="020B0604020202020204" pitchFamily="34" charset="0"/>
                </a:rPr>
                <a:t>すること</a:t>
              </a:r>
              <a:r>
                <a:rPr kumimoji="1" lang="ja-JP" altLang="en-US" sz="1100" dirty="0">
                  <a:latin typeface="+mn-ea"/>
                </a:rPr>
                <a:t>。）</a:t>
              </a:r>
              <a:endParaRPr kumimoji="1" lang="en-US" altLang="ja-JP" sz="1100" dirty="0">
                <a:latin typeface="+mn-ea"/>
              </a:endParaRPr>
            </a:p>
            <a:p>
              <a:endParaRPr kumimoji="1" lang="ja-JP" altLang="en-US" sz="1400" dirty="0"/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E80ABD4-F2E4-B8C5-F1DE-CFB2D1841851}"/>
              </a:ext>
            </a:extLst>
          </p:cNvPr>
          <p:cNvGrpSpPr/>
          <p:nvPr/>
        </p:nvGrpSpPr>
        <p:grpSpPr>
          <a:xfrm>
            <a:off x="40664" y="556007"/>
            <a:ext cx="9793087" cy="3096344"/>
            <a:chOff x="56456" y="3685094"/>
            <a:chExt cx="9793087" cy="3096344"/>
          </a:xfrm>
        </p:grpSpPr>
        <p:sp>
          <p:nvSpPr>
            <p:cNvPr id="49" name="正方形/長方形 48"/>
            <p:cNvSpPr/>
            <p:nvPr/>
          </p:nvSpPr>
          <p:spPr>
            <a:xfrm>
              <a:off x="56456" y="3685094"/>
              <a:ext cx="9793087" cy="3087357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108000" rIns="72000" bIns="72000" rtlCol="0" anchor="t" anchorCtr="0"/>
            <a:lstStyle/>
            <a:p>
              <a:pPr marL="179388" indent="-179388"/>
              <a:r>
                <a:rPr lang="ja-JP" altLang="en-US" sz="1600" dirty="0">
                  <a:solidFill>
                    <a:schemeClr val="tx1"/>
                  </a:solidFill>
                  <a:latin typeface="+mj-ea"/>
                  <a:ea typeface="+mj-ea"/>
                </a:rPr>
                <a:t>　</a:t>
              </a:r>
              <a:endParaRPr lang="en-US" altLang="ja-JP" sz="1400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endParaRPr>
            </a:p>
          </p:txBody>
        </p:sp>
        <p:pic>
          <p:nvPicPr>
            <p:cNvPr id="50" name="Picture 20" descr="オフィスビル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92545" y="4574359"/>
              <a:ext cx="891902" cy="773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24" descr="茶色いビル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1298" y="4628921"/>
              <a:ext cx="1171421" cy="697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26" descr="幼稚園・保育園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3245" y="4282644"/>
              <a:ext cx="1243411" cy="1379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屈折矢印 52"/>
            <p:cNvSpPr/>
            <p:nvPr/>
          </p:nvSpPr>
          <p:spPr>
            <a:xfrm rot="5400000">
              <a:off x="6935339" y="5108617"/>
              <a:ext cx="643834" cy="1872208"/>
            </a:xfrm>
            <a:prstGeom prst="bentUpArrow">
              <a:avLst>
                <a:gd name="adj1" fmla="val 41374"/>
                <a:gd name="adj2" fmla="val 40351"/>
                <a:gd name="adj3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6" name="右矢印 55"/>
            <p:cNvSpPr/>
            <p:nvPr/>
          </p:nvSpPr>
          <p:spPr>
            <a:xfrm>
              <a:off x="2144688" y="4938661"/>
              <a:ext cx="3716610" cy="42317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5866670" y="5350035"/>
              <a:ext cx="15115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都道府県</a:t>
              </a:r>
              <a:r>
                <a:rPr kumimoji="1" lang="ja-JP" altLang="en-US" sz="1400" dirty="0"/>
                <a:t>（</a:t>
              </a:r>
              <a:r>
                <a:rPr kumimoji="1" lang="en-US" altLang="ja-JP" sz="1400" dirty="0"/>
                <a:t>※</a:t>
              </a:r>
              <a:r>
                <a:rPr kumimoji="1" lang="ja-JP" altLang="en-US" sz="1400" dirty="0"/>
                <a:t>２）</a:t>
              </a:r>
              <a:endParaRPr kumimoji="1" lang="ja-JP" altLang="en-US" sz="1600" strike="sngStrike" dirty="0"/>
            </a:p>
          </p:txBody>
        </p:sp>
        <p:sp>
          <p:nvSpPr>
            <p:cNvPr id="62" name="右中かっこ 61"/>
            <p:cNvSpPr/>
            <p:nvPr/>
          </p:nvSpPr>
          <p:spPr>
            <a:xfrm rot="16200000">
              <a:off x="4979599" y="1512382"/>
              <a:ext cx="417921" cy="5943726"/>
            </a:xfrm>
            <a:prstGeom prst="rightBrace">
              <a:avLst>
                <a:gd name="adj1" fmla="val 8333"/>
                <a:gd name="adj2" fmla="val 49749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3" name="Picture 32" descr="高層ビル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92545" y="5722804"/>
              <a:ext cx="878507" cy="6966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4" name="テキスト ボックス 63"/>
            <p:cNvSpPr txBox="1"/>
            <p:nvPr/>
          </p:nvSpPr>
          <p:spPr>
            <a:xfrm>
              <a:off x="3187107" y="3700500"/>
              <a:ext cx="49356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①第１報：原則事故発生当日（遅くとも事故発生翌日）</a:t>
              </a:r>
              <a:endParaRPr kumimoji="1" lang="en-US" altLang="ja-JP" sz="1600" dirty="0"/>
            </a:p>
            <a:p>
              <a:r>
                <a:rPr lang="ja-JP" altLang="en-US" sz="1600" dirty="0"/>
                <a:t>②第２報：原則１ヶ月以内程度　等</a:t>
              </a:r>
              <a:endParaRPr kumimoji="1" lang="ja-JP" altLang="en-US" sz="1600" dirty="0"/>
            </a:p>
          </p:txBody>
        </p:sp>
        <p:pic>
          <p:nvPicPr>
            <p:cNvPr id="82" name="Picture 33" descr="http://www.printout.jp/clipart/clipart_d/16_stationery/03_office_supplies/gif/komono_0002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3613" y="5756078"/>
              <a:ext cx="430715" cy="607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8" name="Picture 33" descr="http://www.printout.jp/clipart/clipart_d/16_stationery/03_office_supplies/gif/komono_0002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9344" y="4846593"/>
              <a:ext cx="430715" cy="607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9" name="右矢印 88"/>
            <p:cNvSpPr/>
            <p:nvPr/>
          </p:nvSpPr>
          <p:spPr>
            <a:xfrm>
              <a:off x="6969224" y="4937024"/>
              <a:ext cx="1224136" cy="42317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pic>
          <p:nvPicPr>
            <p:cNvPr id="90" name="Picture 33" descr="http://www.printout.jp/clipart/clipart_d/16_stationery/03_office_supplies/gif/komono_0002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7256" y="4786700"/>
              <a:ext cx="430715" cy="607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" name="テキスト ボックス 101"/>
            <p:cNvSpPr txBox="1"/>
            <p:nvPr/>
          </p:nvSpPr>
          <p:spPr>
            <a:xfrm>
              <a:off x="87816" y="5364187"/>
              <a:ext cx="23480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200" dirty="0"/>
                <a:t>認可外保育施設（</a:t>
              </a:r>
              <a:r>
                <a:rPr lang="en-US" altLang="ja-JP" sz="1200" dirty="0"/>
                <a:t>※</a:t>
              </a:r>
              <a:r>
                <a:rPr lang="ja-JP" altLang="en-US" sz="1200" dirty="0"/>
                <a:t>１）</a:t>
              </a:r>
              <a:endParaRPr lang="en-US" altLang="ja-JP" sz="1200" dirty="0"/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8434610" y="6442884"/>
              <a:ext cx="1135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/>
                <a:t>消費者庁</a:t>
              </a:r>
              <a:endParaRPr kumimoji="1" lang="en-US" altLang="ja-JP" sz="1600" dirty="0"/>
            </a:p>
          </p:txBody>
        </p:sp>
        <p:sp>
          <p:nvSpPr>
            <p:cNvPr id="48" name="テキスト ボックス 103"/>
            <p:cNvSpPr txBox="1"/>
            <p:nvPr/>
          </p:nvSpPr>
          <p:spPr>
            <a:xfrm>
              <a:off x="86597" y="5805264"/>
              <a:ext cx="6946121" cy="9464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dirty="0"/>
                <a:t>※</a:t>
              </a:r>
              <a:r>
                <a:rPr kumimoji="1" lang="ja-JP" altLang="en-US" sz="1400" dirty="0"/>
                <a:t>１</a:t>
              </a:r>
              <a:r>
                <a:rPr lang="ja-JP" altLang="en-US" sz="1400" dirty="0"/>
                <a:t>認可外の居宅訪問型保育事業者を含む。</a:t>
              </a:r>
              <a:endParaRPr lang="en-US" altLang="ja-JP" sz="1400" dirty="0"/>
            </a:p>
            <a:p>
              <a:pPr>
                <a:lnSpc>
                  <a:spcPts val="1300"/>
                </a:lnSpc>
              </a:pPr>
              <a:r>
                <a:rPr kumimoji="1" lang="ja-JP" altLang="en-US" sz="1400" dirty="0"/>
                <a:t>　</a:t>
              </a:r>
              <a:r>
                <a:rPr kumimoji="1" lang="ja-JP" altLang="en-US" sz="1200" dirty="0"/>
                <a:t>　</a:t>
              </a:r>
              <a:r>
                <a:rPr kumimoji="1" lang="ja-JP" altLang="en-US" sz="1100" dirty="0"/>
                <a:t>（企業主導型ﾍﾞﾋﾞｰｼｯﾀｰ等利用支援事業の実施事業者は、併せて全国保育サービス協会に通知すること。）</a:t>
              </a:r>
              <a:endParaRPr kumimoji="1" lang="en-US" altLang="ja-JP" sz="1200" dirty="0"/>
            </a:p>
            <a:p>
              <a:pPr>
                <a:lnSpc>
                  <a:spcPts val="2000"/>
                </a:lnSpc>
              </a:pPr>
              <a:r>
                <a:rPr kumimoji="1" lang="en-US" altLang="ja-JP" sz="1400" dirty="0"/>
                <a:t>※</a:t>
              </a:r>
              <a:r>
                <a:rPr kumimoji="1" lang="ja-JP" altLang="en-US" sz="1400" dirty="0"/>
                <a:t>２指定都市・中核市・児童相談所設置市</a:t>
              </a:r>
              <a:endParaRPr kumimoji="1" lang="en-US" altLang="ja-JP" sz="1400" dirty="0"/>
            </a:p>
            <a:p>
              <a:r>
                <a:rPr kumimoji="1" lang="ja-JP" altLang="en-US" sz="1400" dirty="0"/>
                <a:t>を含む。</a:t>
              </a: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0B8A5510-BC5F-84B8-4FA3-B4A964A24EC3}"/>
                </a:ext>
              </a:extLst>
            </p:cNvPr>
            <p:cNvSpPr txBox="1"/>
            <p:nvPr/>
          </p:nvSpPr>
          <p:spPr>
            <a:xfrm>
              <a:off x="8261663" y="5422008"/>
              <a:ext cx="14813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/>
                <a:t>こども家庭庁</a:t>
              </a:r>
              <a:endParaRPr kumimoji="1" lang="en-US" altLang="ja-JP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515527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f4509c-bf81-477d-8d78-d92db982eff6" xsi:nil="true"/>
    <lcf76f155ced4ddcb4097134ff3c332f xmlns="c3f0207d-d5d6-4a52-92a4-56fc7d67dfb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EBCD71E07457443AC31B133D42A0E34" ma:contentTypeVersion="12" ma:contentTypeDescription="新しいドキュメントを作成します。" ma:contentTypeScope="" ma:versionID="d8b5df33031916fcd84dac1fb0b17cea">
  <xsd:schema xmlns:xsd="http://www.w3.org/2001/XMLSchema" xmlns:xs="http://www.w3.org/2001/XMLSchema" xmlns:p="http://schemas.microsoft.com/office/2006/metadata/properties" xmlns:ns2="c3f0207d-d5d6-4a52-92a4-56fc7d67dfb8" xmlns:ns3="6af4509c-bf81-477d-8d78-d92db982eff6" targetNamespace="http://schemas.microsoft.com/office/2006/metadata/properties" ma:root="true" ma:fieldsID="2fb42c0d6e47f907feb05d5704d3ddf8" ns2:_="" ns3:_="">
    <xsd:import namespace="c3f0207d-d5d6-4a52-92a4-56fc7d67dfb8"/>
    <xsd:import namespace="6af4509c-bf81-477d-8d78-d92db982ef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f0207d-d5d6-4a52-92a4-56fc7d67df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f4509c-bf81-477d-8d78-d92db982eff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b13b757-a03a-4e10-8ca8-0508a9c35e93}" ma:internalName="TaxCatchAll" ma:showField="CatchAllData" ma:web="6af4509c-bf81-477d-8d78-d92db982ef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58AFE0-A465-447A-84DC-BAC53BEED9E2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ce0d70ba-dd7f-471c-956c-7b47992f710a"/>
    <ds:schemaRef ds:uri="febad569-ddee-4a79-ac4b-4d5541ec0a28"/>
    <ds:schemaRef ds:uri="http://schemas.openxmlformats.org/package/2006/metadata/core-properties"/>
    <ds:schemaRef ds:uri="6af4509c-bf81-477d-8d78-d92db982eff6"/>
    <ds:schemaRef ds:uri="c3f0207d-d5d6-4a52-92a4-56fc7d67dfb8"/>
  </ds:schemaRefs>
</ds:datastoreItem>
</file>

<file path=customXml/itemProps2.xml><?xml version="1.0" encoding="utf-8"?>
<ds:datastoreItem xmlns:ds="http://schemas.openxmlformats.org/officeDocument/2006/customXml" ds:itemID="{3A2AC192-914E-475B-A5E0-9E935D330F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1A4EC8-986E-46C7-99E8-B926315CC2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f0207d-d5d6-4a52-92a4-56fc7d67dfb8"/>
    <ds:schemaRef ds:uri="6af4509c-bf81-477d-8d78-d92db982e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12851</TotalTime>
  <Words>517</Words>
  <Application>Microsoft Office PowerPoint</Application>
  <PresentationFormat>A4 210 x 297 mm</PresentationFormat>
  <Paragraphs>78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ＭＳ Ｐ明朝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高瀬 真奈香（子ども・子育て本部）</dc:creator>
  <cp:lastModifiedBy>森島 正木(MORISHIMA Masaki)</cp:lastModifiedBy>
  <cp:revision>27</cp:revision>
  <cp:lastPrinted>2023-03-28T10:14:04Z</cp:lastPrinted>
  <dcterms:created xsi:type="dcterms:W3CDTF">2013-06-14T07:04:22Z</dcterms:created>
  <dcterms:modified xsi:type="dcterms:W3CDTF">2023-03-29T12:50:45Z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0x0101007EBCD71E07457443AC31B133D42A0E34</vt:lpwstr>
  </property>
  <property fmtid="{D5CDD505-2E9C-101B-9397-08002B2CF9AE}" pid="3" name="MediaServiceImageTags">
    <vt:lpwstr/>
  </property>
</Properties>
</file>