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4" r:id="rId1"/>
  </p:sldMasterIdLst>
  <p:notesMasterIdLst>
    <p:notesMasterId r:id="rId3"/>
  </p:notesMasterIdLst>
  <p:handoutMasterIdLst>
    <p:handoutMasterId r:id="rId4"/>
  </p:handoutMasterIdLst>
  <p:sldIdLst>
    <p:sldId id="1031"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89BC261-0B0A-4D3A-B40E-B28154EECA65}">
          <p14:sldIdLst>
            <p14:sldId id="1031"/>
          </p14:sldIdLst>
        </p14:section>
      </p14:sectionLst>
    </p:ext>
    <p:ext uri="{EFAFB233-063F-42B5-8137-9DF3F51BA10A}">
      <p15:sldGuideLst xmlns:p15="http://schemas.microsoft.com/office/powerpoint/2012/main">
        <p15:guide id="1" orient="horz" pos="2160">
          <p15:clr>
            <a:srgbClr val="A4A3A4"/>
          </p15:clr>
        </p15:guide>
        <p15:guide id="2" pos="3121">
          <p15:clr>
            <a:srgbClr val="A4A3A4"/>
          </p15:clr>
        </p15:guide>
      </p15:sldGuideLst>
    </p:ext>
    <p:ext uri="{2D200454-40CA-4A62-9FC3-DE9A4176ACB9}">
      <p15:notesGuideLst xmlns:p15="http://schemas.microsoft.com/office/powerpoint/2012/main">
        <p15:guide id="1" orient="horz" pos="3126">
          <p15:clr>
            <a:srgbClr val="A4A3A4"/>
          </p15:clr>
        </p15:guide>
        <p15:guide id="2" pos="2142">
          <p15:clr>
            <a:srgbClr val="A4A3A4"/>
          </p15:clr>
        </p15:guide>
        <p15:guide id="3" orient="horz" pos="3130">
          <p15:clr>
            <a:srgbClr val="A4A3A4"/>
          </p15:clr>
        </p15:guide>
        <p15:guide id="4"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705F"/>
    <a:srgbClr val="FFF0E1"/>
    <a:srgbClr val="F5F0F4"/>
    <a:srgbClr val="F3C5BF"/>
    <a:srgbClr val="0000CC"/>
    <a:srgbClr val="3333CC"/>
    <a:srgbClr val="EED200"/>
    <a:srgbClr val="FEF194"/>
    <a:srgbClr val="C0C945"/>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82" autoAdjust="0"/>
    <p:restoredTop sz="98936" autoAdjust="0"/>
  </p:normalViewPr>
  <p:slideViewPr>
    <p:cSldViewPr snapToGrid="0">
      <p:cViewPr varScale="1">
        <p:scale>
          <a:sx n="91" d="100"/>
          <a:sy n="91" d="100"/>
        </p:scale>
        <p:origin x="834" y="90"/>
      </p:cViewPr>
      <p:guideLst>
        <p:guide orient="horz" pos="2160"/>
        <p:guide pos="3121"/>
      </p:guideLst>
    </p:cSldViewPr>
  </p:slideViewPr>
  <p:notesTextViewPr>
    <p:cViewPr>
      <p:scale>
        <a:sx n="1" d="1"/>
        <a:sy n="1" d="1"/>
      </p:scale>
      <p:origin x="0" y="0"/>
    </p:cViewPr>
  </p:notesTextViewPr>
  <p:sorterViewPr>
    <p:cViewPr>
      <p:scale>
        <a:sx n="100" d="100"/>
        <a:sy n="100" d="100"/>
      </p:scale>
      <p:origin x="0" y="26976"/>
    </p:cViewPr>
  </p:sorterViewPr>
  <p:notesViewPr>
    <p:cSldViewPr snapToGrid="0">
      <p:cViewPr varScale="1">
        <p:scale>
          <a:sx n="47" d="100"/>
          <a:sy n="47" d="100"/>
        </p:scale>
        <p:origin x="-2964" y="-102"/>
      </p:cViewPr>
      <p:guideLst>
        <p:guide orient="horz" pos="3126"/>
        <p:guide pos="2142"/>
        <p:guide orient="horz" pos="3130"/>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25" tIns="45712" rIns="91425" bIns="45712"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25" tIns="45712" rIns="91425" bIns="45712" rtlCol="0"/>
          <a:lstStyle>
            <a:lvl1pPr algn="r">
              <a:defRPr sz="1200"/>
            </a:lvl1pPr>
          </a:lstStyle>
          <a:p>
            <a:fld id="{D2276B7C-4569-4E27-BD60-F8325AA75BD8}" type="datetimeFigureOut">
              <a:rPr kumimoji="1" lang="ja-JP" altLang="en-US" smtClean="0"/>
              <a:pPr/>
              <a:t>2022/5/11</a:t>
            </a:fld>
            <a:endParaRPr kumimoji="1" lang="ja-JP" altLang="en-US" dirty="0"/>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25" tIns="45712" rIns="91425" bIns="45712"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25" tIns="45712" rIns="91425" bIns="45712" rtlCol="0" anchor="b"/>
          <a:lstStyle>
            <a:lvl1pPr algn="r">
              <a:defRPr sz="1200"/>
            </a:lvl1pPr>
          </a:lstStyle>
          <a:p>
            <a:fld id="{15DDC63A-4E04-4CFF-87FB-F4E457F1D631}" type="slidenum">
              <a:rPr kumimoji="1" lang="ja-JP" altLang="en-US" smtClean="0"/>
              <a:pPr/>
              <a:t>‹#›</a:t>
            </a:fld>
            <a:endParaRPr kumimoji="1" lang="ja-JP" altLang="en-US" dirty="0"/>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8" cy="496967"/>
          </a:xfrm>
          <a:prstGeom prst="rect">
            <a:avLst/>
          </a:prstGeom>
        </p:spPr>
        <p:txBody>
          <a:bodyPr vert="horz" lIns="95672" tIns="47836" rIns="95672" bIns="47836"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3855838" y="0"/>
            <a:ext cx="2949788" cy="496967"/>
          </a:xfrm>
          <a:prstGeom prst="rect">
            <a:avLst/>
          </a:prstGeom>
        </p:spPr>
        <p:txBody>
          <a:bodyPr vert="horz" lIns="95672" tIns="47836" rIns="95672" bIns="47836" rtlCol="0"/>
          <a:lstStyle>
            <a:lvl1pPr algn="r">
              <a:defRPr sz="1300"/>
            </a:lvl1pPr>
          </a:lstStyle>
          <a:p>
            <a:fld id="{30B5B6DB-E5ED-43A6-A7A1-5659AE97A17A}" type="datetimeFigureOut">
              <a:rPr kumimoji="1" lang="ja-JP" altLang="en-US" smtClean="0"/>
              <a:pPr/>
              <a:t>2022/5/11</a:t>
            </a:fld>
            <a:endParaRPr kumimoji="1" lang="ja-JP" altLang="en-US" dirty="0"/>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5672" tIns="47836" rIns="95672" bIns="47836" rtlCol="0" anchor="ctr"/>
          <a:lstStyle/>
          <a:p>
            <a:endParaRPr lang="ja-JP" altLang="en-US" dirty="0"/>
          </a:p>
        </p:txBody>
      </p:sp>
      <p:sp>
        <p:nvSpPr>
          <p:cNvPr id="5" name="ノート プレースホルダー 4"/>
          <p:cNvSpPr>
            <a:spLocks noGrp="1"/>
          </p:cNvSpPr>
          <p:nvPr>
            <p:ph type="body" sz="quarter" idx="3"/>
          </p:nvPr>
        </p:nvSpPr>
        <p:spPr>
          <a:xfrm>
            <a:off x="680721" y="4721188"/>
            <a:ext cx="5445760" cy="4472702"/>
          </a:xfrm>
          <a:prstGeom prst="rect">
            <a:avLst/>
          </a:prstGeom>
        </p:spPr>
        <p:txBody>
          <a:bodyPr vert="horz" lIns="95672" tIns="47836" rIns="95672" bIns="478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8" cy="496967"/>
          </a:xfrm>
          <a:prstGeom prst="rect">
            <a:avLst/>
          </a:prstGeom>
        </p:spPr>
        <p:txBody>
          <a:bodyPr vert="horz" lIns="95672" tIns="47836" rIns="95672" bIns="47836"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8" cy="496967"/>
          </a:xfrm>
          <a:prstGeom prst="rect">
            <a:avLst/>
          </a:prstGeom>
        </p:spPr>
        <p:txBody>
          <a:bodyPr vert="horz" lIns="95672" tIns="47836" rIns="95672" bIns="47836" rtlCol="0" anchor="b"/>
          <a:lstStyle>
            <a:lvl1pPr algn="r">
              <a:defRPr sz="1300"/>
            </a:lvl1pPr>
          </a:lstStyle>
          <a:p>
            <a:fld id="{6DBD21F5-9C51-43D2-8E34-71EB923BF425}" type="slidenum">
              <a:rPr kumimoji="1" lang="ja-JP" altLang="en-US" smtClean="0"/>
              <a:pPr/>
              <a:t>‹#›</a:t>
            </a:fld>
            <a:endParaRPr kumimoji="1" lang="ja-JP" altLang="en-US" dirty="0"/>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BD21F5-9C51-43D2-8E34-71EB923BF425}" type="slidenum">
              <a:rPr kumimoji="1" lang="ja-JP" altLang="en-US" smtClean="0"/>
              <a:pPr/>
              <a:t>1</a:t>
            </a:fld>
            <a:endParaRPr kumimoji="1" lang="ja-JP" altLang="en-US" dirty="0"/>
          </a:p>
        </p:txBody>
      </p:sp>
    </p:spTree>
    <p:extLst>
      <p:ext uri="{BB962C8B-B14F-4D97-AF65-F5344CB8AC3E}">
        <p14:creationId xmlns:p14="http://schemas.microsoft.com/office/powerpoint/2010/main" val="703460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5" name="フッター プレースホルダ 4"/>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3D6147F0-4FB7-4B2F-B306-D845F6C344B7}"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895619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スライド番号プレースホルダ 5"/>
          <p:cNvSpPr>
            <a:spLocks noGrp="1"/>
          </p:cNvSpPr>
          <p:nvPr>
            <p:ph type="sldNum" sz="quarter" idx="10"/>
          </p:nvPr>
        </p:nvSpPr>
        <p:spPr/>
        <p:txBody>
          <a:bodyPr/>
          <a:lstStyle>
            <a:lvl1pPr>
              <a:defRPr/>
            </a:lvl1pPr>
          </a:lstStyle>
          <a:p>
            <a:pPr>
              <a:defRPr/>
            </a:pPr>
            <a:fld id="{74EB96CE-FEE4-433F-B331-1B6C9BB72EE5}"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97704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4" name="フッター プレースホルダ 3"/>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5" name="スライド番号プレースホルダ 4"/>
          <p:cNvSpPr>
            <a:spLocks noGrp="1"/>
          </p:cNvSpPr>
          <p:nvPr>
            <p:ph type="sldNum" sz="quarter" idx="12"/>
          </p:nvPr>
        </p:nvSpPr>
        <p:spPr/>
        <p:txBody>
          <a:bodyPr/>
          <a:lstStyle>
            <a:lvl1pPr>
              <a:defRPr/>
            </a:lvl1pPr>
          </a:lstStyle>
          <a:p>
            <a:pPr>
              <a:defRPr/>
            </a:pPr>
            <a:fld id="{A8A65B0F-8B2B-4380-B9C7-2884060AB2AC}"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56751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3" name="フッター プレースホルダ 2"/>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4" name="スライド番号プレースホルダ 3"/>
          <p:cNvSpPr>
            <a:spLocks noGrp="1"/>
          </p:cNvSpPr>
          <p:nvPr>
            <p:ph type="sldNum" sz="quarter" idx="12"/>
          </p:nvPr>
        </p:nvSpPr>
        <p:spPr/>
        <p:txBody>
          <a:bodyPr/>
          <a:lstStyle>
            <a:lvl1pPr>
              <a:defRPr/>
            </a:lvl1pPr>
          </a:lstStyle>
          <a:p>
            <a:pPr>
              <a:defRPr/>
            </a:pPr>
            <a:fld id="{E2F1C692-722D-40CF-9336-BE312EBA32F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5233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6" name="フッター プレースホルダ 5"/>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7" name="スライド番号プレースホルダ 6"/>
          <p:cNvSpPr>
            <a:spLocks noGrp="1"/>
          </p:cNvSpPr>
          <p:nvPr>
            <p:ph type="sldNum" sz="quarter" idx="12"/>
          </p:nvPr>
        </p:nvSpPr>
        <p:spPr/>
        <p:txBody>
          <a:bodyPr/>
          <a:lstStyle>
            <a:lvl1pPr>
              <a:defRPr/>
            </a:lvl1pPr>
          </a:lstStyle>
          <a:p>
            <a:pPr>
              <a:defRPr/>
            </a:pPr>
            <a:fld id="{04BC8A66-7D9B-479A-BB77-6BA05567A320}"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0162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dirty="0"/>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6" name="フッター プレースホルダ 5"/>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7" name="スライド番号プレースホルダ 6"/>
          <p:cNvSpPr>
            <a:spLocks noGrp="1"/>
          </p:cNvSpPr>
          <p:nvPr>
            <p:ph type="sldNum" sz="quarter" idx="12"/>
          </p:nvPr>
        </p:nvSpPr>
        <p:spPr/>
        <p:txBody>
          <a:bodyPr/>
          <a:lstStyle>
            <a:lvl1pPr>
              <a:defRPr/>
            </a:lvl1pPr>
          </a:lstStyle>
          <a:p>
            <a:pPr>
              <a:defRPr/>
            </a:pPr>
            <a:fld id="{E1E037AE-2063-439F-B324-989EF265F5F4}"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02955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5" name="フッター プレースホルダ 4"/>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FBDAF6A-3C60-4075-ABFF-E562B58370D7}"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0793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495300" y="6356353"/>
            <a:ext cx="23114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5" name="フッター プレースホルダ 4"/>
          <p:cNvSpPr>
            <a:spLocks noGrp="1"/>
          </p:cNvSpPr>
          <p:nvPr>
            <p:ph type="ftr" sz="quarter" idx="11"/>
          </p:nvPr>
        </p:nvSpPr>
        <p:spPr>
          <a:xfrm>
            <a:off x="3384550" y="6356353"/>
            <a:ext cx="31369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dirty="0">
              <a:solidFill>
                <a:prstClr val="black"/>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2E73333-6F6C-461A-A272-01A77A966C45}"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495752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44451"/>
            <a:ext cx="8915400"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620713"/>
            <a:ext cx="8915400" cy="590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7592881" y="6642100"/>
            <a:ext cx="2311400" cy="215900"/>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メイリオ" pitchFamily="50" charset="-128"/>
                <a:ea typeface="メイリオ" pitchFamily="50" charset="-128"/>
              </a:defRPr>
            </a:lvl1pPr>
          </a:lstStyle>
          <a:p>
            <a:pPr>
              <a:defRPr/>
            </a:pPr>
            <a:fld id="{33AF76BE-7B05-4723-B6A2-06004CF0C393}"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07315629"/>
      </p:ext>
    </p:extLst>
  </p:cSld>
  <p:clrMap bg1="lt1" tx1="dk1" bg2="lt2" tx2="dk2" accent1="accent1" accent2="accent2" accent3="accent3" accent4="accent4" accent5="accent5" accent6="accent6" hlink="hlink" folHlink="folHlink"/>
  <p:sldLayoutIdLst>
    <p:sldLayoutId id="2147483945" r:id="rId1"/>
    <p:sldLayoutId id="2147483946" r:id="rId2"/>
    <p:sldLayoutId id="2147483947" r:id="rId3"/>
    <p:sldLayoutId id="2147483948" r:id="rId4"/>
    <p:sldLayoutId id="2147483949" r:id="rId5"/>
    <p:sldLayoutId id="2147483950" r:id="rId6"/>
    <p:sldLayoutId id="2147483951" r:id="rId7"/>
    <p:sldLayoutId id="2147483952" r:id="rId8"/>
  </p:sldLayoutIdLst>
  <p:hf hdr="0" ftr="0" dt="0"/>
  <p:txStyles>
    <p:titleStyle>
      <a:lvl1pPr algn="ctr" rtl="0" eaLnBrk="0" fontAlgn="base" hangingPunct="0">
        <a:spcBef>
          <a:spcPct val="0"/>
        </a:spcBef>
        <a:spcAft>
          <a:spcPct val="0"/>
        </a:spcAft>
        <a:defRPr kumimoji="1" sz="2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5pPr>
      <a:lvl6pPr marL="4572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6pPr>
      <a:lvl7pPr marL="9144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7pPr>
      <a:lvl8pPr marL="13716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8pPr>
      <a:lvl9pPr marL="18288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9pPr>
    </p:titleStyle>
    <p:bodyStyle>
      <a:lvl1pPr marL="0" indent="0" algn="l" rtl="0" eaLnBrk="0" fontAlgn="base" hangingPunct="0">
        <a:spcBef>
          <a:spcPct val="20000"/>
        </a:spcBef>
        <a:spcAft>
          <a:spcPct val="0"/>
        </a:spcAft>
        <a:buFont typeface="Arial" charset="0"/>
        <a:buNone/>
        <a:defRPr kumimoji="1" sz="1600" kern="1200">
          <a:solidFill>
            <a:schemeClr val="tx1"/>
          </a:solidFill>
          <a:latin typeface="メイリオ" pitchFamily="50" charset="-128"/>
          <a:ea typeface="メイリオ" pitchFamily="50" charset="-128"/>
          <a:cs typeface="メイリオ" pitchFamily="50" charset="-128"/>
        </a:defRPr>
      </a:lvl1pPr>
      <a:lvl2pPr marL="457200" indent="0" algn="l" rtl="0" eaLnBrk="0" fontAlgn="base" hangingPunct="0">
        <a:spcBef>
          <a:spcPct val="20000"/>
        </a:spcBef>
        <a:spcAft>
          <a:spcPct val="0"/>
        </a:spcAft>
        <a:buFont typeface="Arial" charset="0"/>
        <a:buNone/>
        <a:defRPr kumimoji="1" sz="1400" kern="1200">
          <a:solidFill>
            <a:schemeClr val="tx1"/>
          </a:solidFill>
          <a:latin typeface="メイリオ" pitchFamily="50" charset="-128"/>
          <a:ea typeface="メイリオ" pitchFamily="50" charset="-128"/>
          <a:cs typeface="メイリオ" pitchFamily="50" charset="-128"/>
        </a:defRPr>
      </a:lvl2pPr>
      <a:lvl3pPr marL="914400" indent="0" algn="l" rtl="0" eaLnBrk="0" fontAlgn="base" hangingPunct="0">
        <a:spcBef>
          <a:spcPct val="20000"/>
        </a:spcBef>
        <a:spcAft>
          <a:spcPct val="0"/>
        </a:spcAft>
        <a:buFont typeface="Arial" charset="0"/>
        <a:buNone/>
        <a:defRPr kumimoji="1" sz="1200" kern="1200">
          <a:solidFill>
            <a:schemeClr val="tx1"/>
          </a:solidFill>
          <a:latin typeface="メイリオ" pitchFamily="50" charset="-128"/>
          <a:ea typeface="メイリオ" pitchFamily="50" charset="-128"/>
          <a:cs typeface="メイリオ" pitchFamily="50" charset="-128"/>
        </a:defRPr>
      </a:lvl3pPr>
      <a:lvl4pPr marL="1371600" indent="0" algn="l" rtl="0" eaLnBrk="0" fontAlgn="base" hangingPunct="0">
        <a:spcBef>
          <a:spcPct val="20000"/>
        </a:spcBef>
        <a:spcAft>
          <a:spcPct val="0"/>
        </a:spcAft>
        <a:buFont typeface="Arial" charset="0"/>
        <a:buNone/>
        <a:defRPr kumimoji="1" sz="1100" kern="1200">
          <a:solidFill>
            <a:schemeClr val="tx1"/>
          </a:solidFill>
          <a:latin typeface="メイリオ" pitchFamily="50" charset="-128"/>
          <a:ea typeface="メイリオ" pitchFamily="50" charset="-128"/>
          <a:cs typeface="メイリオ" pitchFamily="50" charset="-128"/>
        </a:defRPr>
      </a:lvl4pPr>
      <a:lvl5pPr marL="1828800" indent="0" algn="l" rtl="0" eaLnBrk="0" fontAlgn="base" hangingPunct="0">
        <a:spcBef>
          <a:spcPct val="20000"/>
        </a:spcBef>
        <a:spcAft>
          <a:spcPct val="0"/>
        </a:spcAft>
        <a:buFont typeface="Arial" charset="0"/>
        <a:buNone/>
        <a:defRPr kumimoji="1" sz="11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角丸四角形 86"/>
          <p:cNvSpPr/>
          <p:nvPr/>
        </p:nvSpPr>
        <p:spPr bwMode="gray">
          <a:xfrm>
            <a:off x="4136430" y="4381668"/>
            <a:ext cx="2870435" cy="1974307"/>
          </a:xfrm>
          <a:prstGeom prst="roundRect">
            <a:avLst/>
          </a:prstGeom>
          <a:solidFill>
            <a:schemeClr val="accent2">
              <a:lumMod val="20000"/>
              <a:lumOff val="80000"/>
            </a:schemeClr>
          </a:solidFill>
          <a:ln w="28575">
            <a:solidFill>
              <a:srgbClr val="FF7575">
                <a:alpha val="50000"/>
              </a:srgbClr>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角丸四角形 85"/>
          <p:cNvSpPr/>
          <p:nvPr/>
        </p:nvSpPr>
        <p:spPr bwMode="gray">
          <a:xfrm>
            <a:off x="7463054" y="1748136"/>
            <a:ext cx="2216990" cy="2743413"/>
          </a:xfrm>
          <a:prstGeom prst="roundRect">
            <a:avLst>
              <a:gd name="adj" fmla="val 14465"/>
            </a:avLst>
          </a:prstGeom>
          <a:solidFill>
            <a:schemeClr val="accent2">
              <a:lumMod val="20000"/>
              <a:lumOff val="80000"/>
            </a:schemeClr>
          </a:solidFill>
          <a:ln w="28575">
            <a:solidFill>
              <a:srgbClr val="FF7575">
                <a:alpha val="50000"/>
              </a:srgbClr>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1"/>
          </p:nvPr>
        </p:nvSpPr>
        <p:spPr bwMode="auto">
          <a:xfrm>
            <a:off x="80434" y="753682"/>
            <a:ext cx="9720489" cy="680619"/>
          </a:xfrm>
          <a:ln>
            <a:headEnd/>
            <a:tailEnd/>
          </a:ln>
        </p:spPr>
        <p:style>
          <a:lnRef idx="2">
            <a:schemeClr val="accent1"/>
          </a:lnRef>
          <a:fillRef idx="1">
            <a:schemeClr val="lt1"/>
          </a:fillRef>
          <a:effectRef idx="0">
            <a:schemeClr val="accent1"/>
          </a:effectRef>
          <a:fontRef idx="minor">
            <a:schemeClr val="dk1"/>
          </a:fontRef>
        </p:style>
        <p:txBody>
          <a:bodyPr vert="horz" wrap="square" lIns="54000" tIns="45720" rIns="54000" bIns="45720" numCol="1" anchor="ctr" anchorCtr="0" compatLnSpc="1">
            <a:prstTxWarp prst="textNoShape">
              <a:avLst/>
            </a:prstTxWarp>
          </a:bodyPr>
          <a:lstStyle/>
          <a:p>
            <a:pPr marL="263525" indent="-263525"/>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高齢者施設の職員や入所者に感染症が発生した場合、ゾーニングや消毒などの業務が増える一方、職員が出勤停止になるなど、サービス継続のための職員の確保が課題。</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〇　法人内</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や区市町村での対応が困難な場合、事業者団体と連携し、法人の枠を超えた広域的な支援体制を構築。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2"/>
          <p:cNvSpPr>
            <a:spLocks noGrp="1"/>
          </p:cNvSpPr>
          <p:nvPr>
            <p:ph type="title"/>
          </p:nvPr>
        </p:nvSpPr>
        <p:spPr bwMode="black">
          <a:xfrm>
            <a:off x="86899" y="118329"/>
            <a:ext cx="9720489" cy="475200"/>
          </a:xfrm>
          <a:solidFill>
            <a:schemeClr val="tx2"/>
          </a:solidFill>
          <a:ln w="381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72000" rIns="91440" bIns="0" rtlCol="0" anchor="ctr">
            <a:normAutofit fontScale="90000"/>
          </a:bodyPr>
          <a:lstStyle/>
          <a:p>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高齢者</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施設における新型コロナウイルス感染症発生時における職員の派遣に関する協定</a:t>
            </a:r>
            <a:endPar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楕円 41"/>
          <p:cNvSpPr/>
          <p:nvPr/>
        </p:nvSpPr>
        <p:spPr bwMode="gray">
          <a:xfrm>
            <a:off x="3992991" y="1606524"/>
            <a:ext cx="3153107" cy="2500764"/>
          </a:xfrm>
          <a:prstGeom prst="ellipse">
            <a:avLst/>
          </a:prstGeom>
          <a:noFill/>
          <a:ln w="28575">
            <a:solidFill>
              <a:srgbClr val="FF7575">
                <a:alpha val="50000"/>
              </a:srgbClr>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角丸四角形 47"/>
          <p:cNvSpPr/>
          <p:nvPr/>
        </p:nvSpPr>
        <p:spPr bwMode="gray">
          <a:xfrm>
            <a:off x="5684406" y="2142904"/>
            <a:ext cx="689916" cy="423401"/>
          </a:xfrm>
          <a:prstGeom prst="roundRect">
            <a:avLst/>
          </a:prstGeom>
          <a:solidFill>
            <a:srgbClr val="FFF0E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法人内</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他施設</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角丸四角形 51"/>
          <p:cNvSpPr/>
          <p:nvPr/>
        </p:nvSpPr>
        <p:spPr bwMode="gray">
          <a:xfrm>
            <a:off x="3992990" y="2707168"/>
            <a:ext cx="3153107" cy="3971537"/>
          </a:xfrm>
          <a:prstGeom prst="roundRect">
            <a:avLst>
              <a:gd name="adj" fmla="val 10696"/>
            </a:avLst>
          </a:prstGeom>
          <a:noFill/>
          <a:ln w="28575">
            <a:solidFill>
              <a:srgbClr val="FF7575">
                <a:alpha val="50000"/>
              </a:srgbClr>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bwMode="black">
          <a:xfrm>
            <a:off x="3992990" y="6435289"/>
            <a:ext cx="2628000" cy="360000"/>
          </a:xfrm>
          <a:prstGeom prst="rect">
            <a:avLst/>
          </a:prstGeom>
          <a:solidFill>
            <a:schemeClr val="tx2"/>
          </a:solidFill>
          <a:ln w="38100" cap="flat" cmpd="sng" algn="ctr">
            <a:noFill/>
            <a:prstDash val="soli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0" numCol="1" rtlCol="0" anchor="ctr" anchorCtr="1" compatLnSpc="1">
            <a:prstTxWarp prst="textNoShape">
              <a:avLst/>
            </a:prstTxWarp>
            <a:normAutofit/>
          </a:bodyPr>
          <a:lstStyle/>
          <a:p>
            <a:pPr algn="ctr" eaLnBrk="0" fontAlgn="base" hangingPunct="0">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　区市町村で応援を検討</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bwMode="auto">
          <a:xfrm>
            <a:off x="4295784" y="2860719"/>
            <a:ext cx="1728000" cy="805699"/>
          </a:xfrm>
          <a:prstGeom prst="roundRect">
            <a:avLst/>
          </a:prstGeom>
          <a:solidFill>
            <a:srgbClr val="FFF0E1"/>
          </a:solidFill>
          <a:ln w="63500">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感染発生施設</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正方形/長方形 55"/>
          <p:cNvSpPr/>
          <p:nvPr/>
        </p:nvSpPr>
        <p:spPr bwMode="auto">
          <a:xfrm>
            <a:off x="4295784" y="5599412"/>
            <a:ext cx="1728000" cy="665592"/>
          </a:xfrm>
          <a:prstGeom prst="rect">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区市町村</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bwMode="black">
          <a:xfrm>
            <a:off x="3992991" y="1614190"/>
            <a:ext cx="1722218" cy="360000"/>
          </a:xfrm>
          <a:prstGeom prst="rect">
            <a:avLst/>
          </a:prstGeom>
          <a:solidFill>
            <a:schemeClr val="tx2"/>
          </a:solidFill>
          <a:ln w="38100" cap="flat" cmpd="sng" algn="ctr">
            <a:noFill/>
            <a:prstDash val="soli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0" numCol="1" rtlCol="0" anchor="ctr" anchorCtr="1" compatLnSpc="1">
            <a:prstTxWarp prst="textNoShape">
              <a:avLst/>
            </a:prstTxWarp>
            <a:normAutofit/>
          </a:bodyPr>
          <a:lstStyle/>
          <a:p>
            <a:pPr algn="ctr" eaLnBrk="0" fontAlgn="base" hangingPunct="0">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　法人内で調整</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bwMode="white">
          <a:xfrm>
            <a:off x="4834072" y="4602089"/>
            <a:ext cx="1210588" cy="246221"/>
          </a:xfrm>
          <a:prstGeom prst="rect">
            <a:avLst/>
          </a:prstGeom>
          <a:ln>
            <a:noFill/>
          </a:ln>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sz="1000" dirty="0" smtClean="0">
                <a:latin typeface="メイリオ" pitchFamily="50" charset="-128"/>
                <a:ea typeface="メイリオ" pitchFamily="50" charset="-128"/>
              </a:rPr>
              <a:t>事業者連絡会など</a:t>
            </a:r>
          </a:p>
        </p:txBody>
      </p:sp>
      <p:sp>
        <p:nvSpPr>
          <p:cNvPr id="60" name="角丸四角形 59"/>
          <p:cNvSpPr/>
          <p:nvPr/>
        </p:nvSpPr>
        <p:spPr bwMode="gray">
          <a:xfrm>
            <a:off x="6189960" y="4526569"/>
            <a:ext cx="689916" cy="423401"/>
          </a:xfrm>
          <a:prstGeom prst="roundRect">
            <a:avLst/>
          </a:prstGeom>
          <a:solidFill>
            <a:srgbClr val="FFF0E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他施設</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右矢印 17"/>
          <p:cNvSpPr/>
          <p:nvPr/>
        </p:nvSpPr>
        <p:spPr bwMode="gray">
          <a:xfrm rot="5400000">
            <a:off x="3604623" y="4418672"/>
            <a:ext cx="1871209" cy="396000"/>
          </a:xfrm>
          <a:prstGeom prst="rightArrow">
            <a:avLst/>
          </a:prstGeom>
          <a:solidFill>
            <a:schemeClr val="bg1"/>
          </a:solidFill>
          <a:ln w="28575">
            <a:solidFill>
              <a:srgbClr val="FF7575"/>
            </a:solidFill>
            <a:prstDash val="sysDot"/>
          </a:ln>
          <a:effectLst/>
        </p:spPr>
        <p:style>
          <a:lnRef idx="2">
            <a:schemeClr val="accent6">
              <a:shade val="50000"/>
            </a:schemeClr>
          </a:lnRef>
          <a:fillRef idx="1">
            <a:schemeClr val="accent6"/>
          </a:fillRef>
          <a:effectRef idx="0">
            <a:schemeClr val="accent6"/>
          </a:effectRef>
          <a:fontRef idx="minor">
            <a:schemeClr val="lt1"/>
          </a:fontRef>
        </p:style>
        <p:txBody>
          <a:bodyPr vert="vert270" lIns="0" tIns="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②応援依頼</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bwMode="auto">
          <a:xfrm>
            <a:off x="7712856" y="5599412"/>
            <a:ext cx="1728000" cy="665592"/>
          </a:xfrm>
          <a:prstGeom prst="rect">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東京都</a:t>
            </a:r>
          </a:p>
        </p:txBody>
      </p:sp>
      <p:sp>
        <p:nvSpPr>
          <p:cNvPr id="63" name="右矢印 62"/>
          <p:cNvSpPr/>
          <p:nvPr/>
        </p:nvSpPr>
        <p:spPr bwMode="gray">
          <a:xfrm rot="20369749">
            <a:off x="5357869" y="5014581"/>
            <a:ext cx="1008000" cy="424800"/>
          </a:xfrm>
          <a:prstGeom prst="rightArrow">
            <a:avLst/>
          </a:prstGeom>
          <a:solidFill>
            <a:schemeClr val="bg1"/>
          </a:solidFill>
          <a:ln w="28575">
            <a:solidFill>
              <a:srgbClr val="FF7575"/>
            </a:solidFill>
            <a:prstDash val="sysDot"/>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③応援依頼</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左矢印 65"/>
          <p:cNvSpPr/>
          <p:nvPr/>
        </p:nvSpPr>
        <p:spPr bwMode="gray">
          <a:xfrm rot="13207721" flipH="1" flipV="1">
            <a:off x="5575804" y="3867950"/>
            <a:ext cx="1008000" cy="423401"/>
          </a:xfrm>
          <a:prstGeom prst="leftArrow">
            <a:avLst/>
          </a:prstGeom>
          <a:solidFill>
            <a:schemeClr val="bg1"/>
          </a:solidFill>
          <a:ln w="28575">
            <a:solidFill>
              <a:srgbClr val="FF7575"/>
            </a:solidFill>
            <a:prstDash val="sysDot"/>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④職員</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a:t>
            </a:r>
          </a:p>
        </p:txBody>
      </p:sp>
      <p:sp>
        <p:nvSpPr>
          <p:cNvPr id="69" name="正方形/長方形 68"/>
          <p:cNvSpPr/>
          <p:nvPr/>
        </p:nvSpPr>
        <p:spPr bwMode="auto">
          <a:xfrm>
            <a:off x="7712856" y="3681065"/>
            <a:ext cx="1728000" cy="675142"/>
          </a:xfrm>
          <a:prstGeom prst="rect">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東社協（高齢協）</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／都老健協会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角丸四角形 69"/>
          <p:cNvSpPr/>
          <p:nvPr/>
        </p:nvSpPr>
        <p:spPr bwMode="auto">
          <a:xfrm>
            <a:off x="7712856" y="1808703"/>
            <a:ext cx="1728000" cy="648000"/>
          </a:xfrm>
          <a:prstGeom prst="roundRect">
            <a:avLst/>
          </a:prstGeom>
          <a:solidFill>
            <a:srgbClr val="FFF0E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特養・養護・軽費</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／老健</a:t>
            </a:r>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bwMode="gray">
          <a:xfrm>
            <a:off x="7290219" y="1639820"/>
            <a:ext cx="2510704" cy="5038885"/>
          </a:xfrm>
          <a:prstGeom prst="roundRect">
            <a:avLst>
              <a:gd name="adj" fmla="val 12133"/>
            </a:avLst>
          </a:prstGeom>
          <a:noFill/>
          <a:ln w="28575">
            <a:solidFill>
              <a:srgbClr val="FF7575">
                <a:alpha val="50000"/>
              </a:srgbClr>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左矢印 71"/>
          <p:cNvSpPr/>
          <p:nvPr/>
        </p:nvSpPr>
        <p:spPr bwMode="black">
          <a:xfrm rot="9695097" flipH="1" flipV="1">
            <a:off x="6089612" y="2810527"/>
            <a:ext cx="1646008" cy="424800"/>
          </a:xfrm>
          <a:prstGeom prst="leftArrow">
            <a:avLst/>
          </a:prstGeom>
          <a:solidFill>
            <a:srgbClr val="E2705F"/>
          </a:solidFill>
          <a:ln w="381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0" tIns="36000" rIns="0" bIns="0" numCol="1" rtlCol="0" anchor="ctr" anchorCtr="1" compatLnSpc="1">
            <a:prstTxWarp prst="textNoShape">
              <a:avLst/>
            </a:prstTxWarp>
            <a:noAutofit/>
          </a:bodyPr>
          <a:lstStyle/>
          <a:p>
            <a:pPr algn="ctr" eaLnBrk="0" fontAlgn="base" hangingPunct="0">
              <a:spcBef>
                <a:spcPct val="0"/>
              </a:spcBef>
              <a:spcAft>
                <a:spcPct val="0"/>
              </a:spcAft>
            </a:pPr>
            <a:r>
              <a:rPr lang="ja-JP" altLang="en-US" sz="10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⑨職員派遣</a:t>
            </a:r>
            <a:endParaRPr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左右矢印 72"/>
          <p:cNvSpPr/>
          <p:nvPr/>
        </p:nvSpPr>
        <p:spPr bwMode="black">
          <a:xfrm rot="5400000">
            <a:off x="8654293" y="2865318"/>
            <a:ext cx="1186272" cy="424800"/>
          </a:xfrm>
          <a:prstGeom prst="leftRightArrow">
            <a:avLst/>
          </a:prstGeom>
          <a:solidFill>
            <a:srgbClr val="E2705F"/>
          </a:solidFill>
          <a:ln w="381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0" tIns="36000" rIns="0" bIns="0" numCol="1" rtlCol="0" anchor="ctr" anchorCtr="1" compatLnSpc="1">
            <a:prstTxWarp prst="textNoShape">
              <a:avLst/>
            </a:prstTxWarp>
            <a:noAutofit/>
          </a:bodyPr>
          <a:lstStyle/>
          <a:p>
            <a:pPr algn="ctr" eaLnBrk="0" fontAlgn="base" hangingPunct="0">
              <a:spcBef>
                <a:spcPct val="0"/>
              </a:spcBef>
              <a:spcAft>
                <a:spcPct val="0"/>
              </a:spcAft>
            </a:pPr>
            <a:endParaRPr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正方形/長方形 74"/>
          <p:cNvSpPr/>
          <p:nvPr/>
        </p:nvSpPr>
        <p:spPr bwMode="black">
          <a:xfrm>
            <a:off x="7280923" y="6435289"/>
            <a:ext cx="2520000" cy="360000"/>
          </a:xfrm>
          <a:prstGeom prst="rect">
            <a:avLst/>
          </a:prstGeom>
          <a:solidFill>
            <a:schemeClr val="tx2"/>
          </a:solidFill>
          <a:ln w="38100" cap="flat" cmpd="sng" algn="ctr">
            <a:noFill/>
            <a:prstDash val="solid"/>
          </a:ln>
          <a:extLst/>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0" numCol="1" rtlCol="0" anchor="ctr" anchorCtr="1" compatLnSpc="1">
            <a:prstTxWarp prst="textNoShape">
              <a:avLst/>
            </a:prstTxWarp>
            <a:normAutofit/>
          </a:bodyPr>
          <a:lstStyle/>
          <a:p>
            <a:pPr algn="ctr" eaLnBrk="0" fontAlgn="base" hangingPunct="0">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３　都が</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団体</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を通じて調整</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左矢印 49"/>
          <p:cNvSpPr/>
          <p:nvPr/>
        </p:nvSpPr>
        <p:spPr bwMode="gray">
          <a:xfrm rot="9720000" flipH="1" flipV="1">
            <a:off x="4666456" y="2352089"/>
            <a:ext cx="1008000" cy="423401"/>
          </a:xfrm>
          <a:prstGeom prst="leftArrow">
            <a:avLst/>
          </a:prstGeom>
          <a:solidFill>
            <a:schemeClr val="bg1"/>
          </a:solidFill>
          <a:ln w="28575">
            <a:solidFill>
              <a:srgbClr val="FF7575"/>
            </a:solidFill>
            <a:prstDash val="sysDot"/>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①職員</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派遣</a:t>
            </a:r>
          </a:p>
        </p:txBody>
      </p:sp>
      <p:sp>
        <p:nvSpPr>
          <p:cNvPr id="84" name="左右矢印 83"/>
          <p:cNvSpPr/>
          <p:nvPr/>
        </p:nvSpPr>
        <p:spPr bwMode="black">
          <a:xfrm rot="5400000">
            <a:off x="8634788" y="4774373"/>
            <a:ext cx="1225277" cy="424800"/>
          </a:xfrm>
          <a:prstGeom prst="leftRightArrow">
            <a:avLst/>
          </a:prstGeom>
          <a:solidFill>
            <a:srgbClr val="E2705F"/>
          </a:solidFill>
          <a:ln w="38100" cap="flat" cmpd="sng" algn="ctr">
            <a:noFill/>
            <a:prstDash val="solid"/>
          </a:ln>
          <a:extLst>
            <a:ext uri="{91240B29-F687-4F45-9708-019B960494DF}">
              <a14:hiddenLine xmlns:a14="http://schemas.microsoft.com/office/drawing/2010/main" w="9525">
                <a:solidFill>
                  <a:srgbClr val="000000"/>
                </a:solidFill>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vert="horz" wrap="square" lIns="0" tIns="36000" rIns="0" bIns="0" numCol="1" rtlCol="0" anchor="ctr" anchorCtr="1" compatLnSpc="1">
            <a:prstTxWarp prst="textNoShape">
              <a:avLst/>
            </a:prstTxWarp>
            <a:noAutofit/>
          </a:bodyPr>
          <a:lstStyle/>
          <a:p>
            <a:pPr algn="ctr" eaLnBrk="0" fontAlgn="base" hangingPunct="0">
              <a:spcBef>
                <a:spcPct val="0"/>
              </a:spcBef>
              <a:spcAft>
                <a:spcPct val="0"/>
              </a:spcAft>
            </a:pPr>
            <a:endParaRPr lang="ja-JP" altLang="en-US" sz="105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テキスト ボックス 84"/>
          <p:cNvSpPr txBox="1"/>
          <p:nvPr/>
        </p:nvSpPr>
        <p:spPr>
          <a:xfrm>
            <a:off x="8723948" y="4506809"/>
            <a:ext cx="338554" cy="1324190"/>
          </a:xfrm>
          <a:prstGeom prst="rect">
            <a:avLst/>
          </a:prstGeom>
          <a:noFill/>
        </p:spPr>
        <p:txBody>
          <a:bodyPr vert="eaVert" wrap="square" rtlCol="0">
            <a:spAutoFit/>
          </a:bodyPr>
          <a:lstStyle/>
          <a:p>
            <a:r>
              <a:rPr kumimoji="1" lang="ja-JP" altLang="en-US" sz="1000" dirty="0" smtClean="0">
                <a:latin typeface="メイリオ" pitchFamily="50" charset="-128"/>
                <a:ea typeface="メイリオ" pitchFamily="50" charset="-128"/>
              </a:rPr>
              <a:t>　協定の締結</a:t>
            </a:r>
          </a:p>
        </p:txBody>
      </p:sp>
      <p:sp>
        <p:nvSpPr>
          <p:cNvPr id="74" name="テキスト ボックス 73"/>
          <p:cNvSpPr txBox="1"/>
          <p:nvPr/>
        </p:nvSpPr>
        <p:spPr>
          <a:xfrm>
            <a:off x="8539475" y="2474514"/>
            <a:ext cx="646331" cy="1247890"/>
          </a:xfrm>
          <a:prstGeom prst="rect">
            <a:avLst/>
          </a:prstGeom>
          <a:noFill/>
        </p:spPr>
        <p:txBody>
          <a:bodyPr vert="eaVert" wrap="square" rtlCol="0">
            <a:spAutoFit/>
          </a:bodyPr>
          <a:lstStyle/>
          <a:p>
            <a:r>
              <a:rPr lang="ja-JP" altLang="en-US" sz="1000" dirty="0" smtClean="0">
                <a:latin typeface="メイリオ" pitchFamily="50" charset="-128"/>
                <a:ea typeface="メイリオ" pitchFamily="50" charset="-128"/>
              </a:rPr>
              <a:t>◎ </a:t>
            </a:r>
            <a:r>
              <a:rPr kumimoji="1" lang="ja-JP" altLang="en-US" sz="1000" dirty="0" smtClean="0">
                <a:latin typeface="メイリオ" pitchFamily="50" charset="-128"/>
                <a:ea typeface="メイリオ" pitchFamily="50" charset="-128"/>
              </a:rPr>
              <a:t>（事前）</a:t>
            </a:r>
            <a:endParaRPr kumimoji="1" lang="en-US" altLang="ja-JP" sz="1000" dirty="0" smtClean="0">
              <a:latin typeface="メイリオ" pitchFamily="50" charset="-128"/>
              <a:ea typeface="メイリオ" pitchFamily="50" charset="-128"/>
            </a:endParaRPr>
          </a:p>
          <a:p>
            <a:r>
              <a:rPr kumimoji="1" lang="ja-JP" altLang="en-US" sz="1000" dirty="0" smtClean="0">
                <a:latin typeface="メイリオ" pitchFamily="50" charset="-128"/>
                <a:ea typeface="メイリオ" pitchFamily="50" charset="-128"/>
              </a:rPr>
              <a:t>・協力施設の登録</a:t>
            </a:r>
            <a:endParaRPr kumimoji="1" lang="en-US" altLang="ja-JP" sz="1000" dirty="0" smtClean="0">
              <a:latin typeface="メイリオ" pitchFamily="50" charset="-128"/>
              <a:ea typeface="メイリオ" pitchFamily="50" charset="-128"/>
            </a:endParaRPr>
          </a:p>
          <a:p>
            <a:r>
              <a:rPr lang="ja-JP" altLang="en-US" sz="1000" dirty="0" smtClean="0">
                <a:latin typeface="メイリオ" pitchFamily="50" charset="-128"/>
                <a:ea typeface="メイリオ" pitchFamily="50" charset="-128"/>
              </a:rPr>
              <a:t>・説明会の開催 等</a:t>
            </a:r>
            <a:endParaRPr kumimoji="1" lang="ja-JP" altLang="en-US" sz="1000" dirty="0" smtClean="0">
              <a:latin typeface="メイリオ" pitchFamily="50" charset="-128"/>
              <a:ea typeface="メイリオ" pitchFamily="50" charset="-128"/>
            </a:endParaRPr>
          </a:p>
        </p:txBody>
      </p:sp>
      <p:sp>
        <p:nvSpPr>
          <p:cNvPr id="89" name="コンテンツ プレースホルダー 5"/>
          <p:cNvSpPr txBox="1">
            <a:spLocks/>
          </p:cNvSpPr>
          <p:nvPr/>
        </p:nvSpPr>
        <p:spPr bwMode="auto">
          <a:xfrm>
            <a:off x="110384" y="1704787"/>
            <a:ext cx="3737305" cy="2313850"/>
          </a:xfrm>
          <a:prstGeom prst="rect">
            <a:avLst/>
          </a:prstGeom>
          <a:ln>
            <a:headEnd/>
            <a:tailEnd/>
          </a:ln>
          <a:extLst/>
        </p:spPr>
        <p:style>
          <a:lnRef idx="2">
            <a:schemeClr val="accent1"/>
          </a:lnRef>
          <a:fillRef idx="1">
            <a:schemeClr val="lt1"/>
          </a:fillRef>
          <a:effectRef idx="0">
            <a:schemeClr val="accent1"/>
          </a:effectRef>
          <a:fontRef idx="minor">
            <a:schemeClr val="dk1"/>
          </a:fontRef>
        </p:style>
        <p:txBody>
          <a:bodyPr vert="horz" wrap="square" lIns="36000" tIns="144000" rIns="36000" bIns="45720" numCol="1" anchor="t" anchorCtr="0" compatLnSpc="1">
            <a:prstTxWarp prst="textNoShape">
              <a:avLst/>
            </a:prstTxWarp>
          </a:bodyPr>
          <a:lstStyle>
            <a:lvl1pPr marL="0" indent="0" algn="l" rtl="0" eaLnBrk="0" fontAlgn="base" hangingPunct="0">
              <a:spcBef>
                <a:spcPct val="20000"/>
              </a:spcBef>
              <a:spcAft>
                <a:spcPct val="0"/>
              </a:spcAft>
              <a:buFont typeface="Arial" charset="0"/>
              <a:buNone/>
              <a:defRPr kumimoji="1" sz="1600" kern="1200">
                <a:solidFill>
                  <a:schemeClr val="dk1"/>
                </a:solidFill>
                <a:latin typeface="+mn-lt"/>
                <a:ea typeface="+mn-ea"/>
                <a:cs typeface="+mn-cs"/>
              </a:defRPr>
            </a:lvl1pPr>
            <a:lvl2pPr marL="457200" indent="0" algn="l" rtl="0" eaLnBrk="0" fontAlgn="base" hangingPunct="0">
              <a:spcBef>
                <a:spcPct val="20000"/>
              </a:spcBef>
              <a:spcAft>
                <a:spcPct val="0"/>
              </a:spcAft>
              <a:buFont typeface="Arial" charset="0"/>
              <a:buNone/>
              <a:defRPr kumimoji="1" sz="1400" kern="1200">
                <a:solidFill>
                  <a:schemeClr val="dk1"/>
                </a:solidFill>
                <a:latin typeface="+mn-lt"/>
                <a:ea typeface="+mn-ea"/>
                <a:cs typeface="+mn-cs"/>
              </a:defRPr>
            </a:lvl2pPr>
            <a:lvl3pPr marL="914400" indent="0" algn="l" rtl="0" eaLnBrk="0" fontAlgn="base" hangingPunct="0">
              <a:spcBef>
                <a:spcPct val="20000"/>
              </a:spcBef>
              <a:spcAft>
                <a:spcPct val="0"/>
              </a:spcAft>
              <a:buFont typeface="Arial" charset="0"/>
              <a:buNone/>
              <a:defRPr kumimoji="1" sz="1200" kern="1200">
                <a:solidFill>
                  <a:schemeClr val="dk1"/>
                </a:solidFill>
                <a:latin typeface="+mn-lt"/>
                <a:ea typeface="+mn-ea"/>
                <a:cs typeface="+mn-cs"/>
              </a:defRPr>
            </a:lvl3pPr>
            <a:lvl4pPr marL="1371600" indent="0" algn="l" rtl="0" eaLnBrk="0" fontAlgn="base" hangingPunct="0">
              <a:spcBef>
                <a:spcPct val="20000"/>
              </a:spcBef>
              <a:spcAft>
                <a:spcPct val="0"/>
              </a:spcAft>
              <a:buFont typeface="Arial" charset="0"/>
              <a:buNone/>
              <a:defRPr kumimoji="1" sz="1100" kern="1200">
                <a:solidFill>
                  <a:schemeClr val="dk1"/>
                </a:solidFill>
                <a:latin typeface="+mn-lt"/>
                <a:ea typeface="+mn-ea"/>
                <a:cs typeface="+mn-cs"/>
              </a:defRPr>
            </a:lvl4pPr>
            <a:lvl5pPr marL="1828800" indent="0" algn="l" rtl="0" eaLnBrk="0" fontAlgn="base" hangingPunct="0">
              <a:spcBef>
                <a:spcPct val="20000"/>
              </a:spcBef>
              <a:spcAft>
                <a:spcPct val="0"/>
              </a:spcAft>
              <a:buFont typeface="Arial" charset="0"/>
              <a:buNone/>
              <a:defRPr kumimoji="1" sz="11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marL="263525" indent="-263525" eaLnBrk="1">
              <a:spcBef>
                <a:spcPts val="100"/>
              </a:spcBef>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＜締結先＞</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・東京都社会福祉協議会（特養、養護、軽費）</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・東京都老人保健施設協会（老健）</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＜内容＞</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・協力施設の登録や、派遣に向けての説明会など、平時から連携・調整を図る（右図</a:t>
            </a:r>
            <a:r>
              <a:rPr lang="ja-JP" altLang="en-US" sz="1050" dirty="0">
                <a:solidFill>
                  <a:schemeClr val="tx1"/>
                </a:solidFill>
                <a:latin typeface="メイリオ" pitchFamily="50" charset="-128"/>
                <a:ea typeface="メイリオ"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・感染発生施設の人員不足に対し、法人内、さらに区市町村内で応援の調整がつかず、区</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に職員の派遣依頼</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（右図⑤）が</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あった場合に、都からの協議依頼（</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右図⑥</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）に応じてコーディネートを行う（</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右図⑦</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88900" indent="-88900" eaLnBrk="1">
              <a:spcBef>
                <a:spcPts val="100"/>
              </a:spcBef>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bwMode="black">
          <a:xfrm>
            <a:off x="86899" y="1607011"/>
            <a:ext cx="1338490" cy="288000"/>
          </a:xfrm>
          <a:prstGeom prst="roundRect">
            <a:avLst/>
          </a:prstGeom>
          <a:solidFill>
            <a:schemeClr val="tx2"/>
          </a:solidFill>
          <a:ln>
            <a:solidFill>
              <a:schemeClr val="tx2"/>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lIns="0" tIns="36000" rIns="0" bIns="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協定の締結</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0" name="コンテンツ プレースホルダー 5"/>
          <p:cNvSpPr txBox="1">
            <a:spLocks/>
          </p:cNvSpPr>
          <p:nvPr/>
        </p:nvSpPr>
        <p:spPr bwMode="auto">
          <a:xfrm>
            <a:off x="110384" y="4381668"/>
            <a:ext cx="3737305" cy="2196553"/>
          </a:xfrm>
          <a:prstGeom prst="rect">
            <a:avLst/>
          </a:prstGeom>
          <a:ln>
            <a:headEnd/>
            <a:tailEnd/>
          </a:ln>
          <a:extLst/>
        </p:spPr>
        <p:style>
          <a:lnRef idx="2">
            <a:schemeClr val="accent1"/>
          </a:lnRef>
          <a:fillRef idx="1">
            <a:schemeClr val="lt1"/>
          </a:fillRef>
          <a:effectRef idx="0">
            <a:schemeClr val="accent1"/>
          </a:effectRef>
          <a:fontRef idx="minor">
            <a:schemeClr val="dk1"/>
          </a:fontRef>
        </p:style>
        <p:txBody>
          <a:bodyPr vert="horz" wrap="square" lIns="36000" tIns="144000" rIns="36000" bIns="45720" numCol="1" anchor="t" anchorCtr="0" compatLnSpc="1">
            <a:prstTxWarp prst="textNoShape">
              <a:avLst/>
            </a:prstTxWarp>
          </a:bodyPr>
          <a:lstStyle>
            <a:lvl1pPr marL="0" indent="0" algn="l" rtl="0" eaLnBrk="0" fontAlgn="base" hangingPunct="0">
              <a:spcBef>
                <a:spcPct val="20000"/>
              </a:spcBef>
              <a:spcAft>
                <a:spcPct val="0"/>
              </a:spcAft>
              <a:buFont typeface="Arial" charset="0"/>
              <a:buNone/>
              <a:defRPr kumimoji="1" sz="1600" kern="1200">
                <a:solidFill>
                  <a:schemeClr val="dk1"/>
                </a:solidFill>
                <a:latin typeface="+mn-lt"/>
                <a:ea typeface="+mn-ea"/>
                <a:cs typeface="+mn-cs"/>
              </a:defRPr>
            </a:lvl1pPr>
            <a:lvl2pPr marL="457200" indent="0" algn="l" rtl="0" eaLnBrk="0" fontAlgn="base" hangingPunct="0">
              <a:spcBef>
                <a:spcPct val="20000"/>
              </a:spcBef>
              <a:spcAft>
                <a:spcPct val="0"/>
              </a:spcAft>
              <a:buFont typeface="Arial" charset="0"/>
              <a:buNone/>
              <a:defRPr kumimoji="1" sz="1400" kern="1200">
                <a:solidFill>
                  <a:schemeClr val="dk1"/>
                </a:solidFill>
                <a:latin typeface="+mn-lt"/>
                <a:ea typeface="+mn-ea"/>
                <a:cs typeface="+mn-cs"/>
              </a:defRPr>
            </a:lvl2pPr>
            <a:lvl3pPr marL="914400" indent="0" algn="l" rtl="0" eaLnBrk="0" fontAlgn="base" hangingPunct="0">
              <a:spcBef>
                <a:spcPct val="20000"/>
              </a:spcBef>
              <a:spcAft>
                <a:spcPct val="0"/>
              </a:spcAft>
              <a:buFont typeface="Arial" charset="0"/>
              <a:buNone/>
              <a:defRPr kumimoji="1" sz="1200" kern="1200">
                <a:solidFill>
                  <a:schemeClr val="dk1"/>
                </a:solidFill>
                <a:latin typeface="+mn-lt"/>
                <a:ea typeface="+mn-ea"/>
                <a:cs typeface="+mn-cs"/>
              </a:defRPr>
            </a:lvl3pPr>
            <a:lvl4pPr marL="1371600" indent="0" algn="l" rtl="0" eaLnBrk="0" fontAlgn="base" hangingPunct="0">
              <a:spcBef>
                <a:spcPct val="20000"/>
              </a:spcBef>
              <a:spcAft>
                <a:spcPct val="0"/>
              </a:spcAft>
              <a:buFont typeface="Arial" charset="0"/>
              <a:buNone/>
              <a:defRPr kumimoji="1" sz="1100" kern="1200">
                <a:solidFill>
                  <a:schemeClr val="dk1"/>
                </a:solidFill>
                <a:latin typeface="+mn-lt"/>
                <a:ea typeface="+mn-ea"/>
                <a:cs typeface="+mn-cs"/>
              </a:defRPr>
            </a:lvl4pPr>
            <a:lvl5pPr marL="1828800" indent="0" algn="l" rtl="0" eaLnBrk="0" fontAlgn="base" hangingPunct="0">
              <a:spcBef>
                <a:spcPct val="20000"/>
              </a:spcBef>
              <a:spcAft>
                <a:spcPct val="0"/>
              </a:spcAft>
              <a:buFont typeface="Arial" charset="0"/>
              <a:buNone/>
              <a:defRPr kumimoji="1" sz="11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dk1"/>
                </a:solidFill>
                <a:latin typeface="+mn-lt"/>
                <a:ea typeface="+mn-ea"/>
                <a:cs typeface="+mn-cs"/>
              </a:defRPr>
            </a:lvl9pPr>
          </a:lstStyle>
          <a:p>
            <a:pPr>
              <a:spcBef>
                <a:spcPts val="100"/>
              </a:spcBef>
            </a:pP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100"/>
              </a:spcBef>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新型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コロナウイルス感染症に</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かかる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「新型</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コロナウイルス感染症流行下における介護サービス事業所等のサービス提供体制確保事業補助金</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」により</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職員派遣を行った施設に補助を行う。</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00"/>
              </a:spcBef>
            </a:pP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＜対象経費＞</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100"/>
              </a:spcBef>
            </a:pP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を応援派遣するため</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の緊急</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雇用に係る費用、割増賃金・手当、職業紹介料、損害賠償保険の加入費用</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、職員派遣に係る旅費</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宿泊費</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100"/>
              </a:spcBef>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（右図①</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④</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⑨）</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100"/>
              </a:spcBef>
            </a:pP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角丸四角形 90"/>
          <p:cNvSpPr/>
          <p:nvPr/>
        </p:nvSpPr>
        <p:spPr bwMode="black">
          <a:xfrm>
            <a:off x="86899" y="4278348"/>
            <a:ext cx="2064631" cy="288000"/>
          </a:xfrm>
          <a:prstGeom prst="roundRect">
            <a:avLst/>
          </a:prstGeom>
          <a:solidFill>
            <a:schemeClr val="tx2"/>
          </a:solidFill>
          <a:ln>
            <a:solidFill>
              <a:schemeClr val="tx2"/>
            </a:solidFill>
          </a:ln>
          <a:effectLst>
            <a:outerShdw blurRad="50800" dist="38100" dir="2700000" algn="tl"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lIns="0" tIns="36000" rIns="0" bIns="0"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職員派遣費用への補助</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左右矢印 42"/>
          <p:cNvSpPr/>
          <p:nvPr/>
        </p:nvSpPr>
        <p:spPr bwMode="auto">
          <a:xfrm rot="5400000">
            <a:off x="7345050" y="2865322"/>
            <a:ext cx="1186273" cy="424800"/>
          </a:xfrm>
          <a:prstGeom prst="leftRightArrow">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vert="vert270" lIns="0" tIns="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⑦派遣調整</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左右矢印 43"/>
          <p:cNvSpPr/>
          <p:nvPr/>
        </p:nvSpPr>
        <p:spPr bwMode="auto">
          <a:xfrm rot="20495097">
            <a:off x="6018796" y="2416988"/>
            <a:ext cx="1646008" cy="424800"/>
          </a:xfrm>
          <a:prstGeom prst="leftRightArrow">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3600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⑧派遣協定締結</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右矢印 44"/>
          <p:cNvSpPr/>
          <p:nvPr/>
        </p:nvSpPr>
        <p:spPr bwMode="auto">
          <a:xfrm>
            <a:off x="6023782" y="5588137"/>
            <a:ext cx="1676696" cy="424800"/>
          </a:xfrm>
          <a:prstGeom prst="rightArrow">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lIns="0" tIns="4680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⑤派遣の依頼（</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右矢印 45"/>
          <p:cNvSpPr/>
          <p:nvPr/>
        </p:nvSpPr>
        <p:spPr bwMode="auto">
          <a:xfrm rot="16200000" flipV="1">
            <a:off x="7354349" y="4760507"/>
            <a:ext cx="1225275" cy="424800"/>
          </a:xfrm>
          <a:prstGeom prst="rightArrow">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vert="vert270" lIns="0" tIns="0" rIns="0" bIns="0" rtlCol="0" anchor="ctr"/>
          <a:lstStyle/>
          <a:p>
            <a:pPr algn="ctr"/>
            <a:r>
              <a:rPr lang="ja-JP" altLang="en-US" sz="1050" spc="-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⑥協議の依頼</a:t>
            </a:r>
            <a:endParaRPr lang="ja-JP" altLang="en-US" sz="1050" spc="-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右矢印 46"/>
          <p:cNvSpPr/>
          <p:nvPr/>
        </p:nvSpPr>
        <p:spPr bwMode="auto">
          <a:xfrm rot="5400000">
            <a:off x="7762778" y="4760513"/>
            <a:ext cx="1225276" cy="424800"/>
          </a:xfrm>
          <a:prstGeom prst="rightArrow">
            <a:avLst/>
          </a:prstGeom>
          <a:solidFill>
            <a:schemeClr val="bg1"/>
          </a:solidFill>
          <a:ln w="28575">
            <a:solidFill>
              <a:srgbClr val="FF7575"/>
            </a:solidFill>
          </a:ln>
          <a:effectLst/>
        </p:spPr>
        <p:style>
          <a:lnRef idx="2">
            <a:schemeClr val="accent6">
              <a:shade val="50000"/>
            </a:schemeClr>
          </a:lnRef>
          <a:fillRef idx="1">
            <a:schemeClr val="accent6"/>
          </a:fillRef>
          <a:effectRef idx="0">
            <a:schemeClr val="accent6"/>
          </a:effectRef>
          <a:fontRef idx="minor">
            <a:schemeClr val="lt1"/>
          </a:fontRef>
        </p:style>
        <p:txBody>
          <a:bodyPr vert="vert270" lIns="0" tIns="0" rIns="0" bIns="0" rtlCol="0" anchor="ctr"/>
          <a:lstStyle/>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⑩報告</a:t>
            </a: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テキスト ボックス 48"/>
          <p:cNvSpPr txBox="1"/>
          <p:nvPr/>
        </p:nvSpPr>
        <p:spPr>
          <a:xfrm>
            <a:off x="6023783" y="5938993"/>
            <a:ext cx="1544951" cy="400110"/>
          </a:xfrm>
          <a:prstGeom prst="rect">
            <a:avLst/>
          </a:prstGeom>
          <a:noFill/>
        </p:spPr>
        <p:txBody>
          <a:bodyPr vert="horz" wrap="square" rtlCol="0">
            <a:spAutoFit/>
          </a:bodyPr>
          <a:lstStyle/>
          <a:p>
            <a:pPr marL="88900" indent="-88900"/>
            <a:r>
              <a:rPr lang="en-US" altLang="ja-JP" sz="1000" dirty="0" smtClean="0">
                <a:latin typeface="メイリオ" pitchFamily="50" charset="-128"/>
                <a:ea typeface="メイリオ" pitchFamily="50" charset="-128"/>
              </a:rPr>
              <a:t>※</a:t>
            </a:r>
            <a:r>
              <a:rPr lang="ja-JP" altLang="en-US" sz="1000" dirty="0" smtClean="0">
                <a:latin typeface="メイリオ" pitchFamily="50" charset="-128"/>
                <a:ea typeface="メイリオ" pitchFamily="50" charset="-128"/>
              </a:rPr>
              <a:t>区市町村内で対応できない場合</a:t>
            </a:r>
            <a:endParaRPr kumimoji="1" lang="ja-JP" altLang="en-US" sz="1000" dirty="0" smtClean="0">
              <a:latin typeface="メイリオ" pitchFamily="50" charset="-128"/>
              <a:ea typeface="メイリオ" pitchFamily="50" charset="-128"/>
            </a:endParaRPr>
          </a:p>
        </p:txBody>
      </p:sp>
    </p:spTree>
    <p:extLst>
      <p:ext uri="{BB962C8B-B14F-4D97-AF65-F5344CB8AC3E}">
        <p14:creationId xmlns:p14="http://schemas.microsoft.com/office/powerpoint/2010/main" val="4170184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lumMod val="75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kumimoji="1" sz="1000" dirty="0" smtClean="0">
            <a:latin typeface="メイリオ" pitchFamily="50" charset="-128"/>
            <a:ea typeface="メイリオ"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17222</TotalTime>
  <Words>416</Words>
  <Application>Microsoft Office PowerPoint</Application>
  <PresentationFormat>A4 210 x 297 mm</PresentationFormat>
  <Paragraphs>51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PPTtemplate</vt:lpstr>
      <vt:lpstr>高齢者施設における新型コロナウイルス感染症発生時における職員の派遣に関する協定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町田　直樹</dc:creator>
  <cp:lastModifiedBy>東京都</cp:lastModifiedBy>
  <cp:revision>1319</cp:revision>
  <cp:lastPrinted>2021-07-05T05:02:02Z</cp:lastPrinted>
  <dcterms:created xsi:type="dcterms:W3CDTF">2013-10-13T14:34:05Z</dcterms:created>
  <dcterms:modified xsi:type="dcterms:W3CDTF">2022-05-11T03:02:15Z</dcterms:modified>
</cp:coreProperties>
</file>