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0" r:id="rId2"/>
    <p:sldId id="261" r:id="rId3"/>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6"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AA5CFFB4-E57D-4646-A128-BF5084D88304}" type="datetimeFigureOut">
              <a:rPr kumimoji="1" lang="ja-JP" altLang="en-US" smtClean="0"/>
              <a:t>2023/2/9</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A2EB3B1B-8475-4F54-96E8-1C0C3CBCD10B}" type="slidenum">
              <a:rPr kumimoji="1" lang="ja-JP" altLang="en-US" smtClean="0"/>
              <a:t>‹#›</a:t>
            </a:fld>
            <a:endParaRPr kumimoji="1" lang="ja-JP" altLang="en-US"/>
          </a:p>
        </p:txBody>
      </p:sp>
    </p:spTree>
    <p:extLst>
      <p:ext uri="{BB962C8B-B14F-4D97-AF65-F5344CB8AC3E}">
        <p14:creationId xmlns:p14="http://schemas.microsoft.com/office/powerpoint/2010/main" val="7514076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b="1" dirty="0"/>
          </a:p>
        </p:txBody>
      </p:sp>
      <p:sp>
        <p:nvSpPr>
          <p:cNvPr id="4" name="スライド番号プレースホルダー 3"/>
          <p:cNvSpPr>
            <a:spLocks noGrp="1"/>
          </p:cNvSpPr>
          <p:nvPr>
            <p:ph type="sldNum" sz="quarter" idx="10"/>
          </p:nvPr>
        </p:nvSpPr>
        <p:spPr/>
        <p:txBody>
          <a:bodyPr/>
          <a:lstStyle/>
          <a:p>
            <a:fld id="{A2EB3B1B-8475-4F54-96E8-1C0C3CBCD10B}" type="slidenum">
              <a:rPr kumimoji="1" lang="ja-JP" altLang="en-US" smtClean="0"/>
              <a:t>1</a:t>
            </a:fld>
            <a:endParaRPr kumimoji="1" lang="ja-JP" altLang="en-US"/>
          </a:p>
        </p:txBody>
      </p:sp>
    </p:spTree>
    <p:extLst>
      <p:ext uri="{BB962C8B-B14F-4D97-AF65-F5344CB8AC3E}">
        <p14:creationId xmlns:p14="http://schemas.microsoft.com/office/powerpoint/2010/main" val="542683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5DD3C8D-E430-47E1-AB6A-E8BE69A993D0}" type="datetimeFigureOut">
              <a:rPr kumimoji="1" lang="ja-JP" altLang="en-US" smtClean="0"/>
              <a:t>2023/2/9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48E3E9E-D8DA-462A-8486-01931A8144F2}" type="slidenum">
              <a:rPr kumimoji="1" lang="ja-JP" altLang="en-US" smtClean="0"/>
              <a:t>‹#›</a:t>
            </a:fld>
            <a:endParaRPr kumimoji="1" lang="ja-JP" altLang="en-US"/>
          </a:p>
        </p:txBody>
      </p:sp>
    </p:spTree>
    <p:extLst>
      <p:ext uri="{BB962C8B-B14F-4D97-AF65-F5344CB8AC3E}">
        <p14:creationId xmlns:p14="http://schemas.microsoft.com/office/powerpoint/2010/main" val="2935772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5DD3C8D-E430-47E1-AB6A-E8BE69A993D0}" type="datetimeFigureOut">
              <a:rPr kumimoji="1" lang="ja-JP" altLang="en-US" smtClean="0"/>
              <a:t>2023/2/9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48E3E9E-D8DA-462A-8486-01931A8144F2}" type="slidenum">
              <a:rPr kumimoji="1" lang="ja-JP" altLang="en-US" smtClean="0"/>
              <a:t>‹#›</a:t>
            </a:fld>
            <a:endParaRPr kumimoji="1" lang="ja-JP" altLang="en-US"/>
          </a:p>
        </p:txBody>
      </p:sp>
    </p:spTree>
    <p:extLst>
      <p:ext uri="{BB962C8B-B14F-4D97-AF65-F5344CB8AC3E}">
        <p14:creationId xmlns:p14="http://schemas.microsoft.com/office/powerpoint/2010/main" val="2432551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5DD3C8D-E430-47E1-AB6A-E8BE69A993D0}" type="datetimeFigureOut">
              <a:rPr kumimoji="1" lang="ja-JP" altLang="en-US" smtClean="0"/>
              <a:t>2023/2/9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48E3E9E-D8DA-462A-8486-01931A8144F2}" type="slidenum">
              <a:rPr kumimoji="1" lang="ja-JP" altLang="en-US" smtClean="0"/>
              <a:t>‹#›</a:t>
            </a:fld>
            <a:endParaRPr kumimoji="1" lang="ja-JP" altLang="en-US"/>
          </a:p>
        </p:txBody>
      </p:sp>
    </p:spTree>
    <p:extLst>
      <p:ext uri="{BB962C8B-B14F-4D97-AF65-F5344CB8AC3E}">
        <p14:creationId xmlns:p14="http://schemas.microsoft.com/office/powerpoint/2010/main" val="2989047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5DD3C8D-E430-47E1-AB6A-E8BE69A993D0}" type="datetimeFigureOut">
              <a:rPr kumimoji="1" lang="ja-JP" altLang="en-US" smtClean="0"/>
              <a:t>2023/2/9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48E3E9E-D8DA-462A-8486-01931A8144F2}" type="slidenum">
              <a:rPr kumimoji="1" lang="ja-JP" altLang="en-US" smtClean="0"/>
              <a:t>‹#›</a:t>
            </a:fld>
            <a:endParaRPr kumimoji="1" lang="ja-JP" altLang="en-US"/>
          </a:p>
        </p:txBody>
      </p:sp>
    </p:spTree>
    <p:extLst>
      <p:ext uri="{BB962C8B-B14F-4D97-AF65-F5344CB8AC3E}">
        <p14:creationId xmlns:p14="http://schemas.microsoft.com/office/powerpoint/2010/main" val="1552097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5DD3C8D-E430-47E1-AB6A-E8BE69A993D0}" type="datetimeFigureOut">
              <a:rPr kumimoji="1" lang="ja-JP" altLang="en-US" smtClean="0"/>
              <a:t>2023/2/9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48E3E9E-D8DA-462A-8486-01931A8144F2}" type="slidenum">
              <a:rPr kumimoji="1" lang="ja-JP" altLang="en-US" smtClean="0"/>
              <a:t>‹#›</a:t>
            </a:fld>
            <a:endParaRPr kumimoji="1" lang="ja-JP" altLang="en-US"/>
          </a:p>
        </p:txBody>
      </p:sp>
    </p:spTree>
    <p:extLst>
      <p:ext uri="{BB962C8B-B14F-4D97-AF65-F5344CB8AC3E}">
        <p14:creationId xmlns:p14="http://schemas.microsoft.com/office/powerpoint/2010/main" val="3930787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5DD3C8D-E430-47E1-AB6A-E8BE69A993D0}" type="datetimeFigureOut">
              <a:rPr kumimoji="1" lang="ja-JP" altLang="en-US" smtClean="0"/>
              <a:t>2023/2/9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48E3E9E-D8DA-462A-8486-01931A8144F2}" type="slidenum">
              <a:rPr kumimoji="1" lang="ja-JP" altLang="en-US" smtClean="0"/>
              <a:t>‹#›</a:t>
            </a:fld>
            <a:endParaRPr kumimoji="1" lang="ja-JP" altLang="en-US"/>
          </a:p>
        </p:txBody>
      </p:sp>
    </p:spTree>
    <p:extLst>
      <p:ext uri="{BB962C8B-B14F-4D97-AF65-F5344CB8AC3E}">
        <p14:creationId xmlns:p14="http://schemas.microsoft.com/office/powerpoint/2010/main" val="2423813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5DD3C8D-E430-47E1-AB6A-E8BE69A993D0}" type="datetimeFigureOut">
              <a:rPr kumimoji="1" lang="ja-JP" altLang="en-US" smtClean="0"/>
              <a:t>2023/2/9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48E3E9E-D8DA-462A-8486-01931A8144F2}" type="slidenum">
              <a:rPr kumimoji="1" lang="ja-JP" altLang="en-US" smtClean="0"/>
              <a:t>‹#›</a:t>
            </a:fld>
            <a:endParaRPr kumimoji="1" lang="ja-JP" altLang="en-US"/>
          </a:p>
        </p:txBody>
      </p:sp>
    </p:spTree>
    <p:extLst>
      <p:ext uri="{BB962C8B-B14F-4D97-AF65-F5344CB8AC3E}">
        <p14:creationId xmlns:p14="http://schemas.microsoft.com/office/powerpoint/2010/main" val="995935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5DD3C8D-E430-47E1-AB6A-E8BE69A993D0}" type="datetimeFigureOut">
              <a:rPr kumimoji="1" lang="ja-JP" altLang="en-US" smtClean="0"/>
              <a:t>2023/2/9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48E3E9E-D8DA-462A-8486-01931A8144F2}" type="slidenum">
              <a:rPr kumimoji="1" lang="ja-JP" altLang="en-US" smtClean="0"/>
              <a:t>‹#›</a:t>
            </a:fld>
            <a:endParaRPr kumimoji="1" lang="ja-JP" altLang="en-US"/>
          </a:p>
        </p:txBody>
      </p:sp>
    </p:spTree>
    <p:extLst>
      <p:ext uri="{BB962C8B-B14F-4D97-AF65-F5344CB8AC3E}">
        <p14:creationId xmlns:p14="http://schemas.microsoft.com/office/powerpoint/2010/main" val="774651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5DD3C8D-E430-47E1-AB6A-E8BE69A993D0}" type="datetimeFigureOut">
              <a:rPr kumimoji="1" lang="ja-JP" altLang="en-US" smtClean="0"/>
              <a:t>2023/2/9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48E3E9E-D8DA-462A-8486-01931A8144F2}" type="slidenum">
              <a:rPr kumimoji="1" lang="ja-JP" altLang="en-US" smtClean="0"/>
              <a:t>‹#›</a:t>
            </a:fld>
            <a:endParaRPr kumimoji="1" lang="ja-JP" altLang="en-US"/>
          </a:p>
        </p:txBody>
      </p:sp>
    </p:spTree>
    <p:extLst>
      <p:ext uri="{BB962C8B-B14F-4D97-AF65-F5344CB8AC3E}">
        <p14:creationId xmlns:p14="http://schemas.microsoft.com/office/powerpoint/2010/main" val="2825419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5DD3C8D-E430-47E1-AB6A-E8BE69A993D0}" type="datetimeFigureOut">
              <a:rPr kumimoji="1" lang="ja-JP" altLang="en-US" smtClean="0"/>
              <a:t>2023/2/9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48E3E9E-D8DA-462A-8486-01931A8144F2}" type="slidenum">
              <a:rPr kumimoji="1" lang="ja-JP" altLang="en-US" smtClean="0"/>
              <a:t>‹#›</a:t>
            </a:fld>
            <a:endParaRPr kumimoji="1" lang="ja-JP" altLang="en-US"/>
          </a:p>
        </p:txBody>
      </p:sp>
    </p:spTree>
    <p:extLst>
      <p:ext uri="{BB962C8B-B14F-4D97-AF65-F5344CB8AC3E}">
        <p14:creationId xmlns:p14="http://schemas.microsoft.com/office/powerpoint/2010/main" val="795036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5DD3C8D-E430-47E1-AB6A-E8BE69A993D0}" type="datetimeFigureOut">
              <a:rPr kumimoji="1" lang="ja-JP" altLang="en-US" smtClean="0"/>
              <a:t>2023/2/9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48E3E9E-D8DA-462A-8486-01931A8144F2}" type="slidenum">
              <a:rPr kumimoji="1" lang="ja-JP" altLang="en-US" smtClean="0"/>
              <a:t>‹#›</a:t>
            </a:fld>
            <a:endParaRPr kumimoji="1" lang="ja-JP" altLang="en-US"/>
          </a:p>
        </p:txBody>
      </p:sp>
    </p:spTree>
    <p:extLst>
      <p:ext uri="{BB962C8B-B14F-4D97-AF65-F5344CB8AC3E}">
        <p14:creationId xmlns:p14="http://schemas.microsoft.com/office/powerpoint/2010/main" val="1145594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DD3C8D-E430-47E1-AB6A-E8BE69A993D0}" type="datetimeFigureOut">
              <a:rPr kumimoji="1" lang="ja-JP" altLang="en-US" smtClean="0"/>
              <a:t>2023/2/9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E3E9E-D8DA-462A-8486-01931A8144F2}" type="slidenum">
              <a:rPr kumimoji="1" lang="ja-JP" altLang="en-US" smtClean="0"/>
              <a:t>‹#›</a:t>
            </a:fld>
            <a:endParaRPr kumimoji="1" lang="ja-JP" altLang="en-US"/>
          </a:p>
        </p:txBody>
      </p:sp>
    </p:spTree>
    <p:extLst>
      <p:ext uri="{BB962C8B-B14F-4D97-AF65-F5344CB8AC3E}">
        <p14:creationId xmlns:p14="http://schemas.microsoft.com/office/powerpoint/2010/main" val="825489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p:cNvCxnSpPr/>
          <p:nvPr/>
        </p:nvCxnSpPr>
        <p:spPr>
          <a:xfrm>
            <a:off x="0" y="504056"/>
            <a:ext cx="9144000" cy="0"/>
          </a:xfrm>
          <a:prstGeom prst="line">
            <a:avLst/>
          </a:prstGeom>
          <a:ln w="63500" cmpd="thinThick">
            <a:solidFill>
              <a:schemeClr val="tx2"/>
            </a:solidFill>
          </a:ln>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95543" y="103094"/>
            <a:ext cx="9147270" cy="4193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今後のスケジュール（案）について</a:t>
            </a:r>
            <a:endParaRPr kumimoji="1" lang="ja-JP" altLang="en-US" sz="2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タイトル 1"/>
          <p:cNvSpPr txBox="1">
            <a:spLocks/>
          </p:cNvSpPr>
          <p:nvPr/>
        </p:nvSpPr>
        <p:spPr>
          <a:xfrm>
            <a:off x="276690" y="5426245"/>
            <a:ext cx="8784976" cy="1372599"/>
          </a:xfrm>
          <a:prstGeom prst="rect">
            <a:avLst/>
          </a:prstGeom>
          <a:noFill/>
          <a:ln>
            <a:noFill/>
            <a:prstDash val="solid"/>
          </a:ln>
          <a:effectLst/>
        </p:spPr>
        <p:txBody>
          <a:bodyPr vert="horz" lIns="91440" tIns="45720" rIns="91440" bIns="45720" rtlCol="0" anchor="ctr"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〇　</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専門医療機関・治療拠点機関の</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追加</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選定</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向</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けた意見照会を実施</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l"/>
            <a:endParaRPr lang="en-US" altLang="ja-JP" sz="400" dirty="0">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〇　追加選定後、</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医療</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機関へ</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通知や、東京都ホームページにおいて選定結果の公表等を行う</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l"/>
            <a:endParaRPr lang="en-US" altLang="ja-JP" sz="4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〇　東京都地方精神保健福祉審議会条例第六条第三項に基づく、部会の審議の経過及び結果の審議会への報告については、</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部会開催後に直近で開催される東京都地方精神保健福祉審議会で行う</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lgn="l"/>
            <a:endParaRPr lang="en-US" altLang="ja-JP" sz="400" dirty="0">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〇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令和５年度前半に</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医療機関への意向</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調査の実施についても検討</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（意向調査（想定）：専門医療機関等への選定希望の有無や、希望する医療機関については選定基準の該当状況、選定希望時期等を確認）</a:t>
            </a:r>
            <a:endParaRPr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正方形/長方形 16"/>
          <p:cNvSpPr/>
          <p:nvPr/>
        </p:nvSpPr>
        <p:spPr>
          <a:xfrm>
            <a:off x="301860" y="3119593"/>
            <a:ext cx="3260896" cy="4268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スケジュール（イメージ） ≫</a:t>
            </a:r>
            <a:endParaRPr kumimoji="1"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301860" y="887130"/>
            <a:ext cx="4604240" cy="4268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専門医療機関・治療拠点機関について≫</a:t>
            </a:r>
            <a:endParaRPr kumimoji="1"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2458810848"/>
              </p:ext>
            </p:extLst>
          </p:nvPr>
        </p:nvGraphicFramePr>
        <p:xfrm>
          <a:off x="301860" y="1220516"/>
          <a:ext cx="8537009" cy="946546"/>
        </p:xfrm>
        <a:graphic>
          <a:graphicData uri="http://schemas.openxmlformats.org/drawingml/2006/table">
            <a:tbl>
              <a:tblPr firstRow="1" bandRow="1">
                <a:tableStyleId>{5C22544A-7EE6-4342-B048-85BDC9FD1C3A}</a:tableStyleId>
              </a:tblPr>
              <a:tblGrid>
                <a:gridCol w="2344320">
                  <a:extLst>
                    <a:ext uri="{9D8B030D-6E8A-4147-A177-3AD203B41FA5}">
                      <a16:colId xmlns:a16="http://schemas.microsoft.com/office/drawing/2014/main" val="1266457758"/>
                    </a:ext>
                  </a:extLst>
                </a:gridCol>
                <a:gridCol w="6192689">
                  <a:extLst>
                    <a:ext uri="{9D8B030D-6E8A-4147-A177-3AD203B41FA5}">
                      <a16:colId xmlns:a16="http://schemas.microsoft.com/office/drawing/2014/main" val="1771677759"/>
                    </a:ext>
                  </a:extLst>
                </a:gridCol>
              </a:tblGrid>
              <a:tr h="946546">
                <a:tc>
                  <a:txBody>
                    <a:bodyPr/>
                    <a:lstStyle/>
                    <a:p>
                      <a:pPr algn="ctr"/>
                      <a:r>
                        <a:rPr kumimoji="1" lang="ja-JP" altLang="en-US" sz="1200" b="1" dirty="0" smtClean="0">
                          <a:solidFill>
                            <a:schemeClr val="bg1"/>
                          </a:solidFill>
                          <a:latin typeface="メイリオ" panose="020B0604030504040204" pitchFamily="50" charset="-128"/>
                          <a:ea typeface="メイリオ" panose="020B0604030504040204" pitchFamily="50" charset="-128"/>
                        </a:rPr>
                        <a:t>令和３年度～４年度</a:t>
                      </a:r>
                      <a:endParaRPr kumimoji="1" lang="ja-JP" altLang="en-US" sz="1200" b="1" dirty="0">
                        <a:solidFill>
                          <a:schemeClr val="bg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algn="l"/>
                      <a:r>
                        <a:rPr kumimoji="1" lang="ja-JP" altLang="en-US" sz="1200" dirty="0" smtClean="0">
                          <a:solidFill>
                            <a:schemeClr val="tx1"/>
                          </a:solidFill>
                          <a:latin typeface="メイリオ" panose="020B0604030504040204" pitchFamily="50" charset="-128"/>
                          <a:ea typeface="メイリオ" panose="020B0604030504040204" pitchFamily="50" charset="-128"/>
                        </a:rPr>
                        <a:t>・申請を随時受付</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メイリオ" panose="020B0604030504040204" pitchFamily="50" charset="-128"/>
                          <a:ea typeface="メイリオ" panose="020B0604030504040204" pitchFamily="50" charset="-128"/>
                        </a:rPr>
                        <a:t>・依存症対策部会において選定候補（案）を基に選定について検討</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pPr algn="l"/>
                      <a:r>
                        <a:rPr kumimoji="1" lang="ja-JP" altLang="en-US" sz="1200" dirty="0" smtClean="0">
                          <a:solidFill>
                            <a:schemeClr val="tx1"/>
                          </a:solidFill>
                          <a:latin typeface="メイリオ" panose="020B0604030504040204" pitchFamily="50" charset="-128"/>
                          <a:ea typeface="メイリオ" panose="020B0604030504040204" pitchFamily="50" charset="-128"/>
                        </a:rPr>
                        <a:t>・令和３年９月にアルコール</a:t>
                      </a:r>
                      <a:r>
                        <a:rPr kumimoji="1" lang="ja-JP" altLang="en-US" sz="1200" dirty="0" smtClean="0">
                          <a:solidFill>
                            <a:schemeClr val="tx1"/>
                          </a:solidFill>
                          <a:latin typeface="メイリオ" panose="020B0604030504040204" pitchFamily="50" charset="-128"/>
                          <a:ea typeface="メイリオ" panose="020B0604030504040204" pitchFamily="50" charset="-128"/>
                        </a:rPr>
                        <a:t>健康障害</a:t>
                      </a:r>
                      <a:r>
                        <a:rPr kumimoji="1" lang="en-US" altLang="ja-JP" sz="1200" dirty="0" smtClean="0">
                          <a:solidFill>
                            <a:schemeClr val="tx1"/>
                          </a:solidFill>
                          <a:latin typeface="メイリオ" panose="020B0604030504040204" pitchFamily="50" charset="-128"/>
                          <a:ea typeface="メイリオ" panose="020B0604030504040204" pitchFamily="50" charset="-128"/>
                        </a:rPr>
                        <a:t>6</a:t>
                      </a:r>
                      <a:r>
                        <a:rPr kumimoji="1" lang="ja-JP" altLang="en-US" sz="1200" dirty="0" smtClean="0">
                          <a:solidFill>
                            <a:schemeClr val="tx1"/>
                          </a:solidFill>
                          <a:latin typeface="メイリオ" panose="020B0604030504040204" pitchFamily="50" charset="-128"/>
                          <a:ea typeface="メイリオ" panose="020B0604030504040204" pitchFamily="50" charset="-128"/>
                        </a:rPr>
                        <a:t>か所、薬物</a:t>
                      </a:r>
                      <a:r>
                        <a:rPr kumimoji="1" lang="en-US" altLang="ja-JP" sz="1200" dirty="0" smtClean="0">
                          <a:solidFill>
                            <a:schemeClr val="tx1"/>
                          </a:solidFill>
                          <a:latin typeface="メイリオ" panose="020B0604030504040204" pitchFamily="50" charset="-128"/>
                          <a:ea typeface="メイリオ" panose="020B0604030504040204" pitchFamily="50" charset="-128"/>
                        </a:rPr>
                        <a:t>1</a:t>
                      </a:r>
                      <a:r>
                        <a:rPr kumimoji="1" lang="ja-JP" altLang="en-US" sz="1200" dirty="0" smtClean="0">
                          <a:solidFill>
                            <a:schemeClr val="tx1"/>
                          </a:solidFill>
                          <a:latin typeface="メイリオ" panose="020B0604030504040204" pitchFamily="50" charset="-128"/>
                          <a:ea typeface="メイリオ" panose="020B0604030504040204" pitchFamily="50" charset="-128"/>
                        </a:rPr>
                        <a:t>カ所の専門医療機関を選定</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pPr algn="l"/>
                      <a:r>
                        <a:rPr kumimoji="1" lang="ja-JP" altLang="en-US" sz="1200" dirty="0" smtClean="0">
                          <a:solidFill>
                            <a:schemeClr val="tx1"/>
                          </a:solidFill>
                          <a:latin typeface="メイリオ" panose="020B0604030504040204" pitchFamily="50" charset="-128"/>
                          <a:ea typeface="メイリオ" panose="020B0604030504040204" pitchFamily="50" charset="-128"/>
                        </a:rPr>
                        <a:t>・令和５年３月、</a:t>
                      </a:r>
                      <a:r>
                        <a:rPr kumimoji="1"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専門医療機関・治療拠点機関の</a:t>
                      </a:r>
                      <a:r>
                        <a:rPr kumimoji="1" lang="ja-JP" altLang="en-US" sz="1200" dirty="0" smtClean="0">
                          <a:solidFill>
                            <a:schemeClr val="tx1"/>
                          </a:solidFill>
                          <a:latin typeface="メイリオ" panose="020B0604030504040204" pitchFamily="50" charset="-128"/>
                          <a:ea typeface="メイリオ" panose="020B0604030504040204" pitchFamily="50" charset="-128"/>
                        </a:rPr>
                        <a:t>追加選定</a:t>
                      </a:r>
                      <a:r>
                        <a:rPr kumimoji="1" lang="ja-JP" altLang="en-US" sz="1200" dirty="0" smtClean="0">
                          <a:solidFill>
                            <a:schemeClr val="tx1"/>
                          </a:solidFill>
                          <a:latin typeface="メイリオ" panose="020B0604030504040204" pitchFamily="50" charset="-128"/>
                          <a:ea typeface="メイリオ" panose="020B0604030504040204" pitchFamily="50" charset="-128"/>
                        </a:rPr>
                        <a:t>を予定</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02168287"/>
                  </a:ext>
                </a:extLst>
              </a:tr>
            </a:tbl>
          </a:graphicData>
        </a:graphic>
      </p:graphicFrame>
      <p:sp>
        <p:nvSpPr>
          <p:cNvPr id="18" name="角丸四角形 17"/>
          <p:cNvSpPr/>
          <p:nvPr/>
        </p:nvSpPr>
        <p:spPr>
          <a:xfrm>
            <a:off x="199376" y="698334"/>
            <a:ext cx="1008112" cy="250537"/>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概要</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9" name="表 18"/>
          <p:cNvGraphicFramePr>
            <a:graphicFrameLocks noGrp="1"/>
          </p:cNvGraphicFramePr>
          <p:nvPr>
            <p:extLst>
              <p:ext uri="{D42A27DB-BD31-4B8C-83A1-F6EECF244321}">
                <p14:modId xmlns:p14="http://schemas.microsoft.com/office/powerpoint/2010/main" val="1127722126"/>
              </p:ext>
            </p:extLst>
          </p:nvPr>
        </p:nvGraphicFramePr>
        <p:xfrm>
          <a:off x="301862" y="3478568"/>
          <a:ext cx="8734634" cy="1609350"/>
        </p:xfrm>
        <a:graphic>
          <a:graphicData uri="http://schemas.openxmlformats.org/drawingml/2006/table">
            <a:tbl>
              <a:tblPr firstRow="1" bandRow="1">
                <a:tableStyleId>{5C22544A-7EE6-4342-B048-85BDC9FD1C3A}</a:tableStyleId>
              </a:tblPr>
              <a:tblGrid>
                <a:gridCol w="5062226">
                  <a:extLst>
                    <a:ext uri="{9D8B030D-6E8A-4147-A177-3AD203B41FA5}">
                      <a16:colId xmlns:a16="http://schemas.microsoft.com/office/drawing/2014/main" val="2605787080"/>
                    </a:ext>
                  </a:extLst>
                </a:gridCol>
                <a:gridCol w="3672408">
                  <a:extLst>
                    <a:ext uri="{9D8B030D-6E8A-4147-A177-3AD203B41FA5}">
                      <a16:colId xmlns:a16="http://schemas.microsoft.com/office/drawing/2014/main" val="2953163664"/>
                    </a:ext>
                  </a:extLst>
                </a:gridCol>
              </a:tblGrid>
              <a:tr h="485864">
                <a:tc>
                  <a:txBody>
                    <a:bodyPr/>
                    <a:lstStyle/>
                    <a:p>
                      <a:pPr algn="ctr"/>
                      <a:r>
                        <a:rPr kumimoji="1" lang="ja-JP" altLang="en-US" sz="1000" dirty="0" smtClean="0">
                          <a:latin typeface="メイリオ" panose="020B0604030504040204" pitchFamily="50" charset="-128"/>
                          <a:ea typeface="メイリオ" panose="020B0604030504040204" pitchFamily="50" charset="-128"/>
                        </a:rPr>
                        <a:t>令和４年度</a:t>
                      </a:r>
                      <a:endParaRPr kumimoji="1" lang="ja-JP" altLang="en-US" sz="10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1000" dirty="0" smtClean="0">
                          <a:latin typeface="メイリオ" panose="020B0604030504040204" pitchFamily="50" charset="-128"/>
                          <a:ea typeface="メイリオ" panose="020B0604030504040204" pitchFamily="50" charset="-128"/>
                        </a:rPr>
                        <a:t>令和５年度以降</a:t>
                      </a:r>
                      <a:endParaRPr kumimoji="1" lang="ja-JP" altLang="en-US" sz="1000" dirty="0">
                        <a:latin typeface="メイリオ" panose="020B0604030504040204" pitchFamily="50" charset="-128"/>
                        <a:ea typeface="メイリオ"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507597802"/>
                  </a:ext>
                </a:extLst>
              </a:tr>
              <a:tr h="1123486">
                <a:tc>
                  <a:txBody>
                    <a:bodyPr/>
                    <a:lstStyle/>
                    <a:p>
                      <a:endParaRPr lang="ja-JP" altLang="en-US" dirty="0"/>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000" dirty="0">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8657440"/>
                  </a:ext>
                </a:extLst>
              </a:tr>
            </a:tbl>
          </a:graphicData>
        </a:graphic>
      </p:graphicFrame>
      <p:sp>
        <p:nvSpPr>
          <p:cNvPr id="4" name="ホームベース 3"/>
          <p:cNvSpPr/>
          <p:nvPr/>
        </p:nvSpPr>
        <p:spPr>
          <a:xfrm>
            <a:off x="301860" y="3963135"/>
            <a:ext cx="8734636" cy="271907"/>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schemeClr val="bg1"/>
                </a:solidFill>
                <a:latin typeface="メイリオ" panose="020B0604030504040204" pitchFamily="50" charset="-128"/>
                <a:ea typeface="メイリオ" panose="020B0604030504040204" pitchFamily="50" charset="-128"/>
              </a:rPr>
              <a:t>申 請 受 付</a:t>
            </a:r>
            <a:endParaRPr kumimoji="1" lang="ja-JP" altLang="en-US" sz="1400" b="1" dirty="0">
              <a:solidFill>
                <a:schemeClr val="bg1"/>
              </a:solidFill>
              <a:latin typeface="メイリオ" panose="020B0604030504040204" pitchFamily="50" charset="-128"/>
              <a:ea typeface="メイリオ" panose="020B0604030504040204" pitchFamily="50" charset="-128"/>
            </a:endParaRPr>
          </a:p>
        </p:txBody>
      </p:sp>
      <p:sp>
        <p:nvSpPr>
          <p:cNvPr id="28" name="ホームベース 27"/>
          <p:cNvSpPr/>
          <p:nvPr/>
        </p:nvSpPr>
        <p:spPr>
          <a:xfrm>
            <a:off x="421333" y="4335313"/>
            <a:ext cx="2597974" cy="652334"/>
          </a:xfrm>
          <a:prstGeom prst="homePlat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smtClean="0">
                <a:solidFill>
                  <a:schemeClr val="tx1"/>
                </a:solidFill>
                <a:latin typeface="メイリオ" panose="020B0604030504040204" pitchFamily="50" charset="-128"/>
                <a:ea typeface="メイリオ" panose="020B0604030504040204" pitchFamily="50" charset="-128"/>
              </a:rPr>
              <a:t>申請内容</a:t>
            </a:r>
            <a:r>
              <a:rPr lang="ja-JP" altLang="en-US" sz="1200" b="1" dirty="0" smtClean="0">
                <a:solidFill>
                  <a:schemeClr val="tx1"/>
                </a:solidFill>
                <a:latin typeface="メイリオ" panose="020B0604030504040204" pitchFamily="50" charset="-128"/>
                <a:ea typeface="メイリオ" panose="020B0604030504040204" pitchFamily="50" charset="-128"/>
              </a:rPr>
              <a:t>精査</a:t>
            </a:r>
            <a:endParaRPr lang="en-US" altLang="ja-JP" sz="1200" b="1" dirty="0" smtClean="0">
              <a:solidFill>
                <a:schemeClr val="tx1"/>
              </a:solidFill>
              <a:latin typeface="メイリオ" panose="020B0604030504040204" pitchFamily="50" charset="-128"/>
              <a:ea typeface="メイリオ" panose="020B0604030504040204" pitchFamily="50" charset="-128"/>
            </a:endParaRPr>
          </a:p>
        </p:txBody>
      </p:sp>
      <p:sp>
        <p:nvSpPr>
          <p:cNvPr id="30" name="タイトル 1"/>
          <p:cNvSpPr txBox="1">
            <a:spLocks/>
          </p:cNvSpPr>
          <p:nvPr/>
        </p:nvSpPr>
        <p:spPr>
          <a:xfrm>
            <a:off x="2859678" y="4715878"/>
            <a:ext cx="890612" cy="269084"/>
          </a:xfrm>
          <a:prstGeom prst="rect">
            <a:avLst/>
          </a:prstGeom>
          <a:noFill/>
          <a:ln>
            <a:noFill/>
            <a:prstDash val="solid"/>
          </a:ln>
          <a:effectLst/>
        </p:spPr>
        <p:txBody>
          <a:bodyPr vert="horz" lIns="91440" tIns="45720" rIns="91440" bIns="4572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第１回部会</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書面</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角丸四角形 30"/>
          <p:cNvSpPr/>
          <p:nvPr/>
        </p:nvSpPr>
        <p:spPr>
          <a:xfrm>
            <a:off x="4955490" y="4260166"/>
            <a:ext cx="332076" cy="77993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通知・</a:t>
            </a:r>
            <a:r>
              <a:rPr kumimoji="1" lang="ja-JP" altLang="en-US" sz="1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公表</a:t>
            </a:r>
            <a:endParaRPr kumimoji="1" lang="en-US" altLang="ja-JP" sz="1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2" name="直線矢印コネクタ 31"/>
          <p:cNvCxnSpPr/>
          <p:nvPr/>
        </p:nvCxnSpPr>
        <p:spPr>
          <a:xfrm>
            <a:off x="3542056" y="4605645"/>
            <a:ext cx="720000" cy="0"/>
          </a:xfrm>
          <a:prstGeom prst="straightConnector1">
            <a:avLst/>
          </a:prstGeom>
          <a:ln w="25400">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33" name="角丸四角形 32"/>
          <p:cNvSpPr/>
          <p:nvPr/>
        </p:nvSpPr>
        <p:spPr>
          <a:xfrm>
            <a:off x="348698" y="5149457"/>
            <a:ext cx="1677852" cy="281449"/>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第１回</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部会以降</a:t>
            </a:r>
            <a:endParaRPr kumimoji="1"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タイトル 1"/>
          <p:cNvSpPr txBox="1">
            <a:spLocks/>
          </p:cNvSpPr>
          <p:nvPr/>
        </p:nvSpPr>
        <p:spPr>
          <a:xfrm>
            <a:off x="7296170" y="4532559"/>
            <a:ext cx="750137" cy="257842"/>
          </a:xfrm>
          <a:prstGeom prst="rect">
            <a:avLst/>
          </a:prstGeom>
          <a:noFill/>
          <a:ln>
            <a:noFill/>
            <a:prstDash val="solid"/>
          </a:ln>
          <a:effectLst/>
        </p:spPr>
        <p:txBody>
          <a:bodyPr vert="horz" lIns="91440" tIns="45720" rIns="91440" bIns="4572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意見照会</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角丸四角形 35"/>
          <p:cNvSpPr/>
          <p:nvPr/>
        </p:nvSpPr>
        <p:spPr>
          <a:xfrm>
            <a:off x="8666768" y="4249057"/>
            <a:ext cx="320123" cy="79104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通知・</a:t>
            </a:r>
            <a:r>
              <a:rPr kumimoji="1" lang="ja-JP" altLang="en-US" sz="1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公表</a:t>
            </a:r>
            <a:endParaRPr kumimoji="1" lang="en-US" altLang="ja-JP" sz="1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37" name="直線矢印コネクタ 36"/>
          <p:cNvCxnSpPr/>
          <p:nvPr/>
        </p:nvCxnSpPr>
        <p:spPr>
          <a:xfrm>
            <a:off x="7824298" y="4416770"/>
            <a:ext cx="720000" cy="0"/>
          </a:xfrm>
          <a:prstGeom prst="straightConnector1">
            <a:avLst/>
          </a:prstGeom>
          <a:ln w="25400">
            <a:solidFill>
              <a:schemeClr val="tx1"/>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6" name="山形 5"/>
          <p:cNvSpPr/>
          <p:nvPr/>
        </p:nvSpPr>
        <p:spPr>
          <a:xfrm>
            <a:off x="5509425" y="4260166"/>
            <a:ext cx="1766841" cy="423066"/>
          </a:xfrm>
          <a:prstGeom prst="chevron">
            <a:avLst/>
          </a:prstGeom>
          <a:solidFill>
            <a:schemeClr val="bg1"/>
          </a:solidFill>
          <a:ln w="25400">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smtClean="0">
                <a:solidFill>
                  <a:schemeClr val="tx1"/>
                </a:solidFill>
                <a:latin typeface="メイリオ" panose="020B0604030504040204" pitchFamily="50" charset="-128"/>
                <a:ea typeface="メイリオ" panose="020B0604030504040204" pitchFamily="50" charset="-128"/>
              </a:rPr>
              <a:t>意向調査等</a:t>
            </a:r>
            <a:endParaRPr kumimoji="1" lang="en-US" altLang="ja-JP" sz="1100" b="1" dirty="0" smtClean="0">
              <a:solidFill>
                <a:schemeClr val="tx1"/>
              </a:solidFill>
              <a:latin typeface="メイリオ" panose="020B0604030504040204" pitchFamily="50" charset="-128"/>
              <a:ea typeface="メイリオ" panose="020B0604030504040204" pitchFamily="50" charset="-128"/>
            </a:endParaRPr>
          </a:p>
          <a:p>
            <a:pPr algn="ctr"/>
            <a:r>
              <a:rPr lang="en-US" altLang="ja-JP" sz="1000" b="1" dirty="0" smtClean="0">
                <a:solidFill>
                  <a:schemeClr val="tx1"/>
                </a:solidFill>
                <a:latin typeface="メイリオ" panose="020B0604030504040204" pitchFamily="50" charset="-128"/>
                <a:ea typeface="メイリオ" panose="020B0604030504040204" pitchFamily="50" charset="-128"/>
              </a:rPr>
              <a:t>(</a:t>
            </a:r>
            <a:r>
              <a:rPr lang="ja-JP" altLang="en-US" sz="1000" b="1" dirty="0" smtClean="0">
                <a:solidFill>
                  <a:schemeClr val="tx1"/>
                </a:solidFill>
                <a:latin typeface="メイリオ" panose="020B0604030504040204" pitchFamily="50" charset="-128"/>
                <a:ea typeface="メイリオ" panose="020B0604030504040204" pitchFamily="50" charset="-128"/>
              </a:rPr>
              <a:t>第１四半期想定</a:t>
            </a:r>
            <a:r>
              <a:rPr lang="en-US" altLang="ja-JP" sz="1000" b="1" dirty="0" smtClean="0">
                <a:solidFill>
                  <a:schemeClr val="tx1"/>
                </a:solidFill>
                <a:latin typeface="メイリオ" panose="020B0604030504040204" pitchFamily="50" charset="-128"/>
                <a:ea typeface="メイリオ" panose="020B0604030504040204" pitchFamily="50" charset="-128"/>
              </a:rPr>
              <a:t>)</a:t>
            </a:r>
            <a:endParaRPr kumimoji="1" lang="ja-JP" altLang="en-US" sz="1000" b="1" dirty="0">
              <a:solidFill>
                <a:schemeClr val="tx1"/>
              </a:solidFill>
              <a:latin typeface="メイリオ" panose="020B0604030504040204" pitchFamily="50" charset="-128"/>
              <a:ea typeface="メイリオ" panose="020B0604030504040204" pitchFamily="50" charset="-128"/>
            </a:endParaRPr>
          </a:p>
        </p:txBody>
      </p:sp>
      <p:sp>
        <p:nvSpPr>
          <p:cNvPr id="27" name="正方形/長方形 26"/>
          <p:cNvSpPr/>
          <p:nvPr/>
        </p:nvSpPr>
        <p:spPr>
          <a:xfrm>
            <a:off x="7824298" y="58527"/>
            <a:ext cx="1216670" cy="39770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ＭＳ 明朝" panose="02020609040205080304" pitchFamily="17" charset="-128"/>
                <a:ea typeface="ＭＳ 明朝" panose="02020609040205080304" pitchFamily="17" charset="-128"/>
              </a:rPr>
              <a:t>資料２</a:t>
            </a:r>
            <a:endParaRPr kumimoji="1" lang="ja-JP" altLang="en-US" sz="1400" dirty="0">
              <a:solidFill>
                <a:schemeClr val="tx1"/>
              </a:solidFill>
              <a:latin typeface="ＭＳ 明朝" panose="02020609040205080304" pitchFamily="17" charset="-128"/>
              <a:ea typeface="ＭＳ 明朝" panose="02020609040205080304" pitchFamily="17" charset="-128"/>
            </a:endParaRPr>
          </a:p>
        </p:txBody>
      </p:sp>
      <p:sp>
        <p:nvSpPr>
          <p:cNvPr id="43" name="星 5 42"/>
          <p:cNvSpPr/>
          <p:nvPr/>
        </p:nvSpPr>
        <p:spPr>
          <a:xfrm>
            <a:off x="3196972" y="4467327"/>
            <a:ext cx="216024" cy="216241"/>
          </a:xfrm>
          <a:prstGeom prst="star5">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星 5 43"/>
          <p:cNvSpPr/>
          <p:nvPr/>
        </p:nvSpPr>
        <p:spPr>
          <a:xfrm>
            <a:off x="7498125" y="4308650"/>
            <a:ext cx="255314" cy="223909"/>
          </a:xfrm>
          <a:prstGeom prst="star5">
            <a:avLst/>
          </a:prstGeom>
          <a:solidFill>
            <a:srgbClr val="FF0000"/>
          </a:solidFill>
          <a:ln>
            <a:solidFill>
              <a:schemeClr val="tx1">
                <a:lumMod val="65000"/>
                <a:lumOff val="3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 name="表 2"/>
          <p:cNvGraphicFramePr>
            <a:graphicFrameLocks noGrp="1"/>
          </p:cNvGraphicFramePr>
          <p:nvPr>
            <p:extLst>
              <p:ext uri="{D42A27DB-BD31-4B8C-83A1-F6EECF244321}">
                <p14:modId xmlns:p14="http://schemas.microsoft.com/office/powerpoint/2010/main" val="2254266105"/>
              </p:ext>
            </p:extLst>
          </p:nvPr>
        </p:nvGraphicFramePr>
        <p:xfrm>
          <a:off x="301860" y="2178152"/>
          <a:ext cx="8537009" cy="957428"/>
        </p:xfrm>
        <a:graphic>
          <a:graphicData uri="http://schemas.openxmlformats.org/drawingml/2006/table">
            <a:tbl>
              <a:tblPr firstRow="1" bandRow="1">
                <a:tableStyleId>{5C22544A-7EE6-4342-B048-85BDC9FD1C3A}</a:tableStyleId>
              </a:tblPr>
              <a:tblGrid>
                <a:gridCol w="2344320">
                  <a:extLst>
                    <a:ext uri="{9D8B030D-6E8A-4147-A177-3AD203B41FA5}">
                      <a16:colId xmlns:a16="http://schemas.microsoft.com/office/drawing/2014/main" val="642912483"/>
                    </a:ext>
                  </a:extLst>
                </a:gridCol>
                <a:gridCol w="6192689">
                  <a:extLst>
                    <a:ext uri="{9D8B030D-6E8A-4147-A177-3AD203B41FA5}">
                      <a16:colId xmlns:a16="http://schemas.microsoft.com/office/drawing/2014/main" val="2509270712"/>
                    </a:ext>
                  </a:extLst>
                </a:gridCol>
              </a:tblGrid>
              <a:tr h="957428">
                <a:tc>
                  <a:txBody>
                    <a:bodyPr/>
                    <a:lstStyle/>
                    <a:p>
                      <a:pPr algn="ctr"/>
                      <a:r>
                        <a:rPr kumimoji="1" lang="ja-JP" altLang="en-US" sz="1200" b="1" dirty="0" smtClean="0">
                          <a:solidFill>
                            <a:schemeClr val="bg1"/>
                          </a:solidFill>
                          <a:latin typeface="メイリオ" panose="020B0604030504040204" pitchFamily="50" charset="-128"/>
                          <a:ea typeface="メイリオ" panose="020B0604030504040204" pitchFamily="50" charset="-128"/>
                        </a:rPr>
                        <a:t>令和５年度以降</a:t>
                      </a:r>
                      <a:r>
                        <a:rPr kumimoji="1" lang="en-US" altLang="ja-JP" sz="1200" b="1" dirty="0" smtClean="0">
                          <a:solidFill>
                            <a:schemeClr val="bg1"/>
                          </a:solidFill>
                          <a:latin typeface="メイリオ" panose="020B0604030504040204" pitchFamily="50" charset="-128"/>
                          <a:ea typeface="メイリオ" panose="020B0604030504040204" pitchFamily="50" charset="-128"/>
                        </a:rPr>
                        <a:t>(</a:t>
                      </a:r>
                      <a:r>
                        <a:rPr kumimoji="1" lang="ja-JP" altLang="en-US" sz="1200" b="1" dirty="0" smtClean="0">
                          <a:solidFill>
                            <a:schemeClr val="bg1"/>
                          </a:solidFill>
                          <a:latin typeface="メイリオ" panose="020B0604030504040204" pitchFamily="50" charset="-128"/>
                          <a:ea typeface="メイリオ" panose="020B0604030504040204" pitchFamily="50" charset="-128"/>
                        </a:rPr>
                        <a:t>案</a:t>
                      </a:r>
                      <a:r>
                        <a:rPr kumimoji="1" lang="en-US" altLang="ja-JP" sz="1200" b="1" dirty="0" smtClean="0">
                          <a:solidFill>
                            <a:schemeClr val="bg1"/>
                          </a:solidFill>
                          <a:latin typeface="メイリオ" panose="020B0604030504040204" pitchFamily="50" charset="-128"/>
                          <a:ea typeface="メイリオ" panose="020B0604030504040204" pitchFamily="50" charset="-128"/>
                        </a:rPr>
                        <a:t>)</a:t>
                      </a:r>
                      <a:endParaRPr kumimoji="1" lang="ja-JP" altLang="en-US" sz="1200" b="1" dirty="0">
                        <a:solidFill>
                          <a:schemeClr val="bg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メイリオ" panose="020B0604030504040204" pitchFamily="50" charset="-128"/>
                          <a:ea typeface="メイリオ" panose="020B0604030504040204" pitchFamily="50" charset="-128"/>
                        </a:rPr>
                        <a:t>・申請状況に応じて引き続き選定を行い、依存症における医療体制を整備</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メイリオ" panose="020B0604030504040204" pitchFamily="50" charset="-128"/>
                          <a:ea typeface="メイリオ" panose="020B0604030504040204" pitchFamily="50" charset="-128"/>
                        </a:rPr>
                        <a:t>・治療拠点機関において医療従事者向け研修を実施</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pPr algn="l"/>
                      <a:r>
                        <a:rPr kumimoji="1" lang="ja-JP" altLang="en-US" sz="1200" dirty="0" smtClean="0">
                          <a:solidFill>
                            <a:schemeClr val="tx1"/>
                          </a:solidFill>
                          <a:latin typeface="メイリオ" panose="020B0604030504040204" pitchFamily="50" charset="-128"/>
                          <a:ea typeface="メイリオ" panose="020B0604030504040204" pitchFamily="50" charset="-128"/>
                        </a:rPr>
                        <a:t>・一般診療科も含めた、医療機関連携会議による連携体制の構築</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pPr algn="l"/>
                      <a:r>
                        <a:rPr kumimoji="1" lang="ja-JP" altLang="en-US" sz="1200" dirty="0" smtClean="0">
                          <a:solidFill>
                            <a:schemeClr val="tx1"/>
                          </a:solidFill>
                          <a:latin typeface="メイリオ" panose="020B0604030504040204" pitchFamily="50" charset="-128"/>
                          <a:ea typeface="メイリオ" panose="020B0604030504040204" pitchFamily="50" charset="-128"/>
                        </a:rPr>
                        <a:t>・治療拠点機関の専門職による、民間団体等と連携した患者支援の実施</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452777"/>
                  </a:ext>
                </a:extLst>
              </a:tr>
            </a:tbl>
          </a:graphicData>
        </a:graphic>
      </p:graphicFrame>
      <p:sp>
        <p:nvSpPr>
          <p:cNvPr id="45" name="星 5 44"/>
          <p:cNvSpPr/>
          <p:nvPr/>
        </p:nvSpPr>
        <p:spPr>
          <a:xfrm>
            <a:off x="4354702" y="4467326"/>
            <a:ext cx="216024" cy="21624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タイトル 1"/>
          <p:cNvSpPr txBox="1">
            <a:spLocks/>
          </p:cNvSpPr>
          <p:nvPr/>
        </p:nvSpPr>
        <p:spPr>
          <a:xfrm>
            <a:off x="3967499" y="4717308"/>
            <a:ext cx="886858" cy="270475"/>
          </a:xfrm>
          <a:prstGeom prst="rect">
            <a:avLst/>
          </a:prstGeom>
          <a:noFill/>
          <a:ln w="28575">
            <a:noFill/>
            <a:prstDash val="sysDash"/>
          </a:ln>
          <a:effectLst/>
        </p:spPr>
        <p:txBody>
          <a:bodyPr vert="horz" lIns="91440" tIns="45720" rIns="91440" bIns="4572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意見照会</a:t>
            </a:r>
            <a:endPar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タイトル 1"/>
          <p:cNvSpPr txBox="1">
            <a:spLocks/>
          </p:cNvSpPr>
          <p:nvPr/>
        </p:nvSpPr>
        <p:spPr>
          <a:xfrm>
            <a:off x="6607986" y="4745206"/>
            <a:ext cx="2249042" cy="360879"/>
          </a:xfrm>
          <a:prstGeom prst="rect">
            <a:avLst/>
          </a:prstGeom>
          <a:noFill/>
          <a:ln>
            <a:noFill/>
            <a:prstDash val="solid"/>
          </a:ln>
          <a:effectLst/>
        </p:spPr>
        <p:txBody>
          <a:bodyPr vert="horz" lIns="91440" tIns="45720" rIns="91440" bIns="45720" rtlCol="0" anchor="t" anchorCtr="0">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申請状況に</a:t>
            </a:r>
            <a:r>
              <a:rPr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応じて</a:t>
            </a:r>
            <a:r>
              <a:rPr lang="ja-JP" altLang="en-US" sz="900" b="1" dirty="0">
                <a:latin typeface="メイリオ" panose="020B0604030504040204" pitchFamily="50" charset="-128"/>
                <a:ea typeface="メイリオ" panose="020B0604030504040204" pitchFamily="50" charset="-128"/>
                <a:cs typeface="メイリオ" panose="020B0604030504040204" pitchFamily="50" charset="-128"/>
              </a:rPr>
              <a:t>選定</a:t>
            </a:r>
            <a:r>
              <a:rPr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を実施</a:t>
            </a:r>
            <a:endParaRPr lang="en-US" altLang="ja-JP" sz="9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l"/>
            <a:r>
              <a:rPr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必要に応じて部会の開催を行う</a:t>
            </a:r>
            <a:endParaRPr lang="en-US" altLang="ja-JP" sz="9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920505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02376" y="936402"/>
            <a:ext cx="8763338" cy="119645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202376" y="1019072"/>
            <a:ext cx="8892480" cy="9697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14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2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選定数の考え方</a:t>
            </a:r>
            <a:r>
              <a:rPr lang="en-US" altLang="ja-JP" sz="12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p>
          <a:p>
            <a:r>
              <a:rPr lang="ja-JP" altLang="en-US" sz="1200" b="1" dirty="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　</a:t>
            </a:r>
            <a:r>
              <a:rPr lang="ja-JP" altLang="en-US" sz="12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〇専門医療機関　</a:t>
            </a:r>
            <a:r>
              <a:rPr lang="en-US" altLang="ja-JP" sz="12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a:t>
            </a:r>
            <a:r>
              <a:rPr lang="ja-JP" altLang="en-US" sz="12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　申請があり、選定</a:t>
            </a:r>
            <a:r>
              <a:rPr lang="ja-JP" altLang="en-US" sz="1200" b="1" dirty="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基準</a:t>
            </a:r>
            <a:r>
              <a:rPr lang="ja-JP" altLang="en-US" sz="12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を満たした医療</a:t>
            </a:r>
            <a:r>
              <a:rPr lang="ja-JP" altLang="en-US" sz="12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機関を選定</a:t>
            </a:r>
            <a:r>
              <a:rPr lang="ja-JP" altLang="en-US" sz="12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（上限数は設けない）</a:t>
            </a:r>
            <a:endParaRPr lang="en-US" altLang="ja-JP" sz="12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endParaRPr>
          </a:p>
          <a:p>
            <a:r>
              <a:rPr lang="ja-JP" altLang="en-US" sz="1200" b="1" dirty="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　</a:t>
            </a:r>
            <a:r>
              <a:rPr lang="ja-JP" altLang="en-US" sz="12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　　　　　　　　　　</a:t>
            </a:r>
            <a:r>
              <a:rPr lang="en-US" altLang="ja-JP" sz="12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a:t>
            </a:r>
            <a:r>
              <a:rPr lang="ja-JP" altLang="en-US" sz="12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適切な医療を受けられる医療機関が多く存在することは、依存症患者にとって有益なため</a:t>
            </a:r>
            <a:endParaRPr lang="en-US" altLang="ja-JP" sz="12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endParaRPr>
          </a:p>
          <a:p>
            <a:endParaRPr lang="en-US" altLang="ja-JP" sz="400" b="1" dirty="0">
              <a:solidFill>
                <a:schemeClr val="tx1"/>
              </a:solidFill>
              <a:latin typeface="ＭＳ 明朝" panose="02020609040205080304" pitchFamily="17" charset="-128"/>
              <a:ea typeface="ＭＳ 明朝" panose="02020609040205080304" pitchFamily="17" charset="-128"/>
              <a:cs typeface="メイリオ" panose="020B0604030504040204" pitchFamily="50" charset="-128"/>
            </a:endParaRPr>
          </a:p>
          <a:p>
            <a:r>
              <a:rPr lang="ja-JP" altLang="en-US" sz="12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　〇治療拠点機関　</a:t>
            </a:r>
            <a:r>
              <a:rPr lang="en-US" altLang="ja-JP" sz="12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a:t>
            </a:r>
            <a:r>
              <a:rPr lang="ja-JP" altLang="en-US" sz="12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　広域エリアの拠点と</a:t>
            </a:r>
            <a:r>
              <a:rPr lang="ja-JP" altLang="en-US" sz="12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なるため、当面１か所の選定を想定</a:t>
            </a:r>
            <a:endParaRPr lang="en-US" altLang="ja-JP" sz="12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endParaRPr>
          </a:p>
          <a:p>
            <a:r>
              <a:rPr lang="ja-JP" altLang="en-US" sz="1200" b="1" dirty="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　</a:t>
            </a:r>
            <a:r>
              <a:rPr lang="ja-JP" altLang="en-US" sz="12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rPr>
              <a:t>　　　　　　　　　　　　　　　　　　　　　　　　　　　　　　　　　　　　　</a:t>
            </a:r>
            <a:endParaRPr lang="en-US" altLang="ja-JP" sz="1000" b="1" dirty="0" smtClean="0">
              <a:solidFill>
                <a:schemeClr val="tx1"/>
              </a:solidFill>
              <a:latin typeface="ＭＳ 明朝" panose="02020609040205080304" pitchFamily="17" charset="-128"/>
              <a:ea typeface="ＭＳ 明朝" panose="02020609040205080304" pitchFamily="17" charset="-128"/>
              <a:cs typeface="メイリオ" panose="020B0604030504040204" pitchFamily="50" charset="-128"/>
            </a:endParaRPr>
          </a:p>
        </p:txBody>
      </p:sp>
      <p:cxnSp>
        <p:nvCxnSpPr>
          <p:cNvPr id="12" name="直線コネクタ 11"/>
          <p:cNvCxnSpPr/>
          <p:nvPr/>
        </p:nvCxnSpPr>
        <p:spPr>
          <a:xfrm>
            <a:off x="12045" y="692696"/>
            <a:ext cx="9144000" cy="0"/>
          </a:xfrm>
          <a:prstGeom prst="line">
            <a:avLst/>
          </a:prstGeom>
          <a:ln w="63500" cmpd="thinThick">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正方形/長方形 12"/>
          <p:cNvSpPr/>
          <p:nvPr/>
        </p:nvSpPr>
        <p:spPr>
          <a:xfrm>
            <a:off x="323528" y="191781"/>
            <a:ext cx="8241254" cy="3420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参考：東京都依存症専門医療機関及び依存症治療拠点機関の選定について</a:t>
            </a:r>
            <a:endParaRPr kumimoji="1" lang="ja-JP" altLang="en-US" b="1"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847335568"/>
              </p:ext>
            </p:extLst>
          </p:nvPr>
        </p:nvGraphicFramePr>
        <p:xfrm>
          <a:off x="323528" y="2839900"/>
          <a:ext cx="4032448" cy="3718929"/>
        </p:xfrm>
        <a:graphic>
          <a:graphicData uri="http://schemas.openxmlformats.org/drawingml/2006/table">
            <a:tbl>
              <a:tblPr bandRow="1">
                <a:tableStyleId>{5C22544A-7EE6-4342-B048-85BDC9FD1C3A}</a:tableStyleId>
              </a:tblPr>
              <a:tblGrid>
                <a:gridCol w="899806">
                  <a:extLst>
                    <a:ext uri="{9D8B030D-6E8A-4147-A177-3AD203B41FA5}">
                      <a16:colId xmlns:a16="http://schemas.microsoft.com/office/drawing/2014/main" val="229554842"/>
                    </a:ext>
                  </a:extLst>
                </a:gridCol>
                <a:gridCol w="1105319">
                  <a:extLst>
                    <a:ext uri="{9D8B030D-6E8A-4147-A177-3AD203B41FA5}">
                      <a16:colId xmlns:a16="http://schemas.microsoft.com/office/drawing/2014/main" val="3058483487"/>
                    </a:ext>
                  </a:extLst>
                </a:gridCol>
                <a:gridCol w="1048615">
                  <a:extLst>
                    <a:ext uri="{9D8B030D-6E8A-4147-A177-3AD203B41FA5}">
                      <a16:colId xmlns:a16="http://schemas.microsoft.com/office/drawing/2014/main" val="4091590719"/>
                    </a:ext>
                  </a:extLst>
                </a:gridCol>
                <a:gridCol w="978708">
                  <a:extLst>
                    <a:ext uri="{9D8B030D-6E8A-4147-A177-3AD203B41FA5}">
                      <a16:colId xmlns:a16="http://schemas.microsoft.com/office/drawing/2014/main" val="2676977405"/>
                    </a:ext>
                  </a:extLst>
                </a:gridCol>
              </a:tblGrid>
              <a:tr h="665127">
                <a:tc>
                  <a:txBody>
                    <a:bodyPr/>
                    <a:lstStyle/>
                    <a:p>
                      <a:pPr algn="ctr"/>
                      <a:r>
                        <a:rPr kumimoji="1" lang="ja-JP" altLang="en-US" sz="1200" dirty="0" smtClean="0"/>
                        <a:t>種別</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200" dirty="0" smtClean="0"/>
                        <a:t>医療機関名</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smtClean="0"/>
                        <a:t>専門医療機関</a:t>
                      </a:r>
                      <a:endParaRPr kumimoji="1" lang="ja-JP" altLang="en-US"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smtClean="0"/>
                        <a:t>治療拠点機関</a:t>
                      </a:r>
                      <a:endParaRPr kumimoji="1" lang="ja-JP" altLang="en-US"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61670654"/>
                  </a:ext>
                </a:extLst>
              </a:tr>
              <a:tr h="498845">
                <a:tc rowSpan="6">
                  <a:txBody>
                    <a:bodyPr/>
                    <a:lstStyle/>
                    <a:p>
                      <a:pPr algn="ctr"/>
                      <a:r>
                        <a:rPr kumimoji="1" lang="ja-JP" altLang="en-US" sz="1100" dirty="0" smtClean="0"/>
                        <a:t>アルコール</a:t>
                      </a:r>
                      <a:endParaRPr kumimoji="1" lang="en-US" altLang="ja-JP" sz="1100" dirty="0" smtClean="0"/>
                    </a:p>
                    <a:p>
                      <a:pPr algn="ctr"/>
                      <a:r>
                        <a:rPr kumimoji="1" lang="ja-JP" altLang="en-US" sz="1100" dirty="0" smtClean="0"/>
                        <a:t>健康障害</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smtClean="0"/>
                        <a:t>成増厚生病院</a:t>
                      </a:r>
                      <a:endParaRPr kumimoji="1" lang="ja-JP" alt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smtClean="0"/>
                        <a:t>〇</a:t>
                      </a:r>
                      <a:endParaRPr kumimoji="1" lang="ja-JP" alt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050" dirty="0" smtClean="0"/>
                        <a:t>―</a:t>
                      </a:r>
                      <a:endParaRPr kumimoji="1" lang="ja-JP" alt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38376716"/>
                  </a:ext>
                </a:extLst>
              </a:tr>
              <a:tr h="498845">
                <a:tc vMerge="1">
                  <a:txBody>
                    <a:bodyPr/>
                    <a:lstStyle/>
                    <a:p>
                      <a:endParaRPr kumimoji="1" lang="ja-JP" altLang="en-US"/>
                    </a:p>
                  </a:txBody>
                  <a:tcPr/>
                </a:tc>
                <a:tc>
                  <a:txBody>
                    <a:bodyPr/>
                    <a:lstStyle/>
                    <a:p>
                      <a:pPr algn="ctr"/>
                      <a:r>
                        <a:rPr kumimoji="1" lang="ja-JP" altLang="en-US" sz="1050" dirty="0" smtClean="0"/>
                        <a:t>東京足立病院</a:t>
                      </a:r>
                      <a:endParaRPr kumimoji="1" lang="ja-JP" alt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smtClean="0"/>
                        <a:t>〇</a:t>
                      </a:r>
                      <a:endParaRPr kumimoji="1" lang="ja-JP" alt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050" dirty="0" smtClean="0"/>
                        <a:t>―</a:t>
                      </a:r>
                      <a:endParaRPr kumimoji="1" lang="ja-JP" alt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85132810"/>
                  </a:ext>
                </a:extLst>
              </a:tr>
              <a:tr h="498845">
                <a:tc vMerge="1">
                  <a:txBody>
                    <a:bodyPr/>
                    <a:lstStyle/>
                    <a:p>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smtClean="0"/>
                        <a:t>平川病院</a:t>
                      </a:r>
                      <a:endParaRPr kumimoji="1" lang="ja-JP" alt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smtClean="0"/>
                        <a:t>〇</a:t>
                      </a:r>
                      <a:endParaRPr kumimoji="1" lang="ja-JP" alt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050" dirty="0" smtClean="0">
                          <a:solidFill>
                            <a:schemeClr val="tx1"/>
                          </a:solidFill>
                        </a:rPr>
                        <a:t>―</a:t>
                      </a:r>
                      <a:endParaRPr kumimoji="1" lang="ja-JP" altLang="en-US"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76856917"/>
                  </a:ext>
                </a:extLst>
              </a:tr>
              <a:tr h="498845">
                <a:tc vMerge="1">
                  <a:txBody>
                    <a:bodyPr/>
                    <a:lstStyle/>
                    <a:p>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smtClean="0"/>
                        <a:t>駒木野病院</a:t>
                      </a:r>
                      <a:endParaRPr kumimoji="1" lang="ja-JP" alt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smtClean="0"/>
                        <a:t>〇</a:t>
                      </a:r>
                      <a:endParaRPr kumimoji="1" lang="ja-JP" alt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050" dirty="0" smtClean="0">
                          <a:solidFill>
                            <a:schemeClr val="tx1"/>
                          </a:solidFill>
                        </a:rPr>
                        <a:t>―</a:t>
                      </a:r>
                      <a:endParaRPr kumimoji="1" lang="ja-JP" altLang="en-US"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89026248"/>
                  </a:ext>
                </a:extLst>
              </a:tr>
              <a:tr h="498845">
                <a:tc vMerge="1">
                  <a:txBody>
                    <a:bodyPr/>
                    <a:lstStyle/>
                    <a:p>
                      <a:endParaRPr kumimoji="1" lang="ja-JP" altLang="en-US"/>
                    </a:p>
                  </a:txBody>
                  <a:tcPr/>
                </a:tc>
                <a:tc>
                  <a:txBody>
                    <a:bodyPr/>
                    <a:lstStyle/>
                    <a:p>
                      <a:pPr algn="ctr"/>
                      <a:r>
                        <a:rPr kumimoji="1" lang="ja-JP" altLang="en-US" sz="1050" dirty="0" smtClean="0"/>
                        <a:t>よしの病院</a:t>
                      </a:r>
                      <a:endParaRPr kumimoji="1" lang="ja-JP" alt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smtClean="0"/>
                        <a:t>〇</a:t>
                      </a:r>
                      <a:endParaRPr kumimoji="1" lang="ja-JP" alt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050" dirty="0" smtClean="0">
                          <a:solidFill>
                            <a:schemeClr val="tx1"/>
                          </a:solidFill>
                        </a:rPr>
                        <a:t>―</a:t>
                      </a:r>
                      <a:endParaRPr kumimoji="1" lang="ja-JP" altLang="en-US"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40276842"/>
                  </a:ext>
                </a:extLst>
              </a:tr>
              <a:tr h="559577">
                <a:tc vMerge="1">
                  <a:txBody>
                    <a:bodyPr/>
                    <a:lstStyle/>
                    <a:p>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smtClean="0"/>
                        <a:t>桜ヶ丘記念病院</a:t>
                      </a:r>
                      <a:endParaRPr kumimoji="1" lang="ja-JP" alt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dirty="0" smtClean="0"/>
                        <a:t>〇</a:t>
                      </a:r>
                      <a:endParaRPr kumimoji="1" lang="ja-JP" alt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050" dirty="0" smtClean="0">
                          <a:solidFill>
                            <a:schemeClr val="tx1"/>
                          </a:solidFill>
                        </a:rPr>
                        <a:t>―</a:t>
                      </a:r>
                      <a:endParaRPr kumimoji="1" lang="ja-JP" altLang="en-US" sz="105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9691581"/>
                  </a:ext>
                </a:extLst>
              </a:tr>
            </a:tbl>
          </a:graphicData>
        </a:graphic>
      </p:graphicFrame>
      <p:graphicFrame>
        <p:nvGraphicFramePr>
          <p:cNvPr id="18" name="表 17"/>
          <p:cNvGraphicFramePr>
            <a:graphicFrameLocks noGrp="1"/>
          </p:cNvGraphicFramePr>
          <p:nvPr>
            <p:extLst>
              <p:ext uri="{D42A27DB-BD31-4B8C-83A1-F6EECF244321}">
                <p14:modId xmlns:p14="http://schemas.microsoft.com/office/powerpoint/2010/main" val="1700144101"/>
              </p:ext>
            </p:extLst>
          </p:nvPr>
        </p:nvGraphicFramePr>
        <p:xfrm>
          <a:off x="4461290" y="2864702"/>
          <a:ext cx="4633566" cy="1882002"/>
        </p:xfrm>
        <a:graphic>
          <a:graphicData uri="http://schemas.openxmlformats.org/drawingml/2006/table">
            <a:tbl>
              <a:tblPr bandRow="1">
                <a:tableStyleId>{5C22544A-7EE6-4342-B048-85BDC9FD1C3A}</a:tableStyleId>
              </a:tblPr>
              <a:tblGrid>
                <a:gridCol w="1146226">
                  <a:extLst>
                    <a:ext uri="{9D8B030D-6E8A-4147-A177-3AD203B41FA5}">
                      <a16:colId xmlns:a16="http://schemas.microsoft.com/office/drawing/2014/main" val="229554842"/>
                    </a:ext>
                  </a:extLst>
                </a:gridCol>
                <a:gridCol w="1476027">
                  <a:extLst>
                    <a:ext uri="{9D8B030D-6E8A-4147-A177-3AD203B41FA5}">
                      <a16:colId xmlns:a16="http://schemas.microsoft.com/office/drawing/2014/main" val="3058483487"/>
                    </a:ext>
                  </a:extLst>
                </a:gridCol>
                <a:gridCol w="998262">
                  <a:extLst>
                    <a:ext uri="{9D8B030D-6E8A-4147-A177-3AD203B41FA5}">
                      <a16:colId xmlns:a16="http://schemas.microsoft.com/office/drawing/2014/main" val="2316234107"/>
                    </a:ext>
                  </a:extLst>
                </a:gridCol>
                <a:gridCol w="1013051">
                  <a:extLst>
                    <a:ext uri="{9D8B030D-6E8A-4147-A177-3AD203B41FA5}">
                      <a16:colId xmlns:a16="http://schemas.microsoft.com/office/drawing/2014/main" val="2676977405"/>
                    </a:ext>
                  </a:extLst>
                </a:gridCol>
              </a:tblGrid>
              <a:tr h="622586">
                <a:tc>
                  <a:txBody>
                    <a:bodyPr/>
                    <a:lstStyle/>
                    <a:p>
                      <a:pPr algn="ctr"/>
                      <a:r>
                        <a:rPr kumimoji="1" lang="ja-JP" altLang="en-US" sz="1200" dirty="0" smtClean="0"/>
                        <a:t>種別</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200" dirty="0" smtClean="0"/>
                        <a:t>医療機関名</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smtClean="0"/>
                        <a:t>専門医療機関</a:t>
                      </a:r>
                      <a:endParaRPr kumimoji="1" lang="ja-JP" altLang="en-US"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smtClean="0"/>
                        <a:t>治療拠点機関</a:t>
                      </a:r>
                      <a:endParaRPr kumimoji="1" lang="ja-JP" altLang="en-US" sz="1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61670654"/>
                  </a:ext>
                </a:extLst>
              </a:tr>
              <a:tr h="616583">
                <a:tc>
                  <a:txBody>
                    <a:bodyPr/>
                    <a:lstStyle/>
                    <a:p>
                      <a:pPr algn="ctr"/>
                      <a:r>
                        <a:rPr kumimoji="1" lang="ja-JP" altLang="en-US" sz="1200" dirty="0" smtClean="0"/>
                        <a:t>薬物依存症</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smtClean="0"/>
                        <a:t>国立精神神経医療</a:t>
                      </a:r>
                      <a:endParaRPr kumimoji="1" lang="en-US" altLang="ja-JP" sz="1200" dirty="0" smtClean="0"/>
                    </a:p>
                    <a:p>
                      <a:pPr algn="ctr"/>
                      <a:r>
                        <a:rPr kumimoji="1" lang="ja-JP" altLang="en-US" sz="1200" dirty="0" smtClean="0"/>
                        <a:t>研究センター</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smtClean="0"/>
                        <a:t>〇</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smtClean="0"/>
                        <a:t>〇</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2151753"/>
                  </a:ext>
                </a:extLst>
              </a:tr>
              <a:tr h="642833">
                <a:tc>
                  <a:txBody>
                    <a:bodyPr/>
                    <a:lstStyle/>
                    <a:p>
                      <a:pPr algn="ctr"/>
                      <a:r>
                        <a:rPr kumimoji="1" lang="ja-JP" altLang="en-US" sz="1200" dirty="0" smtClean="0"/>
                        <a:t>ギャンブル等</a:t>
                      </a:r>
                      <a:endParaRPr kumimoji="1" lang="en-US" altLang="ja-JP" sz="1200" dirty="0" smtClean="0"/>
                    </a:p>
                    <a:p>
                      <a:pPr algn="ctr"/>
                      <a:r>
                        <a:rPr kumimoji="1" lang="ja-JP" altLang="en-US" sz="1200" dirty="0" smtClean="0"/>
                        <a:t>依存症</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dirty="0" smtClean="0"/>
                        <a:t>未選定</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200" dirty="0" smtClean="0"/>
                        <a:t>―</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200" dirty="0" smtClean="0"/>
                        <a:t>―</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8559497"/>
                  </a:ext>
                </a:extLst>
              </a:tr>
            </a:tbl>
          </a:graphicData>
        </a:graphic>
      </p:graphicFrame>
      <p:sp>
        <p:nvSpPr>
          <p:cNvPr id="21" name="正方形/長方形 20"/>
          <p:cNvSpPr/>
          <p:nvPr/>
        </p:nvSpPr>
        <p:spPr>
          <a:xfrm>
            <a:off x="202376" y="2411951"/>
            <a:ext cx="393757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6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令和５年２月時点 </a:t>
            </a:r>
            <a:r>
              <a:rPr kumimoji="1" lang="ja-JP" altLang="en-US" sz="16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選定</a:t>
            </a:r>
            <a:r>
              <a:rPr kumimoji="1" lang="ja-JP" altLang="en-US" sz="16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状況一覧</a:t>
            </a:r>
            <a:r>
              <a:rPr kumimoji="1" lang="en-US" altLang="ja-JP" sz="16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endParaRPr kumimoji="1" lang="ja-JP" altLang="en-US" sz="1600" b="1"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spTree>
    <p:extLst>
      <p:ext uri="{BB962C8B-B14F-4D97-AF65-F5344CB8AC3E}">
        <p14:creationId xmlns:p14="http://schemas.microsoft.com/office/powerpoint/2010/main" val="49569986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1603</TotalTime>
  <Words>580</Words>
  <Application>Microsoft Office PowerPoint</Application>
  <PresentationFormat>画面に合わせる (4:3)</PresentationFormat>
  <Paragraphs>86</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ＭＳ Ｐゴシック</vt:lpstr>
      <vt:lpstr>ＭＳ ゴシック</vt:lpstr>
      <vt:lpstr>ＭＳ 明朝</vt:lpstr>
      <vt:lpstr>メイリオ</vt:lpstr>
      <vt:lpstr>游ゴシック</vt:lpstr>
      <vt:lpstr>Arial</vt:lpstr>
      <vt:lpstr>Calibri</vt:lpstr>
      <vt:lpstr>Office ​​テーマ</vt:lpstr>
      <vt:lpstr>PowerPoint プレゼンテーション</vt:lpstr>
      <vt:lpstr>PowerPoint プレゼンテーション</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東京都</dc:creator>
  <cp:lastModifiedBy>多代　恭章</cp:lastModifiedBy>
  <cp:revision>346</cp:revision>
  <cp:lastPrinted>2020-09-25T02:05:57Z</cp:lastPrinted>
  <dcterms:created xsi:type="dcterms:W3CDTF">2019-10-09T08:45:45Z</dcterms:created>
  <dcterms:modified xsi:type="dcterms:W3CDTF">2023-02-09T08:37:53Z</dcterms:modified>
</cp:coreProperties>
</file>