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6" r:id="rId2"/>
    <p:sldId id="267" r:id="rId3"/>
    <p:sldId id="26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CD8F9"/>
    <a:srgbClr val="FBC5F6"/>
    <a:srgbClr val="EC7524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E8C593-3278-458B-BA2C-942DB6BAC80D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2E2CCF-160E-491A-A9FE-00F99E6518C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316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031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787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0426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21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4349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7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98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53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668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708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6996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D26FD3-09DD-4236-990C-4AAEE719CF90}" type="datetimeFigureOut">
              <a:rPr kumimoji="1" lang="ja-JP" altLang="en-US" smtClean="0"/>
              <a:t>2021/8/10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711F3-70F6-41B5-A5AE-70A9811FB45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6648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/>
          <p:cNvSpPr txBox="1"/>
          <p:nvPr/>
        </p:nvSpPr>
        <p:spPr>
          <a:xfrm>
            <a:off x="368099" y="679012"/>
            <a:ext cx="8550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4000" b="1" i="0" u="none" strike="noStrike" kern="100" cap="none" spc="0" normalizeH="0" baseline="0" noProof="0" dirty="0" smtClean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よこむきで</a:t>
            </a:r>
            <a:r>
              <a:rPr kumimoji="0" lang="ja-JP" altLang="en-US" sz="4000" b="1" i="0" u="none" strike="noStrike" kern="100" cap="none" spc="0" normalizeH="0" baseline="0" noProof="0" dirty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一緒</a:t>
            </a:r>
            <a:r>
              <a:rPr kumimoji="0" lang="ja-JP" altLang="en-US" sz="4000" b="1" i="0" u="none" strike="noStrike" kern="100" cap="none" spc="0" normalizeH="0" baseline="0" noProof="0" dirty="0" smtClean="0">
                <a:ln w="22225">
                  <a:solidFill>
                    <a:srgbClr val="389454"/>
                  </a:solidFill>
                  <a:prstDash val="solid"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にあそぼう</a:t>
            </a:r>
            <a:r>
              <a:rPr kumimoji="0" lang="ja-JP" altLang="en-US" sz="2400" b="1" i="0" u="none" strike="noStrike" kern="100" cap="none" spc="0" normalizeH="0" baseline="0" noProof="0" dirty="0" smtClean="0">
                <a:ln w="22225">
                  <a:solidFill>
                    <a:srgbClr val="70AD47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HGP創英角ﾎﾟｯﾌﾟ体" panose="040B0A00000000000000" pitchFamily="50" charset="-128"/>
                <a:cs typeface="Times New Roman" panose="02020603050405020304" pitchFamily="18" charset="0"/>
              </a:rPr>
              <a:t>と思ったら・・・</a:t>
            </a:r>
            <a:endParaRPr kumimoji="0" lang="ja-JP" altLang="en-US" sz="4000" b="1" i="0" u="none" strike="noStrike" kern="100" cap="none" spc="0" normalizeH="0" baseline="0" noProof="0" dirty="0">
              <a:ln w="22225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07281" y="1943889"/>
            <a:ext cx="63836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 w="22225">
                  <a:solidFill>
                    <a:srgbClr val="5B9BD5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　反り返ってしまうとき　やうまく手が出ないとき</a:t>
            </a:r>
            <a:endParaRPr kumimoji="1" lang="ja-JP" altLang="en-US" sz="2400" b="1" i="0" u="none" strike="noStrike" kern="1200" cap="none" spc="0" normalizeH="0" baseline="0" noProof="0" dirty="0">
              <a:ln w="22225">
                <a:solidFill>
                  <a:srgbClr val="5B9BD5">
                    <a:lumMod val="20000"/>
                    <a:lumOff val="80000"/>
                  </a:srgbClr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496115" y="122021"/>
            <a:ext cx="59869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 smtClean="0">
                <a:ln w="22225">
                  <a:solidFill>
                    <a:srgbClr val="70AD47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こんなときどうする？</a:t>
            </a:r>
            <a:endParaRPr kumimoji="1" lang="ja-JP" altLang="en-US" sz="3200" b="1" i="0" u="none" strike="noStrike" kern="1200" cap="none" spc="0" normalizeH="0" baseline="0" noProof="0" dirty="0">
              <a:ln w="22225">
                <a:solidFill>
                  <a:srgbClr val="70AD47">
                    <a:lumMod val="20000"/>
                    <a:lumOff val="80000"/>
                  </a:srgbClr>
                </a:solidFill>
                <a:prstDash val="solid"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t="12393" r="3374" b="24060"/>
          <a:stretch/>
        </p:blipFill>
        <p:spPr>
          <a:xfrm>
            <a:off x="138350" y="2790645"/>
            <a:ext cx="4504804" cy="2398143"/>
          </a:xfrm>
          <a:prstGeom prst="round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0" t="11548" r="3781" b="16280"/>
          <a:stretch/>
        </p:blipFill>
        <p:spPr>
          <a:xfrm>
            <a:off x="4764639" y="2717321"/>
            <a:ext cx="4153571" cy="254479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2281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片側の 2 つの角を丸めた四角形 14"/>
          <p:cNvSpPr/>
          <p:nvPr/>
        </p:nvSpPr>
        <p:spPr>
          <a:xfrm>
            <a:off x="4676875" y="1476492"/>
            <a:ext cx="4265072" cy="1197514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　胸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に手を当てて臍の方向へ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　　下げながら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揺らして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みる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" name="片側の 2 つの角を丸めた四角形 1"/>
          <p:cNvSpPr/>
          <p:nvPr/>
        </p:nvSpPr>
        <p:spPr>
          <a:xfrm>
            <a:off x="161965" y="1522506"/>
            <a:ext cx="4405631" cy="1168935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腰を前後に揺らして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みる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364780" y="258869"/>
            <a:ext cx="468155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 w="9525">
                  <a:solidFill>
                    <a:srgbClr val="5B9BD5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　</a:t>
            </a:r>
            <a:r>
              <a:rPr kumimoji="1" lang="ja-JP" altLang="en-US" sz="2400" b="1" i="0" u="none" strike="noStrike" kern="1200" cap="none" spc="0" normalizeH="0" baseline="0" noProof="0" dirty="0" smtClean="0">
                <a:ln w="9525">
                  <a:solidFill>
                    <a:srgbClr val="5B9BD5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どうしたらリラックスできるのか？</a:t>
            </a:r>
            <a:endParaRPr kumimoji="1" lang="ja-JP" altLang="en-US" sz="2400" b="1" i="0" u="none" strike="noStrike" kern="1200" cap="none" spc="0" normalizeH="0" baseline="0" noProof="0" dirty="0">
              <a:ln w="9525">
                <a:solidFill>
                  <a:srgbClr val="5B9BD5">
                    <a:lumMod val="20000"/>
                    <a:lumOff val="80000"/>
                  </a:srgbClr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t="27944" r="4402" b="4422"/>
          <a:stretch/>
        </p:blipFill>
        <p:spPr>
          <a:xfrm>
            <a:off x="161965" y="2308530"/>
            <a:ext cx="4405632" cy="2452815"/>
          </a:xfrm>
          <a:prstGeom prst="roundRect">
            <a:avLst/>
          </a:prstGeom>
          <a:ln>
            <a:solidFill>
              <a:srgbClr val="41719C"/>
            </a:solidFill>
          </a:ln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" t="19561" r="9517" b="10416"/>
          <a:stretch/>
        </p:blipFill>
        <p:spPr>
          <a:xfrm>
            <a:off x="4676876" y="2308530"/>
            <a:ext cx="4272339" cy="2473671"/>
          </a:xfrm>
          <a:prstGeom prst="roundRect">
            <a:avLst/>
          </a:prstGeom>
          <a:ln>
            <a:solidFill>
              <a:srgbClr val="41719C"/>
            </a:solidFill>
          </a:ln>
        </p:spPr>
      </p:pic>
      <p:cxnSp>
        <p:nvCxnSpPr>
          <p:cNvPr id="5" name="直線矢印コネクタ 4"/>
          <p:cNvCxnSpPr/>
          <p:nvPr/>
        </p:nvCxnSpPr>
        <p:spPr>
          <a:xfrm>
            <a:off x="6686776" y="3027427"/>
            <a:ext cx="466580" cy="638156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/>
          <p:cNvCxnSpPr/>
          <p:nvPr/>
        </p:nvCxnSpPr>
        <p:spPr>
          <a:xfrm flipH="1">
            <a:off x="6245525" y="3348096"/>
            <a:ext cx="441251" cy="269195"/>
          </a:xfrm>
          <a:prstGeom prst="straightConnector1">
            <a:avLst/>
          </a:prstGeom>
          <a:ln w="85725">
            <a:solidFill>
              <a:schemeClr val="accent1">
                <a:lumMod val="5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円弧 29"/>
          <p:cNvSpPr/>
          <p:nvPr/>
        </p:nvSpPr>
        <p:spPr>
          <a:xfrm rot="11900022">
            <a:off x="1775012" y="2646548"/>
            <a:ext cx="553330" cy="906730"/>
          </a:xfrm>
          <a:prstGeom prst="arc">
            <a:avLst>
              <a:gd name="adj1" fmla="val 16200000"/>
              <a:gd name="adj2" fmla="val 5374346"/>
            </a:avLst>
          </a:prstGeom>
          <a:ln w="85725">
            <a:solidFill>
              <a:schemeClr val="accent1">
                <a:lumMod val="75000"/>
              </a:schemeClr>
            </a:solidFill>
            <a:headEnd type="triangle"/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角丸四角形 10"/>
          <p:cNvSpPr/>
          <p:nvPr/>
        </p:nvSpPr>
        <p:spPr>
          <a:xfrm>
            <a:off x="2364780" y="5207281"/>
            <a:ext cx="4710023" cy="88256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 下方の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手がつぶれない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よう枕やタオルを敷く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・ 頭が下がらない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よう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に、枕やタオルを敷く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7461068" y="6231697"/>
            <a:ext cx="1488147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 w="9525">
                  <a:solidFill>
                    <a:srgbClr val="5B9BD5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さらに・・・</a:t>
            </a:r>
            <a:endParaRPr kumimoji="1" lang="ja-JP" altLang="en-US" sz="2000" b="1" i="0" u="none" strike="noStrike" kern="1200" cap="none" spc="0" normalizeH="0" baseline="0" noProof="0" dirty="0">
              <a:ln w="9525">
                <a:solidFill>
                  <a:srgbClr val="5B9BD5">
                    <a:lumMod val="20000"/>
                    <a:lumOff val="80000"/>
                  </a:srgbClr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860" y="5372307"/>
            <a:ext cx="1418355" cy="9823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82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片側の 2 つの角を丸めた四角形 4"/>
          <p:cNvSpPr/>
          <p:nvPr/>
        </p:nvSpPr>
        <p:spPr>
          <a:xfrm>
            <a:off x="284670" y="1329976"/>
            <a:ext cx="4606506" cy="1414732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うつぶせ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に近いよこむき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にする</a:t>
            </a: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足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を枕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やタオル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の上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に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置き</a:t>
            </a: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､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体重を乗せる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4" name="角丸四角形 33"/>
          <p:cNvSpPr/>
          <p:nvPr/>
        </p:nvSpPr>
        <p:spPr>
          <a:xfrm>
            <a:off x="5020573" y="1329976"/>
            <a:ext cx="3976777" cy="137732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4171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 矢印の方向へ左手でお尻を下げて、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頭や手が軽くなるようにする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　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709928" y="202301"/>
            <a:ext cx="5846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 smtClean="0">
                <a:ln w="9525">
                  <a:solidFill>
                    <a:srgbClr val="5B9BD5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 それでも上手く姿勢がとれないとき</a:t>
            </a:r>
            <a:endParaRPr kumimoji="1" lang="ja-JP" altLang="en-US" sz="2400" b="1" i="0" u="none" strike="noStrike" kern="1200" cap="none" spc="0" normalizeH="0" baseline="0" noProof="0" dirty="0">
              <a:ln w="9525">
                <a:solidFill>
                  <a:srgbClr val="5B9BD5">
                    <a:lumMod val="20000"/>
                    <a:lumOff val="80000"/>
                  </a:srgbClr>
                </a:solidFill>
                <a:prstDash val="solid"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2400" b="0" i="0" u="none" strike="noStrike" kern="1200" cap="none" spc="0" normalizeH="0" baseline="0" noProof="0" dirty="0">
              <a:ln>
                <a:solidFill>
                  <a:prstClr val="white"/>
                </a:solidFill>
              </a:ln>
              <a:solidFill>
                <a:srgbClr val="FF00FF"/>
              </a:solidFill>
              <a:effectLst/>
              <a:uLnTx/>
              <a:uFillTx/>
              <a:latin typeface="HGP創英角ﾎﾟｯﾌﾟ体" panose="040B0A00000000000000" pitchFamily="50" charset="-128"/>
              <a:ea typeface="HGP創英角ﾎﾟｯﾌﾟ体" panose="040B0A00000000000000" pitchFamily="50" charset="-128"/>
              <a:cs typeface="+mn-cs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2634853" y="5273595"/>
            <a:ext cx="4171389" cy="81830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41719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 ビニール袋やタオルなど、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受け入れやすいものから触ってみる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</a:t>
            </a:r>
            <a:endParaRPr kumimoji="1" lang="en-US" altLang="ja-JP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 panose="020B0600070205080204" pitchFamily="50" charset="-128"/>
                <a:ea typeface="ＭＳ Ｐゴシック" panose="020B0600070205080204" pitchFamily="50" charset="-128"/>
                <a:cs typeface="+mn-cs"/>
              </a:rPr>
              <a:t>　　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 panose="020B0600070205080204" pitchFamily="50" charset="-128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4" t="9642" b="9832"/>
          <a:stretch/>
        </p:blipFill>
        <p:spPr>
          <a:xfrm>
            <a:off x="5020572" y="2204046"/>
            <a:ext cx="3976777" cy="2645474"/>
          </a:xfrm>
          <a:prstGeom prst="roundRect">
            <a:avLst/>
          </a:prstGeom>
          <a:ln>
            <a:solidFill>
              <a:srgbClr val="41719C"/>
            </a:solidFill>
          </a:ln>
        </p:spPr>
      </p:pic>
      <p:cxnSp>
        <p:nvCxnSpPr>
          <p:cNvPr id="27" name="直線矢印コネクタ 26"/>
          <p:cNvCxnSpPr/>
          <p:nvPr/>
        </p:nvCxnSpPr>
        <p:spPr>
          <a:xfrm flipH="1">
            <a:off x="6098876" y="2817017"/>
            <a:ext cx="621103" cy="224286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" t="15383" r="3760" b="13875"/>
          <a:stretch/>
        </p:blipFill>
        <p:spPr>
          <a:xfrm>
            <a:off x="284671" y="2204046"/>
            <a:ext cx="4606505" cy="2609279"/>
          </a:xfrm>
          <a:prstGeom prst="roundRect">
            <a:avLst/>
          </a:prstGeom>
          <a:solidFill>
            <a:schemeClr val="accent2"/>
          </a:solidFill>
          <a:ln>
            <a:solidFill>
              <a:srgbClr val="41719C"/>
            </a:solidFill>
          </a:ln>
        </p:spPr>
      </p:pic>
      <p:sp>
        <p:nvSpPr>
          <p:cNvPr id="12" name="円弧 11"/>
          <p:cNvSpPr/>
          <p:nvPr/>
        </p:nvSpPr>
        <p:spPr>
          <a:xfrm rot="6395863">
            <a:off x="7384115" y="3260438"/>
            <a:ext cx="147442" cy="892834"/>
          </a:xfrm>
          <a:prstGeom prst="arc">
            <a:avLst>
              <a:gd name="adj1" fmla="val 17814033"/>
              <a:gd name="adj2" fmla="val 5417609"/>
            </a:avLst>
          </a:prstGeom>
          <a:ln w="85725">
            <a:solidFill>
              <a:schemeClr val="accent1">
                <a:lumMod val="75000"/>
              </a:schemeClr>
            </a:solidFill>
            <a:headEnd type="triangle"/>
            <a:tailEnd type="non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960" y="5416796"/>
            <a:ext cx="1611331" cy="12069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17" y="4813325"/>
            <a:ext cx="1596083" cy="119552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818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483</TotalTime>
  <Words>160</Words>
  <Application>Microsoft Office PowerPoint</Application>
  <PresentationFormat>画面に合わせる (4:3)</PresentationFormat>
  <Paragraphs>21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3" baseType="lpstr">
      <vt:lpstr>HGP創英角ﾎﾟｯﾌﾟ体</vt:lpstr>
      <vt:lpstr>ＭＳ Ｐゴシック</vt:lpstr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>TAIMS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東京都</dc:creator>
  <cp:lastModifiedBy>東京都</cp:lastModifiedBy>
  <cp:revision>35</cp:revision>
  <dcterms:created xsi:type="dcterms:W3CDTF">2021-01-25T02:28:56Z</dcterms:created>
  <dcterms:modified xsi:type="dcterms:W3CDTF">2021-08-10T07:05:58Z</dcterms:modified>
</cp:coreProperties>
</file>