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"/>
  </p:notesMasterIdLst>
  <p:sldIdLst>
    <p:sldId id="262" r:id="rId2"/>
    <p:sldId id="263" r:id="rId3"/>
    <p:sldId id="264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CD8F9"/>
    <a:srgbClr val="FBC5F6"/>
    <a:srgbClr val="EC7524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8C593-3278-458B-BA2C-942DB6BAC80D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E2CCF-160E-491A-A9FE-00F99E6518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31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5B908-4525-44C1-BCB3-5C46A347D28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028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5B908-4525-44C1-BCB3-5C46A347D28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34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5B908-4525-44C1-BCB3-5C46A347D28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86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D578-262F-4226-BD9F-4F5ABEF52870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E6E0-FE9C-4277-BCC2-4F03E1C509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04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D578-262F-4226-BD9F-4F5ABEF52870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E6E0-FE9C-4277-BCC2-4F03E1C509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07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D578-262F-4226-BD9F-4F5ABEF52870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E6E0-FE9C-4277-BCC2-4F03E1C509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12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D578-262F-4226-BD9F-4F5ABEF52870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E6E0-FE9C-4277-BCC2-4F03E1C509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58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D578-262F-4226-BD9F-4F5ABEF52870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E6E0-FE9C-4277-BCC2-4F03E1C509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916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D578-262F-4226-BD9F-4F5ABEF52870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E6E0-FE9C-4277-BCC2-4F03E1C509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940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D578-262F-4226-BD9F-4F5ABEF52870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E6E0-FE9C-4277-BCC2-4F03E1C509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529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D578-262F-4226-BD9F-4F5ABEF52870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E6E0-FE9C-4277-BCC2-4F03E1C509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415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D578-262F-4226-BD9F-4F5ABEF52870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E6E0-FE9C-4277-BCC2-4F03E1C509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108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D578-262F-4226-BD9F-4F5ABEF52870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E6E0-FE9C-4277-BCC2-4F03E1C509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56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D578-262F-4226-BD9F-4F5ABEF52870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E6E0-FE9C-4277-BCC2-4F03E1C509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528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AD578-262F-4226-BD9F-4F5ABEF52870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E6E0-FE9C-4277-BCC2-4F03E1C509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37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D59B31B1-8D67-4E68-AA31-43328364E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7286" y="11303"/>
            <a:ext cx="402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こんな時どうする？</a:t>
            </a:r>
            <a:endParaRPr kumimoji="1" lang="ja-JP" altLang="en-US" sz="32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1" r="7001" b="-795"/>
          <a:stretch/>
        </p:blipFill>
        <p:spPr>
          <a:xfrm>
            <a:off x="4814616" y="1922265"/>
            <a:ext cx="4168355" cy="3424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正方形/長方形 5"/>
          <p:cNvSpPr/>
          <p:nvPr/>
        </p:nvSpPr>
        <p:spPr>
          <a:xfrm>
            <a:off x="422807" y="529090"/>
            <a:ext cx="80381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00" cap="none" spc="0" normalizeH="0" baseline="0" noProof="0" dirty="0" smtClean="0">
                <a:ln w="22225">
                  <a:solidFill>
                    <a:srgbClr val="389454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うつぶ</a:t>
            </a:r>
            <a:r>
              <a:rPr kumimoji="0" lang="ja-JP" altLang="en-US" sz="4000" b="1" i="0" u="none" strike="noStrike" kern="100" cap="none" spc="0" normalizeH="0" baseline="0" noProof="0" dirty="0">
                <a:ln w="22225">
                  <a:solidFill>
                    <a:srgbClr val="389454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せ</a:t>
            </a:r>
            <a:r>
              <a:rPr kumimoji="0" lang="ja-JP" altLang="en-US" sz="4000" b="1" i="0" u="none" strike="noStrike" kern="100" cap="none" spc="0" normalizeH="0" baseline="0" noProof="0" dirty="0" smtClean="0">
                <a:ln w="22225">
                  <a:solidFill>
                    <a:srgbClr val="389454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で</a:t>
            </a:r>
            <a:r>
              <a:rPr kumimoji="0" lang="ja-JP" altLang="en-US" sz="4000" b="1" i="0" u="none" strike="noStrike" kern="100" cap="none" spc="0" normalizeH="0" baseline="0" noProof="0" dirty="0">
                <a:ln w="22225">
                  <a:solidFill>
                    <a:srgbClr val="389454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一緒にあそぼう</a:t>
            </a:r>
            <a:r>
              <a:rPr kumimoji="0" lang="ja-JP" altLang="en-US" sz="2400" b="1" i="0" u="none" strike="noStrike" kern="100" cap="none" spc="0" normalizeH="0" baseline="0" noProof="0" dirty="0">
                <a:ln w="22225">
                  <a:solidFill>
                    <a:srgbClr val="70AD47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と思ったら・・・</a:t>
            </a:r>
            <a:endParaRPr kumimoji="0" lang="ja-JP" altLang="en-US" sz="2400" b="1" i="0" u="none" strike="noStrike" kern="100" cap="none" spc="0" normalizeH="0" baseline="0" noProof="0" dirty="0">
              <a:ln w="22225">
                <a:solidFill>
                  <a:srgbClr val="70AD47">
                    <a:lumMod val="20000"/>
                    <a:lumOff val="80000"/>
                  </a:srgbClr>
                </a:solidFill>
                <a:prstDash val="solid"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14682" y="1437998"/>
            <a:ext cx="3978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 w="22225">
                  <a:solidFill>
                    <a:srgbClr val="4472C4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A</a:t>
            </a:r>
            <a:r>
              <a:rPr kumimoji="1" lang="ja-JP" altLang="en-US" sz="2400" b="1" i="0" u="none" strike="noStrike" kern="1200" cap="none" spc="0" normalizeH="0" baseline="0" noProof="0" dirty="0" smtClean="0">
                <a:ln w="22225">
                  <a:solidFill>
                    <a:srgbClr val="4472C4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反り返ってしまうとき</a:t>
            </a:r>
            <a:endParaRPr kumimoji="1" lang="ja-JP" altLang="en-US" sz="2400" b="1" i="0" u="none" strike="noStrike" kern="1200" cap="none" spc="0" normalizeH="0" baseline="0" noProof="0" dirty="0">
              <a:ln w="22225">
                <a:solidFill>
                  <a:srgbClr val="4472C4">
                    <a:lumMod val="20000"/>
                    <a:lumOff val="80000"/>
                  </a:srgbClr>
                </a:solidFill>
                <a:prstDash val="solid"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304052" y="1437997"/>
            <a:ext cx="472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solidFill>
                    <a:prstClr val="white"/>
                  </a:solidFill>
                </a:ln>
                <a:solidFill>
                  <a:srgbClr val="FF00FF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B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solidFill>
                    <a:prstClr val="white"/>
                  </a:solidFill>
                </a:ln>
                <a:solidFill>
                  <a:srgbClr val="FF00FF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頭が上がらないとき</a:t>
            </a:r>
            <a:endParaRPr kumimoji="1" lang="ja-JP" altLang="en-US" sz="24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00FF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28" name="下矢印 27"/>
          <p:cNvSpPr/>
          <p:nvPr/>
        </p:nvSpPr>
        <p:spPr>
          <a:xfrm>
            <a:off x="6665620" y="5562533"/>
            <a:ext cx="466344" cy="409440"/>
          </a:xfrm>
          <a:prstGeom prst="downArrow">
            <a:avLst/>
          </a:prstGeom>
          <a:solidFill>
            <a:srgbClr val="FF00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378288" y="5984201"/>
            <a:ext cx="1041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 smtClean="0">
                <a:ln>
                  <a:solidFill>
                    <a:prstClr val="white"/>
                  </a:solidFill>
                </a:ln>
                <a:solidFill>
                  <a:srgbClr val="FF00FF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B</a:t>
            </a:r>
            <a:r>
              <a:rPr kumimoji="1" lang="ja-JP" altLang="en-US" sz="4000" b="0" i="0" u="none" strike="noStrike" kern="1200" cap="none" spc="0" normalizeH="0" baseline="0" noProof="0" dirty="0" smtClean="0">
                <a:ln>
                  <a:solidFill>
                    <a:prstClr val="white"/>
                  </a:solidFill>
                </a:ln>
                <a:solidFill>
                  <a:srgbClr val="FF00FF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へ</a:t>
            </a:r>
            <a:endParaRPr kumimoji="1" lang="ja-JP" altLang="en-US" sz="40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00FF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34" name="下矢印 33"/>
          <p:cNvSpPr/>
          <p:nvPr/>
        </p:nvSpPr>
        <p:spPr>
          <a:xfrm>
            <a:off x="2045794" y="5562533"/>
            <a:ext cx="466344" cy="39449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858496" y="5984201"/>
            <a:ext cx="1290418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 smtClean="0">
                <a:ln w="22225">
                  <a:solidFill>
                    <a:srgbClr val="4472C4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A</a:t>
            </a:r>
            <a:r>
              <a:rPr kumimoji="1" lang="ja-JP" altLang="en-US" sz="4000" b="1" i="0" u="none" strike="noStrike" kern="1200" cap="none" spc="0" normalizeH="0" baseline="0" noProof="0" dirty="0" smtClean="0">
                <a:ln w="22225">
                  <a:solidFill>
                    <a:srgbClr val="4472C4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へ</a:t>
            </a:r>
            <a:endParaRPr kumimoji="1" lang="ja-JP" altLang="en-US" sz="4000" b="1" i="0" u="none" strike="noStrike" kern="1200" cap="none" spc="0" normalizeH="0" baseline="0" noProof="0" dirty="0">
              <a:ln w="22225">
                <a:solidFill>
                  <a:srgbClr val="4472C4">
                    <a:lumMod val="20000"/>
                    <a:lumOff val="80000"/>
                  </a:srgbClr>
                </a:solidFill>
                <a:prstDash val="solid"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t="5283" r="6009" b="8713"/>
          <a:stretch/>
        </p:blipFill>
        <p:spPr>
          <a:xfrm flipH="1">
            <a:off x="112535" y="1983545"/>
            <a:ext cx="4433674" cy="33621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132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24"/>
          <p:cNvSpPr/>
          <p:nvPr/>
        </p:nvSpPr>
        <p:spPr>
          <a:xfrm>
            <a:off x="5012834" y="3803925"/>
            <a:ext cx="4021984" cy="296101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4844956" y="538771"/>
            <a:ext cx="4092132" cy="266624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373610" y="3861275"/>
            <a:ext cx="3661048" cy="292767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51663" y="513903"/>
            <a:ext cx="4124803" cy="27101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9376" y="538770"/>
            <a:ext cx="3590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バス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タオル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を丸めて胸の下に用意。両脇から手を入れて肩を支える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0713" y="3861275"/>
            <a:ext cx="3157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腕をゆっくり前に出していく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（背中を丸めるように）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下矢印 19"/>
          <p:cNvSpPr/>
          <p:nvPr/>
        </p:nvSpPr>
        <p:spPr>
          <a:xfrm>
            <a:off x="6497291" y="3224057"/>
            <a:ext cx="619131" cy="620463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68563" y="9876"/>
            <a:ext cx="7752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A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solidFill>
                    <a:prstClr val="white"/>
                  </a:solidFill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どうしたら、反り返らずに、両手を前にだせるか？</a:t>
            </a:r>
            <a:endParaRPr kumimoji="1" lang="ja-JP" altLang="en-US" sz="24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667926" y="540561"/>
            <a:ext cx="22140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手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が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前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に出せたら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…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 t="15052" r="775" b="22881"/>
          <a:stretch/>
        </p:blipFill>
        <p:spPr>
          <a:xfrm>
            <a:off x="373610" y="1239999"/>
            <a:ext cx="4090906" cy="1965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1" b="17275"/>
          <a:stretch/>
        </p:blipFill>
        <p:spPr>
          <a:xfrm>
            <a:off x="4844956" y="900930"/>
            <a:ext cx="4092132" cy="2304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5" r="9598" b="9699"/>
          <a:stretch/>
        </p:blipFill>
        <p:spPr>
          <a:xfrm>
            <a:off x="5006859" y="4421874"/>
            <a:ext cx="4016526" cy="2366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3" b="7766"/>
          <a:stretch/>
        </p:blipFill>
        <p:spPr>
          <a:xfrm>
            <a:off x="379585" y="4452277"/>
            <a:ext cx="3649098" cy="2340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テキスト ボックス 15"/>
          <p:cNvSpPr txBox="1"/>
          <p:nvPr/>
        </p:nvSpPr>
        <p:spPr>
          <a:xfrm>
            <a:off x="5429989" y="3844521"/>
            <a:ext cx="38731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バスタオルロールを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　　　　わきの下にいれる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下矢印 21"/>
          <p:cNvSpPr/>
          <p:nvPr/>
        </p:nvSpPr>
        <p:spPr>
          <a:xfrm>
            <a:off x="1901879" y="3248926"/>
            <a:ext cx="619131" cy="643613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下矢印 22"/>
          <p:cNvSpPr/>
          <p:nvPr/>
        </p:nvSpPr>
        <p:spPr>
          <a:xfrm rot="13416539">
            <a:off x="4354368" y="3064849"/>
            <a:ext cx="619131" cy="150049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上カーブ矢印 3"/>
          <p:cNvSpPr/>
          <p:nvPr/>
        </p:nvSpPr>
        <p:spPr>
          <a:xfrm rot="993065">
            <a:off x="1460237" y="5292315"/>
            <a:ext cx="694736" cy="250154"/>
          </a:xfrm>
          <a:prstGeom prst="curvedUpArrow">
            <a:avLst>
              <a:gd name="adj1" fmla="val 0"/>
              <a:gd name="adj2" fmla="val 50000"/>
              <a:gd name="adj3" fmla="val 36663"/>
            </a:avLst>
          </a:prstGeom>
          <a:solidFill>
            <a:srgbClr val="2F528F"/>
          </a:solidFill>
          <a:ln w="85725">
            <a:solidFill>
              <a:srgbClr val="2F528F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82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/>
        </p:nvSpPr>
        <p:spPr>
          <a:xfrm>
            <a:off x="2388452" y="507330"/>
            <a:ext cx="4498631" cy="2119862"/>
          </a:xfrm>
          <a:prstGeom prst="roundRect">
            <a:avLst/>
          </a:prstGeom>
          <a:solidFill>
            <a:srgbClr val="FCD8F9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434397" y="47073"/>
            <a:ext cx="4680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solidFill>
                    <a:prstClr val="white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B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solidFill>
                    <a:prstClr val="white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どうしたら頭があげられるか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solidFill>
                    <a:prstClr val="white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…</a:t>
            </a:r>
            <a:endParaRPr kumimoji="1" lang="ja-JP" altLang="en-US" sz="24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C00CC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772646" y="505620"/>
            <a:ext cx="42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Ａと同様　脇の下にタオルを入れる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48046" y="2912013"/>
            <a:ext cx="4785480" cy="3893291"/>
            <a:chOff x="4348377" y="3240076"/>
            <a:chExt cx="4745427" cy="3759110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4348377" y="3240076"/>
              <a:ext cx="4745427" cy="3746370"/>
              <a:chOff x="4348377" y="3240076"/>
              <a:chExt cx="4745427" cy="3746370"/>
            </a:xfrm>
          </p:grpSpPr>
          <p:sp>
            <p:nvSpPr>
              <p:cNvPr id="42" name="角丸四角形 41"/>
              <p:cNvSpPr/>
              <p:nvPr/>
            </p:nvSpPr>
            <p:spPr>
              <a:xfrm>
                <a:off x="4348377" y="3240076"/>
                <a:ext cx="4610729" cy="3746370"/>
              </a:xfrm>
              <a:prstGeom prst="roundRect">
                <a:avLst/>
              </a:prstGeom>
              <a:solidFill>
                <a:srgbClr val="FCD8F9"/>
              </a:solidFill>
              <a:ln>
                <a:solidFill>
                  <a:srgbClr val="CC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4532359" y="3308362"/>
                <a:ext cx="456144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苦手</a:t>
                </a:r>
                <a:r>
                  <a:rPr kumimoji="1" lang="ja-JP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な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方</a:t>
                </a:r>
                <a:r>
                  <a:rPr kumimoji="1" lang="ja-JP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に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顔</a:t>
                </a:r>
                <a:r>
                  <a:rPr kumimoji="1" lang="ja-JP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を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向</a:t>
                </a:r>
                <a:r>
                  <a:rPr kumimoji="1" lang="ja-JP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けるときは、苦手な側の</a:t>
                </a:r>
                <a:endPara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お腹の下にタオルを入れ、お腹を持ち上げると顔を向けやすい</a:t>
                </a:r>
                <a:endPara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pic>
          <p:nvPicPr>
            <p:cNvPr id="26" name="図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67" t="12176" r="-308" b="6810"/>
            <a:stretch/>
          </p:blipFill>
          <p:spPr>
            <a:xfrm>
              <a:off x="4356438" y="4152612"/>
              <a:ext cx="4615504" cy="284657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1" name="グループ化 10"/>
          <p:cNvGrpSpPr/>
          <p:nvPr/>
        </p:nvGrpSpPr>
        <p:grpSpPr>
          <a:xfrm>
            <a:off x="4821332" y="2934682"/>
            <a:ext cx="4533683" cy="3837910"/>
            <a:chOff x="182581" y="3296800"/>
            <a:chExt cx="4238393" cy="3659799"/>
          </a:xfrm>
        </p:grpSpPr>
        <p:sp>
          <p:nvSpPr>
            <p:cNvPr id="41" name="角丸四角形 40"/>
            <p:cNvSpPr/>
            <p:nvPr/>
          </p:nvSpPr>
          <p:spPr>
            <a:xfrm>
              <a:off x="182581" y="3296800"/>
              <a:ext cx="3970120" cy="3621623"/>
            </a:xfrm>
            <a:prstGeom prst="roundRect">
              <a:avLst/>
            </a:prstGeom>
            <a:solidFill>
              <a:srgbClr val="FCD8F9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2" name="グループ化 1"/>
            <p:cNvGrpSpPr/>
            <p:nvPr/>
          </p:nvGrpSpPr>
          <p:grpSpPr>
            <a:xfrm>
              <a:off x="193981" y="3357954"/>
              <a:ext cx="4226993" cy="3598645"/>
              <a:chOff x="172788" y="3187942"/>
              <a:chExt cx="4226993" cy="3598645"/>
            </a:xfrm>
          </p:grpSpPr>
          <p:sp>
            <p:nvSpPr>
              <p:cNvPr id="24" name="テキスト ボックス 23"/>
              <p:cNvSpPr txBox="1"/>
              <p:nvPr/>
            </p:nvSpPr>
            <p:spPr>
              <a:xfrm>
                <a:off x="441061" y="3187942"/>
                <a:ext cx="39587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両手で下あごを持ち、顔を支えると</a:t>
                </a:r>
                <a:endPara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おもちゃを見やすくなる。</a:t>
                </a:r>
                <a:endPara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27" name="図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788" y="3795777"/>
                <a:ext cx="3932833" cy="299081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</p:grpSp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2" b="22960"/>
          <a:stretch/>
        </p:blipFill>
        <p:spPr>
          <a:xfrm>
            <a:off x="2434396" y="876845"/>
            <a:ext cx="4452687" cy="1732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" name="下矢印 32"/>
          <p:cNvSpPr/>
          <p:nvPr/>
        </p:nvSpPr>
        <p:spPr>
          <a:xfrm rot="2943650">
            <a:off x="2107645" y="2523647"/>
            <a:ext cx="565451" cy="485406"/>
          </a:xfrm>
          <a:prstGeom prst="downArrow">
            <a:avLst/>
          </a:prstGeom>
          <a:solidFill>
            <a:srgbClr val="CC00CC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下矢印 33"/>
          <p:cNvSpPr/>
          <p:nvPr/>
        </p:nvSpPr>
        <p:spPr>
          <a:xfrm rot="19430952">
            <a:off x="5716630" y="2587272"/>
            <a:ext cx="562865" cy="473043"/>
          </a:xfrm>
          <a:prstGeom prst="downArrow">
            <a:avLst/>
          </a:prstGeom>
          <a:solidFill>
            <a:srgbClr val="FF00FF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88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85725">
          <a:solidFill>
            <a:schemeClr val="accent1">
              <a:lumMod val="60000"/>
              <a:lumOff val="40000"/>
            </a:schemeClr>
          </a:solidFill>
          <a:headEnd type="triangle"/>
          <a:tailEnd type="triangle"/>
        </a:ln>
        <a:scene3d>
          <a:camera prst="orthographicFront"/>
          <a:lightRig rig="threePt" dir="t"/>
        </a:scene3d>
        <a:sp3d>
          <a:bevelT prst="angle"/>
        </a:sp3d>
      </a:spPr>
      <a:bodyPr rtlCol="0" anchor="ctr"/>
      <a:lstStyle>
        <a:defPPr algn="ctr">
          <a:defRPr kumimoji="1" dirty="0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483</TotalTime>
  <Words>162</Words>
  <Application>Microsoft Office PowerPoint</Application>
  <PresentationFormat>画面に合わせる (4:3)</PresentationFormat>
  <Paragraphs>22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4" baseType="lpstr">
      <vt:lpstr>HGP創英角ﾎﾟｯﾌﾟ体</vt:lpstr>
      <vt:lpstr>ＭＳ Ｐゴシック</vt:lpstr>
      <vt:lpstr>ＭＳ ゴシック</vt:lpstr>
      <vt:lpstr>游ゴシック</vt:lpstr>
      <vt:lpstr>游ゴシック Light</vt:lpstr>
      <vt:lpstr>游明朝</vt:lpstr>
      <vt:lpstr>Arial</vt:lpstr>
      <vt:lpstr>Calibri</vt:lpstr>
      <vt:lpstr>Calibri Light</vt:lpstr>
      <vt:lpstr>Times New Roman</vt:lpstr>
      <vt:lpstr>2_Office テーマ</vt:lpstr>
      <vt:lpstr>PowerPoint プレゼンテーション</vt:lpstr>
      <vt:lpstr>PowerPoint プレゼンテーション</vt:lpstr>
      <vt:lpstr>PowerPoint プレゼンテーション</vt:lpstr>
    </vt:vector>
  </TitlesOfParts>
  <Company>TAIMS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東京都</dc:creator>
  <cp:lastModifiedBy>東京都</cp:lastModifiedBy>
  <cp:revision>36</cp:revision>
  <dcterms:created xsi:type="dcterms:W3CDTF">2021-01-25T02:28:56Z</dcterms:created>
  <dcterms:modified xsi:type="dcterms:W3CDTF">2021-08-10T07:07:47Z</dcterms:modified>
</cp:coreProperties>
</file>