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5" r:id="rId1"/>
  </p:sldMasterIdLst>
  <p:notesMasterIdLst>
    <p:notesMasterId r:id="rId14"/>
  </p:notesMasterIdLst>
  <p:sldIdLst>
    <p:sldId id="257" r:id="rId2"/>
    <p:sldId id="273" r:id="rId3"/>
    <p:sldId id="271" r:id="rId4"/>
    <p:sldId id="262" r:id="rId5"/>
    <p:sldId id="263" r:id="rId6"/>
    <p:sldId id="287" r:id="rId7"/>
    <p:sldId id="264" r:id="rId8"/>
    <p:sldId id="270" r:id="rId9"/>
    <p:sldId id="289" r:id="rId10"/>
    <p:sldId id="266" r:id="rId11"/>
    <p:sldId id="272" r:id="rId12"/>
    <p:sldId id="288" r:id="rId13"/>
  </p:sldIdLst>
  <p:sldSz cx="10691813" cy="7556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BD9A9"/>
    <a:srgbClr val="F08200"/>
    <a:srgbClr val="51AD97"/>
    <a:srgbClr val="FB5A15"/>
    <a:srgbClr val="FF7C80"/>
    <a:srgbClr val="FF474B"/>
    <a:srgbClr val="EDD9ED"/>
    <a:srgbClr val="20A5C4"/>
    <a:srgbClr val="D9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89B828-B95C-4A16-BDCA-84A9E18A6BD6}" v="3" dt="2023-03-20T14:10:09.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p:normalViewPr>
  <p:slideViewPr>
    <p:cSldViewPr snapToGrid="0">
      <p:cViewPr varScale="1">
        <p:scale>
          <a:sx n="49" d="100"/>
          <a:sy n="49" d="100"/>
        </p:scale>
        <p:origin x="1600" y="264"/>
      </p:cViewPr>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E855D-464E-4DA8-ADF0-62A57308BE47}" type="datetimeFigureOut">
              <a:rPr kumimoji="1" lang="ja-JP" altLang="en-US" smtClean="0"/>
              <a:t>2026/3/23</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7BDAA-BE23-49ED-8613-CD02B14A66C5}" type="slidenum">
              <a:rPr kumimoji="1" lang="ja-JP" altLang="en-US" smtClean="0"/>
              <a:t>‹#›</a:t>
            </a:fld>
            <a:endParaRPr kumimoji="1" lang="ja-JP" altLang="en-US"/>
          </a:p>
        </p:txBody>
      </p:sp>
    </p:spTree>
    <p:extLst>
      <p:ext uri="{BB962C8B-B14F-4D97-AF65-F5344CB8AC3E}">
        <p14:creationId xmlns:p14="http://schemas.microsoft.com/office/powerpoint/2010/main" val="17372188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37BDAA-BE23-49ED-8613-CD02B14A66C5}" type="slidenum">
              <a:rPr kumimoji="1" lang="ja-JP" altLang="en-US" smtClean="0"/>
              <a:t>6</a:t>
            </a:fld>
            <a:endParaRPr kumimoji="1" lang="ja-JP" altLang="en-US"/>
          </a:p>
        </p:txBody>
      </p:sp>
    </p:spTree>
    <p:extLst>
      <p:ext uri="{BB962C8B-B14F-4D97-AF65-F5344CB8AC3E}">
        <p14:creationId xmlns:p14="http://schemas.microsoft.com/office/powerpoint/2010/main" val="389661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6678"/>
            <a:ext cx="9088041" cy="2630781"/>
          </a:xfrm>
        </p:spPr>
        <p:txBody>
          <a:bodyPr anchor="b"/>
          <a:lstStyle>
            <a:lvl1pPr algn="ctr">
              <a:defRPr sz="6611"/>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68912"/>
            <a:ext cx="8018860" cy="1824404"/>
          </a:xfrm>
        </p:spPr>
        <p:txBody>
          <a:bodyPr/>
          <a:lstStyle>
            <a:lvl1pPr marL="0" indent="0" algn="ctr">
              <a:buNone/>
              <a:defRPr sz="2645"/>
            </a:lvl1pPr>
            <a:lvl2pPr marL="503789" indent="0" algn="ctr">
              <a:buNone/>
              <a:defRPr sz="2204"/>
            </a:lvl2pPr>
            <a:lvl3pPr marL="1007577" indent="0" algn="ctr">
              <a:buNone/>
              <a:defRPr sz="1983"/>
            </a:lvl3pPr>
            <a:lvl4pPr marL="1511366" indent="0" algn="ctr">
              <a:buNone/>
              <a:defRPr sz="1763"/>
            </a:lvl4pPr>
            <a:lvl5pPr marL="2015155" indent="0" algn="ctr">
              <a:buNone/>
              <a:defRPr sz="1763"/>
            </a:lvl5pPr>
            <a:lvl6pPr marL="2518943" indent="0" algn="ctr">
              <a:buNone/>
              <a:defRPr sz="1763"/>
            </a:lvl6pPr>
            <a:lvl7pPr marL="3022732" indent="0" algn="ctr">
              <a:buNone/>
              <a:defRPr sz="1763"/>
            </a:lvl7pPr>
            <a:lvl8pPr marL="3526521" indent="0" algn="ctr">
              <a:buNone/>
              <a:defRPr sz="1763"/>
            </a:lvl8pPr>
            <a:lvl9pPr marL="4030309" indent="0" algn="ctr">
              <a:buNone/>
              <a:defRPr sz="176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03941655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69041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314"/>
            <a:ext cx="2305422" cy="640378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314"/>
            <a:ext cx="6782619" cy="640378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896222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2" name="図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0692000" cy="7560000"/>
          </a:xfrm>
          <a:prstGeom prst="rect">
            <a:avLst/>
          </a:prstGeom>
        </p:spPr>
      </p:pic>
    </p:spTree>
    <p:extLst>
      <p:ext uri="{BB962C8B-B14F-4D97-AF65-F5344CB8AC3E}">
        <p14:creationId xmlns:p14="http://schemas.microsoft.com/office/powerpoint/2010/main" val="1243354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12" name="楕円 11"/>
          <p:cNvSpPr>
            <a:spLocks/>
          </p:cNvSpPr>
          <p:nvPr userDrawn="1"/>
        </p:nvSpPr>
        <p:spPr>
          <a:xfrm>
            <a:off x="9863906" y="360000"/>
            <a:ext cx="288000" cy="288000"/>
          </a:xfrm>
          <a:prstGeom prst="ellipse">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
        <p:nvSpPr>
          <p:cNvPr id="6" name="スライド番号プレースホルダー 5"/>
          <p:cNvSpPr>
            <a:spLocks noGrp="1"/>
          </p:cNvSpPr>
          <p:nvPr>
            <p:ph type="sldNum" sz="quarter" idx="12"/>
          </p:nvPr>
        </p:nvSpPr>
        <p:spPr>
          <a:xfrm>
            <a:off x="9859571" y="390452"/>
            <a:ext cx="296670" cy="227096"/>
          </a:xfrm>
        </p:spPr>
        <p:txBody>
          <a:bodyPr lIns="0" tIns="0" rIns="0" bIns="0"/>
          <a:lstStyle>
            <a:lvl1pPr algn="ctr">
              <a:defRPr sz="1000" b="1">
                <a:solidFill>
                  <a:schemeClr val="tx1">
                    <a:lumMod val="75000"/>
                    <a:lumOff val="25000"/>
                  </a:schemeClr>
                </a:solidFill>
                <a:latin typeface="Meiryo UI" panose="020B0604030504040204" pitchFamily="50" charset="-128"/>
                <a:ea typeface="Meiryo UI" panose="020B0604030504040204" pitchFamily="50" charset="-128"/>
              </a:defRPr>
            </a:lvl1pPr>
          </a:lstStyle>
          <a:p>
            <a:fld id="{E404A7C7-E5A9-4202-A9FB-4BD923E4729E}" type="slidenum">
              <a:rPr lang="ja-JP" altLang="en-US" smtClean="0"/>
              <a:pPr/>
              <a:t>‹#›</a:t>
            </a:fld>
            <a:endParaRPr lang="ja-JP" altLang="en-US" dirty="0"/>
          </a:p>
        </p:txBody>
      </p:sp>
      <p:sp>
        <p:nvSpPr>
          <p:cNvPr id="9" name="タイトル 1"/>
          <p:cNvSpPr>
            <a:spLocks noGrp="1"/>
          </p:cNvSpPr>
          <p:nvPr>
            <p:ph type="title"/>
          </p:nvPr>
        </p:nvSpPr>
        <p:spPr>
          <a:xfrm>
            <a:off x="540000" y="360000"/>
            <a:ext cx="8146720" cy="317864"/>
          </a:xfrm>
        </p:spPr>
        <p:txBody>
          <a:bodyPr lIns="0" tIns="0" rIns="0" bIns="0" anchor="t" anchorCtr="0">
            <a:normAutofit/>
          </a:bodyPr>
          <a:lstStyle>
            <a:lvl1pPr>
              <a:defRPr sz="2000" b="1" spc="150" baseline="0">
                <a:solidFill>
                  <a:schemeClr val="tx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3" name="フリーフォーム 2"/>
          <p:cNvSpPr/>
          <p:nvPr userDrawn="1"/>
        </p:nvSpPr>
        <p:spPr>
          <a:xfrm>
            <a:off x="539906" y="720000"/>
            <a:ext cx="9612000" cy="0"/>
          </a:xfrm>
          <a:custGeom>
            <a:avLst/>
            <a:gdLst>
              <a:gd name="connsiteX0" fmla="*/ 0 w 11611429"/>
              <a:gd name="connsiteY0" fmla="*/ 0 h 0"/>
              <a:gd name="connsiteX1" fmla="*/ 11611429 w 11611429"/>
              <a:gd name="connsiteY1" fmla="*/ 0 h 0"/>
            </a:gdLst>
            <a:ahLst/>
            <a:cxnLst>
              <a:cxn ang="0">
                <a:pos x="connsiteX0" y="connsiteY0"/>
              </a:cxn>
              <a:cxn ang="0">
                <a:pos x="connsiteX1" y="connsiteY1"/>
              </a:cxn>
            </a:cxnLst>
            <a:rect l="l" t="t" r="r" b="b"/>
            <a:pathLst>
              <a:path w="11611429">
                <a:moveTo>
                  <a:pt x="0" y="0"/>
                </a:moveTo>
                <a:lnTo>
                  <a:pt x="11611429" y="0"/>
                </a:lnTo>
              </a:path>
            </a:pathLst>
          </a:custGeom>
          <a:noFill/>
          <a:ln w="25400">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3"/>
          </a:p>
        </p:txBody>
      </p:sp>
    </p:spTree>
    <p:extLst>
      <p:ext uri="{BB962C8B-B14F-4D97-AF65-F5344CB8AC3E}">
        <p14:creationId xmlns:p14="http://schemas.microsoft.com/office/powerpoint/2010/main" val="397680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15019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3879"/>
            <a:ext cx="9221689" cy="3143294"/>
          </a:xfrm>
        </p:spPr>
        <p:txBody>
          <a:bodyPr anchor="b"/>
          <a:lstStyle>
            <a:lvl1pPr>
              <a:defRPr sz="6611"/>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6910"/>
            <a:ext cx="9221689" cy="1652984"/>
          </a:xfrm>
        </p:spPr>
        <p:txBody>
          <a:bodyPr/>
          <a:lstStyle>
            <a:lvl1pPr marL="0" indent="0">
              <a:buNone/>
              <a:defRPr sz="2645">
                <a:solidFill>
                  <a:schemeClr val="tx1"/>
                </a:solidFill>
              </a:defRPr>
            </a:lvl1pPr>
            <a:lvl2pPr marL="503789" indent="0">
              <a:buNone/>
              <a:defRPr sz="2204">
                <a:solidFill>
                  <a:schemeClr val="tx1">
                    <a:tint val="75000"/>
                  </a:schemeClr>
                </a:solidFill>
              </a:defRPr>
            </a:lvl2pPr>
            <a:lvl3pPr marL="1007577" indent="0">
              <a:buNone/>
              <a:defRPr sz="1983">
                <a:solidFill>
                  <a:schemeClr val="tx1">
                    <a:tint val="75000"/>
                  </a:schemeClr>
                </a:solidFill>
              </a:defRPr>
            </a:lvl3pPr>
            <a:lvl4pPr marL="1511366" indent="0">
              <a:buNone/>
              <a:defRPr sz="1763">
                <a:solidFill>
                  <a:schemeClr val="tx1">
                    <a:tint val="75000"/>
                  </a:schemeClr>
                </a:solidFill>
              </a:defRPr>
            </a:lvl4pPr>
            <a:lvl5pPr marL="2015155" indent="0">
              <a:buNone/>
              <a:defRPr sz="1763">
                <a:solidFill>
                  <a:schemeClr val="tx1">
                    <a:tint val="75000"/>
                  </a:schemeClr>
                </a:solidFill>
              </a:defRPr>
            </a:lvl5pPr>
            <a:lvl6pPr marL="2518943" indent="0">
              <a:buNone/>
              <a:defRPr sz="1763">
                <a:solidFill>
                  <a:schemeClr val="tx1">
                    <a:tint val="75000"/>
                  </a:schemeClr>
                </a:solidFill>
              </a:defRPr>
            </a:lvl6pPr>
            <a:lvl7pPr marL="3022732" indent="0">
              <a:buNone/>
              <a:defRPr sz="1763">
                <a:solidFill>
                  <a:schemeClr val="tx1">
                    <a:tint val="75000"/>
                  </a:schemeClr>
                </a:solidFill>
              </a:defRPr>
            </a:lvl7pPr>
            <a:lvl8pPr marL="3526521" indent="0">
              <a:buNone/>
              <a:defRPr sz="1763">
                <a:solidFill>
                  <a:schemeClr val="tx1">
                    <a:tint val="75000"/>
                  </a:schemeClr>
                </a:solidFill>
              </a:defRPr>
            </a:lvl8pPr>
            <a:lvl9pPr marL="4030309" indent="0">
              <a:buNone/>
              <a:defRPr sz="176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21966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1568"/>
            <a:ext cx="4544021" cy="479453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338676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315"/>
            <a:ext cx="9221689" cy="146057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2393"/>
            <a:ext cx="4523137"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4" name="Content Placeholder 3"/>
          <p:cNvSpPr>
            <a:spLocks noGrp="1"/>
          </p:cNvSpPr>
          <p:nvPr>
            <p:ph sz="half" idx="2"/>
          </p:nvPr>
        </p:nvSpPr>
        <p:spPr>
          <a:xfrm>
            <a:off x="736456" y="2760222"/>
            <a:ext cx="4523137"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2393"/>
            <a:ext cx="4545413"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0222"/>
            <a:ext cx="4545413" cy="405987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62855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249107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7730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7998"/>
            <a:ext cx="5412730" cy="5370013"/>
          </a:xfrm>
        </p:spPr>
        <p:txBody>
          <a:bodyPr/>
          <a:lstStyle>
            <a:lvl1pPr>
              <a:defRPr sz="3526"/>
            </a:lvl1pPr>
            <a:lvl2pPr>
              <a:defRPr sz="3085"/>
            </a:lvl2pPr>
            <a:lvl3pPr>
              <a:defRPr sz="2645"/>
            </a:lvl3pPr>
            <a:lvl4pPr>
              <a:defRPr sz="2204"/>
            </a:lvl4pPr>
            <a:lvl5pPr>
              <a:defRPr sz="2204"/>
            </a:lvl5pPr>
            <a:lvl6pPr>
              <a:defRPr sz="2204"/>
            </a:lvl6pPr>
            <a:lvl7pPr>
              <a:defRPr sz="2204"/>
            </a:lvl7pPr>
            <a:lvl8pPr>
              <a:defRPr sz="2204"/>
            </a:lvl8pPr>
            <a:lvl9pPr>
              <a:defRPr sz="220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34855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767"/>
            <a:ext cx="3448388" cy="1763183"/>
          </a:xfrm>
        </p:spPr>
        <p:txBody>
          <a:bodyPr anchor="b"/>
          <a:lstStyle>
            <a:lvl1pPr>
              <a:defRPr sz="352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7998"/>
            <a:ext cx="5412730" cy="5370013"/>
          </a:xfrm>
        </p:spPr>
        <p:txBody>
          <a:bodyPr anchor="t"/>
          <a:lstStyle>
            <a:lvl1pPr marL="0" indent="0">
              <a:buNone/>
              <a:defRPr sz="3526"/>
            </a:lvl1pPr>
            <a:lvl2pPr marL="503789" indent="0">
              <a:buNone/>
              <a:defRPr sz="3085"/>
            </a:lvl2pPr>
            <a:lvl3pPr marL="1007577" indent="0">
              <a:buNone/>
              <a:defRPr sz="2645"/>
            </a:lvl3pPr>
            <a:lvl4pPr marL="1511366" indent="0">
              <a:buNone/>
              <a:defRPr sz="2204"/>
            </a:lvl4pPr>
            <a:lvl5pPr marL="2015155" indent="0">
              <a:buNone/>
              <a:defRPr sz="2204"/>
            </a:lvl5pPr>
            <a:lvl6pPr marL="2518943" indent="0">
              <a:buNone/>
              <a:defRPr sz="2204"/>
            </a:lvl6pPr>
            <a:lvl7pPr marL="3022732" indent="0">
              <a:buNone/>
              <a:defRPr sz="2204"/>
            </a:lvl7pPr>
            <a:lvl8pPr marL="3526521" indent="0">
              <a:buNone/>
              <a:defRPr sz="2204"/>
            </a:lvl8pPr>
            <a:lvl9pPr marL="4030309" indent="0">
              <a:buNone/>
              <a:defRPr sz="2204"/>
            </a:lvl9pPr>
          </a:lstStyle>
          <a:p>
            <a:r>
              <a:rPr lang="ja-JP" altLang="en-US"/>
              <a:t>図を追加</a:t>
            </a:r>
            <a:endParaRPr lang="en-US" dirty="0"/>
          </a:p>
        </p:txBody>
      </p:sp>
      <p:sp>
        <p:nvSpPr>
          <p:cNvPr id="4" name="Text Placeholder 3"/>
          <p:cNvSpPr>
            <a:spLocks noGrp="1"/>
          </p:cNvSpPr>
          <p:nvPr>
            <p:ph type="body" sz="half" idx="2"/>
          </p:nvPr>
        </p:nvSpPr>
        <p:spPr>
          <a:xfrm>
            <a:off x="736455" y="2266950"/>
            <a:ext cx="3448388"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184659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315"/>
            <a:ext cx="9221689" cy="146057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1568"/>
            <a:ext cx="9221689" cy="479453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3758"/>
            <a:ext cx="2405658" cy="402314"/>
          </a:xfrm>
          <a:prstGeom prst="rect">
            <a:avLst/>
          </a:prstGeom>
        </p:spPr>
        <p:txBody>
          <a:bodyPr vert="horz" lIns="91440" tIns="45720" rIns="91440" bIns="45720" rtlCol="0" anchor="ctr"/>
          <a:lstStyle>
            <a:lvl1pPr algn="l">
              <a:defRPr sz="1322">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541663" y="7003758"/>
            <a:ext cx="3608487" cy="402314"/>
          </a:xfrm>
          <a:prstGeom prst="rect">
            <a:avLst/>
          </a:prstGeom>
        </p:spPr>
        <p:txBody>
          <a:bodyPr vert="horz" lIns="91440" tIns="45720" rIns="91440" bIns="45720" rtlCol="0" anchor="ctr"/>
          <a:lstStyle>
            <a:lvl1pPr algn="ctr">
              <a:defRPr sz="132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3758"/>
            <a:ext cx="2405658" cy="402314"/>
          </a:xfrm>
          <a:prstGeom prst="rect">
            <a:avLst/>
          </a:prstGeom>
        </p:spPr>
        <p:txBody>
          <a:bodyPr vert="horz" lIns="91440" tIns="45720" rIns="91440" bIns="45720" rtlCol="0" anchor="ctr"/>
          <a:lstStyle>
            <a:lvl1pPr algn="r">
              <a:defRPr sz="1322">
                <a:solidFill>
                  <a:schemeClr val="tx1">
                    <a:tint val="75000"/>
                  </a:schemeClr>
                </a:solidFill>
              </a:defRPr>
            </a:lvl1pPr>
          </a:lstStyle>
          <a:p>
            <a:fld id="{E404A7C7-E5A9-4202-A9FB-4BD923E4729E}" type="slidenum">
              <a:rPr kumimoji="1" lang="ja-JP" altLang="en-US" smtClean="0"/>
              <a:t>‹#›</a:t>
            </a:fld>
            <a:endParaRPr kumimoji="1" lang="ja-JP" altLang="en-US"/>
          </a:p>
        </p:txBody>
      </p:sp>
    </p:spTree>
    <p:extLst>
      <p:ext uri="{BB962C8B-B14F-4D97-AF65-F5344CB8AC3E}">
        <p14:creationId xmlns:p14="http://schemas.microsoft.com/office/powerpoint/2010/main" val="30528033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ftr="0" dt="0"/>
  <p:txStyles>
    <p:titleStyle>
      <a:lvl1pPr algn="l" defTabSz="1007577" rtl="0" eaLnBrk="1" latinLnBrk="0" hangingPunct="1">
        <a:lnSpc>
          <a:spcPct val="90000"/>
        </a:lnSpc>
        <a:spcBef>
          <a:spcPct val="0"/>
        </a:spcBef>
        <a:buNone/>
        <a:defRPr kumimoji="1" sz="4848" kern="1200">
          <a:solidFill>
            <a:schemeClr val="tx1"/>
          </a:solidFill>
          <a:latin typeface="+mj-lt"/>
          <a:ea typeface="+mj-ea"/>
          <a:cs typeface="+mj-cs"/>
        </a:defRPr>
      </a:lvl1pPr>
    </p:titleStyle>
    <p:bodyStyle>
      <a:lvl1pPr marL="251894" indent="-251894" algn="l" defTabSz="1007577" rtl="0" eaLnBrk="1" latinLnBrk="0" hangingPunct="1">
        <a:lnSpc>
          <a:spcPct val="90000"/>
        </a:lnSpc>
        <a:spcBef>
          <a:spcPts val="1102"/>
        </a:spcBef>
        <a:buFont typeface="Arial" panose="020B0604020202020204" pitchFamily="34" charset="0"/>
        <a:buChar char="•"/>
        <a:defRPr kumimoji="1" sz="3085" kern="1200">
          <a:solidFill>
            <a:schemeClr val="tx1"/>
          </a:solidFill>
          <a:latin typeface="+mn-lt"/>
          <a:ea typeface="+mn-ea"/>
          <a:cs typeface="+mn-cs"/>
        </a:defRPr>
      </a:lvl1pPr>
      <a:lvl2pPr marL="755683" indent="-251894" algn="l" defTabSz="1007577" rtl="0" eaLnBrk="1" latinLnBrk="0" hangingPunct="1">
        <a:lnSpc>
          <a:spcPct val="90000"/>
        </a:lnSpc>
        <a:spcBef>
          <a:spcPts val="551"/>
        </a:spcBef>
        <a:buFont typeface="Arial" panose="020B0604020202020204" pitchFamily="34" charset="0"/>
        <a:buChar char="•"/>
        <a:defRPr kumimoji="1" sz="2645" kern="1200">
          <a:solidFill>
            <a:schemeClr val="tx1"/>
          </a:solidFill>
          <a:latin typeface="+mn-lt"/>
          <a:ea typeface="+mn-ea"/>
          <a:cs typeface="+mn-cs"/>
        </a:defRPr>
      </a:lvl2pPr>
      <a:lvl3pPr marL="1259472" indent="-251894" algn="l" defTabSz="1007577" rtl="0" eaLnBrk="1" latinLnBrk="0" hangingPunct="1">
        <a:lnSpc>
          <a:spcPct val="90000"/>
        </a:lnSpc>
        <a:spcBef>
          <a:spcPts val="551"/>
        </a:spcBef>
        <a:buFont typeface="Arial" panose="020B0604020202020204" pitchFamily="34" charset="0"/>
        <a:buChar char="•"/>
        <a:defRPr kumimoji="1" sz="2204" kern="1200">
          <a:solidFill>
            <a:schemeClr val="tx1"/>
          </a:solidFill>
          <a:latin typeface="+mn-lt"/>
          <a:ea typeface="+mn-ea"/>
          <a:cs typeface="+mn-cs"/>
        </a:defRPr>
      </a:lvl3pPr>
      <a:lvl4pPr marL="1763260"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4pPr>
      <a:lvl5pPr marL="2267049"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5pPr>
      <a:lvl6pPr marL="2770838"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6pPr>
      <a:lvl7pPr marL="3274626"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7pPr>
      <a:lvl8pPr marL="3778415"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8pPr>
      <a:lvl9pPr marL="4282204" indent="-251894" algn="l" defTabSz="1007577" rtl="0" eaLnBrk="1" latinLnBrk="0" hangingPunct="1">
        <a:lnSpc>
          <a:spcPct val="90000"/>
        </a:lnSpc>
        <a:spcBef>
          <a:spcPts val="551"/>
        </a:spcBef>
        <a:buFont typeface="Arial" panose="020B0604020202020204" pitchFamily="34" charset="0"/>
        <a:buChar char="•"/>
        <a:defRPr kumimoji="1" sz="1983" kern="1200">
          <a:solidFill>
            <a:schemeClr val="tx1"/>
          </a:solidFill>
          <a:latin typeface="+mn-lt"/>
          <a:ea typeface="+mn-ea"/>
          <a:cs typeface="+mn-cs"/>
        </a:defRPr>
      </a:lvl9pPr>
    </p:bodyStyle>
    <p:otherStyle>
      <a:defPPr>
        <a:defRPr lang="en-US"/>
      </a:defPPr>
      <a:lvl1pPr marL="0" algn="l" defTabSz="1007577" rtl="0" eaLnBrk="1" latinLnBrk="0" hangingPunct="1">
        <a:defRPr kumimoji="1" sz="1983" kern="1200">
          <a:solidFill>
            <a:schemeClr val="tx1"/>
          </a:solidFill>
          <a:latin typeface="+mn-lt"/>
          <a:ea typeface="+mn-ea"/>
          <a:cs typeface="+mn-cs"/>
        </a:defRPr>
      </a:lvl1pPr>
      <a:lvl2pPr marL="503789" algn="l" defTabSz="1007577" rtl="0" eaLnBrk="1" latinLnBrk="0" hangingPunct="1">
        <a:defRPr kumimoji="1" sz="1983" kern="1200">
          <a:solidFill>
            <a:schemeClr val="tx1"/>
          </a:solidFill>
          <a:latin typeface="+mn-lt"/>
          <a:ea typeface="+mn-ea"/>
          <a:cs typeface="+mn-cs"/>
        </a:defRPr>
      </a:lvl2pPr>
      <a:lvl3pPr marL="1007577" algn="l" defTabSz="1007577" rtl="0" eaLnBrk="1" latinLnBrk="0" hangingPunct="1">
        <a:defRPr kumimoji="1" sz="1983" kern="1200">
          <a:solidFill>
            <a:schemeClr val="tx1"/>
          </a:solidFill>
          <a:latin typeface="+mn-lt"/>
          <a:ea typeface="+mn-ea"/>
          <a:cs typeface="+mn-cs"/>
        </a:defRPr>
      </a:lvl3pPr>
      <a:lvl4pPr marL="1511366" algn="l" defTabSz="1007577" rtl="0" eaLnBrk="1" latinLnBrk="0" hangingPunct="1">
        <a:defRPr kumimoji="1" sz="1983" kern="1200">
          <a:solidFill>
            <a:schemeClr val="tx1"/>
          </a:solidFill>
          <a:latin typeface="+mn-lt"/>
          <a:ea typeface="+mn-ea"/>
          <a:cs typeface="+mn-cs"/>
        </a:defRPr>
      </a:lvl4pPr>
      <a:lvl5pPr marL="2015155" algn="l" defTabSz="1007577" rtl="0" eaLnBrk="1" latinLnBrk="0" hangingPunct="1">
        <a:defRPr kumimoji="1" sz="1983" kern="1200">
          <a:solidFill>
            <a:schemeClr val="tx1"/>
          </a:solidFill>
          <a:latin typeface="+mn-lt"/>
          <a:ea typeface="+mn-ea"/>
          <a:cs typeface="+mn-cs"/>
        </a:defRPr>
      </a:lvl5pPr>
      <a:lvl6pPr marL="2518943" algn="l" defTabSz="1007577" rtl="0" eaLnBrk="1" latinLnBrk="0" hangingPunct="1">
        <a:defRPr kumimoji="1" sz="1983" kern="1200">
          <a:solidFill>
            <a:schemeClr val="tx1"/>
          </a:solidFill>
          <a:latin typeface="+mn-lt"/>
          <a:ea typeface="+mn-ea"/>
          <a:cs typeface="+mn-cs"/>
        </a:defRPr>
      </a:lvl6pPr>
      <a:lvl7pPr marL="3022732" algn="l" defTabSz="1007577" rtl="0" eaLnBrk="1" latinLnBrk="0" hangingPunct="1">
        <a:defRPr kumimoji="1" sz="1983" kern="1200">
          <a:solidFill>
            <a:schemeClr val="tx1"/>
          </a:solidFill>
          <a:latin typeface="+mn-lt"/>
          <a:ea typeface="+mn-ea"/>
          <a:cs typeface="+mn-cs"/>
        </a:defRPr>
      </a:lvl7pPr>
      <a:lvl8pPr marL="3526521" algn="l" defTabSz="1007577" rtl="0" eaLnBrk="1" latinLnBrk="0" hangingPunct="1">
        <a:defRPr kumimoji="1" sz="1983" kern="1200">
          <a:solidFill>
            <a:schemeClr val="tx1"/>
          </a:solidFill>
          <a:latin typeface="+mn-lt"/>
          <a:ea typeface="+mn-ea"/>
          <a:cs typeface="+mn-cs"/>
        </a:defRPr>
      </a:lvl8pPr>
      <a:lvl9pPr marL="4030309" algn="l" defTabSz="1007577" rtl="0" eaLnBrk="1" latinLnBrk="0" hangingPunct="1">
        <a:defRPr kumimoji="1" sz="19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cfa.go.jp/policies/young-carer/"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wakanavi-tokyo.metro.tokyo.lg.jp/" TargetMode="External"/><Relationship Id="rId7" Type="http://schemas.openxmlformats.org/officeDocument/2006/relationships/image" Target="../media/image35.png"/><Relationship Id="rId2" Type="http://schemas.openxmlformats.org/officeDocument/2006/relationships/hyperlink" Target="https://www.fukushi.metro.tokyo.lg.jp/kodomo/kosodate/young-carer" TargetMode="External"/><Relationship Id="rId1" Type="http://schemas.openxmlformats.org/officeDocument/2006/relationships/slideLayout" Target="../slideLayouts/slideLayout13.xml"/><Relationship Id="rId6" Type="http://schemas.openxmlformats.org/officeDocument/2006/relationships/hyperlink" Target="https://kodomoshien.cfa.go.jp/young-carer/consultation/" TargetMode="External"/><Relationship Id="rId5" Type="http://schemas.openxmlformats.org/officeDocument/2006/relationships/hyperlink" Target="https://www.fukushi.metro.tokyo.lg.jp/shisetsu/jigyosyo/chusou/izonsho/sodankyoten" TargetMode="External"/><Relationship Id="rId10" Type="http://schemas.openxmlformats.org/officeDocument/2006/relationships/hyperlink" Target="https://tokyo-kodomo-hp.metro.tokyo.lg.jp/soudan/" TargetMode="External"/><Relationship Id="rId4" Type="http://schemas.openxmlformats.org/officeDocument/2006/relationships/hyperlink" Target="https://www.tokyoshigoto.jp/young/" TargetMode="External"/><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www.young-carer.metro.tokyo.lg.jp/" TargetMode="External"/><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15145" y="1678679"/>
            <a:ext cx="10461522" cy="631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ja-JP" altLang="en-US" sz="4800" b="1" spc="400" dirty="0">
                <a:solidFill>
                  <a:srgbClr val="F08200"/>
                </a:solidFill>
                <a:latin typeface="Meiryo UI" panose="020B0604030504040204" pitchFamily="50" charset="-128"/>
                <a:ea typeface="Meiryo UI" panose="020B0604030504040204" pitchFamily="50" charset="-128"/>
              </a:rPr>
              <a:t>ヤングケアラー支援マニュアル</a:t>
            </a:r>
          </a:p>
        </p:txBody>
      </p:sp>
      <p:sp>
        <p:nvSpPr>
          <p:cNvPr id="6" name="正方形/長方形 5"/>
          <p:cNvSpPr/>
          <p:nvPr/>
        </p:nvSpPr>
        <p:spPr>
          <a:xfrm>
            <a:off x="7268124" y="7137604"/>
            <a:ext cx="3052904" cy="221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令和</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8</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月</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rPr>
              <a:t>改訂版</a:t>
            </a:r>
            <a:r>
              <a:rPr lang="en-US" altLang="ja-JP" sz="1100" spc="100" dirty="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100" spc="1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1" name="角丸四角形 10"/>
          <p:cNvSpPr/>
          <p:nvPr/>
        </p:nvSpPr>
        <p:spPr>
          <a:xfrm>
            <a:off x="2645906" y="2576887"/>
            <a:ext cx="5400000" cy="468000"/>
          </a:xfrm>
          <a:prstGeom prst="roundRect">
            <a:avLst>
              <a:gd name="adj" fmla="val 50000"/>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2300" spc="300" dirty="0"/>
              <a:t>障害</a:t>
            </a:r>
            <a:r>
              <a:rPr kumimoji="1" lang="zh-TW" altLang="en-US" sz="2300" spc="300" dirty="0"/>
              <a:t>福祉関係機関　編</a:t>
            </a:r>
            <a:endParaRPr kumimoji="1" lang="ja-JP" altLang="en-US" sz="2300" spc="300" dirty="0"/>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7964" y="7083953"/>
            <a:ext cx="1255885" cy="329213"/>
          </a:xfrm>
          <a:prstGeom prst="rect">
            <a:avLst/>
          </a:prstGeom>
        </p:spPr>
      </p:pic>
      <p:sp>
        <p:nvSpPr>
          <p:cNvPr id="7" name="正方形/長方形 6">
            <a:extLst>
              <a:ext uri="{FF2B5EF4-FFF2-40B4-BE49-F238E27FC236}">
                <a16:creationId xmlns:a16="http://schemas.microsoft.com/office/drawing/2014/main" id="{1AF93EF0-9D39-4AE8-A1A9-5095829EA0B2}"/>
              </a:ext>
            </a:extLst>
          </p:cNvPr>
          <p:cNvSpPr/>
          <p:nvPr/>
        </p:nvSpPr>
        <p:spPr>
          <a:xfrm>
            <a:off x="4405108" y="1029650"/>
            <a:ext cx="1881596" cy="564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3000" b="1" spc="400" dirty="0">
                <a:solidFill>
                  <a:srgbClr val="F08200"/>
                </a:solidFill>
                <a:latin typeface="Meiryo UI" panose="020B0604030504040204" pitchFamily="50" charset="-128"/>
                <a:ea typeface="Meiryo UI" panose="020B0604030504040204" pitchFamily="50" charset="-128"/>
              </a:rPr>
              <a:t>東京都</a:t>
            </a:r>
          </a:p>
        </p:txBody>
      </p:sp>
      <p:grpSp>
        <p:nvGrpSpPr>
          <p:cNvPr id="8" name="グループ化 7">
            <a:extLst>
              <a:ext uri="{FF2B5EF4-FFF2-40B4-BE49-F238E27FC236}">
                <a16:creationId xmlns:a16="http://schemas.microsoft.com/office/drawing/2014/main" id="{AED85BFD-6939-4543-80D7-2999435FDE56}"/>
              </a:ext>
            </a:extLst>
          </p:cNvPr>
          <p:cNvGrpSpPr/>
          <p:nvPr/>
        </p:nvGrpSpPr>
        <p:grpSpPr>
          <a:xfrm>
            <a:off x="4463906" y="1019323"/>
            <a:ext cx="1764000" cy="590402"/>
            <a:chOff x="4381976" y="1076473"/>
            <a:chExt cx="1764000" cy="590402"/>
          </a:xfrm>
        </p:grpSpPr>
        <p:sp>
          <p:nvSpPr>
            <p:cNvPr id="9" name="フリーフォーム 1">
              <a:extLst>
                <a:ext uri="{FF2B5EF4-FFF2-40B4-BE49-F238E27FC236}">
                  <a16:creationId xmlns:a16="http://schemas.microsoft.com/office/drawing/2014/main" id="{BD759A8B-BD5F-4A81-BA8B-1BF8CAF7645D}"/>
                </a:ext>
              </a:extLst>
            </p:cNvPr>
            <p:cNvSpPr/>
            <p:nvPr/>
          </p:nvSpPr>
          <p:spPr>
            <a:xfrm>
              <a:off x="4381976" y="1666875"/>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a:extLst>
                <a:ext uri="{FF2B5EF4-FFF2-40B4-BE49-F238E27FC236}">
                  <a16:creationId xmlns:a16="http://schemas.microsoft.com/office/drawing/2014/main" id="{47DC17E2-6EF9-41C5-B4E8-88B0C57FE121}"/>
                </a:ext>
              </a:extLst>
            </p:cNvPr>
            <p:cNvSpPr/>
            <p:nvPr/>
          </p:nvSpPr>
          <p:spPr>
            <a:xfrm>
              <a:off x="4381976" y="1076473"/>
              <a:ext cx="1764000" cy="0"/>
            </a:xfrm>
            <a:custGeom>
              <a:avLst/>
              <a:gdLst>
                <a:gd name="connsiteX0" fmla="*/ 0 w 1927860"/>
                <a:gd name="connsiteY0" fmla="*/ 0 h 0"/>
                <a:gd name="connsiteX1" fmla="*/ 1927860 w 1927860"/>
                <a:gd name="connsiteY1" fmla="*/ 0 h 0"/>
              </a:gdLst>
              <a:ahLst/>
              <a:cxnLst>
                <a:cxn ang="0">
                  <a:pos x="connsiteX0" y="connsiteY0"/>
                </a:cxn>
                <a:cxn ang="0">
                  <a:pos x="connsiteX1" y="connsiteY1"/>
                </a:cxn>
              </a:cxnLst>
              <a:rect l="l" t="t" r="r" b="b"/>
              <a:pathLst>
                <a:path w="1927860">
                  <a:moveTo>
                    <a:pt x="0" y="0"/>
                  </a:moveTo>
                  <a:lnTo>
                    <a:pt x="1927860" y="0"/>
                  </a:lnTo>
                </a:path>
              </a:pathLst>
            </a:custGeom>
            <a:noFill/>
            <a:ln w="38100">
              <a:solidFill>
                <a:srgbClr val="F082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グループ化 1">
            <a:extLst>
              <a:ext uri="{FF2B5EF4-FFF2-40B4-BE49-F238E27FC236}">
                <a16:creationId xmlns:a16="http://schemas.microsoft.com/office/drawing/2014/main" id="{DDC666A1-4827-CD25-1820-C0BAC7E68207}"/>
              </a:ext>
            </a:extLst>
          </p:cNvPr>
          <p:cNvGrpSpPr/>
          <p:nvPr/>
        </p:nvGrpSpPr>
        <p:grpSpPr>
          <a:xfrm>
            <a:off x="2934318" y="3458691"/>
            <a:ext cx="4814819" cy="2609608"/>
            <a:chOff x="2934318" y="3458691"/>
            <a:chExt cx="4814819" cy="2609608"/>
          </a:xfrm>
        </p:grpSpPr>
        <p:pic>
          <p:nvPicPr>
            <p:cNvPr id="3" name="object 27">
              <a:extLst>
                <a:ext uri="{FF2B5EF4-FFF2-40B4-BE49-F238E27FC236}">
                  <a16:creationId xmlns:a16="http://schemas.microsoft.com/office/drawing/2014/main" id="{02C89410-95B9-8EEC-F7E0-40DA72B1212E}"/>
                </a:ext>
              </a:extLst>
            </p:cNvPr>
            <p:cNvPicPr/>
            <p:nvPr/>
          </p:nvPicPr>
          <p:blipFill>
            <a:blip r:embed="rId3" cstate="print"/>
            <a:stretch>
              <a:fillRect/>
            </a:stretch>
          </p:blipFill>
          <p:spPr>
            <a:xfrm>
              <a:off x="3910274" y="3769830"/>
              <a:ext cx="706573" cy="2102600"/>
            </a:xfrm>
            <a:prstGeom prst="rect">
              <a:avLst/>
            </a:prstGeom>
          </p:spPr>
        </p:pic>
        <p:pic>
          <p:nvPicPr>
            <p:cNvPr id="4" name="object 29">
              <a:extLst>
                <a:ext uri="{FF2B5EF4-FFF2-40B4-BE49-F238E27FC236}">
                  <a16:creationId xmlns:a16="http://schemas.microsoft.com/office/drawing/2014/main" id="{1EDAFEA3-728B-D245-516C-33CA90DC17F6}"/>
                </a:ext>
              </a:extLst>
            </p:cNvPr>
            <p:cNvPicPr/>
            <p:nvPr/>
          </p:nvPicPr>
          <p:blipFill>
            <a:blip r:embed="rId4" cstate="print"/>
            <a:stretch>
              <a:fillRect/>
            </a:stretch>
          </p:blipFill>
          <p:spPr>
            <a:xfrm>
              <a:off x="7135308" y="4512263"/>
              <a:ext cx="596061" cy="1144646"/>
            </a:xfrm>
            <a:prstGeom prst="rect">
              <a:avLst/>
            </a:prstGeom>
          </p:spPr>
        </p:pic>
        <p:pic>
          <p:nvPicPr>
            <p:cNvPr id="14" name="object 30">
              <a:extLst>
                <a:ext uri="{FF2B5EF4-FFF2-40B4-BE49-F238E27FC236}">
                  <a16:creationId xmlns:a16="http://schemas.microsoft.com/office/drawing/2014/main" id="{F323809B-5129-338C-7085-84E3CBDAC747}"/>
                </a:ext>
              </a:extLst>
            </p:cNvPr>
            <p:cNvPicPr/>
            <p:nvPr/>
          </p:nvPicPr>
          <p:blipFill>
            <a:blip r:embed="rId5" cstate="print"/>
            <a:stretch>
              <a:fillRect/>
            </a:stretch>
          </p:blipFill>
          <p:spPr>
            <a:xfrm>
              <a:off x="7329189" y="3858843"/>
              <a:ext cx="67852" cy="68818"/>
            </a:xfrm>
            <a:prstGeom prst="rect">
              <a:avLst/>
            </a:prstGeom>
          </p:spPr>
        </p:pic>
        <p:sp>
          <p:nvSpPr>
            <p:cNvPr id="15" name="object 31">
              <a:extLst>
                <a:ext uri="{FF2B5EF4-FFF2-40B4-BE49-F238E27FC236}">
                  <a16:creationId xmlns:a16="http://schemas.microsoft.com/office/drawing/2014/main" id="{753F8097-F642-4F6B-65D4-6EB522065E12}"/>
                </a:ext>
              </a:extLst>
            </p:cNvPr>
            <p:cNvSpPr/>
            <p:nvPr/>
          </p:nvSpPr>
          <p:spPr>
            <a:xfrm>
              <a:off x="7399776" y="3968032"/>
              <a:ext cx="62856" cy="38094"/>
            </a:xfrm>
            <a:custGeom>
              <a:avLst/>
              <a:gdLst/>
              <a:ahLst/>
              <a:cxnLst/>
              <a:rect l="l" t="t" r="r" b="b"/>
              <a:pathLst>
                <a:path w="62864" h="38100">
                  <a:moveTo>
                    <a:pt x="13106" y="215"/>
                  </a:moveTo>
                  <a:lnTo>
                    <a:pt x="635" y="1778"/>
                  </a:lnTo>
                  <a:lnTo>
                    <a:pt x="0" y="10490"/>
                  </a:lnTo>
                  <a:lnTo>
                    <a:pt x="3927" y="19955"/>
                  </a:lnTo>
                  <a:lnTo>
                    <a:pt x="10523" y="28054"/>
                  </a:lnTo>
                  <a:lnTo>
                    <a:pt x="19036" y="34171"/>
                  </a:lnTo>
                  <a:lnTo>
                    <a:pt x="28714" y="37693"/>
                  </a:lnTo>
                  <a:lnTo>
                    <a:pt x="40146" y="36271"/>
                  </a:lnTo>
                  <a:lnTo>
                    <a:pt x="50334" y="29649"/>
                  </a:lnTo>
                  <a:lnTo>
                    <a:pt x="56229" y="22313"/>
                  </a:lnTo>
                  <a:lnTo>
                    <a:pt x="32334" y="22313"/>
                  </a:lnTo>
                  <a:lnTo>
                    <a:pt x="29044" y="21336"/>
                  </a:lnTo>
                  <a:lnTo>
                    <a:pt x="15732" y="8724"/>
                  </a:lnTo>
                  <a:lnTo>
                    <a:pt x="15036" y="7162"/>
                  </a:lnTo>
                  <a:lnTo>
                    <a:pt x="15211" y="7162"/>
                  </a:lnTo>
                  <a:lnTo>
                    <a:pt x="13106" y="215"/>
                  </a:lnTo>
                  <a:close/>
                </a:path>
                <a:path w="62864" h="38100">
                  <a:moveTo>
                    <a:pt x="53848" y="0"/>
                  </a:moveTo>
                  <a:lnTo>
                    <a:pt x="49314" y="4038"/>
                  </a:lnTo>
                  <a:lnTo>
                    <a:pt x="46710" y="7099"/>
                  </a:lnTo>
                  <a:lnTo>
                    <a:pt x="45288" y="11455"/>
                  </a:lnTo>
                  <a:lnTo>
                    <a:pt x="42506" y="14389"/>
                  </a:lnTo>
                  <a:lnTo>
                    <a:pt x="39547" y="17272"/>
                  </a:lnTo>
                  <a:lnTo>
                    <a:pt x="36449" y="21488"/>
                  </a:lnTo>
                  <a:lnTo>
                    <a:pt x="32334" y="22313"/>
                  </a:lnTo>
                  <a:lnTo>
                    <a:pt x="56229" y="22313"/>
                  </a:lnTo>
                  <a:lnTo>
                    <a:pt x="58148" y="19925"/>
                  </a:lnTo>
                  <a:lnTo>
                    <a:pt x="62458" y="9194"/>
                  </a:lnTo>
                  <a:lnTo>
                    <a:pt x="62230" y="2857"/>
                  </a:lnTo>
                  <a:lnTo>
                    <a:pt x="53848" y="0"/>
                  </a:lnTo>
                  <a:close/>
                </a:path>
                <a:path w="62864" h="38100">
                  <a:moveTo>
                    <a:pt x="15036" y="7162"/>
                  </a:moveTo>
                  <a:lnTo>
                    <a:pt x="15684" y="8724"/>
                  </a:lnTo>
                  <a:lnTo>
                    <a:pt x="15582" y="8389"/>
                  </a:lnTo>
                  <a:lnTo>
                    <a:pt x="15036" y="7162"/>
                  </a:lnTo>
                  <a:close/>
                </a:path>
                <a:path w="62864" h="38100">
                  <a:moveTo>
                    <a:pt x="15582" y="8389"/>
                  </a:moveTo>
                  <a:lnTo>
                    <a:pt x="15684" y="8724"/>
                  </a:lnTo>
                  <a:lnTo>
                    <a:pt x="15582" y="8389"/>
                  </a:lnTo>
                  <a:close/>
                </a:path>
                <a:path w="62864" h="38100">
                  <a:moveTo>
                    <a:pt x="15211" y="7162"/>
                  </a:moveTo>
                  <a:lnTo>
                    <a:pt x="15036" y="7162"/>
                  </a:lnTo>
                  <a:lnTo>
                    <a:pt x="15582" y="8389"/>
                  </a:lnTo>
                  <a:lnTo>
                    <a:pt x="15211" y="7162"/>
                  </a:lnTo>
                  <a:close/>
                </a:path>
              </a:pathLst>
            </a:custGeom>
            <a:solidFill>
              <a:srgbClr val="414042"/>
            </a:solidFill>
          </p:spPr>
          <p:txBody>
            <a:bodyPr wrap="square" lIns="0" tIns="0" rIns="0" bIns="0" rtlCol="0"/>
            <a:lstStyle/>
            <a:p>
              <a:pPr defTabSz="914309"/>
              <a:endParaRPr kern="0" dirty="0">
                <a:solidFill>
                  <a:sysClr val="windowText" lastClr="000000"/>
                </a:solidFill>
              </a:endParaRPr>
            </a:p>
          </p:txBody>
        </p:sp>
        <p:pic>
          <p:nvPicPr>
            <p:cNvPr id="16" name="object 32">
              <a:extLst>
                <a:ext uri="{FF2B5EF4-FFF2-40B4-BE49-F238E27FC236}">
                  <a16:creationId xmlns:a16="http://schemas.microsoft.com/office/drawing/2014/main" id="{A7F69F19-9A89-38A2-5CB2-D04BC4EF2ABF}"/>
                </a:ext>
              </a:extLst>
            </p:cNvPr>
            <p:cNvPicPr/>
            <p:nvPr/>
          </p:nvPicPr>
          <p:blipFill>
            <a:blip r:embed="rId6" cstate="print"/>
            <a:stretch>
              <a:fillRect/>
            </a:stretch>
          </p:blipFill>
          <p:spPr>
            <a:xfrm>
              <a:off x="7462505" y="3854358"/>
              <a:ext cx="70365" cy="71216"/>
            </a:xfrm>
            <a:prstGeom prst="rect">
              <a:avLst/>
            </a:prstGeom>
          </p:spPr>
        </p:pic>
        <p:sp>
          <p:nvSpPr>
            <p:cNvPr id="17" name="object 33">
              <a:extLst>
                <a:ext uri="{FF2B5EF4-FFF2-40B4-BE49-F238E27FC236}">
                  <a16:creationId xmlns:a16="http://schemas.microsoft.com/office/drawing/2014/main" id="{90FAF0F4-4135-C194-536E-4E76BCA0EC2D}"/>
                </a:ext>
              </a:extLst>
            </p:cNvPr>
            <p:cNvSpPr/>
            <p:nvPr/>
          </p:nvSpPr>
          <p:spPr>
            <a:xfrm>
              <a:off x="7127564" y="3623271"/>
              <a:ext cx="621573" cy="2254550"/>
            </a:xfrm>
            <a:custGeom>
              <a:avLst/>
              <a:gdLst/>
              <a:ahLst/>
              <a:cxnLst/>
              <a:rect l="l" t="t" r="r" b="b"/>
              <a:pathLst>
                <a:path w="621664" h="2254884">
                  <a:moveTo>
                    <a:pt x="168097" y="99326"/>
                  </a:moveTo>
                  <a:lnTo>
                    <a:pt x="168071" y="93980"/>
                  </a:lnTo>
                  <a:lnTo>
                    <a:pt x="167855" y="88836"/>
                  </a:lnTo>
                  <a:lnTo>
                    <a:pt x="161620" y="85102"/>
                  </a:lnTo>
                  <a:lnTo>
                    <a:pt x="157060" y="87630"/>
                  </a:lnTo>
                  <a:lnTo>
                    <a:pt x="132969" y="126085"/>
                  </a:lnTo>
                  <a:lnTo>
                    <a:pt x="116370" y="174091"/>
                  </a:lnTo>
                  <a:lnTo>
                    <a:pt x="109372" y="224307"/>
                  </a:lnTo>
                  <a:lnTo>
                    <a:pt x="114071" y="269367"/>
                  </a:lnTo>
                  <a:lnTo>
                    <a:pt x="104419" y="285407"/>
                  </a:lnTo>
                  <a:lnTo>
                    <a:pt x="103987" y="304647"/>
                  </a:lnTo>
                  <a:lnTo>
                    <a:pt x="110667" y="323469"/>
                  </a:lnTo>
                  <a:lnTo>
                    <a:pt x="122339" y="338239"/>
                  </a:lnTo>
                  <a:lnTo>
                    <a:pt x="118491" y="348881"/>
                  </a:lnTo>
                  <a:lnTo>
                    <a:pt x="112293" y="358533"/>
                  </a:lnTo>
                  <a:lnTo>
                    <a:pt x="103962" y="366052"/>
                  </a:lnTo>
                  <a:lnTo>
                    <a:pt x="93700" y="370293"/>
                  </a:lnTo>
                  <a:lnTo>
                    <a:pt x="91605" y="370332"/>
                  </a:lnTo>
                  <a:lnTo>
                    <a:pt x="89623" y="370166"/>
                  </a:lnTo>
                  <a:lnTo>
                    <a:pt x="87325" y="369468"/>
                  </a:lnTo>
                  <a:lnTo>
                    <a:pt x="86233" y="369011"/>
                  </a:lnTo>
                  <a:lnTo>
                    <a:pt x="84696" y="368376"/>
                  </a:lnTo>
                  <a:lnTo>
                    <a:pt x="86144" y="369011"/>
                  </a:lnTo>
                  <a:lnTo>
                    <a:pt x="79806" y="368490"/>
                  </a:lnTo>
                  <a:lnTo>
                    <a:pt x="75412" y="372224"/>
                  </a:lnTo>
                  <a:lnTo>
                    <a:pt x="74371" y="377825"/>
                  </a:lnTo>
                  <a:lnTo>
                    <a:pt x="78079" y="382892"/>
                  </a:lnTo>
                  <a:lnTo>
                    <a:pt x="90817" y="385787"/>
                  </a:lnTo>
                  <a:lnTo>
                    <a:pt x="103416" y="383832"/>
                  </a:lnTo>
                  <a:lnTo>
                    <a:pt x="114909" y="377825"/>
                  </a:lnTo>
                  <a:lnTo>
                    <a:pt x="122516" y="370332"/>
                  </a:lnTo>
                  <a:lnTo>
                    <a:pt x="124206" y="368668"/>
                  </a:lnTo>
                  <a:lnTo>
                    <a:pt x="137452" y="343128"/>
                  </a:lnTo>
                  <a:lnTo>
                    <a:pt x="142138" y="318211"/>
                  </a:lnTo>
                  <a:lnTo>
                    <a:pt x="143078" y="313220"/>
                  </a:lnTo>
                  <a:lnTo>
                    <a:pt x="143891" y="285407"/>
                  </a:lnTo>
                  <a:lnTo>
                    <a:pt x="143929" y="280085"/>
                  </a:lnTo>
                  <a:lnTo>
                    <a:pt x="143446" y="264426"/>
                  </a:lnTo>
                  <a:lnTo>
                    <a:pt x="143078" y="252755"/>
                  </a:lnTo>
                  <a:lnTo>
                    <a:pt x="143014" y="243725"/>
                  </a:lnTo>
                  <a:lnTo>
                    <a:pt x="130568" y="242074"/>
                  </a:lnTo>
                  <a:lnTo>
                    <a:pt x="128384" y="247967"/>
                  </a:lnTo>
                  <a:lnTo>
                    <a:pt x="128384" y="280085"/>
                  </a:lnTo>
                  <a:lnTo>
                    <a:pt x="128371" y="289661"/>
                  </a:lnTo>
                  <a:lnTo>
                    <a:pt x="127863" y="299199"/>
                  </a:lnTo>
                  <a:lnTo>
                    <a:pt x="127000" y="308711"/>
                  </a:lnTo>
                  <a:lnTo>
                    <a:pt x="125907" y="318211"/>
                  </a:lnTo>
                  <a:lnTo>
                    <a:pt x="122402" y="313042"/>
                  </a:lnTo>
                  <a:lnTo>
                    <a:pt x="120396" y="306781"/>
                  </a:lnTo>
                  <a:lnTo>
                    <a:pt x="119710" y="300583"/>
                  </a:lnTo>
                  <a:lnTo>
                    <a:pt x="119468" y="298970"/>
                  </a:lnTo>
                  <a:lnTo>
                    <a:pt x="119049" y="293801"/>
                  </a:lnTo>
                  <a:lnTo>
                    <a:pt x="118973" y="287375"/>
                  </a:lnTo>
                  <a:lnTo>
                    <a:pt x="122313" y="283324"/>
                  </a:lnTo>
                  <a:lnTo>
                    <a:pt x="123774" y="281470"/>
                  </a:lnTo>
                  <a:lnTo>
                    <a:pt x="126111" y="280581"/>
                  </a:lnTo>
                  <a:lnTo>
                    <a:pt x="128384" y="280085"/>
                  </a:lnTo>
                  <a:lnTo>
                    <a:pt x="128384" y="247967"/>
                  </a:lnTo>
                  <a:lnTo>
                    <a:pt x="127508" y="250317"/>
                  </a:lnTo>
                  <a:lnTo>
                    <a:pt x="126974" y="252755"/>
                  </a:lnTo>
                  <a:lnTo>
                    <a:pt x="126987" y="254927"/>
                  </a:lnTo>
                  <a:lnTo>
                    <a:pt x="127050" y="256489"/>
                  </a:lnTo>
                  <a:lnTo>
                    <a:pt x="128181" y="259702"/>
                  </a:lnTo>
                  <a:lnTo>
                    <a:pt x="127800" y="264375"/>
                  </a:lnTo>
                  <a:lnTo>
                    <a:pt x="127419" y="264426"/>
                  </a:lnTo>
                  <a:lnTo>
                    <a:pt x="127050" y="256489"/>
                  </a:lnTo>
                  <a:lnTo>
                    <a:pt x="126898" y="253123"/>
                  </a:lnTo>
                  <a:lnTo>
                    <a:pt x="125539" y="223710"/>
                  </a:lnTo>
                  <a:lnTo>
                    <a:pt x="130619" y="183349"/>
                  </a:lnTo>
                  <a:lnTo>
                    <a:pt x="142455" y="144411"/>
                  </a:lnTo>
                  <a:lnTo>
                    <a:pt x="160820" y="107950"/>
                  </a:lnTo>
                  <a:lnTo>
                    <a:pt x="163487" y="103632"/>
                  </a:lnTo>
                  <a:lnTo>
                    <a:pt x="168097" y="99326"/>
                  </a:lnTo>
                  <a:close/>
                </a:path>
                <a:path w="621664" h="2254884">
                  <a:moveTo>
                    <a:pt x="305168" y="883119"/>
                  </a:moveTo>
                  <a:lnTo>
                    <a:pt x="302437" y="883119"/>
                  </a:lnTo>
                  <a:lnTo>
                    <a:pt x="304939" y="895819"/>
                  </a:lnTo>
                  <a:lnTo>
                    <a:pt x="305168" y="883119"/>
                  </a:lnTo>
                  <a:close/>
                </a:path>
                <a:path w="621664" h="2254884">
                  <a:moveTo>
                    <a:pt x="309308" y="316572"/>
                  </a:moveTo>
                  <a:lnTo>
                    <a:pt x="306705" y="312712"/>
                  </a:lnTo>
                  <a:lnTo>
                    <a:pt x="301498" y="309460"/>
                  </a:lnTo>
                  <a:lnTo>
                    <a:pt x="295351" y="316572"/>
                  </a:lnTo>
                  <a:lnTo>
                    <a:pt x="299872" y="321005"/>
                  </a:lnTo>
                  <a:lnTo>
                    <a:pt x="304253" y="322618"/>
                  </a:lnTo>
                  <a:lnTo>
                    <a:pt x="307949" y="320509"/>
                  </a:lnTo>
                  <a:lnTo>
                    <a:pt x="309308" y="316572"/>
                  </a:lnTo>
                  <a:close/>
                </a:path>
                <a:path w="621664" h="2254884">
                  <a:moveTo>
                    <a:pt x="315137" y="98729"/>
                  </a:moveTo>
                  <a:lnTo>
                    <a:pt x="311912" y="93789"/>
                  </a:lnTo>
                  <a:lnTo>
                    <a:pt x="305701" y="91859"/>
                  </a:lnTo>
                  <a:lnTo>
                    <a:pt x="299059" y="94322"/>
                  </a:lnTo>
                  <a:lnTo>
                    <a:pt x="299364" y="87744"/>
                  </a:lnTo>
                  <a:lnTo>
                    <a:pt x="290855" y="83680"/>
                  </a:lnTo>
                  <a:lnTo>
                    <a:pt x="286029" y="88226"/>
                  </a:lnTo>
                  <a:lnTo>
                    <a:pt x="277952" y="81851"/>
                  </a:lnTo>
                  <a:lnTo>
                    <a:pt x="269024" y="87503"/>
                  </a:lnTo>
                  <a:lnTo>
                    <a:pt x="261912" y="98920"/>
                  </a:lnTo>
                  <a:lnTo>
                    <a:pt x="259308" y="109816"/>
                  </a:lnTo>
                  <a:lnTo>
                    <a:pt x="260007" y="117665"/>
                  </a:lnTo>
                  <a:lnTo>
                    <a:pt x="271703" y="119202"/>
                  </a:lnTo>
                  <a:lnTo>
                    <a:pt x="274459" y="111785"/>
                  </a:lnTo>
                  <a:lnTo>
                    <a:pt x="279654" y="116713"/>
                  </a:lnTo>
                  <a:lnTo>
                    <a:pt x="284734" y="116014"/>
                  </a:lnTo>
                  <a:lnTo>
                    <a:pt x="289039" y="111569"/>
                  </a:lnTo>
                  <a:lnTo>
                    <a:pt x="291934" y="105257"/>
                  </a:lnTo>
                  <a:lnTo>
                    <a:pt x="292392" y="112356"/>
                  </a:lnTo>
                  <a:lnTo>
                    <a:pt x="302488" y="114896"/>
                  </a:lnTo>
                  <a:lnTo>
                    <a:pt x="306273" y="108877"/>
                  </a:lnTo>
                  <a:lnTo>
                    <a:pt x="307898" y="106781"/>
                  </a:lnTo>
                  <a:lnTo>
                    <a:pt x="311137" y="107556"/>
                  </a:lnTo>
                  <a:lnTo>
                    <a:pt x="312788" y="105295"/>
                  </a:lnTo>
                  <a:lnTo>
                    <a:pt x="315137" y="98729"/>
                  </a:lnTo>
                  <a:close/>
                </a:path>
                <a:path w="621664" h="2254884">
                  <a:moveTo>
                    <a:pt x="332803" y="2038819"/>
                  </a:moveTo>
                  <a:lnTo>
                    <a:pt x="331889" y="2049005"/>
                  </a:lnTo>
                  <a:lnTo>
                    <a:pt x="332308" y="2051519"/>
                  </a:lnTo>
                  <a:lnTo>
                    <a:pt x="332803" y="2038819"/>
                  </a:lnTo>
                  <a:close/>
                </a:path>
                <a:path w="621664" h="2254884">
                  <a:moveTo>
                    <a:pt x="334822" y="8178"/>
                  </a:moveTo>
                  <a:lnTo>
                    <a:pt x="331076" y="3111"/>
                  </a:lnTo>
                  <a:lnTo>
                    <a:pt x="318096" y="304"/>
                  </a:lnTo>
                  <a:lnTo>
                    <a:pt x="304596" y="0"/>
                  </a:lnTo>
                  <a:lnTo>
                    <a:pt x="290995" y="1168"/>
                  </a:lnTo>
                  <a:lnTo>
                    <a:pt x="237782" y="13766"/>
                  </a:lnTo>
                  <a:lnTo>
                    <a:pt x="205117" y="34861"/>
                  </a:lnTo>
                  <a:lnTo>
                    <a:pt x="204114" y="41033"/>
                  </a:lnTo>
                  <a:lnTo>
                    <a:pt x="211772" y="45821"/>
                  </a:lnTo>
                  <a:lnTo>
                    <a:pt x="216954" y="42430"/>
                  </a:lnTo>
                  <a:lnTo>
                    <a:pt x="241554" y="29616"/>
                  </a:lnTo>
                  <a:lnTo>
                    <a:pt x="268351" y="20853"/>
                  </a:lnTo>
                  <a:lnTo>
                    <a:pt x="295859" y="16446"/>
                  </a:lnTo>
                  <a:lnTo>
                    <a:pt x="323100" y="16814"/>
                  </a:lnTo>
                  <a:lnTo>
                    <a:pt x="329349" y="17551"/>
                  </a:lnTo>
                  <a:lnTo>
                    <a:pt x="333743" y="13830"/>
                  </a:lnTo>
                  <a:lnTo>
                    <a:pt x="334822" y="8178"/>
                  </a:lnTo>
                  <a:close/>
                </a:path>
                <a:path w="621664" h="2254884">
                  <a:moveTo>
                    <a:pt x="383781" y="2096820"/>
                  </a:moveTo>
                  <a:lnTo>
                    <a:pt x="382346" y="2089619"/>
                  </a:lnTo>
                  <a:lnTo>
                    <a:pt x="383044" y="2102319"/>
                  </a:lnTo>
                  <a:lnTo>
                    <a:pt x="383781" y="2096820"/>
                  </a:lnTo>
                  <a:close/>
                </a:path>
                <a:path w="621664" h="2254884">
                  <a:moveTo>
                    <a:pt x="512279" y="229171"/>
                  </a:moveTo>
                  <a:lnTo>
                    <a:pt x="506526" y="181889"/>
                  </a:lnTo>
                  <a:lnTo>
                    <a:pt x="490562" y="137083"/>
                  </a:lnTo>
                  <a:lnTo>
                    <a:pt x="466280" y="95910"/>
                  </a:lnTo>
                  <a:lnTo>
                    <a:pt x="435546" y="59461"/>
                  </a:lnTo>
                  <a:lnTo>
                    <a:pt x="400672" y="31254"/>
                  </a:lnTo>
                  <a:lnTo>
                    <a:pt x="381711" y="23317"/>
                  </a:lnTo>
                  <a:lnTo>
                    <a:pt x="374332" y="20307"/>
                  </a:lnTo>
                  <a:lnTo>
                    <a:pt x="367652" y="30289"/>
                  </a:lnTo>
                  <a:lnTo>
                    <a:pt x="370001" y="36715"/>
                  </a:lnTo>
                  <a:lnTo>
                    <a:pt x="374954" y="38049"/>
                  </a:lnTo>
                  <a:lnTo>
                    <a:pt x="409981" y="57175"/>
                  </a:lnTo>
                  <a:lnTo>
                    <a:pt x="441756" y="89090"/>
                  </a:lnTo>
                  <a:lnTo>
                    <a:pt x="468083" y="128625"/>
                  </a:lnTo>
                  <a:lnTo>
                    <a:pt x="486740" y="170649"/>
                  </a:lnTo>
                  <a:lnTo>
                    <a:pt x="495528" y="210007"/>
                  </a:lnTo>
                  <a:lnTo>
                    <a:pt x="496176" y="217347"/>
                  </a:lnTo>
                  <a:lnTo>
                    <a:pt x="496112" y="224853"/>
                  </a:lnTo>
                  <a:lnTo>
                    <a:pt x="496303" y="232232"/>
                  </a:lnTo>
                  <a:lnTo>
                    <a:pt x="497776" y="239229"/>
                  </a:lnTo>
                  <a:lnTo>
                    <a:pt x="503478" y="242519"/>
                  </a:lnTo>
                  <a:lnTo>
                    <a:pt x="508571" y="240830"/>
                  </a:lnTo>
                  <a:lnTo>
                    <a:pt x="511898" y="235826"/>
                  </a:lnTo>
                  <a:lnTo>
                    <a:pt x="512279" y="229171"/>
                  </a:lnTo>
                  <a:close/>
                </a:path>
                <a:path w="621664" h="2254884">
                  <a:moveTo>
                    <a:pt x="564007" y="348615"/>
                  </a:moveTo>
                  <a:lnTo>
                    <a:pt x="562737" y="341845"/>
                  </a:lnTo>
                  <a:lnTo>
                    <a:pt x="560501" y="340093"/>
                  </a:lnTo>
                  <a:lnTo>
                    <a:pt x="557542" y="337769"/>
                  </a:lnTo>
                  <a:lnTo>
                    <a:pt x="550506" y="340093"/>
                  </a:lnTo>
                  <a:lnTo>
                    <a:pt x="544703" y="339966"/>
                  </a:lnTo>
                  <a:lnTo>
                    <a:pt x="538759" y="338620"/>
                  </a:lnTo>
                  <a:lnTo>
                    <a:pt x="533984" y="335165"/>
                  </a:lnTo>
                  <a:lnTo>
                    <a:pt x="526313" y="324624"/>
                  </a:lnTo>
                  <a:lnTo>
                    <a:pt x="522097" y="313524"/>
                  </a:lnTo>
                  <a:lnTo>
                    <a:pt x="521576" y="312166"/>
                  </a:lnTo>
                  <a:lnTo>
                    <a:pt x="518769" y="298856"/>
                  </a:lnTo>
                  <a:lnTo>
                    <a:pt x="516890" y="285788"/>
                  </a:lnTo>
                  <a:lnTo>
                    <a:pt x="516369" y="279501"/>
                  </a:lnTo>
                  <a:lnTo>
                    <a:pt x="517258" y="273608"/>
                  </a:lnTo>
                  <a:lnTo>
                    <a:pt x="517271" y="272453"/>
                  </a:lnTo>
                  <a:lnTo>
                    <a:pt x="516051" y="264896"/>
                  </a:lnTo>
                  <a:lnTo>
                    <a:pt x="514654" y="260807"/>
                  </a:lnTo>
                  <a:lnTo>
                    <a:pt x="506183" y="259422"/>
                  </a:lnTo>
                  <a:lnTo>
                    <a:pt x="502640" y="264896"/>
                  </a:lnTo>
                  <a:lnTo>
                    <a:pt x="496404" y="257187"/>
                  </a:lnTo>
                  <a:lnTo>
                    <a:pt x="493903" y="255765"/>
                  </a:lnTo>
                  <a:lnTo>
                    <a:pt x="493903" y="294119"/>
                  </a:lnTo>
                  <a:lnTo>
                    <a:pt x="492671" y="303225"/>
                  </a:lnTo>
                  <a:lnTo>
                    <a:pt x="488988" y="311708"/>
                  </a:lnTo>
                  <a:lnTo>
                    <a:pt x="487438" y="314096"/>
                  </a:lnTo>
                  <a:lnTo>
                    <a:pt x="485216" y="316611"/>
                  </a:lnTo>
                  <a:lnTo>
                    <a:pt x="483031" y="318274"/>
                  </a:lnTo>
                  <a:lnTo>
                    <a:pt x="481926" y="319189"/>
                  </a:lnTo>
                  <a:lnTo>
                    <a:pt x="480618" y="320205"/>
                  </a:lnTo>
                  <a:lnTo>
                    <a:pt x="479285" y="320611"/>
                  </a:lnTo>
                  <a:lnTo>
                    <a:pt x="476529" y="308940"/>
                  </a:lnTo>
                  <a:lnTo>
                    <a:pt x="474281" y="297167"/>
                  </a:lnTo>
                  <a:lnTo>
                    <a:pt x="472363" y="284861"/>
                  </a:lnTo>
                  <a:lnTo>
                    <a:pt x="470827" y="273418"/>
                  </a:lnTo>
                  <a:lnTo>
                    <a:pt x="472986" y="272453"/>
                  </a:lnTo>
                  <a:lnTo>
                    <a:pt x="474459" y="270510"/>
                  </a:lnTo>
                  <a:lnTo>
                    <a:pt x="475335" y="268630"/>
                  </a:lnTo>
                  <a:lnTo>
                    <a:pt x="475399" y="268490"/>
                  </a:lnTo>
                  <a:lnTo>
                    <a:pt x="476846" y="267055"/>
                  </a:lnTo>
                  <a:lnTo>
                    <a:pt x="475411" y="268490"/>
                  </a:lnTo>
                  <a:lnTo>
                    <a:pt x="475348" y="268630"/>
                  </a:lnTo>
                  <a:lnTo>
                    <a:pt x="474611" y="270408"/>
                  </a:lnTo>
                  <a:lnTo>
                    <a:pt x="476237" y="267982"/>
                  </a:lnTo>
                  <a:lnTo>
                    <a:pt x="477532" y="267106"/>
                  </a:lnTo>
                  <a:lnTo>
                    <a:pt x="478116" y="267055"/>
                  </a:lnTo>
                  <a:lnTo>
                    <a:pt x="478840" y="266992"/>
                  </a:lnTo>
                  <a:lnTo>
                    <a:pt x="489153" y="273608"/>
                  </a:lnTo>
                  <a:lnTo>
                    <a:pt x="490461" y="275983"/>
                  </a:lnTo>
                  <a:lnTo>
                    <a:pt x="493052" y="284861"/>
                  </a:lnTo>
                  <a:lnTo>
                    <a:pt x="493903" y="294119"/>
                  </a:lnTo>
                  <a:lnTo>
                    <a:pt x="493903" y="255765"/>
                  </a:lnTo>
                  <a:lnTo>
                    <a:pt x="490474" y="253796"/>
                  </a:lnTo>
                  <a:lnTo>
                    <a:pt x="487870" y="252310"/>
                  </a:lnTo>
                  <a:lnTo>
                    <a:pt x="478256" y="250952"/>
                  </a:lnTo>
                  <a:lnTo>
                    <a:pt x="468769" y="253796"/>
                  </a:lnTo>
                  <a:lnTo>
                    <a:pt x="467791" y="241109"/>
                  </a:lnTo>
                  <a:lnTo>
                    <a:pt x="466331" y="215671"/>
                  </a:lnTo>
                  <a:lnTo>
                    <a:pt x="465302" y="202996"/>
                  </a:lnTo>
                  <a:lnTo>
                    <a:pt x="463232" y="195732"/>
                  </a:lnTo>
                  <a:lnTo>
                    <a:pt x="452272" y="195910"/>
                  </a:lnTo>
                  <a:lnTo>
                    <a:pt x="450164" y="203009"/>
                  </a:lnTo>
                  <a:lnTo>
                    <a:pt x="450938" y="227139"/>
                  </a:lnTo>
                  <a:lnTo>
                    <a:pt x="455244" y="275412"/>
                  </a:lnTo>
                  <a:lnTo>
                    <a:pt x="464134" y="325424"/>
                  </a:lnTo>
                  <a:lnTo>
                    <a:pt x="483247" y="375246"/>
                  </a:lnTo>
                  <a:lnTo>
                    <a:pt x="518769" y="403821"/>
                  </a:lnTo>
                  <a:lnTo>
                    <a:pt x="528497" y="404253"/>
                  </a:lnTo>
                  <a:lnTo>
                    <a:pt x="537362" y="400189"/>
                  </a:lnTo>
                  <a:lnTo>
                    <a:pt x="538988" y="393547"/>
                  </a:lnTo>
                  <a:lnTo>
                    <a:pt x="536333" y="389318"/>
                  </a:lnTo>
                  <a:lnTo>
                    <a:pt x="533882" y="388543"/>
                  </a:lnTo>
                  <a:lnTo>
                    <a:pt x="530936" y="387616"/>
                  </a:lnTo>
                  <a:lnTo>
                    <a:pt x="524306" y="388543"/>
                  </a:lnTo>
                  <a:lnTo>
                    <a:pt x="508762" y="381241"/>
                  </a:lnTo>
                  <a:lnTo>
                    <a:pt x="497357" y="368287"/>
                  </a:lnTo>
                  <a:lnTo>
                    <a:pt x="489254" y="352323"/>
                  </a:lnTo>
                  <a:lnTo>
                    <a:pt x="483565" y="335965"/>
                  </a:lnTo>
                  <a:lnTo>
                    <a:pt x="490728" y="332193"/>
                  </a:lnTo>
                  <a:lnTo>
                    <a:pt x="496887" y="326999"/>
                  </a:lnTo>
                  <a:lnTo>
                    <a:pt x="501967" y="320611"/>
                  </a:lnTo>
                  <a:lnTo>
                    <a:pt x="505726" y="313524"/>
                  </a:lnTo>
                  <a:lnTo>
                    <a:pt x="512305" y="332092"/>
                  </a:lnTo>
                  <a:lnTo>
                    <a:pt x="523760" y="346837"/>
                  </a:lnTo>
                  <a:lnTo>
                    <a:pt x="539584" y="355142"/>
                  </a:lnTo>
                  <a:lnTo>
                    <a:pt x="559269" y="354380"/>
                  </a:lnTo>
                  <a:lnTo>
                    <a:pt x="564007" y="348615"/>
                  </a:lnTo>
                  <a:close/>
                </a:path>
                <a:path w="621664" h="2254884">
                  <a:moveTo>
                    <a:pt x="621042" y="1962619"/>
                  </a:moveTo>
                  <a:lnTo>
                    <a:pt x="607060" y="1962619"/>
                  </a:lnTo>
                  <a:lnTo>
                    <a:pt x="606348" y="1949919"/>
                  </a:lnTo>
                  <a:lnTo>
                    <a:pt x="605243" y="1949919"/>
                  </a:lnTo>
                  <a:lnTo>
                    <a:pt x="605409" y="1937219"/>
                  </a:lnTo>
                  <a:lnTo>
                    <a:pt x="604151" y="1937219"/>
                  </a:lnTo>
                  <a:lnTo>
                    <a:pt x="604875" y="1924519"/>
                  </a:lnTo>
                  <a:lnTo>
                    <a:pt x="602437" y="1924519"/>
                  </a:lnTo>
                  <a:lnTo>
                    <a:pt x="602970" y="1911819"/>
                  </a:lnTo>
                  <a:lnTo>
                    <a:pt x="601408" y="1911819"/>
                  </a:lnTo>
                  <a:lnTo>
                    <a:pt x="602742" y="1899119"/>
                  </a:lnTo>
                  <a:lnTo>
                    <a:pt x="600748" y="1899119"/>
                  </a:lnTo>
                  <a:lnTo>
                    <a:pt x="601751" y="1886419"/>
                  </a:lnTo>
                  <a:lnTo>
                    <a:pt x="600240" y="1886419"/>
                  </a:lnTo>
                  <a:lnTo>
                    <a:pt x="601116" y="1873719"/>
                  </a:lnTo>
                  <a:lnTo>
                    <a:pt x="600189" y="1873719"/>
                  </a:lnTo>
                  <a:lnTo>
                    <a:pt x="599300" y="1861019"/>
                  </a:lnTo>
                  <a:lnTo>
                    <a:pt x="598182" y="1861019"/>
                  </a:lnTo>
                  <a:lnTo>
                    <a:pt x="598690" y="1848319"/>
                  </a:lnTo>
                  <a:lnTo>
                    <a:pt x="596849" y="1848319"/>
                  </a:lnTo>
                  <a:lnTo>
                    <a:pt x="598373" y="1835619"/>
                  </a:lnTo>
                  <a:lnTo>
                    <a:pt x="599020" y="1835619"/>
                  </a:lnTo>
                  <a:lnTo>
                    <a:pt x="594499" y="1822919"/>
                  </a:lnTo>
                  <a:lnTo>
                    <a:pt x="593217" y="1822919"/>
                  </a:lnTo>
                  <a:lnTo>
                    <a:pt x="595083" y="1810219"/>
                  </a:lnTo>
                  <a:lnTo>
                    <a:pt x="595490" y="1810219"/>
                  </a:lnTo>
                  <a:lnTo>
                    <a:pt x="593445" y="1797519"/>
                  </a:lnTo>
                  <a:lnTo>
                    <a:pt x="592010" y="1797519"/>
                  </a:lnTo>
                  <a:lnTo>
                    <a:pt x="593928" y="1784819"/>
                  </a:lnTo>
                  <a:lnTo>
                    <a:pt x="593369" y="1784819"/>
                  </a:lnTo>
                  <a:lnTo>
                    <a:pt x="593407" y="1772119"/>
                  </a:lnTo>
                  <a:lnTo>
                    <a:pt x="592226" y="1772119"/>
                  </a:lnTo>
                  <a:lnTo>
                    <a:pt x="591743" y="1759419"/>
                  </a:lnTo>
                  <a:lnTo>
                    <a:pt x="591362" y="1759419"/>
                  </a:lnTo>
                  <a:lnTo>
                    <a:pt x="591362" y="1975319"/>
                  </a:lnTo>
                  <a:lnTo>
                    <a:pt x="584758" y="1975319"/>
                  </a:lnTo>
                  <a:lnTo>
                    <a:pt x="583501" y="1988019"/>
                  </a:lnTo>
                  <a:lnTo>
                    <a:pt x="563486" y="1988019"/>
                  </a:lnTo>
                  <a:lnTo>
                    <a:pt x="561594" y="2000719"/>
                  </a:lnTo>
                  <a:lnTo>
                    <a:pt x="557415" y="2000719"/>
                  </a:lnTo>
                  <a:lnTo>
                    <a:pt x="557530" y="1988019"/>
                  </a:lnTo>
                  <a:lnTo>
                    <a:pt x="554647" y="2000719"/>
                  </a:lnTo>
                  <a:lnTo>
                    <a:pt x="531533" y="2000719"/>
                  </a:lnTo>
                  <a:lnTo>
                    <a:pt x="529386" y="2013419"/>
                  </a:lnTo>
                  <a:lnTo>
                    <a:pt x="502615" y="2013419"/>
                  </a:lnTo>
                  <a:lnTo>
                    <a:pt x="499376" y="2026119"/>
                  </a:lnTo>
                  <a:lnTo>
                    <a:pt x="495630" y="2013419"/>
                  </a:lnTo>
                  <a:lnTo>
                    <a:pt x="493585" y="2026119"/>
                  </a:lnTo>
                  <a:lnTo>
                    <a:pt x="438010" y="2026119"/>
                  </a:lnTo>
                  <a:lnTo>
                    <a:pt x="433209" y="2038819"/>
                  </a:lnTo>
                  <a:lnTo>
                    <a:pt x="427405" y="2026119"/>
                  </a:lnTo>
                  <a:lnTo>
                    <a:pt x="412775" y="2026119"/>
                  </a:lnTo>
                  <a:lnTo>
                    <a:pt x="410959" y="2038819"/>
                  </a:lnTo>
                  <a:lnTo>
                    <a:pt x="408266" y="2026119"/>
                  </a:lnTo>
                  <a:lnTo>
                    <a:pt x="405561" y="2037207"/>
                  </a:lnTo>
                  <a:lnTo>
                    <a:pt x="402856" y="2026119"/>
                  </a:lnTo>
                  <a:lnTo>
                    <a:pt x="398957" y="2026119"/>
                  </a:lnTo>
                  <a:lnTo>
                    <a:pt x="395401" y="2038819"/>
                  </a:lnTo>
                  <a:lnTo>
                    <a:pt x="392049" y="2026119"/>
                  </a:lnTo>
                  <a:lnTo>
                    <a:pt x="389051" y="2026119"/>
                  </a:lnTo>
                  <a:lnTo>
                    <a:pt x="389051" y="2051519"/>
                  </a:lnTo>
                  <a:lnTo>
                    <a:pt x="386422" y="2064219"/>
                  </a:lnTo>
                  <a:lnTo>
                    <a:pt x="385406" y="2064219"/>
                  </a:lnTo>
                  <a:lnTo>
                    <a:pt x="387756" y="2076919"/>
                  </a:lnTo>
                  <a:lnTo>
                    <a:pt x="384873" y="2076919"/>
                  </a:lnTo>
                  <a:lnTo>
                    <a:pt x="384873" y="2102319"/>
                  </a:lnTo>
                  <a:lnTo>
                    <a:pt x="383044" y="2102319"/>
                  </a:lnTo>
                  <a:lnTo>
                    <a:pt x="382397" y="2102319"/>
                  </a:lnTo>
                  <a:lnTo>
                    <a:pt x="383387" y="2115020"/>
                  </a:lnTo>
                  <a:lnTo>
                    <a:pt x="382397" y="2115020"/>
                  </a:lnTo>
                  <a:lnTo>
                    <a:pt x="383273" y="2127720"/>
                  </a:lnTo>
                  <a:lnTo>
                    <a:pt x="382308" y="2127720"/>
                  </a:lnTo>
                  <a:lnTo>
                    <a:pt x="383082" y="2140420"/>
                  </a:lnTo>
                  <a:lnTo>
                    <a:pt x="339991" y="2140420"/>
                  </a:lnTo>
                  <a:lnTo>
                    <a:pt x="338124" y="2127720"/>
                  </a:lnTo>
                  <a:lnTo>
                    <a:pt x="339674" y="2127720"/>
                  </a:lnTo>
                  <a:lnTo>
                    <a:pt x="339001" y="2116048"/>
                  </a:lnTo>
                  <a:lnTo>
                    <a:pt x="339255" y="2115020"/>
                  </a:lnTo>
                  <a:lnTo>
                    <a:pt x="338950" y="2115020"/>
                  </a:lnTo>
                  <a:lnTo>
                    <a:pt x="338175" y="2115020"/>
                  </a:lnTo>
                  <a:lnTo>
                    <a:pt x="336905" y="2102319"/>
                  </a:lnTo>
                  <a:lnTo>
                    <a:pt x="338467" y="2102319"/>
                  </a:lnTo>
                  <a:lnTo>
                    <a:pt x="336753" y="2089619"/>
                  </a:lnTo>
                  <a:lnTo>
                    <a:pt x="338531" y="2089619"/>
                  </a:lnTo>
                  <a:lnTo>
                    <a:pt x="340360" y="2102319"/>
                  </a:lnTo>
                  <a:lnTo>
                    <a:pt x="376580" y="2102319"/>
                  </a:lnTo>
                  <a:lnTo>
                    <a:pt x="379183" y="2089619"/>
                  </a:lnTo>
                  <a:lnTo>
                    <a:pt x="382346" y="2089619"/>
                  </a:lnTo>
                  <a:lnTo>
                    <a:pt x="384746" y="2089619"/>
                  </a:lnTo>
                  <a:lnTo>
                    <a:pt x="383781" y="2096820"/>
                  </a:lnTo>
                  <a:lnTo>
                    <a:pt x="384873" y="2102319"/>
                  </a:lnTo>
                  <a:lnTo>
                    <a:pt x="384873" y="2076919"/>
                  </a:lnTo>
                  <a:lnTo>
                    <a:pt x="366903" y="2076919"/>
                  </a:lnTo>
                  <a:lnTo>
                    <a:pt x="365201" y="2089619"/>
                  </a:lnTo>
                  <a:lnTo>
                    <a:pt x="362432" y="2076919"/>
                  </a:lnTo>
                  <a:lnTo>
                    <a:pt x="356882" y="2076919"/>
                  </a:lnTo>
                  <a:lnTo>
                    <a:pt x="354037" y="2089619"/>
                  </a:lnTo>
                  <a:lnTo>
                    <a:pt x="351370" y="2076919"/>
                  </a:lnTo>
                  <a:lnTo>
                    <a:pt x="335610" y="2076919"/>
                  </a:lnTo>
                  <a:lnTo>
                    <a:pt x="335711" y="2064219"/>
                  </a:lnTo>
                  <a:lnTo>
                    <a:pt x="333540" y="2064219"/>
                  </a:lnTo>
                  <a:lnTo>
                    <a:pt x="332663" y="2051519"/>
                  </a:lnTo>
                  <a:lnTo>
                    <a:pt x="332308" y="2051519"/>
                  </a:lnTo>
                  <a:lnTo>
                    <a:pt x="331673" y="2051519"/>
                  </a:lnTo>
                  <a:lnTo>
                    <a:pt x="331889" y="2049005"/>
                  </a:lnTo>
                  <a:lnTo>
                    <a:pt x="330225" y="2038819"/>
                  </a:lnTo>
                  <a:lnTo>
                    <a:pt x="332803" y="2038819"/>
                  </a:lnTo>
                  <a:lnTo>
                    <a:pt x="366610" y="2038819"/>
                  </a:lnTo>
                  <a:lnTo>
                    <a:pt x="371729" y="2051519"/>
                  </a:lnTo>
                  <a:lnTo>
                    <a:pt x="389051" y="2051519"/>
                  </a:lnTo>
                  <a:lnTo>
                    <a:pt x="389051" y="2026119"/>
                  </a:lnTo>
                  <a:lnTo>
                    <a:pt x="319252" y="2026119"/>
                  </a:lnTo>
                  <a:lnTo>
                    <a:pt x="322072" y="2013419"/>
                  </a:lnTo>
                  <a:lnTo>
                    <a:pt x="273583" y="2013419"/>
                  </a:lnTo>
                  <a:lnTo>
                    <a:pt x="273583" y="2127720"/>
                  </a:lnTo>
                  <a:lnTo>
                    <a:pt x="272923" y="2140420"/>
                  </a:lnTo>
                  <a:lnTo>
                    <a:pt x="226174" y="2140420"/>
                  </a:lnTo>
                  <a:lnTo>
                    <a:pt x="224967" y="2127720"/>
                  </a:lnTo>
                  <a:lnTo>
                    <a:pt x="222986" y="2127720"/>
                  </a:lnTo>
                  <a:lnTo>
                    <a:pt x="224713" y="2115020"/>
                  </a:lnTo>
                  <a:lnTo>
                    <a:pt x="222554" y="2115020"/>
                  </a:lnTo>
                  <a:lnTo>
                    <a:pt x="223278" y="2102319"/>
                  </a:lnTo>
                  <a:lnTo>
                    <a:pt x="221691" y="2102319"/>
                  </a:lnTo>
                  <a:lnTo>
                    <a:pt x="222453" y="2089619"/>
                  </a:lnTo>
                  <a:lnTo>
                    <a:pt x="226250" y="2089619"/>
                  </a:lnTo>
                  <a:lnTo>
                    <a:pt x="230276" y="2102319"/>
                  </a:lnTo>
                  <a:lnTo>
                    <a:pt x="235064" y="2089619"/>
                  </a:lnTo>
                  <a:lnTo>
                    <a:pt x="239509" y="2089619"/>
                  </a:lnTo>
                  <a:lnTo>
                    <a:pt x="243903" y="2102319"/>
                  </a:lnTo>
                  <a:lnTo>
                    <a:pt x="250215" y="2089619"/>
                  </a:lnTo>
                  <a:lnTo>
                    <a:pt x="270992" y="2089619"/>
                  </a:lnTo>
                  <a:lnTo>
                    <a:pt x="272034" y="2102319"/>
                  </a:lnTo>
                  <a:lnTo>
                    <a:pt x="270827" y="2102319"/>
                  </a:lnTo>
                  <a:lnTo>
                    <a:pt x="270713" y="2115020"/>
                  </a:lnTo>
                  <a:lnTo>
                    <a:pt x="273494" y="2115020"/>
                  </a:lnTo>
                  <a:lnTo>
                    <a:pt x="272503" y="2127720"/>
                  </a:lnTo>
                  <a:lnTo>
                    <a:pt x="273583" y="2127720"/>
                  </a:lnTo>
                  <a:lnTo>
                    <a:pt x="273583" y="2013419"/>
                  </a:lnTo>
                  <a:lnTo>
                    <a:pt x="270700" y="2013419"/>
                  </a:lnTo>
                  <a:lnTo>
                    <a:pt x="270700" y="2051519"/>
                  </a:lnTo>
                  <a:lnTo>
                    <a:pt x="268401" y="2064219"/>
                  </a:lnTo>
                  <a:lnTo>
                    <a:pt x="269735" y="2064219"/>
                  </a:lnTo>
                  <a:lnTo>
                    <a:pt x="270230" y="2076919"/>
                  </a:lnTo>
                  <a:lnTo>
                    <a:pt x="217678" y="2076919"/>
                  </a:lnTo>
                  <a:lnTo>
                    <a:pt x="218490" y="2064219"/>
                  </a:lnTo>
                  <a:lnTo>
                    <a:pt x="215049" y="2064219"/>
                  </a:lnTo>
                  <a:lnTo>
                    <a:pt x="215468" y="2051519"/>
                  </a:lnTo>
                  <a:lnTo>
                    <a:pt x="214299" y="2051519"/>
                  </a:lnTo>
                  <a:lnTo>
                    <a:pt x="212509" y="2038819"/>
                  </a:lnTo>
                  <a:lnTo>
                    <a:pt x="212166" y="2038819"/>
                  </a:lnTo>
                  <a:lnTo>
                    <a:pt x="210134" y="2026119"/>
                  </a:lnTo>
                  <a:lnTo>
                    <a:pt x="206984" y="2026119"/>
                  </a:lnTo>
                  <a:lnTo>
                    <a:pt x="206108" y="2013419"/>
                  </a:lnTo>
                  <a:lnTo>
                    <a:pt x="228092" y="2013419"/>
                  </a:lnTo>
                  <a:lnTo>
                    <a:pt x="230390" y="2026119"/>
                  </a:lnTo>
                  <a:lnTo>
                    <a:pt x="269862" y="2026119"/>
                  </a:lnTo>
                  <a:lnTo>
                    <a:pt x="270522" y="2038819"/>
                  </a:lnTo>
                  <a:lnTo>
                    <a:pt x="269189" y="2038819"/>
                  </a:lnTo>
                  <a:lnTo>
                    <a:pt x="270700" y="2051519"/>
                  </a:lnTo>
                  <a:lnTo>
                    <a:pt x="270700" y="2013419"/>
                  </a:lnTo>
                  <a:lnTo>
                    <a:pt x="255003" y="2013419"/>
                  </a:lnTo>
                  <a:lnTo>
                    <a:pt x="252526" y="2000719"/>
                  </a:lnTo>
                  <a:lnTo>
                    <a:pt x="47434" y="2000719"/>
                  </a:lnTo>
                  <a:lnTo>
                    <a:pt x="45732" y="2013419"/>
                  </a:lnTo>
                  <a:lnTo>
                    <a:pt x="16421" y="2013419"/>
                  </a:lnTo>
                  <a:lnTo>
                    <a:pt x="18884" y="2000719"/>
                  </a:lnTo>
                  <a:lnTo>
                    <a:pt x="18034" y="2000719"/>
                  </a:lnTo>
                  <a:lnTo>
                    <a:pt x="18872" y="1988019"/>
                  </a:lnTo>
                  <a:lnTo>
                    <a:pt x="21615" y="1988019"/>
                  </a:lnTo>
                  <a:lnTo>
                    <a:pt x="18846" y="1975319"/>
                  </a:lnTo>
                  <a:lnTo>
                    <a:pt x="19888" y="1975319"/>
                  </a:lnTo>
                  <a:lnTo>
                    <a:pt x="19291" y="1962619"/>
                  </a:lnTo>
                  <a:lnTo>
                    <a:pt x="21932" y="1962619"/>
                  </a:lnTo>
                  <a:lnTo>
                    <a:pt x="20624" y="1949919"/>
                  </a:lnTo>
                  <a:lnTo>
                    <a:pt x="22161" y="1949919"/>
                  </a:lnTo>
                  <a:lnTo>
                    <a:pt x="21247" y="1937219"/>
                  </a:lnTo>
                  <a:lnTo>
                    <a:pt x="23926" y="1937219"/>
                  </a:lnTo>
                  <a:lnTo>
                    <a:pt x="22390" y="1924519"/>
                  </a:lnTo>
                  <a:lnTo>
                    <a:pt x="22936" y="1924519"/>
                  </a:lnTo>
                  <a:lnTo>
                    <a:pt x="24904" y="1911819"/>
                  </a:lnTo>
                  <a:lnTo>
                    <a:pt x="25146" y="1911819"/>
                  </a:lnTo>
                  <a:lnTo>
                    <a:pt x="24384" y="1899119"/>
                  </a:lnTo>
                  <a:lnTo>
                    <a:pt x="26098" y="1899119"/>
                  </a:lnTo>
                  <a:lnTo>
                    <a:pt x="26250" y="1886419"/>
                  </a:lnTo>
                  <a:lnTo>
                    <a:pt x="27190" y="1886419"/>
                  </a:lnTo>
                  <a:lnTo>
                    <a:pt x="27952" y="1873719"/>
                  </a:lnTo>
                  <a:lnTo>
                    <a:pt x="27825" y="1873719"/>
                  </a:lnTo>
                  <a:lnTo>
                    <a:pt x="27216" y="1861019"/>
                  </a:lnTo>
                  <a:lnTo>
                    <a:pt x="28956" y="1861019"/>
                  </a:lnTo>
                  <a:lnTo>
                    <a:pt x="28422" y="1848319"/>
                  </a:lnTo>
                  <a:lnTo>
                    <a:pt x="30594" y="1848319"/>
                  </a:lnTo>
                  <a:lnTo>
                    <a:pt x="30949" y="1835619"/>
                  </a:lnTo>
                  <a:lnTo>
                    <a:pt x="30480" y="1835619"/>
                  </a:lnTo>
                  <a:lnTo>
                    <a:pt x="30035" y="1822919"/>
                  </a:lnTo>
                  <a:lnTo>
                    <a:pt x="31648" y="1822919"/>
                  </a:lnTo>
                  <a:lnTo>
                    <a:pt x="32677" y="1810219"/>
                  </a:lnTo>
                  <a:lnTo>
                    <a:pt x="33185" y="1810219"/>
                  </a:lnTo>
                  <a:lnTo>
                    <a:pt x="33553" y="1797519"/>
                  </a:lnTo>
                  <a:lnTo>
                    <a:pt x="35356" y="1784819"/>
                  </a:lnTo>
                  <a:lnTo>
                    <a:pt x="35687" y="1772119"/>
                  </a:lnTo>
                  <a:lnTo>
                    <a:pt x="37122" y="1772119"/>
                  </a:lnTo>
                  <a:lnTo>
                    <a:pt x="36322" y="1759419"/>
                  </a:lnTo>
                  <a:lnTo>
                    <a:pt x="37033" y="1759419"/>
                  </a:lnTo>
                  <a:lnTo>
                    <a:pt x="38239" y="1746719"/>
                  </a:lnTo>
                  <a:lnTo>
                    <a:pt x="39471" y="1746719"/>
                  </a:lnTo>
                  <a:lnTo>
                    <a:pt x="38201" y="1734019"/>
                  </a:lnTo>
                  <a:lnTo>
                    <a:pt x="39560" y="1734019"/>
                  </a:lnTo>
                  <a:lnTo>
                    <a:pt x="40474" y="1721319"/>
                  </a:lnTo>
                  <a:lnTo>
                    <a:pt x="40601" y="1721319"/>
                  </a:lnTo>
                  <a:lnTo>
                    <a:pt x="41033" y="1708619"/>
                  </a:lnTo>
                  <a:lnTo>
                    <a:pt x="43002" y="1708619"/>
                  </a:lnTo>
                  <a:lnTo>
                    <a:pt x="42468" y="1695919"/>
                  </a:lnTo>
                  <a:lnTo>
                    <a:pt x="42291" y="1695919"/>
                  </a:lnTo>
                  <a:lnTo>
                    <a:pt x="42926" y="1683219"/>
                  </a:lnTo>
                  <a:lnTo>
                    <a:pt x="45707" y="1683219"/>
                  </a:lnTo>
                  <a:lnTo>
                    <a:pt x="44538" y="1670519"/>
                  </a:lnTo>
                  <a:lnTo>
                    <a:pt x="45885" y="1670519"/>
                  </a:lnTo>
                  <a:lnTo>
                    <a:pt x="44272" y="1657819"/>
                  </a:lnTo>
                  <a:lnTo>
                    <a:pt x="49479" y="1670519"/>
                  </a:lnTo>
                  <a:lnTo>
                    <a:pt x="45897" y="1657819"/>
                  </a:lnTo>
                  <a:lnTo>
                    <a:pt x="46951" y="1657819"/>
                  </a:lnTo>
                  <a:lnTo>
                    <a:pt x="47967" y="1645119"/>
                  </a:lnTo>
                  <a:lnTo>
                    <a:pt x="47777" y="1645119"/>
                  </a:lnTo>
                  <a:lnTo>
                    <a:pt x="50076" y="1632419"/>
                  </a:lnTo>
                  <a:lnTo>
                    <a:pt x="51282" y="1632419"/>
                  </a:lnTo>
                  <a:lnTo>
                    <a:pt x="50495" y="1619719"/>
                  </a:lnTo>
                  <a:lnTo>
                    <a:pt x="50774" y="1619719"/>
                  </a:lnTo>
                  <a:lnTo>
                    <a:pt x="51892" y="1607019"/>
                  </a:lnTo>
                  <a:lnTo>
                    <a:pt x="53721" y="1607019"/>
                  </a:lnTo>
                  <a:lnTo>
                    <a:pt x="54394" y="1594319"/>
                  </a:lnTo>
                  <a:lnTo>
                    <a:pt x="52882" y="1594319"/>
                  </a:lnTo>
                  <a:lnTo>
                    <a:pt x="53644" y="1581619"/>
                  </a:lnTo>
                  <a:lnTo>
                    <a:pt x="55232" y="1581619"/>
                  </a:lnTo>
                  <a:lnTo>
                    <a:pt x="56172" y="1568919"/>
                  </a:lnTo>
                  <a:lnTo>
                    <a:pt x="58534" y="1568919"/>
                  </a:lnTo>
                  <a:lnTo>
                    <a:pt x="56451" y="1556219"/>
                  </a:lnTo>
                  <a:lnTo>
                    <a:pt x="58140" y="1556219"/>
                  </a:lnTo>
                  <a:lnTo>
                    <a:pt x="57759" y="1543519"/>
                  </a:lnTo>
                  <a:lnTo>
                    <a:pt x="60007" y="1543519"/>
                  </a:lnTo>
                  <a:lnTo>
                    <a:pt x="62293" y="1530819"/>
                  </a:lnTo>
                  <a:lnTo>
                    <a:pt x="60769" y="1530819"/>
                  </a:lnTo>
                  <a:lnTo>
                    <a:pt x="61671" y="1518119"/>
                  </a:lnTo>
                  <a:lnTo>
                    <a:pt x="63169" y="1518119"/>
                  </a:lnTo>
                  <a:lnTo>
                    <a:pt x="64833" y="1505419"/>
                  </a:lnTo>
                  <a:lnTo>
                    <a:pt x="65824" y="1505419"/>
                  </a:lnTo>
                  <a:lnTo>
                    <a:pt x="64973" y="1492719"/>
                  </a:lnTo>
                  <a:lnTo>
                    <a:pt x="65392" y="1492719"/>
                  </a:lnTo>
                  <a:lnTo>
                    <a:pt x="66357" y="1480019"/>
                  </a:lnTo>
                  <a:lnTo>
                    <a:pt x="67945" y="1480019"/>
                  </a:lnTo>
                  <a:lnTo>
                    <a:pt x="68999" y="1467319"/>
                  </a:lnTo>
                  <a:lnTo>
                    <a:pt x="69951" y="1467319"/>
                  </a:lnTo>
                  <a:lnTo>
                    <a:pt x="68224" y="1454619"/>
                  </a:lnTo>
                  <a:lnTo>
                    <a:pt x="71450" y="1454619"/>
                  </a:lnTo>
                  <a:lnTo>
                    <a:pt x="72707" y="1441919"/>
                  </a:lnTo>
                  <a:lnTo>
                    <a:pt x="74345" y="1429219"/>
                  </a:lnTo>
                  <a:lnTo>
                    <a:pt x="75120" y="1429219"/>
                  </a:lnTo>
                  <a:lnTo>
                    <a:pt x="74980" y="1416519"/>
                  </a:lnTo>
                  <a:lnTo>
                    <a:pt x="77431" y="1416519"/>
                  </a:lnTo>
                  <a:lnTo>
                    <a:pt x="77000" y="1403819"/>
                  </a:lnTo>
                  <a:lnTo>
                    <a:pt x="77838" y="1403819"/>
                  </a:lnTo>
                  <a:lnTo>
                    <a:pt x="79222" y="1391119"/>
                  </a:lnTo>
                  <a:lnTo>
                    <a:pt x="80327" y="1391119"/>
                  </a:lnTo>
                  <a:lnTo>
                    <a:pt x="79438" y="1378419"/>
                  </a:lnTo>
                  <a:lnTo>
                    <a:pt x="82765" y="1378419"/>
                  </a:lnTo>
                  <a:lnTo>
                    <a:pt x="81534" y="1365719"/>
                  </a:lnTo>
                  <a:lnTo>
                    <a:pt x="85153" y="1365719"/>
                  </a:lnTo>
                  <a:lnTo>
                    <a:pt x="83807" y="1353019"/>
                  </a:lnTo>
                  <a:lnTo>
                    <a:pt x="85153" y="1353019"/>
                  </a:lnTo>
                  <a:lnTo>
                    <a:pt x="84836" y="1340319"/>
                  </a:lnTo>
                  <a:lnTo>
                    <a:pt x="87083" y="1340319"/>
                  </a:lnTo>
                  <a:lnTo>
                    <a:pt x="86779" y="1327619"/>
                  </a:lnTo>
                  <a:lnTo>
                    <a:pt x="87274" y="1327619"/>
                  </a:lnTo>
                  <a:lnTo>
                    <a:pt x="88950" y="1314919"/>
                  </a:lnTo>
                  <a:lnTo>
                    <a:pt x="90462" y="1327619"/>
                  </a:lnTo>
                  <a:lnTo>
                    <a:pt x="90551" y="1314919"/>
                  </a:lnTo>
                  <a:lnTo>
                    <a:pt x="92583" y="1302219"/>
                  </a:lnTo>
                  <a:lnTo>
                    <a:pt x="93192" y="1289519"/>
                  </a:lnTo>
                  <a:lnTo>
                    <a:pt x="95707" y="1289519"/>
                  </a:lnTo>
                  <a:lnTo>
                    <a:pt x="93954" y="1276819"/>
                  </a:lnTo>
                  <a:lnTo>
                    <a:pt x="99529" y="1276819"/>
                  </a:lnTo>
                  <a:lnTo>
                    <a:pt x="102273" y="1264119"/>
                  </a:lnTo>
                  <a:lnTo>
                    <a:pt x="108775" y="1264119"/>
                  </a:lnTo>
                  <a:lnTo>
                    <a:pt x="106248" y="1251419"/>
                  </a:lnTo>
                  <a:lnTo>
                    <a:pt x="102819" y="1251419"/>
                  </a:lnTo>
                  <a:lnTo>
                    <a:pt x="103593" y="1238719"/>
                  </a:lnTo>
                  <a:lnTo>
                    <a:pt x="104813" y="1238719"/>
                  </a:lnTo>
                  <a:lnTo>
                    <a:pt x="105689" y="1226019"/>
                  </a:lnTo>
                  <a:lnTo>
                    <a:pt x="106908" y="1226019"/>
                  </a:lnTo>
                  <a:lnTo>
                    <a:pt x="105816" y="1213319"/>
                  </a:lnTo>
                  <a:lnTo>
                    <a:pt x="107530" y="1213319"/>
                  </a:lnTo>
                  <a:lnTo>
                    <a:pt x="109004" y="1200619"/>
                  </a:lnTo>
                  <a:lnTo>
                    <a:pt x="110629" y="1200619"/>
                  </a:lnTo>
                  <a:lnTo>
                    <a:pt x="112077" y="1187919"/>
                  </a:lnTo>
                  <a:lnTo>
                    <a:pt x="113347" y="1175219"/>
                  </a:lnTo>
                  <a:lnTo>
                    <a:pt x="117106" y="1175219"/>
                  </a:lnTo>
                  <a:lnTo>
                    <a:pt x="116446" y="1162519"/>
                  </a:lnTo>
                  <a:lnTo>
                    <a:pt x="118935" y="1162519"/>
                  </a:lnTo>
                  <a:lnTo>
                    <a:pt x="118821" y="1149819"/>
                  </a:lnTo>
                  <a:lnTo>
                    <a:pt x="119532" y="1149819"/>
                  </a:lnTo>
                  <a:lnTo>
                    <a:pt x="121208" y="1137119"/>
                  </a:lnTo>
                  <a:lnTo>
                    <a:pt x="122682" y="1137119"/>
                  </a:lnTo>
                  <a:lnTo>
                    <a:pt x="122618" y="1124419"/>
                  </a:lnTo>
                  <a:lnTo>
                    <a:pt x="127152" y="1124419"/>
                  </a:lnTo>
                  <a:lnTo>
                    <a:pt x="126187" y="1111719"/>
                  </a:lnTo>
                  <a:lnTo>
                    <a:pt x="128333" y="1111719"/>
                  </a:lnTo>
                  <a:lnTo>
                    <a:pt x="128346" y="1099019"/>
                  </a:lnTo>
                  <a:lnTo>
                    <a:pt x="132118" y="1099019"/>
                  </a:lnTo>
                  <a:lnTo>
                    <a:pt x="132613" y="1086319"/>
                  </a:lnTo>
                  <a:lnTo>
                    <a:pt x="133896" y="1086319"/>
                  </a:lnTo>
                  <a:lnTo>
                    <a:pt x="135623" y="1073619"/>
                  </a:lnTo>
                  <a:lnTo>
                    <a:pt x="136550" y="1073619"/>
                  </a:lnTo>
                  <a:lnTo>
                    <a:pt x="139166" y="1060919"/>
                  </a:lnTo>
                  <a:lnTo>
                    <a:pt x="140754" y="1048219"/>
                  </a:lnTo>
                  <a:lnTo>
                    <a:pt x="144424" y="1048219"/>
                  </a:lnTo>
                  <a:lnTo>
                    <a:pt x="145059" y="1035519"/>
                  </a:lnTo>
                  <a:lnTo>
                    <a:pt x="146215" y="1035519"/>
                  </a:lnTo>
                  <a:lnTo>
                    <a:pt x="146481" y="1022819"/>
                  </a:lnTo>
                  <a:lnTo>
                    <a:pt x="150342" y="1022819"/>
                  </a:lnTo>
                  <a:lnTo>
                    <a:pt x="148551" y="1010119"/>
                  </a:lnTo>
                  <a:lnTo>
                    <a:pt x="153365" y="1010119"/>
                  </a:lnTo>
                  <a:lnTo>
                    <a:pt x="154851" y="997419"/>
                  </a:lnTo>
                  <a:lnTo>
                    <a:pt x="158648" y="997419"/>
                  </a:lnTo>
                  <a:lnTo>
                    <a:pt x="158813" y="984719"/>
                  </a:lnTo>
                  <a:lnTo>
                    <a:pt x="160020" y="984719"/>
                  </a:lnTo>
                  <a:lnTo>
                    <a:pt x="160350" y="972019"/>
                  </a:lnTo>
                  <a:lnTo>
                    <a:pt x="164858" y="972019"/>
                  </a:lnTo>
                  <a:lnTo>
                    <a:pt x="165684" y="959319"/>
                  </a:lnTo>
                  <a:lnTo>
                    <a:pt x="171831" y="959319"/>
                  </a:lnTo>
                  <a:lnTo>
                    <a:pt x="171030" y="946619"/>
                  </a:lnTo>
                  <a:lnTo>
                    <a:pt x="173761" y="946619"/>
                  </a:lnTo>
                  <a:lnTo>
                    <a:pt x="175793" y="933919"/>
                  </a:lnTo>
                  <a:lnTo>
                    <a:pt x="179565" y="933919"/>
                  </a:lnTo>
                  <a:lnTo>
                    <a:pt x="180428" y="921219"/>
                  </a:lnTo>
                  <a:lnTo>
                    <a:pt x="223824" y="921219"/>
                  </a:lnTo>
                  <a:lnTo>
                    <a:pt x="226733" y="908519"/>
                  </a:lnTo>
                  <a:lnTo>
                    <a:pt x="225272" y="921219"/>
                  </a:lnTo>
                  <a:lnTo>
                    <a:pt x="234823" y="921219"/>
                  </a:lnTo>
                  <a:lnTo>
                    <a:pt x="236321" y="908519"/>
                  </a:lnTo>
                  <a:lnTo>
                    <a:pt x="276910" y="908519"/>
                  </a:lnTo>
                  <a:lnTo>
                    <a:pt x="278409" y="895819"/>
                  </a:lnTo>
                  <a:lnTo>
                    <a:pt x="280289" y="895819"/>
                  </a:lnTo>
                  <a:lnTo>
                    <a:pt x="281698" y="908519"/>
                  </a:lnTo>
                  <a:lnTo>
                    <a:pt x="308292" y="908519"/>
                  </a:lnTo>
                  <a:lnTo>
                    <a:pt x="311327" y="921219"/>
                  </a:lnTo>
                  <a:lnTo>
                    <a:pt x="317182" y="908519"/>
                  </a:lnTo>
                  <a:lnTo>
                    <a:pt x="320611" y="921219"/>
                  </a:lnTo>
                  <a:lnTo>
                    <a:pt x="378790" y="921219"/>
                  </a:lnTo>
                  <a:lnTo>
                    <a:pt x="380428" y="933919"/>
                  </a:lnTo>
                  <a:lnTo>
                    <a:pt x="384848" y="933919"/>
                  </a:lnTo>
                  <a:lnTo>
                    <a:pt x="386422" y="921219"/>
                  </a:lnTo>
                  <a:lnTo>
                    <a:pt x="404291" y="921219"/>
                  </a:lnTo>
                  <a:lnTo>
                    <a:pt x="402818" y="933919"/>
                  </a:lnTo>
                  <a:lnTo>
                    <a:pt x="407504" y="921219"/>
                  </a:lnTo>
                  <a:lnTo>
                    <a:pt x="423824" y="921219"/>
                  </a:lnTo>
                  <a:lnTo>
                    <a:pt x="424903" y="933919"/>
                  </a:lnTo>
                  <a:lnTo>
                    <a:pt x="430034" y="933919"/>
                  </a:lnTo>
                  <a:lnTo>
                    <a:pt x="432993" y="946619"/>
                  </a:lnTo>
                  <a:lnTo>
                    <a:pt x="435686" y="946619"/>
                  </a:lnTo>
                  <a:lnTo>
                    <a:pt x="437489" y="959319"/>
                  </a:lnTo>
                  <a:lnTo>
                    <a:pt x="439940" y="959319"/>
                  </a:lnTo>
                  <a:lnTo>
                    <a:pt x="441413" y="972019"/>
                  </a:lnTo>
                  <a:lnTo>
                    <a:pt x="446824" y="972019"/>
                  </a:lnTo>
                  <a:lnTo>
                    <a:pt x="446455" y="984719"/>
                  </a:lnTo>
                  <a:lnTo>
                    <a:pt x="451421" y="984719"/>
                  </a:lnTo>
                  <a:lnTo>
                    <a:pt x="449846" y="997419"/>
                  </a:lnTo>
                  <a:lnTo>
                    <a:pt x="453250" y="997419"/>
                  </a:lnTo>
                  <a:lnTo>
                    <a:pt x="454367" y="1010119"/>
                  </a:lnTo>
                  <a:lnTo>
                    <a:pt x="457606" y="1010119"/>
                  </a:lnTo>
                  <a:lnTo>
                    <a:pt x="457327" y="1022819"/>
                  </a:lnTo>
                  <a:lnTo>
                    <a:pt x="460832" y="1022819"/>
                  </a:lnTo>
                  <a:lnTo>
                    <a:pt x="459676" y="1035519"/>
                  </a:lnTo>
                  <a:lnTo>
                    <a:pt x="465810" y="1035519"/>
                  </a:lnTo>
                  <a:lnTo>
                    <a:pt x="465874" y="1048219"/>
                  </a:lnTo>
                  <a:lnTo>
                    <a:pt x="469430" y="1048219"/>
                  </a:lnTo>
                  <a:lnTo>
                    <a:pt x="471157" y="1060919"/>
                  </a:lnTo>
                  <a:lnTo>
                    <a:pt x="472528" y="1073619"/>
                  </a:lnTo>
                  <a:lnTo>
                    <a:pt x="473290" y="1073619"/>
                  </a:lnTo>
                  <a:lnTo>
                    <a:pt x="476034" y="1086319"/>
                  </a:lnTo>
                  <a:lnTo>
                    <a:pt x="477520" y="1086319"/>
                  </a:lnTo>
                  <a:lnTo>
                    <a:pt x="478129" y="1099019"/>
                  </a:lnTo>
                  <a:lnTo>
                    <a:pt x="480796" y="1099019"/>
                  </a:lnTo>
                  <a:lnTo>
                    <a:pt x="480822" y="1111719"/>
                  </a:lnTo>
                  <a:lnTo>
                    <a:pt x="484606" y="1111719"/>
                  </a:lnTo>
                  <a:lnTo>
                    <a:pt x="483285" y="1124419"/>
                  </a:lnTo>
                  <a:lnTo>
                    <a:pt x="486067" y="1124419"/>
                  </a:lnTo>
                  <a:lnTo>
                    <a:pt x="487400" y="1137119"/>
                  </a:lnTo>
                  <a:lnTo>
                    <a:pt x="488467" y="1137119"/>
                  </a:lnTo>
                  <a:lnTo>
                    <a:pt x="489254" y="1149819"/>
                  </a:lnTo>
                  <a:lnTo>
                    <a:pt x="493268" y="1149819"/>
                  </a:lnTo>
                  <a:lnTo>
                    <a:pt x="493839" y="1162519"/>
                  </a:lnTo>
                  <a:lnTo>
                    <a:pt x="493623" y="1162519"/>
                  </a:lnTo>
                  <a:lnTo>
                    <a:pt x="495808" y="1175219"/>
                  </a:lnTo>
                  <a:lnTo>
                    <a:pt x="496925" y="1175219"/>
                  </a:lnTo>
                  <a:lnTo>
                    <a:pt x="497827" y="1187919"/>
                  </a:lnTo>
                  <a:lnTo>
                    <a:pt x="500087" y="1187919"/>
                  </a:lnTo>
                  <a:lnTo>
                    <a:pt x="499148" y="1200619"/>
                  </a:lnTo>
                  <a:lnTo>
                    <a:pt x="501992" y="1200619"/>
                  </a:lnTo>
                  <a:lnTo>
                    <a:pt x="500583" y="1213319"/>
                  </a:lnTo>
                  <a:lnTo>
                    <a:pt x="505104" y="1213319"/>
                  </a:lnTo>
                  <a:lnTo>
                    <a:pt x="502640" y="1226019"/>
                  </a:lnTo>
                  <a:lnTo>
                    <a:pt x="506374" y="1226019"/>
                  </a:lnTo>
                  <a:lnTo>
                    <a:pt x="508304" y="1238719"/>
                  </a:lnTo>
                  <a:lnTo>
                    <a:pt x="509371" y="1238719"/>
                  </a:lnTo>
                  <a:lnTo>
                    <a:pt x="508901" y="1251419"/>
                  </a:lnTo>
                  <a:lnTo>
                    <a:pt x="508419" y="1251419"/>
                  </a:lnTo>
                  <a:lnTo>
                    <a:pt x="507695" y="1264119"/>
                  </a:lnTo>
                  <a:lnTo>
                    <a:pt x="512864" y="1264119"/>
                  </a:lnTo>
                  <a:lnTo>
                    <a:pt x="514921" y="1276819"/>
                  </a:lnTo>
                  <a:lnTo>
                    <a:pt x="515073" y="1276819"/>
                  </a:lnTo>
                  <a:lnTo>
                    <a:pt x="516178" y="1289519"/>
                  </a:lnTo>
                  <a:lnTo>
                    <a:pt x="516661" y="1289519"/>
                  </a:lnTo>
                  <a:lnTo>
                    <a:pt x="518490" y="1302219"/>
                  </a:lnTo>
                  <a:lnTo>
                    <a:pt x="520026" y="1302219"/>
                  </a:lnTo>
                  <a:lnTo>
                    <a:pt x="518452" y="1314919"/>
                  </a:lnTo>
                  <a:lnTo>
                    <a:pt x="522909" y="1302219"/>
                  </a:lnTo>
                  <a:lnTo>
                    <a:pt x="519620" y="1314919"/>
                  </a:lnTo>
                  <a:lnTo>
                    <a:pt x="521487" y="1314919"/>
                  </a:lnTo>
                  <a:lnTo>
                    <a:pt x="524573" y="1327619"/>
                  </a:lnTo>
                  <a:lnTo>
                    <a:pt x="521652" y="1340319"/>
                  </a:lnTo>
                  <a:lnTo>
                    <a:pt x="524725" y="1340319"/>
                  </a:lnTo>
                  <a:lnTo>
                    <a:pt x="525259" y="1353019"/>
                  </a:lnTo>
                  <a:lnTo>
                    <a:pt x="526973" y="1353019"/>
                  </a:lnTo>
                  <a:lnTo>
                    <a:pt x="528180" y="1365719"/>
                  </a:lnTo>
                  <a:lnTo>
                    <a:pt x="529945" y="1365719"/>
                  </a:lnTo>
                  <a:lnTo>
                    <a:pt x="531139" y="1378419"/>
                  </a:lnTo>
                  <a:lnTo>
                    <a:pt x="530479" y="1378419"/>
                  </a:lnTo>
                  <a:lnTo>
                    <a:pt x="530974" y="1391119"/>
                  </a:lnTo>
                  <a:lnTo>
                    <a:pt x="532739" y="1391119"/>
                  </a:lnTo>
                  <a:lnTo>
                    <a:pt x="533666" y="1403819"/>
                  </a:lnTo>
                  <a:lnTo>
                    <a:pt x="535584" y="1403819"/>
                  </a:lnTo>
                  <a:lnTo>
                    <a:pt x="535965" y="1416519"/>
                  </a:lnTo>
                  <a:lnTo>
                    <a:pt x="538073" y="1429219"/>
                  </a:lnTo>
                  <a:lnTo>
                    <a:pt x="537933" y="1429219"/>
                  </a:lnTo>
                  <a:lnTo>
                    <a:pt x="539191" y="1441919"/>
                  </a:lnTo>
                  <a:lnTo>
                    <a:pt x="539686" y="1441919"/>
                  </a:lnTo>
                  <a:lnTo>
                    <a:pt x="541655" y="1454619"/>
                  </a:lnTo>
                  <a:lnTo>
                    <a:pt x="542188" y="1454619"/>
                  </a:lnTo>
                  <a:lnTo>
                    <a:pt x="542302" y="1467319"/>
                  </a:lnTo>
                  <a:lnTo>
                    <a:pt x="544499" y="1480019"/>
                  </a:lnTo>
                  <a:lnTo>
                    <a:pt x="544195" y="1480019"/>
                  </a:lnTo>
                  <a:lnTo>
                    <a:pt x="546823" y="1492719"/>
                  </a:lnTo>
                  <a:lnTo>
                    <a:pt x="547509" y="1492719"/>
                  </a:lnTo>
                  <a:lnTo>
                    <a:pt x="548233" y="1505419"/>
                  </a:lnTo>
                  <a:lnTo>
                    <a:pt x="547560" y="1505419"/>
                  </a:lnTo>
                  <a:lnTo>
                    <a:pt x="548373" y="1518119"/>
                  </a:lnTo>
                  <a:lnTo>
                    <a:pt x="551078" y="1518119"/>
                  </a:lnTo>
                  <a:lnTo>
                    <a:pt x="549160" y="1530819"/>
                  </a:lnTo>
                  <a:lnTo>
                    <a:pt x="551383" y="1530819"/>
                  </a:lnTo>
                  <a:lnTo>
                    <a:pt x="553110" y="1543519"/>
                  </a:lnTo>
                  <a:lnTo>
                    <a:pt x="552323" y="1543519"/>
                  </a:lnTo>
                  <a:lnTo>
                    <a:pt x="552831" y="1556219"/>
                  </a:lnTo>
                  <a:lnTo>
                    <a:pt x="553605" y="1556219"/>
                  </a:lnTo>
                  <a:lnTo>
                    <a:pt x="555129" y="1568919"/>
                  </a:lnTo>
                  <a:lnTo>
                    <a:pt x="558253" y="1568919"/>
                  </a:lnTo>
                  <a:lnTo>
                    <a:pt x="554507" y="1581619"/>
                  </a:lnTo>
                  <a:lnTo>
                    <a:pt x="557809" y="1581619"/>
                  </a:lnTo>
                  <a:lnTo>
                    <a:pt x="555358" y="1594319"/>
                  </a:lnTo>
                  <a:lnTo>
                    <a:pt x="559816" y="1581619"/>
                  </a:lnTo>
                  <a:lnTo>
                    <a:pt x="557542" y="1594319"/>
                  </a:lnTo>
                  <a:lnTo>
                    <a:pt x="558901" y="1594319"/>
                  </a:lnTo>
                  <a:lnTo>
                    <a:pt x="559396" y="1607019"/>
                  </a:lnTo>
                  <a:lnTo>
                    <a:pt x="560222" y="1607019"/>
                  </a:lnTo>
                  <a:lnTo>
                    <a:pt x="559650" y="1619719"/>
                  </a:lnTo>
                  <a:lnTo>
                    <a:pt x="560197" y="1619719"/>
                  </a:lnTo>
                  <a:lnTo>
                    <a:pt x="560641" y="1632419"/>
                  </a:lnTo>
                  <a:lnTo>
                    <a:pt x="562241" y="1632419"/>
                  </a:lnTo>
                  <a:lnTo>
                    <a:pt x="563930" y="1645119"/>
                  </a:lnTo>
                  <a:lnTo>
                    <a:pt x="564464" y="1645119"/>
                  </a:lnTo>
                  <a:lnTo>
                    <a:pt x="565226" y="1657819"/>
                  </a:lnTo>
                  <a:lnTo>
                    <a:pt x="566026" y="1657819"/>
                  </a:lnTo>
                  <a:lnTo>
                    <a:pt x="564934" y="1670519"/>
                  </a:lnTo>
                  <a:lnTo>
                    <a:pt x="567220" y="1670519"/>
                  </a:lnTo>
                  <a:lnTo>
                    <a:pt x="566166" y="1683219"/>
                  </a:lnTo>
                  <a:lnTo>
                    <a:pt x="569963" y="1683219"/>
                  </a:lnTo>
                  <a:lnTo>
                    <a:pt x="568388" y="1695919"/>
                  </a:lnTo>
                  <a:lnTo>
                    <a:pt x="569404" y="1695919"/>
                  </a:lnTo>
                  <a:lnTo>
                    <a:pt x="569493" y="1708619"/>
                  </a:lnTo>
                  <a:lnTo>
                    <a:pt x="570814" y="1708619"/>
                  </a:lnTo>
                  <a:lnTo>
                    <a:pt x="571525" y="1721319"/>
                  </a:lnTo>
                  <a:lnTo>
                    <a:pt x="572719" y="1721319"/>
                  </a:lnTo>
                  <a:lnTo>
                    <a:pt x="571957" y="1734019"/>
                  </a:lnTo>
                  <a:lnTo>
                    <a:pt x="572643" y="1734019"/>
                  </a:lnTo>
                  <a:lnTo>
                    <a:pt x="572706" y="1746719"/>
                  </a:lnTo>
                  <a:lnTo>
                    <a:pt x="573214" y="1746719"/>
                  </a:lnTo>
                  <a:lnTo>
                    <a:pt x="574878" y="1759419"/>
                  </a:lnTo>
                  <a:lnTo>
                    <a:pt x="574675" y="1759419"/>
                  </a:lnTo>
                  <a:lnTo>
                    <a:pt x="577342" y="1772119"/>
                  </a:lnTo>
                  <a:lnTo>
                    <a:pt x="576973" y="1772119"/>
                  </a:lnTo>
                  <a:lnTo>
                    <a:pt x="576821" y="1784819"/>
                  </a:lnTo>
                  <a:lnTo>
                    <a:pt x="577176" y="1784819"/>
                  </a:lnTo>
                  <a:lnTo>
                    <a:pt x="578104" y="1797519"/>
                  </a:lnTo>
                  <a:lnTo>
                    <a:pt x="579196" y="1797519"/>
                  </a:lnTo>
                  <a:lnTo>
                    <a:pt x="577138" y="1810219"/>
                  </a:lnTo>
                  <a:lnTo>
                    <a:pt x="579386" y="1810219"/>
                  </a:lnTo>
                  <a:lnTo>
                    <a:pt x="580123" y="1822919"/>
                  </a:lnTo>
                  <a:lnTo>
                    <a:pt x="579348" y="1822919"/>
                  </a:lnTo>
                  <a:lnTo>
                    <a:pt x="580313" y="1835619"/>
                  </a:lnTo>
                  <a:lnTo>
                    <a:pt x="581850" y="1835619"/>
                  </a:lnTo>
                  <a:lnTo>
                    <a:pt x="582764" y="1848319"/>
                  </a:lnTo>
                  <a:lnTo>
                    <a:pt x="581088" y="1848319"/>
                  </a:lnTo>
                  <a:lnTo>
                    <a:pt x="583755" y="1861019"/>
                  </a:lnTo>
                  <a:lnTo>
                    <a:pt x="584339" y="1861019"/>
                  </a:lnTo>
                  <a:lnTo>
                    <a:pt x="585774" y="1873719"/>
                  </a:lnTo>
                  <a:lnTo>
                    <a:pt x="583082" y="1886419"/>
                  </a:lnTo>
                  <a:lnTo>
                    <a:pt x="585952" y="1886419"/>
                  </a:lnTo>
                  <a:lnTo>
                    <a:pt x="584606" y="1899119"/>
                  </a:lnTo>
                  <a:lnTo>
                    <a:pt x="587057" y="1899119"/>
                  </a:lnTo>
                  <a:lnTo>
                    <a:pt x="586473" y="1911819"/>
                  </a:lnTo>
                  <a:lnTo>
                    <a:pt x="586740" y="1911819"/>
                  </a:lnTo>
                  <a:lnTo>
                    <a:pt x="589165" y="1924519"/>
                  </a:lnTo>
                  <a:lnTo>
                    <a:pt x="587717" y="1924519"/>
                  </a:lnTo>
                  <a:lnTo>
                    <a:pt x="587756" y="1937219"/>
                  </a:lnTo>
                  <a:lnTo>
                    <a:pt x="588060" y="1937219"/>
                  </a:lnTo>
                  <a:lnTo>
                    <a:pt x="589356" y="1949919"/>
                  </a:lnTo>
                  <a:lnTo>
                    <a:pt x="589851" y="1949919"/>
                  </a:lnTo>
                  <a:lnTo>
                    <a:pt x="589318" y="1962619"/>
                  </a:lnTo>
                  <a:lnTo>
                    <a:pt x="589673" y="1962619"/>
                  </a:lnTo>
                  <a:lnTo>
                    <a:pt x="591362" y="1975319"/>
                  </a:lnTo>
                  <a:lnTo>
                    <a:pt x="591362" y="1759419"/>
                  </a:lnTo>
                  <a:lnTo>
                    <a:pt x="589470" y="1759419"/>
                  </a:lnTo>
                  <a:lnTo>
                    <a:pt x="591273" y="1746719"/>
                  </a:lnTo>
                  <a:lnTo>
                    <a:pt x="588238" y="1746719"/>
                  </a:lnTo>
                  <a:lnTo>
                    <a:pt x="589165" y="1734019"/>
                  </a:lnTo>
                  <a:lnTo>
                    <a:pt x="588530" y="1734019"/>
                  </a:lnTo>
                  <a:lnTo>
                    <a:pt x="587324" y="1727174"/>
                  </a:lnTo>
                  <a:lnTo>
                    <a:pt x="588022" y="1721319"/>
                  </a:lnTo>
                  <a:lnTo>
                    <a:pt x="586308" y="1721319"/>
                  </a:lnTo>
                  <a:lnTo>
                    <a:pt x="584530" y="1721319"/>
                  </a:lnTo>
                  <a:lnTo>
                    <a:pt x="586994" y="1708619"/>
                  </a:lnTo>
                  <a:lnTo>
                    <a:pt x="585266" y="1708619"/>
                  </a:lnTo>
                  <a:lnTo>
                    <a:pt x="583031" y="1695919"/>
                  </a:lnTo>
                  <a:lnTo>
                    <a:pt x="584263" y="1695919"/>
                  </a:lnTo>
                  <a:lnTo>
                    <a:pt x="584174" y="1683219"/>
                  </a:lnTo>
                  <a:lnTo>
                    <a:pt x="582637" y="1683219"/>
                  </a:lnTo>
                  <a:lnTo>
                    <a:pt x="581202" y="1670519"/>
                  </a:lnTo>
                  <a:lnTo>
                    <a:pt x="581926" y="1670519"/>
                  </a:lnTo>
                  <a:lnTo>
                    <a:pt x="581533" y="1657819"/>
                  </a:lnTo>
                  <a:lnTo>
                    <a:pt x="579628" y="1657819"/>
                  </a:lnTo>
                  <a:lnTo>
                    <a:pt x="581037" y="1645119"/>
                  </a:lnTo>
                  <a:lnTo>
                    <a:pt x="578573" y="1645119"/>
                  </a:lnTo>
                  <a:lnTo>
                    <a:pt x="577913" y="1632419"/>
                  </a:lnTo>
                  <a:lnTo>
                    <a:pt x="577570" y="1632419"/>
                  </a:lnTo>
                  <a:lnTo>
                    <a:pt x="576770" y="1619719"/>
                  </a:lnTo>
                  <a:lnTo>
                    <a:pt x="577088" y="1607019"/>
                  </a:lnTo>
                  <a:lnTo>
                    <a:pt x="575360" y="1607019"/>
                  </a:lnTo>
                  <a:lnTo>
                    <a:pt x="573824" y="1594319"/>
                  </a:lnTo>
                  <a:lnTo>
                    <a:pt x="571271" y="1594319"/>
                  </a:lnTo>
                  <a:lnTo>
                    <a:pt x="574230" y="1581619"/>
                  </a:lnTo>
                  <a:lnTo>
                    <a:pt x="572579" y="1581619"/>
                  </a:lnTo>
                  <a:lnTo>
                    <a:pt x="570522" y="1568919"/>
                  </a:lnTo>
                  <a:lnTo>
                    <a:pt x="571347" y="1568919"/>
                  </a:lnTo>
                  <a:lnTo>
                    <a:pt x="571677" y="1556219"/>
                  </a:lnTo>
                  <a:lnTo>
                    <a:pt x="569302" y="1556219"/>
                  </a:lnTo>
                  <a:lnTo>
                    <a:pt x="567918" y="1543519"/>
                  </a:lnTo>
                  <a:lnTo>
                    <a:pt x="568680" y="1543519"/>
                  </a:lnTo>
                  <a:lnTo>
                    <a:pt x="567753" y="1530819"/>
                  </a:lnTo>
                  <a:lnTo>
                    <a:pt x="568540" y="1530819"/>
                  </a:lnTo>
                  <a:lnTo>
                    <a:pt x="566166" y="1518119"/>
                  </a:lnTo>
                  <a:lnTo>
                    <a:pt x="564261" y="1518119"/>
                  </a:lnTo>
                  <a:lnTo>
                    <a:pt x="565213" y="1505419"/>
                  </a:lnTo>
                  <a:lnTo>
                    <a:pt x="563740" y="1505419"/>
                  </a:lnTo>
                  <a:lnTo>
                    <a:pt x="562902" y="1492719"/>
                  </a:lnTo>
                  <a:lnTo>
                    <a:pt x="561022" y="1492719"/>
                  </a:lnTo>
                  <a:lnTo>
                    <a:pt x="561428" y="1480019"/>
                  </a:lnTo>
                  <a:lnTo>
                    <a:pt x="559612" y="1480019"/>
                  </a:lnTo>
                  <a:lnTo>
                    <a:pt x="560641" y="1467319"/>
                  </a:lnTo>
                  <a:lnTo>
                    <a:pt x="559231" y="1467319"/>
                  </a:lnTo>
                  <a:lnTo>
                    <a:pt x="559041" y="1454619"/>
                  </a:lnTo>
                  <a:lnTo>
                    <a:pt x="556348" y="1454619"/>
                  </a:lnTo>
                  <a:lnTo>
                    <a:pt x="556260" y="1441919"/>
                  </a:lnTo>
                  <a:lnTo>
                    <a:pt x="554799" y="1441919"/>
                  </a:lnTo>
                  <a:lnTo>
                    <a:pt x="554697" y="1429219"/>
                  </a:lnTo>
                  <a:lnTo>
                    <a:pt x="552335" y="1429219"/>
                  </a:lnTo>
                  <a:lnTo>
                    <a:pt x="553758" y="1416519"/>
                  </a:lnTo>
                  <a:lnTo>
                    <a:pt x="551599" y="1416519"/>
                  </a:lnTo>
                  <a:lnTo>
                    <a:pt x="550710" y="1403819"/>
                  </a:lnTo>
                  <a:lnTo>
                    <a:pt x="548843" y="1403819"/>
                  </a:lnTo>
                  <a:lnTo>
                    <a:pt x="549986" y="1391119"/>
                  </a:lnTo>
                  <a:lnTo>
                    <a:pt x="547522" y="1391119"/>
                  </a:lnTo>
                  <a:lnTo>
                    <a:pt x="547077" y="1378419"/>
                  </a:lnTo>
                  <a:lnTo>
                    <a:pt x="547928" y="1378419"/>
                  </a:lnTo>
                  <a:lnTo>
                    <a:pt x="544931" y="1365719"/>
                  </a:lnTo>
                  <a:lnTo>
                    <a:pt x="543026" y="1365719"/>
                  </a:lnTo>
                  <a:lnTo>
                    <a:pt x="544550" y="1353019"/>
                  </a:lnTo>
                  <a:lnTo>
                    <a:pt x="542683" y="1353019"/>
                  </a:lnTo>
                  <a:lnTo>
                    <a:pt x="543090" y="1340319"/>
                  </a:lnTo>
                  <a:lnTo>
                    <a:pt x="541299" y="1340319"/>
                  </a:lnTo>
                  <a:lnTo>
                    <a:pt x="540588" y="1327619"/>
                  </a:lnTo>
                  <a:lnTo>
                    <a:pt x="538200" y="1327619"/>
                  </a:lnTo>
                  <a:lnTo>
                    <a:pt x="538048" y="1314919"/>
                  </a:lnTo>
                  <a:lnTo>
                    <a:pt x="543217" y="1314919"/>
                  </a:lnTo>
                  <a:lnTo>
                    <a:pt x="546595" y="1302219"/>
                  </a:lnTo>
                  <a:lnTo>
                    <a:pt x="551319" y="1302219"/>
                  </a:lnTo>
                  <a:lnTo>
                    <a:pt x="555967" y="1289519"/>
                  </a:lnTo>
                  <a:lnTo>
                    <a:pt x="563003" y="1289519"/>
                  </a:lnTo>
                  <a:lnTo>
                    <a:pt x="565124" y="1276819"/>
                  </a:lnTo>
                  <a:lnTo>
                    <a:pt x="573176" y="1276819"/>
                  </a:lnTo>
                  <a:lnTo>
                    <a:pt x="574598" y="1264119"/>
                  </a:lnTo>
                  <a:lnTo>
                    <a:pt x="575335" y="1264119"/>
                  </a:lnTo>
                  <a:lnTo>
                    <a:pt x="573481" y="1251419"/>
                  </a:lnTo>
                  <a:lnTo>
                    <a:pt x="566381" y="1251419"/>
                  </a:lnTo>
                  <a:lnTo>
                    <a:pt x="566166" y="1251419"/>
                  </a:lnTo>
                  <a:lnTo>
                    <a:pt x="566013" y="1252639"/>
                  </a:lnTo>
                  <a:lnTo>
                    <a:pt x="562686" y="1264119"/>
                  </a:lnTo>
                  <a:lnTo>
                    <a:pt x="555942" y="1264119"/>
                  </a:lnTo>
                  <a:lnTo>
                    <a:pt x="554774" y="1276819"/>
                  </a:lnTo>
                  <a:lnTo>
                    <a:pt x="544766" y="1276819"/>
                  </a:lnTo>
                  <a:lnTo>
                    <a:pt x="544664" y="1289519"/>
                  </a:lnTo>
                  <a:lnTo>
                    <a:pt x="536829" y="1289519"/>
                  </a:lnTo>
                  <a:lnTo>
                    <a:pt x="533946" y="1302219"/>
                  </a:lnTo>
                  <a:lnTo>
                    <a:pt x="534797" y="1289519"/>
                  </a:lnTo>
                  <a:lnTo>
                    <a:pt x="531825" y="1289519"/>
                  </a:lnTo>
                  <a:lnTo>
                    <a:pt x="531977" y="1276819"/>
                  </a:lnTo>
                  <a:lnTo>
                    <a:pt x="530199" y="1276819"/>
                  </a:lnTo>
                  <a:lnTo>
                    <a:pt x="529386" y="1264119"/>
                  </a:lnTo>
                  <a:lnTo>
                    <a:pt x="537718" y="1264119"/>
                  </a:lnTo>
                  <a:lnTo>
                    <a:pt x="537108" y="1251419"/>
                  </a:lnTo>
                  <a:lnTo>
                    <a:pt x="539915" y="1251419"/>
                  </a:lnTo>
                  <a:lnTo>
                    <a:pt x="541845" y="1238719"/>
                  </a:lnTo>
                  <a:lnTo>
                    <a:pt x="542188" y="1238719"/>
                  </a:lnTo>
                  <a:lnTo>
                    <a:pt x="543775" y="1226019"/>
                  </a:lnTo>
                  <a:lnTo>
                    <a:pt x="544271" y="1226019"/>
                  </a:lnTo>
                  <a:lnTo>
                    <a:pt x="543102" y="1213319"/>
                  </a:lnTo>
                  <a:lnTo>
                    <a:pt x="543242" y="1213319"/>
                  </a:lnTo>
                  <a:lnTo>
                    <a:pt x="543560" y="1200619"/>
                  </a:lnTo>
                  <a:lnTo>
                    <a:pt x="545299" y="1200619"/>
                  </a:lnTo>
                  <a:lnTo>
                    <a:pt x="541540" y="1187919"/>
                  </a:lnTo>
                  <a:lnTo>
                    <a:pt x="528218" y="1187919"/>
                  </a:lnTo>
                  <a:lnTo>
                    <a:pt x="526313" y="1200619"/>
                  </a:lnTo>
                  <a:lnTo>
                    <a:pt x="528662" y="1200619"/>
                  </a:lnTo>
                  <a:lnTo>
                    <a:pt x="527304" y="1213319"/>
                  </a:lnTo>
                  <a:lnTo>
                    <a:pt x="528459" y="1213319"/>
                  </a:lnTo>
                  <a:lnTo>
                    <a:pt x="528332" y="1226019"/>
                  </a:lnTo>
                  <a:lnTo>
                    <a:pt x="528624" y="1226019"/>
                  </a:lnTo>
                  <a:lnTo>
                    <a:pt x="527481" y="1238719"/>
                  </a:lnTo>
                  <a:lnTo>
                    <a:pt x="522605" y="1238719"/>
                  </a:lnTo>
                  <a:lnTo>
                    <a:pt x="523011" y="1226019"/>
                  </a:lnTo>
                  <a:lnTo>
                    <a:pt x="520788" y="1226019"/>
                  </a:lnTo>
                  <a:lnTo>
                    <a:pt x="519772" y="1213319"/>
                  </a:lnTo>
                  <a:lnTo>
                    <a:pt x="518007" y="1213319"/>
                  </a:lnTo>
                  <a:lnTo>
                    <a:pt x="519074" y="1200619"/>
                  </a:lnTo>
                  <a:lnTo>
                    <a:pt x="515048" y="1200619"/>
                  </a:lnTo>
                  <a:lnTo>
                    <a:pt x="514400" y="1187919"/>
                  </a:lnTo>
                  <a:lnTo>
                    <a:pt x="514184" y="1187919"/>
                  </a:lnTo>
                  <a:lnTo>
                    <a:pt x="513626" y="1175219"/>
                  </a:lnTo>
                  <a:lnTo>
                    <a:pt x="510006" y="1175219"/>
                  </a:lnTo>
                  <a:lnTo>
                    <a:pt x="508850" y="1162519"/>
                  </a:lnTo>
                  <a:lnTo>
                    <a:pt x="507365" y="1162519"/>
                  </a:lnTo>
                  <a:lnTo>
                    <a:pt x="508190" y="1149819"/>
                  </a:lnTo>
                  <a:lnTo>
                    <a:pt x="505548" y="1149819"/>
                  </a:lnTo>
                  <a:lnTo>
                    <a:pt x="505625" y="1137119"/>
                  </a:lnTo>
                  <a:lnTo>
                    <a:pt x="539203" y="1137119"/>
                  </a:lnTo>
                  <a:lnTo>
                    <a:pt x="540461" y="1149819"/>
                  </a:lnTo>
                  <a:lnTo>
                    <a:pt x="542429" y="1149819"/>
                  </a:lnTo>
                  <a:lnTo>
                    <a:pt x="542785" y="1162519"/>
                  </a:lnTo>
                  <a:lnTo>
                    <a:pt x="547560" y="1162519"/>
                  </a:lnTo>
                  <a:lnTo>
                    <a:pt x="548538" y="1175219"/>
                  </a:lnTo>
                  <a:lnTo>
                    <a:pt x="553097" y="1175219"/>
                  </a:lnTo>
                  <a:lnTo>
                    <a:pt x="555028" y="1187919"/>
                  </a:lnTo>
                  <a:lnTo>
                    <a:pt x="558393" y="1187919"/>
                  </a:lnTo>
                  <a:lnTo>
                    <a:pt x="558965" y="1200619"/>
                  </a:lnTo>
                  <a:lnTo>
                    <a:pt x="562584" y="1200619"/>
                  </a:lnTo>
                  <a:lnTo>
                    <a:pt x="563587" y="1213319"/>
                  </a:lnTo>
                  <a:lnTo>
                    <a:pt x="565772" y="1213319"/>
                  </a:lnTo>
                  <a:lnTo>
                    <a:pt x="565632" y="1226019"/>
                  </a:lnTo>
                  <a:lnTo>
                    <a:pt x="569709" y="1226019"/>
                  </a:lnTo>
                  <a:lnTo>
                    <a:pt x="572935" y="1238719"/>
                  </a:lnTo>
                  <a:lnTo>
                    <a:pt x="579983" y="1238719"/>
                  </a:lnTo>
                  <a:lnTo>
                    <a:pt x="580567" y="1226019"/>
                  </a:lnTo>
                  <a:lnTo>
                    <a:pt x="583323" y="1226019"/>
                  </a:lnTo>
                  <a:lnTo>
                    <a:pt x="583044" y="1213319"/>
                  </a:lnTo>
                  <a:lnTo>
                    <a:pt x="580021" y="1213319"/>
                  </a:lnTo>
                  <a:lnTo>
                    <a:pt x="579539" y="1200619"/>
                  </a:lnTo>
                  <a:lnTo>
                    <a:pt x="577380" y="1200619"/>
                  </a:lnTo>
                  <a:lnTo>
                    <a:pt x="575348" y="1187919"/>
                  </a:lnTo>
                  <a:lnTo>
                    <a:pt x="570445" y="1187919"/>
                  </a:lnTo>
                  <a:lnTo>
                    <a:pt x="570357" y="1175219"/>
                  </a:lnTo>
                  <a:lnTo>
                    <a:pt x="566940" y="1175219"/>
                  </a:lnTo>
                  <a:lnTo>
                    <a:pt x="565861" y="1162519"/>
                  </a:lnTo>
                  <a:lnTo>
                    <a:pt x="560120" y="1162519"/>
                  </a:lnTo>
                  <a:lnTo>
                    <a:pt x="559854" y="1149819"/>
                  </a:lnTo>
                  <a:lnTo>
                    <a:pt x="556133" y="1149819"/>
                  </a:lnTo>
                  <a:lnTo>
                    <a:pt x="553808" y="1137119"/>
                  </a:lnTo>
                  <a:lnTo>
                    <a:pt x="569887" y="1137119"/>
                  </a:lnTo>
                  <a:lnTo>
                    <a:pt x="571868" y="1124419"/>
                  </a:lnTo>
                  <a:lnTo>
                    <a:pt x="567766" y="1124419"/>
                  </a:lnTo>
                  <a:lnTo>
                    <a:pt x="568566" y="1111719"/>
                  </a:lnTo>
                  <a:lnTo>
                    <a:pt x="568083" y="1111719"/>
                  </a:lnTo>
                  <a:lnTo>
                    <a:pt x="568007" y="1099019"/>
                  </a:lnTo>
                  <a:lnTo>
                    <a:pt x="568261" y="1099019"/>
                  </a:lnTo>
                  <a:lnTo>
                    <a:pt x="569328" y="1086319"/>
                  </a:lnTo>
                  <a:lnTo>
                    <a:pt x="570191" y="1086319"/>
                  </a:lnTo>
                  <a:lnTo>
                    <a:pt x="567880" y="1073619"/>
                  </a:lnTo>
                  <a:lnTo>
                    <a:pt x="567524" y="1073619"/>
                  </a:lnTo>
                  <a:lnTo>
                    <a:pt x="567461" y="1060919"/>
                  </a:lnTo>
                  <a:lnTo>
                    <a:pt x="566204" y="1048219"/>
                  </a:lnTo>
                  <a:lnTo>
                    <a:pt x="566966" y="1048219"/>
                  </a:lnTo>
                  <a:lnTo>
                    <a:pt x="565365" y="1035519"/>
                  </a:lnTo>
                  <a:lnTo>
                    <a:pt x="566102" y="1035519"/>
                  </a:lnTo>
                  <a:lnTo>
                    <a:pt x="566864" y="1022819"/>
                  </a:lnTo>
                  <a:lnTo>
                    <a:pt x="566013" y="1022819"/>
                  </a:lnTo>
                  <a:lnTo>
                    <a:pt x="564273" y="1010119"/>
                  </a:lnTo>
                  <a:lnTo>
                    <a:pt x="563524" y="1010119"/>
                  </a:lnTo>
                  <a:lnTo>
                    <a:pt x="565378" y="997419"/>
                  </a:lnTo>
                  <a:lnTo>
                    <a:pt x="563460" y="997419"/>
                  </a:lnTo>
                  <a:lnTo>
                    <a:pt x="564578" y="984719"/>
                  </a:lnTo>
                  <a:lnTo>
                    <a:pt x="562711" y="984719"/>
                  </a:lnTo>
                  <a:lnTo>
                    <a:pt x="564121" y="972019"/>
                  </a:lnTo>
                  <a:lnTo>
                    <a:pt x="563460" y="972019"/>
                  </a:lnTo>
                  <a:lnTo>
                    <a:pt x="562876" y="959319"/>
                  </a:lnTo>
                  <a:lnTo>
                    <a:pt x="560349" y="959319"/>
                  </a:lnTo>
                  <a:lnTo>
                    <a:pt x="562381" y="946619"/>
                  </a:lnTo>
                  <a:lnTo>
                    <a:pt x="559955" y="946619"/>
                  </a:lnTo>
                  <a:lnTo>
                    <a:pt x="561987" y="933919"/>
                  </a:lnTo>
                  <a:lnTo>
                    <a:pt x="559638" y="933919"/>
                  </a:lnTo>
                  <a:lnTo>
                    <a:pt x="560120" y="921219"/>
                  </a:lnTo>
                  <a:lnTo>
                    <a:pt x="559282" y="921219"/>
                  </a:lnTo>
                  <a:lnTo>
                    <a:pt x="557860" y="908519"/>
                  </a:lnTo>
                  <a:lnTo>
                    <a:pt x="558126" y="908519"/>
                  </a:lnTo>
                  <a:lnTo>
                    <a:pt x="558253" y="895819"/>
                  </a:lnTo>
                  <a:lnTo>
                    <a:pt x="556031" y="895819"/>
                  </a:lnTo>
                  <a:lnTo>
                    <a:pt x="557009" y="883119"/>
                  </a:lnTo>
                  <a:lnTo>
                    <a:pt x="555129" y="883119"/>
                  </a:lnTo>
                  <a:lnTo>
                    <a:pt x="554583" y="870419"/>
                  </a:lnTo>
                  <a:lnTo>
                    <a:pt x="555904" y="870419"/>
                  </a:lnTo>
                  <a:lnTo>
                    <a:pt x="555650" y="857719"/>
                  </a:lnTo>
                  <a:lnTo>
                    <a:pt x="553351" y="857719"/>
                  </a:lnTo>
                  <a:lnTo>
                    <a:pt x="554151" y="845019"/>
                  </a:lnTo>
                  <a:lnTo>
                    <a:pt x="552145" y="845019"/>
                  </a:lnTo>
                  <a:lnTo>
                    <a:pt x="550176" y="832319"/>
                  </a:lnTo>
                  <a:lnTo>
                    <a:pt x="551268" y="832319"/>
                  </a:lnTo>
                  <a:lnTo>
                    <a:pt x="548335" y="819619"/>
                  </a:lnTo>
                  <a:lnTo>
                    <a:pt x="549198" y="819619"/>
                  </a:lnTo>
                  <a:lnTo>
                    <a:pt x="546912" y="806919"/>
                  </a:lnTo>
                  <a:lnTo>
                    <a:pt x="545058" y="806919"/>
                  </a:lnTo>
                  <a:lnTo>
                    <a:pt x="546227" y="794219"/>
                  </a:lnTo>
                  <a:lnTo>
                    <a:pt x="546011" y="794219"/>
                  </a:lnTo>
                  <a:lnTo>
                    <a:pt x="546049" y="781519"/>
                  </a:lnTo>
                  <a:lnTo>
                    <a:pt x="544131" y="781519"/>
                  </a:lnTo>
                  <a:lnTo>
                    <a:pt x="544537" y="768819"/>
                  </a:lnTo>
                  <a:lnTo>
                    <a:pt x="542886" y="768819"/>
                  </a:lnTo>
                  <a:lnTo>
                    <a:pt x="541058" y="756119"/>
                  </a:lnTo>
                  <a:lnTo>
                    <a:pt x="540385" y="743419"/>
                  </a:lnTo>
                  <a:lnTo>
                    <a:pt x="538683" y="743419"/>
                  </a:lnTo>
                  <a:lnTo>
                    <a:pt x="538594" y="730719"/>
                  </a:lnTo>
                  <a:lnTo>
                    <a:pt x="536143" y="730719"/>
                  </a:lnTo>
                  <a:lnTo>
                    <a:pt x="536295" y="718019"/>
                  </a:lnTo>
                  <a:lnTo>
                    <a:pt x="533742" y="718019"/>
                  </a:lnTo>
                  <a:lnTo>
                    <a:pt x="532726" y="705319"/>
                  </a:lnTo>
                  <a:lnTo>
                    <a:pt x="531063" y="705319"/>
                  </a:lnTo>
                  <a:lnTo>
                    <a:pt x="532003" y="692619"/>
                  </a:lnTo>
                  <a:lnTo>
                    <a:pt x="528802" y="692619"/>
                  </a:lnTo>
                  <a:lnTo>
                    <a:pt x="529386" y="679919"/>
                  </a:lnTo>
                  <a:lnTo>
                    <a:pt x="526884" y="679919"/>
                  </a:lnTo>
                  <a:lnTo>
                    <a:pt x="525856" y="667219"/>
                  </a:lnTo>
                  <a:lnTo>
                    <a:pt x="522338" y="667219"/>
                  </a:lnTo>
                  <a:lnTo>
                    <a:pt x="522414" y="654519"/>
                  </a:lnTo>
                  <a:lnTo>
                    <a:pt x="517652" y="654519"/>
                  </a:lnTo>
                  <a:lnTo>
                    <a:pt x="518680" y="641819"/>
                  </a:lnTo>
                  <a:lnTo>
                    <a:pt x="518871" y="641819"/>
                  </a:lnTo>
                  <a:lnTo>
                    <a:pt x="514273" y="629119"/>
                  </a:lnTo>
                  <a:lnTo>
                    <a:pt x="516242" y="629119"/>
                  </a:lnTo>
                  <a:lnTo>
                    <a:pt x="512635" y="616419"/>
                  </a:lnTo>
                  <a:lnTo>
                    <a:pt x="510578" y="616419"/>
                  </a:lnTo>
                  <a:lnTo>
                    <a:pt x="508850" y="603719"/>
                  </a:lnTo>
                  <a:lnTo>
                    <a:pt x="505777" y="603719"/>
                  </a:lnTo>
                  <a:lnTo>
                    <a:pt x="506310" y="591019"/>
                  </a:lnTo>
                  <a:lnTo>
                    <a:pt x="502361" y="591019"/>
                  </a:lnTo>
                  <a:lnTo>
                    <a:pt x="501548" y="578319"/>
                  </a:lnTo>
                  <a:lnTo>
                    <a:pt x="499706" y="578319"/>
                  </a:lnTo>
                  <a:lnTo>
                    <a:pt x="498144" y="565619"/>
                  </a:lnTo>
                  <a:lnTo>
                    <a:pt x="494271" y="578319"/>
                  </a:lnTo>
                  <a:lnTo>
                    <a:pt x="495223" y="565619"/>
                  </a:lnTo>
                  <a:lnTo>
                    <a:pt x="492239" y="565619"/>
                  </a:lnTo>
                  <a:lnTo>
                    <a:pt x="490778" y="552919"/>
                  </a:lnTo>
                  <a:lnTo>
                    <a:pt x="485482" y="552919"/>
                  </a:lnTo>
                  <a:lnTo>
                    <a:pt x="482815" y="540219"/>
                  </a:lnTo>
                  <a:lnTo>
                    <a:pt x="477329" y="540219"/>
                  </a:lnTo>
                  <a:lnTo>
                    <a:pt x="477177" y="527519"/>
                  </a:lnTo>
                  <a:lnTo>
                    <a:pt x="469265" y="527519"/>
                  </a:lnTo>
                  <a:lnTo>
                    <a:pt x="467817" y="514819"/>
                  </a:lnTo>
                  <a:lnTo>
                    <a:pt x="458724" y="514819"/>
                  </a:lnTo>
                  <a:lnTo>
                    <a:pt x="456095" y="502119"/>
                  </a:lnTo>
                  <a:lnTo>
                    <a:pt x="445414" y="502119"/>
                  </a:lnTo>
                  <a:lnTo>
                    <a:pt x="442607" y="489419"/>
                  </a:lnTo>
                  <a:lnTo>
                    <a:pt x="429895" y="489419"/>
                  </a:lnTo>
                  <a:lnTo>
                    <a:pt x="428510" y="476719"/>
                  </a:lnTo>
                  <a:lnTo>
                    <a:pt x="423456" y="489419"/>
                  </a:lnTo>
                  <a:lnTo>
                    <a:pt x="426072" y="476719"/>
                  </a:lnTo>
                  <a:lnTo>
                    <a:pt x="400862" y="476719"/>
                  </a:lnTo>
                  <a:lnTo>
                    <a:pt x="401281" y="489419"/>
                  </a:lnTo>
                  <a:lnTo>
                    <a:pt x="373938" y="489419"/>
                  </a:lnTo>
                  <a:lnTo>
                    <a:pt x="372033" y="502119"/>
                  </a:lnTo>
                  <a:lnTo>
                    <a:pt x="368515" y="502119"/>
                  </a:lnTo>
                  <a:lnTo>
                    <a:pt x="369290" y="489419"/>
                  </a:lnTo>
                  <a:lnTo>
                    <a:pt x="366674" y="502119"/>
                  </a:lnTo>
                  <a:lnTo>
                    <a:pt x="351624" y="502119"/>
                  </a:lnTo>
                  <a:lnTo>
                    <a:pt x="350075" y="489419"/>
                  </a:lnTo>
                  <a:lnTo>
                    <a:pt x="343916" y="489419"/>
                  </a:lnTo>
                  <a:lnTo>
                    <a:pt x="347002" y="476719"/>
                  </a:lnTo>
                  <a:lnTo>
                    <a:pt x="342836" y="476719"/>
                  </a:lnTo>
                  <a:lnTo>
                    <a:pt x="342112" y="464019"/>
                  </a:lnTo>
                  <a:lnTo>
                    <a:pt x="340067" y="464019"/>
                  </a:lnTo>
                  <a:lnTo>
                    <a:pt x="341274" y="451319"/>
                  </a:lnTo>
                  <a:lnTo>
                    <a:pt x="354622" y="451319"/>
                  </a:lnTo>
                  <a:lnTo>
                    <a:pt x="356108" y="438619"/>
                  </a:lnTo>
                  <a:lnTo>
                    <a:pt x="381787" y="438619"/>
                  </a:lnTo>
                  <a:lnTo>
                    <a:pt x="383438" y="425919"/>
                  </a:lnTo>
                  <a:lnTo>
                    <a:pt x="409549" y="425919"/>
                  </a:lnTo>
                  <a:lnTo>
                    <a:pt x="411848" y="438619"/>
                  </a:lnTo>
                  <a:lnTo>
                    <a:pt x="437261" y="438619"/>
                  </a:lnTo>
                  <a:lnTo>
                    <a:pt x="439153" y="451319"/>
                  </a:lnTo>
                  <a:lnTo>
                    <a:pt x="455688" y="451319"/>
                  </a:lnTo>
                  <a:lnTo>
                    <a:pt x="457809" y="438619"/>
                  </a:lnTo>
                  <a:lnTo>
                    <a:pt x="464324" y="438619"/>
                  </a:lnTo>
                  <a:lnTo>
                    <a:pt x="462178" y="425919"/>
                  </a:lnTo>
                  <a:lnTo>
                    <a:pt x="420458" y="425919"/>
                  </a:lnTo>
                  <a:lnTo>
                    <a:pt x="419722" y="413219"/>
                  </a:lnTo>
                  <a:lnTo>
                    <a:pt x="414464" y="413219"/>
                  </a:lnTo>
                  <a:lnTo>
                    <a:pt x="415074" y="400519"/>
                  </a:lnTo>
                  <a:lnTo>
                    <a:pt x="425183" y="400519"/>
                  </a:lnTo>
                  <a:lnTo>
                    <a:pt x="428663" y="387819"/>
                  </a:lnTo>
                  <a:lnTo>
                    <a:pt x="433095" y="387819"/>
                  </a:lnTo>
                  <a:lnTo>
                    <a:pt x="434441" y="375119"/>
                  </a:lnTo>
                  <a:lnTo>
                    <a:pt x="438188" y="375119"/>
                  </a:lnTo>
                  <a:lnTo>
                    <a:pt x="439293" y="387819"/>
                  </a:lnTo>
                  <a:lnTo>
                    <a:pt x="445452" y="387819"/>
                  </a:lnTo>
                  <a:lnTo>
                    <a:pt x="445058" y="400519"/>
                  </a:lnTo>
                  <a:lnTo>
                    <a:pt x="450202" y="400519"/>
                  </a:lnTo>
                  <a:lnTo>
                    <a:pt x="452005" y="413219"/>
                  </a:lnTo>
                  <a:lnTo>
                    <a:pt x="460730" y="413219"/>
                  </a:lnTo>
                  <a:lnTo>
                    <a:pt x="462648" y="425919"/>
                  </a:lnTo>
                  <a:lnTo>
                    <a:pt x="474535" y="425919"/>
                  </a:lnTo>
                  <a:lnTo>
                    <a:pt x="477634" y="438619"/>
                  </a:lnTo>
                  <a:lnTo>
                    <a:pt x="531507" y="438619"/>
                  </a:lnTo>
                  <a:lnTo>
                    <a:pt x="529729" y="425919"/>
                  </a:lnTo>
                  <a:lnTo>
                    <a:pt x="487743" y="425919"/>
                  </a:lnTo>
                  <a:lnTo>
                    <a:pt x="485063" y="413219"/>
                  </a:lnTo>
                  <a:lnTo>
                    <a:pt x="471347" y="413219"/>
                  </a:lnTo>
                  <a:lnTo>
                    <a:pt x="470725" y="400519"/>
                  </a:lnTo>
                  <a:lnTo>
                    <a:pt x="461848" y="400519"/>
                  </a:lnTo>
                  <a:lnTo>
                    <a:pt x="460298" y="387819"/>
                  </a:lnTo>
                  <a:lnTo>
                    <a:pt x="456933" y="387819"/>
                  </a:lnTo>
                  <a:lnTo>
                    <a:pt x="456742" y="375119"/>
                  </a:lnTo>
                  <a:lnTo>
                    <a:pt x="451243" y="375119"/>
                  </a:lnTo>
                  <a:lnTo>
                    <a:pt x="450532" y="362419"/>
                  </a:lnTo>
                  <a:lnTo>
                    <a:pt x="449224" y="362419"/>
                  </a:lnTo>
                  <a:lnTo>
                    <a:pt x="446379" y="349719"/>
                  </a:lnTo>
                  <a:lnTo>
                    <a:pt x="444931" y="349719"/>
                  </a:lnTo>
                  <a:lnTo>
                    <a:pt x="443979" y="337019"/>
                  </a:lnTo>
                  <a:lnTo>
                    <a:pt x="441960" y="337019"/>
                  </a:lnTo>
                  <a:lnTo>
                    <a:pt x="443318" y="324319"/>
                  </a:lnTo>
                  <a:lnTo>
                    <a:pt x="439115" y="324319"/>
                  </a:lnTo>
                  <a:lnTo>
                    <a:pt x="440461" y="311619"/>
                  </a:lnTo>
                  <a:lnTo>
                    <a:pt x="438086" y="311619"/>
                  </a:lnTo>
                  <a:lnTo>
                    <a:pt x="436473" y="298919"/>
                  </a:lnTo>
                  <a:lnTo>
                    <a:pt x="434784" y="298919"/>
                  </a:lnTo>
                  <a:lnTo>
                    <a:pt x="435216" y="286219"/>
                  </a:lnTo>
                  <a:lnTo>
                    <a:pt x="434822" y="286219"/>
                  </a:lnTo>
                  <a:lnTo>
                    <a:pt x="434987" y="273519"/>
                  </a:lnTo>
                  <a:lnTo>
                    <a:pt x="431469" y="273519"/>
                  </a:lnTo>
                  <a:lnTo>
                    <a:pt x="431850" y="260819"/>
                  </a:lnTo>
                  <a:lnTo>
                    <a:pt x="429882" y="260819"/>
                  </a:lnTo>
                  <a:lnTo>
                    <a:pt x="429933" y="248119"/>
                  </a:lnTo>
                  <a:lnTo>
                    <a:pt x="428815" y="235419"/>
                  </a:lnTo>
                  <a:lnTo>
                    <a:pt x="427139" y="235419"/>
                  </a:lnTo>
                  <a:lnTo>
                    <a:pt x="426326" y="222719"/>
                  </a:lnTo>
                  <a:lnTo>
                    <a:pt x="426605" y="222719"/>
                  </a:lnTo>
                  <a:lnTo>
                    <a:pt x="426059" y="210019"/>
                  </a:lnTo>
                  <a:lnTo>
                    <a:pt x="421868" y="210019"/>
                  </a:lnTo>
                  <a:lnTo>
                    <a:pt x="422948" y="197319"/>
                  </a:lnTo>
                  <a:lnTo>
                    <a:pt x="421093" y="197319"/>
                  </a:lnTo>
                  <a:lnTo>
                    <a:pt x="420789" y="184619"/>
                  </a:lnTo>
                  <a:lnTo>
                    <a:pt x="405015" y="184619"/>
                  </a:lnTo>
                  <a:lnTo>
                    <a:pt x="404037" y="197319"/>
                  </a:lnTo>
                  <a:lnTo>
                    <a:pt x="406844" y="197319"/>
                  </a:lnTo>
                  <a:lnTo>
                    <a:pt x="408203" y="210019"/>
                  </a:lnTo>
                  <a:lnTo>
                    <a:pt x="409562" y="210019"/>
                  </a:lnTo>
                  <a:lnTo>
                    <a:pt x="408876" y="217817"/>
                  </a:lnTo>
                  <a:lnTo>
                    <a:pt x="405206" y="211404"/>
                  </a:lnTo>
                  <a:lnTo>
                    <a:pt x="394398" y="187109"/>
                  </a:lnTo>
                  <a:lnTo>
                    <a:pt x="377685" y="136512"/>
                  </a:lnTo>
                  <a:lnTo>
                    <a:pt x="366801" y="112255"/>
                  </a:lnTo>
                  <a:lnTo>
                    <a:pt x="341020" y="82613"/>
                  </a:lnTo>
                  <a:lnTo>
                    <a:pt x="333692" y="80975"/>
                  </a:lnTo>
                  <a:lnTo>
                    <a:pt x="328879" y="90893"/>
                  </a:lnTo>
                  <a:lnTo>
                    <a:pt x="334162" y="95986"/>
                  </a:lnTo>
                  <a:lnTo>
                    <a:pt x="351548" y="117475"/>
                  </a:lnTo>
                  <a:lnTo>
                    <a:pt x="363156" y="142468"/>
                  </a:lnTo>
                  <a:lnTo>
                    <a:pt x="380555" y="195338"/>
                  </a:lnTo>
                  <a:lnTo>
                    <a:pt x="388226" y="213715"/>
                  </a:lnTo>
                  <a:lnTo>
                    <a:pt x="392938" y="222427"/>
                  </a:lnTo>
                  <a:lnTo>
                    <a:pt x="399326" y="229641"/>
                  </a:lnTo>
                  <a:lnTo>
                    <a:pt x="406819" y="229298"/>
                  </a:lnTo>
                  <a:lnTo>
                    <a:pt x="409727" y="224599"/>
                  </a:lnTo>
                  <a:lnTo>
                    <a:pt x="409486" y="222719"/>
                  </a:lnTo>
                  <a:lnTo>
                    <a:pt x="410311" y="222719"/>
                  </a:lnTo>
                  <a:lnTo>
                    <a:pt x="412496" y="235419"/>
                  </a:lnTo>
                  <a:lnTo>
                    <a:pt x="413258" y="235419"/>
                  </a:lnTo>
                  <a:lnTo>
                    <a:pt x="412927" y="248119"/>
                  </a:lnTo>
                  <a:lnTo>
                    <a:pt x="413842" y="248119"/>
                  </a:lnTo>
                  <a:lnTo>
                    <a:pt x="415264" y="260819"/>
                  </a:lnTo>
                  <a:lnTo>
                    <a:pt x="414934" y="260819"/>
                  </a:lnTo>
                  <a:lnTo>
                    <a:pt x="416598" y="273519"/>
                  </a:lnTo>
                  <a:lnTo>
                    <a:pt x="417715" y="273519"/>
                  </a:lnTo>
                  <a:lnTo>
                    <a:pt x="419404" y="286219"/>
                  </a:lnTo>
                  <a:lnTo>
                    <a:pt x="418553" y="286219"/>
                  </a:lnTo>
                  <a:lnTo>
                    <a:pt x="420852" y="298919"/>
                  </a:lnTo>
                  <a:lnTo>
                    <a:pt x="422821" y="298919"/>
                  </a:lnTo>
                  <a:lnTo>
                    <a:pt x="421424" y="311619"/>
                  </a:lnTo>
                  <a:lnTo>
                    <a:pt x="422478" y="311619"/>
                  </a:lnTo>
                  <a:lnTo>
                    <a:pt x="423862" y="324319"/>
                  </a:lnTo>
                  <a:lnTo>
                    <a:pt x="426262" y="324319"/>
                  </a:lnTo>
                  <a:lnTo>
                    <a:pt x="426516" y="337019"/>
                  </a:lnTo>
                  <a:lnTo>
                    <a:pt x="429221" y="337019"/>
                  </a:lnTo>
                  <a:lnTo>
                    <a:pt x="429907" y="349719"/>
                  </a:lnTo>
                  <a:lnTo>
                    <a:pt x="430415" y="362419"/>
                  </a:lnTo>
                  <a:lnTo>
                    <a:pt x="423252" y="362419"/>
                  </a:lnTo>
                  <a:lnTo>
                    <a:pt x="422871" y="375119"/>
                  </a:lnTo>
                  <a:lnTo>
                    <a:pt x="418058" y="375119"/>
                  </a:lnTo>
                  <a:lnTo>
                    <a:pt x="416521" y="387819"/>
                  </a:lnTo>
                  <a:lnTo>
                    <a:pt x="406933" y="387819"/>
                  </a:lnTo>
                  <a:lnTo>
                    <a:pt x="403974" y="400519"/>
                  </a:lnTo>
                  <a:lnTo>
                    <a:pt x="396240" y="400519"/>
                  </a:lnTo>
                  <a:lnTo>
                    <a:pt x="392607" y="413219"/>
                  </a:lnTo>
                  <a:lnTo>
                    <a:pt x="389229" y="400519"/>
                  </a:lnTo>
                  <a:lnTo>
                    <a:pt x="387438" y="413219"/>
                  </a:lnTo>
                  <a:lnTo>
                    <a:pt x="375526" y="413219"/>
                  </a:lnTo>
                  <a:lnTo>
                    <a:pt x="374294" y="425919"/>
                  </a:lnTo>
                  <a:lnTo>
                    <a:pt x="341452" y="425919"/>
                  </a:lnTo>
                  <a:lnTo>
                    <a:pt x="338378" y="438619"/>
                  </a:lnTo>
                  <a:lnTo>
                    <a:pt x="311391" y="438619"/>
                  </a:lnTo>
                  <a:lnTo>
                    <a:pt x="313410" y="451319"/>
                  </a:lnTo>
                  <a:lnTo>
                    <a:pt x="325208" y="451319"/>
                  </a:lnTo>
                  <a:lnTo>
                    <a:pt x="324053" y="464019"/>
                  </a:lnTo>
                  <a:lnTo>
                    <a:pt x="325551" y="464019"/>
                  </a:lnTo>
                  <a:lnTo>
                    <a:pt x="327456" y="476719"/>
                  </a:lnTo>
                  <a:lnTo>
                    <a:pt x="328129" y="476719"/>
                  </a:lnTo>
                  <a:lnTo>
                    <a:pt x="329984" y="489419"/>
                  </a:lnTo>
                  <a:lnTo>
                    <a:pt x="332638" y="489419"/>
                  </a:lnTo>
                  <a:lnTo>
                    <a:pt x="334048" y="502119"/>
                  </a:lnTo>
                  <a:lnTo>
                    <a:pt x="336867" y="502119"/>
                  </a:lnTo>
                  <a:lnTo>
                    <a:pt x="333006" y="514819"/>
                  </a:lnTo>
                  <a:lnTo>
                    <a:pt x="329095" y="502119"/>
                  </a:lnTo>
                  <a:lnTo>
                    <a:pt x="327494" y="514819"/>
                  </a:lnTo>
                  <a:lnTo>
                    <a:pt x="281393" y="514819"/>
                  </a:lnTo>
                  <a:lnTo>
                    <a:pt x="275475" y="502119"/>
                  </a:lnTo>
                  <a:lnTo>
                    <a:pt x="282143" y="502119"/>
                  </a:lnTo>
                  <a:lnTo>
                    <a:pt x="282816" y="489419"/>
                  </a:lnTo>
                  <a:lnTo>
                    <a:pt x="285991" y="489419"/>
                  </a:lnTo>
                  <a:lnTo>
                    <a:pt x="290118" y="476719"/>
                  </a:lnTo>
                  <a:lnTo>
                    <a:pt x="290868" y="476719"/>
                  </a:lnTo>
                  <a:lnTo>
                    <a:pt x="290233" y="464019"/>
                  </a:lnTo>
                  <a:lnTo>
                    <a:pt x="291846" y="464019"/>
                  </a:lnTo>
                  <a:lnTo>
                    <a:pt x="293382" y="451319"/>
                  </a:lnTo>
                  <a:lnTo>
                    <a:pt x="304927" y="451319"/>
                  </a:lnTo>
                  <a:lnTo>
                    <a:pt x="305892" y="438619"/>
                  </a:lnTo>
                  <a:lnTo>
                    <a:pt x="259410" y="438619"/>
                  </a:lnTo>
                  <a:lnTo>
                    <a:pt x="256501" y="425919"/>
                  </a:lnTo>
                  <a:lnTo>
                    <a:pt x="257898" y="438619"/>
                  </a:lnTo>
                  <a:lnTo>
                    <a:pt x="254025" y="438619"/>
                  </a:lnTo>
                  <a:lnTo>
                    <a:pt x="251294" y="425919"/>
                  </a:lnTo>
                  <a:lnTo>
                    <a:pt x="229450" y="425919"/>
                  </a:lnTo>
                  <a:lnTo>
                    <a:pt x="226098" y="413219"/>
                  </a:lnTo>
                  <a:lnTo>
                    <a:pt x="202958" y="413219"/>
                  </a:lnTo>
                  <a:lnTo>
                    <a:pt x="201612" y="400519"/>
                  </a:lnTo>
                  <a:lnTo>
                    <a:pt x="191262" y="400519"/>
                  </a:lnTo>
                  <a:lnTo>
                    <a:pt x="189280" y="387819"/>
                  </a:lnTo>
                  <a:lnTo>
                    <a:pt x="181317" y="387819"/>
                  </a:lnTo>
                  <a:lnTo>
                    <a:pt x="179463" y="375119"/>
                  </a:lnTo>
                  <a:lnTo>
                    <a:pt x="178015" y="375119"/>
                  </a:lnTo>
                  <a:lnTo>
                    <a:pt x="177787" y="362419"/>
                  </a:lnTo>
                  <a:lnTo>
                    <a:pt x="179425" y="362419"/>
                  </a:lnTo>
                  <a:lnTo>
                    <a:pt x="178333" y="349719"/>
                  </a:lnTo>
                  <a:lnTo>
                    <a:pt x="181889" y="349719"/>
                  </a:lnTo>
                  <a:lnTo>
                    <a:pt x="179044" y="337019"/>
                  </a:lnTo>
                  <a:lnTo>
                    <a:pt x="180644" y="337019"/>
                  </a:lnTo>
                  <a:lnTo>
                    <a:pt x="179717" y="324319"/>
                  </a:lnTo>
                  <a:lnTo>
                    <a:pt x="180555" y="324319"/>
                  </a:lnTo>
                  <a:lnTo>
                    <a:pt x="179057" y="311619"/>
                  </a:lnTo>
                  <a:lnTo>
                    <a:pt x="180987" y="311619"/>
                  </a:lnTo>
                  <a:lnTo>
                    <a:pt x="181521" y="298919"/>
                  </a:lnTo>
                  <a:lnTo>
                    <a:pt x="181711" y="298919"/>
                  </a:lnTo>
                  <a:lnTo>
                    <a:pt x="181686" y="286219"/>
                  </a:lnTo>
                  <a:lnTo>
                    <a:pt x="182029" y="286219"/>
                  </a:lnTo>
                  <a:lnTo>
                    <a:pt x="181914" y="273519"/>
                  </a:lnTo>
                  <a:lnTo>
                    <a:pt x="181178" y="273519"/>
                  </a:lnTo>
                  <a:lnTo>
                    <a:pt x="183857" y="260819"/>
                  </a:lnTo>
                  <a:lnTo>
                    <a:pt x="182689" y="260819"/>
                  </a:lnTo>
                  <a:lnTo>
                    <a:pt x="184658" y="248119"/>
                  </a:lnTo>
                  <a:lnTo>
                    <a:pt x="186575" y="248119"/>
                  </a:lnTo>
                  <a:lnTo>
                    <a:pt x="185712" y="235419"/>
                  </a:lnTo>
                  <a:lnTo>
                    <a:pt x="186372" y="235419"/>
                  </a:lnTo>
                  <a:lnTo>
                    <a:pt x="188087" y="222719"/>
                  </a:lnTo>
                  <a:lnTo>
                    <a:pt x="190157" y="222719"/>
                  </a:lnTo>
                  <a:lnTo>
                    <a:pt x="188963" y="210019"/>
                  </a:lnTo>
                  <a:lnTo>
                    <a:pt x="189890" y="210019"/>
                  </a:lnTo>
                  <a:lnTo>
                    <a:pt x="193014" y="197319"/>
                  </a:lnTo>
                  <a:lnTo>
                    <a:pt x="194094" y="197319"/>
                  </a:lnTo>
                  <a:lnTo>
                    <a:pt x="194551" y="184619"/>
                  </a:lnTo>
                  <a:lnTo>
                    <a:pt x="197510" y="184619"/>
                  </a:lnTo>
                  <a:lnTo>
                    <a:pt x="197929" y="171919"/>
                  </a:lnTo>
                  <a:lnTo>
                    <a:pt x="200761" y="171919"/>
                  </a:lnTo>
                  <a:lnTo>
                    <a:pt x="202158" y="159219"/>
                  </a:lnTo>
                  <a:lnTo>
                    <a:pt x="207035" y="159219"/>
                  </a:lnTo>
                  <a:lnTo>
                    <a:pt x="206946" y="146519"/>
                  </a:lnTo>
                  <a:lnTo>
                    <a:pt x="211632" y="146519"/>
                  </a:lnTo>
                  <a:lnTo>
                    <a:pt x="211531" y="133819"/>
                  </a:lnTo>
                  <a:lnTo>
                    <a:pt x="219811" y="133819"/>
                  </a:lnTo>
                  <a:lnTo>
                    <a:pt x="220789" y="121119"/>
                  </a:lnTo>
                  <a:lnTo>
                    <a:pt x="245033" y="121119"/>
                  </a:lnTo>
                  <a:lnTo>
                    <a:pt x="245008" y="133819"/>
                  </a:lnTo>
                  <a:lnTo>
                    <a:pt x="257568" y="133819"/>
                  </a:lnTo>
                  <a:lnTo>
                    <a:pt x="259181" y="121119"/>
                  </a:lnTo>
                  <a:lnTo>
                    <a:pt x="255409" y="121119"/>
                  </a:lnTo>
                  <a:lnTo>
                    <a:pt x="255092" y="108419"/>
                  </a:lnTo>
                  <a:lnTo>
                    <a:pt x="212852" y="108419"/>
                  </a:lnTo>
                  <a:lnTo>
                    <a:pt x="210972" y="121119"/>
                  </a:lnTo>
                  <a:lnTo>
                    <a:pt x="201295" y="121119"/>
                  </a:lnTo>
                  <a:lnTo>
                    <a:pt x="200710" y="133819"/>
                  </a:lnTo>
                  <a:lnTo>
                    <a:pt x="195567" y="133819"/>
                  </a:lnTo>
                  <a:lnTo>
                    <a:pt x="195097" y="146519"/>
                  </a:lnTo>
                  <a:lnTo>
                    <a:pt x="189318" y="146519"/>
                  </a:lnTo>
                  <a:lnTo>
                    <a:pt x="186918" y="159219"/>
                  </a:lnTo>
                  <a:lnTo>
                    <a:pt x="185127" y="159219"/>
                  </a:lnTo>
                  <a:lnTo>
                    <a:pt x="185318" y="171919"/>
                  </a:lnTo>
                  <a:lnTo>
                    <a:pt x="181825" y="171919"/>
                  </a:lnTo>
                  <a:lnTo>
                    <a:pt x="180632" y="184619"/>
                  </a:lnTo>
                  <a:lnTo>
                    <a:pt x="177660" y="184619"/>
                  </a:lnTo>
                  <a:lnTo>
                    <a:pt x="179108" y="197319"/>
                  </a:lnTo>
                  <a:lnTo>
                    <a:pt x="177685" y="197319"/>
                  </a:lnTo>
                  <a:lnTo>
                    <a:pt x="175793" y="210019"/>
                  </a:lnTo>
                  <a:lnTo>
                    <a:pt x="174078" y="210019"/>
                  </a:lnTo>
                  <a:lnTo>
                    <a:pt x="175717" y="222719"/>
                  </a:lnTo>
                  <a:lnTo>
                    <a:pt x="172186" y="222719"/>
                  </a:lnTo>
                  <a:lnTo>
                    <a:pt x="172758" y="235419"/>
                  </a:lnTo>
                  <a:lnTo>
                    <a:pt x="170992" y="235419"/>
                  </a:lnTo>
                  <a:lnTo>
                    <a:pt x="169951" y="248119"/>
                  </a:lnTo>
                  <a:lnTo>
                    <a:pt x="169570" y="248119"/>
                  </a:lnTo>
                  <a:lnTo>
                    <a:pt x="168910" y="260819"/>
                  </a:lnTo>
                  <a:lnTo>
                    <a:pt x="167995" y="260819"/>
                  </a:lnTo>
                  <a:lnTo>
                    <a:pt x="166420" y="273519"/>
                  </a:lnTo>
                  <a:lnTo>
                    <a:pt x="167474" y="273519"/>
                  </a:lnTo>
                  <a:lnTo>
                    <a:pt x="165874" y="286219"/>
                  </a:lnTo>
                  <a:lnTo>
                    <a:pt x="164934" y="286219"/>
                  </a:lnTo>
                  <a:lnTo>
                    <a:pt x="164388" y="298919"/>
                  </a:lnTo>
                  <a:lnTo>
                    <a:pt x="164871" y="298919"/>
                  </a:lnTo>
                  <a:lnTo>
                    <a:pt x="163957" y="311619"/>
                  </a:lnTo>
                  <a:lnTo>
                    <a:pt x="161886" y="311619"/>
                  </a:lnTo>
                  <a:lnTo>
                    <a:pt x="164249" y="324319"/>
                  </a:lnTo>
                  <a:lnTo>
                    <a:pt x="163195" y="324319"/>
                  </a:lnTo>
                  <a:lnTo>
                    <a:pt x="163055" y="337019"/>
                  </a:lnTo>
                  <a:lnTo>
                    <a:pt x="164731" y="337019"/>
                  </a:lnTo>
                  <a:lnTo>
                    <a:pt x="162648" y="349719"/>
                  </a:lnTo>
                  <a:lnTo>
                    <a:pt x="148742" y="349719"/>
                  </a:lnTo>
                  <a:lnTo>
                    <a:pt x="148259" y="362419"/>
                  </a:lnTo>
                  <a:lnTo>
                    <a:pt x="153162" y="362419"/>
                  </a:lnTo>
                  <a:lnTo>
                    <a:pt x="155371" y="375119"/>
                  </a:lnTo>
                  <a:lnTo>
                    <a:pt x="159321" y="375119"/>
                  </a:lnTo>
                  <a:lnTo>
                    <a:pt x="159346" y="387819"/>
                  </a:lnTo>
                  <a:lnTo>
                    <a:pt x="154698" y="387819"/>
                  </a:lnTo>
                  <a:lnTo>
                    <a:pt x="154012" y="400519"/>
                  </a:lnTo>
                  <a:lnTo>
                    <a:pt x="142773" y="400519"/>
                  </a:lnTo>
                  <a:lnTo>
                    <a:pt x="142214" y="413219"/>
                  </a:lnTo>
                  <a:lnTo>
                    <a:pt x="130911" y="413219"/>
                  </a:lnTo>
                  <a:lnTo>
                    <a:pt x="127787" y="425919"/>
                  </a:lnTo>
                  <a:lnTo>
                    <a:pt x="112674" y="425919"/>
                  </a:lnTo>
                  <a:lnTo>
                    <a:pt x="113131" y="438619"/>
                  </a:lnTo>
                  <a:lnTo>
                    <a:pt x="137566" y="438619"/>
                  </a:lnTo>
                  <a:lnTo>
                    <a:pt x="138798" y="425919"/>
                  </a:lnTo>
                  <a:lnTo>
                    <a:pt x="142748" y="438619"/>
                  </a:lnTo>
                  <a:lnTo>
                    <a:pt x="145745" y="425919"/>
                  </a:lnTo>
                  <a:lnTo>
                    <a:pt x="152933" y="425919"/>
                  </a:lnTo>
                  <a:lnTo>
                    <a:pt x="154000" y="413219"/>
                  </a:lnTo>
                  <a:lnTo>
                    <a:pt x="163156" y="413219"/>
                  </a:lnTo>
                  <a:lnTo>
                    <a:pt x="163436" y="400519"/>
                  </a:lnTo>
                  <a:lnTo>
                    <a:pt x="177825" y="400519"/>
                  </a:lnTo>
                  <a:lnTo>
                    <a:pt x="178917" y="413219"/>
                  </a:lnTo>
                  <a:lnTo>
                    <a:pt x="184200" y="413219"/>
                  </a:lnTo>
                  <a:lnTo>
                    <a:pt x="183527" y="425919"/>
                  </a:lnTo>
                  <a:lnTo>
                    <a:pt x="176123" y="425919"/>
                  </a:lnTo>
                  <a:lnTo>
                    <a:pt x="174675" y="438619"/>
                  </a:lnTo>
                  <a:lnTo>
                    <a:pt x="171069" y="438619"/>
                  </a:lnTo>
                  <a:lnTo>
                    <a:pt x="169075" y="425919"/>
                  </a:lnTo>
                  <a:lnTo>
                    <a:pt x="166484" y="438619"/>
                  </a:lnTo>
                  <a:lnTo>
                    <a:pt x="154622" y="438619"/>
                  </a:lnTo>
                  <a:lnTo>
                    <a:pt x="154495" y="451319"/>
                  </a:lnTo>
                  <a:lnTo>
                    <a:pt x="184175" y="451319"/>
                  </a:lnTo>
                  <a:lnTo>
                    <a:pt x="185077" y="438619"/>
                  </a:lnTo>
                  <a:lnTo>
                    <a:pt x="195097" y="438619"/>
                  </a:lnTo>
                  <a:lnTo>
                    <a:pt x="198805" y="425919"/>
                  </a:lnTo>
                  <a:lnTo>
                    <a:pt x="214249" y="425919"/>
                  </a:lnTo>
                  <a:lnTo>
                    <a:pt x="216877" y="438619"/>
                  </a:lnTo>
                  <a:lnTo>
                    <a:pt x="239407" y="438619"/>
                  </a:lnTo>
                  <a:lnTo>
                    <a:pt x="240931" y="451319"/>
                  </a:lnTo>
                  <a:lnTo>
                    <a:pt x="276974" y="451319"/>
                  </a:lnTo>
                  <a:lnTo>
                    <a:pt x="277609" y="464019"/>
                  </a:lnTo>
                  <a:lnTo>
                    <a:pt x="275602" y="464019"/>
                  </a:lnTo>
                  <a:lnTo>
                    <a:pt x="273151" y="476719"/>
                  </a:lnTo>
                  <a:lnTo>
                    <a:pt x="271843" y="476719"/>
                  </a:lnTo>
                  <a:lnTo>
                    <a:pt x="272300" y="489419"/>
                  </a:lnTo>
                  <a:lnTo>
                    <a:pt x="264769" y="489419"/>
                  </a:lnTo>
                  <a:lnTo>
                    <a:pt x="263321" y="502119"/>
                  </a:lnTo>
                  <a:lnTo>
                    <a:pt x="245783" y="502119"/>
                  </a:lnTo>
                  <a:lnTo>
                    <a:pt x="243014" y="489419"/>
                  </a:lnTo>
                  <a:lnTo>
                    <a:pt x="223291" y="489419"/>
                  </a:lnTo>
                  <a:lnTo>
                    <a:pt x="220459" y="476719"/>
                  </a:lnTo>
                  <a:lnTo>
                    <a:pt x="193814" y="476719"/>
                  </a:lnTo>
                  <a:lnTo>
                    <a:pt x="196278" y="489419"/>
                  </a:lnTo>
                  <a:lnTo>
                    <a:pt x="179717" y="489419"/>
                  </a:lnTo>
                  <a:lnTo>
                    <a:pt x="176250" y="502119"/>
                  </a:lnTo>
                  <a:lnTo>
                    <a:pt x="164249" y="502119"/>
                  </a:lnTo>
                  <a:lnTo>
                    <a:pt x="162433" y="514819"/>
                  </a:lnTo>
                  <a:lnTo>
                    <a:pt x="150304" y="514819"/>
                  </a:lnTo>
                  <a:lnTo>
                    <a:pt x="148272" y="527519"/>
                  </a:lnTo>
                  <a:lnTo>
                    <a:pt x="137579" y="527519"/>
                  </a:lnTo>
                  <a:lnTo>
                    <a:pt x="136817" y="540219"/>
                  </a:lnTo>
                  <a:lnTo>
                    <a:pt x="127533" y="540219"/>
                  </a:lnTo>
                  <a:lnTo>
                    <a:pt x="126568" y="552919"/>
                  </a:lnTo>
                  <a:lnTo>
                    <a:pt x="117843" y="552919"/>
                  </a:lnTo>
                  <a:lnTo>
                    <a:pt x="116992" y="565619"/>
                  </a:lnTo>
                  <a:lnTo>
                    <a:pt x="111836" y="565619"/>
                  </a:lnTo>
                  <a:lnTo>
                    <a:pt x="110553" y="578319"/>
                  </a:lnTo>
                  <a:lnTo>
                    <a:pt x="102628" y="578319"/>
                  </a:lnTo>
                  <a:lnTo>
                    <a:pt x="102755" y="591019"/>
                  </a:lnTo>
                  <a:lnTo>
                    <a:pt x="97574" y="591019"/>
                  </a:lnTo>
                  <a:lnTo>
                    <a:pt x="98183" y="603719"/>
                  </a:lnTo>
                  <a:lnTo>
                    <a:pt x="94449" y="603719"/>
                  </a:lnTo>
                  <a:lnTo>
                    <a:pt x="93726" y="616419"/>
                  </a:lnTo>
                  <a:lnTo>
                    <a:pt x="89357" y="616419"/>
                  </a:lnTo>
                  <a:lnTo>
                    <a:pt x="88773" y="629119"/>
                  </a:lnTo>
                  <a:lnTo>
                    <a:pt x="85991" y="629119"/>
                  </a:lnTo>
                  <a:lnTo>
                    <a:pt x="86728" y="641819"/>
                  </a:lnTo>
                  <a:lnTo>
                    <a:pt x="83070" y="641819"/>
                  </a:lnTo>
                  <a:lnTo>
                    <a:pt x="83400" y="654519"/>
                  </a:lnTo>
                  <a:lnTo>
                    <a:pt x="81635" y="654519"/>
                  </a:lnTo>
                  <a:lnTo>
                    <a:pt x="79375" y="667219"/>
                  </a:lnTo>
                  <a:lnTo>
                    <a:pt x="78828" y="667219"/>
                  </a:lnTo>
                  <a:lnTo>
                    <a:pt x="77304" y="679919"/>
                  </a:lnTo>
                  <a:lnTo>
                    <a:pt x="75095" y="679919"/>
                  </a:lnTo>
                  <a:lnTo>
                    <a:pt x="74955" y="692619"/>
                  </a:lnTo>
                  <a:lnTo>
                    <a:pt x="72644" y="692619"/>
                  </a:lnTo>
                  <a:lnTo>
                    <a:pt x="71208" y="705319"/>
                  </a:lnTo>
                  <a:lnTo>
                    <a:pt x="71704" y="705319"/>
                  </a:lnTo>
                  <a:lnTo>
                    <a:pt x="69761" y="718019"/>
                  </a:lnTo>
                  <a:lnTo>
                    <a:pt x="68160" y="718019"/>
                  </a:lnTo>
                  <a:lnTo>
                    <a:pt x="66382" y="730719"/>
                  </a:lnTo>
                  <a:lnTo>
                    <a:pt x="65786" y="730719"/>
                  </a:lnTo>
                  <a:lnTo>
                    <a:pt x="65798" y="743419"/>
                  </a:lnTo>
                  <a:lnTo>
                    <a:pt x="62865" y="743419"/>
                  </a:lnTo>
                  <a:lnTo>
                    <a:pt x="63741" y="756119"/>
                  </a:lnTo>
                  <a:lnTo>
                    <a:pt x="61074" y="756119"/>
                  </a:lnTo>
                  <a:lnTo>
                    <a:pt x="62598" y="768819"/>
                  </a:lnTo>
                  <a:lnTo>
                    <a:pt x="59436" y="768819"/>
                  </a:lnTo>
                  <a:lnTo>
                    <a:pt x="59448" y="781519"/>
                  </a:lnTo>
                  <a:lnTo>
                    <a:pt x="58000" y="781519"/>
                  </a:lnTo>
                  <a:lnTo>
                    <a:pt x="59372" y="794219"/>
                  </a:lnTo>
                  <a:lnTo>
                    <a:pt x="55791" y="794219"/>
                  </a:lnTo>
                  <a:lnTo>
                    <a:pt x="56997" y="806919"/>
                  </a:lnTo>
                  <a:lnTo>
                    <a:pt x="55524" y="806919"/>
                  </a:lnTo>
                  <a:lnTo>
                    <a:pt x="54533" y="819619"/>
                  </a:lnTo>
                  <a:lnTo>
                    <a:pt x="53594" y="819619"/>
                  </a:lnTo>
                  <a:lnTo>
                    <a:pt x="52374" y="832319"/>
                  </a:lnTo>
                  <a:lnTo>
                    <a:pt x="51257" y="832319"/>
                  </a:lnTo>
                  <a:lnTo>
                    <a:pt x="52019" y="845019"/>
                  </a:lnTo>
                  <a:lnTo>
                    <a:pt x="47853" y="845019"/>
                  </a:lnTo>
                  <a:lnTo>
                    <a:pt x="49949" y="857719"/>
                  </a:lnTo>
                  <a:lnTo>
                    <a:pt x="48285" y="857719"/>
                  </a:lnTo>
                  <a:lnTo>
                    <a:pt x="49276" y="870419"/>
                  </a:lnTo>
                  <a:lnTo>
                    <a:pt x="44399" y="883119"/>
                  </a:lnTo>
                  <a:lnTo>
                    <a:pt x="45580" y="883119"/>
                  </a:lnTo>
                  <a:lnTo>
                    <a:pt x="46964" y="895819"/>
                  </a:lnTo>
                  <a:lnTo>
                    <a:pt x="45021" y="895819"/>
                  </a:lnTo>
                  <a:lnTo>
                    <a:pt x="45694" y="908519"/>
                  </a:lnTo>
                  <a:lnTo>
                    <a:pt x="44411" y="908519"/>
                  </a:lnTo>
                  <a:lnTo>
                    <a:pt x="45008" y="921219"/>
                  </a:lnTo>
                  <a:lnTo>
                    <a:pt x="42900" y="921219"/>
                  </a:lnTo>
                  <a:lnTo>
                    <a:pt x="42557" y="933919"/>
                  </a:lnTo>
                  <a:lnTo>
                    <a:pt x="42405" y="933919"/>
                  </a:lnTo>
                  <a:lnTo>
                    <a:pt x="42519" y="946619"/>
                  </a:lnTo>
                  <a:lnTo>
                    <a:pt x="41948" y="946619"/>
                  </a:lnTo>
                  <a:lnTo>
                    <a:pt x="41059" y="959319"/>
                  </a:lnTo>
                  <a:lnTo>
                    <a:pt x="40347" y="959319"/>
                  </a:lnTo>
                  <a:lnTo>
                    <a:pt x="41122" y="972019"/>
                  </a:lnTo>
                  <a:lnTo>
                    <a:pt x="40894" y="972019"/>
                  </a:lnTo>
                  <a:lnTo>
                    <a:pt x="40640" y="984719"/>
                  </a:lnTo>
                  <a:lnTo>
                    <a:pt x="38379" y="984719"/>
                  </a:lnTo>
                  <a:lnTo>
                    <a:pt x="39319" y="997419"/>
                  </a:lnTo>
                  <a:lnTo>
                    <a:pt x="37655" y="997419"/>
                  </a:lnTo>
                  <a:lnTo>
                    <a:pt x="41529" y="1010119"/>
                  </a:lnTo>
                  <a:lnTo>
                    <a:pt x="37172" y="1010119"/>
                  </a:lnTo>
                  <a:lnTo>
                    <a:pt x="39154" y="1022819"/>
                  </a:lnTo>
                  <a:lnTo>
                    <a:pt x="35356" y="1022819"/>
                  </a:lnTo>
                  <a:lnTo>
                    <a:pt x="37592" y="1035519"/>
                  </a:lnTo>
                  <a:lnTo>
                    <a:pt x="37795" y="1035519"/>
                  </a:lnTo>
                  <a:lnTo>
                    <a:pt x="35750" y="1048219"/>
                  </a:lnTo>
                  <a:lnTo>
                    <a:pt x="36906" y="1048219"/>
                  </a:lnTo>
                  <a:lnTo>
                    <a:pt x="35598" y="1060919"/>
                  </a:lnTo>
                  <a:lnTo>
                    <a:pt x="37452" y="1060919"/>
                  </a:lnTo>
                  <a:lnTo>
                    <a:pt x="35890" y="1073619"/>
                  </a:lnTo>
                  <a:lnTo>
                    <a:pt x="35217" y="1086319"/>
                  </a:lnTo>
                  <a:lnTo>
                    <a:pt x="35394" y="1086319"/>
                  </a:lnTo>
                  <a:lnTo>
                    <a:pt x="34340" y="1099019"/>
                  </a:lnTo>
                  <a:lnTo>
                    <a:pt x="35420" y="1099019"/>
                  </a:lnTo>
                  <a:lnTo>
                    <a:pt x="34544" y="1111719"/>
                  </a:lnTo>
                  <a:lnTo>
                    <a:pt x="33616" y="1111719"/>
                  </a:lnTo>
                  <a:lnTo>
                    <a:pt x="33540" y="1124419"/>
                  </a:lnTo>
                  <a:lnTo>
                    <a:pt x="33286" y="1124419"/>
                  </a:lnTo>
                  <a:lnTo>
                    <a:pt x="33210" y="1137119"/>
                  </a:lnTo>
                  <a:lnTo>
                    <a:pt x="62636" y="1137119"/>
                  </a:lnTo>
                  <a:lnTo>
                    <a:pt x="61302" y="1149819"/>
                  </a:lnTo>
                  <a:lnTo>
                    <a:pt x="56921" y="1149819"/>
                  </a:lnTo>
                  <a:lnTo>
                    <a:pt x="53644" y="1162519"/>
                  </a:lnTo>
                  <a:lnTo>
                    <a:pt x="49072" y="1162519"/>
                  </a:lnTo>
                  <a:lnTo>
                    <a:pt x="48691" y="1175219"/>
                  </a:lnTo>
                  <a:lnTo>
                    <a:pt x="45161" y="1175219"/>
                  </a:lnTo>
                  <a:lnTo>
                    <a:pt x="45504" y="1187919"/>
                  </a:lnTo>
                  <a:lnTo>
                    <a:pt x="41465" y="1187919"/>
                  </a:lnTo>
                  <a:lnTo>
                    <a:pt x="40995" y="1200619"/>
                  </a:lnTo>
                  <a:lnTo>
                    <a:pt x="36245" y="1200619"/>
                  </a:lnTo>
                  <a:lnTo>
                    <a:pt x="36601" y="1213319"/>
                  </a:lnTo>
                  <a:lnTo>
                    <a:pt x="33489" y="1213319"/>
                  </a:lnTo>
                  <a:lnTo>
                    <a:pt x="34671" y="1226019"/>
                  </a:lnTo>
                  <a:lnTo>
                    <a:pt x="35661" y="1238719"/>
                  </a:lnTo>
                  <a:lnTo>
                    <a:pt x="40906" y="1238719"/>
                  </a:lnTo>
                  <a:lnTo>
                    <a:pt x="42989" y="1226019"/>
                  </a:lnTo>
                  <a:lnTo>
                    <a:pt x="50647" y="1226019"/>
                  </a:lnTo>
                  <a:lnTo>
                    <a:pt x="50101" y="1213319"/>
                  </a:lnTo>
                  <a:lnTo>
                    <a:pt x="51790" y="1213319"/>
                  </a:lnTo>
                  <a:lnTo>
                    <a:pt x="52336" y="1200619"/>
                  </a:lnTo>
                  <a:lnTo>
                    <a:pt x="56476" y="1200619"/>
                  </a:lnTo>
                  <a:lnTo>
                    <a:pt x="57810" y="1187919"/>
                  </a:lnTo>
                  <a:lnTo>
                    <a:pt x="60947" y="1187919"/>
                  </a:lnTo>
                  <a:lnTo>
                    <a:pt x="61531" y="1175219"/>
                  </a:lnTo>
                  <a:lnTo>
                    <a:pt x="67767" y="1175219"/>
                  </a:lnTo>
                  <a:lnTo>
                    <a:pt x="67360" y="1162519"/>
                  </a:lnTo>
                  <a:lnTo>
                    <a:pt x="72796" y="1162519"/>
                  </a:lnTo>
                  <a:lnTo>
                    <a:pt x="72631" y="1149819"/>
                  </a:lnTo>
                  <a:lnTo>
                    <a:pt x="77317" y="1149819"/>
                  </a:lnTo>
                  <a:lnTo>
                    <a:pt x="75806" y="1137119"/>
                  </a:lnTo>
                  <a:lnTo>
                    <a:pt x="101803" y="1137119"/>
                  </a:lnTo>
                  <a:lnTo>
                    <a:pt x="100279" y="1124419"/>
                  </a:lnTo>
                  <a:lnTo>
                    <a:pt x="50063" y="1124419"/>
                  </a:lnTo>
                  <a:lnTo>
                    <a:pt x="51028" y="1111719"/>
                  </a:lnTo>
                  <a:lnTo>
                    <a:pt x="50876" y="1111719"/>
                  </a:lnTo>
                  <a:lnTo>
                    <a:pt x="52578" y="1099019"/>
                  </a:lnTo>
                  <a:lnTo>
                    <a:pt x="51689" y="1099019"/>
                  </a:lnTo>
                  <a:lnTo>
                    <a:pt x="52070" y="1086319"/>
                  </a:lnTo>
                  <a:lnTo>
                    <a:pt x="50723" y="1086319"/>
                  </a:lnTo>
                  <a:lnTo>
                    <a:pt x="50723" y="1073619"/>
                  </a:lnTo>
                  <a:lnTo>
                    <a:pt x="50977" y="1073619"/>
                  </a:lnTo>
                  <a:lnTo>
                    <a:pt x="52197" y="1060919"/>
                  </a:lnTo>
                  <a:lnTo>
                    <a:pt x="53035" y="1060919"/>
                  </a:lnTo>
                  <a:lnTo>
                    <a:pt x="51028" y="1048219"/>
                  </a:lnTo>
                  <a:lnTo>
                    <a:pt x="53073" y="1048219"/>
                  </a:lnTo>
                  <a:lnTo>
                    <a:pt x="51219" y="1035519"/>
                  </a:lnTo>
                  <a:lnTo>
                    <a:pt x="53797" y="1035519"/>
                  </a:lnTo>
                  <a:lnTo>
                    <a:pt x="53390" y="1022819"/>
                  </a:lnTo>
                  <a:lnTo>
                    <a:pt x="52781" y="1022819"/>
                  </a:lnTo>
                  <a:lnTo>
                    <a:pt x="51701" y="1010119"/>
                  </a:lnTo>
                  <a:lnTo>
                    <a:pt x="55041" y="1010119"/>
                  </a:lnTo>
                  <a:lnTo>
                    <a:pt x="53848" y="997419"/>
                  </a:lnTo>
                  <a:lnTo>
                    <a:pt x="55168" y="997419"/>
                  </a:lnTo>
                  <a:lnTo>
                    <a:pt x="55930" y="984719"/>
                  </a:lnTo>
                  <a:lnTo>
                    <a:pt x="56184" y="984719"/>
                  </a:lnTo>
                  <a:lnTo>
                    <a:pt x="53721" y="972019"/>
                  </a:lnTo>
                  <a:lnTo>
                    <a:pt x="57594" y="972019"/>
                  </a:lnTo>
                  <a:lnTo>
                    <a:pt x="56235" y="959319"/>
                  </a:lnTo>
                  <a:lnTo>
                    <a:pt x="57531" y="959319"/>
                  </a:lnTo>
                  <a:lnTo>
                    <a:pt x="56603" y="946619"/>
                  </a:lnTo>
                  <a:lnTo>
                    <a:pt x="58331" y="946619"/>
                  </a:lnTo>
                  <a:lnTo>
                    <a:pt x="58991" y="933919"/>
                  </a:lnTo>
                  <a:lnTo>
                    <a:pt x="59601" y="933919"/>
                  </a:lnTo>
                  <a:lnTo>
                    <a:pt x="58762" y="921219"/>
                  </a:lnTo>
                  <a:lnTo>
                    <a:pt x="60921" y="921219"/>
                  </a:lnTo>
                  <a:lnTo>
                    <a:pt x="60286" y="908519"/>
                  </a:lnTo>
                  <a:lnTo>
                    <a:pt x="59880" y="908519"/>
                  </a:lnTo>
                  <a:lnTo>
                    <a:pt x="61379" y="895819"/>
                  </a:lnTo>
                  <a:lnTo>
                    <a:pt x="61912" y="895819"/>
                  </a:lnTo>
                  <a:lnTo>
                    <a:pt x="63042" y="883119"/>
                  </a:lnTo>
                  <a:lnTo>
                    <a:pt x="64008" y="883119"/>
                  </a:lnTo>
                  <a:lnTo>
                    <a:pt x="63842" y="870419"/>
                  </a:lnTo>
                  <a:lnTo>
                    <a:pt x="63982" y="870419"/>
                  </a:lnTo>
                  <a:lnTo>
                    <a:pt x="64414" y="857719"/>
                  </a:lnTo>
                  <a:lnTo>
                    <a:pt x="66890" y="857719"/>
                  </a:lnTo>
                  <a:lnTo>
                    <a:pt x="66611" y="845019"/>
                  </a:lnTo>
                  <a:lnTo>
                    <a:pt x="67030" y="845019"/>
                  </a:lnTo>
                  <a:lnTo>
                    <a:pt x="67995" y="832319"/>
                  </a:lnTo>
                  <a:lnTo>
                    <a:pt x="68707" y="832319"/>
                  </a:lnTo>
                  <a:lnTo>
                    <a:pt x="68529" y="819619"/>
                  </a:lnTo>
                  <a:lnTo>
                    <a:pt x="68821" y="819619"/>
                  </a:lnTo>
                  <a:lnTo>
                    <a:pt x="70154" y="806919"/>
                  </a:lnTo>
                  <a:lnTo>
                    <a:pt x="72682" y="794219"/>
                  </a:lnTo>
                  <a:lnTo>
                    <a:pt x="74523" y="794219"/>
                  </a:lnTo>
                  <a:lnTo>
                    <a:pt x="74282" y="781519"/>
                  </a:lnTo>
                  <a:lnTo>
                    <a:pt x="75526" y="768819"/>
                  </a:lnTo>
                  <a:lnTo>
                    <a:pt x="78219" y="768819"/>
                  </a:lnTo>
                  <a:lnTo>
                    <a:pt x="75742" y="756119"/>
                  </a:lnTo>
                  <a:lnTo>
                    <a:pt x="79603" y="756119"/>
                  </a:lnTo>
                  <a:lnTo>
                    <a:pt x="79082" y="743419"/>
                  </a:lnTo>
                  <a:lnTo>
                    <a:pt x="80860" y="743419"/>
                  </a:lnTo>
                  <a:lnTo>
                    <a:pt x="81229" y="730719"/>
                  </a:lnTo>
                  <a:lnTo>
                    <a:pt x="84277" y="730719"/>
                  </a:lnTo>
                  <a:lnTo>
                    <a:pt x="83261" y="718019"/>
                  </a:lnTo>
                  <a:lnTo>
                    <a:pt x="86283" y="718019"/>
                  </a:lnTo>
                  <a:lnTo>
                    <a:pt x="85026" y="705319"/>
                  </a:lnTo>
                  <a:lnTo>
                    <a:pt x="89598" y="705319"/>
                  </a:lnTo>
                  <a:lnTo>
                    <a:pt x="90500" y="692619"/>
                  </a:lnTo>
                  <a:lnTo>
                    <a:pt x="91224" y="692619"/>
                  </a:lnTo>
                  <a:lnTo>
                    <a:pt x="91782" y="679919"/>
                  </a:lnTo>
                  <a:lnTo>
                    <a:pt x="91998" y="679919"/>
                  </a:lnTo>
                  <a:lnTo>
                    <a:pt x="94640" y="667219"/>
                  </a:lnTo>
                  <a:lnTo>
                    <a:pt x="95542" y="667219"/>
                  </a:lnTo>
                  <a:lnTo>
                    <a:pt x="99161" y="654519"/>
                  </a:lnTo>
                  <a:lnTo>
                    <a:pt x="99999" y="654519"/>
                  </a:lnTo>
                  <a:lnTo>
                    <a:pt x="99504" y="641819"/>
                  </a:lnTo>
                  <a:lnTo>
                    <a:pt x="102362" y="641819"/>
                  </a:lnTo>
                  <a:lnTo>
                    <a:pt x="103251" y="629119"/>
                  </a:lnTo>
                  <a:lnTo>
                    <a:pt x="107886" y="629119"/>
                  </a:lnTo>
                  <a:lnTo>
                    <a:pt x="107340" y="616419"/>
                  </a:lnTo>
                  <a:lnTo>
                    <a:pt x="109804" y="616419"/>
                  </a:lnTo>
                  <a:lnTo>
                    <a:pt x="111099" y="603719"/>
                  </a:lnTo>
                  <a:lnTo>
                    <a:pt x="114236" y="603719"/>
                  </a:lnTo>
                  <a:lnTo>
                    <a:pt x="113550" y="591019"/>
                  </a:lnTo>
                  <a:lnTo>
                    <a:pt x="122008" y="591019"/>
                  </a:lnTo>
                  <a:lnTo>
                    <a:pt x="122491" y="578319"/>
                  </a:lnTo>
                  <a:lnTo>
                    <a:pt x="129819" y="578319"/>
                  </a:lnTo>
                  <a:lnTo>
                    <a:pt x="129006" y="565619"/>
                  </a:lnTo>
                  <a:lnTo>
                    <a:pt x="136626" y="565619"/>
                  </a:lnTo>
                  <a:lnTo>
                    <a:pt x="137883" y="552919"/>
                  </a:lnTo>
                  <a:lnTo>
                    <a:pt x="146304" y="552919"/>
                  </a:lnTo>
                  <a:lnTo>
                    <a:pt x="148450" y="540219"/>
                  </a:lnTo>
                  <a:lnTo>
                    <a:pt x="157314" y="540219"/>
                  </a:lnTo>
                  <a:lnTo>
                    <a:pt x="159880" y="527519"/>
                  </a:lnTo>
                  <a:lnTo>
                    <a:pt x="171881" y="527519"/>
                  </a:lnTo>
                  <a:lnTo>
                    <a:pt x="173875" y="514819"/>
                  </a:lnTo>
                  <a:lnTo>
                    <a:pt x="187388" y="514819"/>
                  </a:lnTo>
                  <a:lnTo>
                    <a:pt x="188518" y="502119"/>
                  </a:lnTo>
                  <a:lnTo>
                    <a:pt x="203644" y="502119"/>
                  </a:lnTo>
                  <a:lnTo>
                    <a:pt x="205981" y="489419"/>
                  </a:lnTo>
                  <a:lnTo>
                    <a:pt x="207810" y="489419"/>
                  </a:lnTo>
                  <a:lnTo>
                    <a:pt x="210350" y="502119"/>
                  </a:lnTo>
                  <a:lnTo>
                    <a:pt x="231063" y="502119"/>
                  </a:lnTo>
                  <a:lnTo>
                    <a:pt x="233870" y="514819"/>
                  </a:lnTo>
                  <a:lnTo>
                    <a:pt x="262470" y="514819"/>
                  </a:lnTo>
                  <a:lnTo>
                    <a:pt x="265125" y="527519"/>
                  </a:lnTo>
                  <a:lnTo>
                    <a:pt x="341464" y="527519"/>
                  </a:lnTo>
                  <a:lnTo>
                    <a:pt x="343776" y="515454"/>
                  </a:lnTo>
                  <a:lnTo>
                    <a:pt x="346710" y="527519"/>
                  </a:lnTo>
                  <a:lnTo>
                    <a:pt x="348742" y="514819"/>
                  </a:lnTo>
                  <a:lnTo>
                    <a:pt x="385279" y="514819"/>
                  </a:lnTo>
                  <a:lnTo>
                    <a:pt x="387159" y="502119"/>
                  </a:lnTo>
                  <a:lnTo>
                    <a:pt x="407593" y="502119"/>
                  </a:lnTo>
                  <a:lnTo>
                    <a:pt x="408787" y="489419"/>
                  </a:lnTo>
                  <a:lnTo>
                    <a:pt x="415378" y="489419"/>
                  </a:lnTo>
                  <a:lnTo>
                    <a:pt x="415099" y="502119"/>
                  </a:lnTo>
                  <a:lnTo>
                    <a:pt x="433451" y="502119"/>
                  </a:lnTo>
                  <a:lnTo>
                    <a:pt x="435457" y="514819"/>
                  </a:lnTo>
                  <a:lnTo>
                    <a:pt x="445084" y="514819"/>
                  </a:lnTo>
                  <a:lnTo>
                    <a:pt x="448017" y="527519"/>
                  </a:lnTo>
                  <a:lnTo>
                    <a:pt x="457606" y="527519"/>
                  </a:lnTo>
                  <a:lnTo>
                    <a:pt x="458152" y="540219"/>
                  </a:lnTo>
                  <a:lnTo>
                    <a:pt x="466318" y="540219"/>
                  </a:lnTo>
                  <a:lnTo>
                    <a:pt x="468160" y="552919"/>
                  </a:lnTo>
                  <a:lnTo>
                    <a:pt x="473519" y="552919"/>
                  </a:lnTo>
                  <a:lnTo>
                    <a:pt x="473354" y="565619"/>
                  </a:lnTo>
                  <a:lnTo>
                    <a:pt x="480326" y="565619"/>
                  </a:lnTo>
                  <a:lnTo>
                    <a:pt x="480212" y="578319"/>
                  </a:lnTo>
                  <a:lnTo>
                    <a:pt x="485178" y="578319"/>
                  </a:lnTo>
                  <a:lnTo>
                    <a:pt x="484822" y="591019"/>
                  </a:lnTo>
                  <a:lnTo>
                    <a:pt x="488746" y="591019"/>
                  </a:lnTo>
                  <a:lnTo>
                    <a:pt x="490829" y="603719"/>
                  </a:lnTo>
                  <a:lnTo>
                    <a:pt x="490677" y="603719"/>
                  </a:lnTo>
                  <a:lnTo>
                    <a:pt x="495808" y="616419"/>
                  </a:lnTo>
                  <a:lnTo>
                    <a:pt x="496176" y="616419"/>
                  </a:lnTo>
                  <a:lnTo>
                    <a:pt x="496417" y="629119"/>
                  </a:lnTo>
                  <a:lnTo>
                    <a:pt x="498830" y="629119"/>
                  </a:lnTo>
                  <a:lnTo>
                    <a:pt x="500621" y="641819"/>
                  </a:lnTo>
                  <a:lnTo>
                    <a:pt x="501726" y="641819"/>
                  </a:lnTo>
                  <a:lnTo>
                    <a:pt x="504812" y="654519"/>
                  </a:lnTo>
                  <a:lnTo>
                    <a:pt x="506133" y="654519"/>
                  </a:lnTo>
                  <a:lnTo>
                    <a:pt x="506107" y="667219"/>
                  </a:lnTo>
                  <a:lnTo>
                    <a:pt x="509612" y="667219"/>
                  </a:lnTo>
                  <a:lnTo>
                    <a:pt x="508508" y="679919"/>
                  </a:lnTo>
                  <a:lnTo>
                    <a:pt x="511124" y="679919"/>
                  </a:lnTo>
                  <a:lnTo>
                    <a:pt x="512445" y="692619"/>
                  </a:lnTo>
                  <a:lnTo>
                    <a:pt x="515581" y="692619"/>
                  </a:lnTo>
                  <a:lnTo>
                    <a:pt x="515023" y="705319"/>
                  </a:lnTo>
                  <a:lnTo>
                    <a:pt x="517982" y="705319"/>
                  </a:lnTo>
                  <a:lnTo>
                    <a:pt x="517639" y="718019"/>
                  </a:lnTo>
                  <a:lnTo>
                    <a:pt x="518998" y="718019"/>
                  </a:lnTo>
                  <a:lnTo>
                    <a:pt x="522097" y="730719"/>
                  </a:lnTo>
                  <a:lnTo>
                    <a:pt x="522503" y="743419"/>
                  </a:lnTo>
                  <a:lnTo>
                    <a:pt x="525551" y="756119"/>
                  </a:lnTo>
                  <a:lnTo>
                    <a:pt x="523011" y="756119"/>
                  </a:lnTo>
                  <a:lnTo>
                    <a:pt x="525767" y="768819"/>
                  </a:lnTo>
                  <a:lnTo>
                    <a:pt x="526491" y="768819"/>
                  </a:lnTo>
                  <a:lnTo>
                    <a:pt x="527291" y="781519"/>
                  </a:lnTo>
                  <a:lnTo>
                    <a:pt x="530440" y="781519"/>
                  </a:lnTo>
                  <a:lnTo>
                    <a:pt x="530390" y="794219"/>
                  </a:lnTo>
                  <a:lnTo>
                    <a:pt x="530923" y="794219"/>
                  </a:lnTo>
                  <a:lnTo>
                    <a:pt x="530237" y="806919"/>
                  </a:lnTo>
                  <a:lnTo>
                    <a:pt x="531431" y="806919"/>
                  </a:lnTo>
                  <a:lnTo>
                    <a:pt x="533742" y="819619"/>
                  </a:lnTo>
                  <a:lnTo>
                    <a:pt x="535419" y="819619"/>
                  </a:lnTo>
                  <a:lnTo>
                    <a:pt x="534136" y="832319"/>
                  </a:lnTo>
                  <a:lnTo>
                    <a:pt x="535571" y="832319"/>
                  </a:lnTo>
                  <a:lnTo>
                    <a:pt x="536905" y="845019"/>
                  </a:lnTo>
                  <a:lnTo>
                    <a:pt x="537959" y="845019"/>
                  </a:lnTo>
                  <a:lnTo>
                    <a:pt x="536663" y="857719"/>
                  </a:lnTo>
                  <a:lnTo>
                    <a:pt x="539686" y="857719"/>
                  </a:lnTo>
                  <a:lnTo>
                    <a:pt x="538708" y="870419"/>
                  </a:lnTo>
                  <a:lnTo>
                    <a:pt x="539051" y="870419"/>
                  </a:lnTo>
                  <a:lnTo>
                    <a:pt x="539851" y="883119"/>
                  </a:lnTo>
                  <a:lnTo>
                    <a:pt x="540346" y="883119"/>
                  </a:lnTo>
                  <a:lnTo>
                    <a:pt x="542048" y="895819"/>
                  </a:lnTo>
                  <a:lnTo>
                    <a:pt x="541337" y="895819"/>
                  </a:lnTo>
                  <a:lnTo>
                    <a:pt x="541286" y="908519"/>
                  </a:lnTo>
                  <a:lnTo>
                    <a:pt x="542645" y="908519"/>
                  </a:lnTo>
                  <a:lnTo>
                    <a:pt x="542632" y="921219"/>
                  </a:lnTo>
                  <a:lnTo>
                    <a:pt x="543344" y="921219"/>
                  </a:lnTo>
                  <a:lnTo>
                    <a:pt x="545058" y="933919"/>
                  </a:lnTo>
                  <a:lnTo>
                    <a:pt x="545820" y="933919"/>
                  </a:lnTo>
                  <a:lnTo>
                    <a:pt x="544487" y="946619"/>
                  </a:lnTo>
                  <a:lnTo>
                    <a:pt x="546125" y="946619"/>
                  </a:lnTo>
                  <a:lnTo>
                    <a:pt x="547014" y="959319"/>
                  </a:lnTo>
                  <a:lnTo>
                    <a:pt x="547522" y="959319"/>
                  </a:lnTo>
                  <a:lnTo>
                    <a:pt x="546265" y="972019"/>
                  </a:lnTo>
                  <a:lnTo>
                    <a:pt x="547179" y="972019"/>
                  </a:lnTo>
                  <a:lnTo>
                    <a:pt x="548093" y="984719"/>
                  </a:lnTo>
                  <a:lnTo>
                    <a:pt x="549084" y="984719"/>
                  </a:lnTo>
                  <a:lnTo>
                    <a:pt x="547890" y="997419"/>
                  </a:lnTo>
                  <a:lnTo>
                    <a:pt x="548741" y="997419"/>
                  </a:lnTo>
                  <a:lnTo>
                    <a:pt x="549795" y="1010119"/>
                  </a:lnTo>
                  <a:lnTo>
                    <a:pt x="548119" y="1010119"/>
                  </a:lnTo>
                  <a:lnTo>
                    <a:pt x="548398" y="1022819"/>
                  </a:lnTo>
                  <a:lnTo>
                    <a:pt x="551065" y="1022819"/>
                  </a:lnTo>
                  <a:lnTo>
                    <a:pt x="549986" y="1035519"/>
                  </a:lnTo>
                  <a:lnTo>
                    <a:pt x="552018" y="1035519"/>
                  </a:lnTo>
                  <a:lnTo>
                    <a:pt x="551205" y="1048219"/>
                  </a:lnTo>
                  <a:lnTo>
                    <a:pt x="551548" y="1060919"/>
                  </a:lnTo>
                  <a:lnTo>
                    <a:pt x="552272" y="1060919"/>
                  </a:lnTo>
                  <a:lnTo>
                    <a:pt x="551929" y="1073619"/>
                  </a:lnTo>
                  <a:lnTo>
                    <a:pt x="553681" y="1073619"/>
                  </a:lnTo>
                  <a:lnTo>
                    <a:pt x="553300" y="1086319"/>
                  </a:lnTo>
                  <a:lnTo>
                    <a:pt x="552297" y="1086319"/>
                  </a:lnTo>
                  <a:lnTo>
                    <a:pt x="551649" y="1099019"/>
                  </a:lnTo>
                  <a:lnTo>
                    <a:pt x="552691" y="1099019"/>
                  </a:lnTo>
                  <a:lnTo>
                    <a:pt x="552602" y="1111719"/>
                  </a:lnTo>
                  <a:lnTo>
                    <a:pt x="554329" y="1111719"/>
                  </a:lnTo>
                  <a:lnTo>
                    <a:pt x="554088" y="1124419"/>
                  </a:lnTo>
                  <a:lnTo>
                    <a:pt x="500367" y="1124419"/>
                  </a:lnTo>
                  <a:lnTo>
                    <a:pt x="499833" y="1111719"/>
                  </a:lnTo>
                  <a:lnTo>
                    <a:pt x="497484" y="1111719"/>
                  </a:lnTo>
                  <a:lnTo>
                    <a:pt x="496227" y="1099019"/>
                  </a:lnTo>
                  <a:lnTo>
                    <a:pt x="493788" y="1099019"/>
                  </a:lnTo>
                  <a:lnTo>
                    <a:pt x="494195" y="1086319"/>
                  </a:lnTo>
                  <a:lnTo>
                    <a:pt x="491134" y="1086319"/>
                  </a:lnTo>
                  <a:lnTo>
                    <a:pt x="491566" y="1073619"/>
                  </a:lnTo>
                  <a:lnTo>
                    <a:pt x="488073" y="1073619"/>
                  </a:lnTo>
                  <a:lnTo>
                    <a:pt x="487387" y="1060919"/>
                  </a:lnTo>
                  <a:lnTo>
                    <a:pt x="484327" y="1060919"/>
                  </a:lnTo>
                  <a:lnTo>
                    <a:pt x="485419" y="1048219"/>
                  </a:lnTo>
                  <a:lnTo>
                    <a:pt x="481495" y="1048219"/>
                  </a:lnTo>
                  <a:lnTo>
                    <a:pt x="480161" y="1035519"/>
                  </a:lnTo>
                  <a:lnTo>
                    <a:pt x="476999" y="1035519"/>
                  </a:lnTo>
                  <a:lnTo>
                    <a:pt x="477202" y="1022819"/>
                  </a:lnTo>
                  <a:lnTo>
                    <a:pt x="473557" y="1022819"/>
                  </a:lnTo>
                  <a:lnTo>
                    <a:pt x="474599" y="1010119"/>
                  </a:lnTo>
                  <a:lnTo>
                    <a:pt x="471639" y="1010119"/>
                  </a:lnTo>
                  <a:lnTo>
                    <a:pt x="469988" y="997419"/>
                  </a:lnTo>
                  <a:lnTo>
                    <a:pt x="465912" y="997419"/>
                  </a:lnTo>
                  <a:lnTo>
                    <a:pt x="466788" y="984719"/>
                  </a:lnTo>
                  <a:lnTo>
                    <a:pt x="461606" y="984719"/>
                  </a:lnTo>
                  <a:lnTo>
                    <a:pt x="463003" y="972019"/>
                  </a:lnTo>
                  <a:lnTo>
                    <a:pt x="459028" y="972019"/>
                  </a:lnTo>
                  <a:lnTo>
                    <a:pt x="457517" y="959319"/>
                  </a:lnTo>
                  <a:lnTo>
                    <a:pt x="455333" y="959319"/>
                  </a:lnTo>
                  <a:lnTo>
                    <a:pt x="453809" y="946619"/>
                  </a:lnTo>
                  <a:lnTo>
                    <a:pt x="447992" y="946619"/>
                  </a:lnTo>
                  <a:lnTo>
                    <a:pt x="447751" y="933919"/>
                  </a:lnTo>
                  <a:lnTo>
                    <a:pt x="444779" y="933919"/>
                  </a:lnTo>
                  <a:lnTo>
                    <a:pt x="443750" y="921219"/>
                  </a:lnTo>
                  <a:lnTo>
                    <a:pt x="441439" y="921219"/>
                  </a:lnTo>
                  <a:lnTo>
                    <a:pt x="442201" y="908519"/>
                  </a:lnTo>
                  <a:lnTo>
                    <a:pt x="451446" y="908519"/>
                  </a:lnTo>
                  <a:lnTo>
                    <a:pt x="453771" y="895819"/>
                  </a:lnTo>
                  <a:lnTo>
                    <a:pt x="457796" y="895819"/>
                  </a:lnTo>
                  <a:lnTo>
                    <a:pt x="457479" y="883119"/>
                  </a:lnTo>
                  <a:lnTo>
                    <a:pt x="465074" y="883119"/>
                  </a:lnTo>
                  <a:lnTo>
                    <a:pt x="463778" y="870419"/>
                  </a:lnTo>
                  <a:lnTo>
                    <a:pt x="467474" y="870419"/>
                  </a:lnTo>
                  <a:lnTo>
                    <a:pt x="470776" y="857719"/>
                  </a:lnTo>
                  <a:lnTo>
                    <a:pt x="472236" y="857719"/>
                  </a:lnTo>
                  <a:lnTo>
                    <a:pt x="474827" y="845019"/>
                  </a:lnTo>
                  <a:lnTo>
                    <a:pt x="477951" y="845019"/>
                  </a:lnTo>
                  <a:lnTo>
                    <a:pt x="477380" y="832319"/>
                  </a:lnTo>
                  <a:lnTo>
                    <a:pt x="482003" y="832319"/>
                  </a:lnTo>
                  <a:lnTo>
                    <a:pt x="482473" y="819619"/>
                  </a:lnTo>
                  <a:lnTo>
                    <a:pt x="464388" y="819619"/>
                  </a:lnTo>
                  <a:lnTo>
                    <a:pt x="464540" y="832319"/>
                  </a:lnTo>
                  <a:lnTo>
                    <a:pt x="460616" y="832319"/>
                  </a:lnTo>
                  <a:lnTo>
                    <a:pt x="461556" y="845019"/>
                  </a:lnTo>
                  <a:lnTo>
                    <a:pt x="457771" y="845019"/>
                  </a:lnTo>
                  <a:lnTo>
                    <a:pt x="458787" y="857719"/>
                  </a:lnTo>
                  <a:lnTo>
                    <a:pt x="455244" y="857719"/>
                  </a:lnTo>
                  <a:lnTo>
                    <a:pt x="448881" y="870419"/>
                  </a:lnTo>
                  <a:lnTo>
                    <a:pt x="447090" y="870419"/>
                  </a:lnTo>
                  <a:lnTo>
                    <a:pt x="445401" y="883119"/>
                  </a:lnTo>
                  <a:lnTo>
                    <a:pt x="441540" y="895819"/>
                  </a:lnTo>
                  <a:lnTo>
                    <a:pt x="431444" y="895819"/>
                  </a:lnTo>
                  <a:lnTo>
                    <a:pt x="430517" y="908519"/>
                  </a:lnTo>
                  <a:lnTo>
                    <a:pt x="331089" y="908519"/>
                  </a:lnTo>
                  <a:lnTo>
                    <a:pt x="327774" y="895819"/>
                  </a:lnTo>
                  <a:lnTo>
                    <a:pt x="304939" y="895819"/>
                  </a:lnTo>
                  <a:lnTo>
                    <a:pt x="300329" y="895819"/>
                  </a:lnTo>
                  <a:lnTo>
                    <a:pt x="302437" y="883119"/>
                  </a:lnTo>
                  <a:lnTo>
                    <a:pt x="298653" y="883119"/>
                  </a:lnTo>
                  <a:lnTo>
                    <a:pt x="296278" y="870419"/>
                  </a:lnTo>
                  <a:lnTo>
                    <a:pt x="294843" y="883119"/>
                  </a:lnTo>
                  <a:lnTo>
                    <a:pt x="261099" y="883119"/>
                  </a:lnTo>
                  <a:lnTo>
                    <a:pt x="258711" y="895819"/>
                  </a:lnTo>
                  <a:lnTo>
                    <a:pt x="219214" y="895819"/>
                  </a:lnTo>
                  <a:lnTo>
                    <a:pt x="217106" y="908519"/>
                  </a:lnTo>
                  <a:lnTo>
                    <a:pt x="171373" y="908519"/>
                  </a:lnTo>
                  <a:lnTo>
                    <a:pt x="169125" y="895819"/>
                  </a:lnTo>
                  <a:lnTo>
                    <a:pt x="167868" y="895819"/>
                  </a:lnTo>
                  <a:lnTo>
                    <a:pt x="167220" y="883119"/>
                  </a:lnTo>
                  <a:lnTo>
                    <a:pt x="165430" y="883119"/>
                  </a:lnTo>
                  <a:lnTo>
                    <a:pt x="165836" y="870419"/>
                  </a:lnTo>
                  <a:lnTo>
                    <a:pt x="164338" y="870419"/>
                  </a:lnTo>
                  <a:lnTo>
                    <a:pt x="164363" y="857719"/>
                  </a:lnTo>
                  <a:lnTo>
                    <a:pt x="163398" y="857719"/>
                  </a:lnTo>
                  <a:lnTo>
                    <a:pt x="161798" y="845019"/>
                  </a:lnTo>
                  <a:lnTo>
                    <a:pt x="161467" y="845019"/>
                  </a:lnTo>
                  <a:lnTo>
                    <a:pt x="159727" y="832319"/>
                  </a:lnTo>
                  <a:lnTo>
                    <a:pt x="159918" y="832319"/>
                  </a:lnTo>
                  <a:lnTo>
                    <a:pt x="159232" y="819619"/>
                  </a:lnTo>
                  <a:lnTo>
                    <a:pt x="156540" y="819619"/>
                  </a:lnTo>
                  <a:lnTo>
                    <a:pt x="158419" y="806919"/>
                  </a:lnTo>
                  <a:lnTo>
                    <a:pt x="157632" y="806919"/>
                  </a:lnTo>
                  <a:lnTo>
                    <a:pt x="155575" y="794219"/>
                  </a:lnTo>
                  <a:lnTo>
                    <a:pt x="154152" y="781519"/>
                  </a:lnTo>
                  <a:lnTo>
                    <a:pt x="154724" y="781519"/>
                  </a:lnTo>
                  <a:lnTo>
                    <a:pt x="152247" y="768819"/>
                  </a:lnTo>
                  <a:lnTo>
                    <a:pt x="153873" y="768819"/>
                  </a:lnTo>
                  <a:lnTo>
                    <a:pt x="151841" y="756119"/>
                  </a:lnTo>
                  <a:lnTo>
                    <a:pt x="152565" y="756119"/>
                  </a:lnTo>
                  <a:lnTo>
                    <a:pt x="152704" y="743419"/>
                  </a:lnTo>
                  <a:lnTo>
                    <a:pt x="151841" y="743419"/>
                  </a:lnTo>
                  <a:lnTo>
                    <a:pt x="152501" y="730719"/>
                  </a:lnTo>
                  <a:lnTo>
                    <a:pt x="150609" y="730719"/>
                  </a:lnTo>
                  <a:lnTo>
                    <a:pt x="152184" y="718019"/>
                  </a:lnTo>
                  <a:lnTo>
                    <a:pt x="150418" y="718019"/>
                  </a:lnTo>
                  <a:lnTo>
                    <a:pt x="153327" y="705319"/>
                  </a:lnTo>
                  <a:lnTo>
                    <a:pt x="151193" y="705319"/>
                  </a:lnTo>
                  <a:lnTo>
                    <a:pt x="149479" y="692619"/>
                  </a:lnTo>
                  <a:lnTo>
                    <a:pt x="151193" y="692619"/>
                  </a:lnTo>
                  <a:lnTo>
                    <a:pt x="150139" y="679919"/>
                  </a:lnTo>
                  <a:lnTo>
                    <a:pt x="151053" y="679919"/>
                  </a:lnTo>
                  <a:lnTo>
                    <a:pt x="153200" y="667219"/>
                  </a:lnTo>
                  <a:lnTo>
                    <a:pt x="149593" y="667219"/>
                  </a:lnTo>
                  <a:lnTo>
                    <a:pt x="152882" y="654519"/>
                  </a:lnTo>
                  <a:lnTo>
                    <a:pt x="154533" y="654519"/>
                  </a:lnTo>
                  <a:lnTo>
                    <a:pt x="154051" y="641819"/>
                  </a:lnTo>
                  <a:lnTo>
                    <a:pt x="151206" y="641819"/>
                  </a:lnTo>
                  <a:lnTo>
                    <a:pt x="149707" y="629119"/>
                  </a:lnTo>
                  <a:lnTo>
                    <a:pt x="147866" y="629119"/>
                  </a:lnTo>
                  <a:lnTo>
                    <a:pt x="146113" y="641819"/>
                  </a:lnTo>
                  <a:lnTo>
                    <a:pt x="143116" y="629119"/>
                  </a:lnTo>
                  <a:lnTo>
                    <a:pt x="141249" y="641819"/>
                  </a:lnTo>
                  <a:lnTo>
                    <a:pt x="138849" y="641819"/>
                  </a:lnTo>
                  <a:lnTo>
                    <a:pt x="138150" y="654519"/>
                  </a:lnTo>
                  <a:lnTo>
                    <a:pt x="136842" y="654519"/>
                  </a:lnTo>
                  <a:lnTo>
                    <a:pt x="135623" y="667219"/>
                  </a:lnTo>
                  <a:lnTo>
                    <a:pt x="135432" y="667219"/>
                  </a:lnTo>
                  <a:lnTo>
                    <a:pt x="134645" y="679919"/>
                  </a:lnTo>
                  <a:lnTo>
                    <a:pt x="135610" y="679919"/>
                  </a:lnTo>
                  <a:lnTo>
                    <a:pt x="135242" y="692619"/>
                  </a:lnTo>
                  <a:lnTo>
                    <a:pt x="134543" y="692619"/>
                  </a:lnTo>
                  <a:lnTo>
                    <a:pt x="136677" y="705319"/>
                  </a:lnTo>
                  <a:lnTo>
                    <a:pt x="134124" y="705319"/>
                  </a:lnTo>
                  <a:lnTo>
                    <a:pt x="135077" y="718019"/>
                  </a:lnTo>
                  <a:lnTo>
                    <a:pt x="136118" y="718019"/>
                  </a:lnTo>
                  <a:lnTo>
                    <a:pt x="133946" y="730719"/>
                  </a:lnTo>
                  <a:lnTo>
                    <a:pt x="135724" y="730719"/>
                  </a:lnTo>
                  <a:lnTo>
                    <a:pt x="135369" y="743419"/>
                  </a:lnTo>
                  <a:lnTo>
                    <a:pt x="135839" y="743419"/>
                  </a:lnTo>
                  <a:lnTo>
                    <a:pt x="137553" y="756119"/>
                  </a:lnTo>
                  <a:lnTo>
                    <a:pt x="136423" y="756119"/>
                  </a:lnTo>
                  <a:lnTo>
                    <a:pt x="136906" y="768819"/>
                  </a:lnTo>
                  <a:lnTo>
                    <a:pt x="137642" y="768819"/>
                  </a:lnTo>
                  <a:lnTo>
                    <a:pt x="137706" y="781519"/>
                  </a:lnTo>
                  <a:lnTo>
                    <a:pt x="138404" y="781519"/>
                  </a:lnTo>
                  <a:lnTo>
                    <a:pt x="138557" y="794219"/>
                  </a:lnTo>
                  <a:lnTo>
                    <a:pt x="140652" y="794219"/>
                  </a:lnTo>
                  <a:lnTo>
                    <a:pt x="141503" y="806919"/>
                  </a:lnTo>
                  <a:lnTo>
                    <a:pt x="143294" y="806919"/>
                  </a:lnTo>
                  <a:lnTo>
                    <a:pt x="142024" y="819619"/>
                  </a:lnTo>
                  <a:lnTo>
                    <a:pt x="144399" y="819619"/>
                  </a:lnTo>
                  <a:lnTo>
                    <a:pt x="144322" y="832319"/>
                  </a:lnTo>
                  <a:lnTo>
                    <a:pt x="147523" y="845019"/>
                  </a:lnTo>
                  <a:lnTo>
                    <a:pt x="146037" y="845019"/>
                  </a:lnTo>
                  <a:lnTo>
                    <a:pt x="146672" y="857719"/>
                  </a:lnTo>
                  <a:lnTo>
                    <a:pt x="149479" y="857719"/>
                  </a:lnTo>
                  <a:lnTo>
                    <a:pt x="147777" y="870419"/>
                  </a:lnTo>
                  <a:lnTo>
                    <a:pt x="148691" y="870419"/>
                  </a:lnTo>
                  <a:lnTo>
                    <a:pt x="152603" y="883119"/>
                  </a:lnTo>
                  <a:lnTo>
                    <a:pt x="151307" y="883119"/>
                  </a:lnTo>
                  <a:lnTo>
                    <a:pt x="152222" y="895819"/>
                  </a:lnTo>
                  <a:lnTo>
                    <a:pt x="153974" y="895819"/>
                  </a:lnTo>
                  <a:lnTo>
                    <a:pt x="155257" y="908519"/>
                  </a:lnTo>
                  <a:lnTo>
                    <a:pt x="158305" y="908519"/>
                  </a:lnTo>
                  <a:lnTo>
                    <a:pt x="158508" y="921219"/>
                  </a:lnTo>
                  <a:lnTo>
                    <a:pt x="163791" y="921219"/>
                  </a:lnTo>
                  <a:lnTo>
                    <a:pt x="163728" y="933919"/>
                  </a:lnTo>
                  <a:lnTo>
                    <a:pt x="159410" y="933919"/>
                  </a:lnTo>
                  <a:lnTo>
                    <a:pt x="157340" y="946619"/>
                  </a:lnTo>
                  <a:lnTo>
                    <a:pt x="153733" y="946619"/>
                  </a:lnTo>
                  <a:lnTo>
                    <a:pt x="154000" y="959319"/>
                  </a:lnTo>
                  <a:lnTo>
                    <a:pt x="150761" y="959319"/>
                  </a:lnTo>
                  <a:lnTo>
                    <a:pt x="149301" y="972019"/>
                  </a:lnTo>
                  <a:lnTo>
                    <a:pt x="146710" y="972019"/>
                  </a:lnTo>
                  <a:lnTo>
                    <a:pt x="143967" y="984719"/>
                  </a:lnTo>
                  <a:lnTo>
                    <a:pt x="142748" y="984719"/>
                  </a:lnTo>
                  <a:lnTo>
                    <a:pt x="138912" y="997419"/>
                  </a:lnTo>
                  <a:lnTo>
                    <a:pt x="137020" y="997419"/>
                  </a:lnTo>
                  <a:lnTo>
                    <a:pt x="136702" y="1010119"/>
                  </a:lnTo>
                  <a:lnTo>
                    <a:pt x="134327" y="1010119"/>
                  </a:lnTo>
                  <a:lnTo>
                    <a:pt x="134061" y="1022819"/>
                  </a:lnTo>
                  <a:lnTo>
                    <a:pt x="131673" y="1022819"/>
                  </a:lnTo>
                  <a:lnTo>
                    <a:pt x="129603" y="1035519"/>
                  </a:lnTo>
                  <a:lnTo>
                    <a:pt x="128066" y="1035519"/>
                  </a:lnTo>
                  <a:lnTo>
                    <a:pt x="127444" y="1048219"/>
                  </a:lnTo>
                  <a:lnTo>
                    <a:pt x="124701" y="1048219"/>
                  </a:lnTo>
                  <a:lnTo>
                    <a:pt x="124333" y="1060919"/>
                  </a:lnTo>
                  <a:lnTo>
                    <a:pt x="120865" y="1060919"/>
                  </a:lnTo>
                  <a:lnTo>
                    <a:pt x="120002" y="1073619"/>
                  </a:lnTo>
                  <a:lnTo>
                    <a:pt x="115684" y="1086319"/>
                  </a:lnTo>
                  <a:lnTo>
                    <a:pt x="114642" y="1086319"/>
                  </a:lnTo>
                  <a:lnTo>
                    <a:pt x="115773" y="1099019"/>
                  </a:lnTo>
                  <a:lnTo>
                    <a:pt x="112928" y="1099019"/>
                  </a:lnTo>
                  <a:lnTo>
                    <a:pt x="113284" y="1111719"/>
                  </a:lnTo>
                  <a:lnTo>
                    <a:pt x="112522" y="1111719"/>
                  </a:lnTo>
                  <a:lnTo>
                    <a:pt x="108712" y="1124419"/>
                  </a:lnTo>
                  <a:lnTo>
                    <a:pt x="106387" y="1124419"/>
                  </a:lnTo>
                  <a:lnTo>
                    <a:pt x="106426" y="1137119"/>
                  </a:lnTo>
                  <a:lnTo>
                    <a:pt x="105892" y="1137119"/>
                  </a:lnTo>
                  <a:lnTo>
                    <a:pt x="104508" y="1149819"/>
                  </a:lnTo>
                  <a:lnTo>
                    <a:pt x="102933" y="1149819"/>
                  </a:lnTo>
                  <a:lnTo>
                    <a:pt x="101028" y="1162519"/>
                  </a:lnTo>
                  <a:lnTo>
                    <a:pt x="100101" y="1162519"/>
                  </a:lnTo>
                  <a:lnTo>
                    <a:pt x="100444" y="1175219"/>
                  </a:lnTo>
                  <a:lnTo>
                    <a:pt x="98437" y="1175219"/>
                  </a:lnTo>
                  <a:lnTo>
                    <a:pt x="95313" y="1187919"/>
                  </a:lnTo>
                  <a:lnTo>
                    <a:pt x="94703" y="1187919"/>
                  </a:lnTo>
                  <a:lnTo>
                    <a:pt x="94843" y="1200619"/>
                  </a:lnTo>
                  <a:lnTo>
                    <a:pt x="94462" y="1200619"/>
                  </a:lnTo>
                  <a:lnTo>
                    <a:pt x="91922" y="1213319"/>
                  </a:lnTo>
                  <a:lnTo>
                    <a:pt x="91084" y="1213319"/>
                  </a:lnTo>
                  <a:lnTo>
                    <a:pt x="90843" y="1226019"/>
                  </a:lnTo>
                  <a:lnTo>
                    <a:pt x="86868" y="1226019"/>
                  </a:lnTo>
                  <a:lnTo>
                    <a:pt x="88823" y="1213319"/>
                  </a:lnTo>
                  <a:lnTo>
                    <a:pt x="87185" y="1213319"/>
                  </a:lnTo>
                  <a:lnTo>
                    <a:pt x="87388" y="1200619"/>
                  </a:lnTo>
                  <a:lnTo>
                    <a:pt x="87045" y="1200619"/>
                  </a:lnTo>
                  <a:lnTo>
                    <a:pt x="87287" y="1187919"/>
                  </a:lnTo>
                  <a:lnTo>
                    <a:pt x="73190" y="1187919"/>
                  </a:lnTo>
                  <a:lnTo>
                    <a:pt x="73063" y="1200619"/>
                  </a:lnTo>
                  <a:lnTo>
                    <a:pt x="71945" y="1200619"/>
                  </a:lnTo>
                  <a:lnTo>
                    <a:pt x="71183" y="1213319"/>
                  </a:lnTo>
                  <a:lnTo>
                    <a:pt x="71043" y="1213319"/>
                  </a:lnTo>
                  <a:lnTo>
                    <a:pt x="71208" y="1226019"/>
                  </a:lnTo>
                  <a:lnTo>
                    <a:pt x="73228" y="1226019"/>
                  </a:lnTo>
                  <a:lnTo>
                    <a:pt x="72199" y="1238719"/>
                  </a:lnTo>
                  <a:lnTo>
                    <a:pt x="72961" y="1238719"/>
                  </a:lnTo>
                  <a:lnTo>
                    <a:pt x="74676" y="1251419"/>
                  </a:lnTo>
                  <a:lnTo>
                    <a:pt x="76466" y="1251419"/>
                  </a:lnTo>
                  <a:lnTo>
                    <a:pt x="76974" y="1264119"/>
                  </a:lnTo>
                  <a:lnTo>
                    <a:pt x="81851" y="1264119"/>
                  </a:lnTo>
                  <a:lnTo>
                    <a:pt x="82105" y="1276819"/>
                  </a:lnTo>
                  <a:lnTo>
                    <a:pt x="78981" y="1276819"/>
                  </a:lnTo>
                  <a:lnTo>
                    <a:pt x="80365" y="1289519"/>
                  </a:lnTo>
                  <a:lnTo>
                    <a:pt x="70129" y="1289519"/>
                  </a:lnTo>
                  <a:lnTo>
                    <a:pt x="69380" y="1276819"/>
                  </a:lnTo>
                  <a:lnTo>
                    <a:pt x="63741" y="1276819"/>
                  </a:lnTo>
                  <a:lnTo>
                    <a:pt x="60121" y="1264119"/>
                  </a:lnTo>
                  <a:lnTo>
                    <a:pt x="52133" y="1264119"/>
                  </a:lnTo>
                  <a:lnTo>
                    <a:pt x="51689" y="1251419"/>
                  </a:lnTo>
                  <a:lnTo>
                    <a:pt x="40881" y="1251419"/>
                  </a:lnTo>
                  <a:lnTo>
                    <a:pt x="40081" y="1264119"/>
                  </a:lnTo>
                  <a:lnTo>
                    <a:pt x="41186" y="1264119"/>
                  </a:lnTo>
                  <a:lnTo>
                    <a:pt x="42748" y="1276819"/>
                  </a:lnTo>
                  <a:lnTo>
                    <a:pt x="50368" y="1276819"/>
                  </a:lnTo>
                  <a:lnTo>
                    <a:pt x="57289" y="1289519"/>
                  </a:lnTo>
                  <a:lnTo>
                    <a:pt x="60502" y="1289519"/>
                  </a:lnTo>
                  <a:lnTo>
                    <a:pt x="63601" y="1302219"/>
                  </a:lnTo>
                  <a:lnTo>
                    <a:pt x="70142" y="1302219"/>
                  </a:lnTo>
                  <a:lnTo>
                    <a:pt x="70789" y="1314919"/>
                  </a:lnTo>
                  <a:lnTo>
                    <a:pt x="74803" y="1314919"/>
                  </a:lnTo>
                  <a:lnTo>
                    <a:pt x="74002" y="1327619"/>
                  </a:lnTo>
                  <a:lnTo>
                    <a:pt x="72364" y="1327619"/>
                  </a:lnTo>
                  <a:lnTo>
                    <a:pt x="69900" y="1340319"/>
                  </a:lnTo>
                  <a:lnTo>
                    <a:pt x="71170" y="1340319"/>
                  </a:lnTo>
                  <a:lnTo>
                    <a:pt x="67589" y="1353019"/>
                  </a:lnTo>
                  <a:lnTo>
                    <a:pt x="68300" y="1365719"/>
                  </a:lnTo>
                  <a:lnTo>
                    <a:pt x="67945" y="1365719"/>
                  </a:lnTo>
                  <a:lnTo>
                    <a:pt x="65646" y="1378419"/>
                  </a:lnTo>
                  <a:lnTo>
                    <a:pt x="64922" y="1378419"/>
                  </a:lnTo>
                  <a:lnTo>
                    <a:pt x="62877" y="1391119"/>
                  </a:lnTo>
                  <a:lnTo>
                    <a:pt x="63525" y="1391119"/>
                  </a:lnTo>
                  <a:lnTo>
                    <a:pt x="60286" y="1403819"/>
                  </a:lnTo>
                  <a:lnTo>
                    <a:pt x="60921" y="1416519"/>
                  </a:lnTo>
                  <a:lnTo>
                    <a:pt x="59245" y="1416519"/>
                  </a:lnTo>
                  <a:lnTo>
                    <a:pt x="57670" y="1429219"/>
                  </a:lnTo>
                  <a:lnTo>
                    <a:pt x="56400" y="1429219"/>
                  </a:lnTo>
                  <a:lnTo>
                    <a:pt x="58077" y="1441919"/>
                  </a:lnTo>
                  <a:lnTo>
                    <a:pt x="55765" y="1441919"/>
                  </a:lnTo>
                  <a:lnTo>
                    <a:pt x="55232" y="1454619"/>
                  </a:lnTo>
                  <a:lnTo>
                    <a:pt x="55016" y="1454619"/>
                  </a:lnTo>
                  <a:lnTo>
                    <a:pt x="52285" y="1467319"/>
                  </a:lnTo>
                  <a:lnTo>
                    <a:pt x="52298" y="1480019"/>
                  </a:lnTo>
                  <a:lnTo>
                    <a:pt x="51625" y="1480019"/>
                  </a:lnTo>
                  <a:lnTo>
                    <a:pt x="50723" y="1492719"/>
                  </a:lnTo>
                  <a:lnTo>
                    <a:pt x="49568" y="1492719"/>
                  </a:lnTo>
                  <a:lnTo>
                    <a:pt x="49225" y="1505419"/>
                  </a:lnTo>
                  <a:lnTo>
                    <a:pt x="47155" y="1505419"/>
                  </a:lnTo>
                  <a:lnTo>
                    <a:pt x="47929" y="1518119"/>
                  </a:lnTo>
                  <a:lnTo>
                    <a:pt x="46824" y="1518119"/>
                  </a:lnTo>
                  <a:lnTo>
                    <a:pt x="46748" y="1530819"/>
                  </a:lnTo>
                  <a:lnTo>
                    <a:pt x="43840" y="1530819"/>
                  </a:lnTo>
                  <a:lnTo>
                    <a:pt x="43497" y="1543519"/>
                  </a:lnTo>
                  <a:lnTo>
                    <a:pt x="43129" y="1543519"/>
                  </a:lnTo>
                  <a:lnTo>
                    <a:pt x="43954" y="1556219"/>
                  </a:lnTo>
                  <a:lnTo>
                    <a:pt x="42659" y="1556219"/>
                  </a:lnTo>
                  <a:lnTo>
                    <a:pt x="40500" y="1568919"/>
                  </a:lnTo>
                  <a:lnTo>
                    <a:pt x="39446" y="1568919"/>
                  </a:lnTo>
                  <a:lnTo>
                    <a:pt x="40055" y="1581619"/>
                  </a:lnTo>
                  <a:lnTo>
                    <a:pt x="37363" y="1581619"/>
                  </a:lnTo>
                  <a:lnTo>
                    <a:pt x="39395" y="1594319"/>
                  </a:lnTo>
                  <a:lnTo>
                    <a:pt x="38239" y="1594319"/>
                  </a:lnTo>
                  <a:lnTo>
                    <a:pt x="37630" y="1607019"/>
                  </a:lnTo>
                  <a:lnTo>
                    <a:pt x="33807" y="1607019"/>
                  </a:lnTo>
                  <a:lnTo>
                    <a:pt x="36487" y="1619719"/>
                  </a:lnTo>
                  <a:lnTo>
                    <a:pt x="33997" y="1619719"/>
                  </a:lnTo>
                  <a:lnTo>
                    <a:pt x="35636" y="1632419"/>
                  </a:lnTo>
                  <a:lnTo>
                    <a:pt x="33756" y="1632419"/>
                  </a:lnTo>
                  <a:lnTo>
                    <a:pt x="33921" y="1645119"/>
                  </a:lnTo>
                  <a:lnTo>
                    <a:pt x="32105" y="1645119"/>
                  </a:lnTo>
                  <a:lnTo>
                    <a:pt x="32067" y="1657819"/>
                  </a:lnTo>
                  <a:lnTo>
                    <a:pt x="30886" y="1657819"/>
                  </a:lnTo>
                  <a:lnTo>
                    <a:pt x="29591" y="1670519"/>
                  </a:lnTo>
                  <a:lnTo>
                    <a:pt x="29895" y="1670519"/>
                  </a:lnTo>
                  <a:lnTo>
                    <a:pt x="29095" y="1683219"/>
                  </a:lnTo>
                  <a:lnTo>
                    <a:pt x="28079" y="1683219"/>
                  </a:lnTo>
                  <a:lnTo>
                    <a:pt x="28689" y="1695919"/>
                  </a:lnTo>
                  <a:lnTo>
                    <a:pt x="26581" y="1695919"/>
                  </a:lnTo>
                  <a:lnTo>
                    <a:pt x="26758" y="1708619"/>
                  </a:lnTo>
                  <a:lnTo>
                    <a:pt x="26022" y="1708619"/>
                  </a:lnTo>
                  <a:lnTo>
                    <a:pt x="25400" y="1721319"/>
                  </a:lnTo>
                  <a:lnTo>
                    <a:pt x="23901" y="1721319"/>
                  </a:lnTo>
                  <a:lnTo>
                    <a:pt x="26339" y="1734019"/>
                  </a:lnTo>
                  <a:lnTo>
                    <a:pt x="25031" y="1734019"/>
                  </a:lnTo>
                  <a:lnTo>
                    <a:pt x="22910" y="1746719"/>
                  </a:lnTo>
                  <a:lnTo>
                    <a:pt x="21577" y="1746719"/>
                  </a:lnTo>
                  <a:lnTo>
                    <a:pt x="22885" y="1759419"/>
                  </a:lnTo>
                  <a:lnTo>
                    <a:pt x="20320" y="1759419"/>
                  </a:lnTo>
                  <a:lnTo>
                    <a:pt x="20637" y="1772119"/>
                  </a:lnTo>
                  <a:lnTo>
                    <a:pt x="20955" y="1772119"/>
                  </a:lnTo>
                  <a:lnTo>
                    <a:pt x="18719" y="1784819"/>
                  </a:lnTo>
                  <a:lnTo>
                    <a:pt x="19037" y="1784819"/>
                  </a:lnTo>
                  <a:lnTo>
                    <a:pt x="17983" y="1797519"/>
                  </a:lnTo>
                  <a:lnTo>
                    <a:pt x="16814" y="1797519"/>
                  </a:lnTo>
                  <a:lnTo>
                    <a:pt x="17970" y="1810219"/>
                  </a:lnTo>
                  <a:lnTo>
                    <a:pt x="17373" y="1810219"/>
                  </a:lnTo>
                  <a:lnTo>
                    <a:pt x="15951" y="1822919"/>
                  </a:lnTo>
                  <a:lnTo>
                    <a:pt x="14490" y="1822919"/>
                  </a:lnTo>
                  <a:lnTo>
                    <a:pt x="14922" y="1835619"/>
                  </a:lnTo>
                  <a:lnTo>
                    <a:pt x="14465" y="1835619"/>
                  </a:lnTo>
                  <a:lnTo>
                    <a:pt x="13487" y="1848319"/>
                  </a:lnTo>
                  <a:lnTo>
                    <a:pt x="12090" y="1848319"/>
                  </a:lnTo>
                  <a:lnTo>
                    <a:pt x="13970" y="1861019"/>
                  </a:lnTo>
                  <a:lnTo>
                    <a:pt x="11506" y="1861019"/>
                  </a:lnTo>
                  <a:lnTo>
                    <a:pt x="12484" y="1873719"/>
                  </a:lnTo>
                  <a:lnTo>
                    <a:pt x="11455" y="1873719"/>
                  </a:lnTo>
                  <a:lnTo>
                    <a:pt x="11353" y="1886419"/>
                  </a:lnTo>
                  <a:lnTo>
                    <a:pt x="9817" y="1899119"/>
                  </a:lnTo>
                  <a:lnTo>
                    <a:pt x="8280" y="1899119"/>
                  </a:lnTo>
                  <a:lnTo>
                    <a:pt x="7899" y="1911819"/>
                  </a:lnTo>
                  <a:lnTo>
                    <a:pt x="7747" y="1911819"/>
                  </a:lnTo>
                  <a:lnTo>
                    <a:pt x="8839" y="1924519"/>
                  </a:lnTo>
                  <a:lnTo>
                    <a:pt x="8166" y="1924519"/>
                  </a:lnTo>
                  <a:lnTo>
                    <a:pt x="8369" y="1937219"/>
                  </a:lnTo>
                  <a:lnTo>
                    <a:pt x="6121" y="1937219"/>
                  </a:lnTo>
                  <a:lnTo>
                    <a:pt x="5397" y="1949919"/>
                  </a:lnTo>
                  <a:lnTo>
                    <a:pt x="6261" y="1949919"/>
                  </a:lnTo>
                  <a:lnTo>
                    <a:pt x="3746" y="1962619"/>
                  </a:lnTo>
                  <a:lnTo>
                    <a:pt x="4406" y="1962619"/>
                  </a:lnTo>
                  <a:lnTo>
                    <a:pt x="5181" y="1975319"/>
                  </a:lnTo>
                  <a:lnTo>
                    <a:pt x="3441" y="1975319"/>
                  </a:lnTo>
                  <a:lnTo>
                    <a:pt x="3390" y="1988019"/>
                  </a:lnTo>
                  <a:lnTo>
                    <a:pt x="2070" y="1988019"/>
                  </a:lnTo>
                  <a:lnTo>
                    <a:pt x="2565" y="2000719"/>
                  </a:lnTo>
                  <a:lnTo>
                    <a:pt x="2235" y="2000719"/>
                  </a:lnTo>
                  <a:lnTo>
                    <a:pt x="1587" y="2013419"/>
                  </a:lnTo>
                  <a:lnTo>
                    <a:pt x="431" y="2013419"/>
                  </a:lnTo>
                  <a:lnTo>
                    <a:pt x="1358" y="2026119"/>
                  </a:lnTo>
                  <a:lnTo>
                    <a:pt x="0" y="2026119"/>
                  </a:lnTo>
                  <a:lnTo>
                    <a:pt x="2628" y="2038819"/>
                  </a:lnTo>
                  <a:lnTo>
                    <a:pt x="17195" y="2038819"/>
                  </a:lnTo>
                  <a:lnTo>
                    <a:pt x="18072" y="2026119"/>
                  </a:lnTo>
                  <a:lnTo>
                    <a:pt x="60566" y="2026119"/>
                  </a:lnTo>
                  <a:lnTo>
                    <a:pt x="63512" y="2013419"/>
                  </a:lnTo>
                  <a:lnTo>
                    <a:pt x="189052" y="2013419"/>
                  </a:lnTo>
                  <a:lnTo>
                    <a:pt x="190169" y="2026119"/>
                  </a:lnTo>
                  <a:lnTo>
                    <a:pt x="193751" y="2026119"/>
                  </a:lnTo>
                  <a:lnTo>
                    <a:pt x="193116" y="2038819"/>
                  </a:lnTo>
                  <a:lnTo>
                    <a:pt x="196303" y="2038819"/>
                  </a:lnTo>
                  <a:lnTo>
                    <a:pt x="195326" y="2051519"/>
                  </a:lnTo>
                  <a:lnTo>
                    <a:pt x="199275" y="2051519"/>
                  </a:lnTo>
                  <a:lnTo>
                    <a:pt x="199123" y="2064219"/>
                  </a:lnTo>
                  <a:lnTo>
                    <a:pt x="201104" y="2064219"/>
                  </a:lnTo>
                  <a:lnTo>
                    <a:pt x="202387" y="2076919"/>
                  </a:lnTo>
                  <a:lnTo>
                    <a:pt x="202882" y="2076919"/>
                  </a:lnTo>
                  <a:lnTo>
                    <a:pt x="205486" y="2089619"/>
                  </a:lnTo>
                  <a:lnTo>
                    <a:pt x="206514" y="2089619"/>
                  </a:lnTo>
                  <a:lnTo>
                    <a:pt x="206603" y="2102319"/>
                  </a:lnTo>
                  <a:lnTo>
                    <a:pt x="206438" y="2102319"/>
                  </a:lnTo>
                  <a:lnTo>
                    <a:pt x="207568" y="2108670"/>
                  </a:lnTo>
                  <a:lnTo>
                    <a:pt x="206730" y="2115020"/>
                  </a:lnTo>
                  <a:lnTo>
                    <a:pt x="207860" y="2115020"/>
                  </a:lnTo>
                  <a:lnTo>
                    <a:pt x="209308" y="2127720"/>
                  </a:lnTo>
                  <a:lnTo>
                    <a:pt x="209562" y="2127720"/>
                  </a:lnTo>
                  <a:lnTo>
                    <a:pt x="209677" y="2140420"/>
                  </a:lnTo>
                  <a:lnTo>
                    <a:pt x="198031" y="2140420"/>
                  </a:lnTo>
                  <a:lnTo>
                    <a:pt x="195808" y="2153120"/>
                  </a:lnTo>
                  <a:lnTo>
                    <a:pt x="191312" y="2140420"/>
                  </a:lnTo>
                  <a:lnTo>
                    <a:pt x="188569" y="2153120"/>
                  </a:lnTo>
                  <a:lnTo>
                    <a:pt x="170980" y="2153120"/>
                  </a:lnTo>
                  <a:lnTo>
                    <a:pt x="169799" y="2165820"/>
                  </a:lnTo>
                  <a:lnTo>
                    <a:pt x="158686" y="2165820"/>
                  </a:lnTo>
                  <a:lnTo>
                    <a:pt x="156768" y="2178520"/>
                  </a:lnTo>
                  <a:lnTo>
                    <a:pt x="146875" y="2178520"/>
                  </a:lnTo>
                  <a:lnTo>
                    <a:pt x="145669" y="2191220"/>
                  </a:lnTo>
                  <a:lnTo>
                    <a:pt x="137261" y="2191220"/>
                  </a:lnTo>
                  <a:lnTo>
                    <a:pt x="135890" y="2203920"/>
                  </a:lnTo>
                  <a:lnTo>
                    <a:pt x="132295" y="2203920"/>
                  </a:lnTo>
                  <a:lnTo>
                    <a:pt x="129946" y="2216620"/>
                  </a:lnTo>
                  <a:lnTo>
                    <a:pt x="123913" y="2216620"/>
                  </a:lnTo>
                  <a:lnTo>
                    <a:pt x="124841" y="2229320"/>
                  </a:lnTo>
                  <a:lnTo>
                    <a:pt x="122745" y="2229320"/>
                  </a:lnTo>
                  <a:lnTo>
                    <a:pt x="121577" y="2242020"/>
                  </a:lnTo>
                  <a:lnTo>
                    <a:pt x="122097" y="2242020"/>
                  </a:lnTo>
                  <a:lnTo>
                    <a:pt x="121793" y="2254720"/>
                  </a:lnTo>
                  <a:lnTo>
                    <a:pt x="205701" y="2254720"/>
                  </a:lnTo>
                  <a:lnTo>
                    <a:pt x="208699" y="2242020"/>
                  </a:lnTo>
                  <a:lnTo>
                    <a:pt x="236601" y="2242020"/>
                  </a:lnTo>
                  <a:lnTo>
                    <a:pt x="237769" y="2229320"/>
                  </a:lnTo>
                  <a:lnTo>
                    <a:pt x="265696" y="2229320"/>
                  </a:lnTo>
                  <a:lnTo>
                    <a:pt x="267754" y="2216620"/>
                  </a:lnTo>
                  <a:lnTo>
                    <a:pt x="280746" y="2216620"/>
                  </a:lnTo>
                  <a:lnTo>
                    <a:pt x="283375" y="2203920"/>
                  </a:lnTo>
                  <a:lnTo>
                    <a:pt x="295478" y="2203920"/>
                  </a:lnTo>
                  <a:lnTo>
                    <a:pt x="295541" y="2191220"/>
                  </a:lnTo>
                  <a:lnTo>
                    <a:pt x="299999" y="2191220"/>
                  </a:lnTo>
                  <a:lnTo>
                    <a:pt x="301675" y="2178520"/>
                  </a:lnTo>
                  <a:lnTo>
                    <a:pt x="302031" y="2178520"/>
                  </a:lnTo>
                  <a:lnTo>
                    <a:pt x="303250" y="2165820"/>
                  </a:lnTo>
                  <a:lnTo>
                    <a:pt x="300443" y="2165820"/>
                  </a:lnTo>
                  <a:lnTo>
                    <a:pt x="299758" y="2153120"/>
                  </a:lnTo>
                  <a:lnTo>
                    <a:pt x="294728" y="2153120"/>
                  </a:lnTo>
                  <a:lnTo>
                    <a:pt x="291249" y="2140420"/>
                  </a:lnTo>
                  <a:lnTo>
                    <a:pt x="290385" y="2140420"/>
                  </a:lnTo>
                  <a:lnTo>
                    <a:pt x="288645" y="2127720"/>
                  </a:lnTo>
                  <a:lnTo>
                    <a:pt x="287718" y="2127720"/>
                  </a:lnTo>
                  <a:lnTo>
                    <a:pt x="288912" y="2115020"/>
                  </a:lnTo>
                  <a:lnTo>
                    <a:pt x="288023" y="2115020"/>
                  </a:lnTo>
                  <a:lnTo>
                    <a:pt x="288556" y="2102319"/>
                  </a:lnTo>
                  <a:lnTo>
                    <a:pt x="289331" y="2102319"/>
                  </a:lnTo>
                  <a:lnTo>
                    <a:pt x="286715" y="2089619"/>
                  </a:lnTo>
                  <a:lnTo>
                    <a:pt x="287807" y="2089619"/>
                  </a:lnTo>
                  <a:lnTo>
                    <a:pt x="285432" y="2076919"/>
                  </a:lnTo>
                  <a:lnTo>
                    <a:pt x="286080" y="2076919"/>
                  </a:lnTo>
                  <a:lnTo>
                    <a:pt x="287426" y="2064219"/>
                  </a:lnTo>
                  <a:lnTo>
                    <a:pt x="287159" y="2064219"/>
                  </a:lnTo>
                  <a:lnTo>
                    <a:pt x="284911" y="2051519"/>
                  </a:lnTo>
                  <a:lnTo>
                    <a:pt x="285076" y="2051519"/>
                  </a:lnTo>
                  <a:lnTo>
                    <a:pt x="288340" y="2038819"/>
                  </a:lnTo>
                  <a:lnTo>
                    <a:pt x="287439" y="2038819"/>
                  </a:lnTo>
                  <a:lnTo>
                    <a:pt x="285026" y="2026119"/>
                  </a:lnTo>
                  <a:lnTo>
                    <a:pt x="303085" y="2026119"/>
                  </a:lnTo>
                  <a:lnTo>
                    <a:pt x="306146" y="2038819"/>
                  </a:lnTo>
                  <a:lnTo>
                    <a:pt x="315696" y="2038819"/>
                  </a:lnTo>
                  <a:lnTo>
                    <a:pt x="315595" y="2051519"/>
                  </a:lnTo>
                  <a:lnTo>
                    <a:pt x="317842" y="2051519"/>
                  </a:lnTo>
                  <a:lnTo>
                    <a:pt x="316560" y="2064219"/>
                  </a:lnTo>
                  <a:lnTo>
                    <a:pt x="318084" y="2064219"/>
                  </a:lnTo>
                  <a:lnTo>
                    <a:pt x="319239" y="2076919"/>
                  </a:lnTo>
                  <a:lnTo>
                    <a:pt x="320040" y="2076919"/>
                  </a:lnTo>
                  <a:lnTo>
                    <a:pt x="318312" y="2089619"/>
                  </a:lnTo>
                  <a:lnTo>
                    <a:pt x="319976" y="2089619"/>
                  </a:lnTo>
                  <a:lnTo>
                    <a:pt x="320078" y="2102319"/>
                  </a:lnTo>
                  <a:lnTo>
                    <a:pt x="322707" y="2102319"/>
                  </a:lnTo>
                  <a:lnTo>
                    <a:pt x="322541" y="2115020"/>
                  </a:lnTo>
                  <a:lnTo>
                    <a:pt x="323621" y="2115020"/>
                  </a:lnTo>
                  <a:lnTo>
                    <a:pt x="323811" y="2127720"/>
                  </a:lnTo>
                  <a:lnTo>
                    <a:pt x="322999" y="2127720"/>
                  </a:lnTo>
                  <a:lnTo>
                    <a:pt x="321005" y="2140420"/>
                  </a:lnTo>
                  <a:lnTo>
                    <a:pt x="315518" y="2140420"/>
                  </a:lnTo>
                  <a:lnTo>
                    <a:pt x="313131" y="2153120"/>
                  </a:lnTo>
                  <a:lnTo>
                    <a:pt x="309816" y="2153120"/>
                  </a:lnTo>
                  <a:lnTo>
                    <a:pt x="308787" y="2165820"/>
                  </a:lnTo>
                  <a:lnTo>
                    <a:pt x="307314" y="2178520"/>
                  </a:lnTo>
                  <a:lnTo>
                    <a:pt x="309232" y="2178520"/>
                  </a:lnTo>
                  <a:lnTo>
                    <a:pt x="308521" y="2191220"/>
                  </a:lnTo>
                  <a:lnTo>
                    <a:pt x="312610" y="2191220"/>
                  </a:lnTo>
                  <a:lnTo>
                    <a:pt x="313740" y="2203920"/>
                  </a:lnTo>
                  <a:lnTo>
                    <a:pt x="321919" y="2203920"/>
                  </a:lnTo>
                  <a:lnTo>
                    <a:pt x="323532" y="2216620"/>
                  </a:lnTo>
                  <a:lnTo>
                    <a:pt x="345795" y="2216620"/>
                  </a:lnTo>
                  <a:lnTo>
                    <a:pt x="348538" y="2229320"/>
                  </a:lnTo>
                  <a:lnTo>
                    <a:pt x="368490" y="2229320"/>
                  </a:lnTo>
                  <a:lnTo>
                    <a:pt x="370497" y="2242020"/>
                  </a:lnTo>
                  <a:lnTo>
                    <a:pt x="395109" y="2242020"/>
                  </a:lnTo>
                  <a:lnTo>
                    <a:pt x="399351" y="2254720"/>
                  </a:lnTo>
                  <a:lnTo>
                    <a:pt x="485317" y="2254720"/>
                  </a:lnTo>
                  <a:lnTo>
                    <a:pt x="487413" y="2242020"/>
                  </a:lnTo>
                  <a:lnTo>
                    <a:pt x="487616" y="2242020"/>
                  </a:lnTo>
                  <a:lnTo>
                    <a:pt x="488086" y="2229320"/>
                  </a:lnTo>
                  <a:lnTo>
                    <a:pt x="485559" y="2229320"/>
                  </a:lnTo>
                  <a:lnTo>
                    <a:pt x="487045" y="2216620"/>
                  </a:lnTo>
                  <a:lnTo>
                    <a:pt x="480123" y="2216620"/>
                  </a:lnTo>
                  <a:lnTo>
                    <a:pt x="479437" y="2203920"/>
                  </a:lnTo>
                  <a:lnTo>
                    <a:pt x="475272" y="2203920"/>
                  </a:lnTo>
                  <a:lnTo>
                    <a:pt x="471195" y="2191220"/>
                  </a:lnTo>
                  <a:lnTo>
                    <a:pt x="462203" y="2191220"/>
                  </a:lnTo>
                  <a:lnTo>
                    <a:pt x="460629" y="2178520"/>
                  </a:lnTo>
                  <a:lnTo>
                    <a:pt x="453161" y="2178520"/>
                  </a:lnTo>
                  <a:lnTo>
                    <a:pt x="451485" y="2165820"/>
                  </a:lnTo>
                  <a:lnTo>
                    <a:pt x="436105" y="2165820"/>
                  </a:lnTo>
                  <a:lnTo>
                    <a:pt x="433209" y="2153120"/>
                  </a:lnTo>
                  <a:lnTo>
                    <a:pt x="422389" y="2153120"/>
                  </a:lnTo>
                  <a:lnTo>
                    <a:pt x="416699" y="2140420"/>
                  </a:lnTo>
                  <a:lnTo>
                    <a:pt x="399465" y="2140420"/>
                  </a:lnTo>
                  <a:lnTo>
                    <a:pt x="399897" y="2127720"/>
                  </a:lnTo>
                  <a:lnTo>
                    <a:pt x="399415" y="2127720"/>
                  </a:lnTo>
                  <a:lnTo>
                    <a:pt x="398792" y="2115020"/>
                  </a:lnTo>
                  <a:lnTo>
                    <a:pt x="399275" y="2115020"/>
                  </a:lnTo>
                  <a:lnTo>
                    <a:pt x="401116" y="2102319"/>
                  </a:lnTo>
                  <a:lnTo>
                    <a:pt x="401485" y="2102319"/>
                  </a:lnTo>
                  <a:lnTo>
                    <a:pt x="401815" y="2089619"/>
                  </a:lnTo>
                  <a:lnTo>
                    <a:pt x="401739" y="2076919"/>
                  </a:lnTo>
                  <a:lnTo>
                    <a:pt x="403047" y="2076919"/>
                  </a:lnTo>
                  <a:lnTo>
                    <a:pt x="403961" y="2064219"/>
                  </a:lnTo>
                  <a:lnTo>
                    <a:pt x="404050" y="2051519"/>
                  </a:lnTo>
                  <a:lnTo>
                    <a:pt x="447738" y="2051519"/>
                  </a:lnTo>
                  <a:lnTo>
                    <a:pt x="452856" y="2038819"/>
                  </a:lnTo>
                  <a:lnTo>
                    <a:pt x="456615" y="2051519"/>
                  </a:lnTo>
                  <a:lnTo>
                    <a:pt x="460362" y="2038819"/>
                  </a:lnTo>
                  <a:lnTo>
                    <a:pt x="506514" y="2038819"/>
                  </a:lnTo>
                  <a:lnTo>
                    <a:pt x="508698" y="2026119"/>
                  </a:lnTo>
                  <a:lnTo>
                    <a:pt x="542582" y="2026119"/>
                  </a:lnTo>
                  <a:lnTo>
                    <a:pt x="544918" y="2013419"/>
                  </a:lnTo>
                  <a:lnTo>
                    <a:pt x="566978" y="2013419"/>
                  </a:lnTo>
                  <a:lnTo>
                    <a:pt x="573417" y="2000719"/>
                  </a:lnTo>
                  <a:lnTo>
                    <a:pt x="592137" y="2000719"/>
                  </a:lnTo>
                  <a:lnTo>
                    <a:pt x="594575" y="1988019"/>
                  </a:lnTo>
                  <a:lnTo>
                    <a:pt x="608520" y="1988019"/>
                  </a:lnTo>
                  <a:lnTo>
                    <a:pt x="610704" y="1975319"/>
                  </a:lnTo>
                  <a:lnTo>
                    <a:pt x="620395" y="1975319"/>
                  </a:lnTo>
                  <a:lnTo>
                    <a:pt x="621042" y="1962619"/>
                  </a:lnTo>
                  <a:close/>
                </a:path>
              </a:pathLst>
            </a:custGeom>
            <a:solidFill>
              <a:srgbClr val="414042"/>
            </a:solidFill>
          </p:spPr>
          <p:txBody>
            <a:bodyPr wrap="square" lIns="0" tIns="0" rIns="0" bIns="0" rtlCol="0"/>
            <a:lstStyle/>
            <a:p>
              <a:pPr defTabSz="914309"/>
              <a:endParaRPr kern="0" dirty="0">
                <a:solidFill>
                  <a:sysClr val="windowText" lastClr="000000"/>
                </a:solidFill>
              </a:endParaRPr>
            </a:p>
          </p:txBody>
        </p:sp>
        <p:pic>
          <p:nvPicPr>
            <p:cNvPr id="18" name="object 34">
              <a:extLst>
                <a:ext uri="{FF2B5EF4-FFF2-40B4-BE49-F238E27FC236}">
                  <a16:creationId xmlns:a16="http://schemas.microsoft.com/office/drawing/2014/main" id="{FD64F3A1-A5DF-71DA-A881-9C11D879750B}"/>
                </a:ext>
              </a:extLst>
            </p:cNvPr>
            <p:cNvPicPr/>
            <p:nvPr/>
          </p:nvPicPr>
          <p:blipFill>
            <a:blip r:embed="rId7" cstate="print"/>
            <a:stretch>
              <a:fillRect/>
            </a:stretch>
          </p:blipFill>
          <p:spPr>
            <a:xfrm>
              <a:off x="7438506" y="4407529"/>
              <a:ext cx="93674" cy="86561"/>
            </a:xfrm>
            <a:prstGeom prst="rect">
              <a:avLst/>
            </a:prstGeom>
          </p:spPr>
        </p:pic>
        <p:pic>
          <p:nvPicPr>
            <p:cNvPr id="19" name="object 35">
              <a:extLst>
                <a:ext uri="{FF2B5EF4-FFF2-40B4-BE49-F238E27FC236}">
                  <a16:creationId xmlns:a16="http://schemas.microsoft.com/office/drawing/2014/main" id="{1B8640B9-0818-AD19-155F-9097933FAA0C}"/>
                </a:ext>
              </a:extLst>
            </p:cNvPr>
            <p:cNvPicPr/>
            <p:nvPr/>
          </p:nvPicPr>
          <p:blipFill>
            <a:blip r:embed="rId8" cstate="print"/>
            <a:stretch>
              <a:fillRect/>
            </a:stretch>
          </p:blipFill>
          <p:spPr>
            <a:xfrm>
              <a:off x="6296535" y="3597918"/>
              <a:ext cx="585493" cy="2274512"/>
            </a:xfrm>
            <a:prstGeom prst="rect">
              <a:avLst/>
            </a:prstGeom>
          </p:spPr>
        </p:pic>
        <p:pic>
          <p:nvPicPr>
            <p:cNvPr id="20" name="object 36">
              <a:extLst>
                <a:ext uri="{FF2B5EF4-FFF2-40B4-BE49-F238E27FC236}">
                  <a16:creationId xmlns:a16="http://schemas.microsoft.com/office/drawing/2014/main" id="{75145FF6-4CDF-D64D-FE73-624E743E26B0}"/>
                </a:ext>
              </a:extLst>
            </p:cNvPr>
            <p:cNvPicPr/>
            <p:nvPr/>
          </p:nvPicPr>
          <p:blipFill>
            <a:blip r:embed="rId9" cstate="print"/>
            <a:stretch>
              <a:fillRect/>
            </a:stretch>
          </p:blipFill>
          <p:spPr>
            <a:xfrm>
              <a:off x="4673029" y="4322535"/>
              <a:ext cx="642335" cy="1550430"/>
            </a:xfrm>
            <a:prstGeom prst="rect">
              <a:avLst/>
            </a:prstGeom>
          </p:spPr>
        </p:pic>
        <p:pic>
          <p:nvPicPr>
            <p:cNvPr id="21" name="object 37">
              <a:extLst>
                <a:ext uri="{FF2B5EF4-FFF2-40B4-BE49-F238E27FC236}">
                  <a16:creationId xmlns:a16="http://schemas.microsoft.com/office/drawing/2014/main" id="{448C0220-9D6A-D1B2-16E9-E155A35AD175}"/>
                </a:ext>
              </a:extLst>
            </p:cNvPr>
            <p:cNvPicPr/>
            <p:nvPr/>
          </p:nvPicPr>
          <p:blipFill>
            <a:blip r:embed="rId10" cstate="print"/>
            <a:stretch>
              <a:fillRect/>
            </a:stretch>
          </p:blipFill>
          <p:spPr>
            <a:xfrm>
              <a:off x="2934318" y="3458691"/>
              <a:ext cx="892631" cy="2415354"/>
            </a:xfrm>
            <a:prstGeom prst="rect">
              <a:avLst/>
            </a:prstGeom>
          </p:spPr>
        </p:pic>
        <p:pic>
          <p:nvPicPr>
            <p:cNvPr id="22" name="図 21">
              <a:extLst>
                <a:ext uri="{FF2B5EF4-FFF2-40B4-BE49-F238E27FC236}">
                  <a16:creationId xmlns:a16="http://schemas.microsoft.com/office/drawing/2014/main" id="{040FDD81-0640-75FB-E6DA-08C76DB0E90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75071" y="4273702"/>
              <a:ext cx="779270" cy="1794597"/>
            </a:xfrm>
            <a:prstGeom prst="rect">
              <a:avLst/>
            </a:prstGeom>
          </p:spPr>
        </p:pic>
      </p:grpSp>
    </p:spTree>
    <p:extLst>
      <p:ext uri="{BB962C8B-B14F-4D97-AF65-F5344CB8AC3E}">
        <p14:creationId xmlns:p14="http://schemas.microsoft.com/office/powerpoint/2010/main" val="3047836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9</a:t>
            </a:fld>
            <a:endParaRPr lang="ja-JP" altLang="en-US"/>
          </a:p>
        </p:txBody>
      </p:sp>
      <p:sp>
        <p:nvSpPr>
          <p:cNvPr id="2" name="タイトル 1"/>
          <p:cNvSpPr>
            <a:spLocks noGrp="1"/>
          </p:cNvSpPr>
          <p:nvPr>
            <p:ph type="title"/>
          </p:nvPr>
        </p:nvSpPr>
        <p:spPr/>
        <p:txBody>
          <a:bodyPr/>
          <a:lstStyle/>
          <a:p>
            <a:r>
              <a:rPr lang="ja-JP" altLang="en-US" dirty="0"/>
              <a:t>具体的な支援の事例</a:t>
            </a:r>
            <a:endParaRPr lang="en-US" altLang="ja-JP" dirty="0"/>
          </a:p>
        </p:txBody>
      </p:sp>
      <p:sp>
        <p:nvSpPr>
          <p:cNvPr id="33" name="正方形/長方形 32"/>
          <p:cNvSpPr/>
          <p:nvPr/>
        </p:nvSpPr>
        <p:spPr>
          <a:xfrm>
            <a:off x="539906" y="838027"/>
            <a:ext cx="9612000" cy="53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ケースにより、どのような支援体制を構築するか、どの機関がどのような役割を担うかを検討するため、地域の中核となる機関（子供家庭支援センター等）、ヤングケアラー・コーディネーターに相談してください。</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相談支援事業所が、障害のある家族のサービス調整、入院調整、情報共有等を行った事例があります。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ヤングケアラーが高校生等で意思表明をできる場合には、本人も交えた小規模な会議等で、本人の意思を聞き、本人の意思に沿った支援を検討した例もあります。</a:t>
            </a:r>
          </a:p>
        </p:txBody>
      </p:sp>
      <p:sp>
        <p:nvSpPr>
          <p:cNvPr id="34" name="正方形/長方形 33"/>
          <p:cNvSpPr/>
          <p:nvPr/>
        </p:nvSpPr>
        <p:spPr>
          <a:xfrm>
            <a:off x="539906" y="7059603"/>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ja-JP" altLang="en-US" sz="800" spc="80" dirty="0">
                <a:solidFill>
                  <a:schemeClr val="tx1"/>
                </a:solidFill>
              </a:rPr>
              <a:t>注：東京都ヤングケアラー支援に関するアンケート調査の回答結果を参考に事例として編集したものであり、他の支援方法もあり得ます。あくまで例として参照のこと。</a:t>
            </a:r>
          </a:p>
        </p:txBody>
      </p:sp>
      <p:sp>
        <p:nvSpPr>
          <p:cNvPr id="36" name="角丸四角形 35"/>
          <p:cNvSpPr/>
          <p:nvPr/>
        </p:nvSpPr>
        <p:spPr>
          <a:xfrm>
            <a:off x="539906" y="2455647"/>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zh-TW" altLang="en-US" sz="1050" b="1" spc="80" dirty="0">
                <a:solidFill>
                  <a:srgbClr val="FB5A15"/>
                </a:solidFill>
              </a:rPr>
              <a:t>相談支援事業所</a:t>
            </a:r>
            <a:endParaRPr kumimoji="1" lang="ja-JP" altLang="en-US" sz="1050" b="1" spc="80" dirty="0">
              <a:solidFill>
                <a:srgbClr val="FB5A15"/>
              </a:solidFill>
            </a:endParaRPr>
          </a:p>
          <a:p>
            <a:pPr>
              <a:lnSpc>
                <a:spcPct val="140000"/>
              </a:lnSpc>
              <a:buClr>
                <a:srgbClr val="F7B353"/>
              </a:buClr>
              <a:buSzPct val="120000"/>
            </a:pPr>
            <a:r>
              <a:rPr kumimoji="1" lang="ja-JP" altLang="en-US" sz="1050" spc="80" dirty="0">
                <a:solidFill>
                  <a:schemeClr val="tx1"/>
                </a:solidFill>
              </a:rPr>
              <a:t>子供家庭支援センター</a:t>
            </a:r>
          </a:p>
          <a:p>
            <a:pPr>
              <a:lnSpc>
                <a:spcPct val="140000"/>
              </a:lnSpc>
              <a:buClr>
                <a:srgbClr val="F7B353"/>
              </a:buClr>
              <a:buSzPct val="120000"/>
            </a:pPr>
            <a:r>
              <a:rPr kumimoji="1" lang="ja-JP" altLang="en-US" sz="1050" spc="80" dirty="0">
                <a:solidFill>
                  <a:schemeClr val="tx1"/>
                </a:solidFill>
              </a:rPr>
              <a:t>教育委員会</a:t>
            </a:r>
          </a:p>
          <a:p>
            <a:pPr>
              <a:lnSpc>
                <a:spcPct val="140000"/>
              </a:lnSpc>
              <a:buClr>
                <a:srgbClr val="F7B353"/>
              </a:buClr>
              <a:buSzPct val="120000"/>
            </a:pPr>
            <a:r>
              <a:rPr kumimoji="1" lang="ja-JP" altLang="en-US" sz="1050" spc="80" dirty="0">
                <a:solidFill>
                  <a:schemeClr val="tx1"/>
                </a:solidFill>
              </a:rPr>
              <a:t>社会福祉協議会</a:t>
            </a:r>
          </a:p>
        </p:txBody>
      </p:sp>
      <p:sp>
        <p:nvSpPr>
          <p:cNvPr id="47" name="角丸四角形 46"/>
          <p:cNvSpPr/>
          <p:nvPr/>
        </p:nvSpPr>
        <p:spPr>
          <a:xfrm>
            <a:off x="5801064" y="2455647"/>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相談支援事業所が、母の計画相談</a:t>
            </a:r>
            <a:r>
              <a:rPr kumimoji="1" lang="ja-JP" altLang="en-US" sz="1050" spc="50" dirty="0">
                <a:solidFill>
                  <a:schemeClr val="tx1"/>
                </a:solidFill>
              </a:rPr>
              <a:t>を担当。</a:t>
            </a:r>
            <a:r>
              <a:rPr kumimoji="1" lang="ja-JP" altLang="en-US" sz="1050" b="1" spc="50" dirty="0">
                <a:solidFill>
                  <a:srgbClr val="FB5A15"/>
                </a:solidFill>
              </a:rPr>
              <a:t>母の福祉サービスの調整や、病状に応じて入院調整</a:t>
            </a:r>
            <a:r>
              <a:rPr kumimoji="1" lang="ja-JP" altLang="en-US" sz="1050" spc="50" dirty="0">
                <a:solidFill>
                  <a:schemeClr val="tx1"/>
                </a:solidFill>
              </a:rPr>
              <a:t>をし、環境調整の情報共有を行った。</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家族全員が障害当事者であり、本人だけではなく、家族全体として捉え支援することを意識した。</a:t>
            </a:r>
          </a:p>
        </p:txBody>
      </p:sp>
      <p:sp>
        <p:nvSpPr>
          <p:cNvPr id="37" name="正方形/長方形 36"/>
          <p:cNvSpPr/>
          <p:nvPr/>
        </p:nvSpPr>
        <p:spPr>
          <a:xfrm>
            <a:off x="539964" y="2108995"/>
            <a:ext cx="2678830" cy="252000"/>
          </a:xfrm>
          <a:prstGeom prst="rect">
            <a:avLst/>
          </a:prstGeom>
          <a:solidFill>
            <a:srgbClr val="F08200">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主な関係者・関係機関</a:t>
            </a:r>
          </a:p>
        </p:txBody>
      </p:sp>
      <p:sp>
        <p:nvSpPr>
          <p:cNvPr id="48" name="正方形/長方形 47"/>
          <p:cNvSpPr/>
          <p:nvPr/>
        </p:nvSpPr>
        <p:spPr>
          <a:xfrm>
            <a:off x="5801065" y="2108995"/>
            <a:ext cx="4350806" cy="252000"/>
          </a:xfrm>
          <a:prstGeom prst="rect">
            <a:avLst/>
          </a:prstGeom>
          <a:solidFill>
            <a:srgbClr val="FB5A15">
              <a:alpha val="8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ケア相手の状況・ケアの内容・経緯等</a:t>
            </a:r>
          </a:p>
        </p:txBody>
      </p:sp>
      <p:sp>
        <p:nvSpPr>
          <p:cNvPr id="38" name="角丸四角形 37"/>
          <p:cNvSpPr/>
          <p:nvPr/>
        </p:nvSpPr>
        <p:spPr>
          <a:xfrm>
            <a:off x="539906" y="3990299"/>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zh-TW" altLang="en-US" sz="1050" b="1" spc="80" dirty="0">
                <a:solidFill>
                  <a:srgbClr val="FB5A15"/>
                </a:solidFill>
              </a:rPr>
              <a:t>相談支援事業所</a:t>
            </a:r>
            <a:endParaRPr kumimoji="1" lang="ja-JP" altLang="en-US" sz="1050" b="1" spc="80" dirty="0">
              <a:solidFill>
                <a:srgbClr val="FB5A15"/>
              </a:solidFill>
            </a:endParaRPr>
          </a:p>
          <a:p>
            <a:pPr>
              <a:lnSpc>
                <a:spcPct val="140000"/>
              </a:lnSpc>
              <a:buClr>
                <a:srgbClr val="F7B353"/>
              </a:buClr>
              <a:buSzPct val="120000"/>
            </a:pPr>
            <a:r>
              <a:rPr kumimoji="1" lang="ja-JP" altLang="en-US" sz="1050" spc="80" dirty="0">
                <a:solidFill>
                  <a:schemeClr val="tx1"/>
                </a:solidFill>
              </a:rPr>
              <a:t>特別支援学校</a:t>
            </a:r>
          </a:p>
          <a:p>
            <a:pPr>
              <a:lnSpc>
                <a:spcPct val="140000"/>
              </a:lnSpc>
              <a:buClr>
                <a:srgbClr val="F7B353"/>
              </a:buClr>
              <a:buSzPct val="120000"/>
            </a:pPr>
            <a:r>
              <a:rPr kumimoji="1" lang="ja-JP" altLang="en-US" sz="1050" spc="80" dirty="0">
                <a:solidFill>
                  <a:schemeClr val="tx1"/>
                </a:solidFill>
              </a:rPr>
              <a:t>保育所</a:t>
            </a:r>
          </a:p>
          <a:p>
            <a:pPr>
              <a:lnSpc>
                <a:spcPct val="140000"/>
              </a:lnSpc>
              <a:buClr>
                <a:srgbClr val="F7B353"/>
              </a:buClr>
              <a:buSzPct val="120000"/>
            </a:pPr>
            <a:r>
              <a:rPr kumimoji="1" lang="ja-JP" altLang="en-US" sz="1050" spc="80" dirty="0">
                <a:solidFill>
                  <a:schemeClr val="tx1"/>
                </a:solidFill>
              </a:rPr>
              <a:t>生活福祉担当部門（福祉事務所等）</a:t>
            </a:r>
          </a:p>
        </p:txBody>
      </p:sp>
      <p:sp>
        <p:nvSpPr>
          <p:cNvPr id="49" name="角丸四角形 48"/>
          <p:cNvSpPr/>
          <p:nvPr/>
        </p:nvSpPr>
        <p:spPr>
          <a:xfrm>
            <a:off x="5801064" y="3990299"/>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ヤングケアラーである本人が母に代わり買い物等を行っていた。本人は、母を手伝うために学校を欠席することも多かった。</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相談支援事業所が週</a:t>
            </a:r>
            <a:r>
              <a:rPr kumimoji="1" lang="en-US" altLang="ja-JP" sz="1050" b="1" spc="50" dirty="0">
                <a:solidFill>
                  <a:srgbClr val="FB5A15"/>
                </a:solidFill>
              </a:rPr>
              <a:t>2</a:t>
            </a:r>
            <a:r>
              <a:rPr kumimoji="1" lang="ja-JP" altLang="en-US" sz="1050" b="1" spc="50" dirty="0">
                <a:solidFill>
                  <a:srgbClr val="FB5A15"/>
                </a:solidFill>
              </a:rPr>
              <a:t>回程度訪問し、関係機関に連絡</a:t>
            </a:r>
            <a:r>
              <a:rPr kumimoji="1" lang="ja-JP" altLang="en-US" sz="1050" spc="50" dirty="0">
                <a:solidFill>
                  <a:schemeClr val="tx1"/>
                </a:solidFill>
              </a:rPr>
              <a:t>することが多かった。特にケアを受けているきょうだいが通う</a:t>
            </a:r>
            <a:r>
              <a:rPr kumimoji="1" lang="ja-JP" altLang="en-US" sz="1050" b="1" spc="50" dirty="0">
                <a:solidFill>
                  <a:srgbClr val="FB5A15"/>
                </a:solidFill>
              </a:rPr>
              <a:t>特別支援学校や保育所</a:t>
            </a:r>
            <a:r>
              <a:rPr kumimoji="1" lang="ja-JP" altLang="en-US" sz="1050" spc="50" dirty="0">
                <a:solidFill>
                  <a:schemeClr val="tx1"/>
                </a:solidFill>
              </a:rPr>
              <a:t>、生活保護受給世帯だったため</a:t>
            </a:r>
            <a:r>
              <a:rPr kumimoji="1" lang="ja-JP" altLang="en-US" sz="1050" b="1" spc="50" dirty="0">
                <a:solidFill>
                  <a:srgbClr val="FB5A15"/>
                </a:solidFill>
              </a:rPr>
              <a:t>福祉事務所</a:t>
            </a:r>
            <a:r>
              <a:rPr kumimoji="1" lang="ja-JP" altLang="en-US" sz="1050" spc="50" dirty="0">
                <a:solidFill>
                  <a:schemeClr val="tx1"/>
                </a:solidFill>
              </a:rPr>
              <a:t>との連絡を密に行った。 </a:t>
            </a:r>
          </a:p>
        </p:txBody>
      </p:sp>
      <p:sp>
        <p:nvSpPr>
          <p:cNvPr id="39" name="角丸四角形 38"/>
          <p:cNvSpPr/>
          <p:nvPr/>
        </p:nvSpPr>
        <p:spPr>
          <a:xfrm>
            <a:off x="535572" y="5524951"/>
            <a:ext cx="2678890" cy="1440000"/>
          </a:xfrm>
          <a:prstGeom prst="roundRect">
            <a:avLst>
              <a:gd name="adj" fmla="val 0"/>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40000"/>
              </a:lnSpc>
              <a:buClr>
                <a:srgbClr val="F7B353"/>
              </a:buClr>
              <a:buSzPct val="120000"/>
            </a:pPr>
            <a:r>
              <a:rPr kumimoji="1" lang="zh-TW" altLang="en-US" sz="1050" b="1" spc="80" dirty="0">
                <a:solidFill>
                  <a:srgbClr val="FB5A15"/>
                </a:solidFill>
              </a:rPr>
              <a:t>相談支援事業所</a:t>
            </a:r>
            <a:endParaRPr kumimoji="1" lang="ja-JP" altLang="en-US" sz="1050" b="1" spc="80" dirty="0">
              <a:solidFill>
                <a:srgbClr val="FB5A15"/>
              </a:solidFill>
            </a:endParaRPr>
          </a:p>
          <a:p>
            <a:pPr>
              <a:lnSpc>
                <a:spcPct val="140000"/>
              </a:lnSpc>
              <a:buClr>
                <a:srgbClr val="F7B353"/>
              </a:buClr>
              <a:buSzPct val="120000"/>
            </a:pPr>
            <a:r>
              <a:rPr kumimoji="1" lang="zh-TW" altLang="en-US" sz="1050" spc="80" dirty="0">
                <a:solidFill>
                  <a:schemeClr val="tx1"/>
                </a:solidFill>
              </a:rPr>
              <a:t>生活介護事業所</a:t>
            </a:r>
            <a:endParaRPr kumimoji="1" lang="en-US" altLang="zh-TW" sz="1050" spc="80" dirty="0">
              <a:solidFill>
                <a:schemeClr val="tx1"/>
              </a:solidFill>
            </a:endParaRPr>
          </a:p>
          <a:p>
            <a:pPr>
              <a:lnSpc>
                <a:spcPct val="140000"/>
              </a:lnSpc>
              <a:buClr>
                <a:srgbClr val="F7B353"/>
              </a:buClr>
              <a:buSzPct val="120000"/>
            </a:pPr>
            <a:r>
              <a:rPr kumimoji="1" lang="zh-TW" altLang="en-US" sz="1050" spc="80" dirty="0">
                <a:solidFill>
                  <a:schemeClr val="tx1"/>
                </a:solidFill>
              </a:rPr>
              <a:t>児童相談所</a:t>
            </a:r>
          </a:p>
        </p:txBody>
      </p:sp>
      <p:sp>
        <p:nvSpPr>
          <p:cNvPr id="40" name="角丸四角形 39"/>
          <p:cNvSpPr/>
          <p:nvPr/>
        </p:nvSpPr>
        <p:spPr>
          <a:xfrm>
            <a:off x="3218793" y="2455647"/>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精神疾患の母</a:t>
            </a:r>
            <a:r>
              <a:rPr kumimoji="1" lang="ja-JP" altLang="en-US" sz="1050" spc="80" dirty="0">
                <a:solidFill>
                  <a:schemeClr val="tx1"/>
                </a:solidFill>
              </a:rPr>
              <a:t>の見守りや</a:t>
            </a:r>
          </a:p>
          <a:p>
            <a:pPr>
              <a:lnSpc>
                <a:spcPct val="130000"/>
              </a:lnSpc>
              <a:buClr>
                <a:srgbClr val="F7B353"/>
              </a:buClr>
              <a:buSzPct val="120000"/>
            </a:pPr>
            <a:r>
              <a:rPr kumimoji="1" lang="ja-JP" altLang="en-US" sz="1050" b="1" spc="80" dirty="0">
                <a:solidFill>
                  <a:srgbClr val="FB5A15"/>
                </a:solidFill>
              </a:rPr>
              <a:t>幼いきょうだい</a:t>
            </a:r>
            <a:r>
              <a:rPr kumimoji="1" lang="ja-JP" altLang="en-US" sz="1050" spc="80" dirty="0">
                <a:solidFill>
                  <a:schemeClr val="tx1"/>
                </a:solidFill>
              </a:rPr>
              <a:t>の見守り、世話や送迎などをしているケース</a:t>
            </a:r>
          </a:p>
        </p:txBody>
      </p:sp>
      <p:sp>
        <p:nvSpPr>
          <p:cNvPr id="41" name="正方形/長方形 40"/>
          <p:cNvSpPr/>
          <p:nvPr/>
        </p:nvSpPr>
        <p:spPr>
          <a:xfrm>
            <a:off x="3218793" y="2108995"/>
            <a:ext cx="2582271" cy="252000"/>
          </a:xfrm>
          <a:prstGeom prst="rect">
            <a:avLst/>
          </a:prstGeom>
          <a:solidFill>
            <a:srgbClr val="F082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事　例</a:t>
            </a:r>
          </a:p>
        </p:txBody>
      </p:sp>
      <p:sp>
        <p:nvSpPr>
          <p:cNvPr id="44" name="角丸四角形 43"/>
          <p:cNvSpPr/>
          <p:nvPr/>
        </p:nvSpPr>
        <p:spPr>
          <a:xfrm>
            <a:off x="3218793" y="3990299"/>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ひとり親の多子家庭</a:t>
            </a:r>
            <a:r>
              <a:rPr kumimoji="1" lang="ja-JP" altLang="en-US" sz="1050" spc="80" dirty="0">
                <a:solidFill>
                  <a:schemeClr val="tx1"/>
                </a:solidFill>
              </a:rPr>
              <a:t>で、</a:t>
            </a:r>
            <a:r>
              <a:rPr kumimoji="1" lang="ja-JP" altLang="en-US" sz="1050" b="1" spc="80" dirty="0">
                <a:solidFill>
                  <a:srgbClr val="FB5A15"/>
                </a:solidFill>
              </a:rPr>
              <a:t>日本語を母語としない母</a:t>
            </a:r>
            <a:r>
              <a:rPr kumimoji="1" lang="ja-JP" altLang="en-US" sz="1050" spc="80" dirty="0">
                <a:solidFill>
                  <a:schemeClr val="tx1"/>
                </a:solidFill>
              </a:rPr>
              <a:t>の外出の付き添いと通訳、</a:t>
            </a:r>
          </a:p>
          <a:p>
            <a:pPr>
              <a:lnSpc>
                <a:spcPct val="130000"/>
              </a:lnSpc>
              <a:buClr>
                <a:srgbClr val="F7B353"/>
              </a:buClr>
              <a:buSzPct val="120000"/>
            </a:pPr>
            <a:r>
              <a:rPr kumimoji="1" lang="ja-JP" altLang="en-US" sz="1050" b="1" spc="80" dirty="0">
                <a:solidFill>
                  <a:srgbClr val="FB5A15"/>
                </a:solidFill>
              </a:rPr>
              <a:t>身体障害、知的障害のきょうだい</a:t>
            </a:r>
            <a:r>
              <a:rPr kumimoji="1" lang="ja-JP" altLang="en-US" sz="1050" spc="80" dirty="0">
                <a:solidFill>
                  <a:schemeClr val="tx1"/>
                </a:solidFill>
              </a:rPr>
              <a:t>の世話や送迎などをしているケース</a:t>
            </a:r>
          </a:p>
        </p:txBody>
      </p:sp>
      <p:sp>
        <p:nvSpPr>
          <p:cNvPr id="46" name="角丸四角形 45"/>
          <p:cNvSpPr/>
          <p:nvPr/>
        </p:nvSpPr>
        <p:spPr>
          <a:xfrm>
            <a:off x="3218793" y="5524951"/>
            <a:ext cx="2582271" cy="1440000"/>
          </a:xfrm>
          <a:prstGeom prst="roundRect">
            <a:avLst>
              <a:gd name="adj" fmla="val 0"/>
            </a:avLst>
          </a:prstGeom>
          <a:solidFill>
            <a:srgbClr val="F082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a:lnSpc>
                <a:spcPct val="130000"/>
              </a:lnSpc>
              <a:buClr>
                <a:srgbClr val="F7B353"/>
              </a:buClr>
              <a:buSzPct val="120000"/>
            </a:pPr>
            <a:r>
              <a:rPr kumimoji="1" lang="ja-JP" altLang="en-US" sz="1050" b="1" spc="80" dirty="0">
                <a:solidFill>
                  <a:srgbClr val="FB5A15"/>
                </a:solidFill>
              </a:rPr>
              <a:t>身体障害のある母</a:t>
            </a:r>
            <a:r>
              <a:rPr kumimoji="1" lang="ja-JP" altLang="en-US" sz="1050" spc="80" dirty="0">
                <a:solidFill>
                  <a:schemeClr val="tx1"/>
                </a:solidFill>
              </a:rPr>
              <a:t>の見守りなどをしているケース</a:t>
            </a:r>
          </a:p>
        </p:txBody>
      </p:sp>
      <p:sp>
        <p:nvSpPr>
          <p:cNvPr id="50" name="角丸四角形 49"/>
          <p:cNvSpPr/>
          <p:nvPr/>
        </p:nvSpPr>
        <p:spPr>
          <a:xfrm>
            <a:off x="5801064" y="5524951"/>
            <a:ext cx="4346843" cy="1440000"/>
          </a:xfrm>
          <a:prstGeom prst="roundRect">
            <a:avLst>
              <a:gd name="adj" fmla="val 0"/>
            </a:avLst>
          </a:prstGeom>
          <a:solidFill>
            <a:srgbClr val="FB5A1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lstStyle/>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身体障害のある母の見守りを本人が行っていた。</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spc="50" dirty="0">
                <a:solidFill>
                  <a:schemeClr val="tx1"/>
                </a:solidFill>
              </a:rPr>
              <a:t>母の状態悪化により、ケアが負担となり、本人から</a:t>
            </a:r>
            <a:r>
              <a:rPr kumimoji="1" lang="ja-JP" altLang="en-US" sz="1050" b="1" spc="50" dirty="0">
                <a:solidFill>
                  <a:srgbClr val="FB5A15"/>
                </a:solidFill>
              </a:rPr>
              <a:t>児童相談所</a:t>
            </a:r>
            <a:r>
              <a:rPr kumimoji="1" lang="ja-JP" altLang="en-US" sz="1050" spc="50" dirty="0">
                <a:solidFill>
                  <a:schemeClr val="tx1"/>
                </a:solidFill>
              </a:rPr>
              <a:t>への自発的な相談に至った。保護も検討されたが、子供にとっての制約が多く、</a:t>
            </a:r>
            <a:r>
              <a:rPr kumimoji="1" lang="ja-JP" altLang="en-US" sz="1050" b="1" spc="50" dirty="0">
                <a:solidFill>
                  <a:srgbClr val="FB5A15"/>
                </a:solidFill>
              </a:rPr>
              <a:t>本人の希望で</a:t>
            </a:r>
            <a:r>
              <a:rPr kumimoji="1" lang="ja-JP" altLang="en-US" sz="1050" spc="50" dirty="0">
                <a:solidFill>
                  <a:schemeClr val="tx1"/>
                </a:solidFill>
              </a:rPr>
              <a:t>行われなかった。</a:t>
            </a:r>
            <a:endParaRPr kumimoji="1" lang="en-US" altLang="ja-JP" sz="1050" spc="50" dirty="0">
              <a:solidFill>
                <a:schemeClr val="tx1"/>
              </a:solidFill>
            </a:endParaRPr>
          </a:p>
          <a:p>
            <a:pPr marL="171450" indent="-171450">
              <a:lnSpc>
                <a:spcPct val="130000"/>
              </a:lnSpc>
              <a:buClr>
                <a:srgbClr val="F08200"/>
              </a:buClr>
              <a:buSzPct val="120000"/>
              <a:buFont typeface="Wingdings" panose="05000000000000000000" pitchFamily="2" charset="2"/>
              <a:buChar char="l"/>
            </a:pPr>
            <a:r>
              <a:rPr kumimoji="1" lang="ja-JP" altLang="en-US" sz="1050" b="1" spc="50" dirty="0">
                <a:solidFill>
                  <a:srgbClr val="FB5A15"/>
                </a:solidFill>
              </a:rPr>
              <a:t>相談支援事業所が、本人</a:t>
            </a:r>
            <a:r>
              <a:rPr kumimoji="1" lang="ja-JP" altLang="en-US" sz="1050" spc="50" dirty="0">
                <a:solidFill>
                  <a:schemeClr val="tx1"/>
                </a:solidFill>
              </a:rPr>
              <a:t>・家族・児童相談所職員・ケアマネジャーによるカンファレンスを開き、本人の意思もその場で確認し、</a:t>
            </a:r>
            <a:r>
              <a:rPr kumimoji="1" lang="ja-JP" altLang="en-US" sz="1050" b="1" spc="50" dirty="0">
                <a:solidFill>
                  <a:srgbClr val="FB5A15"/>
                </a:solidFill>
              </a:rPr>
              <a:t> ショートステイ利用等、支援を増やす方向性を検討した</a:t>
            </a:r>
            <a:r>
              <a:rPr kumimoji="1" lang="ja-JP" altLang="en-US" sz="1050" spc="50" dirty="0">
                <a:solidFill>
                  <a:schemeClr val="tx1"/>
                </a:solidFill>
              </a:rPr>
              <a:t>。</a:t>
            </a:r>
          </a:p>
        </p:txBody>
      </p:sp>
      <p:sp>
        <p:nvSpPr>
          <p:cNvPr id="6" name="正方形/長方形 5"/>
          <p:cNvSpPr/>
          <p:nvPr/>
        </p:nvSpPr>
        <p:spPr>
          <a:xfrm>
            <a:off x="539906" y="2455647"/>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39906" y="3990299"/>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539906" y="5524951"/>
            <a:ext cx="9616335" cy="1440000"/>
          </a:xfrm>
          <a:prstGeom prst="rect">
            <a:avLst/>
          </a:prstGeom>
          <a:no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5223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10</a:t>
            </a:fld>
            <a:endParaRPr lang="ja-JP" altLang="en-US"/>
          </a:p>
        </p:txBody>
      </p:sp>
      <p:sp>
        <p:nvSpPr>
          <p:cNvPr id="2" name="タイトル 1"/>
          <p:cNvSpPr>
            <a:spLocks noGrp="1"/>
          </p:cNvSpPr>
          <p:nvPr>
            <p:ph type="title"/>
          </p:nvPr>
        </p:nvSpPr>
        <p:spPr/>
        <p:txBody>
          <a:bodyPr/>
          <a:lstStyle/>
          <a:p>
            <a:r>
              <a:rPr lang="ja-JP" altLang="en-US" dirty="0"/>
              <a:t>参考となるマニュアルや相談窓口、支援関係機関一覧</a:t>
            </a:r>
          </a:p>
        </p:txBody>
      </p:sp>
      <p:graphicFrame>
        <p:nvGraphicFramePr>
          <p:cNvPr id="23" name="表 22">
            <a:extLst>
              <a:ext uri="{FF2B5EF4-FFF2-40B4-BE49-F238E27FC236}">
                <a16:creationId xmlns:a16="http://schemas.microsoft.com/office/drawing/2014/main" id="{18659D57-EE11-4C6D-979E-CBF0F57146FB}"/>
              </a:ext>
            </a:extLst>
          </p:cNvPr>
          <p:cNvGraphicFramePr>
            <a:graphicFrameLocks noGrp="1"/>
          </p:cNvGraphicFramePr>
          <p:nvPr/>
        </p:nvGraphicFramePr>
        <p:xfrm>
          <a:off x="539907" y="2711449"/>
          <a:ext cx="9616337" cy="4682584"/>
        </p:xfrm>
        <a:graphic>
          <a:graphicData uri="http://schemas.openxmlformats.org/drawingml/2006/table">
            <a:tbl>
              <a:tblPr firstRow="1" firstCol="1" bandRow="1">
                <a:tableStyleId>{5C22544A-7EE6-4342-B048-85BDC9FD1C3A}</a:tableStyleId>
              </a:tblPr>
              <a:tblGrid>
                <a:gridCol w="2554985">
                  <a:extLst>
                    <a:ext uri="{9D8B030D-6E8A-4147-A177-3AD203B41FA5}">
                      <a16:colId xmlns:a16="http://schemas.microsoft.com/office/drawing/2014/main" val="1837098868"/>
                    </a:ext>
                  </a:extLst>
                </a:gridCol>
                <a:gridCol w="1769208">
                  <a:extLst>
                    <a:ext uri="{9D8B030D-6E8A-4147-A177-3AD203B41FA5}">
                      <a16:colId xmlns:a16="http://schemas.microsoft.com/office/drawing/2014/main" val="2512866269"/>
                    </a:ext>
                  </a:extLst>
                </a:gridCol>
                <a:gridCol w="661518">
                  <a:extLst>
                    <a:ext uri="{9D8B030D-6E8A-4147-A177-3AD203B41FA5}">
                      <a16:colId xmlns:a16="http://schemas.microsoft.com/office/drawing/2014/main" val="4205190509"/>
                    </a:ext>
                  </a:extLst>
                </a:gridCol>
                <a:gridCol w="661518">
                  <a:extLst>
                    <a:ext uri="{9D8B030D-6E8A-4147-A177-3AD203B41FA5}">
                      <a16:colId xmlns:a16="http://schemas.microsoft.com/office/drawing/2014/main" val="1212904072"/>
                    </a:ext>
                  </a:extLst>
                </a:gridCol>
                <a:gridCol w="661518">
                  <a:extLst>
                    <a:ext uri="{9D8B030D-6E8A-4147-A177-3AD203B41FA5}">
                      <a16:colId xmlns:a16="http://schemas.microsoft.com/office/drawing/2014/main" val="100313028"/>
                    </a:ext>
                  </a:extLst>
                </a:gridCol>
                <a:gridCol w="661518">
                  <a:extLst>
                    <a:ext uri="{9D8B030D-6E8A-4147-A177-3AD203B41FA5}">
                      <a16:colId xmlns:a16="http://schemas.microsoft.com/office/drawing/2014/main" val="1836581540"/>
                    </a:ext>
                  </a:extLst>
                </a:gridCol>
                <a:gridCol w="661518">
                  <a:extLst>
                    <a:ext uri="{9D8B030D-6E8A-4147-A177-3AD203B41FA5}">
                      <a16:colId xmlns:a16="http://schemas.microsoft.com/office/drawing/2014/main" val="3363857774"/>
                    </a:ext>
                  </a:extLst>
                </a:gridCol>
                <a:gridCol w="661518">
                  <a:extLst>
                    <a:ext uri="{9D8B030D-6E8A-4147-A177-3AD203B41FA5}">
                      <a16:colId xmlns:a16="http://schemas.microsoft.com/office/drawing/2014/main" val="2635431602"/>
                    </a:ext>
                  </a:extLst>
                </a:gridCol>
                <a:gridCol w="661518">
                  <a:extLst>
                    <a:ext uri="{9D8B030D-6E8A-4147-A177-3AD203B41FA5}">
                      <a16:colId xmlns:a16="http://schemas.microsoft.com/office/drawing/2014/main" val="3008354043"/>
                    </a:ext>
                  </a:extLst>
                </a:gridCol>
                <a:gridCol w="661518">
                  <a:extLst>
                    <a:ext uri="{9D8B030D-6E8A-4147-A177-3AD203B41FA5}">
                      <a16:colId xmlns:a16="http://schemas.microsoft.com/office/drawing/2014/main" val="811243663"/>
                    </a:ext>
                  </a:extLst>
                </a:gridCol>
              </a:tblGrid>
              <a:tr h="367565">
                <a:tc rowSpan="2">
                  <a:txBody>
                    <a:bodyPr/>
                    <a:lstStyle/>
                    <a:p>
                      <a:pPr algn="ctr">
                        <a:lnSpc>
                          <a:spcPct val="150000"/>
                        </a:lnSpc>
                      </a:pPr>
                      <a:r>
                        <a:rPr lang="ja-JP" altLang="en-US" sz="1000" b="1" kern="0" spc="0" baseline="0" dirty="0">
                          <a:solidFill>
                            <a:schemeClr val="tx1"/>
                          </a:solidFill>
                          <a:effectLst/>
                          <a:latin typeface="+mn-ea"/>
                          <a:ea typeface="+mn-ea"/>
                        </a:rPr>
                        <a:t>部局・課・機関名</a:t>
                      </a:r>
                      <a:r>
                        <a:rPr lang="ja-JP" altLang="en-US" sz="1000" b="1" kern="100" spc="0" baseline="0" dirty="0">
                          <a:solidFill>
                            <a:schemeClr val="tx1"/>
                          </a:solidFill>
                          <a:effectLst/>
                          <a:latin typeface="+mn-ea"/>
                          <a:ea typeface="+mn-ea"/>
                        </a:rPr>
                        <a:t>　</a:t>
                      </a:r>
                      <a:r>
                        <a:rPr lang="en-US" altLang="ja-JP" sz="1000" b="1" kern="0" spc="0" baseline="0" dirty="0">
                          <a:solidFill>
                            <a:schemeClr val="tx1"/>
                          </a:solidFill>
                          <a:effectLst/>
                          <a:latin typeface="+mn-ea"/>
                          <a:ea typeface="+mn-ea"/>
                        </a:rPr>
                        <a:t>※</a:t>
                      </a:r>
                      <a:r>
                        <a:rPr lang="ja-JP" altLang="en-US" sz="1000" b="1" kern="0" spc="0" baseline="0" dirty="0">
                          <a:solidFill>
                            <a:schemeClr val="tx1"/>
                          </a:solidFill>
                          <a:effectLst/>
                          <a:latin typeface="+mn-ea"/>
                          <a:ea typeface="+mn-ea"/>
                        </a:rPr>
                        <a:t>（）内は例</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lnSpc>
                          <a:spcPct val="130000"/>
                        </a:lnSpc>
                      </a:pPr>
                      <a:r>
                        <a:rPr lang="ja-JP" altLang="en-US" sz="1000" b="1" kern="0" spc="0" baseline="0" dirty="0">
                          <a:solidFill>
                            <a:schemeClr val="tx1"/>
                          </a:solidFill>
                          <a:effectLst/>
                          <a:latin typeface="+mn-ea"/>
                          <a:ea typeface="+mn-ea"/>
                        </a:rPr>
                        <a:t>所在地・電話・</a:t>
                      </a:r>
                      <a:endParaRPr lang="ja-JP" altLang="en-US" sz="1000" b="1" kern="100" spc="0" baseline="0" dirty="0">
                        <a:solidFill>
                          <a:schemeClr val="tx1"/>
                        </a:solidFill>
                        <a:effectLst/>
                        <a:latin typeface="+mn-ea"/>
                        <a:ea typeface="+mn-ea"/>
                      </a:endParaRPr>
                    </a:p>
                    <a:p>
                      <a:pPr algn="ctr">
                        <a:lnSpc>
                          <a:spcPct val="130000"/>
                        </a:lnSpc>
                      </a:pPr>
                      <a:r>
                        <a:rPr lang="ja-JP" altLang="en-US" sz="1000" b="1" kern="0" spc="0" baseline="0" dirty="0">
                          <a:solidFill>
                            <a:schemeClr val="tx1"/>
                          </a:solidFill>
                          <a:effectLst/>
                          <a:latin typeface="+mn-ea"/>
                          <a:ea typeface="+mn-ea"/>
                        </a:rPr>
                        <a:t>メール等</a:t>
                      </a:r>
                      <a:endParaRPr lang="ja-JP" altLang="en-US" sz="10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8">
                  <a:txBody>
                    <a:bodyPr/>
                    <a:lstStyle/>
                    <a:p>
                      <a:pPr algn="ctr"/>
                      <a:r>
                        <a:rPr kumimoji="1" lang="ja-JP" altLang="en-US" sz="1000" b="1" kern="100" spc="0" baseline="0">
                          <a:solidFill>
                            <a:schemeClr val="tx1"/>
                          </a:solidFill>
                          <a:effectLst/>
                          <a:latin typeface="+mj-ea"/>
                          <a:ea typeface="+mn-ea"/>
                          <a:cs typeface="Times New Roman" panose="02020603050405020304" pitchFamily="18" charset="0"/>
                        </a:rPr>
                        <a:t>ケア相手の状況</a:t>
                      </a:r>
                      <a:r>
                        <a:rPr lang="ja-JP" altLang="en-US" sz="1000" b="1" kern="100" spc="0" baseline="0">
                          <a:solidFill>
                            <a:schemeClr val="tx1"/>
                          </a:solidFill>
                          <a:effectLst/>
                          <a:latin typeface="+mj-ea"/>
                          <a:ea typeface="+mj-ea"/>
                          <a:cs typeface="Times New Roman" panose="02020603050405020304" pitchFamily="18" charset="0"/>
                        </a:rPr>
                        <a:t>（主なものに○）</a:t>
                      </a:r>
                      <a:endParaRPr lang="ja-JP" sz="1000" b="1" kern="100" spc="0" baseline="0" dirty="0">
                        <a:solidFill>
                          <a:schemeClr val="tx1"/>
                        </a:solidFill>
                        <a:effectLst/>
                        <a:latin typeface="+mj-ea"/>
                        <a:ea typeface="+mj-ea"/>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03169118"/>
                  </a:ext>
                </a:extLst>
              </a:tr>
              <a:tr h="720598">
                <a:tc vMerge="1">
                  <a:txBody>
                    <a:bodyPr/>
                    <a:lstStyle/>
                    <a:p>
                      <a:pPr algn="ctr"/>
                      <a:r>
                        <a:rPr lang="ja-JP" sz="1200" b="0" kern="0" dirty="0">
                          <a:solidFill>
                            <a:schemeClr val="tx1"/>
                          </a:solidFill>
                          <a:effectLst/>
                        </a:rPr>
                        <a:t>部局・課・機関名</a:t>
                      </a:r>
                      <a:endParaRPr lang="ja-JP" sz="1200" b="0" kern="100" dirty="0">
                        <a:solidFill>
                          <a:schemeClr val="tx1"/>
                        </a:solidFill>
                        <a:effectLst/>
                      </a:endParaRPr>
                    </a:p>
                    <a:p>
                      <a:pPr algn="ctr"/>
                      <a:r>
                        <a:rPr lang="ja-JP" sz="1200" b="0" kern="0" dirty="0">
                          <a:solidFill>
                            <a:schemeClr val="tx1"/>
                          </a:solidFill>
                          <a:effectLst/>
                        </a:rPr>
                        <a:t>※（）内は例</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r>
                        <a:rPr lang="ja-JP" sz="1200" b="0" kern="0" dirty="0">
                          <a:solidFill>
                            <a:schemeClr val="tx1"/>
                          </a:solidFill>
                          <a:effectLst/>
                        </a:rPr>
                        <a:t>所在地・</a:t>
                      </a:r>
                      <a:endParaRPr lang="ja-JP" sz="1200" b="0" kern="100" dirty="0">
                        <a:solidFill>
                          <a:schemeClr val="tx1"/>
                        </a:solidFill>
                        <a:effectLst/>
                      </a:endParaRPr>
                    </a:p>
                    <a:p>
                      <a:pPr algn="ctr"/>
                      <a:r>
                        <a:rPr lang="ja-JP" sz="1200" b="0" kern="0" dirty="0">
                          <a:solidFill>
                            <a:schemeClr val="tx1"/>
                          </a:solidFill>
                          <a:effectLst/>
                        </a:rPr>
                        <a:t>電話・</a:t>
                      </a:r>
                      <a:endParaRPr lang="ja-JP" sz="1200" b="0" kern="100" dirty="0">
                        <a:solidFill>
                          <a:schemeClr val="tx1"/>
                        </a:solidFill>
                        <a:effectLst/>
                      </a:endParaRPr>
                    </a:p>
                    <a:p>
                      <a:pPr algn="ctr"/>
                      <a:r>
                        <a:rPr lang="ja-JP" sz="1200" b="0" kern="0" dirty="0">
                          <a:solidFill>
                            <a:schemeClr val="tx1"/>
                          </a:solidFill>
                          <a:effectLst/>
                        </a:rPr>
                        <a:t>メール等</a:t>
                      </a:r>
                      <a:endParaRPr lang="ja-JP" sz="1200" b="0" kern="100" dirty="0">
                        <a:solidFill>
                          <a:schemeClr val="tx1"/>
                        </a:solidFill>
                        <a:effectLst/>
                        <a:latin typeface="Times New Roman" panose="02020603050405020304" pitchFamily="18" charset="0"/>
                        <a:ea typeface="ＭＳ Ｐ明朝" panose="02020600040205080304" pitchFamily="18" charset="-128"/>
                        <a:cs typeface="Times New Roman" panose="02020603050405020304" pitchFamily="18" charset="0"/>
                      </a:endParaRPr>
                    </a:p>
                  </a:txBody>
                  <a:tcPr marL="10025" marR="10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1755" marR="71755" algn="ctr">
                        <a:spcAft>
                          <a:spcPts val="0"/>
                        </a:spcAft>
                      </a:pPr>
                      <a:r>
                        <a:rPr lang="ja-JP" sz="900" kern="0" spc="0" baseline="0" dirty="0">
                          <a:solidFill>
                            <a:schemeClr val="tx1"/>
                          </a:solidFill>
                          <a:effectLst/>
                          <a:latin typeface="+mj-ea"/>
                          <a:ea typeface="+mj-ea"/>
                        </a:rPr>
                        <a:t>高齢・</a:t>
                      </a:r>
                      <a:endParaRPr lang="en-US" altLang="ja-JP" sz="900" kern="0" spc="0" baseline="0" dirty="0">
                        <a:solidFill>
                          <a:schemeClr val="tx1"/>
                        </a:solidFill>
                        <a:effectLst/>
                        <a:latin typeface="+mj-ea"/>
                        <a:ea typeface="+mj-ea"/>
                      </a:endParaRPr>
                    </a:p>
                    <a:p>
                      <a:pPr marL="71755" marR="71755" algn="ctr">
                        <a:spcAft>
                          <a:spcPts val="0"/>
                        </a:spcAft>
                      </a:pPr>
                      <a:r>
                        <a:rPr lang="ja-JP" sz="900" kern="0" spc="0" baseline="0" dirty="0">
                          <a:solidFill>
                            <a:schemeClr val="tx1"/>
                          </a:solidFill>
                          <a:effectLst/>
                          <a:latin typeface="+mj-ea"/>
                          <a:ea typeface="+mj-ea"/>
                        </a:rPr>
                        <a:t>要介護</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障害</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病気</a:t>
                      </a:r>
                      <a:r>
                        <a:rPr lang="ja-JP" altLang="en-US" sz="900" kern="0" spc="0" baseline="0" dirty="0">
                          <a:solidFill>
                            <a:schemeClr val="tx1"/>
                          </a:solidFill>
                          <a:effectLst/>
                          <a:latin typeface="+mj-ea"/>
                          <a:ea typeface="+mj-ea"/>
                        </a:rPr>
                        <a:t>・</a:t>
                      </a:r>
                      <a:r>
                        <a:rPr lang="ja-JP" sz="900" kern="0" spc="0" baseline="0" dirty="0">
                          <a:solidFill>
                            <a:schemeClr val="tx1"/>
                          </a:solidFill>
                          <a:effectLst/>
                          <a:latin typeface="+mj-ea"/>
                          <a:ea typeface="+mj-ea"/>
                        </a:rPr>
                        <a:t>難病</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精神疾患・</a:t>
                      </a:r>
                      <a:endParaRPr lang="en-US" altLang="ja-JP" sz="900" kern="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0" spc="0" baseline="0" dirty="0">
                          <a:solidFill>
                            <a:schemeClr val="tx1"/>
                          </a:solidFill>
                          <a:effectLst/>
                          <a:latin typeface="+mj-ea"/>
                          <a:ea typeface="+mj-ea"/>
                          <a:cs typeface="Times New Roman" panose="02020603050405020304" pitchFamily="18" charset="0"/>
                        </a:rPr>
                        <a:t>依存症</a:t>
                      </a:r>
                      <a:endParaRPr lang="en-US" altLang="ja-JP" sz="900" kern="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日本語が</a:t>
                      </a:r>
                      <a:endParaRPr lang="en-US" altLang="ja-JP" sz="900" kern="100" spc="0" baseline="0" dirty="0">
                        <a:solidFill>
                          <a:schemeClr val="tx1"/>
                        </a:solidFill>
                        <a:effectLst/>
                        <a:latin typeface="+mj-ea"/>
                        <a:ea typeface="+mj-ea"/>
                        <a:cs typeface="Times New Roman" panose="02020603050405020304" pitchFamily="18" charset="0"/>
                      </a:endParaRPr>
                    </a:p>
                    <a:p>
                      <a:pPr marL="71755" marR="71755" algn="ctr">
                        <a:spcAft>
                          <a:spcPts val="0"/>
                        </a:spcAft>
                      </a:pPr>
                      <a:r>
                        <a:rPr lang="ja-JP" altLang="en-US" sz="900" kern="100" spc="0" baseline="0" dirty="0">
                          <a:solidFill>
                            <a:schemeClr val="tx1"/>
                          </a:solidFill>
                          <a:effectLst/>
                          <a:latin typeface="+mj-ea"/>
                          <a:ea typeface="+mj-ea"/>
                          <a:cs typeface="Times New Roman" panose="02020603050405020304" pitchFamily="18" charset="0"/>
                        </a:rPr>
                        <a:t>母語でない</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生活困窮等</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kumimoji="1" lang="ja-JP" altLang="en-US" sz="900" u="none" kern="0" spc="0" baseline="0" dirty="0">
                          <a:solidFill>
                            <a:schemeClr val="tx1"/>
                          </a:solidFill>
                          <a:effectLst/>
                          <a:latin typeface="+mj-ea"/>
                          <a:ea typeface="+mn-ea"/>
                          <a:cs typeface="+mn-cs"/>
                        </a:rPr>
                        <a:t>家族の障害等に加え、きょうだいが幼い</a:t>
                      </a:r>
                      <a:endParaRPr kumimoji="1" lang="ja-JP" altLang="ja-JP" sz="900" u="none" kern="100" spc="0" baseline="0" dirty="0">
                        <a:solidFill>
                          <a:schemeClr val="tx1"/>
                        </a:solidFill>
                        <a:effectLst/>
                        <a:latin typeface="+mj-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marL="71755" marR="71755" algn="ctr">
                        <a:spcAft>
                          <a:spcPts val="0"/>
                        </a:spcAft>
                      </a:pPr>
                      <a:r>
                        <a:rPr lang="ja-JP" sz="900" kern="0" spc="0" baseline="0" dirty="0">
                          <a:solidFill>
                            <a:schemeClr val="tx1"/>
                          </a:solidFill>
                          <a:effectLst/>
                          <a:latin typeface="+mj-ea"/>
                          <a:ea typeface="+mj-ea"/>
                        </a:rPr>
                        <a:t>その他</a:t>
                      </a:r>
                      <a:endParaRPr lang="ja-JP" sz="900" kern="100" spc="0" baseline="0" dirty="0">
                        <a:solidFill>
                          <a:schemeClr val="tx1"/>
                        </a:solidFill>
                        <a:effectLst/>
                        <a:latin typeface="+mj-ea"/>
                        <a:ea typeface="+mj-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17154710"/>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取組推進の中心機関</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8715033"/>
                  </a:ext>
                </a:extLst>
              </a:tr>
              <a:tr h="321751">
                <a:tc>
                  <a:txBody>
                    <a:bodyPr/>
                    <a:lstStyle/>
                    <a:p>
                      <a:pPr algn="just"/>
                      <a:r>
                        <a:rPr lang="ja-JP" altLang="en-US" sz="850" b="0" kern="100" spc="0" baseline="0" dirty="0">
                          <a:solidFill>
                            <a:schemeClr val="tx1"/>
                          </a:solidFill>
                          <a:effectLst/>
                          <a:latin typeface="+mj-ea"/>
                          <a:ea typeface="+mj-ea"/>
                          <a:cs typeface="Times New Roman" panose="02020603050405020304" pitchFamily="18" charset="0"/>
                        </a:rPr>
                        <a:t>●　ヤングケアラー・コーディネーター</a:t>
                      </a:r>
                      <a:endParaRPr lang="en-US" alt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284472"/>
                  </a:ext>
                </a:extLst>
              </a:tr>
              <a:tr h="37691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児童福祉、子供家庭支援センター</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3905926"/>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教育委員会（学校での様子把握のため</a:t>
                      </a:r>
                      <a:r>
                        <a:rPr lang="ja-JP" sz="850" b="0" kern="0" spc="0" baseline="0" dirty="0">
                          <a:solidFill>
                            <a:schemeClr val="tx1"/>
                          </a:solidFill>
                          <a:effectLst/>
                          <a:latin typeface="+mj-ea"/>
                          <a:ea typeface="+mj-ea"/>
                        </a:rPr>
                        <a:t>）</a:t>
                      </a:r>
                      <a:r>
                        <a:rPr lang="en-US" altLang="ja-JP" sz="850" b="0" kern="0" spc="0" baseline="0" dirty="0">
                          <a:solidFill>
                            <a:schemeClr val="tx1"/>
                          </a:solidFill>
                          <a:effectLst/>
                          <a:latin typeface="+mj-ea"/>
                          <a:ea typeface="+mj-ea"/>
                        </a:rPr>
                        <a:t>)</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339451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高齢者福祉</a:t>
                      </a:r>
                      <a:r>
                        <a:rPr lang="ja-JP" sz="850" b="0" kern="0" spc="0" baseline="0" dirty="0">
                          <a:solidFill>
                            <a:schemeClr val="tx1"/>
                          </a:solidFill>
                          <a:effectLst/>
                          <a:latin typeface="+mj-ea"/>
                          <a:ea typeface="+mj-ea"/>
                        </a:rPr>
                        <a:t>、介護保険、地域包括支援センター）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6936166"/>
                  </a:ext>
                </a:extLst>
              </a:tr>
              <a:tr h="321751">
                <a:tc>
                  <a:txBody>
                    <a:bodyPr/>
                    <a:lstStyle/>
                    <a:p>
                      <a:pPr algn="just"/>
                      <a:r>
                        <a:rPr lang="ja-JP" sz="850" b="0" kern="0" spc="0" baseline="0" dirty="0">
                          <a:solidFill>
                            <a:schemeClr val="tx1"/>
                          </a:solidFill>
                          <a:effectLst/>
                          <a:latin typeface="+mj-ea"/>
                          <a:ea typeface="+mj-ea"/>
                        </a:rPr>
                        <a:t>（障害福祉、障害者相談支援窓口）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669377"/>
                  </a:ext>
                </a:extLst>
              </a:tr>
              <a:tr h="321751">
                <a:tc>
                  <a:txBody>
                    <a:bodyPr/>
                    <a:lstStyle/>
                    <a:p>
                      <a:pPr algn="just"/>
                      <a:r>
                        <a:rPr lang="ja-JP" sz="850" b="0" kern="0" spc="0" baseline="0" dirty="0">
                          <a:solidFill>
                            <a:schemeClr val="tx1"/>
                          </a:solidFill>
                          <a:effectLst/>
                          <a:latin typeface="+mj-ea"/>
                          <a:ea typeface="+mj-ea"/>
                        </a:rPr>
                        <a:t>（</a:t>
                      </a:r>
                      <a:r>
                        <a:rPr lang="ja-JP" altLang="en-US" sz="850" b="0" kern="0" spc="0" baseline="0" dirty="0">
                          <a:solidFill>
                            <a:schemeClr val="tx1"/>
                          </a:solidFill>
                          <a:effectLst/>
                          <a:latin typeface="+mj-ea"/>
                          <a:ea typeface="+mj-ea"/>
                        </a:rPr>
                        <a:t>保健所・</a:t>
                      </a:r>
                      <a:r>
                        <a:rPr lang="ja-JP" sz="850" b="0" kern="0" spc="0" baseline="0" dirty="0">
                          <a:solidFill>
                            <a:schemeClr val="tx1"/>
                          </a:solidFill>
                          <a:effectLst/>
                          <a:latin typeface="+mj-ea"/>
                          <a:ea typeface="+mj-ea"/>
                        </a:rPr>
                        <a:t>保健センター）</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b="1" i="0" u="none" strike="noStrike" kern="0" cap="none" spc="0" normalizeH="0" baseline="0" noProof="0" dirty="0">
                          <a:ln>
                            <a:noFill/>
                          </a:ln>
                          <a:solidFill>
                            <a:schemeClr val="tx1"/>
                          </a:solidFill>
                          <a:effectLst/>
                          <a:uLnTx/>
                          <a:uFillTx/>
                          <a:latin typeface="+mn-ea"/>
                          <a:ea typeface="+mn-ea"/>
                          <a:cs typeface="+mn-cs"/>
                        </a:rPr>
                        <a:t>○</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007577" rtl="0" eaLnBrk="1" fontAlgn="auto" latinLnBrk="0" hangingPunct="1">
                        <a:lnSpc>
                          <a:spcPct val="100000"/>
                        </a:lnSpc>
                        <a:spcBef>
                          <a:spcPts val="0"/>
                        </a:spcBef>
                        <a:spcAft>
                          <a:spcPts val="0"/>
                        </a:spcAft>
                        <a:buClrTx/>
                        <a:buSzTx/>
                        <a:buFontTx/>
                        <a:buNone/>
                        <a:tabLst/>
                        <a:defRPr/>
                      </a:pPr>
                      <a:r>
                        <a:rPr lang="ja-JP" alt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a:solidFill>
                            <a:schemeClr val="tx1"/>
                          </a:solidFill>
                          <a:effectLst/>
                          <a:latin typeface="+mn-ea"/>
                          <a:ea typeface="+mn-ea"/>
                        </a:rPr>
                        <a:t>○</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7701171"/>
                  </a:ext>
                </a:extLst>
              </a:tr>
              <a:tr h="321751">
                <a:tc>
                  <a:txBody>
                    <a:bodyPr/>
                    <a:lstStyle/>
                    <a:p>
                      <a:pPr algn="just"/>
                      <a:r>
                        <a:rPr lang="ja-JP" sz="850" b="0" kern="0" spc="0" baseline="0" dirty="0">
                          <a:solidFill>
                            <a:schemeClr val="tx1"/>
                          </a:solidFill>
                          <a:effectLst/>
                          <a:latin typeface="+mj-ea"/>
                          <a:ea typeface="+mj-ea"/>
                        </a:rPr>
                        <a:t>（生活福祉、福祉事務所、自立相談支援機関）</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p>
                    <a:p>
                      <a:pPr algn="ct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7505705"/>
                  </a:ext>
                </a:extLst>
              </a:tr>
              <a:tr h="321751">
                <a:tc>
                  <a:txBody>
                    <a:bodyPr/>
                    <a:lstStyle/>
                    <a:p>
                      <a:pPr algn="just"/>
                      <a:r>
                        <a:rPr lang="ja-JP" sz="850" b="0" kern="0" spc="0" baseline="0" dirty="0">
                          <a:solidFill>
                            <a:schemeClr val="tx1"/>
                          </a:solidFill>
                          <a:effectLst/>
                          <a:latin typeface="+mj-ea"/>
                          <a:ea typeface="+mj-ea"/>
                        </a:rPr>
                        <a:t>（医療機関・訪問看護）</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800" b="1" kern="0" spc="0" baseline="0" dirty="0">
                          <a:solidFill>
                            <a:schemeClr val="tx1"/>
                          </a:solidFill>
                          <a:effectLst/>
                          <a:latin typeface="+mn-ea"/>
                          <a:ea typeface="+mn-ea"/>
                        </a:rPr>
                        <a:t>○</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1888058"/>
                  </a:ext>
                </a:extLst>
              </a:tr>
              <a:tr h="321751">
                <a:tc>
                  <a:txBody>
                    <a:bodyPr/>
                    <a:lstStyle/>
                    <a:p>
                      <a:pPr algn="just"/>
                      <a:r>
                        <a:rPr lang="ja-JP" sz="850" b="0" kern="0" spc="0" baseline="0" dirty="0">
                          <a:solidFill>
                            <a:schemeClr val="tx1"/>
                          </a:solidFill>
                          <a:effectLst/>
                          <a:latin typeface="+mj-ea"/>
                          <a:ea typeface="+mj-ea"/>
                        </a:rPr>
                        <a:t>（多文化共生窓口）</a:t>
                      </a:r>
                      <a:endParaRPr lang="ja-JP" sz="850" b="0" kern="100" spc="0" baseline="0" dirty="0">
                        <a:solidFill>
                          <a:schemeClr val="tx1"/>
                        </a:solidFill>
                        <a:effectLst/>
                        <a:latin typeface="+mj-ea"/>
                        <a:ea typeface="+mj-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r>
                        <a:rPr lang="en-US" sz="800" b="0" kern="0" spc="0" baseline="0" dirty="0">
                          <a:solidFill>
                            <a:schemeClr val="tx1"/>
                          </a:solidFill>
                          <a:effectLst/>
                          <a:latin typeface="+mj-ea"/>
                          <a:ea typeface="+mj-ea"/>
                        </a:rPr>
                        <a:t> </a:t>
                      </a:r>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a:solidFill>
                            <a:schemeClr val="tx1"/>
                          </a:solidFill>
                          <a:effectLst/>
                          <a:latin typeface="+mn-ea"/>
                          <a:ea typeface="+mn-ea"/>
                        </a:rPr>
                        <a:t> </a:t>
                      </a:r>
                      <a:endParaRPr lang="ja-JP" sz="800" b="1" kern="100" spc="0" baseline="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ja-JP" sz="800" b="1" kern="0" spc="0" baseline="0" dirty="0">
                          <a:solidFill>
                            <a:schemeClr val="tx1"/>
                          </a:solidFill>
                          <a:effectLst/>
                          <a:latin typeface="+mn-ea"/>
                          <a:ea typeface="+mn-ea"/>
                          <a:cs typeface="+mn-cs"/>
                        </a:rPr>
                        <a:t>○</a:t>
                      </a:r>
                      <a:endParaRPr kumimoji="1" lang="ja-JP" alt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2281372"/>
                  </a:ext>
                </a:extLst>
              </a:tr>
              <a:tr h="321751">
                <a:tc>
                  <a:txBody>
                    <a:bodyPr/>
                    <a:lstStyle/>
                    <a:p>
                      <a:pPr algn="just"/>
                      <a:r>
                        <a:rPr kumimoji="1" lang="ja-JP" altLang="ja-JP" sz="850" b="0" kern="0" spc="0" baseline="0" dirty="0">
                          <a:solidFill>
                            <a:schemeClr val="tx1"/>
                          </a:solidFill>
                          <a:effectLst/>
                          <a:latin typeface="+mj-ea"/>
                          <a:ea typeface="+mn-ea"/>
                          <a:cs typeface="+mn-cs"/>
                        </a:rPr>
                        <a:t>（</a:t>
                      </a:r>
                      <a:r>
                        <a:rPr kumimoji="1" lang="ja-JP" altLang="en-US" sz="850" b="0" kern="0" spc="0" baseline="0" dirty="0">
                          <a:solidFill>
                            <a:schemeClr val="tx1"/>
                          </a:solidFill>
                          <a:effectLst/>
                          <a:latin typeface="+mj-ea"/>
                          <a:ea typeface="+mn-ea"/>
                          <a:cs typeface="+mn-cs"/>
                        </a:rPr>
                        <a:t>民間支援団体（ピアサポート・非営利団体等）</a:t>
                      </a:r>
                      <a:r>
                        <a:rPr kumimoji="1" lang="ja-JP" altLang="ja-JP" sz="850" b="0" kern="0" spc="0" baseline="0" dirty="0">
                          <a:solidFill>
                            <a:schemeClr val="tx1"/>
                          </a:solidFill>
                          <a:effectLst/>
                          <a:latin typeface="+mj-ea"/>
                          <a:ea typeface="+mn-ea"/>
                          <a:cs typeface="+mn-cs"/>
                        </a:rPr>
                        <a:t>）</a:t>
                      </a:r>
                      <a:endParaRPr kumimoji="1" lang="ja-JP" altLang="ja-JP" sz="850" b="0" kern="100" spc="0" baseline="0" dirty="0">
                        <a:solidFill>
                          <a:schemeClr val="tx1"/>
                        </a:solidFill>
                        <a:effectLst/>
                        <a:latin typeface="+mj-ea"/>
                        <a:ea typeface="+mn-ea"/>
                        <a:cs typeface="Times New Roman" panose="02020603050405020304" pitchFamily="18" charset="0"/>
                      </a:endParaRPr>
                    </a:p>
                  </a:txBody>
                  <a:tcPr marL="144000" marR="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50000"/>
                      </a:srgbClr>
                    </a:solidFill>
                  </a:tcPr>
                </a:tc>
                <a:tc>
                  <a:txBody>
                    <a:bodyPr/>
                    <a:lstStyle/>
                    <a:p>
                      <a:pPr algn="just"/>
                      <a:endParaRPr lang="ja-JP" sz="800" b="0" kern="100" spc="0" baseline="0" dirty="0">
                        <a:solidFill>
                          <a:schemeClr val="tx1"/>
                        </a:solidFill>
                        <a:effectLst/>
                        <a:latin typeface="+mj-ea"/>
                        <a:ea typeface="+mj-ea"/>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800" b="1" kern="0" spc="0" baseline="0" dirty="0">
                          <a:solidFill>
                            <a:schemeClr val="tx1"/>
                          </a:solidFill>
                          <a:effectLst/>
                          <a:latin typeface="+mn-ea"/>
                          <a:ea typeface="+mn-ea"/>
                        </a:rPr>
                        <a:t>○</a:t>
                      </a:r>
                      <a:r>
                        <a:rPr lang="en-US" sz="800" b="1" kern="0" spc="0" baseline="0" dirty="0">
                          <a:solidFill>
                            <a:schemeClr val="tx1"/>
                          </a:solidFill>
                          <a:effectLst/>
                          <a:latin typeface="+mn-ea"/>
                          <a:ea typeface="+mn-ea"/>
                        </a:rPr>
                        <a:t> </a:t>
                      </a:r>
                      <a:endParaRPr lang="ja-JP" sz="800" b="1" kern="100" spc="0" baseline="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schemeClr val="tx1"/>
                          </a:solidFill>
                          <a:effectLst/>
                          <a:uLnTx/>
                          <a:uFillTx/>
                          <a:latin typeface="+mn-ea"/>
                          <a:ea typeface="+mn-ea"/>
                          <a:cs typeface="+mn-cs"/>
                        </a:rPr>
                        <a:t>○</a:t>
                      </a:r>
                      <a:r>
                        <a:rPr kumimoji="1" lang="en-US" altLang="ja-JP" sz="800" b="1" i="0" u="none" strike="noStrike" kern="0" cap="none" spc="0" normalizeH="0" baseline="0" noProof="0" dirty="0">
                          <a:ln>
                            <a:noFill/>
                          </a:ln>
                          <a:solidFill>
                            <a:schemeClr val="tx1"/>
                          </a:solidFill>
                          <a:effectLst/>
                          <a:uLnTx/>
                          <a:uFillTx/>
                          <a:latin typeface="+mn-ea"/>
                          <a:ea typeface="+mn-ea"/>
                          <a:cs typeface="+mn-cs"/>
                        </a:rPr>
                        <a:t> </a:t>
                      </a:r>
                      <a:endParaRPr kumimoji="1" lang="ja-JP" altLang="ja-JP" sz="800" b="1" i="0" u="none" strike="noStrike" kern="1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6996386"/>
                  </a:ext>
                </a:extLst>
              </a:tr>
            </a:tbl>
          </a:graphicData>
        </a:graphic>
      </p:graphicFrame>
      <p:sp>
        <p:nvSpPr>
          <p:cNvPr id="9" name="正方形/長方形 8"/>
          <p:cNvSpPr/>
          <p:nvPr/>
        </p:nvSpPr>
        <p:spPr>
          <a:xfrm>
            <a:off x="1757689" y="870666"/>
            <a:ext cx="8398552" cy="1489035"/>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spAutoFit/>
          </a:bodyPr>
          <a:lstStyle/>
          <a:p>
            <a:pPr marL="171450" indent="-171450" algn="just">
              <a:lnSpc>
                <a:spcPct val="140000"/>
              </a:lnSpc>
              <a:buClr>
                <a:srgbClr val="F7B353"/>
              </a:buClr>
              <a:buFont typeface="Wingdings" panose="05000000000000000000" pitchFamily="2" charset="2"/>
              <a:buChar char="l"/>
            </a:pPr>
            <a:r>
              <a:rPr kumimoji="1" lang="ja-JP" altLang="en-US" sz="1000" spc="70" dirty="0">
                <a:solidFill>
                  <a:schemeClr val="tx1"/>
                </a:solidFill>
              </a:rPr>
              <a:t>こども家庭庁　ヤングケアラーについて　</a:t>
            </a:r>
            <a:r>
              <a:rPr kumimoji="1" lang="ja-JP" altLang="en-US" sz="1000" dirty="0">
                <a:solidFill>
                  <a:schemeClr val="tx1"/>
                </a:solidFill>
              </a:rPr>
              <a:t>（</a:t>
            </a:r>
            <a:r>
              <a:rPr kumimoji="1" lang="en-US" altLang="ja-JP" sz="1000" dirty="0">
                <a:solidFill>
                  <a:schemeClr val="tx1"/>
                </a:solidFill>
                <a:hlinkClick r:id="rId2"/>
              </a:rPr>
              <a:t>https://www.cfa.go.jp/policies/young-carer/</a:t>
            </a:r>
            <a:r>
              <a:rPr kumimoji="1" lang="ja-JP" altLang="en-US" sz="1000" dirty="0">
                <a:solidFill>
                  <a:schemeClr val="tx1"/>
                </a:solidFill>
              </a:rPr>
              <a:t>）</a:t>
            </a:r>
            <a:endParaRPr kumimoji="1" lang="en-US" altLang="ja-JP" sz="100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000" spc="70" dirty="0">
                <a:solidFill>
                  <a:schemeClr val="tx1"/>
                </a:solidFill>
              </a:rPr>
              <a:t>ヤングケアラー支援ガイドライン</a:t>
            </a:r>
            <a:endParaRPr kumimoji="1" lang="en-US" altLang="ja-JP" sz="1000" spc="70" dirty="0">
              <a:solidFill>
                <a:schemeClr val="tx1"/>
              </a:solidFill>
            </a:endParaRPr>
          </a:p>
          <a:p>
            <a:pPr algn="just">
              <a:lnSpc>
                <a:spcPct val="140000"/>
              </a:lnSpc>
              <a:buClr>
                <a:srgbClr val="F7B353"/>
              </a:buClr>
            </a:pPr>
            <a:r>
              <a:rPr kumimoji="1" lang="ja-JP" altLang="en-US" sz="1000" spc="70" dirty="0">
                <a:solidFill>
                  <a:schemeClr val="tx1"/>
                </a:solidFill>
              </a:rPr>
              <a:t>　（厚生労働省令和</a:t>
            </a:r>
            <a:r>
              <a:rPr kumimoji="1" lang="en-US" altLang="ja-JP" sz="1000" spc="70" dirty="0">
                <a:solidFill>
                  <a:schemeClr val="tx1"/>
                </a:solidFill>
              </a:rPr>
              <a:t>3</a:t>
            </a:r>
            <a:r>
              <a:rPr kumimoji="1" lang="ja-JP" altLang="en-US" sz="1000" spc="70" dirty="0">
                <a:solidFill>
                  <a:schemeClr val="tx1"/>
                </a:solidFill>
              </a:rPr>
              <a:t>年度 子ども・子育て支援推進調査研究事業 有限責任監査法人トーマツ「多機関・多職種連携によるヤングケアラー支援</a:t>
            </a:r>
            <a:endParaRPr kumimoji="1" lang="en-US" altLang="ja-JP" sz="1000" spc="70" dirty="0">
              <a:solidFill>
                <a:schemeClr val="tx1"/>
              </a:solidFill>
            </a:endParaRPr>
          </a:p>
          <a:p>
            <a:pPr algn="just">
              <a:lnSpc>
                <a:spcPct val="140000"/>
              </a:lnSpc>
              <a:buClr>
                <a:srgbClr val="F7B353"/>
              </a:buClr>
            </a:pPr>
            <a:r>
              <a:rPr kumimoji="1" lang="ja-JP" altLang="en-US" sz="1000" spc="70" dirty="0">
                <a:solidFill>
                  <a:schemeClr val="tx1"/>
                </a:solidFill>
              </a:rPr>
              <a:t>　　マニュアル～ケアを担う子どもを地域で支えるために～」）</a:t>
            </a:r>
            <a:endParaRPr kumimoji="1" lang="en-US" altLang="ja-JP" sz="1000" spc="70" dirty="0">
              <a:solidFill>
                <a:schemeClr val="tx1"/>
              </a:solidFill>
            </a:endParaRPr>
          </a:p>
          <a:p>
            <a:pPr algn="just">
              <a:lnSpc>
                <a:spcPct val="140000"/>
              </a:lnSpc>
              <a:buClr>
                <a:srgbClr val="F7B353"/>
              </a:buClr>
            </a:pPr>
            <a:r>
              <a:rPr kumimoji="1" lang="ja-JP" altLang="en-US" sz="1000" spc="70" dirty="0">
                <a:solidFill>
                  <a:schemeClr val="tx1"/>
                </a:solidFill>
              </a:rPr>
              <a:t>　（こども家庭庁令和</a:t>
            </a:r>
            <a:r>
              <a:rPr kumimoji="1" lang="en-US" altLang="ja-JP" sz="1000" spc="70" dirty="0">
                <a:solidFill>
                  <a:schemeClr val="tx1"/>
                </a:solidFill>
              </a:rPr>
              <a:t>6</a:t>
            </a:r>
            <a:r>
              <a:rPr kumimoji="1" lang="ja-JP" altLang="en-US" sz="1000" spc="70" dirty="0">
                <a:solidFill>
                  <a:schemeClr val="tx1"/>
                </a:solidFill>
              </a:rPr>
              <a:t>年度 子ども・子育て支援等推進調査研究事業 有限責任監査法人トーマツ「ヤングケアラー支援ガイドライン（仮称）」）</a:t>
            </a:r>
            <a:endParaRPr kumimoji="1" lang="en-US" altLang="ja-JP" sz="1000" spc="70" dirty="0">
              <a:solidFill>
                <a:schemeClr val="tx1"/>
              </a:solidFill>
            </a:endParaRPr>
          </a:p>
          <a:p>
            <a:pPr algn="just">
              <a:lnSpc>
                <a:spcPct val="140000"/>
              </a:lnSpc>
              <a:buClr>
                <a:srgbClr val="F7B353"/>
              </a:buClr>
            </a:pPr>
            <a:r>
              <a:rPr kumimoji="1" lang="ja-JP" altLang="en-US" sz="800" dirty="0">
                <a:solidFill>
                  <a:schemeClr val="tx1"/>
                </a:solidFill>
              </a:rPr>
              <a:t>　</a:t>
            </a:r>
            <a:r>
              <a:rPr kumimoji="1" lang="ja-JP" altLang="en-US" sz="1000" dirty="0">
                <a:solidFill>
                  <a:schemeClr val="tx1"/>
                </a:solidFill>
              </a:rPr>
              <a:t>（上記「こども家庭庁</a:t>
            </a:r>
            <a:r>
              <a:rPr kumimoji="1" lang="ja-JP" altLang="en-US" sz="1000" spc="70" dirty="0">
                <a:solidFill>
                  <a:schemeClr val="tx1"/>
                </a:solidFill>
              </a:rPr>
              <a:t>　ヤングケアラーについて」ウェブサイト内</a:t>
            </a:r>
            <a:r>
              <a:rPr kumimoji="1" lang="ja-JP" altLang="en-US" sz="1000" dirty="0">
                <a:solidFill>
                  <a:schemeClr val="tx1"/>
                </a:solidFill>
              </a:rPr>
              <a:t>「</a:t>
            </a:r>
            <a:r>
              <a:rPr kumimoji="1" lang="ja-JP" altLang="en-US" sz="1000" spc="70" dirty="0">
                <a:solidFill>
                  <a:schemeClr val="tx1"/>
                </a:solidFill>
              </a:rPr>
              <a:t>ヤングケアラーに関する調査研究</a:t>
            </a:r>
            <a:r>
              <a:rPr kumimoji="1" lang="ja-JP" altLang="en-US" sz="1000" dirty="0">
                <a:solidFill>
                  <a:schemeClr val="tx1"/>
                </a:solidFill>
              </a:rPr>
              <a:t>」参照）</a:t>
            </a:r>
            <a:endParaRPr kumimoji="1" lang="en-US" altLang="ja-JP" sz="1000" dirty="0">
              <a:solidFill>
                <a:schemeClr val="tx1"/>
              </a:solidFill>
            </a:endParaRPr>
          </a:p>
        </p:txBody>
      </p:sp>
      <p:sp>
        <p:nvSpPr>
          <p:cNvPr id="11" name="正方形/長方形 10"/>
          <p:cNvSpPr/>
          <p:nvPr/>
        </p:nvSpPr>
        <p:spPr>
          <a:xfrm>
            <a:off x="539906" y="870666"/>
            <a:ext cx="1213448" cy="1489035"/>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spc="150" dirty="0">
                <a:solidFill>
                  <a:schemeClr val="tx1"/>
                </a:solidFill>
              </a:rPr>
              <a:t>参考資料・</a:t>
            </a:r>
            <a:endParaRPr kumimoji="1" lang="en-US" altLang="ja-JP" sz="1200" b="1" spc="150" dirty="0">
              <a:solidFill>
                <a:schemeClr val="tx1"/>
              </a:solidFill>
            </a:endParaRPr>
          </a:p>
          <a:p>
            <a:pPr algn="ctr"/>
            <a:r>
              <a:rPr kumimoji="1" lang="ja-JP" altLang="en-US" sz="1200" b="1" spc="150" dirty="0">
                <a:solidFill>
                  <a:schemeClr val="tx1"/>
                </a:solidFill>
              </a:rPr>
              <a:t>マニュアル</a:t>
            </a:r>
          </a:p>
        </p:txBody>
      </p:sp>
      <p:grpSp>
        <p:nvGrpSpPr>
          <p:cNvPr id="5" name="グループ化 4"/>
          <p:cNvGrpSpPr/>
          <p:nvPr/>
        </p:nvGrpSpPr>
        <p:grpSpPr>
          <a:xfrm>
            <a:off x="539906" y="2470996"/>
            <a:ext cx="3805931" cy="195276"/>
            <a:chOff x="539906" y="2244746"/>
            <a:chExt cx="3805931" cy="195276"/>
          </a:xfrm>
        </p:grpSpPr>
        <p:sp>
          <p:nvSpPr>
            <p:cNvPr id="12" name="正方形/長方形 11"/>
            <p:cNvSpPr/>
            <p:nvPr/>
          </p:nvSpPr>
          <p:spPr>
            <a:xfrm>
              <a:off x="697201" y="2245252"/>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相談窓口、支援機関（埋めて活用ください）</a:t>
              </a:r>
            </a:p>
          </p:txBody>
        </p:sp>
        <p:sp>
          <p:nvSpPr>
            <p:cNvPr id="4" name="正方形/長方形 3"/>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2624" y="772250"/>
            <a:ext cx="918936" cy="608875"/>
          </a:xfrm>
          <a:prstGeom prst="rect">
            <a:avLst/>
          </a:prstGeom>
        </p:spPr>
      </p:pic>
    </p:spTree>
    <p:extLst>
      <p:ext uri="{BB962C8B-B14F-4D97-AF65-F5344CB8AC3E}">
        <p14:creationId xmlns:p14="http://schemas.microsoft.com/office/powerpoint/2010/main" val="3271710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D688A-A814-409F-2D1E-0975D46D6F14}"/>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D9A6E9B-3D8A-CCB8-6854-00E6993BB06F}"/>
              </a:ext>
            </a:extLst>
          </p:cNvPr>
          <p:cNvSpPr>
            <a:spLocks noGrp="1"/>
          </p:cNvSpPr>
          <p:nvPr>
            <p:ph type="sldNum" sz="quarter" idx="12"/>
          </p:nvPr>
        </p:nvSpPr>
        <p:spPr/>
        <p:txBody>
          <a:bodyPr/>
          <a:lstStyle/>
          <a:p>
            <a:fld id="{E404A7C7-E5A9-4202-A9FB-4BD923E4729E}" type="slidenum">
              <a:rPr lang="ja-JP" altLang="en-US" smtClean="0"/>
              <a:pPr/>
              <a:t>11</a:t>
            </a:fld>
            <a:endParaRPr lang="ja-JP" altLang="en-US"/>
          </a:p>
        </p:txBody>
      </p:sp>
      <p:sp>
        <p:nvSpPr>
          <p:cNvPr id="2" name="タイトル 1">
            <a:extLst>
              <a:ext uri="{FF2B5EF4-FFF2-40B4-BE49-F238E27FC236}">
                <a16:creationId xmlns:a16="http://schemas.microsoft.com/office/drawing/2014/main" id="{EA519451-219C-B81C-1299-2077608C5F15}"/>
              </a:ext>
            </a:extLst>
          </p:cNvPr>
          <p:cNvSpPr>
            <a:spLocks noGrp="1"/>
          </p:cNvSpPr>
          <p:nvPr>
            <p:ph type="title"/>
          </p:nvPr>
        </p:nvSpPr>
        <p:spPr/>
        <p:txBody>
          <a:bodyPr/>
          <a:lstStyle/>
          <a:p>
            <a:r>
              <a:rPr lang="ja-JP" altLang="en-US" dirty="0"/>
              <a:t>参考となるマニュアルや相談窓口、支援関係機関一覧</a:t>
            </a:r>
          </a:p>
        </p:txBody>
      </p:sp>
      <p:graphicFrame>
        <p:nvGraphicFramePr>
          <p:cNvPr id="9" name="表 8">
            <a:extLst>
              <a:ext uri="{FF2B5EF4-FFF2-40B4-BE49-F238E27FC236}">
                <a16:creationId xmlns:a16="http://schemas.microsoft.com/office/drawing/2014/main" id="{0DC438C7-2E1F-5777-B741-DA463E5472CA}"/>
              </a:ext>
            </a:extLst>
          </p:cNvPr>
          <p:cNvGraphicFramePr>
            <a:graphicFrameLocks noGrp="1"/>
          </p:cNvGraphicFramePr>
          <p:nvPr>
            <p:extLst>
              <p:ext uri="{D42A27DB-BD31-4B8C-83A1-F6EECF244321}">
                <p14:modId xmlns:p14="http://schemas.microsoft.com/office/powerpoint/2010/main" val="3844492845"/>
              </p:ext>
            </p:extLst>
          </p:nvPr>
        </p:nvGraphicFramePr>
        <p:xfrm>
          <a:off x="539906" y="1053170"/>
          <a:ext cx="9616335" cy="1008000"/>
        </p:xfrm>
        <a:graphic>
          <a:graphicData uri="http://schemas.openxmlformats.org/drawingml/2006/table">
            <a:tbl>
              <a:tblPr firstRow="1" firstCol="1" bandRow="1">
                <a:tableStyleId>{5C22544A-7EE6-4342-B048-85BDC9FD1C3A}</a:tableStyleId>
              </a:tblPr>
              <a:tblGrid>
                <a:gridCol w="3265959">
                  <a:extLst>
                    <a:ext uri="{9D8B030D-6E8A-4147-A177-3AD203B41FA5}">
                      <a16:colId xmlns:a16="http://schemas.microsoft.com/office/drawing/2014/main" val="4261298994"/>
                    </a:ext>
                  </a:extLst>
                </a:gridCol>
                <a:gridCol w="3313341">
                  <a:extLst>
                    <a:ext uri="{9D8B030D-6E8A-4147-A177-3AD203B41FA5}">
                      <a16:colId xmlns:a16="http://schemas.microsoft.com/office/drawing/2014/main" val="3458921727"/>
                    </a:ext>
                  </a:extLst>
                </a:gridCol>
                <a:gridCol w="3037035">
                  <a:extLst>
                    <a:ext uri="{9D8B030D-6E8A-4147-A177-3AD203B41FA5}">
                      <a16:colId xmlns:a16="http://schemas.microsoft.com/office/drawing/2014/main" val="1483717888"/>
                    </a:ext>
                  </a:extLst>
                </a:gridCol>
              </a:tblGrid>
              <a:tr h="252000">
                <a:tc>
                  <a:txBody>
                    <a:bodyPr/>
                    <a:lstStyle/>
                    <a:p>
                      <a:pPr algn="l"/>
                      <a:r>
                        <a:rPr lang="ja-JP" sz="1000" kern="0" spc="70" baseline="0" dirty="0">
                          <a:solidFill>
                            <a:schemeClr val="tx1"/>
                          </a:solidFill>
                          <a:effectLst/>
                          <a:latin typeface="+mn-ea"/>
                          <a:ea typeface="+mn-ea"/>
                          <a:cs typeface="Times New Roman" panose="02020603050405020304" pitchFamily="18" charset="0"/>
                        </a:rPr>
                        <a:t>相談内容</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l"/>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虐待の相談以外にも子供の福祉に関する様々な相談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児童相談所</a:t>
                      </a:r>
                      <a:r>
                        <a:rPr lang="ja-JP" altLang="en-US" sz="1000" kern="0" spc="70" baseline="0" dirty="0">
                          <a:solidFill>
                            <a:schemeClr val="tx1"/>
                          </a:solidFill>
                          <a:effectLst/>
                          <a:latin typeface="+mn-ea"/>
                          <a:ea typeface="+mn-ea"/>
                          <a:cs typeface="Times New Roman" panose="02020603050405020304" pitchFamily="18" charset="0"/>
                        </a:rPr>
                        <a:t>虐待対応</a:t>
                      </a:r>
                      <a:r>
                        <a:rPr lang="ja-JP" sz="1000" kern="0" spc="70" baseline="0" dirty="0">
                          <a:solidFill>
                            <a:schemeClr val="tx1"/>
                          </a:solidFill>
                          <a:effectLst/>
                          <a:latin typeface="+mn-ea"/>
                          <a:ea typeface="+mn-ea"/>
                          <a:cs typeface="Times New Roman" panose="02020603050405020304" pitchFamily="18" charset="0"/>
                        </a:rPr>
                        <a:t>ダイヤル</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a:solidFill>
                            <a:schemeClr val="tx1"/>
                          </a:solidFill>
                          <a:effectLst/>
                          <a:latin typeface="+mn-ea"/>
                          <a:ea typeface="+mn-ea"/>
                          <a:cs typeface="Times New Roman" panose="02020603050405020304" pitchFamily="18" charset="0"/>
                        </a:rPr>
                        <a:t>電話番号：</a:t>
                      </a:r>
                      <a:r>
                        <a:rPr lang="en-US" sz="1000" kern="0" spc="70" baseline="0">
                          <a:solidFill>
                            <a:schemeClr val="tx1"/>
                          </a:solidFill>
                          <a:effectLst/>
                          <a:latin typeface="+mn-ea"/>
                          <a:ea typeface="+mn-ea"/>
                          <a:cs typeface="Times New Roman" panose="02020603050405020304" pitchFamily="18" charset="0"/>
                        </a:rPr>
                        <a:t>0120-189-783</a:t>
                      </a:r>
                      <a:r>
                        <a:rPr lang="ja-JP" sz="1000" kern="0" spc="70" baseline="0">
                          <a:solidFill>
                            <a:schemeClr val="tx1"/>
                          </a:solidFill>
                          <a:effectLst/>
                          <a:latin typeface="+mn-ea"/>
                          <a:ea typeface="+mn-ea"/>
                          <a:cs typeface="Times New Roman" panose="02020603050405020304" pitchFamily="18" charset="0"/>
                        </a:rPr>
                        <a:t>（</a:t>
                      </a:r>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時間受付）　</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いじめやその他の子供の</a:t>
                      </a:r>
                      <a:r>
                        <a:rPr lang="en-US" sz="1000" kern="0" spc="70" baseline="0" dirty="0">
                          <a:solidFill>
                            <a:schemeClr val="tx1">
                              <a:lumMod val="75000"/>
                              <a:lumOff val="25000"/>
                            </a:schemeClr>
                          </a:solidFill>
                          <a:effectLst/>
                          <a:latin typeface="+mn-ea"/>
                          <a:ea typeface="+mn-ea"/>
                          <a:cs typeface="Times New Roman" panose="02020603050405020304" pitchFamily="18" charset="0"/>
                        </a:rPr>
                        <a:t>SOS</a:t>
                      </a:r>
                      <a:r>
                        <a:rPr lang="ja-JP" sz="1000" kern="0" spc="70" baseline="0" dirty="0">
                          <a:solidFill>
                            <a:schemeClr val="tx1">
                              <a:lumMod val="75000"/>
                              <a:lumOff val="25000"/>
                            </a:schemeClr>
                          </a:solidFill>
                          <a:effectLst/>
                          <a:latin typeface="+mn-ea"/>
                          <a:ea typeface="+mn-ea"/>
                          <a:cs typeface="Times New Roman" panose="02020603050405020304" pitchFamily="18" charset="0"/>
                        </a:rPr>
                        <a:t>全般</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時間子供</a:t>
                      </a:r>
                      <a:r>
                        <a:rPr lang="en-US" sz="1000" kern="0" spc="70" baseline="0">
                          <a:solidFill>
                            <a:schemeClr val="tx1"/>
                          </a:solidFill>
                          <a:effectLst/>
                          <a:latin typeface="+mn-ea"/>
                          <a:ea typeface="+mn-ea"/>
                          <a:cs typeface="Times New Roman" panose="02020603050405020304" pitchFamily="18" charset="0"/>
                        </a:rPr>
                        <a:t>SOS</a:t>
                      </a:r>
                      <a:r>
                        <a:rPr lang="ja-JP" sz="1000" kern="0" spc="70" baseline="0">
                          <a:solidFill>
                            <a:schemeClr val="tx1"/>
                          </a:solidFill>
                          <a:effectLst/>
                          <a:latin typeface="+mn-ea"/>
                          <a:ea typeface="+mn-ea"/>
                          <a:cs typeface="Times New Roman" panose="02020603050405020304" pitchFamily="18" charset="0"/>
                        </a:rPr>
                        <a:t>ダイヤル（文部科学省）</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a:solidFill>
                            <a:schemeClr val="tx1"/>
                          </a:solidFill>
                          <a:effectLst/>
                          <a:latin typeface="+mn-ea"/>
                          <a:ea typeface="+mn-ea"/>
                          <a:cs typeface="Times New Roman" panose="02020603050405020304" pitchFamily="18" charset="0"/>
                        </a:rPr>
                        <a:t>電話番号：</a:t>
                      </a:r>
                      <a:r>
                        <a:rPr lang="en-US" sz="1000" kern="0" spc="70" baseline="0">
                          <a:solidFill>
                            <a:schemeClr val="tx1"/>
                          </a:solidFill>
                          <a:effectLst/>
                          <a:latin typeface="+mn-ea"/>
                          <a:ea typeface="+mn-ea"/>
                          <a:cs typeface="Times New Roman" panose="02020603050405020304" pitchFamily="18" charset="0"/>
                        </a:rPr>
                        <a:t>0120-0-78310</a:t>
                      </a:r>
                      <a:r>
                        <a:rPr lang="ja-JP" sz="1000" kern="0" spc="70" baseline="0">
                          <a:solidFill>
                            <a:schemeClr val="tx1"/>
                          </a:solidFill>
                          <a:effectLst/>
                          <a:latin typeface="+mn-ea"/>
                          <a:ea typeface="+mn-ea"/>
                          <a:cs typeface="Times New Roman" panose="02020603050405020304" pitchFamily="18" charset="0"/>
                        </a:rPr>
                        <a:t>（</a:t>
                      </a:r>
                      <a:r>
                        <a:rPr lang="en-US" sz="1000" kern="0" spc="70" baseline="0">
                          <a:solidFill>
                            <a:schemeClr val="tx1"/>
                          </a:solidFill>
                          <a:effectLst/>
                          <a:latin typeface="+mn-ea"/>
                          <a:ea typeface="+mn-ea"/>
                          <a:cs typeface="Times New Roman" panose="02020603050405020304" pitchFamily="18" charset="0"/>
                        </a:rPr>
                        <a:t>24</a:t>
                      </a:r>
                      <a:r>
                        <a:rPr lang="ja-JP" sz="1000" kern="0" spc="70" baseline="0">
                          <a:solidFill>
                            <a:schemeClr val="tx1"/>
                          </a:solidFill>
                          <a:effectLst/>
                          <a:latin typeface="+mn-ea"/>
                          <a:ea typeface="+mn-ea"/>
                          <a:cs typeface="Times New Roman" panose="02020603050405020304" pitchFamily="18" charset="0"/>
                        </a:rPr>
                        <a:t>時間受付）　</a:t>
                      </a:r>
                      <a:endParaRPr lang="ja-JP" sz="1000" kern="100" spc="70" baseline="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25200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「いじめ」や虐待など子供の人権問題に関する相談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alpha val="30000"/>
                      </a:srgbClr>
                    </a:solidFill>
                  </a:tcPr>
                </a:tc>
                <a:tc>
                  <a:txBody>
                    <a:bodyPr/>
                    <a:lstStyle/>
                    <a:p>
                      <a:pPr algn="just"/>
                      <a:r>
                        <a:rPr lang="ja-JP" altLang="en-US" sz="1000" kern="0" spc="70" baseline="0" dirty="0">
                          <a:solidFill>
                            <a:schemeClr val="tx1"/>
                          </a:solidFill>
                          <a:effectLst/>
                          <a:latin typeface="+mn-ea"/>
                          <a:ea typeface="+mn-ea"/>
                          <a:cs typeface="Times New Roman" panose="02020603050405020304" pitchFamily="18" charset="0"/>
                        </a:rPr>
                        <a:t>こども</a:t>
                      </a:r>
                      <a:r>
                        <a:rPr lang="ja-JP" sz="1000" kern="0" spc="70" baseline="0" dirty="0">
                          <a:solidFill>
                            <a:schemeClr val="tx1"/>
                          </a:solidFill>
                          <a:effectLst/>
                          <a:latin typeface="+mn-ea"/>
                          <a:ea typeface="+mn-ea"/>
                          <a:cs typeface="Times New Roman" panose="02020603050405020304" pitchFamily="18" charset="0"/>
                        </a:rPr>
                        <a:t>の人権</a:t>
                      </a:r>
                      <a:r>
                        <a:rPr lang="en-US" sz="1000" kern="0" spc="70" baseline="0" dirty="0">
                          <a:solidFill>
                            <a:schemeClr val="tx1"/>
                          </a:solidFill>
                          <a:effectLst/>
                          <a:latin typeface="+mn-ea"/>
                          <a:ea typeface="+mn-ea"/>
                          <a:cs typeface="Times New Roman" panose="02020603050405020304" pitchFamily="18" charset="0"/>
                        </a:rPr>
                        <a:t>110</a:t>
                      </a:r>
                      <a:r>
                        <a:rPr lang="ja-JP" sz="1000" kern="0" spc="70" baseline="0" dirty="0">
                          <a:solidFill>
                            <a:schemeClr val="tx1"/>
                          </a:solidFill>
                          <a:effectLst/>
                          <a:latin typeface="+mn-ea"/>
                          <a:ea typeface="+mn-ea"/>
                          <a:cs typeface="Times New Roman" panose="02020603050405020304" pitchFamily="18" charset="0"/>
                        </a:rPr>
                        <a:t>番（法務省）</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電話番号：</a:t>
                      </a:r>
                      <a:r>
                        <a:rPr lang="en-US" sz="1000" kern="0" spc="70" baseline="0" dirty="0">
                          <a:solidFill>
                            <a:schemeClr val="tx1"/>
                          </a:solidFill>
                          <a:effectLst/>
                          <a:latin typeface="+mn-ea"/>
                          <a:ea typeface="+mn-ea"/>
                          <a:cs typeface="Times New Roman" panose="02020603050405020304" pitchFamily="18" charset="0"/>
                        </a:rPr>
                        <a:t>0120-007-110</a:t>
                      </a:r>
                      <a:r>
                        <a:rPr lang="ja-JP" sz="1000" kern="0" spc="70" baseline="0" dirty="0">
                          <a:solidFill>
                            <a:schemeClr val="tx1"/>
                          </a:solidFill>
                          <a:effectLst/>
                          <a:latin typeface="+mn-ea"/>
                          <a:ea typeface="+mn-ea"/>
                          <a:cs typeface="Times New Roman" panose="02020603050405020304" pitchFamily="18" charset="0"/>
                        </a:rPr>
                        <a:t>（平日）</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074612"/>
                  </a:ext>
                </a:extLst>
              </a:tr>
            </a:tbl>
          </a:graphicData>
        </a:graphic>
      </p:graphicFrame>
      <p:graphicFrame>
        <p:nvGraphicFramePr>
          <p:cNvPr id="13" name="表 12">
            <a:extLst>
              <a:ext uri="{FF2B5EF4-FFF2-40B4-BE49-F238E27FC236}">
                <a16:creationId xmlns:a16="http://schemas.microsoft.com/office/drawing/2014/main" id="{969A007A-F7B7-102B-C979-6BDE1B438180}"/>
              </a:ext>
            </a:extLst>
          </p:cNvPr>
          <p:cNvGraphicFramePr>
            <a:graphicFrameLocks noGrp="1"/>
          </p:cNvGraphicFramePr>
          <p:nvPr>
            <p:extLst>
              <p:ext uri="{D42A27DB-BD31-4B8C-83A1-F6EECF244321}">
                <p14:modId xmlns:p14="http://schemas.microsoft.com/office/powerpoint/2010/main" val="1631887822"/>
              </p:ext>
            </p:extLst>
          </p:nvPr>
        </p:nvGraphicFramePr>
        <p:xfrm>
          <a:off x="535570" y="5821885"/>
          <a:ext cx="9616335" cy="342098"/>
        </p:xfrm>
        <a:graphic>
          <a:graphicData uri="http://schemas.openxmlformats.org/drawingml/2006/table">
            <a:tbl>
              <a:tblPr firstRow="1" firstCol="1" bandRow="1">
                <a:tableStyleId>{5C22544A-7EE6-4342-B048-85BDC9FD1C3A}</a:tableStyleId>
              </a:tblPr>
              <a:tblGrid>
                <a:gridCol w="4865989">
                  <a:extLst>
                    <a:ext uri="{9D8B030D-6E8A-4147-A177-3AD203B41FA5}">
                      <a16:colId xmlns:a16="http://schemas.microsoft.com/office/drawing/2014/main" val="1373258002"/>
                    </a:ext>
                  </a:extLst>
                </a:gridCol>
                <a:gridCol w="4750346">
                  <a:extLst>
                    <a:ext uri="{9D8B030D-6E8A-4147-A177-3AD203B41FA5}">
                      <a16:colId xmlns:a16="http://schemas.microsoft.com/office/drawing/2014/main" val="3615260428"/>
                    </a:ext>
                  </a:extLst>
                </a:gridCol>
              </a:tblGrid>
              <a:tr h="342098">
                <a:tc>
                  <a:txBody>
                    <a:bodyPr/>
                    <a:lstStyle/>
                    <a:p>
                      <a:pPr algn="ctr"/>
                      <a:r>
                        <a:rPr lang="ja-JP" altLang="en-US" sz="1000" b="1" kern="0" dirty="0">
                          <a:solidFill>
                            <a:schemeClr val="tx1"/>
                          </a:solidFill>
                          <a:effectLst/>
                          <a:latin typeface="+mn-ea"/>
                          <a:ea typeface="+mn-ea"/>
                          <a:cs typeface="ＭＳ Ｐゴシック" panose="020B0600070205080204" pitchFamily="50" charset="-128"/>
                        </a:rPr>
                        <a:t>東京都ヤングケアラー相談支援等補助事業　補助団体一覧</a:t>
                      </a: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30000"/>
                      </a:srgbClr>
                    </a:solidFill>
                  </a:tcPr>
                </a:tc>
                <a:tc>
                  <a:txBody>
                    <a:bodyPr/>
                    <a:lstStyle/>
                    <a:p>
                      <a:pPr algn="ctr"/>
                      <a:r>
                        <a:rPr lang="en-US" sz="1000" b="0" kern="0" dirty="0">
                          <a:solidFill>
                            <a:schemeClr val="tx1"/>
                          </a:solidFill>
                          <a:effectLst/>
                          <a:latin typeface="+mn-ea"/>
                          <a:ea typeface="+mn-ea"/>
                          <a:cs typeface="Times New Roman" panose="02020603050405020304" pitchFamily="18" charset="0"/>
                          <a:hlinkClick r:id="rId2"/>
                        </a:rPr>
                        <a:t>https://www.fukushi.metro.tokyo.lg.jp/kodomo/kosodate/young-carer</a:t>
                      </a:r>
                      <a:endParaRPr lang="ja-JP" sz="1000" b="0" kern="100" dirty="0">
                        <a:solidFill>
                          <a:schemeClr val="tx1"/>
                        </a:solidFill>
                        <a:effectLst/>
                        <a:latin typeface="+mn-ea"/>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03180"/>
                  </a:ext>
                </a:extLst>
              </a:tr>
            </a:tbl>
          </a:graphicData>
        </a:graphic>
      </p:graphicFrame>
      <p:graphicFrame>
        <p:nvGraphicFramePr>
          <p:cNvPr id="15" name="表 14">
            <a:extLst>
              <a:ext uri="{FF2B5EF4-FFF2-40B4-BE49-F238E27FC236}">
                <a16:creationId xmlns:a16="http://schemas.microsoft.com/office/drawing/2014/main" id="{549206CD-379C-2041-3EBC-02C67DAF6901}"/>
              </a:ext>
            </a:extLst>
          </p:cNvPr>
          <p:cNvGraphicFramePr>
            <a:graphicFrameLocks noGrp="1"/>
          </p:cNvGraphicFramePr>
          <p:nvPr>
            <p:extLst>
              <p:ext uri="{D42A27DB-BD31-4B8C-83A1-F6EECF244321}">
                <p14:modId xmlns:p14="http://schemas.microsoft.com/office/powerpoint/2010/main" val="3107909410"/>
              </p:ext>
            </p:extLst>
          </p:nvPr>
        </p:nvGraphicFramePr>
        <p:xfrm>
          <a:off x="535571" y="3163531"/>
          <a:ext cx="9616335" cy="2383920"/>
        </p:xfrm>
        <a:graphic>
          <a:graphicData uri="http://schemas.openxmlformats.org/drawingml/2006/table">
            <a:tbl>
              <a:tblPr firstRow="1" firstCol="1" bandRow="1">
                <a:tableStyleId>{5C22544A-7EE6-4342-B048-85BDC9FD1C3A}</a:tableStyleId>
              </a:tblPr>
              <a:tblGrid>
                <a:gridCol w="2142173">
                  <a:extLst>
                    <a:ext uri="{9D8B030D-6E8A-4147-A177-3AD203B41FA5}">
                      <a16:colId xmlns:a16="http://schemas.microsoft.com/office/drawing/2014/main" val="4261298994"/>
                    </a:ext>
                  </a:extLst>
                </a:gridCol>
                <a:gridCol w="2729003">
                  <a:extLst>
                    <a:ext uri="{9D8B030D-6E8A-4147-A177-3AD203B41FA5}">
                      <a16:colId xmlns:a16="http://schemas.microsoft.com/office/drawing/2014/main" val="3458921727"/>
                    </a:ext>
                  </a:extLst>
                </a:gridCol>
                <a:gridCol w="4745159">
                  <a:extLst>
                    <a:ext uri="{9D8B030D-6E8A-4147-A177-3AD203B41FA5}">
                      <a16:colId xmlns:a16="http://schemas.microsoft.com/office/drawing/2014/main" val="1483717888"/>
                    </a:ext>
                  </a:extLst>
                </a:gridCol>
              </a:tblGrid>
              <a:tr h="0">
                <a:tc>
                  <a:txBody>
                    <a:bodyPr/>
                    <a:lstStyle/>
                    <a:p>
                      <a:pPr algn="just"/>
                      <a:r>
                        <a:rPr lang="ja-JP" sz="1000" kern="0" spc="70" baseline="0" dirty="0">
                          <a:solidFill>
                            <a:schemeClr val="tx1"/>
                          </a:solidFill>
                          <a:effectLst/>
                          <a:latin typeface="+mn-ea"/>
                          <a:ea typeface="+mn-ea"/>
                          <a:cs typeface="Times New Roman" panose="02020603050405020304" pitchFamily="18" charset="0"/>
                        </a:rPr>
                        <a:t>相談内容</a:t>
                      </a:r>
                      <a:endParaRPr lang="en-US" altLang="ja-JP" sz="1000" kern="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機関・窓口名</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tc>
                  <a:txBody>
                    <a:bodyPr/>
                    <a:lstStyle/>
                    <a:p>
                      <a:pPr algn="just"/>
                      <a:r>
                        <a:rPr lang="ja-JP" sz="1000" kern="0" spc="70" baseline="0" dirty="0">
                          <a:solidFill>
                            <a:schemeClr val="tx1"/>
                          </a:solidFill>
                          <a:effectLst/>
                          <a:latin typeface="+mn-ea"/>
                          <a:ea typeface="+mn-ea"/>
                          <a:cs typeface="Times New Roman" panose="02020603050405020304" pitchFamily="18" charset="0"/>
                        </a:rPr>
                        <a:t>問い合わせ先</a:t>
                      </a:r>
                      <a:endParaRPr lang="ja-JP" sz="1000" kern="100" spc="70" baseline="0" dirty="0">
                        <a:solidFill>
                          <a:schemeClr val="tx1"/>
                        </a:solidFill>
                        <a:effectLst/>
                        <a:latin typeface="+mn-ea"/>
                        <a:ea typeface="+mn-ea"/>
                        <a:cs typeface="Times New Roman" panose="02020603050405020304" pitchFamily="18" charset="0"/>
                      </a:endParaRPr>
                    </a:p>
                  </a:txBody>
                  <a:tcPr marL="72000" marR="0" marT="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9A9"/>
                    </a:solidFill>
                  </a:tcPr>
                </a:tc>
                <a:extLst>
                  <a:ext uri="{0D108BD9-81ED-4DB2-BD59-A6C34878D82A}">
                    <a16:rowId xmlns:a16="http://schemas.microsoft.com/office/drawing/2014/main" val="2581331407"/>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教職員の相談窓口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東京都ヤングケアラー相談ダイヤル</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sz="1000" kern="0" spc="70" baseline="0" dirty="0">
                          <a:effectLst/>
                          <a:latin typeface="+mn-ea"/>
                          <a:ea typeface="+mn-ea"/>
                          <a:cs typeface="Times New Roman" panose="02020603050405020304" pitchFamily="18" charset="0"/>
                        </a:rPr>
                        <a:t>●電話相談窓口　</a:t>
                      </a:r>
                      <a:r>
                        <a:rPr lang="en-US" sz="1000" kern="0" spc="70" baseline="0" dirty="0">
                          <a:effectLst/>
                          <a:latin typeface="+mn-ea"/>
                          <a:ea typeface="+mn-ea"/>
                          <a:cs typeface="Times New Roman" panose="02020603050405020304" pitchFamily="18" charset="0"/>
                        </a:rPr>
                        <a:t>03-5320-7785</a:t>
                      </a:r>
                      <a:endParaRPr lang="ja-JP" sz="1000" kern="100" spc="7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474531"/>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a:solidFill>
                            <a:schemeClr val="tx1">
                              <a:lumMod val="75000"/>
                              <a:lumOff val="25000"/>
                            </a:schemeClr>
                          </a:solidFill>
                          <a:effectLst/>
                          <a:latin typeface="+mn-ea"/>
                          <a:ea typeface="+mn-ea"/>
                          <a:cs typeface="Times New Roman" panose="02020603050405020304" pitchFamily="18" charset="0"/>
                        </a:rPr>
                        <a:t>外国人相談窓口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zh-TW" altLang="en-US" sz="1000" kern="100" dirty="0">
                          <a:solidFill>
                            <a:schemeClr val="tx1">
                              <a:lumMod val="75000"/>
                              <a:lumOff val="25000"/>
                            </a:schemeClr>
                          </a:solidFill>
                          <a:effectLst/>
                          <a:latin typeface="+mn-ea"/>
                          <a:ea typeface="+mn-ea"/>
                          <a:cs typeface="Times New Roman" panose="02020603050405020304" pitchFamily="18" charset="0"/>
                        </a:rPr>
                        <a:t>東京都外国人相談（</a:t>
                      </a:r>
                      <a:r>
                        <a:rPr lang="en-US" altLang="zh-TW" sz="1000" kern="100" dirty="0">
                          <a:solidFill>
                            <a:schemeClr val="tx1">
                              <a:lumMod val="75000"/>
                              <a:lumOff val="25000"/>
                            </a:schemeClr>
                          </a:solidFill>
                          <a:effectLst/>
                          <a:latin typeface="+mn-ea"/>
                          <a:ea typeface="+mn-ea"/>
                          <a:cs typeface="Times New Roman" panose="02020603050405020304" pitchFamily="18" charset="0"/>
                        </a:rPr>
                        <a:t>FRAC</a:t>
                      </a:r>
                      <a:r>
                        <a:rPr lang="zh-TW" altLang="en-US" sz="1000" kern="100" dirty="0">
                          <a:solidFill>
                            <a:schemeClr val="tx1">
                              <a:lumMod val="75000"/>
                              <a:lumOff val="25000"/>
                            </a:schemeClr>
                          </a:solidFill>
                          <a:effectLst/>
                          <a:latin typeface="+mn-ea"/>
                          <a:ea typeface="+mn-ea"/>
                          <a:cs typeface="Times New Roman" panose="02020603050405020304" pitchFamily="18" charset="0"/>
                        </a:rPr>
                        <a:t>）</a:t>
                      </a: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zh-TW" altLang="en-US" sz="1000" kern="100" spc="70" baseline="0" dirty="0">
                          <a:solidFill>
                            <a:schemeClr val="tx1"/>
                          </a:solidFill>
                          <a:effectLst/>
                          <a:latin typeface="+mn-ea"/>
                          <a:ea typeface="+mn-ea"/>
                          <a:cs typeface="Times New Roman" panose="02020603050405020304" pitchFamily="18" charset="0"/>
                        </a:rPr>
                        <a:t>●電話相談窓口　</a:t>
                      </a:r>
                      <a:endParaRPr lang="en-US" altLang="zh-TW" sz="1000" kern="100" spc="70" baseline="0" dirty="0">
                        <a:solidFill>
                          <a:schemeClr val="tx1"/>
                        </a:solidFill>
                        <a:effectLst/>
                        <a:latin typeface="+mn-ea"/>
                        <a:ea typeface="+mn-ea"/>
                        <a:cs typeface="Times New Roman" panose="02020603050405020304" pitchFamily="18" charset="0"/>
                      </a:endParaRPr>
                    </a:p>
                    <a:p>
                      <a:pPr algn="just"/>
                      <a:r>
                        <a:rPr lang="zh-TW" altLang="en-US" sz="1000" kern="100" spc="70" baseline="0" dirty="0">
                          <a:solidFill>
                            <a:schemeClr val="tx1"/>
                          </a:solidFill>
                          <a:effectLst/>
                          <a:latin typeface="+mn-ea"/>
                          <a:ea typeface="+mn-ea"/>
                          <a:cs typeface="Times New Roman" panose="02020603050405020304" pitchFamily="18" charset="0"/>
                        </a:rPr>
                        <a:t>英語  </a:t>
                      </a:r>
                      <a:r>
                        <a:rPr lang="en-US" altLang="zh-TW" sz="1000" kern="100" spc="70" baseline="0" dirty="0">
                          <a:solidFill>
                            <a:schemeClr val="tx1"/>
                          </a:solidFill>
                          <a:effectLst/>
                          <a:latin typeface="+mn-ea"/>
                          <a:ea typeface="+mn-ea"/>
                          <a:cs typeface="Times New Roman" panose="02020603050405020304" pitchFamily="18" charset="0"/>
                        </a:rPr>
                        <a:t>03-5320-7744</a:t>
                      </a:r>
                      <a:r>
                        <a:rPr lang="ja-JP" altLang="en-US" sz="1000" kern="100" spc="70" baseline="0" dirty="0">
                          <a:solidFill>
                            <a:schemeClr val="tx1"/>
                          </a:solidFill>
                          <a:effectLst/>
                          <a:latin typeface="+mn-ea"/>
                          <a:ea typeface="+mn-ea"/>
                          <a:cs typeface="Times New Roman" panose="02020603050405020304" pitchFamily="18" charset="0"/>
                        </a:rPr>
                        <a:t>　</a:t>
                      </a:r>
                      <a:r>
                        <a:rPr lang="zh-TW" altLang="en-US" sz="1000" kern="100" spc="70" baseline="0" dirty="0">
                          <a:solidFill>
                            <a:schemeClr val="tx1"/>
                          </a:solidFill>
                          <a:effectLst/>
                          <a:latin typeface="+mn-ea"/>
                          <a:ea typeface="+mn-ea"/>
                          <a:cs typeface="Times New Roman" panose="02020603050405020304" pitchFamily="18" charset="0"/>
                        </a:rPr>
                        <a:t>中国語  </a:t>
                      </a:r>
                      <a:r>
                        <a:rPr lang="en-US" altLang="zh-TW" sz="1000" kern="100" spc="70" baseline="0" dirty="0">
                          <a:solidFill>
                            <a:schemeClr val="tx1"/>
                          </a:solidFill>
                          <a:effectLst/>
                          <a:latin typeface="+mn-ea"/>
                          <a:ea typeface="+mn-ea"/>
                          <a:cs typeface="Times New Roman" panose="02020603050405020304" pitchFamily="18" charset="0"/>
                        </a:rPr>
                        <a:t>03-5320-7766</a:t>
                      </a:r>
                      <a:r>
                        <a:rPr lang="zh-TW" altLang="en-US" sz="1000" kern="100" spc="70" baseline="0" dirty="0">
                          <a:solidFill>
                            <a:schemeClr val="tx1"/>
                          </a:solidFill>
                          <a:effectLst/>
                          <a:latin typeface="+mn-ea"/>
                          <a:ea typeface="+mn-ea"/>
                          <a:cs typeface="Times New Roman" panose="02020603050405020304" pitchFamily="18" charset="0"/>
                        </a:rPr>
                        <a:t>  韓国語  </a:t>
                      </a:r>
                      <a:r>
                        <a:rPr lang="en-US" altLang="zh-TW" sz="1000" kern="100" spc="70" baseline="0" dirty="0">
                          <a:solidFill>
                            <a:schemeClr val="tx1"/>
                          </a:solidFill>
                          <a:effectLst/>
                          <a:latin typeface="+mn-ea"/>
                          <a:ea typeface="+mn-ea"/>
                          <a:cs typeface="Times New Roman" panose="02020603050405020304" pitchFamily="18" charset="0"/>
                        </a:rPr>
                        <a:t>03-5320-7700</a:t>
                      </a: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4985248"/>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若者・</a:t>
                      </a:r>
                      <a:r>
                        <a:rPr lang="ja-JP" sz="1000" kern="0" spc="70" baseline="0">
                          <a:solidFill>
                            <a:schemeClr val="tx1">
                              <a:lumMod val="75000"/>
                              <a:lumOff val="25000"/>
                            </a:schemeClr>
                          </a:solidFill>
                          <a:effectLst/>
                          <a:latin typeface="+mn-ea"/>
                          <a:ea typeface="+mn-ea"/>
                          <a:cs typeface="Times New Roman" panose="02020603050405020304" pitchFamily="18" charset="0"/>
                        </a:rPr>
                        <a:t>家族の相談</a:t>
                      </a:r>
                      <a:r>
                        <a:rPr lang="ja-JP" sz="1000" kern="0" spc="70" baseline="0" dirty="0">
                          <a:solidFill>
                            <a:schemeClr val="tx1">
                              <a:lumMod val="75000"/>
                              <a:lumOff val="25000"/>
                            </a:schemeClr>
                          </a:solidFill>
                          <a:effectLst/>
                          <a:latin typeface="+mn-ea"/>
                          <a:ea typeface="+mn-ea"/>
                          <a:cs typeface="Times New Roman" panose="02020603050405020304" pitchFamily="18" charset="0"/>
                        </a:rPr>
                        <a:t>窓口</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東京都若者総合相談センター</a:t>
                      </a:r>
                      <a:r>
                        <a:rPr lang="ja-JP" altLang="en-US" sz="1000" kern="0" spc="70" baseline="0" dirty="0">
                          <a:solidFill>
                            <a:schemeClr val="tx1">
                              <a:lumMod val="75000"/>
                              <a:lumOff val="25000"/>
                            </a:schemeClr>
                          </a:solidFill>
                          <a:effectLst/>
                          <a:latin typeface="+mn-ea"/>
                          <a:ea typeface="+mn-ea"/>
                          <a:cs typeface="Times New Roman" panose="02020603050405020304" pitchFamily="18" charset="0"/>
                        </a:rPr>
                        <a:t>（若ナビ</a:t>
                      </a:r>
                      <a:r>
                        <a:rPr lang="en-US" altLang="ja-JP" sz="1000" kern="0" spc="70" baseline="0" dirty="0">
                          <a:solidFill>
                            <a:schemeClr val="tx1">
                              <a:lumMod val="75000"/>
                              <a:lumOff val="25000"/>
                            </a:schemeClr>
                          </a:solidFill>
                          <a:effectLst/>
                          <a:latin typeface="+mn-ea"/>
                          <a:ea typeface="+mn-ea"/>
                          <a:cs typeface="Times New Roman" panose="02020603050405020304" pitchFamily="18" charset="0"/>
                        </a:rPr>
                        <a:t>α</a:t>
                      </a:r>
                      <a:r>
                        <a:rPr lang="ja-JP" altLang="en-US" sz="1000" kern="0" spc="70" baseline="0" dirty="0">
                          <a:solidFill>
                            <a:schemeClr val="tx1">
                              <a:lumMod val="75000"/>
                              <a:lumOff val="25000"/>
                            </a:schemeClr>
                          </a:solidFill>
                          <a:effectLst/>
                          <a:latin typeface="+mn-ea"/>
                          <a:ea typeface="+mn-ea"/>
                          <a:cs typeface="Times New Roman" panose="02020603050405020304" pitchFamily="18" charset="0"/>
                        </a:rPr>
                        <a:t>）</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solidFill>
                            <a:srgbClr val="FF0000"/>
                          </a:solidFill>
                          <a:effectLst/>
                          <a:latin typeface="+mn-ea"/>
                          <a:ea typeface="+mn-ea"/>
                          <a:cs typeface="Times New Roman" panose="02020603050405020304" pitchFamily="18" charset="0"/>
                          <a:hlinkClick r:id="rId3"/>
                        </a:rPr>
                        <a:t>https://www.wakanavi-tokyo.metro.tokyo.lg.jp/</a:t>
                      </a:r>
                      <a:endParaRPr lang="en-US" sz="1000" kern="0" spc="0" baseline="0" dirty="0">
                        <a:solidFill>
                          <a:srgbClr val="FF0000"/>
                        </a:solidFill>
                        <a:effectLst/>
                        <a:latin typeface="+mn-ea"/>
                        <a:ea typeface="+mn-ea"/>
                        <a:cs typeface="Times New Roman" panose="02020603050405020304" pitchFamily="18" charset="0"/>
                      </a:endParaRPr>
                    </a:p>
                    <a:p>
                      <a:pPr algn="just"/>
                      <a:r>
                        <a:rPr lang="ja-JP" sz="900" kern="0" spc="70" baseline="0" dirty="0">
                          <a:effectLst/>
                          <a:latin typeface="+mn-ea"/>
                          <a:ea typeface="+mn-ea"/>
                          <a:cs typeface="Times New Roman" panose="02020603050405020304" pitchFamily="18" charset="0"/>
                        </a:rPr>
                        <a:t>●電話相談窓口</a:t>
                      </a:r>
                      <a:r>
                        <a:rPr lang="ja-JP" altLang="en-US" sz="900" kern="0" spc="70" baseline="0" dirty="0">
                          <a:effectLst/>
                          <a:latin typeface="+mn-ea"/>
                          <a:ea typeface="+mn-ea"/>
                          <a:cs typeface="Times New Roman" panose="02020603050405020304" pitchFamily="18" charset="0"/>
                        </a:rPr>
                        <a:t> </a:t>
                      </a:r>
                      <a:r>
                        <a:rPr lang="en-US" sz="900" kern="0" spc="70" baseline="0" dirty="0">
                          <a:effectLst/>
                          <a:latin typeface="+mn-ea"/>
                          <a:ea typeface="+mn-ea"/>
                          <a:cs typeface="Times New Roman" panose="02020603050405020304" pitchFamily="18" charset="0"/>
                        </a:rPr>
                        <a:t>03-3267-0808</a:t>
                      </a:r>
                      <a:r>
                        <a:rPr lang="ja-JP" altLang="en-US" sz="900" kern="0" spc="70" baseline="0" dirty="0">
                          <a:effectLst/>
                          <a:latin typeface="+mn-ea"/>
                          <a:ea typeface="+mn-ea"/>
                          <a:cs typeface="Times New Roman" panose="02020603050405020304" pitchFamily="18" charset="0"/>
                        </a:rPr>
                        <a:t> ●面接相談</a:t>
                      </a:r>
                      <a:r>
                        <a:rPr lang="en-US" altLang="ja-JP" sz="900" kern="0" spc="70" baseline="0" dirty="0">
                          <a:effectLst/>
                          <a:latin typeface="+mn-ea"/>
                          <a:ea typeface="+mn-ea"/>
                          <a:cs typeface="Times New Roman" panose="02020603050405020304" pitchFamily="18" charset="0"/>
                        </a:rPr>
                        <a:t>(</a:t>
                      </a:r>
                      <a:r>
                        <a:rPr lang="ja-JP" altLang="en-US" sz="900" kern="0" spc="70" baseline="0" dirty="0">
                          <a:effectLst/>
                          <a:latin typeface="+mn-ea"/>
                          <a:ea typeface="+mn-ea"/>
                          <a:cs typeface="Times New Roman" panose="02020603050405020304" pitchFamily="18" charset="0"/>
                        </a:rPr>
                        <a:t>事前予約制</a:t>
                      </a:r>
                      <a:r>
                        <a:rPr lang="en-US" altLang="ja-JP" sz="900" kern="0" spc="70" baseline="0" dirty="0">
                          <a:effectLst/>
                          <a:latin typeface="+mn-ea"/>
                          <a:ea typeface="+mn-ea"/>
                          <a:cs typeface="Times New Roman" panose="02020603050405020304" pitchFamily="18" charset="0"/>
                        </a:rPr>
                        <a:t>)</a:t>
                      </a:r>
                      <a:r>
                        <a:rPr lang="ja-JP" sz="900" kern="0" spc="70" baseline="0" dirty="0">
                          <a:effectLst/>
                          <a:latin typeface="+mn-ea"/>
                          <a:ea typeface="+mn-ea"/>
                          <a:cs typeface="Times New Roman" panose="02020603050405020304" pitchFamily="18" charset="0"/>
                        </a:rPr>
                        <a:t>●メール相談　●</a:t>
                      </a:r>
                      <a:r>
                        <a:rPr lang="en-US" sz="900" kern="0" spc="70" baseline="0" dirty="0">
                          <a:effectLst/>
                          <a:latin typeface="+mn-ea"/>
                          <a:ea typeface="+mn-ea"/>
                          <a:cs typeface="Times New Roman" panose="02020603050405020304" pitchFamily="18" charset="0"/>
                        </a:rPr>
                        <a:t>LINE</a:t>
                      </a:r>
                      <a:r>
                        <a:rPr lang="ja-JP" sz="900" kern="0" spc="70" baseline="0" dirty="0">
                          <a:effectLst/>
                          <a:latin typeface="+mn-ea"/>
                          <a:ea typeface="+mn-ea"/>
                          <a:cs typeface="Times New Roman" panose="02020603050405020304" pitchFamily="18" charset="0"/>
                        </a:rPr>
                        <a:t>相談</a:t>
                      </a:r>
                      <a:endParaRPr lang="en-US" altLang="ja-JP" sz="900" kern="0" spc="7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98180"/>
                  </a:ext>
                </a:extLst>
              </a:tr>
              <a:tr h="0">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就職相談</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algn="just"/>
                      <a:r>
                        <a:rPr lang="ja-JP" sz="1000" kern="0" spc="70" baseline="0" dirty="0">
                          <a:solidFill>
                            <a:schemeClr val="tx1">
                              <a:lumMod val="75000"/>
                              <a:lumOff val="25000"/>
                            </a:schemeClr>
                          </a:solidFill>
                          <a:effectLst/>
                          <a:latin typeface="+mn-ea"/>
                          <a:ea typeface="+mn-ea"/>
                          <a:cs typeface="Times New Roman" panose="02020603050405020304" pitchFamily="18" charset="0"/>
                        </a:rPr>
                        <a:t>東京しごとセンター</a:t>
                      </a:r>
                      <a:endParaRPr lang="ja-JP" sz="1000" kern="100" spc="70" baseline="0" dirty="0">
                        <a:solidFill>
                          <a:schemeClr val="tx1">
                            <a:lumMod val="75000"/>
                            <a:lumOff val="25000"/>
                          </a:schemeClr>
                        </a:solidFill>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000" kern="0" spc="0" baseline="0" dirty="0">
                          <a:effectLst/>
                          <a:latin typeface="+mn-ea"/>
                          <a:ea typeface="+mn-ea"/>
                          <a:cs typeface="Times New Roman" panose="02020603050405020304" pitchFamily="18" charset="0"/>
                          <a:hlinkClick r:id="rId4"/>
                        </a:rPr>
                        <a:t>https://www.tokyoshigoto.jp/young/</a:t>
                      </a:r>
                      <a:endParaRPr lang="ja-JP" sz="1000" kern="100" spc="0" baseline="0" dirty="0">
                        <a:effectLst/>
                        <a:latin typeface="+mn-ea"/>
                        <a:ea typeface="+mn-ea"/>
                        <a:cs typeface="Times New Roman" panose="02020603050405020304" pitchFamily="18" charset="0"/>
                      </a:endParaRPr>
                    </a:p>
                  </a:txBody>
                  <a:tcPr marL="7200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6255007"/>
                  </a:ext>
                </a:extLst>
              </a:tr>
              <a:tr h="0">
                <a:tc>
                  <a:txBody>
                    <a:bodyPr/>
                    <a:lstStyle/>
                    <a:p>
                      <a:pPr marL="0" algn="just" defTabSz="1007577" rtl="0" eaLnBrk="1" latinLnBrk="0" hangingPunct="1">
                        <a:lnSpc>
                          <a:spcPct val="100000"/>
                        </a:lnSpc>
                      </a:pPr>
                      <a:r>
                        <a:rPr kumimoji="1" lang="ja-JP" altLang="en-US" sz="1000" b="1" kern="0" spc="70" baseline="0" dirty="0">
                          <a:solidFill>
                            <a:schemeClr val="tx1">
                              <a:lumMod val="75000"/>
                              <a:lumOff val="25000"/>
                            </a:schemeClr>
                          </a:solidFill>
                          <a:effectLst/>
                          <a:latin typeface="+mn-ea"/>
                          <a:ea typeface="+mn-ea"/>
                          <a:cs typeface="Times New Roman" panose="02020603050405020304" pitchFamily="18" charset="0"/>
                        </a:rPr>
                        <a:t>精神保健に関する相談</a:t>
                      </a:r>
                    </a:p>
                  </a:txBody>
                  <a:tcPr marL="72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8200">
                        <a:alpha val="10000"/>
                      </a:srgbClr>
                    </a:solidFill>
                  </a:tcPr>
                </a:tc>
                <a:tc>
                  <a:txBody>
                    <a:bodyPr/>
                    <a:lstStyle/>
                    <a:p>
                      <a:pPr marL="0" marR="0" lvl="0" indent="0" algn="just" defTabSz="1007577" rtl="0" eaLnBrk="1" fontAlgn="auto" latinLnBrk="0" hangingPunct="1">
                        <a:lnSpc>
                          <a:spcPct val="100000"/>
                        </a:lnSpc>
                        <a:spcBef>
                          <a:spcPts val="0"/>
                        </a:spcBef>
                        <a:spcAft>
                          <a:spcPts val="0"/>
                        </a:spcAft>
                        <a:buClrTx/>
                        <a:buSzTx/>
                        <a:buFontTx/>
                        <a:buNone/>
                        <a:tabLst/>
                        <a:defRPr/>
                      </a:pPr>
                      <a:r>
                        <a:rPr kumimoji="1" lang="ja-JP" altLang="en-US" sz="1000" kern="0" spc="70" baseline="0" dirty="0">
                          <a:solidFill>
                            <a:schemeClr val="tx1">
                              <a:lumMod val="75000"/>
                              <a:lumOff val="25000"/>
                            </a:schemeClr>
                          </a:solidFill>
                          <a:effectLst/>
                          <a:latin typeface="+mn-ea"/>
                          <a:ea typeface="+mn-ea"/>
                          <a:cs typeface="Times New Roman" panose="02020603050405020304" pitchFamily="18" charset="0"/>
                        </a:rPr>
                        <a:t>都立（総合）精神保健福祉センター</a:t>
                      </a:r>
                    </a:p>
                  </a:txBody>
                  <a:tcPr marL="72000" marR="144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7200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中部総合精神保健福祉センター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03-3302-7711</a:t>
                      </a:r>
                    </a:p>
                    <a:p>
                      <a:pPr marL="7200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多摩総合精神保健福祉センター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042-371-5560</a:t>
                      </a:r>
                    </a:p>
                    <a:p>
                      <a:pPr marL="72000" marR="0" lvl="0" indent="0" defTabSz="914400" eaLnBrk="1" fontAlgn="auto" latinLnBrk="0" hangingPunct="1">
                        <a:lnSpc>
                          <a:spcPct val="100000"/>
                        </a:lnSpc>
                        <a:spcBef>
                          <a:spcPts val="200"/>
                        </a:spcBef>
                        <a:spcAft>
                          <a:spcPts val="0"/>
                        </a:spcAft>
                        <a:buClrTx/>
                        <a:buSzTx/>
                        <a:buFontTx/>
                        <a:buNone/>
                        <a:tabLst/>
                        <a:defRPr/>
                      </a:pPr>
                      <a:r>
                        <a:rPr lang="ja-JP" altLang="en-US" sz="850" b="0" spc="0" dirty="0">
                          <a:solidFill>
                            <a:srgbClr val="414042"/>
                          </a:solidFill>
                          <a:latin typeface="Meiryo UI" panose="020B0604030504040204" pitchFamily="50" charset="-128"/>
                          <a:ea typeface="Meiryo UI" panose="020B0604030504040204" pitchFamily="50" charset="-128"/>
                          <a:cs typeface="Source Han Sans JP Medium"/>
                        </a:rPr>
                        <a:t>精神保健福祉センター　</a:t>
                      </a: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rPr>
                        <a:t>03-3844-2212</a:t>
                      </a:r>
                    </a:p>
                    <a:p>
                      <a:pPr marL="72000" marR="0" lvl="0" indent="0" defTabSz="914400" eaLnBrk="1" fontAlgn="auto" latinLnBrk="0" hangingPunct="1">
                        <a:lnSpc>
                          <a:spcPct val="100000"/>
                        </a:lnSpc>
                        <a:spcBef>
                          <a:spcPts val="200"/>
                        </a:spcBef>
                        <a:spcAft>
                          <a:spcPts val="0"/>
                        </a:spcAft>
                        <a:buClrTx/>
                        <a:buSzTx/>
                        <a:buFontTx/>
                        <a:buNone/>
                        <a:tabLst/>
                        <a:defRPr/>
                      </a:pPr>
                      <a:r>
                        <a:rPr lang="en-US" altLang="ja-JP" sz="850" b="0" spc="0" dirty="0">
                          <a:solidFill>
                            <a:srgbClr val="414042"/>
                          </a:solidFill>
                          <a:latin typeface="Meiryo UI" panose="020B0604030504040204" pitchFamily="50" charset="-128"/>
                          <a:ea typeface="Meiryo UI" panose="020B0604030504040204" pitchFamily="50" charset="-128"/>
                          <a:cs typeface="Source Han Sans JP Medium"/>
                          <a:hlinkClick r:id="rId5"/>
                        </a:rPr>
                        <a:t>https://www.fukushi.metro.tokyo.lg.jp/shisetsu/jigyosyo/chusou/izonsho/sodankyoten</a:t>
                      </a:r>
                      <a:endParaRPr lang="en-US" altLang="ja-JP" sz="850" b="0" spc="0" dirty="0">
                        <a:solidFill>
                          <a:srgbClr val="414042"/>
                        </a:solidFill>
                        <a:latin typeface="Meiryo UI" panose="020B0604030504040204" pitchFamily="50" charset="-128"/>
                        <a:ea typeface="Meiryo UI" panose="020B0604030504040204" pitchFamily="50" charset="-128"/>
                        <a:cs typeface="Source Han Sans JP Medium"/>
                      </a:endParaRP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2738206"/>
                  </a:ext>
                </a:extLst>
              </a:tr>
            </a:tbl>
          </a:graphicData>
        </a:graphic>
      </p:graphicFrame>
      <p:grpSp>
        <p:nvGrpSpPr>
          <p:cNvPr id="17" name="グループ化 16">
            <a:extLst>
              <a:ext uri="{FF2B5EF4-FFF2-40B4-BE49-F238E27FC236}">
                <a16:creationId xmlns:a16="http://schemas.microsoft.com/office/drawing/2014/main" id="{2BED2D2A-9B72-3B67-CF0B-655AF90B0517}"/>
              </a:ext>
            </a:extLst>
          </p:cNvPr>
          <p:cNvGrpSpPr/>
          <p:nvPr/>
        </p:nvGrpSpPr>
        <p:grpSpPr>
          <a:xfrm>
            <a:off x="539906" y="769129"/>
            <a:ext cx="3805931" cy="204295"/>
            <a:chOff x="539906" y="2235727"/>
            <a:chExt cx="3805931" cy="204295"/>
          </a:xfrm>
        </p:grpSpPr>
        <p:sp>
          <p:nvSpPr>
            <p:cNvPr id="19" name="正方形/長方形 18">
              <a:extLst>
                <a:ext uri="{FF2B5EF4-FFF2-40B4-BE49-F238E27FC236}">
                  <a16:creationId xmlns:a16="http://schemas.microsoft.com/office/drawing/2014/main" id="{E9F9A8D7-8849-5701-A63A-7A9FD4D66622}"/>
                </a:ext>
              </a:extLst>
            </p:cNvPr>
            <p:cNvSpPr/>
            <p:nvPr/>
          </p:nvSpPr>
          <p:spPr>
            <a:xfrm>
              <a:off x="697201" y="2235727"/>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全国的な相談窓口</a:t>
              </a:r>
            </a:p>
          </p:txBody>
        </p:sp>
        <p:sp>
          <p:nvSpPr>
            <p:cNvPr id="20" name="正方形/長方形 19">
              <a:extLst>
                <a:ext uri="{FF2B5EF4-FFF2-40B4-BE49-F238E27FC236}">
                  <a16:creationId xmlns:a16="http://schemas.microsoft.com/office/drawing/2014/main" id="{55BF9734-9EFE-E1F2-0C0F-5FDC93DE4186}"/>
                </a:ext>
              </a:extLst>
            </p:cNvPr>
            <p:cNvSpPr/>
            <p:nvPr/>
          </p:nvSpPr>
          <p:spPr>
            <a:xfrm>
              <a:off x="539906" y="2244746"/>
              <a:ext cx="79219" cy="195276"/>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2648BC5A-BD67-7D73-7CC0-EDD5AF00CE9F}"/>
              </a:ext>
            </a:extLst>
          </p:cNvPr>
          <p:cNvGrpSpPr/>
          <p:nvPr/>
        </p:nvGrpSpPr>
        <p:grpSpPr>
          <a:xfrm>
            <a:off x="539906" y="2179592"/>
            <a:ext cx="7529379" cy="204295"/>
            <a:chOff x="539906" y="2235727"/>
            <a:chExt cx="7529379" cy="204295"/>
          </a:xfrm>
        </p:grpSpPr>
        <p:sp>
          <p:nvSpPr>
            <p:cNvPr id="24" name="正方形/長方形 23">
              <a:extLst>
                <a:ext uri="{FF2B5EF4-FFF2-40B4-BE49-F238E27FC236}">
                  <a16:creationId xmlns:a16="http://schemas.microsoft.com/office/drawing/2014/main" id="{A96F823D-F3A2-8990-BA3A-1D0D38705138}"/>
                </a:ext>
              </a:extLst>
            </p:cNvPr>
            <p:cNvSpPr/>
            <p:nvPr/>
          </p:nvSpPr>
          <p:spPr>
            <a:xfrm>
              <a:off x="697201" y="2235727"/>
              <a:ext cx="7372084"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こども家庭庁相談窓口検索ページ</a:t>
              </a:r>
            </a:p>
          </p:txBody>
        </p:sp>
        <p:sp>
          <p:nvSpPr>
            <p:cNvPr id="25" name="正方形/長方形 24">
              <a:extLst>
                <a:ext uri="{FF2B5EF4-FFF2-40B4-BE49-F238E27FC236}">
                  <a16:creationId xmlns:a16="http://schemas.microsoft.com/office/drawing/2014/main" id="{4632E971-69E2-87E6-6BDA-85518365100E}"/>
                </a:ext>
              </a:extLst>
            </p:cNvPr>
            <p:cNvSpPr/>
            <p:nvPr/>
          </p:nvSpPr>
          <p:spPr>
            <a:xfrm>
              <a:off x="539906" y="2244746"/>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A9F232E3-18EF-81A9-E9F9-F53DEBCBCED3}"/>
              </a:ext>
            </a:extLst>
          </p:cNvPr>
          <p:cNvGrpSpPr/>
          <p:nvPr/>
        </p:nvGrpSpPr>
        <p:grpSpPr>
          <a:xfrm>
            <a:off x="535572" y="2901088"/>
            <a:ext cx="3805931" cy="204295"/>
            <a:chOff x="539906" y="2436101"/>
            <a:chExt cx="3805931" cy="204295"/>
          </a:xfrm>
        </p:grpSpPr>
        <p:sp>
          <p:nvSpPr>
            <p:cNvPr id="27" name="正方形/長方形 26">
              <a:extLst>
                <a:ext uri="{FF2B5EF4-FFF2-40B4-BE49-F238E27FC236}">
                  <a16:creationId xmlns:a16="http://schemas.microsoft.com/office/drawing/2014/main" id="{39C4B47F-BEB1-47C3-E321-6539311F6AFA}"/>
                </a:ext>
              </a:extLst>
            </p:cNvPr>
            <p:cNvSpPr/>
            <p:nvPr/>
          </p:nvSpPr>
          <p:spPr>
            <a:xfrm>
              <a:off x="697201" y="2436101"/>
              <a:ext cx="3648636" cy="184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spc="100" dirty="0">
                  <a:solidFill>
                    <a:srgbClr val="F08200"/>
                  </a:solidFill>
                </a:rPr>
                <a:t>東京都の相談窓口</a:t>
              </a:r>
            </a:p>
          </p:txBody>
        </p:sp>
        <p:sp>
          <p:nvSpPr>
            <p:cNvPr id="28" name="正方形/長方形 27">
              <a:extLst>
                <a:ext uri="{FF2B5EF4-FFF2-40B4-BE49-F238E27FC236}">
                  <a16:creationId xmlns:a16="http://schemas.microsoft.com/office/drawing/2014/main" id="{A4B7FEDE-C2C2-AB08-8470-0738AA6ABDCB}"/>
                </a:ext>
              </a:extLst>
            </p:cNvPr>
            <p:cNvSpPr/>
            <p:nvPr/>
          </p:nvSpPr>
          <p:spPr>
            <a:xfrm>
              <a:off x="539906" y="2445120"/>
              <a:ext cx="79219" cy="195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object 9">
            <a:extLst>
              <a:ext uri="{FF2B5EF4-FFF2-40B4-BE49-F238E27FC236}">
                <a16:creationId xmlns:a16="http://schemas.microsoft.com/office/drawing/2014/main" id="{158C7823-33C0-411A-CDD0-AF96C2647DC6}"/>
              </a:ext>
            </a:extLst>
          </p:cNvPr>
          <p:cNvSpPr txBox="1"/>
          <p:nvPr/>
        </p:nvSpPr>
        <p:spPr>
          <a:xfrm>
            <a:off x="579515" y="2355666"/>
            <a:ext cx="5527675" cy="626775"/>
          </a:xfrm>
          <a:prstGeom prst="rect">
            <a:avLst/>
          </a:prstGeom>
        </p:spPr>
        <p:txBody>
          <a:bodyPr vert="horz" wrap="square" lIns="0" tIns="12700" rIns="0" bIns="0" rtlCol="0">
            <a:spAutoFit/>
          </a:bodyPr>
          <a:lstStyle/>
          <a:p>
            <a:pPr marL="50800" marR="43180" indent="111125">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Heavy"/>
              </a:rPr>
              <a:t>こども家庭庁ホームページで相談窓口が検索できます。</a:t>
            </a:r>
            <a:endParaRPr lang="en-US" altLang="ja-JP" sz="1000" spc="20" dirty="0">
              <a:solidFill>
                <a:srgbClr val="414042"/>
              </a:solidFill>
              <a:latin typeface="Meiryo UI" panose="020B0604030504040204" pitchFamily="50" charset="-128"/>
              <a:ea typeface="Meiryo UI" panose="020B0604030504040204" pitchFamily="50" charset="-128"/>
              <a:cs typeface="Source Han Sans JP Heavy"/>
            </a:endParaRPr>
          </a:p>
          <a:p>
            <a:pPr marL="50800" marR="43180" indent="111125">
              <a:lnSpc>
                <a:spcPct val="133300"/>
              </a:lnSpc>
              <a:spcBef>
                <a:spcPts val="100"/>
              </a:spcBef>
            </a:pPr>
            <a:r>
              <a:rPr lang="en-US" sz="1000" dirty="0">
                <a:latin typeface="Meiryo UI" panose="020B0604030504040204" pitchFamily="50" charset="-128"/>
                <a:ea typeface="Meiryo UI" panose="020B0604030504040204" pitchFamily="50" charset="-128"/>
                <a:cs typeface="Source Han Sans JP Heavy"/>
                <a:hlinkClick r:id="rId6"/>
              </a:rPr>
              <a:t>https://kodomoshien.cfa.go.jp/young-carer/consultation/</a:t>
            </a:r>
            <a:endParaRPr lang="en-US" sz="1000" dirty="0">
              <a:latin typeface="Meiryo UI" panose="020B0604030504040204" pitchFamily="50" charset="-128"/>
              <a:ea typeface="Meiryo UI" panose="020B0604030504040204" pitchFamily="50" charset="-128"/>
              <a:cs typeface="Source Han Sans JP Heavy"/>
            </a:endParaRPr>
          </a:p>
          <a:p>
            <a:pPr marL="50800" marR="43180" indent="111125">
              <a:lnSpc>
                <a:spcPct val="133300"/>
              </a:lnSpc>
              <a:spcBef>
                <a:spcPts val="100"/>
              </a:spcBef>
            </a:pPr>
            <a:endParaRPr sz="1000" dirty="0">
              <a:latin typeface="Meiryo UI" panose="020B0604030504040204" pitchFamily="50" charset="-128"/>
              <a:ea typeface="Meiryo UI" panose="020B0604030504040204" pitchFamily="50" charset="-128"/>
              <a:cs typeface="Source Han Sans JP Heavy"/>
            </a:endParaRPr>
          </a:p>
        </p:txBody>
      </p:sp>
      <p:sp>
        <p:nvSpPr>
          <p:cNvPr id="7" name="object 9">
            <a:extLst>
              <a:ext uri="{FF2B5EF4-FFF2-40B4-BE49-F238E27FC236}">
                <a16:creationId xmlns:a16="http://schemas.microsoft.com/office/drawing/2014/main" id="{12C34E56-11EE-F917-FD3E-967764C2DF4F}"/>
              </a:ext>
            </a:extLst>
          </p:cNvPr>
          <p:cNvSpPr txBox="1"/>
          <p:nvPr/>
        </p:nvSpPr>
        <p:spPr>
          <a:xfrm>
            <a:off x="535571" y="6183095"/>
            <a:ext cx="8060608" cy="1036117"/>
          </a:xfrm>
          <a:prstGeom prst="rect">
            <a:avLst/>
          </a:prstGeom>
        </p:spPr>
        <p:txBody>
          <a:bodyPr vert="horz" wrap="square" lIns="0" tIns="12700" rIns="0" bIns="0" rtlCol="0">
            <a:spAutoFit/>
          </a:bodyPr>
          <a:lstStyle/>
          <a:p>
            <a:pPr marL="50800" marR="43180" indent="111125"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Heavy"/>
              </a:rPr>
              <a:t>東京都では、子供・若者支援情報冊子「これからの道」を作成しています。</a:t>
            </a:r>
            <a:endParaRPr lang="en-US" altLang="ja-JP" sz="1000" spc="20" dirty="0">
              <a:solidFill>
                <a:srgbClr val="414042"/>
              </a:solidFill>
              <a:latin typeface="Meiryo UI" panose="020B0604030504040204" pitchFamily="50" charset="-128"/>
              <a:ea typeface="Meiryo UI" panose="020B0604030504040204" pitchFamily="50" charset="-128"/>
              <a:cs typeface="Source Han Sans JP Heavy"/>
            </a:endParaRPr>
          </a:p>
          <a:p>
            <a:pPr marL="50800" marR="43180" indent="111125" algn="just">
              <a:lnSpc>
                <a:spcPct val="133300"/>
              </a:lnSpc>
              <a:spcBef>
                <a:spcPts val="100"/>
              </a:spcBef>
            </a:pPr>
            <a:r>
              <a:rPr lang="ja-JP" altLang="en-US" sz="1000" dirty="0">
                <a:latin typeface="Meiryo UI" panose="020B0604030504040204" pitchFamily="50" charset="-128"/>
                <a:ea typeface="Meiryo UI" panose="020B0604030504040204" pitchFamily="50" charset="-128"/>
                <a:cs typeface="Source Han Sans JP Heavy"/>
              </a:rPr>
              <a:t>進路の定まらない本人やその家族・周囲の支援者向けに、進路に関わる制度説明（就学支援金、育英資金、生活福祉資金、母子父子福祉資金、大学入学資格、専修学校等）、その他進路が定まらない場合の相談窓口等をコンパクトにまとめています。</a:t>
            </a:r>
          </a:p>
          <a:p>
            <a:pPr marL="46086" marR="39173" indent="100813" algn="just">
              <a:lnSpc>
                <a:spcPct val="133300"/>
              </a:lnSpc>
              <a:spcBef>
                <a:spcPts val="91"/>
              </a:spcBef>
            </a:pPr>
            <a:r>
              <a:rPr lang="ja-JP" altLang="en-US" sz="1000" dirty="0">
                <a:latin typeface="Meiryo UI" panose="020B0604030504040204" pitchFamily="50" charset="-128"/>
                <a:ea typeface="Meiryo UI" panose="020B0604030504040204" pitchFamily="50" charset="-128"/>
                <a:cs typeface="Source Han Sans JP Heavy"/>
              </a:rPr>
              <a:t>「お金はどうしよう」「働きたい」といった本人のニーズ別に整理されているため 、高齢者福祉や障害福祉など、普段若者支援に馴染みの薄い分野の支援者にとっても、制度の全体像を把握するためのリファレンスとして非常に有効です。　</a:t>
            </a:r>
          </a:p>
        </p:txBody>
      </p:sp>
      <p:pic>
        <p:nvPicPr>
          <p:cNvPr id="5" name="図 4" descr="ダイアグラム&#10;&#10;AI 生成コンテンツは誤りを含む可能性があります。">
            <a:extLst>
              <a:ext uri="{FF2B5EF4-FFF2-40B4-BE49-F238E27FC236}">
                <a16:creationId xmlns:a16="http://schemas.microsoft.com/office/drawing/2014/main" id="{2B2ED45A-5F7C-B39F-C7A4-D1AFB75143A9}"/>
              </a:ext>
            </a:extLst>
          </p:cNvPr>
          <p:cNvPicPr>
            <a:picLocks noChangeAspect="1"/>
          </p:cNvPicPr>
          <p:nvPr/>
        </p:nvPicPr>
        <p:blipFill>
          <a:blip r:embed="rId7"/>
          <a:stretch>
            <a:fillRect/>
          </a:stretch>
        </p:blipFill>
        <p:spPr>
          <a:xfrm>
            <a:off x="9177243" y="6249913"/>
            <a:ext cx="682328" cy="969299"/>
          </a:xfrm>
          <a:prstGeom prst="rect">
            <a:avLst/>
          </a:prstGeom>
        </p:spPr>
      </p:pic>
      <p:sp>
        <p:nvSpPr>
          <p:cNvPr id="6" name="object 9">
            <a:extLst>
              <a:ext uri="{FF2B5EF4-FFF2-40B4-BE49-F238E27FC236}">
                <a16:creationId xmlns:a16="http://schemas.microsoft.com/office/drawing/2014/main" id="{91AE373F-B362-E611-1A20-696C2368C656}"/>
              </a:ext>
            </a:extLst>
          </p:cNvPr>
          <p:cNvSpPr txBox="1"/>
          <p:nvPr/>
        </p:nvSpPr>
        <p:spPr>
          <a:xfrm>
            <a:off x="8624895" y="7254053"/>
            <a:ext cx="1713951" cy="156005"/>
          </a:xfrm>
          <a:prstGeom prst="rect">
            <a:avLst/>
          </a:prstGeom>
        </p:spPr>
        <p:txBody>
          <a:bodyPr vert="horz" wrap="square" lIns="0" tIns="12700" rIns="0" bIns="0" rtlCol="0">
            <a:spAutoFit/>
          </a:bodyPr>
          <a:lstStyle/>
          <a:p>
            <a:pPr marL="50800" marR="43180" indent="111125">
              <a:lnSpc>
                <a:spcPct val="133300"/>
              </a:lnSpc>
              <a:spcBef>
                <a:spcPts val="100"/>
              </a:spcBef>
            </a:pPr>
            <a:r>
              <a:rPr lang="en-US" altLang="ja-JP" sz="800" spc="20" dirty="0">
                <a:solidFill>
                  <a:srgbClr val="414042"/>
                </a:solidFill>
                <a:latin typeface="Meiryo UI" panose="020B0604030504040204" pitchFamily="50" charset="-128"/>
                <a:ea typeface="Meiryo UI" panose="020B0604030504040204" pitchFamily="50" charset="-128"/>
              </a:rPr>
              <a:t>※</a:t>
            </a:r>
            <a:r>
              <a:rPr lang="ja-JP" altLang="en-US" sz="800" spc="20" dirty="0">
                <a:solidFill>
                  <a:srgbClr val="414042"/>
                </a:solidFill>
                <a:latin typeface="Meiryo UI" panose="020B0604030504040204" pitchFamily="50" charset="-128"/>
                <a:ea typeface="Meiryo UI" panose="020B0604030504040204" pitchFamily="50" charset="-128"/>
              </a:rPr>
              <a:t>令和</a:t>
            </a:r>
            <a:r>
              <a:rPr lang="en-US" altLang="ja-JP" sz="800" spc="20" dirty="0">
                <a:solidFill>
                  <a:srgbClr val="414042"/>
                </a:solidFill>
                <a:latin typeface="Meiryo UI" panose="020B0604030504040204" pitchFamily="50" charset="-128"/>
                <a:ea typeface="Meiryo UI" panose="020B0604030504040204" pitchFamily="50" charset="-128"/>
              </a:rPr>
              <a:t>7</a:t>
            </a:r>
            <a:r>
              <a:rPr lang="ja-JP" altLang="en-US" sz="800" spc="20" dirty="0">
                <a:solidFill>
                  <a:srgbClr val="414042"/>
                </a:solidFill>
                <a:latin typeface="Meiryo UI" panose="020B0604030504040204" pitchFamily="50" charset="-128"/>
                <a:ea typeface="Meiryo UI" panose="020B0604030504040204" pitchFamily="50" charset="-128"/>
              </a:rPr>
              <a:t>年</a:t>
            </a:r>
            <a:r>
              <a:rPr lang="en-US" altLang="ja-JP" sz="800" spc="20" dirty="0">
                <a:solidFill>
                  <a:srgbClr val="414042"/>
                </a:solidFill>
                <a:latin typeface="Meiryo UI" panose="020B0604030504040204" pitchFamily="50" charset="-128"/>
                <a:ea typeface="Meiryo UI" panose="020B0604030504040204" pitchFamily="50" charset="-128"/>
              </a:rPr>
              <a:t>3</a:t>
            </a:r>
            <a:r>
              <a:rPr lang="ja-JP" altLang="en-US" sz="800" spc="20" dirty="0">
                <a:solidFill>
                  <a:srgbClr val="414042"/>
                </a:solidFill>
                <a:latin typeface="Meiryo UI" panose="020B0604030504040204" pitchFamily="50" charset="-128"/>
                <a:ea typeface="Meiryo UI" panose="020B0604030504040204" pitchFamily="50" charset="-128"/>
              </a:rPr>
              <a:t>月発行の表紙です。</a:t>
            </a:r>
            <a:endParaRPr lang="en-US" altLang="ja-JP" sz="800" spc="20" dirty="0">
              <a:solidFill>
                <a:srgbClr val="414042"/>
              </a:solidFill>
              <a:latin typeface="Meiryo UI" panose="020B0604030504040204" pitchFamily="50" charset="-128"/>
              <a:ea typeface="Meiryo UI" panose="020B0604030504040204" pitchFamily="50" charset="-128"/>
            </a:endParaRPr>
          </a:p>
        </p:txBody>
      </p:sp>
      <p:sp>
        <p:nvSpPr>
          <p:cNvPr id="8" name="object 9">
            <a:extLst>
              <a:ext uri="{FF2B5EF4-FFF2-40B4-BE49-F238E27FC236}">
                <a16:creationId xmlns:a16="http://schemas.microsoft.com/office/drawing/2014/main" id="{A6101E09-E6F9-1AA2-F707-6E4F38CE1E97}"/>
              </a:ext>
            </a:extLst>
          </p:cNvPr>
          <p:cNvSpPr txBox="1"/>
          <p:nvPr/>
        </p:nvSpPr>
        <p:spPr>
          <a:xfrm>
            <a:off x="5182932" y="7036230"/>
            <a:ext cx="5527675" cy="191784"/>
          </a:xfrm>
          <a:prstGeom prst="rect">
            <a:avLst/>
          </a:prstGeom>
        </p:spPr>
        <p:txBody>
          <a:bodyPr vert="horz" wrap="square" lIns="0" tIns="12700" rIns="0" bIns="0" rtlCol="0">
            <a:spAutoFit/>
          </a:bodyPr>
          <a:lstStyle/>
          <a:p>
            <a:pPr marL="50800" marR="43180" indent="111125">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rPr>
              <a:t>「これからの道」は、東京都ホームページに掲載しています。</a:t>
            </a:r>
            <a:endParaRPr lang="en-US" altLang="ja-JP" sz="1000" spc="20" dirty="0">
              <a:solidFill>
                <a:srgbClr val="414042"/>
              </a:solidFill>
              <a:latin typeface="Meiryo UI" panose="020B0604030504040204" pitchFamily="50" charset="-128"/>
              <a:ea typeface="Meiryo UI" panose="020B0604030504040204" pitchFamily="50" charset="-128"/>
            </a:endParaRPr>
          </a:p>
        </p:txBody>
      </p:sp>
      <p:pic>
        <p:nvPicPr>
          <p:cNvPr id="10" name="図 9" descr="テキスト&#10;&#10;AI 生成コンテンツは誤りを含む可能性があります。">
            <a:extLst>
              <a:ext uri="{FF2B5EF4-FFF2-40B4-BE49-F238E27FC236}">
                <a16:creationId xmlns:a16="http://schemas.microsoft.com/office/drawing/2014/main" id="{E8269C95-8674-CC01-D47C-03BA5B36A3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1714" y="7042853"/>
            <a:ext cx="685532" cy="221544"/>
          </a:xfrm>
          <a:prstGeom prst="rect">
            <a:avLst/>
          </a:prstGeom>
        </p:spPr>
      </p:pic>
      <p:pic>
        <p:nvPicPr>
          <p:cNvPr id="16" name="図 15" descr="QR コード&#10;&#10;AI 生成コンテンツは誤りを含む可能性があります。">
            <a:extLst>
              <a:ext uri="{FF2B5EF4-FFF2-40B4-BE49-F238E27FC236}">
                <a16:creationId xmlns:a16="http://schemas.microsoft.com/office/drawing/2014/main" id="{238BB978-A0A1-F34B-B7CC-C42EA99979F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44242" y="2156587"/>
            <a:ext cx="626775" cy="626775"/>
          </a:xfrm>
          <a:prstGeom prst="rect">
            <a:avLst/>
          </a:prstGeom>
        </p:spPr>
      </p:pic>
      <p:sp>
        <p:nvSpPr>
          <p:cNvPr id="11" name="object 6">
            <a:extLst>
              <a:ext uri="{FF2B5EF4-FFF2-40B4-BE49-F238E27FC236}">
                <a16:creationId xmlns:a16="http://schemas.microsoft.com/office/drawing/2014/main" id="{77E2E4B4-F678-00F8-3D7D-5C13D4437E37}"/>
              </a:ext>
            </a:extLst>
          </p:cNvPr>
          <p:cNvSpPr txBox="1"/>
          <p:nvPr/>
        </p:nvSpPr>
        <p:spPr>
          <a:xfrm>
            <a:off x="516521" y="5568991"/>
            <a:ext cx="9620669" cy="167866"/>
          </a:xfrm>
          <a:prstGeom prst="rect">
            <a:avLst/>
          </a:prstGeom>
        </p:spPr>
        <p:txBody>
          <a:bodyPr vert="horz" wrap="square" lIns="0" tIns="12700" rIns="0" bIns="0" rtlCol="0">
            <a:spAutoFit/>
          </a:bodyPr>
          <a:lstStyle/>
          <a:p>
            <a:pPr marL="12700" marR="5080">
              <a:lnSpc>
                <a:spcPct val="136300"/>
              </a:lnSpc>
              <a:spcBef>
                <a:spcPts val="100"/>
              </a:spcBef>
            </a:pPr>
            <a:r>
              <a:rPr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上記のほか</a:t>
            </a:r>
            <a:r>
              <a:rPr sz="850" dirty="0">
                <a:solidFill>
                  <a:srgbClr val="414042"/>
                </a:solidFill>
                <a:latin typeface="Meiryo UI" panose="020B0604030504040204" pitchFamily="50" charset="-128"/>
                <a:ea typeface="Meiryo UI" panose="020B0604030504040204" pitchFamily="50" charset="-128"/>
                <a:cs typeface="Source Han Sans JP"/>
              </a:rPr>
              <a:t>、</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東京都こどもホームページ</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には、子供の相談窓口を紹介したページが</a:t>
            </a:r>
            <a:r>
              <a:rPr lang="ja-JP" altLang="en-US" sz="850" dirty="0">
                <a:solidFill>
                  <a:srgbClr val="414042"/>
                </a:solidFill>
                <a:latin typeface="Meiryo UI" panose="020B0604030504040204" pitchFamily="50" charset="-128"/>
                <a:ea typeface="Meiryo UI" panose="020B0604030504040204" pitchFamily="50" charset="-128"/>
                <a:cs typeface="Source Han Sans JP"/>
              </a:rPr>
              <a:t>ありますので</a:t>
            </a:r>
            <a:r>
              <a:rPr sz="850" dirty="0">
                <a:solidFill>
                  <a:srgbClr val="414042"/>
                </a:solidFill>
                <a:latin typeface="Meiryo UI" panose="020B0604030504040204" pitchFamily="50" charset="-128"/>
                <a:ea typeface="Meiryo UI" panose="020B0604030504040204" pitchFamily="50" charset="-128"/>
                <a:cs typeface="Source Han Sans JP"/>
              </a:rPr>
              <a:t>、</a:t>
            </a:r>
            <a:r>
              <a:rPr sz="850" dirty="0" err="1">
                <a:solidFill>
                  <a:srgbClr val="414042"/>
                </a:solidFill>
                <a:latin typeface="Meiryo UI" panose="020B0604030504040204" pitchFamily="50" charset="-128"/>
                <a:ea typeface="Meiryo UI" panose="020B0604030504040204" pitchFamily="50" charset="-128"/>
                <a:cs typeface="Source Han Sans JP"/>
              </a:rPr>
              <a:t>併せて参照ください</a:t>
            </a:r>
            <a:r>
              <a:rPr sz="850" dirty="0">
                <a:solidFill>
                  <a:srgbClr val="414042"/>
                </a:solidFill>
                <a:latin typeface="Meiryo UI" panose="020B0604030504040204" pitchFamily="50" charset="-128"/>
                <a:ea typeface="Meiryo UI" panose="020B0604030504040204" pitchFamily="50" charset="-128"/>
                <a:cs typeface="Source Han Sans JP"/>
              </a:rPr>
              <a:t>。</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r>
              <a:rPr sz="850" dirty="0">
                <a:solidFill>
                  <a:srgbClr val="414042"/>
                </a:solidFill>
                <a:latin typeface="Meiryo UI" panose="020B0604030504040204" pitchFamily="50" charset="-128"/>
                <a:ea typeface="Meiryo UI" panose="020B0604030504040204" pitchFamily="50" charset="-128"/>
                <a:cs typeface="Source Han Sans JP"/>
                <a:hlinkClick r:id="rId10"/>
              </a:rPr>
              <a:t>https://tokyo-kodomo-hp.metro.tokyo.lg.jp/soudan/</a:t>
            </a:r>
            <a:r>
              <a:rPr lang="ja-JP" altLang="en-US" sz="850" dirty="0">
                <a:solidFill>
                  <a:srgbClr val="414042"/>
                </a:solidFill>
                <a:latin typeface="Meiryo UI" panose="020B0604030504040204" pitchFamily="50" charset="-128"/>
                <a:ea typeface="Meiryo UI" panose="020B0604030504040204" pitchFamily="50" charset="-128"/>
                <a:cs typeface="Source Han Sans JP"/>
              </a:rPr>
              <a:t>）</a:t>
            </a:r>
            <a:endParaRPr lang="en-US" altLang="ja-JP" sz="850" dirty="0">
              <a:solidFill>
                <a:srgbClr val="414042"/>
              </a:solidFill>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4024306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pc="80" smtClean="0"/>
              <a:pPr/>
              <a:t>1</a:t>
            </a:fld>
            <a:endParaRPr lang="ja-JP" altLang="en-US" spc="80"/>
          </a:p>
        </p:txBody>
      </p:sp>
      <p:sp>
        <p:nvSpPr>
          <p:cNvPr id="2" name="タイトル 1"/>
          <p:cNvSpPr>
            <a:spLocks noGrp="1"/>
          </p:cNvSpPr>
          <p:nvPr>
            <p:ph type="title"/>
          </p:nvPr>
        </p:nvSpPr>
        <p:spPr/>
        <p:txBody>
          <a:bodyPr/>
          <a:lstStyle/>
          <a:p>
            <a:r>
              <a:rPr lang="ja-JP" altLang="en-US" spc="80" dirty="0"/>
              <a:t>ヤングケアラーとは</a:t>
            </a:r>
          </a:p>
        </p:txBody>
      </p:sp>
      <p:sp>
        <p:nvSpPr>
          <p:cNvPr id="11" name="正方形/長方形 10"/>
          <p:cNvSpPr/>
          <p:nvPr/>
        </p:nvSpPr>
        <p:spPr>
          <a:xfrm>
            <a:off x="539906" y="764550"/>
            <a:ext cx="9612000" cy="2334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令和</a:t>
            </a:r>
            <a:r>
              <a:rPr kumimoji="1" lang="en-US" altLang="ja-JP" sz="1200" spc="80" dirty="0">
                <a:solidFill>
                  <a:schemeClr val="tx1"/>
                </a:solidFill>
              </a:rPr>
              <a:t>6</a:t>
            </a:r>
            <a:r>
              <a:rPr kumimoji="1" lang="ja-JP" altLang="en-US" sz="1200" spc="80" dirty="0">
                <a:solidFill>
                  <a:schemeClr val="tx1"/>
                </a:solidFill>
              </a:rPr>
              <a:t>年に改正された「子ども・若者育成支援推進法」により、ヤングケアラーは「家族の介護その他の日常生活上の世話を過度に行っていると認められる子ども・若者」と定義されました。 定義中の「過度に」とは、国通知において、勉強や遊びなど成長・自立に必要な時間を取れなかったり、心身への負荷がかかっている場合を指します。また、「支援対象であるかの判断を行うに当たっては、その範囲を狭めることのないように十分留意し、一人ひとりのこども・若者の客観的な状況と主観的な受け止め等を踏まえながら、その最善の利益の観点から、個別に判断していくことが重要である」と明記されています。</a:t>
            </a:r>
            <a:endParaRPr kumimoji="1" lang="en-US" altLang="ja-JP" sz="1200" spc="8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支援対象はおおむね</a:t>
            </a:r>
            <a:r>
              <a:rPr kumimoji="1" lang="en-US" altLang="ja-JP" sz="1200" spc="80" dirty="0">
                <a:solidFill>
                  <a:schemeClr val="tx1"/>
                </a:solidFill>
              </a:rPr>
              <a:t>30</a:t>
            </a:r>
            <a:r>
              <a:rPr kumimoji="1" lang="ja-JP" altLang="en-US" sz="1200" spc="80" dirty="0">
                <a:solidFill>
                  <a:schemeClr val="tx1"/>
                </a:solidFill>
              </a:rPr>
              <a:t>歳未満（状況により</a:t>
            </a:r>
            <a:r>
              <a:rPr kumimoji="1" lang="en-US" altLang="ja-JP" sz="1200" spc="80" dirty="0">
                <a:solidFill>
                  <a:schemeClr val="tx1"/>
                </a:solidFill>
              </a:rPr>
              <a:t>40</a:t>
            </a:r>
            <a:r>
              <a:rPr kumimoji="1" lang="ja-JP" altLang="en-US" sz="1200" spc="80" dirty="0">
                <a:solidFill>
                  <a:schemeClr val="tx1"/>
                </a:solidFill>
              </a:rPr>
              <a:t>歳未満）まで含まれます。</a:t>
            </a:r>
            <a:r>
              <a:rPr kumimoji="1" lang="en-US" altLang="ja-JP" sz="1200" spc="80" dirty="0">
                <a:solidFill>
                  <a:schemeClr val="tx1"/>
                </a:solidFill>
              </a:rPr>
              <a:t>18</a:t>
            </a:r>
            <a:r>
              <a:rPr kumimoji="1" lang="ja-JP" altLang="en-US" sz="1200" spc="80" dirty="0">
                <a:solidFill>
                  <a:schemeClr val="tx1"/>
                </a:solidFill>
              </a:rPr>
              <a:t>歳を過ぎてもケアが続く場合があるため、子供期からの切れ目のない支援が重要です。また、</a:t>
            </a:r>
            <a:r>
              <a:rPr kumimoji="1" lang="en-US" altLang="ja-JP" sz="1200" spc="80" dirty="0">
                <a:solidFill>
                  <a:schemeClr val="tx1"/>
                </a:solidFill>
              </a:rPr>
              <a:t>18</a:t>
            </a:r>
            <a:r>
              <a:rPr kumimoji="1" lang="ja-JP" altLang="en-US" sz="1200" spc="80" dirty="0">
                <a:solidFill>
                  <a:schemeClr val="tx1"/>
                </a:solidFill>
              </a:rPr>
              <a:t>歳を過ぎてからケアが始まる場合もあるため、ライフステージに合わせた支援を考えることが大切になります。</a:t>
            </a:r>
            <a:endParaRPr kumimoji="1" lang="en-US" altLang="ja-JP" sz="1200" spc="8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こども基本法</a:t>
            </a:r>
            <a:r>
              <a:rPr kumimoji="1" lang="en-US" altLang="ja-JP" sz="1200" spc="80" dirty="0">
                <a:solidFill>
                  <a:schemeClr val="tx1"/>
                </a:solidFill>
              </a:rPr>
              <a:t>2</a:t>
            </a:r>
            <a:r>
              <a:rPr kumimoji="1" lang="ja-JP" altLang="en-US" sz="1200" spc="80" dirty="0">
                <a:solidFill>
                  <a:schemeClr val="tx1"/>
                </a:solidFill>
              </a:rPr>
              <a:t>条では子供を年齢で区切ることなく、「心身の発達の過程にある者」と定義しており、</a:t>
            </a:r>
            <a:r>
              <a:rPr kumimoji="1" lang="en-US" altLang="ja-JP" sz="1200" spc="80" dirty="0">
                <a:solidFill>
                  <a:schemeClr val="tx1"/>
                </a:solidFill>
              </a:rPr>
              <a:t>18</a:t>
            </a:r>
            <a:r>
              <a:rPr kumimoji="1" lang="ja-JP" altLang="en-US" sz="1200" spc="80" dirty="0">
                <a:solidFill>
                  <a:schemeClr val="tx1"/>
                </a:solidFill>
              </a:rPr>
              <a:t>歳以上も含む子供・若者のヤングケアラーへの支援が重要です。</a:t>
            </a:r>
            <a:r>
              <a:rPr kumimoji="1" lang="en-US" altLang="ja-JP" sz="1200" spc="80" dirty="0">
                <a:solidFill>
                  <a:schemeClr val="tx1"/>
                </a:solidFill>
              </a:rPr>
              <a:t>18</a:t>
            </a:r>
            <a:r>
              <a:rPr kumimoji="1" lang="ja-JP" altLang="en-US" sz="1200" spc="80" dirty="0">
                <a:solidFill>
                  <a:schemeClr val="tx1"/>
                </a:solidFill>
              </a:rPr>
              <a:t>歳未満と</a:t>
            </a:r>
            <a:r>
              <a:rPr kumimoji="1" lang="en-US" altLang="ja-JP" sz="1200" spc="80" dirty="0">
                <a:solidFill>
                  <a:schemeClr val="tx1"/>
                </a:solidFill>
              </a:rPr>
              <a:t>18</a:t>
            </a:r>
            <a:r>
              <a:rPr kumimoji="1" lang="ja-JP" altLang="en-US" sz="1200" spc="80" dirty="0">
                <a:solidFill>
                  <a:schemeClr val="tx1"/>
                </a:solidFill>
              </a:rPr>
              <a:t>歳以上の支援フローは基本となる部分は同じですが、具体的な相違点については、本編第</a:t>
            </a:r>
            <a:r>
              <a:rPr kumimoji="1" lang="en-US" altLang="ja-JP" sz="1200" spc="80" dirty="0">
                <a:solidFill>
                  <a:schemeClr val="tx1"/>
                </a:solidFill>
              </a:rPr>
              <a:t>11</a:t>
            </a:r>
            <a:r>
              <a:rPr kumimoji="1" lang="ja-JP" altLang="en-US" sz="1200" spc="80" dirty="0">
                <a:solidFill>
                  <a:schemeClr val="tx1"/>
                </a:solidFill>
              </a:rPr>
              <a:t>章</a:t>
            </a:r>
            <a:r>
              <a:rPr kumimoji="1" lang="en-US" altLang="ja-JP" sz="1200" spc="80" dirty="0">
                <a:solidFill>
                  <a:schemeClr val="tx1"/>
                </a:solidFill>
              </a:rPr>
              <a:t>2</a:t>
            </a:r>
            <a:r>
              <a:rPr kumimoji="1" lang="ja-JP" altLang="en-US" sz="1200" spc="80" dirty="0">
                <a:solidFill>
                  <a:schemeClr val="tx1"/>
                </a:solidFill>
              </a:rPr>
              <a:t>「</a:t>
            </a:r>
            <a:r>
              <a:rPr kumimoji="1" lang="en-US" altLang="ja-JP" sz="1200" spc="80" dirty="0">
                <a:solidFill>
                  <a:schemeClr val="tx1"/>
                </a:solidFill>
              </a:rPr>
              <a:t>18</a:t>
            </a:r>
            <a:r>
              <a:rPr kumimoji="1" lang="ja-JP" altLang="en-US" sz="1200" spc="80" dirty="0">
                <a:solidFill>
                  <a:schemeClr val="tx1"/>
                </a:solidFill>
              </a:rPr>
              <a:t>歳未満のヤングケアラーへの支援との相違点」を参照してください。</a:t>
            </a:r>
            <a:endParaRPr kumimoji="1" lang="en-US" altLang="ja-JP" sz="1200" spc="80" dirty="0">
              <a:solidFill>
                <a:schemeClr val="tx1"/>
              </a:solidFill>
            </a:endParaRPr>
          </a:p>
          <a:p>
            <a:pPr marL="171450" indent="-171450" algn="just">
              <a:lnSpc>
                <a:spcPct val="140000"/>
              </a:lnSpc>
              <a:buClr>
                <a:srgbClr val="F7B353"/>
              </a:buClr>
              <a:buFont typeface="Wingdings" panose="05000000000000000000" pitchFamily="2" charset="2"/>
              <a:buChar char="l"/>
            </a:pPr>
            <a:endParaRPr kumimoji="1" lang="ja-JP" altLang="en-US" sz="1200" spc="80" dirty="0">
              <a:solidFill>
                <a:schemeClr val="tx1"/>
              </a:solidFill>
            </a:endParaRPr>
          </a:p>
        </p:txBody>
      </p:sp>
      <p:grpSp>
        <p:nvGrpSpPr>
          <p:cNvPr id="36" name="グループ化 35"/>
          <p:cNvGrpSpPr/>
          <p:nvPr/>
        </p:nvGrpSpPr>
        <p:grpSpPr>
          <a:xfrm>
            <a:off x="532286" y="3331694"/>
            <a:ext cx="9612000" cy="709524"/>
            <a:chOff x="438674" y="2787658"/>
            <a:chExt cx="12934193" cy="957651"/>
          </a:xfrm>
        </p:grpSpPr>
        <p:sp>
          <p:nvSpPr>
            <p:cNvPr id="15" name="正方形/長方形 14"/>
            <p:cNvSpPr/>
            <p:nvPr/>
          </p:nvSpPr>
          <p:spPr>
            <a:xfrm>
              <a:off x="438674" y="2787658"/>
              <a:ext cx="12934193" cy="360000"/>
            </a:xfrm>
            <a:prstGeom prst="rect">
              <a:avLst/>
            </a:prstGeom>
            <a:solidFill>
              <a:srgbClr val="F7B3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400" b="1" spc="80">
                  <a:solidFill>
                    <a:schemeClr val="tx1"/>
                  </a:solidFill>
                </a:rPr>
                <a:t>「子供の</a:t>
              </a:r>
              <a:r>
                <a:rPr kumimoji="1" lang="ja-JP" altLang="en-US" sz="1400" b="1" spc="80" dirty="0">
                  <a:solidFill>
                    <a:schemeClr val="tx1"/>
                  </a:solidFill>
                </a:rPr>
                <a:t>権利」が侵害されていないかどうかのチェックポイント</a:t>
              </a:r>
            </a:p>
          </p:txBody>
        </p:sp>
        <p:sp>
          <p:nvSpPr>
            <p:cNvPr id="16" name="正方形/長方形 15"/>
            <p:cNvSpPr/>
            <p:nvPr/>
          </p:nvSpPr>
          <p:spPr>
            <a:xfrm>
              <a:off x="438674" y="3147659"/>
              <a:ext cx="12934193" cy="59765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grpSp>
          <p:nvGrpSpPr>
            <p:cNvPr id="33" name="グループ化 32"/>
            <p:cNvGrpSpPr/>
            <p:nvPr/>
          </p:nvGrpSpPr>
          <p:grpSpPr>
            <a:xfrm>
              <a:off x="715741" y="3258036"/>
              <a:ext cx="12321702" cy="360002"/>
              <a:chOff x="622353" y="3283436"/>
              <a:chExt cx="12321702" cy="360002"/>
            </a:xfrm>
          </p:grpSpPr>
          <p:grpSp>
            <p:nvGrpSpPr>
              <p:cNvPr id="28" name="グループ化 27"/>
              <p:cNvGrpSpPr/>
              <p:nvPr/>
            </p:nvGrpSpPr>
            <p:grpSpPr>
              <a:xfrm>
                <a:off x="622353" y="3283436"/>
                <a:ext cx="5796069" cy="360002"/>
                <a:chOff x="622353" y="3283436"/>
                <a:chExt cx="5796069" cy="360002"/>
              </a:xfrm>
            </p:grpSpPr>
            <p:sp>
              <p:nvSpPr>
                <p:cNvPr id="18" name="角丸四角形 17"/>
                <p:cNvSpPr/>
                <p:nvPr/>
              </p:nvSpPr>
              <p:spPr>
                <a:xfrm>
                  <a:off x="622353" y="3283439"/>
                  <a:ext cx="1983622" cy="359999"/>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教育を受ける権利</a:t>
                  </a:r>
                </a:p>
              </p:txBody>
            </p:sp>
            <p:sp>
              <p:nvSpPr>
                <p:cNvPr id="19" name="角丸四角形 18"/>
                <p:cNvSpPr/>
                <p:nvPr/>
              </p:nvSpPr>
              <p:spPr>
                <a:xfrm>
                  <a:off x="2795675" y="3283436"/>
                  <a:ext cx="1708904" cy="360001"/>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休み・遊ぶ権利</a:t>
                  </a:r>
                </a:p>
              </p:txBody>
            </p:sp>
            <p:sp>
              <p:nvSpPr>
                <p:cNvPr id="21" name="角丸四角形 20"/>
                <p:cNvSpPr/>
                <p:nvPr/>
              </p:nvSpPr>
              <p:spPr>
                <a:xfrm>
                  <a:off x="4694279" y="3283437"/>
                  <a:ext cx="1724143" cy="360001"/>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意見を表す権利</a:t>
                  </a:r>
                </a:p>
              </p:txBody>
            </p:sp>
          </p:grpSp>
          <p:grpSp>
            <p:nvGrpSpPr>
              <p:cNvPr id="29" name="グループ化 28"/>
              <p:cNvGrpSpPr/>
              <p:nvPr/>
            </p:nvGrpSpPr>
            <p:grpSpPr>
              <a:xfrm>
                <a:off x="6608122" y="3283438"/>
                <a:ext cx="6335933" cy="360000"/>
                <a:chOff x="6608122" y="2807188"/>
                <a:chExt cx="6335933" cy="360000"/>
              </a:xfrm>
            </p:grpSpPr>
            <p:sp>
              <p:nvSpPr>
                <p:cNvPr id="30" name="角丸四角形 29"/>
                <p:cNvSpPr/>
                <p:nvPr/>
              </p:nvSpPr>
              <p:spPr>
                <a:xfrm>
                  <a:off x="6608122" y="2807188"/>
                  <a:ext cx="2054213" cy="359999"/>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健康・医療への権利</a:t>
                  </a:r>
                </a:p>
              </p:txBody>
            </p:sp>
            <p:sp>
              <p:nvSpPr>
                <p:cNvPr id="31" name="角丸四角形 30"/>
                <p:cNvSpPr/>
                <p:nvPr/>
              </p:nvSpPr>
              <p:spPr>
                <a:xfrm>
                  <a:off x="8852036" y="2807188"/>
                  <a:ext cx="2193415" cy="360000"/>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社会保障を受ける権利</a:t>
                  </a:r>
                </a:p>
              </p:txBody>
            </p:sp>
            <p:sp>
              <p:nvSpPr>
                <p:cNvPr id="32" name="角丸四角形 31"/>
                <p:cNvSpPr/>
                <p:nvPr/>
              </p:nvSpPr>
              <p:spPr>
                <a:xfrm>
                  <a:off x="11235151" y="2807188"/>
                  <a:ext cx="1708904" cy="359999"/>
                </a:xfrm>
                <a:prstGeom prst="roundRect">
                  <a:avLst>
                    <a:gd name="adj" fmla="val 50000"/>
                  </a:avLst>
                </a:prstGeom>
                <a:solidFill>
                  <a:schemeClr val="bg1"/>
                </a:solidFill>
                <a:ln w="28575">
                  <a:solidFill>
                    <a:srgbClr val="F7B353"/>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r>
                    <a:rPr kumimoji="1" lang="ja-JP" altLang="en-US" sz="1100" b="1" spc="80" dirty="0">
                      <a:solidFill>
                        <a:schemeClr val="tx1"/>
                      </a:solidFill>
                    </a:rPr>
                    <a:t>生活水準の確保</a:t>
                  </a:r>
                </a:p>
              </p:txBody>
            </p:sp>
          </p:grpSp>
        </p:grpSp>
      </p:grpSp>
      <p:sp>
        <p:nvSpPr>
          <p:cNvPr id="37" name="角丸四角形 36"/>
          <p:cNvSpPr/>
          <p:nvPr/>
        </p:nvSpPr>
        <p:spPr>
          <a:xfrm>
            <a:off x="6515906" y="4114646"/>
            <a:ext cx="3636000" cy="3239016"/>
          </a:xfrm>
          <a:prstGeom prst="roundRect">
            <a:avLst>
              <a:gd name="adj" fmla="val 4649"/>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8" name="二等辺三角形 37"/>
          <p:cNvSpPr/>
          <p:nvPr/>
        </p:nvSpPr>
        <p:spPr>
          <a:xfrm rot="16200000">
            <a:off x="6221828" y="5362564"/>
            <a:ext cx="467300" cy="402845"/>
          </a:xfrm>
          <a:prstGeom prst="triangle">
            <a:avLst/>
          </a:prstGeom>
          <a:solidFill>
            <a:srgbClr val="D9E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pc="80"/>
          </a:p>
        </p:txBody>
      </p:sp>
      <p:sp>
        <p:nvSpPr>
          <p:cNvPr id="39" name="正方形/長方形 38"/>
          <p:cNvSpPr/>
          <p:nvPr/>
        </p:nvSpPr>
        <p:spPr>
          <a:xfrm>
            <a:off x="6678144" y="4354130"/>
            <a:ext cx="3311525" cy="581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120000"/>
              </a:lnSpc>
              <a:buClr>
                <a:srgbClr val="F7B353"/>
              </a:buClr>
            </a:pPr>
            <a:r>
              <a:rPr kumimoji="1" lang="ja-JP" altLang="en-US" sz="1400" b="1" spc="80" dirty="0">
                <a:solidFill>
                  <a:schemeClr val="tx1"/>
                </a:solidFill>
              </a:rPr>
              <a:t>左記の他に、以下のようなケアをしている</a:t>
            </a:r>
          </a:p>
          <a:p>
            <a:pPr algn="ctr">
              <a:lnSpc>
                <a:spcPct val="120000"/>
              </a:lnSpc>
              <a:buClr>
                <a:srgbClr val="F7B353"/>
              </a:buClr>
            </a:pPr>
            <a:r>
              <a:rPr kumimoji="1" lang="ja-JP" altLang="en-US" sz="1400" b="1" spc="80" dirty="0">
                <a:solidFill>
                  <a:schemeClr val="tx1"/>
                </a:solidFill>
              </a:rPr>
              <a:t>場合もヤングケアラーに含まれます</a:t>
            </a:r>
          </a:p>
        </p:txBody>
      </p:sp>
      <p:grpSp>
        <p:nvGrpSpPr>
          <p:cNvPr id="42" name="グループ化 41"/>
          <p:cNvGrpSpPr/>
          <p:nvPr/>
        </p:nvGrpSpPr>
        <p:grpSpPr>
          <a:xfrm>
            <a:off x="6775150" y="4968311"/>
            <a:ext cx="3214519" cy="436762"/>
            <a:chOff x="6775150" y="4959709"/>
            <a:chExt cx="3214519" cy="436762"/>
          </a:xfrm>
        </p:grpSpPr>
        <p:sp>
          <p:nvSpPr>
            <p:cNvPr id="40" name="正方形/長方形 39"/>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精神疾患や知的障害、発達障害、疾病や</a:t>
              </a:r>
              <a:br>
                <a:rPr kumimoji="1" lang="en-US" altLang="ja-JP" sz="1100" spc="80" dirty="0">
                  <a:solidFill>
                    <a:schemeClr val="tx1"/>
                  </a:solidFill>
                </a:rPr>
              </a:br>
              <a:r>
                <a:rPr kumimoji="1" lang="ja-JP" altLang="en-US" sz="1100" spc="80" dirty="0">
                  <a:solidFill>
                    <a:schemeClr val="tx1"/>
                  </a:solidFill>
                </a:rPr>
                <a:t>難病等のある親やきょうだいのケアをしている</a:t>
              </a:r>
            </a:p>
          </p:txBody>
        </p:sp>
        <p:pic>
          <p:nvPicPr>
            <p:cNvPr id="41" name="図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4" name="グループ化 43"/>
          <p:cNvGrpSpPr/>
          <p:nvPr/>
        </p:nvGrpSpPr>
        <p:grpSpPr>
          <a:xfrm>
            <a:off x="6775150" y="5530229"/>
            <a:ext cx="3214519" cy="436762"/>
            <a:chOff x="6775150" y="4959709"/>
            <a:chExt cx="3214519" cy="436762"/>
          </a:xfrm>
        </p:grpSpPr>
        <p:sp>
          <p:nvSpPr>
            <p:cNvPr id="45" name="正方形/長方形 44"/>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脳疾患、がんなどの病気のある親や</a:t>
              </a:r>
            </a:p>
            <a:p>
              <a:pPr>
                <a:lnSpc>
                  <a:spcPct val="140000"/>
                </a:lnSpc>
                <a:buClr>
                  <a:srgbClr val="F7B353"/>
                </a:buClr>
              </a:pPr>
              <a:r>
                <a:rPr kumimoji="1" lang="ja-JP" altLang="en-US" sz="1100" spc="80" dirty="0">
                  <a:solidFill>
                    <a:schemeClr val="tx1"/>
                  </a:solidFill>
                </a:rPr>
                <a:t>祖父母のケアをしている</a:t>
              </a:r>
            </a:p>
          </p:txBody>
        </p:sp>
        <p:pic>
          <p:nvPicPr>
            <p:cNvPr id="46" name="図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47" name="グループ化 46"/>
          <p:cNvGrpSpPr/>
          <p:nvPr/>
        </p:nvGrpSpPr>
        <p:grpSpPr>
          <a:xfrm>
            <a:off x="6775150" y="6092147"/>
            <a:ext cx="3214519" cy="436762"/>
            <a:chOff x="6775150" y="4959709"/>
            <a:chExt cx="3214519" cy="436762"/>
          </a:xfrm>
        </p:grpSpPr>
        <p:sp>
          <p:nvSpPr>
            <p:cNvPr id="48" name="正方形/長方形 47"/>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依存性のある親に対応する等、</a:t>
              </a:r>
            </a:p>
            <a:p>
              <a:pPr>
                <a:lnSpc>
                  <a:spcPct val="140000"/>
                </a:lnSpc>
                <a:buClr>
                  <a:srgbClr val="F7B353"/>
                </a:buClr>
              </a:pPr>
              <a:r>
                <a:rPr kumimoji="1" lang="ja-JP" altLang="en-US" sz="1100" spc="80" dirty="0">
                  <a:solidFill>
                    <a:schemeClr val="tx1"/>
                  </a:solidFill>
                </a:rPr>
                <a:t>感情面のサポートをしている</a:t>
              </a:r>
            </a:p>
          </p:txBody>
        </p:sp>
        <p:pic>
          <p:nvPicPr>
            <p:cNvPr id="49" name="図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50" name="グループ化 49"/>
          <p:cNvGrpSpPr/>
          <p:nvPr/>
        </p:nvGrpSpPr>
        <p:grpSpPr>
          <a:xfrm>
            <a:off x="6775150" y="6654065"/>
            <a:ext cx="3214519" cy="436762"/>
            <a:chOff x="6775150" y="4959709"/>
            <a:chExt cx="3214519" cy="436762"/>
          </a:xfrm>
        </p:grpSpPr>
        <p:sp>
          <p:nvSpPr>
            <p:cNvPr id="51" name="正方形/長方形 50"/>
            <p:cNvSpPr/>
            <p:nvPr/>
          </p:nvSpPr>
          <p:spPr>
            <a:xfrm>
              <a:off x="7162800" y="4959709"/>
              <a:ext cx="2826869" cy="43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40000"/>
                </a:lnSpc>
                <a:buClr>
                  <a:srgbClr val="F7B353"/>
                </a:buClr>
              </a:pPr>
              <a:r>
                <a:rPr kumimoji="1" lang="ja-JP" altLang="en-US" sz="1100" spc="80" dirty="0">
                  <a:solidFill>
                    <a:schemeClr val="tx1"/>
                  </a:solidFill>
                </a:rPr>
                <a:t>きょうだいの学童クラブ、保育所、放課後等</a:t>
              </a:r>
            </a:p>
            <a:p>
              <a:pPr>
                <a:lnSpc>
                  <a:spcPct val="140000"/>
                </a:lnSpc>
                <a:buClr>
                  <a:srgbClr val="F7B353"/>
                </a:buClr>
              </a:pPr>
              <a:r>
                <a:rPr kumimoji="1" lang="ja-JP" altLang="en-US" sz="1100" spc="80" dirty="0">
                  <a:solidFill>
                    <a:schemeClr val="tx1"/>
                  </a:solidFill>
                </a:rPr>
                <a:t>デイサービス等の送り迎えをしている</a:t>
              </a:r>
            </a:p>
          </p:txBody>
        </p:sp>
        <p:pic>
          <p:nvPicPr>
            <p:cNvPr id="52" name="図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150" y="5022629"/>
              <a:ext cx="310923" cy="310923"/>
            </a:xfrm>
            <a:prstGeom prst="rect">
              <a:avLst/>
            </a:prstGeom>
          </p:spPr>
        </p:pic>
      </p:grpSp>
      <p:grpSp>
        <p:nvGrpSpPr>
          <p:cNvPr id="6" name="グループ化 5">
            <a:extLst>
              <a:ext uri="{FF2B5EF4-FFF2-40B4-BE49-F238E27FC236}">
                <a16:creationId xmlns:a16="http://schemas.microsoft.com/office/drawing/2014/main" id="{78E902B5-825E-B47D-10C7-B1112F40CDE5}"/>
              </a:ext>
            </a:extLst>
          </p:cNvPr>
          <p:cNvGrpSpPr/>
          <p:nvPr/>
        </p:nvGrpSpPr>
        <p:grpSpPr>
          <a:xfrm>
            <a:off x="654082" y="3910643"/>
            <a:ext cx="5396865" cy="3246375"/>
            <a:chOff x="1061069" y="4561853"/>
            <a:chExt cx="5396865" cy="3246375"/>
          </a:xfrm>
        </p:grpSpPr>
        <p:grpSp>
          <p:nvGrpSpPr>
            <p:cNvPr id="7" name="グループ化 6">
              <a:extLst>
                <a:ext uri="{FF2B5EF4-FFF2-40B4-BE49-F238E27FC236}">
                  <a16:creationId xmlns:a16="http://schemas.microsoft.com/office/drawing/2014/main" id="{D7FAD708-7502-47ED-B7A5-BC38AB09EA49}"/>
                </a:ext>
              </a:extLst>
            </p:cNvPr>
            <p:cNvGrpSpPr/>
            <p:nvPr/>
          </p:nvGrpSpPr>
          <p:grpSpPr>
            <a:xfrm>
              <a:off x="1061069" y="4561853"/>
              <a:ext cx="5396865" cy="3246375"/>
              <a:chOff x="1061069" y="4561853"/>
              <a:chExt cx="5396865" cy="3246375"/>
            </a:xfrm>
          </p:grpSpPr>
          <p:sp>
            <p:nvSpPr>
              <p:cNvPr id="9" name="object 46">
                <a:extLst>
                  <a:ext uri="{FF2B5EF4-FFF2-40B4-BE49-F238E27FC236}">
                    <a16:creationId xmlns:a16="http://schemas.microsoft.com/office/drawing/2014/main" id="{EEA3A228-6663-4F65-4829-424FED4C424E}"/>
                  </a:ext>
                </a:extLst>
              </p:cNvPr>
              <p:cNvSpPr txBox="1"/>
              <p:nvPr/>
            </p:nvSpPr>
            <p:spPr>
              <a:xfrm>
                <a:off x="1061069" y="4561853"/>
                <a:ext cx="5396865" cy="3246375"/>
              </a:xfrm>
              <a:prstGeom prst="rect">
                <a:avLst/>
              </a:prstGeom>
              <a:ln w="3594">
                <a:noFill/>
              </a:ln>
            </p:spPr>
            <p:txBody>
              <a:bodyPr vert="horz" wrap="square" lIns="0" tIns="3810" rIns="0" bIns="0" rtlCol="0">
                <a:noAutofit/>
              </a:bodyPr>
              <a:lstStyle/>
              <a:p>
                <a:pPr>
                  <a:lnSpc>
                    <a:spcPct val="100000"/>
                  </a:lnSpc>
                  <a:spcBef>
                    <a:spcPts val="30"/>
                  </a:spcBef>
                </a:pPr>
                <a:endParaRPr sz="1150" dirty="0">
                  <a:latin typeface="Meiryo UI" panose="020B0604030504040204" pitchFamily="50" charset="-128"/>
                  <a:ea typeface="Meiryo UI" panose="020B0604030504040204" pitchFamily="50" charset="-128"/>
                  <a:cs typeface="Times New Roman"/>
                </a:endParaRPr>
              </a:p>
            </p:txBody>
          </p:sp>
          <p:sp>
            <p:nvSpPr>
              <p:cNvPr id="10" name="テキスト ボックス 9">
                <a:extLst>
                  <a:ext uri="{FF2B5EF4-FFF2-40B4-BE49-F238E27FC236}">
                    <a16:creationId xmlns:a16="http://schemas.microsoft.com/office/drawing/2014/main" id="{430903A8-71E5-1478-6A06-F21044D8627D}"/>
                  </a:ext>
                </a:extLst>
              </p:cNvPr>
              <p:cNvSpPr txBox="1"/>
              <p:nvPr/>
            </p:nvSpPr>
            <p:spPr>
              <a:xfrm>
                <a:off x="1339174" y="5931954"/>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障害や病気のある家族に</a:t>
                </a:r>
                <a:r>
                  <a:rPr lang="ja-JP" altLang="en-US" sz="600" spc="-50" dirty="0">
                    <a:solidFill>
                      <a:srgbClr val="414042"/>
                    </a:solidFill>
                    <a:latin typeface="Meiryo UI" panose="020B0604030504040204" pitchFamily="50" charset="-128"/>
                    <a:ea typeface="Meiryo UI" panose="020B0604030504040204" pitchFamily="50" charset="-128"/>
                    <a:cs typeface="Source Han Sans JP"/>
                  </a:rPr>
                  <a:t>代わり、買い物・料理・掃除・</a:t>
                </a:r>
                <a:r>
                  <a:rPr lang="ja-JP" altLang="en-US" sz="600" dirty="0">
                    <a:solidFill>
                      <a:srgbClr val="414042"/>
                    </a:solidFill>
                    <a:latin typeface="Meiryo UI" panose="020B0604030504040204" pitchFamily="50" charset="-128"/>
                    <a:ea typeface="Meiryo UI" panose="020B0604030504040204" pitchFamily="50" charset="-128"/>
                    <a:cs typeface="Source Han Sans JP"/>
                  </a:rPr>
                  <a:t>洗濯などの家事をしている</a:t>
                </a:r>
              </a:p>
            </p:txBody>
          </p:sp>
          <p:sp>
            <p:nvSpPr>
              <p:cNvPr id="12" name="テキスト ボックス 11">
                <a:extLst>
                  <a:ext uri="{FF2B5EF4-FFF2-40B4-BE49-F238E27FC236}">
                    <a16:creationId xmlns:a16="http://schemas.microsoft.com/office/drawing/2014/main" id="{0A325964-AA7A-DE24-6A44-E354BF3992E1}"/>
                  </a:ext>
                </a:extLst>
              </p:cNvPr>
              <p:cNvSpPr txBox="1"/>
              <p:nvPr/>
            </p:nvSpPr>
            <p:spPr>
              <a:xfrm>
                <a:off x="2332967" y="5931954"/>
                <a:ext cx="885600" cy="301602"/>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家族に代わり、幼いきょうだいの世話をしている</a:t>
                </a:r>
              </a:p>
            </p:txBody>
          </p:sp>
          <p:sp>
            <p:nvSpPr>
              <p:cNvPr id="13" name="テキスト ボックス 12">
                <a:extLst>
                  <a:ext uri="{FF2B5EF4-FFF2-40B4-BE49-F238E27FC236}">
                    <a16:creationId xmlns:a16="http://schemas.microsoft.com/office/drawing/2014/main" id="{125CC07E-7851-2759-CB85-E32D3B93586D}"/>
                  </a:ext>
                </a:extLst>
              </p:cNvPr>
              <p:cNvSpPr txBox="1"/>
              <p:nvPr/>
            </p:nvSpPr>
            <p:spPr>
              <a:xfrm>
                <a:off x="3307522" y="5931954"/>
                <a:ext cx="885600" cy="885600"/>
              </a:xfrm>
              <a:prstGeom prst="rect">
                <a:avLst/>
              </a:prstGeom>
              <a:noFill/>
              <a:ln>
                <a:noFill/>
              </a:ln>
            </p:spPr>
            <p:txBody>
              <a:bodyPr wrap="square" lIns="0" tIns="0" rIns="0" bIns="0" rtlCol="0">
                <a:noAutofit/>
              </a:bodyPr>
              <a:lstStyle/>
              <a:p>
                <a:pPr algn="just"/>
                <a:r>
                  <a:rPr lang="ja-JP" altLang="en-US" sz="600" spc="30">
                    <a:solidFill>
                      <a:srgbClr val="414042"/>
                    </a:solidFill>
                    <a:latin typeface="Meiryo UI" panose="020B0604030504040204" pitchFamily="50" charset="-128"/>
                    <a:ea typeface="Meiryo UI" panose="020B0604030504040204" pitchFamily="50" charset="-128"/>
                    <a:cs typeface="Source Han Sans JP"/>
                  </a:rPr>
                  <a:t>障害や</a:t>
                </a:r>
                <a:r>
                  <a:rPr lang="ja-JP" altLang="en-US" sz="600" spc="30" dirty="0">
                    <a:solidFill>
                      <a:srgbClr val="414042"/>
                    </a:solidFill>
                    <a:latin typeface="Meiryo UI" panose="020B0604030504040204" pitchFamily="50" charset="-128"/>
                    <a:ea typeface="Meiryo UI" panose="020B0604030504040204" pitchFamily="50" charset="-128"/>
                    <a:cs typeface="Source Han Sans JP"/>
                  </a:rPr>
                  <a:t>病気のあるきょうだいの世話や見守りをして</a:t>
                </a:r>
                <a:r>
                  <a:rPr lang="ja-JP" altLang="en-US" sz="600" dirty="0">
                    <a:solidFill>
                      <a:srgbClr val="414042"/>
                    </a:solidFill>
                    <a:latin typeface="Meiryo UI" panose="020B0604030504040204" pitchFamily="50" charset="-128"/>
                    <a:ea typeface="Meiryo UI" panose="020B0604030504040204" pitchFamily="50" charset="-128"/>
                    <a:cs typeface="Source Han Sans JP"/>
                  </a:rPr>
                  <a:t>いる</a:t>
                </a:r>
              </a:p>
            </p:txBody>
          </p:sp>
          <p:sp>
            <p:nvSpPr>
              <p:cNvPr id="14" name="テキスト ボックス 13">
                <a:extLst>
                  <a:ext uri="{FF2B5EF4-FFF2-40B4-BE49-F238E27FC236}">
                    <a16:creationId xmlns:a16="http://schemas.microsoft.com/office/drawing/2014/main" id="{49FEE9DB-869F-4AE2-7F59-97BE07358B20}"/>
                  </a:ext>
                </a:extLst>
              </p:cNvPr>
              <p:cNvSpPr txBox="1"/>
              <p:nvPr/>
            </p:nvSpPr>
            <p:spPr>
              <a:xfrm>
                <a:off x="4276698" y="5930187"/>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目の離せない家族の見守り・声かけ・気づかいなどの情緒的ケアをしている</a:t>
                </a:r>
              </a:p>
            </p:txBody>
          </p:sp>
          <p:sp>
            <p:nvSpPr>
              <p:cNvPr id="17" name="テキスト ボックス 16">
                <a:extLst>
                  <a:ext uri="{FF2B5EF4-FFF2-40B4-BE49-F238E27FC236}">
                    <a16:creationId xmlns:a16="http://schemas.microsoft.com/office/drawing/2014/main" id="{1F927A9C-0358-7F64-EE71-C8793CB0A2FB}"/>
                  </a:ext>
                </a:extLst>
              </p:cNvPr>
              <p:cNvSpPr txBox="1"/>
              <p:nvPr/>
            </p:nvSpPr>
            <p:spPr>
              <a:xfrm>
                <a:off x="5260140" y="5923349"/>
                <a:ext cx="885600" cy="885600"/>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日本語が第一言語でない家族や障害のある家族のために通訳をしている</a:t>
                </a:r>
              </a:p>
            </p:txBody>
          </p:sp>
          <p:sp>
            <p:nvSpPr>
              <p:cNvPr id="20" name="テキスト ボックス 19">
                <a:extLst>
                  <a:ext uri="{FF2B5EF4-FFF2-40B4-BE49-F238E27FC236}">
                    <a16:creationId xmlns:a16="http://schemas.microsoft.com/office/drawing/2014/main" id="{FE90874B-B3C9-BBBF-DAC2-292DEE4A2200}"/>
                  </a:ext>
                </a:extLst>
              </p:cNvPr>
              <p:cNvSpPr txBox="1"/>
              <p:nvPr/>
            </p:nvSpPr>
            <p:spPr>
              <a:xfrm>
                <a:off x="1352008" y="7329322"/>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障害や病気のある家族に代わり、家計を支えるために働いている</a:t>
                </a:r>
              </a:p>
            </p:txBody>
          </p:sp>
          <p:sp>
            <p:nvSpPr>
              <p:cNvPr id="22" name="テキスト ボックス 21">
                <a:extLst>
                  <a:ext uri="{FF2B5EF4-FFF2-40B4-BE49-F238E27FC236}">
                    <a16:creationId xmlns:a16="http://schemas.microsoft.com/office/drawing/2014/main" id="{DDC48634-61BC-C381-6B64-CB9C99C446F1}"/>
                  </a:ext>
                </a:extLst>
              </p:cNvPr>
              <p:cNvSpPr txBox="1"/>
              <p:nvPr/>
            </p:nvSpPr>
            <p:spPr>
              <a:xfrm>
                <a:off x="2322616" y="7329322"/>
                <a:ext cx="885600"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精神疾患やアルコール・薬物・ギャンブルなどの問題を抱える家族の情緒的ケアや周囲との調整などを行っている</a:t>
                </a:r>
              </a:p>
            </p:txBody>
          </p:sp>
          <p:sp>
            <p:nvSpPr>
              <p:cNvPr id="23" name="テキスト ボックス 22">
                <a:extLst>
                  <a:ext uri="{FF2B5EF4-FFF2-40B4-BE49-F238E27FC236}">
                    <a16:creationId xmlns:a16="http://schemas.microsoft.com/office/drawing/2014/main" id="{A89E57C0-7E60-FE49-FA65-9AAC9CA72021}"/>
                  </a:ext>
                </a:extLst>
              </p:cNvPr>
              <p:cNvSpPr txBox="1"/>
              <p:nvPr/>
            </p:nvSpPr>
            <p:spPr>
              <a:xfrm>
                <a:off x="3288462" y="7328449"/>
                <a:ext cx="89989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がん・難病のほか慢性的な病気の家族の看病をしている</a:t>
                </a:r>
              </a:p>
            </p:txBody>
          </p:sp>
          <p:sp>
            <p:nvSpPr>
              <p:cNvPr id="24" name="テキスト ボックス 23">
                <a:extLst>
                  <a:ext uri="{FF2B5EF4-FFF2-40B4-BE49-F238E27FC236}">
                    <a16:creationId xmlns:a16="http://schemas.microsoft.com/office/drawing/2014/main" id="{37692131-6B1D-51A6-E10D-652F2662438E}"/>
                  </a:ext>
                </a:extLst>
              </p:cNvPr>
              <p:cNvSpPr txBox="1"/>
              <p:nvPr/>
            </p:nvSpPr>
            <p:spPr>
              <a:xfrm>
                <a:off x="4309204" y="7324925"/>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障害や病気のある家族の身の回りの世話をしている</a:t>
                </a:r>
              </a:p>
            </p:txBody>
          </p:sp>
          <p:sp>
            <p:nvSpPr>
              <p:cNvPr id="25" name="テキスト ボックス 24">
                <a:extLst>
                  <a:ext uri="{FF2B5EF4-FFF2-40B4-BE49-F238E27FC236}">
                    <a16:creationId xmlns:a16="http://schemas.microsoft.com/office/drawing/2014/main" id="{915BEE63-C87D-FE23-8D58-24AECDE4350B}"/>
                  </a:ext>
                </a:extLst>
              </p:cNvPr>
              <p:cNvSpPr txBox="1"/>
              <p:nvPr/>
            </p:nvSpPr>
            <p:spPr>
              <a:xfrm>
                <a:off x="5283615" y="7325986"/>
                <a:ext cx="831057" cy="368077"/>
              </a:xfrm>
              <a:prstGeom prst="rect">
                <a:avLst/>
              </a:prstGeom>
              <a:noFill/>
              <a:ln>
                <a:noFill/>
              </a:ln>
            </p:spPr>
            <p:txBody>
              <a:bodyPr wrap="square" lIns="0" tIns="0" rIns="0" bIns="0" rtlCol="0">
                <a:noAutofit/>
              </a:bodyPr>
              <a:lstStyle/>
              <a:p>
                <a:pPr algn="just"/>
                <a:r>
                  <a:rPr lang="ja-JP" altLang="en-US" sz="600" dirty="0">
                    <a:solidFill>
                      <a:srgbClr val="414042"/>
                    </a:solidFill>
                    <a:latin typeface="Meiryo UI" panose="020B0604030504040204" pitchFamily="50" charset="-128"/>
                    <a:ea typeface="Meiryo UI" panose="020B0604030504040204" pitchFamily="50" charset="-128"/>
                    <a:cs typeface="Source Han Sans JP"/>
                  </a:rPr>
                  <a:t>障害や病気のある家族の入浴やトイレの介助をしている</a:t>
                </a:r>
              </a:p>
            </p:txBody>
          </p:sp>
          <p:pic>
            <p:nvPicPr>
              <p:cNvPr id="26" name="図 25" descr="ダイアグラム&#10;&#10;AI 生成コンテンツは誤りを含む可能性があります。">
                <a:extLst>
                  <a:ext uri="{FF2B5EF4-FFF2-40B4-BE49-F238E27FC236}">
                    <a16:creationId xmlns:a16="http://schemas.microsoft.com/office/drawing/2014/main" id="{803748ED-CEA0-0E4C-BB33-4189147383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5576" y="4991393"/>
                <a:ext cx="885600" cy="885600"/>
              </a:xfrm>
              <a:prstGeom prst="rect">
                <a:avLst/>
              </a:prstGeom>
              <a:ln>
                <a:noFill/>
              </a:ln>
            </p:spPr>
          </p:pic>
          <p:pic>
            <p:nvPicPr>
              <p:cNvPr id="27" name="図 26" descr="ボックス, 部屋 が含まれている画像&#10;&#10;AI 生成コンテンツは誤りを含む可能性があります。">
                <a:extLst>
                  <a:ext uri="{FF2B5EF4-FFF2-40B4-BE49-F238E27FC236}">
                    <a16:creationId xmlns:a16="http://schemas.microsoft.com/office/drawing/2014/main" id="{6BD6419B-7FC9-593D-32A6-2EFF53750D78}"/>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2322616" y="4991393"/>
                <a:ext cx="885600" cy="885600"/>
              </a:xfrm>
              <a:prstGeom prst="rect">
                <a:avLst/>
              </a:prstGeom>
              <a:ln>
                <a:noFill/>
              </a:ln>
            </p:spPr>
          </p:pic>
          <p:pic>
            <p:nvPicPr>
              <p:cNvPr id="34" name="図 33" descr="図形 が含まれている画像&#10;&#10;AI 生成コンテンツは誤りを含む可能性があります。">
                <a:extLst>
                  <a:ext uri="{FF2B5EF4-FFF2-40B4-BE49-F238E27FC236}">
                    <a16:creationId xmlns:a16="http://schemas.microsoft.com/office/drawing/2014/main" id="{C59D38E1-8F93-E54A-8E43-0D1716D0A027}"/>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3299657" y="4991393"/>
                <a:ext cx="885600" cy="885600"/>
              </a:xfrm>
              <a:prstGeom prst="rect">
                <a:avLst/>
              </a:prstGeom>
              <a:ln>
                <a:noFill/>
              </a:ln>
            </p:spPr>
          </p:pic>
          <p:pic>
            <p:nvPicPr>
              <p:cNvPr id="35" name="図 34" descr="部屋 が含まれている画像&#10;&#10;AI 生成コンテンツは誤りを含む可能性があります。">
                <a:extLst>
                  <a:ext uri="{FF2B5EF4-FFF2-40B4-BE49-F238E27FC236}">
                    <a16:creationId xmlns:a16="http://schemas.microsoft.com/office/drawing/2014/main" id="{C03882C8-3D77-A4EF-206A-0BBA7D866C2F}"/>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4276698" y="4991393"/>
                <a:ext cx="885600" cy="885600"/>
              </a:xfrm>
              <a:prstGeom prst="rect">
                <a:avLst/>
              </a:prstGeom>
              <a:ln>
                <a:noFill/>
              </a:ln>
            </p:spPr>
          </p:pic>
          <p:pic>
            <p:nvPicPr>
              <p:cNvPr id="43" name="図 42" descr="図形&#10;&#10;AI 生成コンテンツは誤りを含む可能性があります。">
                <a:extLst>
                  <a:ext uri="{FF2B5EF4-FFF2-40B4-BE49-F238E27FC236}">
                    <a16:creationId xmlns:a16="http://schemas.microsoft.com/office/drawing/2014/main" id="{ADFC94AF-9F9C-D420-06FE-4AFFE686B6FF}"/>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1352007" y="6366149"/>
                <a:ext cx="885600" cy="885600"/>
              </a:xfrm>
              <a:prstGeom prst="rect">
                <a:avLst/>
              </a:prstGeom>
              <a:ln>
                <a:noFill/>
              </a:ln>
            </p:spPr>
          </p:pic>
          <p:pic>
            <p:nvPicPr>
              <p:cNvPr id="53" name="図 52" descr="図形, 四角形&#10;&#10;AI 生成コンテンツは誤りを含む可能性があります。">
                <a:extLst>
                  <a:ext uri="{FF2B5EF4-FFF2-40B4-BE49-F238E27FC236}">
                    <a16:creationId xmlns:a16="http://schemas.microsoft.com/office/drawing/2014/main" id="{9387A20C-07DC-CD66-18B5-08264F28AC0A}"/>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3293225" y="6366149"/>
                <a:ext cx="885600" cy="885600"/>
              </a:xfrm>
              <a:prstGeom prst="rect">
                <a:avLst/>
              </a:prstGeom>
              <a:ln>
                <a:noFill/>
              </a:ln>
            </p:spPr>
          </p:pic>
          <p:pic>
            <p:nvPicPr>
              <p:cNvPr id="54" name="図 53" descr="図形&#10;&#10;AI 生成コンテンツは誤りを含む可能性があります。">
                <a:extLst>
                  <a:ext uri="{FF2B5EF4-FFF2-40B4-BE49-F238E27FC236}">
                    <a16:creationId xmlns:a16="http://schemas.microsoft.com/office/drawing/2014/main" id="{2FF02BE5-7F95-B98D-2FE6-6598382A69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70297" y="6366149"/>
                <a:ext cx="885600" cy="885600"/>
              </a:xfrm>
              <a:prstGeom prst="rect">
                <a:avLst/>
              </a:prstGeom>
              <a:ln>
                <a:noFill/>
              </a:ln>
            </p:spPr>
          </p:pic>
          <p:pic>
            <p:nvPicPr>
              <p:cNvPr id="55" name="図 54" descr="図形 が含まれている画像&#10;&#10;AI 生成コンテンツは誤りを含む可能性があります。">
                <a:extLst>
                  <a:ext uri="{FF2B5EF4-FFF2-40B4-BE49-F238E27FC236}">
                    <a16:creationId xmlns:a16="http://schemas.microsoft.com/office/drawing/2014/main" id="{71BB0E3B-BF6B-CC32-1F4C-99E162A0CFC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53739" y="6366149"/>
                <a:ext cx="885600" cy="885600"/>
              </a:xfrm>
              <a:prstGeom prst="rect">
                <a:avLst/>
              </a:prstGeom>
              <a:ln>
                <a:noFill/>
              </a:ln>
            </p:spPr>
          </p:pic>
          <p:pic>
            <p:nvPicPr>
              <p:cNvPr id="56" name="図 55" descr="文字と絵が描かれた絵&#10;&#10;AI 生成コンテンツは誤りを含む可能性があります。">
                <a:extLst>
                  <a:ext uri="{FF2B5EF4-FFF2-40B4-BE49-F238E27FC236}">
                    <a16:creationId xmlns:a16="http://schemas.microsoft.com/office/drawing/2014/main" id="{026562AA-D165-AD6A-0CC8-482AAC739DDC}"/>
                  </a:ext>
                </a:extLst>
              </p:cNvPr>
              <p:cNvPicPr preferRelativeResize="0">
                <a:picLocks/>
              </p:cNvPicPr>
              <p:nvPr/>
            </p:nvPicPr>
            <p:blipFill>
              <a:blip r:embed="rId11" cstate="print">
                <a:extLst>
                  <a:ext uri="{28A0092B-C50C-407E-A947-70E740481C1C}">
                    <a14:useLocalDpi xmlns:a14="http://schemas.microsoft.com/office/drawing/2010/main" val="0"/>
                  </a:ext>
                </a:extLst>
              </a:blip>
              <a:stretch>
                <a:fillRect/>
              </a:stretch>
            </p:blipFill>
            <p:spPr>
              <a:xfrm>
                <a:off x="5253739" y="4988074"/>
                <a:ext cx="885600" cy="885600"/>
              </a:xfrm>
              <a:prstGeom prst="rect">
                <a:avLst/>
              </a:prstGeom>
              <a:ln>
                <a:noFill/>
              </a:ln>
            </p:spPr>
          </p:pic>
          <p:pic>
            <p:nvPicPr>
              <p:cNvPr id="57" name="図 56">
                <a:extLst>
                  <a:ext uri="{FF2B5EF4-FFF2-40B4-BE49-F238E27FC236}">
                    <a16:creationId xmlns:a16="http://schemas.microsoft.com/office/drawing/2014/main" id="{FD5E62CD-A20D-1819-5A50-CC296EA1C8C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9048" y="6372139"/>
                <a:ext cx="879168" cy="876201"/>
              </a:xfrm>
              <a:prstGeom prst="rect">
                <a:avLst/>
              </a:prstGeom>
            </p:spPr>
          </p:pic>
        </p:grpSp>
        <p:sp>
          <p:nvSpPr>
            <p:cNvPr id="8" name="四角形: 角を丸くする 7">
              <a:extLst>
                <a:ext uri="{FF2B5EF4-FFF2-40B4-BE49-F238E27FC236}">
                  <a16:creationId xmlns:a16="http://schemas.microsoft.com/office/drawing/2014/main" id="{AAE3D7C1-11BA-D76D-61CA-CF6F01AD59A0}"/>
                </a:ext>
              </a:extLst>
            </p:cNvPr>
            <p:cNvSpPr/>
            <p:nvPr/>
          </p:nvSpPr>
          <p:spPr>
            <a:xfrm>
              <a:off x="2329048" y="6372139"/>
              <a:ext cx="879168" cy="876201"/>
            </a:xfrm>
            <a:prstGeom prst="roundRect">
              <a:avLst>
                <a:gd name="adj" fmla="val 1021"/>
              </a:avLst>
            </a:prstGeom>
            <a:noFill/>
            <a:ln w="9525">
              <a:solidFill>
                <a:srgbClr val="007B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object 12">
            <a:extLst>
              <a:ext uri="{FF2B5EF4-FFF2-40B4-BE49-F238E27FC236}">
                <a16:creationId xmlns:a16="http://schemas.microsoft.com/office/drawing/2014/main" id="{316105BA-DF6A-E49B-44EB-63C4EE7437FB}"/>
              </a:ext>
            </a:extLst>
          </p:cNvPr>
          <p:cNvSpPr txBox="1"/>
          <p:nvPr/>
        </p:nvSpPr>
        <p:spPr>
          <a:xfrm>
            <a:off x="945714" y="7147768"/>
            <a:ext cx="4802442" cy="97463"/>
          </a:xfrm>
          <a:prstGeom prst="rect">
            <a:avLst/>
          </a:prstGeom>
        </p:spPr>
        <p:txBody>
          <a:bodyPr vert="horz" wrap="square" lIns="0" tIns="12700" rIns="0" bIns="0" rtlCol="0">
            <a:spAutoFit/>
          </a:bodyPr>
          <a:lstStyle/>
          <a:p>
            <a:pPr marL="12700">
              <a:lnSpc>
                <a:spcPct val="100000"/>
              </a:lnSpc>
              <a:spcBef>
                <a:spcPts val="100"/>
              </a:spcBef>
            </a:pPr>
            <a:r>
              <a:rPr sz="550" dirty="0" err="1">
                <a:solidFill>
                  <a:srgbClr val="414042"/>
                </a:solidFill>
                <a:latin typeface="Meiryo UI" panose="020B0604030504040204" pitchFamily="50" charset="-128"/>
                <a:ea typeface="Meiryo UI" panose="020B0604030504040204" pitchFamily="50" charset="-128"/>
                <a:cs typeface="Source Han Sans JP"/>
              </a:rPr>
              <a:t>出所</a:t>
            </a:r>
            <a:r>
              <a:rPr sz="550" dirty="0">
                <a:solidFill>
                  <a:srgbClr val="414042"/>
                </a:solidFill>
                <a:latin typeface="Meiryo UI" panose="020B0604030504040204" pitchFamily="50" charset="-128"/>
                <a:ea typeface="Meiryo UI" panose="020B0604030504040204" pitchFamily="50" charset="-128"/>
                <a:cs typeface="Source Han Sans JP"/>
              </a:rPr>
              <a:t>：</a:t>
            </a:r>
            <a:r>
              <a:rPr lang="ja-JP" altLang="en-US" sz="550" dirty="0">
                <a:latin typeface="Meiryo UI" panose="020B0604030504040204" pitchFamily="50" charset="-128"/>
                <a:ea typeface="Meiryo UI" panose="020B0604030504040204" pitchFamily="50" charset="-128"/>
              </a:rPr>
              <a:t>東京都専用ホームページ「ヤングケアラーのひろば」</a:t>
            </a:r>
            <a:r>
              <a:rPr sz="550" dirty="0">
                <a:solidFill>
                  <a:srgbClr val="414042"/>
                </a:solidFill>
                <a:latin typeface="Meiryo UI" panose="020B0604030504040204" pitchFamily="50" charset="-128"/>
                <a:ea typeface="Meiryo UI" panose="020B0604030504040204" pitchFamily="50" charset="-128"/>
                <a:cs typeface="Source Han Sans JP"/>
              </a:rPr>
              <a:t>（</a:t>
            </a:r>
            <a:r>
              <a:rPr lang="en-US" sz="550" dirty="0">
                <a:solidFill>
                  <a:srgbClr val="414042"/>
                </a:solidFill>
                <a:latin typeface="Meiryo UI" panose="020B0604030504040204" pitchFamily="50" charset="-128"/>
                <a:ea typeface="Meiryo UI" panose="020B0604030504040204" pitchFamily="50" charset="-128"/>
                <a:cs typeface="Source Han Sans JP"/>
                <a:hlinkClick r:id="rId13"/>
              </a:rPr>
              <a:t>https://www.young-carer.metro.tokyo.lg.jp/</a:t>
            </a:r>
            <a:r>
              <a:rPr lang="en-US" sz="550" dirty="0">
                <a:solidFill>
                  <a:srgbClr val="414042"/>
                </a:solidFill>
                <a:latin typeface="Meiryo UI" panose="020B0604030504040204" pitchFamily="50" charset="-128"/>
                <a:ea typeface="Meiryo UI" panose="020B0604030504040204" pitchFamily="50" charset="-128"/>
                <a:cs typeface="Source Han Sans JP"/>
              </a:rPr>
              <a:t>）</a:t>
            </a:r>
            <a:endParaRPr sz="550" dirty="0">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186303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5091406" y="2089284"/>
            <a:ext cx="5087499" cy="5075851"/>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16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相談支援専門員は訪問をすることが多く、ヤングケアラーに気付ける機会が多くあります。家族全体を見る視点を持ち、普段サービス提供を行っている家族の背後にヤングケアラーがいるかもしれないことに留意しましょう。</a:t>
            </a: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ア相手の状況、家族の状況、本人の状況等により、必要な支援は異なります。また、ケアに対する思いや今後の意向は人それぞれです。支援者が支援内容を決めつけることなく、本人が安心して本心を話せる相手が寄り添い、少しずつ本人の思いや希望を聞きましょう。本人が状況を認識し今後のことを一緒に考えるプロセス自体も支援になります。</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ヤングケアラーを「介護者」とみなさず、夜間等ホームヘルプサービス等が入っていない時にヤングケアラーに負荷がかかっていないか、考えてみましょう。</a:t>
            </a:r>
          </a:p>
          <a:p>
            <a:pPr marL="171450" indent="-171450" algn="just">
              <a:lnSpc>
                <a:spcPct val="130000"/>
              </a:lnSpc>
              <a:buClr>
                <a:srgbClr val="F7B353"/>
              </a:buClr>
              <a:buFont typeface="Wingdings" panose="05000000000000000000" pitchFamily="2" charset="2"/>
              <a:buChar char="l"/>
            </a:pP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見守りも重要な支援です。必要に応じて地域の支援団体や子供食堂等とも連携し、本人や家庭のニーズに沿う支援をしていきましょう。</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2</a:t>
            </a:fld>
            <a:endParaRPr lang="ja-JP" altLang="en-US"/>
          </a:p>
        </p:txBody>
      </p:sp>
      <p:sp>
        <p:nvSpPr>
          <p:cNvPr id="2" name="タイトル 1"/>
          <p:cNvSpPr>
            <a:spLocks noGrp="1"/>
          </p:cNvSpPr>
          <p:nvPr>
            <p:ph type="title"/>
          </p:nvPr>
        </p:nvSpPr>
        <p:spPr/>
        <p:txBody>
          <a:bodyPr/>
          <a:lstStyle/>
          <a:p>
            <a:r>
              <a:rPr lang="ja-JP" altLang="en-US" dirty="0"/>
              <a:t>障害福祉関係機関におけるヤングケアラー支援の役割</a:t>
            </a:r>
          </a:p>
        </p:txBody>
      </p:sp>
      <p:sp>
        <p:nvSpPr>
          <p:cNvPr id="14" name="正方形/長方形 13"/>
          <p:cNvSpPr/>
          <p:nvPr/>
        </p:nvSpPr>
        <p:spPr>
          <a:xfrm>
            <a:off x="539906" y="936000"/>
            <a:ext cx="9612000" cy="1710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国の調査では中学</a:t>
            </a:r>
            <a:r>
              <a:rPr kumimoji="1" lang="en-US" altLang="ja-JP" sz="1200" spc="80" dirty="0">
                <a:solidFill>
                  <a:schemeClr val="tx1"/>
                </a:solidFill>
              </a:rPr>
              <a:t>2</a:t>
            </a:r>
            <a:r>
              <a:rPr kumimoji="1" lang="ja-JP" altLang="en-US" sz="1200" spc="80" dirty="0">
                <a:solidFill>
                  <a:schemeClr val="tx1"/>
                </a:solidFill>
              </a:rPr>
              <a:t>年生の約</a:t>
            </a:r>
            <a:r>
              <a:rPr kumimoji="1" lang="en-US" altLang="ja-JP" sz="1200" spc="80" dirty="0">
                <a:solidFill>
                  <a:schemeClr val="tx1"/>
                </a:solidFill>
              </a:rPr>
              <a:t>17</a:t>
            </a:r>
            <a:r>
              <a:rPr kumimoji="1" lang="ja-JP" altLang="en-US" sz="1200" spc="80" dirty="0">
                <a:solidFill>
                  <a:schemeClr val="tx1"/>
                </a:solidFill>
              </a:rPr>
              <a:t>人に</a:t>
            </a:r>
            <a:r>
              <a:rPr kumimoji="1" lang="en-US" altLang="ja-JP" sz="1200" spc="80" dirty="0">
                <a:solidFill>
                  <a:schemeClr val="tx1"/>
                </a:solidFill>
              </a:rPr>
              <a:t>1</a:t>
            </a:r>
            <a:r>
              <a:rPr kumimoji="1" lang="ja-JP" altLang="en-US" sz="1200" spc="80" dirty="0">
                <a:solidFill>
                  <a:schemeClr val="tx1"/>
                </a:solidFill>
              </a:rPr>
              <a:t>人、「世話をしている家族が</a:t>
            </a:r>
            <a:r>
              <a:rPr kumimoji="1" lang="en-US" altLang="ja-JP" sz="1200" spc="80" dirty="0">
                <a:solidFill>
                  <a:schemeClr val="tx1"/>
                </a:solidFill>
              </a:rPr>
              <a:t>『</a:t>
            </a:r>
            <a:r>
              <a:rPr kumimoji="1" lang="ja-JP" altLang="en-US" sz="1200" spc="80" dirty="0">
                <a:solidFill>
                  <a:schemeClr val="tx1"/>
                </a:solidFill>
              </a:rPr>
              <a:t>いる</a:t>
            </a:r>
            <a:r>
              <a:rPr kumimoji="1" lang="en-US" altLang="ja-JP" sz="1200" spc="80" dirty="0">
                <a:solidFill>
                  <a:schemeClr val="tx1"/>
                </a:solidFill>
              </a:rPr>
              <a:t>』</a:t>
            </a:r>
            <a:r>
              <a:rPr kumimoji="1" lang="ja-JP" altLang="en-US" sz="1200" spc="80" dirty="0">
                <a:solidFill>
                  <a:schemeClr val="tx1"/>
                </a:solidFill>
              </a:rPr>
              <a:t>」結果</a:t>
            </a:r>
            <a:r>
              <a:rPr kumimoji="1" lang="en-US" altLang="ja-JP" sz="1200" spc="80" dirty="0">
                <a:solidFill>
                  <a:schemeClr val="tx1"/>
                </a:solidFill>
              </a:rPr>
              <a:t>※</a:t>
            </a:r>
            <a:r>
              <a:rPr kumimoji="1" lang="ja-JP" altLang="en-US" sz="1200" spc="80" dirty="0">
                <a:solidFill>
                  <a:schemeClr val="tx1"/>
                </a:solidFill>
              </a:rPr>
              <a:t>となっており、ヤングケアラーは決して特別な存在ではありません。</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多子世帯で、親・きょうだいに障害や疾患がある場合等は、障害等のないしっかりした子供にケアの負荷が集中してしまっているケースがあります。</a:t>
            </a:r>
          </a:p>
          <a:p>
            <a:pPr marL="171450" indent="-171450" algn="just">
              <a:lnSpc>
                <a:spcPct val="140000"/>
              </a:lnSpc>
              <a:buClr>
                <a:srgbClr val="F7B353"/>
              </a:buClr>
              <a:buFont typeface="Wingdings" panose="05000000000000000000" pitchFamily="2" charset="2"/>
              <a:buChar char="l"/>
            </a:pPr>
            <a:r>
              <a:rPr kumimoji="1" lang="ja-JP" altLang="en-US" sz="1200" spc="80" dirty="0">
                <a:solidFill>
                  <a:schemeClr val="tx1"/>
                </a:solidFill>
              </a:rPr>
              <a:t>障害福祉関係機関は、家族に障害のある人がいる場合のヤングケアラーへの気付きや、関係機関へのつなぎ、支援において大きな役割を果たします。家庭訪問等による本人や家族との対話や、困りごと・ニーズ等の把握や寄り添い・支援等が期待されます。</a:t>
            </a:r>
          </a:p>
        </p:txBody>
      </p:sp>
      <p:sp>
        <p:nvSpPr>
          <p:cNvPr id="19" name="正方形/長方形 18"/>
          <p:cNvSpPr/>
          <p:nvPr/>
        </p:nvSpPr>
        <p:spPr>
          <a:xfrm>
            <a:off x="539906" y="2737284"/>
            <a:ext cx="4320000" cy="4427851"/>
          </a:xfrm>
          <a:prstGeom prst="rect">
            <a:avLst/>
          </a:prstGeom>
          <a:solidFill>
            <a:srgbClr val="EDD9E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18" name="正方形/長方形 17"/>
          <p:cNvSpPr/>
          <p:nvPr/>
        </p:nvSpPr>
        <p:spPr>
          <a:xfrm>
            <a:off x="539906" y="2089284"/>
            <a:ext cx="4320000" cy="648000"/>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障害福祉関係機関における</a:t>
            </a:r>
            <a:endParaRPr kumimoji="1" lang="en-US" altLang="ja-JP" sz="1450" b="1" spc="150" dirty="0">
              <a:solidFill>
                <a:schemeClr val="bg1"/>
              </a:solidFill>
            </a:endParaRPr>
          </a:p>
          <a:p>
            <a:pPr algn="ctr">
              <a:lnSpc>
                <a:spcPct val="110000"/>
              </a:lnSpc>
            </a:pPr>
            <a:r>
              <a:rPr kumimoji="1" lang="ja-JP" altLang="en-US" sz="1450" b="1" spc="150" dirty="0">
                <a:solidFill>
                  <a:schemeClr val="bg1"/>
                </a:solidFill>
              </a:rPr>
              <a:t>ヤングケアラー支援の役割</a:t>
            </a:r>
          </a:p>
        </p:txBody>
      </p:sp>
      <p:sp>
        <p:nvSpPr>
          <p:cNvPr id="32" name="正方形/長方形 31"/>
          <p:cNvSpPr/>
          <p:nvPr/>
        </p:nvSpPr>
        <p:spPr>
          <a:xfrm>
            <a:off x="809906" y="3711051"/>
            <a:ext cx="3780000" cy="3009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00" b="1" spc="80" dirty="0">
                <a:solidFill>
                  <a:srgbClr val="FF474B"/>
                </a:solidFill>
              </a:rPr>
              <a:t>障害福祉政策の主管課</a:t>
            </a:r>
            <a:r>
              <a:rPr kumimoji="1" lang="ja-JP" altLang="en-US" sz="1100" spc="80" dirty="0">
                <a:solidFill>
                  <a:schemeClr val="tx1"/>
                </a:solidFill>
              </a:rPr>
              <a:t>は、障害福祉サービス等の支給決定などのほか、本人又はケアをしている家族に障害がある場合の支援を行います。</a:t>
            </a:r>
          </a:p>
          <a:p>
            <a:pPr algn="just">
              <a:lnSpc>
                <a:spcPct val="130000"/>
              </a:lnSpc>
              <a:buClr>
                <a:srgbClr val="F7B353"/>
              </a:buClr>
            </a:pPr>
            <a:endParaRPr kumimoji="1" lang="ja-JP" altLang="en-US" sz="1100" spc="80" dirty="0">
              <a:solidFill>
                <a:schemeClr val="tx1"/>
              </a:solidFill>
            </a:endParaRPr>
          </a:p>
          <a:p>
            <a:pPr algn="just">
              <a:lnSpc>
                <a:spcPct val="130000"/>
              </a:lnSpc>
              <a:buClr>
                <a:srgbClr val="F7B353"/>
              </a:buClr>
            </a:pPr>
            <a:r>
              <a:rPr kumimoji="1" lang="ja-JP" altLang="en-US" sz="1100" b="1" spc="80" dirty="0">
                <a:solidFill>
                  <a:srgbClr val="FF474B"/>
                </a:solidFill>
              </a:rPr>
              <a:t>基幹相談支援センター、相談支援事業所</a:t>
            </a:r>
            <a:r>
              <a:rPr kumimoji="1" lang="ja-JP" altLang="en-US" sz="1100" spc="80" dirty="0">
                <a:solidFill>
                  <a:schemeClr val="tx1"/>
                </a:solidFill>
              </a:rPr>
              <a:t>は、障害者のサービス等利用計画の作成、支援実施、病院・施設の入所・退所等にあたって地域移行に向けた支援等を行います。</a:t>
            </a:r>
          </a:p>
          <a:p>
            <a:pPr algn="just">
              <a:lnSpc>
                <a:spcPct val="130000"/>
              </a:lnSpc>
              <a:buClr>
                <a:srgbClr val="F7B353"/>
              </a:buClr>
            </a:pPr>
            <a:endParaRPr kumimoji="1" lang="ja-JP" altLang="en-US" sz="1100" spc="80" dirty="0">
              <a:solidFill>
                <a:schemeClr val="tx1"/>
              </a:solidFill>
            </a:endParaRPr>
          </a:p>
          <a:p>
            <a:pPr algn="just">
              <a:lnSpc>
                <a:spcPct val="130000"/>
              </a:lnSpc>
              <a:buClr>
                <a:srgbClr val="F7B353"/>
              </a:buClr>
            </a:pPr>
            <a:r>
              <a:rPr kumimoji="1" lang="ja-JP" altLang="en-US" sz="1100" spc="80" dirty="0">
                <a:solidFill>
                  <a:schemeClr val="tx1"/>
                </a:solidFill>
              </a:rPr>
              <a:t>障害福祉関係機関の場合、相談支援専門員によるモニタリングや、育児支援を考慮したホームヘルプサービス、ショートステイの利用等で、間接的にヤングケアラーの負荷をやわらげ支援できる可能性があります。</a:t>
            </a:r>
          </a:p>
          <a:p>
            <a:pPr algn="just">
              <a:lnSpc>
                <a:spcPct val="130000"/>
              </a:lnSpc>
              <a:buClr>
                <a:srgbClr val="F7B353"/>
              </a:buClr>
            </a:pPr>
            <a:endParaRPr kumimoji="1" lang="ja-JP" altLang="en-US" sz="1100" spc="80" dirty="0">
              <a:solidFill>
                <a:schemeClr val="tx1"/>
              </a:solidFill>
            </a:endParaRPr>
          </a:p>
          <a:p>
            <a:pPr algn="just">
              <a:lnSpc>
                <a:spcPct val="130000"/>
              </a:lnSpc>
              <a:buClr>
                <a:srgbClr val="F7B353"/>
              </a:buClr>
            </a:pPr>
            <a:r>
              <a:rPr kumimoji="1" lang="ja-JP" altLang="en-US" sz="1100" spc="80" dirty="0">
                <a:solidFill>
                  <a:schemeClr val="tx1"/>
                </a:solidFill>
              </a:rPr>
              <a:t>既存の仕組みを最大限活用し、ケースに応じ様々な支援機関と連携して支援をしていくことを考えましょう。</a:t>
            </a:r>
          </a:p>
        </p:txBody>
      </p:sp>
      <p:grpSp>
        <p:nvGrpSpPr>
          <p:cNvPr id="43" name="グループ化 42"/>
          <p:cNvGrpSpPr/>
          <p:nvPr/>
        </p:nvGrpSpPr>
        <p:grpSpPr>
          <a:xfrm>
            <a:off x="6866743" y="2003662"/>
            <a:ext cx="1584327" cy="380287"/>
            <a:chOff x="7102393" y="2070824"/>
            <a:chExt cx="1584327" cy="380287"/>
          </a:xfrm>
        </p:grpSpPr>
        <p:pic>
          <p:nvPicPr>
            <p:cNvPr id="40" name="図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sp>
        <p:nvSpPr>
          <p:cNvPr id="20" name="フリーフォーム 34">
            <a:extLst>
              <a:ext uri="{FF2B5EF4-FFF2-40B4-BE49-F238E27FC236}">
                <a16:creationId xmlns:a16="http://schemas.microsoft.com/office/drawing/2014/main" id="{57BD67FD-D567-44A9-8B2A-9104E5A2B0AE}"/>
              </a:ext>
            </a:extLst>
          </p:cNvPr>
          <p:cNvSpPr/>
          <p:nvPr/>
        </p:nvSpPr>
        <p:spPr>
          <a:xfrm>
            <a:off x="5278635" y="6288818"/>
            <a:ext cx="468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p:cNvGrpSpPr/>
          <p:nvPr/>
        </p:nvGrpSpPr>
        <p:grpSpPr>
          <a:xfrm>
            <a:off x="5267757" y="3687146"/>
            <a:ext cx="4680000" cy="1607673"/>
            <a:chOff x="5528843" y="3936811"/>
            <a:chExt cx="4296912" cy="1697411"/>
          </a:xfrm>
        </p:grpSpPr>
        <p:sp>
          <p:nvSpPr>
            <p:cNvPr id="35" name="フリーフォーム 34"/>
            <p:cNvSpPr/>
            <p:nvPr/>
          </p:nvSpPr>
          <p:spPr>
            <a:xfrm>
              <a:off x="5528843" y="3936811"/>
              <a:ext cx="4296912"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5528843" y="5634222"/>
              <a:ext cx="4296912"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角丸四角形 65">
            <a:extLst>
              <a:ext uri="{FF2B5EF4-FFF2-40B4-BE49-F238E27FC236}">
                <a16:creationId xmlns:a16="http://schemas.microsoft.com/office/drawing/2014/main" id="{10918E61-B175-427C-8460-7C1655B93000}"/>
              </a:ext>
            </a:extLst>
          </p:cNvPr>
          <p:cNvSpPr/>
          <p:nvPr/>
        </p:nvSpPr>
        <p:spPr>
          <a:xfrm>
            <a:off x="651178" y="2984023"/>
            <a:ext cx="3938728" cy="647991"/>
          </a:xfrm>
          <a:prstGeom prst="roundRect">
            <a:avLst>
              <a:gd name="adj" fmla="val 9789"/>
            </a:avLst>
          </a:prstGeom>
          <a:solidFill>
            <a:schemeClr val="bg1"/>
          </a:solid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FF474B"/>
                </a:solidFill>
              </a:rPr>
              <a:t>区市町村の障害福祉政策の主管課</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基幹相談支援センター</a:t>
            </a:r>
          </a:p>
          <a:p>
            <a:pPr marL="171450" indent="-171450" algn="just">
              <a:lnSpc>
                <a:spcPct val="110000"/>
              </a:lnSpc>
              <a:buFont typeface="Wingdings" panose="05000000000000000000" pitchFamily="2" charset="2"/>
              <a:buChar char="l"/>
            </a:pPr>
            <a:r>
              <a:rPr kumimoji="1" lang="ja-JP" altLang="en-US" sz="1130" b="1" spc="80" dirty="0">
                <a:solidFill>
                  <a:srgbClr val="FF474B"/>
                </a:solidFill>
              </a:rPr>
              <a:t>相談支援事業所　など</a:t>
            </a:r>
          </a:p>
        </p:txBody>
      </p:sp>
      <p:sp>
        <p:nvSpPr>
          <p:cNvPr id="4" name="正方形/長方形 3">
            <a:extLst>
              <a:ext uri="{FF2B5EF4-FFF2-40B4-BE49-F238E27FC236}">
                <a16:creationId xmlns:a16="http://schemas.microsoft.com/office/drawing/2014/main" id="{923D5B09-3620-FB3A-2F60-33407C1B81EE}"/>
              </a:ext>
            </a:extLst>
          </p:cNvPr>
          <p:cNvSpPr/>
          <p:nvPr/>
        </p:nvSpPr>
        <p:spPr>
          <a:xfrm>
            <a:off x="539906" y="7196500"/>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en-US" altLang="ja-JP" sz="800" spc="80" dirty="0">
                <a:solidFill>
                  <a:schemeClr val="tx1"/>
                </a:solidFill>
              </a:rPr>
              <a:t>※</a:t>
            </a:r>
            <a:r>
              <a:rPr kumimoji="1" lang="ja-JP" altLang="en-US" sz="800" spc="80" dirty="0">
                <a:solidFill>
                  <a:schemeClr val="tx1"/>
                </a:solidFill>
              </a:rPr>
              <a:t>出所：三菱</a:t>
            </a:r>
            <a:r>
              <a:rPr kumimoji="1" lang="en-US" altLang="ja-JP" sz="800" spc="80" dirty="0">
                <a:solidFill>
                  <a:schemeClr val="tx1"/>
                </a:solidFill>
              </a:rPr>
              <a:t>UFJ</a:t>
            </a:r>
            <a:r>
              <a:rPr kumimoji="1" lang="ja-JP" altLang="en-US" sz="800" spc="80" dirty="0">
                <a:solidFill>
                  <a:schemeClr val="tx1"/>
                </a:solidFill>
              </a:rPr>
              <a:t>リサーチ＆コンサルティング株式会社「ヤングケアラーの実態に関する調査研究報告書」（令和</a:t>
            </a:r>
            <a:r>
              <a:rPr kumimoji="1" lang="en-US" altLang="ja-JP" sz="800" spc="80" dirty="0">
                <a:solidFill>
                  <a:schemeClr val="tx1"/>
                </a:solidFill>
              </a:rPr>
              <a:t>3</a:t>
            </a:r>
            <a:r>
              <a:rPr kumimoji="1" lang="ja-JP" altLang="en-US" sz="800" spc="80" dirty="0">
                <a:solidFill>
                  <a:schemeClr val="tx1"/>
                </a:solidFill>
              </a:rPr>
              <a:t>年</a:t>
            </a:r>
            <a:r>
              <a:rPr kumimoji="1" lang="en-US" altLang="ja-JP" sz="800" spc="80" dirty="0">
                <a:solidFill>
                  <a:schemeClr val="tx1"/>
                </a:solidFill>
              </a:rPr>
              <a:t>3</a:t>
            </a:r>
            <a:r>
              <a:rPr kumimoji="1" lang="ja-JP" altLang="en-US" sz="800" spc="80" dirty="0">
                <a:solidFill>
                  <a:schemeClr val="tx1"/>
                </a:solidFill>
              </a:rPr>
              <a:t>月）（厚生労働省 子ども・子育て支援推進調査研究事業）</a:t>
            </a:r>
          </a:p>
          <a:p>
            <a:pPr algn="just">
              <a:lnSpc>
                <a:spcPct val="140000"/>
              </a:lnSpc>
              <a:buClr>
                <a:srgbClr val="F7B353"/>
              </a:buClr>
            </a:pPr>
            <a:endParaRPr kumimoji="1" lang="en-US" altLang="ja-JP" sz="800" spc="80" dirty="0">
              <a:solidFill>
                <a:schemeClr val="tx1"/>
              </a:solidFill>
            </a:endParaRPr>
          </a:p>
          <a:p>
            <a:pPr algn="just">
              <a:lnSpc>
                <a:spcPct val="140000"/>
              </a:lnSpc>
              <a:buClr>
                <a:srgbClr val="F7B353"/>
              </a:buClr>
            </a:pPr>
            <a:endParaRPr kumimoji="1" lang="en-US" altLang="ja-JP" sz="800" spc="80" dirty="0">
              <a:solidFill>
                <a:schemeClr val="tx1"/>
              </a:solidFill>
            </a:endParaRPr>
          </a:p>
        </p:txBody>
      </p:sp>
    </p:spTree>
    <p:extLst>
      <p:ext uri="{BB962C8B-B14F-4D97-AF65-F5344CB8AC3E}">
        <p14:creationId xmlns:p14="http://schemas.microsoft.com/office/powerpoint/2010/main" val="277049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3</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grpSp>
        <p:nvGrpSpPr>
          <p:cNvPr id="6" name="グループ化 5"/>
          <p:cNvGrpSpPr/>
          <p:nvPr/>
        </p:nvGrpSpPr>
        <p:grpSpPr>
          <a:xfrm>
            <a:off x="539906" y="806936"/>
            <a:ext cx="9612000" cy="1264248"/>
            <a:chOff x="539906" y="870436"/>
            <a:chExt cx="9612000" cy="1264248"/>
          </a:xfrm>
        </p:grpSpPr>
        <p:sp>
          <p:nvSpPr>
            <p:cNvPr id="26" name="角丸四角形 25"/>
            <p:cNvSpPr/>
            <p:nvPr/>
          </p:nvSpPr>
          <p:spPr>
            <a:xfrm>
              <a:off x="539906" y="1079066"/>
              <a:ext cx="9612000" cy="105561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障害福祉部門で気付いた場合も、専門性を持った多くの機関の協力のもと支援を行います。家族や本人の障害の状況によっては、保健・医療・看護と密接した連携が求められることもあります。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ケースにより連携すべき機関は異なります。他の機関が果たす役割を知ることで、どの機関と連携すべきか判断がしやすくなります。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詳細は、本編第３章「ヤングケアラー支援のネットワーク」を参照してください。</a:t>
              </a:r>
            </a:p>
          </p:txBody>
        </p:sp>
        <p:grpSp>
          <p:nvGrpSpPr>
            <p:cNvPr id="27" name="グループ化 26"/>
            <p:cNvGrpSpPr/>
            <p:nvPr/>
          </p:nvGrpSpPr>
          <p:grpSpPr>
            <a:xfrm>
              <a:off x="631442" y="870436"/>
              <a:ext cx="1373572" cy="329700"/>
              <a:chOff x="7102393" y="2070824"/>
              <a:chExt cx="1584327" cy="380287"/>
            </a:xfrm>
          </p:grpSpPr>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31" name="正方形/長方形 30"/>
          <p:cNvSpPr/>
          <p:nvPr/>
        </p:nvSpPr>
        <p:spPr>
          <a:xfrm>
            <a:off x="539905" y="2409456"/>
            <a:ext cx="4736243" cy="2337832"/>
          </a:xfrm>
          <a:prstGeom prst="rect">
            <a:avLst/>
          </a:prstGeom>
          <a:solidFill>
            <a:schemeClr val="bg1">
              <a:lumMod val="95000"/>
              <a:alpha val="50000"/>
            </a:schemeClr>
          </a:solid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2" name="正方形/長方形 31"/>
          <p:cNvSpPr/>
          <p:nvPr/>
        </p:nvSpPr>
        <p:spPr>
          <a:xfrm>
            <a:off x="539905" y="2116501"/>
            <a:ext cx="4736243" cy="292954"/>
          </a:xfrm>
          <a:prstGeom prst="rect">
            <a:avLst/>
          </a:prstGeom>
          <a:solidFill>
            <a:srgbClr val="F08200"/>
          </a:solidFill>
          <a:ln w="19050">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児童福祉</a:t>
            </a:r>
          </a:p>
        </p:txBody>
      </p:sp>
      <p:sp>
        <p:nvSpPr>
          <p:cNvPr id="34" name="正方形/長方形 33"/>
          <p:cNvSpPr/>
          <p:nvPr/>
        </p:nvSpPr>
        <p:spPr>
          <a:xfrm>
            <a:off x="835920" y="3356658"/>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dirty="0">
                <a:solidFill>
                  <a:schemeClr val="tx1"/>
                </a:solidFill>
              </a:rPr>
              <a:t>　</a:t>
            </a:r>
            <a:r>
              <a:rPr kumimoji="1" lang="ja-JP" altLang="en-US" sz="1150" b="1" dirty="0">
                <a:solidFill>
                  <a:srgbClr val="F08200"/>
                </a:solidFill>
              </a:rPr>
              <a:t>子供家庭支援センター</a:t>
            </a:r>
            <a:r>
              <a:rPr kumimoji="1" lang="ja-JP" altLang="en-US" sz="1150" dirty="0">
                <a:solidFill>
                  <a:schemeClr val="tx1"/>
                </a:solidFill>
              </a:rPr>
              <a:t>は、原則として</a:t>
            </a:r>
            <a:r>
              <a:rPr kumimoji="1" lang="en-US" altLang="ja-JP" sz="1150" dirty="0">
                <a:solidFill>
                  <a:schemeClr val="tx1"/>
                </a:solidFill>
              </a:rPr>
              <a:t>18 </a:t>
            </a:r>
            <a:r>
              <a:rPr kumimoji="1" lang="ja-JP" altLang="en-US" sz="1150" dirty="0">
                <a:solidFill>
                  <a:schemeClr val="tx1"/>
                </a:solidFill>
              </a:rPr>
              <a:t>歳未満のすべての子供と、家庭の支援を目的に、</a:t>
            </a:r>
            <a:r>
              <a:rPr kumimoji="1" lang="ja-JP" altLang="en-US" sz="1150" b="1" dirty="0">
                <a:solidFill>
                  <a:srgbClr val="F08200"/>
                </a:solidFill>
              </a:rPr>
              <a:t>児童相談所よりも身近な相談窓口</a:t>
            </a:r>
            <a:r>
              <a:rPr kumimoji="1" lang="ja-JP" altLang="en-US" sz="1150" dirty="0">
                <a:solidFill>
                  <a:schemeClr val="tx1"/>
                </a:solidFill>
              </a:rPr>
              <a:t>として、区市町村に設置されています。児童相談所とも連携しながら、子供に係る多くのケースに対応しています。</a:t>
            </a:r>
          </a:p>
          <a:p>
            <a:pPr algn="just">
              <a:lnSpc>
                <a:spcPct val="130000"/>
              </a:lnSpc>
              <a:buClr>
                <a:srgbClr val="F7B353"/>
              </a:buClr>
            </a:pPr>
            <a:r>
              <a:rPr kumimoji="1" lang="ja-JP" altLang="en-US" sz="1150" b="1" dirty="0">
                <a:solidFill>
                  <a:srgbClr val="51AD97"/>
                </a:solidFill>
              </a:rPr>
              <a:t>　</a:t>
            </a:r>
            <a:r>
              <a:rPr kumimoji="1" lang="ja-JP" altLang="en-US" sz="1150" b="1" dirty="0">
                <a:solidFill>
                  <a:srgbClr val="F08200"/>
                </a:solidFill>
              </a:rPr>
              <a:t>児童相談所</a:t>
            </a:r>
            <a:r>
              <a:rPr kumimoji="1" lang="ja-JP" altLang="en-US" sz="1150" dirty="0">
                <a:solidFill>
                  <a:schemeClr val="tx1"/>
                </a:solidFill>
              </a:rPr>
              <a:t>では、子供に関する相談を広く受け付けており、必要に応じて、一時保護や児童養護施設への入所等の措置をとります。</a:t>
            </a:r>
          </a:p>
        </p:txBody>
      </p:sp>
      <p:sp>
        <p:nvSpPr>
          <p:cNvPr id="44" name="角丸四角形 43"/>
          <p:cNvSpPr/>
          <p:nvPr/>
        </p:nvSpPr>
        <p:spPr>
          <a:xfrm>
            <a:off x="786254" y="2525645"/>
            <a:ext cx="4243544" cy="714823"/>
          </a:xfrm>
          <a:prstGeom prst="roundRect">
            <a:avLst>
              <a:gd name="adj" fmla="val 9789"/>
            </a:avLst>
          </a:prstGeom>
          <a:solidFill>
            <a:schemeClr val="bg1"/>
          </a:solidFill>
          <a:ln w="28575">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30000"/>
              </a:lnSpc>
              <a:buFont typeface="Wingdings" panose="05000000000000000000" pitchFamily="2" charset="2"/>
              <a:buChar char="l"/>
            </a:pPr>
            <a:r>
              <a:rPr kumimoji="1" lang="ja-JP" altLang="en-US" sz="1130" b="1" spc="80" dirty="0">
                <a:solidFill>
                  <a:srgbClr val="F08200"/>
                </a:solidFill>
              </a:rPr>
              <a:t>子供家庭支援センター</a:t>
            </a:r>
            <a:endParaRPr kumimoji="1" lang="en-US" altLang="ja-JP" sz="1130" b="1" spc="80" dirty="0">
              <a:solidFill>
                <a:srgbClr val="F08200"/>
              </a:solidFill>
            </a:endParaRPr>
          </a:p>
          <a:p>
            <a:pPr algn="just">
              <a:lnSpc>
                <a:spcPct val="130000"/>
              </a:lnSpc>
            </a:pPr>
            <a:r>
              <a:rPr kumimoji="1" lang="ja-JP" altLang="en-US" sz="1130" b="1" spc="80" dirty="0">
                <a:solidFill>
                  <a:srgbClr val="F08200"/>
                </a:solidFill>
              </a:rPr>
              <a:t>　（要保護児童対策地域協議会の調整機関）</a:t>
            </a:r>
          </a:p>
          <a:p>
            <a:pPr marL="171450" indent="-171450" algn="just">
              <a:lnSpc>
                <a:spcPct val="130000"/>
              </a:lnSpc>
              <a:buFont typeface="Wingdings" panose="05000000000000000000" pitchFamily="2" charset="2"/>
              <a:buChar char="l"/>
            </a:pPr>
            <a:r>
              <a:rPr kumimoji="1" lang="ja-JP" altLang="en-US" sz="1130" b="1" spc="80" dirty="0">
                <a:solidFill>
                  <a:srgbClr val="F08200"/>
                </a:solidFill>
              </a:rPr>
              <a:t>児童相談所　など</a:t>
            </a:r>
          </a:p>
        </p:txBody>
      </p:sp>
      <p:sp>
        <p:nvSpPr>
          <p:cNvPr id="53" name="正方形/長方形 52"/>
          <p:cNvSpPr/>
          <p:nvPr/>
        </p:nvSpPr>
        <p:spPr>
          <a:xfrm>
            <a:off x="539905" y="5138735"/>
            <a:ext cx="4736243" cy="2149530"/>
          </a:xfrm>
          <a:prstGeom prst="rect">
            <a:avLst/>
          </a:prstGeom>
          <a:solidFill>
            <a:schemeClr val="bg1">
              <a:lumMod val="95000"/>
              <a:alpha val="5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54" name="正方形/長方形 53"/>
          <p:cNvSpPr/>
          <p:nvPr/>
        </p:nvSpPr>
        <p:spPr>
          <a:xfrm>
            <a:off x="539905" y="4845780"/>
            <a:ext cx="4736243" cy="292954"/>
          </a:xfrm>
          <a:prstGeom prst="rect">
            <a:avLst/>
          </a:prstGeom>
          <a:solidFill>
            <a:schemeClr val="accent5">
              <a:lumMod val="75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高齢者福祉</a:t>
            </a:r>
          </a:p>
        </p:txBody>
      </p:sp>
      <p:sp>
        <p:nvSpPr>
          <p:cNvPr id="55" name="正方形/長方形 54"/>
          <p:cNvSpPr/>
          <p:nvPr/>
        </p:nvSpPr>
        <p:spPr>
          <a:xfrm>
            <a:off x="835920" y="5806537"/>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spc="80" dirty="0">
                <a:solidFill>
                  <a:schemeClr val="accent5">
                    <a:lumMod val="75000"/>
                  </a:schemeClr>
                </a:solidFill>
              </a:rPr>
              <a:t>　地域包括支援センター</a:t>
            </a:r>
            <a:r>
              <a:rPr kumimoji="1" lang="ja-JP" altLang="en-US" sz="1150" spc="80" dirty="0">
                <a:solidFill>
                  <a:schemeClr val="tx1"/>
                </a:solidFill>
              </a:rPr>
              <a:t>は、</a:t>
            </a:r>
            <a:r>
              <a:rPr kumimoji="1" lang="ja-JP" altLang="en-US" sz="1150" b="1" spc="80" dirty="0">
                <a:solidFill>
                  <a:schemeClr val="accent5">
                    <a:lumMod val="75000"/>
                  </a:schemeClr>
                </a:solidFill>
              </a:rPr>
              <a:t>地域の高齢者の総合相談</a:t>
            </a:r>
            <a:r>
              <a:rPr kumimoji="1" lang="ja-JP" altLang="en-US" sz="1150" spc="80" dirty="0">
                <a:solidFill>
                  <a:schemeClr val="tx1"/>
                </a:solidFill>
              </a:rPr>
              <a:t>や地域の支援体制づくり等を行います。</a:t>
            </a:r>
          </a:p>
          <a:p>
            <a:pPr algn="just">
              <a:lnSpc>
                <a:spcPct val="130000"/>
              </a:lnSpc>
              <a:buClr>
                <a:srgbClr val="F7B353"/>
              </a:buClr>
            </a:pPr>
            <a:r>
              <a:rPr kumimoji="1" lang="ja-JP" altLang="en-US" sz="1150" b="1" spc="80" dirty="0">
                <a:solidFill>
                  <a:schemeClr val="accent5">
                    <a:lumMod val="75000"/>
                  </a:schemeClr>
                </a:solidFill>
              </a:rPr>
              <a:t>　居宅介護支援事業所</a:t>
            </a:r>
            <a:r>
              <a:rPr kumimoji="1" lang="ja-JP" altLang="en-US" sz="1150" spc="80" dirty="0">
                <a:solidFill>
                  <a:schemeClr val="tx1"/>
                </a:solidFill>
              </a:rPr>
              <a:t>は、介護保険による居宅サービス計画の作成やサービス提供事業者等との連絡調整等を行います。</a:t>
            </a:r>
          </a:p>
        </p:txBody>
      </p:sp>
      <p:sp>
        <p:nvSpPr>
          <p:cNvPr id="56" name="角丸四角形 55"/>
          <p:cNvSpPr/>
          <p:nvPr/>
        </p:nvSpPr>
        <p:spPr>
          <a:xfrm>
            <a:off x="786254" y="5254925"/>
            <a:ext cx="4243544" cy="453120"/>
          </a:xfrm>
          <a:prstGeom prst="roundRect">
            <a:avLst>
              <a:gd name="adj" fmla="val 9789"/>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地域包括支援センター</a:t>
            </a:r>
          </a:p>
          <a:p>
            <a:pPr marL="171450" indent="-171450" algn="just">
              <a:lnSpc>
                <a:spcPct val="110000"/>
              </a:lnSpc>
              <a:buFont typeface="Wingdings" panose="05000000000000000000" pitchFamily="2" charset="2"/>
              <a:buChar char="l"/>
            </a:pPr>
            <a:r>
              <a:rPr kumimoji="1" lang="ja-JP" altLang="en-US" sz="1130" b="1" spc="80" dirty="0">
                <a:solidFill>
                  <a:schemeClr val="accent5">
                    <a:lumMod val="75000"/>
                  </a:schemeClr>
                </a:solidFill>
              </a:rPr>
              <a:t>居宅介護支援事業所　など</a:t>
            </a:r>
          </a:p>
        </p:txBody>
      </p:sp>
      <p:sp>
        <p:nvSpPr>
          <p:cNvPr id="58" name="正方形/長方形 57"/>
          <p:cNvSpPr/>
          <p:nvPr/>
        </p:nvSpPr>
        <p:spPr>
          <a:xfrm>
            <a:off x="5415663" y="2409456"/>
            <a:ext cx="4736243" cy="2337832"/>
          </a:xfrm>
          <a:prstGeom prst="rect">
            <a:avLst/>
          </a:prstGeom>
          <a:solidFill>
            <a:schemeClr val="bg1">
              <a:lumMod val="95000"/>
              <a:alpha val="50000"/>
            </a:schemeClr>
          </a:solidFill>
          <a:ln w="1905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59" name="正方形/長方形 58"/>
          <p:cNvSpPr/>
          <p:nvPr/>
        </p:nvSpPr>
        <p:spPr>
          <a:xfrm>
            <a:off x="5415663" y="2116501"/>
            <a:ext cx="4736243" cy="292954"/>
          </a:xfrm>
          <a:prstGeom prst="rect">
            <a:avLst/>
          </a:prstGeom>
          <a:solidFill>
            <a:srgbClr val="51AD97"/>
          </a:solidFill>
          <a:ln w="1905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教　育</a:t>
            </a:r>
          </a:p>
        </p:txBody>
      </p:sp>
      <p:sp>
        <p:nvSpPr>
          <p:cNvPr id="60" name="正方形/長方形 59"/>
          <p:cNvSpPr/>
          <p:nvPr/>
        </p:nvSpPr>
        <p:spPr>
          <a:xfrm>
            <a:off x="5711678" y="3356658"/>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spc="80" dirty="0">
                <a:solidFill>
                  <a:srgbClr val="51AD97"/>
                </a:solidFill>
              </a:rPr>
              <a:t>　学校</a:t>
            </a:r>
            <a:r>
              <a:rPr kumimoji="1" lang="ja-JP" altLang="en-US" sz="1150" spc="80" dirty="0">
                <a:solidFill>
                  <a:schemeClr val="tx1"/>
                </a:solidFill>
              </a:rPr>
              <a:t>は、ヤングケアラーと思われる子供やきょうだいに</a:t>
            </a:r>
            <a:r>
              <a:rPr kumimoji="1" lang="ja-JP" altLang="en-US" sz="1150" b="1" spc="80" dirty="0">
                <a:solidFill>
                  <a:srgbClr val="51AD97"/>
                </a:solidFill>
              </a:rPr>
              <a:t>気付き、見守るほか、他の機関へつなぐことが期待されます。</a:t>
            </a:r>
          </a:p>
          <a:p>
            <a:pPr algn="just">
              <a:lnSpc>
                <a:spcPct val="130000"/>
              </a:lnSpc>
              <a:buClr>
                <a:srgbClr val="F7B353"/>
              </a:buClr>
            </a:pPr>
            <a:r>
              <a:rPr kumimoji="1" lang="ja-JP" altLang="en-US" sz="1150" b="1" spc="80" dirty="0">
                <a:solidFill>
                  <a:srgbClr val="F08200"/>
                </a:solidFill>
              </a:rPr>
              <a:t>　</a:t>
            </a:r>
            <a:r>
              <a:rPr kumimoji="1" lang="ja-JP" altLang="en-US" sz="1150" spc="80" dirty="0">
                <a:solidFill>
                  <a:schemeClr val="tx1"/>
                </a:solidFill>
              </a:rPr>
              <a:t>教育委員会や学校には、スクールカウンセラー、スクールソーシャルワーカー、ユースソーシャルワーカーが配置されている場合もあり、支援においても重要な役割を担います。</a:t>
            </a:r>
          </a:p>
        </p:txBody>
      </p:sp>
      <p:sp>
        <p:nvSpPr>
          <p:cNvPr id="61" name="角丸四角形 60"/>
          <p:cNvSpPr/>
          <p:nvPr/>
        </p:nvSpPr>
        <p:spPr>
          <a:xfrm>
            <a:off x="5662012" y="2525645"/>
            <a:ext cx="4243544" cy="714823"/>
          </a:xfrm>
          <a:prstGeom prst="roundRect">
            <a:avLst>
              <a:gd name="adj" fmla="val 9789"/>
            </a:avLst>
          </a:prstGeom>
          <a:solidFill>
            <a:schemeClr val="bg1"/>
          </a:solidFill>
          <a:ln w="28575">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nSpc>
                <a:spcPct val="110000"/>
              </a:lnSpc>
              <a:buFont typeface="Wingdings" panose="05000000000000000000" pitchFamily="2" charset="2"/>
              <a:buChar char="l"/>
            </a:pPr>
            <a:r>
              <a:rPr kumimoji="1" lang="ja-JP" altLang="en-US" sz="1130" b="1" spc="80" dirty="0">
                <a:solidFill>
                  <a:srgbClr val="51AD97"/>
                </a:solidFill>
              </a:rPr>
              <a:t>学校</a:t>
            </a:r>
          </a:p>
          <a:p>
            <a:pPr marL="171450" indent="-171450">
              <a:lnSpc>
                <a:spcPct val="110000"/>
              </a:lnSpc>
              <a:buFont typeface="Wingdings" panose="05000000000000000000" pitchFamily="2" charset="2"/>
              <a:buChar char="l"/>
            </a:pPr>
            <a:r>
              <a:rPr kumimoji="1" lang="ja-JP" altLang="en-US" sz="1130" b="1" spc="80" dirty="0">
                <a:solidFill>
                  <a:srgbClr val="51AD97"/>
                </a:solidFill>
              </a:rPr>
              <a:t>教育委員会　など</a:t>
            </a:r>
          </a:p>
        </p:txBody>
      </p:sp>
      <p:sp>
        <p:nvSpPr>
          <p:cNvPr id="25" name="正方形/長方形 24">
            <a:extLst>
              <a:ext uri="{FF2B5EF4-FFF2-40B4-BE49-F238E27FC236}">
                <a16:creationId xmlns:a16="http://schemas.microsoft.com/office/drawing/2014/main" id="{68A90075-789E-4686-9749-D87B0E67D6A0}"/>
              </a:ext>
            </a:extLst>
          </p:cNvPr>
          <p:cNvSpPr/>
          <p:nvPr/>
        </p:nvSpPr>
        <p:spPr>
          <a:xfrm>
            <a:off x="5415663" y="5138735"/>
            <a:ext cx="4736243" cy="2149530"/>
          </a:xfrm>
          <a:prstGeom prst="rect">
            <a:avLst/>
          </a:prstGeom>
          <a:solidFill>
            <a:schemeClr val="bg1">
              <a:lumMod val="95000"/>
              <a:alpha val="50000"/>
            </a:schemeClr>
          </a:solidFill>
          <a:ln w="19050">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0" name="正方形/長方形 29">
            <a:extLst>
              <a:ext uri="{FF2B5EF4-FFF2-40B4-BE49-F238E27FC236}">
                <a16:creationId xmlns:a16="http://schemas.microsoft.com/office/drawing/2014/main" id="{60DEC6D9-0A1E-4382-A72D-CE71908A5B30}"/>
              </a:ext>
            </a:extLst>
          </p:cNvPr>
          <p:cNvSpPr/>
          <p:nvPr/>
        </p:nvSpPr>
        <p:spPr>
          <a:xfrm>
            <a:off x="5415663" y="4845780"/>
            <a:ext cx="4736243" cy="292954"/>
          </a:xfrm>
          <a:prstGeom prst="rect">
            <a:avLst/>
          </a:prstGeom>
          <a:solidFill>
            <a:srgbClr val="20A5C4"/>
          </a:solidFill>
          <a:ln w="19050">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生活福祉</a:t>
            </a:r>
          </a:p>
        </p:txBody>
      </p:sp>
      <p:sp>
        <p:nvSpPr>
          <p:cNvPr id="33" name="正方形/長方形 32">
            <a:extLst>
              <a:ext uri="{FF2B5EF4-FFF2-40B4-BE49-F238E27FC236}">
                <a16:creationId xmlns:a16="http://schemas.microsoft.com/office/drawing/2014/main" id="{EEC6A75B-7F25-4C21-A52C-D99F574D86E0}"/>
              </a:ext>
            </a:extLst>
          </p:cNvPr>
          <p:cNvSpPr/>
          <p:nvPr/>
        </p:nvSpPr>
        <p:spPr>
          <a:xfrm>
            <a:off x="5711678" y="5806537"/>
            <a:ext cx="4144212" cy="1304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50" b="1" dirty="0">
                <a:solidFill>
                  <a:srgbClr val="20A5C4"/>
                </a:solidFill>
              </a:rPr>
              <a:t>　生活福祉部門（福祉事務所等）</a:t>
            </a:r>
            <a:r>
              <a:rPr kumimoji="1" lang="ja-JP" altLang="en-US" sz="1150" dirty="0">
                <a:solidFill>
                  <a:schemeClr val="tx1"/>
                </a:solidFill>
              </a:rPr>
              <a:t>は、家庭訪問や面接により、</a:t>
            </a:r>
            <a:r>
              <a:rPr kumimoji="1" lang="ja-JP" altLang="en-US" sz="1150" b="1" dirty="0">
                <a:solidFill>
                  <a:srgbClr val="20A5C4"/>
                </a:solidFill>
              </a:rPr>
              <a:t>必要な扶助を判断するほか、自立に向けた生活指導</a:t>
            </a:r>
            <a:r>
              <a:rPr kumimoji="1" lang="ja-JP" altLang="en-US" sz="1150" dirty="0">
                <a:solidFill>
                  <a:schemeClr val="tx1"/>
                </a:solidFill>
              </a:rPr>
              <a:t>などを行います。ヤングケアラーの保護者と子供のそれぞれに必要な支援の検討を担います。</a:t>
            </a:r>
          </a:p>
          <a:p>
            <a:pPr algn="just">
              <a:lnSpc>
                <a:spcPct val="130000"/>
              </a:lnSpc>
              <a:buClr>
                <a:srgbClr val="F7B353"/>
              </a:buClr>
            </a:pPr>
            <a:r>
              <a:rPr kumimoji="1" lang="ja-JP" altLang="en-US" sz="1150" b="1" spc="80" dirty="0">
                <a:solidFill>
                  <a:srgbClr val="20A5C4"/>
                </a:solidFill>
              </a:rPr>
              <a:t>　自立相談支援機関</a:t>
            </a:r>
            <a:r>
              <a:rPr kumimoji="1" lang="ja-JP" altLang="en-US" sz="1150" spc="80" dirty="0">
                <a:solidFill>
                  <a:schemeClr val="tx1"/>
                </a:solidFill>
              </a:rPr>
              <a:t>は、</a:t>
            </a:r>
            <a:r>
              <a:rPr kumimoji="1" lang="ja-JP" altLang="en-US" sz="1150" b="1" spc="80" dirty="0">
                <a:solidFill>
                  <a:srgbClr val="20A5C4"/>
                </a:solidFill>
              </a:rPr>
              <a:t>生活困窮者の経済的自立が維持できるよう相談支援</a:t>
            </a:r>
            <a:r>
              <a:rPr kumimoji="1" lang="ja-JP" altLang="en-US" sz="1150" spc="80" dirty="0">
                <a:solidFill>
                  <a:schemeClr val="tx1"/>
                </a:solidFill>
              </a:rPr>
              <a:t>を行います。</a:t>
            </a:r>
            <a:r>
              <a:rPr kumimoji="1" lang="ja-JP" altLang="en-US" sz="1150" b="1" spc="80" dirty="0">
                <a:solidFill>
                  <a:srgbClr val="20A5C4"/>
                </a:solidFill>
              </a:rPr>
              <a:t>生活保護等の経済的支援の検討や子供の学習支援</a:t>
            </a:r>
            <a:r>
              <a:rPr kumimoji="1" lang="ja-JP" altLang="en-US" sz="1150" spc="80" dirty="0">
                <a:solidFill>
                  <a:schemeClr val="tx1"/>
                </a:solidFill>
              </a:rPr>
              <a:t>も行います。</a:t>
            </a:r>
          </a:p>
        </p:txBody>
      </p:sp>
      <p:sp>
        <p:nvSpPr>
          <p:cNvPr id="35" name="角丸四角形 43">
            <a:extLst>
              <a:ext uri="{FF2B5EF4-FFF2-40B4-BE49-F238E27FC236}">
                <a16:creationId xmlns:a16="http://schemas.microsoft.com/office/drawing/2014/main" id="{BC936748-B6EA-4A7A-81B8-97B02722523C}"/>
              </a:ext>
            </a:extLst>
          </p:cNvPr>
          <p:cNvSpPr/>
          <p:nvPr/>
        </p:nvSpPr>
        <p:spPr>
          <a:xfrm>
            <a:off x="5662012" y="5254925"/>
            <a:ext cx="4243544" cy="453120"/>
          </a:xfrm>
          <a:prstGeom prst="roundRect">
            <a:avLst>
              <a:gd name="adj" fmla="val 9789"/>
            </a:avLst>
          </a:prstGeom>
          <a:solidFill>
            <a:schemeClr val="bg1"/>
          </a:solidFill>
          <a:ln w="28575">
            <a:solidFill>
              <a:srgbClr val="20A5C4"/>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0A5C4"/>
                </a:solidFill>
              </a:rPr>
              <a:t>区市町村の生活福祉部門（福祉事務所等）</a:t>
            </a:r>
          </a:p>
          <a:p>
            <a:pPr marL="171450" indent="-171450" algn="just">
              <a:lnSpc>
                <a:spcPct val="110000"/>
              </a:lnSpc>
              <a:buFont typeface="Wingdings" panose="05000000000000000000" pitchFamily="2" charset="2"/>
              <a:buChar char="l"/>
            </a:pPr>
            <a:r>
              <a:rPr kumimoji="1" lang="ja-JP" altLang="en-US" sz="1130" b="1" spc="80" dirty="0">
                <a:solidFill>
                  <a:srgbClr val="20A5C4"/>
                </a:solidFill>
              </a:rPr>
              <a:t>自立相談支援機関　など</a:t>
            </a:r>
          </a:p>
        </p:txBody>
      </p:sp>
    </p:spTree>
    <p:extLst>
      <p:ext uri="{BB962C8B-B14F-4D97-AF65-F5344CB8AC3E}">
        <p14:creationId xmlns:p14="http://schemas.microsoft.com/office/powerpoint/2010/main" val="218606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4</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sp>
        <p:nvSpPr>
          <p:cNvPr id="13" name="角丸四角形 12"/>
          <p:cNvSpPr/>
          <p:nvPr/>
        </p:nvSpPr>
        <p:spPr>
          <a:xfrm>
            <a:off x="5460757" y="3295221"/>
            <a:ext cx="4691149" cy="4019979"/>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96000" rIns="252000" bIns="0" rtlCol="0" anchor="t" anchorCtr="0"/>
          <a:lstStyle/>
          <a:p>
            <a:pPr marL="171450" indent="-171450" algn="just">
              <a:lnSpc>
                <a:spcPct val="130000"/>
              </a:lnSpc>
              <a:buClr>
                <a:srgbClr val="F7B353"/>
              </a:buClr>
              <a:buFont typeface="Wingdings" panose="05000000000000000000" pitchFamily="2" charset="2"/>
              <a:buChar char="l"/>
            </a:pPr>
            <a:r>
              <a:rPr kumimoji="1" lang="ja-JP" altLang="en-US" sz="1180" dirty="0">
                <a:solidFill>
                  <a:schemeClr val="tx1"/>
                </a:solidFill>
              </a:rPr>
              <a:t>ヤングケアラー本人は、学校の友人や家族には「心配をかけたくない」といった思いから、相談ができない、本心が言えないことがあります。</a:t>
            </a:r>
          </a:p>
          <a:p>
            <a:pPr marL="171450" indent="-171450" algn="just">
              <a:lnSpc>
                <a:spcPct val="130000"/>
              </a:lnSpc>
              <a:buClr>
                <a:srgbClr val="F7B353"/>
              </a:buClr>
              <a:buFont typeface="Wingdings" panose="05000000000000000000" pitchFamily="2" charset="2"/>
              <a:buChar char="l"/>
            </a:pPr>
            <a:endParaRPr kumimoji="1" lang="ja-JP" altLang="en-US" sz="11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180" dirty="0">
                <a:solidFill>
                  <a:schemeClr val="tx1"/>
                </a:solidFill>
              </a:rPr>
              <a:t>地域の居場所での会話（「伴走・寄り添い型支援」）や、同じ境遇のヤングケアラー同士で悩みを話せる「共感型支援」で寄り添っていく中で、自分一人ではない・仲間がいるということ、様々な気持ちが混合していていいということなどを教えてもらって</a:t>
            </a:r>
            <a:r>
              <a:rPr kumimoji="1" lang="ja-JP" altLang="en-US" sz="1180" b="1" dirty="0">
                <a:solidFill>
                  <a:srgbClr val="FB5A15"/>
                </a:solidFill>
              </a:rPr>
              <a:t>安心して</a:t>
            </a:r>
            <a:r>
              <a:rPr kumimoji="1" lang="ja-JP" altLang="en-US" sz="1180" dirty="0">
                <a:solidFill>
                  <a:schemeClr val="tx1"/>
                </a:solidFill>
              </a:rPr>
              <a:t>、</a:t>
            </a:r>
            <a:r>
              <a:rPr kumimoji="1" lang="ja-JP" altLang="en-US" sz="1180" b="1" dirty="0">
                <a:solidFill>
                  <a:srgbClr val="FB5A15"/>
                </a:solidFill>
              </a:rPr>
              <a:t>初めて学校や福祉に相談してもいいと思ってもらえたり</a:t>
            </a:r>
            <a:r>
              <a:rPr kumimoji="1" lang="ja-JP" altLang="en-US" sz="1180" dirty="0">
                <a:solidFill>
                  <a:schemeClr val="tx1"/>
                </a:solidFill>
              </a:rPr>
              <a:t>、本人にとって「こうなりたい」といった希望が出てくる可能性があります。</a:t>
            </a:r>
          </a:p>
          <a:p>
            <a:pPr algn="just">
              <a:lnSpc>
                <a:spcPct val="130000"/>
              </a:lnSpc>
              <a:buClr>
                <a:srgbClr val="F7B353"/>
              </a:buClr>
            </a:pPr>
            <a:r>
              <a:rPr kumimoji="1" lang="ja-JP" altLang="en-US" sz="1180" dirty="0">
                <a:solidFill>
                  <a:schemeClr val="tx1"/>
                </a:solidFill>
              </a:rPr>
              <a:t>　 そのため、地域の支援機関等も大事な関係者です。</a:t>
            </a:r>
          </a:p>
          <a:p>
            <a:pPr marL="171450" indent="-171450" algn="just">
              <a:lnSpc>
                <a:spcPct val="130000"/>
              </a:lnSpc>
              <a:buClr>
                <a:srgbClr val="F7B353"/>
              </a:buClr>
              <a:buFont typeface="Wingdings" panose="05000000000000000000" pitchFamily="2" charset="2"/>
              <a:buChar char="l"/>
            </a:pPr>
            <a:endParaRPr kumimoji="1" lang="ja-JP" altLang="en-US" sz="11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180" spc="50" dirty="0">
                <a:solidFill>
                  <a:schemeClr val="tx1"/>
                </a:solidFill>
              </a:rPr>
              <a:t>誰になら話しやすいのかは子供により異なります。上記で述べた役割を、本人と信頼関係を築いている</a:t>
            </a:r>
            <a:r>
              <a:rPr kumimoji="1" lang="ja-JP" altLang="en-US" sz="1180" b="1" spc="50" dirty="0">
                <a:solidFill>
                  <a:srgbClr val="FB5A15"/>
                </a:solidFill>
              </a:rPr>
              <a:t>相談支援専門員等が担える場合もあります</a:t>
            </a:r>
            <a:r>
              <a:rPr kumimoji="1" lang="ja-JP" altLang="en-US" sz="1180" spc="50" dirty="0">
                <a:solidFill>
                  <a:schemeClr val="tx1"/>
                </a:solidFill>
              </a:rPr>
              <a:t>。</a:t>
            </a:r>
            <a:endParaRPr kumimoji="1" lang="en-US" altLang="ja-JP" sz="1180" spc="50" dirty="0">
              <a:solidFill>
                <a:schemeClr val="tx1"/>
              </a:solidFill>
            </a:endParaRPr>
          </a:p>
          <a:p>
            <a:pPr marL="172800" algn="just">
              <a:lnSpc>
                <a:spcPct val="130000"/>
              </a:lnSpc>
              <a:buClr>
                <a:srgbClr val="F7B353"/>
              </a:buClr>
            </a:pPr>
            <a:r>
              <a:rPr kumimoji="1" lang="ja-JP" altLang="en-US" sz="1180" spc="50" dirty="0">
                <a:solidFill>
                  <a:schemeClr val="tx1"/>
                </a:solidFill>
              </a:rPr>
              <a:t>子供の気持ちを推察し、状況に応じて対応しましょう。</a:t>
            </a:r>
          </a:p>
        </p:txBody>
      </p:sp>
      <p:sp>
        <p:nvSpPr>
          <p:cNvPr id="15" name="正方形/長方形 14"/>
          <p:cNvSpPr/>
          <p:nvPr/>
        </p:nvSpPr>
        <p:spPr>
          <a:xfrm>
            <a:off x="539906" y="3434824"/>
            <a:ext cx="4672578" cy="3880376"/>
          </a:xfrm>
          <a:prstGeom prst="rect">
            <a:avLst/>
          </a:prstGeom>
          <a:solidFill>
            <a:srgbClr val="D9EDD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100" spc="80" dirty="0">
              <a:solidFill>
                <a:schemeClr val="tx1"/>
              </a:solidFill>
            </a:endParaRPr>
          </a:p>
        </p:txBody>
      </p:sp>
      <p:sp>
        <p:nvSpPr>
          <p:cNvPr id="16" name="正方形/長方形 15"/>
          <p:cNvSpPr/>
          <p:nvPr/>
        </p:nvSpPr>
        <p:spPr>
          <a:xfrm>
            <a:off x="539906" y="3297888"/>
            <a:ext cx="4672578" cy="360000"/>
          </a:xfrm>
          <a:prstGeom prst="rect">
            <a:avLst/>
          </a:prstGeom>
          <a:solidFill>
            <a:srgbClr val="51AD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500" b="1" spc="150" dirty="0">
                <a:solidFill>
                  <a:schemeClr val="bg1"/>
                </a:solidFill>
              </a:rPr>
              <a:t>地域の支援機関</a:t>
            </a:r>
          </a:p>
        </p:txBody>
      </p:sp>
      <p:sp>
        <p:nvSpPr>
          <p:cNvPr id="17" name="角丸四角形 16"/>
          <p:cNvSpPr/>
          <p:nvPr/>
        </p:nvSpPr>
        <p:spPr>
          <a:xfrm>
            <a:off x="831942" y="4330841"/>
            <a:ext cx="4088506" cy="2711424"/>
          </a:xfrm>
          <a:prstGeom prst="roundRect">
            <a:avLst>
              <a:gd name="adj" fmla="val 4373"/>
            </a:avLst>
          </a:prstGeom>
          <a:solidFill>
            <a:schemeClr val="bg1"/>
          </a:solidFill>
          <a:ln w="38100">
            <a:solidFill>
              <a:srgbClr val="51AD97"/>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36000" bIns="0" rtlCol="0" anchor="ctr"/>
          <a:lstStyle/>
          <a:p>
            <a:pPr marL="285750" indent="-285750" algn="just">
              <a:lnSpc>
                <a:spcPct val="130000"/>
              </a:lnSpc>
              <a:buFont typeface="Wingdings" panose="05000000000000000000" pitchFamily="2" charset="2"/>
              <a:buChar char="n"/>
            </a:pPr>
            <a:r>
              <a:rPr kumimoji="1" lang="ja-JP" altLang="en-US" sz="1300" b="1" spc="50" dirty="0">
                <a:solidFill>
                  <a:srgbClr val="51AD97"/>
                </a:solidFill>
              </a:rPr>
              <a:t>地域の中で見守る</a:t>
            </a:r>
          </a:p>
          <a:p>
            <a:pPr marL="285750" indent="-285750" algn="just">
              <a:lnSpc>
                <a:spcPct val="130000"/>
              </a:lnSpc>
              <a:buFont typeface="Arial" panose="020B0604020202020204" pitchFamily="34" charset="0"/>
              <a:buChar char="•"/>
            </a:pPr>
            <a:r>
              <a:rPr kumimoji="1" lang="ja-JP" altLang="en-US" sz="1200" dirty="0">
                <a:solidFill>
                  <a:schemeClr val="tx1"/>
                </a:solidFill>
              </a:rPr>
              <a:t>地域の施設（児童館、学童クラブ等）</a:t>
            </a:r>
          </a:p>
          <a:p>
            <a:pPr marL="285750" indent="-285750" algn="just">
              <a:lnSpc>
                <a:spcPct val="130000"/>
              </a:lnSpc>
              <a:buFont typeface="Arial" panose="020B0604020202020204" pitchFamily="34" charset="0"/>
              <a:buChar char="•"/>
            </a:pPr>
            <a:r>
              <a:rPr kumimoji="1" lang="ja-JP" altLang="en-US" sz="1200" dirty="0">
                <a:solidFill>
                  <a:schemeClr val="tx1"/>
                </a:solidFill>
              </a:rPr>
              <a:t>保育所や認定こども園、幼稚園</a:t>
            </a:r>
          </a:p>
          <a:p>
            <a:pPr marL="285750" indent="-285750" algn="just">
              <a:lnSpc>
                <a:spcPct val="130000"/>
              </a:lnSpc>
              <a:buFont typeface="Arial" panose="020B0604020202020204" pitchFamily="34" charset="0"/>
              <a:buChar char="•"/>
            </a:pPr>
            <a:r>
              <a:rPr kumimoji="1" lang="ja-JP" altLang="en-US" sz="1200" dirty="0">
                <a:solidFill>
                  <a:schemeClr val="tx1"/>
                </a:solidFill>
              </a:rPr>
              <a:t>地域の関係者（民生委員・児童委員、町会・子供会等）</a:t>
            </a:r>
          </a:p>
          <a:p>
            <a:pPr marL="285750" indent="-285750" algn="just">
              <a:lnSpc>
                <a:spcPct val="130000"/>
              </a:lnSpc>
              <a:buFont typeface="Arial" panose="020B0604020202020204" pitchFamily="34" charset="0"/>
              <a:buChar char="•"/>
            </a:pPr>
            <a:r>
              <a:rPr kumimoji="1" lang="ja-JP" altLang="en-US" sz="1200" dirty="0">
                <a:solidFill>
                  <a:schemeClr val="tx1"/>
                </a:solidFill>
              </a:rPr>
              <a:t>支援団体（フリースクール、子供食堂等）</a:t>
            </a:r>
          </a:p>
          <a:p>
            <a:pPr marL="171450" indent="-171450" algn="just">
              <a:lnSpc>
                <a:spcPct val="130000"/>
              </a:lnSpc>
              <a:buFont typeface="Wingdings" panose="05000000000000000000" pitchFamily="2" charset="2"/>
              <a:buChar char="l"/>
            </a:pPr>
            <a:endParaRPr kumimoji="1" lang="ja-JP" altLang="en-US" sz="1200" b="1" dirty="0">
              <a:solidFill>
                <a:srgbClr val="51AD97"/>
              </a:solidFill>
            </a:endParaRPr>
          </a:p>
          <a:p>
            <a:pPr marL="285750" indent="-285750" algn="just">
              <a:lnSpc>
                <a:spcPct val="130000"/>
              </a:lnSpc>
              <a:buFont typeface="Wingdings" panose="05000000000000000000" pitchFamily="2" charset="2"/>
              <a:buChar char="n"/>
            </a:pPr>
            <a:r>
              <a:rPr kumimoji="1" lang="ja-JP" altLang="en-US" sz="1300" b="1" spc="30" dirty="0">
                <a:solidFill>
                  <a:srgbClr val="51AD97"/>
                </a:solidFill>
              </a:rPr>
              <a:t>ケアの悩み等をヤングケアラー同士や</a:t>
            </a:r>
            <a:endParaRPr kumimoji="1" lang="en-US" altLang="ja-JP" sz="1300" b="1" spc="30" dirty="0">
              <a:solidFill>
                <a:srgbClr val="51AD97"/>
              </a:solidFill>
            </a:endParaRPr>
          </a:p>
          <a:p>
            <a:pPr algn="just">
              <a:lnSpc>
                <a:spcPct val="130000"/>
              </a:lnSpc>
            </a:pPr>
            <a:r>
              <a:rPr kumimoji="1" lang="ja-JP" altLang="en-US" sz="1300" b="1" spc="30" dirty="0">
                <a:solidFill>
                  <a:srgbClr val="51AD97"/>
                </a:solidFill>
              </a:rPr>
              <a:t>　    元ヤングケアラーと話せる</a:t>
            </a:r>
          </a:p>
          <a:p>
            <a:pPr marL="285750" indent="-285750" algn="just">
              <a:lnSpc>
                <a:spcPct val="130000"/>
              </a:lnSpc>
              <a:buFont typeface="Arial" panose="020B0604020202020204" pitchFamily="34" charset="0"/>
              <a:buChar char="•"/>
            </a:pPr>
            <a:r>
              <a:rPr kumimoji="1" lang="ja-JP" altLang="en-US" sz="1200" dirty="0">
                <a:solidFill>
                  <a:schemeClr val="tx1"/>
                </a:solidFill>
              </a:rPr>
              <a:t>ピアサポート（サロン等）</a:t>
            </a:r>
          </a:p>
        </p:txBody>
      </p:sp>
      <p:sp>
        <p:nvSpPr>
          <p:cNvPr id="18" name="正方形/長方形 17"/>
          <p:cNvSpPr/>
          <p:nvPr/>
        </p:nvSpPr>
        <p:spPr>
          <a:xfrm>
            <a:off x="831942" y="3707643"/>
            <a:ext cx="4088506" cy="721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200" dirty="0">
                <a:solidFill>
                  <a:schemeClr val="tx1"/>
                </a:solidFill>
              </a:rPr>
              <a:t>　日頃から子供と関わりのある施設・関係者と、必要なときに連携できる体制を構築しておくことが重要です。</a:t>
            </a:r>
          </a:p>
        </p:txBody>
      </p:sp>
      <p:grpSp>
        <p:nvGrpSpPr>
          <p:cNvPr id="19" name="グループ化 18"/>
          <p:cNvGrpSpPr/>
          <p:nvPr/>
        </p:nvGrpSpPr>
        <p:grpSpPr>
          <a:xfrm>
            <a:off x="5737773" y="4287641"/>
            <a:ext cx="4137116" cy="1896595"/>
            <a:chOff x="5408906" y="4086225"/>
            <a:chExt cx="4500000" cy="1507870"/>
          </a:xfrm>
        </p:grpSpPr>
        <p:sp>
          <p:nvSpPr>
            <p:cNvPr id="20" name="フリーフォーム 19"/>
            <p:cNvSpPr/>
            <p:nvPr/>
          </p:nvSpPr>
          <p:spPr>
            <a:xfrm>
              <a:off x="5408906" y="408622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5408906" y="5594095"/>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7031805" y="3188617"/>
            <a:ext cx="1479149" cy="355041"/>
            <a:chOff x="7102393" y="2070824"/>
            <a:chExt cx="1584327" cy="380287"/>
          </a:xfrm>
        </p:grpSpPr>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sp>
        <p:nvSpPr>
          <p:cNvPr id="29" name="正方形/長方形 28"/>
          <p:cNvSpPr/>
          <p:nvPr/>
        </p:nvSpPr>
        <p:spPr>
          <a:xfrm>
            <a:off x="540000" y="1263790"/>
            <a:ext cx="4672484" cy="1898099"/>
          </a:xfrm>
          <a:prstGeom prst="rect">
            <a:avLst/>
          </a:prstGeom>
          <a:solidFill>
            <a:schemeClr val="bg1">
              <a:lumMod val="95000"/>
              <a:alpha val="50000"/>
            </a:schemeClr>
          </a:solidFill>
          <a:ln w="19050">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30" name="正方形/長方形 29"/>
          <p:cNvSpPr/>
          <p:nvPr/>
        </p:nvSpPr>
        <p:spPr>
          <a:xfrm>
            <a:off x="540000" y="960063"/>
            <a:ext cx="4672484" cy="303726"/>
          </a:xfrm>
          <a:prstGeom prst="rect">
            <a:avLst/>
          </a:prstGeom>
          <a:solidFill>
            <a:srgbClr val="2579BF"/>
          </a:solidFill>
          <a:ln w="19050">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保　健</a:t>
            </a:r>
          </a:p>
        </p:txBody>
      </p:sp>
      <p:sp>
        <p:nvSpPr>
          <p:cNvPr id="59" name="正方形/長方形 58"/>
          <p:cNvSpPr/>
          <p:nvPr/>
        </p:nvSpPr>
        <p:spPr>
          <a:xfrm>
            <a:off x="5479422" y="1263790"/>
            <a:ext cx="4672484" cy="1894823"/>
          </a:xfrm>
          <a:prstGeom prst="rect">
            <a:avLst/>
          </a:prstGeom>
          <a:solidFill>
            <a:schemeClr val="bg1">
              <a:lumMod val="95000"/>
              <a:alpha val="50000"/>
            </a:schemeClr>
          </a:solidFill>
          <a:ln w="19050">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60" name="正方形/長方形 59"/>
          <p:cNvSpPr/>
          <p:nvPr/>
        </p:nvSpPr>
        <p:spPr>
          <a:xfrm>
            <a:off x="5479422" y="960063"/>
            <a:ext cx="4672484" cy="303726"/>
          </a:xfrm>
          <a:prstGeom prst="rect">
            <a:avLst/>
          </a:prstGeom>
          <a:solidFill>
            <a:srgbClr val="7F2EAC"/>
          </a:solidFill>
          <a:ln w="19050">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医　療</a:t>
            </a:r>
          </a:p>
        </p:txBody>
      </p:sp>
      <p:sp>
        <p:nvSpPr>
          <p:cNvPr id="61" name="正方形/長方形 60"/>
          <p:cNvSpPr/>
          <p:nvPr/>
        </p:nvSpPr>
        <p:spPr>
          <a:xfrm>
            <a:off x="5771452" y="1956146"/>
            <a:ext cx="4088423" cy="69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40" b="1" dirty="0">
                <a:solidFill>
                  <a:srgbClr val="7F2EAC"/>
                </a:solidFill>
              </a:rPr>
              <a:t>　病院・診療所</a:t>
            </a:r>
            <a:r>
              <a:rPr kumimoji="1" lang="ja-JP" altLang="en-US" sz="1140" dirty="0">
                <a:solidFill>
                  <a:schemeClr val="tx1"/>
                </a:solidFill>
              </a:rPr>
              <a:t>は、</a:t>
            </a:r>
            <a:r>
              <a:rPr kumimoji="1" lang="ja-JP" altLang="en-US" sz="1140" b="1" dirty="0">
                <a:solidFill>
                  <a:srgbClr val="7F2EAC"/>
                </a:solidFill>
              </a:rPr>
              <a:t>ケア対象者又はヤングケアラー本人への医療サービスを提供</a:t>
            </a:r>
            <a:r>
              <a:rPr kumimoji="1" lang="ja-JP" altLang="en-US" sz="1140" dirty="0">
                <a:solidFill>
                  <a:schemeClr val="tx1"/>
                </a:solidFill>
              </a:rPr>
              <a:t>しています。</a:t>
            </a:r>
            <a:endParaRPr kumimoji="1" lang="en-US" altLang="ja-JP" sz="1140" dirty="0">
              <a:solidFill>
                <a:schemeClr val="tx1"/>
              </a:solidFill>
            </a:endParaRPr>
          </a:p>
          <a:p>
            <a:pPr algn="just">
              <a:lnSpc>
                <a:spcPct val="130000"/>
              </a:lnSpc>
              <a:buClr>
                <a:srgbClr val="F7B353"/>
              </a:buClr>
            </a:pPr>
            <a:r>
              <a:rPr kumimoji="1" lang="ja-JP" altLang="en-US" sz="1140" dirty="0">
                <a:solidFill>
                  <a:schemeClr val="tx1"/>
                </a:solidFill>
              </a:rPr>
              <a:t>　時には、ケア対象者のレスパイト入院や往診等も行います。</a:t>
            </a:r>
          </a:p>
          <a:p>
            <a:pPr algn="just">
              <a:lnSpc>
                <a:spcPct val="130000"/>
              </a:lnSpc>
              <a:buClr>
                <a:srgbClr val="F7B353"/>
              </a:buClr>
            </a:pPr>
            <a:r>
              <a:rPr kumimoji="1" lang="ja-JP" altLang="en-US" sz="1140" b="1" dirty="0">
                <a:solidFill>
                  <a:srgbClr val="7F2EAC"/>
                </a:solidFill>
              </a:rPr>
              <a:t>　訪問看護ステーション</a:t>
            </a:r>
            <a:r>
              <a:rPr kumimoji="1" lang="ja-JP" altLang="en-US" sz="1140" dirty="0">
                <a:solidFill>
                  <a:schemeClr val="tx1"/>
                </a:solidFill>
              </a:rPr>
              <a:t>は、</a:t>
            </a:r>
            <a:r>
              <a:rPr kumimoji="1" lang="ja-JP" altLang="en-US" sz="1140" b="1" dirty="0">
                <a:solidFill>
                  <a:srgbClr val="7F2EAC"/>
                </a:solidFill>
              </a:rPr>
              <a:t>ケア対象者又はヤングケアラー本人に対し、看護サービスを提供</a:t>
            </a:r>
            <a:r>
              <a:rPr kumimoji="1" lang="ja-JP" altLang="en-US" sz="1140" dirty="0">
                <a:solidFill>
                  <a:schemeClr val="tx1"/>
                </a:solidFill>
              </a:rPr>
              <a:t>します。</a:t>
            </a:r>
          </a:p>
        </p:txBody>
      </p:sp>
      <p:sp>
        <p:nvSpPr>
          <p:cNvPr id="62" name="角丸四角形 61"/>
          <p:cNvSpPr/>
          <p:nvPr/>
        </p:nvSpPr>
        <p:spPr>
          <a:xfrm>
            <a:off x="5722455" y="1384252"/>
            <a:ext cx="4186417" cy="469781"/>
          </a:xfrm>
          <a:prstGeom prst="roundRect">
            <a:avLst>
              <a:gd name="adj" fmla="val 9789"/>
            </a:avLst>
          </a:prstGeom>
          <a:solidFill>
            <a:schemeClr val="bg1"/>
          </a:solidFill>
          <a:ln w="28575">
            <a:solidFill>
              <a:srgbClr val="7F2EAC"/>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7F2EAC"/>
                </a:solidFill>
              </a:rPr>
              <a:t>病院・診療所</a:t>
            </a:r>
          </a:p>
          <a:p>
            <a:pPr marL="171450" indent="-171450" algn="just">
              <a:lnSpc>
                <a:spcPct val="110000"/>
              </a:lnSpc>
              <a:buFont typeface="Wingdings" panose="05000000000000000000" pitchFamily="2" charset="2"/>
              <a:buChar char="l"/>
            </a:pPr>
            <a:r>
              <a:rPr kumimoji="1" lang="ja-JP" altLang="en-US" sz="1130" b="1" spc="80" dirty="0">
                <a:solidFill>
                  <a:srgbClr val="7F2EAC"/>
                </a:solidFill>
              </a:rPr>
              <a:t>訪問看護ステーション　など</a:t>
            </a:r>
          </a:p>
        </p:txBody>
      </p:sp>
      <p:sp>
        <p:nvSpPr>
          <p:cNvPr id="4" name="正方形/長方形 3">
            <a:extLst>
              <a:ext uri="{FF2B5EF4-FFF2-40B4-BE49-F238E27FC236}">
                <a16:creationId xmlns:a16="http://schemas.microsoft.com/office/drawing/2014/main" id="{2428AB49-92FD-F9E7-4E16-2B923D7EFC15}"/>
              </a:ext>
            </a:extLst>
          </p:cNvPr>
          <p:cNvSpPr/>
          <p:nvPr/>
        </p:nvSpPr>
        <p:spPr>
          <a:xfrm>
            <a:off x="832030" y="2201758"/>
            <a:ext cx="4088423" cy="69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40" dirty="0">
                <a:solidFill>
                  <a:schemeClr val="tx1"/>
                </a:solidFill>
              </a:rPr>
              <a:t>　</a:t>
            </a:r>
            <a:r>
              <a:rPr kumimoji="1" lang="ja-JP" altLang="en-US" sz="1140" b="1" dirty="0">
                <a:solidFill>
                  <a:srgbClr val="2579BF"/>
                </a:solidFill>
              </a:rPr>
              <a:t>保健所・保健センター・精神保健福祉センター</a:t>
            </a:r>
            <a:r>
              <a:rPr kumimoji="1" lang="ja-JP" altLang="en-US" sz="1140" dirty="0">
                <a:solidFill>
                  <a:schemeClr val="tx1"/>
                </a:solidFill>
              </a:rPr>
              <a:t>は、</a:t>
            </a:r>
            <a:r>
              <a:rPr kumimoji="1" lang="ja-JP" altLang="en-US" sz="1140" b="1" dirty="0">
                <a:solidFill>
                  <a:srgbClr val="2579BF"/>
                </a:solidFill>
              </a:rPr>
              <a:t>地域住民の健康づくりを支援します。</a:t>
            </a:r>
          </a:p>
          <a:p>
            <a:pPr algn="just">
              <a:lnSpc>
                <a:spcPct val="130000"/>
              </a:lnSpc>
              <a:buClr>
                <a:srgbClr val="F7B353"/>
              </a:buClr>
            </a:pPr>
            <a:r>
              <a:rPr kumimoji="1" lang="ja-JP" altLang="en-US" sz="1140" dirty="0">
                <a:solidFill>
                  <a:schemeClr val="tx1"/>
                </a:solidFill>
              </a:rPr>
              <a:t>家庭訪問も行い、家族全体の健康に関する相談を行っています。</a:t>
            </a:r>
            <a:endParaRPr kumimoji="1" lang="en-US" altLang="ja-JP" sz="1140" dirty="0">
              <a:solidFill>
                <a:schemeClr val="tx1"/>
              </a:solidFill>
            </a:endParaRPr>
          </a:p>
          <a:p>
            <a:pPr algn="just">
              <a:lnSpc>
                <a:spcPct val="130000"/>
              </a:lnSpc>
              <a:buClr>
                <a:srgbClr val="F7B353"/>
              </a:buClr>
            </a:pPr>
            <a:r>
              <a:rPr kumimoji="1" lang="ja-JP" altLang="en-US" sz="1140" dirty="0">
                <a:solidFill>
                  <a:schemeClr val="tx1"/>
                </a:solidFill>
              </a:rPr>
              <a:t>検診や相談業務を通じて、ヤングケアラーに気付ける可能性があります。</a:t>
            </a:r>
          </a:p>
        </p:txBody>
      </p:sp>
      <p:sp>
        <p:nvSpPr>
          <p:cNvPr id="5" name="角丸四角形 31">
            <a:extLst>
              <a:ext uri="{FF2B5EF4-FFF2-40B4-BE49-F238E27FC236}">
                <a16:creationId xmlns:a16="http://schemas.microsoft.com/office/drawing/2014/main" id="{8CA8A52F-B182-A0D0-8693-093C1FFAA231}"/>
              </a:ext>
            </a:extLst>
          </p:cNvPr>
          <p:cNvSpPr/>
          <p:nvPr/>
        </p:nvSpPr>
        <p:spPr>
          <a:xfrm>
            <a:off x="783033" y="1402724"/>
            <a:ext cx="4186417" cy="696929"/>
          </a:xfrm>
          <a:prstGeom prst="roundRect">
            <a:avLst>
              <a:gd name="adj" fmla="val 9789"/>
            </a:avLst>
          </a:prstGeom>
          <a:solidFill>
            <a:schemeClr val="bg1"/>
          </a:solidFill>
          <a:ln w="28575">
            <a:solidFill>
              <a:srgbClr val="2579BF"/>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保健所</a:t>
            </a:r>
          </a:p>
          <a:p>
            <a:pPr marL="171450" indent="-171450" algn="just">
              <a:lnSpc>
                <a:spcPct val="110000"/>
              </a:lnSpc>
              <a:buFont typeface="Wingdings" panose="05000000000000000000" pitchFamily="2" charset="2"/>
              <a:buChar char="l"/>
            </a:pPr>
            <a:r>
              <a:rPr kumimoji="1" lang="ja-JP" altLang="en-US" sz="1130" b="1" spc="80" dirty="0">
                <a:solidFill>
                  <a:srgbClr val="2579BF"/>
                </a:solidFill>
              </a:rPr>
              <a:t>保健センター</a:t>
            </a:r>
            <a:endParaRPr kumimoji="1" lang="en-US" altLang="ja-JP" sz="1130" b="1" spc="80" dirty="0">
              <a:solidFill>
                <a:srgbClr val="2579BF"/>
              </a:solidFill>
            </a:endParaRPr>
          </a:p>
          <a:p>
            <a:pPr marL="171450" indent="-171450" algn="just">
              <a:lnSpc>
                <a:spcPct val="110000"/>
              </a:lnSpc>
              <a:buFont typeface="Wingdings" panose="05000000000000000000" pitchFamily="2" charset="2"/>
              <a:buChar char="l"/>
            </a:pPr>
            <a:r>
              <a:rPr kumimoji="1" lang="ja-JP" altLang="en-US" sz="1130" b="1" spc="80" dirty="0">
                <a:solidFill>
                  <a:srgbClr val="2579BF"/>
                </a:solidFill>
              </a:rPr>
              <a:t>精神保健福祉センター　など</a:t>
            </a:r>
          </a:p>
        </p:txBody>
      </p:sp>
    </p:spTree>
    <p:extLst>
      <p:ext uri="{BB962C8B-B14F-4D97-AF65-F5344CB8AC3E}">
        <p14:creationId xmlns:p14="http://schemas.microsoft.com/office/powerpoint/2010/main" val="133314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5091406" y="1346334"/>
            <a:ext cx="5087499" cy="5166323"/>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16000" rIns="252000" bIns="0" rtlCol="0" anchor="ctr"/>
          <a:lstStyle/>
          <a:p>
            <a:pPr marL="171450" indent="-171450" algn="just">
              <a:lnSpc>
                <a:spcPct val="130000"/>
              </a:lnSpc>
              <a:buClr>
                <a:srgbClr val="F7B353"/>
              </a:buClr>
              <a:buFont typeface="Wingdings" panose="05000000000000000000" pitchFamily="2" charset="2"/>
              <a:buChar char="l"/>
            </a:pPr>
            <a:endParaRPr kumimoji="1" lang="en-US" altLang="ja-JP" sz="1200" b="1" spc="80" dirty="0">
              <a:solidFill>
                <a:srgbClr val="7F2EAC"/>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就労相談やひきこもり支援の中で、「時間が取れない」「家を空けられない」といった発言から、家族のケアを担っている可能性に留意しましょう。本人が「ケアは当たり前」と思っている場合でも、</a:t>
            </a:r>
            <a:r>
              <a:rPr kumimoji="1" lang="ja-JP" altLang="en-US" sz="1200" b="1" spc="80" dirty="0">
                <a:solidFill>
                  <a:srgbClr val="C00000"/>
                </a:solidFill>
              </a:rPr>
              <a:t>客観的に見て過度な負荷がかかっていないか</a:t>
            </a:r>
            <a:r>
              <a:rPr kumimoji="1" lang="ja-JP" altLang="en-US" sz="1200" spc="80" dirty="0">
                <a:solidFill>
                  <a:schemeClr val="tx1"/>
                </a:solidFill>
              </a:rPr>
              <a:t>という視点を持つことが大切です。</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en-US" altLang="ja-JP" sz="1200" spc="80" dirty="0">
                <a:solidFill>
                  <a:schemeClr val="tx1"/>
                </a:solidFill>
              </a:rPr>
              <a:t>18</a:t>
            </a:r>
            <a:r>
              <a:rPr kumimoji="1" lang="ja-JP" altLang="en-US" sz="1200" spc="80" dirty="0">
                <a:solidFill>
                  <a:schemeClr val="tx1"/>
                </a:solidFill>
              </a:rPr>
              <a:t>歳以上のヤングケアラー（若者ケアラー）は、</a:t>
            </a:r>
            <a:r>
              <a:rPr kumimoji="1" lang="zh-TW" altLang="en-US" sz="1200" b="1" spc="80" dirty="0">
                <a:solidFill>
                  <a:srgbClr val="C00000"/>
                </a:solidFill>
              </a:rPr>
              <a:t>進学、就職準備、就労、離家、結婚</a:t>
            </a:r>
            <a:r>
              <a:rPr kumimoji="1" lang="ja-JP" altLang="en-US" sz="1200" b="1" spc="80" dirty="0">
                <a:solidFill>
                  <a:srgbClr val="C00000"/>
                </a:solidFill>
              </a:rPr>
              <a:t>など、将来の選択を迫られる時期</a:t>
            </a:r>
            <a:r>
              <a:rPr kumimoji="1" lang="ja-JP" altLang="en-US" sz="1200" spc="80" dirty="0">
                <a:solidFill>
                  <a:schemeClr val="tx1"/>
                </a:solidFill>
              </a:rPr>
              <a:t>にあります。支援者が一方的に決めるのではなく、将来のイメージも含めて選択肢を示した上で、本人がどうしたいか、</a:t>
            </a:r>
            <a:r>
              <a:rPr kumimoji="1" lang="ja-JP" altLang="en-US" sz="1200" b="1" spc="80" dirty="0">
                <a:solidFill>
                  <a:srgbClr val="C00000"/>
                </a:solidFill>
              </a:rPr>
              <a:t>丁寧に意向を聞き取り</a:t>
            </a:r>
            <a:r>
              <a:rPr kumimoji="1" lang="ja-JP" altLang="en-US" sz="1200" spc="80" dirty="0">
                <a:solidFill>
                  <a:schemeClr val="tx1"/>
                </a:solidFill>
              </a:rPr>
              <a:t>ましょう。</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ja-JP" altLang="en-US"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en-US" altLang="ja-JP" sz="1200" spc="80" dirty="0">
                <a:solidFill>
                  <a:schemeClr val="tx1"/>
                </a:solidFill>
              </a:rPr>
              <a:t>18</a:t>
            </a:r>
            <a:r>
              <a:rPr kumimoji="1" lang="ja-JP" altLang="en-US" sz="1200" spc="80" dirty="0">
                <a:solidFill>
                  <a:schemeClr val="tx1"/>
                </a:solidFill>
              </a:rPr>
              <a:t>歳を迎えると児童福祉の枠組みから外れ、支援が途切れるリスクがあります。</a:t>
            </a:r>
            <a:r>
              <a:rPr kumimoji="1" lang="ja-JP" altLang="en-US" sz="1200" b="1" spc="80" dirty="0">
                <a:solidFill>
                  <a:srgbClr val="C00000"/>
                </a:solidFill>
              </a:rPr>
              <a:t>区市町村の福祉部門や、子ども・若者支援地域協議会等のネットワークを活用</a:t>
            </a:r>
            <a:r>
              <a:rPr kumimoji="1" lang="ja-JP" altLang="en-US" sz="1200" spc="80" dirty="0">
                <a:solidFill>
                  <a:schemeClr val="tx1"/>
                </a:solidFill>
              </a:rPr>
              <a:t>し、子供期からの</a:t>
            </a:r>
            <a:r>
              <a:rPr kumimoji="1" lang="ja-JP" altLang="en-US" sz="1200" b="1" spc="80" dirty="0">
                <a:solidFill>
                  <a:srgbClr val="C00000"/>
                </a:solidFill>
              </a:rPr>
              <a:t>支援を途切れさせないよう連携することが重要</a:t>
            </a:r>
            <a:r>
              <a:rPr kumimoji="1" lang="ja-JP" altLang="en-US" sz="1200" spc="80" dirty="0">
                <a:solidFill>
                  <a:schemeClr val="tx1"/>
                </a:solidFill>
              </a:rPr>
              <a:t>です。</a:t>
            </a: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endParaRPr kumimoji="1" lang="en-US" altLang="ja-JP" sz="1200" spc="80" dirty="0">
              <a:solidFill>
                <a:schemeClr val="tx1"/>
              </a:solidFill>
            </a:endParaRP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学校等の所属がなくなる若者にとって、社会的に孤立しないための「居場所」や、安心して話せる相談相手の存在は重要です。民間支援団体とも連携し、</a:t>
            </a:r>
            <a:r>
              <a:rPr kumimoji="1" lang="ja-JP" altLang="en-US" sz="1200" b="1" spc="80" dirty="0">
                <a:solidFill>
                  <a:srgbClr val="C00000"/>
                </a:solidFill>
              </a:rPr>
              <a:t>継続的な見守り</a:t>
            </a:r>
            <a:r>
              <a:rPr kumimoji="1" lang="ja-JP" altLang="en-US" sz="1200" spc="80" dirty="0">
                <a:solidFill>
                  <a:schemeClr val="tx1"/>
                </a:solidFill>
              </a:rPr>
              <a:t>を行いましょう。見守りも重要な支援です。必要に応じて地域の支援団体等とも連携しましょう。</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5</a:t>
            </a:fld>
            <a:endParaRPr lang="ja-JP" altLang="en-US"/>
          </a:p>
        </p:txBody>
      </p:sp>
      <p:sp>
        <p:nvSpPr>
          <p:cNvPr id="2" name="タイトル 1"/>
          <p:cNvSpPr>
            <a:spLocks noGrp="1"/>
          </p:cNvSpPr>
          <p:nvPr>
            <p:ph type="title"/>
          </p:nvPr>
        </p:nvSpPr>
        <p:spPr/>
        <p:txBody>
          <a:bodyPr/>
          <a:lstStyle/>
          <a:p>
            <a:r>
              <a:rPr lang="ja-JP" altLang="en-US" dirty="0"/>
              <a:t>支援機関の役割</a:t>
            </a:r>
          </a:p>
        </p:txBody>
      </p:sp>
      <p:sp>
        <p:nvSpPr>
          <p:cNvPr id="19" name="正方形/長方形 18"/>
          <p:cNvSpPr/>
          <p:nvPr/>
        </p:nvSpPr>
        <p:spPr>
          <a:xfrm>
            <a:off x="539906" y="1816533"/>
            <a:ext cx="4320000" cy="4696123"/>
          </a:xfrm>
          <a:prstGeom prst="rect">
            <a:avLst/>
          </a:prstGeom>
          <a:solidFill>
            <a:srgbClr val="D8DCEE">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endParaRPr kumimoji="1" lang="ja-JP" altLang="en-US" sz="1400" spc="80" dirty="0">
              <a:solidFill>
                <a:schemeClr val="tx1"/>
              </a:solidFill>
            </a:endParaRPr>
          </a:p>
        </p:txBody>
      </p:sp>
      <p:sp>
        <p:nvSpPr>
          <p:cNvPr id="18" name="正方形/長方形 17"/>
          <p:cNvSpPr/>
          <p:nvPr/>
        </p:nvSpPr>
        <p:spPr>
          <a:xfrm>
            <a:off x="539906" y="1346334"/>
            <a:ext cx="4320000" cy="46859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450" b="1" spc="150" dirty="0">
                <a:solidFill>
                  <a:schemeClr val="bg1"/>
                </a:solidFill>
              </a:rPr>
              <a:t>若者支援関係機関</a:t>
            </a:r>
          </a:p>
        </p:txBody>
      </p:sp>
      <p:sp>
        <p:nvSpPr>
          <p:cNvPr id="32" name="正方形/長方形 31"/>
          <p:cNvSpPr/>
          <p:nvPr/>
        </p:nvSpPr>
        <p:spPr>
          <a:xfrm>
            <a:off x="809906" y="2816957"/>
            <a:ext cx="3780000" cy="3133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30000"/>
              </a:lnSpc>
              <a:buClr>
                <a:srgbClr val="F7B353"/>
              </a:buClr>
            </a:pPr>
            <a:r>
              <a:rPr kumimoji="1" lang="ja-JP" altLang="en-US" sz="1100" b="1" spc="80" dirty="0">
                <a:solidFill>
                  <a:srgbClr val="C00000"/>
                </a:solidFill>
              </a:rPr>
              <a:t>東京都若者総合相談センター（若ナビ</a:t>
            </a:r>
            <a:r>
              <a:rPr kumimoji="1" lang="en-US" altLang="ja-JP" sz="1100" b="1" spc="80" dirty="0">
                <a:solidFill>
                  <a:srgbClr val="C00000"/>
                </a:solidFill>
              </a:rPr>
              <a:t>α</a:t>
            </a:r>
            <a:r>
              <a:rPr kumimoji="1" lang="ja-JP" altLang="en-US" sz="1100" b="1" spc="80" dirty="0">
                <a:solidFill>
                  <a:srgbClr val="C00000"/>
                </a:solidFill>
              </a:rPr>
              <a:t>）</a:t>
            </a:r>
            <a:r>
              <a:rPr kumimoji="1" lang="ja-JP" altLang="en-US" sz="1100" spc="80" dirty="0">
                <a:solidFill>
                  <a:schemeClr val="tx1"/>
                </a:solidFill>
              </a:rPr>
              <a:t>は、</a:t>
            </a:r>
            <a:r>
              <a:rPr kumimoji="1" lang="en-US" altLang="ja-JP" sz="1100" spc="80" dirty="0">
                <a:solidFill>
                  <a:schemeClr val="tx1"/>
                </a:solidFill>
              </a:rPr>
              <a:t>18</a:t>
            </a:r>
            <a:r>
              <a:rPr kumimoji="1" lang="ja-JP" altLang="en-US" sz="1100" spc="80" dirty="0">
                <a:solidFill>
                  <a:schemeClr val="tx1"/>
                </a:solidFill>
              </a:rPr>
              <a:t>歳以上の若者やその家族のための無料相談窓口として、若者の悩みや不安に寄り添い、適切な支援機関へのつなぎや情報提供を行います。</a:t>
            </a:r>
            <a:endParaRPr kumimoji="1" lang="en-US" altLang="ja-JP" sz="1100" spc="80" dirty="0">
              <a:solidFill>
                <a:schemeClr val="tx1"/>
              </a:solidFill>
            </a:endParaRPr>
          </a:p>
          <a:p>
            <a:pPr algn="just">
              <a:lnSpc>
                <a:spcPct val="130000"/>
              </a:lnSpc>
              <a:buClr>
                <a:srgbClr val="F7B353"/>
              </a:buClr>
            </a:pPr>
            <a:r>
              <a:rPr kumimoji="1" lang="en-US" altLang="ja-JP" sz="1100" spc="80" dirty="0">
                <a:solidFill>
                  <a:schemeClr val="tx1"/>
                </a:solidFill>
              </a:rPr>
              <a:t>18</a:t>
            </a:r>
            <a:r>
              <a:rPr kumimoji="1" lang="ja-JP" altLang="en-US" sz="1100" spc="80" dirty="0">
                <a:solidFill>
                  <a:schemeClr val="tx1"/>
                </a:solidFill>
              </a:rPr>
              <a:t>歳以上の地域の支援先が見つからない場合や、広域にわたる連携が必要な場合、支援機関からの相談も受け付けています。</a:t>
            </a:r>
            <a:endParaRPr kumimoji="1" lang="en-US" altLang="ja-JP" sz="1100" spc="80" dirty="0">
              <a:solidFill>
                <a:schemeClr val="tx1"/>
              </a:solidFill>
            </a:endParaRPr>
          </a:p>
          <a:p>
            <a:pPr algn="just">
              <a:lnSpc>
                <a:spcPct val="130000"/>
              </a:lnSpc>
              <a:buClr>
                <a:srgbClr val="F7B353"/>
              </a:buClr>
            </a:pPr>
            <a:r>
              <a:rPr lang="ja-JP" altLang="en-US" sz="1100" b="1" dirty="0">
                <a:solidFill>
                  <a:srgbClr val="C00000"/>
                </a:solidFill>
              </a:rPr>
              <a:t>子ども・若者支援地域協議会</a:t>
            </a:r>
            <a:r>
              <a:rPr lang="ja-JP" altLang="en-US" sz="1100" dirty="0">
                <a:solidFill>
                  <a:schemeClr val="tx1"/>
                </a:solidFill>
              </a:rPr>
              <a:t>は、困難を有する子供・若者に対し、教育・福祉・保健・雇用等の関係機関が連携して支援を行うためのネットワークです。</a:t>
            </a:r>
            <a:endParaRPr kumimoji="1" lang="en-US" altLang="ja-JP" sz="1100" spc="80" dirty="0">
              <a:solidFill>
                <a:schemeClr val="tx1"/>
              </a:solidFill>
            </a:endParaRPr>
          </a:p>
          <a:p>
            <a:pPr algn="just">
              <a:lnSpc>
                <a:spcPct val="130000"/>
              </a:lnSpc>
              <a:buClr>
                <a:srgbClr val="F7B353"/>
              </a:buClr>
            </a:pPr>
            <a:r>
              <a:rPr kumimoji="1" lang="ja-JP" altLang="en-US" sz="1100" b="1" spc="80" dirty="0">
                <a:solidFill>
                  <a:srgbClr val="C00000"/>
                </a:solidFill>
              </a:rPr>
              <a:t>地域若者サポートステーション</a:t>
            </a:r>
            <a:r>
              <a:rPr kumimoji="1" lang="ja-JP" altLang="en-US" sz="1100" spc="80" dirty="0">
                <a:solidFill>
                  <a:schemeClr val="tx1"/>
                </a:solidFill>
              </a:rPr>
              <a:t>は、働くことに踏み出したい若者を対象に、就労に向けた相談や支援を行います。</a:t>
            </a:r>
            <a:endParaRPr kumimoji="1" lang="en-US" altLang="ja-JP" sz="1100" spc="80" dirty="0">
              <a:solidFill>
                <a:schemeClr val="tx1"/>
              </a:solidFill>
            </a:endParaRPr>
          </a:p>
          <a:p>
            <a:pPr algn="just">
              <a:lnSpc>
                <a:spcPct val="130000"/>
              </a:lnSpc>
              <a:buClr>
                <a:srgbClr val="F7B353"/>
              </a:buClr>
            </a:pPr>
            <a:r>
              <a:rPr kumimoji="1" lang="ja-JP" altLang="en-US" sz="1100" spc="80" dirty="0">
                <a:solidFill>
                  <a:schemeClr val="tx1"/>
                </a:solidFill>
              </a:rPr>
              <a:t>若者支援関係者は、支援している若者の</a:t>
            </a:r>
            <a:r>
              <a:rPr kumimoji="1" lang="ja-JP" altLang="en-US" sz="1100" b="1" spc="80" dirty="0">
                <a:solidFill>
                  <a:srgbClr val="C00000"/>
                </a:solidFill>
              </a:rPr>
              <a:t>就職活動の停滞や離職、ひきこもり等の背景に、家族の介護や世話がある可能性</a:t>
            </a:r>
            <a:r>
              <a:rPr kumimoji="1" lang="ja-JP" altLang="en-US" sz="1100" spc="80" dirty="0">
                <a:solidFill>
                  <a:schemeClr val="tx1"/>
                </a:solidFill>
              </a:rPr>
              <a:t>があることに留意する必要があります。本人の自立に向けた意思を尊重しながら、ケアの負担を考慮した就労支援や、福祉サービスとの連携による環境調整が期待されます。</a:t>
            </a:r>
          </a:p>
        </p:txBody>
      </p:sp>
      <p:grpSp>
        <p:nvGrpSpPr>
          <p:cNvPr id="43" name="グループ化 42"/>
          <p:cNvGrpSpPr/>
          <p:nvPr/>
        </p:nvGrpSpPr>
        <p:grpSpPr>
          <a:xfrm>
            <a:off x="6866743" y="1341395"/>
            <a:ext cx="1584327" cy="380287"/>
            <a:chOff x="7102393" y="2070824"/>
            <a:chExt cx="1584327" cy="380287"/>
          </a:xfrm>
        </p:grpSpPr>
        <p:pic>
          <p:nvPicPr>
            <p:cNvPr id="40" name="図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nvGrpSpPr>
          <p:cNvPr id="45" name="グループ化 44"/>
          <p:cNvGrpSpPr/>
          <p:nvPr/>
        </p:nvGrpSpPr>
        <p:grpSpPr>
          <a:xfrm>
            <a:off x="5091406" y="2948004"/>
            <a:ext cx="4916500" cy="1219183"/>
            <a:chOff x="5408907" y="4066112"/>
            <a:chExt cx="4514053" cy="1287238"/>
          </a:xfrm>
        </p:grpSpPr>
        <p:sp>
          <p:nvSpPr>
            <p:cNvPr id="35" name="フリーフォーム 34"/>
            <p:cNvSpPr/>
            <p:nvPr/>
          </p:nvSpPr>
          <p:spPr>
            <a:xfrm>
              <a:off x="5422960" y="4066112"/>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フリーフォーム 35"/>
            <p:cNvSpPr/>
            <p:nvPr/>
          </p:nvSpPr>
          <p:spPr>
            <a:xfrm>
              <a:off x="5408907" y="5353350"/>
              <a:ext cx="4500000"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0" name="角丸四角形 31">
            <a:extLst>
              <a:ext uri="{FF2B5EF4-FFF2-40B4-BE49-F238E27FC236}">
                <a16:creationId xmlns:a16="http://schemas.microsoft.com/office/drawing/2014/main" id="{C4D580F3-7326-4A51-8AB5-1BBF459FE7CF}"/>
              </a:ext>
            </a:extLst>
          </p:cNvPr>
          <p:cNvSpPr/>
          <p:nvPr/>
        </p:nvSpPr>
        <p:spPr>
          <a:xfrm>
            <a:off x="669609" y="1945479"/>
            <a:ext cx="3916417" cy="721521"/>
          </a:xfrm>
          <a:prstGeom prst="roundRect">
            <a:avLst>
              <a:gd name="adj" fmla="val 9789"/>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8000" tIns="18000" rIns="108000" bIns="0" rtlCol="0" anchor="ctr"/>
          <a:lstStyle/>
          <a:p>
            <a:pPr marL="171450" indent="-171450" algn="just">
              <a:lnSpc>
                <a:spcPct val="110000"/>
              </a:lnSpc>
              <a:buFont typeface="Wingdings" panose="05000000000000000000" pitchFamily="2" charset="2"/>
              <a:buChar char="l"/>
            </a:pPr>
            <a:r>
              <a:rPr kumimoji="1" lang="ja-JP" altLang="en-US" sz="1130" b="1" spc="80" dirty="0">
                <a:solidFill>
                  <a:srgbClr val="C00000"/>
                </a:solidFill>
              </a:rPr>
              <a:t>東京都若者総合相談センター（若ナビ</a:t>
            </a:r>
            <a:r>
              <a:rPr kumimoji="1" lang="en-US" altLang="ja-JP" sz="1130" b="1" spc="80" dirty="0">
                <a:solidFill>
                  <a:srgbClr val="C00000"/>
                </a:solidFill>
              </a:rPr>
              <a:t>α</a:t>
            </a:r>
            <a:r>
              <a:rPr kumimoji="1" lang="ja-JP" altLang="en-US" sz="1130" b="1" spc="80" dirty="0">
                <a:solidFill>
                  <a:srgbClr val="C00000"/>
                </a:solidFill>
              </a:rPr>
              <a:t>）</a:t>
            </a:r>
            <a:endParaRPr kumimoji="1" lang="en-US" altLang="ja-JP" sz="1130" b="1" spc="80" dirty="0">
              <a:solidFill>
                <a:srgbClr val="C00000"/>
              </a:solidFill>
            </a:endParaRPr>
          </a:p>
          <a:p>
            <a:pPr marL="171450" indent="-171450" algn="just">
              <a:lnSpc>
                <a:spcPct val="110000"/>
              </a:lnSpc>
              <a:buFont typeface="Wingdings" panose="05000000000000000000" pitchFamily="2" charset="2"/>
              <a:buChar char="l"/>
            </a:pPr>
            <a:r>
              <a:rPr kumimoji="1" lang="ja-JP" altLang="en-US" sz="1130" b="1" spc="80" dirty="0">
                <a:solidFill>
                  <a:srgbClr val="C00000"/>
                </a:solidFill>
              </a:rPr>
              <a:t>子ども・若者支援地域協議会</a:t>
            </a:r>
            <a:endParaRPr kumimoji="1" lang="en-US" altLang="ja-JP" sz="1130" b="1" spc="80" dirty="0">
              <a:solidFill>
                <a:srgbClr val="C00000"/>
              </a:solidFill>
            </a:endParaRPr>
          </a:p>
          <a:p>
            <a:pPr marL="171450" indent="-171450" algn="just">
              <a:lnSpc>
                <a:spcPct val="110000"/>
              </a:lnSpc>
              <a:buFont typeface="Wingdings" panose="05000000000000000000" pitchFamily="2" charset="2"/>
              <a:buChar char="l"/>
            </a:pPr>
            <a:r>
              <a:rPr kumimoji="1" lang="ja-JP" altLang="en-US" sz="1130" b="1" spc="80" dirty="0">
                <a:solidFill>
                  <a:srgbClr val="C00000"/>
                </a:solidFill>
              </a:rPr>
              <a:t>地域若者サポートステーション など</a:t>
            </a:r>
          </a:p>
        </p:txBody>
      </p:sp>
      <p:sp>
        <p:nvSpPr>
          <p:cNvPr id="4" name="フリーフォーム 35">
            <a:extLst>
              <a:ext uri="{FF2B5EF4-FFF2-40B4-BE49-F238E27FC236}">
                <a16:creationId xmlns:a16="http://schemas.microsoft.com/office/drawing/2014/main" id="{49FA3AB6-5B6D-60E0-A776-439767D0FDAD}"/>
              </a:ext>
            </a:extLst>
          </p:cNvPr>
          <p:cNvSpPr/>
          <p:nvPr/>
        </p:nvSpPr>
        <p:spPr>
          <a:xfrm>
            <a:off x="5091406" y="5320665"/>
            <a:ext cx="4901194" cy="0"/>
          </a:xfrm>
          <a:custGeom>
            <a:avLst/>
            <a:gdLst>
              <a:gd name="connsiteX0" fmla="*/ 0 w 4314825"/>
              <a:gd name="connsiteY0" fmla="*/ 0 h 0"/>
              <a:gd name="connsiteX1" fmla="*/ 4314825 w 4314825"/>
              <a:gd name="connsiteY1" fmla="*/ 0 h 0"/>
            </a:gdLst>
            <a:ahLst/>
            <a:cxnLst>
              <a:cxn ang="0">
                <a:pos x="connsiteX0" y="connsiteY0"/>
              </a:cxn>
              <a:cxn ang="0">
                <a:pos x="connsiteX1" y="connsiteY1"/>
              </a:cxn>
            </a:cxnLst>
            <a:rect l="l" t="t" r="r" b="b"/>
            <a:pathLst>
              <a:path w="4314825">
                <a:moveTo>
                  <a:pt x="0" y="0"/>
                </a:moveTo>
                <a:lnTo>
                  <a:pt x="4314825" y="0"/>
                </a:lnTo>
              </a:path>
            </a:pathLst>
          </a:custGeom>
          <a:noFill/>
          <a:ln w="22225">
            <a:solidFill>
              <a:srgbClr val="F082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108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539906" y="3110775"/>
            <a:ext cx="1213448" cy="2350800"/>
          </a:xfrm>
          <a:prstGeom prst="rect">
            <a:avLst/>
          </a:prstGeom>
          <a:solidFill>
            <a:srgbClr val="F7B35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支援する</a:t>
            </a:r>
          </a:p>
        </p:txBody>
      </p:sp>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6</a:t>
            </a:fld>
            <a:endParaRPr lang="ja-JP" altLang="en-US"/>
          </a:p>
        </p:txBody>
      </p:sp>
      <p:sp>
        <p:nvSpPr>
          <p:cNvPr id="2" name="タイトル 1"/>
          <p:cNvSpPr>
            <a:spLocks noGrp="1"/>
          </p:cNvSpPr>
          <p:nvPr>
            <p:ph type="title"/>
          </p:nvPr>
        </p:nvSpPr>
        <p:spPr/>
        <p:txBody>
          <a:bodyPr/>
          <a:lstStyle/>
          <a:p>
            <a:r>
              <a:rPr lang="ja-JP" altLang="en-US" dirty="0"/>
              <a:t>ヤングケアラー支援のフロー</a:t>
            </a:r>
          </a:p>
        </p:txBody>
      </p:sp>
      <p:sp>
        <p:nvSpPr>
          <p:cNvPr id="23" name="正方形/長方形 22"/>
          <p:cNvSpPr/>
          <p:nvPr/>
        </p:nvSpPr>
        <p:spPr>
          <a:xfrm>
            <a:off x="539906" y="753946"/>
            <a:ext cx="9612000" cy="7192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障害福祉関係機関は、ケアをする対象者（親やきょうだい等）に障害がある場合に、ヤングケアラーと思われる子供に「気付く」可能性が高くあります。また、「つなぐ」、「支援する」、「見守る」において大きな役割を果たし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支援のフロー図は、本編第６章「ヤングケアラー支援のフロー」を参照してください。</a:t>
            </a:r>
          </a:p>
        </p:txBody>
      </p:sp>
      <p:sp>
        <p:nvSpPr>
          <p:cNvPr id="24" name="正方形/長方形 23"/>
          <p:cNvSpPr/>
          <p:nvPr/>
        </p:nvSpPr>
        <p:spPr>
          <a:xfrm>
            <a:off x="1753354" y="1540725"/>
            <a:ext cx="8398552" cy="705600"/>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t" anchorCtr="0">
            <a:sp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後述の「気付くためのチェックリスト」を参考に、支援対象者の家庭にヤングケアラーがいる可能性を認識して業務にあたります。家庭訪問時の家の中の様子や、訪問時に子供がケアをしている様子がないか等も気付きのきっかけになる可能性があります。</a:t>
            </a:r>
          </a:p>
        </p:txBody>
      </p:sp>
      <p:sp>
        <p:nvSpPr>
          <p:cNvPr id="33" name="正方形/長方形 32"/>
          <p:cNvSpPr/>
          <p:nvPr/>
        </p:nvSpPr>
        <p:spPr>
          <a:xfrm>
            <a:off x="539906" y="1540725"/>
            <a:ext cx="1213448" cy="705600"/>
          </a:xfrm>
          <a:prstGeom prst="rect">
            <a:avLst/>
          </a:prstGeom>
          <a:solidFill>
            <a:srgbClr val="F7B35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気付く</a:t>
            </a:r>
          </a:p>
        </p:txBody>
      </p:sp>
      <p:sp>
        <p:nvSpPr>
          <p:cNvPr id="41" name="角丸四角形 40"/>
          <p:cNvSpPr/>
          <p:nvPr/>
        </p:nvSpPr>
        <p:spPr>
          <a:xfrm>
            <a:off x="658074" y="1938153"/>
            <a:ext cx="960995" cy="22155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7</a:t>
            </a:r>
            <a:r>
              <a:rPr kumimoji="1" lang="ja-JP" altLang="en-US" sz="800" b="1" spc="70" dirty="0"/>
              <a:t>章</a:t>
            </a:r>
            <a:endParaRPr kumimoji="1" lang="en-US" altLang="ja-JP" sz="800" b="1" spc="70" dirty="0"/>
          </a:p>
        </p:txBody>
      </p:sp>
      <p:sp>
        <p:nvSpPr>
          <p:cNvPr id="25" name="正方形/長方形 24"/>
          <p:cNvSpPr/>
          <p:nvPr/>
        </p:nvSpPr>
        <p:spPr>
          <a:xfrm>
            <a:off x="1753354" y="2356573"/>
            <a:ext cx="8398552" cy="652223"/>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ヤングケアラーと思われる子供がいたら、ヤングケアラー・コーディネーター（</a:t>
            </a:r>
            <a:r>
              <a:rPr kumimoji="1" lang="en-US" altLang="ja-JP" sz="1200" spc="70" dirty="0">
                <a:solidFill>
                  <a:schemeClr val="tx1"/>
                </a:solidFill>
              </a:rPr>
              <a:t>YCC</a:t>
            </a:r>
            <a:r>
              <a:rPr kumimoji="1" lang="ja-JP" altLang="en-US" sz="1200" spc="70" dirty="0">
                <a:solidFill>
                  <a:schemeClr val="tx1"/>
                </a:solidFill>
              </a:rPr>
              <a:t>）に情報共有します。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児童虐待に当たる可能性が高い等、緊急性が高い場合は、直ちに子供家庭支援センター・児童相談所につなぎます。</a:t>
            </a:r>
          </a:p>
        </p:txBody>
      </p:sp>
      <p:sp>
        <p:nvSpPr>
          <p:cNvPr id="45" name="正方形/長方形 44"/>
          <p:cNvSpPr/>
          <p:nvPr/>
        </p:nvSpPr>
        <p:spPr>
          <a:xfrm>
            <a:off x="539906" y="2356573"/>
            <a:ext cx="1213448" cy="652224"/>
          </a:xfrm>
          <a:prstGeom prst="rect">
            <a:avLst/>
          </a:prstGeom>
          <a:solidFill>
            <a:srgbClr val="F7B35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つなぐ</a:t>
            </a:r>
          </a:p>
        </p:txBody>
      </p:sp>
      <p:sp>
        <p:nvSpPr>
          <p:cNvPr id="46" name="角丸四角形 45"/>
          <p:cNvSpPr/>
          <p:nvPr/>
        </p:nvSpPr>
        <p:spPr>
          <a:xfrm>
            <a:off x="682236" y="2749105"/>
            <a:ext cx="960995" cy="180000"/>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8</a:t>
            </a:r>
            <a:r>
              <a:rPr kumimoji="1" lang="ja-JP" altLang="en-US" sz="800" b="1" spc="70" dirty="0"/>
              <a:t>章</a:t>
            </a:r>
            <a:endParaRPr kumimoji="1" lang="en-US" altLang="ja-JP" sz="800" b="1" spc="70" dirty="0"/>
          </a:p>
        </p:txBody>
      </p:sp>
      <p:sp>
        <p:nvSpPr>
          <p:cNvPr id="26" name="正方形/長方形 25"/>
          <p:cNvSpPr/>
          <p:nvPr/>
        </p:nvSpPr>
        <p:spPr>
          <a:xfrm>
            <a:off x="1753353" y="3110775"/>
            <a:ext cx="7043489" cy="2350800"/>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en-US" altLang="ja-JP" sz="1200" spc="70" dirty="0">
                <a:solidFill>
                  <a:schemeClr val="tx1"/>
                </a:solidFill>
              </a:rPr>
              <a:t>YCC</a:t>
            </a:r>
            <a:r>
              <a:rPr kumimoji="1" lang="ja-JP" altLang="en-US" sz="1200" spc="70" dirty="0">
                <a:solidFill>
                  <a:schemeClr val="tx1"/>
                </a:solidFill>
              </a:rPr>
              <a:t>の呼びかけに応じ、情報共有や、支援検討の会議等の場があれば参加します。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必要に応じ、ケアの状況の把握や本人の意向の把握を行います。</a:t>
            </a:r>
            <a:r>
              <a:rPr kumimoji="1" lang="ja-JP" altLang="en-US" sz="1200" b="1" spc="70" dirty="0">
                <a:solidFill>
                  <a:srgbClr val="FB5A15"/>
                </a:solidFill>
              </a:rPr>
              <a:t>障害福祉分野はケア対象の家族と信頼関係が築けている場合も多く、</a:t>
            </a:r>
            <a:r>
              <a:rPr kumimoji="1" lang="ja-JP" altLang="en-US" sz="1200" spc="70" dirty="0">
                <a:solidFill>
                  <a:schemeClr val="tx1"/>
                </a:solidFill>
              </a:rPr>
              <a:t>訪問時に本人を見かける機会がある場合もあり、本人や家庭との対話がスムーズなこともあります。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関係者で合意した役割に基づき（支援計画があれば支援計画に基づき）、支援します。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ヤングケアラーがいる家庭に対する計画相談支援の実施については、障害福祉サービス上の加算等の取扱いもあります。また、ヤングケアラーへの支援に関し、障害福祉分野では、障害者総合支援法の家事援助で育児支援へ対応する、相談支援事業所でモニタリングを毎月行うように支給決定する等の対応も考えられます。（</a:t>
            </a:r>
            <a:r>
              <a:rPr kumimoji="1" lang="en-US" altLang="ja-JP" sz="1200" spc="70" dirty="0">
                <a:solidFill>
                  <a:schemeClr val="tx1"/>
                </a:solidFill>
              </a:rPr>
              <a:t>※</a:t>
            </a:r>
            <a:r>
              <a:rPr kumimoji="1" lang="ja-JP" altLang="en-US" sz="1200" spc="70" dirty="0">
                <a:solidFill>
                  <a:schemeClr val="tx1"/>
                </a:solidFill>
              </a:rPr>
              <a:t>）</a:t>
            </a:r>
          </a:p>
        </p:txBody>
      </p:sp>
      <p:sp>
        <p:nvSpPr>
          <p:cNvPr id="49" name="角丸四角形 48"/>
          <p:cNvSpPr/>
          <p:nvPr/>
        </p:nvSpPr>
        <p:spPr>
          <a:xfrm>
            <a:off x="682236" y="4419698"/>
            <a:ext cx="960995" cy="27107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ja-JP" altLang="en-US" sz="800" b="1" spc="70" dirty="0"/>
              <a:t>本編 第</a:t>
            </a:r>
            <a:r>
              <a:rPr kumimoji="1" lang="en-US" altLang="ja-JP" sz="800" b="1" spc="70" dirty="0"/>
              <a:t>9</a:t>
            </a:r>
            <a:r>
              <a:rPr kumimoji="1" lang="ja-JP" altLang="en-US" sz="800" b="1" spc="70" dirty="0"/>
              <a:t>章</a:t>
            </a:r>
            <a:endParaRPr kumimoji="1" lang="en-US" altLang="ja-JP" sz="800" b="1" spc="70" dirty="0"/>
          </a:p>
        </p:txBody>
      </p:sp>
      <p:sp>
        <p:nvSpPr>
          <p:cNvPr id="53" name="正方形/長方形 52"/>
          <p:cNvSpPr/>
          <p:nvPr/>
        </p:nvSpPr>
        <p:spPr>
          <a:xfrm>
            <a:off x="8796843" y="3369671"/>
            <a:ext cx="1355062" cy="2091904"/>
          </a:xfrm>
          <a:prstGeom prst="rect">
            <a:avLst/>
          </a:prstGeom>
          <a:solidFill>
            <a:schemeClr val="bg1">
              <a:alpha val="20000"/>
            </a:schemeClr>
          </a:solidFill>
          <a:ln w="28575">
            <a:solidFill>
              <a:srgbClr val="F08200"/>
            </a:solid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36000" rtlCol="0" anchor="ctr" anchorCtr="0">
            <a:noAutofit/>
          </a:bodyPr>
          <a:lstStyle/>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dirty="0">
                <a:solidFill>
                  <a:schemeClr val="tx1"/>
                </a:solidFill>
              </a:rPr>
              <a:t>居宅介護</a:t>
            </a:r>
            <a:r>
              <a:rPr kumimoji="1" lang="en-US" altLang="ja-JP" sz="1000" spc="70" dirty="0">
                <a:solidFill>
                  <a:schemeClr val="tx1"/>
                </a:solidFill>
              </a:rPr>
              <a:t> </a:t>
            </a:r>
          </a:p>
          <a:p>
            <a:pPr algn="just">
              <a:lnSpc>
                <a:spcPct val="140000"/>
              </a:lnSpc>
              <a:buClr>
                <a:schemeClr val="bg1">
                  <a:lumMod val="50000"/>
                </a:schemeClr>
              </a:buClr>
            </a:pPr>
            <a:r>
              <a:rPr kumimoji="1" lang="en-US" altLang="ja-JP" sz="1000" spc="70" dirty="0">
                <a:solidFill>
                  <a:schemeClr val="tx1"/>
                </a:solidFill>
              </a:rPr>
              <a:t> </a:t>
            </a:r>
            <a:r>
              <a:rPr kumimoji="1" lang="ja-JP" altLang="en-US" sz="1000" spc="70" dirty="0">
                <a:solidFill>
                  <a:schemeClr val="tx1"/>
                </a:solidFill>
              </a:rPr>
              <a:t>（ホームヘルプ）、　　</a:t>
            </a:r>
            <a:endParaRPr kumimoji="1" lang="en-US" altLang="ja-JP" sz="1000" spc="70" dirty="0">
              <a:solidFill>
                <a:schemeClr val="tx1"/>
              </a:solidFill>
            </a:endParaRPr>
          </a:p>
          <a:p>
            <a:pPr algn="just">
              <a:lnSpc>
                <a:spcPct val="140000"/>
              </a:lnSpc>
              <a:buClr>
                <a:schemeClr val="bg1">
                  <a:lumMod val="50000"/>
                </a:schemeClr>
              </a:buClr>
            </a:pPr>
            <a:r>
              <a:rPr kumimoji="1" lang="ja-JP" altLang="en-US" sz="1000" spc="70" dirty="0">
                <a:solidFill>
                  <a:schemeClr val="tx1"/>
                </a:solidFill>
              </a:rPr>
              <a:t>　通所サービス、　</a:t>
            </a:r>
            <a:endParaRPr kumimoji="1" lang="en-US" altLang="ja-JP" sz="1000" spc="70" dirty="0">
              <a:solidFill>
                <a:schemeClr val="tx1"/>
              </a:solidFill>
            </a:endParaRPr>
          </a:p>
          <a:p>
            <a:pPr algn="just">
              <a:lnSpc>
                <a:spcPct val="140000"/>
              </a:lnSpc>
              <a:buClr>
                <a:schemeClr val="bg1">
                  <a:lumMod val="50000"/>
                </a:schemeClr>
              </a:buClr>
            </a:pPr>
            <a:r>
              <a:rPr kumimoji="1" lang="ja-JP" altLang="en-US" sz="1000" spc="70" dirty="0">
                <a:solidFill>
                  <a:schemeClr val="tx1"/>
                </a:solidFill>
              </a:rPr>
              <a:t>　ショートステイ</a:t>
            </a:r>
          </a:p>
          <a:p>
            <a:pPr marL="171450" indent="-171450" algn="just">
              <a:lnSpc>
                <a:spcPct val="140000"/>
              </a:lnSpc>
              <a:buClr>
                <a:schemeClr val="bg1">
                  <a:lumMod val="50000"/>
                </a:schemeClr>
              </a:buClr>
              <a:buFont typeface="Wingdings" panose="05000000000000000000" pitchFamily="2" charset="2"/>
              <a:buChar char="l"/>
            </a:pPr>
            <a:r>
              <a:rPr kumimoji="1" lang="ja-JP" altLang="en-US" sz="1000" spc="70">
                <a:solidFill>
                  <a:schemeClr val="tx1"/>
                </a:solidFill>
              </a:rPr>
              <a:t>訪問看護 等</a:t>
            </a:r>
            <a:endParaRPr kumimoji="1" lang="ja-JP" altLang="en-US" sz="1000" spc="70" dirty="0">
              <a:solidFill>
                <a:schemeClr val="tx1"/>
              </a:solidFill>
            </a:endParaRPr>
          </a:p>
        </p:txBody>
      </p:sp>
      <p:sp>
        <p:nvSpPr>
          <p:cNvPr id="54" name="正方形/長方形 53"/>
          <p:cNvSpPr/>
          <p:nvPr/>
        </p:nvSpPr>
        <p:spPr>
          <a:xfrm>
            <a:off x="8796843" y="3110775"/>
            <a:ext cx="1355062" cy="248481"/>
          </a:xfrm>
          <a:prstGeom prst="rect">
            <a:avLst/>
          </a:prstGeom>
          <a:solidFill>
            <a:srgbClr val="F7B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サービス例</a:t>
            </a:r>
          </a:p>
        </p:txBody>
      </p:sp>
      <p:sp>
        <p:nvSpPr>
          <p:cNvPr id="61" name="二等辺三角形 60"/>
          <p:cNvSpPr/>
          <p:nvPr/>
        </p:nvSpPr>
        <p:spPr>
          <a:xfrm rot="10800000">
            <a:off x="1044314" y="2256396"/>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二等辺三角形 61"/>
          <p:cNvSpPr/>
          <p:nvPr/>
        </p:nvSpPr>
        <p:spPr>
          <a:xfrm rot="10800000">
            <a:off x="1044314" y="3017629"/>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二等辺三角形 62"/>
          <p:cNvSpPr/>
          <p:nvPr/>
        </p:nvSpPr>
        <p:spPr>
          <a:xfrm rot="10800000">
            <a:off x="1044314" y="5472641"/>
            <a:ext cx="188514" cy="10047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2471684" y="6466844"/>
            <a:ext cx="7680222" cy="68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108000" bIns="36000" rtlCol="0" anchor="t" anchorCtr="0">
            <a:noAutofit/>
          </a:bodyPr>
          <a:lstStyle/>
          <a:p>
            <a:pPr>
              <a:buClr>
                <a:srgbClr val="F7B353"/>
              </a:buClr>
            </a:pPr>
            <a:r>
              <a:rPr kumimoji="1" lang="ja-JP" altLang="en-US" sz="1400" spc="70" dirty="0">
                <a:solidFill>
                  <a:schemeClr val="tx1"/>
                </a:solidFill>
              </a:rPr>
              <a:t>連携支援の調整役、関係機関への助言相談役としてヤングケアラー・コーディネーター（</a:t>
            </a:r>
            <a:r>
              <a:rPr kumimoji="1" lang="en-US" altLang="ja-JP" sz="1400" spc="70" dirty="0">
                <a:solidFill>
                  <a:schemeClr val="tx1"/>
                </a:solidFill>
              </a:rPr>
              <a:t>YCC</a:t>
            </a:r>
            <a:r>
              <a:rPr kumimoji="1" lang="ja-JP" altLang="en-US" sz="1400" spc="70" dirty="0">
                <a:solidFill>
                  <a:schemeClr val="tx1"/>
                </a:solidFill>
              </a:rPr>
              <a:t>）が区市町村に順次配置されています。東京都には、</a:t>
            </a:r>
            <a:r>
              <a:rPr kumimoji="1" lang="en-US" altLang="ja-JP" sz="1400" spc="70" dirty="0">
                <a:solidFill>
                  <a:schemeClr val="tx1"/>
                </a:solidFill>
              </a:rPr>
              <a:t>18</a:t>
            </a:r>
            <a:r>
              <a:rPr kumimoji="1" lang="ja-JP" altLang="en-US" sz="1400" spc="70" dirty="0">
                <a:solidFill>
                  <a:schemeClr val="tx1"/>
                </a:solidFill>
              </a:rPr>
              <a:t>歳以上のヤングケアラーのためのヤングケアラー・コーディネーター（</a:t>
            </a:r>
            <a:r>
              <a:rPr kumimoji="1" lang="en-US" altLang="ja-JP" sz="1400" spc="70" dirty="0">
                <a:solidFill>
                  <a:schemeClr val="tx1"/>
                </a:solidFill>
              </a:rPr>
              <a:t>YCC</a:t>
            </a:r>
            <a:r>
              <a:rPr kumimoji="1" lang="ja-JP" altLang="en-US" sz="1400" spc="70" dirty="0">
                <a:solidFill>
                  <a:schemeClr val="tx1"/>
                </a:solidFill>
              </a:rPr>
              <a:t>）が配置されています</a:t>
            </a:r>
            <a:r>
              <a:rPr kumimoji="1" lang="ja-JP" altLang="en-US" sz="1400" b="1" spc="70" dirty="0">
                <a:solidFill>
                  <a:schemeClr val="tx1"/>
                </a:solidFill>
              </a:rPr>
              <a:t>（本編第４章）。</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6335" y="6428718"/>
            <a:ext cx="753792" cy="752198"/>
          </a:xfrm>
          <a:prstGeom prst="rect">
            <a:avLst/>
          </a:prstGeom>
        </p:spPr>
      </p:pic>
      <p:sp>
        <p:nvSpPr>
          <p:cNvPr id="5" name="二等辺三角形 4"/>
          <p:cNvSpPr/>
          <p:nvPr/>
        </p:nvSpPr>
        <p:spPr>
          <a:xfrm rot="16200000">
            <a:off x="2176243" y="6676084"/>
            <a:ext cx="317326" cy="27355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333" y="1569011"/>
            <a:ext cx="284694" cy="536238"/>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859" y="2306312"/>
            <a:ext cx="458094" cy="506409"/>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851" y="3053711"/>
            <a:ext cx="475059" cy="508993"/>
          </a:xfrm>
          <a:prstGeom prst="rect">
            <a:avLst/>
          </a:prstGeom>
        </p:spPr>
      </p:pic>
      <p:pic>
        <p:nvPicPr>
          <p:cNvPr id="39" name="図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681" y="6428718"/>
            <a:ext cx="752198" cy="752198"/>
          </a:xfrm>
          <a:prstGeom prst="rect">
            <a:avLst/>
          </a:prstGeom>
        </p:spPr>
      </p:pic>
      <p:sp>
        <p:nvSpPr>
          <p:cNvPr id="34" name="正方形/長方形 33">
            <a:extLst>
              <a:ext uri="{FF2B5EF4-FFF2-40B4-BE49-F238E27FC236}">
                <a16:creationId xmlns:a16="http://schemas.microsoft.com/office/drawing/2014/main" id="{3B20F4AB-8E6A-4845-9BBD-00038A3E8BFC}"/>
              </a:ext>
            </a:extLst>
          </p:cNvPr>
          <p:cNvSpPr/>
          <p:nvPr/>
        </p:nvSpPr>
        <p:spPr>
          <a:xfrm>
            <a:off x="1753354" y="5574669"/>
            <a:ext cx="8398552" cy="812239"/>
          </a:xfrm>
          <a:prstGeom prst="rect">
            <a:avLst/>
          </a:prstGeom>
          <a:solidFill>
            <a:srgbClr val="F7B35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chorCtr="0">
            <a:noAutofit/>
          </a:bodyPr>
          <a:lstStyle/>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本人・家庭の様子を気にかけます。支援計画がある場合は、モニタリング、定例的な会議開催による見守りを行います。</a:t>
            </a:r>
            <a:endParaRPr kumimoji="1" lang="en-US" altLang="ja-JP" sz="1200" spc="70" dirty="0">
              <a:solidFill>
                <a:schemeClr val="tx1"/>
              </a:solidFill>
            </a:endParaRP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地域の団体等から情報共有を受けることも有効です。</a:t>
            </a:r>
          </a:p>
          <a:p>
            <a:pPr marL="171450" indent="-171450" algn="just">
              <a:lnSpc>
                <a:spcPct val="140000"/>
              </a:lnSpc>
              <a:buClr>
                <a:srgbClr val="F7B353"/>
              </a:buClr>
              <a:buFont typeface="Wingdings" panose="05000000000000000000" pitchFamily="2" charset="2"/>
              <a:buChar char="l"/>
            </a:pPr>
            <a:r>
              <a:rPr kumimoji="1" lang="ja-JP" altLang="en-US" sz="1200" spc="70" dirty="0">
                <a:solidFill>
                  <a:schemeClr val="tx1"/>
                </a:solidFill>
              </a:rPr>
              <a:t>変化があればすぐに</a:t>
            </a:r>
            <a:r>
              <a:rPr kumimoji="1" lang="en-US" altLang="ja-JP" sz="1200" spc="70" dirty="0">
                <a:solidFill>
                  <a:schemeClr val="tx1"/>
                </a:solidFill>
              </a:rPr>
              <a:t>YCC</a:t>
            </a:r>
            <a:r>
              <a:rPr kumimoji="1" lang="ja-JP" altLang="en-US" sz="1200" spc="70" dirty="0">
                <a:solidFill>
                  <a:schemeClr val="tx1"/>
                </a:solidFill>
              </a:rPr>
              <a:t>に情報共有します。ちょっとした変化が、サインかもしれません。</a:t>
            </a:r>
          </a:p>
        </p:txBody>
      </p:sp>
      <p:grpSp>
        <p:nvGrpSpPr>
          <p:cNvPr id="35" name="グループ化 34">
            <a:extLst>
              <a:ext uri="{FF2B5EF4-FFF2-40B4-BE49-F238E27FC236}">
                <a16:creationId xmlns:a16="http://schemas.microsoft.com/office/drawing/2014/main" id="{C81D9160-0E9C-44C4-862E-75539496E299}"/>
              </a:ext>
            </a:extLst>
          </p:cNvPr>
          <p:cNvGrpSpPr/>
          <p:nvPr/>
        </p:nvGrpSpPr>
        <p:grpSpPr>
          <a:xfrm>
            <a:off x="539906" y="5574670"/>
            <a:ext cx="1213448" cy="812239"/>
            <a:chOff x="539906" y="1669817"/>
            <a:chExt cx="1213448" cy="1023480"/>
          </a:xfrm>
        </p:grpSpPr>
        <p:sp>
          <p:nvSpPr>
            <p:cNvPr id="36" name="正方形/長方形 35">
              <a:extLst>
                <a:ext uri="{FF2B5EF4-FFF2-40B4-BE49-F238E27FC236}">
                  <a16:creationId xmlns:a16="http://schemas.microsoft.com/office/drawing/2014/main" id="{74DB5F89-35BF-486B-90C9-1C4E42AC1895}"/>
                </a:ext>
              </a:extLst>
            </p:cNvPr>
            <p:cNvSpPr/>
            <p:nvPr/>
          </p:nvSpPr>
          <p:spPr>
            <a:xfrm>
              <a:off x="539906" y="1669817"/>
              <a:ext cx="1213448" cy="1023480"/>
            </a:xfrm>
            <a:prstGeom prst="rect">
              <a:avLst/>
            </a:prstGeom>
            <a:solidFill>
              <a:srgbClr val="F082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16000" rtlCol="0" anchor="ctr"/>
            <a:lstStyle/>
            <a:p>
              <a:pPr algn="ctr"/>
              <a:r>
                <a:rPr kumimoji="1" lang="ja-JP" altLang="en-US" sz="1500" b="1" spc="300" dirty="0">
                  <a:solidFill>
                    <a:schemeClr val="tx1"/>
                  </a:solidFill>
                </a:rPr>
                <a:t>見守る</a:t>
              </a:r>
            </a:p>
          </p:txBody>
        </p:sp>
        <p:sp>
          <p:nvSpPr>
            <p:cNvPr id="37" name="角丸四角形 51">
              <a:extLst>
                <a:ext uri="{FF2B5EF4-FFF2-40B4-BE49-F238E27FC236}">
                  <a16:creationId xmlns:a16="http://schemas.microsoft.com/office/drawing/2014/main" id="{5512ADF2-C542-470B-8BDF-210F9FCE6DBC}"/>
                </a:ext>
              </a:extLst>
            </p:cNvPr>
            <p:cNvSpPr/>
            <p:nvPr/>
          </p:nvSpPr>
          <p:spPr>
            <a:xfrm>
              <a:off x="682236" y="2271542"/>
              <a:ext cx="960995" cy="221554"/>
            </a:xfrm>
            <a:prstGeom prst="roundRect">
              <a:avLst>
                <a:gd name="adj" fmla="val 50000"/>
              </a:avLst>
            </a:prstGeom>
            <a:solidFill>
              <a:srgbClr val="FB5A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rtlCol="0" anchor="ctr"/>
            <a:lstStyle/>
            <a:p>
              <a:pPr algn="ctr"/>
              <a:r>
                <a:rPr kumimoji="1" lang="zh-TW" altLang="en-US" sz="800" b="1" spc="70" dirty="0"/>
                <a:t>本編 第</a:t>
              </a:r>
              <a:r>
                <a:rPr kumimoji="1" lang="en-US" altLang="zh-TW" sz="800" b="1" spc="70" dirty="0"/>
                <a:t>10</a:t>
              </a:r>
              <a:r>
                <a:rPr kumimoji="1" lang="zh-TW" altLang="en-US" sz="800" b="1" spc="70" dirty="0"/>
                <a:t>章</a:t>
              </a:r>
            </a:p>
          </p:txBody>
        </p:sp>
      </p:grpSp>
      <p:pic>
        <p:nvPicPr>
          <p:cNvPr id="38" name="図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969" y="5541015"/>
            <a:ext cx="574822" cy="516254"/>
          </a:xfrm>
          <a:prstGeom prst="rect">
            <a:avLst/>
          </a:prstGeom>
        </p:spPr>
      </p:pic>
      <p:sp>
        <p:nvSpPr>
          <p:cNvPr id="40" name="正方形/長方形 39">
            <a:extLst>
              <a:ext uri="{FF2B5EF4-FFF2-40B4-BE49-F238E27FC236}">
                <a16:creationId xmlns:a16="http://schemas.microsoft.com/office/drawing/2014/main" id="{24AEFBC7-1509-4416-BF02-8EE1D949C61C}"/>
              </a:ext>
            </a:extLst>
          </p:cNvPr>
          <p:cNvSpPr/>
          <p:nvPr/>
        </p:nvSpPr>
        <p:spPr>
          <a:xfrm>
            <a:off x="499990" y="7161259"/>
            <a:ext cx="9612000" cy="179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just">
              <a:lnSpc>
                <a:spcPct val="140000"/>
              </a:lnSpc>
              <a:buClr>
                <a:srgbClr val="F7B353"/>
              </a:buClr>
            </a:pPr>
            <a:r>
              <a:rPr kumimoji="1" lang="en-US" altLang="ja-JP" sz="800" spc="80" dirty="0">
                <a:solidFill>
                  <a:schemeClr val="tx1"/>
                </a:solidFill>
              </a:rPr>
              <a:t>※</a:t>
            </a:r>
            <a:r>
              <a:rPr kumimoji="1" lang="ja-JP" altLang="en-US" sz="800" spc="80" dirty="0">
                <a:solidFill>
                  <a:schemeClr val="tx1"/>
                </a:solidFill>
              </a:rPr>
              <a:t>出所：令和３年７月</a:t>
            </a:r>
            <a:r>
              <a:rPr kumimoji="1" lang="en-US" altLang="ja-JP" sz="800" spc="80" dirty="0">
                <a:solidFill>
                  <a:schemeClr val="tx1"/>
                </a:solidFill>
              </a:rPr>
              <a:t>12</a:t>
            </a:r>
            <a:r>
              <a:rPr kumimoji="1" lang="ja-JP" altLang="en-US" sz="800" spc="80" dirty="0">
                <a:solidFill>
                  <a:schemeClr val="tx1"/>
                </a:solidFill>
              </a:rPr>
              <a:t>日　厚生労働省社会・援護局　事務連絡「ヤングケアラーの支援に向けた福祉・介護・医療・教育の連携プロジェクトチームのとりまとめ報告を踏まえた留意事項等について」、「障害者総合支援法上の居宅介護（家事援助）等の業務に含まれる「育児支援」の取扱いについて」参照</a:t>
            </a:r>
            <a:endParaRPr kumimoji="1" lang="en-US" altLang="ja-JP" sz="800" spc="80" dirty="0">
              <a:solidFill>
                <a:schemeClr val="tx1"/>
              </a:solidFill>
            </a:endParaRPr>
          </a:p>
        </p:txBody>
      </p:sp>
    </p:spTree>
    <p:extLst>
      <p:ext uri="{BB962C8B-B14F-4D97-AF65-F5344CB8AC3E}">
        <p14:creationId xmlns:p14="http://schemas.microsoft.com/office/powerpoint/2010/main" val="3236093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7</a:t>
            </a:fld>
            <a:endParaRPr lang="ja-JP" altLang="en-US"/>
          </a:p>
        </p:txBody>
      </p:sp>
      <p:sp>
        <p:nvSpPr>
          <p:cNvPr id="2" name="タイトル 1"/>
          <p:cNvSpPr>
            <a:spLocks noGrp="1"/>
          </p:cNvSpPr>
          <p:nvPr>
            <p:ph type="title"/>
          </p:nvPr>
        </p:nvSpPr>
        <p:spPr/>
        <p:txBody>
          <a:bodyPr/>
          <a:lstStyle/>
          <a:p>
            <a:r>
              <a:rPr lang="ja-JP" altLang="en-US" dirty="0"/>
              <a:t>ヤングケアラーと思われる子供に「気付く」ためのチェックリスト</a:t>
            </a:r>
          </a:p>
        </p:txBody>
      </p:sp>
      <p:grpSp>
        <p:nvGrpSpPr>
          <p:cNvPr id="43" name="グループ化 42"/>
          <p:cNvGrpSpPr/>
          <p:nvPr/>
        </p:nvGrpSpPr>
        <p:grpSpPr>
          <a:xfrm>
            <a:off x="539906" y="806936"/>
            <a:ext cx="9612000" cy="1264248"/>
            <a:chOff x="539906" y="870436"/>
            <a:chExt cx="9612000" cy="1264248"/>
          </a:xfrm>
        </p:grpSpPr>
        <p:sp>
          <p:nvSpPr>
            <p:cNvPr id="44" name="角丸四角形 43"/>
            <p:cNvSpPr/>
            <p:nvPr/>
          </p:nvSpPr>
          <p:spPr>
            <a:xfrm>
              <a:off x="539906" y="1079066"/>
              <a:ext cx="9612000" cy="105561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ヤングケアラーは自らがヤングケアラーだと相談をしてくるケースは多くなく、関係者が「気付く」ことが必要です。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家族全体を見ることで、ヤングケアラーに気付けることもあります。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本人・家庭には自覚がなく支援サービスが届かない可能性があり、アウトリーチが重要です。本編第７章も参照してください。</a:t>
              </a:r>
            </a:p>
          </p:txBody>
        </p:sp>
        <p:grpSp>
          <p:nvGrpSpPr>
            <p:cNvPr id="45" name="グループ化 44"/>
            <p:cNvGrpSpPr/>
            <p:nvPr/>
          </p:nvGrpSpPr>
          <p:grpSpPr>
            <a:xfrm>
              <a:off x="631442" y="870436"/>
              <a:ext cx="1373572" cy="329700"/>
              <a:chOff x="7102393" y="2070824"/>
              <a:chExt cx="1584327" cy="380287"/>
            </a:xfrm>
          </p:grpSpPr>
          <p:pic>
            <p:nvPicPr>
              <p:cNvPr id="46" name="図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52" name="角丸四角形 51"/>
          <p:cNvSpPr/>
          <p:nvPr/>
        </p:nvSpPr>
        <p:spPr>
          <a:xfrm>
            <a:off x="539905" y="2533041"/>
            <a:ext cx="3143095" cy="2974056"/>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□相談支援専門員等による家庭訪問等の際に、</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食事づくりや買い物、洗濯などの家事をしている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□家族の介護・付き添い、きょうだいの世話・送迎</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等をしている姿を見かける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□日本語の苦手な家族・聴覚障害のある家族等</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の通訳をしている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□家族の感情面のサポートをしている</a:t>
            </a:r>
          </a:p>
          <a:p>
            <a:pPr>
              <a:lnSpc>
                <a:spcPct val="130000"/>
              </a:lnSpc>
              <a:buClr>
                <a:srgbClr val="F7B353"/>
              </a:buClr>
              <a:buSzPct val="120000"/>
            </a:pPr>
            <a:r>
              <a:rPr kumimoji="1" lang="ja-JP" altLang="en-US" sz="1050" spc="50" dirty="0">
                <a:solidFill>
                  <a:schemeClr val="tx1"/>
                </a:solidFill>
              </a:rPr>
              <a:t>□家計を支えるために就職・アルバイトをしている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□来所相談時や家庭訪問時に傍にいる</a:t>
            </a:r>
          </a:p>
        </p:txBody>
      </p:sp>
      <p:sp>
        <p:nvSpPr>
          <p:cNvPr id="60" name="正方形/長方形 59"/>
          <p:cNvSpPr/>
          <p:nvPr/>
        </p:nvSpPr>
        <p:spPr>
          <a:xfrm>
            <a:off x="539976" y="2282419"/>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子供がケアをしている様子</a:t>
            </a:r>
          </a:p>
        </p:txBody>
      </p:sp>
      <p:sp>
        <p:nvSpPr>
          <p:cNvPr id="62" name="角丸四角形 61"/>
          <p:cNvSpPr/>
          <p:nvPr/>
        </p:nvSpPr>
        <p:spPr>
          <a:xfrm>
            <a:off x="3774358" y="2533041"/>
            <a:ext cx="3143095" cy="2974056"/>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□疲れている様子や精神的な不安定さがみられる　　 </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□感情の起伏が激しい。または、感情を出さない</a:t>
            </a:r>
          </a:p>
          <a:p>
            <a:pPr>
              <a:lnSpc>
                <a:spcPct val="130000"/>
              </a:lnSpc>
              <a:buClr>
                <a:srgbClr val="F7B353"/>
              </a:buClr>
              <a:buSzPct val="120000"/>
            </a:pPr>
            <a:r>
              <a:rPr kumimoji="1" lang="ja-JP" altLang="en-US" sz="1050" spc="50" dirty="0">
                <a:solidFill>
                  <a:schemeClr val="tx1"/>
                </a:solidFill>
              </a:rPr>
              <a:t>□周囲の人に気を遣いすぎる、しっかりしている</a:t>
            </a:r>
          </a:p>
          <a:p>
            <a:pPr>
              <a:lnSpc>
                <a:spcPct val="130000"/>
              </a:lnSpc>
              <a:buClr>
                <a:srgbClr val="F7B353"/>
              </a:buClr>
              <a:buSzPct val="120000"/>
            </a:pPr>
            <a:r>
              <a:rPr kumimoji="1" lang="ja-JP" altLang="en-US" sz="1050" spc="50" dirty="0">
                <a:solidFill>
                  <a:schemeClr val="tx1"/>
                </a:solidFill>
              </a:rPr>
              <a:t>□年齢に不相応な受け答え</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（年齢よりも幼い、または大人びている）</a:t>
            </a:r>
          </a:p>
          <a:p>
            <a:pPr>
              <a:lnSpc>
                <a:spcPct val="130000"/>
              </a:lnSpc>
              <a:buClr>
                <a:srgbClr val="F7B353"/>
              </a:buClr>
              <a:buSzPct val="120000"/>
            </a:pPr>
            <a:r>
              <a:rPr kumimoji="1" lang="ja-JP" altLang="en-US" sz="1050" spc="50" dirty="0">
                <a:solidFill>
                  <a:schemeClr val="tx1"/>
                </a:solidFill>
              </a:rPr>
              <a:t>□自分の事を話したがらない、質問などをすると話を</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すり替える</a:t>
            </a:r>
            <a:br>
              <a:rPr kumimoji="1" lang="ja-JP" altLang="en-US" sz="1050" spc="50" dirty="0">
                <a:solidFill>
                  <a:schemeClr val="tx1"/>
                </a:solidFill>
              </a:rPr>
            </a:br>
            <a:r>
              <a:rPr kumimoji="1" lang="ja-JP" altLang="en-US" sz="1050" spc="50" dirty="0">
                <a:solidFill>
                  <a:schemeClr val="tx1"/>
                </a:solidFill>
              </a:rPr>
              <a:t>□物や支援を欲しがらない</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□家族の顔色をうかがっている　</a:t>
            </a:r>
          </a:p>
          <a:p>
            <a:pPr>
              <a:lnSpc>
                <a:spcPct val="130000"/>
              </a:lnSpc>
              <a:buClr>
                <a:srgbClr val="F7B353"/>
              </a:buClr>
              <a:buSzPct val="120000"/>
            </a:pPr>
            <a:r>
              <a:rPr kumimoji="1" lang="ja-JP" altLang="en-US" sz="1050" spc="50" dirty="0">
                <a:solidFill>
                  <a:schemeClr val="tx1"/>
                </a:solidFill>
              </a:rPr>
              <a:t>□不登校である、学校に行っているべき時間に、</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学校以外で姿を見かけることがある　　　　　　　　　　　　　　　　　□時に家族と大ゲンカや家出をしていることがある　</a:t>
            </a:r>
          </a:p>
        </p:txBody>
      </p:sp>
      <p:sp>
        <p:nvSpPr>
          <p:cNvPr id="63" name="正方形/長方形 62"/>
          <p:cNvSpPr/>
          <p:nvPr/>
        </p:nvSpPr>
        <p:spPr>
          <a:xfrm>
            <a:off x="3774429" y="2282419"/>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ケアによる影響と思われる子供の様子</a:t>
            </a:r>
          </a:p>
        </p:txBody>
      </p:sp>
      <p:sp>
        <p:nvSpPr>
          <p:cNvPr id="65" name="角丸四角形 64"/>
          <p:cNvSpPr/>
          <p:nvPr/>
        </p:nvSpPr>
        <p:spPr>
          <a:xfrm>
            <a:off x="7008811" y="2533040"/>
            <a:ext cx="3143095" cy="2974058"/>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□身なりが整っていない</a:t>
            </a:r>
          </a:p>
          <a:p>
            <a:pPr>
              <a:lnSpc>
                <a:spcPct val="130000"/>
              </a:lnSpc>
              <a:buClr>
                <a:srgbClr val="F7B353"/>
              </a:buClr>
              <a:buSzPct val="120000"/>
            </a:pPr>
            <a:r>
              <a:rPr kumimoji="1" lang="ja-JP" altLang="en-US" sz="1050" spc="50" dirty="0">
                <a:solidFill>
                  <a:schemeClr val="tx1"/>
                </a:solidFill>
              </a:rPr>
              <a:t>□食事の世話がされていないようである</a:t>
            </a:r>
          </a:p>
          <a:p>
            <a:pPr>
              <a:lnSpc>
                <a:spcPct val="130000"/>
              </a:lnSpc>
              <a:buClr>
                <a:srgbClr val="F7B353"/>
              </a:buClr>
              <a:buSzPct val="120000"/>
            </a:pPr>
            <a:r>
              <a:rPr kumimoji="1" lang="ja-JP" altLang="en-US" sz="1050" spc="50" dirty="0">
                <a:solidFill>
                  <a:schemeClr val="tx1"/>
                </a:solidFill>
              </a:rPr>
              <a:t>□保護者等が書くべき手続き書類等を、</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自分で用意しているようである</a:t>
            </a:r>
          </a:p>
          <a:p>
            <a:pPr>
              <a:lnSpc>
                <a:spcPct val="130000"/>
              </a:lnSpc>
              <a:buClr>
                <a:srgbClr val="F7B353"/>
              </a:buClr>
              <a:buSzPct val="120000"/>
            </a:pPr>
            <a:r>
              <a:rPr kumimoji="1" lang="ja-JP" altLang="en-US" sz="1050" spc="50" dirty="0">
                <a:solidFill>
                  <a:schemeClr val="tx1"/>
                </a:solidFill>
              </a:rPr>
              <a:t>□必要な病院に通院・受診できていない、</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服薬できていないようである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□保清されていない</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（同じ服を着ている、入浴をしていない様子がうかがえる）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□アルコール・薬物・ギャンブル問題を抱える家族に対応している</a:t>
            </a:r>
          </a:p>
          <a:p>
            <a:pPr>
              <a:lnSpc>
                <a:spcPct val="130000"/>
              </a:lnSpc>
              <a:buClr>
                <a:srgbClr val="F7B353"/>
              </a:buClr>
              <a:buSzPct val="120000"/>
            </a:pPr>
            <a:r>
              <a:rPr kumimoji="1" lang="ja-JP" altLang="en-US" sz="1050" spc="50" dirty="0">
                <a:solidFill>
                  <a:schemeClr val="tx1"/>
                </a:solidFill>
              </a:rPr>
              <a:t>□（認知症や精神疾患などで）目を離せない家族の見守りや声かけなどの気遣いをしている</a:t>
            </a:r>
          </a:p>
          <a:p>
            <a:pPr>
              <a:lnSpc>
                <a:spcPct val="130000"/>
              </a:lnSpc>
              <a:buClr>
                <a:srgbClr val="F7B353"/>
              </a:buClr>
              <a:buSzPct val="120000"/>
            </a:pPr>
            <a:endParaRPr kumimoji="1" lang="ja-JP" altLang="en-US" sz="1050" spc="50" dirty="0">
              <a:solidFill>
                <a:schemeClr val="tx1"/>
              </a:solidFill>
            </a:endParaRPr>
          </a:p>
        </p:txBody>
      </p:sp>
      <p:sp>
        <p:nvSpPr>
          <p:cNvPr id="66" name="正方形/長方形 65"/>
          <p:cNvSpPr/>
          <p:nvPr/>
        </p:nvSpPr>
        <p:spPr>
          <a:xfrm>
            <a:off x="7008882" y="2282419"/>
            <a:ext cx="3143024" cy="252000"/>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子供が必要な世話をされていない様子</a:t>
            </a:r>
          </a:p>
        </p:txBody>
      </p:sp>
      <p:sp>
        <p:nvSpPr>
          <p:cNvPr id="68" name="角丸四角形 67"/>
          <p:cNvSpPr/>
          <p:nvPr/>
        </p:nvSpPr>
        <p:spPr>
          <a:xfrm>
            <a:off x="875318" y="5645014"/>
            <a:ext cx="9276588" cy="1680623"/>
          </a:xfrm>
          <a:prstGeom prst="roundRect">
            <a:avLst>
              <a:gd name="adj" fmla="val 0"/>
            </a:avLst>
          </a:prstGeom>
          <a:solidFill>
            <a:srgbClr val="FF474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8000" rIns="144000" bIns="0" rtlCol="0" anchor="t"/>
          <a:lstStyle/>
          <a:p>
            <a:pPr>
              <a:lnSpc>
                <a:spcPct val="130000"/>
              </a:lnSpc>
              <a:buClr>
                <a:srgbClr val="F7B353"/>
              </a:buClr>
              <a:buSzPct val="120000"/>
            </a:pPr>
            <a:r>
              <a:rPr kumimoji="1" lang="ja-JP" altLang="en-US" sz="1050" spc="50" dirty="0">
                <a:solidFill>
                  <a:schemeClr val="tx1"/>
                </a:solidFill>
              </a:rPr>
              <a:t>□介護や通院・治療が必要な家族、障害を持つ家族がいる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□多子世帯　幼い子供（きょうだい）がいる　</a:t>
            </a:r>
          </a:p>
          <a:p>
            <a:pPr>
              <a:lnSpc>
                <a:spcPct val="130000"/>
              </a:lnSpc>
              <a:buClr>
                <a:srgbClr val="F7B353"/>
              </a:buClr>
              <a:buSzPct val="120000"/>
            </a:pPr>
            <a:r>
              <a:rPr kumimoji="1" lang="ja-JP" altLang="en-US" sz="1050" spc="50" dirty="0">
                <a:solidFill>
                  <a:schemeClr val="tx1"/>
                </a:solidFill>
              </a:rPr>
              <a:t>□疲れている様子や精神的に不安定な様子がみられる　</a:t>
            </a:r>
            <a:br>
              <a:rPr kumimoji="1" lang="ja-JP" altLang="en-US" sz="1050" spc="50" dirty="0">
                <a:solidFill>
                  <a:schemeClr val="tx1"/>
                </a:solidFill>
              </a:rPr>
            </a:br>
            <a:r>
              <a:rPr kumimoji="1" lang="ja-JP" altLang="en-US" sz="1050" spc="50" dirty="0">
                <a:solidFill>
                  <a:schemeClr val="tx1"/>
                </a:solidFill>
              </a:rPr>
              <a:t>□仕事や家族の世話に追われていて余裕のない様子である</a:t>
            </a:r>
          </a:p>
          <a:p>
            <a:pPr>
              <a:lnSpc>
                <a:spcPct val="130000"/>
              </a:lnSpc>
              <a:buClr>
                <a:srgbClr val="F7B353"/>
              </a:buClr>
              <a:buSzPct val="120000"/>
            </a:pPr>
            <a:r>
              <a:rPr kumimoji="1" lang="ja-JP" altLang="en-US" sz="1050" spc="50" dirty="0">
                <a:solidFill>
                  <a:schemeClr val="tx1"/>
                </a:solidFill>
              </a:rPr>
              <a:t>□家事等ができないことで、子供に影響が出ないかを心配している</a:t>
            </a:r>
            <a:br>
              <a:rPr kumimoji="1" lang="ja-JP" altLang="en-US" sz="1050" spc="50" dirty="0">
                <a:solidFill>
                  <a:schemeClr val="tx1"/>
                </a:solidFill>
              </a:rPr>
            </a:br>
            <a:r>
              <a:rPr kumimoji="1" lang="ja-JP" altLang="en-US" sz="1050" spc="50" dirty="0">
                <a:solidFill>
                  <a:schemeClr val="tx1"/>
                </a:solidFill>
              </a:rPr>
              <a:t>□家庭訪問時に家の中が散らかっている</a:t>
            </a:r>
            <a:br>
              <a:rPr kumimoji="1" lang="ja-JP" altLang="en-US" sz="1050" spc="50" dirty="0">
                <a:solidFill>
                  <a:schemeClr val="tx1"/>
                </a:solidFill>
              </a:rPr>
            </a:br>
            <a:r>
              <a:rPr kumimoji="1" lang="ja-JP" altLang="en-US" sz="1050" spc="50" dirty="0">
                <a:solidFill>
                  <a:schemeClr val="tx1"/>
                </a:solidFill>
              </a:rPr>
              <a:t>□保護者が学校の授業参観や面談に行かない、地域の集まりに顔を出さない</a:t>
            </a:r>
          </a:p>
        </p:txBody>
      </p:sp>
      <p:sp>
        <p:nvSpPr>
          <p:cNvPr id="69" name="正方形/長方形 68"/>
          <p:cNvSpPr/>
          <p:nvPr/>
        </p:nvSpPr>
        <p:spPr>
          <a:xfrm flipH="1">
            <a:off x="539905" y="5645014"/>
            <a:ext cx="335412" cy="1680623"/>
          </a:xfrm>
          <a:prstGeom prst="rect">
            <a:avLst/>
          </a:prstGeom>
          <a:solidFill>
            <a:srgbClr val="FF474B"/>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lnSpc>
                <a:spcPct val="110000"/>
              </a:lnSpc>
            </a:pPr>
            <a:r>
              <a:rPr kumimoji="1" lang="ja-JP" altLang="en-US" sz="1200" b="1" spc="150" dirty="0">
                <a:solidFill>
                  <a:schemeClr val="bg1"/>
                </a:solidFill>
              </a:rPr>
              <a:t>保護者・家族の様子</a:t>
            </a:r>
          </a:p>
        </p:txBody>
      </p:sp>
      <p:sp>
        <p:nvSpPr>
          <p:cNvPr id="21" name="角丸四角形 20"/>
          <p:cNvSpPr/>
          <p:nvPr/>
        </p:nvSpPr>
        <p:spPr>
          <a:xfrm>
            <a:off x="5705979" y="5645014"/>
            <a:ext cx="3634046" cy="168062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　□経済的に困窮している</a:t>
            </a:r>
            <a:br>
              <a:rPr kumimoji="1" lang="ja-JP" altLang="en-US" sz="1050" spc="50" dirty="0">
                <a:solidFill>
                  <a:schemeClr val="tx1"/>
                </a:solidFill>
              </a:rPr>
            </a:br>
            <a:r>
              <a:rPr kumimoji="1" lang="ja-JP" altLang="en-US" sz="1050" spc="50" dirty="0">
                <a:solidFill>
                  <a:schemeClr val="tx1"/>
                </a:solidFill>
              </a:rPr>
              <a:t>　□日本語が母語でない家族がいる 　</a:t>
            </a:r>
          </a:p>
          <a:p>
            <a:pPr>
              <a:lnSpc>
                <a:spcPct val="130000"/>
              </a:lnSpc>
              <a:buClr>
                <a:srgbClr val="F7B353"/>
              </a:buClr>
              <a:buSzPct val="120000"/>
            </a:pPr>
            <a:r>
              <a:rPr kumimoji="1" lang="ja-JP" altLang="en-US" sz="1050" spc="50" dirty="0">
                <a:solidFill>
                  <a:schemeClr val="tx1"/>
                </a:solidFill>
              </a:rPr>
              <a:t>　□手続きの遅れ・漏れ等がある</a:t>
            </a:r>
            <a:endParaRPr kumimoji="1" lang="en-US" altLang="ja-JP" sz="1050" spc="50" dirty="0">
              <a:solidFill>
                <a:schemeClr val="tx1"/>
              </a:solidFill>
            </a:endParaRPr>
          </a:p>
          <a:p>
            <a:pPr>
              <a:lnSpc>
                <a:spcPct val="130000"/>
              </a:lnSpc>
              <a:buClr>
                <a:srgbClr val="F7B353"/>
              </a:buClr>
              <a:buSzPct val="120000"/>
            </a:pPr>
            <a:r>
              <a:rPr kumimoji="1" lang="ja-JP" altLang="en-US" sz="1050" spc="50" dirty="0">
                <a:solidFill>
                  <a:schemeClr val="tx1"/>
                </a:solidFill>
              </a:rPr>
              <a:t>　□家族の世話について、子供をあてにしている</a:t>
            </a:r>
          </a:p>
          <a:p>
            <a:pPr>
              <a:lnSpc>
                <a:spcPct val="130000"/>
              </a:lnSpc>
              <a:buClr>
                <a:srgbClr val="F7B353"/>
              </a:buClr>
              <a:buSzPct val="120000"/>
            </a:pPr>
            <a:r>
              <a:rPr kumimoji="1" lang="ja-JP" altLang="en-US" sz="1050" spc="50" dirty="0">
                <a:solidFill>
                  <a:schemeClr val="tx1"/>
                </a:solidFill>
              </a:rPr>
              <a:t>　□家事援助などの必要なサービスを入れたがらない</a:t>
            </a:r>
            <a:endParaRPr kumimoji="1" lang="en-US" altLang="ja-JP" sz="1050" spc="50" dirty="0">
              <a:solidFill>
                <a:schemeClr val="tx1"/>
              </a:solidFill>
            </a:endParaRPr>
          </a:p>
        </p:txBody>
      </p:sp>
      <p:sp>
        <p:nvSpPr>
          <p:cNvPr id="18" name="フリーフォーム 263">
            <a:extLst>
              <a:ext uri="{FF2B5EF4-FFF2-40B4-BE49-F238E27FC236}">
                <a16:creationId xmlns:a16="http://schemas.microsoft.com/office/drawing/2014/main" id="{1893818D-BF34-44AD-9547-27374B3934EC}"/>
              </a:ext>
            </a:extLst>
          </p:cNvPr>
          <p:cNvSpPr/>
          <p:nvPr/>
        </p:nvSpPr>
        <p:spPr>
          <a:xfrm>
            <a:off x="671488" y="306509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263">
            <a:extLst>
              <a:ext uri="{FF2B5EF4-FFF2-40B4-BE49-F238E27FC236}">
                <a16:creationId xmlns:a16="http://schemas.microsoft.com/office/drawing/2014/main" id="{2A5A848B-866A-4526-9B8A-3410E0319035}"/>
              </a:ext>
            </a:extLst>
          </p:cNvPr>
          <p:cNvSpPr/>
          <p:nvPr/>
        </p:nvSpPr>
        <p:spPr>
          <a:xfrm>
            <a:off x="671488" y="347875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263">
            <a:extLst>
              <a:ext uri="{FF2B5EF4-FFF2-40B4-BE49-F238E27FC236}">
                <a16:creationId xmlns:a16="http://schemas.microsoft.com/office/drawing/2014/main" id="{A5AD3812-6222-45F2-B264-B84B92523371}"/>
              </a:ext>
            </a:extLst>
          </p:cNvPr>
          <p:cNvSpPr/>
          <p:nvPr/>
        </p:nvSpPr>
        <p:spPr>
          <a:xfrm>
            <a:off x="671488" y="389241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63">
            <a:extLst>
              <a:ext uri="{FF2B5EF4-FFF2-40B4-BE49-F238E27FC236}">
                <a16:creationId xmlns:a16="http://schemas.microsoft.com/office/drawing/2014/main" id="{A6B39116-C894-49B8-A179-3643F8B7EDCF}"/>
              </a:ext>
            </a:extLst>
          </p:cNvPr>
          <p:cNvSpPr/>
          <p:nvPr/>
        </p:nvSpPr>
        <p:spPr>
          <a:xfrm>
            <a:off x="671488" y="409923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63">
            <a:extLst>
              <a:ext uri="{FF2B5EF4-FFF2-40B4-BE49-F238E27FC236}">
                <a16:creationId xmlns:a16="http://schemas.microsoft.com/office/drawing/2014/main" id="{6714B204-BC53-4B94-A896-621B8EDD399E}"/>
              </a:ext>
            </a:extLst>
          </p:cNvPr>
          <p:cNvSpPr/>
          <p:nvPr/>
        </p:nvSpPr>
        <p:spPr>
          <a:xfrm>
            <a:off x="671488" y="4306070"/>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63">
            <a:extLst>
              <a:ext uri="{FF2B5EF4-FFF2-40B4-BE49-F238E27FC236}">
                <a16:creationId xmlns:a16="http://schemas.microsoft.com/office/drawing/2014/main" id="{DC14A9A6-7A6A-455C-896E-AB1C298B97CC}"/>
              </a:ext>
            </a:extLst>
          </p:cNvPr>
          <p:cNvSpPr/>
          <p:nvPr/>
        </p:nvSpPr>
        <p:spPr>
          <a:xfrm>
            <a:off x="671488" y="451289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12">
            <a:extLst>
              <a:ext uri="{FF2B5EF4-FFF2-40B4-BE49-F238E27FC236}">
                <a16:creationId xmlns:a16="http://schemas.microsoft.com/office/drawing/2014/main" id="{7E798566-647A-44CA-BA94-D1C1E2F0A3D8}"/>
              </a:ext>
            </a:extLst>
          </p:cNvPr>
          <p:cNvSpPr/>
          <p:nvPr/>
        </p:nvSpPr>
        <p:spPr>
          <a:xfrm>
            <a:off x="3905906" y="2851229"/>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12">
            <a:extLst>
              <a:ext uri="{FF2B5EF4-FFF2-40B4-BE49-F238E27FC236}">
                <a16:creationId xmlns:a16="http://schemas.microsoft.com/office/drawing/2014/main" id="{01577CE2-C0BC-4F1F-8441-D39EFA8E7FC6}"/>
              </a:ext>
            </a:extLst>
          </p:cNvPr>
          <p:cNvSpPr/>
          <p:nvPr/>
        </p:nvSpPr>
        <p:spPr>
          <a:xfrm>
            <a:off x="3905906" y="305805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12">
            <a:extLst>
              <a:ext uri="{FF2B5EF4-FFF2-40B4-BE49-F238E27FC236}">
                <a16:creationId xmlns:a16="http://schemas.microsoft.com/office/drawing/2014/main" id="{8E58F54F-C82C-4002-AF19-2B4CA0988EE2}"/>
              </a:ext>
            </a:extLst>
          </p:cNvPr>
          <p:cNvSpPr/>
          <p:nvPr/>
        </p:nvSpPr>
        <p:spPr>
          <a:xfrm>
            <a:off x="3905906" y="327577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12">
            <a:extLst>
              <a:ext uri="{FF2B5EF4-FFF2-40B4-BE49-F238E27FC236}">
                <a16:creationId xmlns:a16="http://schemas.microsoft.com/office/drawing/2014/main" id="{77DC84A2-0F93-4DEF-BECD-51966E14D4A9}"/>
              </a:ext>
            </a:extLst>
          </p:cNvPr>
          <p:cNvSpPr/>
          <p:nvPr/>
        </p:nvSpPr>
        <p:spPr>
          <a:xfrm>
            <a:off x="3905906" y="368942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12">
            <a:extLst>
              <a:ext uri="{FF2B5EF4-FFF2-40B4-BE49-F238E27FC236}">
                <a16:creationId xmlns:a16="http://schemas.microsoft.com/office/drawing/2014/main" id="{E28C0BDE-6276-4D7C-9CA3-0158300522AD}"/>
              </a:ext>
            </a:extLst>
          </p:cNvPr>
          <p:cNvSpPr/>
          <p:nvPr/>
        </p:nvSpPr>
        <p:spPr>
          <a:xfrm>
            <a:off x="3905906" y="4103083"/>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12">
            <a:extLst>
              <a:ext uri="{FF2B5EF4-FFF2-40B4-BE49-F238E27FC236}">
                <a16:creationId xmlns:a16="http://schemas.microsoft.com/office/drawing/2014/main" id="{C76E9019-85A8-4DD9-9D4C-C60C9BE749E0}"/>
              </a:ext>
            </a:extLst>
          </p:cNvPr>
          <p:cNvSpPr/>
          <p:nvPr/>
        </p:nvSpPr>
        <p:spPr>
          <a:xfrm>
            <a:off x="3905906" y="430991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212">
            <a:extLst>
              <a:ext uri="{FF2B5EF4-FFF2-40B4-BE49-F238E27FC236}">
                <a16:creationId xmlns:a16="http://schemas.microsoft.com/office/drawing/2014/main" id="{A9D0D22B-8E89-4329-8701-647F48037CB4}"/>
              </a:ext>
            </a:extLst>
          </p:cNvPr>
          <p:cNvSpPr/>
          <p:nvPr/>
        </p:nvSpPr>
        <p:spPr>
          <a:xfrm>
            <a:off x="3905906" y="451674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212">
            <a:extLst>
              <a:ext uri="{FF2B5EF4-FFF2-40B4-BE49-F238E27FC236}">
                <a16:creationId xmlns:a16="http://schemas.microsoft.com/office/drawing/2014/main" id="{18525C14-B8A0-43D7-981F-ADFB0E12D559}"/>
              </a:ext>
            </a:extLst>
          </p:cNvPr>
          <p:cNvSpPr/>
          <p:nvPr/>
        </p:nvSpPr>
        <p:spPr>
          <a:xfrm>
            <a:off x="3905906" y="494128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212">
            <a:extLst>
              <a:ext uri="{FF2B5EF4-FFF2-40B4-BE49-F238E27FC236}">
                <a16:creationId xmlns:a16="http://schemas.microsoft.com/office/drawing/2014/main" id="{EF259466-AB72-4E8F-BE81-F5B7D6C10DC9}"/>
              </a:ext>
            </a:extLst>
          </p:cNvPr>
          <p:cNvSpPr/>
          <p:nvPr/>
        </p:nvSpPr>
        <p:spPr>
          <a:xfrm>
            <a:off x="3905906" y="515899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234">
            <a:extLst>
              <a:ext uri="{FF2B5EF4-FFF2-40B4-BE49-F238E27FC236}">
                <a16:creationId xmlns:a16="http://schemas.microsoft.com/office/drawing/2014/main" id="{53E664B1-CCF4-4EE0-9CE9-CEAD5363591D}"/>
              </a:ext>
            </a:extLst>
          </p:cNvPr>
          <p:cNvSpPr/>
          <p:nvPr/>
        </p:nvSpPr>
        <p:spPr>
          <a:xfrm>
            <a:off x="7140358" y="285443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234">
            <a:extLst>
              <a:ext uri="{FF2B5EF4-FFF2-40B4-BE49-F238E27FC236}">
                <a16:creationId xmlns:a16="http://schemas.microsoft.com/office/drawing/2014/main" id="{BA7AF3DE-D9EA-4877-A479-85AF2A938745}"/>
              </a:ext>
            </a:extLst>
          </p:cNvPr>
          <p:cNvSpPr/>
          <p:nvPr/>
        </p:nvSpPr>
        <p:spPr>
          <a:xfrm>
            <a:off x="7140358" y="306125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234">
            <a:extLst>
              <a:ext uri="{FF2B5EF4-FFF2-40B4-BE49-F238E27FC236}">
                <a16:creationId xmlns:a16="http://schemas.microsoft.com/office/drawing/2014/main" id="{62B1FEA2-F54D-4677-8D80-C7834BAD1D99}"/>
              </a:ext>
            </a:extLst>
          </p:cNvPr>
          <p:cNvSpPr/>
          <p:nvPr/>
        </p:nvSpPr>
        <p:spPr>
          <a:xfrm>
            <a:off x="7140358" y="348580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234">
            <a:extLst>
              <a:ext uri="{FF2B5EF4-FFF2-40B4-BE49-F238E27FC236}">
                <a16:creationId xmlns:a16="http://schemas.microsoft.com/office/drawing/2014/main" id="{80221DDC-D8BB-4B2E-8FC7-48BA5C580DCF}"/>
              </a:ext>
            </a:extLst>
          </p:cNvPr>
          <p:cNvSpPr/>
          <p:nvPr/>
        </p:nvSpPr>
        <p:spPr>
          <a:xfrm>
            <a:off x="7140358" y="3899460"/>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B2B64F79-484B-4BE1-BCED-3EA34CD33458}"/>
              </a:ext>
            </a:extLst>
          </p:cNvPr>
          <p:cNvGrpSpPr/>
          <p:nvPr/>
        </p:nvGrpSpPr>
        <p:grpSpPr>
          <a:xfrm>
            <a:off x="1281953" y="5958734"/>
            <a:ext cx="4350620" cy="1251857"/>
            <a:chOff x="1132573" y="5958734"/>
            <a:chExt cx="4500000" cy="1251857"/>
          </a:xfrm>
        </p:grpSpPr>
        <p:sp>
          <p:nvSpPr>
            <p:cNvPr id="38" name="フリーフォーム 222">
              <a:extLst>
                <a:ext uri="{FF2B5EF4-FFF2-40B4-BE49-F238E27FC236}">
                  <a16:creationId xmlns:a16="http://schemas.microsoft.com/office/drawing/2014/main" id="{324E78FD-98D9-4359-86D0-5DEA1C459F6C}"/>
                </a:ext>
              </a:extLst>
            </p:cNvPr>
            <p:cNvSpPr/>
            <p:nvPr/>
          </p:nvSpPr>
          <p:spPr>
            <a:xfrm>
              <a:off x="1132573" y="5958734"/>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222">
              <a:extLst>
                <a:ext uri="{FF2B5EF4-FFF2-40B4-BE49-F238E27FC236}">
                  <a16:creationId xmlns:a16="http://schemas.microsoft.com/office/drawing/2014/main" id="{AD100260-6EB7-4AE1-8EC9-73392D581CA4}"/>
                </a:ext>
              </a:extLst>
            </p:cNvPr>
            <p:cNvSpPr/>
            <p:nvPr/>
          </p:nvSpPr>
          <p:spPr>
            <a:xfrm>
              <a:off x="1132573" y="6176451"/>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222">
              <a:extLst>
                <a:ext uri="{FF2B5EF4-FFF2-40B4-BE49-F238E27FC236}">
                  <a16:creationId xmlns:a16="http://schemas.microsoft.com/office/drawing/2014/main" id="{8B245A52-0A22-43F0-BB69-CBFF158BE259}"/>
                </a:ext>
              </a:extLst>
            </p:cNvPr>
            <p:cNvSpPr/>
            <p:nvPr/>
          </p:nvSpPr>
          <p:spPr>
            <a:xfrm>
              <a:off x="1132573" y="6383269"/>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222">
              <a:extLst>
                <a:ext uri="{FF2B5EF4-FFF2-40B4-BE49-F238E27FC236}">
                  <a16:creationId xmlns:a16="http://schemas.microsoft.com/office/drawing/2014/main" id="{41851C46-E1FE-4E66-B938-2B05998FF505}"/>
                </a:ext>
              </a:extLst>
            </p:cNvPr>
            <p:cNvSpPr/>
            <p:nvPr/>
          </p:nvSpPr>
          <p:spPr>
            <a:xfrm>
              <a:off x="1132573" y="6590105"/>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222">
              <a:extLst>
                <a:ext uri="{FF2B5EF4-FFF2-40B4-BE49-F238E27FC236}">
                  <a16:creationId xmlns:a16="http://schemas.microsoft.com/office/drawing/2014/main" id="{054B247B-1F0F-4BEF-9596-AC3962CA4E55}"/>
                </a:ext>
              </a:extLst>
            </p:cNvPr>
            <p:cNvSpPr/>
            <p:nvPr/>
          </p:nvSpPr>
          <p:spPr>
            <a:xfrm>
              <a:off x="1132573" y="6796930"/>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222">
              <a:extLst>
                <a:ext uri="{FF2B5EF4-FFF2-40B4-BE49-F238E27FC236}">
                  <a16:creationId xmlns:a16="http://schemas.microsoft.com/office/drawing/2014/main" id="{0AB0F61E-D371-47DB-A196-9E9B7F471841}"/>
                </a:ext>
              </a:extLst>
            </p:cNvPr>
            <p:cNvSpPr/>
            <p:nvPr/>
          </p:nvSpPr>
          <p:spPr>
            <a:xfrm>
              <a:off x="1132573" y="7003757"/>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222">
              <a:extLst>
                <a:ext uri="{FF2B5EF4-FFF2-40B4-BE49-F238E27FC236}">
                  <a16:creationId xmlns:a16="http://schemas.microsoft.com/office/drawing/2014/main" id="{DF09F31B-02A7-4F36-B008-B702084F57D9}"/>
                </a:ext>
              </a:extLst>
            </p:cNvPr>
            <p:cNvSpPr/>
            <p:nvPr/>
          </p:nvSpPr>
          <p:spPr>
            <a:xfrm>
              <a:off x="1132573" y="7210591"/>
              <a:ext cx="45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744632CB-195D-44AB-ACC4-8A100514B918}"/>
              </a:ext>
            </a:extLst>
          </p:cNvPr>
          <p:cNvGrpSpPr/>
          <p:nvPr/>
        </p:nvGrpSpPr>
        <p:grpSpPr>
          <a:xfrm>
            <a:off x="5943600" y="5953876"/>
            <a:ext cx="2741524" cy="830511"/>
            <a:chOff x="5805124" y="5953876"/>
            <a:chExt cx="2880000" cy="830511"/>
          </a:xfrm>
        </p:grpSpPr>
        <p:sp>
          <p:nvSpPr>
            <p:cNvPr id="50" name="フリーフォーム 246">
              <a:extLst>
                <a:ext uri="{FF2B5EF4-FFF2-40B4-BE49-F238E27FC236}">
                  <a16:creationId xmlns:a16="http://schemas.microsoft.com/office/drawing/2014/main" id="{B2656D70-B6B1-4DCC-8D39-C4834F3D98C5}"/>
                </a:ext>
              </a:extLst>
            </p:cNvPr>
            <p:cNvSpPr/>
            <p:nvPr/>
          </p:nvSpPr>
          <p:spPr>
            <a:xfrm>
              <a:off x="5805124" y="59538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246">
              <a:extLst>
                <a:ext uri="{FF2B5EF4-FFF2-40B4-BE49-F238E27FC236}">
                  <a16:creationId xmlns:a16="http://schemas.microsoft.com/office/drawing/2014/main" id="{ED03E87F-CA31-40D3-88F3-79B026FB36B6}"/>
                </a:ext>
              </a:extLst>
            </p:cNvPr>
            <p:cNvSpPr/>
            <p:nvPr/>
          </p:nvSpPr>
          <p:spPr>
            <a:xfrm>
              <a:off x="5805124" y="616360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246">
              <a:extLst>
                <a:ext uri="{FF2B5EF4-FFF2-40B4-BE49-F238E27FC236}">
                  <a16:creationId xmlns:a16="http://schemas.microsoft.com/office/drawing/2014/main" id="{AAB349DB-D913-4B90-8320-60BC7757F192}"/>
                </a:ext>
              </a:extLst>
            </p:cNvPr>
            <p:cNvSpPr/>
            <p:nvPr/>
          </p:nvSpPr>
          <p:spPr>
            <a:xfrm>
              <a:off x="5805124" y="637332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246">
              <a:extLst>
                <a:ext uri="{FF2B5EF4-FFF2-40B4-BE49-F238E27FC236}">
                  <a16:creationId xmlns:a16="http://schemas.microsoft.com/office/drawing/2014/main" id="{7DCDEAF0-B070-46B3-9938-4AAFA846E276}"/>
                </a:ext>
              </a:extLst>
            </p:cNvPr>
            <p:cNvSpPr/>
            <p:nvPr/>
          </p:nvSpPr>
          <p:spPr>
            <a:xfrm>
              <a:off x="5805124" y="65830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246">
              <a:extLst>
                <a:ext uri="{FF2B5EF4-FFF2-40B4-BE49-F238E27FC236}">
                  <a16:creationId xmlns:a16="http://schemas.microsoft.com/office/drawing/2014/main" id="{D6105861-1650-4A03-9CCE-93A3E79F6FBF}"/>
                </a:ext>
              </a:extLst>
            </p:cNvPr>
            <p:cNvSpPr/>
            <p:nvPr/>
          </p:nvSpPr>
          <p:spPr>
            <a:xfrm>
              <a:off x="5805124" y="678438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フリーフォーム 234">
            <a:extLst>
              <a:ext uri="{FF2B5EF4-FFF2-40B4-BE49-F238E27FC236}">
                <a16:creationId xmlns:a16="http://schemas.microsoft.com/office/drawing/2014/main" id="{4AAA5F15-A7BB-1FCD-B138-E51D4ABD53E7}"/>
              </a:ext>
            </a:extLst>
          </p:cNvPr>
          <p:cNvSpPr/>
          <p:nvPr/>
        </p:nvSpPr>
        <p:spPr>
          <a:xfrm>
            <a:off x="7140358" y="451345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234">
            <a:extLst>
              <a:ext uri="{FF2B5EF4-FFF2-40B4-BE49-F238E27FC236}">
                <a16:creationId xmlns:a16="http://schemas.microsoft.com/office/drawing/2014/main" id="{1BC61459-E2B3-A985-8136-5160FC77DC7B}"/>
              </a:ext>
            </a:extLst>
          </p:cNvPr>
          <p:cNvSpPr/>
          <p:nvPr/>
        </p:nvSpPr>
        <p:spPr>
          <a:xfrm>
            <a:off x="7140358" y="494128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234">
            <a:extLst>
              <a:ext uri="{FF2B5EF4-FFF2-40B4-BE49-F238E27FC236}">
                <a16:creationId xmlns:a16="http://schemas.microsoft.com/office/drawing/2014/main" id="{8D30FA51-33E1-8089-0672-09B409B37D95}"/>
              </a:ext>
            </a:extLst>
          </p:cNvPr>
          <p:cNvSpPr/>
          <p:nvPr/>
        </p:nvSpPr>
        <p:spPr>
          <a:xfrm>
            <a:off x="7140358" y="536673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3500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E404A7C7-E5A9-4202-A9FB-4BD923E4729E}" type="slidenum">
              <a:rPr lang="ja-JP" altLang="en-US" smtClean="0"/>
              <a:pPr/>
              <a:t>8</a:t>
            </a:fld>
            <a:endParaRPr lang="ja-JP" altLang="en-US"/>
          </a:p>
        </p:txBody>
      </p:sp>
      <p:sp>
        <p:nvSpPr>
          <p:cNvPr id="2" name="タイトル 1"/>
          <p:cNvSpPr>
            <a:spLocks noGrp="1"/>
          </p:cNvSpPr>
          <p:nvPr>
            <p:ph type="title"/>
          </p:nvPr>
        </p:nvSpPr>
        <p:spPr/>
        <p:txBody>
          <a:bodyPr/>
          <a:lstStyle/>
          <a:p>
            <a:r>
              <a:rPr lang="ja-JP" altLang="en-US" dirty="0"/>
              <a:t>若者ケアラーと思われる若者に「気付く」ためのチェックリスト</a:t>
            </a:r>
          </a:p>
        </p:txBody>
      </p:sp>
      <p:grpSp>
        <p:nvGrpSpPr>
          <p:cNvPr id="43" name="グループ化 42"/>
          <p:cNvGrpSpPr/>
          <p:nvPr/>
        </p:nvGrpSpPr>
        <p:grpSpPr>
          <a:xfrm>
            <a:off x="539905" y="725489"/>
            <a:ext cx="9612000" cy="1087777"/>
            <a:chOff x="539906" y="870436"/>
            <a:chExt cx="9612000" cy="996857"/>
          </a:xfrm>
        </p:grpSpPr>
        <p:sp>
          <p:nvSpPr>
            <p:cNvPr id="44" name="角丸四角形 43"/>
            <p:cNvSpPr/>
            <p:nvPr/>
          </p:nvSpPr>
          <p:spPr>
            <a:xfrm>
              <a:off x="539906" y="1079065"/>
              <a:ext cx="9612000" cy="788228"/>
            </a:xfrm>
            <a:prstGeom prst="roundRect">
              <a:avLst>
                <a:gd name="adj" fmla="val 2769"/>
              </a:avLst>
            </a:prstGeom>
            <a:solidFill>
              <a:srgbClr val="F082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252000" bIns="0" rtlCol="0" anchor="ctr"/>
            <a:lstStyle/>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若者ケアラーは、「家族の世話は当たり前」と考え、自らのケアの負荷を自覚していないことが多くあります。</a:t>
              </a:r>
            </a:p>
            <a:p>
              <a:pPr marL="171450" indent="-171450" algn="just">
                <a:lnSpc>
                  <a:spcPct val="130000"/>
                </a:lnSpc>
                <a:buClr>
                  <a:srgbClr val="F7B353"/>
                </a:buClr>
                <a:buFont typeface="Wingdings" panose="05000000000000000000" pitchFamily="2" charset="2"/>
                <a:buChar char="l"/>
              </a:pPr>
              <a:r>
                <a:rPr kumimoji="1" lang="ja-JP" altLang="en-US" sz="1200" spc="80" dirty="0">
                  <a:solidFill>
                    <a:schemeClr val="tx1"/>
                  </a:solidFill>
                </a:rPr>
                <a:t>就労や進学の相談場面で、</a:t>
              </a:r>
              <a:r>
                <a:rPr kumimoji="1" lang="ja-JP" altLang="en-US" sz="1200" b="1" spc="80" dirty="0">
                  <a:solidFill>
                    <a:srgbClr val="FB5A15"/>
                  </a:solidFill>
                </a:rPr>
                <a:t>「なぜ時間が取れないのか」「なぜ就職をあきらめているのか」</a:t>
              </a:r>
              <a:r>
                <a:rPr kumimoji="1" lang="ja-JP" altLang="en-US" sz="1200" spc="80" dirty="0">
                  <a:solidFill>
                    <a:schemeClr val="tx1"/>
                  </a:solidFill>
                </a:rPr>
                <a:t>といった背景を探ることで、ケアの事実に気付けることがあります。</a:t>
              </a:r>
              <a:r>
                <a:rPr kumimoji="1" lang="en-US" altLang="ja-JP" sz="1200" spc="80" dirty="0">
                  <a:solidFill>
                    <a:schemeClr val="tx1"/>
                  </a:solidFill>
                </a:rPr>
                <a:t>※</a:t>
              </a:r>
              <a:r>
                <a:rPr kumimoji="1" lang="ja-JP" altLang="en-US" sz="1200" spc="80" dirty="0">
                  <a:solidFill>
                    <a:schemeClr val="tx1"/>
                  </a:solidFill>
                </a:rPr>
                <a:t>別冊付録のチェックリストも併せて参照してください。</a:t>
              </a:r>
            </a:p>
          </p:txBody>
        </p:sp>
        <p:grpSp>
          <p:nvGrpSpPr>
            <p:cNvPr id="45" name="グループ化 44"/>
            <p:cNvGrpSpPr/>
            <p:nvPr/>
          </p:nvGrpSpPr>
          <p:grpSpPr>
            <a:xfrm>
              <a:off x="631442" y="870436"/>
              <a:ext cx="1373572" cy="329700"/>
              <a:chOff x="7102393" y="2070824"/>
              <a:chExt cx="1584327" cy="380287"/>
            </a:xfrm>
          </p:grpSpPr>
          <p:pic>
            <p:nvPicPr>
              <p:cNvPr id="46" name="図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097" y="2185008"/>
                <a:ext cx="1216623" cy="255654"/>
              </a:xfrm>
              <a:prstGeom prst="rect">
                <a:avLst/>
              </a:prstGeom>
            </p:spPr>
          </p:pic>
          <p:pic>
            <p:nvPicPr>
              <p:cNvPr id="47" name="図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2393" y="2070824"/>
                <a:ext cx="253614" cy="380287"/>
              </a:xfrm>
              <a:prstGeom prst="rect">
                <a:avLst/>
              </a:prstGeom>
            </p:spPr>
          </p:pic>
        </p:grpSp>
      </p:grpSp>
      <p:sp>
        <p:nvSpPr>
          <p:cNvPr id="52" name="角丸四角形 51"/>
          <p:cNvSpPr/>
          <p:nvPr/>
        </p:nvSpPr>
        <p:spPr>
          <a:xfrm>
            <a:off x="539905" y="2183521"/>
            <a:ext cx="3143095" cy="5128593"/>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□家族の日常生活の世話（調理、掃除、洗濯、買い物等）を主に担っている</a:t>
            </a:r>
          </a:p>
          <a:p>
            <a:pPr>
              <a:lnSpc>
                <a:spcPct val="130000"/>
              </a:lnSpc>
              <a:buClr>
                <a:srgbClr val="F7B353"/>
              </a:buClr>
              <a:buSzPct val="120000"/>
            </a:pPr>
            <a:r>
              <a:rPr kumimoji="1" lang="ja-JP" altLang="en-US" sz="1050" spc="50" dirty="0">
                <a:solidFill>
                  <a:schemeClr val="tx1"/>
                </a:solidFill>
              </a:rPr>
              <a:t>□家族の身体介護や付添い、入浴・トイレの介助をしている</a:t>
            </a:r>
          </a:p>
          <a:p>
            <a:pPr>
              <a:lnSpc>
                <a:spcPct val="130000"/>
              </a:lnSpc>
              <a:buClr>
                <a:srgbClr val="F7B353"/>
              </a:buClr>
              <a:buSzPct val="120000"/>
            </a:pPr>
            <a:r>
              <a:rPr kumimoji="1" lang="ja-JP" altLang="en-US" sz="1050" spc="50" dirty="0">
                <a:solidFill>
                  <a:schemeClr val="tx1"/>
                </a:solidFill>
              </a:rPr>
              <a:t>□幼いきょうだいの世話、保護者役（送迎、食事提供、学習支援等）を担っている</a:t>
            </a:r>
          </a:p>
          <a:p>
            <a:pPr>
              <a:lnSpc>
                <a:spcPct val="130000"/>
              </a:lnSpc>
              <a:buClr>
                <a:srgbClr val="F7B353"/>
              </a:buClr>
              <a:buSzPct val="120000"/>
            </a:pPr>
            <a:r>
              <a:rPr kumimoji="1" lang="ja-JP" altLang="en-US" sz="1050" spc="50" dirty="0">
                <a:solidFill>
                  <a:schemeClr val="tx1"/>
                </a:solidFill>
              </a:rPr>
              <a:t>□家族の感情面・精神的なサポート（愚痴を聞く、なだめる、見守る）を常に担っている</a:t>
            </a:r>
          </a:p>
          <a:p>
            <a:pPr>
              <a:lnSpc>
                <a:spcPct val="130000"/>
              </a:lnSpc>
              <a:buClr>
                <a:srgbClr val="F7B353"/>
              </a:buClr>
              <a:buSzPct val="120000"/>
            </a:pPr>
            <a:r>
              <a:rPr kumimoji="1" lang="ja-JP" altLang="en-US" sz="1050" spc="50" dirty="0">
                <a:solidFill>
                  <a:schemeClr val="tx1"/>
                </a:solidFill>
              </a:rPr>
              <a:t>□家族の通院同行、薬の管理、治療に関する交渉や調整を担っている</a:t>
            </a:r>
          </a:p>
          <a:p>
            <a:pPr>
              <a:lnSpc>
                <a:spcPct val="130000"/>
              </a:lnSpc>
              <a:buClr>
                <a:srgbClr val="F7B353"/>
              </a:buClr>
              <a:buSzPct val="120000"/>
            </a:pPr>
            <a:r>
              <a:rPr kumimoji="1" lang="ja-JP" altLang="en-US" sz="1050" spc="50" dirty="0">
                <a:solidFill>
                  <a:schemeClr val="tx1"/>
                </a:solidFill>
              </a:rPr>
              <a:t>□家族の金銭管理、行政手続きの代行、書類の記入を主に担っている</a:t>
            </a:r>
          </a:p>
          <a:p>
            <a:pPr>
              <a:lnSpc>
                <a:spcPct val="130000"/>
              </a:lnSpc>
              <a:buClr>
                <a:srgbClr val="F7B353"/>
              </a:buClr>
              <a:buSzPct val="120000"/>
            </a:pPr>
            <a:r>
              <a:rPr kumimoji="1" lang="ja-JP" altLang="en-US" sz="1050" spc="50" dirty="0">
                <a:solidFill>
                  <a:schemeClr val="tx1"/>
                </a:solidFill>
              </a:rPr>
              <a:t>□家計を支えるために、過度な就労やアルバイトをしている</a:t>
            </a:r>
          </a:p>
          <a:p>
            <a:pPr>
              <a:lnSpc>
                <a:spcPct val="130000"/>
              </a:lnSpc>
              <a:buClr>
                <a:srgbClr val="F7B353"/>
              </a:buClr>
              <a:buSzPct val="120000"/>
            </a:pPr>
            <a:r>
              <a:rPr kumimoji="1" lang="ja-JP" altLang="en-US" sz="1050" spc="50" dirty="0">
                <a:solidFill>
                  <a:schemeClr val="tx1"/>
                </a:solidFill>
              </a:rPr>
              <a:t>□家族のケアのために、勤務時間や仕事内容を制限せざるを得ない（就労・キャリア形成への影響を検討）</a:t>
            </a:r>
          </a:p>
          <a:p>
            <a:pPr>
              <a:lnSpc>
                <a:spcPct val="130000"/>
              </a:lnSpc>
              <a:buClr>
                <a:srgbClr val="F7B353"/>
              </a:buClr>
              <a:buSzPct val="120000"/>
            </a:pPr>
            <a:r>
              <a:rPr kumimoji="1" lang="ja-JP" altLang="en-US" sz="1050" spc="50" dirty="0">
                <a:solidFill>
                  <a:schemeClr val="tx1"/>
                </a:solidFill>
              </a:rPr>
              <a:t>□来所相談時や家庭訪問時に常にケア対象者に傍にいる</a:t>
            </a:r>
          </a:p>
          <a:p>
            <a:pPr>
              <a:lnSpc>
                <a:spcPct val="130000"/>
              </a:lnSpc>
              <a:buClr>
                <a:srgbClr val="F7B353"/>
              </a:buClr>
              <a:buSzPct val="120000"/>
            </a:pPr>
            <a:r>
              <a:rPr kumimoji="1" lang="ja-JP" altLang="en-US" sz="1050" spc="50" dirty="0">
                <a:solidFill>
                  <a:schemeClr val="tx1"/>
                </a:solidFill>
              </a:rPr>
              <a:t>□日本語が母語でない家族のために通訳や情報伝達を担っている</a:t>
            </a:r>
          </a:p>
        </p:txBody>
      </p:sp>
      <p:sp>
        <p:nvSpPr>
          <p:cNvPr id="60" name="正方形/長方形 59"/>
          <p:cNvSpPr/>
          <p:nvPr/>
        </p:nvSpPr>
        <p:spPr>
          <a:xfrm>
            <a:off x="539976" y="1932900"/>
            <a:ext cx="3143024" cy="250622"/>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ケアの内容や量</a:t>
            </a:r>
          </a:p>
        </p:txBody>
      </p:sp>
      <p:sp>
        <p:nvSpPr>
          <p:cNvPr id="62" name="角丸四角形 61"/>
          <p:cNvSpPr/>
          <p:nvPr/>
        </p:nvSpPr>
        <p:spPr>
          <a:xfrm>
            <a:off x="7005288" y="2188234"/>
            <a:ext cx="3143095" cy="2485708"/>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□生活リズムや身だしなみが整っていない</a:t>
            </a:r>
          </a:p>
          <a:p>
            <a:pPr>
              <a:lnSpc>
                <a:spcPct val="130000"/>
              </a:lnSpc>
              <a:buClr>
                <a:srgbClr val="F7B353"/>
              </a:buClr>
              <a:buSzPct val="120000"/>
            </a:pPr>
            <a:r>
              <a:rPr kumimoji="1" lang="ja-JP" altLang="en-US" sz="1050" spc="50" dirty="0">
                <a:solidFill>
                  <a:schemeClr val="tx1"/>
                </a:solidFill>
              </a:rPr>
              <a:t>□健康上の問題（体調不良、平均よりも痩せている等）を抱えているが、受診・治療できていない</a:t>
            </a:r>
          </a:p>
          <a:p>
            <a:pPr>
              <a:lnSpc>
                <a:spcPct val="130000"/>
              </a:lnSpc>
              <a:buClr>
                <a:srgbClr val="F7B353"/>
              </a:buClr>
              <a:buSzPct val="120000"/>
            </a:pPr>
            <a:r>
              <a:rPr kumimoji="1" lang="ja-JP" altLang="en-US" sz="1050" spc="50" dirty="0">
                <a:solidFill>
                  <a:schemeClr val="tx1"/>
                </a:solidFill>
              </a:rPr>
              <a:t>□自立に必要な知識や技能（金融、行政手続き、生活スキル等）を学ぶ機会がない</a:t>
            </a:r>
          </a:p>
          <a:p>
            <a:pPr>
              <a:lnSpc>
                <a:spcPct val="130000"/>
              </a:lnSpc>
              <a:buClr>
                <a:srgbClr val="F7B353"/>
              </a:buClr>
              <a:buSzPct val="120000"/>
            </a:pPr>
            <a:r>
              <a:rPr kumimoji="1" lang="ja-JP" altLang="en-US" sz="1050" spc="50" dirty="0">
                <a:solidFill>
                  <a:schemeClr val="tx1"/>
                </a:solidFill>
              </a:rPr>
              <a:t>□自分の収入を、全て家族のケアや生活費に充てざるを得ない状況がある</a:t>
            </a:r>
          </a:p>
          <a:p>
            <a:pPr>
              <a:lnSpc>
                <a:spcPct val="130000"/>
              </a:lnSpc>
              <a:buClr>
                <a:srgbClr val="F7B353"/>
              </a:buClr>
              <a:buSzPct val="120000"/>
            </a:pPr>
            <a:r>
              <a:rPr kumimoji="1" lang="ja-JP" altLang="en-US" sz="1050" spc="50" dirty="0">
                <a:solidFill>
                  <a:schemeClr val="tx1"/>
                </a:solidFill>
              </a:rPr>
              <a:t>□地域の相談窓口やピアサポート（共感型支援）につながっていない</a:t>
            </a:r>
          </a:p>
          <a:p>
            <a:pPr>
              <a:lnSpc>
                <a:spcPct val="130000"/>
              </a:lnSpc>
              <a:buClr>
                <a:srgbClr val="F7B353"/>
              </a:buClr>
              <a:buSzPct val="120000"/>
            </a:pPr>
            <a:r>
              <a:rPr kumimoji="1" lang="ja-JP" altLang="en-US" sz="1050" spc="50" dirty="0">
                <a:solidFill>
                  <a:schemeClr val="tx1"/>
                </a:solidFill>
              </a:rPr>
              <a:t>□就労支援や奨学金制度といった支援情報にアクセスできていない</a:t>
            </a:r>
          </a:p>
        </p:txBody>
      </p:sp>
      <p:sp>
        <p:nvSpPr>
          <p:cNvPr id="63" name="正方形/長方形 62"/>
          <p:cNvSpPr/>
          <p:nvPr/>
        </p:nvSpPr>
        <p:spPr>
          <a:xfrm>
            <a:off x="7005359" y="1932899"/>
            <a:ext cx="3143024" cy="250623"/>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若者が必要な支援を受けられていない様子</a:t>
            </a:r>
          </a:p>
        </p:txBody>
      </p:sp>
      <p:sp>
        <p:nvSpPr>
          <p:cNvPr id="65" name="角丸四角形 64"/>
          <p:cNvSpPr/>
          <p:nvPr/>
        </p:nvSpPr>
        <p:spPr>
          <a:xfrm>
            <a:off x="3770311" y="2183522"/>
            <a:ext cx="3143095" cy="5128592"/>
          </a:xfrm>
          <a:prstGeom prst="roundRect">
            <a:avLst>
              <a:gd name="adj" fmla="val 0"/>
            </a:avLst>
          </a:prstGeom>
          <a:solidFill>
            <a:srgbClr val="20A5C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0" rtlCol="0" anchor="t"/>
          <a:lstStyle/>
          <a:p>
            <a:pPr>
              <a:lnSpc>
                <a:spcPct val="130000"/>
              </a:lnSpc>
              <a:buClr>
                <a:srgbClr val="F7B353"/>
              </a:buClr>
              <a:buSzPct val="120000"/>
            </a:pPr>
            <a:r>
              <a:rPr kumimoji="1" lang="ja-JP" altLang="en-US" sz="1050" spc="50" dirty="0">
                <a:solidFill>
                  <a:schemeClr val="tx1"/>
                </a:solidFill>
              </a:rPr>
              <a:t>□疲れている様子や精神的な不安定さがみられる（感情の起伏が激しい</a:t>
            </a:r>
            <a:r>
              <a:rPr kumimoji="1" lang="en-US" altLang="ja-JP" sz="1050" spc="50" dirty="0">
                <a:solidFill>
                  <a:schemeClr val="tx1"/>
                </a:solidFill>
              </a:rPr>
              <a:t>/</a:t>
            </a:r>
            <a:r>
              <a:rPr kumimoji="1" lang="ja-JP" altLang="en-US" sz="1050" spc="50" dirty="0">
                <a:solidFill>
                  <a:schemeClr val="tx1"/>
                </a:solidFill>
              </a:rPr>
              <a:t>感情を出さない）</a:t>
            </a:r>
          </a:p>
          <a:p>
            <a:pPr>
              <a:lnSpc>
                <a:spcPct val="130000"/>
              </a:lnSpc>
              <a:buClr>
                <a:srgbClr val="F7B353"/>
              </a:buClr>
              <a:buSzPct val="120000"/>
            </a:pPr>
            <a:r>
              <a:rPr kumimoji="1" lang="ja-JP" altLang="en-US" sz="1050" spc="50" dirty="0">
                <a:solidFill>
                  <a:schemeClr val="tx1"/>
                </a:solidFill>
              </a:rPr>
              <a:t>□ケアの影響で自分の時間が全く取れていない（自由時間、休息時間）</a:t>
            </a:r>
          </a:p>
          <a:p>
            <a:pPr>
              <a:lnSpc>
                <a:spcPct val="130000"/>
              </a:lnSpc>
              <a:buClr>
                <a:srgbClr val="F7B353"/>
              </a:buClr>
              <a:buSzPct val="120000"/>
            </a:pPr>
            <a:r>
              <a:rPr kumimoji="1" lang="ja-JP" altLang="en-US" sz="1050" spc="50" dirty="0">
                <a:solidFill>
                  <a:schemeClr val="tx1"/>
                </a:solidFill>
              </a:rPr>
              <a:t>□高等教育機関（大学、専門学校等）への進学を諦めた、または休学・退学を検討している（進路決定への影響を検討）</a:t>
            </a:r>
          </a:p>
          <a:p>
            <a:pPr>
              <a:lnSpc>
                <a:spcPct val="130000"/>
              </a:lnSpc>
              <a:buClr>
                <a:srgbClr val="F7B353"/>
              </a:buClr>
              <a:buSzPct val="120000"/>
            </a:pPr>
            <a:r>
              <a:rPr kumimoji="1" lang="ja-JP" altLang="en-US" sz="1050" spc="50" dirty="0">
                <a:solidFill>
                  <a:schemeClr val="tx1"/>
                </a:solidFill>
              </a:rPr>
              <a:t>□就職活動（就職準備）に充てる時間がない、または就職を諦めている（キャリア形成への影響を検討）</a:t>
            </a:r>
          </a:p>
          <a:p>
            <a:pPr>
              <a:lnSpc>
                <a:spcPct val="130000"/>
              </a:lnSpc>
              <a:buClr>
                <a:srgbClr val="F7B353"/>
              </a:buClr>
              <a:buSzPct val="120000"/>
            </a:pPr>
            <a:r>
              <a:rPr kumimoji="1" lang="ja-JP" altLang="en-US" sz="1050" spc="50" dirty="0">
                <a:solidFill>
                  <a:schemeClr val="tx1"/>
                </a:solidFill>
              </a:rPr>
              <a:t>□家族のケアのために、キャリアの選択肢が大きく制限されている</a:t>
            </a:r>
          </a:p>
          <a:p>
            <a:pPr>
              <a:lnSpc>
                <a:spcPct val="130000"/>
              </a:lnSpc>
              <a:buClr>
                <a:srgbClr val="F7B353"/>
              </a:buClr>
              <a:buSzPct val="120000"/>
            </a:pPr>
            <a:r>
              <a:rPr kumimoji="1" lang="ja-JP" altLang="en-US" sz="1050" spc="50" dirty="0">
                <a:solidFill>
                  <a:schemeClr val="tx1"/>
                </a:solidFill>
              </a:rPr>
              <a:t>□経済的に困窮しており、お金の心配を常に口にしている</a:t>
            </a:r>
          </a:p>
          <a:p>
            <a:pPr>
              <a:lnSpc>
                <a:spcPct val="130000"/>
              </a:lnSpc>
              <a:buClr>
                <a:srgbClr val="F7B353"/>
              </a:buClr>
              <a:buSzPct val="120000"/>
            </a:pPr>
            <a:r>
              <a:rPr kumimoji="1" lang="ja-JP" altLang="en-US" sz="1050" spc="50" dirty="0">
                <a:solidFill>
                  <a:schemeClr val="tx1"/>
                </a:solidFill>
              </a:rPr>
              <a:t>□人間関係の構築や維持が困難で、孤立傾向がみられる</a:t>
            </a:r>
          </a:p>
          <a:p>
            <a:pPr>
              <a:lnSpc>
                <a:spcPct val="130000"/>
              </a:lnSpc>
              <a:buClr>
                <a:srgbClr val="F7B353"/>
              </a:buClr>
              <a:buSzPct val="120000"/>
            </a:pPr>
            <a:r>
              <a:rPr kumimoji="1" lang="ja-JP" altLang="en-US" sz="1050" spc="50" dirty="0">
                <a:solidFill>
                  <a:schemeClr val="tx1"/>
                </a:solidFill>
              </a:rPr>
              <a:t>□家を離れて独立したいという希望について話さない、または諦めている（独立・自立への影響を検討）</a:t>
            </a:r>
          </a:p>
          <a:p>
            <a:pPr>
              <a:lnSpc>
                <a:spcPct val="130000"/>
              </a:lnSpc>
              <a:buClr>
                <a:srgbClr val="F7B353"/>
              </a:buClr>
              <a:buSzPct val="120000"/>
            </a:pPr>
            <a:r>
              <a:rPr kumimoji="1" lang="ja-JP" altLang="en-US" sz="1050" spc="50" dirty="0">
                <a:solidFill>
                  <a:schemeClr val="tx1"/>
                </a:solidFill>
              </a:rPr>
              <a:t>□結婚や家族形成に関する希望や将来設計について話せない（結婚や家族形成に関する影響を検討）</a:t>
            </a:r>
          </a:p>
          <a:p>
            <a:pPr>
              <a:lnSpc>
                <a:spcPct val="130000"/>
              </a:lnSpc>
              <a:buClr>
                <a:srgbClr val="F7B353"/>
              </a:buClr>
              <a:buSzPct val="120000"/>
            </a:pPr>
            <a:r>
              <a:rPr kumimoji="1" lang="ja-JP" altLang="en-US" sz="1050" spc="50" dirty="0">
                <a:solidFill>
                  <a:schemeClr val="tx1"/>
                </a:solidFill>
              </a:rPr>
              <a:t>□自分のことや希望を話したがらない、物や支援を欲しがらない</a:t>
            </a:r>
            <a:endParaRPr kumimoji="1" lang="en-US" altLang="ja-JP" sz="1050" spc="50" dirty="0">
              <a:solidFill>
                <a:schemeClr val="tx1"/>
              </a:solidFill>
            </a:endParaRPr>
          </a:p>
        </p:txBody>
      </p:sp>
      <p:sp>
        <p:nvSpPr>
          <p:cNvPr id="66" name="正方形/長方形 65"/>
          <p:cNvSpPr/>
          <p:nvPr/>
        </p:nvSpPr>
        <p:spPr>
          <a:xfrm>
            <a:off x="3774394" y="1932899"/>
            <a:ext cx="3143024" cy="250623"/>
          </a:xfrm>
          <a:prstGeom prst="rect">
            <a:avLst/>
          </a:prstGeom>
          <a:solidFill>
            <a:srgbClr val="20A5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8000" rIns="0" bIns="0" rtlCol="0" anchor="ctr"/>
          <a:lstStyle/>
          <a:p>
            <a:pPr algn="ctr">
              <a:lnSpc>
                <a:spcPct val="110000"/>
              </a:lnSpc>
            </a:pPr>
            <a:r>
              <a:rPr kumimoji="1" lang="ja-JP" altLang="en-US" sz="1200" b="1" spc="150" dirty="0">
                <a:solidFill>
                  <a:schemeClr val="bg1"/>
                </a:solidFill>
              </a:rPr>
              <a:t>ケアによる心身の負荷と自立への影響</a:t>
            </a:r>
          </a:p>
        </p:txBody>
      </p:sp>
      <p:sp>
        <p:nvSpPr>
          <p:cNvPr id="68" name="角丸四角形 67"/>
          <p:cNvSpPr/>
          <p:nvPr/>
        </p:nvSpPr>
        <p:spPr>
          <a:xfrm>
            <a:off x="7008814" y="4753750"/>
            <a:ext cx="3147427" cy="2558363"/>
          </a:xfrm>
          <a:prstGeom prst="roundRect">
            <a:avLst>
              <a:gd name="adj" fmla="val 0"/>
            </a:avLst>
          </a:prstGeom>
          <a:solidFill>
            <a:srgbClr val="FF474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108000" rIns="144000" bIns="0" rtlCol="0" anchor="t"/>
          <a:lstStyle/>
          <a:p>
            <a:pPr>
              <a:lnSpc>
                <a:spcPct val="120000"/>
              </a:lnSpc>
              <a:buClr>
                <a:srgbClr val="F7B353"/>
              </a:buClr>
              <a:buSzPct val="120000"/>
            </a:pPr>
            <a:r>
              <a:rPr kumimoji="1" lang="ja-JP" altLang="en-US" sz="1050" spc="50" dirty="0">
                <a:solidFill>
                  <a:schemeClr val="tx1"/>
                </a:solidFill>
              </a:rPr>
              <a:t>□介護や通院・治療が必要な家族、障害を持つ家族がいる</a:t>
            </a:r>
          </a:p>
          <a:p>
            <a:pPr>
              <a:lnSpc>
                <a:spcPct val="120000"/>
              </a:lnSpc>
              <a:buClr>
                <a:srgbClr val="F7B353"/>
              </a:buClr>
              <a:buSzPct val="120000"/>
            </a:pPr>
            <a:r>
              <a:rPr kumimoji="1" lang="ja-JP" altLang="en-US" sz="1050" spc="50" dirty="0">
                <a:solidFill>
                  <a:schemeClr val="tx1"/>
                </a:solidFill>
              </a:rPr>
              <a:t>□家族の中に精神疾患、依存症（アルコール、薬物、ギャンブル等）を抱える者がいる</a:t>
            </a:r>
          </a:p>
          <a:p>
            <a:pPr>
              <a:lnSpc>
                <a:spcPct val="120000"/>
              </a:lnSpc>
              <a:buClr>
                <a:srgbClr val="F7B353"/>
              </a:buClr>
              <a:buSzPct val="120000"/>
            </a:pPr>
            <a:r>
              <a:rPr kumimoji="1" lang="ja-JP" altLang="en-US" sz="1050" spc="50" dirty="0">
                <a:solidFill>
                  <a:schemeClr val="tx1"/>
                </a:solidFill>
              </a:rPr>
              <a:t>□疲れている様子や精神的に不安定な様子がみられる家族がいる</a:t>
            </a:r>
          </a:p>
          <a:p>
            <a:pPr>
              <a:lnSpc>
                <a:spcPct val="120000"/>
              </a:lnSpc>
              <a:buClr>
                <a:srgbClr val="F7B353"/>
              </a:buClr>
              <a:buSzPct val="120000"/>
            </a:pPr>
            <a:r>
              <a:rPr kumimoji="1" lang="ja-JP" altLang="en-US" sz="1050" spc="50" dirty="0">
                <a:solidFill>
                  <a:schemeClr val="tx1"/>
                </a:solidFill>
              </a:rPr>
              <a:t>□家族が若者の収入やケア能力を全面的に当てにしている　□経済的に困窮している</a:t>
            </a:r>
          </a:p>
          <a:p>
            <a:pPr>
              <a:lnSpc>
                <a:spcPct val="120000"/>
              </a:lnSpc>
              <a:buClr>
                <a:srgbClr val="F7B353"/>
              </a:buClr>
              <a:buSzPct val="120000"/>
            </a:pPr>
            <a:r>
              <a:rPr kumimoji="1" lang="ja-JP" altLang="en-US" sz="1050" spc="50" dirty="0">
                <a:solidFill>
                  <a:schemeClr val="tx1"/>
                </a:solidFill>
              </a:rPr>
              <a:t>□家庭内が散らかっている、生活環境が整っていない</a:t>
            </a:r>
          </a:p>
          <a:p>
            <a:pPr>
              <a:lnSpc>
                <a:spcPct val="120000"/>
              </a:lnSpc>
              <a:buClr>
                <a:srgbClr val="F7B353"/>
              </a:buClr>
              <a:buSzPct val="120000"/>
            </a:pPr>
            <a:r>
              <a:rPr kumimoji="1" lang="ja-JP" altLang="en-US" sz="1050" spc="50" dirty="0">
                <a:solidFill>
                  <a:schemeClr val="tx1"/>
                </a:solidFill>
              </a:rPr>
              <a:t>□必要な福祉サービス（介護保険、障害福祉、家事援助等）の導入を拒否している</a:t>
            </a:r>
          </a:p>
        </p:txBody>
      </p:sp>
      <p:sp>
        <p:nvSpPr>
          <p:cNvPr id="69" name="正方形/長方形 68"/>
          <p:cNvSpPr/>
          <p:nvPr/>
        </p:nvSpPr>
        <p:spPr>
          <a:xfrm flipH="1">
            <a:off x="7008814" y="4747817"/>
            <a:ext cx="335412" cy="2564297"/>
          </a:xfrm>
          <a:prstGeom prst="rect">
            <a:avLst/>
          </a:prstGeom>
          <a:solidFill>
            <a:srgbClr val="FF474B"/>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lnSpc>
                <a:spcPct val="110000"/>
              </a:lnSpc>
            </a:pPr>
            <a:r>
              <a:rPr kumimoji="1" lang="ja-JP" altLang="en-US" sz="1200" b="1" spc="150" dirty="0">
                <a:solidFill>
                  <a:schemeClr val="bg1"/>
                </a:solidFill>
              </a:rPr>
              <a:t>家族・家庭の様子</a:t>
            </a:r>
          </a:p>
        </p:txBody>
      </p:sp>
      <p:sp>
        <p:nvSpPr>
          <p:cNvPr id="17" name="フリーフォーム 263">
            <a:extLst>
              <a:ext uri="{FF2B5EF4-FFF2-40B4-BE49-F238E27FC236}">
                <a16:creationId xmlns:a16="http://schemas.microsoft.com/office/drawing/2014/main" id="{0A04D176-92B6-43DC-A229-7CB8DB9960A6}"/>
              </a:ext>
            </a:extLst>
          </p:cNvPr>
          <p:cNvSpPr/>
          <p:nvPr/>
        </p:nvSpPr>
        <p:spPr>
          <a:xfrm>
            <a:off x="631441" y="270859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263">
            <a:extLst>
              <a:ext uri="{FF2B5EF4-FFF2-40B4-BE49-F238E27FC236}">
                <a16:creationId xmlns:a16="http://schemas.microsoft.com/office/drawing/2014/main" id="{0A14F5AC-74CF-429C-8B3A-B0BB0728D086}"/>
              </a:ext>
            </a:extLst>
          </p:cNvPr>
          <p:cNvSpPr/>
          <p:nvPr/>
        </p:nvSpPr>
        <p:spPr>
          <a:xfrm>
            <a:off x="631441" y="313132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263">
            <a:extLst>
              <a:ext uri="{FF2B5EF4-FFF2-40B4-BE49-F238E27FC236}">
                <a16:creationId xmlns:a16="http://schemas.microsoft.com/office/drawing/2014/main" id="{D43C6ACC-B2A4-4980-8B28-5C6A787C770E}"/>
              </a:ext>
            </a:extLst>
          </p:cNvPr>
          <p:cNvSpPr/>
          <p:nvPr/>
        </p:nvSpPr>
        <p:spPr>
          <a:xfrm>
            <a:off x="631441" y="354679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263">
            <a:extLst>
              <a:ext uri="{FF2B5EF4-FFF2-40B4-BE49-F238E27FC236}">
                <a16:creationId xmlns:a16="http://schemas.microsoft.com/office/drawing/2014/main" id="{BB35CC64-FA04-4945-816C-B94027662465}"/>
              </a:ext>
            </a:extLst>
          </p:cNvPr>
          <p:cNvSpPr/>
          <p:nvPr/>
        </p:nvSpPr>
        <p:spPr>
          <a:xfrm>
            <a:off x="631441" y="3964082"/>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63">
            <a:extLst>
              <a:ext uri="{FF2B5EF4-FFF2-40B4-BE49-F238E27FC236}">
                <a16:creationId xmlns:a16="http://schemas.microsoft.com/office/drawing/2014/main" id="{954F8FF8-AC6A-4FE1-B74D-D55F32D7286C}"/>
              </a:ext>
            </a:extLst>
          </p:cNvPr>
          <p:cNvSpPr/>
          <p:nvPr/>
        </p:nvSpPr>
        <p:spPr>
          <a:xfrm>
            <a:off x="658788" y="48013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2">
            <a:extLst>
              <a:ext uri="{FF2B5EF4-FFF2-40B4-BE49-F238E27FC236}">
                <a16:creationId xmlns:a16="http://schemas.microsoft.com/office/drawing/2014/main" id="{951F9E77-7A05-4E3D-864D-E48A07E6DAC2}"/>
              </a:ext>
            </a:extLst>
          </p:cNvPr>
          <p:cNvSpPr/>
          <p:nvPr/>
        </p:nvSpPr>
        <p:spPr>
          <a:xfrm>
            <a:off x="3867806" y="270859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12">
            <a:extLst>
              <a:ext uri="{FF2B5EF4-FFF2-40B4-BE49-F238E27FC236}">
                <a16:creationId xmlns:a16="http://schemas.microsoft.com/office/drawing/2014/main" id="{87D726DE-1052-421F-8AC2-FF9AEC2B9341}"/>
              </a:ext>
            </a:extLst>
          </p:cNvPr>
          <p:cNvSpPr/>
          <p:nvPr/>
        </p:nvSpPr>
        <p:spPr>
          <a:xfrm>
            <a:off x="3867806" y="313820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12">
            <a:extLst>
              <a:ext uri="{FF2B5EF4-FFF2-40B4-BE49-F238E27FC236}">
                <a16:creationId xmlns:a16="http://schemas.microsoft.com/office/drawing/2014/main" id="{D0A1AB87-76FF-40FE-92AB-A7F38E2C9BC0}"/>
              </a:ext>
            </a:extLst>
          </p:cNvPr>
          <p:cNvSpPr/>
          <p:nvPr/>
        </p:nvSpPr>
        <p:spPr>
          <a:xfrm>
            <a:off x="3905906" y="438000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12">
            <a:extLst>
              <a:ext uri="{FF2B5EF4-FFF2-40B4-BE49-F238E27FC236}">
                <a16:creationId xmlns:a16="http://schemas.microsoft.com/office/drawing/2014/main" id="{21AE0B51-5DF2-4FF4-BFF8-1A1C95B1050B}"/>
              </a:ext>
            </a:extLst>
          </p:cNvPr>
          <p:cNvSpPr/>
          <p:nvPr/>
        </p:nvSpPr>
        <p:spPr>
          <a:xfrm>
            <a:off x="3905906" y="3748499"/>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12">
            <a:extLst>
              <a:ext uri="{FF2B5EF4-FFF2-40B4-BE49-F238E27FC236}">
                <a16:creationId xmlns:a16="http://schemas.microsoft.com/office/drawing/2014/main" id="{AF28FE1C-2F14-4495-A674-9CA62CEB4E2B}"/>
              </a:ext>
            </a:extLst>
          </p:cNvPr>
          <p:cNvSpPr/>
          <p:nvPr/>
        </p:nvSpPr>
        <p:spPr>
          <a:xfrm>
            <a:off x="3905906" y="48013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34">
            <a:extLst>
              <a:ext uri="{FF2B5EF4-FFF2-40B4-BE49-F238E27FC236}">
                <a16:creationId xmlns:a16="http://schemas.microsoft.com/office/drawing/2014/main" id="{AD69DFB0-4834-495C-B4C3-B1685BC65543}"/>
              </a:ext>
            </a:extLst>
          </p:cNvPr>
          <p:cNvSpPr/>
          <p:nvPr/>
        </p:nvSpPr>
        <p:spPr>
          <a:xfrm>
            <a:off x="7127906" y="2509714"/>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234">
            <a:extLst>
              <a:ext uri="{FF2B5EF4-FFF2-40B4-BE49-F238E27FC236}">
                <a16:creationId xmlns:a16="http://schemas.microsoft.com/office/drawing/2014/main" id="{DEA9B0AD-7446-464E-99D1-30D55263AADC}"/>
              </a:ext>
            </a:extLst>
          </p:cNvPr>
          <p:cNvSpPr/>
          <p:nvPr/>
        </p:nvSpPr>
        <p:spPr>
          <a:xfrm>
            <a:off x="7140358" y="417160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234">
            <a:extLst>
              <a:ext uri="{FF2B5EF4-FFF2-40B4-BE49-F238E27FC236}">
                <a16:creationId xmlns:a16="http://schemas.microsoft.com/office/drawing/2014/main" id="{4B0A8EA3-5906-40CB-92FD-E91927E0B152}"/>
              </a:ext>
            </a:extLst>
          </p:cNvPr>
          <p:cNvSpPr/>
          <p:nvPr/>
        </p:nvSpPr>
        <p:spPr>
          <a:xfrm>
            <a:off x="7140358" y="292586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234">
            <a:extLst>
              <a:ext uri="{FF2B5EF4-FFF2-40B4-BE49-F238E27FC236}">
                <a16:creationId xmlns:a16="http://schemas.microsoft.com/office/drawing/2014/main" id="{DBF893B5-AB12-44E9-940D-4B2C795A78F1}"/>
              </a:ext>
            </a:extLst>
          </p:cNvPr>
          <p:cNvSpPr/>
          <p:nvPr/>
        </p:nvSpPr>
        <p:spPr>
          <a:xfrm>
            <a:off x="7140358" y="334428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234">
            <a:extLst>
              <a:ext uri="{FF2B5EF4-FFF2-40B4-BE49-F238E27FC236}">
                <a16:creationId xmlns:a16="http://schemas.microsoft.com/office/drawing/2014/main" id="{CEE58050-2E4D-412C-9C90-3016AE26FEE8}"/>
              </a:ext>
            </a:extLst>
          </p:cNvPr>
          <p:cNvSpPr/>
          <p:nvPr/>
        </p:nvSpPr>
        <p:spPr>
          <a:xfrm>
            <a:off x="7140358" y="374842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B326762C-6DBF-443F-9EC5-07533C35E114}"/>
              </a:ext>
            </a:extLst>
          </p:cNvPr>
          <p:cNvGrpSpPr/>
          <p:nvPr/>
        </p:nvGrpSpPr>
        <p:grpSpPr>
          <a:xfrm>
            <a:off x="7375976" y="5235317"/>
            <a:ext cx="2772407" cy="1938586"/>
            <a:chOff x="1154345" y="5931402"/>
            <a:chExt cx="5400000" cy="993574"/>
          </a:xfrm>
        </p:grpSpPr>
        <p:sp>
          <p:nvSpPr>
            <p:cNvPr id="38" name="フリーフォーム 222">
              <a:extLst>
                <a:ext uri="{FF2B5EF4-FFF2-40B4-BE49-F238E27FC236}">
                  <a16:creationId xmlns:a16="http://schemas.microsoft.com/office/drawing/2014/main" id="{D3547D4A-E15C-455D-A30F-6FDA7C05AA4C}"/>
                </a:ext>
              </a:extLst>
            </p:cNvPr>
            <p:cNvSpPr/>
            <p:nvPr/>
          </p:nvSpPr>
          <p:spPr>
            <a:xfrm>
              <a:off x="1154345" y="5931402"/>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222">
              <a:extLst>
                <a:ext uri="{FF2B5EF4-FFF2-40B4-BE49-F238E27FC236}">
                  <a16:creationId xmlns:a16="http://schemas.microsoft.com/office/drawing/2014/main" id="{DDA3C159-1AE4-41E3-A7DB-F8C0663CD7DA}"/>
                </a:ext>
              </a:extLst>
            </p:cNvPr>
            <p:cNvSpPr/>
            <p:nvPr/>
          </p:nvSpPr>
          <p:spPr>
            <a:xfrm>
              <a:off x="1154345" y="6137394"/>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フリーフォーム 222">
              <a:extLst>
                <a:ext uri="{FF2B5EF4-FFF2-40B4-BE49-F238E27FC236}">
                  <a16:creationId xmlns:a16="http://schemas.microsoft.com/office/drawing/2014/main" id="{91ECA6CD-9473-4FFA-B016-1669ED9C332C}"/>
                </a:ext>
              </a:extLst>
            </p:cNvPr>
            <p:cNvSpPr/>
            <p:nvPr/>
          </p:nvSpPr>
          <p:spPr>
            <a:xfrm>
              <a:off x="1154345" y="6329571"/>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フリーフォーム 222">
              <a:extLst>
                <a:ext uri="{FF2B5EF4-FFF2-40B4-BE49-F238E27FC236}">
                  <a16:creationId xmlns:a16="http://schemas.microsoft.com/office/drawing/2014/main" id="{55154DC2-68B3-41B7-9A11-45222C8FE6B9}"/>
                </a:ext>
              </a:extLst>
            </p:cNvPr>
            <p:cNvSpPr/>
            <p:nvPr/>
          </p:nvSpPr>
          <p:spPr>
            <a:xfrm>
              <a:off x="1154345" y="6526638"/>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222">
              <a:extLst>
                <a:ext uri="{FF2B5EF4-FFF2-40B4-BE49-F238E27FC236}">
                  <a16:creationId xmlns:a16="http://schemas.microsoft.com/office/drawing/2014/main" id="{811110AC-A132-4E6D-B48C-1C2E8B25E482}"/>
                </a:ext>
              </a:extLst>
            </p:cNvPr>
            <p:cNvSpPr/>
            <p:nvPr/>
          </p:nvSpPr>
          <p:spPr>
            <a:xfrm>
              <a:off x="1154345" y="6722381"/>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フリーフォーム 222">
              <a:extLst>
                <a:ext uri="{FF2B5EF4-FFF2-40B4-BE49-F238E27FC236}">
                  <a16:creationId xmlns:a16="http://schemas.microsoft.com/office/drawing/2014/main" id="{9976F4F7-D885-4081-F8C3-F39FBE96F8D1}"/>
                </a:ext>
              </a:extLst>
            </p:cNvPr>
            <p:cNvSpPr/>
            <p:nvPr/>
          </p:nvSpPr>
          <p:spPr>
            <a:xfrm>
              <a:off x="1154345" y="6924976"/>
              <a:ext cx="540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FF474B">
                  <a:alpha val="8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 name="フリーフォーム 263">
            <a:extLst>
              <a:ext uri="{FF2B5EF4-FFF2-40B4-BE49-F238E27FC236}">
                <a16:creationId xmlns:a16="http://schemas.microsoft.com/office/drawing/2014/main" id="{4B106822-3B43-03CB-805A-4ED3A0F80056}"/>
              </a:ext>
            </a:extLst>
          </p:cNvPr>
          <p:cNvSpPr/>
          <p:nvPr/>
        </p:nvSpPr>
        <p:spPr>
          <a:xfrm>
            <a:off x="631441" y="4380007"/>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263">
            <a:extLst>
              <a:ext uri="{FF2B5EF4-FFF2-40B4-BE49-F238E27FC236}">
                <a16:creationId xmlns:a16="http://schemas.microsoft.com/office/drawing/2014/main" id="{8FDBCDBD-8869-0A64-152C-B187550A4DF6}"/>
              </a:ext>
            </a:extLst>
          </p:cNvPr>
          <p:cNvSpPr/>
          <p:nvPr/>
        </p:nvSpPr>
        <p:spPr>
          <a:xfrm>
            <a:off x="658788" y="52204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263">
            <a:extLst>
              <a:ext uri="{FF2B5EF4-FFF2-40B4-BE49-F238E27FC236}">
                <a16:creationId xmlns:a16="http://schemas.microsoft.com/office/drawing/2014/main" id="{B6915D9C-16B6-2B5C-F4E8-01D03DECE137}"/>
              </a:ext>
            </a:extLst>
          </p:cNvPr>
          <p:cNvSpPr/>
          <p:nvPr/>
        </p:nvSpPr>
        <p:spPr>
          <a:xfrm>
            <a:off x="658788" y="58332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263">
            <a:extLst>
              <a:ext uri="{FF2B5EF4-FFF2-40B4-BE49-F238E27FC236}">
                <a16:creationId xmlns:a16="http://schemas.microsoft.com/office/drawing/2014/main" id="{B77A88A5-DCD1-52C0-BA72-42A0198A70E4}"/>
              </a:ext>
            </a:extLst>
          </p:cNvPr>
          <p:cNvSpPr/>
          <p:nvPr/>
        </p:nvSpPr>
        <p:spPr>
          <a:xfrm>
            <a:off x="658788" y="62523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212">
            <a:extLst>
              <a:ext uri="{FF2B5EF4-FFF2-40B4-BE49-F238E27FC236}">
                <a16:creationId xmlns:a16="http://schemas.microsoft.com/office/drawing/2014/main" id="{C5E77A37-04F7-55FE-A56B-E1165DFD6674}"/>
              </a:ext>
            </a:extLst>
          </p:cNvPr>
          <p:cNvSpPr/>
          <p:nvPr/>
        </p:nvSpPr>
        <p:spPr>
          <a:xfrm>
            <a:off x="3928131" y="52204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212">
            <a:extLst>
              <a:ext uri="{FF2B5EF4-FFF2-40B4-BE49-F238E27FC236}">
                <a16:creationId xmlns:a16="http://schemas.microsoft.com/office/drawing/2014/main" id="{9A5E55CC-EBA5-78F8-3E74-BC5C1ED90910}"/>
              </a:ext>
            </a:extLst>
          </p:cNvPr>
          <p:cNvSpPr/>
          <p:nvPr/>
        </p:nvSpPr>
        <p:spPr>
          <a:xfrm>
            <a:off x="3928131" y="56268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212">
            <a:extLst>
              <a:ext uri="{FF2B5EF4-FFF2-40B4-BE49-F238E27FC236}">
                <a16:creationId xmlns:a16="http://schemas.microsoft.com/office/drawing/2014/main" id="{C32F1424-75A6-A227-394C-B84DF153E439}"/>
              </a:ext>
            </a:extLst>
          </p:cNvPr>
          <p:cNvSpPr/>
          <p:nvPr/>
        </p:nvSpPr>
        <p:spPr>
          <a:xfrm>
            <a:off x="3928131" y="62523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212">
            <a:extLst>
              <a:ext uri="{FF2B5EF4-FFF2-40B4-BE49-F238E27FC236}">
                <a16:creationId xmlns:a16="http://schemas.microsoft.com/office/drawing/2014/main" id="{1FFB6371-BFA8-FF42-D415-FC8A80A636BE}"/>
              </a:ext>
            </a:extLst>
          </p:cNvPr>
          <p:cNvSpPr/>
          <p:nvPr/>
        </p:nvSpPr>
        <p:spPr>
          <a:xfrm>
            <a:off x="3928131" y="6871476"/>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263">
            <a:extLst>
              <a:ext uri="{FF2B5EF4-FFF2-40B4-BE49-F238E27FC236}">
                <a16:creationId xmlns:a16="http://schemas.microsoft.com/office/drawing/2014/main" id="{E6352E4F-E1A7-D14F-5B56-38302AA4FCB3}"/>
              </a:ext>
            </a:extLst>
          </p:cNvPr>
          <p:cNvSpPr/>
          <p:nvPr/>
        </p:nvSpPr>
        <p:spPr>
          <a:xfrm>
            <a:off x="658788" y="6709551"/>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212">
            <a:extLst>
              <a:ext uri="{FF2B5EF4-FFF2-40B4-BE49-F238E27FC236}">
                <a16:creationId xmlns:a16="http://schemas.microsoft.com/office/drawing/2014/main" id="{63FD5109-617C-BCFC-DE25-6CB69B6CB5E0}"/>
              </a:ext>
            </a:extLst>
          </p:cNvPr>
          <p:cNvSpPr/>
          <p:nvPr/>
        </p:nvSpPr>
        <p:spPr>
          <a:xfrm>
            <a:off x="3928131" y="7288298"/>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234">
            <a:extLst>
              <a:ext uri="{FF2B5EF4-FFF2-40B4-BE49-F238E27FC236}">
                <a16:creationId xmlns:a16="http://schemas.microsoft.com/office/drawing/2014/main" id="{963E4662-659B-B066-B1C9-907D20AF2222}"/>
              </a:ext>
            </a:extLst>
          </p:cNvPr>
          <p:cNvSpPr/>
          <p:nvPr/>
        </p:nvSpPr>
        <p:spPr>
          <a:xfrm>
            <a:off x="7140358" y="4583085"/>
            <a:ext cx="2880000" cy="0"/>
          </a:xfrm>
          <a:custGeom>
            <a:avLst/>
            <a:gdLst>
              <a:gd name="connsiteX0" fmla="*/ 0 w 2759075"/>
              <a:gd name="connsiteY0" fmla="*/ 0 h 0"/>
              <a:gd name="connsiteX1" fmla="*/ 2759075 w 2759075"/>
              <a:gd name="connsiteY1" fmla="*/ 0 h 0"/>
            </a:gdLst>
            <a:ahLst/>
            <a:cxnLst>
              <a:cxn ang="0">
                <a:pos x="connsiteX0" y="connsiteY0"/>
              </a:cxn>
              <a:cxn ang="0">
                <a:pos x="connsiteX1" y="connsiteY1"/>
              </a:cxn>
            </a:cxnLst>
            <a:rect l="l" t="t" r="r" b="b"/>
            <a:pathLst>
              <a:path w="2759075">
                <a:moveTo>
                  <a:pt x="0" y="0"/>
                </a:moveTo>
                <a:lnTo>
                  <a:pt x="2759075" y="0"/>
                </a:lnTo>
              </a:path>
            </a:pathLst>
          </a:custGeom>
          <a:noFill/>
          <a:ln>
            <a:solidFill>
              <a:srgbClr val="20A5C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6767753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Calibri Light"/>
        <a:ea typeface="Meiryo UI"/>
        <a:cs typeface=""/>
      </a:majorFont>
      <a:minorFont>
        <a:latin typeface="Calibr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5954</Words>
  <Application>Microsoft Office PowerPoint</Application>
  <PresentationFormat>ユーザー設定</PresentationFormat>
  <Paragraphs>470</Paragraphs>
  <Slides>12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Meiryo UI</vt:lpstr>
      <vt:lpstr>游ゴシック</vt:lpstr>
      <vt:lpstr>Arial</vt:lpstr>
      <vt:lpstr>Calibri</vt:lpstr>
      <vt:lpstr>Calibri Light</vt:lpstr>
      <vt:lpstr>Wingdings</vt:lpstr>
      <vt:lpstr>Office テーマ</vt:lpstr>
      <vt:lpstr>PowerPoint プレゼンテーション</vt:lpstr>
      <vt:lpstr>ヤングケアラーとは</vt:lpstr>
      <vt:lpstr>障害福祉関係機関におけるヤングケアラー支援の役割</vt:lpstr>
      <vt:lpstr>支援機関の役割</vt:lpstr>
      <vt:lpstr>支援機関の役割</vt:lpstr>
      <vt:lpstr>支援機関の役割</vt:lpstr>
      <vt:lpstr>ヤングケアラー支援のフロー</vt:lpstr>
      <vt:lpstr>ヤングケアラーと思われる子供に「気付く」ためのチェックリスト</vt:lpstr>
      <vt:lpstr>若者ケアラーと思われる若者に「気付く」ためのチェックリスト</vt:lpstr>
      <vt:lpstr>具体的な支援の事例</vt:lpstr>
      <vt:lpstr>参考となるマニュアルや相談窓口、支援関係機関一覧</vt:lpstr>
      <vt:lpstr>参考となるマニュアルや相談窓口、支援関係機関一覧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2026-03-23T11:18:24Z</dcterms:created>
  <dcterms:modified xsi:type="dcterms:W3CDTF">2026-03-23T11:18:30Z</dcterms:modified>
</cp:coreProperties>
</file>