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4"/>
  </p:sldMasterIdLst>
  <p:notesMasterIdLst>
    <p:notesMasterId r:id="rId15"/>
  </p:notesMasterIdLst>
  <p:sldIdLst>
    <p:sldId id="257" r:id="rId5"/>
    <p:sldId id="259" r:id="rId6"/>
    <p:sldId id="271" r:id="rId7"/>
    <p:sldId id="262" r:id="rId8"/>
    <p:sldId id="263" r:id="rId9"/>
    <p:sldId id="264" r:id="rId10"/>
    <p:sldId id="270" r:id="rId11"/>
    <p:sldId id="266" r:id="rId12"/>
    <p:sldId id="272" r:id="rId13"/>
    <p:sldId id="269" r:id="rId14"/>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幡 京加／リサーチ・コンサル／JRI (obata kyoka)" initials="小幡" lastIdx="17" clrIdx="0">
    <p:extLst>
      <p:ext uri="{19B8F6BF-5375-455C-9EA6-DF929625EA0E}">
        <p15:presenceInfo xmlns:p15="http://schemas.microsoft.com/office/powerpoint/2012/main" userId="S::t503081@d1.jri.co.jp::4ea8cc82-172e-4ea0-8e41-0d0780be811b" providerId="AD"/>
      </p:ext>
    </p:extLst>
  </p:cmAuthor>
  <p:cmAuthor id="2" name="小松　聡美" initials="小松　聡美" lastIdx="9" clrIdx="1">
    <p:extLst>
      <p:ext uri="{19B8F6BF-5375-455C-9EA6-DF929625EA0E}">
        <p15:presenceInfo xmlns:p15="http://schemas.microsoft.com/office/powerpoint/2012/main" userId="S-1-5-21-2584162954-2024034027-3327744939-419989" providerId="AD"/>
      </p:ext>
    </p:extLst>
  </p:cmAuthor>
  <p:cmAuthor id="3" name="Inukai Nao" initials="IN" lastIdx="10" clrIdx="2">
    <p:extLst>
      <p:ext uri="{19B8F6BF-5375-455C-9EA6-DF929625EA0E}">
        <p15:presenceInfo xmlns:p15="http://schemas.microsoft.com/office/powerpoint/2012/main" userId="S-1-5-21-654925801-1326278166-646806464-10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A9"/>
    <a:srgbClr val="F08200"/>
    <a:srgbClr val="51AD97"/>
    <a:srgbClr val="FB5A15"/>
    <a:srgbClr val="FF7C80"/>
    <a:srgbClr val="FF474B"/>
    <a:srgbClr val="EDD9ED"/>
    <a:srgbClr val="20A5C4"/>
    <a:srgbClr val="D9EDED"/>
    <a:srgbClr val="F7B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9B828-B95C-4A16-BDCA-84A9E18A6BD6}" v="3" dt="2023-03-20T14:10:09.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0" d="100"/>
          <a:sy n="100" d="100"/>
        </p:scale>
        <p:origin x="1620" y="90"/>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幡 京加／リサーチ・コンサル／JRI (obata kyoka)" userId="4ea8cc82-172e-4ea0-8e41-0d0780be811b" providerId="ADAL" clId="{DE89B828-B95C-4A16-BDCA-84A9E18A6BD6}"/>
    <pc:docChg chg="undo redo custSel addSld delSld modSld">
      <pc:chgData name="小幡 京加／リサーチ・コンサル／JRI (obata kyoka)" userId="4ea8cc82-172e-4ea0-8e41-0d0780be811b" providerId="ADAL" clId="{DE89B828-B95C-4A16-BDCA-84A9E18A6BD6}" dt="2023-03-20T14:14:55.519" v="34" actId="6549"/>
      <pc:docMkLst>
        <pc:docMk/>
      </pc:docMkLst>
      <pc:sldChg chg="del">
        <pc:chgData name="小幡 京加／リサーチ・コンサル／JRI (obata kyoka)" userId="4ea8cc82-172e-4ea0-8e41-0d0780be811b" providerId="ADAL" clId="{DE89B828-B95C-4A16-BDCA-84A9E18A6BD6}" dt="2023-03-20T14:10:12.033" v="29" actId="47"/>
        <pc:sldMkLst>
          <pc:docMk/>
          <pc:sldMk cId="1314637712" sldId="268"/>
        </pc:sldMkLst>
      </pc:sldChg>
      <pc:sldChg chg="modSp mod">
        <pc:chgData name="小幡 京加／リサーチ・コンサル／JRI (obata kyoka)" userId="4ea8cc82-172e-4ea0-8e41-0d0780be811b" providerId="ADAL" clId="{DE89B828-B95C-4A16-BDCA-84A9E18A6BD6}" dt="2023-03-20T12:40:49.290" v="27" actId="207"/>
        <pc:sldMkLst>
          <pc:docMk/>
          <pc:sldMk cId="1747963533" sldId="269"/>
        </pc:sldMkLst>
        <pc:graphicFrameChg chg="modGraphic">
          <ac:chgData name="小幡 京加／リサーチ・コンサル／JRI (obata kyoka)" userId="4ea8cc82-172e-4ea0-8e41-0d0780be811b" providerId="ADAL" clId="{DE89B828-B95C-4A16-BDCA-84A9E18A6BD6}" dt="2023-03-20T12:40:49.290" v="27" actId="207"/>
          <ac:graphicFrameMkLst>
            <pc:docMk/>
            <pc:sldMk cId="1747963533" sldId="269"/>
            <ac:graphicFrameMk id="15" creationId="{1BEB518A-8A57-4C1E-A74A-62CEDA30F359}"/>
          </ac:graphicFrameMkLst>
        </pc:graphicFrameChg>
      </pc:sldChg>
      <pc:sldChg chg="addSp modSp mod">
        <pc:chgData name="小幡 京加／リサーチ・コンサル／JRI (obata kyoka)" userId="4ea8cc82-172e-4ea0-8e41-0d0780be811b" providerId="ADAL" clId="{DE89B828-B95C-4A16-BDCA-84A9E18A6BD6}" dt="2023-03-20T12:40:30.960" v="26" actId="14100"/>
        <pc:sldMkLst>
          <pc:docMk/>
          <pc:sldMk cId="2883500027" sldId="270"/>
        </pc:sldMkLst>
        <pc:spChg chg="mod">
          <ac:chgData name="小幡 京加／リサーチ・コンサル／JRI (obata kyoka)" userId="4ea8cc82-172e-4ea0-8e41-0d0780be811b" providerId="ADAL" clId="{DE89B828-B95C-4A16-BDCA-84A9E18A6BD6}" dt="2023-03-20T12:40:13.097" v="23" actId="164"/>
          <ac:spMkLst>
            <pc:docMk/>
            <pc:sldMk cId="2883500027" sldId="270"/>
            <ac:spMk id="38" creationId="{324E78FD-98D9-4359-86D0-5DEA1C459F6C}"/>
          </ac:spMkLst>
        </pc:spChg>
        <pc:spChg chg="mod">
          <ac:chgData name="小幡 京加／リサーチ・コンサル／JRI (obata kyoka)" userId="4ea8cc82-172e-4ea0-8e41-0d0780be811b" providerId="ADAL" clId="{DE89B828-B95C-4A16-BDCA-84A9E18A6BD6}" dt="2023-03-20T12:40:13.097" v="23" actId="164"/>
          <ac:spMkLst>
            <pc:docMk/>
            <pc:sldMk cId="2883500027" sldId="270"/>
            <ac:spMk id="39" creationId="{AD100260-6EB7-4AE1-8EC9-73392D581CA4}"/>
          </ac:spMkLst>
        </pc:spChg>
        <pc:spChg chg="mod">
          <ac:chgData name="小幡 京加／リサーチ・コンサル／JRI (obata kyoka)" userId="4ea8cc82-172e-4ea0-8e41-0d0780be811b" providerId="ADAL" clId="{DE89B828-B95C-4A16-BDCA-84A9E18A6BD6}" dt="2023-03-20T12:40:13.097" v="23" actId="164"/>
          <ac:spMkLst>
            <pc:docMk/>
            <pc:sldMk cId="2883500027" sldId="270"/>
            <ac:spMk id="40" creationId="{8B245A52-0A22-43F0-BB69-CBFF158BE259}"/>
          </ac:spMkLst>
        </pc:spChg>
        <pc:spChg chg="mod">
          <ac:chgData name="小幡 京加／リサーチ・コンサル／JRI (obata kyoka)" userId="4ea8cc82-172e-4ea0-8e41-0d0780be811b" providerId="ADAL" clId="{DE89B828-B95C-4A16-BDCA-84A9E18A6BD6}" dt="2023-03-20T12:40:13.097" v="23" actId="164"/>
          <ac:spMkLst>
            <pc:docMk/>
            <pc:sldMk cId="2883500027" sldId="270"/>
            <ac:spMk id="41" creationId="{41851C46-E1FE-4E66-B938-2B05998FF505}"/>
          </ac:spMkLst>
        </pc:spChg>
        <pc:spChg chg="mod">
          <ac:chgData name="小幡 京加／リサーチ・コンサル／JRI (obata kyoka)" userId="4ea8cc82-172e-4ea0-8e41-0d0780be811b" providerId="ADAL" clId="{DE89B828-B95C-4A16-BDCA-84A9E18A6BD6}" dt="2023-03-20T12:40:13.097" v="23" actId="164"/>
          <ac:spMkLst>
            <pc:docMk/>
            <pc:sldMk cId="2883500027" sldId="270"/>
            <ac:spMk id="42" creationId="{054B247B-1F0F-4BEF-9596-AC3962CA4E55}"/>
          </ac:spMkLst>
        </pc:spChg>
        <pc:spChg chg="mod">
          <ac:chgData name="小幡 京加／リサーチ・コンサル／JRI (obata kyoka)" userId="4ea8cc82-172e-4ea0-8e41-0d0780be811b" providerId="ADAL" clId="{DE89B828-B95C-4A16-BDCA-84A9E18A6BD6}" dt="2023-03-20T12:40:13.097" v="23" actId="164"/>
          <ac:spMkLst>
            <pc:docMk/>
            <pc:sldMk cId="2883500027" sldId="270"/>
            <ac:spMk id="48" creationId="{0AB0F61E-D371-47DB-A196-9E9B7F471841}"/>
          </ac:spMkLst>
        </pc:spChg>
        <pc:spChg chg="mod">
          <ac:chgData name="小幡 京加／リサーチ・コンサル／JRI (obata kyoka)" userId="4ea8cc82-172e-4ea0-8e41-0d0780be811b" providerId="ADAL" clId="{DE89B828-B95C-4A16-BDCA-84A9E18A6BD6}" dt="2023-03-20T12:40:13.097" v="23" actId="164"/>
          <ac:spMkLst>
            <pc:docMk/>
            <pc:sldMk cId="2883500027" sldId="270"/>
            <ac:spMk id="49" creationId="{DF09F31B-02A7-4F36-B008-B702084F57D9}"/>
          </ac:spMkLst>
        </pc:spChg>
        <pc:spChg chg="mod">
          <ac:chgData name="小幡 京加／リサーチ・コンサル／JRI (obata kyoka)" userId="4ea8cc82-172e-4ea0-8e41-0d0780be811b" providerId="ADAL" clId="{DE89B828-B95C-4A16-BDCA-84A9E18A6BD6}" dt="2023-03-20T12:40:25.603" v="25" actId="164"/>
          <ac:spMkLst>
            <pc:docMk/>
            <pc:sldMk cId="2883500027" sldId="270"/>
            <ac:spMk id="50" creationId="{B2656D70-B6B1-4DCC-8D39-C4834F3D98C5}"/>
          </ac:spMkLst>
        </pc:spChg>
        <pc:spChg chg="mod">
          <ac:chgData name="小幡 京加／リサーチ・コンサル／JRI (obata kyoka)" userId="4ea8cc82-172e-4ea0-8e41-0d0780be811b" providerId="ADAL" clId="{DE89B828-B95C-4A16-BDCA-84A9E18A6BD6}" dt="2023-03-20T12:40:25.603" v="25" actId="164"/>
          <ac:spMkLst>
            <pc:docMk/>
            <pc:sldMk cId="2883500027" sldId="270"/>
            <ac:spMk id="51" creationId="{ED03E87F-CA31-40D3-88F3-79B026FB36B6}"/>
          </ac:spMkLst>
        </pc:spChg>
        <pc:spChg chg="mod">
          <ac:chgData name="小幡 京加／リサーチ・コンサル／JRI (obata kyoka)" userId="4ea8cc82-172e-4ea0-8e41-0d0780be811b" providerId="ADAL" clId="{DE89B828-B95C-4A16-BDCA-84A9E18A6BD6}" dt="2023-03-20T12:40:25.603" v="25" actId="164"/>
          <ac:spMkLst>
            <pc:docMk/>
            <pc:sldMk cId="2883500027" sldId="270"/>
            <ac:spMk id="53" creationId="{AAB349DB-D913-4B90-8320-60BC7757F192}"/>
          </ac:spMkLst>
        </pc:spChg>
        <pc:spChg chg="mod">
          <ac:chgData name="小幡 京加／リサーチ・コンサル／JRI (obata kyoka)" userId="4ea8cc82-172e-4ea0-8e41-0d0780be811b" providerId="ADAL" clId="{DE89B828-B95C-4A16-BDCA-84A9E18A6BD6}" dt="2023-03-20T12:40:25.603" v="25" actId="164"/>
          <ac:spMkLst>
            <pc:docMk/>
            <pc:sldMk cId="2883500027" sldId="270"/>
            <ac:spMk id="54" creationId="{7DCDEAF0-B070-46B3-9938-4AAFA846E276}"/>
          </ac:spMkLst>
        </pc:spChg>
        <pc:spChg chg="mod">
          <ac:chgData name="小幡 京加／リサーチ・コンサル／JRI (obata kyoka)" userId="4ea8cc82-172e-4ea0-8e41-0d0780be811b" providerId="ADAL" clId="{DE89B828-B95C-4A16-BDCA-84A9E18A6BD6}" dt="2023-03-20T12:40:25.603" v="25" actId="164"/>
          <ac:spMkLst>
            <pc:docMk/>
            <pc:sldMk cId="2883500027" sldId="270"/>
            <ac:spMk id="55" creationId="{D6105861-1650-4A03-9CCE-93A3E79F6FBF}"/>
          </ac:spMkLst>
        </pc:spChg>
        <pc:grpChg chg="add mod">
          <ac:chgData name="小幡 京加／リサーチ・コンサル／JRI (obata kyoka)" userId="4ea8cc82-172e-4ea0-8e41-0d0780be811b" providerId="ADAL" clId="{DE89B828-B95C-4A16-BDCA-84A9E18A6BD6}" dt="2023-03-20T12:40:16.412" v="24" actId="14100"/>
          <ac:grpSpMkLst>
            <pc:docMk/>
            <pc:sldMk cId="2883500027" sldId="270"/>
            <ac:grpSpMk id="4" creationId="{B2B64F79-484B-4BE1-BCED-3EA34CD33458}"/>
          </ac:grpSpMkLst>
        </pc:grpChg>
        <pc:grpChg chg="add mod">
          <ac:chgData name="小幡 京加／リサーチ・コンサル／JRI (obata kyoka)" userId="4ea8cc82-172e-4ea0-8e41-0d0780be811b" providerId="ADAL" clId="{DE89B828-B95C-4A16-BDCA-84A9E18A6BD6}" dt="2023-03-20T12:40:30.960" v="26" actId="14100"/>
          <ac:grpSpMkLst>
            <pc:docMk/>
            <pc:sldMk cId="2883500027" sldId="270"/>
            <ac:grpSpMk id="5" creationId="{744632CB-195D-44AB-ACC4-8A100514B918}"/>
          </ac:grpSpMkLst>
        </pc:grpChg>
      </pc:sldChg>
      <pc:sldChg chg="modSp mod">
        <pc:chgData name="小幡 京加／リサーチ・コンサル／JRI (obata kyoka)" userId="4ea8cc82-172e-4ea0-8e41-0d0780be811b" providerId="ADAL" clId="{DE89B828-B95C-4A16-BDCA-84A9E18A6BD6}" dt="2023-03-20T14:14:55.519" v="34" actId="6549"/>
        <pc:sldMkLst>
          <pc:docMk/>
          <pc:sldMk cId="2770493499" sldId="271"/>
        </pc:sldMkLst>
        <pc:spChg chg="mod">
          <ac:chgData name="小幡 京加／リサーチ・コンサル／JRI (obata kyoka)" userId="4ea8cc82-172e-4ea0-8e41-0d0780be811b" providerId="ADAL" clId="{DE89B828-B95C-4A16-BDCA-84A9E18A6BD6}" dt="2023-03-20T12:39:21.719" v="16" actId="1036"/>
          <ac:spMkLst>
            <pc:docMk/>
            <pc:sldMk cId="2770493499" sldId="271"/>
            <ac:spMk id="20" creationId="{57BD67FD-D567-44A9-8B2A-9104E5A2B0AE}"/>
          </ac:spMkLst>
        </pc:spChg>
        <pc:spChg chg="mod">
          <ac:chgData name="小幡 京加／リサーチ・コンサル／JRI (obata kyoka)" userId="4ea8cc82-172e-4ea0-8e41-0d0780be811b" providerId="ADAL" clId="{DE89B828-B95C-4A16-BDCA-84A9E18A6BD6}" dt="2023-03-20T14:14:55.519" v="34" actId="6549"/>
          <ac:spMkLst>
            <pc:docMk/>
            <pc:sldMk cId="2770493499" sldId="271"/>
            <ac:spMk id="34" creationId="{00000000-0000-0000-0000-000000000000}"/>
          </ac:spMkLst>
        </pc:spChg>
        <pc:grpChg chg="mod">
          <ac:chgData name="小幡 京加／リサーチ・コンサル／JRI (obata kyoka)" userId="4ea8cc82-172e-4ea0-8e41-0d0780be811b" providerId="ADAL" clId="{DE89B828-B95C-4A16-BDCA-84A9E18A6BD6}" dt="2023-03-20T12:39:21.719" v="16" actId="1036"/>
          <ac:grpSpMkLst>
            <pc:docMk/>
            <pc:sldMk cId="2770493499" sldId="271"/>
            <ac:grpSpMk id="45" creationId="{00000000-0000-0000-0000-000000000000}"/>
          </ac:grpSpMkLst>
        </pc:grpChg>
      </pc:sldChg>
      <pc:sldChg chg="add">
        <pc:chgData name="小幡 京加／リサーチ・コンサル／JRI (obata kyoka)" userId="4ea8cc82-172e-4ea0-8e41-0d0780be811b" providerId="ADAL" clId="{DE89B828-B95C-4A16-BDCA-84A9E18A6BD6}" dt="2023-03-20T14:10:09.527" v="28"/>
        <pc:sldMkLst>
          <pc:docMk/>
          <pc:sldMk cId="3848111014"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5</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ukushihoken.metro.tokyo.lg.jp/kodomo/kosodate/young-carer.html" TargetMode="External"/><Relationship Id="rId2" Type="http://schemas.openxmlformats.org/officeDocument/2006/relationships/hyperlink" Target="mailto:kodomotokazoku@jamhsw.or.jp" TargetMode="External"/><Relationship Id="rId1" Type="http://schemas.openxmlformats.org/officeDocument/2006/relationships/slideLayout" Target="../slideLayouts/slideLayout13.xml"/><Relationship Id="rId6" Type="http://schemas.openxmlformats.org/officeDocument/2006/relationships/hyperlink" Target="https://www.tokyoshigoto.jp/young/" TargetMode="External"/><Relationship Id="rId5" Type="http://schemas.openxmlformats.org/officeDocument/2006/relationships/hyperlink" Target="https://www.wakanavi-tokyo.metro.tokyo.lg.jp/" TargetMode="External"/><Relationship Id="rId4" Type="http://schemas.openxmlformats.org/officeDocument/2006/relationships/hyperlink" Target="https://tabunka.tokyo-tsunagari.or.jp/information/consultat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hlw.go.jp/stf/young-carer.html"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p>
        </p:txBody>
      </p:sp>
      <p:sp>
        <p:nvSpPr>
          <p:cNvPr id="11" name="角丸四角形 10"/>
          <p:cNvSpPr/>
          <p:nvPr/>
        </p:nvSpPr>
        <p:spPr>
          <a:xfrm>
            <a:off x="2645906" y="2576887"/>
            <a:ext cx="5400000" cy="468000"/>
          </a:xfrm>
          <a:prstGeom prst="roundRect">
            <a:avLst>
              <a:gd name="adj" fmla="val 500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障害</a:t>
            </a:r>
            <a:r>
              <a:rPr kumimoji="1" lang="zh-TW" altLang="en-US" sz="2300" spc="300" dirty="0"/>
              <a:t>福祉関係機関　編</a:t>
            </a:r>
            <a:endParaRPr kumimoji="1" lang="ja-JP" altLang="en-US" sz="2300" spc="30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674" y="3253709"/>
            <a:ext cx="5410464" cy="2719396"/>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1AF93EF0-9D39-4AE8-A1A9-5095829EA0B2}"/>
              </a:ext>
            </a:extLst>
          </p:cNvPr>
          <p:cNvSpPr/>
          <p:nvPr/>
        </p:nvSpPr>
        <p:spPr>
          <a:xfrm>
            <a:off x="4405108" y="102965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AED85BFD-6939-4543-80D7-2999435FDE56}"/>
              </a:ext>
            </a:extLst>
          </p:cNvPr>
          <p:cNvGrpSpPr/>
          <p:nvPr/>
        </p:nvGrpSpPr>
        <p:grpSpPr>
          <a:xfrm>
            <a:off x="4463906" y="1019323"/>
            <a:ext cx="1764000" cy="590402"/>
            <a:chOff x="4381976" y="1076473"/>
            <a:chExt cx="1764000" cy="590402"/>
          </a:xfrm>
        </p:grpSpPr>
        <p:sp>
          <p:nvSpPr>
            <p:cNvPr id="9" name="フリーフォーム 1">
              <a:extLst>
                <a:ext uri="{FF2B5EF4-FFF2-40B4-BE49-F238E27FC236}">
                  <a16:creationId xmlns:a16="http://schemas.microsoft.com/office/drawing/2014/main" id="{BD759A8B-BD5F-4A81-BA8B-1BF8CAF7645D}"/>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47DC17E2-6EF9-41C5-B4E8-88B0C57FE121}"/>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DD3EF186-F204-418C-876E-8FA078710D19}"/>
              </a:ext>
            </a:extLst>
          </p:cNvPr>
          <p:cNvGraphicFramePr>
            <a:graphicFrameLocks noGrp="1"/>
          </p:cNvGraphicFramePr>
          <p:nvPr>
            <p:extLst>
              <p:ext uri="{D42A27DB-BD31-4B8C-83A1-F6EECF244321}">
                <p14:modId xmlns:p14="http://schemas.microsoft.com/office/powerpoint/2010/main" val="2692800048"/>
              </p:ext>
            </p:extLst>
          </p:nvPr>
        </p:nvGraphicFramePr>
        <p:xfrm>
          <a:off x="539906" y="1053170"/>
          <a:ext cx="9616335" cy="1260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児童相談所相談専用ダイヤル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家族のこと、家の中での困りごと等についての相談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日本精神保健福祉士協会「子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と家族の相談窓口」</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chemeClr val="tx1"/>
                          </a:solidFill>
                          <a:effectLst/>
                          <a:latin typeface="+mn-ea"/>
                          <a:ea typeface="+mn-ea"/>
                          <a:cs typeface="Times New Roman" panose="02020603050405020304" pitchFamily="18" charset="0"/>
                          <a:hlinkClick r:id="rId2"/>
                        </a:rPr>
                        <a:t>kodomotokazoku@jamhsw.or.jp</a:t>
                      </a:r>
                      <a:endParaRPr lang="ja-JP" sz="1000" kern="100" spc="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bl>
          </a:graphicData>
        </a:graphic>
      </p:graphicFrame>
      <p:graphicFrame>
        <p:nvGraphicFramePr>
          <p:cNvPr id="12" name="表 11">
            <a:extLst>
              <a:ext uri="{FF2B5EF4-FFF2-40B4-BE49-F238E27FC236}">
                <a16:creationId xmlns:a16="http://schemas.microsoft.com/office/drawing/2014/main" id="{DCA40169-90F4-49B4-A6B3-9EC463985447}"/>
              </a:ext>
            </a:extLst>
          </p:cNvPr>
          <p:cNvGraphicFramePr>
            <a:graphicFrameLocks noGrp="1"/>
          </p:cNvGraphicFramePr>
          <p:nvPr>
            <p:extLst>
              <p:ext uri="{D42A27DB-BD31-4B8C-83A1-F6EECF244321}">
                <p14:modId xmlns:p14="http://schemas.microsoft.com/office/powerpoint/2010/main" val="3284170072"/>
              </p:ext>
            </p:extLst>
          </p:nvPr>
        </p:nvGraphicFramePr>
        <p:xfrm>
          <a:off x="539906" y="2708012"/>
          <a:ext cx="9616334" cy="1732584"/>
        </p:xfrm>
        <a:graphic>
          <a:graphicData uri="http://schemas.openxmlformats.org/drawingml/2006/table">
            <a:tbl>
              <a:tblPr firstRow="1" firstCol="1" bandRow="1">
                <a:tableStyleId>{5C22544A-7EE6-4342-B048-85BDC9FD1C3A}</a:tableStyleId>
              </a:tblPr>
              <a:tblGrid>
                <a:gridCol w="3280068">
                  <a:extLst>
                    <a:ext uri="{9D8B030D-6E8A-4147-A177-3AD203B41FA5}">
                      <a16:colId xmlns:a16="http://schemas.microsoft.com/office/drawing/2014/main" val="4261298994"/>
                    </a:ext>
                  </a:extLst>
                </a:gridCol>
                <a:gridCol w="6336266">
                  <a:extLst>
                    <a:ext uri="{9D8B030D-6E8A-4147-A177-3AD203B41FA5}">
                      <a16:colId xmlns:a16="http://schemas.microsoft.com/office/drawing/2014/main" val="3458921727"/>
                    </a:ext>
                  </a:extLst>
                </a:gridCol>
              </a:tblGrid>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対象者・内容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会・支援団体名</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16573">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精神疾患の親を持つ子供の会</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精神疾患の親をもつ子どもの会（こどもぴあ）</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71828"/>
                  </a:ext>
                </a:extLst>
              </a:tr>
              <a:tr h="216573">
                <a:tc>
                  <a:txBody>
                    <a:bodyPr/>
                    <a:lstStyle/>
                    <a:p>
                      <a:pPr algn="l"/>
                      <a:r>
                        <a:rPr lang="ja-JP" sz="1000" kern="0" spc="70" baseline="0" dirty="0">
                          <a:solidFill>
                            <a:schemeClr val="tx1"/>
                          </a:solidFill>
                          <a:effectLst/>
                          <a:latin typeface="+mn-ea"/>
                          <a:ea typeface="+mn-ea"/>
                          <a:cs typeface="Times New Roman" panose="02020603050405020304" pitchFamily="18" charset="0"/>
                        </a:rPr>
                        <a:t>精神疾患の家族を持つ人の家族会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公益社団法人　全国精神保健福祉会連合会（みんなねっと）</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16573">
                <a:tc rowSpan="2">
                  <a:txBody>
                    <a:bodyPr/>
                    <a:lstStyle/>
                    <a:p>
                      <a:pPr algn="l"/>
                      <a:r>
                        <a:rPr lang="ja-JP" sz="1000" kern="0" spc="70" baseline="0" dirty="0">
                          <a:solidFill>
                            <a:schemeClr val="tx1"/>
                          </a:solidFill>
                          <a:effectLst/>
                          <a:latin typeface="+mn-ea"/>
                          <a:ea typeface="+mn-ea"/>
                          <a:cs typeface="Times New Roman" panose="02020603050405020304" pitchFamily="18" charset="0"/>
                        </a:rPr>
                        <a:t>障害者のきょうだい</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シブコト 障害者のきょうだいのためのサイト</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1657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ADC"/>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全国きょうだいの会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16573">
                <a:tc>
                  <a:txBody>
                    <a:bodyPr/>
                    <a:lstStyle/>
                    <a:p>
                      <a:pPr algn="l"/>
                      <a:r>
                        <a:rPr lang="ja-JP" altLang="en-US" sz="1000" kern="100" spc="70" baseline="0" dirty="0">
                          <a:solidFill>
                            <a:schemeClr val="tx1"/>
                          </a:solidFill>
                          <a:effectLst/>
                          <a:latin typeface="+mn-ea"/>
                          <a:ea typeface="+mn-ea"/>
                          <a:cs typeface="Times New Roman" panose="02020603050405020304" pitchFamily="18" charset="0"/>
                        </a:rPr>
                        <a:t>認知症の家族を持つ子供の会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若年認知症の親と向き合う子ども世代のつどい　まりねっこ</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436344"/>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ヤングケアラー・若者ケアラーのオンラインコミュニティ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en-US" sz="1000" kern="0" spc="70" baseline="0" dirty="0" err="1">
                          <a:solidFill>
                            <a:schemeClr val="tx1"/>
                          </a:solidFill>
                          <a:effectLst/>
                          <a:latin typeface="+mn-ea"/>
                          <a:ea typeface="+mn-ea"/>
                          <a:cs typeface="Times New Roman" panose="02020603050405020304" pitchFamily="18" charset="0"/>
                        </a:rPr>
                        <a:t>Yancle</a:t>
                      </a:r>
                      <a:r>
                        <a:rPr lang="en-US" sz="1000" kern="0" spc="70" baseline="0" dirty="0">
                          <a:solidFill>
                            <a:schemeClr val="tx1"/>
                          </a:solidFill>
                          <a:effectLst/>
                          <a:latin typeface="+mn-ea"/>
                          <a:ea typeface="+mn-ea"/>
                          <a:cs typeface="Times New Roman" panose="02020603050405020304" pitchFamily="18" charset="0"/>
                        </a:rPr>
                        <a:t> community</a:t>
                      </a:r>
                      <a:r>
                        <a:rPr lang="ja-JP" sz="1000" kern="0" spc="70" baseline="0" dirty="0">
                          <a:solidFill>
                            <a:schemeClr val="tx1"/>
                          </a:solidFill>
                          <a:effectLst/>
                          <a:latin typeface="+mn-ea"/>
                          <a:ea typeface="+mn-ea"/>
                          <a:cs typeface="Times New Roman" panose="02020603050405020304" pitchFamily="18" charset="0"/>
                        </a:rPr>
                        <a:t>（ヤンクルコミュニティ）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家族のケアをしている中高生のオンラインコミュニティ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ほっと一息タイム（一般社団法人ケアラーアクションネットワーク協会）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788328"/>
                  </a:ext>
                </a:extLst>
              </a:tr>
            </a:tbl>
          </a:graphicData>
        </a:graphic>
      </p:graphicFrame>
      <p:graphicFrame>
        <p:nvGraphicFramePr>
          <p:cNvPr id="13" name="表 12">
            <a:extLst>
              <a:ext uri="{FF2B5EF4-FFF2-40B4-BE49-F238E27FC236}">
                <a16:creationId xmlns:a16="http://schemas.microsoft.com/office/drawing/2014/main" id="{600B513A-050A-49FE-9376-21D11DF18B4E}"/>
              </a:ext>
            </a:extLst>
          </p:cNvPr>
          <p:cNvGraphicFramePr>
            <a:graphicFrameLocks noGrp="1"/>
          </p:cNvGraphicFramePr>
          <p:nvPr>
            <p:extLst>
              <p:ext uri="{D42A27DB-BD31-4B8C-83A1-F6EECF244321}">
                <p14:modId xmlns:p14="http://schemas.microsoft.com/office/powerpoint/2010/main" val="1469655408"/>
              </p:ext>
            </p:extLst>
          </p:nvPr>
        </p:nvGraphicFramePr>
        <p:xfrm>
          <a:off x="539905" y="6869383"/>
          <a:ext cx="9616335" cy="448800"/>
        </p:xfrm>
        <a:graphic>
          <a:graphicData uri="http://schemas.openxmlformats.org/drawingml/2006/table">
            <a:tbl>
              <a:tblPr firstRow="1" firstCol="1" bandRow="1">
                <a:tableStyleId>{5C22544A-7EE6-4342-B048-85BDC9FD1C3A}</a:tableStyleId>
              </a:tblPr>
              <a:tblGrid>
                <a:gridCol w="3611181">
                  <a:extLst>
                    <a:ext uri="{9D8B030D-6E8A-4147-A177-3AD203B41FA5}">
                      <a16:colId xmlns:a16="http://schemas.microsoft.com/office/drawing/2014/main" val="1373258002"/>
                    </a:ext>
                  </a:extLst>
                </a:gridCol>
                <a:gridCol w="6005154">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endParaRPr lang="en-US" altLang="ja-JP" sz="1000" b="1" kern="0" dirty="0">
                        <a:solidFill>
                          <a:schemeClr val="tx1"/>
                        </a:solidFill>
                        <a:effectLst/>
                        <a:latin typeface="+mn-ea"/>
                        <a:ea typeface="+mn-ea"/>
                        <a:cs typeface="ＭＳ Ｐゴシック" panose="020B0600070205080204" pitchFamily="50" charset="-128"/>
                      </a:endParaRPr>
                    </a:p>
                    <a:p>
                      <a:pPr algn="ctr"/>
                      <a:r>
                        <a:rPr lang="ja-JP" altLang="en-US" sz="1000" b="1" kern="0" dirty="0">
                          <a:solidFill>
                            <a:schemeClr val="tx1"/>
                          </a:solidFill>
                          <a:effectLst/>
                          <a:latin typeface="+mn-ea"/>
                          <a:ea typeface="+mn-ea"/>
                          <a:cs typeface="ＭＳ Ｐゴシック" panose="020B0600070205080204" pitchFamily="50" charset="-128"/>
                        </a:rPr>
                        <a:t>（令和</a:t>
                      </a:r>
                      <a:r>
                        <a:rPr lang="en-US" altLang="ja-JP" sz="1000" b="1" kern="0" dirty="0">
                          <a:solidFill>
                            <a:schemeClr val="tx1"/>
                          </a:solidFill>
                          <a:effectLst/>
                          <a:latin typeface="+mn-ea"/>
                          <a:ea typeface="+mn-ea"/>
                          <a:cs typeface="ＭＳ Ｐゴシック" panose="020B0600070205080204" pitchFamily="50" charset="-128"/>
                        </a:rPr>
                        <a:t>4</a:t>
                      </a:r>
                      <a:r>
                        <a:rPr lang="ja-JP" altLang="en-US" sz="1000" b="1" kern="0" dirty="0">
                          <a:solidFill>
                            <a:schemeClr val="tx1"/>
                          </a:solidFill>
                          <a:effectLst/>
                          <a:latin typeface="+mn-ea"/>
                          <a:ea typeface="+mn-ea"/>
                          <a:cs typeface="ＭＳ Ｐゴシック" panose="020B0600070205080204" pitchFamily="50" charset="-128"/>
                        </a:rPr>
                        <a:t>年度）</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3"/>
                        </a:rPr>
                        <a:t>https://www.fukushihoken.metro.tokyo.lg.jp/kodomo/kosodate/young-carer.html</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1BEB518A-8A57-4C1E-A74A-62CEDA30F359}"/>
              </a:ext>
            </a:extLst>
          </p:cNvPr>
          <p:cNvGraphicFramePr>
            <a:graphicFrameLocks noGrp="1"/>
          </p:cNvGraphicFramePr>
          <p:nvPr>
            <p:extLst>
              <p:ext uri="{D42A27DB-BD31-4B8C-83A1-F6EECF244321}">
                <p14:modId xmlns:p14="http://schemas.microsoft.com/office/powerpoint/2010/main" val="1185367238"/>
              </p:ext>
            </p:extLst>
          </p:nvPr>
        </p:nvGraphicFramePr>
        <p:xfrm>
          <a:off x="539905" y="4775875"/>
          <a:ext cx="9616335" cy="166080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lumMod val="75000"/>
                              <a:lumOff val="25000"/>
                            </a:schemeClr>
                          </a:solidFill>
                          <a:effectLst/>
                          <a:latin typeface="+mn-ea"/>
                          <a:ea typeface="+mn-ea"/>
                          <a:cs typeface="Times New Roman" panose="02020603050405020304" pitchFamily="18" charset="0"/>
                        </a:rPr>
                        <a:t>東京都多言語相談ナビ　（ＴＭＣＮａｖｉ）</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東京都多文化共生ポータルサイト</a:t>
                      </a:r>
                      <a:endParaRPr lang="en-US" altLang="ja-JP" sz="1000" kern="100" spc="70" baseline="0" dirty="0">
                        <a:solidFill>
                          <a:schemeClr val="tx1"/>
                        </a:solidFill>
                        <a:effectLst/>
                        <a:latin typeface="+mn-ea"/>
                        <a:ea typeface="+mn-ea"/>
                        <a:cs typeface="Times New Roman" panose="02020603050405020304" pitchFamily="18" charset="0"/>
                      </a:endParaRPr>
                    </a:p>
                    <a:p>
                      <a:pPr marL="0" marR="0" lvl="0" indent="0" algn="just" defTabSz="1007577" rtl="0" eaLnBrk="1" fontAlgn="auto" latinLnBrk="0" hangingPunct="1">
                        <a:lnSpc>
                          <a:spcPct val="100000"/>
                        </a:lnSpc>
                        <a:spcBef>
                          <a:spcPts val="0"/>
                        </a:spcBef>
                        <a:spcAft>
                          <a:spcPts val="0"/>
                        </a:spcAft>
                        <a:buClrTx/>
                        <a:buSzTx/>
                        <a:buFontTx/>
                        <a:buNone/>
                        <a:tabLst/>
                        <a:defRPr/>
                      </a:pPr>
                      <a:r>
                        <a:rPr lang="en-US" altLang="ja-JP" sz="1000" kern="100" dirty="0">
                          <a:solidFill>
                            <a:srgbClr val="FF0000"/>
                          </a:solidFill>
                          <a:effectLst/>
                          <a:latin typeface="+mn-ea"/>
                          <a:ea typeface="+mn-ea"/>
                          <a:cs typeface="Times New Roman" panose="02020603050405020304" pitchFamily="18" charset="0"/>
                          <a:hlinkClick r:id="rId4"/>
                        </a:rPr>
                        <a:t>https://tabunka.tokyo-tsunagari.or.jp/information/consultation.html</a:t>
                      </a:r>
                      <a:endParaRPr lang="ja-JP" altLang="ja-JP" sz="1000" kern="100" dirty="0">
                        <a:solidFill>
                          <a:srgbClr val="FF0000"/>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5"/>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03-3267-0808</a:t>
                      </a:r>
                      <a:r>
                        <a:rPr lang="ja-JP" altLang="en-US" sz="1000" kern="0" spc="70" baseline="0" dirty="0">
                          <a:effectLst/>
                          <a:latin typeface="+mn-ea"/>
                          <a:ea typeface="+mn-ea"/>
                          <a:cs typeface="Times New Roman" panose="02020603050405020304" pitchFamily="18" charset="0"/>
                        </a:rPr>
                        <a:t>　</a:t>
                      </a:r>
                      <a:r>
                        <a:rPr lang="ja-JP" sz="1000" kern="0" spc="70" baseline="0" dirty="0">
                          <a:effectLst/>
                          <a:latin typeface="+mn-ea"/>
                          <a:ea typeface="+mn-ea"/>
                          <a:cs typeface="Times New Roman" panose="02020603050405020304" pitchFamily="18" charset="0"/>
                        </a:rPr>
                        <a:t>●メール相談　　●</a:t>
                      </a:r>
                      <a:r>
                        <a:rPr lang="en-US" sz="1000" kern="0" spc="70" baseline="0" dirty="0">
                          <a:effectLst/>
                          <a:latin typeface="+mn-ea"/>
                          <a:ea typeface="+mn-ea"/>
                          <a:cs typeface="Times New Roman" panose="02020603050405020304" pitchFamily="18" charset="0"/>
                        </a:rPr>
                        <a:t>LINE</a:t>
                      </a:r>
                      <a:r>
                        <a:rPr lang="ja-JP" sz="1000" kern="0" spc="70" baseline="0" dirty="0">
                          <a:effectLst/>
                          <a:latin typeface="+mn-ea"/>
                          <a:ea typeface="+mn-ea"/>
                          <a:cs typeface="Times New Roman" panose="02020603050405020304" pitchFamily="18" charset="0"/>
                        </a:rPr>
                        <a:t>相談</a:t>
                      </a:r>
                      <a:endParaRPr lang="en-US" altLang="ja-JP" sz="10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6"/>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bl>
          </a:graphicData>
        </a:graphic>
      </p:graphicFrame>
      <p:grpSp>
        <p:nvGrpSpPr>
          <p:cNvPr id="17" name="グループ化 16"/>
          <p:cNvGrpSpPr/>
          <p:nvPr/>
        </p:nvGrpSpPr>
        <p:grpSpPr>
          <a:xfrm>
            <a:off x="539906" y="769129"/>
            <a:ext cx="3805931" cy="204295"/>
            <a:chOff x="539906" y="2235727"/>
            <a:chExt cx="3805931" cy="204295"/>
          </a:xfrm>
        </p:grpSpPr>
        <p:sp>
          <p:nvSpPr>
            <p:cNvPr id="19" name="正方形/長方形 18"/>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539906" y="2444152"/>
            <a:ext cx="7529379" cy="204295"/>
            <a:chOff x="539906" y="2235727"/>
            <a:chExt cx="7529379" cy="204295"/>
          </a:xfrm>
        </p:grpSpPr>
        <p:sp>
          <p:nvSpPr>
            <p:cNvPr id="24" name="正方形/長方形 23"/>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全国的なヤングケアラー・元当事者同士の交流会・家族会の一例</a:t>
              </a:r>
            </a:p>
          </p:txBody>
        </p:sp>
        <p:sp>
          <p:nvSpPr>
            <p:cNvPr id="25" name="正方形/長方形 24"/>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539906" y="4535918"/>
            <a:ext cx="3805931" cy="204295"/>
            <a:chOff x="539906" y="2235727"/>
            <a:chExt cx="3805931" cy="204295"/>
          </a:xfrm>
        </p:grpSpPr>
        <p:sp>
          <p:nvSpPr>
            <p:cNvPr id="27" name="正方形/長方形 26"/>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E068881E-23EC-464D-8378-E017D3337B66}"/>
              </a:ext>
            </a:extLst>
          </p:cNvPr>
          <p:cNvSpPr/>
          <p:nvPr/>
        </p:nvSpPr>
        <p:spPr>
          <a:xfrm>
            <a:off x="539906" y="6434498"/>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1000" spc="80" dirty="0">
                <a:solidFill>
                  <a:schemeClr val="tx1"/>
                </a:solidFill>
                <a:latin typeface="+mn-ea"/>
              </a:rPr>
              <a:t>※</a:t>
            </a:r>
            <a:r>
              <a:rPr kumimoji="1" lang="ja-JP" altLang="en-US" sz="1000" spc="80" dirty="0">
                <a:solidFill>
                  <a:schemeClr val="tx1"/>
                </a:solidFill>
                <a:latin typeface="+mn-ea"/>
              </a:rPr>
              <a:t>上記のほか、東京都こどもホームページには、子供の相談窓口を紹介したページがあるので、併せて参照ください。</a:t>
            </a:r>
            <a:endParaRPr kumimoji="1" lang="en-US" altLang="ja-JP" sz="1000" spc="80" dirty="0">
              <a:solidFill>
                <a:schemeClr val="tx1"/>
              </a:solidFill>
              <a:latin typeface="+mn-ea"/>
            </a:endParaRPr>
          </a:p>
          <a:p>
            <a:pPr algn="just">
              <a:lnSpc>
                <a:spcPct val="140000"/>
              </a:lnSpc>
              <a:buClr>
                <a:srgbClr val="F7B353"/>
              </a:buClr>
            </a:pPr>
            <a:r>
              <a:rPr kumimoji="1" lang="en-US" altLang="ja-JP" sz="1000" spc="80" dirty="0">
                <a:solidFill>
                  <a:schemeClr val="tx1"/>
                </a:solidFill>
                <a:latin typeface="+mn-ea"/>
              </a:rPr>
              <a:t>https://tokyo-kodomo-hp.metro.tokyo.lg.jp/soudan /</a:t>
            </a:r>
          </a:p>
          <a:p>
            <a:pPr algn="just">
              <a:lnSpc>
                <a:spcPct val="140000"/>
              </a:lnSpc>
              <a:buClr>
                <a:srgbClr val="F7B353"/>
              </a:buClr>
            </a:pPr>
            <a:endParaRPr kumimoji="1" lang="ja-JP" altLang="en-US" sz="1000" spc="80" dirty="0">
              <a:solidFill>
                <a:schemeClr val="tx1"/>
              </a:solidFill>
              <a:latin typeface="+mn-ea"/>
            </a:endParaRPr>
          </a:p>
        </p:txBody>
      </p:sp>
    </p:spTree>
    <p:extLst>
      <p:ext uri="{BB962C8B-B14F-4D97-AF65-F5344CB8AC3E}">
        <p14:creationId xmlns:p14="http://schemas.microsoft.com/office/powerpoint/2010/main" val="174796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法令上の定義はありませんが、一般に、本来大人が担うと想定されている家事や家族の世話などを日常的に行っている</a:t>
            </a:r>
            <a:r>
              <a:rPr kumimoji="1" lang="en-US" altLang="ja-JP" sz="1200" spc="80" dirty="0">
                <a:solidFill>
                  <a:schemeClr val="tx1"/>
                </a:solidFill>
              </a:rPr>
              <a:t>18</a:t>
            </a:r>
            <a:r>
              <a:rPr kumimoji="1" lang="ja-JP" altLang="en-US" sz="1200" spc="80" dirty="0">
                <a:solidFill>
                  <a:schemeClr val="tx1"/>
                </a:solidFill>
              </a:rPr>
              <a:t>歳未満の子供とされています。ただし</a:t>
            </a:r>
            <a:r>
              <a:rPr kumimoji="1" lang="en-US" altLang="ja-JP" sz="1200" spc="80" dirty="0">
                <a:solidFill>
                  <a:schemeClr val="tx1"/>
                </a:solidFill>
              </a:rPr>
              <a:t>18</a:t>
            </a:r>
            <a:r>
              <a:rPr kumimoji="1" lang="ja-JP" altLang="en-US" sz="1200" spc="80" dirty="0">
                <a:solidFill>
                  <a:schemeClr val="tx1"/>
                </a:solidFill>
              </a:rPr>
              <a:t>歳を超えてもケアが続く可能性はあり、若者ケアラーまで切れ目のない支援が必要です。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ケアには思いやりを育む等良い面もありますが、過度な負担が続くと、友達と遊ぶなど子供らしく過ごす権利の侵害、子供自身の心身の健康が保持・増進されない、学習面での遅れや進学に影響が出る、就労への影響など長期的に影響があることを理解し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点ではなく線で、若者ケアラーまで切れ目のない支援を行い、将来の可能性を広げる（狭めない）ことが必要です 。</a:t>
            </a:r>
          </a:p>
        </p:txBody>
      </p:sp>
      <p:grpSp>
        <p:nvGrpSpPr>
          <p:cNvPr id="36" name="グループ化 35"/>
          <p:cNvGrpSpPr/>
          <p:nvPr/>
        </p:nvGrpSpPr>
        <p:grpSpPr>
          <a:xfrm>
            <a:off x="539906" y="2303109"/>
            <a:ext cx="9612000" cy="1440000"/>
            <a:chOff x="539906" y="2466813"/>
            <a:chExt cx="9612000" cy="1440000"/>
          </a:xfrm>
        </p:grpSpPr>
        <p:sp>
          <p:nvSpPr>
            <p:cNvPr id="15" name="正方形/長方形 14"/>
            <p:cNvSpPr/>
            <p:nvPr/>
          </p:nvSpPr>
          <p:spPr>
            <a:xfrm>
              <a:off x="539906" y="2466813"/>
              <a:ext cx="9612000"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dirty="0">
                  <a:solidFill>
                    <a:schemeClr val="tx1"/>
                  </a:solidFill>
                </a:rPr>
                <a:t>「子供の権利」が侵害されていないかどうかのチェックポイント</a:t>
              </a:r>
            </a:p>
          </p:txBody>
        </p:sp>
        <p:sp>
          <p:nvSpPr>
            <p:cNvPr id="16" name="正方形/長方形 15"/>
            <p:cNvSpPr/>
            <p:nvPr/>
          </p:nvSpPr>
          <p:spPr>
            <a:xfrm>
              <a:off x="539906" y="2826813"/>
              <a:ext cx="9612000" cy="1080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1604394" y="2933788"/>
              <a:ext cx="7483025" cy="836250"/>
              <a:chOff x="1511006" y="2959188"/>
              <a:chExt cx="7483025" cy="836250"/>
            </a:xfrm>
          </p:grpSpPr>
          <p:grpSp>
            <p:nvGrpSpPr>
              <p:cNvPr id="28" name="グループ化 27"/>
              <p:cNvGrpSpPr/>
              <p:nvPr/>
            </p:nvGrpSpPr>
            <p:grpSpPr>
              <a:xfrm>
                <a:off x="1511006" y="2959188"/>
                <a:ext cx="7483025" cy="360000"/>
                <a:chOff x="1511006" y="2959188"/>
                <a:chExt cx="7483025" cy="360000"/>
              </a:xfrm>
            </p:grpSpPr>
            <p:sp>
              <p:nvSpPr>
                <p:cNvPr id="18" name="角丸四角形 17"/>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教育を受ける権利</a:t>
                  </a:r>
                </a:p>
              </p:txBody>
            </p:sp>
            <p:sp>
              <p:nvSpPr>
                <p:cNvPr id="19" name="角丸四角形 18"/>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休み・遊ぶ権利</a:t>
                  </a:r>
                </a:p>
              </p:txBody>
            </p:sp>
            <p:sp>
              <p:nvSpPr>
                <p:cNvPr id="21" name="角丸四角形 20"/>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意見を表す権利</a:t>
                  </a:r>
                </a:p>
              </p:txBody>
            </p:sp>
          </p:grpSp>
          <p:grpSp>
            <p:nvGrpSpPr>
              <p:cNvPr id="29" name="グループ化 28"/>
              <p:cNvGrpSpPr/>
              <p:nvPr/>
            </p:nvGrpSpPr>
            <p:grpSpPr>
              <a:xfrm>
                <a:off x="1511006" y="3435438"/>
                <a:ext cx="7483025" cy="360000"/>
                <a:chOff x="1511006" y="2959188"/>
                <a:chExt cx="7483025" cy="360000"/>
              </a:xfrm>
            </p:grpSpPr>
            <p:sp>
              <p:nvSpPr>
                <p:cNvPr id="30" name="角丸四角形 29"/>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健康・医療への権利</a:t>
                  </a:r>
                </a:p>
              </p:txBody>
            </p:sp>
            <p:sp>
              <p:nvSpPr>
                <p:cNvPr id="31" name="角丸四角形 30"/>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社会保障を受ける権利</a:t>
                  </a:r>
                </a:p>
              </p:txBody>
            </p:sp>
            <p:sp>
              <p:nvSpPr>
                <p:cNvPr id="32" name="角丸四角形 31"/>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生活水準の確保</a:t>
                  </a:r>
                </a:p>
              </p:txBody>
            </p:sp>
          </p:grpSp>
        </p:grpSp>
      </p:grpSp>
      <p:pic>
        <p:nvPicPr>
          <p:cNvPr id="34" name="図 33">
            <a:extLst>
              <a:ext uri="{FF2B5EF4-FFF2-40B4-BE49-F238E27FC236}">
                <a16:creationId xmlns:a16="http://schemas.microsoft.com/office/drawing/2014/main" id="{07B78C25-9070-4671-BCB8-6EAE67912F08}"/>
              </a:ext>
            </a:extLst>
          </p:cNvPr>
          <p:cNvPicPr/>
          <p:nvPr/>
        </p:nvPicPr>
        <p:blipFill rotWithShape="1">
          <a:blip r:embed="rId2">
            <a:extLst>
              <a:ext uri="{28A0092B-C50C-407E-A947-70E740481C1C}">
                <a14:useLocalDpi xmlns:a14="http://schemas.microsoft.com/office/drawing/2010/main" val="0"/>
              </a:ext>
            </a:extLst>
          </a:blip>
          <a:srcRect l="2487" t="21220" r="1226" b="90"/>
          <a:stretch/>
        </p:blipFill>
        <p:spPr bwMode="auto">
          <a:xfrm>
            <a:off x="539907" y="3961278"/>
            <a:ext cx="5714148" cy="3127250"/>
          </a:xfrm>
          <a:prstGeom prst="rect">
            <a:avLst/>
          </a:prstGeom>
          <a:noFill/>
          <a:ln>
            <a:noFill/>
          </a:ln>
        </p:spPr>
      </p:pic>
      <p:sp>
        <p:nvSpPr>
          <p:cNvPr id="35" name="正方形/長方形 34"/>
          <p:cNvSpPr/>
          <p:nvPr/>
        </p:nvSpPr>
        <p:spPr>
          <a:xfrm>
            <a:off x="539906" y="7201416"/>
            <a:ext cx="2855032" cy="17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600" spc="80" dirty="0">
                <a:solidFill>
                  <a:schemeClr val="tx1"/>
                </a:solidFill>
              </a:rPr>
              <a:t>出所：厚生労働省（</a:t>
            </a:r>
            <a:r>
              <a:rPr kumimoji="1" lang="en-US" altLang="ja-JP" sz="600" spc="80" dirty="0">
                <a:solidFill>
                  <a:schemeClr val="tx1"/>
                </a:solidFill>
              </a:rPr>
              <a:t>https://www.mhlw.go.jp/young-carer/</a:t>
            </a:r>
            <a:r>
              <a:rPr kumimoji="1" lang="ja-JP" altLang="en-US" sz="600" spc="80" dirty="0">
                <a:solidFill>
                  <a:schemeClr val="tx1"/>
                </a:solidFill>
              </a:rPr>
              <a:t>）</a:t>
            </a:r>
          </a:p>
        </p:txBody>
      </p:sp>
      <p:sp>
        <p:nvSpPr>
          <p:cNvPr id="37" name="角丸四角形 36"/>
          <p:cNvSpPr/>
          <p:nvPr/>
        </p:nvSpPr>
        <p:spPr>
          <a:xfrm>
            <a:off x="6515906" y="3962400"/>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210318"/>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201884"/>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816065"/>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r>
                <a:rPr kumimoji="1" lang="en-US" altLang="ja-JP" sz="1100" spc="80" dirty="0">
                  <a:solidFill>
                    <a:schemeClr val="tx1"/>
                  </a:solidFill>
                </a:rPr>
                <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377983"/>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5939901"/>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501819"/>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spTree>
    <p:extLst>
      <p:ext uri="{BB962C8B-B14F-4D97-AF65-F5344CB8AC3E}">
        <p14:creationId xmlns:p14="http://schemas.microsoft.com/office/powerpoint/2010/main" val="46504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2089284"/>
            <a:ext cx="5087499" cy="5075851"/>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相談支援専門員は訪問をすることが多く、ヤングケアラーに気付ける機会が多くあります。家族全体を見る視点を持ち、普段サービス提供を行っている家族の背後にヤングケアラーがいるかもしれないことに留意しましょう。</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ヤングケアラーを「介護者」とみなさず、夜間等ホームヘルプサービス等が入っていない時にヤングケアラーに負担がかかっていないか、考えてみましょう。</a:t>
            </a: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見守りも重要な支援です。必要に応じて地域の支援団体や子供食堂等とも連携し、本人や家庭のニーズに沿う支援をしていきましょう。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障害福祉関係機関におけるヤングケアラー支援の役割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a:solidFill>
                  <a:schemeClr val="tx1"/>
                </a:solidFill>
              </a:rPr>
              <a:t>人、「</a:t>
            </a:r>
            <a:r>
              <a:rPr kumimoji="1" lang="ja-JP" altLang="en-US" sz="1200" spc="80" dirty="0">
                <a:solidFill>
                  <a:schemeClr val="tx1"/>
                </a:solidFill>
              </a:rPr>
              <a:t>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多子世帯で、親・きょうだいに障害や疾患がある場合等は、障害等のないしっかりした子供にケアの負担が集中してしまっているケースがあります。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障害福祉関係機関は、家族に障害のある人がいる場合のヤングケアラーへの気付きや、関係機関へのつなぎ、支援において大きな役割を果たします。家庭訪問等による本人や家族との対話や、困りごと・ニーズ等の把握や寄り添い・支援等が期待されます。</a:t>
            </a:r>
          </a:p>
        </p:txBody>
      </p:sp>
      <p:sp>
        <p:nvSpPr>
          <p:cNvPr id="19" name="正方形/長方形 18"/>
          <p:cNvSpPr/>
          <p:nvPr/>
        </p:nvSpPr>
        <p:spPr>
          <a:xfrm>
            <a:off x="539906" y="2737284"/>
            <a:ext cx="4320000" cy="4427851"/>
          </a:xfrm>
          <a:prstGeom prst="rect">
            <a:avLst/>
          </a:prstGeom>
          <a:solidFill>
            <a:srgbClr val="EDD9E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089284"/>
            <a:ext cx="4320000" cy="648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711051"/>
            <a:ext cx="3780000" cy="300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FF474B"/>
                </a:solidFill>
              </a:rPr>
              <a:t>障害福祉政策の主管課</a:t>
            </a:r>
            <a:r>
              <a:rPr kumimoji="1" lang="ja-JP" altLang="en-US" sz="1100" spc="80"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b="1" spc="80" dirty="0">
                <a:solidFill>
                  <a:srgbClr val="FF474B"/>
                </a:solidFill>
              </a:rPr>
              <a:t>基幹相談支援センター、特定相談支援事業所</a:t>
            </a:r>
            <a:r>
              <a:rPr kumimoji="1" lang="ja-JP" altLang="en-US" sz="1100" spc="80" dirty="0">
                <a:solidFill>
                  <a:schemeClr val="tx1"/>
                </a:solidFill>
              </a:rPr>
              <a:t>は、障害者のサービス等利用計画の作成、支援実施、病院・施設の入所・退所等にあたって地域移行に向けた支援等を行います。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障害福祉関係機関の場合、相談支援専門員によるモニタリングや、育児支援を考慮したホームヘルプサービス、ショートステイの利用等で、間接的にヤングケアラーの負担をやわらげ支援できる可能性があり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既存の仕組みを最大限活用し、ケースに応じ様々な支援機関と連携して支援をしていくことを考えましょう。</a:t>
            </a:r>
          </a:p>
        </p:txBody>
      </p:sp>
      <p:sp>
        <p:nvSpPr>
          <p:cNvPr id="37" name="正方形/長方形 36"/>
          <p:cNvSpPr/>
          <p:nvPr/>
        </p:nvSpPr>
        <p:spPr>
          <a:xfrm>
            <a:off x="539906" y="7255607"/>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出所：厚生労働省　こどもがこどもでいられる街に。～みんなでヤングケアラーを支える社会を目指して～ </a:t>
            </a:r>
            <a:r>
              <a:rPr kumimoji="1" lang="en-US" altLang="ja-JP" sz="800" spc="80" dirty="0">
                <a:solidFill>
                  <a:schemeClr val="tx1"/>
                </a:solidFill>
              </a:rPr>
              <a:t>(https://www.mhlw.go.jp/young-carer/)</a:t>
            </a:r>
          </a:p>
          <a:p>
            <a:pPr algn="just">
              <a:lnSpc>
                <a:spcPct val="140000"/>
              </a:lnSpc>
              <a:buClr>
                <a:srgbClr val="F7B353"/>
              </a:buClr>
            </a:pPr>
            <a:endParaRPr kumimoji="1" lang="en-US" altLang="ja-JP" sz="800" spc="80" dirty="0">
              <a:solidFill>
                <a:schemeClr val="tx1"/>
              </a:solidFill>
            </a:endParaRPr>
          </a:p>
        </p:txBody>
      </p:sp>
      <p:grpSp>
        <p:nvGrpSpPr>
          <p:cNvPr id="43" name="グループ化 42"/>
          <p:cNvGrpSpPr/>
          <p:nvPr/>
        </p:nvGrpSpPr>
        <p:grpSpPr>
          <a:xfrm>
            <a:off x="6866743" y="2003662"/>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0" name="フリーフォーム 34">
            <a:extLst>
              <a:ext uri="{FF2B5EF4-FFF2-40B4-BE49-F238E27FC236}">
                <a16:creationId xmlns:a16="http://schemas.microsoft.com/office/drawing/2014/main" id="{57BD67FD-D567-44A9-8B2A-9104E5A2B0AE}"/>
              </a:ext>
            </a:extLst>
          </p:cNvPr>
          <p:cNvSpPr/>
          <p:nvPr/>
        </p:nvSpPr>
        <p:spPr>
          <a:xfrm>
            <a:off x="5278635" y="6288818"/>
            <a:ext cx="468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5267757" y="3687146"/>
            <a:ext cx="4680000" cy="1607673"/>
            <a:chOff x="5528843" y="3936811"/>
            <a:chExt cx="4296912" cy="1697411"/>
          </a:xfrm>
        </p:grpSpPr>
        <p:sp>
          <p:nvSpPr>
            <p:cNvPr id="35" name="フリーフォーム 34"/>
            <p:cNvSpPr/>
            <p:nvPr/>
          </p:nvSpPr>
          <p:spPr>
            <a:xfrm>
              <a:off x="5528843" y="3936811"/>
              <a:ext cx="4296912"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528843" y="5634222"/>
              <a:ext cx="4296912"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角丸四角形 65">
            <a:extLst>
              <a:ext uri="{FF2B5EF4-FFF2-40B4-BE49-F238E27FC236}">
                <a16:creationId xmlns:a16="http://schemas.microsoft.com/office/drawing/2014/main" id="{10918E61-B175-427C-8460-7C1655B93000}"/>
              </a:ext>
            </a:extLst>
          </p:cNvPr>
          <p:cNvSpPr/>
          <p:nvPr/>
        </p:nvSpPr>
        <p:spPr>
          <a:xfrm>
            <a:off x="651178" y="2984023"/>
            <a:ext cx="3938728"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特定相談支援事業所　など</a:t>
            </a:r>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障害福祉部門で気付いた場合も、専門性を持った多くの機関の協力のもと支援を行います。家族や本人の障害の状況によっては、保健・医療・看護と密接した連携が求められることもあります。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dirty="0">
                <a:solidFill>
                  <a:srgbClr val="F08200"/>
                </a:solidFill>
              </a:rPr>
              <a:t>　（要保護児童対策地域協議会の調整機関）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
        <p:nvSpPr>
          <p:cNvPr id="53" name="正方形/長方形 52"/>
          <p:cNvSpPr/>
          <p:nvPr/>
        </p:nvSpPr>
        <p:spPr>
          <a:xfrm>
            <a:off x="539905" y="5138735"/>
            <a:ext cx="4736243" cy="2149530"/>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4" name="正方形/長方形 53"/>
          <p:cNvSpPr/>
          <p:nvPr/>
        </p:nvSpPr>
        <p:spPr>
          <a:xfrm>
            <a:off x="539905" y="4845780"/>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55" name="正方形/長方形 54"/>
          <p:cNvSpPr/>
          <p:nvPr/>
        </p:nvSpPr>
        <p:spPr>
          <a:xfrm>
            <a:off x="835920"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56" name="角丸四角形 55"/>
          <p:cNvSpPr/>
          <p:nvPr/>
        </p:nvSpPr>
        <p:spPr>
          <a:xfrm>
            <a:off x="786254" y="5254925"/>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
        <p:nvSpPr>
          <p:cNvPr id="58" name="正方形/長方形 57"/>
          <p:cNvSpPr/>
          <p:nvPr/>
        </p:nvSpPr>
        <p:spPr>
          <a:xfrm>
            <a:off x="5415663" y="2409456"/>
            <a:ext cx="4736243" cy="2337832"/>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9" name="正方形/長方形 58"/>
          <p:cNvSpPr/>
          <p:nvPr/>
        </p:nvSpPr>
        <p:spPr>
          <a:xfrm>
            <a:off x="5415663" y="2116501"/>
            <a:ext cx="473624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60" name="正方形/長方形 59"/>
          <p:cNvSpPr/>
          <p:nvPr/>
        </p:nvSpPr>
        <p:spPr>
          <a:xfrm>
            <a:off x="5711678"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教育委員会や学校には、スクールカウンセラー、スクールソーシャルワーカー、ユースソーシャルワーカーが配置されている場合もあり、支援においても重要な役割を担います。</a:t>
            </a:r>
          </a:p>
        </p:txBody>
      </p:sp>
      <p:sp>
        <p:nvSpPr>
          <p:cNvPr id="61" name="角丸四角形 60"/>
          <p:cNvSpPr/>
          <p:nvPr/>
        </p:nvSpPr>
        <p:spPr>
          <a:xfrm>
            <a:off x="5662012" y="2525645"/>
            <a:ext cx="4243544" cy="714823"/>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25" name="正方形/長方形 24">
            <a:extLst>
              <a:ext uri="{FF2B5EF4-FFF2-40B4-BE49-F238E27FC236}">
                <a16:creationId xmlns:a16="http://schemas.microsoft.com/office/drawing/2014/main" id="{68A90075-789E-4686-9749-D87B0E67D6A0}"/>
              </a:ext>
            </a:extLst>
          </p:cNvPr>
          <p:cNvSpPr/>
          <p:nvPr/>
        </p:nvSpPr>
        <p:spPr>
          <a:xfrm>
            <a:off x="5415663" y="5138735"/>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60DEC6D9-0A1E-4382-A72D-CE71908A5B30}"/>
              </a:ext>
            </a:extLst>
          </p:cNvPr>
          <p:cNvSpPr/>
          <p:nvPr/>
        </p:nvSpPr>
        <p:spPr>
          <a:xfrm>
            <a:off x="5415663" y="4845780"/>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3" name="正方形/長方形 32">
            <a:extLst>
              <a:ext uri="{FF2B5EF4-FFF2-40B4-BE49-F238E27FC236}">
                <a16:creationId xmlns:a16="http://schemas.microsoft.com/office/drawing/2014/main" id="{EEC6A75B-7F25-4C21-A52C-D99F574D86E0}"/>
              </a:ext>
            </a:extLst>
          </p:cNvPr>
          <p:cNvSpPr/>
          <p:nvPr/>
        </p:nvSpPr>
        <p:spPr>
          <a:xfrm>
            <a:off x="5711678"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35" name="角丸四角形 43">
            <a:extLst>
              <a:ext uri="{FF2B5EF4-FFF2-40B4-BE49-F238E27FC236}">
                <a16:creationId xmlns:a16="http://schemas.microsoft.com/office/drawing/2014/main" id="{BC936748-B6EA-4A7A-81B8-97B02722523C}"/>
              </a:ext>
            </a:extLst>
          </p:cNvPr>
          <p:cNvSpPr/>
          <p:nvPr/>
        </p:nvSpPr>
        <p:spPr>
          <a:xfrm>
            <a:off x="5662012" y="5254925"/>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相談支援専門員等が担える場合もあります</a:t>
            </a:r>
            <a:r>
              <a:rPr kumimoji="1" lang="ja-JP" altLang="en-US" sz="1180" spc="50" dirty="0">
                <a:solidFill>
                  <a:schemeClr val="tx1"/>
                </a:solidFill>
              </a:rPr>
              <a:t>。</a:t>
            </a:r>
            <a:endParaRPr kumimoji="1" lang="en-US" altLang="ja-JP" sz="1180" spc="50" dirty="0">
              <a:solidFill>
                <a:schemeClr val="tx1"/>
              </a:solidFill>
            </a:endParaRPr>
          </a:p>
          <a:p>
            <a:pPr marL="172800" algn="just">
              <a:lnSpc>
                <a:spcPct val="130000"/>
              </a:lnSpc>
              <a:buClr>
                <a:srgbClr val="F7B353"/>
              </a:buClr>
            </a:pP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31" name="正方形/長方形 30"/>
          <p:cNvSpPr/>
          <p:nvPr/>
        </p:nvSpPr>
        <p:spPr>
          <a:xfrm>
            <a:off x="832030"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a:t>
            </a:r>
            <a:r>
              <a:rPr kumimoji="1" lang="ja-JP" altLang="en-US" sz="1140" dirty="0">
                <a:solidFill>
                  <a:schemeClr val="tx1"/>
                </a:solidFill>
              </a:rPr>
              <a:t>は、</a:t>
            </a:r>
            <a:r>
              <a:rPr kumimoji="1" lang="ja-JP" altLang="en-US" sz="1140" b="1" dirty="0">
                <a:solidFill>
                  <a:srgbClr val="2579BF"/>
                </a:solidFill>
              </a:rPr>
              <a:t>地域住民の健康づくりを</a:t>
            </a:r>
            <a:r>
              <a:rPr kumimoji="1" lang="ja-JP" altLang="en-US" sz="1140" b="1">
                <a:solidFill>
                  <a:srgbClr val="2579BF"/>
                </a:solidFill>
              </a:rPr>
              <a:t>支援します</a:t>
            </a:r>
            <a:r>
              <a:rPr kumimoji="1" lang="ja-JP" altLang="en-US" sz="1140" b="1" dirty="0">
                <a:solidFill>
                  <a:srgbClr val="2579BF"/>
                </a:solidFill>
              </a:rPr>
              <a:t>。</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検診や相談業務を通じて、ヤングケアラーに気付ける可能性があります。</a:t>
            </a:r>
          </a:p>
        </p:txBody>
      </p:sp>
      <p:sp>
        <p:nvSpPr>
          <p:cNvPr id="32" name="角丸四角形 31"/>
          <p:cNvSpPr/>
          <p:nvPr/>
        </p:nvSpPr>
        <p:spPr>
          <a:xfrm>
            <a:off x="783033" y="1384252"/>
            <a:ext cx="4186417" cy="469781"/>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　など</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smtClean="0">
                <a:solidFill>
                  <a:schemeClr val="tx1"/>
                </a:solidFill>
              </a:rPr>
              <a:t>　時</a:t>
            </a:r>
            <a:r>
              <a:rPr kumimoji="1" lang="ja-JP" altLang="en-US" sz="1140" dirty="0">
                <a:solidFill>
                  <a:schemeClr val="tx1"/>
                </a:solidFill>
              </a:rPr>
              <a:t>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39906" y="3110775"/>
            <a:ext cx="1213448" cy="2350800"/>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753946"/>
            <a:ext cx="9612000" cy="71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障害福祉関係機関は、ケアをする対象者（親やきょうだい等）に障害がある場合に、ヤングケアラーと思われる子供に「気付く」可能性が高くあります。また、「つなぐ」、「支援する」、「見守る」において大きな役割を果た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40725"/>
            <a:ext cx="8398552" cy="7056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者の家庭にヤングケアラーがいる可能性を認識して業務にあたります。家庭訪問時の家の中の様子や、訪問時に子供がケアをしている様子がないか等も気付きのきっかけになる可能性があります。</a:t>
            </a:r>
          </a:p>
        </p:txBody>
      </p:sp>
      <p:sp>
        <p:nvSpPr>
          <p:cNvPr id="33" name="正方形/長方形 32"/>
          <p:cNvSpPr/>
          <p:nvPr/>
        </p:nvSpPr>
        <p:spPr>
          <a:xfrm>
            <a:off x="539906" y="1540725"/>
            <a:ext cx="1213448" cy="70560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1938153"/>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356573"/>
            <a:ext cx="8398552" cy="652223"/>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児童虐待に当たる可能性が高い等、緊急性が高い場合は、子供家庭支援センター・児童相談所につなぎます。</a:t>
            </a:r>
          </a:p>
        </p:txBody>
      </p:sp>
      <p:sp>
        <p:nvSpPr>
          <p:cNvPr id="45" name="正方形/長方形 44"/>
          <p:cNvSpPr/>
          <p:nvPr/>
        </p:nvSpPr>
        <p:spPr>
          <a:xfrm>
            <a:off x="539906" y="2356573"/>
            <a:ext cx="1213448" cy="652224"/>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2749105"/>
            <a:ext cx="960995" cy="1800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a:t>
            </a:r>
            <a:r>
              <a:rPr kumimoji="1" lang="en-US" altLang="ja-JP" sz="800" b="1" spc="70" dirty="0"/>
              <a:t>8</a:t>
            </a:r>
            <a:r>
              <a:rPr kumimoji="1" lang="ja-JP" altLang="en-US" sz="800" b="1" spc="70" dirty="0"/>
              <a:t>章</a:t>
            </a:r>
            <a:endParaRPr kumimoji="1" lang="en-US" altLang="ja-JP" sz="800" b="1" spc="70" dirty="0"/>
          </a:p>
        </p:txBody>
      </p:sp>
      <p:sp>
        <p:nvSpPr>
          <p:cNvPr id="26" name="正方形/長方形 25"/>
          <p:cNvSpPr/>
          <p:nvPr/>
        </p:nvSpPr>
        <p:spPr>
          <a:xfrm>
            <a:off x="1753353" y="3110775"/>
            <a:ext cx="7043489" cy="23508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必要に応じ、ケアの状況の把握や本人の意向の把握を行います。</a:t>
            </a:r>
            <a:r>
              <a:rPr kumimoji="1" lang="ja-JP" altLang="en-US" sz="1200" b="1" spc="70" dirty="0">
                <a:solidFill>
                  <a:srgbClr val="FB5A15"/>
                </a:solidFill>
              </a:rPr>
              <a:t>障害福祉分野はケア対象の家族と信頼関係が築けている場合も多く、</a:t>
            </a:r>
            <a:r>
              <a:rPr kumimoji="1" lang="ja-JP" altLang="en-US" sz="1200" spc="70" dirty="0">
                <a:solidFill>
                  <a:schemeClr val="tx1"/>
                </a:solidFill>
              </a:rPr>
              <a:t>訪問時に本人を見かける機会がある場合もあり、本人や家庭との対話がスムーズなこともあります。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関係者で合意した役割に基づき（支援計画があれば支援計画に基づき）、支援します。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がいる家庭に対する計画相談支援の実施については、障害福祉サービス上の加算等の取扱いもあります。また、ヤングケアラーへの支援に関し、障害福祉分野では、障害者総合支援法の家事援助で育児支援へ対応する、特定相談支援事業所でモニタリングを毎月行うように支給決定する等の対応も考えられます。（</a:t>
            </a:r>
            <a:r>
              <a:rPr kumimoji="1" lang="en-US" altLang="ja-JP" sz="1200" spc="70" dirty="0">
                <a:solidFill>
                  <a:schemeClr val="tx1"/>
                </a:solidFill>
              </a:rPr>
              <a:t>※</a:t>
            </a:r>
            <a:r>
              <a:rPr kumimoji="1" lang="ja-JP" altLang="en-US" sz="1200" spc="70" dirty="0">
                <a:solidFill>
                  <a:schemeClr val="tx1"/>
                </a:solidFill>
              </a:rPr>
              <a:t>）</a:t>
            </a:r>
          </a:p>
        </p:txBody>
      </p:sp>
      <p:sp>
        <p:nvSpPr>
          <p:cNvPr id="49" name="角丸四角形 48"/>
          <p:cNvSpPr/>
          <p:nvPr/>
        </p:nvSpPr>
        <p:spPr>
          <a:xfrm>
            <a:off x="682236" y="4419698"/>
            <a:ext cx="960995" cy="27107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796843" y="3369671"/>
            <a:ext cx="1355062" cy="2091904"/>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ctr"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居宅介護</a:t>
            </a:r>
            <a:r>
              <a:rPr kumimoji="1" lang="en-US" altLang="ja-JP" sz="1000" spc="70" dirty="0">
                <a:solidFill>
                  <a:schemeClr val="tx1"/>
                </a:solidFill>
              </a:rPr>
              <a:t> </a:t>
            </a:r>
          </a:p>
          <a:p>
            <a:pPr algn="just">
              <a:lnSpc>
                <a:spcPct val="140000"/>
              </a:lnSpc>
              <a:buClr>
                <a:schemeClr val="bg1">
                  <a:lumMod val="50000"/>
                </a:schemeClr>
              </a:buClr>
            </a:pPr>
            <a:r>
              <a:rPr kumimoji="1" lang="en-US" altLang="ja-JP" sz="1000" spc="70" dirty="0">
                <a:solidFill>
                  <a:schemeClr val="tx1"/>
                </a:solidFill>
              </a:rPr>
              <a:t> </a:t>
            </a:r>
            <a:r>
              <a:rPr kumimoji="1" lang="ja-JP" altLang="en-US" sz="1000" spc="70" dirty="0">
                <a:solidFill>
                  <a:schemeClr val="tx1"/>
                </a:solidFill>
              </a:rPr>
              <a:t>（ホームヘルプ）、　　</a:t>
            </a:r>
            <a:endParaRPr kumimoji="1" lang="en-US" altLang="ja-JP" sz="1000" spc="70" dirty="0">
              <a:solidFill>
                <a:schemeClr val="tx1"/>
              </a:solidFill>
            </a:endParaRPr>
          </a:p>
          <a:p>
            <a:pPr algn="just">
              <a:lnSpc>
                <a:spcPct val="140000"/>
              </a:lnSpc>
              <a:buClr>
                <a:schemeClr val="bg1">
                  <a:lumMod val="50000"/>
                </a:schemeClr>
              </a:buClr>
            </a:pPr>
            <a:r>
              <a:rPr kumimoji="1" lang="ja-JP" altLang="en-US" sz="1000" spc="70" dirty="0">
                <a:solidFill>
                  <a:schemeClr val="tx1"/>
                </a:solidFill>
              </a:rPr>
              <a:t>　通所サービス、　</a:t>
            </a:r>
            <a:endParaRPr kumimoji="1" lang="en-US" altLang="ja-JP" sz="1000" spc="70" dirty="0">
              <a:solidFill>
                <a:schemeClr val="tx1"/>
              </a:solidFill>
            </a:endParaRPr>
          </a:p>
          <a:p>
            <a:pPr algn="just">
              <a:lnSpc>
                <a:spcPct val="140000"/>
              </a:lnSpc>
              <a:buClr>
                <a:schemeClr val="bg1">
                  <a:lumMod val="50000"/>
                </a:schemeClr>
              </a:buClr>
            </a:pPr>
            <a:r>
              <a:rPr kumimoji="1" lang="ja-JP" altLang="en-US" sz="1000" spc="70" dirty="0">
                <a:solidFill>
                  <a:schemeClr val="tx1"/>
                </a:solidFill>
              </a:rPr>
              <a:t>　ショートステイ</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a:solidFill>
                  <a:schemeClr val="tx1"/>
                </a:solidFill>
              </a:rPr>
              <a:t>訪問</a:t>
            </a:r>
            <a:r>
              <a:rPr kumimoji="1" lang="ja-JP" altLang="en-US" sz="1000" spc="70" smtClean="0">
                <a:solidFill>
                  <a:schemeClr val="tx1"/>
                </a:solidFill>
              </a:rPr>
              <a:t>看護 等</a:t>
            </a:r>
            <a:endParaRPr kumimoji="1" lang="ja-JP" altLang="en-US" sz="1000" spc="70" dirty="0">
              <a:solidFill>
                <a:schemeClr val="tx1"/>
              </a:solidFill>
            </a:endParaRPr>
          </a:p>
        </p:txBody>
      </p:sp>
      <p:sp>
        <p:nvSpPr>
          <p:cNvPr id="54" name="正方形/長方形 53"/>
          <p:cNvSpPr/>
          <p:nvPr/>
        </p:nvSpPr>
        <p:spPr>
          <a:xfrm>
            <a:off x="8796843" y="3110775"/>
            <a:ext cx="1355062"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256396"/>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017629"/>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472641"/>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46684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lgn="just">
              <a:lnSpc>
                <a:spcPct val="140000"/>
              </a:lnSpc>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a:t>
            </a:r>
          </a:p>
          <a:p>
            <a:pPr algn="just">
              <a:lnSpc>
                <a:spcPct val="140000"/>
              </a:lnSpc>
              <a:buClr>
                <a:srgbClr val="F7B353"/>
              </a:buClr>
            </a:pPr>
            <a:r>
              <a:rPr kumimoji="1" lang="ja-JP" altLang="en-US" sz="1400" spc="70" dirty="0">
                <a:solidFill>
                  <a:schemeClr val="tx1"/>
                </a:solidFill>
              </a:rPr>
              <a:t>区市町村に今後配置される予定です！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428718"/>
            <a:ext cx="753792" cy="752198"/>
          </a:xfrm>
          <a:prstGeom prst="rect">
            <a:avLst/>
          </a:prstGeom>
        </p:spPr>
      </p:pic>
      <p:sp>
        <p:nvSpPr>
          <p:cNvPr id="5" name="二等辺三角形 4"/>
          <p:cNvSpPr/>
          <p:nvPr/>
        </p:nvSpPr>
        <p:spPr>
          <a:xfrm rot="16200000">
            <a:off x="2176243" y="6676084"/>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333" y="1569011"/>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859" y="2306312"/>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51" y="3053711"/>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428718"/>
            <a:ext cx="752198" cy="752198"/>
          </a:xfrm>
          <a:prstGeom prst="rect">
            <a:avLst/>
          </a:prstGeom>
        </p:spPr>
      </p:pic>
      <p:sp>
        <p:nvSpPr>
          <p:cNvPr id="34" name="正方形/長方形 33">
            <a:extLst>
              <a:ext uri="{FF2B5EF4-FFF2-40B4-BE49-F238E27FC236}">
                <a16:creationId xmlns:a16="http://schemas.microsoft.com/office/drawing/2014/main" id="{3B20F4AB-8E6A-4845-9BBD-00038A3E8BFC}"/>
              </a:ext>
            </a:extLst>
          </p:cNvPr>
          <p:cNvSpPr/>
          <p:nvPr/>
        </p:nvSpPr>
        <p:spPr>
          <a:xfrm>
            <a:off x="1753354" y="5574669"/>
            <a:ext cx="8398552" cy="81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本人・家庭の様子を気にかけます。支援計画がある場合は、モニタリング、定例的な会議開催による見守りを行います。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地域の団体等から情報共有を受けることも有効です。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35" name="グループ化 34">
            <a:extLst>
              <a:ext uri="{FF2B5EF4-FFF2-40B4-BE49-F238E27FC236}">
                <a16:creationId xmlns:a16="http://schemas.microsoft.com/office/drawing/2014/main" id="{C81D9160-0E9C-44C4-862E-75539496E299}"/>
              </a:ext>
            </a:extLst>
          </p:cNvPr>
          <p:cNvGrpSpPr/>
          <p:nvPr/>
        </p:nvGrpSpPr>
        <p:grpSpPr>
          <a:xfrm>
            <a:off x="539906" y="5574670"/>
            <a:ext cx="1213448" cy="812239"/>
            <a:chOff x="539906" y="1669817"/>
            <a:chExt cx="1213448" cy="1023480"/>
          </a:xfrm>
        </p:grpSpPr>
        <p:sp>
          <p:nvSpPr>
            <p:cNvPr id="36" name="正方形/長方形 35">
              <a:extLst>
                <a:ext uri="{FF2B5EF4-FFF2-40B4-BE49-F238E27FC236}">
                  <a16:creationId xmlns:a16="http://schemas.microsoft.com/office/drawing/2014/main" id="{74DB5F89-35BF-486B-90C9-1C4E42AC1895}"/>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7" name="角丸四角形 51">
              <a:extLst>
                <a:ext uri="{FF2B5EF4-FFF2-40B4-BE49-F238E27FC236}">
                  <a16:creationId xmlns:a16="http://schemas.microsoft.com/office/drawing/2014/main" id="{5512ADF2-C542-470B-8BDF-210F9FCE6DBC}"/>
                </a:ext>
              </a:extLst>
            </p:cNvPr>
            <p:cNvSpPr/>
            <p:nvPr/>
          </p:nvSpPr>
          <p:spPr>
            <a:xfrm>
              <a:off x="682236" y="2271542"/>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9</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541015"/>
            <a:ext cx="574822" cy="516254"/>
          </a:xfrm>
          <a:prstGeom prst="rect">
            <a:avLst/>
          </a:prstGeom>
        </p:spPr>
      </p:pic>
      <p:sp>
        <p:nvSpPr>
          <p:cNvPr id="40" name="正方形/長方形 39">
            <a:extLst>
              <a:ext uri="{FF2B5EF4-FFF2-40B4-BE49-F238E27FC236}">
                <a16:creationId xmlns:a16="http://schemas.microsoft.com/office/drawing/2014/main" id="{24AEFBC7-1509-4416-BF02-8EE1D949C61C}"/>
              </a:ext>
            </a:extLst>
          </p:cNvPr>
          <p:cNvSpPr/>
          <p:nvPr/>
        </p:nvSpPr>
        <p:spPr>
          <a:xfrm>
            <a:off x="499990" y="7161259"/>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出所：令和３年７月</a:t>
            </a:r>
            <a:r>
              <a:rPr kumimoji="1" lang="en-US" altLang="ja-JP" sz="800" spc="80" dirty="0">
                <a:solidFill>
                  <a:schemeClr val="tx1"/>
                </a:solidFill>
              </a:rPr>
              <a:t>12</a:t>
            </a:r>
            <a:r>
              <a:rPr kumimoji="1" lang="ja-JP" altLang="en-US" sz="800" spc="80" dirty="0">
                <a:solidFill>
                  <a:schemeClr val="tx1"/>
                </a:solidFill>
              </a:rPr>
              <a:t>日　厚生労働省社会・援護局　事務連絡「ヤングケアラーの支援に向けた福祉・介護・医療・教育の連携プロジェクトチームのとりまとめ報告を踏まえた留意事項等について」、「障害者総合支援法上の居宅介護（家事援助）等の業務に含まれる「育児支援」の取扱いについて」参照</a:t>
            </a:r>
            <a:endParaRPr kumimoji="1" lang="en-US" altLang="ja-JP" sz="800" spc="80" dirty="0">
              <a:solidFill>
                <a:schemeClr val="tx1"/>
              </a:solidFill>
            </a:endParaRPr>
          </a:p>
        </p:txBody>
      </p:sp>
    </p:spTree>
    <p:extLst>
      <p:ext uri="{BB962C8B-B14F-4D97-AF65-F5344CB8AC3E}">
        <p14:creationId xmlns:p14="http://schemas.microsoft.com/office/powerpoint/2010/main" val="323609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□相談支援専門員等による家庭訪問等の際に、</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食事づくりや買い物、洗濯などの家事をしている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□家族の介護・付き添い、きょうだいの世話・送迎</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等をしている姿を見かける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□日本語の苦手な家族・聴覚障害のある家族等</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の通訳をしている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□家族の感情面のサポートをしている</a:t>
            </a:r>
          </a:p>
          <a:p>
            <a:pPr>
              <a:lnSpc>
                <a:spcPct val="130000"/>
              </a:lnSpc>
              <a:buClr>
                <a:srgbClr val="F7B353"/>
              </a:buClr>
              <a:buSzPct val="120000"/>
            </a:pPr>
            <a:r>
              <a:rPr kumimoji="1" lang="ja-JP" altLang="en-US" sz="1050" spc="50" dirty="0">
                <a:solidFill>
                  <a:schemeClr val="tx1"/>
                </a:solidFill>
              </a:rPr>
              <a:t>□家計を支えるために就職・アルバイトをしている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□来所相談時や家庭訪問時に傍にいる</a:t>
            </a:r>
          </a:p>
        </p:txBody>
      </p:sp>
      <p:sp>
        <p:nvSpPr>
          <p:cNvPr id="60" name="正方形/長方形 59"/>
          <p:cNvSpPr/>
          <p:nvPr/>
        </p:nvSpPr>
        <p:spPr>
          <a:xfrm>
            <a:off x="539976"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sp>
        <p:nvSpPr>
          <p:cNvPr id="62" name="角丸四角形 61"/>
          <p:cNvSpPr/>
          <p:nvPr/>
        </p:nvSpPr>
        <p:spPr>
          <a:xfrm>
            <a:off x="3774358"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□感情の起伏が激しい。または、感情を出さない</a:t>
            </a:r>
          </a:p>
          <a:p>
            <a:pPr>
              <a:lnSpc>
                <a:spcPct val="130000"/>
              </a:lnSpc>
              <a:buClr>
                <a:srgbClr val="F7B353"/>
              </a:buClr>
              <a:buSzPct val="120000"/>
            </a:pPr>
            <a:r>
              <a:rPr kumimoji="1" lang="ja-JP" altLang="en-US" sz="1050" spc="50" dirty="0">
                <a:solidFill>
                  <a:schemeClr val="tx1"/>
                </a:solidFill>
              </a:rPr>
              <a:t>□周囲の人に気を遣いすぎる、しっかりしている</a:t>
            </a:r>
          </a:p>
          <a:p>
            <a:pPr>
              <a:lnSpc>
                <a:spcPct val="130000"/>
              </a:lnSpc>
              <a:buClr>
                <a:srgbClr val="F7B353"/>
              </a:buClr>
              <a:buSzPct val="120000"/>
            </a:pPr>
            <a:r>
              <a:rPr kumimoji="1" lang="ja-JP" altLang="en-US" sz="1050" spc="50" dirty="0">
                <a:solidFill>
                  <a:schemeClr val="tx1"/>
                </a:solidFill>
              </a:rPr>
              <a:t>□年齢に不相応な受け答え</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（年齢よりも幼い、または大人びている）</a:t>
            </a:r>
          </a:p>
          <a:p>
            <a:pPr>
              <a:lnSpc>
                <a:spcPct val="130000"/>
              </a:lnSpc>
              <a:buClr>
                <a:srgbClr val="F7B353"/>
              </a:buClr>
              <a:buSzPct val="120000"/>
            </a:pPr>
            <a:r>
              <a:rPr kumimoji="1" lang="ja-JP" altLang="en-US" sz="1050" spc="50" dirty="0">
                <a:solidFill>
                  <a:schemeClr val="tx1"/>
                </a:solidFill>
              </a:rPr>
              <a:t>□自分の事を話したがらない、質問などをすると話を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すり替える</a:t>
            </a:r>
            <a:br>
              <a:rPr kumimoji="1" lang="ja-JP" altLang="en-US" sz="1050" spc="50" dirty="0">
                <a:solidFill>
                  <a:schemeClr val="tx1"/>
                </a:solidFill>
              </a:rPr>
            </a:br>
            <a:r>
              <a:rPr kumimoji="1" lang="ja-JP" altLang="en-US" sz="1050" spc="50" dirty="0">
                <a:solidFill>
                  <a:schemeClr val="tx1"/>
                </a:solidFill>
              </a:rPr>
              <a:t>□物や支援を欲しがらない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□家族の顔色をうかがっている　</a:t>
            </a:r>
          </a:p>
          <a:p>
            <a:pPr>
              <a:lnSpc>
                <a:spcPct val="130000"/>
              </a:lnSpc>
              <a:buClr>
                <a:srgbClr val="F7B353"/>
              </a:buClr>
              <a:buSzPct val="120000"/>
            </a:pPr>
            <a:r>
              <a:rPr kumimoji="1" lang="ja-JP" altLang="en-US" sz="1050" spc="50" dirty="0">
                <a:solidFill>
                  <a:schemeClr val="tx1"/>
                </a:solidFill>
              </a:rPr>
              <a:t>□不登校である、学校に行っているべき時間に、</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学校以外で姿を見かけることがある　　　　　　　　　　　　　　　　　□時に家族と大ゲンカや家出をしていることがある　</a:t>
            </a:r>
          </a:p>
        </p:txBody>
      </p:sp>
      <p:sp>
        <p:nvSpPr>
          <p:cNvPr id="63" name="正方形/長方形 62"/>
          <p:cNvSpPr/>
          <p:nvPr/>
        </p:nvSpPr>
        <p:spPr>
          <a:xfrm>
            <a:off x="3774429"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sp>
        <p:nvSpPr>
          <p:cNvPr id="65" name="角丸四角形 64"/>
          <p:cNvSpPr/>
          <p:nvPr/>
        </p:nvSpPr>
        <p:spPr>
          <a:xfrm>
            <a:off x="7008811" y="2533040"/>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□身なりが整っていない</a:t>
            </a:r>
          </a:p>
          <a:p>
            <a:pPr>
              <a:lnSpc>
                <a:spcPct val="130000"/>
              </a:lnSpc>
              <a:buClr>
                <a:srgbClr val="F7B353"/>
              </a:buClr>
              <a:buSzPct val="120000"/>
            </a:pPr>
            <a:r>
              <a:rPr kumimoji="1" lang="ja-JP" altLang="en-US" sz="1050" spc="50" dirty="0">
                <a:solidFill>
                  <a:schemeClr val="tx1"/>
                </a:solidFill>
              </a:rPr>
              <a:t>□食事の世話がされていないようである</a:t>
            </a:r>
          </a:p>
          <a:p>
            <a:pPr>
              <a:lnSpc>
                <a:spcPct val="130000"/>
              </a:lnSpc>
              <a:buClr>
                <a:srgbClr val="F7B353"/>
              </a:buClr>
              <a:buSzPct val="120000"/>
            </a:pPr>
            <a:r>
              <a:rPr kumimoji="1" lang="ja-JP" altLang="en-US" sz="1050" spc="50" dirty="0">
                <a:solidFill>
                  <a:schemeClr val="tx1"/>
                </a:solidFill>
              </a:rPr>
              <a:t>□保護者等が書くべき手続き書類等を、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自分で用意しているようである</a:t>
            </a:r>
          </a:p>
          <a:p>
            <a:pPr>
              <a:lnSpc>
                <a:spcPct val="130000"/>
              </a:lnSpc>
              <a:buClr>
                <a:srgbClr val="F7B353"/>
              </a:buClr>
              <a:buSzPct val="120000"/>
            </a:pPr>
            <a:r>
              <a:rPr kumimoji="1" lang="ja-JP" altLang="en-US" sz="1050" spc="50" dirty="0">
                <a:solidFill>
                  <a:schemeClr val="tx1"/>
                </a:solidFill>
              </a:rPr>
              <a:t>□必要な病院に通院・受診できていない、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服薬できていないようである</a:t>
            </a:r>
          </a:p>
        </p:txBody>
      </p:sp>
      <p:sp>
        <p:nvSpPr>
          <p:cNvPr id="66" name="正方形/長方形 65"/>
          <p:cNvSpPr/>
          <p:nvPr/>
        </p:nvSpPr>
        <p:spPr>
          <a:xfrm>
            <a:off x="7008882"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68" name="角丸四角形 67"/>
          <p:cNvSpPr/>
          <p:nvPr/>
        </p:nvSpPr>
        <p:spPr>
          <a:xfrm>
            <a:off x="875318" y="5645014"/>
            <a:ext cx="9276588"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□介護や通院・治療が必要な家族、障害を持つ家族がいる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□多子世帯　幼い子供（きょうだい）がいる　</a:t>
            </a:r>
          </a:p>
          <a:p>
            <a:pPr>
              <a:lnSpc>
                <a:spcPct val="130000"/>
              </a:lnSpc>
              <a:buClr>
                <a:srgbClr val="F7B353"/>
              </a:buClr>
              <a:buSzPct val="120000"/>
            </a:pPr>
            <a:r>
              <a:rPr kumimoji="1" lang="ja-JP" altLang="en-US" sz="1050" spc="50" dirty="0">
                <a:solidFill>
                  <a:schemeClr val="tx1"/>
                </a:solidFill>
              </a:rPr>
              <a:t>□疲れている様子や精神的に不安定な様子がみられる　</a:t>
            </a:r>
            <a:br>
              <a:rPr kumimoji="1" lang="ja-JP" altLang="en-US" sz="1050" spc="50" dirty="0">
                <a:solidFill>
                  <a:schemeClr val="tx1"/>
                </a:solidFill>
              </a:rPr>
            </a:br>
            <a:r>
              <a:rPr kumimoji="1" lang="ja-JP" altLang="en-US" sz="1050" spc="50" dirty="0">
                <a:solidFill>
                  <a:schemeClr val="tx1"/>
                </a:solidFill>
              </a:rPr>
              <a:t>□仕事や家族の世話に追われていて余裕のない様子である</a:t>
            </a:r>
          </a:p>
          <a:p>
            <a:pPr>
              <a:lnSpc>
                <a:spcPct val="130000"/>
              </a:lnSpc>
              <a:buClr>
                <a:srgbClr val="F7B353"/>
              </a:buClr>
              <a:buSzPct val="120000"/>
            </a:pPr>
            <a:r>
              <a:rPr kumimoji="1" lang="ja-JP" altLang="en-US" sz="1050" spc="50" dirty="0">
                <a:solidFill>
                  <a:schemeClr val="tx1"/>
                </a:solidFill>
              </a:rPr>
              <a:t>□家事等ができないことで、子供に影響が出ないかを心配している</a:t>
            </a:r>
            <a:br>
              <a:rPr kumimoji="1" lang="ja-JP" altLang="en-US" sz="1050" spc="50" dirty="0">
                <a:solidFill>
                  <a:schemeClr val="tx1"/>
                </a:solidFill>
              </a:rPr>
            </a:br>
            <a:r>
              <a:rPr kumimoji="1" lang="ja-JP" altLang="en-US" sz="1050" spc="50" dirty="0">
                <a:solidFill>
                  <a:schemeClr val="tx1"/>
                </a:solidFill>
              </a:rPr>
              <a:t>□家庭訪問時に家の中が散らかっている</a:t>
            </a:r>
            <a:br>
              <a:rPr kumimoji="1" lang="ja-JP" altLang="en-US" sz="1050" spc="50" dirty="0">
                <a:solidFill>
                  <a:schemeClr val="tx1"/>
                </a:solidFill>
              </a:rPr>
            </a:br>
            <a:r>
              <a:rPr kumimoji="1" lang="ja-JP" altLang="en-US" sz="105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21" name="角丸四角形 20"/>
          <p:cNvSpPr/>
          <p:nvPr/>
        </p:nvSpPr>
        <p:spPr>
          <a:xfrm>
            <a:off x="5705979" y="5645014"/>
            <a:ext cx="3634046" cy="16806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　□経済的に困窮している</a:t>
            </a:r>
            <a:br>
              <a:rPr kumimoji="1" lang="ja-JP" altLang="en-US" sz="1050" spc="50" dirty="0">
                <a:solidFill>
                  <a:schemeClr val="tx1"/>
                </a:solidFill>
              </a:rPr>
            </a:br>
            <a:r>
              <a:rPr kumimoji="1" lang="ja-JP" altLang="en-US" sz="1050" spc="50" dirty="0">
                <a:solidFill>
                  <a:schemeClr val="tx1"/>
                </a:solidFill>
              </a:rPr>
              <a:t>　□日本語が母語でない家族がいる 　</a:t>
            </a:r>
          </a:p>
          <a:p>
            <a:pPr>
              <a:lnSpc>
                <a:spcPct val="130000"/>
              </a:lnSpc>
              <a:buClr>
                <a:srgbClr val="F7B353"/>
              </a:buClr>
              <a:buSzPct val="120000"/>
            </a:pPr>
            <a:r>
              <a:rPr kumimoji="1" lang="ja-JP" altLang="en-US" sz="1050" spc="50" dirty="0">
                <a:solidFill>
                  <a:schemeClr val="tx1"/>
                </a:solidFill>
              </a:rPr>
              <a:t>　□手続きの遅れ・漏れ等がある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□家族の世話について、子供をあてにしている</a:t>
            </a:r>
          </a:p>
          <a:p>
            <a:pPr>
              <a:lnSpc>
                <a:spcPct val="130000"/>
              </a:lnSpc>
              <a:buClr>
                <a:srgbClr val="F7B353"/>
              </a:buClr>
              <a:buSzPct val="120000"/>
            </a:pPr>
            <a:r>
              <a:rPr kumimoji="1" lang="ja-JP" altLang="en-US" sz="1050" spc="50" dirty="0">
                <a:solidFill>
                  <a:schemeClr val="tx1"/>
                </a:solidFill>
              </a:rPr>
              <a:t>　□家事援助などの必要なサービスを入れたがらない</a:t>
            </a:r>
            <a:endParaRPr kumimoji="1" lang="en-US" altLang="ja-JP" sz="1050" spc="50" dirty="0">
              <a:solidFill>
                <a:schemeClr val="tx1"/>
              </a:solidFill>
            </a:endParaRPr>
          </a:p>
        </p:txBody>
      </p:sp>
      <p:sp>
        <p:nvSpPr>
          <p:cNvPr id="18" name="フリーフォーム 263">
            <a:extLst>
              <a:ext uri="{FF2B5EF4-FFF2-40B4-BE49-F238E27FC236}">
                <a16:creationId xmlns:a16="http://schemas.microsoft.com/office/drawing/2014/main" id="{1893818D-BF34-44AD-9547-27374B3934EC}"/>
              </a:ext>
            </a:extLst>
          </p:cNvPr>
          <p:cNvSpPr/>
          <p:nvPr/>
        </p:nvSpPr>
        <p:spPr>
          <a:xfrm>
            <a:off x="671488" y="30650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2A5A848B-866A-4526-9B8A-3410E0319035}"/>
              </a:ext>
            </a:extLst>
          </p:cNvPr>
          <p:cNvSpPr/>
          <p:nvPr/>
        </p:nvSpPr>
        <p:spPr>
          <a:xfrm>
            <a:off x="671488" y="347875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A5AD3812-6222-45F2-B264-B84B92523371}"/>
              </a:ext>
            </a:extLst>
          </p:cNvPr>
          <p:cNvSpPr/>
          <p:nvPr/>
        </p:nvSpPr>
        <p:spPr>
          <a:xfrm>
            <a:off x="671488" y="389241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63">
            <a:extLst>
              <a:ext uri="{FF2B5EF4-FFF2-40B4-BE49-F238E27FC236}">
                <a16:creationId xmlns:a16="http://schemas.microsoft.com/office/drawing/2014/main" id="{A6B39116-C894-49B8-A179-3643F8B7EDCF}"/>
              </a:ext>
            </a:extLst>
          </p:cNvPr>
          <p:cNvSpPr/>
          <p:nvPr/>
        </p:nvSpPr>
        <p:spPr>
          <a:xfrm>
            <a:off x="671488" y="409923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63">
            <a:extLst>
              <a:ext uri="{FF2B5EF4-FFF2-40B4-BE49-F238E27FC236}">
                <a16:creationId xmlns:a16="http://schemas.microsoft.com/office/drawing/2014/main" id="{6714B204-BC53-4B94-A896-621B8EDD399E}"/>
              </a:ext>
            </a:extLst>
          </p:cNvPr>
          <p:cNvSpPr/>
          <p:nvPr/>
        </p:nvSpPr>
        <p:spPr>
          <a:xfrm>
            <a:off x="671488" y="430607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63">
            <a:extLst>
              <a:ext uri="{FF2B5EF4-FFF2-40B4-BE49-F238E27FC236}">
                <a16:creationId xmlns:a16="http://schemas.microsoft.com/office/drawing/2014/main" id="{DC14A9A6-7A6A-455C-896E-AB1C298B97CC}"/>
              </a:ext>
            </a:extLst>
          </p:cNvPr>
          <p:cNvSpPr/>
          <p:nvPr/>
        </p:nvSpPr>
        <p:spPr>
          <a:xfrm>
            <a:off x="671488" y="45128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7E798566-647A-44CA-BA94-D1C1E2F0A3D8}"/>
              </a:ext>
            </a:extLst>
          </p:cNvPr>
          <p:cNvSpPr/>
          <p:nvPr/>
        </p:nvSpPr>
        <p:spPr>
          <a:xfrm>
            <a:off x="3905906" y="285122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01577CE2-C0BC-4F1F-8441-D39EFA8E7FC6}"/>
              </a:ext>
            </a:extLst>
          </p:cNvPr>
          <p:cNvSpPr/>
          <p:nvPr/>
        </p:nvSpPr>
        <p:spPr>
          <a:xfrm>
            <a:off x="3905906" y="305805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12">
            <a:extLst>
              <a:ext uri="{FF2B5EF4-FFF2-40B4-BE49-F238E27FC236}">
                <a16:creationId xmlns:a16="http://schemas.microsoft.com/office/drawing/2014/main" id="{8E58F54F-C82C-4002-AF19-2B4CA0988EE2}"/>
              </a:ext>
            </a:extLst>
          </p:cNvPr>
          <p:cNvSpPr/>
          <p:nvPr/>
        </p:nvSpPr>
        <p:spPr>
          <a:xfrm>
            <a:off x="3905906" y="327577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12">
            <a:extLst>
              <a:ext uri="{FF2B5EF4-FFF2-40B4-BE49-F238E27FC236}">
                <a16:creationId xmlns:a16="http://schemas.microsoft.com/office/drawing/2014/main" id="{77DC84A2-0F93-4DEF-BECD-51966E14D4A9}"/>
              </a:ext>
            </a:extLst>
          </p:cNvPr>
          <p:cNvSpPr/>
          <p:nvPr/>
        </p:nvSpPr>
        <p:spPr>
          <a:xfrm>
            <a:off x="3905906" y="368942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12">
            <a:extLst>
              <a:ext uri="{FF2B5EF4-FFF2-40B4-BE49-F238E27FC236}">
                <a16:creationId xmlns:a16="http://schemas.microsoft.com/office/drawing/2014/main" id="{E28C0BDE-6276-4D7C-9CA3-0158300522AD}"/>
              </a:ext>
            </a:extLst>
          </p:cNvPr>
          <p:cNvSpPr/>
          <p:nvPr/>
        </p:nvSpPr>
        <p:spPr>
          <a:xfrm>
            <a:off x="3905906" y="410308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12">
            <a:extLst>
              <a:ext uri="{FF2B5EF4-FFF2-40B4-BE49-F238E27FC236}">
                <a16:creationId xmlns:a16="http://schemas.microsoft.com/office/drawing/2014/main" id="{C76E9019-85A8-4DD9-9D4C-C60C9BE749E0}"/>
              </a:ext>
            </a:extLst>
          </p:cNvPr>
          <p:cNvSpPr/>
          <p:nvPr/>
        </p:nvSpPr>
        <p:spPr>
          <a:xfrm>
            <a:off x="3905906" y="430991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12">
            <a:extLst>
              <a:ext uri="{FF2B5EF4-FFF2-40B4-BE49-F238E27FC236}">
                <a16:creationId xmlns:a16="http://schemas.microsoft.com/office/drawing/2014/main" id="{A9D0D22B-8E89-4329-8701-647F48037CB4}"/>
              </a:ext>
            </a:extLst>
          </p:cNvPr>
          <p:cNvSpPr/>
          <p:nvPr/>
        </p:nvSpPr>
        <p:spPr>
          <a:xfrm>
            <a:off x="3905906" y="45167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12">
            <a:extLst>
              <a:ext uri="{FF2B5EF4-FFF2-40B4-BE49-F238E27FC236}">
                <a16:creationId xmlns:a16="http://schemas.microsoft.com/office/drawing/2014/main" id="{18525C14-B8A0-43D7-981F-ADFB0E12D559}"/>
              </a:ext>
            </a:extLst>
          </p:cNvPr>
          <p:cNvSpPr/>
          <p:nvPr/>
        </p:nvSpPr>
        <p:spPr>
          <a:xfrm>
            <a:off x="3905906" y="494128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12">
            <a:extLst>
              <a:ext uri="{FF2B5EF4-FFF2-40B4-BE49-F238E27FC236}">
                <a16:creationId xmlns:a16="http://schemas.microsoft.com/office/drawing/2014/main" id="{EF259466-AB72-4E8F-BE81-F5B7D6C10DC9}"/>
              </a:ext>
            </a:extLst>
          </p:cNvPr>
          <p:cNvSpPr/>
          <p:nvPr/>
        </p:nvSpPr>
        <p:spPr>
          <a:xfrm>
            <a:off x="3905906" y="515899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53E664B1-CCF4-4EE0-9CE9-CEAD5363591D}"/>
              </a:ext>
            </a:extLst>
          </p:cNvPr>
          <p:cNvSpPr/>
          <p:nvPr/>
        </p:nvSpPr>
        <p:spPr>
          <a:xfrm>
            <a:off x="7140358" y="285443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BA7AF3DE-D9EA-4877-A479-85AF2A938745}"/>
              </a:ext>
            </a:extLst>
          </p:cNvPr>
          <p:cNvSpPr/>
          <p:nvPr/>
        </p:nvSpPr>
        <p:spPr>
          <a:xfrm>
            <a:off x="7140358" y="306125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62B1FEA2-F54D-4677-8D80-C7834BAD1D99}"/>
              </a:ext>
            </a:extLst>
          </p:cNvPr>
          <p:cNvSpPr/>
          <p:nvPr/>
        </p:nvSpPr>
        <p:spPr>
          <a:xfrm>
            <a:off x="7140358" y="348580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80221DDC-D8BB-4B2E-8FC7-48BA5C580DCF}"/>
              </a:ext>
            </a:extLst>
          </p:cNvPr>
          <p:cNvSpPr/>
          <p:nvPr/>
        </p:nvSpPr>
        <p:spPr>
          <a:xfrm>
            <a:off x="7140358" y="389946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2B64F79-484B-4BE1-BCED-3EA34CD33458}"/>
              </a:ext>
            </a:extLst>
          </p:cNvPr>
          <p:cNvGrpSpPr/>
          <p:nvPr/>
        </p:nvGrpSpPr>
        <p:grpSpPr>
          <a:xfrm>
            <a:off x="1281953" y="5958734"/>
            <a:ext cx="4350620" cy="1251857"/>
            <a:chOff x="1132573" y="5958734"/>
            <a:chExt cx="4500000" cy="1251857"/>
          </a:xfrm>
        </p:grpSpPr>
        <p:sp>
          <p:nvSpPr>
            <p:cNvPr id="38" name="フリーフォーム 222">
              <a:extLst>
                <a:ext uri="{FF2B5EF4-FFF2-40B4-BE49-F238E27FC236}">
                  <a16:creationId xmlns:a16="http://schemas.microsoft.com/office/drawing/2014/main" id="{324E78FD-98D9-4359-86D0-5DEA1C459F6C}"/>
                </a:ext>
              </a:extLst>
            </p:cNvPr>
            <p:cNvSpPr/>
            <p:nvPr/>
          </p:nvSpPr>
          <p:spPr>
            <a:xfrm>
              <a:off x="1132573" y="5958734"/>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AD100260-6EB7-4AE1-8EC9-73392D581CA4}"/>
                </a:ext>
              </a:extLst>
            </p:cNvPr>
            <p:cNvSpPr/>
            <p:nvPr/>
          </p:nvSpPr>
          <p:spPr>
            <a:xfrm>
              <a:off x="1132573" y="617645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222">
              <a:extLst>
                <a:ext uri="{FF2B5EF4-FFF2-40B4-BE49-F238E27FC236}">
                  <a16:creationId xmlns:a16="http://schemas.microsoft.com/office/drawing/2014/main" id="{8B245A52-0A22-43F0-BB69-CBFF158BE259}"/>
                </a:ext>
              </a:extLst>
            </p:cNvPr>
            <p:cNvSpPr/>
            <p:nvPr/>
          </p:nvSpPr>
          <p:spPr>
            <a:xfrm>
              <a:off x="1132573" y="6383269"/>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22">
              <a:extLst>
                <a:ext uri="{FF2B5EF4-FFF2-40B4-BE49-F238E27FC236}">
                  <a16:creationId xmlns:a16="http://schemas.microsoft.com/office/drawing/2014/main" id="{41851C46-E1FE-4E66-B938-2B05998FF505}"/>
                </a:ext>
              </a:extLst>
            </p:cNvPr>
            <p:cNvSpPr/>
            <p:nvPr/>
          </p:nvSpPr>
          <p:spPr>
            <a:xfrm>
              <a:off x="1132573" y="6590105"/>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054B247B-1F0F-4BEF-9596-AC3962CA4E55}"/>
                </a:ext>
              </a:extLst>
            </p:cNvPr>
            <p:cNvSpPr/>
            <p:nvPr/>
          </p:nvSpPr>
          <p:spPr>
            <a:xfrm>
              <a:off x="1132573" y="6796930"/>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222">
              <a:extLst>
                <a:ext uri="{FF2B5EF4-FFF2-40B4-BE49-F238E27FC236}">
                  <a16:creationId xmlns:a16="http://schemas.microsoft.com/office/drawing/2014/main" id="{0AB0F61E-D371-47DB-A196-9E9B7F471841}"/>
                </a:ext>
              </a:extLst>
            </p:cNvPr>
            <p:cNvSpPr/>
            <p:nvPr/>
          </p:nvSpPr>
          <p:spPr>
            <a:xfrm>
              <a:off x="1132573" y="7003757"/>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222">
              <a:extLst>
                <a:ext uri="{FF2B5EF4-FFF2-40B4-BE49-F238E27FC236}">
                  <a16:creationId xmlns:a16="http://schemas.microsoft.com/office/drawing/2014/main" id="{DF09F31B-02A7-4F36-B008-B702084F57D9}"/>
                </a:ext>
              </a:extLst>
            </p:cNvPr>
            <p:cNvSpPr/>
            <p:nvPr/>
          </p:nvSpPr>
          <p:spPr>
            <a:xfrm>
              <a:off x="1132573" y="721059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744632CB-195D-44AB-ACC4-8A100514B918}"/>
              </a:ext>
            </a:extLst>
          </p:cNvPr>
          <p:cNvGrpSpPr/>
          <p:nvPr/>
        </p:nvGrpSpPr>
        <p:grpSpPr>
          <a:xfrm>
            <a:off x="5943600" y="5953876"/>
            <a:ext cx="2741524" cy="830511"/>
            <a:chOff x="5805124" y="5953876"/>
            <a:chExt cx="2880000" cy="830511"/>
          </a:xfrm>
        </p:grpSpPr>
        <p:sp>
          <p:nvSpPr>
            <p:cNvPr id="50" name="フリーフォーム 246">
              <a:extLst>
                <a:ext uri="{FF2B5EF4-FFF2-40B4-BE49-F238E27FC236}">
                  <a16:creationId xmlns:a16="http://schemas.microsoft.com/office/drawing/2014/main" id="{B2656D70-B6B1-4DCC-8D39-C4834F3D98C5}"/>
                </a:ext>
              </a:extLst>
            </p:cNvPr>
            <p:cNvSpPr/>
            <p:nvPr/>
          </p:nvSpPr>
          <p:spPr>
            <a:xfrm>
              <a:off x="5805124" y="5953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246">
              <a:extLst>
                <a:ext uri="{FF2B5EF4-FFF2-40B4-BE49-F238E27FC236}">
                  <a16:creationId xmlns:a16="http://schemas.microsoft.com/office/drawing/2014/main" id="{ED03E87F-CA31-40D3-88F3-79B026FB36B6}"/>
                </a:ext>
              </a:extLst>
            </p:cNvPr>
            <p:cNvSpPr/>
            <p:nvPr/>
          </p:nvSpPr>
          <p:spPr>
            <a:xfrm>
              <a:off x="5805124" y="616360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246">
              <a:extLst>
                <a:ext uri="{FF2B5EF4-FFF2-40B4-BE49-F238E27FC236}">
                  <a16:creationId xmlns:a16="http://schemas.microsoft.com/office/drawing/2014/main" id="{AAB349DB-D913-4B90-8320-60BC7757F192}"/>
                </a:ext>
              </a:extLst>
            </p:cNvPr>
            <p:cNvSpPr/>
            <p:nvPr/>
          </p:nvSpPr>
          <p:spPr>
            <a:xfrm>
              <a:off x="5805124" y="637332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246">
              <a:extLst>
                <a:ext uri="{FF2B5EF4-FFF2-40B4-BE49-F238E27FC236}">
                  <a16:creationId xmlns:a16="http://schemas.microsoft.com/office/drawing/2014/main" id="{7DCDEAF0-B070-46B3-9938-4AAFA846E276}"/>
                </a:ext>
              </a:extLst>
            </p:cNvPr>
            <p:cNvSpPr/>
            <p:nvPr/>
          </p:nvSpPr>
          <p:spPr>
            <a:xfrm>
              <a:off x="5805124" y="65830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246">
              <a:extLst>
                <a:ext uri="{FF2B5EF4-FFF2-40B4-BE49-F238E27FC236}">
                  <a16:creationId xmlns:a16="http://schemas.microsoft.com/office/drawing/2014/main" id="{D6105861-1650-4A03-9CCE-93A3E79F6FBF}"/>
                </a:ext>
              </a:extLst>
            </p:cNvPr>
            <p:cNvSpPr/>
            <p:nvPr/>
          </p:nvSpPr>
          <p:spPr>
            <a:xfrm>
              <a:off x="5805124" y="67843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8350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838027"/>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子供家庭支援センター等）、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特定相談支援事業所が、障害のある家族のサービス調整、入院調整、情報共有等を行った事例があります。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ヤングケアラーが高校生等で意思表明をできる場合には、本人も交えた小規模な会議等で、本人の意思を聞き、本人の意思に沿った支援を検討した例もあります。</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特定相談支援事業所</a:t>
            </a:r>
            <a:endParaRPr kumimoji="1" lang="ja-JP" altLang="en-US"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教育委員会</a:t>
            </a:r>
          </a:p>
          <a:p>
            <a:pPr>
              <a:lnSpc>
                <a:spcPct val="140000"/>
              </a:lnSpc>
              <a:buClr>
                <a:srgbClr val="F7B353"/>
              </a:buClr>
              <a:buSzPct val="120000"/>
            </a:pPr>
            <a:r>
              <a:rPr kumimoji="1" lang="ja-JP" altLang="en-US" sz="1050" spc="80" dirty="0">
                <a:solidFill>
                  <a:schemeClr val="tx1"/>
                </a:solidFill>
              </a:rPr>
              <a:t>居宅介護支援事業所</a:t>
            </a:r>
          </a:p>
          <a:p>
            <a:pPr>
              <a:lnSpc>
                <a:spcPct val="140000"/>
              </a:lnSpc>
              <a:buClr>
                <a:srgbClr val="F7B353"/>
              </a:buClr>
              <a:buSzPct val="120000"/>
            </a:pPr>
            <a:r>
              <a:rPr kumimoji="1" lang="ja-JP" altLang="en-US" sz="1050" spc="80" dirty="0">
                <a:solidFill>
                  <a:schemeClr val="tx1"/>
                </a:solidFill>
              </a:rPr>
              <a:t>社会福祉協議会</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特定相談支援事業所が、母の計画相談</a:t>
            </a:r>
            <a:r>
              <a:rPr kumimoji="1" lang="ja-JP" altLang="en-US" sz="1050" spc="50" dirty="0">
                <a:solidFill>
                  <a:schemeClr val="tx1"/>
                </a:solidFill>
              </a:rPr>
              <a:t>を担当。</a:t>
            </a:r>
            <a:r>
              <a:rPr kumimoji="1" lang="ja-JP" altLang="en-US" sz="1050" b="1" spc="50" dirty="0">
                <a:solidFill>
                  <a:srgbClr val="FB5A15"/>
                </a:solidFill>
              </a:rPr>
              <a:t>母の福祉サービスの調整や、病状に応じて入院調整</a:t>
            </a:r>
            <a:r>
              <a:rPr kumimoji="1" lang="ja-JP" altLang="en-US" sz="1050" spc="50" dirty="0">
                <a:solidFill>
                  <a:schemeClr val="tx1"/>
                </a:solidFill>
              </a:rPr>
              <a:t>をし、環境調整の情報共有を行った。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家族全員が障害当事者であり、本人だけではなく、家族全体として捉え支援することを意識した。</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特定相談支援事業所</a:t>
            </a:r>
            <a:endParaRPr kumimoji="1" lang="ja-JP" altLang="en-US"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特別支援学校</a:t>
            </a:r>
          </a:p>
          <a:p>
            <a:pPr>
              <a:lnSpc>
                <a:spcPct val="140000"/>
              </a:lnSpc>
              <a:buClr>
                <a:srgbClr val="F7B353"/>
              </a:buClr>
              <a:buSzPct val="120000"/>
            </a:pPr>
            <a:r>
              <a:rPr kumimoji="1" lang="ja-JP" altLang="en-US" sz="1050" spc="80" dirty="0">
                <a:solidFill>
                  <a:schemeClr val="tx1"/>
                </a:solidFill>
              </a:rPr>
              <a:t>保育所</a:t>
            </a:r>
          </a:p>
          <a:p>
            <a:pPr>
              <a:lnSpc>
                <a:spcPct val="140000"/>
              </a:lnSpc>
              <a:buClr>
                <a:srgbClr val="F7B353"/>
              </a:buClr>
              <a:buSzPct val="120000"/>
            </a:pPr>
            <a:r>
              <a:rPr kumimoji="1" lang="ja-JP" altLang="en-US" sz="1050" spc="80" dirty="0">
                <a:solidFill>
                  <a:schemeClr val="tx1"/>
                </a:solidFill>
              </a:rPr>
              <a:t>生活福祉担当部門（福祉事務所等）</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ヤングケアラーである本人が母に代わり買い物等を行っていた。本人は、母を手伝うために学校を欠席することも多かった。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特定相談支援事業所が週</a:t>
            </a:r>
            <a:r>
              <a:rPr kumimoji="1" lang="en-US" altLang="ja-JP" sz="1050" b="1" spc="50" dirty="0">
                <a:solidFill>
                  <a:srgbClr val="FB5A15"/>
                </a:solidFill>
              </a:rPr>
              <a:t>2</a:t>
            </a:r>
            <a:r>
              <a:rPr kumimoji="1" lang="ja-JP" altLang="en-US" sz="1050" b="1" spc="50" dirty="0">
                <a:solidFill>
                  <a:srgbClr val="FB5A15"/>
                </a:solidFill>
              </a:rPr>
              <a:t>回程度訪問し、関係機関に連絡</a:t>
            </a:r>
            <a:r>
              <a:rPr kumimoji="1" lang="ja-JP" altLang="en-US" sz="1050" spc="50" dirty="0">
                <a:solidFill>
                  <a:schemeClr val="tx1"/>
                </a:solidFill>
              </a:rPr>
              <a:t>することが多かった。特にケアを受けているきょうだいが通う</a:t>
            </a:r>
            <a:r>
              <a:rPr kumimoji="1" lang="ja-JP" altLang="en-US" sz="1050" b="1" spc="50" dirty="0">
                <a:solidFill>
                  <a:srgbClr val="FB5A15"/>
                </a:solidFill>
              </a:rPr>
              <a:t>特別支援学校や保育所</a:t>
            </a:r>
            <a:r>
              <a:rPr kumimoji="1" lang="ja-JP" altLang="en-US" sz="1050" spc="50" dirty="0">
                <a:solidFill>
                  <a:schemeClr val="tx1"/>
                </a:solidFill>
              </a:rPr>
              <a:t>、生活保護受給世帯だったため</a:t>
            </a:r>
            <a:r>
              <a:rPr kumimoji="1" lang="ja-JP" altLang="en-US" sz="1050" b="1" spc="50" dirty="0">
                <a:solidFill>
                  <a:srgbClr val="FB5A15"/>
                </a:solidFill>
              </a:rPr>
              <a:t>福祉事務所</a:t>
            </a:r>
            <a:r>
              <a:rPr kumimoji="1" lang="ja-JP" altLang="en-US" sz="1050" spc="50" dirty="0">
                <a:solidFill>
                  <a:schemeClr val="tx1"/>
                </a:solidFill>
              </a:rPr>
              <a:t>との連絡を密に行った。 </a:t>
            </a:r>
          </a:p>
        </p:txBody>
      </p:sp>
      <p:sp>
        <p:nvSpPr>
          <p:cNvPr id="39" name="角丸四角形 38"/>
          <p:cNvSpPr/>
          <p:nvPr/>
        </p:nvSpPr>
        <p:spPr>
          <a:xfrm>
            <a:off x="539906"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特定相談支援事業所</a:t>
            </a:r>
            <a:endParaRPr kumimoji="1" lang="ja-JP" altLang="en-US" sz="1050" b="1" spc="80" dirty="0">
              <a:solidFill>
                <a:srgbClr val="FB5A15"/>
              </a:solidFill>
            </a:endParaRPr>
          </a:p>
          <a:p>
            <a:pPr>
              <a:lnSpc>
                <a:spcPct val="140000"/>
              </a:lnSpc>
              <a:buClr>
                <a:srgbClr val="F7B353"/>
              </a:buClr>
              <a:buSzPct val="120000"/>
            </a:pPr>
            <a:r>
              <a:rPr kumimoji="1" lang="zh-TW" altLang="en-US" sz="1050" spc="80" dirty="0">
                <a:solidFill>
                  <a:schemeClr val="tx1"/>
                </a:solidFill>
              </a:rPr>
              <a:t>生活介護事業所</a:t>
            </a:r>
            <a:endParaRPr kumimoji="1" lang="en-US" altLang="zh-TW" sz="1050" spc="80" dirty="0">
              <a:solidFill>
                <a:schemeClr val="tx1"/>
              </a:solidFill>
            </a:endParaRPr>
          </a:p>
          <a:p>
            <a:pPr>
              <a:lnSpc>
                <a:spcPct val="140000"/>
              </a:lnSpc>
              <a:buClr>
                <a:srgbClr val="F7B353"/>
              </a:buClr>
              <a:buSzPct val="120000"/>
            </a:pPr>
            <a:r>
              <a:rPr kumimoji="1" lang="zh-TW" altLang="en-US" sz="1050" spc="80" dirty="0">
                <a:solidFill>
                  <a:schemeClr val="tx1"/>
                </a:solidFill>
              </a:rPr>
              <a:t>児童相談所</a:t>
            </a:r>
          </a:p>
          <a:p>
            <a:pPr>
              <a:lnSpc>
                <a:spcPct val="140000"/>
              </a:lnSpc>
              <a:buClr>
                <a:srgbClr val="F7B353"/>
              </a:buClr>
              <a:buSzPct val="120000"/>
            </a:pPr>
            <a:r>
              <a:rPr kumimoji="1" lang="zh-TW" altLang="en-US" sz="1050" spc="80" dirty="0">
                <a:solidFill>
                  <a:schemeClr val="tx1"/>
                </a:solidFill>
              </a:rPr>
              <a:t>居宅介護支援事業所</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の見守りや</a:t>
            </a:r>
          </a:p>
          <a:p>
            <a:pPr>
              <a:lnSpc>
                <a:spcPct val="130000"/>
              </a:lnSpc>
              <a:buClr>
                <a:srgbClr val="F7B353"/>
              </a:buClr>
              <a:buSzPct val="120000"/>
            </a:pPr>
            <a:r>
              <a:rPr kumimoji="1" lang="ja-JP" altLang="en-US" sz="1050" b="1" spc="80" dirty="0">
                <a:solidFill>
                  <a:srgbClr val="FB5A15"/>
                </a:solidFill>
              </a:rPr>
              <a:t>幼いきょうだい</a:t>
            </a:r>
            <a:r>
              <a:rPr kumimoji="1" lang="ja-JP" altLang="en-US" sz="1050" spc="80" dirty="0">
                <a:solidFill>
                  <a:schemeClr val="tx1"/>
                </a:solidFill>
              </a:rPr>
              <a:t>の見守り、世話や送迎などをしているケース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ひとり親の多子家庭</a:t>
            </a:r>
            <a:r>
              <a:rPr kumimoji="1" lang="ja-JP" altLang="en-US" sz="1050" spc="80" dirty="0">
                <a:solidFill>
                  <a:schemeClr val="tx1"/>
                </a:solidFill>
              </a:rPr>
              <a:t>で、</a:t>
            </a:r>
            <a:r>
              <a:rPr kumimoji="1" lang="ja-JP" altLang="en-US" sz="1050" b="1" spc="80" dirty="0">
                <a:solidFill>
                  <a:srgbClr val="FB5A15"/>
                </a:solidFill>
              </a:rPr>
              <a:t>日本語を母語としない母</a:t>
            </a:r>
            <a:r>
              <a:rPr kumimoji="1" lang="ja-JP" altLang="en-US" sz="1050" spc="80" dirty="0">
                <a:solidFill>
                  <a:schemeClr val="tx1"/>
                </a:solidFill>
              </a:rPr>
              <a:t>の外出の付き添いと通訳、</a:t>
            </a:r>
          </a:p>
          <a:p>
            <a:pPr>
              <a:lnSpc>
                <a:spcPct val="130000"/>
              </a:lnSpc>
              <a:buClr>
                <a:srgbClr val="F7B353"/>
              </a:buClr>
              <a:buSzPct val="120000"/>
            </a:pPr>
            <a:r>
              <a:rPr kumimoji="1" lang="ja-JP" altLang="en-US" sz="1050" b="1" spc="80" dirty="0">
                <a:solidFill>
                  <a:srgbClr val="FB5A15"/>
                </a:solidFill>
              </a:rPr>
              <a:t>身体障害、知的障害のきょうだい</a:t>
            </a:r>
            <a:r>
              <a:rPr kumimoji="1" lang="ja-JP" altLang="en-US" sz="1050" spc="80" dirty="0">
                <a:solidFill>
                  <a:schemeClr val="tx1"/>
                </a:solidFill>
              </a:rPr>
              <a:t>の世話や送迎などをしているケース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身体障害のある母</a:t>
            </a:r>
            <a:r>
              <a:rPr kumimoji="1" lang="ja-JP" altLang="en-US" sz="1050" spc="80" dirty="0">
                <a:solidFill>
                  <a:schemeClr val="tx1"/>
                </a:solidFill>
              </a:rPr>
              <a:t>の見守りなどをしているケース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身体障害のある母の見守りを本人が行っていた。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母の状態悪化により、ケアが負担となり、本人から</a:t>
            </a:r>
            <a:r>
              <a:rPr kumimoji="1" lang="ja-JP" altLang="en-US" sz="1050" b="1" spc="50" dirty="0">
                <a:solidFill>
                  <a:srgbClr val="FB5A15"/>
                </a:solidFill>
              </a:rPr>
              <a:t>児童相談所</a:t>
            </a:r>
            <a:r>
              <a:rPr kumimoji="1" lang="ja-JP" altLang="en-US" sz="1050" spc="50" dirty="0">
                <a:solidFill>
                  <a:schemeClr val="tx1"/>
                </a:solidFill>
              </a:rPr>
              <a:t>への自発的な相談に至った。保護も検討されたが、子供にとっての制約が多く、</a:t>
            </a:r>
            <a:r>
              <a:rPr kumimoji="1" lang="ja-JP" altLang="en-US" sz="1050" b="1" spc="50" dirty="0">
                <a:solidFill>
                  <a:srgbClr val="FB5A15"/>
                </a:solidFill>
              </a:rPr>
              <a:t>本人の希望で</a:t>
            </a:r>
            <a:r>
              <a:rPr kumimoji="1" lang="ja-JP" altLang="en-US" sz="1050" spc="50" dirty="0">
                <a:solidFill>
                  <a:schemeClr val="tx1"/>
                </a:solidFill>
              </a:rPr>
              <a:t>行われなかった。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特定相談支援事業所が、本人</a:t>
            </a:r>
            <a:r>
              <a:rPr kumimoji="1" lang="ja-JP" altLang="en-US" sz="1050" spc="50" dirty="0">
                <a:solidFill>
                  <a:schemeClr val="tx1"/>
                </a:solidFill>
              </a:rPr>
              <a:t>・家族・児童相談所職員・ケアマネジャーによるカンファレンスを開き、本人の意思もその場で確認し、</a:t>
            </a:r>
            <a:r>
              <a:rPr kumimoji="1" lang="ja-JP" altLang="en-US" sz="1050" b="1" spc="50" dirty="0">
                <a:solidFill>
                  <a:srgbClr val="FB5A15"/>
                </a:solidFill>
              </a:rPr>
              <a:t> ショートステイ利用等、支援を増やす方向性を検討した</a:t>
            </a:r>
            <a:r>
              <a:rPr kumimoji="1" lang="ja-JP" altLang="en-US" sz="1050" spc="50" dirty="0">
                <a:solidFill>
                  <a:schemeClr val="tx1"/>
                </a:solidFill>
              </a:rPr>
              <a:t>。</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57809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994491"/>
            <a:ext cx="8398552" cy="1079884"/>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厚生労働省　ヤングケアラーについて　</a:t>
            </a:r>
            <a:r>
              <a:rPr kumimoji="1" lang="ja-JP" altLang="en-US" sz="1000" dirty="0">
                <a:solidFill>
                  <a:schemeClr val="tx1"/>
                </a:solidFill>
              </a:rPr>
              <a:t>（</a:t>
            </a:r>
            <a:r>
              <a:rPr kumimoji="1" lang="en-US" altLang="ja-JP" sz="1000" dirty="0">
                <a:solidFill>
                  <a:schemeClr val="tx1"/>
                </a:solidFill>
                <a:hlinkClick r:id="rId2"/>
              </a:rPr>
              <a:t>https://www.mhlw.go.jp/stf/young-carer.html</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多機関・多職種連携によるヤングケアラー支援マニュアル　～ケアを担う子どもを地域で支えるために～</a:t>
            </a:r>
          </a:p>
          <a:p>
            <a:pPr algn="just">
              <a:lnSpc>
                <a:spcPct val="140000"/>
              </a:lnSpc>
              <a:buClr>
                <a:srgbClr val="F7B353"/>
              </a:buClr>
            </a:pPr>
            <a:r>
              <a:rPr kumimoji="1" lang="ja-JP" altLang="en-US" sz="1000" spc="70" dirty="0">
                <a:solidFill>
                  <a:schemeClr val="tx1"/>
                </a:solidFill>
              </a:rPr>
              <a:t>　　（有限責任監査法人トーマツ　厚生労働省令和３年度 子ども・子育て支援推進調査研究事業）</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a:t>
            </a:r>
            <a:r>
              <a:rPr kumimoji="1" lang="ja-JP" altLang="en-US" sz="1000" spc="70" dirty="0">
                <a:solidFill>
                  <a:schemeClr val="tx1"/>
                </a:solidFill>
              </a:rPr>
              <a:t>厚生労働省　ヤングケアラーについて」ウェブサイト内</a:t>
            </a:r>
            <a:r>
              <a:rPr kumimoji="1" lang="ja-JP" altLang="en-US" sz="1000" dirty="0">
                <a:solidFill>
                  <a:schemeClr val="tx1"/>
                </a:solidFill>
              </a:rPr>
              <a:t>「ヤングケアラーに関する調査研究事業（外部サイト）」参照）</a:t>
            </a:r>
            <a:endParaRPr kumimoji="1" lang="en-US" altLang="ja-JP" sz="1000" dirty="0">
              <a:solidFill>
                <a:schemeClr val="tx1"/>
              </a:solidFill>
            </a:endParaRPr>
          </a:p>
        </p:txBody>
      </p:sp>
      <p:sp>
        <p:nvSpPr>
          <p:cNvPr id="11" name="正方形/長方形 10"/>
          <p:cNvSpPr/>
          <p:nvPr/>
        </p:nvSpPr>
        <p:spPr>
          <a:xfrm>
            <a:off x="539906" y="994491"/>
            <a:ext cx="1213448" cy="1079884"/>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259539"/>
            <a:ext cx="3805931" cy="204295"/>
            <a:chOff x="539906" y="2235727"/>
            <a:chExt cx="3805931" cy="204295"/>
          </a:xfrm>
        </p:grpSpPr>
        <p:sp>
          <p:nvSpPr>
            <p:cNvPr id="12" name="正方形/長方形 11"/>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248" y="861828"/>
            <a:ext cx="1110790" cy="735995"/>
          </a:xfrm>
          <a:prstGeom prst="rect">
            <a:avLst/>
          </a:prstGeom>
        </p:spPr>
      </p:pic>
    </p:spTree>
    <p:extLst>
      <p:ext uri="{BB962C8B-B14F-4D97-AF65-F5344CB8AC3E}">
        <p14:creationId xmlns:p14="http://schemas.microsoft.com/office/powerpoint/2010/main" val="38481110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FC8F6ED02BBED43B8C1B065F97E3264" ma:contentTypeVersion="9" ma:contentTypeDescription="新しいドキュメントを作成します。" ma:contentTypeScope="" ma:versionID="a82722cada9084292401f5db63a64c81">
  <xsd:schema xmlns:xsd="http://www.w3.org/2001/XMLSchema" xmlns:xs="http://www.w3.org/2001/XMLSchema" xmlns:p="http://schemas.microsoft.com/office/2006/metadata/properties" xmlns:ns2="c134e4a2-d6cd-4c40-b361-eb54054ec483" xmlns:ns3="b2dadf9c-0578-42b0-a847-0691d0e10925" targetNamespace="http://schemas.microsoft.com/office/2006/metadata/properties" ma:root="true" ma:fieldsID="5c7c290ef9d761c15b06045491dcbc8b" ns2:_="" ns3:_="">
    <xsd:import namespace="c134e4a2-d6cd-4c40-b361-eb54054ec483"/>
    <xsd:import namespace="b2dadf9c-0578-42b0-a847-0691d0e109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4e4a2-d6cd-4c40-b361-eb54054e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adf9c-0578-42b0-a847-0691d0e10925"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cf11206-5db3-4c55-8ad9-3a512a5db958}" ma:internalName="TaxCatchAll" ma:showField="CatchAllData" ma:web="b2dadf9c-0578-42b0-a847-0691d0e10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dadf9c-0578-42b0-a847-0691d0e10925" xsi:nil="true"/>
    <lcf76f155ced4ddcb4097134ff3c332f xmlns="c134e4a2-d6cd-4c40-b361-eb54054ec4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86FACB-0C97-4F8F-BB6A-A5C03E102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4e4a2-d6cd-4c40-b361-eb54054ec483"/>
    <ds:schemaRef ds:uri="b2dadf9c-0578-42b0-a847-0691d0e10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C18CC4-77E8-4BC2-978B-422144D1FC95}">
  <ds:schemaRefs>
    <ds:schemaRef ds:uri="http://schemas.microsoft.com/sharepoint/v3/contenttype/forms"/>
  </ds:schemaRefs>
</ds:datastoreItem>
</file>

<file path=customXml/itemProps3.xml><?xml version="1.0" encoding="utf-8"?>
<ds:datastoreItem xmlns:ds="http://schemas.openxmlformats.org/officeDocument/2006/customXml" ds:itemID="{9B0674CC-43B7-4E8B-A6B0-58DEE0C64951}">
  <ds:schemaRefs>
    <ds:schemaRef ds:uri="http://schemas.microsoft.com/office/2006/metadata/properties"/>
    <ds:schemaRef ds:uri="http://schemas.microsoft.com/office/2006/documentManagement/types"/>
    <ds:schemaRef ds:uri="http://purl.org/dc/elements/1.1/"/>
    <ds:schemaRef ds:uri="397bb1ee-3c1d-4994-97a1-e26bb081747b"/>
    <ds:schemaRef ds:uri="http://schemas.microsoft.com/office/infopath/2007/PartnerControls"/>
    <ds:schemaRef ds:uri="fca18fbb-d76e-4746-ab4d-44df86d2539b"/>
    <ds:schemaRef ds:uri="http://purl.org/dc/terms/"/>
    <ds:schemaRef ds:uri="http://schemas.openxmlformats.org/package/2006/metadata/core-properties"/>
    <ds:schemaRef ds:uri="http://www.w3.org/XML/1998/namespace"/>
    <ds:schemaRef ds:uri="http://purl.org/dc/dcmitype/"/>
    <ds:schemaRef ds:uri="b2dadf9c-0578-42b0-a847-0691d0e10925"/>
    <ds:schemaRef ds:uri="c134e4a2-d6cd-4c40-b361-eb54054ec483"/>
  </ds:schemaRefs>
</ds:datastoreItem>
</file>

<file path=docProps/app.xml><?xml version="1.0" encoding="utf-8"?>
<Properties xmlns="http://schemas.openxmlformats.org/officeDocument/2006/extended-properties" xmlns:vt="http://schemas.openxmlformats.org/officeDocument/2006/docPropsVTypes">
  <Template>Office Theme</Template>
  <TotalTime>1064</TotalTime>
  <Words>4203</Words>
  <PresentationFormat>ユーザー設定</PresentationFormat>
  <Paragraphs>404</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Meiryo UI</vt:lpstr>
      <vt:lpstr>ＭＳ Ｐゴシック</vt:lpstr>
      <vt:lpstr>游ゴシック</vt:lpstr>
      <vt:lpstr>Arial</vt:lpstr>
      <vt:lpstr>Calibri</vt:lpstr>
      <vt:lpstr>Calibri Light</vt:lpstr>
      <vt:lpstr>Times New Roman</vt:lpstr>
      <vt:lpstr>Wingdings</vt:lpstr>
      <vt:lpstr>Office テーマ</vt:lpstr>
      <vt:lpstr>PowerPoint プレゼンテーション</vt:lpstr>
      <vt:lpstr>ヤングケアラーとは</vt:lpstr>
      <vt:lpstr>障害福祉関係機関におけるヤングケアラー支援の役割</vt:lpstr>
      <vt:lpstr>支援機関の役割</vt:lpstr>
      <vt:lpstr>支援機関の役割</vt:lpstr>
      <vt:lpstr>ヤングケアラー支援のフロー</vt:lpstr>
      <vt:lpstr>ヤングケアラーと思われる子供に「気付く」ためのチェックリスト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2023-02-15T05:20:13Z</dcterms:created>
  <dcterms:modified xsi:type="dcterms:W3CDTF">2023-03-23T00:47:07Z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0x010100BFC8F6ED02BBED43B8C1B065F97E3264</vt:lpwstr>
  </property>
  <property fmtid="{D5CDD505-2E9C-101B-9397-08002B2CF9AE}" pid="3" name="MediaServiceImageTags">
    <vt:lpwstr/>
  </property>
</Properties>
</file>