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5" r:id="rId4"/>
  </p:sldMasterIdLst>
  <p:notesMasterIdLst>
    <p:notesMasterId r:id="rId15"/>
  </p:notesMasterIdLst>
  <p:sldIdLst>
    <p:sldId id="257" r:id="rId5"/>
    <p:sldId id="259" r:id="rId6"/>
    <p:sldId id="272" r:id="rId7"/>
    <p:sldId id="262" r:id="rId8"/>
    <p:sldId id="263" r:id="rId9"/>
    <p:sldId id="264" r:id="rId10"/>
    <p:sldId id="270" r:id="rId11"/>
    <p:sldId id="266" r:id="rId12"/>
    <p:sldId id="273" r:id="rId13"/>
    <p:sldId id="269" r:id="rId14"/>
  </p:sldIdLst>
  <p:sldSz cx="10691813" cy="75565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小幡 京加／リサーチ・コンサル／JRI (obata kyoka)" initials="小幡" lastIdx="19" clrIdx="0">
    <p:extLst>
      <p:ext uri="{19B8F6BF-5375-455C-9EA6-DF929625EA0E}">
        <p15:presenceInfo xmlns:p15="http://schemas.microsoft.com/office/powerpoint/2012/main" userId="S::t503081@d1.jri.co.jp::4ea8cc82-172e-4ea0-8e41-0d0780be811b" providerId="AD"/>
      </p:ext>
    </p:extLst>
  </p:cmAuthor>
  <p:cmAuthor id="2" name="小松　聡美" initials="小松　聡美" lastIdx="12" clrIdx="1">
    <p:extLst>
      <p:ext uri="{19B8F6BF-5375-455C-9EA6-DF929625EA0E}">
        <p15:presenceInfo xmlns:p15="http://schemas.microsoft.com/office/powerpoint/2012/main" userId="S-1-5-21-2584162954-2024034027-3327744939-419989" providerId="AD"/>
      </p:ext>
    </p:extLst>
  </p:cmAuthor>
  <p:cmAuthor id="3" name="Inukai Nao" initials="IN" lastIdx="10" clrIdx="2">
    <p:extLst>
      <p:ext uri="{19B8F6BF-5375-455C-9EA6-DF929625EA0E}">
        <p15:presenceInfo xmlns:p15="http://schemas.microsoft.com/office/powerpoint/2012/main" userId="S-1-5-21-654925801-1326278166-646806464-1070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D9A9"/>
    <a:srgbClr val="20A5C4"/>
    <a:srgbClr val="6FD0E7"/>
    <a:srgbClr val="FB5A15"/>
    <a:srgbClr val="F08200"/>
    <a:srgbClr val="51AD97"/>
    <a:srgbClr val="D9EDED"/>
    <a:srgbClr val="F7B353"/>
    <a:srgbClr val="7F2EAC"/>
    <a:srgbClr val="FF47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7546C3-7AA9-4E6B-93F4-E55DF2A0E665}" v="4" dt="2023-03-20T14:09:55.0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78" autoAdjust="0"/>
    <p:restoredTop sz="94660"/>
  </p:normalViewPr>
  <p:slideViewPr>
    <p:cSldViewPr snapToGrid="0">
      <p:cViewPr varScale="1">
        <p:scale>
          <a:sx n="100" d="100"/>
          <a:sy n="100" d="100"/>
        </p:scale>
        <p:origin x="1620" y="90"/>
      </p:cViewPr>
      <p:guideLst/>
    </p:cSldViewPr>
  </p:slideViewPr>
  <p:notesTextViewPr>
    <p:cViewPr>
      <p:scale>
        <a:sx n="1" d="1"/>
        <a:sy n="1" d="1"/>
      </p:scale>
      <p:origin x="0" y="0"/>
    </p:cViewPr>
  </p:notesTextViewPr>
  <p:gridSpacing cx="360000" cy="3600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小幡 京加／リサーチ・コンサル／JRI (obata kyoka)" userId="4ea8cc82-172e-4ea0-8e41-0d0780be811b" providerId="ADAL" clId="{BA7546C3-7AA9-4E6B-93F4-E55DF2A0E665}"/>
    <pc:docChg chg="undo redo custSel addSld delSld modSld">
      <pc:chgData name="小幡 京加／リサーチ・コンサル／JRI (obata kyoka)" userId="4ea8cc82-172e-4ea0-8e41-0d0780be811b" providerId="ADAL" clId="{BA7546C3-7AA9-4E6B-93F4-E55DF2A0E665}" dt="2023-03-20T14:12:42.595" v="40" actId="14100"/>
      <pc:docMkLst>
        <pc:docMk/>
      </pc:docMkLst>
      <pc:sldChg chg="addCm">
        <pc:chgData name="小幡 京加／リサーチ・コンサル／JRI (obata kyoka)" userId="4ea8cc82-172e-4ea0-8e41-0d0780be811b" providerId="ADAL" clId="{BA7546C3-7AA9-4E6B-93F4-E55DF2A0E665}" dt="2023-03-20T12:29:47.751" v="23" actId="1589"/>
        <pc:sldMkLst>
          <pc:docMk/>
          <pc:sldMk cId="2195223362" sldId="266"/>
        </pc:sldMkLst>
      </pc:sldChg>
      <pc:sldChg chg="del">
        <pc:chgData name="小幡 京加／リサーチ・コンサル／JRI (obata kyoka)" userId="4ea8cc82-172e-4ea0-8e41-0d0780be811b" providerId="ADAL" clId="{BA7546C3-7AA9-4E6B-93F4-E55DF2A0E665}" dt="2023-03-20T14:09:57.253" v="32" actId="47"/>
        <pc:sldMkLst>
          <pc:docMk/>
          <pc:sldMk cId="1314637712" sldId="268"/>
        </pc:sldMkLst>
      </pc:sldChg>
      <pc:sldChg chg="modSp mod">
        <pc:chgData name="小幡 京加／リサーチ・コンサル／JRI (obata kyoka)" userId="4ea8cc82-172e-4ea0-8e41-0d0780be811b" providerId="ADAL" clId="{BA7546C3-7AA9-4E6B-93F4-E55DF2A0E665}" dt="2023-03-20T12:32:14.233" v="30" actId="207"/>
        <pc:sldMkLst>
          <pc:docMk/>
          <pc:sldMk cId="1747963533" sldId="269"/>
        </pc:sldMkLst>
        <pc:graphicFrameChg chg="modGraphic">
          <ac:chgData name="小幡 京加／リサーチ・コンサル／JRI (obata kyoka)" userId="4ea8cc82-172e-4ea0-8e41-0d0780be811b" providerId="ADAL" clId="{BA7546C3-7AA9-4E6B-93F4-E55DF2A0E665}" dt="2023-03-20T12:31:55.199" v="29" actId="207"/>
          <ac:graphicFrameMkLst>
            <pc:docMk/>
            <pc:sldMk cId="1747963533" sldId="269"/>
            <ac:graphicFrameMk id="9" creationId="{DD3EF186-F204-418C-876E-8FA078710D19}"/>
          </ac:graphicFrameMkLst>
        </pc:graphicFrameChg>
        <pc:graphicFrameChg chg="modGraphic">
          <ac:chgData name="小幡 京加／リサーチ・コンサル／JRI (obata kyoka)" userId="4ea8cc82-172e-4ea0-8e41-0d0780be811b" providerId="ADAL" clId="{BA7546C3-7AA9-4E6B-93F4-E55DF2A0E665}" dt="2023-03-20T12:30:28.897" v="25" actId="207"/>
          <ac:graphicFrameMkLst>
            <pc:docMk/>
            <pc:sldMk cId="1747963533" sldId="269"/>
            <ac:graphicFrameMk id="12" creationId="{DCA40169-90F4-49B4-A6B3-9EC463985447}"/>
          </ac:graphicFrameMkLst>
        </pc:graphicFrameChg>
        <pc:graphicFrameChg chg="mod modGraphic">
          <ac:chgData name="小幡 京加／リサーチ・コンサル／JRI (obata kyoka)" userId="4ea8cc82-172e-4ea0-8e41-0d0780be811b" providerId="ADAL" clId="{BA7546C3-7AA9-4E6B-93F4-E55DF2A0E665}" dt="2023-03-20T12:32:14.233" v="30" actId="207"/>
          <ac:graphicFrameMkLst>
            <pc:docMk/>
            <pc:sldMk cId="1747963533" sldId="269"/>
            <ac:graphicFrameMk id="15" creationId="{1BEB518A-8A57-4C1E-A74A-62CEDA30F359}"/>
          </ac:graphicFrameMkLst>
        </pc:graphicFrameChg>
      </pc:sldChg>
      <pc:sldChg chg="addSp modSp mod addCm">
        <pc:chgData name="小幡 京加／リサーチ・コンサル／JRI (obata kyoka)" userId="4ea8cc82-172e-4ea0-8e41-0d0780be811b" providerId="ADAL" clId="{BA7546C3-7AA9-4E6B-93F4-E55DF2A0E665}" dt="2023-03-20T12:29:29.227" v="22" actId="1589"/>
        <pc:sldMkLst>
          <pc:docMk/>
          <pc:sldMk cId="2883500027" sldId="270"/>
        </pc:sldMkLst>
        <pc:spChg chg="mod">
          <ac:chgData name="小幡 京加／リサーチ・コンサル／JRI (obata kyoka)" userId="4ea8cc82-172e-4ea0-8e41-0d0780be811b" providerId="ADAL" clId="{BA7546C3-7AA9-4E6B-93F4-E55DF2A0E665}" dt="2023-03-20T12:28:38.180" v="18" actId="164"/>
          <ac:spMkLst>
            <pc:docMk/>
            <pc:sldMk cId="2883500027" sldId="270"/>
            <ac:spMk id="40" creationId="{FD493D7B-10B4-473E-9B28-25C4D4183A4F}"/>
          </ac:spMkLst>
        </pc:spChg>
        <pc:spChg chg="mod">
          <ac:chgData name="小幡 京加／リサーチ・コンサル／JRI (obata kyoka)" userId="4ea8cc82-172e-4ea0-8e41-0d0780be811b" providerId="ADAL" clId="{BA7546C3-7AA9-4E6B-93F4-E55DF2A0E665}" dt="2023-03-20T12:28:38.180" v="18" actId="164"/>
          <ac:spMkLst>
            <pc:docMk/>
            <pc:sldMk cId="2883500027" sldId="270"/>
            <ac:spMk id="41" creationId="{910E39BC-BAD1-4D5F-81D3-658E0BF5C2DF}"/>
          </ac:spMkLst>
        </pc:spChg>
        <pc:spChg chg="mod">
          <ac:chgData name="小幡 京加／リサーチ・コンサル／JRI (obata kyoka)" userId="4ea8cc82-172e-4ea0-8e41-0d0780be811b" providerId="ADAL" clId="{BA7546C3-7AA9-4E6B-93F4-E55DF2A0E665}" dt="2023-03-20T12:28:38.180" v="18" actId="164"/>
          <ac:spMkLst>
            <pc:docMk/>
            <pc:sldMk cId="2883500027" sldId="270"/>
            <ac:spMk id="42" creationId="{5D215B9E-BB35-48EA-84EF-8E657EFAEEEA}"/>
          </ac:spMkLst>
        </pc:spChg>
        <pc:spChg chg="mod">
          <ac:chgData name="小幡 京加／リサーチ・コンサル／JRI (obata kyoka)" userId="4ea8cc82-172e-4ea0-8e41-0d0780be811b" providerId="ADAL" clId="{BA7546C3-7AA9-4E6B-93F4-E55DF2A0E665}" dt="2023-03-20T12:28:38.180" v="18" actId="164"/>
          <ac:spMkLst>
            <pc:docMk/>
            <pc:sldMk cId="2883500027" sldId="270"/>
            <ac:spMk id="48" creationId="{4053F97C-7BFB-45FD-932D-1D08B9B065DC}"/>
          </ac:spMkLst>
        </pc:spChg>
        <pc:spChg chg="mod">
          <ac:chgData name="小幡 京加／リサーチ・コンサル／JRI (obata kyoka)" userId="4ea8cc82-172e-4ea0-8e41-0d0780be811b" providerId="ADAL" clId="{BA7546C3-7AA9-4E6B-93F4-E55DF2A0E665}" dt="2023-03-20T12:28:38.180" v="18" actId="164"/>
          <ac:spMkLst>
            <pc:docMk/>
            <pc:sldMk cId="2883500027" sldId="270"/>
            <ac:spMk id="49" creationId="{524448F1-A40B-4732-8365-E5B02BFA9055}"/>
          </ac:spMkLst>
        </pc:spChg>
        <pc:spChg chg="mod">
          <ac:chgData name="小幡 京加／リサーチ・コンサル／JRI (obata kyoka)" userId="4ea8cc82-172e-4ea0-8e41-0d0780be811b" providerId="ADAL" clId="{BA7546C3-7AA9-4E6B-93F4-E55DF2A0E665}" dt="2023-03-20T12:28:38.180" v="18" actId="164"/>
          <ac:spMkLst>
            <pc:docMk/>
            <pc:sldMk cId="2883500027" sldId="270"/>
            <ac:spMk id="50" creationId="{7A0DAEA8-D4EE-40F7-A8A6-9B3E90B04BBB}"/>
          </ac:spMkLst>
        </pc:spChg>
        <pc:spChg chg="mod">
          <ac:chgData name="小幡 京加／リサーチ・コンサル／JRI (obata kyoka)" userId="4ea8cc82-172e-4ea0-8e41-0d0780be811b" providerId="ADAL" clId="{BA7546C3-7AA9-4E6B-93F4-E55DF2A0E665}" dt="2023-03-20T12:28:38.180" v="18" actId="164"/>
          <ac:spMkLst>
            <pc:docMk/>
            <pc:sldMk cId="2883500027" sldId="270"/>
            <ac:spMk id="51" creationId="{D844F391-F969-4A21-BE70-B550F72D93AA}"/>
          </ac:spMkLst>
        </pc:spChg>
        <pc:spChg chg="mod">
          <ac:chgData name="小幡 京加／リサーチ・コンサル／JRI (obata kyoka)" userId="4ea8cc82-172e-4ea0-8e41-0d0780be811b" providerId="ADAL" clId="{BA7546C3-7AA9-4E6B-93F4-E55DF2A0E665}" dt="2023-03-20T12:29:02.006" v="20" actId="164"/>
          <ac:spMkLst>
            <pc:docMk/>
            <pc:sldMk cId="2883500027" sldId="270"/>
            <ac:spMk id="53" creationId="{F2FBD125-7A31-428D-8834-9AC10F34F3A9}"/>
          </ac:spMkLst>
        </pc:spChg>
        <pc:spChg chg="mod">
          <ac:chgData name="小幡 京加／リサーチ・コンサル／JRI (obata kyoka)" userId="4ea8cc82-172e-4ea0-8e41-0d0780be811b" providerId="ADAL" clId="{BA7546C3-7AA9-4E6B-93F4-E55DF2A0E665}" dt="2023-03-20T12:29:02.006" v="20" actId="164"/>
          <ac:spMkLst>
            <pc:docMk/>
            <pc:sldMk cId="2883500027" sldId="270"/>
            <ac:spMk id="54" creationId="{B331333F-EA60-4CEC-BA7C-2E48F5CFEA48}"/>
          </ac:spMkLst>
        </pc:spChg>
        <pc:spChg chg="mod">
          <ac:chgData name="小幡 京加／リサーチ・コンサル／JRI (obata kyoka)" userId="4ea8cc82-172e-4ea0-8e41-0d0780be811b" providerId="ADAL" clId="{BA7546C3-7AA9-4E6B-93F4-E55DF2A0E665}" dt="2023-03-20T12:29:02.006" v="20" actId="164"/>
          <ac:spMkLst>
            <pc:docMk/>
            <pc:sldMk cId="2883500027" sldId="270"/>
            <ac:spMk id="55" creationId="{2651E584-6B18-44D6-A21C-B894D1260AA1}"/>
          </ac:spMkLst>
        </pc:spChg>
        <pc:spChg chg="mod">
          <ac:chgData name="小幡 京加／リサーチ・コンサル／JRI (obata kyoka)" userId="4ea8cc82-172e-4ea0-8e41-0d0780be811b" providerId="ADAL" clId="{BA7546C3-7AA9-4E6B-93F4-E55DF2A0E665}" dt="2023-03-20T12:29:02.006" v="20" actId="164"/>
          <ac:spMkLst>
            <pc:docMk/>
            <pc:sldMk cId="2883500027" sldId="270"/>
            <ac:spMk id="56" creationId="{280C1140-B7CF-417E-8C38-CC8D28D65CC8}"/>
          </ac:spMkLst>
        </pc:spChg>
        <pc:spChg chg="mod">
          <ac:chgData name="小幡 京加／リサーチ・コンサル／JRI (obata kyoka)" userId="4ea8cc82-172e-4ea0-8e41-0d0780be811b" providerId="ADAL" clId="{BA7546C3-7AA9-4E6B-93F4-E55DF2A0E665}" dt="2023-03-20T12:29:02.006" v="20" actId="164"/>
          <ac:spMkLst>
            <pc:docMk/>
            <pc:sldMk cId="2883500027" sldId="270"/>
            <ac:spMk id="57" creationId="{79828F45-F85D-472A-9C32-EB2F80766817}"/>
          </ac:spMkLst>
        </pc:spChg>
        <pc:grpChg chg="add mod">
          <ac:chgData name="小幡 京加／リサーチ・コンサル／JRI (obata kyoka)" userId="4ea8cc82-172e-4ea0-8e41-0d0780be811b" providerId="ADAL" clId="{BA7546C3-7AA9-4E6B-93F4-E55DF2A0E665}" dt="2023-03-20T12:28:46.186" v="19" actId="14100"/>
          <ac:grpSpMkLst>
            <pc:docMk/>
            <pc:sldMk cId="2883500027" sldId="270"/>
            <ac:grpSpMk id="4" creationId="{5885AE2E-019E-4A60-8720-E71F8778CAC4}"/>
          </ac:grpSpMkLst>
        </pc:grpChg>
        <pc:grpChg chg="add mod">
          <ac:chgData name="小幡 京加／リサーチ・コンサル／JRI (obata kyoka)" userId="4ea8cc82-172e-4ea0-8e41-0d0780be811b" providerId="ADAL" clId="{BA7546C3-7AA9-4E6B-93F4-E55DF2A0E665}" dt="2023-03-20T12:29:08.582" v="21" actId="14100"/>
          <ac:grpSpMkLst>
            <pc:docMk/>
            <pc:sldMk cId="2883500027" sldId="270"/>
            <ac:grpSpMk id="5" creationId="{BD06FD6A-2E88-42CB-B792-4EF324216DE5}"/>
          </ac:grpSpMkLst>
        </pc:grpChg>
      </pc:sldChg>
      <pc:sldChg chg="modSp mod addCm">
        <pc:chgData name="小幡 京加／リサーチ・コンサル／JRI (obata kyoka)" userId="4ea8cc82-172e-4ea0-8e41-0d0780be811b" providerId="ADAL" clId="{BA7546C3-7AA9-4E6B-93F4-E55DF2A0E665}" dt="2023-03-20T14:12:42.595" v="40" actId="14100"/>
        <pc:sldMkLst>
          <pc:docMk/>
          <pc:sldMk cId="2363705826" sldId="272"/>
        </pc:sldMkLst>
        <pc:spChg chg="mod">
          <ac:chgData name="小幡 京加／リサーチ・コンサル／JRI (obata kyoka)" userId="4ea8cc82-172e-4ea0-8e41-0d0780be811b" providerId="ADAL" clId="{BA7546C3-7AA9-4E6B-93F4-E55DF2A0E665}" dt="2023-03-20T12:27:53.823" v="5" actId="20577"/>
          <ac:spMkLst>
            <pc:docMk/>
            <pc:sldMk cId="2363705826" sldId="272"/>
            <ac:spMk id="34" creationId="{00000000-0000-0000-0000-000000000000}"/>
          </ac:spMkLst>
        </pc:spChg>
        <pc:grpChg chg="mod">
          <ac:chgData name="小幡 京加／リサーチ・コンサル／JRI (obata kyoka)" userId="4ea8cc82-172e-4ea0-8e41-0d0780be811b" providerId="ADAL" clId="{BA7546C3-7AA9-4E6B-93F4-E55DF2A0E665}" dt="2023-03-20T14:12:42.595" v="40" actId="14100"/>
          <ac:grpSpMkLst>
            <pc:docMk/>
            <pc:sldMk cId="2363705826" sldId="272"/>
            <ac:grpSpMk id="45" creationId="{00000000-0000-0000-0000-000000000000}"/>
          </ac:grpSpMkLst>
        </pc:grpChg>
      </pc:sldChg>
      <pc:sldChg chg="add">
        <pc:chgData name="小幡 京加／リサーチ・コンサル／JRI (obata kyoka)" userId="4ea8cc82-172e-4ea0-8e41-0d0780be811b" providerId="ADAL" clId="{BA7546C3-7AA9-4E6B-93F4-E55DF2A0E665}" dt="2023-03-20T14:09:55.066" v="31"/>
        <pc:sldMkLst>
          <pc:docMk/>
          <pc:sldMk cId="2960407668" sldId="27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8E855D-464E-4DA8-ADF0-62A57308BE47}" type="datetimeFigureOut">
              <a:rPr kumimoji="1" lang="ja-JP" altLang="en-US" smtClean="0"/>
              <a:t>2023/3/23</a:t>
            </a:fld>
            <a:endParaRPr kumimoji="1" lang="ja-JP" altLang="en-US"/>
          </a:p>
        </p:txBody>
      </p:sp>
      <p:sp>
        <p:nvSpPr>
          <p:cNvPr id="4" name="スライド イメージ プレースホルダー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37BDAA-BE23-49ED-8613-CD02B14A66C5}" type="slidenum">
              <a:rPr kumimoji="1" lang="ja-JP" altLang="en-US" smtClean="0"/>
              <a:t>‹#›</a:t>
            </a:fld>
            <a:endParaRPr kumimoji="1" lang="ja-JP" altLang="en-US"/>
          </a:p>
        </p:txBody>
      </p:sp>
    </p:spTree>
    <p:extLst>
      <p:ext uri="{BB962C8B-B14F-4D97-AF65-F5344CB8AC3E}">
        <p14:creationId xmlns:p14="http://schemas.microsoft.com/office/powerpoint/2010/main" val="173721887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937BDAA-BE23-49ED-8613-CD02B14A66C5}" type="slidenum">
              <a:rPr kumimoji="1" lang="ja-JP" altLang="en-US" smtClean="0"/>
              <a:t>5</a:t>
            </a:fld>
            <a:endParaRPr kumimoji="1" lang="ja-JP" altLang="en-US"/>
          </a:p>
        </p:txBody>
      </p:sp>
    </p:spTree>
    <p:extLst>
      <p:ext uri="{BB962C8B-B14F-4D97-AF65-F5344CB8AC3E}">
        <p14:creationId xmlns:p14="http://schemas.microsoft.com/office/powerpoint/2010/main" val="3896617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6678"/>
            <a:ext cx="9088041" cy="2630781"/>
          </a:xfrm>
        </p:spPr>
        <p:txBody>
          <a:bodyPr anchor="b"/>
          <a:lstStyle>
            <a:lvl1pPr algn="ctr">
              <a:defRPr sz="6611"/>
            </a:lvl1pPr>
          </a:lstStyle>
          <a:p>
            <a:r>
              <a:rPr lang="ja-JP" altLang="en-US"/>
              <a:t>マスター タイトルの書式設定</a:t>
            </a:r>
            <a:endParaRPr lang="en-US" dirty="0"/>
          </a:p>
        </p:txBody>
      </p:sp>
      <p:sp>
        <p:nvSpPr>
          <p:cNvPr id="3" name="Subtitle 2"/>
          <p:cNvSpPr>
            <a:spLocks noGrp="1"/>
          </p:cNvSpPr>
          <p:nvPr>
            <p:ph type="subTitle" idx="1"/>
          </p:nvPr>
        </p:nvSpPr>
        <p:spPr>
          <a:xfrm>
            <a:off x="1336477" y="3968912"/>
            <a:ext cx="8018860" cy="1824404"/>
          </a:xfrm>
        </p:spPr>
        <p:txBody>
          <a:bodyPr/>
          <a:lstStyle>
            <a:lvl1pPr marL="0" indent="0" algn="ctr">
              <a:buNone/>
              <a:defRPr sz="2645"/>
            </a:lvl1pPr>
            <a:lvl2pPr marL="503789" indent="0" algn="ctr">
              <a:buNone/>
              <a:defRPr sz="2204"/>
            </a:lvl2pPr>
            <a:lvl3pPr marL="1007577" indent="0" algn="ctr">
              <a:buNone/>
              <a:defRPr sz="1983"/>
            </a:lvl3pPr>
            <a:lvl4pPr marL="1511366" indent="0" algn="ctr">
              <a:buNone/>
              <a:defRPr sz="1763"/>
            </a:lvl4pPr>
            <a:lvl5pPr marL="2015155" indent="0" algn="ctr">
              <a:buNone/>
              <a:defRPr sz="1763"/>
            </a:lvl5pPr>
            <a:lvl6pPr marL="2518943" indent="0" algn="ctr">
              <a:buNone/>
              <a:defRPr sz="1763"/>
            </a:lvl6pPr>
            <a:lvl7pPr marL="3022732" indent="0" algn="ctr">
              <a:buNone/>
              <a:defRPr sz="1763"/>
            </a:lvl7pPr>
            <a:lvl8pPr marL="3526521" indent="0" algn="ctr">
              <a:buNone/>
              <a:defRPr sz="1763"/>
            </a:lvl8pPr>
            <a:lvl9pPr marL="4030309" indent="0" algn="ctr">
              <a:buNone/>
              <a:defRPr sz="1763"/>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404A7C7-E5A9-4202-A9FB-4BD923E4729E}" type="slidenum">
              <a:rPr kumimoji="1" lang="ja-JP" altLang="en-US" smtClean="0"/>
              <a:t>‹#›</a:t>
            </a:fld>
            <a:endParaRPr kumimoji="1" lang="ja-JP" altLang="en-US"/>
          </a:p>
        </p:txBody>
      </p:sp>
    </p:spTree>
    <p:extLst>
      <p:ext uri="{BB962C8B-B14F-4D97-AF65-F5344CB8AC3E}">
        <p14:creationId xmlns:p14="http://schemas.microsoft.com/office/powerpoint/2010/main" val="2039416554"/>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404A7C7-E5A9-4202-A9FB-4BD923E4729E}" type="slidenum">
              <a:rPr kumimoji="1" lang="ja-JP" altLang="en-US" smtClean="0"/>
              <a:t>‹#›</a:t>
            </a:fld>
            <a:endParaRPr kumimoji="1" lang="ja-JP" altLang="en-US"/>
          </a:p>
        </p:txBody>
      </p:sp>
    </p:spTree>
    <p:extLst>
      <p:ext uri="{BB962C8B-B14F-4D97-AF65-F5344CB8AC3E}">
        <p14:creationId xmlns:p14="http://schemas.microsoft.com/office/powerpoint/2010/main" val="1690415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314"/>
            <a:ext cx="2305422" cy="6403784"/>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735063" y="402314"/>
            <a:ext cx="6782619" cy="6403784"/>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404A7C7-E5A9-4202-A9FB-4BD923E4729E}" type="slidenum">
              <a:rPr kumimoji="1" lang="ja-JP" altLang="en-US" smtClean="0"/>
              <a:t>‹#›</a:t>
            </a:fld>
            <a:endParaRPr kumimoji="1" lang="ja-JP" altLang="en-US"/>
          </a:p>
        </p:txBody>
      </p:sp>
    </p:spTree>
    <p:extLst>
      <p:ext uri="{BB962C8B-B14F-4D97-AF65-F5344CB8AC3E}">
        <p14:creationId xmlns:p14="http://schemas.microsoft.com/office/powerpoint/2010/main" val="8962222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pic>
        <p:nvPicPr>
          <p:cNvPr id="2" name="図 1"/>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0" y="0"/>
            <a:ext cx="10692000" cy="7560000"/>
          </a:xfrm>
          <a:prstGeom prst="rect">
            <a:avLst/>
          </a:prstGeom>
        </p:spPr>
      </p:pic>
    </p:spTree>
    <p:extLst>
      <p:ext uri="{BB962C8B-B14F-4D97-AF65-F5344CB8AC3E}">
        <p14:creationId xmlns:p14="http://schemas.microsoft.com/office/powerpoint/2010/main" val="12433546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タイトル スライド">
    <p:spTree>
      <p:nvGrpSpPr>
        <p:cNvPr id="1" name=""/>
        <p:cNvGrpSpPr/>
        <p:nvPr/>
      </p:nvGrpSpPr>
      <p:grpSpPr>
        <a:xfrm>
          <a:off x="0" y="0"/>
          <a:ext cx="0" cy="0"/>
          <a:chOff x="0" y="0"/>
          <a:chExt cx="0" cy="0"/>
        </a:xfrm>
      </p:grpSpPr>
      <p:sp>
        <p:nvSpPr>
          <p:cNvPr id="12" name="楕円 11"/>
          <p:cNvSpPr>
            <a:spLocks/>
          </p:cNvSpPr>
          <p:nvPr userDrawn="1"/>
        </p:nvSpPr>
        <p:spPr>
          <a:xfrm>
            <a:off x="9863906" y="360000"/>
            <a:ext cx="288000" cy="288000"/>
          </a:xfrm>
          <a:prstGeom prst="ellipse">
            <a:avLst/>
          </a:prstGeom>
          <a:solidFill>
            <a:srgbClr val="F7B35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83"/>
          </a:p>
        </p:txBody>
      </p:sp>
      <p:sp>
        <p:nvSpPr>
          <p:cNvPr id="6" name="スライド番号プレースホルダー 5"/>
          <p:cNvSpPr>
            <a:spLocks noGrp="1"/>
          </p:cNvSpPr>
          <p:nvPr>
            <p:ph type="sldNum" sz="quarter" idx="12"/>
          </p:nvPr>
        </p:nvSpPr>
        <p:spPr>
          <a:xfrm>
            <a:off x="9859571" y="390452"/>
            <a:ext cx="296670" cy="227096"/>
          </a:xfrm>
        </p:spPr>
        <p:txBody>
          <a:bodyPr lIns="0" tIns="0" rIns="0" bIns="0"/>
          <a:lstStyle>
            <a:lvl1pPr algn="ctr">
              <a:defRPr sz="1000" b="1">
                <a:solidFill>
                  <a:schemeClr val="tx1">
                    <a:lumMod val="75000"/>
                    <a:lumOff val="25000"/>
                  </a:schemeClr>
                </a:solidFill>
                <a:latin typeface="Meiryo UI" panose="020B0604030504040204" pitchFamily="50" charset="-128"/>
                <a:ea typeface="Meiryo UI" panose="020B0604030504040204" pitchFamily="50" charset="-128"/>
              </a:defRPr>
            </a:lvl1pPr>
          </a:lstStyle>
          <a:p>
            <a:fld id="{E404A7C7-E5A9-4202-A9FB-4BD923E4729E}" type="slidenum">
              <a:rPr lang="ja-JP" altLang="en-US" smtClean="0"/>
              <a:pPr/>
              <a:t>‹#›</a:t>
            </a:fld>
            <a:endParaRPr lang="ja-JP" altLang="en-US" dirty="0"/>
          </a:p>
        </p:txBody>
      </p:sp>
      <p:sp>
        <p:nvSpPr>
          <p:cNvPr id="9" name="タイトル 1"/>
          <p:cNvSpPr>
            <a:spLocks noGrp="1"/>
          </p:cNvSpPr>
          <p:nvPr>
            <p:ph type="title"/>
          </p:nvPr>
        </p:nvSpPr>
        <p:spPr>
          <a:xfrm>
            <a:off x="540000" y="360000"/>
            <a:ext cx="8146720" cy="317864"/>
          </a:xfrm>
        </p:spPr>
        <p:txBody>
          <a:bodyPr lIns="0" tIns="0" rIns="0" bIns="0" anchor="t" anchorCtr="0">
            <a:normAutofit/>
          </a:bodyPr>
          <a:lstStyle>
            <a:lvl1pPr>
              <a:defRPr sz="2000" b="1" spc="150" baseline="0">
                <a:solidFill>
                  <a:schemeClr val="tx1"/>
                </a:solidFill>
                <a:latin typeface="Meiryo UI" panose="020B0604030504040204" pitchFamily="50" charset="-128"/>
                <a:ea typeface="Meiryo UI" panose="020B0604030504040204" pitchFamily="50" charset="-128"/>
              </a:defRPr>
            </a:lvl1pPr>
          </a:lstStyle>
          <a:p>
            <a:r>
              <a:rPr kumimoji="1" lang="ja-JP" altLang="en-US" dirty="0"/>
              <a:t>マスター タイトルの書式設定</a:t>
            </a:r>
          </a:p>
        </p:txBody>
      </p:sp>
      <p:sp>
        <p:nvSpPr>
          <p:cNvPr id="3" name="フリーフォーム 2"/>
          <p:cNvSpPr/>
          <p:nvPr userDrawn="1"/>
        </p:nvSpPr>
        <p:spPr>
          <a:xfrm>
            <a:off x="539906" y="720000"/>
            <a:ext cx="9612000" cy="0"/>
          </a:xfrm>
          <a:custGeom>
            <a:avLst/>
            <a:gdLst>
              <a:gd name="connsiteX0" fmla="*/ 0 w 11611429"/>
              <a:gd name="connsiteY0" fmla="*/ 0 h 0"/>
              <a:gd name="connsiteX1" fmla="*/ 11611429 w 11611429"/>
              <a:gd name="connsiteY1" fmla="*/ 0 h 0"/>
            </a:gdLst>
            <a:ahLst/>
            <a:cxnLst>
              <a:cxn ang="0">
                <a:pos x="connsiteX0" y="connsiteY0"/>
              </a:cxn>
              <a:cxn ang="0">
                <a:pos x="connsiteX1" y="connsiteY1"/>
              </a:cxn>
            </a:cxnLst>
            <a:rect l="l" t="t" r="r" b="b"/>
            <a:pathLst>
              <a:path w="11611429">
                <a:moveTo>
                  <a:pt x="0" y="0"/>
                </a:moveTo>
                <a:lnTo>
                  <a:pt x="11611429" y="0"/>
                </a:lnTo>
              </a:path>
            </a:pathLst>
          </a:custGeom>
          <a:noFill/>
          <a:ln w="25400">
            <a:solidFill>
              <a:srgbClr val="F7B3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83"/>
          </a:p>
        </p:txBody>
      </p:sp>
    </p:spTree>
    <p:extLst>
      <p:ext uri="{BB962C8B-B14F-4D97-AF65-F5344CB8AC3E}">
        <p14:creationId xmlns:p14="http://schemas.microsoft.com/office/powerpoint/2010/main" val="3976807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404A7C7-E5A9-4202-A9FB-4BD923E4729E}" type="slidenum">
              <a:rPr kumimoji="1" lang="ja-JP" altLang="en-US" smtClean="0"/>
              <a:t>‹#›</a:t>
            </a:fld>
            <a:endParaRPr kumimoji="1" lang="ja-JP" altLang="en-US"/>
          </a:p>
        </p:txBody>
      </p:sp>
    </p:spTree>
    <p:extLst>
      <p:ext uri="{BB962C8B-B14F-4D97-AF65-F5344CB8AC3E}">
        <p14:creationId xmlns:p14="http://schemas.microsoft.com/office/powerpoint/2010/main" val="3150199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9494" y="1883879"/>
            <a:ext cx="9221689" cy="3143294"/>
          </a:xfrm>
        </p:spPr>
        <p:txBody>
          <a:bodyPr anchor="b"/>
          <a:lstStyle>
            <a:lvl1pPr>
              <a:defRPr sz="6611"/>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29494" y="5056910"/>
            <a:ext cx="9221689" cy="1652984"/>
          </a:xfrm>
        </p:spPr>
        <p:txBody>
          <a:bodyPr/>
          <a:lstStyle>
            <a:lvl1pPr marL="0" indent="0">
              <a:buNone/>
              <a:defRPr sz="2645">
                <a:solidFill>
                  <a:schemeClr val="tx1"/>
                </a:solidFill>
              </a:defRPr>
            </a:lvl1pPr>
            <a:lvl2pPr marL="503789" indent="0">
              <a:buNone/>
              <a:defRPr sz="2204">
                <a:solidFill>
                  <a:schemeClr val="tx1">
                    <a:tint val="75000"/>
                  </a:schemeClr>
                </a:solidFill>
              </a:defRPr>
            </a:lvl2pPr>
            <a:lvl3pPr marL="1007577" indent="0">
              <a:buNone/>
              <a:defRPr sz="1983">
                <a:solidFill>
                  <a:schemeClr val="tx1">
                    <a:tint val="75000"/>
                  </a:schemeClr>
                </a:solidFill>
              </a:defRPr>
            </a:lvl3pPr>
            <a:lvl4pPr marL="1511366" indent="0">
              <a:buNone/>
              <a:defRPr sz="1763">
                <a:solidFill>
                  <a:schemeClr val="tx1">
                    <a:tint val="75000"/>
                  </a:schemeClr>
                </a:solidFill>
              </a:defRPr>
            </a:lvl4pPr>
            <a:lvl5pPr marL="2015155" indent="0">
              <a:buNone/>
              <a:defRPr sz="1763">
                <a:solidFill>
                  <a:schemeClr val="tx1">
                    <a:tint val="75000"/>
                  </a:schemeClr>
                </a:solidFill>
              </a:defRPr>
            </a:lvl5pPr>
            <a:lvl6pPr marL="2518943" indent="0">
              <a:buNone/>
              <a:defRPr sz="1763">
                <a:solidFill>
                  <a:schemeClr val="tx1">
                    <a:tint val="75000"/>
                  </a:schemeClr>
                </a:solidFill>
              </a:defRPr>
            </a:lvl6pPr>
            <a:lvl7pPr marL="3022732" indent="0">
              <a:buNone/>
              <a:defRPr sz="1763">
                <a:solidFill>
                  <a:schemeClr val="tx1">
                    <a:tint val="75000"/>
                  </a:schemeClr>
                </a:solidFill>
              </a:defRPr>
            </a:lvl7pPr>
            <a:lvl8pPr marL="3526521" indent="0">
              <a:buNone/>
              <a:defRPr sz="1763">
                <a:solidFill>
                  <a:schemeClr val="tx1">
                    <a:tint val="75000"/>
                  </a:schemeClr>
                </a:solidFill>
              </a:defRPr>
            </a:lvl8pPr>
            <a:lvl9pPr marL="4030309" indent="0">
              <a:buNone/>
              <a:defRPr sz="176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404A7C7-E5A9-4202-A9FB-4BD923E4729E}" type="slidenum">
              <a:rPr kumimoji="1" lang="ja-JP" altLang="en-US" smtClean="0"/>
              <a:t>‹#›</a:t>
            </a:fld>
            <a:endParaRPr kumimoji="1" lang="ja-JP" altLang="en-US"/>
          </a:p>
        </p:txBody>
      </p:sp>
    </p:spTree>
    <p:extLst>
      <p:ext uri="{BB962C8B-B14F-4D97-AF65-F5344CB8AC3E}">
        <p14:creationId xmlns:p14="http://schemas.microsoft.com/office/powerpoint/2010/main" val="2219669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735062" y="2011568"/>
            <a:ext cx="4544021" cy="479453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412730" y="2011568"/>
            <a:ext cx="4544021" cy="479453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404A7C7-E5A9-4202-A9FB-4BD923E4729E}" type="slidenum">
              <a:rPr kumimoji="1" lang="ja-JP" altLang="en-US" smtClean="0"/>
              <a:t>‹#›</a:t>
            </a:fld>
            <a:endParaRPr kumimoji="1" lang="ja-JP" altLang="en-US"/>
          </a:p>
        </p:txBody>
      </p:sp>
    </p:spTree>
    <p:extLst>
      <p:ext uri="{BB962C8B-B14F-4D97-AF65-F5344CB8AC3E}">
        <p14:creationId xmlns:p14="http://schemas.microsoft.com/office/powerpoint/2010/main" val="3338676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736455" y="402315"/>
            <a:ext cx="9221689" cy="1460574"/>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6456" y="1852393"/>
            <a:ext cx="4523137" cy="907829"/>
          </a:xfrm>
        </p:spPr>
        <p:txBody>
          <a:bodyPr anchor="b"/>
          <a:lstStyle>
            <a:lvl1pPr marL="0" indent="0">
              <a:buNone/>
              <a:defRPr sz="2645" b="1"/>
            </a:lvl1pPr>
            <a:lvl2pPr marL="503789" indent="0">
              <a:buNone/>
              <a:defRPr sz="2204" b="1"/>
            </a:lvl2pPr>
            <a:lvl3pPr marL="1007577" indent="0">
              <a:buNone/>
              <a:defRPr sz="1983" b="1"/>
            </a:lvl3pPr>
            <a:lvl4pPr marL="1511366" indent="0">
              <a:buNone/>
              <a:defRPr sz="1763" b="1"/>
            </a:lvl4pPr>
            <a:lvl5pPr marL="2015155" indent="0">
              <a:buNone/>
              <a:defRPr sz="1763" b="1"/>
            </a:lvl5pPr>
            <a:lvl6pPr marL="2518943" indent="0">
              <a:buNone/>
              <a:defRPr sz="1763" b="1"/>
            </a:lvl6pPr>
            <a:lvl7pPr marL="3022732" indent="0">
              <a:buNone/>
              <a:defRPr sz="1763" b="1"/>
            </a:lvl7pPr>
            <a:lvl8pPr marL="3526521" indent="0">
              <a:buNone/>
              <a:defRPr sz="1763" b="1"/>
            </a:lvl8pPr>
            <a:lvl9pPr marL="4030309" indent="0">
              <a:buNone/>
              <a:defRPr sz="1763" b="1"/>
            </a:lvl9pPr>
          </a:lstStyle>
          <a:p>
            <a:pPr lvl="0"/>
            <a:r>
              <a:rPr lang="ja-JP" altLang="en-US"/>
              <a:t>マスター テキストの書式設定</a:t>
            </a:r>
          </a:p>
        </p:txBody>
      </p:sp>
      <p:sp>
        <p:nvSpPr>
          <p:cNvPr id="4" name="Content Placeholder 3"/>
          <p:cNvSpPr>
            <a:spLocks noGrp="1"/>
          </p:cNvSpPr>
          <p:nvPr>
            <p:ph sz="half" idx="2"/>
          </p:nvPr>
        </p:nvSpPr>
        <p:spPr>
          <a:xfrm>
            <a:off x="736456" y="2760222"/>
            <a:ext cx="4523137" cy="405987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412731" y="1852393"/>
            <a:ext cx="4545413" cy="907829"/>
          </a:xfrm>
        </p:spPr>
        <p:txBody>
          <a:bodyPr anchor="b"/>
          <a:lstStyle>
            <a:lvl1pPr marL="0" indent="0">
              <a:buNone/>
              <a:defRPr sz="2645" b="1"/>
            </a:lvl1pPr>
            <a:lvl2pPr marL="503789" indent="0">
              <a:buNone/>
              <a:defRPr sz="2204" b="1"/>
            </a:lvl2pPr>
            <a:lvl3pPr marL="1007577" indent="0">
              <a:buNone/>
              <a:defRPr sz="1983" b="1"/>
            </a:lvl3pPr>
            <a:lvl4pPr marL="1511366" indent="0">
              <a:buNone/>
              <a:defRPr sz="1763" b="1"/>
            </a:lvl4pPr>
            <a:lvl5pPr marL="2015155" indent="0">
              <a:buNone/>
              <a:defRPr sz="1763" b="1"/>
            </a:lvl5pPr>
            <a:lvl6pPr marL="2518943" indent="0">
              <a:buNone/>
              <a:defRPr sz="1763" b="1"/>
            </a:lvl6pPr>
            <a:lvl7pPr marL="3022732" indent="0">
              <a:buNone/>
              <a:defRPr sz="1763" b="1"/>
            </a:lvl7pPr>
            <a:lvl8pPr marL="3526521" indent="0">
              <a:buNone/>
              <a:defRPr sz="1763" b="1"/>
            </a:lvl8pPr>
            <a:lvl9pPr marL="4030309" indent="0">
              <a:buNone/>
              <a:defRPr sz="1763" b="1"/>
            </a:lvl9pPr>
          </a:lstStyle>
          <a:p>
            <a:pPr lvl="0"/>
            <a:r>
              <a:rPr lang="ja-JP" altLang="en-US"/>
              <a:t>マスター テキストの書式設定</a:t>
            </a:r>
          </a:p>
        </p:txBody>
      </p:sp>
      <p:sp>
        <p:nvSpPr>
          <p:cNvPr id="6" name="Content Placeholder 5"/>
          <p:cNvSpPr>
            <a:spLocks noGrp="1"/>
          </p:cNvSpPr>
          <p:nvPr>
            <p:ph sz="quarter" idx="4"/>
          </p:nvPr>
        </p:nvSpPr>
        <p:spPr>
          <a:xfrm>
            <a:off x="5412731" y="2760222"/>
            <a:ext cx="4545413" cy="405987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404A7C7-E5A9-4202-A9FB-4BD923E4729E}" type="slidenum">
              <a:rPr kumimoji="1" lang="ja-JP" altLang="en-US" smtClean="0"/>
              <a:t>‹#›</a:t>
            </a:fld>
            <a:endParaRPr kumimoji="1" lang="ja-JP" altLang="en-US"/>
          </a:p>
        </p:txBody>
      </p:sp>
    </p:spTree>
    <p:extLst>
      <p:ext uri="{BB962C8B-B14F-4D97-AF65-F5344CB8AC3E}">
        <p14:creationId xmlns:p14="http://schemas.microsoft.com/office/powerpoint/2010/main" val="2628554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404A7C7-E5A9-4202-A9FB-4BD923E4729E}" type="slidenum">
              <a:rPr kumimoji="1" lang="ja-JP" altLang="en-US" smtClean="0"/>
              <a:t>‹#›</a:t>
            </a:fld>
            <a:endParaRPr kumimoji="1" lang="ja-JP" altLang="en-US"/>
          </a:p>
        </p:txBody>
      </p:sp>
    </p:spTree>
    <p:extLst>
      <p:ext uri="{BB962C8B-B14F-4D97-AF65-F5344CB8AC3E}">
        <p14:creationId xmlns:p14="http://schemas.microsoft.com/office/powerpoint/2010/main" val="2491077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404A7C7-E5A9-4202-A9FB-4BD923E4729E}" type="slidenum">
              <a:rPr kumimoji="1" lang="ja-JP" altLang="en-US" smtClean="0"/>
              <a:t>‹#›</a:t>
            </a:fld>
            <a:endParaRPr kumimoji="1" lang="ja-JP" altLang="en-US"/>
          </a:p>
        </p:txBody>
      </p:sp>
    </p:spTree>
    <p:extLst>
      <p:ext uri="{BB962C8B-B14F-4D97-AF65-F5344CB8AC3E}">
        <p14:creationId xmlns:p14="http://schemas.microsoft.com/office/powerpoint/2010/main" val="1877307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36455" y="503767"/>
            <a:ext cx="3448388" cy="1763183"/>
          </a:xfrm>
        </p:spPr>
        <p:txBody>
          <a:bodyPr anchor="b"/>
          <a:lstStyle>
            <a:lvl1pPr>
              <a:defRPr sz="3526"/>
            </a:lvl1pPr>
          </a:lstStyle>
          <a:p>
            <a:r>
              <a:rPr lang="ja-JP" altLang="en-US"/>
              <a:t>マスター タイトルの書式設定</a:t>
            </a:r>
            <a:endParaRPr lang="en-US" dirty="0"/>
          </a:p>
        </p:txBody>
      </p:sp>
      <p:sp>
        <p:nvSpPr>
          <p:cNvPr id="3" name="Content Placeholder 2"/>
          <p:cNvSpPr>
            <a:spLocks noGrp="1"/>
          </p:cNvSpPr>
          <p:nvPr>
            <p:ph idx="1"/>
          </p:nvPr>
        </p:nvSpPr>
        <p:spPr>
          <a:xfrm>
            <a:off x="4545413" y="1087998"/>
            <a:ext cx="5412730" cy="5370013"/>
          </a:xfrm>
        </p:spPr>
        <p:txBody>
          <a:bodyPr/>
          <a:lstStyle>
            <a:lvl1pPr>
              <a:defRPr sz="3526"/>
            </a:lvl1pPr>
            <a:lvl2pPr>
              <a:defRPr sz="3085"/>
            </a:lvl2pPr>
            <a:lvl3pPr>
              <a:defRPr sz="2645"/>
            </a:lvl3pPr>
            <a:lvl4pPr>
              <a:defRPr sz="2204"/>
            </a:lvl4pPr>
            <a:lvl5pPr>
              <a:defRPr sz="2204"/>
            </a:lvl5pPr>
            <a:lvl6pPr>
              <a:defRPr sz="2204"/>
            </a:lvl6pPr>
            <a:lvl7pPr>
              <a:defRPr sz="2204"/>
            </a:lvl7pPr>
            <a:lvl8pPr>
              <a:defRPr sz="2204"/>
            </a:lvl8pPr>
            <a:lvl9pPr>
              <a:defRPr sz="2204"/>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736455" y="2266950"/>
            <a:ext cx="3448388" cy="4199805"/>
          </a:xfrm>
        </p:spPr>
        <p:txBody>
          <a:bodyPr/>
          <a:lstStyle>
            <a:lvl1pPr marL="0" indent="0">
              <a:buNone/>
              <a:defRPr sz="1763"/>
            </a:lvl1pPr>
            <a:lvl2pPr marL="503789" indent="0">
              <a:buNone/>
              <a:defRPr sz="1543"/>
            </a:lvl2pPr>
            <a:lvl3pPr marL="1007577" indent="0">
              <a:buNone/>
              <a:defRPr sz="1322"/>
            </a:lvl3pPr>
            <a:lvl4pPr marL="1511366" indent="0">
              <a:buNone/>
              <a:defRPr sz="1102"/>
            </a:lvl4pPr>
            <a:lvl5pPr marL="2015155" indent="0">
              <a:buNone/>
              <a:defRPr sz="1102"/>
            </a:lvl5pPr>
            <a:lvl6pPr marL="2518943" indent="0">
              <a:buNone/>
              <a:defRPr sz="1102"/>
            </a:lvl6pPr>
            <a:lvl7pPr marL="3022732" indent="0">
              <a:buNone/>
              <a:defRPr sz="1102"/>
            </a:lvl7pPr>
            <a:lvl8pPr marL="3526521" indent="0">
              <a:buNone/>
              <a:defRPr sz="1102"/>
            </a:lvl8pPr>
            <a:lvl9pPr marL="4030309" indent="0">
              <a:buNone/>
              <a:defRPr sz="1102"/>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404A7C7-E5A9-4202-A9FB-4BD923E4729E}" type="slidenum">
              <a:rPr kumimoji="1" lang="ja-JP" altLang="en-US" smtClean="0"/>
              <a:t>‹#›</a:t>
            </a:fld>
            <a:endParaRPr kumimoji="1" lang="ja-JP" altLang="en-US"/>
          </a:p>
        </p:txBody>
      </p:sp>
    </p:spTree>
    <p:extLst>
      <p:ext uri="{BB962C8B-B14F-4D97-AF65-F5344CB8AC3E}">
        <p14:creationId xmlns:p14="http://schemas.microsoft.com/office/powerpoint/2010/main" val="1348551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736455" y="503767"/>
            <a:ext cx="3448388" cy="1763183"/>
          </a:xfrm>
        </p:spPr>
        <p:txBody>
          <a:bodyPr anchor="b"/>
          <a:lstStyle>
            <a:lvl1pPr>
              <a:defRPr sz="3526"/>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545413" y="1087998"/>
            <a:ext cx="5412730" cy="5370013"/>
          </a:xfrm>
        </p:spPr>
        <p:txBody>
          <a:bodyPr anchor="t"/>
          <a:lstStyle>
            <a:lvl1pPr marL="0" indent="0">
              <a:buNone/>
              <a:defRPr sz="3526"/>
            </a:lvl1pPr>
            <a:lvl2pPr marL="503789" indent="0">
              <a:buNone/>
              <a:defRPr sz="3085"/>
            </a:lvl2pPr>
            <a:lvl3pPr marL="1007577" indent="0">
              <a:buNone/>
              <a:defRPr sz="2645"/>
            </a:lvl3pPr>
            <a:lvl4pPr marL="1511366" indent="0">
              <a:buNone/>
              <a:defRPr sz="2204"/>
            </a:lvl4pPr>
            <a:lvl5pPr marL="2015155" indent="0">
              <a:buNone/>
              <a:defRPr sz="2204"/>
            </a:lvl5pPr>
            <a:lvl6pPr marL="2518943" indent="0">
              <a:buNone/>
              <a:defRPr sz="2204"/>
            </a:lvl6pPr>
            <a:lvl7pPr marL="3022732" indent="0">
              <a:buNone/>
              <a:defRPr sz="2204"/>
            </a:lvl7pPr>
            <a:lvl8pPr marL="3526521" indent="0">
              <a:buNone/>
              <a:defRPr sz="2204"/>
            </a:lvl8pPr>
            <a:lvl9pPr marL="4030309" indent="0">
              <a:buNone/>
              <a:defRPr sz="2204"/>
            </a:lvl9pPr>
          </a:lstStyle>
          <a:p>
            <a:r>
              <a:rPr lang="ja-JP" altLang="en-US"/>
              <a:t>図を追加</a:t>
            </a:r>
            <a:endParaRPr lang="en-US" dirty="0"/>
          </a:p>
        </p:txBody>
      </p:sp>
      <p:sp>
        <p:nvSpPr>
          <p:cNvPr id="4" name="Text Placeholder 3"/>
          <p:cNvSpPr>
            <a:spLocks noGrp="1"/>
          </p:cNvSpPr>
          <p:nvPr>
            <p:ph type="body" sz="half" idx="2"/>
          </p:nvPr>
        </p:nvSpPr>
        <p:spPr>
          <a:xfrm>
            <a:off x="736455" y="2266950"/>
            <a:ext cx="3448388" cy="4199805"/>
          </a:xfrm>
        </p:spPr>
        <p:txBody>
          <a:bodyPr/>
          <a:lstStyle>
            <a:lvl1pPr marL="0" indent="0">
              <a:buNone/>
              <a:defRPr sz="1763"/>
            </a:lvl1pPr>
            <a:lvl2pPr marL="503789" indent="0">
              <a:buNone/>
              <a:defRPr sz="1543"/>
            </a:lvl2pPr>
            <a:lvl3pPr marL="1007577" indent="0">
              <a:buNone/>
              <a:defRPr sz="1322"/>
            </a:lvl3pPr>
            <a:lvl4pPr marL="1511366" indent="0">
              <a:buNone/>
              <a:defRPr sz="1102"/>
            </a:lvl4pPr>
            <a:lvl5pPr marL="2015155" indent="0">
              <a:buNone/>
              <a:defRPr sz="1102"/>
            </a:lvl5pPr>
            <a:lvl6pPr marL="2518943" indent="0">
              <a:buNone/>
              <a:defRPr sz="1102"/>
            </a:lvl6pPr>
            <a:lvl7pPr marL="3022732" indent="0">
              <a:buNone/>
              <a:defRPr sz="1102"/>
            </a:lvl7pPr>
            <a:lvl8pPr marL="3526521" indent="0">
              <a:buNone/>
              <a:defRPr sz="1102"/>
            </a:lvl8pPr>
            <a:lvl9pPr marL="4030309" indent="0">
              <a:buNone/>
              <a:defRPr sz="1102"/>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404A7C7-E5A9-4202-A9FB-4BD923E4729E}" type="slidenum">
              <a:rPr kumimoji="1" lang="ja-JP" altLang="en-US" smtClean="0"/>
              <a:t>‹#›</a:t>
            </a:fld>
            <a:endParaRPr kumimoji="1" lang="ja-JP" altLang="en-US"/>
          </a:p>
        </p:txBody>
      </p:sp>
    </p:spTree>
    <p:extLst>
      <p:ext uri="{BB962C8B-B14F-4D97-AF65-F5344CB8AC3E}">
        <p14:creationId xmlns:p14="http://schemas.microsoft.com/office/powerpoint/2010/main" val="184659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315"/>
            <a:ext cx="9221689" cy="1460574"/>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5062" y="2011568"/>
            <a:ext cx="9221689" cy="479453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35062" y="7003758"/>
            <a:ext cx="2405658" cy="402314"/>
          </a:xfrm>
          <a:prstGeom prst="rect">
            <a:avLst/>
          </a:prstGeom>
        </p:spPr>
        <p:txBody>
          <a:bodyPr vert="horz" lIns="91440" tIns="45720" rIns="91440" bIns="45720" rtlCol="0" anchor="ctr"/>
          <a:lstStyle>
            <a:lvl1pPr algn="l">
              <a:defRPr sz="1322">
                <a:solidFill>
                  <a:schemeClr val="tx1">
                    <a:tint val="75000"/>
                  </a:schemeClr>
                </a:solidFill>
              </a:defRPr>
            </a:lvl1pPr>
          </a:lstStyle>
          <a:p>
            <a:endParaRPr kumimoji="1" lang="ja-JP" altLang="en-US"/>
          </a:p>
        </p:txBody>
      </p:sp>
      <p:sp>
        <p:nvSpPr>
          <p:cNvPr id="5" name="Footer Placeholder 4"/>
          <p:cNvSpPr>
            <a:spLocks noGrp="1"/>
          </p:cNvSpPr>
          <p:nvPr>
            <p:ph type="ftr" sz="quarter" idx="3"/>
          </p:nvPr>
        </p:nvSpPr>
        <p:spPr>
          <a:xfrm>
            <a:off x="3541663" y="7003758"/>
            <a:ext cx="3608487" cy="402314"/>
          </a:xfrm>
          <a:prstGeom prst="rect">
            <a:avLst/>
          </a:prstGeom>
        </p:spPr>
        <p:txBody>
          <a:bodyPr vert="horz" lIns="91440" tIns="45720" rIns="91440" bIns="45720" rtlCol="0" anchor="ctr"/>
          <a:lstStyle>
            <a:lvl1pPr algn="ctr">
              <a:defRPr sz="132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551093" y="7003758"/>
            <a:ext cx="2405658" cy="402314"/>
          </a:xfrm>
          <a:prstGeom prst="rect">
            <a:avLst/>
          </a:prstGeom>
        </p:spPr>
        <p:txBody>
          <a:bodyPr vert="horz" lIns="91440" tIns="45720" rIns="91440" bIns="45720" rtlCol="0" anchor="ctr"/>
          <a:lstStyle>
            <a:lvl1pPr algn="r">
              <a:defRPr sz="1322">
                <a:solidFill>
                  <a:schemeClr val="tx1">
                    <a:tint val="75000"/>
                  </a:schemeClr>
                </a:solidFill>
              </a:defRPr>
            </a:lvl1pPr>
          </a:lstStyle>
          <a:p>
            <a:fld id="{E404A7C7-E5A9-4202-A9FB-4BD923E4729E}" type="slidenum">
              <a:rPr kumimoji="1" lang="ja-JP" altLang="en-US" smtClean="0"/>
              <a:t>‹#›</a:t>
            </a:fld>
            <a:endParaRPr kumimoji="1" lang="ja-JP" altLang="en-US"/>
          </a:p>
        </p:txBody>
      </p:sp>
    </p:spTree>
    <p:extLst>
      <p:ext uri="{BB962C8B-B14F-4D97-AF65-F5344CB8AC3E}">
        <p14:creationId xmlns:p14="http://schemas.microsoft.com/office/powerpoint/2010/main" val="3052803389"/>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Lst>
  <p:hf hdr="0" ftr="0" dt="0"/>
  <p:txStyles>
    <p:titleStyle>
      <a:lvl1pPr algn="l" defTabSz="1007577" rtl="0" eaLnBrk="1" latinLnBrk="0" hangingPunct="1">
        <a:lnSpc>
          <a:spcPct val="90000"/>
        </a:lnSpc>
        <a:spcBef>
          <a:spcPct val="0"/>
        </a:spcBef>
        <a:buNone/>
        <a:defRPr kumimoji="1" sz="4848" kern="1200">
          <a:solidFill>
            <a:schemeClr val="tx1"/>
          </a:solidFill>
          <a:latin typeface="+mj-lt"/>
          <a:ea typeface="+mj-ea"/>
          <a:cs typeface="+mj-cs"/>
        </a:defRPr>
      </a:lvl1pPr>
    </p:titleStyle>
    <p:bodyStyle>
      <a:lvl1pPr marL="251894" indent="-251894" algn="l" defTabSz="1007577" rtl="0" eaLnBrk="1" latinLnBrk="0" hangingPunct="1">
        <a:lnSpc>
          <a:spcPct val="90000"/>
        </a:lnSpc>
        <a:spcBef>
          <a:spcPts val="1102"/>
        </a:spcBef>
        <a:buFont typeface="Arial" panose="020B0604020202020204" pitchFamily="34" charset="0"/>
        <a:buChar char="•"/>
        <a:defRPr kumimoji="1" sz="3085" kern="1200">
          <a:solidFill>
            <a:schemeClr val="tx1"/>
          </a:solidFill>
          <a:latin typeface="+mn-lt"/>
          <a:ea typeface="+mn-ea"/>
          <a:cs typeface="+mn-cs"/>
        </a:defRPr>
      </a:lvl1pPr>
      <a:lvl2pPr marL="755683" indent="-251894" algn="l" defTabSz="1007577" rtl="0" eaLnBrk="1" latinLnBrk="0" hangingPunct="1">
        <a:lnSpc>
          <a:spcPct val="90000"/>
        </a:lnSpc>
        <a:spcBef>
          <a:spcPts val="551"/>
        </a:spcBef>
        <a:buFont typeface="Arial" panose="020B0604020202020204" pitchFamily="34" charset="0"/>
        <a:buChar char="•"/>
        <a:defRPr kumimoji="1" sz="2645" kern="1200">
          <a:solidFill>
            <a:schemeClr val="tx1"/>
          </a:solidFill>
          <a:latin typeface="+mn-lt"/>
          <a:ea typeface="+mn-ea"/>
          <a:cs typeface="+mn-cs"/>
        </a:defRPr>
      </a:lvl2pPr>
      <a:lvl3pPr marL="1259472" indent="-251894" algn="l" defTabSz="1007577" rtl="0" eaLnBrk="1" latinLnBrk="0" hangingPunct="1">
        <a:lnSpc>
          <a:spcPct val="90000"/>
        </a:lnSpc>
        <a:spcBef>
          <a:spcPts val="551"/>
        </a:spcBef>
        <a:buFont typeface="Arial" panose="020B0604020202020204" pitchFamily="34" charset="0"/>
        <a:buChar char="•"/>
        <a:defRPr kumimoji="1" sz="2204" kern="1200">
          <a:solidFill>
            <a:schemeClr val="tx1"/>
          </a:solidFill>
          <a:latin typeface="+mn-lt"/>
          <a:ea typeface="+mn-ea"/>
          <a:cs typeface="+mn-cs"/>
        </a:defRPr>
      </a:lvl3pPr>
      <a:lvl4pPr marL="1763260" indent="-251894" algn="l" defTabSz="1007577" rtl="0" eaLnBrk="1" latinLnBrk="0" hangingPunct="1">
        <a:lnSpc>
          <a:spcPct val="90000"/>
        </a:lnSpc>
        <a:spcBef>
          <a:spcPts val="551"/>
        </a:spcBef>
        <a:buFont typeface="Arial" panose="020B0604020202020204" pitchFamily="34" charset="0"/>
        <a:buChar char="•"/>
        <a:defRPr kumimoji="1" sz="1983" kern="1200">
          <a:solidFill>
            <a:schemeClr val="tx1"/>
          </a:solidFill>
          <a:latin typeface="+mn-lt"/>
          <a:ea typeface="+mn-ea"/>
          <a:cs typeface="+mn-cs"/>
        </a:defRPr>
      </a:lvl4pPr>
      <a:lvl5pPr marL="2267049" indent="-251894" algn="l" defTabSz="1007577" rtl="0" eaLnBrk="1" latinLnBrk="0" hangingPunct="1">
        <a:lnSpc>
          <a:spcPct val="90000"/>
        </a:lnSpc>
        <a:spcBef>
          <a:spcPts val="551"/>
        </a:spcBef>
        <a:buFont typeface="Arial" panose="020B0604020202020204" pitchFamily="34" charset="0"/>
        <a:buChar char="•"/>
        <a:defRPr kumimoji="1" sz="1983" kern="1200">
          <a:solidFill>
            <a:schemeClr val="tx1"/>
          </a:solidFill>
          <a:latin typeface="+mn-lt"/>
          <a:ea typeface="+mn-ea"/>
          <a:cs typeface="+mn-cs"/>
        </a:defRPr>
      </a:lvl5pPr>
      <a:lvl6pPr marL="2770838" indent="-251894" algn="l" defTabSz="1007577" rtl="0" eaLnBrk="1" latinLnBrk="0" hangingPunct="1">
        <a:lnSpc>
          <a:spcPct val="90000"/>
        </a:lnSpc>
        <a:spcBef>
          <a:spcPts val="551"/>
        </a:spcBef>
        <a:buFont typeface="Arial" panose="020B0604020202020204" pitchFamily="34" charset="0"/>
        <a:buChar char="•"/>
        <a:defRPr kumimoji="1" sz="1983" kern="1200">
          <a:solidFill>
            <a:schemeClr val="tx1"/>
          </a:solidFill>
          <a:latin typeface="+mn-lt"/>
          <a:ea typeface="+mn-ea"/>
          <a:cs typeface="+mn-cs"/>
        </a:defRPr>
      </a:lvl6pPr>
      <a:lvl7pPr marL="3274626" indent="-251894" algn="l" defTabSz="1007577" rtl="0" eaLnBrk="1" latinLnBrk="0" hangingPunct="1">
        <a:lnSpc>
          <a:spcPct val="90000"/>
        </a:lnSpc>
        <a:spcBef>
          <a:spcPts val="551"/>
        </a:spcBef>
        <a:buFont typeface="Arial" panose="020B0604020202020204" pitchFamily="34" charset="0"/>
        <a:buChar char="•"/>
        <a:defRPr kumimoji="1" sz="1983" kern="1200">
          <a:solidFill>
            <a:schemeClr val="tx1"/>
          </a:solidFill>
          <a:latin typeface="+mn-lt"/>
          <a:ea typeface="+mn-ea"/>
          <a:cs typeface="+mn-cs"/>
        </a:defRPr>
      </a:lvl7pPr>
      <a:lvl8pPr marL="3778415" indent="-251894" algn="l" defTabSz="1007577" rtl="0" eaLnBrk="1" latinLnBrk="0" hangingPunct="1">
        <a:lnSpc>
          <a:spcPct val="90000"/>
        </a:lnSpc>
        <a:spcBef>
          <a:spcPts val="551"/>
        </a:spcBef>
        <a:buFont typeface="Arial" panose="020B0604020202020204" pitchFamily="34" charset="0"/>
        <a:buChar char="•"/>
        <a:defRPr kumimoji="1" sz="1983" kern="1200">
          <a:solidFill>
            <a:schemeClr val="tx1"/>
          </a:solidFill>
          <a:latin typeface="+mn-lt"/>
          <a:ea typeface="+mn-ea"/>
          <a:cs typeface="+mn-cs"/>
        </a:defRPr>
      </a:lvl8pPr>
      <a:lvl9pPr marL="4282204" indent="-251894" algn="l" defTabSz="1007577" rtl="0" eaLnBrk="1" latinLnBrk="0" hangingPunct="1">
        <a:lnSpc>
          <a:spcPct val="90000"/>
        </a:lnSpc>
        <a:spcBef>
          <a:spcPts val="551"/>
        </a:spcBef>
        <a:buFont typeface="Arial" panose="020B0604020202020204" pitchFamily="34" charset="0"/>
        <a:buChar char="•"/>
        <a:defRPr kumimoji="1" sz="1983" kern="1200">
          <a:solidFill>
            <a:schemeClr val="tx1"/>
          </a:solidFill>
          <a:latin typeface="+mn-lt"/>
          <a:ea typeface="+mn-ea"/>
          <a:cs typeface="+mn-cs"/>
        </a:defRPr>
      </a:lvl9pPr>
    </p:bodyStyle>
    <p:otherStyle>
      <a:defPPr>
        <a:defRPr lang="en-US"/>
      </a:defPPr>
      <a:lvl1pPr marL="0" algn="l" defTabSz="1007577" rtl="0" eaLnBrk="1" latinLnBrk="0" hangingPunct="1">
        <a:defRPr kumimoji="1" sz="1983" kern="1200">
          <a:solidFill>
            <a:schemeClr val="tx1"/>
          </a:solidFill>
          <a:latin typeface="+mn-lt"/>
          <a:ea typeface="+mn-ea"/>
          <a:cs typeface="+mn-cs"/>
        </a:defRPr>
      </a:lvl1pPr>
      <a:lvl2pPr marL="503789" algn="l" defTabSz="1007577" rtl="0" eaLnBrk="1" latinLnBrk="0" hangingPunct="1">
        <a:defRPr kumimoji="1" sz="1983" kern="1200">
          <a:solidFill>
            <a:schemeClr val="tx1"/>
          </a:solidFill>
          <a:latin typeface="+mn-lt"/>
          <a:ea typeface="+mn-ea"/>
          <a:cs typeface="+mn-cs"/>
        </a:defRPr>
      </a:lvl2pPr>
      <a:lvl3pPr marL="1007577" algn="l" defTabSz="1007577" rtl="0" eaLnBrk="1" latinLnBrk="0" hangingPunct="1">
        <a:defRPr kumimoji="1" sz="1983" kern="1200">
          <a:solidFill>
            <a:schemeClr val="tx1"/>
          </a:solidFill>
          <a:latin typeface="+mn-lt"/>
          <a:ea typeface="+mn-ea"/>
          <a:cs typeface="+mn-cs"/>
        </a:defRPr>
      </a:lvl3pPr>
      <a:lvl4pPr marL="1511366" algn="l" defTabSz="1007577" rtl="0" eaLnBrk="1" latinLnBrk="0" hangingPunct="1">
        <a:defRPr kumimoji="1" sz="1983" kern="1200">
          <a:solidFill>
            <a:schemeClr val="tx1"/>
          </a:solidFill>
          <a:latin typeface="+mn-lt"/>
          <a:ea typeface="+mn-ea"/>
          <a:cs typeface="+mn-cs"/>
        </a:defRPr>
      </a:lvl4pPr>
      <a:lvl5pPr marL="2015155" algn="l" defTabSz="1007577" rtl="0" eaLnBrk="1" latinLnBrk="0" hangingPunct="1">
        <a:defRPr kumimoji="1" sz="1983" kern="1200">
          <a:solidFill>
            <a:schemeClr val="tx1"/>
          </a:solidFill>
          <a:latin typeface="+mn-lt"/>
          <a:ea typeface="+mn-ea"/>
          <a:cs typeface="+mn-cs"/>
        </a:defRPr>
      </a:lvl5pPr>
      <a:lvl6pPr marL="2518943" algn="l" defTabSz="1007577" rtl="0" eaLnBrk="1" latinLnBrk="0" hangingPunct="1">
        <a:defRPr kumimoji="1" sz="1983" kern="1200">
          <a:solidFill>
            <a:schemeClr val="tx1"/>
          </a:solidFill>
          <a:latin typeface="+mn-lt"/>
          <a:ea typeface="+mn-ea"/>
          <a:cs typeface="+mn-cs"/>
        </a:defRPr>
      </a:lvl6pPr>
      <a:lvl7pPr marL="3022732" algn="l" defTabSz="1007577" rtl="0" eaLnBrk="1" latinLnBrk="0" hangingPunct="1">
        <a:defRPr kumimoji="1" sz="1983" kern="1200">
          <a:solidFill>
            <a:schemeClr val="tx1"/>
          </a:solidFill>
          <a:latin typeface="+mn-lt"/>
          <a:ea typeface="+mn-ea"/>
          <a:cs typeface="+mn-cs"/>
        </a:defRPr>
      </a:lvl7pPr>
      <a:lvl8pPr marL="3526521" algn="l" defTabSz="1007577" rtl="0" eaLnBrk="1" latinLnBrk="0" hangingPunct="1">
        <a:defRPr kumimoji="1" sz="1983" kern="1200">
          <a:solidFill>
            <a:schemeClr val="tx1"/>
          </a:solidFill>
          <a:latin typeface="+mn-lt"/>
          <a:ea typeface="+mn-ea"/>
          <a:cs typeface="+mn-cs"/>
        </a:defRPr>
      </a:lvl8pPr>
      <a:lvl9pPr marL="4030309" algn="l" defTabSz="1007577" rtl="0" eaLnBrk="1" latinLnBrk="0" hangingPunct="1">
        <a:defRPr kumimoji="1" sz="198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s://www.fukushihoken.metro.tokyo.lg.jp/kodomo/kosodate/young-carer.html" TargetMode="External"/><Relationship Id="rId2" Type="http://schemas.openxmlformats.org/officeDocument/2006/relationships/hyperlink" Target="mailto:kodomotokazoku@jamhsw.or.jp" TargetMode="External"/><Relationship Id="rId1" Type="http://schemas.openxmlformats.org/officeDocument/2006/relationships/slideLayout" Target="../slideLayouts/slideLayout13.xml"/><Relationship Id="rId6" Type="http://schemas.openxmlformats.org/officeDocument/2006/relationships/hyperlink" Target="https://www.tokyoshigoto.jp/young/" TargetMode="External"/><Relationship Id="rId5" Type="http://schemas.openxmlformats.org/officeDocument/2006/relationships/hyperlink" Target="https://www.wakanavi-tokyo.metro.tokyo.lg.jp/" TargetMode="External"/><Relationship Id="rId4" Type="http://schemas.openxmlformats.org/officeDocument/2006/relationships/hyperlink" Target="https://tabunka.tokyo-tsunagari.or.jp/information/consultation.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mhlw.go.jp/stf/young-carer.html" TargetMode="Externa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115145" y="1678679"/>
            <a:ext cx="10461522" cy="6319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ja-JP" altLang="en-US" sz="4800" b="1" spc="400" dirty="0">
                <a:solidFill>
                  <a:srgbClr val="F08200"/>
                </a:solidFill>
                <a:latin typeface="Meiryo UI" panose="020B0604030504040204" pitchFamily="50" charset="-128"/>
                <a:ea typeface="Meiryo UI" panose="020B0604030504040204" pitchFamily="50" charset="-128"/>
              </a:rPr>
              <a:t>ヤングケアラー支援マニュアル</a:t>
            </a:r>
          </a:p>
        </p:txBody>
      </p:sp>
      <p:sp>
        <p:nvSpPr>
          <p:cNvPr id="6" name="正方形/長方形 5"/>
          <p:cNvSpPr/>
          <p:nvPr/>
        </p:nvSpPr>
        <p:spPr>
          <a:xfrm>
            <a:off x="7268124" y="7137604"/>
            <a:ext cx="3052904" cy="2219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r"/>
            <a:r>
              <a:rPr lang="ja-JP" altLang="en-US" sz="1100" spc="100" dirty="0">
                <a:solidFill>
                  <a:schemeClr val="tx1">
                    <a:lumMod val="75000"/>
                    <a:lumOff val="25000"/>
                  </a:schemeClr>
                </a:solidFill>
                <a:latin typeface="Meiryo UI" panose="020B0604030504040204" pitchFamily="50" charset="-128"/>
                <a:ea typeface="Meiryo UI" panose="020B0604030504040204" pitchFamily="50" charset="-128"/>
              </a:rPr>
              <a:t>令和</a:t>
            </a:r>
            <a:r>
              <a:rPr lang="en-US" altLang="ja-JP" sz="1100" spc="100" dirty="0">
                <a:solidFill>
                  <a:schemeClr val="tx1">
                    <a:lumMod val="75000"/>
                    <a:lumOff val="25000"/>
                  </a:schemeClr>
                </a:solidFill>
                <a:latin typeface="Meiryo UI" panose="020B0604030504040204" pitchFamily="50" charset="-128"/>
                <a:ea typeface="Meiryo UI" panose="020B0604030504040204" pitchFamily="50" charset="-128"/>
              </a:rPr>
              <a:t>5</a:t>
            </a:r>
            <a:r>
              <a:rPr lang="ja-JP" altLang="en-US" sz="1100" spc="100" dirty="0">
                <a:solidFill>
                  <a:schemeClr val="tx1">
                    <a:lumMod val="75000"/>
                    <a:lumOff val="25000"/>
                  </a:schemeClr>
                </a:solidFill>
                <a:latin typeface="Meiryo UI" panose="020B0604030504040204" pitchFamily="50" charset="-128"/>
                <a:ea typeface="Meiryo UI" panose="020B0604030504040204" pitchFamily="50" charset="-128"/>
              </a:rPr>
              <a:t>年</a:t>
            </a:r>
            <a:r>
              <a:rPr lang="en-US" altLang="ja-JP" sz="1100" spc="100" dirty="0">
                <a:solidFill>
                  <a:schemeClr val="tx1">
                    <a:lumMod val="75000"/>
                    <a:lumOff val="25000"/>
                  </a:schemeClr>
                </a:solidFill>
                <a:latin typeface="Meiryo UI" panose="020B0604030504040204" pitchFamily="50" charset="-128"/>
                <a:ea typeface="Meiryo UI" panose="020B0604030504040204" pitchFamily="50" charset="-128"/>
              </a:rPr>
              <a:t>3</a:t>
            </a:r>
            <a:r>
              <a:rPr lang="ja-JP" altLang="en-US" sz="1100" spc="100" dirty="0">
                <a:solidFill>
                  <a:schemeClr val="tx1">
                    <a:lumMod val="75000"/>
                    <a:lumOff val="25000"/>
                  </a:schemeClr>
                </a:solidFill>
                <a:latin typeface="Meiryo UI" panose="020B0604030504040204" pitchFamily="50" charset="-128"/>
                <a:ea typeface="Meiryo UI" panose="020B0604030504040204" pitchFamily="50" charset="-128"/>
              </a:rPr>
              <a:t>月</a:t>
            </a:r>
          </a:p>
        </p:txBody>
      </p:sp>
      <p:sp>
        <p:nvSpPr>
          <p:cNvPr id="11" name="角丸四角形 10"/>
          <p:cNvSpPr/>
          <p:nvPr/>
        </p:nvSpPr>
        <p:spPr>
          <a:xfrm>
            <a:off x="2645906" y="2576887"/>
            <a:ext cx="5400000" cy="468000"/>
          </a:xfrm>
          <a:prstGeom prst="roundRect">
            <a:avLst>
              <a:gd name="adj" fmla="val 50000"/>
            </a:avLst>
          </a:prstGeom>
          <a:solidFill>
            <a:srgbClr val="6FD0E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r>
              <a:rPr kumimoji="1" lang="ja-JP" altLang="en-US" sz="2300" spc="300" dirty="0"/>
              <a:t>生活</a:t>
            </a:r>
            <a:r>
              <a:rPr kumimoji="1" lang="zh-TW" altLang="en-US" sz="2300" spc="300" dirty="0"/>
              <a:t>福祉関係機関　編</a:t>
            </a:r>
            <a:endParaRPr kumimoji="1" lang="ja-JP" altLang="en-US" sz="2300" spc="300" dirty="0"/>
          </a:p>
        </p:txBody>
      </p:sp>
      <p:pic>
        <p:nvPicPr>
          <p:cNvPr id="12" name="図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0674" y="3253709"/>
            <a:ext cx="5410464" cy="2719396"/>
          </a:xfrm>
          <a:prstGeom prst="rect">
            <a:avLst/>
          </a:prstGeom>
        </p:spPr>
      </p:pic>
      <p:pic>
        <p:nvPicPr>
          <p:cNvPr id="13" name="図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7964" y="7083953"/>
            <a:ext cx="1255885" cy="329213"/>
          </a:xfrm>
          <a:prstGeom prst="rect">
            <a:avLst/>
          </a:prstGeom>
        </p:spPr>
      </p:pic>
      <p:sp>
        <p:nvSpPr>
          <p:cNvPr id="7" name="正方形/長方形 6">
            <a:extLst>
              <a:ext uri="{FF2B5EF4-FFF2-40B4-BE49-F238E27FC236}">
                <a16:creationId xmlns:a16="http://schemas.microsoft.com/office/drawing/2014/main" id="{064E3366-2517-4FDA-BFE1-92A990C2B840}"/>
              </a:ext>
            </a:extLst>
          </p:cNvPr>
          <p:cNvSpPr/>
          <p:nvPr/>
        </p:nvSpPr>
        <p:spPr>
          <a:xfrm>
            <a:off x="4405108" y="1029650"/>
            <a:ext cx="1881596" cy="5647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3000" b="1" spc="400" dirty="0">
                <a:solidFill>
                  <a:srgbClr val="F08200"/>
                </a:solidFill>
                <a:latin typeface="Meiryo UI" panose="020B0604030504040204" pitchFamily="50" charset="-128"/>
                <a:ea typeface="Meiryo UI" panose="020B0604030504040204" pitchFamily="50" charset="-128"/>
              </a:rPr>
              <a:t>東京都</a:t>
            </a:r>
          </a:p>
        </p:txBody>
      </p:sp>
      <p:grpSp>
        <p:nvGrpSpPr>
          <p:cNvPr id="8" name="グループ化 7">
            <a:extLst>
              <a:ext uri="{FF2B5EF4-FFF2-40B4-BE49-F238E27FC236}">
                <a16:creationId xmlns:a16="http://schemas.microsoft.com/office/drawing/2014/main" id="{0CB4728B-FA0D-42EC-8783-7EFA79C03D28}"/>
              </a:ext>
            </a:extLst>
          </p:cNvPr>
          <p:cNvGrpSpPr/>
          <p:nvPr/>
        </p:nvGrpSpPr>
        <p:grpSpPr>
          <a:xfrm>
            <a:off x="4463906" y="1019323"/>
            <a:ext cx="1764000" cy="590402"/>
            <a:chOff x="4381976" y="1076473"/>
            <a:chExt cx="1764000" cy="590402"/>
          </a:xfrm>
        </p:grpSpPr>
        <p:sp>
          <p:nvSpPr>
            <p:cNvPr id="9" name="フリーフォーム 1">
              <a:extLst>
                <a:ext uri="{FF2B5EF4-FFF2-40B4-BE49-F238E27FC236}">
                  <a16:creationId xmlns:a16="http://schemas.microsoft.com/office/drawing/2014/main" id="{85E47251-4934-473F-81CE-2327EA6E3CF7}"/>
                </a:ext>
              </a:extLst>
            </p:cNvPr>
            <p:cNvSpPr/>
            <p:nvPr/>
          </p:nvSpPr>
          <p:spPr>
            <a:xfrm>
              <a:off x="4381976" y="1666875"/>
              <a:ext cx="1764000" cy="0"/>
            </a:xfrm>
            <a:custGeom>
              <a:avLst/>
              <a:gdLst>
                <a:gd name="connsiteX0" fmla="*/ 0 w 1927860"/>
                <a:gd name="connsiteY0" fmla="*/ 0 h 0"/>
                <a:gd name="connsiteX1" fmla="*/ 1927860 w 1927860"/>
                <a:gd name="connsiteY1" fmla="*/ 0 h 0"/>
              </a:gdLst>
              <a:ahLst/>
              <a:cxnLst>
                <a:cxn ang="0">
                  <a:pos x="connsiteX0" y="connsiteY0"/>
                </a:cxn>
                <a:cxn ang="0">
                  <a:pos x="connsiteX1" y="connsiteY1"/>
                </a:cxn>
              </a:cxnLst>
              <a:rect l="l" t="t" r="r" b="b"/>
              <a:pathLst>
                <a:path w="1927860">
                  <a:moveTo>
                    <a:pt x="0" y="0"/>
                  </a:moveTo>
                  <a:lnTo>
                    <a:pt x="1927860" y="0"/>
                  </a:lnTo>
                </a:path>
              </a:pathLst>
            </a:custGeom>
            <a:noFill/>
            <a:ln w="38100">
              <a:solidFill>
                <a:srgbClr val="F0820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フリーフォーム 9">
              <a:extLst>
                <a:ext uri="{FF2B5EF4-FFF2-40B4-BE49-F238E27FC236}">
                  <a16:creationId xmlns:a16="http://schemas.microsoft.com/office/drawing/2014/main" id="{E9DE3DD6-299E-4F90-BC99-68BE7FC56D8B}"/>
                </a:ext>
              </a:extLst>
            </p:cNvPr>
            <p:cNvSpPr/>
            <p:nvPr/>
          </p:nvSpPr>
          <p:spPr>
            <a:xfrm>
              <a:off x="4381976" y="1076473"/>
              <a:ext cx="1764000" cy="0"/>
            </a:xfrm>
            <a:custGeom>
              <a:avLst/>
              <a:gdLst>
                <a:gd name="connsiteX0" fmla="*/ 0 w 1927860"/>
                <a:gd name="connsiteY0" fmla="*/ 0 h 0"/>
                <a:gd name="connsiteX1" fmla="*/ 1927860 w 1927860"/>
                <a:gd name="connsiteY1" fmla="*/ 0 h 0"/>
              </a:gdLst>
              <a:ahLst/>
              <a:cxnLst>
                <a:cxn ang="0">
                  <a:pos x="connsiteX0" y="connsiteY0"/>
                </a:cxn>
                <a:cxn ang="0">
                  <a:pos x="connsiteX1" y="connsiteY1"/>
                </a:cxn>
              </a:cxnLst>
              <a:rect l="l" t="t" r="r" b="b"/>
              <a:pathLst>
                <a:path w="1927860">
                  <a:moveTo>
                    <a:pt x="0" y="0"/>
                  </a:moveTo>
                  <a:lnTo>
                    <a:pt x="1927860" y="0"/>
                  </a:lnTo>
                </a:path>
              </a:pathLst>
            </a:custGeom>
            <a:noFill/>
            <a:ln w="38100">
              <a:solidFill>
                <a:srgbClr val="F0820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30478369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E404A7C7-E5A9-4202-A9FB-4BD923E4729E}" type="slidenum">
              <a:rPr lang="ja-JP" altLang="en-US" smtClean="0"/>
              <a:pPr/>
              <a:t>9</a:t>
            </a:fld>
            <a:endParaRPr lang="ja-JP" altLang="en-US"/>
          </a:p>
        </p:txBody>
      </p:sp>
      <p:sp>
        <p:nvSpPr>
          <p:cNvPr id="2" name="タイトル 1"/>
          <p:cNvSpPr>
            <a:spLocks noGrp="1"/>
          </p:cNvSpPr>
          <p:nvPr>
            <p:ph type="title"/>
          </p:nvPr>
        </p:nvSpPr>
        <p:spPr/>
        <p:txBody>
          <a:bodyPr/>
          <a:lstStyle/>
          <a:p>
            <a:r>
              <a:rPr lang="ja-JP" altLang="en-US" dirty="0"/>
              <a:t>参考となるマニュアルや相談窓口、支援関係機関一覧</a:t>
            </a:r>
          </a:p>
        </p:txBody>
      </p:sp>
      <p:graphicFrame>
        <p:nvGraphicFramePr>
          <p:cNvPr id="9" name="表 8">
            <a:extLst>
              <a:ext uri="{FF2B5EF4-FFF2-40B4-BE49-F238E27FC236}">
                <a16:creationId xmlns:a16="http://schemas.microsoft.com/office/drawing/2014/main" id="{DD3EF186-F204-418C-876E-8FA078710D19}"/>
              </a:ext>
            </a:extLst>
          </p:cNvPr>
          <p:cNvGraphicFramePr>
            <a:graphicFrameLocks noGrp="1"/>
          </p:cNvGraphicFramePr>
          <p:nvPr>
            <p:extLst>
              <p:ext uri="{D42A27DB-BD31-4B8C-83A1-F6EECF244321}">
                <p14:modId xmlns:p14="http://schemas.microsoft.com/office/powerpoint/2010/main" val="3808990520"/>
              </p:ext>
            </p:extLst>
          </p:nvPr>
        </p:nvGraphicFramePr>
        <p:xfrm>
          <a:off x="539906" y="1053170"/>
          <a:ext cx="9616335" cy="1260000"/>
        </p:xfrm>
        <a:graphic>
          <a:graphicData uri="http://schemas.openxmlformats.org/drawingml/2006/table">
            <a:tbl>
              <a:tblPr firstRow="1" firstCol="1" bandRow="1">
                <a:tableStyleId>{5C22544A-7EE6-4342-B048-85BDC9FD1C3A}</a:tableStyleId>
              </a:tblPr>
              <a:tblGrid>
                <a:gridCol w="3265959">
                  <a:extLst>
                    <a:ext uri="{9D8B030D-6E8A-4147-A177-3AD203B41FA5}">
                      <a16:colId xmlns:a16="http://schemas.microsoft.com/office/drawing/2014/main" val="4261298994"/>
                    </a:ext>
                  </a:extLst>
                </a:gridCol>
                <a:gridCol w="3313341">
                  <a:extLst>
                    <a:ext uri="{9D8B030D-6E8A-4147-A177-3AD203B41FA5}">
                      <a16:colId xmlns:a16="http://schemas.microsoft.com/office/drawing/2014/main" val="3458921727"/>
                    </a:ext>
                  </a:extLst>
                </a:gridCol>
                <a:gridCol w="3037035">
                  <a:extLst>
                    <a:ext uri="{9D8B030D-6E8A-4147-A177-3AD203B41FA5}">
                      <a16:colId xmlns:a16="http://schemas.microsoft.com/office/drawing/2014/main" val="1483717888"/>
                    </a:ext>
                  </a:extLst>
                </a:gridCol>
              </a:tblGrid>
              <a:tr h="252000">
                <a:tc>
                  <a:txBody>
                    <a:bodyPr/>
                    <a:lstStyle/>
                    <a:p>
                      <a:pPr algn="l"/>
                      <a:r>
                        <a:rPr lang="ja-JP" sz="1000" kern="0" spc="70" baseline="0" dirty="0">
                          <a:solidFill>
                            <a:schemeClr val="tx1"/>
                          </a:solidFill>
                          <a:effectLst/>
                          <a:latin typeface="+mn-ea"/>
                          <a:ea typeface="+mn-ea"/>
                          <a:cs typeface="Times New Roman" panose="02020603050405020304" pitchFamily="18" charset="0"/>
                        </a:rPr>
                        <a:t>相談内容</a:t>
                      </a:r>
                      <a:endParaRPr lang="ja-JP" sz="1000" kern="100" spc="70" baseline="0" dirty="0">
                        <a:solidFill>
                          <a:schemeClr val="tx1"/>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tc>
                  <a:txBody>
                    <a:bodyPr/>
                    <a:lstStyle/>
                    <a:p>
                      <a:pPr algn="l"/>
                      <a:r>
                        <a:rPr lang="ja-JP" sz="1000" kern="0" spc="70" baseline="0" dirty="0">
                          <a:solidFill>
                            <a:schemeClr val="tx1"/>
                          </a:solidFill>
                          <a:effectLst/>
                          <a:latin typeface="+mn-ea"/>
                          <a:ea typeface="+mn-ea"/>
                          <a:cs typeface="Times New Roman" panose="02020603050405020304" pitchFamily="18" charset="0"/>
                        </a:rPr>
                        <a:t>機関・窓口名</a:t>
                      </a:r>
                      <a:endParaRPr lang="ja-JP" sz="1000" kern="100" spc="70" baseline="0" dirty="0">
                        <a:solidFill>
                          <a:schemeClr val="tx1"/>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tc>
                  <a:txBody>
                    <a:bodyPr/>
                    <a:lstStyle/>
                    <a:p>
                      <a:pPr algn="l"/>
                      <a:r>
                        <a:rPr lang="ja-JP" sz="1000" kern="0" spc="70" baseline="0" dirty="0">
                          <a:solidFill>
                            <a:schemeClr val="tx1"/>
                          </a:solidFill>
                          <a:effectLst/>
                          <a:latin typeface="+mn-ea"/>
                          <a:ea typeface="+mn-ea"/>
                          <a:cs typeface="Times New Roman" panose="02020603050405020304" pitchFamily="18" charset="0"/>
                        </a:rPr>
                        <a:t>問い合わせ先</a:t>
                      </a:r>
                      <a:endParaRPr lang="ja-JP" sz="1000" kern="100" spc="70" baseline="0" dirty="0">
                        <a:solidFill>
                          <a:schemeClr val="tx1"/>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extLst>
                  <a:ext uri="{0D108BD9-81ED-4DB2-BD59-A6C34878D82A}">
                    <a16:rowId xmlns:a16="http://schemas.microsoft.com/office/drawing/2014/main" val="2581331407"/>
                  </a:ext>
                </a:extLst>
              </a:tr>
              <a:tr h="252000">
                <a:tc>
                  <a:txBody>
                    <a:bodyPr/>
                    <a:lstStyle/>
                    <a:p>
                      <a:pPr algn="just"/>
                      <a:r>
                        <a:rPr lang="ja-JP" sz="1000" kern="0" spc="70" baseline="0" dirty="0">
                          <a:solidFill>
                            <a:schemeClr val="tx1">
                              <a:lumMod val="75000"/>
                              <a:lumOff val="25000"/>
                            </a:schemeClr>
                          </a:solidFill>
                          <a:effectLst/>
                          <a:latin typeface="+mn-ea"/>
                          <a:ea typeface="+mn-ea"/>
                          <a:cs typeface="Times New Roman" panose="02020603050405020304" pitchFamily="18" charset="0"/>
                        </a:rPr>
                        <a:t>虐待の相談以外にも子供の福祉に関する様々な相談</a:t>
                      </a:r>
                      <a:endParaRPr lang="ja-JP" sz="1000" kern="100" spc="70" baseline="0" dirty="0">
                        <a:solidFill>
                          <a:schemeClr val="tx1">
                            <a:lumMod val="75000"/>
                            <a:lumOff val="25000"/>
                          </a:schemeClr>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30000"/>
                      </a:srgbClr>
                    </a:solidFill>
                  </a:tcPr>
                </a:tc>
                <a:tc>
                  <a:txBody>
                    <a:bodyPr/>
                    <a:lstStyle/>
                    <a:p>
                      <a:pPr algn="just"/>
                      <a:r>
                        <a:rPr lang="ja-JP" sz="1000" kern="0" spc="70" baseline="0" dirty="0">
                          <a:solidFill>
                            <a:schemeClr val="tx1"/>
                          </a:solidFill>
                          <a:effectLst/>
                          <a:latin typeface="+mn-ea"/>
                          <a:ea typeface="+mn-ea"/>
                          <a:cs typeface="Times New Roman" panose="02020603050405020304" pitchFamily="18" charset="0"/>
                        </a:rPr>
                        <a:t>児童相談所相談専用ダイヤル</a:t>
                      </a:r>
                      <a:endParaRPr lang="ja-JP" sz="1000" kern="100" spc="70" baseline="0" dirty="0">
                        <a:solidFill>
                          <a:schemeClr val="tx1"/>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ja-JP" sz="1000" kern="0" spc="70" baseline="0" dirty="0">
                          <a:solidFill>
                            <a:schemeClr val="tx1"/>
                          </a:solidFill>
                          <a:effectLst/>
                          <a:latin typeface="+mn-ea"/>
                          <a:ea typeface="+mn-ea"/>
                          <a:cs typeface="Times New Roman" panose="02020603050405020304" pitchFamily="18" charset="0"/>
                        </a:rPr>
                        <a:t>電話番号：</a:t>
                      </a:r>
                      <a:r>
                        <a:rPr lang="en-US" sz="1000" kern="0" spc="70" baseline="0" dirty="0">
                          <a:solidFill>
                            <a:schemeClr val="tx1"/>
                          </a:solidFill>
                          <a:effectLst/>
                          <a:latin typeface="+mn-ea"/>
                          <a:ea typeface="+mn-ea"/>
                          <a:cs typeface="Times New Roman" panose="02020603050405020304" pitchFamily="18" charset="0"/>
                        </a:rPr>
                        <a:t>0120-189-783</a:t>
                      </a:r>
                      <a:r>
                        <a:rPr lang="ja-JP" sz="1000" kern="0" spc="70" baseline="0" dirty="0">
                          <a:solidFill>
                            <a:schemeClr val="tx1"/>
                          </a:solidFill>
                          <a:effectLst/>
                          <a:latin typeface="+mn-ea"/>
                          <a:ea typeface="+mn-ea"/>
                          <a:cs typeface="Times New Roman" panose="02020603050405020304" pitchFamily="18" charset="0"/>
                        </a:rPr>
                        <a:t>（</a:t>
                      </a:r>
                      <a:r>
                        <a:rPr lang="en-US" sz="1000" kern="0" spc="70" baseline="0" dirty="0">
                          <a:solidFill>
                            <a:schemeClr val="tx1"/>
                          </a:solidFill>
                          <a:effectLst/>
                          <a:latin typeface="+mn-ea"/>
                          <a:ea typeface="+mn-ea"/>
                          <a:cs typeface="Times New Roman" panose="02020603050405020304" pitchFamily="18" charset="0"/>
                        </a:rPr>
                        <a:t>24</a:t>
                      </a:r>
                      <a:r>
                        <a:rPr lang="ja-JP" sz="1000" kern="0" spc="70" baseline="0" dirty="0">
                          <a:solidFill>
                            <a:schemeClr val="tx1"/>
                          </a:solidFill>
                          <a:effectLst/>
                          <a:latin typeface="+mn-ea"/>
                          <a:ea typeface="+mn-ea"/>
                          <a:cs typeface="Times New Roman" panose="02020603050405020304" pitchFamily="18" charset="0"/>
                        </a:rPr>
                        <a:t>時間受付）　</a:t>
                      </a:r>
                      <a:endParaRPr lang="ja-JP" sz="1000" kern="100" spc="70" baseline="0" dirty="0">
                        <a:solidFill>
                          <a:schemeClr val="tx1"/>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51474531"/>
                  </a:ext>
                </a:extLst>
              </a:tr>
              <a:tr h="252000">
                <a:tc>
                  <a:txBody>
                    <a:bodyPr/>
                    <a:lstStyle/>
                    <a:p>
                      <a:pPr algn="just"/>
                      <a:r>
                        <a:rPr lang="ja-JP" sz="1000" kern="0" spc="70" baseline="0" dirty="0">
                          <a:solidFill>
                            <a:schemeClr val="tx1">
                              <a:lumMod val="75000"/>
                              <a:lumOff val="25000"/>
                            </a:schemeClr>
                          </a:solidFill>
                          <a:effectLst/>
                          <a:latin typeface="+mn-ea"/>
                          <a:ea typeface="+mn-ea"/>
                          <a:cs typeface="Times New Roman" panose="02020603050405020304" pitchFamily="18" charset="0"/>
                        </a:rPr>
                        <a:t>いじめやその他の子供の</a:t>
                      </a:r>
                      <a:r>
                        <a:rPr lang="en-US" sz="1000" kern="0" spc="70" baseline="0" dirty="0">
                          <a:solidFill>
                            <a:schemeClr val="tx1">
                              <a:lumMod val="75000"/>
                              <a:lumOff val="25000"/>
                            </a:schemeClr>
                          </a:solidFill>
                          <a:effectLst/>
                          <a:latin typeface="+mn-ea"/>
                          <a:ea typeface="+mn-ea"/>
                          <a:cs typeface="Times New Roman" panose="02020603050405020304" pitchFamily="18" charset="0"/>
                        </a:rPr>
                        <a:t>SOS</a:t>
                      </a:r>
                      <a:r>
                        <a:rPr lang="ja-JP" sz="1000" kern="0" spc="70" baseline="0" dirty="0">
                          <a:solidFill>
                            <a:schemeClr val="tx1">
                              <a:lumMod val="75000"/>
                              <a:lumOff val="25000"/>
                            </a:schemeClr>
                          </a:solidFill>
                          <a:effectLst/>
                          <a:latin typeface="+mn-ea"/>
                          <a:ea typeface="+mn-ea"/>
                          <a:cs typeface="Times New Roman" panose="02020603050405020304" pitchFamily="18" charset="0"/>
                        </a:rPr>
                        <a:t>全般</a:t>
                      </a:r>
                      <a:endParaRPr lang="ja-JP" sz="1000" kern="100" spc="70" baseline="0" dirty="0">
                        <a:solidFill>
                          <a:schemeClr val="tx1">
                            <a:lumMod val="75000"/>
                            <a:lumOff val="25000"/>
                          </a:schemeClr>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30000"/>
                      </a:srgbClr>
                    </a:solidFill>
                  </a:tcPr>
                </a:tc>
                <a:tc>
                  <a:txBody>
                    <a:bodyPr/>
                    <a:lstStyle/>
                    <a:p>
                      <a:pPr algn="just"/>
                      <a:r>
                        <a:rPr lang="en-US" sz="1000" kern="0" spc="70" baseline="0">
                          <a:solidFill>
                            <a:schemeClr val="tx1"/>
                          </a:solidFill>
                          <a:effectLst/>
                          <a:latin typeface="+mn-ea"/>
                          <a:ea typeface="+mn-ea"/>
                          <a:cs typeface="Times New Roman" panose="02020603050405020304" pitchFamily="18" charset="0"/>
                        </a:rPr>
                        <a:t>24</a:t>
                      </a:r>
                      <a:r>
                        <a:rPr lang="ja-JP" sz="1000" kern="0" spc="70" baseline="0">
                          <a:solidFill>
                            <a:schemeClr val="tx1"/>
                          </a:solidFill>
                          <a:effectLst/>
                          <a:latin typeface="+mn-ea"/>
                          <a:ea typeface="+mn-ea"/>
                          <a:cs typeface="Times New Roman" panose="02020603050405020304" pitchFamily="18" charset="0"/>
                        </a:rPr>
                        <a:t>時間子供</a:t>
                      </a:r>
                      <a:r>
                        <a:rPr lang="en-US" sz="1000" kern="0" spc="70" baseline="0">
                          <a:solidFill>
                            <a:schemeClr val="tx1"/>
                          </a:solidFill>
                          <a:effectLst/>
                          <a:latin typeface="+mn-ea"/>
                          <a:ea typeface="+mn-ea"/>
                          <a:cs typeface="Times New Roman" panose="02020603050405020304" pitchFamily="18" charset="0"/>
                        </a:rPr>
                        <a:t>SOS</a:t>
                      </a:r>
                      <a:r>
                        <a:rPr lang="ja-JP" sz="1000" kern="0" spc="70" baseline="0">
                          <a:solidFill>
                            <a:schemeClr val="tx1"/>
                          </a:solidFill>
                          <a:effectLst/>
                          <a:latin typeface="+mn-ea"/>
                          <a:ea typeface="+mn-ea"/>
                          <a:cs typeface="Times New Roman" panose="02020603050405020304" pitchFamily="18" charset="0"/>
                        </a:rPr>
                        <a:t>ダイヤル（文部科学省）</a:t>
                      </a:r>
                      <a:endParaRPr lang="ja-JP" sz="1000" kern="100" spc="70" baseline="0">
                        <a:solidFill>
                          <a:schemeClr val="tx1"/>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ja-JP" sz="1000" kern="0" spc="70" baseline="0" dirty="0">
                          <a:solidFill>
                            <a:schemeClr val="tx1"/>
                          </a:solidFill>
                          <a:effectLst/>
                          <a:latin typeface="+mn-ea"/>
                          <a:ea typeface="+mn-ea"/>
                          <a:cs typeface="Times New Roman" panose="02020603050405020304" pitchFamily="18" charset="0"/>
                        </a:rPr>
                        <a:t>電話番号：</a:t>
                      </a:r>
                      <a:r>
                        <a:rPr lang="en-US" sz="1000" kern="0" spc="70" baseline="0" dirty="0">
                          <a:solidFill>
                            <a:schemeClr val="tx1"/>
                          </a:solidFill>
                          <a:effectLst/>
                          <a:latin typeface="+mn-ea"/>
                          <a:ea typeface="+mn-ea"/>
                          <a:cs typeface="Times New Roman" panose="02020603050405020304" pitchFamily="18" charset="0"/>
                        </a:rPr>
                        <a:t>0120-0-78310</a:t>
                      </a:r>
                      <a:r>
                        <a:rPr lang="ja-JP" sz="1000" kern="0" spc="70" baseline="0" dirty="0">
                          <a:solidFill>
                            <a:schemeClr val="tx1"/>
                          </a:solidFill>
                          <a:effectLst/>
                          <a:latin typeface="+mn-ea"/>
                          <a:ea typeface="+mn-ea"/>
                          <a:cs typeface="Times New Roman" panose="02020603050405020304" pitchFamily="18" charset="0"/>
                        </a:rPr>
                        <a:t>（</a:t>
                      </a:r>
                      <a:r>
                        <a:rPr lang="en-US" sz="1000" kern="0" spc="70" baseline="0" dirty="0">
                          <a:solidFill>
                            <a:schemeClr val="tx1"/>
                          </a:solidFill>
                          <a:effectLst/>
                          <a:latin typeface="+mn-ea"/>
                          <a:ea typeface="+mn-ea"/>
                          <a:cs typeface="Times New Roman" panose="02020603050405020304" pitchFamily="18" charset="0"/>
                        </a:rPr>
                        <a:t>24</a:t>
                      </a:r>
                      <a:r>
                        <a:rPr lang="ja-JP" sz="1000" kern="0" spc="70" baseline="0" dirty="0">
                          <a:solidFill>
                            <a:schemeClr val="tx1"/>
                          </a:solidFill>
                          <a:effectLst/>
                          <a:latin typeface="+mn-ea"/>
                          <a:ea typeface="+mn-ea"/>
                          <a:cs typeface="Times New Roman" panose="02020603050405020304" pitchFamily="18" charset="0"/>
                        </a:rPr>
                        <a:t>時間受付）　</a:t>
                      </a:r>
                      <a:endParaRPr lang="ja-JP" sz="1000" kern="100" spc="70" baseline="0" dirty="0">
                        <a:solidFill>
                          <a:schemeClr val="tx1"/>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87698180"/>
                  </a:ext>
                </a:extLst>
              </a:tr>
              <a:tr h="252000">
                <a:tc>
                  <a:txBody>
                    <a:bodyPr/>
                    <a:lstStyle/>
                    <a:p>
                      <a:pPr algn="just"/>
                      <a:r>
                        <a:rPr lang="ja-JP" sz="1000" kern="0" spc="70" baseline="0" dirty="0">
                          <a:solidFill>
                            <a:schemeClr val="tx1">
                              <a:lumMod val="75000"/>
                              <a:lumOff val="25000"/>
                            </a:schemeClr>
                          </a:solidFill>
                          <a:effectLst/>
                          <a:latin typeface="+mn-ea"/>
                          <a:ea typeface="+mn-ea"/>
                          <a:cs typeface="Times New Roman" panose="02020603050405020304" pitchFamily="18" charset="0"/>
                        </a:rPr>
                        <a:t>「いじめ」や虐待など子供の人権問題に関する相談</a:t>
                      </a:r>
                      <a:endParaRPr lang="ja-JP" sz="1000" kern="100" spc="70" baseline="0" dirty="0">
                        <a:solidFill>
                          <a:schemeClr val="tx1">
                            <a:lumMod val="75000"/>
                            <a:lumOff val="25000"/>
                          </a:schemeClr>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30000"/>
                      </a:srgbClr>
                    </a:solidFill>
                  </a:tcPr>
                </a:tc>
                <a:tc>
                  <a:txBody>
                    <a:bodyPr/>
                    <a:lstStyle/>
                    <a:p>
                      <a:pPr algn="just"/>
                      <a:r>
                        <a:rPr lang="ja-JP" sz="1000" kern="0" spc="70" baseline="0" dirty="0">
                          <a:solidFill>
                            <a:schemeClr val="tx1"/>
                          </a:solidFill>
                          <a:effectLst/>
                          <a:latin typeface="+mn-ea"/>
                          <a:ea typeface="+mn-ea"/>
                          <a:cs typeface="Times New Roman" panose="02020603050405020304" pitchFamily="18" charset="0"/>
                        </a:rPr>
                        <a:t>子</a:t>
                      </a:r>
                      <a:r>
                        <a:rPr lang="ja-JP" altLang="en-US" sz="1000" kern="0" spc="70" baseline="0" dirty="0">
                          <a:solidFill>
                            <a:schemeClr val="tx1"/>
                          </a:solidFill>
                          <a:effectLst/>
                          <a:latin typeface="+mn-ea"/>
                          <a:ea typeface="+mn-ea"/>
                          <a:cs typeface="Times New Roman" panose="02020603050405020304" pitchFamily="18" charset="0"/>
                        </a:rPr>
                        <a:t>ども</a:t>
                      </a:r>
                      <a:r>
                        <a:rPr lang="ja-JP" sz="1000" kern="0" spc="70" baseline="0" dirty="0">
                          <a:solidFill>
                            <a:schemeClr val="tx1"/>
                          </a:solidFill>
                          <a:effectLst/>
                          <a:latin typeface="+mn-ea"/>
                          <a:ea typeface="+mn-ea"/>
                          <a:cs typeface="Times New Roman" panose="02020603050405020304" pitchFamily="18" charset="0"/>
                        </a:rPr>
                        <a:t>の人権</a:t>
                      </a:r>
                      <a:r>
                        <a:rPr lang="en-US" sz="1000" kern="0" spc="70" baseline="0" dirty="0">
                          <a:solidFill>
                            <a:schemeClr val="tx1"/>
                          </a:solidFill>
                          <a:effectLst/>
                          <a:latin typeface="+mn-ea"/>
                          <a:ea typeface="+mn-ea"/>
                          <a:cs typeface="Times New Roman" panose="02020603050405020304" pitchFamily="18" charset="0"/>
                        </a:rPr>
                        <a:t>110</a:t>
                      </a:r>
                      <a:r>
                        <a:rPr lang="ja-JP" sz="1000" kern="0" spc="70" baseline="0" dirty="0">
                          <a:solidFill>
                            <a:schemeClr val="tx1"/>
                          </a:solidFill>
                          <a:effectLst/>
                          <a:latin typeface="+mn-ea"/>
                          <a:ea typeface="+mn-ea"/>
                          <a:cs typeface="Times New Roman" panose="02020603050405020304" pitchFamily="18" charset="0"/>
                        </a:rPr>
                        <a:t>番（法務省）</a:t>
                      </a:r>
                      <a:endParaRPr lang="ja-JP" sz="1000" kern="100" spc="70" baseline="0" dirty="0">
                        <a:solidFill>
                          <a:schemeClr val="tx1"/>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ja-JP" sz="1000" kern="0" spc="70" baseline="0" dirty="0">
                          <a:solidFill>
                            <a:schemeClr val="tx1"/>
                          </a:solidFill>
                          <a:effectLst/>
                          <a:latin typeface="+mn-ea"/>
                          <a:ea typeface="+mn-ea"/>
                          <a:cs typeface="Times New Roman" panose="02020603050405020304" pitchFamily="18" charset="0"/>
                        </a:rPr>
                        <a:t>電話番号：</a:t>
                      </a:r>
                      <a:r>
                        <a:rPr lang="en-US" sz="1000" kern="0" spc="70" baseline="0" dirty="0">
                          <a:solidFill>
                            <a:schemeClr val="tx1"/>
                          </a:solidFill>
                          <a:effectLst/>
                          <a:latin typeface="+mn-ea"/>
                          <a:ea typeface="+mn-ea"/>
                          <a:cs typeface="Times New Roman" panose="02020603050405020304" pitchFamily="18" charset="0"/>
                        </a:rPr>
                        <a:t>0120-007-110</a:t>
                      </a:r>
                      <a:r>
                        <a:rPr lang="ja-JP" sz="1000" kern="0" spc="70" baseline="0" dirty="0">
                          <a:solidFill>
                            <a:schemeClr val="tx1"/>
                          </a:solidFill>
                          <a:effectLst/>
                          <a:latin typeface="+mn-ea"/>
                          <a:ea typeface="+mn-ea"/>
                          <a:cs typeface="Times New Roman" panose="02020603050405020304" pitchFamily="18" charset="0"/>
                        </a:rPr>
                        <a:t>（平日）</a:t>
                      </a:r>
                      <a:endParaRPr lang="ja-JP" sz="1000" kern="100" spc="70" baseline="0" dirty="0">
                        <a:solidFill>
                          <a:schemeClr val="tx1"/>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27074612"/>
                  </a:ext>
                </a:extLst>
              </a:tr>
              <a:tr h="252000">
                <a:tc>
                  <a:txBody>
                    <a:bodyPr/>
                    <a:lstStyle/>
                    <a:p>
                      <a:pPr algn="just"/>
                      <a:r>
                        <a:rPr lang="ja-JP" sz="1000" kern="0" spc="70" baseline="0" dirty="0">
                          <a:solidFill>
                            <a:schemeClr val="tx1">
                              <a:lumMod val="75000"/>
                              <a:lumOff val="25000"/>
                            </a:schemeClr>
                          </a:solidFill>
                          <a:effectLst/>
                          <a:latin typeface="+mn-ea"/>
                          <a:ea typeface="+mn-ea"/>
                          <a:cs typeface="Times New Roman" panose="02020603050405020304" pitchFamily="18" charset="0"/>
                        </a:rPr>
                        <a:t>家族のこと、家の中での困りごと等についての相談</a:t>
                      </a:r>
                      <a:endParaRPr lang="ja-JP" sz="1000" kern="100" spc="70" baseline="0" dirty="0">
                        <a:solidFill>
                          <a:schemeClr val="tx1">
                            <a:lumMod val="75000"/>
                            <a:lumOff val="25000"/>
                          </a:schemeClr>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30000"/>
                      </a:srgbClr>
                    </a:solidFill>
                  </a:tcPr>
                </a:tc>
                <a:tc>
                  <a:txBody>
                    <a:bodyPr/>
                    <a:lstStyle/>
                    <a:p>
                      <a:pPr algn="just"/>
                      <a:r>
                        <a:rPr lang="ja-JP" sz="1000" kern="0" spc="70" baseline="0" dirty="0">
                          <a:solidFill>
                            <a:schemeClr val="tx1"/>
                          </a:solidFill>
                          <a:effectLst/>
                          <a:latin typeface="+mn-ea"/>
                          <a:ea typeface="+mn-ea"/>
                          <a:cs typeface="Times New Roman" panose="02020603050405020304" pitchFamily="18" charset="0"/>
                        </a:rPr>
                        <a:t>日本精神保健福祉士協会「子</a:t>
                      </a:r>
                      <a:r>
                        <a:rPr lang="ja-JP" altLang="en-US" sz="1000" kern="0" spc="70" baseline="0" dirty="0">
                          <a:solidFill>
                            <a:schemeClr val="tx1"/>
                          </a:solidFill>
                          <a:effectLst/>
                          <a:latin typeface="+mn-ea"/>
                          <a:ea typeface="+mn-ea"/>
                          <a:cs typeface="Times New Roman" panose="02020603050405020304" pitchFamily="18" charset="0"/>
                        </a:rPr>
                        <a:t>ども</a:t>
                      </a:r>
                      <a:r>
                        <a:rPr lang="ja-JP" sz="1000" kern="0" spc="70" baseline="0" dirty="0">
                          <a:solidFill>
                            <a:schemeClr val="tx1"/>
                          </a:solidFill>
                          <a:effectLst/>
                          <a:latin typeface="+mn-ea"/>
                          <a:ea typeface="+mn-ea"/>
                          <a:cs typeface="Times New Roman" panose="02020603050405020304" pitchFamily="18" charset="0"/>
                        </a:rPr>
                        <a:t>と家族の相談窓口」</a:t>
                      </a:r>
                      <a:endParaRPr lang="ja-JP" sz="1000" kern="100" spc="70" baseline="0" dirty="0">
                        <a:solidFill>
                          <a:schemeClr val="tx1"/>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US" sz="1000" kern="0" spc="0" baseline="0" dirty="0">
                          <a:solidFill>
                            <a:schemeClr val="tx1"/>
                          </a:solidFill>
                          <a:effectLst/>
                          <a:latin typeface="+mn-ea"/>
                          <a:ea typeface="+mn-ea"/>
                          <a:cs typeface="Times New Roman" panose="02020603050405020304" pitchFamily="18" charset="0"/>
                          <a:hlinkClick r:id="rId2"/>
                        </a:rPr>
                        <a:t>kodomotokazoku@jamhsw.or.jp</a:t>
                      </a:r>
                      <a:endParaRPr lang="ja-JP" sz="1000" kern="100" spc="0" baseline="0" dirty="0">
                        <a:solidFill>
                          <a:schemeClr val="tx1"/>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99998815"/>
                  </a:ext>
                </a:extLst>
              </a:tr>
            </a:tbl>
          </a:graphicData>
        </a:graphic>
      </p:graphicFrame>
      <p:graphicFrame>
        <p:nvGraphicFramePr>
          <p:cNvPr id="12" name="表 11">
            <a:extLst>
              <a:ext uri="{FF2B5EF4-FFF2-40B4-BE49-F238E27FC236}">
                <a16:creationId xmlns:a16="http://schemas.microsoft.com/office/drawing/2014/main" id="{DCA40169-90F4-49B4-A6B3-9EC463985447}"/>
              </a:ext>
            </a:extLst>
          </p:cNvPr>
          <p:cNvGraphicFramePr>
            <a:graphicFrameLocks noGrp="1"/>
          </p:cNvGraphicFramePr>
          <p:nvPr>
            <p:extLst>
              <p:ext uri="{D42A27DB-BD31-4B8C-83A1-F6EECF244321}">
                <p14:modId xmlns:p14="http://schemas.microsoft.com/office/powerpoint/2010/main" val="1590438400"/>
              </p:ext>
            </p:extLst>
          </p:nvPr>
        </p:nvGraphicFramePr>
        <p:xfrm>
          <a:off x="539906" y="2708012"/>
          <a:ext cx="9616334" cy="1732584"/>
        </p:xfrm>
        <a:graphic>
          <a:graphicData uri="http://schemas.openxmlformats.org/drawingml/2006/table">
            <a:tbl>
              <a:tblPr firstRow="1" firstCol="1" bandRow="1">
                <a:tableStyleId>{5C22544A-7EE6-4342-B048-85BDC9FD1C3A}</a:tableStyleId>
              </a:tblPr>
              <a:tblGrid>
                <a:gridCol w="3280068">
                  <a:extLst>
                    <a:ext uri="{9D8B030D-6E8A-4147-A177-3AD203B41FA5}">
                      <a16:colId xmlns:a16="http://schemas.microsoft.com/office/drawing/2014/main" val="4261298994"/>
                    </a:ext>
                  </a:extLst>
                </a:gridCol>
                <a:gridCol w="6336266">
                  <a:extLst>
                    <a:ext uri="{9D8B030D-6E8A-4147-A177-3AD203B41FA5}">
                      <a16:colId xmlns:a16="http://schemas.microsoft.com/office/drawing/2014/main" val="3458921727"/>
                    </a:ext>
                  </a:extLst>
                </a:gridCol>
              </a:tblGrid>
              <a:tr h="216573">
                <a:tc>
                  <a:txBody>
                    <a:bodyPr/>
                    <a:lstStyle/>
                    <a:p>
                      <a:pPr algn="just"/>
                      <a:r>
                        <a:rPr lang="ja-JP" sz="1000" kern="0" spc="70" baseline="0" dirty="0">
                          <a:solidFill>
                            <a:schemeClr val="tx1"/>
                          </a:solidFill>
                          <a:effectLst/>
                          <a:latin typeface="+mn-ea"/>
                          <a:ea typeface="+mn-ea"/>
                          <a:cs typeface="Times New Roman" panose="02020603050405020304" pitchFamily="18" charset="0"/>
                        </a:rPr>
                        <a:t>対象者・内容</a:t>
                      </a:r>
                      <a:endParaRPr lang="ja-JP" sz="1000" kern="100" spc="70" baseline="0" dirty="0">
                        <a:solidFill>
                          <a:schemeClr val="tx1"/>
                        </a:solidFill>
                        <a:effectLst/>
                        <a:latin typeface="+mn-ea"/>
                        <a:ea typeface="+mn-ea"/>
                        <a:cs typeface="Times New Roman" panose="02020603050405020304" pitchFamily="18" charset="0"/>
                      </a:endParaRPr>
                    </a:p>
                  </a:txBody>
                  <a:tcPr marL="72000" marR="7200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tc>
                  <a:txBody>
                    <a:bodyPr/>
                    <a:lstStyle/>
                    <a:p>
                      <a:pPr algn="just"/>
                      <a:r>
                        <a:rPr lang="ja-JP" sz="1000" kern="0" spc="70" baseline="0" dirty="0">
                          <a:solidFill>
                            <a:schemeClr val="tx1"/>
                          </a:solidFill>
                          <a:effectLst/>
                          <a:latin typeface="+mn-ea"/>
                          <a:ea typeface="+mn-ea"/>
                          <a:cs typeface="Times New Roman" panose="02020603050405020304" pitchFamily="18" charset="0"/>
                        </a:rPr>
                        <a:t>会・支援団体名</a:t>
                      </a:r>
                      <a:endParaRPr lang="ja-JP" sz="1000" kern="100" spc="70" baseline="0" dirty="0">
                        <a:solidFill>
                          <a:schemeClr val="tx1"/>
                        </a:solidFill>
                        <a:effectLst/>
                        <a:latin typeface="+mn-ea"/>
                        <a:ea typeface="+mn-ea"/>
                        <a:cs typeface="Times New Roman" panose="02020603050405020304" pitchFamily="18" charset="0"/>
                      </a:endParaRPr>
                    </a:p>
                  </a:txBody>
                  <a:tcPr marL="72000" marR="7200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extLst>
                  <a:ext uri="{0D108BD9-81ED-4DB2-BD59-A6C34878D82A}">
                    <a16:rowId xmlns:a16="http://schemas.microsoft.com/office/drawing/2014/main" val="2581331407"/>
                  </a:ext>
                </a:extLst>
              </a:tr>
              <a:tr h="216573">
                <a:tc>
                  <a:txBody>
                    <a:bodyPr/>
                    <a:lstStyle/>
                    <a:p>
                      <a:pPr algn="just"/>
                      <a:r>
                        <a:rPr lang="ja-JP" altLang="en-US" sz="1000" kern="100" dirty="0">
                          <a:solidFill>
                            <a:schemeClr val="tx1"/>
                          </a:solidFill>
                          <a:effectLst/>
                          <a:latin typeface="+mn-ea"/>
                          <a:ea typeface="+mn-ea"/>
                          <a:cs typeface="Times New Roman" panose="02020603050405020304" pitchFamily="18" charset="0"/>
                        </a:rPr>
                        <a:t>精神疾患の親を持つ子供の会</a:t>
                      </a:r>
                      <a:endParaRPr lang="ja-JP" sz="1000" kern="100" dirty="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8200">
                        <a:alpha val="10000"/>
                      </a:srgbClr>
                    </a:solidFill>
                  </a:tcPr>
                </a:tc>
                <a:tc>
                  <a:txBody>
                    <a:bodyPr/>
                    <a:lstStyle/>
                    <a:p>
                      <a:pPr algn="just"/>
                      <a:r>
                        <a:rPr lang="ja-JP" altLang="en-US" sz="1000" kern="100" dirty="0">
                          <a:solidFill>
                            <a:schemeClr val="tx1"/>
                          </a:solidFill>
                          <a:effectLst/>
                          <a:latin typeface="+mn-ea"/>
                          <a:ea typeface="+mn-ea"/>
                          <a:cs typeface="Times New Roman" panose="02020603050405020304" pitchFamily="18" charset="0"/>
                        </a:rPr>
                        <a:t>精神疾患の親をもつ子どもの会（こどもぴあ）</a:t>
                      </a:r>
                      <a:endParaRPr lang="ja-JP" sz="1000" kern="100" dirty="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1871828"/>
                  </a:ext>
                </a:extLst>
              </a:tr>
              <a:tr h="216573">
                <a:tc>
                  <a:txBody>
                    <a:bodyPr/>
                    <a:lstStyle/>
                    <a:p>
                      <a:pPr algn="l"/>
                      <a:r>
                        <a:rPr lang="ja-JP" sz="1000" kern="0" spc="70" baseline="0" dirty="0">
                          <a:solidFill>
                            <a:schemeClr val="tx1"/>
                          </a:solidFill>
                          <a:effectLst/>
                          <a:latin typeface="+mn-ea"/>
                          <a:ea typeface="+mn-ea"/>
                          <a:cs typeface="Times New Roman" panose="02020603050405020304" pitchFamily="18" charset="0"/>
                        </a:rPr>
                        <a:t>精神疾患の家族を持つ人の家族会</a:t>
                      </a:r>
                      <a:endParaRPr lang="ja-JP" sz="1000" kern="100" spc="70" baseline="0" dirty="0">
                        <a:solidFill>
                          <a:schemeClr val="tx1"/>
                        </a:solidFill>
                        <a:effectLst/>
                        <a:latin typeface="+mn-ea"/>
                        <a:ea typeface="+mn-ea"/>
                        <a:cs typeface="Times New Roman" panose="02020603050405020304" pitchFamily="18" charset="0"/>
                      </a:endParaRPr>
                    </a:p>
                  </a:txBody>
                  <a:tcPr marL="72000" marR="7200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8200">
                        <a:alpha val="10000"/>
                      </a:srgbClr>
                    </a:solidFill>
                  </a:tcPr>
                </a:tc>
                <a:tc>
                  <a:txBody>
                    <a:bodyPr/>
                    <a:lstStyle/>
                    <a:p>
                      <a:pPr algn="just"/>
                      <a:r>
                        <a:rPr lang="ja-JP" sz="1000" kern="0" spc="70" baseline="0" dirty="0">
                          <a:solidFill>
                            <a:schemeClr val="tx1"/>
                          </a:solidFill>
                          <a:effectLst/>
                          <a:latin typeface="+mn-ea"/>
                          <a:ea typeface="+mn-ea"/>
                          <a:cs typeface="Times New Roman" panose="02020603050405020304" pitchFamily="18" charset="0"/>
                        </a:rPr>
                        <a:t>公益社団法人　全国精神保健福祉会連合会（みんなねっと）</a:t>
                      </a:r>
                      <a:endParaRPr lang="ja-JP" sz="1000" kern="100" spc="70" baseline="0" dirty="0">
                        <a:solidFill>
                          <a:schemeClr val="tx1"/>
                        </a:solidFill>
                        <a:effectLst/>
                        <a:latin typeface="+mn-ea"/>
                        <a:ea typeface="+mn-ea"/>
                        <a:cs typeface="Times New Roman" panose="02020603050405020304" pitchFamily="18" charset="0"/>
                      </a:endParaRPr>
                    </a:p>
                  </a:txBody>
                  <a:tcPr marL="72000" marR="7200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51474531"/>
                  </a:ext>
                </a:extLst>
              </a:tr>
              <a:tr h="216573">
                <a:tc rowSpan="2">
                  <a:txBody>
                    <a:bodyPr/>
                    <a:lstStyle/>
                    <a:p>
                      <a:pPr algn="l"/>
                      <a:r>
                        <a:rPr lang="ja-JP" sz="1000" kern="0" spc="70" baseline="0" dirty="0">
                          <a:solidFill>
                            <a:schemeClr val="tx1"/>
                          </a:solidFill>
                          <a:effectLst/>
                          <a:latin typeface="+mn-ea"/>
                          <a:ea typeface="+mn-ea"/>
                          <a:cs typeface="Times New Roman" panose="02020603050405020304" pitchFamily="18" charset="0"/>
                        </a:rPr>
                        <a:t>障害者のきょうだい</a:t>
                      </a:r>
                      <a:endParaRPr lang="ja-JP" sz="1000" kern="100" spc="70" baseline="0" dirty="0">
                        <a:solidFill>
                          <a:schemeClr val="tx1"/>
                        </a:solidFill>
                        <a:effectLst/>
                        <a:latin typeface="+mn-ea"/>
                        <a:ea typeface="+mn-ea"/>
                        <a:cs typeface="Times New Roman" panose="02020603050405020304" pitchFamily="18" charset="0"/>
                      </a:endParaRPr>
                    </a:p>
                  </a:txBody>
                  <a:tcPr marL="72000" marR="7200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8200">
                        <a:alpha val="10000"/>
                      </a:srgbClr>
                    </a:solidFill>
                  </a:tcPr>
                </a:tc>
                <a:tc>
                  <a:txBody>
                    <a:bodyPr/>
                    <a:lstStyle/>
                    <a:p>
                      <a:pPr algn="just"/>
                      <a:r>
                        <a:rPr lang="ja-JP" sz="1000" kern="0" spc="70" baseline="0" dirty="0">
                          <a:solidFill>
                            <a:schemeClr val="tx1"/>
                          </a:solidFill>
                          <a:effectLst/>
                          <a:latin typeface="+mn-ea"/>
                          <a:ea typeface="+mn-ea"/>
                          <a:cs typeface="Times New Roman" panose="02020603050405020304" pitchFamily="18" charset="0"/>
                        </a:rPr>
                        <a:t>シブコト 障害者のきょうだいのためのサイト</a:t>
                      </a:r>
                      <a:endParaRPr lang="ja-JP" sz="1000" kern="100" spc="70" baseline="0" dirty="0">
                        <a:solidFill>
                          <a:schemeClr val="tx1"/>
                        </a:solidFill>
                        <a:effectLst/>
                        <a:latin typeface="+mn-ea"/>
                        <a:ea typeface="+mn-ea"/>
                        <a:cs typeface="Times New Roman" panose="02020603050405020304" pitchFamily="18" charset="0"/>
                      </a:endParaRPr>
                    </a:p>
                  </a:txBody>
                  <a:tcPr marL="72000" marR="7200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87698180"/>
                  </a:ext>
                </a:extLst>
              </a:tr>
              <a:tr h="216573">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EADC"/>
                    </a:solidFill>
                  </a:tcPr>
                </a:tc>
                <a:tc>
                  <a:txBody>
                    <a:bodyPr/>
                    <a:lstStyle/>
                    <a:p>
                      <a:pPr algn="just"/>
                      <a:r>
                        <a:rPr lang="ja-JP" sz="1000" kern="0" spc="70" baseline="0" dirty="0">
                          <a:solidFill>
                            <a:schemeClr val="tx1"/>
                          </a:solidFill>
                          <a:effectLst/>
                          <a:latin typeface="+mn-ea"/>
                          <a:ea typeface="+mn-ea"/>
                          <a:cs typeface="Times New Roman" panose="02020603050405020304" pitchFamily="18" charset="0"/>
                        </a:rPr>
                        <a:t>全国きょうだいの会</a:t>
                      </a:r>
                      <a:endParaRPr lang="ja-JP" sz="1000" kern="100" spc="70" baseline="0" dirty="0">
                        <a:solidFill>
                          <a:schemeClr val="tx1"/>
                        </a:solidFill>
                        <a:effectLst/>
                        <a:latin typeface="+mn-ea"/>
                        <a:ea typeface="+mn-ea"/>
                        <a:cs typeface="Times New Roman" panose="02020603050405020304" pitchFamily="18" charset="0"/>
                      </a:endParaRPr>
                    </a:p>
                  </a:txBody>
                  <a:tcPr marL="72000" marR="7200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27074612"/>
                  </a:ext>
                </a:extLst>
              </a:tr>
              <a:tr h="216573">
                <a:tc>
                  <a:txBody>
                    <a:bodyPr/>
                    <a:lstStyle/>
                    <a:p>
                      <a:pPr algn="l"/>
                      <a:r>
                        <a:rPr lang="ja-JP" altLang="en-US" sz="1000" kern="100" spc="70" baseline="0" dirty="0">
                          <a:solidFill>
                            <a:schemeClr val="tx1"/>
                          </a:solidFill>
                          <a:effectLst/>
                          <a:latin typeface="+mn-ea"/>
                          <a:ea typeface="+mn-ea"/>
                          <a:cs typeface="Times New Roman" panose="02020603050405020304" pitchFamily="18" charset="0"/>
                        </a:rPr>
                        <a:t>認知症の家族を持つ子供の会</a:t>
                      </a:r>
                      <a:endParaRPr lang="ja-JP" sz="1000" kern="100" spc="70" baseline="0" dirty="0">
                        <a:solidFill>
                          <a:schemeClr val="tx1"/>
                        </a:solidFill>
                        <a:effectLst/>
                        <a:latin typeface="+mn-ea"/>
                        <a:ea typeface="+mn-ea"/>
                        <a:cs typeface="Times New Roman" panose="02020603050405020304" pitchFamily="18" charset="0"/>
                      </a:endParaRPr>
                    </a:p>
                  </a:txBody>
                  <a:tcPr marL="72000" marR="7200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8200">
                        <a:alpha val="10000"/>
                      </a:srgbClr>
                    </a:solidFill>
                  </a:tcPr>
                </a:tc>
                <a:tc>
                  <a:txBody>
                    <a:bodyPr/>
                    <a:lstStyle/>
                    <a:p>
                      <a:pPr algn="just"/>
                      <a:r>
                        <a:rPr lang="ja-JP" altLang="en-US" sz="1000" kern="100" spc="70" baseline="0" dirty="0">
                          <a:solidFill>
                            <a:schemeClr val="tx1"/>
                          </a:solidFill>
                          <a:effectLst/>
                          <a:latin typeface="+mn-ea"/>
                          <a:ea typeface="+mn-ea"/>
                          <a:cs typeface="Times New Roman" panose="02020603050405020304" pitchFamily="18" charset="0"/>
                        </a:rPr>
                        <a:t>若年認知症の親と向き合う子ども世代のつどい　まりねっこ</a:t>
                      </a:r>
                      <a:endParaRPr lang="ja-JP" sz="1000" kern="100" spc="70" baseline="0" dirty="0">
                        <a:solidFill>
                          <a:schemeClr val="tx1"/>
                        </a:solidFill>
                        <a:effectLst/>
                        <a:latin typeface="+mn-ea"/>
                        <a:ea typeface="+mn-ea"/>
                        <a:cs typeface="Times New Roman" panose="02020603050405020304" pitchFamily="18" charset="0"/>
                      </a:endParaRPr>
                    </a:p>
                  </a:txBody>
                  <a:tcPr marL="72000" marR="7200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37436344"/>
                  </a:ext>
                </a:extLst>
              </a:tr>
              <a:tr h="216573">
                <a:tc>
                  <a:txBody>
                    <a:bodyPr/>
                    <a:lstStyle/>
                    <a:p>
                      <a:pPr algn="just"/>
                      <a:r>
                        <a:rPr lang="ja-JP" sz="1000" kern="0" spc="70" baseline="0" dirty="0">
                          <a:solidFill>
                            <a:schemeClr val="tx1"/>
                          </a:solidFill>
                          <a:effectLst/>
                          <a:latin typeface="+mn-ea"/>
                          <a:ea typeface="+mn-ea"/>
                          <a:cs typeface="Times New Roman" panose="02020603050405020304" pitchFamily="18" charset="0"/>
                        </a:rPr>
                        <a:t>ヤングケアラー・若者ケアラーのオンラインコミュニティ</a:t>
                      </a:r>
                      <a:endParaRPr lang="ja-JP" sz="1000" kern="100" spc="70" baseline="0" dirty="0">
                        <a:solidFill>
                          <a:schemeClr val="tx1"/>
                        </a:solidFill>
                        <a:effectLst/>
                        <a:latin typeface="+mn-ea"/>
                        <a:ea typeface="+mn-ea"/>
                        <a:cs typeface="Times New Roman" panose="02020603050405020304" pitchFamily="18" charset="0"/>
                      </a:endParaRPr>
                    </a:p>
                  </a:txBody>
                  <a:tcPr marL="72000" marR="7200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8200">
                        <a:alpha val="10000"/>
                      </a:srgbClr>
                    </a:solidFill>
                  </a:tcPr>
                </a:tc>
                <a:tc>
                  <a:txBody>
                    <a:bodyPr/>
                    <a:lstStyle/>
                    <a:p>
                      <a:pPr algn="just"/>
                      <a:r>
                        <a:rPr lang="en-US" sz="1000" kern="0" spc="70" baseline="0" dirty="0" err="1">
                          <a:solidFill>
                            <a:schemeClr val="tx1"/>
                          </a:solidFill>
                          <a:effectLst/>
                          <a:latin typeface="+mn-ea"/>
                          <a:ea typeface="+mn-ea"/>
                          <a:cs typeface="Times New Roman" panose="02020603050405020304" pitchFamily="18" charset="0"/>
                        </a:rPr>
                        <a:t>Yancle</a:t>
                      </a:r>
                      <a:r>
                        <a:rPr lang="en-US" sz="1000" kern="0" spc="70" baseline="0" dirty="0">
                          <a:solidFill>
                            <a:schemeClr val="tx1"/>
                          </a:solidFill>
                          <a:effectLst/>
                          <a:latin typeface="+mn-ea"/>
                          <a:ea typeface="+mn-ea"/>
                          <a:cs typeface="Times New Roman" panose="02020603050405020304" pitchFamily="18" charset="0"/>
                        </a:rPr>
                        <a:t> community</a:t>
                      </a:r>
                      <a:r>
                        <a:rPr lang="ja-JP" sz="1000" kern="0" spc="70" baseline="0" dirty="0">
                          <a:solidFill>
                            <a:schemeClr val="tx1"/>
                          </a:solidFill>
                          <a:effectLst/>
                          <a:latin typeface="+mn-ea"/>
                          <a:ea typeface="+mn-ea"/>
                          <a:cs typeface="Times New Roman" panose="02020603050405020304" pitchFamily="18" charset="0"/>
                        </a:rPr>
                        <a:t>（ヤンクルコミュニティ）</a:t>
                      </a:r>
                      <a:endParaRPr lang="ja-JP" sz="1000" kern="100" spc="70" baseline="0" dirty="0">
                        <a:solidFill>
                          <a:schemeClr val="tx1"/>
                        </a:solidFill>
                        <a:effectLst/>
                        <a:latin typeface="+mn-ea"/>
                        <a:ea typeface="+mn-ea"/>
                        <a:cs typeface="Times New Roman" panose="02020603050405020304" pitchFamily="18" charset="0"/>
                      </a:endParaRPr>
                    </a:p>
                  </a:txBody>
                  <a:tcPr marL="72000" marR="7200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99998815"/>
                  </a:ext>
                </a:extLst>
              </a:tr>
              <a:tr h="216573">
                <a:tc>
                  <a:txBody>
                    <a:bodyPr/>
                    <a:lstStyle/>
                    <a:p>
                      <a:pPr algn="just"/>
                      <a:r>
                        <a:rPr lang="ja-JP" sz="1000" kern="0" spc="70" baseline="0" dirty="0">
                          <a:solidFill>
                            <a:schemeClr val="tx1"/>
                          </a:solidFill>
                          <a:effectLst/>
                          <a:latin typeface="+mn-ea"/>
                          <a:ea typeface="+mn-ea"/>
                          <a:cs typeface="Times New Roman" panose="02020603050405020304" pitchFamily="18" charset="0"/>
                        </a:rPr>
                        <a:t>家族のケアをしている中高生のオンラインコミュニティ</a:t>
                      </a:r>
                      <a:endParaRPr lang="ja-JP" sz="1000" kern="100" spc="70" baseline="0" dirty="0">
                        <a:solidFill>
                          <a:schemeClr val="tx1"/>
                        </a:solidFill>
                        <a:effectLst/>
                        <a:latin typeface="+mn-ea"/>
                        <a:ea typeface="+mn-ea"/>
                        <a:cs typeface="Times New Roman" panose="02020603050405020304" pitchFamily="18" charset="0"/>
                      </a:endParaRPr>
                    </a:p>
                  </a:txBody>
                  <a:tcPr marL="72000" marR="7200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8200">
                        <a:alpha val="10000"/>
                      </a:srgbClr>
                    </a:solidFill>
                  </a:tcPr>
                </a:tc>
                <a:tc>
                  <a:txBody>
                    <a:bodyPr/>
                    <a:lstStyle/>
                    <a:p>
                      <a:pPr algn="just"/>
                      <a:r>
                        <a:rPr lang="ja-JP" sz="1000" kern="0" spc="70" baseline="0" dirty="0">
                          <a:solidFill>
                            <a:schemeClr val="tx1"/>
                          </a:solidFill>
                          <a:effectLst/>
                          <a:latin typeface="+mn-ea"/>
                          <a:ea typeface="+mn-ea"/>
                          <a:cs typeface="Times New Roman" panose="02020603050405020304" pitchFamily="18" charset="0"/>
                        </a:rPr>
                        <a:t>ほっと一息タイム（一般社団法人ケアラーアクションネットワーク協会）</a:t>
                      </a:r>
                      <a:endParaRPr lang="ja-JP" sz="1000" kern="100" spc="70" baseline="0" dirty="0">
                        <a:solidFill>
                          <a:schemeClr val="tx1"/>
                        </a:solidFill>
                        <a:effectLst/>
                        <a:latin typeface="+mn-ea"/>
                        <a:ea typeface="+mn-ea"/>
                        <a:cs typeface="Times New Roman" panose="02020603050405020304" pitchFamily="18" charset="0"/>
                      </a:endParaRPr>
                    </a:p>
                  </a:txBody>
                  <a:tcPr marL="72000" marR="7200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05788328"/>
                  </a:ext>
                </a:extLst>
              </a:tr>
            </a:tbl>
          </a:graphicData>
        </a:graphic>
      </p:graphicFrame>
      <p:graphicFrame>
        <p:nvGraphicFramePr>
          <p:cNvPr id="13" name="表 12">
            <a:extLst>
              <a:ext uri="{FF2B5EF4-FFF2-40B4-BE49-F238E27FC236}">
                <a16:creationId xmlns:a16="http://schemas.microsoft.com/office/drawing/2014/main" id="{600B513A-050A-49FE-9376-21D11DF18B4E}"/>
              </a:ext>
            </a:extLst>
          </p:cNvPr>
          <p:cNvGraphicFramePr>
            <a:graphicFrameLocks noGrp="1"/>
          </p:cNvGraphicFramePr>
          <p:nvPr>
            <p:extLst>
              <p:ext uri="{D42A27DB-BD31-4B8C-83A1-F6EECF244321}">
                <p14:modId xmlns:p14="http://schemas.microsoft.com/office/powerpoint/2010/main" val="1469655408"/>
              </p:ext>
            </p:extLst>
          </p:nvPr>
        </p:nvGraphicFramePr>
        <p:xfrm>
          <a:off x="539905" y="6869383"/>
          <a:ext cx="9616335" cy="448800"/>
        </p:xfrm>
        <a:graphic>
          <a:graphicData uri="http://schemas.openxmlformats.org/drawingml/2006/table">
            <a:tbl>
              <a:tblPr firstRow="1" firstCol="1" bandRow="1">
                <a:tableStyleId>{5C22544A-7EE6-4342-B048-85BDC9FD1C3A}</a:tableStyleId>
              </a:tblPr>
              <a:tblGrid>
                <a:gridCol w="3611181">
                  <a:extLst>
                    <a:ext uri="{9D8B030D-6E8A-4147-A177-3AD203B41FA5}">
                      <a16:colId xmlns:a16="http://schemas.microsoft.com/office/drawing/2014/main" val="1373258002"/>
                    </a:ext>
                  </a:extLst>
                </a:gridCol>
                <a:gridCol w="6005154">
                  <a:extLst>
                    <a:ext uri="{9D8B030D-6E8A-4147-A177-3AD203B41FA5}">
                      <a16:colId xmlns:a16="http://schemas.microsoft.com/office/drawing/2014/main" val="3615260428"/>
                    </a:ext>
                  </a:extLst>
                </a:gridCol>
              </a:tblGrid>
              <a:tr h="342098">
                <a:tc>
                  <a:txBody>
                    <a:bodyPr/>
                    <a:lstStyle/>
                    <a:p>
                      <a:pPr algn="ctr"/>
                      <a:r>
                        <a:rPr lang="ja-JP" altLang="en-US" sz="1000" b="1" kern="0" dirty="0">
                          <a:solidFill>
                            <a:schemeClr val="tx1"/>
                          </a:solidFill>
                          <a:effectLst/>
                          <a:latin typeface="+mn-ea"/>
                          <a:ea typeface="+mn-ea"/>
                          <a:cs typeface="ＭＳ Ｐゴシック" panose="020B0600070205080204" pitchFamily="50" charset="-128"/>
                        </a:rPr>
                        <a:t>東京都ヤングケアラー相談支援等補助事業　補助団体一覧</a:t>
                      </a:r>
                      <a:endParaRPr lang="en-US" altLang="ja-JP" sz="1000" b="1" kern="0" dirty="0">
                        <a:solidFill>
                          <a:schemeClr val="tx1"/>
                        </a:solidFill>
                        <a:effectLst/>
                        <a:latin typeface="+mn-ea"/>
                        <a:ea typeface="+mn-ea"/>
                        <a:cs typeface="ＭＳ Ｐゴシック" panose="020B0600070205080204" pitchFamily="50" charset="-128"/>
                      </a:endParaRPr>
                    </a:p>
                    <a:p>
                      <a:pPr algn="ctr"/>
                      <a:r>
                        <a:rPr lang="ja-JP" altLang="en-US" sz="1000" b="1" kern="0" dirty="0">
                          <a:solidFill>
                            <a:schemeClr val="tx1"/>
                          </a:solidFill>
                          <a:effectLst/>
                          <a:latin typeface="+mn-ea"/>
                          <a:ea typeface="+mn-ea"/>
                          <a:cs typeface="ＭＳ Ｐゴシック" panose="020B0600070205080204" pitchFamily="50" charset="-128"/>
                        </a:rPr>
                        <a:t>（令和</a:t>
                      </a:r>
                      <a:r>
                        <a:rPr lang="en-US" altLang="ja-JP" sz="1000" b="1" kern="0" dirty="0">
                          <a:solidFill>
                            <a:schemeClr val="tx1"/>
                          </a:solidFill>
                          <a:effectLst/>
                          <a:latin typeface="+mn-ea"/>
                          <a:ea typeface="+mn-ea"/>
                          <a:cs typeface="ＭＳ Ｐゴシック" panose="020B0600070205080204" pitchFamily="50" charset="-128"/>
                        </a:rPr>
                        <a:t>4</a:t>
                      </a:r>
                      <a:r>
                        <a:rPr lang="ja-JP" altLang="en-US" sz="1000" b="1" kern="0" dirty="0">
                          <a:solidFill>
                            <a:schemeClr val="tx1"/>
                          </a:solidFill>
                          <a:effectLst/>
                          <a:latin typeface="+mn-ea"/>
                          <a:ea typeface="+mn-ea"/>
                          <a:cs typeface="ＭＳ Ｐゴシック" panose="020B0600070205080204" pitchFamily="50" charset="-128"/>
                        </a:rPr>
                        <a:t>年度）</a:t>
                      </a:r>
                    </a:p>
                  </a:txBody>
                  <a:tcPr marL="0" marR="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8200">
                        <a:alpha val="30000"/>
                      </a:srgbClr>
                    </a:solidFill>
                  </a:tcPr>
                </a:tc>
                <a:tc>
                  <a:txBody>
                    <a:bodyPr/>
                    <a:lstStyle/>
                    <a:p>
                      <a:pPr algn="ctr"/>
                      <a:r>
                        <a:rPr lang="en-US" sz="1000" b="0" kern="0" dirty="0">
                          <a:solidFill>
                            <a:schemeClr val="tx1"/>
                          </a:solidFill>
                          <a:effectLst/>
                          <a:latin typeface="+mn-ea"/>
                          <a:ea typeface="+mn-ea"/>
                          <a:cs typeface="Times New Roman" panose="02020603050405020304" pitchFamily="18" charset="0"/>
                          <a:hlinkClick r:id="rId3"/>
                        </a:rPr>
                        <a:t>https://www.fukushihoken.metro.tokyo.lg.jp/kodomo/kosodate/young-carer.html</a:t>
                      </a:r>
                      <a:endParaRPr lang="ja-JP" sz="1000" b="0" kern="10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8603180"/>
                  </a:ext>
                </a:extLst>
              </a:tr>
            </a:tbl>
          </a:graphicData>
        </a:graphic>
      </p:graphicFrame>
      <p:graphicFrame>
        <p:nvGraphicFramePr>
          <p:cNvPr id="15" name="表 14">
            <a:extLst>
              <a:ext uri="{FF2B5EF4-FFF2-40B4-BE49-F238E27FC236}">
                <a16:creationId xmlns:a16="http://schemas.microsoft.com/office/drawing/2014/main" id="{1BEB518A-8A57-4C1E-A74A-62CEDA30F359}"/>
              </a:ext>
            </a:extLst>
          </p:cNvPr>
          <p:cNvGraphicFramePr>
            <a:graphicFrameLocks noGrp="1"/>
          </p:cNvGraphicFramePr>
          <p:nvPr>
            <p:extLst>
              <p:ext uri="{D42A27DB-BD31-4B8C-83A1-F6EECF244321}">
                <p14:modId xmlns:p14="http://schemas.microsoft.com/office/powerpoint/2010/main" val="989917418"/>
              </p:ext>
            </p:extLst>
          </p:nvPr>
        </p:nvGraphicFramePr>
        <p:xfrm>
          <a:off x="539905" y="4775875"/>
          <a:ext cx="9616335" cy="1660800"/>
        </p:xfrm>
        <a:graphic>
          <a:graphicData uri="http://schemas.openxmlformats.org/drawingml/2006/table">
            <a:tbl>
              <a:tblPr firstRow="1" firstCol="1" bandRow="1">
                <a:tableStyleId>{5C22544A-7EE6-4342-B048-85BDC9FD1C3A}</a:tableStyleId>
              </a:tblPr>
              <a:tblGrid>
                <a:gridCol w="2142173">
                  <a:extLst>
                    <a:ext uri="{9D8B030D-6E8A-4147-A177-3AD203B41FA5}">
                      <a16:colId xmlns:a16="http://schemas.microsoft.com/office/drawing/2014/main" val="4261298994"/>
                    </a:ext>
                  </a:extLst>
                </a:gridCol>
                <a:gridCol w="2729003">
                  <a:extLst>
                    <a:ext uri="{9D8B030D-6E8A-4147-A177-3AD203B41FA5}">
                      <a16:colId xmlns:a16="http://schemas.microsoft.com/office/drawing/2014/main" val="3458921727"/>
                    </a:ext>
                  </a:extLst>
                </a:gridCol>
                <a:gridCol w="4745159">
                  <a:extLst>
                    <a:ext uri="{9D8B030D-6E8A-4147-A177-3AD203B41FA5}">
                      <a16:colId xmlns:a16="http://schemas.microsoft.com/office/drawing/2014/main" val="1483717888"/>
                    </a:ext>
                  </a:extLst>
                </a:gridCol>
              </a:tblGrid>
              <a:tr h="0">
                <a:tc>
                  <a:txBody>
                    <a:bodyPr/>
                    <a:lstStyle/>
                    <a:p>
                      <a:pPr algn="l"/>
                      <a:r>
                        <a:rPr lang="ja-JP" sz="1000" kern="0" spc="70" baseline="0" dirty="0">
                          <a:solidFill>
                            <a:schemeClr val="tx1"/>
                          </a:solidFill>
                          <a:effectLst/>
                          <a:latin typeface="+mn-ea"/>
                          <a:ea typeface="+mn-ea"/>
                          <a:cs typeface="Times New Roman" panose="02020603050405020304" pitchFamily="18" charset="0"/>
                        </a:rPr>
                        <a:t>相談内容</a:t>
                      </a:r>
                      <a:endParaRPr lang="ja-JP" sz="1000" kern="100" spc="70" baseline="0" dirty="0">
                        <a:solidFill>
                          <a:schemeClr val="tx1"/>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tc>
                  <a:txBody>
                    <a:bodyPr/>
                    <a:lstStyle/>
                    <a:p>
                      <a:pPr algn="l"/>
                      <a:r>
                        <a:rPr lang="ja-JP" sz="1000" kern="0" spc="70" baseline="0" dirty="0">
                          <a:solidFill>
                            <a:schemeClr val="tx1"/>
                          </a:solidFill>
                          <a:effectLst/>
                          <a:latin typeface="+mn-ea"/>
                          <a:ea typeface="+mn-ea"/>
                          <a:cs typeface="Times New Roman" panose="02020603050405020304" pitchFamily="18" charset="0"/>
                        </a:rPr>
                        <a:t>機関・窓口名</a:t>
                      </a:r>
                      <a:endParaRPr lang="ja-JP" sz="1000" kern="100" spc="70" baseline="0" dirty="0">
                        <a:solidFill>
                          <a:schemeClr val="tx1"/>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tc>
                  <a:txBody>
                    <a:bodyPr/>
                    <a:lstStyle/>
                    <a:p>
                      <a:pPr algn="l"/>
                      <a:r>
                        <a:rPr lang="ja-JP" sz="1000" kern="0" spc="70" baseline="0" dirty="0">
                          <a:solidFill>
                            <a:schemeClr val="tx1"/>
                          </a:solidFill>
                          <a:effectLst/>
                          <a:latin typeface="+mn-ea"/>
                          <a:ea typeface="+mn-ea"/>
                          <a:cs typeface="Times New Roman" panose="02020603050405020304" pitchFamily="18" charset="0"/>
                        </a:rPr>
                        <a:t>問い合わせ先</a:t>
                      </a:r>
                      <a:endParaRPr lang="ja-JP" sz="1000" kern="100" spc="70" baseline="0" dirty="0">
                        <a:solidFill>
                          <a:schemeClr val="tx1"/>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extLst>
                  <a:ext uri="{0D108BD9-81ED-4DB2-BD59-A6C34878D82A}">
                    <a16:rowId xmlns:a16="http://schemas.microsoft.com/office/drawing/2014/main" val="2581331407"/>
                  </a:ext>
                </a:extLst>
              </a:tr>
              <a:tr h="0">
                <a:tc>
                  <a:txBody>
                    <a:bodyPr/>
                    <a:lstStyle/>
                    <a:p>
                      <a:pPr algn="just"/>
                      <a:r>
                        <a:rPr lang="ja-JP" sz="1000" kern="0" spc="70" baseline="0" dirty="0">
                          <a:solidFill>
                            <a:schemeClr val="tx1">
                              <a:lumMod val="75000"/>
                              <a:lumOff val="25000"/>
                            </a:schemeClr>
                          </a:solidFill>
                          <a:effectLst/>
                          <a:latin typeface="+mn-ea"/>
                          <a:ea typeface="+mn-ea"/>
                          <a:cs typeface="Times New Roman" panose="02020603050405020304" pitchFamily="18" charset="0"/>
                        </a:rPr>
                        <a:t>教職員の相談窓口</a:t>
                      </a:r>
                      <a:endParaRPr lang="ja-JP" sz="1000" kern="100" spc="70" baseline="0" dirty="0">
                        <a:solidFill>
                          <a:schemeClr val="tx1">
                            <a:lumMod val="75000"/>
                            <a:lumOff val="25000"/>
                          </a:schemeClr>
                        </a:solidFill>
                        <a:effectLst/>
                        <a:latin typeface="+mn-ea"/>
                        <a:ea typeface="+mn-ea"/>
                        <a:cs typeface="Times New Roman" panose="02020603050405020304" pitchFamily="18" charset="0"/>
                      </a:endParaRPr>
                    </a:p>
                  </a:txBody>
                  <a:tcPr marL="72000" marR="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8200">
                        <a:alpha val="10000"/>
                      </a:srgbClr>
                    </a:solidFill>
                  </a:tcPr>
                </a:tc>
                <a:tc>
                  <a:txBody>
                    <a:bodyPr/>
                    <a:lstStyle/>
                    <a:p>
                      <a:pPr algn="just"/>
                      <a:r>
                        <a:rPr lang="ja-JP" sz="1000" kern="0" spc="70" baseline="0" dirty="0">
                          <a:solidFill>
                            <a:schemeClr val="tx1">
                              <a:lumMod val="75000"/>
                              <a:lumOff val="25000"/>
                            </a:schemeClr>
                          </a:solidFill>
                          <a:effectLst/>
                          <a:latin typeface="+mn-ea"/>
                          <a:ea typeface="+mn-ea"/>
                          <a:cs typeface="Times New Roman" panose="02020603050405020304" pitchFamily="18" charset="0"/>
                        </a:rPr>
                        <a:t>東京都ヤングケアラー相談ダイヤル</a:t>
                      </a:r>
                      <a:endParaRPr lang="ja-JP" sz="1000" kern="100" spc="70" baseline="0" dirty="0">
                        <a:solidFill>
                          <a:schemeClr val="tx1">
                            <a:lumMod val="75000"/>
                            <a:lumOff val="25000"/>
                          </a:schemeClr>
                        </a:solidFill>
                        <a:effectLst/>
                        <a:latin typeface="+mn-ea"/>
                        <a:ea typeface="+mn-ea"/>
                        <a:cs typeface="Times New Roman" panose="02020603050405020304" pitchFamily="18" charset="0"/>
                      </a:endParaRPr>
                    </a:p>
                  </a:txBody>
                  <a:tcPr marL="72000" marR="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ja-JP" sz="1000" kern="0" spc="70" baseline="0" dirty="0">
                          <a:effectLst/>
                          <a:latin typeface="+mn-ea"/>
                          <a:ea typeface="+mn-ea"/>
                          <a:cs typeface="Times New Roman" panose="02020603050405020304" pitchFamily="18" charset="0"/>
                        </a:rPr>
                        <a:t>●電話相談窓口　</a:t>
                      </a:r>
                      <a:r>
                        <a:rPr lang="en-US" sz="1000" kern="0" spc="70" baseline="0" dirty="0">
                          <a:effectLst/>
                          <a:latin typeface="+mn-ea"/>
                          <a:ea typeface="+mn-ea"/>
                          <a:cs typeface="Times New Roman" panose="02020603050405020304" pitchFamily="18" charset="0"/>
                        </a:rPr>
                        <a:t>03-5320-7785</a:t>
                      </a:r>
                      <a:endParaRPr lang="ja-JP" sz="1000" kern="100" spc="70" baseline="0" dirty="0">
                        <a:effectLst/>
                        <a:latin typeface="+mn-ea"/>
                        <a:ea typeface="+mn-ea"/>
                        <a:cs typeface="Times New Roman" panose="02020603050405020304" pitchFamily="18" charset="0"/>
                      </a:endParaRPr>
                    </a:p>
                  </a:txBody>
                  <a:tcPr marL="72000" marR="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51474531"/>
                  </a:ext>
                </a:extLst>
              </a:tr>
              <a:tr h="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000" kern="100" dirty="0">
                          <a:solidFill>
                            <a:schemeClr val="tx1">
                              <a:lumMod val="75000"/>
                              <a:lumOff val="25000"/>
                            </a:schemeClr>
                          </a:solidFill>
                          <a:effectLst/>
                          <a:latin typeface="+mn-ea"/>
                          <a:ea typeface="+mn-ea"/>
                          <a:cs typeface="Times New Roman" panose="02020603050405020304" pitchFamily="18" charset="0"/>
                        </a:rPr>
                        <a:t>外国人相談窓口</a:t>
                      </a:r>
                      <a:endParaRPr lang="ja-JP" sz="1000" kern="100" spc="70" baseline="0" dirty="0">
                        <a:solidFill>
                          <a:schemeClr val="tx1">
                            <a:lumMod val="75000"/>
                            <a:lumOff val="25000"/>
                          </a:schemeClr>
                        </a:solidFill>
                        <a:effectLst/>
                        <a:latin typeface="+mn-ea"/>
                        <a:ea typeface="+mn-ea"/>
                        <a:cs typeface="Times New Roman" panose="02020603050405020304" pitchFamily="18" charset="0"/>
                      </a:endParaRPr>
                    </a:p>
                  </a:txBody>
                  <a:tcPr marL="72000" marR="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8200">
                        <a:alpha val="10000"/>
                      </a:srgbClr>
                    </a:solidFill>
                  </a:tcPr>
                </a:tc>
                <a:tc>
                  <a:txBody>
                    <a:bodyPr/>
                    <a:lstStyle/>
                    <a:p>
                      <a:pPr algn="just"/>
                      <a:r>
                        <a:rPr lang="ja-JP" altLang="en-US" sz="1000" kern="100" dirty="0">
                          <a:solidFill>
                            <a:schemeClr val="tx1">
                              <a:lumMod val="75000"/>
                              <a:lumOff val="25000"/>
                            </a:schemeClr>
                          </a:solidFill>
                          <a:effectLst/>
                          <a:latin typeface="+mn-ea"/>
                          <a:ea typeface="+mn-ea"/>
                          <a:cs typeface="Times New Roman" panose="02020603050405020304" pitchFamily="18" charset="0"/>
                        </a:rPr>
                        <a:t>東京都多言語相談ナビ　（ＴＭＣＮａｖｉ）</a:t>
                      </a:r>
                    </a:p>
                  </a:txBody>
                  <a:tcPr marL="72000" marR="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ja-JP" altLang="en-US" sz="1000" kern="100" spc="70" baseline="0" dirty="0">
                          <a:solidFill>
                            <a:schemeClr val="tx1"/>
                          </a:solidFill>
                          <a:effectLst/>
                          <a:latin typeface="+mn-ea"/>
                          <a:ea typeface="+mn-ea"/>
                          <a:cs typeface="Times New Roman" panose="02020603050405020304" pitchFamily="18" charset="0"/>
                        </a:rPr>
                        <a:t>東京都多文化共生ポータルサイト</a:t>
                      </a:r>
                      <a:endParaRPr lang="en-US" altLang="ja-JP" sz="1000" kern="100" spc="70" baseline="0" dirty="0">
                        <a:solidFill>
                          <a:schemeClr val="tx1"/>
                        </a:solidFill>
                        <a:effectLst/>
                        <a:latin typeface="+mn-ea"/>
                        <a:ea typeface="+mn-ea"/>
                        <a:cs typeface="Times New Roman" panose="02020603050405020304" pitchFamily="18" charset="0"/>
                      </a:endParaRPr>
                    </a:p>
                    <a:p>
                      <a:pPr marL="0" marR="0" lvl="0" indent="0" algn="just" defTabSz="1007577" rtl="0" eaLnBrk="1" fontAlgn="auto" latinLnBrk="0" hangingPunct="1">
                        <a:lnSpc>
                          <a:spcPct val="100000"/>
                        </a:lnSpc>
                        <a:spcBef>
                          <a:spcPts val="0"/>
                        </a:spcBef>
                        <a:spcAft>
                          <a:spcPts val="0"/>
                        </a:spcAft>
                        <a:buClrTx/>
                        <a:buSzTx/>
                        <a:buFontTx/>
                        <a:buNone/>
                        <a:tabLst/>
                        <a:defRPr/>
                      </a:pPr>
                      <a:r>
                        <a:rPr lang="en-US" altLang="ja-JP" sz="1000" kern="100" dirty="0">
                          <a:solidFill>
                            <a:srgbClr val="FF0000"/>
                          </a:solidFill>
                          <a:effectLst/>
                          <a:latin typeface="+mn-ea"/>
                          <a:ea typeface="+mn-ea"/>
                          <a:cs typeface="Times New Roman" panose="02020603050405020304" pitchFamily="18" charset="0"/>
                          <a:hlinkClick r:id="rId4"/>
                        </a:rPr>
                        <a:t>https://tabunka.tokyo-tsunagari.or.jp/information/consultation.html</a:t>
                      </a:r>
                      <a:endParaRPr lang="ja-JP" altLang="ja-JP" sz="1000" kern="100" dirty="0">
                        <a:solidFill>
                          <a:srgbClr val="FF0000"/>
                        </a:solidFill>
                        <a:effectLst/>
                        <a:latin typeface="+mn-ea"/>
                        <a:ea typeface="+mn-ea"/>
                        <a:cs typeface="Times New Roman" panose="02020603050405020304" pitchFamily="18" charset="0"/>
                      </a:endParaRPr>
                    </a:p>
                  </a:txBody>
                  <a:tcPr marL="72000" marR="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74985248"/>
                  </a:ext>
                </a:extLst>
              </a:tr>
              <a:tr h="0">
                <a:tc>
                  <a:txBody>
                    <a:bodyPr/>
                    <a:lstStyle/>
                    <a:p>
                      <a:pPr algn="just"/>
                      <a:r>
                        <a:rPr lang="ja-JP" sz="1000" kern="0" spc="70" baseline="0" dirty="0">
                          <a:solidFill>
                            <a:schemeClr val="tx1">
                              <a:lumMod val="75000"/>
                              <a:lumOff val="25000"/>
                            </a:schemeClr>
                          </a:solidFill>
                          <a:effectLst/>
                          <a:latin typeface="+mn-ea"/>
                          <a:ea typeface="+mn-ea"/>
                          <a:cs typeface="Times New Roman" panose="02020603050405020304" pitchFamily="18" charset="0"/>
                        </a:rPr>
                        <a:t>若者・</a:t>
                      </a:r>
                      <a:r>
                        <a:rPr lang="ja-JP" sz="1000" kern="0" spc="70" baseline="0">
                          <a:solidFill>
                            <a:schemeClr val="tx1">
                              <a:lumMod val="75000"/>
                              <a:lumOff val="25000"/>
                            </a:schemeClr>
                          </a:solidFill>
                          <a:effectLst/>
                          <a:latin typeface="+mn-ea"/>
                          <a:ea typeface="+mn-ea"/>
                          <a:cs typeface="Times New Roman" panose="02020603050405020304" pitchFamily="18" charset="0"/>
                        </a:rPr>
                        <a:t>家族の相談</a:t>
                      </a:r>
                      <a:r>
                        <a:rPr lang="ja-JP" sz="1000" kern="0" spc="70" baseline="0" dirty="0">
                          <a:solidFill>
                            <a:schemeClr val="tx1">
                              <a:lumMod val="75000"/>
                              <a:lumOff val="25000"/>
                            </a:schemeClr>
                          </a:solidFill>
                          <a:effectLst/>
                          <a:latin typeface="+mn-ea"/>
                          <a:ea typeface="+mn-ea"/>
                          <a:cs typeface="Times New Roman" panose="02020603050405020304" pitchFamily="18" charset="0"/>
                        </a:rPr>
                        <a:t>窓口</a:t>
                      </a:r>
                      <a:endParaRPr lang="ja-JP" sz="1000" kern="100" spc="70" baseline="0" dirty="0">
                        <a:solidFill>
                          <a:schemeClr val="tx1">
                            <a:lumMod val="75000"/>
                            <a:lumOff val="25000"/>
                          </a:schemeClr>
                        </a:solidFill>
                        <a:effectLst/>
                        <a:latin typeface="+mn-ea"/>
                        <a:ea typeface="+mn-ea"/>
                        <a:cs typeface="Times New Roman" panose="02020603050405020304" pitchFamily="18" charset="0"/>
                      </a:endParaRPr>
                    </a:p>
                  </a:txBody>
                  <a:tcPr marL="72000" marR="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8200">
                        <a:alpha val="10000"/>
                      </a:srgbClr>
                    </a:solidFill>
                  </a:tcPr>
                </a:tc>
                <a:tc>
                  <a:txBody>
                    <a:bodyPr/>
                    <a:lstStyle/>
                    <a:p>
                      <a:pPr algn="just"/>
                      <a:r>
                        <a:rPr lang="ja-JP" sz="1000" kern="0" spc="70" baseline="0" dirty="0">
                          <a:solidFill>
                            <a:schemeClr val="tx1">
                              <a:lumMod val="75000"/>
                              <a:lumOff val="25000"/>
                            </a:schemeClr>
                          </a:solidFill>
                          <a:effectLst/>
                          <a:latin typeface="+mn-ea"/>
                          <a:ea typeface="+mn-ea"/>
                          <a:cs typeface="Times New Roman" panose="02020603050405020304" pitchFamily="18" charset="0"/>
                        </a:rPr>
                        <a:t>東京都若者総合相談センター</a:t>
                      </a:r>
                      <a:endParaRPr lang="ja-JP" sz="1000" kern="100" spc="70" baseline="0" dirty="0">
                        <a:solidFill>
                          <a:schemeClr val="tx1">
                            <a:lumMod val="75000"/>
                            <a:lumOff val="25000"/>
                          </a:schemeClr>
                        </a:solidFill>
                        <a:effectLst/>
                        <a:latin typeface="+mn-ea"/>
                        <a:ea typeface="+mn-ea"/>
                        <a:cs typeface="Times New Roman" panose="02020603050405020304" pitchFamily="18" charset="0"/>
                      </a:endParaRPr>
                    </a:p>
                  </a:txBody>
                  <a:tcPr marL="72000" marR="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US" sz="1000" kern="0" spc="0" baseline="0" dirty="0">
                          <a:solidFill>
                            <a:srgbClr val="FF0000"/>
                          </a:solidFill>
                          <a:effectLst/>
                          <a:latin typeface="+mn-ea"/>
                          <a:ea typeface="+mn-ea"/>
                          <a:cs typeface="Times New Roman" panose="02020603050405020304" pitchFamily="18" charset="0"/>
                          <a:hlinkClick r:id="rId5"/>
                        </a:rPr>
                        <a:t>https://www.wakanavi-tokyo.metro.tokyo.lg.jp/</a:t>
                      </a:r>
                      <a:endParaRPr lang="en-US" sz="1000" kern="0" spc="0" baseline="0" dirty="0">
                        <a:solidFill>
                          <a:srgbClr val="FF0000"/>
                        </a:solidFill>
                        <a:effectLst/>
                        <a:latin typeface="+mn-ea"/>
                        <a:ea typeface="+mn-ea"/>
                        <a:cs typeface="Times New Roman" panose="02020603050405020304" pitchFamily="18" charset="0"/>
                      </a:endParaRPr>
                    </a:p>
                    <a:p>
                      <a:pPr algn="just"/>
                      <a:r>
                        <a:rPr lang="ja-JP" sz="1000" kern="0" spc="70" baseline="0" dirty="0">
                          <a:effectLst/>
                          <a:latin typeface="+mn-ea"/>
                          <a:ea typeface="+mn-ea"/>
                          <a:cs typeface="Times New Roman" panose="02020603050405020304" pitchFamily="18" charset="0"/>
                        </a:rPr>
                        <a:t>●電話相談窓口　</a:t>
                      </a:r>
                      <a:r>
                        <a:rPr lang="en-US" sz="1000" kern="0" spc="70" baseline="0" dirty="0">
                          <a:effectLst/>
                          <a:latin typeface="+mn-ea"/>
                          <a:ea typeface="+mn-ea"/>
                          <a:cs typeface="Times New Roman" panose="02020603050405020304" pitchFamily="18" charset="0"/>
                        </a:rPr>
                        <a:t>03-3267-0808</a:t>
                      </a:r>
                      <a:r>
                        <a:rPr lang="ja-JP" altLang="en-US" sz="1000" kern="0" spc="70" baseline="0" dirty="0">
                          <a:effectLst/>
                          <a:latin typeface="+mn-ea"/>
                          <a:ea typeface="+mn-ea"/>
                          <a:cs typeface="Times New Roman" panose="02020603050405020304" pitchFamily="18" charset="0"/>
                        </a:rPr>
                        <a:t>　</a:t>
                      </a:r>
                      <a:r>
                        <a:rPr lang="ja-JP" sz="1000" kern="0" spc="70" baseline="0" dirty="0">
                          <a:effectLst/>
                          <a:latin typeface="+mn-ea"/>
                          <a:ea typeface="+mn-ea"/>
                          <a:cs typeface="Times New Roman" panose="02020603050405020304" pitchFamily="18" charset="0"/>
                        </a:rPr>
                        <a:t>●メール相談　　●</a:t>
                      </a:r>
                      <a:r>
                        <a:rPr lang="en-US" sz="1000" kern="0" spc="70" baseline="0" dirty="0">
                          <a:effectLst/>
                          <a:latin typeface="+mn-ea"/>
                          <a:ea typeface="+mn-ea"/>
                          <a:cs typeface="Times New Roman" panose="02020603050405020304" pitchFamily="18" charset="0"/>
                        </a:rPr>
                        <a:t>LINE</a:t>
                      </a:r>
                      <a:r>
                        <a:rPr lang="ja-JP" sz="1000" kern="0" spc="70" baseline="0" dirty="0">
                          <a:effectLst/>
                          <a:latin typeface="+mn-ea"/>
                          <a:ea typeface="+mn-ea"/>
                          <a:cs typeface="Times New Roman" panose="02020603050405020304" pitchFamily="18" charset="0"/>
                        </a:rPr>
                        <a:t>相談</a:t>
                      </a:r>
                      <a:endParaRPr lang="en-US" altLang="ja-JP" sz="1000" kern="0" spc="70" baseline="0" dirty="0">
                        <a:effectLst/>
                        <a:latin typeface="+mn-ea"/>
                        <a:ea typeface="+mn-ea"/>
                        <a:cs typeface="Times New Roman" panose="02020603050405020304" pitchFamily="18" charset="0"/>
                      </a:endParaRPr>
                    </a:p>
                  </a:txBody>
                  <a:tcPr marL="72000" marR="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87698180"/>
                  </a:ext>
                </a:extLst>
              </a:tr>
              <a:tr h="0">
                <a:tc>
                  <a:txBody>
                    <a:bodyPr/>
                    <a:lstStyle/>
                    <a:p>
                      <a:pPr algn="just"/>
                      <a:r>
                        <a:rPr lang="ja-JP" sz="1000" kern="0" spc="70" baseline="0">
                          <a:solidFill>
                            <a:schemeClr val="tx1">
                              <a:lumMod val="75000"/>
                              <a:lumOff val="25000"/>
                            </a:schemeClr>
                          </a:solidFill>
                          <a:effectLst/>
                          <a:latin typeface="+mn-ea"/>
                          <a:ea typeface="+mn-ea"/>
                          <a:cs typeface="Times New Roman" panose="02020603050405020304" pitchFamily="18" charset="0"/>
                        </a:rPr>
                        <a:t>就職相談</a:t>
                      </a:r>
                      <a:endParaRPr lang="ja-JP" sz="1000" kern="100" spc="70" baseline="0" dirty="0">
                        <a:solidFill>
                          <a:schemeClr val="tx1">
                            <a:lumMod val="75000"/>
                            <a:lumOff val="25000"/>
                          </a:schemeClr>
                        </a:solidFill>
                        <a:effectLst/>
                        <a:latin typeface="+mn-ea"/>
                        <a:ea typeface="+mn-ea"/>
                        <a:cs typeface="Times New Roman" panose="02020603050405020304" pitchFamily="18" charset="0"/>
                      </a:endParaRPr>
                    </a:p>
                  </a:txBody>
                  <a:tcPr marL="72000" marR="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8200">
                        <a:alpha val="10000"/>
                      </a:srgbClr>
                    </a:solidFill>
                  </a:tcPr>
                </a:tc>
                <a:tc>
                  <a:txBody>
                    <a:bodyPr/>
                    <a:lstStyle/>
                    <a:p>
                      <a:pPr algn="just"/>
                      <a:r>
                        <a:rPr lang="ja-JP" sz="1000" kern="0" spc="70" baseline="0" dirty="0">
                          <a:solidFill>
                            <a:schemeClr val="tx1">
                              <a:lumMod val="75000"/>
                              <a:lumOff val="25000"/>
                            </a:schemeClr>
                          </a:solidFill>
                          <a:effectLst/>
                          <a:latin typeface="+mn-ea"/>
                          <a:ea typeface="+mn-ea"/>
                          <a:cs typeface="Times New Roman" panose="02020603050405020304" pitchFamily="18" charset="0"/>
                        </a:rPr>
                        <a:t>東京しごとセンター</a:t>
                      </a:r>
                      <a:endParaRPr lang="ja-JP" sz="1000" kern="100" spc="70" baseline="0" dirty="0">
                        <a:solidFill>
                          <a:schemeClr val="tx1">
                            <a:lumMod val="75000"/>
                            <a:lumOff val="25000"/>
                          </a:schemeClr>
                        </a:solidFill>
                        <a:effectLst/>
                        <a:latin typeface="+mn-ea"/>
                        <a:ea typeface="+mn-ea"/>
                        <a:cs typeface="Times New Roman" panose="02020603050405020304" pitchFamily="18" charset="0"/>
                      </a:endParaRPr>
                    </a:p>
                  </a:txBody>
                  <a:tcPr marL="72000" marR="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US" sz="1000" kern="0" spc="0" baseline="0" dirty="0">
                          <a:effectLst/>
                          <a:latin typeface="+mn-ea"/>
                          <a:ea typeface="+mn-ea"/>
                          <a:cs typeface="Times New Roman" panose="02020603050405020304" pitchFamily="18" charset="0"/>
                          <a:hlinkClick r:id="rId6"/>
                        </a:rPr>
                        <a:t>https://www.tokyoshigoto.jp/young/</a:t>
                      </a:r>
                      <a:endParaRPr lang="ja-JP" sz="1000" kern="100" spc="0" baseline="0" dirty="0">
                        <a:effectLst/>
                        <a:latin typeface="+mn-ea"/>
                        <a:ea typeface="+mn-ea"/>
                        <a:cs typeface="Times New Roman" panose="02020603050405020304" pitchFamily="18" charset="0"/>
                      </a:endParaRPr>
                    </a:p>
                  </a:txBody>
                  <a:tcPr marL="72000" marR="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56255007"/>
                  </a:ext>
                </a:extLst>
              </a:tr>
            </a:tbl>
          </a:graphicData>
        </a:graphic>
      </p:graphicFrame>
      <p:grpSp>
        <p:nvGrpSpPr>
          <p:cNvPr id="17" name="グループ化 16"/>
          <p:cNvGrpSpPr/>
          <p:nvPr/>
        </p:nvGrpSpPr>
        <p:grpSpPr>
          <a:xfrm>
            <a:off x="539906" y="769129"/>
            <a:ext cx="3805931" cy="204295"/>
            <a:chOff x="539906" y="2235727"/>
            <a:chExt cx="3805931" cy="204295"/>
          </a:xfrm>
        </p:grpSpPr>
        <p:sp>
          <p:nvSpPr>
            <p:cNvPr id="19" name="正方形/長方形 18"/>
            <p:cNvSpPr/>
            <p:nvPr/>
          </p:nvSpPr>
          <p:spPr>
            <a:xfrm>
              <a:off x="697201" y="2235727"/>
              <a:ext cx="3648636" cy="1847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1200" b="1" spc="100" dirty="0">
                  <a:solidFill>
                    <a:srgbClr val="F08200"/>
                  </a:solidFill>
                </a:rPr>
                <a:t>全国的な相談窓口</a:t>
              </a:r>
            </a:p>
          </p:txBody>
        </p:sp>
        <p:sp>
          <p:nvSpPr>
            <p:cNvPr id="20" name="正方形/長方形 19"/>
            <p:cNvSpPr/>
            <p:nvPr/>
          </p:nvSpPr>
          <p:spPr>
            <a:xfrm>
              <a:off x="539906" y="2244746"/>
              <a:ext cx="79219" cy="195276"/>
            </a:xfrm>
            <a:prstGeom prst="rect">
              <a:avLst/>
            </a:prstGeom>
            <a:solidFill>
              <a:srgbClr val="F0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3" name="グループ化 22"/>
          <p:cNvGrpSpPr/>
          <p:nvPr/>
        </p:nvGrpSpPr>
        <p:grpSpPr>
          <a:xfrm>
            <a:off x="539906" y="2444152"/>
            <a:ext cx="7529379" cy="204295"/>
            <a:chOff x="539906" y="2235727"/>
            <a:chExt cx="7529379" cy="204295"/>
          </a:xfrm>
        </p:grpSpPr>
        <p:sp>
          <p:nvSpPr>
            <p:cNvPr id="24" name="正方形/長方形 23"/>
            <p:cNvSpPr/>
            <p:nvPr/>
          </p:nvSpPr>
          <p:spPr>
            <a:xfrm>
              <a:off x="697201" y="2235727"/>
              <a:ext cx="7372084" cy="1847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1200" b="1" spc="100" dirty="0">
                  <a:solidFill>
                    <a:srgbClr val="F08200"/>
                  </a:solidFill>
                </a:rPr>
                <a:t>全国的なヤングケアラー・元当事者同士の交流会・家族会の一例</a:t>
              </a:r>
            </a:p>
          </p:txBody>
        </p:sp>
        <p:sp>
          <p:nvSpPr>
            <p:cNvPr id="25" name="正方形/長方形 24"/>
            <p:cNvSpPr/>
            <p:nvPr/>
          </p:nvSpPr>
          <p:spPr>
            <a:xfrm>
              <a:off x="539906" y="2244746"/>
              <a:ext cx="79219" cy="1952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6" name="グループ化 25"/>
          <p:cNvGrpSpPr/>
          <p:nvPr/>
        </p:nvGrpSpPr>
        <p:grpSpPr>
          <a:xfrm>
            <a:off x="539906" y="4535918"/>
            <a:ext cx="3805931" cy="204295"/>
            <a:chOff x="539906" y="2235727"/>
            <a:chExt cx="3805931" cy="204295"/>
          </a:xfrm>
        </p:grpSpPr>
        <p:sp>
          <p:nvSpPr>
            <p:cNvPr id="27" name="正方形/長方形 26"/>
            <p:cNvSpPr/>
            <p:nvPr/>
          </p:nvSpPr>
          <p:spPr>
            <a:xfrm>
              <a:off x="697201" y="2235727"/>
              <a:ext cx="3648636" cy="1847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1200" b="1" spc="100" dirty="0">
                  <a:solidFill>
                    <a:srgbClr val="F08200"/>
                  </a:solidFill>
                </a:rPr>
                <a:t>東京都の相談窓口</a:t>
              </a:r>
            </a:p>
          </p:txBody>
        </p:sp>
        <p:sp>
          <p:nvSpPr>
            <p:cNvPr id="28" name="正方形/長方形 27"/>
            <p:cNvSpPr/>
            <p:nvPr/>
          </p:nvSpPr>
          <p:spPr>
            <a:xfrm>
              <a:off x="539906" y="2244746"/>
              <a:ext cx="79219" cy="1952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8" name="正方形/長方形 17">
            <a:extLst>
              <a:ext uri="{FF2B5EF4-FFF2-40B4-BE49-F238E27FC236}">
                <a16:creationId xmlns:a16="http://schemas.microsoft.com/office/drawing/2014/main" id="{E068881E-23EC-464D-8378-E017D3337B66}"/>
              </a:ext>
            </a:extLst>
          </p:cNvPr>
          <p:cNvSpPr/>
          <p:nvPr/>
        </p:nvSpPr>
        <p:spPr>
          <a:xfrm>
            <a:off x="539906" y="6434498"/>
            <a:ext cx="9612000" cy="1794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just">
              <a:lnSpc>
                <a:spcPct val="140000"/>
              </a:lnSpc>
              <a:buClr>
                <a:srgbClr val="F7B353"/>
              </a:buClr>
            </a:pPr>
            <a:r>
              <a:rPr kumimoji="1" lang="en-US" altLang="ja-JP" sz="1000" spc="80" dirty="0">
                <a:solidFill>
                  <a:schemeClr val="tx1"/>
                </a:solidFill>
                <a:latin typeface="+mn-ea"/>
              </a:rPr>
              <a:t>※</a:t>
            </a:r>
            <a:r>
              <a:rPr kumimoji="1" lang="ja-JP" altLang="en-US" sz="1000" spc="80" dirty="0">
                <a:solidFill>
                  <a:schemeClr val="tx1"/>
                </a:solidFill>
                <a:latin typeface="+mn-ea"/>
              </a:rPr>
              <a:t>上記のほか、東京都こどもホームページには、子供の相談窓口を紹介したページがあるので、併せて参照ください。</a:t>
            </a:r>
            <a:endParaRPr kumimoji="1" lang="en-US" altLang="ja-JP" sz="1000" spc="80" dirty="0">
              <a:solidFill>
                <a:schemeClr val="tx1"/>
              </a:solidFill>
              <a:latin typeface="+mn-ea"/>
            </a:endParaRPr>
          </a:p>
          <a:p>
            <a:pPr algn="just">
              <a:lnSpc>
                <a:spcPct val="140000"/>
              </a:lnSpc>
              <a:buClr>
                <a:srgbClr val="F7B353"/>
              </a:buClr>
            </a:pPr>
            <a:r>
              <a:rPr kumimoji="1" lang="en-US" altLang="ja-JP" sz="1000" spc="80" dirty="0">
                <a:solidFill>
                  <a:schemeClr val="tx1"/>
                </a:solidFill>
                <a:latin typeface="+mn-ea"/>
              </a:rPr>
              <a:t>https://tokyo-kodomo-hp.metro.tokyo.lg.jp/soudan /</a:t>
            </a:r>
          </a:p>
          <a:p>
            <a:pPr algn="just">
              <a:lnSpc>
                <a:spcPct val="140000"/>
              </a:lnSpc>
              <a:buClr>
                <a:srgbClr val="F7B353"/>
              </a:buClr>
            </a:pPr>
            <a:endParaRPr kumimoji="1" lang="ja-JP" altLang="en-US" sz="1000" spc="80" dirty="0">
              <a:solidFill>
                <a:schemeClr val="tx1"/>
              </a:solidFill>
              <a:latin typeface="+mn-ea"/>
            </a:endParaRPr>
          </a:p>
        </p:txBody>
      </p:sp>
    </p:spTree>
    <p:extLst>
      <p:ext uri="{BB962C8B-B14F-4D97-AF65-F5344CB8AC3E}">
        <p14:creationId xmlns:p14="http://schemas.microsoft.com/office/powerpoint/2010/main" val="1747963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E404A7C7-E5A9-4202-A9FB-4BD923E4729E}" type="slidenum">
              <a:rPr lang="ja-JP" altLang="en-US" spc="80" smtClean="0"/>
              <a:pPr/>
              <a:t>1</a:t>
            </a:fld>
            <a:endParaRPr lang="ja-JP" altLang="en-US" spc="80"/>
          </a:p>
        </p:txBody>
      </p:sp>
      <p:sp>
        <p:nvSpPr>
          <p:cNvPr id="2" name="タイトル 1"/>
          <p:cNvSpPr>
            <a:spLocks noGrp="1"/>
          </p:cNvSpPr>
          <p:nvPr>
            <p:ph type="title"/>
          </p:nvPr>
        </p:nvSpPr>
        <p:spPr/>
        <p:txBody>
          <a:bodyPr/>
          <a:lstStyle/>
          <a:p>
            <a:r>
              <a:rPr lang="ja-JP" altLang="en-US" spc="80" dirty="0"/>
              <a:t>ヤングケアラーとは</a:t>
            </a:r>
          </a:p>
        </p:txBody>
      </p:sp>
      <p:sp>
        <p:nvSpPr>
          <p:cNvPr id="11" name="正方形/長方形 10"/>
          <p:cNvSpPr/>
          <p:nvPr/>
        </p:nvSpPr>
        <p:spPr>
          <a:xfrm>
            <a:off x="539906" y="936000"/>
            <a:ext cx="9612000" cy="17108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171450" indent="-171450" algn="just">
              <a:lnSpc>
                <a:spcPct val="140000"/>
              </a:lnSpc>
              <a:buClr>
                <a:srgbClr val="F7B353"/>
              </a:buClr>
              <a:buFont typeface="Wingdings" panose="05000000000000000000" pitchFamily="2" charset="2"/>
              <a:buChar char="l"/>
            </a:pPr>
            <a:r>
              <a:rPr kumimoji="1" lang="ja-JP" altLang="en-US" sz="1200" spc="80" dirty="0">
                <a:solidFill>
                  <a:schemeClr val="tx1"/>
                </a:solidFill>
              </a:rPr>
              <a:t>法令上の定義はありませんが、一般に、本来大人が担うと想定されている家事や家族の世話などを日常的に行っている</a:t>
            </a:r>
            <a:r>
              <a:rPr kumimoji="1" lang="en-US" altLang="ja-JP" sz="1200" spc="80" dirty="0">
                <a:solidFill>
                  <a:schemeClr val="tx1"/>
                </a:solidFill>
              </a:rPr>
              <a:t>18</a:t>
            </a:r>
            <a:r>
              <a:rPr kumimoji="1" lang="ja-JP" altLang="en-US" sz="1200" spc="80" dirty="0">
                <a:solidFill>
                  <a:schemeClr val="tx1"/>
                </a:solidFill>
              </a:rPr>
              <a:t>歳未満の子供とされています。ただし</a:t>
            </a:r>
            <a:r>
              <a:rPr kumimoji="1" lang="en-US" altLang="ja-JP" sz="1200" spc="80" dirty="0">
                <a:solidFill>
                  <a:schemeClr val="tx1"/>
                </a:solidFill>
              </a:rPr>
              <a:t>18</a:t>
            </a:r>
            <a:r>
              <a:rPr kumimoji="1" lang="ja-JP" altLang="en-US" sz="1200" spc="80" dirty="0">
                <a:solidFill>
                  <a:schemeClr val="tx1"/>
                </a:solidFill>
              </a:rPr>
              <a:t>歳を超えてもケアが続く可能性はあり、若者ケアラーまで切れ目のない支援が必要です。</a:t>
            </a:r>
          </a:p>
          <a:p>
            <a:pPr marL="171450" indent="-171450" algn="just">
              <a:lnSpc>
                <a:spcPct val="140000"/>
              </a:lnSpc>
              <a:buClr>
                <a:srgbClr val="F7B353"/>
              </a:buClr>
              <a:buFont typeface="Wingdings" panose="05000000000000000000" pitchFamily="2" charset="2"/>
              <a:buChar char="l"/>
            </a:pPr>
            <a:r>
              <a:rPr kumimoji="1" lang="ja-JP" altLang="en-US" sz="1200" spc="80" dirty="0">
                <a:solidFill>
                  <a:schemeClr val="tx1"/>
                </a:solidFill>
              </a:rPr>
              <a:t>ケアには思いやりを育む等良い面もありますが、過度な負担が続くと、友達と遊ぶなど子供らしく過ごす権利の侵害、子供自身の心身の健康が保持・増進されない、学習面での遅れや進学に影響が出る、就労への影響など長期的に影響があることを理解しましょう。</a:t>
            </a:r>
          </a:p>
          <a:p>
            <a:pPr marL="171450" indent="-171450" algn="just">
              <a:lnSpc>
                <a:spcPct val="140000"/>
              </a:lnSpc>
              <a:buClr>
                <a:srgbClr val="F7B353"/>
              </a:buClr>
              <a:buFont typeface="Wingdings" panose="05000000000000000000" pitchFamily="2" charset="2"/>
              <a:buChar char="l"/>
            </a:pPr>
            <a:r>
              <a:rPr kumimoji="1" lang="ja-JP" altLang="en-US" sz="1200" spc="80" dirty="0">
                <a:solidFill>
                  <a:schemeClr val="tx1"/>
                </a:solidFill>
              </a:rPr>
              <a:t>点ではなく線で、若者ケアラーまで切れ目のない支援を行い、将来の可能性を広げる（狭めない）ことが必要です 。</a:t>
            </a:r>
          </a:p>
        </p:txBody>
      </p:sp>
      <p:grpSp>
        <p:nvGrpSpPr>
          <p:cNvPr id="36" name="グループ化 35"/>
          <p:cNvGrpSpPr/>
          <p:nvPr/>
        </p:nvGrpSpPr>
        <p:grpSpPr>
          <a:xfrm>
            <a:off x="539906" y="2303109"/>
            <a:ext cx="9612000" cy="1440000"/>
            <a:chOff x="539906" y="2466813"/>
            <a:chExt cx="9612000" cy="1440000"/>
          </a:xfrm>
        </p:grpSpPr>
        <p:sp>
          <p:nvSpPr>
            <p:cNvPr id="15" name="正方形/長方形 14"/>
            <p:cNvSpPr/>
            <p:nvPr/>
          </p:nvSpPr>
          <p:spPr>
            <a:xfrm>
              <a:off x="539906" y="2466813"/>
              <a:ext cx="9612000" cy="360000"/>
            </a:xfrm>
            <a:prstGeom prst="rect">
              <a:avLst/>
            </a:prstGeom>
            <a:solidFill>
              <a:srgbClr val="F7B35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r>
                <a:rPr kumimoji="1" lang="ja-JP" altLang="en-US" sz="1400" b="1" spc="80" dirty="0">
                  <a:solidFill>
                    <a:schemeClr val="tx1"/>
                  </a:solidFill>
                </a:rPr>
                <a:t>「子供の権利」が侵害されていないかどうかのチェックポイント</a:t>
              </a:r>
            </a:p>
          </p:txBody>
        </p:sp>
        <p:sp>
          <p:nvSpPr>
            <p:cNvPr id="16" name="正方形/長方形 15"/>
            <p:cNvSpPr/>
            <p:nvPr/>
          </p:nvSpPr>
          <p:spPr>
            <a:xfrm>
              <a:off x="539906" y="2826813"/>
              <a:ext cx="9612000" cy="1080000"/>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endParaRPr kumimoji="1" lang="ja-JP" altLang="en-US" sz="1400" spc="80" dirty="0">
                <a:solidFill>
                  <a:schemeClr val="tx1"/>
                </a:solidFill>
              </a:endParaRPr>
            </a:p>
          </p:txBody>
        </p:sp>
        <p:grpSp>
          <p:nvGrpSpPr>
            <p:cNvPr id="33" name="グループ化 32"/>
            <p:cNvGrpSpPr/>
            <p:nvPr/>
          </p:nvGrpSpPr>
          <p:grpSpPr>
            <a:xfrm>
              <a:off x="1604394" y="2933788"/>
              <a:ext cx="7483025" cy="836250"/>
              <a:chOff x="1511006" y="2959188"/>
              <a:chExt cx="7483025" cy="836250"/>
            </a:xfrm>
          </p:grpSpPr>
          <p:grpSp>
            <p:nvGrpSpPr>
              <p:cNvPr id="28" name="グループ化 27"/>
              <p:cNvGrpSpPr/>
              <p:nvPr/>
            </p:nvGrpSpPr>
            <p:grpSpPr>
              <a:xfrm>
                <a:off x="1511006" y="2959188"/>
                <a:ext cx="7483025" cy="360000"/>
                <a:chOff x="1511006" y="2959188"/>
                <a:chExt cx="7483025" cy="360000"/>
              </a:xfrm>
            </p:grpSpPr>
            <p:sp>
              <p:nvSpPr>
                <p:cNvPr id="18" name="角丸四角形 17"/>
                <p:cNvSpPr/>
                <p:nvPr/>
              </p:nvSpPr>
              <p:spPr>
                <a:xfrm>
                  <a:off x="1511006" y="2959188"/>
                  <a:ext cx="2412000" cy="360000"/>
                </a:xfrm>
                <a:prstGeom prst="roundRect">
                  <a:avLst>
                    <a:gd name="adj" fmla="val 50000"/>
                  </a:avLst>
                </a:prstGeom>
                <a:solidFill>
                  <a:schemeClr val="bg1"/>
                </a:solidFill>
                <a:ln w="28575">
                  <a:solidFill>
                    <a:srgbClr val="F7B353"/>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r>
                    <a:rPr kumimoji="1" lang="ja-JP" altLang="en-US" sz="1300" b="1" spc="80" dirty="0">
                      <a:solidFill>
                        <a:schemeClr val="tx1"/>
                      </a:solidFill>
                    </a:rPr>
                    <a:t>教育を受ける権利</a:t>
                  </a:r>
                </a:p>
              </p:txBody>
            </p:sp>
            <p:sp>
              <p:nvSpPr>
                <p:cNvPr id="19" name="角丸四角形 18"/>
                <p:cNvSpPr/>
                <p:nvPr/>
              </p:nvSpPr>
              <p:spPr>
                <a:xfrm>
                  <a:off x="4046519" y="2959188"/>
                  <a:ext cx="2412000" cy="360000"/>
                </a:xfrm>
                <a:prstGeom prst="roundRect">
                  <a:avLst>
                    <a:gd name="adj" fmla="val 50000"/>
                  </a:avLst>
                </a:prstGeom>
                <a:solidFill>
                  <a:schemeClr val="bg1"/>
                </a:solidFill>
                <a:ln w="28575">
                  <a:solidFill>
                    <a:srgbClr val="F7B353"/>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r>
                    <a:rPr kumimoji="1" lang="ja-JP" altLang="en-US" sz="1300" b="1" spc="80" dirty="0">
                      <a:solidFill>
                        <a:schemeClr val="tx1"/>
                      </a:solidFill>
                    </a:rPr>
                    <a:t>休み・遊ぶ権利</a:t>
                  </a:r>
                </a:p>
              </p:txBody>
            </p:sp>
            <p:sp>
              <p:nvSpPr>
                <p:cNvPr id="21" name="角丸四角形 20"/>
                <p:cNvSpPr/>
                <p:nvPr/>
              </p:nvSpPr>
              <p:spPr>
                <a:xfrm>
                  <a:off x="6582031" y="2959188"/>
                  <a:ext cx="2412000" cy="360000"/>
                </a:xfrm>
                <a:prstGeom prst="roundRect">
                  <a:avLst>
                    <a:gd name="adj" fmla="val 50000"/>
                  </a:avLst>
                </a:prstGeom>
                <a:solidFill>
                  <a:schemeClr val="bg1"/>
                </a:solidFill>
                <a:ln w="28575">
                  <a:solidFill>
                    <a:srgbClr val="F7B353"/>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r>
                    <a:rPr kumimoji="1" lang="ja-JP" altLang="en-US" sz="1300" b="1" spc="80" dirty="0">
                      <a:solidFill>
                        <a:schemeClr val="tx1"/>
                      </a:solidFill>
                    </a:rPr>
                    <a:t>意見を表す権利</a:t>
                  </a:r>
                </a:p>
              </p:txBody>
            </p:sp>
          </p:grpSp>
          <p:grpSp>
            <p:nvGrpSpPr>
              <p:cNvPr id="29" name="グループ化 28"/>
              <p:cNvGrpSpPr/>
              <p:nvPr/>
            </p:nvGrpSpPr>
            <p:grpSpPr>
              <a:xfrm>
                <a:off x="1511006" y="3435438"/>
                <a:ext cx="7483025" cy="360000"/>
                <a:chOff x="1511006" y="2959188"/>
                <a:chExt cx="7483025" cy="360000"/>
              </a:xfrm>
            </p:grpSpPr>
            <p:sp>
              <p:nvSpPr>
                <p:cNvPr id="30" name="角丸四角形 29"/>
                <p:cNvSpPr/>
                <p:nvPr/>
              </p:nvSpPr>
              <p:spPr>
                <a:xfrm>
                  <a:off x="1511006" y="2959188"/>
                  <a:ext cx="2412000" cy="360000"/>
                </a:xfrm>
                <a:prstGeom prst="roundRect">
                  <a:avLst>
                    <a:gd name="adj" fmla="val 50000"/>
                  </a:avLst>
                </a:prstGeom>
                <a:solidFill>
                  <a:schemeClr val="bg1"/>
                </a:solidFill>
                <a:ln w="28575">
                  <a:solidFill>
                    <a:srgbClr val="F7B353"/>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r>
                    <a:rPr kumimoji="1" lang="ja-JP" altLang="en-US" sz="1300" b="1" spc="80" dirty="0">
                      <a:solidFill>
                        <a:schemeClr val="tx1"/>
                      </a:solidFill>
                    </a:rPr>
                    <a:t>健康・医療への権利</a:t>
                  </a:r>
                </a:p>
              </p:txBody>
            </p:sp>
            <p:sp>
              <p:nvSpPr>
                <p:cNvPr id="31" name="角丸四角形 30"/>
                <p:cNvSpPr/>
                <p:nvPr/>
              </p:nvSpPr>
              <p:spPr>
                <a:xfrm>
                  <a:off x="4046519" y="2959188"/>
                  <a:ext cx="2412000" cy="360000"/>
                </a:xfrm>
                <a:prstGeom prst="roundRect">
                  <a:avLst>
                    <a:gd name="adj" fmla="val 50000"/>
                  </a:avLst>
                </a:prstGeom>
                <a:solidFill>
                  <a:schemeClr val="bg1"/>
                </a:solidFill>
                <a:ln w="28575">
                  <a:solidFill>
                    <a:srgbClr val="F7B353"/>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r>
                    <a:rPr kumimoji="1" lang="ja-JP" altLang="en-US" sz="1300" b="1" spc="80" dirty="0">
                      <a:solidFill>
                        <a:schemeClr val="tx1"/>
                      </a:solidFill>
                    </a:rPr>
                    <a:t>社会保障を受ける権利</a:t>
                  </a:r>
                </a:p>
              </p:txBody>
            </p:sp>
            <p:sp>
              <p:nvSpPr>
                <p:cNvPr id="32" name="角丸四角形 31"/>
                <p:cNvSpPr/>
                <p:nvPr/>
              </p:nvSpPr>
              <p:spPr>
                <a:xfrm>
                  <a:off x="6582031" y="2959188"/>
                  <a:ext cx="2412000" cy="360000"/>
                </a:xfrm>
                <a:prstGeom prst="roundRect">
                  <a:avLst>
                    <a:gd name="adj" fmla="val 50000"/>
                  </a:avLst>
                </a:prstGeom>
                <a:solidFill>
                  <a:schemeClr val="bg1"/>
                </a:solidFill>
                <a:ln w="28575">
                  <a:solidFill>
                    <a:srgbClr val="F7B353"/>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r>
                    <a:rPr kumimoji="1" lang="ja-JP" altLang="en-US" sz="1300" b="1" spc="80" dirty="0">
                      <a:solidFill>
                        <a:schemeClr val="tx1"/>
                      </a:solidFill>
                    </a:rPr>
                    <a:t>生活水準の確保</a:t>
                  </a:r>
                </a:p>
              </p:txBody>
            </p:sp>
          </p:grpSp>
        </p:grpSp>
      </p:grpSp>
      <p:pic>
        <p:nvPicPr>
          <p:cNvPr id="34" name="図 33">
            <a:extLst>
              <a:ext uri="{FF2B5EF4-FFF2-40B4-BE49-F238E27FC236}">
                <a16:creationId xmlns:a16="http://schemas.microsoft.com/office/drawing/2014/main" id="{07B78C25-9070-4671-BCB8-6EAE67912F08}"/>
              </a:ext>
            </a:extLst>
          </p:cNvPr>
          <p:cNvPicPr/>
          <p:nvPr/>
        </p:nvPicPr>
        <p:blipFill rotWithShape="1">
          <a:blip r:embed="rId2">
            <a:extLst>
              <a:ext uri="{28A0092B-C50C-407E-A947-70E740481C1C}">
                <a14:useLocalDpi xmlns:a14="http://schemas.microsoft.com/office/drawing/2010/main" val="0"/>
              </a:ext>
            </a:extLst>
          </a:blip>
          <a:srcRect l="2487" t="21220" r="1226" b="90"/>
          <a:stretch/>
        </p:blipFill>
        <p:spPr bwMode="auto">
          <a:xfrm>
            <a:off x="539907" y="3961278"/>
            <a:ext cx="5714148" cy="3127250"/>
          </a:xfrm>
          <a:prstGeom prst="rect">
            <a:avLst/>
          </a:prstGeom>
          <a:noFill/>
          <a:ln>
            <a:noFill/>
          </a:ln>
        </p:spPr>
      </p:pic>
      <p:sp>
        <p:nvSpPr>
          <p:cNvPr id="35" name="正方形/長方形 34"/>
          <p:cNvSpPr/>
          <p:nvPr/>
        </p:nvSpPr>
        <p:spPr>
          <a:xfrm>
            <a:off x="539906" y="7201416"/>
            <a:ext cx="2855032" cy="1714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just">
              <a:lnSpc>
                <a:spcPct val="140000"/>
              </a:lnSpc>
              <a:buClr>
                <a:srgbClr val="F7B353"/>
              </a:buClr>
            </a:pPr>
            <a:r>
              <a:rPr kumimoji="1" lang="ja-JP" altLang="en-US" sz="600" spc="80" dirty="0">
                <a:solidFill>
                  <a:schemeClr val="tx1"/>
                </a:solidFill>
              </a:rPr>
              <a:t>出所：厚生労働省（</a:t>
            </a:r>
            <a:r>
              <a:rPr kumimoji="1" lang="en-US" altLang="ja-JP" sz="600" spc="80" dirty="0">
                <a:solidFill>
                  <a:schemeClr val="tx1"/>
                </a:solidFill>
              </a:rPr>
              <a:t>https://www.mhlw.go.jp/young-carer/</a:t>
            </a:r>
            <a:r>
              <a:rPr kumimoji="1" lang="ja-JP" altLang="en-US" sz="600" spc="80" dirty="0">
                <a:solidFill>
                  <a:schemeClr val="tx1"/>
                </a:solidFill>
              </a:rPr>
              <a:t>）</a:t>
            </a:r>
          </a:p>
        </p:txBody>
      </p:sp>
      <p:sp>
        <p:nvSpPr>
          <p:cNvPr id="37" name="角丸四角形 36"/>
          <p:cNvSpPr/>
          <p:nvPr/>
        </p:nvSpPr>
        <p:spPr>
          <a:xfrm>
            <a:off x="6515906" y="3962400"/>
            <a:ext cx="3636000" cy="3239016"/>
          </a:xfrm>
          <a:prstGeom prst="roundRect">
            <a:avLst>
              <a:gd name="adj" fmla="val 4649"/>
            </a:avLst>
          </a:prstGeom>
          <a:solidFill>
            <a:srgbClr val="D9ED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pc="80"/>
          </a:p>
        </p:txBody>
      </p:sp>
      <p:sp>
        <p:nvSpPr>
          <p:cNvPr id="38" name="二等辺三角形 37"/>
          <p:cNvSpPr/>
          <p:nvPr/>
        </p:nvSpPr>
        <p:spPr>
          <a:xfrm rot="16200000">
            <a:off x="6221828" y="5210318"/>
            <a:ext cx="467300" cy="402845"/>
          </a:xfrm>
          <a:prstGeom prst="triangle">
            <a:avLst/>
          </a:prstGeom>
          <a:solidFill>
            <a:srgbClr val="D9ED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pc="80"/>
          </a:p>
        </p:txBody>
      </p:sp>
      <p:sp>
        <p:nvSpPr>
          <p:cNvPr id="39" name="正方形/長方形 38"/>
          <p:cNvSpPr/>
          <p:nvPr/>
        </p:nvSpPr>
        <p:spPr>
          <a:xfrm>
            <a:off x="6678144" y="4201884"/>
            <a:ext cx="3311525" cy="5813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lnSpc>
                <a:spcPct val="120000"/>
              </a:lnSpc>
              <a:buClr>
                <a:srgbClr val="F7B353"/>
              </a:buClr>
            </a:pPr>
            <a:r>
              <a:rPr kumimoji="1" lang="ja-JP" altLang="en-US" sz="1400" b="1" spc="80" dirty="0">
                <a:solidFill>
                  <a:schemeClr val="tx1"/>
                </a:solidFill>
              </a:rPr>
              <a:t>左記の他に、以下のようなケアをしている</a:t>
            </a:r>
          </a:p>
          <a:p>
            <a:pPr algn="ctr">
              <a:lnSpc>
                <a:spcPct val="120000"/>
              </a:lnSpc>
              <a:buClr>
                <a:srgbClr val="F7B353"/>
              </a:buClr>
            </a:pPr>
            <a:r>
              <a:rPr kumimoji="1" lang="ja-JP" altLang="en-US" sz="1400" b="1" spc="80" dirty="0">
                <a:solidFill>
                  <a:schemeClr val="tx1"/>
                </a:solidFill>
              </a:rPr>
              <a:t>場合もヤングケアラーに含まれます</a:t>
            </a:r>
          </a:p>
        </p:txBody>
      </p:sp>
      <p:grpSp>
        <p:nvGrpSpPr>
          <p:cNvPr id="42" name="グループ化 41"/>
          <p:cNvGrpSpPr/>
          <p:nvPr/>
        </p:nvGrpSpPr>
        <p:grpSpPr>
          <a:xfrm>
            <a:off x="6775150" y="4816065"/>
            <a:ext cx="3214519" cy="436762"/>
            <a:chOff x="6775150" y="4959709"/>
            <a:chExt cx="3214519" cy="436762"/>
          </a:xfrm>
        </p:grpSpPr>
        <p:sp>
          <p:nvSpPr>
            <p:cNvPr id="40" name="正方形/長方形 39"/>
            <p:cNvSpPr/>
            <p:nvPr/>
          </p:nvSpPr>
          <p:spPr>
            <a:xfrm>
              <a:off x="7162800" y="4959709"/>
              <a:ext cx="2826869" cy="4367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40000"/>
                </a:lnSpc>
                <a:buClr>
                  <a:srgbClr val="F7B353"/>
                </a:buClr>
              </a:pPr>
              <a:r>
                <a:rPr kumimoji="1" lang="ja-JP" altLang="en-US" sz="1100" spc="80" dirty="0">
                  <a:solidFill>
                    <a:schemeClr val="tx1"/>
                  </a:solidFill>
                </a:rPr>
                <a:t>精神疾患や知的障害、発達障害、疾病や</a:t>
              </a:r>
              <a:r>
                <a:rPr kumimoji="1" lang="en-US" altLang="ja-JP" sz="1100" spc="80" dirty="0">
                  <a:solidFill>
                    <a:schemeClr val="tx1"/>
                  </a:solidFill>
                </a:rPr>
                <a:t/>
              </a:r>
              <a:br>
                <a:rPr kumimoji="1" lang="en-US" altLang="ja-JP" sz="1100" spc="80" dirty="0">
                  <a:solidFill>
                    <a:schemeClr val="tx1"/>
                  </a:solidFill>
                </a:rPr>
              </a:br>
              <a:r>
                <a:rPr kumimoji="1" lang="ja-JP" altLang="en-US" sz="1100" spc="80" dirty="0">
                  <a:solidFill>
                    <a:schemeClr val="tx1"/>
                  </a:solidFill>
                </a:rPr>
                <a:t>難病等のある親やきょうだいのケアをしている</a:t>
              </a:r>
            </a:p>
          </p:txBody>
        </p:sp>
        <p:pic>
          <p:nvPicPr>
            <p:cNvPr id="41" name="図 4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5150" y="5022629"/>
              <a:ext cx="310923" cy="310923"/>
            </a:xfrm>
            <a:prstGeom prst="rect">
              <a:avLst/>
            </a:prstGeom>
          </p:spPr>
        </p:pic>
      </p:grpSp>
      <p:grpSp>
        <p:nvGrpSpPr>
          <p:cNvPr id="44" name="グループ化 43"/>
          <p:cNvGrpSpPr/>
          <p:nvPr/>
        </p:nvGrpSpPr>
        <p:grpSpPr>
          <a:xfrm>
            <a:off x="6775150" y="5377983"/>
            <a:ext cx="3214519" cy="436762"/>
            <a:chOff x="6775150" y="4959709"/>
            <a:chExt cx="3214519" cy="436762"/>
          </a:xfrm>
        </p:grpSpPr>
        <p:sp>
          <p:nvSpPr>
            <p:cNvPr id="45" name="正方形/長方形 44"/>
            <p:cNvSpPr/>
            <p:nvPr/>
          </p:nvSpPr>
          <p:spPr>
            <a:xfrm>
              <a:off x="7162800" y="4959709"/>
              <a:ext cx="2826869" cy="4367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40000"/>
                </a:lnSpc>
                <a:buClr>
                  <a:srgbClr val="F7B353"/>
                </a:buClr>
              </a:pPr>
              <a:r>
                <a:rPr kumimoji="1" lang="ja-JP" altLang="en-US" sz="1100" spc="80" dirty="0">
                  <a:solidFill>
                    <a:schemeClr val="tx1"/>
                  </a:solidFill>
                </a:rPr>
                <a:t>脳疾患、がんなどの病気のある親や</a:t>
              </a:r>
            </a:p>
            <a:p>
              <a:pPr>
                <a:lnSpc>
                  <a:spcPct val="140000"/>
                </a:lnSpc>
                <a:buClr>
                  <a:srgbClr val="F7B353"/>
                </a:buClr>
              </a:pPr>
              <a:r>
                <a:rPr kumimoji="1" lang="ja-JP" altLang="en-US" sz="1100" spc="80" dirty="0">
                  <a:solidFill>
                    <a:schemeClr val="tx1"/>
                  </a:solidFill>
                </a:rPr>
                <a:t>祖父母のケアをしている</a:t>
              </a:r>
            </a:p>
          </p:txBody>
        </p:sp>
        <p:pic>
          <p:nvPicPr>
            <p:cNvPr id="46" name="図 4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5150" y="5022629"/>
              <a:ext cx="310923" cy="310923"/>
            </a:xfrm>
            <a:prstGeom prst="rect">
              <a:avLst/>
            </a:prstGeom>
          </p:spPr>
        </p:pic>
      </p:grpSp>
      <p:grpSp>
        <p:nvGrpSpPr>
          <p:cNvPr id="47" name="グループ化 46"/>
          <p:cNvGrpSpPr/>
          <p:nvPr/>
        </p:nvGrpSpPr>
        <p:grpSpPr>
          <a:xfrm>
            <a:off x="6775150" y="5939901"/>
            <a:ext cx="3214519" cy="436762"/>
            <a:chOff x="6775150" y="4959709"/>
            <a:chExt cx="3214519" cy="436762"/>
          </a:xfrm>
        </p:grpSpPr>
        <p:sp>
          <p:nvSpPr>
            <p:cNvPr id="48" name="正方形/長方形 47"/>
            <p:cNvSpPr/>
            <p:nvPr/>
          </p:nvSpPr>
          <p:spPr>
            <a:xfrm>
              <a:off x="7162800" y="4959709"/>
              <a:ext cx="2826869" cy="4367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40000"/>
                </a:lnSpc>
                <a:buClr>
                  <a:srgbClr val="F7B353"/>
                </a:buClr>
              </a:pPr>
              <a:r>
                <a:rPr kumimoji="1" lang="ja-JP" altLang="en-US" sz="1100" spc="80" dirty="0">
                  <a:solidFill>
                    <a:schemeClr val="tx1"/>
                  </a:solidFill>
                </a:rPr>
                <a:t>依存性のある親に対応する等、</a:t>
              </a:r>
            </a:p>
            <a:p>
              <a:pPr>
                <a:lnSpc>
                  <a:spcPct val="140000"/>
                </a:lnSpc>
                <a:buClr>
                  <a:srgbClr val="F7B353"/>
                </a:buClr>
              </a:pPr>
              <a:r>
                <a:rPr kumimoji="1" lang="ja-JP" altLang="en-US" sz="1100" spc="80" dirty="0">
                  <a:solidFill>
                    <a:schemeClr val="tx1"/>
                  </a:solidFill>
                </a:rPr>
                <a:t>感情面のサポートをしている</a:t>
              </a:r>
            </a:p>
          </p:txBody>
        </p:sp>
        <p:pic>
          <p:nvPicPr>
            <p:cNvPr id="49" name="図 4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5150" y="5022629"/>
              <a:ext cx="310923" cy="310923"/>
            </a:xfrm>
            <a:prstGeom prst="rect">
              <a:avLst/>
            </a:prstGeom>
          </p:spPr>
        </p:pic>
      </p:grpSp>
      <p:grpSp>
        <p:nvGrpSpPr>
          <p:cNvPr id="50" name="グループ化 49"/>
          <p:cNvGrpSpPr/>
          <p:nvPr/>
        </p:nvGrpSpPr>
        <p:grpSpPr>
          <a:xfrm>
            <a:off x="6775150" y="6501819"/>
            <a:ext cx="3214519" cy="436762"/>
            <a:chOff x="6775150" y="4959709"/>
            <a:chExt cx="3214519" cy="436762"/>
          </a:xfrm>
        </p:grpSpPr>
        <p:sp>
          <p:nvSpPr>
            <p:cNvPr id="51" name="正方形/長方形 50"/>
            <p:cNvSpPr/>
            <p:nvPr/>
          </p:nvSpPr>
          <p:spPr>
            <a:xfrm>
              <a:off x="7162800" y="4959709"/>
              <a:ext cx="2826869" cy="4367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40000"/>
                </a:lnSpc>
                <a:buClr>
                  <a:srgbClr val="F7B353"/>
                </a:buClr>
              </a:pPr>
              <a:r>
                <a:rPr kumimoji="1" lang="ja-JP" altLang="en-US" sz="1100" spc="80" dirty="0">
                  <a:solidFill>
                    <a:schemeClr val="tx1"/>
                  </a:solidFill>
                </a:rPr>
                <a:t>きょうだいの学童クラブ、保育所、放課後等</a:t>
              </a:r>
            </a:p>
            <a:p>
              <a:pPr>
                <a:lnSpc>
                  <a:spcPct val="140000"/>
                </a:lnSpc>
                <a:buClr>
                  <a:srgbClr val="F7B353"/>
                </a:buClr>
              </a:pPr>
              <a:r>
                <a:rPr kumimoji="1" lang="ja-JP" altLang="en-US" sz="1100" spc="80" dirty="0">
                  <a:solidFill>
                    <a:schemeClr val="tx1"/>
                  </a:solidFill>
                </a:rPr>
                <a:t>デイサービス等の送り迎えをしている</a:t>
              </a:r>
            </a:p>
          </p:txBody>
        </p:sp>
        <p:pic>
          <p:nvPicPr>
            <p:cNvPr id="52" name="図 5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5150" y="5022629"/>
              <a:ext cx="310923" cy="310923"/>
            </a:xfrm>
            <a:prstGeom prst="rect">
              <a:avLst/>
            </a:prstGeom>
          </p:spPr>
        </p:pic>
      </p:grpSp>
    </p:spTree>
    <p:extLst>
      <p:ext uri="{BB962C8B-B14F-4D97-AF65-F5344CB8AC3E}">
        <p14:creationId xmlns:p14="http://schemas.microsoft.com/office/powerpoint/2010/main" val="465046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角丸四角形 33"/>
          <p:cNvSpPr/>
          <p:nvPr/>
        </p:nvSpPr>
        <p:spPr>
          <a:xfrm>
            <a:off x="5091406" y="2089284"/>
            <a:ext cx="5060500" cy="5075851"/>
          </a:xfrm>
          <a:prstGeom prst="roundRect">
            <a:avLst>
              <a:gd name="adj" fmla="val 2769"/>
            </a:avLst>
          </a:prstGeom>
          <a:solidFill>
            <a:srgbClr val="F082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216000" rIns="252000" bIns="0" rtlCol="0" anchor="ctr"/>
          <a:lstStyle/>
          <a:p>
            <a:pPr marL="171450" indent="-171450" algn="just">
              <a:lnSpc>
                <a:spcPct val="130000"/>
              </a:lnSpc>
              <a:buClr>
                <a:srgbClr val="F7B353"/>
              </a:buClr>
              <a:buFont typeface="Wingdings" panose="05000000000000000000" pitchFamily="2" charset="2"/>
              <a:buChar char="l"/>
            </a:pPr>
            <a:r>
              <a:rPr kumimoji="1" lang="ja-JP" altLang="en-US" sz="1200" spc="80" dirty="0">
                <a:solidFill>
                  <a:schemeClr val="tx1"/>
                </a:solidFill>
              </a:rPr>
              <a:t>普段、直接にサービス提供等の支援を行っている家庭に、サポートが必要なヤングケアラーがいるかもしれません。家族全体を見ることで気付ける可能性があります。</a:t>
            </a:r>
          </a:p>
          <a:p>
            <a:pPr marL="171450" indent="-171450" algn="just">
              <a:lnSpc>
                <a:spcPct val="130000"/>
              </a:lnSpc>
              <a:buClr>
                <a:srgbClr val="F7B353"/>
              </a:buClr>
              <a:buFont typeface="Wingdings" panose="05000000000000000000" pitchFamily="2" charset="2"/>
              <a:buChar char="l"/>
            </a:pPr>
            <a:endParaRPr kumimoji="1" lang="ja-JP" altLang="en-US" sz="1200" spc="80" dirty="0">
              <a:solidFill>
                <a:schemeClr val="tx1"/>
              </a:solidFill>
            </a:endParaRPr>
          </a:p>
          <a:p>
            <a:pPr marL="171450" indent="-171450" algn="just">
              <a:lnSpc>
                <a:spcPct val="130000"/>
              </a:lnSpc>
              <a:buClr>
                <a:srgbClr val="F7B353"/>
              </a:buClr>
              <a:buFont typeface="Wingdings" panose="05000000000000000000" pitchFamily="2" charset="2"/>
              <a:buChar char="l"/>
            </a:pPr>
            <a:r>
              <a:rPr kumimoji="1" lang="ja-JP" altLang="en-US" sz="1200" spc="80" dirty="0">
                <a:solidFill>
                  <a:schemeClr val="tx1"/>
                </a:solidFill>
              </a:rPr>
              <a:t>ケア相手の状況、家族の状況、本人の状況等により、必要な支援は異なります。また、ケアに対する思いや今後の意向は人それぞれです。支援者が支援内容を決めつけることなく、本人が安心して本心を話せる相手が寄り添い、少しずつ本人の思いや希望を聞きましょう。本人が状況を認識し今後のことを一緒に考えるプロセス自体も支援になります。</a:t>
            </a:r>
            <a:endParaRPr kumimoji="1" lang="en-US" altLang="ja-JP" sz="1200" spc="80" dirty="0">
              <a:solidFill>
                <a:schemeClr val="tx1"/>
              </a:solidFill>
            </a:endParaRPr>
          </a:p>
          <a:p>
            <a:pPr marL="171450" indent="-171450" algn="just">
              <a:lnSpc>
                <a:spcPct val="130000"/>
              </a:lnSpc>
              <a:buClr>
                <a:srgbClr val="F7B353"/>
              </a:buClr>
              <a:buFont typeface="Wingdings" panose="05000000000000000000" pitchFamily="2" charset="2"/>
              <a:buChar char="l"/>
            </a:pPr>
            <a:endParaRPr kumimoji="1" lang="ja-JP" altLang="en-US" sz="1200" spc="80" dirty="0">
              <a:solidFill>
                <a:schemeClr val="tx1"/>
              </a:solidFill>
            </a:endParaRPr>
          </a:p>
          <a:p>
            <a:pPr marL="171450" indent="-171450" algn="just">
              <a:lnSpc>
                <a:spcPct val="130000"/>
              </a:lnSpc>
              <a:buClr>
                <a:srgbClr val="F7B353"/>
              </a:buClr>
              <a:buFont typeface="Wingdings" panose="05000000000000000000" pitchFamily="2" charset="2"/>
              <a:buChar char="l"/>
            </a:pPr>
            <a:r>
              <a:rPr kumimoji="1" lang="ja-JP" altLang="en-US" sz="1200" spc="80" dirty="0">
                <a:solidFill>
                  <a:schemeClr val="tx1"/>
                </a:solidFill>
              </a:rPr>
              <a:t>家族に対しても、家庭の味方であること、寄り添う存在であることを認識してもらいましょう。</a:t>
            </a:r>
            <a:endParaRPr kumimoji="1" lang="en-US" altLang="ja-JP" sz="1200" spc="80" dirty="0">
              <a:solidFill>
                <a:schemeClr val="tx1"/>
              </a:solidFill>
            </a:endParaRPr>
          </a:p>
          <a:p>
            <a:pPr marL="171450" indent="-171450" algn="just">
              <a:lnSpc>
                <a:spcPct val="130000"/>
              </a:lnSpc>
              <a:buClr>
                <a:srgbClr val="F7B353"/>
              </a:buClr>
              <a:buFont typeface="Wingdings" panose="05000000000000000000" pitchFamily="2" charset="2"/>
              <a:buChar char="l"/>
            </a:pPr>
            <a:r>
              <a:rPr kumimoji="1" lang="ja-JP" altLang="en-US" sz="1200" spc="80" dirty="0">
                <a:solidFill>
                  <a:schemeClr val="tx1"/>
                </a:solidFill>
              </a:rPr>
              <a:t>見守りも重要な支援です。必要に応じて地域の支援団体や子供食堂等とも連携し、本人や家庭の状況に応じ、必要な支援を考えましょう。</a:t>
            </a:r>
          </a:p>
        </p:txBody>
      </p:sp>
      <p:sp>
        <p:nvSpPr>
          <p:cNvPr id="3" name="スライド番号プレースホルダー 2"/>
          <p:cNvSpPr>
            <a:spLocks noGrp="1"/>
          </p:cNvSpPr>
          <p:nvPr>
            <p:ph type="sldNum" sz="quarter" idx="12"/>
          </p:nvPr>
        </p:nvSpPr>
        <p:spPr/>
        <p:txBody>
          <a:bodyPr/>
          <a:lstStyle/>
          <a:p>
            <a:fld id="{E404A7C7-E5A9-4202-A9FB-4BD923E4729E}" type="slidenum">
              <a:rPr lang="ja-JP" altLang="en-US" smtClean="0"/>
              <a:pPr/>
              <a:t>2</a:t>
            </a:fld>
            <a:endParaRPr lang="ja-JP" altLang="en-US"/>
          </a:p>
        </p:txBody>
      </p:sp>
      <p:sp>
        <p:nvSpPr>
          <p:cNvPr id="2" name="タイトル 1"/>
          <p:cNvSpPr>
            <a:spLocks noGrp="1"/>
          </p:cNvSpPr>
          <p:nvPr>
            <p:ph type="title"/>
          </p:nvPr>
        </p:nvSpPr>
        <p:spPr/>
        <p:txBody>
          <a:bodyPr/>
          <a:lstStyle/>
          <a:p>
            <a:r>
              <a:rPr lang="ja-JP" altLang="en-US" dirty="0"/>
              <a:t>生活福祉関係機関におけるヤングケアラー支援の役割</a:t>
            </a:r>
          </a:p>
        </p:txBody>
      </p:sp>
      <p:sp>
        <p:nvSpPr>
          <p:cNvPr id="14" name="正方形/長方形 13"/>
          <p:cNvSpPr/>
          <p:nvPr/>
        </p:nvSpPr>
        <p:spPr>
          <a:xfrm>
            <a:off x="539906" y="936000"/>
            <a:ext cx="9612000" cy="17108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171450" indent="-171450" algn="just">
              <a:lnSpc>
                <a:spcPct val="140000"/>
              </a:lnSpc>
              <a:buClr>
                <a:srgbClr val="F7B353"/>
              </a:buClr>
              <a:buFont typeface="Wingdings" panose="05000000000000000000" pitchFamily="2" charset="2"/>
              <a:buChar char="l"/>
            </a:pPr>
            <a:r>
              <a:rPr kumimoji="1" lang="ja-JP" altLang="en-US" sz="1200" spc="80" dirty="0">
                <a:solidFill>
                  <a:schemeClr val="tx1"/>
                </a:solidFill>
              </a:rPr>
              <a:t>国の調査では中学</a:t>
            </a:r>
            <a:r>
              <a:rPr kumimoji="1" lang="en-US" altLang="ja-JP" sz="1200" spc="80" dirty="0">
                <a:solidFill>
                  <a:schemeClr val="tx1"/>
                </a:solidFill>
              </a:rPr>
              <a:t>2</a:t>
            </a:r>
            <a:r>
              <a:rPr kumimoji="1" lang="ja-JP" altLang="en-US" sz="1200" spc="80" dirty="0">
                <a:solidFill>
                  <a:schemeClr val="tx1"/>
                </a:solidFill>
              </a:rPr>
              <a:t>年生の約</a:t>
            </a:r>
            <a:r>
              <a:rPr kumimoji="1" lang="en-US" altLang="ja-JP" sz="1200" spc="80" dirty="0">
                <a:solidFill>
                  <a:schemeClr val="tx1"/>
                </a:solidFill>
              </a:rPr>
              <a:t>17</a:t>
            </a:r>
            <a:r>
              <a:rPr kumimoji="1" lang="ja-JP" altLang="en-US" sz="1200" spc="80" dirty="0">
                <a:solidFill>
                  <a:schemeClr val="tx1"/>
                </a:solidFill>
              </a:rPr>
              <a:t>人に</a:t>
            </a:r>
            <a:r>
              <a:rPr kumimoji="1" lang="en-US" altLang="ja-JP" sz="1200" spc="80" dirty="0">
                <a:solidFill>
                  <a:schemeClr val="tx1"/>
                </a:solidFill>
              </a:rPr>
              <a:t>1</a:t>
            </a:r>
            <a:r>
              <a:rPr kumimoji="1" lang="ja-JP" altLang="en-US" sz="1200" spc="80">
                <a:solidFill>
                  <a:schemeClr val="tx1"/>
                </a:solidFill>
              </a:rPr>
              <a:t>人、「</a:t>
            </a:r>
            <a:r>
              <a:rPr kumimoji="1" lang="ja-JP" altLang="en-US" sz="1200" spc="80" dirty="0">
                <a:solidFill>
                  <a:schemeClr val="tx1"/>
                </a:solidFill>
              </a:rPr>
              <a:t>世話をしている家族が</a:t>
            </a:r>
            <a:r>
              <a:rPr kumimoji="1" lang="en-US" altLang="ja-JP" sz="1200" spc="80" dirty="0">
                <a:solidFill>
                  <a:schemeClr val="tx1"/>
                </a:solidFill>
              </a:rPr>
              <a:t>『</a:t>
            </a:r>
            <a:r>
              <a:rPr kumimoji="1" lang="ja-JP" altLang="en-US" sz="1200" spc="80" dirty="0">
                <a:solidFill>
                  <a:schemeClr val="tx1"/>
                </a:solidFill>
              </a:rPr>
              <a:t>いる</a:t>
            </a:r>
            <a:r>
              <a:rPr kumimoji="1" lang="en-US" altLang="ja-JP" sz="1200" spc="80" dirty="0">
                <a:solidFill>
                  <a:schemeClr val="tx1"/>
                </a:solidFill>
              </a:rPr>
              <a:t>』</a:t>
            </a:r>
            <a:r>
              <a:rPr kumimoji="1" lang="ja-JP" altLang="en-US" sz="1200" spc="80" dirty="0">
                <a:solidFill>
                  <a:schemeClr val="tx1"/>
                </a:solidFill>
              </a:rPr>
              <a:t>」結果</a:t>
            </a:r>
            <a:r>
              <a:rPr kumimoji="1" lang="en-US" altLang="ja-JP" sz="1200" spc="80" dirty="0">
                <a:solidFill>
                  <a:schemeClr val="tx1"/>
                </a:solidFill>
              </a:rPr>
              <a:t>※</a:t>
            </a:r>
            <a:r>
              <a:rPr kumimoji="1" lang="ja-JP" altLang="en-US" sz="1200" spc="80" dirty="0">
                <a:solidFill>
                  <a:schemeClr val="tx1"/>
                </a:solidFill>
              </a:rPr>
              <a:t>となっており、ヤングケアラーは決して特別な存在ではありません。</a:t>
            </a:r>
          </a:p>
          <a:p>
            <a:pPr marL="171450" indent="-171450" algn="just">
              <a:lnSpc>
                <a:spcPct val="140000"/>
              </a:lnSpc>
              <a:buClr>
                <a:srgbClr val="F7B353"/>
              </a:buClr>
              <a:buFont typeface="Wingdings" panose="05000000000000000000" pitchFamily="2" charset="2"/>
              <a:buChar char="l"/>
            </a:pPr>
            <a:r>
              <a:rPr kumimoji="1" lang="ja-JP" altLang="en-US" sz="1200" spc="80" dirty="0">
                <a:solidFill>
                  <a:schemeClr val="tx1"/>
                </a:solidFill>
              </a:rPr>
              <a:t>既存の仕組みを最大限活用し、ケースに応じ様々な支援機関と連携して支援をしていくことを考えましょう。</a:t>
            </a:r>
          </a:p>
          <a:p>
            <a:pPr marL="171450" indent="-171450" algn="just">
              <a:lnSpc>
                <a:spcPct val="140000"/>
              </a:lnSpc>
              <a:buClr>
                <a:srgbClr val="F7B353"/>
              </a:buClr>
              <a:buFont typeface="Wingdings" panose="05000000000000000000" pitchFamily="2" charset="2"/>
              <a:buChar char="l"/>
            </a:pPr>
            <a:r>
              <a:rPr kumimoji="1" lang="ja-JP" altLang="en-US" sz="1200" spc="80" dirty="0">
                <a:solidFill>
                  <a:schemeClr val="tx1"/>
                </a:solidFill>
              </a:rPr>
              <a:t>生活福祉分野は、生活困窮家庭におけるヤングケアラーへの気付きや、関係機関へのつなぎ、支援において大きな役割を果たします。家庭訪問等による本人や家族との対話や、困りごと・ニーズ等の把握や寄り添い・支援等が期待されます。</a:t>
            </a:r>
          </a:p>
        </p:txBody>
      </p:sp>
      <p:sp>
        <p:nvSpPr>
          <p:cNvPr id="19" name="正方形/長方形 18"/>
          <p:cNvSpPr/>
          <p:nvPr/>
        </p:nvSpPr>
        <p:spPr>
          <a:xfrm>
            <a:off x="539906" y="2737284"/>
            <a:ext cx="4320000" cy="4427851"/>
          </a:xfrm>
          <a:prstGeom prst="rect">
            <a:avLst/>
          </a:prstGeom>
          <a:solidFill>
            <a:srgbClr val="D9EDE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endParaRPr kumimoji="1" lang="ja-JP" altLang="en-US" sz="1400" spc="80" dirty="0">
              <a:solidFill>
                <a:schemeClr val="tx1"/>
              </a:solidFill>
            </a:endParaRPr>
          </a:p>
        </p:txBody>
      </p:sp>
      <p:sp>
        <p:nvSpPr>
          <p:cNvPr id="18" name="正方形/長方形 17"/>
          <p:cNvSpPr/>
          <p:nvPr/>
        </p:nvSpPr>
        <p:spPr>
          <a:xfrm>
            <a:off x="539906" y="2089284"/>
            <a:ext cx="4320000" cy="648000"/>
          </a:xfrm>
          <a:prstGeom prst="rect">
            <a:avLst/>
          </a:prstGeom>
          <a:solidFill>
            <a:srgbClr val="20A5C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450" b="1" spc="150" dirty="0">
                <a:solidFill>
                  <a:schemeClr val="bg1"/>
                </a:solidFill>
              </a:rPr>
              <a:t>生活福祉関係機関における</a:t>
            </a:r>
            <a:endParaRPr kumimoji="1" lang="en-US" altLang="ja-JP" sz="1450" b="1" spc="150" dirty="0">
              <a:solidFill>
                <a:schemeClr val="bg1"/>
              </a:solidFill>
            </a:endParaRPr>
          </a:p>
          <a:p>
            <a:pPr algn="ctr">
              <a:lnSpc>
                <a:spcPct val="110000"/>
              </a:lnSpc>
            </a:pPr>
            <a:r>
              <a:rPr kumimoji="1" lang="ja-JP" altLang="en-US" sz="1450" b="1" spc="150" dirty="0">
                <a:solidFill>
                  <a:schemeClr val="bg1"/>
                </a:solidFill>
              </a:rPr>
              <a:t>ヤングケアラー支援の役割</a:t>
            </a:r>
          </a:p>
        </p:txBody>
      </p:sp>
      <p:sp>
        <p:nvSpPr>
          <p:cNvPr id="32" name="正方形/長方形 31"/>
          <p:cNvSpPr/>
          <p:nvPr/>
        </p:nvSpPr>
        <p:spPr>
          <a:xfrm>
            <a:off x="809906" y="3893931"/>
            <a:ext cx="3780000" cy="30092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just">
              <a:lnSpc>
                <a:spcPct val="130000"/>
              </a:lnSpc>
              <a:buClr>
                <a:srgbClr val="F7B353"/>
              </a:buClr>
            </a:pPr>
            <a:r>
              <a:rPr kumimoji="1" lang="ja-JP" altLang="en-US" sz="1100" b="1" spc="80" dirty="0">
                <a:solidFill>
                  <a:srgbClr val="20A5C4"/>
                </a:solidFill>
              </a:rPr>
              <a:t>生活福祉部門（福祉事務所等）</a:t>
            </a:r>
            <a:r>
              <a:rPr kumimoji="1" lang="ja-JP" altLang="en-US" sz="1100" spc="80" dirty="0">
                <a:solidFill>
                  <a:schemeClr val="tx1"/>
                </a:solidFill>
              </a:rPr>
              <a:t>は、家庭訪問や面接により、</a:t>
            </a:r>
            <a:r>
              <a:rPr kumimoji="1" lang="ja-JP" altLang="en-US" sz="1100" b="1" spc="80" dirty="0">
                <a:solidFill>
                  <a:srgbClr val="20A5C4"/>
                </a:solidFill>
              </a:rPr>
              <a:t>必要な扶助を判断するほか、自立に向けた生活指導</a:t>
            </a:r>
            <a:r>
              <a:rPr kumimoji="1" lang="ja-JP" altLang="en-US" sz="1100" spc="80" dirty="0">
                <a:solidFill>
                  <a:schemeClr val="tx1"/>
                </a:solidFill>
              </a:rPr>
              <a:t>などを行います。ヤングケアラーの</a:t>
            </a:r>
            <a:r>
              <a:rPr kumimoji="1" lang="ja-JP" altLang="en-US" sz="1100" b="1" spc="80" dirty="0">
                <a:solidFill>
                  <a:srgbClr val="20A5C4"/>
                </a:solidFill>
              </a:rPr>
              <a:t>保護者と子供のそれぞれに必要な支援の検討</a:t>
            </a:r>
            <a:r>
              <a:rPr kumimoji="1" lang="ja-JP" altLang="en-US" sz="1100" spc="80" dirty="0">
                <a:solidFill>
                  <a:schemeClr val="tx1"/>
                </a:solidFill>
              </a:rPr>
              <a:t>を担います。</a:t>
            </a:r>
          </a:p>
          <a:p>
            <a:pPr algn="just">
              <a:lnSpc>
                <a:spcPct val="130000"/>
              </a:lnSpc>
              <a:buClr>
                <a:srgbClr val="F7B353"/>
              </a:buClr>
            </a:pPr>
            <a:r>
              <a:rPr kumimoji="1" lang="ja-JP" altLang="en-US" sz="1100" b="1" spc="80" dirty="0">
                <a:solidFill>
                  <a:srgbClr val="20A5C4"/>
                </a:solidFill>
              </a:rPr>
              <a:t>自立相談支援機関</a:t>
            </a:r>
            <a:r>
              <a:rPr kumimoji="1" lang="ja-JP" altLang="en-US" sz="1100" spc="80" dirty="0">
                <a:solidFill>
                  <a:schemeClr val="tx1"/>
                </a:solidFill>
              </a:rPr>
              <a:t>は、</a:t>
            </a:r>
            <a:r>
              <a:rPr kumimoji="1" lang="ja-JP" altLang="en-US" sz="1100" b="1" spc="80" dirty="0">
                <a:solidFill>
                  <a:srgbClr val="20A5C4"/>
                </a:solidFill>
              </a:rPr>
              <a:t>生活困窮者の経済的自立が維持できるよう相談支援</a:t>
            </a:r>
            <a:r>
              <a:rPr kumimoji="1" lang="ja-JP" altLang="en-US" sz="1100" spc="80" dirty="0">
                <a:solidFill>
                  <a:schemeClr val="tx1"/>
                </a:solidFill>
              </a:rPr>
              <a:t>を行います。</a:t>
            </a:r>
            <a:r>
              <a:rPr kumimoji="1" lang="ja-JP" altLang="en-US" sz="1100" b="1" spc="80" dirty="0">
                <a:solidFill>
                  <a:srgbClr val="20A5C4"/>
                </a:solidFill>
              </a:rPr>
              <a:t>生活保護等の経済的支援の検討や子供の学習支援</a:t>
            </a:r>
            <a:r>
              <a:rPr kumimoji="1" lang="ja-JP" altLang="en-US" sz="1100" spc="80" dirty="0">
                <a:solidFill>
                  <a:schemeClr val="tx1"/>
                </a:solidFill>
              </a:rPr>
              <a:t>も行います。</a:t>
            </a:r>
          </a:p>
          <a:p>
            <a:pPr algn="just">
              <a:lnSpc>
                <a:spcPct val="130000"/>
              </a:lnSpc>
              <a:buClr>
                <a:srgbClr val="F7B353"/>
              </a:buClr>
            </a:pPr>
            <a:endParaRPr kumimoji="1" lang="ja-JP" altLang="en-US" sz="1100" spc="80" dirty="0">
              <a:solidFill>
                <a:schemeClr val="tx1"/>
              </a:solidFill>
            </a:endParaRPr>
          </a:p>
          <a:p>
            <a:pPr algn="just">
              <a:lnSpc>
                <a:spcPct val="130000"/>
              </a:lnSpc>
              <a:buClr>
                <a:srgbClr val="F7B353"/>
              </a:buClr>
            </a:pPr>
            <a:r>
              <a:rPr kumimoji="1" lang="ja-JP" altLang="en-US" sz="1100" spc="80" dirty="0">
                <a:solidFill>
                  <a:schemeClr val="tx1"/>
                </a:solidFill>
              </a:rPr>
              <a:t>ヤングケアラーの状況はさまざまですが、生活困窮家庭の場合、</a:t>
            </a:r>
            <a:r>
              <a:rPr kumimoji="1" lang="ja-JP" altLang="en-US" sz="1100" b="1" spc="80" dirty="0">
                <a:solidFill>
                  <a:srgbClr val="20A5C4"/>
                </a:solidFill>
              </a:rPr>
              <a:t>家事支援、子供の学習支援や食事支援等</a:t>
            </a:r>
            <a:r>
              <a:rPr kumimoji="1" lang="ja-JP" altLang="en-US" sz="1100" spc="80" dirty="0">
                <a:solidFill>
                  <a:schemeClr val="tx1"/>
                </a:solidFill>
              </a:rPr>
              <a:t>が求められていることも多くあります。</a:t>
            </a:r>
          </a:p>
        </p:txBody>
      </p:sp>
      <p:sp>
        <p:nvSpPr>
          <p:cNvPr id="37" name="正方形/長方形 36"/>
          <p:cNvSpPr/>
          <p:nvPr/>
        </p:nvSpPr>
        <p:spPr>
          <a:xfrm>
            <a:off x="539906" y="7255607"/>
            <a:ext cx="9612000" cy="1794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just">
              <a:lnSpc>
                <a:spcPct val="140000"/>
              </a:lnSpc>
              <a:buClr>
                <a:srgbClr val="F7B353"/>
              </a:buClr>
            </a:pPr>
            <a:r>
              <a:rPr kumimoji="1" lang="en-US" altLang="ja-JP" sz="800" spc="80" dirty="0">
                <a:solidFill>
                  <a:schemeClr val="tx1"/>
                </a:solidFill>
              </a:rPr>
              <a:t>※</a:t>
            </a:r>
            <a:r>
              <a:rPr kumimoji="1" lang="ja-JP" altLang="en-US" sz="800" spc="80" dirty="0">
                <a:solidFill>
                  <a:schemeClr val="tx1"/>
                </a:solidFill>
              </a:rPr>
              <a:t>出所：厚生労働省　こどもがこどもでいられる街に。～みんなでヤングケアラーを支える社会を目指して～ </a:t>
            </a:r>
            <a:r>
              <a:rPr kumimoji="1" lang="en-US" altLang="ja-JP" sz="800" spc="80" dirty="0">
                <a:solidFill>
                  <a:schemeClr val="tx1"/>
                </a:solidFill>
              </a:rPr>
              <a:t>(https://www.mhlw.go.jp/young-carer/)</a:t>
            </a:r>
          </a:p>
          <a:p>
            <a:pPr algn="just">
              <a:lnSpc>
                <a:spcPct val="140000"/>
              </a:lnSpc>
              <a:buClr>
                <a:srgbClr val="F7B353"/>
              </a:buClr>
            </a:pPr>
            <a:endParaRPr kumimoji="1" lang="en-US" altLang="ja-JP" sz="800" spc="80" dirty="0">
              <a:solidFill>
                <a:schemeClr val="tx1"/>
              </a:solidFill>
            </a:endParaRPr>
          </a:p>
        </p:txBody>
      </p:sp>
      <p:grpSp>
        <p:nvGrpSpPr>
          <p:cNvPr id="43" name="グループ化 42"/>
          <p:cNvGrpSpPr/>
          <p:nvPr/>
        </p:nvGrpSpPr>
        <p:grpSpPr>
          <a:xfrm>
            <a:off x="6866743" y="2236745"/>
            <a:ext cx="1584327" cy="380287"/>
            <a:chOff x="7102393" y="2070824"/>
            <a:chExt cx="1584327" cy="380287"/>
          </a:xfrm>
        </p:grpSpPr>
        <p:pic>
          <p:nvPicPr>
            <p:cNvPr id="40" name="図 3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70097" y="2185008"/>
              <a:ext cx="1216623" cy="255654"/>
            </a:xfrm>
            <a:prstGeom prst="rect">
              <a:avLst/>
            </a:prstGeom>
          </p:spPr>
        </p:pic>
        <p:pic>
          <p:nvPicPr>
            <p:cNvPr id="42" name="図 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2393" y="2070824"/>
              <a:ext cx="253614" cy="380287"/>
            </a:xfrm>
            <a:prstGeom prst="rect">
              <a:avLst/>
            </a:prstGeom>
          </p:spPr>
        </p:pic>
      </p:grpSp>
      <p:grpSp>
        <p:nvGrpSpPr>
          <p:cNvPr id="45" name="グループ化 44"/>
          <p:cNvGrpSpPr/>
          <p:nvPr/>
        </p:nvGrpSpPr>
        <p:grpSpPr>
          <a:xfrm>
            <a:off x="5217458" y="3672658"/>
            <a:ext cx="4775141" cy="1692000"/>
            <a:chOff x="5408906" y="4086225"/>
            <a:chExt cx="4500000" cy="1685925"/>
          </a:xfrm>
        </p:grpSpPr>
        <p:sp>
          <p:nvSpPr>
            <p:cNvPr id="35" name="フリーフォーム 34"/>
            <p:cNvSpPr/>
            <p:nvPr/>
          </p:nvSpPr>
          <p:spPr>
            <a:xfrm>
              <a:off x="5408906" y="4086225"/>
              <a:ext cx="4500000" cy="0"/>
            </a:xfrm>
            <a:custGeom>
              <a:avLst/>
              <a:gdLst>
                <a:gd name="connsiteX0" fmla="*/ 0 w 4314825"/>
                <a:gd name="connsiteY0" fmla="*/ 0 h 0"/>
                <a:gd name="connsiteX1" fmla="*/ 4314825 w 4314825"/>
                <a:gd name="connsiteY1" fmla="*/ 0 h 0"/>
              </a:gdLst>
              <a:ahLst/>
              <a:cxnLst>
                <a:cxn ang="0">
                  <a:pos x="connsiteX0" y="connsiteY0"/>
                </a:cxn>
                <a:cxn ang="0">
                  <a:pos x="connsiteX1" y="connsiteY1"/>
                </a:cxn>
              </a:cxnLst>
              <a:rect l="l" t="t" r="r" b="b"/>
              <a:pathLst>
                <a:path w="4314825">
                  <a:moveTo>
                    <a:pt x="0" y="0"/>
                  </a:moveTo>
                  <a:lnTo>
                    <a:pt x="4314825" y="0"/>
                  </a:lnTo>
                </a:path>
              </a:pathLst>
            </a:custGeom>
            <a:noFill/>
            <a:ln w="22225">
              <a:solidFill>
                <a:srgbClr val="F082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フリーフォーム 35"/>
            <p:cNvSpPr/>
            <p:nvPr/>
          </p:nvSpPr>
          <p:spPr>
            <a:xfrm>
              <a:off x="5408906" y="5772150"/>
              <a:ext cx="4500000" cy="0"/>
            </a:xfrm>
            <a:custGeom>
              <a:avLst/>
              <a:gdLst>
                <a:gd name="connsiteX0" fmla="*/ 0 w 4314825"/>
                <a:gd name="connsiteY0" fmla="*/ 0 h 0"/>
                <a:gd name="connsiteX1" fmla="*/ 4314825 w 4314825"/>
                <a:gd name="connsiteY1" fmla="*/ 0 h 0"/>
              </a:gdLst>
              <a:ahLst/>
              <a:cxnLst>
                <a:cxn ang="0">
                  <a:pos x="connsiteX0" y="connsiteY0"/>
                </a:cxn>
                <a:cxn ang="0">
                  <a:pos x="connsiteX1" y="connsiteY1"/>
                </a:cxn>
              </a:cxnLst>
              <a:rect l="l" t="t" r="r" b="b"/>
              <a:pathLst>
                <a:path w="4314825">
                  <a:moveTo>
                    <a:pt x="0" y="0"/>
                  </a:moveTo>
                  <a:lnTo>
                    <a:pt x="4314825" y="0"/>
                  </a:lnTo>
                </a:path>
              </a:pathLst>
            </a:custGeom>
            <a:noFill/>
            <a:ln w="22225">
              <a:solidFill>
                <a:srgbClr val="F082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5" name="角丸四角形 43">
            <a:extLst>
              <a:ext uri="{FF2B5EF4-FFF2-40B4-BE49-F238E27FC236}">
                <a16:creationId xmlns:a16="http://schemas.microsoft.com/office/drawing/2014/main" id="{ABB3A877-DFA9-4353-AA59-9D646F032B34}"/>
              </a:ext>
            </a:extLst>
          </p:cNvPr>
          <p:cNvSpPr/>
          <p:nvPr/>
        </p:nvSpPr>
        <p:spPr>
          <a:xfrm>
            <a:off x="747556" y="2929363"/>
            <a:ext cx="3842350" cy="648000"/>
          </a:xfrm>
          <a:prstGeom prst="roundRect">
            <a:avLst>
              <a:gd name="adj" fmla="val 9789"/>
            </a:avLst>
          </a:prstGeom>
          <a:solidFill>
            <a:schemeClr val="bg1"/>
          </a:solidFill>
          <a:ln w="28575">
            <a:solidFill>
              <a:srgbClr val="20A5C4"/>
            </a:solidFill>
          </a:ln>
        </p:spPr>
        <p:style>
          <a:lnRef idx="2">
            <a:schemeClr val="accent1">
              <a:shade val="50000"/>
            </a:schemeClr>
          </a:lnRef>
          <a:fillRef idx="1">
            <a:schemeClr val="accent1"/>
          </a:fillRef>
          <a:effectRef idx="0">
            <a:schemeClr val="accent1"/>
          </a:effectRef>
          <a:fontRef idx="minor">
            <a:schemeClr val="lt1"/>
          </a:fontRef>
        </p:style>
        <p:txBody>
          <a:bodyPr lIns="108000" tIns="18000" rIns="108000" bIns="0" rtlCol="0" anchor="ctr"/>
          <a:lstStyle/>
          <a:p>
            <a:pPr marL="171450" indent="-171450" algn="just">
              <a:lnSpc>
                <a:spcPct val="110000"/>
              </a:lnSpc>
              <a:buFont typeface="Wingdings" panose="05000000000000000000" pitchFamily="2" charset="2"/>
              <a:buChar char="l"/>
            </a:pPr>
            <a:r>
              <a:rPr kumimoji="1" lang="ja-JP" altLang="en-US" sz="1130" b="1" spc="80" dirty="0">
                <a:solidFill>
                  <a:srgbClr val="20A5C4"/>
                </a:solidFill>
              </a:rPr>
              <a:t>区市町村の生活福祉部門（福祉事務所等）</a:t>
            </a:r>
          </a:p>
          <a:p>
            <a:pPr marL="171450" indent="-171450" algn="just">
              <a:lnSpc>
                <a:spcPct val="110000"/>
              </a:lnSpc>
              <a:buFont typeface="Wingdings" panose="05000000000000000000" pitchFamily="2" charset="2"/>
              <a:buChar char="l"/>
            </a:pPr>
            <a:r>
              <a:rPr kumimoji="1" lang="ja-JP" altLang="en-US" sz="1130" b="1" spc="80" dirty="0">
                <a:solidFill>
                  <a:srgbClr val="20A5C4"/>
                </a:solidFill>
              </a:rPr>
              <a:t>自立相談支援機関　など</a:t>
            </a:r>
          </a:p>
        </p:txBody>
      </p:sp>
    </p:spTree>
    <p:extLst>
      <p:ext uri="{BB962C8B-B14F-4D97-AF65-F5344CB8AC3E}">
        <p14:creationId xmlns:p14="http://schemas.microsoft.com/office/powerpoint/2010/main" val="2363705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E404A7C7-E5A9-4202-A9FB-4BD923E4729E}" type="slidenum">
              <a:rPr lang="ja-JP" altLang="en-US" smtClean="0"/>
              <a:pPr/>
              <a:t>3</a:t>
            </a:fld>
            <a:endParaRPr lang="ja-JP" altLang="en-US"/>
          </a:p>
        </p:txBody>
      </p:sp>
      <p:sp>
        <p:nvSpPr>
          <p:cNvPr id="2" name="タイトル 1"/>
          <p:cNvSpPr>
            <a:spLocks noGrp="1"/>
          </p:cNvSpPr>
          <p:nvPr>
            <p:ph type="title"/>
          </p:nvPr>
        </p:nvSpPr>
        <p:spPr/>
        <p:txBody>
          <a:bodyPr/>
          <a:lstStyle/>
          <a:p>
            <a:r>
              <a:rPr lang="ja-JP" altLang="en-US" dirty="0"/>
              <a:t>支援機関の役割</a:t>
            </a:r>
          </a:p>
        </p:txBody>
      </p:sp>
      <p:grpSp>
        <p:nvGrpSpPr>
          <p:cNvPr id="6" name="グループ化 5"/>
          <p:cNvGrpSpPr/>
          <p:nvPr/>
        </p:nvGrpSpPr>
        <p:grpSpPr>
          <a:xfrm>
            <a:off x="539906" y="806936"/>
            <a:ext cx="9612000" cy="1264248"/>
            <a:chOff x="539906" y="870436"/>
            <a:chExt cx="9612000" cy="1264248"/>
          </a:xfrm>
        </p:grpSpPr>
        <p:sp>
          <p:nvSpPr>
            <p:cNvPr id="26" name="角丸四角形 25"/>
            <p:cNvSpPr/>
            <p:nvPr/>
          </p:nvSpPr>
          <p:spPr>
            <a:xfrm>
              <a:off x="539906" y="1079066"/>
              <a:ext cx="9612000" cy="1055618"/>
            </a:xfrm>
            <a:prstGeom prst="roundRect">
              <a:avLst>
                <a:gd name="adj" fmla="val 2769"/>
              </a:avLst>
            </a:prstGeom>
            <a:solidFill>
              <a:srgbClr val="F082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252000" bIns="0" rtlCol="0" anchor="ctr"/>
            <a:lstStyle/>
            <a:p>
              <a:pPr marL="171450" indent="-171450" algn="just">
                <a:lnSpc>
                  <a:spcPct val="130000"/>
                </a:lnSpc>
                <a:buClr>
                  <a:srgbClr val="F7B353"/>
                </a:buClr>
                <a:buFont typeface="Wingdings" panose="05000000000000000000" pitchFamily="2" charset="2"/>
                <a:buChar char="l"/>
              </a:pPr>
              <a:r>
                <a:rPr kumimoji="1" lang="ja-JP" altLang="en-US" sz="1200" spc="80" dirty="0">
                  <a:solidFill>
                    <a:schemeClr val="tx1"/>
                  </a:solidFill>
                </a:rPr>
                <a:t>生活福祉部門で気付いた場合も、専門性を持った多くの機関の協力のもと支援を行います。</a:t>
              </a:r>
            </a:p>
            <a:p>
              <a:pPr marL="171450" indent="-171450" algn="just">
                <a:lnSpc>
                  <a:spcPct val="130000"/>
                </a:lnSpc>
                <a:buClr>
                  <a:srgbClr val="F7B353"/>
                </a:buClr>
                <a:buFont typeface="Wingdings" panose="05000000000000000000" pitchFamily="2" charset="2"/>
                <a:buChar char="l"/>
              </a:pPr>
              <a:r>
                <a:rPr kumimoji="1" lang="ja-JP" altLang="en-US" sz="1200" spc="80" dirty="0">
                  <a:solidFill>
                    <a:schemeClr val="tx1"/>
                  </a:solidFill>
                </a:rPr>
                <a:t>ケースにより連携すべき機関は異なります。他の機関が果たす役割を知ることで、どの機関と連携すべきか判断がしやすくなります。</a:t>
              </a:r>
            </a:p>
            <a:p>
              <a:pPr marL="171450" indent="-171450" algn="just">
                <a:lnSpc>
                  <a:spcPct val="130000"/>
                </a:lnSpc>
                <a:buClr>
                  <a:srgbClr val="F7B353"/>
                </a:buClr>
                <a:buFont typeface="Wingdings" panose="05000000000000000000" pitchFamily="2" charset="2"/>
                <a:buChar char="l"/>
              </a:pPr>
              <a:r>
                <a:rPr kumimoji="1" lang="ja-JP" altLang="en-US" sz="1200" spc="80" dirty="0">
                  <a:solidFill>
                    <a:schemeClr val="tx1"/>
                  </a:solidFill>
                </a:rPr>
                <a:t>詳細は、本編第３章「ヤングケアラー支援のネットワーク」を参照してください。</a:t>
              </a:r>
            </a:p>
          </p:txBody>
        </p:sp>
        <p:grpSp>
          <p:nvGrpSpPr>
            <p:cNvPr id="27" name="グループ化 26"/>
            <p:cNvGrpSpPr/>
            <p:nvPr/>
          </p:nvGrpSpPr>
          <p:grpSpPr>
            <a:xfrm>
              <a:off x="631442" y="870436"/>
              <a:ext cx="1373572" cy="329700"/>
              <a:chOff x="7102393" y="2070824"/>
              <a:chExt cx="1584327" cy="380287"/>
            </a:xfrm>
          </p:grpSpPr>
          <p:pic>
            <p:nvPicPr>
              <p:cNvPr id="28" name="図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70097" y="2185008"/>
                <a:ext cx="1216623" cy="255654"/>
              </a:xfrm>
              <a:prstGeom prst="rect">
                <a:avLst/>
              </a:prstGeom>
            </p:spPr>
          </p:pic>
          <p:pic>
            <p:nvPicPr>
              <p:cNvPr id="29" name="図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2393" y="2070824"/>
                <a:ext cx="253614" cy="380287"/>
              </a:xfrm>
              <a:prstGeom prst="rect">
                <a:avLst/>
              </a:prstGeom>
            </p:spPr>
          </p:pic>
        </p:grpSp>
      </p:grpSp>
      <p:sp>
        <p:nvSpPr>
          <p:cNvPr id="31" name="正方形/長方形 30"/>
          <p:cNvSpPr/>
          <p:nvPr/>
        </p:nvSpPr>
        <p:spPr>
          <a:xfrm>
            <a:off x="539905" y="2409456"/>
            <a:ext cx="4736243" cy="2337832"/>
          </a:xfrm>
          <a:prstGeom prst="rect">
            <a:avLst/>
          </a:prstGeom>
          <a:solidFill>
            <a:schemeClr val="bg1">
              <a:lumMod val="95000"/>
              <a:alpha val="50000"/>
            </a:schemeClr>
          </a:solidFill>
          <a:ln w="19050">
            <a:solidFill>
              <a:srgbClr val="F08200"/>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endParaRPr kumimoji="1" lang="ja-JP" altLang="en-US" sz="1400" spc="80" dirty="0">
              <a:solidFill>
                <a:schemeClr val="tx1"/>
              </a:solidFill>
            </a:endParaRPr>
          </a:p>
        </p:txBody>
      </p:sp>
      <p:sp>
        <p:nvSpPr>
          <p:cNvPr id="32" name="正方形/長方形 31"/>
          <p:cNvSpPr/>
          <p:nvPr/>
        </p:nvSpPr>
        <p:spPr>
          <a:xfrm>
            <a:off x="539905" y="2116501"/>
            <a:ext cx="4736243" cy="292954"/>
          </a:xfrm>
          <a:prstGeom prst="rect">
            <a:avLst/>
          </a:prstGeom>
          <a:solidFill>
            <a:srgbClr val="F08200"/>
          </a:solidFill>
          <a:ln w="19050">
            <a:solidFill>
              <a:srgbClr val="F08200"/>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450" b="1" spc="150" dirty="0">
                <a:solidFill>
                  <a:schemeClr val="bg1"/>
                </a:solidFill>
              </a:rPr>
              <a:t>児童福祉</a:t>
            </a:r>
          </a:p>
        </p:txBody>
      </p:sp>
      <p:sp>
        <p:nvSpPr>
          <p:cNvPr id="34" name="正方形/長方形 33"/>
          <p:cNvSpPr/>
          <p:nvPr/>
        </p:nvSpPr>
        <p:spPr>
          <a:xfrm>
            <a:off x="835920" y="3356658"/>
            <a:ext cx="4144212" cy="13041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just">
              <a:lnSpc>
                <a:spcPct val="130000"/>
              </a:lnSpc>
              <a:buClr>
                <a:srgbClr val="F7B353"/>
              </a:buClr>
            </a:pPr>
            <a:r>
              <a:rPr kumimoji="1" lang="ja-JP" altLang="en-US" sz="1150" dirty="0">
                <a:solidFill>
                  <a:schemeClr val="tx1"/>
                </a:solidFill>
              </a:rPr>
              <a:t>　</a:t>
            </a:r>
            <a:r>
              <a:rPr kumimoji="1" lang="ja-JP" altLang="en-US" sz="1150" b="1" dirty="0">
                <a:solidFill>
                  <a:srgbClr val="F08200"/>
                </a:solidFill>
              </a:rPr>
              <a:t>子供家庭支援センター</a:t>
            </a:r>
            <a:r>
              <a:rPr kumimoji="1" lang="ja-JP" altLang="en-US" sz="1150" dirty="0">
                <a:solidFill>
                  <a:schemeClr val="tx1"/>
                </a:solidFill>
              </a:rPr>
              <a:t>は、原則として</a:t>
            </a:r>
            <a:r>
              <a:rPr kumimoji="1" lang="en-US" altLang="ja-JP" sz="1150" dirty="0">
                <a:solidFill>
                  <a:schemeClr val="tx1"/>
                </a:solidFill>
              </a:rPr>
              <a:t>18 </a:t>
            </a:r>
            <a:r>
              <a:rPr kumimoji="1" lang="ja-JP" altLang="en-US" sz="1150" dirty="0">
                <a:solidFill>
                  <a:schemeClr val="tx1"/>
                </a:solidFill>
              </a:rPr>
              <a:t>歳未満のすべての子供と、家庭の支援を目的に、</a:t>
            </a:r>
            <a:r>
              <a:rPr kumimoji="1" lang="ja-JP" altLang="en-US" sz="1150" b="1" dirty="0">
                <a:solidFill>
                  <a:srgbClr val="F08200"/>
                </a:solidFill>
              </a:rPr>
              <a:t>児童相談所よりも身近な相談窓口</a:t>
            </a:r>
            <a:r>
              <a:rPr kumimoji="1" lang="ja-JP" altLang="en-US" sz="1150" dirty="0">
                <a:solidFill>
                  <a:schemeClr val="tx1"/>
                </a:solidFill>
              </a:rPr>
              <a:t>として、区市町村に設置されています。児童相談所とも連携しながら、子供に係る多くのケースに対応しています。</a:t>
            </a:r>
          </a:p>
          <a:p>
            <a:pPr algn="just">
              <a:lnSpc>
                <a:spcPct val="130000"/>
              </a:lnSpc>
              <a:buClr>
                <a:srgbClr val="F7B353"/>
              </a:buClr>
            </a:pPr>
            <a:r>
              <a:rPr kumimoji="1" lang="ja-JP" altLang="en-US" sz="1150" b="1" dirty="0">
                <a:solidFill>
                  <a:srgbClr val="51AD97"/>
                </a:solidFill>
              </a:rPr>
              <a:t>　</a:t>
            </a:r>
            <a:r>
              <a:rPr kumimoji="1" lang="ja-JP" altLang="en-US" sz="1150" b="1" dirty="0">
                <a:solidFill>
                  <a:srgbClr val="F08200"/>
                </a:solidFill>
              </a:rPr>
              <a:t>児童相談所</a:t>
            </a:r>
            <a:r>
              <a:rPr kumimoji="1" lang="ja-JP" altLang="en-US" sz="1150" dirty="0">
                <a:solidFill>
                  <a:schemeClr val="tx1"/>
                </a:solidFill>
              </a:rPr>
              <a:t>では、子供に関する相談を広く受け付けており、必要に応じて、一時保護や児童養護施設への入所等の措置をとります。</a:t>
            </a:r>
          </a:p>
        </p:txBody>
      </p:sp>
      <p:sp>
        <p:nvSpPr>
          <p:cNvPr id="44" name="角丸四角形 43"/>
          <p:cNvSpPr/>
          <p:nvPr/>
        </p:nvSpPr>
        <p:spPr>
          <a:xfrm>
            <a:off x="786254" y="2525645"/>
            <a:ext cx="4243544" cy="714823"/>
          </a:xfrm>
          <a:prstGeom prst="roundRect">
            <a:avLst>
              <a:gd name="adj" fmla="val 9789"/>
            </a:avLst>
          </a:prstGeom>
          <a:solidFill>
            <a:schemeClr val="bg1"/>
          </a:solidFill>
          <a:ln w="28575">
            <a:solidFill>
              <a:srgbClr val="F08200"/>
            </a:solidFill>
          </a:ln>
        </p:spPr>
        <p:style>
          <a:lnRef idx="2">
            <a:schemeClr val="accent1">
              <a:shade val="50000"/>
            </a:schemeClr>
          </a:lnRef>
          <a:fillRef idx="1">
            <a:schemeClr val="accent1"/>
          </a:fillRef>
          <a:effectRef idx="0">
            <a:schemeClr val="accent1"/>
          </a:effectRef>
          <a:fontRef idx="minor">
            <a:schemeClr val="lt1"/>
          </a:fontRef>
        </p:style>
        <p:txBody>
          <a:bodyPr lIns="108000" tIns="18000" rIns="108000" bIns="0" rtlCol="0" anchor="ctr"/>
          <a:lstStyle/>
          <a:p>
            <a:pPr marL="171450" indent="-171450" algn="just">
              <a:lnSpc>
                <a:spcPct val="130000"/>
              </a:lnSpc>
              <a:buFont typeface="Wingdings" panose="05000000000000000000" pitchFamily="2" charset="2"/>
              <a:buChar char="l"/>
            </a:pPr>
            <a:r>
              <a:rPr kumimoji="1" lang="ja-JP" altLang="en-US" sz="1130" b="1" spc="80" dirty="0">
                <a:solidFill>
                  <a:srgbClr val="F08200"/>
                </a:solidFill>
              </a:rPr>
              <a:t>子供家庭支援センター</a:t>
            </a:r>
            <a:endParaRPr kumimoji="1" lang="en-US" altLang="ja-JP" sz="1130" b="1" spc="80" dirty="0">
              <a:solidFill>
                <a:srgbClr val="F08200"/>
              </a:solidFill>
            </a:endParaRPr>
          </a:p>
          <a:p>
            <a:pPr algn="just">
              <a:lnSpc>
                <a:spcPct val="130000"/>
              </a:lnSpc>
            </a:pPr>
            <a:r>
              <a:rPr kumimoji="1" lang="ja-JP" altLang="en-US" sz="1130" b="1" spc="80">
                <a:solidFill>
                  <a:srgbClr val="F08200"/>
                </a:solidFill>
              </a:rPr>
              <a:t>　（</a:t>
            </a:r>
            <a:r>
              <a:rPr kumimoji="1" lang="ja-JP" altLang="en-US" sz="1130" b="1" spc="80" dirty="0">
                <a:solidFill>
                  <a:srgbClr val="F08200"/>
                </a:solidFill>
              </a:rPr>
              <a:t>要保護児童対策地域協議会の調整機関）</a:t>
            </a:r>
          </a:p>
          <a:p>
            <a:pPr marL="171450" indent="-171450" algn="just">
              <a:lnSpc>
                <a:spcPct val="130000"/>
              </a:lnSpc>
              <a:buFont typeface="Wingdings" panose="05000000000000000000" pitchFamily="2" charset="2"/>
              <a:buChar char="l"/>
            </a:pPr>
            <a:r>
              <a:rPr kumimoji="1" lang="ja-JP" altLang="en-US" sz="1130" b="1" spc="80" dirty="0">
                <a:solidFill>
                  <a:srgbClr val="F08200"/>
                </a:solidFill>
              </a:rPr>
              <a:t>児童相談所　など</a:t>
            </a:r>
          </a:p>
        </p:txBody>
      </p:sp>
      <p:sp>
        <p:nvSpPr>
          <p:cNvPr id="53" name="正方形/長方形 52"/>
          <p:cNvSpPr/>
          <p:nvPr/>
        </p:nvSpPr>
        <p:spPr>
          <a:xfrm>
            <a:off x="539905" y="5138735"/>
            <a:ext cx="4736243" cy="2149530"/>
          </a:xfrm>
          <a:prstGeom prst="rect">
            <a:avLst/>
          </a:prstGeom>
          <a:solidFill>
            <a:schemeClr val="bg1">
              <a:lumMod val="95000"/>
              <a:alpha val="50000"/>
            </a:schemeClr>
          </a:solid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endParaRPr kumimoji="1" lang="ja-JP" altLang="en-US" sz="1400" spc="80" dirty="0">
              <a:solidFill>
                <a:schemeClr val="tx1"/>
              </a:solidFill>
            </a:endParaRPr>
          </a:p>
        </p:txBody>
      </p:sp>
      <p:sp>
        <p:nvSpPr>
          <p:cNvPr id="54" name="正方形/長方形 53"/>
          <p:cNvSpPr/>
          <p:nvPr/>
        </p:nvSpPr>
        <p:spPr>
          <a:xfrm>
            <a:off x="539905" y="4845780"/>
            <a:ext cx="4736243" cy="292954"/>
          </a:xfrm>
          <a:prstGeom prst="rect">
            <a:avLst/>
          </a:prstGeom>
          <a:solidFill>
            <a:schemeClr val="accent5">
              <a:lumMod val="75000"/>
            </a:schemeClr>
          </a:solid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450" b="1" spc="150" dirty="0">
                <a:solidFill>
                  <a:schemeClr val="bg1"/>
                </a:solidFill>
              </a:rPr>
              <a:t>高齢者福祉</a:t>
            </a:r>
          </a:p>
        </p:txBody>
      </p:sp>
      <p:sp>
        <p:nvSpPr>
          <p:cNvPr id="55" name="正方形/長方形 54"/>
          <p:cNvSpPr/>
          <p:nvPr/>
        </p:nvSpPr>
        <p:spPr>
          <a:xfrm>
            <a:off x="835920" y="5806537"/>
            <a:ext cx="4144212" cy="13041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just">
              <a:lnSpc>
                <a:spcPct val="130000"/>
              </a:lnSpc>
              <a:buClr>
                <a:srgbClr val="F7B353"/>
              </a:buClr>
            </a:pPr>
            <a:r>
              <a:rPr kumimoji="1" lang="ja-JP" altLang="en-US" sz="1150" b="1" spc="80" dirty="0">
                <a:solidFill>
                  <a:schemeClr val="accent5">
                    <a:lumMod val="75000"/>
                  </a:schemeClr>
                </a:solidFill>
              </a:rPr>
              <a:t>　地域包括支援センター</a:t>
            </a:r>
            <a:r>
              <a:rPr kumimoji="1" lang="ja-JP" altLang="en-US" sz="1150" spc="80" dirty="0">
                <a:solidFill>
                  <a:schemeClr val="tx1"/>
                </a:solidFill>
              </a:rPr>
              <a:t>は、</a:t>
            </a:r>
            <a:r>
              <a:rPr kumimoji="1" lang="ja-JP" altLang="en-US" sz="1150" b="1" spc="80" dirty="0">
                <a:solidFill>
                  <a:schemeClr val="accent5">
                    <a:lumMod val="75000"/>
                  </a:schemeClr>
                </a:solidFill>
              </a:rPr>
              <a:t>地域の高齢者の総合相談</a:t>
            </a:r>
            <a:r>
              <a:rPr kumimoji="1" lang="ja-JP" altLang="en-US" sz="1150" spc="80" dirty="0">
                <a:solidFill>
                  <a:schemeClr val="tx1"/>
                </a:solidFill>
              </a:rPr>
              <a:t>や地域の支援体制づくり等を行います。</a:t>
            </a:r>
          </a:p>
          <a:p>
            <a:pPr algn="just">
              <a:lnSpc>
                <a:spcPct val="130000"/>
              </a:lnSpc>
              <a:buClr>
                <a:srgbClr val="F7B353"/>
              </a:buClr>
            </a:pPr>
            <a:r>
              <a:rPr kumimoji="1" lang="ja-JP" altLang="en-US" sz="1150" b="1" spc="80" dirty="0">
                <a:solidFill>
                  <a:schemeClr val="accent5">
                    <a:lumMod val="75000"/>
                  </a:schemeClr>
                </a:solidFill>
              </a:rPr>
              <a:t>　居宅介護支援事業所</a:t>
            </a:r>
            <a:r>
              <a:rPr kumimoji="1" lang="ja-JP" altLang="en-US" sz="1150" spc="80" dirty="0">
                <a:solidFill>
                  <a:schemeClr val="tx1"/>
                </a:solidFill>
              </a:rPr>
              <a:t>は、介護保険による居宅サービス計画の作成やサービス提供事業者等との連絡調整等を行います。</a:t>
            </a:r>
          </a:p>
        </p:txBody>
      </p:sp>
      <p:sp>
        <p:nvSpPr>
          <p:cNvPr id="56" name="角丸四角形 55"/>
          <p:cNvSpPr/>
          <p:nvPr/>
        </p:nvSpPr>
        <p:spPr>
          <a:xfrm>
            <a:off x="786254" y="5254925"/>
            <a:ext cx="4243544" cy="453120"/>
          </a:xfrm>
          <a:prstGeom prst="roundRect">
            <a:avLst>
              <a:gd name="adj" fmla="val 9789"/>
            </a:avLst>
          </a:prstGeom>
          <a:solidFill>
            <a:schemeClr val="bg1"/>
          </a:solid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 tIns="18000" rIns="108000" bIns="0" rtlCol="0" anchor="ctr"/>
          <a:lstStyle/>
          <a:p>
            <a:pPr marL="171450" indent="-171450" algn="just">
              <a:lnSpc>
                <a:spcPct val="110000"/>
              </a:lnSpc>
              <a:buFont typeface="Wingdings" panose="05000000000000000000" pitchFamily="2" charset="2"/>
              <a:buChar char="l"/>
            </a:pPr>
            <a:r>
              <a:rPr kumimoji="1" lang="ja-JP" altLang="en-US" sz="1130" b="1" spc="80" dirty="0">
                <a:solidFill>
                  <a:schemeClr val="accent5">
                    <a:lumMod val="75000"/>
                  </a:schemeClr>
                </a:solidFill>
              </a:rPr>
              <a:t>地域包括支援センター</a:t>
            </a:r>
          </a:p>
          <a:p>
            <a:pPr marL="171450" indent="-171450" algn="just">
              <a:lnSpc>
                <a:spcPct val="110000"/>
              </a:lnSpc>
              <a:buFont typeface="Wingdings" panose="05000000000000000000" pitchFamily="2" charset="2"/>
              <a:buChar char="l"/>
            </a:pPr>
            <a:r>
              <a:rPr kumimoji="1" lang="ja-JP" altLang="en-US" sz="1130" b="1" spc="80" dirty="0">
                <a:solidFill>
                  <a:schemeClr val="accent5">
                    <a:lumMod val="75000"/>
                  </a:schemeClr>
                </a:solidFill>
              </a:rPr>
              <a:t>居宅介護支援事業所　など</a:t>
            </a:r>
          </a:p>
        </p:txBody>
      </p:sp>
      <p:sp>
        <p:nvSpPr>
          <p:cNvPr id="58" name="正方形/長方形 57"/>
          <p:cNvSpPr/>
          <p:nvPr/>
        </p:nvSpPr>
        <p:spPr>
          <a:xfrm>
            <a:off x="5415663" y="2409456"/>
            <a:ext cx="4736243" cy="2337832"/>
          </a:xfrm>
          <a:prstGeom prst="rect">
            <a:avLst/>
          </a:prstGeom>
          <a:solidFill>
            <a:schemeClr val="bg1">
              <a:lumMod val="95000"/>
              <a:alpha val="50000"/>
            </a:schemeClr>
          </a:solidFill>
          <a:ln w="19050">
            <a:solidFill>
              <a:srgbClr val="51AD97"/>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endParaRPr kumimoji="1" lang="ja-JP" altLang="en-US" sz="1400" spc="80" dirty="0">
              <a:solidFill>
                <a:schemeClr val="tx1"/>
              </a:solidFill>
            </a:endParaRPr>
          </a:p>
        </p:txBody>
      </p:sp>
      <p:sp>
        <p:nvSpPr>
          <p:cNvPr id="59" name="正方形/長方形 58"/>
          <p:cNvSpPr/>
          <p:nvPr/>
        </p:nvSpPr>
        <p:spPr>
          <a:xfrm>
            <a:off x="5415663" y="2116501"/>
            <a:ext cx="4736243" cy="292954"/>
          </a:xfrm>
          <a:prstGeom prst="rect">
            <a:avLst/>
          </a:prstGeom>
          <a:solidFill>
            <a:srgbClr val="51AD97"/>
          </a:solidFill>
          <a:ln w="19050">
            <a:solidFill>
              <a:srgbClr val="51AD97"/>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450" b="1" spc="150" dirty="0">
                <a:solidFill>
                  <a:schemeClr val="bg1"/>
                </a:solidFill>
              </a:rPr>
              <a:t>教　育</a:t>
            </a:r>
          </a:p>
        </p:txBody>
      </p:sp>
      <p:sp>
        <p:nvSpPr>
          <p:cNvPr id="60" name="正方形/長方形 59"/>
          <p:cNvSpPr/>
          <p:nvPr/>
        </p:nvSpPr>
        <p:spPr>
          <a:xfrm>
            <a:off x="5711678" y="3356658"/>
            <a:ext cx="4144212" cy="13041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just">
              <a:lnSpc>
                <a:spcPct val="130000"/>
              </a:lnSpc>
              <a:buClr>
                <a:srgbClr val="F7B353"/>
              </a:buClr>
            </a:pPr>
            <a:r>
              <a:rPr kumimoji="1" lang="ja-JP" altLang="en-US" sz="1150" b="1" spc="80" dirty="0">
                <a:solidFill>
                  <a:srgbClr val="51AD97"/>
                </a:solidFill>
              </a:rPr>
              <a:t>　学校</a:t>
            </a:r>
            <a:r>
              <a:rPr kumimoji="1" lang="ja-JP" altLang="en-US" sz="1150" spc="80" dirty="0">
                <a:solidFill>
                  <a:schemeClr val="tx1"/>
                </a:solidFill>
              </a:rPr>
              <a:t>は、ヤングケアラーと思われる子供やきょうだいに</a:t>
            </a:r>
            <a:r>
              <a:rPr kumimoji="1" lang="ja-JP" altLang="en-US" sz="1150" b="1" spc="80" dirty="0">
                <a:solidFill>
                  <a:srgbClr val="51AD97"/>
                </a:solidFill>
              </a:rPr>
              <a:t>気付き、見守るほか、他の機関へつなぐことが期待されます。</a:t>
            </a:r>
          </a:p>
          <a:p>
            <a:pPr algn="just">
              <a:lnSpc>
                <a:spcPct val="130000"/>
              </a:lnSpc>
              <a:buClr>
                <a:srgbClr val="F7B353"/>
              </a:buClr>
            </a:pPr>
            <a:r>
              <a:rPr kumimoji="1" lang="ja-JP" altLang="en-US" sz="1150" b="1" spc="80" dirty="0">
                <a:solidFill>
                  <a:srgbClr val="F08200"/>
                </a:solidFill>
              </a:rPr>
              <a:t>　</a:t>
            </a:r>
            <a:r>
              <a:rPr kumimoji="1" lang="ja-JP" altLang="en-US" sz="1150" spc="80" dirty="0">
                <a:solidFill>
                  <a:schemeClr val="tx1"/>
                </a:solidFill>
              </a:rPr>
              <a:t>教育委員会や学校には、スクールカウンセラー、スクールソーシャルワーカー、ユースソーシャルワーカーが配置されている場合もあり、支援においても重要な役割を担います。</a:t>
            </a:r>
          </a:p>
        </p:txBody>
      </p:sp>
      <p:sp>
        <p:nvSpPr>
          <p:cNvPr id="61" name="角丸四角形 60"/>
          <p:cNvSpPr/>
          <p:nvPr/>
        </p:nvSpPr>
        <p:spPr>
          <a:xfrm>
            <a:off x="5662012" y="2525645"/>
            <a:ext cx="4243544" cy="714823"/>
          </a:xfrm>
          <a:prstGeom prst="roundRect">
            <a:avLst>
              <a:gd name="adj" fmla="val 9789"/>
            </a:avLst>
          </a:prstGeom>
          <a:solidFill>
            <a:schemeClr val="bg1"/>
          </a:solidFill>
          <a:ln w="28575">
            <a:solidFill>
              <a:srgbClr val="51AD97"/>
            </a:solidFill>
          </a:ln>
        </p:spPr>
        <p:style>
          <a:lnRef idx="2">
            <a:schemeClr val="accent1">
              <a:shade val="50000"/>
            </a:schemeClr>
          </a:lnRef>
          <a:fillRef idx="1">
            <a:schemeClr val="accent1"/>
          </a:fillRef>
          <a:effectRef idx="0">
            <a:schemeClr val="accent1"/>
          </a:effectRef>
          <a:fontRef idx="minor">
            <a:schemeClr val="lt1"/>
          </a:fontRef>
        </p:style>
        <p:txBody>
          <a:bodyPr lIns="108000" tIns="18000" rIns="108000" bIns="0" rtlCol="0" anchor="ctr"/>
          <a:lstStyle/>
          <a:p>
            <a:pPr marL="171450" indent="-171450">
              <a:lnSpc>
                <a:spcPct val="110000"/>
              </a:lnSpc>
              <a:buFont typeface="Wingdings" panose="05000000000000000000" pitchFamily="2" charset="2"/>
              <a:buChar char="l"/>
            </a:pPr>
            <a:r>
              <a:rPr kumimoji="1" lang="ja-JP" altLang="en-US" sz="1130" b="1" spc="80" dirty="0">
                <a:solidFill>
                  <a:srgbClr val="51AD97"/>
                </a:solidFill>
              </a:rPr>
              <a:t>学校</a:t>
            </a:r>
          </a:p>
          <a:p>
            <a:pPr marL="171450" indent="-171450">
              <a:lnSpc>
                <a:spcPct val="110000"/>
              </a:lnSpc>
              <a:buFont typeface="Wingdings" panose="05000000000000000000" pitchFamily="2" charset="2"/>
              <a:buChar char="l"/>
            </a:pPr>
            <a:r>
              <a:rPr kumimoji="1" lang="ja-JP" altLang="en-US" sz="1130" b="1" spc="80" dirty="0">
                <a:solidFill>
                  <a:srgbClr val="51AD97"/>
                </a:solidFill>
              </a:rPr>
              <a:t>教育委員会　など</a:t>
            </a:r>
          </a:p>
        </p:txBody>
      </p:sp>
      <p:sp>
        <p:nvSpPr>
          <p:cNvPr id="63" name="正方形/長方形 62"/>
          <p:cNvSpPr/>
          <p:nvPr/>
        </p:nvSpPr>
        <p:spPr>
          <a:xfrm>
            <a:off x="5415663" y="5138735"/>
            <a:ext cx="4736243" cy="2149530"/>
          </a:xfrm>
          <a:prstGeom prst="rect">
            <a:avLst/>
          </a:prstGeom>
          <a:solidFill>
            <a:schemeClr val="bg1">
              <a:lumMod val="95000"/>
              <a:alpha val="50000"/>
            </a:schemeClr>
          </a:solidFill>
          <a:ln w="19050">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endParaRPr kumimoji="1" lang="ja-JP" altLang="en-US" sz="1400" spc="80" dirty="0">
              <a:solidFill>
                <a:schemeClr val="tx1"/>
              </a:solidFill>
            </a:endParaRPr>
          </a:p>
        </p:txBody>
      </p:sp>
      <p:sp>
        <p:nvSpPr>
          <p:cNvPr id="64" name="正方形/長方形 63"/>
          <p:cNvSpPr/>
          <p:nvPr/>
        </p:nvSpPr>
        <p:spPr>
          <a:xfrm>
            <a:off x="5415663" y="4845780"/>
            <a:ext cx="4736243" cy="292954"/>
          </a:xfrm>
          <a:prstGeom prst="rect">
            <a:avLst/>
          </a:prstGeom>
          <a:solidFill>
            <a:srgbClr val="FF7C80"/>
          </a:solidFill>
          <a:ln w="19050">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450" b="1" spc="150" dirty="0">
                <a:solidFill>
                  <a:schemeClr val="bg1"/>
                </a:solidFill>
              </a:rPr>
              <a:t>障害福祉</a:t>
            </a:r>
          </a:p>
        </p:txBody>
      </p:sp>
      <p:sp>
        <p:nvSpPr>
          <p:cNvPr id="65" name="正方形/長方形 64"/>
          <p:cNvSpPr/>
          <p:nvPr/>
        </p:nvSpPr>
        <p:spPr>
          <a:xfrm>
            <a:off x="5711678" y="6019105"/>
            <a:ext cx="4144212" cy="1091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just">
              <a:lnSpc>
                <a:spcPct val="130000"/>
              </a:lnSpc>
              <a:buClr>
                <a:srgbClr val="F7B353"/>
              </a:buClr>
            </a:pPr>
            <a:r>
              <a:rPr kumimoji="1" lang="ja-JP" altLang="en-US" sz="1150" dirty="0">
                <a:solidFill>
                  <a:schemeClr val="tx1"/>
                </a:solidFill>
              </a:rPr>
              <a:t>　</a:t>
            </a:r>
            <a:r>
              <a:rPr kumimoji="1" lang="ja-JP" altLang="en-US" sz="1150" b="1" i="1" dirty="0">
                <a:solidFill>
                  <a:srgbClr val="FF474B"/>
                </a:solidFill>
              </a:rPr>
              <a:t>障害福祉政策の主管課</a:t>
            </a:r>
            <a:r>
              <a:rPr kumimoji="1" lang="ja-JP" altLang="en-US" sz="1150" i="1" dirty="0">
                <a:solidFill>
                  <a:schemeClr val="tx1"/>
                </a:solidFill>
              </a:rPr>
              <a:t>は、障害福祉サービス等の支給決定などのほか、本人又はケアをしている家族に障害がある場合の支援を行います。</a:t>
            </a:r>
          </a:p>
          <a:p>
            <a:pPr algn="just">
              <a:lnSpc>
                <a:spcPct val="130000"/>
              </a:lnSpc>
              <a:buClr>
                <a:srgbClr val="F7B353"/>
              </a:buClr>
            </a:pPr>
            <a:r>
              <a:rPr kumimoji="1" lang="ja-JP" altLang="en-US" sz="1150" b="1" i="1" dirty="0">
                <a:solidFill>
                  <a:srgbClr val="FF474B"/>
                </a:solidFill>
              </a:rPr>
              <a:t>　基幹相談支援センター、特定相談支援事業所</a:t>
            </a:r>
            <a:r>
              <a:rPr kumimoji="1" lang="ja-JP" altLang="en-US" sz="1150" i="1" dirty="0">
                <a:solidFill>
                  <a:schemeClr val="tx1"/>
                </a:solidFill>
              </a:rPr>
              <a:t>は、障害者のサービス等利用計画の作成、支援実施、病院・施設の入所・退所等にあたって地域移行に向けた支援等を行います。</a:t>
            </a:r>
          </a:p>
        </p:txBody>
      </p:sp>
      <p:sp>
        <p:nvSpPr>
          <p:cNvPr id="66" name="角丸四角形 65"/>
          <p:cNvSpPr/>
          <p:nvPr/>
        </p:nvSpPr>
        <p:spPr>
          <a:xfrm>
            <a:off x="5662012" y="5254925"/>
            <a:ext cx="4243544" cy="647991"/>
          </a:xfrm>
          <a:prstGeom prst="roundRect">
            <a:avLst>
              <a:gd name="adj" fmla="val 9789"/>
            </a:avLst>
          </a:prstGeom>
          <a:solidFill>
            <a:schemeClr val="bg1"/>
          </a:solidFill>
          <a:ln w="28575">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lIns="108000" tIns="18000" rIns="108000" bIns="0" rtlCol="0" anchor="ctr"/>
          <a:lstStyle/>
          <a:p>
            <a:pPr marL="171450" indent="-171450" algn="just">
              <a:lnSpc>
                <a:spcPct val="110000"/>
              </a:lnSpc>
              <a:buFont typeface="Wingdings" panose="05000000000000000000" pitchFamily="2" charset="2"/>
              <a:buChar char="l"/>
            </a:pPr>
            <a:r>
              <a:rPr kumimoji="1" lang="ja-JP" altLang="en-US" sz="1130" b="1" spc="80" dirty="0">
                <a:solidFill>
                  <a:srgbClr val="FF474B"/>
                </a:solidFill>
              </a:rPr>
              <a:t>区市町村の障害福祉政策の主管課</a:t>
            </a:r>
          </a:p>
          <a:p>
            <a:pPr marL="171450" indent="-171450" algn="just">
              <a:lnSpc>
                <a:spcPct val="110000"/>
              </a:lnSpc>
              <a:buFont typeface="Wingdings" panose="05000000000000000000" pitchFamily="2" charset="2"/>
              <a:buChar char="l"/>
            </a:pPr>
            <a:r>
              <a:rPr kumimoji="1" lang="ja-JP" altLang="en-US" sz="1130" b="1" spc="80" dirty="0">
                <a:solidFill>
                  <a:srgbClr val="FF474B"/>
                </a:solidFill>
              </a:rPr>
              <a:t>基幹相談支援センター</a:t>
            </a:r>
          </a:p>
          <a:p>
            <a:pPr marL="171450" indent="-171450" algn="just">
              <a:lnSpc>
                <a:spcPct val="110000"/>
              </a:lnSpc>
              <a:buFont typeface="Wingdings" panose="05000000000000000000" pitchFamily="2" charset="2"/>
              <a:buChar char="l"/>
            </a:pPr>
            <a:r>
              <a:rPr kumimoji="1" lang="ja-JP" altLang="en-US" sz="1130" b="1" spc="80" dirty="0">
                <a:solidFill>
                  <a:srgbClr val="FF474B"/>
                </a:solidFill>
              </a:rPr>
              <a:t>特定相談支援事業所　など</a:t>
            </a:r>
          </a:p>
        </p:txBody>
      </p:sp>
    </p:spTree>
    <p:extLst>
      <p:ext uri="{BB962C8B-B14F-4D97-AF65-F5344CB8AC3E}">
        <p14:creationId xmlns:p14="http://schemas.microsoft.com/office/powerpoint/2010/main" val="2186069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E404A7C7-E5A9-4202-A9FB-4BD923E4729E}" type="slidenum">
              <a:rPr lang="ja-JP" altLang="en-US" smtClean="0"/>
              <a:pPr/>
              <a:t>4</a:t>
            </a:fld>
            <a:endParaRPr lang="ja-JP" altLang="en-US"/>
          </a:p>
        </p:txBody>
      </p:sp>
      <p:sp>
        <p:nvSpPr>
          <p:cNvPr id="2" name="タイトル 1"/>
          <p:cNvSpPr>
            <a:spLocks noGrp="1"/>
          </p:cNvSpPr>
          <p:nvPr>
            <p:ph type="title"/>
          </p:nvPr>
        </p:nvSpPr>
        <p:spPr/>
        <p:txBody>
          <a:bodyPr/>
          <a:lstStyle/>
          <a:p>
            <a:r>
              <a:rPr lang="ja-JP" altLang="en-US" dirty="0"/>
              <a:t>支援機関の役割</a:t>
            </a:r>
          </a:p>
        </p:txBody>
      </p:sp>
      <p:sp>
        <p:nvSpPr>
          <p:cNvPr id="13" name="角丸四角形 12"/>
          <p:cNvSpPr/>
          <p:nvPr/>
        </p:nvSpPr>
        <p:spPr>
          <a:xfrm>
            <a:off x="5460757" y="3295221"/>
            <a:ext cx="4691149" cy="4019979"/>
          </a:xfrm>
          <a:prstGeom prst="roundRect">
            <a:avLst>
              <a:gd name="adj" fmla="val 2769"/>
            </a:avLst>
          </a:prstGeom>
          <a:solidFill>
            <a:srgbClr val="F082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396000" rIns="252000" bIns="0" rtlCol="0" anchor="t" anchorCtr="0"/>
          <a:lstStyle/>
          <a:p>
            <a:pPr marL="171450" indent="-171450" algn="just">
              <a:lnSpc>
                <a:spcPct val="130000"/>
              </a:lnSpc>
              <a:buClr>
                <a:srgbClr val="F7B353"/>
              </a:buClr>
              <a:buFont typeface="Wingdings" panose="05000000000000000000" pitchFamily="2" charset="2"/>
              <a:buChar char="l"/>
            </a:pPr>
            <a:r>
              <a:rPr kumimoji="1" lang="ja-JP" altLang="en-US" sz="1180" dirty="0">
                <a:solidFill>
                  <a:schemeClr val="tx1"/>
                </a:solidFill>
              </a:rPr>
              <a:t>ヤングケアラー本人は、学校の友人や家族には「心配をかけたくない」といった思いから、相談ができない、本心が言えないことがあります。</a:t>
            </a:r>
          </a:p>
          <a:p>
            <a:pPr marL="171450" indent="-171450" algn="just">
              <a:lnSpc>
                <a:spcPct val="130000"/>
              </a:lnSpc>
              <a:buClr>
                <a:srgbClr val="F7B353"/>
              </a:buClr>
              <a:buFont typeface="Wingdings" panose="05000000000000000000" pitchFamily="2" charset="2"/>
              <a:buChar char="l"/>
            </a:pPr>
            <a:endParaRPr kumimoji="1" lang="ja-JP" altLang="en-US" sz="1180" dirty="0">
              <a:solidFill>
                <a:schemeClr val="tx1"/>
              </a:solidFill>
            </a:endParaRPr>
          </a:p>
          <a:p>
            <a:pPr marL="171450" indent="-171450" algn="just">
              <a:lnSpc>
                <a:spcPct val="130000"/>
              </a:lnSpc>
              <a:buClr>
                <a:srgbClr val="F7B353"/>
              </a:buClr>
              <a:buFont typeface="Wingdings" panose="05000000000000000000" pitchFamily="2" charset="2"/>
              <a:buChar char="l"/>
            </a:pPr>
            <a:r>
              <a:rPr kumimoji="1" lang="ja-JP" altLang="en-US" sz="1180" dirty="0">
                <a:solidFill>
                  <a:schemeClr val="tx1"/>
                </a:solidFill>
              </a:rPr>
              <a:t>地域の居場所での会話（「伴走・寄り添い型支援」）や、同じ境遇のヤングケアラー同士で悩みを話せる「共感型支援」で寄り添っていく中で、自分一人ではない・仲間がいるということ、様々な気持ちが混合していていいということなどを教えてもらって</a:t>
            </a:r>
            <a:r>
              <a:rPr kumimoji="1" lang="ja-JP" altLang="en-US" sz="1180" b="1" dirty="0">
                <a:solidFill>
                  <a:srgbClr val="FB5A15"/>
                </a:solidFill>
              </a:rPr>
              <a:t>安心して</a:t>
            </a:r>
            <a:r>
              <a:rPr kumimoji="1" lang="ja-JP" altLang="en-US" sz="1180" dirty="0">
                <a:solidFill>
                  <a:schemeClr val="tx1"/>
                </a:solidFill>
              </a:rPr>
              <a:t>、</a:t>
            </a:r>
            <a:r>
              <a:rPr kumimoji="1" lang="ja-JP" altLang="en-US" sz="1180" b="1" dirty="0">
                <a:solidFill>
                  <a:srgbClr val="FB5A15"/>
                </a:solidFill>
              </a:rPr>
              <a:t>初めて学校や福祉に相談してもいいと思ってもらえたり</a:t>
            </a:r>
            <a:r>
              <a:rPr kumimoji="1" lang="ja-JP" altLang="en-US" sz="1180" dirty="0">
                <a:solidFill>
                  <a:schemeClr val="tx1"/>
                </a:solidFill>
              </a:rPr>
              <a:t>、本人にとって「こうなりたい」といった希望が出てくる可能性があります。</a:t>
            </a:r>
          </a:p>
          <a:p>
            <a:pPr algn="just">
              <a:lnSpc>
                <a:spcPct val="130000"/>
              </a:lnSpc>
              <a:buClr>
                <a:srgbClr val="F7B353"/>
              </a:buClr>
            </a:pPr>
            <a:r>
              <a:rPr kumimoji="1" lang="ja-JP" altLang="en-US" sz="1180" dirty="0">
                <a:solidFill>
                  <a:schemeClr val="tx1"/>
                </a:solidFill>
              </a:rPr>
              <a:t>　 そのため、地域の支援機関等も大事な関係者です。</a:t>
            </a:r>
          </a:p>
          <a:p>
            <a:pPr marL="171450" indent="-171450" algn="just">
              <a:lnSpc>
                <a:spcPct val="130000"/>
              </a:lnSpc>
              <a:buClr>
                <a:srgbClr val="F7B353"/>
              </a:buClr>
              <a:buFont typeface="Wingdings" panose="05000000000000000000" pitchFamily="2" charset="2"/>
              <a:buChar char="l"/>
            </a:pPr>
            <a:endParaRPr kumimoji="1" lang="ja-JP" altLang="en-US" sz="1180" dirty="0">
              <a:solidFill>
                <a:schemeClr val="tx1"/>
              </a:solidFill>
            </a:endParaRPr>
          </a:p>
          <a:p>
            <a:pPr marL="171450" indent="-171450" algn="just">
              <a:lnSpc>
                <a:spcPct val="130000"/>
              </a:lnSpc>
              <a:buClr>
                <a:srgbClr val="F7B353"/>
              </a:buClr>
              <a:buFont typeface="Wingdings" panose="05000000000000000000" pitchFamily="2" charset="2"/>
              <a:buChar char="l"/>
            </a:pPr>
            <a:r>
              <a:rPr kumimoji="1" lang="ja-JP" altLang="en-US" sz="1180" spc="50" dirty="0">
                <a:solidFill>
                  <a:schemeClr val="tx1"/>
                </a:solidFill>
              </a:rPr>
              <a:t>誰になら話しやすいのかは子供により異なります。上記で述べた役割を、本人と信頼関係を築いている</a:t>
            </a:r>
            <a:r>
              <a:rPr kumimoji="1" lang="ja-JP" altLang="en-US" sz="1180" b="1" spc="50" dirty="0">
                <a:solidFill>
                  <a:srgbClr val="FB5A15"/>
                </a:solidFill>
              </a:rPr>
              <a:t>相談支援員、ケースワーカー等が担える場合もあります</a:t>
            </a:r>
            <a:r>
              <a:rPr kumimoji="1" lang="ja-JP" altLang="en-US" sz="1180" spc="50" dirty="0">
                <a:solidFill>
                  <a:schemeClr val="tx1"/>
                </a:solidFill>
              </a:rPr>
              <a:t>。子供の気持ちを推察し、状況に応じて対応しましょう。</a:t>
            </a:r>
          </a:p>
        </p:txBody>
      </p:sp>
      <p:sp>
        <p:nvSpPr>
          <p:cNvPr id="15" name="正方形/長方形 14"/>
          <p:cNvSpPr/>
          <p:nvPr/>
        </p:nvSpPr>
        <p:spPr>
          <a:xfrm>
            <a:off x="539906" y="3434824"/>
            <a:ext cx="4672578" cy="3880376"/>
          </a:xfrm>
          <a:prstGeom prst="rect">
            <a:avLst/>
          </a:prstGeom>
          <a:solidFill>
            <a:srgbClr val="D9EDDE">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endParaRPr kumimoji="1" lang="ja-JP" altLang="en-US" sz="1100" spc="80" dirty="0">
              <a:solidFill>
                <a:schemeClr val="tx1"/>
              </a:solidFill>
            </a:endParaRPr>
          </a:p>
        </p:txBody>
      </p:sp>
      <p:sp>
        <p:nvSpPr>
          <p:cNvPr id="16" name="正方形/長方形 15"/>
          <p:cNvSpPr/>
          <p:nvPr/>
        </p:nvSpPr>
        <p:spPr>
          <a:xfrm>
            <a:off x="539906" y="3297888"/>
            <a:ext cx="4672578" cy="360000"/>
          </a:xfrm>
          <a:prstGeom prst="rect">
            <a:avLst/>
          </a:prstGeom>
          <a:solidFill>
            <a:srgbClr val="51AD9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500" b="1" spc="150" dirty="0">
                <a:solidFill>
                  <a:schemeClr val="bg1"/>
                </a:solidFill>
              </a:rPr>
              <a:t>地域の支援機関</a:t>
            </a:r>
          </a:p>
        </p:txBody>
      </p:sp>
      <p:sp>
        <p:nvSpPr>
          <p:cNvPr id="17" name="角丸四角形 16"/>
          <p:cNvSpPr/>
          <p:nvPr/>
        </p:nvSpPr>
        <p:spPr>
          <a:xfrm>
            <a:off x="831942" y="4330841"/>
            <a:ext cx="4088506" cy="2711424"/>
          </a:xfrm>
          <a:prstGeom prst="roundRect">
            <a:avLst>
              <a:gd name="adj" fmla="val 4373"/>
            </a:avLst>
          </a:prstGeom>
          <a:solidFill>
            <a:schemeClr val="bg1"/>
          </a:solidFill>
          <a:ln w="38100">
            <a:solidFill>
              <a:srgbClr val="51AD97"/>
            </a:solidFill>
          </a:ln>
        </p:spPr>
        <p:style>
          <a:lnRef idx="2">
            <a:schemeClr val="accent1">
              <a:shade val="50000"/>
            </a:schemeClr>
          </a:lnRef>
          <a:fillRef idx="1">
            <a:schemeClr val="accent1"/>
          </a:fillRef>
          <a:effectRef idx="0">
            <a:schemeClr val="accent1"/>
          </a:effectRef>
          <a:fontRef idx="minor">
            <a:schemeClr val="lt1"/>
          </a:fontRef>
        </p:style>
        <p:txBody>
          <a:bodyPr lIns="108000" tIns="18000" rIns="36000" bIns="0" rtlCol="0" anchor="ctr"/>
          <a:lstStyle/>
          <a:p>
            <a:pPr marL="285750" indent="-285750" algn="just">
              <a:lnSpc>
                <a:spcPct val="130000"/>
              </a:lnSpc>
              <a:buFont typeface="Wingdings" panose="05000000000000000000" pitchFamily="2" charset="2"/>
              <a:buChar char="n"/>
            </a:pPr>
            <a:r>
              <a:rPr kumimoji="1" lang="ja-JP" altLang="en-US" sz="1300" b="1" spc="50" dirty="0">
                <a:solidFill>
                  <a:srgbClr val="51AD97"/>
                </a:solidFill>
              </a:rPr>
              <a:t>地域の中で見守る</a:t>
            </a:r>
          </a:p>
          <a:p>
            <a:pPr marL="285750" indent="-285750" algn="just">
              <a:lnSpc>
                <a:spcPct val="130000"/>
              </a:lnSpc>
              <a:buFont typeface="Arial" panose="020B0604020202020204" pitchFamily="34" charset="0"/>
              <a:buChar char="•"/>
            </a:pPr>
            <a:r>
              <a:rPr kumimoji="1" lang="ja-JP" altLang="en-US" sz="1200" dirty="0">
                <a:solidFill>
                  <a:schemeClr val="tx1"/>
                </a:solidFill>
              </a:rPr>
              <a:t>地域の施設（児童館、学童クラブ等）</a:t>
            </a:r>
          </a:p>
          <a:p>
            <a:pPr marL="285750" indent="-285750" algn="just">
              <a:lnSpc>
                <a:spcPct val="130000"/>
              </a:lnSpc>
              <a:buFont typeface="Arial" panose="020B0604020202020204" pitchFamily="34" charset="0"/>
              <a:buChar char="•"/>
            </a:pPr>
            <a:r>
              <a:rPr kumimoji="1" lang="ja-JP" altLang="en-US" sz="1200" dirty="0">
                <a:solidFill>
                  <a:schemeClr val="tx1"/>
                </a:solidFill>
              </a:rPr>
              <a:t>保育所や認定こども園、幼稚園</a:t>
            </a:r>
          </a:p>
          <a:p>
            <a:pPr marL="285750" indent="-285750" algn="just">
              <a:lnSpc>
                <a:spcPct val="130000"/>
              </a:lnSpc>
              <a:buFont typeface="Arial" panose="020B0604020202020204" pitchFamily="34" charset="0"/>
              <a:buChar char="•"/>
            </a:pPr>
            <a:r>
              <a:rPr kumimoji="1" lang="ja-JP" altLang="en-US" sz="1200" dirty="0">
                <a:solidFill>
                  <a:schemeClr val="tx1"/>
                </a:solidFill>
              </a:rPr>
              <a:t>地域の関係者（民生委員・児童委員、町会・子供会等）</a:t>
            </a:r>
          </a:p>
          <a:p>
            <a:pPr marL="285750" indent="-285750" algn="just">
              <a:lnSpc>
                <a:spcPct val="130000"/>
              </a:lnSpc>
              <a:buFont typeface="Arial" panose="020B0604020202020204" pitchFamily="34" charset="0"/>
              <a:buChar char="•"/>
            </a:pPr>
            <a:r>
              <a:rPr kumimoji="1" lang="ja-JP" altLang="en-US" sz="1200" dirty="0">
                <a:solidFill>
                  <a:schemeClr val="tx1"/>
                </a:solidFill>
              </a:rPr>
              <a:t>支援団体（フリースクール、子供食堂等）</a:t>
            </a:r>
          </a:p>
          <a:p>
            <a:pPr marL="171450" indent="-171450" algn="just">
              <a:lnSpc>
                <a:spcPct val="130000"/>
              </a:lnSpc>
              <a:buFont typeface="Wingdings" panose="05000000000000000000" pitchFamily="2" charset="2"/>
              <a:buChar char="l"/>
            </a:pPr>
            <a:endParaRPr kumimoji="1" lang="ja-JP" altLang="en-US" sz="1200" b="1" dirty="0">
              <a:solidFill>
                <a:srgbClr val="51AD97"/>
              </a:solidFill>
            </a:endParaRPr>
          </a:p>
          <a:p>
            <a:pPr marL="285750" indent="-285750" algn="just">
              <a:lnSpc>
                <a:spcPct val="130000"/>
              </a:lnSpc>
              <a:buFont typeface="Wingdings" panose="05000000000000000000" pitchFamily="2" charset="2"/>
              <a:buChar char="n"/>
            </a:pPr>
            <a:r>
              <a:rPr kumimoji="1" lang="ja-JP" altLang="en-US" sz="1300" b="1" spc="30" dirty="0">
                <a:solidFill>
                  <a:srgbClr val="51AD97"/>
                </a:solidFill>
              </a:rPr>
              <a:t>ケアの悩み等をヤングケアラー同士や</a:t>
            </a:r>
            <a:endParaRPr kumimoji="1" lang="en-US" altLang="ja-JP" sz="1300" b="1" spc="30" dirty="0">
              <a:solidFill>
                <a:srgbClr val="51AD97"/>
              </a:solidFill>
            </a:endParaRPr>
          </a:p>
          <a:p>
            <a:pPr algn="just">
              <a:lnSpc>
                <a:spcPct val="130000"/>
              </a:lnSpc>
            </a:pPr>
            <a:r>
              <a:rPr kumimoji="1" lang="ja-JP" altLang="en-US" sz="1300" b="1" spc="30" dirty="0">
                <a:solidFill>
                  <a:srgbClr val="51AD97"/>
                </a:solidFill>
              </a:rPr>
              <a:t>　    元ヤングケアラーと話せる</a:t>
            </a:r>
          </a:p>
          <a:p>
            <a:pPr marL="285750" indent="-285750" algn="just">
              <a:lnSpc>
                <a:spcPct val="130000"/>
              </a:lnSpc>
              <a:buFont typeface="Arial" panose="020B0604020202020204" pitchFamily="34" charset="0"/>
              <a:buChar char="•"/>
            </a:pPr>
            <a:r>
              <a:rPr kumimoji="1" lang="ja-JP" altLang="en-US" sz="1200" dirty="0">
                <a:solidFill>
                  <a:schemeClr val="tx1"/>
                </a:solidFill>
              </a:rPr>
              <a:t>ピアサポート（サロン等）</a:t>
            </a:r>
          </a:p>
        </p:txBody>
      </p:sp>
      <p:sp>
        <p:nvSpPr>
          <p:cNvPr id="18" name="正方形/長方形 17"/>
          <p:cNvSpPr/>
          <p:nvPr/>
        </p:nvSpPr>
        <p:spPr>
          <a:xfrm>
            <a:off x="831942" y="3707643"/>
            <a:ext cx="4088506" cy="7216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just">
              <a:lnSpc>
                <a:spcPct val="130000"/>
              </a:lnSpc>
              <a:buClr>
                <a:srgbClr val="F7B353"/>
              </a:buClr>
            </a:pPr>
            <a:r>
              <a:rPr kumimoji="1" lang="ja-JP" altLang="en-US" sz="1200" dirty="0">
                <a:solidFill>
                  <a:schemeClr val="tx1"/>
                </a:solidFill>
              </a:rPr>
              <a:t>　日頃から子供と関わりのある施設・関係者と、必要なときに連携できる体制を構築しておくことが重要です。</a:t>
            </a:r>
          </a:p>
        </p:txBody>
      </p:sp>
      <p:grpSp>
        <p:nvGrpSpPr>
          <p:cNvPr id="19" name="グループ化 18"/>
          <p:cNvGrpSpPr/>
          <p:nvPr/>
        </p:nvGrpSpPr>
        <p:grpSpPr>
          <a:xfrm>
            <a:off x="5737773" y="4287641"/>
            <a:ext cx="4137116" cy="1896595"/>
            <a:chOff x="5408906" y="4086225"/>
            <a:chExt cx="4500000" cy="1507870"/>
          </a:xfrm>
        </p:grpSpPr>
        <p:sp>
          <p:nvSpPr>
            <p:cNvPr id="20" name="フリーフォーム 19"/>
            <p:cNvSpPr/>
            <p:nvPr/>
          </p:nvSpPr>
          <p:spPr>
            <a:xfrm>
              <a:off x="5408906" y="4086225"/>
              <a:ext cx="4500000" cy="0"/>
            </a:xfrm>
            <a:custGeom>
              <a:avLst/>
              <a:gdLst>
                <a:gd name="connsiteX0" fmla="*/ 0 w 4314825"/>
                <a:gd name="connsiteY0" fmla="*/ 0 h 0"/>
                <a:gd name="connsiteX1" fmla="*/ 4314825 w 4314825"/>
                <a:gd name="connsiteY1" fmla="*/ 0 h 0"/>
              </a:gdLst>
              <a:ahLst/>
              <a:cxnLst>
                <a:cxn ang="0">
                  <a:pos x="connsiteX0" y="connsiteY0"/>
                </a:cxn>
                <a:cxn ang="0">
                  <a:pos x="connsiteX1" y="connsiteY1"/>
                </a:cxn>
              </a:cxnLst>
              <a:rect l="l" t="t" r="r" b="b"/>
              <a:pathLst>
                <a:path w="4314825">
                  <a:moveTo>
                    <a:pt x="0" y="0"/>
                  </a:moveTo>
                  <a:lnTo>
                    <a:pt x="4314825" y="0"/>
                  </a:lnTo>
                </a:path>
              </a:pathLst>
            </a:custGeom>
            <a:noFill/>
            <a:ln w="22225">
              <a:solidFill>
                <a:srgbClr val="F082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フリーフォーム 20"/>
            <p:cNvSpPr/>
            <p:nvPr/>
          </p:nvSpPr>
          <p:spPr>
            <a:xfrm>
              <a:off x="5408906" y="5594095"/>
              <a:ext cx="4500000" cy="0"/>
            </a:xfrm>
            <a:custGeom>
              <a:avLst/>
              <a:gdLst>
                <a:gd name="connsiteX0" fmla="*/ 0 w 4314825"/>
                <a:gd name="connsiteY0" fmla="*/ 0 h 0"/>
                <a:gd name="connsiteX1" fmla="*/ 4314825 w 4314825"/>
                <a:gd name="connsiteY1" fmla="*/ 0 h 0"/>
              </a:gdLst>
              <a:ahLst/>
              <a:cxnLst>
                <a:cxn ang="0">
                  <a:pos x="connsiteX0" y="connsiteY0"/>
                </a:cxn>
                <a:cxn ang="0">
                  <a:pos x="connsiteX1" y="connsiteY1"/>
                </a:cxn>
              </a:cxnLst>
              <a:rect l="l" t="t" r="r" b="b"/>
              <a:pathLst>
                <a:path w="4314825">
                  <a:moveTo>
                    <a:pt x="0" y="0"/>
                  </a:moveTo>
                  <a:lnTo>
                    <a:pt x="4314825" y="0"/>
                  </a:lnTo>
                </a:path>
              </a:pathLst>
            </a:custGeom>
            <a:noFill/>
            <a:ln w="22225">
              <a:solidFill>
                <a:srgbClr val="F082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2" name="グループ化 21"/>
          <p:cNvGrpSpPr/>
          <p:nvPr/>
        </p:nvGrpSpPr>
        <p:grpSpPr>
          <a:xfrm>
            <a:off x="7031805" y="3188617"/>
            <a:ext cx="1479149" cy="355041"/>
            <a:chOff x="7102393" y="2070824"/>
            <a:chExt cx="1584327" cy="380287"/>
          </a:xfrm>
        </p:grpSpPr>
        <p:pic>
          <p:nvPicPr>
            <p:cNvPr id="23" name="図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70097" y="2185008"/>
              <a:ext cx="1216623" cy="255654"/>
            </a:xfrm>
            <a:prstGeom prst="rect">
              <a:avLst/>
            </a:prstGeom>
          </p:spPr>
        </p:pic>
        <p:pic>
          <p:nvPicPr>
            <p:cNvPr id="24" name="図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2393" y="2070824"/>
              <a:ext cx="253614" cy="380287"/>
            </a:xfrm>
            <a:prstGeom prst="rect">
              <a:avLst/>
            </a:prstGeom>
          </p:spPr>
        </p:pic>
      </p:grpSp>
      <p:sp>
        <p:nvSpPr>
          <p:cNvPr id="29" name="正方形/長方形 28"/>
          <p:cNvSpPr/>
          <p:nvPr/>
        </p:nvSpPr>
        <p:spPr>
          <a:xfrm>
            <a:off x="540000" y="1263790"/>
            <a:ext cx="4672484" cy="1898099"/>
          </a:xfrm>
          <a:prstGeom prst="rect">
            <a:avLst/>
          </a:prstGeom>
          <a:solidFill>
            <a:schemeClr val="bg1">
              <a:lumMod val="95000"/>
              <a:alpha val="50000"/>
            </a:schemeClr>
          </a:solidFill>
          <a:ln w="19050">
            <a:solidFill>
              <a:srgbClr val="2579BF"/>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endParaRPr kumimoji="1" lang="ja-JP" altLang="en-US" sz="1400" spc="80" dirty="0">
              <a:solidFill>
                <a:schemeClr val="tx1"/>
              </a:solidFill>
            </a:endParaRPr>
          </a:p>
        </p:txBody>
      </p:sp>
      <p:sp>
        <p:nvSpPr>
          <p:cNvPr id="30" name="正方形/長方形 29"/>
          <p:cNvSpPr/>
          <p:nvPr/>
        </p:nvSpPr>
        <p:spPr>
          <a:xfrm>
            <a:off x="540000" y="960063"/>
            <a:ext cx="4672484" cy="303726"/>
          </a:xfrm>
          <a:prstGeom prst="rect">
            <a:avLst/>
          </a:prstGeom>
          <a:solidFill>
            <a:srgbClr val="2579BF"/>
          </a:solidFill>
          <a:ln w="19050">
            <a:solidFill>
              <a:srgbClr val="2579BF"/>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450" b="1" spc="150" dirty="0">
                <a:solidFill>
                  <a:schemeClr val="bg1"/>
                </a:solidFill>
              </a:rPr>
              <a:t>保　健</a:t>
            </a:r>
          </a:p>
        </p:txBody>
      </p:sp>
      <p:sp>
        <p:nvSpPr>
          <p:cNvPr id="31" name="正方形/長方形 30"/>
          <p:cNvSpPr/>
          <p:nvPr/>
        </p:nvSpPr>
        <p:spPr>
          <a:xfrm>
            <a:off x="832030" y="1956146"/>
            <a:ext cx="4088423" cy="6969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just">
              <a:lnSpc>
                <a:spcPct val="130000"/>
              </a:lnSpc>
              <a:buClr>
                <a:srgbClr val="F7B353"/>
              </a:buClr>
            </a:pPr>
            <a:r>
              <a:rPr kumimoji="1" lang="ja-JP" altLang="en-US" sz="1140" dirty="0">
                <a:solidFill>
                  <a:schemeClr val="tx1"/>
                </a:solidFill>
              </a:rPr>
              <a:t>　</a:t>
            </a:r>
            <a:r>
              <a:rPr kumimoji="1" lang="ja-JP" altLang="en-US" sz="1140" b="1" dirty="0">
                <a:solidFill>
                  <a:srgbClr val="2579BF"/>
                </a:solidFill>
              </a:rPr>
              <a:t>保健所・保健センター</a:t>
            </a:r>
            <a:r>
              <a:rPr kumimoji="1" lang="ja-JP" altLang="en-US" sz="1140" dirty="0">
                <a:solidFill>
                  <a:schemeClr val="tx1"/>
                </a:solidFill>
              </a:rPr>
              <a:t>は、</a:t>
            </a:r>
            <a:r>
              <a:rPr kumimoji="1" lang="ja-JP" altLang="en-US" sz="1140" b="1" dirty="0">
                <a:solidFill>
                  <a:srgbClr val="2579BF"/>
                </a:solidFill>
              </a:rPr>
              <a:t>地域住民の健康づくりを</a:t>
            </a:r>
            <a:r>
              <a:rPr kumimoji="1" lang="ja-JP" altLang="en-US" sz="1140" b="1">
                <a:solidFill>
                  <a:srgbClr val="2579BF"/>
                </a:solidFill>
              </a:rPr>
              <a:t>支援します</a:t>
            </a:r>
            <a:r>
              <a:rPr kumimoji="1" lang="ja-JP" altLang="en-US" sz="1140" b="1" dirty="0">
                <a:solidFill>
                  <a:srgbClr val="2579BF"/>
                </a:solidFill>
              </a:rPr>
              <a:t>。</a:t>
            </a:r>
          </a:p>
          <a:p>
            <a:pPr algn="just">
              <a:lnSpc>
                <a:spcPct val="130000"/>
              </a:lnSpc>
              <a:buClr>
                <a:srgbClr val="F7B353"/>
              </a:buClr>
            </a:pPr>
            <a:r>
              <a:rPr kumimoji="1" lang="ja-JP" altLang="en-US" sz="1140" dirty="0">
                <a:solidFill>
                  <a:schemeClr val="tx1"/>
                </a:solidFill>
              </a:rPr>
              <a:t>家庭訪問も行い、家族全体の健康に関する相談を行っています。</a:t>
            </a:r>
            <a:endParaRPr kumimoji="1" lang="en-US" altLang="ja-JP" sz="1140" dirty="0">
              <a:solidFill>
                <a:schemeClr val="tx1"/>
              </a:solidFill>
            </a:endParaRPr>
          </a:p>
          <a:p>
            <a:pPr algn="just">
              <a:lnSpc>
                <a:spcPct val="130000"/>
              </a:lnSpc>
              <a:buClr>
                <a:srgbClr val="F7B353"/>
              </a:buClr>
            </a:pPr>
            <a:r>
              <a:rPr kumimoji="1" lang="ja-JP" altLang="en-US" sz="1140" dirty="0">
                <a:solidFill>
                  <a:schemeClr val="tx1"/>
                </a:solidFill>
              </a:rPr>
              <a:t>　検診や相談業務を通じて、ヤングケアラーに気付ける可能性があります。</a:t>
            </a:r>
          </a:p>
        </p:txBody>
      </p:sp>
      <p:sp>
        <p:nvSpPr>
          <p:cNvPr id="32" name="角丸四角形 31"/>
          <p:cNvSpPr/>
          <p:nvPr/>
        </p:nvSpPr>
        <p:spPr>
          <a:xfrm>
            <a:off x="783033" y="1384252"/>
            <a:ext cx="4186417" cy="469781"/>
          </a:xfrm>
          <a:prstGeom prst="roundRect">
            <a:avLst>
              <a:gd name="adj" fmla="val 9789"/>
            </a:avLst>
          </a:prstGeom>
          <a:solidFill>
            <a:schemeClr val="bg1"/>
          </a:solidFill>
          <a:ln w="28575">
            <a:solidFill>
              <a:srgbClr val="2579BF"/>
            </a:solidFill>
          </a:ln>
        </p:spPr>
        <p:style>
          <a:lnRef idx="2">
            <a:schemeClr val="accent1">
              <a:shade val="50000"/>
            </a:schemeClr>
          </a:lnRef>
          <a:fillRef idx="1">
            <a:schemeClr val="accent1"/>
          </a:fillRef>
          <a:effectRef idx="0">
            <a:schemeClr val="accent1"/>
          </a:effectRef>
          <a:fontRef idx="minor">
            <a:schemeClr val="lt1"/>
          </a:fontRef>
        </p:style>
        <p:txBody>
          <a:bodyPr lIns="108000" tIns="18000" rIns="108000" bIns="0" rtlCol="0" anchor="ctr"/>
          <a:lstStyle/>
          <a:p>
            <a:pPr marL="171450" indent="-171450" algn="just">
              <a:lnSpc>
                <a:spcPct val="110000"/>
              </a:lnSpc>
              <a:buFont typeface="Wingdings" panose="05000000000000000000" pitchFamily="2" charset="2"/>
              <a:buChar char="l"/>
            </a:pPr>
            <a:r>
              <a:rPr kumimoji="1" lang="ja-JP" altLang="en-US" sz="1130" b="1" spc="80" dirty="0">
                <a:solidFill>
                  <a:srgbClr val="2579BF"/>
                </a:solidFill>
              </a:rPr>
              <a:t>保健所</a:t>
            </a:r>
          </a:p>
          <a:p>
            <a:pPr marL="171450" indent="-171450" algn="just">
              <a:lnSpc>
                <a:spcPct val="110000"/>
              </a:lnSpc>
              <a:buFont typeface="Wingdings" panose="05000000000000000000" pitchFamily="2" charset="2"/>
              <a:buChar char="l"/>
            </a:pPr>
            <a:r>
              <a:rPr kumimoji="1" lang="ja-JP" altLang="en-US" sz="1130" b="1" spc="80" dirty="0">
                <a:solidFill>
                  <a:srgbClr val="2579BF"/>
                </a:solidFill>
              </a:rPr>
              <a:t>保健センター　など</a:t>
            </a:r>
          </a:p>
        </p:txBody>
      </p:sp>
      <p:sp>
        <p:nvSpPr>
          <p:cNvPr id="59" name="正方形/長方形 58"/>
          <p:cNvSpPr/>
          <p:nvPr/>
        </p:nvSpPr>
        <p:spPr>
          <a:xfrm>
            <a:off x="5479422" y="1263790"/>
            <a:ext cx="4672484" cy="1894823"/>
          </a:xfrm>
          <a:prstGeom prst="rect">
            <a:avLst/>
          </a:prstGeom>
          <a:solidFill>
            <a:schemeClr val="bg1">
              <a:lumMod val="95000"/>
              <a:alpha val="50000"/>
            </a:schemeClr>
          </a:solidFill>
          <a:ln w="19050">
            <a:solidFill>
              <a:srgbClr val="7F2EAC"/>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endParaRPr kumimoji="1" lang="ja-JP" altLang="en-US" sz="1400" spc="80" dirty="0">
              <a:solidFill>
                <a:schemeClr val="tx1"/>
              </a:solidFill>
            </a:endParaRPr>
          </a:p>
        </p:txBody>
      </p:sp>
      <p:sp>
        <p:nvSpPr>
          <p:cNvPr id="60" name="正方形/長方形 59"/>
          <p:cNvSpPr/>
          <p:nvPr/>
        </p:nvSpPr>
        <p:spPr>
          <a:xfrm>
            <a:off x="5479422" y="960063"/>
            <a:ext cx="4672484" cy="303726"/>
          </a:xfrm>
          <a:prstGeom prst="rect">
            <a:avLst/>
          </a:prstGeom>
          <a:solidFill>
            <a:srgbClr val="7F2EAC"/>
          </a:solidFill>
          <a:ln w="19050">
            <a:solidFill>
              <a:srgbClr val="7F2EAC"/>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450" b="1" spc="150" dirty="0">
                <a:solidFill>
                  <a:schemeClr val="bg1"/>
                </a:solidFill>
              </a:rPr>
              <a:t>医　療</a:t>
            </a:r>
          </a:p>
        </p:txBody>
      </p:sp>
      <p:sp>
        <p:nvSpPr>
          <p:cNvPr id="61" name="正方形/長方形 60"/>
          <p:cNvSpPr/>
          <p:nvPr/>
        </p:nvSpPr>
        <p:spPr>
          <a:xfrm>
            <a:off x="5771452" y="1956146"/>
            <a:ext cx="4088423" cy="6969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just">
              <a:lnSpc>
                <a:spcPct val="130000"/>
              </a:lnSpc>
              <a:buClr>
                <a:srgbClr val="F7B353"/>
              </a:buClr>
            </a:pPr>
            <a:r>
              <a:rPr kumimoji="1" lang="ja-JP" altLang="en-US" sz="1140" b="1" dirty="0">
                <a:solidFill>
                  <a:srgbClr val="7F2EAC"/>
                </a:solidFill>
              </a:rPr>
              <a:t>　病院・診療所</a:t>
            </a:r>
            <a:r>
              <a:rPr kumimoji="1" lang="ja-JP" altLang="en-US" sz="1140" dirty="0">
                <a:solidFill>
                  <a:schemeClr val="tx1"/>
                </a:solidFill>
              </a:rPr>
              <a:t>は、</a:t>
            </a:r>
            <a:r>
              <a:rPr kumimoji="1" lang="ja-JP" altLang="en-US" sz="1140" b="1" dirty="0">
                <a:solidFill>
                  <a:srgbClr val="7F2EAC"/>
                </a:solidFill>
              </a:rPr>
              <a:t>ケア対象者又はヤングケアラー本人への医療サービスを提供</a:t>
            </a:r>
            <a:r>
              <a:rPr kumimoji="1" lang="ja-JP" altLang="en-US" sz="1140" dirty="0">
                <a:solidFill>
                  <a:schemeClr val="tx1"/>
                </a:solidFill>
              </a:rPr>
              <a:t>しています。</a:t>
            </a:r>
            <a:endParaRPr kumimoji="1" lang="en-US" altLang="ja-JP" sz="1140" dirty="0">
              <a:solidFill>
                <a:schemeClr val="tx1"/>
              </a:solidFill>
            </a:endParaRPr>
          </a:p>
          <a:p>
            <a:pPr algn="just">
              <a:lnSpc>
                <a:spcPct val="130000"/>
              </a:lnSpc>
              <a:buClr>
                <a:srgbClr val="F7B353"/>
              </a:buClr>
            </a:pPr>
            <a:r>
              <a:rPr kumimoji="1" lang="ja-JP" altLang="en-US" sz="1140" dirty="0" smtClean="0">
                <a:solidFill>
                  <a:schemeClr val="tx1"/>
                </a:solidFill>
              </a:rPr>
              <a:t>　時</a:t>
            </a:r>
            <a:r>
              <a:rPr kumimoji="1" lang="ja-JP" altLang="en-US" sz="1140" dirty="0">
                <a:solidFill>
                  <a:schemeClr val="tx1"/>
                </a:solidFill>
              </a:rPr>
              <a:t>には、ケア対象者のレスパイト入院や往診等も行います。</a:t>
            </a:r>
          </a:p>
          <a:p>
            <a:pPr algn="just">
              <a:lnSpc>
                <a:spcPct val="130000"/>
              </a:lnSpc>
              <a:buClr>
                <a:srgbClr val="F7B353"/>
              </a:buClr>
            </a:pPr>
            <a:r>
              <a:rPr kumimoji="1" lang="ja-JP" altLang="en-US" sz="1140" b="1" dirty="0">
                <a:solidFill>
                  <a:srgbClr val="7F2EAC"/>
                </a:solidFill>
              </a:rPr>
              <a:t>　訪問看護ステーション</a:t>
            </a:r>
            <a:r>
              <a:rPr kumimoji="1" lang="ja-JP" altLang="en-US" sz="1140" dirty="0">
                <a:solidFill>
                  <a:schemeClr val="tx1"/>
                </a:solidFill>
              </a:rPr>
              <a:t>は、</a:t>
            </a:r>
            <a:r>
              <a:rPr kumimoji="1" lang="ja-JP" altLang="en-US" sz="1140" b="1" dirty="0">
                <a:solidFill>
                  <a:srgbClr val="7F2EAC"/>
                </a:solidFill>
              </a:rPr>
              <a:t>ケア対象者又はヤングケアラー本人に対し、看護サービスを提供</a:t>
            </a:r>
            <a:r>
              <a:rPr kumimoji="1" lang="ja-JP" altLang="en-US" sz="1140" dirty="0">
                <a:solidFill>
                  <a:schemeClr val="tx1"/>
                </a:solidFill>
              </a:rPr>
              <a:t>します。</a:t>
            </a:r>
          </a:p>
        </p:txBody>
      </p:sp>
      <p:sp>
        <p:nvSpPr>
          <p:cNvPr id="62" name="角丸四角形 61"/>
          <p:cNvSpPr/>
          <p:nvPr/>
        </p:nvSpPr>
        <p:spPr>
          <a:xfrm>
            <a:off x="5722455" y="1384252"/>
            <a:ext cx="4186417" cy="469781"/>
          </a:xfrm>
          <a:prstGeom prst="roundRect">
            <a:avLst>
              <a:gd name="adj" fmla="val 9789"/>
            </a:avLst>
          </a:prstGeom>
          <a:solidFill>
            <a:schemeClr val="bg1"/>
          </a:solidFill>
          <a:ln w="28575">
            <a:solidFill>
              <a:srgbClr val="7F2EAC"/>
            </a:solidFill>
          </a:ln>
        </p:spPr>
        <p:style>
          <a:lnRef idx="2">
            <a:schemeClr val="accent1">
              <a:shade val="50000"/>
            </a:schemeClr>
          </a:lnRef>
          <a:fillRef idx="1">
            <a:schemeClr val="accent1"/>
          </a:fillRef>
          <a:effectRef idx="0">
            <a:schemeClr val="accent1"/>
          </a:effectRef>
          <a:fontRef idx="minor">
            <a:schemeClr val="lt1"/>
          </a:fontRef>
        </p:style>
        <p:txBody>
          <a:bodyPr lIns="108000" tIns="18000" rIns="108000" bIns="0" rtlCol="0" anchor="ctr"/>
          <a:lstStyle/>
          <a:p>
            <a:pPr marL="171450" indent="-171450" algn="just">
              <a:lnSpc>
                <a:spcPct val="110000"/>
              </a:lnSpc>
              <a:buFont typeface="Wingdings" panose="05000000000000000000" pitchFamily="2" charset="2"/>
              <a:buChar char="l"/>
            </a:pPr>
            <a:r>
              <a:rPr kumimoji="1" lang="ja-JP" altLang="en-US" sz="1130" b="1" spc="80" dirty="0">
                <a:solidFill>
                  <a:srgbClr val="7F2EAC"/>
                </a:solidFill>
              </a:rPr>
              <a:t>病院・診療所</a:t>
            </a:r>
          </a:p>
          <a:p>
            <a:pPr marL="171450" indent="-171450" algn="just">
              <a:lnSpc>
                <a:spcPct val="110000"/>
              </a:lnSpc>
              <a:buFont typeface="Wingdings" panose="05000000000000000000" pitchFamily="2" charset="2"/>
              <a:buChar char="l"/>
            </a:pPr>
            <a:r>
              <a:rPr kumimoji="1" lang="ja-JP" altLang="en-US" sz="1130" b="1" spc="80" dirty="0">
                <a:solidFill>
                  <a:srgbClr val="7F2EAC"/>
                </a:solidFill>
              </a:rPr>
              <a:t>訪問看護ステーション　など</a:t>
            </a:r>
          </a:p>
        </p:txBody>
      </p:sp>
    </p:spTree>
    <p:extLst>
      <p:ext uri="{BB962C8B-B14F-4D97-AF65-F5344CB8AC3E}">
        <p14:creationId xmlns:p14="http://schemas.microsoft.com/office/powerpoint/2010/main" val="1333144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E404A7C7-E5A9-4202-A9FB-4BD923E4729E}" type="slidenum">
              <a:rPr lang="ja-JP" altLang="en-US" smtClean="0"/>
              <a:pPr/>
              <a:t>5</a:t>
            </a:fld>
            <a:endParaRPr lang="ja-JP" altLang="en-US"/>
          </a:p>
        </p:txBody>
      </p:sp>
      <p:sp>
        <p:nvSpPr>
          <p:cNvPr id="2" name="タイトル 1"/>
          <p:cNvSpPr>
            <a:spLocks noGrp="1"/>
          </p:cNvSpPr>
          <p:nvPr>
            <p:ph type="title"/>
          </p:nvPr>
        </p:nvSpPr>
        <p:spPr/>
        <p:txBody>
          <a:bodyPr/>
          <a:lstStyle/>
          <a:p>
            <a:r>
              <a:rPr lang="ja-JP" altLang="en-US" dirty="0"/>
              <a:t>ヤングケアラー支援のフロー</a:t>
            </a:r>
          </a:p>
        </p:txBody>
      </p:sp>
      <p:sp>
        <p:nvSpPr>
          <p:cNvPr id="23" name="正方形/長方形 22"/>
          <p:cNvSpPr/>
          <p:nvPr/>
        </p:nvSpPr>
        <p:spPr>
          <a:xfrm>
            <a:off x="539906" y="936001"/>
            <a:ext cx="9612000" cy="53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171450" indent="-171450" algn="just">
              <a:lnSpc>
                <a:spcPct val="140000"/>
              </a:lnSpc>
              <a:buClr>
                <a:srgbClr val="F7B353"/>
              </a:buClr>
              <a:buFont typeface="Wingdings" panose="05000000000000000000" pitchFamily="2" charset="2"/>
              <a:buChar char="l"/>
            </a:pPr>
            <a:r>
              <a:rPr kumimoji="1" lang="ja-JP" altLang="en-US" sz="1200" spc="70" dirty="0">
                <a:solidFill>
                  <a:schemeClr val="tx1"/>
                </a:solidFill>
              </a:rPr>
              <a:t>生活福祉関係者は、生活困窮家庭におけるヤングケアラーに「気付く」、「つなぐ」、「支援する」、「見守る」において大きな役割を果たします。</a:t>
            </a:r>
          </a:p>
          <a:p>
            <a:pPr marL="171450" indent="-171450" algn="just">
              <a:lnSpc>
                <a:spcPct val="140000"/>
              </a:lnSpc>
              <a:buClr>
                <a:srgbClr val="F7B353"/>
              </a:buClr>
              <a:buFont typeface="Wingdings" panose="05000000000000000000" pitchFamily="2" charset="2"/>
              <a:buChar char="l"/>
            </a:pPr>
            <a:r>
              <a:rPr kumimoji="1" lang="ja-JP" altLang="en-US" sz="1200" spc="70" dirty="0">
                <a:solidFill>
                  <a:schemeClr val="tx1"/>
                </a:solidFill>
              </a:rPr>
              <a:t>支援のフロー図は、本編第６章「ヤングケアラー支援のフロー」を参照してください。</a:t>
            </a:r>
          </a:p>
        </p:txBody>
      </p:sp>
      <p:sp>
        <p:nvSpPr>
          <p:cNvPr id="24" name="正方形/長方形 23"/>
          <p:cNvSpPr/>
          <p:nvPr/>
        </p:nvSpPr>
        <p:spPr>
          <a:xfrm>
            <a:off x="1753354" y="1540725"/>
            <a:ext cx="8398552" cy="1022400"/>
          </a:xfrm>
          <a:prstGeom prst="rect">
            <a:avLst/>
          </a:prstGeom>
          <a:solidFill>
            <a:srgbClr val="F7B35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08000" rIns="180000" bIns="108000" rtlCol="0" anchor="t" anchorCtr="0">
            <a:spAutoFit/>
          </a:bodyPr>
          <a:lstStyle/>
          <a:p>
            <a:pPr marL="171450" indent="-171450" algn="just">
              <a:lnSpc>
                <a:spcPct val="140000"/>
              </a:lnSpc>
              <a:buClr>
                <a:srgbClr val="F7B353"/>
              </a:buClr>
              <a:buFont typeface="Wingdings" panose="05000000000000000000" pitchFamily="2" charset="2"/>
              <a:buChar char="l"/>
            </a:pPr>
            <a:r>
              <a:rPr kumimoji="1" lang="ja-JP" altLang="en-US" sz="1200" spc="70" dirty="0">
                <a:solidFill>
                  <a:schemeClr val="tx1"/>
                </a:solidFill>
              </a:rPr>
              <a:t>後述の「気付くためのチェックリスト」を参考に、支援対象の子供・家庭にヤングケアラーがいる可能性を認識して業務にあたります。</a:t>
            </a:r>
            <a:endParaRPr kumimoji="1" lang="ja-JP" altLang="en-US" sz="1200" b="1" spc="70" dirty="0">
              <a:solidFill>
                <a:srgbClr val="FB5A15"/>
              </a:solidFill>
            </a:endParaRPr>
          </a:p>
          <a:p>
            <a:pPr marL="171450" indent="-171450" algn="just">
              <a:lnSpc>
                <a:spcPct val="140000"/>
              </a:lnSpc>
              <a:buClr>
                <a:srgbClr val="F7B353"/>
              </a:buClr>
              <a:buFont typeface="Wingdings" panose="05000000000000000000" pitchFamily="2" charset="2"/>
              <a:buChar char="l"/>
            </a:pPr>
            <a:r>
              <a:rPr kumimoji="1" lang="ja-JP" altLang="en-US" sz="1200" spc="70" dirty="0">
                <a:solidFill>
                  <a:schemeClr val="tx1"/>
                </a:solidFill>
              </a:rPr>
              <a:t>家庭訪問時の家の中の様子や、訪問時に子供がケアをしている様子がないか等も気付きのきっかけになる可能性があります。</a:t>
            </a:r>
          </a:p>
        </p:txBody>
      </p:sp>
      <p:sp>
        <p:nvSpPr>
          <p:cNvPr id="33" name="正方形/長方形 32"/>
          <p:cNvSpPr/>
          <p:nvPr/>
        </p:nvSpPr>
        <p:spPr>
          <a:xfrm>
            <a:off x="539906" y="1540725"/>
            <a:ext cx="1213448" cy="1023480"/>
          </a:xfrm>
          <a:prstGeom prst="rect">
            <a:avLst/>
          </a:prstGeom>
          <a:solidFill>
            <a:srgbClr val="F7B353">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216000" rtlCol="0" anchor="ctr"/>
          <a:lstStyle/>
          <a:p>
            <a:pPr algn="ctr"/>
            <a:r>
              <a:rPr kumimoji="1" lang="ja-JP" altLang="en-US" sz="1500" b="1" spc="300" dirty="0">
                <a:solidFill>
                  <a:schemeClr val="tx1"/>
                </a:solidFill>
              </a:rPr>
              <a:t>気付く</a:t>
            </a:r>
          </a:p>
        </p:txBody>
      </p:sp>
      <p:sp>
        <p:nvSpPr>
          <p:cNvPr id="41" name="角丸四角形 40"/>
          <p:cNvSpPr/>
          <p:nvPr/>
        </p:nvSpPr>
        <p:spPr>
          <a:xfrm>
            <a:off x="658074" y="2141353"/>
            <a:ext cx="960995" cy="221554"/>
          </a:xfrm>
          <a:prstGeom prst="roundRect">
            <a:avLst>
              <a:gd name="adj" fmla="val 50000"/>
            </a:avLst>
          </a:prstGeom>
          <a:solidFill>
            <a:srgbClr val="FB5A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8000" rtlCol="0" anchor="ctr"/>
          <a:lstStyle/>
          <a:p>
            <a:pPr algn="ctr"/>
            <a:r>
              <a:rPr kumimoji="1" lang="ja-JP" altLang="en-US" sz="800" b="1" spc="70" dirty="0"/>
              <a:t>本編 第</a:t>
            </a:r>
            <a:r>
              <a:rPr kumimoji="1" lang="en-US" altLang="ja-JP" sz="800" b="1" spc="70" dirty="0"/>
              <a:t>7</a:t>
            </a:r>
            <a:r>
              <a:rPr kumimoji="1" lang="ja-JP" altLang="en-US" sz="800" b="1" spc="70" dirty="0"/>
              <a:t>章</a:t>
            </a:r>
            <a:endParaRPr kumimoji="1" lang="en-US" altLang="ja-JP" sz="800" b="1" spc="70" dirty="0"/>
          </a:p>
        </p:txBody>
      </p:sp>
      <p:sp>
        <p:nvSpPr>
          <p:cNvPr id="25" name="正方形/長方形 24"/>
          <p:cNvSpPr/>
          <p:nvPr/>
        </p:nvSpPr>
        <p:spPr>
          <a:xfrm>
            <a:off x="1753354" y="2717430"/>
            <a:ext cx="8398552" cy="838800"/>
          </a:xfrm>
          <a:prstGeom prst="rect">
            <a:avLst/>
          </a:prstGeom>
          <a:solidFill>
            <a:srgbClr val="F7B35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08000" rIns="180000" bIns="108000" rtlCol="0" anchor="t" anchorCtr="0">
            <a:noAutofit/>
          </a:bodyPr>
          <a:lstStyle/>
          <a:p>
            <a:pPr marL="171450" indent="-171450" algn="just">
              <a:lnSpc>
                <a:spcPct val="140000"/>
              </a:lnSpc>
              <a:buClr>
                <a:srgbClr val="F7B353"/>
              </a:buClr>
              <a:buFont typeface="Wingdings" panose="05000000000000000000" pitchFamily="2" charset="2"/>
              <a:buChar char="l"/>
            </a:pPr>
            <a:r>
              <a:rPr kumimoji="1" lang="ja-JP" altLang="en-US" sz="1200" spc="70" dirty="0">
                <a:solidFill>
                  <a:schemeClr val="tx1"/>
                </a:solidFill>
              </a:rPr>
              <a:t>ヤングケアラーと思われる子供がいたら、ヤングケアラー・コーディネーター（</a:t>
            </a:r>
            <a:r>
              <a:rPr kumimoji="1" lang="en-US" altLang="ja-JP" sz="1200" spc="70" dirty="0">
                <a:solidFill>
                  <a:schemeClr val="tx1"/>
                </a:solidFill>
              </a:rPr>
              <a:t>YCC</a:t>
            </a:r>
            <a:r>
              <a:rPr kumimoji="1" lang="ja-JP" altLang="en-US" sz="1200" spc="70" dirty="0">
                <a:solidFill>
                  <a:schemeClr val="tx1"/>
                </a:solidFill>
              </a:rPr>
              <a:t>）に情報共有します。</a:t>
            </a:r>
          </a:p>
          <a:p>
            <a:pPr marL="171450" indent="-171450" algn="just">
              <a:lnSpc>
                <a:spcPct val="140000"/>
              </a:lnSpc>
              <a:buClr>
                <a:srgbClr val="F7B353"/>
              </a:buClr>
              <a:buFont typeface="Wingdings" panose="05000000000000000000" pitchFamily="2" charset="2"/>
              <a:buChar char="l"/>
            </a:pPr>
            <a:r>
              <a:rPr kumimoji="1" lang="ja-JP" altLang="en-US" sz="1200" spc="70" dirty="0">
                <a:solidFill>
                  <a:schemeClr val="tx1"/>
                </a:solidFill>
              </a:rPr>
              <a:t>児童虐待に当たる可能性が高い等、緊急性が高い場合は、子供家庭支援センター・児童相談所につなぎます。</a:t>
            </a:r>
          </a:p>
        </p:txBody>
      </p:sp>
      <p:grpSp>
        <p:nvGrpSpPr>
          <p:cNvPr id="44" name="グループ化 43"/>
          <p:cNvGrpSpPr/>
          <p:nvPr/>
        </p:nvGrpSpPr>
        <p:grpSpPr>
          <a:xfrm>
            <a:off x="539906" y="2717430"/>
            <a:ext cx="1213448" cy="838800"/>
            <a:chOff x="539906" y="1669817"/>
            <a:chExt cx="1213448" cy="1023480"/>
          </a:xfrm>
        </p:grpSpPr>
        <p:sp>
          <p:nvSpPr>
            <p:cNvPr id="45" name="正方形/長方形 44"/>
            <p:cNvSpPr/>
            <p:nvPr/>
          </p:nvSpPr>
          <p:spPr>
            <a:xfrm>
              <a:off x="539906" y="1669817"/>
              <a:ext cx="1213448" cy="1023480"/>
            </a:xfrm>
            <a:prstGeom prst="rect">
              <a:avLst/>
            </a:prstGeom>
            <a:solidFill>
              <a:srgbClr val="F7B35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216000" rtlCol="0" anchor="ctr"/>
            <a:lstStyle/>
            <a:p>
              <a:pPr algn="ctr"/>
              <a:r>
                <a:rPr kumimoji="1" lang="ja-JP" altLang="en-US" sz="1500" b="1" spc="300" dirty="0">
                  <a:solidFill>
                    <a:schemeClr val="tx1"/>
                  </a:solidFill>
                </a:rPr>
                <a:t>つなぐ</a:t>
              </a:r>
            </a:p>
          </p:txBody>
        </p:sp>
        <p:sp>
          <p:nvSpPr>
            <p:cNvPr id="46" name="角丸四角形 45"/>
            <p:cNvSpPr/>
            <p:nvPr/>
          </p:nvSpPr>
          <p:spPr>
            <a:xfrm>
              <a:off x="682236" y="2287114"/>
              <a:ext cx="960995" cy="221554"/>
            </a:xfrm>
            <a:prstGeom prst="roundRect">
              <a:avLst>
                <a:gd name="adj" fmla="val 50000"/>
              </a:avLst>
            </a:prstGeom>
            <a:solidFill>
              <a:srgbClr val="FB5A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8000" rtlCol="0" anchor="ctr"/>
            <a:lstStyle/>
            <a:p>
              <a:pPr algn="ctr"/>
              <a:r>
                <a:rPr kumimoji="1" lang="ja-JP" altLang="en-US" sz="800" b="1" spc="70" dirty="0"/>
                <a:t>本編 第</a:t>
              </a:r>
              <a:r>
                <a:rPr kumimoji="1" lang="en-US" altLang="ja-JP" sz="800" b="1" spc="70" dirty="0"/>
                <a:t>7</a:t>
              </a:r>
              <a:r>
                <a:rPr kumimoji="1" lang="ja-JP" altLang="en-US" sz="800" b="1" spc="70" dirty="0"/>
                <a:t>・</a:t>
              </a:r>
              <a:r>
                <a:rPr kumimoji="1" lang="en-US" altLang="ja-JP" sz="800" b="1" spc="70" dirty="0"/>
                <a:t>8</a:t>
              </a:r>
              <a:r>
                <a:rPr kumimoji="1" lang="ja-JP" altLang="en-US" sz="800" b="1" spc="70" dirty="0"/>
                <a:t>章</a:t>
              </a:r>
              <a:endParaRPr kumimoji="1" lang="en-US" altLang="ja-JP" sz="800" b="1" spc="70" dirty="0"/>
            </a:p>
          </p:txBody>
        </p:sp>
      </p:grpSp>
      <p:sp>
        <p:nvSpPr>
          <p:cNvPr id="27" name="正方形/長方形 26"/>
          <p:cNvSpPr/>
          <p:nvPr/>
        </p:nvSpPr>
        <p:spPr>
          <a:xfrm>
            <a:off x="1753354" y="5287074"/>
            <a:ext cx="8398552" cy="1252239"/>
          </a:xfrm>
          <a:prstGeom prst="rect">
            <a:avLst/>
          </a:prstGeom>
          <a:solidFill>
            <a:srgbClr val="F7B35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08000" rIns="180000" bIns="108000" rtlCol="0" anchor="t" anchorCtr="0">
            <a:noAutofit/>
          </a:bodyPr>
          <a:lstStyle/>
          <a:p>
            <a:pPr marL="171450" indent="-171450" algn="just">
              <a:lnSpc>
                <a:spcPct val="140000"/>
              </a:lnSpc>
              <a:buClr>
                <a:srgbClr val="F7B353"/>
              </a:buClr>
              <a:buFont typeface="Wingdings" panose="05000000000000000000" pitchFamily="2" charset="2"/>
              <a:buChar char="l"/>
            </a:pPr>
            <a:r>
              <a:rPr kumimoji="1" lang="ja-JP" altLang="en-US" sz="1200" spc="70" dirty="0">
                <a:solidFill>
                  <a:schemeClr val="tx1"/>
                </a:solidFill>
              </a:rPr>
              <a:t>本人・家庭の様子を気にかけます。支援計画がある場合は、モニタリング、定例的な会議開催による見守りを行います。</a:t>
            </a:r>
            <a:endParaRPr kumimoji="1" lang="en-US" altLang="ja-JP" sz="1200" spc="70" dirty="0">
              <a:solidFill>
                <a:schemeClr val="tx1"/>
              </a:solidFill>
            </a:endParaRPr>
          </a:p>
          <a:p>
            <a:pPr marL="171450" indent="-171450" algn="just">
              <a:lnSpc>
                <a:spcPct val="140000"/>
              </a:lnSpc>
              <a:buClr>
                <a:srgbClr val="F7B353"/>
              </a:buClr>
              <a:buFont typeface="Wingdings" panose="05000000000000000000" pitchFamily="2" charset="2"/>
              <a:buChar char="l"/>
            </a:pPr>
            <a:r>
              <a:rPr kumimoji="1" lang="ja-JP" altLang="en-US" sz="1200" spc="70">
                <a:solidFill>
                  <a:schemeClr val="tx1"/>
                </a:solidFill>
              </a:rPr>
              <a:t>地域</a:t>
            </a:r>
            <a:r>
              <a:rPr kumimoji="1" lang="ja-JP" altLang="en-US" sz="1200" spc="70" dirty="0">
                <a:solidFill>
                  <a:schemeClr val="tx1"/>
                </a:solidFill>
              </a:rPr>
              <a:t>の団体等から情報共有を受けることも有効です。</a:t>
            </a:r>
            <a:endParaRPr kumimoji="1" lang="en-US" altLang="ja-JP" sz="1200" spc="70" dirty="0">
              <a:solidFill>
                <a:schemeClr val="tx1"/>
              </a:solidFill>
            </a:endParaRPr>
          </a:p>
          <a:p>
            <a:pPr marL="171450" indent="-171450" algn="just">
              <a:lnSpc>
                <a:spcPct val="140000"/>
              </a:lnSpc>
              <a:buClr>
                <a:srgbClr val="F7B353"/>
              </a:buClr>
              <a:buFont typeface="Wingdings" panose="05000000000000000000" pitchFamily="2" charset="2"/>
              <a:buChar char="l"/>
            </a:pPr>
            <a:r>
              <a:rPr kumimoji="1" lang="ja-JP" altLang="en-US" sz="1200" spc="70" dirty="0">
                <a:solidFill>
                  <a:schemeClr val="tx1"/>
                </a:solidFill>
              </a:rPr>
              <a:t>世帯員毎の援助方針の見直しを行う中で、関係機関との連携を図りましょう。</a:t>
            </a:r>
          </a:p>
          <a:p>
            <a:pPr marL="171450" indent="-171450" algn="just">
              <a:lnSpc>
                <a:spcPct val="140000"/>
              </a:lnSpc>
              <a:buClr>
                <a:srgbClr val="F7B353"/>
              </a:buClr>
              <a:buFont typeface="Wingdings" panose="05000000000000000000" pitchFamily="2" charset="2"/>
              <a:buChar char="l"/>
            </a:pPr>
            <a:r>
              <a:rPr kumimoji="1" lang="ja-JP" altLang="en-US" sz="1200" spc="70" dirty="0">
                <a:solidFill>
                  <a:schemeClr val="tx1"/>
                </a:solidFill>
              </a:rPr>
              <a:t>変化があればすぐに</a:t>
            </a:r>
            <a:r>
              <a:rPr kumimoji="1" lang="en-US" altLang="ja-JP" sz="1200" spc="70" dirty="0">
                <a:solidFill>
                  <a:schemeClr val="tx1"/>
                </a:solidFill>
              </a:rPr>
              <a:t>YCC</a:t>
            </a:r>
            <a:r>
              <a:rPr kumimoji="1" lang="ja-JP" altLang="en-US" sz="1200" spc="70" dirty="0">
                <a:solidFill>
                  <a:schemeClr val="tx1"/>
                </a:solidFill>
              </a:rPr>
              <a:t>に情報共有します。ちょっとした変化が、サインかもしれません。</a:t>
            </a:r>
          </a:p>
        </p:txBody>
      </p:sp>
      <p:grpSp>
        <p:nvGrpSpPr>
          <p:cNvPr id="50" name="グループ化 49"/>
          <p:cNvGrpSpPr/>
          <p:nvPr/>
        </p:nvGrpSpPr>
        <p:grpSpPr>
          <a:xfrm>
            <a:off x="539906" y="5287075"/>
            <a:ext cx="1213448" cy="1252239"/>
            <a:chOff x="539906" y="1669817"/>
            <a:chExt cx="1213448" cy="1023480"/>
          </a:xfrm>
        </p:grpSpPr>
        <p:sp>
          <p:nvSpPr>
            <p:cNvPr id="51" name="正方形/長方形 50"/>
            <p:cNvSpPr/>
            <p:nvPr/>
          </p:nvSpPr>
          <p:spPr>
            <a:xfrm>
              <a:off x="539906" y="1669817"/>
              <a:ext cx="1213448" cy="1023480"/>
            </a:xfrm>
            <a:prstGeom prst="rect">
              <a:avLst/>
            </a:prstGeom>
            <a:solidFill>
              <a:srgbClr val="F082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216000" rtlCol="0" anchor="ctr"/>
            <a:lstStyle/>
            <a:p>
              <a:pPr algn="ctr"/>
              <a:r>
                <a:rPr kumimoji="1" lang="ja-JP" altLang="en-US" sz="1500" b="1" spc="300" dirty="0">
                  <a:solidFill>
                    <a:schemeClr val="tx1"/>
                  </a:solidFill>
                </a:rPr>
                <a:t>見守る</a:t>
              </a:r>
            </a:p>
          </p:txBody>
        </p:sp>
        <p:sp>
          <p:nvSpPr>
            <p:cNvPr id="52" name="角丸四角形 51"/>
            <p:cNvSpPr/>
            <p:nvPr/>
          </p:nvSpPr>
          <p:spPr>
            <a:xfrm>
              <a:off x="682236" y="2271542"/>
              <a:ext cx="960995" cy="221554"/>
            </a:xfrm>
            <a:prstGeom prst="roundRect">
              <a:avLst>
                <a:gd name="adj" fmla="val 50000"/>
              </a:avLst>
            </a:prstGeom>
            <a:solidFill>
              <a:srgbClr val="FB5A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8000" rtlCol="0" anchor="ctr"/>
            <a:lstStyle/>
            <a:p>
              <a:pPr algn="ctr"/>
              <a:r>
                <a:rPr kumimoji="1" lang="zh-TW" altLang="en-US" sz="800" b="1" spc="70" dirty="0"/>
                <a:t>本編 第</a:t>
              </a:r>
              <a:r>
                <a:rPr kumimoji="1" lang="en-US" altLang="zh-TW" sz="800" b="1" spc="70" dirty="0"/>
                <a:t>9</a:t>
              </a:r>
              <a:r>
                <a:rPr kumimoji="1" lang="zh-TW" altLang="en-US" sz="800" b="1" spc="70" dirty="0"/>
                <a:t>章</a:t>
              </a:r>
            </a:p>
          </p:txBody>
        </p:sp>
      </p:grpSp>
      <p:sp>
        <p:nvSpPr>
          <p:cNvPr id="26" name="正方形/長方形 25"/>
          <p:cNvSpPr/>
          <p:nvPr/>
        </p:nvSpPr>
        <p:spPr>
          <a:xfrm>
            <a:off x="1753354" y="3719474"/>
            <a:ext cx="6578600" cy="1422000"/>
          </a:xfrm>
          <a:prstGeom prst="rect">
            <a:avLst/>
          </a:prstGeom>
          <a:solidFill>
            <a:srgbClr val="F7B35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08000" rIns="180000" bIns="108000" rtlCol="0" anchor="t" anchorCtr="0">
            <a:noAutofit/>
          </a:bodyPr>
          <a:lstStyle/>
          <a:p>
            <a:pPr marL="171450" indent="-171450" algn="just">
              <a:lnSpc>
                <a:spcPct val="140000"/>
              </a:lnSpc>
              <a:buClr>
                <a:srgbClr val="F7B353"/>
              </a:buClr>
              <a:buFont typeface="Wingdings" panose="05000000000000000000" pitchFamily="2" charset="2"/>
              <a:buChar char="l"/>
            </a:pPr>
            <a:r>
              <a:rPr kumimoji="1" lang="en-US" altLang="ja-JP" sz="1200" spc="70" dirty="0">
                <a:solidFill>
                  <a:schemeClr val="tx1"/>
                </a:solidFill>
              </a:rPr>
              <a:t>YCC</a:t>
            </a:r>
            <a:r>
              <a:rPr kumimoji="1" lang="ja-JP" altLang="en-US" sz="1200" spc="70" dirty="0">
                <a:solidFill>
                  <a:schemeClr val="tx1"/>
                </a:solidFill>
              </a:rPr>
              <a:t>の呼びかけに応じ、情報共有や、支援検討の会議等の場があれば参加します。</a:t>
            </a:r>
          </a:p>
          <a:p>
            <a:pPr marL="171450" indent="-171450" algn="just">
              <a:lnSpc>
                <a:spcPct val="140000"/>
              </a:lnSpc>
              <a:buClr>
                <a:srgbClr val="F7B353"/>
              </a:buClr>
              <a:buFont typeface="Wingdings" panose="05000000000000000000" pitchFamily="2" charset="2"/>
              <a:buChar char="l"/>
            </a:pPr>
            <a:r>
              <a:rPr kumimoji="1" lang="ja-JP" altLang="en-US" sz="1200" spc="70" dirty="0">
                <a:solidFill>
                  <a:schemeClr val="tx1"/>
                </a:solidFill>
              </a:rPr>
              <a:t>必要に応じ、ケアの状況の把握や本人の意向の把握を行います。</a:t>
            </a:r>
            <a:r>
              <a:rPr kumimoji="1" lang="ja-JP" altLang="en-US" sz="1200" b="1" spc="70" dirty="0">
                <a:solidFill>
                  <a:srgbClr val="FB5A15"/>
                </a:solidFill>
              </a:rPr>
              <a:t>生活福祉分野は家庭と信頼関係が築けている場合も多く</a:t>
            </a:r>
            <a:r>
              <a:rPr kumimoji="1" lang="ja-JP" altLang="en-US" sz="1200" spc="70" dirty="0">
                <a:solidFill>
                  <a:schemeClr val="tx1"/>
                </a:solidFill>
              </a:rPr>
              <a:t>、家庭との対話がスムーズなこともあります。</a:t>
            </a:r>
          </a:p>
          <a:p>
            <a:pPr marL="171450" indent="-171450" algn="just">
              <a:lnSpc>
                <a:spcPct val="140000"/>
              </a:lnSpc>
              <a:buClr>
                <a:srgbClr val="F7B353"/>
              </a:buClr>
              <a:buFont typeface="Wingdings" panose="05000000000000000000" pitchFamily="2" charset="2"/>
              <a:buChar char="l"/>
            </a:pPr>
            <a:r>
              <a:rPr kumimoji="1" lang="ja-JP" altLang="en-US" sz="1200" spc="70" dirty="0">
                <a:solidFill>
                  <a:schemeClr val="tx1"/>
                </a:solidFill>
              </a:rPr>
              <a:t>関係者で合意した役割に基づき（支援計画があれば支援計画に基づき）、支援します。</a:t>
            </a:r>
          </a:p>
        </p:txBody>
      </p:sp>
      <p:sp>
        <p:nvSpPr>
          <p:cNvPr id="48" name="正方形/長方形 47"/>
          <p:cNvSpPr/>
          <p:nvPr/>
        </p:nvSpPr>
        <p:spPr>
          <a:xfrm>
            <a:off x="539906" y="3719474"/>
            <a:ext cx="1213448" cy="1422000"/>
          </a:xfrm>
          <a:prstGeom prst="rect">
            <a:avLst/>
          </a:prstGeom>
          <a:solidFill>
            <a:srgbClr val="F7B35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216000" rtlCol="0" anchor="ctr"/>
          <a:lstStyle/>
          <a:p>
            <a:pPr algn="ctr"/>
            <a:r>
              <a:rPr kumimoji="1" lang="ja-JP" altLang="en-US" sz="1500" b="1" spc="300" dirty="0">
                <a:solidFill>
                  <a:schemeClr val="tx1"/>
                </a:solidFill>
              </a:rPr>
              <a:t>支援する</a:t>
            </a:r>
          </a:p>
        </p:txBody>
      </p:sp>
      <p:sp>
        <p:nvSpPr>
          <p:cNvPr id="49" name="角丸四角形 48"/>
          <p:cNvSpPr/>
          <p:nvPr/>
        </p:nvSpPr>
        <p:spPr>
          <a:xfrm>
            <a:off x="682236" y="4625801"/>
            <a:ext cx="960995" cy="271074"/>
          </a:xfrm>
          <a:prstGeom prst="roundRect">
            <a:avLst>
              <a:gd name="adj" fmla="val 50000"/>
            </a:avLst>
          </a:prstGeom>
          <a:solidFill>
            <a:srgbClr val="FB5A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8000" rtlCol="0" anchor="ctr"/>
          <a:lstStyle/>
          <a:p>
            <a:pPr algn="ctr"/>
            <a:r>
              <a:rPr kumimoji="1" lang="ja-JP" altLang="en-US" sz="800" b="1" spc="70" dirty="0"/>
              <a:t>本編 第</a:t>
            </a:r>
            <a:r>
              <a:rPr kumimoji="1" lang="en-US" altLang="ja-JP" sz="800" b="1" spc="70" dirty="0"/>
              <a:t>8</a:t>
            </a:r>
            <a:r>
              <a:rPr kumimoji="1" lang="ja-JP" altLang="en-US" sz="800" b="1" spc="70" dirty="0"/>
              <a:t>・</a:t>
            </a:r>
            <a:r>
              <a:rPr kumimoji="1" lang="en-US" altLang="ja-JP" sz="800" b="1" spc="70" dirty="0"/>
              <a:t>9</a:t>
            </a:r>
            <a:r>
              <a:rPr kumimoji="1" lang="ja-JP" altLang="en-US" sz="800" b="1" spc="70" dirty="0"/>
              <a:t>章</a:t>
            </a:r>
            <a:endParaRPr kumimoji="1" lang="en-US" altLang="ja-JP" sz="800" b="1" spc="70" dirty="0"/>
          </a:p>
        </p:txBody>
      </p:sp>
      <p:sp>
        <p:nvSpPr>
          <p:cNvPr id="53" name="正方形/長方形 52"/>
          <p:cNvSpPr/>
          <p:nvPr/>
        </p:nvSpPr>
        <p:spPr>
          <a:xfrm>
            <a:off x="8331954" y="3969543"/>
            <a:ext cx="1819952" cy="1172280"/>
          </a:xfrm>
          <a:prstGeom prst="rect">
            <a:avLst/>
          </a:prstGeom>
          <a:solidFill>
            <a:schemeClr val="bg1">
              <a:alpha val="20000"/>
            </a:schemeClr>
          </a:solidFill>
          <a:ln w="28575">
            <a:solidFill>
              <a:srgbClr val="F08200"/>
            </a:solidFill>
          </a:ln>
        </p:spPr>
        <p:style>
          <a:lnRef idx="2">
            <a:schemeClr val="accent1">
              <a:shade val="50000"/>
            </a:schemeClr>
          </a:lnRef>
          <a:fillRef idx="1">
            <a:schemeClr val="accent1"/>
          </a:fillRef>
          <a:effectRef idx="0">
            <a:schemeClr val="accent1"/>
          </a:effectRef>
          <a:fontRef idx="minor">
            <a:schemeClr val="lt1"/>
          </a:fontRef>
        </p:style>
        <p:txBody>
          <a:bodyPr lIns="180000" tIns="72000" rIns="180000" bIns="36000" rtlCol="0" anchor="t" anchorCtr="0">
            <a:noAutofit/>
          </a:bodyPr>
          <a:lstStyle/>
          <a:p>
            <a:pPr marL="171450" indent="-171450" algn="just">
              <a:lnSpc>
                <a:spcPct val="140000"/>
              </a:lnSpc>
              <a:buClr>
                <a:schemeClr val="bg1">
                  <a:lumMod val="50000"/>
                </a:schemeClr>
              </a:buClr>
              <a:buFont typeface="Wingdings" panose="05000000000000000000" pitchFamily="2" charset="2"/>
              <a:buChar char="l"/>
            </a:pPr>
            <a:r>
              <a:rPr kumimoji="1" lang="ja-JP" altLang="en-US" sz="1000" spc="70" dirty="0">
                <a:solidFill>
                  <a:schemeClr val="tx1"/>
                </a:solidFill>
              </a:rPr>
              <a:t>生活保護受給</a:t>
            </a:r>
          </a:p>
          <a:p>
            <a:pPr marL="171450" indent="-171450" algn="just">
              <a:lnSpc>
                <a:spcPct val="140000"/>
              </a:lnSpc>
              <a:buClr>
                <a:schemeClr val="bg1">
                  <a:lumMod val="50000"/>
                </a:schemeClr>
              </a:buClr>
              <a:buFont typeface="Wingdings" panose="05000000000000000000" pitchFamily="2" charset="2"/>
              <a:buChar char="l"/>
            </a:pPr>
            <a:r>
              <a:rPr kumimoji="1" lang="ja-JP" altLang="en-US" sz="1000" spc="70" dirty="0">
                <a:solidFill>
                  <a:schemeClr val="tx1"/>
                </a:solidFill>
              </a:rPr>
              <a:t>生活困窮者自立支援機関の支援制度</a:t>
            </a:r>
          </a:p>
          <a:p>
            <a:pPr marL="171450" indent="-171450" algn="just">
              <a:lnSpc>
                <a:spcPct val="140000"/>
              </a:lnSpc>
              <a:buClr>
                <a:schemeClr val="bg1">
                  <a:lumMod val="50000"/>
                </a:schemeClr>
              </a:buClr>
              <a:buFont typeface="Wingdings" panose="05000000000000000000" pitchFamily="2" charset="2"/>
              <a:buChar char="l"/>
            </a:pPr>
            <a:r>
              <a:rPr kumimoji="1" lang="ja-JP" altLang="en-US" sz="1000" spc="70" dirty="0">
                <a:solidFill>
                  <a:schemeClr val="tx1"/>
                </a:solidFill>
              </a:rPr>
              <a:t>子供の学習支援、食事</a:t>
            </a:r>
            <a:r>
              <a:rPr kumimoji="1" lang="ja-JP" altLang="en-US" sz="1000" spc="70" dirty="0" smtClean="0">
                <a:solidFill>
                  <a:schemeClr val="tx1"/>
                </a:solidFill>
              </a:rPr>
              <a:t>支援 等</a:t>
            </a:r>
            <a:endParaRPr kumimoji="1" lang="ja-JP" altLang="en-US" sz="1000" spc="70" dirty="0">
              <a:solidFill>
                <a:schemeClr val="tx1"/>
              </a:solidFill>
            </a:endParaRPr>
          </a:p>
        </p:txBody>
      </p:sp>
      <p:sp>
        <p:nvSpPr>
          <p:cNvPr id="54" name="正方形/長方形 53"/>
          <p:cNvSpPr/>
          <p:nvPr/>
        </p:nvSpPr>
        <p:spPr>
          <a:xfrm>
            <a:off x="8331954" y="3721062"/>
            <a:ext cx="1819952" cy="248481"/>
          </a:xfrm>
          <a:prstGeom prst="rect">
            <a:avLst/>
          </a:prstGeom>
          <a:solidFill>
            <a:srgbClr val="F7B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t>サービス例</a:t>
            </a:r>
          </a:p>
        </p:txBody>
      </p:sp>
      <p:sp>
        <p:nvSpPr>
          <p:cNvPr id="61" name="二等辺三角形 60"/>
          <p:cNvSpPr/>
          <p:nvPr/>
        </p:nvSpPr>
        <p:spPr>
          <a:xfrm rot="10800000">
            <a:off x="1044314" y="2586596"/>
            <a:ext cx="188514" cy="100470"/>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二等辺三角形 61"/>
          <p:cNvSpPr/>
          <p:nvPr/>
        </p:nvSpPr>
        <p:spPr>
          <a:xfrm rot="10800000">
            <a:off x="1044314" y="3585501"/>
            <a:ext cx="188514" cy="100470"/>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二等辺三角形 62"/>
          <p:cNvSpPr/>
          <p:nvPr/>
        </p:nvSpPr>
        <p:spPr>
          <a:xfrm rot="10800000">
            <a:off x="1044314" y="5164215"/>
            <a:ext cx="188514" cy="100470"/>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正方形/長方形 64"/>
          <p:cNvSpPr/>
          <p:nvPr/>
        </p:nvSpPr>
        <p:spPr>
          <a:xfrm>
            <a:off x="2471684" y="6684564"/>
            <a:ext cx="7680222" cy="68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36000" rIns="108000" bIns="36000" rtlCol="0" anchor="t" anchorCtr="0">
            <a:noAutofit/>
          </a:bodyPr>
          <a:lstStyle/>
          <a:p>
            <a:pPr algn="just">
              <a:lnSpc>
                <a:spcPct val="140000"/>
              </a:lnSpc>
              <a:buClr>
                <a:srgbClr val="F7B353"/>
              </a:buClr>
            </a:pPr>
            <a:r>
              <a:rPr kumimoji="1" lang="ja-JP" altLang="en-US" sz="1400" spc="70" dirty="0">
                <a:solidFill>
                  <a:schemeClr val="tx1"/>
                </a:solidFill>
              </a:rPr>
              <a:t>連携支援の調整役、関係機関への助言相談役としてヤングケアラー・コーディネーター（</a:t>
            </a:r>
            <a:r>
              <a:rPr kumimoji="1" lang="en-US" altLang="ja-JP" sz="1400" spc="70" dirty="0">
                <a:solidFill>
                  <a:schemeClr val="tx1"/>
                </a:solidFill>
              </a:rPr>
              <a:t>YCC</a:t>
            </a:r>
            <a:r>
              <a:rPr kumimoji="1" lang="ja-JP" altLang="en-US" sz="1400" spc="70" dirty="0">
                <a:solidFill>
                  <a:schemeClr val="tx1"/>
                </a:solidFill>
              </a:rPr>
              <a:t>）が</a:t>
            </a:r>
          </a:p>
          <a:p>
            <a:pPr algn="just">
              <a:lnSpc>
                <a:spcPct val="140000"/>
              </a:lnSpc>
              <a:buClr>
                <a:srgbClr val="F7B353"/>
              </a:buClr>
            </a:pPr>
            <a:r>
              <a:rPr kumimoji="1" lang="ja-JP" altLang="en-US" sz="1400" spc="70" dirty="0">
                <a:solidFill>
                  <a:schemeClr val="tx1"/>
                </a:solidFill>
              </a:rPr>
              <a:t>区市町村に今後配置される予定です！</a:t>
            </a:r>
            <a:r>
              <a:rPr kumimoji="1" lang="ja-JP" altLang="en-US" sz="1400" b="1" spc="70" dirty="0">
                <a:solidFill>
                  <a:schemeClr val="tx1"/>
                </a:solidFill>
              </a:rPr>
              <a:t>（本編第４章）</a:t>
            </a: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6335" y="6646438"/>
            <a:ext cx="753792" cy="752198"/>
          </a:xfrm>
          <a:prstGeom prst="rect">
            <a:avLst/>
          </a:prstGeom>
        </p:spPr>
      </p:pic>
      <p:sp>
        <p:nvSpPr>
          <p:cNvPr id="5" name="二等辺三角形 4"/>
          <p:cNvSpPr/>
          <p:nvPr/>
        </p:nvSpPr>
        <p:spPr>
          <a:xfrm rot="16200000">
            <a:off x="2176243" y="6893804"/>
            <a:ext cx="317326" cy="273557"/>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4033" y="1423690"/>
            <a:ext cx="284694" cy="536238"/>
          </a:xfrm>
          <a:prstGeom prst="rect">
            <a:avLst/>
          </a:prstGeom>
        </p:spPr>
      </p:pic>
      <p:pic>
        <p:nvPicPr>
          <p:cNvPr id="7" name="図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7333" y="2656398"/>
            <a:ext cx="458094" cy="506409"/>
          </a:xfrm>
          <a:prstGeom prst="rect">
            <a:avLst/>
          </a:prstGeom>
        </p:spPr>
      </p:pic>
      <p:pic>
        <p:nvPicPr>
          <p:cNvPr id="8" name="図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8851" y="3652355"/>
            <a:ext cx="475059" cy="508993"/>
          </a:xfrm>
          <a:prstGeom prst="rect">
            <a:avLst/>
          </a:prstGeom>
        </p:spPr>
      </p:pic>
      <p:pic>
        <p:nvPicPr>
          <p:cNvPr id="39" name="図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0681" y="6646438"/>
            <a:ext cx="752198" cy="752198"/>
          </a:xfrm>
          <a:prstGeom prst="rect">
            <a:avLst/>
          </a:prstGeom>
        </p:spPr>
      </p:pic>
      <p:grpSp>
        <p:nvGrpSpPr>
          <p:cNvPr id="34" name="グループ化 33">
            <a:extLst>
              <a:ext uri="{FF2B5EF4-FFF2-40B4-BE49-F238E27FC236}">
                <a16:creationId xmlns:a16="http://schemas.microsoft.com/office/drawing/2014/main" id="{32CA134D-6075-4724-83E1-34ED8FEC0C7D}"/>
              </a:ext>
            </a:extLst>
          </p:cNvPr>
          <p:cNvGrpSpPr/>
          <p:nvPr/>
        </p:nvGrpSpPr>
        <p:grpSpPr>
          <a:xfrm>
            <a:off x="539906" y="5286676"/>
            <a:ext cx="1213448" cy="1252239"/>
            <a:chOff x="539906" y="1669817"/>
            <a:chExt cx="1213448" cy="1023480"/>
          </a:xfrm>
        </p:grpSpPr>
        <p:sp>
          <p:nvSpPr>
            <p:cNvPr id="35" name="正方形/長方形 34">
              <a:extLst>
                <a:ext uri="{FF2B5EF4-FFF2-40B4-BE49-F238E27FC236}">
                  <a16:creationId xmlns:a16="http://schemas.microsoft.com/office/drawing/2014/main" id="{8A6BA9B4-C1F1-4C20-A241-8886A8E5E4D3}"/>
                </a:ext>
              </a:extLst>
            </p:cNvPr>
            <p:cNvSpPr/>
            <p:nvPr/>
          </p:nvSpPr>
          <p:spPr>
            <a:xfrm>
              <a:off x="539906" y="1669817"/>
              <a:ext cx="1213448" cy="1023480"/>
            </a:xfrm>
            <a:prstGeom prst="rect">
              <a:avLst/>
            </a:prstGeom>
            <a:solidFill>
              <a:srgbClr val="F082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216000" rtlCol="0" anchor="ctr"/>
            <a:lstStyle/>
            <a:p>
              <a:pPr algn="ctr"/>
              <a:r>
                <a:rPr kumimoji="1" lang="ja-JP" altLang="en-US" sz="1500" b="1" spc="300" dirty="0">
                  <a:solidFill>
                    <a:schemeClr val="tx1"/>
                  </a:solidFill>
                </a:rPr>
                <a:t>見守る</a:t>
              </a:r>
            </a:p>
          </p:txBody>
        </p:sp>
        <p:sp>
          <p:nvSpPr>
            <p:cNvPr id="36" name="角丸四角形 51">
              <a:extLst>
                <a:ext uri="{FF2B5EF4-FFF2-40B4-BE49-F238E27FC236}">
                  <a16:creationId xmlns:a16="http://schemas.microsoft.com/office/drawing/2014/main" id="{C60F3F88-E04D-4284-854C-6D265076E9C3}"/>
                </a:ext>
              </a:extLst>
            </p:cNvPr>
            <p:cNvSpPr/>
            <p:nvPr/>
          </p:nvSpPr>
          <p:spPr>
            <a:xfrm>
              <a:off x="682236" y="2271542"/>
              <a:ext cx="960995" cy="221554"/>
            </a:xfrm>
            <a:prstGeom prst="roundRect">
              <a:avLst>
                <a:gd name="adj" fmla="val 50000"/>
              </a:avLst>
            </a:prstGeom>
            <a:solidFill>
              <a:srgbClr val="FB5A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8000" rtlCol="0" anchor="ctr"/>
            <a:lstStyle/>
            <a:p>
              <a:pPr algn="ctr"/>
              <a:r>
                <a:rPr kumimoji="1" lang="zh-TW" altLang="en-US" sz="800" b="1" spc="70" dirty="0"/>
                <a:t>本編 第</a:t>
              </a:r>
              <a:r>
                <a:rPr kumimoji="1" lang="en-US" altLang="zh-TW" sz="800" b="1" spc="70" dirty="0"/>
                <a:t>9</a:t>
              </a:r>
              <a:r>
                <a:rPr kumimoji="1" lang="zh-TW" altLang="en-US" sz="800" b="1" spc="70" dirty="0"/>
                <a:t>章</a:t>
              </a:r>
            </a:p>
          </p:txBody>
        </p:sp>
      </p:grpSp>
      <p:pic>
        <p:nvPicPr>
          <p:cNvPr id="38" name="図 3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8969" y="5233679"/>
            <a:ext cx="574822" cy="516254"/>
          </a:xfrm>
          <a:prstGeom prst="rect">
            <a:avLst/>
          </a:prstGeom>
        </p:spPr>
      </p:pic>
    </p:spTree>
    <p:extLst>
      <p:ext uri="{BB962C8B-B14F-4D97-AF65-F5344CB8AC3E}">
        <p14:creationId xmlns:p14="http://schemas.microsoft.com/office/powerpoint/2010/main" val="32360937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E404A7C7-E5A9-4202-A9FB-4BD923E4729E}" type="slidenum">
              <a:rPr lang="ja-JP" altLang="en-US" smtClean="0"/>
              <a:pPr/>
              <a:t>6</a:t>
            </a:fld>
            <a:endParaRPr lang="ja-JP" altLang="en-US"/>
          </a:p>
        </p:txBody>
      </p:sp>
      <p:sp>
        <p:nvSpPr>
          <p:cNvPr id="2" name="タイトル 1"/>
          <p:cNvSpPr>
            <a:spLocks noGrp="1"/>
          </p:cNvSpPr>
          <p:nvPr>
            <p:ph type="title"/>
          </p:nvPr>
        </p:nvSpPr>
        <p:spPr/>
        <p:txBody>
          <a:bodyPr/>
          <a:lstStyle/>
          <a:p>
            <a:r>
              <a:rPr lang="ja-JP" altLang="en-US" dirty="0"/>
              <a:t>ヤングケアラーと思われる子供に「気付く」ためのチェックリスト</a:t>
            </a:r>
          </a:p>
        </p:txBody>
      </p:sp>
      <p:grpSp>
        <p:nvGrpSpPr>
          <p:cNvPr id="43" name="グループ化 42"/>
          <p:cNvGrpSpPr/>
          <p:nvPr/>
        </p:nvGrpSpPr>
        <p:grpSpPr>
          <a:xfrm>
            <a:off x="539906" y="806936"/>
            <a:ext cx="9612000" cy="1264248"/>
            <a:chOff x="539906" y="870436"/>
            <a:chExt cx="9612000" cy="1264248"/>
          </a:xfrm>
        </p:grpSpPr>
        <p:sp>
          <p:nvSpPr>
            <p:cNvPr id="44" name="角丸四角形 43"/>
            <p:cNvSpPr/>
            <p:nvPr/>
          </p:nvSpPr>
          <p:spPr>
            <a:xfrm>
              <a:off x="539906" y="1079066"/>
              <a:ext cx="9612000" cy="1055618"/>
            </a:xfrm>
            <a:prstGeom prst="roundRect">
              <a:avLst>
                <a:gd name="adj" fmla="val 2769"/>
              </a:avLst>
            </a:prstGeom>
            <a:solidFill>
              <a:srgbClr val="F082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252000" bIns="0" rtlCol="0" anchor="ctr"/>
            <a:lstStyle/>
            <a:p>
              <a:pPr marL="171450" indent="-171450" algn="just">
                <a:lnSpc>
                  <a:spcPct val="130000"/>
                </a:lnSpc>
                <a:buClr>
                  <a:srgbClr val="F7B353"/>
                </a:buClr>
                <a:buFont typeface="Wingdings" panose="05000000000000000000" pitchFamily="2" charset="2"/>
                <a:buChar char="l"/>
              </a:pPr>
              <a:r>
                <a:rPr kumimoji="1" lang="ja-JP" altLang="en-US" sz="1200" spc="80" dirty="0">
                  <a:solidFill>
                    <a:schemeClr val="tx1"/>
                  </a:solidFill>
                </a:rPr>
                <a:t>ヤングケアラーは自らがヤングケアラーだと相談をしてくるケースは多くなく、関係者が「気付く」ことが必要です。</a:t>
              </a:r>
            </a:p>
            <a:p>
              <a:pPr marL="171450" indent="-171450" algn="just">
                <a:lnSpc>
                  <a:spcPct val="130000"/>
                </a:lnSpc>
                <a:buClr>
                  <a:srgbClr val="F7B353"/>
                </a:buClr>
                <a:buFont typeface="Wingdings" panose="05000000000000000000" pitchFamily="2" charset="2"/>
                <a:buChar char="l"/>
              </a:pPr>
              <a:r>
                <a:rPr kumimoji="1" lang="ja-JP" altLang="en-US" sz="1200" spc="80" dirty="0">
                  <a:solidFill>
                    <a:schemeClr val="tx1"/>
                  </a:solidFill>
                </a:rPr>
                <a:t>家族全体を見ることで、ヤングケアラーに気付けることもあります。</a:t>
              </a:r>
            </a:p>
            <a:p>
              <a:pPr marL="171450" indent="-171450" algn="just">
                <a:lnSpc>
                  <a:spcPct val="130000"/>
                </a:lnSpc>
                <a:buClr>
                  <a:srgbClr val="F7B353"/>
                </a:buClr>
                <a:buFont typeface="Wingdings" panose="05000000000000000000" pitchFamily="2" charset="2"/>
                <a:buChar char="l"/>
              </a:pPr>
              <a:r>
                <a:rPr kumimoji="1" lang="ja-JP" altLang="en-US" sz="1200" spc="80" dirty="0">
                  <a:solidFill>
                    <a:schemeClr val="tx1"/>
                  </a:solidFill>
                </a:rPr>
                <a:t>本人・家庭には自覚がなく支援サービスが届かない可能性があり、アウトリーチが重要です。本編第７章も参照してください。</a:t>
              </a:r>
            </a:p>
          </p:txBody>
        </p:sp>
        <p:grpSp>
          <p:nvGrpSpPr>
            <p:cNvPr id="45" name="グループ化 44"/>
            <p:cNvGrpSpPr/>
            <p:nvPr/>
          </p:nvGrpSpPr>
          <p:grpSpPr>
            <a:xfrm>
              <a:off x="631442" y="870436"/>
              <a:ext cx="1373572" cy="329700"/>
              <a:chOff x="7102393" y="2070824"/>
              <a:chExt cx="1584327" cy="380287"/>
            </a:xfrm>
          </p:grpSpPr>
          <p:pic>
            <p:nvPicPr>
              <p:cNvPr id="46" name="図 4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70097" y="2185008"/>
                <a:ext cx="1216623" cy="255654"/>
              </a:xfrm>
              <a:prstGeom prst="rect">
                <a:avLst/>
              </a:prstGeom>
            </p:spPr>
          </p:pic>
          <p:pic>
            <p:nvPicPr>
              <p:cNvPr id="47" name="図 4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2393" y="2070824"/>
                <a:ext cx="253614" cy="380287"/>
              </a:xfrm>
              <a:prstGeom prst="rect">
                <a:avLst/>
              </a:prstGeom>
            </p:spPr>
          </p:pic>
        </p:grpSp>
      </p:grpSp>
      <p:sp>
        <p:nvSpPr>
          <p:cNvPr id="52" name="角丸四角形 51"/>
          <p:cNvSpPr/>
          <p:nvPr/>
        </p:nvSpPr>
        <p:spPr>
          <a:xfrm>
            <a:off x="539905" y="2533041"/>
            <a:ext cx="3143095" cy="2974056"/>
          </a:xfrm>
          <a:prstGeom prst="roundRect">
            <a:avLst>
              <a:gd name="adj" fmla="val 0"/>
            </a:avLst>
          </a:prstGeom>
          <a:solidFill>
            <a:srgbClr val="20A5C4">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0" rtlCol="0" anchor="t"/>
          <a:lstStyle/>
          <a:p>
            <a:pPr>
              <a:lnSpc>
                <a:spcPct val="130000"/>
              </a:lnSpc>
              <a:buClr>
                <a:srgbClr val="F7B353"/>
              </a:buClr>
              <a:buSzPct val="120000"/>
            </a:pPr>
            <a:r>
              <a:rPr kumimoji="1" lang="ja-JP" altLang="en-US" sz="1050" spc="50" dirty="0">
                <a:solidFill>
                  <a:schemeClr val="tx1"/>
                </a:solidFill>
              </a:rPr>
              <a:t>□ケースワーカー、相談支援員等による家庭訪問</a:t>
            </a:r>
            <a:endParaRPr kumimoji="1" lang="en-US" altLang="ja-JP" sz="1050" spc="50" dirty="0">
              <a:solidFill>
                <a:schemeClr val="tx1"/>
              </a:solidFill>
            </a:endParaRPr>
          </a:p>
          <a:p>
            <a:pPr>
              <a:lnSpc>
                <a:spcPct val="130000"/>
              </a:lnSpc>
              <a:buClr>
                <a:srgbClr val="F7B353"/>
              </a:buClr>
              <a:buSzPct val="120000"/>
            </a:pPr>
            <a:r>
              <a:rPr kumimoji="1" lang="ja-JP" altLang="en-US" sz="1050" spc="50" dirty="0">
                <a:solidFill>
                  <a:schemeClr val="tx1"/>
                </a:solidFill>
              </a:rPr>
              <a:t>　等の際に、食事づくりや買い物、洗濯などの家事</a:t>
            </a:r>
            <a:endParaRPr kumimoji="1" lang="en-US" altLang="ja-JP" sz="1050" spc="50" dirty="0">
              <a:solidFill>
                <a:schemeClr val="tx1"/>
              </a:solidFill>
            </a:endParaRPr>
          </a:p>
          <a:p>
            <a:pPr>
              <a:lnSpc>
                <a:spcPct val="130000"/>
              </a:lnSpc>
              <a:buClr>
                <a:srgbClr val="F7B353"/>
              </a:buClr>
              <a:buSzPct val="120000"/>
            </a:pPr>
            <a:r>
              <a:rPr kumimoji="1" lang="ja-JP" altLang="en-US" sz="1050" spc="50" dirty="0">
                <a:solidFill>
                  <a:schemeClr val="tx1"/>
                </a:solidFill>
              </a:rPr>
              <a:t>　をしている</a:t>
            </a:r>
            <a:endParaRPr kumimoji="1" lang="en-US" altLang="ja-JP" sz="1050" spc="50" dirty="0">
              <a:solidFill>
                <a:schemeClr val="tx1"/>
              </a:solidFill>
            </a:endParaRPr>
          </a:p>
          <a:p>
            <a:pPr>
              <a:lnSpc>
                <a:spcPct val="130000"/>
              </a:lnSpc>
              <a:buClr>
                <a:srgbClr val="F7B353"/>
              </a:buClr>
              <a:buSzPct val="120000"/>
            </a:pPr>
            <a:r>
              <a:rPr kumimoji="1" lang="ja-JP" altLang="en-US" sz="1050" spc="50" dirty="0">
                <a:solidFill>
                  <a:schemeClr val="tx1"/>
                </a:solidFill>
              </a:rPr>
              <a:t>□家族の介護・付き添い、きょうだいの世話・送迎</a:t>
            </a:r>
            <a:endParaRPr kumimoji="1" lang="en-US" altLang="ja-JP" sz="1050" spc="50" dirty="0">
              <a:solidFill>
                <a:schemeClr val="tx1"/>
              </a:solidFill>
            </a:endParaRPr>
          </a:p>
          <a:p>
            <a:pPr>
              <a:lnSpc>
                <a:spcPct val="130000"/>
              </a:lnSpc>
              <a:buClr>
                <a:srgbClr val="F7B353"/>
              </a:buClr>
              <a:buSzPct val="120000"/>
            </a:pPr>
            <a:r>
              <a:rPr kumimoji="1" lang="ja-JP" altLang="en-US" sz="1050" spc="50" dirty="0">
                <a:solidFill>
                  <a:schemeClr val="tx1"/>
                </a:solidFill>
              </a:rPr>
              <a:t>　等をしている姿を見かける</a:t>
            </a:r>
            <a:endParaRPr kumimoji="1" lang="en-US" altLang="ja-JP" sz="1050" spc="50" dirty="0">
              <a:solidFill>
                <a:schemeClr val="tx1"/>
              </a:solidFill>
            </a:endParaRPr>
          </a:p>
          <a:p>
            <a:pPr>
              <a:lnSpc>
                <a:spcPct val="130000"/>
              </a:lnSpc>
              <a:buClr>
                <a:srgbClr val="F7B353"/>
              </a:buClr>
              <a:buSzPct val="120000"/>
            </a:pPr>
            <a:r>
              <a:rPr kumimoji="1" lang="ja-JP" altLang="en-US" sz="1050" spc="50" dirty="0">
                <a:solidFill>
                  <a:schemeClr val="tx1"/>
                </a:solidFill>
              </a:rPr>
              <a:t>□日本語の苦手な家族・聴覚障害のある家族等</a:t>
            </a:r>
            <a:endParaRPr kumimoji="1" lang="en-US" altLang="ja-JP" sz="1050" spc="50" dirty="0">
              <a:solidFill>
                <a:schemeClr val="tx1"/>
              </a:solidFill>
            </a:endParaRPr>
          </a:p>
          <a:p>
            <a:pPr>
              <a:lnSpc>
                <a:spcPct val="130000"/>
              </a:lnSpc>
              <a:buClr>
                <a:srgbClr val="F7B353"/>
              </a:buClr>
              <a:buSzPct val="120000"/>
            </a:pPr>
            <a:r>
              <a:rPr kumimoji="1" lang="ja-JP" altLang="en-US" sz="1050" spc="50" dirty="0">
                <a:solidFill>
                  <a:schemeClr val="tx1"/>
                </a:solidFill>
              </a:rPr>
              <a:t>　 の通訳をしている</a:t>
            </a:r>
            <a:endParaRPr kumimoji="1" lang="en-US" altLang="ja-JP" sz="1050" spc="50" dirty="0">
              <a:solidFill>
                <a:schemeClr val="tx1"/>
              </a:solidFill>
            </a:endParaRPr>
          </a:p>
          <a:p>
            <a:pPr>
              <a:lnSpc>
                <a:spcPct val="130000"/>
              </a:lnSpc>
              <a:buClr>
                <a:srgbClr val="F7B353"/>
              </a:buClr>
              <a:buSzPct val="120000"/>
            </a:pPr>
            <a:r>
              <a:rPr kumimoji="1" lang="ja-JP" altLang="en-US" sz="1050" spc="50" dirty="0">
                <a:solidFill>
                  <a:schemeClr val="tx1"/>
                </a:solidFill>
              </a:rPr>
              <a:t>□家族の感情面のサポートをしている</a:t>
            </a:r>
          </a:p>
          <a:p>
            <a:pPr>
              <a:lnSpc>
                <a:spcPct val="130000"/>
              </a:lnSpc>
              <a:buClr>
                <a:srgbClr val="F7B353"/>
              </a:buClr>
              <a:buSzPct val="120000"/>
            </a:pPr>
            <a:r>
              <a:rPr kumimoji="1" lang="ja-JP" altLang="en-US" sz="1050" spc="50" dirty="0">
                <a:solidFill>
                  <a:schemeClr val="tx1"/>
                </a:solidFill>
              </a:rPr>
              <a:t>□家計を支えるために就職・アルバイトをしている</a:t>
            </a:r>
            <a:endParaRPr kumimoji="1" lang="en-US" altLang="ja-JP" sz="1050" spc="50" dirty="0">
              <a:solidFill>
                <a:schemeClr val="tx1"/>
              </a:solidFill>
            </a:endParaRPr>
          </a:p>
          <a:p>
            <a:pPr>
              <a:lnSpc>
                <a:spcPct val="130000"/>
              </a:lnSpc>
              <a:buClr>
                <a:srgbClr val="F7B353"/>
              </a:buClr>
              <a:buSzPct val="120000"/>
            </a:pPr>
            <a:r>
              <a:rPr kumimoji="1" lang="ja-JP" altLang="en-US" sz="1050" spc="50" dirty="0">
                <a:solidFill>
                  <a:schemeClr val="tx1"/>
                </a:solidFill>
              </a:rPr>
              <a:t>□来所相談時や家庭訪問時に傍にいる</a:t>
            </a:r>
          </a:p>
        </p:txBody>
      </p:sp>
      <p:sp>
        <p:nvSpPr>
          <p:cNvPr id="60" name="正方形/長方形 59"/>
          <p:cNvSpPr/>
          <p:nvPr/>
        </p:nvSpPr>
        <p:spPr>
          <a:xfrm>
            <a:off x="539976" y="2282419"/>
            <a:ext cx="3143024" cy="252000"/>
          </a:xfrm>
          <a:prstGeom prst="rect">
            <a:avLst/>
          </a:prstGeom>
          <a:solidFill>
            <a:srgbClr val="20A5C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200" b="1" spc="150" dirty="0">
                <a:solidFill>
                  <a:schemeClr val="bg1"/>
                </a:solidFill>
              </a:rPr>
              <a:t>子供がケアをしている様子</a:t>
            </a:r>
          </a:p>
        </p:txBody>
      </p:sp>
      <p:sp>
        <p:nvSpPr>
          <p:cNvPr id="62" name="角丸四角形 61"/>
          <p:cNvSpPr/>
          <p:nvPr/>
        </p:nvSpPr>
        <p:spPr>
          <a:xfrm>
            <a:off x="3774358" y="2533041"/>
            <a:ext cx="3143095" cy="2974056"/>
          </a:xfrm>
          <a:prstGeom prst="roundRect">
            <a:avLst>
              <a:gd name="adj" fmla="val 0"/>
            </a:avLst>
          </a:prstGeom>
          <a:solidFill>
            <a:srgbClr val="20A5C4">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0" rtlCol="0" anchor="t"/>
          <a:lstStyle/>
          <a:p>
            <a:pPr>
              <a:lnSpc>
                <a:spcPct val="130000"/>
              </a:lnSpc>
              <a:buClr>
                <a:srgbClr val="F7B353"/>
              </a:buClr>
              <a:buSzPct val="120000"/>
            </a:pPr>
            <a:r>
              <a:rPr kumimoji="1" lang="ja-JP" altLang="en-US" sz="1050" spc="50" dirty="0">
                <a:solidFill>
                  <a:schemeClr val="tx1"/>
                </a:solidFill>
              </a:rPr>
              <a:t>□疲れている様子や精神的な不安定さがみられる　　 </a:t>
            </a:r>
            <a:endParaRPr kumimoji="1" lang="en-US" altLang="ja-JP" sz="1050" spc="50" dirty="0">
              <a:solidFill>
                <a:schemeClr val="tx1"/>
              </a:solidFill>
            </a:endParaRPr>
          </a:p>
          <a:p>
            <a:pPr>
              <a:lnSpc>
                <a:spcPct val="130000"/>
              </a:lnSpc>
              <a:buClr>
                <a:srgbClr val="F7B353"/>
              </a:buClr>
              <a:buSzPct val="120000"/>
            </a:pPr>
            <a:r>
              <a:rPr kumimoji="1" lang="ja-JP" altLang="en-US" sz="1050" spc="50" dirty="0">
                <a:solidFill>
                  <a:schemeClr val="tx1"/>
                </a:solidFill>
              </a:rPr>
              <a:t>□感情の起伏が激しい。または、感情を出さない</a:t>
            </a:r>
          </a:p>
          <a:p>
            <a:pPr>
              <a:lnSpc>
                <a:spcPct val="130000"/>
              </a:lnSpc>
              <a:buClr>
                <a:srgbClr val="F7B353"/>
              </a:buClr>
              <a:buSzPct val="120000"/>
            </a:pPr>
            <a:r>
              <a:rPr kumimoji="1" lang="ja-JP" altLang="en-US" sz="1050" spc="50" dirty="0">
                <a:solidFill>
                  <a:schemeClr val="tx1"/>
                </a:solidFill>
              </a:rPr>
              <a:t>□周囲の人に気を遣いすぎる、しっかりしている</a:t>
            </a:r>
          </a:p>
          <a:p>
            <a:pPr>
              <a:lnSpc>
                <a:spcPct val="130000"/>
              </a:lnSpc>
              <a:buClr>
                <a:srgbClr val="F7B353"/>
              </a:buClr>
              <a:buSzPct val="120000"/>
            </a:pPr>
            <a:r>
              <a:rPr kumimoji="1" lang="ja-JP" altLang="en-US" sz="1050" spc="50" dirty="0">
                <a:solidFill>
                  <a:schemeClr val="tx1"/>
                </a:solidFill>
              </a:rPr>
              <a:t>□年齢に不相応な受け答え</a:t>
            </a:r>
            <a:endParaRPr kumimoji="1" lang="en-US" altLang="ja-JP" sz="1050" spc="50" dirty="0">
              <a:solidFill>
                <a:schemeClr val="tx1"/>
              </a:solidFill>
            </a:endParaRPr>
          </a:p>
          <a:p>
            <a:pPr>
              <a:lnSpc>
                <a:spcPct val="130000"/>
              </a:lnSpc>
              <a:buClr>
                <a:srgbClr val="F7B353"/>
              </a:buClr>
              <a:buSzPct val="120000"/>
            </a:pPr>
            <a:r>
              <a:rPr kumimoji="1" lang="ja-JP" altLang="en-US" sz="1050" spc="50" dirty="0">
                <a:solidFill>
                  <a:schemeClr val="tx1"/>
                </a:solidFill>
              </a:rPr>
              <a:t>　（年齢よりも幼い、または大人びている）</a:t>
            </a:r>
          </a:p>
          <a:p>
            <a:pPr>
              <a:lnSpc>
                <a:spcPct val="130000"/>
              </a:lnSpc>
              <a:buClr>
                <a:srgbClr val="F7B353"/>
              </a:buClr>
              <a:buSzPct val="120000"/>
            </a:pPr>
            <a:r>
              <a:rPr kumimoji="1" lang="ja-JP" altLang="en-US" sz="1050" spc="50" dirty="0">
                <a:solidFill>
                  <a:schemeClr val="tx1"/>
                </a:solidFill>
              </a:rPr>
              <a:t>□自分の事を話したがらない、質問などをすると話を</a:t>
            </a:r>
            <a:endParaRPr kumimoji="1" lang="en-US" altLang="ja-JP" sz="1050" spc="50" dirty="0">
              <a:solidFill>
                <a:schemeClr val="tx1"/>
              </a:solidFill>
            </a:endParaRPr>
          </a:p>
          <a:p>
            <a:pPr>
              <a:lnSpc>
                <a:spcPct val="130000"/>
              </a:lnSpc>
              <a:buClr>
                <a:srgbClr val="F7B353"/>
              </a:buClr>
              <a:buSzPct val="120000"/>
            </a:pPr>
            <a:r>
              <a:rPr kumimoji="1" lang="ja-JP" altLang="en-US" sz="1050" spc="50" dirty="0">
                <a:solidFill>
                  <a:schemeClr val="tx1"/>
                </a:solidFill>
              </a:rPr>
              <a:t>　  すり替える</a:t>
            </a:r>
            <a:br>
              <a:rPr kumimoji="1" lang="ja-JP" altLang="en-US" sz="1050" spc="50" dirty="0">
                <a:solidFill>
                  <a:schemeClr val="tx1"/>
                </a:solidFill>
              </a:rPr>
            </a:br>
            <a:r>
              <a:rPr kumimoji="1" lang="ja-JP" altLang="en-US" sz="1050" spc="50" dirty="0">
                <a:solidFill>
                  <a:schemeClr val="tx1"/>
                </a:solidFill>
              </a:rPr>
              <a:t>□物や支援を欲しがらない</a:t>
            </a:r>
            <a:endParaRPr kumimoji="1" lang="en-US" altLang="ja-JP" sz="1050" spc="50" dirty="0">
              <a:solidFill>
                <a:schemeClr val="tx1"/>
              </a:solidFill>
            </a:endParaRPr>
          </a:p>
          <a:p>
            <a:pPr>
              <a:lnSpc>
                <a:spcPct val="130000"/>
              </a:lnSpc>
              <a:buClr>
                <a:srgbClr val="F7B353"/>
              </a:buClr>
              <a:buSzPct val="120000"/>
            </a:pPr>
            <a:r>
              <a:rPr kumimoji="1" lang="ja-JP" altLang="en-US" sz="1050" spc="50" dirty="0">
                <a:solidFill>
                  <a:schemeClr val="tx1"/>
                </a:solidFill>
              </a:rPr>
              <a:t>□家族の顔色をうかがっている　</a:t>
            </a:r>
          </a:p>
          <a:p>
            <a:pPr>
              <a:lnSpc>
                <a:spcPct val="130000"/>
              </a:lnSpc>
              <a:buClr>
                <a:srgbClr val="F7B353"/>
              </a:buClr>
              <a:buSzPct val="120000"/>
            </a:pPr>
            <a:r>
              <a:rPr kumimoji="1" lang="ja-JP" altLang="en-US" sz="1050" spc="50" dirty="0">
                <a:solidFill>
                  <a:schemeClr val="tx1"/>
                </a:solidFill>
              </a:rPr>
              <a:t>□不登校である、学校に行っているべき時間に、</a:t>
            </a:r>
            <a:endParaRPr kumimoji="1" lang="en-US" altLang="ja-JP" sz="1050" spc="50" dirty="0">
              <a:solidFill>
                <a:schemeClr val="tx1"/>
              </a:solidFill>
            </a:endParaRPr>
          </a:p>
          <a:p>
            <a:pPr>
              <a:lnSpc>
                <a:spcPct val="130000"/>
              </a:lnSpc>
              <a:buClr>
                <a:srgbClr val="F7B353"/>
              </a:buClr>
              <a:buSzPct val="120000"/>
            </a:pPr>
            <a:r>
              <a:rPr kumimoji="1" lang="ja-JP" altLang="en-US" sz="1050" spc="50" dirty="0">
                <a:solidFill>
                  <a:schemeClr val="tx1"/>
                </a:solidFill>
              </a:rPr>
              <a:t>　 学校以外で姿を見かけることがある　　　　　　　　　　　　　　　　　□時に家族と大ゲンカや家出をしていることがある　</a:t>
            </a:r>
          </a:p>
        </p:txBody>
      </p:sp>
      <p:sp>
        <p:nvSpPr>
          <p:cNvPr id="63" name="正方形/長方形 62"/>
          <p:cNvSpPr/>
          <p:nvPr/>
        </p:nvSpPr>
        <p:spPr>
          <a:xfrm>
            <a:off x="3774429" y="2282419"/>
            <a:ext cx="3143024" cy="252000"/>
          </a:xfrm>
          <a:prstGeom prst="rect">
            <a:avLst/>
          </a:prstGeom>
          <a:solidFill>
            <a:srgbClr val="20A5C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200" b="1" spc="150" dirty="0">
                <a:solidFill>
                  <a:schemeClr val="bg1"/>
                </a:solidFill>
              </a:rPr>
              <a:t>ケアによる影響と思われる子供の様子</a:t>
            </a:r>
          </a:p>
        </p:txBody>
      </p:sp>
      <p:sp>
        <p:nvSpPr>
          <p:cNvPr id="65" name="角丸四角形 64"/>
          <p:cNvSpPr/>
          <p:nvPr/>
        </p:nvSpPr>
        <p:spPr>
          <a:xfrm>
            <a:off x="7008811" y="2533040"/>
            <a:ext cx="3143095" cy="2974058"/>
          </a:xfrm>
          <a:prstGeom prst="roundRect">
            <a:avLst>
              <a:gd name="adj" fmla="val 0"/>
            </a:avLst>
          </a:prstGeom>
          <a:solidFill>
            <a:srgbClr val="20A5C4">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0" rtlCol="0" anchor="t"/>
          <a:lstStyle/>
          <a:p>
            <a:pPr>
              <a:lnSpc>
                <a:spcPct val="130000"/>
              </a:lnSpc>
              <a:buClr>
                <a:srgbClr val="F7B353"/>
              </a:buClr>
              <a:buSzPct val="120000"/>
            </a:pPr>
            <a:r>
              <a:rPr kumimoji="1" lang="ja-JP" altLang="en-US" sz="1050" spc="50" dirty="0">
                <a:solidFill>
                  <a:schemeClr val="tx1"/>
                </a:solidFill>
              </a:rPr>
              <a:t>□身なりが整っていない</a:t>
            </a:r>
          </a:p>
          <a:p>
            <a:pPr>
              <a:lnSpc>
                <a:spcPct val="130000"/>
              </a:lnSpc>
              <a:buClr>
                <a:srgbClr val="F7B353"/>
              </a:buClr>
              <a:buSzPct val="120000"/>
            </a:pPr>
            <a:r>
              <a:rPr kumimoji="1" lang="ja-JP" altLang="en-US" sz="1050" spc="50" dirty="0">
                <a:solidFill>
                  <a:schemeClr val="tx1"/>
                </a:solidFill>
              </a:rPr>
              <a:t>□食事の世話がされていないようである</a:t>
            </a:r>
          </a:p>
          <a:p>
            <a:pPr>
              <a:lnSpc>
                <a:spcPct val="130000"/>
              </a:lnSpc>
              <a:buClr>
                <a:srgbClr val="F7B353"/>
              </a:buClr>
              <a:buSzPct val="120000"/>
            </a:pPr>
            <a:r>
              <a:rPr kumimoji="1" lang="ja-JP" altLang="en-US" sz="1050" spc="50" dirty="0">
                <a:solidFill>
                  <a:schemeClr val="tx1"/>
                </a:solidFill>
              </a:rPr>
              <a:t>□保護者等が書くべき手続き書類等を、</a:t>
            </a:r>
            <a:endParaRPr kumimoji="1" lang="en-US" altLang="ja-JP" sz="1050" spc="50" dirty="0">
              <a:solidFill>
                <a:schemeClr val="tx1"/>
              </a:solidFill>
            </a:endParaRPr>
          </a:p>
          <a:p>
            <a:pPr>
              <a:lnSpc>
                <a:spcPct val="130000"/>
              </a:lnSpc>
              <a:buClr>
                <a:srgbClr val="F7B353"/>
              </a:buClr>
              <a:buSzPct val="120000"/>
            </a:pPr>
            <a:r>
              <a:rPr kumimoji="1" lang="ja-JP" altLang="en-US" sz="1050" spc="50" dirty="0">
                <a:solidFill>
                  <a:schemeClr val="tx1"/>
                </a:solidFill>
              </a:rPr>
              <a:t>　  自分で用意しているようである</a:t>
            </a:r>
          </a:p>
          <a:p>
            <a:pPr>
              <a:lnSpc>
                <a:spcPct val="130000"/>
              </a:lnSpc>
              <a:buClr>
                <a:srgbClr val="F7B353"/>
              </a:buClr>
              <a:buSzPct val="120000"/>
            </a:pPr>
            <a:r>
              <a:rPr kumimoji="1" lang="ja-JP" altLang="en-US" sz="1050" spc="50" dirty="0">
                <a:solidFill>
                  <a:schemeClr val="tx1"/>
                </a:solidFill>
              </a:rPr>
              <a:t>□必要な病院に通院・受診できていない、</a:t>
            </a:r>
            <a:endParaRPr kumimoji="1" lang="en-US" altLang="ja-JP" sz="1050" spc="50" dirty="0">
              <a:solidFill>
                <a:schemeClr val="tx1"/>
              </a:solidFill>
            </a:endParaRPr>
          </a:p>
          <a:p>
            <a:pPr>
              <a:lnSpc>
                <a:spcPct val="130000"/>
              </a:lnSpc>
              <a:buClr>
                <a:srgbClr val="F7B353"/>
              </a:buClr>
              <a:buSzPct val="120000"/>
            </a:pPr>
            <a:r>
              <a:rPr kumimoji="1" lang="ja-JP" altLang="en-US" sz="1050" spc="50" dirty="0">
                <a:solidFill>
                  <a:schemeClr val="tx1"/>
                </a:solidFill>
              </a:rPr>
              <a:t>　  服薬できていないようである</a:t>
            </a:r>
          </a:p>
        </p:txBody>
      </p:sp>
      <p:sp>
        <p:nvSpPr>
          <p:cNvPr id="66" name="正方形/長方形 65"/>
          <p:cNvSpPr/>
          <p:nvPr/>
        </p:nvSpPr>
        <p:spPr>
          <a:xfrm>
            <a:off x="7008882" y="2282419"/>
            <a:ext cx="3143024" cy="252000"/>
          </a:xfrm>
          <a:prstGeom prst="rect">
            <a:avLst/>
          </a:prstGeom>
          <a:solidFill>
            <a:srgbClr val="20A5C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200" b="1" spc="150" dirty="0">
                <a:solidFill>
                  <a:schemeClr val="bg1"/>
                </a:solidFill>
              </a:rPr>
              <a:t>子供が必要な世話をされていない様子</a:t>
            </a:r>
          </a:p>
        </p:txBody>
      </p:sp>
      <p:sp>
        <p:nvSpPr>
          <p:cNvPr id="68" name="角丸四角形 67"/>
          <p:cNvSpPr/>
          <p:nvPr/>
        </p:nvSpPr>
        <p:spPr>
          <a:xfrm>
            <a:off x="875318" y="5645014"/>
            <a:ext cx="9276588" cy="1680623"/>
          </a:xfrm>
          <a:prstGeom prst="roundRect">
            <a:avLst>
              <a:gd name="adj" fmla="val 0"/>
            </a:avLst>
          </a:prstGeom>
          <a:solidFill>
            <a:srgbClr val="FF474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96000" tIns="108000" rIns="144000" bIns="0" rtlCol="0" anchor="t"/>
          <a:lstStyle/>
          <a:p>
            <a:pPr>
              <a:lnSpc>
                <a:spcPct val="130000"/>
              </a:lnSpc>
              <a:buClr>
                <a:srgbClr val="F7B353"/>
              </a:buClr>
              <a:buSzPct val="120000"/>
            </a:pPr>
            <a:r>
              <a:rPr kumimoji="1" lang="ja-JP" altLang="en-US" sz="1050" spc="50" dirty="0">
                <a:solidFill>
                  <a:schemeClr val="tx1"/>
                </a:solidFill>
              </a:rPr>
              <a:t>□介護や通院・治療が必要な家族、障害を持つ家族がいる</a:t>
            </a:r>
            <a:endParaRPr kumimoji="1" lang="en-US" altLang="ja-JP" sz="1050" spc="50" dirty="0">
              <a:solidFill>
                <a:schemeClr val="tx1"/>
              </a:solidFill>
            </a:endParaRPr>
          </a:p>
          <a:p>
            <a:pPr>
              <a:lnSpc>
                <a:spcPct val="130000"/>
              </a:lnSpc>
              <a:buClr>
                <a:srgbClr val="F7B353"/>
              </a:buClr>
              <a:buSzPct val="120000"/>
            </a:pPr>
            <a:r>
              <a:rPr kumimoji="1" lang="ja-JP" altLang="en-US" sz="1050" spc="50" dirty="0">
                <a:solidFill>
                  <a:schemeClr val="tx1"/>
                </a:solidFill>
              </a:rPr>
              <a:t>□多子世帯　幼い子供（きょうだい）がいる　</a:t>
            </a:r>
          </a:p>
          <a:p>
            <a:pPr>
              <a:lnSpc>
                <a:spcPct val="130000"/>
              </a:lnSpc>
              <a:buClr>
                <a:srgbClr val="F7B353"/>
              </a:buClr>
              <a:buSzPct val="120000"/>
            </a:pPr>
            <a:r>
              <a:rPr kumimoji="1" lang="ja-JP" altLang="en-US" sz="1050" spc="50" dirty="0">
                <a:solidFill>
                  <a:schemeClr val="tx1"/>
                </a:solidFill>
              </a:rPr>
              <a:t>□疲れている様子や精神的に不安定な様子がみられる　</a:t>
            </a:r>
            <a:br>
              <a:rPr kumimoji="1" lang="ja-JP" altLang="en-US" sz="1050" spc="50" dirty="0">
                <a:solidFill>
                  <a:schemeClr val="tx1"/>
                </a:solidFill>
              </a:rPr>
            </a:br>
            <a:r>
              <a:rPr kumimoji="1" lang="ja-JP" altLang="en-US" sz="1050" spc="50" dirty="0">
                <a:solidFill>
                  <a:schemeClr val="tx1"/>
                </a:solidFill>
              </a:rPr>
              <a:t>□仕事や家族の世話に追われていて余裕のない様子である</a:t>
            </a:r>
          </a:p>
          <a:p>
            <a:pPr>
              <a:lnSpc>
                <a:spcPct val="130000"/>
              </a:lnSpc>
              <a:buClr>
                <a:srgbClr val="F7B353"/>
              </a:buClr>
              <a:buSzPct val="120000"/>
            </a:pPr>
            <a:r>
              <a:rPr kumimoji="1" lang="ja-JP" altLang="en-US" sz="1050" spc="50" dirty="0">
                <a:solidFill>
                  <a:schemeClr val="tx1"/>
                </a:solidFill>
              </a:rPr>
              <a:t>□家事等ができないことで、子供に影響が出ないかを心配している</a:t>
            </a:r>
            <a:br>
              <a:rPr kumimoji="1" lang="ja-JP" altLang="en-US" sz="1050" spc="50" dirty="0">
                <a:solidFill>
                  <a:schemeClr val="tx1"/>
                </a:solidFill>
              </a:rPr>
            </a:br>
            <a:r>
              <a:rPr kumimoji="1" lang="ja-JP" altLang="en-US" sz="1050" spc="50" dirty="0">
                <a:solidFill>
                  <a:schemeClr val="tx1"/>
                </a:solidFill>
              </a:rPr>
              <a:t>□家庭訪問時に家の中が散らかっている</a:t>
            </a:r>
            <a:br>
              <a:rPr kumimoji="1" lang="ja-JP" altLang="en-US" sz="1050" spc="50" dirty="0">
                <a:solidFill>
                  <a:schemeClr val="tx1"/>
                </a:solidFill>
              </a:rPr>
            </a:br>
            <a:r>
              <a:rPr kumimoji="1" lang="ja-JP" altLang="en-US" sz="1050" spc="50" dirty="0">
                <a:solidFill>
                  <a:schemeClr val="tx1"/>
                </a:solidFill>
              </a:rPr>
              <a:t>□保護者が学校の授業参観や面談に行かない、地域の集まりに顔を出さない</a:t>
            </a:r>
          </a:p>
        </p:txBody>
      </p:sp>
      <p:sp>
        <p:nvSpPr>
          <p:cNvPr id="69" name="正方形/長方形 68"/>
          <p:cNvSpPr/>
          <p:nvPr/>
        </p:nvSpPr>
        <p:spPr>
          <a:xfrm flipH="1">
            <a:off x="539905" y="5645014"/>
            <a:ext cx="335412" cy="1680623"/>
          </a:xfrm>
          <a:prstGeom prst="rect">
            <a:avLst/>
          </a:prstGeom>
          <a:solidFill>
            <a:srgbClr val="FF474B"/>
          </a:solidFill>
          <a:ln w="19050">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lnSpc>
                <a:spcPct val="110000"/>
              </a:lnSpc>
            </a:pPr>
            <a:r>
              <a:rPr kumimoji="1" lang="ja-JP" altLang="en-US" sz="1200" b="1" spc="150" dirty="0">
                <a:solidFill>
                  <a:schemeClr val="bg1"/>
                </a:solidFill>
              </a:rPr>
              <a:t>保護者・家族の様子</a:t>
            </a:r>
          </a:p>
        </p:txBody>
      </p:sp>
      <p:sp>
        <p:nvSpPr>
          <p:cNvPr id="21" name="角丸四角形 20"/>
          <p:cNvSpPr/>
          <p:nvPr/>
        </p:nvSpPr>
        <p:spPr>
          <a:xfrm>
            <a:off x="5705979" y="5645014"/>
            <a:ext cx="3634046" cy="168062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0" rtlCol="0" anchor="t"/>
          <a:lstStyle/>
          <a:p>
            <a:pPr>
              <a:lnSpc>
                <a:spcPct val="130000"/>
              </a:lnSpc>
              <a:buClr>
                <a:srgbClr val="F7B353"/>
              </a:buClr>
              <a:buSzPct val="120000"/>
            </a:pPr>
            <a:r>
              <a:rPr kumimoji="1" lang="ja-JP" altLang="en-US" sz="1050" spc="50" dirty="0">
                <a:solidFill>
                  <a:schemeClr val="tx1"/>
                </a:solidFill>
              </a:rPr>
              <a:t>　□経済的に困窮している</a:t>
            </a:r>
            <a:br>
              <a:rPr kumimoji="1" lang="ja-JP" altLang="en-US" sz="1050" spc="50" dirty="0">
                <a:solidFill>
                  <a:schemeClr val="tx1"/>
                </a:solidFill>
              </a:rPr>
            </a:br>
            <a:r>
              <a:rPr kumimoji="1" lang="ja-JP" altLang="en-US" sz="1050" spc="50" dirty="0">
                <a:solidFill>
                  <a:schemeClr val="tx1"/>
                </a:solidFill>
              </a:rPr>
              <a:t>　□日本語が母語でない家族がいる 　</a:t>
            </a:r>
          </a:p>
          <a:p>
            <a:pPr>
              <a:lnSpc>
                <a:spcPct val="130000"/>
              </a:lnSpc>
              <a:buClr>
                <a:srgbClr val="F7B353"/>
              </a:buClr>
              <a:buSzPct val="120000"/>
            </a:pPr>
            <a:r>
              <a:rPr kumimoji="1" lang="ja-JP" altLang="en-US" sz="1050" spc="50" dirty="0">
                <a:solidFill>
                  <a:schemeClr val="tx1"/>
                </a:solidFill>
              </a:rPr>
              <a:t>　□手続きの遅れ・漏れ等がある</a:t>
            </a:r>
            <a:endParaRPr kumimoji="1" lang="en-US" altLang="ja-JP" sz="1050" spc="50" dirty="0">
              <a:solidFill>
                <a:schemeClr val="tx1"/>
              </a:solidFill>
            </a:endParaRPr>
          </a:p>
          <a:p>
            <a:pPr>
              <a:lnSpc>
                <a:spcPct val="130000"/>
              </a:lnSpc>
              <a:buClr>
                <a:srgbClr val="F7B353"/>
              </a:buClr>
              <a:buSzPct val="120000"/>
            </a:pPr>
            <a:r>
              <a:rPr kumimoji="1" lang="ja-JP" altLang="en-US" sz="1050" spc="50" dirty="0">
                <a:solidFill>
                  <a:schemeClr val="tx1"/>
                </a:solidFill>
              </a:rPr>
              <a:t>　□家族の世話について、子供をあてにしている</a:t>
            </a:r>
          </a:p>
          <a:p>
            <a:pPr>
              <a:lnSpc>
                <a:spcPct val="130000"/>
              </a:lnSpc>
              <a:buClr>
                <a:srgbClr val="F7B353"/>
              </a:buClr>
              <a:buSzPct val="120000"/>
            </a:pPr>
            <a:r>
              <a:rPr kumimoji="1" lang="ja-JP" altLang="en-US" sz="1050" spc="50" dirty="0">
                <a:solidFill>
                  <a:schemeClr val="tx1"/>
                </a:solidFill>
              </a:rPr>
              <a:t>　□家事援助などの必要なサービスを入れたがらない</a:t>
            </a:r>
            <a:endParaRPr kumimoji="1" lang="en-US" altLang="ja-JP" sz="1050" spc="50" dirty="0">
              <a:solidFill>
                <a:schemeClr val="tx1"/>
              </a:solidFill>
            </a:endParaRPr>
          </a:p>
        </p:txBody>
      </p:sp>
      <p:sp>
        <p:nvSpPr>
          <p:cNvPr id="20" name="フリーフォーム 263">
            <a:extLst>
              <a:ext uri="{FF2B5EF4-FFF2-40B4-BE49-F238E27FC236}">
                <a16:creationId xmlns:a16="http://schemas.microsoft.com/office/drawing/2014/main" id="{B5E51398-3F38-4921-B3B9-956AD7434F41}"/>
              </a:ext>
            </a:extLst>
          </p:cNvPr>
          <p:cNvSpPr/>
          <p:nvPr/>
        </p:nvSpPr>
        <p:spPr>
          <a:xfrm>
            <a:off x="671488" y="3261041"/>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フリーフォーム 263">
            <a:extLst>
              <a:ext uri="{FF2B5EF4-FFF2-40B4-BE49-F238E27FC236}">
                <a16:creationId xmlns:a16="http://schemas.microsoft.com/office/drawing/2014/main" id="{5223E8DC-BE00-444F-A214-828BE0DEC5A3}"/>
              </a:ext>
            </a:extLst>
          </p:cNvPr>
          <p:cNvSpPr/>
          <p:nvPr/>
        </p:nvSpPr>
        <p:spPr>
          <a:xfrm>
            <a:off x="671488" y="3674696"/>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フリーフォーム 263">
            <a:extLst>
              <a:ext uri="{FF2B5EF4-FFF2-40B4-BE49-F238E27FC236}">
                <a16:creationId xmlns:a16="http://schemas.microsoft.com/office/drawing/2014/main" id="{51523356-7717-493D-A31C-6001693ED907}"/>
              </a:ext>
            </a:extLst>
          </p:cNvPr>
          <p:cNvSpPr/>
          <p:nvPr/>
        </p:nvSpPr>
        <p:spPr>
          <a:xfrm>
            <a:off x="671488" y="4099239"/>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フリーフォーム 263">
            <a:extLst>
              <a:ext uri="{FF2B5EF4-FFF2-40B4-BE49-F238E27FC236}">
                <a16:creationId xmlns:a16="http://schemas.microsoft.com/office/drawing/2014/main" id="{E2776955-1CCA-43C2-B813-DF4902534823}"/>
              </a:ext>
            </a:extLst>
          </p:cNvPr>
          <p:cNvSpPr/>
          <p:nvPr/>
        </p:nvSpPr>
        <p:spPr>
          <a:xfrm>
            <a:off x="671488" y="4306064"/>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フリーフォーム 263">
            <a:extLst>
              <a:ext uri="{FF2B5EF4-FFF2-40B4-BE49-F238E27FC236}">
                <a16:creationId xmlns:a16="http://schemas.microsoft.com/office/drawing/2014/main" id="{AF75C141-9D10-4F98-8342-453E947E86A3}"/>
              </a:ext>
            </a:extLst>
          </p:cNvPr>
          <p:cNvSpPr/>
          <p:nvPr/>
        </p:nvSpPr>
        <p:spPr>
          <a:xfrm>
            <a:off x="671488" y="4512898"/>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フリーフォーム 263">
            <a:extLst>
              <a:ext uri="{FF2B5EF4-FFF2-40B4-BE49-F238E27FC236}">
                <a16:creationId xmlns:a16="http://schemas.microsoft.com/office/drawing/2014/main" id="{14833E98-2895-4A4D-8287-EADAE9BAEDE4}"/>
              </a:ext>
            </a:extLst>
          </p:cNvPr>
          <p:cNvSpPr/>
          <p:nvPr/>
        </p:nvSpPr>
        <p:spPr>
          <a:xfrm>
            <a:off x="671488" y="4708846"/>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フリーフォーム 211">
            <a:extLst>
              <a:ext uri="{FF2B5EF4-FFF2-40B4-BE49-F238E27FC236}">
                <a16:creationId xmlns:a16="http://schemas.microsoft.com/office/drawing/2014/main" id="{0238FFE4-051F-4BAD-B4DD-F992AF0A154D}"/>
              </a:ext>
            </a:extLst>
          </p:cNvPr>
          <p:cNvSpPr/>
          <p:nvPr/>
        </p:nvSpPr>
        <p:spPr>
          <a:xfrm>
            <a:off x="3905906" y="2849948"/>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フリーフォーム 211">
            <a:extLst>
              <a:ext uri="{FF2B5EF4-FFF2-40B4-BE49-F238E27FC236}">
                <a16:creationId xmlns:a16="http://schemas.microsoft.com/office/drawing/2014/main" id="{F232F53D-305F-4DE7-825C-2D1B25FFC202}"/>
              </a:ext>
            </a:extLst>
          </p:cNvPr>
          <p:cNvSpPr/>
          <p:nvPr/>
        </p:nvSpPr>
        <p:spPr>
          <a:xfrm>
            <a:off x="3905906" y="3067659"/>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フリーフォーム 211">
            <a:extLst>
              <a:ext uri="{FF2B5EF4-FFF2-40B4-BE49-F238E27FC236}">
                <a16:creationId xmlns:a16="http://schemas.microsoft.com/office/drawing/2014/main" id="{1ED75C1C-9287-4442-9254-CB4D47C6DD5C}"/>
              </a:ext>
            </a:extLst>
          </p:cNvPr>
          <p:cNvSpPr/>
          <p:nvPr/>
        </p:nvSpPr>
        <p:spPr>
          <a:xfrm>
            <a:off x="3905906" y="3274486"/>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フリーフォーム 211">
            <a:extLst>
              <a:ext uri="{FF2B5EF4-FFF2-40B4-BE49-F238E27FC236}">
                <a16:creationId xmlns:a16="http://schemas.microsoft.com/office/drawing/2014/main" id="{436B21A9-FA8E-4CA5-A7C4-F3C8322F4201}"/>
              </a:ext>
            </a:extLst>
          </p:cNvPr>
          <p:cNvSpPr/>
          <p:nvPr/>
        </p:nvSpPr>
        <p:spPr>
          <a:xfrm>
            <a:off x="3905906" y="3688146"/>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フリーフォーム 211">
            <a:extLst>
              <a:ext uri="{FF2B5EF4-FFF2-40B4-BE49-F238E27FC236}">
                <a16:creationId xmlns:a16="http://schemas.microsoft.com/office/drawing/2014/main" id="{FEB4B74B-F4CD-4386-BCBC-C9DF1EF42DC1}"/>
              </a:ext>
            </a:extLst>
          </p:cNvPr>
          <p:cNvSpPr/>
          <p:nvPr/>
        </p:nvSpPr>
        <p:spPr>
          <a:xfrm>
            <a:off x="3905906" y="4090918"/>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フリーフォーム 211">
            <a:extLst>
              <a:ext uri="{FF2B5EF4-FFF2-40B4-BE49-F238E27FC236}">
                <a16:creationId xmlns:a16="http://schemas.microsoft.com/office/drawing/2014/main" id="{698626DB-2BF8-4FB0-B6D5-46C85A4E0FBA}"/>
              </a:ext>
            </a:extLst>
          </p:cNvPr>
          <p:cNvSpPr/>
          <p:nvPr/>
        </p:nvSpPr>
        <p:spPr>
          <a:xfrm>
            <a:off x="3905906" y="4308632"/>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フリーフォーム 211">
            <a:extLst>
              <a:ext uri="{FF2B5EF4-FFF2-40B4-BE49-F238E27FC236}">
                <a16:creationId xmlns:a16="http://schemas.microsoft.com/office/drawing/2014/main" id="{DB048594-B1FF-494D-B4AE-36245A592236}"/>
              </a:ext>
            </a:extLst>
          </p:cNvPr>
          <p:cNvSpPr/>
          <p:nvPr/>
        </p:nvSpPr>
        <p:spPr>
          <a:xfrm>
            <a:off x="3905906" y="4515458"/>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フリーフォーム 211">
            <a:extLst>
              <a:ext uri="{FF2B5EF4-FFF2-40B4-BE49-F238E27FC236}">
                <a16:creationId xmlns:a16="http://schemas.microsoft.com/office/drawing/2014/main" id="{F3E1C14C-998B-4298-9E64-0E6D45F23A27}"/>
              </a:ext>
            </a:extLst>
          </p:cNvPr>
          <p:cNvSpPr/>
          <p:nvPr/>
        </p:nvSpPr>
        <p:spPr>
          <a:xfrm>
            <a:off x="3905906" y="4929114"/>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フリーフォーム 211">
            <a:extLst>
              <a:ext uri="{FF2B5EF4-FFF2-40B4-BE49-F238E27FC236}">
                <a16:creationId xmlns:a16="http://schemas.microsoft.com/office/drawing/2014/main" id="{8BF5EF0A-7BB9-4E40-98D9-F5448F941785}"/>
              </a:ext>
            </a:extLst>
          </p:cNvPr>
          <p:cNvSpPr/>
          <p:nvPr/>
        </p:nvSpPr>
        <p:spPr>
          <a:xfrm>
            <a:off x="3905906" y="5146834"/>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フリーフォーム 234">
            <a:extLst>
              <a:ext uri="{FF2B5EF4-FFF2-40B4-BE49-F238E27FC236}">
                <a16:creationId xmlns:a16="http://schemas.microsoft.com/office/drawing/2014/main" id="{5C57D343-290C-4C72-9007-38B39894028C}"/>
              </a:ext>
            </a:extLst>
          </p:cNvPr>
          <p:cNvSpPr/>
          <p:nvPr/>
        </p:nvSpPr>
        <p:spPr>
          <a:xfrm>
            <a:off x="7140358" y="2854429"/>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フリーフォーム 234">
            <a:extLst>
              <a:ext uri="{FF2B5EF4-FFF2-40B4-BE49-F238E27FC236}">
                <a16:creationId xmlns:a16="http://schemas.microsoft.com/office/drawing/2014/main" id="{EC8CA85F-182C-4B09-AF37-323071788630}"/>
              </a:ext>
            </a:extLst>
          </p:cNvPr>
          <p:cNvSpPr/>
          <p:nvPr/>
        </p:nvSpPr>
        <p:spPr>
          <a:xfrm>
            <a:off x="7140358" y="3061258"/>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フリーフォーム 234">
            <a:extLst>
              <a:ext uri="{FF2B5EF4-FFF2-40B4-BE49-F238E27FC236}">
                <a16:creationId xmlns:a16="http://schemas.microsoft.com/office/drawing/2014/main" id="{BFC23E81-A93F-4B20-B6A2-2FDB6252BB7A}"/>
              </a:ext>
            </a:extLst>
          </p:cNvPr>
          <p:cNvSpPr/>
          <p:nvPr/>
        </p:nvSpPr>
        <p:spPr>
          <a:xfrm>
            <a:off x="7140358" y="3485804"/>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フリーフォーム 234">
            <a:extLst>
              <a:ext uri="{FF2B5EF4-FFF2-40B4-BE49-F238E27FC236}">
                <a16:creationId xmlns:a16="http://schemas.microsoft.com/office/drawing/2014/main" id="{D5E3F10E-055A-4004-8E1A-4392123B88E7}"/>
              </a:ext>
            </a:extLst>
          </p:cNvPr>
          <p:cNvSpPr/>
          <p:nvPr/>
        </p:nvSpPr>
        <p:spPr>
          <a:xfrm>
            <a:off x="7140358" y="3910346"/>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 name="グループ化 3">
            <a:extLst>
              <a:ext uri="{FF2B5EF4-FFF2-40B4-BE49-F238E27FC236}">
                <a16:creationId xmlns:a16="http://schemas.microsoft.com/office/drawing/2014/main" id="{5885AE2E-019E-4A60-8720-E71F8778CAC4}"/>
              </a:ext>
            </a:extLst>
          </p:cNvPr>
          <p:cNvGrpSpPr/>
          <p:nvPr/>
        </p:nvGrpSpPr>
        <p:grpSpPr>
          <a:xfrm>
            <a:off x="1281953" y="5968953"/>
            <a:ext cx="4350620" cy="1233963"/>
            <a:chOff x="1132573" y="5940171"/>
            <a:chExt cx="4500000" cy="1262746"/>
          </a:xfrm>
        </p:grpSpPr>
        <p:sp>
          <p:nvSpPr>
            <p:cNvPr id="40" name="フリーフォーム 216">
              <a:extLst>
                <a:ext uri="{FF2B5EF4-FFF2-40B4-BE49-F238E27FC236}">
                  <a16:creationId xmlns:a16="http://schemas.microsoft.com/office/drawing/2014/main" id="{FD493D7B-10B4-473E-9B28-25C4D4183A4F}"/>
                </a:ext>
              </a:extLst>
            </p:cNvPr>
            <p:cNvSpPr/>
            <p:nvPr/>
          </p:nvSpPr>
          <p:spPr>
            <a:xfrm>
              <a:off x="1132573" y="7202917"/>
              <a:ext cx="450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FF474B">
                  <a:alpha val="8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フリーフォーム 216">
              <a:extLst>
                <a:ext uri="{FF2B5EF4-FFF2-40B4-BE49-F238E27FC236}">
                  <a16:creationId xmlns:a16="http://schemas.microsoft.com/office/drawing/2014/main" id="{910E39BC-BAD1-4D5F-81D3-658E0BF5C2DF}"/>
                </a:ext>
              </a:extLst>
            </p:cNvPr>
            <p:cNvSpPr/>
            <p:nvPr/>
          </p:nvSpPr>
          <p:spPr>
            <a:xfrm>
              <a:off x="1132573" y="6985199"/>
              <a:ext cx="450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FF474B">
                  <a:alpha val="8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フリーフォーム 216">
              <a:extLst>
                <a:ext uri="{FF2B5EF4-FFF2-40B4-BE49-F238E27FC236}">
                  <a16:creationId xmlns:a16="http://schemas.microsoft.com/office/drawing/2014/main" id="{5D215B9E-BB35-48EA-84EF-8E657EFAEEEA}"/>
                </a:ext>
              </a:extLst>
            </p:cNvPr>
            <p:cNvSpPr/>
            <p:nvPr/>
          </p:nvSpPr>
          <p:spPr>
            <a:xfrm>
              <a:off x="1132573" y="6778369"/>
              <a:ext cx="450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FF474B">
                  <a:alpha val="8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フリーフォーム 216">
              <a:extLst>
                <a:ext uri="{FF2B5EF4-FFF2-40B4-BE49-F238E27FC236}">
                  <a16:creationId xmlns:a16="http://schemas.microsoft.com/office/drawing/2014/main" id="{4053F97C-7BFB-45FD-932D-1D08B9B065DC}"/>
                </a:ext>
              </a:extLst>
            </p:cNvPr>
            <p:cNvSpPr/>
            <p:nvPr/>
          </p:nvSpPr>
          <p:spPr>
            <a:xfrm>
              <a:off x="1132573" y="6571545"/>
              <a:ext cx="450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FF474B">
                  <a:alpha val="8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フリーフォーム 216">
              <a:extLst>
                <a:ext uri="{FF2B5EF4-FFF2-40B4-BE49-F238E27FC236}">
                  <a16:creationId xmlns:a16="http://schemas.microsoft.com/office/drawing/2014/main" id="{524448F1-A40B-4732-8365-E5B02BFA9055}"/>
                </a:ext>
              </a:extLst>
            </p:cNvPr>
            <p:cNvSpPr/>
            <p:nvPr/>
          </p:nvSpPr>
          <p:spPr>
            <a:xfrm>
              <a:off x="1132573" y="6364713"/>
              <a:ext cx="450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FF474B">
                  <a:alpha val="8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フリーフォーム 216">
              <a:extLst>
                <a:ext uri="{FF2B5EF4-FFF2-40B4-BE49-F238E27FC236}">
                  <a16:creationId xmlns:a16="http://schemas.microsoft.com/office/drawing/2014/main" id="{7A0DAEA8-D4EE-40F7-A8A6-9B3E90B04BBB}"/>
                </a:ext>
              </a:extLst>
            </p:cNvPr>
            <p:cNvSpPr/>
            <p:nvPr/>
          </p:nvSpPr>
          <p:spPr>
            <a:xfrm>
              <a:off x="1132573" y="6168775"/>
              <a:ext cx="450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FF474B">
                  <a:alpha val="8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フリーフォーム 216">
              <a:extLst>
                <a:ext uri="{FF2B5EF4-FFF2-40B4-BE49-F238E27FC236}">
                  <a16:creationId xmlns:a16="http://schemas.microsoft.com/office/drawing/2014/main" id="{D844F391-F969-4A21-BE70-B550F72D93AA}"/>
                </a:ext>
              </a:extLst>
            </p:cNvPr>
            <p:cNvSpPr/>
            <p:nvPr/>
          </p:nvSpPr>
          <p:spPr>
            <a:xfrm>
              <a:off x="1132573" y="5940171"/>
              <a:ext cx="450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FF474B">
                  <a:alpha val="8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 name="グループ化 4">
            <a:extLst>
              <a:ext uri="{FF2B5EF4-FFF2-40B4-BE49-F238E27FC236}">
                <a16:creationId xmlns:a16="http://schemas.microsoft.com/office/drawing/2014/main" id="{BD06FD6A-2E88-42CB-B792-4EF324216DE5}"/>
              </a:ext>
            </a:extLst>
          </p:cNvPr>
          <p:cNvGrpSpPr/>
          <p:nvPr/>
        </p:nvGrpSpPr>
        <p:grpSpPr>
          <a:xfrm>
            <a:off x="5943600" y="5940166"/>
            <a:ext cx="2757554" cy="849087"/>
            <a:chOff x="5821154" y="5940166"/>
            <a:chExt cx="2880000" cy="849087"/>
          </a:xfrm>
        </p:grpSpPr>
        <p:sp>
          <p:nvSpPr>
            <p:cNvPr id="53" name="フリーフォーム 242">
              <a:extLst>
                <a:ext uri="{FF2B5EF4-FFF2-40B4-BE49-F238E27FC236}">
                  <a16:creationId xmlns:a16="http://schemas.microsoft.com/office/drawing/2014/main" id="{F2FBD125-7A31-428D-8834-9AC10F34F3A9}"/>
                </a:ext>
              </a:extLst>
            </p:cNvPr>
            <p:cNvSpPr/>
            <p:nvPr/>
          </p:nvSpPr>
          <p:spPr>
            <a:xfrm>
              <a:off x="5821154" y="6789253"/>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FF474B">
                  <a:alpha val="8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フリーフォーム 242">
              <a:extLst>
                <a:ext uri="{FF2B5EF4-FFF2-40B4-BE49-F238E27FC236}">
                  <a16:creationId xmlns:a16="http://schemas.microsoft.com/office/drawing/2014/main" id="{B331333F-EA60-4CEC-BA7C-2E48F5CFEA48}"/>
                </a:ext>
              </a:extLst>
            </p:cNvPr>
            <p:cNvSpPr/>
            <p:nvPr/>
          </p:nvSpPr>
          <p:spPr>
            <a:xfrm>
              <a:off x="5821154" y="6375596"/>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FF474B">
                  <a:alpha val="8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フリーフォーム 242">
              <a:extLst>
                <a:ext uri="{FF2B5EF4-FFF2-40B4-BE49-F238E27FC236}">
                  <a16:creationId xmlns:a16="http://schemas.microsoft.com/office/drawing/2014/main" id="{2651E584-6B18-44D6-A21C-B894D1260AA1}"/>
                </a:ext>
              </a:extLst>
            </p:cNvPr>
            <p:cNvSpPr/>
            <p:nvPr/>
          </p:nvSpPr>
          <p:spPr>
            <a:xfrm>
              <a:off x="5821154" y="6168767"/>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FF474B">
                  <a:alpha val="8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フリーフォーム 242">
              <a:extLst>
                <a:ext uri="{FF2B5EF4-FFF2-40B4-BE49-F238E27FC236}">
                  <a16:creationId xmlns:a16="http://schemas.microsoft.com/office/drawing/2014/main" id="{280C1140-B7CF-417E-8C38-CC8D28D65CC8}"/>
                </a:ext>
              </a:extLst>
            </p:cNvPr>
            <p:cNvSpPr/>
            <p:nvPr/>
          </p:nvSpPr>
          <p:spPr>
            <a:xfrm>
              <a:off x="5821154" y="5940166"/>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FF474B">
                  <a:alpha val="8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フリーフォーム 242">
              <a:extLst>
                <a:ext uri="{FF2B5EF4-FFF2-40B4-BE49-F238E27FC236}">
                  <a16:creationId xmlns:a16="http://schemas.microsoft.com/office/drawing/2014/main" id="{79828F45-F85D-472A-9C32-EB2F80766817}"/>
                </a:ext>
              </a:extLst>
            </p:cNvPr>
            <p:cNvSpPr/>
            <p:nvPr/>
          </p:nvSpPr>
          <p:spPr>
            <a:xfrm>
              <a:off x="5821154" y="6582420"/>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FF474B">
                  <a:alpha val="8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28835000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E404A7C7-E5A9-4202-A9FB-4BD923E4729E}" type="slidenum">
              <a:rPr lang="ja-JP" altLang="en-US" smtClean="0"/>
              <a:pPr/>
              <a:t>7</a:t>
            </a:fld>
            <a:endParaRPr lang="ja-JP" altLang="en-US"/>
          </a:p>
        </p:txBody>
      </p:sp>
      <p:sp>
        <p:nvSpPr>
          <p:cNvPr id="2" name="タイトル 1"/>
          <p:cNvSpPr>
            <a:spLocks noGrp="1"/>
          </p:cNvSpPr>
          <p:nvPr>
            <p:ph type="title"/>
          </p:nvPr>
        </p:nvSpPr>
        <p:spPr/>
        <p:txBody>
          <a:bodyPr/>
          <a:lstStyle/>
          <a:p>
            <a:r>
              <a:rPr lang="ja-JP" altLang="en-US" dirty="0"/>
              <a:t>具体的な支援の事例</a:t>
            </a:r>
            <a:endParaRPr lang="en-US" altLang="ja-JP" dirty="0"/>
          </a:p>
        </p:txBody>
      </p:sp>
      <p:sp>
        <p:nvSpPr>
          <p:cNvPr id="33" name="正方形/長方形 32"/>
          <p:cNvSpPr/>
          <p:nvPr/>
        </p:nvSpPr>
        <p:spPr>
          <a:xfrm>
            <a:off x="539906" y="936001"/>
            <a:ext cx="9612000" cy="53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171450" indent="-171450" algn="just">
              <a:lnSpc>
                <a:spcPct val="140000"/>
              </a:lnSpc>
              <a:buClr>
                <a:srgbClr val="F7B353"/>
              </a:buClr>
              <a:buFont typeface="Wingdings" panose="05000000000000000000" pitchFamily="2" charset="2"/>
              <a:buChar char="l"/>
            </a:pPr>
            <a:r>
              <a:rPr kumimoji="1" lang="ja-JP" altLang="en-US" sz="1200" spc="70" dirty="0">
                <a:solidFill>
                  <a:schemeClr val="tx1"/>
                </a:solidFill>
              </a:rPr>
              <a:t>ケースにより、どのような支援体制を構築するか、どの機関がどのような役割を担うかを検討するため、地域の中核となる機関（子供家庭支援センター等）、ヤングケアラー・コーディネーターに相談してください。</a:t>
            </a:r>
          </a:p>
          <a:p>
            <a:pPr marL="171450" indent="-171450" algn="just">
              <a:lnSpc>
                <a:spcPct val="140000"/>
              </a:lnSpc>
              <a:buClr>
                <a:srgbClr val="F7B353"/>
              </a:buClr>
              <a:buFont typeface="Wingdings" panose="05000000000000000000" pitchFamily="2" charset="2"/>
              <a:buChar char="l"/>
            </a:pPr>
            <a:r>
              <a:rPr kumimoji="1" lang="ja-JP" altLang="en-US" sz="1200" spc="70" dirty="0">
                <a:solidFill>
                  <a:schemeClr val="tx1"/>
                </a:solidFill>
              </a:rPr>
              <a:t>要保護児童対策地域協議会（児童福祉法）、支援会議（生活困窮者自立支援法）では、必要性があるときには本人同意なく参加機関で情報共有できるため、これらの会議体を活用し関係機関と検討するのもよいでしょう。</a:t>
            </a:r>
          </a:p>
        </p:txBody>
      </p:sp>
      <p:sp>
        <p:nvSpPr>
          <p:cNvPr id="34" name="正方形/長方形 33"/>
          <p:cNvSpPr/>
          <p:nvPr/>
        </p:nvSpPr>
        <p:spPr>
          <a:xfrm>
            <a:off x="539906" y="7059603"/>
            <a:ext cx="9612000" cy="1794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just">
              <a:lnSpc>
                <a:spcPct val="140000"/>
              </a:lnSpc>
              <a:buClr>
                <a:srgbClr val="F7B353"/>
              </a:buClr>
            </a:pPr>
            <a:r>
              <a:rPr kumimoji="1" lang="ja-JP" altLang="en-US" sz="800" spc="80" dirty="0">
                <a:solidFill>
                  <a:schemeClr val="tx1"/>
                </a:solidFill>
              </a:rPr>
              <a:t>注：東京都ヤングケアラー支援に関するアンケート調査の回答結果を参考に事例として編集したものであり、他の支援方法もあり得ます。あくまで例として参照のこと。</a:t>
            </a:r>
          </a:p>
        </p:txBody>
      </p:sp>
      <p:sp>
        <p:nvSpPr>
          <p:cNvPr id="36" name="角丸四角形 35"/>
          <p:cNvSpPr/>
          <p:nvPr/>
        </p:nvSpPr>
        <p:spPr>
          <a:xfrm>
            <a:off x="539906" y="2455647"/>
            <a:ext cx="2678890" cy="1440000"/>
          </a:xfrm>
          <a:prstGeom prst="roundRect">
            <a:avLst>
              <a:gd name="adj" fmla="val 0"/>
            </a:avLst>
          </a:prstGeom>
          <a:solidFill>
            <a:srgbClr val="F082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nSpc>
                <a:spcPct val="140000"/>
              </a:lnSpc>
              <a:buClr>
                <a:srgbClr val="F7B353"/>
              </a:buClr>
              <a:buSzPct val="120000"/>
            </a:pPr>
            <a:r>
              <a:rPr kumimoji="1" lang="zh-CN" altLang="en-US" sz="1050" b="1" spc="80" dirty="0">
                <a:solidFill>
                  <a:srgbClr val="FB5A15"/>
                </a:solidFill>
              </a:rPr>
              <a:t>生活福祉担当部署（福祉事務所等）</a:t>
            </a:r>
            <a:endParaRPr kumimoji="1" lang="ja-JP" altLang="en-US" sz="1050" b="1" spc="80" dirty="0">
              <a:solidFill>
                <a:srgbClr val="FB5A15"/>
              </a:solidFill>
            </a:endParaRPr>
          </a:p>
          <a:p>
            <a:pPr>
              <a:lnSpc>
                <a:spcPct val="140000"/>
              </a:lnSpc>
              <a:buClr>
                <a:srgbClr val="F7B353"/>
              </a:buClr>
              <a:buSzPct val="120000"/>
            </a:pPr>
            <a:r>
              <a:rPr kumimoji="1" lang="ja-JP" altLang="en-US" sz="1050" spc="80">
                <a:solidFill>
                  <a:schemeClr val="tx1"/>
                </a:solidFill>
              </a:rPr>
              <a:t>保健所・保健</a:t>
            </a:r>
            <a:r>
              <a:rPr kumimoji="1" lang="ja-JP" altLang="en-US" sz="1050" spc="80" dirty="0">
                <a:solidFill>
                  <a:schemeClr val="tx1"/>
                </a:solidFill>
              </a:rPr>
              <a:t>センター</a:t>
            </a:r>
          </a:p>
          <a:p>
            <a:pPr>
              <a:lnSpc>
                <a:spcPct val="140000"/>
              </a:lnSpc>
              <a:buClr>
                <a:srgbClr val="F7B353"/>
              </a:buClr>
              <a:buSzPct val="120000"/>
            </a:pPr>
            <a:r>
              <a:rPr kumimoji="1" lang="ja-JP" altLang="en-US" sz="1050" spc="80" dirty="0">
                <a:solidFill>
                  <a:schemeClr val="tx1"/>
                </a:solidFill>
              </a:rPr>
              <a:t>子供家庭支援センター</a:t>
            </a:r>
          </a:p>
        </p:txBody>
      </p:sp>
      <p:sp>
        <p:nvSpPr>
          <p:cNvPr id="47" name="角丸四角形 46"/>
          <p:cNvSpPr/>
          <p:nvPr/>
        </p:nvSpPr>
        <p:spPr>
          <a:xfrm>
            <a:off x="5801064" y="2455647"/>
            <a:ext cx="4346843" cy="1440000"/>
          </a:xfrm>
          <a:prstGeom prst="roundRect">
            <a:avLst>
              <a:gd name="adj" fmla="val 0"/>
            </a:avLst>
          </a:prstGeom>
          <a:solidFill>
            <a:srgbClr val="FB5A1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marL="171450" indent="-171450">
              <a:lnSpc>
                <a:spcPct val="130000"/>
              </a:lnSpc>
              <a:buClr>
                <a:srgbClr val="F08200"/>
              </a:buClr>
              <a:buSzPct val="120000"/>
              <a:buFont typeface="Wingdings" panose="05000000000000000000" pitchFamily="2" charset="2"/>
              <a:buChar char="l"/>
            </a:pPr>
            <a:r>
              <a:rPr kumimoji="1" lang="ja-JP" altLang="en-US" sz="1050" b="1" spc="50" dirty="0">
                <a:solidFill>
                  <a:srgbClr val="FB5A15"/>
                </a:solidFill>
              </a:rPr>
              <a:t>福祉事務所</a:t>
            </a:r>
            <a:r>
              <a:rPr kumimoji="1" lang="ja-JP" altLang="en-US" sz="1050" spc="50" dirty="0">
                <a:solidFill>
                  <a:schemeClr val="tx1"/>
                </a:solidFill>
              </a:rPr>
              <a:t>に母が来所し、福祉事務所と</a:t>
            </a:r>
            <a:r>
              <a:rPr kumimoji="1" lang="ja-JP" altLang="en-US" sz="1050" b="1" spc="50" dirty="0">
                <a:solidFill>
                  <a:srgbClr val="FB5A15"/>
                </a:solidFill>
              </a:rPr>
              <a:t>保健センター</a:t>
            </a:r>
            <a:r>
              <a:rPr kumimoji="1" lang="ja-JP" altLang="en-US" sz="1050" spc="50" dirty="0">
                <a:solidFill>
                  <a:schemeClr val="tx1"/>
                </a:solidFill>
              </a:rPr>
              <a:t>による支援につながった。</a:t>
            </a:r>
          </a:p>
          <a:p>
            <a:pPr marL="171450" indent="-171450">
              <a:lnSpc>
                <a:spcPct val="130000"/>
              </a:lnSpc>
              <a:buClr>
                <a:srgbClr val="F08200"/>
              </a:buClr>
              <a:buSzPct val="120000"/>
              <a:buFont typeface="Wingdings" panose="05000000000000000000" pitchFamily="2" charset="2"/>
              <a:buChar char="l"/>
            </a:pPr>
            <a:r>
              <a:rPr kumimoji="1" lang="ja-JP" altLang="en-US" sz="1050" spc="50" dirty="0">
                <a:solidFill>
                  <a:schemeClr val="tx1"/>
                </a:solidFill>
              </a:rPr>
              <a:t>その後、</a:t>
            </a:r>
            <a:r>
              <a:rPr kumimoji="1" lang="ja-JP" altLang="en-US" sz="1050" b="1" spc="50" dirty="0">
                <a:solidFill>
                  <a:srgbClr val="FB5A15"/>
                </a:solidFill>
              </a:rPr>
              <a:t>子供家庭支援センター</a:t>
            </a:r>
            <a:r>
              <a:rPr kumimoji="1" lang="ja-JP" altLang="en-US" sz="1050" spc="50" dirty="0">
                <a:solidFill>
                  <a:schemeClr val="tx1"/>
                </a:solidFill>
              </a:rPr>
              <a:t>に連絡し、本人を要保護児童として支援し、</a:t>
            </a:r>
            <a:r>
              <a:rPr kumimoji="1" lang="ja-JP" altLang="en-US" sz="1050" b="1" spc="50" dirty="0">
                <a:solidFill>
                  <a:srgbClr val="FB5A15"/>
                </a:solidFill>
              </a:rPr>
              <a:t>生活保護や子供の学習支援</a:t>
            </a:r>
            <a:r>
              <a:rPr kumimoji="1" lang="ja-JP" altLang="en-US" sz="1050" spc="50" dirty="0">
                <a:solidFill>
                  <a:schemeClr val="tx1"/>
                </a:solidFill>
              </a:rPr>
              <a:t>等につながった。</a:t>
            </a:r>
          </a:p>
          <a:p>
            <a:pPr marL="171450" indent="-171450">
              <a:lnSpc>
                <a:spcPct val="130000"/>
              </a:lnSpc>
              <a:buClr>
                <a:srgbClr val="F08200"/>
              </a:buClr>
              <a:buSzPct val="120000"/>
              <a:buFont typeface="Wingdings" panose="05000000000000000000" pitchFamily="2" charset="2"/>
              <a:buChar char="l"/>
            </a:pPr>
            <a:r>
              <a:rPr kumimoji="1" lang="ja-JP" altLang="en-US" sz="1050" b="1" spc="50" dirty="0">
                <a:solidFill>
                  <a:srgbClr val="FB5A15"/>
                </a:solidFill>
              </a:rPr>
              <a:t>要保護児童対策地域協議会の仕組みを活用して、情報は子供家庭支援センターに一元化</a:t>
            </a:r>
            <a:r>
              <a:rPr kumimoji="1" lang="ja-JP" altLang="en-US" sz="1050" spc="50" dirty="0">
                <a:solidFill>
                  <a:schemeClr val="tx1"/>
                </a:solidFill>
              </a:rPr>
              <a:t>し、関係機関がそれぞれの役割を担った。 </a:t>
            </a:r>
          </a:p>
        </p:txBody>
      </p:sp>
      <p:sp>
        <p:nvSpPr>
          <p:cNvPr id="37" name="正方形/長方形 36"/>
          <p:cNvSpPr/>
          <p:nvPr/>
        </p:nvSpPr>
        <p:spPr>
          <a:xfrm>
            <a:off x="539964" y="2108995"/>
            <a:ext cx="2678830" cy="252000"/>
          </a:xfrm>
          <a:prstGeom prst="rect">
            <a:avLst/>
          </a:prstGeom>
          <a:solidFill>
            <a:srgbClr val="F08200">
              <a:alpha val="80000"/>
            </a:srgb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200" b="1" spc="150" dirty="0">
                <a:solidFill>
                  <a:schemeClr val="bg1"/>
                </a:solidFill>
              </a:rPr>
              <a:t>主な関係者・関係機関</a:t>
            </a:r>
          </a:p>
        </p:txBody>
      </p:sp>
      <p:sp>
        <p:nvSpPr>
          <p:cNvPr id="48" name="正方形/長方形 47"/>
          <p:cNvSpPr/>
          <p:nvPr/>
        </p:nvSpPr>
        <p:spPr>
          <a:xfrm>
            <a:off x="5801065" y="2108995"/>
            <a:ext cx="4350806" cy="252000"/>
          </a:xfrm>
          <a:prstGeom prst="rect">
            <a:avLst/>
          </a:prstGeom>
          <a:solidFill>
            <a:srgbClr val="FB5A15">
              <a:alpha val="80000"/>
            </a:srgb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200" b="1" spc="150" dirty="0">
                <a:solidFill>
                  <a:schemeClr val="bg1"/>
                </a:solidFill>
              </a:rPr>
              <a:t>ケア相手の状況・ケアの内容・経緯等</a:t>
            </a:r>
          </a:p>
        </p:txBody>
      </p:sp>
      <p:sp>
        <p:nvSpPr>
          <p:cNvPr id="38" name="角丸四角形 37"/>
          <p:cNvSpPr/>
          <p:nvPr/>
        </p:nvSpPr>
        <p:spPr>
          <a:xfrm>
            <a:off x="539906" y="3990299"/>
            <a:ext cx="2678890" cy="1440000"/>
          </a:xfrm>
          <a:prstGeom prst="roundRect">
            <a:avLst>
              <a:gd name="adj" fmla="val 0"/>
            </a:avLst>
          </a:prstGeom>
          <a:solidFill>
            <a:srgbClr val="F082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nSpc>
                <a:spcPct val="140000"/>
              </a:lnSpc>
              <a:buClr>
                <a:srgbClr val="F7B353"/>
              </a:buClr>
              <a:buSzPct val="120000"/>
            </a:pPr>
            <a:r>
              <a:rPr kumimoji="1" lang="zh-TW" altLang="en-US" sz="1050" b="1" spc="80" dirty="0">
                <a:solidFill>
                  <a:srgbClr val="FB5A15"/>
                </a:solidFill>
              </a:rPr>
              <a:t>自立相談支援機関</a:t>
            </a:r>
            <a:endParaRPr kumimoji="1" lang="ja-JP" altLang="en-US" sz="1050" b="1" spc="80" dirty="0">
              <a:solidFill>
                <a:srgbClr val="FB5A15"/>
              </a:solidFill>
            </a:endParaRPr>
          </a:p>
          <a:p>
            <a:pPr>
              <a:lnSpc>
                <a:spcPct val="140000"/>
              </a:lnSpc>
              <a:buClr>
                <a:srgbClr val="F7B353"/>
              </a:buClr>
              <a:buSzPct val="120000"/>
            </a:pPr>
            <a:r>
              <a:rPr kumimoji="1" lang="ja-JP" altLang="en-US" sz="1050" spc="80" dirty="0">
                <a:solidFill>
                  <a:schemeClr val="tx1"/>
                </a:solidFill>
              </a:rPr>
              <a:t>子供家庭支援センター</a:t>
            </a:r>
          </a:p>
          <a:p>
            <a:pPr>
              <a:lnSpc>
                <a:spcPct val="140000"/>
              </a:lnSpc>
              <a:buClr>
                <a:srgbClr val="F7B353"/>
              </a:buClr>
              <a:buSzPct val="120000"/>
            </a:pPr>
            <a:r>
              <a:rPr kumimoji="1" lang="ja-JP" altLang="en-US" sz="1050" spc="80" dirty="0">
                <a:solidFill>
                  <a:schemeClr val="tx1"/>
                </a:solidFill>
              </a:rPr>
              <a:t>子供食堂</a:t>
            </a:r>
          </a:p>
        </p:txBody>
      </p:sp>
      <p:sp>
        <p:nvSpPr>
          <p:cNvPr id="49" name="角丸四角形 48"/>
          <p:cNvSpPr/>
          <p:nvPr/>
        </p:nvSpPr>
        <p:spPr>
          <a:xfrm>
            <a:off x="5801064" y="3990299"/>
            <a:ext cx="4346843" cy="1440000"/>
          </a:xfrm>
          <a:prstGeom prst="roundRect">
            <a:avLst>
              <a:gd name="adj" fmla="val 0"/>
            </a:avLst>
          </a:prstGeom>
          <a:solidFill>
            <a:srgbClr val="FB5A1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marL="171450" indent="-171450">
              <a:lnSpc>
                <a:spcPct val="130000"/>
              </a:lnSpc>
              <a:buClr>
                <a:srgbClr val="F08200"/>
              </a:buClr>
              <a:buSzPct val="120000"/>
              <a:buFont typeface="Wingdings" panose="05000000000000000000" pitchFamily="2" charset="2"/>
              <a:buChar char="l"/>
            </a:pPr>
            <a:r>
              <a:rPr kumimoji="1" lang="ja-JP" altLang="en-US" sz="1050" spc="50" dirty="0">
                <a:solidFill>
                  <a:schemeClr val="tx1"/>
                </a:solidFill>
              </a:rPr>
              <a:t>気付き・支援の</a:t>
            </a:r>
            <a:r>
              <a:rPr kumimoji="1" lang="ja-JP" altLang="en-US" sz="1050" b="1" spc="50" dirty="0">
                <a:solidFill>
                  <a:srgbClr val="FB5A15"/>
                </a:solidFill>
              </a:rPr>
              <a:t>主たる機関は子供家庭支援センター</a:t>
            </a:r>
            <a:r>
              <a:rPr kumimoji="1" lang="ja-JP" altLang="en-US" sz="1050" spc="50" dirty="0">
                <a:solidFill>
                  <a:schemeClr val="tx1"/>
                </a:solidFill>
              </a:rPr>
              <a:t>。</a:t>
            </a:r>
          </a:p>
          <a:p>
            <a:pPr marL="171450" indent="-171450">
              <a:lnSpc>
                <a:spcPct val="130000"/>
              </a:lnSpc>
              <a:buClr>
                <a:srgbClr val="F08200"/>
              </a:buClr>
              <a:buSzPct val="120000"/>
              <a:buFont typeface="Wingdings" panose="05000000000000000000" pitchFamily="2" charset="2"/>
              <a:buChar char="l"/>
            </a:pPr>
            <a:r>
              <a:rPr kumimoji="1" lang="ja-JP" altLang="en-US" sz="1050" b="1" spc="50" dirty="0">
                <a:solidFill>
                  <a:srgbClr val="FB5A15"/>
                </a:solidFill>
              </a:rPr>
              <a:t>自立相談支援機関は、子供食堂の利用案内や子供食堂の弁当配達、区市町村での本人の学習支援の申し込みのサポート</a:t>
            </a:r>
            <a:r>
              <a:rPr kumimoji="1" lang="ja-JP" altLang="en-US" sz="1050" spc="50" dirty="0">
                <a:solidFill>
                  <a:schemeClr val="tx1"/>
                </a:solidFill>
              </a:rPr>
              <a:t>を行った。</a:t>
            </a:r>
          </a:p>
          <a:p>
            <a:pPr marL="171450" indent="-171450">
              <a:lnSpc>
                <a:spcPct val="130000"/>
              </a:lnSpc>
              <a:buClr>
                <a:srgbClr val="F08200"/>
              </a:buClr>
              <a:buSzPct val="120000"/>
              <a:buFont typeface="Wingdings" panose="05000000000000000000" pitchFamily="2" charset="2"/>
              <a:buChar char="l"/>
            </a:pPr>
            <a:r>
              <a:rPr kumimoji="1" lang="ja-JP" altLang="en-US" sz="1050" spc="50" dirty="0">
                <a:solidFill>
                  <a:schemeClr val="tx1"/>
                </a:solidFill>
              </a:rPr>
              <a:t>普段から生活困窮家庭の支援を行う中で関係機関とは連携していたため、円滑な支援が可能になった。</a:t>
            </a:r>
          </a:p>
        </p:txBody>
      </p:sp>
      <p:sp>
        <p:nvSpPr>
          <p:cNvPr id="39" name="角丸四角形 38"/>
          <p:cNvSpPr/>
          <p:nvPr/>
        </p:nvSpPr>
        <p:spPr>
          <a:xfrm>
            <a:off x="539906" y="5524951"/>
            <a:ext cx="2678890" cy="1440000"/>
          </a:xfrm>
          <a:prstGeom prst="roundRect">
            <a:avLst>
              <a:gd name="adj" fmla="val 0"/>
            </a:avLst>
          </a:prstGeom>
          <a:solidFill>
            <a:srgbClr val="F082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nSpc>
                <a:spcPct val="140000"/>
              </a:lnSpc>
              <a:buClr>
                <a:srgbClr val="F7B353"/>
              </a:buClr>
              <a:buSzPct val="120000"/>
            </a:pPr>
            <a:r>
              <a:rPr kumimoji="1" lang="zh-CN" altLang="en-US" sz="1050" b="1" spc="80" dirty="0">
                <a:solidFill>
                  <a:srgbClr val="FB5A15"/>
                </a:solidFill>
              </a:rPr>
              <a:t>生活福祉担当部署（福祉事務所等）</a:t>
            </a:r>
            <a:endParaRPr kumimoji="1" lang="ja-JP" altLang="en-US" sz="1050" b="1" spc="80" dirty="0">
              <a:solidFill>
                <a:srgbClr val="FB5A15"/>
              </a:solidFill>
            </a:endParaRPr>
          </a:p>
          <a:p>
            <a:pPr>
              <a:lnSpc>
                <a:spcPct val="140000"/>
              </a:lnSpc>
              <a:buClr>
                <a:srgbClr val="F7B353"/>
              </a:buClr>
              <a:buSzPct val="120000"/>
            </a:pPr>
            <a:r>
              <a:rPr kumimoji="1" lang="ja-JP" altLang="en-US" sz="1050" spc="80" dirty="0">
                <a:solidFill>
                  <a:schemeClr val="tx1"/>
                </a:solidFill>
              </a:rPr>
              <a:t>スクールソーシャルワーカー</a:t>
            </a:r>
          </a:p>
          <a:p>
            <a:pPr>
              <a:lnSpc>
                <a:spcPct val="140000"/>
              </a:lnSpc>
              <a:buClr>
                <a:srgbClr val="F7B353"/>
              </a:buClr>
              <a:buSzPct val="120000"/>
            </a:pPr>
            <a:r>
              <a:rPr kumimoji="1" lang="ja-JP" altLang="en-US" sz="1050" spc="80" dirty="0">
                <a:solidFill>
                  <a:schemeClr val="tx1"/>
                </a:solidFill>
              </a:rPr>
              <a:t>民間支援団体</a:t>
            </a:r>
          </a:p>
        </p:txBody>
      </p:sp>
      <p:sp>
        <p:nvSpPr>
          <p:cNvPr id="40" name="角丸四角形 39"/>
          <p:cNvSpPr/>
          <p:nvPr/>
        </p:nvSpPr>
        <p:spPr>
          <a:xfrm>
            <a:off x="3218793" y="2455647"/>
            <a:ext cx="2582271" cy="1440000"/>
          </a:xfrm>
          <a:prstGeom prst="roundRect">
            <a:avLst>
              <a:gd name="adj" fmla="val 0"/>
            </a:avLst>
          </a:prstGeom>
          <a:solidFill>
            <a:srgbClr val="F082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nSpc>
                <a:spcPct val="130000"/>
              </a:lnSpc>
              <a:buClr>
                <a:srgbClr val="F7B353"/>
              </a:buClr>
              <a:buSzPct val="120000"/>
            </a:pPr>
            <a:r>
              <a:rPr kumimoji="1" lang="ja-JP" altLang="en-US" sz="1050" b="1" spc="80" dirty="0">
                <a:solidFill>
                  <a:srgbClr val="FB5A15"/>
                </a:solidFill>
              </a:rPr>
              <a:t>精神疾患の母</a:t>
            </a:r>
            <a:r>
              <a:rPr kumimoji="1" lang="ja-JP" altLang="en-US" sz="1050" spc="80" dirty="0">
                <a:solidFill>
                  <a:schemeClr val="tx1"/>
                </a:solidFill>
              </a:rPr>
              <a:t>に代わり家事、外出の付き添い、感情面のサポート、見守り、</a:t>
            </a:r>
            <a:endParaRPr kumimoji="1" lang="en-US" altLang="ja-JP" sz="1050" spc="80" dirty="0">
              <a:solidFill>
                <a:schemeClr val="tx1"/>
              </a:solidFill>
            </a:endParaRPr>
          </a:p>
          <a:p>
            <a:pPr>
              <a:lnSpc>
                <a:spcPct val="130000"/>
              </a:lnSpc>
              <a:buClr>
                <a:srgbClr val="F7B353"/>
              </a:buClr>
              <a:buSzPct val="120000"/>
            </a:pPr>
            <a:r>
              <a:rPr kumimoji="1" lang="ja-JP" altLang="en-US" sz="1050" b="1" spc="80" dirty="0">
                <a:solidFill>
                  <a:srgbClr val="FB5A15"/>
                </a:solidFill>
              </a:rPr>
              <a:t>幼いきょうだい</a:t>
            </a:r>
            <a:r>
              <a:rPr kumimoji="1" lang="ja-JP" altLang="en-US" sz="1050" spc="80" dirty="0">
                <a:solidFill>
                  <a:schemeClr val="tx1"/>
                </a:solidFill>
              </a:rPr>
              <a:t>の世話や送迎、見守りをしているケース</a:t>
            </a:r>
          </a:p>
        </p:txBody>
      </p:sp>
      <p:sp>
        <p:nvSpPr>
          <p:cNvPr id="41" name="正方形/長方形 40"/>
          <p:cNvSpPr/>
          <p:nvPr/>
        </p:nvSpPr>
        <p:spPr>
          <a:xfrm>
            <a:off x="3218793" y="2108995"/>
            <a:ext cx="2582271" cy="252000"/>
          </a:xfrm>
          <a:prstGeom prst="rect">
            <a:avLst/>
          </a:prstGeom>
          <a:solidFill>
            <a:srgbClr val="F082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200" b="1" spc="150" dirty="0">
                <a:solidFill>
                  <a:schemeClr val="bg1"/>
                </a:solidFill>
              </a:rPr>
              <a:t>事　例</a:t>
            </a:r>
          </a:p>
        </p:txBody>
      </p:sp>
      <p:sp>
        <p:nvSpPr>
          <p:cNvPr id="44" name="角丸四角形 43"/>
          <p:cNvSpPr/>
          <p:nvPr/>
        </p:nvSpPr>
        <p:spPr>
          <a:xfrm>
            <a:off x="3218793" y="3990299"/>
            <a:ext cx="2582271" cy="1440000"/>
          </a:xfrm>
          <a:prstGeom prst="roundRect">
            <a:avLst>
              <a:gd name="adj" fmla="val 0"/>
            </a:avLst>
          </a:prstGeom>
          <a:solidFill>
            <a:srgbClr val="F082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nSpc>
                <a:spcPct val="130000"/>
              </a:lnSpc>
              <a:buClr>
                <a:srgbClr val="F7B353"/>
              </a:buClr>
              <a:buSzPct val="120000"/>
            </a:pPr>
            <a:r>
              <a:rPr kumimoji="1" lang="ja-JP" altLang="en-US" sz="1050" b="1" spc="80" dirty="0">
                <a:solidFill>
                  <a:srgbClr val="FB5A15"/>
                </a:solidFill>
              </a:rPr>
              <a:t>精神疾患の両親</a:t>
            </a:r>
            <a:r>
              <a:rPr kumimoji="1" lang="ja-JP" altLang="en-US" sz="1050" spc="80" dirty="0">
                <a:solidFill>
                  <a:schemeClr val="tx1"/>
                </a:solidFill>
              </a:rPr>
              <a:t>の代わりに家事、</a:t>
            </a:r>
            <a:endParaRPr kumimoji="1" lang="en-US" altLang="ja-JP" sz="1050" spc="80" dirty="0">
              <a:solidFill>
                <a:schemeClr val="tx1"/>
              </a:solidFill>
            </a:endParaRPr>
          </a:p>
          <a:p>
            <a:pPr>
              <a:lnSpc>
                <a:spcPct val="130000"/>
              </a:lnSpc>
              <a:buClr>
                <a:srgbClr val="F7B353"/>
              </a:buClr>
              <a:buSzPct val="120000"/>
            </a:pPr>
            <a:r>
              <a:rPr kumimoji="1" lang="ja-JP" altLang="en-US" sz="1050" b="1" spc="80" dirty="0">
                <a:solidFill>
                  <a:srgbClr val="FF0000"/>
                </a:solidFill>
              </a:rPr>
              <a:t>きょうだい</a:t>
            </a:r>
            <a:r>
              <a:rPr kumimoji="1" lang="ja-JP" altLang="en-US" sz="1050" spc="80" dirty="0">
                <a:solidFill>
                  <a:schemeClr val="tx1"/>
                </a:solidFill>
              </a:rPr>
              <a:t>の世話や送迎などをしているケース</a:t>
            </a:r>
          </a:p>
        </p:txBody>
      </p:sp>
      <p:sp>
        <p:nvSpPr>
          <p:cNvPr id="46" name="角丸四角形 45"/>
          <p:cNvSpPr/>
          <p:nvPr/>
        </p:nvSpPr>
        <p:spPr>
          <a:xfrm>
            <a:off x="3218793" y="5524951"/>
            <a:ext cx="2582271" cy="1440000"/>
          </a:xfrm>
          <a:prstGeom prst="roundRect">
            <a:avLst>
              <a:gd name="adj" fmla="val 0"/>
            </a:avLst>
          </a:prstGeom>
          <a:solidFill>
            <a:srgbClr val="F082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nSpc>
                <a:spcPct val="130000"/>
              </a:lnSpc>
              <a:buClr>
                <a:srgbClr val="F7B353"/>
              </a:buClr>
              <a:buSzPct val="120000"/>
            </a:pPr>
            <a:r>
              <a:rPr kumimoji="1" lang="ja-JP" altLang="en-US" sz="1050" b="1" spc="80" dirty="0">
                <a:solidFill>
                  <a:srgbClr val="FB5A15"/>
                </a:solidFill>
              </a:rPr>
              <a:t>ひとり親家庭、日本語を母語としない親</a:t>
            </a:r>
            <a:r>
              <a:rPr kumimoji="1" lang="ja-JP" altLang="en-US" sz="1050" spc="80" dirty="0">
                <a:solidFill>
                  <a:schemeClr val="tx1"/>
                </a:solidFill>
              </a:rPr>
              <a:t>の通訳、</a:t>
            </a:r>
            <a:endParaRPr kumimoji="1" lang="en-US" altLang="ja-JP" sz="1050" spc="80" dirty="0">
              <a:solidFill>
                <a:schemeClr val="tx1"/>
              </a:solidFill>
            </a:endParaRPr>
          </a:p>
          <a:p>
            <a:pPr>
              <a:lnSpc>
                <a:spcPct val="130000"/>
              </a:lnSpc>
              <a:buClr>
                <a:srgbClr val="F7B353"/>
              </a:buClr>
              <a:buSzPct val="120000"/>
            </a:pPr>
            <a:r>
              <a:rPr kumimoji="1" lang="ja-JP" altLang="en-US" sz="1050" spc="80" dirty="0">
                <a:solidFill>
                  <a:schemeClr val="tx1"/>
                </a:solidFill>
              </a:rPr>
              <a:t>感情面のサポートをしているケース</a:t>
            </a:r>
          </a:p>
        </p:txBody>
      </p:sp>
      <p:sp>
        <p:nvSpPr>
          <p:cNvPr id="50" name="角丸四角形 49"/>
          <p:cNvSpPr/>
          <p:nvPr/>
        </p:nvSpPr>
        <p:spPr>
          <a:xfrm>
            <a:off x="5801064" y="5524951"/>
            <a:ext cx="4346843" cy="1440000"/>
          </a:xfrm>
          <a:prstGeom prst="roundRect">
            <a:avLst>
              <a:gd name="adj" fmla="val 0"/>
            </a:avLst>
          </a:prstGeom>
          <a:solidFill>
            <a:srgbClr val="FB5A1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marL="171450" indent="-171450">
              <a:lnSpc>
                <a:spcPct val="130000"/>
              </a:lnSpc>
              <a:buClr>
                <a:srgbClr val="F08200"/>
              </a:buClr>
              <a:buSzPct val="120000"/>
              <a:buFont typeface="Wingdings" panose="05000000000000000000" pitchFamily="2" charset="2"/>
              <a:buChar char="l"/>
            </a:pPr>
            <a:r>
              <a:rPr kumimoji="1" lang="ja-JP" altLang="en-US" sz="1050" spc="50" dirty="0">
                <a:solidFill>
                  <a:schemeClr val="tx1"/>
                </a:solidFill>
              </a:rPr>
              <a:t>子供を支援する</a:t>
            </a:r>
            <a:r>
              <a:rPr kumimoji="1" lang="ja-JP" altLang="en-US" sz="1050" b="1" spc="50" dirty="0">
                <a:solidFill>
                  <a:srgbClr val="FB5A15"/>
                </a:solidFill>
              </a:rPr>
              <a:t>福祉事務所の次世代育成支援員</a:t>
            </a:r>
            <a:r>
              <a:rPr kumimoji="1" lang="ja-JP" altLang="en-US" sz="1050" spc="50" dirty="0">
                <a:solidFill>
                  <a:schemeClr val="tx1"/>
                </a:solidFill>
              </a:rPr>
              <a:t>が、</a:t>
            </a:r>
            <a:r>
              <a:rPr kumimoji="1" lang="en-US" altLang="ja-JP" sz="1050" spc="50" dirty="0">
                <a:solidFill>
                  <a:schemeClr val="tx1"/>
                </a:solidFill>
              </a:rPr>
              <a:t>SSW</a:t>
            </a:r>
            <a:r>
              <a:rPr kumimoji="1" lang="ja-JP" altLang="en-US" sz="1050" spc="50" dirty="0">
                <a:solidFill>
                  <a:schemeClr val="tx1"/>
                </a:solidFill>
              </a:rPr>
              <a:t>と連携をして、本人の日本語教育の支援を申し入れたことを機に、</a:t>
            </a:r>
            <a:r>
              <a:rPr kumimoji="1" lang="ja-JP" altLang="en-US" sz="1050" b="1" spc="50" dirty="0">
                <a:solidFill>
                  <a:srgbClr val="FB5A15"/>
                </a:solidFill>
              </a:rPr>
              <a:t>本人と関係性が深まり</a:t>
            </a:r>
            <a:r>
              <a:rPr kumimoji="1" lang="ja-JP" altLang="en-US" sz="1050" spc="50" dirty="0">
                <a:solidFill>
                  <a:schemeClr val="tx1"/>
                </a:solidFill>
              </a:rPr>
              <a:t>、保護者と学校の教員の間で通訳をしていることが判明した。</a:t>
            </a:r>
          </a:p>
          <a:p>
            <a:pPr marL="171450" indent="-171450">
              <a:lnSpc>
                <a:spcPct val="130000"/>
              </a:lnSpc>
              <a:buClr>
                <a:srgbClr val="F08200"/>
              </a:buClr>
              <a:buSzPct val="120000"/>
              <a:buFont typeface="Wingdings" panose="05000000000000000000" pitchFamily="2" charset="2"/>
              <a:buChar char="l"/>
            </a:pPr>
            <a:r>
              <a:rPr kumimoji="1" lang="ja-JP" altLang="en-US" sz="1050" b="1" spc="50" dirty="0">
                <a:solidFill>
                  <a:srgbClr val="FB5A15"/>
                </a:solidFill>
              </a:rPr>
              <a:t>本人と一緒にアセスメントを実施</a:t>
            </a:r>
            <a:r>
              <a:rPr kumimoji="1" lang="ja-JP" altLang="en-US" sz="1050" spc="50" dirty="0">
                <a:solidFill>
                  <a:schemeClr val="tx1"/>
                </a:solidFill>
              </a:rPr>
              <a:t>し、担っているケアの内容を具体化し、本人の意識付けと保護者への心理教育を開始するとともに、</a:t>
            </a:r>
            <a:r>
              <a:rPr kumimoji="1" lang="ja-JP" altLang="en-US" sz="1050" b="1" spc="50" dirty="0">
                <a:solidFill>
                  <a:srgbClr val="FB5A15"/>
                </a:solidFill>
              </a:rPr>
              <a:t>居場所や学習支援を本人と一緒に計画した</a:t>
            </a:r>
            <a:r>
              <a:rPr kumimoji="1" lang="ja-JP" altLang="en-US" sz="1050" spc="50" dirty="0">
                <a:solidFill>
                  <a:schemeClr val="tx1"/>
                </a:solidFill>
              </a:rPr>
              <a:t>。</a:t>
            </a:r>
          </a:p>
        </p:txBody>
      </p:sp>
      <p:sp>
        <p:nvSpPr>
          <p:cNvPr id="6" name="正方形/長方形 5"/>
          <p:cNvSpPr/>
          <p:nvPr/>
        </p:nvSpPr>
        <p:spPr>
          <a:xfrm>
            <a:off x="539906" y="2455647"/>
            <a:ext cx="9616335" cy="1440000"/>
          </a:xfrm>
          <a:prstGeom prst="rect">
            <a:avLst/>
          </a:prstGeom>
          <a:noFill/>
          <a:ln w="19050">
            <a:solidFill>
              <a:srgbClr val="F08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539906" y="3990299"/>
            <a:ext cx="9616335" cy="1440000"/>
          </a:xfrm>
          <a:prstGeom prst="rect">
            <a:avLst/>
          </a:prstGeom>
          <a:noFill/>
          <a:ln w="19050">
            <a:solidFill>
              <a:srgbClr val="F08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p:nvSpPr>
        <p:spPr>
          <a:xfrm>
            <a:off x="539906" y="5524951"/>
            <a:ext cx="9616335" cy="1440000"/>
          </a:xfrm>
          <a:prstGeom prst="rect">
            <a:avLst/>
          </a:prstGeom>
          <a:noFill/>
          <a:ln w="19050">
            <a:solidFill>
              <a:srgbClr val="F08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95223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E404A7C7-E5A9-4202-A9FB-4BD923E4729E}" type="slidenum">
              <a:rPr lang="ja-JP" altLang="en-US" smtClean="0"/>
              <a:pPr/>
              <a:t>8</a:t>
            </a:fld>
            <a:endParaRPr lang="ja-JP" altLang="en-US"/>
          </a:p>
        </p:txBody>
      </p:sp>
      <p:sp>
        <p:nvSpPr>
          <p:cNvPr id="2" name="タイトル 1"/>
          <p:cNvSpPr>
            <a:spLocks noGrp="1"/>
          </p:cNvSpPr>
          <p:nvPr>
            <p:ph type="title"/>
          </p:nvPr>
        </p:nvSpPr>
        <p:spPr/>
        <p:txBody>
          <a:bodyPr/>
          <a:lstStyle/>
          <a:p>
            <a:r>
              <a:rPr lang="ja-JP" altLang="en-US" dirty="0"/>
              <a:t>参考となるマニュアルや相談窓口、支援関係機関一覧</a:t>
            </a:r>
          </a:p>
        </p:txBody>
      </p:sp>
      <p:graphicFrame>
        <p:nvGraphicFramePr>
          <p:cNvPr id="23" name="表 22">
            <a:extLst>
              <a:ext uri="{FF2B5EF4-FFF2-40B4-BE49-F238E27FC236}">
                <a16:creationId xmlns:a16="http://schemas.microsoft.com/office/drawing/2014/main" id="{18659D57-EE11-4C6D-979E-CBF0F57146FB}"/>
              </a:ext>
            </a:extLst>
          </p:cNvPr>
          <p:cNvGraphicFramePr>
            <a:graphicFrameLocks noGrp="1"/>
          </p:cNvGraphicFramePr>
          <p:nvPr/>
        </p:nvGraphicFramePr>
        <p:xfrm>
          <a:off x="539907" y="2578099"/>
          <a:ext cx="9616337" cy="4682584"/>
        </p:xfrm>
        <a:graphic>
          <a:graphicData uri="http://schemas.openxmlformats.org/drawingml/2006/table">
            <a:tbl>
              <a:tblPr firstRow="1" firstCol="1" bandRow="1">
                <a:tableStyleId>{5C22544A-7EE6-4342-B048-85BDC9FD1C3A}</a:tableStyleId>
              </a:tblPr>
              <a:tblGrid>
                <a:gridCol w="2554985">
                  <a:extLst>
                    <a:ext uri="{9D8B030D-6E8A-4147-A177-3AD203B41FA5}">
                      <a16:colId xmlns:a16="http://schemas.microsoft.com/office/drawing/2014/main" val="1837098868"/>
                    </a:ext>
                  </a:extLst>
                </a:gridCol>
                <a:gridCol w="1769208">
                  <a:extLst>
                    <a:ext uri="{9D8B030D-6E8A-4147-A177-3AD203B41FA5}">
                      <a16:colId xmlns:a16="http://schemas.microsoft.com/office/drawing/2014/main" val="2512866269"/>
                    </a:ext>
                  </a:extLst>
                </a:gridCol>
                <a:gridCol w="661518">
                  <a:extLst>
                    <a:ext uri="{9D8B030D-6E8A-4147-A177-3AD203B41FA5}">
                      <a16:colId xmlns:a16="http://schemas.microsoft.com/office/drawing/2014/main" val="4205190509"/>
                    </a:ext>
                  </a:extLst>
                </a:gridCol>
                <a:gridCol w="661518">
                  <a:extLst>
                    <a:ext uri="{9D8B030D-6E8A-4147-A177-3AD203B41FA5}">
                      <a16:colId xmlns:a16="http://schemas.microsoft.com/office/drawing/2014/main" val="1212904072"/>
                    </a:ext>
                  </a:extLst>
                </a:gridCol>
                <a:gridCol w="661518">
                  <a:extLst>
                    <a:ext uri="{9D8B030D-6E8A-4147-A177-3AD203B41FA5}">
                      <a16:colId xmlns:a16="http://schemas.microsoft.com/office/drawing/2014/main" val="100313028"/>
                    </a:ext>
                  </a:extLst>
                </a:gridCol>
                <a:gridCol w="661518">
                  <a:extLst>
                    <a:ext uri="{9D8B030D-6E8A-4147-A177-3AD203B41FA5}">
                      <a16:colId xmlns:a16="http://schemas.microsoft.com/office/drawing/2014/main" val="1836581540"/>
                    </a:ext>
                  </a:extLst>
                </a:gridCol>
                <a:gridCol w="661518">
                  <a:extLst>
                    <a:ext uri="{9D8B030D-6E8A-4147-A177-3AD203B41FA5}">
                      <a16:colId xmlns:a16="http://schemas.microsoft.com/office/drawing/2014/main" val="3363857774"/>
                    </a:ext>
                  </a:extLst>
                </a:gridCol>
                <a:gridCol w="661518">
                  <a:extLst>
                    <a:ext uri="{9D8B030D-6E8A-4147-A177-3AD203B41FA5}">
                      <a16:colId xmlns:a16="http://schemas.microsoft.com/office/drawing/2014/main" val="2635431602"/>
                    </a:ext>
                  </a:extLst>
                </a:gridCol>
                <a:gridCol w="661518">
                  <a:extLst>
                    <a:ext uri="{9D8B030D-6E8A-4147-A177-3AD203B41FA5}">
                      <a16:colId xmlns:a16="http://schemas.microsoft.com/office/drawing/2014/main" val="3008354043"/>
                    </a:ext>
                  </a:extLst>
                </a:gridCol>
                <a:gridCol w="661518">
                  <a:extLst>
                    <a:ext uri="{9D8B030D-6E8A-4147-A177-3AD203B41FA5}">
                      <a16:colId xmlns:a16="http://schemas.microsoft.com/office/drawing/2014/main" val="811243663"/>
                    </a:ext>
                  </a:extLst>
                </a:gridCol>
              </a:tblGrid>
              <a:tr h="367565">
                <a:tc rowSpan="2">
                  <a:txBody>
                    <a:bodyPr/>
                    <a:lstStyle/>
                    <a:p>
                      <a:pPr algn="ctr">
                        <a:lnSpc>
                          <a:spcPct val="150000"/>
                        </a:lnSpc>
                      </a:pPr>
                      <a:r>
                        <a:rPr lang="ja-JP" altLang="en-US" sz="1000" b="1" kern="0" spc="0" baseline="0" dirty="0">
                          <a:solidFill>
                            <a:schemeClr val="tx1"/>
                          </a:solidFill>
                          <a:effectLst/>
                          <a:latin typeface="+mn-ea"/>
                          <a:ea typeface="+mn-ea"/>
                        </a:rPr>
                        <a:t>部局・課・機関名</a:t>
                      </a:r>
                      <a:r>
                        <a:rPr lang="ja-JP" altLang="en-US" sz="1000" b="1" kern="100" spc="0" baseline="0" dirty="0">
                          <a:solidFill>
                            <a:schemeClr val="tx1"/>
                          </a:solidFill>
                          <a:effectLst/>
                          <a:latin typeface="+mn-ea"/>
                          <a:ea typeface="+mn-ea"/>
                        </a:rPr>
                        <a:t>　</a:t>
                      </a:r>
                      <a:r>
                        <a:rPr lang="en-US" altLang="ja-JP" sz="1000" b="1" kern="0" spc="0" baseline="0" dirty="0">
                          <a:solidFill>
                            <a:schemeClr val="tx1"/>
                          </a:solidFill>
                          <a:effectLst/>
                          <a:latin typeface="+mn-ea"/>
                          <a:ea typeface="+mn-ea"/>
                        </a:rPr>
                        <a:t>※</a:t>
                      </a:r>
                      <a:r>
                        <a:rPr lang="ja-JP" altLang="en-US" sz="1000" b="1" kern="0" spc="0" baseline="0" dirty="0">
                          <a:solidFill>
                            <a:schemeClr val="tx1"/>
                          </a:solidFill>
                          <a:effectLst/>
                          <a:latin typeface="+mn-ea"/>
                          <a:ea typeface="+mn-ea"/>
                        </a:rPr>
                        <a:t>（）内は例</a:t>
                      </a:r>
                      <a:endParaRPr lang="ja-JP" altLang="en-US" sz="10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rowSpan="2">
                  <a:txBody>
                    <a:bodyPr/>
                    <a:lstStyle/>
                    <a:p>
                      <a:pPr algn="ctr">
                        <a:lnSpc>
                          <a:spcPct val="130000"/>
                        </a:lnSpc>
                      </a:pPr>
                      <a:r>
                        <a:rPr lang="ja-JP" altLang="en-US" sz="1000" b="1" kern="0" spc="0" baseline="0" dirty="0">
                          <a:solidFill>
                            <a:schemeClr val="tx1"/>
                          </a:solidFill>
                          <a:effectLst/>
                          <a:latin typeface="+mn-ea"/>
                          <a:ea typeface="+mn-ea"/>
                        </a:rPr>
                        <a:t>所在地・電話・</a:t>
                      </a:r>
                      <a:endParaRPr lang="ja-JP" altLang="en-US" sz="1000" b="1" kern="100" spc="0" baseline="0" dirty="0">
                        <a:solidFill>
                          <a:schemeClr val="tx1"/>
                        </a:solidFill>
                        <a:effectLst/>
                        <a:latin typeface="+mn-ea"/>
                        <a:ea typeface="+mn-ea"/>
                      </a:endParaRPr>
                    </a:p>
                    <a:p>
                      <a:pPr algn="ctr">
                        <a:lnSpc>
                          <a:spcPct val="130000"/>
                        </a:lnSpc>
                      </a:pPr>
                      <a:r>
                        <a:rPr lang="ja-JP" altLang="en-US" sz="1000" b="1" kern="0" spc="0" baseline="0" dirty="0">
                          <a:solidFill>
                            <a:schemeClr val="tx1"/>
                          </a:solidFill>
                          <a:effectLst/>
                          <a:latin typeface="+mn-ea"/>
                          <a:ea typeface="+mn-ea"/>
                        </a:rPr>
                        <a:t>メール等</a:t>
                      </a:r>
                      <a:endParaRPr lang="ja-JP" altLang="en-US" sz="10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8">
                  <a:txBody>
                    <a:bodyPr/>
                    <a:lstStyle/>
                    <a:p>
                      <a:pPr algn="ctr"/>
                      <a:r>
                        <a:rPr kumimoji="1" lang="ja-JP" altLang="en-US" sz="1000" b="1" kern="100" spc="0" baseline="0">
                          <a:solidFill>
                            <a:schemeClr val="tx1"/>
                          </a:solidFill>
                          <a:effectLst/>
                          <a:latin typeface="+mj-ea"/>
                          <a:ea typeface="+mn-ea"/>
                          <a:cs typeface="Times New Roman" panose="02020603050405020304" pitchFamily="18" charset="0"/>
                        </a:rPr>
                        <a:t>ケア相手の状況</a:t>
                      </a:r>
                      <a:r>
                        <a:rPr lang="ja-JP" altLang="en-US" sz="1000" b="1" kern="100" spc="0" baseline="0">
                          <a:solidFill>
                            <a:schemeClr val="tx1"/>
                          </a:solidFill>
                          <a:effectLst/>
                          <a:latin typeface="+mj-ea"/>
                          <a:ea typeface="+mj-ea"/>
                          <a:cs typeface="Times New Roman" panose="02020603050405020304" pitchFamily="18" charset="0"/>
                        </a:rPr>
                        <a:t>（主なものに○）</a:t>
                      </a:r>
                      <a:endParaRPr lang="ja-JP" sz="1000" b="1" kern="100" spc="0" baseline="0" dirty="0">
                        <a:solidFill>
                          <a:schemeClr val="tx1"/>
                        </a:solidFill>
                        <a:effectLst/>
                        <a:latin typeface="+mj-ea"/>
                        <a:ea typeface="+mj-ea"/>
                        <a:cs typeface="Times New Roman" panose="02020603050405020304" pitchFamily="18" charset="0"/>
                      </a:endParaRPr>
                    </a:p>
                  </a:txBody>
                  <a:tcPr marL="10025" marR="10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803169118"/>
                  </a:ext>
                </a:extLst>
              </a:tr>
              <a:tr h="720598">
                <a:tc vMerge="1">
                  <a:txBody>
                    <a:bodyPr/>
                    <a:lstStyle/>
                    <a:p>
                      <a:pPr algn="ctr"/>
                      <a:r>
                        <a:rPr lang="ja-JP" sz="1200" b="0" kern="0" dirty="0">
                          <a:solidFill>
                            <a:schemeClr val="tx1"/>
                          </a:solidFill>
                          <a:effectLst/>
                        </a:rPr>
                        <a:t>部局・課・機関名</a:t>
                      </a:r>
                      <a:endParaRPr lang="ja-JP" sz="1200" b="0" kern="100" dirty="0">
                        <a:solidFill>
                          <a:schemeClr val="tx1"/>
                        </a:solidFill>
                        <a:effectLst/>
                      </a:endParaRPr>
                    </a:p>
                    <a:p>
                      <a:pPr algn="ctr"/>
                      <a:r>
                        <a:rPr lang="ja-JP" sz="1200" b="0" kern="0" dirty="0">
                          <a:solidFill>
                            <a:schemeClr val="tx1"/>
                          </a:solidFill>
                          <a:effectLst/>
                        </a:rPr>
                        <a:t>※（）内は例</a:t>
                      </a:r>
                      <a:endParaRPr lang="ja-JP" sz="1200" b="0" kern="100" dirty="0">
                        <a:solidFill>
                          <a:schemeClr val="tx1"/>
                        </a:solidFill>
                        <a:effectLst/>
                        <a:latin typeface="Times New Roman" panose="02020603050405020304" pitchFamily="18" charset="0"/>
                        <a:ea typeface="ＭＳ Ｐ明朝" panose="02020600040205080304" pitchFamily="18" charset="-128"/>
                        <a:cs typeface="Times New Roman" panose="02020603050405020304" pitchFamily="18" charset="0"/>
                      </a:endParaRPr>
                    </a:p>
                  </a:txBody>
                  <a:tcPr marL="10025" marR="10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r>
                        <a:rPr lang="ja-JP" sz="1200" b="0" kern="0" dirty="0">
                          <a:solidFill>
                            <a:schemeClr val="tx1"/>
                          </a:solidFill>
                          <a:effectLst/>
                        </a:rPr>
                        <a:t>所在地・</a:t>
                      </a:r>
                      <a:endParaRPr lang="ja-JP" sz="1200" b="0" kern="100" dirty="0">
                        <a:solidFill>
                          <a:schemeClr val="tx1"/>
                        </a:solidFill>
                        <a:effectLst/>
                      </a:endParaRPr>
                    </a:p>
                    <a:p>
                      <a:pPr algn="ctr"/>
                      <a:r>
                        <a:rPr lang="ja-JP" sz="1200" b="0" kern="0" dirty="0">
                          <a:solidFill>
                            <a:schemeClr val="tx1"/>
                          </a:solidFill>
                          <a:effectLst/>
                        </a:rPr>
                        <a:t>電話・</a:t>
                      </a:r>
                      <a:endParaRPr lang="ja-JP" sz="1200" b="0" kern="100" dirty="0">
                        <a:solidFill>
                          <a:schemeClr val="tx1"/>
                        </a:solidFill>
                        <a:effectLst/>
                      </a:endParaRPr>
                    </a:p>
                    <a:p>
                      <a:pPr algn="ctr"/>
                      <a:r>
                        <a:rPr lang="ja-JP" sz="1200" b="0" kern="0" dirty="0">
                          <a:solidFill>
                            <a:schemeClr val="tx1"/>
                          </a:solidFill>
                          <a:effectLst/>
                        </a:rPr>
                        <a:t>メール等</a:t>
                      </a:r>
                      <a:endParaRPr lang="ja-JP" sz="1200" b="0" kern="100" dirty="0">
                        <a:solidFill>
                          <a:schemeClr val="tx1"/>
                        </a:solidFill>
                        <a:effectLst/>
                        <a:latin typeface="Times New Roman" panose="02020603050405020304" pitchFamily="18" charset="0"/>
                        <a:ea typeface="ＭＳ Ｐ明朝" panose="02020600040205080304" pitchFamily="18" charset="-128"/>
                        <a:cs typeface="Times New Roman" panose="02020603050405020304" pitchFamily="18" charset="0"/>
                      </a:endParaRPr>
                    </a:p>
                  </a:txBody>
                  <a:tcPr marL="10025" marR="10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marR="71755" algn="ctr">
                        <a:spcAft>
                          <a:spcPts val="0"/>
                        </a:spcAft>
                      </a:pPr>
                      <a:r>
                        <a:rPr lang="ja-JP" sz="900" kern="0" spc="0" baseline="0" dirty="0">
                          <a:solidFill>
                            <a:schemeClr val="tx1"/>
                          </a:solidFill>
                          <a:effectLst/>
                          <a:latin typeface="+mj-ea"/>
                          <a:ea typeface="+mj-ea"/>
                        </a:rPr>
                        <a:t>高齢・</a:t>
                      </a:r>
                      <a:endParaRPr lang="en-US" altLang="ja-JP" sz="900" kern="0" spc="0" baseline="0" dirty="0">
                        <a:solidFill>
                          <a:schemeClr val="tx1"/>
                        </a:solidFill>
                        <a:effectLst/>
                        <a:latin typeface="+mj-ea"/>
                        <a:ea typeface="+mj-ea"/>
                      </a:endParaRPr>
                    </a:p>
                    <a:p>
                      <a:pPr marL="71755" marR="71755" algn="ctr">
                        <a:spcAft>
                          <a:spcPts val="0"/>
                        </a:spcAft>
                      </a:pPr>
                      <a:r>
                        <a:rPr lang="ja-JP" sz="900" kern="0" spc="0" baseline="0" dirty="0">
                          <a:solidFill>
                            <a:schemeClr val="tx1"/>
                          </a:solidFill>
                          <a:effectLst/>
                          <a:latin typeface="+mj-ea"/>
                          <a:ea typeface="+mj-ea"/>
                        </a:rPr>
                        <a:t>要介護</a:t>
                      </a:r>
                      <a:endParaRPr lang="ja-JP" sz="900" kern="100" spc="0" baseline="0" dirty="0">
                        <a:solidFill>
                          <a:schemeClr val="tx1"/>
                        </a:solidFill>
                        <a:effectLst/>
                        <a:latin typeface="+mj-ea"/>
                        <a:ea typeface="+mj-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tc>
                  <a:txBody>
                    <a:bodyPr/>
                    <a:lstStyle/>
                    <a:p>
                      <a:pPr marL="71755" marR="71755" algn="ctr">
                        <a:spcAft>
                          <a:spcPts val="0"/>
                        </a:spcAft>
                      </a:pPr>
                      <a:r>
                        <a:rPr lang="ja-JP" sz="900" kern="0" spc="0" baseline="0" dirty="0">
                          <a:solidFill>
                            <a:schemeClr val="tx1"/>
                          </a:solidFill>
                          <a:effectLst/>
                          <a:latin typeface="+mj-ea"/>
                          <a:ea typeface="+mj-ea"/>
                        </a:rPr>
                        <a:t>障害</a:t>
                      </a:r>
                      <a:endParaRPr lang="ja-JP" sz="900" kern="100" spc="0" baseline="0" dirty="0">
                        <a:solidFill>
                          <a:schemeClr val="tx1"/>
                        </a:solidFill>
                        <a:effectLst/>
                        <a:latin typeface="+mj-ea"/>
                        <a:ea typeface="+mj-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tc>
                  <a:txBody>
                    <a:bodyPr/>
                    <a:lstStyle/>
                    <a:p>
                      <a:pPr marL="71755" marR="71755" algn="ctr">
                        <a:spcAft>
                          <a:spcPts val="0"/>
                        </a:spcAft>
                      </a:pPr>
                      <a:r>
                        <a:rPr lang="ja-JP" sz="900" kern="0" spc="0" baseline="0" dirty="0">
                          <a:solidFill>
                            <a:schemeClr val="tx1"/>
                          </a:solidFill>
                          <a:effectLst/>
                          <a:latin typeface="+mj-ea"/>
                          <a:ea typeface="+mj-ea"/>
                        </a:rPr>
                        <a:t>病気</a:t>
                      </a:r>
                      <a:r>
                        <a:rPr lang="ja-JP" altLang="en-US" sz="900" kern="0" spc="0" baseline="0" dirty="0">
                          <a:solidFill>
                            <a:schemeClr val="tx1"/>
                          </a:solidFill>
                          <a:effectLst/>
                          <a:latin typeface="+mj-ea"/>
                          <a:ea typeface="+mj-ea"/>
                        </a:rPr>
                        <a:t>・</a:t>
                      </a:r>
                      <a:r>
                        <a:rPr lang="ja-JP" sz="900" kern="0" spc="0" baseline="0" dirty="0">
                          <a:solidFill>
                            <a:schemeClr val="tx1"/>
                          </a:solidFill>
                          <a:effectLst/>
                          <a:latin typeface="+mj-ea"/>
                          <a:ea typeface="+mj-ea"/>
                        </a:rPr>
                        <a:t>難病</a:t>
                      </a:r>
                      <a:endParaRPr lang="ja-JP" sz="900" kern="100" spc="0" baseline="0" dirty="0">
                        <a:solidFill>
                          <a:schemeClr val="tx1"/>
                        </a:solidFill>
                        <a:effectLst/>
                        <a:latin typeface="+mj-ea"/>
                        <a:ea typeface="+mj-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tc>
                  <a:txBody>
                    <a:bodyPr/>
                    <a:lstStyle/>
                    <a:p>
                      <a:pPr marL="71755" marR="71755" algn="ctr">
                        <a:spcAft>
                          <a:spcPts val="0"/>
                        </a:spcAft>
                      </a:pPr>
                      <a:r>
                        <a:rPr lang="ja-JP" altLang="en-US" sz="900" kern="0" spc="0" baseline="0" dirty="0">
                          <a:solidFill>
                            <a:schemeClr val="tx1"/>
                          </a:solidFill>
                          <a:effectLst/>
                          <a:latin typeface="+mj-ea"/>
                          <a:ea typeface="+mj-ea"/>
                          <a:cs typeface="Times New Roman" panose="02020603050405020304" pitchFamily="18" charset="0"/>
                        </a:rPr>
                        <a:t>精神疾患・</a:t>
                      </a:r>
                      <a:endParaRPr lang="en-US" altLang="ja-JP" sz="900" kern="0" spc="0" baseline="0" dirty="0">
                        <a:solidFill>
                          <a:schemeClr val="tx1"/>
                        </a:solidFill>
                        <a:effectLst/>
                        <a:latin typeface="+mj-ea"/>
                        <a:ea typeface="+mj-ea"/>
                        <a:cs typeface="Times New Roman" panose="02020603050405020304" pitchFamily="18" charset="0"/>
                      </a:endParaRPr>
                    </a:p>
                    <a:p>
                      <a:pPr marL="71755" marR="71755" algn="ctr">
                        <a:spcAft>
                          <a:spcPts val="0"/>
                        </a:spcAft>
                      </a:pPr>
                      <a:r>
                        <a:rPr lang="ja-JP" altLang="en-US" sz="900" kern="0" spc="0" baseline="0" dirty="0">
                          <a:solidFill>
                            <a:schemeClr val="tx1"/>
                          </a:solidFill>
                          <a:effectLst/>
                          <a:latin typeface="+mj-ea"/>
                          <a:ea typeface="+mj-ea"/>
                          <a:cs typeface="Times New Roman" panose="02020603050405020304" pitchFamily="18" charset="0"/>
                        </a:rPr>
                        <a:t>依存症</a:t>
                      </a:r>
                      <a:endParaRPr lang="en-US" altLang="ja-JP" sz="900" kern="0" spc="0" baseline="0" dirty="0">
                        <a:solidFill>
                          <a:schemeClr val="tx1"/>
                        </a:solidFill>
                        <a:effectLst/>
                        <a:latin typeface="+mj-ea"/>
                        <a:ea typeface="+mj-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tc>
                  <a:txBody>
                    <a:bodyPr/>
                    <a:lstStyle/>
                    <a:p>
                      <a:pPr marL="71755" marR="71755" algn="ctr">
                        <a:spcAft>
                          <a:spcPts val="0"/>
                        </a:spcAft>
                      </a:pPr>
                      <a:r>
                        <a:rPr lang="ja-JP" altLang="en-US" sz="900" kern="100" spc="0" baseline="0" dirty="0">
                          <a:solidFill>
                            <a:schemeClr val="tx1"/>
                          </a:solidFill>
                          <a:effectLst/>
                          <a:latin typeface="+mj-ea"/>
                          <a:ea typeface="+mj-ea"/>
                          <a:cs typeface="Times New Roman" panose="02020603050405020304" pitchFamily="18" charset="0"/>
                        </a:rPr>
                        <a:t>日本語が</a:t>
                      </a:r>
                      <a:endParaRPr lang="en-US" altLang="ja-JP" sz="900" kern="100" spc="0" baseline="0" dirty="0">
                        <a:solidFill>
                          <a:schemeClr val="tx1"/>
                        </a:solidFill>
                        <a:effectLst/>
                        <a:latin typeface="+mj-ea"/>
                        <a:ea typeface="+mj-ea"/>
                        <a:cs typeface="Times New Roman" panose="02020603050405020304" pitchFamily="18" charset="0"/>
                      </a:endParaRPr>
                    </a:p>
                    <a:p>
                      <a:pPr marL="71755" marR="71755" algn="ctr">
                        <a:spcAft>
                          <a:spcPts val="0"/>
                        </a:spcAft>
                      </a:pPr>
                      <a:r>
                        <a:rPr lang="ja-JP" altLang="en-US" sz="900" kern="100" spc="0" baseline="0" dirty="0">
                          <a:solidFill>
                            <a:schemeClr val="tx1"/>
                          </a:solidFill>
                          <a:effectLst/>
                          <a:latin typeface="+mj-ea"/>
                          <a:ea typeface="+mj-ea"/>
                          <a:cs typeface="Times New Roman" panose="02020603050405020304" pitchFamily="18" charset="0"/>
                        </a:rPr>
                        <a:t>母語でない</a:t>
                      </a:r>
                      <a:endParaRPr lang="ja-JP" sz="900" kern="100" spc="0" baseline="0" dirty="0">
                        <a:solidFill>
                          <a:schemeClr val="tx1"/>
                        </a:solidFill>
                        <a:effectLst/>
                        <a:latin typeface="+mj-ea"/>
                        <a:ea typeface="+mj-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tc>
                  <a:txBody>
                    <a:bodyPr/>
                    <a:lstStyle/>
                    <a:p>
                      <a:pPr marL="71755" marR="71755" algn="ctr">
                        <a:spcAft>
                          <a:spcPts val="0"/>
                        </a:spcAft>
                      </a:pPr>
                      <a:r>
                        <a:rPr lang="ja-JP" sz="900" kern="0" spc="0" baseline="0" dirty="0">
                          <a:solidFill>
                            <a:schemeClr val="tx1"/>
                          </a:solidFill>
                          <a:effectLst/>
                          <a:latin typeface="+mj-ea"/>
                          <a:ea typeface="+mj-ea"/>
                        </a:rPr>
                        <a:t>生活困窮等</a:t>
                      </a:r>
                      <a:endParaRPr lang="ja-JP" sz="900" kern="100" spc="0" baseline="0" dirty="0">
                        <a:solidFill>
                          <a:schemeClr val="tx1"/>
                        </a:solidFill>
                        <a:effectLst/>
                        <a:latin typeface="+mj-ea"/>
                        <a:ea typeface="+mj-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tc>
                  <a:txBody>
                    <a:bodyPr/>
                    <a:lstStyle/>
                    <a:p>
                      <a:pPr marL="71755" marR="71755" algn="ctr">
                        <a:spcAft>
                          <a:spcPts val="0"/>
                        </a:spcAft>
                      </a:pPr>
                      <a:r>
                        <a:rPr kumimoji="1" lang="ja-JP" altLang="en-US" sz="900" u="none" kern="0" spc="0" baseline="0" dirty="0">
                          <a:solidFill>
                            <a:schemeClr val="tx1"/>
                          </a:solidFill>
                          <a:effectLst/>
                          <a:latin typeface="+mj-ea"/>
                          <a:ea typeface="+mn-ea"/>
                          <a:cs typeface="+mn-cs"/>
                        </a:rPr>
                        <a:t>家族の障害等に加え、きょうだいが幼い</a:t>
                      </a:r>
                      <a:endParaRPr kumimoji="1" lang="ja-JP" altLang="ja-JP" sz="900" u="none" kern="100" spc="0" baseline="0" dirty="0">
                        <a:solidFill>
                          <a:schemeClr val="tx1"/>
                        </a:solidFill>
                        <a:effectLst/>
                        <a:latin typeface="+mj-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tc>
                  <a:txBody>
                    <a:bodyPr/>
                    <a:lstStyle/>
                    <a:p>
                      <a:pPr marL="71755" marR="71755" algn="ctr">
                        <a:spcAft>
                          <a:spcPts val="0"/>
                        </a:spcAft>
                      </a:pPr>
                      <a:r>
                        <a:rPr lang="ja-JP" sz="900" kern="0" spc="0" baseline="0" dirty="0">
                          <a:solidFill>
                            <a:schemeClr val="tx1"/>
                          </a:solidFill>
                          <a:effectLst/>
                          <a:latin typeface="+mj-ea"/>
                          <a:ea typeface="+mj-ea"/>
                        </a:rPr>
                        <a:t>その他</a:t>
                      </a:r>
                      <a:endParaRPr lang="ja-JP" sz="900" kern="100" spc="0" baseline="0" dirty="0">
                        <a:solidFill>
                          <a:schemeClr val="tx1"/>
                        </a:solidFill>
                        <a:effectLst/>
                        <a:latin typeface="+mj-ea"/>
                        <a:ea typeface="+mj-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extLst>
                  <a:ext uri="{0D108BD9-81ED-4DB2-BD59-A6C34878D82A}">
                    <a16:rowId xmlns:a16="http://schemas.microsoft.com/office/drawing/2014/main" val="2517154710"/>
                  </a:ext>
                </a:extLst>
              </a:tr>
              <a:tr h="321751">
                <a:tc>
                  <a:txBody>
                    <a:bodyPr/>
                    <a:lstStyle/>
                    <a:p>
                      <a:pPr algn="just"/>
                      <a:r>
                        <a:rPr lang="ja-JP" altLang="en-US" sz="850" b="0" kern="100" spc="0" baseline="0" dirty="0">
                          <a:solidFill>
                            <a:schemeClr val="tx1"/>
                          </a:solidFill>
                          <a:effectLst/>
                          <a:latin typeface="+mj-ea"/>
                          <a:ea typeface="+mj-ea"/>
                          <a:cs typeface="Times New Roman" panose="02020603050405020304" pitchFamily="18" charset="0"/>
                        </a:rPr>
                        <a:t>●　取組推進の中心機関</a:t>
                      </a:r>
                      <a:endParaRPr lang="en-US" altLang="ja-JP" sz="850" b="0" kern="100" spc="0" baseline="0" dirty="0">
                        <a:solidFill>
                          <a:schemeClr val="tx1"/>
                        </a:solidFill>
                        <a:effectLst/>
                        <a:latin typeface="+mj-ea"/>
                        <a:ea typeface="+mj-ea"/>
                        <a:cs typeface="Times New Roman" panose="02020603050405020304" pitchFamily="18" charset="0"/>
                      </a:endParaRPr>
                    </a:p>
                  </a:txBody>
                  <a:tcPr marL="144000" marR="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50000"/>
                      </a:srgbClr>
                    </a:solidFill>
                  </a:tcPr>
                </a:tc>
                <a:tc>
                  <a:txBody>
                    <a:bodyPr/>
                    <a:lstStyle/>
                    <a:p>
                      <a:pPr algn="just"/>
                      <a:endParaRPr lang="ja-JP" sz="800" b="0" kern="100" spc="0" baseline="0" dirty="0">
                        <a:solidFill>
                          <a:schemeClr val="tx1"/>
                        </a:solidFill>
                        <a:effectLst/>
                        <a:latin typeface="+mj-ea"/>
                        <a:ea typeface="+mj-ea"/>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dirty="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dirty="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dirty="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dirty="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dirty="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18715033"/>
                  </a:ext>
                </a:extLst>
              </a:tr>
              <a:tr h="321751">
                <a:tc>
                  <a:txBody>
                    <a:bodyPr/>
                    <a:lstStyle/>
                    <a:p>
                      <a:pPr algn="just"/>
                      <a:r>
                        <a:rPr lang="ja-JP" altLang="en-US" sz="850" b="0" kern="100" spc="0" baseline="0" dirty="0">
                          <a:solidFill>
                            <a:schemeClr val="tx1"/>
                          </a:solidFill>
                          <a:effectLst/>
                          <a:latin typeface="+mj-ea"/>
                          <a:ea typeface="+mj-ea"/>
                          <a:cs typeface="Times New Roman" panose="02020603050405020304" pitchFamily="18" charset="0"/>
                        </a:rPr>
                        <a:t>●　ヤングケアラー・コーディネーター</a:t>
                      </a:r>
                      <a:endParaRPr lang="en-US" altLang="ja-JP" sz="850" b="0" kern="100" spc="0" baseline="0" dirty="0">
                        <a:solidFill>
                          <a:schemeClr val="tx1"/>
                        </a:solidFill>
                        <a:effectLst/>
                        <a:latin typeface="+mj-ea"/>
                        <a:ea typeface="+mj-ea"/>
                        <a:cs typeface="Times New Roman" panose="02020603050405020304" pitchFamily="18" charset="0"/>
                      </a:endParaRPr>
                    </a:p>
                  </a:txBody>
                  <a:tcPr marL="144000" marR="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50000"/>
                      </a:srgbClr>
                    </a:solidFill>
                  </a:tcPr>
                </a:tc>
                <a:tc>
                  <a:txBody>
                    <a:bodyPr/>
                    <a:lstStyle/>
                    <a:p>
                      <a:pPr algn="just"/>
                      <a:endParaRPr lang="ja-JP" sz="800" b="0" kern="100" spc="0" baseline="0" dirty="0">
                        <a:solidFill>
                          <a:schemeClr val="tx1"/>
                        </a:solidFill>
                        <a:effectLst/>
                        <a:latin typeface="+mj-ea"/>
                        <a:ea typeface="+mj-ea"/>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dirty="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dirty="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dirty="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90284472"/>
                  </a:ext>
                </a:extLst>
              </a:tr>
              <a:tr h="376911">
                <a:tc>
                  <a:txBody>
                    <a:bodyPr/>
                    <a:lstStyle/>
                    <a:p>
                      <a:pPr algn="just"/>
                      <a:r>
                        <a:rPr kumimoji="1" lang="ja-JP" altLang="ja-JP" sz="850" b="0" kern="0" spc="0" baseline="0" dirty="0">
                          <a:solidFill>
                            <a:schemeClr val="tx1"/>
                          </a:solidFill>
                          <a:effectLst/>
                          <a:latin typeface="+mj-ea"/>
                          <a:ea typeface="+mn-ea"/>
                          <a:cs typeface="+mn-cs"/>
                        </a:rPr>
                        <a:t>（</a:t>
                      </a:r>
                      <a:r>
                        <a:rPr kumimoji="1" lang="ja-JP" altLang="en-US" sz="850" b="0" kern="0" spc="0" baseline="0" dirty="0">
                          <a:solidFill>
                            <a:schemeClr val="tx1"/>
                          </a:solidFill>
                          <a:effectLst/>
                          <a:latin typeface="+mj-ea"/>
                          <a:ea typeface="+mn-ea"/>
                          <a:cs typeface="+mn-cs"/>
                        </a:rPr>
                        <a:t>児童福祉、子供家庭支援センター</a:t>
                      </a:r>
                      <a:r>
                        <a:rPr kumimoji="1" lang="ja-JP" altLang="ja-JP" sz="850" b="0" kern="0" spc="0" baseline="0" dirty="0">
                          <a:solidFill>
                            <a:schemeClr val="tx1"/>
                          </a:solidFill>
                          <a:effectLst/>
                          <a:latin typeface="+mj-ea"/>
                          <a:ea typeface="+mn-ea"/>
                          <a:cs typeface="+mn-cs"/>
                        </a:rPr>
                        <a:t>）</a:t>
                      </a:r>
                      <a:endParaRPr kumimoji="1" lang="ja-JP" altLang="ja-JP" sz="850" b="0" kern="100" spc="0" baseline="0" dirty="0">
                        <a:solidFill>
                          <a:schemeClr val="tx1"/>
                        </a:solidFill>
                        <a:effectLst/>
                        <a:latin typeface="+mj-ea"/>
                        <a:ea typeface="+mn-ea"/>
                        <a:cs typeface="Times New Roman" panose="02020603050405020304" pitchFamily="18" charset="0"/>
                      </a:endParaRPr>
                    </a:p>
                  </a:txBody>
                  <a:tcPr marL="144000" marR="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50000"/>
                      </a:srgbClr>
                    </a:solidFill>
                  </a:tcPr>
                </a:tc>
                <a:tc>
                  <a:txBody>
                    <a:bodyPr/>
                    <a:lstStyle/>
                    <a:p>
                      <a:pPr algn="just"/>
                      <a:endParaRPr lang="ja-JP" sz="800" b="0" kern="100" spc="0" baseline="0" dirty="0">
                        <a:solidFill>
                          <a:schemeClr val="tx1"/>
                        </a:solidFill>
                        <a:effectLst/>
                        <a:latin typeface="+mj-ea"/>
                        <a:ea typeface="+mj-ea"/>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dirty="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03905926"/>
                  </a:ext>
                </a:extLst>
              </a:tr>
              <a:tr h="321751">
                <a:tc>
                  <a:txBody>
                    <a:bodyPr/>
                    <a:lstStyle/>
                    <a:p>
                      <a:pPr algn="just"/>
                      <a:r>
                        <a:rPr lang="ja-JP" sz="850" b="0" kern="0" spc="0" baseline="0" dirty="0">
                          <a:solidFill>
                            <a:schemeClr val="tx1"/>
                          </a:solidFill>
                          <a:effectLst/>
                          <a:latin typeface="+mj-ea"/>
                          <a:ea typeface="+mj-ea"/>
                        </a:rPr>
                        <a:t>（</a:t>
                      </a:r>
                      <a:r>
                        <a:rPr lang="ja-JP" altLang="en-US" sz="850" b="0" kern="0" spc="0" baseline="0" dirty="0">
                          <a:solidFill>
                            <a:schemeClr val="tx1"/>
                          </a:solidFill>
                          <a:effectLst/>
                          <a:latin typeface="+mj-ea"/>
                          <a:ea typeface="+mj-ea"/>
                        </a:rPr>
                        <a:t>教育委員会（学校での様子把握のため</a:t>
                      </a:r>
                      <a:r>
                        <a:rPr lang="ja-JP" sz="850" b="0" kern="0" spc="0" baseline="0" dirty="0">
                          <a:solidFill>
                            <a:schemeClr val="tx1"/>
                          </a:solidFill>
                          <a:effectLst/>
                          <a:latin typeface="+mj-ea"/>
                          <a:ea typeface="+mj-ea"/>
                        </a:rPr>
                        <a:t>）</a:t>
                      </a:r>
                      <a:r>
                        <a:rPr lang="en-US" altLang="ja-JP" sz="850" b="0" kern="0" spc="0" baseline="0" dirty="0">
                          <a:solidFill>
                            <a:schemeClr val="tx1"/>
                          </a:solidFill>
                          <a:effectLst/>
                          <a:latin typeface="+mj-ea"/>
                          <a:ea typeface="+mj-ea"/>
                        </a:rPr>
                        <a:t>)</a:t>
                      </a:r>
                      <a:endParaRPr lang="ja-JP" sz="850" b="0" kern="100" spc="0" baseline="0" dirty="0">
                        <a:solidFill>
                          <a:schemeClr val="tx1"/>
                        </a:solidFill>
                        <a:effectLst/>
                        <a:latin typeface="+mj-ea"/>
                        <a:ea typeface="+mj-ea"/>
                        <a:cs typeface="Times New Roman" panose="02020603050405020304" pitchFamily="18" charset="0"/>
                      </a:endParaRPr>
                    </a:p>
                  </a:txBody>
                  <a:tcPr marL="144000" marR="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50000"/>
                      </a:srgbClr>
                    </a:solidFill>
                  </a:tcPr>
                </a:tc>
                <a:tc>
                  <a:txBody>
                    <a:bodyPr/>
                    <a:lstStyle/>
                    <a:p>
                      <a:pPr algn="just"/>
                      <a:r>
                        <a:rPr lang="en-US" sz="800" b="0" kern="0" spc="0" baseline="0" dirty="0">
                          <a:solidFill>
                            <a:schemeClr val="tx1"/>
                          </a:solidFill>
                          <a:effectLst/>
                          <a:latin typeface="+mj-ea"/>
                          <a:ea typeface="+mj-ea"/>
                        </a:rPr>
                        <a:t> </a:t>
                      </a:r>
                      <a:endParaRPr lang="ja-JP" sz="800" b="0" kern="100" spc="0" baseline="0" dirty="0">
                        <a:solidFill>
                          <a:schemeClr val="tx1"/>
                        </a:solidFill>
                        <a:effectLst/>
                        <a:latin typeface="+mj-ea"/>
                        <a:ea typeface="+mj-ea"/>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dirty="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dirty="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23394517"/>
                  </a:ext>
                </a:extLst>
              </a:tr>
              <a:tr h="321751">
                <a:tc>
                  <a:txBody>
                    <a:bodyPr/>
                    <a:lstStyle/>
                    <a:p>
                      <a:pPr algn="just"/>
                      <a:r>
                        <a:rPr lang="ja-JP" sz="850" b="0" kern="0" spc="0" baseline="0" dirty="0">
                          <a:solidFill>
                            <a:schemeClr val="tx1"/>
                          </a:solidFill>
                          <a:effectLst/>
                          <a:latin typeface="+mj-ea"/>
                          <a:ea typeface="+mj-ea"/>
                        </a:rPr>
                        <a:t>（</a:t>
                      </a:r>
                      <a:r>
                        <a:rPr lang="ja-JP" altLang="en-US" sz="850" b="0" kern="0" spc="0" baseline="0" dirty="0">
                          <a:solidFill>
                            <a:schemeClr val="tx1"/>
                          </a:solidFill>
                          <a:effectLst/>
                          <a:latin typeface="+mj-ea"/>
                          <a:ea typeface="+mj-ea"/>
                        </a:rPr>
                        <a:t>高齢者福祉</a:t>
                      </a:r>
                      <a:r>
                        <a:rPr lang="ja-JP" sz="850" b="0" kern="0" spc="0" baseline="0" dirty="0">
                          <a:solidFill>
                            <a:schemeClr val="tx1"/>
                          </a:solidFill>
                          <a:effectLst/>
                          <a:latin typeface="+mj-ea"/>
                          <a:ea typeface="+mj-ea"/>
                        </a:rPr>
                        <a:t>、介護保険、地域包括支援センター）</a:t>
                      </a:r>
                      <a:endParaRPr lang="ja-JP" sz="850" b="0" kern="100" spc="0" baseline="0" dirty="0">
                        <a:solidFill>
                          <a:schemeClr val="tx1"/>
                        </a:solidFill>
                        <a:effectLst/>
                        <a:latin typeface="+mj-ea"/>
                        <a:ea typeface="+mj-ea"/>
                        <a:cs typeface="Times New Roman" panose="02020603050405020304" pitchFamily="18" charset="0"/>
                      </a:endParaRPr>
                    </a:p>
                  </a:txBody>
                  <a:tcPr marL="144000" marR="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50000"/>
                      </a:srgbClr>
                    </a:solidFill>
                  </a:tcPr>
                </a:tc>
                <a:tc>
                  <a:txBody>
                    <a:bodyPr/>
                    <a:lstStyle/>
                    <a:p>
                      <a:pPr algn="just"/>
                      <a:r>
                        <a:rPr lang="en-US" sz="800" b="0" kern="0" spc="0" baseline="0" dirty="0">
                          <a:solidFill>
                            <a:schemeClr val="tx1"/>
                          </a:solidFill>
                          <a:effectLst/>
                          <a:latin typeface="+mj-ea"/>
                          <a:ea typeface="+mj-ea"/>
                        </a:rPr>
                        <a:t> </a:t>
                      </a:r>
                      <a:endParaRPr lang="ja-JP" sz="800" b="0" kern="100" spc="0" baseline="0" dirty="0">
                        <a:solidFill>
                          <a:schemeClr val="tx1"/>
                        </a:solidFill>
                        <a:effectLst/>
                        <a:latin typeface="+mj-ea"/>
                        <a:ea typeface="+mj-ea"/>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ja-JP" sz="800" b="1" kern="0" spc="0" baseline="0" dirty="0">
                          <a:solidFill>
                            <a:schemeClr val="tx1"/>
                          </a:solidFill>
                          <a:effectLst/>
                          <a:latin typeface="+mn-ea"/>
                          <a:ea typeface="+mn-ea"/>
                          <a:cs typeface="+mn-cs"/>
                        </a:rPr>
                        <a:t>○</a:t>
                      </a:r>
                      <a:endParaRPr kumimoji="1" lang="ja-JP" alt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a:solidFill>
                            <a:schemeClr val="tx1"/>
                          </a:solidFill>
                          <a:effectLst/>
                          <a:latin typeface="+mn-ea"/>
                          <a:ea typeface="+mn-ea"/>
                        </a:rPr>
                        <a:t> </a:t>
                      </a:r>
                      <a:endParaRPr lang="ja-JP" sz="800" b="1" kern="100" spc="0" baseline="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a:solidFill>
                            <a:schemeClr val="tx1"/>
                          </a:solidFill>
                          <a:effectLst/>
                          <a:latin typeface="+mn-ea"/>
                          <a:ea typeface="+mn-ea"/>
                        </a:rPr>
                        <a:t> </a:t>
                      </a:r>
                      <a:endParaRPr lang="ja-JP" sz="800" b="1" kern="100" spc="0" baseline="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46936166"/>
                  </a:ext>
                </a:extLst>
              </a:tr>
              <a:tr h="321751">
                <a:tc>
                  <a:txBody>
                    <a:bodyPr/>
                    <a:lstStyle/>
                    <a:p>
                      <a:pPr algn="just"/>
                      <a:r>
                        <a:rPr lang="ja-JP" sz="850" b="0" kern="0" spc="0" baseline="0" dirty="0">
                          <a:solidFill>
                            <a:schemeClr val="tx1"/>
                          </a:solidFill>
                          <a:effectLst/>
                          <a:latin typeface="+mj-ea"/>
                          <a:ea typeface="+mj-ea"/>
                        </a:rPr>
                        <a:t>（障害福祉、障害者相談支援窓口）</a:t>
                      </a:r>
                      <a:endParaRPr lang="ja-JP" sz="850" b="0" kern="100" spc="0" baseline="0" dirty="0">
                        <a:solidFill>
                          <a:schemeClr val="tx1"/>
                        </a:solidFill>
                        <a:effectLst/>
                        <a:latin typeface="+mj-ea"/>
                        <a:ea typeface="+mj-ea"/>
                        <a:cs typeface="Times New Roman" panose="02020603050405020304" pitchFamily="18" charset="0"/>
                      </a:endParaRPr>
                    </a:p>
                  </a:txBody>
                  <a:tcPr marL="144000" marR="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50000"/>
                      </a:srgbClr>
                    </a:solidFill>
                  </a:tcPr>
                </a:tc>
                <a:tc>
                  <a:txBody>
                    <a:bodyPr/>
                    <a:lstStyle/>
                    <a:p>
                      <a:pPr algn="just"/>
                      <a:r>
                        <a:rPr lang="en-US" sz="800" b="0" kern="0" spc="0" baseline="0" dirty="0">
                          <a:solidFill>
                            <a:schemeClr val="tx1"/>
                          </a:solidFill>
                          <a:effectLst/>
                          <a:latin typeface="+mj-ea"/>
                          <a:ea typeface="+mj-ea"/>
                        </a:rPr>
                        <a:t> </a:t>
                      </a:r>
                      <a:endParaRPr lang="ja-JP" sz="800" b="0" kern="100" spc="0" baseline="0" dirty="0">
                        <a:solidFill>
                          <a:schemeClr val="tx1"/>
                        </a:solidFill>
                        <a:effectLst/>
                        <a:latin typeface="+mj-ea"/>
                        <a:ea typeface="+mj-ea"/>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ja-JP" sz="800" b="1" kern="0" spc="0" baseline="0" dirty="0">
                          <a:solidFill>
                            <a:schemeClr val="tx1"/>
                          </a:solidFill>
                          <a:effectLst/>
                          <a:latin typeface="+mn-ea"/>
                          <a:ea typeface="+mn-ea"/>
                          <a:cs typeface="+mn-cs"/>
                        </a:rPr>
                        <a:t>○</a:t>
                      </a:r>
                      <a:endParaRPr kumimoji="1" lang="ja-JP" alt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dirty="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ja-JP" sz="800" b="1" kern="0" spc="0" baseline="0" dirty="0">
                          <a:solidFill>
                            <a:schemeClr val="tx1"/>
                          </a:solidFill>
                          <a:effectLst/>
                          <a:latin typeface="+mn-ea"/>
                          <a:ea typeface="+mn-ea"/>
                        </a:rPr>
                        <a:t>○</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a:solidFill>
                            <a:schemeClr val="tx1"/>
                          </a:solidFill>
                          <a:effectLst/>
                          <a:latin typeface="+mn-ea"/>
                          <a:ea typeface="+mn-ea"/>
                        </a:rPr>
                        <a:t> </a:t>
                      </a:r>
                      <a:endParaRPr lang="ja-JP" sz="800" b="1" kern="100" spc="0" baseline="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kern="0" spc="0" baseline="0" dirty="0">
                          <a:solidFill>
                            <a:schemeClr val="tx1"/>
                          </a:solidFill>
                          <a:effectLst/>
                          <a:latin typeface="+mn-ea"/>
                          <a:ea typeface="+mn-ea"/>
                          <a:cs typeface="+mn-cs"/>
                        </a:rPr>
                        <a:t>○</a:t>
                      </a:r>
                      <a:endParaRPr kumimoji="1" lang="ja-JP" alt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a:solidFill>
                            <a:schemeClr val="tx1"/>
                          </a:solidFill>
                          <a:effectLst/>
                          <a:latin typeface="+mn-ea"/>
                          <a:ea typeface="+mn-ea"/>
                        </a:rPr>
                        <a:t> </a:t>
                      </a:r>
                      <a:endParaRPr lang="ja-JP" sz="800" b="1" kern="100" spc="0" baseline="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5669377"/>
                  </a:ext>
                </a:extLst>
              </a:tr>
              <a:tr h="321751">
                <a:tc>
                  <a:txBody>
                    <a:bodyPr/>
                    <a:lstStyle/>
                    <a:p>
                      <a:pPr algn="just"/>
                      <a:r>
                        <a:rPr lang="ja-JP" sz="850" b="0" kern="0" spc="0" baseline="0" dirty="0">
                          <a:solidFill>
                            <a:schemeClr val="tx1"/>
                          </a:solidFill>
                          <a:effectLst/>
                          <a:latin typeface="+mj-ea"/>
                          <a:ea typeface="+mj-ea"/>
                        </a:rPr>
                        <a:t>（</a:t>
                      </a:r>
                      <a:r>
                        <a:rPr lang="ja-JP" altLang="en-US" sz="850" b="0" kern="0" spc="0" baseline="0" dirty="0">
                          <a:solidFill>
                            <a:schemeClr val="tx1"/>
                          </a:solidFill>
                          <a:effectLst/>
                          <a:latin typeface="+mj-ea"/>
                          <a:ea typeface="+mj-ea"/>
                        </a:rPr>
                        <a:t>保健所・</a:t>
                      </a:r>
                      <a:r>
                        <a:rPr lang="ja-JP" sz="850" b="0" kern="0" spc="0" baseline="0" dirty="0">
                          <a:solidFill>
                            <a:schemeClr val="tx1"/>
                          </a:solidFill>
                          <a:effectLst/>
                          <a:latin typeface="+mj-ea"/>
                          <a:ea typeface="+mj-ea"/>
                        </a:rPr>
                        <a:t>保健センター）</a:t>
                      </a:r>
                      <a:endParaRPr lang="ja-JP" sz="850" b="0" kern="100" spc="0" baseline="0" dirty="0">
                        <a:solidFill>
                          <a:schemeClr val="tx1"/>
                        </a:solidFill>
                        <a:effectLst/>
                        <a:latin typeface="+mj-ea"/>
                        <a:ea typeface="+mj-ea"/>
                        <a:cs typeface="Times New Roman" panose="02020603050405020304" pitchFamily="18" charset="0"/>
                      </a:endParaRPr>
                    </a:p>
                  </a:txBody>
                  <a:tcPr marL="144000" marR="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50000"/>
                      </a:srgbClr>
                    </a:solidFill>
                  </a:tcPr>
                </a:tc>
                <a:tc>
                  <a:txBody>
                    <a:bodyPr/>
                    <a:lstStyle/>
                    <a:p>
                      <a:pPr algn="just"/>
                      <a:r>
                        <a:rPr lang="en-US" sz="800" b="0" kern="0" spc="0" baseline="0" dirty="0">
                          <a:solidFill>
                            <a:schemeClr val="tx1"/>
                          </a:solidFill>
                          <a:effectLst/>
                          <a:latin typeface="+mj-ea"/>
                          <a:ea typeface="+mj-ea"/>
                        </a:rPr>
                        <a:t> </a:t>
                      </a:r>
                      <a:endParaRPr lang="ja-JP" sz="800" b="0" kern="100" spc="0" baseline="0" dirty="0">
                        <a:solidFill>
                          <a:schemeClr val="tx1"/>
                        </a:solidFill>
                        <a:effectLst/>
                        <a:latin typeface="+mj-ea"/>
                        <a:ea typeface="+mj-ea"/>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a:solidFill>
                            <a:schemeClr val="tx1"/>
                          </a:solidFill>
                          <a:effectLst/>
                          <a:latin typeface="+mn-ea"/>
                          <a:ea typeface="+mn-ea"/>
                        </a:rPr>
                        <a:t> </a:t>
                      </a:r>
                      <a:endParaRPr lang="ja-JP" sz="800" b="1" kern="100" spc="0" baseline="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dirty="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1007577" rtl="0" eaLnBrk="1" fontAlgn="auto" latinLnBrk="0" hangingPunct="1">
                        <a:lnSpc>
                          <a:spcPct val="100000"/>
                        </a:lnSpc>
                        <a:spcBef>
                          <a:spcPts val="0"/>
                        </a:spcBef>
                        <a:spcAft>
                          <a:spcPts val="0"/>
                        </a:spcAft>
                        <a:buClrTx/>
                        <a:buSzTx/>
                        <a:buFontTx/>
                        <a:buNone/>
                        <a:tabLst/>
                        <a:defRPr/>
                      </a:pPr>
                      <a:r>
                        <a:rPr lang="ja-JP" altLang="ja-JP" sz="800" b="1" kern="0" spc="0" baseline="0" dirty="0">
                          <a:solidFill>
                            <a:schemeClr val="tx1"/>
                          </a:solidFill>
                          <a:effectLst/>
                          <a:latin typeface="+mn-ea"/>
                          <a:ea typeface="+mn-ea"/>
                        </a:rPr>
                        <a:t>○</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ja-JP" sz="800" b="1" kern="0" spc="0" baseline="0">
                          <a:solidFill>
                            <a:schemeClr val="tx1"/>
                          </a:solidFill>
                          <a:effectLst/>
                          <a:latin typeface="+mn-ea"/>
                          <a:ea typeface="+mn-ea"/>
                        </a:rPr>
                        <a:t>○</a:t>
                      </a:r>
                      <a:endParaRPr lang="ja-JP" sz="800" b="1" kern="100" spc="0" baseline="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ja-JP" sz="800" b="1" kern="0" spc="0" baseline="0" dirty="0">
                          <a:solidFill>
                            <a:schemeClr val="tx1"/>
                          </a:solidFill>
                          <a:effectLst/>
                          <a:latin typeface="+mn-ea"/>
                          <a:ea typeface="+mn-ea"/>
                        </a:rPr>
                        <a:t>○</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a:solidFill>
                            <a:schemeClr val="tx1"/>
                          </a:solidFill>
                          <a:effectLst/>
                          <a:latin typeface="+mn-ea"/>
                          <a:ea typeface="+mn-ea"/>
                        </a:rPr>
                        <a:t> </a:t>
                      </a:r>
                      <a:endParaRPr lang="ja-JP" sz="800" b="1" kern="100" spc="0" baseline="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27701171"/>
                  </a:ext>
                </a:extLst>
              </a:tr>
              <a:tr h="321751">
                <a:tc>
                  <a:txBody>
                    <a:bodyPr/>
                    <a:lstStyle/>
                    <a:p>
                      <a:pPr algn="just"/>
                      <a:r>
                        <a:rPr lang="ja-JP" sz="850" b="0" kern="0" spc="0" baseline="0" dirty="0">
                          <a:solidFill>
                            <a:schemeClr val="tx1"/>
                          </a:solidFill>
                          <a:effectLst/>
                          <a:latin typeface="+mj-ea"/>
                          <a:ea typeface="+mj-ea"/>
                        </a:rPr>
                        <a:t>（生活福祉、福祉事務所、自立相談支援機関）</a:t>
                      </a:r>
                      <a:endParaRPr lang="ja-JP" sz="850" b="0" kern="100" spc="0" baseline="0" dirty="0">
                        <a:solidFill>
                          <a:schemeClr val="tx1"/>
                        </a:solidFill>
                        <a:effectLst/>
                        <a:latin typeface="+mj-ea"/>
                        <a:ea typeface="+mj-ea"/>
                        <a:cs typeface="Times New Roman" panose="02020603050405020304" pitchFamily="18" charset="0"/>
                      </a:endParaRPr>
                    </a:p>
                  </a:txBody>
                  <a:tcPr marL="144000" marR="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50000"/>
                      </a:srgbClr>
                    </a:solidFill>
                  </a:tcPr>
                </a:tc>
                <a:tc>
                  <a:txBody>
                    <a:bodyPr/>
                    <a:lstStyle/>
                    <a:p>
                      <a:pPr algn="just"/>
                      <a:r>
                        <a:rPr lang="en-US" sz="800" b="0" kern="0" spc="0" baseline="0" dirty="0">
                          <a:solidFill>
                            <a:schemeClr val="tx1"/>
                          </a:solidFill>
                          <a:effectLst/>
                          <a:latin typeface="+mj-ea"/>
                          <a:ea typeface="+mj-ea"/>
                        </a:rPr>
                        <a:t> </a:t>
                      </a:r>
                      <a:endParaRPr lang="ja-JP" sz="800" b="0" kern="100" spc="0" baseline="0" dirty="0">
                        <a:solidFill>
                          <a:schemeClr val="tx1"/>
                        </a:solidFill>
                        <a:effectLst/>
                        <a:latin typeface="+mj-ea"/>
                        <a:ea typeface="+mj-ea"/>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a:solidFill>
                            <a:schemeClr val="tx1"/>
                          </a:solidFill>
                          <a:effectLst/>
                          <a:latin typeface="+mn-ea"/>
                          <a:ea typeface="+mn-ea"/>
                        </a:rPr>
                        <a:t> </a:t>
                      </a:r>
                      <a:endParaRPr lang="ja-JP" sz="800" b="1" kern="100" spc="0" baseline="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ja-JP" sz="800" b="1" kern="0" spc="0" baseline="0" dirty="0">
                          <a:solidFill>
                            <a:schemeClr val="tx1"/>
                          </a:solidFill>
                          <a:effectLst/>
                          <a:latin typeface="+mn-ea"/>
                          <a:ea typeface="+mn-ea"/>
                          <a:cs typeface="+mn-cs"/>
                        </a:rPr>
                        <a:t>○</a:t>
                      </a:r>
                      <a:endParaRPr kumimoji="1" lang="ja-JP" alt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p>
                    <a:p>
                      <a:pPr algn="ct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87505705"/>
                  </a:ext>
                </a:extLst>
              </a:tr>
              <a:tr h="321751">
                <a:tc>
                  <a:txBody>
                    <a:bodyPr/>
                    <a:lstStyle/>
                    <a:p>
                      <a:pPr algn="just"/>
                      <a:r>
                        <a:rPr lang="ja-JP" sz="850" b="0" kern="0" spc="0" baseline="0" dirty="0">
                          <a:solidFill>
                            <a:schemeClr val="tx1"/>
                          </a:solidFill>
                          <a:effectLst/>
                          <a:latin typeface="+mj-ea"/>
                          <a:ea typeface="+mj-ea"/>
                        </a:rPr>
                        <a:t>（医療機関・訪問看護）</a:t>
                      </a:r>
                      <a:endParaRPr lang="ja-JP" sz="850" b="0" kern="100" spc="0" baseline="0" dirty="0">
                        <a:solidFill>
                          <a:schemeClr val="tx1"/>
                        </a:solidFill>
                        <a:effectLst/>
                        <a:latin typeface="+mj-ea"/>
                        <a:ea typeface="+mj-ea"/>
                        <a:cs typeface="Times New Roman" panose="02020603050405020304" pitchFamily="18" charset="0"/>
                      </a:endParaRPr>
                    </a:p>
                  </a:txBody>
                  <a:tcPr marL="144000" marR="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50000"/>
                      </a:srgbClr>
                    </a:solidFill>
                  </a:tcPr>
                </a:tc>
                <a:tc>
                  <a:txBody>
                    <a:bodyPr/>
                    <a:lstStyle/>
                    <a:p>
                      <a:pPr algn="just"/>
                      <a:r>
                        <a:rPr lang="en-US" sz="800" b="0" kern="0" spc="0" baseline="0" dirty="0">
                          <a:solidFill>
                            <a:schemeClr val="tx1"/>
                          </a:solidFill>
                          <a:effectLst/>
                          <a:latin typeface="+mj-ea"/>
                          <a:ea typeface="+mj-ea"/>
                        </a:rPr>
                        <a:t> </a:t>
                      </a:r>
                      <a:endParaRPr lang="ja-JP" sz="800" b="0" kern="100" spc="0" baseline="0" dirty="0">
                        <a:solidFill>
                          <a:schemeClr val="tx1"/>
                        </a:solidFill>
                        <a:effectLst/>
                        <a:latin typeface="+mj-ea"/>
                        <a:ea typeface="+mj-ea"/>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ja-JP" sz="800" b="1" kern="0" spc="0" baseline="0" dirty="0">
                          <a:solidFill>
                            <a:schemeClr val="tx1"/>
                          </a:solidFill>
                          <a:effectLst/>
                          <a:latin typeface="+mn-ea"/>
                          <a:ea typeface="+mn-ea"/>
                          <a:cs typeface="+mn-cs"/>
                        </a:rPr>
                        <a:t>○</a:t>
                      </a:r>
                      <a:endParaRPr kumimoji="1" lang="ja-JP" alt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ja-JP" sz="800" b="1" kern="0" spc="0" baseline="0" dirty="0">
                          <a:solidFill>
                            <a:schemeClr val="tx1"/>
                          </a:solidFill>
                          <a:effectLst/>
                          <a:latin typeface="+mn-ea"/>
                          <a:ea typeface="+mn-ea"/>
                        </a:rPr>
                        <a:t>○</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11888058"/>
                  </a:ext>
                </a:extLst>
              </a:tr>
              <a:tr h="321751">
                <a:tc>
                  <a:txBody>
                    <a:bodyPr/>
                    <a:lstStyle/>
                    <a:p>
                      <a:pPr algn="just"/>
                      <a:r>
                        <a:rPr lang="ja-JP" sz="850" b="0" kern="0" spc="0" baseline="0" dirty="0">
                          <a:solidFill>
                            <a:schemeClr val="tx1"/>
                          </a:solidFill>
                          <a:effectLst/>
                          <a:latin typeface="+mj-ea"/>
                          <a:ea typeface="+mj-ea"/>
                        </a:rPr>
                        <a:t>（多文化共生窓口）</a:t>
                      </a:r>
                      <a:endParaRPr lang="ja-JP" sz="850" b="0" kern="100" spc="0" baseline="0" dirty="0">
                        <a:solidFill>
                          <a:schemeClr val="tx1"/>
                        </a:solidFill>
                        <a:effectLst/>
                        <a:latin typeface="+mj-ea"/>
                        <a:ea typeface="+mj-ea"/>
                        <a:cs typeface="Times New Roman" panose="02020603050405020304" pitchFamily="18" charset="0"/>
                      </a:endParaRPr>
                    </a:p>
                  </a:txBody>
                  <a:tcPr marL="144000" marR="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50000"/>
                      </a:srgbClr>
                    </a:solidFill>
                  </a:tcPr>
                </a:tc>
                <a:tc>
                  <a:txBody>
                    <a:bodyPr/>
                    <a:lstStyle/>
                    <a:p>
                      <a:pPr algn="just"/>
                      <a:r>
                        <a:rPr lang="en-US" sz="800" b="0" kern="0" spc="0" baseline="0" dirty="0">
                          <a:solidFill>
                            <a:schemeClr val="tx1"/>
                          </a:solidFill>
                          <a:effectLst/>
                          <a:latin typeface="+mj-ea"/>
                          <a:ea typeface="+mj-ea"/>
                        </a:rPr>
                        <a:t> </a:t>
                      </a:r>
                      <a:endParaRPr lang="ja-JP" sz="800" b="0" kern="100" spc="0" baseline="0" dirty="0">
                        <a:solidFill>
                          <a:schemeClr val="tx1"/>
                        </a:solidFill>
                        <a:effectLst/>
                        <a:latin typeface="+mj-ea"/>
                        <a:ea typeface="+mj-ea"/>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a:solidFill>
                            <a:schemeClr val="tx1"/>
                          </a:solidFill>
                          <a:effectLst/>
                          <a:latin typeface="+mn-ea"/>
                          <a:ea typeface="+mn-ea"/>
                        </a:rPr>
                        <a:t> </a:t>
                      </a:r>
                      <a:endParaRPr lang="ja-JP" sz="800" b="1" kern="100" spc="0" baseline="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a:solidFill>
                            <a:schemeClr val="tx1"/>
                          </a:solidFill>
                          <a:effectLst/>
                          <a:latin typeface="+mn-ea"/>
                          <a:ea typeface="+mn-ea"/>
                        </a:rPr>
                        <a:t> </a:t>
                      </a:r>
                      <a:endParaRPr lang="ja-JP" sz="800" b="1" kern="100" spc="0" baseline="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ja-JP" sz="800" b="1" kern="0" spc="0" baseline="0" dirty="0">
                          <a:solidFill>
                            <a:schemeClr val="tx1"/>
                          </a:solidFill>
                          <a:effectLst/>
                          <a:latin typeface="+mn-ea"/>
                          <a:ea typeface="+mn-ea"/>
                          <a:cs typeface="+mn-cs"/>
                        </a:rPr>
                        <a:t>○</a:t>
                      </a:r>
                      <a:endParaRPr kumimoji="1" lang="ja-JP" alt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52281372"/>
                  </a:ext>
                </a:extLst>
              </a:tr>
              <a:tr h="321751">
                <a:tc>
                  <a:txBody>
                    <a:bodyPr/>
                    <a:lstStyle/>
                    <a:p>
                      <a:pPr algn="just"/>
                      <a:r>
                        <a:rPr kumimoji="1" lang="ja-JP" altLang="ja-JP" sz="850" b="0" kern="0" spc="0" baseline="0" dirty="0">
                          <a:solidFill>
                            <a:schemeClr val="tx1"/>
                          </a:solidFill>
                          <a:effectLst/>
                          <a:latin typeface="+mj-ea"/>
                          <a:ea typeface="+mn-ea"/>
                          <a:cs typeface="+mn-cs"/>
                        </a:rPr>
                        <a:t>（</a:t>
                      </a:r>
                      <a:r>
                        <a:rPr kumimoji="1" lang="ja-JP" altLang="en-US" sz="850" b="0" kern="0" spc="0" baseline="0" dirty="0">
                          <a:solidFill>
                            <a:schemeClr val="tx1"/>
                          </a:solidFill>
                          <a:effectLst/>
                          <a:latin typeface="+mj-ea"/>
                          <a:ea typeface="+mn-ea"/>
                          <a:cs typeface="+mn-cs"/>
                        </a:rPr>
                        <a:t>民間支援団体（ピアサポート・非営利団体等）</a:t>
                      </a:r>
                      <a:r>
                        <a:rPr kumimoji="1" lang="ja-JP" altLang="ja-JP" sz="850" b="0" kern="0" spc="0" baseline="0" dirty="0">
                          <a:solidFill>
                            <a:schemeClr val="tx1"/>
                          </a:solidFill>
                          <a:effectLst/>
                          <a:latin typeface="+mj-ea"/>
                          <a:ea typeface="+mn-ea"/>
                          <a:cs typeface="+mn-cs"/>
                        </a:rPr>
                        <a:t>）</a:t>
                      </a:r>
                      <a:endParaRPr kumimoji="1" lang="ja-JP" altLang="ja-JP" sz="850" b="0" kern="100" spc="0" baseline="0" dirty="0">
                        <a:solidFill>
                          <a:schemeClr val="tx1"/>
                        </a:solidFill>
                        <a:effectLst/>
                        <a:latin typeface="+mj-ea"/>
                        <a:ea typeface="+mn-ea"/>
                        <a:cs typeface="Times New Roman" panose="02020603050405020304" pitchFamily="18" charset="0"/>
                      </a:endParaRPr>
                    </a:p>
                  </a:txBody>
                  <a:tcPr marL="144000" marR="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50000"/>
                      </a:srgbClr>
                    </a:solidFill>
                  </a:tcPr>
                </a:tc>
                <a:tc>
                  <a:txBody>
                    <a:bodyPr/>
                    <a:lstStyle/>
                    <a:p>
                      <a:pPr algn="just"/>
                      <a:endParaRPr lang="ja-JP" sz="800" b="0" kern="100" spc="0" baseline="0" dirty="0">
                        <a:solidFill>
                          <a:schemeClr val="tx1"/>
                        </a:solidFill>
                        <a:effectLst/>
                        <a:latin typeface="+mj-ea"/>
                        <a:ea typeface="+mj-ea"/>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ja-JP" altLang="en-US" sz="800" b="1" kern="0" spc="0" baseline="0" dirty="0">
                          <a:solidFill>
                            <a:schemeClr val="tx1"/>
                          </a:solidFill>
                          <a:effectLst/>
                          <a:latin typeface="+mn-ea"/>
                          <a:ea typeface="+mn-ea"/>
                        </a:rPr>
                        <a:t>○</a:t>
                      </a: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dirty="0">
                          <a:ln>
                            <a:noFill/>
                          </a:ln>
                          <a:solidFill>
                            <a:schemeClr val="tx1"/>
                          </a:solidFill>
                          <a:effectLst/>
                          <a:uLnTx/>
                          <a:uFillTx/>
                          <a:latin typeface="+mn-ea"/>
                          <a:ea typeface="+mn-ea"/>
                          <a:cs typeface="+mn-cs"/>
                        </a:rPr>
                        <a:t>○</a:t>
                      </a:r>
                      <a:r>
                        <a:rPr kumimoji="1" lang="en-US" altLang="ja-JP" sz="800" b="1" i="0" u="none" strike="noStrike" kern="0" cap="none" spc="0" normalizeH="0" baseline="0" noProof="0" dirty="0">
                          <a:ln>
                            <a:noFill/>
                          </a:ln>
                          <a:solidFill>
                            <a:schemeClr val="tx1"/>
                          </a:solidFill>
                          <a:effectLst/>
                          <a:uLnTx/>
                          <a:uFillTx/>
                          <a:latin typeface="+mn-ea"/>
                          <a:ea typeface="+mn-ea"/>
                          <a:cs typeface="+mn-cs"/>
                        </a:rPr>
                        <a:t> </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dirty="0">
                          <a:ln>
                            <a:noFill/>
                          </a:ln>
                          <a:solidFill>
                            <a:schemeClr val="tx1"/>
                          </a:solidFill>
                          <a:effectLst/>
                          <a:uLnTx/>
                          <a:uFillTx/>
                          <a:latin typeface="+mn-ea"/>
                          <a:ea typeface="+mn-ea"/>
                          <a:cs typeface="+mn-cs"/>
                        </a:rPr>
                        <a:t>○</a:t>
                      </a:r>
                      <a:r>
                        <a:rPr kumimoji="1" lang="en-US" altLang="ja-JP" sz="800" b="1" i="0" u="none" strike="noStrike" kern="0" cap="none" spc="0" normalizeH="0" baseline="0" noProof="0" dirty="0">
                          <a:ln>
                            <a:noFill/>
                          </a:ln>
                          <a:solidFill>
                            <a:schemeClr val="tx1"/>
                          </a:solidFill>
                          <a:effectLst/>
                          <a:uLnTx/>
                          <a:uFillTx/>
                          <a:latin typeface="+mn-ea"/>
                          <a:ea typeface="+mn-ea"/>
                          <a:cs typeface="+mn-cs"/>
                        </a:rPr>
                        <a:t> </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dirty="0">
                          <a:ln>
                            <a:noFill/>
                          </a:ln>
                          <a:solidFill>
                            <a:schemeClr val="tx1"/>
                          </a:solidFill>
                          <a:effectLst/>
                          <a:uLnTx/>
                          <a:uFillTx/>
                          <a:latin typeface="+mn-ea"/>
                          <a:ea typeface="+mn-ea"/>
                          <a:cs typeface="+mn-cs"/>
                        </a:rPr>
                        <a:t>○</a:t>
                      </a:r>
                      <a:r>
                        <a:rPr kumimoji="1" lang="en-US" altLang="ja-JP" sz="800" b="1" i="0" u="none" strike="noStrike" kern="0" cap="none" spc="0" normalizeH="0" baseline="0" noProof="0" dirty="0">
                          <a:ln>
                            <a:noFill/>
                          </a:ln>
                          <a:solidFill>
                            <a:schemeClr val="tx1"/>
                          </a:solidFill>
                          <a:effectLst/>
                          <a:uLnTx/>
                          <a:uFillTx/>
                          <a:latin typeface="+mn-ea"/>
                          <a:ea typeface="+mn-ea"/>
                          <a:cs typeface="+mn-cs"/>
                        </a:rPr>
                        <a:t> </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dirty="0">
                          <a:ln>
                            <a:noFill/>
                          </a:ln>
                          <a:solidFill>
                            <a:schemeClr val="tx1"/>
                          </a:solidFill>
                          <a:effectLst/>
                          <a:uLnTx/>
                          <a:uFillTx/>
                          <a:latin typeface="+mn-ea"/>
                          <a:ea typeface="+mn-ea"/>
                          <a:cs typeface="+mn-cs"/>
                        </a:rPr>
                        <a:t>○</a:t>
                      </a:r>
                      <a:r>
                        <a:rPr kumimoji="1" lang="en-US" altLang="ja-JP" sz="800" b="1" i="0" u="none" strike="noStrike" kern="0" cap="none" spc="0" normalizeH="0" baseline="0" noProof="0" dirty="0">
                          <a:ln>
                            <a:noFill/>
                          </a:ln>
                          <a:solidFill>
                            <a:schemeClr val="tx1"/>
                          </a:solidFill>
                          <a:effectLst/>
                          <a:uLnTx/>
                          <a:uFillTx/>
                          <a:latin typeface="+mn-ea"/>
                          <a:ea typeface="+mn-ea"/>
                          <a:cs typeface="+mn-cs"/>
                        </a:rPr>
                        <a:t> </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dirty="0">
                          <a:ln>
                            <a:noFill/>
                          </a:ln>
                          <a:solidFill>
                            <a:schemeClr val="tx1"/>
                          </a:solidFill>
                          <a:effectLst/>
                          <a:uLnTx/>
                          <a:uFillTx/>
                          <a:latin typeface="+mn-ea"/>
                          <a:ea typeface="+mn-ea"/>
                          <a:cs typeface="+mn-cs"/>
                        </a:rPr>
                        <a:t>○</a:t>
                      </a:r>
                      <a:r>
                        <a:rPr kumimoji="1" lang="en-US" altLang="ja-JP" sz="800" b="1" i="0" u="none" strike="noStrike" kern="0" cap="none" spc="0" normalizeH="0" baseline="0" noProof="0" dirty="0">
                          <a:ln>
                            <a:noFill/>
                          </a:ln>
                          <a:solidFill>
                            <a:schemeClr val="tx1"/>
                          </a:solidFill>
                          <a:effectLst/>
                          <a:uLnTx/>
                          <a:uFillTx/>
                          <a:latin typeface="+mn-ea"/>
                          <a:ea typeface="+mn-ea"/>
                          <a:cs typeface="+mn-cs"/>
                        </a:rPr>
                        <a:t> </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dirty="0">
                          <a:ln>
                            <a:noFill/>
                          </a:ln>
                          <a:solidFill>
                            <a:schemeClr val="tx1"/>
                          </a:solidFill>
                          <a:effectLst/>
                          <a:uLnTx/>
                          <a:uFillTx/>
                          <a:latin typeface="+mn-ea"/>
                          <a:ea typeface="+mn-ea"/>
                          <a:cs typeface="+mn-cs"/>
                        </a:rPr>
                        <a:t>○</a:t>
                      </a:r>
                      <a:r>
                        <a:rPr kumimoji="1" lang="en-US" altLang="ja-JP" sz="800" b="1" i="0" u="none" strike="noStrike" kern="0" cap="none" spc="0" normalizeH="0" baseline="0" noProof="0" dirty="0">
                          <a:ln>
                            <a:noFill/>
                          </a:ln>
                          <a:solidFill>
                            <a:schemeClr val="tx1"/>
                          </a:solidFill>
                          <a:effectLst/>
                          <a:uLnTx/>
                          <a:uFillTx/>
                          <a:latin typeface="+mn-ea"/>
                          <a:ea typeface="+mn-ea"/>
                          <a:cs typeface="+mn-cs"/>
                        </a:rPr>
                        <a:t> </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dirty="0">
                          <a:ln>
                            <a:noFill/>
                          </a:ln>
                          <a:solidFill>
                            <a:schemeClr val="tx1"/>
                          </a:solidFill>
                          <a:effectLst/>
                          <a:uLnTx/>
                          <a:uFillTx/>
                          <a:latin typeface="+mn-ea"/>
                          <a:ea typeface="+mn-ea"/>
                          <a:cs typeface="+mn-cs"/>
                        </a:rPr>
                        <a:t>○</a:t>
                      </a:r>
                      <a:r>
                        <a:rPr kumimoji="1" lang="en-US" altLang="ja-JP" sz="800" b="1" i="0" u="none" strike="noStrike" kern="0" cap="none" spc="0" normalizeH="0" baseline="0" noProof="0" dirty="0">
                          <a:ln>
                            <a:noFill/>
                          </a:ln>
                          <a:solidFill>
                            <a:schemeClr val="tx1"/>
                          </a:solidFill>
                          <a:effectLst/>
                          <a:uLnTx/>
                          <a:uFillTx/>
                          <a:latin typeface="+mn-ea"/>
                          <a:ea typeface="+mn-ea"/>
                          <a:cs typeface="+mn-cs"/>
                        </a:rPr>
                        <a:t> </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46996386"/>
                  </a:ext>
                </a:extLst>
              </a:tr>
            </a:tbl>
          </a:graphicData>
        </a:graphic>
      </p:graphicFrame>
      <p:sp>
        <p:nvSpPr>
          <p:cNvPr id="9" name="正方形/長方形 8"/>
          <p:cNvSpPr/>
          <p:nvPr/>
        </p:nvSpPr>
        <p:spPr>
          <a:xfrm>
            <a:off x="1757689" y="994491"/>
            <a:ext cx="8398552" cy="1079884"/>
          </a:xfrm>
          <a:prstGeom prst="rect">
            <a:avLst/>
          </a:prstGeom>
          <a:solidFill>
            <a:schemeClr val="bg1">
              <a:lumMod val="8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08000" rIns="180000" bIns="108000" rtlCol="0" anchor="t" anchorCtr="0">
            <a:spAutoFit/>
          </a:bodyPr>
          <a:lstStyle/>
          <a:p>
            <a:pPr marL="171450" indent="-171450" algn="just">
              <a:lnSpc>
                <a:spcPct val="140000"/>
              </a:lnSpc>
              <a:buClr>
                <a:srgbClr val="F7B353"/>
              </a:buClr>
              <a:buFont typeface="Wingdings" panose="05000000000000000000" pitchFamily="2" charset="2"/>
              <a:buChar char="l"/>
            </a:pPr>
            <a:r>
              <a:rPr kumimoji="1" lang="ja-JP" altLang="en-US" sz="1000" spc="70" dirty="0">
                <a:solidFill>
                  <a:schemeClr val="tx1"/>
                </a:solidFill>
              </a:rPr>
              <a:t>厚生労働省　ヤングケアラーについて　</a:t>
            </a:r>
            <a:r>
              <a:rPr kumimoji="1" lang="ja-JP" altLang="en-US" sz="1000" dirty="0">
                <a:solidFill>
                  <a:schemeClr val="tx1"/>
                </a:solidFill>
              </a:rPr>
              <a:t>（</a:t>
            </a:r>
            <a:r>
              <a:rPr kumimoji="1" lang="en-US" altLang="ja-JP" sz="1000" dirty="0">
                <a:solidFill>
                  <a:schemeClr val="tx1"/>
                </a:solidFill>
                <a:hlinkClick r:id="rId2"/>
              </a:rPr>
              <a:t>https://www.mhlw.go.jp/stf/young-carer.html</a:t>
            </a:r>
            <a:r>
              <a:rPr kumimoji="1" lang="ja-JP" altLang="en-US" sz="1000" dirty="0">
                <a:solidFill>
                  <a:schemeClr val="tx1"/>
                </a:solidFill>
              </a:rPr>
              <a:t>）</a:t>
            </a:r>
            <a:endParaRPr kumimoji="1" lang="en-US" altLang="ja-JP" sz="1000" dirty="0">
              <a:solidFill>
                <a:schemeClr val="tx1"/>
              </a:solidFill>
            </a:endParaRPr>
          </a:p>
          <a:p>
            <a:pPr marL="171450" indent="-171450" algn="just">
              <a:lnSpc>
                <a:spcPct val="140000"/>
              </a:lnSpc>
              <a:buClr>
                <a:srgbClr val="F7B353"/>
              </a:buClr>
              <a:buFont typeface="Wingdings" panose="05000000000000000000" pitchFamily="2" charset="2"/>
              <a:buChar char="l"/>
            </a:pPr>
            <a:r>
              <a:rPr kumimoji="1" lang="ja-JP" altLang="en-US" sz="1000" spc="70" dirty="0">
                <a:solidFill>
                  <a:schemeClr val="tx1"/>
                </a:solidFill>
              </a:rPr>
              <a:t>多機関・多職種連携によるヤングケアラー支援マニュアル　～ケアを担う子どもを地域で支えるために～</a:t>
            </a:r>
          </a:p>
          <a:p>
            <a:pPr algn="just">
              <a:lnSpc>
                <a:spcPct val="140000"/>
              </a:lnSpc>
              <a:buClr>
                <a:srgbClr val="F7B353"/>
              </a:buClr>
            </a:pPr>
            <a:r>
              <a:rPr kumimoji="1" lang="ja-JP" altLang="en-US" sz="1000" spc="70" dirty="0">
                <a:solidFill>
                  <a:schemeClr val="tx1"/>
                </a:solidFill>
              </a:rPr>
              <a:t>　　（有限責任監査法人トーマツ　厚生労働省令和３年度 子ども・子育て支援推進調査研究事業）</a:t>
            </a:r>
            <a:endParaRPr kumimoji="1" lang="en-US" altLang="ja-JP" sz="1000" spc="70" dirty="0">
              <a:solidFill>
                <a:schemeClr val="tx1"/>
              </a:solidFill>
            </a:endParaRPr>
          </a:p>
          <a:p>
            <a:pPr algn="just">
              <a:lnSpc>
                <a:spcPct val="140000"/>
              </a:lnSpc>
              <a:buClr>
                <a:srgbClr val="F7B353"/>
              </a:buClr>
            </a:pPr>
            <a:r>
              <a:rPr kumimoji="1" lang="ja-JP" altLang="en-US" sz="800" dirty="0">
                <a:solidFill>
                  <a:schemeClr val="tx1"/>
                </a:solidFill>
              </a:rPr>
              <a:t>　　　</a:t>
            </a:r>
            <a:r>
              <a:rPr kumimoji="1" lang="ja-JP" altLang="en-US" sz="1000" dirty="0">
                <a:solidFill>
                  <a:schemeClr val="tx1"/>
                </a:solidFill>
              </a:rPr>
              <a:t>（上記「</a:t>
            </a:r>
            <a:r>
              <a:rPr kumimoji="1" lang="ja-JP" altLang="en-US" sz="1000" spc="70" dirty="0">
                <a:solidFill>
                  <a:schemeClr val="tx1"/>
                </a:solidFill>
              </a:rPr>
              <a:t>厚生労働省　ヤングケアラーについて」ウェブサイト内</a:t>
            </a:r>
            <a:r>
              <a:rPr kumimoji="1" lang="ja-JP" altLang="en-US" sz="1000" dirty="0">
                <a:solidFill>
                  <a:schemeClr val="tx1"/>
                </a:solidFill>
              </a:rPr>
              <a:t>「ヤングケアラーに関する調査研究事業（外部サイト）」参照）</a:t>
            </a:r>
            <a:endParaRPr kumimoji="1" lang="en-US" altLang="ja-JP" sz="1000" dirty="0">
              <a:solidFill>
                <a:schemeClr val="tx1"/>
              </a:solidFill>
            </a:endParaRPr>
          </a:p>
        </p:txBody>
      </p:sp>
      <p:sp>
        <p:nvSpPr>
          <p:cNvPr id="11" name="正方形/長方形 10"/>
          <p:cNvSpPr/>
          <p:nvPr/>
        </p:nvSpPr>
        <p:spPr>
          <a:xfrm>
            <a:off x="539906" y="994491"/>
            <a:ext cx="1213448" cy="1079884"/>
          </a:xfrm>
          <a:prstGeom prst="rect">
            <a:avLst/>
          </a:prstGeom>
          <a:solidFill>
            <a:srgbClr val="F7B35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200" b="1" spc="150" dirty="0">
                <a:solidFill>
                  <a:schemeClr val="tx1"/>
                </a:solidFill>
              </a:rPr>
              <a:t>参考資料・</a:t>
            </a:r>
            <a:endParaRPr kumimoji="1" lang="en-US" altLang="ja-JP" sz="1200" b="1" spc="150" dirty="0">
              <a:solidFill>
                <a:schemeClr val="tx1"/>
              </a:solidFill>
            </a:endParaRPr>
          </a:p>
          <a:p>
            <a:pPr algn="ctr"/>
            <a:r>
              <a:rPr kumimoji="1" lang="ja-JP" altLang="en-US" sz="1200" b="1" spc="150" dirty="0">
                <a:solidFill>
                  <a:schemeClr val="tx1"/>
                </a:solidFill>
              </a:rPr>
              <a:t>マニュアル</a:t>
            </a:r>
          </a:p>
        </p:txBody>
      </p:sp>
      <p:grpSp>
        <p:nvGrpSpPr>
          <p:cNvPr id="5" name="グループ化 4"/>
          <p:cNvGrpSpPr/>
          <p:nvPr/>
        </p:nvGrpSpPr>
        <p:grpSpPr>
          <a:xfrm>
            <a:off x="539906" y="2259539"/>
            <a:ext cx="3805931" cy="204295"/>
            <a:chOff x="539906" y="2235727"/>
            <a:chExt cx="3805931" cy="204295"/>
          </a:xfrm>
        </p:grpSpPr>
        <p:sp>
          <p:nvSpPr>
            <p:cNvPr id="12" name="正方形/長方形 11"/>
            <p:cNvSpPr/>
            <p:nvPr/>
          </p:nvSpPr>
          <p:spPr>
            <a:xfrm>
              <a:off x="697201" y="2235727"/>
              <a:ext cx="3648636" cy="1847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1200" b="1" spc="100" dirty="0">
                  <a:solidFill>
                    <a:srgbClr val="F08200"/>
                  </a:solidFill>
                </a:rPr>
                <a:t>相談窓口、支援機関（埋めて活用ください）</a:t>
              </a:r>
            </a:p>
          </p:txBody>
        </p:sp>
        <p:sp>
          <p:nvSpPr>
            <p:cNvPr id="4" name="正方形/長方形 3"/>
            <p:cNvSpPr/>
            <p:nvPr/>
          </p:nvSpPr>
          <p:spPr>
            <a:xfrm>
              <a:off x="539906" y="2244746"/>
              <a:ext cx="79219" cy="195276"/>
            </a:xfrm>
            <a:prstGeom prst="rect">
              <a:avLst/>
            </a:prstGeom>
            <a:solidFill>
              <a:srgbClr val="F0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03248" y="861828"/>
            <a:ext cx="1110790" cy="735995"/>
          </a:xfrm>
          <a:prstGeom prst="rect">
            <a:avLst/>
          </a:prstGeom>
        </p:spPr>
      </p:pic>
    </p:spTree>
    <p:extLst>
      <p:ext uri="{BB962C8B-B14F-4D97-AF65-F5344CB8AC3E}">
        <p14:creationId xmlns:p14="http://schemas.microsoft.com/office/powerpoint/2010/main" val="296040766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1">
      <a:majorFont>
        <a:latin typeface="Calibri Light"/>
        <a:ea typeface="Meiryo UI"/>
        <a:cs typeface=""/>
      </a:majorFont>
      <a:minorFont>
        <a:latin typeface="Calibr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BFC8F6ED02BBED43B8C1B065F97E3264" ma:contentTypeVersion="9" ma:contentTypeDescription="新しいドキュメントを作成します。" ma:contentTypeScope="" ma:versionID="a82722cada9084292401f5db63a64c81">
  <xsd:schema xmlns:xsd="http://www.w3.org/2001/XMLSchema" xmlns:xs="http://www.w3.org/2001/XMLSchema" xmlns:p="http://schemas.microsoft.com/office/2006/metadata/properties" xmlns:ns2="c134e4a2-d6cd-4c40-b361-eb54054ec483" xmlns:ns3="b2dadf9c-0578-42b0-a847-0691d0e10925" targetNamespace="http://schemas.microsoft.com/office/2006/metadata/properties" ma:root="true" ma:fieldsID="5c7c290ef9d761c15b06045491dcbc8b" ns2:_="" ns3:_="">
    <xsd:import namespace="c134e4a2-d6cd-4c40-b361-eb54054ec483"/>
    <xsd:import namespace="b2dadf9c-0578-42b0-a847-0691d0e1092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34e4a2-d6cd-4c40-b361-eb54054ec48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画像タグ" ma:readOnly="false" ma:fieldId="{5cf76f15-5ced-4ddc-b409-7134ff3c332f}" ma:taxonomyMulti="true" ma:sspId="9d9c9a3c-fcc5-402f-98fe-c7c4e5ec2b6c"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2dadf9c-0578-42b0-a847-0691d0e10925" elementFormDefault="qualified">
    <xsd:import namespace="http://schemas.microsoft.com/office/2006/documentManagement/types"/>
    <xsd:import namespace="http://schemas.microsoft.com/office/infopath/2007/PartnerControls"/>
    <xsd:element name="SharedWithUsers" ma:index="10"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共有相手の詳細情報" ma:internalName="SharedWithDetails" ma:readOnly="true">
      <xsd:simpleType>
        <xsd:restriction base="dms:Note">
          <xsd:maxLength value="255"/>
        </xsd:restriction>
      </xsd:simpleType>
    </xsd:element>
    <xsd:element name="TaxCatchAll" ma:index="14" nillable="true" ma:displayName="Taxonomy Catch All Column" ma:hidden="true" ma:list="{0cf11206-5db3-4c55-8ad9-3a512a5db958}" ma:internalName="TaxCatchAll" ma:showField="CatchAllData" ma:web="b2dadf9c-0578-42b0-a847-0691d0e1092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134e4a2-d6cd-4c40-b361-eb54054ec483">
      <Terms xmlns="http://schemas.microsoft.com/office/infopath/2007/PartnerControls"/>
    </lcf76f155ced4ddcb4097134ff3c332f>
    <TaxCatchAll xmlns="b2dadf9c-0578-42b0-a847-0691d0e10925" xsi:nil="true"/>
  </documentManagement>
</p:properties>
</file>

<file path=customXml/itemProps1.xml><?xml version="1.0" encoding="utf-8"?>
<ds:datastoreItem xmlns:ds="http://schemas.openxmlformats.org/officeDocument/2006/customXml" ds:itemID="{6D79D890-314D-4025-832D-D30E6552C5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34e4a2-d6cd-4c40-b361-eb54054ec483"/>
    <ds:schemaRef ds:uri="b2dadf9c-0578-42b0-a847-0691d0e1092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EC18CC4-77E8-4BC2-978B-422144D1FC95}">
  <ds:schemaRefs>
    <ds:schemaRef ds:uri="http://schemas.microsoft.com/sharepoint/v3/contenttype/forms"/>
  </ds:schemaRefs>
</ds:datastoreItem>
</file>

<file path=customXml/itemProps3.xml><?xml version="1.0" encoding="utf-8"?>
<ds:datastoreItem xmlns:ds="http://schemas.openxmlformats.org/officeDocument/2006/customXml" ds:itemID="{3AF80C5F-258B-4C4C-8892-F9225958845D}">
  <ds:schemaRefs>
    <ds:schemaRef ds:uri="http://schemas.microsoft.com/office/2006/metadata/properties"/>
    <ds:schemaRef ds:uri="http://schemas.microsoft.com/office/2006/documentManagement/types"/>
    <ds:schemaRef ds:uri="http://purl.org/dc/elements/1.1/"/>
    <ds:schemaRef ds:uri="397bb1ee-3c1d-4994-97a1-e26bb081747b"/>
    <ds:schemaRef ds:uri="http://schemas.microsoft.com/office/infopath/2007/PartnerControls"/>
    <ds:schemaRef ds:uri="fca18fbb-d76e-4746-ab4d-44df86d2539b"/>
    <ds:schemaRef ds:uri="http://purl.org/dc/terms/"/>
    <ds:schemaRef ds:uri="http://schemas.openxmlformats.org/package/2006/metadata/core-properties"/>
    <ds:schemaRef ds:uri="http://www.w3.org/XML/1998/namespace"/>
    <ds:schemaRef ds:uri="http://purl.org/dc/dcmitype/"/>
    <ds:schemaRef ds:uri="c134e4a2-d6cd-4c40-b361-eb54054ec483"/>
    <ds:schemaRef ds:uri="b2dadf9c-0578-42b0-a847-0691d0e10925"/>
  </ds:schemaRefs>
</ds:datastoreItem>
</file>

<file path=docProps/app.xml><?xml version="1.0" encoding="utf-8"?>
<Properties xmlns="http://schemas.openxmlformats.org/officeDocument/2006/extended-properties" xmlns:vt="http://schemas.openxmlformats.org/officeDocument/2006/docPropsVTypes">
  <Template>Office Theme</Template>
  <TotalTime>1081</TotalTime>
  <Words>3940</Words>
  <PresentationFormat>ユーザー設定</PresentationFormat>
  <Paragraphs>397</Paragraphs>
  <Slides>10</Slides>
  <Notes>1</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10</vt:i4>
      </vt:variant>
    </vt:vector>
  </HeadingPairs>
  <TitlesOfParts>
    <vt:vector size="19" baseType="lpstr">
      <vt:lpstr>Meiryo UI</vt:lpstr>
      <vt:lpstr>ＭＳ Ｐゴシック</vt:lpstr>
      <vt:lpstr>游ゴシック</vt:lpstr>
      <vt:lpstr>Arial</vt:lpstr>
      <vt:lpstr>Calibri</vt:lpstr>
      <vt:lpstr>Calibri Light</vt:lpstr>
      <vt:lpstr>Times New Roman</vt:lpstr>
      <vt:lpstr>Wingdings</vt:lpstr>
      <vt:lpstr>Office テーマ</vt:lpstr>
      <vt:lpstr>PowerPoint プレゼンテーション</vt:lpstr>
      <vt:lpstr>ヤングケアラーとは</vt:lpstr>
      <vt:lpstr>生活福祉関係機関におけるヤングケアラー支援の役割</vt:lpstr>
      <vt:lpstr>支援機関の役割</vt:lpstr>
      <vt:lpstr>支援機関の役割</vt:lpstr>
      <vt:lpstr>ヤングケアラー支援のフロー</vt:lpstr>
      <vt:lpstr>ヤングケアラーと思われる子供に「気付く」ためのチェックリスト</vt:lpstr>
      <vt:lpstr>具体的な支援の事例</vt:lpstr>
      <vt:lpstr>参考となるマニュアルや相談窓口、支援関係機関一覧</vt:lpstr>
      <vt:lpstr>参考となるマニュアルや相談窓口、支援関係機関一覧</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2023-02-15T05:20:13Z</dcterms:created>
  <dcterms:modified xsi:type="dcterms:W3CDTF">2023-03-23T00:46:30Z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0x010100BFC8F6ED02BBED43B8C1B065F97E3264</vt:lpwstr>
  </property>
  <property fmtid="{D5CDD505-2E9C-101B-9397-08002B2CF9AE}" pid="3" name="MediaServiceImageTags">
    <vt:lpwstr/>
  </property>
</Properties>
</file>