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86" r:id="rId3"/>
    <p:sldId id="271" r:id="rId4"/>
    <p:sldId id="262" r:id="rId5"/>
    <p:sldId id="263" r:id="rId6"/>
    <p:sldId id="285" r:id="rId7"/>
    <p:sldId id="264" r:id="rId8"/>
    <p:sldId id="270" r:id="rId9"/>
    <p:sldId id="288" r:id="rId10"/>
    <p:sldId id="266" r:id="rId11"/>
    <p:sldId id="272" r:id="rId12"/>
    <p:sldId id="287" r:id="rId13"/>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D9A9"/>
    <a:srgbClr val="51AD97"/>
    <a:srgbClr val="FB5A15"/>
    <a:srgbClr val="C1E3E2"/>
    <a:srgbClr val="F08200"/>
    <a:srgbClr val="F7B353"/>
    <a:srgbClr val="7F2EAC"/>
    <a:srgbClr val="20A5C4"/>
    <a:srgbClr val="FF4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E9487-3157-4CDC-93CA-D109947A3022}" v="4" dt="2023-03-20T12:37:35.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snapToGrid="0">
      <p:cViewPr varScale="1">
        <p:scale>
          <a:sx n="49" d="100"/>
          <a:sy n="49" d="100"/>
        </p:scale>
        <p:origin x="164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s://www.young-carer.metro.tokyo.lg.jp/"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576887"/>
            <a:ext cx="5400000" cy="468000"/>
          </a:xfrm>
          <a:prstGeom prst="roundRect">
            <a:avLst>
              <a:gd name="adj" fmla="val 50000"/>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zh-TW" altLang="en-US" sz="2300" spc="300" dirty="0"/>
              <a:t>教育関係機関（学校）編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1BC49726-1235-4297-80CF-D819D9266EE6}"/>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042AA114-82E3-4ACB-A6F9-727445D0E280}"/>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2F897DEB-62D1-463D-A333-913E27C191DE}"/>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421217EE-8AD3-4592-B0DB-C391C871FE68}"/>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C444AB35-BF53-05D9-7370-18F364882888}"/>
              </a:ext>
            </a:extLst>
          </p:cNvPr>
          <p:cNvGrpSpPr/>
          <p:nvPr/>
        </p:nvGrpSpPr>
        <p:grpSpPr>
          <a:xfrm>
            <a:off x="2934318" y="3458691"/>
            <a:ext cx="4814819" cy="2609608"/>
            <a:chOff x="2934318" y="3458691"/>
            <a:chExt cx="4814819" cy="2609608"/>
          </a:xfrm>
        </p:grpSpPr>
        <p:pic>
          <p:nvPicPr>
            <p:cNvPr id="24" name="object 27">
              <a:extLst>
                <a:ext uri="{FF2B5EF4-FFF2-40B4-BE49-F238E27FC236}">
                  <a16:creationId xmlns:a16="http://schemas.microsoft.com/office/drawing/2014/main" id="{B08A62F8-DC9C-4EFF-DF6C-4E9494522C3D}"/>
                </a:ext>
              </a:extLst>
            </p:cNvPr>
            <p:cNvPicPr/>
            <p:nvPr/>
          </p:nvPicPr>
          <p:blipFill>
            <a:blip r:embed="rId3" cstate="print"/>
            <a:stretch>
              <a:fillRect/>
            </a:stretch>
          </p:blipFill>
          <p:spPr>
            <a:xfrm>
              <a:off x="3910274" y="3769830"/>
              <a:ext cx="706573" cy="2102600"/>
            </a:xfrm>
            <a:prstGeom prst="rect">
              <a:avLst/>
            </a:prstGeom>
          </p:spPr>
        </p:pic>
        <p:pic>
          <p:nvPicPr>
            <p:cNvPr id="25" name="object 29">
              <a:extLst>
                <a:ext uri="{FF2B5EF4-FFF2-40B4-BE49-F238E27FC236}">
                  <a16:creationId xmlns:a16="http://schemas.microsoft.com/office/drawing/2014/main" id="{74711961-965A-8903-1A6B-3A49D6740073}"/>
                </a:ext>
              </a:extLst>
            </p:cNvPr>
            <p:cNvPicPr/>
            <p:nvPr/>
          </p:nvPicPr>
          <p:blipFill>
            <a:blip r:embed="rId4" cstate="print"/>
            <a:stretch>
              <a:fillRect/>
            </a:stretch>
          </p:blipFill>
          <p:spPr>
            <a:xfrm>
              <a:off x="7135308" y="4512263"/>
              <a:ext cx="596061" cy="1144646"/>
            </a:xfrm>
            <a:prstGeom prst="rect">
              <a:avLst/>
            </a:prstGeom>
          </p:spPr>
        </p:pic>
        <p:pic>
          <p:nvPicPr>
            <p:cNvPr id="26" name="object 30">
              <a:extLst>
                <a:ext uri="{FF2B5EF4-FFF2-40B4-BE49-F238E27FC236}">
                  <a16:creationId xmlns:a16="http://schemas.microsoft.com/office/drawing/2014/main" id="{45C17641-7434-BEB0-91D3-B86F9E1F53A4}"/>
                </a:ext>
              </a:extLst>
            </p:cNvPr>
            <p:cNvPicPr/>
            <p:nvPr/>
          </p:nvPicPr>
          <p:blipFill>
            <a:blip r:embed="rId5" cstate="print"/>
            <a:stretch>
              <a:fillRect/>
            </a:stretch>
          </p:blipFill>
          <p:spPr>
            <a:xfrm>
              <a:off x="7329189" y="3858843"/>
              <a:ext cx="67852" cy="68818"/>
            </a:xfrm>
            <a:prstGeom prst="rect">
              <a:avLst/>
            </a:prstGeom>
          </p:spPr>
        </p:pic>
        <p:sp>
          <p:nvSpPr>
            <p:cNvPr id="27" name="object 31">
              <a:extLst>
                <a:ext uri="{FF2B5EF4-FFF2-40B4-BE49-F238E27FC236}">
                  <a16:creationId xmlns:a16="http://schemas.microsoft.com/office/drawing/2014/main" id="{1938AE18-2053-7846-8EB0-8FEF02A50957}"/>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28" name="object 32">
              <a:extLst>
                <a:ext uri="{FF2B5EF4-FFF2-40B4-BE49-F238E27FC236}">
                  <a16:creationId xmlns:a16="http://schemas.microsoft.com/office/drawing/2014/main" id="{D7283764-F757-06C1-A573-FDFBFDA01964}"/>
                </a:ext>
              </a:extLst>
            </p:cNvPr>
            <p:cNvPicPr/>
            <p:nvPr/>
          </p:nvPicPr>
          <p:blipFill>
            <a:blip r:embed="rId6" cstate="print"/>
            <a:stretch>
              <a:fillRect/>
            </a:stretch>
          </p:blipFill>
          <p:spPr>
            <a:xfrm>
              <a:off x="7462505" y="3854358"/>
              <a:ext cx="70365" cy="71216"/>
            </a:xfrm>
            <a:prstGeom prst="rect">
              <a:avLst/>
            </a:prstGeom>
          </p:spPr>
        </p:pic>
        <p:sp>
          <p:nvSpPr>
            <p:cNvPr id="29" name="object 33">
              <a:extLst>
                <a:ext uri="{FF2B5EF4-FFF2-40B4-BE49-F238E27FC236}">
                  <a16:creationId xmlns:a16="http://schemas.microsoft.com/office/drawing/2014/main" id="{5C68963E-A708-FACB-3027-171449F9DF42}"/>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0" name="object 34">
              <a:extLst>
                <a:ext uri="{FF2B5EF4-FFF2-40B4-BE49-F238E27FC236}">
                  <a16:creationId xmlns:a16="http://schemas.microsoft.com/office/drawing/2014/main" id="{921BAE94-BB36-4455-88B1-F7E59633B482}"/>
                </a:ext>
              </a:extLst>
            </p:cNvPr>
            <p:cNvPicPr/>
            <p:nvPr/>
          </p:nvPicPr>
          <p:blipFill>
            <a:blip r:embed="rId7" cstate="print"/>
            <a:stretch>
              <a:fillRect/>
            </a:stretch>
          </p:blipFill>
          <p:spPr>
            <a:xfrm>
              <a:off x="7438506" y="4407529"/>
              <a:ext cx="93674" cy="86561"/>
            </a:xfrm>
            <a:prstGeom prst="rect">
              <a:avLst/>
            </a:prstGeom>
          </p:spPr>
        </p:pic>
        <p:pic>
          <p:nvPicPr>
            <p:cNvPr id="31" name="object 35">
              <a:extLst>
                <a:ext uri="{FF2B5EF4-FFF2-40B4-BE49-F238E27FC236}">
                  <a16:creationId xmlns:a16="http://schemas.microsoft.com/office/drawing/2014/main" id="{F0C61641-12DD-A070-4023-B2C072D3DC87}"/>
                </a:ext>
              </a:extLst>
            </p:cNvPr>
            <p:cNvPicPr/>
            <p:nvPr/>
          </p:nvPicPr>
          <p:blipFill>
            <a:blip r:embed="rId8" cstate="print"/>
            <a:stretch>
              <a:fillRect/>
            </a:stretch>
          </p:blipFill>
          <p:spPr>
            <a:xfrm>
              <a:off x="6296535" y="3597918"/>
              <a:ext cx="585493" cy="2274512"/>
            </a:xfrm>
            <a:prstGeom prst="rect">
              <a:avLst/>
            </a:prstGeom>
          </p:spPr>
        </p:pic>
        <p:pic>
          <p:nvPicPr>
            <p:cNvPr id="32" name="object 36">
              <a:extLst>
                <a:ext uri="{FF2B5EF4-FFF2-40B4-BE49-F238E27FC236}">
                  <a16:creationId xmlns:a16="http://schemas.microsoft.com/office/drawing/2014/main" id="{021671F6-674F-6144-A652-AE87F2110EB4}"/>
                </a:ext>
              </a:extLst>
            </p:cNvPr>
            <p:cNvPicPr/>
            <p:nvPr/>
          </p:nvPicPr>
          <p:blipFill>
            <a:blip r:embed="rId9" cstate="print"/>
            <a:stretch>
              <a:fillRect/>
            </a:stretch>
          </p:blipFill>
          <p:spPr>
            <a:xfrm>
              <a:off x="4673029" y="4322535"/>
              <a:ext cx="642335" cy="1550430"/>
            </a:xfrm>
            <a:prstGeom prst="rect">
              <a:avLst/>
            </a:prstGeom>
          </p:spPr>
        </p:pic>
        <p:pic>
          <p:nvPicPr>
            <p:cNvPr id="33" name="object 37">
              <a:extLst>
                <a:ext uri="{FF2B5EF4-FFF2-40B4-BE49-F238E27FC236}">
                  <a16:creationId xmlns:a16="http://schemas.microsoft.com/office/drawing/2014/main" id="{51EDCF48-A7D9-3ED4-3F98-B58DE0F16052}"/>
                </a:ext>
              </a:extLst>
            </p:cNvPr>
            <p:cNvPicPr/>
            <p:nvPr/>
          </p:nvPicPr>
          <p:blipFill>
            <a:blip r:embed="rId10" cstate="print"/>
            <a:stretch>
              <a:fillRect/>
            </a:stretch>
          </p:blipFill>
          <p:spPr>
            <a:xfrm>
              <a:off x="2934318" y="3458691"/>
              <a:ext cx="892631" cy="2415354"/>
            </a:xfrm>
            <a:prstGeom prst="rect">
              <a:avLst/>
            </a:prstGeom>
          </p:spPr>
        </p:pic>
        <p:pic>
          <p:nvPicPr>
            <p:cNvPr id="34" name="図 33">
              <a:extLst>
                <a:ext uri="{FF2B5EF4-FFF2-40B4-BE49-F238E27FC236}">
                  <a16:creationId xmlns:a16="http://schemas.microsoft.com/office/drawing/2014/main" id="{25C39E56-CEFC-ACA3-C976-AAF5B52808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　</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a:t>
            </a:r>
            <a:r>
              <a:rPr kumimoji="1" lang="en-US" altLang="ja-JP" sz="1200" spc="70" dirty="0">
                <a:solidFill>
                  <a:schemeClr val="tx1"/>
                </a:solidFill>
              </a:rPr>
              <a:t>SC</a:t>
            </a:r>
            <a:r>
              <a:rPr kumimoji="1" lang="ja-JP" altLang="en-US" sz="1200" spc="70" dirty="0" err="1">
                <a:solidFill>
                  <a:schemeClr val="tx1"/>
                </a:solidFill>
              </a:rPr>
              <a:t>、</a:t>
            </a:r>
            <a:r>
              <a:rPr kumimoji="1" lang="en-US" altLang="ja-JP" sz="1200" spc="70" dirty="0">
                <a:solidFill>
                  <a:schemeClr val="tx1"/>
                </a:solidFill>
              </a:rPr>
              <a:t>SSW/YSW</a:t>
            </a:r>
            <a:r>
              <a:rPr kumimoji="1" lang="ja-JP" altLang="en-US" sz="1200" spc="70" dirty="0">
                <a:solidFill>
                  <a:schemeClr val="tx1"/>
                </a:solidFill>
              </a:rPr>
              <a:t>や、ヤングケアラー・コーディネーター（</a:t>
            </a:r>
            <a:r>
              <a:rPr kumimoji="1" lang="en-US" altLang="ja-JP" sz="1200" spc="70" dirty="0">
                <a:solidFill>
                  <a:schemeClr val="tx1"/>
                </a:solidFill>
              </a:rPr>
              <a:t>YCC</a:t>
            </a:r>
            <a:r>
              <a:rPr kumimoji="1" lang="ja-JP" altLang="en-US" sz="1200" spc="70" dirty="0">
                <a:solidFill>
                  <a:schemeClr val="tx1"/>
                </a:solidFill>
              </a:rPr>
              <a:t>）、児童・生徒の居住地の区市町村においてヤングケアラー支援の中核となる機関（子供家庭支援センター等）に相談してください。学校におけるケース会議に出席してもらうことも考えられます。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学校が気付き、</a:t>
            </a:r>
            <a:r>
              <a:rPr kumimoji="1" lang="en-US" altLang="ja-JP" sz="1200" spc="70" dirty="0">
                <a:solidFill>
                  <a:schemeClr val="tx1"/>
                </a:solidFill>
              </a:rPr>
              <a:t>SSW</a:t>
            </a:r>
            <a:r>
              <a:rPr kumimoji="1" lang="ja-JP" altLang="en-US" sz="1200" spc="70" dirty="0">
                <a:solidFill>
                  <a:schemeClr val="tx1"/>
                </a:solidFill>
              </a:rPr>
              <a:t>が家庭訪問や保護者との対話を行い、子供家庭支援センター、保健師等につないだ例があります。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spc="80" dirty="0">
                <a:solidFill>
                  <a:schemeClr val="tx1"/>
                </a:solidFill>
              </a:rPr>
              <a:t>教員</a:t>
            </a:r>
            <a:endParaRPr kumimoji="1" lang="en-US" altLang="ja-JP" sz="1050" spc="80" dirty="0">
              <a:solidFill>
                <a:schemeClr val="tx1"/>
              </a:solidFill>
            </a:endParaRPr>
          </a:p>
          <a:p>
            <a:pPr>
              <a:lnSpc>
                <a:spcPct val="140000"/>
              </a:lnSpc>
              <a:buClr>
                <a:srgbClr val="F7B353"/>
              </a:buClr>
              <a:buSzPct val="120000"/>
            </a:pPr>
            <a:r>
              <a:rPr kumimoji="1" lang="en-US" altLang="ja-JP" sz="1050" spc="80" dirty="0">
                <a:solidFill>
                  <a:schemeClr val="tx1"/>
                </a:solidFill>
              </a:rPr>
              <a:t>SSW</a:t>
            </a:r>
          </a:p>
          <a:p>
            <a:pPr>
              <a:lnSpc>
                <a:spcPct val="140000"/>
              </a:lnSpc>
              <a:buClr>
                <a:srgbClr val="F7B353"/>
              </a:buClr>
              <a:buSzPct val="120000"/>
            </a:pPr>
            <a:r>
              <a:rPr kumimoji="1" lang="en-US" altLang="ja-JP" sz="1050" spc="80" dirty="0">
                <a:solidFill>
                  <a:schemeClr val="tx1"/>
                </a:solidFill>
              </a:rPr>
              <a:t>SC</a:t>
            </a:r>
            <a:endParaRPr kumimoji="1" lang="ja-JP" altLang="en-US" sz="1050" spc="80" dirty="0">
              <a:solidFill>
                <a:schemeClr val="tx1"/>
              </a:solidFill>
            </a:endParaRPr>
          </a:p>
          <a:p>
            <a:pPr>
              <a:lnSpc>
                <a:spcPct val="140000"/>
              </a:lnSpc>
              <a:buClr>
                <a:srgbClr val="F7B353"/>
              </a:buClr>
              <a:buSzPct val="120000"/>
            </a:pPr>
            <a:r>
              <a:rPr kumimoji="1" lang="en-US" altLang="ja-JP" sz="1050" spc="80" dirty="0">
                <a:solidFill>
                  <a:schemeClr val="tx1"/>
                </a:solidFill>
              </a:rPr>
              <a:t>YSW</a:t>
            </a: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児童委員</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多子家庭で、親や年長のきょうだいは仕事で多忙。不登校のきょうだいの世話や家事を本人が行っている。宿題や提出物の遅れ、学習意欲のなさが見られていた。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本人の話から、教員が</a:t>
            </a:r>
            <a:r>
              <a:rPr kumimoji="1" lang="ja-JP" altLang="en-US" sz="1050" spc="50" dirty="0">
                <a:solidFill>
                  <a:schemeClr val="tx1"/>
                </a:solidFill>
              </a:rPr>
              <a:t>家庭環境に気付き、</a:t>
            </a:r>
            <a:r>
              <a:rPr kumimoji="1" lang="en-US" altLang="ja-JP" sz="1050" b="1" spc="50" dirty="0">
                <a:solidFill>
                  <a:srgbClr val="FB5A15"/>
                </a:solidFill>
              </a:rPr>
              <a:t>SC/SSW/YSW</a:t>
            </a:r>
            <a:r>
              <a:rPr kumimoji="1" lang="ja-JP" altLang="en-US" sz="1050" b="1" spc="50" dirty="0">
                <a:solidFill>
                  <a:srgbClr val="FB5A15"/>
                </a:solidFill>
              </a:rPr>
              <a:t>と連携</a:t>
            </a:r>
            <a:r>
              <a:rPr kumimoji="1" lang="ja-JP" altLang="en-US" sz="1050" spc="50" dirty="0">
                <a:solidFill>
                  <a:schemeClr val="tx1"/>
                </a:solidFill>
              </a:rPr>
              <a:t>の上、</a:t>
            </a:r>
            <a:r>
              <a:rPr kumimoji="1" lang="ja-JP" altLang="en-US" sz="1050" b="1" spc="50" dirty="0">
                <a:solidFill>
                  <a:srgbClr val="FB5A15"/>
                </a:solidFill>
              </a:rPr>
              <a:t>子供家庭支援センター</a:t>
            </a:r>
            <a:r>
              <a:rPr kumimoji="1" lang="ja-JP" altLang="en-US" sz="1050" spc="50" dirty="0">
                <a:solidFill>
                  <a:srgbClr val="FB5A15"/>
                </a:solidFill>
              </a:rPr>
              <a:t>、</a:t>
            </a:r>
            <a:r>
              <a:rPr kumimoji="1" lang="ja-JP" altLang="en-US" sz="1050" b="1" spc="50" dirty="0">
                <a:solidFill>
                  <a:srgbClr val="FB5A15"/>
                </a:solidFill>
              </a:rPr>
              <a:t>児童委員</a:t>
            </a:r>
            <a:r>
              <a:rPr kumimoji="1" lang="ja-JP" altLang="en-US" sz="1050" spc="50" dirty="0">
                <a:solidFill>
                  <a:schemeClr val="tx1"/>
                </a:solidFill>
              </a:rPr>
              <a:t>に協力を依頼。継続的な状況把握や情報交換を行いつつ見守っている。</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保健センター</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中学校</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保健室で本人から</a:t>
            </a:r>
            <a:r>
              <a:rPr kumimoji="1" lang="ja-JP" altLang="en-US" sz="1050" spc="50" dirty="0">
                <a:solidFill>
                  <a:schemeClr val="tx1"/>
                </a:solidFill>
              </a:rPr>
              <a:t>ヤングケアラーと思われる話を聞いた</a:t>
            </a:r>
            <a:r>
              <a:rPr kumimoji="1" lang="ja-JP" altLang="en-US" sz="1050" b="1" spc="50" dirty="0">
                <a:solidFill>
                  <a:srgbClr val="FB5A15"/>
                </a:solidFill>
              </a:rPr>
              <a:t>中学校</a:t>
            </a:r>
            <a:r>
              <a:rPr kumimoji="1" lang="ja-JP" altLang="en-US" sz="1050" spc="50" dirty="0">
                <a:solidFill>
                  <a:schemeClr val="tx1"/>
                </a:solidFill>
              </a:rPr>
              <a:t>が</a:t>
            </a:r>
            <a:r>
              <a:rPr kumimoji="1" lang="ja-JP" altLang="en-US" sz="1050" b="1" spc="50" dirty="0">
                <a:solidFill>
                  <a:srgbClr val="FB5A15"/>
                </a:solidFill>
              </a:rPr>
              <a:t>子供家庭支援センター</a:t>
            </a:r>
            <a:r>
              <a:rPr kumimoji="1" lang="ja-JP" altLang="en-US" sz="1050" spc="50" dirty="0">
                <a:solidFill>
                  <a:schemeClr val="tx1"/>
                </a:solidFill>
              </a:rPr>
              <a:t>に連絡した。きょうだいに疾病や障害があり、関わっていた</a:t>
            </a:r>
            <a:r>
              <a:rPr kumimoji="1" lang="ja-JP" altLang="en-US" sz="1050" b="1" spc="50" dirty="0">
                <a:solidFill>
                  <a:srgbClr val="FB5A15"/>
                </a:solidFill>
              </a:rPr>
              <a:t>保健センター</a:t>
            </a:r>
            <a:r>
              <a:rPr kumimoji="1" lang="ja-JP" altLang="en-US" sz="1050" spc="50" dirty="0">
                <a:solidFill>
                  <a:schemeClr val="tx1"/>
                </a:solidFill>
              </a:rPr>
              <a:t>がきょうだいの健診時に母の状況を把握、うつを発症していることがわかった。本人の面接は子供家庭支援センター、保健センターが母に家事支援を案内した。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20000"/>
              </a:lnSpc>
              <a:buClr>
                <a:srgbClr val="F7B353"/>
              </a:buClr>
              <a:buSzPct val="120000"/>
            </a:pPr>
            <a:r>
              <a:rPr kumimoji="1" lang="ja-JP" altLang="en-US" sz="1050" spc="80" dirty="0">
                <a:solidFill>
                  <a:schemeClr val="tx1"/>
                </a:solidFill>
              </a:rPr>
              <a:t>担任</a:t>
            </a:r>
            <a:endParaRPr kumimoji="1" lang="en-US" altLang="ja-JP" sz="1050" spc="80" dirty="0">
              <a:solidFill>
                <a:schemeClr val="tx1"/>
              </a:solidFill>
            </a:endParaRPr>
          </a:p>
          <a:p>
            <a:pPr>
              <a:lnSpc>
                <a:spcPct val="120000"/>
              </a:lnSpc>
              <a:buClr>
                <a:srgbClr val="F7B353"/>
              </a:buClr>
              <a:buSzPct val="120000"/>
            </a:pPr>
            <a:r>
              <a:rPr kumimoji="1" lang="en-US" altLang="ja-JP" sz="1050" spc="80" dirty="0">
                <a:solidFill>
                  <a:schemeClr val="tx1"/>
                </a:solidFill>
              </a:rPr>
              <a:t>SSW</a:t>
            </a:r>
          </a:p>
          <a:p>
            <a:pPr>
              <a:lnSpc>
                <a:spcPct val="120000"/>
              </a:lnSpc>
              <a:buClr>
                <a:srgbClr val="F7B353"/>
              </a:buClr>
              <a:buSzPct val="120000"/>
            </a:pPr>
            <a:r>
              <a:rPr kumimoji="1" lang="en-US" altLang="ja-JP" sz="1050" spc="80" dirty="0">
                <a:solidFill>
                  <a:schemeClr val="tx1"/>
                </a:solidFill>
              </a:rPr>
              <a:t>SC</a:t>
            </a:r>
            <a:endParaRPr kumimoji="1" lang="ja-JP" altLang="en-US" sz="1050" spc="80" dirty="0">
              <a:solidFill>
                <a:schemeClr val="tx1"/>
              </a:solidFill>
            </a:endParaRPr>
          </a:p>
          <a:p>
            <a:pPr>
              <a:lnSpc>
                <a:spcPct val="120000"/>
              </a:lnSpc>
              <a:buClr>
                <a:srgbClr val="F7B353"/>
              </a:buClr>
              <a:buSzPct val="120000"/>
            </a:pPr>
            <a:r>
              <a:rPr kumimoji="1" lang="en-US" altLang="ja-JP" sz="1050" spc="80" dirty="0">
                <a:solidFill>
                  <a:schemeClr val="tx1"/>
                </a:solidFill>
              </a:rPr>
              <a:t>YSW</a:t>
            </a:r>
            <a:endParaRPr kumimoji="1" lang="ja-JP" altLang="en-US" sz="1050" spc="80" dirty="0">
              <a:solidFill>
                <a:schemeClr val="tx1"/>
              </a:solidFill>
            </a:endParaRPr>
          </a:p>
          <a:p>
            <a:pPr>
              <a:lnSpc>
                <a:spcPct val="120000"/>
              </a:lnSpc>
              <a:buClr>
                <a:srgbClr val="F7B353"/>
              </a:buClr>
              <a:buSzPct val="120000"/>
            </a:pPr>
            <a:r>
              <a:rPr kumimoji="1" lang="ja-JP" altLang="en-US" sz="1050" spc="80" dirty="0">
                <a:solidFill>
                  <a:schemeClr val="tx1"/>
                </a:solidFill>
              </a:rPr>
              <a:t>生活福祉担当部門</a:t>
            </a:r>
            <a:endParaRPr kumimoji="1" lang="en-US" altLang="ja-JP" sz="1050" spc="80" dirty="0">
              <a:solidFill>
                <a:schemeClr val="tx1"/>
              </a:solidFill>
            </a:endParaRPr>
          </a:p>
          <a:p>
            <a:pPr>
              <a:lnSpc>
                <a:spcPct val="120000"/>
              </a:lnSpc>
              <a:buClr>
                <a:srgbClr val="F7B353"/>
              </a:buClr>
              <a:buSzPct val="120000"/>
            </a:pPr>
            <a:r>
              <a:rPr kumimoji="1" lang="ja-JP" altLang="en-US" sz="1050" spc="80" dirty="0">
                <a:solidFill>
                  <a:schemeClr val="tx1"/>
                </a:solidFill>
              </a:rPr>
              <a:t>福祉事務所</a:t>
            </a:r>
          </a:p>
          <a:p>
            <a:pPr>
              <a:lnSpc>
                <a:spcPct val="120000"/>
              </a:lnSpc>
              <a:buClr>
                <a:srgbClr val="F7B353"/>
              </a:buClr>
              <a:buSzPct val="120000"/>
            </a:pPr>
            <a:r>
              <a:rPr kumimoji="1" lang="ja-JP" altLang="en-US" sz="1050" spc="80" dirty="0">
                <a:solidFill>
                  <a:schemeClr val="tx1"/>
                </a:solidFill>
              </a:rPr>
              <a:t>保健師</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多子家庭</a:t>
            </a:r>
            <a:r>
              <a:rPr kumimoji="1" lang="ja-JP" altLang="en-US" sz="1050" spc="80" dirty="0">
                <a:solidFill>
                  <a:schemeClr val="tx1"/>
                </a:solidFill>
              </a:rPr>
              <a:t>で、仕事が多忙な親に代わって家事や</a:t>
            </a:r>
            <a:r>
              <a:rPr kumimoji="1" lang="ja-JP" altLang="en-US" sz="1050" b="1" spc="80" dirty="0">
                <a:solidFill>
                  <a:srgbClr val="FB5A15"/>
                </a:solidFill>
              </a:rPr>
              <a:t>きょうだい</a:t>
            </a:r>
            <a:r>
              <a:rPr kumimoji="1" lang="ja-JP" altLang="en-US" sz="1050" spc="80" dirty="0">
                <a:solidFill>
                  <a:schemeClr val="tx1"/>
                </a:solidFill>
              </a:rPr>
              <a:t>の世話をしているケース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の代わりに家事、</a:t>
            </a:r>
          </a:p>
          <a:p>
            <a:pPr>
              <a:lnSpc>
                <a:spcPct val="130000"/>
              </a:lnSpc>
              <a:buClr>
                <a:srgbClr val="F7B353"/>
              </a:buClr>
              <a:buSzPct val="120000"/>
            </a:pPr>
            <a:r>
              <a:rPr kumimoji="1" lang="ja-JP" altLang="en-US" sz="1050" b="1" spc="80" dirty="0">
                <a:solidFill>
                  <a:srgbClr val="FB5A15"/>
                </a:solidFill>
              </a:rPr>
              <a:t>障害のあるきょうだい</a:t>
            </a:r>
            <a:r>
              <a:rPr kumimoji="1" lang="ja-JP" altLang="en-US" sz="1050" spc="80" dirty="0">
                <a:solidFill>
                  <a:schemeClr val="tx1"/>
                </a:solidFill>
              </a:rPr>
              <a:t>の世話をしているケース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日本語を母語としない</a:t>
            </a:r>
            <a:r>
              <a:rPr kumimoji="1" lang="ja-JP" altLang="en-US" sz="1050" spc="80" dirty="0">
                <a:solidFill>
                  <a:schemeClr val="tx1"/>
                </a:solidFill>
              </a:rPr>
              <a:t>両親に代わり、外出のサポート、通院の付き添い、金銭管理などをしているケース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両親は日本語が母語ではなく、外出や通院などのサポートを本人が小学生の頃から行っていた。中学校では、学力不振、校納金の遅れなどが見られるようになっていた。</a:t>
            </a:r>
            <a:r>
              <a:rPr kumimoji="1" lang="ja-JP" altLang="en-US" sz="1050" b="1" spc="50" dirty="0">
                <a:solidFill>
                  <a:srgbClr val="FB5A15"/>
                </a:solidFill>
              </a:rPr>
              <a:t>担任や</a:t>
            </a:r>
            <a:r>
              <a:rPr kumimoji="1" lang="en-US" altLang="ja-JP" sz="1050" b="1" spc="50" dirty="0">
                <a:solidFill>
                  <a:srgbClr val="FB5A15"/>
                </a:solidFill>
              </a:rPr>
              <a:t>SC/SSW/YSW</a:t>
            </a:r>
            <a:r>
              <a:rPr kumimoji="1" lang="ja-JP" altLang="en-US" sz="1050" b="1" spc="50" dirty="0">
                <a:solidFill>
                  <a:srgbClr val="FB5A15"/>
                </a:solidFill>
              </a:rPr>
              <a:t>が気付き</a:t>
            </a:r>
            <a:r>
              <a:rPr kumimoji="1" lang="ja-JP" altLang="en-US" sz="1050" spc="50" dirty="0">
                <a:solidFill>
                  <a:schemeClr val="tx1"/>
                </a:solidFill>
              </a:rPr>
              <a:t>、本人からの相談を受けて家庭環境を把握。</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児童福祉</a:t>
            </a:r>
            <a:r>
              <a:rPr kumimoji="1" lang="ja-JP" altLang="en-US" sz="1050" spc="50" dirty="0">
                <a:solidFill>
                  <a:schemeClr val="tx1"/>
                </a:solidFill>
              </a:rPr>
              <a:t>、</a:t>
            </a:r>
            <a:r>
              <a:rPr kumimoji="1" lang="ja-JP" altLang="en-US" sz="1050" b="1" spc="50" dirty="0">
                <a:solidFill>
                  <a:srgbClr val="FB5A15"/>
                </a:solidFill>
              </a:rPr>
              <a:t>生活福祉担当部署</a:t>
            </a:r>
            <a:r>
              <a:rPr kumimoji="1" lang="ja-JP" altLang="en-US" sz="1050" spc="50" dirty="0">
                <a:solidFill>
                  <a:schemeClr val="tx1"/>
                </a:solidFill>
              </a:rPr>
              <a:t>、</a:t>
            </a:r>
            <a:r>
              <a:rPr kumimoji="1" lang="ja-JP" altLang="en-US" sz="1050" b="1" spc="50" dirty="0">
                <a:solidFill>
                  <a:srgbClr val="FB5A15"/>
                </a:solidFill>
              </a:rPr>
              <a:t>福祉事務所</a:t>
            </a:r>
            <a:r>
              <a:rPr kumimoji="1" lang="ja-JP" altLang="en-US" sz="1050" spc="50" dirty="0">
                <a:solidFill>
                  <a:schemeClr val="tx1"/>
                </a:solidFill>
              </a:rPr>
              <a:t>、</a:t>
            </a:r>
            <a:r>
              <a:rPr kumimoji="1" lang="ja-JP" altLang="en-US" sz="1050" b="1" spc="50" dirty="0">
                <a:solidFill>
                  <a:srgbClr val="FB5A15"/>
                </a:solidFill>
              </a:rPr>
              <a:t>保健師</a:t>
            </a:r>
            <a:r>
              <a:rPr kumimoji="1" lang="ja-JP" altLang="en-US" sz="1050" spc="50" dirty="0">
                <a:solidFill>
                  <a:schemeClr val="tx1"/>
                </a:solidFill>
              </a:rPr>
              <a:t>と連携し、福祉サービスの利用調整や学習支援を行っている。</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3841993006"/>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時間子供</a:t>
                      </a:r>
                      <a:r>
                        <a:rPr lang="en-US" sz="1000" kern="0" spc="70" baseline="0" dirty="0">
                          <a:solidFill>
                            <a:schemeClr val="tx1"/>
                          </a:solidFill>
                          <a:effectLst/>
                          <a:latin typeface="+mn-ea"/>
                          <a:ea typeface="+mn-ea"/>
                          <a:cs typeface="Times New Roman" panose="02020603050405020304" pitchFamily="18" charset="0"/>
                        </a:rPr>
                        <a:t>SOS</a:t>
                      </a:r>
                      <a:r>
                        <a:rPr lang="ja-JP" sz="1000" kern="0" spc="70" baseline="0" dirty="0">
                          <a:solidFill>
                            <a:schemeClr val="tx1"/>
                          </a:solidFill>
                          <a:effectLst/>
                          <a:latin typeface="+mn-ea"/>
                          <a:ea typeface="+mn-ea"/>
                          <a:cs typeface="Times New Roman" panose="02020603050405020304" pitchFamily="18" charset="0"/>
                        </a:rPr>
                        <a:t>ダイヤル（文部科学省）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2881679059"/>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1335229620"/>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
        <p:nvSpPr>
          <p:cNvPr id="4" name="object 12">
            <a:extLst>
              <a:ext uri="{FF2B5EF4-FFF2-40B4-BE49-F238E27FC236}">
                <a16:creationId xmlns:a16="http://schemas.microsoft.com/office/drawing/2014/main" id="{F0CAC0E2-3D68-9E63-729F-57368640D85A}"/>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grpSp>
        <p:nvGrpSpPr>
          <p:cNvPr id="5" name="グループ化 4">
            <a:extLst>
              <a:ext uri="{FF2B5EF4-FFF2-40B4-BE49-F238E27FC236}">
                <a16:creationId xmlns:a16="http://schemas.microsoft.com/office/drawing/2014/main" id="{E3F4994F-789F-343A-5A55-07A0CA7CCB13}"/>
              </a:ext>
            </a:extLst>
          </p:cNvPr>
          <p:cNvGrpSpPr/>
          <p:nvPr/>
        </p:nvGrpSpPr>
        <p:grpSpPr>
          <a:xfrm>
            <a:off x="654082" y="3910643"/>
            <a:ext cx="5396865" cy="3246375"/>
            <a:chOff x="1061069" y="4561853"/>
            <a:chExt cx="5396865" cy="3246375"/>
          </a:xfrm>
        </p:grpSpPr>
        <p:grpSp>
          <p:nvGrpSpPr>
            <p:cNvPr id="6" name="グループ化 5">
              <a:extLst>
                <a:ext uri="{FF2B5EF4-FFF2-40B4-BE49-F238E27FC236}">
                  <a16:creationId xmlns:a16="http://schemas.microsoft.com/office/drawing/2014/main" id="{A2E0B191-835B-23F9-2804-2EC6308F2726}"/>
                </a:ext>
              </a:extLst>
            </p:cNvPr>
            <p:cNvGrpSpPr/>
            <p:nvPr/>
          </p:nvGrpSpPr>
          <p:grpSpPr>
            <a:xfrm>
              <a:off x="1061069" y="4561853"/>
              <a:ext cx="5396865" cy="3246375"/>
              <a:chOff x="1061069" y="4561853"/>
              <a:chExt cx="5396865" cy="3246375"/>
            </a:xfrm>
          </p:grpSpPr>
          <p:sp>
            <p:nvSpPr>
              <p:cNvPr id="8" name="object 46">
                <a:extLst>
                  <a:ext uri="{FF2B5EF4-FFF2-40B4-BE49-F238E27FC236}">
                    <a16:creationId xmlns:a16="http://schemas.microsoft.com/office/drawing/2014/main" id="{9F55885B-96FC-AE33-C0F1-CB3F409E4596}"/>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E8A48DB4-BB8D-84E5-C7CA-72187AC8E43B}"/>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0" name="テキスト ボックス 9">
                <a:extLst>
                  <a:ext uri="{FF2B5EF4-FFF2-40B4-BE49-F238E27FC236}">
                    <a16:creationId xmlns:a16="http://schemas.microsoft.com/office/drawing/2014/main" id="{D1247E68-4519-DE61-3D35-219386D7F4A8}"/>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2" name="テキスト ボックス 11">
                <a:extLst>
                  <a:ext uri="{FF2B5EF4-FFF2-40B4-BE49-F238E27FC236}">
                    <a16:creationId xmlns:a16="http://schemas.microsoft.com/office/drawing/2014/main" id="{52A25B9A-8016-9826-36ED-F1DFA62E86AF}"/>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3" name="テキスト ボックス 12">
                <a:extLst>
                  <a:ext uri="{FF2B5EF4-FFF2-40B4-BE49-F238E27FC236}">
                    <a16:creationId xmlns:a16="http://schemas.microsoft.com/office/drawing/2014/main" id="{9B46AB8C-1DB8-106B-5F2A-8E46C33523B7}"/>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4" name="テキスト ボックス 13">
                <a:extLst>
                  <a:ext uri="{FF2B5EF4-FFF2-40B4-BE49-F238E27FC236}">
                    <a16:creationId xmlns:a16="http://schemas.microsoft.com/office/drawing/2014/main" id="{3A649862-844B-2DC3-8B84-9607D583CF8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17" name="テキスト ボックス 16">
                <a:extLst>
                  <a:ext uri="{FF2B5EF4-FFF2-40B4-BE49-F238E27FC236}">
                    <a16:creationId xmlns:a16="http://schemas.microsoft.com/office/drawing/2014/main" id="{258F9767-7F3D-9C00-54D9-64A52DF711A5}"/>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0" name="テキスト ボックス 19">
                <a:extLst>
                  <a:ext uri="{FF2B5EF4-FFF2-40B4-BE49-F238E27FC236}">
                    <a16:creationId xmlns:a16="http://schemas.microsoft.com/office/drawing/2014/main" id="{739DB3C4-9064-6CB4-CE9D-2DACB3AD931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2" name="テキスト ボックス 21">
                <a:extLst>
                  <a:ext uri="{FF2B5EF4-FFF2-40B4-BE49-F238E27FC236}">
                    <a16:creationId xmlns:a16="http://schemas.microsoft.com/office/drawing/2014/main" id="{7221C706-329B-D533-ADAE-3BF701D1D26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3" name="テキスト ボックス 22">
                <a:extLst>
                  <a:ext uri="{FF2B5EF4-FFF2-40B4-BE49-F238E27FC236}">
                    <a16:creationId xmlns:a16="http://schemas.microsoft.com/office/drawing/2014/main" id="{2F0336F2-3958-282D-206B-91B131D0F9CC}"/>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4" name="テキスト ボックス 23">
                <a:extLst>
                  <a:ext uri="{FF2B5EF4-FFF2-40B4-BE49-F238E27FC236}">
                    <a16:creationId xmlns:a16="http://schemas.microsoft.com/office/drawing/2014/main" id="{CD260A03-B32F-156A-9FB2-4B07CC464813}"/>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5" name="図 24" descr="ダイアグラム&#10;&#10;AI 生成コンテンツは誤りを含む可能性があります。">
                <a:extLst>
                  <a:ext uri="{FF2B5EF4-FFF2-40B4-BE49-F238E27FC236}">
                    <a16:creationId xmlns:a16="http://schemas.microsoft.com/office/drawing/2014/main" id="{C4562EAF-7647-6930-4247-F886F98E5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6" name="図 25" descr="ボックス, 部屋 が含まれている画像&#10;&#10;AI 生成コンテンツは誤りを含む可能性があります。">
                <a:extLst>
                  <a:ext uri="{FF2B5EF4-FFF2-40B4-BE49-F238E27FC236}">
                    <a16:creationId xmlns:a16="http://schemas.microsoft.com/office/drawing/2014/main" id="{FF6877DD-A640-A356-D020-D2D27E4B56C4}"/>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27" name="図 26" descr="図形 が含まれている画像&#10;&#10;AI 生成コンテンツは誤りを含む可能性があります。">
                <a:extLst>
                  <a:ext uri="{FF2B5EF4-FFF2-40B4-BE49-F238E27FC236}">
                    <a16:creationId xmlns:a16="http://schemas.microsoft.com/office/drawing/2014/main" id="{93CB3D9F-3E92-B499-430A-43352F0DDC37}"/>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4" name="図 33" descr="部屋 が含まれている画像&#10;&#10;AI 生成コンテンツは誤りを含む可能性があります。">
                <a:extLst>
                  <a:ext uri="{FF2B5EF4-FFF2-40B4-BE49-F238E27FC236}">
                    <a16:creationId xmlns:a16="http://schemas.microsoft.com/office/drawing/2014/main" id="{810AE6D9-25C2-9C3C-9D49-772A325B01FC}"/>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23CDF892-56B6-B436-22E0-4705C822F7AF}"/>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1C999F6C-4E3B-2AEF-140A-6C11434E926E}"/>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47BB33DC-13BD-57AE-33DF-12FC2E6A4C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D498A400-4105-1440-D326-0B1071F66C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77" name="図 76" descr="文字と絵が描かれた絵&#10;&#10;AI 生成コンテンツは誤りを含む可能性があります。">
                <a:extLst>
                  <a:ext uri="{FF2B5EF4-FFF2-40B4-BE49-F238E27FC236}">
                    <a16:creationId xmlns:a16="http://schemas.microsoft.com/office/drawing/2014/main" id="{3070CFC8-E353-B88B-64D0-CCEA5180205A}"/>
                  </a:ext>
                </a:extLst>
              </p:cNvPr>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78" name="図 77">
                <a:extLst>
                  <a:ext uri="{FF2B5EF4-FFF2-40B4-BE49-F238E27FC236}">
                    <a16:creationId xmlns:a16="http://schemas.microsoft.com/office/drawing/2014/main" id="{B5600AF1-3275-DBBA-34CE-BD6B432874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7" name="四角形: 角を丸くする 6">
              <a:extLst>
                <a:ext uri="{FF2B5EF4-FFF2-40B4-BE49-F238E27FC236}">
                  <a16:creationId xmlns:a16="http://schemas.microsoft.com/office/drawing/2014/main" id="{942822F0-0AD8-EA33-E3E9-C75AB110C93C}"/>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正方形/長方形 34">
            <a:extLst>
              <a:ext uri="{FF2B5EF4-FFF2-40B4-BE49-F238E27FC236}">
                <a16:creationId xmlns:a16="http://schemas.microsoft.com/office/drawing/2014/main" id="{9B0B5F72-E49A-1986-0B2D-CC774751AF98}"/>
              </a:ext>
            </a:extLst>
          </p:cNvPr>
          <p:cNvSpPr/>
          <p:nvPr/>
        </p:nvSpPr>
        <p:spPr>
          <a:xfrm>
            <a:off x="539906" y="764549"/>
            <a:ext cx="9612000" cy="251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56" name="グループ化 55">
            <a:extLst>
              <a:ext uri="{FF2B5EF4-FFF2-40B4-BE49-F238E27FC236}">
                <a16:creationId xmlns:a16="http://schemas.microsoft.com/office/drawing/2014/main" id="{DC4C21ED-E571-4007-A4EE-AFB7C5CB86F8}"/>
              </a:ext>
            </a:extLst>
          </p:cNvPr>
          <p:cNvGrpSpPr/>
          <p:nvPr/>
        </p:nvGrpSpPr>
        <p:grpSpPr>
          <a:xfrm>
            <a:off x="532286" y="3341219"/>
            <a:ext cx="9612000" cy="709524"/>
            <a:chOff x="438674" y="2787658"/>
            <a:chExt cx="12934193" cy="957651"/>
          </a:xfrm>
        </p:grpSpPr>
        <p:sp>
          <p:nvSpPr>
            <p:cNvPr id="57" name="正方形/長方形 56">
              <a:extLst>
                <a:ext uri="{FF2B5EF4-FFF2-40B4-BE49-F238E27FC236}">
                  <a16:creationId xmlns:a16="http://schemas.microsoft.com/office/drawing/2014/main" id="{A9752444-5758-C9C9-2D92-42581A2029D0}"/>
                </a:ext>
              </a:extLst>
            </p:cNvPr>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58" name="正方形/長方形 57">
              <a:extLst>
                <a:ext uri="{FF2B5EF4-FFF2-40B4-BE49-F238E27FC236}">
                  <a16:creationId xmlns:a16="http://schemas.microsoft.com/office/drawing/2014/main" id="{F576DD31-12F9-3AC8-EED8-88E6037BDEF2}"/>
                </a:ext>
              </a:extLst>
            </p:cNvPr>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59" name="グループ化 58">
              <a:extLst>
                <a:ext uri="{FF2B5EF4-FFF2-40B4-BE49-F238E27FC236}">
                  <a16:creationId xmlns:a16="http://schemas.microsoft.com/office/drawing/2014/main" id="{4D3FF2FA-8177-E148-F833-BBDC88A2A44D}"/>
                </a:ext>
              </a:extLst>
            </p:cNvPr>
            <p:cNvGrpSpPr/>
            <p:nvPr/>
          </p:nvGrpSpPr>
          <p:grpSpPr>
            <a:xfrm>
              <a:off x="715741" y="3258036"/>
              <a:ext cx="12321702" cy="360002"/>
              <a:chOff x="622353" y="3283436"/>
              <a:chExt cx="12321702" cy="360002"/>
            </a:xfrm>
          </p:grpSpPr>
          <p:grpSp>
            <p:nvGrpSpPr>
              <p:cNvPr id="60" name="グループ化 59">
                <a:extLst>
                  <a:ext uri="{FF2B5EF4-FFF2-40B4-BE49-F238E27FC236}">
                    <a16:creationId xmlns:a16="http://schemas.microsoft.com/office/drawing/2014/main" id="{1EE641A5-51E7-406D-C13C-D4EAA4CA0EC7}"/>
                  </a:ext>
                </a:extLst>
              </p:cNvPr>
              <p:cNvGrpSpPr/>
              <p:nvPr/>
            </p:nvGrpSpPr>
            <p:grpSpPr>
              <a:xfrm>
                <a:off x="622353" y="3283436"/>
                <a:ext cx="5796069" cy="360002"/>
                <a:chOff x="622353" y="3283436"/>
                <a:chExt cx="5796069" cy="360002"/>
              </a:xfrm>
            </p:grpSpPr>
            <p:sp>
              <p:nvSpPr>
                <p:cNvPr id="65" name="角丸四角形 17">
                  <a:extLst>
                    <a:ext uri="{FF2B5EF4-FFF2-40B4-BE49-F238E27FC236}">
                      <a16:creationId xmlns:a16="http://schemas.microsoft.com/office/drawing/2014/main" id="{10E851B9-7A42-1D75-CB6E-9C09EB5C03C1}"/>
                    </a:ext>
                  </a:extLst>
                </p:cNvPr>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66" name="角丸四角形 18">
                  <a:extLst>
                    <a:ext uri="{FF2B5EF4-FFF2-40B4-BE49-F238E27FC236}">
                      <a16:creationId xmlns:a16="http://schemas.microsoft.com/office/drawing/2014/main" id="{4DAE4FB5-3308-37BE-433E-C1BEEA1858A2}"/>
                    </a:ext>
                  </a:extLst>
                </p:cNvPr>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67" name="角丸四角形 20">
                  <a:extLst>
                    <a:ext uri="{FF2B5EF4-FFF2-40B4-BE49-F238E27FC236}">
                      <a16:creationId xmlns:a16="http://schemas.microsoft.com/office/drawing/2014/main" id="{EF1E9C12-033F-5A01-ECB0-C32E570604D0}"/>
                    </a:ext>
                  </a:extLst>
                </p:cNvPr>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61" name="グループ化 60">
                <a:extLst>
                  <a:ext uri="{FF2B5EF4-FFF2-40B4-BE49-F238E27FC236}">
                    <a16:creationId xmlns:a16="http://schemas.microsoft.com/office/drawing/2014/main" id="{9B314789-01F4-FCAC-3597-6F2D6FE361FE}"/>
                  </a:ext>
                </a:extLst>
              </p:cNvPr>
              <p:cNvGrpSpPr/>
              <p:nvPr/>
            </p:nvGrpSpPr>
            <p:grpSpPr>
              <a:xfrm>
                <a:off x="6608122" y="3283438"/>
                <a:ext cx="6335933" cy="360000"/>
                <a:chOff x="6608122" y="2807188"/>
                <a:chExt cx="6335933" cy="360000"/>
              </a:xfrm>
            </p:grpSpPr>
            <p:sp>
              <p:nvSpPr>
                <p:cNvPr id="62" name="角丸四角形 29">
                  <a:extLst>
                    <a:ext uri="{FF2B5EF4-FFF2-40B4-BE49-F238E27FC236}">
                      <a16:creationId xmlns:a16="http://schemas.microsoft.com/office/drawing/2014/main" id="{739A7F9C-A2D4-8779-0243-10704CC19780}"/>
                    </a:ext>
                  </a:extLst>
                </p:cNvPr>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63" name="角丸四角形 30">
                  <a:extLst>
                    <a:ext uri="{FF2B5EF4-FFF2-40B4-BE49-F238E27FC236}">
                      <a16:creationId xmlns:a16="http://schemas.microsoft.com/office/drawing/2014/main" id="{28E33DB3-D6F4-8383-476F-855B1A9E64E4}"/>
                    </a:ext>
                  </a:extLst>
                </p:cNvPr>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64" name="角丸四角形 31">
                  <a:extLst>
                    <a:ext uri="{FF2B5EF4-FFF2-40B4-BE49-F238E27FC236}">
                      <a16:creationId xmlns:a16="http://schemas.microsoft.com/office/drawing/2014/main" id="{905774B4-217F-8860-7C87-77010661A9F6}"/>
                    </a:ext>
                  </a:extLst>
                </p:cNvPr>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Tree>
    <p:extLst>
      <p:ext uri="{BB962C8B-B14F-4D97-AF65-F5344CB8AC3E}">
        <p14:creationId xmlns:p14="http://schemas.microsoft.com/office/powerpoint/2010/main" val="213714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31865" y="2089285"/>
            <a:ext cx="3147040" cy="4723464"/>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家庭に踏みこみにくい場合も、本人や家族の話に耳を傾け、家庭の味方であること、寄り添う存在であることを認識してもらいましょう。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学校・教育委員会におけるヤングケアラー支援の役割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dirty="0">
                <a:solidFill>
                  <a:schemeClr val="tx1"/>
                </a:solidFill>
              </a:rPr>
              <a:t>人、「世話をしている家族が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１となっています。ヤングケアラーは表面化しづらいですが、特別な存在ではなく、どの学校、どの学級にもいる可能性があります。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家族のケアを担い、過度な負担がかかっている児童・生徒がいる可能性について、日頃から意識して行動してください。</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4</a:t>
            </a:r>
            <a:r>
              <a:rPr kumimoji="1" lang="ja-JP" altLang="en-US" sz="1200" spc="80" dirty="0">
                <a:solidFill>
                  <a:schemeClr val="tx1"/>
                </a:solidFill>
              </a:rPr>
              <a:t>年</a:t>
            </a:r>
            <a:r>
              <a:rPr kumimoji="1" lang="en-US" altLang="ja-JP" sz="1200" spc="80" dirty="0">
                <a:solidFill>
                  <a:schemeClr val="tx1"/>
                </a:solidFill>
              </a:rPr>
              <a:t>12</a:t>
            </a:r>
            <a:r>
              <a:rPr kumimoji="1" lang="ja-JP" altLang="en-US" sz="1200" spc="80" dirty="0">
                <a:solidFill>
                  <a:schemeClr val="tx1"/>
                </a:solidFill>
              </a:rPr>
              <a:t>月に改訂された文部科学省「生徒指導提要」においても、ヤングケアラーへの対応について示されています。</a:t>
            </a:r>
          </a:p>
        </p:txBody>
      </p:sp>
      <p:sp>
        <p:nvSpPr>
          <p:cNvPr id="19" name="正方形/長方形 18"/>
          <p:cNvSpPr/>
          <p:nvPr/>
        </p:nvSpPr>
        <p:spPr>
          <a:xfrm>
            <a:off x="539905" y="2501153"/>
            <a:ext cx="6389813" cy="4311596"/>
          </a:xfrm>
          <a:prstGeom prst="rect">
            <a:avLst/>
          </a:prstGeom>
          <a:solidFill>
            <a:srgbClr val="C1E3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5" y="2089284"/>
            <a:ext cx="6389813" cy="411869"/>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学校・教育委員会におけるヤングケアラー支援の役割</a:t>
            </a:r>
            <a:r>
              <a:rPr kumimoji="1" lang="en-US" altLang="ja-JP" sz="1450" b="1" spc="150" dirty="0">
                <a:solidFill>
                  <a:schemeClr val="bg1"/>
                </a:solidFill>
              </a:rPr>
              <a:t>※</a:t>
            </a:r>
            <a:r>
              <a:rPr kumimoji="1" lang="ja-JP" altLang="en-US" sz="1450" b="1" spc="150" dirty="0">
                <a:solidFill>
                  <a:schemeClr val="bg1"/>
                </a:solidFill>
              </a:rPr>
              <a:t>２</a:t>
            </a:r>
          </a:p>
        </p:txBody>
      </p:sp>
      <p:sp>
        <p:nvSpPr>
          <p:cNvPr id="32" name="正方形/長方形 31"/>
          <p:cNvSpPr/>
          <p:nvPr/>
        </p:nvSpPr>
        <p:spPr>
          <a:xfrm>
            <a:off x="928201" y="2782767"/>
            <a:ext cx="5591087" cy="995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endParaRPr kumimoji="1" lang="ja-JP" altLang="en-US" sz="1100" spc="80" dirty="0">
              <a:solidFill>
                <a:schemeClr val="tx1"/>
              </a:solidFill>
            </a:endParaRPr>
          </a:p>
        </p:txBody>
      </p:sp>
      <p:grpSp>
        <p:nvGrpSpPr>
          <p:cNvPr id="45" name="グループ化 44"/>
          <p:cNvGrpSpPr/>
          <p:nvPr/>
        </p:nvGrpSpPr>
        <p:grpSpPr>
          <a:xfrm>
            <a:off x="7064576" y="3943850"/>
            <a:ext cx="3087330" cy="1340846"/>
            <a:chOff x="5408906" y="4086225"/>
            <a:chExt cx="4500000" cy="1685925"/>
          </a:xfrm>
        </p:grpSpPr>
        <p:sp>
          <p:nvSpPr>
            <p:cNvPr id="35" name="フリーフォーム 34"/>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566905" y="6812749"/>
            <a:ext cx="9612000" cy="531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１　出所：三菱</a:t>
            </a:r>
            <a:r>
              <a:rPr kumimoji="1" lang="en-US" altLang="ja-JP" sz="800" spc="80" dirty="0">
                <a:solidFill>
                  <a:schemeClr val="tx1"/>
                </a:solidFill>
              </a:rPr>
              <a:t>UFJ</a:t>
            </a:r>
            <a:r>
              <a:rPr kumimoji="1" lang="ja-JP" altLang="en-US" sz="800" spc="80" dirty="0">
                <a:solidFill>
                  <a:schemeClr val="tx1"/>
                </a:solidFill>
              </a:rPr>
              <a:t>リサーチ＆コンサルティング株式会社「ヤングケアラーの実態に関する調査研究報告書」（令和</a:t>
            </a:r>
            <a:r>
              <a:rPr kumimoji="1" lang="en-US" altLang="ja-JP" sz="800" spc="80" dirty="0">
                <a:solidFill>
                  <a:schemeClr val="tx1"/>
                </a:solidFill>
              </a:rPr>
              <a:t>3</a:t>
            </a:r>
            <a:r>
              <a:rPr kumimoji="1" lang="ja-JP" altLang="en-US" sz="800" spc="80" dirty="0">
                <a:solidFill>
                  <a:schemeClr val="tx1"/>
                </a:solidFill>
              </a:rPr>
              <a:t>年</a:t>
            </a:r>
            <a:r>
              <a:rPr kumimoji="1" lang="en-US" altLang="ja-JP" sz="800" spc="80" dirty="0">
                <a:solidFill>
                  <a:schemeClr val="tx1"/>
                </a:solidFill>
              </a:rPr>
              <a:t>3</a:t>
            </a:r>
            <a:r>
              <a:rPr kumimoji="1" lang="ja-JP" altLang="en-US" sz="800" spc="80" dirty="0">
                <a:solidFill>
                  <a:schemeClr val="tx1"/>
                </a:solidFill>
              </a:rPr>
              <a:t>月</a:t>
            </a:r>
            <a:r>
              <a:rPr kumimoji="1" lang="ja-JP" altLang="en-US" sz="800" spc="80">
                <a:solidFill>
                  <a:schemeClr val="tx1"/>
                </a:solidFill>
              </a:rPr>
              <a:t>）（厚生</a:t>
            </a:r>
            <a:r>
              <a:rPr kumimoji="1" lang="ja-JP" altLang="en-US" sz="800" spc="80" dirty="0">
                <a:solidFill>
                  <a:schemeClr val="tx1"/>
                </a:solidFill>
              </a:rPr>
              <a:t>労働省 子ども・子育て支援推進調査研究事業）</a:t>
            </a:r>
          </a:p>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２　出所：令和</a:t>
            </a:r>
            <a:r>
              <a:rPr kumimoji="1" lang="en-US" altLang="ja-JP" sz="800" spc="80" dirty="0">
                <a:solidFill>
                  <a:schemeClr val="tx1"/>
                </a:solidFill>
              </a:rPr>
              <a:t>4</a:t>
            </a:r>
            <a:r>
              <a:rPr kumimoji="1" lang="ja-JP" altLang="en-US" sz="800" spc="80" dirty="0">
                <a:solidFill>
                  <a:schemeClr val="tx1"/>
                </a:solidFill>
              </a:rPr>
              <a:t>年</a:t>
            </a:r>
            <a:r>
              <a:rPr kumimoji="1" lang="en-US" altLang="ja-JP" sz="800" spc="80" dirty="0">
                <a:solidFill>
                  <a:schemeClr val="tx1"/>
                </a:solidFill>
              </a:rPr>
              <a:t>12</a:t>
            </a:r>
            <a:r>
              <a:rPr kumimoji="1" lang="ja-JP" altLang="en-US" sz="800" spc="80" dirty="0">
                <a:solidFill>
                  <a:schemeClr val="tx1"/>
                </a:solidFill>
              </a:rPr>
              <a:t>月文部科学省「生徒指導提要」第</a:t>
            </a:r>
            <a:r>
              <a:rPr kumimoji="1" lang="en-US" altLang="ja-JP" sz="800" spc="80" dirty="0">
                <a:solidFill>
                  <a:schemeClr val="tx1"/>
                </a:solidFill>
              </a:rPr>
              <a:t>13</a:t>
            </a:r>
            <a:r>
              <a:rPr kumimoji="1" lang="ja-JP" altLang="en-US" sz="800" spc="80" dirty="0">
                <a:solidFill>
                  <a:schemeClr val="tx1"/>
                </a:solidFill>
              </a:rPr>
              <a:t>章を参考に作成</a:t>
            </a:r>
          </a:p>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３　学校に</a:t>
            </a:r>
            <a:r>
              <a:rPr kumimoji="1" lang="en-US" altLang="ja-JP" sz="800" spc="80" dirty="0">
                <a:solidFill>
                  <a:schemeClr val="tx1"/>
                </a:solidFill>
              </a:rPr>
              <a:t>SC</a:t>
            </a:r>
            <a:r>
              <a:rPr kumimoji="1" lang="ja-JP" altLang="en-US" sz="800" spc="80" dirty="0">
                <a:solidFill>
                  <a:schemeClr val="tx1"/>
                </a:solidFill>
              </a:rPr>
              <a:t>や</a:t>
            </a:r>
            <a:r>
              <a:rPr kumimoji="1" lang="en-US" altLang="ja-JP" sz="800" spc="80" dirty="0">
                <a:solidFill>
                  <a:schemeClr val="tx1"/>
                </a:solidFill>
              </a:rPr>
              <a:t>SSW</a:t>
            </a:r>
            <a:r>
              <a:rPr kumimoji="1" lang="ja-JP" altLang="en-US" sz="800" spc="80" dirty="0">
                <a:solidFill>
                  <a:schemeClr val="tx1"/>
                </a:solidFill>
              </a:rPr>
              <a:t>を配置していない場合は、教育相談担当者や地域の関係機関と連携して対応してください。なお、</a:t>
            </a:r>
            <a:r>
              <a:rPr kumimoji="1" lang="en-US" altLang="ja-JP" sz="800" spc="80" dirty="0">
                <a:solidFill>
                  <a:schemeClr val="tx1"/>
                </a:solidFill>
              </a:rPr>
              <a:t>YSW</a:t>
            </a:r>
            <a:r>
              <a:rPr kumimoji="1" lang="ja-JP" altLang="en-US" sz="800" spc="80" dirty="0">
                <a:solidFill>
                  <a:schemeClr val="tx1"/>
                </a:solidFill>
              </a:rPr>
              <a:t>は都立学校からの求めに応じて派遣される専門職員です。</a:t>
            </a:r>
          </a:p>
          <a:p>
            <a:pPr algn="just">
              <a:lnSpc>
                <a:spcPct val="140000"/>
              </a:lnSpc>
              <a:buClr>
                <a:srgbClr val="F7B353"/>
              </a:buClr>
            </a:pPr>
            <a:endParaRPr kumimoji="1" lang="en-US" altLang="ja-JP" sz="900" spc="80" dirty="0">
              <a:solidFill>
                <a:schemeClr val="tx1"/>
              </a:solidFill>
            </a:endParaRPr>
          </a:p>
          <a:p>
            <a:pPr algn="just">
              <a:lnSpc>
                <a:spcPct val="140000"/>
              </a:lnSpc>
              <a:buClr>
                <a:srgbClr val="F7B353"/>
              </a:buClr>
            </a:pPr>
            <a:endParaRPr kumimoji="1" lang="en-US" altLang="ja-JP" sz="900" spc="80" dirty="0">
              <a:solidFill>
                <a:schemeClr val="tx1"/>
              </a:solidFill>
            </a:endParaRPr>
          </a:p>
        </p:txBody>
      </p:sp>
      <p:grpSp>
        <p:nvGrpSpPr>
          <p:cNvPr id="43" name="グループ化 42"/>
          <p:cNvGrpSpPr/>
          <p:nvPr/>
        </p:nvGrpSpPr>
        <p:grpSpPr>
          <a:xfrm>
            <a:off x="7727351"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角丸四角形 60">
            <a:extLst>
              <a:ext uri="{FF2B5EF4-FFF2-40B4-BE49-F238E27FC236}">
                <a16:creationId xmlns:a16="http://schemas.microsoft.com/office/drawing/2014/main" id="{4875C6B8-5FF2-49DB-A218-73D85A6DC455}"/>
              </a:ext>
            </a:extLst>
          </p:cNvPr>
          <p:cNvSpPr/>
          <p:nvPr/>
        </p:nvSpPr>
        <p:spPr>
          <a:xfrm>
            <a:off x="629447" y="2631147"/>
            <a:ext cx="6185525" cy="940914"/>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b="1" spc="80" dirty="0">
                <a:solidFill>
                  <a:srgbClr val="51AD97"/>
                </a:solidFill>
              </a:rPr>
              <a:t>学校</a:t>
            </a:r>
            <a:r>
              <a:rPr kumimoji="1" lang="ja-JP" altLang="en-US" sz="1100" spc="80" dirty="0">
                <a:solidFill>
                  <a:schemeClr val="tx1"/>
                </a:solidFill>
              </a:rPr>
              <a:t>は、ヤングケアラーと思われる子供やそのきょうだいに</a:t>
            </a:r>
            <a:r>
              <a:rPr kumimoji="1" lang="ja-JP" altLang="en-US" sz="110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00" spc="80" dirty="0">
                <a:solidFill>
                  <a:schemeClr val="tx1"/>
                </a:solidFill>
              </a:rPr>
              <a:t>スクールカウンセラー（</a:t>
            </a:r>
            <a:r>
              <a:rPr kumimoji="1" lang="en-US" altLang="ja-JP" sz="1100" spc="80" dirty="0">
                <a:solidFill>
                  <a:schemeClr val="tx1"/>
                </a:solidFill>
              </a:rPr>
              <a:t>SC</a:t>
            </a:r>
            <a:r>
              <a:rPr kumimoji="1" lang="ja-JP" altLang="en-US" sz="1100" spc="80" dirty="0">
                <a:solidFill>
                  <a:schemeClr val="tx1"/>
                </a:solidFill>
              </a:rPr>
              <a:t>）、スクールソーシャルワーカー（</a:t>
            </a:r>
            <a:r>
              <a:rPr kumimoji="1" lang="en-US" altLang="ja-JP" sz="1100" spc="80" dirty="0">
                <a:solidFill>
                  <a:schemeClr val="tx1"/>
                </a:solidFill>
              </a:rPr>
              <a:t>SSW</a:t>
            </a:r>
            <a:r>
              <a:rPr kumimoji="1" lang="ja-JP" altLang="en-US" sz="1100" spc="80" dirty="0">
                <a:solidFill>
                  <a:schemeClr val="tx1"/>
                </a:solidFill>
              </a:rPr>
              <a:t>）、ユースソーシャルワーカー（</a:t>
            </a:r>
            <a:r>
              <a:rPr kumimoji="1" lang="en-US" altLang="ja-JP" sz="1100" spc="80" dirty="0">
                <a:solidFill>
                  <a:schemeClr val="tx1"/>
                </a:solidFill>
              </a:rPr>
              <a:t>YSW</a:t>
            </a:r>
            <a:r>
              <a:rPr kumimoji="1" lang="ja-JP" altLang="en-US" sz="1100" spc="80" dirty="0">
                <a:solidFill>
                  <a:schemeClr val="tx1"/>
                </a:solidFill>
              </a:rPr>
              <a:t>）が、支援においても重要な役割を担います。</a:t>
            </a:r>
            <a:r>
              <a:rPr kumimoji="1" lang="en-US" altLang="ja-JP" sz="1100" spc="80" dirty="0">
                <a:solidFill>
                  <a:schemeClr val="tx1"/>
                </a:solidFill>
              </a:rPr>
              <a:t>※</a:t>
            </a:r>
            <a:r>
              <a:rPr kumimoji="1" lang="ja-JP" altLang="en-US" sz="1100" spc="80" dirty="0">
                <a:solidFill>
                  <a:schemeClr val="tx1"/>
                </a:solidFill>
              </a:rPr>
              <a:t>３</a:t>
            </a:r>
          </a:p>
        </p:txBody>
      </p:sp>
      <p:sp>
        <p:nvSpPr>
          <p:cNvPr id="21" name="角丸四角形 60">
            <a:extLst>
              <a:ext uri="{FF2B5EF4-FFF2-40B4-BE49-F238E27FC236}">
                <a16:creationId xmlns:a16="http://schemas.microsoft.com/office/drawing/2014/main" id="{6B580AFE-3781-4F3A-88D9-77845E6D2137}"/>
              </a:ext>
            </a:extLst>
          </p:cNvPr>
          <p:cNvSpPr/>
          <p:nvPr/>
        </p:nvSpPr>
        <p:spPr>
          <a:xfrm>
            <a:off x="629447" y="3693090"/>
            <a:ext cx="6185525" cy="1945710"/>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spc="80" dirty="0">
                <a:solidFill>
                  <a:schemeClr val="tx1"/>
                </a:solidFill>
              </a:rPr>
              <a:t>早期に気付くため、学校の教職員は、日頃から支援に係る</a:t>
            </a:r>
            <a:r>
              <a:rPr kumimoji="1" lang="ja-JP" altLang="en-US" sz="1100" b="1" spc="80" dirty="0">
                <a:solidFill>
                  <a:srgbClr val="51AD97"/>
                </a:solidFill>
              </a:rPr>
              <a:t>研修に参加する</a:t>
            </a:r>
            <a:r>
              <a:rPr kumimoji="1" lang="ja-JP" altLang="en-US" sz="1100" spc="80" dirty="0">
                <a:solidFill>
                  <a:schemeClr val="tx1"/>
                </a:solidFill>
              </a:rPr>
              <a:t>など、ヤングケアラーの特徴や実情を</a:t>
            </a:r>
            <a:r>
              <a:rPr kumimoji="1" lang="ja-JP" altLang="en-US" sz="1100" b="1" spc="80" dirty="0">
                <a:solidFill>
                  <a:srgbClr val="51AD97"/>
                </a:solidFill>
              </a:rPr>
              <a:t>正しく理解する</a:t>
            </a:r>
            <a:r>
              <a:rPr kumimoji="1" lang="ja-JP" altLang="en-US" sz="1100" spc="80" dirty="0">
                <a:solidFill>
                  <a:schemeClr val="tx1"/>
                </a:solidFill>
              </a:rPr>
              <a:t>ことが必要です。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教職員がヤングケアラーの特性を踏まえて子供本人や保護者と接することで、家庭における</a:t>
            </a:r>
            <a:r>
              <a:rPr kumimoji="1" lang="ja-JP" altLang="en-US" sz="1100" b="1" spc="80" dirty="0">
                <a:solidFill>
                  <a:srgbClr val="51AD97"/>
                </a:solidFill>
              </a:rPr>
              <a:t>子供の状況に気付き</a:t>
            </a:r>
            <a:r>
              <a:rPr kumimoji="1" lang="ja-JP" altLang="en-US" sz="1100" spc="80" dirty="0">
                <a:solidFill>
                  <a:schemeClr val="tx1"/>
                </a:solidFill>
              </a:rPr>
              <a:t>、必要に応じて</a:t>
            </a:r>
            <a:r>
              <a:rPr kumimoji="1" lang="ja-JP" altLang="en-US" sz="1100" b="1" spc="80" dirty="0">
                <a:solidFill>
                  <a:srgbClr val="51AD97"/>
                </a:solidFill>
              </a:rPr>
              <a:t>学校におけるケース会議等において関係者間で情報を共有</a:t>
            </a:r>
            <a:r>
              <a:rPr kumimoji="1" lang="ja-JP" altLang="en-US" sz="1100" spc="80" dirty="0">
                <a:solidFill>
                  <a:schemeClr val="tx1"/>
                </a:solidFill>
              </a:rPr>
              <a:t>します。必要に応じ</a:t>
            </a:r>
            <a:r>
              <a:rPr kumimoji="1" lang="en-US" altLang="ja-JP" sz="1100" b="1" spc="80" dirty="0">
                <a:solidFill>
                  <a:srgbClr val="51AD97"/>
                </a:solidFill>
              </a:rPr>
              <a:t>SC</a:t>
            </a:r>
            <a:r>
              <a:rPr kumimoji="1" lang="ja-JP" altLang="en-US" sz="1100" b="1" spc="80" dirty="0">
                <a:solidFill>
                  <a:srgbClr val="51AD97"/>
                </a:solidFill>
              </a:rPr>
              <a:t>、</a:t>
            </a:r>
            <a:r>
              <a:rPr kumimoji="1" lang="en-US" altLang="ja-JP" sz="1100" b="1" spc="80" dirty="0">
                <a:solidFill>
                  <a:srgbClr val="51AD97"/>
                </a:solidFill>
              </a:rPr>
              <a:t>SSW/YSW</a:t>
            </a:r>
            <a:r>
              <a:rPr kumimoji="1" lang="ja-JP" altLang="en-US" sz="1100" b="1" spc="80" dirty="0">
                <a:solidFill>
                  <a:srgbClr val="51AD97"/>
                </a:solidFill>
              </a:rPr>
              <a:t>、</a:t>
            </a:r>
            <a:r>
              <a:rPr kumimoji="1" lang="ja-JP" altLang="en-US" sz="1100" spc="80" dirty="0">
                <a:solidFill>
                  <a:schemeClr val="tx1">
                    <a:lumMod val="85000"/>
                    <a:lumOff val="15000"/>
                  </a:schemeClr>
                </a:solidFill>
              </a:rPr>
              <a:t>地域の</a:t>
            </a:r>
            <a:r>
              <a:rPr kumimoji="1" lang="ja-JP" altLang="en-US" sz="1100" b="1" spc="80" dirty="0">
                <a:solidFill>
                  <a:srgbClr val="51AD97"/>
                </a:solidFill>
              </a:rPr>
              <a:t>ヤングケアラー・コーディネーター（</a:t>
            </a:r>
            <a:r>
              <a:rPr kumimoji="1" lang="en-US" altLang="ja-JP" sz="1100" b="1" spc="80" dirty="0">
                <a:solidFill>
                  <a:srgbClr val="51AD97"/>
                </a:solidFill>
              </a:rPr>
              <a:t>YCC</a:t>
            </a:r>
            <a:r>
              <a:rPr kumimoji="1" lang="ja-JP" altLang="en-US" sz="1100" b="1" spc="80" dirty="0">
                <a:solidFill>
                  <a:srgbClr val="51AD97"/>
                </a:solidFill>
              </a:rPr>
              <a:t>）へ早期につなぐ</a:t>
            </a:r>
            <a:r>
              <a:rPr kumimoji="1" lang="ja-JP" altLang="en-US" sz="1100" spc="80" dirty="0">
                <a:solidFill>
                  <a:schemeClr val="tx1"/>
                </a:solidFill>
              </a:rPr>
              <a:t>ことで、区市町村の福祉部門や地域の関係者等と連携した支援につながります。</a:t>
            </a:r>
          </a:p>
        </p:txBody>
      </p:sp>
      <p:sp>
        <p:nvSpPr>
          <p:cNvPr id="22" name="角丸四角形 60">
            <a:extLst>
              <a:ext uri="{FF2B5EF4-FFF2-40B4-BE49-F238E27FC236}">
                <a16:creationId xmlns:a16="http://schemas.microsoft.com/office/drawing/2014/main" id="{8D4CC8CB-2159-448B-973C-F2D80A5B9D60}"/>
              </a:ext>
            </a:extLst>
          </p:cNvPr>
          <p:cNvSpPr/>
          <p:nvPr/>
        </p:nvSpPr>
        <p:spPr>
          <a:xfrm>
            <a:off x="629447" y="5770949"/>
            <a:ext cx="6185525" cy="99548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spc="80" dirty="0">
                <a:solidFill>
                  <a:schemeClr val="tx1"/>
                </a:solidFill>
              </a:rPr>
              <a:t>ヤングケアラーは様々な状況にあり、中でも子供の養育が不適切であれば</a:t>
            </a:r>
            <a:r>
              <a:rPr kumimoji="1" lang="ja-JP" altLang="en-US" sz="1100" b="1" spc="80" dirty="0">
                <a:solidFill>
                  <a:srgbClr val="51AD97"/>
                </a:solidFill>
              </a:rPr>
              <a:t>要保護児童</a:t>
            </a:r>
            <a:r>
              <a:rPr kumimoji="1" lang="ja-JP" altLang="en-US" sz="1100" spc="80" dirty="0">
                <a:solidFill>
                  <a:schemeClr val="tx1"/>
                </a:solidFill>
              </a:rPr>
              <a:t>、現実の問題は生じていないものの家族外からの支援が必要ならば</a:t>
            </a:r>
            <a:r>
              <a:rPr kumimoji="1" lang="ja-JP" altLang="en-US" sz="1100" b="1" spc="80" dirty="0">
                <a:solidFill>
                  <a:srgbClr val="51AD97"/>
                </a:solidFill>
              </a:rPr>
              <a:t>要支援児童</a:t>
            </a:r>
            <a:r>
              <a:rPr kumimoji="1" lang="ja-JP" altLang="en-US" sz="1100" spc="80" dirty="0">
                <a:solidFill>
                  <a:schemeClr val="tx1"/>
                </a:solidFill>
              </a:rPr>
              <a:t>ということになり、それぞれ福祉につなぐ必要があります。そこまで至っていなくても、将来状況が移行する可能性があり、ヤングケアラーと思われる時点で</a:t>
            </a:r>
            <a:r>
              <a:rPr kumimoji="1" lang="ja-JP" altLang="en-US" sz="1100" b="1" spc="80" dirty="0">
                <a:solidFill>
                  <a:srgbClr val="51AD97"/>
                </a:solidFill>
              </a:rPr>
              <a:t>早期の気付き</a:t>
            </a:r>
            <a:r>
              <a:rPr kumimoji="1" lang="ja-JP" altLang="en-US" sz="1100" spc="80" dirty="0">
                <a:solidFill>
                  <a:schemeClr val="tx1"/>
                </a:solidFill>
              </a:rPr>
              <a:t>と</a:t>
            </a:r>
            <a:r>
              <a:rPr kumimoji="1" lang="ja-JP" altLang="en-US" sz="1100" b="1" spc="80" dirty="0">
                <a:solidFill>
                  <a:srgbClr val="51AD97"/>
                </a:solidFill>
              </a:rPr>
              <a:t>つなぎが必要</a:t>
            </a:r>
            <a:r>
              <a:rPr kumimoji="1" lang="ja-JP" altLang="en-US" sz="1100" spc="80" dirty="0">
                <a:solidFill>
                  <a:schemeClr val="tx1"/>
                </a:solidFill>
              </a:rPr>
              <a:t>です。</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ヤングケアラーの支援は、学校だけが担うものではなく、それぞれ専門性を持った多くの機関の協力のもと行います。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404005" y="2415806"/>
            <a:ext cx="4736243" cy="2337832"/>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404005" y="2122851"/>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4" name="正方形/長方形 33"/>
          <p:cNvSpPr/>
          <p:nvPr/>
        </p:nvSpPr>
        <p:spPr>
          <a:xfrm>
            <a:off x="5700020" y="33312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44" name="角丸四角形 43"/>
          <p:cNvSpPr/>
          <p:nvPr/>
        </p:nvSpPr>
        <p:spPr>
          <a:xfrm>
            <a:off x="5650354" y="2531996"/>
            <a:ext cx="4243544" cy="707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
        <p:nvSpPr>
          <p:cNvPr id="25" name="正方形/長方形 24">
            <a:extLst>
              <a:ext uri="{FF2B5EF4-FFF2-40B4-BE49-F238E27FC236}">
                <a16:creationId xmlns:a16="http://schemas.microsoft.com/office/drawing/2014/main" id="{A6B38C5D-3C37-4811-B9A2-6DBA83F24155}"/>
              </a:ext>
            </a:extLst>
          </p:cNvPr>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351C1AC2-B547-41F5-9011-0E20EC4732F7}"/>
              </a:ext>
            </a:extLst>
          </p:cNvPr>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3" name="正方形/長方形 32">
            <a:extLst>
              <a:ext uri="{FF2B5EF4-FFF2-40B4-BE49-F238E27FC236}">
                <a16:creationId xmlns:a16="http://schemas.microsoft.com/office/drawing/2014/main" id="{4009B5D2-9BCE-4B15-8950-03ED44A6D717}"/>
              </a:ext>
            </a:extLst>
          </p:cNvPr>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35" name="角丸四角形 43">
            <a:extLst>
              <a:ext uri="{FF2B5EF4-FFF2-40B4-BE49-F238E27FC236}">
                <a16:creationId xmlns:a16="http://schemas.microsoft.com/office/drawing/2014/main" id="{B60D4FF5-72B8-4DA0-9834-A4D0AE015C9D}"/>
              </a:ext>
            </a:extLst>
          </p:cNvPr>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学級担任や、養護教諭、</a:t>
            </a:r>
            <a:r>
              <a:rPr kumimoji="1" lang="en-US" altLang="ja-JP" sz="1180" b="1" spc="50" dirty="0">
                <a:solidFill>
                  <a:srgbClr val="FB5A15"/>
                </a:solidFill>
              </a:rPr>
              <a:t>SC</a:t>
            </a:r>
            <a:r>
              <a:rPr kumimoji="1" lang="ja-JP" altLang="en-US" sz="1180" b="1" spc="50" dirty="0">
                <a:solidFill>
                  <a:srgbClr val="FB5A15"/>
                </a:solidFill>
              </a:rPr>
              <a:t>、</a:t>
            </a:r>
            <a:r>
              <a:rPr kumimoji="1" lang="en-US" altLang="ja-JP" sz="1180" b="1" spc="50" dirty="0">
                <a:solidFill>
                  <a:srgbClr val="FB5A15"/>
                </a:solidFill>
              </a:rPr>
              <a:t>SSW/YSW</a:t>
            </a:r>
            <a:r>
              <a:rPr kumimoji="1" lang="ja-JP" altLang="en-US" sz="1180" b="1" spc="50" dirty="0">
                <a:solidFill>
                  <a:srgbClr val="FB5A15"/>
                </a:solidFill>
              </a:rPr>
              <a:t>、学校ボランティア等の関係者等が担える場合もあります。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2141373"/>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a:t>
            </a:r>
            <a:r>
              <a:rPr kumimoji="1" lang="ja-JP" altLang="en-US" sz="1140" dirty="0">
                <a:solidFill>
                  <a:schemeClr val="tx1"/>
                </a:solidFill>
              </a:rPr>
              <a:t>は、</a:t>
            </a:r>
            <a:r>
              <a:rPr kumimoji="1" lang="ja-JP" altLang="en-US" sz="1140" b="1" dirty="0">
                <a:solidFill>
                  <a:srgbClr val="2579BF"/>
                </a:solidFill>
              </a:rPr>
              <a:t>地域住民の健康づくりを支援します。</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検診や相談業務を通じて、ヤングケアラーに気付ける可能性があります。</a:t>
            </a:r>
          </a:p>
        </p:txBody>
      </p:sp>
      <p:sp>
        <p:nvSpPr>
          <p:cNvPr id="32" name="角丸四角形 31"/>
          <p:cNvSpPr/>
          <p:nvPr/>
        </p:nvSpPr>
        <p:spPr>
          <a:xfrm>
            <a:off x="783033" y="1384252"/>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時には、ケア対象者のレスパイト入院や往診等も行います。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328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教職員は、ヤングケアラーと思われる児童・生徒に「気付く」、「つなぐ」、「見守る」において大きな役割を果たします。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子供から相談することは多くなく、学校での様子から教職員が気付くこと、気付いたらつなぐことが大切です。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支援のフロー図は、本編第６章「ヤングケアラー支援のフロー」、「気付く」から「見守る」の詳細は第７－１０章を参照してください。</a:t>
            </a:r>
          </a:p>
        </p:txBody>
      </p:sp>
      <p:sp>
        <p:nvSpPr>
          <p:cNvPr id="24" name="正方形/長方形 23"/>
          <p:cNvSpPr/>
          <p:nvPr/>
        </p:nvSpPr>
        <p:spPr>
          <a:xfrm>
            <a:off x="1283454" y="1680425"/>
            <a:ext cx="5282446" cy="114426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後述の「気付きのポイント」を参考に、児童・生徒の普段の様子を気に掛けてみてください。家庭訪問時の家の中の様子や、保護者の学校訪問時の様子も気付きのきっかけになる可能性があります。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養護教諭が本人の話を聞く、担任が忘れ物を届ける際に家の様子を気に掛ける等、学校関係者で役割分担し把握することもできます。</a:t>
            </a:r>
          </a:p>
        </p:txBody>
      </p:sp>
      <p:sp>
        <p:nvSpPr>
          <p:cNvPr id="33" name="正方形/長方形 32"/>
          <p:cNvSpPr/>
          <p:nvPr/>
        </p:nvSpPr>
        <p:spPr>
          <a:xfrm>
            <a:off x="412906" y="1680425"/>
            <a:ext cx="857094" cy="1154078"/>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531074" y="2417472"/>
            <a:ext cx="678779" cy="30241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全教職員</a:t>
            </a:r>
            <a:endParaRPr kumimoji="1" lang="en-US" altLang="ja-JP" sz="800" b="1" spc="70" dirty="0"/>
          </a:p>
        </p:txBody>
      </p:sp>
      <p:sp>
        <p:nvSpPr>
          <p:cNvPr id="25" name="正方形/長方形 24"/>
          <p:cNvSpPr/>
          <p:nvPr/>
        </p:nvSpPr>
        <p:spPr>
          <a:xfrm>
            <a:off x="1283454" y="2938057"/>
            <a:ext cx="5282446" cy="128482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ヤングケアラーと思われる児童・生徒がいたら、校内検討委員会で検討しましょう。</a:t>
            </a:r>
          </a:p>
          <a:p>
            <a:pPr marL="171450" indent="-171450" algn="just">
              <a:lnSpc>
                <a:spcPct val="140000"/>
              </a:lnSpc>
              <a:buClr>
                <a:srgbClr val="F7B353"/>
              </a:buClr>
              <a:buFont typeface="Wingdings" panose="05000000000000000000" pitchFamily="2" charset="2"/>
              <a:buChar char="l"/>
            </a:pPr>
            <a:r>
              <a:rPr kumimoji="1" lang="en-US" altLang="ja-JP" sz="1100" spc="70" dirty="0">
                <a:solidFill>
                  <a:schemeClr val="tx1"/>
                </a:solidFill>
              </a:rPr>
              <a:t>SC</a:t>
            </a:r>
            <a:r>
              <a:rPr kumimoji="1" lang="ja-JP" altLang="en-US" sz="1100" spc="70" dirty="0">
                <a:solidFill>
                  <a:schemeClr val="tx1"/>
                </a:solidFill>
              </a:rPr>
              <a:t>、 </a:t>
            </a:r>
            <a:r>
              <a:rPr kumimoji="1" lang="en-US" altLang="ja-JP" sz="1100" spc="70" dirty="0">
                <a:solidFill>
                  <a:schemeClr val="tx1"/>
                </a:solidFill>
              </a:rPr>
              <a:t>SSW/YSW</a:t>
            </a:r>
            <a:r>
              <a:rPr kumimoji="1" lang="ja-JP" altLang="en-US" sz="1100" spc="70" dirty="0">
                <a:solidFill>
                  <a:schemeClr val="tx1"/>
                </a:solidFill>
              </a:rPr>
              <a:t>、ヤングケアラー・コーディネーター（</a:t>
            </a:r>
            <a:r>
              <a:rPr kumimoji="1" lang="en-US" altLang="ja-JP" sz="1100" spc="70" dirty="0">
                <a:solidFill>
                  <a:schemeClr val="tx1"/>
                </a:solidFill>
              </a:rPr>
              <a:t>YCC</a:t>
            </a:r>
            <a:r>
              <a:rPr kumimoji="1" lang="ja-JP" altLang="en-US" sz="1100" spc="70" dirty="0">
                <a:solidFill>
                  <a:schemeClr val="tx1"/>
                </a:solidFill>
              </a:rPr>
              <a:t>）に情報共有してください。</a:t>
            </a:r>
            <a:r>
              <a:rPr kumimoji="1" lang="en-US" altLang="ja-JP" sz="1100" spc="70" dirty="0">
                <a:solidFill>
                  <a:schemeClr val="tx1"/>
                </a:solidFill>
              </a:rPr>
              <a:t>SC</a:t>
            </a:r>
            <a:r>
              <a:rPr kumimoji="1" lang="ja-JP" altLang="en-US" sz="1100" spc="70" dirty="0" err="1">
                <a:solidFill>
                  <a:schemeClr val="tx1"/>
                </a:solidFill>
              </a:rPr>
              <a:t>、</a:t>
            </a:r>
            <a:r>
              <a:rPr kumimoji="1" lang="en-US" altLang="ja-JP" sz="1100" spc="70" dirty="0">
                <a:solidFill>
                  <a:schemeClr val="tx1"/>
                </a:solidFill>
              </a:rPr>
              <a:t>SSW/YSW</a:t>
            </a:r>
            <a:r>
              <a:rPr kumimoji="1" lang="ja-JP" altLang="en-US" sz="1100" spc="70" dirty="0">
                <a:solidFill>
                  <a:schemeClr val="tx1"/>
                </a:solidFill>
              </a:rPr>
              <a:t>等は、</a:t>
            </a:r>
            <a:r>
              <a:rPr kumimoji="1" lang="en-US" altLang="ja-JP" sz="1100" spc="70" dirty="0">
                <a:solidFill>
                  <a:schemeClr val="tx1"/>
                </a:solidFill>
              </a:rPr>
              <a:t>YCC</a:t>
            </a:r>
            <a:r>
              <a:rPr kumimoji="1" lang="ja-JP" altLang="en-US" sz="1100" spc="70" dirty="0">
                <a:solidFill>
                  <a:schemeClr val="tx1"/>
                </a:solidFill>
              </a:rPr>
              <a:t>につないでください。学校だけで対応する場合も、</a:t>
            </a:r>
            <a:r>
              <a:rPr kumimoji="1" lang="en-US" altLang="ja-JP" sz="1100" spc="70" dirty="0">
                <a:solidFill>
                  <a:schemeClr val="tx1"/>
                </a:solidFill>
              </a:rPr>
              <a:t>YCC</a:t>
            </a:r>
            <a:r>
              <a:rPr kumimoji="1" lang="ja-JP" altLang="en-US" sz="1100" spc="70" dirty="0">
                <a:solidFill>
                  <a:schemeClr val="tx1"/>
                </a:solidFill>
              </a:rPr>
              <a:t>に情報共有します（他機関でも気付いている可能性があり、支援が円滑に進む）。</a:t>
            </a:r>
          </a:p>
        </p:txBody>
      </p:sp>
      <p:grpSp>
        <p:nvGrpSpPr>
          <p:cNvPr id="44" name="グループ化 43"/>
          <p:cNvGrpSpPr/>
          <p:nvPr/>
        </p:nvGrpSpPr>
        <p:grpSpPr>
          <a:xfrm>
            <a:off x="412906" y="2945165"/>
            <a:ext cx="870548" cy="1324643"/>
            <a:chOff x="539906" y="1669817"/>
            <a:chExt cx="1105566" cy="1044843"/>
          </a:xfrm>
        </p:grpSpPr>
        <p:sp>
          <p:nvSpPr>
            <p:cNvPr id="45" name="正方形/長方形 44"/>
            <p:cNvSpPr/>
            <p:nvPr/>
          </p:nvSpPr>
          <p:spPr>
            <a:xfrm>
              <a:off x="539906" y="1669817"/>
              <a:ext cx="1105566"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t"/>
            <a:lstStyle/>
            <a:p>
              <a:pPr algn="ctr"/>
              <a:endParaRPr kumimoji="1" lang="en-US" altLang="ja-JP" sz="1500" b="1" spc="300" dirty="0">
                <a:solidFill>
                  <a:schemeClr val="tx1"/>
                </a:solidFill>
              </a:endParaRPr>
            </a:p>
            <a:p>
              <a:pPr algn="ctr"/>
              <a:r>
                <a:rPr kumimoji="1" lang="ja-JP" altLang="en-US" sz="1500" b="1" spc="300" dirty="0">
                  <a:solidFill>
                    <a:schemeClr val="tx1"/>
                  </a:solidFill>
                </a:rPr>
                <a:t>つなぐ</a:t>
              </a:r>
            </a:p>
          </p:txBody>
        </p:sp>
        <p:sp>
          <p:nvSpPr>
            <p:cNvPr id="46" name="角丸四角形 45"/>
            <p:cNvSpPr/>
            <p:nvPr/>
          </p:nvSpPr>
          <p:spPr>
            <a:xfrm>
              <a:off x="574355" y="2124709"/>
              <a:ext cx="1054205" cy="589951"/>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管理職・</a:t>
              </a:r>
            </a:p>
            <a:p>
              <a:pPr algn="ctr"/>
              <a:r>
                <a:rPr kumimoji="1" lang="ja-JP" altLang="en-US" sz="800" b="1" spc="70" dirty="0"/>
                <a:t>校内の</a:t>
              </a:r>
              <a:endParaRPr kumimoji="1" lang="en-US" altLang="ja-JP" sz="800" b="1" spc="70" dirty="0"/>
            </a:p>
            <a:p>
              <a:pPr algn="ctr"/>
              <a:r>
                <a:rPr kumimoji="1" lang="ja-JP" altLang="en-US" sz="800" b="1" spc="70" dirty="0"/>
                <a:t>連絡担当・</a:t>
              </a:r>
              <a:r>
                <a:rPr kumimoji="1" lang="en-US" altLang="ja-JP" sz="800" b="1" spc="70" dirty="0"/>
                <a:t>SSW/YSW</a:t>
              </a:r>
              <a:r>
                <a:rPr kumimoji="1" lang="ja-JP" altLang="en-US" sz="800" b="1" spc="70" dirty="0"/>
                <a:t>等</a:t>
              </a:r>
              <a:endParaRPr kumimoji="1" lang="en-US" altLang="ja-JP" sz="800" b="1" spc="70" dirty="0"/>
            </a:p>
          </p:txBody>
        </p:sp>
      </p:grpSp>
      <p:sp>
        <p:nvSpPr>
          <p:cNvPr id="27" name="正方形/長方形 26"/>
          <p:cNvSpPr/>
          <p:nvPr/>
        </p:nvSpPr>
        <p:spPr>
          <a:xfrm>
            <a:off x="1283454" y="5790135"/>
            <a:ext cx="5282446" cy="778611"/>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無理に聞き出さず、「いつも通り接する」ことが本人にとっては安心できる環境です。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その中でも、学校での様子を気に掛け、話を聞いてほしい様子等があれば話を聞きます。相談しやすい雰囲気を心掛けてください。</a:t>
            </a:r>
          </a:p>
        </p:txBody>
      </p:sp>
      <p:sp>
        <p:nvSpPr>
          <p:cNvPr id="51" name="正方形/長方形 50"/>
          <p:cNvSpPr/>
          <p:nvPr/>
        </p:nvSpPr>
        <p:spPr>
          <a:xfrm>
            <a:off x="412906" y="5790135"/>
            <a:ext cx="857094" cy="778611"/>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26" name="正方形/長方形 25"/>
          <p:cNvSpPr/>
          <p:nvPr/>
        </p:nvSpPr>
        <p:spPr>
          <a:xfrm>
            <a:off x="1283454" y="4385162"/>
            <a:ext cx="5282446"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支援方策検討・支援は</a:t>
            </a:r>
            <a:r>
              <a:rPr kumimoji="1" lang="en-US" altLang="ja-JP" sz="1100" spc="70" dirty="0">
                <a:solidFill>
                  <a:schemeClr val="tx1"/>
                </a:solidFill>
              </a:rPr>
              <a:t>YCC</a:t>
            </a:r>
            <a:r>
              <a:rPr kumimoji="1" lang="ja-JP" altLang="en-US" sz="1100" spc="70" dirty="0">
                <a:solidFill>
                  <a:schemeClr val="tx1"/>
                </a:solidFill>
              </a:rPr>
              <a:t>主導のもと、福祉関係機関や地域のピアサポート、子供の居場所等の民間団体が中心となって行われることが基本です。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学校も、</a:t>
            </a:r>
            <a:r>
              <a:rPr kumimoji="1" lang="en-US" altLang="ja-JP" sz="1100" spc="70" dirty="0">
                <a:solidFill>
                  <a:schemeClr val="tx1"/>
                </a:solidFill>
              </a:rPr>
              <a:t>YCC</a:t>
            </a:r>
            <a:r>
              <a:rPr kumimoji="1" lang="ja-JP" altLang="en-US" sz="1100" spc="70" dirty="0">
                <a:solidFill>
                  <a:schemeClr val="tx1"/>
                </a:solidFill>
              </a:rPr>
              <a:t>の呼びかけに応じ、支援検討の会議等の場があれば参加してください（参加適任者はケースごとに異なります）。学校の担当者の間で情報共有をしてください。</a:t>
            </a:r>
          </a:p>
        </p:txBody>
      </p:sp>
      <p:sp>
        <p:nvSpPr>
          <p:cNvPr id="48" name="正方形/長方形 47"/>
          <p:cNvSpPr/>
          <p:nvPr/>
        </p:nvSpPr>
        <p:spPr>
          <a:xfrm>
            <a:off x="412906" y="4385161"/>
            <a:ext cx="857094" cy="1252239"/>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t"/>
          <a:lstStyle/>
          <a:p>
            <a:pPr algn="ctr"/>
            <a:endParaRPr kumimoji="1" lang="en-US" altLang="ja-JP" sz="1500" b="1" spc="300" dirty="0">
              <a:solidFill>
                <a:schemeClr val="tx1"/>
              </a:solidFill>
            </a:endParaRPr>
          </a:p>
          <a:p>
            <a:pPr algn="ctr"/>
            <a:r>
              <a:rPr kumimoji="1" lang="ja-JP" altLang="en-US" sz="1500" b="1" spc="300" dirty="0">
                <a:solidFill>
                  <a:schemeClr val="tx1"/>
                </a:solidFill>
              </a:rPr>
              <a:t>支援する</a:t>
            </a:r>
          </a:p>
        </p:txBody>
      </p:sp>
      <p:sp>
        <p:nvSpPr>
          <p:cNvPr id="61" name="二等辺三角形 60"/>
          <p:cNvSpPr/>
          <p:nvPr/>
        </p:nvSpPr>
        <p:spPr>
          <a:xfrm rot="10800000">
            <a:off x="777613" y="2827896"/>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777613" y="4258601"/>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777613" y="5659515"/>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69319" y="6900730"/>
            <a:ext cx="317326" cy="2597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33" y="1603376"/>
            <a:ext cx="284694" cy="5362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59" y="2924984"/>
            <a:ext cx="458094" cy="506409"/>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51" y="4182411"/>
            <a:ext cx="475059" cy="508993"/>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69" y="5769619"/>
            <a:ext cx="574822" cy="516254"/>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sp>
        <p:nvSpPr>
          <p:cNvPr id="34" name="正方形/長方形 33">
            <a:extLst>
              <a:ext uri="{FF2B5EF4-FFF2-40B4-BE49-F238E27FC236}">
                <a16:creationId xmlns:a16="http://schemas.microsoft.com/office/drawing/2014/main" id="{A277F20C-E5B1-4FB3-9D47-B64C5B2AF9F7}"/>
              </a:ext>
            </a:extLst>
          </p:cNvPr>
          <p:cNvSpPr/>
          <p:nvPr/>
        </p:nvSpPr>
        <p:spPr>
          <a:xfrm>
            <a:off x="6667500" y="1680426"/>
            <a:ext cx="3846513" cy="1150556"/>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一見、家庭とは関係ないように見える学校での出来事や行動の特徴（学習意欲がない、大人と話が合う、など）が気付きのきっかけになることもあるため、変化を感じた際には、校内で相談してください。</a:t>
            </a:r>
          </a:p>
        </p:txBody>
      </p:sp>
      <p:sp>
        <p:nvSpPr>
          <p:cNvPr id="35" name="正方形/長方形 34">
            <a:extLst>
              <a:ext uri="{FF2B5EF4-FFF2-40B4-BE49-F238E27FC236}">
                <a16:creationId xmlns:a16="http://schemas.microsoft.com/office/drawing/2014/main" id="{3701BE29-84F3-4695-8490-E4B87774F0E7}"/>
              </a:ext>
            </a:extLst>
          </p:cNvPr>
          <p:cNvSpPr/>
          <p:nvPr/>
        </p:nvSpPr>
        <p:spPr>
          <a:xfrm>
            <a:off x="6667500" y="2938057"/>
            <a:ext cx="3846513"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a:solidFill>
                  <a:schemeClr val="tx1"/>
                </a:solidFill>
              </a:rPr>
              <a:t>管理職、 </a:t>
            </a:r>
            <a:r>
              <a:rPr kumimoji="1" lang="en-US" altLang="ja-JP" sz="1100" spc="70">
                <a:solidFill>
                  <a:schemeClr val="tx1"/>
                </a:solidFill>
              </a:rPr>
              <a:t>SC </a:t>
            </a:r>
            <a:r>
              <a:rPr kumimoji="1" lang="ja-JP" altLang="en-US" sz="1100" spc="70">
                <a:solidFill>
                  <a:schemeClr val="tx1"/>
                </a:solidFill>
              </a:rPr>
              <a:t>、</a:t>
            </a:r>
            <a:r>
              <a:rPr kumimoji="1" lang="en-US" altLang="ja-JP" sz="1100" spc="70">
                <a:solidFill>
                  <a:schemeClr val="tx1"/>
                </a:solidFill>
              </a:rPr>
              <a:t>SSW/YSW</a:t>
            </a:r>
            <a:r>
              <a:rPr kumimoji="1" lang="ja-JP" altLang="en-US" sz="1100" spc="70">
                <a:solidFill>
                  <a:schemeClr val="tx1"/>
                </a:solidFill>
              </a:rPr>
              <a:t>の方は、担任等教員の気付きを受け止め、</a:t>
            </a:r>
            <a:r>
              <a:rPr kumimoji="1" lang="en-US" altLang="ja-JP" sz="1100" spc="70">
                <a:solidFill>
                  <a:schemeClr val="tx1"/>
                </a:solidFill>
              </a:rPr>
              <a:t>YCC</a:t>
            </a:r>
            <a:r>
              <a:rPr kumimoji="1" lang="ja-JP" altLang="en-US" sz="1100" spc="70">
                <a:solidFill>
                  <a:schemeClr val="tx1"/>
                </a:solidFill>
              </a:rPr>
              <a:t>への報告・相談とともに、校内対応の可否を検討、現場教員への対応の指示をしてください。</a:t>
            </a:r>
          </a:p>
          <a:p>
            <a:pPr marL="171450" indent="-171450" algn="just">
              <a:lnSpc>
                <a:spcPct val="140000"/>
              </a:lnSpc>
              <a:buClr>
                <a:srgbClr val="F7B353"/>
              </a:buClr>
              <a:buFont typeface="Wingdings" panose="05000000000000000000" pitchFamily="2" charset="2"/>
              <a:buChar char="l"/>
            </a:pPr>
            <a:r>
              <a:rPr kumimoji="1" lang="ja-JP" altLang="en-US" sz="1100" spc="70">
                <a:solidFill>
                  <a:schemeClr val="tx1"/>
                </a:solidFill>
              </a:rPr>
              <a:t>校内で迅速に対応できない場合も決して見過ごさず、まず</a:t>
            </a:r>
            <a:r>
              <a:rPr kumimoji="1" lang="en-US" altLang="ja-JP" sz="1100" spc="70">
                <a:solidFill>
                  <a:schemeClr val="tx1"/>
                </a:solidFill>
              </a:rPr>
              <a:t>YCC</a:t>
            </a:r>
            <a:r>
              <a:rPr kumimoji="1" lang="ja-JP" altLang="en-US" sz="1100" spc="70">
                <a:solidFill>
                  <a:schemeClr val="tx1"/>
                </a:solidFill>
              </a:rPr>
              <a:t>につないでください。</a:t>
            </a:r>
            <a:endParaRPr kumimoji="1" lang="ja-JP" altLang="en-US" sz="1100" spc="70" dirty="0">
              <a:solidFill>
                <a:schemeClr val="tx1"/>
              </a:solidFill>
            </a:endParaRPr>
          </a:p>
        </p:txBody>
      </p:sp>
      <p:sp>
        <p:nvSpPr>
          <p:cNvPr id="36" name="正方形/長方形 35">
            <a:extLst>
              <a:ext uri="{FF2B5EF4-FFF2-40B4-BE49-F238E27FC236}">
                <a16:creationId xmlns:a16="http://schemas.microsoft.com/office/drawing/2014/main" id="{7350948D-7A0A-48EC-8B93-0FDDFEBD064B}"/>
              </a:ext>
            </a:extLst>
          </p:cNvPr>
          <p:cNvSpPr/>
          <p:nvPr/>
        </p:nvSpPr>
        <p:spPr>
          <a:xfrm>
            <a:off x="6667500" y="5790135"/>
            <a:ext cx="3846513" cy="778611"/>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変化があればすぐに</a:t>
            </a:r>
            <a:r>
              <a:rPr kumimoji="1" lang="en-US" altLang="ja-JP" sz="1100" spc="70" dirty="0">
                <a:solidFill>
                  <a:schemeClr val="tx1"/>
                </a:solidFill>
              </a:rPr>
              <a:t>SC</a:t>
            </a:r>
            <a:r>
              <a:rPr kumimoji="1" lang="ja-JP" altLang="en-US" sz="1100" spc="70" dirty="0">
                <a:solidFill>
                  <a:schemeClr val="tx1"/>
                </a:solidFill>
              </a:rPr>
              <a:t>、</a:t>
            </a:r>
            <a:r>
              <a:rPr kumimoji="1" lang="en-US" altLang="ja-JP" sz="1100" spc="70" dirty="0">
                <a:solidFill>
                  <a:schemeClr val="tx1"/>
                </a:solidFill>
              </a:rPr>
              <a:t>SSW/YSW</a:t>
            </a:r>
            <a:r>
              <a:rPr kumimoji="1" lang="ja-JP" altLang="en-US" sz="1100" spc="70" dirty="0">
                <a:solidFill>
                  <a:schemeClr val="tx1"/>
                </a:solidFill>
              </a:rPr>
              <a:t>、</a:t>
            </a:r>
            <a:r>
              <a:rPr kumimoji="1" lang="en-US" altLang="ja-JP" sz="1100" spc="70" dirty="0">
                <a:solidFill>
                  <a:schemeClr val="tx1"/>
                </a:solidFill>
              </a:rPr>
              <a:t>YCC</a:t>
            </a:r>
            <a:r>
              <a:rPr kumimoji="1" lang="ja-JP" altLang="en-US" sz="1100" spc="70" dirty="0">
                <a:solidFill>
                  <a:schemeClr val="tx1"/>
                </a:solidFill>
              </a:rPr>
              <a:t>に情報共有しましょう。ちょっとした変化が、サインかもしれません。</a:t>
            </a:r>
          </a:p>
        </p:txBody>
      </p:sp>
      <p:sp>
        <p:nvSpPr>
          <p:cNvPr id="37" name="正方形/長方形 36">
            <a:extLst>
              <a:ext uri="{FF2B5EF4-FFF2-40B4-BE49-F238E27FC236}">
                <a16:creationId xmlns:a16="http://schemas.microsoft.com/office/drawing/2014/main" id="{557ABD28-16A2-44A5-8B18-740DB6BEA861}"/>
              </a:ext>
            </a:extLst>
          </p:cNvPr>
          <p:cNvSpPr/>
          <p:nvPr/>
        </p:nvSpPr>
        <p:spPr>
          <a:xfrm>
            <a:off x="6667500" y="4385161"/>
            <a:ext cx="3846513"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本人同意を前提としますが、他機関との連携の際、個人情報は法律に基づき守られます（児童福祉法に基づく要保護児童対策地域協議会等の枠組み）。</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有効な支援につなげられるよう、適切な情報共有を心がけてください。心配な点は</a:t>
            </a:r>
            <a:r>
              <a:rPr kumimoji="1" lang="en-US" altLang="ja-JP" sz="1100" spc="70" dirty="0">
                <a:solidFill>
                  <a:schemeClr val="tx1"/>
                </a:solidFill>
              </a:rPr>
              <a:t>YCC</a:t>
            </a:r>
            <a:r>
              <a:rPr kumimoji="1" lang="ja-JP" altLang="en-US" sz="1100" spc="70" dirty="0">
                <a:solidFill>
                  <a:schemeClr val="tx1"/>
                </a:solidFill>
              </a:rPr>
              <a:t>に相談しましょう。</a:t>
            </a:r>
          </a:p>
        </p:txBody>
      </p:sp>
      <p:sp>
        <p:nvSpPr>
          <p:cNvPr id="42" name="正方形/長方形 41">
            <a:extLst>
              <a:ext uri="{FF2B5EF4-FFF2-40B4-BE49-F238E27FC236}">
                <a16:creationId xmlns:a16="http://schemas.microsoft.com/office/drawing/2014/main" id="{B571B93A-EB23-41B5-9767-20730AB82FD7}"/>
              </a:ext>
            </a:extLst>
          </p:cNvPr>
          <p:cNvSpPr/>
          <p:nvPr/>
        </p:nvSpPr>
        <p:spPr>
          <a:xfrm>
            <a:off x="1283454" y="1457356"/>
            <a:ext cx="5282446" cy="192709"/>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行動指針</a:t>
            </a:r>
          </a:p>
        </p:txBody>
      </p:sp>
      <p:sp>
        <p:nvSpPr>
          <p:cNvPr id="43" name="正方形/長方形 42">
            <a:extLst>
              <a:ext uri="{FF2B5EF4-FFF2-40B4-BE49-F238E27FC236}">
                <a16:creationId xmlns:a16="http://schemas.microsoft.com/office/drawing/2014/main" id="{BA4FD93A-5EFB-4AF3-8BCF-648601CA7A36}"/>
              </a:ext>
            </a:extLst>
          </p:cNvPr>
          <p:cNvSpPr/>
          <p:nvPr/>
        </p:nvSpPr>
        <p:spPr>
          <a:xfrm>
            <a:off x="6667500" y="1457356"/>
            <a:ext cx="3829180" cy="1944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行動のポイント</a:t>
            </a:r>
          </a:p>
        </p:txBody>
      </p:sp>
      <p:sp>
        <p:nvSpPr>
          <p:cNvPr id="47" name="角丸四角形 45">
            <a:extLst>
              <a:ext uri="{FF2B5EF4-FFF2-40B4-BE49-F238E27FC236}">
                <a16:creationId xmlns:a16="http://schemas.microsoft.com/office/drawing/2014/main" id="{3653C8FC-F20D-40A1-BD0D-7A67E72186DD}"/>
              </a:ext>
            </a:extLst>
          </p:cNvPr>
          <p:cNvSpPr/>
          <p:nvPr/>
        </p:nvSpPr>
        <p:spPr>
          <a:xfrm>
            <a:off x="463134" y="4893755"/>
            <a:ext cx="744616" cy="74793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管理職・</a:t>
            </a:r>
          </a:p>
          <a:p>
            <a:pPr algn="ctr"/>
            <a:r>
              <a:rPr kumimoji="1" lang="ja-JP" altLang="en-US" sz="800" b="1" spc="70" dirty="0"/>
              <a:t>校内の</a:t>
            </a:r>
            <a:endParaRPr kumimoji="1" lang="en-US" altLang="ja-JP" sz="800" b="1" spc="70" dirty="0"/>
          </a:p>
          <a:p>
            <a:pPr algn="ctr"/>
            <a:r>
              <a:rPr kumimoji="1" lang="ja-JP" altLang="en-US" sz="800" b="1" spc="70" dirty="0"/>
              <a:t>連絡担当・</a:t>
            </a:r>
            <a:r>
              <a:rPr kumimoji="1" lang="en-US" altLang="ja-JP" sz="800" b="1" spc="70" dirty="0"/>
              <a:t>SSW/YSW</a:t>
            </a:r>
            <a:r>
              <a:rPr kumimoji="1" lang="ja-JP" altLang="en-US" sz="800" b="1" spc="70" dirty="0"/>
              <a:t>等</a:t>
            </a:r>
            <a:endParaRPr kumimoji="1" lang="en-US" altLang="ja-JP" sz="800" b="1" spc="70" dirty="0"/>
          </a:p>
        </p:txBody>
      </p:sp>
      <p:sp>
        <p:nvSpPr>
          <p:cNvPr id="55" name="角丸四角形 40">
            <a:extLst>
              <a:ext uri="{FF2B5EF4-FFF2-40B4-BE49-F238E27FC236}">
                <a16:creationId xmlns:a16="http://schemas.microsoft.com/office/drawing/2014/main" id="{BFD02F77-61DF-416A-9EAA-364C8ADA5DD4}"/>
              </a:ext>
            </a:extLst>
          </p:cNvPr>
          <p:cNvSpPr/>
          <p:nvPr/>
        </p:nvSpPr>
        <p:spPr>
          <a:xfrm>
            <a:off x="517753" y="6205760"/>
            <a:ext cx="678779" cy="30241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全教職員</a:t>
            </a:r>
            <a:endParaRPr kumimoji="1" lang="en-US" altLang="ja-JP" sz="800" b="1" spc="70" dirty="0"/>
          </a:p>
        </p:txBody>
      </p:sp>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本人・家庭には自覚がなく支援サービスが届かない可能性があり、家庭訪問や、教員が意識的に児童生徒・家庭に情報を伝達していくことも重要です。本編第７章も参照してください。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7479160" y="2707341"/>
            <a:ext cx="2658906" cy="461829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□家族の付き添いや介助をしている、</a:t>
            </a:r>
            <a:br>
              <a:rPr kumimoji="1" lang="en-US" altLang="ja-JP" sz="1050" spc="50" dirty="0">
                <a:solidFill>
                  <a:schemeClr val="tx1"/>
                </a:solidFill>
              </a:rPr>
            </a:br>
            <a:r>
              <a:rPr kumimoji="1" lang="ja-JP" altLang="en-US" sz="1050" spc="50" dirty="0">
                <a:solidFill>
                  <a:schemeClr val="tx1"/>
                </a:solidFill>
              </a:rPr>
              <a:t>　幼いきょうだいの送迎や世話をしている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ことがある</a:t>
            </a: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□面談等で通訳をしたり、保護者の代わり</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に金銭管理をしている</a:t>
            </a:r>
          </a:p>
          <a:p>
            <a:pPr>
              <a:lnSpc>
                <a:spcPct val="130000"/>
              </a:lnSpc>
              <a:buClr>
                <a:srgbClr val="F7B353"/>
              </a:buClr>
              <a:buSzPct val="120000"/>
            </a:pPr>
            <a:r>
              <a:rPr kumimoji="1" lang="ja-JP" altLang="en-US" sz="1050" spc="50" dirty="0">
                <a:solidFill>
                  <a:schemeClr val="tx1"/>
                </a:solidFill>
              </a:rPr>
              <a:t>□生活ノートに家族等のケアをしていること</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が書かれている</a:t>
            </a:r>
          </a:p>
          <a:p>
            <a:pPr>
              <a:lnSpc>
                <a:spcPct val="130000"/>
              </a:lnSpc>
              <a:buClr>
                <a:srgbClr val="F7B353"/>
              </a:buClr>
              <a:buSzPct val="120000"/>
            </a:pPr>
            <a:r>
              <a:rPr kumimoji="1" lang="ja-JP" altLang="en-US" sz="1050" spc="50" dirty="0">
                <a:solidFill>
                  <a:schemeClr val="tx1"/>
                </a:solidFill>
              </a:rPr>
              <a:t>□生活のために過度なアルバイトをしている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生活のために就職を希望している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□アルコール・薬物・ギャンブル問題を抱える家族に対応している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□（認知症や精神疾患などで）目を離せない家族の見守りや声かけなどの気遣いをしている</a:t>
            </a:r>
          </a:p>
          <a:p>
            <a:pPr>
              <a:lnSpc>
                <a:spcPct val="130000"/>
              </a:lnSpc>
              <a:buClr>
                <a:srgbClr val="F7B353"/>
              </a:buClr>
              <a:buSzPct val="120000"/>
            </a:pPr>
            <a:endParaRPr kumimoji="1" lang="ja-JP" altLang="en-US" sz="1050" spc="50" dirty="0">
              <a:solidFill>
                <a:schemeClr val="tx1"/>
              </a:solidFill>
              <a:highlight>
                <a:srgbClr val="00FFFF"/>
              </a:highlight>
            </a:endParaRPr>
          </a:p>
          <a:p>
            <a:pPr>
              <a:lnSpc>
                <a:spcPct val="130000"/>
              </a:lnSpc>
              <a:buClr>
                <a:srgbClr val="F7B353"/>
              </a:buClr>
              <a:buSzPct val="120000"/>
            </a:pPr>
            <a:endParaRPr kumimoji="1" lang="ja-JP" altLang="en-US" sz="1050" spc="50" dirty="0">
              <a:solidFill>
                <a:schemeClr val="tx1"/>
              </a:solidFill>
            </a:endParaRPr>
          </a:p>
        </p:txBody>
      </p:sp>
      <p:sp>
        <p:nvSpPr>
          <p:cNvPr id="60" name="正方形/長方形 59"/>
          <p:cNvSpPr/>
          <p:nvPr/>
        </p:nvSpPr>
        <p:spPr>
          <a:xfrm>
            <a:off x="7479218" y="2282419"/>
            <a:ext cx="2658846" cy="4249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a:t>
            </a:r>
            <a:r>
              <a:rPr kumimoji="1" lang="ja-JP" altLang="en-US" sz="1200" b="1" dirty="0">
                <a:solidFill>
                  <a:schemeClr val="bg1"/>
                </a:solidFill>
                <a:latin typeface="+mn-ea"/>
                <a:cs typeface="メイリオ" panose="020B0604030504040204" pitchFamily="50" charset="-128"/>
              </a:rPr>
              <a:t>（児童・生徒）</a:t>
            </a:r>
            <a:r>
              <a:rPr kumimoji="1" lang="ja-JP" altLang="en-US" sz="1200" b="1" spc="150" dirty="0">
                <a:solidFill>
                  <a:schemeClr val="bg1"/>
                </a:solidFill>
              </a:rPr>
              <a:t>がケアをしている様子</a:t>
            </a:r>
          </a:p>
        </p:txBody>
      </p:sp>
      <p:sp>
        <p:nvSpPr>
          <p:cNvPr id="62" name="角丸四角形 61"/>
          <p:cNvSpPr/>
          <p:nvPr/>
        </p:nvSpPr>
        <p:spPr>
          <a:xfrm>
            <a:off x="561258" y="2533041"/>
            <a:ext cx="4404442" cy="3060000"/>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□元気がなく、表情が乏しい　精神的に不安定である　</a:t>
            </a:r>
          </a:p>
          <a:p>
            <a:pPr>
              <a:lnSpc>
                <a:spcPct val="130000"/>
              </a:lnSpc>
              <a:buClr>
                <a:srgbClr val="F7B353"/>
              </a:buClr>
              <a:buSzPct val="120000"/>
            </a:pPr>
            <a:r>
              <a:rPr kumimoji="1" lang="ja-JP" altLang="en-US" sz="1050" spc="50" dirty="0">
                <a:solidFill>
                  <a:schemeClr val="tx1"/>
                </a:solidFill>
              </a:rPr>
              <a:t>□欠席、遅刻、早退が多い　不登校傾向もしくは不登校である</a:t>
            </a:r>
          </a:p>
          <a:p>
            <a:pPr>
              <a:lnSpc>
                <a:spcPct val="130000"/>
              </a:lnSpc>
              <a:buClr>
                <a:srgbClr val="F7B353"/>
              </a:buClr>
              <a:buSzPct val="120000"/>
            </a:pPr>
            <a:r>
              <a:rPr kumimoji="1" lang="ja-JP" altLang="en-US" sz="1050" spc="50" dirty="0">
                <a:solidFill>
                  <a:schemeClr val="tx1"/>
                </a:solidFill>
              </a:rPr>
              <a:t>□部活に入っていない、休みがち、遅刻、早退が多い </a:t>
            </a:r>
          </a:p>
          <a:p>
            <a:pPr>
              <a:lnSpc>
                <a:spcPct val="130000"/>
              </a:lnSpc>
              <a:buClr>
                <a:srgbClr val="F7B353"/>
              </a:buClr>
              <a:buSzPct val="120000"/>
            </a:pPr>
            <a:r>
              <a:rPr kumimoji="1" lang="ja-JP" altLang="en-US" sz="1050" spc="50" dirty="0">
                <a:solidFill>
                  <a:schemeClr val="tx1"/>
                </a:solidFill>
              </a:rPr>
              <a:t>□修学旅行や宿泊行事等を欠席する</a:t>
            </a:r>
          </a:p>
          <a:p>
            <a:pPr>
              <a:lnSpc>
                <a:spcPct val="130000"/>
              </a:lnSpc>
              <a:buClr>
                <a:srgbClr val="F7B353"/>
              </a:buClr>
              <a:buSzPct val="120000"/>
            </a:pPr>
            <a:r>
              <a:rPr kumimoji="1" lang="ja-JP" altLang="en-US" sz="1050" spc="50" dirty="0">
                <a:solidFill>
                  <a:schemeClr val="tx1"/>
                </a:solidFill>
              </a:rPr>
              <a:t>□宿題・課題の提出漏れや遅れがある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□保健室で過ごしていることが多い</a:t>
            </a:r>
          </a:p>
          <a:p>
            <a:pPr>
              <a:lnSpc>
                <a:spcPct val="130000"/>
              </a:lnSpc>
              <a:buClr>
                <a:srgbClr val="F7B353"/>
              </a:buClr>
              <a:buSzPct val="120000"/>
            </a:pPr>
            <a:r>
              <a:rPr kumimoji="1" lang="ja-JP" altLang="en-US" sz="1050" spc="50" dirty="0">
                <a:solidFill>
                  <a:schemeClr val="tx1"/>
                </a:solidFill>
              </a:rPr>
              <a:t>□授業中の集中力が欠けている　居眠りをしていることが多い</a:t>
            </a:r>
          </a:p>
          <a:p>
            <a:pPr>
              <a:lnSpc>
                <a:spcPct val="130000"/>
              </a:lnSpc>
              <a:buClr>
                <a:srgbClr val="F7B353"/>
              </a:buClr>
              <a:buSzPct val="120000"/>
            </a:pPr>
            <a:r>
              <a:rPr kumimoji="1" lang="ja-JP" altLang="en-US" sz="1050" spc="50" dirty="0">
                <a:solidFill>
                  <a:schemeClr val="tx1"/>
                </a:solidFill>
              </a:rPr>
              <a:t>□学力が低下している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□単位の取得が滞っている　中退のおそれがある（高校生）</a:t>
            </a:r>
          </a:p>
          <a:p>
            <a:pPr>
              <a:lnSpc>
                <a:spcPct val="130000"/>
              </a:lnSpc>
              <a:buClr>
                <a:srgbClr val="F7B353"/>
              </a:buClr>
              <a:buSzPct val="120000"/>
            </a:pPr>
            <a:r>
              <a:rPr kumimoji="1" lang="ja-JP" altLang="en-US" sz="1050" spc="50" dirty="0">
                <a:solidFill>
                  <a:schemeClr val="tx1"/>
                </a:solidFill>
              </a:rPr>
              <a:t>□持ち物がそろわない　学校で使用するものを用意してもらえない</a:t>
            </a:r>
          </a:p>
          <a:p>
            <a:pPr>
              <a:lnSpc>
                <a:spcPct val="130000"/>
              </a:lnSpc>
              <a:buClr>
                <a:srgbClr val="F7B353"/>
              </a:buClr>
              <a:buSzPct val="120000"/>
            </a:pPr>
            <a:r>
              <a:rPr kumimoji="1" lang="ja-JP" altLang="en-US" sz="1050" spc="50" dirty="0">
                <a:solidFill>
                  <a:schemeClr val="tx1"/>
                </a:solidFill>
              </a:rPr>
              <a:t>□友人関係が希薄、ひとりでいることがある　非行等がみられる</a:t>
            </a:r>
          </a:p>
          <a:p>
            <a:pPr>
              <a:lnSpc>
                <a:spcPct val="130000"/>
              </a:lnSpc>
              <a:buClr>
                <a:srgbClr val="F7B353"/>
              </a:buClr>
              <a:buSzPct val="120000"/>
            </a:pPr>
            <a:r>
              <a:rPr kumimoji="1" lang="ja-JP" altLang="en-US" sz="1050" spc="50" dirty="0">
                <a:solidFill>
                  <a:schemeClr val="tx1"/>
                </a:solidFill>
              </a:rPr>
              <a:t>□家族に関する不安や悩みを口にしている　</a:t>
            </a:r>
          </a:p>
          <a:p>
            <a:pPr>
              <a:lnSpc>
                <a:spcPct val="130000"/>
              </a:lnSpc>
              <a:buClr>
                <a:srgbClr val="F7B353"/>
              </a:buClr>
              <a:buSzPct val="120000"/>
            </a:pPr>
            <a:r>
              <a:rPr kumimoji="1" lang="ja-JP" altLang="en-US" sz="1050" spc="50" dirty="0">
                <a:solidFill>
                  <a:schemeClr val="tx1"/>
                </a:solidFill>
              </a:rPr>
              <a:t>□年齢に比べ、しっかりしている様子が見られる（精神的成熟度が高い）</a:t>
            </a:r>
          </a:p>
          <a:p>
            <a:pPr>
              <a:lnSpc>
                <a:spcPct val="130000"/>
              </a:lnSpc>
              <a:buClr>
                <a:srgbClr val="F7B353"/>
              </a:buClr>
              <a:buSzPct val="120000"/>
            </a:pPr>
            <a:r>
              <a:rPr kumimoji="1" lang="ja-JP" altLang="en-US" sz="1050" spc="50" dirty="0">
                <a:solidFill>
                  <a:schemeClr val="tx1"/>
                </a:solidFill>
              </a:rPr>
              <a:t>□周囲の人に非常に気をつかう</a:t>
            </a:r>
          </a:p>
        </p:txBody>
      </p:sp>
      <p:sp>
        <p:nvSpPr>
          <p:cNvPr id="63" name="正方形/長方形 62"/>
          <p:cNvSpPr/>
          <p:nvPr/>
        </p:nvSpPr>
        <p:spPr>
          <a:xfrm>
            <a:off x="561329" y="2282419"/>
            <a:ext cx="4404442"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a:t>
            </a:r>
            <a:r>
              <a:rPr kumimoji="1" lang="ja-JP" altLang="en-US" sz="1200" b="1" dirty="0">
                <a:solidFill>
                  <a:schemeClr val="bg1"/>
                </a:solidFill>
                <a:latin typeface="+mn-ea"/>
                <a:cs typeface="メイリオ" panose="020B0604030504040204" pitchFamily="50" charset="-128"/>
              </a:rPr>
              <a:t>（児童・生徒）</a:t>
            </a:r>
            <a:r>
              <a:rPr kumimoji="1" lang="ja-JP" altLang="en-US" sz="1200" b="1" spc="150" dirty="0">
                <a:solidFill>
                  <a:schemeClr val="bg1"/>
                </a:solidFill>
              </a:rPr>
              <a:t>の様子</a:t>
            </a:r>
          </a:p>
        </p:txBody>
      </p:sp>
      <p:sp>
        <p:nvSpPr>
          <p:cNvPr id="65" name="角丸四角形 64"/>
          <p:cNvSpPr/>
          <p:nvPr/>
        </p:nvSpPr>
        <p:spPr>
          <a:xfrm>
            <a:off x="5055596" y="2708758"/>
            <a:ext cx="2328706" cy="2873455"/>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□極端に痩せてきた（太ってきた）</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給食の過食傾向にある</a:t>
            </a:r>
          </a:p>
          <a:p>
            <a:pPr>
              <a:lnSpc>
                <a:spcPct val="130000"/>
              </a:lnSpc>
              <a:buClr>
                <a:srgbClr val="F7B353"/>
              </a:buClr>
              <a:buSzPct val="120000"/>
            </a:pPr>
            <a:r>
              <a:rPr kumimoji="1" lang="ja-JP" altLang="en-US" sz="1050" spc="50" dirty="0">
                <a:solidFill>
                  <a:schemeClr val="tx1"/>
                </a:solidFill>
              </a:rPr>
              <a:t>□生活リズムや身だしなみが整って</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いない</a:t>
            </a:r>
          </a:p>
          <a:p>
            <a:pPr>
              <a:lnSpc>
                <a:spcPct val="130000"/>
              </a:lnSpc>
              <a:buClr>
                <a:srgbClr val="F7B353"/>
              </a:buClr>
              <a:buSzPct val="120000"/>
            </a:pPr>
            <a:r>
              <a:rPr kumimoji="1" lang="ja-JP" altLang="en-US" sz="1050" spc="50" dirty="0">
                <a:solidFill>
                  <a:schemeClr val="tx1"/>
                </a:solidFill>
              </a:rPr>
              <a:t>□保護者が書くべき手続き書類等を、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□保清されていない</a:t>
            </a:r>
            <a:endParaRPr kumimoji="1" lang="en-US" altLang="ja-JP" sz="1050" spc="50" dirty="0">
              <a:solidFill>
                <a:schemeClr val="tx1"/>
              </a:solidFill>
            </a:endParaRPr>
          </a:p>
          <a:p>
            <a:pPr algn="ctr">
              <a:lnSpc>
                <a:spcPct val="130000"/>
              </a:lnSpc>
              <a:buClr>
                <a:srgbClr val="F7B353"/>
              </a:buClr>
              <a:buSzPct val="120000"/>
            </a:pPr>
            <a:r>
              <a:rPr kumimoji="1" lang="ja-JP" altLang="en-US" sz="1050" spc="50" dirty="0">
                <a:solidFill>
                  <a:schemeClr val="tx1"/>
                </a:solidFill>
              </a:rPr>
              <a:t>（同じ服を着ている、入浴をしていない様子がうかがえる）</a:t>
            </a:r>
          </a:p>
          <a:p>
            <a:pPr>
              <a:lnSpc>
                <a:spcPct val="130000"/>
              </a:lnSpc>
              <a:buClr>
                <a:srgbClr val="F7B353"/>
              </a:buClr>
              <a:buSzPct val="120000"/>
            </a:pPr>
            <a:endParaRPr kumimoji="1" lang="ja-JP" altLang="en-US" sz="1050" spc="50" dirty="0">
              <a:solidFill>
                <a:schemeClr val="tx1"/>
              </a:solidFill>
            </a:endParaRPr>
          </a:p>
        </p:txBody>
      </p:sp>
      <p:sp>
        <p:nvSpPr>
          <p:cNvPr id="66" name="正方形/長方形 65"/>
          <p:cNvSpPr/>
          <p:nvPr/>
        </p:nvSpPr>
        <p:spPr>
          <a:xfrm>
            <a:off x="5055648" y="2283832"/>
            <a:ext cx="2328654" cy="424924"/>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子供（児童・生徒）が必要な</a:t>
            </a:r>
            <a:endParaRPr kumimoji="1" lang="en-US" altLang="ja-JP" sz="1200" b="1" spc="150" dirty="0">
              <a:solidFill>
                <a:schemeClr val="bg1"/>
              </a:solidFill>
            </a:endParaRPr>
          </a:p>
          <a:p>
            <a:pPr algn="ctr">
              <a:lnSpc>
                <a:spcPct val="110000"/>
              </a:lnSpc>
            </a:pPr>
            <a:r>
              <a:rPr kumimoji="1" lang="ja-JP" altLang="en-US" sz="1200" b="1" spc="150" dirty="0">
                <a:solidFill>
                  <a:schemeClr val="bg1"/>
                </a:solidFill>
              </a:rPr>
              <a:t>世話をされていない様子</a:t>
            </a:r>
          </a:p>
        </p:txBody>
      </p:sp>
      <p:sp>
        <p:nvSpPr>
          <p:cNvPr id="68" name="角丸四角形 67"/>
          <p:cNvSpPr/>
          <p:nvPr/>
        </p:nvSpPr>
        <p:spPr>
          <a:xfrm>
            <a:off x="875318" y="5645014"/>
            <a:ext cx="6508984"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　</a:t>
            </a: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□日本語が母語でない家族がいる</a:t>
            </a:r>
          </a:p>
          <a:p>
            <a:pPr>
              <a:lnSpc>
                <a:spcPct val="130000"/>
              </a:lnSpc>
              <a:buClr>
                <a:srgbClr val="F7B353"/>
              </a:buClr>
              <a:buSzPct val="120000"/>
            </a:pPr>
            <a:r>
              <a:rPr kumimoji="1" lang="ja-JP" altLang="en-US" sz="1050" spc="50" dirty="0">
                <a:solidFill>
                  <a:schemeClr val="tx1"/>
                </a:solidFill>
              </a:rPr>
              <a:t>□保護者が多忙である　　　　　　　　　　　　　　　　　　　　　　　</a:t>
            </a:r>
          </a:p>
          <a:p>
            <a:pPr>
              <a:lnSpc>
                <a:spcPct val="130000"/>
              </a:lnSpc>
              <a:buClr>
                <a:srgbClr val="F7B353"/>
              </a:buClr>
              <a:buSzPct val="120000"/>
            </a:pPr>
            <a:r>
              <a:rPr kumimoji="1" lang="ja-JP" altLang="en-US" sz="1050" spc="50" dirty="0">
                <a:solidFill>
                  <a:schemeClr val="tx1"/>
                </a:solidFill>
              </a:rPr>
              <a:t>□経済的に困窮している　　　　　　　　　　　　　</a:t>
            </a:r>
          </a:p>
          <a:p>
            <a:pPr>
              <a:lnSpc>
                <a:spcPct val="130000"/>
              </a:lnSpc>
              <a:buClr>
                <a:srgbClr val="F7B353"/>
              </a:buClr>
              <a:buSzPct val="120000"/>
            </a:pPr>
            <a:r>
              <a:rPr kumimoji="1" lang="ja-JP" altLang="en-US" sz="1050" spc="50" dirty="0">
                <a:solidFill>
                  <a:schemeClr val="tx1"/>
                </a:solidFill>
              </a:rPr>
              <a:t>□学校諸経費の納入が遅れる　滞納や未払いがある　　　　　</a:t>
            </a:r>
          </a:p>
          <a:p>
            <a:pPr>
              <a:lnSpc>
                <a:spcPct val="130000"/>
              </a:lnSpc>
              <a:buClr>
                <a:srgbClr val="F7B353"/>
              </a:buClr>
              <a:buSzPct val="120000"/>
            </a:pPr>
            <a:r>
              <a:rPr kumimoji="1" lang="ja-JP" altLang="en-US" sz="1050" spc="50" dirty="0">
                <a:solidFill>
                  <a:schemeClr val="tx1"/>
                </a:solidFill>
              </a:rPr>
              <a:t>□授業参観や保護者面談を欠席する</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grpSp>
        <p:nvGrpSpPr>
          <p:cNvPr id="7" name="グループ化 6">
            <a:extLst>
              <a:ext uri="{FF2B5EF4-FFF2-40B4-BE49-F238E27FC236}">
                <a16:creationId xmlns:a16="http://schemas.microsoft.com/office/drawing/2014/main" id="{31ABECE0-A908-44B9-A3E9-034367B91C70}"/>
              </a:ext>
            </a:extLst>
          </p:cNvPr>
          <p:cNvGrpSpPr/>
          <p:nvPr/>
        </p:nvGrpSpPr>
        <p:grpSpPr>
          <a:xfrm>
            <a:off x="1264024" y="5950731"/>
            <a:ext cx="3334870" cy="1240500"/>
            <a:chOff x="1149384" y="5950731"/>
            <a:chExt cx="3600000" cy="1240500"/>
          </a:xfrm>
        </p:grpSpPr>
        <p:sp>
          <p:nvSpPr>
            <p:cNvPr id="36" name="フリーフォーム 220">
              <a:extLst>
                <a:ext uri="{FF2B5EF4-FFF2-40B4-BE49-F238E27FC236}">
                  <a16:creationId xmlns:a16="http://schemas.microsoft.com/office/drawing/2014/main" id="{212ADB50-09A2-4D9F-A9D5-426B5B401A1D}"/>
                </a:ext>
              </a:extLst>
            </p:cNvPr>
            <p:cNvSpPr/>
            <p:nvPr/>
          </p:nvSpPr>
          <p:spPr>
            <a:xfrm>
              <a:off x="1149384" y="5950731"/>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20">
              <a:extLst>
                <a:ext uri="{FF2B5EF4-FFF2-40B4-BE49-F238E27FC236}">
                  <a16:creationId xmlns:a16="http://schemas.microsoft.com/office/drawing/2014/main" id="{CDA5E6CD-FBC9-4F7A-BCD3-F1D3A95D1072}"/>
                </a:ext>
              </a:extLst>
            </p:cNvPr>
            <p:cNvSpPr/>
            <p:nvPr/>
          </p:nvSpPr>
          <p:spPr>
            <a:xfrm>
              <a:off x="1149384" y="6160283"/>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220">
              <a:extLst>
                <a:ext uri="{FF2B5EF4-FFF2-40B4-BE49-F238E27FC236}">
                  <a16:creationId xmlns:a16="http://schemas.microsoft.com/office/drawing/2014/main" id="{1D643409-E9CC-4568-94A5-AFAAAB59AEA4}"/>
                </a:ext>
              </a:extLst>
            </p:cNvPr>
            <p:cNvSpPr/>
            <p:nvPr/>
          </p:nvSpPr>
          <p:spPr>
            <a:xfrm>
              <a:off x="1149384" y="6355547"/>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0">
              <a:extLst>
                <a:ext uri="{FF2B5EF4-FFF2-40B4-BE49-F238E27FC236}">
                  <a16:creationId xmlns:a16="http://schemas.microsoft.com/office/drawing/2014/main" id="{CB8752E5-4264-4F27-9C3C-77B2C772ED33}"/>
                </a:ext>
              </a:extLst>
            </p:cNvPr>
            <p:cNvSpPr/>
            <p:nvPr/>
          </p:nvSpPr>
          <p:spPr>
            <a:xfrm>
              <a:off x="1149384" y="6586528"/>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0">
              <a:extLst>
                <a:ext uri="{FF2B5EF4-FFF2-40B4-BE49-F238E27FC236}">
                  <a16:creationId xmlns:a16="http://schemas.microsoft.com/office/drawing/2014/main" id="{9C9B426B-6BC2-46EB-AE18-1720BE70358D}"/>
                </a:ext>
              </a:extLst>
            </p:cNvPr>
            <p:cNvSpPr/>
            <p:nvPr/>
          </p:nvSpPr>
          <p:spPr>
            <a:xfrm>
              <a:off x="1149384" y="6774648"/>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0">
              <a:extLst>
                <a:ext uri="{FF2B5EF4-FFF2-40B4-BE49-F238E27FC236}">
                  <a16:creationId xmlns:a16="http://schemas.microsoft.com/office/drawing/2014/main" id="{B86B2B1D-D3ED-4085-AC1E-9E65840F0262}"/>
                </a:ext>
              </a:extLst>
            </p:cNvPr>
            <p:cNvSpPr/>
            <p:nvPr/>
          </p:nvSpPr>
          <p:spPr>
            <a:xfrm>
              <a:off x="1149384" y="6998487"/>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0">
              <a:extLst>
                <a:ext uri="{FF2B5EF4-FFF2-40B4-BE49-F238E27FC236}">
                  <a16:creationId xmlns:a16="http://schemas.microsoft.com/office/drawing/2014/main" id="{562A72D2-E9A9-4E8F-81D9-BCBE8C1EEB0F}"/>
                </a:ext>
              </a:extLst>
            </p:cNvPr>
            <p:cNvSpPr/>
            <p:nvPr/>
          </p:nvSpPr>
          <p:spPr>
            <a:xfrm>
              <a:off x="1149384" y="7191231"/>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B08C49BA-2A29-4E25-B9B8-3AD947947814}"/>
              </a:ext>
            </a:extLst>
          </p:cNvPr>
          <p:cNvGrpSpPr/>
          <p:nvPr/>
        </p:nvGrpSpPr>
        <p:grpSpPr>
          <a:xfrm>
            <a:off x="705131" y="2845927"/>
            <a:ext cx="4044253" cy="2692358"/>
            <a:chOff x="601973" y="2845927"/>
            <a:chExt cx="4320000" cy="2692358"/>
          </a:xfrm>
        </p:grpSpPr>
        <p:sp>
          <p:nvSpPr>
            <p:cNvPr id="17" name="フリーフォーム 234">
              <a:extLst>
                <a:ext uri="{FF2B5EF4-FFF2-40B4-BE49-F238E27FC236}">
                  <a16:creationId xmlns:a16="http://schemas.microsoft.com/office/drawing/2014/main" id="{67445C40-6DBB-4404-9B50-82C2835F2B79}"/>
                </a:ext>
              </a:extLst>
            </p:cNvPr>
            <p:cNvSpPr/>
            <p:nvPr/>
          </p:nvSpPr>
          <p:spPr>
            <a:xfrm>
              <a:off x="601973" y="2845927"/>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4">
              <a:extLst>
                <a:ext uri="{FF2B5EF4-FFF2-40B4-BE49-F238E27FC236}">
                  <a16:creationId xmlns:a16="http://schemas.microsoft.com/office/drawing/2014/main" id="{995938C9-061E-4F21-B3ED-DB0E521F2E9A}"/>
                </a:ext>
              </a:extLst>
            </p:cNvPr>
            <p:cNvSpPr/>
            <p:nvPr/>
          </p:nvSpPr>
          <p:spPr>
            <a:xfrm>
              <a:off x="601973" y="3688002"/>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34">
              <a:extLst>
                <a:ext uri="{FF2B5EF4-FFF2-40B4-BE49-F238E27FC236}">
                  <a16:creationId xmlns:a16="http://schemas.microsoft.com/office/drawing/2014/main" id="{E12166EF-84B4-460C-ABF0-C3D73F230841}"/>
                </a:ext>
              </a:extLst>
            </p:cNvPr>
            <p:cNvSpPr/>
            <p:nvPr/>
          </p:nvSpPr>
          <p:spPr>
            <a:xfrm>
              <a:off x="601973" y="3886892"/>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34">
              <a:extLst>
                <a:ext uri="{FF2B5EF4-FFF2-40B4-BE49-F238E27FC236}">
                  <a16:creationId xmlns:a16="http://schemas.microsoft.com/office/drawing/2014/main" id="{75C92693-B312-430A-8308-7A6F0823F877}"/>
                </a:ext>
              </a:extLst>
            </p:cNvPr>
            <p:cNvSpPr/>
            <p:nvPr/>
          </p:nvSpPr>
          <p:spPr>
            <a:xfrm>
              <a:off x="601973" y="409354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4C6BC28-2D60-493A-9011-EFF4D907CE24}"/>
                </a:ext>
              </a:extLst>
            </p:cNvPr>
            <p:cNvSpPr/>
            <p:nvPr/>
          </p:nvSpPr>
          <p:spPr>
            <a:xfrm>
              <a:off x="601973" y="429243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34">
              <a:extLst>
                <a:ext uri="{FF2B5EF4-FFF2-40B4-BE49-F238E27FC236}">
                  <a16:creationId xmlns:a16="http://schemas.microsoft.com/office/drawing/2014/main" id="{F9E9D5DE-408C-482C-B727-823EB2516802}"/>
                </a:ext>
              </a:extLst>
            </p:cNvPr>
            <p:cNvSpPr/>
            <p:nvPr/>
          </p:nvSpPr>
          <p:spPr>
            <a:xfrm>
              <a:off x="601973" y="4499079"/>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34">
              <a:extLst>
                <a:ext uri="{FF2B5EF4-FFF2-40B4-BE49-F238E27FC236}">
                  <a16:creationId xmlns:a16="http://schemas.microsoft.com/office/drawing/2014/main" id="{971BBBFB-8E2F-4014-8F36-FCA239641CF2}"/>
                </a:ext>
              </a:extLst>
            </p:cNvPr>
            <p:cNvSpPr/>
            <p:nvPr/>
          </p:nvSpPr>
          <p:spPr>
            <a:xfrm>
              <a:off x="601973" y="4721218"/>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34">
              <a:extLst>
                <a:ext uri="{FF2B5EF4-FFF2-40B4-BE49-F238E27FC236}">
                  <a16:creationId xmlns:a16="http://schemas.microsoft.com/office/drawing/2014/main" id="{25C200EF-8B57-48BA-841A-45EBC888CCC4}"/>
                </a:ext>
              </a:extLst>
            </p:cNvPr>
            <p:cNvSpPr/>
            <p:nvPr/>
          </p:nvSpPr>
          <p:spPr>
            <a:xfrm>
              <a:off x="601973" y="493561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34">
              <a:extLst>
                <a:ext uri="{FF2B5EF4-FFF2-40B4-BE49-F238E27FC236}">
                  <a16:creationId xmlns:a16="http://schemas.microsoft.com/office/drawing/2014/main" id="{8063748F-9150-4AD1-B336-BCFD513E8F5F}"/>
                </a:ext>
              </a:extLst>
            </p:cNvPr>
            <p:cNvSpPr/>
            <p:nvPr/>
          </p:nvSpPr>
          <p:spPr>
            <a:xfrm>
              <a:off x="601973" y="5126757"/>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34">
              <a:extLst>
                <a:ext uri="{FF2B5EF4-FFF2-40B4-BE49-F238E27FC236}">
                  <a16:creationId xmlns:a16="http://schemas.microsoft.com/office/drawing/2014/main" id="{BDA10B88-377D-434D-8FE3-D7559F69770A}"/>
                </a:ext>
              </a:extLst>
            </p:cNvPr>
            <p:cNvSpPr/>
            <p:nvPr/>
          </p:nvSpPr>
          <p:spPr>
            <a:xfrm>
              <a:off x="601973" y="5348903"/>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34">
              <a:extLst>
                <a:ext uri="{FF2B5EF4-FFF2-40B4-BE49-F238E27FC236}">
                  <a16:creationId xmlns:a16="http://schemas.microsoft.com/office/drawing/2014/main" id="{0BF18091-1157-4DE9-8B67-CDB6798CB6D7}"/>
                </a:ext>
              </a:extLst>
            </p:cNvPr>
            <p:cNvSpPr/>
            <p:nvPr/>
          </p:nvSpPr>
          <p:spPr>
            <a:xfrm>
              <a:off x="601973" y="3052570"/>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14F45EA9-9619-4985-A485-0DB456C77462}"/>
                </a:ext>
              </a:extLst>
            </p:cNvPr>
            <p:cNvSpPr/>
            <p:nvPr/>
          </p:nvSpPr>
          <p:spPr>
            <a:xfrm>
              <a:off x="601973" y="3259213"/>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5A409D46-335E-4549-9C99-E924637C2553}"/>
                </a:ext>
              </a:extLst>
            </p:cNvPr>
            <p:cNvSpPr/>
            <p:nvPr/>
          </p:nvSpPr>
          <p:spPr>
            <a:xfrm>
              <a:off x="601973" y="3481354"/>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34">
              <a:extLst>
                <a:ext uri="{FF2B5EF4-FFF2-40B4-BE49-F238E27FC236}">
                  <a16:creationId xmlns:a16="http://schemas.microsoft.com/office/drawing/2014/main" id="{2D49D856-F4A8-498D-A4D6-9A78BDAEAE01}"/>
                </a:ext>
              </a:extLst>
            </p:cNvPr>
            <p:cNvSpPr/>
            <p:nvPr/>
          </p:nvSpPr>
          <p:spPr>
            <a:xfrm>
              <a:off x="601973" y="5538285"/>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F999BD74-9D92-4D75-A2A4-3938E0E88512}"/>
              </a:ext>
            </a:extLst>
          </p:cNvPr>
          <p:cNvGrpSpPr/>
          <p:nvPr/>
        </p:nvGrpSpPr>
        <p:grpSpPr>
          <a:xfrm>
            <a:off x="7602071" y="3431708"/>
            <a:ext cx="2384611" cy="2519023"/>
            <a:chOff x="7542161" y="3431708"/>
            <a:chExt cx="2520000" cy="2519023"/>
          </a:xfrm>
        </p:grpSpPr>
        <p:sp>
          <p:nvSpPr>
            <p:cNvPr id="18" name="フリーフォーム 234">
              <a:extLst>
                <a:ext uri="{FF2B5EF4-FFF2-40B4-BE49-F238E27FC236}">
                  <a16:creationId xmlns:a16="http://schemas.microsoft.com/office/drawing/2014/main" id="{4B51BC56-7422-4908-92A1-8D0BFEF95411}"/>
                </a:ext>
              </a:extLst>
            </p:cNvPr>
            <p:cNvSpPr/>
            <p:nvPr/>
          </p:nvSpPr>
          <p:spPr>
            <a:xfrm>
              <a:off x="7542161" y="3431708"/>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34">
              <a:extLst>
                <a:ext uri="{FF2B5EF4-FFF2-40B4-BE49-F238E27FC236}">
                  <a16:creationId xmlns:a16="http://schemas.microsoft.com/office/drawing/2014/main" id="{9865B3EB-76C5-42CF-A138-D644A92A5E4F}"/>
                </a:ext>
              </a:extLst>
            </p:cNvPr>
            <p:cNvSpPr/>
            <p:nvPr/>
          </p:nvSpPr>
          <p:spPr>
            <a:xfrm>
              <a:off x="7542161" y="4048454"/>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34">
              <a:extLst>
                <a:ext uri="{FF2B5EF4-FFF2-40B4-BE49-F238E27FC236}">
                  <a16:creationId xmlns:a16="http://schemas.microsoft.com/office/drawing/2014/main" id="{878B3AE9-7514-4B83-97DF-EFB4F719EEA6}"/>
                </a:ext>
              </a:extLst>
            </p:cNvPr>
            <p:cNvSpPr/>
            <p:nvPr/>
          </p:nvSpPr>
          <p:spPr>
            <a:xfrm>
              <a:off x="7542161" y="4472320"/>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34">
              <a:extLst>
                <a:ext uri="{FF2B5EF4-FFF2-40B4-BE49-F238E27FC236}">
                  <a16:creationId xmlns:a16="http://schemas.microsoft.com/office/drawing/2014/main" id="{10EBF141-1C53-42A0-9E0E-68F722F7A486}"/>
                </a:ext>
              </a:extLst>
            </p:cNvPr>
            <p:cNvSpPr/>
            <p:nvPr/>
          </p:nvSpPr>
          <p:spPr>
            <a:xfrm>
              <a:off x="7542161" y="3648404"/>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34">
              <a:extLst>
                <a:ext uri="{FF2B5EF4-FFF2-40B4-BE49-F238E27FC236}">
                  <a16:creationId xmlns:a16="http://schemas.microsoft.com/office/drawing/2014/main" id="{324BB6DF-1714-4FB3-94FB-E971B22FE2D4}"/>
                </a:ext>
              </a:extLst>
            </p:cNvPr>
            <p:cNvSpPr/>
            <p:nvPr/>
          </p:nvSpPr>
          <p:spPr>
            <a:xfrm>
              <a:off x="7542161" y="4883582"/>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34">
              <a:extLst>
                <a:ext uri="{FF2B5EF4-FFF2-40B4-BE49-F238E27FC236}">
                  <a16:creationId xmlns:a16="http://schemas.microsoft.com/office/drawing/2014/main" id="{DE632DC2-9DEB-6E6D-E3E9-8D86FE1A275B}"/>
                </a:ext>
              </a:extLst>
            </p:cNvPr>
            <p:cNvSpPr/>
            <p:nvPr/>
          </p:nvSpPr>
          <p:spPr>
            <a:xfrm>
              <a:off x="7542161" y="5302682"/>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34">
              <a:extLst>
                <a:ext uri="{FF2B5EF4-FFF2-40B4-BE49-F238E27FC236}">
                  <a16:creationId xmlns:a16="http://schemas.microsoft.com/office/drawing/2014/main" id="{43E3FE25-0DA6-79DC-1A56-B46E0C77E4FE}"/>
                </a:ext>
              </a:extLst>
            </p:cNvPr>
            <p:cNvSpPr/>
            <p:nvPr/>
          </p:nvSpPr>
          <p:spPr>
            <a:xfrm>
              <a:off x="7542161" y="5950731"/>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1049374-65DE-48DD-B9F9-B8BA1561DD6B}"/>
              </a:ext>
            </a:extLst>
          </p:cNvPr>
          <p:cNvGrpSpPr/>
          <p:nvPr/>
        </p:nvGrpSpPr>
        <p:grpSpPr>
          <a:xfrm>
            <a:off x="5190564" y="3233095"/>
            <a:ext cx="2137212" cy="1488123"/>
            <a:chOff x="5144288" y="3233095"/>
            <a:chExt cx="2160000" cy="1488123"/>
          </a:xfrm>
        </p:grpSpPr>
        <p:sp>
          <p:nvSpPr>
            <p:cNvPr id="19" name="フリーフォーム 234">
              <a:extLst>
                <a:ext uri="{FF2B5EF4-FFF2-40B4-BE49-F238E27FC236}">
                  <a16:creationId xmlns:a16="http://schemas.microsoft.com/office/drawing/2014/main" id="{76ED46A1-D4E0-4C5B-A62D-1E75E2FA0F3E}"/>
                </a:ext>
              </a:extLst>
            </p:cNvPr>
            <p:cNvSpPr/>
            <p:nvPr/>
          </p:nvSpPr>
          <p:spPr>
            <a:xfrm>
              <a:off x="5144288" y="3233095"/>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34">
              <a:extLst>
                <a:ext uri="{FF2B5EF4-FFF2-40B4-BE49-F238E27FC236}">
                  <a16:creationId xmlns:a16="http://schemas.microsoft.com/office/drawing/2014/main" id="{F307A87E-83A5-4DE5-B404-7DF25D451089}"/>
                </a:ext>
              </a:extLst>
            </p:cNvPr>
            <p:cNvSpPr/>
            <p:nvPr/>
          </p:nvSpPr>
          <p:spPr>
            <a:xfrm>
              <a:off x="5144288" y="3631329"/>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34">
              <a:extLst>
                <a:ext uri="{FF2B5EF4-FFF2-40B4-BE49-F238E27FC236}">
                  <a16:creationId xmlns:a16="http://schemas.microsoft.com/office/drawing/2014/main" id="{E6CE61E4-5EF5-401B-AE48-5CB887528C8E}"/>
                </a:ext>
              </a:extLst>
            </p:cNvPr>
            <p:cNvSpPr/>
            <p:nvPr/>
          </p:nvSpPr>
          <p:spPr>
            <a:xfrm>
              <a:off x="5144288" y="4066121"/>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34">
              <a:extLst>
                <a:ext uri="{FF2B5EF4-FFF2-40B4-BE49-F238E27FC236}">
                  <a16:creationId xmlns:a16="http://schemas.microsoft.com/office/drawing/2014/main" id="{EEB34695-CF7D-B82F-8A7B-FCC9433B943F}"/>
                </a:ext>
              </a:extLst>
            </p:cNvPr>
            <p:cNvSpPr/>
            <p:nvPr/>
          </p:nvSpPr>
          <p:spPr>
            <a:xfrm>
              <a:off x="5144288" y="4721218"/>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78411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6048</Words>
  <Application>Microsoft Office PowerPoint</Application>
  <PresentationFormat>ユーザー設定</PresentationFormat>
  <Paragraphs>476</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学校・教育委員会におけるヤングケアラー支援の役割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　</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2026-03-23T11:17:37Z</dcterms:created>
  <dcterms:modified xsi:type="dcterms:W3CDTF">2026-03-23T11:17:43Z</dcterms:modified>
</cp:coreProperties>
</file>