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4"/>
  </p:sldMasterIdLst>
  <p:notesMasterIdLst>
    <p:notesMasterId r:id="rId15"/>
  </p:notesMasterIdLst>
  <p:sldIdLst>
    <p:sldId id="257" r:id="rId5"/>
    <p:sldId id="259" r:id="rId6"/>
    <p:sldId id="273" r:id="rId7"/>
    <p:sldId id="262" r:id="rId8"/>
    <p:sldId id="263" r:id="rId9"/>
    <p:sldId id="264" r:id="rId10"/>
    <p:sldId id="272" r:id="rId11"/>
    <p:sldId id="266" r:id="rId12"/>
    <p:sldId id="268" r:id="rId13"/>
    <p:sldId id="269" r:id="rId14"/>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幡 京加／リサーチ・コンサル／JRI (obata kyoka)" initials="小幡" lastIdx="23" clrIdx="0">
    <p:extLst>
      <p:ext uri="{19B8F6BF-5375-455C-9EA6-DF929625EA0E}">
        <p15:presenceInfo xmlns:p15="http://schemas.microsoft.com/office/powerpoint/2012/main" userId="S::t503081@d1.jri.co.jp::4ea8cc82-172e-4ea0-8e41-0d0780be811b" providerId="AD"/>
      </p:ext>
    </p:extLst>
  </p:cmAuthor>
  <p:cmAuthor id="2" name="小松　聡美" initials="小松　聡美" lastIdx="18" clrIdx="1">
    <p:extLst>
      <p:ext uri="{19B8F6BF-5375-455C-9EA6-DF929625EA0E}">
        <p15:presenceInfo xmlns:p15="http://schemas.microsoft.com/office/powerpoint/2012/main" userId="S-1-5-21-2584162954-2024034027-3327744939-419989" providerId="AD"/>
      </p:ext>
    </p:extLst>
  </p:cmAuthor>
  <p:cmAuthor id="3" name="Inukai Nao" initials="IN" lastIdx="10" clrIdx="2">
    <p:extLst>
      <p:ext uri="{19B8F6BF-5375-455C-9EA6-DF929625EA0E}">
        <p15:presenceInfo xmlns:p15="http://schemas.microsoft.com/office/powerpoint/2012/main" userId="S-1-5-21-654925801-1326278166-646806464-10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A15"/>
    <a:srgbClr val="FBD9A9"/>
    <a:srgbClr val="F7B353"/>
    <a:srgbClr val="F08200"/>
    <a:srgbClr val="51AD97"/>
    <a:srgbClr val="7F2EAC"/>
    <a:srgbClr val="20A5C4"/>
    <a:srgbClr val="FF474B"/>
    <a:srgbClr val="2579BF"/>
    <a:srgbClr val="449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BAD94-3A20-447A-96F5-432C7CB8DB86}" v="3" dt="2023-03-20T14:09:34.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0" d="100"/>
          <a:sy n="100" d="100"/>
        </p:scale>
        <p:origin x="1620" y="9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E2EBAD94-3A20-447A-96F5-432C7CB8DB86}"/>
    <pc:docChg chg="custSel modSld">
      <pc:chgData name="小幡 京加／リサーチ・コンサル／JRI (obata kyoka)" userId="4ea8cc82-172e-4ea0-8e41-0d0780be811b" providerId="ADAL" clId="{E2EBAD94-3A20-447A-96F5-432C7CB8DB86}" dt="2023-03-20T14:09:34.092" v="103"/>
      <pc:docMkLst>
        <pc:docMk/>
      </pc:docMkLst>
      <pc:sldChg chg="modSp mod addCm">
        <pc:chgData name="小幡 京加／リサーチ・コンサル／JRI (obata kyoka)" userId="4ea8cc82-172e-4ea0-8e41-0d0780be811b" providerId="ADAL" clId="{E2EBAD94-3A20-447A-96F5-432C7CB8DB86}" dt="2023-03-20T12:20:15.565" v="89" actId="1589"/>
        <pc:sldMkLst>
          <pc:docMk/>
          <pc:sldMk cId="2195223362" sldId="266"/>
        </pc:sldMkLst>
        <pc:spChg chg="mod">
          <ac:chgData name="小幡 京加／リサーチ・コンサル／JRI (obata kyoka)" userId="4ea8cc82-172e-4ea0-8e41-0d0780be811b" providerId="ADAL" clId="{E2EBAD94-3A20-447A-96F5-432C7CB8DB86}" dt="2023-03-20T12:19:22.718" v="88" actId="20577"/>
          <ac:spMkLst>
            <pc:docMk/>
            <pc:sldMk cId="2195223362" sldId="266"/>
            <ac:spMk id="36" creationId="{00000000-0000-0000-0000-000000000000}"/>
          </ac:spMkLst>
        </pc:spChg>
        <pc:spChg chg="mod">
          <ac:chgData name="小幡 京加／リサーチ・コンサル／JRI (obata kyoka)" userId="4ea8cc82-172e-4ea0-8e41-0d0780be811b" providerId="ADAL" clId="{E2EBAD94-3A20-447A-96F5-432C7CB8DB86}" dt="2023-03-20T12:19:05.615" v="74"/>
          <ac:spMkLst>
            <pc:docMk/>
            <pc:sldMk cId="2195223362" sldId="266"/>
            <ac:spMk id="40" creationId="{00000000-0000-0000-0000-000000000000}"/>
          </ac:spMkLst>
        </pc:spChg>
      </pc:sldChg>
      <pc:sldChg chg="modSp mod addCm modCm">
        <pc:chgData name="小幡 京加／リサーチ・コンサル／JRI (obata kyoka)" userId="4ea8cc82-172e-4ea0-8e41-0d0780be811b" providerId="ADAL" clId="{E2EBAD94-3A20-447A-96F5-432C7CB8DB86}" dt="2023-03-20T14:09:34.092" v="103"/>
        <pc:sldMkLst>
          <pc:docMk/>
          <pc:sldMk cId="1314637712" sldId="268"/>
        </pc:sldMkLst>
        <pc:spChg chg="mod">
          <ac:chgData name="小幡 京加／リサーチ・コンサル／JRI (obata kyoka)" userId="4ea8cc82-172e-4ea0-8e41-0d0780be811b" providerId="ADAL" clId="{E2EBAD94-3A20-447A-96F5-432C7CB8DB86}" dt="2023-03-20T12:11:44.597" v="67" actId="207"/>
          <ac:spMkLst>
            <pc:docMk/>
            <pc:sldMk cId="1314637712" sldId="268"/>
            <ac:spMk id="9" creationId="{00000000-0000-0000-0000-000000000000}"/>
          </ac:spMkLst>
        </pc:spChg>
      </pc:sldChg>
      <pc:sldChg chg="modSp mod addCm">
        <pc:chgData name="小幡 京加／リサーチ・コンサル／JRI (obata kyoka)" userId="4ea8cc82-172e-4ea0-8e41-0d0780be811b" providerId="ADAL" clId="{E2EBAD94-3A20-447A-96F5-432C7CB8DB86}" dt="2023-03-20T12:34:44.990" v="92" actId="207"/>
        <pc:sldMkLst>
          <pc:docMk/>
          <pc:sldMk cId="1747963533" sldId="269"/>
        </pc:sldMkLst>
        <pc:graphicFrameChg chg="modGraphic">
          <ac:chgData name="小幡 京加／リサーチ・コンサル／JRI (obata kyoka)" userId="4ea8cc82-172e-4ea0-8e41-0d0780be811b" providerId="ADAL" clId="{E2EBAD94-3A20-447A-96F5-432C7CB8DB86}" dt="2023-03-20T12:34:15.938" v="90" actId="207"/>
          <ac:graphicFrameMkLst>
            <pc:docMk/>
            <pc:sldMk cId="1747963533" sldId="269"/>
            <ac:graphicFrameMk id="12" creationId="{DCA40169-90F4-49B4-A6B3-9EC463985447}"/>
          </ac:graphicFrameMkLst>
        </pc:graphicFrameChg>
        <pc:graphicFrameChg chg="modGraphic">
          <ac:chgData name="小幡 京加／リサーチ・コンサル／JRI (obata kyoka)" userId="4ea8cc82-172e-4ea0-8e41-0d0780be811b" providerId="ADAL" clId="{E2EBAD94-3A20-447A-96F5-432C7CB8DB86}" dt="2023-03-20T12:34:44.990" v="92" actId="207"/>
          <ac:graphicFrameMkLst>
            <pc:docMk/>
            <pc:sldMk cId="1747963533" sldId="269"/>
            <ac:graphicFrameMk id="15" creationId="{1BEB518A-8A57-4C1E-A74A-62CEDA30F359}"/>
          </ac:graphicFrameMkLst>
        </pc:graphicFrameChg>
      </pc:sldChg>
      <pc:sldChg chg="modSp mod">
        <pc:chgData name="小幡 京加／リサーチ・コンサル／JRI (obata kyoka)" userId="4ea8cc82-172e-4ea0-8e41-0d0780be811b" providerId="ADAL" clId="{E2EBAD94-3A20-447A-96F5-432C7CB8DB86}" dt="2023-03-20T14:08:08.156" v="101" actId="1036"/>
        <pc:sldMkLst>
          <pc:docMk/>
          <pc:sldMk cId="900622372" sldId="273"/>
        </pc:sldMkLst>
        <pc:spChg chg="mod">
          <ac:chgData name="小幡 京加／リサーチ・コンサル／JRI (obata kyoka)" userId="4ea8cc82-172e-4ea0-8e41-0d0780be811b" providerId="ADAL" clId="{E2EBAD94-3A20-447A-96F5-432C7CB8DB86}" dt="2023-03-20T14:08:08.156" v="101" actId="1036"/>
          <ac:spMkLst>
            <pc:docMk/>
            <pc:sldMk cId="900622372" sldId="273"/>
            <ac:spMk id="20" creationId="{3276043C-7883-43C3-94F1-B6C908F4DF6A}"/>
          </ac:spMkLst>
        </pc:spChg>
        <pc:spChg chg="mod">
          <ac:chgData name="小幡 京加／リサーチ・コンサル／JRI (obata kyoka)" userId="4ea8cc82-172e-4ea0-8e41-0d0780be811b" providerId="ADAL" clId="{E2EBAD94-3A20-447A-96F5-432C7CB8DB86}" dt="2023-03-20T14:08:08.156" v="101" actId="1036"/>
          <ac:spMkLst>
            <pc:docMk/>
            <pc:sldMk cId="900622372" sldId="273"/>
            <ac:spMk id="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37BDAA-BE23-49ED-8613-CD02B14A66C5}" type="slidenum">
              <a:rPr kumimoji="1" lang="ja-JP" altLang="en-US" smtClean="0"/>
              <a:t>3</a:t>
            </a:fld>
            <a:endParaRPr kumimoji="1" lang="ja-JP" altLang="en-US"/>
          </a:p>
        </p:txBody>
      </p:sp>
    </p:spTree>
    <p:extLst>
      <p:ext uri="{BB962C8B-B14F-4D97-AF65-F5344CB8AC3E}">
        <p14:creationId xmlns:p14="http://schemas.microsoft.com/office/powerpoint/2010/main" val="392470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48561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kushihoken.metro.tokyo.lg.jp/kodomo/kosodate/young-carer.html" TargetMode="External"/><Relationship Id="rId2" Type="http://schemas.openxmlformats.org/officeDocument/2006/relationships/hyperlink" Target="mailto:kodomotokazoku@jamhsw.or.jp" TargetMode="External"/><Relationship Id="rId1" Type="http://schemas.openxmlformats.org/officeDocument/2006/relationships/slideLayout" Target="../slideLayouts/slideLayout12.xml"/><Relationship Id="rId6" Type="http://schemas.openxmlformats.org/officeDocument/2006/relationships/hyperlink" Target="https://www.tokyoshigoto.jp/young/" TargetMode="External"/><Relationship Id="rId5" Type="http://schemas.openxmlformats.org/officeDocument/2006/relationships/hyperlink" Target="https://www.wakanavi-tokyo.metro.tokyo.lg.jp/" TargetMode="External"/><Relationship Id="rId4" Type="http://schemas.openxmlformats.org/officeDocument/2006/relationships/hyperlink" Target="https://tabunka.tokyo-tsunagari.or.jp/information/consul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hlw.go.jp/stf/young-carer.htm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8183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678487"/>
            <a:ext cx="5400000" cy="468000"/>
          </a:xfrm>
          <a:prstGeom prst="roundRect">
            <a:avLst>
              <a:gd name="adj" fmla="val 50000"/>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zh-TW" altLang="en-US" sz="2300" spc="300" dirty="0"/>
              <a:t>児童福祉関係機関　編</a:t>
            </a:r>
            <a:endParaRPr kumimoji="1" lang="ja-JP" altLang="en-US" sz="2300" spc="3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732" y="3384182"/>
            <a:ext cx="5440349" cy="2734417"/>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8" name="正方形/長方形 7"/>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3" name="グループ化 2"/>
          <p:cNvGrpSpPr/>
          <p:nvPr/>
        </p:nvGrpSpPr>
        <p:grpSpPr>
          <a:xfrm>
            <a:off x="4463906" y="1004083"/>
            <a:ext cx="1764000" cy="590402"/>
            <a:chOff x="4381976" y="1076473"/>
            <a:chExt cx="1764000" cy="590402"/>
          </a:xfrm>
        </p:grpSpPr>
        <p:sp>
          <p:nvSpPr>
            <p:cNvPr id="2" name="フリーフォーム 1"/>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DD3EF186-F204-418C-876E-8FA078710D19}"/>
              </a:ext>
            </a:extLst>
          </p:cNvPr>
          <p:cNvGraphicFramePr>
            <a:graphicFrameLocks noGrp="1"/>
          </p:cNvGraphicFramePr>
          <p:nvPr>
            <p:extLst>
              <p:ext uri="{D42A27DB-BD31-4B8C-83A1-F6EECF244321}">
                <p14:modId xmlns:p14="http://schemas.microsoft.com/office/powerpoint/2010/main" val="924172554"/>
              </p:ext>
            </p:extLst>
          </p:nvPr>
        </p:nvGraphicFramePr>
        <p:xfrm>
          <a:off x="539906" y="1053170"/>
          <a:ext cx="9616335" cy="1260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児童相談所相談専用ダイヤル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家族のこと、家の中での困りごと等についての相談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日本精神保健福祉士協会「子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と家族の相談窓口」</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chemeClr val="tx1"/>
                          </a:solidFill>
                          <a:effectLst/>
                          <a:latin typeface="+mn-ea"/>
                          <a:ea typeface="+mn-ea"/>
                          <a:cs typeface="Times New Roman" panose="02020603050405020304" pitchFamily="18" charset="0"/>
                          <a:hlinkClick r:id="rId2"/>
                        </a:rPr>
                        <a:t>kodomotokazoku@jamhsw.or.jp</a:t>
                      </a:r>
                      <a:endParaRPr lang="ja-JP" sz="1000" kern="100" spc="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bl>
          </a:graphicData>
        </a:graphic>
      </p:graphicFrame>
      <p:graphicFrame>
        <p:nvGraphicFramePr>
          <p:cNvPr id="12" name="表 11">
            <a:extLst>
              <a:ext uri="{FF2B5EF4-FFF2-40B4-BE49-F238E27FC236}">
                <a16:creationId xmlns:a16="http://schemas.microsoft.com/office/drawing/2014/main" id="{DCA40169-90F4-49B4-A6B3-9EC463985447}"/>
              </a:ext>
            </a:extLst>
          </p:cNvPr>
          <p:cNvGraphicFramePr>
            <a:graphicFrameLocks noGrp="1"/>
          </p:cNvGraphicFramePr>
          <p:nvPr>
            <p:extLst>
              <p:ext uri="{D42A27DB-BD31-4B8C-83A1-F6EECF244321}">
                <p14:modId xmlns:p14="http://schemas.microsoft.com/office/powerpoint/2010/main" val="4117137335"/>
              </p:ext>
            </p:extLst>
          </p:nvPr>
        </p:nvGraphicFramePr>
        <p:xfrm>
          <a:off x="539906" y="2708012"/>
          <a:ext cx="9616334" cy="1732584"/>
        </p:xfrm>
        <a:graphic>
          <a:graphicData uri="http://schemas.openxmlformats.org/drawingml/2006/table">
            <a:tbl>
              <a:tblPr firstRow="1" firstCol="1" bandRow="1">
                <a:tableStyleId>{5C22544A-7EE6-4342-B048-85BDC9FD1C3A}</a:tableStyleId>
              </a:tblPr>
              <a:tblGrid>
                <a:gridCol w="3280068">
                  <a:extLst>
                    <a:ext uri="{9D8B030D-6E8A-4147-A177-3AD203B41FA5}">
                      <a16:colId xmlns:a16="http://schemas.microsoft.com/office/drawing/2014/main" val="4261298994"/>
                    </a:ext>
                  </a:extLst>
                </a:gridCol>
                <a:gridCol w="6336266">
                  <a:extLst>
                    <a:ext uri="{9D8B030D-6E8A-4147-A177-3AD203B41FA5}">
                      <a16:colId xmlns:a16="http://schemas.microsoft.com/office/drawing/2014/main" val="3458921727"/>
                    </a:ext>
                  </a:extLst>
                </a:gridCol>
              </a:tblGrid>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対象者・内容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会・支援団体名</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16573">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精神疾患の親を持つ子供の会</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精神疾患の親をもつ子どもの会（こどもぴあ）</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71828"/>
                  </a:ext>
                </a:extLst>
              </a:tr>
              <a:tr h="216573">
                <a:tc>
                  <a:txBody>
                    <a:bodyPr/>
                    <a:lstStyle/>
                    <a:p>
                      <a:pPr algn="l"/>
                      <a:r>
                        <a:rPr lang="ja-JP" sz="1000" kern="0" spc="70" baseline="0" dirty="0">
                          <a:solidFill>
                            <a:schemeClr val="tx1"/>
                          </a:solidFill>
                          <a:effectLst/>
                          <a:latin typeface="+mn-ea"/>
                          <a:ea typeface="+mn-ea"/>
                          <a:cs typeface="Times New Roman" panose="02020603050405020304" pitchFamily="18" charset="0"/>
                        </a:rPr>
                        <a:t>精神疾患の家族を持つ人の家族会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公益社団法人　全国精神保健福祉会連合会（みんなねっと）</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16573">
                <a:tc rowSpan="2">
                  <a:txBody>
                    <a:bodyPr/>
                    <a:lstStyle/>
                    <a:p>
                      <a:pPr algn="l"/>
                      <a:r>
                        <a:rPr lang="ja-JP" sz="1000" kern="0" spc="70" baseline="0" dirty="0">
                          <a:solidFill>
                            <a:schemeClr val="tx1"/>
                          </a:solidFill>
                          <a:effectLst/>
                          <a:latin typeface="+mn-ea"/>
                          <a:ea typeface="+mn-ea"/>
                          <a:cs typeface="Times New Roman" panose="02020603050405020304" pitchFamily="18" charset="0"/>
                        </a:rPr>
                        <a:t>障害者のきょうだい</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シブコト 障害者のきょうだいのためのサイト</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1657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ADC"/>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全国きょうだいの会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16573">
                <a:tc>
                  <a:txBody>
                    <a:bodyPr/>
                    <a:lstStyle/>
                    <a:p>
                      <a:pPr algn="l"/>
                      <a:r>
                        <a:rPr lang="ja-JP" altLang="en-US" sz="1000" kern="100" spc="70" baseline="0" dirty="0">
                          <a:solidFill>
                            <a:schemeClr val="tx1"/>
                          </a:solidFill>
                          <a:effectLst/>
                          <a:latin typeface="+mn-ea"/>
                          <a:ea typeface="+mn-ea"/>
                          <a:cs typeface="Times New Roman" panose="02020603050405020304" pitchFamily="18" charset="0"/>
                        </a:rPr>
                        <a:t>認知症の家族を持つ子供の会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若年認知症の親と向き合う子ども世代のつどい　まりねっこ</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436344"/>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ヤングケアラー・若者ケアラーのオンラインコミュニティ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en-US" sz="1000" kern="0" spc="70" baseline="0" dirty="0" err="1">
                          <a:solidFill>
                            <a:schemeClr val="tx1"/>
                          </a:solidFill>
                          <a:effectLst/>
                          <a:latin typeface="+mn-ea"/>
                          <a:ea typeface="+mn-ea"/>
                          <a:cs typeface="Times New Roman" panose="02020603050405020304" pitchFamily="18" charset="0"/>
                        </a:rPr>
                        <a:t>Yancle</a:t>
                      </a:r>
                      <a:r>
                        <a:rPr lang="en-US" sz="1000" kern="0" spc="70" baseline="0" dirty="0">
                          <a:solidFill>
                            <a:schemeClr val="tx1"/>
                          </a:solidFill>
                          <a:effectLst/>
                          <a:latin typeface="+mn-ea"/>
                          <a:ea typeface="+mn-ea"/>
                          <a:cs typeface="Times New Roman" panose="02020603050405020304" pitchFamily="18" charset="0"/>
                        </a:rPr>
                        <a:t> community</a:t>
                      </a:r>
                      <a:r>
                        <a:rPr lang="ja-JP" sz="1000" kern="0" spc="70" baseline="0" dirty="0">
                          <a:solidFill>
                            <a:schemeClr val="tx1"/>
                          </a:solidFill>
                          <a:effectLst/>
                          <a:latin typeface="+mn-ea"/>
                          <a:ea typeface="+mn-ea"/>
                          <a:cs typeface="Times New Roman" panose="02020603050405020304" pitchFamily="18" charset="0"/>
                        </a:rPr>
                        <a:t>（ヤンクルコミュニティ）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家族のケアをしている中高生のオンラインコミュニティ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ほっと一息タイム（一般社団法人ケアラーアクションネットワーク協会）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788328"/>
                  </a:ext>
                </a:extLst>
              </a:tr>
            </a:tbl>
          </a:graphicData>
        </a:graphic>
      </p:graphicFrame>
      <p:graphicFrame>
        <p:nvGraphicFramePr>
          <p:cNvPr id="13" name="表 12">
            <a:extLst>
              <a:ext uri="{FF2B5EF4-FFF2-40B4-BE49-F238E27FC236}">
                <a16:creationId xmlns:a16="http://schemas.microsoft.com/office/drawing/2014/main" id="{600B513A-050A-49FE-9376-21D11DF18B4E}"/>
              </a:ext>
            </a:extLst>
          </p:cNvPr>
          <p:cNvGraphicFramePr>
            <a:graphicFrameLocks noGrp="1"/>
          </p:cNvGraphicFramePr>
          <p:nvPr>
            <p:extLst>
              <p:ext uri="{D42A27DB-BD31-4B8C-83A1-F6EECF244321}">
                <p14:modId xmlns:p14="http://schemas.microsoft.com/office/powerpoint/2010/main" val="1469655408"/>
              </p:ext>
            </p:extLst>
          </p:nvPr>
        </p:nvGraphicFramePr>
        <p:xfrm>
          <a:off x="539905" y="6869383"/>
          <a:ext cx="9616335" cy="448800"/>
        </p:xfrm>
        <a:graphic>
          <a:graphicData uri="http://schemas.openxmlformats.org/drawingml/2006/table">
            <a:tbl>
              <a:tblPr firstRow="1" firstCol="1" bandRow="1">
                <a:tableStyleId>{5C22544A-7EE6-4342-B048-85BDC9FD1C3A}</a:tableStyleId>
              </a:tblPr>
              <a:tblGrid>
                <a:gridCol w="3611181">
                  <a:extLst>
                    <a:ext uri="{9D8B030D-6E8A-4147-A177-3AD203B41FA5}">
                      <a16:colId xmlns:a16="http://schemas.microsoft.com/office/drawing/2014/main" val="1373258002"/>
                    </a:ext>
                  </a:extLst>
                </a:gridCol>
                <a:gridCol w="6005154">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endParaRPr lang="en-US" altLang="ja-JP" sz="1000" b="1" kern="0" dirty="0">
                        <a:solidFill>
                          <a:schemeClr val="tx1"/>
                        </a:solidFill>
                        <a:effectLst/>
                        <a:latin typeface="+mn-ea"/>
                        <a:ea typeface="+mn-ea"/>
                        <a:cs typeface="ＭＳ Ｐゴシック" panose="020B0600070205080204" pitchFamily="50" charset="-128"/>
                      </a:endParaRPr>
                    </a:p>
                    <a:p>
                      <a:pPr algn="ctr"/>
                      <a:r>
                        <a:rPr lang="ja-JP" altLang="en-US" sz="1000" b="1" kern="0" dirty="0">
                          <a:solidFill>
                            <a:schemeClr val="tx1"/>
                          </a:solidFill>
                          <a:effectLst/>
                          <a:latin typeface="+mn-ea"/>
                          <a:ea typeface="+mn-ea"/>
                          <a:cs typeface="ＭＳ Ｐゴシック" panose="020B0600070205080204" pitchFamily="50" charset="-128"/>
                        </a:rPr>
                        <a:t>（令和</a:t>
                      </a:r>
                      <a:r>
                        <a:rPr lang="en-US" altLang="ja-JP" sz="1000" b="1" kern="0" dirty="0">
                          <a:solidFill>
                            <a:schemeClr val="tx1"/>
                          </a:solidFill>
                          <a:effectLst/>
                          <a:latin typeface="+mn-ea"/>
                          <a:ea typeface="+mn-ea"/>
                          <a:cs typeface="ＭＳ Ｐゴシック" panose="020B0600070205080204" pitchFamily="50" charset="-128"/>
                        </a:rPr>
                        <a:t>4</a:t>
                      </a:r>
                      <a:r>
                        <a:rPr lang="ja-JP" altLang="en-US" sz="1000" b="1" kern="0" dirty="0">
                          <a:solidFill>
                            <a:schemeClr val="tx1"/>
                          </a:solidFill>
                          <a:effectLst/>
                          <a:latin typeface="+mn-ea"/>
                          <a:ea typeface="+mn-ea"/>
                          <a:cs typeface="ＭＳ Ｐゴシック" panose="020B0600070205080204" pitchFamily="50" charset="-128"/>
                        </a:rPr>
                        <a:t>年度）</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3"/>
                        </a:rPr>
                        <a:t>https://www.fukushihoken.metro.tokyo.lg.jp/kodomo/kosodate/young-carer.html</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1BEB518A-8A57-4C1E-A74A-62CEDA30F359}"/>
              </a:ext>
            </a:extLst>
          </p:cNvPr>
          <p:cNvGraphicFramePr>
            <a:graphicFrameLocks noGrp="1"/>
          </p:cNvGraphicFramePr>
          <p:nvPr>
            <p:extLst>
              <p:ext uri="{D42A27DB-BD31-4B8C-83A1-F6EECF244321}">
                <p14:modId xmlns:p14="http://schemas.microsoft.com/office/powerpoint/2010/main" val="110690905"/>
              </p:ext>
            </p:extLst>
          </p:nvPr>
        </p:nvGraphicFramePr>
        <p:xfrm>
          <a:off x="539905" y="4775875"/>
          <a:ext cx="9616335" cy="166080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lumMod val="75000"/>
                              <a:lumOff val="25000"/>
                            </a:schemeClr>
                          </a:solidFill>
                          <a:effectLst/>
                          <a:latin typeface="+mn-ea"/>
                          <a:ea typeface="+mn-ea"/>
                          <a:cs typeface="Times New Roman" panose="02020603050405020304" pitchFamily="18" charset="0"/>
                        </a:rPr>
                        <a:t>東京都多言語相談ナビ　（ＴＭＣＮａｖｉ）</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東京都多文化共生ポータルサイト</a:t>
                      </a:r>
                      <a:endParaRPr lang="en-US" altLang="ja-JP" sz="1000" kern="100" spc="70" baseline="0" dirty="0">
                        <a:solidFill>
                          <a:schemeClr val="tx1"/>
                        </a:solidFill>
                        <a:effectLst/>
                        <a:latin typeface="+mn-ea"/>
                        <a:ea typeface="+mn-ea"/>
                        <a:cs typeface="Times New Roman" panose="02020603050405020304" pitchFamily="18" charset="0"/>
                      </a:endParaRPr>
                    </a:p>
                    <a:p>
                      <a:pPr marL="0" marR="0" lvl="0" indent="0" algn="just" defTabSz="1007577" rtl="0" eaLnBrk="1" fontAlgn="auto" latinLnBrk="0" hangingPunct="1">
                        <a:lnSpc>
                          <a:spcPct val="100000"/>
                        </a:lnSpc>
                        <a:spcBef>
                          <a:spcPts val="0"/>
                        </a:spcBef>
                        <a:spcAft>
                          <a:spcPts val="0"/>
                        </a:spcAft>
                        <a:buClrTx/>
                        <a:buSzTx/>
                        <a:buFontTx/>
                        <a:buNone/>
                        <a:tabLst/>
                        <a:defRPr/>
                      </a:pPr>
                      <a:r>
                        <a:rPr lang="en-US" altLang="ja-JP" sz="1000" kern="100" dirty="0">
                          <a:solidFill>
                            <a:srgbClr val="FF0000"/>
                          </a:solidFill>
                          <a:effectLst/>
                          <a:latin typeface="+mn-ea"/>
                          <a:ea typeface="+mn-ea"/>
                          <a:cs typeface="Times New Roman" panose="02020603050405020304" pitchFamily="18" charset="0"/>
                          <a:hlinkClick r:id="rId4"/>
                        </a:rPr>
                        <a:t>https://tabunka.tokyo-tsunagari.or.jp/information/consultation.html</a:t>
                      </a:r>
                      <a:endParaRPr lang="ja-JP" altLang="ja-JP" sz="1000" kern="100" dirty="0">
                        <a:solidFill>
                          <a:srgbClr val="FF0000"/>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5"/>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03-3267-0808</a:t>
                      </a:r>
                      <a:r>
                        <a:rPr lang="ja-JP" altLang="en-US" sz="1000" kern="0" spc="70" baseline="0" dirty="0">
                          <a:effectLst/>
                          <a:latin typeface="+mn-ea"/>
                          <a:ea typeface="+mn-ea"/>
                          <a:cs typeface="Times New Roman" panose="02020603050405020304" pitchFamily="18" charset="0"/>
                        </a:rPr>
                        <a:t>　</a:t>
                      </a:r>
                      <a:r>
                        <a:rPr lang="ja-JP" sz="1000" kern="0" spc="70" baseline="0" dirty="0">
                          <a:effectLst/>
                          <a:latin typeface="+mn-ea"/>
                          <a:ea typeface="+mn-ea"/>
                          <a:cs typeface="Times New Roman" panose="02020603050405020304" pitchFamily="18" charset="0"/>
                        </a:rPr>
                        <a:t>●メール相談　　●</a:t>
                      </a:r>
                      <a:r>
                        <a:rPr lang="en-US" sz="1000" kern="0" spc="70" baseline="0" dirty="0">
                          <a:effectLst/>
                          <a:latin typeface="+mn-ea"/>
                          <a:ea typeface="+mn-ea"/>
                          <a:cs typeface="Times New Roman" panose="02020603050405020304" pitchFamily="18" charset="0"/>
                        </a:rPr>
                        <a:t>LINE</a:t>
                      </a:r>
                      <a:r>
                        <a:rPr lang="ja-JP" sz="1000" kern="0" spc="70" baseline="0" dirty="0">
                          <a:effectLst/>
                          <a:latin typeface="+mn-ea"/>
                          <a:ea typeface="+mn-ea"/>
                          <a:cs typeface="Times New Roman" panose="02020603050405020304" pitchFamily="18" charset="0"/>
                        </a:rPr>
                        <a:t>相談</a:t>
                      </a:r>
                      <a:endParaRPr lang="en-US" altLang="ja-JP" sz="10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6"/>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bl>
          </a:graphicData>
        </a:graphic>
      </p:graphicFrame>
      <p:grpSp>
        <p:nvGrpSpPr>
          <p:cNvPr id="17" name="グループ化 16"/>
          <p:cNvGrpSpPr/>
          <p:nvPr/>
        </p:nvGrpSpPr>
        <p:grpSpPr>
          <a:xfrm>
            <a:off x="539906" y="769129"/>
            <a:ext cx="3805931" cy="204295"/>
            <a:chOff x="539906" y="2235727"/>
            <a:chExt cx="3805931" cy="204295"/>
          </a:xfrm>
        </p:grpSpPr>
        <p:sp>
          <p:nvSpPr>
            <p:cNvPr id="19" name="正方形/長方形 18"/>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39906" y="2444152"/>
            <a:ext cx="7529379" cy="204295"/>
            <a:chOff x="539906" y="2235727"/>
            <a:chExt cx="7529379" cy="204295"/>
          </a:xfrm>
        </p:grpSpPr>
        <p:sp>
          <p:nvSpPr>
            <p:cNvPr id="24" name="正方形/長方形 23"/>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全国的なヤングケアラー・元当事者同士の交流会・家族会の一例</a:t>
              </a:r>
            </a:p>
          </p:txBody>
        </p:sp>
        <p:sp>
          <p:nvSpPr>
            <p:cNvPr id="25" name="正方形/長方形 24"/>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539906" y="4535918"/>
            <a:ext cx="3805931" cy="204295"/>
            <a:chOff x="539906" y="2235727"/>
            <a:chExt cx="3805931" cy="204295"/>
          </a:xfrm>
        </p:grpSpPr>
        <p:sp>
          <p:nvSpPr>
            <p:cNvPr id="27" name="正方形/長方形 26"/>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E068881E-23EC-464D-8378-E017D3337B66}"/>
              </a:ext>
            </a:extLst>
          </p:cNvPr>
          <p:cNvSpPr/>
          <p:nvPr/>
        </p:nvSpPr>
        <p:spPr>
          <a:xfrm>
            <a:off x="539906" y="6434498"/>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latin typeface="+mn-ea"/>
              </a:rPr>
              <a:t>※</a:t>
            </a:r>
            <a:r>
              <a:rPr kumimoji="1" lang="ja-JP" altLang="en-US" sz="1000" spc="80" dirty="0">
                <a:solidFill>
                  <a:schemeClr val="tx1"/>
                </a:solidFill>
                <a:latin typeface="+mn-ea"/>
              </a:rPr>
              <a:t>上記のほか、東京都こどもホームページには、子供の相談窓口を紹介したページがあるので、併せて参照ください。</a:t>
            </a:r>
            <a:endParaRPr kumimoji="1" lang="en-US" altLang="ja-JP" sz="1000" spc="80" dirty="0">
              <a:solidFill>
                <a:schemeClr val="tx1"/>
              </a:solidFill>
              <a:latin typeface="+mn-ea"/>
            </a:endParaRPr>
          </a:p>
          <a:p>
            <a:pPr algn="just">
              <a:lnSpc>
                <a:spcPct val="140000"/>
              </a:lnSpc>
              <a:buClr>
                <a:srgbClr val="F7B353"/>
              </a:buClr>
            </a:pPr>
            <a:r>
              <a:rPr kumimoji="1" lang="en-US" altLang="ja-JP" sz="1000" spc="80" dirty="0">
                <a:solidFill>
                  <a:schemeClr val="tx1"/>
                </a:solidFill>
                <a:latin typeface="+mn-ea"/>
              </a:rPr>
              <a:t>https://tokyo-kodomo-hp.metro.tokyo.lg.jp/soudan /</a:t>
            </a:r>
          </a:p>
          <a:p>
            <a:pPr algn="just">
              <a:lnSpc>
                <a:spcPct val="140000"/>
              </a:lnSpc>
              <a:buClr>
                <a:srgbClr val="F7B353"/>
              </a:buClr>
            </a:pPr>
            <a:endParaRPr kumimoji="1" lang="ja-JP" altLang="en-US" sz="1000" spc="80" dirty="0">
              <a:solidFill>
                <a:schemeClr val="tx1"/>
              </a:solidFill>
              <a:latin typeface="+mn-ea"/>
            </a:endParaRPr>
          </a:p>
        </p:txBody>
      </p:sp>
    </p:spTree>
    <p:extLst>
      <p:ext uri="{BB962C8B-B14F-4D97-AF65-F5344CB8AC3E}">
        <p14:creationId xmlns:p14="http://schemas.microsoft.com/office/powerpoint/2010/main" val="174796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法令上の定義はありませんが、一般に、本来大人が担うと想定されている家事や家族の世話などを日常的に行っている</a:t>
            </a:r>
            <a:r>
              <a:rPr kumimoji="1" lang="en-US" altLang="ja-JP" sz="1200" spc="80" dirty="0">
                <a:solidFill>
                  <a:schemeClr val="tx1"/>
                </a:solidFill>
              </a:rPr>
              <a:t>18</a:t>
            </a:r>
            <a:r>
              <a:rPr kumimoji="1" lang="ja-JP" altLang="en-US" sz="1200" spc="80" dirty="0">
                <a:solidFill>
                  <a:schemeClr val="tx1"/>
                </a:solidFill>
              </a:rPr>
              <a:t>歳未満の子供とされています。ただし</a:t>
            </a:r>
            <a:r>
              <a:rPr kumimoji="1" lang="en-US" altLang="ja-JP" sz="1200" spc="80" dirty="0">
                <a:solidFill>
                  <a:schemeClr val="tx1"/>
                </a:solidFill>
              </a:rPr>
              <a:t>18</a:t>
            </a:r>
            <a:r>
              <a:rPr kumimoji="1" lang="ja-JP" altLang="en-US" sz="1200" spc="80" dirty="0">
                <a:solidFill>
                  <a:schemeClr val="tx1"/>
                </a:solidFill>
              </a:rPr>
              <a:t>歳を超えてもケアが続く可能性はあり、若者ケアラーまで切れ目のない支援が必要です。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ケアには思いやりを育む等良い面もありますが、過度な負担が続くと、友達と遊ぶなど子供らしく過ごす権利の侵害、子供自身の心身の健康が保持・増進されない、学習面での遅れや進学に影響が出る、就労への影響など長期的に影響があることを理解し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点ではなく線で、若者ケアラーまで切れ目のない支援を行い、将来の可能性を広げる（狭めない）ことが必要です 。</a:t>
            </a:r>
          </a:p>
        </p:txBody>
      </p:sp>
      <p:grpSp>
        <p:nvGrpSpPr>
          <p:cNvPr id="36" name="グループ化 35"/>
          <p:cNvGrpSpPr/>
          <p:nvPr/>
        </p:nvGrpSpPr>
        <p:grpSpPr>
          <a:xfrm>
            <a:off x="539906" y="2303109"/>
            <a:ext cx="9612000" cy="1440000"/>
            <a:chOff x="539906" y="2466813"/>
            <a:chExt cx="9612000" cy="1440000"/>
          </a:xfrm>
        </p:grpSpPr>
        <p:sp>
          <p:nvSpPr>
            <p:cNvPr id="15" name="正方形/長方形 14"/>
            <p:cNvSpPr/>
            <p:nvPr/>
          </p:nvSpPr>
          <p:spPr>
            <a:xfrm>
              <a:off x="539906" y="2466813"/>
              <a:ext cx="9612000"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dirty="0">
                  <a:solidFill>
                    <a:schemeClr val="tx1"/>
                  </a:solidFill>
                </a:rPr>
                <a:t>「子供の権利」が侵害されていないかどうかのチェックポイント</a:t>
              </a:r>
            </a:p>
          </p:txBody>
        </p:sp>
        <p:sp>
          <p:nvSpPr>
            <p:cNvPr id="16" name="正方形/長方形 15"/>
            <p:cNvSpPr/>
            <p:nvPr/>
          </p:nvSpPr>
          <p:spPr>
            <a:xfrm>
              <a:off x="539906" y="2826813"/>
              <a:ext cx="9612000" cy="108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1604394" y="2933788"/>
              <a:ext cx="7483025" cy="836250"/>
              <a:chOff x="1511006" y="2959188"/>
              <a:chExt cx="7483025" cy="836250"/>
            </a:xfrm>
          </p:grpSpPr>
          <p:grpSp>
            <p:nvGrpSpPr>
              <p:cNvPr id="28" name="グループ化 27"/>
              <p:cNvGrpSpPr/>
              <p:nvPr/>
            </p:nvGrpSpPr>
            <p:grpSpPr>
              <a:xfrm>
                <a:off x="1511006" y="2959188"/>
                <a:ext cx="7483025" cy="360000"/>
                <a:chOff x="1511006" y="2959188"/>
                <a:chExt cx="7483025" cy="360000"/>
              </a:xfrm>
            </p:grpSpPr>
            <p:sp>
              <p:nvSpPr>
                <p:cNvPr id="18" name="角丸四角形 17"/>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教育を受ける権利</a:t>
                  </a:r>
                </a:p>
              </p:txBody>
            </p:sp>
            <p:sp>
              <p:nvSpPr>
                <p:cNvPr id="19" name="角丸四角形 18"/>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休み・遊ぶ権利</a:t>
                  </a:r>
                </a:p>
              </p:txBody>
            </p:sp>
            <p:sp>
              <p:nvSpPr>
                <p:cNvPr id="21" name="角丸四角形 20"/>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意見を表す権利</a:t>
                  </a:r>
                </a:p>
              </p:txBody>
            </p:sp>
          </p:grpSp>
          <p:grpSp>
            <p:nvGrpSpPr>
              <p:cNvPr id="29" name="グループ化 28"/>
              <p:cNvGrpSpPr/>
              <p:nvPr/>
            </p:nvGrpSpPr>
            <p:grpSpPr>
              <a:xfrm>
                <a:off x="1511006" y="3435438"/>
                <a:ext cx="7483025" cy="360000"/>
                <a:chOff x="1511006" y="2959188"/>
                <a:chExt cx="7483025" cy="360000"/>
              </a:xfrm>
            </p:grpSpPr>
            <p:sp>
              <p:nvSpPr>
                <p:cNvPr id="30" name="角丸四角形 29"/>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健康・医療への権利</a:t>
                  </a:r>
                </a:p>
              </p:txBody>
            </p:sp>
            <p:sp>
              <p:nvSpPr>
                <p:cNvPr id="31" name="角丸四角形 30"/>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社会保障を受ける権利</a:t>
                  </a:r>
                </a:p>
              </p:txBody>
            </p:sp>
            <p:sp>
              <p:nvSpPr>
                <p:cNvPr id="32" name="角丸四角形 31"/>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生活水準の確保</a:t>
                  </a:r>
                </a:p>
              </p:txBody>
            </p:sp>
          </p:grpSp>
        </p:grpSp>
      </p:grpSp>
      <p:pic>
        <p:nvPicPr>
          <p:cNvPr id="34" name="図 33">
            <a:extLst>
              <a:ext uri="{FF2B5EF4-FFF2-40B4-BE49-F238E27FC236}">
                <a16:creationId xmlns:a16="http://schemas.microsoft.com/office/drawing/2014/main" id="{07B78C25-9070-4671-BCB8-6EAE67912F08}"/>
              </a:ext>
            </a:extLst>
          </p:cNvPr>
          <p:cNvPicPr/>
          <p:nvPr/>
        </p:nvPicPr>
        <p:blipFill rotWithShape="1">
          <a:blip r:embed="rId2">
            <a:extLst>
              <a:ext uri="{28A0092B-C50C-407E-A947-70E740481C1C}">
                <a14:useLocalDpi xmlns:a14="http://schemas.microsoft.com/office/drawing/2010/main" val="0"/>
              </a:ext>
            </a:extLst>
          </a:blip>
          <a:srcRect l="2487" t="21220" r="1226" b="90"/>
          <a:stretch/>
        </p:blipFill>
        <p:spPr bwMode="auto">
          <a:xfrm>
            <a:off x="539907" y="3961278"/>
            <a:ext cx="5714148" cy="3127250"/>
          </a:xfrm>
          <a:prstGeom prst="rect">
            <a:avLst/>
          </a:prstGeom>
          <a:noFill/>
          <a:ln>
            <a:noFill/>
          </a:ln>
        </p:spPr>
      </p:pic>
      <p:sp>
        <p:nvSpPr>
          <p:cNvPr id="35" name="正方形/長方形 34"/>
          <p:cNvSpPr/>
          <p:nvPr/>
        </p:nvSpPr>
        <p:spPr>
          <a:xfrm>
            <a:off x="539906" y="7201416"/>
            <a:ext cx="2855032" cy="17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600" spc="80" dirty="0">
                <a:solidFill>
                  <a:schemeClr val="tx1"/>
                </a:solidFill>
              </a:rPr>
              <a:t>出所：厚生労働省（</a:t>
            </a:r>
            <a:r>
              <a:rPr kumimoji="1" lang="en-US" altLang="ja-JP" sz="600" spc="80" dirty="0">
                <a:solidFill>
                  <a:schemeClr val="tx1"/>
                </a:solidFill>
              </a:rPr>
              <a:t>https://www.mhlw.go.jp/young-carer/</a:t>
            </a:r>
            <a:r>
              <a:rPr kumimoji="1" lang="ja-JP" altLang="en-US" sz="600" spc="80" dirty="0">
                <a:solidFill>
                  <a:schemeClr val="tx1"/>
                </a:solidFill>
              </a:rPr>
              <a:t>）</a:t>
            </a:r>
          </a:p>
        </p:txBody>
      </p:sp>
      <p:sp>
        <p:nvSpPr>
          <p:cNvPr id="37" name="角丸四角形 36"/>
          <p:cNvSpPr/>
          <p:nvPr/>
        </p:nvSpPr>
        <p:spPr>
          <a:xfrm>
            <a:off x="6515906" y="3962400"/>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210318"/>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201884"/>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816065"/>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r>
                <a:rPr kumimoji="1" lang="en-US" altLang="ja-JP" sz="1100" spc="80" dirty="0">
                  <a:solidFill>
                    <a:schemeClr val="tx1"/>
                  </a:solidFill>
                </a:rPr>
                <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377983"/>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5939901"/>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501819"/>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Tree>
    <p:extLst>
      <p:ext uri="{BB962C8B-B14F-4D97-AF65-F5344CB8AC3E}">
        <p14:creationId xmlns:p14="http://schemas.microsoft.com/office/powerpoint/2010/main" val="4650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138906" y="2089284"/>
            <a:ext cx="5076000"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の状況はさまざまで、児童虐待として捉えてしまうと、ケアを受けている相手や保護者との関係性が構築できず支援がうまくいかないことがあります。緊急的に状況を解決するというよりは、ケアの負担を軽減する支援を活用しながらなるべく家庭で生活を続けていけるよう、本人及びケアを受ける側の家族の考えや思いにも寄り添いながら、家族全体を見る視点で支援をしていき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見守りも重要な支援です。必要に応じて地域の支援団体や子供食堂等とも連携し、本人や家庭の状況に応じ、必要な支援を考えましょう。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児童福祉関係機関におけるヤングケアラー支援の役割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既存の仕組みを最大限活用し、ケースに応じ様々な支援機関と連携して支援をしていくことを考えましょう。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児童福祉分野は、子供にかかわる多くのケースでかかわり、ヤングケアラー支援においても大きな役割を果たします。家庭訪問等による本人や家族との対話、ケース会議の招集や支援方策検討の主導等が期待されます。</a:t>
            </a:r>
          </a:p>
        </p:txBody>
      </p:sp>
      <p:grpSp>
        <p:nvGrpSpPr>
          <p:cNvPr id="33" name="グループ化 32"/>
          <p:cNvGrpSpPr/>
          <p:nvPr/>
        </p:nvGrpSpPr>
        <p:grpSpPr>
          <a:xfrm>
            <a:off x="539906" y="2089284"/>
            <a:ext cx="4320000" cy="5075851"/>
            <a:chOff x="539906" y="2336305"/>
            <a:chExt cx="4320000" cy="5075851"/>
          </a:xfrm>
        </p:grpSpPr>
        <p:sp>
          <p:nvSpPr>
            <p:cNvPr id="19" name="正方形/長方形 18"/>
            <p:cNvSpPr/>
            <p:nvPr/>
          </p:nvSpPr>
          <p:spPr>
            <a:xfrm>
              <a:off x="539906" y="2984305"/>
              <a:ext cx="4320000" cy="4427851"/>
            </a:xfrm>
            <a:prstGeom prst="rect">
              <a:avLst/>
            </a:prstGeom>
            <a:solidFill>
              <a:srgbClr val="FBD9A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336305"/>
              <a:ext cx="4320000" cy="64800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0" name="角丸四角形 29"/>
            <p:cNvSpPr/>
            <p:nvPr/>
          </p:nvSpPr>
          <p:spPr>
            <a:xfrm>
              <a:off x="809906" y="3131435"/>
              <a:ext cx="3780000" cy="832246"/>
            </a:xfrm>
            <a:prstGeom prst="roundRect">
              <a:avLst>
                <a:gd name="adj" fmla="val 9789"/>
              </a:avLst>
            </a:prstGeom>
            <a:solidFill>
              <a:schemeClr val="bg1"/>
            </a:solidFill>
            <a:ln w="3810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00" b="1" spc="80" dirty="0">
                  <a:solidFill>
                    <a:srgbClr val="F08200"/>
                  </a:solidFill>
                </a:rPr>
                <a:t>子供家庭支援センター</a:t>
              </a:r>
              <a:endParaRPr kumimoji="1" lang="en-US" altLang="ja-JP" sz="1100" b="1" spc="80" dirty="0">
                <a:solidFill>
                  <a:srgbClr val="F08200"/>
                </a:solidFill>
              </a:endParaRPr>
            </a:p>
            <a:p>
              <a:pPr algn="just">
                <a:lnSpc>
                  <a:spcPct val="130000"/>
                </a:lnSpc>
              </a:pPr>
              <a:r>
                <a:rPr kumimoji="1" lang="ja-JP" altLang="en-US" sz="110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00" b="1" spc="80" dirty="0">
                  <a:solidFill>
                    <a:srgbClr val="F08200"/>
                  </a:solidFill>
                </a:rPr>
                <a:t>児童相談所　など</a:t>
              </a:r>
            </a:p>
          </p:txBody>
        </p:sp>
        <p:sp>
          <p:nvSpPr>
            <p:cNvPr id="32" name="正方形/長方形 31"/>
            <p:cNvSpPr/>
            <p:nvPr/>
          </p:nvSpPr>
          <p:spPr>
            <a:xfrm>
              <a:off x="809906" y="4140952"/>
              <a:ext cx="3780000" cy="300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F08200"/>
                  </a:solidFill>
                </a:rPr>
                <a:t>子供家庭支援センター</a:t>
              </a:r>
              <a:r>
                <a:rPr kumimoji="1" lang="ja-JP" altLang="en-US" sz="1100" spc="80" dirty="0">
                  <a:solidFill>
                    <a:schemeClr val="tx1"/>
                  </a:solidFill>
                </a:rPr>
                <a:t>は、原則として</a:t>
              </a:r>
              <a:r>
                <a:rPr kumimoji="1" lang="en-US" altLang="ja-JP" sz="1100" spc="80" dirty="0">
                  <a:solidFill>
                    <a:schemeClr val="tx1"/>
                  </a:solidFill>
                </a:rPr>
                <a:t>18 </a:t>
              </a:r>
              <a:r>
                <a:rPr kumimoji="1" lang="ja-JP" altLang="en-US" sz="1100" spc="80" dirty="0">
                  <a:solidFill>
                    <a:schemeClr val="tx1"/>
                  </a:solidFill>
                </a:rPr>
                <a:t>歳未満のすべての子供と、家庭の支援を目的としていることから、要保護・要支援児童に限らず、ヤングケアラーも支援を必要としていることを認識し、要保護児童対策地域協議会等の枠組みで検討できるとよいでしょう。</a:t>
              </a:r>
              <a:endParaRPr kumimoji="1" lang="en-US" altLang="ja-JP" sz="1100" spc="80" dirty="0">
                <a:solidFill>
                  <a:schemeClr val="tx1"/>
                </a:solidFill>
              </a:endParaRP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要保護児童対策地域協議会を支援の枠組みとして用いる場合は、児童福祉法に基づき個人情報が保護された形で情報共有が可能です。</a:t>
              </a:r>
              <a:endParaRPr kumimoji="1" lang="en-US" altLang="ja-JP" sz="1100" spc="80" dirty="0">
                <a:solidFill>
                  <a:schemeClr val="tx1"/>
                </a:solidFill>
              </a:endParaRP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ヤングケアラーと思われる中には児童虐待に至っているケースもあり、児童相談所へのつなぎの観点でも、児童福祉分野が中心になると連携がスムーズ</a:t>
              </a:r>
              <a:r>
                <a:rPr kumimoji="1" lang="ja-JP" altLang="en-US" sz="1100" spc="80" dirty="0" smtClean="0">
                  <a:solidFill>
                    <a:schemeClr val="tx1"/>
                  </a:solidFill>
                </a:rPr>
                <a:t>です（</a:t>
              </a:r>
              <a:r>
                <a:rPr kumimoji="1" lang="ja-JP" altLang="en-US" sz="1100" spc="80" dirty="0">
                  <a:solidFill>
                    <a:schemeClr val="tx1"/>
                  </a:solidFill>
                </a:rPr>
                <a:t>ただし、地域の実情に応じ、支援会議等他の福祉分野の枠組みで検討しても構いません</a:t>
              </a:r>
              <a:r>
                <a:rPr kumimoji="1" lang="ja-JP" altLang="en-US" sz="1100" spc="80" dirty="0">
                  <a:solidFill>
                    <a:schemeClr val="tx1"/>
                  </a:solidFill>
                </a:rPr>
                <a:t>）。</a:t>
              </a:r>
              <a:endParaRPr kumimoji="1" lang="ja-JP" altLang="en-US" sz="1100" spc="80" dirty="0">
                <a:solidFill>
                  <a:schemeClr val="tx1"/>
                </a:solidFill>
              </a:endParaRPr>
            </a:p>
          </p:txBody>
        </p:sp>
      </p:grpSp>
      <p:sp>
        <p:nvSpPr>
          <p:cNvPr id="20" name="フリーフォーム 35">
            <a:extLst>
              <a:ext uri="{FF2B5EF4-FFF2-40B4-BE49-F238E27FC236}">
                <a16:creationId xmlns:a16="http://schemas.microsoft.com/office/drawing/2014/main" id="{3276043C-7883-43C3-94F1-B6C908F4DF6A}"/>
              </a:ext>
            </a:extLst>
          </p:cNvPr>
          <p:cNvSpPr/>
          <p:nvPr/>
        </p:nvSpPr>
        <p:spPr>
          <a:xfrm>
            <a:off x="5419794" y="5918988"/>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34"/>
          <p:cNvSpPr/>
          <p:nvPr/>
        </p:nvSpPr>
        <p:spPr>
          <a:xfrm>
            <a:off x="5408906" y="4254839"/>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39906" y="72556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出所：厚生労働省　こどもがこどもでいられる街に。～みんなでヤングケアラーを支える社会を目指して～ </a:t>
            </a:r>
            <a:r>
              <a:rPr kumimoji="1" lang="en-US" altLang="ja-JP" sz="800" spc="80" dirty="0">
                <a:solidFill>
                  <a:schemeClr val="tx1"/>
                </a:solidFill>
              </a:rPr>
              <a:t>(https://www.mhlw.go.jp/young-carer/)</a:t>
            </a: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2367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Tree>
    <p:extLst>
      <p:ext uri="{BB962C8B-B14F-4D97-AF65-F5344CB8AC3E}">
        <p14:creationId xmlns:p14="http://schemas.microsoft.com/office/powerpoint/2010/main" val="90062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児童福祉分野が支援の中心となることが多いですが、それぞれ専門性を持った多くの機関の協力のもと行います。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523756"/>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230801"/>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4" name="正方形/長方形 33"/>
          <p:cNvSpPr/>
          <p:nvPr/>
        </p:nvSpPr>
        <p:spPr>
          <a:xfrm>
            <a:off x="835920" y="31915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44" name="角丸四角形 43"/>
          <p:cNvSpPr/>
          <p:nvPr/>
        </p:nvSpPr>
        <p:spPr>
          <a:xfrm>
            <a:off x="786254" y="2639946"/>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58" name="正方形/長方形 57"/>
          <p:cNvSpPr/>
          <p:nvPr/>
        </p:nvSpPr>
        <p:spPr>
          <a:xfrm>
            <a:off x="5415663" y="2523756"/>
            <a:ext cx="4736243" cy="2149530"/>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2308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1915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a:t>
            </a:r>
            <a:r>
              <a:rPr kumimoji="1" lang="en-US" altLang="ja-JP" sz="1150" spc="80" dirty="0">
                <a:solidFill>
                  <a:schemeClr val="tx1"/>
                </a:solidFill>
              </a:rPr>
              <a:t/>
            </a:r>
            <a:br>
              <a:rPr kumimoji="1" lang="en-US" altLang="ja-JP" sz="1150" spc="80" dirty="0">
                <a:solidFill>
                  <a:schemeClr val="tx1"/>
                </a:solidFill>
              </a:rPr>
            </a:br>
            <a:r>
              <a:rPr kumimoji="1" lang="ja-JP" altLang="en-US" sz="1150" spc="80" dirty="0">
                <a:solidFill>
                  <a:schemeClr val="tx1"/>
                </a:solidFill>
              </a:rPr>
              <a:t>支援においても重要な役割を担います。</a:t>
            </a:r>
          </a:p>
        </p:txBody>
      </p:sp>
      <p:sp>
        <p:nvSpPr>
          <p:cNvPr id="61" name="角丸四角形 60"/>
          <p:cNvSpPr/>
          <p:nvPr/>
        </p:nvSpPr>
        <p:spPr>
          <a:xfrm>
            <a:off x="5662012" y="2639946"/>
            <a:ext cx="4243544" cy="453120"/>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63" name="正方形/長方形 62"/>
          <p:cNvSpPr/>
          <p:nvPr/>
        </p:nvSpPr>
        <p:spPr>
          <a:xfrm>
            <a:off x="54156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4" name="正方形/長方形 63"/>
          <p:cNvSpPr/>
          <p:nvPr/>
        </p:nvSpPr>
        <p:spPr>
          <a:xfrm>
            <a:off x="54156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65" name="正方形/長方形 64"/>
          <p:cNvSpPr/>
          <p:nvPr/>
        </p:nvSpPr>
        <p:spPr>
          <a:xfrm>
            <a:off x="57116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基幹相談支援センター、特定相談支援事業所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66" name="角丸四角形 65"/>
          <p:cNvSpPr/>
          <p:nvPr/>
        </p:nvSpPr>
        <p:spPr>
          <a:xfrm>
            <a:off x="56620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特定相談支援事業所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子供家庭支援センター職員等が担える場合もあります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a:t>
            </a:r>
            <a:r>
              <a:rPr kumimoji="1" lang="ja-JP" altLang="en-US" sz="1140" dirty="0">
                <a:solidFill>
                  <a:schemeClr val="tx1"/>
                </a:solidFill>
              </a:rPr>
              <a:t>は、</a:t>
            </a:r>
            <a:r>
              <a:rPr kumimoji="1" lang="ja-JP" altLang="en-US" sz="1140" b="1" dirty="0">
                <a:solidFill>
                  <a:srgbClr val="2579BF"/>
                </a:solidFill>
              </a:rPr>
              <a:t>地域住民の健康づくりを</a:t>
            </a:r>
            <a:r>
              <a:rPr kumimoji="1" lang="ja-JP" altLang="en-US" sz="1140" b="1">
                <a:solidFill>
                  <a:srgbClr val="2579BF"/>
                </a:solidFill>
              </a:rPr>
              <a:t>支援します</a:t>
            </a:r>
            <a:r>
              <a:rPr kumimoji="1" lang="ja-JP" altLang="en-US" sz="1140" b="1" dirty="0">
                <a:solidFill>
                  <a:srgbClr val="2579BF"/>
                </a:solidFill>
              </a:rPr>
              <a:t>。</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検診や相談業務を通じて、ヤングケアラーに気付ける可能性があります。</a:t>
            </a:r>
          </a:p>
        </p:txBody>
      </p:sp>
      <p:sp>
        <p:nvSpPr>
          <p:cNvPr id="32" name="角丸四角形 31"/>
          <p:cNvSpPr/>
          <p:nvPr/>
        </p:nvSpPr>
        <p:spPr>
          <a:xfrm>
            <a:off x="783033" y="1384252"/>
            <a:ext cx="4186417" cy="469781"/>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　など</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smtClean="0">
                <a:solidFill>
                  <a:schemeClr val="tx1"/>
                </a:solidFill>
              </a:rPr>
              <a:t>　時</a:t>
            </a:r>
            <a:r>
              <a:rPr kumimoji="1" lang="ja-JP" altLang="en-US" sz="1140" dirty="0">
                <a:solidFill>
                  <a:schemeClr val="tx1"/>
                </a:solidFill>
              </a:rPr>
              <a:t>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児童福祉関係者は、ヤングケアラーと思われる子供に「気付く」、「つなぐ」、「支援する」、「見守る」において大きな役割を果たします。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40725"/>
            <a:ext cx="8398552" cy="102348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後述の「気付くためのチェックリスト」を参考に、支援対象の子供・家庭にヤングケアラーがいる可能性を認識して業務にあたります。</a:t>
            </a:r>
            <a:r>
              <a:rPr kumimoji="1" lang="ja-JP" altLang="en-US" sz="1200" b="1" spc="70" dirty="0">
                <a:solidFill>
                  <a:srgbClr val="FB5A15"/>
                </a:solidFill>
              </a:rPr>
              <a:t>子供と家族の関わりから気付けることもあります。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家庭訪問時の家の中の様子や、保護者の様子も気付きのきっかけになる可能性があります。</a:t>
            </a:r>
          </a:p>
        </p:txBody>
      </p:sp>
      <p:sp>
        <p:nvSpPr>
          <p:cNvPr id="33" name="正方形/長方形 32"/>
          <p:cNvSpPr/>
          <p:nvPr/>
        </p:nvSpPr>
        <p:spPr>
          <a:xfrm>
            <a:off x="539906" y="1540725"/>
            <a:ext cx="1213448" cy="102348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141353"/>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718510"/>
            <a:ext cx="8398552" cy="10224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が児童福祉部門に配置されている場合は、</a:t>
            </a:r>
            <a:r>
              <a:rPr kumimoji="1" lang="en-US" altLang="ja-JP" sz="1200" spc="70" dirty="0">
                <a:solidFill>
                  <a:schemeClr val="tx1"/>
                </a:solidFill>
              </a:rPr>
              <a:t>YCC</a:t>
            </a:r>
            <a:r>
              <a:rPr kumimoji="1" lang="ja-JP" altLang="en-US" sz="1200" spc="70" dirty="0">
                <a:solidFill>
                  <a:schemeClr val="tx1"/>
                </a:solidFill>
              </a:rPr>
              <a:t>がケースに応じた関係機関に連絡調整します。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児童虐待に当たる可能性が高い等、緊急性が高い場合は、児童相談所等につなぎます。</a:t>
            </a:r>
          </a:p>
        </p:txBody>
      </p:sp>
      <p:grpSp>
        <p:nvGrpSpPr>
          <p:cNvPr id="44" name="グループ化 43"/>
          <p:cNvGrpSpPr/>
          <p:nvPr/>
        </p:nvGrpSpPr>
        <p:grpSpPr>
          <a:xfrm>
            <a:off x="539906" y="2717430"/>
            <a:ext cx="1213448" cy="1023480"/>
            <a:chOff x="539906" y="1669817"/>
            <a:chExt cx="1213448" cy="1023480"/>
          </a:xfrm>
        </p:grpSpPr>
        <p:sp>
          <p:nvSpPr>
            <p:cNvPr id="45" name="正方形/長方形 44"/>
            <p:cNvSpPr/>
            <p:nvPr/>
          </p:nvSpPr>
          <p:spPr>
            <a:xfrm>
              <a:off x="539906" y="1669817"/>
              <a:ext cx="1213448" cy="1023480"/>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228711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a:t>
              </a:r>
              <a:r>
                <a:rPr kumimoji="1" lang="en-US" altLang="ja-JP" sz="800" b="1" spc="70" dirty="0"/>
                <a:t>8</a:t>
              </a:r>
              <a:r>
                <a:rPr kumimoji="1" lang="ja-JP" altLang="en-US" sz="800" b="1" spc="70" dirty="0"/>
                <a:t>章</a:t>
              </a:r>
              <a:endParaRPr kumimoji="1" lang="en-US" altLang="ja-JP" sz="800" b="1" spc="70" dirty="0"/>
            </a:p>
          </p:txBody>
        </p:sp>
      </p:grpSp>
      <p:sp>
        <p:nvSpPr>
          <p:cNvPr id="27" name="正方形/長方形 26"/>
          <p:cNvSpPr/>
          <p:nvPr/>
        </p:nvSpPr>
        <p:spPr>
          <a:xfrm>
            <a:off x="1753354" y="5287074"/>
            <a:ext cx="8398552" cy="125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本人・家庭の様子を気にかけます。支援計画がある場合は、進行管理、定例的な会議開催による見守りを行います。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50" name="グループ化 49"/>
          <p:cNvGrpSpPr/>
          <p:nvPr/>
        </p:nvGrpSpPr>
        <p:grpSpPr>
          <a:xfrm>
            <a:off x="539906" y="5287075"/>
            <a:ext cx="1213448" cy="1252239"/>
            <a:chOff x="539906" y="1669817"/>
            <a:chExt cx="1213448" cy="1023480"/>
          </a:xfrm>
        </p:grpSpPr>
        <p:sp>
          <p:nvSpPr>
            <p:cNvPr id="51" name="正方形/長方形 50"/>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52" name="角丸四角形 51"/>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sp>
        <p:nvSpPr>
          <p:cNvPr id="26" name="正方形/長方形 25"/>
          <p:cNvSpPr/>
          <p:nvPr/>
        </p:nvSpPr>
        <p:spPr>
          <a:xfrm>
            <a:off x="1753354" y="3889585"/>
            <a:ext cx="6578600" cy="125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児童福祉分野は、本人や家庭との窓口であることも多く、必要に応じ本人や家庭とも対話し、ケアの状況の把握や本人の意向の把握を行います。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p>
        </p:txBody>
      </p:sp>
      <p:sp>
        <p:nvSpPr>
          <p:cNvPr id="48" name="正方形/長方形 47"/>
          <p:cNvSpPr/>
          <p:nvPr/>
        </p:nvSpPr>
        <p:spPr>
          <a:xfrm>
            <a:off x="539906" y="3889584"/>
            <a:ext cx="1213448" cy="1252239"/>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49" name="角丸四角形 48"/>
          <p:cNvSpPr/>
          <p:nvPr/>
        </p:nvSpPr>
        <p:spPr>
          <a:xfrm>
            <a:off x="682236" y="4625801"/>
            <a:ext cx="960995" cy="27107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331954" y="4134643"/>
            <a:ext cx="1819952" cy="1007180"/>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t"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ショートステイ</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家事支援</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養育支援</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生活・育児相談 等</a:t>
            </a:r>
          </a:p>
        </p:txBody>
      </p:sp>
      <p:sp>
        <p:nvSpPr>
          <p:cNvPr id="54" name="正方形/長方形 53"/>
          <p:cNvSpPr/>
          <p:nvPr/>
        </p:nvSpPr>
        <p:spPr>
          <a:xfrm>
            <a:off x="8331954" y="3886162"/>
            <a:ext cx="1819952"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586596"/>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763301"/>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16421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6845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lgn="just">
              <a:lnSpc>
                <a:spcPct val="140000"/>
              </a:lnSpc>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a:t>
            </a:r>
          </a:p>
          <a:p>
            <a:pPr algn="just">
              <a:lnSpc>
                <a:spcPct val="140000"/>
              </a:lnSpc>
              <a:buClr>
                <a:srgbClr val="F7B353"/>
              </a:buClr>
            </a:pPr>
            <a:r>
              <a:rPr kumimoji="1" lang="ja-JP" altLang="en-US" sz="1400" spc="70" dirty="0">
                <a:solidFill>
                  <a:schemeClr val="tx1"/>
                </a:solidFill>
              </a:rPr>
              <a:t>区市町村に今後配置される予定です！</a:t>
            </a:r>
            <a:r>
              <a:rPr kumimoji="1" lang="ja-JP" altLang="en-US" sz="1400" b="1" spc="70" dirty="0">
                <a:solidFill>
                  <a:schemeClr val="tx1"/>
                </a:solidFill>
              </a:rPr>
              <a:t>（本編第４章）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35" y="6646438"/>
            <a:ext cx="753792" cy="752198"/>
          </a:xfrm>
          <a:prstGeom prst="rect">
            <a:avLst/>
          </a:prstGeom>
        </p:spPr>
      </p:pic>
      <p:sp>
        <p:nvSpPr>
          <p:cNvPr id="5" name="二等辺三角形 4"/>
          <p:cNvSpPr/>
          <p:nvPr/>
        </p:nvSpPr>
        <p:spPr>
          <a:xfrm rot="16200000">
            <a:off x="2176243" y="689380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33" y="1425576"/>
            <a:ext cx="284694" cy="53623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59" y="2658284"/>
            <a:ext cx="458094" cy="506409"/>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851" y="3806641"/>
            <a:ext cx="475059" cy="508993"/>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969" y="5210819"/>
            <a:ext cx="574822" cy="516254"/>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646438"/>
            <a:ext cx="752198" cy="752198"/>
          </a:xfrm>
          <a:prstGeom prst="rect">
            <a:avLst/>
          </a:prstGeom>
        </p:spPr>
      </p:pic>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68" name="角丸四角形 67"/>
          <p:cNvSpPr/>
          <p:nvPr/>
        </p:nvSpPr>
        <p:spPr>
          <a:xfrm>
            <a:off x="875318" y="5504996"/>
            <a:ext cx="9276588" cy="1820641"/>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144000" bIns="0" rtlCol="0" anchor="t"/>
          <a:lstStyle/>
          <a:p>
            <a:pPr>
              <a:lnSpc>
                <a:spcPct val="150000"/>
              </a:lnSpc>
              <a:buClr>
                <a:srgbClr val="F7B353"/>
              </a:buClr>
              <a:buSzPct val="120000"/>
            </a:pPr>
            <a:r>
              <a:rPr kumimoji="1" lang="ja-JP" altLang="en-US" sz="1000" spc="50" dirty="0">
                <a:solidFill>
                  <a:schemeClr val="tx1"/>
                </a:solidFill>
              </a:rPr>
              <a:t>□介護や通院・治療が必要な家族、障害を持つ家族がいる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□多子世帯　幼い子供（きょうだい）がいる　</a:t>
            </a:r>
          </a:p>
          <a:p>
            <a:pPr>
              <a:lnSpc>
                <a:spcPct val="150000"/>
              </a:lnSpc>
              <a:buClr>
                <a:srgbClr val="F7B353"/>
              </a:buClr>
              <a:buSzPct val="120000"/>
            </a:pPr>
            <a:r>
              <a:rPr kumimoji="1" lang="ja-JP" altLang="en-US" sz="1000" spc="50" dirty="0">
                <a:solidFill>
                  <a:schemeClr val="tx1"/>
                </a:solidFill>
              </a:rPr>
              <a:t>□疲れている様子や精神的に不安定な様子がみられる　</a:t>
            </a:r>
            <a:br>
              <a:rPr kumimoji="1" lang="ja-JP" altLang="en-US" sz="1000" spc="50" dirty="0">
                <a:solidFill>
                  <a:schemeClr val="tx1"/>
                </a:solidFill>
              </a:rPr>
            </a:br>
            <a:r>
              <a:rPr kumimoji="1" lang="ja-JP" altLang="en-US" sz="1000" spc="50" dirty="0">
                <a:solidFill>
                  <a:schemeClr val="tx1"/>
                </a:solidFill>
              </a:rPr>
              <a:t>□仕事や家族の世話に追われていて余裕のない様子である</a:t>
            </a:r>
          </a:p>
          <a:p>
            <a:pPr>
              <a:lnSpc>
                <a:spcPct val="150000"/>
              </a:lnSpc>
              <a:buClr>
                <a:srgbClr val="F7B353"/>
              </a:buClr>
              <a:buSzPct val="120000"/>
            </a:pPr>
            <a:r>
              <a:rPr kumimoji="1" lang="ja-JP" altLang="en-US" sz="1000" spc="50" dirty="0">
                <a:solidFill>
                  <a:schemeClr val="tx1"/>
                </a:solidFill>
              </a:rPr>
              <a:t>□家事等ができないことで、子供に影響が出ないかを心配している</a:t>
            </a:r>
            <a:br>
              <a:rPr kumimoji="1" lang="ja-JP" altLang="en-US" sz="1000" spc="50" dirty="0">
                <a:solidFill>
                  <a:schemeClr val="tx1"/>
                </a:solidFill>
              </a:rPr>
            </a:br>
            <a:r>
              <a:rPr kumimoji="1" lang="ja-JP" altLang="en-US" sz="1000" spc="50" dirty="0">
                <a:solidFill>
                  <a:schemeClr val="tx1"/>
                </a:solidFill>
              </a:rPr>
              <a:t>□家庭訪問時に家の中が散らかっている</a:t>
            </a:r>
            <a:br>
              <a:rPr kumimoji="1" lang="ja-JP" altLang="en-US" sz="1000" spc="50" dirty="0">
                <a:solidFill>
                  <a:schemeClr val="tx1"/>
                </a:solidFill>
              </a:rPr>
            </a:br>
            <a:r>
              <a:rPr kumimoji="1" lang="ja-JP" altLang="en-US" sz="100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504996"/>
            <a:ext cx="335412" cy="1820641"/>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504996"/>
            <a:ext cx="3634046" cy="182064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□経済的に困窮している</a:t>
            </a:r>
            <a:br>
              <a:rPr kumimoji="1" lang="ja-JP" altLang="en-US" sz="1000" spc="50" dirty="0">
                <a:solidFill>
                  <a:schemeClr val="tx1"/>
                </a:solidFill>
              </a:rPr>
            </a:br>
            <a:r>
              <a:rPr kumimoji="1" lang="ja-JP" altLang="en-US" sz="1000" spc="50" dirty="0">
                <a:solidFill>
                  <a:schemeClr val="tx1"/>
                </a:solidFill>
              </a:rPr>
              <a:t>□日本語が母語でない家族がいる 　</a:t>
            </a:r>
          </a:p>
          <a:p>
            <a:pPr>
              <a:lnSpc>
                <a:spcPct val="150000"/>
              </a:lnSpc>
              <a:buClr>
                <a:srgbClr val="F7B353"/>
              </a:buClr>
              <a:buSzPct val="120000"/>
            </a:pPr>
            <a:r>
              <a:rPr kumimoji="1" lang="ja-JP" altLang="en-US" sz="1000" spc="50" dirty="0">
                <a:solidFill>
                  <a:schemeClr val="tx1"/>
                </a:solidFill>
              </a:rPr>
              <a:t>□手続きの遅れ・漏れ等がある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□家族の世話について、子供をあてにしている</a:t>
            </a:r>
          </a:p>
          <a:p>
            <a:pPr>
              <a:lnSpc>
                <a:spcPct val="150000"/>
              </a:lnSpc>
              <a:buClr>
                <a:srgbClr val="F7B353"/>
              </a:buClr>
              <a:buSzPct val="120000"/>
            </a:pPr>
            <a:r>
              <a:rPr kumimoji="1" lang="ja-JP" altLang="en-US" sz="1000" spc="50" dirty="0">
                <a:solidFill>
                  <a:schemeClr val="tx1"/>
                </a:solidFill>
              </a:rPr>
              <a:t>□家事援助などの必要なサービスを入れたがらない</a:t>
            </a:r>
            <a:endParaRPr kumimoji="1" lang="en-US" altLang="ja-JP" sz="1000" spc="50" dirty="0">
              <a:solidFill>
                <a:schemeClr val="tx1"/>
              </a:solidFill>
            </a:endParaRPr>
          </a:p>
        </p:txBody>
      </p:sp>
      <p:grpSp>
        <p:nvGrpSpPr>
          <p:cNvPr id="216" name="グループ化 215"/>
          <p:cNvGrpSpPr/>
          <p:nvPr/>
        </p:nvGrpSpPr>
        <p:grpSpPr>
          <a:xfrm>
            <a:off x="1132574" y="5831311"/>
            <a:ext cx="4233021" cy="1379280"/>
            <a:chOff x="2398032" y="2860733"/>
            <a:chExt cx="1564368" cy="1379280"/>
          </a:xfrm>
        </p:grpSpPr>
        <p:sp>
          <p:nvSpPr>
            <p:cNvPr id="217" name="フリーフォーム 216"/>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フリーフォーム 217"/>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フリーフォーム 218"/>
            <p:cNvSpPr/>
            <p:nvPr/>
          </p:nvSpPr>
          <p:spPr>
            <a:xfrm>
              <a:off x="2398032" y="33204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リーフォーム 219"/>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220"/>
            <p:cNvSpPr/>
            <p:nvPr/>
          </p:nvSpPr>
          <p:spPr>
            <a:xfrm>
              <a:off x="2398032" y="378025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リーフォーム 221"/>
            <p:cNvSpPr/>
            <p:nvPr/>
          </p:nvSpPr>
          <p:spPr>
            <a:xfrm>
              <a:off x="2398032" y="40101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リーフォーム 222"/>
            <p:cNvSpPr/>
            <p:nvPr/>
          </p:nvSpPr>
          <p:spPr>
            <a:xfrm>
              <a:off x="2398032" y="42400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2" name="グループ化 241"/>
          <p:cNvGrpSpPr/>
          <p:nvPr/>
        </p:nvGrpSpPr>
        <p:grpSpPr>
          <a:xfrm>
            <a:off x="5872236" y="5831311"/>
            <a:ext cx="2814484" cy="919520"/>
            <a:chOff x="2398032" y="2860733"/>
            <a:chExt cx="1564368" cy="919520"/>
          </a:xfrm>
        </p:grpSpPr>
        <p:sp>
          <p:nvSpPr>
            <p:cNvPr id="243" name="フリーフォーム 242"/>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フリーフォーム 243"/>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フリーフォーム 244"/>
            <p:cNvSpPr/>
            <p:nvPr/>
          </p:nvSpPr>
          <p:spPr>
            <a:xfrm>
              <a:off x="2398032" y="33204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フリーフォーム 245"/>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フリーフォーム 246"/>
            <p:cNvSpPr/>
            <p:nvPr/>
          </p:nvSpPr>
          <p:spPr>
            <a:xfrm>
              <a:off x="2398032" y="378025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539905" y="2165910"/>
            <a:ext cx="9612001" cy="3224679"/>
            <a:chOff x="539905" y="2168118"/>
            <a:chExt cx="9612001" cy="3224679"/>
          </a:xfrm>
        </p:grpSpPr>
        <p:sp>
          <p:nvSpPr>
            <p:cNvPr id="62" name="角丸四角形 61"/>
            <p:cNvSpPr/>
            <p:nvPr/>
          </p:nvSpPr>
          <p:spPr>
            <a:xfrm>
              <a:off x="3774359" y="2418740"/>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□疲れている様子や精神的な不安定さがみられる　　 </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□感情の起伏が激しい。または、感情を出さない</a:t>
              </a:r>
            </a:p>
            <a:p>
              <a:pPr>
                <a:lnSpc>
                  <a:spcPct val="150000"/>
                </a:lnSpc>
                <a:buClr>
                  <a:srgbClr val="F7B353"/>
                </a:buClr>
                <a:buSzPct val="120000"/>
              </a:pPr>
              <a:r>
                <a:rPr kumimoji="1" lang="ja-JP" altLang="en-US" sz="1000" spc="50" dirty="0">
                  <a:solidFill>
                    <a:schemeClr val="tx1"/>
                  </a:solidFill>
                </a:rPr>
                <a:t>□周囲の人に気を遣いすぎる、しっかりしている</a:t>
              </a:r>
            </a:p>
            <a:p>
              <a:pPr>
                <a:lnSpc>
                  <a:spcPct val="150000"/>
                </a:lnSpc>
                <a:buClr>
                  <a:srgbClr val="F7B353"/>
                </a:buClr>
                <a:buSzPct val="120000"/>
              </a:pPr>
              <a:r>
                <a:rPr kumimoji="1" lang="ja-JP" altLang="en-US" sz="1000" spc="50" dirty="0">
                  <a:solidFill>
                    <a:schemeClr val="tx1"/>
                  </a:solidFill>
                </a:rPr>
                <a:t>□年齢に不相応な受け答え</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（年齢よりも幼い、または大人びている）</a:t>
              </a:r>
            </a:p>
            <a:p>
              <a:pPr>
                <a:lnSpc>
                  <a:spcPct val="150000"/>
                </a:lnSpc>
                <a:buClr>
                  <a:srgbClr val="F7B353"/>
                </a:buClr>
                <a:buSzPct val="120000"/>
              </a:pPr>
              <a:r>
                <a:rPr kumimoji="1" lang="ja-JP" altLang="en-US" sz="1000" spc="50" dirty="0">
                  <a:solidFill>
                    <a:schemeClr val="tx1"/>
                  </a:solidFill>
                </a:rPr>
                <a:t>□自分の事を話したがらない、質問などをすると話を</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すり替える</a:t>
              </a:r>
              <a:br>
                <a:rPr kumimoji="1" lang="ja-JP" altLang="en-US" sz="1000" spc="50" dirty="0">
                  <a:solidFill>
                    <a:schemeClr val="tx1"/>
                  </a:solidFill>
                </a:rPr>
              </a:br>
              <a:r>
                <a:rPr kumimoji="1" lang="ja-JP" altLang="en-US" sz="1000" spc="50" dirty="0">
                  <a:solidFill>
                    <a:schemeClr val="tx1"/>
                  </a:solidFill>
                </a:rPr>
                <a:t>□物や支援を欲しがらない</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□家族の顔色をうかがっている　</a:t>
              </a:r>
            </a:p>
            <a:p>
              <a:pPr>
                <a:lnSpc>
                  <a:spcPct val="150000"/>
                </a:lnSpc>
                <a:buClr>
                  <a:srgbClr val="F7B353"/>
                </a:buClr>
                <a:buSzPct val="120000"/>
              </a:pPr>
              <a:r>
                <a:rPr kumimoji="1" lang="ja-JP" altLang="en-US" sz="1000" spc="50" dirty="0">
                  <a:solidFill>
                    <a:schemeClr val="tx1"/>
                  </a:solidFill>
                </a:rPr>
                <a:t>□不登校である、学校に行っているべき時間に、</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学校以外で姿を見かけることがある　　　　　　　　　　　　　　　　　□時に家族と大ゲンカや家出をしていることがある　</a:t>
              </a:r>
            </a:p>
          </p:txBody>
        </p:sp>
        <p:sp>
          <p:nvSpPr>
            <p:cNvPr id="65" name="角丸四角形 64"/>
            <p:cNvSpPr/>
            <p:nvPr/>
          </p:nvSpPr>
          <p:spPr>
            <a:xfrm>
              <a:off x="7008811" y="2418739"/>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□身なりが整っていない</a:t>
              </a:r>
            </a:p>
            <a:p>
              <a:pPr>
                <a:lnSpc>
                  <a:spcPct val="150000"/>
                </a:lnSpc>
                <a:buClr>
                  <a:srgbClr val="F7B353"/>
                </a:buClr>
                <a:buSzPct val="120000"/>
              </a:pPr>
              <a:r>
                <a:rPr kumimoji="1" lang="ja-JP" altLang="en-US" sz="1000" spc="50" dirty="0">
                  <a:solidFill>
                    <a:schemeClr val="tx1"/>
                  </a:solidFill>
                </a:rPr>
                <a:t>□食事の世話がされていないようである</a:t>
              </a:r>
            </a:p>
            <a:p>
              <a:pPr>
                <a:lnSpc>
                  <a:spcPct val="150000"/>
                </a:lnSpc>
                <a:buClr>
                  <a:srgbClr val="F7B353"/>
                </a:buClr>
                <a:buSzPct val="120000"/>
              </a:pPr>
              <a:r>
                <a:rPr kumimoji="1" lang="ja-JP" altLang="en-US" sz="1000" spc="50" dirty="0">
                  <a:solidFill>
                    <a:schemeClr val="tx1"/>
                  </a:solidFill>
                </a:rPr>
                <a:t>□保護者等が書くべき手続き書類等を、</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自分で用意しているようである</a:t>
              </a:r>
            </a:p>
            <a:p>
              <a:pPr>
                <a:lnSpc>
                  <a:spcPct val="150000"/>
                </a:lnSpc>
                <a:buClr>
                  <a:srgbClr val="F7B353"/>
                </a:buClr>
                <a:buSzPct val="120000"/>
              </a:pPr>
              <a:r>
                <a:rPr kumimoji="1" lang="ja-JP" altLang="en-US" sz="1000" spc="50" dirty="0">
                  <a:solidFill>
                    <a:schemeClr val="tx1"/>
                  </a:solidFill>
                </a:rPr>
                <a:t>□必要な病院に通院・受診できていない、</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服薬できていないようである</a:t>
              </a:r>
            </a:p>
          </p:txBody>
        </p:sp>
        <p:sp>
          <p:nvSpPr>
            <p:cNvPr id="66" name="正方形/長方形 65"/>
            <p:cNvSpPr/>
            <p:nvPr/>
          </p:nvSpPr>
          <p:spPr>
            <a:xfrm>
              <a:off x="7008882" y="2168118"/>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202" name="正方形/長方形 201"/>
            <p:cNvSpPr/>
            <p:nvPr/>
          </p:nvSpPr>
          <p:spPr>
            <a:xfrm>
              <a:off x="3774430" y="2168118"/>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grpSp>
          <p:nvGrpSpPr>
            <p:cNvPr id="12" name="グループ化 11"/>
            <p:cNvGrpSpPr/>
            <p:nvPr/>
          </p:nvGrpSpPr>
          <p:grpSpPr>
            <a:xfrm>
              <a:off x="3905906" y="2746432"/>
              <a:ext cx="2880000" cy="2528682"/>
              <a:chOff x="2398032" y="2860733"/>
              <a:chExt cx="1564368" cy="2528682"/>
            </a:xfrm>
          </p:grpSpPr>
          <p:sp>
            <p:nvSpPr>
              <p:cNvPr id="10" name="フリーフォーム 9"/>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フリーフォーム 202"/>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フリーフォーム 203"/>
              <p:cNvSpPr/>
              <p:nvPr/>
            </p:nvSpPr>
            <p:spPr>
              <a:xfrm>
                <a:off x="2398032" y="33204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フリーフォーム 205"/>
              <p:cNvSpPr/>
              <p:nvPr/>
            </p:nvSpPr>
            <p:spPr>
              <a:xfrm>
                <a:off x="2398032" y="378025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リーフォーム 207"/>
              <p:cNvSpPr/>
              <p:nvPr/>
            </p:nvSpPr>
            <p:spPr>
              <a:xfrm>
                <a:off x="2398032" y="42400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リーフォーム 208"/>
              <p:cNvSpPr/>
              <p:nvPr/>
            </p:nvSpPr>
            <p:spPr>
              <a:xfrm>
                <a:off x="2398032" y="44698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フリーフォーム 209"/>
              <p:cNvSpPr/>
              <p:nvPr/>
            </p:nvSpPr>
            <p:spPr>
              <a:xfrm>
                <a:off x="2398032" y="46997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リーフォーム 211"/>
              <p:cNvSpPr/>
              <p:nvPr/>
            </p:nvSpPr>
            <p:spPr>
              <a:xfrm>
                <a:off x="2398032" y="51595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フリーフォーム 212"/>
              <p:cNvSpPr/>
              <p:nvPr/>
            </p:nvSpPr>
            <p:spPr>
              <a:xfrm>
                <a:off x="2398032" y="5389415"/>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4" name="角丸四角形 213"/>
            <p:cNvSpPr/>
            <p:nvPr/>
          </p:nvSpPr>
          <p:spPr>
            <a:xfrm>
              <a:off x="539905" y="2418740"/>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50000"/>
                </a:lnSpc>
                <a:buClr>
                  <a:srgbClr val="F7B353"/>
                </a:buClr>
                <a:buSzPct val="120000"/>
              </a:pPr>
              <a:r>
                <a:rPr kumimoji="1" lang="ja-JP" altLang="en-US" sz="1000" spc="50" dirty="0">
                  <a:solidFill>
                    <a:schemeClr val="tx1"/>
                  </a:solidFill>
                </a:rPr>
                <a:t>□家庭訪問等の際に、食事づくりや買い物、洗濯　</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などの家事をしている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□家族の介護・付き添い、きょうだいの世話・送迎等を</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している姿を見かける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□日本語の苦手な家族・聴覚障害のある家族等の</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　 通訳をしている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□家族の感情面のサポートをしている</a:t>
              </a:r>
            </a:p>
            <a:p>
              <a:pPr>
                <a:lnSpc>
                  <a:spcPct val="150000"/>
                </a:lnSpc>
                <a:buClr>
                  <a:srgbClr val="F7B353"/>
                </a:buClr>
                <a:buSzPct val="120000"/>
              </a:pPr>
              <a:r>
                <a:rPr kumimoji="1" lang="ja-JP" altLang="en-US" sz="1000" spc="50" dirty="0">
                  <a:solidFill>
                    <a:schemeClr val="tx1"/>
                  </a:solidFill>
                </a:rPr>
                <a:t>□家計を支えるために就職・アルバイトをしている</a:t>
              </a:r>
              <a:endParaRPr kumimoji="1" lang="en-US" altLang="ja-JP" sz="1000" spc="50" dirty="0">
                <a:solidFill>
                  <a:schemeClr val="tx1"/>
                </a:solidFill>
              </a:endParaRPr>
            </a:p>
            <a:p>
              <a:pPr>
                <a:lnSpc>
                  <a:spcPct val="150000"/>
                </a:lnSpc>
                <a:buClr>
                  <a:srgbClr val="F7B353"/>
                </a:buClr>
                <a:buSzPct val="120000"/>
              </a:pPr>
              <a:r>
                <a:rPr kumimoji="1" lang="ja-JP" altLang="en-US" sz="1000" spc="50" dirty="0">
                  <a:solidFill>
                    <a:schemeClr val="tx1"/>
                  </a:solidFill>
                </a:rPr>
                <a:t>□来所相談時や家庭訪問時に傍にいる</a:t>
              </a:r>
            </a:p>
          </p:txBody>
        </p:sp>
        <p:sp>
          <p:nvSpPr>
            <p:cNvPr id="215" name="正方形/長方形 214"/>
            <p:cNvSpPr/>
            <p:nvPr/>
          </p:nvSpPr>
          <p:spPr>
            <a:xfrm>
              <a:off x="539976" y="2168118"/>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grpSp>
          <p:nvGrpSpPr>
            <p:cNvPr id="229" name="グループ化 228"/>
            <p:cNvGrpSpPr/>
            <p:nvPr/>
          </p:nvGrpSpPr>
          <p:grpSpPr>
            <a:xfrm>
              <a:off x="7140358" y="2746432"/>
              <a:ext cx="2880000" cy="1149400"/>
              <a:chOff x="2398032" y="2860733"/>
              <a:chExt cx="1564368" cy="1149400"/>
            </a:xfrm>
          </p:grpSpPr>
          <p:sp>
            <p:nvSpPr>
              <p:cNvPr id="230" name="フリーフォーム 229"/>
              <p:cNvSpPr/>
              <p:nvPr/>
            </p:nvSpPr>
            <p:spPr>
              <a:xfrm>
                <a:off x="2398032" y="28607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リーフォーム 230"/>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リーフォーム 232"/>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フリーフォーム 234"/>
              <p:cNvSpPr/>
              <p:nvPr/>
            </p:nvSpPr>
            <p:spPr>
              <a:xfrm>
                <a:off x="2398032" y="40101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5" name="グループ化 254"/>
            <p:cNvGrpSpPr/>
            <p:nvPr/>
          </p:nvGrpSpPr>
          <p:grpSpPr>
            <a:xfrm>
              <a:off x="671488" y="2976312"/>
              <a:ext cx="2880000" cy="1609160"/>
              <a:chOff x="2398032" y="3090613"/>
              <a:chExt cx="1564368" cy="1609160"/>
            </a:xfrm>
          </p:grpSpPr>
          <p:sp>
            <p:nvSpPr>
              <p:cNvPr id="257" name="フリーフォーム 256"/>
              <p:cNvSpPr/>
              <p:nvPr/>
            </p:nvSpPr>
            <p:spPr>
              <a:xfrm>
                <a:off x="2398032" y="30906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リーフォーム 258"/>
              <p:cNvSpPr/>
              <p:nvPr/>
            </p:nvSpPr>
            <p:spPr>
              <a:xfrm>
                <a:off x="2398032" y="35503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リーフォーム 260"/>
              <p:cNvSpPr/>
              <p:nvPr/>
            </p:nvSpPr>
            <p:spPr>
              <a:xfrm>
                <a:off x="2398032" y="401013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フリーフォーム 261"/>
              <p:cNvSpPr/>
              <p:nvPr/>
            </p:nvSpPr>
            <p:spPr>
              <a:xfrm>
                <a:off x="2398032" y="424001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フリーフォーム 262"/>
              <p:cNvSpPr/>
              <p:nvPr/>
            </p:nvSpPr>
            <p:spPr>
              <a:xfrm>
                <a:off x="2398032" y="446989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フリーフォーム 263"/>
              <p:cNvSpPr/>
              <p:nvPr/>
            </p:nvSpPr>
            <p:spPr>
              <a:xfrm>
                <a:off x="2398032" y="4699773"/>
                <a:ext cx="1564368"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22203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子供家庭支援センターが中核となり、本人や家庭との対話や状況把握、関係支援機関との連携、サービス利用調整を行ったケースがあります。</a:t>
            </a:r>
            <a:r>
              <a:rPr kumimoji="1" lang="en-US" altLang="ja-JP" sz="1200" spc="70" dirty="0">
                <a:solidFill>
                  <a:schemeClr val="tx1"/>
                </a:solidFill>
              </a:rPr>
              <a:t/>
            </a:r>
            <a:br>
              <a:rPr kumimoji="1" lang="en-US" altLang="ja-JP" sz="1200" spc="70" dirty="0">
                <a:solidFill>
                  <a:schemeClr val="tx1"/>
                </a:solidFill>
              </a:rPr>
            </a:br>
            <a:r>
              <a:rPr kumimoji="1" lang="ja-JP" altLang="en-US" sz="1200" spc="70" dirty="0">
                <a:solidFill>
                  <a:schemeClr val="tx1"/>
                </a:solidFill>
              </a:rPr>
              <a:t>通訳や日本語支援等が必要な場合は、外国人相談窓口と連携するのもよいでしょう。</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子供家庭支援センター</a:t>
            </a:r>
          </a:p>
          <a:p>
            <a:pPr>
              <a:lnSpc>
                <a:spcPct val="140000"/>
              </a:lnSpc>
              <a:buClr>
                <a:srgbClr val="F7B353"/>
              </a:buClr>
              <a:buSzPct val="120000"/>
            </a:pPr>
            <a:r>
              <a:rPr kumimoji="1" lang="zh-CN" altLang="en-US" sz="1050" spc="80" dirty="0" smtClean="0">
                <a:solidFill>
                  <a:schemeClr val="tx1"/>
                </a:solidFill>
              </a:rPr>
              <a:t>生活</a:t>
            </a:r>
            <a:r>
              <a:rPr kumimoji="1" lang="zh-CN" altLang="en-US" sz="1050" spc="80" dirty="0">
                <a:solidFill>
                  <a:schemeClr val="tx1"/>
                </a:solidFill>
              </a:rPr>
              <a:t>福祉担当部署（福祉事務所等）</a:t>
            </a:r>
            <a:endParaRPr kumimoji="1" lang="ja-JP" altLang="en-US" sz="1050" spc="80" dirty="0">
              <a:solidFill>
                <a:schemeClr val="tx1"/>
              </a:solidFill>
            </a:endParaRPr>
          </a:p>
          <a:p>
            <a:pPr>
              <a:lnSpc>
                <a:spcPct val="140000"/>
              </a:lnSpc>
              <a:buClr>
                <a:srgbClr val="F7B353"/>
              </a:buClr>
              <a:buSzPct val="120000"/>
            </a:pPr>
            <a:r>
              <a:rPr kumimoji="1" lang="ja-JP" altLang="en-US" sz="1050" spc="80" dirty="0">
                <a:solidFill>
                  <a:schemeClr val="tx1"/>
                </a:solidFill>
              </a:rPr>
              <a:t>保健所・保健</a:t>
            </a:r>
            <a:r>
              <a:rPr kumimoji="1" lang="ja-JP" altLang="en-US" sz="1050" spc="80" dirty="0" smtClean="0">
                <a:solidFill>
                  <a:schemeClr val="tx1"/>
                </a:solidFill>
              </a:rPr>
              <a:t>センター</a:t>
            </a:r>
            <a:endParaRPr kumimoji="1" lang="ja-JP" altLang="en-US" sz="1050" spc="80" dirty="0">
              <a:solidFill>
                <a:schemeClr val="tx1"/>
              </a:solidFill>
            </a:endParaRP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福祉事務所に母が来所し、福祉事務所と保健センターによる支援につながった。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その後、福祉事務所は</a:t>
            </a:r>
            <a:r>
              <a:rPr kumimoji="1" lang="ja-JP" altLang="en-US" sz="1050" b="1" spc="50" dirty="0">
                <a:solidFill>
                  <a:srgbClr val="FB5A15"/>
                </a:solidFill>
              </a:rPr>
              <a:t>子供家庭支援センターに連絡</a:t>
            </a:r>
            <a:r>
              <a:rPr kumimoji="1" lang="ja-JP" altLang="en-US" sz="1050" spc="50" dirty="0">
                <a:solidFill>
                  <a:schemeClr val="tx1"/>
                </a:solidFill>
              </a:rPr>
              <a:t>し、子供家庭支援センターは、本人を</a:t>
            </a:r>
            <a:r>
              <a:rPr kumimoji="1" lang="ja-JP" altLang="en-US" sz="1050" b="1" spc="50" dirty="0">
                <a:solidFill>
                  <a:srgbClr val="FB5A15"/>
                </a:solidFill>
              </a:rPr>
              <a:t>要保護児童として支援した。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要保護児童対策地域協議会の仕組みを活用して、情報は子供家庭支援センターに一元化</a:t>
            </a:r>
            <a:r>
              <a:rPr kumimoji="1" lang="ja-JP" altLang="en-US" sz="1050" spc="50" dirty="0">
                <a:solidFill>
                  <a:schemeClr val="tx1"/>
                </a:solidFill>
              </a:rPr>
              <a:t>し、関係機関がそれぞれの役割を担っている。 </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児童福祉担当部署</a:t>
            </a:r>
          </a:p>
          <a:p>
            <a:pPr>
              <a:lnSpc>
                <a:spcPct val="140000"/>
              </a:lnSpc>
              <a:buClr>
                <a:srgbClr val="F7B353"/>
              </a:buClr>
              <a:buSzPct val="120000"/>
            </a:pPr>
            <a:r>
              <a:rPr kumimoji="1" lang="ja-JP" altLang="en-US" sz="1050" spc="80" dirty="0">
                <a:solidFill>
                  <a:schemeClr val="tx1"/>
                </a:solidFill>
              </a:rPr>
              <a:t>学校</a:t>
            </a:r>
          </a:p>
          <a:p>
            <a:pPr>
              <a:lnSpc>
                <a:spcPct val="140000"/>
              </a:lnSpc>
              <a:buClr>
                <a:srgbClr val="F7B353"/>
              </a:buClr>
              <a:buSzPct val="120000"/>
            </a:pPr>
            <a:r>
              <a:rPr kumimoji="1" lang="ja-JP" altLang="en-US" sz="1050" spc="80" dirty="0">
                <a:solidFill>
                  <a:schemeClr val="tx1"/>
                </a:solidFill>
              </a:rPr>
              <a:t>生活福祉担当部門（福祉事務所等）</a:t>
            </a:r>
          </a:p>
          <a:p>
            <a:pPr>
              <a:lnSpc>
                <a:spcPct val="140000"/>
              </a:lnSpc>
              <a:buClr>
                <a:srgbClr val="F7B353"/>
              </a:buClr>
              <a:buSzPct val="120000"/>
            </a:pPr>
            <a:r>
              <a:rPr kumimoji="1" lang="ja-JP" altLang="en-US" sz="1050" spc="80" dirty="0">
                <a:solidFill>
                  <a:schemeClr val="tx1"/>
                </a:solidFill>
              </a:rPr>
              <a:t>保健所・保健センター</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日本語が母語ではない両親のため、中学生である本人が、外出や通院などのサポートを小学生の頃から行っていた。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中学校では、学力不振、校納金の遅れなどが顕著になったため、担任や</a:t>
            </a:r>
            <a:r>
              <a:rPr kumimoji="1" lang="en-US" altLang="ja-JP" sz="1050" spc="50" dirty="0">
                <a:solidFill>
                  <a:schemeClr val="tx1"/>
                </a:solidFill>
              </a:rPr>
              <a:t>SC/SSW</a:t>
            </a:r>
            <a:r>
              <a:rPr kumimoji="1" lang="ja-JP" altLang="en-US" sz="1050" spc="50" dirty="0">
                <a:solidFill>
                  <a:schemeClr val="tx1"/>
                </a:solidFill>
              </a:rPr>
              <a:t>が気付き、本人からの相談を受けて家庭環境を把握した。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児童福祉担当部署</a:t>
            </a:r>
            <a:r>
              <a:rPr kumimoji="1" lang="ja-JP" altLang="en-US" sz="1050" spc="50" dirty="0">
                <a:solidFill>
                  <a:schemeClr val="tx1"/>
                </a:solidFill>
              </a:rPr>
              <a:t>は、生活福祉担当部署、福祉事務所、保健師と</a:t>
            </a:r>
            <a:r>
              <a:rPr kumimoji="1" lang="ja-JP" altLang="en-US" sz="1050" b="1" spc="50" dirty="0">
                <a:solidFill>
                  <a:srgbClr val="FB5A15"/>
                </a:solidFill>
              </a:rPr>
              <a:t>連携し</a:t>
            </a:r>
            <a:r>
              <a:rPr kumimoji="1" lang="ja-JP" altLang="en-US" sz="1050" spc="50" dirty="0">
                <a:solidFill>
                  <a:schemeClr val="tx1"/>
                </a:solidFill>
              </a:rPr>
              <a:t>、福祉サービスの利用調整や学習支援を行っている。</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子供家庭支援センター</a:t>
            </a:r>
          </a:p>
          <a:p>
            <a:pPr>
              <a:lnSpc>
                <a:spcPct val="140000"/>
              </a:lnSpc>
              <a:buClr>
                <a:srgbClr val="F7B353"/>
              </a:buClr>
              <a:buSzPct val="120000"/>
            </a:pPr>
            <a:r>
              <a:rPr kumimoji="1" lang="ja-JP" altLang="en-US" sz="1050" spc="80" dirty="0">
                <a:solidFill>
                  <a:schemeClr val="tx1"/>
                </a:solidFill>
              </a:rPr>
              <a:t>学校</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に代わり家事、外出の付き添い、感情面のサポート、見守り、</a:t>
            </a:r>
            <a:endParaRPr kumimoji="1" lang="en-US" altLang="ja-JP" sz="1050" spc="80" dirty="0">
              <a:solidFill>
                <a:schemeClr val="tx1"/>
              </a:solidFill>
            </a:endParaRPr>
          </a:p>
          <a:p>
            <a:pPr>
              <a:lnSpc>
                <a:spcPct val="130000"/>
              </a:lnSpc>
              <a:buClr>
                <a:srgbClr val="F7B353"/>
              </a:buClr>
              <a:buSzPct val="120000"/>
            </a:pPr>
            <a:r>
              <a:rPr kumimoji="1" lang="ja-JP" altLang="en-US" sz="1050" b="1" spc="80" dirty="0">
                <a:solidFill>
                  <a:srgbClr val="FB5A15"/>
                </a:solidFill>
              </a:rPr>
              <a:t>幼いきょうだい</a:t>
            </a:r>
            <a:r>
              <a:rPr kumimoji="1" lang="ja-JP" altLang="en-US" sz="1050" spc="80" dirty="0">
                <a:solidFill>
                  <a:schemeClr val="tx1"/>
                </a:solidFill>
              </a:rPr>
              <a:t>の世話や送迎、見守りをしているケース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日本語を母語としない</a:t>
            </a:r>
            <a:r>
              <a:rPr kumimoji="1" lang="ja-JP" altLang="en-US" sz="1050" spc="80" dirty="0">
                <a:solidFill>
                  <a:schemeClr val="tx1"/>
                </a:solidFill>
              </a:rPr>
              <a:t>両親に代わり、外出のサポート、通院の付き添い、金銭管理などをしているケース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ひとり親家庭で、病気の母、障害のあるきょうだい</a:t>
            </a:r>
            <a:r>
              <a:rPr kumimoji="1" lang="ja-JP" altLang="en-US" sz="1050" spc="80" dirty="0">
                <a:solidFill>
                  <a:schemeClr val="tx1"/>
                </a:solidFill>
              </a:rPr>
              <a:t>の世話をしているケース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母が病気療養をしており、中学生である本人が家事と、支援が必要なきょうだいの世話をしている。</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小学校及び</a:t>
            </a:r>
            <a:r>
              <a:rPr kumimoji="1" lang="ja-JP" altLang="en-US" sz="1050" b="1" spc="50" dirty="0">
                <a:solidFill>
                  <a:srgbClr val="FB5A15"/>
                </a:solidFill>
              </a:rPr>
              <a:t>子供家庭支援センターが状況を把握</a:t>
            </a:r>
            <a:r>
              <a:rPr kumimoji="1" lang="ja-JP" altLang="en-US" sz="1050" spc="50" dirty="0">
                <a:solidFill>
                  <a:schemeClr val="tx1"/>
                </a:solidFill>
              </a:rPr>
              <a:t>しており、</a:t>
            </a:r>
            <a:r>
              <a:rPr kumimoji="1" lang="ja-JP" altLang="en-US" sz="1050" b="1" spc="50" dirty="0">
                <a:solidFill>
                  <a:srgbClr val="FB5A15"/>
                </a:solidFill>
              </a:rPr>
              <a:t>進学にあたって中学校に情報共有</a:t>
            </a:r>
            <a:r>
              <a:rPr kumimoji="1" lang="ja-JP" altLang="en-US" sz="1050" spc="50" dirty="0">
                <a:solidFill>
                  <a:schemeClr val="tx1"/>
                </a:solidFill>
              </a:rPr>
              <a:t>した。本人の学校生活に支障は見られないが、学校は子供家庭支援センターと家庭の状況把握や情報交換を行いつつ見守っている。</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extLst>
              <p:ext uri="{D42A27DB-BD31-4B8C-83A1-F6EECF244321}">
                <p14:modId xmlns:p14="http://schemas.microsoft.com/office/powerpoint/2010/main" val="2617745441"/>
              </p:ext>
            </p:extLst>
          </p:nvPr>
        </p:nvGraphicFramePr>
        <p:xfrm>
          <a:off x="539907" y="257809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994491"/>
            <a:ext cx="8398552" cy="107988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厚生労働省　ヤングケアラーについて　</a:t>
            </a:r>
            <a:r>
              <a:rPr kumimoji="1" lang="ja-JP" altLang="en-US" sz="1000" dirty="0">
                <a:solidFill>
                  <a:schemeClr val="tx1"/>
                </a:solidFill>
              </a:rPr>
              <a:t>（</a:t>
            </a:r>
            <a:r>
              <a:rPr kumimoji="1" lang="en-US" altLang="ja-JP" sz="1000" dirty="0">
                <a:solidFill>
                  <a:schemeClr val="tx1"/>
                </a:solidFill>
                <a:hlinkClick r:id="rId2"/>
              </a:rPr>
              <a:t>https://www.mhlw.go.jp/stf/young-carer.html</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多機関・多職種連携によるヤングケアラー支援マニュアル　～ケアを担う子どもを地域で支えるために～</a:t>
            </a:r>
          </a:p>
          <a:p>
            <a:pPr algn="just">
              <a:lnSpc>
                <a:spcPct val="140000"/>
              </a:lnSpc>
              <a:buClr>
                <a:srgbClr val="F7B353"/>
              </a:buClr>
            </a:pPr>
            <a:r>
              <a:rPr kumimoji="1" lang="ja-JP" altLang="en-US" sz="1000" spc="70" dirty="0">
                <a:solidFill>
                  <a:schemeClr val="tx1"/>
                </a:solidFill>
              </a:rPr>
              <a:t>　　（有限責任監査法人トーマツ　厚生労働省令和３年度 子ども・子育て支援推進調査研究事業）</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a:t>
            </a:r>
            <a:r>
              <a:rPr kumimoji="1" lang="ja-JP" altLang="en-US" sz="1000" spc="70" dirty="0">
                <a:solidFill>
                  <a:schemeClr val="tx1"/>
                </a:solidFill>
              </a:rPr>
              <a:t>厚生労働省　ヤングケアラーについて」ウェブサイト内</a:t>
            </a:r>
            <a:r>
              <a:rPr kumimoji="1" lang="ja-JP" altLang="en-US" sz="1000" dirty="0">
                <a:solidFill>
                  <a:schemeClr val="tx1"/>
                </a:solidFill>
              </a:rPr>
              <a:t>「ヤングケアラーに関する調査研究事業（外部サイト）」参照）</a:t>
            </a:r>
            <a:endParaRPr kumimoji="1" lang="en-US" altLang="ja-JP" sz="1000" dirty="0">
              <a:solidFill>
                <a:schemeClr val="tx1"/>
              </a:solidFill>
            </a:endParaRPr>
          </a:p>
        </p:txBody>
      </p:sp>
      <p:sp>
        <p:nvSpPr>
          <p:cNvPr id="11" name="正方形/長方形 10"/>
          <p:cNvSpPr/>
          <p:nvPr/>
        </p:nvSpPr>
        <p:spPr>
          <a:xfrm>
            <a:off x="539906" y="994491"/>
            <a:ext cx="1213448" cy="1079884"/>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259539"/>
            <a:ext cx="3805931" cy="204295"/>
            <a:chOff x="539906" y="2235727"/>
            <a:chExt cx="3805931" cy="204295"/>
          </a:xfrm>
        </p:grpSpPr>
        <p:sp>
          <p:nvSpPr>
            <p:cNvPr id="12" name="正方形/長方形 11"/>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248" y="861828"/>
            <a:ext cx="1110790" cy="735995"/>
          </a:xfrm>
          <a:prstGeom prst="rect">
            <a:avLst/>
          </a:prstGeom>
        </p:spPr>
      </p:pic>
    </p:spTree>
    <p:extLst>
      <p:ext uri="{BB962C8B-B14F-4D97-AF65-F5344CB8AC3E}">
        <p14:creationId xmlns:p14="http://schemas.microsoft.com/office/powerpoint/2010/main" val="13146377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34e4a2-d6cd-4c40-b361-eb54054ec483">
      <Terms xmlns="http://schemas.microsoft.com/office/infopath/2007/PartnerControls"/>
    </lcf76f155ced4ddcb4097134ff3c332f>
    <TaxCatchAll xmlns="b2dadf9c-0578-42b0-a847-0691d0e109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8A2C4C-74E0-448E-9956-38F6D9E0A47A}">
  <ds:schemaRefs>
    <ds:schemaRef ds:uri="http://schemas.microsoft.com/office/2006/metadata/properties"/>
    <ds:schemaRef ds:uri="http://schemas.microsoft.com/office/infopath/2007/PartnerControls"/>
    <ds:schemaRef ds:uri="c134e4a2-d6cd-4c40-b361-eb54054ec483"/>
    <ds:schemaRef ds:uri="b2dadf9c-0578-42b0-a847-0691d0e10925"/>
    <ds:schemaRef ds:uri="fca18fbb-d76e-4746-ab4d-44df86d2539b"/>
    <ds:schemaRef ds:uri="397bb1ee-3c1d-4994-97a1-e26bb081747b"/>
  </ds:schemaRefs>
</ds:datastoreItem>
</file>

<file path=customXml/itemProps2.xml><?xml version="1.0" encoding="utf-8"?>
<ds:datastoreItem xmlns:ds="http://schemas.openxmlformats.org/officeDocument/2006/customXml" ds:itemID="{8EC18CC4-77E8-4BC2-978B-422144D1FC95}">
  <ds:schemaRefs>
    <ds:schemaRef ds:uri="http://schemas.microsoft.com/sharepoint/v3/contenttype/forms"/>
  </ds:schemaRefs>
</ds:datastoreItem>
</file>

<file path=customXml/itemProps3.xml><?xml version="1.0" encoding="utf-8"?>
<ds:datastoreItem xmlns:ds="http://schemas.openxmlformats.org/officeDocument/2006/customXml" ds:itemID="{898E8CED-9895-494A-AA71-952B9EA61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1063</TotalTime>
  <Words>3979</Words>
  <PresentationFormat>ユーザー設定</PresentationFormat>
  <Paragraphs>393</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ＭＳ Ｐゴシック</vt:lpstr>
      <vt:lpstr>游ゴシック</vt:lpstr>
      <vt:lpstr>Arial</vt:lpstr>
      <vt:lpstr>Calibri</vt:lpstr>
      <vt:lpstr>Calibri Light</vt:lpstr>
      <vt:lpstr>Times New Roman</vt:lpstr>
      <vt:lpstr>Wingdings</vt:lpstr>
      <vt:lpstr>Office テーマ</vt:lpstr>
      <vt:lpstr>PowerPoint プレゼンテーション</vt:lpstr>
      <vt:lpstr>ヤングケアラーとは</vt:lpstr>
      <vt:lpstr>児童福祉関係機関におけるヤングケアラー支援の役割</vt:lpstr>
      <vt:lpstr>支援機関の役割</vt:lpstr>
      <vt:lpstr>支援機関の役割</vt:lpstr>
      <vt:lpstr>ヤングケアラー支援のフロー</vt:lpstr>
      <vt:lpstr>ヤングケアラーと思われる子供に「気付く」ためのチェックリスト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2023-02-15T05:20:13Z</dcterms:created>
  <dcterms:modified xsi:type="dcterms:W3CDTF">2023-03-23T00:45:38Z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