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4"/>
  </p:notesMasterIdLst>
  <p:sldIdLst>
    <p:sldId id="257" r:id="rId2"/>
    <p:sldId id="286" r:id="rId3"/>
    <p:sldId id="273" r:id="rId4"/>
    <p:sldId id="262" r:id="rId5"/>
    <p:sldId id="263" r:id="rId6"/>
    <p:sldId id="287" r:id="rId7"/>
    <p:sldId id="264" r:id="rId8"/>
    <p:sldId id="272" r:id="rId9"/>
    <p:sldId id="270" r:id="rId10"/>
    <p:sldId id="266" r:id="rId11"/>
    <p:sldId id="288" r:id="rId12"/>
    <p:sldId id="289" r:id="rId13"/>
  </p:sldIdLst>
  <p:sldSz cx="10691813" cy="7556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B5A15"/>
    <a:srgbClr val="FBD9A9"/>
    <a:srgbClr val="F7B353"/>
    <a:srgbClr val="F08200"/>
    <a:srgbClr val="51AD97"/>
    <a:srgbClr val="7F2EAC"/>
    <a:srgbClr val="20A5C4"/>
    <a:srgbClr val="FF474B"/>
    <a:srgbClr val="2579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BAD94-3A20-447A-96F5-432C7CB8DB86}" v="3" dt="2023-03-20T14:09:34.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p:cViewPr varScale="1">
        <p:scale>
          <a:sx n="49" d="100"/>
          <a:sy n="49" d="100"/>
        </p:scale>
        <p:origin x="160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937BDAA-BE23-49ED-8613-CD02B14A66C5}" type="slidenum">
              <a:rPr kumimoji="1" lang="ja-JP" altLang="en-US" smtClean="0"/>
              <a:t>3</a:t>
            </a:fld>
            <a:endParaRPr kumimoji="1" lang="ja-JP" altLang="en-US"/>
          </a:p>
        </p:txBody>
      </p:sp>
    </p:spTree>
    <p:extLst>
      <p:ext uri="{BB962C8B-B14F-4D97-AF65-F5344CB8AC3E}">
        <p14:creationId xmlns:p14="http://schemas.microsoft.com/office/powerpoint/2010/main" val="3924707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485617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8" r:id="rId12"/>
    <p:sldLayoutId id="2147483679"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young-carer.metro.tokyo.lg.jp/"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2.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8183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改訂版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endPar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645906" y="2678487"/>
            <a:ext cx="5400000" cy="468000"/>
          </a:xfrm>
          <a:prstGeom prst="roundRect">
            <a:avLst>
              <a:gd name="adj" fmla="val 50000"/>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zh-TW" altLang="en-US" sz="2300" spc="300" dirty="0"/>
              <a:t>児童福祉関係機関　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8" name="正方形/長方形 7"/>
          <p:cNvSpPr/>
          <p:nvPr/>
        </p:nvSpPr>
        <p:spPr>
          <a:xfrm>
            <a:off x="4405108" y="101441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3" name="グループ化 2"/>
          <p:cNvGrpSpPr/>
          <p:nvPr/>
        </p:nvGrpSpPr>
        <p:grpSpPr>
          <a:xfrm>
            <a:off x="4463906" y="1004083"/>
            <a:ext cx="1764000" cy="590402"/>
            <a:chOff x="4381976" y="1076473"/>
            <a:chExt cx="1764000" cy="590402"/>
          </a:xfrm>
        </p:grpSpPr>
        <p:sp>
          <p:nvSpPr>
            <p:cNvPr id="2" name="フリーフォーム 1"/>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 name="グループ化 3">
            <a:extLst>
              <a:ext uri="{FF2B5EF4-FFF2-40B4-BE49-F238E27FC236}">
                <a16:creationId xmlns:a16="http://schemas.microsoft.com/office/drawing/2014/main" id="{6A04CD3B-B581-80EE-360B-EACCB3B0A793}"/>
              </a:ext>
            </a:extLst>
          </p:cNvPr>
          <p:cNvGrpSpPr/>
          <p:nvPr/>
        </p:nvGrpSpPr>
        <p:grpSpPr>
          <a:xfrm>
            <a:off x="2934318" y="3458691"/>
            <a:ext cx="4814819" cy="2609608"/>
            <a:chOff x="2934318" y="3458691"/>
            <a:chExt cx="4814819" cy="2609608"/>
          </a:xfrm>
        </p:grpSpPr>
        <p:pic>
          <p:nvPicPr>
            <p:cNvPr id="7" name="object 27">
              <a:extLst>
                <a:ext uri="{FF2B5EF4-FFF2-40B4-BE49-F238E27FC236}">
                  <a16:creationId xmlns:a16="http://schemas.microsoft.com/office/drawing/2014/main" id="{39616BAC-2066-8BBE-05DA-00D246CAFE49}"/>
                </a:ext>
              </a:extLst>
            </p:cNvPr>
            <p:cNvPicPr/>
            <p:nvPr/>
          </p:nvPicPr>
          <p:blipFill>
            <a:blip r:embed="rId3" cstate="print"/>
            <a:stretch>
              <a:fillRect/>
            </a:stretch>
          </p:blipFill>
          <p:spPr>
            <a:xfrm>
              <a:off x="3910274" y="3769830"/>
              <a:ext cx="706573" cy="2102600"/>
            </a:xfrm>
            <a:prstGeom prst="rect">
              <a:avLst/>
            </a:prstGeom>
          </p:spPr>
        </p:pic>
        <p:pic>
          <p:nvPicPr>
            <p:cNvPr id="9" name="object 29">
              <a:extLst>
                <a:ext uri="{FF2B5EF4-FFF2-40B4-BE49-F238E27FC236}">
                  <a16:creationId xmlns:a16="http://schemas.microsoft.com/office/drawing/2014/main" id="{9DFFC3B1-525F-DCB1-EFA2-47F2997645DC}"/>
                </a:ext>
              </a:extLst>
            </p:cNvPr>
            <p:cNvPicPr/>
            <p:nvPr/>
          </p:nvPicPr>
          <p:blipFill>
            <a:blip r:embed="rId4" cstate="print"/>
            <a:stretch>
              <a:fillRect/>
            </a:stretch>
          </p:blipFill>
          <p:spPr>
            <a:xfrm>
              <a:off x="7135308" y="4512263"/>
              <a:ext cx="596061" cy="1144646"/>
            </a:xfrm>
            <a:prstGeom prst="rect">
              <a:avLst/>
            </a:prstGeom>
          </p:spPr>
        </p:pic>
        <p:pic>
          <p:nvPicPr>
            <p:cNvPr id="14" name="object 30">
              <a:extLst>
                <a:ext uri="{FF2B5EF4-FFF2-40B4-BE49-F238E27FC236}">
                  <a16:creationId xmlns:a16="http://schemas.microsoft.com/office/drawing/2014/main" id="{4F89717E-C53A-2E88-F24F-EDFAC35D2EFE}"/>
                </a:ext>
              </a:extLst>
            </p:cNvPr>
            <p:cNvPicPr/>
            <p:nvPr/>
          </p:nvPicPr>
          <p:blipFill>
            <a:blip r:embed="rId5" cstate="print"/>
            <a:stretch>
              <a:fillRect/>
            </a:stretch>
          </p:blipFill>
          <p:spPr>
            <a:xfrm>
              <a:off x="7329189" y="3858843"/>
              <a:ext cx="67852" cy="68818"/>
            </a:xfrm>
            <a:prstGeom prst="rect">
              <a:avLst/>
            </a:prstGeom>
          </p:spPr>
        </p:pic>
        <p:sp>
          <p:nvSpPr>
            <p:cNvPr id="15" name="object 31">
              <a:extLst>
                <a:ext uri="{FF2B5EF4-FFF2-40B4-BE49-F238E27FC236}">
                  <a16:creationId xmlns:a16="http://schemas.microsoft.com/office/drawing/2014/main" id="{CD98A722-B4F2-D435-B74F-61E387A72B65}"/>
                </a:ext>
              </a:extLst>
            </p:cNvPr>
            <p:cNvSpPr/>
            <p:nvPr/>
          </p:nvSpPr>
          <p:spPr>
            <a:xfrm>
              <a:off x="7399776" y="3968032"/>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6" name="object 32">
              <a:extLst>
                <a:ext uri="{FF2B5EF4-FFF2-40B4-BE49-F238E27FC236}">
                  <a16:creationId xmlns:a16="http://schemas.microsoft.com/office/drawing/2014/main" id="{4AD35605-915A-1117-5174-0920367EC2B1}"/>
                </a:ext>
              </a:extLst>
            </p:cNvPr>
            <p:cNvPicPr/>
            <p:nvPr/>
          </p:nvPicPr>
          <p:blipFill>
            <a:blip r:embed="rId6" cstate="print"/>
            <a:stretch>
              <a:fillRect/>
            </a:stretch>
          </p:blipFill>
          <p:spPr>
            <a:xfrm>
              <a:off x="7462505" y="3854358"/>
              <a:ext cx="70365" cy="71216"/>
            </a:xfrm>
            <a:prstGeom prst="rect">
              <a:avLst/>
            </a:prstGeom>
          </p:spPr>
        </p:pic>
        <p:sp>
          <p:nvSpPr>
            <p:cNvPr id="17" name="object 33">
              <a:extLst>
                <a:ext uri="{FF2B5EF4-FFF2-40B4-BE49-F238E27FC236}">
                  <a16:creationId xmlns:a16="http://schemas.microsoft.com/office/drawing/2014/main" id="{ED2E8957-EF3E-732A-4615-9AAE04BDDC61}"/>
                </a:ext>
              </a:extLst>
            </p:cNvPr>
            <p:cNvSpPr/>
            <p:nvPr/>
          </p:nvSpPr>
          <p:spPr>
            <a:xfrm>
              <a:off x="7127564" y="3623271"/>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8" name="object 34">
              <a:extLst>
                <a:ext uri="{FF2B5EF4-FFF2-40B4-BE49-F238E27FC236}">
                  <a16:creationId xmlns:a16="http://schemas.microsoft.com/office/drawing/2014/main" id="{D50CF124-B4FC-BBDF-7FAA-FFE8E7E762A3}"/>
                </a:ext>
              </a:extLst>
            </p:cNvPr>
            <p:cNvPicPr/>
            <p:nvPr/>
          </p:nvPicPr>
          <p:blipFill>
            <a:blip r:embed="rId7" cstate="print"/>
            <a:stretch>
              <a:fillRect/>
            </a:stretch>
          </p:blipFill>
          <p:spPr>
            <a:xfrm>
              <a:off x="7438506" y="4407529"/>
              <a:ext cx="93674" cy="86561"/>
            </a:xfrm>
            <a:prstGeom prst="rect">
              <a:avLst/>
            </a:prstGeom>
          </p:spPr>
        </p:pic>
        <p:pic>
          <p:nvPicPr>
            <p:cNvPr id="19" name="object 35">
              <a:extLst>
                <a:ext uri="{FF2B5EF4-FFF2-40B4-BE49-F238E27FC236}">
                  <a16:creationId xmlns:a16="http://schemas.microsoft.com/office/drawing/2014/main" id="{33B648F2-20F3-07F3-21DC-F1476127D418}"/>
                </a:ext>
              </a:extLst>
            </p:cNvPr>
            <p:cNvPicPr/>
            <p:nvPr/>
          </p:nvPicPr>
          <p:blipFill>
            <a:blip r:embed="rId8" cstate="print"/>
            <a:stretch>
              <a:fillRect/>
            </a:stretch>
          </p:blipFill>
          <p:spPr>
            <a:xfrm>
              <a:off x="6296535" y="3597918"/>
              <a:ext cx="585493" cy="2274512"/>
            </a:xfrm>
            <a:prstGeom prst="rect">
              <a:avLst/>
            </a:prstGeom>
          </p:spPr>
        </p:pic>
        <p:pic>
          <p:nvPicPr>
            <p:cNvPr id="20" name="object 36">
              <a:extLst>
                <a:ext uri="{FF2B5EF4-FFF2-40B4-BE49-F238E27FC236}">
                  <a16:creationId xmlns:a16="http://schemas.microsoft.com/office/drawing/2014/main" id="{98A6E445-349C-2410-E2BB-017E4B162C7D}"/>
                </a:ext>
              </a:extLst>
            </p:cNvPr>
            <p:cNvPicPr/>
            <p:nvPr/>
          </p:nvPicPr>
          <p:blipFill>
            <a:blip r:embed="rId9" cstate="print"/>
            <a:stretch>
              <a:fillRect/>
            </a:stretch>
          </p:blipFill>
          <p:spPr>
            <a:xfrm>
              <a:off x="4673029" y="4322535"/>
              <a:ext cx="642335" cy="1550430"/>
            </a:xfrm>
            <a:prstGeom prst="rect">
              <a:avLst/>
            </a:prstGeom>
          </p:spPr>
        </p:pic>
        <p:pic>
          <p:nvPicPr>
            <p:cNvPr id="21" name="object 37">
              <a:extLst>
                <a:ext uri="{FF2B5EF4-FFF2-40B4-BE49-F238E27FC236}">
                  <a16:creationId xmlns:a16="http://schemas.microsoft.com/office/drawing/2014/main" id="{0174A80A-F114-8620-B814-93F210A8A680}"/>
                </a:ext>
              </a:extLst>
            </p:cNvPr>
            <p:cNvPicPr/>
            <p:nvPr/>
          </p:nvPicPr>
          <p:blipFill>
            <a:blip r:embed="rId10" cstate="print"/>
            <a:stretch>
              <a:fillRect/>
            </a:stretch>
          </p:blipFill>
          <p:spPr>
            <a:xfrm>
              <a:off x="2934318" y="3458691"/>
              <a:ext cx="892631" cy="2415354"/>
            </a:xfrm>
            <a:prstGeom prst="rect">
              <a:avLst/>
            </a:prstGeom>
          </p:spPr>
        </p:pic>
        <p:pic>
          <p:nvPicPr>
            <p:cNvPr id="22" name="図 21">
              <a:extLst>
                <a:ext uri="{FF2B5EF4-FFF2-40B4-BE49-F238E27FC236}">
                  <a16:creationId xmlns:a16="http://schemas.microsoft.com/office/drawing/2014/main" id="{2B59D11E-2319-31E1-380D-E7CB59D1C7A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75071" y="4273702"/>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 name="グループ化 4">
            <a:extLst>
              <a:ext uri="{FF2B5EF4-FFF2-40B4-BE49-F238E27FC236}">
                <a16:creationId xmlns:a16="http://schemas.microsoft.com/office/drawing/2014/main" id="{E3F4994F-789F-343A-5A55-07A0CA7CCB13}"/>
              </a:ext>
            </a:extLst>
          </p:cNvPr>
          <p:cNvGrpSpPr/>
          <p:nvPr/>
        </p:nvGrpSpPr>
        <p:grpSpPr>
          <a:xfrm>
            <a:off x="654082" y="3910643"/>
            <a:ext cx="5396865" cy="3246375"/>
            <a:chOff x="1061069" y="4561853"/>
            <a:chExt cx="5396865" cy="3246375"/>
          </a:xfrm>
        </p:grpSpPr>
        <p:grpSp>
          <p:nvGrpSpPr>
            <p:cNvPr id="6" name="グループ化 5">
              <a:extLst>
                <a:ext uri="{FF2B5EF4-FFF2-40B4-BE49-F238E27FC236}">
                  <a16:creationId xmlns:a16="http://schemas.microsoft.com/office/drawing/2014/main" id="{A2E0B191-835B-23F9-2804-2EC6308F2726}"/>
                </a:ext>
              </a:extLst>
            </p:cNvPr>
            <p:cNvGrpSpPr/>
            <p:nvPr/>
          </p:nvGrpSpPr>
          <p:grpSpPr>
            <a:xfrm>
              <a:off x="1061069" y="4561853"/>
              <a:ext cx="5396865" cy="3246375"/>
              <a:chOff x="1061069" y="4561853"/>
              <a:chExt cx="5396865" cy="3246375"/>
            </a:xfrm>
          </p:grpSpPr>
          <p:sp>
            <p:nvSpPr>
              <p:cNvPr id="8" name="object 46">
                <a:extLst>
                  <a:ext uri="{FF2B5EF4-FFF2-40B4-BE49-F238E27FC236}">
                    <a16:creationId xmlns:a16="http://schemas.microsoft.com/office/drawing/2014/main" id="{9F55885B-96FC-AE33-C0F1-CB3F409E4596}"/>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9" name="テキスト ボックス 8">
                <a:extLst>
                  <a:ext uri="{FF2B5EF4-FFF2-40B4-BE49-F238E27FC236}">
                    <a16:creationId xmlns:a16="http://schemas.microsoft.com/office/drawing/2014/main" id="{E8A48DB4-BB8D-84E5-C7CA-72187AC8E43B}"/>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0" name="テキスト ボックス 9">
                <a:extLst>
                  <a:ext uri="{FF2B5EF4-FFF2-40B4-BE49-F238E27FC236}">
                    <a16:creationId xmlns:a16="http://schemas.microsoft.com/office/drawing/2014/main" id="{D1247E68-4519-DE61-3D35-219386D7F4A8}"/>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2" name="テキスト ボックス 11">
                <a:extLst>
                  <a:ext uri="{FF2B5EF4-FFF2-40B4-BE49-F238E27FC236}">
                    <a16:creationId xmlns:a16="http://schemas.microsoft.com/office/drawing/2014/main" id="{52A25B9A-8016-9826-36ED-F1DFA62E86AF}"/>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3" name="テキスト ボックス 12">
                <a:extLst>
                  <a:ext uri="{FF2B5EF4-FFF2-40B4-BE49-F238E27FC236}">
                    <a16:creationId xmlns:a16="http://schemas.microsoft.com/office/drawing/2014/main" id="{9B46AB8C-1DB8-106B-5F2A-8E46C33523B7}"/>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4" name="テキスト ボックス 13">
                <a:extLst>
                  <a:ext uri="{FF2B5EF4-FFF2-40B4-BE49-F238E27FC236}">
                    <a16:creationId xmlns:a16="http://schemas.microsoft.com/office/drawing/2014/main" id="{3A649862-844B-2DC3-8B84-9607D583CF8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17" name="テキスト ボックス 16">
                <a:extLst>
                  <a:ext uri="{FF2B5EF4-FFF2-40B4-BE49-F238E27FC236}">
                    <a16:creationId xmlns:a16="http://schemas.microsoft.com/office/drawing/2014/main" id="{258F9767-7F3D-9C00-54D9-64A52DF711A5}"/>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0" name="テキスト ボックス 19">
                <a:extLst>
                  <a:ext uri="{FF2B5EF4-FFF2-40B4-BE49-F238E27FC236}">
                    <a16:creationId xmlns:a16="http://schemas.microsoft.com/office/drawing/2014/main" id="{739DB3C4-9064-6CB4-CE9D-2DACB3AD931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2" name="テキスト ボックス 21">
                <a:extLst>
                  <a:ext uri="{FF2B5EF4-FFF2-40B4-BE49-F238E27FC236}">
                    <a16:creationId xmlns:a16="http://schemas.microsoft.com/office/drawing/2014/main" id="{7221C706-329B-D533-ADAE-3BF701D1D26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3" name="テキスト ボックス 22">
                <a:extLst>
                  <a:ext uri="{FF2B5EF4-FFF2-40B4-BE49-F238E27FC236}">
                    <a16:creationId xmlns:a16="http://schemas.microsoft.com/office/drawing/2014/main" id="{2F0336F2-3958-282D-206B-91B131D0F9CC}"/>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4" name="テキスト ボックス 23">
                <a:extLst>
                  <a:ext uri="{FF2B5EF4-FFF2-40B4-BE49-F238E27FC236}">
                    <a16:creationId xmlns:a16="http://schemas.microsoft.com/office/drawing/2014/main" id="{CD260A03-B32F-156A-9FB2-4B07CC464813}"/>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5" name="図 24" descr="ダイアグラム&#10;&#10;AI 生成コンテンツは誤りを含む可能性があります。">
                <a:extLst>
                  <a:ext uri="{FF2B5EF4-FFF2-40B4-BE49-F238E27FC236}">
                    <a16:creationId xmlns:a16="http://schemas.microsoft.com/office/drawing/2014/main" id="{C4562EAF-7647-6930-4247-F886F98E5A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6" name="図 25" descr="ボックス, 部屋 が含まれている画像&#10;&#10;AI 生成コンテンツは誤りを含む可能性があります。">
                <a:extLst>
                  <a:ext uri="{FF2B5EF4-FFF2-40B4-BE49-F238E27FC236}">
                    <a16:creationId xmlns:a16="http://schemas.microsoft.com/office/drawing/2014/main" id="{FF6877DD-A640-A356-D020-D2D27E4B56C4}"/>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27" name="図 26" descr="図形 が含まれている画像&#10;&#10;AI 生成コンテンツは誤りを含む可能性があります。">
                <a:extLst>
                  <a:ext uri="{FF2B5EF4-FFF2-40B4-BE49-F238E27FC236}">
                    <a16:creationId xmlns:a16="http://schemas.microsoft.com/office/drawing/2014/main" id="{93CB3D9F-3E92-B499-430A-43352F0DDC37}"/>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4" name="図 33" descr="部屋 が含まれている画像&#10;&#10;AI 生成コンテンツは誤りを含む可能性があります。">
                <a:extLst>
                  <a:ext uri="{FF2B5EF4-FFF2-40B4-BE49-F238E27FC236}">
                    <a16:creationId xmlns:a16="http://schemas.microsoft.com/office/drawing/2014/main" id="{810AE6D9-25C2-9C3C-9D49-772A325B01FC}"/>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23CDF892-56B6-B436-22E0-4705C822F7AF}"/>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1C999F6C-4E3B-2AEF-140A-6C11434E926E}"/>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47BB33DC-13BD-57AE-33DF-12FC2E6A4CA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D498A400-4105-1440-D326-0B1071F66C9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77" name="図 76" descr="文字と絵が描かれた絵&#10;&#10;AI 生成コンテンツは誤りを含む可能性があります。">
                <a:extLst>
                  <a:ext uri="{FF2B5EF4-FFF2-40B4-BE49-F238E27FC236}">
                    <a16:creationId xmlns:a16="http://schemas.microsoft.com/office/drawing/2014/main" id="{3070CFC8-E353-B88B-64D0-CCEA5180205A}"/>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78" name="図 77">
                <a:extLst>
                  <a:ext uri="{FF2B5EF4-FFF2-40B4-BE49-F238E27FC236}">
                    <a16:creationId xmlns:a16="http://schemas.microsoft.com/office/drawing/2014/main" id="{B5600AF1-3275-DBBA-34CE-BD6B4328741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7" name="四角形: 角を丸くする 6">
              <a:extLst>
                <a:ext uri="{FF2B5EF4-FFF2-40B4-BE49-F238E27FC236}">
                  <a16:creationId xmlns:a16="http://schemas.microsoft.com/office/drawing/2014/main" id="{942822F0-0AD8-EA33-E3E9-C75AB110C93C}"/>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5" name="正方形/長方形 34">
            <a:extLst>
              <a:ext uri="{FF2B5EF4-FFF2-40B4-BE49-F238E27FC236}">
                <a16:creationId xmlns:a16="http://schemas.microsoft.com/office/drawing/2014/main" id="{9B0B5F72-E49A-1986-0B2D-CC774751AF98}"/>
              </a:ext>
            </a:extLst>
          </p:cNvPr>
          <p:cNvSpPr/>
          <p:nvPr/>
        </p:nvSpPr>
        <p:spPr>
          <a:xfrm>
            <a:off x="539906" y="774075"/>
            <a:ext cx="9612000" cy="233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年に改正された「子ども・若者育成支援推進法」により、ヤングケアラーは「家族の介護その他の日常生活上の世話を過度に行っていると認められる子ども・若者」と定義されました。 定義中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56" name="グループ化 55">
            <a:extLst>
              <a:ext uri="{FF2B5EF4-FFF2-40B4-BE49-F238E27FC236}">
                <a16:creationId xmlns:a16="http://schemas.microsoft.com/office/drawing/2014/main" id="{DC4C21ED-E571-4007-A4EE-AFB7C5CB86F8}"/>
              </a:ext>
            </a:extLst>
          </p:cNvPr>
          <p:cNvGrpSpPr/>
          <p:nvPr/>
        </p:nvGrpSpPr>
        <p:grpSpPr>
          <a:xfrm>
            <a:off x="532286" y="3341219"/>
            <a:ext cx="9612000" cy="709524"/>
            <a:chOff x="438674" y="2787658"/>
            <a:chExt cx="12934193" cy="957651"/>
          </a:xfrm>
        </p:grpSpPr>
        <p:sp>
          <p:nvSpPr>
            <p:cNvPr id="57" name="正方形/長方形 56">
              <a:extLst>
                <a:ext uri="{FF2B5EF4-FFF2-40B4-BE49-F238E27FC236}">
                  <a16:creationId xmlns:a16="http://schemas.microsoft.com/office/drawing/2014/main" id="{A9752444-5758-C9C9-2D92-42581A2029D0}"/>
                </a:ext>
              </a:extLst>
            </p:cNvPr>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58" name="正方形/長方形 57">
              <a:extLst>
                <a:ext uri="{FF2B5EF4-FFF2-40B4-BE49-F238E27FC236}">
                  <a16:creationId xmlns:a16="http://schemas.microsoft.com/office/drawing/2014/main" id="{F576DD31-12F9-3AC8-EED8-88E6037BDEF2}"/>
                </a:ext>
              </a:extLst>
            </p:cNvPr>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59" name="グループ化 58">
              <a:extLst>
                <a:ext uri="{FF2B5EF4-FFF2-40B4-BE49-F238E27FC236}">
                  <a16:creationId xmlns:a16="http://schemas.microsoft.com/office/drawing/2014/main" id="{4D3FF2FA-8177-E148-F833-BBDC88A2A44D}"/>
                </a:ext>
              </a:extLst>
            </p:cNvPr>
            <p:cNvGrpSpPr/>
            <p:nvPr/>
          </p:nvGrpSpPr>
          <p:grpSpPr>
            <a:xfrm>
              <a:off x="715741" y="3258036"/>
              <a:ext cx="12321702" cy="360002"/>
              <a:chOff x="622353" y="3283436"/>
              <a:chExt cx="12321702" cy="360002"/>
            </a:xfrm>
          </p:grpSpPr>
          <p:grpSp>
            <p:nvGrpSpPr>
              <p:cNvPr id="60" name="グループ化 59">
                <a:extLst>
                  <a:ext uri="{FF2B5EF4-FFF2-40B4-BE49-F238E27FC236}">
                    <a16:creationId xmlns:a16="http://schemas.microsoft.com/office/drawing/2014/main" id="{1EE641A5-51E7-406D-C13C-D4EAA4CA0EC7}"/>
                  </a:ext>
                </a:extLst>
              </p:cNvPr>
              <p:cNvGrpSpPr/>
              <p:nvPr/>
            </p:nvGrpSpPr>
            <p:grpSpPr>
              <a:xfrm>
                <a:off x="622353" y="3283436"/>
                <a:ext cx="5796069" cy="360002"/>
                <a:chOff x="622353" y="3283436"/>
                <a:chExt cx="5796069" cy="360002"/>
              </a:xfrm>
            </p:grpSpPr>
            <p:sp>
              <p:nvSpPr>
                <p:cNvPr id="65" name="角丸四角形 17">
                  <a:extLst>
                    <a:ext uri="{FF2B5EF4-FFF2-40B4-BE49-F238E27FC236}">
                      <a16:creationId xmlns:a16="http://schemas.microsoft.com/office/drawing/2014/main" id="{10E851B9-7A42-1D75-CB6E-9C09EB5C03C1}"/>
                    </a:ext>
                  </a:extLst>
                </p:cNvPr>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66" name="角丸四角形 18">
                  <a:extLst>
                    <a:ext uri="{FF2B5EF4-FFF2-40B4-BE49-F238E27FC236}">
                      <a16:creationId xmlns:a16="http://schemas.microsoft.com/office/drawing/2014/main" id="{4DAE4FB5-3308-37BE-433E-C1BEEA1858A2}"/>
                    </a:ext>
                  </a:extLst>
                </p:cNvPr>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67" name="角丸四角形 20">
                  <a:extLst>
                    <a:ext uri="{FF2B5EF4-FFF2-40B4-BE49-F238E27FC236}">
                      <a16:creationId xmlns:a16="http://schemas.microsoft.com/office/drawing/2014/main" id="{EF1E9C12-033F-5A01-ECB0-C32E570604D0}"/>
                    </a:ext>
                  </a:extLst>
                </p:cNvPr>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61" name="グループ化 60">
                <a:extLst>
                  <a:ext uri="{FF2B5EF4-FFF2-40B4-BE49-F238E27FC236}">
                    <a16:creationId xmlns:a16="http://schemas.microsoft.com/office/drawing/2014/main" id="{9B314789-01F4-FCAC-3597-6F2D6FE361FE}"/>
                  </a:ext>
                </a:extLst>
              </p:cNvPr>
              <p:cNvGrpSpPr/>
              <p:nvPr/>
            </p:nvGrpSpPr>
            <p:grpSpPr>
              <a:xfrm>
                <a:off x="6608122" y="3283438"/>
                <a:ext cx="6335933" cy="360000"/>
                <a:chOff x="6608122" y="2807188"/>
                <a:chExt cx="6335933" cy="360000"/>
              </a:xfrm>
            </p:grpSpPr>
            <p:sp>
              <p:nvSpPr>
                <p:cNvPr id="62" name="角丸四角形 29">
                  <a:extLst>
                    <a:ext uri="{FF2B5EF4-FFF2-40B4-BE49-F238E27FC236}">
                      <a16:creationId xmlns:a16="http://schemas.microsoft.com/office/drawing/2014/main" id="{739A7F9C-A2D4-8779-0243-10704CC19780}"/>
                    </a:ext>
                  </a:extLst>
                </p:cNvPr>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63" name="角丸四角形 30">
                  <a:extLst>
                    <a:ext uri="{FF2B5EF4-FFF2-40B4-BE49-F238E27FC236}">
                      <a16:creationId xmlns:a16="http://schemas.microsoft.com/office/drawing/2014/main" id="{28E33DB3-D6F4-8383-476F-855B1A9E64E4}"/>
                    </a:ext>
                  </a:extLst>
                </p:cNvPr>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64" name="角丸四角形 31">
                  <a:extLst>
                    <a:ext uri="{FF2B5EF4-FFF2-40B4-BE49-F238E27FC236}">
                      <a16:creationId xmlns:a16="http://schemas.microsoft.com/office/drawing/2014/main" id="{905774B4-217F-8860-7C87-77010661A9F6}"/>
                    </a:ext>
                  </a:extLst>
                </p:cNvPr>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
        <p:nvSpPr>
          <p:cNvPr id="11" name="object 12">
            <a:extLst>
              <a:ext uri="{FF2B5EF4-FFF2-40B4-BE49-F238E27FC236}">
                <a16:creationId xmlns:a16="http://schemas.microsoft.com/office/drawing/2014/main" id="{BC53BC9C-EA5E-4062-E8E4-DA3A45BFD31A}"/>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1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2137146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138906" y="2089284"/>
            <a:ext cx="5076000" cy="5075851"/>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の状況はさまざまで、児童虐待として捉えてしまうと、ケアを受けている相手や保護者との関係性が構築できず支援がうまくいかないことがあります。緊急的に状況を解決するというよりは、ケアによる負荷を軽減する支援を活用しながらなるべく家庭で生活を続けていけるよう、本人及びケアを受ける側の家族の考えや思いにも寄り添いながら、家族全体を見る視点で支援をしていきましょう。</a:t>
            </a: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相手の状況、家族の状況、本人の状況等により、必要な支援は異なります。また、ケアに対する思いや今後の意向は人それぞれです。支援者が支援内容を決めつけることなく、本人が安心して本心を話せる相手が寄り添い、少しずつ本人の思いや希望を聞きましょう。本人が状況を認識し今後のことを一緒に考えるプロセス自体も支援になりま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見守りも重要な支援です。必要に応じて地域の支援団体や子供食堂等とも連携し、本人や家庭の状況に応じ、必要な支援を考えましょう。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児童福祉関係機関におけるヤングケアラー支援の役割</a:t>
            </a:r>
          </a:p>
        </p:txBody>
      </p:sp>
      <p:sp>
        <p:nvSpPr>
          <p:cNvPr id="14" name="正方形/長方形 13"/>
          <p:cNvSpPr/>
          <p:nvPr/>
        </p:nvSpPr>
        <p:spPr>
          <a:xfrm>
            <a:off x="539906" y="936000"/>
            <a:ext cx="9612000" cy="1710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国の調査では中学</a:t>
            </a:r>
            <a:r>
              <a:rPr kumimoji="1" lang="en-US" altLang="ja-JP" sz="1200" spc="80" dirty="0">
                <a:solidFill>
                  <a:schemeClr val="tx1"/>
                </a:solidFill>
              </a:rPr>
              <a:t>2</a:t>
            </a:r>
            <a:r>
              <a:rPr kumimoji="1" lang="ja-JP" altLang="en-US" sz="1200" spc="80" dirty="0">
                <a:solidFill>
                  <a:schemeClr val="tx1"/>
                </a:solidFill>
              </a:rPr>
              <a:t>年生の約</a:t>
            </a:r>
            <a:r>
              <a:rPr kumimoji="1" lang="en-US" altLang="ja-JP" sz="1200" spc="80" dirty="0">
                <a:solidFill>
                  <a:schemeClr val="tx1"/>
                </a:solidFill>
              </a:rPr>
              <a:t>17</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a:solidFill>
                  <a:schemeClr val="tx1"/>
                </a:solidFill>
              </a:rPr>
              <a:t>人、「</a:t>
            </a:r>
            <a:r>
              <a:rPr kumimoji="1" lang="ja-JP" altLang="en-US" sz="1200" spc="80" dirty="0">
                <a:solidFill>
                  <a:schemeClr val="tx1"/>
                </a:solidFill>
              </a:rPr>
              <a:t>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となっており、ヤングケアラーは決して特別な存在ではありません。</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既存の仕組みを最大限活用し、ケースに応じ様々な支援機関と連携して支援をしていくことを考えましょう。</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児童福祉分野は、子供にかかわる多くのケースでかかわり、ヤングケアラー支援においても大きな役割を果たします。家庭訪問等による本人や家族との対話、ケース会議の招集や支援方策検討の主導等が期待されます。</a:t>
            </a:r>
          </a:p>
        </p:txBody>
      </p:sp>
      <p:grpSp>
        <p:nvGrpSpPr>
          <p:cNvPr id="33" name="グループ化 32"/>
          <p:cNvGrpSpPr/>
          <p:nvPr/>
        </p:nvGrpSpPr>
        <p:grpSpPr>
          <a:xfrm>
            <a:off x="539906" y="2089284"/>
            <a:ext cx="4320000" cy="5075851"/>
            <a:chOff x="539906" y="2336305"/>
            <a:chExt cx="4320000" cy="5075851"/>
          </a:xfrm>
        </p:grpSpPr>
        <p:sp>
          <p:nvSpPr>
            <p:cNvPr id="19" name="正方形/長方形 18"/>
            <p:cNvSpPr/>
            <p:nvPr/>
          </p:nvSpPr>
          <p:spPr>
            <a:xfrm>
              <a:off x="539906" y="2984305"/>
              <a:ext cx="4320000" cy="4427851"/>
            </a:xfrm>
            <a:prstGeom prst="rect">
              <a:avLst/>
            </a:prstGeom>
            <a:solidFill>
              <a:srgbClr val="FBD9A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2336305"/>
              <a:ext cx="4320000" cy="64800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30" name="角丸四角形 29"/>
            <p:cNvSpPr/>
            <p:nvPr/>
          </p:nvSpPr>
          <p:spPr>
            <a:xfrm>
              <a:off x="809906" y="3131435"/>
              <a:ext cx="3780000" cy="832246"/>
            </a:xfrm>
            <a:prstGeom prst="roundRect">
              <a:avLst>
                <a:gd name="adj" fmla="val 9789"/>
              </a:avLst>
            </a:prstGeom>
            <a:solidFill>
              <a:schemeClr val="bg1"/>
            </a:solidFill>
            <a:ln w="3810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00" b="1" spc="80" dirty="0">
                  <a:solidFill>
                    <a:srgbClr val="F08200"/>
                  </a:solidFill>
                </a:rPr>
                <a:t>子供家庭支援センター</a:t>
              </a:r>
              <a:endParaRPr kumimoji="1" lang="en-US" altLang="ja-JP" sz="1100" b="1" spc="80" dirty="0">
                <a:solidFill>
                  <a:srgbClr val="F08200"/>
                </a:solidFill>
              </a:endParaRPr>
            </a:p>
            <a:p>
              <a:pPr algn="just">
                <a:lnSpc>
                  <a:spcPct val="130000"/>
                </a:lnSpc>
              </a:pPr>
              <a:r>
                <a:rPr kumimoji="1" lang="ja-JP" altLang="en-US" sz="1100" b="1" spc="80" dirty="0">
                  <a:solidFill>
                    <a:srgbClr val="F08200"/>
                  </a:solidFill>
                </a:rPr>
                <a:t>　（要保護児童対策地域協議会の調整機関）</a:t>
              </a:r>
            </a:p>
            <a:p>
              <a:pPr marL="171450" indent="-171450" algn="just">
                <a:lnSpc>
                  <a:spcPct val="130000"/>
                </a:lnSpc>
                <a:buFont typeface="Wingdings" panose="05000000000000000000" pitchFamily="2" charset="2"/>
                <a:buChar char="l"/>
              </a:pPr>
              <a:r>
                <a:rPr kumimoji="1" lang="ja-JP" altLang="en-US" sz="1100" b="1" spc="80" dirty="0">
                  <a:solidFill>
                    <a:srgbClr val="F08200"/>
                  </a:solidFill>
                </a:rPr>
                <a:t>児童相談所　など</a:t>
              </a:r>
            </a:p>
          </p:txBody>
        </p:sp>
        <p:sp>
          <p:nvSpPr>
            <p:cNvPr id="32" name="正方形/長方形 31"/>
            <p:cNvSpPr/>
            <p:nvPr/>
          </p:nvSpPr>
          <p:spPr>
            <a:xfrm>
              <a:off x="809906" y="4140952"/>
              <a:ext cx="3780000" cy="3009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F08200"/>
                  </a:solidFill>
                </a:rPr>
                <a:t>子供家庭支援センター</a:t>
              </a:r>
              <a:r>
                <a:rPr kumimoji="1" lang="ja-JP" altLang="en-US" sz="1100" spc="80" dirty="0">
                  <a:solidFill>
                    <a:schemeClr val="tx1"/>
                  </a:solidFill>
                </a:rPr>
                <a:t>は、原則として</a:t>
              </a:r>
              <a:r>
                <a:rPr kumimoji="1" lang="en-US" altLang="ja-JP" sz="1100" spc="80" dirty="0">
                  <a:solidFill>
                    <a:schemeClr val="tx1"/>
                  </a:solidFill>
                </a:rPr>
                <a:t>18 </a:t>
              </a:r>
              <a:r>
                <a:rPr kumimoji="1" lang="ja-JP" altLang="en-US" sz="1100" spc="80" dirty="0">
                  <a:solidFill>
                    <a:schemeClr val="tx1"/>
                  </a:solidFill>
                </a:rPr>
                <a:t>歳未満のすべての子供と、家庭の支援を目的としていることから、要保護・要支援児童に限らず、ヤングケアラーも支援を必要としていることを認識し、要保護児童対策地域協議会等の枠組みで検討できるとよいでしょう。</a:t>
              </a:r>
              <a:endParaRPr kumimoji="1" lang="en-US" altLang="ja-JP" sz="1100" spc="80" dirty="0">
                <a:solidFill>
                  <a:schemeClr val="tx1"/>
                </a:solidFill>
              </a:endParaRP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要保護児童対策地域協議会を支援の枠組みとして用いる場合は、児童福祉法に基づき個人情報が保護された形で情報共有が可能です。</a:t>
              </a:r>
              <a:endParaRPr kumimoji="1" lang="en-US" altLang="ja-JP" sz="1100" spc="80" dirty="0">
                <a:solidFill>
                  <a:schemeClr val="tx1"/>
                </a:solidFill>
              </a:endParaRP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ヤングケアラーと思われる中には児童虐待に至っているケースもあり、児童相談所へのつなぎの観点でも、児童福祉分野が中心になると連携がスムーズです（ただし、地域の実情に応じ、支援会議等他の福祉分野の枠組みで検討しても構いません）。</a:t>
              </a:r>
            </a:p>
          </p:txBody>
        </p:sp>
      </p:grpSp>
      <p:sp>
        <p:nvSpPr>
          <p:cNvPr id="20" name="フリーフォーム 35">
            <a:extLst>
              <a:ext uri="{FF2B5EF4-FFF2-40B4-BE49-F238E27FC236}">
                <a16:creationId xmlns:a16="http://schemas.microsoft.com/office/drawing/2014/main" id="{3276043C-7883-43C3-94F1-B6C908F4DF6A}"/>
              </a:ext>
            </a:extLst>
          </p:cNvPr>
          <p:cNvSpPr/>
          <p:nvPr/>
        </p:nvSpPr>
        <p:spPr>
          <a:xfrm>
            <a:off x="5419794" y="5918988"/>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フリーフォーム 34"/>
          <p:cNvSpPr/>
          <p:nvPr/>
        </p:nvSpPr>
        <p:spPr>
          <a:xfrm>
            <a:off x="5408906" y="4254839"/>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539906" y="7196500"/>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出所：三菱</a:t>
            </a:r>
            <a:r>
              <a:rPr kumimoji="1" lang="en-US" altLang="ja-JP" sz="800" spc="80" dirty="0">
                <a:solidFill>
                  <a:schemeClr val="tx1"/>
                </a:solidFill>
              </a:rPr>
              <a:t>UFJ</a:t>
            </a:r>
            <a:r>
              <a:rPr kumimoji="1" lang="ja-JP" altLang="en-US" sz="800" spc="80" dirty="0">
                <a:solidFill>
                  <a:schemeClr val="tx1"/>
                </a:solidFill>
              </a:rPr>
              <a:t>リサーチ＆コンサルティング株式会社「ヤングケアラーの実態に関する調査研究報告書」（令和</a:t>
            </a:r>
            <a:r>
              <a:rPr kumimoji="1" lang="en-US" altLang="ja-JP" sz="800" spc="80" dirty="0">
                <a:solidFill>
                  <a:schemeClr val="tx1"/>
                </a:solidFill>
              </a:rPr>
              <a:t>3</a:t>
            </a:r>
            <a:r>
              <a:rPr kumimoji="1" lang="ja-JP" altLang="en-US" sz="800" spc="80" dirty="0">
                <a:solidFill>
                  <a:schemeClr val="tx1"/>
                </a:solidFill>
              </a:rPr>
              <a:t>年</a:t>
            </a:r>
            <a:r>
              <a:rPr kumimoji="1" lang="en-US" altLang="ja-JP" sz="800" spc="80" dirty="0">
                <a:solidFill>
                  <a:schemeClr val="tx1"/>
                </a:solidFill>
              </a:rPr>
              <a:t>3</a:t>
            </a:r>
            <a:r>
              <a:rPr kumimoji="1" lang="ja-JP" altLang="en-US" sz="800" spc="80" dirty="0">
                <a:solidFill>
                  <a:schemeClr val="tx1"/>
                </a:solidFill>
              </a:rPr>
              <a:t>月）（厚生労働省 子ども・子育て支援推進調査研究事業）</a:t>
            </a:r>
          </a:p>
          <a:p>
            <a:pPr algn="just">
              <a:lnSpc>
                <a:spcPct val="140000"/>
              </a:lnSpc>
              <a:buClr>
                <a:srgbClr val="F7B353"/>
              </a:buClr>
            </a:pPr>
            <a:endParaRPr kumimoji="1" lang="en-US" altLang="ja-JP" sz="800" spc="80" dirty="0">
              <a:solidFill>
                <a:schemeClr val="tx1"/>
              </a:solidFill>
            </a:endParaRPr>
          </a:p>
          <a:p>
            <a:pPr algn="just">
              <a:lnSpc>
                <a:spcPct val="140000"/>
              </a:lnSpc>
              <a:buClr>
                <a:srgbClr val="F7B353"/>
              </a:buClr>
            </a:pPr>
            <a:endParaRPr kumimoji="1" lang="en-US" altLang="ja-JP" sz="800" spc="80" dirty="0">
              <a:solidFill>
                <a:schemeClr val="tx1"/>
              </a:solidFill>
            </a:endParaRPr>
          </a:p>
        </p:txBody>
      </p:sp>
      <p:grpSp>
        <p:nvGrpSpPr>
          <p:cNvPr id="43" name="グループ化 42"/>
          <p:cNvGrpSpPr/>
          <p:nvPr/>
        </p:nvGrpSpPr>
        <p:grpSpPr>
          <a:xfrm>
            <a:off x="6866743" y="223674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Tree>
    <p:extLst>
      <p:ext uri="{BB962C8B-B14F-4D97-AF65-F5344CB8AC3E}">
        <p14:creationId xmlns:p14="http://schemas.microsoft.com/office/powerpoint/2010/main" val="900622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児童福祉部門が支援の中心となることが多いですが、それぞれ専門性を持った多くの機関の協力のもと行います。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詳細は、本編第３章「ヤングケアラー支援のネットワーク」を参照してください。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39905" y="2523756"/>
            <a:ext cx="4736243" cy="2149530"/>
          </a:xfrm>
          <a:prstGeom prst="rect">
            <a:avLst/>
          </a:prstGeom>
          <a:solidFill>
            <a:schemeClr val="bg1">
              <a:lumMod val="95000"/>
              <a:alpha val="50000"/>
            </a:schemeClr>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39905" y="2230801"/>
            <a:ext cx="4736243" cy="292954"/>
          </a:xfrm>
          <a:prstGeom prst="rect">
            <a:avLst/>
          </a:prstGeom>
          <a:solidFill>
            <a:srgbClr val="20A5C4"/>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a:t>
            </a:r>
          </a:p>
        </p:txBody>
      </p:sp>
      <p:sp>
        <p:nvSpPr>
          <p:cNvPr id="34" name="正方形/長方形 33"/>
          <p:cNvSpPr/>
          <p:nvPr/>
        </p:nvSpPr>
        <p:spPr>
          <a:xfrm>
            <a:off x="835920" y="31915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dirty="0">
                <a:solidFill>
                  <a:srgbClr val="20A5C4"/>
                </a:solidFill>
              </a:rPr>
              <a:t>　生活福祉部門（福祉事務所等）</a:t>
            </a:r>
            <a:r>
              <a:rPr kumimoji="1" lang="ja-JP" altLang="en-US" sz="1150" dirty="0">
                <a:solidFill>
                  <a:schemeClr val="tx1"/>
                </a:solidFill>
              </a:rPr>
              <a:t>は、家庭訪問や面接により、</a:t>
            </a:r>
            <a:r>
              <a:rPr kumimoji="1" lang="ja-JP" altLang="en-US" sz="1150" b="1" dirty="0">
                <a:solidFill>
                  <a:srgbClr val="20A5C4"/>
                </a:solidFill>
              </a:rPr>
              <a:t>必要な扶助を判断するほか、自立に向けた生活指導</a:t>
            </a:r>
            <a:r>
              <a:rPr kumimoji="1" lang="ja-JP" altLang="en-US" sz="1150" dirty="0">
                <a:solidFill>
                  <a:schemeClr val="tx1"/>
                </a:solidFill>
              </a:rPr>
              <a:t>などを行います。ヤングケアラーの保護者と子供のそれぞれに必要な支援の検討を担います。</a:t>
            </a:r>
          </a:p>
          <a:p>
            <a:pPr algn="just">
              <a:lnSpc>
                <a:spcPct val="130000"/>
              </a:lnSpc>
              <a:buClr>
                <a:srgbClr val="F7B353"/>
              </a:buClr>
            </a:pPr>
            <a:r>
              <a:rPr kumimoji="1" lang="ja-JP" altLang="en-US" sz="1150" b="1" spc="80" dirty="0">
                <a:solidFill>
                  <a:srgbClr val="20A5C4"/>
                </a:solidFill>
              </a:rPr>
              <a:t>　自立相談支援機関</a:t>
            </a:r>
            <a:r>
              <a:rPr kumimoji="1" lang="ja-JP" altLang="en-US" sz="1150" spc="80" dirty="0">
                <a:solidFill>
                  <a:schemeClr val="tx1"/>
                </a:solidFill>
              </a:rPr>
              <a:t>は、</a:t>
            </a:r>
            <a:r>
              <a:rPr kumimoji="1" lang="ja-JP" altLang="en-US" sz="1150" b="1" spc="80" dirty="0">
                <a:solidFill>
                  <a:srgbClr val="20A5C4"/>
                </a:solidFill>
              </a:rPr>
              <a:t>生活困窮者の経済的自立が維持できるよう相談支援</a:t>
            </a:r>
            <a:r>
              <a:rPr kumimoji="1" lang="ja-JP" altLang="en-US" sz="1150" spc="80" dirty="0">
                <a:solidFill>
                  <a:schemeClr val="tx1"/>
                </a:solidFill>
              </a:rPr>
              <a:t>を行います。</a:t>
            </a:r>
            <a:r>
              <a:rPr kumimoji="1" lang="ja-JP" altLang="en-US" sz="1150" b="1" spc="80" dirty="0">
                <a:solidFill>
                  <a:srgbClr val="20A5C4"/>
                </a:solidFill>
              </a:rPr>
              <a:t>生活保護等の経済的支援の検討や子供の学習支援</a:t>
            </a:r>
            <a:r>
              <a:rPr kumimoji="1" lang="ja-JP" altLang="en-US" sz="1150" spc="80" dirty="0">
                <a:solidFill>
                  <a:schemeClr val="tx1"/>
                </a:solidFill>
              </a:rPr>
              <a:t>も行います。</a:t>
            </a:r>
          </a:p>
        </p:txBody>
      </p:sp>
      <p:sp>
        <p:nvSpPr>
          <p:cNvPr id="44" name="角丸四角形 43"/>
          <p:cNvSpPr/>
          <p:nvPr/>
        </p:nvSpPr>
        <p:spPr>
          <a:xfrm>
            <a:off x="786254" y="2639946"/>
            <a:ext cx="4243544" cy="45312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
        <p:nvSpPr>
          <p:cNvPr id="53" name="正方形/長方形 52"/>
          <p:cNvSpPr/>
          <p:nvPr/>
        </p:nvSpPr>
        <p:spPr>
          <a:xfrm>
            <a:off x="539905" y="5138735"/>
            <a:ext cx="4736243" cy="2149530"/>
          </a:xfrm>
          <a:prstGeom prst="rect">
            <a:avLst/>
          </a:prstGeom>
          <a:solidFill>
            <a:schemeClr val="bg1">
              <a:lumMod val="95000"/>
              <a:alpha val="5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4" name="正方形/長方形 53"/>
          <p:cNvSpPr/>
          <p:nvPr/>
        </p:nvSpPr>
        <p:spPr>
          <a:xfrm>
            <a:off x="539905" y="4845780"/>
            <a:ext cx="4736243" cy="292954"/>
          </a:xfrm>
          <a:prstGeom prst="rect">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a:t>
            </a:r>
          </a:p>
        </p:txBody>
      </p:sp>
      <p:sp>
        <p:nvSpPr>
          <p:cNvPr id="55" name="正方形/長方形 54"/>
          <p:cNvSpPr/>
          <p:nvPr/>
        </p:nvSpPr>
        <p:spPr>
          <a:xfrm>
            <a:off x="835920"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chemeClr val="accent5">
                    <a:lumMod val="75000"/>
                  </a:schemeClr>
                </a:solidFill>
              </a:rPr>
              <a:t>　地域包括支援センター</a:t>
            </a:r>
            <a:r>
              <a:rPr kumimoji="1" lang="ja-JP" altLang="en-US" sz="1150" spc="80" dirty="0">
                <a:solidFill>
                  <a:schemeClr val="tx1"/>
                </a:solidFill>
              </a:rPr>
              <a:t>は、</a:t>
            </a:r>
            <a:r>
              <a:rPr kumimoji="1" lang="ja-JP" altLang="en-US" sz="1150" b="1" spc="80" dirty="0">
                <a:solidFill>
                  <a:schemeClr val="accent5">
                    <a:lumMod val="75000"/>
                  </a:schemeClr>
                </a:solidFill>
              </a:rPr>
              <a:t>地域の高齢者の総合相談</a:t>
            </a:r>
            <a:r>
              <a:rPr kumimoji="1" lang="ja-JP" altLang="en-US" sz="1150" spc="80" dirty="0">
                <a:solidFill>
                  <a:schemeClr val="tx1"/>
                </a:solidFill>
              </a:rPr>
              <a:t>や地域の支援体制づくり等を行います。</a:t>
            </a:r>
          </a:p>
          <a:p>
            <a:pPr algn="just">
              <a:lnSpc>
                <a:spcPct val="130000"/>
              </a:lnSpc>
              <a:buClr>
                <a:srgbClr val="F7B353"/>
              </a:buClr>
            </a:pPr>
            <a:r>
              <a:rPr kumimoji="1" lang="ja-JP" altLang="en-US" sz="1150" b="1" spc="80" dirty="0">
                <a:solidFill>
                  <a:schemeClr val="accent5">
                    <a:lumMod val="75000"/>
                  </a:schemeClr>
                </a:solidFill>
              </a:rPr>
              <a:t>　居宅介護支援事業所</a:t>
            </a:r>
            <a:r>
              <a:rPr kumimoji="1" lang="ja-JP" altLang="en-US" sz="1150" spc="80" dirty="0">
                <a:solidFill>
                  <a:schemeClr val="tx1"/>
                </a:solidFill>
              </a:rPr>
              <a:t>は、介護保険による居宅サービス計画の作成やサービス提供事業者等との連絡調整等を行います。</a:t>
            </a:r>
          </a:p>
        </p:txBody>
      </p:sp>
      <p:sp>
        <p:nvSpPr>
          <p:cNvPr id="56" name="角丸四角形 55"/>
          <p:cNvSpPr/>
          <p:nvPr/>
        </p:nvSpPr>
        <p:spPr>
          <a:xfrm>
            <a:off x="786254" y="5254925"/>
            <a:ext cx="4243544"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
        <p:nvSpPr>
          <p:cNvPr id="58" name="正方形/長方形 57"/>
          <p:cNvSpPr/>
          <p:nvPr/>
        </p:nvSpPr>
        <p:spPr>
          <a:xfrm>
            <a:off x="5415663" y="2523756"/>
            <a:ext cx="4736243" cy="2149530"/>
          </a:xfrm>
          <a:prstGeom prst="rect">
            <a:avLst/>
          </a:prstGeom>
          <a:solidFill>
            <a:schemeClr val="bg1">
              <a:lumMod val="95000"/>
              <a:alpha val="50000"/>
            </a:schemeClr>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9" name="正方形/長方形 58"/>
          <p:cNvSpPr/>
          <p:nvPr/>
        </p:nvSpPr>
        <p:spPr>
          <a:xfrm>
            <a:off x="5415663" y="2230801"/>
            <a:ext cx="4736243" cy="292954"/>
          </a:xfrm>
          <a:prstGeom prst="rect">
            <a:avLst/>
          </a:prstGeom>
          <a:solidFill>
            <a:srgbClr val="51AD97"/>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教　育</a:t>
            </a:r>
          </a:p>
        </p:txBody>
      </p:sp>
      <p:sp>
        <p:nvSpPr>
          <p:cNvPr id="60" name="正方形/長方形 59"/>
          <p:cNvSpPr/>
          <p:nvPr/>
        </p:nvSpPr>
        <p:spPr>
          <a:xfrm>
            <a:off x="5711678" y="31915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51AD97"/>
                </a:solidFill>
              </a:rPr>
              <a:t>　学校</a:t>
            </a:r>
            <a:r>
              <a:rPr kumimoji="1" lang="ja-JP" altLang="en-US" sz="1150" spc="80" dirty="0">
                <a:solidFill>
                  <a:schemeClr val="tx1"/>
                </a:solidFill>
              </a:rPr>
              <a:t>は、ヤングケアラーと思われる子供やきょうだいに</a:t>
            </a:r>
            <a:r>
              <a:rPr kumimoji="1" lang="ja-JP" altLang="en-US" sz="1150" b="1" spc="80" dirty="0">
                <a:solidFill>
                  <a:srgbClr val="51AD97"/>
                </a:solidFill>
              </a:rPr>
              <a:t>気付き、見守るほか、他の機関へつなぐことが期待されます。</a:t>
            </a:r>
          </a:p>
          <a:p>
            <a:pPr algn="just">
              <a:lnSpc>
                <a:spcPct val="130000"/>
              </a:lnSpc>
              <a:buClr>
                <a:srgbClr val="F7B353"/>
              </a:buClr>
            </a:pPr>
            <a:r>
              <a:rPr kumimoji="1" lang="ja-JP" altLang="en-US" sz="1150" b="1" spc="80" dirty="0">
                <a:solidFill>
                  <a:srgbClr val="F08200"/>
                </a:solidFill>
              </a:rPr>
              <a:t>　</a:t>
            </a:r>
            <a:r>
              <a:rPr kumimoji="1" lang="ja-JP" altLang="en-US" sz="1150" spc="80" dirty="0">
                <a:solidFill>
                  <a:schemeClr val="tx1"/>
                </a:solidFill>
              </a:rPr>
              <a:t>教育委員会や学校には、スクールカウンセラー、スクールソーシャルワーカー、ユースソーシャルワーカーが配置されている場合もあり、</a:t>
            </a:r>
            <a:br>
              <a:rPr kumimoji="1" lang="en-US" altLang="ja-JP" sz="1150" spc="80" dirty="0">
                <a:solidFill>
                  <a:schemeClr val="tx1"/>
                </a:solidFill>
              </a:rPr>
            </a:br>
            <a:r>
              <a:rPr kumimoji="1" lang="ja-JP" altLang="en-US" sz="1150" spc="80" dirty="0">
                <a:solidFill>
                  <a:schemeClr val="tx1"/>
                </a:solidFill>
              </a:rPr>
              <a:t>支援においても重要な役割を担います。</a:t>
            </a:r>
          </a:p>
        </p:txBody>
      </p:sp>
      <p:sp>
        <p:nvSpPr>
          <p:cNvPr id="61" name="角丸四角形 60"/>
          <p:cNvSpPr/>
          <p:nvPr/>
        </p:nvSpPr>
        <p:spPr>
          <a:xfrm>
            <a:off x="5662012" y="2639946"/>
            <a:ext cx="4243544" cy="453120"/>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nSpc>
                <a:spcPct val="110000"/>
              </a:lnSpc>
              <a:buFont typeface="Wingdings" panose="05000000000000000000" pitchFamily="2" charset="2"/>
              <a:buChar char="l"/>
            </a:pPr>
            <a:r>
              <a:rPr kumimoji="1" lang="ja-JP" altLang="en-US" sz="1130" b="1" spc="80" dirty="0">
                <a:solidFill>
                  <a:srgbClr val="51AD97"/>
                </a:solidFill>
              </a:rPr>
              <a:t>学校</a:t>
            </a:r>
          </a:p>
          <a:p>
            <a:pPr marL="171450" indent="-171450">
              <a:lnSpc>
                <a:spcPct val="110000"/>
              </a:lnSpc>
              <a:buFont typeface="Wingdings" panose="05000000000000000000" pitchFamily="2" charset="2"/>
              <a:buChar char="l"/>
            </a:pPr>
            <a:r>
              <a:rPr kumimoji="1" lang="ja-JP" altLang="en-US" sz="1130" b="1" spc="80" dirty="0">
                <a:solidFill>
                  <a:srgbClr val="51AD97"/>
                </a:solidFill>
              </a:rPr>
              <a:t>教育委員会　など</a:t>
            </a:r>
          </a:p>
        </p:txBody>
      </p:sp>
      <p:sp>
        <p:nvSpPr>
          <p:cNvPr id="63" name="正方形/長方形 62"/>
          <p:cNvSpPr/>
          <p:nvPr/>
        </p:nvSpPr>
        <p:spPr>
          <a:xfrm>
            <a:off x="5415663" y="5138735"/>
            <a:ext cx="4736243" cy="2149530"/>
          </a:xfrm>
          <a:prstGeom prst="rect">
            <a:avLst/>
          </a:prstGeom>
          <a:solidFill>
            <a:schemeClr val="bg1">
              <a:lumMod val="95000"/>
              <a:alpha val="50000"/>
            </a:schemeClr>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4" name="正方形/長方形 63"/>
          <p:cNvSpPr/>
          <p:nvPr/>
        </p:nvSpPr>
        <p:spPr>
          <a:xfrm>
            <a:off x="5415663" y="4845780"/>
            <a:ext cx="4736243" cy="292954"/>
          </a:xfrm>
          <a:prstGeom prst="rect">
            <a:avLst/>
          </a:prstGeom>
          <a:solidFill>
            <a:srgbClr val="FF7C80"/>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a:t>
            </a:r>
          </a:p>
        </p:txBody>
      </p:sp>
      <p:sp>
        <p:nvSpPr>
          <p:cNvPr id="65" name="正方形/長方形 64"/>
          <p:cNvSpPr/>
          <p:nvPr/>
        </p:nvSpPr>
        <p:spPr>
          <a:xfrm>
            <a:off x="5711678" y="6019105"/>
            <a:ext cx="4144212" cy="109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i="1" dirty="0">
                <a:solidFill>
                  <a:srgbClr val="FF474B"/>
                </a:solidFill>
              </a:rPr>
              <a:t>障害福祉政策の主管課</a:t>
            </a:r>
            <a:r>
              <a:rPr kumimoji="1" lang="ja-JP" altLang="en-US" sz="1150" i="1" dirty="0">
                <a:solidFill>
                  <a:schemeClr val="tx1"/>
                </a:solidFill>
              </a:rPr>
              <a:t>は、障害福祉サービス等の支給決定などのほか、本人又はケアをしている家族に障害がある場合の支援を行います。</a:t>
            </a:r>
          </a:p>
          <a:p>
            <a:pPr algn="just">
              <a:lnSpc>
                <a:spcPct val="130000"/>
              </a:lnSpc>
              <a:buClr>
                <a:srgbClr val="F7B353"/>
              </a:buClr>
            </a:pPr>
            <a:r>
              <a:rPr kumimoji="1" lang="ja-JP" altLang="en-US" sz="1150" b="1" i="1" dirty="0">
                <a:solidFill>
                  <a:srgbClr val="FF474B"/>
                </a:solidFill>
              </a:rPr>
              <a:t>　基幹相談支援センター、相談支援事業所</a:t>
            </a:r>
            <a:r>
              <a:rPr kumimoji="1" lang="ja-JP" altLang="en-US" sz="1150" i="1" dirty="0">
                <a:solidFill>
                  <a:schemeClr val="tx1"/>
                </a:solidFill>
              </a:rPr>
              <a:t>は、障害者のサービス等利用計画の作成、支援実施、病院・施設の入所・退所等にあたって地域移行に向けた支援等を行います。</a:t>
            </a:r>
          </a:p>
        </p:txBody>
      </p:sp>
      <p:sp>
        <p:nvSpPr>
          <p:cNvPr id="66" name="角丸四角形 65"/>
          <p:cNvSpPr/>
          <p:nvPr/>
        </p:nvSpPr>
        <p:spPr>
          <a:xfrm>
            <a:off x="5662012" y="5254925"/>
            <a:ext cx="4243544"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460757" y="3295221"/>
            <a:ext cx="4691149" cy="4019979"/>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t"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ヤングケアラー本人は、学校の友人や家族には「心配をかけたくない」といった思いから、相談ができない、本心が言えないことがあります。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地域の居場所での会話（「伴走・寄り添い型支援」）や、同じ境遇のヤングケアラー同士で悩みを話せる「共感型支援」で寄り添っていく中で、自分一人ではない・仲間がいるということ、様々な気持ちが混合していていいということなどを教えてもらって</a:t>
            </a:r>
            <a:r>
              <a:rPr kumimoji="1" lang="ja-JP" altLang="en-US" sz="1180" b="1" dirty="0">
                <a:solidFill>
                  <a:srgbClr val="FB5A15"/>
                </a:solidFill>
              </a:rPr>
              <a:t>安心して</a:t>
            </a:r>
            <a:r>
              <a:rPr kumimoji="1" lang="ja-JP" altLang="en-US" sz="1180" dirty="0">
                <a:solidFill>
                  <a:schemeClr val="tx1"/>
                </a:solidFill>
              </a:rPr>
              <a:t>、</a:t>
            </a:r>
            <a:r>
              <a:rPr kumimoji="1" lang="ja-JP" altLang="en-US" sz="1180" b="1" dirty="0">
                <a:solidFill>
                  <a:srgbClr val="FB5A15"/>
                </a:solidFill>
              </a:rPr>
              <a:t>初めて学校や福祉に相談してもいいと思ってもらえたり</a:t>
            </a:r>
            <a:r>
              <a:rPr kumimoji="1" lang="ja-JP" altLang="en-US" sz="1180" dirty="0">
                <a:solidFill>
                  <a:schemeClr val="tx1"/>
                </a:solidFill>
              </a:rPr>
              <a:t>、本人にとって「こうなりたい」といった希望が出てくる可能性があります。</a:t>
            </a:r>
          </a:p>
          <a:p>
            <a:pPr algn="just">
              <a:lnSpc>
                <a:spcPct val="130000"/>
              </a:lnSpc>
              <a:buClr>
                <a:srgbClr val="F7B353"/>
              </a:buClr>
            </a:pPr>
            <a:r>
              <a:rPr kumimoji="1" lang="ja-JP" altLang="en-US" sz="1180" dirty="0">
                <a:solidFill>
                  <a:schemeClr val="tx1"/>
                </a:solidFill>
              </a:rPr>
              <a:t>　 そのため、地域の支援機関等も大事な関係者です。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spc="50" dirty="0">
                <a:solidFill>
                  <a:schemeClr val="tx1"/>
                </a:solidFill>
              </a:rPr>
              <a:t>誰になら話しやすいのかは子供により異なります。上記で述べた役割を、本人と信頼関係を築いている</a:t>
            </a:r>
            <a:r>
              <a:rPr kumimoji="1" lang="ja-JP" altLang="en-US" sz="1180" b="1" spc="50" dirty="0">
                <a:solidFill>
                  <a:srgbClr val="FB5A15"/>
                </a:solidFill>
              </a:rPr>
              <a:t>子供家庭支援センター職員等が担える場合もあります</a:t>
            </a:r>
            <a:r>
              <a:rPr kumimoji="1" lang="ja-JP" altLang="en-US" sz="1180" spc="50" dirty="0">
                <a:solidFill>
                  <a:schemeClr val="tx1"/>
                </a:solidFill>
              </a:rPr>
              <a:t>。子供の気持ちを推察し、状況に応じて対応しましょう。</a:t>
            </a:r>
          </a:p>
        </p:txBody>
      </p:sp>
      <p:sp>
        <p:nvSpPr>
          <p:cNvPr id="15" name="正方形/長方形 14"/>
          <p:cNvSpPr/>
          <p:nvPr/>
        </p:nvSpPr>
        <p:spPr>
          <a:xfrm>
            <a:off x="539906" y="3434824"/>
            <a:ext cx="4672578" cy="3880376"/>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39906" y="3297888"/>
            <a:ext cx="4672578" cy="360000"/>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831942" y="4330841"/>
            <a:ext cx="4088506" cy="2711424"/>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地域の施設（児童館、学童クラブ等）</a:t>
            </a:r>
          </a:p>
          <a:p>
            <a:pPr marL="285750" indent="-285750" algn="just">
              <a:lnSpc>
                <a:spcPct val="130000"/>
              </a:lnSpc>
              <a:buFont typeface="Arial" panose="020B0604020202020204" pitchFamily="34" charset="0"/>
              <a:buChar char="•"/>
            </a:pPr>
            <a:r>
              <a:rPr kumimoji="1" lang="ja-JP" altLang="en-US" sz="1200" dirty="0">
                <a:solidFill>
                  <a:schemeClr val="tx1"/>
                </a:solidFill>
              </a:rPr>
              <a:t>保育所や認定こども園、幼稚園</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地域の関係者（民生委員・児童委員、町会・子供会等）</a:t>
            </a: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支援団体（フリースクール、子供食堂等）</a:t>
            </a:r>
          </a:p>
          <a:p>
            <a:pPr marL="171450" indent="-171450" algn="just">
              <a:lnSpc>
                <a:spcPct val="130000"/>
              </a:lnSpc>
              <a:buFont typeface="Wingdings" panose="05000000000000000000" pitchFamily="2" charset="2"/>
              <a:buChar char="l"/>
            </a:pP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ケアの悩み等をヤングケアラー同士や</a:t>
            </a:r>
            <a:endParaRPr kumimoji="1" lang="en-US" altLang="ja-JP" sz="1300" b="1" spc="30" dirty="0">
              <a:solidFill>
                <a:srgbClr val="51AD97"/>
              </a:solidFill>
            </a:endParaRPr>
          </a:p>
          <a:p>
            <a:pPr algn="just">
              <a:lnSpc>
                <a:spcPct val="130000"/>
              </a:lnSpc>
            </a:pPr>
            <a:r>
              <a:rPr kumimoji="1" lang="ja-JP" altLang="en-US" sz="1300" b="1" spc="30" dirty="0">
                <a:solidFill>
                  <a:srgbClr val="51AD97"/>
                </a:solidFill>
              </a:rPr>
              <a:t>　    元ヤングケアラーと話せる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p>
        </p:txBody>
      </p:sp>
      <p:sp>
        <p:nvSpPr>
          <p:cNvPr id="18" name="正方形/長方形 17"/>
          <p:cNvSpPr/>
          <p:nvPr/>
        </p:nvSpPr>
        <p:spPr>
          <a:xfrm>
            <a:off x="831942" y="3707643"/>
            <a:ext cx="4088506" cy="721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日頃から子供と関わりのある施設・関係者と、必要なときに連携できる体制を構築しておくことが重要です。</a:t>
            </a:r>
          </a:p>
        </p:txBody>
      </p:sp>
      <p:grpSp>
        <p:nvGrpSpPr>
          <p:cNvPr id="19" name="グループ化 18"/>
          <p:cNvGrpSpPr/>
          <p:nvPr/>
        </p:nvGrpSpPr>
        <p:grpSpPr>
          <a:xfrm>
            <a:off x="5737773" y="4287641"/>
            <a:ext cx="4137116" cy="1896595"/>
            <a:chOff x="5408906" y="4086225"/>
            <a:chExt cx="4500000" cy="1507870"/>
          </a:xfrm>
        </p:grpSpPr>
        <p:sp>
          <p:nvSpPr>
            <p:cNvPr id="20" name="フリーフォーム 19"/>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5408906" y="559409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7031805" y="3188617"/>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9" name="正方形/長方形 28"/>
          <p:cNvSpPr/>
          <p:nvPr/>
        </p:nvSpPr>
        <p:spPr>
          <a:xfrm>
            <a:off x="540000" y="1263790"/>
            <a:ext cx="4672484" cy="1898099"/>
          </a:xfrm>
          <a:prstGeom prst="rect">
            <a:avLst/>
          </a:prstGeom>
          <a:solidFill>
            <a:schemeClr val="bg1">
              <a:lumMod val="95000"/>
              <a:alpha val="50000"/>
            </a:schemeClr>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p:cNvSpPr/>
          <p:nvPr/>
        </p:nvSpPr>
        <p:spPr>
          <a:xfrm>
            <a:off x="540000" y="960063"/>
            <a:ext cx="4672484" cy="303726"/>
          </a:xfrm>
          <a:prstGeom prst="rect">
            <a:avLst/>
          </a:prstGeom>
          <a:solidFill>
            <a:srgbClr val="2579BF"/>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　健</a:t>
            </a:r>
          </a:p>
        </p:txBody>
      </p:sp>
      <p:sp>
        <p:nvSpPr>
          <p:cNvPr id="59" name="正方形/長方形 58"/>
          <p:cNvSpPr/>
          <p:nvPr/>
        </p:nvSpPr>
        <p:spPr>
          <a:xfrm>
            <a:off x="5479422" y="1263790"/>
            <a:ext cx="4672484" cy="1894823"/>
          </a:xfrm>
          <a:prstGeom prst="rect">
            <a:avLst/>
          </a:prstGeom>
          <a:solidFill>
            <a:schemeClr val="bg1">
              <a:lumMod val="95000"/>
              <a:alpha val="50000"/>
            </a:schemeClr>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0" name="正方形/長方形 59"/>
          <p:cNvSpPr/>
          <p:nvPr/>
        </p:nvSpPr>
        <p:spPr>
          <a:xfrm>
            <a:off x="5479422" y="960063"/>
            <a:ext cx="4672484" cy="303726"/>
          </a:xfrm>
          <a:prstGeom prst="rect">
            <a:avLst/>
          </a:prstGeom>
          <a:solidFill>
            <a:srgbClr val="7F2EAC"/>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医　療</a:t>
            </a:r>
          </a:p>
        </p:txBody>
      </p:sp>
      <p:sp>
        <p:nvSpPr>
          <p:cNvPr id="61" name="正方形/長方形 60"/>
          <p:cNvSpPr/>
          <p:nvPr/>
        </p:nvSpPr>
        <p:spPr>
          <a:xfrm>
            <a:off x="5771452" y="1956146"/>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b="1" dirty="0">
                <a:solidFill>
                  <a:srgbClr val="7F2EAC"/>
                </a:solidFill>
              </a:rPr>
              <a:t>　病院・診療所</a:t>
            </a:r>
            <a:r>
              <a:rPr kumimoji="1" lang="ja-JP" altLang="en-US" sz="1140" dirty="0">
                <a:solidFill>
                  <a:schemeClr val="tx1"/>
                </a:solidFill>
              </a:rPr>
              <a:t>は、</a:t>
            </a:r>
            <a:r>
              <a:rPr kumimoji="1" lang="ja-JP" altLang="en-US" sz="1140" b="1" dirty="0">
                <a:solidFill>
                  <a:srgbClr val="7F2EAC"/>
                </a:solidFill>
              </a:rPr>
              <a:t>ケア対象者又はヤングケアラー本人への医療サービスを提供</a:t>
            </a:r>
            <a:r>
              <a:rPr kumimoji="1" lang="ja-JP" altLang="en-US" sz="1140" dirty="0">
                <a:solidFill>
                  <a:schemeClr val="tx1"/>
                </a:solidFill>
              </a:rPr>
              <a:t>しています。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　時には、ケア対象者のレスパイト入院や往診等も行います。</a:t>
            </a:r>
          </a:p>
          <a:p>
            <a:pPr algn="just">
              <a:lnSpc>
                <a:spcPct val="130000"/>
              </a:lnSpc>
              <a:buClr>
                <a:srgbClr val="F7B353"/>
              </a:buClr>
            </a:pPr>
            <a:r>
              <a:rPr kumimoji="1" lang="ja-JP" altLang="en-US" sz="1140" b="1" dirty="0">
                <a:solidFill>
                  <a:srgbClr val="7F2EAC"/>
                </a:solidFill>
              </a:rPr>
              <a:t>　訪問看護ステーション</a:t>
            </a:r>
            <a:r>
              <a:rPr kumimoji="1" lang="ja-JP" altLang="en-US" sz="1140" dirty="0">
                <a:solidFill>
                  <a:schemeClr val="tx1"/>
                </a:solidFill>
              </a:rPr>
              <a:t>は、</a:t>
            </a:r>
            <a:r>
              <a:rPr kumimoji="1" lang="ja-JP" altLang="en-US" sz="1140" b="1" dirty="0">
                <a:solidFill>
                  <a:srgbClr val="7F2EAC"/>
                </a:solidFill>
              </a:rPr>
              <a:t>ケア対象者又はヤングケアラー本人に対し、看護サービスを提供</a:t>
            </a:r>
            <a:r>
              <a:rPr kumimoji="1" lang="ja-JP" altLang="en-US" sz="1140" dirty="0">
                <a:solidFill>
                  <a:schemeClr val="tx1"/>
                </a:solidFill>
              </a:rPr>
              <a:t>します。</a:t>
            </a:r>
          </a:p>
        </p:txBody>
      </p:sp>
      <p:sp>
        <p:nvSpPr>
          <p:cNvPr id="62" name="角丸四角形 61"/>
          <p:cNvSpPr/>
          <p:nvPr/>
        </p:nvSpPr>
        <p:spPr>
          <a:xfrm>
            <a:off x="5722455" y="1384252"/>
            <a:ext cx="418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
        <p:nvSpPr>
          <p:cNvPr id="6" name="正方形/長方形 5">
            <a:extLst>
              <a:ext uri="{FF2B5EF4-FFF2-40B4-BE49-F238E27FC236}">
                <a16:creationId xmlns:a16="http://schemas.microsoft.com/office/drawing/2014/main" id="{EA1DC634-BAC6-5A08-7DAE-4CF0E94D3FB7}"/>
              </a:ext>
            </a:extLst>
          </p:cNvPr>
          <p:cNvSpPr/>
          <p:nvPr/>
        </p:nvSpPr>
        <p:spPr>
          <a:xfrm>
            <a:off x="832030" y="2201758"/>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dirty="0">
                <a:solidFill>
                  <a:schemeClr val="tx1"/>
                </a:solidFill>
              </a:rPr>
              <a:t>　</a:t>
            </a:r>
            <a:r>
              <a:rPr kumimoji="1" lang="ja-JP" altLang="en-US" sz="1140" b="1" dirty="0">
                <a:solidFill>
                  <a:srgbClr val="2579BF"/>
                </a:solidFill>
              </a:rPr>
              <a:t>保健所・保健センター・精神保健福祉センター</a:t>
            </a:r>
            <a:r>
              <a:rPr kumimoji="1" lang="ja-JP" altLang="en-US" sz="1140" dirty="0">
                <a:solidFill>
                  <a:schemeClr val="tx1"/>
                </a:solidFill>
              </a:rPr>
              <a:t>は、</a:t>
            </a:r>
            <a:r>
              <a:rPr kumimoji="1" lang="ja-JP" altLang="en-US" sz="1140" b="1" dirty="0">
                <a:solidFill>
                  <a:srgbClr val="2579BF"/>
                </a:solidFill>
              </a:rPr>
              <a:t>地域住民の健康づくりを支援します。</a:t>
            </a:r>
          </a:p>
          <a:p>
            <a:pPr algn="just">
              <a:lnSpc>
                <a:spcPct val="130000"/>
              </a:lnSpc>
              <a:buClr>
                <a:srgbClr val="F7B353"/>
              </a:buClr>
            </a:pPr>
            <a:r>
              <a:rPr kumimoji="1" lang="ja-JP" altLang="en-US" sz="1140" dirty="0">
                <a:solidFill>
                  <a:schemeClr val="tx1"/>
                </a:solidFill>
              </a:rPr>
              <a:t>家庭訪問も行い、家族全体の健康に関する相談を行っています。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検診や相談業務を通じて、ヤングケアラーに気付ける可能性があります。</a:t>
            </a:r>
          </a:p>
        </p:txBody>
      </p:sp>
      <p:sp>
        <p:nvSpPr>
          <p:cNvPr id="7" name="角丸四角形 31">
            <a:extLst>
              <a:ext uri="{FF2B5EF4-FFF2-40B4-BE49-F238E27FC236}">
                <a16:creationId xmlns:a16="http://schemas.microsoft.com/office/drawing/2014/main" id="{EF5CEF1D-C0C8-7961-3301-6715E10CE666}"/>
              </a:ext>
            </a:extLst>
          </p:cNvPr>
          <p:cNvSpPr/>
          <p:nvPr/>
        </p:nvSpPr>
        <p:spPr>
          <a:xfrm>
            <a:off x="783033" y="1402724"/>
            <a:ext cx="4186417" cy="696929"/>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34633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9" name="正方形/長方形 18"/>
          <p:cNvSpPr/>
          <p:nvPr/>
        </p:nvSpPr>
        <p:spPr>
          <a:xfrm>
            <a:off x="539906" y="1816533"/>
            <a:ext cx="4320000" cy="4696123"/>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34633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a:t>
            </a:r>
          </a:p>
        </p:txBody>
      </p:sp>
      <p:sp>
        <p:nvSpPr>
          <p:cNvPr id="32" name="正方形/長方形 31"/>
          <p:cNvSpPr/>
          <p:nvPr/>
        </p:nvSpPr>
        <p:spPr>
          <a:xfrm>
            <a:off x="809906" y="2816957"/>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grpSp>
        <p:nvGrpSpPr>
          <p:cNvPr id="43" name="グループ化 42"/>
          <p:cNvGrpSpPr/>
          <p:nvPr/>
        </p:nvGrpSpPr>
        <p:grpSpPr>
          <a:xfrm>
            <a:off x="6866743" y="134139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294800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194547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532066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08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ヤングケアラー支援のフロー</a:t>
            </a:r>
          </a:p>
        </p:txBody>
      </p:sp>
      <p:sp>
        <p:nvSpPr>
          <p:cNvPr id="23" name="正方形/長方形 22"/>
          <p:cNvSpPr/>
          <p:nvPr/>
        </p:nvSpPr>
        <p:spPr>
          <a:xfrm>
            <a:off x="539906" y="9360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児童福祉関係者は、ヤングケアラーと思われる子供に「気付く」、「つなぐ」、「支援する」、「見守る」において大きな役割を果たします。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支援のフロー図は、本編第６章「ヤングケアラー支援のフロー」を参照してください。</a:t>
            </a:r>
          </a:p>
        </p:txBody>
      </p:sp>
      <p:sp>
        <p:nvSpPr>
          <p:cNvPr id="24" name="正方形/長方形 23"/>
          <p:cNvSpPr/>
          <p:nvPr/>
        </p:nvSpPr>
        <p:spPr>
          <a:xfrm>
            <a:off x="1753354" y="1540725"/>
            <a:ext cx="8398552" cy="96761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後述の「気付くためのチェックリスト」を参考に、支援対象の子供・家庭にヤングケアラーがいる可能性を認識して業務にあたります。</a:t>
            </a:r>
            <a:r>
              <a:rPr kumimoji="1" lang="ja-JP" altLang="en-US" sz="1200" b="1" spc="70" dirty="0">
                <a:solidFill>
                  <a:srgbClr val="FB5A15"/>
                </a:solidFill>
              </a:rPr>
              <a:t>子供と家族の関わりから気付けることもあります。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家庭訪問時の家の中の様子や、保護者の様子も気付きのきっかけになる可能性があります。</a:t>
            </a:r>
          </a:p>
        </p:txBody>
      </p:sp>
      <p:sp>
        <p:nvSpPr>
          <p:cNvPr id="33" name="正方形/長方形 32"/>
          <p:cNvSpPr/>
          <p:nvPr/>
        </p:nvSpPr>
        <p:spPr>
          <a:xfrm>
            <a:off x="539906" y="1540725"/>
            <a:ext cx="1213448" cy="1023480"/>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658074" y="2141353"/>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7</a:t>
            </a:r>
            <a:r>
              <a:rPr kumimoji="1" lang="ja-JP" altLang="en-US" sz="800" b="1" spc="70" dirty="0"/>
              <a:t>章</a:t>
            </a:r>
            <a:endParaRPr kumimoji="1" lang="en-US" altLang="ja-JP" sz="800" b="1" spc="70" dirty="0"/>
          </a:p>
        </p:txBody>
      </p:sp>
      <p:sp>
        <p:nvSpPr>
          <p:cNvPr id="25" name="正方形/長方形 24"/>
          <p:cNvSpPr/>
          <p:nvPr/>
        </p:nvSpPr>
        <p:spPr>
          <a:xfrm>
            <a:off x="1753354" y="2718510"/>
            <a:ext cx="8398552" cy="96761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ヤングケアラーと思われる子供がいたら、ヤングケアラー・コーディネーター（</a:t>
            </a:r>
            <a:r>
              <a:rPr kumimoji="1" lang="en-US" altLang="ja-JP" sz="1200" spc="70" dirty="0">
                <a:solidFill>
                  <a:schemeClr val="tx1"/>
                </a:solidFill>
              </a:rPr>
              <a:t>YCC</a:t>
            </a:r>
            <a:r>
              <a:rPr kumimoji="1" lang="ja-JP" altLang="en-US" sz="1200" spc="70" dirty="0">
                <a:solidFill>
                  <a:schemeClr val="tx1"/>
                </a:solidFill>
              </a:rPr>
              <a:t>）に情報共有します。</a:t>
            </a:r>
          </a:p>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が児童福祉部門に配置されている場合は、</a:t>
            </a:r>
            <a:r>
              <a:rPr kumimoji="1" lang="en-US" altLang="ja-JP" sz="1200" spc="70" dirty="0">
                <a:solidFill>
                  <a:schemeClr val="tx1"/>
                </a:solidFill>
              </a:rPr>
              <a:t>YCC</a:t>
            </a:r>
            <a:r>
              <a:rPr kumimoji="1" lang="ja-JP" altLang="en-US" sz="1200" spc="70" dirty="0">
                <a:solidFill>
                  <a:schemeClr val="tx1"/>
                </a:solidFill>
              </a:rPr>
              <a:t>がケースに応じた関係機関に連絡調整します。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児童虐待に当たる可能性が高い等、緊急性が高い場合は、直ちに児童相談所等につなぎます。</a:t>
            </a:r>
          </a:p>
        </p:txBody>
      </p:sp>
      <p:grpSp>
        <p:nvGrpSpPr>
          <p:cNvPr id="44" name="グループ化 43"/>
          <p:cNvGrpSpPr/>
          <p:nvPr/>
        </p:nvGrpSpPr>
        <p:grpSpPr>
          <a:xfrm>
            <a:off x="539906" y="2717430"/>
            <a:ext cx="1213448" cy="1023480"/>
            <a:chOff x="539906" y="1669817"/>
            <a:chExt cx="1213448" cy="1023480"/>
          </a:xfrm>
        </p:grpSpPr>
        <p:sp>
          <p:nvSpPr>
            <p:cNvPr id="45" name="正方形/長方形 44"/>
            <p:cNvSpPr/>
            <p:nvPr/>
          </p:nvSpPr>
          <p:spPr>
            <a:xfrm>
              <a:off x="539906" y="1669817"/>
              <a:ext cx="1213448" cy="1023480"/>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つなぐ</a:t>
              </a:r>
            </a:p>
          </p:txBody>
        </p:sp>
        <p:sp>
          <p:nvSpPr>
            <p:cNvPr id="46" name="角丸四角形 45"/>
            <p:cNvSpPr/>
            <p:nvPr/>
          </p:nvSpPr>
          <p:spPr>
            <a:xfrm>
              <a:off x="682236" y="2287114"/>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8</a:t>
              </a:r>
              <a:r>
                <a:rPr kumimoji="1" lang="ja-JP" altLang="en-US" sz="800" b="1" spc="70" dirty="0"/>
                <a:t>章</a:t>
              </a:r>
              <a:endParaRPr kumimoji="1" lang="en-US" altLang="ja-JP" sz="800" b="1" spc="70" dirty="0"/>
            </a:p>
          </p:txBody>
        </p:sp>
      </p:grpSp>
      <p:sp>
        <p:nvSpPr>
          <p:cNvPr id="27" name="正方形/長方形 26"/>
          <p:cNvSpPr/>
          <p:nvPr/>
        </p:nvSpPr>
        <p:spPr>
          <a:xfrm>
            <a:off x="1753354" y="5287074"/>
            <a:ext cx="8398552" cy="125223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本人・家庭の様子を気にかけます。支援計画がある場合は、進行管理、定例的な会議開催による見守りを行います。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地域の団体等から情報共有を受けることも有効です。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変化があればすぐに</a:t>
            </a:r>
            <a:r>
              <a:rPr kumimoji="1" lang="en-US" altLang="ja-JP" sz="1200" spc="70" dirty="0">
                <a:solidFill>
                  <a:schemeClr val="tx1"/>
                </a:solidFill>
              </a:rPr>
              <a:t>YCC</a:t>
            </a:r>
            <a:r>
              <a:rPr kumimoji="1" lang="ja-JP" altLang="en-US" sz="1200" spc="70" dirty="0">
                <a:solidFill>
                  <a:schemeClr val="tx1"/>
                </a:solidFill>
              </a:rPr>
              <a:t>に情報共有します。ちょっとした変化が、サインかもしれません。</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支援導入後も、進学や家族の病状変化などの「変化のトリガー」を注視し、支援が途切れないようモニタリングします。</a:t>
            </a:r>
          </a:p>
        </p:txBody>
      </p:sp>
      <p:grpSp>
        <p:nvGrpSpPr>
          <p:cNvPr id="50" name="グループ化 49"/>
          <p:cNvGrpSpPr/>
          <p:nvPr/>
        </p:nvGrpSpPr>
        <p:grpSpPr>
          <a:xfrm>
            <a:off x="539906" y="5287075"/>
            <a:ext cx="1213448" cy="1252239"/>
            <a:chOff x="539906" y="1669817"/>
            <a:chExt cx="1213448" cy="1023480"/>
          </a:xfrm>
        </p:grpSpPr>
        <p:sp>
          <p:nvSpPr>
            <p:cNvPr id="51" name="正方形/長方形 50"/>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52" name="角丸四角形 51"/>
            <p:cNvSpPr/>
            <p:nvPr/>
          </p:nvSpPr>
          <p:spPr>
            <a:xfrm>
              <a:off x="682236" y="2271542"/>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ja-JP" sz="800" b="1" spc="70" dirty="0"/>
                <a:t>10</a:t>
              </a:r>
              <a:r>
                <a:rPr kumimoji="1" lang="zh-TW" altLang="en-US" sz="800" b="1" spc="70" dirty="0"/>
                <a:t>章</a:t>
              </a:r>
            </a:p>
          </p:txBody>
        </p:sp>
      </p:grpSp>
      <p:sp>
        <p:nvSpPr>
          <p:cNvPr id="26" name="正方形/長方形 25"/>
          <p:cNvSpPr/>
          <p:nvPr/>
        </p:nvSpPr>
        <p:spPr>
          <a:xfrm>
            <a:off x="1753354" y="3889585"/>
            <a:ext cx="6578600" cy="125223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の呼びかけに応じ、情報共有や、支援検討の会議等の場があれば参加します。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児童福祉分野は、本人や家庭との窓口であることも多く、必要に応じ本人や家庭とも対話し、ケアの状況の把握や本人の意向の把握を行います。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関係者で合意した役割に基づき支援計画（サポートプラン）を作成して、支援します。</a:t>
            </a:r>
          </a:p>
        </p:txBody>
      </p:sp>
      <p:sp>
        <p:nvSpPr>
          <p:cNvPr id="48" name="正方形/長方形 47"/>
          <p:cNvSpPr/>
          <p:nvPr/>
        </p:nvSpPr>
        <p:spPr>
          <a:xfrm>
            <a:off x="539906" y="3889584"/>
            <a:ext cx="1213448" cy="1252239"/>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支援する</a:t>
            </a:r>
          </a:p>
        </p:txBody>
      </p:sp>
      <p:sp>
        <p:nvSpPr>
          <p:cNvPr id="49" name="角丸四角形 48"/>
          <p:cNvSpPr/>
          <p:nvPr/>
        </p:nvSpPr>
        <p:spPr>
          <a:xfrm>
            <a:off x="682236" y="4625801"/>
            <a:ext cx="960995" cy="27107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9</a:t>
            </a:r>
            <a:r>
              <a:rPr kumimoji="1" lang="ja-JP" altLang="en-US" sz="800" b="1" spc="70" dirty="0"/>
              <a:t>章</a:t>
            </a:r>
            <a:endParaRPr kumimoji="1" lang="en-US" altLang="ja-JP" sz="800" b="1" spc="70" dirty="0"/>
          </a:p>
        </p:txBody>
      </p:sp>
      <p:sp>
        <p:nvSpPr>
          <p:cNvPr id="53" name="正方形/長方形 52"/>
          <p:cNvSpPr/>
          <p:nvPr/>
        </p:nvSpPr>
        <p:spPr>
          <a:xfrm>
            <a:off x="8331954" y="4134643"/>
            <a:ext cx="1819952" cy="1007180"/>
          </a:xfrm>
          <a:prstGeom prst="rect">
            <a:avLst/>
          </a:prstGeom>
          <a:solidFill>
            <a:schemeClr val="bg1">
              <a:alpha val="20000"/>
            </a:schemeClr>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80000" tIns="72000" rIns="180000" bIns="36000" rtlCol="0" anchor="t" anchorCtr="0">
            <a:noAutofit/>
          </a:bodyPr>
          <a:lstStyle/>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ショートステイ</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家事支援</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養育支援</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生活・育児相談 等</a:t>
            </a:r>
          </a:p>
        </p:txBody>
      </p:sp>
      <p:sp>
        <p:nvSpPr>
          <p:cNvPr id="54" name="正方形/長方形 53"/>
          <p:cNvSpPr/>
          <p:nvPr/>
        </p:nvSpPr>
        <p:spPr>
          <a:xfrm>
            <a:off x="8331954" y="3886162"/>
            <a:ext cx="1819952" cy="248481"/>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サービス例</a:t>
            </a:r>
          </a:p>
        </p:txBody>
      </p:sp>
      <p:sp>
        <p:nvSpPr>
          <p:cNvPr id="61" name="二等辺三角形 60"/>
          <p:cNvSpPr/>
          <p:nvPr/>
        </p:nvSpPr>
        <p:spPr>
          <a:xfrm rot="10800000">
            <a:off x="1044314" y="2586596"/>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1044314" y="3763301"/>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1044314" y="5164215"/>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471684" y="6684564"/>
            <a:ext cx="7680222" cy="68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t"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6335" y="6646438"/>
            <a:ext cx="753792" cy="752198"/>
          </a:xfrm>
          <a:prstGeom prst="rect">
            <a:avLst/>
          </a:prstGeom>
        </p:spPr>
      </p:pic>
      <p:sp>
        <p:nvSpPr>
          <p:cNvPr id="5" name="二等辺三角形 4"/>
          <p:cNvSpPr/>
          <p:nvPr/>
        </p:nvSpPr>
        <p:spPr>
          <a:xfrm rot="16200000">
            <a:off x="2176243" y="6893804"/>
            <a:ext cx="317326" cy="27355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333" y="1425576"/>
            <a:ext cx="284694" cy="536238"/>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859" y="2658284"/>
            <a:ext cx="458094" cy="506409"/>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851" y="3806641"/>
            <a:ext cx="475059" cy="508993"/>
          </a:xfrm>
          <a:prstGeom prst="rect">
            <a:avLst/>
          </a:prstGeom>
        </p:spPr>
      </p:pic>
      <p:pic>
        <p:nvPicPr>
          <p:cNvPr id="38" name="図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969" y="5210819"/>
            <a:ext cx="574822" cy="516254"/>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646438"/>
            <a:ext cx="752198" cy="752198"/>
          </a:xfrm>
          <a:prstGeom prst="rect">
            <a:avLst/>
          </a:prstGeom>
        </p:spPr>
      </p:pic>
    </p:spTree>
    <p:extLst>
      <p:ext uri="{BB962C8B-B14F-4D97-AF65-F5344CB8AC3E}">
        <p14:creationId xmlns:p14="http://schemas.microsoft.com/office/powerpoint/2010/main" val="323609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ヤングケアラーと思われる子供に「気付く」ためのチェックリスト</a:t>
            </a:r>
          </a:p>
        </p:txBody>
      </p:sp>
      <p:grpSp>
        <p:nvGrpSpPr>
          <p:cNvPr id="43" name="グループ化 42"/>
          <p:cNvGrpSpPr/>
          <p:nvPr/>
        </p:nvGrpSpPr>
        <p:grpSpPr>
          <a:xfrm>
            <a:off x="539906" y="806936"/>
            <a:ext cx="9612000" cy="1264248"/>
            <a:chOff x="539906" y="870436"/>
            <a:chExt cx="9612000" cy="1264248"/>
          </a:xfrm>
        </p:grpSpPr>
        <p:sp>
          <p:nvSpPr>
            <p:cNvPr id="44" name="角丸四角形 43"/>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ヤングケアラーは自らがヤングケアラーだと相談をしてくるケースは多くなく、関係者が「気付く」ことが必要です。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家族全体を見ることで、ヤングケアラーに気付けることもあります。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本人・家庭には自覚がなく支援サービスが届かない可能性があり、アウトリーチが重要です。本編第７章も参照してください。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68" name="角丸四角形 67"/>
          <p:cNvSpPr/>
          <p:nvPr/>
        </p:nvSpPr>
        <p:spPr>
          <a:xfrm>
            <a:off x="875318" y="5504996"/>
            <a:ext cx="9276588" cy="1820641"/>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144000" bIns="0" rtlCol="0" anchor="t"/>
          <a:lstStyle/>
          <a:p>
            <a:pPr>
              <a:lnSpc>
                <a:spcPct val="150000"/>
              </a:lnSpc>
              <a:buClr>
                <a:srgbClr val="F7B353"/>
              </a:buClr>
              <a:buSzPct val="120000"/>
            </a:pPr>
            <a:r>
              <a:rPr kumimoji="1" lang="ja-JP" altLang="en-US" sz="1000" spc="50" dirty="0">
                <a:solidFill>
                  <a:schemeClr val="tx1"/>
                </a:solidFill>
              </a:rPr>
              <a:t>□介護や通院・治療が必要な家族、障害を持つ家族がいる</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□多子世帯　幼い子供（きょうだい）がいる　</a:t>
            </a:r>
          </a:p>
          <a:p>
            <a:pPr>
              <a:lnSpc>
                <a:spcPct val="150000"/>
              </a:lnSpc>
              <a:buClr>
                <a:srgbClr val="F7B353"/>
              </a:buClr>
              <a:buSzPct val="120000"/>
            </a:pPr>
            <a:r>
              <a:rPr kumimoji="1" lang="ja-JP" altLang="en-US" sz="1000" spc="50" dirty="0">
                <a:solidFill>
                  <a:schemeClr val="tx1"/>
                </a:solidFill>
              </a:rPr>
              <a:t>□疲れている様子や精神的に不安定な様子がみられる　</a:t>
            </a:r>
            <a:br>
              <a:rPr kumimoji="1" lang="ja-JP" altLang="en-US" sz="1000" spc="50" dirty="0">
                <a:solidFill>
                  <a:schemeClr val="tx1"/>
                </a:solidFill>
              </a:rPr>
            </a:br>
            <a:r>
              <a:rPr kumimoji="1" lang="ja-JP" altLang="en-US" sz="1000" spc="50" dirty="0">
                <a:solidFill>
                  <a:schemeClr val="tx1"/>
                </a:solidFill>
              </a:rPr>
              <a:t>□仕事や家族の世話に追われていて余裕のない様子である</a:t>
            </a:r>
          </a:p>
          <a:p>
            <a:pPr>
              <a:lnSpc>
                <a:spcPct val="150000"/>
              </a:lnSpc>
              <a:buClr>
                <a:srgbClr val="F7B353"/>
              </a:buClr>
              <a:buSzPct val="120000"/>
            </a:pPr>
            <a:r>
              <a:rPr kumimoji="1" lang="ja-JP" altLang="en-US" sz="1000" spc="50" dirty="0">
                <a:solidFill>
                  <a:schemeClr val="tx1"/>
                </a:solidFill>
              </a:rPr>
              <a:t>□家事等ができないことで、子供に影響が出ないかを心配している</a:t>
            </a:r>
            <a:br>
              <a:rPr kumimoji="1" lang="ja-JP" altLang="en-US" sz="1000" spc="50" dirty="0">
                <a:solidFill>
                  <a:schemeClr val="tx1"/>
                </a:solidFill>
              </a:rPr>
            </a:br>
            <a:r>
              <a:rPr kumimoji="1" lang="ja-JP" altLang="en-US" sz="1000" spc="50" dirty="0">
                <a:solidFill>
                  <a:schemeClr val="tx1"/>
                </a:solidFill>
              </a:rPr>
              <a:t>□家庭訪問時に家の中が散らかっている</a:t>
            </a:r>
            <a:br>
              <a:rPr kumimoji="1" lang="ja-JP" altLang="en-US" sz="1000" spc="50" dirty="0">
                <a:solidFill>
                  <a:schemeClr val="tx1"/>
                </a:solidFill>
              </a:rPr>
            </a:br>
            <a:r>
              <a:rPr kumimoji="1" lang="ja-JP" altLang="en-US" sz="1000" spc="50" dirty="0">
                <a:solidFill>
                  <a:schemeClr val="tx1"/>
                </a:solidFill>
              </a:rPr>
              <a:t>□保護者が学校の授業参観や面談に行かない、地域の集まりに顔を出さない</a:t>
            </a:r>
          </a:p>
        </p:txBody>
      </p:sp>
      <p:sp>
        <p:nvSpPr>
          <p:cNvPr id="69" name="正方形/長方形 68"/>
          <p:cNvSpPr/>
          <p:nvPr/>
        </p:nvSpPr>
        <p:spPr>
          <a:xfrm flipH="1">
            <a:off x="539905" y="5504996"/>
            <a:ext cx="335412" cy="1820641"/>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保護者・家族の様子</a:t>
            </a:r>
          </a:p>
        </p:txBody>
      </p:sp>
      <p:sp>
        <p:nvSpPr>
          <p:cNvPr id="21" name="角丸四角形 20"/>
          <p:cNvSpPr/>
          <p:nvPr/>
        </p:nvSpPr>
        <p:spPr>
          <a:xfrm>
            <a:off x="5705979" y="5504996"/>
            <a:ext cx="3634046" cy="182064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50000"/>
              </a:lnSpc>
              <a:buClr>
                <a:srgbClr val="F7B353"/>
              </a:buClr>
              <a:buSzPct val="120000"/>
            </a:pPr>
            <a:r>
              <a:rPr kumimoji="1" lang="ja-JP" altLang="en-US" sz="1000" spc="50" dirty="0">
                <a:solidFill>
                  <a:schemeClr val="tx1"/>
                </a:solidFill>
              </a:rPr>
              <a:t>□経済的に困窮している</a:t>
            </a:r>
            <a:br>
              <a:rPr kumimoji="1" lang="ja-JP" altLang="en-US" sz="1000" spc="50" dirty="0">
                <a:solidFill>
                  <a:schemeClr val="tx1"/>
                </a:solidFill>
              </a:rPr>
            </a:br>
            <a:r>
              <a:rPr kumimoji="1" lang="ja-JP" altLang="en-US" sz="1000" spc="50" dirty="0">
                <a:solidFill>
                  <a:schemeClr val="tx1"/>
                </a:solidFill>
              </a:rPr>
              <a:t>□日本語が母語でない家族がいる 　</a:t>
            </a:r>
          </a:p>
          <a:p>
            <a:pPr>
              <a:lnSpc>
                <a:spcPct val="150000"/>
              </a:lnSpc>
              <a:buClr>
                <a:srgbClr val="F7B353"/>
              </a:buClr>
              <a:buSzPct val="120000"/>
            </a:pPr>
            <a:r>
              <a:rPr kumimoji="1" lang="ja-JP" altLang="en-US" sz="1000" spc="50" dirty="0">
                <a:solidFill>
                  <a:schemeClr val="tx1"/>
                </a:solidFill>
              </a:rPr>
              <a:t>□手続きの遅れ・漏れ等がある</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□家族の世話について、子供をあてにしている</a:t>
            </a:r>
          </a:p>
          <a:p>
            <a:pPr>
              <a:lnSpc>
                <a:spcPct val="150000"/>
              </a:lnSpc>
              <a:buClr>
                <a:srgbClr val="F7B353"/>
              </a:buClr>
              <a:buSzPct val="120000"/>
            </a:pPr>
            <a:r>
              <a:rPr kumimoji="1" lang="ja-JP" altLang="en-US" sz="1000" spc="50" dirty="0">
                <a:solidFill>
                  <a:schemeClr val="tx1"/>
                </a:solidFill>
              </a:rPr>
              <a:t>□家事援助などの必要なサービスを入れたがらない</a:t>
            </a:r>
            <a:endParaRPr kumimoji="1" lang="en-US" altLang="ja-JP" sz="1000" spc="50" dirty="0">
              <a:solidFill>
                <a:schemeClr val="tx1"/>
              </a:solidFill>
            </a:endParaRPr>
          </a:p>
        </p:txBody>
      </p:sp>
      <p:grpSp>
        <p:nvGrpSpPr>
          <p:cNvPr id="216" name="グループ化 215"/>
          <p:cNvGrpSpPr/>
          <p:nvPr/>
        </p:nvGrpSpPr>
        <p:grpSpPr>
          <a:xfrm>
            <a:off x="1132574" y="5831311"/>
            <a:ext cx="4233021" cy="1379280"/>
            <a:chOff x="2398032" y="2860733"/>
            <a:chExt cx="1564368" cy="1379280"/>
          </a:xfrm>
        </p:grpSpPr>
        <p:sp>
          <p:nvSpPr>
            <p:cNvPr id="217" name="フリーフォーム 216"/>
            <p:cNvSpPr/>
            <p:nvPr/>
          </p:nvSpPr>
          <p:spPr>
            <a:xfrm>
              <a:off x="2398032" y="28607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8" name="フリーフォーム 217"/>
            <p:cNvSpPr/>
            <p:nvPr/>
          </p:nvSpPr>
          <p:spPr>
            <a:xfrm>
              <a:off x="2398032" y="30906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フリーフォーム 218"/>
            <p:cNvSpPr/>
            <p:nvPr/>
          </p:nvSpPr>
          <p:spPr>
            <a:xfrm>
              <a:off x="2398032" y="332049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0" name="フリーフォーム 219"/>
            <p:cNvSpPr/>
            <p:nvPr/>
          </p:nvSpPr>
          <p:spPr>
            <a:xfrm>
              <a:off x="2398032" y="355037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フリーフォーム 220"/>
            <p:cNvSpPr/>
            <p:nvPr/>
          </p:nvSpPr>
          <p:spPr>
            <a:xfrm>
              <a:off x="2398032" y="378025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フリーフォーム 221"/>
            <p:cNvSpPr/>
            <p:nvPr/>
          </p:nvSpPr>
          <p:spPr>
            <a:xfrm>
              <a:off x="2398032" y="40101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フリーフォーム 222"/>
            <p:cNvSpPr/>
            <p:nvPr/>
          </p:nvSpPr>
          <p:spPr>
            <a:xfrm>
              <a:off x="2398032" y="42400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2" name="グループ化 241"/>
          <p:cNvGrpSpPr/>
          <p:nvPr/>
        </p:nvGrpSpPr>
        <p:grpSpPr>
          <a:xfrm>
            <a:off x="5872236" y="5831311"/>
            <a:ext cx="2814484" cy="919520"/>
            <a:chOff x="2398032" y="2860733"/>
            <a:chExt cx="1564368" cy="919520"/>
          </a:xfrm>
        </p:grpSpPr>
        <p:sp>
          <p:nvSpPr>
            <p:cNvPr id="243" name="フリーフォーム 242"/>
            <p:cNvSpPr/>
            <p:nvPr/>
          </p:nvSpPr>
          <p:spPr>
            <a:xfrm>
              <a:off x="2398032" y="28607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4" name="フリーフォーム 243"/>
            <p:cNvSpPr/>
            <p:nvPr/>
          </p:nvSpPr>
          <p:spPr>
            <a:xfrm>
              <a:off x="2398032" y="30906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5" name="フリーフォーム 244"/>
            <p:cNvSpPr/>
            <p:nvPr/>
          </p:nvSpPr>
          <p:spPr>
            <a:xfrm>
              <a:off x="2398032" y="332049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6" name="フリーフォーム 245"/>
            <p:cNvSpPr/>
            <p:nvPr/>
          </p:nvSpPr>
          <p:spPr>
            <a:xfrm>
              <a:off x="2398032" y="355037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7" name="フリーフォーム 246"/>
            <p:cNvSpPr/>
            <p:nvPr/>
          </p:nvSpPr>
          <p:spPr>
            <a:xfrm>
              <a:off x="2398032" y="378025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 name="グループ化 12"/>
          <p:cNvGrpSpPr/>
          <p:nvPr/>
        </p:nvGrpSpPr>
        <p:grpSpPr>
          <a:xfrm>
            <a:off x="539905" y="2165910"/>
            <a:ext cx="9612001" cy="3224679"/>
            <a:chOff x="539905" y="2168118"/>
            <a:chExt cx="9612001" cy="3224679"/>
          </a:xfrm>
        </p:grpSpPr>
        <p:sp>
          <p:nvSpPr>
            <p:cNvPr id="62" name="角丸四角形 61"/>
            <p:cNvSpPr/>
            <p:nvPr/>
          </p:nvSpPr>
          <p:spPr>
            <a:xfrm>
              <a:off x="3774359" y="2418740"/>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50000"/>
                </a:lnSpc>
                <a:buClr>
                  <a:srgbClr val="F7B353"/>
                </a:buClr>
                <a:buSzPct val="120000"/>
              </a:pPr>
              <a:r>
                <a:rPr kumimoji="1" lang="ja-JP" altLang="en-US" sz="1000" spc="50" dirty="0">
                  <a:solidFill>
                    <a:schemeClr val="tx1"/>
                  </a:solidFill>
                </a:rPr>
                <a:t>□疲れている様子や精神的な不安定さがみられる　　 </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□感情の起伏が激しい。または、感情を出さない</a:t>
              </a:r>
            </a:p>
            <a:p>
              <a:pPr>
                <a:lnSpc>
                  <a:spcPct val="150000"/>
                </a:lnSpc>
                <a:buClr>
                  <a:srgbClr val="F7B353"/>
                </a:buClr>
                <a:buSzPct val="120000"/>
              </a:pPr>
              <a:r>
                <a:rPr kumimoji="1" lang="ja-JP" altLang="en-US" sz="1000" spc="50" dirty="0">
                  <a:solidFill>
                    <a:schemeClr val="tx1"/>
                  </a:solidFill>
                </a:rPr>
                <a:t>□周囲の人に気を遣いすぎる、しっかりしている</a:t>
              </a:r>
            </a:p>
            <a:p>
              <a:pPr>
                <a:lnSpc>
                  <a:spcPct val="150000"/>
                </a:lnSpc>
                <a:buClr>
                  <a:srgbClr val="F7B353"/>
                </a:buClr>
                <a:buSzPct val="120000"/>
              </a:pPr>
              <a:r>
                <a:rPr kumimoji="1" lang="ja-JP" altLang="en-US" sz="1000" spc="50" dirty="0">
                  <a:solidFill>
                    <a:schemeClr val="tx1"/>
                  </a:solidFill>
                </a:rPr>
                <a:t>□年齢に不相応な受け答え</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（年齢よりも幼い、または大人びている）</a:t>
              </a:r>
            </a:p>
            <a:p>
              <a:pPr>
                <a:lnSpc>
                  <a:spcPct val="150000"/>
                </a:lnSpc>
                <a:buClr>
                  <a:srgbClr val="F7B353"/>
                </a:buClr>
                <a:buSzPct val="120000"/>
              </a:pPr>
              <a:r>
                <a:rPr kumimoji="1" lang="ja-JP" altLang="en-US" sz="1000" spc="50" dirty="0">
                  <a:solidFill>
                    <a:schemeClr val="tx1"/>
                  </a:solidFill>
                </a:rPr>
                <a:t>□自分の事を話したがらない、質問などをすると話を</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すり替える</a:t>
              </a:r>
              <a:br>
                <a:rPr kumimoji="1" lang="ja-JP" altLang="en-US" sz="1000" spc="50" dirty="0">
                  <a:solidFill>
                    <a:schemeClr val="tx1"/>
                  </a:solidFill>
                </a:rPr>
              </a:br>
              <a:r>
                <a:rPr kumimoji="1" lang="ja-JP" altLang="en-US" sz="1000" spc="50" dirty="0">
                  <a:solidFill>
                    <a:schemeClr val="tx1"/>
                  </a:solidFill>
                </a:rPr>
                <a:t>□物や支援を欲しがらない</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□家族の顔色をうかがっている　</a:t>
              </a:r>
            </a:p>
            <a:p>
              <a:pPr>
                <a:lnSpc>
                  <a:spcPct val="150000"/>
                </a:lnSpc>
                <a:buClr>
                  <a:srgbClr val="F7B353"/>
                </a:buClr>
                <a:buSzPct val="120000"/>
              </a:pPr>
              <a:r>
                <a:rPr kumimoji="1" lang="ja-JP" altLang="en-US" sz="1000" spc="50" dirty="0">
                  <a:solidFill>
                    <a:schemeClr val="tx1"/>
                  </a:solidFill>
                </a:rPr>
                <a:t>□不登校である、学校に行っているべき時間に、</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学校以外で姿を見かけることがある　　　　　　　　　　　　　　　　　□時に家族と大ゲンカや家出をしていることがある　</a:t>
              </a:r>
            </a:p>
          </p:txBody>
        </p:sp>
        <p:sp>
          <p:nvSpPr>
            <p:cNvPr id="65" name="角丸四角形 64"/>
            <p:cNvSpPr/>
            <p:nvPr/>
          </p:nvSpPr>
          <p:spPr>
            <a:xfrm>
              <a:off x="7008811" y="2418739"/>
              <a:ext cx="3143095" cy="297405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50000"/>
                </a:lnSpc>
                <a:buClr>
                  <a:srgbClr val="F7B353"/>
                </a:buClr>
                <a:buSzPct val="120000"/>
              </a:pPr>
              <a:r>
                <a:rPr kumimoji="1" lang="ja-JP" altLang="en-US" sz="1000" spc="50" dirty="0">
                  <a:solidFill>
                    <a:schemeClr val="tx1"/>
                  </a:solidFill>
                </a:rPr>
                <a:t>□身なりが整っていない</a:t>
              </a:r>
            </a:p>
            <a:p>
              <a:pPr>
                <a:lnSpc>
                  <a:spcPct val="150000"/>
                </a:lnSpc>
                <a:buClr>
                  <a:srgbClr val="F7B353"/>
                </a:buClr>
                <a:buSzPct val="120000"/>
              </a:pPr>
              <a:r>
                <a:rPr kumimoji="1" lang="ja-JP" altLang="en-US" sz="1000" spc="50" dirty="0">
                  <a:solidFill>
                    <a:schemeClr val="tx1"/>
                  </a:solidFill>
                </a:rPr>
                <a:t>□食事の世話がされていないようである</a:t>
              </a:r>
            </a:p>
            <a:p>
              <a:pPr>
                <a:lnSpc>
                  <a:spcPct val="150000"/>
                </a:lnSpc>
                <a:buClr>
                  <a:srgbClr val="F7B353"/>
                </a:buClr>
                <a:buSzPct val="120000"/>
              </a:pPr>
              <a:r>
                <a:rPr kumimoji="1" lang="ja-JP" altLang="en-US" sz="1000" spc="50" dirty="0">
                  <a:solidFill>
                    <a:schemeClr val="tx1"/>
                  </a:solidFill>
                </a:rPr>
                <a:t>□保護者等が書くべき手続き書類等を、</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自分で用意しているようである</a:t>
              </a:r>
            </a:p>
            <a:p>
              <a:pPr>
                <a:lnSpc>
                  <a:spcPct val="150000"/>
                </a:lnSpc>
                <a:buClr>
                  <a:srgbClr val="F7B353"/>
                </a:buClr>
                <a:buSzPct val="120000"/>
              </a:pPr>
              <a:r>
                <a:rPr kumimoji="1" lang="ja-JP" altLang="en-US" sz="1000" spc="50" dirty="0">
                  <a:solidFill>
                    <a:schemeClr val="tx1"/>
                  </a:solidFill>
                </a:rPr>
                <a:t>□必要な病院に通院・受診できていない、</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服薬できていないようである</a:t>
              </a:r>
              <a:endParaRPr kumimoji="1" lang="en-US" altLang="ja-JP" sz="1000" spc="50" dirty="0">
                <a:solidFill>
                  <a:schemeClr val="tx1"/>
                </a:solidFill>
              </a:endParaRPr>
            </a:p>
            <a:p>
              <a:pPr>
                <a:lnSpc>
                  <a:spcPct val="130000"/>
                </a:lnSpc>
                <a:buClr>
                  <a:srgbClr val="F7B353"/>
                </a:buClr>
                <a:buSzPct val="120000"/>
              </a:pPr>
              <a:r>
                <a:rPr kumimoji="1" lang="ja-JP" altLang="en-US" sz="1000" spc="50" dirty="0">
                  <a:solidFill>
                    <a:schemeClr val="tx1"/>
                  </a:solidFill>
                </a:rPr>
                <a:t>□保清されていない</a:t>
              </a:r>
              <a:endParaRPr kumimoji="1" lang="en-US" altLang="ja-JP" sz="1000" spc="50" dirty="0">
                <a:solidFill>
                  <a:schemeClr val="tx1"/>
                </a:solidFill>
              </a:endParaRPr>
            </a:p>
            <a:p>
              <a:pPr>
                <a:lnSpc>
                  <a:spcPct val="130000"/>
                </a:lnSpc>
                <a:buClr>
                  <a:srgbClr val="F7B353"/>
                </a:buClr>
                <a:buSzPct val="120000"/>
              </a:pPr>
              <a:r>
                <a:rPr kumimoji="1" lang="ja-JP" altLang="en-US" sz="1000" spc="50" dirty="0">
                  <a:solidFill>
                    <a:schemeClr val="tx1"/>
                  </a:solidFill>
                </a:rPr>
                <a:t>（同じ服を着ている、入浴をしていない様子がうかがえる）</a:t>
              </a:r>
              <a:endParaRPr kumimoji="1" lang="en-US" altLang="ja-JP" sz="1000" spc="50" dirty="0">
                <a:solidFill>
                  <a:schemeClr val="tx1"/>
                </a:solidFill>
              </a:endParaRPr>
            </a:p>
            <a:p>
              <a:pPr>
                <a:lnSpc>
                  <a:spcPct val="130000"/>
                </a:lnSpc>
                <a:buClr>
                  <a:srgbClr val="F7B353"/>
                </a:buClr>
                <a:buSzPct val="120000"/>
              </a:pPr>
              <a:r>
                <a:rPr kumimoji="1" lang="ja-JP" altLang="en-US" sz="1000" spc="50" dirty="0">
                  <a:solidFill>
                    <a:schemeClr val="tx1"/>
                  </a:solidFill>
                </a:rPr>
                <a:t>□アルコール・薬物・ギャンブル問題を抱える家族に対応している</a:t>
              </a:r>
            </a:p>
            <a:p>
              <a:pPr>
                <a:lnSpc>
                  <a:spcPct val="130000"/>
                </a:lnSpc>
                <a:buClr>
                  <a:srgbClr val="F7B353"/>
                </a:buClr>
                <a:buSzPct val="120000"/>
              </a:pPr>
              <a:r>
                <a:rPr kumimoji="1" lang="ja-JP" altLang="en-US" sz="1000" spc="50" dirty="0">
                  <a:solidFill>
                    <a:schemeClr val="tx1"/>
                  </a:solidFill>
                </a:rPr>
                <a:t>□（認知症や精神疾患などで）目を離せない家族の見守りや声かけなどの気遣いをしている</a:t>
              </a:r>
            </a:p>
            <a:p>
              <a:pPr algn="ctr">
                <a:lnSpc>
                  <a:spcPct val="130000"/>
                </a:lnSpc>
                <a:buClr>
                  <a:srgbClr val="F7B353"/>
                </a:buClr>
                <a:buSzPct val="120000"/>
              </a:pPr>
              <a:endParaRPr kumimoji="1" lang="ja-JP" altLang="en-US" sz="1000" spc="50" dirty="0">
                <a:solidFill>
                  <a:schemeClr val="tx1"/>
                </a:solidFill>
                <a:highlight>
                  <a:srgbClr val="00FFFF"/>
                </a:highlight>
              </a:endParaRPr>
            </a:p>
          </p:txBody>
        </p:sp>
        <p:sp>
          <p:nvSpPr>
            <p:cNvPr id="66" name="正方形/長方形 65"/>
            <p:cNvSpPr/>
            <p:nvPr/>
          </p:nvSpPr>
          <p:spPr>
            <a:xfrm>
              <a:off x="7008882" y="2168118"/>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子供が必要な世話をされていない様子</a:t>
              </a:r>
            </a:p>
          </p:txBody>
        </p:sp>
        <p:sp>
          <p:nvSpPr>
            <p:cNvPr id="202" name="正方形/長方形 201"/>
            <p:cNvSpPr/>
            <p:nvPr/>
          </p:nvSpPr>
          <p:spPr>
            <a:xfrm>
              <a:off x="3774430" y="2168118"/>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ケアによる影響と思われる子供の様子</a:t>
              </a:r>
            </a:p>
          </p:txBody>
        </p:sp>
        <p:grpSp>
          <p:nvGrpSpPr>
            <p:cNvPr id="12" name="グループ化 11"/>
            <p:cNvGrpSpPr/>
            <p:nvPr/>
          </p:nvGrpSpPr>
          <p:grpSpPr>
            <a:xfrm>
              <a:off x="3905906" y="2746432"/>
              <a:ext cx="2880000" cy="2528682"/>
              <a:chOff x="2398032" y="2860733"/>
              <a:chExt cx="1564368" cy="2528682"/>
            </a:xfrm>
          </p:grpSpPr>
          <p:sp>
            <p:nvSpPr>
              <p:cNvPr id="10" name="フリーフォーム 9"/>
              <p:cNvSpPr/>
              <p:nvPr/>
            </p:nvSpPr>
            <p:spPr>
              <a:xfrm>
                <a:off x="2398032" y="28607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フリーフォーム 202"/>
              <p:cNvSpPr/>
              <p:nvPr/>
            </p:nvSpPr>
            <p:spPr>
              <a:xfrm>
                <a:off x="2398032" y="30906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フリーフォーム 203"/>
              <p:cNvSpPr/>
              <p:nvPr/>
            </p:nvSpPr>
            <p:spPr>
              <a:xfrm>
                <a:off x="2398032" y="332049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フリーフォーム 205"/>
              <p:cNvSpPr/>
              <p:nvPr/>
            </p:nvSpPr>
            <p:spPr>
              <a:xfrm>
                <a:off x="2398032" y="378025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フリーフォーム 207"/>
              <p:cNvSpPr/>
              <p:nvPr/>
            </p:nvSpPr>
            <p:spPr>
              <a:xfrm>
                <a:off x="2398032" y="42400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フリーフォーム 208"/>
              <p:cNvSpPr/>
              <p:nvPr/>
            </p:nvSpPr>
            <p:spPr>
              <a:xfrm>
                <a:off x="2398032" y="446989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フリーフォーム 209"/>
              <p:cNvSpPr/>
              <p:nvPr/>
            </p:nvSpPr>
            <p:spPr>
              <a:xfrm>
                <a:off x="2398032" y="469977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フリーフォーム 211"/>
              <p:cNvSpPr/>
              <p:nvPr/>
            </p:nvSpPr>
            <p:spPr>
              <a:xfrm>
                <a:off x="2398032" y="51595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フリーフォーム 212"/>
              <p:cNvSpPr/>
              <p:nvPr/>
            </p:nvSpPr>
            <p:spPr>
              <a:xfrm>
                <a:off x="2398032" y="5389415"/>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4" name="角丸四角形 213"/>
            <p:cNvSpPr/>
            <p:nvPr/>
          </p:nvSpPr>
          <p:spPr>
            <a:xfrm>
              <a:off x="539905" y="2418740"/>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50000"/>
                </a:lnSpc>
                <a:buClr>
                  <a:srgbClr val="F7B353"/>
                </a:buClr>
                <a:buSzPct val="120000"/>
              </a:pPr>
              <a:r>
                <a:rPr kumimoji="1" lang="ja-JP" altLang="en-US" sz="1000" spc="50" dirty="0">
                  <a:solidFill>
                    <a:schemeClr val="tx1"/>
                  </a:solidFill>
                </a:rPr>
                <a:t>□家庭訪問等の際に、食事づくりや買い物、洗濯　</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などの家事をしている</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□家族の介護・付き添い、きょうだいの世話・送迎等を</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している姿を見かける</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□日本語の苦手な家族・聴覚障害のある家族等の</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　 通訳をしている</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□家族の感情面のサポートをしている</a:t>
              </a:r>
            </a:p>
            <a:p>
              <a:pPr>
                <a:lnSpc>
                  <a:spcPct val="150000"/>
                </a:lnSpc>
                <a:buClr>
                  <a:srgbClr val="F7B353"/>
                </a:buClr>
                <a:buSzPct val="120000"/>
              </a:pPr>
              <a:r>
                <a:rPr kumimoji="1" lang="ja-JP" altLang="en-US" sz="1000" spc="50" dirty="0">
                  <a:solidFill>
                    <a:schemeClr val="tx1"/>
                  </a:solidFill>
                </a:rPr>
                <a:t>□家計を支えるために就職・アルバイトをしている</a:t>
              </a:r>
              <a:endParaRPr kumimoji="1" lang="en-US" altLang="ja-JP" sz="1000" spc="50" dirty="0">
                <a:solidFill>
                  <a:schemeClr val="tx1"/>
                </a:solidFill>
              </a:endParaRPr>
            </a:p>
            <a:p>
              <a:pPr>
                <a:lnSpc>
                  <a:spcPct val="150000"/>
                </a:lnSpc>
                <a:buClr>
                  <a:srgbClr val="F7B353"/>
                </a:buClr>
                <a:buSzPct val="120000"/>
              </a:pPr>
              <a:r>
                <a:rPr kumimoji="1" lang="ja-JP" altLang="en-US" sz="1000" spc="50" dirty="0">
                  <a:solidFill>
                    <a:schemeClr val="tx1"/>
                  </a:solidFill>
                </a:rPr>
                <a:t>□来所相談時や家庭訪問時に傍にいる</a:t>
              </a:r>
            </a:p>
          </p:txBody>
        </p:sp>
        <p:sp>
          <p:nvSpPr>
            <p:cNvPr id="215" name="正方形/長方形 214"/>
            <p:cNvSpPr/>
            <p:nvPr/>
          </p:nvSpPr>
          <p:spPr>
            <a:xfrm>
              <a:off x="539976" y="2168118"/>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子供がケアをしている様子</a:t>
              </a:r>
            </a:p>
          </p:txBody>
        </p:sp>
        <p:grpSp>
          <p:nvGrpSpPr>
            <p:cNvPr id="229" name="グループ化 228"/>
            <p:cNvGrpSpPr/>
            <p:nvPr/>
          </p:nvGrpSpPr>
          <p:grpSpPr>
            <a:xfrm>
              <a:off x="7140358" y="2746432"/>
              <a:ext cx="2880000" cy="2536106"/>
              <a:chOff x="2398032" y="2860733"/>
              <a:chExt cx="1564368" cy="2536106"/>
            </a:xfrm>
          </p:grpSpPr>
          <p:sp>
            <p:nvSpPr>
              <p:cNvPr id="230" name="フリーフォーム 229"/>
              <p:cNvSpPr/>
              <p:nvPr/>
            </p:nvSpPr>
            <p:spPr>
              <a:xfrm>
                <a:off x="2398032" y="28607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1" name="フリーフォーム 230"/>
              <p:cNvSpPr/>
              <p:nvPr/>
            </p:nvSpPr>
            <p:spPr>
              <a:xfrm>
                <a:off x="2398032" y="30906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3" name="フリーフォーム 232"/>
              <p:cNvSpPr/>
              <p:nvPr/>
            </p:nvSpPr>
            <p:spPr>
              <a:xfrm>
                <a:off x="2398032" y="355037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フリーフォーム 234"/>
              <p:cNvSpPr/>
              <p:nvPr/>
            </p:nvSpPr>
            <p:spPr>
              <a:xfrm>
                <a:off x="2398032" y="40101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リーフォーム 234">
                <a:extLst>
                  <a:ext uri="{FF2B5EF4-FFF2-40B4-BE49-F238E27FC236}">
                    <a16:creationId xmlns:a16="http://schemas.microsoft.com/office/drawing/2014/main" id="{51019D76-80E4-F49C-BA16-33A3CA240035}"/>
                  </a:ext>
                </a:extLst>
              </p:cNvPr>
              <p:cNvSpPr/>
              <p:nvPr/>
            </p:nvSpPr>
            <p:spPr>
              <a:xfrm>
                <a:off x="2398032" y="461338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リーフォーム 234">
                <a:extLst>
                  <a:ext uri="{FF2B5EF4-FFF2-40B4-BE49-F238E27FC236}">
                    <a16:creationId xmlns:a16="http://schemas.microsoft.com/office/drawing/2014/main" id="{408E0336-38F8-418C-96C4-043EA51E435A}"/>
                  </a:ext>
                </a:extLst>
              </p:cNvPr>
              <p:cNvSpPr/>
              <p:nvPr/>
            </p:nvSpPr>
            <p:spPr>
              <a:xfrm>
                <a:off x="2398032" y="50134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34">
                <a:extLst>
                  <a:ext uri="{FF2B5EF4-FFF2-40B4-BE49-F238E27FC236}">
                    <a16:creationId xmlns:a16="http://schemas.microsoft.com/office/drawing/2014/main" id="{19036743-F85E-FBE6-C35B-2FE8E283EF00}"/>
                  </a:ext>
                </a:extLst>
              </p:cNvPr>
              <p:cNvSpPr/>
              <p:nvPr/>
            </p:nvSpPr>
            <p:spPr>
              <a:xfrm>
                <a:off x="2398032" y="5396839"/>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5" name="グループ化 254"/>
            <p:cNvGrpSpPr/>
            <p:nvPr/>
          </p:nvGrpSpPr>
          <p:grpSpPr>
            <a:xfrm>
              <a:off x="671488" y="2976312"/>
              <a:ext cx="2880000" cy="1609160"/>
              <a:chOff x="2398032" y="3090613"/>
              <a:chExt cx="1564368" cy="1609160"/>
            </a:xfrm>
          </p:grpSpPr>
          <p:sp>
            <p:nvSpPr>
              <p:cNvPr id="257" name="フリーフォーム 256"/>
              <p:cNvSpPr/>
              <p:nvPr/>
            </p:nvSpPr>
            <p:spPr>
              <a:xfrm>
                <a:off x="2398032" y="30906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9" name="フリーフォーム 258"/>
              <p:cNvSpPr/>
              <p:nvPr/>
            </p:nvSpPr>
            <p:spPr>
              <a:xfrm>
                <a:off x="2398032" y="355037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フリーフォーム 260"/>
              <p:cNvSpPr/>
              <p:nvPr/>
            </p:nvSpPr>
            <p:spPr>
              <a:xfrm>
                <a:off x="2398032" y="401013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フリーフォーム 261"/>
              <p:cNvSpPr/>
              <p:nvPr/>
            </p:nvSpPr>
            <p:spPr>
              <a:xfrm>
                <a:off x="2398032" y="424001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3" name="フリーフォーム 262"/>
              <p:cNvSpPr/>
              <p:nvPr/>
            </p:nvSpPr>
            <p:spPr>
              <a:xfrm>
                <a:off x="2398032" y="446989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フリーフォーム 263"/>
              <p:cNvSpPr/>
              <p:nvPr/>
            </p:nvSpPr>
            <p:spPr>
              <a:xfrm>
                <a:off x="2398032" y="4699773"/>
                <a:ext cx="1564368"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3222033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3500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p:cNvSpPr>
            <a:spLocks noGrp="1"/>
          </p:cNvSpPr>
          <p:nvPr>
            <p:ph type="title"/>
          </p:nvPr>
        </p:nvSpPr>
        <p:spPr/>
        <p:txBody>
          <a:bodyPr/>
          <a:lstStyle/>
          <a:p>
            <a:r>
              <a:rPr lang="ja-JP" altLang="en-US" dirty="0"/>
              <a:t>具体的な支援の事例</a:t>
            </a:r>
            <a:endParaRPr lang="en-US" altLang="ja-JP" dirty="0"/>
          </a:p>
        </p:txBody>
      </p:sp>
      <p:sp>
        <p:nvSpPr>
          <p:cNvPr id="33" name="正方形/長方形 32"/>
          <p:cNvSpPr/>
          <p:nvPr/>
        </p:nvSpPr>
        <p:spPr>
          <a:xfrm>
            <a:off x="539906" y="9360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ケースにより、どのような支援体制を構築するか、どの機関がどのような役割を担うかを検討するため、地域の中核となる機関、ヤングケアラー・コーディネーターに相談してください。</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子供家庭支援センターが中核となり、本人や家庭との対話や状況把握、関係支援機関との連携、サービス利用調整を行ったケースがあります。</a:t>
            </a:r>
            <a:br>
              <a:rPr kumimoji="1" lang="en-US" altLang="ja-JP" sz="1200" spc="70" dirty="0">
                <a:solidFill>
                  <a:schemeClr val="tx1"/>
                </a:solidFill>
              </a:rPr>
            </a:br>
            <a:r>
              <a:rPr kumimoji="1" lang="ja-JP" altLang="en-US" sz="1200" spc="70" dirty="0">
                <a:solidFill>
                  <a:schemeClr val="tx1"/>
                </a:solidFill>
              </a:rPr>
              <a:t>通訳や日本語支援等が必要な場合は、外国人相談窓口と連携するのもよいでしょう。</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注：東京都ヤングケアラー支援に関するアンケート調査の回答結果を参考に事例として編集したものであり、他の支援方法もあり得ます。あくまで例として参照のこと。</a:t>
            </a:r>
          </a:p>
        </p:txBody>
      </p:sp>
      <p:sp>
        <p:nvSpPr>
          <p:cNvPr id="36" name="角丸四角形 35"/>
          <p:cNvSpPr/>
          <p:nvPr/>
        </p:nvSpPr>
        <p:spPr>
          <a:xfrm>
            <a:off x="539906" y="2455647"/>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子供家庭支援センター</a:t>
            </a:r>
          </a:p>
          <a:p>
            <a:pPr>
              <a:lnSpc>
                <a:spcPct val="140000"/>
              </a:lnSpc>
              <a:buClr>
                <a:srgbClr val="F7B353"/>
              </a:buClr>
              <a:buSzPct val="120000"/>
            </a:pPr>
            <a:r>
              <a:rPr kumimoji="1" lang="zh-CN" altLang="en-US" sz="1050" spc="80" dirty="0">
                <a:solidFill>
                  <a:schemeClr val="tx1"/>
                </a:solidFill>
              </a:rPr>
              <a:t>生活福祉担当</a:t>
            </a:r>
            <a:r>
              <a:rPr kumimoji="1" lang="ja-JP" altLang="en-US" sz="1050" spc="80" dirty="0">
                <a:solidFill>
                  <a:schemeClr val="tx1"/>
                </a:solidFill>
              </a:rPr>
              <a:t>部門</a:t>
            </a:r>
            <a:endParaRPr kumimoji="1" lang="en-US" altLang="ja-JP" sz="1050" spc="80" dirty="0">
              <a:solidFill>
                <a:schemeClr val="tx1"/>
              </a:solidFill>
            </a:endParaRPr>
          </a:p>
          <a:p>
            <a:pPr>
              <a:lnSpc>
                <a:spcPct val="140000"/>
              </a:lnSpc>
              <a:buClr>
                <a:srgbClr val="F7B353"/>
              </a:buClr>
              <a:buSzPct val="120000"/>
            </a:pPr>
            <a:r>
              <a:rPr kumimoji="1" lang="zh-CN" altLang="en-US" sz="1050" spc="80" dirty="0">
                <a:solidFill>
                  <a:schemeClr val="tx1"/>
                </a:solidFill>
              </a:rPr>
              <a:t>福祉事務所</a:t>
            </a:r>
            <a:endParaRPr kumimoji="1" lang="ja-JP" altLang="en-US" sz="1050" spc="80" dirty="0">
              <a:solidFill>
                <a:schemeClr val="tx1"/>
              </a:solidFill>
            </a:endParaRPr>
          </a:p>
          <a:p>
            <a:pPr>
              <a:lnSpc>
                <a:spcPct val="140000"/>
              </a:lnSpc>
              <a:buClr>
                <a:srgbClr val="F7B353"/>
              </a:buClr>
              <a:buSzPct val="120000"/>
            </a:pPr>
            <a:r>
              <a:rPr kumimoji="1" lang="ja-JP" altLang="en-US" sz="1050" spc="80" dirty="0">
                <a:solidFill>
                  <a:schemeClr val="tx1"/>
                </a:solidFill>
              </a:rPr>
              <a:t>保健所・保健センター</a:t>
            </a:r>
          </a:p>
        </p:txBody>
      </p:sp>
      <p:sp>
        <p:nvSpPr>
          <p:cNvPr id="47" name="角丸四角形 46"/>
          <p:cNvSpPr/>
          <p:nvPr/>
        </p:nvSpPr>
        <p:spPr>
          <a:xfrm>
            <a:off x="5801064" y="2455647"/>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福祉事務所に母が来所し、福祉事務所と保健センターによる支援につながった。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その後、福祉事務所は</a:t>
            </a:r>
            <a:r>
              <a:rPr kumimoji="1" lang="ja-JP" altLang="en-US" sz="1050" b="1" spc="50" dirty="0">
                <a:solidFill>
                  <a:srgbClr val="FB5A15"/>
                </a:solidFill>
              </a:rPr>
              <a:t>子供家庭支援センターに連絡</a:t>
            </a:r>
            <a:r>
              <a:rPr kumimoji="1" lang="ja-JP" altLang="en-US" sz="1050" spc="50" dirty="0">
                <a:solidFill>
                  <a:schemeClr val="tx1"/>
                </a:solidFill>
              </a:rPr>
              <a:t>し、子供家庭支援センターは、本人を</a:t>
            </a:r>
            <a:r>
              <a:rPr kumimoji="1" lang="ja-JP" altLang="en-US" sz="1050" b="1" spc="50" dirty="0">
                <a:solidFill>
                  <a:srgbClr val="FB5A15"/>
                </a:solidFill>
              </a:rPr>
              <a:t>要保護児童として支援した。</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要保護児童対策地域協議会の仕組みを活用して、情報は子供家庭支援センターに一元化</a:t>
            </a:r>
            <a:r>
              <a:rPr kumimoji="1" lang="ja-JP" altLang="en-US" sz="1050" spc="50" dirty="0">
                <a:solidFill>
                  <a:schemeClr val="tx1"/>
                </a:solidFill>
              </a:rPr>
              <a:t>し、関係機関がそれぞれの役割を担っている。 </a:t>
            </a:r>
          </a:p>
        </p:txBody>
      </p:sp>
      <p:sp>
        <p:nvSpPr>
          <p:cNvPr id="37" name="正方形/長方形 36"/>
          <p:cNvSpPr/>
          <p:nvPr/>
        </p:nvSpPr>
        <p:spPr>
          <a:xfrm>
            <a:off x="539964" y="2108995"/>
            <a:ext cx="267883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5801065" y="2108995"/>
            <a:ext cx="4350806"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児童福祉担当部署</a:t>
            </a:r>
          </a:p>
          <a:p>
            <a:pPr>
              <a:lnSpc>
                <a:spcPct val="140000"/>
              </a:lnSpc>
              <a:buClr>
                <a:srgbClr val="F7B353"/>
              </a:buClr>
              <a:buSzPct val="120000"/>
            </a:pPr>
            <a:r>
              <a:rPr kumimoji="1" lang="ja-JP" altLang="en-US" sz="1050" spc="80" dirty="0">
                <a:solidFill>
                  <a:schemeClr val="tx1"/>
                </a:solidFill>
              </a:rPr>
              <a:t>中学校</a:t>
            </a:r>
          </a:p>
          <a:p>
            <a:pPr>
              <a:lnSpc>
                <a:spcPct val="140000"/>
              </a:lnSpc>
              <a:buClr>
                <a:srgbClr val="F7B353"/>
              </a:buClr>
              <a:buSzPct val="120000"/>
            </a:pPr>
            <a:r>
              <a:rPr kumimoji="1" lang="ja-JP" altLang="en-US" sz="1050" spc="80" dirty="0">
                <a:solidFill>
                  <a:schemeClr val="tx1"/>
                </a:solidFill>
              </a:rPr>
              <a:t>生活福祉担当部門</a:t>
            </a:r>
            <a:endParaRPr kumimoji="1" lang="en-US" altLang="ja-JP" sz="1050" spc="80" dirty="0">
              <a:solidFill>
                <a:schemeClr val="tx1"/>
              </a:solidFill>
            </a:endParaRPr>
          </a:p>
          <a:p>
            <a:pPr>
              <a:lnSpc>
                <a:spcPct val="140000"/>
              </a:lnSpc>
              <a:buClr>
                <a:srgbClr val="F7B353"/>
              </a:buClr>
              <a:buSzPct val="120000"/>
            </a:pPr>
            <a:r>
              <a:rPr kumimoji="1" lang="ja-JP" altLang="en-US" sz="1050" spc="80" dirty="0">
                <a:solidFill>
                  <a:schemeClr val="tx1"/>
                </a:solidFill>
              </a:rPr>
              <a:t>福祉事務所</a:t>
            </a:r>
          </a:p>
          <a:p>
            <a:pPr>
              <a:lnSpc>
                <a:spcPct val="140000"/>
              </a:lnSpc>
              <a:buClr>
                <a:srgbClr val="F7B353"/>
              </a:buClr>
              <a:buSzPct val="120000"/>
            </a:pPr>
            <a:r>
              <a:rPr kumimoji="1" lang="ja-JP" altLang="en-US" sz="1050" spc="80" dirty="0">
                <a:solidFill>
                  <a:schemeClr val="tx1"/>
                </a:solidFill>
              </a:rPr>
              <a:t>保健所・保健センター（保健師）</a:t>
            </a:r>
          </a:p>
        </p:txBody>
      </p:sp>
      <p:sp>
        <p:nvSpPr>
          <p:cNvPr id="49" name="角丸四角形 48"/>
          <p:cNvSpPr/>
          <p:nvPr/>
        </p:nvSpPr>
        <p:spPr>
          <a:xfrm>
            <a:off x="5801064" y="3990299"/>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日本語が母語ではない両親のため、中学生である本人が、外出や通院などのサポートを小学生の頃から行っていた。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中学校では、学力不振、校納金の遅れなどが顕著になったため、担任や</a:t>
            </a:r>
            <a:r>
              <a:rPr kumimoji="1" lang="en-US" altLang="ja-JP" sz="1050" spc="50" dirty="0">
                <a:solidFill>
                  <a:schemeClr val="tx1"/>
                </a:solidFill>
              </a:rPr>
              <a:t>SC/SSW</a:t>
            </a:r>
            <a:r>
              <a:rPr kumimoji="1" lang="ja-JP" altLang="en-US" sz="1050" spc="50" dirty="0">
                <a:solidFill>
                  <a:schemeClr val="tx1"/>
                </a:solidFill>
              </a:rPr>
              <a:t>が気付き、本人からの相談を受けて家庭環境を把握した。</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児童福祉担当部署</a:t>
            </a:r>
            <a:r>
              <a:rPr kumimoji="1" lang="ja-JP" altLang="en-US" sz="1050" spc="50" dirty="0">
                <a:solidFill>
                  <a:schemeClr val="tx1"/>
                </a:solidFill>
              </a:rPr>
              <a:t>は、生活福祉担当部門、福祉事務所、保健師と</a:t>
            </a:r>
            <a:r>
              <a:rPr kumimoji="1" lang="ja-JP" altLang="en-US" sz="1050" b="1" spc="50" dirty="0">
                <a:solidFill>
                  <a:srgbClr val="FB5A15"/>
                </a:solidFill>
              </a:rPr>
              <a:t>連携し</a:t>
            </a:r>
            <a:r>
              <a:rPr kumimoji="1" lang="ja-JP" altLang="en-US" sz="1050" spc="50" dirty="0">
                <a:solidFill>
                  <a:schemeClr val="tx1"/>
                </a:solidFill>
              </a:rPr>
              <a:t>、福祉サービスの利用調整や学習支援を行っている。</a:t>
            </a:r>
          </a:p>
        </p:txBody>
      </p:sp>
      <p:sp>
        <p:nvSpPr>
          <p:cNvPr id="39" name="角丸四角形 38"/>
          <p:cNvSpPr/>
          <p:nvPr/>
        </p:nvSpPr>
        <p:spPr>
          <a:xfrm>
            <a:off x="539906" y="5524951"/>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子供家庭支援センター</a:t>
            </a:r>
          </a:p>
          <a:p>
            <a:pPr>
              <a:lnSpc>
                <a:spcPct val="140000"/>
              </a:lnSpc>
              <a:buClr>
                <a:srgbClr val="F7B353"/>
              </a:buClr>
              <a:buSzPct val="120000"/>
            </a:pPr>
            <a:r>
              <a:rPr kumimoji="1" lang="ja-JP" altLang="en-US" sz="1050" spc="80" dirty="0">
                <a:solidFill>
                  <a:schemeClr val="tx1"/>
                </a:solidFill>
              </a:rPr>
              <a:t>小学校</a:t>
            </a:r>
            <a:endParaRPr kumimoji="1" lang="en-US" altLang="ja-JP" sz="1050" spc="80" dirty="0">
              <a:solidFill>
                <a:schemeClr val="tx1"/>
              </a:solidFill>
            </a:endParaRPr>
          </a:p>
          <a:p>
            <a:pPr>
              <a:lnSpc>
                <a:spcPct val="140000"/>
              </a:lnSpc>
              <a:buClr>
                <a:srgbClr val="F7B353"/>
              </a:buClr>
              <a:buSzPct val="120000"/>
            </a:pPr>
            <a:r>
              <a:rPr kumimoji="1" lang="ja-JP" altLang="en-US" sz="1050" spc="80" dirty="0">
                <a:solidFill>
                  <a:schemeClr val="tx1"/>
                </a:solidFill>
              </a:rPr>
              <a:t>中学校</a:t>
            </a:r>
          </a:p>
        </p:txBody>
      </p:sp>
      <p:sp>
        <p:nvSpPr>
          <p:cNvPr id="40" name="角丸四角形 39"/>
          <p:cNvSpPr/>
          <p:nvPr/>
        </p:nvSpPr>
        <p:spPr>
          <a:xfrm>
            <a:off x="3218793" y="2455647"/>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精神疾患の母</a:t>
            </a:r>
            <a:r>
              <a:rPr kumimoji="1" lang="ja-JP" altLang="en-US" sz="1050" spc="80" dirty="0">
                <a:solidFill>
                  <a:schemeClr val="tx1"/>
                </a:solidFill>
              </a:rPr>
              <a:t>に代わり家事、外出の付き添い、感情面のサポート、見守り、</a:t>
            </a:r>
            <a:endParaRPr kumimoji="1" lang="en-US" altLang="ja-JP" sz="1050" spc="80" dirty="0">
              <a:solidFill>
                <a:schemeClr val="tx1"/>
              </a:solidFill>
            </a:endParaRPr>
          </a:p>
          <a:p>
            <a:pPr>
              <a:lnSpc>
                <a:spcPct val="130000"/>
              </a:lnSpc>
              <a:buClr>
                <a:srgbClr val="F7B353"/>
              </a:buClr>
              <a:buSzPct val="120000"/>
            </a:pPr>
            <a:r>
              <a:rPr kumimoji="1" lang="ja-JP" altLang="en-US" sz="1050" b="1" spc="80" dirty="0">
                <a:solidFill>
                  <a:srgbClr val="FB5A15"/>
                </a:solidFill>
              </a:rPr>
              <a:t>幼いきょうだい</a:t>
            </a:r>
            <a:r>
              <a:rPr kumimoji="1" lang="ja-JP" altLang="en-US" sz="1050" spc="80" dirty="0">
                <a:solidFill>
                  <a:schemeClr val="tx1"/>
                </a:solidFill>
              </a:rPr>
              <a:t>の世話や送迎、見守りをしているケース</a:t>
            </a:r>
          </a:p>
        </p:txBody>
      </p:sp>
      <p:sp>
        <p:nvSpPr>
          <p:cNvPr id="41" name="正方形/長方形 40"/>
          <p:cNvSpPr/>
          <p:nvPr/>
        </p:nvSpPr>
        <p:spPr>
          <a:xfrm>
            <a:off x="3218793" y="2108995"/>
            <a:ext cx="2582271"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3218793" y="3990299"/>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日本語を母語としない</a:t>
            </a:r>
            <a:r>
              <a:rPr kumimoji="1" lang="ja-JP" altLang="en-US" sz="1050" spc="80" dirty="0">
                <a:solidFill>
                  <a:schemeClr val="tx1"/>
                </a:solidFill>
              </a:rPr>
              <a:t>両親に代わり、外出のサポート、通院の付き添い、金銭管理などをしているケース</a:t>
            </a:r>
          </a:p>
        </p:txBody>
      </p:sp>
      <p:sp>
        <p:nvSpPr>
          <p:cNvPr id="46" name="角丸四角形 45"/>
          <p:cNvSpPr/>
          <p:nvPr/>
        </p:nvSpPr>
        <p:spPr>
          <a:xfrm>
            <a:off x="3218793" y="5524951"/>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ひとり親家庭で、病気の母、障害のあるきょうだい</a:t>
            </a:r>
            <a:r>
              <a:rPr kumimoji="1" lang="ja-JP" altLang="en-US" sz="1050" spc="80" dirty="0">
                <a:solidFill>
                  <a:schemeClr val="tx1"/>
                </a:solidFill>
              </a:rPr>
              <a:t>の世話をしているケース</a:t>
            </a:r>
          </a:p>
        </p:txBody>
      </p:sp>
      <p:sp>
        <p:nvSpPr>
          <p:cNvPr id="50" name="角丸四角形 49"/>
          <p:cNvSpPr/>
          <p:nvPr/>
        </p:nvSpPr>
        <p:spPr>
          <a:xfrm>
            <a:off x="5801064" y="5524951"/>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母が病気療養をしており、中学生である本人が家事と、支援が必要なきょうだいの世話をしている。</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小学校及び</a:t>
            </a:r>
            <a:r>
              <a:rPr kumimoji="1" lang="ja-JP" altLang="en-US" sz="1050" b="1" spc="50" dirty="0">
                <a:solidFill>
                  <a:srgbClr val="FB5A15"/>
                </a:solidFill>
              </a:rPr>
              <a:t>子供家庭支援センターが状況を把握</a:t>
            </a:r>
            <a:r>
              <a:rPr kumimoji="1" lang="ja-JP" altLang="en-US" sz="1050" spc="50" dirty="0">
                <a:solidFill>
                  <a:schemeClr val="tx1"/>
                </a:solidFill>
              </a:rPr>
              <a:t>しており、</a:t>
            </a:r>
            <a:r>
              <a:rPr kumimoji="1" lang="ja-JP" altLang="en-US" sz="1050" b="1" spc="50" dirty="0">
                <a:solidFill>
                  <a:srgbClr val="FB5A15"/>
                </a:solidFill>
              </a:rPr>
              <a:t>進学にあたって中学校に情報共有</a:t>
            </a:r>
            <a:r>
              <a:rPr kumimoji="1" lang="ja-JP" altLang="en-US" sz="1050" spc="50" dirty="0">
                <a:solidFill>
                  <a:schemeClr val="tx1"/>
                </a:solidFill>
              </a:rPr>
              <a:t>した。本人の学校生活に支障は見られないが、学校は子供家庭支援センターと家庭の状況把握や情報交換を行いつつ見守っている。</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10</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11</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120373882"/>
              </p:ext>
            </p:extLst>
          </p:nvPr>
        </p:nvGraphicFramePr>
        <p:xfrm>
          <a:off x="539906" y="1053170"/>
          <a:ext cx="9616335" cy="9264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時間子供</a:t>
                      </a:r>
                      <a:r>
                        <a:rPr lang="en-US" sz="1000" kern="0" spc="70" baseline="0">
                          <a:solidFill>
                            <a:schemeClr val="tx1"/>
                          </a:solidFill>
                          <a:effectLst/>
                          <a:latin typeface="+mn-ea"/>
                          <a:ea typeface="+mn-ea"/>
                          <a:cs typeface="Times New Roman" panose="02020603050405020304" pitchFamily="18" charset="0"/>
                        </a:rPr>
                        <a:t>SOS</a:t>
                      </a:r>
                      <a:r>
                        <a:rPr lang="ja-JP" sz="1000" kern="0" spc="70" baseline="0">
                          <a:solidFill>
                            <a:schemeClr val="tx1"/>
                          </a:solidFill>
                          <a:effectLst/>
                          <a:latin typeface="+mn-ea"/>
                          <a:ea typeface="+mn-ea"/>
                          <a:cs typeface="Times New Roman" panose="02020603050405020304" pitchFamily="18" charset="0"/>
                        </a:rPr>
                        <a:t>ダイヤル（文部科学省）</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3026797821"/>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543322034"/>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5749</Words>
  <Application>Microsoft Office PowerPoint</Application>
  <PresentationFormat>ユーザー設定</PresentationFormat>
  <Paragraphs>465</Paragraphs>
  <Slides>12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児童福祉関係機関におけるヤングケアラー支援の役割</vt:lpstr>
      <vt:lpstr>支援機関の役割</vt:lpstr>
      <vt:lpstr>支援機関の役割</vt:lpstr>
      <vt:lpstr>支援機関の役割</vt:lpstr>
      <vt:lpstr>ヤングケアラー支援のフロー</vt:lpstr>
      <vt:lpstr>ヤングケアラーと思われる子供に「気付く」ためのチェックリスト</vt:lpstr>
      <vt:lpstr>若者ケアラーと思われる若者に「気付く」ためのチェックリスト</vt:lpstr>
      <vt:lpstr>具体的な支援の事例</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2026-03-23T11:16:59Z</dcterms:created>
  <dcterms:modified xsi:type="dcterms:W3CDTF">2026-03-23T11:17:04Z</dcterms:modified>
</cp:coreProperties>
</file>