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14"/>
  </p:notesMasterIdLst>
  <p:sldIdLst>
    <p:sldId id="257" r:id="rId2"/>
    <p:sldId id="286" r:id="rId3"/>
    <p:sldId id="273" r:id="rId4"/>
    <p:sldId id="262" r:id="rId5"/>
    <p:sldId id="263" r:id="rId6"/>
    <p:sldId id="287" r:id="rId7"/>
    <p:sldId id="264" r:id="rId8"/>
    <p:sldId id="272" r:id="rId9"/>
    <p:sldId id="270" r:id="rId10"/>
    <p:sldId id="266" r:id="rId11"/>
    <p:sldId id="288" r:id="rId12"/>
    <p:sldId id="289" r:id="rId13"/>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B5A15"/>
    <a:srgbClr val="FBD9A9"/>
    <a:srgbClr val="F7B353"/>
    <a:srgbClr val="F08200"/>
    <a:srgbClr val="51AD97"/>
    <a:srgbClr val="7F2EAC"/>
    <a:srgbClr val="20A5C4"/>
    <a:srgbClr val="FF474B"/>
    <a:srgbClr val="257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BAD94-3A20-447A-96F5-432C7CB8DB86}" v="3" dt="2023-03-20T14:09:34.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49" d="100"/>
          <a:sy n="49" d="100"/>
        </p:scale>
        <p:origin x="1600" y="264"/>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37BDAA-BE23-49ED-8613-CD02B14A66C5}" type="slidenum">
              <a:rPr kumimoji="1" lang="ja-JP" altLang="en-US" smtClean="0"/>
              <a:t>3</a:t>
            </a:fld>
            <a:endParaRPr kumimoji="1" lang="ja-JP" altLang="en-US"/>
          </a:p>
        </p:txBody>
      </p:sp>
    </p:spTree>
    <p:extLst>
      <p:ext uri="{BB962C8B-B14F-4D97-AF65-F5344CB8AC3E}">
        <p14:creationId xmlns:p14="http://schemas.microsoft.com/office/powerpoint/2010/main" val="392470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48561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79"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fa.go.jp/policies/young-carer/"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kanavi-tokyo.metro.tokyo.lg.jp/" TargetMode="External"/><Relationship Id="rId7" Type="http://schemas.openxmlformats.org/officeDocument/2006/relationships/image" Target="../media/image3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2.xml"/><Relationship Id="rId6" Type="http://schemas.openxmlformats.org/officeDocument/2006/relationships/hyperlink" Target="https://kodomoshien.cfa.go.jp/young-carer/consultation/" TargetMode="External"/><Relationship Id="rId5" Type="http://schemas.openxmlformats.org/officeDocument/2006/relationships/hyperlink" Target="https://www.fukushi.metro.tokyo.lg.jp/shisetsu/jigyosyo/chusou/izonsho/sodankyoten" TargetMode="External"/><Relationship Id="rId10" Type="http://schemas.openxmlformats.org/officeDocument/2006/relationships/hyperlink" Target="https://tokyo-kodomo-hp.metro.tokyo.lg.jp/soudan/" TargetMode="External"/><Relationship Id="rId4" Type="http://schemas.openxmlformats.org/officeDocument/2006/relationships/hyperlink" Target="https://www.tokyoshigoto.jp/young/"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ng-carer.metro.tokyo.lg.jp/"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8183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改訂版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2645906" y="2678487"/>
            <a:ext cx="5400000" cy="468000"/>
          </a:xfrm>
          <a:prstGeom prst="roundRect">
            <a:avLst>
              <a:gd name="adj" fmla="val 50000"/>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zh-TW" altLang="en-US" sz="2300" spc="300" dirty="0"/>
              <a:t>児童福祉関係機関　編</a:t>
            </a:r>
            <a:endParaRPr kumimoji="1" lang="ja-JP" altLang="en-US" sz="2300" spc="3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8" name="正方形/長方形 7"/>
          <p:cNvSpPr/>
          <p:nvPr/>
        </p:nvSpPr>
        <p:spPr>
          <a:xfrm>
            <a:off x="4405108" y="101441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3" name="グループ化 2"/>
          <p:cNvGrpSpPr/>
          <p:nvPr/>
        </p:nvGrpSpPr>
        <p:grpSpPr>
          <a:xfrm>
            <a:off x="4463906" y="1004083"/>
            <a:ext cx="1764000" cy="590402"/>
            <a:chOff x="4381976" y="1076473"/>
            <a:chExt cx="1764000" cy="590402"/>
          </a:xfrm>
        </p:grpSpPr>
        <p:sp>
          <p:nvSpPr>
            <p:cNvPr id="2" name="フリーフォーム 1"/>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6A04CD3B-B581-80EE-360B-EACCB3B0A793}"/>
              </a:ext>
            </a:extLst>
          </p:cNvPr>
          <p:cNvGrpSpPr/>
          <p:nvPr/>
        </p:nvGrpSpPr>
        <p:grpSpPr>
          <a:xfrm>
            <a:off x="2934318" y="3458691"/>
            <a:ext cx="4814819" cy="2609608"/>
            <a:chOff x="2934318" y="3458691"/>
            <a:chExt cx="4814819" cy="2609608"/>
          </a:xfrm>
        </p:grpSpPr>
        <p:pic>
          <p:nvPicPr>
            <p:cNvPr id="7" name="object 27">
              <a:extLst>
                <a:ext uri="{FF2B5EF4-FFF2-40B4-BE49-F238E27FC236}">
                  <a16:creationId xmlns:a16="http://schemas.microsoft.com/office/drawing/2014/main" id="{39616BAC-2066-8BBE-05DA-00D246CAFE49}"/>
                </a:ext>
              </a:extLst>
            </p:cNvPr>
            <p:cNvPicPr/>
            <p:nvPr/>
          </p:nvPicPr>
          <p:blipFill>
            <a:blip r:embed="rId3" cstate="print"/>
            <a:stretch>
              <a:fillRect/>
            </a:stretch>
          </p:blipFill>
          <p:spPr>
            <a:xfrm>
              <a:off x="3910274" y="3769830"/>
              <a:ext cx="706573" cy="2102600"/>
            </a:xfrm>
            <a:prstGeom prst="rect">
              <a:avLst/>
            </a:prstGeom>
          </p:spPr>
        </p:pic>
        <p:pic>
          <p:nvPicPr>
            <p:cNvPr id="9" name="object 29">
              <a:extLst>
                <a:ext uri="{FF2B5EF4-FFF2-40B4-BE49-F238E27FC236}">
                  <a16:creationId xmlns:a16="http://schemas.microsoft.com/office/drawing/2014/main" id="{9DFFC3B1-525F-DCB1-EFA2-47F2997645DC}"/>
                </a:ext>
              </a:extLst>
            </p:cNvPr>
            <p:cNvPicPr/>
            <p:nvPr/>
          </p:nvPicPr>
          <p:blipFill>
            <a:blip r:embed="rId4" cstate="print"/>
            <a:stretch>
              <a:fillRect/>
            </a:stretch>
          </p:blipFill>
          <p:spPr>
            <a:xfrm>
              <a:off x="7135308" y="4512263"/>
              <a:ext cx="596061" cy="1144646"/>
            </a:xfrm>
            <a:prstGeom prst="rect">
              <a:avLst/>
            </a:prstGeom>
          </p:spPr>
        </p:pic>
        <p:pic>
          <p:nvPicPr>
            <p:cNvPr id="14" name="object 30">
              <a:extLst>
                <a:ext uri="{FF2B5EF4-FFF2-40B4-BE49-F238E27FC236}">
                  <a16:creationId xmlns:a16="http://schemas.microsoft.com/office/drawing/2014/main" id="{4F89717E-C53A-2E88-F24F-EDFAC35D2EFE}"/>
                </a:ext>
              </a:extLst>
            </p:cNvPr>
            <p:cNvPicPr/>
            <p:nvPr/>
          </p:nvPicPr>
          <p:blipFill>
            <a:blip r:embed="rId5" cstate="print"/>
            <a:stretch>
              <a:fillRect/>
            </a:stretch>
          </p:blipFill>
          <p:spPr>
            <a:xfrm>
              <a:off x="7329189" y="3858843"/>
              <a:ext cx="67852" cy="68818"/>
            </a:xfrm>
            <a:prstGeom prst="rect">
              <a:avLst/>
            </a:prstGeom>
          </p:spPr>
        </p:pic>
        <p:sp>
          <p:nvSpPr>
            <p:cNvPr id="15" name="object 31">
              <a:extLst>
                <a:ext uri="{FF2B5EF4-FFF2-40B4-BE49-F238E27FC236}">
                  <a16:creationId xmlns:a16="http://schemas.microsoft.com/office/drawing/2014/main" id="{CD98A722-B4F2-D435-B74F-61E387A72B65}"/>
                </a:ext>
              </a:extLst>
            </p:cNvPr>
            <p:cNvSpPr/>
            <p:nvPr/>
          </p:nvSpPr>
          <p:spPr>
            <a:xfrm>
              <a:off x="7399776" y="3968032"/>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6" name="object 32">
              <a:extLst>
                <a:ext uri="{FF2B5EF4-FFF2-40B4-BE49-F238E27FC236}">
                  <a16:creationId xmlns:a16="http://schemas.microsoft.com/office/drawing/2014/main" id="{4AD35605-915A-1117-5174-0920367EC2B1}"/>
                </a:ext>
              </a:extLst>
            </p:cNvPr>
            <p:cNvPicPr/>
            <p:nvPr/>
          </p:nvPicPr>
          <p:blipFill>
            <a:blip r:embed="rId6" cstate="print"/>
            <a:stretch>
              <a:fillRect/>
            </a:stretch>
          </p:blipFill>
          <p:spPr>
            <a:xfrm>
              <a:off x="7462505" y="3854358"/>
              <a:ext cx="70365" cy="71216"/>
            </a:xfrm>
            <a:prstGeom prst="rect">
              <a:avLst/>
            </a:prstGeom>
          </p:spPr>
        </p:pic>
        <p:sp>
          <p:nvSpPr>
            <p:cNvPr id="17" name="object 33">
              <a:extLst>
                <a:ext uri="{FF2B5EF4-FFF2-40B4-BE49-F238E27FC236}">
                  <a16:creationId xmlns:a16="http://schemas.microsoft.com/office/drawing/2014/main" id="{ED2E8957-EF3E-732A-4615-9AAE04BDDC61}"/>
                </a:ext>
              </a:extLst>
            </p:cNvPr>
            <p:cNvSpPr/>
            <p:nvPr/>
          </p:nvSpPr>
          <p:spPr>
            <a:xfrm>
              <a:off x="7127564" y="3623271"/>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8" name="object 34">
              <a:extLst>
                <a:ext uri="{FF2B5EF4-FFF2-40B4-BE49-F238E27FC236}">
                  <a16:creationId xmlns:a16="http://schemas.microsoft.com/office/drawing/2014/main" id="{D50CF124-B4FC-BBDF-7FAA-FFE8E7E762A3}"/>
                </a:ext>
              </a:extLst>
            </p:cNvPr>
            <p:cNvPicPr/>
            <p:nvPr/>
          </p:nvPicPr>
          <p:blipFill>
            <a:blip r:embed="rId7" cstate="print"/>
            <a:stretch>
              <a:fillRect/>
            </a:stretch>
          </p:blipFill>
          <p:spPr>
            <a:xfrm>
              <a:off x="7438506" y="4407529"/>
              <a:ext cx="93674" cy="86561"/>
            </a:xfrm>
            <a:prstGeom prst="rect">
              <a:avLst/>
            </a:prstGeom>
          </p:spPr>
        </p:pic>
        <p:pic>
          <p:nvPicPr>
            <p:cNvPr id="19" name="object 35">
              <a:extLst>
                <a:ext uri="{FF2B5EF4-FFF2-40B4-BE49-F238E27FC236}">
                  <a16:creationId xmlns:a16="http://schemas.microsoft.com/office/drawing/2014/main" id="{33B648F2-20F3-07F3-21DC-F1476127D418}"/>
                </a:ext>
              </a:extLst>
            </p:cNvPr>
            <p:cNvPicPr/>
            <p:nvPr/>
          </p:nvPicPr>
          <p:blipFill>
            <a:blip r:embed="rId8" cstate="print"/>
            <a:stretch>
              <a:fillRect/>
            </a:stretch>
          </p:blipFill>
          <p:spPr>
            <a:xfrm>
              <a:off x="6296535" y="3597918"/>
              <a:ext cx="585493" cy="2274512"/>
            </a:xfrm>
            <a:prstGeom prst="rect">
              <a:avLst/>
            </a:prstGeom>
          </p:spPr>
        </p:pic>
        <p:pic>
          <p:nvPicPr>
            <p:cNvPr id="20" name="object 36">
              <a:extLst>
                <a:ext uri="{FF2B5EF4-FFF2-40B4-BE49-F238E27FC236}">
                  <a16:creationId xmlns:a16="http://schemas.microsoft.com/office/drawing/2014/main" id="{98A6E445-349C-2410-E2BB-017E4B162C7D}"/>
                </a:ext>
              </a:extLst>
            </p:cNvPr>
            <p:cNvPicPr/>
            <p:nvPr/>
          </p:nvPicPr>
          <p:blipFill>
            <a:blip r:embed="rId9" cstate="print"/>
            <a:stretch>
              <a:fillRect/>
            </a:stretch>
          </p:blipFill>
          <p:spPr>
            <a:xfrm>
              <a:off x="4673029" y="4322535"/>
              <a:ext cx="642335" cy="1550430"/>
            </a:xfrm>
            <a:prstGeom prst="rect">
              <a:avLst/>
            </a:prstGeom>
          </p:spPr>
        </p:pic>
        <p:pic>
          <p:nvPicPr>
            <p:cNvPr id="21" name="object 37">
              <a:extLst>
                <a:ext uri="{FF2B5EF4-FFF2-40B4-BE49-F238E27FC236}">
                  <a16:creationId xmlns:a16="http://schemas.microsoft.com/office/drawing/2014/main" id="{0174A80A-F114-8620-B814-93F210A8A680}"/>
                </a:ext>
              </a:extLst>
            </p:cNvPr>
            <p:cNvPicPr/>
            <p:nvPr/>
          </p:nvPicPr>
          <p:blipFill>
            <a:blip r:embed="rId10" cstate="print"/>
            <a:stretch>
              <a:fillRect/>
            </a:stretch>
          </p:blipFill>
          <p:spPr>
            <a:xfrm>
              <a:off x="2934318" y="3458691"/>
              <a:ext cx="892631" cy="2415354"/>
            </a:xfrm>
            <a:prstGeom prst="rect">
              <a:avLst/>
            </a:prstGeom>
          </p:spPr>
        </p:pic>
        <p:pic>
          <p:nvPicPr>
            <p:cNvPr id="22" name="図 21">
              <a:extLst>
                <a:ext uri="{FF2B5EF4-FFF2-40B4-BE49-F238E27FC236}">
                  <a16:creationId xmlns:a16="http://schemas.microsoft.com/office/drawing/2014/main" id="{2B59D11E-2319-31E1-380D-E7CB59D1C7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5071" y="4273702"/>
              <a:ext cx="779270" cy="1794597"/>
            </a:xfrm>
            <a:prstGeom prst="rect">
              <a:avLst/>
            </a:prstGeom>
          </p:spPr>
        </p:pic>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子供家庭支援センターが中核となり、本人や家庭との対話や状況把握、関係支援機関との連携、サービス利用調整を行ったケースがあります。</a:t>
            </a:r>
            <a:br>
              <a:rPr kumimoji="1" lang="en-US" altLang="ja-JP" sz="1200" spc="70" dirty="0">
                <a:solidFill>
                  <a:schemeClr val="tx1"/>
                </a:solidFill>
              </a:rPr>
            </a:br>
            <a:r>
              <a:rPr kumimoji="1" lang="ja-JP" altLang="en-US" sz="1200" spc="70" dirty="0">
                <a:solidFill>
                  <a:schemeClr val="tx1"/>
                </a:solidFill>
              </a:rPr>
              <a:t>通訳や日本語支援等が必要な場合は、外国人相談窓口と連携するのもよいでしょう。</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子供家庭支援センター</a:t>
            </a:r>
          </a:p>
          <a:p>
            <a:pPr>
              <a:lnSpc>
                <a:spcPct val="140000"/>
              </a:lnSpc>
              <a:buClr>
                <a:srgbClr val="F7B353"/>
              </a:buClr>
              <a:buSzPct val="120000"/>
            </a:pPr>
            <a:r>
              <a:rPr kumimoji="1" lang="zh-CN" altLang="en-US" sz="1050" spc="80" dirty="0">
                <a:solidFill>
                  <a:schemeClr val="tx1"/>
                </a:solidFill>
              </a:rPr>
              <a:t>生活福祉担当</a:t>
            </a:r>
            <a:r>
              <a:rPr kumimoji="1" lang="ja-JP" altLang="en-US" sz="1050" spc="80" dirty="0">
                <a:solidFill>
                  <a:schemeClr val="tx1"/>
                </a:solidFill>
              </a:rPr>
              <a:t>部門</a:t>
            </a:r>
            <a:endParaRPr kumimoji="1" lang="en-US" altLang="ja-JP" sz="1050" spc="80" dirty="0">
              <a:solidFill>
                <a:schemeClr val="tx1"/>
              </a:solidFill>
            </a:endParaRPr>
          </a:p>
          <a:p>
            <a:pPr>
              <a:lnSpc>
                <a:spcPct val="140000"/>
              </a:lnSpc>
              <a:buClr>
                <a:srgbClr val="F7B353"/>
              </a:buClr>
              <a:buSzPct val="120000"/>
            </a:pPr>
            <a:r>
              <a:rPr kumimoji="1" lang="zh-CN" altLang="en-US" sz="1050" spc="80" dirty="0">
                <a:solidFill>
                  <a:schemeClr val="tx1"/>
                </a:solidFill>
              </a:rPr>
              <a:t>福祉事務所</a:t>
            </a:r>
            <a:endParaRPr kumimoji="1" lang="ja-JP" altLang="en-US" sz="1050" spc="80" dirty="0">
              <a:solidFill>
                <a:schemeClr val="tx1"/>
              </a:solidFill>
            </a:endParaRPr>
          </a:p>
          <a:p>
            <a:pPr>
              <a:lnSpc>
                <a:spcPct val="140000"/>
              </a:lnSpc>
              <a:buClr>
                <a:srgbClr val="F7B353"/>
              </a:buClr>
              <a:buSzPct val="120000"/>
            </a:pPr>
            <a:r>
              <a:rPr kumimoji="1" lang="ja-JP" altLang="en-US" sz="1050" spc="80" dirty="0">
                <a:solidFill>
                  <a:schemeClr val="tx1"/>
                </a:solidFill>
              </a:rPr>
              <a:t>保健所・保健センター</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福祉事務所に母が来所し、福祉事務所と保健センターによる支援につながった。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その後、福祉事務所は</a:t>
            </a:r>
            <a:r>
              <a:rPr kumimoji="1" lang="ja-JP" altLang="en-US" sz="1050" b="1" spc="50" dirty="0">
                <a:solidFill>
                  <a:srgbClr val="FB5A15"/>
                </a:solidFill>
              </a:rPr>
              <a:t>子供家庭支援センターに連絡</a:t>
            </a:r>
            <a:r>
              <a:rPr kumimoji="1" lang="ja-JP" altLang="en-US" sz="1050" spc="50" dirty="0">
                <a:solidFill>
                  <a:schemeClr val="tx1"/>
                </a:solidFill>
              </a:rPr>
              <a:t>し、子供家庭支援センターは、本人を</a:t>
            </a:r>
            <a:r>
              <a:rPr kumimoji="1" lang="ja-JP" altLang="en-US" sz="1050" b="1" spc="50" dirty="0">
                <a:solidFill>
                  <a:srgbClr val="FB5A15"/>
                </a:solidFill>
              </a:rPr>
              <a:t>要保護児童として支援した。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要保護児童対策地域協議会の仕組みを活用して、情報は子供家庭支援センターに一元化</a:t>
            </a:r>
            <a:r>
              <a:rPr kumimoji="1" lang="ja-JP" altLang="en-US" sz="1050" spc="50" dirty="0">
                <a:solidFill>
                  <a:schemeClr val="tx1"/>
                </a:solidFill>
              </a:rPr>
              <a:t>し、関係機関がそれぞれの役割を担っている。 </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児童福祉担当部署</a:t>
            </a:r>
          </a:p>
          <a:p>
            <a:pPr>
              <a:lnSpc>
                <a:spcPct val="140000"/>
              </a:lnSpc>
              <a:buClr>
                <a:srgbClr val="F7B353"/>
              </a:buClr>
              <a:buSzPct val="120000"/>
            </a:pPr>
            <a:r>
              <a:rPr kumimoji="1" lang="ja-JP" altLang="en-US" sz="1050" spc="80" dirty="0">
                <a:solidFill>
                  <a:schemeClr val="tx1"/>
                </a:solidFill>
              </a:rPr>
              <a:t>中学校</a:t>
            </a:r>
          </a:p>
          <a:p>
            <a:pPr>
              <a:lnSpc>
                <a:spcPct val="140000"/>
              </a:lnSpc>
              <a:buClr>
                <a:srgbClr val="F7B353"/>
              </a:buClr>
              <a:buSzPct val="120000"/>
            </a:pPr>
            <a:r>
              <a:rPr kumimoji="1" lang="ja-JP" altLang="en-US" sz="1050" spc="80" dirty="0">
                <a:solidFill>
                  <a:schemeClr val="tx1"/>
                </a:solidFill>
              </a:rPr>
              <a:t>生活福祉担当部門</a:t>
            </a:r>
            <a:endParaRPr kumimoji="1" lang="en-US" altLang="ja-JP" sz="1050" spc="80" dirty="0">
              <a:solidFill>
                <a:schemeClr val="tx1"/>
              </a:solidFill>
            </a:endParaRPr>
          </a:p>
          <a:p>
            <a:pPr>
              <a:lnSpc>
                <a:spcPct val="140000"/>
              </a:lnSpc>
              <a:buClr>
                <a:srgbClr val="F7B353"/>
              </a:buClr>
              <a:buSzPct val="120000"/>
            </a:pPr>
            <a:r>
              <a:rPr kumimoji="1" lang="ja-JP" altLang="en-US" sz="1050" spc="80" dirty="0">
                <a:solidFill>
                  <a:schemeClr val="tx1"/>
                </a:solidFill>
              </a:rPr>
              <a:t>福祉事務所</a:t>
            </a:r>
          </a:p>
          <a:p>
            <a:pPr>
              <a:lnSpc>
                <a:spcPct val="140000"/>
              </a:lnSpc>
              <a:buClr>
                <a:srgbClr val="F7B353"/>
              </a:buClr>
              <a:buSzPct val="120000"/>
            </a:pPr>
            <a:r>
              <a:rPr kumimoji="1" lang="ja-JP" altLang="en-US" sz="1050" spc="80" dirty="0">
                <a:solidFill>
                  <a:schemeClr val="tx1"/>
                </a:solidFill>
              </a:rPr>
              <a:t>保健所・保健センター（保健師）</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日本語が母語ではない両親のため、中学生である本人が、外出や通院などのサポートを小学生の頃から行っていた。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中学校では、学力不振、校納金の遅れなどが顕著になったため、担任や</a:t>
            </a:r>
            <a:r>
              <a:rPr kumimoji="1" lang="en-US" altLang="ja-JP" sz="1050" spc="50" dirty="0">
                <a:solidFill>
                  <a:schemeClr val="tx1"/>
                </a:solidFill>
              </a:rPr>
              <a:t>SC/SSW</a:t>
            </a:r>
            <a:r>
              <a:rPr kumimoji="1" lang="ja-JP" altLang="en-US" sz="1050" spc="50" dirty="0">
                <a:solidFill>
                  <a:schemeClr val="tx1"/>
                </a:solidFill>
              </a:rPr>
              <a:t>が気付き、本人からの相談を受けて家庭環境を把握した。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児童福祉担当部署</a:t>
            </a:r>
            <a:r>
              <a:rPr kumimoji="1" lang="ja-JP" altLang="en-US" sz="1050" spc="50" dirty="0">
                <a:solidFill>
                  <a:schemeClr val="tx1"/>
                </a:solidFill>
              </a:rPr>
              <a:t>は、生活福祉担当部門、福祉事務所、保健師と</a:t>
            </a:r>
            <a:r>
              <a:rPr kumimoji="1" lang="ja-JP" altLang="en-US" sz="1050" b="1" spc="50" dirty="0">
                <a:solidFill>
                  <a:srgbClr val="FB5A15"/>
                </a:solidFill>
              </a:rPr>
              <a:t>連携し</a:t>
            </a:r>
            <a:r>
              <a:rPr kumimoji="1" lang="ja-JP" altLang="en-US" sz="1050" spc="50" dirty="0">
                <a:solidFill>
                  <a:schemeClr val="tx1"/>
                </a:solidFill>
              </a:rPr>
              <a:t>、福祉サービスの利用調整や学習支援を行っている。</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子供家庭支援センター</a:t>
            </a:r>
          </a:p>
          <a:p>
            <a:pPr>
              <a:lnSpc>
                <a:spcPct val="140000"/>
              </a:lnSpc>
              <a:buClr>
                <a:srgbClr val="F7B353"/>
              </a:buClr>
              <a:buSzPct val="120000"/>
            </a:pPr>
            <a:r>
              <a:rPr kumimoji="1" lang="ja-JP" altLang="en-US" sz="1050" spc="80" dirty="0">
                <a:solidFill>
                  <a:schemeClr val="tx1"/>
                </a:solidFill>
              </a:rPr>
              <a:t>小学校</a:t>
            </a:r>
            <a:endParaRPr kumimoji="1" lang="en-US" altLang="ja-JP" sz="1050" spc="80" dirty="0">
              <a:solidFill>
                <a:schemeClr val="tx1"/>
              </a:solidFill>
            </a:endParaRPr>
          </a:p>
          <a:p>
            <a:pPr>
              <a:lnSpc>
                <a:spcPct val="140000"/>
              </a:lnSpc>
              <a:buClr>
                <a:srgbClr val="F7B353"/>
              </a:buClr>
              <a:buSzPct val="120000"/>
            </a:pPr>
            <a:r>
              <a:rPr kumimoji="1" lang="ja-JP" altLang="en-US" sz="1050" spc="80" dirty="0">
                <a:solidFill>
                  <a:schemeClr val="tx1"/>
                </a:solidFill>
              </a:rPr>
              <a:t>中学校</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に代わり家事、外出の付き添い、感情面のサポート、見守り、</a:t>
            </a:r>
            <a:endParaRPr kumimoji="1" lang="en-US" altLang="ja-JP" sz="1050" spc="80" dirty="0">
              <a:solidFill>
                <a:schemeClr val="tx1"/>
              </a:solidFill>
            </a:endParaRPr>
          </a:p>
          <a:p>
            <a:pPr>
              <a:lnSpc>
                <a:spcPct val="130000"/>
              </a:lnSpc>
              <a:buClr>
                <a:srgbClr val="F7B353"/>
              </a:buClr>
              <a:buSzPct val="120000"/>
            </a:pPr>
            <a:r>
              <a:rPr kumimoji="1" lang="ja-JP" altLang="en-US" sz="1050" b="1" spc="80" dirty="0">
                <a:solidFill>
                  <a:srgbClr val="FB5A15"/>
                </a:solidFill>
              </a:rPr>
              <a:t>幼いきょうだい</a:t>
            </a:r>
            <a:r>
              <a:rPr kumimoji="1" lang="ja-JP" altLang="en-US" sz="1050" spc="80" dirty="0">
                <a:solidFill>
                  <a:schemeClr val="tx1"/>
                </a:solidFill>
              </a:rPr>
              <a:t>の世話や送迎、見守りをしているケース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日本語を母語としない</a:t>
            </a:r>
            <a:r>
              <a:rPr kumimoji="1" lang="ja-JP" altLang="en-US" sz="1050" spc="80" dirty="0">
                <a:solidFill>
                  <a:schemeClr val="tx1"/>
                </a:solidFill>
              </a:rPr>
              <a:t>両親に代わり、外出のサポート、通院の付き添い、金銭管理などをしているケース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ひとり親家庭で、病気の母、障害のあるきょうだい</a:t>
            </a:r>
            <a:r>
              <a:rPr kumimoji="1" lang="ja-JP" altLang="en-US" sz="1050" spc="80" dirty="0">
                <a:solidFill>
                  <a:schemeClr val="tx1"/>
                </a:solidFill>
              </a:rPr>
              <a:t>の世話をしているケース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母が病気療養をしており、中学生である本人が家事と、支援が必要なきょうだいの世話をしている。</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小学校及び</a:t>
            </a:r>
            <a:r>
              <a:rPr kumimoji="1" lang="ja-JP" altLang="en-US" sz="1050" b="1" spc="50" dirty="0">
                <a:solidFill>
                  <a:srgbClr val="FB5A15"/>
                </a:solidFill>
              </a:rPr>
              <a:t>子供家庭支援センターが状況を把握</a:t>
            </a:r>
            <a:r>
              <a:rPr kumimoji="1" lang="ja-JP" altLang="en-US" sz="1050" spc="50" dirty="0">
                <a:solidFill>
                  <a:schemeClr val="tx1"/>
                </a:solidFill>
              </a:rPr>
              <a:t>しており、</a:t>
            </a:r>
            <a:r>
              <a:rPr kumimoji="1" lang="ja-JP" altLang="en-US" sz="1050" b="1" spc="50" dirty="0">
                <a:solidFill>
                  <a:srgbClr val="FB5A15"/>
                </a:solidFill>
              </a:rPr>
              <a:t>進学にあたって中学校に情報共有</a:t>
            </a:r>
            <a:r>
              <a:rPr kumimoji="1" lang="ja-JP" altLang="en-US" sz="1050" spc="50" dirty="0">
                <a:solidFill>
                  <a:schemeClr val="tx1"/>
                </a:solidFill>
              </a:rPr>
              <a:t>した。本人の学校生活に支障は見られないが、学校は子供家庭支援センターと家庭の状況把握や情報交換を行いつつ見守っている。</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10</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71144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870666"/>
            <a:ext cx="8398552" cy="148903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こども家庭庁　ヤングケアラーについて　</a:t>
            </a:r>
            <a:r>
              <a:rPr kumimoji="1" lang="ja-JP" altLang="en-US" sz="1000" dirty="0">
                <a:solidFill>
                  <a:schemeClr val="tx1"/>
                </a:solidFill>
              </a:rPr>
              <a:t>（</a:t>
            </a:r>
            <a:r>
              <a:rPr kumimoji="1" lang="en-US" altLang="ja-JP" sz="1000" dirty="0">
                <a:solidFill>
                  <a:schemeClr val="tx1"/>
                </a:solidFill>
                <a:hlinkClick r:id="rId2"/>
              </a:rPr>
              <a:t>https://www.cfa.go.jp/policies/young-carer/</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ヤングケアラー支援ガイドライン</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（厚生労働省令和</a:t>
            </a:r>
            <a:r>
              <a:rPr kumimoji="1" lang="en-US" altLang="ja-JP" sz="1000" spc="70" dirty="0">
                <a:solidFill>
                  <a:schemeClr val="tx1"/>
                </a:solidFill>
              </a:rPr>
              <a:t>3</a:t>
            </a:r>
            <a:r>
              <a:rPr kumimoji="1" lang="ja-JP" altLang="en-US" sz="1000" spc="70" dirty="0">
                <a:solidFill>
                  <a:schemeClr val="tx1"/>
                </a:solidFill>
              </a:rPr>
              <a:t>年度 子ども・子育て支援推進調査研究事業 有限責任監査法人トーマツ「多機関・多職種連携によるヤングケアラー支援</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マニュアル～ケアを担う子どもを地域で支えるために～」）</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（こども家庭庁令和</a:t>
            </a:r>
            <a:r>
              <a:rPr kumimoji="1" lang="en-US" altLang="ja-JP" sz="1000" spc="70" dirty="0">
                <a:solidFill>
                  <a:schemeClr val="tx1"/>
                </a:solidFill>
              </a:rPr>
              <a:t>6</a:t>
            </a:r>
            <a:r>
              <a:rPr kumimoji="1" lang="ja-JP" altLang="en-US" sz="1000" spc="70" dirty="0">
                <a:solidFill>
                  <a:schemeClr val="tx1"/>
                </a:solidFill>
              </a:rPr>
              <a:t>年度 子ども・子育て支援等推進調査研究事業 有限責任監査法人トーマツ「ヤングケアラー支援ガイドライン（仮称）」）</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（上記「こども家庭庁</a:t>
            </a:r>
            <a:r>
              <a:rPr kumimoji="1" lang="ja-JP" altLang="en-US" sz="1000" spc="70" dirty="0">
                <a:solidFill>
                  <a:schemeClr val="tx1"/>
                </a:solidFill>
              </a:rPr>
              <a:t>　ヤングケアラーについて」ウェブサイト内</a:t>
            </a:r>
            <a:r>
              <a:rPr kumimoji="1" lang="ja-JP" altLang="en-US" sz="1000" dirty="0">
                <a:solidFill>
                  <a:schemeClr val="tx1"/>
                </a:solidFill>
              </a:rPr>
              <a:t>「</a:t>
            </a:r>
            <a:r>
              <a:rPr kumimoji="1" lang="ja-JP" altLang="en-US" sz="1000" spc="70" dirty="0">
                <a:solidFill>
                  <a:schemeClr val="tx1"/>
                </a:solidFill>
              </a:rPr>
              <a:t>ヤングケアラーに関する調査研究</a:t>
            </a:r>
            <a:r>
              <a:rPr kumimoji="1" lang="ja-JP" altLang="en-US" sz="1000" dirty="0">
                <a:solidFill>
                  <a:schemeClr val="tx1"/>
                </a:solidFill>
              </a:rPr>
              <a:t>」参照）</a:t>
            </a:r>
            <a:endParaRPr kumimoji="1" lang="en-US" altLang="ja-JP" sz="1000" dirty="0">
              <a:solidFill>
                <a:schemeClr val="tx1"/>
              </a:solidFill>
            </a:endParaRPr>
          </a:p>
        </p:txBody>
      </p:sp>
      <p:sp>
        <p:nvSpPr>
          <p:cNvPr id="11" name="正方形/長方形 10"/>
          <p:cNvSpPr/>
          <p:nvPr/>
        </p:nvSpPr>
        <p:spPr>
          <a:xfrm>
            <a:off x="539906" y="870666"/>
            <a:ext cx="1213448" cy="1489035"/>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470996"/>
            <a:ext cx="3805931" cy="195276"/>
            <a:chOff x="539906" y="2244746"/>
            <a:chExt cx="3805931" cy="195276"/>
          </a:xfrm>
        </p:grpSpPr>
        <p:sp>
          <p:nvSpPr>
            <p:cNvPr id="12" name="正方形/長方形 11"/>
            <p:cNvSpPr/>
            <p:nvPr/>
          </p:nvSpPr>
          <p:spPr>
            <a:xfrm>
              <a:off x="697201" y="2245252"/>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772250"/>
            <a:ext cx="918936" cy="608875"/>
          </a:xfrm>
          <a:prstGeom prst="rect">
            <a:avLst/>
          </a:prstGeom>
        </p:spPr>
      </p:pic>
    </p:spTree>
    <p:extLst>
      <p:ext uri="{BB962C8B-B14F-4D97-AF65-F5344CB8AC3E}">
        <p14:creationId xmlns:p14="http://schemas.microsoft.com/office/powerpoint/2010/main" val="327171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688A-A814-409F-2D1E-0975D46D6F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A6E9B-3D8A-CCB8-6854-00E6993BB06F}"/>
              </a:ext>
            </a:extLst>
          </p:cNvPr>
          <p:cNvSpPr>
            <a:spLocks noGrp="1"/>
          </p:cNvSpPr>
          <p:nvPr>
            <p:ph type="sldNum" sz="quarter" idx="12"/>
          </p:nvPr>
        </p:nvSpPr>
        <p:spPr/>
        <p:txBody>
          <a:bodyPr/>
          <a:lstStyle/>
          <a:p>
            <a:fld id="{E404A7C7-E5A9-4202-A9FB-4BD923E4729E}" type="slidenum">
              <a:rPr lang="ja-JP" altLang="en-US" smtClean="0"/>
              <a:pPr/>
              <a:t>11</a:t>
            </a:fld>
            <a:endParaRPr lang="ja-JP" altLang="en-US"/>
          </a:p>
        </p:txBody>
      </p:sp>
      <p:sp>
        <p:nvSpPr>
          <p:cNvPr id="2" name="タイトル 1">
            <a:extLst>
              <a:ext uri="{FF2B5EF4-FFF2-40B4-BE49-F238E27FC236}">
                <a16:creationId xmlns:a16="http://schemas.microsoft.com/office/drawing/2014/main" id="{EA519451-219C-B81C-1299-2077608C5F15}"/>
              </a:ext>
            </a:extLst>
          </p:cNvPr>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0DC438C7-2E1F-5777-B741-DA463E5472CA}"/>
              </a:ext>
            </a:extLst>
          </p:cNvPr>
          <p:cNvGraphicFramePr>
            <a:graphicFrameLocks noGrp="1"/>
          </p:cNvGraphicFramePr>
          <p:nvPr>
            <p:extLst>
              <p:ext uri="{D42A27DB-BD31-4B8C-83A1-F6EECF244321}">
                <p14:modId xmlns:p14="http://schemas.microsoft.com/office/powerpoint/2010/main" val="120373882"/>
              </p:ext>
            </p:extLst>
          </p:nvPr>
        </p:nvGraphicFramePr>
        <p:xfrm>
          <a:off x="539906" y="1053170"/>
          <a:ext cx="9616335" cy="9264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a:t>
                      </a:r>
                      <a:r>
                        <a:rPr lang="ja-JP" altLang="en-US" sz="1000" kern="0" spc="70" baseline="0" dirty="0">
                          <a:solidFill>
                            <a:schemeClr val="tx1"/>
                          </a:solidFill>
                          <a:effectLst/>
                          <a:latin typeface="+mn-ea"/>
                          <a:ea typeface="+mn-ea"/>
                          <a:cs typeface="Times New Roman" panose="02020603050405020304" pitchFamily="18" charset="0"/>
                        </a:rPr>
                        <a:t>虐待対応</a:t>
                      </a:r>
                      <a:r>
                        <a:rPr lang="ja-JP" sz="1000" kern="0" spc="70" baseline="0" dirty="0">
                          <a:solidFill>
                            <a:schemeClr val="tx1"/>
                          </a:solidFill>
                          <a:effectLst/>
                          <a:latin typeface="+mn-ea"/>
                          <a:ea typeface="+mn-ea"/>
                          <a:cs typeface="Times New Roman" panose="02020603050405020304" pitchFamily="18" charset="0"/>
                        </a:rPr>
                        <a:t>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altLang="en-US" sz="1000" kern="0" spc="70" baseline="0" dirty="0">
                          <a:solidFill>
                            <a:schemeClr val="tx1"/>
                          </a:solidFill>
                          <a:effectLst/>
                          <a:latin typeface="+mn-ea"/>
                          <a:ea typeface="+mn-ea"/>
                          <a:cs typeface="Times New Roman" panose="02020603050405020304" pitchFamily="18" charset="0"/>
                        </a:rPr>
                        <a:t>こども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bl>
          </a:graphicData>
        </a:graphic>
      </p:graphicFrame>
      <p:graphicFrame>
        <p:nvGraphicFramePr>
          <p:cNvPr id="13" name="表 12">
            <a:extLst>
              <a:ext uri="{FF2B5EF4-FFF2-40B4-BE49-F238E27FC236}">
                <a16:creationId xmlns:a16="http://schemas.microsoft.com/office/drawing/2014/main" id="{969A007A-F7B7-102B-C979-6BDE1B438180}"/>
              </a:ext>
            </a:extLst>
          </p:cNvPr>
          <p:cNvGraphicFramePr>
            <a:graphicFrameLocks noGrp="1"/>
          </p:cNvGraphicFramePr>
          <p:nvPr>
            <p:extLst>
              <p:ext uri="{D42A27DB-BD31-4B8C-83A1-F6EECF244321}">
                <p14:modId xmlns:p14="http://schemas.microsoft.com/office/powerpoint/2010/main" val="3026797821"/>
              </p:ext>
            </p:extLst>
          </p:nvPr>
        </p:nvGraphicFramePr>
        <p:xfrm>
          <a:off x="535570" y="5821885"/>
          <a:ext cx="9616335" cy="342098"/>
        </p:xfrm>
        <a:graphic>
          <a:graphicData uri="http://schemas.openxmlformats.org/drawingml/2006/table">
            <a:tbl>
              <a:tblPr firstRow="1" firstCol="1" bandRow="1">
                <a:tableStyleId>{5C22544A-7EE6-4342-B048-85BDC9FD1C3A}</a:tableStyleId>
              </a:tblPr>
              <a:tblGrid>
                <a:gridCol w="4865989">
                  <a:extLst>
                    <a:ext uri="{9D8B030D-6E8A-4147-A177-3AD203B41FA5}">
                      <a16:colId xmlns:a16="http://schemas.microsoft.com/office/drawing/2014/main" val="1373258002"/>
                    </a:ext>
                  </a:extLst>
                </a:gridCol>
                <a:gridCol w="4750346">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2"/>
                        </a:rPr>
                        <a:t>https://www.fukushi.metro.tokyo.lg.jp/kodomo/kosodate/young-carer</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549206CD-379C-2041-3EBC-02C67DAF6901}"/>
              </a:ext>
            </a:extLst>
          </p:cNvPr>
          <p:cNvGraphicFramePr>
            <a:graphicFrameLocks noGrp="1"/>
          </p:cNvGraphicFramePr>
          <p:nvPr>
            <p:extLst>
              <p:ext uri="{D42A27DB-BD31-4B8C-83A1-F6EECF244321}">
                <p14:modId xmlns:p14="http://schemas.microsoft.com/office/powerpoint/2010/main" val="543322034"/>
              </p:ext>
            </p:extLst>
          </p:nvPr>
        </p:nvGraphicFramePr>
        <p:xfrm>
          <a:off x="535571" y="3163531"/>
          <a:ext cx="9616335" cy="238392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zh-TW" altLang="en-US" sz="1000" kern="100" dirty="0">
                          <a:solidFill>
                            <a:schemeClr val="tx1">
                              <a:lumMod val="75000"/>
                              <a:lumOff val="25000"/>
                            </a:schemeClr>
                          </a:solidFill>
                          <a:effectLst/>
                          <a:latin typeface="+mn-ea"/>
                          <a:ea typeface="+mn-ea"/>
                          <a:cs typeface="Times New Roman" panose="02020603050405020304" pitchFamily="18" charset="0"/>
                        </a:rPr>
                        <a:t>東京都外国人相談（</a:t>
                      </a:r>
                      <a:r>
                        <a:rPr lang="en-US" altLang="zh-TW" sz="1000" kern="100" dirty="0">
                          <a:solidFill>
                            <a:schemeClr val="tx1">
                              <a:lumMod val="75000"/>
                              <a:lumOff val="25000"/>
                            </a:schemeClr>
                          </a:solidFill>
                          <a:effectLst/>
                          <a:latin typeface="+mn-ea"/>
                          <a:ea typeface="+mn-ea"/>
                          <a:cs typeface="Times New Roman" panose="02020603050405020304" pitchFamily="18" charset="0"/>
                        </a:rPr>
                        <a:t>FRAC</a:t>
                      </a:r>
                      <a:r>
                        <a:rPr lang="zh-TW" altLang="en-US" sz="1000" kern="100" dirty="0">
                          <a:solidFill>
                            <a:schemeClr val="tx1">
                              <a:lumMod val="75000"/>
                              <a:lumOff val="25000"/>
                            </a:schemeClr>
                          </a:solidFill>
                          <a:effectLst/>
                          <a:latin typeface="+mn-ea"/>
                          <a:ea typeface="+mn-ea"/>
                          <a:cs typeface="Times New Roman" panose="02020603050405020304" pitchFamily="18" charset="0"/>
                        </a:rPr>
                        <a:t>）</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TW" altLang="en-US" sz="1000" kern="100" spc="70" baseline="0" dirty="0">
                          <a:solidFill>
                            <a:schemeClr val="tx1"/>
                          </a:solidFill>
                          <a:effectLst/>
                          <a:latin typeface="+mn-ea"/>
                          <a:ea typeface="+mn-ea"/>
                          <a:cs typeface="Times New Roman" panose="02020603050405020304" pitchFamily="18" charset="0"/>
                        </a:rPr>
                        <a:t>●電話相談窓口　</a:t>
                      </a:r>
                      <a:endParaRPr lang="en-US" altLang="zh-TW" sz="1000" kern="100" spc="70" baseline="0" dirty="0">
                        <a:solidFill>
                          <a:schemeClr val="tx1"/>
                        </a:solidFill>
                        <a:effectLst/>
                        <a:latin typeface="+mn-ea"/>
                        <a:ea typeface="+mn-ea"/>
                        <a:cs typeface="Times New Roman" panose="02020603050405020304" pitchFamily="18" charset="0"/>
                      </a:endParaRPr>
                    </a:p>
                    <a:p>
                      <a:pPr algn="just"/>
                      <a:r>
                        <a:rPr lang="zh-TW" altLang="en-US" sz="1000" kern="100" spc="70" baseline="0" dirty="0">
                          <a:solidFill>
                            <a:schemeClr val="tx1"/>
                          </a:solidFill>
                          <a:effectLst/>
                          <a:latin typeface="+mn-ea"/>
                          <a:ea typeface="+mn-ea"/>
                          <a:cs typeface="Times New Roman" panose="02020603050405020304" pitchFamily="18" charset="0"/>
                        </a:rPr>
                        <a:t>英語  </a:t>
                      </a:r>
                      <a:r>
                        <a:rPr lang="en-US" altLang="zh-TW" sz="1000" kern="100" spc="70" baseline="0" dirty="0">
                          <a:solidFill>
                            <a:schemeClr val="tx1"/>
                          </a:solidFill>
                          <a:effectLst/>
                          <a:latin typeface="+mn-ea"/>
                          <a:ea typeface="+mn-ea"/>
                          <a:cs typeface="Times New Roman" panose="02020603050405020304" pitchFamily="18" charset="0"/>
                        </a:rPr>
                        <a:t>03-5320-7744</a:t>
                      </a:r>
                      <a:r>
                        <a:rPr lang="ja-JP" altLang="en-US" sz="1000" kern="100" spc="70" baseline="0" dirty="0">
                          <a:solidFill>
                            <a:schemeClr val="tx1"/>
                          </a:solidFill>
                          <a:effectLst/>
                          <a:latin typeface="+mn-ea"/>
                          <a:ea typeface="+mn-ea"/>
                          <a:cs typeface="Times New Roman" panose="02020603050405020304" pitchFamily="18" charset="0"/>
                        </a:rPr>
                        <a:t>　</a:t>
                      </a:r>
                      <a:r>
                        <a:rPr lang="zh-TW" altLang="en-US" sz="1000" kern="100" spc="70" baseline="0" dirty="0">
                          <a:solidFill>
                            <a:schemeClr val="tx1"/>
                          </a:solidFill>
                          <a:effectLst/>
                          <a:latin typeface="+mn-ea"/>
                          <a:ea typeface="+mn-ea"/>
                          <a:cs typeface="Times New Roman" panose="02020603050405020304" pitchFamily="18" charset="0"/>
                        </a:rPr>
                        <a:t>中国語  </a:t>
                      </a:r>
                      <a:r>
                        <a:rPr lang="en-US" altLang="zh-TW" sz="1000" kern="100" spc="70" baseline="0" dirty="0">
                          <a:solidFill>
                            <a:schemeClr val="tx1"/>
                          </a:solidFill>
                          <a:effectLst/>
                          <a:latin typeface="+mn-ea"/>
                          <a:ea typeface="+mn-ea"/>
                          <a:cs typeface="Times New Roman" panose="02020603050405020304" pitchFamily="18" charset="0"/>
                        </a:rPr>
                        <a:t>03-5320-7766</a:t>
                      </a:r>
                      <a:r>
                        <a:rPr lang="zh-TW" altLang="en-US" sz="1000" kern="100" spc="70" baseline="0" dirty="0">
                          <a:solidFill>
                            <a:schemeClr val="tx1"/>
                          </a:solidFill>
                          <a:effectLst/>
                          <a:latin typeface="+mn-ea"/>
                          <a:ea typeface="+mn-ea"/>
                          <a:cs typeface="Times New Roman" panose="02020603050405020304" pitchFamily="18" charset="0"/>
                        </a:rPr>
                        <a:t>  韓国語  </a:t>
                      </a:r>
                      <a:r>
                        <a:rPr lang="en-US" altLang="zh-TW" sz="1000" kern="100" spc="70" baseline="0" dirty="0">
                          <a:solidFill>
                            <a:schemeClr val="tx1"/>
                          </a:solidFill>
                          <a:effectLst/>
                          <a:latin typeface="+mn-ea"/>
                          <a:ea typeface="+mn-ea"/>
                          <a:cs typeface="Times New Roman" panose="02020603050405020304" pitchFamily="18" charset="0"/>
                        </a:rPr>
                        <a:t>03-5320-7700</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（若ナビ</a:t>
                      </a:r>
                      <a:r>
                        <a:rPr lang="en-US" altLang="ja-JP" sz="1000" kern="0" spc="70" baseline="0" dirty="0">
                          <a:solidFill>
                            <a:schemeClr val="tx1">
                              <a:lumMod val="75000"/>
                              <a:lumOff val="25000"/>
                            </a:schemeClr>
                          </a:solidFill>
                          <a:effectLst/>
                          <a:latin typeface="+mn-ea"/>
                          <a:ea typeface="+mn-ea"/>
                          <a:cs typeface="Times New Roman" panose="02020603050405020304" pitchFamily="18" charset="0"/>
                        </a:rPr>
                        <a:t>α</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3"/>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900" kern="0" spc="70" baseline="0" dirty="0">
                          <a:effectLst/>
                          <a:latin typeface="+mn-ea"/>
                          <a:ea typeface="+mn-ea"/>
                          <a:cs typeface="Times New Roman" panose="02020603050405020304" pitchFamily="18" charset="0"/>
                        </a:rPr>
                        <a:t>●電話相談窓口</a:t>
                      </a:r>
                      <a:r>
                        <a:rPr lang="ja-JP" altLang="en-US" sz="900" kern="0" spc="70" baseline="0" dirty="0">
                          <a:effectLst/>
                          <a:latin typeface="+mn-ea"/>
                          <a:ea typeface="+mn-ea"/>
                          <a:cs typeface="Times New Roman" panose="02020603050405020304" pitchFamily="18" charset="0"/>
                        </a:rPr>
                        <a:t> </a:t>
                      </a:r>
                      <a:r>
                        <a:rPr lang="en-US" sz="900" kern="0" spc="70" baseline="0" dirty="0">
                          <a:effectLst/>
                          <a:latin typeface="+mn-ea"/>
                          <a:ea typeface="+mn-ea"/>
                          <a:cs typeface="Times New Roman" panose="02020603050405020304" pitchFamily="18" charset="0"/>
                        </a:rPr>
                        <a:t>03-3267-0808</a:t>
                      </a:r>
                      <a:r>
                        <a:rPr lang="ja-JP" altLang="en-US" sz="900" kern="0" spc="70" baseline="0" dirty="0">
                          <a:effectLst/>
                          <a:latin typeface="+mn-ea"/>
                          <a:ea typeface="+mn-ea"/>
                          <a:cs typeface="Times New Roman" panose="02020603050405020304" pitchFamily="18" charset="0"/>
                        </a:rPr>
                        <a:t> ●面接相談</a:t>
                      </a:r>
                      <a:r>
                        <a:rPr lang="en-US" altLang="ja-JP" sz="900" kern="0" spc="70" baseline="0" dirty="0">
                          <a:effectLst/>
                          <a:latin typeface="+mn-ea"/>
                          <a:ea typeface="+mn-ea"/>
                          <a:cs typeface="Times New Roman" panose="02020603050405020304" pitchFamily="18" charset="0"/>
                        </a:rPr>
                        <a:t>(</a:t>
                      </a:r>
                      <a:r>
                        <a:rPr lang="ja-JP" altLang="en-US" sz="900" kern="0" spc="70" baseline="0" dirty="0">
                          <a:effectLst/>
                          <a:latin typeface="+mn-ea"/>
                          <a:ea typeface="+mn-ea"/>
                          <a:cs typeface="Times New Roman" panose="02020603050405020304" pitchFamily="18" charset="0"/>
                        </a:rPr>
                        <a:t>事前予約制</a:t>
                      </a:r>
                      <a:r>
                        <a:rPr lang="en-US" altLang="ja-JP" sz="900" kern="0" spc="70" baseline="0" dirty="0">
                          <a:effectLst/>
                          <a:latin typeface="+mn-ea"/>
                          <a:ea typeface="+mn-ea"/>
                          <a:cs typeface="Times New Roman" panose="02020603050405020304" pitchFamily="18" charset="0"/>
                        </a:rPr>
                        <a:t>)</a:t>
                      </a:r>
                      <a:r>
                        <a:rPr lang="ja-JP" sz="900" kern="0" spc="70" baseline="0" dirty="0">
                          <a:effectLst/>
                          <a:latin typeface="+mn-ea"/>
                          <a:ea typeface="+mn-ea"/>
                          <a:cs typeface="Times New Roman" panose="02020603050405020304" pitchFamily="18" charset="0"/>
                        </a:rPr>
                        <a:t>●メール相談　●</a:t>
                      </a:r>
                      <a:r>
                        <a:rPr lang="en-US" sz="900" kern="0" spc="70" baseline="0" dirty="0">
                          <a:effectLst/>
                          <a:latin typeface="+mn-ea"/>
                          <a:ea typeface="+mn-ea"/>
                          <a:cs typeface="Times New Roman" panose="02020603050405020304" pitchFamily="18" charset="0"/>
                        </a:rPr>
                        <a:t>LINE</a:t>
                      </a:r>
                      <a:r>
                        <a:rPr lang="ja-JP" sz="900" kern="0" spc="70" baseline="0" dirty="0">
                          <a:effectLst/>
                          <a:latin typeface="+mn-ea"/>
                          <a:ea typeface="+mn-ea"/>
                          <a:cs typeface="Times New Roman" panose="02020603050405020304" pitchFamily="18" charset="0"/>
                        </a:rPr>
                        <a:t>相談</a:t>
                      </a:r>
                      <a:endParaRPr lang="en-US" altLang="ja-JP" sz="9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4"/>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r h="0">
                <a:tc>
                  <a:txBody>
                    <a:bodyPr/>
                    <a:lstStyle/>
                    <a:p>
                      <a:pPr marL="0" algn="just" defTabSz="1007577" rtl="0" eaLnBrk="1" latinLnBrk="0" hangingPunct="1">
                        <a:lnSpc>
                          <a:spcPct val="100000"/>
                        </a:lnSpc>
                      </a:pPr>
                      <a:r>
                        <a:rPr kumimoji="1" lang="ja-JP" altLang="en-US" sz="1000" b="1" kern="0" spc="70" baseline="0" dirty="0">
                          <a:solidFill>
                            <a:schemeClr val="tx1">
                              <a:lumMod val="75000"/>
                              <a:lumOff val="25000"/>
                            </a:schemeClr>
                          </a:solidFill>
                          <a:effectLst/>
                          <a:latin typeface="+mn-ea"/>
                          <a:ea typeface="+mn-ea"/>
                          <a:cs typeface="Times New Roman" panose="02020603050405020304" pitchFamily="18" charset="0"/>
                        </a:rPr>
                        <a:t>精神保健に関する相談</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marL="0" marR="0" lvl="0" indent="0" algn="just" defTabSz="1007577" rtl="0" eaLnBrk="1" fontAlgn="auto" latinLnBrk="0" hangingPunct="1">
                        <a:lnSpc>
                          <a:spcPct val="100000"/>
                        </a:lnSpc>
                        <a:spcBef>
                          <a:spcPts val="0"/>
                        </a:spcBef>
                        <a:spcAft>
                          <a:spcPts val="0"/>
                        </a:spcAft>
                        <a:buClrTx/>
                        <a:buSzTx/>
                        <a:buFontTx/>
                        <a:buNone/>
                        <a:tabLst/>
                        <a:defRPr/>
                      </a:pPr>
                      <a:r>
                        <a:rPr kumimoji="1" lang="ja-JP" altLang="en-US" sz="1000" kern="0" spc="70" baseline="0" dirty="0">
                          <a:solidFill>
                            <a:schemeClr val="tx1">
                              <a:lumMod val="75000"/>
                              <a:lumOff val="25000"/>
                            </a:schemeClr>
                          </a:solidFill>
                          <a:effectLst/>
                          <a:latin typeface="+mn-ea"/>
                          <a:ea typeface="+mn-ea"/>
                          <a:cs typeface="Times New Roman" panose="02020603050405020304" pitchFamily="18" charset="0"/>
                        </a:rPr>
                        <a:t>都立（総合）精神保健福祉センター</a:t>
                      </a:r>
                    </a:p>
                  </a:txBody>
                  <a:tcPr marL="72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7200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5"/>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38206"/>
                  </a:ext>
                </a:extLst>
              </a:tr>
            </a:tbl>
          </a:graphicData>
        </a:graphic>
      </p:graphicFrame>
      <p:grpSp>
        <p:nvGrpSpPr>
          <p:cNvPr id="17" name="グループ化 16">
            <a:extLst>
              <a:ext uri="{FF2B5EF4-FFF2-40B4-BE49-F238E27FC236}">
                <a16:creationId xmlns:a16="http://schemas.microsoft.com/office/drawing/2014/main" id="{2BED2D2A-9B72-3B67-CF0B-655AF90B0517}"/>
              </a:ext>
            </a:extLst>
          </p:cNvPr>
          <p:cNvGrpSpPr/>
          <p:nvPr/>
        </p:nvGrpSpPr>
        <p:grpSpPr>
          <a:xfrm>
            <a:off x="539906" y="769129"/>
            <a:ext cx="3805931" cy="204295"/>
            <a:chOff x="539906" y="2235727"/>
            <a:chExt cx="3805931" cy="204295"/>
          </a:xfrm>
        </p:grpSpPr>
        <p:sp>
          <p:nvSpPr>
            <p:cNvPr id="19" name="正方形/長方形 18">
              <a:extLst>
                <a:ext uri="{FF2B5EF4-FFF2-40B4-BE49-F238E27FC236}">
                  <a16:creationId xmlns:a16="http://schemas.microsoft.com/office/drawing/2014/main" id="{E9F9A8D7-8849-5701-A63A-7A9FD4D66622}"/>
                </a:ext>
              </a:extLst>
            </p:cNvPr>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a:extLst>
                <a:ext uri="{FF2B5EF4-FFF2-40B4-BE49-F238E27FC236}">
                  <a16:creationId xmlns:a16="http://schemas.microsoft.com/office/drawing/2014/main" id="{55BF9734-9EFE-E1F2-0C0F-5FDC93DE4186}"/>
                </a:ext>
              </a:extLst>
            </p:cNvPr>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2648BC5A-BD67-7D73-7CC0-EDD5AF00CE9F}"/>
              </a:ext>
            </a:extLst>
          </p:cNvPr>
          <p:cNvGrpSpPr/>
          <p:nvPr/>
        </p:nvGrpSpPr>
        <p:grpSpPr>
          <a:xfrm>
            <a:off x="539906" y="2179592"/>
            <a:ext cx="7529379" cy="204295"/>
            <a:chOff x="539906" y="2235727"/>
            <a:chExt cx="7529379" cy="204295"/>
          </a:xfrm>
        </p:grpSpPr>
        <p:sp>
          <p:nvSpPr>
            <p:cNvPr id="24" name="正方形/長方形 23">
              <a:extLst>
                <a:ext uri="{FF2B5EF4-FFF2-40B4-BE49-F238E27FC236}">
                  <a16:creationId xmlns:a16="http://schemas.microsoft.com/office/drawing/2014/main" id="{A96F823D-F3A2-8990-BA3A-1D0D38705138}"/>
                </a:ext>
              </a:extLst>
            </p:cNvPr>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こども家庭庁相談窓口検索ページ</a:t>
              </a:r>
            </a:p>
          </p:txBody>
        </p:sp>
        <p:sp>
          <p:nvSpPr>
            <p:cNvPr id="25" name="正方形/長方形 24">
              <a:extLst>
                <a:ext uri="{FF2B5EF4-FFF2-40B4-BE49-F238E27FC236}">
                  <a16:creationId xmlns:a16="http://schemas.microsoft.com/office/drawing/2014/main" id="{4632E971-69E2-87E6-6BDA-85518365100E}"/>
                </a:ext>
              </a:extLst>
            </p:cNvPr>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9F232E3-18EF-81A9-E9F9-F53DEBCBCED3}"/>
              </a:ext>
            </a:extLst>
          </p:cNvPr>
          <p:cNvGrpSpPr/>
          <p:nvPr/>
        </p:nvGrpSpPr>
        <p:grpSpPr>
          <a:xfrm>
            <a:off x="535572" y="2901088"/>
            <a:ext cx="3805931" cy="204295"/>
            <a:chOff x="539906" y="2436101"/>
            <a:chExt cx="3805931" cy="204295"/>
          </a:xfrm>
        </p:grpSpPr>
        <p:sp>
          <p:nvSpPr>
            <p:cNvPr id="27" name="正方形/長方形 26">
              <a:extLst>
                <a:ext uri="{FF2B5EF4-FFF2-40B4-BE49-F238E27FC236}">
                  <a16:creationId xmlns:a16="http://schemas.microsoft.com/office/drawing/2014/main" id="{39C4B47F-BEB1-47C3-E321-6539311F6AFA}"/>
                </a:ext>
              </a:extLst>
            </p:cNvPr>
            <p:cNvSpPr/>
            <p:nvPr/>
          </p:nvSpPr>
          <p:spPr>
            <a:xfrm>
              <a:off x="697201" y="2436101"/>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a:extLst>
                <a:ext uri="{FF2B5EF4-FFF2-40B4-BE49-F238E27FC236}">
                  <a16:creationId xmlns:a16="http://schemas.microsoft.com/office/drawing/2014/main" id="{A4B7FEDE-C2C2-AB08-8470-0738AA6ABDCB}"/>
                </a:ext>
              </a:extLst>
            </p:cNvPr>
            <p:cNvSpPr/>
            <p:nvPr/>
          </p:nvSpPr>
          <p:spPr>
            <a:xfrm>
              <a:off x="539906" y="2445120"/>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9">
            <a:extLst>
              <a:ext uri="{FF2B5EF4-FFF2-40B4-BE49-F238E27FC236}">
                <a16:creationId xmlns:a16="http://schemas.microsoft.com/office/drawing/2014/main" id="{158C7823-33C0-411A-CDD0-AF96C2647DC6}"/>
              </a:ext>
            </a:extLst>
          </p:cNvPr>
          <p:cNvSpPr txBox="1"/>
          <p:nvPr/>
        </p:nvSpPr>
        <p:spPr>
          <a:xfrm>
            <a:off x="579515" y="2355666"/>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6"/>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7" name="object 9">
            <a:extLst>
              <a:ext uri="{FF2B5EF4-FFF2-40B4-BE49-F238E27FC236}">
                <a16:creationId xmlns:a16="http://schemas.microsoft.com/office/drawing/2014/main" id="{12C34E56-11EE-F917-FD3E-967764C2DF4F}"/>
              </a:ext>
            </a:extLst>
          </p:cNvPr>
          <p:cNvSpPr txBox="1"/>
          <p:nvPr/>
        </p:nvSpPr>
        <p:spPr>
          <a:xfrm>
            <a:off x="535571" y="6183095"/>
            <a:ext cx="8060608" cy="1036117"/>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東京都では、子供・若者支援情報冊子「これからの道」を作成しています。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gn="just">
              <a:lnSpc>
                <a:spcPct val="133300"/>
              </a:lnSpc>
              <a:spcBef>
                <a:spcPts val="100"/>
              </a:spcBef>
            </a:pPr>
            <a:r>
              <a:rPr lang="ja-JP" altLang="en-US" sz="1000" dirty="0">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その他進路が定まらない場合の相談窓口等をコンパクトにまとめています。</a:t>
            </a:r>
          </a:p>
          <a:p>
            <a:pPr marL="46086" marR="39173" indent="100813" algn="just">
              <a:lnSpc>
                <a:spcPct val="133300"/>
              </a:lnSpc>
              <a:spcBef>
                <a:spcPts val="91"/>
              </a:spcBef>
            </a:pPr>
            <a:r>
              <a:rPr lang="ja-JP" altLang="en-US" sz="1000" dirty="0">
                <a:latin typeface="Meiryo UI" panose="020B0604030504040204" pitchFamily="50" charset="-128"/>
                <a:ea typeface="Meiryo UI" panose="020B0604030504040204" pitchFamily="50" charset="-128"/>
                <a:cs typeface="Source Han Sans JP Heavy"/>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　</a:t>
            </a:r>
          </a:p>
        </p:txBody>
      </p:sp>
      <p:pic>
        <p:nvPicPr>
          <p:cNvPr id="5" name="図 4" descr="ダイアグラム&#10;&#10;AI 生成コンテンツは誤りを含む可能性があります。">
            <a:extLst>
              <a:ext uri="{FF2B5EF4-FFF2-40B4-BE49-F238E27FC236}">
                <a16:creationId xmlns:a16="http://schemas.microsoft.com/office/drawing/2014/main" id="{2B2ED45A-5F7C-B39F-C7A4-D1AFB75143A9}"/>
              </a:ext>
            </a:extLst>
          </p:cNvPr>
          <p:cNvPicPr>
            <a:picLocks noChangeAspect="1"/>
          </p:cNvPicPr>
          <p:nvPr/>
        </p:nvPicPr>
        <p:blipFill>
          <a:blip r:embed="rId7"/>
          <a:stretch>
            <a:fillRect/>
          </a:stretch>
        </p:blipFill>
        <p:spPr>
          <a:xfrm>
            <a:off x="9177243" y="6249913"/>
            <a:ext cx="682328" cy="969299"/>
          </a:xfrm>
          <a:prstGeom prst="rect">
            <a:avLst/>
          </a:prstGeom>
        </p:spPr>
      </p:pic>
      <p:sp>
        <p:nvSpPr>
          <p:cNvPr id="6" name="object 9">
            <a:extLst>
              <a:ext uri="{FF2B5EF4-FFF2-40B4-BE49-F238E27FC236}">
                <a16:creationId xmlns:a16="http://schemas.microsoft.com/office/drawing/2014/main" id="{91AE373F-B362-E611-1A20-696C2368C656}"/>
              </a:ext>
            </a:extLst>
          </p:cNvPr>
          <p:cNvSpPr txBox="1"/>
          <p:nvPr/>
        </p:nvSpPr>
        <p:spPr>
          <a:xfrm>
            <a:off x="8624895" y="7254053"/>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8" name="object 9">
            <a:extLst>
              <a:ext uri="{FF2B5EF4-FFF2-40B4-BE49-F238E27FC236}">
                <a16:creationId xmlns:a16="http://schemas.microsoft.com/office/drawing/2014/main" id="{A6101E09-E6F9-1AA2-F707-6E4F38CE1E97}"/>
              </a:ext>
            </a:extLst>
          </p:cNvPr>
          <p:cNvSpPr txBox="1"/>
          <p:nvPr/>
        </p:nvSpPr>
        <p:spPr>
          <a:xfrm>
            <a:off x="5182932" y="7036230"/>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E8269C95-8674-CC01-D47C-03BA5B36A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714" y="7042853"/>
            <a:ext cx="685532" cy="221544"/>
          </a:xfrm>
          <a:prstGeom prst="rect">
            <a:avLst/>
          </a:prstGeom>
        </p:spPr>
      </p:pic>
      <p:pic>
        <p:nvPicPr>
          <p:cNvPr id="16" name="図 15" descr="QR コード&#10;&#10;AI 生成コンテンツは誤りを含む可能性があります。">
            <a:extLst>
              <a:ext uri="{FF2B5EF4-FFF2-40B4-BE49-F238E27FC236}">
                <a16:creationId xmlns:a16="http://schemas.microsoft.com/office/drawing/2014/main" id="{238BB978-A0A1-F34B-B7CC-C42EA9997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242" y="2156587"/>
            <a:ext cx="626775" cy="626775"/>
          </a:xfrm>
          <a:prstGeom prst="rect">
            <a:avLst/>
          </a:prstGeom>
        </p:spPr>
      </p:pic>
      <p:sp>
        <p:nvSpPr>
          <p:cNvPr id="11" name="object 6">
            <a:extLst>
              <a:ext uri="{FF2B5EF4-FFF2-40B4-BE49-F238E27FC236}">
                <a16:creationId xmlns:a16="http://schemas.microsoft.com/office/drawing/2014/main" id="{77E2E4B4-F678-00F8-3D7D-5C13D4437E37}"/>
              </a:ext>
            </a:extLst>
          </p:cNvPr>
          <p:cNvSpPr txBox="1"/>
          <p:nvPr/>
        </p:nvSpPr>
        <p:spPr>
          <a:xfrm>
            <a:off x="516521" y="5568991"/>
            <a:ext cx="9620669" cy="167866"/>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a:solidFill>
                  <a:srgbClr val="414042"/>
                </a:solidFill>
                <a:latin typeface="Meiryo UI" panose="020B0604030504040204" pitchFamily="50" charset="-128"/>
                <a:ea typeface="Meiryo UI" panose="020B0604030504040204" pitchFamily="50" charset="-128"/>
                <a:cs typeface="Source Han Sans JP"/>
                <a:hlinkClick r:id="rId10"/>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4024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37" name="角丸四角形 36"/>
          <p:cNvSpPr/>
          <p:nvPr/>
        </p:nvSpPr>
        <p:spPr>
          <a:xfrm>
            <a:off x="6515906" y="4114646"/>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362564"/>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354130"/>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968311"/>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530229"/>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6092147"/>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654065"/>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 name="グループ化 4">
            <a:extLst>
              <a:ext uri="{FF2B5EF4-FFF2-40B4-BE49-F238E27FC236}">
                <a16:creationId xmlns:a16="http://schemas.microsoft.com/office/drawing/2014/main" id="{E3F4994F-789F-343A-5A55-07A0CA7CCB13}"/>
              </a:ext>
            </a:extLst>
          </p:cNvPr>
          <p:cNvGrpSpPr/>
          <p:nvPr/>
        </p:nvGrpSpPr>
        <p:grpSpPr>
          <a:xfrm>
            <a:off x="654082" y="3910643"/>
            <a:ext cx="5396865" cy="3246375"/>
            <a:chOff x="1061069" y="4561853"/>
            <a:chExt cx="5396865" cy="3246375"/>
          </a:xfrm>
        </p:grpSpPr>
        <p:grpSp>
          <p:nvGrpSpPr>
            <p:cNvPr id="6" name="グループ化 5">
              <a:extLst>
                <a:ext uri="{FF2B5EF4-FFF2-40B4-BE49-F238E27FC236}">
                  <a16:creationId xmlns:a16="http://schemas.microsoft.com/office/drawing/2014/main" id="{A2E0B191-835B-23F9-2804-2EC6308F2726}"/>
                </a:ext>
              </a:extLst>
            </p:cNvPr>
            <p:cNvGrpSpPr/>
            <p:nvPr/>
          </p:nvGrpSpPr>
          <p:grpSpPr>
            <a:xfrm>
              <a:off x="1061069" y="4561853"/>
              <a:ext cx="5396865" cy="3246375"/>
              <a:chOff x="1061069" y="4561853"/>
              <a:chExt cx="5396865" cy="3246375"/>
            </a:xfrm>
          </p:grpSpPr>
          <p:sp>
            <p:nvSpPr>
              <p:cNvPr id="8" name="object 46">
                <a:extLst>
                  <a:ext uri="{FF2B5EF4-FFF2-40B4-BE49-F238E27FC236}">
                    <a16:creationId xmlns:a16="http://schemas.microsoft.com/office/drawing/2014/main" id="{9F55885B-96FC-AE33-C0F1-CB3F409E4596}"/>
                  </a:ext>
                </a:extLst>
              </p:cNvPr>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9" name="テキスト ボックス 8">
                <a:extLst>
                  <a:ext uri="{FF2B5EF4-FFF2-40B4-BE49-F238E27FC236}">
                    <a16:creationId xmlns:a16="http://schemas.microsoft.com/office/drawing/2014/main" id="{E8A48DB4-BB8D-84E5-C7CA-72187AC8E43B}"/>
                  </a:ext>
                </a:extLst>
              </p:cNvPr>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10" name="テキスト ボックス 9">
                <a:extLst>
                  <a:ext uri="{FF2B5EF4-FFF2-40B4-BE49-F238E27FC236}">
                    <a16:creationId xmlns:a16="http://schemas.microsoft.com/office/drawing/2014/main" id="{D1247E68-4519-DE61-3D35-219386D7F4A8}"/>
                  </a:ext>
                </a:extLst>
              </p:cNvPr>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12" name="テキスト ボックス 11">
                <a:extLst>
                  <a:ext uri="{FF2B5EF4-FFF2-40B4-BE49-F238E27FC236}">
                    <a16:creationId xmlns:a16="http://schemas.microsoft.com/office/drawing/2014/main" id="{52A25B9A-8016-9826-36ED-F1DFA62E86AF}"/>
                  </a:ext>
                </a:extLst>
              </p:cNvPr>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13" name="テキスト ボックス 12">
                <a:extLst>
                  <a:ext uri="{FF2B5EF4-FFF2-40B4-BE49-F238E27FC236}">
                    <a16:creationId xmlns:a16="http://schemas.microsoft.com/office/drawing/2014/main" id="{9B46AB8C-1DB8-106B-5F2A-8E46C33523B7}"/>
                  </a:ext>
                </a:extLst>
              </p:cNvPr>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14" name="テキスト ボックス 13">
                <a:extLst>
                  <a:ext uri="{FF2B5EF4-FFF2-40B4-BE49-F238E27FC236}">
                    <a16:creationId xmlns:a16="http://schemas.microsoft.com/office/drawing/2014/main" id="{3A649862-844B-2DC3-8B84-9607D583CF8B}"/>
                  </a:ext>
                </a:extLst>
              </p:cNvPr>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17" name="テキスト ボックス 16">
                <a:extLst>
                  <a:ext uri="{FF2B5EF4-FFF2-40B4-BE49-F238E27FC236}">
                    <a16:creationId xmlns:a16="http://schemas.microsoft.com/office/drawing/2014/main" id="{258F9767-7F3D-9C00-54D9-64A52DF711A5}"/>
                  </a:ext>
                </a:extLst>
              </p:cNvPr>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20" name="テキスト ボックス 19">
                <a:extLst>
                  <a:ext uri="{FF2B5EF4-FFF2-40B4-BE49-F238E27FC236}">
                    <a16:creationId xmlns:a16="http://schemas.microsoft.com/office/drawing/2014/main" id="{739DB3C4-9064-6CB4-CE9D-2DACB3AD9311}"/>
                  </a:ext>
                </a:extLst>
              </p:cNvPr>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22" name="テキスト ボックス 21">
                <a:extLst>
                  <a:ext uri="{FF2B5EF4-FFF2-40B4-BE49-F238E27FC236}">
                    <a16:creationId xmlns:a16="http://schemas.microsoft.com/office/drawing/2014/main" id="{7221C706-329B-D533-ADAE-3BF701D1D261}"/>
                  </a:ext>
                </a:extLst>
              </p:cNvPr>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23" name="テキスト ボックス 22">
                <a:extLst>
                  <a:ext uri="{FF2B5EF4-FFF2-40B4-BE49-F238E27FC236}">
                    <a16:creationId xmlns:a16="http://schemas.microsoft.com/office/drawing/2014/main" id="{2F0336F2-3958-282D-206B-91B131D0F9CC}"/>
                  </a:ext>
                </a:extLst>
              </p:cNvPr>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24" name="テキスト ボックス 23">
                <a:extLst>
                  <a:ext uri="{FF2B5EF4-FFF2-40B4-BE49-F238E27FC236}">
                    <a16:creationId xmlns:a16="http://schemas.microsoft.com/office/drawing/2014/main" id="{CD260A03-B32F-156A-9FB2-4B07CC464813}"/>
                  </a:ext>
                </a:extLst>
              </p:cNvPr>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25" name="図 24" descr="ダイアグラム&#10;&#10;AI 生成コンテンツは誤りを含む可能性があります。">
                <a:extLst>
                  <a:ext uri="{FF2B5EF4-FFF2-40B4-BE49-F238E27FC236}">
                    <a16:creationId xmlns:a16="http://schemas.microsoft.com/office/drawing/2014/main" id="{C4562EAF-7647-6930-4247-F886F98E5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26" name="図 25" descr="ボックス, 部屋 が含まれている画像&#10;&#10;AI 生成コンテンツは誤りを含む可能性があります。">
                <a:extLst>
                  <a:ext uri="{FF2B5EF4-FFF2-40B4-BE49-F238E27FC236}">
                    <a16:creationId xmlns:a16="http://schemas.microsoft.com/office/drawing/2014/main" id="{FF6877DD-A640-A356-D020-D2D27E4B56C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27" name="図 26" descr="図形 が含まれている画像&#10;&#10;AI 生成コンテンツは誤りを含む可能性があります。">
                <a:extLst>
                  <a:ext uri="{FF2B5EF4-FFF2-40B4-BE49-F238E27FC236}">
                    <a16:creationId xmlns:a16="http://schemas.microsoft.com/office/drawing/2014/main" id="{93CB3D9F-3E92-B499-430A-43352F0DDC37}"/>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34" name="図 33" descr="部屋 が含まれている画像&#10;&#10;AI 生成コンテンツは誤りを含む可能性があります。">
                <a:extLst>
                  <a:ext uri="{FF2B5EF4-FFF2-40B4-BE49-F238E27FC236}">
                    <a16:creationId xmlns:a16="http://schemas.microsoft.com/office/drawing/2014/main" id="{810AE6D9-25C2-9C3C-9D49-772A325B01FC}"/>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43" name="図 42" descr="図形&#10;&#10;AI 生成コンテンツは誤りを含む可能性があります。">
                <a:extLst>
                  <a:ext uri="{FF2B5EF4-FFF2-40B4-BE49-F238E27FC236}">
                    <a16:creationId xmlns:a16="http://schemas.microsoft.com/office/drawing/2014/main" id="{23CDF892-56B6-B436-22E0-4705C822F7AF}"/>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53" name="図 52" descr="図形, 四角形&#10;&#10;AI 生成コンテンツは誤りを含む可能性があります。">
                <a:extLst>
                  <a:ext uri="{FF2B5EF4-FFF2-40B4-BE49-F238E27FC236}">
                    <a16:creationId xmlns:a16="http://schemas.microsoft.com/office/drawing/2014/main" id="{1C999F6C-4E3B-2AEF-140A-6C11434E926E}"/>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54" name="図 53" descr="図形&#10;&#10;AI 生成コンテンツは誤りを含む可能性があります。">
                <a:extLst>
                  <a:ext uri="{FF2B5EF4-FFF2-40B4-BE49-F238E27FC236}">
                    <a16:creationId xmlns:a16="http://schemas.microsoft.com/office/drawing/2014/main" id="{47BB33DC-13BD-57AE-33DF-12FC2E6A4C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55" name="図 54" descr="図形 が含まれている画像&#10;&#10;AI 生成コンテンツは誤りを含む可能性があります。">
                <a:extLst>
                  <a:ext uri="{FF2B5EF4-FFF2-40B4-BE49-F238E27FC236}">
                    <a16:creationId xmlns:a16="http://schemas.microsoft.com/office/drawing/2014/main" id="{D498A400-4105-1440-D326-0B1071F66C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77" name="図 76" descr="文字と絵が描かれた絵&#10;&#10;AI 生成コンテンツは誤りを含む可能性があります。">
                <a:extLst>
                  <a:ext uri="{FF2B5EF4-FFF2-40B4-BE49-F238E27FC236}">
                    <a16:creationId xmlns:a16="http://schemas.microsoft.com/office/drawing/2014/main" id="{3070CFC8-E353-B88B-64D0-CCEA5180205A}"/>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78" name="図 77">
                <a:extLst>
                  <a:ext uri="{FF2B5EF4-FFF2-40B4-BE49-F238E27FC236}">
                    <a16:creationId xmlns:a16="http://schemas.microsoft.com/office/drawing/2014/main" id="{B5600AF1-3275-DBBA-34CE-BD6B4328741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grpSp>
        <p:sp>
          <p:nvSpPr>
            <p:cNvPr id="7" name="四角形: 角を丸くする 6">
              <a:extLst>
                <a:ext uri="{FF2B5EF4-FFF2-40B4-BE49-F238E27FC236}">
                  <a16:creationId xmlns:a16="http://schemas.microsoft.com/office/drawing/2014/main" id="{942822F0-0AD8-EA33-E3E9-C75AB110C93C}"/>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正方形/長方形 34">
            <a:extLst>
              <a:ext uri="{FF2B5EF4-FFF2-40B4-BE49-F238E27FC236}">
                <a16:creationId xmlns:a16="http://schemas.microsoft.com/office/drawing/2014/main" id="{9B0B5F72-E49A-1986-0B2D-CC774751AF98}"/>
              </a:ext>
            </a:extLst>
          </p:cNvPr>
          <p:cNvSpPr/>
          <p:nvPr/>
        </p:nvSpPr>
        <p:spPr>
          <a:xfrm>
            <a:off x="539906" y="774075"/>
            <a:ext cx="9612000" cy="233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6</a:t>
            </a:r>
            <a:r>
              <a:rPr kumimoji="1" lang="ja-JP" altLang="en-US" sz="1200" spc="80" dirty="0">
                <a:solidFill>
                  <a:schemeClr val="tx1"/>
                </a:solidFill>
              </a:rPr>
              <a:t>年に改正された「子ども・若者育成支援推進法」により、ヤングケアラーは「家族の介護その他の日常生活上の世話を過度に行っていると認められる子ども・若者」と定義されました。 定義中の「過度に」とは、国通知において、勉強や遊びなど成長・自立に必要な時間を取れなかったり、心身への負荷がかかっている場合を指し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支援対象はおおむね</a:t>
            </a:r>
            <a:r>
              <a:rPr kumimoji="1" lang="en-US" altLang="ja-JP" sz="1200" spc="80" dirty="0">
                <a:solidFill>
                  <a:schemeClr val="tx1"/>
                </a:solidFill>
              </a:rPr>
              <a:t>30</a:t>
            </a:r>
            <a:r>
              <a:rPr kumimoji="1" lang="ja-JP" altLang="en-US" sz="1200" spc="80" dirty="0">
                <a:solidFill>
                  <a:schemeClr val="tx1"/>
                </a:solidFill>
              </a:rPr>
              <a:t>歳未満（状況により</a:t>
            </a:r>
            <a:r>
              <a:rPr kumimoji="1" lang="en-US" altLang="ja-JP" sz="1200" spc="80" dirty="0">
                <a:solidFill>
                  <a:schemeClr val="tx1"/>
                </a:solidFill>
              </a:rPr>
              <a:t>40</a:t>
            </a:r>
            <a:r>
              <a:rPr kumimoji="1" lang="ja-JP" altLang="en-US" sz="1200" spc="80" dirty="0">
                <a:solidFill>
                  <a:schemeClr val="tx1"/>
                </a:solidFill>
              </a:rPr>
              <a:t>歳未満）まで含まれます。</a:t>
            </a:r>
            <a:r>
              <a:rPr kumimoji="1" lang="en-US" altLang="ja-JP" sz="1200" spc="80" dirty="0">
                <a:solidFill>
                  <a:schemeClr val="tx1"/>
                </a:solidFill>
              </a:rPr>
              <a:t>18</a:t>
            </a:r>
            <a:r>
              <a:rPr kumimoji="1" lang="ja-JP" altLang="en-US" sz="1200" spc="80" dirty="0">
                <a:solidFill>
                  <a:schemeClr val="tx1"/>
                </a:solidFill>
              </a:rPr>
              <a:t>歳を過ぎてもケアが続く場合があるため、子供期からの切れ目のない支援が重要です。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こども基本法</a:t>
            </a:r>
            <a:r>
              <a:rPr kumimoji="1" lang="en-US" altLang="ja-JP" sz="1200" spc="80" dirty="0">
                <a:solidFill>
                  <a:schemeClr val="tx1"/>
                </a:solidFill>
              </a:rPr>
              <a:t>2</a:t>
            </a:r>
            <a:r>
              <a:rPr kumimoji="1" lang="ja-JP" altLang="en-US" sz="1200" spc="80" dirty="0">
                <a:solidFill>
                  <a:schemeClr val="tx1"/>
                </a:solidFill>
              </a:rPr>
              <a:t>条では子供を年齢で区切ることなく、「心身の発達の過程にある者」と定義しており、</a:t>
            </a:r>
            <a:r>
              <a:rPr kumimoji="1" lang="en-US" altLang="ja-JP" sz="1200" spc="80" dirty="0">
                <a:solidFill>
                  <a:schemeClr val="tx1"/>
                </a:solidFill>
              </a:rPr>
              <a:t>18</a:t>
            </a:r>
            <a:r>
              <a:rPr kumimoji="1" lang="ja-JP" altLang="en-US" sz="1200" spc="80" dirty="0">
                <a:solidFill>
                  <a:schemeClr val="tx1"/>
                </a:solidFill>
              </a:rPr>
              <a:t>歳以上も含む子供・若者のヤングケアラーへの支援が重要です。</a:t>
            </a:r>
            <a:r>
              <a:rPr kumimoji="1" lang="en-US" altLang="ja-JP" sz="1200" spc="80" dirty="0">
                <a:solidFill>
                  <a:schemeClr val="tx1"/>
                </a:solidFill>
              </a:rPr>
              <a:t>18</a:t>
            </a:r>
            <a:r>
              <a:rPr kumimoji="1" lang="ja-JP" altLang="en-US" sz="1200" spc="80" dirty="0">
                <a:solidFill>
                  <a:schemeClr val="tx1"/>
                </a:solidFill>
              </a:rPr>
              <a:t>歳未満と</a:t>
            </a:r>
            <a:r>
              <a:rPr kumimoji="1" lang="en-US" altLang="ja-JP" sz="1200" spc="80" dirty="0">
                <a:solidFill>
                  <a:schemeClr val="tx1"/>
                </a:solidFill>
              </a:rPr>
              <a:t>18</a:t>
            </a:r>
            <a:r>
              <a:rPr kumimoji="1" lang="ja-JP" altLang="en-US" sz="1200" spc="80" dirty="0">
                <a:solidFill>
                  <a:schemeClr val="tx1"/>
                </a:solidFill>
              </a:rPr>
              <a:t>歳以上の支援フローは基本となる部分は同じですが、具体的な相違点については、本編第</a:t>
            </a:r>
            <a:r>
              <a:rPr kumimoji="1" lang="en-US" altLang="ja-JP" sz="1200" spc="80" dirty="0">
                <a:solidFill>
                  <a:schemeClr val="tx1"/>
                </a:solidFill>
              </a:rPr>
              <a:t>11</a:t>
            </a:r>
            <a:r>
              <a:rPr kumimoji="1" lang="ja-JP" altLang="en-US" sz="1200" spc="80" dirty="0">
                <a:solidFill>
                  <a:schemeClr val="tx1"/>
                </a:solidFill>
              </a:rPr>
              <a:t>章</a:t>
            </a:r>
            <a:r>
              <a:rPr kumimoji="1" lang="en-US" altLang="ja-JP" sz="1200" spc="80" dirty="0">
                <a:solidFill>
                  <a:schemeClr val="tx1"/>
                </a:solidFill>
              </a:rPr>
              <a:t>2</a:t>
            </a:r>
            <a:r>
              <a:rPr kumimoji="1" lang="ja-JP" altLang="en-US" sz="1200" spc="80" dirty="0">
                <a:solidFill>
                  <a:schemeClr val="tx1"/>
                </a:solidFill>
              </a:rPr>
              <a:t>「</a:t>
            </a:r>
            <a:r>
              <a:rPr kumimoji="1" lang="en-US" altLang="ja-JP" sz="1200" spc="80" dirty="0">
                <a:solidFill>
                  <a:schemeClr val="tx1"/>
                </a:solidFill>
              </a:rPr>
              <a:t>18</a:t>
            </a:r>
            <a:r>
              <a:rPr kumimoji="1" lang="ja-JP" altLang="en-US" sz="1200" spc="80" dirty="0">
                <a:solidFill>
                  <a:schemeClr val="tx1"/>
                </a:solidFill>
              </a:rPr>
              <a:t>歳未満のヤングケアラーへの支援との相違点」を参照してください。</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endParaRPr kumimoji="1" lang="ja-JP" altLang="en-US" sz="1200" spc="80" dirty="0">
              <a:solidFill>
                <a:schemeClr val="tx1"/>
              </a:solidFill>
            </a:endParaRPr>
          </a:p>
        </p:txBody>
      </p:sp>
      <p:grpSp>
        <p:nvGrpSpPr>
          <p:cNvPr id="56" name="グループ化 55">
            <a:extLst>
              <a:ext uri="{FF2B5EF4-FFF2-40B4-BE49-F238E27FC236}">
                <a16:creationId xmlns:a16="http://schemas.microsoft.com/office/drawing/2014/main" id="{DC4C21ED-E571-4007-A4EE-AFB7C5CB86F8}"/>
              </a:ext>
            </a:extLst>
          </p:cNvPr>
          <p:cNvGrpSpPr/>
          <p:nvPr/>
        </p:nvGrpSpPr>
        <p:grpSpPr>
          <a:xfrm>
            <a:off x="532286" y="3341219"/>
            <a:ext cx="9612000" cy="709524"/>
            <a:chOff x="438674" y="2787658"/>
            <a:chExt cx="12934193" cy="957651"/>
          </a:xfrm>
        </p:grpSpPr>
        <p:sp>
          <p:nvSpPr>
            <p:cNvPr id="57" name="正方形/長方形 56">
              <a:extLst>
                <a:ext uri="{FF2B5EF4-FFF2-40B4-BE49-F238E27FC236}">
                  <a16:creationId xmlns:a16="http://schemas.microsoft.com/office/drawing/2014/main" id="{A9752444-5758-C9C9-2D92-42581A2029D0}"/>
                </a:ext>
              </a:extLst>
            </p:cNvPr>
            <p:cNvSpPr/>
            <p:nvPr/>
          </p:nvSpPr>
          <p:spPr>
            <a:xfrm>
              <a:off x="438674" y="2787658"/>
              <a:ext cx="12934193"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a:solidFill>
                    <a:schemeClr val="tx1"/>
                  </a:solidFill>
                </a:rPr>
                <a:t>「子供の</a:t>
              </a:r>
              <a:r>
                <a:rPr kumimoji="1" lang="ja-JP" altLang="en-US" sz="1400" b="1" spc="80" dirty="0">
                  <a:solidFill>
                    <a:schemeClr val="tx1"/>
                  </a:solidFill>
                </a:rPr>
                <a:t>権利」が侵害されていないかどうかのチェックポイント</a:t>
              </a:r>
            </a:p>
          </p:txBody>
        </p:sp>
        <p:sp>
          <p:nvSpPr>
            <p:cNvPr id="58" name="正方形/長方形 57">
              <a:extLst>
                <a:ext uri="{FF2B5EF4-FFF2-40B4-BE49-F238E27FC236}">
                  <a16:creationId xmlns:a16="http://schemas.microsoft.com/office/drawing/2014/main" id="{F576DD31-12F9-3AC8-EED8-88E6037BDEF2}"/>
                </a:ext>
              </a:extLst>
            </p:cNvPr>
            <p:cNvSpPr/>
            <p:nvPr/>
          </p:nvSpPr>
          <p:spPr>
            <a:xfrm>
              <a:off x="438674" y="3147659"/>
              <a:ext cx="12934193" cy="59765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59" name="グループ化 58">
              <a:extLst>
                <a:ext uri="{FF2B5EF4-FFF2-40B4-BE49-F238E27FC236}">
                  <a16:creationId xmlns:a16="http://schemas.microsoft.com/office/drawing/2014/main" id="{4D3FF2FA-8177-E148-F833-BBDC88A2A44D}"/>
                </a:ext>
              </a:extLst>
            </p:cNvPr>
            <p:cNvGrpSpPr/>
            <p:nvPr/>
          </p:nvGrpSpPr>
          <p:grpSpPr>
            <a:xfrm>
              <a:off x="715741" y="3258036"/>
              <a:ext cx="12321702" cy="360002"/>
              <a:chOff x="622353" y="3283436"/>
              <a:chExt cx="12321702" cy="360002"/>
            </a:xfrm>
          </p:grpSpPr>
          <p:grpSp>
            <p:nvGrpSpPr>
              <p:cNvPr id="60" name="グループ化 59">
                <a:extLst>
                  <a:ext uri="{FF2B5EF4-FFF2-40B4-BE49-F238E27FC236}">
                    <a16:creationId xmlns:a16="http://schemas.microsoft.com/office/drawing/2014/main" id="{1EE641A5-51E7-406D-C13C-D4EAA4CA0EC7}"/>
                  </a:ext>
                </a:extLst>
              </p:cNvPr>
              <p:cNvGrpSpPr/>
              <p:nvPr/>
            </p:nvGrpSpPr>
            <p:grpSpPr>
              <a:xfrm>
                <a:off x="622353" y="3283436"/>
                <a:ext cx="5796069" cy="360002"/>
                <a:chOff x="622353" y="3283436"/>
                <a:chExt cx="5796069" cy="360002"/>
              </a:xfrm>
            </p:grpSpPr>
            <p:sp>
              <p:nvSpPr>
                <p:cNvPr id="65" name="角丸四角形 17">
                  <a:extLst>
                    <a:ext uri="{FF2B5EF4-FFF2-40B4-BE49-F238E27FC236}">
                      <a16:creationId xmlns:a16="http://schemas.microsoft.com/office/drawing/2014/main" id="{10E851B9-7A42-1D75-CB6E-9C09EB5C03C1}"/>
                    </a:ext>
                  </a:extLst>
                </p:cNvPr>
                <p:cNvSpPr/>
                <p:nvPr/>
              </p:nvSpPr>
              <p:spPr>
                <a:xfrm>
                  <a:off x="622353" y="3283439"/>
                  <a:ext cx="1983622"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教育を受ける権利</a:t>
                  </a:r>
                </a:p>
              </p:txBody>
            </p:sp>
            <p:sp>
              <p:nvSpPr>
                <p:cNvPr id="66" name="角丸四角形 18">
                  <a:extLst>
                    <a:ext uri="{FF2B5EF4-FFF2-40B4-BE49-F238E27FC236}">
                      <a16:creationId xmlns:a16="http://schemas.microsoft.com/office/drawing/2014/main" id="{4DAE4FB5-3308-37BE-433E-C1BEEA1858A2}"/>
                    </a:ext>
                  </a:extLst>
                </p:cNvPr>
                <p:cNvSpPr/>
                <p:nvPr/>
              </p:nvSpPr>
              <p:spPr>
                <a:xfrm>
                  <a:off x="2795675" y="3283436"/>
                  <a:ext cx="1708904"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休み・遊ぶ権利</a:t>
                  </a:r>
                </a:p>
              </p:txBody>
            </p:sp>
            <p:sp>
              <p:nvSpPr>
                <p:cNvPr id="67" name="角丸四角形 20">
                  <a:extLst>
                    <a:ext uri="{FF2B5EF4-FFF2-40B4-BE49-F238E27FC236}">
                      <a16:creationId xmlns:a16="http://schemas.microsoft.com/office/drawing/2014/main" id="{EF1E9C12-033F-5A01-ECB0-C32E570604D0}"/>
                    </a:ext>
                  </a:extLst>
                </p:cNvPr>
                <p:cNvSpPr/>
                <p:nvPr/>
              </p:nvSpPr>
              <p:spPr>
                <a:xfrm>
                  <a:off x="4694279" y="3283437"/>
                  <a:ext cx="1724143"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意見を表す権利</a:t>
                  </a:r>
                </a:p>
              </p:txBody>
            </p:sp>
          </p:grpSp>
          <p:grpSp>
            <p:nvGrpSpPr>
              <p:cNvPr id="61" name="グループ化 60">
                <a:extLst>
                  <a:ext uri="{FF2B5EF4-FFF2-40B4-BE49-F238E27FC236}">
                    <a16:creationId xmlns:a16="http://schemas.microsoft.com/office/drawing/2014/main" id="{9B314789-01F4-FCAC-3597-6F2D6FE361FE}"/>
                  </a:ext>
                </a:extLst>
              </p:cNvPr>
              <p:cNvGrpSpPr/>
              <p:nvPr/>
            </p:nvGrpSpPr>
            <p:grpSpPr>
              <a:xfrm>
                <a:off x="6608122" y="3283438"/>
                <a:ext cx="6335933" cy="360000"/>
                <a:chOff x="6608122" y="2807188"/>
                <a:chExt cx="6335933" cy="360000"/>
              </a:xfrm>
            </p:grpSpPr>
            <p:sp>
              <p:nvSpPr>
                <p:cNvPr id="62" name="角丸四角形 29">
                  <a:extLst>
                    <a:ext uri="{FF2B5EF4-FFF2-40B4-BE49-F238E27FC236}">
                      <a16:creationId xmlns:a16="http://schemas.microsoft.com/office/drawing/2014/main" id="{739A7F9C-A2D4-8779-0243-10704CC19780}"/>
                    </a:ext>
                  </a:extLst>
                </p:cNvPr>
                <p:cNvSpPr/>
                <p:nvPr/>
              </p:nvSpPr>
              <p:spPr>
                <a:xfrm>
                  <a:off x="6608122" y="2807188"/>
                  <a:ext cx="2054213"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健康・医療への権利</a:t>
                  </a:r>
                </a:p>
              </p:txBody>
            </p:sp>
            <p:sp>
              <p:nvSpPr>
                <p:cNvPr id="63" name="角丸四角形 30">
                  <a:extLst>
                    <a:ext uri="{FF2B5EF4-FFF2-40B4-BE49-F238E27FC236}">
                      <a16:creationId xmlns:a16="http://schemas.microsoft.com/office/drawing/2014/main" id="{28E33DB3-D6F4-8383-476F-855B1A9E64E4}"/>
                    </a:ext>
                  </a:extLst>
                </p:cNvPr>
                <p:cNvSpPr/>
                <p:nvPr/>
              </p:nvSpPr>
              <p:spPr>
                <a:xfrm>
                  <a:off x="8852036" y="2807188"/>
                  <a:ext cx="2193415"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社会保障を受ける権利</a:t>
                  </a:r>
                </a:p>
              </p:txBody>
            </p:sp>
            <p:sp>
              <p:nvSpPr>
                <p:cNvPr id="64" name="角丸四角形 31">
                  <a:extLst>
                    <a:ext uri="{FF2B5EF4-FFF2-40B4-BE49-F238E27FC236}">
                      <a16:creationId xmlns:a16="http://schemas.microsoft.com/office/drawing/2014/main" id="{905774B4-217F-8860-7C87-77010661A9F6}"/>
                    </a:ext>
                  </a:extLst>
                </p:cNvPr>
                <p:cNvSpPr/>
                <p:nvPr/>
              </p:nvSpPr>
              <p:spPr>
                <a:xfrm>
                  <a:off x="11235151" y="2807188"/>
                  <a:ext cx="1708904"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生活水準の確保</a:t>
                  </a:r>
                </a:p>
              </p:txBody>
            </p:sp>
          </p:grpSp>
        </p:grpSp>
      </p:grpSp>
      <p:sp>
        <p:nvSpPr>
          <p:cNvPr id="11" name="object 12">
            <a:extLst>
              <a:ext uri="{FF2B5EF4-FFF2-40B4-BE49-F238E27FC236}">
                <a16:creationId xmlns:a16="http://schemas.microsoft.com/office/drawing/2014/main" id="{BC53BC9C-EA5E-4062-E8E4-DA3A45BFD31A}"/>
              </a:ext>
            </a:extLst>
          </p:cNvPr>
          <p:cNvSpPr txBox="1"/>
          <p:nvPr/>
        </p:nvSpPr>
        <p:spPr>
          <a:xfrm>
            <a:off x="945714" y="714776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hlinkClick r:id="rId13"/>
              </a:rPr>
              <a:t>https://www.young-carer.metro.tokyo.lg.jp/</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213714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138906" y="2089284"/>
            <a:ext cx="5076000"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の状況はさまざまで、児童虐待として捉えてしまうと、ケアを受けている相手や保護者との関係性が構築できず支援がうまくいかないことがあります。緊急的に状況を解決するというよりは、ケアによる負荷を軽減する支援を活用しながらなるべく家庭で生活を続けていけるよう、本人及びケアを受ける側の家族の考えや思いにも寄り添いながら、家族全体を見る視点で支援をしていき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見守りも重要な支援です。必要に応じて地域の支援団体や子供食堂等とも連携し、本人や家庭の状況に応じ、必要な支援を考えましょう。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児童福祉関係機関におけるヤングケアラー支援の役割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既存の仕組みを最大限活用し、ケースに応じ様々な支援機関と連携して支援をしていくことを考えましょう。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児童福祉分野は、子供にかかわる多くのケースでかかわり、ヤングケアラー支援においても大きな役割を果たします。家庭訪問等による本人や家族との対話、ケース会議の招集や支援方策検討の主導等が期待されます。</a:t>
            </a:r>
          </a:p>
        </p:txBody>
      </p:sp>
      <p:grpSp>
        <p:nvGrpSpPr>
          <p:cNvPr id="33" name="グループ化 32"/>
          <p:cNvGrpSpPr/>
          <p:nvPr/>
        </p:nvGrpSpPr>
        <p:grpSpPr>
          <a:xfrm>
            <a:off x="539906" y="2089284"/>
            <a:ext cx="4320000" cy="5075851"/>
            <a:chOff x="539906" y="2336305"/>
            <a:chExt cx="4320000" cy="5075851"/>
          </a:xfrm>
        </p:grpSpPr>
        <p:sp>
          <p:nvSpPr>
            <p:cNvPr id="19" name="正方形/長方形 18"/>
            <p:cNvSpPr/>
            <p:nvPr/>
          </p:nvSpPr>
          <p:spPr>
            <a:xfrm>
              <a:off x="539906" y="2984305"/>
              <a:ext cx="4320000" cy="4427851"/>
            </a:xfrm>
            <a:prstGeom prst="rect">
              <a:avLst/>
            </a:prstGeom>
            <a:solidFill>
              <a:srgbClr val="FBD9A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336305"/>
              <a:ext cx="4320000" cy="64800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0" name="角丸四角形 29"/>
            <p:cNvSpPr/>
            <p:nvPr/>
          </p:nvSpPr>
          <p:spPr>
            <a:xfrm>
              <a:off x="809906" y="3131435"/>
              <a:ext cx="3780000" cy="832246"/>
            </a:xfrm>
            <a:prstGeom prst="roundRect">
              <a:avLst>
                <a:gd name="adj" fmla="val 9789"/>
              </a:avLst>
            </a:prstGeom>
            <a:solidFill>
              <a:schemeClr val="bg1"/>
            </a:solidFill>
            <a:ln w="3810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00" b="1" spc="80" dirty="0">
                  <a:solidFill>
                    <a:srgbClr val="F08200"/>
                  </a:solidFill>
                </a:rPr>
                <a:t>子供家庭支援センター</a:t>
              </a:r>
              <a:endParaRPr kumimoji="1" lang="en-US" altLang="ja-JP" sz="1100" b="1" spc="80" dirty="0">
                <a:solidFill>
                  <a:srgbClr val="F08200"/>
                </a:solidFill>
              </a:endParaRPr>
            </a:p>
            <a:p>
              <a:pPr algn="just">
                <a:lnSpc>
                  <a:spcPct val="130000"/>
                </a:lnSpc>
              </a:pPr>
              <a:r>
                <a:rPr kumimoji="1" lang="ja-JP" altLang="en-US" sz="110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00" b="1" spc="80" dirty="0">
                  <a:solidFill>
                    <a:srgbClr val="F08200"/>
                  </a:solidFill>
                </a:rPr>
                <a:t>児童相談所　など</a:t>
              </a:r>
            </a:p>
          </p:txBody>
        </p:sp>
        <p:sp>
          <p:nvSpPr>
            <p:cNvPr id="32" name="正方形/長方形 31"/>
            <p:cNvSpPr/>
            <p:nvPr/>
          </p:nvSpPr>
          <p:spPr>
            <a:xfrm>
              <a:off x="809906" y="4140952"/>
              <a:ext cx="3780000" cy="300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F08200"/>
                  </a:solidFill>
                </a:rPr>
                <a:t>子供家庭支援センター</a:t>
              </a:r>
              <a:r>
                <a:rPr kumimoji="1" lang="ja-JP" altLang="en-US" sz="1100" spc="80" dirty="0">
                  <a:solidFill>
                    <a:schemeClr val="tx1"/>
                  </a:solidFill>
                </a:rPr>
                <a:t>は、原則として</a:t>
              </a:r>
              <a:r>
                <a:rPr kumimoji="1" lang="en-US" altLang="ja-JP" sz="1100" spc="80" dirty="0">
                  <a:solidFill>
                    <a:schemeClr val="tx1"/>
                  </a:solidFill>
                </a:rPr>
                <a:t>18 </a:t>
              </a:r>
              <a:r>
                <a:rPr kumimoji="1" lang="ja-JP" altLang="en-US" sz="1100" spc="80" dirty="0">
                  <a:solidFill>
                    <a:schemeClr val="tx1"/>
                  </a:solidFill>
                </a:rPr>
                <a:t>歳未満のすべての子供と、家庭の支援を目的としていることから、要保護・要支援児童に限らず、ヤングケアラーも支援を必要としていることを認識し、要保護児童対策地域協議会等の枠組みで検討できるとよいでしょう。</a:t>
              </a:r>
              <a:endParaRPr kumimoji="1" lang="en-US" altLang="ja-JP" sz="1100" spc="80" dirty="0">
                <a:solidFill>
                  <a:schemeClr val="tx1"/>
                </a:solidFill>
              </a:endParaRP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要保護児童対策地域協議会を支援の枠組みとして用いる場合は、児童福祉法に基づき個人情報が保護された形で情報共有が可能です。</a:t>
              </a:r>
              <a:endParaRPr kumimoji="1" lang="en-US" altLang="ja-JP" sz="1100" spc="80" dirty="0">
                <a:solidFill>
                  <a:schemeClr val="tx1"/>
                </a:solidFill>
              </a:endParaRP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ヤングケアラーと思われる中には児童虐待に至っているケースもあり、児童相談所へのつなぎの観点でも、児童福祉分野が中心になると連携がスムーズです（ただし、地域の実情に応じ、支援会議等他の福祉分野の枠組みで検討しても構いません）。</a:t>
              </a:r>
            </a:p>
          </p:txBody>
        </p:sp>
      </p:grpSp>
      <p:sp>
        <p:nvSpPr>
          <p:cNvPr id="20" name="フリーフォーム 35">
            <a:extLst>
              <a:ext uri="{FF2B5EF4-FFF2-40B4-BE49-F238E27FC236}">
                <a16:creationId xmlns:a16="http://schemas.microsoft.com/office/drawing/2014/main" id="{3276043C-7883-43C3-94F1-B6C908F4DF6A}"/>
              </a:ext>
            </a:extLst>
          </p:cNvPr>
          <p:cNvSpPr/>
          <p:nvPr/>
        </p:nvSpPr>
        <p:spPr>
          <a:xfrm>
            <a:off x="5419794" y="5918988"/>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34"/>
          <p:cNvSpPr/>
          <p:nvPr/>
        </p:nvSpPr>
        <p:spPr>
          <a:xfrm>
            <a:off x="5408906" y="4254839"/>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39906" y="7196500"/>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出所：三菱</a:t>
            </a:r>
            <a:r>
              <a:rPr kumimoji="1" lang="en-US" altLang="ja-JP" sz="800" spc="80" dirty="0">
                <a:solidFill>
                  <a:schemeClr val="tx1"/>
                </a:solidFill>
              </a:rPr>
              <a:t>UFJ</a:t>
            </a:r>
            <a:r>
              <a:rPr kumimoji="1" lang="ja-JP" altLang="en-US" sz="800" spc="80" dirty="0">
                <a:solidFill>
                  <a:schemeClr val="tx1"/>
                </a:solidFill>
              </a:rPr>
              <a:t>リサーチ＆コンサルティング株式会社「ヤングケアラーの実態に関する調査研究報告書」（令和</a:t>
            </a:r>
            <a:r>
              <a:rPr kumimoji="1" lang="en-US" altLang="ja-JP" sz="800" spc="80" dirty="0">
                <a:solidFill>
                  <a:schemeClr val="tx1"/>
                </a:solidFill>
              </a:rPr>
              <a:t>3</a:t>
            </a:r>
            <a:r>
              <a:rPr kumimoji="1" lang="ja-JP" altLang="en-US" sz="800" spc="80" dirty="0">
                <a:solidFill>
                  <a:schemeClr val="tx1"/>
                </a:solidFill>
              </a:rPr>
              <a:t>年</a:t>
            </a:r>
            <a:r>
              <a:rPr kumimoji="1" lang="en-US" altLang="ja-JP" sz="800" spc="80" dirty="0">
                <a:solidFill>
                  <a:schemeClr val="tx1"/>
                </a:solidFill>
              </a:rPr>
              <a:t>3</a:t>
            </a:r>
            <a:r>
              <a:rPr kumimoji="1" lang="ja-JP" altLang="en-US" sz="800" spc="80" dirty="0">
                <a:solidFill>
                  <a:schemeClr val="tx1"/>
                </a:solidFill>
              </a:rPr>
              <a:t>月）（厚生労働省 子ども・子育て支援推進調査研究事業）</a:t>
            </a:r>
          </a:p>
          <a:p>
            <a:pPr algn="just">
              <a:lnSpc>
                <a:spcPct val="140000"/>
              </a:lnSpc>
              <a:buClr>
                <a:srgbClr val="F7B353"/>
              </a:buClr>
            </a:pPr>
            <a:endParaRPr kumimoji="1" lang="en-US" altLang="ja-JP" sz="800" spc="80" dirty="0">
              <a:solidFill>
                <a:schemeClr val="tx1"/>
              </a:solidFill>
            </a:endParaRPr>
          </a:p>
          <a:p>
            <a:pPr algn="just">
              <a:lnSpc>
                <a:spcPct val="140000"/>
              </a:lnSpc>
              <a:buClr>
                <a:srgbClr val="F7B353"/>
              </a:buClr>
            </a:pPr>
            <a:endParaRPr kumimoji="1" lang="en-US" altLang="ja-JP" sz="800" spc="80" dirty="0">
              <a:solidFill>
                <a:schemeClr val="tx1"/>
              </a:solidFill>
            </a:endParaRPr>
          </a:p>
        </p:txBody>
      </p:sp>
      <p:grpSp>
        <p:nvGrpSpPr>
          <p:cNvPr id="43" name="グループ化 42"/>
          <p:cNvGrpSpPr/>
          <p:nvPr/>
        </p:nvGrpSpPr>
        <p:grpSpPr>
          <a:xfrm>
            <a:off x="6866743" y="22367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Tree>
    <p:extLst>
      <p:ext uri="{BB962C8B-B14F-4D97-AF65-F5344CB8AC3E}">
        <p14:creationId xmlns:p14="http://schemas.microsoft.com/office/powerpoint/2010/main" val="90062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児童福祉部門が支援の中心となることが多いですが、それぞれ専門性を持った多くの機関の協力のもと行います。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523756"/>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230801"/>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4" name="正方形/長方形 33"/>
          <p:cNvSpPr/>
          <p:nvPr/>
        </p:nvSpPr>
        <p:spPr>
          <a:xfrm>
            <a:off x="835920" y="31915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44" name="角丸四角形 43"/>
          <p:cNvSpPr/>
          <p:nvPr/>
        </p:nvSpPr>
        <p:spPr>
          <a:xfrm>
            <a:off x="786254" y="2639946"/>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58" name="正方形/長方形 57"/>
          <p:cNvSpPr/>
          <p:nvPr/>
        </p:nvSpPr>
        <p:spPr>
          <a:xfrm>
            <a:off x="5415663" y="2523756"/>
            <a:ext cx="4736243" cy="2149530"/>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2308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1915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a:t>
            </a:r>
            <a:br>
              <a:rPr kumimoji="1" lang="en-US" altLang="ja-JP" sz="1150" spc="80" dirty="0">
                <a:solidFill>
                  <a:schemeClr val="tx1"/>
                </a:solidFill>
              </a:rPr>
            </a:br>
            <a:r>
              <a:rPr kumimoji="1" lang="ja-JP" altLang="en-US" sz="1150" spc="80" dirty="0">
                <a:solidFill>
                  <a:schemeClr val="tx1"/>
                </a:solidFill>
              </a:rPr>
              <a:t>支援においても重要な役割を担います。</a:t>
            </a:r>
          </a:p>
        </p:txBody>
      </p:sp>
      <p:sp>
        <p:nvSpPr>
          <p:cNvPr id="61" name="角丸四角形 60"/>
          <p:cNvSpPr/>
          <p:nvPr/>
        </p:nvSpPr>
        <p:spPr>
          <a:xfrm>
            <a:off x="5662012" y="2639946"/>
            <a:ext cx="4243544" cy="453120"/>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63" name="正方形/長方形 62"/>
          <p:cNvSpPr/>
          <p:nvPr/>
        </p:nvSpPr>
        <p:spPr>
          <a:xfrm>
            <a:off x="54156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4" name="正方形/長方形 63"/>
          <p:cNvSpPr/>
          <p:nvPr/>
        </p:nvSpPr>
        <p:spPr>
          <a:xfrm>
            <a:off x="54156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65" name="正方形/長方形 64"/>
          <p:cNvSpPr/>
          <p:nvPr/>
        </p:nvSpPr>
        <p:spPr>
          <a:xfrm>
            <a:off x="57116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66" name="角丸四角形 65"/>
          <p:cNvSpPr/>
          <p:nvPr/>
        </p:nvSpPr>
        <p:spPr>
          <a:xfrm>
            <a:off x="56620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相談支援事業所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子供家庭支援センター職員等が担える場合もあります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時には、ケア対象者のレスパイト入院や往診等も行います。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
        <p:nvSpPr>
          <p:cNvPr id="6" name="正方形/長方形 5">
            <a:extLst>
              <a:ext uri="{FF2B5EF4-FFF2-40B4-BE49-F238E27FC236}">
                <a16:creationId xmlns:a16="http://schemas.microsoft.com/office/drawing/2014/main" id="{EA1DC634-BAC6-5A08-7DAE-4CF0E94D3FB7}"/>
              </a:ext>
            </a:extLst>
          </p:cNvPr>
          <p:cNvSpPr/>
          <p:nvPr/>
        </p:nvSpPr>
        <p:spPr>
          <a:xfrm>
            <a:off x="832030" y="2201758"/>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保健所・保健センター・精神保健福祉センター</a:t>
            </a:r>
            <a:r>
              <a:rPr kumimoji="1" lang="ja-JP" altLang="en-US" sz="1140" dirty="0">
                <a:solidFill>
                  <a:schemeClr val="tx1"/>
                </a:solidFill>
              </a:rPr>
              <a:t>は、</a:t>
            </a:r>
            <a:r>
              <a:rPr kumimoji="1" lang="ja-JP" altLang="en-US" sz="1140" b="1" dirty="0">
                <a:solidFill>
                  <a:srgbClr val="2579BF"/>
                </a:solidFill>
              </a:rPr>
              <a:t>地域住民の健康づくりを支援します。</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検診や相談業務を通じて、ヤングケアラーに気付ける可能性があります。</a:t>
            </a:r>
          </a:p>
        </p:txBody>
      </p:sp>
      <p:sp>
        <p:nvSpPr>
          <p:cNvPr id="7" name="角丸四角形 31">
            <a:extLst>
              <a:ext uri="{FF2B5EF4-FFF2-40B4-BE49-F238E27FC236}">
                <a16:creationId xmlns:a16="http://schemas.microsoft.com/office/drawing/2014/main" id="{EF5CEF1D-C0C8-7961-3301-6715E10CE666}"/>
              </a:ext>
            </a:extLst>
          </p:cNvPr>
          <p:cNvSpPr/>
          <p:nvPr/>
        </p:nvSpPr>
        <p:spPr>
          <a:xfrm>
            <a:off x="783033" y="1402724"/>
            <a:ext cx="4186417" cy="696929"/>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a:t>
            </a:r>
            <a:endParaRPr kumimoji="1" lang="en-US" altLang="ja-JP" sz="1130" b="1" spc="80" dirty="0">
              <a:solidFill>
                <a:srgbClr val="2579BF"/>
              </a:solidFill>
            </a:endParaRP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精神保健福祉センター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134633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就労相談やひきこもり支援の中で、「時間が取れない」「家を空けられない」といった発言から、家族のケアを担っている可能性に留意しましょう。本人が「ケアは当たり前」と思っている場合でも、</a:t>
            </a:r>
            <a:r>
              <a:rPr kumimoji="1" lang="ja-JP" altLang="en-US" sz="1200" b="1" spc="80" dirty="0">
                <a:solidFill>
                  <a:srgbClr val="C00000"/>
                </a:solidFill>
              </a:rPr>
              <a:t>客観的に見て過度な負荷がかかっていないか</a:t>
            </a:r>
            <a:r>
              <a:rPr kumimoji="1" lang="ja-JP" altLang="en-US" sz="1200" spc="80" dirty="0">
                <a:solidFill>
                  <a:schemeClr val="tx1"/>
                </a:solidFill>
              </a:rPr>
              <a:t>という視点を持つことが大切です。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歳以上のヤングケアラー（若者ケアラー）は、</a:t>
            </a:r>
            <a:r>
              <a:rPr kumimoji="1" lang="zh-TW" altLang="en-US" sz="1200" b="1" spc="80" dirty="0">
                <a:solidFill>
                  <a:srgbClr val="C00000"/>
                </a:solidFill>
              </a:rPr>
              <a:t>進学、就職準備、就労、離家、結婚</a:t>
            </a:r>
            <a:r>
              <a:rPr kumimoji="1" lang="ja-JP" altLang="en-US" sz="1200" b="1" spc="80" dirty="0">
                <a:solidFill>
                  <a:srgbClr val="C00000"/>
                </a:solidFill>
              </a:rPr>
              <a:t>など、将来の選択を迫られる時期</a:t>
            </a:r>
            <a:r>
              <a:rPr kumimoji="1" lang="ja-JP" altLang="en-US" sz="1200" spc="80" dirty="0">
                <a:solidFill>
                  <a:schemeClr val="tx1"/>
                </a:solidFill>
              </a:rPr>
              <a:t>にあります。支援者が一方的に決めるのではなく、将来のイメージも含めて選択肢を示した上で、本人がどうしたいか、</a:t>
            </a:r>
            <a:r>
              <a:rPr kumimoji="1" lang="ja-JP" altLang="en-US" sz="1200" b="1" spc="80" dirty="0">
                <a:solidFill>
                  <a:srgbClr val="C00000"/>
                </a:solidFill>
              </a:rPr>
              <a:t>丁寧に意向を聞き取り</a:t>
            </a:r>
            <a:r>
              <a:rPr kumimoji="1" lang="ja-JP" altLang="en-US" sz="1200" spc="80" dirty="0">
                <a:solidFill>
                  <a:schemeClr val="tx1"/>
                </a:solidFill>
              </a:rPr>
              <a:t>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歳を迎えると児童福祉の枠組みから外れ、支援が途切れるリスクがあります。</a:t>
            </a:r>
            <a:r>
              <a:rPr kumimoji="1" lang="ja-JP" altLang="en-US" sz="1200" b="1" spc="80" dirty="0">
                <a:solidFill>
                  <a:srgbClr val="C00000"/>
                </a:solidFill>
              </a:rPr>
              <a:t>区市町村の福祉部門や、子ども・若者支援地域協議会等のネットワークを活用</a:t>
            </a:r>
            <a:r>
              <a:rPr kumimoji="1" lang="ja-JP" altLang="en-US" sz="1200" spc="80" dirty="0">
                <a:solidFill>
                  <a:schemeClr val="tx1"/>
                </a:solidFill>
              </a:rPr>
              <a:t>し、子供期からの</a:t>
            </a:r>
            <a:r>
              <a:rPr kumimoji="1" lang="ja-JP" altLang="en-US" sz="1200" b="1" spc="80" dirty="0">
                <a:solidFill>
                  <a:srgbClr val="C00000"/>
                </a:solidFill>
              </a:rPr>
              <a:t>支援を途切れさせないよう連携することが重要</a:t>
            </a:r>
            <a:r>
              <a:rPr kumimoji="1" lang="ja-JP" altLang="en-US" sz="1200" spc="80" dirty="0">
                <a:solidFill>
                  <a:schemeClr val="tx1"/>
                </a:solidFill>
              </a:rPr>
              <a:t>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学校等の所属がなくなる若者にとって、社会的に孤立しないための「居場所」や、安心して話せる相談相手の存在は重要です。民間支援団体とも連携し、</a:t>
            </a:r>
            <a:r>
              <a:rPr kumimoji="1" lang="ja-JP" altLang="en-US" sz="1200" b="1" spc="80" dirty="0">
                <a:solidFill>
                  <a:srgbClr val="C00000"/>
                </a:solidFill>
              </a:rPr>
              <a:t>継続的な見守り</a:t>
            </a:r>
            <a:r>
              <a:rPr kumimoji="1" lang="ja-JP" altLang="en-US" sz="1200" spc="80" dirty="0">
                <a:solidFill>
                  <a:schemeClr val="tx1"/>
                </a:solidFill>
              </a:rPr>
              <a:t>を行いましょう。見守りも重要な支援です。必要に応じて地域の支援団体等とも連携しましょう。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9" name="正方形/長方形 18"/>
          <p:cNvSpPr/>
          <p:nvPr/>
        </p:nvSpPr>
        <p:spPr>
          <a:xfrm>
            <a:off x="539906" y="1816533"/>
            <a:ext cx="4320000" cy="4696123"/>
          </a:xfrm>
          <a:prstGeom prst="rect">
            <a:avLst/>
          </a:prstGeom>
          <a:solidFill>
            <a:srgbClr val="D8DCEE">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1346334"/>
            <a:ext cx="4320000" cy="468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若者支援関係機関</a:t>
            </a:r>
          </a:p>
        </p:txBody>
      </p:sp>
      <p:sp>
        <p:nvSpPr>
          <p:cNvPr id="32" name="正方形/長方形 31"/>
          <p:cNvSpPr/>
          <p:nvPr/>
        </p:nvSpPr>
        <p:spPr>
          <a:xfrm>
            <a:off x="809906" y="2816957"/>
            <a:ext cx="3780000" cy="31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C00000"/>
                </a:solidFill>
              </a:rPr>
              <a:t>東京都若者総合相談センター（若ナビ</a:t>
            </a:r>
            <a:r>
              <a:rPr kumimoji="1" lang="en-US" altLang="ja-JP" sz="1100" b="1" spc="80" dirty="0">
                <a:solidFill>
                  <a:srgbClr val="C00000"/>
                </a:solidFill>
              </a:rPr>
              <a:t>α</a:t>
            </a:r>
            <a:r>
              <a:rPr kumimoji="1" lang="ja-JP" altLang="en-US" sz="1100" b="1" spc="80" dirty="0">
                <a:solidFill>
                  <a:srgbClr val="C00000"/>
                </a:solidFill>
              </a:rPr>
              <a:t>）</a:t>
            </a:r>
            <a:r>
              <a:rPr kumimoji="1" lang="ja-JP" altLang="en-US" sz="1100" spc="80" dirty="0">
                <a:solidFill>
                  <a:schemeClr val="tx1"/>
                </a:solidFill>
              </a:rPr>
              <a:t>は、</a:t>
            </a:r>
            <a:r>
              <a:rPr kumimoji="1" lang="en-US" altLang="ja-JP" sz="1100" spc="80" dirty="0">
                <a:solidFill>
                  <a:schemeClr val="tx1"/>
                </a:solidFill>
              </a:rPr>
              <a:t>18</a:t>
            </a:r>
            <a:r>
              <a:rPr kumimoji="1" lang="ja-JP" altLang="en-US" sz="1100" spc="80" dirty="0">
                <a:solidFill>
                  <a:schemeClr val="tx1"/>
                </a:solidFill>
              </a:rPr>
              <a:t>歳以上の若者やその家族のための無料相談窓口として、若者の悩みや不安に寄り添い、適切な支援機関へのつなぎや情報提供を行います。</a:t>
            </a:r>
            <a:endParaRPr kumimoji="1" lang="en-US" altLang="ja-JP" sz="1100" spc="80" dirty="0">
              <a:solidFill>
                <a:schemeClr val="tx1"/>
              </a:solidFill>
            </a:endParaRPr>
          </a:p>
          <a:p>
            <a:pPr algn="just">
              <a:lnSpc>
                <a:spcPct val="130000"/>
              </a:lnSpc>
              <a:buClr>
                <a:srgbClr val="F7B353"/>
              </a:buClr>
            </a:pPr>
            <a:r>
              <a:rPr kumimoji="1" lang="en-US" altLang="ja-JP" sz="1100" spc="80" dirty="0">
                <a:solidFill>
                  <a:schemeClr val="tx1"/>
                </a:solidFill>
              </a:rPr>
              <a:t>18</a:t>
            </a:r>
            <a:r>
              <a:rPr kumimoji="1" lang="ja-JP" altLang="en-US" sz="1100" spc="80" dirty="0">
                <a:solidFill>
                  <a:schemeClr val="tx1"/>
                </a:solidFill>
              </a:rPr>
              <a:t>歳以上の地域の支援先が見つからない場合や、広域にわたる連携が必要な場合、支援機関からの相談も受け付けています。</a:t>
            </a:r>
            <a:endParaRPr kumimoji="1" lang="en-US" altLang="ja-JP" sz="1100" spc="80" dirty="0">
              <a:solidFill>
                <a:schemeClr val="tx1"/>
              </a:solidFill>
            </a:endParaRPr>
          </a:p>
          <a:p>
            <a:pPr algn="just">
              <a:lnSpc>
                <a:spcPct val="130000"/>
              </a:lnSpc>
              <a:buClr>
                <a:srgbClr val="F7B353"/>
              </a:buClr>
            </a:pPr>
            <a:r>
              <a:rPr lang="ja-JP" altLang="en-US" sz="1100" b="1" dirty="0">
                <a:solidFill>
                  <a:srgbClr val="C00000"/>
                </a:solidFill>
              </a:rPr>
              <a:t>子ども・若者支援地域協議会</a:t>
            </a:r>
            <a:r>
              <a:rPr lang="ja-JP" altLang="en-US" sz="1100" dirty="0">
                <a:solidFill>
                  <a:schemeClr val="tx1"/>
                </a:solidFill>
              </a:rPr>
              <a:t>は、困難を有する子供・若者に対し、教育・福祉・保健・雇用等の関係機関が連携して支援を行うためのネットワークです。</a:t>
            </a: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rgbClr val="C00000"/>
                </a:solidFill>
              </a:rPr>
              <a:t>地域若者サポートステーション</a:t>
            </a:r>
            <a:r>
              <a:rPr kumimoji="1" lang="ja-JP" altLang="en-US" sz="1100" spc="80" dirty="0">
                <a:solidFill>
                  <a:schemeClr val="tx1"/>
                </a:solidFill>
              </a:rPr>
              <a:t>は、働くことに踏み出したい若者を対象に、就労に向けた相談や支援を行います。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若者支援関係者は、支援している若者の</a:t>
            </a:r>
            <a:r>
              <a:rPr kumimoji="1" lang="ja-JP" altLang="en-US" sz="1100" b="1" spc="80" dirty="0">
                <a:solidFill>
                  <a:srgbClr val="C00000"/>
                </a:solidFill>
              </a:rPr>
              <a:t>就職活動の停滞や離職、ひきこもり等の背景に、家族の介護や世話がある可能性</a:t>
            </a:r>
            <a:r>
              <a:rPr kumimoji="1" lang="ja-JP" altLang="en-US" sz="1100" spc="80" dirty="0">
                <a:solidFill>
                  <a:schemeClr val="tx1"/>
                </a:solidFill>
              </a:rPr>
              <a:t>があることに留意する必要があります。本人の自立に向けた意思を尊重しながら、ケアの負担を考慮した就労支援や、福祉サービスとの連携による環境調整が期待されます。</a:t>
            </a:r>
          </a:p>
        </p:txBody>
      </p:sp>
      <p:grpSp>
        <p:nvGrpSpPr>
          <p:cNvPr id="43" name="グループ化 42"/>
          <p:cNvGrpSpPr/>
          <p:nvPr/>
        </p:nvGrpSpPr>
        <p:grpSpPr>
          <a:xfrm>
            <a:off x="6866743" y="134139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091406" y="2948004"/>
            <a:ext cx="4916500" cy="1219183"/>
            <a:chOff x="5408907" y="4066112"/>
            <a:chExt cx="4514053" cy="1287238"/>
          </a:xfrm>
        </p:grpSpPr>
        <p:sp>
          <p:nvSpPr>
            <p:cNvPr id="35" name="フリーフォーム 34"/>
            <p:cNvSpPr/>
            <p:nvPr/>
          </p:nvSpPr>
          <p:spPr>
            <a:xfrm>
              <a:off x="5422960" y="4066112"/>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リーフォーム 35"/>
            <p:cNvSpPr/>
            <p:nvPr/>
          </p:nvSpPr>
          <p:spPr>
            <a:xfrm>
              <a:off x="5408907" y="53533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 31">
            <a:extLst>
              <a:ext uri="{FF2B5EF4-FFF2-40B4-BE49-F238E27FC236}">
                <a16:creationId xmlns:a16="http://schemas.microsoft.com/office/drawing/2014/main" id="{C4D580F3-7326-4A51-8AB5-1BBF459FE7CF}"/>
              </a:ext>
            </a:extLst>
          </p:cNvPr>
          <p:cNvSpPr/>
          <p:nvPr/>
        </p:nvSpPr>
        <p:spPr>
          <a:xfrm>
            <a:off x="669609" y="1945479"/>
            <a:ext cx="3916417" cy="721521"/>
          </a:xfrm>
          <a:prstGeom prst="roundRect">
            <a:avLst>
              <a:gd name="adj" fmla="val 978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C00000"/>
                </a:solidFill>
              </a:rPr>
              <a:t>東京都若者総合相談センター（若ナビ</a:t>
            </a:r>
            <a:r>
              <a:rPr kumimoji="1" lang="en-US" altLang="ja-JP" sz="1130" b="1" spc="80" dirty="0">
                <a:solidFill>
                  <a:srgbClr val="C00000"/>
                </a:solidFill>
              </a:rPr>
              <a:t>α</a:t>
            </a:r>
            <a:r>
              <a:rPr kumimoji="1" lang="ja-JP" altLang="en-US" sz="1130" b="1" spc="80" dirty="0">
                <a:solidFill>
                  <a:srgbClr val="C00000"/>
                </a:solidFill>
              </a:rPr>
              <a:t>）</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子ども・若者支援地域協議会</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地域若者サポートステーション など</a:t>
            </a:r>
          </a:p>
        </p:txBody>
      </p:sp>
      <p:sp>
        <p:nvSpPr>
          <p:cNvPr id="4" name="フリーフォーム 35">
            <a:extLst>
              <a:ext uri="{FF2B5EF4-FFF2-40B4-BE49-F238E27FC236}">
                <a16:creationId xmlns:a16="http://schemas.microsoft.com/office/drawing/2014/main" id="{49FA3AB6-5B6D-60E0-A776-439767D0FDAD}"/>
              </a:ext>
            </a:extLst>
          </p:cNvPr>
          <p:cNvSpPr/>
          <p:nvPr/>
        </p:nvSpPr>
        <p:spPr>
          <a:xfrm>
            <a:off x="5091406" y="5320665"/>
            <a:ext cx="4901194"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0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児童福祉関係者は、ヤングケアラーと思われる子供に「気付く」、「つなぐ」、「支援する」、「見守る」において大きな役割を果たします。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40725"/>
            <a:ext cx="8398552" cy="96761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後述の「気付くためのチェックリスト」を参考に、支援対象の子供・家庭にヤングケアラーがいる可能性を認識して業務にあたります。</a:t>
            </a:r>
            <a:r>
              <a:rPr kumimoji="1" lang="ja-JP" altLang="en-US" sz="1200" b="1" spc="70" dirty="0">
                <a:solidFill>
                  <a:srgbClr val="FB5A15"/>
                </a:solidFill>
              </a:rPr>
              <a:t>子供と家族の関わりから気付けることもあります。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家庭訪問時の家の中の様子や、保護者の様子も気付きのきっかけになる可能性があります。</a:t>
            </a:r>
          </a:p>
        </p:txBody>
      </p:sp>
      <p:sp>
        <p:nvSpPr>
          <p:cNvPr id="33" name="正方形/長方形 32"/>
          <p:cNvSpPr/>
          <p:nvPr/>
        </p:nvSpPr>
        <p:spPr>
          <a:xfrm>
            <a:off x="539906" y="1540725"/>
            <a:ext cx="1213448" cy="102348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141353"/>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718510"/>
            <a:ext cx="8398552" cy="96761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が児童福祉部門に配置されている場合は、</a:t>
            </a:r>
            <a:r>
              <a:rPr kumimoji="1" lang="en-US" altLang="ja-JP" sz="1200" spc="70" dirty="0">
                <a:solidFill>
                  <a:schemeClr val="tx1"/>
                </a:solidFill>
              </a:rPr>
              <a:t>YCC</a:t>
            </a:r>
            <a:r>
              <a:rPr kumimoji="1" lang="ja-JP" altLang="en-US" sz="1200" spc="70" dirty="0">
                <a:solidFill>
                  <a:schemeClr val="tx1"/>
                </a:solidFill>
              </a:rPr>
              <a:t>がケースに応じた関係機関に連絡調整します。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児童虐待に当たる可能性が高い等、緊急性が高い場合は、直ちに児童相談所等につなぎます。</a:t>
            </a:r>
          </a:p>
        </p:txBody>
      </p:sp>
      <p:grpSp>
        <p:nvGrpSpPr>
          <p:cNvPr id="44" name="グループ化 43"/>
          <p:cNvGrpSpPr/>
          <p:nvPr/>
        </p:nvGrpSpPr>
        <p:grpSpPr>
          <a:xfrm>
            <a:off x="539906" y="2717430"/>
            <a:ext cx="1213448" cy="1023480"/>
            <a:chOff x="539906" y="1669817"/>
            <a:chExt cx="1213448" cy="1023480"/>
          </a:xfrm>
        </p:grpSpPr>
        <p:sp>
          <p:nvSpPr>
            <p:cNvPr id="45" name="正方形/長方形 44"/>
            <p:cNvSpPr/>
            <p:nvPr/>
          </p:nvSpPr>
          <p:spPr>
            <a:xfrm>
              <a:off x="539906" y="1669817"/>
              <a:ext cx="1213448" cy="1023480"/>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228711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章</a:t>
              </a:r>
              <a:endParaRPr kumimoji="1" lang="en-US" altLang="ja-JP" sz="800" b="1" spc="70" dirty="0"/>
            </a:p>
          </p:txBody>
        </p:sp>
      </p:grpSp>
      <p:sp>
        <p:nvSpPr>
          <p:cNvPr id="27" name="正方形/長方形 26"/>
          <p:cNvSpPr/>
          <p:nvPr/>
        </p:nvSpPr>
        <p:spPr>
          <a:xfrm>
            <a:off x="1753354" y="5287074"/>
            <a:ext cx="8398552" cy="125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本人・家庭の様子を気にかけます。支援計画がある場合は、進行管理、定例的な会議開催による見守りを行います。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支援導入後も、進学や家族の病状変化などの「変化のトリガー」を注視し、支援が途切れないようモニタリングします。</a:t>
            </a:r>
          </a:p>
        </p:txBody>
      </p:sp>
      <p:grpSp>
        <p:nvGrpSpPr>
          <p:cNvPr id="50" name="グループ化 49"/>
          <p:cNvGrpSpPr/>
          <p:nvPr/>
        </p:nvGrpSpPr>
        <p:grpSpPr>
          <a:xfrm>
            <a:off x="539906" y="5287075"/>
            <a:ext cx="1213448" cy="1252239"/>
            <a:chOff x="539906" y="1669817"/>
            <a:chExt cx="1213448" cy="1023480"/>
          </a:xfrm>
        </p:grpSpPr>
        <p:sp>
          <p:nvSpPr>
            <p:cNvPr id="51" name="正方形/長方形 50"/>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52" name="角丸四角形 51"/>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ja-JP" sz="800" b="1" spc="70" dirty="0"/>
                <a:t>10</a:t>
              </a:r>
              <a:r>
                <a:rPr kumimoji="1" lang="zh-TW" altLang="en-US" sz="800" b="1" spc="70" dirty="0"/>
                <a:t>章</a:t>
              </a:r>
            </a:p>
          </p:txBody>
        </p:sp>
      </p:grpSp>
      <p:sp>
        <p:nvSpPr>
          <p:cNvPr id="26" name="正方形/長方形 25"/>
          <p:cNvSpPr/>
          <p:nvPr/>
        </p:nvSpPr>
        <p:spPr>
          <a:xfrm>
            <a:off x="1753354" y="3889585"/>
            <a:ext cx="6578600" cy="125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児童福祉分野は、本人や家庭との窓口であることも多く、必要に応じ本人や家庭とも対話し、ケアの状況の把握や本人の意向の把握を行います。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関係者で合意した役割に基づき支援計画（サポートプラン）を作成して、支援します。</a:t>
            </a:r>
          </a:p>
        </p:txBody>
      </p:sp>
      <p:sp>
        <p:nvSpPr>
          <p:cNvPr id="48" name="正方形/長方形 47"/>
          <p:cNvSpPr/>
          <p:nvPr/>
        </p:nvSpPr>
        <p:spPr>
          <a:xfrm>
            <a:off x="539906" y="3889584"/>
            <a:ext cx="1213448" cy="1252239"/>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49" name="角丸四角形 48"/>
          <p:cNvSpPr/>
          <p:nvPr/>
        </p:nvSpPr>
        <p:spPr>
          <a:xfrm>
            <a:off x="682236" y="4625801"/>
            <a:ext cx="960995" cy="27107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331954" y="4134643"/>
            <a:ext cx="1819952" cy="1007180"/>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t"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ショートステイ</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家事支援</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養育支援</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生活・育児相談 等</a:t>
            </a:r>
          </a:p>
        </p:txBody>
      </p:sp>
      <p:sp>
        <p:nvSpPr>
          <p:cNvPr id="54" name="正方形/長方形 53"/>
          <p:cNvSpPr/>
          <p:nvPr/>
        </p:nvSpPr>
        <p:spPr>
          <a:xfrm>
            <a:off x="8331954" y="3886162"/>
            <a:ext cx="1819952"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586596"/>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763301"/>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16421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6845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）が区市町村に順次配置されています。東京都には、</a:t>
            </a:r>
            <a:r>
              <a:rPr kumimoji="1" lang="en-US" altLang="ja-JP" sz="1400" spc="70" dirty="0">
                <a:solidFill>
                  <a:schemeClr val="tx1"/>
                </a:solidFill>
              </a:rPr>
              <a:t>18</a:t>
            </a:r>
            <a:r>
              <a:rPr kumimoji="1" lang="ja-JP" altLang="en-US" sz="1400" spc="70" dirty="0">
                <a:solidFill>
                  <a:schemeClr val="tx1"/>
                </a:solidFill>
              </a:rPr>
              <a:t>歳以上のヤングケアラーのためのヤングケアラー・コーディネーター（</a:t>
            </a:r>
            <a:r>
              <a:rPr kumimoji="1" lang="en-US" altLang="ja-JP" sz="1400" spc="70" dirty="0">
                <a:solidFill>
                  <a:schemeClr val="tx1"/>
                </a:solidFill>
              </a:rPr>
              <a:t>YCC</a:t>
            </a:r>
            <a:r>
              <a:rPr kumimoji="1" lang="ja-JP" altLang="en-US" sz="1400" spc="70" dirty="0">
                <a:solidFill>
                  <a:schemeClr val="tx1"/>
                </a:solidFill>
              </a:rPr>
              <a:t>）が配置されています</a:t>
            </a:r>
            <a:r>
              <a:rPr kumimoji="1" lang="ja-JP" altLang="en-US" sz="1400" b="1" spc="70" dirty="0">
                <a:solidFill>
                  <a:schemeClr val="tx1"/>
                </a:solidFill>
              </a:rPr>
              <a:t>（本編第４章）。</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335" y="6646438"/>
            <a:ext cx="753792" cy="752198"/>
          </a:xfrm>
          <a:prstGeom prst="rect">
            <a:avLst/>
          </a:prstGeom>
        </p:spPr>
      </p:pic>
      <p:sp>
        <p:nvSpPr>
          <p:cNvPr id="5" name="二等辺三角形 4"/>
          <p:cNvSpPr/>
          <p:nvPr/>
        </p:nvSpPr>
        <p:spPr>
          <a:xfrm rot="16200000">
            <a:off x="2176243" y="689380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33" y="1425576"/>
            <a:ext cx="284694" cy="53623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59" y="2658284"/>
            <a:ext cx="458094" cy="506409"/>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851" y="3806641"/>
            <a:ext cx="475059" cy="508993"/>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969" y="5210819"/>
            <a:ext cx="574822" cy="516254"/>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646438"/>
            <a:ext cx="752198" cy="752198"/>
          </a:xfrm>
          <a:prstGeom prst="rect">
            <a:avLst/>
          </a:prstGeom>
        </p:spPr>
      </p:pic>
    </p:spTree>
    <p:extLst>
      <p:ext uri="{BB962C8B-B14F-4D97-AF65-F5344CB8AC3E}">
        <p14:creationId xmlns:p14="http://schemas.microsoft.com/office/powerpoint/2010/main" val="3236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68" name="角丸四角形 67"/>
          <p:cNvSpPr/>
          <p:nvPr/>
        </p:nvSpPr>
        <p:spPr>
          <a:xfrm>
            <a:off x="875318" y="5504996"/>
            <a:ext cx="9276588" cy="1820641"/>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144000" bIns="0" rtlCol="0" anchor="t"/>
          <a:lstStyle/>
          <a:p>
            <a:pPr>
              <a:lnSpc>
                <a:spcPct val="150000"/>
              </a:lnSpc>
              <a:buClr>
                <a:srgbClr val="F7B353"/>
              </a:buClr>
              <a:buSzPct val="120000"/>
            </a:pPr>
            <a:r>
              <a:rPr kumimoji="1" lang="ja-JP" altLang="en-US" sz="1000" spc="50" dirty="0">
                <a:solidFill>
                  <a:schemeClr val="tx1"/>
                </a:solidFill>
              </a:rPr>
              <a:t>□介護や通院・治療が必要な家族、障害を持つ家族がいる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□多子世帯　幼い子供（きょうだい）がいる　</a:t>
            </a:r>
          </a:p>
          <a:p>
            <a:pPr>
              <a:lnSpc>
                <a:spcPct val="150000"/>
              </a:lnSpc>
              <a:buClr>
                <a:srgbClr val="F7B353"/>
              </a:buClr>
              <a:buSzPct val="120000"/>
            </a:pPr>
            <a:r>
              <a:rPr kumimoji="1" lang="ja-JP" altLang="en-US" sz="1000" spc="50" dirty="0">
                <a:solidFill>
                  <a:schemeClr val="tx1"/>
                </a:solidFill>
              </a:rPr>
              <a:t>□疲れている様子や精神的に不安定な様子がみられる　</a:t>
            </a:r>
            <a:br>
              <a:rPr kumimoji="1" lang="ja-JP" altLang="en-US" sz="1000" spc="50" dirty="0">
                <a:solidFill>
                  <a:schemeClr val="tx1"/>
                </a:solidFill>
              </a:rPr>
            </a:br>
            <a:r>
              <a:rPr kumimoji="1" lang="ja-JP" altLang="en-US" sz="1000" spc="50" dirty="0">
                <a:solidFill>
                  <a:schemeClr val="tx1"/>
                </a:solidFill>
              </a:rPr>
              <a:t>□仕事や家族の世話に追われていて余裕のない様子である</a:t>
            </a:r>
          </a:p>
          <a:p>
            <a:pPr>
              <a:lnSpc>
                <a:spcPct val="150000"/>
              </a:lnSpc>
              <a:buClr>
                <a:srgbClr val="F7B353"/>
              </a:buClr>
              <a:buSzPct val="120000"/>
            </a:pPr>
            <a:r>
              <a:rPr kumimoji="1" lang="ja-JP" altLang="en-US" sz="1000" spc="50" dirty="0">
                <a:solidFill>
                  <a:schemeClr val="tx1"/>
                </a:solidFill>
              </a:rPr>
              <a:t>□家事等ができないことで、子供に影響が出ないかを心配している</a:t>
            </a:r>
            <a:br>
              <a:rPr kumimoji="1" lang="ja-JP" altLang="en-US" sz="1000" spc="50" dirty="0">
                <a:solidFill>
                  <a:schemeClr val="tx1"/>
                </a:solidFill>
              </a:rPr>
            </a:br>
            <a:r>
              <a:rPr kumimoji="1" lang="ja-JP" altLang="en-US" sz="1000" spc="50" dirty="0">
                <a:solidFill>
                  <a:schemeClr val="tx1"/>
                </a:solidFill>
              </a:rPr>
              <a:t>□家庭訪問時に家の中が散らかっている</a:t>
            </a:r>
            <a:br>
              <a:rPr kumimoji="1" lang="ja-JP" altLang="en-US" sz="1000" spc="50" dirty="0">
                <a:solidFill>
                  <a:schemeClr val="tx1"/>
                </a:solidFill>
              </a:rPr>
            </a:br>
            <a:r>
              <a:rPr kumimoji="1" lang="ja-JP" altLang="en-US" sz="100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504996"/>
            <a:ext cx="335412" cy="1820641"/>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504996"/>
            <a:ext cx="3634046" cy="182064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□経済的に困窮している</a:t>
            </a:r>
            <a:br>
              <a:rPr kumimoji="1" lang="ja-JP" altLang="en-US" sz="1000" spc="50" dirty="0">
                <a:solidFill>
                  <a:schemeClr val="tx1"/>
                </a:solidFill>
              </a:rPr>
            </a:br>
            <a:r>
              <a:rPr kumimoji="1" lang="ja-JP" altLang="en-US" sz="1000" spc="50" dirty="0">
                <a:solidFill>
                  <a:schemeClr val="tx1"/>
                </a:solidFill>
              </a:rPr>
              <a:t>□日本語が母語でない家族がいる 　</a:t>
            </a:r>
          </a:p>
          <a:p>
            <a:pPr>
              <a:lnSpc>
                <a:spcPct val="150000"/>
              </a:lnSpc>
              <a:buClr>
                <a:srgbClr val="F7B353"/>
              </a:buClr>
              <a:buSzPct val="120000"/>
            </a:pPr>
            <a:r>
              <a:rPr kumimoji="1" lang="ja-JP" altLang="en-US" sz="1000" spc="50" dirty="0">
                <a:solidFill>
                  <a:schemeClr val="tx1"/>
                </a:solidFill>
              </a:rPr>
              <a:t>□手続きの遅れ・漏れ等がある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□家族の世話について、子供をあてにしている</a:t>
            </a:r>
          </a:p>
          <a:p>
            <a:pPr>
              <a:lnSpc>
                <a:spcPct val="150000"/>
              </a:lnSpc>
              <a:buClr>
                <a:srgbClr val="F7B353"/>
              </a:buClr>
              <a:buSzPct val="120000"/>
            </a:pPr>
            <a:r>
              <a:rPr kumimoji="1" lang="ja-JP" altLang="en-US" sz="1000" spc="50" dirty="0">
                <a:solidFill>
                  <a:schemeClr val="tx1"/>
                </a:solidFill>
              </a:rPr>
              <a:t>□家事援助などの必要なサービスを入れたがらない</a:t>
            </a:r>
            <a:endParaRPr kumimoji="1" lang="en-US" altLang="ja-JP" sz="1000" spc="50" dirty="0">
              <a:solidFill>
                <a:schemeClr val="tx1"/>
              </a:solidFill>
            </a:endParaRPr>
          </a:p>
        </p:txBody>
      </p:sp>
      <p:grpSp>
        <p:nvGrpSpPr>
          <p:cNvPr id="216" name="グループ化 215"/>
          <p:cNvGrpSpPr/>
          <p:nvPr/>
        </p:nvGrpSpPr>
        <p:grpSpPr>
          <a:xfrm>
            <a:off x="1132574" y="5831311"/>
            <a:ext cx="4233021" cy="1379280"/>
            <a:chOff x="2398032" y="2860733"/>
            <a:chExt cx="1564368" cy="1379280"/>
          </a:xfrm>
        </p:grpSpPr>
        <p:sp>
          <p:nvSpPr>
            <p:cNvPr id="217" name="フリーフォーム 216"/>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フリーフォーム 217"/>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フリーフォーム 218"/>
            <p:cNvSpPr/>
            <p:nvPr/>
          </p:nvSpPr>
          <p:spPr>
            <a:xfrm>
              <a:off x="2398032" y="33204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フリーフォーム 219"/>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リーフォーム 220"/>
            <p:cNvSpPr/>
            <p:nvPr/>
          </p:nvSpPr>
          <p:spPr>
            <a:xfrm>
              <a:off x="2398032" y="378025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リーフォーム 221"/>
            <p:cNvSpPr/>
            <p:nvPr/>
          </p:nvSpPr>
          <p:spPr>
            <a:xfrm>
              <a:off x="2398032" y="40101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フリーフォーム 222"/>
            <p:cNvSpPr/>
            <p:nvPr/>
          </p:nvSpPr>
          <p:spPr>
            <a:xfrm>
              <a:off x="2398032" y="42400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2" name="グループ化 241"/>
          <p:cNvGrpSpPr/>
          <p:nvPr/>
        </p:nvGrpSpPr>
        <p:grpSpPr>
          <a:xfrm>
            <a:off x="5872236" y="5831311"/>
            <a:ext cx="2814484" cy="919520"/>
            <a:chOff x="2398032" y="2860733"/>
            <a:chExt cx="1564368" cy="919520"/>
          </a:xfrm>
        </p:grpSpPr>
        <p:sp>
          <p:nvSpPr>
            <p:cNvPr id="243" name="フリーフォーム 242"/>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フリーフォーム 243"/>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フリーフォーム 244"/>
            <p:cNvSpPr/>
            <p:nvPr/>
          </p:nvSpPr>
          <p:spPr>
            <a:xfrm>
              <a:off x="2398032" y="33204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フリーフォーム 245"/>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フリーフォーム 246"/>
            <p:cNvSpPr/>
            <p:nvPr/>
          </p:nvSpPr>
          <p:spPr>
            <a:xfrm>
              <a:off x="2398032" y="378025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539905" y="2165910"/>
            <a:ext cx="9612001" cy="3224679"/>
            <a:chOff x="539905" y="2168118"/>
            <a:chExt cx="9612001" cy="3224679"/>
          </a:xfrm>
        </p:grpSpPr>
        <p:sp>
          <p:nvSpPr>
            <p:cNvPr id="62" name="角丸四角形 61"/>
            <p:cNvSpPr/>
            <p:nvPr/>
          </p:nvSpPr>
          <p:spPr>
            <a:xfrm>
              <a:off x="3774359" y="2418740"/>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□疲れている様子や精神的な不安定さがみられる　　 </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□感情の起伏が激しい。または、感情を出さない</a:t>
              </a:r>
            </a:p>
            <a:p>
              <a:pPr>
                <a:lnSpc>
                  <a:spcPct val="150000"/>
                </a:lnSpc>
                <a:buClr>
                  <a:srgbClr val="F7B353"/>
                </a:buClr>
                <a:buSzPct val="120000"/>
              </a:pPr>
              <a:r>
                <a:rPr kumimoji="1" lang="ja-JP" altLang="en-US" sz="1000" spc="50" dirty="0">
                  <a:solidFill>
                    <a:schemeClr val="tx1"/>
                  </a:solidFill>
                </a:rPr>
                <a:t>□周囲の人に気を遣いすぎる、しっかりしている</a:t>
              </a:r>
            </a:p>
            <a:p>
              <a:pPr>
                <a:lnSpc>
                  <a:spcPct val="150000"/>
                </a:lnSpc>
                <a:buClr>
                  <a:srgbClr val="F7B353"/>
                </a:buClr>
                <a:buSzPct val="120000"/>
              </a:pPr>
              <a:r>
                <a:rPr kumimoji="1" lang="ja-JP" altLang="en-US" sz="1000" spc="50" dirty="0">
                  <a:solidFill>
                    <a:schemeClr val="tx1"/>
                  </a:solidFill>
                </a:rPr>
                <a:t>□年齢に不相応な受け答え</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（年齢よりも幼い、または大人びている）</a:t>
              </a:r>
            </a:p>
            <a:p>
              <a:pPr>
                <a:lnSpc>
                  <a:spcPct val="150000"/>
                </a:lnSpc>
                <a:buClr>
                  <a:srgbClr val="F7B353"/>
                </a:buClr>
                <a:buSzPct val="120000"/>
              </a:pPr>
              <a:r>
                <a:rPr kumimoji="1" lang="ja-JP" altLang="en-US" sz="1000" spc="50" dirty="0">
                  <a:solidFill>
                    <a:schemeClr val="tx1"/>
                  </a:solidFill>
                </a:rPr>
                <a:t>□自分の事を話したがらない、質問などをすると話を</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すり替える</a:t>
              </a:r>
              <a:br>
                <a:rPr kumimoji="1" lang="ja-JP" altLang="en-US" sz="1000" spc="50" dirty="0">
                  <a:solidFill>
                    <a:schemeClr val="tx1"/>
                  </a:solidFill>
                </a:rPr>
              </a:br>
              <a:r>
                <a:rPr kumimoji="1" lang="ja-JP" altLang="en-US" sz="1000" spc="50" dirty="0">
                  <a:solidFill>
                    <a:schemeClr val="tx1"/>
                  </a:solidFill>
                </a:rPr>
                <a:t>□物や支援を欲しがらない</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□家族の顔色をうかがっている　</a:t>
              </a:r>
            </a:p>
            <a:p>
              <a:pPr>
                <a:lnSpc>
                  <a:spcPct val="150000"/>
                </a:lnSpc>
                <a:buClr>
                  <a:srgbClr val="F7B353"/>
                </a:buClr>
                <a:buSzPct val="120000"/>
              </a:pPr>
              <a:r>
                <a:rPr kumimoji="1" lang="ja-JP" altLang="en-US" sz="1000" spc="50" dirty="0">
                  <a:solidFill>
                    <a:schemeClr val="tx1"/>
                  </a:solidFill>
                </a:rPr>
                <a:t>□不登校である、学校に行っているべき時間に、</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学校以外で姿を見かけることがある　　　　　　　　　　　　　　　　　□時に家族と大ゲンカや家出をしていることがある　</a:t>
              </a:r>
            </a:p>
          </p:txBody>
        </p:sp>
        <p:sp>
          <p:nvSpPr>
            <p:cNvPr id="65" name="角丸四角形 64"/>
            <p:cNvSpPr/>
            <p:nvPr/>
          </p:nvSpPr>
          <p:spPr>
            <a:xfrm>
              <a:off x="7008811" y="2418739"/>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□身なりが整っていない</a:t>
              </a:r>
            </a:p>
            <a:p>
              <a:pPr>
                <a:lnSpc>
                  <a:spcPct val="150000"/>
                </a:lnSpc>
                <a:buClr>
                  <a:srgbClr val="F7B353"/>
                </a:buClr>
                <a:buSzPct val="120000"/>
              </a:pPr>
              <a:r>
                <a:rPr kumimoji="1" lang="ja-JP" altLang="en-US" sz="1000" spc="50" dirty="0">
                  <a:solidFill>
                    <a:schemeClr val="tx1"/>
                  </a:solidFill>
                </a:rPr>
                <a:t>□食事の世話がされていないようである</a:t>
              </a:r>
            </a:p>
            <a:p>
              <a:pPr>
                <a:lnSpc>
                  <a:spcPct val="150000"/>
                </a:lnSpc>
                <a:buClr>
                  <a:srgbClr val="F7B353"/>
                </a:buClr>
                <a:buSzPct val="120000"/>
              </a:pPr>
              <a:r>
                <a:rPr kumimoji="1" lang="ja-JP" altLang="en-US" sz="1000" spc="50" dirty="0">
                  <a:solidFill>
                    <a:schemeClr val="tx1"/>
                  </a:solidFill>
                </a:rPr>
                <a:t>□保護者等が書くべき手続き書類等を、</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自分で用意しているようである</a:t>
              </a:r>
            </a:p>
            <a:p>
              <a:pPr>
                <a:lnSpc>
                  <a:spcPct val="150000"/>
                </a:lnSpc>
                <a:buClr>
                  <a:srgbClr val="F7B353"/>
                </a:buClr>
                <a:buSzPct val="120000"/>
              </a:pPr>
              <a:r>
                <a:rPr kumimoji="1" lang="ja-JP" altLang="en-US" sz="1000" spc="50" dirty="0">
                  <a:solidFill>
                    <a:schemeClr val="tx1"/>
                  </a:solidFill>
                </a:rPr>
                <a:t>□必要な病院に通院・受診できていない、</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服薬できていないようである</a:t>
              </a:r>
              <a:endParaRPr kumimoji="1" lang="en-US" altLang="ja-JP" sz="1000" spc="50" dirty="0">
                <a:solidFill>
                  <a:schemeClr val="tx1"/>
                </a:solidFill>
              </a:endParaRPr>
            </a:p>
            <a:p>
              <a:pPr>
                <a:lnSpc>
                  <a:spcPct val="130000"/>
                </a:lnSpc>
                <a:buClr>
                  <a:srgbClr val="F7B353"/>
                </a:buClr>
                <a:buSzPct val="120000"/>
              </a:pPr>
              <a:r>
                <a:rPr kumimoji="1" lang="ja-JP" altLang="en-US" sz="1000" spc="50" dirty="0">
                  <a:solidFill>
                    <a:schemeClr val="tx1"/>
                  </a:solidFill>
                </a:rPr>
                <a:t>□保清されていない</a:t>
              </a:r>
              <a:endParaRPr kumimoji="1" lang="en-US" altLang="ja-JP" sz="1000" spc="50" dirty="0">
                <a:solidFill>
                  <a:schemeClr val="tx1"/>
                </a:solidFill>
              </a:endParaRPr>
            </a:p>
            <a:p>
              <a:pPr>
                <a:lnSpc>
                  <a:spcPct val="130000"/>
                </a:lnSpc>
                <a:buClr>
                  <a:srgbClr val="F7B353"/>
                </a:buClr>
                <a:buSzPct val="120000"/>
              </a:pPr>
              <a:r>
                <a:rPr kumimoji="1" lang="ja-JP" altLang="en-US" sz="1000" spc="50" dirty="0">
                  <a:solidFill>
                    <a:schemeClr val="tx1"/>
                  </a:solidFill>
                </a:rPr>
                <a:t>（同じ服を着ている、入浴をしていない様子がうかがえる）</a:t>
              </a:r>
              <a:endParaRPr kumimoji="1" lang="en-US" altLang="ja-JP" sz="1000" spc="50" dirty="0">
                <a:solidFill>
                  <a:schemeClr val="tx1"/>
                </a:solidFill>
              </a:endParaRPr>
            </a:p>
            <a:p>
              <a:pPr>
                <a:lnSpc>
                  <a:spcPct val="130000"/>
                </a:lnSpc>
                <a:buClr>
                  <a:srgbClr val="F7B353"/>
                </a:buClr>
                <a:buSzPct val="120000"/>
              </a:pPr>
              <a:r>
                <a:rPr kumimoji="1" lang="ja-JP" altLang="en-US" sz="1000" spc="50" dirty="0">
                  <a:solidFill>
                    <a:schemeClr val="tx1"/>
                  </a:solidFill>
                </a:rPr>
                <a:t>□アルコール・薬物・ギャンブル問題を抱える家族に対応している</a:t>
              </a:r>
            </a:p>
            <a:p>
              <a:pPr>
                <a:lnSpc>
                  <a:spcPct val="130000"/>
                </a:lnSpc>
                <a:buClr>
                  <a:srgbClr val="F7B353"/>
                </a:buClr>
                <a:buSzPct val="120000"/>
              </a:pPr>
              <a:r>
                <a:rPr kumimoji="1" lang="ja-JP" altLang="en-US" sz="1000" spc="50" dirty="0">
                  <a:solidFill>
                    <a:schemeClr val="tx1"/>
                  </a:solidFill>
                </a:rPr>
                <a:t>□（認知症や精神疾患などで）目を離せない家族の見守りや声かけなどの気遣いをしている</a:t>
              </a:r>
            </a:p>
            <a:p>
              <a:pPr algn="ctr">
                <a:lnSpc>
                  <a:spcPct val="130000"/>
                </a:lnSpc>
                <a:buClr>
                  <a:srgbClr val="F7B353"/>
                </a:buClr>
                <a:buSzPct val="120000"/>
              </a:pPr>
              <a:endParaRPr kumimoji="1" lang="ja-JP" altLang="en-US" sz="1000" spc="50" dirty="0">
                <a:solidFill>
                  <a:schemeClr val="tx1"/>
                </a:solidFill>
                <a:highlight>
                  <a:srgbClr val="00FFFF"/>
                </a:highlight>
              </a:endParaRPr>
            </a:p>
          </p:txBody>
        </p:sp>
        <p:sp>
          <p:nvSpPr>
            <p:cNvPr id="66" name="正方形/長方形 65"/>
            <p:cNvSpPr/>
            <p:nvPr/>
          </p:nvSpPr>
          <p:spPr>
            <a:xfrm>
              <a:off x="7008882" y="2168118"/>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202" name="正方形/長方形 201"/>
            <p:cNvSpPr/>
            <p:nvPr/>
          </p:nvSpPr>
          <p:spPr>
            <a:xfrm>
              <a:off x="3774430" y="2168118"/>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grpSp>
          <p:nvGrpSpPr>
            <p:cNvPr id="12" name="グループ化 11"/>
            <p:cNvGrpSpPr/>
            <p:nvPr/>
          </p:nvGrpSpPr>
          <p:grpSpPr>
            <a:xfrm>
              <a:off x="3905906" y="2746432"/>
              <a:ext cx="2880000" cy="2528682"/>
              <a:chOff x="2398032" y="2860733"/>
              <a:chExt cx="1564368" cy="2528682"/>
            </a:xfrm>
          </p:grpSpPr>
          <p:sp>
            <p:nvSpPr>
              <p:cNvPr id="10" name="フリーフォーム 9"/>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フリーフォーム 202"/>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フリーフォーム 203"/>
              <p:cNvSpPr/>
              <p:nvPr/>
            </p:nvSpPr>
            <p:spPr>
              <a:xfrm>
                <a:off x="2398032" y="33204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フリーフォーム 205"/>
              <p:cNvSpPr/>
              <p:nvPr/>
            </p:nvSpPr>
            <p:spPr>
              <a:xfrm>
                <a:off x="2398032" y="378025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リーフォーム 207"/>
              <p:cNvSpPr/>
              <p:nvPr/>
            </p:nvSpPr>
            <p:spPr>
              <a:xfrm>
                <a:off x="2398032" y="42400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フリーフォーム 208"/>
              <p:cNvSpPr/>
              <p:nvPr/>
            </p:nvSpPr>
            <p:spPr>
              <a:xfrm>
                <a:off x="2398032" y="44698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フリーフォーム 209"/>
              <p:cNvSpPr/>
              <p:nvPr/>
            </p:nvSpPr>
            <p:spPr>
              <a:xfrm>
                <a:off x="2398032" y="46997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フリーフォーム 211"/>
              <p:cNvSpPr/>
              <p:nvPr/>
            </p:nvSpPr>
            <p:spPr>
              <a:xfrm>
                <a:off x="2398032" y="51595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フリーフォーム 212"/>
              <p:cNvSpPr/>
              <p:nvPr/>
            </p:nvSpPr>
            <p:spPr>
              <a:xfrm>
                <a:off x="2398032" y="5389415"/>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4" name="角丸四角形 213"/>
            <p:cNvSpPr/>
            <p:nvPr/>
          </p:nvSpPr>
          <p:spPr>
            <a:xfrm>
              <a:off x="539905" y="2418740"/>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□家庭訪問等の際に、食事づくりや買い物、洗濯　</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などの家事をしている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□家族の介護・付き添い、きょうだいの世話・送迎等を</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している姿を見かける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□日本語の苦手な家族・聴覚障害のある家族等の</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通訳をしている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□家族の感情面のサポートをしている</a:t>
              </a:r>
            </a:p>
            <a:p>
              <a:pPr>
                <a:lnSpc>
                  <a:spcPct val="150000"/>
                </a:lnSpc>
                <a:buClr>
                  <a:srgbClr val="F7B353"/>
                </a:buClr>
                <a:buSzPct val="120000"/>
              </a:pPr>
              <a:r>
                <a:rPr kumimoji="1" lang="ja-JP" altLang="en-US" sz="1000" spc="50" dirty="0">
                  <a:solidFill>
                    <a:schemeClr val="tx1"/>
                  </a:solidFill>
                </a:rPr>
                <a:t>□家計を支えるために就職・アルバイトをしている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□来所相談時や家庭訪問時に傍にいる</a:t>
              </a:r>
            </a:p>
          </p:txBody>
        </p:sp>
        <p:sp>
          <p:nvSpPr>
            <p:cNvPr id="215" name="正方形/長方形 214"/>
            <p:cNvSpPr/>
            <p:nvPr/>
          </p:nvSpPr>
          <p:spPr>
            <a:xfrm>
              <a:off x="539976" y="2168118"/>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grpSp>
          <p:nvGrpSpPr>
            <p:cNvPr id="229" name="グループ化 228"/>
            <p:cNvGrpSpPr/>
            <p:nvPr/>
          </p:nvGrpSpPr>
          <p:grpSpPr>
            <a:xfrm>
              <a:off x="7140358" y="2746432"/>
              <a:ext cx="2880000" cy="2536106"/>
              <a:chOff x="2398032" y="2860733"/>
              <a:chExt cx="1564368" cy="2536106"/>
            </a:xfrm>
          </p:grpSpPr>
          <p:sp>
            <p:nvSpPr>
              <p:cNvPr id="230" name="フリーフォーム 229"/>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リーフォーム 230"/>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リーフォーム 232"/>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フリーフォーム 234"/>
              <p:cNvSpPr/>
              <p:nvPr/>
            </p:nvSpPr>
            <p:spPr>
              <a:xfrm>
                <a:off x="2398032" y="40101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34">
                <a:extLst>
                  <a:ext uri="{FF2B5EF4-FFF2-40B4-BE49-F238E27FC236}">
                    <a16:creationId xmlns:a16="http://schemas.microsoft.com/office/drawing/2014/main" id="{51019D76-80E4-F49C-BA16-33A3CA240035}"/>
                  </a:ext>
                </a:extLst>
              </p:cNvPr>
              <p:cNvSpPr/>
              <p:nvPr/>
            </p:nvSpPr>
            <p:spPr>
              <a:xfrm>
                <a:off x="2398032" y="461338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234">
                <a:extLst>
                  <a:ext uri="{FF2B5EF4-FFF2-40B4-BE49-F238E27FC236}">
                    <a16:creationId xmlns:a16="http://schemas.microsoft.com/office/drawing/2014/main" id="{408E0336-38F8-418C-96C4-043EA51E435A}"/>
                  </a:ext>
                </a:extLst>
              </p:cNvPr>
              <p:cNvSpPr/>
              <p:nvPr/>
            </p:nvSpPr>
            <p:spPr>
              <a:xfrm>
                <a:off x="2398032" y="50134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34">
                <a:extLst>
                  <a:ext uri="{FF2B5EF4-FFF2-40B4-BE49-F238E27FC236}">
                    <a16:creationId xmlns:a16="http://schemas.microsoft.com/office/drawing/2014/main" id="{19036743-F85E-FBE6-C35B-2FE8E283EF00}"/>
                  </a:ext>
                </a:extLst>
              </p:cNvPr>
              <p:cNvSpPr/>
              <p:nvPr/>
            </p:nvSpPr>
            <p:spPr>
              <a:xfrm>
                <a:off x="2398032" y="5396839"/>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5" name="グループ化 254"/>
            <p:cNvGrpSpPr/>
            <p:nvPr/>
          </p:nvGrpSpPr>
          <p:grpSpPr>
            <a:xfrm>
              <a:off x="671488" y="2976312"/>
              <a:ext cx="2880000" cy="1609160"/>
              <a:chOff x="2398032" y="3090613"/>
              <a:chExt cx="1564368" cy="1609160"/>
            </a:xfrm>
          </p:grpSpPr>
          <p:sp>
            <p:nvSpPr>
              <p:cNvPr id="257" name="フリーフォーム 256"/>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リーフォーム 258"/>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フリーフォーム 260"/>
              <p:cNvSpPr/>
              <p:nvPr/>
            </p:nvSpPr>
            <p:spPr>
              <a:xfrm>
                <a:off x="2398032" y="40101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フリーフォーム 261"/>
              <p:cNvSpPr/>
              <p:nvPr/>
            </p:nvSpPr>
            <p:spPr>
              <a:xfrm>
                <a:off x="2398032" y="42400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フリーフォーム 262"/>
              <p:cNvSpPr/>
              <p:nvPr/>
            </p:nvSpPr>
            <p:spPr>
              <a:xfrm>
                <a:off x="2398032" y="44698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フリーフォーム 263"/>
              <p:cNvSpPr/>
              <p:nvPr/>
            </p:nvSpPr>
            <p:spPr>
              <a:xfrm>
                <a:off x="2398032" y="46997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22203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若者ケアラーと思われる若者に「気付く」ためのチェックリスト</a:t>
            </a:r>
          </a:p>
        </p:txBody>
      </p:sp>
      <p:grpSp>
        <p:nvGrpSpPr>
          <p:cNvPr id="43" name="グループ化 42"/>
          <p:cNvGrpSpPr/>
          <p:nvPr/>
        </p:nvGrpSpPr>
        <p:grpSpPr>
          <a:xfrm>
            <a:off x="539905" y="725489"/>
            <a:ext cx="9612000" cy="1087777"/>
            <a:chOff x="539906" y="870436"/>
            <a:chExt cx="9612000" cy="996857"/>
          </a:xfrm>
        </p:grpSpPr>
        <p:sp>
          <p:nvSpPr>
            <p:cNvPr id="44" name="角丸四角形 43"/>
            <p:cNvSpPr/>
            <p:nvPr/>
          </p:nvSpPr>
          <p:spPr>
            <a:xfrm>
              <a:off x="539906" y="1079065"/>
              <a:ext cx="9612000" cy="78822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若者ケアラーは、「家族の世話は当たり前」と考え、自らのケアの負荷を自覚していないことが多くあります。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就労や進学の相談場面で、</a:t>
              </a:r>
              <a:r>
                <a:rPr kumimoji="1" lang="ja-JP" altLang="en-US" sz="1200" b="1" spc="80" dirty="0">
                  <a:solidFill>
                    <a:srgbClr val="FB5A15"/>
                  </a:solidFill>
                </a:rPr>
                <a:t>「なぜ時間が取れないのか」「なぜ就職をあきらめているのか」</a:t>
              </a:r>
              <a:r>
                <a:rPr kumimoji="1" lang="ja-JP" altLang="en-US" sz="1200" spc="80" dirty="0">
                  <a:solidFill>
                    <a:schemeClr val="tx1"/>
                  </a:solidFill>
                </a:rPr>
                <a:t>といった背景を探ることで、ケアの事実に気付けることがあります。</a:t>
              </a:r>
              <a:r>
                <a:rPr kumimoji="1" lang="en-US" altLang="ja-JP" sz="1200" spc="80" dirty="0">
                  <a:solidFill>
                    <a:schemeClr val="tx1"/>
                  </a:solidFill>
                </a:rPr>
                <a:t>※</a:t>
              </a:r>
              <a:r>
                <a:rPr kumimoji="1" lang="ja-JP" altLang="en-US" sz="1200" spc="80" dirty="0">
                  <a:solidFill>
                    <a:schemeClr val="tx1"/>
                  </a:solidFill>
                </a:rPr>
                <a:t>別冊付録のチェックリストも併せて参照してください。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183521"/>
            <a:ext cx="3143095" cy="5128593"/>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□家族の日常生活の世話（調理、掃除、洗濯、買い物等）を主に担っている</a:t>
            </a:r>
          </a:p>
          <a:p>
            <a:pPr>
              <a:lnSpc>
                <a:spcPct val="130000"/>
              </a:lnSpc>
              <a:buClr>
                <a:srgbClr val="F7B353"/>
              </a:buClr>
              <a:buSzPct val="120000"/>
            </a:pPr>
            <a:r>
              <a:rPr kumimoji="1" lang="ja-JP" altLang="en-US" sz="1050" spc="50" dirty="0">
                <a:solidFill>
                  <a:schemeClr val="tx1"/>
                </a:solidFill>
              </a:rPr>
              <a:t>□家族の身体介護や付添い、入浴・トイレの介助をしている</a:t>
            </a:r>
          </a:p>
          <a:p>
            <a:pPr>
              <a:lnSpc>
                <a:spcPct val="130000"/>
              </a:lnSpc>
              <a:buClr>
                <a:srgbClr val="F7B353"/>
              </a:buClr>
              <a:buSzPct val="120000"/>
            </a:pPr>
            <a:r>
              <a:rPr kumimoji="1" lang="ja-JP" altLang="en-US" sz="1050" spc="50" dirty="0">
                <a:solidFill>
                  <a:schemeClr val="tx1"/>
                </a:solidFill>
              </a:rPr>
              <a:t>□幼いきょうだいの世話、保護者役（送迎、食事提供、学習支援等）を担っている</a:t>
            </a:r>
          </a:p>
          <a:p>
            <a:pPr>
              <a:lnSpc>
                <a:spcPct val="130000"/>
              </a:lnSpc>
              <a:buClr>
                <a:srgbClr val="F7B353"/>
              </a:buClr>
              <a:buSzPct val="120000"/>
            </a:pPr>
            <a:r>
              <a:rPr kumimoji="1" lang="ja-JP" altLang="en-US" sz="1050" spc="50" dirty="0">
                <a:solidFill>
                  <a:schemeClr val="tx1"/>
                </a:solidFill>
              </a:rPr>
              <a:t>□家族の感情面・精神的なサポート（愚痴を聞く、なだめる、見守る）を常に担っている</a:t>
            </a:r>
          </a:p>
          <a:p>
            <a:pPr>
              <a:lnSpc>
                <a:spcPct val="130000"/>
              </a:lnSpc>
              <a:buClr>
                <a:srgbClr val="F7B353"/>
              </a:buClr>
              <a:buSzPct val="120000"/>
            </a:pPr>
            <a:r>
              <a:rPr kumimoji="1" lang="ja-JP" altLang="en-US" sz="1050" spc="50" dirty="0">
                <a:solidFill>
                  <a:schemeClr val="tx1"/>
                </a:solidFill>
              </a:rPr>
              <a:t>□家族の通院同行、薬の管理、治療に関する交渉や調整を担っている</a:t>
            </a:r>
          </a:p>
          <a:p>
            <a:pPr>
              <a:lnSpc>
                <a:spcPct val="130000"/>
              </a:lnSpc>
              <a:buClr>
                <a:srgbClr val="F7B353"/>
              </a:buClr>
              <a:buSzPct val="120000"/>
            </a:pPr>
            <a:r>
              <a:rPr kumimoji="1" lang="ja-JP" altLang="en-US" sz="1050" spc="50" dirty="0">
                <a:solidFill>
                  <a:schemeClr val="tx1"/>
                </a:solidFill>
              </a:rPr>
              <a:t>□家族の金銭管理、行政手続きの代行、書類の記入を主に担っている</a:t>
            </a:r>
          </a:p>
          <a:p>
            <a:pPr>
              <a:lnSpc>
                <a:spcPct val="130000"/>
              </a:lnSpc>
              <a:buClr>
                <a:srgbClr val="F7B353"/>
              </a:buClr>
              <a:buSzPct val="120000"/>
            </a:pPr>
            <a:r>
              <a:rPr kumimoji="1" lang="ja-JP" altLang="en-US" sz="1050" spc="50" dirty="0">
                <a:solidFill>
                  <a:schemeClr val="tx1"/>
                </a:solidFill>
              </a:rPr>
              <a:t>□家計を支えるために、過度な就労やアルバイトをしている</a:t>
            </a:r>
          </a:p>
          <a:p>
            <a:pPr>
              <a:lnSpc>
                <a:spcPct val="130000"/>
              </a:lnSpc>
              <a:buClr>
                <a:srgbClr val="F7B353"/>
              </a:buClr>
              <a:buSzPct val="120000"/>
            </a:pPr>
            <a:r>
              <a:rPr kumimoji="1" lang="ja-JP" altLang="en-US" sz="1050" spc="50" dirty="0">
                <a:solidFill>
                  <a:schemeClr val="tx1"/>
                </a:solidFill>
              </a:rPr>
              <a:t>□家族のケアのために、勤務時間や仕事内容を制限せざるを得ない（就労・キャリア形成への影響を検討）</a:t>
            </a:r>
          </a:p>
          <a:p>
            <a:pPr>
              <a:lnSpc>
                <a:spcPct val="130000"/>
              </a:lnSpc>
              <a:buClr>
                <a:srgbClr val="F7B353"/>
              </a:buClr>
              <a:buSzPct val="120000"/>
            </a:pPr>
            <a:r>
              <a:rPr kumimoji="1" lang="ja-JP" altLang="en-US" sz="1050" spc="50" dirty="0">
                <a:solidFill>
                  <a:schemeClr val="tx1"/>
                </a:solidFill>
              </a:rPr>
              <a:t>□来所相談時や家庭訪問時に常にケア対象者に傍にいる</a:t>
            </a:r>
          </a:p>
          <a:p>
            <a:pPr>
              <a:lnSpc>
                <a:spcPct val="130000"/>
              </a:lnSpc>
              <a:buClr>
                <a:srgbClr val="F7B353"/>
              </a:buClr>
              <a:buSzPct val="120000"/>
            </a:pPr>
            <a:r>
              <a:rPr kumimoji="1" lang="ja-JP" altLang="en-US" sz="1050" spc="50" dirty="0">
                <a:solidFill>
                  <a:schemeClr val="tx1"/>
                </a:solidFill>
              </a:rPr>
              <a:t>□日本語が母語でない家族のために通訳や情報伝達を担っている</a:t>
            </a:r>
          </a:p>
        </p:txBody>
      </p:sp>
      <p:sp>
        <p:nvSpPr>
          <p:cNvPr id="60" name="正方形/長方形 59"/>
          <p:cNvSpPr/>
          <p:nvPr/>
        </p:nvSpPr>
        <p:spPr>
          <a:xfrm>
            <a:off x="539976" y="1932900"/>
            <a:ext cx="3143024" cy="2506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ケアの内容や量</a:t>
            </a:r>
          </a:p>
        </p:txBody>
      </p:sp>
      <p:sp>
        <p:nvSpPr>
          <p:cNvPr id="62" name="角丸四角形 61"/>
          <p:cNvSpPr/>
          <p:nvPr/>
        </p:nvSpPr>
        <p:spPr>
          <a:xfrm>
            <a:off x="7005288" y="2188234"/>
            <a:ext cx="3143095" cy="248570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□生活リズムや身だしなみが整っていない</a:t>
            </a:r>
          </a:p>
          <a:p>
            <a:pPr>
              <a:lnSpc>
                <a:spcPct val="130000"/>
              </a:lnSpc>
              <a:buClr>
                <a:srgbClr val="F7B353"/>
              </a:buClr>
              <a:buSzPct val="120000"/>
            </a:pPr>
            <a:r>
              <a:rPr kumimoji="1" lang="ja-JP" altLang="en-US" sz="1050" spc="50" dirty="0">
                <a:solidFill>
                  <a:schemeClr val="tx1"/>
                </a:solidFill>
              </a:rPr>
              <a:t>□健康上の問題（体調不良、平均よりも痩せている等）を抱えているが、受診・治療できていない</a:t>
            </a:r>
          </a:p>
          <a:p>
            <a:pPr>
              <a:lnSpc>
                <a:spcPct val="130000"/>
              </a:lnSpc>
              <a:buClr>
                <a:srgbClr val="F7B353"/>
              </a:buClr>
              <a:buSzPct val="120000"/>
            </a:pPr>
            <a:r>
              <a:rPr kumimoji="1" lang="ja-JP" altLang="en-US" sz="1050" spc="50" dirty="0">
                <a:solidFill>
                  <a:schemeClr val="tx1"/>
                </a:solidFill>
              </a:rPr>
              <a:t>□自立に必要な知識や技能（金融、行政手続き、生活スキル等）を学ぶ機会がない</a:t>
            </a:r>
          </a:p>
          <a:p>
            <a:pPr>
              <a:lnSpc>
                <a:spcPct val="130000"/>
              </a:lnSpc>
              <a:buClr>
                <a:srgbClr val="F7B353"/>
              </a:buClr>
              <a:buSzPct val="120000"/>
            </a:pPr>
            <a:r>
              <a:rPr kumimoji="1" lang="ja-JP" altLang="en-US" sz="1050" spc="50" dirty="0">
                <a:solidFill>
                  <a:schemeClr val="tx1"/>
                </a:solidFill>
              </a:rPr>
              <a:t>□自分の収入を、全て家族のケアや生活費に充てざるを得ない状況がある</a:t>
            </a:r>
          </a:p>
          <a:p>
            <a:pPr>
              <a:lnSpc>
                <a:spcPct val="130000"/>
              </a:lnSpc>
              <a:buClr>
                <a:srgbClr val="F7B353"/>
              </a:buClr>
              <a:buSzPct val="120000"/>
            </a:pPr>
            <a:r>
              <a:rPr kumimoji="1" lang="ja-JP" altLang="en-US" sz="1050" spc="50" dirty="0">
                <a:solidFill>
                  <a:schemeClr val="tx1"/>
                </a:solidFill>
              </a:rPr>
              <a:t>□地域の相談窓口やピアサポート（共感型支援）につながっていない</a:t>
            </a:r>
          </a:p>
          <a:p>
            <a:pPr>
              <a:lnSpc>
                <a:spcPct val="130000"/>
              </a:lnSpc>
              <a:buClr>
                <a:srgbClr val="F7B353"/>
              </a:buClr>
              <a:buSzPct val="120000"/>
            </a:pPr>
            <a:r>
              <a:rPr kumimoji="1" lang="ja-JP" altLang="en-US" sz="1050" spc="50" dirty="0">
                <a:solidFill>
                  <a:schemeClr val="tx1"/>
                </a:solidFill>
              </a:rPr>
              <a:t>□就労支援や奨学金制度といった支援情報にアクセスできていない</a:t>
            </a:r>
          </a:p>
        </p:txBody>
      </p:sp>
      <p:sp>
        <p:nvSpPr>
          <p:cNvPr id="63" name="正方形/長方形 62"/>
          <p:cNvSpPr/>
          <p:nvPr/>
        </p:nvSpPr>
        <p:spPr>
          <a:xfrm>
            <a:off x="7005359"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若者が必要な支援を受けられていない様子</a:t>
            </a:r>
          </a:p>
        </p:txBody>
      </p:sp>
      <p:sp>
        <p:nvSpPr>
          <p:cNvPr id="65" name="角丸四角形 64"/>
          <p:cNvSpPr/>
          <p:nvPr/>
        </p:nvSpPr>
        <p:spPr>
          <a:xfrm>
            <a:off x="3770311" y="2183522"/>
            <a:ext cx="3143095" cy="512859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□疲れている様子や精神的な不安定さがみられる（感情の起伏が激しい</a:t>
            </a:r>
            <a:r>
              <a:rPr kumimoji="1" lang="en-US" altLang="ja-JP" sz="1050" spc="50" dirty="0">
                <a:solidFill>
                  <a:schemeClr val="tx1"/>
                </a:solidFill>
              </a:rPr>
              <a:t>/</a:t>
            </a:r>
            <a:r>
              <a:rPr kumimoji="1" lang="ja-JP" altLang="en-US" sz="1050" spc="50" dirty="0">
                <a:solidFill>
                  <a:schemeClr val="tx1"/>
                </a:solidFill>
              </a:rPr>
              <a:t>感情を出さない）</a:t>
            </a:r>
          </a:p>
          <a:p>
            <a:pPr>
              <a:lnSpc>
                <a:spcPct val="130000"/>
              </a:lnSpc>
              <a:buClr>
                <a:srgbClr val="F7B353"/>
              </a:buClr>
              <a:buSzPct val="120000"/>
            </a:pPr>
            <a:r>
              <a:rPr kumimoji="1" lang="ja-JP" altLang="en-US" sz="1050" spc="50" dirty="0">
                <a:solidFill>
                  <a:schemeClr val="tx1"/>
                </a:solidFill>
              </a:rPr>
              <a:t>□ケアの影響で自分の時間が全く取れていない（自由時間、休息時間）</a:t>
            </a:r>
          </a:p>
          <a:p>
            <a:pPr>
              <a:lnSpc>
                <a:spcPct val="130000"/>
              </a:lnSpc>
              <a:buClr>
                <a:srgbClr val="F7B353"/>
              </a:buClr>
              <a:buSzPct val="120000"/>
            </a:pPr>
            <a:r>
              <a:rPr kumimoji="1" lang="ja-JP" altLang="en-US" sz="1050" spc="50" dirty="0">
                <a:solidFill>
                  <a:schemeClr val="tx1"/>
                </a:solidFill>
              </a:rPr>
              <a:t>□高等教育機関（大学、専門学校等）への進学を諦めた、または休学・退学を検討している（進路決定への影響を検討）</a:t>
            </a:r>
          </a:p>
          <a:p>
            <a:pPr>
              <a:lnSpc>
                <a:spcPct val="130000"/>
              </a:lnSpc>
              <a:buClr>
                <a:srgbClr val="F7B353"/>
              </a:buClr>
              <a:buSzPct val="120000"/>
            </a:pPr>
            <a:r>
              <a:rPr kumimoji="1" lang="ja-JP" altLang="en-US" sz="1050" spc="50" dirty="0">
                <a:solidFill>
                  <a:schemeClr val="tx1"/>
                </a:solidFill>
              </a:rPr>
              <a:t>□就職活動（就職準備）に充てる時間がない、または就職を諦めている（キャリア形成への影響を検討）</a:t>
            </a:r>
          </a:p>
          <a:p>
            <a:pPr>
              <a:lnSpc>
                <a:spcPct val="130000"/>
              </a:lnSpc>
              <a:buClr>
                <a:srgbClr val="F7B353"/>
              </a:buClr>
              <a:buSzPct val="120000"/>
            </a:pPr>
            <a:r>
              <a:rPr kumimoji="1" lang="ja-JP" altLang="en-US" sz="1050" spc="50" dirty="0">
                <a:solidFill>
                  <a:schemeClr val="tx1"/>
                </a:solidFill>
              </a:rPr>
              <a:t>□家族のケアのために、キャリアの選択肢が大きく制限されている</a:t>
            </a:r>
          </a:p>
          <a:p>
            <a:pPr>
              <a:lnSpc>
                <a:spcPct val="130000"/>
              </a:lnSpc>
              <a:buClr>
                <a:srgbClr val="F7B353"/>
              </a:buClr>
              <a:buSzPct val="120000"/>
            </a:pPr>
            <a:r>
              <a:rPr kumimoji="1" lang="ja-JP" altLang="en-US" sz="1050" spc="50" dirty="0">
                <a:solidFill>
                  <a:schemeClr val="tx1"/>
                </a:solidFill>
              </a:rPr>
              <a:t>□経済的に困窮しており、お金の心配を常に口にしている</a:t>
            </a:r>
          </a:p>
          <a:p>
            <a:pPr>
              <a:lnSpc>
                <a:spcPct val="130000"/>
              </a:lnSpc>
              <a:buClr>
                <a:srgbClr val="F7B353"/>
              </a:buClr>
              <a:buSzPct val="120000"/>
            </a:pPr>
            <a:r>
              <a:rPr kumimoji="1" lang="ja-JP" altLang="en-US" sz="1050" spc="50" dirty="0">
                <a:solidFill>
                  <a:schemeClr val="tx1"/>
                </a:solidFill>
              </a:rPr>
              <a:t>□人間関係の構築や維持が困難で、孤立傾向がみられる</a:t>
            </a:r>
          </a:p>
          <a:p>
            <a:pPr>
              <a:lnSpc>
                <a:spcPct val="130000"/>
              </a:lnSpc>
              <a:buClr>
                <a:srgbClr val="F7B353"/>
              </a:buClr>
              <a:buSzPct val="120000"/>
            </a:pPr>
            <a:r>
              <a:rPr kumimoji="1" lang="ja-JP" altLang="en-US" sz="1050" spc="50" dirty="0">
                <a:solidFill>
                  <a:schemeClr val="tx1"/>
                </a:solidFill>
              </a:rPr>
              <a:t>□家を離れて独立したいという希望について話さない、または諦めている（独立・自立への影響を検討）</a:t>
            </a:r>
          </a:p>
          <a:p>
            <a:pPr>
              <a:lnSpc>
                <a:spcPct val="130000"/>
              </a:lnSpc>
              <a:buClr>
                <a:srgbClr val="F7B353"/>
              </a:buClr>
              <a:buSzPct val="120000"/>
            </a:pPr>
            <a:r>
              <a:rPr kumimoji="1" lang="ja-JP" altLang="en-US" sz="1050" spc="50" dirty="0">
                <a:solidFill>
                  <a:schemeClr val="tx1"/>
                </a:solidFill>
              </a:rPr>
              <a:t>□結婚や家族形成に関する希望や将来設計について話せない（結婚や家族形成に関する影響を検討）</a:t>
            </a:r>
          </a:p>
          <a:p>
            <a:pPr>
              <a:lnSpc>
                <a:spcPct val="130000"/>
              </a:lnSpc>
              <a:buClr>
                <a:srgbClr val="F7B353"/>
              </a:buClr>
              <a:buSzPct val="120000"/>
            </a:pPr>
            <a:r>
              <a:rPr kumimoji="1" lang="ja-JP" altLang="en-US" sz="1050" spc="50" dirty="0">
                <a:solidFill>
                  <a:schemeClr val="tx1"/>
                </a:solidFill>
              </a:rPr>
              <a:t>□自分のことや希望を話したがらない、物や支援を欲しがらない</a:t>
            </a:r>
            <a:endParaRPr kumimoji="1" lang="en-US" altLang="ja-JP" sz="1050" spc="50" dirty="0">
              <a:solidFill>
                <a:schemeClr val="tx1"/>
              </a:solidFill>
            </a:endParaRPr>
          </a:p>
        </p:txBody>
      </p:sp>
      <p:sp>
        <p:nvSpPr>
          <p:cNvPr id="66" name="正方形/長方形 65"/>
          <p:cNvSpPr/>
          <p:nvPr/>
        </p:nvSpPr>
        <p:spPr>
          <a:xfrm>
            <a:off x="3774394"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ケアによる心身の負荷と自立への影響</a:t>
            </a:r>
          </a:p>
        </p:txBody>
      </p:sp>
      <p:sp>
        <p:nvSpPr>
          <p:cNvPr id="68" name="角丸四角形 67"/>
          <p:cNvSpPr/>
          <p:nvPr/>
        </p:nvSpPr>
        <p:spPr>
          <a:xfrm>
            <a:off x="7008814" y="4753750"/>
            <a:ext cx="3147427" cy="255836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20000"/>
              </a:lnSpc>
              <a:buClr>
                <a:srgbClr val="F7B353"/>
              </a:buClr>
              <a:buSzPct val="120000"/>
            </a:pPr>
            <a:r>
              <a:rPr kumimoji="1" lang="ja-JP" altLang="en-US" sz="1050" spc="50" dirty="0">
                <a:solidFill>
                  <a:schemeClr val="tx1"/>
                </a:solidFill>
              </a:rPr>
              <a:t>□介護や通院・治療が必要な家族、障害を持つ家族がいる</a:t>
            </a:r>
          </a:p>
          <a:p>
            <a:pPr>
              <a:lnSpc>
                <a:spcPct val="120000"/>
              </a:lnSpc>
              <a:buClr>
                <a:srgbClr val="F7B353"/>
              </a:buClr>
              <a:buSzPct val="120000"/>
            </a:pPr>
            <a:r>
              <a:rPr kumimoji="1" lang="ja-JP" altLang="en-US" sz="1050" spc="50" dirty="0">
                <a:solidFill>
                  <a:schemeClr val="tx1"/>
                </a:solidFill>
              </a:rPr>
              <a:t>□家族の中に精神疾患、依存症（アルコール、薬物、ギャンブル等）を抱える者がいる</a:t>
            </a:r>
          </a:p>
          <a:p>
            <a:pPr>
              <a:lnSpc>
                <a:spcPct val="120000"/>
              </a:lnSpc>
              <a:buClr>
                <a:srgbClr val="F7B353"/>
              </a:buClr>
              <a:buSzPct val="120000"/>
            </a:pPr>
            <a:r>
              <a:rPr kumimoji="1" lang="ja-JP" altLang="en-US" sz="1050" spc="50" dirty="0">
                <a:solidFill>
                  <a:schemeClr val="tx1"/>
                </a:solidFill>
              </a:rPr>
              <a:t>□疲れている様子や精神的に不安定な様子がみられる家族がいる</a:t>
            </a:r>
          </a:p>
          <a:p>
            <a:pPr>
              <a:lnSpc>
                <a:spcPct val="120000"/>
              </a:lnSpc>
              <a:buClr>
                <a:srgbClr val="F7B353"/>
              </a:buClr>
              <a:buSzPct val="120000"/>
            </a:pPr>
            <a:r>
              <a:rPr kumimoji="1" lang="ja-JP" altLang="en-US" sz="1050" spc="50" dirty="0">
                <a:solidFill>
                  <a:schemeClr val="tx1"/>
                </a:solidFill>
              </a:rPr>
              <a:t>□家族が若者の収入やケア能力を全面的に当てにしている　□経済的に困窮している</a:t>
            </a:r>
          </a:p>
          <a:p>
            <a:pPr>
              <a:lnSpc>
                <a:spcPct val="120000"/>
              </a:lnSpc>
              <a:buClr>
                <a:srgbClr val="F7B353"/>
              </a:buClr>
              <a:buSzPct val="120000"/>
            </a:pPr>
            <a:r>
              <a:rPr kumimoji="1" lang="ja-JP" altLang="en-US" sz="1050" spc="50" dirty="0">
                <a:solidFill>
                  <a:schemeClr val="tx1"/>
                </a:solidFill>
              </a:rPr>
              <a:t>□家庭内が散らかっている、生活環境が整っていない</a:t>
            </a:r>
          </a:p>
          <a:p>
            <a:pPr>
              <a:lnSpc>
                <a:spcPct val="120000"/>
              </a:lnSpc>
              <a:buClr>
                <a:srgbClr val="F7B353"/>
              </a:buClr>
              <a:buSzPct val="120000"/>
            </a:pPr>
            <a:r>
              <a:rPr kumimoji="1" lang="ja-JP" altLang="en-US" sz="1050" spc="50" dirty="0">
                <a:solidFill>
                  <a:schemeClr val="tx1"/>
                </a:solidFill>
              </a:rPr>
              <a:t>□必要な福祉サービス（介護保険、障害福祉、家事援助等）の導入を拒否している</a:t>
            </a:r>
          </a:p>
        </p:txBody>
      </p:sp>
      <p:sp>
        <p:nvSpPr>
          <p:cNvPr id="69" name="正方形/長方形 68"/>
          <p:cNvSpPr/>
          <p:nvPr/>
        </p:nvSpPr>
        <p:spPr>
          <a:xfrm flipH="1">
            <a:off x="7008814" y="4747817"/>
            <a:ext cx="335412" cy="2564297"/>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家族・家庭の様子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31441"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31441" y="313132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31441" y="354679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31441" y="3964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58788"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867806"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867806" y="31382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74849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27906" y="25097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1716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29258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3442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748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7375976" y="5235317"/>
            <a:ext cx="2772407" cy="1938586"/>
            <a:chOff x="1154345" y="5931402"/>
            <a:chExt cx="5400000" cy="993574"/>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31402"/>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3739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2957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26638"/>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72238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222">
              <a:extLst>
                <a:ext uri="{FF2B5EF4-FFF2-40B4-BE49-F238E27FC236}">
                  <a16:creationId xmlns:a16="http://schemas.microsoft.com/office/drawing/2014/main" id="{9976F4F7-D885-4081-F8C3-F39FBE96F8D1}"/>
                </a:ext>
              </a:extLst>
            </p:cNvPr>
            <p:cNvSpPr/>
            <p:nvPr/>
          </p:nvSpPr>
          <p:spPr>
            <a:xfrm>
              <a:off x="1154345" y="692497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フリーフォーム 263">
            <a:extLst>
              <a:ext uri="{FF2B5EF4-FFF2-40B4-BE49-F238E27FC236}">
                <a16:creationId xmlns:a16="http://schemas.microsoft.com/office/drawing/2014/main" id="{4B106822-3B43-03CB-805A-4ED3A0F80056}"/>
              </a:ext>
            </a:extLst>
          </p:cNvPr>
          <p:cNvSpPr/>
          <p:nvPr/>
        </p:nvSpPr>
        <p:spPr>
          <a:xfrm>
            <a:off x="631441"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63">
            <a:extLst>
              <a:ext uri="{FF2B5EF4-FFF2-40B4-BE49-F238E27FC236}">
                <a16:creationId xmlns:a16="http://schemas.microsoft.com/office/drawing/2014/main" id="{8FDBCDBD-8869-0A64-152C-B187550A4DF6}"/>
              </a:ext>
            </a:extLst>
          </p:cNvPr>
          <p:cNvSpPr/>
          <p:nvPr/>
        </p:nvSpPr>
        <p:spPr>
          <a:xfrm>
            <a:off x="658788"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63">
            <a:extLst>
              <a:ext uri="{FF2B5EF4-FFF2-40B4-BE49-F238E27FC236}">
                <a16:creationId xmlns:a16="http://schemas.microsoft.com/office/drawing/2014/main" id="{B6915D9C-16B6-2B5C-F4E8-01D03DECE137}"/>
              </a:ext>
            </a:extLst>
          </p:cNvPr>
          <p:cNvSpPr/>
          <p:nvPr/>
        </p:nvSpPr>
        <p:spPr>
          <a:xfrm>
            <a:off x="658788" y="58332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63">
            <a:extLst>
              <a:ext uri="{FF2B5EF4-FFF2-40B4-BE49-F238E27FC236}">
                <a16:creationId xmlns:a16="http://schemas.microsoft.com/office/drawing/2014/main" id="{B77A88A5-DCD1-52C0-BA72-42A0198A70E4}"/>
              </a:ext>
            </a:extLst>
          </p:cNvPr>
          <p:cNvSpPr/>
          <p:nvPr/>
        </p:nvSpPr>
        <p:spPr>
          <a:xfrm>
            <a:off x="658788"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12">
            <a:extLst>
              <a:ext uri="{FF2B5EF4-FFF2-40B4-BE49-F238E27FC236}">
                <a16:creationId xmlns:a16="http://schemas.microsoft.com/office/drawing/2014/main" id="{C5E77A37-04F7-55FE-A56B-E1165DFD6674}"/>
              </a:ext>
            </a:extLst>
          </p:cNvPr>
          <p:cNvSpPr/>
          <p:nvPr/>
        </p:nvSpPr>
        <p:spPr>
          <a:xfrm>
            <a:off x="3928131"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212">
            <a:extLst>
              <a:ext uri="{FF2B5EF4-FFF2-40B4-BE49-F238E27FC236}">
                <a16:creationId xmlns:a16="http://schemas.microsoft.com/office/drawing/2014/main" id="{9A5E55CC-EBA5-78F8-3E74-BC5C1ED90910}"/>
              </a:ext>
            </a:extLst>
          </p:cNvPr>
          <p:cNvSpPr/>
          <p:nvPr/>
        </p:nvSpPr>
        <p:spPr>
          <a:xfrm>
            <a:off x="3928131" y="5626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212">
            <a:extLst>
              <a:ext uri="{FF2B5EF4-FFF2-40B4-BE49-F238E27FC236}">
                <a16:creationId xmlns:a16="http://schemas.microsoft.com/office/drawing/2014/main" id="{C32F1424-75A6-A227-394C-B84DF153E439}"/>
              </a:ext>
            </a:extLst>
          </p:cNvPr>
          <p:cNvSpPr/>
          <p:nvPr/>
        </p:nvSpPr>
        <p:spPr>
          <a:xfrm>
            <a:off x="3928131"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12">
            <a:extLst>
              <a:ext uri="{FF2B5EF4-FFF2-40B4-BE49-F238E27FC236}">
                <a16:creationId xmlns:a16="http://schemas.microsoft.com/office/drawing/2014/main" id="{1FFB6371-BFA8-FF42-D415-FC8A80A636BE}"/>
              </a:ext>
            </a:extLst>
          </p:cNvPr>
          <p:cNvSpPr/>
          <p:nvPr/>
        </p:nvSpPr>
        <p:spPr>
          <a:xfrm>
            <a:off x="3928131" y="6871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63">
            <a:extLst>
              <a:ext uri="{FF2B5EF4-FFF2-40B4-BE49-F238E27FC236}">
                <a16:creationId xmlns:a16="http://schemas.microsoft.com/office/drawing/2014/main" id="{E6352E4F-E1A7-D14F-5B56-38302AA4FCB3}"/>
              </a:ext>
            </a:extLst>
          </p:cNvPr>
          <p:cNvSpPr/>
          <p:nvPr/>
        </p:nvSpPr>
        <p:spPr>
          <a:xfrm>
            <a:off x="658788" y="67095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12">
            <a:extLst>
              <a:ext uri="{FF2B5EF4-FFF2-40B4-BE49-F238E27FC236}">
                <a16:creationId xmlns:a16="http://schemas.microsoft.com/office/drawing/2014/main" id="{63FD5109-617C-BCFC-DE25-6CB69B6CB5E0}"/>
              </a:ext>
            </a:extLst>
          </p:cNvPr>
          <p:cNvSpPr/>
          <p:nvPr/>
        </p:nvSpPr>
        <p:spPr>
          <a:xfrm>
            <a:off x="3928131" y="72882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34">
            <a:extLst>
              <a:ext uri="{FF2B5EF4-FFF2-40B4-BE49-F238E27FC236}">
                <a16:creationId xmlns:a16="http://schemas.microsoft.com/office/drawing/2014/main" id="{963E4662-659B-B066-B1C9-907D20AF2222}"/>
              </a:ext>
            </a:extLst>
          </p:cNvPr>
          <p:cNvSpPr/>
          <p:nvPr/>
        </p:nvSpPr>
        <p:spPr>
          <a:xfrm>
            <a:off x="7140358" y="458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35000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5749</Words>
  <Application>Microsoft Office PowerPoint</Application>
  <PresentationFormat>ユーザー設定</PresentationFormat>
  <Paragraphs>465</Paragraphs>
  <Slides>12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游ゴシック</vt:lpstr>
      <vt:lpstr>Arial</vt:lpstr>
      <vt:lpstr>Calibri</vt:lpstr>
      <vt:lpstr>Calibri Light</vt:lpstr>
      <vt:lpstr>Wingdings</vt:lpstr>
      <vt:lpstr>Office テーマ</vt:lpstr>
      <vt:lpstr>PowerPoint プレゼンテーション</vt:lpstr>
      <vt:lpstr>ヤングケアラーとは</vt:lpstr>
      <vt:lpstr>児童福祉関係機関におけるヤングケアラー支援の役割</vt:lpstr>
      <vt:lpstr>支援機関の役割</vt:lpstr>
      <vt:lpstr>支援機関の役割</vt:lpstr>
      <vt:lpstr>支援機関の役割</vt:lpstr>
      <vt:lpstr>ヤングケアラー支援のフロー</vt:lpstr>
      <vt:lpstr>ヤングケアラーと思われる子供に「気付く」ためのチェックリスト</vt:lpstr>
      <vt:lpstr>若者ケアラーと思われる若者に「気付く」ためのチェックリスト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2026-03-23T11:16:59Z</dcterms:created>
  <dcterms:modified xsi:type="dcterms:W3CDTF">2026-03-23T11:17:04Z</dcterms:modified>
</cp:coreProperties>
</file>