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65" r:id="rId1"/>
  </p:sldMasterIdLst>
  <p:notesMasterIdLst>
    <p:notesMasterId r:id="rId14"/>
  </p:notesMasterIdLst>
  <p:sldIdLst>
    <p:sldId id="257" r:id="rId2"/>
    <p:sldId id="286" r:id="rId3"/>
    <p:sldId id="271" r:id="rId4"/>
    <p:sldId id="262" r:id="rId5"/>
    <p:sldId id="263" r:id="rId6"/>
    <p:sldId id="287" r:id="rId7"/>
    <p:sldId id="264" r:id="rId8"/>
    <p:sldId id="270" r:id="rId9"/>
    <p:sldId id="289" r:id="rId10"/>
    <p:sldId id="266" r:id="rId11"/>
    <p:sldId id="272" r:id="rId12"/>
    <p:sldId id="288" r:id="rId13"/>
  </p:sldIdLst>
  <p:sldSz cx="10691813" cy="7556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BD9A9"/>
    <a:srgbClr val="51AD97"/>
    <a:srgbClr val="7F2EAC"/>
    <a:srgbClr val="2579BF"/>
    <a:srgbClr val="AF68D6"/>
    <a:srgbClr val="FB5A15"/>
    <a:srgbClr val="F08200"/>
    <a:srgbClr val="DED7EF"/>
    <a:srgbClr val="D8DC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2F0A40-D092-4894-B54E-2DC1461A2882}" v="2" dt="2023-03-20T14:10:42.1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p:normalViewPr>
  <p:slideViewPr>
    <p:cSldViewPr snapToGrid="0">
      <p:cViewPr varScale="1">
        <p:scale>
          <a:sx n="49" d="100"/>
          <a:sy n="49" d="100"/>
        </p:scale>
        <p:origin x="1600" y="26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E855D-464E-4DA8-ADF0-62A57308BE47}"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7BDAA-BE23-49ED-8613-CD02B14A66C5}" type="slidenum">
              <a:rPr kumimoji="1" lang="ja-JP" altLang="en-US" smtClean="0"/>
              <a:t>‹#›</a:t>
            </a:fld>
            <a:endParaRPr kumimoji="1" lang="ja-JP" altLang="en-US"/>
          </a:p>
        </p:txBody>
      </p:sp>
    </p:spTree>
    <p:extLst>
      <p:ext uri="{BB962C8B-B14F-4D97-AF65-F5344CB8AC3E}">
        <p14:creationId xmlns:p14="http://schemas.microsoft.com/office/powerpoint/2010/main" val="1737218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37BDAA-BE23-49ED-8613-CD02B14A66C5}" type="slidenum">
              <a:rPr kumimoji="1" lang="ja-JP" altLang="en-US" smtClean="0"/>
              <a:t>6</a:t>
            </a:fld>
            <a:endParaRPr kumimoji="1" lang="ja-JP" altLang="en-US"/>
          </a:p>
        </p:txBody>
      </p:sp>
    </p:spTree>
    <p:extLst>
      <p:ext uri="{BB962C8B-B14F-4D97-AF65-F5344CB8AC3E}">
        <p14:creationId xmlns:p14="http://schemas.microsoft.com/office/powerpoint/2010/main" val="3896617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6678"/>
            <a:ext cx="9088041" cy="2630781"/>
          </a:xfrm>
        </p:spPr>
        <p:txBody>
          <a:bodyPr anchor="b"/>
          <a:lstStyle>
            <a:lvl1pPr algn="ctr">
              <a:defRPr sz="6611"/>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3968912"/>
            <a:ext cx="8018860" cy="1824404"/>
          </a:xfrm>
        </p:spPr>
        <p:txBody>
          <a:bodyPr/>
          <a:lstStyle>
            <a:lvl1pPr marL="0" indent="0" algn="ctr">
              <a:buNone/>
              <a:defRPr sz="2645"/>
            </a:lvl1pPr>
            <a:lvl2pPr marL="503789" indent="0" algn="ctr">
              <a:buNone/>
              <a:defRPr sz="2204"/>
            </a:lvl2pPr>
            <a:lvl3pPr marL="1007577" indent="0" algn="ctr">
              <a:buNone/>
              <a:defRPr sz="1983"/>
            </a:lvl3pPr>
            <a:lvl4pPr marL="1511366" indent="0" algn="ctr">
              <a:buNone/>
              <a:defRPr sz="1763"/>
            </a:lvl4pPr>
            <a:lvl5pPr marL="2015155" indent="0" algn="ctr">
              <a:buNone/>
              <a:defRPr sz="1763"/>
            </a:lvl5pPr>
            <a:lvl6pPr marL="2518943" indent="0" algn="ctr">
              <a:buNone/>
              <a:defRPr sz="1763"/>
            </a:lvl6pPr>
            <a:lvl7pPr marL="3022732" indent="0" algn="ctr">
              <a:buNone/>
              <a:defRPr sz="1763"/>
            </a:lvl7pPr>
            <a:lvl8pPr marL="3526521" indent="0" algn="ctr">
              <a:buNone/>
              <a:defRPr sz="1763"/>
            </a:lvl8pPr>
            <a:lvl9pPr marL="4030309" indent="0" algn="ctr">
              <a:buNone/>
              <a:defRPr sz="17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03941655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15019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1883879"/>
            <a:ext cx="9221689" cy="3143294"/>
          </a:xfrm>
        </p:spPr>
        <p:txBody>
          <a:bodyPr anchor="b"/>
          <a:lstStyle>
            <a:lvl1pPr>
              <a:defRPr sz="661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5056910"/>
            <a:ext cx="9221689" cy="1652984"/>
          </a:xfrm>
        </p:spPr>
        <p:txBody>
          <a:bodyPr/>
          <a:lstStyle>
            <a:lvl1pPr marL="0" indent="0">
              <a:buNone/>
              <a:defRPr sz="2645">
                <a:solidFill>
                  <a:schemeClr val="tx1"/>
                </a:solidFill>
              </a:defRPr>
            </a:lvl1pPr>
            <a:lvl2pPr marL="503789" indent="0">
              <a:buNone/>
              <a:defRPr sz="2204">
                <a:solidFill>
                  <a:schemeClr val="tx1">
                    <a:tint val="75000"/>
                  </a:schemeClr>
                </a:solidFill>
              </a:defRPr>
            </a:lvl2pPr>
            <a:lvl3pPr marL="1007577" indent="0">
              <a:buNone/>
              <a:defRPr sz="1983">
                <a:solidFill>
                  <a:schemeClr val="tx1">
                    <a:tint val="75000"/>
                  </a:schemeClr>
                </a:solidFill>
              </a:defRPr>
            </a:lvl3pPr>
            <a:lvl4pPr marL="1511366" indent="0">
              <a:buNone/>
              <a:defRPr sz="1763">
                <a:solidFill>
                  <a:schemeClr val="tx1">
                    <a:tint val="75000"/>
                  </a:schemeClr>
                </a:solidFill>
              </a:defRPr>
            </a:lvl4pPr>
            <a:lvl5pPr marL="2015155" indent="0">
              <a:buNone/>
              <a:defRPr sz="1763">
                <a:solidFill>
                  <a:schemeClr val="tx1">
                    <a:tint val="75000"/>
                  </a:schemeClr>
                </a:solidFill>
              </a:defRPr>
            </a:lvl5pPr>
            <a:lvl6pPr marL="2518943" indent="0">
              <a:buNone/>
              <a:defRPr sz="1763">
                <a:solidFill>
                  <a:schemeClr val="tx1">
                    <a:tint val="75000"/>
                  </a:schemeClr>
                </a:solidFill>
              </a:defRPr>
            </a:lvl6pPr>
            <a:lvl7pPr marL="3022732" indent="0">
              <a:buNone/>
              <a:defRPr sz="1763">
                <a:solidFill>
                  <a:schemeClr val="tx1">
                    <a:tint val="75000"/>
                  </a:schemeClr>
                </a:solidFill>
              </a:defRPr>
            </a:lvl7pPr>
            <a:lvl8pPr marL="3526521" indent="0">
              <a:buNone/>
              <a:defRPr sz="1763">
                <a:solidFill>
                  <a:schemeClr val="tx1">
                    <a:tint val="75000"/>
                  </a:schemeClr>
                </a:solidFill>
              </a:defRPr>
            </a:lvl8pPr>
            <a:lvl9pPr marL="4030309" indent="0">
              <a:buNone/>
              <a:defRPr sz="176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219669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33867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402315"/>
            <a:ext cx="9221689" cy="146057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1852393"/>
            <a:ext cx="4523137"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4" name="Content Placeholder 3"/>
          <p:cNvSpPr>
            <a:spLocks noGrp="1"/>
          </p:cNvSpPr>
          <p:nvPr>
            <p:ph sz="half" idx="2"/>
          </p:nvPr>
        </p:nvSpPr>
        <p:spPr>
          <a:xfrm>
            <a:off x="736456" y="2760222"/>
            <a:ext cx="4523137"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1852393"/>
            <a:ext cx="4545413"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6" name="Content Placeholder 5"/>
          <p:cNvSpPr>
            <a:spLocks noGrp="1"/>
          </p:cNvSpPr>
          <p:nvPr>
            <p:ph sz="quarter" idx="4"/>
          </p:nvPr>
        </p:nvSpPr>
        <p:spPr>
          <a:xfrm>
            <a:off x="5412731" y="2760222"/>
            <a:ext cx="4545413"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62855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491077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7730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1087998"/>
            <a:ext cx="5412730" cy="5370013"/>
          </a:xfrm>
        </p:spPr>
        <p:txBody>
          <a:bodyPr/>
          <a:lstStyle>
            <a:lvl1pPr>
              <a:defRPr sz="3526"/>
            </a:lvl1pPr>
            <a:lvl2pPr>
              <a:defRPr sz="3085"/>
            </a:lvl2pPr>
            <a:lvl3pPr>
              <a:defRPr sz="2645"/>
            </a:lvl3pPr>
            <a:lvl4pPr>
              <a:defRPr sz="2204"/>
            </a:lvl4pPr>
            <a:lvl5pPr>
              <a:defRPr sz="2204"/>
            </a:lvl5pPr>
            <a:lvl6pPr>
              <a:defRPr sz="2204"/>
            </a:lvl6pPr>
            <a:lvl7pPr>
              <a:defRPr sz="2204"/>
            </a:lvl7pPr>
            <a:lvl8pPr>
              <a:defRPr sz="2204"/>
            </a:lvl8pPr>
            <a:lvl9pPr>
              <a:defRPr sz="220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3485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1087998"/>
            <a:ext cx="5412730" cy="5370013"/>
          </a:xfrm>
        </p:spPr>
        <p:txBody>
          <a:bodyPr anchor="t"/>
          <a:lstStyle>
            <a:lvl1pPr marL="0" indent="0">
              <a:buNone/>
              <a:defRPr sz="3526"/>
            </a:lvl1pPr>
            <a:lvl2pPr marL="503789" indent="0">
              <a:buNone/>
              <a:defRPr sz="3085"/>
            </a:lvl2pPr>
            <a:lvl3pPr marL="1007577" indent="0">
              <a:buNone/>
              <a:defRPr sz="2645"/>
            </a:lvl3pPr>
            <a:lvl4pPr marL="1511366" indent="0">
              <a:buNone/>
              <a:defRPr sz="2204"/>
            </a:lvl4pPr>
            <a:lvl5pPr marL="2015155" indent="0">
              <a:buNone/>
              <a:defRPr sz="2204"/>
            </a:lvl5pPr>
            <a:lvl6pPr marL="2518943" indent="0">
              <a:buNone/>
              <a:defRPr sz="2204"/>
            </a:lvl6pPr>
            <a:lvl7pPr marL="3022732" indent="0">
              <a:buNone/>
              <a:defRPr sz="2204"/>
            </a:lvl7pPr>
            <a:lvl8pPr marL="3526521" indent="0">
              <a:buNone/>
              <a:defRPr sz="2204"/>
            </a:lvl8pPr>
            <a:lvl9pPr marL="4030309" indent="0">
              <a:buNone/>
              <a:defRPr sz="2204"/>
            </a:lvl9pPr>
          </a:lstStyle>
          <a:p>
            <a:r>
              <a:rPr lang="ja-JP" altLang="en-US"/>
              <a:t>図を追加</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465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6904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314"/>
            <a:ext cx="2305422" cy="640378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402314"/>
            <a:ext cx="6782619" cy="640378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896222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pic>
        <p:nvPicPr>
          <p:cNvPr id="2" name="図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0692000" cy="7560000"/>
          </a:xfrm>
          <a:prstGeom prst="rect">
            <a:avLst/>
          </a:prstGeom>
        </p:spPr>
      </p:pic>
    </p:spTree>
    <p:extLst>
      <p:ext uri="{BB962C8B-B14F-4D97-AF65-F5344CB8AC3E}">
        <p14:creationId xmlns:p14="http://schemas.microsoft.com/office/powerpoint/2010/main" val="1243354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
        <p:nvSpPr>
          <p:cNvPr id="12" name="楕円 11"/>
          <p:cNvSpPr>
            <a:spLocks/>
          </p:cNvSpPr>
          <p:nvPr userDrawn="1"/>
        </p:nvSpPr>
        <p:spPr>
          <a:xfrm>
            <a:off x="9863906" y="360000"/>
            <a:ext cx="288000" cy="288000"/>
          </a:xfrm>
          <a:prstGeom prst="ellipse">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
        <p:nvSpPr>
          <p:cNvPr id="6" name="スライド番号プレースホルダー 5"/>
          <p:cNvSpPr>
            <a:spLocks noGrp="1"/>
          </p:cNvSpPr>
          <p:nvPr>
            <p:ph type="sldNum" sz="quarter" idx="12"/>
          </p:nvPr>
        </p:nvSpPr>
        <p:spPr>
          <a:xfrm>
            <a:off x="9859571" y="390452"/>
            <a:ext cx="296670" cy="227096"/>
          </a:xfrm>
        </p:spPr>
        <p:txBody>
          <a:bodyPr lIns="0" tIns="0" rIns="0" bIns="0"/>
          <a:lstStyle>
            <a:lvl1pPr algn="ctr">
              <a:defRPr sz="1000" b="1">
                <a:solidFill>
                  <a:schemeClr val="tx1">
                    <a:lumMod val="75000"/>
                    <a:lumOff val="25000"/>
                  </a:schemeClr>
                </a:solidFill>
                <a:latin typeface="Meiryo UI" panose="020B0604030504040204" pitchFamily="50" charset="-128"/>
                <a:ea typeface="Meiryo UI" panose="020B0604030504040204" pitchFamily="50" charset="-128"/>
              </a:defRPr>
            </a:lvl1pPr>
          </a:lstStyle>
          <a:p>
            <a:fld id="{E404A7C7-E5A9-4202-A9FB-4BD923E4729E}" type="slidenum">
              <a:rPr lang="ja-JP" altLang="en-US" smtClean="0"/>
              <a:pPr/>
              <a:t>‹#›</a:t>
            </a:fld>
            <a:endParaRPr lang="ja-JP" altLang="en-US" dirty="0"/>
          </a:p>
        </p:txBody>
      </p:sp>
      <p:sp>
        <p:nvSpPr>
          <p:cNvPr id="9" name="タイトル 1"/>
          <p:cNvSpPr>
            <a:spLocks noGrp="1"/>
          </p:cNvSpPr>
          <p:nvPr>
            <p:ph type="title"/>
          </p:nvPr>
        </p:nvSpPr>
        <p:spPr>
          <a:xfrm>
            <a:off x="540000" y="360000"/>
            <a:ext cx="8146720" cy="317864"/>
          </a:xfrm>
        </p:spPr>
        <p:txBody>
          <a:bodyPr lIns="0" tIns="0" rIns="0" bIns="0" anchor="t" anchorCtr="0">
            <a:normAutofit/>
          </a:bodyPr>
          <a:lstStyle>
            <a:lvl1pPr>
              <a:defRPr sz="2000" b="1" spc="150" baseline="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フリーフォーム 2"/>
          <p:cNvSpPr/>
          <p:nvPr userDrawn="1"/>
        </p:nvSpPr>
        <p:spPr>
          <a:xfrm>
            <a:off x="539906" y="720000"/>
            <a:ext cx="9612000" cy="0"/>
          </a:xfrm>
          <a:custGeom>
            <a:avLst/>
            <a:gdLst>
              <a:gd name="connsiteX0" fmla="*/ 0 w 11611429"/>
              <a:gd name="connsiteY0" fmla="*/ 0 h 0"/>
              <a:gd name="connsiteX1" fmla="*/ 11611429 w 11611429"/>
              <a:gd name="connsiteY1" fmla="*/ 0 h 0"/>
            </a:gdLst>
            <a:ahLst/>
            <a:cxnLst>
              <a:cxn ang="0">
                <a:pos x="connsiteX0" y="connsiteY0"/>
              </a:cxn>
              <a:cxn ang="0">
                <a:pos x="connsiteX1" y="connsiteY1"/>
              </a:cxn>
            </a:cxnLst>
            <a:rect l="l" t="t" r="r" b="b"/>
            <a:pathLst>
              <a:path w="11611429">
                <a:moveTo>
                  <a:pt x="0" y="0"/>
                </a:moveTo>
                <a:lnTo>
                  <a:pt x="11611429" y="0"/>
                </a:lnTo>
              </a:path>
            </a:pathLst>
          </a:custGeom>
          <a:noFill/>
          <a:ln w="25400">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Tree>
    <p:extLst>
      <p:ext uri="{BB962C8B-B14F-4D97-AF65-F5344CB8AC3E}">
        <p14:creationId xmlns:p14="http://schemas.microsoft.com/office/powerpoint/2010/main" val="3976807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315"/>
            <a:ext cx="9221689" cy="146057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2011568"/>
            <a:ext cx="9221689" cy="479453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7003758"/>
            <a:ext cx="2405658" cy="402314"/>
          </a:xfrm>
          <a:prstGeom prst="rect">
            <a:avLst/>
          </a:prstGeom>
        </p:spPr>
        <p:txBody>
          <a:bodyPr vert="horz" lIns="91440" tIns="45720" rIns="91440" bIns="45720" rtlCol="0" anchor="ctr"/>
          <a:lstStyle>
            <a:lvl1pPr algn="l">
              <a:defRPr sz="1322">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541663" y="7003758"/>
            <a:ext cx="3608487" cy="402314"/>
          </a:xfrm>
          <a:prstGeom prst="rect">
            <a:avLst/>
          </a:prstGeom>
        </p:spPr>
        <p:txBody>
          <a:bodyPr vert="horz" lIns="91440" tIns="45720" rIns="91440" bIns="45720" rtlCol="0" anchor="ctr"/>
          <a:lstStyle>
            <a:lvl1pPr algn="ctr">
              <a:defRPr sz="132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7003758"/>
            <a:ext cx="2405658" cy="402314"/>
          </a:xfrm>
          <a:prstGeom prst="rect">
            <a:avLst/>
          </a:prstGeom>
        </p:spPr>
        <p:txBody>
          <a:bodyPr vert="horz" lIns="91440" tIns="45720" rIns="91440" bIns="45720" rtlCol="0" anchor="ctr"/>
          <a:lstStyle>
            <a:lvl1pPr algn="r">
              <a:defRPr sz="1322">
                <a:solidFill>
                  <a:schemeClr val="tx1">
                    <a:tint val="75000"/>
                  </a:schemeClr>
                </a:solidFill>
              </a:defRPr>
            </a:lvl1p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05280338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hdr="0" ftr="0" dt="0"/>
  <p:txStyles>
    <p:titleStyle>
      <a:lvl1pPr algn="l" defTabSz="1007577" rtl="0" eaLnBrk="1" latinLnBrk="0" hangingPunct="1">
        <a:lnSpc>
          <a:spcPct val="90000"/>
        </a:lnSpc>
        <a:spcBef>
          <a:spcPct val="0"/>
        </a:spcBef>
        <a:buNone/>
        <a:defRPr kumimoji="1" sz="4848" kern="1200">
          <a:solidFill>
            <a:schemeClr val="tx1"/>
          </a:solidFill>
          <a:latin typeface="+mj-lt"/>
          <a:ea typeface="+mj-ea"/>
          <a:cs typeface="+mj-cs"/>
        </a:defRPr>
      </a:lvl1pPr>
    </p:titleStyle>
    <p:bodyStyle>
      <a:lvl1pPr marL="251894" indent="-251894" algn="l" defTabSz="1007577" rtl="0" eaLnBrk="1" latinLnBrk="0" hangingPunct="1">
        <a:lnSpc>
          <a:spcPct val="90000"/>
        </a:lnSpc>
        <a:spcBef>
          <a:spcPts val="1102"/>
        </a:spcBef>
        <a:buFont typeface="Arial" panose="020B0604020202020204" pitchFamily="34" charset="0"/>
        <a:buChar char="•"/>
        <a:defRPr kumimoji="1" sz="3085" kern="1200">
          <a:solidFill>
            <a:schemeClr val="tx1"/>
          </a:solidFill>
          <a:latin typeface="+mn-lt"/>
          <a:ea typeface="+mn-ea"/>
          <a:cs typeface="+mn-cs"/>
        </a:defRPr>
      </a:lvl1pPr>
      <a:lvl2pPr marL="755683" indent="-251894" algn="l" defTabSz="1007577" rtl="0" eaLnBrk="1" latinLnBrk="0" hangingPunct="1">
        <a:lnSpc>
          <a:spcPct val="90000"/>
        </a:lnSpc>
        <a:spcBef>
          <a:spcPts val="551"/>
        </a:spcBef>
        <a:buFont typeface="Arial" panose="020B0604020202020204" pitchFamily="34" charset="0"/>
        <a:buChar char="•"/>
        <a:defRPr kumimoji="1" sz="2645" kern="1200">
          <a:solidFill>
            <a:schemeClr val="tx1"/>
          </a:solidFill>
          <a:latin typeface="+mn-lt"/>
          <a:ea typeface="+mn-ea"/>
          <a:cs typeface="+mn-cs"/>
        </a:defRPr>
      </a:lvl2pPr>
      <a:lvl3pPr marL="1259472" indent="-251894" algn="l" defTabSz="1007577" rtl="0" eaLnBrk="1" latinLnBrk="0" hangingPunct="1">
        <a:lnSpc>
          <a:spcPct val="90000"/>
        </a:lnSpc>
        <a:spcBef>
          <a:spcPts val="551"/>
        </a:spcBef>
        <a:buFont typeface="Arial" panose="020B0604020202020204" pitchFamily="34" charset="0"/>
        <a:buChar char="•"/>
        <a:defRPr kumimoji="1" sz="2204" kern="1200">
          <a:solidFill>
            <a:schemeClr val="tx1"/>
          </a:solidFill>
          <a:latin typeface="+mn-lt"/>
          <a:ea typeface="+mn-ea"/>
          <a:cs typeface="+mn-cs"/>
        </a:defRPr>
      </a:lvl3pPr>
      <a:lvl4pPr marL="1763260"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4pPr>
      <a:lvl5pPr marL="2267049"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5pPr>
      <a:lvl6pPr marL="2770838"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6pPr>
      <a:lvl7pPr marL="3274626"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7pPr>
      <a:lvl8pPr marL="3778415"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8pPr>
      <a:lvl9pPr marL="4282204"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9pPr>
    </p:bodyStyle>
    <p:otherStyle>
      <a:defPPr>
        <a:defRPr lang="en-US"/>
      </a:defPPr>
      <a:lvl1pPr marL="0" algn="l" defTabSz="1007577" rtl="0" eaLnBrk="1" latinLnBrk="0" hangingPunct="1">
        <a:defRPr kumimoji="1" sz="1983" kern="1200">
          <a:solidFill>
            <a:schemeClr val="tx1"/>
          </a:solidFill>
          <a:latin typeface="+mn-lt"/>
          <a:ea typeface="+mn-ea"/>
          <a:cs typeface="+mn-cs"/>
        </a:defRPr>
      </a:lvl1pPr>
      <a:lvl2pPr marL="503789" algn="l" defTabSz="1007577" rtl="0" eaLnBrk="1" latinLnBrk="0" hangingPunct="1">
        <a:defRPr kumimoji="1" sz="1983" kern="1200">
          <a:solidFill>
            <a:schemeClr val="tx1"/>
          </a:solidFill>
          <a:latin typeface="+mn-lt"/>
          <a:ea typeface="+mn-ea"/>
          <a:cs typeface="+mn-cs"/>
        </a:defRPr>
      </a:lvl2pPr>
      <a:lvl3pPr marL="1007577" algn="l" defTabSz="1007577" rtl="0" eaLnBrk="1" latinLnBrk="0" hangingPunct="1">
        <a:defRPr kumimoji="1" sz="1983" kern="1200">
          <a:solidFill>
            <a:schemeClr val="tx1"/>
          </a:solidFill>
          <a:latin typeface="+mn-lt"/>
          <a:ea typeface="+mn-ea"/>
          <a:cs typeface="+mn-cs"/>
        </a:defRPr>
      </a:lvl3pPr>
      <a:lvl4pPr marL="1511366" algn="l" defTabSz="1007577" rtl="0" eaLnBrk="1" latinLnBrk="0" hangingPunct="1">
        <a:defRPr kumimoji="1" sz="1983" kern="1200">
          <a:solidFill>
            <a:schemeClr val="tx1"/>
          </a:solidFill>
          <a:latin typeface="+mn-lt"/>
          <a:ea typeface="+mn-ea"/>
          <a:cs typeface="+mn-cs"/>
        </a:defRPr>
      </a:lvl4pPr>
      <a:lvl5pPr marL="2015155" algn="l" defTabSz="1007577" rtl="0" eaLnBrk="1" latinLnBrk="0" hangingPunct="1">
        <a:defRPr kumimoji="1" sz="1983" kern="1200">
          <a:solidFill>
            <a:schemeClr val="tx1"/>
          </a:solidFill>
          <a:latin typeface="+mn-lt"/>
          <a:ea typeface="+mn-ea"/>
          <a:cs typeface="+mn-cs"/>
        </a:defRPr>
      </a:lvl5pPr>
      <a:lvl6pPr marL="2518943" algn="l" defTabSz="1007577" rtl="0" eaLnBrk="1" latinLnBrk="0" hangingPunct="1">
        <a:defRPr kumimoji="1" sz="1983" kern="1200">
          <a:solidFill>
            <a:schemeClr val="tx1"/>
          </a:solidFill>
          <a:latin typeface="+mn-lt"/>
          <a:ea typeface="+mn-ea"/>
          <a:cs typeface="+mn-cs"/>
        </a:defRPr>
      </a:lvl6pPr>
      <a:lvl7pPr marL="3022732" algn="l" defTabSz="1007577" rtl="0" eaLnBrk="1" latinLnBrk="0" hangingPunct="1">
        <a:defRPr kumimoji="1" sz="1983" kern="1200">
          <a:solidFill>
            <a:schemeClr val="tx1"/>
          </a:solidFill>
          <a:latin typeface="+mn-lt"/>
          <a:ea typeface="+mn-ea"/>
          <a:cs typeface="+mn-cs"/>
        </a:defRPr>
      </a:lvl7pPr>
      <a:lvl8pPr marL="3526521" algn="l" defTabSz="1007577" rtl="0" eaLnBrk="1" latinLnBrk="0" hangingPunct="1">
        <a:defRPr kumimoji="1" sz="1983" kern="1200">
          <a:solidFill>
            <a:schemeClr val="tx1"/>
          </a:solidFill>
          <a:latin typeface="+mn-lt"/>
          <a:ea typeface="+mn-ea"/>
          <a:cs typeface="+mn-cs"/>
        </a:defRPr>
      </a:lvl8pPr>
      <a:lvl9pPr marL="4030309" algn="l" defTabSz="1007577" rtl="0" eaLnBrk="1" latinLnBrk="0" hangingPunct="1">
        <a:defRPr kumimoji="1"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www.young-carer.metro.tokyo.lg.jp/" TargetMode="Externa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cfa.go.jp/policies/young-carer/"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wakanavi-tokyo.metro.tokyo.lg.jp/" TargetMode="External"/><Relationship Id="rId7" Type="http://schemas.openxmlformats.org/officeDocument/2006/relationships/image" Target="../media/image35.png"/><Relationship Id="rId2" Type="http://schemas.openxmlformats.org/officeDocument/2006/relationships/hyperlink" Target="https://www.fukushi.metro.tokyo.lg.jp/kodomo/kosodate/young-carer" TargetMode="External"/><Relationship Id="rId1" Type="http://schemas.openxmlformats.org/officeDocument/2006/relationships/slideLayout" Target="../slideLayouts/slideLayout13.xml"/><Relationship Id="rId6" Type="http://schemas.openxmlformats.org/officeDocument/2006/relationships/hyperlink" Target="https://kodomoshien.cfa.go.jp/young-carer/consultation/" TargetMode="External"/><Relationship Id="rId5" Type="http://schemas.openxmlformats.org/officeDocument/2006/relationships/hyperlink" Target="https://www.fukushi.metro.tokyo.lg.jp/shisetsu/jigyosyo/chusou/izonsho/sodankyoten" TargetMode="External"/><Relationship Id="rId10" Type="http://schemas.openxmlformats.org/officeDocument/2006/relationships/hyperlink" Target="https://tokyo-kodomo-hp.metro.tokyo.lg.jp/soudan/" TargetMode="External"/><Relationship Id="rId4" Type="http://schemas.openxmlformats.org/officeDocument/2006/relationships/hyperlink" Target="https://www.tokyoshigoto.jp/young/" TargetMode="Externa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15145" y="1678679"/>
            <a:ext cx="10461522" cy="631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ja-JP" altLang="en-US" sz="4800" b="1" spc="400" dirty="0">
                <a:solidFill>
                  <a:srgbClr val="F08200"/>
                </a:solidFill>
                <a:latin typeface="Meiryo UI" panose="020B0604030504040204" pitchFamily="50" charset="-128"/>
                <a:ea typeface="Meiryo UI" panose="020B0604030504040204" pitchFamily="50" charset="-128"/>
              </a:rPr>
              <a:t>ヤングケアラー支援マニュアル</a:t>
            </a:r>
          </a:p>
        </p:txBody>
      </p:sp>
      <p:sp>
        <p:nvSpPr>
          <p:cNvPr id="6" name="正方形/長方形 5"/>
          <p:cNvSpPr/>
          <p:nvPr/>
        </p:nvSpPr>
        <p:spPr>
          <a:xfrm>
            <a:off x="7268124" y="7137604"/>
            <a:ext cx="3052904" cy="221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令和</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8</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年</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改訂版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endPar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1" name="角丸四角形 10"/>
          <p:cNvSpPr/>
          <p:nvPr/>
        </p:nvSpPr>
        <p:spPr>
          <a:xfrm>
            <a:off x="2645906" y="2576887"/>
            <a:ext cx="5400000" cy="468000"/>
          </a:xfrm>
          <a:prstGeom prst="roundRect">
            <a:avLst>
              <a:gd name="adj" fmla="val 50000"/>
            </a:avLst>
          </a:prstGeom>
          <a:solidFill>
            <a:srgbClr val="AF68D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2300" spc="300" dirty="0"/>
              <a:t>保健・医療</a:t>
            </a:r>
            <a:r>
              <a:rPr kumimoji="1" lang="zh-TW" altLang="en-US" sz="2300" spc="300" dirty="0"/>
              <a:t>関係機関　編</a:t>
            </a:r>
            <a:endParaRPr kumimoji="1" lang="ja-JP" altLang="en-US" sz="2300" spc="300" dirty="0"/>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7964" y="7083953"/>
            <a:ext cx="1255885" cy="329213"/>
          </a:xfrm>
          <a:prstGeom prst="rect">
            <a:avLst/>
          </a:prstGeom>
        </p:spPr>
      </p:pic>
      <p:sp>
        <p:nvSpPr>
          <p:cNvPr id="7" name="正方形/長方形 6">
            <a:extLst>
              <a:ext uri="{FF2B5EF4-FFF2-40B4-BE49-F238E27FC236}">
                <a16:creationId xmlns:a16="http://schemas.microsoft.com/office/drawing/2014/main" id="{AAE06CAA-90F1-481F-8C13-BE1654A4C983}"/>
              </a:ext>
            </a:extLst>
          </p:cNvPr>
          <p:cNvSpPr/>
          <p:nvPr/>
        </p:nvSpPr>
        <p:spPr>
          <a:xfrm>
            <a:off x="4405108" y="1014410"/>
            <a:ext cx="1881596" cy="5647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3000" b="1" spc="400" dirty="0">
                <a:solidFill>
                  <a:srgbClr val="F08200"/>
                </a:solidFill>
                <a:latin typeface="Meiryo UI" panose="020B0604030504040204" pitchFamily="50" charset="-128"/>
                <a:ea typeface="Meiryo UI" panose="020B0604030504040204" pitchFamily="50" charset="-128"/>
              </a:rPr>
              <a:t>東京都</a:t>
            </a:r>
          </a:p>
        </p:txBody>
      </p:sp>
      <p:grpSp>
        <p:nvGrpSpPr>
          <p:cNvPr id="8" name="グループ化 7">
            <a:extLst>
              <a:ext uri="{FF2B5EF4-FFF2-40B4-BE49-F238E27FC236}">
                <a16:creationId xmlns:a16="http://schemas.microsoft.com/office/drawing/2014/main" id="{101D5218-1FBE-40B7-AE08-C2B9CB4EF844}"/>
              </a:ext>
            </a:extLst>
          </p:cNvPr>
          <p:cNvGrpSpPr/>
          <p:nvPr/>
        </p:nvGrpSpPr>
        <p:grpSpPr>
          <a:xfrm>
            <a:off x="4463906" y="1004083"/>
            <a:ext cx="1764000" cy="590402"/>
            <a:chOff x="4381976" y="1076473"/>
            <a:chExt cx="1764000" cy="590402"/>
          </a:xfrm>
        </p:grpSpPr>
        <p:sp>
          <p:nvSpPr>
            <p:cNvPr id="9" name="フリーフォーム 1">
              <a:extLst>
                <a:ext uri="{FF2B5EF4-FFF2-40B4-BE49-F238E27FC236}">
                  <a16:creationId xmlns:a16="http://schemas.microsoft.com/office/drawing/2014/main" id="{2BAD87CC-FDD6-495D-B5FC-6D41515E4DA1}"/>
                </a:ext>
              </a:extLst>
            </p:cNvPr>
            <p:cNvSpPr/>
            <p:nvPr/>
          </p:nvSpPr>
          <p:spPr>
            <a:xfrm>
              <a:off x="4381976" y="1666875"/>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9">
              <a:extLst>
                <a:ext uri="{FF2B5EF4-FFF2-40B4-BE49-F238E27FC236}">
                  <a16:creationId xmlns:a16="http://schemas.microsoft.com/office/drawing/2014/main" id="{A553879E-565A-4EDD-A7DD-FCA7CBA2CF40}"/>
                </a:ext>
              </a:extLst>
            </p:cNvPr>
            <p:cNvSpPr/>
            <p:nvPr/>
          </p:nvSpPr>
          <p:spPr>
            <a:xfrm>
              <a:off x="4381976" y="1076473"/>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 name="グループ化 1">
            <a:extLst>
              <a:ext uri="{FF2B5EF4-FFF2-40B4-BE49-F238E27FC236}">
                <a16:creationId xmlns:a16="http://schemas.microsoft.com/office/drawing/2014/main" id="{A1186F85-3420-9A2A-A78F-0D20C1091E59}"/>
              </a:ext>
            </a:extLst>
          </p:cNvPr>
          <p:cNvGrpSpPr/>
          <p:nvPr/>
        </p:nvGrpSpPr>
        <p:grpSpPr>
          <a:xfrm>
            <a:off x="2934318" y="3458691"/>
            <a:ext cx="4814819" cy="2609608"/>
            <a:chOff x="2934318" y="3458691"/>
            <a:chExt cx="4814819" cy="2609608"/>
          </a:xfrm>
        </p:grpSpPr>
        <p:pic>
          <p:nvPicPr>
            <p:cNvPr id="3" name="object 27">
              <a:extLst>
                <a:ext uri="{FF2B5EF4-FFF2-40B4-BE49-F238E27FC236}">
                  <a16:creationId xmlns:a16="http://schemas.microsoft.com/office/drawing/2014/main" id="{01101EBE-93F6-37B1-8D22-B04F6A8E3C10}"/>
                </a:ext>
              </a:extLst>
            </p:cNvPr>
            <p:cNvPicPr/>
            <p:nvPr/>
          </p:nvPicPr>
          <p:blipFill>
            <a:blip r:embed="rId3" cstate="print"/>
            <a:stretch>
              <a:fillRect/>
            </a:stretch>
          </p:blipFill>
          <p:spPr>
            <a:xfrm>
              <a:off x="3910274" y="3769830"/>
              <a:ext cx="706573" cy="2102600"/>
            </a:xfrm>
            <a:prstGeom prst="rect">
              <a:avLst/>
            </a:prstGeom>
          </p:spPr>
        </p:pic>
        <p:pic>
          <p:nvPicPr>
            <p:cNvPr id="4" name="object 29">
              <a:extLst>
                <a:ext uri="{FF2B5EF4-FFF2-40B4-BE49-F238E27FC236}">
                  <a16:creationId xmlns:a16="http://schemas.microsoft.com/office/drawing/2014/main" id="{DC7BFDD8-9DE9-F00B-1546-CB982CD3BE77}"/>
                </a:ext>
              </a:extLst>
            </p:cNvPr>
            <p:cNvPicPr/>
            <p:nvPr/>
          </p:nvPicPr>
          <p:blipFill>
            <a:blip r:embed="rId4" cstate="print"/>
            <a:stretch>
              <a:fillRect/>
            </a:stretch>
          </p:blipFill>
          <p:spPr>
            <a:xfrm>
              <a:off x="7135308" y="4512263"/>
              <a:ext cx="596061" cy="1144646"/>
            </a:xfrm>
            <a:prstGeom prst="rect">
              <a:avLst/>
            </a:prstGeom>
          </p:spPr>
        </p:pic>
        <p:pic>
          <p:nvPicPr>
            <p:cNvPr id="14" name="object 30">
              <a:extLst>
                <a:ext uri="{FF2B5EF4-FFF2-40B4-BE49-F238E27FC236}">
                  <a16:creationId xmlns:a16="http://schemas.microsoft.com/office/drawing/2014/main" id="{842AF524-57BF-6267-85AE-BEFE7311BCC4}"/>
                </a:ext>
              </a:extLst>
            </p:cNvPr>
            <p:cNvPicPr/>
            <p:nvPr/>
          </p:nvPicPr>
          <p:blipFill>
            <a:blip r:embed="rId5" cstate="print"/>
            <a:stretch>
              <a:fillRect/>
            </a:stretch>
          </p:blipFill>
          <p:spPr>
            <a:xfrm>
              <a:off x="7329189" y="3858843"/>
              <a:ext cx="67852" cy="68818"/>
            </a:xfrm>
            <a:prstGeom prst="rect">
              <a:avLst/>
            </a:prstGeom>
          </p:spPr>
        </p:pic>
        <p:sp>
          <p:nvSpPr>
            <p:cNvPr id="15" name="object 31">
              <a:extLst>
                <a:ext uri="{FF2B5EF4-FFF2-40B4-BE49-F238E27FC236}">
                  <a16:creationId xmlns:a16="http://schemas.microsoft.com/office/drawing/2014/main" id="{3B1F08E7-A432-D091-731D-B4135E6EE560}"/>
                </a:ext>
              </a:extLst>
            </p:cNvPr>
            <p:cNvSpPr/>
            <p:nvPr/>
          </p:nvSpPr>
          <p:spPr>
            <a:xfrm>
              <a:off x="7399776" y="3968032"/>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6" name="object 32">
              <a:extLst>
                <a:ext uri="{FF2B5EF4-FFF2-40B4-BE49-F238E27FC236}">
                  <a16:creationId xmlns:a16="http://schemas.microsoft.com/office/drawing/2014/main" id="{1B578A18-28E2-5023-5C3A-DA35F4707167}"/>
                </a:ext>
              </a:extLst>
            </p:cNvPr>
            <p:cNvPicPr/>
            <p:nvPr/>
          </p:nvPicPr>
          <p:blipFill>
            <a:blip r:embed="rId6" cstate="print"/>
            <a:stretch>
              <a:fillRect/>
            </a:stretch>
          </p:blipFill>
          <p:spPr>
            <a:xfrm>
              <a:off x="7462505" y="3854358"/>
              <a:ext cx="70365" cy="71216"/>
            </a:xfrm>
            <a:prstGeom prst="rect">
              <a:avLst/>
            </a:prstGeom>
          </p:spPr>
        </p:pic>
        <p:sp>
          <p:nvSpPr>
            <p:cNvPr id="17" name="object 33">
              <a:extLst>
                <a:ext uri="{FF2B5EF4-FFF2-40B4-BE49-F238E27FC236}">
                  <a16:creationId xmlns:a16="http://schemas.microsoft.com/office/drawing/2014/main" id="{26591712-8D8D-6CCA-81CA-EEADF340CF50}"/>
                </a:ext>
              </a:extLst>
            </p:cNvPr>
            <p:cNvSpPr/>
            <p:nvPr/>
          </p:nvSpPr>
          <p:spPr>
            <a:xfrm>
              <a:off x="7127564" y="3623271"/>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8" name="object 34">
              <a:extLst>
                <a:ext uri="{FF2B5EF4-FFF2-40B4-BE49-F238E27FC236}">
                  <a16:creationId xmlns:a16="http://schemas.microsoft.com/office/drawing/2014/main" id="{074D4881-E2A1-3FAE-41A2-F072D869F43E}"/>
                </a:ext>
              </a:extLst>
            </p:cNvPr>
            <p:cNvPicPr/>
            <p:nvPr/>
          </p:nvPicPr>
          <p:blipFill>
            <a:blip r:embed="rId7" cstate="print"/>
            <a:stretch>
              <a:fillRect/>
            </a:stretch>
          </p:blipFill>
          <p:spPr>
            <a:xfrm>
              <a:off x="7438506" y="4407529"/>
              <a:ext cx="93674" cy="86561"/>
            </a:xfrm>
            <a:prstGeom prst="rect">
              <a:avLst/>
            </a:prstGeom>
          </p:spPr>
        </p:pic>
        <p:pic>
          <p:nvPicPr>
            <p:cNvPr id="19" name="object 35">
              <a:extLst>
                <a:ext uri="{FF2B5EF4-FFF2-40B4-BE49-F238E27FC236}">
                  <a16:creationId xmlns:a16="http://schemas.microsoft.com/office/drawing/2014/main" id="{602E5BEE-4CFC-62B8-746B-4CE1D8011B50}"/>
                </a:ext>
              </a:extLst>
            </p:cNvPr>
            <p:cNvPicPr/>
            <p:nvPr/>
          </p:nvPicPr>
          <p:blipFill>
            <a:blip r:embed="rId8" cstate="print"/>
            <a:stretch>
              <a:fillRect/>
            </a:stretch>
          </p:blipFill>
          <p:spPr>
            <a:xfrm>
              <a:off x="6296535" y="3597918"/>
              <a:ext cx="585493" cy="2274512"/>
            </a:xfrm>
            <a:prstGeom prst="rect">
              <a:avLst/>
            </a:prstGeom>
          </p:spPr>
        </p:pic>
        <p:pic>
          <p:nvPicPr>
            <p:cNvPr id="20" name="object 36">
              <a:extLst>
                <a:ext uri="{FF2B5EF4-FFF2-40B4-BE49-F238E27FC236}">
                  <a16:creationId xmlns:a16="http://schemas.microsoft.com/office/drawing/2014/main" id="{E13FD5CA-3C74-55BB-CD3A-60BA220D68D3}"/>
                </a:ext>
              </a:extLst>
            </p:cNvPr>
            <p:cNvPicPr/>
            <p:nvPr/>
          </p:nvPicPr>
          <p:blipFill>
            <a:blip r:embed="rId9" cstate="print"/>
            <a:stretch>
              <a:fillRect/>
            </a:stretch>
          </p:blipFill>
          <p:spPr>
            <a:xfrm>
              <a:off x="4673029" y="4322535"/>
              <a:ext cx="642335" cy="1550430"/>
            </a:xfrm>
            <a:prstGeom prst="rect">
              <a:avLst/>
            </a:prstGeom>
          </p:spPr>
        </p:pic>
        <p:pic>
          <p:nvPicPr>
            <p:cNvPr id="21" name="object 37">
              <a:extLst>
                <a:ext uri="{FF2B5EF4-FFF2-40B4-BE49-F238E27FC236}">
                  <a16:creationId xmlns:a16="http://schemas.microsoft.com/office/drawing/2014/main" id="{0840A9CB-2BA2-8D76-7EC6-47FD4D8F5896}"/>
                </a:ext>
              </a:extLst>
            </p:cNvPr>
            <p:cNvPicPr/>
            <p:nvPr/>
          </p:nvPicPr>
          <p:blipFill>
            <a:blip r:embed="rId10" cstate="print"/>
            <a:stretch>
              <a:fillRect/>
            </a:stretch>
          </p:blipFill>
          <p:spPr>
            <a:xfrm>
              <a:off x="2934318" y="3458691"/>
              <a:ext cx="892631" cy="2415354"/>
            </a:xfrm>
            <a:prstGeom prst="rect">
              <a:avLst/>
            </a:prstGeom>
          </p:spPr>
        </p:pic>
        <p:pic>
          <p:nvPicPr>
            <p:cNvPr id="22" name="図 21">
              <a:extLst>
                <a:ext uri="{FF2B5EF4-FFF2-40B4-BE49-F238E27FC236}">
                  <a16:creationId xmlns:a16="http://schemas.microsoft.com/office/drawing/2014/main" id="{0A960EE7-567A-577E-767E-41B45233294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75071" y="4273702"/>
              <a:ext cx="779270" cy="1794597"/>
            </a:xfrm>
            <a:prstGeom prst="rect">
              <a:avLst/>
            </a:prstGeom>
          </p:spPr>
        </p:pic>
      </p:grpSp>
    </p:spTree>
    <p:extLst>
      <p:ext uri="{BB962C8B-B14F-4D97-AF65-F5344CB8AC3E}">
        <p14:creationId xmlns:p14="http://schemas.microsoft.com/office/powerpoint/2010/main" val="304783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pc="80" smtClean="0"/>
              <a:pPr/>
              <a:t>1</a:t>
            </a:fld>
            <a:endParaRPr lang="ja-JP" altLang="en-US" spc="80"/>
          </a:p>
        </p:txBody>
      </p:sp>
      <p:sp>
        <p:nvSpPr>
          <p:cNvPr id="2" name="タイトル 1"/>
          <p:cNvSpPr>
            <a:spLocks noGrp="1"/>
          </p:cNvSpPr>
          <p:nvPr>
            <p:ph type="title"/>
          </p:nvPr>
        </p:nvSpPr>
        <p:spPr/>
        <p:txBody>
          <a:bodyPr/>
          <a:lstStyle/>
          <a:p>
            <a:r>
              <a:rPr lang="ja-JP" altLang="en-US" spc="80" dirty="0"/>
              <a:t>ヤングケアラーとは</a:t>
            </a:r>
          </a:p>
        </p:txBody>
      </p:sp>
      <p:sp>
        <p:nvSpPr>
          <p:cNvPr id="11" name="正方形/長方形 10"/>
          <p:cNvSpPr/>
          <p:nvPr/>
        </p:nvSpPr>
        <p:spPr>
          <a:xfrm>
            <a:off x="539906" y="774075"/>
            <a:ext cx="9612000" cy="23342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令和</a:t>
            </a:r>
            <a:r>
              <a:rPr kumimoji="1" lang="en-US" altLang="ja-JP" sz="1200" spc="80" dirty="0">
                <a:solidFill>
                  <a:schemeClr val="tx1"/>
                </a:solidFill>
              </a:rPr>
              <a:t>6</a:t>
            </a:r>
            <a:r>
              <a:rPr kumimoji="1" lang="ja-JP" altLang="en-US" sz="1200" spc="80" dirty="0">
                <a:solidFill>
                  <a:schemeClr val="tx1"/>
                </a:solidFill>
              </a:rPr>
              <a:t>年に改正された「子ども・若者育成支援推進法」により、ヤングケアラーは「家族の介護その他の日常生活上の世話を過度に行っていると認められる子ども・若者」と定義されました。定義中の「過度に」とは、国通知において、勉強や遊びなど成長・自立に必要な時間を取れなかったり、心身への負荷がかかっている場合を指します。また、「支援対象であるかの判断を行うに当たっては、その範囲を狭めることのないように十分留意し、一人ひとりのこども・若者の客観的な状況と主観的な受け止め等を踏まえながら、その最善の利益の観点から、個別に判断していくことが重要である」と明記されてい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支援対象はおおむね</a:t>
            </a:r>
            <a:r>
              <a:rPr kumimoji="1" lang="en-US" altLang="ja-JP" sz="1200" spc="80" dirty="0">
                <a:solidFill>
                  <a:schemeClr val="tx1"/>
                </a:solidFill>
              </a:rPr>
              <a:t>30</a:t>
            </a:r>
            <a:r>
              <a:rPr kumimoji="1" lang="ja-JP" altLang="en-US" sz="1200" spc="80" dirty="0">
                <a:solidFill>
                  <a:schemeClr val="tx1"/>
                </a:solidFill>
              </a:rPr>
              <a:t>歳未満（状況により</a:t>
            </a:r>
            <a:r>
              <a:rPr kumimoji="1" lang="en-US" altLang="ja-JP" sz="1200" spc="80" dirty="0">
                <a:solidFill>
                  <a:schemeClr val="tx1"/>
                </a:solidFill>
              </a:rPr>
              <a:t>40</a:t>
            </a:r>
            <a:r>
              <a:rPr kumimoji="1" lang="ja-JP" altLang="en-US" sz="1200" spc="80" dirty="0">
                <a:solidFill>
                  <a:schemeClr val="tx1"/>
                </a:solidFill>
              </a:rPr>
              <a:t>歳未満）まで含まれます。</a:t>
            </a:r>
            <a:r>
              <a:rPr kumimoji="1" lang="en-US" altLang="ja-JP" sz="1200" spc="80" dirty="0">
                <a:solidFill>
                  <a:schemeClr val="tx1"/>
                </a:solidFill>
              </a:rPr>
              <a:t>18</a:t>
            </a:r>
            <a:r>
              <a:rPr kumimoji="1" lang="ja-JP" altLang="en-US" sz="1200" spc="80" dirty="0">
                <a:solidFill>
                  <a:schemeClr val="tx1"/>
                </a:solidFill>
              </a:rPr>
              <a:t>歳を過ぎてもケアが続く場合があるため、子供期からの切れ目のない支援が重要です。また、</a:t>
            </a:r>
            <a:r>
              <a:rPr kumimoji="1" lang="en-US" altLang="ja-JP" sz="1200" spc="80" dirty="0">
                <a:solidFill>
                  <a:schemeClr val="tx1"/>
                </a:solidFill>
              </a:rPr>
              <a:t>18</a:t>
            </a:r>
            <a:r>
              <a:rPr kumimoji="1" lang="ja-JP" altLang="en-US" sz="1200" spc="80" dirty="0">
                <a:solidFill>
                  <a:schemeClr val="tx1"/>
                </a:solidFill>
              </a:rPr>
              <a:t>歳を過ぎてからケアが始まる場合もあるため、ライフステージに合わせた支援を考えることが大切になります。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こども基本法</a:t>
            </a:r>
            <a:r>
              <a:rPr kumimoji="1" lang="en-US" altLang="ja-JP" sz="1200" spc="80" dirty="0">
                <a:solidFill>
                  <a:schemeClr val="tx1"/>
                </a:solidFill>
              </a:rPr>
              <a:t>2</a:t>
            </a:r>
            <a:r>
              <a:rPr kumimoji="1" lang="ja-JP" altLang="en-US" sz="1200" spc="80" dirty="0">
                <a:solidFill>
                  <a:schemeClr val="tx1"/>
                </a:solidFill>
              </a:rPr>
              <a:t>条では子供を年齢で区切ることなく、「心身の発達の過程にある者」と定義しており、</a:t>
            </a:r>
            <a:r>
              <a:rPr kumimoji="1" lang="en-US" altLang="ja-JP" sz="1200" spc="80" dirty="0">
                <a:solidFill>
                  <a:schemeClr val="tx1"/>
                </a:solidFill>
              </a:rPr>
              <a:t>18</a:t>
            </a:r>
            <a:r>
              <a:rPr kumimoji="1" lang="ja-JP" altLang="en-US" sz="1200" spc="80" dirty="0">
                <a:solidFill>
                  <a:schemeClr val="tx1"/>
                </a:solidFill>
              </a:rPr>
              <a:t>歳以上も含む子供・若者のヤングケアラーへの支援が重要です。</a:t>
            </a:r>
            <a:r>
              <a:rPr kumimoji="1" lang="en-US" altLang="ja-JP" sz="1200" spc="80" dirty="0">
                <a:solidFill>
                  <a:schemeClr val="tx1"/>
                </a:solidFill>
              </a:rPr>
              <a:t>18</a:t>
            </a:r>
            <a:r>
              <a:rPr kumimoji="1" lang="ja-JP" altLang="en-US" sz="1200" spc="80" dirty="0">
                <a:solidFill>
                  <a:schemeClr val="tx1"/>
                </a:solidFill>
              </a:rPr>
              <a:t>歳未満と</a:t>
            </a:r>
            <a:r>
              <a:rPr kumimoji="1" lang="en-US" altLang="ja-JP" sz="1200" spc="80" dirty="0">
                <a:solidFill>
                  <a:schemeClr val="tx1"/>
                </a:solidFill>
              </a:rPr>
              <a:t>18</a:t>
            </a:r>
            <a:r>
              <a:rPr kumimoji="1" lang="ja-JP" altLang="en-US" sz="1200" spc="80" dirty="0">
                <a:solidFill>
                  <a:schemeClr val="tx1"/>
                </a:solidFill>
              </a:rPr>
              <a:t>歳以上の支援フローは基本となる部分は同じですが、具体的な相違点については、本編第</a:t>
            </a:r>
            <a:r>
              <a:rPr kumimoji="1" lang="en-US" altLang="ja-JP" sz="1200" spc="80" dirty="0">
                <a:solidFill>
                  <a:schemeClr val="tx1"/>
                </a:solidFill>
              </a:rPr>
              <a:t>11</a:t>
            </a:r>
            <a:r>
              <a:rPr kumimoji="1" lang="ja-JP" altLang="en-US" sz="1200" spc="80" dirty="0">
                <a:solidFill>
                  <a:schemeClr val="tx1"/>
                </a:solidFill>
              </a:rPr>
              <a:t>章</a:t>
            </a:r>
            <a:r>
              <a:rPr kumimoji="1" lang="en-US" altLang="ja-JP" sz="1200" spc="80" dirty="0">
                <a:solidFill>
                  <a:schemeClr val="tx1"/>
                </a:solidFill>
              </a:rPr>
              <a:t>2</a:t>
            </a:r>
            <a:r>
              <a:rPr kumimoji="1" lang="ja-JP" altLang="en-US" sz="1200" spc="80" dirty="0">
                <a:solidFill>
                  <a:schemeClr val="tx1"/>
                </a:solidFill>
              </a:rPr>
              <a:t>「</a:t>
            </a:r>
            <a:r>
              <a:rPr kumimoji="1" lang="en-US" altLang="ja-JP" sz="1200" spc="80" dirty="0">
                <a:solidFill>
                  <a:schemeClr val="tx1"/>
                </a:solidFill>
              </a:rPr>
              <a:t>18</a:t>
            </a:r>
            <a:r>
              <a:rPr kumimoji="1" lang="ja-JP" altLang="en-US" sz="1200" spc="80" dirty="0">
                <a:solidFill>
                  <a:schemeClr val="tx1"/>
                </a:solidFill>
              </a:rPr>
              <a:t>歳未満のヤングケアラーへの支援との相違点」を参照してください。</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endParaRPr kumimoji="1" lang="ja-JP" altLang="en-US" sz="1200" spc="80" dirty="0">
              <a:solidFill>
                <a:schemeClr val="tx1"/>
              </a:solidFill>
            </a:endParaRPr>
          </a:p>
        </p:txBody>
      </p:sp>
      <p:grpSp>
        <p:nvGrpSpPr>
          <p:cNvPr id="36" name="グループ化 35"/>
          <p:cNvGrpSpPr/>
          <p:nvPr/>
        </p:nvGrpSpPr>
        <p:grpSpPr>
          <a:xfrm>
            <a:off x="532286" y="3341219"/>
            <a:ext cx="9612000" cy="709524"/>
            <a:chOff x="438674" y="2787658"/>
            <a:chExt cx="12934193" cy="957651"/>
          </a:xfrm>
        </p:grpSpPr>
        <p:sp>
          <p:nvSpPr>
            <p:cNvPr id="15" name="正方形/長方形 14"/>
            <p:cNvSpPr/>
            <p:nvPr/>
          </p:nvSpPr>
          <p:spPr>
            <a:xfrm>
              <a:off x="438674" y="2787658"/>
              <a:ext cx="12934193" cy="360000"/>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400" b="1" spc="80">
                  <a:solidFill>
                    <a:schemeClr val="tx1"/>
                  </a:solidFill>
                </a:rPr>
                <a:t>「子供の</a:t>
              </a:r>
              <a:r>
                <a:rPr kumimoji="1" lang="ja-JP" altLang="en-US" sz="1400" b="1" spc="80" dirty="0">
                  <a:solidFill>
                    <a:schemeClr val="tx1"/>
                  </a:solidFill>
                </a:rPr>
                <a:t>権利」が侵害されていないかどうかのチェックポイント</a:t>
              </a:r>
            </a:p>
          </p:txBody>
        </p:sp>
        <p:sp>
          <p:nvSpPr>
            <p:cNvPr id="16" name="正方形/長方形 15"/>
            <p:cNvSpPr/>
            <p:nvPr/>
          </p:nvSpPr>
          <p:spPr>
            <a:xfrm>
              <a:off x="438674" y="3147659"/>
              <a:ext cx="12934193" cy="597650"/>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grpSp>
          <p:nvGrpSpPr>
            <p:cNvPr id="33" name="グループ化 32"/>
            <p:cNvGrpSpPr/>
            <p:nvPr/>
          </p:nvGrpSpPr>
          <p:grpSpPr>
            <a:xfrm>
              <a:off x="715741" y="3258036"/>
              <a:ext cx="12321702" cy="360002"/>
              <a:chOff x="622353" y="3283436"/>
              <a:chExt cx="12321702" cy="360002"/>
            </a:xfrm>
          </p:grpSpPr>
          <p:grpSp>
            <p:nvGrpSpPr>
              <p:cNvPr id="28" name="グループ化 27"/>
              <p:cNvGrpSpPr/>
              <p:nvPr/>
            </p:nvGrpSpPr>
            <p:grpSpPr>
              <a:xfrm>
                <a:off x="622353" y="3283436"/>
                <a:ext cx="5796069" cy="360002"/>
                <a:chOff x="622353" y="3283436"/>
                <a:chExt cx="5796069" cy="360002"/>
              </a:xfrm>
            </p:grpSpPr>
            <p:sp>
              <p:nvSpPr>
                <p:cNvPr id="18" name="角丸四角形 17"/>
                <p:cNvSpPr/>
                <p:nvPr/>
              </p:nvSpPr>
              <p:spPr>
                <a:xfrm>
                  <a:off x="622353" y="3283439"/>
                  <a:ext cx="1983622"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教育を受ける権利</a:t>
                  </a:r>
                </a:p>
              </p:txBody>
            </p:sp>
            <p:sp>
              <p:nvSpPr>
                <p:cNvPr id="19" name="角丸四角形 18"/>
                <p:cNvSpPr/>
                <p:nvPr/>
              </p:nvSpPr>
              <p:spPr>
                <a:xfrm>
                  <a:off x="2795675" y="3283436"/>
                  <a:ext cx="1708904"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休み・遊ぶ権利</a:t>
                  </a:r>
                </a:p>
              </p:txBody>
            </p:sp>
            <p:sp>
              <p:nvSpPr>
                <p:cNvPr id="21" name="角丸四角形 20"/>
                <p:cNvSpPr/>
                <p:nvPr/>
              </p:nvSpPr>
              <p:spPr>
                <a:xfrm>
                  <a:off x="4694279" y="3283437"/>
                  <a:ext cx="1724143"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意見を表す権利</a:t>
                  </a:r>
                </a:p>
              </p:txBody>
            </p:sp>
          </p:grpSp>
          <p:grpSp>
            <p:nvGrpSpPr>
              <p:cNvPr id="29" name="グループ化 28"/>
              <p:cNvGrpSpPr/>
              <p:nvPr/>
            </p:nvGrpSpPr>
            <p:grpSpPr>
              <a:xfrm>
                <a:off x="6608122" y="3283438"/>
                <a:ext cx="6335933" cy="360000"/>
                <a:chOff x="6608122" y="2807188"/>
                <a:chExt cx="6335933" cy="360000"/>
              </a:xfrm>
            </p:grpSpPr>
            <p:sp>
              <p:nvSpPr>
                <p:cNvPr id="30" name="角丸四角形 29"/>
                <p:cNvSpPr/>
                <p:nvPr/>
              </p:nvSpPr>
              <p:spPr>
                <a:xfrm>
                  <a:off x="6608122" y="2807188"/>
                  <a:ext cx="2054213"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健康・医療への権利</a:t>
                  </a:r>
                </a:p>
              </p:txBody>
            </p:sp>
            <p:sp>
              <p:nvSpPr>
                <p:cNvPr id="31" name="角丸四角形 30"/>
                <p:cNvSpPr/>
                <p:nvPr/>
              </p:nvSpPr>
              <p:spPr>
                <a:xfrm>
                  <a:off x="8852036" y="2807188"/>
                  <a:ext cx="2193415" cy="360000"/>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社会保障を受ける権利</a:t>
                  </a:r>
                </a:p>
              </p:txBody>
            </p:sp>
            <p:sp>
              <p:nvSpPr>
                <p:cNvPr id="32" name="角丸四角形 31"/>
                <p:cNvSpPr/>
                <p:nvPr/>
              </p:nvSpPr>
              <p:spPr>
                <a:xfrm>
                  <a:off x="11235151" y="2807188"/>
                  <a:ext cx="1708904"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生活水準の確保</a:t>
                  </a:r>
                </a:p>
              </p:txBody>
            </p:sp>
          </p:grpSp>
        </p:grpSp>
      </p:grpSp>
      <p:sp>
        <p:nvSpPr>
          <p:cNvPr id="37" name="角丸四角形 36"/>
          <p:cNvSpPr/>
          <p:nvPr/>
        </p:nvSpPr>
        <p:spPr>
          <a:xfrm>
            <a:off x="6515906" y="4114646"/>
            <a:ext cx="3636000" cy="3239016"/>
          </a:xfrm>
          <a:prstGeom prst="roundRect">
            <a:avLst>
              <a:gd name="adj" fmla="val 4649"/>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8" name="二等辺三角形 37"/>
          <p:cNvSpPr/>
          <p:nvPr/>
        </p:nvSpPr>
        <p:spPr>
          <a:xfrm rot="16200000">
            <a:off x="6221828" y="5362564"/>
            <a:ext cx="467300" cy="402845"/>
          </a:xfrm>
          <a:prstGeom prst="triangle">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9" name="正方形/長方形 38"/>
          <p:cNvSpPr/>
          <p:nvPr/>
        </p:nvSpPr>
        <p:spPr>
          <a:xfrm>
            <a:off x="6678144" y="4354130"/>
            <a:ext cx="3311525" cy="581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lnSpc>
                <a:spcPct val="120000"/>
              </a:lnSpc>
              <a:buClr>
                <a:srgbClr val="F7B353"/>
              </a:buClr>
            </a:pPr>
            <a:r>
              <a:rPr kumimoji="1" lang="ja-JP" altLang="en-US" sz="1400" b="1" spc="80" dirty="0">
                <a:solidFill>
                  <a:schemeClr val="tx1"/>
                </a:solidFill>
              </a:rPr>
              <a:t>左記の他に、以下のようなケアをしている</a:t>
            </a:r>
          </a:p>
          <a:p>
            <a:pPr algn="ctr">
              <a:lnSpc>
                <a:spcPct val="120000"/>
              </a:lnSpc>
              <a:buClr>
                <a:srgbClr val="F7B353"/>
              </a:buClr>
            </a:pPr>
            <a:r>
              <a:rPr kumimoji="1" lang="ja-JP" altLang="en-US" sz="1400" b="1" spc="80" dirty="0">
                <a:solidFill>
                  <a:schemeClr val="tx1"/>
                </a:solidFill>
              </a:rPr>
              <a:t>場合もヤングケアラーに含まれます</a:t>
            </a:r>
          </a:p>
        </p:txBody>
      </p:sp>
      <p:grpSp>
        <p:nvGrpSpPr>
          <p:cNvPr id="42" name="グループ化 41"/>
          <p:cNvGrpSpPr/>
          <p:nvPr/>
        </p:nvGrpSpPr>
        <p:grpSpPr>
          <a:xfrm>
            <a:off x="6775150" y="4968311"/>
            <a:ext cx="3214519" cy="436762"/>
            <a:chOff x="6775150" y="4959709"/>
            <a:chExt cx="3214519" cy="436762"/>
          </a:xfrm>
        </p:grpSpPr>
        <p:sp>
          <p:nvSpPr>
            <p:cNvPr id="40" name="正方形/長方形 39"/>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精神疾患や知的障害、発達障害、疾病や</a:t>
              </a:r>
              <a:br>
                <a:rPr kumimoji="1" lang="en-US" altLang="ja-JP" sz="1100" spc="80" dirty="0">
                  <a:solidFill>
                    <a:schemeClr val="tx1"/>
                  </a:solidFill>
                </a:rPr>
              </a:br>
              <a:r>
                <a:rPr kumimoji="1" lang="ja-JP" altLang="en-US" sz="1100" spc="80" dirty="0">
                  <a:solidFill>
                    <a:schemeClr val="tx1"/>
                  </a:solidFill>
                </a:rPr>
                <a:t>難病等のある親やきょうだいのケアをしている</a:t>
              </a:r>
            </a:p>
          </p:txBody>
        </p:sp>
        <p:pic>
          <p:nvPicPr>
            <p:cNvPr id="41" name="図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4" name="グループ化 43"/>
          <p:cNvGrpSpPr/>
          <p:nvPr/>
        </p:nvGrpSpPr>
        <p:grpSpPr>
          <a:xfrm>
            <a:off x="6775150" y="5530229"/>
            <a:ext cx="3214519" cy="436762"/>
            <a:chOff x="6775150" y="4959709"/>
            <a:chExt cx="3214519" cy="436762"/>
          </a:xfrm>
        </p:grpSpPr>
        <p:sp>
          <p:nvSpPr>
            <p:cNvPr id="45" name="正方形/長方形 44"/>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脳疾患、がんなどの病気のある親や</a:t>
              </a:r>
            </a:p>
            <a:p>
              <a:pPr>
                <a:lnSpc>
                  <a:spcPct val="140000"/>
                </a:lnSpc>
                <a:buClr>
                  <a:srgbClr val="F7B353"/>
                </a:buClr>
              </a:pPr>
              <a:r>
                <a:rPr kumimoji="1" lang="ja-JP" altLang="en-US" sz="1100" spc="80" dirty="0">
                  <a:solidFill>
                    <a:schemeClr val="tx1"/>
                  </a:solidFill>
                </a:rPr>
                <a:t>祖父母のケアをしている</a:t>
              </a:r>
            </a:p>
          </p:txBody>
        </p:sp>
        <p:pic>
          <p:nvPicPr>
            <p:cNvPr id="46" name="図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7" name="グループ化 46"/>
          <p:cNvGrpSpPr/>
          <p:nvPr/>
        </p:nvGrpSpPr>
        <p:grpSpPr>
          <a:xfrm>
            <a:off x="6775150" y="6092147"/>
            <a:ext cx="3214519" cy="436762"/>
            <a:chOff x="6775150" y="4959709"/>
            <a:chExt cx="3214519" cy="436762"/>
          </a:xfrm>
        </p:grpSpPr>
        <p:sp>
          <p:nvSpPr>
            <p:cNvPr id="48" name="正方形/長方形 47"/>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依存性のある親に対応する等、</a:t>
              </a:r>
            </a:p>
            <a:p>
              <a:pPr>
                <a:lnSpc>
                  <a:spcPct val="140000"/>
                </a:lnSpc>
                <a:buClr>
                  <a:srgbClr val="F7B353"/>
                </a:buClr>
              </a:pPr>
              <a:r>
                <a:rPr kumimoji="1" lang="ja-JP" altLang="en-US" sz="1100" spc="80" dirty="0">
                  <a:solidFill>
                    <a:schemeClr val="tx1"/>
                  </a:solidFill>
                </a:rPr>
                <a:t>感情面のサポートをしている</a:t>
              </a:r>
            </a:p>
          </p:txBody>
        </p:sp>
        <p:pic>
          <p:nvPicPr>
            <p:cNvPr id="49" name="図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50" name="グループ化 49"/>
          <p:cNvGrpSpPr/>
          <p:nvPr/>
        </p:nvGrpSpPr>
        <p:grpSpPr>
          <a:xfrm>
            <a:off x="6775150" y="6654065"/>
            <a:ext cx="3214519" cy="436762"/>
            <a:chOff x="6775150" y="4959709"/>
            <a:chExt cx="3214519" cy="436762"/>
          </a:xfrm>
        </p:grpSpPr>
        <p:sp>
          <p:nvSpPr>
            <p:cNvPr id="51" name="正方形/長方形 50"/>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きょうだいの学童クラブ、保育所、放課後等</a:t>
              </a:r>
            </a:p>
            <a:p>
              <a:pPr>
                <a:lnSpc>
                  <a:spcPct val="140000"/>
                </a:lnSpc>
                <a:buClr>
                  <a:srgbClr val="F7B353"/>
                </a:buClr>
              </a:pPr>
              <a:r>
                <a:rPr kumimoji="1" lang="ja-JP" altLang="en-US" sz="1100" spc="80" dirty="0">
                  <a:solidFill>
                    <a:schemeClr val="tx1"/>
                  </a:solidFill>
                </a:rPr>
                <a:t>デイサービス等の送り迎えをしている</a:t>
              </a:r>
            </a:p>
          </p:txBody>
        </p:sp>
        <p:pic>
          <p:nvPicPr>
            <p:cNvPr id="52" name="図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6" name="グループ化 5">
            <a:extLst>
              <a:ext uri="{FF2B5EF4-FFF2-40B4-BE49-F238E27FC236}">
                <a16:creationId xmlns:a16="http://schemas.microsoft.com/office/drawing/2014/main" id="{78E902B5-825E-B47D-10C7-B1112F40CDE5}"/>
              </a:ext>
            </a:extLst>
          </p:cNvPr>
          <p:cNvGrpSpPr/>
          <p:nvPr/>
        </p:nvGrpSpPr>
        <p:grpSpPr>
          <a:xfrm>
            <a:off x="654082" y="3910643"/>
            <a:ext cx="5396865" cy="3246375"/>
            <a:chOff x="1061069" y="4561853"/>
            <a:chExt cx="5396865" cy="3246375"/>
          </a:xfrm>
        </p:grpSpPr>
        <p:grpSp>
          <p:nvGrpSpPr>
            <p:cNvPr id="7" name="グループ化 6">
              <a:extLst>
                <a:ext uri="{FF2B5EF4-FFF2-40B4-BE49-F238E27FC236}">
                  <a16:creationId xmlns:a16="http://schemas.microsoft.com/office/drawing/2014/main" id="{D7FAD708-7502-47ED-B7A5-BC38AB09EA49}"/>
                </a:ext>
              </a:extLst>
            </p:cNvPr>
            <p:cNvGrpSpPr/>
            <p:nvPr/>
          </p:nvGrpSpPr>
          <p:grpSpPr>
            <a:xfrm>
              <a:off x="1061069" y="4561853"/>
              <a:ext cx="5396865" cy="3246375"/>
              <a:chOff x="1061069" y="4561853"/>
              <a:chExt cx="5396865" cy="3246375"/>
            </a:xfrm>
          </p:grpSpPr>
          <p:sp>
            <p:nvSpPr>
              <p:cNvPr id="9" name="object 46">
                <a:extLst>
                  <a:ext uri="{FF2B5EF4-FFF2-40B4-BE49-F238E27FC236}">
                    <a16:creationId xmlns:a16="http://schemas.microsoft.com/office/drawing/2014/main" id="{EEA3A228-6663-4F65-4829-424FED4C424E}"/>
                  </a:ext>
                </a:extLst>
              </p:cNvPr>
              <p:cNvSpPr txBox="1"/>
              <p:nvPr/>
            </p:nvSpPr>
            <p:spPr>
              <a:xfrm>
                <a:off x="1061069" y="4561853"/>
                <a:ext cx="5396865" cy="3246375"/>
              </a:xfrm>
              <a:prstGeom prst="rect">
                <a:avLst/>
              </a:prstGeom>
              <a:ln w="3594">
                <a:noFill/>
              </a:ln>
            </p:spPr>
            <p:txBody>
              <a:bodyPr vert="horz" wrap="square" lIns="0" tIns="3810" rIns="0" bIns="0" rtlCol="0">
                <a:noAutofit/>
              </a:bodyPr>
              <a:lstStyle/>
              <a:p>
                <a:pPr>
                  <a:lnSpc>
                    <a:spcPct val="100000"/>
                  </a:lnSpc>
                  <a:spcBef>
                    <a:spcPts val="30"/>
                  </a:spcBef>
                </a:pPr>
                <a:endParaRPr sz="1150" dirty="0">
                  <a:latin typeface="Meiryo UI" panose="020B0604030504040204" pitchFamily="50" charset="-128"/>
                  <a:ea typeface="Meiryo UI" panose="020B0604030504040204" pitchFamily="50" charset="-128"/>
                  <a:cs typeface="Times New Roman"/>
                </a:endParaRPr>
              </a:p>
            </p:txBody>
          </p:sp>
          <p:sp>
            <p:nvSpPr>
              <p:cNvPr id="10" name="テキスト ボックス 9">
                <a:extLst>
                  <a:ext uri="{FF2B5EF4-FFF2-40B4-BE49-F238E27FC236}">
                    <a16:creationId xmlns:a16="http://schemas.microsoft.com/office/drawing/2014/main" id="{430903A8-71E5-1478-6A06-F21044D8627D}"/>
                  </a:ext>
                </a:extLst>
              </p:cNvPr>
              <p:cNvSpPr txBox="1"/>
              <p:nvPr/>
            </p:nvSpPr>
            <p:spPr>
              <a:xfrm>
                <a:off x="1339174" y="5931954"/>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a:t>
                </a:r>
                <a:r>
                  <a:rPr lang="ja-JP" altLang="en-US" sz="600" spc="-50" dirty="0">
                    <a:solidFill>
                      <a:srgbClr val="414042"/>
                    </a:solidFill>
                    <a:latin typeface="Meiryo UI" panose="020B0604030504040204" pitchFamily="50" charset="-128"/>
                    <a:ea typeface="Meiryo UI" panose="020B0604030504040204" pitchFamily="50" charset="-128"/>
                    <a:cs typeface="Source Han Sans JP"/>
                  </a:rPr>
                  <a:t>代わり、買い物・料理・掃除・</a:t>
                </a:r>
                <a:r>
                  <a:rPr lang="ja-JP" altLang="en-US" sz="600" dirty="0">
                    <a:solidFill>
                      <a:srgbClr val="414042"/>
                    </a:solidFill>
                    <a:latin typeface="Meiryo UI" panose="020B0604030504040204" pitchFamily="50" charset="-128"/>
                    <a:ea typeface="Meiryo UI" panose="020B0604030504040204" pitchFamily="50" charset="-128"/>
                    <a:cs typeface="Source Han Sans JP"/>
                  </a:rPr>
                  <a:t>洗濯などの家事をしている</a:t>
                </a:r>
              </a:p>
            </p:txBody>
          </p:sp>
          <p:sp>
            <p:nvSpPr>
              <p:cNvPr id="12" name="テキスト ボックス 11">
                <a:extLst>
                  <a:ext uri="{FF2B5EF4-FFF2-40B4-BE49-F238E27FC236}">
                    <a16:creationId xmlns:a16="http://schemas.microsoft.com/office/drawing/2014/main" id="{0A325964-AA7A-DE24-6A44-E354BF3992E1}"/>
                  </a:ext>
                </a:extLst>
              </p:cNvPr>
              <p:cNvSpPr txBox="1"/>
              <p:nvPr/>
            </p:nvSpPr>
            <p:spPr>
              <a:xfrm>
                <a:off x="2332967" y="5931954"/>
                <a:ext cx="885600" cy="301602"/>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家族に代わり、幼いきょうだいの世話をしている</a:t>
                </a:r>
              </a:p>
            </p:txBody>
          </p:sp>
          <p:sp>
            <p:nvSpPr>
              <p:cNvPr id="13" name="テキスト ボックス 12">
                <a:extLst>
                  <a:ext uri="{FF2B5EF4-FFF2-40B4-BE49-F238E27FC236}">
                    <a16:creationId xmlns:a16="http://schemas.microsoft.com/office/drawing/2014/main" id="{125CC07E-7851-2759-CB85-E32D3B93586D}"/>
                  </a:ext>
                </a:extLst>
              </p:cNvPr>
              <p:cNvSpPr txBox="1"/>
              <p:nvPr/>
            </p:nvSpPr>
            <p:spPr>
              <a:xfrm>
                <a:off x="3307522" y="5931954"/>
                <a:ext cx="885600" cy="885600"/>
              </a:xfrm>
              <a:prstGeom prst="rect">
                <a:avLst/>
              </a:prstGeom>
              <a:noFill/>
              <a:ln>
                <a:noFill/>
              </a:ln>
            </p:spPr>
            <p:txBody>
              <a:bodyPr wrap="square" lIns="0" tIns="0" rIns="0" bIns="0" rtlCol="0">
                <a:noAutofit/>
              </a:bodyPr>
              <a:lstStyle/>
              <a:p>
                <a:pPr algn="just"/>
                <a:r>
                  <a:rPr lang="ja-JP" altLang="en-US" sz="600" spc="30">
                    <a:solidFill>
                      <a:srgbClr val="414042"/>
                    </a:solidFill>
                    <a:latin typeface="Meiryo UI" panose="020B0604030504040204" pitchFamily="50" charset="-128"/>
                    <a:ea typeface="Meiryo UI" panose="020B0604030504040204" pitchFamily="50" charset="-128"/>
                    <a:cs typeface="Source Han Sans JP"/>
                  </a:rPr>
                  <a:t>障害や</a:t>
                </a:r>
                <a:r>
                  <a:rPr lang="ja-JP" altLang="en-US" sz="600" spc="30" dirty="0">
                    <a:solidFill>
                      <a:srgbClr val="414042"/>
                    </a:solidFill>
                    <a:latin typeface="Meiryo UI" panose="020B0604030504040204" pitchFamily="50" charset="-128"/>
                    <a:ea typeface="Meiryo UI" panose="020B0604030504040204" pitchFamily="50" charset="-128"/>
                    <a:cs typeface="Source Han Sans JP"/>
                  </a:rPr>
                  <a:t>病気のあるきょうだいの世話や見守りをして</a:t>
                </a:r>
                <a:r>
                  <a:rPr lang="ja-JP" altLang="en-US" sz="600" dirty="0">
                    <a:solidFill>
                      <a:srgbClr val="414042"/>
                    </a:solidFill>
                    <a:latin typeface="Meiryo UI" panose="020B0604030504040204" pitchFamily="50" charset="-128"/>
                    <a:ea typeface="Meiryo UI" panose="020B0604030504040204" pitchFamily="50" charset="-128"/>
                    <a:cs typeface="Source Han Sans JP"/>
                  </a:rPr>
                  <a:t>いる</a:t>
                </a:r>
              </a:p>
            </p:txBody>
          </p:sp>
          <p:sp>
            <p:nvSpPr>
              <p:cNvPr id="14" name="テキスト ボックス 13">
                <a:extLst>
                  <a:ext uri="{FF2B5EF4-FFF2-40B4-BE49-F238E27FC236}">
                    <a16:creationId xmlns:a16="http://schemas.microsoft.com/office/drawing/2014/main" id="{49FEE9DB-869F-4AE2-7F59-97BE07358B20}"/>
                  </a:ext>
                </a:extLst>
              </p:cNvPr>
              <p:cNvSpPr txBox="1"/>
              <p:nvPr/>
            </p:nvSpPr>
            <p:spPr>
              <a:xfrm>
                <a:off x="4276698" y="5930187"/>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目の離せない家族の見守り・声かけ・気づかいなどの情緒的ケアをしている</a:t>
                </a:r>
              </a:p>
            </p:txBody>
          </p:sp>
          <p:sp>
            <p:nvSpPr>
              <p:cNvPr id="17" name="テキスト ボックス 16">
                <a:extLst>
                  <a:ext uri="{FF2B5EF4-FFF2-40B4-BE49-F238E27FC236}">
                    <a16:creationId xmlns:a16="http://schemas.microsoft.com/office/drawing/2014/main" id="{1F927A9C-0358-7F64-EE71-C8793CB0A2FB}"/>
                  </a:ext>
                </a:extLst>
              </p:cNvPr>
              <p:cNvSpPr txBox="1"/>
              <p:nvPr/>
            </p:nvSpPr>
            <p:spPr>
              <a:xfrm>
                <a:off x="5260140" y="5923349"/>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日本語が第一言語でない家族や障害のある家族のために通訳をしている</a:t>
                </a:r>
              </a:p>
            </p:txBody>
          </p:sp>
          <p:sp>
            <p:nvSpPr>
              <p:cNvPr id="20" name="テキスト ボックス 19">
                <a:extLst>
                  <a:ext uri="{FF2B5EF4-FFF2-40B4-BE49-F238E27FC236}">
                    <a16:creationId xmlns:a16="http://schemas.microsoft.com/office/drawing/2014/main" id="{FE90874B-B3C9-BBBF-DAC2-292DEE4A2200}"/>
                  </a:ext>
                </a:extLst>
              </p:cNvPr>
              <p:cNvSpPr txBox="1"/>
              <p:nvPr/>
            </p:nvSpPr>
            <p:spPr>
              <a:xfrm>
                <a:off x="1352008" y="7329322"/>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障害や病気のある家族に代わり、家計を支えるために働いている</a:t>
                </a:r>
              </a:p>
            </p:txBody>
          </p:sp>
          <p:sp>
            <p:nvSpPr>
              <p:cNvPr id="22" name="テキスト ボックス 21">
                <a:extLst>
                  <a:ext uri="{FF2B5EF4-FFF2-40B4-BE49-F238E27FC236}">
                    <a16:creationId xmlns:a16="http://schemas.microsoft.com/office/drawing/2014/main" id="{DDC48634-61BC-C381-6B64-CB9C99C446F1}"/>
                  </a:ext>
                </a:extLst>
              </p:cNvPr>
              <p:cNvSpPr txBox="1"/>
              <p:nvPr/>
            </p:nvSpPr>
            <p:spPr>
              <a:xfrm>
                <a:off x="2322616" y="7329322"/>
                <a:ext cx="885600"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精神疾患やアルコール・薬物・ギャンブルなどの問題を抱える家族の情緒的ケアや周囲との調整などを行っている</a:t>
                </a:r>
              </a:p>
            </p:txBody>
          </p:sp>
          <p:sp>
            <p:nvSpPr>
              <p:cNvPr id="23" name="テキスト ボックス 22">
                <a:extLst>
                  <a:ext uri="{FF2B5EF4-FFF2-40B4-BE49-F238E27FC236}">
                    <a16:creationId xmlns:a16="http://schemas.microsoft.com/office/drawing/2014/main" id="{A89E57C0-7E60-FE49-FA65-9AAC9CA72021}"/>
                  </a:ext>
                </a:extLst>
              </p:cNvPr>
              <p:cNvSpPr txBox="1"/>
              <p:nvPr/>
            </p:nvSpPr>
            <p:spPr>
              <a:xfrm>
                <a:off x="3288462" y="7328449"/>
                <a:ext cx="89989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がん・難病のほか慢性的な病気の家族の看病をしている</a:t>
                </a:r>
              </a:p>
            </p:txBody>
          </p:sp>
          <p:sp>
            <p:nvSpPr>
              <p:cNvPr id="24" name="テキスト ボックス 23">
                <a:extLst>
                  <a:ext uri="{FF2B5EF4-FFF2-40B4-BE49-F238E27FC236}">
                    <a16:creationId xmlns:a16="http://schemas.microsoft.com/office/drawing/2014/main" id="{37692131-6B1D-51A6-E10D-652F2662438E}"/>
                  </a:ext>
                </a:extLst>
              </p:cNvPr>
              <p:cNvSpPr txBox="1"/>
              <p:nvPr/>
            </p:nvSpPr>
            <p:spPr>
              <a:xfrm>
                <a:off x="4309204" y="7324925"/>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障害や病気のある家族の身の回りの世話をしている</a:t>
                </a:r>
              </a:p>
            </p:txBody>
          </p:sp>
          <p:sp>
            <p:nvSpPr>
              <p:cNvPr id="25" name="テキスト ボックス 24">
                <a:extLst>
                  <a:ext uri="{FF2B5EF4-FFF2-40B4-BE49-F238E27FC236}">
                    <a16:creationId xmlns:a16="http://schemas.microsoft.com/office/drawing/2014/main" id="{915BEE63-C87D-FE23-8D58-24AECDE4350B}"/>
                  </a:ext>
                </a:extLst>
              </p:cNvPr>
              <p:cNvSpPr txBox="1"/>
              <p:nvPr/>
            </p:nvSpPr>
            <p:spPr>
              <a:xfrm>
                <a:off x="5283615" y="7325986"/>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障害や病気のある家族の入浴やトイレの介助をしている</a:t>
                </a:r>
              </a:p>
            </p:txBody>
          </p:sp>
          <p:pic>
            <p:nvPicPr>
              <p:cNvPr id="26" name="図 25" descr="ダイアグラム&#10;&#10;AI 生成コンテンツは誤りを含む可能性があります。">
                <a:extLst>
                  <a:ext uri="{FF2B5EF4-FFF2-40B4-BE49-F238E27FC236}">
                    <a16:creationId xmlns:a16="http://schemas.microsoft.com/office/drawing/2014/main" id="{803748ED-CEA0-0E4C-BB33-4189147383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5576" y="4991393"/>
                <a:ext cx="885600" cy="885600"/>
              </a:xfrm>
              <a:prstGeom prst="rect">
                <a:avLst/>
              </a:prstGeom>
              <a:ln>
                <a:noFill/>
              </a:ln>
            </p:spPr>
          </p:pic>
          <p:pic>
            <p:nvPicPr>
              <p:cNvPr id="27" name="図 26" descr="ボックス, 部屋 が含まれている画像&#10;&#10;AI 生成コンテンツは誤りを含む可能性があります。">
                <a:extLst>
                  <a:ext uri="{FF2B5EF4-FFF2-40B4-BE49-F238E27FC236}">
                    <a16:creationId xmlns:a16="http://schemas.microsoft.com/office/drawing/2014/main" id="{6BD6419B-7FC9-593D-32A6-2EFF53750D78}"/>
                  </a:ext>
                </a:extLst>
              </p:cNvPr>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322616" y="4991393"/>
                <a:ext cx="885600" cy="885600"/>
              </a:xfrm>
              <a:prstGeom prst="rect">
                <a:avLst/>
              </a:prstGeom>
              <a:ln>
                <a:noFill/>
              </a:ln>
            </p:spPr>
          </p:pic>
          <p:pic>
            <p:nvPicPr>
              <p:cNvPr id="34" name="図 33" descr="図形 が含まれている画像&#10;&#10;AI 生成コンテンツは誤りを含む可能性があります。">
                <a:extLst>
                  <a:ext uri="{FF2B5EF4-FFF2-40B4-BE49-F238E27FC236}">
                    <a16:creationId xmlns:a16="http://schemas.microsoft.com/office/drawing/2014/main" id="{C59D38E1-8F93-E54A-8E43-0D1716D0A027}"/>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3299657" y="4991393"/>
                <a:ext cx="885600" cy="885600"/>
              </a:xfrm>
              <a:prstGeom prst="rect">
                <a:avLst/>
              </a:prstGeom>
              <a:ln>
                <a:noFill/>
              </a:ln>
            </p:spPr>
          </p:pic>
          <p:pic>
            <p:nvPicPr>
              <p:cNvPr id="35" name="図 34" descr="部屋 が含まれている画像&#10;&#10;AI 生成コンテンツは誤りを含む可能性があります。">
                <a:extLst>
                  <a:ext uri="{FF2B5EF4-FFF2-40B4-BE49-F238E27FC236}">
                    <a16:creationId xmlns:a16="http://schemas.microsoft.com/office/drawing/2014/main" id="{C03882C8-3D77-A4EF-206A-0BBA7D866C2F}"/>
                  </a:ext>
                </a:extLst>
              </p:cNvPr>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4276698" y="4991393"/>
                <a:ext cx="885600" cy="885600"/>
              </a:xfrm>
              <a:prstGeom prst="rect">
                <a:avLst/>
              </a:prstGeom>
              <a:ln>
                <a:noFill/>
              </a:ln>
            </p:spPr>
          </p:pic>
          <p:pic>
            <p:nvPicPr>
              <p:cNvPr id="43" name="図 42" descr="図形&#10;&#10;AI 生成コンテンツは誤りを含む可能性があります。">
                <a:extLst>
                  <a:ext uri="{FF2B5EF4-FFF2-40B4-BE49-F238E27FC236}">
                    <a16:creationId xmlns:a16="http://schemas.microsoft.com/office/drawing/2014/main" id="{ADFC94AF-9F9C-D420-06FE-4AFFE686B6FF}"/>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1352007" y="6366149"/>
                <a:ext cx="885600" cy="885600"/>
              </a:xfrm>
              <a:prstGeom prst="rect">
                <a:avLst/>
              </a:prstGeom>
              <a:ln>
                <a:noFill/>
              </a:ln>
            </p:spPr>
          </p:pic>
          <p:pic>
            <p:nvPicPr>
              <p:cNvPr id="53" name="図 52" descr="図形, 四角形&#10;&#10;AI 生成コンテンツは誤りを含む可能性があります。">
                <a:extLst>
                  <a:ext uri="{FF2B5EF4-FFF2-40B4-BE49-F238E27FC236}">
                    <a16:creationId xmlns:a16="http://schemas.microsoft.com/office/drawing/2014/main" id="{9387A20C-07DC-CD66-18B5-08264F28AC0A}"/>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3293225" y="6366149"/>
                <a:ext cx="885600" cy="885600"/>
              </a:xfrm>
              <a:prstGeom prst="rect">
                <a:avLst/>
              </a:prstGeom>
              <a:ln>
                <a:noFill/>
              </a:ln>
            </p:spPr>
          </p:pic>
          <p:pic>
            <p:nvPicPr>
              <p:cNvPr id="54" name="図 53" descr="図形&#10;&#10;AI 生成コンテンツは誤りを含む可能性があります。">
                <a:extLst>
                  <a:ext uri="{FF2B5EF4-FFF2-40B4-BE49-F238E27FC236}">
                    <a16:creationId xmlns:a16="http://schemas.microsoft.com/office/drawing/2014/main" id="{2FF02BE5-7F95-B98D-2FE6-6598382A69D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0297" y="6366149"/>
                <a:ext cx="885600" cy="885600"/>
              </a:xfrm>
              <a:prstGeom prst="rect">
                <a:avLst/>
              </a:prstGeom>
              <a:ln>
                <a:noFill/>
              </a:ln>
            </p:spPr>
          </p:pic>
          <p:pic>
            <p:nvPicPr>
              <p:cNvPr id="55" name="図 54" descr="図形 が含まれている画像&#10;&#10;AI 生成コンテンツは誤りを含む可能性があります。">
                <a:extLst>
                  <a:ext uri="{FF2B5EF4-FFF2-40B4-BE49-F238E27FC236}">
                    <a16:creationId xmlns:a16="http://schemas.microsoft.com/office/drawing/2014/main" id="{71BB0E3B-BF6B-CC32-1F4C-99E162A0CFC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53739" y="6366149"/>
                <a:ext cx="885600" cy="885600"/>
              </a:xfrm>
              <a:prstGeom prst="rect">
                <a:avLst/>
              </a:prstGeom>
              <a:ln>
                <a:noFill/>
              </a:ln>
            </p:spPr>
          </p:pic>
          <p:pic>
            <p:nvPicPr>
              <p:cNvPr id="56" name="図 55" descr="文字と絵が描かれた絵&#10;&#10;AI 生成コンテンツは誤りを含む可能性があります。">
                <a:extLst>
                  <a:ext uri="{FF2B5EF4-FFF2-40B4-BE49-F238E27FC236}">
                    <a16:creationId xmlns:a16="http://schemas.microsoft.com/office/drawing/2014/main" id="{026562AA-D165-AD6A-0CC8-482AAC739DDC}"/>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5253739" y="4988074"/>
                <a:ext cx="885600" cy="885600"/>
              </a:xfrm>
              <a:prstGeom prst="rect">
                <a:avLst/>
              </a:prstGeom>
              <a:ln>
                <a:noFill/>
              </a:ln>
            </p:spPr>
          </p:pic>
          <p:pic>
            <p:nvPicPr>
              <p:cNvPr id="57" name="図 56">
                <a:extLst>
                  <a:ext uri="{FF2B5EF4-FFF2-40B4-BE49-F238E27FC236}">
                    <a16:creationId xmlns:a16="http://schemas.microsoft.com/office/drawing/2014/main" id="{FD5E62CD-A20D-1819-5A50-CC296EA1C8C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29048" y="6372139"/>
                <a:ext cx="879168" cy="876201"/>
              </a:xfrm>
              <a:prstGeom prst="rect">
                <a:avLst/>
              </a:prstGeom>
            </p:spPr>
          </p:pic>
        </p:grpSp>
        <p:sp>
          <p:nvSpPr>
            <p:cNvPr id="8" name="四角形: 角を丸くする 7">
              <a:extLst>
                <a:ext uri="{FF2B5EF4-FFF2-40B4-BE49-F238E27FC236}">
                  <a16:creationId xmlns:a16="http://schemas.microsoft.com/office/drawing/2014/main" id="{AAE3D7C1-11BA-D76D-61CA-CF6F01AD59A0}"/>
                </a:ext>
              </a:extLst>
            </p:cNvPr>
            <p:cNvSpPr/>
            <p:nvPr/>
          </p:nvSpPr>
          <p:spPr>
            <a:xfrm>
              <a:off x="2329048" y="6372139"/>
              <a:ext cx="879168" cy="876201"/>
            </a:xfrm>
            <a:prstGeom prst="roundRect">
              <a:avLst>
                <a:gd name="adj" fmla="val 1021"/>
              </a:avLst>
            </a:prstGeom>
            <a:noFill/>
            <a:ln w="9525">
              <a:solidFill>
                <a:srgbClr val="007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12">
            <a:extLst>
              <a:ext uri="{FF2B5EF4-FFF2-40B4-BE49-F238E27FC236}">
                <a16:creationId xmlns:a16="http://schemas.microsoft.com/office/drawing/2014/main" id="{CD41503D-08EF-8EB5-EAA0-44EE2D1DC300}"/>
              </a:ext>
            </a:extLst>
          </p:cNvPr>
          <p:cNvSpPr txBox="1"/>
          <p:nvPr/>
        </p:nvSpPr>
        <p:spPr>
          <a:xfrm>
            <a:off x="945714" y="7147768"/>
            <a:ext cx="4802442" cy="97463"/>
          </a:xfrm>
          <a:prstGeom prst="rect">
            <a:avLst/>
          </a:prstGeom>
        </p:spPr>
        <p:txBody>
          <a:bodyPr vert="horz" wrap="square" lIns="0" tIns="12700" rIns="0" bIns="0" rtlCol="0">
            <a:spAutoFit/>
          </a:bodyPr>
          <a:lstStyle/>
          <a:p>
            <a:pPr marL="12700">
              <a:lnSpc>
                <a:spcPct val="100000"/>
              </a:lnSpc>
              <a:spcBef>
                <a:spcPts val="100"/>
              </a:spcBef>
            </a:pP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latin typeface="Meiryo UI" panose="020B0604030504040204" pitchFamily="50" charset="-128"/>
                <a:ea typeface="Meiryo UI" panose="020B0604030504040204" pitchFamily="50" charset="-128"/>
              </a:rPr>
              <a:t>東京都専用ホームページ「ヤングケアラーのひろば」</a:t>
            </a:r>
            <a:r>
              <a:rPr sz="550" dirty="0">
                <a:solidFill>
                  <a:srgbClr val="414042"/>
                </a:solidFill>
                <a:latin typeface="Meiryo UI" panose="020B0604030504040204" pitchFamily="50" charset="-128"/>
                <a:ea typeface="Meiryo UI" panose="020B0604030504040204" pitchFamily="50" charset="-128"/>
                <a:cs typeface="Source Han Sans JP"/>
              </a:rPr>
              <a:t>（</a:t>
            </a:r>
            <a:r>
              <a:rPr lang="en-US" sz="550" dirty="0">
                <a:solidFill>
                  <a:srgbClr val="414042"/>
                </a:solidFill>
                <a:latin typeface="Meiryo UI" panose="020B0604030504040204" pitchFamily="50" charset="-128"/>
                <a:ea typeface="Meiryo UI" panose="020B0604030504040204" pitchFamily="50" charset="-128"/>
                <a:cs typeface="Source Han Sans JP"/>
                <a:hlinkClick r:id="rId13"/>
              </a:rPr>
              <a:t>https://www.young-carer.metro.tokyo.lg.jp/</a:t>
            </a:r>
            <a:r>
              <a:rPr lang="en-US" sz="550" dirty="0">
                <a:solidFill>
                  <a:srgbClr val="414042"/>
                </a:solidFill>
                <a:latin typeface="Meiryo UI" panose="020B0604030504040204" pitchFamily="50" charset="-128"/>
                <a:ea typeface="Meiryo UI" panose="020B0604030504040204" pitchFamily="50" charset="-128"/>
                <a:cs typeface="Source Han Sans JP"/>
              </a:rPr>
              <a:t>）</a:t>
            </a:r>
            <a:endParaRPr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863033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1863194"/>
            <a:ext cx="5087499" cy="5333306"/>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endParaRPr kumimoji="1" lang="en-US" altLang="ja-JP" sz="1200" b="1" spc="80" dirty="0">
              <a:solidFill>
                <a:srgbClr val="7F2EAC"/>
              </a:solidFill>
            </a:endParaRPr>
          </a:p>
          <a:p>
            <a:pPr marL="171450" indent="-171450" algn="just">
              <a:lnSpc>
                <a:spcPct val="130000"/>
              </a:lnSpc>
              <a:buClr>
                <a:srgbClr val="F7B353"/>
              </a:buClr>
              <a:buFont typeface="Wingdings" panose="05000000000000000000" pitchFamily="2" charset="2"/>
              <a:buChar char="l"/>
            </a:pPr>
            <a:r>
              <a:rPr kumimoji="1" lang="ja-JP" altLang="en-US" sz="1200" b="1" spc="80" dirty="0">
                <a:solidFill>
                  <a:srgbClr val="7F2EAC"/>
                </a:solidFill>
              </a:rPr>
              <a:t>保健師、訪問看護師、在宅医療の医師等</a:t>
            </a:r>
            <a:r>
              <a:rPr kumimoji="1" lang="ja-JP" altLang="en-US" sz="1200" spc="80" dirty="0">
                <a:solidFill>
                  <a:schemeClr val="tx1"/>
                </a:solidFill>
              </a:rPr>
              <a:t>は家庭を訪問をすることが多く、</a:t>
            </a:r>
            <a:r>
              <a:rPr kumimoji="1" lang="en-US" altLang="ja-JP" sz="1200" b="1" spc="80" dirty="0">
                <a:solidFill>
                  <a:srgbClr val="7F2EAC"/>
                </a:solidFill>
              </a:rPr>
              <a:t>MSW</a:t>
            </a:r>
            <a:r>
              <a:rPr kumimoji="1" lang="ja-JP" altLang="en-US" sz="1200" spc="80" dirty="0">
                <a:solidFill>
                  <a:schemeClr val="tx1"/>
                </a:solidFill>
              </a:rPr>
              <a:t>は家庭環境アセスメント等の際に、ヤングケアラーに気付ける機会が多くあります。</a:t>
            </a:r>
            <a:endParaRPr kumimoji="1" lang="en-US" altLang="ja-JP" sz="1200" spc="80" dirty="0">
              <a:solidFill>
                <a:schemeClr val="tx1"/>
              </a:solidFill>
            </a:endParaRPr>
          </a:p>
          <a:p>
            <a:pPr marL="172800" algn="just">
              <a:lnSpc>
                <a:spcPct val="130000"/>
              </a:lnSpc>
              <a:buClr>
                <a:srgbClr val="F7B353"/>
              </a:buClr>
            </a:pPr>
            <a:r>
              <a:rPr kumimoji="1" lang="ja-JP" altLang="en-US" sz="1200" spc="80" dirty="0">
                <a:solidFill>
                  <a:schemeClr val="tx1"/>
                </a:solidFill>
              </a:rPr>
              <a:t>普段サービス提供を行っている家族の背後にヤングケアラーがいるかもしれないことに留意しましょう。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ア相手の状況、家族の状況、本人の状況等により、必要な支援は異なります。また、ケアに対する思いや今後の意向は人それぞれです。支援者が支援内容を決めつけることなく、本人が安心して本心を話せる相手が寄り添い、少しずつ本人の思いや希望を聞きましょう。本人が状況を認識し今後のことを一緒に考えるプロセス自体も支援になりま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家族に対しても、家庭の味方であること、寄り添う存在であることを認識してもらいましょう。</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保健師は保健指導等を通じ、家族全体の状況の把握から気付けることがあります。医療・訪問看護等は、今の状況でヤングケアラーに負荷がかかっていないか考えてみましょう。</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見守りも重要な支援です。必要に応じて地域の支援団体等とも連携しましょう。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2</a:t>
            </a:fld>
            <a:endParaRPr lang="ja-JP" altLang="en-US"/>
          </a:p>
        </p:txBody>
      </p:sp>
      <p:sp>
        <p:nvSpPr>
          <p:cNvPr id="2" name="タイトル 1"/>
          <p:cNvSpPr>
            <a:spLocks noGrp="1"/>
          </p:cNvSpPr>
          <p:nvPr>
            <p:ph type="title"/>
          </p:nvPr>
        </p:nvSpPr>
        <p:spPr/>
        <p:txBody>
          <a:bodyPr/>
          <a:lstStyle/>
          <a:p>
            <a:r>
              <a:rPr lang="ja-JP" altLang="en-US" dirty="0"/>
              <a:t>保健・医療関係機関におけるヤングケアラー支援の役割</a:t>
            </a:r>
          </a:p>
        </p:txBody>
      </p:sp>
      <p:sp>
        <p:nvSpPr>
          <p:cNvPr id="14" name="正方形/長方形 13"/>
          <p:cNvSpPr/>
          <p:nvPr/>
        </p:nvSpPr>
        <p:spPr>
          <a:xfrm>
            <a:off x="539906" y="936000"/>
            <a:ext cx="9612000" cy="7920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国の調査では中学</a:t>
            </a:r>
            <a:r>
              <a:rPr kumimoji="1" lang="en-US" altLang="ja-JP" sz="1200" spc="80" dirty="0">
                <a:solidFill>
                  <a:schemeClr val="tx1"/>
                </a:solidFill>
              </a:rPr>
              <a:t>2</a:t>
            </a:r>
            <a:r>
              <a:rPr kumimoji="1" lang="ja-JP" altLang="en-US" sz="1200" spc="80" dirty="0">
                <a:solidFill>
                  <a:schemeClr val="tx1"/>
                </a:solidFill>
              </a:rPr>
              <a:t>年生の約</a:t>
            </a:r>
            <a:r>
              <a:rPr kumimoji="1" lang="en-US" altLang="ja-JP" sz="1200" spc="80" dirty="0">
                <a:solidFill>
                  <a:schemeClr val="tx1"/>
                </a:solidFill>
              </a:rPr>
              <a:t>17</a:t>
            </a:r>
            <a:r>
              <a:rPr kumimoji="1" lang="ja-JP" altLang="en-US" sz="1200" spc="80" dirty="0">
                <a:solidFill>
                  <a:schemeClr val="tx1"/>
                </a:solidFill>
              </a:rPr>
              <a:t>人に</a:t>
            </a:r>
            <a:r>
              <a:rPr kumimoji="1" lang="en-US" altLang="ja-JP" sz="1200" spc="80" dirty="0">
                <a:solidFill>
                  <a:schemeClr val="tx1"/>
                </a:solidFill>
              </a:rPr>
              <a:t>1</a:t>
            </a:r>
            <a:r>
              <a:rPr kumimoji="1" lang="ja-JP" altLang="en-US" sz="1200" spc="80" dirty="0">
                <a:solidFill>
                  <a:schemeClr val="tx1"/>
                </a:solidFill>
              </a:rPr>
              <a:t>人、「世話をしている家族が</a:t>
            </a:r>
            <a:r>
              <a:rPr kumimoji="1" lang="en-US" altLang="ja-JP" sz="1200" spc="80" dirty="0">
                <a:solidFill>
                  <a:schemeClr val="tx1"/>
                </a:solidFill>
              </a:rPr>
              <a:t>『</a:t>
            </a:r>
            <a:r>
              <a:rPr kumimoji="1" lang="ja-JP" altLang="en-US" sz="1200" spc="80" dirty="0">
                <a:solidFill>
                  <a:schemeClr val="tx1"/>
                </a:solidFill>
              </a:rPr>
              <a:t>いる</a:t>
            </a:r>
            <a:r>
              <a:rPr kumimoji="1" lang="en-US" altLang="ja-JP" sz="1200" spc="80" dirty="0">
                <a:solidFill>
                  <a:schemeClr val="tx1"/>
                </a:solidFill>
              </a:rPr>
              <a:t>』</a:t>
            </a:r>
            <a:r>
              <a:rPr kumimoji="1" lang="ja-JP" altLang="en-US" sz="1200" spc="80" dirty="0">
                <a:solidFill>
                  <a:schemeClr val="tx1"/>
                </a:solidFill>
              </a:rPr>
              <a:t>」結果</a:t>
            </a:r>
            <a:r>
              <a:rPr kumimoji="1" lang="en-US" altLang="ja-JP" sz="1200" spc="80" dirty="0">
                <a:solidFill>
                  <a:schemeClr val="tx1"/>
                </a:solidFill>
              </a:rPr>
              <a:t>※</a:t>
            </a:r>
            <a:r>
              <a:rPr kumimoji="1" lang="ja-JP" altLang="en-US" sz="1200" spc="80" dirty="0">
                <a:solidFill>
                  <a:schemeClr val="tx1"/>
                </a:solidFill>
              </a:rPr>
              <a:t>となっており、ヤングケアラーは決して特別な存在ではありません。</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保健・医療分野は、家族に障害や疾患のある人がいる場合のヤングケアラーへの気付きや、関係機関へのつなぎ、支援において大きな役割を果たします。家庭訪問、往診等による本人や家族との対話や、困りごと・ニーズ等の把握や寄り添い・支援等が期待されます。</a:t>
            </a:r>
          </a:p>
        </p:txBody>
      </p:sp>
      <p:sp>
        <p:nvSpPr>
          <p:cNvPr id="19" name="正方形/長方形 18"/>
          <p:cNvSpPr/>
          <p:nvPr/>
        </p:nvSpPr>
        <p:spPr>
          <a:xfrm>
            <a:off x="539906" y="2333393"/>
            <a:ext cx="4320000" cy="1997436"/>
          </a:xfrm>
          <a:prstGeom prst="rect">
            <a:avLst/>
          </a:prstGeom>
          <a:solidFill>
            <a:srgbClr val="D8DCE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1863193"/>
            <a:ext cx="4320000" cy="468595"/>
          </a:xfrm>
          <a:prstGeom prst="rect">
            <a:avLst/>
          </a:prstGeom>
          <a:solidFill>
            <a:srgbClr val="2579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保健関係機関における</a:t>
            </a:r>
            <a:endParaRPr kumimoji="1" lang="en-US" altLang="ja-JP" sz="1450" b="1" spc="150" dirty="0">
              <a:solidFill>
                <a:schemeClr val="bg1"/>
              </a:solidFill>
            </a:endParaRPr>
          </a:p>
          <a:p>
            <a:pPr algn="ctr">
              <a:lnSpc>
                <a:spcPct val="110000"/>
              </a:lnSpc>
            </a:pPr>
            <a:r>
              <a:rPr kumimoji="1" lang="ja-JP" altLang="en-US" sz="1450" b="1" spc="150" dirty="0">
                <a:solidFill>
                  <a:schemeClr val="bg1"/>
                </a:solidFill>
              </a:rPr>
              <a:t>ヤングケアラー支援の役割</a:t>
            </a:r>
          </a:p>
        </p:txBody>
      </p:sp>
      <p:sp>
        <p:nvSpPr>
          <p:cNvPr id="32" name="正方形/長方形 31"/>
          <p:cNvSpPr/>
          <p:nvPr/>
        </p:nvSpPr>
        <p:spPr>
          <a:xfrm>
            <a:off x="809906" y="3233832"/>
            <a:ext cx="3780000" cy="8508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2579BF"/>
                </a:solidFill>
              </a:rPr>
              <a:t>保健所・保健センター</a:t>
            </a:r>
            <a:r>
              <a:rPr kumimoji="1" lang="ja-JP" altLang="en-US" sz="1100" b="1" dirty="0">
                <a:solidFill>
                  <a:srgbClr val="2579BF"/>
                </a:solidFill>
              </a:rPr>
              <a:t>・精神保健福祉センター</a:t>
            </a:r>
            <a:r>
              <a:rPr kumimoji="1" lang="ja-JP" altLang="en-US" sz="1100" spc="80" dirty="0">
                <a:solidFill>
                  <a:schemeClr val="tx1"/>
                </a:solidFill>
              </a:rPr>
              <a:t>は、</a:t>
            </a:r>
            <a:r>
              <a:rPr kumimoji="1" lang="ja-JP" altLang="en-US" sz="1100" b="1" spc="80" dirty="0">
                <a:solidFill>
                  <a:srgbClr val="2579BF"/>
                </a:solidFill>
              </a:rPr>
              <a:t>地域住民の健康づくりを支援します。</a:t>
            </a:r>
          </a:p>
          <a:p>
            <a:pPr algn="just">
              <a:lnSpc>
                <a:spcPct val="130000"/>
              </a:lnSpc>
              <a:buClr>
                <a:srgbClr val="F7B353"/>
              </a:buClr>
            </a:pPr>
            <a:r>
              <a:rPr kumimoji="1" lang="ja-JP" altLang="en-US" sz="1100" spc="80" dirty="0">
                <a:solidFill>
                  <a:schemeClr val="tx1"/>
                </a:solidFill>
              </a:rPr>
              <a:t>家庭訪問も行い、家族全体の健康に関する相談を行っています。検診や相談業務を通じて、ヤングケアラーに気付ける可能性があります。　</a:t>
            </a:r>
          </a:p>
          <a:p>
            <a:pPr algn="just">
              <a:lnSpc>
                <a:spcPct val="130000"/>
              </a:lnSpc>
              <a:buClr>
                <a:srgbClr val="F7B353"/>
              </a:buClr>
            </a:pPr>
            <a:endParaRPr kumimoji="1" lang="ja-JP" altLang="en-US" sz="1100" spc="80" dirty="0">
              <a:solidFill>
                <a:schemeClr val="tx1"/>
              </a:solidFill>
            </a:endParaRPr>
          </a:p>
        </p:txBody>
      </p:sp>
      <p:grpSp>
        <p:nvGrpSpPr>
          <p:cNvPr id="43" name="グループ化 42"/>
          <p:cNvGrpSpPr/>
          <p:nvPr/>
        </p:nvGrpSpPr>
        <p:grpSpPr>
          <a:xfrm>
            <a:off x="6866743" y="1951501"/>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nvGrpSpPr>
          <p:cNvPr id="45" name="グループ化 44"/>
          <p:cNvGrpSpPr/>
          <p:nvPr/>
        </p:nvGrpSpPr>
        <p:grpSpPr>
          <a:xfrm>
            <a:off x="5250712" y="3733396"/>
            <a:ext cx="4901194" cy="1625366"/>
            <a:chOff x="5408906" y="4056054"/>
            <a:chExt cx="4500000" cy="1716096"/>
          </a:xfrm>
        </p:grpSpPr>
        <p:sp>
          <p:nvSpPr>
            <p:cNvPr id="35" name="フリーフォーム 34"/>
            <p:cNvSpPr/>
            <p:nvPr/>
          </p:nvSpPr>
          <p:spPr>
            <a:xfrm>
              <a:off x="5408906" y="4056054"/>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35"/>
            <p:cNvSpPr/>
            <p:nvPr/>
          </p:nvSpPr>
          <p:spPr>
            <a:xfrm>
              <a:off x="5408906" y="57721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 name="正方形/長方形 24">
            <a:extLst>
              <a:ext uri="{FF2B5EF4-FFF2-40B4-BE49-F238E27FC236}">
                <a16:creationId xmlns:a16="http://schemas.microsoft.com/office/drawing/2014/main" id="{E0FFC6E9-9F2E-4598-865A-919E0AC9BBEB}"/>
              </a:ext>
            </a:extLst>
          </p:cNvPr>
          <p:cNvSpPr/>
          <p:nvPr/>
        </p:nvSpPr>
        <p:spPr>
          <a:xfrm>
            <a:off x="536026" y="4796705"/>
            <a:ext cx="4320000" cy="2346238"/>
          </a:xfrm>
          <a:prstGeom prst="rect">
            <a:avLst/>
          </a:prstGeom>
          <a:solidFill>
            <a:srgbClr val="DED7E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27" name="正方形/長方形 26">
            <a:extLst>
              <a:ext uri="{FF2B5EF4-FFF2-40B4-BE49-F238E27FC236}">
                <a16:creationId xmlns:a16="http://schemas.microsoft.com/office/drawing/2014/main" id="{2DB9BD46-53E7-49F5-A3B3-226259983F5B}"/>
              </a:ext>
            </a:extLst>
          </p:cNvPr>
          <p:cNvSpPr/>
          <p:nvPr/>
        </p:nvSpPr>
        <p:spPr>
          <a:xfrm>
            <a:off x="536026" y="4397570"/>
            <a:ext cx="4320000" cy="468595"/>
          </a:xfrm>
          <a:prstGeom prst="rect">
            <a:avLst/>
          </a:prstGeom>
          <a:solidFill>
            <a:srgbClr val="7F2EA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医療・看護関係機関における</a:t>
            </a:r>
            <a:endParaRPr kumimoji="1" lang="en-US" altLang="ja-JP" sz="1450" b="1" spc="150" dirty="0">
              <a:solidFill>
                <a:schemeClr val="bg1"/>
              </a:solidFill>
            </a:endParaRPr>
          </a:p>
          <a:p>
            <a:pPr algn="ctr">
              <a:lnSpc>
                <a:spcPct val="110000"/>
              </a:lnSpc>
            </a:pPr>
            <a:r>
              <a:rPr kumimoji="1" lang="ja-JP" altLang="en-US" sz="1450" b="1" spc="150" dirty="0">
                <a:solidFill>
                  <a:schemeClr val="bg1"/>
                </a:solidFill>
              </a:rPr>
              <a:t>ヤングケアラー支援の役割</a:t>
            </a:r>
          </a:p>
        </p:txBody>
      </p:sp>
      <p:sp>
        <p:nvSpPr>
          <p:cNvPr id="28" name="正方形/長方形 27">
            <a:extLst>
              <a:ext uri="{FF2B5EF4-FFF2-40B4-BE49-F238E27FC236}">
                <a16:creationId xmlns:a16="http://schemas.microsoft.com/office/drawing/2014/main" id="{3A23D29D-5AB1-4DD5-A130-2A0EFC8AA5E2}"/>
              </a:ext>
            </a:extLst>
          </p:cNvPr>
          <p:cNvSpPr/>
          <p:nvPr/>
        </p:nvSpPr>
        <p:spPr>
          <a:xfrm>
            <a:off x="806026" y="5558334"/>
            <a:ext cx="3780000" cy="1517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7F2EAC"/>
                </a:solidFill>
              </a:rPr>
              <a:t>病院・診療所</a:t>
            </a:r>
            <a:r>
              <a:rPr kumimoji="1" lang="ja-JP" altLang="en-US" sz="1100" spc="80" dirty="0">
                <a:solidFill>
                  <a:schemeClr val="tx1"/>
                </a:solidFill>
              </a:rPr>
              <a:t>は、ケア対象者又はヤングケアラー本人への医療サービスを提供しています。</a:t>
            </a: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時には、ケア対象者のレスパイト入院や往診等も行います。</a:t>
            </a:r>
            <a:endParaRPr kumimoji="1" lang="en-US" altLang="ja-JP" sz="1100" b="1" spc="80" dirty="0">
              <a:solidFill>
                <a:schemeClr val="tx1"/>
              </a:solidFill>
            </a:endParaRPr>
          </a:p>
          <a:p>
            <a:pPr algn="just">
              <a:lnSpc>
                <a:spcPct val="130000"/>
              </a:lnSpc>
              <a:buClr>
                <a:srgbClr val="F7B353"/>
              </a:buClr>
            </a:pPr>
            <a:r>
              <a:rPr kumimoji="1" lang="ja-JP" altLang="en-US" sz="1100" b="1" spc="80" dirty="0">
                <a:solidFill>
                  <a:srgbClr val="7F2EAC"/>
                </a:solidFill>
              </a:rPr>
              <a:t>訪問看護ステーション</a:t>
            </a:r>
            <a:r>
              <a:rPr kumimoji="1" lang="ja-JP" altLang="en-US" sz="1100" spc="80" dirty="0">
                <a:solidFill>
                  <a:schemeClr val="tx1"/>
                </a:solidFill>
              </a:rPr>
              <a:t>は、ケア対象者又はヤングケアラー本人に対し、看護サービスを提供します。</a:t>
            </a:r>
          </a:p>
          <a:p>
            <a:pPr algn="just">
              <a:lnSpc>
                <a:spcPct val="130000"/>
              </a:lnSpc>
              <a:buClr>
                <a:srgbClr val="F7B353"/>
              </a:buClr>
            </a:pPr>
            <a:r>
              <a:rPr kumimoji="1" lang="ja-JP" altLang="en-US" sz="1100" spc="80" dirty="0">
                <a:solidFill>
                  <a:schemeClr val="tx1"/>
                </a:solidFill>
              </a:rPr>
              <a:t>医療機関勤務の</a:t>
            </a:r>
            <a:r>
              <a:rPr kumimoji="1" lang="ja-JP" altLang="en-US" sz="1100" b="1" spc="80" dirty="0">
                <a:solidFill>
                  <a:srgbClr val="7F2EAC"/>
                </a:solidFill>
              </a:rPr>
              <a:t>医療ソーシャルワーカー（</a:t>
            </a:r>
            <a:r>
              <a:rPr kumimoji="1" lang="en-US" altLang="ja-JP" sz="1100" b="1" spc="80" dirty="0">
                <a:solidFill>
                  <a:srgbClr val="7F2EAC"/>
                </a:solidFill>
              </a:rPr>
              <a:t>MSW</a:t>
            </a:r>
            <a:r>
              <a:rPr kumimoji="1" lang="ja-JP" altLang="en-US" sz="1100" b="1" spc="80" dirty="0">
                <a:solidFill>
                  <a:srgbClr val="7F2EAC"/>
                </a:solidFill>
              </a:rPr>
              <a:t>）</a:t>
            </a:r>
            <a:r>
              <a:rPr kumimoji="1" lang="ja-JP" altLang="en-US" sz="1100" spc="80" dirty="0">
                <a:solidFill>
                  <a:schemeClr val="tx1"/>
                </a:solidFill>
              </a:rPr>
              <a:t>は、患者の社会復帰支援、家庭環境アセスメント等を行います。</a:t>
            </a:r>
          </a:p>
        </p:txBody>
      </p:sp>
      <p:sp>
        <p:nvSpPr>
          <p:cNvPr id="29" name="角丸四角形 61">
            <a:extLst>
              <a:ext uri="{FF2B5EF4-FFF2-40B4-BE49-F238E27FC236}">
                <a16:creationId xmlns:a16="http://schemas.microsoft.com/office/drawing/2014/main" id="{FDFD0D5E-DB07-495F-A07C-9CBD6FC6CBCD}"/>
              </a:ext>
            </a:extLst>
          </p:cNvPr>
          <p:cNvSpPr/>
          <p:nvPr/>
        </p:nvSpPr>
        <p:spPr>
          <a:xfrm>
            <a:off x="669609" y="4989514"/>
            <a:ext cx="3916417" cy="469781"/>
          </a:xfrm>
          <a:prstGeom prst="roundRect">
            <a:avLst>
              <a:gd name="adj" fmla="val 9789"/>
            </a:avLst>
          </a:prstGeom>
          <a:solidFill>
            <a:schemeClr val="bg1"/>
          </a:solidFill>
          <a:ln w="28575">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7F2EAC"/>
                </a:solidFill>
              </a:rPr>
              <a:t>病院・診療所</a:t>
            </a:r>
          </a:p>
          <a:p>
            <a:pPr marL="171450" indent="-171450" algn="just">
              <a:lnSpc>
                <a:spcPct val="110000"/>
              </a:lnSpc>
              <a:buFont typeface="Wingdings" panose="05000000000000000000" pitchFamily="2" charset="2"/>
              <a:buChar char="l"/>
            </a:pPr>
            <a:r>
              <a:rPr kumimoji="1" lang="ja-JP" altLang="en-US" sz="1130" b="1" spc="80" dirty="0">
                <a:solidFill>
                  <a:srgbClr val="7F2EAC"/>
                </a:solidFill>
              </a:rPr>
              <a:t>訪問看護ステーション　など</a:t>
            </a:r>
          </a:p>
        </p:txBody>
      </p:sp>
      <p:sp>
        <p:nvSpPr>
          <p:cNvPr id="4" name="角丸四角形 31">
            <a:extLst>
              <a:ext uri="{FF2B5EF4-FFF2-40B4-BE49-F238E27FC236}">
                <a16:creationId xmlns:a16="http://schemas.microsoft.com/office/drawing/2014/main" id="{39CE96D3-B082-E4BB-69A2-B5CD40CF8B02}"/>
              </a:ext>
            </a:extLst>
          </p:cNvPr>
          <p:cNvSpPr/>
          <p:nvPr/>
        </p:nvSpPr>
        <p:spPr>
          <a:xfrm>
            <a:off x="602817" y="2444452"/>
            <a:ext cx="4186417" cy="696929"/>
          </a:xfrm>
          <a:prstGeom prst="roundRect">
            <a:avLst>
              <a:gd name="adj" fmla="val 9789"/>
            </a:avLst>
          </a:prstGeom>
          <a:solidFill>
            <a:schemeClr val="bg1"/>
          </a:solidFill>
          <a:ln w="28575">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保健所</a:t>
            </a: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保健センター</a:t>
            </a:r>
            <a:endParaRPr kumimoji="1" lang="en-US" altLang="ja-JP" sz="1130" b="1" spc="80" dirty="0">
              <a:solidFill>
                <a:srgbClr val="2579BF"/>
              </a:solidFill>
            </a:endParaRP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精神保健福祉センター　など</a:t>
            </a:r>
          </a:p>
        </p:txBody>
      </p:sp>
      <p:sp>
        <p:nvSpPr>
          <p:cNvPr id="5" name="正方形/長方形 4">
            <a:extLst>
              <a:ext uri="{FF2B5EF4-FFF2-40B4-BE49-F238E27FC236}">
                <a16:creationId xmlns:a16="http://schemas.microsoft.com/office/drawing/2014/main" id="{184FA70B-948A-AF3A-7066-587223F92709}"/>
              </a:ext>
            </a:extLst>
          </p:cNvPr>
          <p:cNvSpPr/>
          <p:nvPr/>
        </p:nvSpPr>
        <p:spPr>
          <a:xfrm>
            <a:off x="539906" y="7196500"/>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800" spc="80" dirty="0">
                <a:solidFill>
                  <a:schemeClr val="tx1"/>
                </a:solidFill>
              </a:rPr>
              <a:t>※</a:t>
            </a:r>
            <a:r>
              <a:rPr kumimoji="1" lang="ja-JP" altLang="en-US" sz="800" spc="80" dirty="0">
                <a:solidFill>
                  <a:schemeClr val="tx1"/>
                </a:solidFill>
              </a:rPr>
              <a:t>出所：三菱</a:t>
            </a:r>
            <a:r>
              <a:rPr kumimoji="1" lang="en-US" altLang="ja-JP" sz="800" spc="80" dirty="0">
                <a:solidFill>
                  <a:schemeClr val="tx1"/>
                </a:solidFill>
              </a:rPr>
              <a:t>UFJ</a:t>
            </a:r>
            <a:r>
              <a:rPr kumimoji="1" lang="ja-JP" altLang="en-US" sz="800" spc="80" dirty="0">
                <a:solidFill>
                  <a:schemeClr val="tx1"/>
                </a:solidFill>
              </a:rPr>
              <a:t>リサーチ＆コンサルティング株式会社「ヤングケアラーの実態に関する調査研究報告書」（令和</a:t>
            </a:r>
            <a:r>
              <a:rPr kumimoji="1" lang="en-US" altLang="ja-JP" sz="800" spc="80" dirty="0">
                <a:solidFill>
                  <a:schemeClr val="tx1"/>
                </a:solidFill>
              </a:rPr>
              <a:t>3</a:t>
            </a:r>
            <a:r>
              <a:rPr kumimoji="1" lang="ja-JP" altLang="en-US" sz="800" spc="80" dirty="0">
                <a:solidFill>
                  <a:schemeClr val="tx1"/>
                </a:solidFill>
              </a:rPr>
              <a:t>年</a:t>
            </a:r>
            <a:r>
              <a:rPr kumimoji="1" lang="en-US" altLang="ja-JP" sz="800" spc="80" dirty="0">
                <a:solidFill>
                  <a:schemeClr val="tx1"/>
                </a:solidFill>
              </a:rPr>
              <a:t>3</a:t>
            </a:r>
            <a:r>
              <a:rPr kumimoji="1" lang="ja-JP" altLang="en-US" sz="800" spc="80">
                <a:solidFill>
                  <a:schemeClr val="tx1"/>
                </a:solidFill>
              </a:rPr>
              <a:t>月）（厚生</a:t>
            </a:r>
            <a:r>
              <a:rPr kumimoji="1" lang="ja-JP" altLang="en-US" sz="800" spc="80" dirty="0">
                <a:solidFill>
                  <a:schemeClr val="tx1"/>
                </a:solidFill>
              </a:rPr>
              <a:t>労働省 子ども・子育て支援推進調査研究事業）</a:t>
            </a:r>
          </a:p>
          <a:p>
            <a:pPr algn="just">
              <a:lnSpc>
                <a:spcPct val="140000"/>
              </a:lnSpc>
              <a:buClr>
                <a:srgbClr val="F7B353"/>
              </a:buClr>
            </a:pPr>
            <a:endParaRPr kumimoji="1" lang="en-US" altLang="ja-JP" sz="800" spc="80" dirty="0">
              <a:solidFill>
                <a:schemeClr val="tx1"/>
              </a:solidFill>
            </a:endParaRPr>
          </a:p>
          <a:p>
            <a:pPr algn="just">
              <a:lnSpc>
                <a:spcPct val="140000"/>
              </a:lnSpc>
              <a:buClr>
                <a:srgbClr val="F7B353"/>
              </a:buClr>
            </a:pPr>
            <a:endParaRPr kumimoji="1" lang="en-US" altLang="ja-JP" sz="800" spc="80" dirty="0">
              <a:solidFill>
                <a:schemeClr val="tx1"/>
              </a:solidFill>
            </a:endParaRPr>
          </a:p>
        </p:txBody>
      </p:sp>
    </p:spTree>
    <p:extLst>
      <p:ext uri="{BB962C8B-B14F-4D97-AF65-F5344CB8AC3E}">
        <p14:creationId xmlns:p14="http://schemas.microsoft.com/office/powerpoint/2010/main" val="2770493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3</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grpSp>
        <p:nvGrpSpPr>
          <p:cNvPr id="6" name="グループ化 5"/>
          <p:cNvGrpSpPr/>
          <p:nvPr/>
        </p:nvGrpSpPr>
        <p:grpSpPr>
          <a:xfrm>
            <a:off x="539906" y="806936"/>
            <a:ext cx="9612000" cy="1264248"/>
            <a:chOff x="539906" y="870436"/>
            <a:chExt cx="9612000" cy="1264248"/>
          </a:xfrm>
        </p:grpSpPr>
        <p:sp>
          <p:nvSpPr>
            <p:cNvPr id="26" name="角丸四角形 25"/>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保健・医療部門で気付いた場合も、専門性を持った多くの機関の協力のもと支援を行います。家族や本人の障害の状況によって、児童福祉・障害福祉・高齢者福祉・生活福祉と密接した連携が求められることも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ケースにより連携すべき機関は異なります。他の機関が果たす役割を知ることで、どの機関と連携すべきか判断がしやすくなります。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詳細は、本編第３章「ヤングケアラー支援のネットワーク」を参照してください。</a:t>
              </a:r>
            </a:p>
          </p:txBody>
        </p:sp>
        <p:grpSp>
          <p:nvGrpSpPr>
            <p:cNvPr id="27" name="グループ化 26"/>
            <p:cNvGrpSpPr/>
            <p:nvPr/>
          </p:nvGrpSpPr>
          <p:grpSpPr>
            <a:xfrm>
              <a:off x="631442" y="870436"/>
              <a:ext cx="1373572" cy="329700"/>
              <a:chOff x="7102393" y="2070824"/>
              <a:chExt cx="1584327" cy="380287"/>
            </a:xfrm>
          </p:grpSpPr>
          <p:pic>
            <p:nvPicPr>
              <p:cNvPr id="28" name="図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31" name="正方形/長方形 30"/>
          <p:cNvSpPr/>
          <p:nvPr/>
        </p:nvSpPr>
        <p:spPr>
          <a:xfrm>
            <a:off x="539905" y="2409456"/>
            <a:ext cx="4736243" cy="2337832"/>
          </a:xfrm>
          <a:prstGeom prst="rect">
            <a:avLst/>
          </a:prstGeom>
          <a:solidFill>
            <a:schemeClr val="bg1">
              <a:lumMod val="95000"/>
              <a:alpha val="50000"/>
            </a:schemeClr>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2" name="正方形/長方形 31"/>
          <p:cNvSpPr/>
          <p:nvPr/>
        </p:nvSpPr>
        <p:spPr>
          <a:xfrm>
            <a:off x="539905" y="2116501"/>
            <a:ext cx="4736243" cy="292954"/>
          </a:xfrm>
          <a:prstGeom prst="rect">
            <a:avLst/>
          </a:prstGeom>
          <a:solidFill>
            <a:srgbClr val="F08200"/>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児童福祉</a:t>
            </a:r>
          </a:p>
        </p:txBody>
      </p:sp>
      <p:sp>
        <p:nvSpPr>
          <p:cNvPr id="34" name="正方形/長方形 33"/>
          <p:cNvSpPr/>
          <p:nvPr/>
        </p:nvSpPr>
        <p:spPr>
          <a:xfrm>
            <a:off x="835920" y="33566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dirty="0">
                <a:solidFill>
                  <a:srgbClr val="F08200"/>
                </a:solidFill>
              </a:rPr>
              <a:t>子供家庭支援センター</a:t>
            </a:r>
            <a:r>
              <a:rPr kumimoji="1" lang="ja-JP" altLang="en-US" sz="1150" dirty="0">
                <a:solidFill>
                  <a:schemeClr val="tx1"/>
                </a:solidFill>
              </a:rPr>
              <a:t>は、原則として</a:t>
            </a:r>
            <a:r>
              <a:rPr kumimoji="1" lang="en-US" altLang="ja-JP" sz="1150" dirty="0">
                <a:solidFill>
                  <a:schemeClr val="tx1"/>
                </a:solidFill>
              </a:rPr>
              <a:t>18 </a:t>
            </a:r>
            <a:r>
              <a:rPr kumimoji="1" lang="ja-JP" altLang="en-US" sz="1150" dirty="0">
                <a:solidFill>
                  <a:schemeClr val="tx1"/>
                </a:solidFill>
              </a:rPr>
              <a:t>歳未満のすべての子供と、家庭の支援を目的に、</a:t>
            </a:r>
            <a:r>
              <a:rPr kumimoji="1" lang="ja-JP" altLang="en-US" sz="1150" b="1" dirty="0">
                <a:solidFill>
                  <a:srgbClr val="F08200"/>
                </a:solidFill>
              </a:rPr>
              <a:t>児童相談所よりも身近な相談窓口</a:t>
            </a:r>
            <a:r>
              <a:rPr kumimoji="1" lang="ja-JP" altLang="en-US" sz="1150" dirty="0">
                <a:solidFill>
                  <a:schemeClr val="tx1"/>
                </a:solidFill>
              </a:rPr>
              <a:t>として、区市町村に設置されています。児童相談所とも連携しながら、子供に係る多くのケースに対応しています。</a:t>
            </a:r>
          </a:p>
          <a:p>
            <a:pPr algn="just">
              <a:lnSpc>
                <a:spcPct val="130000"/>
              </a:lnSpc>
              <a:buClr>
                <a:srgbClr val="F7B353"/>
              </a:buClr>
            </a:pPr>
            <a:r>
              <a:rPr kumimoji="1" lang="ja-JP" altLang="en-US" sz="1150" b="1" dirty="0">
                <a:solidFill>
                  <a:srgbClr val="51AD97"/>
                </a:solidFill>
              </a:rPr>
              <a:t>　</a:t>
            </a:r>
            <a:r>
              <a:rPr kumimoji="1" lang="ja-JP" altLang="en-US" sz="1150" b="1" dirty="0">
                <a:solidFill>
                  <a:srgbClr val="F08200"/>
                </a:solidFill>
              </a:rPr>
              <a:t>児童相談所</a:t>
            </a:r>
            <a:r>
              <a:rPr kumimoji="1" lang="ja-JP" altLang="en-US" sz="1150" dirty="0">
                <a:solidFill>
                  <a:schemeClr val="tx1"/>
                </a:solidFill>
              </a:rPr>
              <a:t>では、子供に関する相談を広く受け付けており、必要に応じて、一時保護や児童養護施設への入所等の措置をとります。</a:t>
            </a:r>
          </a:p>
        </p:txBody>
      </p:sp>
      <p:sp>
        <p:nvSpPr>
          <p:cNvPr id="44" name="角丸四角形 43"/>
          <p:cNvSpPr/>
          <p:nvPr/>
        </p:nvSpPr>
        <p:spPr>
          <a:xfrm>
            <a:off x="786254" y="2525645"/>
            <a:ext cx="4243544" cy="714823"/>
          </a:xfrm>
          <a:prstGeom prst="roundRect">
            <a:avLst>
              <a:gd name="adj" fmla="val 9789"/>
            </a:avLst>
          </a:prstGeom>
          <a:solidFill>
            <a:schemeClr val="bg1"/>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30000"/>
              </a:lnSpc>
              <a:buFont typeface="Wingdings" panose="05000000000000000000" pitchFamily="2" charset="2"/>
              <a:buChar char="l"/>
            </a:pPr>
            <a:r>
              <a:rPr kumimoji="1" lang="ja-JP" altLang="en-US" sz="1130" b="1" spc="80" dirty="0">
                <a:solidFill>
                  <a:srgbClr val="F08200"/>
                </a:solidFill>
              </a:rPr>
              <a:t>子供家庭支援センター</a:t>
            </a:r>
            <a:endParaRPr kumimoji="1" lang="en-US" altLang="ja-JP" sz="1130" b="1" spc="80" dirty="0">
              <a:solidFill>
                <a:srgbClr val="F08200"/>
              </a:solidFill>
            </a:endParaRPr>
          </a:p>
          <a:p>
            <a:pPr algn="just">
              <a:lnSpc>
                <a:spcPct val="130000"/>
              </a:lnSpc>
            </a:pPr>
            <a:r>
              <a:rPr kumimoji="1" lang="ja-JP" altLang="en-US" sz="1130" b="1" spc="80" dirty="0">
                <a:solidFill>
                  <a:srgbClr val="F08200"/>
                </a:solidFill>
              </a:rPr>
              <a:t>　（要保護児童対策地域協議会の調整機関）</a:t>
            </a:r>
          </a:p>
          <a:p>
            <a:pPr marL="171450" indent="-171450" algn="just">
              <a:lnSpc>
                <a:spcPct val="130000"/>
              </a:lnSpc>
              <a:buFont typeface="Wingdings" panose="05000000000000000000" pitchFamily="2" charset="2"/>
              <a:buChar char="l"/>
            </a:pPr>
            <a:r>
              <a:rPr kumimoji="1" lang="ja-JP" altLang="en-US" sz="1130" b="1" spc="80" dirty="0">
                <a:solidFill>
                  <a:srgbClr val="F08200"/>
                </a:solidFill>
              </a:rPr>
              <a:t>児童相談所　など</a:t>
            </a:r>
          </a:p>
        </p:txBody>
      </p:sp>
      <p:sp>
        <p:nvSpPr>
          <p:cNvPr id="25" name="正方形/長方形 24">
            <a:extLst>
              <a:ext uri="{FF2B5EF4-FFF2-40B4-BE49-F238E27FC236}">
                <a16:creationId xmlns:a16="http://schemas.microsoft.com/office/drawing/2014/main" id="{68A90075-789E-4686-9749-D87B0E67D6A0}"/>
              </a:ext>
            </a:extLst>
          </p:cNvPr>
          <p:cNvSpPr/>
          <p:nvPr/>
        </p:nvSpPr>
        <p:spPr>
          <a:xfrm>
            <a:off x="5415663" y="5138735"/>
            <a:ext cx="4736243" cy="2149530"/>
          </a:xfrm>
          <a:prstGeom prst="rect">
            <a:avLst/>
          </a:prstGeom>
          <a:solidFill>
            <a:schemeClr val="bg1">
              <a:lumMod val="95000"/>
              <a:alpha val="50000"/>
            </a:schemeClr>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a:extLst>
              <a:ext uri="{FF2B5EF4-FFF2-40B4-BE49-F238E27FC236}">
                <a16:creationId xmlns:a16="http://schemas.microsoft.com/office/drawing/2014/main" id="{60DEC6D9-0A1E-4382-A72D-CE71908A5B30}"/>
              </a:ext>
            </a:extLst>
          </p:cNvPr>
          <p:cNvSpPr/>
          <p:nvPr/>
        </p:nvSpPr>
        <p:spPr>
          <a:xfrm>
            <a:off x="5415663" y="4845780"/>
            <a:ext cx="4736243" cy="292954"/>
          </a:xfrm>
          <a:prstGeom prst="rect">
            <a:avLst/>
          </a:prstGeom>
          <a:solidFill>
            <a:srgbClr val="20A5C4"/>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生活福祉</a:t>
            </a:r>
          </a:p>
        </p:txBody>
      </p:sp>
      <p:sp>
        <p:nvSpPr>
          <p:cNvPr id="33" name="正方形/長方形 32">
            <a:extLst>
              <a:ext uri="{FF2B5EF4-FFF2-40B4-BE49-F238E27FC236}">
                <a16:creationId xmlns:a16="http://schemas.microsoft.com/office/drawing/2014/main" id="{EEC6A75B-7F25-4C21-A52C-D99F574D86E0}"/>
              </a:ext>
            </a:extLst>
          </p:cNvPr>
          <p:cNvSpPr/>
          <p:nvPr/>
        </p:nvSpPr>
        <p:spPr>
          <a:xfrm>
            <a:off x="5711678" y="5806537"/>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dirty="0">
                <a:solidFill>
                  <a:srgbClr val="20A5C4"/>
                </a:solidFill>
              </a:rPr>
              <a:t>　生活福祉部門（福祉事務所等）</a:t>
            </a:r>
            <a:r>
              <a:rPr kumimoji="1" lang="ja-JP" altLang="en-US" sz="1150" dirty="0">
                <a:solidFill>
                  <a:schemeClr val="tx1"/>
                </a:solidFill>
              </a:rPr>
              <a:t>は、家庭訪問や面接により、</a:t>
            </a:r>
            <a:r>
              <a:rPr kumimoji="1" lang="ja-JP" altLang="en-US" sz="1150" b="1" dirty="0">
                <a:solidFill>
                  <a:srgbClr val="20A5C4"/>
                </a:solidFill>
              </a:rPr>
              <a:t>必要な扶助を判断するほか、自立に向けた生活指導</a:t>
            </a:r>
            <a:r>
              <a:rPr kumimoji="1" lang="ja-JP" altLang="en-US" sz="1150" dirty="0">
                <a:solidFill>
                  <a:schemeClr val="tx1"/>
                </a:solidFill>
              </a:rPr>
              <a:t>などを行います。ヤングケアラーの保護者と子供のそれぞれに必要な支援の検討を担います。</a:t>
            </a:r>
          </a:p>
          <a:p>
            <a:pPr algn="just">
              <a:lnSpc>
                <a:spcPct val="130000"/>
              </a:lnSpc>
              <a:buClr>
                <a:srgbClr val="F7B353"/>
              </a:buClr>
            </a:pPr>
            <a:r>
              <a:rPr kumimoji="1" lang="ja-JP" altLang="en-US" sz="1150" b="1" spc="80" dirty="0">
                <a:solidFill>
                  <a:srgbClr val="20A5C4"/>
                </a:solidFill>
              </a:rPr>
              <a:t>　自立相談支援機関</a:t>
            </a:r>
            <a:r>
              <a:rPr kumimoji="1" lang="ja-JP" altLang="en-US" sz="1150" spc="80" dirty="0">
                <a:solidFill>
                  <a:schemeClr val="tx1"/>
                </a:solidFill>
              </a:rPr>
              <a:t>は、</a:t>
            </a:r>
            <a:r>
              <a:rPr kumimoji="1" lang="ja-JP" altLang="en-US" sz="1150" b="1" spc="80" dirty="0">
                <a:solidFill>
                  <a:srgbClr val="20A5C4"/>
                </a:solidFill>
              </a:rPr>
              <a:t>生活困窮者の経済的自立が維持できるよう相談支援</a:t>
            </a:r>
            <a:r>
              <a:rPr kumimoji="1" lang="ja-JP" altLang="en-US" sz="1150" spc="80" dirty="0">
                <a:solidFill>
                  <a:schemeClr val="tx1"/>
                </a:solidFill>
              </a:rPr>
              <a:t>を行います。</a:t>
            </a:r>
            <a:r>
              <a:rPr kumimoji="1" lang="ja-JP" altLang="en-US" sz="1150" b="1" spc="80" dirty="0">
                <a:solidFill>
                  <a:srgbClr val="20A5C4"/>
                </a:solidFill>
              </a:rPr>
              <a:t>生活保護等の経済的支援の検討や子供の学習支援</a:t>
            </a:r>
            <a:r>
              <a:rPr kumimoji="1" lang="ja-JP" altLang="en-US" sz="1150" spc="80" dirty="0">
                <a:solidFill>
                  <a:schemeClr val="tx1"/>
                </a:solidFill>
              </a:rPr>
              <a:t>も行います。</a:t>
            </a:r>
          </a:p>
        </p:txBody>
      </p:sp>
      <p:sp>
        <p:nvSpPr>
          <p:cNvPr id="35" name="角丸四角形 43">
            <a:extLst>
              <a:ext uri="{FF2B5EF4-FFF2-40B4-BE49-F238E27FC236}">
                <a16:creationId xmlns:a16="http://schemas.microsoft.com/office/drawing/2014/main" id="{BC936748-B6EA-4A7A-81B8-97B02722523C}"/>
              </a:ext>
            </a:extLst>
          </p:cNvPr>
          <p:cNvSpPr/>
          <p:nvPr/>
        </p:nvSpPr>
        <p:spPr>
          <a:xfrm>
            <a:off x="5662012" y="5254925"/>
            <a:ext cx="4243544" cy="453120"/>
          </a:xfrm>
          <a:prstGeom prst="roundRect">
            <a:avLst>
              <a:gd name="adj" fmla="val 9789"/>
            </a:avLst>
          </a:prstGeom>
          <a:solidFill>
            <a:schemeClr val="bg1"/>
          </a:solidFill>
          <a:ln w="28575">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0A5C4"/>
                </a:solidFill>
              </a:rPr>
              <a:t>区市町村の生活福祉部門（福祉事務所等）</a:t>
            </a:r>
          </a:p>
          <a:p>
            <a:pPr marL="171450" indent="-171450" algn="just">
              <a:lnSpc>
                <a:spcPct val="110000"/>
              </a:lnSpc>
              <a:buFont typeface="Wingdings" panose="05000000000000000000" pitchFamily="2" charset="2"/>
              <a:buChar char="l"/>
            </a:pPr>
            <a:r>
              <a:rPr kumimoji="1" lang="ja-JP" altLang="en-US" sz="1130" b="1" spc="80" dirty="0">
                <a:solidFill>
                  <a:srgbClr val="20A5C4"/>
                </a:solidFill>
              </a:rPr>
              <a:t>自立相談支援機関　など</a:t>
            </a:r>
          </a:p>
        </p:txBody>
      </p:sp>
      <p:sp>
        <p:nvSpPr>
          <p:cNvPr id="36" name="正方形/長方形 35">
            <a:extLst>
              <a:ext uri="{FF2B5EF4-FFF2-40B4-BE49-F238E27FC236}">
                <a16:creationId xmlns:a16="http://schemas.microsoft.com/office/drawing/2014/main" id="{2F7BEB48-C758-4ED0-8F9D-FAC7D67A984C}"/>
              </a:ext>
            </a:extLst>
          </p:cNvPr>
          <p:cNvSpPr/>
          <p:nvPr/>
        </p:nvSpPr>
        <p:spPr>
          <a:xfrm>
            <a:off x="538863" y="5138735"/>
            <a:ext cx="4736243" cy="2149530"/>
          </a:xfrm>
          <a:prstGeom prst="rect">
            <a:avLst/>
          </a:prstGeom>
          <a:solidFill>
            <a:schemeClr val="bg1">
              <a:lumMod val="95000"/>
              <a:alpha val="50000"/>
            </a:schemeClr>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7" name="正方形/長方形 36">
            <a:extLst>
              <a:ext uri="{FF2B5EF4-FFF2-40B4-BE49-F238E27FC236}">
                <a16:creationId xmlns:a16="http://schemas.microsoft.com/office/drawing/2014/main" id="{EEBF85AC-A27C-4747-A133-3D29E23207DC}"/>
              </a:ext>
            </a:extLst>
          </p:cNvPr>
          <p:cNvSpPr/>
          <p:nvPr/>
        </p:nvSpPr>
        <p:spPr>
          <a:xfrm>
            <a:off x="538863" y="4845780"/>
            <a:ext cx="4736243" cy="292954"/>
          </a:xfrm>
          <a:prstGeom prst="rect">
            <a:avLst/>
          </a:prstGeom>
          <a:solidFill>
            <a:srgbClr val="FF7C80"/>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障害福祉</a:t>
            </a:r>
          </a:p>
        </p:txBody>
      </p:sp>
      <p:sp>
        <p:nvSpPr>
          <p:cNvPr id="38" name="正方形/長方形 37">
            <a:extLst>
              <a:ext uri="{FF2B5EF4-FFF2-40B4-BE49-F238E27FC236}">
                <a16:creationId xmlns:a16="http://schemas.microsoft.com/office/drawing/2014/main" id="{DA48210D-CBBB-4546-951B-C706465A75C7}"/>
              </a:ext>
            </a:extLst>
          </p:cNvPr>
          <p:cNvSpPr/>
          <p:nvPr/>
        </p:nvSpPr>
        <p:spPr>
          <a:xfrm>
            <a:off x="834878" y="6019105"/>
            <a:ext cx="4144212" cy="109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i="1" dirty="0">
                <a:solidFill>
                  <a:srgbClr val="FF474B"/>
                </a:solidFill>
              </a:rPr>
              <a:t>障害福祉政策の主管課</a:t>
            </a:r>
            <a:r>
              <a:rPr kumimoji="1" lang="ja-JP" altLang="en-US" sz="1150" i="1" dirty="0">
                <a:solidFill>
                  <a:schemeClr val="tx1"/>
                </a:solidFill>
              </a:rPr>
              <a:t>は、障害福祉サービス等の支給決定などのほか、本人又はケアをしている家族に障害がある場合の支援を行います。</a:t>
            </a:r>
          </a:p>
          <a:p>
            <a:pPr algn="just">
              <a:lnSpc>
                <a:spcPct val="130000"/>
              </a:lnSpc>
              <a:buClr>
                <a:srgbClr val="F7B353"/>
              </a:buClr>
            </a:pPr>
            <a:r>
              <a:rPr kumimoji="1" lang="ja-JP" altLang="en-US" sz="1150" b="1" i="1" dirty="0">
                <a:solidFill>
                  <a:srgbClr val="FF474B"/>
                </a:solidFill>
              </a:rPr>
              <a:t>　基幹相談支援センター、相談支援事業所</a:t>
            </a:r>
            <a:r>
              <a:rPr kumimoji="1" lang="ja-JP" altLang="en-US" sz="1150" i="1" dirty="0">
                <a:solidFill>
                  <a:schemeClr val="tx1"/>
                </a:solidFill>
              </a:rPr>
              <a:t>は、障害者のサービス等利用計画の作成、支援実施、病院・施設の入所・退所等にあたって地域移行に向けた支援等を行います。</a:t>
            </a:r>
          </a:p>
        </p:txBody>
      </p:sp>
      <p:sp>
        <p:nvSpPr>
          <p:cNvPr id="39" name="角丸四角形 65">
            <a:extLst>
              <a:ext uri="{FF2B5EF4-FFF2-40B4-BE49-F238E27FC236}">
                <a16:creationId xmlns:a16="http://schemas.microsoft.com/office/drawing/2014/main" id="{91990F90-A1C4-4232-A702-6AEB702769AA}"/>
              </a:ext>
            </a:extLst>
          </p:cNvPr>
          <p:cNvSpPr/>
          <p:nvPr/>
        </p:nvSpPr>
        <p:spPr>
          <a:xfrm>
            <a:off x="785212" y="5254925"/>
            <a:ext cx="4243544" cy="647991"/>
          </a:xfrm>
          <a:prstGeom prst="roundRect">
            <a:avLst>
              <a:gd name="adj" fmla="val 9789"/>
            </a:avLst>
          </a:prstGeom>
          <a:solidFill>
            <a:schemeClr val="bg1"/>
          </a:solidFill>
          <a:ln w="285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FF474B"/>
                </a:solidFill>
              </a:rPr>
              <a:t>区市町村の障害福祉政策の主管課</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基幹相談支援センター</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相談支援事業所　など</a:t>
            </a:r>
          </a:p>
        </p:txBody>
      </p:sp>
      <p:sp>
        <p:nvSpPr>
          <p:cNvPr id="40" name="正方形/長方形 39">
            <a:extLst>
              <a:ext uri="{FF2B5EF4-FFF2-40B4-BE49-F238E27FC236}">
                <a16:creationId xmlns:a16="http://schemas.microsoft.com/office/drawing/2014/main" id="{E9ABAC0E-4883-40AA-B57D-84AF20BB5872}"/>
              </a:ext>
            </a:extLst>
          </p:cNvPr>
          <p:cNvSpPr/>
          <p:nvPr/>
        </p:nvSpPr>
        <p:spPr>
          <a:xfrm>
            <a:off x="5402963" y="2426292"/>
            <a:ext cx="4736243" cy="2337832"/>
          </a:xfrm>
          <a:prstGeom prst="rect">
            <a:avLst/>
          </a:prstGeom>
          <a:solidFill>
            <a:schemeClr val="bg1">
              <a:lumMod val="95000"/>
              <a:alpha val="5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41" name="正方形/長方形 40">
            <a:extLst>
              <a:ext uri="{FF2B5EF4-FFF2-40B4-BE49-F238E27FC236}">
                <a16:creationId xmlns:a16="http://schemas.microsoft.com/office/drawing/2014/main" id="{A34ECDEF-906A-4B1D-8EFE-84533746140B}"/>
              </a:ext>
            </a:extLst>
          </p:cNvPr>
          <p:cNvSpPr/>
          <p:nvPr/>
        </p:nvSpPr>
        <p:spPr>
          <a:xfrm>
            <a:off x="5402963" y="2133337"/>
            <a:ext cx="4736243" cy="292954"/>
          </a:xfrm>
          <a:prstGeom prst="rect">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高齢者福祉</a:t>
            </a:r>
          </a:p>
        </p:txBody>
      </p:sp>
      <p:sp>
        <p:nvSpPr>
          <p:cNvPr id="42" name="正方形/長方形 41">
            <a:extLst>
              <a:ext uri="{FF2B5EF4-FFF2-40B4-BE49-F238E27FC236}">
                <a16:creationId xmlns:a16="http://schemas.microsoft.com/office/drawing/2014/main" id="{0A28BDA6-CEC2-473B-87DD-15212955408D}"/>
              </a:ext>
            </a:extLst>
          </p:cNvPr>
          <p:cNvSpPr/>
          <p:nvPr/>
        </p:nvSpPr>
        <p:spPr>
          <a:xfrm>
            <a:off x="5698978" y="3094094"/>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chemeClr val="accent5">
                    <a:lumMod val="75000"/>
                  </a:schemeClr>
                </a:solidFill>
              </a:rPr>
              <a:t>　地域包括支援センター</a:t>
            </a:r>
            <a:r>
              <a:rPr kumimoji="1" lang="ja-JP" altLang="en-US" sz="1150" spc="80" dirty="0">
                <a:solidFill>
                  <a:schemeClr val="tx1"/>
                </a:solidFill>
              </a:rPr>
              <a:t>は、</a:t>
            </a:r>
            <a:r>
              <a:rPr kumimoji="1" lang="ja-JP" altLang="en-US" sz="1150" b="1" spc="80" dirty="0">
                <a:solidFill>
                  <a:schemeClr val="accent5">
                    <a:lumMod val="75000"/>
                  </a:schemeClr>
                </a:solidFill>
              </a:rPr>
              <a:t>地域の高齢者の総合相談</a:t>
            </a:r>
            <a:r>
              <a:rPr kumimoji="1" lang="ja-JP" altLang="en-US" sz="1150" spc="80" dirty="0">
                <a:solidFill>
                  <a:schemeClr val="tx1"/>
                </a:solidFill>
              </a:rPr>
              <a:t>や地域の支援体制づくり等を行います。</a:t>
            </a:r>
          </a:p>
          <a:p>
            <a:pPr algn="just">
              <a:lnSpc>
                <a:spcPct val="130000"/>
              </a:lnSpc>
              <a:buClr>
                <a:srgbClr val="F7B353"/>
              </a:buClr>
            </a:pPr>
            <a:r>
              <a:rPr kumimoji="1" lang="ja-JP" altLang="en-US" sz="1150" b="1" spc="80" dirty="0">
                <a:solidFill>
                  <a:schemeClr val="accent5">
                    <a:lumMod val="75000"/>
                  </a:schemeClr>
                </a:solidFill>
              </a:rPr>
              <a:t>　居宅介護支援事業所</a:t>
            </a:r>
            <a:r>
              <a:rPr kumimoji="1" lang="ja-JP" altLang="en-US" sz="1150" spc="80" dirty="0">
                <a:solidFill>
                  <a:schemeClr val="tx1"/>
                </a:solidFill>
              </a:rPr>
              <a:t>は、介護保険による居宅サービス計画の作成やサービス提供事業者等との連絡調整等を行います。</a:t>
            </a:r>
          </a:p>
        </p:txBody>
      </p:sp>
      <p:sp>
        <p:nvSpPr>
          <p:cNvPr id="43" name="角丸四角形 55">
            <a:extLst>
              <a:ext uri="{FF2B5EF4-FFF2-40B4-BE49-F238E27FC236}">
                <a16:creationId xmlns:a16="http://schemas.microsoft.com/office/drawing/2014/main" id="{CC38A421-99FB-42E6-9AF3-D99372B9AC4A}"/>
              </a:ext>
            </a:extLst>
          </p:cNvPr>
          <p:cNvSpPr/>
          <p:nvPr/>
        </p:nvSpPr>
        <p:spPr>
          <a:xfrm>
            <a:off x="5649312" y="2542482"/>
            <a:ext cx="4243544" cy="453120"/>
          </a:xfrm>
          <a:prstGeom prst="roundRect">
            <a:avLst>
              <a:gd name="adj" fmla="val 9789"/>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地域包括支援センター</a:t>
            </a:r>
          </a:p>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居宅介護支援事業所　など</a:t>
            </a:r>
          </a:p>
        </p:txBody>
      </p:sp>
    </p:spTree>
    <p:extLst>
      <p:ext uri="{BB962C8B-B14F-4D97-AF65-F5344CB8AC3E}">
        <p14:creationId xmlns:p14="http://schemas.microsoft.com/office/powerpoint/2010/main" val="218606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a:xfrm>
            <a:off x="9855143" y="360000"/>
            <a:ext cx="296670" cy="227096"/>
          </a:xfrm>
        </p:spPr>
        <p:txBody>
          <a:bodyPr/>
          <a:lstStyle/>
          <a:p>
            <a:fld id="{E404A7C7-E5A9-4202-A9FB-4BD923E4729E}" type="slidenum">
              <a:rPr lang="ja-JP" altLang="en-US" smtClean="0"/>
              <a:pPr/>
              <a:t>4</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3" name="角丸四角形 12"/>
          <p:cNvSpPr/>
          <p:nvPr/>
        </p:nvSpPr>
        <p:spPr>
          <a:xfrm>
            <a:off x="539907" y="4611715"/>
            <a:ext cx="9611999" cy="2703483"/>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396000" rIns="252000" bIns="0" rtlCol="0" anchor="t" anchorCtr="0"/>
          <a:lstStyle/>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ヤングケアラー本人は、学校の友人や家族には「心配をかけたくない」といった思いから、相談ができない、本心が言えないことがあります。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地域の居場所での会話（「伴走・寄り添い型支援」）や、同じ境遇のヤングケアラー同士で悩みを話せる「共感型支援」で寄り添っていく中で、自分一人ではない・仲間がいるということ、様々な気持ちが混合していていいということなどを教えてもらって</a:t>
            </a:r>
            <a:r>
              <a:rPr kumimoji="1" lang="ja-JP" altLang="en-US" sz="1180" b="1" dirty="0">
                <a:solidFill>
                  <a:srgbClr val="FB5A15"/>
                </a:solidFill>
              </a:rPr>
              <a:t>安心して</a:t>
            </a:r>
            <a:r>
              <a:rPr kumimoji="1" lang="ja-JP" altLang="en-US" sz="1180" dirty="0">
                <a:solidFill>
                  <a:schemeClr val="tx1"/>
                </a:solidFill>
              </a:rPr>
              <a:t>、</a:t>
            </a:r>
            <a:r>
              <a:rPr kumimoji="1" lang="ja-JP" altLang="en-US" sz="1180" b="1" dirty="0">
                <a:solidFill>
                  <a:srgbClr val="FB5A15"/>
                </a:solidFill>
              </a:rPr>
              <a:t>初めて学校や福祉に相談してもいいと思ってもらえたり</a:t>
            </a:r>
            <a:r>
              <a:rPr kumimoji="1" lang="ja-JP" altLang="en-US" sz="1180" dirty="0">
                <a:solidFill>
                  <a:schemeClr val="tx1"/>
                </a:solidFill>
              </a:rPr>
              <a:t>、本人にとって「こうなりたい」といった希望が出てくる可能性があります。</a:t>
            </a:r>
          </a:p>
          <a:p>
            <a:pPr algn="just">
              <a:lnSpc>
                <a:spcPct val="130000"/>
              </a:lnSpc>
              <a:buClr>
                <a:srgbClr val="F7B353"/>
              </a:buClr>
            </a:pPr>
            <a:r>
              <a:rPr kumimoji="1" lang="ja-JP" altLang="en-US" sz="1180" dirty="0">
                <a:solidFill>
                  <a:schemeClr val="tx1"/>
                </a:solidFill>
              </a:rPr>
              <a:t>　 そのため、地域の支援機関等も大事な関係者です。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spc="50" dirty="0">
                <a:solidFill>
                  <a:schemeClr val="tx1"/>
                </a:solidFill>
              </a:rPr>
              <a:t>誰になら話しやすいのかは子供により異なります。上記で述べた役割を、本人と信頼関係を築いている</a:t>
            </a:r>
            <a:r>
              <a:rPr kumimoji="1" lang="zh-TW" altLang="en-US" sz="1180" b="1" spc="50" dirty="0">
                <a:solidFill>
                  <a:srgbClr val="FB5A15"/>
                </a:solidFill>
              </a:rPr>
              <a:t>保健師、訪問看護師、医師、</a:t>
            </a:r>
            <a:r>
              <a:rPr kumimoji="1" lang="en-US" altLang="zh-TW" sz="1180" b="1" spc="50" dirty="0">
                <a:solidFill>
                  <a:srgbClr val="FB5A15"/>
                </a:solidFill>
              </a:rPr>
              <a:t>MSW</a:t>
            </a:r>
            <a:r>
              <a:rPr kumimoji="1" lang="ja-JP" altLang="en-US" sz="1180" b="1" spc="50" dirty="0">
                <a:solidFill>
                  <a:srgbClr val="FB5A15"/>
                </a:solidFill>
              </a:rPr>
              <a:t>等が担える場合もあります</a:t>
            </a:r>
            <a:r>
              <a:rPr kumimoji="1" lang="ja-JP" altLang="en-US" sz="1180" spc="50" dirty="0">
                <a:solidFill>
                  <a:schemeClr val="tx1"/>
                </a:solidFill>
              </a:rPr>
              <a:t>。子供の気持ちを推察し、状況に応じて対応しましょう。</a:t>
            </a:r>
          </a:p>
        </p:txBody>
      </p:sp>
      <p:sp>
        <p:nvSpPr>
          <p:cNvPr id="15" name="正方形/長方形 14"/>
          <p:cNvSpPr/>
          <p:nvPr/>
        </p:nvSpPr>
        <p:spPr>
          <a:xfrm>
            <a:off x="5132063" y="1159925"/>
            <a:ext cx="4989837" cy="3272375"/>
          </a:xfrm>
          <a:prstGeom prst="rect">
            <a:avLst/>
          </a:prstGeom>
          <a:solidFill>
            <a:srgbClr val="D9EDD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100" spc="80" dirty="0">
              <a:solidFill>
                <a:schemeClr val="tx1"/>
              </a:solidFill>
            </a:endParaRPr>
          </a:p>
        </p:txBody>
      </p:sp>
      <p:sp>
        <p:nvSpPr>
          <p:cNvPr id="16" name="正方形/長方形 15"/>
          <p:cNvSpPr/>
          <p:nvPr/>
        </p:nvSpPr>
        <p:spPr>
          <a:xfrm>
            <a:off x="5132063" y="1022464"/>
            <a:ext cx="4989837" cy="317863"/>
          </a:xfrm>
          <a:prstGeom prst="rect">
            <a:avLst/>
          </a:prstGeom>
          <a:solidFill>
            <a:srgbClr val="51AD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500" b="1" spc="150" dirty="0">
                <a:solidFill>
                  <a:schemeClr val="bg1"/>
                </a:solidFill>
              </a:rPr>
              <a:t>地域の支援機関</a:t>
            </a:r>
          </a:p>
        </p:txBody>
      </p:sp>
      <p:sp>
        <p:nvSpPr>
          <p:cNvPr id="17" name="角丸四角形 16"/>
          <p:cNvSpPr/>
          <p:nvPr/>
        </p:nvSpPr>
        <p:spPr>
          <a:xfrm>
            <a:off x="5424099" y="2055942"/>
            <a:ext cx="4366108" cy="2187711"/>
          </a:xfrm>
          <a:prstGeom prst="roundRect">
            <a:avLst>
              <a:gd name="adj" fmla="val 4373"/>
            </a:avLst>
          </a:prstGeom>
          <a:solidFill>
            <a:schemeClr val="bg1"/>
          </a:solidFill>
          <a:ln w="3810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36000" bIns="0" rtlCol="0" anchor="ctr"/>
          <a:lstStyle/>
          <a:p>
            <a:pPr marL="285750" indent="-285750" algn="just">
              <a:lnSpc>
                <a:spcPct val="130000"/>
              </a:lnSpc>
              <a:buFont typeface="Wingdings" panose="05000000000000000000" pitchFamily="2" charset="2"/>
              <a:buChar char="n"/>
            </a:pPr>
            <a:r>
              <a:rPr kumimoji="1" lang="ja-JP" altLang="en-US" sz="1300" b="1" spc="50" dirty="0">
                <a:solidFill>
                  <a:srgbClr val="51AD97"/>
                </a:solidFill>
              </a:rPr>
              <a:t>地域の中で見守る</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地域の施設（児童館、学童クラブ等）</a:t>
            </a:r>
          </a:p>
          <a:p>
            <a:pPr marL="285750" indent="-285750" algn="just">
              <a:lnSpc>
                <a:spcPct val="130000"/>
              </a:lnSpc>
              <a:buFont typeface="Arial" panose="020B0604020202020204" pitchFamily="34" charset="0"/>
              <a:buChar char="•"/>
            </a:pPr>
            <a:r>
              <a:rPr kumimoji="1" lang="ja-JP" altLang="en-US" sz="1200" dirty="0">
                <a:solidFill>
                  <a:schemeClr val="tx1"/>
                </a:solidFill>
              </a:rPr>
              <a:t>保育所や認定こども園、幼稚園</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地域の関係者（民生委員・児童委員、町会・子供会等）</a:t>
            </a:r>
          </a:p>
          <a:p>
            <a:pPr marL="285750" indent="-285750" algn="just">
              <a:lnSpc>
                <a:spcPct val="130000"/>
              </a:lnSpc>
              <a:buFont typeface="Arial" panose="020B0604020202020204" pitchFamily="34" charset="0"/>
              <a:buChar char="•"/>
            </a:pPr>
            <a:r>
              <a:rPr kumimoji="1" lang="ja-JP" altLang="en-US" sz="1200" dirty="0">
                <a:solidFill>
                  <a:schemeClr val="tx1"/>
                </a:solidFill>
              </a:rPr>
              <a:t>支援団体（フリースクール、子供食堂等）</a:t>
            </a:r>
          </a:p>
          <a:p>
            <a:pPr marL="171450" indent="-171450" algn="just">
              <a:lnSpc>
                <a:spcPct val="130000"/>
              </a:lnSpc>
              <a:buFont typeface="Wingdings" panose="05000000000000000000" pitchFamily="2" charset="2"/>
              <a:buChar char="l"/>
            </a:pPr>
            <a:endParaRPr kumimoji="1" lang="ja-JP" altLang="en-US" sz="1200" b="1" dirty="0">
              <a:solidFill>
                <a:srgbClr val="51AD97"/>
              </a:solidFill>
            </a:endParaRPr>
          </a:p>
          <a:p>
            <a:pPr marL="285750" indent="-285750" algn="just">
              <a:lnSpc>
                <a:spcPct val="130000"/>
              </a:lnSpc>
              <a:buFont typeface="Wingdings" panose="05000000000000000000" pitchFamily="2" charset="2"/>
              <a:buChar char="n"/>
            </a:pPr>
            <a:r>
              <a:rPr kumimoji="1" lang="ja-JP" altLang="en-US" sz="1300" b="1" spc="30" dirty="0">
                <a:solidFill>
                  <a:srgbClr val="51AD97"/>
                </a:solidFill>
              </a:rPr>
              <a:t>ケアの悩み等をヤングケアラー同士や</a:t>
            </a:r>
            <a:endParaRPr kumimoji="1" lang="en-US" altLang="ja-JP" sz="1300" b="1" spc="30" dirty="0">
              <a:solidFill>
                <a:srgbClr val="51AD97"/>
              </a:solidFill>
            </a:endParaRPr>
          </a:p>
          <a:p>
            <a:pPr algn="just">
              <a:lnSpc>
                <a:spcPct val="130000"/>
              </a:lnSpc>
            </a:pPr>
            <a:r>
              <a:rPr kumimoji="1" lang="ja-JP" altLang="en-US" sz="1300" b="1" spc="30" dirty="0">
                <a:solidFill>
                  <a:srgbClr val="51AD97"/>
                </a:solidFill>
              </a:rPr>
              <a:t>　    元ヤングケアラーと話せる</a:t>
            </a:r>
          </a:p>
          <a:p>
            <a:pPr marL="285750" indent="-285750" algn="just">
              <a:lnSpc>
                <a:spcPct val="130000"/>
              </a:lnSpc>
              <a:buFont typeface="Arial" panose="020B0604020202020204" pitchFamily="34" charset="0"/>
              <a:buChar char="•"/>
            </a:pPr>
            <a:r>
              <a:rPr kumimoji="1" lang="ja-JP" altLang="en-US" sz="1200" dirty="0">
                <a:solidFill>
                  <a:schemeClr val="tx1"/>
                </a:solidFill>
              </a:rPr>
              <a:t>ピアサポート（サロン等）</a:t>
            </a:r>
          </a:p>
        </p:txBody>
      </p:sp>
      <p:sp>
        <p:nvSpPr>
          <p:cNvPr id="18" name="正方形/長方形 17"/>
          <p:cNvSpPr/>
          <p:nvPr/>
        </p:nvSpPr>
        <p:spPr>
          <a:xfrm>
            <a:off x="5424099" y="1432744"/>
            <a:ext cx="4366108" cy="4574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200" dirty="0">
                <a:solidFill>
                  <a:schemeClr val="tx1"/>
                </a:solidFill>
              </a:rPr>
              <a:t>　日頃から子供と関わりのある施設・関係者と、必要なときに連携できる体制を構築しておくことが重要です。</a:t>
            </a:r>
          </a:p>
        </p:txBody>
      </p:sp>
      <p:grpSp>
        <p:nvGrpSpPr>
          <p:cNvPr id="19" name="グループ化 18"/>
          <p:cNvGrpSpPr/>
          <p:nvPr/>
        </p:nvGrpSpPr>
        <p:grpSpPr>
          <a:xfrm>
            <a:off x="715323" y="5431666"/>
            <a:ext cx="9266877" cy="1184804"/>
            <a:chOff x="5408906" y="4086225"/>
            <a:chExt cx="4500000" cy="1507870"/>
          </a:xfrm>
        </p:grpSpPr>
        <p:sp>
          <p:nvSpPr>
            <p:cNvPr id="20" name="フリーフォーム 19"/>
            <p:cNvSpPr/>
            <p:nvPr/>
          </p:nvSpPr>
          <p:spPr>
            <a:xfrm>
              <a:off x="5408906" y="408622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0"/>
            <p:cNvSpPr/>
            <p:nvPr/>
          </p:nvSpPr>
          <p:spPr>
            <a:xfrm>
              <a:off x="5408906" y="559409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 name="グループ化 21"/>
          <p:cNvGrpSpPr/>
          <p:nvPr/>
        </p:nvGrpSpPr>
        <p:grpSpPr>
          <a:xfrm>
            <a:off x="4544824" y="4611715"/>
            <a:ext cx="1479149" cy="355041"/>
            <a:chOff x="7102393" y="2070824"/>
            <a:chExt cx="1584327" cy="380287"/>
          </a:xfrm>
        </p:grpSpPr>
        <p:pic>
          <p:nvPicPr>
            <p:cNvPr id="23" name="図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5" name="正方形/長方形 24">
            <a:extLst>
              <a:ext uri="{FF2B5EF4-FFF2-40B4-BE49-F238E27FC236}">
                <a16:creationId xmlns:a16="http://schemas.microsoft.com/office/drawing/2014/main" id="{4C417CF8-B0B8-4EBA-994D-92F9C4BF1309}"/>
              </a:ext>
            </a:extLst>
          </p:cNvPr>
          <p:cNvSpPr/>
          <p:nvPr/>
        </p:nvSpPr>
        <p:spPr>
          <a:xfrm>
            <a:off x="539907" y="1320056"/>
            <a:ext cx="4438493" cy="3112244"/>
          </a:xfrm>
          <a:prstGeom prst="rect">
            <a:avLst/>
          </a:prstGeom>
          <a:solidFill>
            <a:schemeClr val="bg1">
              <a:lumMod val="95000"/>
              <a:alpha val="50000"/>
            </a:schemeClr>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26" name="正方形/長方形 25">
            <a:extLst>
              <a:ext uri="{FF2B5EF4-FFF2-40B4-BE49-F238E27FC236}">
                <a16:creationId xmlns:a16="http://schemas.microsoft.com/office/drawing/2014/main" id="{CD144FD0-5D9B-40EF-96C9-72F2FDF08E38}"/>
              </a:ext>
            </a:extLst>
          </p:cNvPr>
          <p:cNvSpPr/>
          <p:nvPr/>
        </p:nvSpPr>
        <p:spPr>
          <a:xfrm>
            <a:off x="539907" y="1027101"/>
            <a:ext cx="4438493" cy="292954"/>
          </a:xfrm>
          <a:prstGeom prst="rect">
            <a:avLst/>
          </a:prstGeom>
          <a:solidFill>
            <a:srgbClr val="51AD97"/>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教　育</a:t>
            </a:r>
          </a:p>
        </p:txBody>
      </p:sp>
      <p:sp>
        <p:nvSpPr>
          <p:cNvPr id="27" name="正方形/長方形 26">
            <a:extLst>
              <a:ext uri="{FF2B5EF4-FFF2-40B4-BE49-F238E27FC236}">
                <a16:creationId xmlns:a16="http://schemas.microsoft.com/office/drawing/2014/main" id="{67240114-0FD3-4434-AA45-DFBCEAEEF606}"/>
              </a:ext>
            </a:extLst>
          </p:cNvPr>
          <p:cNvSpPr/>
          <p:nvPr/>
        </p:nvSpPr>
        <p:spPr>
          <a:xfrm>
            <a:off x="835921" y="2025958"/>
            <a:ext cx="3896654"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rgbClr val="51AD97"/>
                </a:solidFill>
              </a:rPr>
              <a:t>　学校</a:t>
            </a:r>
            <a:r>
              <a:rPr kumimoji="1" lang="ja-JP" altLang="en-US" sz="1150" spc="80" dirty="0">
                <a:solidFill>
                  <a:schemeClr val="tx1"/>
                </a:solidFill>
              </a:rPr>
              <a:t>は、ヤングケアラーと思われる子供やきょうだいに</a:t>
            </a:r>
            <a:r>
              <a:rPr kumimoji="1" lang="ja-JP" altLang="en-US" sz="1150" b="1" spc="80" dirty="0">
                <a:solidFill>
                  <a:srgbClr val="51AD97"/>
                </a:solidFill>
              </a:rPr>
              <a:t>気付き、見守るほか、他の機関へつなぐことが期待されます。</a:t>
            </a:r>
          </a:p>
          <a:p>
            <a:pPr algn="just">
              <a:lnSpc>
                <a:spcPct val="130000"/>
              </a:lnSpc>
              <a:buClr>
                <a:srgbClr val="F7B353"/>
              </a:buClr>
            </a:pPr>
            <a:r>
              <a:rPr kumimoji="1" lang="ja-JP" altLang="en-US" sz="1150" b="1" spc="80" dirty="0">
                <a:solidFill>
                  <a:srgbClr val="F08200"/>
                </a:solidFill>
              </a:rPr>
              <a:t>　</a:t>
            </a:r>
            <a:r>
              <a:rPr kumimoji="1" lang="ja-JP" altLang="en-US" sz="1150" spc="80" dirty="0">
                <a:solidFill>
                  <a:schemeClr val="tx1"/>
                </a:solidFill>
              </a:rPr>
              <a:t>教育委員会や学校には、スクールカウンセラー、スクールソーシャルワーカー、ユースソーシャルワーカーが配置されている場合もあり、支援においても重要な役割を担います。</a:t>
            </a:r>
            <a:endParaRPr kumimoji="1" lang="en-US" altLang="ja-JP" sz="1150" spc="80" dirty="0">
              <a:solidFill>
                <a:schemeClr val="tx1"/>
              </a:solidFill>
            </a:endParaRPr>
          </a:p>
          <a:p>
            <a:pPr algn="just">
              <a:lnSpc>
                <a:spcPct val="130000"/>
              </a:lnSpc>
              <a:buClr>
                <a:srgbClr val="F7B353"/>
              </a:buClr>
            </a:pPr>
            <a:r>
              <a:rPr kumimoji="1" lang="ja-JP" altLang="en-US" sz="1150" spc="80" dirty="0">
                <a:solidFill>
                  <a:schemeClr val="tx1"/>
                </a:solidFill>
              </a:rPr>
              <a:t>　学校にてヤングケアラーに気付いた場合、まず校内ケース会議で情報共有や支援の検討がなされます。その際に、</a:t>
            </a:r>
            <a:r>
              <a:rPr kumimoji="1" lang="ja-JP" altLang="en-US" sz="1150" b="1" spc="80" dirty="0">
                <a:solidFill>
                  <a:srgbClr val="51AD97"/>
                </a:solidFill>
              </a:rPr>
              <a:t>スクールカウンセラー、スクールソーシャルワーカー、ユースソーシャルワーカー</a:t>
            </a:r>
            <a:r>
              <a:rPr kumimoji="1" lang="ja-JP" altLang="en-US" sz="1150" spc="80" dirty="0">
                <a:solidFill>
                  <a:schemeClr val="tx1"/>
                </a:solidFill>
              </a:rPr>
              <a:t>が参加するほか、</a:t>
            </a:r>
            <a:r>
              <a:rPr kumimoji="1" lang="ja-JP" altLang="en-US" sz="1150" b="1" spc="80" dirty="0">
                <a:solidFill>
                  <a:srgbClr val="51AD97"/>
                </a:solidFill>
              </a:rPr>
              <a:t>保健関係機関</a:t>
            </a:r>
            <a:r>
              <a:rPr kumimoji="1" lang="ja-JP" altLang="en-US" sz="1150" spc="80" dirty="0">
                <a:solidFill>
                  <a:schemeClr val="tx1"/>
                </a:solidFill>
              </a:rPr>
              <a:t>も関係機関として招集されることがあります。</a:t>
            </a:r>
          </a:p>
        </p:txBody>
      </p:sp>
      <p:sp>
        <p:nvSpPr>
          <p:cNvPr id="28" name="角丸四角形 60">
            <a:extLst>
              <a:ext uri="{FF2B5EF4-FFF2-40B4-BE49-F238E27FC236}">
                <a16:creationId xmlns:a16="http://schemas.microsoft.com/office/drawing/2014/main" id="{07176313-0B63-4B9C-BC8F-A4DFDE2B837F}"/>
              </a:ext>
            </a:extLst>
          </p:cNvPr>
          <p:cNvSpPr/>
          <p:nvPr/>
        </p:nvSpPr>
        <p:spPr>
          <a:xfrm>
            <a:off x="779617" y="1429956"/>
            <a:ext cx="3952958" cy="513298"/>
          </a:xfrm>
          <a:prstGeom prst="roundRect">
            <a:avLst>
              <a:gd name="adj" fmla="val 9789"/>
            </a:avLst>
          </a:prstGeom>
          <a:solidFill>
            <a:schemeClr val="bg1"/>
          </a:solidFill>
          <a:ln w="28575">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nSpc>
                <a:spcPct val="110000"/>
              </a:lnSpc>
              <a:buFont typeface="Wingdings" panose="05000000000000000000" pitchFamily="2" charset="2"/>
              <a:buChar char="l"/>
            </a:pPr>
            <a:r>
              <a:rPr kumimoji="1" lang="ja-JP" altLang="en-US" sz="1130" b="1" spc="80" dirty="0">
                <a:solidFill>
                  <a:srgbClr val="51AD97"/>
                </a:solidFill>
              </a:rPr>
              <a:t>学校</a:t>
            </a:r>
          </a:p>
          <a:p>
            <a:pPr marL="171450" indent="-171450">
              <a:lnSpc>
                <a:spcPct val="110000"/>
              </a:lnSpc>
              <a:buFont typeface="Wingdings" panose="05000000000000000000" pitchFamily="2" charset="2"/>
              <a:buChar char="l"/>
            </a:pPr>
            <a:r>
              <a:rPr kumimoji="1" lang="ja-JP" altLang="en-US" sz="1130" b="1" spc="80" dirty="0">
                <a:solidFill>
                  <a:srgbClr val="51AD97"/>
                </a:solidFill>
              </a:rPr>
              <a:t>教育委員会　など</a:t>
            </a:r>
          </a:p>
        </p:txBody>
      </p:sp>
    </p:spTree>
    <p:extLst>
      <p:ext uri="{BB962C8B-B14F-4D97-AF65-F5344CB8AC3E}">
        <p14:creationId xmlns:p14="http://schemas.microsoft.com/office/powerpoint/2010/main" val="133314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1346334"/>
            <a:ext cx="5087499" cy="5166323"/>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endParaRPr kumimoji="1" lang="en-US" altLang="ja-JP" sz="1200" b="1" spc="80" dirty="0">
              <a:solidFill>
                <a:srgbClr val="7F2EAC"/>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就労相談やひきこもり支援の中で、「時間が取れない」「家を空けられない」といった発言から、家族のケアを担っている可能性に留意しましょう。本人が「ケアは当たり前」と思っている場合でも、</a:t>
            </a:r>
            <a:r>
              <a:rPr kumimoji="1" lang="ja-JP" altLang="en-US" sz="1200" b="1" spc="80" dirty="0">
                <a:solidFill>
                  <a:srgbClr val="C00000"/>
                </a:solidFill>
              </a:rPr>
              <a:t>客観的に見て過度な負荷がかかっていないか</a:t>
            </a:r>
            <a:r>
              <a:rPr kumimoji="1" lang="ja-JP" altLang="en-US" sz="1200" spc="80" dirty="0">
                <a:solidFill>
                  <a:schemeClr val="tx1"/>
                </a:solidFill>
              </a:rPr>
              <a:t>という視点を持つことが大切です。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歳以上のヤングケアラー（若者ケアラー）は、</a:t>
            </a:r>
            <a:r>
              <a:rPr kumimoji="1" lang="zh-TW" altLang="en-US" sz="1200" b="1" spc="80" dirty="0">
                <a:solidFill>
                  <a:srgbClr val="C00000"/>
                </a:solidFill>
              </a:rPr>
              <a:t>進学、就職準備、就労、離家、結婚</a:t>
            </a:r>
            <a:r>
              <a:rPr kumimoji="1" lang="ja-JP" altLang="en-US" sz="1200" b="1" spc="80" dirty="0">
                <a:solidFill>
                  <a:srgbClr val="C00000"/>
                </a:solidFill>
              </a:rPr>
              <a:t>など、将来の選択を迫られる時期</a:t>
            </a:r>
            <a:r>
              <a:rPr kumimoji="1" lang="ja-JP" altLang="en-US" sz="1200" spc="80" dirty="0">
                <a:solidFill>
                  <a:schemeClr val="tx1"/>
                </a:solidFill>
              </a:rPr>
              <a:t>にあります。支援者が一方的に決めるのではなく、将来のイメージも含めて選択肢を示した上で、本人がどうしたいか、</a:t>
            </a:r>
            <a:r>
              <a:rPr kumimoji="1" lang="ja-JP" altLang="en-US" sz="1200" b="1" spc="80" dirty="0">
                <a:solidFill>
                  <a:srgbClr val="C00000"/>
                </a:solidFill>
              </a:rPr>
              <a:t>丁寧に意向を聞き取り</a:t>
            </a:r>
            <a:r>
              <a:rPr kumimoji="1" lang="ja-JP" altLang="en-US" sz="1200" spc="80" dirty="0">
                <a:solidFill>
                  <a:schemeClr val="tx1"/>
                </a:solidFill>
              </a:rPr>
              <a:t>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歳を迎えると児童福祉の枠組みから外れ、支援が途切れるリスクがあります。</a:t>
            </a:r>
            <a:r>
              <a:rPr kumimoji="1" lang="ja-JP" altLang="en-US" sz="1200" b="1" spc="80" dirty="0">
                <a:solidFill>
                  <a:srgbClr val="C00000"/>
                </a:solidFill>
              </a:rPr>
              <a:t>区市町村の福祉部門や、子ども・若者支援地域協議会等のネットワークを活用</a:t>
            </a:r>
            <a:r>
              <a:rPr kumimoji="1" lang="ja-JP" altLang="en-US" sz="1200" spc="80" dirty="0">
                <a:solidFill>
                  <a:schemeClr val="tx1"/>
                </a:solidFill>
              </a:rPr>
              <a:t>し、子供期からの</a:t>
            </a:r>
            <a:r>
              <a:rPr kumimoji="1" lang="ja-JP" altLang="en-US" sz="1200" b="1" spc="80" dirty="0">
                <a:solidFill>
                  <a:srgbClr val="C00000"/>
                </a:solidFill>
              </a:rPr>
              <a:t>支援を途切れさせないよう連携することが重要</a:t>
            </a:r>
            <a:r>
              <a:rPr kumimoji="1" lang="ja-JP" altLang="en-US" sz="1200" spc="80" dirty="0">
                <a:solidFill>
                  <a:schemeClr val="tx1"/>
                </a:solidFill>
              </a:rPr>
              <a:t>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学校等の所属がなくなる若者にとって、社会的に孤立しないための「居場所」や、安心して話せる相談相手の存在は重要です。民間支援団体とも連携し、</a:t>
            </a:r>
            <a:r>
              <a:rPr kumimoji="1" lang="ja-JP" altLang="en-US" sz="1200" b="1" spc="80" dirty="0">
                <a:solidFill>
                  <a:srgbClr val="C00000"/>
                </a:solidFill>
              </a:rPr>
              <a:t>継続的な見守り</a:t>
            </a:r>
            <a:r>
              <a:rPr kumimoji="1" lang="ja-JP" altLang="en-US" sz="1200" spc="80" dirty="0">
                <a:solidFill>
                  <a:schemeClr val="tx1"/>
                </a:solidFill>
              </a:rPr>
              <a:t>を行いましょう。見守りも重要な支援です。必要に応じて地域の支援団体等とも連携しましょう。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5</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9" name="正方形/長方形 18"/>
          <p:cNvSpPr/>
          <p:nvPr/>
        </p:nvSpPr>
        <p:spPr>
          <a:xfrm>
            <a:off x="539906" y="1816533"/>
            <a:ext cx="4320000" cy="4696123"/>
          </a:xfrm>
          <a:prstGeom prst="rect">
            <a:avLst/>
          </a:prstGeom>
          <a:solidFill>
            <a:srgbClr val="D8DCEE">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1346334"/>
            <a:ext cx="4320000" cy="4685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若者支援関係機関</a:t>
            </a:r>
          </a:p>
        </p:txBody>
      </p:sp>
      <p:sp>
        <p:nvSpPr>
          <p:cNvPr id="32" name="正方形/長方形 31"/>
          <p:cNvSpPr/>
          <p:nvPr/>
        </p:nvSpPr>
        <p:spPr>
          <a:xfrm>
            <a:off x="809906" y="2816957"/>
            <a:ext cx="3780000" cy="31337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C00000"/>
                </a:solidFill>
              </a:rPr>
              <a:t>東京都若者総合相談センター（若ナビ</a:t>
            </a:r>
            <a:r>
              <a:rPr kumimoji="1" lang="en-US" altLang="ja-JP" sz="1100" b="1" spc="80" dirty="0">
                <a:solidFill>
                  <a:srgbClr val="C00000"/>
                </a:solidFill>
              </a:rPr>
              <a:t>α</a:t>
            </a:r>
            <a:r>
              <a:rPr kumimoji="1" lang="ja-JP" altLang="en-US" sz="1100" b="1" spc="80" dirty="0">
                <a:solidFill>
                  <a:srgbClr val="C00000"/>
                </a:solidFill>
              </a:rPr>
              <a:t>）</a:t>
            </a:r>
            <a:r>
              <a:rPr kumimoji="1" lang="ja-JP" altLang="en-US" sz="1100" spc="80" dirty="0">
                <a:solidFill>
                  <a:schemeClr val="tx1"/>
                </a:solidFill>
              </a:rPr>
              <a:t>は、</a:t>
            </a:r>
            <a:r>
              <a:rPr kumimoji="1" lang="en-US" altLang="ja-JP" sz="1100" spc="80" dirty="0">
                <a:solidFill>
                  <a:schemeClr val="tx1"/>
                </a:solidFill>
              </a:rPr>
              <a:t>18</a:t>
            </a:r>
            <a:r>
              <a:rPr kumimoji="1" lang="ja-JP" altLang="en-US" sz="1100" spc="80" dirty="0">
                <a:solidFill>
                  <a:schemeClr val="tx1"/>
                </a:solidFill>
              </a:rPr>
              <a:t>歳以上の若者やその家族のための無料相談窓口として、若者の悩みや不安に寄り添い、適切な支援機関へのつなぎや情報提供を行います。</a:t>
            </a:r>
            <a:endParaRPr kumimoji="1" lang="en-US" altLang="ja-JP" sz="1100" spc="80" dirty="0">
              <a:solidFill>
                <a:schemeClr val="tx1"/>
              </a:solidFill>
            </a:endParaRPr>
          </a:p>
          <a:p>
            <a:pPr algn="just">
              <a:lnSpc>
                <a:spcPct val="130000"/>
              </a:lnSpc>
              <a:buClr>
                <a:srgbClr val="F7B353"/>
              </a:buClr>
            </a:pPr>
            <a:r>
              <a:rPr kumimoji="1" lang="en-US" altLang="ja-JP" sz="1100" spc="80" dirty="0">
                <a:solidFill>
                  <a:schemeClr val="tx1"/>
                </a:solidFill>
              </a:rPr>
              <a:t>18</a:t>
            </a:r>
            <a:r>
              <a:rPr kumimoji="1" lang="ja-JP" altLang="en-US" sz="1100" spc="80" dirty="0">
                <a:solidFill>
                  <a:schemeClr val="tx1"/>
                </a:solidFill>
              </a:rPr>
              <a:t>歳以上の地域の支援先が見つからない場合や、広域にわたる連携が必要な場合、支援機関からの相談も受け付けています。</a:t>
            </a:r>
            <a:endParaRPr kumimoji="1" lang="en-US" altLang="ja-JP" sz="1100" spc="80" dirty="0">
              <a:solidFill>
                <a:schemeClr val="tx1"/>
              </a:solidFill>
            </a:endParaRPr>
          </a:p>
          <a:p>
            <a:pPr algn="just">
              <a:lnSpc>
                <a:spcPct val="130000"/>
              </a:lnSpc>
              <a:buClr>
                <a:srgbClr val="F7B353"/>
              </a:buClr>
            </a:pPr>
            <a:r>
              <a:rPr lang="ja-JP" altLang="en-US" sz="1100" b="1" dirty="0">
                <a:solidFill>
                  <a:srgbClr val="C00000"/>
                </a:solidFill>
              </a:rPr>
              <a:t>子ども・若者支援地域協議会</a:t>
            </a:r>
            <a:r>
              <a:rPr lang="ja-JP" altLang="en-US" sz="1100" dirty="0">
                <a:solidFill>
                  <a:schemeClr val="tx1"/>
                </a:solidFill>
              </a:rPr>
              <a:t>は、困難を有する子供・若者に対し、教育・福祉・保健・雇用等の関係機関が連携して支援を行うためのネットワークです。</a:t>
            </a:r>
            <a:endParaRPr kumimoji="1" lang="en-US" altLang="ja-JP" sz="1100" spc="80" dirty="0">
              <a:solidFill>
                <a:schemeClr val="tx1"/>
              </a:solidFill>
            </a:endParaRPr>
          </a:p>
          <a:p>
            <a:pPr algn="just">
              <a:lnSpc>
                <a:spcPct val="130000"/>
              </a:lnSpc>
              <a:buClr>
                <a:srgbClr val="F7B353"/>
              </a:buClr>
            </a:pPr>
            <a:r>
              <a:rPr kumimoji="1" lang="ja-JP" altLang="en-US" sz="1100" b="1" spc="80" dirty="0">
                <a:solidFill>
                  <a:srgbClr val="C00000"/>
                </a:solidFill>
              </a:rPr>
              <a:t>地域若者サポートステーション</a:t>
            </a:r>
            <a:r>
              <a:rPr kumimoji="1" lang="ja-JP" altLang="en-US" sz="1100" spc="80" dirty="0">
                <a:solidFill>
                  <a:schemeClr val="tx1"/>
                </a:solidFill>
              </a:rPr>
              <a:t>は、働くことに踏み出したい若者を対象に、就労に向けた相談や支援を行います。</a:t>
            </a: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若者支援関係者は、支援している若者の</a:t>
            </a:r>
            <a:r>
              <a:rPr kumimoji="1" lang="ja-JP" altLang="en-US" sz="1100" b="1" spc="80" dirty="0">
                <a:solidFill>
                  <a:srgbClr val="C00000"/>
                </a:solidFill>
              </a:rPr>
              <a:t>就職活動の停滞や離職、ひきこもり等の背景に、家族の介護や世話がある可能性</a:t>
            </a:r>
            <a:r>
              <a:rPr kumimoji="1" lang="ja-JP" altLang="en-US" sz="1100" spc="80" dirty="0">
                <a:solidFill>
                  <a:schemeClr val="tx1"/>
                </a:solidFill>
              </a:rPr>
              <a:t>があることに留意する必要があります。本人の自立に向けた意思を尊重しながら、ケアの負担を考慮した就労支援や、福祉サービスとの連携による環境調整が期待されます。</a:t>
            </a:r>
          </a:p>
        </p:txBody>
      </p:sp>
      <p:grpSp>
        <p:nvGrpSpPr>
          <p:cNvPr id="43" name="グループ化 42"/>
          <p:cNvGrpSpPr/>
          <p:nvPr/>
        </p:nvGrpSpPr>
        <p:grpSpPr>
          <a:xfrm>
            <a:off x="6866743" y="134139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nvGrpSpPr>
          <p:cNvPr id="45" name="グループ化 44"/>
          <p:cNvGrpSpPr/>
          <p:nvPr/>
        </p:nvGrpSpPr>
        <p:grpSpPr>
          <a:xfrm>
            <a:off x="5091406" y="2948004"/>
            <a:ext cx="4916500" cy="1219183"/>
            <a:chOff x="5408907" y="4066112"/>
            <a:chExt cx="4514053" cy="1287238"/>
          </a:xfrm>
        </p:grpSpPr>
        <p:sp>
          <p:nvSpPr>
            <p:cNvPr id="35" name="フリーフォーム 34"/>
            <p:cNvSpPr/>
            <p:nvPr/>
          </p:nvSpPr>
          <p:spPr>
            <a:xfrm>
              <a:off x="5422960" y="4066112"/>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フリーフォーム 35"/>
            <p:cNvSpPr/>
            <p:nvPr/>
          </p:nvSpPr>
          <p:spPr>
            <a:xfrm>
              <a:off x="5408907" y="53533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0" name="角丸四角形 31">
            <a:extLst>
              <a:ext uri="{FF2B5EF4-FFF2-40B4-BE49-F238E27FC236}">
                <a16:creationId xmlns:a16="http://schemas.microsoft.com/office/drawing/2014/main" id="{C4D580F3-7326-4A51-8AB5-1BBF459FE7CF}"/>
              </a:ext>
            </a:extLst>
          </p:cNvPr>
          <p:cNvSpPr/>
          <p:nvPr/>
        </p:nvSpPr>
        <p:spPr>
          <a:xfrm>
            <a:off x="669609" y="1945479"/>
            <a:ext cx="3916417" cy="721521"/>
          </a:xfrm>
          <a:prstGeom prst="roundRect">
            <a:avLst>
              <a:gd name="adj" fmla="val 9789"/>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C00000"/>
                </a:solidFill>
              </a:rPr>
              <a:t>東京都若者総合相談センター（若ナビ</a:t>
            </a:r>
            <a:r>
              <a:rPr kumimoji="1" lang="en-US" altLang="ja-JP" sz="1130" b="1" spc="80" dirty="0">
                <a:solidFill>
                  <a:srgbClr val="C00000"/>
                </a:solidFill>
              </a:rPr>
              <a:t>α</a:t>
            </a:r>
            <a:r>
              <a:rPr kumimoji="1" lang="ja-JP" altLang="en-US" sz="1130" b="1" spc="80" dirty="0">
                <a:solidFill>
                  <a:srgbClr val="C00000"/>
                </a:solidFill>
              </a:rPr>
              <a:t>）</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子ども・若者支援地域協議会</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地域若者サポートステーション など</a:t>
            </a:r>
          </a:p>
        </p:txBody>
      </p:sp>
      <p:sp>
        <p:nvSpPr>
          <p:cNvPr id="4" name="フリーフォーム 35">
            <a:extLst>
              <a:ext uri="{FF2B5EF4-FFF2-40B4-BE49-F238E27FC236}">
                <a16:creationId xmlns:a16="http://schemas.microsoft.com/office/drawing/2014/main" id="{49FA3AB6-5B6D-60E0-A776-439767D0FDAD}"/>
              </a:ext>
            </a:extLst>
          </p:cNvPr>
          <p:cNvSpPr/>
          <p:nvPr/>
        </p:nvSpPr>
        <p:spPr>
          <a:xfrm>
            <a:off x="5091406" y="5320665"/>
            <a:ext cx="4901194"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108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正方形/長方形 47"/>
          <p:cNvSpPr/>
          <p:nvPr/>
        </p:nvSpPr>
        <p:spPr>
          <a:xfrm>
            <a:off x="539906" y="3650894"/>
            <a:ext cx="1213448" cy="1638918"/>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支援する</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6</a:t>
            </a:fld>
            <a:endParaRPr lang="ja-JP" altLang="en-US"/>
          </a:p>
        </p:txBody>
      </p:sp>
      <p:sp>
        <p:nvSpPr>
          <p:cNvPr id="2" name="タイトル 1"/>
          <p:cNvSpPr>
            <a:spLocks noGrp="1"/>
          </p:cNvSpPr>
          <p:nvPr>
            <p:ph type="title"/>
          </p:nvPr>
        </p:nvSpPr>
        <p:spPr/>
        <p:txBody>
          <a:bodyPr/>
          <a:lstStyle/>
          <a:p>
            <a:r>
              <a:rPr lang="ja-JP" altLang="en-US" dirty="0"/>
              <a:t>ヤングケアラー支援のフロー</a:t>
            </a:r>
          </a:p>
        </p:txBody>
      </p:sp>
      <p:sp>
        <p:nvSpPr>
          <p:cNvPr id="23" name="正方形/長方形 22"/>
          <p:cNvSpPr/>
          <p:nvPr/>
        </p:nvSpPr>
        <p:spPr>
          <a:xfrm>
            <a:off x="539906" y="753946"/>
            <a:ext cx="9612000" cy="719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医療関係者はケア対象者（親やきょうだい等）が医療的ケアや支援を必要としている場合、保健師は支援を必要としている人の家庭状況把握から、ヤングケアラーと思われる子供に「気付く」可能性が高くあります。また、「つなぐ」、「支援する」、「見守る」において大きな役割を果たし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支援のフロー図は、本編第６章「ヤングケアラー支援のフロー」を参照してください。</a:t>
            </a:r>
          </a:p>
        </p:txBody>
      </p:sp>
      <p:sp>
        <p:nvSpPr>
          <p:cNvPr id="24" name="正方形/長方形 23"/>
          <p:cNvSpPr/>
          <p:nvPr/>
        </p:nvSpPr>
        <p:spPr>
          <a:xfrm>
            <a:off x="1753354" y="1588348"/>
            <a:ext cx="8398552" cy="111600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後述の「気付くためのチェックリスト」を参考に、支援対象者の家庭にヤングケアラーがいる可能性を認識して業務にあたります。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家庭訪問時の家の中の様子や、訪問時に子供がケアをしている様子がないか等も気付きのきっかけになる可能性があります。別の疾患や体調不良での診療所等の受診時や、</a:t>
            </a:r>
            <a:r>
              <a:rPr kumimoji="1" lang="en-US" altLang="ja-JP" sz="1200" spc="70" dirty="0">
                <a:solidFill>
                  <a:schemeClr val="tx1"/>
                </a:solidFill>
              </a:rPr>
              <a:t>MSW</a:t>
            </a:r>
            <a:r>
              <a:rPr kumimoji="1" lang="ja-JP" altLang="en-US" sz="1200" spc="70" dirty="0">
                <a:solidFill>
                  <a:schemeClr val="tx1"/>
                </a:solidFill>
              </a:rPr>
              <a:t>による家庭環境アセスメント等の際にも、チェックリストを意識しておくことでヤングケアラーであることに気付ける可能性があります。</a:t>
            </a:r>
          </a:p>
        </p:txBody>
      </p:sp>
      <p:sp>
        <p:nvSpPr>
          <p:cNvPr id="33" name="正方形/長方形 32"/>
          <p:cNvSpPr/>
          <p:nvPr/>
        </p:nvSpPr>
        <p:spPr>
          <a:xfrm>
            <a:off x="539906" y="1588348"/>
            <a:ext cx="1213448" cy="1116000"/>
          </a:xfrm>
          <a:prstGeom prst="rect">
            <a:avLst/>
          </a:prstGeom>
          <a:solidFill>
            <a:srgbClr val="F7B35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気付く</a:t>
            </a:r>
          </a:p>
        </p:txBody>
      </p:sp>
      <p:sp>
        <p:nvSpPr>
          <p:cNvPr id="41" name="角丸四角形 40"/>
          <p:cNvSpPr/>
          <p:nvPr/>
        </p:nvSpPr>
        <p:spPr>
          <a:xfrm>
            <a:off x="658074" y="2395354"/>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7</a:t>
            </a:r>
            <a:r>
              <a:rPr kumimoji="1" lang="ja-JP" altLang="en-US" sz="800" b="1" spc="70" dirty="0"/>
              <a:t>章</a:t>
            </a:r>
            <a:endParaRPr kumimoji="1" lang="en-US" altLang="ja-JP" sz="800" b="1" spc="70" dirty="0"/>
          </a:p>
        </p:txBody>
      </p:sp>
      <p:sp>
        <p:nvSpPr>
          <p:cNvPr id="25" name="正方形/長方形 24"/>
          <p:cNvSpPr/>
          <p:nvPr/>
        </p:nvSpPr>
        <p:spPr>
          <a:xfrm>
            <a:off x="1753354" y="2835546"/>
            <a:ext cx="8398552" cy="652223"/>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ヤングケアラーと思われる子供がいたら、ヤングケアラー・コーディネーター（</a:t>
            </a:r>
            <a:r>
              <a:rPr kumimoji="1" lang="en-US" altLang="ja-JP" sz="1200" spc="70" dirty="0">
                <a:solidFill>
                  <a:schemeClr val="tx1"/>
                </a:solidFill>
              </a:rPr>
              <a:t>YCC</a:t>
            </a:r>
            <a:r>
              <a:rPr kumimoji="1" lang="ja-JP" altLang="en-US" sz="1200" spc="70" dirty="0">
                <a:solidFill>
                  <a:schemeClr val="tx1"/>
                </a:solidFill>
              </a:rPr>
              <a:t>）に情報共有します。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児童虐待に当たる可能性が高い等、緊急性が高い場合は、直ちに子供家庭支援センター・児童相談所につなぎます。</a:t>
            </a:r>
          </a:p>
        </p:txBody>
      </p:sp>
      <p:sp>
        <p:nvSpPr>
          <p:cNvPr id="45" name="正方形/長方形 44"/>
          <p:cNvSpPr/>
          <p:nvPr/>
        </p:nvSpPr>
        <p:spPr>
          <a:xfrm>
            <a:off x="539906" y="2835546"/>
            <a:ext cx="1213448" cy="652224"/>
          </a:xfrm>
          <a:prstGeom prst="rect">
            <a:avLst/>
          </a:prstGeom>
          <a:solidFill>
            <a:srgbClr val="F7B35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つなぐ</a:t>
            </a:r>
          </a:p>
        </p:txBody>
      </p:sp>
      <p:sp>
        <p:nvSpPr>
          <p:cNvPr id="46" name="角丸四角形 45"/>
          <p:cNvSpPr/>
          <p:nvPr/>
        </p:nvSpPr>
        <p:spPr>
          <a:xfrm>
            <a:off x="682236" y="3173648"/>
            <a:ext cx="960995" cy="223200"/>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8</a:t>
            </a:r>
            <a:r>
              <a:rPr kumimoji="1" lang="ja-JP" altLang="en-US" sz="800" b="1" spc="70" dirty="0"/>
              <a:t>章</a:t>
            </a:r>
            <a:endParaRPr kumimoji="1" lang="en-US" altLang="ja-JP" sz="800" b="1" spc="70" dirty="0"/>
          </a:p>
        </p:txBody>
      </p:sp>
      <p:sp>
        <p:nvSpPr>
          <p:cNvPr id="26" name="正方形/長方形 25"/>
          <p:cNvSpPr/>
          <p:nvPr/>
        </p:nvSpPr>
        <p:spPr>
          <a:xfrm>
            <a:off x="1753354" y="3650894"/>
            <a:ext cx="7185104" cy="1638918"/>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en-US" altLang="ja-JP" sz="1200" spc="70" dirty="0">
                <a:solidFill>
                  <a:schemeClr val="tx1"/>
                </a:solidFill>
              </a:rPr>
              <a:t>YCC</a:t>
            </a:r>
            <a:r>
              <a:rPr kumimoji="1" lang="ja-JP" altLang="en-US" sz="1200" spc="70" dirty="0">
                <a:solidFill>
                  <a:schemeClr val="tx1"/>
                </a:solidFill>
              </a:rPr>
              <a:t>の呼びかけに応じ、情報共有や、支援検討の会議等の場があれば参加します。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必要に応じ、ケアの状況の把握や本人の意向の把握を行います。</a:t>
            </a:r>
            <a:r>
              <a:rPr kumimoji="1" lang="ja-JP" altLang="en-US" sz="1200" b="1" spc="70" dirty="0">
                <a:solidFill>
                  <a:srgbClr val="FB5A15"/>
                </a:solidFill>
              </a:rPr>
              <a:t>保健・医療分野はケア対象の家族と信頼関係が築けている場合も多く、</a:t>
            </a:r>
            <a:r>
              <a:rPr kumimoji="1" lang="ja-JP" altLang="en-US" sz="1200" spc="70" dirty="0">
                <a:solidFill>
                  <a:schemeClr val="tx1"/>
                </a:solidFill>
              </a:rPr>
              <a:t>本人や家庭との対話がスムーズです。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関係者で合意した役割に基づき（支援計画があれば支援計画に基づき）、支援します。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令和</a:t>
            </a:r>
            <a:r>
              <a:rPr kumimoji="1" lang="en-US" altLang="ja-JP" sz="1200" spc="70" dirty="0">
                <a:solidFill>
                  <a:schemeClr val="tx1"/>
                </a:solidFill>
              </a:rPr>
              <a:t>4</a:t>
            </a:r>
            <a:r>
              <a:rPr kumimoji="1" lang="ja-JP" altLang="en-US" sz="1200" spc="70" dirty="0">
                <a:solidFill>
                  <a:schemeClr val="tx1"/>
                </a:solidFill>
              </a:rPr>
              <a:t>年度より、入退院支援加算１及び２の対象者にヤングケアラー及びその家族が追加されました。（</a:t>
            </a:r>
            <a:r>
              <a:rPr kumimoji="1" lang="en-US" altLang="ja-JP" sz="1200" spc="70" dirty="0">
                <a:solidFill>
                  <a:schemeClr val="tx1"/>
                </a:solidFill>
              </a:rPr>
              <a:t>※</a:t>
            </a:r>
            <a:r>
              <a:rPr kumimoji="1" lang="ja-JP" altLang="en-US" sz="1200" spc="70" dirty="0">
                <a:solidFill>
                  <a:schemeClr val="tx1"/>
                </a:solidFill>
              </a:rPr>
              <a:t>）</a:t>
            </a:r>
          </a:p>
        </p:txBody>
      </p:sp>
      <p:sp>
        <p:nvSpPr>
          <p:cNvPr id="49" name="角丸四角形 48"/>
          <p:cNvSpPr/>
          <p:nvPr/>
        </p:nvSpPr>
        <p:spPr>
          <a:xfrm>
            <a:off x="682236" y="4775299"/>
            <a:ext cx="960995" cy="223200"/>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9</a:t>
            </a:r>
            <a:r>
              <a:rPr kumimoji="1" lang="ja-JP" altLang="en-US" sz="800" b="1" spc="70" dirty="0"/>
              <a:t>章</a:t>
            </a:r>
            <a:endParaRPr kumimoji="1" lang="en-US" altLang="ja-JP" sz="800" b="1" spc="70" dirty="0"/>
          </a:p>
        </p:txBody>
      </p:sp>
      <p:sp>
        <p:nvSpPr>
          <p:cNvPr id="53" name="正方形/長方形 52"/>
          <p:cNvSpPr/>
          <p:nvPr/>
        </p:nvSpPr>
        <p:spPr>
          <a:xfrm>
            <a:off x="8949734" y="3899375"/>
            <a:ext cx="1188000" cy="1390437"/>
          </a:xfrm>
          <a:prstGeom prst="rect">
            <a:avLst/>
          </a:prstGeom>
          <a:solidFill>
            <a:schemeClr val="bg1">
              <a:alpha val="20000"/>
            </a:schemeClr>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80000" tIns="72000" rIns="180000" bIns="36000" rtlCol="0" anchor="ctr" anchorCtr="0">
            <a:noAutofit/>
          </a:bodyPr>
          <a:lstStyle/>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保健師等の訪問、相談</a:t>
            </a: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訪問看護</a:t>
            </a: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往診 等</a:t>
            </a:r>
          </a:p>
        </p:txBody>
      </p:sp>
      <p:sp>
        <p:nvSpPr>
          <p:cNvPr id="54" name="正方形/長方形 53"/>
          <p:cNvSpPr/>
          <p:nvPr/>
        </p:nvSpPr>
        <p:spPr>
          <a:xfrm>
            <a:off x="8938458" y="3642187"/>
            <a:ext cx="1213447" cy="248481"/>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サービス例</a:t>
            </a:r>
          </a:p>
        </p:txBody>
      </p:sp>
      <p:sp>
        <p:nvSpPr>
          <p:cNvPr id="61" name="二等辺三角形 60"/>
          <p:cNvSpPr/>
          <p:nvPr/>
        </p:nvSpPr>
        <p:spPr>
          <a:xfrm rot="10800000">
            <a:off x="1044314" y="2713597"/>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p:cNvSpPr/>
          <p:nvPr/>
        </p:nvSpPr>
        <p:spPr>
          <a:xfrm rot="10800000">
            <a:off x="1044314" y="3547402"/>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p:cNvSpPr/>
          <p:nvPr/>
        </p:nvSpPr>
        <p:spPr>
          <a:xfrm rot="10800000">
            <a:off x="1044314" y="5329315"/>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2471684" y="6443264"/>
            <a:ext cx="7680222" cy="684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36000" rIns="108000" bIns="36000" rtlCol="0" anchor="t" anchorCtr="0">
            <a:noAutofit/>
          </a:bodyPr>
          <a:lstStyle/>
          <a:p>
            <a:pPr>
              <a:buClr>
                <a:srgbClr val="F7B353"/>
              </a:buClr>
            </a:pPr>
            <a:r>
              <a:rPr kumimoji="1" lang="ja-JP" altLang="en-US" sz="1400" spc="70" dirty="0">
                <a:solidFill>
                  <a:schemeClr val="tx1"/>
                </a:solidFill>
              </a:rPr>
              <a:t>連携支援の調整役、関係機関への助言相談役としてヤングケアラー・コーディネーター（</a:t>
            </a:r>
            <a:r>
              <a:rPr kumimoji="1" lang="en-US" altLang="ja-JP" sz="1400" spc="70" dirty="0">
                <a:solidFill>
                  <a:schemeClr val="tx1"/>
                </a:solidFill>
              </a:rPr>
              <a:t>YCC</a:t>
            </a:r>
            <a:r>
              <a:rPr kumimoji="1" lang="ja-JP" altLang="en-US" sz="1400" spc="70" dirty="0">
                <a:solidFill>
                  <a:schemeClr val="tx1"/>
                </a:solidFill>
              </a:rPr>
              <a:t>）が区市町村に順次配置されています。東京都には、</a:t>
            </a:r>
            <a:r>
              <a:rPr kumimoji="1" lang="en-US" altLang="ja-JP" sz="1400" spc="70" dirty="0">
                <a:solidFill>
                  <a:schemeClr val="tx1"/>
                </a:solidFill>
              </a:rPr>
              <a:t>18</a:t>
            </a:r>
            <a:r>
              <a:rPr kumimoji="1" lang="ja-JP" altLang="en-US" sz="1400" spc="70" dirty="0">
                <a:solidFill>
                  <a:schemeClr val="tx1"/>
                </a:solidFill>
              </a:rPr>
              <a:t>歳以上のヤングケアラーのためのヤングケアラー・コーディネーター（</a:t>
            </a:r>
            <a:r>
              <a:rPr kumimoji="1" lang="en-US" altLang="ja-JP" sz="1400" spc="70" dirty="0">
                <a:solidFill>
                  <a:schemeClr val="tx1"/>
                </a:solidFill>
              </a:rPr>
              <a:t>YCC</a:t>
            </a:r>
            <a:r>
              <a:rPr kumimoji="1" lang="ja-JP" altLang="en-US" sz="1400" spc="70" dirty="0">
                <a:solidFill>
                  <a:schemeClr val="tx1"/>
                </a:solidFill>
              </a:rPr>
              <a:t>）が配置されています</a:t>
            </a:r>
            <a:r>
              <a:rPr kumimoji="1" lang="ja-JP" altLang="en-US" sz="1400" b="1" spc="70" dirty="0">
                <a:solidFill>
                  <a:schemeClr val="tx1"/>
                </a:solidFill>
              </a:rPr>
              <a:t>（本編第４章）。</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6335" y="6405138"/>
            <a:ext cx="753792" cy="752198"/>
          </a:xfrm>
          <a:prstGeom prst="rect">
            <a:avLst/>
          </a:prstGeom>
        </p:spPr>
      </p:pic>
      <p:sp>
        <p:nvSpPr>
          <p:cNvPr id="5" name="二等辺三角形 4"/>
          <p:cNvSpPr/>
          <p:nvPr/>
        </p:nvSpPr>
        <p:spPr>
          <a:xfrm rot="16200000">
            <a:off x="2176243" y="6652504"/>
            <a:ext cx="317326" cy="27355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555" y="1598597"/>
            <a:ext cx="284694" cy="536238"/>
          </a:xfrm>
          <a:prstGeom prst="rect">
            <a:avLst/>
          </a:prstGeom>
        </p:spPr>
      </p:pic>
      <p:pic>
        <p:nvPicPr>
          <p:cNvPr id="7" name="図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855" y="2838625"/>
            <a:ext cx="458094" cy="506409"/>
          </a:xfrm>
          <a:prstGeom prst="rect">
            <a:avLst/>
          </a:prstGeom>
        </p:spPr>
      </p:pic>
      <p:pic>
        <p:nvPicPr>
          <p:cNvPr id="8" name="図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6373" y="3661862"/>
            <a:ext cx="475059" cy="508993"/>
          </a:xfrm>
          <a:prstGeom prst="rect">
            <a:avLst/>
          </a:prstGeom>
        </p:spPr>
      </p:pic>
      <p:pic>
        <p:nvPicPr>
          <p:cNvPr id="39" name="図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681" y="6405138"/>
            <a:ext cx="752198" cy="752198"/>
          </a:xfrm>
          <a:prstGeom prst="rect">
            <a:avLst/>
          </a:prstGeom>
        </p:spPr>
      </p:pic>
      <p:sp>
        <p:nvSpPr>
          <p:cNvPr id="34" name="正方形/長方形 33">
            <a:extLst>
              <a:ext uri="{FF2B5EF4-FFF2-40B4-BE49-F238E27FC236}">
                <a16:creationId xmlns:a16="http://schemas.microsoft.com/office/drawing/2014/main" id="{3B20F4AB-8E6A-4845-9BBD-00038A3E8BFC}"/>
              </a:ext>
            </a:extLst>
          </p:cNvPr>
          <p:cNvSpPr/>
          <p:nvPr/>
        </p:nvSpPr>
        <p:spPr>
          <a:xfrm>
            <a:off x="1753354" y="5485773"/>
            <a:ext cx="8398552" cy="81223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本人・家庭の様子を気にかけます。支援計画がある場合は、定例的な会議開催による見守りを行います。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地域の団体等から情報共有を受けることも有効です。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変化があればすぐに</a:t>
            </a:r>
            <a:r>
              <a:rPr kumimoji="1" lang="en-US" altLang="ja-JP" sz="1200" spc="70" dirty="0">
                <a:solidFill>
                  <a:schemeClr val="tx1"/>
                </a:solidFill>
              </a:rPr>
              <a:t>YCC</a:t>
            </a:r>
            <a:r>
              <a:rPr kumimoji="1" lang="ja-JP" altLang="en-US" sz="1200" spc="70" dirty="0">
                <a:solidFill>
                  <a:schemeClr val="tx1"/>
                </a:solidFill>
              </a:rPr>
              <a:t>に情報共有します。ちょっとした変化が、サインかもしれません。</a:t>
            </a:r>
          </a:p>
        </p:txBody>
      </p:sp>
      <p:grpSp>
        <p:nvGrpSpPr>
          <p:cNvPr id="35" name="グループ化 34">
            <a:extLst>
              <a:ext uri="{FF2B5EF4-FFF2-40B4-BE49-F238E27FC236}">
                <a16:creationId xmlns:a16="http://schemas.microsoft.com/office/drawing/2014/main" id="{C81D9160-0E9C-44C4-862E-75539496E299}"/>
              </a:ext>
            </a:extLst>
          </p:cNvPr>
          <p:cNvGrpSpPr/>
          <p:nvPr/>
        </p:nvGrpSpPr>
        <p:grpSpPr>
          <a:xfrm>
            <a:off x="539906" y="5485774"/>
            <a:ext cx="1213448" cy="812239"/>
            <a:chOff x="539906" y="1669817"/>
            <a:chExt cx="1213448" cy="1023480"/>
          </a:xfrm>
        </p:grpSpPr>
        <p:sp>
          <p:nvSpPr>
            <p:cNvPr id="36" name="正方形/長方形 35">
              <a:extLst>
                <a:ext uri="{FF2B5EF4-FFF2-40B4-BE49-F238E27FC236}">
                  <a16:creationId xmlns:a16="http://schemas.microsoft.com/office/drawing/2014/main" id="{74DB5F89-35BF-486B-90C9-1C4E42AC1895}"/>
                </a:ext>
              </a:extLst>
            </p:cNvPr>
            <p:cNvSpPr/>
            <p:nvPr/>
          </p:nvSpPr>
          <p:spPr>
            <a:xfrm>
              <a:off x="539906" y="1669817"/>
              <a:ext cx="1213448" cy="1023480"/>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見守る</a:t>
              </a:r>
            </a:p>
          </p:txBody>
        </p:sp>
        <p:sp>
          <p:nvSpPr>
            <p:cNvPr id="37" name="角丸四角形 51">
              <a:extLst>
                <a:ext uri="{FF2B5EF4-FFF2-40B4-BE49-F238E27FC236}">
                  <a16:creationId xmlns:a16="http://schemas.microsoft.com/office/drawing/2014/main" id="{5512ADF2-C542-470B-8BDF-210F9FCE6DBC}"/>
                </a:ext>
              </a:extLst>
            </p:cNvPr>
            <p:cNvSpPr/>
            <p:nvPr/>
          </p:nvSpPr>
          <p:spPr>
            <a:xfrm>
              <a:off x="682236" y="2271542"/>
              <a:ext cx="960995" cy="281248"/>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zh-TW" altLang="en-US" sz="800" b="1" spc="70" dirty="0"/>
                <a:t>本編 第</a:t>
              </a:r>
              <a:r>
                <a:rPr kumimoji="1" lang="en-US" altLang="zh-TW" sz="800" b="1" spc="70" dirty="0"/>
                <a:t>10</a:t>
              </a:r>
              <a:r>
                <a:rPr kumimoji="1" lang="zh-TW" altLang="en-US" sz="800" b="1" spc="70" dirty="0"/>
                <a:t>章</a:t>
              </a:r>
            </a:p>
          </p:txBody>
        </p:sp>
      </p:grpSp>
      <p:pic>
        <p:nvPicPr>
          <p:cNvPr id="38" name="図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969" y="5490219"/>
            <a:ext cx="574822" cy="516254"/>
          </a:xfrm>
          <a:prstGeom prst="rect">
            <a:avLst/>
          </a:prstGeom>
        </p:spPr>
      </p:pic>
      <p:sp>
        <p:nvSpPr>
          <p:cNvPr id="40" name="正方形/長方形 39">
            <a:extLst>
              <a:ext uri="{FF2B5EF4-FFF2-40B4-BE49-F238E27FC236}">
                <a16:creationId xmlns:a16="http://schemas.microsoft.com/office/drawing/2014/main" id="{24AEFBC7-1509-4416-BF02-8EE1D949C61C}"/>
              </a:ext>
            </a:extLst>
          </p:cNvPr>
          <p:cNvSpPr/>
          <p:nvPr/>
        </p:nvSpPr>
        <p:spPr>
          <a:xfrm>
            <a:off x="520700" y="7316481"/>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1000" spc="80" dirty="0">
                <a:solidFill>
                  <a:schemeClr val="tx1"/>
                </a:solidFill>
              </a:rPr>
              <a:t>※</a:t>
            </a:r>
            <a:r>
              <a:rPr kumimoji="1" lang="ja-JP" altLang="en-US" sz="1000" spc="80" dirty="0">
                <a:solidFill>
                  <a:schemeClr val="tx1"/>
                </a:solidFill>
              </a:rPr>
              <a:t>出所：厚生労働省保険局　「令和４年度診療報酬改定の概要 入院</a:t>
            </a:r>
            <a:r>
              <a:rPr kumimoji="1" lang="en-US" altLang="ja-JP" sz="1000" spc="80" dirty="0">
                <a:solidFill>
                  <a:schemeClr val="tx1"/>
                </a:solidFill>
              </a:rPr>
              <a:t>Ⅳ</a:t>
            </a:r>
            <a:r>
              <a:rPr kumimoji="1" lang="ja-JP" altLang="en-US" sz="1000" spc="80" dirty="0">
                <a:solidFill>
                  <a:schemeClr val="tx1"/>
                </a:solidFill>
              </a:rPr>
              <a:t>」（</a:t>
            </a:r>
            <a:r>
              <a:rPr kumimoji="1" lang="en-US" altLang="ja-JP" sz="1000" spc="80" dirty="0">
                <a:solidFill>
                  <a:schemeClr val="tx1"/>
                </a:solidFill>
              </a:rPr>
              <a:t>https://www.mhlw.go.jp/content/12400000/000920427.pdf</a:t>
            </a:r>
            <a:r>
              <a:rPr kumimoji="1" lang="ja-JP" altLang="en-US" sz="1000" spc="80" dirty="0">
                <a:solidFill>
                  <a:schemeClr val="tx1"/>
                </a:solidFill>
              </a:rPr>
              <a:t>）</a:t>
            </a:r>
            <a:endParaRPr kumimoji="1" lang="en-US" altLang="ja-JP" sz="1000" spc="80" dirty="0">
              <a:solidFill>
                <a:schemeClr val="tx1"/>
              </a:solidFill>
            </a:endParaRPr>
          </a:p>
        </p:txBody>
      </p:sp>
    </p:spTree>
    <p:extLst>
      <p:ext uri="{BB962C8B-B14F-4D97-AF65-F5344CB8AC3E}">
        <p14:creationId xmlns:p14="http://schemas.microsoft.com/office/powerpoint/2010/main" val="3236093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7</a:t>
            </a:fld>
            <a:endParaRPr lang="ja-JP" altLang="en-US"/>
          </a:p>
        </p:txBody>
      </p:sp>
      <p:sp>
        <p:nvSpPr>
          <p:cNvPr id="2" name="タイトル 1"/>
          <p:cNvSpPr>
            <a:spLocks noGrp="1"/>
          </p:cNvSpPr>
          <p:nvPr>
            <p:ph type="title"/>
          </p:nvPr>
        </p:nvSpPr>
        <p:spPr/>
        <p:txBody>
          <a:bodyPr/>
          <a:lstStyle/>
          <a:p>
            <a:r>
              <a:rPr lang="ja-JP" altLang="en-US" dirty="0"/>
              <a:t>ヤングケアラーと思われる子供に「気付く」ためのチェックリスト</a:t>
            </a:r>
          </a:p>
        </p:txBody>
      </p:sp>
      <p:grpSp>
        <p:nvGrpSpPr>
          <p:cNvPr id="43" name="グループ化 42"/>
          <p:cNvGrpSpPr/>
          <p:nvPr/>
        </p:nvGrpSpPr>
        <p:grpSpPr>
          <a:xfrm>
            <a:off x="539905" y="725489"/>
            <a:ext cx="9612000" cy="1544239"/>
            <a:chOff x="539906" y="870436"/>
            <a:chExt cx="9612000" cy="1415166"/>
          </a:xfrm>
        </p:grpSpPr>
        <p:sp>
          <p:nvSpPr>
            <p:cNvPr id="44" name="角丸四角形 43"/>
            <p:cNvSpPr/>
            <p:nvPr/>
          </p:nvSpPr>
          <p:spPr>
            <a:xfrm>
              <a:off x="539906" y="1079065"/>
              <a:ext cx="9612000" cy="1206537"/>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ヤングケアラーは自らがヤングケアラーだと相談をしてくるケースは多くなく、関係者が「気付く」ことが必要です。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家族全体を見ることで、ヤングケアラーに気付けることもあります。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本人・家庭には自覚がなく支援サービスが届かない可能性があり、アウトリーチが重要です。本編第７章も参照してください。</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母親が出産を期に精神疾患等になる可能性もあり、保健師は乳児家庭全戸訪問でも保護者や上のきょうだいの様子を気にかけることも気付きにつながるかもしれません。</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533040"/>
            <a:ext cx="3143095" cy="3031937"/>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□医師の往診、看護師の訪問看護、保健師の家</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庭訪問等の際に、食事づくりや洗濯などの家事、家族の介護等をしている姿を見かける</a:t>
            </a:r>
          </a:p>
          <a:p>
            <a:pPr>
              <a:lnSpc>
                <a:spcPct val="130000"/>
              </a:lnSpc>
              <a:buClr>
                <a:srgbClr val="F7B353"/>
              </a:buClr>
              <a:buSzPct val="120000"/>
            </a:pPr>
            <a:r>
              <a:rPr kumimoji="1" lang="ja-JP" altLang="en-US" sz="1050" spc="50" dirty="0">
                <a:solidFill>
                  <a:schemeClr val="tx1"/>
                </a:solidFill>
              </a:rPr>
              <a:t>□きょうだいの世話・送迎等をしている姿を見かける</a:t>
            </a:r>
          </a:p>
          <a:p>
            <a:pPr>
              <a:lnSpc>
                <a:spcPct val="130000"/>
              </a:lnSpc>
              <a:buClr>
                <a:srgbClr val="F7B353"/>
              </a:buClr>
              <a:buSzPct val="120000"/>
            </a:pPr>
            <a:r>
              <a:rPr kumimoji="1" lang="ja-JP" altLang="en-US" sz="1050" spc="50" dirty="0">
                <a:solidFill>
                  <a:schemeClr val="tx1"/>
                </a:solidFill>
              </a:rPr>
              <a:t>□家庭訪問時に傍にいて病状の説明や要望伝達をする、認知症の家族の見守りを行う、車いすを押す、買い物を手伝う等家族の付き添いをしている</a:t>
            </a:r>
          </a:p>
          <a:p>
            <a:pPr>
              <a:lnSpc>
                <a:spcPct val="130000"/>
              </a:lnSpc>
              <a:buClr>
                <a:srgbClr val="F7B353"/>
              </a:buClr>
              <a:buSzPct val="120000"/>
            </a:pPr>
            <a:r>
              <a:rPr kumimoji="1" lang="ja-JP" altLang="en-US" sz="1050" spc="50" dirty="0">
                <a:solidFill>
                  <a:schemeClr val="tx1"/>
                </a:solidFill>
              </a:rPr>
              <a:t>□通院の同行介助、薬の受け取り、電話でのやり取り、日本語の苦手な家族・聴覚障害のある家族等の通訳等家族のサポートを担っている</a:t>
            </a:r>
          </a:p>
          <a:p>
            <a:pPr>
              <a:lnSpc>
                <a:spcPct val="130000"/>
              </a:lnSpc>
              <a:buClr>
                <a:srgbClr val="F7B353"/>
              </a:buClr>
              <a:buSzPct val="120000"/>
            </a:pPr>
            <a:r>
              <a:rPr kumimoji="1" lang="ja-JP" altLang="en-US" sz="1050" spc="50" dirty="0">
                <a:solidFill>
                  <a:schemeClr val="tx1"/>
                </a:solidFill>
              </a:rPr>
              <a:t>□病気を悲観する家族や大声を出したり泣き出したりする家族をなだめたり、障害を持つきょうだいを励ますなど、感情面のサポートをしている</a:t>
            </a:r>
          </a:p>
        </p:txBody>
      </p:sp>
      <p:sp>
        <p:nvSpPr>
          <p:cNvPr id="60" name="正方形/長方形 59"/>
          <p:cNvSpPr/>
          <p:nvPr/>
        </p:nvSpPr>
        <p:spPr>
          <a:xfrm>
            <a:off x="539976"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子供がケアをしている様子</a:t>
            </a:r>
          </a:p>
        </p:txBody>
      </p:sp>
      <p:sp>
        <p:nvSpPr>
          <p:cNvPr id="62" name="角丸四角形 61"/>
          <p:cNvSpPr/>
          <p:nvPr/>
        </p:nvSpPr>
        <p:spPr>
          <a:xfrm>
            <a:off x="7005288" y="2533039"/>
            <a:ext cx="3143095" cy="479259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 </a:t>
            </a:r>
          </a:p>
          <a:p>
            <a:pPr>
              <a:lnSpc>
                <a:spcPct val="130000"/>
              </a:lnSpc>
              <a:buClr>
                <a:srgbClr val="F7B353"/>
              </a:buClr>
              <a:buSzPct val="120000"/>
            </a:pPr>
            <a:r>
              <a:rPr kumimoji="1" lang="ja-JP" altLang="en-US" sz="1050" spc="50" dirty="0">
                <a:solidFill>
                  <a:schemeClr val="tx1"/>
                </a:solidFill>
              </a:rPr>
              <a:t>□感情の起伏が激しい。または、感情を出さない</a:t>
            </a:r>
          </a:p>
          <a:p>
            <a:pPr>
              <a:lnSpc>
                <a:spcPct val="130000"/>
              </a:lnSpc>
              <a:buClr>
                <a:srgbClr val="F7B353"/>
              </a:buClr>
              <a:buSzPct val="120000"/>
            </a:pPr>
            <a:r>
              <a:rPr kumimoji="1" lang="ja-JP" altLang="en-US" sz="1050" spc="50" dirty="0">
                <a:solidFill>
                  <a:schemeClr val="tx1"/>
                </a:solidFill>
              </a:rPr>
              <a:t>□家族の病状からくる暴言や暴力等のつらい体験にも気丈にふるまい、周囲の人に気を遣いすぎる</a:t>
            </a:r>
          </a:p>
          <a:p>
            <a:pPr>
              <a:lnSpc>
                <a:spcPct val="130000"/>
              </a:lnSpc>
              <a:buClr>
                <a:srgbClr val="F7B353"/>
              </a:buClr>
              <a:buSzPct val="120000"/>
            </a:pPr>
            <a:r>
              <a:rPr kumimoji="1" lang="ja-JP" altLang="en-US" sz="1050" spc="50" dirty="0">
                <a:solidFill>
                  <a:schemeClr val="tx1"/>
                </a:solidFill>
              </a:rPr>
              <a:t>□年齢に不相応な受け答え</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（年齢よりも幼い、または大人びている）</a:t>
            </a:r>
          </a:p>
          <a:p>
            <a:pPr>
              <a:lnSpc>
                <a:spcPct val="130000"/>
              </a:lnSpc>
              <a:buClr>
                <a:srgbClr val="F7B353"/>
              </a:buClr>
              <a:buSzPct val="120000"/>
            </a:pPr>
            <a:r>
              <a:rPr kumimoji="1" lang="ja-JP" altLang="en-US" sz="1050" spc="50" dirty="0">
                <a:solidFill>
                  <a:schemeClr val="tx1"/>
                </a:solidFill>
              </a:rPr>
              <a:t>□自分の事を話したがらない、質問などをすると話をすり替える</a:t>
            </a:r>
          </a:p>
          <a:p>
            <a:pPr>
              <a:lnSpc>
                <a:spcPct val="130000"/>
              </a:lnSpc>
              <a:buClr>
                <a:srgbClr val="F7B353"/>
              </a:buClr>
              <a:buSzPct val="120000"/>
            </a:pPr>
            <a:r>
              <a:rPr kumimoji="1" lang="ja-JP" altLang="en-US" sz="1050" spc="50" dirty="0">
                <a:solidFill>
                  <a:schemeClr val="tx1"/>
                </a:solidFill>
              </a:rPr>
              <a:t>□物や支援を欲しがらない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□家族の顔色をうかがっている</a:t>
            </a:r>
          </a:p>
          <a:p>
            <a:pPr>
              <a:lnSpc>
                <a:spcPct val="130000"/>
              </a:lnSpc>
              <a:buClr>
                <a:srgbClr val="F7B353"/>
              </a:buClr>
              <a:buSzPct val="120000"/>
            </a:pPr>
            <a:r>
              <a:rPr kumimoji="1" lang="ja-JP" altLang="en-US" sz="1050" spc="50" dirty="0">
                <a:solidFill>
                  <a:schemeClr val="tx1"/>
                </a:solidFill>
              </a:rPr>
              <a:t>□診察時の様子から、体調不良の背景に家庭環境などの要因が推測される</a:t>
            </a:r>
          </a:p>
          <a:p>
            <a:pPr>
              <a:lnSpc>
                <a:spcPct val="130000"/>
              </a:lnSpc>
              <a:buClr>
                <a:srgbClr val="F7B353"/>
              </a:buClr>
              <a:buSzPct val="120000"/>
            </a:pPr>
            <a:r>
              <a:rPr kumimoji="1" lang="ja-JP" altLang="en-US" sz="1050" spc="50" dirty="0">
                <a:solidFill>
                  <a:schemeClr val="tx1"/>
                </a:solidFill>
              </a:rPr>
              <a:t>□遅刻や学校にきちんと行けていない様子がみられる</a:t>
            </a:r>
          </a:p>
          <a:p>
            <a:pPr>
              <a:lnSpc>
                <a:spcPct val="130000"/>
              </a:lnSpc>
              <a:buClr>
                <a:srgbClr val="F7B353"/>
              </a:buClr>
              <a:buSzPct val="120000"/>
            </a:pPr>
            <a:r>
              <a:rPr kumimoji="1" lang="ja-JP" altLang="en-US" sz="1050" spc="50" dirty="0">
                <a:solidFill>
                  <a:schemeClr val="tx1"/>
                </a:solidFill>
              </a:rPr>
              <a:t>□以前はよく子供同士で交流があったのに、学校行事、部活動、地域の集まり等に参加しなくなった</a:t>
            </a:r>
          </a:p>
          <a:p>
            <a:pPr>
              <a:lnSpc>
                <a:spcPct val="130000"/>
              </a:lnSpc>
              <a:buClr>
                <a:srgbClr val="F7B353"/>
              </a:buClr>
              <a:buSzPct val="120000"/>
            </a:pPr>
            <a:r>
              <a:rPr kumimoji="1" lang="ja-JP" altLang="en-US" sz="1050" spc="50" dirty="0">
                <a:solidFill>
                  <a:schemeClr val="tx1"/>
                </a:solidFill>
              </a:rPr>
              <a:t>□時に家族と大ゲンカや家出をしていることがある</a:t>
            </a:r>
          </a:p>
          <a:p>
            <a:pPr>
              <a:lnSpc>
                <a:spcPct val="130000"/>
              </a:lnSpc>
              <a:buClr>
                <a:srgbClr val="F7B353"/>
              </a:buClr>
              <a:buSzPct val="120000"/>
            </a:pPr>
            <a:endParaRPr kumimoji="1" lang="ja-JP" altLang="en-US" sz="1050" spc="50" dirty="0">
              <a:solidFill>
                <a:schemeClr val="tx1"/>
              </a:solidFill>
            </a:endParaRPr>
          </a:p>
        </p:txBody>
      </p:sp>
      <p:sp>
        <p:nvSpPr>
          <p:cNvPr id="63" name="正方形/長方形 62"/>
          <p:cNvSpPr/>
          <p:nvPr/>
        </p:nvSpPr>
        <p:spPr>
          <a:xfrm>
            <a:off x="7005359" y="2282583"/>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ケアによる影響と思われる子供の様子</a:t>
            </a:r>
          </a:p>
        </p:txBody>
      </p:sp>
      <p:sp>
        <p:nvSpPr>
          <p:cNvPr id="65" name="角丸四角形 64"/>
          <p:cNvSpPr/>
          <p:nvPr/>
        </p:nvSpPr>
        <p:spPr>
          <a:xfrm>
            <a:off x="3770311" y="2533039"/>
            <a:ext cx="3143095" cy="3031939"/>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□身なりが整っていない　　　　</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□食事の世話がされていないようである　</a:t>
            </a:r>
          </a:p>
          <a:p>
            <a:pPr>
              <a:lnSpc>
                <a:spcPct val="130000"/>
              </a:lnSpc>
              <a:buClr>
                <a:srgbClr val="F7B353"/>
              </a:buClr>
              <a:buSzPct val="120000"/>
            </a:pPr>
            <a:r>
              <a:rPr kumimoji="1" lang="ja-JP" altLang="en-US" sz="1050" spc="50" dirty="0">
                <a:solidFill>
                  <a:schemeClr val="tx1"/>
                </a:solidFill>
              </a:rPr>
              <a:t>□平均よりも痩せている　</a:t>
            </a:r>
          </a:p>
          <a:p>
            <a:pPr>
              <a:lnSpc>
                <a:spcPct val="130000"/>
              </a:lnSpc>
              <a:buClr>
                <a:srgbClr val="F7B353"/>
              </a:buClr>
              <a:buSzPct val="120000"/>
            </a:pPr>
            <a:r>
              <a:rPr kumimoji="1" lang="ja-JP" altLang="en-US" sz="1050" spc="50" dirty="0">
                <a:solidFill>
                  <a:schemeClr val="tx1"/>
                </a:solidFill>
              </a:rPr>
              <a:t>□学校に提出する書類や保育園に通うきょうだいの準備等をするしっかり者である</a:t>
            </a:r>
          </a:p>
          <a:p>
            <a:pPr>
              <a:lnSpc>
                <a:spcPct val="130000"/>
              </a:lnSpc>
              <a:buClr>
                <a:srgbClr val="F7B353"/>
              </a:buClr>
              <a:buSzPct val="120000"/>
            </a:pPr>
            <a:r>
              <a:rPr kumimoji="1" lang="ja-JP" altLang="en-US" sz="1050" spc="50" dirty="0">
                <a:solidFill>
                  <a:schemeClr val="tx1"/>
                </a:solidFill>
              </a:rPr>
              <a:t>□役所等とのやり取りをし、書類の提出等を行っている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□保清されていない（同じ服を着ている、入浴をしていない様子がうかがえる）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□アルコール・薬物・ギャンブル問題を抱える家族に対応している</a:t>
            </a:r>
          </a:p>
          <a:p>
            <a:pPr>
              <a:lnSpc>
                <a:spcPct val="130000"/>
              </a:lnSpc>
              <a:buClr>
                <a:srgbClr val="F7B353"/>
              </a:buClr>
              <a:buSzPct val="120000"/>
            </a:pPr>
            <a:r>
              <a:rPr kumimoji="1" lang="ja-JP" altLang="en-US" sz="1050" spc="50" dirty="0">
                <a:solidFill>
                  <a:schemeClr val="tx1"/>
                </a:solidFill>
              </a:rPr>
              <a:t>□（認知症や精神疾患などで）目を離せない家族の見守りや声かけなどの気遣いをしている</a:t>
            </a:r>
          </a:p>
          <a:p>
            <a:pPr>
              <a:lnSpc>
                <a:spcPct val="130000"/>
              </a:lnSpc>
              <a:buClr>
                <a:srgbClr val="F7B353"/>
              </a:buClr>
              <a:buSzPct val="120000"/>
            </a:pPr>
            <a:endParaRPr kumimoji="1" lang="ja-JP" altLang="en-US" sz="1050" spc="50" dirty="0">
              <a:solidFill>
                <a:schemeClr val="tx1"/>
              </a:solidFill>
              <a:highlight>
                <a:srgbClr val="00FFFF"/>
              </a:highlight>
            </a:endParaRPr>
          </a:p>
          <a:p>
            <a:pPr>
              <a:lnSpc>
                <a:spcPct val="130000"/>
              </a:lnSpc>
              <a:buClr>
                <a:srgbClr val="F7B353"/>
              </a:buClr>
              <a:buSzPct val="120000"/>
            </a:pPr>
            <a:endParaRPr kumimoji="1" lang="en-US" altLang="ja-JP" sz="1050" spc="50" dirty="0">
              <a:solidFill>
                <a:schemeClr val="tx1"/>
              </a:solidFill>
            </a:endParaRPr>
          </a:p>
        </p:txBody>
      </p:sp>
      <p:sp>
        <p:nvSpPr>
          <p:cNvPr id="66" name="正方形/長方形 65"/>
          <p:cNvSpPr/>
          <p:nvPr/>
        </p:nvSpPr>
        <p:spPr>
          <a:xfrm>
            <a:off x="3770382"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子供が必要な世話をされていない様子</a:t>
            </a:r>
          </a:p>
        </p:txBody>
      </p:sp>
      <p:sp>
        <p:nvSpPr>
          <p:cNvPr id="68" name="角丸四角形 67"/>
          <p:cNvSpPr/>
          <p:nvPr/>
        </p:nvSpPr>
        <p:spPr>
          <a:xfrm>
            <a:off x="875318" y="5645014"/>
            <a:ext cx="6042135" cy="168062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30000"/>
              </a:lnSpc>
              <a:buClr>
                <a:srgbClr val="F7B353"/>
              </a:buClr>
              <a:buSzPct val="120000"/>
            </a:pPr>
            <a:r>
              <a:rPr kumimoji="1" lang="ja-JP" altLang="en-US" sz="1050" spc="50" dirty="0">
                <a:solidFill>
                  <a:schemeClr val="tx1"/>
                </a:solidFill>
              </a:rPr>
              <a:t>□家庭訪問時に家の中や子供部屋が散らかっている、着られなくなった服なども放置されている</a:t>
            </a:r>
          </a:p>
          <a:p>
            <a:pPr>
              <a:lnSpc>
                <a:spcPct val="130000"/>
              </a:lnSpc>
              <a:buClr>
                <a:srgbClr val="F7B353"/>
              </a:buClr>
              <a:buSzPct val="120000"/>
            </a:pPr>
            <a:r>
              <a:rPr kumimoji="1" lang="ja-JP" altLang="en-US" sz="1050" spc="50" dirty="0">
                <a:solidFill>
                  <a:schemeClr val="tx1"/>
                </a:solidFill>
              </a:rPr>
              <a:t>□手続きの遅れ・漏れ等がある</a:t>
            </a:r>
          </a:p>
          <a:p>
            <a:pPr>
              <a:lnSpc>
                <a:spcPct val="130000"/>
              </a:lnSpc>
              <a:buClr>
                <a:srgbClr val="F7B353"/>
              </a:buClr>
              <a:buSzPct val="120000"/>
            </a:pPr>
            <a:r>
              <a:rPr kumimoji="1" lang="ja-JP" altLang="en-US" sz="1050" spc="50" dirty="0">
                <a:solidFill>
                  <a:schemeClr val="tx1"/>
                </a:solidFill>
              </a:rPr>
              <a:t>□家族の世話について、子供をあてにしている</a:t>
            </a:r>
          </a:p>
          <a:p>
            <a:pPr>
              <a:lnSpc>
                <a:spcPct val="130000"/>
              </a:lnSpc>
              <a:buClr>
                <a:srgbClr val="F7B353"/>
              </a:buClr>
              <a:buSzPct val="120000"/>
            </a:pPr>
            <a:r>
              <a:rPr kumimoji="1" lang="ja-JP" altLang="en-US" sz="1050" spc="50" dirty="0">
                <a:solidFill>
                  <a:schemeClr val="tx1"/>
                </a:solidFill>
              </a:rPr>
              <a:t>□家事援助などの必要なサービスを入れたがらない　</a:t>
            </a:r>
          </a:p>
          <a:p>
            <a:pPr>
              <a:lnSpc>
                <a:spcPct val="130000"/>
              </a:lnSpc>
              <a:buClr>
                <a:srgbClr val="F7B353"/>
              </a:buClr>
              <a:buSzPct val="120000"/>
            </a:pPr>
            <a:r>
              <a:rPr kumimoji="1" lang="ja-JP" altLang="en-US" sz="1050" spc="50" dirty="0">
                <a:solidFill>
                  <a:schemeClr val="tx1"/>
                </a:solidFill>
              </a:rPr>
              <a:t>□保護者が学校の授業参観や面談に行かない、地域の集まりに顔を出さない</a:t>
            </a:r>
          </a:p>
        </p:txBody>
      </p:sp>
      <p:sp>
        <p:nvSpPr>
          <p:cNvPr id="69" name="正方形/長方形 68"/>
          <p:cNvSpPr/>
          <p:nvPr/>
        </p:nvSpPr>
        <p:spPr>
          <a:xfrm flipH="1">
            <a:off x="539905" y="5645014"/>
            <a:ext cx="335412" cy="1680623"/>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保護者・家族の様子</a:t>
            </a:r>
          </a:p>
        </p:txBody>
      </p:sp>
      <p:sp>
        <p:nvSpPr>
          <p:cNvPr id="17" name="フリーフォーム 263">
            <a:extLst>
              <a:ext uri="{FF2B5EF4-FFF2-40B4-BE49-F238E27FC236}">
                <a16:creationId xmlns:a16="http://schemas.microsoft.com/office/drawing/2014/main" id="{0A04D176-92B6-43DC-A229-7CB8DB9960A6}"/>
              </a:ext>
            </a:extLst>
          </p:cNvPr>
          <p:cNvSpPr/>
          <p:nvPr/>
        </p:nvSpPr>
        <p:spPr>
          <a:xfrm>
            <a:off x="671488" y="326104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263">
            <a:extLst>
              <a:ext uri="{FF2B5EF4-FFF2-40B4-BE49-F238E27FC236}">
                <a16:creationId xmlns:a16="http://schemas.microsoft.com/office/drawing/2014/main" id="{0A14F5AC-74CF-429C-8B3A-B0BB0728D086}"/>
              </a:ext>
            </a:extLst>
          </p:cNvPr>
          <p:cNvSpPr/>
          <p:nvPr/>
        </p:nvSpPr>
        <p:spPr>
          <a:xfrm>
            <a:off x="671488" y="346787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D43C6ACC-B2A4-4980-8B28-5C6A787C770E}"/>
              </a:ext>
            </a:extLst>
          </p:cNvPr>
          <p:cNvSpPr/>
          <p:nvPr/>
        </p:nvSpPr>
        <p:spPr>
          <a:xfrm>
            <a:off x="671488" y="409924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BB35CC64-FA04-4945-816C-B94027662465}"/>
              </a:ext>
            </a:extLst>
          </p:cNvPr>
          <p:cNvSpPr/>
          <p:nvPr/>
        </p:nvSpPr>
        <p:spPr>
          <a:xfrm>
            <a:off x="671488" y="471973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63">
            <a:extLst>
              <a:ext uri="{FF2B5EF4-FFF2-40B4-BE49-F238E27FC236}">
                <a16:creationId xmlns:a16="http://schemas.microsoft.com/office/drawing/2014/main" id="{954F8FF8-AC6A-4FE1-B74D-D55F32D7286C}"/>
              </a:ext>
            </a:extLst>
          </p:cNvPr>
          <p:cNvSpPr/>
          <p:nvPr/>
        </p:nvSpPr>
        <p:spPr>
          <a:xfrm>
            <a:off x="671488" y="535110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12">
            <a:extLst>
              <a:ext uri="{FF2B5EF4-FFF2-40B4-BE49-F238E27FC236}">
                <a16:creationId xmlns:a16="http://schemas.microsoft.com/office/drawing/2014/main" id="{951F9E77-7A05-4E3D-864D-E48A07E6DAC2}"/>
              </a:ext>
            </a:extLst>
          </p:cNvPr>
          <p:cNvSpPr/>
          <p:nvPr/>
        </p:nvSpPr>
        <p:spPr>
          <a:xfrm>
            <a:off x="3905906" y="285122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12">
            <a:extLst>
              <a:ext uri="{FF2B5EF4-FFF2-40B4-BE49-F238E27FC236}">
                <a16:creationId xmlns:a16="http://schemas.microsoft.com/office/drawing/2014/main" id="{87D726DE-1052-421F-8AC2-FF9AEC2B9341}"/>
              </a:ext>
            </a:extLst>
          </p:cNvPr>
          <p:cNvSpPr/>
          <p:nvPr/>
        </p:nvSpPr>
        <p:spPr>
          <a:xfrm>
            <a:off x="3905906" y="305805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12">
            <a:extLst>
              <a:ext uri="{FF2B5EF4-FFF2-40B4-BE49-F238E27FC236}">
                <a16:creationId xmlns:a16="http://schemas.microsoft.com/office/drawing/2014/main" id="{D0A1AB87-76FF-40FE-92AB-A7F38E2C9BC0}"/>
              </a:ext>
            </a:extLst>
          </p:cNvPr>
          <p:cNvSpPr/>
          <p:nvPr/>
        </p:nvSpPr>
        <p:spPr>
          <a:xfrm>
            <a:off x="3905906" y="327577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21AE0B51-5DF2-4FF4-BFF8-1A1C95B1050B}"/>
              </a:ext>
            </a:extLst>
          </p:cNvPr>
          <p:cNvSpPr/>
          <p:nvPr/>
        </p:nvSpPr>
        <p:spPr>
          <a:xfrm>
            <a:off x="3905906" y="368942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AF28FE1C-2F14-4495-A674-9CA62CEB4E2B}"/>
              </a:ext>
            </a:extLst>
          </p:cNvPr>
          <p:cNvSpPr/>
          <p:nvPr/>
        </p:nvSpPr>
        <p:spPr>
          <a:xfrm>
            <a:off x="3905906" y="410308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34">
            <a:extLst>
              <a:ext uri="{FF2B5EF4-FFF2-40B4-BE49-F238E27FC236}">
                <a16:creationId xmlns:a16="http://schemas.microsoft.com/office/drawing/2014/main" id="{AD69DFB0-4834-495C-B4C3-B1685BC65543}"/>
              </a:ext>
            </a:extLst>
          </p:cNvPr>
          <p:cNvSpPr/>
          <p:nvPr/>
        </p:nvSpPr>
        <p:spPr>
          <a:xfrm>
            <a:off x="7140358" y="286531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リーフォーム 234">
            <a:extLst>
              <a:ext uri="{FF2B5EF4-FFF2-40B4-BE49-F238E27FC236}">
                <a16:creationId xmlns:a16="http://schemas.microsoft.com/office/drawing/2014/main" id="{C5C830A0-3DF5-4AC0-8C38-4752066DB066}"/>
              </a:ext>
            </a:extLst>
          </p:cNvPr>
          <p:cNvSpPr/>
          <p:nvPr/>
        </p:nvSpPr>
        <p:spPr>
          <a:xfrm>
            <a:off x="7140358" y="620722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リーフォーム 234">
            <a:extLst>
              <a:ext uri="{FF2B5EF4-FFF2-40B4-BE49-F238E27FC236}">
                <a16:creationId xmlns:a16="http://schemas.microsoft.com/office/drawing/2014/main" id="{3D4486F9-1BE3-452A-901E-ECEAE6510A39}"/>
              </a:ext>
            </a:extLst>
          </p:cNvPr>
          <p:cNvSpPr/>
          <p:nvPr/>
        </p:nvSpPr>
        <p:spPr>
          <a:xfrm>
            <a:off x="7140358" y="5978633"/>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リーフォーム 234">
            <a:extLst>
              <a:ext uri="{FF2B5EF4-FFF2-40B4-BE49-F238E27FC236}">
                <a16:creationId xmlns:a16="http://schemas.microsoft.com/office/drawing/2014/main" id="{0E3A67E9-77E4-4682-A614-BF415826BC32}"/>
              </a:ext>
            </a:extLst>
          </p:cNvPr>
          <p:cNvSpPr/>
          <p:nvPr/>
        </p:nvSpPr>
        <p:spPr>
          <a:xfrm>
            <a:off x="7140358" y="556497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フリーフォーム 234">
            <a:extLst>
              <a:ext uri="{FF2B5EF4-FFF2-40B4-BE49-F238E27FC236}">
                <a16:creationId xmlns:a16="http://schemas.microsoft.com/office/drawing/2014/main" id="{ED90613D-F90F-464A-A7F7-6DB32C7D6665}"/>
              </a:ext>
            </a:extLst>
          </p:cNvPr>
          <p:cNvSpPr/>
          <p:nvPr/>
        </p:nvSpPr>
        <p:spPr>
          <a:xfrm>
            <a:off x="7140358" y="514950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フリーフォーム 234">
            <a:extLst>
              <a:ext uri="{FF2B5EF4-FFF2-40B4-BE49-F238E27FC236}">
                <a16:creationId xmlns:a16="http://schemas.microsoft.com/office/drawing/2014/main" id="{870402E3-4229-4B05-AE09-89C8322EE54E}"/>
              </a:ext>
            </a:extLst>
          </p:cNvPr>
          <p:cNvSpPr/>
          <p:nvPr/>
        </p:nvSpPr>
        <p:spPr>
          <a:xfrm>
            <a:off x="7140358" y="473765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リーフォーム 234">
            <a:extLst>
              <a:ext uri="{FF2B5EF4-FFF2-40B4-BE49-F238E27FC236}">
                <a16:creationId xmlns:a16="http://schemas.microsoft.com/office/drawing/2014/main" id="{566B1AA9-194C-47A8-8742-CFD330EBE727}"/>
              </a:ext>
            </a:extLst>
          </p:cNvPr>
          <p:cNvSpPr/>
          <p:nvPr/>
        </p:nvSpPr>
        <p:spPr>
          <a:xfrm>
            <a:off x="7140358" y="453083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DEA9B0AD-7446-464E-99D1-30D55263AADC}"/>
              </a:ext>
            </a:extLst>
          </p:cNvPr>
          <p:cNvSpPr/>
          <p:nvPr/>
        </p:nvSpPr>
        <p:spPr>
          <a:xfrm>
            <a:off x="7140358" y="432400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4B0A8EA3-5906-40CB-92FD-E91927E0B152}"/>
              </a:ext>
            </a:extLst>
          </p:cNvPr>
          <p:cNvSpPr/>
          <p:nvPr/>
        </p:nvSpPr>
        <p:spPr>
          <a:xfrm>
            <a:off x="7140358" y="3083030"/>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DBF893B5-AB12-44E9-940D-4B2C795A78F1}"/>
              </a:ext>
            </a:extLst>
          </p:cNvPr>
          <p:cNvSpPr/>
          <p:nvPr/>
        </p:nvSpPr>
        <p:spPr>
          <a:xfrm>
            <a:off x="7140358" y="349668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CEE58050-2E4D-412C-9C90-3016AE26FEE8}"/>
              </a:ext>
            </a:extLst>
          </p:cNvPr>
          <p:cNvSpPr/>
          <p:nvPr/>
        </p:nvSpPr>
        <p:spPr>
          <a:xfrm>
            <a:off x="7140358" y="391034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B326762C-6DBF-443F-9EC5-07533C35E114}"/>
              </a:ext>
            </a:extLst>
          </p:cNvPr>
          <p:cNvGrpSpPr/>
          <p:nvPr/>
        </p:nvGrpSpPr>
        <p:grpSpPr>
          <a:xfrm>
            <a:off x="1264023" y="5958737"/>
            <a:ext cx="5290321" cy="849079"/>
            <a:chOff x="1154345" y="5958737"/>
            <a:chExt cx="5400000" cy="849079"/>
          </a:xfrm>
        </p:grpSpPr>
        <p:sp>
          <p:nvSpPr>
            <p:cNvPr id="38" name="フリーフォーム 222">
              <a:extLst>
                <a:ext uri="{FF2B5EF4-FFF2-40B4-BE49-F238E27FC236}">
                  <a16:creationId xmlns:a16="http://schemas.microsoft.com/office/drawing/2014/main" id="{D3547D4A-E15C-455D-A30F-6FDA7C05AA4C}"/>
                </a:ext>
              </a:extLst>
            </p:cNvPr>
            <p:cNvSpPr/>
            <p:nvPr/>
          </p:nvSpPr>
          <p:spPr>
            <a:xfrm>
              <a:off x="1154345" y="5958737"/>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DDA3C159-1AE4-41E3-A7DB-F8C0663CD7DA}"/>
                </a:ext>
              </a:extLst>
            </p:cNvPr>
            <p:cNvSpPr/>
            <p:nvPr/>
          </p:nvSpPr>
          <p:spPr>
            <a:xfrm>
              <a:off x="1154345" y="6176447"/>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222">
              <a:extLst>
                <a:ext uri="{FF2B5EF4-FFF2-40B4-BE49-F238E27FC236}">
                  <a16:creationId xmlns:a16="http://schemas.microsoft.com/office/drawing/2014/main" id="{91ECA6CD-9473-4FFA-B016-1669ED9C332C}"/>
                </a:ext>
              </a:extLst>
            </p:cNvPr>
            <p:cNvSpPr/>
            <p:nvPr/>
          </p:nvSpPr>
          <p:spPr>
            <a:xfrm>
              <a:off x="1154345" y="6383273"/>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222">
              <a:extLst>
                <a:ext uri="{FF2B5EF4-FFF2-40B4-BE49-F238E27FC236}">
                  <a16:creationId xmlns:a16="http://schemas.microsoft.com/office/drawing/2014/main" id="{55154DC2-68B3-41B7-9A11-45222C8FE6B9}"/>
                </a:ext>
              </a:extLst>
            </p:cNvPr>
            <p:cNvSpPr/>
            <p:nvPr/>
          </p:nvSpPr>
          <p:spPr>
            <a:xfrm>
              <a:off x="1154345" y="6590104"/>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811110AC-A132-4E6D-B48C-1C2E8B25E482}"/>
                </a:ext>
              </a:extLst>
            </p:cNvPr>
            <p:cNvSpPr/>
            <p:nvPr/>
          </p:nvSpPr>
          <p:spPr>
            <a:xfrm>
              <a:off x="1154345" y="6807816"/>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フリーフォーム 212">
            <a:extLst>
              <a:ext uri="{FF2B5EF4-FFF2-40B4-BE49-F238E27FC236}">
                <a16:creationId xmlns:a16="http://schemas.microsoft.com/office/drawing/2014/main" id="{C3E02250-1B0E-3E73-6F07-5FE1C73ACB24}"/>
              </a:ext>
            </a:extLst>
          </p:cNvPr>
          <p:cNvSpPr/>
          <p:nvPr/>
        </p:nvSpPr>
        <p:spPr>
          <a:xfrm>
            <a:off x="3905906" y="450642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212">
            <a:extLst>
              <a:ext uri="{FF2B5EF4-FFF2-40B4-BE49-F238E27FC236}">
                <a16:creationId xmlns:a16="http://schemas.microsoft.com/office/drawing/2014/main" id="{35132909-B0DD-A73B-5DD0-83E9091336EA}"/>
              </a:ext>
            </a:extLst>
          </p:cNvPr>
          <p:cNvSpPr/>
          <p:nvPr/>
        </p:nvSpPr>
        <p:spPr>
          <a:xfrm>
            <a:off x="3905906" y="5358443"/>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12">
            <a:extLst>
              <a:ext uri="{FF2B5EF4-FFF2-40B4-BE49-F238E27FC236}">
                <a16:creationId xmlns:a16="http://schemas.microsoft.com/office/drawing/2014/main" id="{6242DBDE-6973-303C-ABB9-375B1784522E}"/>
              </a:ext>
            </a:extLst>
          </p:cNvPr>
          <p:cNvSpPr/>
          <p:nvPr/>
        </p:nvSpPr>
        <p:spPr>
          <a:xfrm>
            <a:off x="3905906" y="4932993"/>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8350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8</a:t>
            </a:fld>
            <a:endParaRPr lang="ja-JP" altLang="en-US"/>
          </a:p>
        </p:txBody>
      </p:sp>
      <p:sp>
        <p:nvSpPr>
          <p:cNvPr id="2" name="タイトル 1"/>
          <p:cNvSpPr>
            <a:spLocks noGrp="1"/>
          </p:cNvSpPr>
          <p:nvPr>
            <p:ph type="title"/>
          </p:nvPr>
        </p:nvSpPr>
        <p:spPr/>
        <p:txBody>
          <a:bodyPr/>
          <a:lstStyle/>
          <a:p>
            <a:r>
              <a:rPr lang="ja-JP" altLang="en-US" dirty="0"/>
              <a:t>若者ケアラーと思われる若者に「気付く」ためのチェックリスト</a:t>
            </a:r>
          </a:p>
        </p:txBody>
      </p:sp>
      <p:grpSp>
        <p:nvGrpSpPr>
          <p:cNvPr id="43" name="グループ化 42"/>
          <p:cNvGrpSpPr/>
          <p:nvPr/>
        </p:nvGrpSpPr>
        <p:grpSpPr>
          <a:xfrm>
            <a:off x="539905" y="725489"/>
            <a:ext cx="9612000" cy="1087777"/>
            <a:chOff x="539906" y="870436"/>
            <a:chExt cx="9612000" cy="996857"/>
          </a:xfrm>
        </p:grpSpPr>
        <p:sp>
          <p:nvSpPr>
            <p:cNvPr id="44" name="角丸四角形 43"/>
            <p:cNvSpPr/>
            <p:nvPr/>
          </p:nvSpPr>
          <p:spPr>
            <a:xfrm>
              <a:off x="539906" y="1079065"/>
              <a:ext cx="9612000" cy="78822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若者ケアラーは、「家族の世話は当たり前」と考え、自らのケアの負荷を自覚していないことが多くあります。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就労や進学の相談場面で、</a:t>
              </a:r>
              <a:r>
                <a:rPr kumimoji="1" lang="ja-JP" altLang="en-US" sz="1200" b="1" spc="80" dirty="0">
                  <a:solidFill>
                    <a:srgbClr val="FB5A15"/>
                  </a:solidFill>
                </a:rPr>
                <a:t>「なぜ時間が取れないのか」「なぜ就職をあきらめているのか」</a:t>
              </a:r>
              <a:r>
                <a:rPr kumimoji="1" lang="ja-JP" altLang="en-US" sz="1200" spc="80" dirty="0">
                  <a:solidFill>
                    <a:schemeClr val="tx1"/>
                  </a:solidFill>
                </a:rPr>
                <a:t>といった背景を探ることで、ケアの事実に気付けることがあります。</a:t>
              </a:r>
              <a:r>
                <a:rPr kumimoji="1" lang="en-US" altLang="ja-JP" sz="1200" spc="80" dirty="0">
                  <a:solidFill>
                    <a:schemeClr val="tx1"/>
                  </a:solidFill>
                </a:rPr>
                <a:t>※</a:t>
              </a:r>
              <a:r>
                <a:rPr kumimoji="1" lang="ja-JP" altLang="en-US" sz="1200" spc="80" dirty="0">
                  <a:solidFill>
                    <a:schemeClr val="tx1"/>
                  </a:solidFill>
                </a:rPr>
                <a:t>別冊付録のチェックリストも併せて参照してください。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183521"/>
            <a:ext cx="3143095" cy="5128593"/>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□家族の日常生活の世話（調理、掃除、洗濯、買い物等）を主に担っている</a:t>
            </a:r>
          </a:p>
          <a:p>
            <a:pPr>
              <a:lnSpc>
                <a:spcPct val="130000"/>
              </a:lnSpc>
              <a:buClr>
                <a:srgbClr val="F7B353"/>
              </a:buClr>
              <a:buSzPct val="120000"/>
            </a:pPr>
            <a:r>
              <a:rPr kumimoji="1" lang="ja-JP" altLang="en-US" sz="1050" spc="50" dirty="0">
                <a:solidFill>
                  <a:schemeClr val="tx1"/>
                </a:solidFill>
              </a:rPr>
              <a:t>□家族の身体介護や付添い、入浴・トイレの介助をしている</a:t>
            </a:r>
          </a:p>
          <a:p>
            <a:pPr>
              <a:lnSpc>
                <a:spcPct val="130000"/>
              </a:lnSpc>
              <a:buClr>
                <a:srgbClr val="F7B353"/>
              </a:buClr>
              <a:buSzPct val="120000"/>
            </a:pPr>
            <a:r>
              <a:rPr kumimoji="1" lang="ja-JP" altLang="en-US" sz="1050" spc="50" dirty="0">
                <a:solidFill>
                  <a:schemeClr val="tx1"/>
                </a:solidFill>
              </a:rPr>
              <a:t>□幼いきょうだいの世話、保護者役（送迎、食事提供、学習支援等）を担っている</a:t>
            </a:r>
          </a:p>
          <a:p>
            <a:pPr>
              <a:lnSpc>
                <a:spcPct val="130000"/>
              </a:lnSpc>
              <a:buClr>
                <a:srgbClr val="F7B353"/>
              </a:buClr>
              <a:buSzPct val="120000"/>
            </a:pPr>
            <a:r>
              <a:rPr kumimoji="1" lang="ja-JP" altLang="en-US" sz="1050" spc="50" dirty="0">
                <a:solidFill>
                  <a:schemeClr val="tx1"/>
                </a:solidFill>
              </a:rPr>
              <a:t>□家族の感情面・精神的なサポート（愚痴を聞く、なだめる、見守る）を常に担っている</a:t>
            </a:r>
          </a:p>
          <a:p>
            <a:pPr>
              <a:lnSpc>
                <a:spcPct val="130000"/>
              </a:lnSpc>
              <a:buClr>
                <a:srgbClr val="F7B353"/>
              </a:buClr>
              <a:buSzPct val="120000"/>
            </a:pPr>
            <a:r>
              <a:rPr kumimoji="1" lang="ja-JP" altLang="en-US" sz="1050" spc="50" dirty="0">
                <a:solidFill>
                  <a:schemeClr val="tx1"/>
                </a:solidFill>
              </a:rPr>
              <a:t>□家族の通院同行、薬の管理、治療に関する交渉や調整を担っている</a:t>
            </a:r>
          </a:p>
          <a:p>
            <a:pPr>
              <a:lnSpc>
                <a:spcPct val="130000"/>
              </a:lnSpc>
              <a:buClr>
                <a:srgbClr val="F7B353"/>
              </a:buClr>
              <a:buSzPct val="120000"/>
            </a:pPr>
            <a:r>
              <a:rPr kumimoji="1" lang="ja-JP" altLang="en-US" sz="1050" spc="50" dirty="0">
                <a:solidFill>
                  <a:schemeClr val="tx1"/>
                </a:solidFill>
              </a:rPr>
              <a:t>□家族の金銭管理、行政手続きの代行、書類の記入を主に担っている</a:t>
            </a:r>
          </a:p>
          <a:p>
            <a:pPr>
              <a:lnSpc>
                <a:spcPct val="130000"/>
              </a:lnSpc>
              <a:buClr>
                <a:srgbClr val="F7B353"/>
              </a:buClr>
              <a:buSzPct val="120000"/>
            </a:pPr>
            <a:r>
              <a:rPr kumimoji="1" lang="ja-JP" altLang="en-US" sz="1050" spc="50" dirty="0">
                <a:solidFill>
                  <a:schemeClr val="tx1"/>
                </a:solidFill>
              </a:rPr>
              <a:t>□家計を支えるために、過度な就労やアルバイトをしている</a:t>
            </a:r>
          </a:p>
          <a:p>
            <a:pPr>
              <a:lnSpc>
                <a:spcPct val="130000"/>
              </a:lnSpc>
              <a:buClr>
                <a:srgbClr val="F7B353"/>
              </a:buClr>
              <a:buSzPct val="120000"/>
            </a:pPr>
            <a:r>
              <a:rPr kumimoji="1" lang="ja-JP" altLang="en-US" sz="1050" spc="50" dirty="0">
                <a:solidFill>
                  <a:schemeClr val="tx1"/>
                </a:solidFill>
              </a:rPr>
              <a:t>□家族のケアのために、勤務時間や仕事内容を制限せざるを得ない（就労・キャリア形成への影響を検討）</a:t>
            </a:r>
          </a:p>
          <a:p>
            <a:pPr>
              <a:lnSpc>
                <a:spcPct val="130000"/>
              </a:lnSpc>
              <a:buClr>
                <a:srgbClr val="F7B353"/>
              </a:buClr>
              <a:buSzPct val="120000"/>
            </a:pPr>
            <a:r>
              <a:rPr kumimoji="1" lang="ja-JP" altLang="en-US" sz="1050" spc="50" dirty="0">
                <a:solidFill>
                  <a:schemeClr val="tx1"/>
                </a:solidFill>
              </a:rPr>
              <a:t>□来所相談時や家庭訪問時に常にケア対象者に傍にいる</a:t>
            </a:r>
          </a:p>
          <a:p>
            <a:pPr>
              <a:lnSpc>
                <a:spcPct val="130000"/>
              </a:lnSpc>
              <a:buClr>
                <a:srgbClr val="F7B353"/>
              </a:buClr>
              <a:buSzPct val="120000"/>
            </a:pPr>
            <a:r>
              <a:rPr kumimoji="1" lang="ja-JP" altLang="en-US" sz="1050" spc="50" dirty="0">
                <a:solidFill>
                  <a:schemeClr val="tx1"/>
                </a:solidFill>
              </a:rPr>
              <a:t>□日本語が母語でない家族のために通訳や情報伝達を担っている</a:t>
            </a:r>
          </a:p>
        </p:txBody>
      </p:sp>
      <p:sp>
        <p:nvSpPr>
          <p:cNvPr id="60" name="正方形/長方形 59"/>
          <p:cNvSpPr/>
          <p:nvPr/>
        </p:nvSpPr>
        <p:spPr>
          <a:xfrm>
            <a:off x="539976" y="1932900"/>
            <a:ext cx="3143024" cy="250622"/>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ケアの内容や量</a:t>
            </a:r>
          </a:p>
        </p:txBody>
      </p:sp>
      <p:sp>
        <p:nvSpPr>
          <p:cNvPr id="62" name="角丸四角形 61"/>
          <p:cNvSpPr/>
          <p:nvPr/>
        </p:nvSpPr>
        <p:spPr>
          <a:xfrm>
            <a:off x="7005288" y="2188234"/>
            <a:ext cx="3143095" cy="248570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□生活リズムや身だしなみが整っていない</a:t>
            </a:r>
          </a:p>
          <a:p>
            <a:pPr>
              <a:lnSpc>
                <a:spcPct val="130000"/>
              </a:lnSpc>
              <a:buClr>
                <a:srgbClr val="F7B353"/>
              </a:buClr>
              <a:buSzPct val="120000"/>
            </a:pPr>
            <a:r>
              <a:rPr kumimoji="1" lang="ja-JP" altLang="en-US" sz="1050" spc="50" dirty="0">
                <a:solidFill>
                  <a:schemeClr val="tx1"/>
                </a:solidFill>
              </a:rPr>
              <a:t>□健康上の問題（体調不良、平均よりも痩せている等）を抱えているが、受診・治療できていない</a:t>
            </a:r>
          </a:p>
          <a:p>
            <a:pPr>
              <a:lnSpc>
                <a:spcPct val="130000"/>
              </a:lnSpc>
              <a:buClr>
                <a:srgbClr val="F7B353"/>
              </a:buClr>
              <a:buSzPct val="120000"/>
            </a:pPr>
            <a:r>
              <a:rPr kumimoji="1" lang="ja-JP" altLang="en-US" sz="1050" spc="50" dirty="0">
                <a:solidFill>
                  <a:schemeClr val="tx1"/>
                </a:solidFill>
              </a:rPr>
              <a:t>□自立に必要な知識や技能（金融、行政手続き、生活スキル等）を学ぶ機会がない</a:t>
            </a:r>
          </a:p>
          <a:p>
            <a:pPr>
              <a:lnSpc>
                <a:spcPct val="130000"/>
              </a:lnSpc>
              <a:buClr>
                <a:srgbClr val="F7B353"/>
              </a:buClr>
              <a:buSzPct val="120000"/>
            </a:pPr>
            <a:r>
              <a:rPr kumimoji="1" lang="ja-JP" altLang="en-US" sz="1050" spc="50" dirty="0">
                <a:solidFill>
                  <a:schemeClr val="tx1"/>
                </a:solidFill>
              </a:rPr>
              <a:t>□自分の収入を、全て家族のケアや生活費に充てざるを得ない状況がある</a:t>
            </a:r>
          </a:p>
          <a:p>
            <a:pPr>
              <a:lnSpc>
                <a:spcPct val="130000"/>
              </a:lnSpc>
              <a:buClr>
                <a:srgbClr val="F7B353"/>
              </a:buClr>
              <a:buSzPct val="120000"/>
            </a:pPr>
            <a:r>
              <a:rPr kumimoji="1" lang="ja-JP" altLang="en-US" sz="1050" spc="50" dirty="0">
                <a:solidFill>
                  <a:schemeClr val="tx1"/>
                </a:solidFill>
              </a:rPr>
              <a:t>□地域の相談窓口やピアサポート（共感型支援）につながっていない</a:t>
            </a:r>
          </a:p>
          <a:p>
            <a:pPr>
              <a:lnSpc>
                <a:spcPct val="130000"/>
              </a:lnSpc>
              <a:buClr>
                <a:srgbClr val="F7B353"/>
              </a:buClr>
              <a:buSzPct val="120000"/>
            </a:pPr>
            <a:r>
              <a:rPr kumimoji="1" lang="ja-JP" altLang="en-US" sz="1050" spc="50" dirty="0">
                <a:solidFill>
                  <a:schemeClr val="tx1"/>
                </a:solidFill>
              </a:rPr>
              <a:t>□就労支援や奨学金制度といった支援情報にアクセスできていない</a:t>
            </a:r>
          </a:p>
        </p:txBody>
      </p:sp>
      <p:sp>
        <p:nvSpPr>
          <p:cNvPr id="63" name="正方形/長方形 62"/>
          <p:cNvSpPr/>
          <p:nvPr/>
        </p:nvSpPr>
        <p:spPr>
          <a:xfrm>
            <a:off x="7005359"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若者が必要な支援を受けられていない様子</a:t>
            </a:r>
          </a:p>
        </p:txBody>
      </p:sp>
      <p:sp>
        <p:nvSpPr>
          <p:cNvPr id="65" name="角丸四角形 64"/>
          <p:cNvSpPr/>
          <p:nvPr/>
        </p:nvSpPr>
        <p:spPr>
          <a:xfrm>
            <a:off x="3770311" y="2183522"/>
            <a:ext cx="3143095" cy="5128592"/>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□疲れている様子や精神的な不安定さがみられる（感情の起伏が激しい</a:t>
            </a:r>
            <a:r>
              <a:rPr kumimoji="1" lang="en-US" altLang="ja-JP" sz="1050" spc="50" dirty="0">
                <a:solidFill>
                  <a:schemeClr val="tx1"/>
                </a:solidFill>
              </a:rPr>
              <a:t>/</a:t>
            </a:r>
            <a:r>
              <a:rPr kumimoji="1" lang="ja-JP" altLang="en-US" sz="1050" spc="50" dirty="0">
                <a:solidFill>
                  <a:schemeClr val="tx1"/>
                </a:solidFill>
              </a:rPr>
              <a:t>感情を出さない）</a:t>
            </a:r>
          </a:p>
          <a:p>
            <a:pPr>
              <a:lnSpc>
                <a:spcPct val="130000"/>
              </a:lnSpc>
              <a:buClr>
                <a:srgbClr val="F7B353"/>
              </a:buClr>
              <a:buSzPct val="120000"/>
            </a:pPr>
            <a:r>
              <a:rPr kumimoji="1" lang="ja-JP" altLang="en-US" sz="1050" spc="50" dirty="0">
                <a:solidFill>
                  <a:schemeClr val="tx1"/>
                </a:solidFill>
              </a:rPr>
              <a:t>□ケアの影響で自分の時間が全く取れていない（自由時間、休息時間）</a:t>
            </a:r>
          </a:p>
          <a:p>
            <a:pPr>
              <a:lnSpc>
                <a:spcPct val="130000"/>
              </a:lnSpc>
              <a:buClr>
                <a:srgbClr val="F7B353"/>
              </a:buClr>
              <a:buSzPct val="120000"/>
            </a:pPr>
            <a:r>
              <a:rPr kumimoji="1" lang="ja-JP" altLang="en-US" sz="1050" spc="50" dirty="0">
                <a:solidFill>
                  <a:schemeClr val="tx1"/>
                </a:solidFill>
              </a:rPr>
              <a:t>□高等教育機関（大学、専門学校等）への進学を諦めた、または休学・退学を検討している（進路決定への影響を検討）</a:t>
            </a:r>
          </a:p>
          <a:p>
            <a:pPr>
              <a:lnSpc>
                <a:spcPct val="130000"/>
              </a:lnSpc>
              <a:buClr>
                <a:srgbClr val="F7B353"/>
              </a:buClr>
              <a:buSzPct val="120000"/>
            </a:pPr>
            <a:r>
              <a:rPr kumimoji="1" lang="ja-JP" altLang="en-US" sz="1050" spc="50" dirty="0">
                <a:solidFill>
                  <a:schemeClr val="tx1"/>
                </a:solidFill>
              </a:rPr>
              <a:t>□就職活動（就職準備）に充てる時間がない、または就職を諦めている（キャリア形成への影響を検討）</a:t>
            </a:r>
          </a:p>
          <a:p>
            <a:pPr>
              <a:lnSpc>
                <a:spcPct val="130000"/>
              </a:lnSpc>
              <a:buClr>
                <a:srgbClr val="F7B353"/>
              </a:buClr>
              <a:buSzPct val="120000"/>
            </a:pPr>
            <a:r>
              <a:rPr kumimoji="1" lang="ja-JP" altLang="en-US" sz="1050" spc="50" dirty="0">
                <a:solidFill>
                  <a:schemeClr val="tx1"/>
                </a:solidFill>
              </a:rPr>
              <a:t>□家族のケアのために、キャリアの選択肢が大きく制限されている</a:t>
            </a:r>
          </a:p>
          <a:p>
            <a:pPr>
              <a:lnSpc>
                <a:spcPct val="130000"/>
              </a:lnSpc>
              <a:buClr>
                <a:srgbClr val="F7B353"/>
              </a:buClr>
              <a:buSzPct val="120000"/>
            </a:pPr>
            <a:r>
              <a:rPr kumimoji="1" lang="ja-JP" altLang="en-US" sz="1050" spc="50" dirty="0">
                <a:solidFill>
                  <a:schemeClr val="tx1"/>
                </a:solidFill>
              </a:rPr>
              <a:t>□経済的に困窮しており、お金の心配を常に口にしている</a:t>
            </a:r>
          </a:p>
          <a:p>
            <a:pPr>
              <a:lnSpc>
                <a:spcPct val="130000"/>
              </a:lnSpc>
              <a:buClr>
                <a:srgbClr val="F7B353"/>
              </a:buClr>
              <a:buSzPct val="120000"/>
            </a:pPr>
            <a:r>
              <a:rPr kumimoji="1" lang="ja-JP" altLang="en-US" sz="1050" spc="50" dirty="0">
                <a:solidFill>
                  <a:schemeClr val="tx1"/>
                </a:solidFill>
              </a:rPr>
              <a:t>□人間関係の構築や維持が困難で、孤立傾向がみられる</a:t>
            </a:r>
          </a:p>
          <a:p>
            <a:pPr>
              <a:lnSpc>
                <a:spcPct val="130000"/>
              </a:lnSpc>
              <a:buClr>
                <a:srgbClr val="F7B353"/>
              </a:buClr>
              <a:buSzPct val="120000"/>
            </a:pPr>
            <a:r>
              <a:rPr kumimoji="1" lang="ja-JP" altLang="en-US" sz="1050" spc="50" dirty="0">
                <a:solidFill>
                  <a:schemeClr val="tx1"/>
                </a:solidFill>
              </a:rPr>
              <a:t>□家を離れて独立したいという希望について話さない、または諦めている（独立・自立への影響を検討）</a:t>
            </a:r>
          </a:p>
          <a:p>
            <a:pPr>
              <a:lnSpc>
                <a:spcPct val="130000"/>
              </a:lnSpc>
              <a:buClr>
                <a:srgbClr val="F7B353"/>
              </a:buClr>
              <a:buSzPct val="120000"/>
            </a:pPr>
            <a:r>
              <a:rPr kumimoji="1" lang="ja-JP" altLang="en-US" sz="1050" spc="50" dirty="0">
                <a:solidFill>
                  <a:schemeClr val="tx1"/>
                </a:solidFill>
              </a:rPr>
              <a:t>□結婚や家族形成に関する希望や将来設計について話せない（結婚や家族形成に関する影響を検討）</a:t>
            </a:r>
          </a:p>
          <a:p>
            <a:pPr>
              <a:lnSpc>
                <a:spcPct val="130000"/>
              </a:lnSpc>
              <a:buClr>
                <a:srgbClr val="F7B353"/>
              </a:buClr>
              <a:buSzPct val="120000"/>
            </a:pPr>
            <a:r>
              <a:rPr kumimoji="1" lang="ja-JP" altLang="en-US" sz="1050" spc="50" dirty="0">
                <a:solidFill>
                  <a:schemeClr val="tx1"/>
                </a:solidFill>
              </a:rPr>
              <a:t>□自分のことや希望を話したがらない、物や支援を欲しがらない</a:t>
            </a:r>
            <a:endParaRPr kumimoji="1" lang="en-US" altLang="ja-JP" sz="1050" spc="50" dirty="0">
              <a:solidFill>
                <a:schemeClr val="tx1"/>
              </a:solidFill>
            </a:endParaRPr>
          </a:p>
        </p:txBody>
      </p:sp>
      <p:sp>
        <p:nvSpPr>
          <p:cNvPr id="66" name="正方形/長方形 65"/>
          <p:cNvSpPr/>
          <p:nvPr/>
        </p:nvSpPr>
        <p:spPr>
          <a:xfrm>
            <a:off x="3774394"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ケアによる心身の負荷と自立への影響</a:t>
            </a:r>
          </a:p>
        </p:txBody>
      </p:sp>
      <p:sp>
        <p:nvSpPr>
          <p:cNvPr id="68" name="角丸四角形 67"/>
          <p:cNvSpPr/>
          <p:nvPr/>
        </p:nvSpPr>
        <p:spPr>
          <a:xfrm>
            <a:off x="7008814" y="4753750"/>
            <a:ext cx="3147427" cy="255836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20000"/>
              </a:lnSpc>
              <a:buClr>
                <a:srgbClr val="F7B353"/>
              </a:buClr>
              <a:buSzPct val="120000"/>
            </a:pPr>
            <a:r>
              <a:rPr kumimoji="1" lang="ja-JP" altLang="en-US" sz="1050" spc="50" dirty="0">
                <a:solidFill>
                  <a:schemeClr val="tx1"/>
                </a:solidFill>
              </a:rPr>
              <a:t>□介護や通院・治療が必要な家族、障害を持つ家族がいる</a:t>
            </a:r>
          </a:p>
          <a:p>
            <a:pPr>
              <a:lnSpc>
                <a:spcPct val="120000"/>
              </a:lnSpc>
              <a:buClr>
                <a:srgbClr val="F7B353"/>
              </a:buClr>
              <a:buSzPct val="120000"/>
            </a:pPr>
            <a:r>
              <a:rPr kumimoji="1" lang="ja-JP" altLang="en-US" sz="1050" spc="50" dirty="0">
                <a:solidFill>
                  <a:schemeClr val="tx1"/>
                </a:solidFill>
              </a:rPr>
              <a:t>□家族の中に精神疾患、依存症（アルコール、薬物、ギャンブル等）を抱える者がいる</a:t>
            </a:r>
          </a:p>
          <a:p>
            <a:pPr>
              <a:lnSpc>
                <a:spcPct val="120000"/>
              </a:lnSpc>
              <a:buClr>
                <a:srgbClr val="F7B353"/>
              </a:buClr>
              <a:buSzPct val="120000"/>
            </a:pPr>
            <a:r>
              <a:rPr kumimoji="1" lang="ja-JP" altLang="en-US" sz="1050" spc="50" dirty="0">
                <a:solidFill>
                  <a:schemeClr val="tx1"/>
                </a:solidFill>
              </a:rPr>
              <a:t>□疲れている様子や精神的に不安定な様子がみられる家族がいる</a:t>
            </a:r>
          </a:p>
          <a:p>
            <a:pPr>
              <a:lnSpc>
                <a:spcPct val="120000"/>
              </a:lnSpc>
              <a:buClr>
                <a:srgbClr val="F7B353"/>
              </a:buClr>
              <a:buSzPct val="120000"/>
            </a:pPr>
            <a:r>
              <a:rPr kumimoji="1" lang="ja-JP" altLang="en-US" sz="1050" spc="50" dirty="0">
                <a:solidFill>
                  <a:schemeClr val="tx1"/>
                </a:solidFill>
              </a:rPr>
              <a:t>□家族が若者の収入やケア能力を全面的に当てにしている　□経済的に困窮している</a:t>
            </a:r>
          </a:p>
          <a:p>
            <a:pPr>
              <a:lnSpc>
                <a:spcPct val="120000"/>
              </a:lnSpc>
              <a:buClr>
                <a:srgbClr val="F7B353"/>
              </a:buClr>
              <a:buSzPct val="120000"/>
            </a:pPr>
            <a:r>
              <a:rPr kumimoji="1" lang="ja-JP" altLang="en-US" sz="1050" spc="50" dirty="0">
                <a:solidFill>
                  <a:schemeClr val="tx1"/>
                </a:solidFill>
              </a:rPr>
              <a:t>□家庭内が散らかっている、生活環境が整っていない</a:t>
            </a:r>
          </a:p>
          <a:p>
            <a:pPr>
              <a:lnSpc>
                <a:spcPct val="120000"/>
              </a:lnSpc>
              <a:buClr>
                <a:srgbClr val="F7B353"/>
              </a:buClr>
              <a:buSzPct val="120000"/>
            </a:pPr>
            <a:r>
              <a:rPr kumimoji="1" lang="ja-JP" altLang="en-US" sz="1050" spc="50" dirty="0">
                <a:solidFill>
                  <a:schemeClr val="tx1"/>
                </a:solidFill>
              </a:rPr>
              <a:t>□必要な福祉サービス（介護保険、障害福祉、家事援助等）の導入を拒否している</a:t>
            </a:r>
          </a:p>
        </p:txBody>
      </p:sp>
      <p:sp>
        <p:nvSpPr>
          <p:cNvPr id="69" name="正方形/長方形 68"/>
          <p:cNvSpPr/>
          <p:nvPr/>
        </p:nvSpPr>
        <p:spPr>
          <a:xfrm flipH="1">
            <a:off x="7008814" y="4747817"/>
            <a:ext cx="335412" cy="2564297"/>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家族・家庭の様子</a:t>
            </a:r>
          </a:p>
        </p:txBody>
      </p:sp>
      <p:sp>
        <p:nvSpPr>
          <p:cNvPr id="17" name="フリーフォーム 263">
            <a:extLst>
              <a:ext uri="{FF2B5EF4-FFF2-40B4-BE49-F238E27FC236}">
                <a16:creationId xmlns:a16="http://schemas.microsoft.com/office/drawing/2014/main" id="{0A04D176-92B6-43DC-A229-7CB8DB9960A6}"/>
              </a:ext>
            </a:extLst>
          </p:cNvPr>
          <p:cNvSpPr/>
          <p:nvPr/>
        </p:nvSpPr>
        <p:spPr>
          <a:xfrm>
            <a:off x="631441"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263">
            <a:extLst>
              <a:ext uri="{FF2B5EF4-FFF2-40B4-BE49-F238E27FC236}">
                <a16:creationId xmlns:a16="http://schemas.microsoft.com/office/drawing/2014/main" id="{0A14F5AC-74CF-429C-8B3A-B0BB0728D086}"/>
              </a:ext>
            </a:extLst>
          </p:cNvPr>
          <p:cNvSpPr/>
          <p:nvPr/>
        </p:nvSpPr>
        <p:spPr>
          <a:xfrm>
            <a:off x="631441" y="313132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D43C6ACC-B2A4-4980-8B28-5C6A787C770E}"/>
              </a:ext>
            </a:extLst>
          </p:cNvPr>
          <p:cNvSpPr/>
          <p:nvPr/>
        </p:nvSpPr>
        <p:spPr>
          <a:xfrm>
            <a:off x="631441" y="354679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BB35CC64-FA04-4945-816C-B94027662465}"/>
              </a:ext>
            </a:extLst>
          </p:cNvPr>
          <p:cNvSpPr/>
          <p:nvPr/>
        </p:nvSpPr>
        <p:spPr>
          <a:xfrm>
            <a:off x="631441" y="396408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63">
            <a:extLst>
              <a:ext uri="{FF2B5EF4-FFF2-40B4-BE49-F238E27FC236}">
                <a16:creationId xmlns:a16="http://schemas.microsoft.com/office/drawing/2014/main" id="{954F8FF8-AC6A-4FE1-B74D-D55F32D7286C}"/>
              </a:ext>
            </a:extLst>
          </p:cNvPr>
          <p:cNvSpPr/>
          <p:nvPr/>
        </p:nvSpPr>
        <p:spPr>
          <a:xfrm>
            <a:off x="658788"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12">
            <a:extLst>
              <a:ext uri="{FF2B5EF4-FFF2-40B4-BE49-F238E27FC236}">
                <a16:creationId xmlns:a16="http://schemas.microsoft.com/office/drawing/2014/main" id="{951F9E77-7A05-4E3D-864D-E48A07E6DAC2}"/>
              </a:ext>
            </a:extLst>
          </p:cNvPr>
          <p:cNvSpPr/>
          <p:nvPr/>
        </p:nvSpPr>
        <p:spPr>
          <a:xfrm>
            <a:off x="3867806"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12">
            <a:extLst>
              <a:ext uri="{FF2B5EF4-FFF2-40B4-BE49-F238E27FC236}">
                <a16:creationId xmlns:a16="http://schemas.microsoft.com/office/drawing/2014/main" id="{87D726DE-1052-421F-8AC2-FF9AEC2B9341}"/>
              </a:ext>
            </a:extLst>
          </p:cNvPr>
          <p:cNvSpPr/>
          <p:nvPr/>
        </p:nvSpPr>
        <p:spPr>
          <a:xfrm>
            <a:off x="3867806" y="313820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12">
            <a:extLst>
              <a:ext uri="{FF2B5EF4-FFF2-40B4-BE49-F238E27FC236}">
                <a16:creationId xmlns:a16="http://schemas.microsoft.com/office/drawing/2014/main" id="{D0A1AB87-76FF-40FE-92AB-A7F38E2C9BC0}"/>
              </a:ext>
            </a:extLst>
          </p:cNvPr>
          <p:cNvSpPr/>
          <p:nvPr/>
        </p:nvSpPr>
        <p:spPr>
          <a:xfrm>
            <a:off x="3905906"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21AE0B51-5DF2-4FF4-BFF8-1A1C95B1050B}"/>
              </a:ext>
            </a:extLst>
          </p:cNvPr>
          <p:cNvSpPr/>
          <p:nvPr/>
        </p:nvSpPr>
        <p:spPr>
          <a:xfrm>
            <a:off x="3905906" y="374849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AF28FE1C-2F14-4495-A674-9CA62CEB4E2B}"/>
              </a:ext>
            </a:extLst>
          </p:cNvPr>
          <p:cNvSpPr/>
          <p:nvPr/>
        </p:nvSpPr>
        <p:spPr>
          <a:xfrm>
            <a:off x="3905906"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34">
            <a:extLst>
              <a:ext uri="{FF2B5EF4-FFF2-40B4-BE49-F238E27FC236}">
                <a16:creationId xmlns:a16="http://schemas.microsoft.com/office/drawing/2014/main" id="{AD69DFB0-4834-495C-B4C3-B1685BC65543}"/>
              </a:ext>
            </a:extLst>
          </p:cNvPr>
          <p:cNvSpPr/>
          <p:nvPr/>
        </p:nvSpPr>
        <p:spPr>
          <a:xfrm>
            <a:off x="7127906" y="250971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DEA9B0AD-7446-464E-99D1-30D55263AADC}"/>
              </a:ext>
            </a:extLst>
          </p:cNvPr>
          <p:cNvSpPr/>
          <p:nvPr/>
        </p:nvSpPr>
        <p:spPr>
          <a:xfrm>
            <a:off x="7140358" y="417160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4B0A8EA3-5906-40CB-92FD-E91927E0B152}"/>
              </a:ext>
            </a:extLst>
          </p:cNvPr>
          <p:cNvSpPr/>
          <p:nvPr/>
        </p:nvSpPr>
        <p:spPr>
          <a:xfrm>
            <a:off x="7140358" y="292586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DBF893B5-AB12-44E9-940D-4B2C795A78F1}"/>
              </a:ext>
            </a:extLst>
          </p:cNvPr>
          <p:cNvSpPr/>
          <p:nvPr/>
        </p:nvSpPr>
        <p:spPr>
          <a:xfrm>
            <a:off x="7140358" y="334428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CEE58050-2E4D-412C-9C90-3016AE26FEE8}"/>
              </a:ext>
            </a:extLst>
          </p:cNvPr>
          <p:cNvSpPr/>
          <p:nvPr/>
        </p:nvSpPr>
        <p:spPr>
          <a:xfrm>
            <a:off x="7140358" y="374842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B326762C-6DBF-443F-9EC5-07533C35E114}"/>
              </a:ext>
            </a:extLst>
          </p:cNvPr>
          <p:cNvGrpSpPr/>
          <p:nvPr/>
        </p:nvGrpSpPr>
        <p:grpSpPr>
          <a:xfrm>
            <a:off x="7375976" y="5235317"/>
            <a:ext cx="2772407" cy="1938586"/>
            <a:chOff x="1154345" y="5931402"/>
            <a:chExt cx="5400000" cy="993574"/>
          </a:xfrm>
        </p:grpSpPr>
        <p:sp>
          <p:nvSpPr>
            <p:cNvPr id="38" name="フリーフォーム 222">
              <a:extLst>
                <a:ext uri="{FF2B5EF4-FFF2-40B4-BE49-F238E27FC236}">
                  <a16:creationId xmlns:a16="http://schemas.microsoft.com/office/drawing/2014/main" id="{D3547D4A-E15C-455D-A30F-6FDA7C05AA4C}"/>
                </a:ext>
              </a:extLst>
            </p:cNvPr>
            <p:cNvSpPr/>
            <p:nvPr/>
          </p:nvSpPr>
          <p:spPr>
            <a:xfrm>
              <a:off x="1154345" y="5931402"/>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DDA3C159-1AE4-41E3-A7DB-F8C0663CD7DA}"/>
                </a:ext>
              </a:extLst>
            </p:cNvPr>
            <p:cNvSpPr/>
            <p:nvPr/>
          </p:nvSpPr>
          <p:spPr>
            <a:xfrm>
              <a:off x="1154345" y="6137394"/>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フリーフォーム 222">
              <a:extLst>
                <a:ext uri="{FF2B5EF4-FFF2-40B4-BE49-F238E27FC236}">
                  <a16:creationId xmlns:a16="http://schemas.microsoft.com/office/drawing/2014/main" id="{91ECA6CD-9473-4FFA-B016-1669ED9C332C}"/>
                </a:ext>
              </a:extLst>
            </p:cNvPr>
            <p:cNvSpPr/>
            <p:nvPr/>
          </p:nvSpPr>
          <p:spPr>
            <a:xfrm>
              <a:off x="1154345" y="632957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フリーフォーム 222">
              <a:extLst>
                <a:ext uri="{FF2B5EF4-FFF2-40B4-BE49-F238E27FC236}">
                  <a16:creationId xmlns:a16="http://schemas.microsoft.com/office/drawing/2014/main" id="{55154DC2-68B3-41B7-9A11-45222C8FE6B9}"/>
                </a:ext>
              </a:extLst>
            </p:cNvPr>
            <p:cNvSpPr/>
            <p:nvPr/>
          </p:nvSpPr>
          <p:spPr>
            <a:xfrm>
              <a:off x="1154345" y="6526638"/>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811110AC-A132-4E6D-B48C-1C2E8B25E482}"/>
                </a:ext>
              </a:extLst>
            </p:cNvPr>
            <p:cNvSpPr/>
            <p:nvPr/>
          </p:nvSpPr>
          <p:spPr>
            <a:xfrm>
              <a:off x="1154345" y="672238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フリーフォーム 222">
              <a:extLst>
                <a:ext uri="{FF2B5EF4-FFF2-40B4-BE49-F238E27FC236}">
                  <a16:creationId xmlns:a16="http://schemas.microsoft.com/office/drawing/2014/main" id="{9976F4F7-D885-4081-F8C3-F39FBE96F8D1}"/>
                </a:ext>
              </a:extLst>
            </p:cNvPr>
            <p:cNvSpPr/>
            <p:nvPr/>
          </p:nvSpPr>
          <p:spPr>
            <a:xfrm>
              <a:off x="1154345" y="6924976"/>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 name="フリーフォーム 263">
            <a:extLst>
              <a:ext uri="{FF2B5EF4-FFF2-40B4-BE49-F238E27FC236}">
                <a16:creationId xmlns:a16="http://schemas.microsoft.com/office/drawing/2014/main" id="{4B106822-3B43-03CB-805A-4ED3A0F80056}"/>
              </a:ext>
            </a:extLst>
          </p:cNvPr>
          <p:cNvSpPr/>
          <p:nvPr/>
        </p:nvSpPr>
        <p:spPr>
          <a:xfrm>
            <a:off x="631441"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263">
            <a:extLst>
              <a:ext uri="{FF2B5EF4-FFF2-40B4-BE49-F238E27FC236}">
                <a16:creationId xmlns:a16="http://schemas.microsoft.com/office/drawing/2014/main" id="{8FDBCDBD-8869-0A64-152C-B187550A4DF6}"/>
              </a:ext>
            </a:extLst>
          </p:cNvPr>
          <p:cNvSpPr/>
          <p:nvPr/>
        </p:nvSpPr>
        <p:spPr>
          <a:xfrm>
            <a:off x="658788"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63">
            <a:extLst>
              <a:ext uri="{FF2B5EF4-FFF2-40B4-BE49-F238E27FC236}">
                <a16:creationId xmlns:a16="http://schemas.microsoft.com/office/drawing/2014/main" id="{B6915D9C-16B6-2B5C-F4E8-01D03DECE137}"/>
              </a:ext>
            </a:extLst>
          </p:cNvPr>
          <p:cNvSpPr/>
          <p:nvPr/>
        </p:nvSpPr>
        <p:spPr>
          <a:xfrm>
            <a:off x="658788" y="58332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63">
            <a:extLst>
              <a:ext uri="{FF2B5EF4-FFF2-40B4-BE49-F238E27FC236}">
                <a16:creationId xmlns:a16="http://schemas.microsoft.com/office/drawing/2014/main" id="{B77A88A5-DCD1-52C0-BA72-42A0198A70E4}"/>
              </a:ext>
            </a:extLst>
          </p:cNvPr>
          <p:cNvSpPr/>
          <p:nvPr/>
        </p:nvSpPr>
        <p:spPr>
          <a:xfrm>
            <a:off x="658788"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212">
            <a:extLst>
              <a:ext uri="{FF2B5EF4-FFF2-40B4-BE49-F238E27FC236}">
                <a16:creationId xmlns:a16="http://schemas.microsoft.com/office/drawing/2014/main" id="{C5E77A37-04F7-55FE-A56B-E1165DFD6674}"/>
              </a:ext>
            </a:extLst>
          </p:cNvPr>
          <p:cNvSpPr/>
          <p:nvPr/>
        </p:nvSpPr>
        <p:spPr>
          <a:xfrm>
            <a:off x="3928131"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212">
            <a:extLst>
              <a:ext uri="{FF2B5EF4-FFF2-40B4-BE49-F238E27FC236}">
                <a16:creationId xmlns:a16="http://schemas.microsoft.com/office/drawing/2014/main" id="{9A5E55CC-EBA5-78F8-3E74-BC5C1ED90910}"/>
              </a:ext>
            </a:extLst>
          </p:cNvPr>
          <p:cNvSpPr/>
          <p:nvPr/>
        </p:nvSpPr>
        <p:spPr>
          <a:xfrm>
            <a:off x="3928131" y="56268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212">
            <a:extLst>
              <a:ext uri="{FF2B5EF4-FFF2-40B4-BE49-F238E27FC236}">
                <a16:creationId xmlns:a16="http://schemas.microsoft.com/office/drawing/2014/main" id="{C32F1424-75A6-A227-394C-B84DF153E439}"/>
              </a:ext>
            </a:extLst>
          </p:cNvPr>
          <p:cNvSpPr/>
          <p:nvPr/>
        </p:nvSpPr>
        <p:spPr>
          <a:xfrm>
            <a:off x="3928131"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212">
            <a:extLst>
              <a:ext uri="{FF2B5EF4-FFF2-40B4-BE49-F238E27FC236}">
                <a16:creationId xmlns:a16="http://schemas.microsoft.com/office/drawing/2014/main" id="{1FFB6371-BFA8-FF42-D415-FC8A80A636BE}"/>
              </a:ext>
            </a:extLst>
          </p:cNvPr>
          <p:cNvSpPr/>
          <p:nvPr/>
        </p:nvSpPr>
        <p:spPr>
          <a:xfrm>
            <a:off x="3928131" y="6871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263">
            <a:extLst>
              <a:ext uri="{FF2B5EF4-FFF2-40B4-BE49-F238E27FC236}">
                <a16:creationId xmlns:a16="http://schemas.microsoft.com/office/drawing/2014/main" id="{E6352E4F-E1A7-D14F-5B56-38302AA4FCB3}"/>
              </a:ext>
            </a:extLst>
          </p:cNvPr>
          <p:cNvSpPr/>
          <p:nvPr/>
        </p:nvSpPr>
        <p:spPr>
          <a:xfrm>
            <a:off x="658788" y="67095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212">
            <a:extLst>
              <a:ext uri="{FF2B5EF4-FFF2-40B4-BE49-F238E27FC236}">
                <a16:creationId xmlns:a16="http://schemas.microsoft.com/office/drawing/2014/main" id="{63FD5109-617C-BCFC-DE25-6CB69B6CB5E0}"/>
              </a:ext>
            </a:extLst>
          </p:cNvPr>
          <p:cNvSpPr/>
          <p:nvPr/>
        </p:nvSpPr>
        <p:spPr>
          <a:xfrm>
            <a:off x="3928131" y="72882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234">
            <a:extLst>
              <a:ext uri="{FF2B5EF4-FFF2-40B4-BE49-F238E27FC236}">
                <a16:creationId xmlns:a16="http://schemas.microsoft.com/office/drawing/2014/main" id="{963E4662-659B-B066-B1C9-907D20AF2222}"/>
              </a:ext>
            </a:extLst>
          </p:cNvPr>
          <p:cNvSpPr/>
          <p:nvPr/>
        </p:nvSpPr>
        <p:spPr>
          <a:xfrm>
            <a:off x="7140358" y="458308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5192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9</a:t>
            </a:fld>
            <a:endParaRPr lang="ja-JP" altLang="en-US"/>
          </a:p>
        </p:txBody>
      </p:sp>
      <p:sp>
        <p:nvSpPr>
          <p:cNvPr id="2" name="タイトル 1"/>
          <p:cNvSpPr>
            <a:spLocks noGrp="1"/>
          </p:cNvSpPr>
          <p:nvPr>
            <p:ph type="title"/>
          </p:nvPr>
        </p:nvSpPr>
        <p:spPr/>
        <p:txBody>
          <a:bodyPr/>
          <a:lstStyle/>
          <a:p>
            <a:r>
              <a:rPr lang="ja-JP" altLang="en-US" dirty="0"/>
              <a:t>具体的な支援の事例</a:t>
            </a:r>
            <a:endParaRPr lang="en-US" altLang="ja-JP" dirty="0"/>
          </a:p>
        </p:txBody>
      </p:sp>
      <p:sp>
        <p:nvSpPr>
          <p:cNvPr id="33" name="正方形/長方形 32"/>
          <p:cNvSpPr/>
          <p:nvPr/>
        </p:nvSpPr>
        <p:spPr>
          <a:xfrm>
            <a:off x="539906" y="805369"/>
            <a:ext cx="9612000" cy="53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ケースにより、どのような支援体制を構築するか、どの機関がどのような役割を担うかを検討するため、地域の中核となる機関（子供家庭支援センター等）、ヤングケアラー・コーディネーターに相談してください。</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保健所・保健センターはケア相手のケアや支援調整、受診支援等を行ったケースがあります。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特定妊婦にかかわる中で保健センターが気付いた例もあります。同居でなくても、ヤングケアラーが近隣に住みケアを行っていることもあります。家庭を継続的に見守りましょう。</a:t>
            </a:r>
          </a:p>
        </p:txBody>
      </p:sp>
      <p:sp>
        <p:nvSpPr>
          <p:cNvPr id="34" name="正方形/長方形 33"/>
          <p:cNvSpPr/>
          <p:nvPr/>
        </p:nvSpPr>
        <p:spPr>
          <a:xfrm>
            <a:off x="539906" y="7059603"/>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ja-JP" altLang="en-US" sz="800" spc="80" dirty="0">
                <a:solidFill>
                  <a:schemeClr val="tx1"/>
                </a:solidFill>
              </a:rPr>
              <a:t>注：東京都ヤングケアラー支援に関するアンケート調査の回答結果及び、ヒアリング調査を参考に事例として編集したものであり、他の支援方法もあり得ます。あくまで例として参照のこと。</a:t>
            </a:r>
          </a:p>
        </p:txBody>
      </p:sp>
      <p:sp>
        <p:nvSpPr>
          <p:cNvPr id="36" name="角丸四角形 35"/>
          <p:cNvSpPr/>
          <p:nvPr/>
        </p:nvSpPr>
        <p:spPr>
          <a:xfrm>
            <a:off x="539906" y="2455647"/>
            <a:ext cx="198000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b="1" spc="80" dirty="0">
                <a:solidFill>
                  <a:srgbClr val="FB5A15"/>
                </a:solidFill>
              </a:rPr>
              <a:t>保健センター</a:t>
            </a:r>
            <a:endParaRPr kumimoji="1" lang="en-US" altLang="ja-JP" sz="1050" b="1" spc="80" dirty="0">
              <a:solidFill>
                <a:srgbClr val="FB5A15"/>
              </a:solidFill>
            </a:endParaRPr>
          </a:p>
          <a:p>
            <a:pPr>
              <a:lnSpc>
                <a:spcPct val="140000"/>
              </a:lnSpc>
              <a:buClr>
                <a:srgbClr val="F7B353"/>
              </a:buClr>
              <a:buSzPct val="120000"/>
            </a:pPr>
            <a:r>
              <a:rPr kumimoji="1" lang="ja-JP" altLang="en-US" sz="1050" b="1" spc="80" dirty="0">
                <a:solidFill>
                  <a:srgbClr val="FB5A15"/>
                </a:solidFill>
              </a:rPr>
              <a:t>精神保健福祉センター</a:t>
            </a:r>
            <a:endParaRPr kumimoji="1" lang="en-US" altLang="ja-JP" sz="1050" b="1" spc="80" dirty="0">
              <a:solidFill>
                <a:srgbClr val="FB5A15"/>
              </a:solidFill>
            </a:endParaRPr>
          </a:p>
          <a:p>
            <a:pPr>
              <a:lnSpc>
                <a:spcPct val="140000"/>
              </a:lnSpc>
              <a:buClr>
                <a:srgbClr val="F7B353"/>
              </a:buClr>
              <a:buSzPct val="120000"/>
            </a:pPr>
            <a:r>
              <a:rPr kumimoji="1" lang="ja-JP" altLang="en-US" sz="1050" spc="80" dirty="0">
                <a:solidFill>
                  <a:schemeClr val="tx1"/>
                </a:solidFill>
              </a:rPr>
              <a:t>子供家庭支援センター</a:t>
            </a:r>
          </a:p>
          <a:p>
            <a:pPr>
              <a:lnSpc>
                <a:spcPct val="140000"/>
              </a:lnSpc>
              <a:buClr>
                <a:srgbClr val="F7B353"/>
              </a:buClr>
              <a:buSzPct val="120000"/>
            </a:pPr>
            <a:r>
              <a:rPr kumimoji="1" lang="ja-JP" altLang="en-US" sz="1050" spc="80" dirty="0">
                <a:solidFill>
                  <a:schemeClr val="tx1"/>
                </a:solidFill>
              </a:rPr>
              <a:t>高校（担任）</a:t>
            </a:r>
          </a:p>
          <a:p>
            <a:pPr>
              <a:lnSpc>
                <a:spcPct val="140000"/>
              </a:lnSpc>
              <a:buClr>
                <a:srgbClr val="F7B353"/>
              </a:buClr>
              <a:buSzPct val="120000"/>
            </a:pPr>
            <a:r>
              <a:rPr kumimoji="1" lang="ja-JP" altLang="en-US" sz="1050" spc="80" dirty="0">
                <a:solidFill>
                  <a:schemeClr val="tx1"/>
                </a:solidFill>
              </a:rPr>
              <a:t>訪問看護・ヘルパー</a:t>
            </a:r>
            <a:endParaRPr kumimoji="1" lang="en-US" altLang="ja-JP" sz="1050" spc="80" dirty="0">
              <a:solidFill>
                <a:schemeClr val="tx1"/>
              </a:solidFill>
            </a:endParaRPr>
          </a:p>
          <a:p>
            <a:pPr>
              <a:lnSpc>
                <a:spcPct val="140000"/>
              </a:lnSpc>
              <a:buClr>
                <a:srgbClr val="F7B353"/>
              </a:buClr>
              <a:buSzPct val="120000"/>
            </a:pPr>
            <a:r>
              <a:rPr kumimoji="1" lang="ja-JP" altLang="en-US" sz="1050" spc="80" dirty="0">
                <a:solidFill>
                  <a:schemeClr val="tx1"/>
                </a:solidFill>
              </a:rPr>
              <a:t>保健師</a:t>
            </a:r>
          </a:p>
        </p:txBody>
      </p:sp>
      <p:sp>
        <p:nvSpPr>
          <p:cNvPr id="47" name="角丸四角形 46"/>
          <p:cNvSpPr/>
          <p:nvPr/>
        </p:nvSpPr>
        <p:spPr>
          <a:xfrm>
            <a:off x="4516543" y="2455647"/>
            <a:ext cx="5616000"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高校の担任</a:t>
            </a:r>
            <a:r>
              <a:rPr kumimoji="1" lang="ja-JP" altLang="en-US" sz="1050" spc="50" dirty="0">
                <a:solidFill>
                  <a:schemeClr val="tx1"/>
                </a:solidFill>
              </a:rPr>
              <a:t>が本人から母親がアルコールを飲んでいることや、失禁などの対応を本人が行っていることを聞き取り、依存症家族であることに気付いた。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高校の担任</a:t>
            </a:r>
            <a:r>
              <a:rPr kumimoji="1" lang="ja-JP" altLang="en-US" sz="1050" spc="50" dirty="0">
                <a:solidFill>
                  <a:schemeClr val="tx1"/>
                </a:solidFill>
              </a:rPr>
              <a:t>から父親を</a:t>
            </a:r>
            <a:r>
              <a:rPr kumimoji="1" lang="ja-JP" altLang="en-US" sz="1050" b="1" spc="50" dirty="0">
                <a:solidFill>
                  <a:srgbClr val="FB5A15"/>
                </a:solidFill>
              </a:rPr>
              <a:t>精神保健福祉センター</a:t>
            </a:r>
            <a:r>
              <a:rPr kumimoji="1" lang="ja-JP" altLang="en-US" sz="1050" spc="50" dirty="0">
                <a:solidFill>
                  <a:schemeClr val="tx1"/>
                </a:solidFill>
              </a:rPr>
              <a:t>の依存症相談につないだ。精神保健福祉センターは、ヤングケアラー事例だと考え父親を</a:t>
            </a:r>
            <a:r>
              <a:rPr kumimoji="1" lang="ja-JP" altLang="en-US" sz="1050" b="1" spc="50" dirty="0">
                <a:solidFill>
                  <a:srgbClr val="FB5A15"/>
                </a:solidFill>
              </a:rPr>
              <a:t>子供家庭支援センター</a:t>
            </a:r>
            <a:r>
              <a:rPr kumimoji="1" lang="ja-JP" altLang="en-US" sz="1050" spc="50" dirty="0">
                <a:solidFill>
                  <a:schemeClr val="tx1"/>
                </a:solidFill>
              </a:rPr>
              <a:t>と</a:t>
            </a:r>
            <a:r>
              <a:rPr kumimoji="1" lang="ja-JP" altLang="en-US" sz="1050" b="1" spc="50" dirty="0">
                <a:solidFill>
                  <a:srgbClr val="FB5A15"/>
                </a:solidFill>
              </a:rPr>
              <a:t>保健センター</a:t>
            </a:r>
            <a:r>
              <a:rPr kumimoji="1" lang="ja-JP" altLang="en-US" sz="1050" spc="50" dirty="0">
                <a:solidFill>
                  <a:schemeClr val="tx1"/>
                </a:solidFill>
              </a:rPr>
              <a:t>につないだ。</a:t>
            </a: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子供家庭支援センター</a:t>
            </a:r>
            <a:r>
              <a:rPr kumimoji="1" lang="ja-JP" altLang="en-US" sz="1050" spc="50" dirty="0">
                <a:solidFill>
                  <a:schemeClr val="tx1"/>
                </a:solidFill>
              </a:rPr>
              <a:t>が中心となり</a:t>
            </a:r>
            <a:r>
              <a:rPr kumimoji="1" lang="ja-JP" altLang="en-US" sz="1050" b="1" spc="50" dirty="0">
                <a:solidFill>
                  <a:srgbClr val="FB5A15"/>
                </a:solidFill>
              </a:rPr>
              <a:t>ケース会議</a:t>
            </a:r>
            <a:r>
              <a:rPr kumimoji="1" lang="ja-JP" altLang="en-US" sz="1050" spc="50" dirty="0">
                <a:solidFill>
                  <a:schemeClr val="tx1"/>
                </a:solidFill>
              </a:rPr>
              <a:t>を実施し、母親のため</a:t>
            </a:r>
            <a:r>
              <a:rPr kumimoji="1" lang="ja-JP" altLang="en-US" sz="1050" b="1" spc="50" dirty="0">
                <a:solidFill>
                  <a:srgbClr val="FB5A15"/>
                </a:solidFill>
              </a:rPr>
              <a:t>訪問看護、ヘルパー</a:t>
            </a:r>
            <a:r>
              <a:rPr kumimoji="1" lang="ja-JP" altLang="en-US" sz="1050" spc="50" dirty="0">
                <a:solidFill>
                  <a:schemeClr val="tx1"/>
                </a:solidFill>
              </a:rPr>
              <a:t>が家庭に入った。訪問看護・</a:t>
            </a:r>
            <a:r>
              <a:rPr kumimoji="1" lang="ja-JP" altLang="en-US" sz="1050" b="1" spc="50" dirty="0">
                <a:solidFill>
                  <a:srgbClr val="FB5A15"/>
                </a:solidFill>
              </a:rPr>
              <a:t>保健師</a:t>
            </a:r>
            <a:r>
              <a:rPr kumimoji="1" lang="ja-JP" altLang="en-US" sz="1050" spc="50" dirty="0">
                <a:solidFill>
                  <a:schemeClr val="tx1"/>
                </a:solidFill>
              </a:rPr>
              <a:t>による定期訪問を通じて、家庭全体の安定を見守っている。</a:t>
            </a:r>
          </a:p>
        </p:txBody>
      </p:sp>
      <p:sp>
        <p:nvSpPr>
          <p:cNvPr id="37" name="正方形/長方形 36"/>
          <p:cNvSpPr/>
          <p:nvPr/>
        </p:nvSpPr>
        <p:spPr>
          <a:xfrm>
            <a:off x="539964" y="2108995"/>
            <a:ext cx="1980000" cy="252000"/>
          </a:xfrm>
          <a:prstGeom prst="rect">
            <a:avLst/>
          </a:prstGeom>
          <a:solidFill>
            <a:srgbClr val="F08200">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主な関係者・関係機関</a:t>
            </a:r>
          </a:p>
        </p:txBody>
      </p:sp>
      <p:sp>
        <p:nvSpPr>
          <p:cNvPr id="48" name="正方形/長方形 47"/>
          <p:cNvSpPr/>
          <p:nvPr/>
        </p:nvSpPr>
        <p:spPr>
          <a:xfrm>
            <a:off x="4516545" y="2108995"/>
            <a:ext cx="5616000" cy="252000"/>
          </a:xfrm>
          <a:prstGeom prst="rect">
            <a:avLst/>
          </a:prstGeom>
          <a:solidFill>
            <a:srgbClr val="FB5A15">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ケア相手の状況・ケアの内容・経緯等</a:t>
            </a:r>
          </a:p>
        </p:txBody>
      </p:sp>
      <p:sp>
        <p:nvSpPr>
          <p:cNvPr id="38" name="角丸四角形 37"/>
          <p:cNvSpPr/>
          <p:nvPr/>
        </p:nvSpPr>
        <p:spPr>
          <a:xfrm>
            <a:off x="539906" y="3990299"/>
            <a:ext cx="198000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b="1" spc="80" dirty="0">
                <a:solidFill>
                  <a:srgbClr val="FB5A15"/>
                </a:solidFill>
              </a:rPr>
              <a:t>保健センター</a:t>
            </a:r>
          </a:p>
          <a:p>
            <a:pPr>
              <a:lnSpc>
                <a:spcPct val="140000"/>
              </a:lnSpc>
              <a:buClr>
                <a:srgbClr val="F7B353"/>
              </a:buClr>
              <a:buSzPct val="120000"/>
            </a:pPr>
            <a:r>
              <a:rPr kumimoji="1" lang="zh-CN" altLang="en-US" sz="1050" spc="80" dirty="0">
                <a:solidFill>
                  <a:schemeClr val="tx1"/>
                </a:solidFill>
              </a:rPr>
              <a:t>児童相談所</a:t>
            </a:r>
          </a:p>
          <a:p>
            <a:pPr>
              <a:lnSpc>
                <a:spcPct val="140000"/>
              </a:lnSpc>
              <a:buClr>
                <a:srgbClr val="F7B353"/>
              </a:buClr>
              <a:buSzPct val="120000"/>
            </a:pPr>
            <a:r>
              <a:rPr kumimoji="1" lang="zh-CN" altLang="en-US" sz="1050" spc="80" dirty="0">
                <a:solidFill>
                  <a:schemeClr val="tx1"/>
                </a:solidFill>
              </a:rPr>
              <a:t>障害福祉担当部署</a:t>
            </a:r>
          </a:p>
          <a:p>
            <a:pPr>
              <a:lnSpc>
                <a:spcPct val="140000"/>
              </a:lnSpc>
              <a:buClr>
                <a:srgbClr val="F7B353"/>
              </a:buClr>
              <a:buSzPct val="120000"/>
            </a:pPr>
            <a:r>
              <a:rPr kumimoji="1" lang="zh-CN" altLang="en-US" sz="1050" spc="80" dirty="0">
                <a:solidFill>
                  <a:schemeClr val="tx1"/>
                </a:solidFill>
              </a:rPr>
              <a:t>学校</a:t>
            </a:r>
          </a:p>
          <a:p>
            <a:pPr>
              <a:lnSpc>
                <a:spcPct val="140000"/>
              </a:lnSpc>
              <a:buClr>
                <a:srgbClr val="F7B353"/>
              </a:buClr>
              <a:buSzPct val="120000"/>
            </a:pPr>
            <a:r>
              <a:rPr kumimoji="1" lang="zh-CN" altLang="en-US" sz="1050" spc="80" dirty="0">
                <a:solidFill>
                  <a:schemeClr val="tx1"/>
                </a:solidFill>
              </a:rPr>
              <a:t>病院</a:t>
            </a:r>
            <a:endParaRPr kumimoji="1" lang="ja-JP" altLang="en-US" sz="1050" spc="80" dirty="0">
              <a:solidFill>
                <a:schemeClr val="tx1"/>
              </a:solidFill>
            </a:endParaRPr>
          </a:p>
        </p:txBody>
      </p:sp>
      <p:sp>
        <p:nvSpPr>
          <p:cNvPr id="49" name="角丸四角形 48"/>
          <p:cNvSpPr/>
          <p:nvPr/>
        </p:nvSpPr>
        <p:spPr>
          <a:xfrm>
            <a:off x="4516543" y="3990299"/>
            <a:ext cx="5616000"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精神疾患の母の通院同行、服薬管理、感情面のサポート等を中学生の本人が担っていた。</a:t>
            </a: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保健センター</a:t>
            </a:r>
            <a:r>
              <a:rPr kumimoji="1" lang="ja-JP" altLang="en-US" sz="1050" spc="50" dirty="0">
                <a:solidFill>
                  <a:schemeClr val="tx1"/>
                </a:solidFill>
              </a:rPr>
              <a:t>が</a:t>
            </a:r>
            <a:r>
              <a:rPr kumimoji="1" lang="ja-JP" altLang="en-US" sz="1050" b="1" spc="50" dirty="0">
                <a:solidFill>
                  <a:srgbClr val="FB5A15"/>
                </a:solidFill>
              </a:rPr>
              <a:t>児童相談所</a:t>
            </a:r>
            <a:r>
              <a:rPr kumimoji="1" lang="ja-JP" altLang="en-US" sz="1050" spc="50" dirty="0">
                <a:solidFill>
                  <a:schemeClr val="tx1"/>
                </a:solidFill>
              </a:rPr>
              <a:t>や</a:t>
            </a:r>
            <a:r>
              <a:rPr kumimoji="1" lang="ja-JP" altLang="en-US" sz="1050" b="1" spc="50" dirty="0">
                <a:solidFill>
                  <a:srgbClr val="FB5A15"/>
                </a:solidFill>
              </a:rPr>
              <a:t>障害福祉担当部署</a:t>
            </a:r>
            <a:r>
              <a:rPr kumimoji="1" lang="ja-JP" altLang="en-US" sz="1050" spc="50" dirty="0">
                <a:solidFill>
                  <a:schemeClr val="tx1"/>
                </a:solidFill>
              </a:rPr>
              <a:t>と連携し、精神疾患のある</a:t>
            </a:r>
            <a:r>
              <a:rPr kumimoji="1" lang="ja-JP" altLang="en-US" sz="1050" b="1" spc="50" dirty="0">
                <a:solidFill>
                  <a:srgbClr val="FB5A15"/>
                </a:solidFill>
              </a:rPr>
              <a:t>親への支援</a:t>
            </a:r>
            <a:r>
              <a:rPr kumimoji="1" lang="ja-JP" altLang="en-US" sz="1050" spc="50" dirty="0">
                <a:solidFill>
                  <a:schemeClr val="tx1"/>
                </a:solidFill>
              </a:rPr>
              <a:t>として、気持ちの受容や障害福祉サービスの調整などを行うことで、間接的に本人を支援した。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教員が学校での本人の見守り、児童相談所が本人の安全確保、心のケア、</a:t>
            </a:r>
            <a:r>
              <a:rPr kumimoji="1" lang="ja-JP" altLang="en-US" sz="1050" b="1" spc="50" dirty="0">
                <a:solidFill>
                  <a:srgbClr val="FB5A15"/>
                </a:solidFill>
              </a:rPr>
              <a:t>保健センターが母の受診・服薬支援</a:t>
            </a:r>
            <a:r>
              <a:rPr kumimoji="1" lang="ja-JP" altLang="en-US" sz="1050" spc="50" dirty="0">
                <a:solidFill>
                  <a:schemeClr val="tx1"/>
                </a:solidFill>
              </a:rPr>
              <a:t>を行った。病院とも意見交換・情報共有を行った。関係機関との密な連携、定期的な役割分担の確認等を工夫した。</a:t>
            </a:r>
          </a:p>
        </p:txBody>
      </p:sp>
      <p:sp>
        <p:nvSpPr>
          <p:cNvPr id="39" name="角丸四角形 38"/>
          <p:cNvSpPr/>
          <p:nvPr/>
        </p:nvSpPr>
        <p:spPr>
          <a:xfrm>
            <a:off x="539906" y="5524951"/>
            <a:ext cx="198000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20000"/>
              </a:lnSpc>
              <a:buClr>
                <a:srgbClr val="F7B353"/>
              </a:buClr>
              <a:buSzPct val="120000"/>
            </a:pPr>
            <a:r>
              <a:rPr kumimoji="1" lang="ja-JP" altLang="en-US" sz="1050" b="1" spc="80" dirty="0">
                <a:solidFill>
                  <a:srgbClr val="FB5A15"/>
                </a:solidFill>
              </a:rPr>
              <a:t>保健センター</a:t>
            </a:r>
            <a:endParaRPr kumimoji="1" lang="en-US" altLang="ja-JP" sz="1050" b="1" spc="80" dirty="0">
              <a:solidFill>
                <a:srgbClr val="FB5A15"/>
              </a:solidFill>
            </a:endParaRPr>
          </a:p>
          <a:p>
            <a:pPr>
              <a:lnSpc>
                <a:spcPct val="120000"/>
              </a:lnSpc>
              <a:buClr>
                <a:srgbClr val="F7B353"/>
              </a:buClr>
              <a:buSzPct val="120000"/>
            </a:pPr>
            <a:r>
              <a:rPr kumimoji="1" lang="ja-JP" altLang="en-US" sz="1050" b="1" spc="80" dirty="0">
                <a:solidFill>
                  <a:srgbClr val="FB5A15"/>
                </a:solidFill>
              </a:rPr>
              <a:t>病院</a:t>
            </a:r>
          </a:p>
          <a:p>
            <a:pPr>
              <a:lnSpc>
                <a:spcPct val="120000"/>
              </a:lnSpc>
              <a:buClr>
                <a:srgbClr val="F7B353"/>
              </a:buClr>
              <a:buSzPct val="120000"/>
            </a:pPr>
            <a:r>
              <a:rPr kumimoji="1" lang="ja-JP" altLang="en-US" sz="1050" spc="80" dirty="0">
                <a:solidFill>
                  <a:schemeClr val="tx1"/>
                </a:solidFill>
              </a:rPr>
              <a:t>子供家庭支援センター</a:t>
            </a:r>
          </a:p>
          <a:p>
            <a:pPr>
              <a:lnSpc>
                <a:spcPct val="120000"/>
              </a:lnSpc>
              <a:buClr>
                <a:srgbClr val="F7B353"/>
              </a:buClr>
              <a:buSzPct val="120000"/>
            </a:pPr>
            <a:r>
              <a:rPr kumimoji="1" lang="ja-JP" altLang="en-US" sz="1050" spc="80" dirty="0">
                <a:solidFill>
                  <a:schemeClr val="tx1"/>
                </a:solidFill>
              </a:rPr>
              <a:t>障害福祉担当部署</a:t>
            </a:r>
          </a:p>
          <a:p>
            <a:pPr>
              <a:lnSpc>
                <a:spcPct val="120000"/>
              </a:lnSpc>
              <a:buClr>
                <a:srgbClr val="F7B353"/>
              </a:buClr>
              <a:buSzPct val="120000"/>
            </a:pPr>
            <a:r>
              <a:rPr kumimoji="1" lang="ja-JP" altLang="en-US" sz="1050" spc="80" dirty="0">
                <a:solidFill>
                  <a:schemeClr val="tx1"/>
                </a:solidFill>
              </a:rPr>
              <a:t>学校</a:t>
            </a:r>
            <a:endParaRPr kumimoji="1" lang="en-US" altLang="ja-JP" sz="1050" spc="80" dirty="0">
              <a:solidFill>
                <a:schemeClr val="tx1"/>
              </a:solidFill>
            </a:endParaRPr>
          </a:p>
          <a:p>
            <a:pPr>
              <a:lnSpc>
                <a:spcPct val="120000"/>
              </a:lnSpc>
              <a:buClr>
                <a:srgbClr val="F7B353"/>
              </a:buClr>
              <a:buSzPct val="120000"/>
            </a:pPr>
            <a:r>
              <a:rPr kumimoji="1" lang="ja-JP" altLang="en-US" sz="1050" spc="80" dirty="0">
                <a:solidFill>
                  <a:schemeClr val="tx1"/>
                </a:solidFill>
              </a:rPr>
              <a:t>児童館</a:t>
            </a:r>
          </a:p>
          <a:p>
            <a:pPr>
              <a:lnSpc>
                <a:spcPct val="120000"/>
              </a:lnSpc>
              <a:buClr>
                <a:srgbClr val="F7B353"/>
              </a:buClr>
              <a:buSzPct val="120000"/>
            </a:pPr>
            <a:r>
              <a:rPr kumimoji="1" lang="ja-JP" altLang="en-US" sz="1050" spc="80" dirty="0">
                <a:solidFill>
                  <a:schemeClr val="tx1"/>
                </a:solidFill>
              </a:rPr>
              <a:t>民間支援団体</a:t>
            </a:r>
          </a:p>
        </p:txBody>
      </p:sp>
      <p:sp>
        <p:nvSpPr>
          <p:cNvPr id="40" name="角丸四角形 39"/>
          <p:cNvSpPr/>
          <p:nvPr/>
        </p:nvSpPr>
        <p:spPr>
          <a:xfrm>
            <a:off x="2522102" y="2455647"/>
            <a:ext cx="1980000"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アルコール依存症の母</a:t>
            </a:r>
            <a:r>
              <a:rPr kumimoji="1" lang="ja-JP" altLang="en-US" sz="1050" spc="80" dirty="0">
                <a:solidFill>
                  <a:schemeClr val="tx1"/>
                </a:solidFill>
              </a:rPr>
              <a:t>の身の回りの世話、感情面のサポート、家事全般、</a:t>
            </a:r>
            <a:r>
              <a:rPr kumimoji="1" lang="ja-JP" altLang="en-US" sz="1050" b="1" spc="80" dirty="0">
                <a:solidFill>
                  <a:srgbClr val="FB5A15"/>
                </a:solidFill>
              </a:rPr>
              <a:t>小学生の弟</a:t>
            </a:r>
            <a:r>
              <a:rPr kumimoji="1" lang="ja-JP" altLang="en-US" sz="1050" spc="80" dirty="0">
                <a:solidFill>
                  <a:schemeClr val="tx1"/>
                </a:solidFill>
              </a:rPr>
              <a:t>の宿題や提出物の管理をしているケース</a:t>
            </a:r>
          </a:p>
        </p:txBody>
      </p:sp>
      <p:sp>
        <p:nvSpPr>
          <p:cNvPr id="41" name="正方形/長方形 40"/>
          <p:cNvSpPr/>
          <p:nvPr/>
        </p:nvSpPr>
        <p:spPr>
          <a:xfrm>
            <a:off x="2522102" y="2108995"/>
            <a:ext cx="1980000" cy="252000"/>
          </a:xfrm>
          <a:prstGeom prst="rect">
            <a:avLst/>
          </a:prstGeom>
          <a:solidFill>
            <a:srgbClr val="F082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事　例</a:t>
            </a:r>
          </a:p>
        </p:txBody>
      </p:sp>
      <p:sp>
        <p:nvSpPr>
          <p:cNvPr id="44" name="角丸四角形 43"/>
          <p:cNvSpPr/>
          <p:nvPr/>
        </p:nvSpPr>
        <p:spPr>
          <a:xfrm>
            <a:off x="2522102" y="3990299"/>
            <a:ext cx="1980000"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精神疾患の母</a:t>
            </a:r>
            <a:r>
              <a:rPr kumimoji="1" lang="ja-JP" altLang="en-US" sz="1050" spc="80" dirty="0">
                <a:solidFill>
                  <a:schemeClr val="tx1"/>
                </a:solidFill>
              </a:rPr>
              <a:t>の通院同行・服薬管理・感情面のサポートをしているケース</a:t>
            </a:r>
          </a:p>
        </p:txBody>
      </p:sp>
      <p:sp>
        <p:nvSpPr>
          <p:cNvPr id="46" name="角丸四角形 45"/>
          <p:cNvSpPr/>
          <p:nvPr/>
        </p:nvSpPr>
        <p:spPr>
          <a:xfrm>
            <a:off x="2522102" y="5524951"/>
            <a:ext cx="1980000"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難病の父</a:t>
            </a:r>
            <a:r>
              <a:rPr kumimoji="1" lang="ja-JP" altLang="en-US" sz="1050" spc="80" dirty="0">
                <a:solidFill>
                  <a:schemeClr val="tx1"/>
                </a:solidFill>
              </a:rPr>
              <a:t>に代わりに家事、身体的な介護、外出通院付き添い、見守りをしているケース</a:t>
            </a:r>
          </a:p>
        </p:txBody>
      </p:sp>
      <p:sp>
        <p:nvSpPr>
          <p:cNvPr id="50" name="角丸四角形 49"/>
          <p:cNvSpPr/>
          <p:nvPr/>
        </p:nvSpPr>
        <p:spPr>
          <a:xfrm>
            <a:off x="4516543" y="5524951"/>
            <a:ext cx="5616000"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父子家庭で父が難病で</a:t>
            </a:r>
            <a:r>
              <a:rPr kumimoji="1" lang="ja-JP" altLang="en-US" sz="1050" b="1" spc="50" dirty="0">
                <a:solidFill>
                  <a:srgbClr val="FB5A15"/>
                </a:solidFill>
              </a:rPr>
              <a:t>緊急入院を繰り返し</a:t>
            </a:r>
            <a:r>
              <a:rPr kumimoji="1" lang="ja-JP" altLang="en-US" sz="1050" spc="50" dirty="0">
                <a:solidFill>
                  <a:schemeClr val="tx1"/>
                </a:solidFill>
              </a:rPr>
              <a:t>、本人は祖父の支援のもと近隣で生活しながら、父の家事、身体的な介護、外出通院付き添い、見守りを行っていた。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子供家庭支援センターが、</a:t>
            </a:r>
            <a:r>
              <a:rPr kumimoji="1" lang="zh-CN" altLang="en-US" sz="1050" spc="50" dirty="0">
                <a:solidFill>
                  <a:schemeClr val="tx1"/>
                </a:solidFill>
              </a:rPr>
              <a:t>障害福祉担当部署</a:t>
            </a:r>
            <a:r>
              <a:rPr kumimoji="1" lang="ja-JP" altLang="en-US" sz="1050" spc="50" dirty="0" err="1">
                <a:solidFill>
                  <a:schemeClr val="tx1"/>
                </a:solidFill>
              </a:rPr>
              <a:t>、</a:t>
            </a:r>
            <a:r>
              <a:rPr kumimoji="1" lang="ja-JP" altLang="en-US" sz="1050" b="1" spc="50" dirty="0">
                <a:solidFill>
                  <a:srgbClr val="FB5A15"/>
                </a:solidFill>
              </a:rPr>
              <a:t>保健センター</a:t>
            </a:r>
            <a:r>
              <a:rPr kumimoji="1" lang="ja-JP" altLang="en-US" sz="1050" spc="50" dirty="0">
                <a:solidFill>
                  <a:schemeClr val="tx1"/>
                </a:solidFill>
              </a:rPr>
              <a:t>、</a:t>
            </a:r>
            <a:r>
              <a:rPr kumimoji="1" lang="ja-JP" altLang="en-US" sz="1050" b="1" spc="50" dirty="0">
                <a:solidFill>
                  <a:srgbClr val="FB5A15"/>
                </a:solidFill>
              </a:rPr>
              <a:t>病院</a:t>
            </a:r>
            <a:r>
              <a:rPr kumimoji="1" lang="ja-JP" altLang="en-US" sz="1050" spc="50" dirty="0">
                <a:solidFill>
                  <a:schemeClr val="tx1"/>
                </a:solidFill>
              </a:rPr>
              <a:t>と連携し、本人に負担がかからない父へのサービス提供をし、父の関係者へ</a:t>
            </a:r>
            <a:r>
              <a:rPr kumimoji="1" lang="ja-JP" altLang="en-US" sz="1050" b="1" spc="50" dirty="0">
                <a:solidFill>
                  <a:srgbClr val="FB5A15"/>
                </a:solidFill>
              </a:rPr>
              <a:t>本人の状況を理解してもらった</a:t>
            </a:r>
            <a:r>
              <a:rPr kumimoji="1" lang="ja-JP" altLang="en-US" sz="1050" spc="50" dirty="0">
                <a:solidFill>
                  <a:schemeClr val="tx1"/>
                </a:solidFill>
              </a:rPr>
              <a:t>。要保護児童対策地域協議会の枠組みの中で対応した。</a:t>
            </a: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学校、児童館、民間支援団体等とも情報共有し見守りをした。</a:t>
            </a:r>
          </a:p>
        </p:txBody>
      </p:sp>
      <p:sp>
        <p:nvSpPr>
          <p:cNvPr id="6" name="正方形/長方形 5"/>
          <p:cNvSpPr/>
          <p:nvPr/>
        </p:nvSpPr>
        <p:spPr>
          <a:xfrm>
            <a:off x="539906" y="2455647"/>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539906" y="3990299"/>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539906" y="5524951"/>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95223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10</a:t>
            </a:fld>
            <a:endParaRPr lang="ja-JP" altLang="en-US"/>
          </a:p>
        </p:txBody>
      </p:sp>
      <p:sp>
        <p:nvSpPr>
          <p:cNvPr id="2" name="タイトル 1"/>
          <p:cNvSpPr>
            <a:spLocks noGrp="1"/>
          </p:cNvSpPr>
          <p:nvPr>
            <p:ph type="title"/>
          </p:nvPr>
        </p:nvSpPr>
        <p:spPr/>
        <p:txBody>
          <a:bodyPr/>
          <a:lstStyle/>
          <a:p>
            <a:r>
              <a:rPr lang="ja-JP" altLang="en-US" dirty="0"/>
              <a:t>参考となるマニュアルや相談窓口、支援関係機関一覧</a:t>
            </a:r>
          </a:p>
        </p:txBody>
      </p:sp>
      <p:graphicFrame>
        <p:nvGraphicFramePr>
          <p:cNvPr id="23" name="表 22">
            <a:extLst>
              <a:ext uri="{FF2B5EF4-FFF2-40B4-BE49-F238E27FC236}">
                <a16:creationId xmlns:a16="http://schemas.microsoft.com/office/drawing/2014/main" id="{18659D57-EE11-4C6D-979E-CBF0F57146FB}"/>
              </a:ext>
            </a:extLst>
          </p:cNvPr>
          <p:cNvGraphicFramePr>
            <a:graphicFrameLocks noGrp="1"/>
          </p:cNvGraphicFramePr>
          <p:nvPr/>
        </p:nvGraphicFramePr>
        <p:xfrm>
          <a:off x="539907" y="2711449"/>
          <a:ext cx="9616337" cy="4682584"/>
        </p:xfrm>
        <a:graphic>
          <a:graphicData uri="http://schemas.openxmlformats.org/drawingml/2006/table">
            <a:tbl>
              <a:tblPr firstRow="1" firstCol="1" bandRow="1">
                <a:tableStyleId>{5C22544A-7EE6-4342-B048-85BDC9FD1C3A}</a:tableStyleId>
              </a:tblPr>
              <a:tblGrid>
                <a:gridCol w="2554985">
                  <a:extLst>
                    <a:ext uri="{9D8B030D-6E8A-4147-A177-3AD203B41FA5}">
                      <a16:colId xmlns:a16="http://schemas.microsoft.com/office/drawing/2014/main" val="1837098868"/>
                    </a:ext>
                  </a:extLst>
                </a:gridCol>
                <a:gridCol w="1769208">
                  <a:extLst>
                    <a:ext uri="{9D8B030D-6E8A-4147-A177-3AD203B41FA5}">
                      <a16:colId xmlns:a16="http://schemas.microsoft.com/office/drawing/2014/main" val="2512866269"/>
                    </a:ext>
                  </a:extLst>
                </a:gridCol>
                <a:gridCol w="661518">
                  <a:extLst>
                    <a:ext uri="{9D8B030D-6E8A-4147-A177-3AD203B41FA5}">
                      <a16:colId xmlns:a16="http://schemas.microsoft.com/office/drawing/2014/main" val="4205190509"/>
                    </a:ext>
                  </a:extLst>
                </a:gridCol>
                <a:gridCol w="661518">
                  <a:extLst>
                    <a:ext uri="{9D8B030D-6E8A-4147-A177-3AD203B41FA5}">
                      <a16:colId xmlns:a16="http://schemas.microsoft.com/office/drawing/2014/main" val="1212904072"/>
                    </a:ext>
                  </a:extLst>
                </a:gridCol>
                <a:gridCol w="661518">
                  <a:extLst>
                    <a:ext uri="{9D8B030D-6E8A-4147-A177-3AD203B41FA5}">
                      <a16:colId xmlns:a16="http://schemas.microsoft.com/office/drawing/2014/main" val="100313028"/>
                    </a:ext>
                  </a:extLst>
                </a:gridCol>
                <a:gridCol w="661518">
                  <a:extLst>
                    <a:ext uri="{9D8B030D-6E8A-4147-A177-3AD203B41FA5}">
                      <a16:colId xmlns:a16="http://schemas.microsoft.com/office/drawing/2014/main" val="1836581540"/>
                    </a:ext>
                  </a:extLst>
                </a:gridCol>
                <a:gridCol w="661518">
                  <a:extLst>
                    <a:ext uri="{9D8B030D-6E8A-4147-A177-3AD203B41FA5}">
                      <a16:colId xmlns:a16="http://schemas.microsoft.com/office/drawing/2014/main" val="3363857774"/>
                    </a:ext>
                  </a:extLst>
                </a:gridCol>
                <a:gridCol w="661518">
                  <a:extLst>
                    <a:ext uri="{9D8B030D-6E8A-4147-A177-3AD203B41FA5}">
                      <a16:colId xmlns:a16="http://schemas.microsoft.com/office/drawing/2014/main" val="2635431602"/>
                    </a:ext>
                  </a:extLst>
                </a:gridCol>
                <a:gridCol w="661518">
                  <a:extLst>
                    <a:ext uri="{9D8B030D-6E8A-4147-A177-3AD203B41FA5}">
                      <a16:colId xmlns:a16="http://schemas.microsoft.com/office/drawing/2014/main" val="3008354043"/>
                    </a:ext>
                  </a:extLst>
                </a:gridCol>
                <a:gridCol w="661518">
                  <a:extLst>
                    <a:ext uri="{9D8B030D-6E8A-4147-A177-3AD203B41FA5}">
                      <a16:colId xmlns:a16="http://schemas.microsoft.com/office/drawing/2014/main" val="811243663"/>
                    </a:ext>
                  </a:extLst>
                </a:gridCol>
              </a:tblGrid>
              <a:tr h="367565">
                <a:tc rowSpan="2">
                  <a:txBody>
                    <a:bodyPr/>
                    <a:lstStyle/>
                    <a:p>
                      <a:pPr algn="ctr">
                        <a:lnSpc>
                          <a:spcPct val="150000"/>
                        </a:lnSpc>
                      </a:pPr>
                      <a:r>
                        <a:rPr lang="ja-JP" altLang="en-US" sz="1000" b="1" kern="0" spc="0" baseline="0" dirty="0">
                          <a:solidFill>
                            <a:schemeClr val="tx1"/>
                          </a:solidFill>
                          <a:effectLst/>
                          <a:latin typeface="+mn-ea"/>
                          <a:ea typeface="+mn-ea"/>
                        </a:rPr>
                        <a:t>部局・課・機関名</a:t>
                      </a:r>
                      <a:r>
                        <a:rPr lang="ja-JP" altLang="en-US" sz="1000" b="1" kern="100" spc="0" baseline="0" dirty="0">
                          <a:solidFill>
                            <a:schemeClr val="tx1"/>
                          </a:solidFill>
                          <a:effectLst/>
                          <a:latin typeface="+mn-ea"/>
                          <a:ea typeface="+mn-ea"/>
                        </a:rPr>
                        <a:t>　</a:t>
                      </a:r>
                      <a:r>
                        <a:rPr lang="en-US" altLang="ja-JP" sz="1000" b="1" kern="0" spc="0" baseline="0" dirty="0">
                          <a:solidFill>
                            <a:schemeClr val="tx1"/>
                          </a:solidFill>
                          <a:effectLst/>
                          <a:latin typeface="+mn-ea"/>
                          <a:ea typeface="+mn-ea"/>
                        </a:rPr>
                        <a:t>※</a:t>
                      </a:r>
                      <a:r>
                        <a:rPr lang="ja-JP" altLang="en-US" sz="1000" b="1" kern="0" spc="0" baseline="0" dirty="0">
                          <a:solidFill>
                            <a:schemeClr val="tx1"/>
                          </a:solidFill>
                          <a:effectLst/>
                          <a:latin typeface="+mn-ea"/>
                          <a:ea typeface="+mn-ea"/>
                        </a:rPr>
                        <a:t>（）内は例</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lnSpc>
                          <a:spcPct val="130000"/>
                        </a:lnSpc>
                      </a:pPr>
                      <a:r>
                        <a:rPr lang="ja-JP" altLang="en-US" sz="1000" b="1" kern="0" spc="0" baseline="0" dirty="0">
                          <a:solidFill>
                            <a:schemeClr val="tx1"/>
                          </a:solidFill>
                          <a:effectLst/>
                          <a:latin typeface="+mn-ea"/>
                          <a:ea typeface="+mn-ea"/>
                        </a:rPr>
                        <a:t>所在地・電話・</a:t>
                      </a:r>
                      <a:endParaRPr lang="ja-JP" altLang="en-US" sz="1000" b="1" kern="100" spc="0" baseline="0" dirty="0">
                        <a:solidFill>
                          <a:schemeClr val="tx1"/>
                        </a:solidFill>
                        <a:effectLst/>
                        <a:latin typeface="+mn-ea"/>
                        <a:ea typeface="+mn-ea"/>
                      </a:endParaRPr>
                    </a:p>
                    <a:p>
                      <a:pPr algn="ctr">
                        <a:lnSpc>
                          <a:spcPct val="130000"/>
                        </a:lnSpc>
                      </a:pPr>
                      <a:r>
                        <a:rPr lang="ja-JP" altLang="en-US" sz="1000" b="1" kern="0" spc="0" baseline="0" dirty="0">
                          <a:solidFill>
                            <a:schemeClr val="tx1"/>
                          </a:solidFill>
                          <a:effectLst/>
                          <a:latin typeface="+mn-ea"/>
                          <a:ea typeface="+mn-ea"/>
                        </a:rPr>
                        <a:t>メール等</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algn="ctr"/>
                      <a:r>
                        <a:rPr kumimoji="1" lang="ja-JP" altLang="en-US" sz="1000" b="1" kern="100" spc="0" baseline="0">
                          <a:solidFill>
                            <a:schemeClr val="tx1"/>
                          </a:solidFill>
                          <a:effectLst/>
                          <a:latin typeface="+mj-ea"/>
                          <a:ea typeface="+mn-ea"/>
                          <a:cs typeface="Times New Roman" panose="02020603050405020304" pitchFamily="18" charset="0"/>
                        </a:rPr>
                        <a:t>ケア相手の状況</a:t>
                      </a:r>
                      <a:r>
                        <a:rPr lang="ja-JP" altLang="en-US" sz="1000" b="1" kern="100" spc="0" baseline="0">
                          <a:solidFill>
                            <a:schemeClr val="tx1"/>
                          </a:solidFill>
                          <a:effectLst/>
                          <a:latin typeface="+mj-ea"/>
                          <a:ea typeface="+mj-ea"/>
                          <a:cs typeface="Times New Roman" panose="02020603050405020304" pitchFamily="18" charset="0"/>
                        </a:rPr>
                        <a:t>（主なものに○）</a:t>
                      </a:r>
                      <a:endParaRPr lang="ja-JP" sz="1000" b="1" kern="100" spc="0" baseline="0" dirty="0">
                        <a:solidFill>
                          <a:schemeClr val="tx1"/>
                        </a:solidFill>
                        <a:effectLst/>
                        <a:latin typeface="+mj-ea"/>
                        <a:ea typeface="+mj-ea"/>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03169118"/>
                  </a:ext>
                </a:extLst>
              </a:tr>
              <a:tr h="720598">
                <a:tc vMerge="1">
                  <a:txBody>
                    <a:bodyPr/>
                    <a:lstStyle/>
                    <a:p>
                      <a:pPr algn="ctr"/>
                      <a:r>
                        <a:rPr lang="ja-JP" sz="1200" b="0" kern="0" dirty="0">
                          <a:solidFill>
                            <a:schemeClr val="tx1"/>
                          </a:solidFill>
                          <a:effectLst/>
                        </a:rPr>
                        <a:t>部局・課・機関名</a:t>
                      </a:r>
                      <a:endParaRPr lang="ja-JP" sz="1200" b="0" kern="100" dirty="0">
                        <a:solidFill>
                          <a:schemeClr val="tx1"/>
                        </a:solidFill>
                        <a:effectLst/>
                      </a:endParaRPr>
                    </a:p>
                    <a:p>
                      <a:pPr algn="ctr"/>
                      <a:r>
                        <a:rPr lang="ja-JP" sz="1200" b="0" kern="0" dirty="0">
                          <a:solidFill>
                            <a:schemeClr val="tx1"/>
                          </a:solidFill>
                          <a:effectLst/>
                        </a:rPr>
                        <a:t>※（）内は例</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r>
                        <a:rPr lang="ja-JP" sz="1200" b="0" kern="0" dirty="0">
                          <a:solidFill>
                            <a:schemeClr val="tx1"/>
                          </a:solidFill>
                          <a:effectLst/>
                        </a:rPr>
                        <a:t>所在地・</a:t>
                      </a:r>
                      <a:endParaRPr lang="ja-JP" sz="1200" b="0" kern="100" dirty="0">
                        <a:solidFill>
                          <a:schemeClr val="tx1"/>
                        </a:solidFill>
                        <a:effectLst/>
                      </a:endParaRPr>
                    </a:p>
                    <a:p>
                      <a:pPr algn="ctr"/>
                      <a:r>
                        <a:rPr lang="ja-JP" sz="1200" b="0" kern="0" dirty="0">
                          <a:solidFill>
                            <a:schemeClr val="tx1"/>
                          </a:solidFill>
                          <a:effectLst/>
                        </a:rPr>
                        <a:t>電話・</a:t>
                      </a:r>
                      <a:endParaRPr lang="ja-JP" sz="1200" b="0" kern="100" dirty="0">
                        <a:solidFill>
                          <a:schemeClr val="tx1"/>
                        </a:solidFill>
                        <a:effectLst/>
                      </a:endParaRPr>
                    </a:p>
                    <a:p>
                      <a:pPr algn="ctr"/>
                      <a:r>
                        <a:rPr lang="ja-JP" sz="1200" b="0" kern="0" dirty="0">
                          <a:solidFill>
                            <a:schemeClr val="tx1"/>
                          </a:solidFill>
                          <a:effectLst/>
                        </a:rPr>
                        <a:t>メール等</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1755" marR="71755" algn="ctr">
                        <a:spcAft>
                          <a:spcPts val="0"/>
                        </a:spcAft>
                      </a:pPr>
                      <a:r>
                        <a:rPr lang="ja-JP" sz="900" kern="0" spc="0" baseline="0" dirty="0">
                          <a:solidFill>
                            <a:schemeClr val="tx1"/>
                          </a:solidFill>
                          <a:effectLst/>
                          <a:latin typeface="+mj-ea"/>
                          <a:ea typeface="+mj-ea"/>
                        </a:rPr>
                        <a:t>高齢・</a:t>
                      </a:r>
                      <a:endParaRPr lang="en-US" altLang="ja-JP" sz="900" kern="0" spc="0" baseline="0" dirty="0">
                        <a:solidFill>
                          <a:schemeClr val="tx1"/>
                        </a:solidFill>
                        <a:effectLst/>
                        <a:latin typeface="+mj-ea"/>
                        <a:ea typeface="+mj-ea"/>
                      </a:endParaRPr>
                    </a:p>
                    <a:p>
                      <a:pPr marL="71755" marR="71755" algn="ctr">
                        <a:spcAft>
                          <a:spcPts val="0"/>
                        </a:spcAft>
                      </a:pPr>
                      <a:r>
                        <a:rPr lang="ja-JP" sz="900" kern="0" spc="0" baseline="0" dirty="0">
                          <a:solidFill>
                            <a:schemeClr val="tx1"/>
                          </a:solidFill>
                          <a:effectLst/>
                          <a:latin typeface="+mj-ea"/>
                          <a:ea typeface="+mj-ea"/>
                        </a:rPr>
                        <a:t>要介護</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障害</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病気</a:t>
                      </a:r>
                      <a:r>
                        <a:rPr lang="ja-JP" altLang="en-US" sz="900" kern="0" spc="0" baseline="0" dirty="0">
                          <a:solidFill>
                            <a:schemeClr val="tx1"/>
                          </a:solidFill>
                          <a:effectLst/>
                          <a:latin typeface="+mj-ea"/>
                          <a:ea typeface="+mj-ea"/>
                        </a:rPr>
                        <a:t>・</a:t>
                      </a:r>
                      <a:r>
                        <a:rPr lang="ja-JP" sz="900" kern="0" spc="0" baseline="0" dirty="0">
                          <a:solidFill>
                            <a:schemeClr val="tx1"/>
                          </a:solidFill>
                          <a:effectLst/>
                          <a:latin typeface="+mj-ea"/>
                          <a:ea typeface="+mj-ea"/>
                        </a:rPr>
                        <a:t>難病</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精神疾患・</a:t>
                      </a:r>
                      <a:endParaRPr lang="en-US" altLang="ja-JP" sz="900" kern="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依存症</a:t>
                      </a:r>
                      <a:endParaRPr lang="en-US" altLang="ja-JP" sz="900" kern="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日本語が</a:t>
                      </a:r>
                      <a:endParaRPr lang="en-US" altLang="ja-JP" sz="900" kern="10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母語でない</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生活困窮等</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kumimoji="1" lang="ja-JP" altLang="en-US" sz="900" u="none" kern="0" spc="0" baseline="0" dirty="0">
                          <a:solidFill>
                            <a:schemeClr val="tx1"/>
                          </a:solidFill>
                          <a:effectLst/>
                          <a:latin typeface="+mj-ea"/>
                          <a:ea typeface="+mn-ea"/>
                          <a:cs typeface="+mn-cs"/>
                        </a:rPr>
                        <a:t>家族の障害等に加え、きょうだいが幼い</a:t>
                      </a:r>
                      <a:endParaRPr kumimoji="1" lang="ja-JP" altLang="ja-JP" sz="900" u="none" kern="100" spc="0" baseline="0" dirty="0">
                        <a:solidFill>
                          <a:schemeClr val="tx1"/>
                        </a:solidFill>
                        <a:effectLst/>
                        <a:latin typeface="+mj-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その他</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17154710"/>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取組推進の中心機関</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8715033"/>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ヤングケアラー・コーディネーター</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284472"/>
                  </a:ext>
                </a:extLst>
              </a:tr>
              <a:tr h="37691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児童福祉、子供家庭支援センター</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3905926"/>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教育委員会（学校での様子把握のため</a:t>
                      </a:r>
                      <a:r>
                        <a:rPr lang="ja-JP" sz="850" b="0" kern="0" spc="0" baseline="0" dirty="0">
                          <a:solidFill>
                            <a:schemeClr val="tx1"/>
                          </a:solidFill>
                          <a:effectLst/>
                          <a:latin typeface="+mj-ea"/>
                          <a:ea typeface="+mj-ea"/>
                        </a:rPr>
                        <a:t>）</a:t>
                      </a:r>
                      <a:r>
                        <a:rPr lang="en-US" altLang="ja-JP" sz="850" b="0" kern="0" spc="0" baseline="0" dirty="0">
                          <a:solidFill>
                            <a:schemeClr val="tx1"/>
                          </a:solidFill>
                          <a:effectLst/>
                          <a:latin typeface="+mj-ea"/>
                          <a:ea typeface="+mj-ea"/>
                        </a:rPr>
                        <a:t>)</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339451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高齢者福祉</a:t>
                      </a:r>
                      <a:r>
                        <a:rPr lang="ja-JP" sz="850" b="0" kern="0" spc="0" baseline="0" dirty="0">
                          <a:solidFill>
                            <a:schemeClr val="tx1"/>
                          </a:solidFill>
                          <a:effectLst/>
                          <a:latin typeface="+mj-ea"/>
                          <a:ea typeface="+mj-ea"/>
                        </a:rPr>
                        <a:t>、介護保険、地域包括支援センター）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6936166"/>
                  </a:ext>
                </a:extLst>
              </a:tr>
              <a:tr h="321751">
                <a:tc>
                  <a:txBody>
                    <a:bodyPr/>
                    <a:lstStyle/>
                    <a:p>
                      <a:pPr algn="just"/>
                      <a:r>
                        <a:rPr lang="ja-JP" sz="850" b="0" kern="0" spc="0" baseline="0" dirty="0">
                          <a:solidFill>
                            <a:schemeClr val="tx1"/>
                          </a:solidFill>
                          <a:effectLst/>
                          <a:latin typeface="+mj-ea"/>
                          <a:ea typeface="+mj-ea"/>
                        </a:rPr>
                        <a:t>（障害福祉、障害者相談支援窓口）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6937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保健所・</a:t>
                      </a:r>
                      <a:r>
                        <a:rPr lang="ja-JP" sz="850" b="0" kern="0" spc="0" baseline="0" dirty="0">
                          <a:solidFill>
                            <a:schemeClr val="tx1"/>
                          </a:solidFill>
                          <a:effectLst/>
                          <a:latin typeface="+mj-ea"/>
                          <a:ea typeface="+mj-ea"/>
                        </a:rPr>
                        <a:t>保健センター）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07577" rtl="0" eaLnBrk="1" fontAlgn="auto" latinLnBrk="0" hangingPunct="1">
                        <a:lnSpc>
                          <a:spcPct val="100000"/>
                        </a:lnSpc>
                        <a:spcBef>
                          <a:spcPts val="0"/>
                        </a:spcBef>
                        <a:spcAft>
                          <a:spcPts val="0"/>
                        </a:spcAft>
                        <a:buClrTx/>
                        <a:buSzTx/>
                        <a:buFontTx/>
                        <a:buNone/>
                        <a:tabLst/>
                        <a:defRPr/>
                      </a:pPr>
                      <a:r>
                        <a:rPr lang="ja-JP" alt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a:solidFill>
                            <a:schemeClr val="tx1"/>
                          </a:solidFill>
                          <a:effectLst/>
                          <a:latin typeface="+mn-ea"/>
                          <a:ea typeface="+mn-ea"/>
                        </a:rPr>
                        <a:t>○</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7701171"/>
                  </a:ext>
                </a:extLst>
              </a:tr>
              <a:tr h="321751">
                <a:tc>
                  <a:txBody>
                    <a:bodyPr/>
                    <a:lstStyle/>
                    <a:p>
                      <a:pPr algn="just"/>
                      <a:r>
                        <a:rPr lang="ja-JP" sz="850" b="0" kern="0" spc="0" baseline="0" dirty="0">
                          <a:solidFill>
                            <a:schemeClr val="tx1"/>
                          </a:solidFill>
                          <a:effectLst/>
                          <a:latin typeface="+mj-ea"/>
                          <a:ea typeface="+mj-ea"/>
                        </a:rPr>
                        <a:t>（生活福祉、福祉事務所、自立相談支援機関）</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p>
                    <a:p>
                      <a:pPr algn="ct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7505705"/>
                  </a:ext>
                </a:extLst>
              </a:tr>
              <a:tr h="321751">
                <a:tc>
                  <a:txBody>
                    <a:bodyPr/>
                    <a:lstStyle/>
                    <a:p>
                      <a:pPr algn="just"/>
                      <a:r>
                        <a:rPr lang="ja-JP" sz="850" b="0" kern="0" spc="0" baseline="0" dirty="0">
                          <a:solidFill>
                            <a:schemeClr val="tx1"/>
                          </a:solidFill>
                          <a:effectLst/>
                          <a:latin typeface="+mj-ea"/>
                          <a:ea typeface="+mj-ea"/>
                        </a:rPr>
                        <a:t>（医療機関・訪問看護）</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888058"/>
                  </a:ext>
                </a:extLst>
              </a:tr>
              <a:tr h="321751">
                <a:tc>
                  <a:txBody>
                    <a:bodyPr/>
                    <a:lstStyle/>
                    <a:p>
                      <a:pPr algn="just"/>
                      <a:r>
                        <a:rPr lang="ja-JP" sz="850" b="0" kern="0" spc="0" baseline="0" dirty="0">
                          <a:solidFill>
                            <a:schemeClr val="tx1"/>
                          </a:solidFill>
                          <a:effectLst/>
                          <a:latin typeface="+mj-ea"/>
                          <a:ea typeface="+mj-ea"/>
                        </a:rPr>
                        <a:t>（多文化共生窓口）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81372"/>
                  </a:ext>
                </a:extLst>
              </a:tr>
              <a:tr h="32175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民間支援団体（ピアサポート・非営利団体等）</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800" b="1" kern="0" spc="0" baseline="0" dirty="0">
                          <a:solidFill>
                            <a:schemeClr val="tx1"/>
                          </a:solidFill>
                          <a:effectLst/>
                          <a:latin typeface="+mn-ea"/>
                          <a:ea typeface="+mn-ea"/>
                        </a:rPr>
                        <a:t>○</a:t>
                      </a: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6996386"/>
                  </a:ext>
                </a:extLst>
              </a:tr>
            </a:tbl>
          </a:graphicData>
        </a:graphic>
      </p:graphicFrame>
      <p:sp>
        <p:nvSpPr>
          <p:cNvPr id="9" name="正方形/長方形 8"/>
          <p:cNvSpPr/>
          <p:nvPr/>
        </p:nvSpPr>
        <p:spPr>
          <a:xfrm>
            <a:off x="1757689" y="870666"/>
            <a:ext cx="8398552" cy="1489035"/>
          </a:xfrm>
          <a:prstGeom prst="rect">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こども家庭庁　ヤングケアラーについて　</a:t>
            </a:r>
            <a:r>
              <a:rPr kumimoji="1" lang="ja-JP" altLang="en-US" sz="1000" dirty="0">
                <a:solidFill>
                  <a:schemeClr val="tx1"/>
                </a:solidFill>
              </a:rPr>
              <a:t>（</a:t>
            </a:r>
            <a:r>
              <a:rPr kumimoji="1" lang="en-US" altLang="ja-JP" sz="1000" dirty="0">
                <a:solidFill>
                  <a:schemeClr val="tx1"/>
                </a:solidFill>
                <a:hlinkClick r:id="rId2"/>
              </a:rPr>
              <a:t>https://www.cfa.go.jp/policies/young-carer/</a:t>
            </a:r>
            <a:r>
              <a:rPr kumimoji="1" lang="ja-JP" altLang="en-US" sz="1000" dirty="0">
                <a:solidFill>
                  <a:schemeClr val="tx1"/>
                </a:solidFill>
              </a:rPr>
              <a:t>）</a:t>
            </a:r>
            <a:endParaRPr kumimoji="1" lang="en-US" altLang="ja-JP" sz="100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ヤングケアラー支援ガイドライン</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（厚生労働省令和</a:t>
            </a:r>
            <a:r>
              <a:rPr kumimoji="1" lang="en-US" altLang="ja-JP" sz="1000" spc="70" dirty="0">
                <a:solidFill>
                  <a:schemeClr val="tx1"/>
                </a:solidFill>
              </a:rPr>
              <a:t>3</a:t>
            </a:r>
            <a:r>
              <a:rPr kumimoji="1" lang="ja-JP" altLang="en-US" sz="1000" spc="70" dirty="0">
                <a:solidFill>
                  <a:schemeClr val="tx1"/>
                </a:solidFill>
              </a:rPr>
              <a:t>年度 子ども・子育て支援推進調査研究事業 有限責任監査法人トーマツ「多機関・多職種連携によるヤングケアラー支援</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マニュアル～ケアを担う子どもを地域で支えるために～」）</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（こども家庭庁令和</a:t>
            </a:r>
            <a:r>
              <a:rPr kumimoji="1" lang="en-US" altLang="ja-JP" sz="1000" spc="70" dirty="0">
                <a:solidFill>
                  <a:schemeClr val="tx1"/>
                </a:solidFill>
              </a:rPr>
              <a:t>6</a:t>
            </a:r>
            <a:r>
              <a:rPr kumimoji="1" lang="ja-JP" altLang="en-US" sz="1000" spc="70" dirty="0">
                <a:solidFill>
                  <a:schemeClr val="tx1"/>
                </a:solidFill>
              </a:rPr>
              <a:t>年度 子ども・子育て支援等推進調査研究事業 有限責任監査法人トーマツ「ヤングケアラー支援ガイドライン（仮称）」）</a:t>
            </a:r>
            <a:endParaRPr kumimoji="1" lang="en-US" altLang="ja-JP" sz="1000" spc="70" dirty="0">
              <a:solidFill>
                <a:schemeClr val="tx1"/>
              </a:solidFill>
            </a:endParaRPr>
          </a:p>
          <a:p>
            <a:pPr algn="just">
              <a:lnSpc>
                <a:spcPct val="140000"/>
              </a:lnSpc>
              <a:buClr>
                <a:srgbClr val="F7B353"/>
              </a:buClr>
            </a:pPr>
            <a:r>
              <a:rPr kumimoji="1" lang="ja-JP" altLang="en-US" sz="800" dirty="0">
                <a:solidFill>
                  <a:schemeClr val="tx1"/>
                </a:solidFill>
              </a:rPr>
              <a:t>　</a:t>
            </a:r>
            <a:r>
              <a:rPr kumimoji="1" lang="ja-JP" altLang="en-US" sz="1000" dirty="0">
                <a:solidFill>
                  <a:schemeClr val="tx1"/>
                </a:solidFill>
              </a:rPr>
              <a:t>（上記「こども家庭庁</a:t>
            </a:r>
            <a:r>
              <a:rPr kumimoji="1" lang="ja-JP" altLang="en-US" sz="1000" spc="70" dirty="0">
                <a:solidFill>
                  <a:schemeClr val="tx1"/>
                </a:solidFill>
              </a:rPr>
              <a:t>　ヤングケアラーについて」ウェブサイト内</a:t>
            </a:r>
            <a:r>
              <a:rPr kumimoji="1" lang="ja-JP" altLang="en-US" sz="1000" dirty="0">
                <a:solidFill>
                  <a:schemeClr val="tx1"/>
                </a:solidFill>
              </a:rPr>
              <a:t>「</a:t>
            </a:r>
            <a:r>
              <a:rPr kumimoji="1" lang="ja-JP" altLang="en-US" sz="1000" spc="70" dirty="0">
                <a:solidFill>
                  <a:schemeClr val="tx1"/>
                </a:solidFill>
              </a:rPr>
              <a:t>ヤングケアラーに関する調査研究</a:t>
            </a:r>
            <a:r>
              <a:rPr kumimoji="1" lang="ja-JP" altLang="en-US" sz="1000" dirty="0">
                <a:solidFill>
                  <a:schemeClr val="tx1"/>
                </a:solidFill>
              </a:rPr>
              <a:t>」参照）</a:t>
            </a:r>
            <a:endParaRPr kumimoji="1" lang="en-US" altLang="ja-JP" sz="1000" dirty="0">
              <a:solidFill>
                <a:schemeClr val="tx1"/>
              </a:solidFill>
            </a:endParaRPr>
          </a:p>
        </p:txBody>
      </p:sp>
      <p:sp>
        <p:nvSpPr>
          <p:cNvPr id="11" name="正方形/長方形 10"/>
          <p:cNvSpPr/>
          <p:nvPr/>
        </p:nvSpPr>
        <p:spPr>
          <a:xfrm>
            <a:off x="539906" y="870666"/>
            <a:ext cx="1213448" cy="1489035"/>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spc="150" dirty="0">
                <a:solidFill>
                  <a:schemeClr val="tx1"/>
                </a:solidFill>
              </a:rPr>
              <a:t>参考資料・</a:t>
            </a:r>
            <a:endParaRPr kumimoji="1" lang="en-US" altLang="ja-JP" sz="1200" b="1" spc="150" dirty="0">
              <a:solidFill>
                <a:schemeClr val="tx1"/>
              </a:solidFill>
            </a:endParaRPr>
          </a:p>
          <a:p>
            <a:pPr algn="ctr"/>
            <a:r>
              <a:rPr kumimoji="1" lang="ja-JP" altLang="en-US" sz="1200" b="1" spc="150" dirty="0">
                <a:solidFill>
                  <a:schemeClr val="tx1"/>
                </a:solidFill>
              </a:rPr>
              <a:t>マニュアル</a:t>
            </a:r>
          </a:p>
        </p:txBody>
      </p:sp>
      <p:grpSp>
        <p:nvGrpSpPr>
          <p:cNvPr id="5" name="グループ化 4"/>
          <p:cNvGrpSpPr/>
          <p:nvPr/>
        </p:nvGrpSpPr>
        <p:grpSpPr>
          <a:xfrm>
            <a:off x="539906" y="2470996"/>
            <a:ext cx="3805931" cy="195276"/>
            <a:chOff x="539906" y="2244746"/>
            <a:chExt cx="3805931" cy="195276"/>
          </a:xfrm>
        </p:grpSpPr>
        <p:sp>
          <p:nvSpPr>
            <p:cNvPr id="12" name="正方形/長方形 11"/>
            <p:cNvSpPr/>
            <p:nvPr/>
          </p:nvSpPr>
          <p:spPr>
            <a:xfrm>
              <a:off x="697201" y="2245252"/>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相談窓口、支援機関（埋めて活用ください）</a:t>
              </a:r>
            </a:p>
          </p:txBody>
        </p:sp>
        <p:sp>
          <p:nvSpPr>
            <p:cNvPr id="4" name="正方形/長方形 3"/>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624" y="772250"/>
            <a:ext cx="918936" cy="608875"/>
          </a:xfrm>
          <a:prstGeom prst="rect">
            <a:avLst/>
          </a:prstGeom>
        </p:spPr>
      </p:pic>
    </p:spTree>
    <p:extLst>
      <p:ext uri="{BB962C8B-B14F-4D97-AF65-F5344CB8AC3E}">
        <p14:creationId xmlns:p14="http://schemas.microsoft.com/office/powerpoint/2010/main" val="3271710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D688A-A814-409F-2D1E-0975D46D6F14}"/>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D9A6E9B-3D8A-CCB8-6854-00E6993BB06F}"/>
              </a:ext>
            </a:extLst>
          </p:cNvPr>
          <p:cNvSpPr>
            <a:spLocks noGrp="1"/>
          </p:cNvSpPr>
          <p:nvPr>
            <p:ph type="sldNum" sz="quarter" idx="12"/>
          </p:nvPr>
        </p:nvSpPr>
        <p:spPr/>
        <p:txBody>
          <a:bodyPr/>
          <a:lstStyle/>
          <a:p>
            <a:fld id="{E404A7C7-E5A9-4202-A9FB-4BD923E4729E}" type="slidenum">
              <a:rPr lang="ja-JP" altLang="en-US" smtClean="0"/>
              <a:pPr/>
              <a:t>11</a:t>
            </a:fld>
            <a:endParaRPr lang="ja-JP" altLang="en-US"/>
          </a:p>
        </p:txBody>
      </p:sp>
      <p:sp>
        <p:nvSpPr>
          <p:cNvPr id="2" name="タイトル 1">
            <a:extLst>
              <a:ext uri="{FF2B5EF4-FFF2-40B4-BE49-F238E27FC236}">
                <a16:creationId xmlns:a16="http://schemas.microsoft.com/office/drawing/2014/main" id="{EA519451-219C-B81C-1299-2077608C5F15}"/>
              </a:ext>
            </a:extLst>
          </p:cNvPr>
          <p:cNvSpPr>
            <a:spLocks noGrp="1"/>
          </p:cNvSpPr>
          <p:nvPr>
            <p:ph type="title"/>
          </p:nvPr>
        </p:nvSpPr>
        <p:spPr/>
        <p:txBody>
          <a:bodyPr/>
          <a:lstStyle/>
          <a:p>
            <a:r>
              <a:rPr lang="ja-JP" altLang="en-US" dirty="0"/>
              <a:t>参考となるマニュアルや相談窓口、支援関係機関一覧</a:t>
            </a:r>
          </a:p>
        </p:txBody>
      </p:sp>
      <p:graphicFrame>
        <p:nvGraphicFramePr>
          <p:cNvPr id="9" name="表 8">
            <a:extLst>
              <a:ext uri="{FF2B5EF4-FFF2-40B4-BE49-F238E27FC236}">
                <a16:creationId xmlns:a16="http://schemas.microsoft.com/office/drawing/2014/main" id="{0DC438C7-2E1F-5777-B741-DA463E5472CA}"/>
              </a:ext>
            </a:extLst>
          </p:cNvPr>
          <p:cNvGraphicFramePr>
            <a:graphicFrameLocks noGrp="1"/>
          </p:cNvGraphicFramePr>
          <p:nvPr>
            <p:extLst>
              <p:ext uri="{D42A27DB-BD31-4B8C-83A1-F6EECF244321}">
                <p14:modId xmlns:p14="http://schemas.microsoft.com/office/powerpoint/2010/main" val="2885567606"/>
              </p:ext>
            </p:extLst>
          </p:nvPr>
        </p:nvGraphicFramePr>
        <p:xfrm>
          <a:off x="539906" y="1053170"/>
          <a:ext cx="9616335" cy="1008000"/>
        </p:xfrm>
        <a:graphic>
          <a:graphicData uri="http://schemas.openxmlformats.org/drawingml/2006/table">
            <a:tbl>
              <a:tblPr firstRow="1" firstCol="1" bandRow="1">
                <a:tableStyleId>{5C22544A-7EE6-4342-B048-85BDC9FD1C3A}</a:tableStyleId>
              </a:tblPr>
              <a:tblGrid>
                <a:gridCol w="3265959">
                  <a:extLst>
                    <a:ext uri="{9D8B030D-6E8A-4147-A177-3AD203B41FA5}">
                      <a16:colId xmlns:a16="http://schemas.microsoft.com/office/drawing/2014/main" val="4261298994"/>
                    </a:ext>
                  </a:extLst>
                </a:gridCol>
                <a:gridCol w="3313341">
                  <a:extLst>
                    <a:ext uri="{9D8B030D-6E8A-4147-A177-3AD203B41FA5}">
                      <a16:colId xmlns:a16="http://schemas.microsoft.com/office/drawing/2014/main" val="3458921727"/>
                    </a:ext>
                  </a:extLst>
                </a:gridCol>
                <a:gridCol w="3037035">
                  <a:extLst>
                    <a:ext uri="{9D8B030D-6E8A-4147-A177-3AD203B41FA5}">
                      <a16:colId xmlns:a16="http://schemas.microsoft.com/office/drawing/2014/main" val="1483717888"/>
                    </a:ext>
                  </a:extLst>
                </a:gridCol>
              </a:tblGrid>
              <a:tr h="252000">
                <a:tc>
                  <a:txBody>
                    <a:bodyPr/>
                    <a:lstStyle/>
                    <a:p>
                      <a:pPr algn="l"/>
                      <a:r>
                        <a:rPr lang="ja-JP" sz="1000" kern="0" spc="70" baseline="0" dirty="0">
                          <a:solidFill>
                            <a:schemeClr val="tx1"/>
                          </a:solidFill>
                          <a:effectLst/>
                          <a:latin typeface="+mn-ea"/>
                          <a:ea typeface="+mn-ea"/>
                          <a:cs typeface="Times New Roman" panose="02020603050405020304" pitchFamily="18" charset="0"/>
                        </a:rPr>
                        <a:t>相談内容</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虐待の相談以外にも子供の福祉に関する様々な相談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児童相談所</a:t>
                      </a:r>
                      <a:r>
                        <a:rPr lang="ja-JP" altLang="en-US" sz="1000" kern="0" spc="70" baseline="0" dirty="0">
                          <a:solidFill>
                            <a:schemeClr val="tx1"/>
                          </a:solidFill>
                          <a:effectLst/>
                          <a:latin typeface="+mn-ea"/>
                          <a:ea typeface="+mn-ea"/>
                          <a:cs typeface="Times New Roman" panose="02020603050405020304" pitchFamily="18" charset="0"/>
                        </a:rPr>
                        <a:t>虐待対応</a:t>
                      </a:r>
                      <a:r>
                        <a:rPr lang="ja-JP" sz="1000" kern="0" spc="70" baseline="0" dirty="0">
                          <a:solidFill>
                            <a:schemeClr val="tx1"/>
                          </a:solidFill>
                          <a:effectLst/>
                          <a:latin typeface="+mn-ea"/>
                          <a:ea typeface="+mn-ea"/>
                          <a:cs typeface="Times New Roman" panose="02020603050405020304" pitchFamily="18" charset="0"/>
                        </a:rPr>
                        <a:t>ダイヤル</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0120-189-783</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いじめやその他の子供の</a:t>
                      </a:r>
                      <a:r>
                        <a:rPr lang="en-US" sz="1000" kern="0" spc="70" baseline="0" dirty="0">
                          <a:solidFill>
                            <a:schemeClr val="tx1">
                              <a:lumMod val="75000"/>
                              <a:lumOff val="25000"/>
                            </a:schemeClr>
                          </a:solidFill>
                          <a:effectLst/>
                          <a:latin typeface="+mn-ea"/>
                          <a:ea typeface="+mn-ea"/>
                          <a:cs typeface="Times New Roman" panose="02020603050405020304" pitchFamily="18" charset="0"/>
                        </a:rPr>
                        <a:t>SOS</a:t>
                      </a:r>
                      <a:r>
                        <a:rPr lang="ja-JP" sz="1000" kern="0" spc="70" baseline="0" dirty="0">
                          <a:solidFill>
                            <a:schemeClr val="tx1">
                              <a:lumMod val="75000"/>
                              <a:lumOff val="25000"/>
                            </a:schemeClr>
                          </a:solidFill>
                          <a:effectLst/>
                          <a:latin typeface="+mn-ea"/>
                          <a:ea typeface="+mn-ea"/>
                          <a:cs typeface="Times New Roman" panose="02020603050405020304" pitchFamily="18" charset="0"/>
                        </a:rPr>
                        <a:t>全般</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en-US" sz="1000" kern="0" spc="70" baseline="0" dirty="0">
                          <a:solidFill>
                            <a:schemeClr val="tx1"/>
                          </a:solidFill>
                          <a:effectLst/>
                          <a:latin typeface="+mn-ea"/>
                          <a:ea typeface="+mn-ea"/>
                          <a:cs typeface="Times New Roman" panose="02020603050405020304" pitchFamily="18" charset="0"/>
                        </a:rPr>
                        <a:t>24</a:t>
                      </a:r>
                      <a:r>
                        <a:rPr lang="ja-JP" sz="1000" kern="0" spc="70" baseline="0" dirty="0">
                          <a:solidFill>
                            <a:schemeClr val="tx1"/>
                          </a:solidFill>
                          <a:effectLst/>
                          <a:latin typeface="+mn-ea"/>
                          <a:ea typeface="+mn-ea"/>
                          <a:cs typeface="Times New Roman" panose="02020603050405020304" pitchFamily="18" charset="0"/>
                        </a:rPr>
                        <a:t>時間子供</a:t>
                      </a:r>
                      <a:r>
                        <a:rPr lang="en-US" sz="1000" kern="0" spc="70" baseline="0" dirty="0">
                          <a:solidFill>
                            <a:schemeClr val="tx1"/>
                          </a:solidFill>
                          <a:effectLst/>
                          <a:latin typeface="+mn-ea"/>
                          <a:ea typeface="+mn-ea"/>
                          <a:cs typeface="Times New Roman" panose="02020603050405020304" pitchFamily="18" charset="0"/>
                        </a:rPr>
                        <a:t>SOS</a:t>
                      </a:r>
                      <a:r>
                        <a:rPr lang="ja-JP" sz="1000" kern="0" spc="70" baseline="0" dirty="0">
                          <a:solidFill>
                            <a:schemeClr val="tx1"/>
                          </a:solidFill>
                          <a:effectLst/>
                          <a:latin typeface="+mn-ea"/>
                          <a:ea typeface="+mn-ea"/>
                          <a:cs typeface="Times New Roman" panose="02020603050405020304" pitchFamily="18" charset="0"/>
                        </a:rPr>
                        <a:t>ダイヤル（文部科学省）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0120-0-78310</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「いじめ」や虐待など子供の人権問題に関する相談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altLang="en-US" sz="1000" kern="0" spc="70" baseline="0" dirty="0">
                          <a:solidFill>
                            <a:schemeClr val="tx1"/>
                          </a:solidFill>
                          <a:effectLst/>
                          <a:latin typeface="+mn-ea"/>
                          <a:ea typeface="+mn-ea"/>
                          <a:cs typeface="Times New Roman" panose="02020603050405020304" pitchFamily="18" charset="0"/>
                        </a:rPr>
                        <a:t>こども</a:t>
                      </a:r>
                      <a:r>
                        <a:rPr lang="ja-JP" sz="1000" kern="0" spc="70" baseline="0" dirty="0">
                          <a:solidFill>
                            <a:schemeClr val="tx1"/>
                          </a:solidFill>
                          <a:effectLst/>
                          <a:latin typeface="+mn-ea"/>
                          <a:ea typeface="+mn-ea"/>
                          <a:cs typeface="Times New Roman" panose="02020603050405020304" pitchFamily="18" charset="0"/>
                        </a:rPr>
                        <a:t>の人権</a:t>
                      </a:r>
                      <a:r>
                        <a:rPr lang="en-US" sz="1000" kern="0" spc="70" baseline="0" dirty="0">
                          <a:solidFill>
                            <a:schemeClr val="tx1"/>
                          </a:solidFill>
                          <a:effectLst/>
                          <a:latin typeface="+mn-ea"/>
                          <a:ea typeface="+mn-ea"/>
                          <a:cs typeface="Times New Roman" panose="02020603050405020304" pitchFamily="18" charset="0"/>
                        </a:rPr>
                        <a:t>110</a:t>
                      </a:r>
                      <a:r>
                        <a:rPr lang="ja-JP" sz="1000" kern="0" spc="70" baseline="0" dirty="0">
                          <a:solidFill>
                            <a:schemeClr val="tx1"/>
                          </a:solidFill>
                          <a:effectLst/>
                          <a:latin typeface="+mn-ea"/>
                          <a:ea typeface="+mn-ea"/>
                          <a:cs typeface="Times New Roman" panose="02020603050405020304" pitchFamily="18" charset="0"/>
                        </a:rPr>
                        <a:t>番（法務省）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電話番号：</a:t>
                      </a:r>
                      <a:r>
                        <a:rPr lang="en-US" sz="1000" kern="0" spc="70" baseline="0" dirty="0">
                          <a:solidFill>
                            <a:schemeClr val="tx1"/>
                          </a:solidFill>
                          <a:effectLst/>
                          <a:latin typeface="+mn-ea"/>
                          <a:ea typeface="+mn-ea"/>
                          <a:cs typeface="Times New Roman" panose="02020603050405020304" pitchFamily="18" charset="0"/>
                        </a:rPr>
                        <a:t>0120-007-110</a:t>
                      </a:r>
                      <a:r>
                        <a:rPr lang="ja-JP" sz="1000" kern="0" spc="70" baseline="0" dirty="0">
                          <a:solidFill>
                            <a:schemeClr val="tx1"/>
                          </a:solidFill>
                          <a:effectLst/>
                          <a:latin typeface="+mn-ea"/>
                          <a:ea typeface="+mn-ea"/>
                          <a:cs typeface="Times New Roman" panose="02020603050405020304" pitchFamily="18" charset="0"/>
                        </a:rPr>
                        <a:t>（平日）</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7074612"/>
                  </a:ext>
                </a:extLst>
              </a:tr>
            </a:tbl>
          </a:graphicData>
        </a:graphic>
      </p:graphicFrame>
      <p:graphicFrame>
        <p:nvGraphicFramePr>
          <p:cNvPr id="13" name="表 12">
            <a:extLst>
              <a:ext uri="{FF2B5EF4-FFF2-40B4-BE49-F238E27FC236}">
                <a16:creationId xmlns:a16="http://schemas.microsoft.com/office/drawing/2014/main" id="{969A007A-F7B7-102B-C979-6BDE1B438180}"/>
              </a:ext>
            </a:extLst>
          </p:cNvPr>
          <p:cNvGraphicFramePr>
            <a:graphicFrameLocks noGrp="1"/>
          </p:cNvGraphicFramePr>
          <p:nvPr>
            <p:extLst>
              <p:ext uri="{D42A27DB-BD31-4B8C-83A1-F6EECF244321}">
                <p14:modId xmlns:p14="http://schemas.microsoft.com/office/powerpoint/2010/main" val="1075720500"/>
              </p:ext>
            </p:extLst>
          </p:nvPr>
        </p:nvGraphicFramePr>
        <p:xfrm>
          <a:off x="535570" y="5821885"/>
          <a:ext cx="9616335" cy="342098"/>
        </p:xfrm>
        <a:graphic>
          <a:graphicData uri="http://schemas.openxmlformats.org/drawingml/2006/table">
            <a:tbl>
              <a:tblPr firstRow="1" firstCol="1" bandRow="1">
                <a:tableStyleId>{5C22544A-7EE6-4342-B048-85BDC9FD1C3A}</a:tableStyleId>
              </a:tblPr>
              <a:tblGrid>
                <a:gridCol w="4865989">
                  <a:extLst>
                    <a:ext uri="{9D8B030D-6E8A-4147-A177-3AD203B41FA5}">
                      <a16:colId xmlns:a16="http://schemas.microsoft.com/office/drawing/2014/main" val="1373258002"/>
                    </a:ext>
                  </a:extLst>
                </a:gridCol>
                <a:gridCol w="4750346">
                  <a:extLst>
                    <a:ext uri="{9D8B030D-6E8A-4147-A177-3AD203B41FA5}">
                      <a16:colId xmlns:a16="http://schemas.microsoft.com/office/drawing/2014/main" val="3615260428"/>
                    </a:ext>
                  </a:extLst>
                </a:gridCol>
              </a:tblGrid>
              <a:tr h="342098">
                <a:tc>
                  <a:txBody>
                    <a:bodyPr/>
                    <a:lstStyle/>
                    <a:p>
                      <a:pPr algn="ctr"/>
                      <a:r>
                        <a:rPr lang="ja-JP" altLang="en-US" sz="1000" b="1" kern="0" dirty="0">
                          <a:solidFill>
                            <a:schemeClr val="tx1"/>
                          </a:solidFill>
                          <a:effectLst/>
                          <a:latin typeface="+mn-ea"/>
                          <a:ea typeface="+mn-ea"/>
                          <a:cs typeface="ＭＳ Ｐゴシック" panose="020B0600070205080204" pitchFamily="50" charset="-128"/>
                        </a:rPr>
                        <a:t>東京都ヤングケアラー相談支援等補助事業　補助団体一覧</a:t>
                      </a: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30000"/>
                      </a:srgbClr>
                    </a:solidFill>
                  </a:tcPr>
                </a:tc>
                <a:tc>
                  <a:txBody>
                    <a:bodyPr/>
                    <a:lstStyle/>
                    <a:p>
                      <a:pPr algn="ctr"/>
                      <a:r>
                        <a:rPr lang="en-US" sz="1000" b="0" kern="0" dirty="0">
                          <a:solidFill>
                            <a:schemeClr val="tx1"/>
                          </a:solidFill>
                          <a:effectLst/>
                          <a:latin typeface="+mn-ea"/>
                          <a:ea typeface="+mn-ea"/>
                          <a:cs typeface="Times New Roman" panose="02020603050405020304" pitchFamily="18" charset="0"/>
                          <a:hlinkClick r:id="rId2"/>
                        </a:rPr>
                        <a:t>https://www.fukushi.metro.tokyo.lg.jp/kodomo/kosodate/young-carer</a:t>
                      </a:r>
                      <a:endParaRPr lang="ja-JP" sz="1000" b="0" kern="10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603180"/>
                  </a:ext>
                </a:extLst>
              </a:tr>
            </a:tbl>
          </a:graphicData>
        </a:graphic>
      </p:graphicFrame>
      <p:graphicFrame>
        <p:nvGraphicFramePr>
          <p:cNvPr id="15" name="表 14">
            <a:extLst>
              <a:ext uri="{FF2B5EF4-FFF2-40B4-BE49-F238E27FC236}">
                <a16:creationId xmlns:a16="http://schemas.microsoft.com/office/drawing/2014/main" id="{549206CD-379C-2041-3EBC-02C67DAF6901}"/>
              </a:ext>
            </a:extLst>
          </p:cNvPr>
          <p:cNvGraphicFramePr>
            <a:graphicFrameLocks noGrp="1"/>
          </p:cNvGraphicFramePr>
          <p:nvPr>
            <p:extLst>
              <p:ext uri="{D42A27DB-BD31-4B8C-83A1-F6EECF244321}">
                <p14:modId xmlns:p14="http://schemas.microsoft.com/office/powerpoint/2010/main" val="2187681682"/>
              </p:ext>
            </p:extLst>
          </p:nvPr>
        </p:nvGraphicFramePr>
        <p:xfrm>
          <a:off x="535571" y="3163531"/>
          <a:ext cx="9616335" cy="2383920"/>
        </p:xfrm>
        <a:graphic>
          <a:graphicData uri="http://schemas.openxmlformats.org/drawingml/2006/table">
            <a:tbl>
              <a:tblPr firstRow="1" firstCol="1" bandRow="1">
                <a:tableStyleId>{5C22544A-7EE6-4342-B048-85BDC9FD1C3A}</a:tableStyleId>
              </a:tblPr>
              <a:tblGrid>
                <a:gridCol w="2142173">
                  <a:extLst>
                    <a:ext uri="{9D8B030D-6E8A-4147-A177-3AD203B41FA5}">
                      <a16:colId xmlns:a16="http://schemas.microsoft.com/office/drawing/2014/main" val="4261298994"/>
                    </a:ext>
                  </a:extLst>
                </a:gridCol>
                <a:gridCol w="2729003">
                  <a:extLst>
                    <a:ext uri="{9D8B030D-6E8A-4147-A177-3AD203B41FA5}">
                      <a16:colId xmlns:a16="http://schemas.microsoft.com/office/drawing/2014/main" val="3458921727"/>
                    </a:ext>
                  </a:extLst>
                </a:gridCol>
                <a:gridCol w="4745159">
                  <a:extLst>
                    <a:ext uri="{9D8B030D-6E8A-4147-A177-3AD203B41FA5}">
                      <a16:colId xmlns:a16="http://schemas.microsoft.com/office/drawing/2014/main" val="1483717888"/>
                    </a:ext>
                  </a:extLst>
                </a:gridCol>
              </a:tblGrid>
              <a:tr h="0">
                <a:tc>
                  <a:txBody>
                    <a:bodyPr/>
                    <a:lstStyle/>
                    <a:p>
                      <a:pPr algn="just"/>
                      <a:r>
                        <a:rPr lang="ja-JP" sz="1000" kern="0" spc="70" baseline="0" dirty="0">
                          <a:solidFill>
                            <a:schemeClr val="tx1"/>
                          </a:solidFill>
                          <a:effectLst/>
                          <a:latin typeface="+mn-ea"/>
                          <a:ea typeface="+mn-ea"/>
                          <a:cs typeface="Times New Roman" panose="02020603050405020304" pitchFamily="18" charset="0"/>
                        </a:rPr>
                        <a:t>相談内容</a:t>
                      </a:r>
                      <a:endParaRPr lang="en-US" altLang="ja-JP" sz="1000" kern="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教職員の相談窓口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東京都ヤングケアラー相談ダイヤル</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effectLst/>
                          <a:latin typeface="+mn-ea"/>
                          <a:ea typeface="+mn-ea"/>
                          <a:cs typeface="Times New Roman" panose="02020603050405020304" pitchFamily="18" charset="0"/>
                        </a:rPr>
                        <a:t>●電話相談窓口　</a:t>
                      </a:r>
                      <a:r>
                        <a:rPr lang="en-US" sz="1000" kern="0" spc="70" baseline="0" dirty="0">
                          <a:effectLst/>
                          <a:latin typeface="+mn-ea"/>
                          <a:ea typeface="+mn-ea"/>
                          <a:cs typeface="Times New Roman" panose="02020603050405020304" pitchFamily="18" charset="0"/>
                        </a:rPr>
                        <a:t>03-5320-7785</a:t>
                      </a:r>
                      <a:endParaRPr lang="ja-JP" sz="1000" kern="10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00" kern="100" dirty="0">
                          <a:solidFill>
                            <a:schemeClr val="tx1">
                              <a:lumMod val="75000"/>
                              <a:lumOff val="25000"/>
                            </a:schemeClr>
                          </a:solidFill>
                          <a:effectLst/>
                          <a:latin typeface="+mn-ea"/>
                          <a:ea typeface="+mn-ea"/>
                          <a:cs typeface="Times New Roman" panose="02020603050405020304" pitchFamily="18" charset="0"/>
                        </a:rPr>
                        <a:t>外国人相談窓口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zh-TW" altLang="en-US" sz="1000" kern="100" dirty="0">
                          <a:solidFill>
                            <a:schemeClr val="tx1">
                              <a:lumMod val="75000"/>
                              <a:lumOff val="25000"/>
                            </a:schemeClr>
                          </a:solidFill>
                          <a:effectLst/>
                          <a:latin typeface="+mn-ea"/>
                          <a:ea typeface="+mn-ea"/>
                          <a:cs typeface="Times New Roman" panose="02020603050405020304" pitchFamily="18" charset="0"/>
                        </a:rPr>
                        <a:t>東京都外国人相談（</a:t>
                      </a:r>
                      <a:r>
                        <a:rPr lang="en-US" altLang="zh-TW" sz="1000" kern="100" dirty="0">
                          <a:solidFill>
                            <a:schemeClr val="tx1">
                              <a:lumMod val="75000"/>
                              <a:lumOff val="25000"/>
                            </a:schemeClr>
                          </a:solidFill>
                          <a:effectLst/>
                          <a:latin typeface="+mn-ea"/>
                          <a:ea typeface="+mn-ea"/>
                          <a:cs typeface="Times New Roman" panose="02020603050405020304" pitchFamily="18" charset="0"/>
                        </a:rPr>
                        <a:t>FRAC</a:t>
                      </a:r>
                      <a:r>
                        <a:rPr lang="zh-TW" altLang="en-US" sz="1000" kern="100" dirty="0">
                          <a:solidFill>
                            <a:schemeClr val="tx1">
                              <a:lumMod val="75000"/>
                              <a:lumOff val="25000"/>
                            </a:schemeClr>
                          </a:solidFill>
                          <a:effectLst/>
                          <a:latin typeface="+mn-ea"/>
                          <a:ea typeface="+mn-ea"/>
                          <a:cs typeface="Times New Roman" panose="02020603050405020304" pitchFamily="18" charset="0"/>
                        </a:rPr>
                        <a:t>）</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zh-TW" altLang="en-US" sz="1000" kern="100" spc="70" baseline="0" dirty="0">
                          <a:solidFill>
                            <a:schemeClr val="tx1"/>
                          </a:solidFill>
                          <a:effectLst/>
                          <a:latin typeface="+mn-ea"/>
                          <a:ea typeface="+mn-ea"/>
                          <a:cs typeface="Times New Roman" panose="02020603050405020304" pitchFamily="18" charset="0"/>
                        </a:rPr>
                        <a:t>●電話相談窓口　</a:t>
                      </a:r>
                      <a:endParaRPr lang="en-US" altLang="zh-TW" sz="1000" kern="100" spc="70" baseline="0" dirty="0">
                        <a:solidFill>
                          <a:schemeClr val="tx1"/>
                        </a:solidFill>
                        <a:effectLst/>
                        <a:latin typeface="+mn-ea"/>
                        <a:ea typeface="+mn-ea"/>
                        <a:cs typeface="Times New Roman" panose="02020603050405020304" pitchFamily="18" charset="0"/>
                      </a:endParaRPr>
                    </a:p>
                    <a:p>
                      <a:pPr algn="just"/>
                      <a:r>
                        <a:rPr lang="zh-TW" altLang="en-US" sz="1000" kern="100" spc="70" baseline="0" dirty="0">
                          <a:solidFill>
                            <a:schemeClr val="tx1"/>
                          </a:solidFill>
                          <a:effectLst/>
                          <a:latin typeface="+mn-ea"/>
                          <a:ea typeface="+mn-ea"/>
                          <a:cs typeface="Times New Roman" panose="02020603050405020304" pitchFamily="18" charset="0"/>
                        </a:rPr>
                        <a:t>英語  </a:t>
                      </a:r>
                      <a:r>
                        <a:rPr lang="en-US" altLang="zh-TW" sz="1000" kern="100" spc="70" baseline="0" dirty="0">
                          <a:solidFill>
                            <a:schemeClr val="tx1"/>
                          </a:solidFill>
                          <a:effectLst/>
                          <a:latin typeface="+mn-ea"/>
                          <a:ea typeface="+mn-ea"/>
                          <a:cs typeface="Times New Roman" panose="02020603050405020304" pitchFamily="18" charset="0"/>
                        </a:rPr>
                        <a:t>03-5320-7744</a:t>
                      </a:r>
                      <a:r>
                        <a:rPr lang="ja-JP" altLang="en-US" sz="1000" kern="100" spc="70" baseline="0" dirty="0">
                          <a:solidFill>
                            <a:schemeClr val="tx1"/>
                          </a:solidFill>
                          <a:effectLst/>
                          <a:latin typeface="+mn-ea"/>
                          <a:ea typeface="+mn-ea"/>
                          <a:cs typeface="Times New Roman" panose="02020603050405020304" pitchFamily="18" charset="0"/>
                        </a:rPr>
                        <a:t>　</a:t>
                      </a:r>
                      <a:r>
                        <a:rPr lang="zh-TW" altLang="en-US" sz="1000" kern="100" spc="70" baseline="0" dirty="0">
                          <a:solidFill>
                            <a:schemeClr val="tx1"/>
                          </a:solidFill>
                          <a:effectLst/>
                          <a:latin typeface="+mn-ea"/>
                          <a:ea typeface="+mn-ea"/>
                          <a:cs typeface="Times New Roman" panose="02020603050405020304" pitchFamily="18" charset="0"/>
                        </a:rPr>
                        <a:t>中国語  </a:t>
                      </a:r>
                      <a:r>
                        <a:rPr lang="en-US" altLang="zh-TW" sz="1000" kern="100" spc="70" baseline="0" dirty="0">
                          <a:solidFill>
                            <a:schemeClr val="tx1"/>
                          </a:solidFill>
                          <a:effectLst/>
                          <a:latin typeface="+mn-ea"/>
                          <a:ea typeface="+mn-ea"/>
                          <a:cs typeface="Times New Roman" panose="02020603050405020304" pitchFamily="18" charset="0"/>
                        </a:rPr>
                        <a:t>03-5320-7766</a:t>
                      </a:r>
                      <a:r>
                        <a:rPr lang="zh-TW" altLang="en-US" sz="1000" kern="100" spc="70" baseline="0" dirty="0">
                          <a:solidFill>
                            <a:schemeClr val="tx1"/>
                          </a:solidFill>
                          <a:effectLst/>
                          <a:latin typeface="+mn-ea"/>
                          <a:ea typeface="+mn-ea"/>
                          <a:cs typeface="Times New Roman" panose="02020603050405020304" pitchFamily="18" charset="0"/>
                        </a:rPr>
                        <a:t>  韓国語  </a:t>
                      </a:r>
                      <a:r>
                        <a:rPr lang="en-US" altLang="zh-TW" sz="1000" kern="100" spc="70" baseline="0" dirty="0">
                          <a:solidFill>
                            <a:schemeClr val="tx1"/>
                          </a:solidFill>
                          <a:effectLst/>
                          <a:latin typeface="+mn-ea"/>
                          <a:ea typeface="+mn-ea"/>
                          <a:cs typeface="Times New Roman" panose="02020603050405020304" pitchFamily="18" charset="0"/>
                        </a:rPr>
                        <a:t>03-5320-7700</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4985248"/>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若者・</a:t>
                      </a:r>
                      <a:r>
                        <a:rPr lang="ja-JP" sz="1000" kern="0" spc="70" baseline="0">
                          <a:solidFill>
                            <a:schemeClr val="tx1">
                              <a:lumMod val="75000"/>
                              <a:lumOff val="25000"/>
                            </a:schemeClr>
                          </a:solidFill>
                          <a:effectLst/>
                          <a:latin typeface="+mn-ea"/>
                          <a:ea typeface="+mn-ea"/>
                          <a:cs typeface="Times New Roman" panose="02020603050405020304" pitchFamily="18" charset="0"/>
                        </a:rPr>
                        <a:t>家族の相談</a:t>
                      </a:r>
                      <a:r>
                        <a:rPr lang="ja-JP" sz="1000" kern="0" spc="70" baseline="0" dirty="0">
                          <a:solidFill>
                            <a:schemeClr val="tx1">
                              <a:lumMod val="75000"/>
                              <a:lumOff val="25000"/>
                            </a:schemeClr>
                          </a:solidFill>
                          <a:effectLst/>
                          <a:latin typeface="+mn-ea"/>
                          <a:ea typeface="+mn-ea"/>
                          <a:cs typeface="Times New Roman" panose="02020603050405020304" pitchFamily="18" charset="0"/>
                        </a:rPr>
                        <a:t>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東京都若者総合相談センター</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（若ナビ</a:t>
                      </a:r>
                      <a:r>
                        <a:rPr lang="en-US" altLang="ja-JP" sz="1000" kern="0" spc="70" baseline="0" dirty="0">
                          <a:solidFill>
                            <a:schemeClr val="tx1">
                              <a:lumMod val="75000"/>
                              <a:lumOff val="25000"/>
                            </a:schemeClr>
                          </a:solidFill>
                          <a:effectLst/>
                          <a:latin typeface="+mn-ea"/>
                          <a:ea typeface="+mn-ea"/>
                          <a:cs typeface="Times New Roman" panose="02020603050405020304" pitchFamily="18" charset="0"/>
                        </a:rPr>
                        <a:t>α</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solidFill>
                            <a:srgbClr val="FF0000"/>
                          </a:solidFill>
                          <a:effectLst/>
                          <a:latin typeface="+mn-ea"/>
                          <a:ea typeface="+mn-ea"/>
                          <a:cs typeface="Times New Roman" panose="02020603050405020304" pitchFamily="18" charset="0"/>
                          <a:hlinkClick r:id="rId3"/>
                        </a:rPr>
                        <a:t>https://www.wakanavi-tokyo.metro.tokyo.lg.jp/</a:t>
                      </a:r>
                      <a:endParaRPr lang="en-US" sz="1000" kern="0" spc="0" baseline="0" dirty="0">
                        <a:solidFill>
                          <a:srgbClr val="FF0000"/>
                        </a:solidFill>
                        <a:effectLst/>
                        <a:latin typeface="+mn-ea"/>
                        <a:ea typeface="+mn-ea"/>
                        <a:cs typeface="Times New Roman" panose="02020603050405020304" pitchFamily="18" charset="0"/>
                      </a:endParaRPr>
                    </a:p>
                    <a:p>
                      <a:pPr algn="just"/>
                      <a:r>
                        <a:rPr lang="ja-JP" sz="900" kern="0" spc="70" baseline="0" dirty="0">
                          <a:effectLst/>
                          <a:latin typeface="+mn-ea"/>
                          <a:ea typeface="+mn-ea"/>
                          <a:cs typeface="Times New Roman" panose="02020603050405020304" pitchFamily="18" charset="0"/>
                        </a:rPr>
                        <a:t>●電話相談窓口</a:t>
                      </a:r>
                      <a:r>
                        <a:rPr lang="ja-JP" altLang="en-US" sz="900" kern="0" spc="70" baseline="0" dirty="0">
                          <a:effectLst/>
                          <a:latin typeface="+mn-ea"/>
                          <a:ea typeface="+mn-ea"/>
                          <a:cs typeface="Times New Roman" panose="02020603050405020304" pitchFamily="18" charset="0"/>
                        </a:rPr>
                        <a:t> </a:t>
                      </a:r>
                      <a:r>
                        <a:rPr lang="en-US" sz="900" kern="0" spc="70" baseline="0" dirty="0">
                          <a:effectLst/>
                          <a:latin typeface="+mn-ea"/>
                          <a:ea typeface="+mn-ea"/>
                          <a:cs typeface="Times New Roman" panose="02020603050405020304" pitchFamily="18" charset="0"/>
                        </a:rPr>
                        <a:t>03-3267-0808</a:t>
                      </a:r>
                      <a:r>
                        <a:rPr lang="ja-JP" altLang="en-US" sz="900" kern="0" spc="70" baseline="0" dirty="0">
                          <a:effectLst/>
                          <a:latin typeface="+mn-ea"/>
                          <a:ea typeface="+mn-ea"/>
                          <a:cs typeface="Times New Roman" panose="02020603050405020304" pitchFamily="18" charset="0"/>
                        </a:rPr>
                        <a:t> ●面接相談</a:t>
                      </a:r>
                      <a:r>
                        <a:rPr lang="en-US" altLang="ja-JP" sz="900" kern="0" spc="70" baseline="0" dirty="0">
                          <a:effectLst/>
                          <a:latin typeface="+mn-ea"/>
                          <a:ea typeface="+mn-ea"/>
                          <a:cs typeface="Times New Roman" panose="02020603050405020304" pitchFamily="18" charset="0"/>
                        </a:rPr>
                        <a:t>(</a:t>
                      </a:r>
                      <a:r>
                        <a:rPr lang="ja-JP" altLang="en-US" sz="900" kern="0" spc="70" baseline="0" dirty="0">
                          <a:effectLst/>
                          <a:latin typeface="+mn-ea"/>
                          <a:ea typeface="+mn-ea"/>
                          <a:cs typeface="Times New Roman" panose="02020603050405020304" pitchFamily="18" charset="0"/>
                        </a:rPr>
                        <a:t>事前予約制</a:t>
                      </a:r>
                      <a:r>
                        <a:rPr lang="en-US" altLang="ja-JP" sz="900" kern="0" spc="70" baseline="0" dirty="0">
                          <a:effectLst/>
                          <a:latin typeface="+mn-ea"/>
                          <a:ea typeface="+mn-ea"/>
                          <a:cs typeface="Times New Roman" panose="02020603050405020304" pitchFamily="18" charset="0"/>
                        </a:rPr>
                        <a:t>)</a:t>
                      </a:r>
                      <a:r>
                        <a:rPr lang="ja-JP" sz="900" kern="0" spc="70" baseline="0" dirty="0">
                          <a:effectLst/>
                          <a:latin typeface="+mn-ea"/>
                          <a:ea typeface="+mn-ea"/>
                          <a:cs typeface="Times New Roman" panose="02020603050405020304" pitchFamily="18" charset="0"/>
                        </a:rPr>
                        <a:t>●メール相談　●</a:t>
                      </a:r>
                      <a:r>
                        <a:rPr lang="en-US" sz="900" kern="0" spc="70" baseline="0" dirty="0">
                          <a:effectLst/>
                          <a:latin typeface="+mn-ea"/>
                          <a:ea typeface="+mn-ea"/>
                          <a:cs typeface="Times New Roman" panose="02020603050405020304" pitchFamily="18" charset="0"/>
                        </a:rPr>
                        <a:t>LINE</a:t>
                      </a:r>
                      <a:r>
                        <a:rPr lang="ja-JP" sz="900" kern="0" spc="70" baseline="0" dirty="0">
                          <a:effectLst/>
                          <a:latin typeface="+mn-ea"/>
                          <a:ea typeface="+mn-ea"/>
                          <a:cs typeface="Times New Roman" panose="02020603050405020304" pitchFamily="18" charset="0"/>
                        </a:rPr>
                        <a:t>相談</a:t>
                      </a:r>
                      <a:endParaRPr lang="en-US" altLang="ja-JP" sz="900" kern="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就職相談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東京しごとセンター</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effectLst/>
                          <a:latin typeface="+mn-ea"/>
                          <a:ea typeface="+mn-ea"/>
                          <a:cs typeface="Times New Roman" panose="02020603050405020304" pitchFamily="18" charset="0"/>
                          <a:hlinkClick r:id="rId4"/>
                        </a:rPr>
                        <a:t>https://www.tokyoshigoto.jp/young/</a:t>
                      </a:r>
                      <a:endParaRPr lang="ja-JP" sz="1000" kern="100" spc="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6255007"/>
                  </a:ext>
                </a:extLst>
              </a:tr>
              <a:tr h="0">
                <a:tc>
                  <a:txBody>
                    <a:bodyPr/>
                    <a:lstStyle/>
                    <a:p>
                      <a:pPr marL="0" algn="just" defTabSz="1007577" rtl="0" eaLnBrk="1" latinLnBrk="0" hangingPunct="1">
                        <a:lnSpc>
                          <a:spcPct val="100000"/>
                        </a:lnSpc>
                      </a:pPr>
                      <a:r>
                        <a:rPr kumimoji="1" lang="ja-JP" altLang="en-US" sz="1000" b="1" kern="0" spc="70" baseline="0" dirty="0">
                          <a:solidFill>
                            <a:schemeClr val="tx1">
                              <a:lumMod val="75000"/>
                              <a:lumOff val="25000"/>
                            </a:schemeClr>
                          </a:solidFill>
                          <a:effectLst/>
                          <a:latin typeface="+mn-ea"/>
                          <a:ea typeface="+mn-ea"/>
                          <a:cs typeface="Times New Roman" panose="02020603050405020304" pitchFamily="18" charset="0"/>
                        </a:rPr>
                        <a:t>精神保健に関する相談</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marL="0" marR="0" lvl="0" indent="0" algn="just" defTabSz="1007577" rtl="0" eaLnBrk="1" fontAlgn="auto" latinLnBrk="0" hangingPunct="1">
                        <a:lnSpc>
                          <a:spcPct val="100000"/>
                        </a:lnSpc>
                        <a:spcBef>
                          <a:spcPts val="0"/>
                        </a:spcBef>
                        <a:spcAft>
                          <a:spcPts val="0"/>
                        </a:spcAft>
                        <a:buClrTx/>
                        <a:buSzTx/>
                        <a:buFontTx/>
                        <a:buNone/>
                        <a:tabLst/>
                        <a:defRPr/>
                      </a:pPr>
                      <a:r>
                        <a:rPr kumimoji="1" lang="ja-JP" altLang="en-US" sz="1000" kern="0" spc="70" baseline="0" dirty="0">
                          <a:solidFill>
                            <a:schemeClr val="tx1">
                              <a:lumMod val="75000"/>
                              <a:lumOff val="25000"/>
                            </a:schemeClr>
                          </a:solidFill>
                          <a:effectLst/>
                          <a:latin typeface="+mn-ea"/>
                          <a:ea typeface="+mn-ea"/>
                          <a:cs typeface="Times New Roman" panose="02020603050405020304" pitchFamily="18" charset="0"/>
                        </a:rPr>
                        <a:t>都立（総合）精神保健福祉センター</a:t>
                      </a:r>
                    </a:p>
                  </a:txBody>
                  <a:tcPr marL="72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中部総合精神保健福祉センター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03-3302-7711</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多摩総合精神保健福祉センター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042-371-5560</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03-3844-2212</a:t>
                      </a:r>
                    </a:p>
                    <a:p>
                      <a:pPr marL="72000" marR="0" lvl="0" indent="0" defTabSz="914400" eaLnBrk="1" fontAlgn="auto" latinLnBrk="0" hangingPunct="1">
                        <a:lnSpc>
                          <a:spcPct val="100000"/>
                        </a:lnSpc>
                        <a:spcBef>
                          <a:spcPts val="200"/>
                        </a:spcBef>
                        <a:spcAft>
                          <a:spcPts val="0"/>
                        </a:spcAft>
                        <a:buClrTx/>
                        <a:buSzTx/>
                        <a:buFontTx/>
                        <a:buNone/>
                        <a:tabLst/>
                        <a:defRPr/>
                      </a:pP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hlinkClick r:id="rId5"/>
                        </a:rPr>
                        <a:t>https://www.fukushi.metro.tokyo.lg.jp/shisetsu/jigyosyo/chusou/izonsho/sodankyoten</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38206"/>
                  </a:ext>
                </a:extLst>
              </a:tr>
            </a:tbl>
          </a:graphicData>
        </a:graphic>
      </p:graphicFrame>
      <p:grpSp>
        <p:nvGrpSpPr>
          <p:cNvPr id="17" name="グループ化 16">
            <a:extLst>
              <a:ext uri="{FF2B5EF4-FFF2-40B4-BE49-F238E27FC236}">
                <a16:creationId xmlns:a16="http://schemas.microsoft.com/office/drawing/2014/main" id="{2BED2D2A-9B72-3B67-CF0B-655AF90B0517}"/>
              </a:ext>
            </a:extLst>
          </p:cNvPr>
          <p:cNvGrpSpPr/>
          <p:nvPr/>
        </p:nvGrpSpPr>
        <p:grpSpPr>
          <a:xfrm>
            <a:off x="539906" y="769129"/>
            <a:ext cx="3805931" cy="204295"/>
            <a:chOff x="539906" y="2235727"/>
            <a:chExt cx="3805931" cy="204295"/>
          </a:xfrm>
        </p:grpSpPr>
        <p:sp>
          <p:nvSpPr>
            <p:cNvPr id="19" name="正方形/長方形 18">
              <a:extLst>
                <a:ext uri="{FF2B5EF4-FFF2-40B4-BE49-F238E27FC236}">
                  <a16:creationId xmlns:a16="http://schemas.microsoft.com/office/drawing/2014/main" id="{E9F9A8D7-8849-5701-A63A-7A9FD4D66622}"/>
                </a:ext>
              </a:extLst>
            </p:cNvPr>
            <p:cNvSpPr/>
            <p:nvPr/>
          </p:nvSpPr>
          <p:spPr>
            <a:xfrm>
              <a:off x="697201" y="2235727"/>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全国的な相談窓口</a:t>
              </a:r>
            </a:p>
          </p:txBody>
        </p:sp>
        <p:sp>
          <p:nvSpPr>
            <p:cNvPr id="20" name="正方形/長方形 19">
              <a:extLst>
                <a:ext uri="{FF2B5EF4-FFF2-40B4-BE49-F238E27FC236}">
                  <a16:creationId xmlns:a16="http://schemas.microsoft.com/office/drawing/2014/main" id="{55BF9734-9EFE-E1F2-0C0F-5FDC93DE4186}"/>
                </a:ext>
              </a:extLst>
            </p:cNvPr>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2648BC5A-BD67-7D73-7CC0-EDD5AF00CE9F}"/>
              </a:ext>
            </a:extLst>
          </p:cNvPr>
          <p:cNvGrpSpPr/>
          <p:nvPr/>
        </p:nvGrpSpPr>
        <p:grpSpPr>
          <a:xfrm>
            <a:off x="539906" y="2179592"/>
            <a:ext cx="7529379" cy="204295"/>
            <a:chOff x="539906" y="2235727"/>
            <a:chExt cx="7529379" cy="204295"/>
          </a:xfrm>
        </p:grpSpPr>
        <p:sp>
          <p:nvSpPr>
            <p:cNvPr id="24" name="正方形/長方形 23">
              <a:extLst>
                <a:ext uri="{FF2B5EF4-FFF2-40B4-BE49-F238E27FC236}">
                  <a16:creationId xmlns:a16="http://schemas.microsoft.com/office/drawing/2014/main" id="{A96F823D-F3A2-8990-BA3A-1D0D38705138}"/>
                </a:ext>
              </a:extLst>
            </p:cNvPr>
            <p:cNvSpPr/>
            <p:nvPr/>
          </p:nvSpPr>
          <p:spPr>
            <a:xfrm>
              <a:off x="697201" y="2235727"/>
              <a:ext cx="7372084"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こども家庭庁相談窓口検索ページ</a:t>
              </a:r>
            </a:p>
          </p:txBody>
        </p:sp>
        <p:sp>
          <p:nvSpPr>
            <p:cNvPr id="25" name="正方形/長方形 24">
              <a:extLst>
                <a:ext uri="{FF2B5EF4-FFF2-40B4-BE49-F238E27FC236}">
                  <a16:creationId xmlns:a16="http://schemas.microsoft.com/office/drawing/2014/main" id="{4632E971-69E2-87E6-6BDA-85518365100E}"/>
                </a:ext>
              </a:extLst>
            </p:cNvPr>
            <p:cNvSpPr/>
            <p:nvPr/>
          </p:nvSpPr>
          <p:spPr>
            <a:xfrm>
              <a:off x="539906" y="2244746"/>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A9F232E3-18EF-81A9-E9F9-F53DEBCBCED3}"/>
              </a:ext>
            </a:extLst>
          </p:cNvPr>
          <p:cNvGrpSpPr/>
          <p:nvPr/>
        </p:nvGrpSpPr>
        <p:grpSpPr>
          <a:xfrm>
            <a:off x="535572" y="2901088"/>
            <a:ext cx="3805931" cy="204295"/>
            <a:chOff x="539906" y="2436101"/>
            <a:chExt cx="3805931" cy="204295"/>
          </a:xfrm>
        </p:grpSpPr>
        <p:sp>
          <p:nvSpPr>
            <p:cNvPr id="27" name="正方形/長方形 26">
              <a:extLst>
                <a:ext uri="{FF2B5EF4-FFF2-40B4-BE49-F238E27FC236}">
                  <a16:creationId xmlns:a16="http://schemas.microsoft.com/office/drawing/2014/main" id="{39C4B47F-BEB1-47C3-E321-6539311F6AFA}"/>
                </a:ext>
              </a:extLst>
            </p:cNvPr>
            <p:cNvSpPr/>
            <p:nvPr/>
          </p:nvSpPr>
          <p:spPr>
            <a:xfrm>
              <a:off x="697201" y="2436101"/>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東京都の相談窓口</a:t>
              </a:r>
            </a:p>
          </p:txBody>
        </p:sp>
        <p:sp>
          <p:nvSpPr>
            <p:cNvPr id="28" name="正方形/長方形 27">
              <a:extLst>
                <a:ext uri="{FF2B5EF4-FFF2-40B4-BE49-F238E27FC236}">
                  <a16:creationId xmlns:a16="http://schemas.microsoft.com/office/drawing/2014/main" id="{A4B7FEDE-C2C2-AB08-8470-0738AA6ABDCB}"/>
                </a:ext>
              </a:extLst>
            </p:cNvPr>
            <p:cNvSpPr/>
            <p:nvPr/>
          </p:nvSpPr>
          <p:spPr>
            <a:xfrm>
              <a:off x="539906" y="2445120"/>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9">
            <a:extLst>
              <a:ext uri="{FF2B5EF4-FFF2-40B4-BE49-F238E27FC236}">
                <a16:creationId xmlns:a16="http://schemas.microsoft.com/office/drawing/2014/main" id="{158C7823-33C0-411A-CDD0-AF96C2647DC6}"/>
              </a:ext>
            </a:extLst>
          </p:cNvPr>
          <p:cNvSpPr txBox="1"/>
          <p:nvPr/>
        </p:nvSpPr>
        <p:spPr>
          <a:xfrm>
            <a:off x="579515" y="2355666"/>
            <a:ext cx="5527675" cy="626775"/>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こども家庭庁ホームページで相談窓口が検索できます。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r>
              <a:rPr lang="en-US" sz="1000" dirty="0">
                <a:latin typeface="Meiryo UI" panose="020B0604030504040204" pitchFamily="50" charset="-128"/>
                <a:ea typeface="Meiryo UI" panose="020B0604030504040204" pitchFamily="50" charset="-128"/>
                <a:cs typeface="Source Han Sans JP Heavy"/>
                <a:hlinkClick r:id="rId6"/>
              </a:rPr>
              <a:t>https://kodomoshien.cfa.go.jp/young-carer/consultation/</a:t>
            </a:r>
            <a:endParaRPr lang="en-US" sz="1000" dirty="0">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7" name="object 9">
            <a:extLst>
              <a:ext uri="{FF2B5EF4-FFF2-40B4-BE49-F238E27FC236}">
                <a16:creationId xmlns:a16="http://schemas.microsoft.com/office/drawing/2014/main" id="{12C34E56-11EE-F917-FD3E-967764C2DF4F}"/>
              </a:ext>
            </a:extLst>
          </p:cNvPr>
          <p:cNvSpPr txBox="1"/>
          <p:nvPr/>
        </p:nvSpPr>
        <p:spPr>
          <a:xfrm>
            <a:off x="535571" y="6183095"/>
            <a:ext cx="8060608" cy="1036117"/>
          </a:xfrm>
          <a:prstGeom prst="rect">
            <a:avLst/>
          </a:prstGeom>
        </p:spPr>
        <p:txBody>
          <a:bodyPr vert="horz" wrap="square" lIns="0" tIns="12700" rIns="0" bIns="0" rtlCol="0">
            <a:spAutoFit/>
          </a:bodyPr>
          <a:lstStyle/>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東京都では、子供・若者支援情報冊子「これからの道」を作成しています。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gn="just">
              <a:lnSpc>
                <a:spcPct val="133300"/>
              </a:lnSpc>
              <a:spcBef>
                <a:spcPts val="100"/>
              </a:spcBef>
            </a:pPr>
            <a:r>
              <a:rPr lang="ja-JP" altLang="en-US" sz="1000" dirty="0">
                <a:latin typeface="Meiryo UI" panose="020B0604030504040204" pitchFamily="50" charset="-128"/>
                <a:ea typeface="Meiryo UI" panose="020B0604030504040204" pitchFamily="50" charset="-128"/>
                <a:cs typeface="Source Han Sans JP Heavy"/>
              </a:rPr>
              <a:t>進路の定まらない本人やその家族・周囲の支援者向けに、進路に関わる制度説明（就学支援金、育英資金、生活福祉資金、母子父子福祉資金、大学入学資格、専修学校等）、その他進路が定まらない場合の相談窓口等をコンパクトにまとめています。</a:t>
            </a:r>
          </a:p>
          <a:p>
            <a:pPr marL="46086" marR="39173" indent="100813" algn="just">
              <a:lnSpc>
                <a:spcPct val="133300"/>
              </a:lnSpc>
              <a:spcBef>
                <a:spcPts val="91"/>
              </a:spcBef>
            </a:pPr>
            <a:r>
              <a:rPr lang="ja-JP" altLang="en-US" sz="1000" dirty="0">
                <a:latin typeface="Meiryo UI" panose="020B0604030504040204" pitchFamily="50" charset="-128"/>
                <a:ea typeface="Meiryo UI" panose="020B0604030504040204" pitchFamily="50" charset="-128"/>
                <a:cs typeface="Source Han Sans JP Heavy"/>
              </a:rPr>
              <a:t>「お金はどうしよう」「働きたい」といった本人のニーズ別に整理されているため 、高齢者福祉や障害福祉など、普段若者支援に馴染みの薄い分野の支援者にとっても、制度の全体像を把握するためのリファレンスとして非常に有効です。　</a:t>
            </a:r>
          </a:p>
        </p:txBody>
      </p:sp>
      <p:pic>
        <p:nvPicPr>
          <p:cNvPr id="5" name="図 4" descr="ダイアグラム&#10;&#10;AI 生成コンテンツは誤りを含む可能性があります。">
            <a:extLst>
              <a:ext uri="{FF2B5EF4-FFF2-40B4-BE49-F238E27FC236}">
                <a16:creationId xmlns:a16="http://schemas.microsoft.com/office/drawing/2014/main" id="{2B2ED45A-5F7C-B39F-C7A4-D1AFB75143A9}"/>
              </a:ext>
            </a:extLst>
          </p:cNvPr>
          <p:cNvPicPr>
            <a:picLocks noChangeAspect="1"/>
          </p:cNvPicPr>
          <p:nvPr/>
        </p:nvPicPr>
        <p:blipFill>
          <a:blip r:embed="rId7"/>
          <a:stretch>
            <a:fillRect/>
          </a:stretch>
        </p:blipFill>
        <p:spPr>
          <a:xfrm>
            <a:off x="9177243" y="6249913"/>
            <a:ext cx="682328" cy="969299"/>
          </a:xfrm>
          <a:prstGeom prst="rect">
            <a:avLst/>
          </a:prstGeom>
        </p:spPr>
      </p:pic>
      <p:sp>
        <p:nvSpPr>
          <p:cNvPr id="6" name="object 9">
            <a:extLst>
              <a:ext uri="{FF2B5EF4-FFF2-40B4-BE49-F238E27FC236}">
                <a16:creationId xmlns:a16="http://schemas.microsoft.com/office/drawing/2014/main" id="{91AE373F-B362-E611-1A20-696C2368C656}"/>
              </a:ext>
            </a:extLst>
          </p:cNvPr>
          <p:cNvSpPr txBox="1"/>
          <p:nvPr/>
        </p:nvSpPr>
        <p:spPr>
          <a:xfrm>
            <a:off x="8624895" y="7254053"/>
            <a:ext cx="1713951" cy="156005"/>
          </a:xfrm>
          <a:prstGeom prst="rect">
            <a:avLst/>
          </a:prstGeom>
        </p:spPr>
        <p:txBody>
          <a:bodyPr vert="horz" wrap="square" lIns="0" tIns="12700" rIns="0" bIns="0" rtlCol="0">
            <a:spAutoFit/>
          </a:bodyPr>
          <a:lstStyle/>
          <a:p>
            <a:pPr marL="50800" marR="43180" indent="111125">
              <a:lnSpc>
                <a:spcPct val="133300"/>
              </a:lnSpc>
              <a:spcBef>
                <a:spcPts val="100"/>
              </a:spcBef>
            </a:pPr>
            <a:r>
              <a:rPr lang="en-US" altLang="ja-JP" sz="800" spc="20" dirty="0">
                <a:solidFill>
                  <a:srgbClr val="414042"/>
                </a:solidFill>
                <a:latin typeface="Meiryo UI" panose="020B0604030504040204" pitchFamily="50" charset="-128"/>
                <a:ea typeface="Meiryo UI" panose="020B0604030504040204" pitchFamily="50" charset="-128"/>
              </a:rPr>
              <a:t>※</a:t>
            </a:r>
            <a:r>
              <a:rPr lang="ja-JP" altLang="en-US" sz="800" spc="20" dirty="0">
                <a:solidFill>
                  <a:srgbClr val="414042"/>
                </a:solidFill>
                <a:latin typeface="Meiryo UI" panose="020B0604030504040204" pitchFamily="50" charset="-128"/>
                <a:ea typeface="Meiryo UI" panose="020B0604030504040204" pitchFamily="50" charset="-128"/>
              </a:rPr>
              <a:t>令和</a:t>
            </a:r>
            <a:r>
              <a:rPr lang="en-US" altLang="ja-JP" sz="800" spc="20" dirty="0">
                <a:solidFill>
                  <a:srgbClr val="414042"/>
                </a:solidFill>
                <a:latin typeface="Meiryo UI" panose="020B0604030504040204" pitchFamily="50" charset="-128"/>
                <a:ea typeface="Meiryo UI" panose="020B0604030504040204" pitchFamily="50" charset="-128"/>
              </a:rPr>
              <a:t>7</a:t>
            </a:r>
            <a:r>
              <a:rPr lang="ja-JP" altLang="en-US" sz="800" spc="20" dirty="0">
                <a:solidFill>
                  <a:srgbClr val="414042"/>
                </a:solidFill>
                <a:latin typeface="Meiryo UI" panose="020B0604030504040204" pitchFamily="50" charset="-128"/>
                <a:ea typeface="Meiryo UI" panose="020B0604030504040204" pitchFamily="50" charset="-128"/>
              </a:rPr>
              <a:t>年</a:t>
            </a:r>
            <a:r>
              <a:rPr lang="en-US" altLang="ja-JP" sz="800" spc="20" dirty="0">
                <a:solidFill>
                  <a:srgbClr val="414042"/>
                </a:solidFill>
                <a:latin typeface="Meiryo UI" panose="020B0604030504040204" pitchFamily="50" charset="-128"/>
                <a:ea typeface="Meiryo UI" panose="020B0604030504040204" pitchFamily="50" charset="-128"/>
              </a:rPr>
              <a:t>3</a:t>
            </a:r>
            <a:r>
              <a:rPr lang="ja-JP" altLang="en-US" sz="800" spc="20" dirty="0">
                <a:solidFill>
                  <a:srgbClr val="414042"/>
                </a:solidFill>
                <a:latin typeface="Meiryo UI" panose="020B0604030504040204" pitchFamily="50" charset="-128"/>
                <a:ea typeface="Meiryo UI" panose="020B0604030504040204" pitchFamily="50" charset="-128"/>
              </a:rPr>
              <a:t>月発行の表紙です。</a:t>
            </a:r>
            <a:endParaRPr lang="en-US" altLang="ja-JP" sz="800" spc="20" dirty="0">
              <a:solidFill>
                <a:srgbClr val="414042"/>
              </a:solidFill>
              <a:latin typeface="Meiryo UI" panose="020B0604030504040204" pitchFamily="50" charset="-128"/>
              <a:ea typeface="Meiryo UI" panose="020B0604030504040204" pitchFamily="50" charset="-128"/>
            </a:endParaRPr>
          </a:p>
        </p:txBody>
      </p:sp>
      <p:sp>
        <p:nvSpPr>
          <p:cNvPr id="8" name="object 9">
            <a:extLst>
              <a:ext uri="{FF2B5EF4-FFF2-40B4-BE49-F238E27FC236}">
                <a16:creationId xmlns:a16="http://schemas.microsoft.com/office/drawing/2014/main" id="{A6101E09-E6F9-1AA2-F707-6E4F38CE1E97}"/>
              </a:ext>
            </a:extLst>
          </p:cNvPr>
          <p:cNvSpPr txBox="1"/>
          <p:nvPr/>
        </p:nvSpPr>
        <p:spPr>
          <a:xfrm>
            <a:off x="5182932" y="7036230"/>
            <a:ext cx="5527675" cy="191784"/>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「これからの道」は、東京都ホームページに掲載しています。</a:t>
            </a:r>
            <a:endParaRPr lang="en-US" altLang="ja-JP" sz="1000" spc="20" dirty="0">
              <a:solidFill>
                <a:srgbClr val="414042"/>
              </a:solidFill>
              <a:latin typeface="Meiryo UI" panose="020B0604030504040204" pitchFamily="50" charset="-128"/>
              <a:ea typeface="Meiryo UI" panose="020B0604030504040204" pitchFamily="50" charset="-128"/>
            </a:endParaRPr>
          </a:p>
        </p:txBody>
      </p:sp>
      <p:pic>
        <p:nvPicPr>
          <p:cNvPr id="10" name="図 9" descr="テキスト&#10;&#10;AI 生成コンテンツは誤りを含む可能性があります。">
            <a:extLst>
              <a:ext uri="{FF2B5EF4-FFF2-40B4-BE49-F238E27FC236}">
                <a16:creationId xmlns:a16="http://schemas.microsoft.com/office/drawing/2014/main" id="{E8269C95-8674-CC01-D47C-03BA5B36A3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11714" y="7042853"/>
            <a:ext cx="685532" cy="221544"/>
          </a:xfrm>
          <a:prstGeom prst="rect">
            <a:avLst/>
          </a:prstGeom>
        </p:spPr>
      </p:pic>
      <p:pic>
        <p:nvPicPr>
          <p:cNvPr id="16" name="図 15" descr="QR コード&#10;&#10;AI 生成コンテンツは誤りを含む可能性があります。">
            <a:extLst>
              <a:ext uri="{FF2B5EF4-FFF2-40B4-BE49-F238E27FC236}">
                <a16:creationId xmlns:a16="http://schemas.microsoft.com/office/drawing/2014/main" id="{238BB978-A0A1-F34B-B7CC-C42EA99979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4242" y="2156587"/>
            <a:ext cx="626775" cy="626775"/>
          </a:xfrm>
          <a:prstGeom prst="rect">
            <a:avLst/>
          </a:prstGeom>
        </p:spPr>
      </p:pic>
      <p:sp>
        <p:nvSpPr>
          <p:cNvPr id="11" name="object 6">
            <a:extLst>
              <a:ext uri="{FF2B5EF4-FFF2-40B4-BE49-F238E27FC236}">
                <a16:creationId xmlns:a16="http://schemas.microsoft.com/office/drawing/2014/main" id="{77E2E4B4-F678-00F8-3D7D-5C13D4437E37}"/>
              </a:ext>
            </a:extLst>
          </p:cNvPr>
          <p:cNvSpPr txBox="1"/>
          <p:nvPr/>
        </p:nvSpPr>
        <p:spPr>
          <a:xfrm>
            <a:off x="516521" y="5568991"/>
            <a:ext cx="9620669" cy="167866"/>
          </a:xfrm>
          <a:prstGeom prst="rect">
            <a:avLst/>
          </a:prstGeom>
        </p:spPr>
        <p:txBody>
          <a:bodyPr vert="horz" wrap="square" lIns="0" tIns="12700" rIns="0" bIns="0" rtlCol="0">
            <a:spAutoFit/>
          </a:bodyPr>
          <a:lstStyle/>
          <a:p>
            <a:pPr marL="12700" marR="5080">
              <a:lnSpc>
                <a:spcPct val="136300"/>
              </a:lnSpc>
              <a:spcBef>
                <a:spcPts val="100"/>
              </a:spcBef>
            </a:pP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上記のほか</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東京都こどもホームページ</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には、子供の相談窓口を紹介したページが</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ありますので</a:t>
            </a: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併せて参照ください</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a:solidFill>
                  <a:srgbClr val="414042"/>
                </a:solidFill>
                <a:latin typeface="Meiryo UI" panose="020B0604030504040204" pitchFamily="50" charset="-128"/>
                <a:ea typeface="Meiryo UI" panose="020B0604030504040204" pitchFamily="50" charset="-128"/>
                <a:cs typeface="Source Han Sans JP"/>
                <a:hlinkClick r:id="rId10"/>
              </a:rPr>
              <a:t>https://tokyo-kodomo-hp.metro.tokyo.lg.jp/soudan/</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402430677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6123</Words>
  <Application>Microsoft Office PowerPoint</Application>
  <PresentationFormat>ユーザー設定</PresentationFormat>
  <Paragraphs>468</Paragraphs>
  <Slides>12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Meiryo UI</vt:lpstr>
      <vt:lpstr>游ゴシック</vt:lpstr>
      <vt:lpstr>Arial</vt:lpstr>
      <vt:lpstr>Calibri</vt:lpstr>
      <vt:lpstr>Calibri Light</vt:lpstr>
      <vt:lpstr>Wingdings</vt:lpstr>
      <vt:lpstr>Office テーマ</vt:lpstr>
      <vt:lpstr>PowerPoint プレゼンテーション</vt:lpstr>
      <vt:lpstr>ヤングケアラーとは</vt:lpstr>
      <vt:lpstr>保健・医療関係機関におけるヤングケアラー支援の役割</vt:lpstr>
      <vt:lpstr>支援機関の役割</vt:lpstr>
      <vt:lpstr>支援機関の役割</vt:lpstr>
      <vt:lpstr>支援機関の役割</vt:lpstr>
      <vt:lpstr>ヤングケアラー支援のフロー</vt:lpstr>
      <vt:lpstr>ヤングケアラーと思われる子供に「気付く」ためのチェックリスト</vt:lpstr>
      <vt:lpstr>若者ケアラーと思われる若者に「気付く」ためのチェックリスト</vt:lpstr>
      <vt:lpstr>具体的な支援の事例</vt:lpstr>
      <vt:lpstr>参考となるマニュアルや相談窓口、支援関係機関一覧</vt:lpstr>
      <vt:lpstr>参考となるマニュアルや相談窓口、支援関係機関一覧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2026-03-23T11:16:42Z</dcterms:created>
  <dcterms:modified xsi:type="dcterms:W3CDTF">2026-03-23T11:16:48Z</dcterms:modified>
</cp:coreProperties>
</file>