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5" r:id="rId1"/>
  </p:sldMasterIdLst>
  <p:notesMasterIdLst>
    <p:notesMasterId r:id="rId14"/>
  </p:notesMasterIdLst>
  <p:sldIdLst>
    <p:sldId id="257" r:id="rId2"/>
    <p:sldId id="286" r:id="rId3"/>
    <p:sldId id="271" r:id="rId4"/>
    <p:sldId id="262" r:id="rId5"/>
    <p:sldId id="263" r:id="rId6"/>
    <p:sldId id="287" r:id="rId7"/>
    <p:sldId id="264" r:id="rId8"/>
    <p:sldId id="270" r:id="rId9"/>
    <p:sldId id="289" r:id="rId10"/>
    <p:sldId id="266" r:id="rId11"/>
    <p:sldId id="272" r:id="rId12"/>
    <p:sldId id="288" r:id="rId13"/>
  </p:sldIdLst>
  <p:sldSz cx="10691813" cy="7556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BD9A9"/>
    <a:srgbClr val="51AD97"/>
    <a:srgbClr val="7F2EAC"/>
    <a:srgbClr val="2579BF"/>
    <a:srgbClr val="AF68D6"/>
    <a:srgbClr val="FB5A15"/>
    <a:srgbClr val="F08200"/>
    <a:srgbClr val="DED7EF"/>
    <a:srgbClr val="D8D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F0A40-D092-4894-B54E-2DC1461A2882}" v="2" dt="2023-03-20T14:10:42.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49" d="100"/>
          <a:sy n="49" d="100"/>
        </p:scale>
        <p:origin x="1600" y="264"/>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7BDAA-BE23-49ED-8613-CD02B14A66C5}" type="slidenum">
              <a:rPr kumimoji="1" lang="ja-JP" altLang="en-US" smtClean="0"/>
              <a:t>6</a:t>
            </a:fld>
            <a:endParaRPr kumimoji="1" lang="ja-JP" altLang="en-US"/>
          </a:p>
        </p:txBody>
      </p:sp>
    </p:spTree>
    <p:extLst>
      <p:ext uri="{BB962C8B-B14F-4D97-AF65-F5344CB8AC3E}">
        <p14:creationId xmlns:p14="http://schemas.microsoft.com/office/powerpoint/2010/main" val="389661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124335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cfa.go.jp/policies/young-carer/"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wakanavi-tokyo.metro.tokyo.lg.jp/" TargetMode="External"/><Relationship Id="rId7" Type="http://schemas.openxmlformats.org/officeDocument/2006/relationships/image" Target="../media/image35.png"/><Relationship Id="rId2" Type="http://schemas.openxmlformats.org/officeDocument/2006/relationships/hyperlink" Target="https://www.fukushi.metro.tokyo.lg.jp/kodomo/kosodate/young-carer" TargetMode="External"/><Relationship Id="rId1" Type="http://schemas.openxmlformats.org/officeDocument/2006/relationships/slideLayout" Target="../slideLayouts/slideLayout13.xml"/><Relationship Id="rId6" Type="http://schemas.openxmlformats.org/officeDocument/2006/relationships/hyperlink" Target="https://kodomoshien.cfa.go.jp/young-carer/consultation/" TargetMode="External"/><Relationship Id="rId5" Type="http://schemas.openxmlformats.org/officeDocument/2006/relationships/hyperlink" Target="https://www.fukushi.metro.tokyo.lg.jp/shisetsu/jigyosyo/chusou/izonsho/sodankyoten" TargetMode="External"/><Relationship Id="rId10" Type="http://schemas.openxmlformats.org/officeDocument/2006/relationships/hyperlink" Target="https://tokyo-kodomo-hp.metro.tokyo.lg.jp/soudan/" TargetMode="External"/><Relationship Id="rId4" Type="http://schemas.openxmlformats.org/officeDocument/2006/relationships/hyperlink" Target="https://www.tokyoshigoto.jp/young/" TargetMode="Externa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young-carer.metro.tokyo.lg.jp/"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6786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改訂版</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角丸四角形 10"/>
          <p:cNvSpPr/>
          <p:nvPr/>
        </p:nvSpPr>
        <p:spPr>
          <a:xfrm>
            <a:off x="2645906" y="2576887"/>
            <a:ext cx="5400000" cy="468000"/>
          </a:xfrm>
          <a:prstGeom prst="roundRect">
            <a:avLst>
              <a:gd name="adj" fmla="val 50000"/>
            </a:avLst>
          </a:prstGeom>
          <a:solidFill>
            <a:srgbClr val="AF68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2300" spc="300" dirty="0"/>
              <a:t>保健・医療</a:t>
            </a:r>
            <a:r>
              <a:rPr kumimoji="1" lang="zh-TW" altLang="en-US" sz="2300" spc="300" dirty="0"/>
              <a:t>関係機関　編</a:t>
            </a:r>
            <a:endParaRPr kumimoji="1" lang="ja-JP" altLang="en-US" sz="2300" spc="300" dirty="0"/>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7" name="正方形/長方形 6">
            <a:extLst>
              <a:ext uri="{FF2B5EF4-FFF2-40B4-BE49-F238E27FC236}">
                <a16:creationId xmlns:a16="http://schemas.microsoft.com/office/drawing/2014/main" id="{AAE06CAA-90F1-481F-8C13-BE1654A4C983}"/>
              </a:ext>
            </a:extLst>
          </p:cNvPr>
          <p:cNvSpPr/>
          <p:nvPr/>
        </p:nvSpPr>
        <p:spPr>
          <a:xfrm>
            <a:off x="4405108" y="101441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8" name="グループ化 7">
            <a:extLst>
              <a:ext uri="{FF2B5EF4-FFF2-40B4-BE49-F238E27FC236}">
                <a16:creationId xmlns:a16="http://schemas.microsoft.com/office/drawing/2014/main" id="{101D5218-1FBE-40B7-AE08-C2B9CB4EF844}"/>
              </a:ext>
            </a:extLst>
          </p:cNvPr>
          <p:cNvGrpSpPr/>
          <p:nvPr/>
        </p:nvGrpSpPr>
        <p:grpSpPr>
          <a:xfrm>
            <a:off x="4463906" y="1004083"/>
            <a:ext cx="1764000" cy="590402"/>
            <a:chOff x="4381976" y="1076473"/>
            <a:chExt cx="1764000" cy="590402"/>
          </a:xfrm>
        </p:grpSpPr>
        <p:sp>
          <p:nvSpPr>
            <p:cNvPr id="9" name="フリーフォーム 1">
              <a:extLst>
                <a:ext uri="{FF2B5EF4-FFF2-40B4-BE49-F238E27FC236}">
                  <a16:creationId xmlns:a16="http://schemas.microsoft.com/office/drawing/2014/main" id="{2BAD87CC-FDD6-495D-B5FC-6D41515E4DA1}"/>
                </a:ext>
              </a:extLst>
            </p:cNvPr>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A553879E-565A-4EDD-A7DD-FCA7CBA2CF40}"/>
                </a:ext>
              </a:extLst>
            </p:cNvPr>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A1186F85-3420-9A2A-A78F-0D20C1091E59}"/>
              </a:ext>
            </a:extLst>
          </p:cNvPr>
          <p:cNvGrpSpPr/>
          <p:nvPr/>
        </p:nvGrpSpPr>
        <p:grpSpPr>
          <a:xfrm>
            <a:off x="2934318" y="3458691"/>
            <a:ext cx="4814819" cy="2609608"/>
            <a:chOff x="2934318" y="3458691"/>
            <a:chExt cx="4814819" cy="2609608"/>
          </a:xfrm>
        </p:grpSpPr>
        <p:pic>
          <p:nvPicPr>
            <p:cNvPr id="3" name="object 27">
              <a:extLst>
                <a:ext uri="{FF2B5EF4-FFF2-40B4-BE49-F238E27FC236}">
                  <a16:creationId xmlns:a16="http://schemas.microsoft.com/office/drawing/2014/main" id="{01101EBE-93F6-37B1-8D22-B04F6A8E3C10}"/>
                </a:ext>
              </a:extLst>
            </p:cNvPr>
            <p:cNvPicPr/>
            <p:nvPr/>
          </p:nvPicPr>
          <p:blipFill>
            <a:blip r:embed="rId3" cstate="print"/>
            <a:stretch>
              <a:fillRect/>
            </a:stretch>
          </p:blipFill>
          <p:spPr>
            <a:xfrm>
              <a:off x="3910274" y="3769830"/>
              <a:ext cx="706573" cy="2102600"/>
            </a:xfrm>
            <a:prstGeom prst="rect">
              <a:avLst/>
            </a:prstGeom>
          </p:spPr>
        </p:pic>
        <p:pic>
          <p:nvPicPr>
            <p:cNvPr id="4" name="object 29">
              <a:extLst>
                <a:ext uri="{FF2B5EF4-FFF2-40B4-BE49-F238E27FC236}">
                  <a16:creationId xmlns:a16="http://schemas.microsoft.com/office/drawing/2014/main" id="{DC7BFDD8-9DE9-F00B-1546-CB982CD3BE77}"/>
                </a:ext>
              </a:extLst>
            </p:cNvPr>
            <p:cNvPicPr/>
            <p:nvPr/>
          </p:nvPicPr>
          <p:blipFill>
            <a:blip r:embed="rId4" cstate="print"/>
            <a:stretch>
              <a:fillRect/>
            </a:stretch>
          </p:blipFill>
          <p:spPr>
            <a:xfrm>
              <a:off x="7135308" y="4512263"/>
              <a:ext cx="596061" cy="1144646"/>
            </a:xfrm>
            <a:prstGeom prst="rect">
              <a:avLst/>
            </a:prstGeom>
          </p:spPr>
        </p:pic>
        <p:pic>
          <p:nvPicPr>
            <p:cNvPr id="14" name="object 30">
              <a:extLst>
                <a:ext uri="{FF2B5EF4-FFF2-40B4-BE49-F238E27FC236}">
                  <a16:creationId xmlns:a16="http://schemas.microsoft.com/office/drawing/2014/main" id="{842AF524-57BF-6267-85AE-BEFE7311BCC4}"/>
                </a:ext>
              </a:extLst>
            </p:cNvPr>
            <p:cNvPicPr/>
            <p:nvPr/>
          </p:nvPicPr>
          <p:blipFill>
            <a:blip r:embed="rId5" cstate="print"/>
            <a:stretch>
              <a:fillRect/>
            </a:stretch>
          </p:blipFill>
          <p:spPr>
            <a:xfrm>
              <a:off x="7329189" y="3858843"/>
              <a:ext cx="67852" cy="68818"/>
            </a:xfrm>
            <a:prstGeom prst="rect">
              <a:avLst/>
            </a:prstGeom>
          </p:spPr>
        </p:pic>
        <p:sp>
          <p:nvSpPr>
            <p:cNvPr id="15" name="object 31">
              <a:extLst>
                <a:ext uri="{FF2B5EF4-FFF2-40B4-BE49-F238E27FC236}">
                  <a16:creationId xmlns:a16="http://schemas.microsoft.com/office/drawing/2014/main" id="{3B1F08E7-A432-D091-731D-B4135E6EE560}"/>
                </a:ext>
              </a:extLst>
            </p:cNvPr>
            <p:cNvSpPr/>
            <p:nvPr/>
          </p:nvSpPr>
          <p:spPr>
            <a:xfrm>
              <a:off x="7399776" y="3968032"/>
              <a:ext cx="62856" cy="38094"/>
            </a:xfrm>
            <a:custGeom>
              <a:avLst/>
              <a:gdLst/>
              <a:ahLst/>
              <a:cxnLst/>
              <a:rect l="l" t="t" r="r" b="b"/>
              <a:pathLst>
                <a:path w="62864" h="38100">
                  <a:moveTo>
                    <a:pt x="13106" y="215"/>
                  </a:moveTo>
                  <a:lnTo>
                    <a:pt x="635" y="1778"/>
                  </a:lnTo>
                  <a:lnTo>
                    <a:pt x="0" y="10490"/>
                  </a:lnTo>
                  <a:lnTo>
                    <a:pt x="3927" y="19955"/>
                  </a:lnTo>
                  <a:lnTo>
                    <a:pt x="10523" y="28054"/>
                  </a:lnTo>
                  <a:lnTo>
                    <a:pt x="19036" y="34171"/>
                  </a:lnTo>
                  <a:lnTo>
                    <a:pt x="28714" y="37693"/>
                  </a:lnTo>
                  <a:lnTo>
                    <a:pt x="40146" y="36271"/>
                  </a:lnTo>
                  <a:lnTo>
                    <a:pt x="50334" y="29649"/>
                  </a:lnTo>
                  <a:lnTo>
                    <a:pt x="56229" y="22313"/>
                  </a:lnTo>
                  <a:lnTo>
                    <a:pt x="32334" y="22313"/>
                  </a:lnTo>
                  <a:lnTo>
                    <a:pt x="29044" y="21336"/>
                  </a:lnTo>
                  <a:lnTo>
                    <a:pt x="15732" y="8724"/>
                  </a:lnTo>
                  <a:lnTo>
                    <a:pt x="15036" y="7162"/>
                  </a:lnTo>
                  <a:lnTo>
                    <a:pt x="15211" y="7162"/>
                  </a:lnTo>
                  <a:lnTo>
                    <a:pt x="13106" y="215"/>
                  </a:lnTo>
                  <a:close/>
                </a:path>
                <a:path w="62864" h="38100">
                  <a:moveTo>
                    <a:pt x="53848" y="0"/>
                  </a:moveTo>
                  <a:lnTo>
                    <a:pt x="49314" y="4038"/>
                  </a:lnTo>
                  <a:lnTo>
                    <a:pt x="46710" y="7099"/>
                  </a:lnTo>
                  <a:lnTo>
                    <a:pt x="45288" y="11455"/>
                  </a:lnTo>
                  <a:lnTo>
                    <a:pt x="42506" y="14389"/>
                  </a:lnTo>
                  <a:lnTo>
                    <a:pt x="39547" y="17272"/>
                  </a:lnTo>
                  <a:lnTo>
                    <a:pt x="36449" y="21488"/>
                  </a:lnTo>
                  <a:lnTo>
                    <a:pt x="32334" y="22313"/>
                  </a:lnTo>
                  <a:lnTo>
                    <a:pt x="56229" y="22313"/>
                  </a:lnTo>
                  <a:lnTo>
                    <a:pt x="58148" y="19925"/>
                  </a:lnTo>
                  <a:lnTo>
                    <a:pt x="62458" y="9194"/>
                  </a:lnTo>
                  <a:lnTo>
                    <a:pt x="62230" y="2857"/>
                  </a:lnTo>
                  <a:lnTo>
                    <a:pt x="53848" y="0"/>
                  </a:lnTo>
                  <a:close/>
                </a:path>
                <a:path w="62864" h="38100">
                  <a:moveTo>
                    <a:pt x="15036" y="7162"/>
                  </a:moveTo>
                  <a:lnTo>
                    <a:pt x="15684" y="8724"/>
                  </a:lnTo>
                  <a:lnTo>
                    <a:pt x="15582" y="8389"/>
                  </a:lnTo>
                  <a:lnTo>
                    <a:pt x="15036" y="7162"/>
                  </a:lnTo>
                  <a:close/>
                </a:path>
                <a:path w="62864" h="38100">
                  <a:moveTo>
                    <a:pt x="15582" y="8389"/>
                  </a:moveTo>
                  <a:lnTo>
                    <a:pt x="15684" y="8724"/>
                  </a:lnTo>
                  <a:lnTo>
                    <a:pt x="15582" y="8389"/>
                  </a:lnTo>
                  <a:close/>
                </a:path>
                <a:path w="62864" h="38100">
                  <a:moveTo>
                    <a:pt x="15211" y="7162"/>
                  </a:moveTo>
                  <a:lnTo>
                    <a:pt x="15036" y="7162"/>
                  </a:lnTo>
                  <a:lnTo>
                    <a:pt x="15582" y="8389"/>
                  </a:lnTo>
                  <a:lnTo>
                    <a:pt x="15211" y="7162"/>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16" name="object 32">
              <a:extLst>
                <a:ext uri="{FF2B5EF4-FFF2-40B4-BE49-F238E27FC236}">
                  <a16:creationId xmlns:a16="http://schemas.microsoft.com/office/drawing/2014/main" id="{1B578A18-28E2-5023-5C3A-DA35F4707167}"/>
                </a:ext>
              </a:extLst>
            </p:cNvPr>
            <p:cNvPicPr/>
            <p:nvPr/>
          </p:nvPicPr>
          <p:blipFill>
            <a:blip r:embed="rId6" cstate="print"/>
            <a:stretch>
              <a:fillRect/>
            </a:stretch>
          </p:blipFill>
          <p:spPr>
            <a:xfrm>
              <a:off x="7462505" y="3854358"/>
              <a:ext cx="70365" cy="71216"/>
            </a:xfrm>
            <a:prstGeom prst="rect">
              <a:avLst/>
            </a:prstGeom>
          </p:spPr>
        </p:pic>
        <p:sp>
          <p:nvSpPr>
            <p:cNvPr id="17" name="object 33">
              <a:extLst>
                <a:ext uri="{FF2B5EF4-FFF2-40B4-BE49-F238E27FC236}">
                  <a16:creationId xmlns:a16="http://schemas.microsoft.com/office/drawing/2014/main" id="{26591712-8D8D-6CCA-81CA-EEADF340CF50}"/>
                </a:ext>
              </a:extLst>
            </p:cNvPr>
            <p:cNvSpPr/>
            <p:nvPr/>
          </p:nvSpPr>
          <p:spPr>
            <a:xfrm>
              <a:off x="7127564" y="3623271"/>
              <a:ext cx="621573" cy="2254550"/>
            </a:xfrm>
            <a:custGeom>
              <a:avLst/>
              <a:gdLst/>
              <a:ahLst/>
              <a:cxnLst/>
              <a:rect l="l" t="t" r="r" b="b"/>
              <a:pathLst>
                <a:path w="621664" h="2254884">
                  <a:moveTo>
                    <a:pt x="168097" y="99326"/>
                  </a:moveTo>
                  <a:lnTo>
                    <a:pt x="168071" y="93980"/>
                  </a:lnTo>
                  <a:lnTo>
                    <a:pt x="167855" y="88836"/>
                  </a:lnTo>
                  <a:lnTo>
                    <a:pt x="161620" y="85102"/>
                  </a:lnTo>
                  <a:lnTo>
                    <a:pt x="157060" y="87630"/>
                  </a:lnTo>
                  <a:lnTo>
                    <a:pt x="132969" y="126085"/>
                  </a:lnTo>
                  <a:lnTo>
                    <a:pt x="116370" y="174091"/>
                  </a:lnTo>
                  <a:lnTo>
                    <a:pt x="109372" y="224307"/>
                  </a:lnTo>
                  <a:lnTo>
                    <a:pt x="114071" y="269367"/>
                  </a:lnTo>
                  <a:lnTo>
                    <a:pt x="104419" y="285407"/>
                  </a:lnTo>
                  <a:lnTo>
                    <a:pt x="103987" y="304647"/>
                  </a:lnTo>
                  <a:lnTo>
                    <a:pt x="110667" y="323469"/>
                  </a:lnTo>
                  <a:lnTo>
                    <a:pt x="122339" y="338239"/>
                  </a:lnTo>
                  <a:lnTo>
                    <a:pt x="118491" y="348881"/>
                  </a:lnTo>
                  <a:lnTo>
                    <a:pt x="112293" y="358533"/>
                  </a:lnTo>
                  <a:lnTo>
                    <a:pt x="103962" y="366052"/>
                  </a:lnTo>
                  <a:lnTo>
                    <a:pt x="93700" y="370293"/>
                  </a:lnTo>
                  <a:lnTo>
                    <a:pt x="91605" y="370332"/>
                  </a:lnTo>
                  <a:lnTo>
                    <a:pt x="89623" y="370166"/>
                  </a:lnTo>
                  <a:lnTo>
                    <a:pt x="87325" y="369468"/>
                  </a:lnTo>
                  <a:lnTo>
                    <a:pt x="86233" y="369011"/>
                  </a:lnTo>
                  <a:lnTo>
                    <a:pt x="84696" y="368376"/>
                  </a:lnTo>
                  <a:lnTo>
                    <a:pt x="86144" y="369011"/>
                  </a:lnTo>
                  <a:lnTo>
                    <a:pt x="79806" y="368490"/>
                  </a:lnTo>
                  <a:lnTo>
                    <a:pt x="75412" y="372224"/>
                  </a:lnTo>
                  <a:lnTo>
                    <a:pt x="74371" y="377825"/>
                  </a:lnTo>
                  <a:lnTo>
                    <a:pt x="78079" y="382892"/>
                  </a:lnTo>
                  <a:lnTo>
                    <a:pt x="90817" y="385787"/>
                  </a:lnTo>
                  <a:lnTo>
                    <a:pt x="103416" y="383832"/>
                  </a:lnTo>
                  <a:lnTo>
                    <a:pt x="114909" y="377825"/>
                  </a:lnTo>
                  <a:lnTo>
                    <a:pt x="122516" y="370332"/>
                  </a:lnTo>
                  <a:lnTo>
                    <a:pt x="124206" y="368668"/>
                  </a:lnTo>
                  <a:lnTo>
                    <a:pt x="137452" y="343128"/>
                  </a:lnTo>
                  <a:lnTo>
                    <a:pt x="142138" y="318211"/>
                  </a:lnTo>
                  <a:lnTo>
                    <a:pt x="143078" y="313220"/>
                  </a:lnTo>
                  <a:lnTo>
                    <a:pt x="143891" y="285407"/>
                  </a:lnTo>
                  <a:lnTo>
                    <a:pt x="143929" y="280085"/>
                  </a:lnTo>
                  <a:lnTo>
                    <a:pt x="143446" y="264426"/>
                  </a:lnTo>
                  <a:lnTo>
                    <a:pt x="143078" y="252755"/>
                  </a:lnTo>
                  <a:lnTo>
                    <a:pt x="143014" y="243725"/>
                  </a:lnTo>
                  <a:lnTo>
                    <a:pt x="130568" y="242074"/>
                  </a:lnTo>
                  <a:lnTo>
                    <a:pt x="128384" y="247967"/>
                  </a:lnTo>
                  <a:lnTo>
                    <a:pt x="128384" y="280085"/>
                  </a:lnTo>
                  <a:lnTo>
                    <a:pt x="128371" y="289661"/>
                  </a:lnTo>
                  <a:lnTo>
                    <a:pt x="127863" y="299199"/>
                  </a:lnTo>
                  <a:lnTo>
                    <a:pt x="127000" y="308711"/>
                  </a:lnTo>
                  <a:lnTo>
                    <a:pt x="125907" y="318211"/>
                  </a:lnTo>
                  <a:lnTo>
                    <a:pt x="122402" y="313042"/>
                  </a:lnTo>
                  <a:lnTo>
                    <a:pt x="120396" y="306781"/>
                  </a:lnTo>
                  <a:lnTo>
                    <a:pt x="119710" y="300583"/>
                  </a:lnTo>
                  <a:lnTo>
                    <a:pt x="119468" y="298970"/>
                  </a:lnTo>
                  <a:lnTo>
                    <a:pt x="119049" y="293801"/>
                  </a:lnTo>
                  <a:lnTo>
                    <a:pt x="118973" y="287375"/>
                  </a:lnTo>
                  <a:lnTo>
                    <a:pt x="122313" y="283324"/>
                  </a:lnTo>
                  <a:lnTo>
                    <a:pt x="123774" y="281470"/>
                  </a:lnTo>
                  <a:lnTo>
                    <a:pt x="126111" y="280581"/>
                  </a:lnTo>
                  <a:lnTo>
                    <a:pt x="128384" y="280085"/>
                  </a:lnTo>
                  <a:lnTo>
                    <a:pt x="128384" y="247967"/>
                  </a:lnTo>
                  <a:lnTo>
                    <a:pt x="127508" y="250317"/>
                  </a:lnTo>
                  <a:lnTo>
                    <a:pt x="126974" y="252755"/>
                  </a:lnTo>
                  <a:lnTo>
                    <a:pt x="126987" y="254927"/>
                  </a:lnTo>
                  <a:lnTo>
                    <a:pt x="127050" y="256489"/>
                  </a:lnTo>
                  <a:lnTo>
                    <a:pt x="128181" y="259702"/>
                  </a:lnTo>
                  <a:lnTo>
                    <a:pt x="127800" y="264375"/>
                  </a:lnTo>
                  <a:lnTo>
                    <a:pt x="127419" y="264426"/>
                  </a:lnTo>
                  <a:lnTo>
                    <a:pt x="127050" y="256489"/>
                  </a:lnTo>
                  <a:lnTo>
                    <a:pt x="126898" y="253123"/>
                  </a:lnTo>
                  <a:lnTo>
                    <a:pt x="125539" y="223710"/>
                  </a:lnTo>
                  <a:lnTo>
                    <a:pt x="130619" y="183349"/>
                  </a:lnTo>
                  <a:lnTo>
                    <a:pt x="142455" y="144411"/>
                  </a:lnTo>
                  <a:lnTo>
                    <a:pt x="160820" y="107950"/>
                  </a:lnTo>
                  <a:lnTo>
                    <a:pt x="163487" y="103632"/>
                  </a:lnTo>
                  <a:lnTo>
                    <a:pt x="168097" y="99326"/>
                  </a:lnTo>
                  <a:close/>
                </a:path>
                <a:path w="621664" h="2254884">
                  <a:moveTo>
                    <a:pt x="305168" y="883119"/>
                  </a:moveTo>
                  <a:lnTo>
                    <a:pt x="302437" y="883119"/>
                  </a:lnTo>
                  <a:lnTo>
                    <a:pt x="304939" y="895819"/>
                  </a:lnTo>
                  <a:lnTo>
                    <a:pt x="305168" y="883119"/>
                  </a:lnTo>
                  <a:close/>
                </a:path>
                <a:path w="621664" h="2254884">
                  <a:moveTo>
                    <a:pt x="309308" y="316572"/>
                  </a:moveTo>
                  <a:lnTo>
                    <a:pt x="306705" y="312712"/>
                  </a:lnTo>
                  <a:lnTo>
                    <a:pt x="301498" y="309460"/>
                  </a:lnTo>
                  <a:lnTo>
                    <a:pt x="295351" y="316572"/>
                  </a:lnTo>
                  <a:lnTo>
                    <a:pt x="299872" y="321005"/>
                  </a:lnTo>
                  <a:lnTo>
                    <a:pt x="304253" y="322618"/>
                  </a:lnTo>
                  <a:lnTo>
                    <a:pt x="307949" y="320509"/>
                  </a:lnTo>
                  <a:lnTo>
                    <a:pt x="309308" y="316572"/>
                  </a:lnTo>
                  <a:close/>
                </a:path>
                <a:path w="621664" h="2254884">
                  <a:moveTo>
                    <a:pt x="315137" y="98729"/>
                  </a:moveTo>
                  <a:lnTo>
                    <a:pt x="311912" y="93789"/>
                  </a:lnTo>
                  <a:lnTo>
                    <a:pt x="305701" y="91859"/>
                  </a:lnTo>
                  <a:lnTo>
                    <a:pt x="299059" y="94322"/>
                  </a:lnTo>
                  <a:lnTo>
                    <a:pt x="299364" y="87744"/>
                  </a:lnTo>
                  <a:lnTo>
                    <a:pt x="290855" y="83680"/>
                  </a:lnTo>
                  <a:lnTo>
                    <a:pt x="286029" y="88226"/>
                  </a:lnTo>
                  <a:lnTo>
                    <a:pt x="277952" y="81851"/>
                  </a:lnTo>
                  <a:lnTo>
                    <a:pt x="269024" y="87503"/>
                  </a:lnTo>
                  <a:lnTo>
                    <a:pt x="261912" y="98920"/>
                  </a:lnTo>
                  <a:lnTo>
                    <a:pt x="259308" y="109816"/>
                  </a:lnTo>
                  <a:lnTo>
                    <a:pt x="260007" y="117665"/>
                  </a:lnTo>
                  <a:lnTo>
                    <a:pt x="271703" y="119202"/>
                  </a:lnTo>
                  <a:lnTo>
                    <a:pt x="274459" y="111785"/>
                  </a:lnTo>
                  <a:lnTo>
                    <a:pt x="279654" y="116713"/>
                  </a:lnTo>
                  <a:lnTo>
                    <a:pt x="284734" y="116014"/>
                  </a:lnTo>
                  <a:lnTo>
                    <a:pt x="289039" y="111569"/>
                  </a:lnTo>
                  <a:lnTo>
                    <a:pt x="291934" y="105257"/>
                  </a:lnTo>
                  <a:lnTo>
                    <a:pt x="292392" y="112356"/>
                  </a:lnTo>
                  <a:lnTo>
                    <a:pt x="302488" y="114896"/>
                  </a:lnTo>
                  <a:lnTo>
                    <a:pt x="306273" y="108877"/>
                  </a:lnTo>
                  <a:lnTo>
                    <a:pt x="307898" y="106781"/>
                  </a:lnTo>
                  <a:lnTo>
                    <a:pt x="311137" y="107556"/>
                  </a:lnTo>
                  <a:lnTo>
                    <a:pt x="312788" y="105295"/>
                  </a:lnTo>
                  <a:lnTo>
                    <a:pt x="315137" y="98729"/>
                  </a:lnTo>
                  <a:close/>
                </a:path>
                <a:path w="621664" h="2254884">
                  <a:moveTo>
                    <a:pt x="332803" y="2038819"/>
                  </a:moveTo>
                  <a:lnTo>
                    <a:pt x="331889" y="2049005"/>
                  </a:lnTo>
                  <a:lnTo>
                    <a:pt x="332308" y="2051519"/>
                  </a:lnTo>
                  <a:lnTo>
                    <a:pt x="332803" y="2038819"/>
                  </a:lnTo>
                  <a:close/>
                </a:path>
                <a:path w="621664" h="2254884">
                  <a:moveTo>
                    <a:pt x="334822" y="8178"/>
                  </a:moveTo>
                  <a:lnTo>
                    <a:pt x="331076" y="3111"/>
                  </a:lnTo>
                  <a:lnTo>
                    <a:pt x="318096" y="304"/>
                  </a:lnTo>
                  <a:lnTo>
                    <a:pt x="304596" y="0"/>
                  </a:lnTo>
                  <a:lnTo>
                    <a:pt x="290995" y="1168"/>
                  </a:lnTo>
                  <a:lnTo>
                    <a:pt x="237782" y="13766"/>
                  </a:lnTo>
                  <a:lnTo>
                    <a:pt x="205117" y="34861"/>
                  </a:lnTo>
                  <a:lnTo>
                    <a:pt x="204114" y="41033"/>
                  </a:lnTo>
                  <a:lnTo>
                    <a:pt x="211772" y="45821"/>
                  </a:lnTo>
                  <a:lnTo>
                    <a:pt x="216954" y="42430"/>
                  </a:lnTo>
                  <a:lnTo>
                    <a:pt x="241554" y="29616"/>
                  </a:lnTo>
                  <a:lnTo>
                    <a:pt x="268351" y="20853"/>
                  </a:lnTo>
                  <a:lnTo>
                    <a:pt x="295859" y="16446"/>
                  </a:lnTo>
                  <a:lnTo>
                    <a:pt x="323100" y="16814"/>
                  </a:lnTo>
                  <a:lnTo>
                    <a:pt x="329349" y="17551"/>
                  </a:lnTo>
                  <a:lnTo>
                    <a:pt x="333743" y="13830"/>
                  </a:lnTo>
                  <a:lnTo>
                    <a:pt x="334822" y="8178"/>
                  </a:lnTo>
                  <a:close/>
                </a:path>
                <a:path w="621664" h="2254884">
                  <a:moveTo>
                    <a:pt x="383781" y="2096820"/>
                  </a:moveTo>
                  <a:lnTo>
                    <a:pt x="382346" y="2089619"/>
                  </a:lnTo>
                  <a:lnTo>
                    <a:pt x="383044" y="2102319"/>
                  </a:lnTo>
                  <a:lnTo>
                    <a:pt x="383781" y="2096820"/>
                  </a:lnTo>
                  <a:close/>
                </a:path>
                <a:path w="621664" h="2254884">
                  <a:moveTo>
                    <a:pt x="512279" y="229171"/>
                  </a:moveTo>
                  <a:lnTo>
                    <a:pt x="506526" y="181889"/>
                  </a:lnTo>
                  <a:lnTo>
                    <a:pt x="490562" y="137083"/>
                  </a:lnTo>
                  <a:lnTo>
                    <a:pt x="466280" y="95910"/>
                  </a:lnTo>
                  <a:lnTo>
                    <a:pt x="435546" y="59461"/>
                  </a:lnTo>
                  <a:lnTo>
                    <a:pt x="400672" y="31254"/>
                  </a:lnTo>
                  <a:lnTo>
                    <a:pt x="381711" y="23317"/>
                  </a:lnTo>
                  <a:lnTo>
                    <a:pt x="374332" y="20307"/>
                  </a:lnTo>
                  <a:lnTo>
                    <a:pt x="367652" y="30289"/>
                  </a:lnTo>
                  <a:lnTo>
                    <a:pt x="370001" y="36715"/>
                  </a:lnTo>
                  <a:lnTo>
                    <a:pt x="374954" y="38049"/>
                  </a:lnTo>
                  <a:lnTo>
                    <a:pt x="409981" y="57175"/>
                  </a:lnTo>
                  <a:lnTo>
                    <a:pt x="441756" y="89090"/>
                  </a:lnTo>
                  <a:lnTo>
                    <a:pt x="468083" y="128625"/>
                  </a:lnTo>
                  <a:lnTo>
                    <a:pt x="486740" y="170649"/>
                  </a:lnTo>
                  <a:lnTo>
                    <a:pt x="495528" y="210007"/>
                  </a:lnTo>
                  <a:lnTo>
                    <a:pt x="496176" y="217347"/>
                  </a:lnTo>
                  <a:lnTo>
                    <a:pt x="496112" y="224853"/>
                  </a:lnTo>
                  <a:lnTo>
                    <a:pt x="496303" y="232232"/>
                  </a:lnTo>
                  <a:lnTo>
                    <a:pt x="497776" y="239229"/>
                  </a:lnTo>
                  <a:lnTo>
                    <a:pt x="503478" y="242519"/>
                  </a:lnTo>
                  <a:lnTo>
                    <a:pt x="508571" y="240830"/>
                  </a:lnTo>
                  <a:lnTo>
                    <a:pt x="511898" y="235826"/>
                  </a:lnTo>
                  <a:lnTo>
                    <a:pt x="512279" y="229171"/>
                  </a:lnTo>
                  <a:close/>
                </a:path>
                <a:path w="621664" h="2254884">
                  <a:moveTo>
                    <a:pt x="564007" y="348615"/>
                  </a:moveTo>
                  <a:lnTo>
                    <a:pt x="562737" y="341845"/>
                  </a:lnTo>
                  <a:lnTo>
                    <a:pt x="560501" y="340093"/>
                  </a:lnTo>
                  <a:lnTo>
                    <a:pt x="557542" y="337769"/>
                  </a:lnTo>
                  <a:lnTo>
                    <a:pt x="550506" y="340093"/>
                  </a:lnTo>
                  <a:lnTo>
                    <a:pt x="544703" y="339966"/>
                  </a:lnTo>
                  <a:lnTo>
                    <a:pt x="538759" y="338620"/>
                  </a:lnTo>
                  <a:lnTo>
                    <a:pt x="533984" y="335165"/>
                  </a:lnTo>
                  <a:lnTo>
                    <a:pt x="526313" y="324624"/>
                  </a:lnTo>
                  <a:lnTo>
                    <a:pt x="522097" y="313524"/>
                  </a:lnTo>
                  <a:lnTo>
                    <a:pt x="521576" y="312166"/>
                  </a:lnTo>
                  <a:lnTo>
                    <a:pt x="518769" y="298856"/>
                  </a:lnTo>
                  <a:lnTo>
                    <a:pt x="516890" y="285788"/>
                  </a:lnTo>
                  <a:lnTo>
                    <a:pt x="516369" y="279501"/>
                  </a:lnTo>
                  <a:lnTo>
                    <a:pt x="517258" y="273608"/>
                  </a:lnTo>
                  <a:lnTo>
                    <a:pt x="517271" y="272453"/>
                  </a:lnTo>
                  <a:lnTo>
                    <a:pt x="516051" y="264896"/>
                  </a:lnTo>
                  <a:lnTo>
                    <a:pt x="514654" y="260807"/>
                  </a:lnTo>
                  <a:lnTo>
                    <a:pt x="506183" y="259422"/>
                  </a:lnTo>
                  <a:lnTo>
                    <a:pt x="502640" y="264896"/>
                  </a:lnTo>
                  <a:lnTo>
                    <a:pt x="496404" y="257187"/>
                  </a:lnTo>
                  <a:lnTo>
                    <a:pt x="493903" y="255765"/>
                  </a:lnTo>
                  <a:lnTo>
                    <a:pt x="493903" y="294119"/>
                  </a:lnTo>
                  <a:lnTo>
                    <a:pt x="492671" y="303225"/>
                  </a:lnTo>
                  <a:lnTo>
                    <a:pt x="488988" y="311708"/>
                  </a:lnTo>
                  <a:lnTo>
                    <a:pt x="487438" y="314096"/>
                  </a:lnTo>
                  <a:lnTo>
                    <a:pt x="485216" y="316611"/>
                  </a:lnTo>
                  <a:lnTo>
                    <a:pt x="483031" y="318274"/>
                  </a:lnTo>
                  <a:lnTo>
                    <a:pt x="481926" y="319189"/>
                  </a:lnTo>
                  <a:lnTo>
                    <a:pt x="480618" y="320205"/>
                  </a:lnTo>
                  <a:lnTo>
                    <a:pt x="479285" y="320611"/>
                  </a:lnTo>
                  <a:lnTo>
                    <a:pt x="476529" y="308940"/>
                  </a:lnTo>
                  <a:lnTo>
                    <a:pt x="474281" y="297167"/>
                  </a:lnTo>
                  <a:lnTo>
                    <a:pt x="472363" y="284861"/>
                  </a:lnTo>
                  <a:lnTo>
                    <a:pt x="470827" y="273418"/>
                  </a:lnTo>
                  <a:lnTo>
                    <a:pt x="472986" y="272453"/>
                  </a:lnTo>
                  <a:lnTo>
                    <a:pt x="474459" y="270510"/>
                  </a:lnTo>
                  <a:lnTo>
                    <a:pt x="475335" y="268630"/>
                  </a:lnTo>
                  <a:lnTo>
                    <a:pt x="475399" y="268490"/>
                  </a:lnTo>
                  <a:lnTo>
                    <a:pt x="476846" y="267055"/>
                  </a:lnTo>
                  <a:lnTo>
                    <a:pt x="475411" y="268490"/>
                  </a:lnTo>
                  <a:lnTo>
                    <a:pt x="475348" y="268630"/>
                  </a:lnTo>
                  <a:lnTo>
                    <a:pt x="474611" y="270408"/>
                  </a:lnTo>
                  <a:lnTo>
                    <a:pt x="476237" y="267982"/>
                  </a:lnTo>
                  <a:lnTo>
                    <a:pt x="477532" y="267106"/>
                  </a:lnTo>
                  <a:lnTo>
                    <a:pt x="478116" y="267055"/>
                  </a:lnTo>
                  <a:lnTo>
                    <a:pt x="478840" y="266992"/>
                  </a:lnTo>
                  <a:lnTo>
                    <a:pt x="489153" y="273608"/>
                  </a:lnTo>
                  <a:lnTo>
                    <a:pt x="490461" y="275983"/>
                  </a:lnTo>
                  <a:lnTo>
                    <a:pt x="493052" y="284861"/>
                  </a:lnTo>
                  <a:lnTo>
                    <a:pt x="493903" y="294119"/>
                  </a:lnTo>
                  <a:lnTo>
                    <a:pt x="493903" y="255765"/>
                  </a:lnTo>
                  <a:lnTo>
                    <a:pt x="490474" y="253796"/>
                  </a:lnTo>
                  <a:lnTo>
                    <a:pt x="487870" y="252310"/>
                  </a:lnTo>
                  <a:lnTo>
                    <a:pt x="478256" y="250952"/>
                  </a:lnTo>
                  <a:lnTo>
                    <a:pt x="468769" y="253796"/>
                  </a:lnTo>
                  <a:lnTo>
                    <a:pt x="467791" y="241109"/>
                  </a:lnTo>
                  <a:lnTo>
                    <a:pt x="466331" y="215671"/>
                  </a:lnTo>
                  <a:lnTo>
                    <a:pt x="465302" y="202996"/>
                  </a:lnTo>
                  <a:lnTo>
                    <a:pt x="463232" y="195732"/>
                  </a:lnTo>
                  <a:lnTo>
                    <a:pt x="452272" y="195910"/>
                  </a:lnTo>
                  <a:lnTo>
                    <a:pt x="450164" y="203009"/>
                  </a:lnTo>
                  <a:lnTo>
                    <a:pt x="450938" y="227139"/>
                  </a:lnTo>
                  <a:lnTo>
                    <a:pt x="455244" y="275412"/>
                  </a:lnTo>
                  <a:lnTo>
                    <a:pt x="464134" y="325424"/>
                  </a:lnTo>
                  <a:lnTo>
                    <a:pt x="483247" y="375246"/>
                  </a:lnTo>
                  <a:lnTo>
                    <a:pt x="518769" y="403821"/>
                  </a:lnTo>
                  <a:lnTo>
                    <a:pt x="528497" y="404253"/>
                  </a:lnTo>
                  <a:lnTo>
                    <a:pt x="537362" y="400189"/>
                  </a:lnTo>
                  <a:lnTo>
                    <a:pt x="538988" y="393547"/>
                  </a:lnTo>
                  <a:lnTo>
                    <a:pt x="536333" y="389318"/>
                  </a:lnTo>
                  <a:lnTo>
                    <a:pt x="533882" y="388543"/>
                  </a:lnTo>
                  <a:lnTo>
                    <a:pt x="530936" y="387616"/>
                  </a:lnTo>
                  <a:lnTo>
                    <a:pt x="524306" y="388543"/>
                  </a:lnTo>
                  <a:lnTo>
                    <a:pt x="508762" y="381241"/>
                  </a:lnTo>
                  <a:lnTo>
                    <a:pt x="497357" y="368287"/>
                  </a:lnTo>
                  <a:lnTo>
                    <a:pt x="489254" y="352323"/>
                  </a:lnTo>
                  <a:lnTo>
                    <a:pt x="483565" y="335965"/>
                  </a:lnTo>
                  <a:lnTo>
                    <a:pt x="490728" y="332193"/>
                  </a:lnTo>
                  <a:lnTo>
                    <a:pt x="496887" y="326999"/>
                  </a:lnTo>
                  <a:lnTo>
                    <a:pt x="501967" y="320611"/>
                  </a:lnTo>
                  <a:lnTo>
                    <a:pt x="505726" y="313524"/>
                  </a:lnTo>
                  <a:lnTo>
                    <a:pt x="512305" y="332092"/>
                  </a:lnTo>
                  <a:lnTo>
                    <a:pt x="523760" y="346837"/>
                  </a:lnTo>
                  <a:lnTo>
                    <a:pt x="539584" y="355142"/>
                  </a:lnTo>
                  <a:lnTo>
                    <a:pt x="559269" y="354380"/>
                  </a:lnTo>
                  <a:lnTo>
                    <a:pt x="564007" y="348615"/>
                  </a:lnTo>
                  <a:close/>
                </a:path>
                <a:path w="621664" h="2254884">
                  <a:moveTo>
                    <a:pt x="621042" y="1962619"/>
                  </a:moveTo>
                  <a:lnTo>
                    <a:pt x="607060" y="1962619"/>
                  </a:lnTo>
                  <a:lnTo>
                    <a:pt x="606348" y="1949919"/>
                  </a:lnTo>
                  <a:lnTo>
                    <a:pt x="605243" y="1949919"/>
                  </a:lnTo>
                  <a:lnTo>
                    <a:pt x="605409" y="1937219"/>
                  </a:lnTo>
                  <a:lnTo>
                    <a:pt x="604151" y="1937219"/>
                  </a:lnTo>
                  <a:lnTo>
                    <a:pt x="604875" y="1924519"/>
                  </a:lnTo>
                  <a:lnTo>
                    <a:pt x="602437" y="1924519"/>
                  </a:lnTo>
                  <a:lnTo>
                    <a:pt x="602970" y="1911819"/>
                  </a:lnTo>
                  <a:lnTo>
                    <a:pt x="601408" y="1911819"/>
                  </a:lnTo>
                  <a:lnTo>
                    <a:pt x="602742" y="1899119"/>
                  </a:lnTo>
                  <a:lnTo>
                    <a:pt x="600748" y="1899119"/>
                  </a:lnTo>
                  <a:lnTo>
                    <a:pt x="601751" y="1886419"/>
                  </a:lnTo>
                  <a:lnTo>
                    <a:pt x="600240" y="1886419"/>
                  </a:lnTo>
                  <a:lnTo>
                    <a:pt x="601116" y="1873719"/>
                  </a:lnTo>
                  <a:lnTo>
                    <a:pt x="600189" y="1873719"/>
                  </a:lnTo>
                  <a:lnTo>
                    <a:pt x="599300" y="1861019"/>
                  </a:lnTo>
                  <a:lnTo>
                    <a:pt x="598182" y="1861019"/>
                  </a:lnTo>
                  <a:lnTo>
                    <a:pt x="598690" y="1848319"/>
                  </a:lnTo>
                  <a:lnTo>
                    <a:pt x="596849" y="1848319"/>
                  </a:lnTo>
                  <a:lnTo>
                    <a:pt x="598373" y="1835619"/>
                  </a:lnTo>
                  <a:lnTo>
                    <a:pt x="599020" y="1835619"/>
                  </a:lnTo>
                  <a:lnTo>
                    <a:pt x="594499" y="1822919"/>
                  </a:lnTo>
                  <a:lnTo>
                    <a:pt x="593217" y="1822919"/>
                  </a:lnTo>
                  <a:lnTo>
                    <a:pt x="595083" y="1810219"/>
                  </a:lnTo>
                  <a:lnTo>
                    <a:pt x="595490" y="1810219"/>
                  </a:lnTo>
                  <a:lnTo>
                    <a:pt x="593445" y="1797519"/>
                  </a:lnTo>
                  <a:lnTo>
                    <a:pt x="592010" y="1797519"/>
                  </a:lnTo>
                  <a:lnTo>
                    <a:pt x="593928" y="1784819"/>
                  </a:lnTo>
                  <a:lnTo>
                    <a:pt x="593369" y="1784819"/>
                  </a:lnTo>
                  <a:lnTo>
                    <a:pt x="593407" y="1772119"/>
                  </a:lnTo>
                  <a:lnTo>
                    <a:pt x="592226" y="1772119"/>
                  </a:lnTo>
                  <a:lnTo>
                    <a:pt x="591743" y="1759419"/>
                  </a:lnTo>
                  <a:lnTo>
                    <a:pt x="591362" y="1759419"/>
                  </a:lnTo>
                  <a:lnTo>
                    <a:pt x="591362" y="1975319"/>
                  </a:lnTo>
                  <a:lnTo>
                    <a:pt x="584758" y="1975319"/>
                  </a:lnTo>
                  <a:lnTo>
                    <a:pt x="583501" y="1988019"/>
                  </a:lnTo>
                  <a:lnTo>
                    <a:pt x="563486" y="1988019"/>
                  </a:lnTo>
                  <a:lnTo>
                    <a:pt x="561594" y="2000719"/>
                  </a:lnTo>
                  <a:lnTo>
                    <a:pt x="557415" y="2000719"/>
                  </a:lnTo>
                  <a:lnTo>
                    <a:pt x="557530" y="1988019"/>
                  </a:lnTo>
                  <a:lnTo>
                    <a:pt x="554647" y="2000719"/>
                  </a:lnTo>
                  <a:lnTo>
                    <a:pt x="531533" y="2000719"/>
                  </a:lnTo>
                  <a:lnTo>
                    <a:pt x="529386" y="2013419"/>
                  </a:lnTo>
                  <a:lnTo>
                    <a:pt x="502615" y="2013419"/>
                  </a:lnTo>
                  <a:lnTo>
                    <a:pt x="499376" y="2026119"/>
                  </a:lnTo>
                  <a:lnTo>
                    <a:pt x="495630" y="2013419"/>
                  </a:lnTo>
                  <a:lnTo>
                    <a:pt x="493585" y="2026119"/>
                  </a:lnTo>
                  <a:lnTo>
                    <a:pt x="438010" y="2026119"/>
                  </a:lnTo>
                  <a:lnTo>
                    <a:pt x="433209" y="2038819"/>
                  </a:lnTo>
                  <a:lnTo>
                    <a:pt x="427405" y="2026119"/>
                  </a:lnTo>
                  <a:lnTo>
                    <a:pt x="412775" y="2026119"/>
                  </a:lnTo>
                  <a:lnTo>
                    <a:pt x="410959" y="2038819"/>
                  </a:lnTo>
                  <a:lnTo>
                    <a:pt x="408266" y="2026119"/>
                  </a:lnTo>
                  <a:lnTo>
                    <a:pt x="405561" y="2037207"/>
                  </a:lnTo>
                  <a:lnTo>
                    <a:pt x="402856" y="2026119"/>
                  </a:lnTo>
                  <a:lnTo>
                    <a:pt x="398957" y="2026119"/>
                  </a:lnTo>
                  <a:lnTo>
                    <a:pt x="395401" y="2038819"/>
                  </a:lnTo>
                  <a:lnTo>
                    <a:pt x="392049" y="2026119"/>
                  </a:lnTo>
                  <a:lnTo>
                    <a:pt x="389051" y="2026119"/>
                  </a:lnTo>
                  <a:lnTo>
                    <a:pt x="389051" y="2051519"/>
                  </a:lnTo>
                  <a:lnTo>
                    <a:pt x="386422" y="2064219"/>
                  </a:lnTo>
                  <a:lnTo>
                    <a:pt x="385406" y="2064219"/>
                  </a:lnTo>
                  <a:lnTo>
                    <a:pt x="387756" y="2076919"/>
                  </a:lnTo>
                  <a:lnTo>
                    <a:pt x="384873" y="2076919"/>
                  </a:lnTo>
                  <a:lnTo>
                    <a:pt x="384873" y="2102319"/>
                  </a:lnTo>
                  <a:lnTo>
                    <a:pt x="383044" y="2102319"/>
                  </a:lnTo>
                  <a:lnTo>
                    <a:pt x="382397" y="2102319"/>
                  </a:lnTo>
                  <a:lnTo>
                    <a:pt x="383387" y="2115020"/>
                  </a:lnTo>
                  <a:lnTo>
                    <a:pt x="382397" y="2115020"/>
                  </a:lnTo>
                  <a:lnTo>
                    <a:pt x="383273" y="2127720"/>
                  </a:lnTo>
                  <a:lnTo>
                    <a:pt x="382308" y="2127720"/>
                  </a:lnTo>
                  <a:lnTo>
                    <a:pt x="383082" y="2140420"/>
                  </a:lnTo>
                  <a:lnTo>
                    <a:pt x="339991" y="2140420"/>
                  </a:lnTo>
                  <a:lnTo>
                    <a:pt x="338124" y="2127720"/>
                  </a:lnTo>
                  <a:lnTo>
                    <a:pt x="339674" y="2127720"/>
                  </a:lnTo>
                  <a:lnTo>
                    <a:pt x="339001" y="2116048"/>
                  </a:lnTo>
                  <a:lnTo>
                    <a:pt x="339255" y="2115020"/>
                  </a:lnTo>
                  <a:lnTo>
                    <a:pt x="338950" y="2115020"/>
                  </a:lnTo>
                  <a:lnTo>
                    <a:pt x="338175" y="2115020"/>
                  </a:lnTo>
                  <a:lnTo>
                    <a:pt x="336905" y="2102319"/>
                  </a:lnTo>
                  <a:lnTo>
                    <a:pt x="338467" y="2102319"/>
                  </a:lnTo>
                  <a:lnTo>
                    <a:pt x="336753" y="2089619"/>
                  </a:lnTo>
                  <a:lnTo>
                    <a:pt x="338531" y="2089619"/>
                  </a:lnTo>
                  <a:lnTo>
                    <a:pt x="340360" y="2102319"/>
                  </a:lnTo>
                  <a:lnTo>
                    <a:pt x="376580" y="2102319"/>
                  </a:lnTo>
                  <a:lnTo>
                    <a:pt x="379183" y="2089619"/>
                  </a:lnTo>
                  <a:lnTo>
                    <a:pt x="382346" y="2089619"/>
                  </a:lnTo>
                  <a:lnTo>
                    <a:pt x="384746" y="2089619"/>
                  </a:lnTo>
                  <a:lnTo>
                    <a:pt x="383781" y="2096820"/>
                  </a:lnTo>
                  <a:lnTo>
                    <a:pt x="384873" y="2102319"/>
                  </a:lnTo>
                  <a:lnTo>
                    <a:pt x="384873" y="2076919"/>
                  </a:lnTo>
                  <a:lnTo>
                    <a:pt x="366903" y="2076919"/>
                  </a:lnTo>
                  <a:lnTo>
                    <a:pt x="365201" y="2089619"/>
                  </a:lnTo>
                  <a:lnTo>
                    <a:pt x="362432" y="2076919"/>
                  </a:lnTo>
                  <a:lnTo>
                    <a:pt x="356882" y="2076919"/>
                  </a:lnTo>
                  <a:lnTo>
                    <a:pt x="354037" y="2089619"/>
                  </a:lnTo>
                  <a:lnTo>
                    <a:pt x="351370" y="2076919"/>
                  </a:lnTo>
                  <a:lnTo>
                    <a:pt x="335610" y="2076919"/>
                  </a:lnTo>
                  <a:lnTo>
                    <a:pt x="335711" y="2064219"/>
                  </a:lnTo>
                  <a:lnTo>
                    <a:pt x="333540" y="2064219"/>
                  </a:lnTo>
                  <a:lnTo>
                    <a:pt x="332663" y="2051519"/>
                  </a:lnTo>
                  <a:lnTo>
                    <a:pt x="332308" y="2051519"/>
                  </a:lnTo>
                  <a:lnTo>
                    <a:pt x="331673" y="2051519"/>
                  </a:lnTo>
                  <a:lnTo>
                    <a:pt x="331889" y="2049005"/>
                  </a:lnTo>
                  <a:lnTo>
                    <a:pt x="330225" y="2038819"/>
                  </a:lnTo>
                  <a:lnTo>
                    <a:pt x="332803" y="2038819"/>
                  </a:lnTo>
                  <a:lnTo>
                    <a:pt x="366610" y="2038819"/>
                  </a:lnTo>
                  <a:lnTo>
                    <a:pt x="371729" y="2051519"/>
                  </a:lnTo>
                  <a:lnTo>
                    <a:pt x="389051" y="2051519"/>
                  </a:lnTo>
                  <a:lnTo>
                    <a:pt x="389051" y="2026119"/>
                  </a:lnTo>
                  <a:lnTo>
                    <a:pt x="319252" y="2026119"/>
                  </a:lnTo>
                  <a:lnTo>
                    <a:pt x="322072" y="2013419"/>
                  </a:lnTo>
                  <a:lnTo>
                    <a:pt x="273583" y="2013419"/>
                  </a:lnTo>
                  <a:lnTo>
                    <a:pt x="273583" y="2127720"/>
                  </a:lnTo>
                  <a:lnTo>
                    <a:pt x="272923" y="2140420"/>
                  </a:lnTo>
                  <a:lnTo>
                    <a:pt x="226174" y="2140420"/>
                  </a:lnTo>
                  <a:lnTo>
                    <a:pt x="224967" y="2127720"/>
                  </a:lnTo>
                  <a:lnTo>
                    <a:pt x="222986" y="2127720"/>
                  </a:lnTo>
                  <a:lnTo>
                    <a:pt x="224713" y="2115020"/>
                  </a:lnTo>
                  <a:lnTo>
                    <a:pt x="222554" y="2115020"/>
                  </a:lnTo>
                  <a:lnTo>
                    <a:pt x="223278" y="2102319"/>
                  </a:lnTo>
                  <a:lnTo>
                    <a:pt x="221691" y="2102319"/>
                  </a:lnTo>
                  <a:lnTo>
                    <a:pt x="222453" y="2089619"/>
                  </a:lnTo>
                  <a:lnTo>
                    <a:pt x="226250" y="2089619"/>
                  </a:lnTo>
                  <a:lnTo>
                    <a:pt x="230276" y="2102319"/>
                  </a:lnTo>
                  <a:lnTo>
                    <a:pt x="235064" y="2089619"/>
                  </a:lnTo>
                  <a:lnTo>
                    <a:pt x="239509" y="2089619"/>
                  </a:lnTo>
                  <a:lnTo>
                    <a:pt x="243903" y="2102319"/>
                  </a:lnTo>
                  <a:lnTo>
                    <a:pt x="250215" y="2089619"/>
                  </a:lnTo>
                  <a:lnTo>
                    <a:pt x="270992" y="2089619"/>
                  </a:lnTo>
                  <a:lnTo>
                    <a:pt x="272034" y="2102319"/>
                  </a:lnTo>
                  <a:lnTo>
                    <a:pt x="270827" y="2102319"/>
                  </a:lnTo>
                  <a:lnTo>
                    <a:pt x="270713" y="2115020"/>
                  </a:lnTo>
                  <a:lnTo>
                    <a:pt x="273494" y="2115020"/>
                  </a:lnTo>
                  <a:lnTo>
                    <a:pt x="272503" y="2127720"/>
                  </a:lnTo>
                  <a:lnTo>
                    <a:pt x="273583" y="2127720"/>
                  </a:lnTo>
                  <a:lnTo>
                    <a:pt x="273583" y="2013419"/>
                  </a:lnTo>
                  <a:lnTo>
                    <a:pt x="270700" y="2013419"/>
                  </a:lnTo>
                  <a:lnTo>
                    <a:pt x="270700" y="2051519"/>
                  </a:lnTo>
                  <a:lnTo>
                    <a:pt x="268401" y="2064219"/>
                  </a:lnTo>
                  <a:lnTo>
                    <a:pt x="269735" y="2064219"/>
                  </a:lnTo>
                  <a:lnTo>
                    <a:pt x="270230" y="2076919"/>
                  </a:lnTo>
                  <a:lnTo>
                    <a:pt x="217678" y="2076919"/>
                  </a:lnTo>
                  <a:lnTo>
                    <a:pt x="218490" y="2064219"/>
                  </a:lnTo>
                  <a:lnTo>
                    <a:pt x="215049" y="2064219"/>
                  </a:lnTo>
                  <a:lnTo>
                    <a:pt x="215468" y="2051519"/>
                  </a:lnTo>
                  <a:lnTo>
                    <a:pt x="214299" y="2051519"/>
                  </a:lnTo>
                  <a:lnTo>
                    <a:pt x="212509" y="2038819"/>
                  </a:lnTo>
                  <a:lnTo>
                    <a:pt x="212166" y="2038819"/>
                  </a:lnTo>
                  <a:lnTo>
                    <a:pt x="210134" y="2026119"/>
                  </a:lnTo>
                  <a:lnTo>
                    <a:pt x="206984" y="2026119"/>
                  </a:lnTo>
                  <a:lnTo>
                    <a:pt x="206108" y="2013419"/>
                  </a:lnTo>
                  <a:lnTo>
                    <a:pt x="228092" y="2013419"/>
                  </a:lnTo>
                  <a:lnTo>
                    <a:pt x="230390" y="2026119"/>
                  </a:lnTo>
                  <a:lnTo>
                    <a:pt x="269862" y="2026119"/>
                  </a:lnTo>
                  <a:lnTo>
                    <a:pt x="270522" y="2038819"/>
                  </a:lnTo>
                  <a:lnTo>
                    <a:pt x="269189" y="2038819"/>
                  </a:lnTo>
                  <a:lnTo>
                    <a:pt x="270700" y="2051519"/>
                  </a:lnTo>
                  <a:lnTo>
                    <a:pt x="270700" y="2013419"/>
                  </a:lnTo>
                  <a:lnTo>
                    <a:pt x="255003" y="2013419"/>
                  </a:lnTo>
                  <a:lnTo>
                    <a:pt x="252526" y="2000719"/>
                  </a:lnTo>
                  <a:lnTo>
                    <a:pt x="47434" y="2000719"/>
                  </a:lnTo>
                  <a:lnTo>
                    <a:pt x="45732" y="2013419"/>
                  </a:lnTo>
                  <a:lnTo>
                    <a:pt x="16421" y="2013419"/>
                  </a:lnTo>
                  <a:lnTo>
                    <a:pt x="18884" y="2000719"/>
                  </a:lnTo>
                  <a:lnTo>
                    <a:pt x="18034" y="2000719"/>
                  </a:lnTo>
                  <a:lnTo>
                    <a:pt x="18872" y="1988019"/>
                  </a:lnTo>
                  <a:lnTo>
                    <a:pt x="21615" y="1988019"/>
                  </a:lnTo>
                  <a:lnTo>
                    <a:pt x="18846" y="1975319"/>
                  </a:lnTo>
                  <a:lnTo>
                    <a:pt x="19888" y="1975319"/>
                  </a:lnTo>
                  <a:lnTo>
                    <a:pt x="19291" y="1962619"/>
                  </a:lnTo>
                  <a:lnTo>
                    <a:pt x="21932" y="1962619"/>
                  </a:lnTo>
                  <a:lnTo>
                    <a:pt x="20624" y="1949919"/>
                  </a:lnTo>
                  <a:lnTo>
                    <a:pt x="22161" y="1949919"/>
                  </a:lnTo>
                  <a:lnTo>
                    <a:pt x="21247" y="1937219"/>
                  </a:lnTo>
                  <a:lnTo>
                    <a:pt x="23926" y="1937219"/>
                  </a:lnTo>
                  <a:lnTo>
                    <a:pt x="22390" y="1924519"/>
                  </a:lnTo>
                  <a:lnTo>
                    <a:pt x="22936" y="1924519"/>
                  </a:lnTo>
                  <a:lnTo>
                    <a:pt x="24904" y="1911819"/>
                  </a:lnTo>
                  <a:lnTo>
                    <a:pt x="25146" y="1911819"/>
                  </a:lnTo>
                  <a:lnTo>
                    <a:pt x="24384" y="1899119"/>
                  </a:lnTo>
                  <a:lnTo>
                    <a:pt x="26098" y="1899119"/>
                  </a:lnTo>
                  <a:lnTo>
                    <a:pt x="26250" y="1886419"/>
                  </a:lnTo>
                  <a:lnTo>
                    <a:pt x="27190" y="1886419"/>
                  </a:lnTo>
                  <a:lnTo>
                    <a:pt x="27952" y="1873719"/>
                  </a:lnTo>
                  <a:lnTo>
                    <a:pt x="27825" y="1873719"/>
                  </a:lnTo>
                  <a:lnTo>
                    <a:pt x="27216" y="1861019"/>
                  </a:lnTo>
                  <a:lnTo>
                    <a:pt x="28956" y="1861019"/>
                  </a:lnTo>
                  <a:lnTo>
                    <a:pt x="28422" y="1848319"/>
                  </a:lnTo>
                  <a:lnTo>
                    <a:pt x="30594" y="1848319"/>
                  </a:lnTo>
                  <a:lnTo>
                    <a:pt x="30949" y="1835619"/>
                  </a:lnTo>
                  <a:lnTo>
                    <a:pt x="30480" y="1835619"/>
                  </a:lnTo>
                  <a:lnTo>
                    <a:pt x="30035" y="1822919"/>
                  </a:lnTo>
                  <a:lnTo>
                    <a:pt x="31648" y="1822919"/>
                  </a:lnTo>
                  <a:lnTo>
                    <a:pt x="32677" y="1810219"/>
                  </a:lnTo>
                  <a:lnTo>
                    <a:pt x="33185" y="1810219"/>
                  </a:lnTo>
                  <a:lnTo>
                    <a:pt x="33553" y="1797519"/>
                  </a:lnTo>
                  <a:lnTo>
                    <a:pt x="35356" y="1784819"/>
                  </a:lnTo>
                  <a:lnTo>
                    <a:pt x="35687" y="1772119"/>
                  </a:lnTo>
                  <a:lnTo>
                    <a:pt x="37122" y="1772119"/>
                  </a:lnTo>
                  <a:lnTo>
                    <a:pt x="36322" y="1759419"/>
                  </a:lnTo>
                  <a:lnTo>
                    <a:pt x="37033" y="1759419"/>
                  </a:lnTo>
                  <a:lnTo>
                    <a:pt x="38239" y="1746719"/>
                  </a:lnTo>
                  <a:lnTo>
                    <a:pt x="39471" y="1746719"/>
                  </a:lnTo>
                  <a:lnTo>
                    <a:pt x="38201" y="1734019"/>
                  </a:lnTo>
                  <a:lnTo>
                    <a:pt x="39560" y="1734019"/>
                  </a:lnTo>
                  <a:lnTo>
                    <a:pt x="40474" y="1721319"/>
                  </a:lnTo>
                  <a:lnTo>
                    <a:pt x="40601" y="1721319"/>
                  </a:lnTo>
                  <a:lnTo>
                    <a:pt x="41033" y="1708619"/>
                  </a:lnTo>
                  <a:lnTo>
                    <a:pt x="43002" y="1708619"/>
                  </a:lnTo>
                  <a:lnTo>
                    <a:pt x="42468" y="1695919"/>
                  </a:lnTo>
                  <a:lnTo>
                    <a:pt x="42291" y="1695919"/>
                  </a:lnTo>
                  <a:lnTo>
                    <a:pt x="42926" y="1683219"/>
                  </a:lnTo>
                  <a:lnTo>
                    <a:pt x="45707" y="1683219"/>
                  </a:lnTo>
                  <a:lnTo>
                    <a:pt x="44538" y="1670519"/>
                  </a:lnTo>
                  <a:lnTo>
                    <a:pt x="45885" y="1670519"/>
                  </a:lnTo>
                  <a:lnTo>
                    <a:pt x="44272" y="1657819"/>
                  </a:lnTo>
                  <a:lnTo>
                    <a:pt x="49479" y="1670519"/>
                  </a:lnTo>
                  <a:lnTo>
                    <a:pt x="45897" y="1657819"/>
                  </a:lnTo>
                  <a:lnTo>
                    <a:pt x="46951" y="1657819"/>
                  </a:lnTo>
                  <a:lnTo>
                    <a:pt x="47967" y="1645119"/>
                  </a:lnTo>
                  <a:lnTo>
                    <a:pt x="47777" y="1645119"/>
                  </a:lnTo>
                  <a:lnTo>
                    <a:pt x="50076" y="1632419"/>
                  </a:lnTo>
                  <a:lnTo>
                    <a:pt x="51282" y="1632419"/>
                  </a:lnTo>
                  <a:lnTo>
                    <a:pt x="50495" y="1619719"/>
                  </a:lnTo>
                  <a:lnTo>
                    <a:pt x="50774" y="1619719"/>
                  </a:lnTo>
                  <a:lnTo>
                    <a:pt x="51892" y="1607019"/>
                  </a:lnTo>
                  <a:lnTo>
                    <a:pt x="53721" y="1607019"/>
                  </a:lnTo>
                  <a:lnTo>
                    <a:pt x="54394" y="1594319"/>
                  </a:lnTo>
                  <a:lnTo>
                    <a:pt x="52882" y="1594319"/>
                  </a:lnTo>
                  <a:lnTo>
                    <a:pt x="53644" y="1581619"/>
                  </a:lnTo>
                  <a:lnTo>
                    <a:pt x="55232" y="1581619"/>
                  </a:lnTo>
                  <a:lnTo>
                    <a:pt x="56172" y="1568919"/>
                  </a:lnTo>
                  <a:lnTo>
                    <a:pt x="58534" y="1568919"/>
                  </a:lnTo>
                  <a:lnTo>
                    <a:pt x="56451" y="1556219"/>
                  </a:lnTo>
                  <a:lnTo>
                    <a:pt x="58140" y="1556219"/>
                  </a:lnTo>
                  <a:lnTo>
                    <a:pt x="57759" y="1543519"/>
                  </a:lnTo>
                  <a:lnTo>
                    <a:pt x="60007" y="1543519"/>
                  </a:lnTo>
                  <a:lnTo>
                    <a:pt x="62293" y="1530819"/>
                  </a:lnTo>
                  <a:lnTo>
                    <a:pt x="60769" y="1530819"/>
                  </a:lnTo>
                  <a:lnTo>
                    <a:pt x="61671" y="1518119"/>
                  </a:lnTo>
                  <a:lnTo>
                    <a:pt x="63169" y="1518119"/>
                  </a:lnTo>
                  <a:lnTo>
                    <a:pt x="64833" y="1505419"/>
                  </a:lnTo>
                  <a:lnTo>
                    <a:pt x="65824" y="1505419"/>
                  </a:lnTo>
                  <a:lnTo>
                    <a:pt x="64973" y="1492719"/>
                  </a:lnTo>
                  <a:lnTo>
                    <a:pt x="65392" y="1492719"/>
                  </a:lnTo>
                  <a:lnTo>
                    <a:pt x="66357" y="1480019"/>
                  </a:lnTo>
                  <a:lnTo>
                    <a:pt x="67945" y="1480019"/>
                  </a:lnTo>
                  <a:lnTo>
                    <a:pt x="68999" y="1467319"/>
                  </a:lnTo>
                  <a:lnTo>
                    <a:pt x="69951" y="1467319"/>
                  </a:lnTo>
                  <a:lnTo>
                    <a:pt x="68224" y="1454619"/>
                  </a:lnTo>
                  <a:lnTo>
                    <a:pt x="71450" y="1454619"/>
                  </a:lnTo>
                  <a:lnTo>
                    <a:pt x="72707" y="1441919"/>
                  </a:lnTo>
                  <a:lnTo>
                    <a:pt x="74345" y="1429219"/>
                  </a:lnTo>
                  <a:lnTo>
                    <a:pt x="75120" y="1429219"/>
                  </a:lnTo>
                  <a:lnTo>
                    <a:pt x="74980" y="1416519"/>
                  </a:lnTo>
                  <a:lnTo>
                    <a:pt x="77431" y="1416519"/>
                  </a:lnTo>
                  <a:lnTo>
                    <a:pt x="77000" y="1403819"/>
                  </a:lnTo>
                  <a:lnTo>
                    <a:pt x="77838" y="1403819"/>
                  </a:lnTo>
                  <a:lnTo>
                    <a:pt x="79222" y="1391119"/>
                  </a:lnTo>
                  <a:lnTo>
                    <a:pt x="80327" y="1391119"/>
                  </a:lnTo>
                  <a:lnTo>
                    <a:pt x="79438" y="1378419"/>
                  </a:lnTo>
                  <a:lnTo>
                    <a:pt x="82765" y="1378419"/>
                  </a:lnTo>
                  <a:lnTo>
                    <a:pt x="81534" y="1365719"/>
                  </a:lnTo>
                  <a:lnTo>
                    <a:pt x="85153" y="1365719"/>
                  </a:lnTo>
                  <a:lnTo>
                    <a:pt x="83807" y="1353019"/>
                  </a:lnTo>
                  <a:lnTo>
                    <a:pt x="85153" y="1353019"/>
                  </a:lnTo>
                  <a:lnTo>
                    <a:pt x="84836" y="1340319"/>
                  </a:lnTo>
                  <a:lnTo>
                    <a:pt x="87083" y="1340319"/>
                  </a:lnTo>
                  <a:lnTo>
                    <a:pt x="86779" y="1327619"/>
                  </a:lnTo>
                  <a:lnTo>
                    <a:pt x="87274" y="1327619"/>
                  </a:lnTo>
                  <a:lnTo>
                    <a:pt x="88950" y="1314919"/>
                  </a:lnTo>
                  <a:lnTo>
                    <a:pt x="90462" y="1327619"/>
                  </a:lnTo>
                  <a:lnTo>
                    <a:pt x="90551" y="1314919"/>
                  </a:lnTo>
                  <a:lnTo>
                    <a:pt x="92583" y="1302219"/>
                  </a:lnTo>
                  <a:lnTo>
                    <a:pt x="93192" y="1289519"/>
                  </a:lnTo>
                  <a:lnTo>
                    <a:pt x="95707" y="1289519"/>
                  </a:lnTo>
                  <a:lnTo>
                    <a:pt x="93954" y="1276819"/>
                  </a:lnTo>
                  <a:lnTo>
                    <a:pt x="99529" y="1276819"/>
                  </a:lnTo>
                  <a:lnTo>
                    <a:pt x="102273" y="1264119"/>
                  </a:lnTo>
                  <a:lnTo>
                    <a:pt x="108775" y="1264119"/>
                  </a:lnTo>
                  <a:lnTo>
                    <a:pt x="106248" y="1251419"/>
                  </a:lnTo>
                  <a:lnTo>
                    <a:pt x="102819" y="1251419"/>
                  </a:lnTo>
                  <a:lnTo>
                    <a:pt x="103593" y="1238719"/>
                  </a:lnTo>
                  <a:lnTo>
                    <a:pt x="104813" y="1238719"/>
                  </a:lnTo>
                  <a:lnTo>
                    <a:pt x="105689" y="1226019"/>
                  </a:lnTo>
                  <a:lnTo>
                    <a:pt x="106908" y="1226019"/>
                  </a:lnTo>
                  <a:lnTo>
                    <a:pt x="105816" y="1213319"/>
                  </a:lnTo>
                  <a:lnTo>
                    <a:pt x="107530" y="1213319"/>
                  </a:lnTo>
                  <a:lnTo>
                    <a:pt x="109004" y="1200619"/>
                  </a:lnTo>
                  <a:lnTo>
                    <a:pt x="110629" y="1200619"/>
                  </a:lnTo>
                  <a:lnTo>
                    <a:pt x="112077" y="1187919"/>
                  </a:lnTo>
                  <a:lnTo>
                    <a:pt x="113347" y="1175219"/>
                  </a:lnTo>
                  <a:lnTo>
                    <a:pt x="117106" y="1175219"/>
                  </a:lnTo>
                  <a:lnTo>
                    <a:pt x="116446" y="1162519"/>
                  </a:lnTo>
                  <a:lnTo>
                    <a:pt x="118935" y="1162519"/>
                  </a:lnTo>
                  <a:lnTo>
                    <a:pt x="118821" y="1149819"/>
                  </a:lnTo>
                  <a:lnTo>
                    <a:pt x="119532" y="1149819"/>
                  </a:lnTo>
                  <a:lnTo>
                    <a:pt x="121208" y="1137119"/>
                  </a:lnTo>
                  <a:lnTo>
                    <a:pt x="122682" y="1137119"/>
                  </a:lnTo>
                  <a:lnTo>
                    <a:pt x="122618" y="1124419"/>
                  </a:lnTo>
                  <a:lnTo>
                    <a:pt x="127152" y="1124419"/>
                  </a:lnTo>
                  <a:lnTo>
                    <a:pt x="126187" y="1111719"/>
                  </a:lnTo>
                  <a:lnTo>
                    <a:pt x="128333" y="1111719"/>
                  </a:lnTo>
                  <a:lnTo>
                    <a:pt x="128346" y="1099019"/>
                  </a:lnTo>
                  <a:lnTo>
                    <a:pt x="132118" y="1099019"/>
                  </a:lnTo>
                  <a:lnTo>
                    <a:pt x="132613" y="1086319"/>
                  </a:lnTo>
                  <a:lnTo>
                    <a:pt x="133896" y="1086319"/>
                  </a:lnTo>
                  <a:lnTo>
                    <a:pt x="135623" y="1073619"/>
                  </a:lnTo>
                  <a:lnTo>
                    <a:pt x="136550" y="1073619"/>
                  </a:lnTo>
                  <a:lnTo>
                    <a:pt x="139166" y="1060919"/>
                  </a:lnTo>
                  <a:lnTo>
                    <a:pt x="140754" y="1048219"/>
                  </a:lnTo>
                  <a:lnTo>
                    <a:pt x="144424" y="1048219"/>
                  </a:lnTo>
                  <a:lnTo>
                    <a:pt x="145059" y="1035519"/>
                  </a:lnTo>
                  <a:lnTo>
                    <a:pt x="146215" y="1035519"/>
                  </a:lnTo>
                  <a:lnTo>
                    <a:pt x="146481" y="1022819"/>
                  </a:lnTo>
                  <a:lnTo>
                    <a:pt x="150342" y="1022819"/>
                  </a:lnTo>
                  <a:lnTo>
                    <a:pt x="148551" y="1010119"/>
                  </a:lnTo>
                  <a:lnTo>
                    <a:pt x="153365" y="1010119"/>
                  </a:lnTo>
                  <a:lnTo>
                    <a:pt x="154851" y="997419"/>
                  </a:lnTo>
                  <a:lnTo>
                    <a:pt x="158648" y="997419"/>
                  </a:lnTo>
                  <a:lnTo>
                    <a:pt x="158813" y="984719"/>
                  </a:lnTo>
                  <a:lnTo>
                    <a:pt x="160020" y="984719"/>
                  </a:lnTo>
                  <a:lnTo>
                    <a:pt x="160350" y="972019"/>
                  </a:lnTo>
                  <a:lnTo>
                    <a:pt x="164858" y="972019"/>
                  </a:lnTo>
                  <a:lnTo>
                    <a:pt x="165684" y="959319"/>
                  </a:lnTo>
                  <a:lnTo>
                    <a:pt x="171831" y="959319"/>
                  </a:lnTo>
                  <a:lnTo>
                    <a:pt x="171030" y="946619"/>
                  </a:lnTo>
                  <a:lnTo>
                    <a:pt x="173761" y="946619"/>
                  </a:lnTo>
                  <a:lnTo>
                    <a:pt x="175793" y="933919"/>
                  </a:lnTo>
                  <a:lnTo>
                    <a:pt x="179565" y="933919"/>
                  </a:lnTo>
                  <a:lnTo>
                    <a:pt x="180428" y="921219"/>
                  </a:lnTo>
                  <a:lnTo>
                    <a:pt x="223824" y="921219"/>
                  </a:lnTo>
                  <a:lnTo>
                    <a:pt x="226733" y="908519"/>
                  </a:lnTo>
                  <a:lnTo>
                    <a:pt x="225272" y="921219"/>
                  </a:lnTo>
                  <a:lnTo>
                    <a:pt x="234823" y="921219"/>
                  </a:lnTo>
                  <a:lnTo>
                    <a:pt x="236321" y="908519"/>
                  </a:lnTo>
                  <a:lnTo>
                    <a:pt x="276910" y="908519"/>
                  </a:lnTo>
                  <a:lnTo>
                    <a:pt x="278409" y="895819"/>
                  </a:lnTo>
                  <a:lnTo>
                    <a:pt x="280289" y="895819"/>
                  </a:lnTo>
                  <a:lnTo>
                    <a:pt x="281698" y="908519"/>
                  </a:lnTo>
                  <a:lnTo>
                    <a:pt x="308292" y="908519"/>
                  </a:lnTo>
                  <a:lnTo>
                    <a:pt x="311327" y="921219"/>
                  </a:lnTo>
                  <a:lnTo>
                    <a:pt x="317182" y="908519"/>
                  </a:lnTo>
                  <a:lnTo>
                    <a:pt x="320611" y="921219"/>
                  </a:lnTo>
                  <a:lnTo>
                    <a:pt x="378790" y="921219"/>
                  </a:lnTo>
                  <a:lnTo>
                    <a:pt x="380428" y="933919"/>
                  </a:lnTo>
                  <a:lnTo>
                    <a:pt x="384848" y="933919"/>
                  </a:lnTo>
                  <a:lnTo>
                    <a:pt x="386422" y="921219"/>
                  </a:lnTo>
                  <a:lnTo>
                    <a:pt x="404291" y="921219"/>
                  </a:lnTo>
                  <a:lnTo>
                    <a:pt x="402818" y="933919"/>
                  </a:lnTo>
                  <a:lnTo>
                    <a:pt x="407504" y="921219"/>
                  </a:lnTo>
                  <a:lnTo>
                    <a:pt x="423824" y="921219"/>
                  </a:lnTo>
                  <a:lnTo>
                    <a:pt x="424903" y="933919"/>
                  </a:lnTo>
                  <a:lnTo>
                    <a:pt x="430034" y="933919"/>
                  </a:lnTo>
                  <a:lnTo>
                    <a:pt x="432993" y="946619"/>
                  </a:lnTo>
                  <a:lnTo>
                    <a:pt x="435686" y="946619"/>
                  </a:lnTo>
                  <a:lnTo>
                    <a:pt x="437489" y="959319"/>
                  </a:lnTo>
                  <a:lnTo>
                    <a:pt x="439940" y="959319"/>
                  </a:lnTo>
                  <a:lnTo>
                    <a:pt x="441413" y="972019"/>
                  </a:lnTo>
                  <a:lnTo>
                    <a:pt x="446824" y="972019"/>
                  </a:lnTo>
                  <a:lnTo>
                    <a:pt x="446455" y="984719"/>
                  </a:lnTo>
                  <a:lnTo>
                    <a:pt x="451421" y="984719"/>
                  </a:lnTo>
                  <a:lnTo>
                    <a:pt x="449846" y="997419"/>
                  </a:lnTo>
                  <a:lnTo>
                    <a:pt x="453250" y="997419"/>
                  </a:lnTo>
                  <a:lnTo>
                    <a:pt x="454367" y="1010119"/>
                  </a:lnTo>
                  <a:lnTo>
                    <a:pt x="457606" y="1010119"/>
                  </a:lnTo>
                  <a:lnTo>
                    <a:pt x="457327" y="1022819"/>
                  </a:lnTo>
                  <a:lnTo>
                    <a:pt x="460832" y="1022819"/>
                  </a:lnTo>
                  <a:lnTo>
                    <a:pt x="459676" y="1035519"/>
                  </a:lnTo>
                  <a:lnTo>
                    <a:pt x="465810" y="1035519"/>
                  </a:lnTo>
                  <a:lnTo>
                    <a:pt x="465874" y="1048219"/>
                  </a:lnTo>
                  <a:lnTo>
                    <a:pt x="469430" y="1048219"/>
                  </a:lnTo>
                  <a:lnTo>
                    <a:pt x="471157" y="1060919"/>
                  </a:lnTo>
                  <a:lnTo>
                    <a:pt x="472528" y="1073619"/>
                  </a:lnTo>
                  <a:lnTo>
                    <a:pt x="473290" y="1073619"/>
                  </a:lnTo>
                  <a:lnTo>
                    <a:pt x="476034" y="1086319"/>
                  </a:lnTo>
                  <a:lnTo>
                    <a:pt x="477520" y="1086319"/>
                  </a:lnTo>
                  <a:lnTo>
                    <a:pt x="478129" y="1099019"/>
                  </a:lnTo>
                  <a:lnTo>
                    <a:pt x="480796" y="1099019"/>
                  </a:lnTo>
                  <a:lnTo>
                    <a:pt x="480822" y="1111719"/>
                  </a:lnTo>
                  <a:lnTo>
                    <a:pt x="484606" y="1111719"/>
                  </a:lnTo>
                  <a:lnTo>
                    <a:pt x="483285" y="1124419"/>
                  </a:lnTo>
                  <a:lnTo>
                    <a:pt x="486067" y="1124419"/>
                  </a:lnTo>
                  <a:lnTo>
                    <a:pt x="487400" y="1137119"/>
                  </a:lnTo>
                  <a:lnTo>
                    <a:pt x="488467" y="1137119"/>
                  </a:lnTo>
                  <a:lnTo>
                    <a:pt x="489254" y="1149819"/>
                  </a:lnTo>
                  <a:lnTo>
                    <a:pt x="493268" y="1149819"/>
                  </a:lnTo>
                  <a:lnTo>
                    <a:pt x="493839" y="1162519"/>
                  </a:lnTo>
                  <a:lnTo>
                    <a:pt x="493623" y="1162519"/>
                  </a:lnTo>
                  <a:lnTo>
                    <a:pt x="495808" y="1175219"/>
                  </a:lnTo>
                  <a:lnTo>
                    <a:pt x="496925" y="1175219"/>
                  </a:lnTo>
                  <a:lnTo>
                    <a:pt x="497827" y="1187919"/>
                  </a:lnTo>
                  <a:lnTo>
                    <a:pt x="500087" y="1187919"/>
                  </a:lnTo>
                  <a:lnTo>
                    <a:pt x="499148" y="1200619"/>
                  </a:lnTo>
                  <a:lnTo>
                    <a:pt x="501992" y="1200619"/>
                  </a:lnTo>
                  <a:lnTo>
                    <a:pt x="500583" y="1213319"/>
                  </a:lnTo>
                  <a:lnTo>
                    <a:pt x="505104" y="1213319"/>
                  </a:lnTo>
                  <a:lnTo>
                    <a:pt x="502640" y="1226019"/>
                  </a:lnTo>
                  <a:lnTo>
                    <a:pt x="506374" y="1226019"/>
                  </a:lnTo>
                  <a:lnTo>
                    <a:pt x="508304" y="1238719"/>
                  </a:lnTo>
                  <a:lnTo>
                    <a:pt x="509371" y="1238719"/>
                  </a:lnTo>
                  <a:lnTo>
                    <a:pt x="508901" y="1251419"/>
                  </a:lnTo>
                  <a:lnTo>
                    <a:pt x="508419" y="1251419"/>
                  </a:lnTo>
                  <a:lnTo>
                    <a:pt x="507695" y="1264119"/>
                  </a:lnTo>
                  <a:lnTo>
                    <a:pt x="512864" y="1264119"/>
                  </a:lnTo>
                  <a:lnTo>
                    <a:pt x="514921" y="1276819"/>
                  </a:lnTo>
                  <a:lnTo>
                    <a:pt x="515073" y="1276819"/>
                  </a:lnTo>
                  <a:lnTo>
                    <a:pt x="516178" y="1289519"/>
                  </a:lnTo>
                  <a:lnTo>
                    <a:pt x="516661" y="1289519"/>
                  </a:lnTo>
                  <a:lnTo>
                    <a:pt x="518490" y="1302219"/>
                  </a:lnTo>
                  <a:lnTo>
                    <a:pt x="520026" y="1302219"/>
                  </a:lnTo>
                  <a:lnTo>
                    <a:pt x="518452" y="1314919"/>
                  </a:lnTo>
                  <a:lnTo>
                    <a:pt x="522909" y="1302219"/>
                  </a:lnTo>
                  <a:lnTo>
                    <a:pt x="519620" y="1314919"/>
                  </a:lnTo>
                  <a:lnTo>
                    <a:pt x="521487" y="1314919"/>
                  </a:lnTo>
                  <a:lnTo>
                    <a:pt x="524573" y="1327619"/>
                  </a:lnTo>
                  <a:lnTo>
                    <a:pt x="521652" y="1340319"/>
                  </a:lnTo>
                  <a:lnTo>
                    <a:pt x="524725" y="1340319"/>
                  </a:lnTo>
                  <a:lnTo>
                    <a:pt x="525259" y="1353019"/>
                  </a:lnTo>
                  <a:lnTo>
                    <a:pt x="526973" y="1353019"/>
                  </a:lnTo>
                  <a:lnTo>
                    <a:pt x="528180" y="1365719"/>
                  </a:lnTo>
                  <a:lnTo>
                    <a:pt x="529945" y="1365719"/>
                  </a:lnTo>
                  <a:lnTo>
                    <a:pt x="531139" y="1378419"/>
                  </a:lnTo>
                  <a:lnTo>
                    <a:pt x="530479" y="1378419"/>
                  </a:lnTo>
                  <a:lnTo>
                    <a:pt x="530974" y="1391119"/>
                  </a:lnTo>
                  <a:lnTo>
                    <a:pt x="532739" y="1391119"/>
                  </a:lnTo>
                  <a:lnTo>
                    <a:pt x="533666" y="1403819"/>
                  </a:lnTo>
                  <a:lnTo>
                    <a:pt x="535584" y="1403819"/>
                  </a:lnTo>
                  <a:lnTo>
                    <a:pt x="535965" y="1416519"/>
                  </a:lnTo>
                  <a:lnTo>
                    <a:pt x="538073" y="1429219"/>
                  </a:lnTo>
                  <a:lnTo>
                    <a:pt x="537933" y="1429219"/>
                  </a:lnTo>
                  <a:lnTo>
                    <a:pt x="539191" y="1441919"/>
                  </a:lnTo>
                  <a:lnTo>
                    <a:pt x="539686" y="1441919"/>
                  </a:lnTo>
                  <a:lnTo>
                    <a:pt x="541655" y="1454619"/>
                  </a:lnTo>
                  <a:lnTo>
                    <a:pt x="542188" y="1454619"/>
                  </a:lnTo>
                  <a:lnTo>
                    <a:pt x="542302" y="1467319"/>
                  </a:lnTo>
                  <a:lnTo>
                    <a:pt x="544499" y="1480019"/>
                  </a:lnTo>
                  <a:lnTo>
                    <a:pt x="544195" y="1480019"/>
                  </a:lnTo>
                  <a:lnTo>
                    <a:pt x="546823" y="1492719"/>
                  </a:lnTo>
                  <a:lnTo>
                    <a:pt x="547509" y="1492719"/>
                  </a:lnTo>
                  <a:lnTo>
                    <a:pt x="548233" y="1505419"/>
                  </a:lnTo>
                  <a:lnTo>
                    <a:pt x="547560" y="1505419"/>
                  </a:lnTo>
                  <a:lnTo>
                    <a:pt x="548373" y="1518119"/>
                  </a:lnTo>
                  <a:lnTo>
                    <a:pt x="551078" y="1518119"/>
                  </a:lnTo>
                  <a:lnTo>
                    <a:pt x="549160" y="1530819"/>
                  </a:lnTo>
                  <a:lnTo>
                    <a:pt x="551383" y="1530819"/>
                  </a:lnTo>
                  <a:lnTo>
                    <a:pt x="553110" y="1543519"/>
                  </a:lnTo>
                  <a:lnTo>
                    <a:pt x="552323" y="1543519"/>
                  </a:lnTo>
                  <a:lnTo>
                    <a:pt x="552831" y="1556219"/>
                  </a:lnTo>
                  <a:lnTo>
                    <a:pt x="553605" y="1556219"/>
                  </a:lnTo>
                  <a:lnTo>
                    <a:pt x="555129" y="1568919"/>
                  </a:lnTo>
                  <a:lnTo>
                    <a:pt x="558253" y="1568919"/>
                  </a:lnTo>
                  <a:lnTo>
                    <a:pt x="554507" y="1581619"/>
                  </a:lnTo>
                  <a:lnTo>
                    <a:pt x="557809" y="1581619"/>
                  </a:lnTo>
                  <a:lnTo>
                    <a:pt x="555358" y="1594319"/>
                  </a:lnTo>
                  <a:lnTo>
                    <a:pt x="559816" y="1581619"/>
                  </a:lnTo>
                  <a:lnTo>
                    <a:pt x="557542" y="1594319"/>
                  </a:lnTo>
                  <a:lnTo>
                    <a:pt x="558901" y="1594319"/>
                  </a:lnTo>
                  <a:lnTo>
                    <a:pt x="559396" y="1607019"/>
                  </a:lnTo>
                  <a:lnTo>
                    <a:pt x="560222" y="1607019"/>
                  </a:lnTo>
                  <a:lnTo>
                    <a:pt x="559650" y="1619719"/>
                  </a:lnTo>
                  <a:lnTo>
                    <a:pt x="560197" y="1619719"/>
                  </a:lnTo>
                  <a:lnTo>
                    <a:pt x="560641" y="1632419"/>
                  </a:lnTo>
                  <a:lnTo>
                    <a:pt x="562241" y="1632419"/>
                  </a:lnTo>
                  <a:lnTo>
                    <a:pt x="563930" y="1645119"/>
                  </a:lnTo>
                  <a:lnTo>
                    <a:pt x="564464" y="1645119"/>
                  </a:lnTo>
                  <a:lnTo>
                    <a:pt x="565226" y="1657819"/>
                  </a:lnTo>
                  <a:lnTo>
                    <a:pt x="566026" y="1657819"/>
                  </a:lnTo>
                  <a:lnTo>
                    <a:pt x="564934" y="1670519"/>
                  </a:lnTo>
                  <a:lnTo>
                    <a:pt x="567220" y="1670519"/>
                  </a:lnTo>
                  <a:lnTo>
                    <a:pt x="566166" y="1683219"/>
                  </a:lnTo>
                  <a:lnTo>
                    <a:pt x="569963" y="1683219"/>
                  </a:lnTo>
                  <a:lnTo>
                    <a:pt x="568388" y="1695919"/>
                  </a:lnTo>
                  <a:lnTo>
                    <a:pt x="569404" y="1695919"/>
                  </a:lnTo>
                  <a:lnTo>
                    <a:pt x="569493" y="1708619"/>
                  </a:lnTo>
                  <a:lnTo>
                    <a:pt x="570814" y="1708619"/>
                  </a:lnTo>
                  <a:lnTo>
                    <a:pt x="571525" y="1721319"/>
                  </a:lnTo>
                  <a:lnTo>
                    <a:pt x="572719" y="1721319"/>
                  </a:lnTo>
                  <a:lnTo>
                    <a:pt x="571957" y="1734019"/>
                  </a:lnTo>
                  <a:lnTo>
                    <a:pt x="572643" y="1734019"/>
                  </a:lnTo>
                  <a:lnTo>
                    <a:pt x="572706" y="1746719"/>
                  </a:lnTo>
                  <a:lnTo>
                    <a:pt x="573214" y="1746719"/>
                  </a:lnTo>
                  <a:lnTo>
                    <a:pt x="574878" y="1759419"/>
                  </a:lnTo>
                  <a:lnTo>
                    <a:pt x="574675" y="1759419"/>
                  </a:lnTo>
                  <a:lnTo>
                    <a:pt x="577342" y="1772119"/>
                  </a:lnTo>
                  <a:lnTo>
                    <a:pt x="576973" y="1772119"/>
                  </a:lnTo>
                  <a:lnTo>
                    <a:pt x="576821" y="1784819"/>
                  </a:lnTo>
                  <a:lnTo>
                    <a:pt x="577176" y="1784819"/>
                  </a:lnTo>
                  <a:lnTo>
                    <a:pt x="578104" y="1797519"/>
                  </a:lnTo>
                  <a:lnTo>
                    <a:pt x="579196" y="1797519"/>
                  </a:lnTo>
                  <a:lnTo>
                    <a:pt x="577138" y="1810219"/>
                  </a:lnTo>
                  <a:lnTo>
                    <a:pt x="579386" y="1810219"/>
                  </a:lnTo>
                  <a:lnTo>
                    <a:pt x="580123" y="1822919"/>
                  </a:lnTo>
                  <a:lnTo>
                    <a:pt x="579348" y="1822919"/>
                  </a:lnTo>
                  <a:lnTo>
                    <a:pt x="580313" y="1835619"/>
                  </a:lnTo>
                  <a:lnTo>
                    <a:pt x="581850" y="1835619"/>
                  </a:lnTo>
                  <a:lnTo>
                    <a:pt x="582764" y="1848319"/>
                  </a:lnTo>
                  <a:lnTo>
                    <a:pt x="581088" y="1848319"/>
                  </a:lnTo>
                  <a:lnTo>
                    <a:pt x="583755" y="1861019"/>
                  </a:lnTo>
                  <a:lnTo>
                    <a:pt x="584339" y="1861019"/>
                  </a:lnTo>
                  <a:lnTo>
                    <a:pt x="585774" y="1873719"/>
                  </a:lnTo>
                  <a:lnTo>
                    <a:pt x="583082" y="1886419"/>
                  </a:lnTo>
                  <a:lnTo>
                    <a:pt x="585952" y="1886419"/>
                  </a:lnTo>
                  <a:lnTo>
                    <a:pt x="584606" y="1899119"/>
                  </a:lnTo>
                  <a:lnTo>
                    <a:pt x="587057" y="1899119"/>
                  </a:lnTo>
                  <a:lnTo>
                    <a:pt x="586473" y="1911819"/>
                  </a:lnTo>
                  <a:lnTo>
                    <a:pt x="586740" y="1911819"/>
                  </a:lnTo>
                  <a:lnTo>
                    <a:pt x="589165" y="1924519"/>
                  </a:lnTo>
                  <a:lnTo>
                    <a:pt x="587717" y="1924519"/>
                  </a:lnTo>
                  <a:lnTo>
                    <a:pt x="587756" y="1937219"/>
                  </a:lnTo>
                  <a:lnTo>
                    <a:pt x="588060" y="1937219"/>
                  </a:lnTo>
                  <a:lnTo>
                    <a:pt x="589356" y="1949919"/>
                  </a:lnTo>
                  <a:lnTo>
                    <a:pt x="589851" y="1949919"/>
                  </a:lnTo>
                  <a:lnTo>
                    <a:pt x="589318" y="1962619"/>
                  </a:lnTo>
                  <a:lnTo>
                    <a:pt x="589673" y="1962619"/>
                  </a:lnTo>
                  <a:lnTo>
                    <a:pt x="591362" y="1975319"/>
                  </a:lnTo>
                  <a:lnTo>
                    <a:pt x="591362" y="1759419"/>
                  </a:lnTo>
                  <a:lnTo>
                    <a:pt x="589470" y="1759419"/>
                  </a:lnTo>
                  <a:lnTo>
                    <a:pt x="591273" y="1746719"/>
                  </a:lnTo>
                  <a:lnTo>
                    <a:pt x="588238" y="1746719"/>
                  </a:lnTo>
                  <a:lnTo>
                    <a:pt x="589165" y="1734019"/>
                  </a:lnTo>
                  <a:lnTo>
                    <a:pt x="588530" y="1734019"/>
                  </a:lnTo>
                  <a:lnTo>
                    <a:pt x="587324" y="1727174"/>
                  </a:lnTo>
                  <a:lnTo>
                    <a:pt x="588022" y="1721319"/>
                  </a:lnTo>
                  <a:lnTo>
                    <a:pt x="586308" y="1721319"/>
                  </a:lnTo>
                  <a:lnTo>
                    <a:pt x="584530" y="1721319"/>
                  </a:lnTo>
                  <a:lnTo>
                    <a:pt x="586994" y="1708619"/>
                  </a:lnTo>
                  <a:lnTo>
                    <a:pt x="585266" y="1708619"/>
                  </a:lnTo>
                  <a:lnTo>
                    <a:pt x="583031" y="1695919"/>
                  </a:lnTo>
                  <a:lnTo>
                    <a:pt x="584263" y="1695919"/>
                  </a:lnTo>
                  <a:lnTo>
                    <a:pt x="584174" y="1683219"/>
                  </a:lnTo>
                  <a:lnTo>
                    <a:pt x="582637" y="1683219"/>
                  </a:lnTo>
                  <a:lnTo>
                    <a:pt x="581202" y="1670519"/>
                  </a:lnTo>
                  <a:lnTo>
                    <a:pt x="581926" y="1670519"/>
                  </a:lnTo>
                  <a:lnTo>
                    <a:pt x="581533" y="1657819"/>
                  </a:lnTo>
                  <a:lnTo>
                    <a:pt x="579628" y="1657819"/>
                  </a:lnTo>
                  <a:lnTo>
                    <a:pt x="581037" y="1645119"/>
                  </a:lnTo>
                  <a:lnTo>
                    <a:pt x="578573" y="1645119"/>
                  </a:lnTo>
                  <a:lnTo>
                    <a:pt x="577913" y="1632419"/>
                  </a:lnTo>
                  <a:lnTo>
                    <a:pt x="577570" y="1632419"/>
                  </a:lnTo>
                  <a:lnTo>
                    <a:pt x="576770" y="1619719"/>
                  </a:lnTo>
                  <a:lnTo>
                    <a:pt x="577088" y="1607019"/>
                  </a:lnTo>
                  <a:lnTo>
                    <a:pt x="575360" y="1607019"/>
                  </a:lnTo>
                  <a:lnTo>
                    <a:pt x="573824" y="1594319"/>
                  </a:lnTo>
                  <a:lnTo>
                    <a:pt x="571271" y="1594319"/>
                  </a:lnTo>
                  <a:lnTo>
                    <a:pt x="574230" y="1581619"/>
                  </a:lnTo>
                  <a:lnTo>
                    <a:pt x="572579" y="1581619"/>
                  </a:lnTo>
                  <a:lnTo>
                    <a:pt x="570522" y="1568919"/>
                  </a:lnTo>
                  <a:lnTo>
                    <a:pt x="571347" y="1568919"/>
                  </a:lnTo>
                  <a:lnTo>
                    <a:pt x="571677" y="1556219"/>
                  </a:lnTo>
                  <a:lnTo>
                    <a:pt x="569302" y="1556219"/>
                  </a:lnTo>
                  <a:lnTo>
                    <a:pt x="567918" y="1543519"/>
                  </a:lnTo>
                  <a:lnTo>
                    <a:pt x="568680" y="1543519"/>
                  </a:lnTo>
                  <a:lnTo>
                    <a:pt x="567753" y="1530819"/>
                  </a:lnTo>
                  <a:lnTo>
                    <a:pt x="568540" y="1530819"/>
                  </a:lnTo>
                  <a:lnTo>
                    <a:pt x="566166" y="1518119"/>
                  </a:lnTo>
                  <a:lnTo>
                    <a:pt x="564261" y="1518119"/>
                  </a:lnTo>
                  <a:lnTo>
                    <a:pt x="565213" y="1505419"/>
                  </a:lnTo>
                  <a:lnTo>
                    <a:pt x="563740" y="1505419"/>
                  </a:lnTo>
                  <a:lnTo>
                    <a:pt x="562902" y="1492719"/>
                  </a:lnTo>
                  <a:lnTo>
                    <a:pt x="561022" y="1492719"/>
                  </a:lnTo>
                  <a:lnTo>
                    <a:pt x="561428" y="1480019"/>
                  </a:lnTo>
                  <a:lnTo>
                    <a:pt x="559612" y="1480019"/>
                  </a:lnTo>
                  <a:lnTo>
                    <a:pt x="560641" y="1467319"/>
                  </a:lnTo>
                  <a:lnTo>
                    <a:pt x="559231" y="1467319"/>
                  </a:lnTo>
                  <a:lnTo>
                    <a:pt x="559041" y="1454619"/>
                  </a:lnTo>
                  <a:lnTo>
                    <a:pt x="556348" y="1454619"/>
                  </a:lnTo>
                  <a:lnTo>
                    <a:pt x="556260" y="1441919"/>
                  </a:lnTo>
                  <a:lnTo>
                    <a:pt x="554799" y="1441919"/>
                  </a:lnTo>
                  <a:lnTo>
                    <a:pt x="554697" y="1429219"/>
                  </a:lnTo>
                  <a:lnTo>
                    <a:pt x="552335" y="1429219"/>
                  </a:lnTo>
                  <a:lnTo>
                    <a:pt x="553758" y="1416519"/>
                  </a:lnTo>
                  <a:lnTo>
                    <a:pt x="551599" y="1416519"/>
                  </a:lnTo>
                  <a:lnTo>
                    <a:pt x="550710" y="1403819"/>
                  </a:lnTo>
                  <a:lnTo>
                    <a:pt x="548843" y="1403819"/>
                  </a:lnTo>
                  <a:lnTo>
                    <a:pt x="549986" y="1391119"/>
                  </a:lnTo>
                  <a:lnTo>
                    <a:pt x="547522" y="1391119"/>
                  </a:lnTo>
                  <a:lnTo>
                    <a:pt x="547077" y="1378419"/>
                  </a:lnTo>
                  <a:lnTo>
                    <a:pt x="547928" y="1378419"/>
                  </a:lnTo>
                  <a:lnTo>
                    <a:pt x="544931" y="1365719"/>
                  </a:lnTo>
                  <a:lnTo>
                    <a:pt x="543026" y="1365719"/>
                  </a:lnTo>
                  <a:lnTo>
                    <a:pt x="544550" y="1353019"/>
                  </a:lnTo>
                  <a:lnTo>
                    <a:pt x="542683" y="1353019"/>
                  </a:lnTo>
                  <a:lnTo>
                    <a:pt x="543090" y="1340319"/>
                  </a:lnTo>
                  <a:lnTo>
                    <a:pt x="541299" y="1340319"/>
                  </a:lnTo>
                  <a:lnTo>
                    <a:pt x="540588" y="1327619"/>
                  </a:lnTo>
                  <a:lnTo>
                    <a:pt x="538200" y="1327619"/>
                  </a:lnTo>
                  <a:lnTo>
                    <a:pt x="538048" y="1314919"/>
                  </a:lnTo>
                  <a:lnTo>
                    <a:pt x="543217" y="1314919"/>
                  </a:lnTo>
                  <a:lnTo>
                    <a:pt x="546595" y="1302219"/>
                  </a:lnTo>
                  <a:lnTo>
                    <a:pt x="551319" y="1302219"/>
                  </a:lnTo>
                  <a:lnTo>
                    <a:pt x="555967" y="1289519"/>
                  </a:lnTo>
                  <a:lnTo>
                    <a:pt x="563003" y="1289519"/>
                  </a:lnTo>
                  <a:lnTo>
                    <a:pt x="565124" y="1276819"/>
                  </a:lnTo>
                  <a:lnTo>
                    <a:pt x="573176" y="1276819"/>
                  </a:lnTo>
                  <a:lnTo>
                    <a:pt x="574598" y="1264119"/>
                  </a:lnTo>
                  <a:lnTo>
                    <a:pt x="575335" y="1264119"/>
                  </a:lnTo>
                  <a:lnTo>
                    <a:pt x="573481" y="1251419"/>
                  </a:lnTo>
                  <a:lnTo>
                    <a:pt x="566381" y="1251419"/>
                  </a:lnTo>
                  <a:lnTo>
                    <a:pt x="566166" y="1251419"/>
                  </a:lnTo>
                  <a:lnTo>
                    <a:pt x="566013" y="1252639"/>
                  </a:lnTo>
                  <a:lnTo>
                    <a:pt x="562686" y="1264119"/>
                  </a:lnTo>
                  <a:lnTo>
                    <a:pt x="555942" y="1264119"/>
                  </a:lnTo>
                  <a:lnTo>
                    <a:pt x="554774" y="1276819"/>
                  </a:lnTo>
                  <a:lnTo>
                    <a:pt x="544766" y="1276819"/>
                  </a:lnTo>
                  <a:lnTo>
                    <a:pt x="544664" y="1289519"/>
                  </a:lnTo>
                  <a:lnTo>
                    <a:pt x="536829" y="1289519"/>
                  </a:lnTo>
                  <a:lnTo>
                    <a:pt x="533946" y="1302219"/>
                  </a:lnTo>
                  <a:lnTo>
                    <a:pt x="534797" y="1289519"/>
                  </a:lnTo>
                  <a:lnTo>
                    <a:pt x="531825" y="1289519"/>
                  </a:lnTo>
                  <a:lnTo>
                    <a:pt x="531977" y="1276819"/>
                  </a:lnTo>
                  <a:lnTo>
                    <a:pt x="530199" y="1276819"/>
                  </a:lnTo>
                  <a:lnTo>
                    <a:pt x="529386" y="1264119"/>
                  </a:lnTo>
                  <a:lnTo>
                    <a:pt x="537718" y="1264119"/>
                  </a:lnTo>
                  <a:lnTo>
                    <a:pt x="537108" y="1251419"/>
                  </a:lnTo>
                  <a:lnTo>
                    <a:pt x="539915" y="1251419"/>
                  </a:lnTo>
                  <a:lnTo>
                    <a:pt x="541845" y="1238719"/>
                  </a:lnTo>
                  <a:lnTo>
                    <a:pt x="542188" y="1238719"/>
                  </a:lnTo>
                  <a:lnTo>
                    <a:pt x="543775" y="1226019"/>
                  </a:lnTo>
                  <a:lnTo>
                    <a:pt x="544271" y="1226019"/>
                  </a:lnTo>
                  <a:lnTo>
                    <a:pt x="543102" y="1213319"/>
                  </a:lnTo>
                  <a:lnTo>
                    <a:pt x="543242" y="1213319"/>
                  </a:lnTo>
                  <a:lnTo>
                    <a:pt x="543560" y="1200619"/>
                  </a:lnTo>
                  <a:lnTo>
                    <a:pt x="545299" y="1200619"/>
                  </a:lnTo>
                  <a:lnTo>
                    <a:pt x="541540" y="1187919"/>
                  </a:lnTo>
                  <a:lnTo>
                    <a:pt x="528218" y="1187919"/>
                  </a:lnTo>
                  <a:lnTo>
                    <a:pt x="526313" y="1200619"/>
                  </a:lnTo>
                  <a:lnTo>
                    <a:pt x="528662" y="1200619"/>
                  </a:lnTo>
                  <a:lnTo>
                    <a:pt x="527304" y="1213319"/>
                  </a:lnTo>
                  <a:lnTo>
                    <a:pt x="528459" y="1213319"/>
                  </a:lnTo>
                  <a:lnTo>
                    <a:pt x="528332" y="1226019"/>
                  </a:lnTo>
                  <a:lnTo>
                    <a:pt x="528624" y="1226019"/>
                  </a:lnTo>
                  <a:lnTo>
                    <a:pt x="527481" y="1238719"/>
                  </a:lnTo>
                  <a:lnTo>
                    <a:pt x="522605" y="1238719"/>
                  </a:lnTo>
                  <a:lnTo>
                    <a:pt x="523011" y="1226019"/>
                  </a:lnTo>
                  <a:lnTo>
                    <a:pt x="520788" y="1226019"/>
                  </a:lnTo>
                  <a:lnTo>
                    <a:pt x="519772" y="1213319"/>
                  </a:lnTo>
                  <a:lnTo>
                    <a:pt x="518007" y="1213319"/>
                  </a:lnTo>
                  <a:lnTo>
                    <a:pt x="519074" y="1200619"/>
                  </a:lnTo>
                  <a:lnTo>
                    <a:pt x="515048" y="1200619"/>
                  </a:lnTo>
                  <a:lnTo>
                    <a:pt x="514400" y="1187919"/>
                  </a:lnTo>
                  <a:lnTo>
                    <a:pt x="514184" y="1187919"/>
                  </a:lnTo>
                  <a:lnTo>
                    <a:pt x="513626" y="1175219"/>
                  </a:lnTo>
                  <a:lnTo>
                    <a:pt x="510006" y="1175219"/>
                  </a:lnTo>
                  <a:lnTo>
                    <a:pt x="508850" y="1162519"/>
                  </a:lnTo>
                  <a:lnTo>
                    <a:pt x="507365" y="1162519"/>
                  </a:lnTo>
                  <a:lnTo>
                    <a:pt x="508190" y="1149819"/>
                  </a:lnTo>
                  <a:lnTo>
                    <a:pt x="505548" y="1149819"/>
                  </a:lnTo>
                  <a:lnTo>
                    <a:pt x="505625" y="1137119"/>
                  </a:lnTo>
                  <a:lnTo>
                    <a:pt x="539203" y="1137119"/>
                  </a:lnTo>
                  <a:lnTo>
                    <a:pt x="540461" y="1149819"/>
                  </a:lnTo>
                  <a:lnTo>
                    <a:pt x="542429" y="1149819"/>
                  </a:lnTo>
                  <a:lnTo>
                    <a:pt x="542785" y="1162519"/>
                  </a:lnTo>
                  <a:lnTo>
                    <a:pt x="547560" y="1162519"/>
                  </a:lnTo>
                  <a:lnTo>
                    <a:pt x="548538" y="1175219"/>
                  </a:lnTo>
                  <a:lnTo>
                    <a:pt x="553097" y="1175219"/>
                  </a:lnTo>
                  <a:lnTo>
                    <a:pt x="555028" y="1187919"/>
                  </a:lnTo>
                  <a:lnTo>
                    <a:pt x="558393" y="1187919"/>
                  </a:lnTo>
                  <a:lnTo>
                    <a:pt x="558965" y="1200619"/>
                  </a:lnTo>
                  <a:lnTo>
                    <a:pt x="562584" y="1200619"/>
                  </a:lnTo>
                  <a:lnTo>
                    <a:pt x="563587" y="1213319"/>
                  </a:lnTo>
                  <a:lnTo>
                    <a:pt x="565772" y="1213319"/>
                  </a:lnTo>
                  <a:lnTo>
                    <a:pt x="565632" y="1226019"/>
                  </a:lnTo>
                  <a:lnTo>
                    <a:pt x="569709" y="1226019"/>
                  </a:lnTo>
                  <a:lnTo>
                    <a:pt x="572935" y="1238719"/>
                  </a:lnTo>
                  <a:lnTo>
                    <a:pt x="579983" y="1238719"/>
                  </a:lnTo>
                  <a:lnTo>
                    <a:pt x="580567" y="1226019"/>
                  </a:lnTo>
                  <a:lnTo>
                    <a:pt x="583323" y="1226019"/>
                  </a:lnTo>
                  <a:lnTo>
                    <a:pt x="583044" y="1213319"/>
                  </a:lnTo>
                  <a:lnTo>
                    <a:pt x="580021" y="1213319"/>
                  </a:lnTo>
                  <a:lnTo>
                    <a:pt x="579539" y="1200619"/>
                  </a:lnTo>
                  <a:lnTo>
                    <a:pt x="577380" y="1200619"/>
                  </a:lnTo>
                  <a:lnTo>
                    <a:pt x="575348" y="1187919"/>
                  </a:lnTo>
                  <a:lnTo>
                    <a:pt x="570445" y="1187919"/>
                  </a:lnTo>
                  <a:lnTo>
                    <a:pt x="570357" y="1175219"/>
                  </a:lnTo>
                  <a:lnTo>
                    <a:pt x="566940" y="1175219"/>
                  </a:lnTo>
                  <a:lnTo>
                    <a:pt x="565861" y="1162519"/>
                  </a:lnTo>
                  <a:lnTo>
                    <a:pt x="560120" y="1162519"/>
                  </a:lnTo>
                  <a:lnTo>
                    <a:pt x="559854" y="1149819"/>
                  </a:lnTo>
                  <a:lnTo>
                    <a:pt x="556133" y="1149819"/>
                  </a:lnTo>
                  <a:lnTo>
                    <a:pt x="553808" y="1137119"/>
                  </a:lnTo>
                  <a:lnTo>
                    <a:pt x="569887" y="1137119"/>
                  </a:lnTo>
                  <a:lnTo>
                    <a:pt x="571868" y="1124419"/>
                  </a:lnTo>
                  <a:lnTo>
                    <a:pt x="567766" y="1124419"/>
                  </a:lnTo>
                  <a:lnTo>
                    <a:pt x="568566" y="1111719"/>
                  </a:lnTo>
                  <a:lnTo>
                    <a:pt x="568083" y="1111719"/>
                  </a:lnTo>
                  <a:lnTo>
                    <a:pt x="568007" y="1099019"/>
                  </a:lnTo>
                  <a:lnTo>
                    <a:pt x="568261" y="1099019"/>
                  </a:lnTo>
                  <a:lnTo>
                    <a:pt x="569328" y="1086319"/>
                  </a:lnTo>
                  <a:lnTo>
                    <a:pt x="570191" y="1086319"/>
                  </a:lnTo>
                  <a:lnTo>
                    <a:pt x="567880" y="1073619"/>
                  </a:lnTo>
                  <a:lnTo>
                    <a:pt x="567524" y="1073619"/>
                  </a:lnTo>
                  <a:lnTo>
                    <a:pt x="567461" y="1060919"/>
                  </a:lnTo>
                  <a:lnTo>
                    <a:pt x="566204" y="1048219"/>
                  </a:lnTo>
                  <a:lnTo>
                    <a:pt x="566966" y="1048219"/>
                  </a:lnTo>
                  <a:lnTo>
                    <a:pt x="565365" y="1035519"/>
                  </a:lnTo>
                  <a:lnTo>
                    <a:pt x="566102" y="1035519"/>
                  </a:lnTo>
                  <a:lnTo>
                    <a:pt x="566864" y="1022819"/>
                  </a:lnTo>
                  <a:lnTo>
                    <a:pt x="566013" y="1022819"/>
                  </a:lnTo>
                  <a:lnTo>
                    <a:pt x="564273" y="1010119"/>
                  </a:lnTo>
                  <a:lnTo>
                    <a:pt x="563524" y="1010119"/>
                  </a:lnTo>
                  <a:lnTo>
                    <a:pt x="565378" y="997419"/>
                  </a:lnTo>
                  <a:lnTo>
                    <a:pt x="563460" y="997419"/>
                  </a:lnTo>
                  <a:lnTo>
                    <a:pt x="564578" y="984719"/>
                  </a:lnTo>
                  <a:lnTo>
                    <a:pt x="562711" y="984719"/>
                  </a:lnTo>
                  <a:lnTo>
                    <a:pt x="564121" y="972019"/>
                  </a:lnTo>
                  <a:lnTo>
                    <a:pt x="563460" y="972019"/>
                  </a:lnTo>
                  <a:lnTo>
                    <a:pt x="562876" y="959319"/>
                  </a:lnTo>
                  <a:lnTo>
                    <a:pt x="560349" y="959319"/>
                  </a:lnTo>
                  <a:lnTo>
                    <a:pt x="562381" y="946619"/>
                  </a:lnTo>
                  <a:lnTo>
                    <a:pt x="559955" y="946619"/>
                  </a:lnTo>
                  <a:lnTo>
                    <a:pt x="561987" y="933919"/>
                  </a:lnTo>
                  <a:lnTo>
                    <a:pt x="559638" y="933919"/>
                  </a:lnTo>
                  <a:lnTo>
                    <a:pt x="560120" y="921219"/>
                  </a:lnTo>
                  <a:lnTo>
                    <a:pt x="559282" y="921219"/>
                  </a:lnTo>
                  <a:lnTo>
                    <a:pt x="557860" y="908519"/>
                  </a:lnTo>
                  <a:lnTo>
                    <a:pt x="558126" y="908519"/>
                  </a:lnTo>
                  <a:lnTo>
                    <a:pt x="558253" y="895819"/>
                  </a:lnTo>
                  <a:lnTo>
                    <a:pt x="556031" y="895819"/>
                  </a:lnTo>
                  <a:lnTo>
                    <a:pt x="557009" y="883119"/>
                  </a:lnTo>
                  <a:lnTo>
                    <a:pt x="555129" y="883119"/>
                  </a:lnTo>
                  <a:lnTo>
                    <a:pt x="554583" y="870419"/>
                  </a:lnTo>
                  <a:lnTo>
                    <a:pt x="555904" y="870419"/>
                  </a:lnTo>
                  <a:lnTo>
                    <a:pt x="555650" y="857719"/>
                  </a:lnTo>
                  <a:lnTo>
                    <a:pt x="553351" y="857719"/>
                  </a:lnTo>
                  <a:lnTo>
                    <a:pt x="554151" y="845019"/>
                  </a:lnTo>
                  <a:lnTo>
                    <a:pt x="552145" y="845019"/>
                  </a:lnTo>
                  <a:lnTo>
                    <a:pt x="550176" y="832319"/>
                  </a:lnTo>
                  <a:lnTo>
                    <a:pt x="551268" y="832319"/>
                  </a:lnTo>
                  <a:lnTo>
                    <a:pt x="548335" y="819619"/>
                  </a:lnTo>
                  <a:lnTo>
                    <a:pt x="549198" y="819619"/>
                  </a:lnTo>
                  <a:lnTo>
                    <a:pt x="546912" y="806919"/>
                  </a:lnTo>
                  <a:lnTo>
                    <a:pt x="545058" y="806919"/>
                  </a:lnTo>
                  <a:lnTo>
                    <a:pt x="546227" y="794219"/>
                  </a:lnTo>
                  <a:lnTo>
                    <a:pt x="546011" y="794219"/>
                  </a:lnTo>
                  <a:lnTo>
                    <a:pt x="546049" y="781519"/>
                  </a:lnTo>
                  <a:lnTo>
                    <a:pt x="544131" y="781519"/>
                  </a:lnTo>
                  <a:lnTo>
                    <a:pt x="544537" y="768819"/>
                  </a:lnTo>
                  <a:lnTo>
                    <a:pt x="542886" y="768819"/>
                  </a:lnTo>
                  <a:lnTo>
                    <a:pt x="541058" y="756119"/>
                  </a:lnTo>
                  <a:lnTo>
                    <a:pt x="540385" y="743419"/>
                  </a:lnTo>
                  <a:lnTo>
                    <a:pt x="538683" y="743419"/>
                  </a:lnTo>
                  <a:lnTo>
                    <a:pt x="538594" y="730719"/>
                  </a:lnTo>
                  <a:lnTo>
                    <a:pt x="536143" y="730719"/>
                  </a:lnTo>
                  <a:lnTo>
                    <a:pt x="536295" y="718019"/>
                  </a:lnTo>
                  <a:lnTo>
                    <a:pt x="533742" y="718019"/>
                  </a:lnTo>
                  <a:lnTo>
                    <a:pt x="532726" y="705319"/>
                  </a:lnTo>
                  <a:lnTo>
                    <a:pt x="531063" y="705319"/>
                  </a:lnTo>
                  <a:lnTo>
                    <a:pt x="532003" y="692619"/>
                  </a:lnTo>
                  <a:lnTo>
                    <a:pt x="528802" y="692619"/>
                  </a:lnTo>
                  <a:lnTo>
                    <a:pt x="529386" y="679919"/>
                  </a:lnTo>
                  <a:lnTo>
                    <a:pt x="526884" y="679919"/>
                  </a:lnTo>
                  <a:lnTo>
                    <a:pt x="525856" y="667219"/>
                  </a:lnTo>
                  <a:lnTo>
                    <a:pt x="522338" y="667219"/>
                  </a:lnTo>
                  <a:lnTo>
                    <a:pt x="522414" y="654519"/>
                  </a:lnTo>
                  <a:lnTo>
                    <a:pt x="517652" y="654519"/>
                  </a:lnTo>
                  <a:lnTo>
                    <a:pt x="518680" y="641819"/>
                  </a:lnTo>
                  <a:lnTo>
                    <a:pt x="518871" y="641819"/>
                  </a:lnTo>
                  <a:lnTo>
                    <a:pt x="514273" y="629119"/>
                  </a:lnTo>
                  <a:lnTo>
                    <a:pt x="516242" y="629119"/>
                  </a:lnTo>
                  <a:lnTo>
                    <a:pt x="512635" y="616419"/>
                  </a:lnTo>
                  <a:lnTo>
                    <a:pt x="510578" y="616419"/>
                  </a:lnTo>
                  <a:lnTo>
                    <a:pt x="508850" y="603719"/>
                  </a:lnTo>
                  <a:lnTo>
                    <a:pt x="505777" y="603719"/>
                  </a:lnTo>
                  <a:lnTo>
                    <a:pt x="506310" y="591019"/>
                  </a:lnTo>
                  <a:lnTo>
                    <a:pt x="502361" y="591019"/>
                  </a:lnTo>
                  <a:lnTo>
                    <a:pt x="501548" y="578319"/>
                  </a:lnTo>
                  <a:lnTo>
                    <a:pt x="499706" y="578319"/>
                  </a:lnTo>
                  <a:lnTo>
                    <a:pt x="498144" y="565619"/>
                  </a:lnTo>
                  <a:lnTo>
                    <a:pt x="494271" y="578319"/>
                  </a:lnTo>
                  <a:lnTo>
                    <a:pt x="495223" y="565619"/>
                  </a:lnTo>
                  <a:lnTo>
                    <a:pt x="492239" y="565619"/>
                  </a:lnTo>
                  <a:lnTo>
                    <a:pt x="490778" y="552919"/>
                  </a:lnTo>
                  <a:lnTo>
                    <a:pt x="485482" y="552919"/>
                  </a:lnTo>
                  <a:lnTo>
                    <a:pt x="482815" y="540219"/>
                  </a:lnTo>
                  <a:lnTo>
                    <a:pt x="477329" y="540219"/>
                  </a:lnTo>
                  <a:lnTo>
                    <a:pt x="477177" y="527519"/>
                  </a:lnTo>
                  <a:lnTo>
                    <a:pt x="469265" y="527519"/>
                  </a:lnTo>
                  <a:lnTo>
                    <a:pt x="467817" y="514819"/>
                  </a:lnTo>
                  <a:lnTo>
                    <a:pt x="458724" y="514819"/>
                  </a:lnTo>
                  <a:lnTo>
                    <a:pt x="456095" y="502119"/>
                  </a:lnTo>
                  <a:lnTo>
                    <a:pt x="445414" y="502119"/>
                  </a:lnTo>
                  <a:lnTo>
                    <a:pt x="442607" y="489419"/>
                  </a:lnTo>
                  <a:lnTo>
                    <a:pt x="429895" y="489419"/>
                  </a:lnTo>
                  <a:lnTo>
                    <a:pt x="428510" y="476719"/>
                  </a:lnTo>
                  <a:lnTo>
                    <a:pt x="423456" y="489419"/>
                  </a:lnTo>
                  <a:lnTo>
                    <a:pt x="426072" y="476719"/>
                  </a:lnTo>
                  <a:lnTo>
                    <a:pt x="400862" y="476719"/>
                  </a:lnTo>
                  <a:lnTo>
                    <a:pt x="401281" y="489419"/>
                  </a:lnTo>
                  <a:lnTo>
                    <a:pt x="373938" y="489419"/>
                  </a:lnTo>
                  <a:lnTo>
                    <a:pt x="372033" y="502119"/>
                  </a:lnTo>
                  <a:lnTo>
                    <a:pt x="368515" y="502119"/>
                  </a:lnTo>
                  <a:lnTo>
                    <a:pt x="369290" y="489419"/>
                  </a:lnTo>
                  <a:lnTo>
                    <a:pt x="366674" y="502119"/>
                  </a:lnTo>
                  <a:lnTo>
                    <a:pt x="351624" y="502119"/>
                  </a:lnTo>
                  <a:lnTo>
                    <a:pt x="350075" y="489419"/>
                  </a:lnTo>
                  <a:lnTo>
                    <a:pt x="343916" y="489419"/>
                  </a:lnTo>
                  <a:lnTo>
                    <a:pt x="347002" y="476719"/>
                  </a:lnTo>
                  <a:lnTo>
                    <a:pt x="342836" y="476719"/>
                  </a:lnTo>
                  <a:lnTo>
                    <a:pt x="342112" y="464019"/>
                  </a:lnTo>
                  <a:lnTo>
                    <a:pt x="340067" y="464019"/>
                  </a:lnTo>
                  <a:lnTo>
                    <a:pt x="341274" y="451319"/>
                  </a:lnTo>
                  <a:lnTo>
                    <a:pt x="354622" y="451319"/>
                  </a:lnTo>
                  <a:lnTo>
                    <a:pt x="356108" y="438619"/>
                  </a:lnTo>
                  <a:lnTo>
                    <a:pt x="381787" y="438619"/>
                  </a:lnTo>
                  <a:lnTo>
                    <a:pt x="383438" y="425919"/>
                  </a:lnTo>
                  <a:lnTo>
                    <a:pt x="409549" y="425919"/>
                  </a:lnTo>
                  <a:lnTo>
                    <a:pt x="411848" y="438619"/>
                  </a:lnTo>
                  <a:lnTo>
                    <a:pt x="437261" y="438619"/>
                  </a:lnTo>
                  <a:lnTo>
                    <a:pt x="439153" y="451319"/>
                  </a:lnTo>
                  <a:lnTo>
                    <a:pt x="455688" y="451319"/>
                  </a:lnTo>
                  <a:lnTo>
                    <a:pt x="457809" y="438619"/>
                  </a:lnTo>
                  <a:lnTo>
                    <a:pt x="464324" y="438619"/>
                  </a:lnTo>
                  <a:lnTo>
                    <a:pt x="462178" y="425919"/>
                  </a:lnTo>
                  <a:lnTo>
                    <a:pt x="420458" y="425919"/>
                  </a:lnTo>
                  <a:lnTo>
                    <a:pt x="419722" y="413219"/>
                  </a:lnTo>
                  <a:lnTo>
                    <a:pt x="414464" y="413219"/>
                  </a:lnTo>
                  <a:lnTo>
                    <a:pt x="415074" y="400519"/>
                  </a:lnTo>
                  <a:lnTo>
                    <a:pt x="425183" y="400519"/>
                  </a:lnTo>
                  <a:lnTo>
                    <a:pt x="428663" y="387819"/>
                  </a:lnTo>
                  <a:lnTo>
                    <a:pt x="433095" y="387819"/>
                  </a:lnTo>
                  <a:lnTo>
                    <a:pt x="434441" y="375119"/>
                  </a:lnTo>
                  <a:lnTo>
                    <a:pt x="438188" y="375119"/>
                  </a:lnTo>
                  <a:lnTo>
                    <a:pt x="439293" y="387819"/>
                  </a:lnTo>
                  <a:lnTo>
                    <a:pt x="445452" y="387819"/>
                  </a:lnTo>
                  <a:lnTo>
                    <a:pt x="445058" y="400519"/>
                  </a:lnTo>
                  <a:lnTo>
                    <a:pt x="450202" y="400519"/>
                  </a:lnTo>
                  <a:lnTo>
                    <a:pt x="452005" y="413219"/>
                  </a:lnTo>
                  <a:lnTo>
                    <a:pt x="460730" y="413219"/>
                  </a:lnTo>
                  <a:lnTo>
                    <a:pt x="462648" y="425919"/>
                  </a:lnTo>
                  <a:lnTo>
                    <a:pt x="474535" y="425919"/>
                  </a:lnTo>
                  <a:lnTo>
                    <a:pt x="477634" y="438619"/>
                  </a:lnTo>
                  <a:lnTo>
                    <a:pt x="531507" y="438619"/>
                  </a:lnTo>
                  <a:lnTo>
                    <a:pt x="529729" y="425919"/>
                  </a:lnTo>
                  <a:lnTo>
                    <a:pt x="487743" y="425919"/>
                  </a:lnTo>
                  <a:lnTo>
                    <a:pt x="485063" y="413219"/>
                  </a:lnTo>
                  <a:lnTo>
                    <a:pt x="471347" y="413219"/>
                  </a:lnTo>
                  <a:lnTo>
                    <a:pt x="470725" y="400519"/>
                  </a:lnTo>
                  <a:lnTo>
                    <a:pt x="461848" y="400519"/>
                  </a:lnTo>
                  <a:lnTo>
                    <a:pt x="460298" y="387819"/>
                  </a:lnTo>
                  <a:lnTo>
                    <a:pt x="456933" y="387819"/>
                  </a:lnTo>
                  <a:lnTo>
                    <a:pt x="456742" y="375119"/>
                  </a:lnTo>
                  <a:lnTo>
                    <a:pt x="451243" y="375119"/>
                  </a:lnTo>
                  <a:lnTo>
                    <a:pt x="450532" y="362419"/>
                  </a:lnTo>
                  <a:lnTo>
                    <a:pt x="449224" y="362419"/>
                  </a:lnTo>
                  <a:lnTo>
                    <a:pt x="446379" y="349719"/>
                  </a:lnTo>
                  <a:lnTo>
                    <a:pt x="444931" y="349719"/>
                  </a:lnTo>
                  <a:lnTo>
                    <a:pt x="443979" y="337019"/>
                  </a:lnTo>
                  <a:lnTo>
                    <a:pt x="441960" y="337019"/>
                  </a:lnTo>
                  <a:lnTo>
                    <a:pt x="443318" y="324319"/>
                  </a:lnTo>
                  <a:lnTo>
                    <a:pt x="439115" y="324319"/>
                  </a:lnTo>
                  <a:lnTo>
                    <a:pt x="440461" y="311619"/>
                  </a:lnTo>
                  <a:lnTo>
                    <a:pt x="438086" y="311619"/>
                  </a:lnTo>
                  <a:lnTo>
                    <a:pt x="436473" y="298919"/>
                  </a:lnTo>
                  <a:lnTo>
                    <a:pt x="434784" y="298919"/>
                  </a:lnTo>
                  <a:lnTo>
                    <a:pt x="435216" y="286219"/>
                  </a:lnTo>
                  <a:lnTo>
                    <a:pt x="434822" y="286219"/>
                  </a:lnTo>
                  <a:lnTo>
                    <a:pt x="434987" y="273519"/>
                  </a:lnTo>
                  <a:lnTo>
                    <a:pt x="431469" y="273519"/>
                  </a:lnTo>
                  <a:lnTo>
                    <a:pt x="431850" y="260819"/>
                  </a:lnTo>
                  <a:lnTo>
                    <a:pt x="429882" y="260819"/>
                  </a:lnTo>
                  <a:lnTo>
                    <a:pt x="429933" y="248119"/>
                  </a:lnTo>
                  <a:lnTo>
                    <a:pt x="428815" y="235419"/>
                  </a:lnTo>
                  <a:lnTo>
                    <a:pt x="427139" y="235419"/>
                  </a:lnTo>
                  <a:lnTo>
                    <a:pt x="426326" y="222719"/>
                  </a:lnTo>
                  <a:lnTo>
                    <a:pt x="426605" y="222719"/>
                  </a:lnTo>
                  <a:lnTo>
                    <a:pt x="426059" y="210019"/>
                  </a:lnTo>
                  <a:lnTo>
                    <a:pt x="421868" y="210019"/>
                  </a:lnTo>
                  <a:lnTo>
                    <a:pt x="422948" y="197319"/>
                  </a:lnTo>
                  <a:lnTo>
                    <a:pt x="421093" y="197319"/>
                  </a:lnTo>
                  <a:lnTo>
                    <a:pt x="420789" y="184619"/>
                  </a:lnTo>
                  <a:lnTo>
                    <a:pt x="405015" y="184619"/>
                  </a:lnTo>
                  <a:lnTo>
                    <a:pt x="404037" y="197319"/>
                  </a:lnTo>
                  <a:lnTo>
                    <a:pt x="406844" y="197319"/>
                  </a:lnTo>
                  <a:lnTo>
                    <a:pt x="408203" y="210019"/>
                  </a:lnTo>
                  <a:lnTo>
                    <a:pt x="409562" y="210019"/>
                  </a:lnTo>
                  <a:lnTo>
                    <a:pt x="408876" y="217817"/>
                  </a:lnTo>
                  <a:lnTo>
                    <a:pt x="405206" y="211404"/>
                  </a:lnTo>
                  <a:lnTo>
                    <a:pt x="394398" y="187109"/>
                  </a:lnTo>
                  <a:lnTo>
                    <a:pt x="377685" y="136512"/>
                  </a:lnTo>
                  <a:lnTo>
                    <a:pt x="366801" y="112255"/>
                  </a:lnTo>
                  <a:lnTo>
                    <a:pt x="341020" y="82613"/>
                  </a:lnTo>
                  <a:lnTo>
                    <a:pt x="333692" y="80975"/>
                  </a:lnTo>
                  <a:lnTo>
                    <a:pt x="328879" y="90893"/>
                  </a:lnTo>
                  <a:lnTo>
                    <a:pt x="334162" y="95986"/>
                  </a:lnTo>
                  <a:lnTo>
                    <a:pt x="351548" y="117475"/>
                  </a:lnTo>
                  <a:lnTo>
                    <a:pt x="363156" y="142468"/>
                  </a:lnTo>
                  <a:lnTo>
                    <a:pt x="380555" y="195338"/>
                  </a:lnTo>
                  <a:lnTo>
                    <a:pt x="388226" y="213715"/>
                  </a:lnTo>
                  <a:lnTo>
                    <a:pt x="392938" y="222427"/>
                  </a:lnTo>
                  <a:lnTo>
                    <a:pt x="399326" y="229641"/>
                  </a:lnTo>
                  <a:lnTo>
                    <a:pt x="406819" y="229298"/>
                  </a:lnTo>
                  <a:lnTo>
                    <a:pt x="409727" y="224599"/>
                  </a:lnTo>
                  <a:lnTo>
                    <a:pt x="409486" y="222719"/>
                  </a:lnTo>
                  <a:lnTo>
                    <a:pt x="410311" y="222719"/>
                  </a:lnTo>
                  <a:lnTo>
                    <a:pt x="412496" y="235419"/>
                  </a:lnTo>
                  <a:lnTo>
                    <a:pt x="413258" y="235419"/>
                  </a:lnTo>
                  <a:lnTo>
                    <a:pt x="412927" y="248119"/>
                  </a:lnTo>
                  <a:lnTo>
                    <a:pt x="413842" y="248119"/>
                  </a:lnTo>
                  <a:lnTo>
                    <a:pt x="415264" y="260819"/>
                  </a:lnTo>
                  <a:lnTo>
                    <a:pt x="414934" y="260819"/>
                  </a:lnTo>
                  <a:lnTo>
                    <a:pt x="416598" y="273519"/>
                  </a:lnTo>
                  <a:lnTo>
                    <a:pt x="417715" y="273519"/>
                  </a:lnTo>
                  <a:lnTo>
                    <a:pt x="419404" y="286219"/>
                  </a:lnTo>
                  <a:lnTo>
                    <a:pt x="418553" y="286219"/>
                  </a:lnTo>
                  <a:lnTo>
                    <a:pt x="420852" y="298919"/>
                  </a:lnTo>
                  <a:lnTo>
                    <a:pt x="422821" y="298919"/>
                  </a:lnTo>
                  <a:lnTo>
                    <a:pt x="421424" y="311619"/>
                  </a:lnTo>
                  <a:lnTo>
                    <a:pt x="422478" y="311619"/>
                  </a:lnTo>
                  <a:lnTo>
                    <a:pt x="423862" y="324319"/>
                  </a:lnTo>
                  <a:lnTo>
                    <a:pt x="426262" y="324319"/>
                  </a:lnTo>
                  <a:lnTo>
                    <a:pt x="426516" y="337019"/>
                  </a:lnTo>
                  <a:lnTo>
                    <a:pt x="429221" y="337019"/>
                  </a:lnTo>
                  <a:lnTo>
                    <a:pt x="429907" y="349719"/>
                  </a:lnTo>
                  <a:lnTo>
                    <a:pt x="430415" y="362419"/>
                  </a:lnTo>
                  <a:lnTo>
                    <a:pt x="423252" y="362419"/>
                  </a:lnTo>
                  <a:lnTo>
                    <a:pt x="422871" y="375119"/>
                  </a:lnTo>
                  <a:lnTo>
                    <a:pt x="418058" y="375119"/>
                  </a:lnTo>
                  <a:lnTo>
                    <a:pt x="416521" y="387819"/>
                  </a:lnTo>
                  <a:lnTo>
                    <a:pt x="406933" y="387819"/>
                  </a:lnTo>
                  <a:lnTo>
                    <a:pt x="403974" y="400519"/>
                  </a:lnTo>
                  <a:lnTo>
                    <a:pt x="396240" y="400519"/>
                  </a:lnTo>
                  <a:lnTo>
                    <a:pt x="392607" y="413219"/>
                  </a:lnTo>
                  <a:lnTo>
                    <a:pt x="389229" y="400519"/>
                  </a:lnTo>
                  <a:lnTo>
                    <a:pt x="387438" y="413219"/>
                  </a:lnTo>
                  <a:lnTo>
                    <a:pt x="375526" y="413219"/>
                  </a:lnTo>
                  <a:lnTo>
                    <a:pt x="374294" y="425919"/>
                  </a:lnTo>
                  <a:lnTo>
                    <a:pt x="341452" y="425919"/>
                  </a:lnTo>
                  <a:lnTo>
                    <a:pt x="338378" y="438619"/>
                  </a:lnTo>
                  <a:lnTo>
                    <a:pt x="311391" y="438619"/>
                  </a:lnTo>
                  <a:lnTo>
                    <a:pt x="313410" y="451319"/>
                  </a:lnTo>
                  <a:lnTo>
                    <a:pt x="325208" y="451319"/>
                  </a:lnTo>
                  <a:lnTo>
                    <a:pt x="324053" y="464019"/>
                  </a:lnTo>
                  <a:lnTo>
                    <a:pt x="325551" y="464019"/>
                  </a:lnTo>
                  <a:lnTo>
                    <a:pt x="327456" y="476719"/>
                  </a:lnTo>
                  <a:lnTo>
                    <a:pt x="328129" y="476719"/>
                  </a:lnTo>
                  <a:lnTo>
                    <a:pt x="329984" y="489419"/>
                  </a:lnTo>
                  <a:lnTo>
                    <a:pt x="332638" y="489419"/>
                  </a:lnTo>
                  <a:lnTo>
                    <a:pt x="334048" y="502119"/>
                  </a:lnTo>
                  <a:lnTo>
                    <a:pt x="336867" y="502119"/>
                  </a:lnTo>
                  <a:lnTo>
                    <a:pt x="333006" y="514819"/>
                  </a:lnTo>
                  <a:lnTo>
                    <a:pt x="329095" y="502119"/>
                  </a:lnTo>
                  <a:lnTo>
                    <a:pt x="327494" y="514819"/>
                  </a:lnTo>
                  <a:lnTo>
                    <a:pt x="281393" y="514819"/>
                  </a:lnTo>
                  <a:lnTo>
                    <a:pt x="275475" y="502119"/>
                  </a:lnTo>
                  <a:lnTo>
                    <a:pt x="282143" y="502119"/>
                  </a:lnTo>
                  <a:lnTo>
                    <a:pt x="282816" y="489419"/>
                  </a:lnTo>
                  <a:lnTo>
                    <a:pt x="285991" y="489419"/>
                  </a:lnTo>
                  <a:lnTo>
                    <a:pt x="290118" y="476719"/>
                  </a:lnTo>
                  <a:lnTo>
                    <a:pt x="290868" y="476719"/>
                  </a:lnTo>
                  <a:lnTo>
                    <a:pt x="290233" y="464019"/>
                  </a:lnTo>
                  <a:lnTo>
                    <a:pt x="291846" y="464019"/>
                  </a:lnTo>
                  <a:lnTo>
                    <a:pt x="293382" y="451319"/>
                  </a:lnTo>
                  <a:lnTo>
                    <a:pt x="304927" y="451319"/>
                  </a:lnTo>
                  <a:lnTo>
                    <a:pt x="305892" y="438619"/>
                  </a:lnTo>
                  <a:lnTo>
                    <a:pt x="259410" y="438619"/>
                  </a:lnTo>
                  <a:lnTo>
                    <a:pt x="256501" y="425919"/>
                  </a:lnTo>
                  <a:lnTo>
                    <a:pt x="257898" y="438619"/>
                  </a:lnTo>
                  <a:lnTo>
                    <a:pt x="254025" y="438619"/>
                  </a:lnTo>
                  <a:lnTo>
                    <a:pt x="251294" y="425919"/>
                  </a:lnTo>
                  <a:lnTo>
                    <a:pt x="229450" y="425919"/>
                  </a:lnTo>
                  <a:lnTo>
                    <a:pt x="226098" y="413219"/>
                  </a:lnTo>
                  <a:lnTo>
                    <a:pt x="202958" y="413219"/>
                  </a:lnTo>
                  <a:lnTo>
                    <a:pt x="201612" y="400519"/>
                  </a:lnTo>
                  <a:lnTo>
                    <a:pt x="191262" y="400519"/>
                  </a:lnTo>
                  <a:lnTo>
                    <a:pt x="189280" y="387819"/>
                  </a:lnTo>
                  <a:lnTo>
                    <a:pt x="181317" y="387819"/>
                  </a:lnTo>
                  <a:lnTo>
                    <a:pt x="179463" y="375119"/>
                  </a:lnTo>
                  <a:lnTo>
                    <a:pt x="178015" y="375119"/>
                  </a:lnTo>
                  <a:lnTo>
                    <a:pt x="177787" y="362419"/>
                  </a:lnTo>
                  <a:lnTo>
                    <a:pt x="179425" y="362419"/>
                  </a:lnTo>
                  <a:lnTo>
                    <a:pt x="178333" y="349719"/>
                  </a:lnTo>
                  <a:lnTo>
                    <a:pt x="181889" y="349719"/>
                  </a:lnTo>
                  <a:lnTo>
                    <a:pt x="179044" y="337019"/>
                  </a:lnTo>
                  <a:lnTo>
                    <a:pt x="180644" y="337019"/>
                  </a:lnTo>
                  <a:lnTo>
                    <a:pt x="179717" y="324319"/>
                  </a:lnTo>
                  <a:lnTo>
                    <a:pt x="180555" y="324319"/>
                  </a:lnTo>
                  <a:lnTo>
                    <a:pt x="179057" y="311619"/>
                  </a:lnTo>
                  <a:lnTo>
                    <a:pt x="180987" y="311619"/>
                  </a:lnTo>
                  <a:lnTo>
                    <a:pt x="181521" y="298919"/>
                  </a:lnTo>
                  <a:lnTo>
                    <a:pt x="181711" y="298919"/>
                  </a:lnTo>
                  <a:lnTo>
                    <a:pt x="181686" y="286219"/>
                  </a:lnTo>
                  <a:lnTo>
                    <a:pt x="182029" y="286219"/>
                  </a:lnTo>
                  <a:lnTo>
                    <a:pt x="181914" y="273519"/>
                  </a:lnTo>
                  <a:lnTo>
                    <a:pt x="181178" y="273519"/>
                  </a:lnTo>
                  <a:lnTo>
                    <a:pt x="183857" y="260819"/>
                  </a:lnTo>
                  <a:lnTo>
                    <a:pt x="182689" y="260819"/>
                  </a:lnTo>
                  <a:lnTo>
                    <a:pt x="184658" y="248119"/>
                  </a:lnTo>
                  <a:lnTo>
                    <a:pt x="186575" y="248119"/>
                  </a:lnTo>
                  <a:lnTo>
                    <a:pt x="185712" y="235419"/>
                  </a:lnTo>
                  <a:lnTo>
                    <a:pt x="186372" y="235419"/>
                  </a:lnTo>
                  <a:lnTo>
                    <a:pt x="188087" y="222719"/>
                  </a:lnTo>
                  <a:lnTo>
                    <a:pt x="190157" y="222719"/>
                  </a:lnTo>
                  <a:lnTo>
                    <a:pt x="188963" y="210019"/>
                  </a:lnTo>
                  <a:lnTo>
                    <a:pt x="189890" y="210019"/>
                  </a:lnTo>
                  <a:lnTo>
                    <a:pt x="193014" y="197319"/>
                  </a:lnTo>
                  <a:lnTo>
                    <a:pt x="194094" y="197319"/>
                  </a:lnTo>
                  <a:lnTo>
                    <a:pt x="194551" y="184619"/>
                  </a:lnTo>
                  <a:lnTo>
                    <a:pt x="197510" y="184619"/>
                  </a:lnTo>
                  <a:lnTo>
                    <a:pt x="197929" y="171919"/>
                  </a:lnTo>
                  <a:lnTo>
                    <a:pt x="200761" y="171919"/>
                  </a:lnTo>
                  <a:lnTo>
                    <a:pt x="202158" y="159219"/>
                  </a:lnTo>
                  <a:lnTo>
                    <a:pt x="207035" y="159219"/>
                  </a:lnTo>
                  <a:lnTo>
                    <a:pt x="206946" y="146519"/>
                  </a:lnTo>
                  <a:lnTo>
                    <a:pt x="211632" y="146519"/>
                  </a:lnTo>
                  <a:lnTo>
                    <a:pt x="211531" y="133819"/>
                  </a:lnTo>
                  <a:lnTo>
                    <a:pt x="219811" y="133819"/>
                  </a:lnTo>
                  <a:lnTo>
                    <a:pt x="220789" y="121119"/>
                  </a:lnTo>
                  <a:lnTo>
                    <a:pt x="245033" y="121119"/>
                  </a:lnTo>
                  <a:lnTo>
                    <a:pt x="245008" y="133819"/>
                  </a:lnTo>
                  <a:lnTo>
                    <a:pt x="257568" y="133819"/>
                  </a:lnTo>
                  <a:lnTo>
                    <a:pt x="259181" y="121119"/>
                  </a:lnTo>
                  <a:lnTo>
                    <a:pt x="255409" y="121119"/>
                  </a:lnTo>
                  <a:lnTo>
                    <a:pt x="255092" y="108419"/>
                  </a:lnTo>
                  <a:lnTo>
                    <a:pt x="212852" y="108419"/>
                  </a:lnTo>
                  <a:lnTo>
                    <a:pt x="210972" y="121119"/>
                  </a:lnTo>
                  <a:lnTo>
                    <a:pt x="201295" y="121119"/>
                  </a:lnTo>
                  <a:lnTo>
                    <a:pt x="200710" y="133819"/>
                  </a:lnTo>
                  <a:lnTo>
                    <a:pt x="195567" y="133819"/>
                  </a:lnTo>
                  <a:lnTo>
                    <a:pt x="195097" y="146519"/>
                  </a:lnTo>
                  <a:lnTo>
                    <a:pt x="189318" y="146519"/>
                  </a:lnTo>
                  <a:lnTo>
                    <a:pt x="186918" y="159219"/>
                  </a:lnTo>
                  <a:lnTo>
                    <a:pt x="185127" y="159219"/>
                  </a:lnTo>
                  <a:lnTo>
                    <a:pt x="185318" y="171919"/>
                  </a:lnTo>
                  <a:lnTo>
                    <a:pt x="181825" y="171919"/>
                  </a:lnTo>
                  <a:lnTo>
                    <a:pt x="180632" y="184619"/>
                  </a:lnTo>
                  <a:lnTo>
                    <a:pt x="177660" y="184619"/>
                  </a:lnTo>
                  <a:lnTo>
                    <a:pt x="179108" y="197319"/>
                  </a:lnTo>
                  <a:lnTo>
                    <a:pt x="177685" y="197319"/>
                  </a:lnTo>
                  <a:lnTo>
                    <a:pt x="175793" y="210019"/>
                  </a:lnTo>
                  <a:lnTo>
                    <a:pt x="174078" y="210019"/>
                  </a:lnTo>
                  <a:lnTo>
                    <a:pt x="175717" y="222719"/>
                  </a:lnTo>
                  <a:lnTo>
                    <a:pt x="172186" y="222719"/>
                  </a:lnTo>
                  <a:lnTo>
                    <a:pt x="172758" y="235419"/>
                  </a:lnTo>
                  <a:lnTo>
                    <a:pt x="170992" y="235419"/>
                  </a:lnTo>
                  <a:lnTo>
                    <a:pt x="169951" y="248119"/>
                  </a:lnTo>
                  <a:lnTo>
                    <a:pt x="169570" y="248119"/>
                  </a:lnTo>
                  <a:lnTo>
                    <a:pt x="168910" y="260819"/>
                  </a:lnTo>
                  <a:lnTo>
                    <a:pt x="167995" y="260819"/>
                  </a:lnTo>
                  <a:lnTo>
                    <a:pt x="166420" y="273519"/>
                  </a:lnTo>
                  <a:lnTo>
                    <a:pt x="167474" y="273519"/>
                  </a:lnTo>
                  <a:lnTo>
                    <a:pt x="165874" y="286219"/>
                  </a:lnTo>
                  <a:lnTo>
                    <a:pt x="164934" y="286219"/>
                  </a:lnTo>
                  <a:lnTo>
                    <a:pt x="164388" y="298919"/>
                  </a:lnTo>
                  <a:lnTo>
                    <a:pt x="164871" y="298919"/>
                  </a:lnTo>
                  <a:lnTo>
                    <a:pt x="163957" y="311619"/>
                  </a:lnTo>
                  <a:lnTo>
                    <a:pt x="161886" y="311619"/>
                  </a:lnTo>
                  <a:lnTo>
                    <a:pt x="164249" y="324319"/>
                  </a:lnTo>
                  <a:lnTo>
                    <a:pt x="163195" y="324319"/>
                  </a:lnTo>
                  <a:lnTo>
                    <a:pt x="163055" y="337019"/>
                  </a:lnTo>
                  <a:lnTo>
                    <a:pt x="164731" y="337019"/>
                  </a:lnTo>
                  <a:lnTo>
                    <a:pt x="162648" y="349719"/>
                  </a:lnTo>
                  <a:lnTo>
                    <a:pt x="148742" y="349719"/>
                  </a:lnTo>
                  <a:lnTo>
                    <a:pt x="148259" y="362419"/>
                  </a:lnTo>
                  <a:lnTo>
                    <a:pt x="153162" y="362419"/>
                  </a:lnTo>
                  <a:lnTo>
                    <a:pt x="155371" y="375119"/>
                  </a:lnTo>
                  <a:lnTo>
                    <a:pt x="159321" y="375119"/>
                  </a:lnTo>
                  <a:lnTo>
                    <a:pt x="159346" y="387819"/>
                  </a:lnTo>
                  <a:lnTo>
                    <a:pt x="154698" y="387819"/>
                  </a:lnTo>
                  <a:lnTo>
                    <a:pt x="154012" y="400519"/>
                  </a:lnTo>
                  <a:lnTo>
                    <a:pt x="142773" y="400519"/>
                  </a:lnTo>
                  <a:lnTo>
                    <a:pt x="142214" y="413219"/>
                  </a:lnTo>
                  <a:lnTo>
                    <a:pt x="130911" y="413219"/>
                  </a:lnTo>
                  <a:lnTo>
                    <a:pt x="127787" y="425919"/>
                  </a:lnTo>
                  <a:lnTo>
                    <a:pt x="112674" y="425919"/>
                  </a:lnTo>
                  <a:lnTo>
                    <a:pt x="113131" y="438619"/>
                  </a:lnTo>
                  <a:lnTo>
                    <a:pt x="137566" y="438619"/>
                  </a:lnTo>
                  <a:lnTo>
                    <a:pt x="138798" y="425919"/>
                  </a:lnTo>
                  <a:lnTo>
                    <a:pt x="142748" y="438619"/>
                  </a:lnTo>
                  <a:lnTo>
                    <a:pt x="145745" y="425919"/>
                  </a:lnTo>
                  <a:lnTo>
                    <a:pt x="152933" y="425919"/>
                  </a:lnTo>
                  <a:lnTo>
                    <a:pt x="154000" y="413219"/>
                  </a:lnTo>
                  <a:lnTo>
                    <a:pt x="163156" y="413219"/>
                  </a:lnTo>
                  <a:lnTo>
                    <a:pt x="163436" y="400519"/>
                  </a:lnTo>
                  <a:lnTo>
                    <a:pt x="177825" y="400519"/>
                  </a:lnTo>
                  <a:lnTo>
                    <a:pt x="178917" y="413219"/>
                  </a:lnTo>
                  <a:lnTo>
                    <a:pt x="184200" y="413219"/>
                  </a:lnTo>
                  <a:lnTo>
                    <a:pt x="183527" y="425919"/>
                  </a:lnTo>
                  <a:lnTo>
                    <a:pt x="176123" y="425919"/>
                  </a:lnTo>
                  <a:lnTo>
                    <a:pt x="174675" y="438619"/>
                  </a:lnTo>
                  <a:lnTo>
                    <a:pt x="171069" y="438619"/>
                  </a:lnTo>
                  <a:lnTo>
                    <a:pt x="169075" y="425919"/>
                  </a:lnTo>
                  <a:lnTo>
                    <a:pt x="166484" y="438619"/>
                  </a:lnTo>
                  <a:lnTo>
                    <a:pt x="154622" y="438619"/>
                  </a:lnTo>
                  <a:lnTo>
                    <a:pt x="154495" y="451319"/>
                  </a:lnTo>
                  <a:lnTo>
                    <a:pt x="184175" y="451319"/>
                  </a:lnTo>
                  <a:lnTo>
                    <a:pt x="185077" y="438619"/>
                  </a:lnTo>
                  <a:lnTo>
                    <a:pt x="195097" y="438619"/>
                  </a:lnTo>
                  <a:lnTo>
                    <a:pt x="198805" y="425919"/>
                  </a:lnTo>
                  <a:lnTo>
                    <a:pt x="214249" y="425919"/>
                  </a:lnTo>
                  <a:lnTo>
                    <a:pt x="216877" y="438619"/>
                  </a:lnTo>
                  <a:lnTo>
                    <a:pt x="239407" y="438619"/>
                  </a:lnTo>
                  <a:lnTo>
                    <a:pt x="240931" y="451319"/>
                  </a:lnTo>
                  <a:lnTo>
                    <a:pt x="276974" y="451319"/>
                  </a:lnTo>
                  <a:lnTo>
                    <a:pt x="277609" y="464019"/>
                  </a:lnTo>
                  <a:lnTo>
                    <a:pt x="275602" y="464019"/>
                  </a:lnTo>
                  <a:lnTo>
                    <a:pt x="273151" y="476719"/>
                  </a:lnTo>
                  <a:lnTo>
                    <a:pt x="271843" y="476719"/>
                  </a:lnTo>
                  <a:lnTo>
                    <a:pt x="272300" y="489419"/>
                  </a:lnTo>
                  <a:lnTo>
                    <a:pt x="264769" y="489419"/>
                  </a:lnTo>
                  <a:lnTo>
                    <a:pt x="263321" y="502119"/>
                  </a:lnTo>
                  <a:lnTo>
                    <a:pt x="245783" y="502119"/>
                  </a:lnTo>
                  <a:lnTo>
                    <a:pt x="243014" y="489419"/>
                  </a:lnTo>
                  <a:lnTo>
                    <a:pt x="223291" y="489419"/>
                  </a:lnTo>
                  <a:lnTo>
                    <a:pt x="220459" y="476719"/>
                  </a:lnTo>
                  <a:lnTo>
                    <a:pt x="193814" y="476719"/>
                  </a:lnTo>
                  <a:lnTo>
                    <a:pt x="196278" y="489419"/>
                  </a:lnTo>
                  <a:lnTo>
                    <a:pt x="179717" y="489419"/>
                  </a:lnTo>
                  <a:lnTo>
                    <a:pt x="176250" y="502119"/>
                  </a:lnTo>
                  <a:lnTo>
                    <a:pt x="164249" y="502119"/>
                  </a:lnTo>
                  <a:lnTo>
                    <a:pt x="162433" y="514819"/>
                  </a:lnTo>
                  <a:lnTo>
                    <a:pt x="150304" y="514819"/>
                  </a:lnTo>
                  <a:lnTo>
                    <a:pt x="148272" y="527519"/>
                  </a:lnTo>
                  <a:lnTo>
                    <a:pt x="137579" y="527519"/>
                  </a:lnTo>
                  <a:lnTo>
                    <a:pt x="136817" y="540219"/>
                  </a:lnTo>
                  <a:lnTo>
                    <a:pt x="127533" y="540219"/>
                  </a:lnTo>
                  <a:lnTo>
                    <a:pt x="126568" y="552919"/>
                  </a:lnTo>
                  <a:lnTo>
                    <a:pt x="117843" y="552919"/>
                  </a:lnTo>
                  <a:lnTo>
                    <a:pt x="116992" y="565619"/>
                  </a:lnTo>
                  <a:lnTo>
                    <a:pt x="111836" y="565619"/>
                  </a:lnTo>
                  <a:lnTo>
                    <a:pt x="110553" y="578319"/>
                  </a:lnTo>
                  <a:lnTo>
                    <a:pt x="102628" y="578319"/>
                  </a:lnTo>
                  <a:lnTo>
                    <a:pt x="102755" y="591019"/>
                  </a:lnTo>
                  <a:lnTo>
                    <a:pt x="97574" y="591019"/>
                  </a:lnTo>
                  <a:lnTo>
                    <a:pt x="98183" y="603719"/>
                  </a:lnTo>
                  <a:lnTo>
                    <a:pt x="94449" y="603719"/>
                  </a:lnTo>
                  <a:lnTo>
                    <a:pt x="93726" y="616419"/>
                  </a:lnTo>
                  <a:lnTo>
                    <a:pt x="89357" y="616419"/>
                  </a:lnTo>
                  <a:lnTo>
                    <a:pt x="88773" y="629119"/>
                  </a:lnTo>
                  <a:lnTo>
                    <a:pt x="85991" y="629119"/>
                  </a:lnTo>
                  <a:lnTo>
                    <a:pt x="86728" y="641819"/>
                  </a:lnTo>
                  <a:lnTo>
                    <a:pt x="83070" y="641819"/>
                  </a:lnTo>
                  <a:lnTo>
                    <a:pt x="83400" y="654519"/>
                  </a:lnTo>
                  <a:lnTo>
                    <a:pt x="81635" y="654519"/>
                  </a:lnTo>
                  <a:lnTo>
                    <a:pt x="79375" y="667219"/>
                  </a:lnTo>
                  <a:lnTo>
                    <a:pt x="78828" y="667219"/>
                  </a:lnTo>
                  <a:lnTo>
                    <a:pt x="77304" y="679919"/>
                  </a:lnTo>
                  <a:lnTo>
                    <a:pt x="75095" y="679919"/>
                  </a:lnTo>
                  <a:lnTo>
                    <a:pt x="74955" y="692619"/>
                  </a:lnTo>
                  <a:lnTo>
                    <a:pt x="72644" y="692619"/>
                  </a:lnTo>
                  <a:lnTo>
                    <a:pt x="71208" y="705319"/>
                  </a:lnTo>
                  <a:lnTo>
                    <a:pt x="71704" y="705319"/>
                  </a:lnTo>
                  <a:lnTo>
                    <a:pt x="69761" y="718019"/>
                  </a:lnTo>
                  <a:lnTo>
                    <a:pt x="68160" y="718019"/>
                  </a:lnTo>
                  <a:lnTo>
                    <a:pt x="66382" y="730719"/>
                  </a:lnTo>
                  <a:lnTo>
                    <a:pt x="65786" y="730719"/>
                  </a:lnTo>
                  <a:lnTo>
                    <a:pt x="65798" y="743419"/>
                  </a:lnTo>
                  <a:lnTo>
                    <a:pt x="62865" y="743419"/>
                  </a:lnTo>
                  <a:lnTo>
                    <a:pt x="63741" y="756119"/>
                  </a:lnTo>
                  <a:lnTo>
                    <a:pt x="61074" y="756119"/>
                  </a:lnTo>
                  <a:lnTo>
                    <a:pt x="62598" y="768819"/>
                  </a:lnTo>
                  <a:lnTo>
                    <a:pt x="59436" y="768819"/>
                  </a:lnTo>
                  <a:lnTo>
                    <a:pt x="59448" y="781519"/>
                  </a:lnTo>
                  <a:lnTo>
                    <a:pt x="58000" y="781519"/>
                  </a:lnTo>
                  <a:lnTo>
                    <a:pt x="59372" y="794219"/>
                  </a:lnTo>
                  <a:lnTo>
                    <a:pt x="55791" y="794219"/>
                  </a:lnTo>
                  <a:lnTo>
                    <a:pt x="56997" y="806919"/>
                  </a:lnTo>
                  <a:lnTo>
                    <a:pt x="55524" y="806919"/>
                  </a:lnTo>
                  <a:lnTo>
                    <a:pt x="54533" y="819619"/>
                  </a:lnTo>
                  <a:lnTo>
                    <a:pt x="53594" y="819619"/>
                  </a:lnTo>
                  <a:lnTo>
                    <a:pt x="52374" y="832319"/>
                  </a:lnTo>
                  <a:lnTo>
                    <a:pt x="51257" y="832319"/>
                  </a:lnTo>
                  <a:lnTo>
                    <a:pt x="52019" y="845019"/>
                  </a:lnTo>
                  <a:lnTo>
                    <a:pt x="47853" y="845019"/>
                  </a:lnTo>
                  <a:lnTo>
                    <a:pt x="49949" y="857719"/>
                  </a:lnTo>
                  <a:lnTo>
                    <a:pt x="48285" y="857719"/>
                  </a:lnTo>
                  <a:lnTo>
                    <a:pt x="49276" y="870419"/>
                  </a:lnTo>
                  <a:lnTo>
                    <a:pt x="44399" y="883119"/>
                  </a:lnTo>
                  <a:lnTo>
                    <a:pt x="45580" y="883119"/>
                  </a:lnTo>
                  <a:lnTo>
                    <a:pt x="46964" y="895819"/>
                  </a:lnTo>
                  <a:lnTo>
                    <a:pt x="45021" y="895819"/>
                  </a:lnTo>
                  <a:lnTo>
                    <a:pt x="45694" y="908519"/>
                  </a:lnTo>
                  <a:lnTo>
                    <a:pt x="44411" y="908519"/>
                  </a:lnTo>
                  <a:lnTo>
                    <a:pt x="45008" y="921219"/>
                  </a:lnTo>
                  <a:lnTo>
                    <a:pt x="42900" y="921219"/>
                  </a:lnTo>
                  <a:lnTo>
                    <a:pt x="42557" y="933919"/>
                  </a:lnTo>
                  <a:lnTo>
                    <a:pt x="42405" y="933919"/>
                  </a:lnTo>
                  <a:lnTo>
                    <a:pt x="42519" y="946619"/>
                  </a:lnTo>
                  <a:lnTo>
                    <a:pt x="41948" y="946619"/>
                  </a:lnTo>
                  <a:lnTo>
                    <a:pt x="41059" y="959319"/>
                  </a:lnTo>
                  <a:lnTo>
                    <a:pt x="40347" y="959319"/>
                  </a:lnTo>
                  <a:lnTo>
                    <a:pt x="41122" y="972019"/>
                  </a:lnTo>
                  <a:lnTo>
                    <a:pt x="40894" y="972019"/>
                  </a:lnTo>
                  <a:lnTo>
                    <a:pt x="40640" y="984719"/>
                  </a:lnTo>
                  <a:lnTo>
                    <a:pt x="38379" y="984719"/>
                  </a:lnTo>
                  <a:lnTo>
                    <a:pt x="39319" y="997419"/>
                  </a:lnTo>
                  <a:lnTo>
                    <a:pt x="37655" y="997419"/>
                  </a:lnTo>
                  <a:lnTo>
                    <a:pt x="41529" y="1010119"/>
                  </a:lnTo>
                  <a:lnTo>
                    <a:pt x="37172" y="1010119"/>
                  </a:lnTo>
                  <a:lnTo>
                    <a:pt x="39154" y="1022819"/>
                  </a:lnTo>
                  <a:lnTo>
                    <a:pt x="35356" y="1022819"/>
                  </a:lnTo>
                  <a:lnTo>
                    <a:pt x="37592" y="1035519"/>
                  </a:lnTo>
                  <a:lnTo>
                    <a:pt x="37795" y="1035519"/>
                  </a:lnTo>
                  <a:lnTo>
                    <a:pt x="35750" y="1048219"/>
                  </a:lnTo>
                  <a:lnTo>
                    <a:pt x="36906" y="1048219"/>
                  </a:lnTo>
                  <a:lnTo>
                    <a:pt x="35598" y="1060919"/>
                  </a:lnTo>
                  <a:lnTo>
                    <a:pt x="37452" y="1060919"/>
                  </a:lnTo>
                  <a:lnTo>
                    <a:pt x="35890" y="1073619"/>
                  </a:lnTo>
                  <a:lnTo>
                    <a:pt x="35217" y="1086319"/>
                  </a:lnTo>
                  <a:lnTo>
                    <a:pt x="35394" y="1086319"/>
                  </a:lnTo>
                  <a:lnTo>
                    <a:pt x="34340" y="1099019"/>
                  </a:lnTo>
                  <a:lnTo>
                    <a:pt x="35420" y="1099019"/>
                  </a:lnTo>
                  <a:lnTo>
                    <a:pt x="34544" y="1111719"/>
                  </a:lnTo>
                  <a:lnTo>
                    <a:pt x="33616" y="1111719"/>
                  </a:lnTo>
                  <a:lnTo>
                    <a:pt x="33540" y="1124419"/>
                  </a:lnTo>
                  <a:lnTo>
                    <a:pt x="33286" y="1124419"/>
                  </a:lnTo>
                  <a:lnTo>
                    <a:pt x="33210" y="1137119"/>
                  </a:lnTo>
                  <a:lnTo>
                    <a:pt x="62636" y="1137119"/>
                  </a:lnTo>
                  <a:lnTo>
                    <a:pt x="61302" y="1149819"/>
                  </a:lnTo>
                  <a:lnTo>
                    <a:pt x="56921" y="1149819"/>
                  </a:lnTo>
                  <a:lnTo>
                    <a:pt x="53644" y="1162519"/>
                  </a:lnTo>
                  <a:lnTo>
                    <a:pt x="49072" y="1162519"/>
                  </a:lnTo>
                  <a:lnTo>
                    <a:pt x="48691" y="1175219"/>
                  </a:lnTo>
                  <a:lnTo>
                    <a:pt x="45161" y="1175219"/>
                  </a:lnTo>
                  <a:lnTo>
                    <a:pt x="45504" y="1187919"/>
                  </a:lnTo>
                  <a:lnTo>
                    <a:pt x="41465" y="1187919"/>
                  </a:lnTo>
                  <a:lnTo>
                    <a:pt x="40995" y="1200619"/>
                  </a:lnTo>
                  <a:lnTo>
                    <a:pt x="36245" y="1200619"/>
                  </a:lnTo>
                  <a:lnTo>
                    <a:pt x="36601" y="1213319"/>
                  </a:lnTo>
                  <a:lnTo>
                    <a:pt x="33489" y="1213319"/>
                  </a:lnTo>
                  <a:lnTo>
                    <a:pt x="34671" y="1226019"/>
                  </a:lnTo>
                  <a:lnTo>
                    <a:pt x="35661" y="1238719"/>
                  </a:lnTo>
                  <a:lnTo>
                    <a:pt x="40906" y="1238719"/>
                  </a:lnTo>
                  <a:lnTo>
                    <a:pt x="42989" y="1226019"/>
                  </a:lnTo>
                  <a:lnTo>
                    <a:pt x="50647" y="1226019"/>
                  </a:lnTo>
                  <a:lnTo>
                    <a:pt x="50101" y="1213319"/>
                  </a:lnTo>
                  <a:lnTo>
                    <a:pt x="51790" y="1213319"/>
                  </a:lnTo>
                  <a:lnTo>
                    <a:pt x="52336" y="1200619"/>
                  </a:lnTo>
                  <a:lnTo>
                    <a:pt x="56476" y="1200619"/>
                  </a:lnTo>
                  <a:lnTo>
                    <a:pt x="57810" y="1187919"/>
                  </a:lnTo>
                  <a:lnTo>
                    <a:pt x="60947" y="1187919"/>
                  </a:lnTo>
                  <a:lnTo>
                    <a:pt x="61531" y="1175219"/>
                  </a:lnTo>
                  <a:lnTo>
                    <a:pt x="67767" y="1175219"/>
                  </a:lnTo>
                  <a:lnTo>
                    <a:pt x="67360" y="1162519"/>
                  </a:lnTo>
                  <a:lnTo>
                    <a:pt x="72796" y="1162519"/>
                  </a:lnTo>
                  <a:lnTo>
                    <a:pt x="72631" y="1149819"/>
                  </a:lnTo>
                  <a:lnTo>
                    <a:pt x="77317" y="1149819"/>
                  </a:lnTo>
                  <a:lnTo>
                    <a:pt x="75806" y="1137119"/>
                  </a:lnTo>
                  <a:lnTo>
                    <a:pt x="101803" y="1137119"/>
                  </a:lnTo>
                  <a:lnTo>
                    <a:pt x="100279" y="1124419"/>
                  </a:lnTo>
                  <a:lnTo>
                    <a:pt x="50063" y="1124419"/>
                  </a:lnTo>
                  <a:lnTo>
                    <a:pt x="51028" y="1111719"/>
                  </a:lnTo>
                  <a:lnTo>
                    <a:pt x="50876" y="1111719"/>
                  </a:lnTo>
                  <a:lnTo>
                    <a:pt x="52578" y="1099019"/>
                  </a:lnTo>
                  <a:lnTo>
                    <a:pt x="51689" y="1099019"/>
                  </a:lnTo>
                  <a:lnTo>
                    <a:pt x="52070" y="1086319"/>
                  </a:lnTo>
                  <a:lnTo>
                    <a:pt x="50723" y="1086319"/>
                  </a:lnTo>
                  <a:lnTo>
                    <a:pt x="50723" y="1073619"/>
                  </a:lnTo>
                  <a:lnTo>
                    <a:pt x="50977" y="1073619"/>
                  </a:lnTo>
                  <a:lnTo>
                    <a:pt x="52197" y="1060919"/>
                  </a:lnTo>
                  <a:lnTo>
                    <a:pt x="53035" y="1060919"/>
                  </a:lnTo>
                  <a:lnTo>
                    <a:pt x="51028" y="1048219"/>
                  </a:lnTo>
                  <a:lnTo>
                    <a:pt x="53073" y="1048219"/>
                  </a:lnTo>
                  <a:lnTo>
                    <a:pt x="51219" y="1035519"/>
                  </a:lnTo>
                  <a:lnTo>
                    <a:pt x="53797" y="1035519"/>
                  </a:lnTo>
                  <a:lnTo>
                    <a:pt x="53390" y="1022819"/>
                  </a:lnTo>
                  <a:lnTo>
                    <a:pt x="52781" y="1022819"/>
                  </a:lnTo>
                  <a:lnTo>
                    <a:pt x="51701" y="1010119"/>
                  </a:lnTo>
                  <a:lnTo>
                    <a:pt x="55041" y="1010119"/>
                  </a:lnTo>
                  <a:lnTo>
                    <a:pt x="53848" y="997419"/>
                  </a:lnTo>
                  <a:lnTo>
                    <a:pt x="55168" y="997419"/>
                  </a:lnTo>
                  <a:lnTo>
                    <a:pt x="55930" y="984719"/>
                  </a:lnTo>
                  <a:lnTo>
                    <a:pt x="56184" y="984719"/>
                  </a:lnTo>
                  <a:lnTo>
                    <a:pt x="53721" y="972019"/>
                  </a:lnTo>
                  <a:lnTo>
                    <a:pt x="57594" y="972019"/>
                  </a:lnTo>
                  <a:lnTo>
                    <a:pt x="56235" y="959319"/>
                  </a:lnTo>
                  <a:lnTo>
                    <a:pt x="57531" y="959319"/>
                  </a:lnTo>
                  <a:lnTo>
                    <a:pt x="56603" y="946619"/>
                  </a:lnTo>
                  <a:lnTo>
                    <a:pt x="58331" y="946619"/>
                  </a:lnTo>
                  <a:lnTo>
                    <a:pt x="58991" y="933919"/>
                  </a:lnTo>
                  <a:lnTo>
                    <a:pt x="59601" y="933919"/>
                  </a:lnTo>
                  <a:lnTo>
                    <a:pt x="58762" y="921219"/>
                  </a:lnTo>
                  <a:lnTo>
                    <a:pt x="60921" y="921219"/>
                  </a:lnTo>
                  <a:lnTo>
                    <a:pt x="60286" y="908519"/>
                  </a:lnTo>
                  <a:lnTo>
                    <a:pt x="59880" y="908519"/>
                  </a:lnTo>
                  <a:lnTo>
                    <a:pt x="61379" y="895819"/>
                  </a:lnTo>
                  <a:lnTo>
                    <a:pt x="61912" y="895819"/>
                  </a:lnTo>
                  <a:lnTo>
                    <a:pt x="63042" y="883119"/>
                  </a:lnTo>
                  <a:lnTo>
                    <a:pt x="64008" y="883119"/>
                  </a:lnTo>
                  <a:lnTo>
                    <a:pt x="63842" y="870419"/>
                  </a:lnTo>
                  <a:lnTo>
                    <a:pt x="63982" y="870419"/>
                  </a:lnTo>
                  <a:lnTo>
                    <a:pt x="64414" y="857719"/>
                  </a:lnTo>
                  <a:lnTo>
                    <a:pt x="66890" y="857719"/>
                  </a:lnTo>
                  <a:lnTo>
                    <a:pt x="66611" y="845019"/>
                  </a:lnTo>
                  <a:lnTo>
                    <a:pt x="67030" y="845019"/>
                  </a:lnTo>
                  <a:lnTo>
                    <a:pt x="67995" y="832319"/>
                  </a:lnTo>
                  <a:lnTo>
                    <a:pt x="68707" y="832319"/>
                  </a:lnTo>
                  <a:lnTo>
                    <a:pt x="68529" y="819619"/>
                  </a:lnTo>
                  <a:lnTo>
                    <a:pt x="68821" y="819619"/>
                  </a:lnTo>
                  <a:lnTo>
                    <a:pt x="70154" y="806919"/>
                  </a:lnTo>
                  <a:lnTo>
                    <a:pt x="72682" y="794219"/>
                  </a:lnTo>
                  <a:lnTo>
                    <a:pt x="74523" y="794219"/>
                  </a:lnTo>
                  <a:lnTo>
                    <a:pt x="74282" y="781519"/>
                  </a:lnTo>
                  <a:lnTo>
                    <a:pt x="75526" y="768819"/>
                  </a:lnTo>
                  <a:lnTo>
                    <a:pt x="78219" y="768819"/>
                  </a:lnTo>
                  <a:lnTo>
                    <a:pt x="75742" y="756119"/>
                  </a:lnTo>
                  <a:lnTo>
                    <a:pt x="79603" y="756119"/>
                  </a:lnTo>
                  <a:lnTo>
                    <a:pt x="79082" y="743419"/>
                  </a:lnTo>
                  <a:lnTo>
                    <a:pt x="80860" y="743419"/>
                  </a:lnTo>
                  <a:lnTo>
                    <a:pt x="81229" y="730719"/>
                  </a:lnTo>
                  <a:lnTo>
                    <a:pt x="84277" y="730719"/>
                  </a:lnTo>
                  <a:lnTo>
                    <a:pt x="83261" y="718019"/>
                  </a:lnTo>
                  <a:lnTo>
                    <a:pt x="86283" y="718019"/>
                  </a:lnTo>
                  <a:lnTo>
                    <a:pt x="85026" y="705319"/>
                  </a:lnTo>
                  <a:lnTo>
                    <a:pt x="89598" y="705319"/>
                  </a:lnTo>
                  <a:lnTo>
                    <a:pt x="90500" y="692619"/>
                  </a:lnTo>
                  <a:lnTo>
                    <a:pt x="91224" y="692619"/>
                  </a:lnTo>
                  <a:lnTo>
                    <a:pt x="91782" y="679919"/>
                  </a:lnTo>
                  <a:lnTo>
                    <a:pt x="91998" y="679919"/>
                  </a:lnTo>
                  <a:lnTo>
                    <a:pt x="94640" y="667219"/>
                  </a:lnTo>
                  <a:lnTo>
                    <a:pt x="95542" y="667219"/>
                  </a:lnTo>
                  <a:lnTo>
                    <a:pt x="99161" y="654519"/>
                  </a:lnTo>
                  <a:lnTo>
                    <a:pt x="99999" y="654519"/>
                  </a:lnTo>
                  <a:lnTo>
                    <a:pt x="99504" y="641819"/>
                  </a:lnTo>
                  <a:lnTo>
                    <a:pt x="102362" y="641819"/>
                  </a:lnTo>
                  <a:lnTo>
                    <a:pt x="103251" y="629119"/>
                  </a:lnTo>
                  <a:lnTo>
                    <a:pt x="107886" y="629119"/>
                  </a:lnTo>
                  <a:lnTo>
                    <a:pt x="107340" y="616419"/>
                  </a:lnTo>
                  <a:lnTo>
                    <a:pt x="109804" y="616419"/>
                  </a:lnTo>
                  <a:lnTo>
                    <a:pt x="111099" y="603719"/>
                  </a:lnTo>
                  <a:lnTo>
                    <a:pt x="114236" y="603719"/>
                  </a:lnTo>
                  <a:lnTo>
                    <a:pt x="113550" y="591019"/>
                  </a:lnTo>
                  <a:lnTo>
                    <a:pt x="122008" y="591019"/>
                  </a:lnTo>
                  <a:lnTo>
                    <a:pt x="122491" y="578319"/>
                  </a:lnTo>
                  <a:lnTo>
                    <a:pt x="129819" y="578319"/>
                  </a:lnTo>
                  <a:lnTo>
                    <a:pt x="129006" y="565619"/>
                  </a:lnTo>
                  <a:lnTo>
                    <a:pt x="136626" y="565619"/>
                  </a:lnTo>
                  <a:lnTo>
                    <a:pt x="137883" y="552919"/>
                  </a:lnTo>
                  <a:lnTo>
                    <a:pt x="146304" y="552919"/>
                  </a:lnTo>
                  <a:lnTo>
                    <a:pt x="148450" y="540219"/>
                  </a:lnTo>
                  <a:lnTo>
                    <a:pt x="157314" y="540219"/>
                  </a:lnTo>
                  <a:lnTo>
                    <a:pt x="159880" y="527519"/>
                  </a:lnTo>
                  <a:lnTo>
                    <a:pt x="171881" y="527519"/>
                  </a:lnTo>
                  <a:lnTo>
                    <a:pt x="173875" y="514819"/>
                  </a:lnTo>
                  <a:lnTo>
                    <a:pt x="187388" y="514819"/>
                  </a:lnTo>
                  <a:lnTo>
                    <a:pt x="188518" y="502119"/>
                  </a:lnTo>
                  <a:lnTo>
                    <a:pt x="203644" y="502119"/>
                  </a:lnTo>
                  <a:lnTo>
                    <a:pt x="205981" y="489419"/>
                  </a:lnTo>
                  <a:lnTo>
                    <a:pt x="207810" y="489419"/>
                  </a:lnTo>
                  <a:lnTo>
                    <a:pt x="210350" y="502119"/>
                  </a:lnTo>
                  <a:lnTo>
                    <a:pt x="231063" y="502119"/>
                  </a:lnTo>
                  <a:lnTo>
                    <a:pt x="233870" y="514819"/>
                  </a:lnTo>
                  <a:lnTo>
                    <a:pt x="262470" y="514819"/>
                  </a:lnTo>
                  <a:lnTo>
                    <a:pt x="265125" y="527519"/>
                  </a:lnTo>
                  <a:lnTo>
                    <a:pt x="341464" y="527519"/>
                  </a:lnTo>
                  <a:lnTo>
                    <a:pt x="343776" y="515454"/>
                  </a:lnTo>
                  <a:lnTo>
                    <a:pt x="346710" y="527519"/>
                  </a:lnTo>
                  <a:lnTo>
                    <a:pt x="348742" y="514819"/>
                  </a:lnTo>
                  <a:lnTo>
                    <a:pt x="385279" y="514819"/>
                  </a:lnTo>
                  <a:lnTo>
                    <a:pt x="387159" y="502119"/>
                  </a:lnTo>
                  <a:lnTo>
                    <a:pt x="407593" y="502119"/>
                  </a:lnTo>
                  <a:lnTo>
                    <a:pt x="408787" y="489419"/>
                  </a:lnTo>
                  <a:lnTo>
                    <a:pt x="415378" y="489419"/>
                  </a:lnTo>
                  <a:lnTo>
                    <a:pt x="415099" y="502119"/>
                  </a:lnTo>
                  <a:lnTo>
                    <a:pt x="433451" y="502119"/>
                  </a:lnTo>
                  <a:lnTo>
                    <a:pt x="435457" y="514819"/>
                  </a:lnTo>
                  <a:lnTo>
                    <a:pt x="445084" y="514819"/>
                  </a:lnTo>
                  <a:lnTo>
                    <a:pt x="448017" y="527519"/>
                  </a:lnTo>
                  <a:lnTo>
                    <a:pt x="457606" y="527519"/>
                  </a:lnTo>
                  <a:lnTo>
                    <a:pt x="458152" y="540219"/>
                  </a:lnTo>
                  <a:lnTo>
                    <a:pt x="466318" y="540219"/>
                  </a:lnTo>
                  <a:lnTo>
                    <a:pt x="468160" y="552919"/>
                  </a:lnTo>
                  <a:lnTo>
                    <a:pt x="473519" y="552919"/>
                  </a:lnTo>
                  <a:lnTo>
                    <a:pt x="473354" y="565619"/>
                  </a:lnTo>
                  <a:lnTo>
                    <a:pt x="480326" y="565619"/>
                  </a:lnTo>
                  <a:lnTo>
                    <a:pt x="480212" y="578319"/>
                  </a:lnTo>
                  <a:lnTo>
                    <a:pt x="485178" y="578319"/>
                  </a:lnTo>
                  <a:lnTo>
                    <a:pt x="484822" y="591019"/>
                  </a:lnTo>
                  <a:lnTo>
                    <a:pt x="488746" y="591019"/>
                  </a:lnTo>
                  <a:lnTo>
                    <a:pt x="490829" y="603719"/>
                  </a:lnTo>
                  <a:lnTo>
                    <a:pt x="490677" y="603719"/>
                  </a:lnTo>
                  <a:lnTo>
                    <a:pt x="495808" y="616419"/>
                  </a:lnTo>
                  <a:lnTo>
                    <a:pt x="496176" y="616419"/>
                  </a:lnTo>
                  <a:lnTo>
                    <a:pt x="496417" y="629119"/>
                  </a:lnTo>
                  <a:lnTo>
                    <a:pt x="498830" y="629119"/>
                  </a:lnTo>
                  <a:lnTo>
                    <a:pt x="500621" y="641819"/>
                  </a:lnTo>
                  <a:lnTo>
                    <a:pt x="501726" y="641819"/>
                  </a:lnTo>
                  <a:lnTo>
                    <a:pt x="504812" y="654519"/>
                  </a:lnTo>
                  <a:lnTo>
                    <a:pt x="506133" y="654519"/>
                  </a:lnTo>
                  <a:lnTo>
                    <a:pt x="506107" y="667219"/>
                  </a:lnTo>
                  <a:lnTo>
                    <a:pt x="509612" y="667219"/>
                  </a:lnTo>
                  <a:lnTo>
                    <a:pt x="508508" y="679919"/>
                  </a:lnTo>
                  <a:lnTo>
                    <a:pt x="511124" y="679919"/>
                  </a:lnTo>
                  <a:lnTo>
                    <a:pt x="512445" y="692619"/>
                  </a:lnTo>
                  <a:lnTo>
                    <a:pt x="515581" y="692619"/>
                  </a:lnTo>
                  <a:lnTo>
                    <a:pt x="515023" y="705319"/>
                  </a:lnTo>
                  <a:lnTo>
                    <a:pt x="517982" y="705319"/>
                  </a:lnTo>
                  <a:lnTo>
                    <a:pt x="517639" y="718019"/>
                  </a:lnTo>
                  <a:lnTo>
                    <a:pt x="518998" y="718019"/>
                  </a:lnTo>
                  <a:lnTo>
                    <a:pt x="522097" y="730719"/>
                  </a:lnTo>
                  <a:lnTo>
                    <a:pt x="522503" y="743419"/>
                  </a:lnTo>
                  <a:lnTo>
                    <a:pt x="525551" y="756119"/>
                  </a:lnTo>
                  <a:lnTo>
                    <a:pt x="523011" y="756119"/>
                  </a:lnTo>
                  <a:lnTo>
                    <a:pt x="525767" y="768819"/>
                  </a:lnTo>
                  <a:lnTo>
                    <a:pt x="526491" y="768819"/>
                  </a:lnTo>
                  <a:lnTo>
                    <a:pt x="527291" y="781519"/>
                  </a:lnTo>
                  <a:lnTo>
                    <a:pt x="530440" y="781519"/>
                  </a:lnTo>
                  <a:lnTo>
                    <a:pt x="530390" y="794219"/>
                  </a:lnTo>
                  <a:lnTo>
                    <a:pt x="530923" y="794219"/>
                  </a:lnTo>
                  <a:lnTo>
                    <a:pt x="530237" y="806919"/>
                  </a:lnTo>
                  <a:lnTo>
                    <a:pt x="531431" y="806919"/>
                  </a:lnTo>
                  <a:lnTo>
                    <a:pt x="533742" y="819619"/>
                  </a:lnTo>
                  <a:lnTo>
                    <a:pt x="535419" y="819619"/>
                  </a:lnTo>
                  <a:lnTo>
                    <a:pt x="534136" y="832319"/>
                  </a:lnTo>
                  <a:lnTo>
                    <a:pt x="535571" y="832319"/>
                  </a:lnTo>
                  <a:lnTo>
                    <a:pt x="536905" y="845019"/>
                  </a:lnTo>
                  <a:lnTo>
                    <a:pt x="537959" y="845019"/>
                  </a:lnTo>
                  <a:lnTo>
                    <a:pt x="536663" y="857719"/>
                  </a:lnTo>
                  <a:lnTo>
                    <a:pt x="539686" y="857719"/>
                  </a:lnTo>
                  <a:lnTo>
                    <a:pt x="538708" y="870419"/>
                  </a:lnTo>
                  <a:lnTo>
                    <a:pt x="539051" y="870419"/>
                  </a:lnTo>
                  <a:lnTo>
                    <a:pt x="539851" y="883119"/>
                  </a:lnTo>
                  <a:lnTo>
                    <a:pt x="540346" y="883119"/>
                  </a:lnTo>
                  <a:lnTo>
                    <a:pt x="542048" y="895819"/>
                  </a:lnTo>
                  <a:lnTo>
                    <a:pt x="541337" y="895819"/>
                  </a:lnTo>
                  <a:lnTo>
                    <a:pt x="541286" y="908519"/>
                  </a:lnTo>
                  <a:lnTo>
                    <a:pt x="542645" y="908519"/>
                  </a:lnTo>
                  <a:lnTo>
                    <a:pt x="542632" y="921219"/>
                  </a:lnTo>
                  <a:lnTo>
                    <a:pt x="543344" y="921219"/>
                  </a:lnTo>
                  <a:lnTo>
                    <a:pt x="545058" y="933919"/>
                  </a:lnTo>
                  <a:lnTo>
                    <a:pt x="545820" y="933919"/>
                  </a:lnTo>
                  <a:lnTo>
                    <a:pt x="544487" y="946619"/>
                  </a:lnTo>
                  <a:lnTo>
                    <a:pt x="546125" y="946619"/>
                  </a:lnTo>
                  <a:lnTo>
                    <a:pt x="547014" y="959319"/>
                  </a:lnTo>
                  <a:lnTo>
                    <a:pt x="547522" y="959319"/>
                  </a:lnTo>
                  <a:lnTo>
                    <a:pt x="546265" y="972019"/>
                  </a:lnTo>
                  <a:lnTo>
                    <a:pt x="547179" y="972019"/>
                  </a:lnTo>
                  <a:lnTo>
                    <a:pt x="548093" y="984719"/>
                  </a:lnTo>
                  <a:lnTo>
                    <a:pt x="549084" y="984719"/>
                  </a:lnTo>
                  <a:lnTo>
                    <a:pt x="547890" y="997419"/>
                  </a:lnTo>
                  <a:lnTo>
                    <a:pt x="548741" y="997419"/>
                  </a:lnTo>
                  <a:lnTo>
                    <a:pt x="549795" y="1010119"/>
                  </a:lnTo>
                  <a:lnTo>
                    <a:pt x="548119" y="1010119"/>
                  </a:lnTo>
                  <a:lnTo>
                    <a:pt x="548398" y="1022819"/>
                  </a:lnTo>
                  <a:lnTo>
                    <a:pt x="551065" y="1022819"/>
                  </a:lnTo>
                  <a:lnTo>
                    <a:pt x="549986" y="1035519"/>
                  </a:lnTo>
                  <a:lnTo>
                    <a:pt x="552018" y="1035519"/>
                  </a:lnTo>
                  <a:lnTo>
                    <a:pt x="551205" y="1048219"/>
                  </a:lnTo>
                  <a:lnTo>
                    <a:pt x="551548" y="1060919"/>
                  </a:lnTo>
                  <a:lnTo>
                    <a:pt x="552272" y="1060919"/>
                  </a:lnTo>
                  <a:lnTo>
                    <a:pt x="551929" y="1073619"/>
                  </a:lnTo>
                  <a:lnTo>
                    <a:pt x="553681" y="1073619"/>
                  </a:lnTo>
                  <a:lnTo>
                    <a:pt x="553300" y="1086319"/>
                  </a:lnTo>
                  <a:lnTo>
                    <a:pt x="552297" y="1086319"/>
                  </a:lnTo>
                  <a:lnTo>
                    <a:pt x="551649" y="1099019"/>
                  </a:lnTo>
                  <a:lnTo>
                    <a:pt x="552691" y="1099019"/>
                  </a:lnTo>
                  <a:lnTo>
                    <a:pt x="552602" y="1111719"/>
                  </a:lnTo>
                  <a:lnTo>
                    <a:pt x="554329" y="1111719"/>
                  </a:lnTo>
                  <a:lnTo>
                    <a:pt x="554088" y="1124419"/>
                  </a:lnTo>
                  <a:lnTo>
                    <a:pt x="500367" y="1124419"/>
                  </a:lnTo>
                  <a:lnTo>
                    <a:pt x="499833" y="1111719"/>
                  </a:lnTo>
                  <a:lnTo>
                    <a:pt x="497484" y="1111719"/>
                  </a:lnTo>
                  <a:lnTo>
                    <a:pt x="496227" y="1099019"/>
                  </a:lnTo>
                  <a:lnTo>
                    <a:pt x="493788" y="1099019"/>
                  </a:lnTo>
                  <a:lnTo>
                    <a:pt x="494195" y="1086319"/>
                  </a:lnTo>
                  <a:lnTo>
                    <a:pt x="491134" y="1086319"/>
                  </a:lnTo>
                  <a:lnTo>
                    <a:pt x="491566" y="1073619"/>
                  </a:lnTo>
                  <a:lnTo>
                    <a:pt x="488073" y="1073619"/>
                  </a:lnTo>
                  <a:lnTo>
                    <a:pt x="487387" y="1060919"/>
                  </a:lnTo>
                  <a:lnTo>
                    <a:pt x="484327" y="1060919"/>
                  </a:lnTo>
                  <a:lnTo>
                    <a:pt x="485419" y="1048219"/>
                  </a:lnTo>
                  <a:lnTo>
                    <a:pt x="481495" y="1048219"/>
                  </a:lnTo>
                  <a:lnTo>
                    <a:pt x="480161" y="1035519"/>
                  </a:lnTo>
                  <a:lnTo>
                    <a:pt x="476999" y="1035519"/>
                  </a:lnTo>
                  <a:lnTo>
                    <a:pt x="477202" y="1022819"/>
                  </a:lnTo>
                  <a:lnTo>
                    <a:pt x="473557" y="1022819"/>
                  </a:lnTo>
                  <a:lnTo>
                    <a:pt x="474599" y="1010119"/>
                  </a:lnTo>
                  <a:lnTo>
                    <a:pt x="471639" y="1010119"/>
                  </a:lnTo>
                  <a:lnTo>
                    <a:pt x="469988" y="997419"/>
                  </a:lnTo>
                  <a:lnTo>
                    <a:pt x="465912" y="997419"/>
                  </a:lnTo>
                  <a:lnTo>
                    <a:pt x="466788" y="984719"/>
                  </a:lnTo>
                  <a:lnTo>
                    <a:pt x="461606" y="984719"/>
                  </a:lnTo>
                  <a:lnTo>
                    <a:pt x="463003" y="972019"/>
                  </a:lnTo>
                  <a:lnTo>
                    <a:pt x="459028" y="972019"/>
                  </a:lnTo>
                  <a:lnTo>
                    <a:pt x="457517" y="959319"/>
                  </a:lnTo>
                  <a:lnTo>
                    <a:pt x="455333" y="959319"/>
                  </a:lnTo>
                  <a:lnTo>
                    <a:pt x="453809" y="946619"/>
                  </a:lnTo>
                  <a:lnTo>
                    <a:pt x="447992" y="946619"/>
                  </a:lnTo>
                  <a:lnTo>
                    <a:pt x="447751" y="933919"/>
                  </a:lnTo>
                  <a:lnTo>
                    <a:pt x="444779" y="933919"/>
                  </a:lnTo>
                  <a:lnTo>
                    <a:pt x="443750" y="921219"/>
                  </a:lnTo>
                  <a:lnTo>
                    <a:pt x="441439" y="921219"/>
                  </a:lnTo>
                  <a:lnTo>
                    <a:pt x="442201" y="908519"/>
                  </a:lnTo>
                  <a:lnTo>
                    <a:pt x="451446" y="908519"/>
                  </a:lnTo>
                  <a:lnTo>
                    <a:pt x="453771" y="895819"/>
                  </a:lnTo>
                  <a:lnTo>
                    <a:pt x="457796" y="895819"/>
                  </a:lnTo>
                  <a:lnTo>
                    <a:pt x="457479" y="883119"/>
                  </a:lnTo>
                  <a:lnTo>
                    <a:pt x="465074" y="883119"/>
                  </a:lnTo>
                  <a:lnTo>
                    <a:pt x="463778" y="870419"/>
                  </a:lnTo>
                  <a:lnTo>
                    <a:pt x="467474" y="870419"/>
                  </a:lnTo>
                  <a:lnTo>
                    <a:pt x="470776" y="857719"/>
                  </a:lnTo>
                  <a:lnTo>
                    <a:pt x="472236" y="857719"/>
                  </a:lnTo>
                  <a:lnTo>
                    <a:pt x="474827" y="845019"/>
                  </a:lnTo>
                  <a:lnTo>
                    <a:pt x="477951" y="845019"/>
                  </a:lnTo>
                  <a:lnTo>
                    <a:pt x="477380" y="832319"/>
                  </a:lnTo>
                  <a:lnTo>
                    <a:pt x="482003" y="832319"/>
                  </a:lnTo>
                  <a:lnTo>
                    <a:pt x="482473" y="819619"/>
                  </a:lnTo>
                  <a:lnTo>
                    <a:pt x="464388" y="819619"/>
                  </a:lnTo>
                  <a:lnTo>
                    <a:pt x="464540" y="832319"/>
                  </a:lnTo>
                  <a:lnTo>
                    <a:pt x="460616" y="832319"/>
                  </a:lnTo>
                  <a:lnTo>
                    <a:pt x="461556" y="845019"/>
                  </a:lnTo>
                  <a:lnTo>
                    <a:pt x="457771" y="845019"/>
                  </a:lnTo>
                  <a:lnTo>
                    <a:pt x="458787" y="857719"/>
                  </a:lnTo>
                  <a:lnTo>
                    <a:pt x="455244" y="857719"/>
                  </a:lnTo>
                  <a:lnTo>
                    <a:pt x="448881" y="870419"/>
                  </a:lnTo>
                  <a:lnTo>
                    <a:pt x="447090" y="870419"/>
                  </a:lnTo>
                  <a:lnTo>
                    <a:pt x="445401" y="883119"/>
                  </a:lnTo>
                  <a:lnTo>
                    <a:pt x="441540" y="895819"/>
                  </a:lnTo>
                  <a:lnTo>
                    <a:pt x="431444" y="895819"/>
                  </a:lnTo>
                  <a:lnTo>
                    <a:pt x="430517" y="908519"/>
                  </a:lnTo>
                  <a:lnTo>
                    <a:pt x="331089" y="908519"/>
                  </a:lnTo>
                  <a:lnTo>
                    <a:pt x="327774" y="895819"/>
                  </a:lnTo>
                  <a:lnTo>
                    <a:pt x="304939" y="895819"/>
                  </a:lnTo>
                  <a:lnTo>
                    <a:pt x="300329" y="895819"/>
                  </a:lnTo>
                  <a:lnTo>
                    <a:pt x="302437" y="883119"/>
                  </a:lnTo>
                  <a:lnTo>
                    <a:pt x="298653" y="883119"/>
                  </a:lnTo>
                  <a:lnTo>
                    <a:pt x="296278" y="870419"/>
                  </a:lnTo>
                  <a:lnTo>
                    <a:pt x="294843" y="883119"/>
                  </a:lnTo>
                  <a:lnTo>
                    <a:pt x="261099" y="883119"/>
                  </a:lnTo>
                  <a:lnTo>
                    <a:pt x="258711" y="895819"/>
                  </a:lnTo>
                  <a:lnTo>
                    <a:pt x="219214" y="895819"/>
                  </a:lnTo>
                  <a:lnTo>
                    <a:pt x="217106" y="908519"/>
                  </a:lnTo>
                  <a:lnTo>
                    <a:pt x="171373" y="908519"/>
                  </a:lnTo>
                  <a:lnTo>
                    <a:pt x="169125" y="895819"/>
                  </a:lnTo>
                  <a:lnTo>
                    <a:pt x="167868" y="895819"/>
                  </a:lnTo>
                  <a:lnTo>
                    <a:pt x="167220" y="883119"/>
                  </a:lnTo>
                  <a:lnTo>
                    <a:pt x="165430" y="883119"/>
                  </a:lnTo>
                  <a:lnTo>
                    <a:pt x="165836" y="870419"/>
                  </a:lnTo>
                  <a:lnTo>
                    <a:pt x="164338" y="870419"/>
                  </a:lnTo>
                  <a:lnTo>
                    <a:pt x="164363" y="857719"/>
                  </a:lnTo>
                  <a:lnTo>
                    <a:pt x="163398" y="857719"/>
                  </a:lnTo>
                  <a:lnTo>
                    <a:pt x="161798" y="845019"/>
                  </a:lnTo>
                  <a:lnTo>
                    <a:pt x="161467" y="845019"/>
                  </a:lnTo>
                  <a:lnTo>
                    <a:pt x="159727" y="832319"/>
                  </a:lnTo>
                  <a:lnTo>
                    <a:pt x="159918" y="832319"/>
                  </a:lnTo>
                  <a:lnTo>
                    <a:pt x="159232" y="819619"/>
                  </a:lnTo>
                  <a:lnTo>
                    <a:pt x="156540" y="819619"/>
                  </a:lnTo>
                  <a:lnTo>
                    <a:pt x="158419" y="806919"/>
                  </a:lnTo>
                  <a:lnTo>
                    <a:pt x="157632" y="806919"/>
                  </a:lnTo>
                  <a:lnTo>
                    <a:pt x="155575" y="794219"/>
                  </a:lnTo>
                  <a:lnTo>
                    <a:pt x="154152" y="781519"/>
                  </a:lnTo>
                  <a:lnTo>
                    <a:pt x="154724" y="781519"/>
                  </a:lnTo>
                  <a:lnTo>
                    <a:pt x="152247" y="768819"/>
                  </a:lnTo>
                  <a:lnTo>
                    <a:pt x="153873" y="768819"/>
                  </a:lnTo>
                  <a:lnTo>
                    <a:pt x="151841" y="756119"/>
                  </a:lnTo>
                  <a:lnTo>
                    <a:pt x="152565" y="756119"/>
                  </a:lnTo>
                  <a:lnTo>
                    <a:pt x="152704" y="743419"/>
                  </a:lnTo>
                  <a:lnTo>
                    <a:pt x="151841" y="743419"/>
                  </a:lnTo>
                  <a:lnTo>
                    <a:pt x="152501" y="730719"/>
                  </a:lnTo>
                  <a:lnTo>
                    <a:pt x="150609" y="730719"/>
                  </a:lnTo>
                  <a:lnTo>
                    <a:pt x="152184" y="718019"/>
                  </a:lnTo>
                  <a:lnTo>
                    <a:pt x="150418" y="718019"/>
                  </a:lnTo>
                  <a:lnTo>
                    <a:pt x="153327" y="705319"/>
                  </a:lnTo>
                  <a:lnTo>
                    <a:pt x="151193" y="705319"/>
                  </a:lnTo>
                  <a:lnTo>
                    <a:pt x="149479" y="692619"/>
                  </a:lnTo>
                  <a:lnTo>
                    <a:pt x="151193" y="692619"/>
                  </a:lnTo>
                  <a:lnTo>
                    <a:pt x="150139" y="679919"/>
                  </a:lnTo>
                  <a:lnTo>
                    <a:pt x="151053" y="679919"/>
                  </a:lnTo>
                  <a:lnTo>
                    <a:pt x="153200" y="667219"/>
                  </a:lnTo>
                  <a:lnTo>
                    <a:pt x="149593" y="667219"/>
                  </a:lnTo>
                  <a:lnTo>
                    <a:pt x="152882" y="654519"/>
                  </a:lnTo>
                  <a:lnTo>
                    <a:pt x="154533" y="654519"/>
                  </a:lnTo>
                  <a:lnTo>
                    <a:pt x="154051" y="641819"/>
                  </a:lnTo>
                  <a:lnTo>
                    <a:pt x="151206" y="641819"/>
                  </a:lnTo>
                  <a:lnTo>
                    <a:pt x="149707" y="629119"/>
                  </a:lnTo>
                  <a:lnTo>
                    <a:pt x="147866" y="629119"/>
                  </a:lnTo>
                  <a:lnTo>
                    <a:pt x="146113" y="641819"/>
                  </a:lnTo>
                  <a:lnTo>
                    <a:pt x="143116" y="629119"/>
                  </a:lnTo>
                  <a:lnTo>
                    <a:pt x="141249" y="641819"/>
                  </a:lnTo>
                  <a:lnTo>
                    <a:pt x="138849" y="641819"/>
                  </a:lnTo>
                  <a:lnTo>
                    <a:pt x="138150" y="654519"/>
                  </a:lnTo>
                  <a:lnTo>
                    <a:pt x="136842" y="654519"/>
                  </a:lnTo>
                  <a:lnTo>
                    <a:pt x="135623" y="667219"/>
                  </a:lnTo>
                  <a:lnTo>
                    <a:pt x="135432" y="667219"/>
                  </a:lnTo>
                  <a:lnTo>
                    <a:pt x="134645" y="679919"/>
                  </a:lnTo>
                  <a:lnTo>
                    <a:pt x="135610" y="679919"/>
                  </a:lnTo>
                  <a:lnTo>
                    <a:pt x="135242" y="692619"/>
                  </a:lnTo>
                  <a:lnTo>
                    <a:pt x="134543" y="692619"/>
                  </a:lnTo>
                  <a:lnTo>
                    <a:pt x="136677" y="705319"/>
                  </a:lnTo>
                  <a:lnTo>
                    <a:pt x="134124" y="705319"/>
                  </a:lnTo>
                  <a:lnTo>
                    <a:pt x="135077" y="718019"/>
                  </a:lnTo>
                  <a:lnTo>
                    <a:pt x="136118" y="718019"/>
                  </a:lnTo>
                  <a:lnTo>
                    <a:pt x="133946" y="730719"/>
                  </a:lnTo>
                  <a:lnTo>
                    <a:pt x="135724" y="730719"/>
                  </a:lnTo>
                  <a:lnTo>
                    <a:pt x="135369" y="743419"/>
                  </a:lnTo>
                  <a:lnTo>
                    <a:pt x="135839" y="743419"/>
                  </a:lnTo>
                  <a:lnTo>
                    <a:pt x="137553" y="756119"/>
                  </a:lnTo>
                  <a:lnTo>
                    <a:pt x="136423" y="756119"/>
                  </a:lnTo>
                  <a:lnTo>
                    <a:pt x="136906" y="768819"/>
                  </a:lnTo>
                  <a:lnTo>
                    <a:pt x="137642" y="768819"/>
                  </a:lnTo>
                  <a:lnTo>
                    <a:pt x="137706" y="781519"/>
                  </a:lnTo>
                  <a:lnTo>
                    <a:pt x="138404" y="781519"/>
                  </a:lnTo>
                  <a:lnTo>
                    <a:pt x="138557" y="794219"/>
                  </a:lnTo>
                  <a:lnTo>
                    <a:pt x="140652" y="794219"/>
                  </a:lnTo>
                  <a:lnTo>
                    <a:pt x="141503" y="806919"/>
                  </a:lnTo>
                  <a:lnTo>
                    <a:pt x="143294" y="806919"/>
                  </a:lnTo>
                  <a:lnTo>
                    <a:pt x="142024" y="819619"/>
                  </a:lnTo>
                  <a:lnTo>
                    <a:pt x="144399" y="819619"/>
                  </a:lnTo>
                  <a:lnTo>
                    <a:pt x="144322" y="832319"/>
                  </a:lnTo>
                  <a:lnTo>
                    <a:pt x="147523" y="845019"/>
                  </a:lnTo>
                  <a:lnTo>
                    <a:pt x="146037" y="845019"/>
                  </a:lnTo>
                  <a:lnTo>
                    <a:pt x="146672" y="857719"/>
                  </a:lnTo>
                  <a:lnTo>
                    <a:pt x="149479" y="857719"/>
                  </a:lnTo>
                  <a:lnTo>
                    <a:pt x="147777" y="870419"/>
                  </a:lnTo>
                  <a:lnTo>
                    <a:pt x="148691" y="870419"/>
                  </a:lnTo>
                  <a:lnTo>
                    <a:pt x="152603" y="883119"/>
                  </a:lnTo>
                  <a:lnTo>
                    <a:pt x="151307" y="883119"/>
                  </a:lnTo>
                  <a:lnTo>
                    <a:pt x="152222" y="895819"/>
                  </a:lnTo>
                  <a:lnTo>
                    <a:pt x="153974" y="895819"/>
                  </a:lnTo>
                  <a:lnTo>
                    <a:pt x="155257" y="908519"/>
                  </a:lnTo>
                  <a:lnTo>
                    <a:pt x="158305" y="908519"/>
                  </a:lnTo>
                  <a:lnTo>
                    <a:pt x="158508" y="921219"/>
                  </a:lnTo>
                  <a:lnTo>
                    <a:pt x="163791" y="921219"/>
                  </a:lnTo>
                  <a:lnTo>
                    <a:pt x="163728" y="933919"/>
                  </a:lnTo>
                  <a:lnTo>
                    <a:pt x="159410" y="933919"/>
                  </a:lnTo>
                  <a:lnTo>
                    <a:pt x="157340" y="946619"/>
                  </a:lnTo>
                  <a:lnTo>
                    <a:pt x="153733" y="946619"/>
                  </a:lnTo>
                  <a:lnTo>
                    <a:pt x="154000" y="959319"/>
                  </a:lnTo>
                  <a:lnTo>
                    <a:pt x="150761" y="959319"/>
                  </a:lnTo>
                  <a:lnTo>
                    <a:pt x="149301" y="972019"/>
                  </a:lnTo>
                  <a:lnTo>
                    <a:pt x="146710" y="972019"/>
                  </a:lnTo>
                  <a:lnTo>
                    <a:pt x="143967" y="984719"/>
                  </a:lnTo>
                  <a:lnTo>
                    <a:pt x="142748" y="984719"/>
                  </a:lnTo>
                  <a:lnTo>
                    <a:pt x="138912" y="997419"/>
                  </a:lnTo>
                  <a:lnTo>
                    <a:pt x="137020" y="997419"/>
                  </a:lnTo>
                  <a:lnTo>
                    <a:pt x="136702" y="1010119"/>
                  </a:lnTo>
                  <a:lnTo>
                    <a:pt x="134327" y="1010119"/>
                  </a:lnTo>
                  <a:lnTo>
                    <a:pt x="134061" y="1022819"/>
                  </a:lnTo>
                  <a:lnTo>
                    <a:pt x="131673" y="1022819"/>
                  </a:lnTo>
                  <a:lnTo>
                    <a:pt x="129603" y="1035519"/>
                  </a:lnTo>
                  <a:lnTo>
                    <a:pt x="128066" y="1035519"/>
                  </a:lnTo>
                  <a:lnTo>
                    <a:pt x="127444" y="1048219"/>
                  </a:lnTo>
                  <a:lnTo>
                    <a:pt x="124701" y="1048219"/>
                  </a:lnTo>
                  <a:lnTo>
                    <a:pt x="124333" y="1060919"/>
                  </a:lnTo>
                  <a:lnTo>
                    <a:pt x="120865" y="1060919"/>
                  </a:lnTo>
                  <a:lnTo>
                    <a:pt x="120002" y="1073619"/>
                  </a:lnTo>
                  <a:lnTo>
                    <a:pt x="115684" y="1086319"/>
                  </a:lnTo>
                  <a:lnTo>
                    <a:pt x="114642" y="1086319"/>
                  </a:lnTo>
                  <a:lnTo>
                    <a:pt x="115773" y="1099019"/>
                  </a:lnTo>
                  <a:lnTo>
                    <a:pt x="112928" y="1099019"/>
                  </a:lnTo>
                  <a:lnTo>
                    <a:pt x="113284" y="1111719"/>
                  </a:lnTo>
                  <a:lnTo>
                    <a:pt x="112522" y="1111719"/>
                  </a:lnTo>
                  <a:lnTo>
                    <a:pt x="108712" y="1124419"/>
                  </a:lnTo>
                  <a:lnTo>
                    <a:pt x="106387" y="1124419"/>
                  </a:lnTo>
                  <a:lnTo>
                    <a:pt x="106426" y="1137119"/>
                  </a:lnTo>
                  <a:lnTo>
                    <a:pt x="105892" y="1137119"/>
                  </a:lnTo>
                  <a:lnTo>
                    <a:pt x="104508" y="1149819"/>
                  </a:lnTo>
                  <a:lnTo>
                    <a:pt x="102933" y="1149819"/>
                  </a:lnTo>
                  <a:lnTo>
                    <a:pt x="101028" y="1162519"/>
                  </a:lnTo>
                  <a:lnTo>
                    <a:pt x="100101" y="1162519"/>
                  </a:lnTo>
                  <a:lnTo>
                    <a:pt x="100444" y="1175219"/>
                  </a:lnTo>
                  <a:lnTo>
                    <a:pt x="98437" y="1175219"/>
                  </a:lnTo>
                  <a:lnTo>
                    <a:pt x="95313" y="1187919"/>
                  </a:lnTo>
                  <a:lnTo>
                    <a:pt x="94703" y="1187919"/>
                  </a:lnTo>
                  <a:lnTo>
                    <a:pt x="94843" y="1200619"/>
                  </a:lnTo>
                  <a:lnTo>
                    <a:pt x="94462" y="1200619"/>
                  </a:lnTo>
                  <a:lnTo>
                    <a:pt x="91922" y="1213319"/>
                  </a:lnTo>
                  <a:lnTo>
                    <a:pt x="91084" y="1213319"/>
                  </a:lnTo>
                  <a:lnTo>
                    <a:pt x="90843" y="1226019"/>
                  </a:lnTo>
                  <a:lnTo>
                    <a:pt x="86868" y="1226019"/>
                  </a:lnTo>
                  <a:lnTo>
                    <a:pt x="88823" y="1213319"/>
                  </a:lnTo>
                  <a:lnTo>
                    <a:pt x="87185" y="1213319"/>
                  </a:lnTo>
                  <a:lnTo>
                    <a:pt x="87388" y="1200619"/>
                  </a:lnTo>
                  <a:lnTo>
                    <a:pt x="87045" y="1200619"/>
                  </a:lnTo>
                  <a:lnTo>
                    <a:pt x="87287" y="1187919"/>
                  </a:lnTo>
                  <a:lnTo>
                    <a:pt x="73190" y="1187919"/>
                  </a:lnTo>
                  <a:lnTo>
                    <a:pt x="73063" y="1200619"/>
                  </a:lnTo>
                  <a:lnTo>
                    <a:pt x="71945" y="1200619"/>
                  </a:lnTo>
                  <a:lnTo>
                    <a:pt x="71183" y="1213319"/>
                  </a:lnTo>
                  <a:lnTo>
                    <a:pt x="71043" y="1213319"/>
                  </a:lnTo>
                  <a:lnTo>
                    <a:pt x="71208" y="1226019"/>
                  </a:lnTo>
                  <a:lnTo>
                    <a:pt x="73228" y="1226019"/>
                  </a:lnTo>
                  <a:lnTo>
                    <a:pt x="72199" y="1238719"/>
                  </a:lnTo>
                  <a:lnTo>
                    <a:pt x="72961" y="1238719"/>
                  </a:lnTo>
                  <a:lnTo>
                    <a:pt x="74676" y="1251419"/>
                  </a:lnTo>
                  <a:lnTo>
                    <a:pt x="76466" y="1251419"/>
                  </a:lnTo>
                  <a:lnTo>
                    <a:pt x="76974" y="1264119"/>
                  </a:lnTo>
                  <a:lnTo>
                    <a:pt x="81851" y="1264119"/>
                  </a:lnTo>
                  <a:lnTo>
                    <a:pt x="82105" y="1276819"/>
                  </a:lnTo>
                  <a:lnTo>
                    <a:pt x="78981" y="1276819"/>
                  </a:lnTo>
                  <a:lnTo>
                    <a:pt x="80365" y="1289519"/>
                  </a:lnTo>
                  <a:lnTo>
                    <a:pt x="70129" y="1289519"/>
                  </a:lnTo>
                  <a:lnTo>
                    <a:pt x="69380" y="1276819"/>
                  </a:lnTo>
                  <a:lnTo>
                    <a:pt x="63741" y="1276819"/>
                  </a:lnTo>
                  <a:lnTo>
                    <a:pt x="60121" y="1264119"/>
                  </a:lnTo>
                  <a:lnTo>
                    <a:pt x="52133" y="1264119"/>
                  </a:lnTo>
                  <a:lnTo>
                    <a:pt x="51689" y="1251419"/>
                  </a:lnTo>
                  <a:lnTo>
                    <a:pt x="40881" y="1251419"/>
                  </a:lnTo>
                  <a:lnTo>
                    <a:pt x="40081" y="1264119"/>
                  </a:lnTo>
                  <a:lnTo>
                    <a:pt x="41186" y="1264119"/>
                  </a:lnTo>
                  <a:lnTo>
                    <a:pt x="42748" y="1276819"/>
                  </a:lnTo>
                  <a:lnTo>
                    <a:pt x="50368" y="1276819"/>
                  </a:lnTo>
                  <a:lnTo>
                    <a:pt x="57289" y="1289519"/>
                  </a:lnTo>
                  <a:lnTo>
                    <a:pt x="60502" y="1289519"/>
                  </a:lnTo>
                  <a:lnTo>
                    <a:pt x="63601" y="1302219"/>
                  </a:lnTo>
                  <a:lnTo>
                    <a:pt x="70142" y="1302219"/>
                  </a:lnTo>
                  <a:lnTo>
                    <a:pt x="70789" y="1314919"/>
                  </a:lnTo>
                  <a:lnTo>
                    <a:pt x="74803" y="1314919"/>
                  </a:lnTo>
                  <a:lnTo>
                    <a:pt x="74002" y="1327619"/>
                  </a:lnTo>
                  <a:lnTo>
                    <a:pt x="72364" y="1327619"/>
                  </a:lnTo>
                  <a:lnTo>
                    <a:pt x="69900" y="1340319"/>
                  </a:lnTo>
                  <a:lnTo>
                    <a:pt x="71170" y="1340319"/>
                  </a:lnTo>
                  <a:lnTo>
                    <a:pt x="67589" y="1353019"/>
                  </a:lnTo>
                  <a:lnTo>
                    <a:pt x="68300" y="1365719"/>
                  </a:lnTo>
                  <a:lnTo>
                    <a:pt x="67945" y="1365719"/>
                  </a:lnTo>
                  <a:lnTo>
                    <a:pt x="65646" y="1378419"/>
                  </a:lnTo>
                  <a:lnTo>
                    <a:pt x="64922" y="1378419"/>
                  </a:lnTo>
                  <a:lnTo>
                    <a:pt x="62877" y="1391119"/>
                  </a:lnTo>
                  <a:lnTo>
                    <a:pt x="63525" y="1391119"/>
                  </a:lnTo>
                  <a:lnTo>
                    <a:pt x="60286" y="1403819"/>
                  </a:lnTo>
                  <a:lnTo>
                    <a:pt x="60921" y="1416519"/>
                  </a:lnTo>
                  <a:lnTo>
                    <a:pt x="59245" y="1416519"/>
                  </a:lnTo>
                  <a:lnTo>
                    <a:pt x="57670" y="1429219"/>
                  </a:lnTo>
                  <a:lnTo>
                    <a:pt x="56400" y="1429219"/>
                  </a:lnTo>
                  <a:lnTo>
                    <a:pt x="58077" y="1441919"/>
                  </a:lnTo>
                  <a:lnTo>
                    <a:pt x="55765" y="1441919"/>
                  </a:lnTo>
                  <a:lnTo>
                    <a:pt x="55232" y="1454619"/>
                  </a:lnTo>
                  <a:lnTo>
                    <a:pt x="55016" y="1454619"/>
                  </a:lnTo>
                  <a:lnTo>
                    <a:pt x="52285" y="1467319"/>
                  </a:lnTo>
                  <a:lnTo>
                    <a:pt x="52298" y="1480019"/>
                  </a:lnTo>
                  <a:lnTo>
                    <a:pt x="51625" y="1480019"/>
                  </a:lnTo>
                  <a:lnTo>
                    <a:pt x="50723" y="1492719"/>
                  </a:lnTo>
                  <a:lnTo>
                    <a:pt x="49568" y="1492719"/>
                  </a:lnTo>
                  <a:lnTo>
                    <a:pt x="49225" y="1505419"/>
                  </a:lnTo>
                  <a:lnTo>
                    <a:pt x="47155" y="1505419"/>
                  </a:lnTo>
                  <a:lnTo>
                    <a:pt x="47929" y="1518119"/>
                  </a:lnTo>
                  <a:lnTo>
                    <a:pt x="46824" y="1518119"/>
                  </a:lnTo>
                  <a:lnTo>
                    <a:pt x="46748" y="1530819"/>
                  </a:lnTo>
                  <a:lnTo>
                    <a:pt x="43840" y="1530819"/>
                  </a:lnTo>
                  <a:lnTo>
                    <a:pt x="43497" y="1543519"/>
                  </a:lnTo>
                  <a:lnTo>
                    <a:pt x="43129" y="1543519"/>
                  </a:lnTo>
                  <a:lnTo>
                    <a:pt x="43954" y="1556219"/>
                  </a:lnTo>
                  <a:lnTo>
                    <a:pt x="42659" y="1556219"/>
                  </a:lnTo>
                  <a:lnTo>
                    <a:pt x="40500" y="1568919"/>
                  </a:lnTo>
                  <a:lnTo>
                    <a:pt x="39446" y="1568919"/>
                  </a:lnTo>
                  <a:lnTo>
                    <a:pt x="40055" y="1581619"/>
                  </a:lnTo>
                  <a:lnTo>
                    <a:pt x="37363" y="1581619"/>
                  </a:lnTo>
                  <a:lnTo>
                    <a:pt x="39395" y="1594319"/>
                  </a:lnTo>
                  <a:lnTo>
                    <a:pt x="38239" y="1594319"/>
                  </a:lnTo>
                  <a:lnTo>
                    <a:pt x="37630" y="1607019"/>
                  </a:lnTo>
                  <a:lnTo>
                    <a:pt x="33807" y="1607019"/>
                  </a:lnTo>
                  <a:lnTo>
                    <a:pt x="36487" y="1619719"/>
                  </a:lnTo>
                  <a:lnTo>
                    <a:pt x="33997" y="1619719"/>
                  </a:lnTo>
                  <a:lnTo>
                    <a:pt x="35636" y="1632419"/>
                  </a:lnTo>
                  <a:lnTo>
                    <a:pt x="33756" y="1632419"/>
                  </a:lnTo>
                  <a:lnTo>
                    <a:pt x="33921" y="1645119"/>
                  </a:lnTo>
                  <a:lnTo>
                    <a:pt x="32105" y="1645119"/>
                  </a:lnTo>
                  <a:lnTo>
                    <a:pt x="32067" y="1657819"/>
                  </a:lnTo>
                  <a:lnTo>
                    <a:pt x="30886" y="1657819"/>
                  </a:lnTo>
                  <a:lnTo>
                    <a:pt x="29591" y="1670519"/>
                  </a:lnTo>
                  <a:lnTo>
                    <a:pt x="29895" y="1670519"/>
                  </a:lnTo>
                  <a:lnTo>
                    <a:pt x="29095" y="1683219"/>
                  </a:lnTo>
                  <a:lnTo>
                    <a:pt x="28079" y="1683219"/>
                  </a:lnTo>
                  <a:lnTo>
                    <a:pt x="28689" y="1695919"/>
                  </a:lnTo>
                  <a:lnTo>
                    <a:pt x="26581" y="1695919"/>
                  </a:lnTo>
                  <a:lnTo>
                    <a:pt x="26758" y="1708619"/>
                  </a:lnTo>
                  <a:lnTo>
                    <a:pt x="26022" y="1708619"/>
                  </a:lnTo>
                  <a:lnTo>
                    <a:pt x="25400" y="1721319"/>
                  </a:lnTo>
                  <a:lnTo>
                    <a:pt x="23901" y="1721319"/>
                  </a:lnTo>
                  <a:lnTo>
                    <a:pt x="26339" y="1734019"/>
                  </a:lnTo>
                  <a:lnTo>
                    <a:pt x="25031" y="1734019"/>
                  </a:lnTo>
                  <a:lnTo>
                    <a:pt x="22910" y="1746719"/>
                  </a:lnTo>
                  <a:lnTo>
                    <a:pt x="21577" y="1746719"/>
                  </a:lnTo>
                  <a:lnTo>
                    <a:pt x="22885" y="1759419"/>
                  </a:lnTo>
                  <a:lnTo>
                    <a:pt x="20320" y="1759419"/>
                  </a:lnTo>
                  <a:lnTo>
                    <a:pt x="20637" y="1772119"/>
                  </a:lnTo>
                  <a:lnTo>
                    <a:pt x="20955" y="1772119"/>
                  </a:lnTo>
                  <a:lnTo>
                    <a:pt x="18719" y="1784819"/>
                  </a:lnTo>
                  <a:lnTo>
                    <a:pt x="19037" y="1784819"/>
                  </a:lnTo>
                  <a:lnTo>
                    <a:pt x="17983" y="1797519"/>
                  </a:lnTo>
                  <a:lnTo>
                    <a:pt x="16814" y="1797519"/>
                  </a:lnTo>
                  <a:lnTo>
                    <a:pt x="17970" y="1810219"/>
                  </a:lnTo>
                  <a:lnTo>
                    <a:pt x="17373" y="1810219"/>
                  </a:lnTo>
                  <a:lnTo>
                    <a:pt x="15951" y="1822919"/>
                  </a:lnTo>
                  <a:lnTo>
                    <a:pt x="14490" y="1822919"/>
                  </a:lnTo>
                  <a:lnTo>
                    <a:pt x="14922" y="1835619"/>
                  </a:lnTo>
                  <a:lnTo>
                    <a:pt x="14465" y="1835619"/>
                  </a:lnTo>
                  <a:lnTo>
                    <a:pt x="13487" y="1848319"/>
                  </a:lnTo>
                  <a:lnTo>
                    <a:pt x="12090" y="1848319"/>
                  </a:lnTo>
                  <a:lnTo>
                    <a:pt x="13970" y="1861019"/>
                  </a:lnTo>
                  <a:lnTo>
                    <a:pt x="11506" y="1861019"/>
                  </a:lnTo>
                  <a:lnTo>
                    <a:pt x="12484" y="1873719"/>
                  </a:lnTo>
                  <a:lnTo>
                    <a:pt x="11455" y="1873719"/>
                  </a:lnTo>
                  <a:lnTo>
                    <a:pt x="11353" y="1886419"/>
                  </a:lnTo>
                  <a:lnTo>
                    <a:pt x="9817" y="1899119"/>
                  </a:lnTo>
                  <a:lnTo>
                    <a:pt x="8280" y="1899119"/>
                  </a:lnTo>
                  <a:lnTo>
                    <a:pt x="7899" y="1911819"/>
                  </a:lnTo>
                  <a:lnTo>
                    <a:pt x="7747" y="1911819"/>
                  </a:lnTo>
                  <a:lnTo>
                    <a:pt x="8839" y="1924519"/>
                  </a:lnTo>
                  <a:lnTo>
                    <a:pt x="8166" y="1924519"/>
                  </a:lnTo>
                  <a:lnTo>
                    <a:pt x="8369" y="1937219"/>
                  </a:lnTo>
                  <a:lnTo>
                    <a:pt x="6121" y="1937219"/>
                  </a:lnTo>
                  <a:lnTo>
                    <a:pt x="5397" y="1949919"/>
                  </a:lnTo>
                  <a:lnTo>
                    <a:pt x="6261" y="1949919"/>
                  </a:lnTo>
                  <a:lnTo>
                    <a:pt x="3746" y="1962619"/>
                  </a:lnTo>
                  <a:lnTo>
                    <a:pt x="4406" y="1962619"/>
                  </a:lnTo>
                  <a:lnTo>
                    <a:pt x="5181" y="1975319"/>
                  </a:lnTo>
                  <a:lnTo>
                    <a:pt x="3441" y="1975319"/>
                  </a:lnTo>
                  <a:lnTo>
                    <a:pt x="3390" y="1988019"/>
                  </a:lnTo>
                  <a:lnTo>
                    <a:pt x="2070" y="1988019"/>
                  </a:lnTo>
                  <a:lnTo>
                    <a:pt x="2565" y="2000719"/>
                  </a:lnTo>
                  <a:lnTo>
                    <a:pt x="2235" y="2000719"/>
                  </a:lnTo>
                  <a:lnTo>
                    <a:pt x="1587" y="2013419"/>
                  </a:lnTo>
                  <a:lnTo>
                    <a:pt x="431" y="2013419"/>
                  </a:lnTo>
                  <a:lnTo>
                    <a:pt x="1358" y="2026119"/>
                  </a:lnTo>
                  <a:lnTo>
                    <a:pt x="0" y="2026119"/>
                  </a:lnTo>
                  <a:lnTo>
                    <a:pt x="2628" y="2038819"/>
                  </a:lnTo>
                  <a:lnTo>
                    <a:pt x="17195" y="2038819"/>
                  </a:lnTo>
                  <a:lnTo>
                    <a:pt x="18072" y="2026119"/>
                  </a:lnTo>
                  <a:lnTo>
                    <a:pt x="60566" y="2026119"/>
                  </a:lnTo>
                  <a:lnTo>
                    <a:pt x="63512" y="2013419"/>
                  </a:lnTo>
                  <a:lnTo>
                    <a:pt x="189052" y="2013419"/>
                  </a:lnTo>
                  <a:lnTo>
                    <a:pt x="190169" y="2026119"/>
                  </a:lnTo>
                  <a:lnTo>
                    <a:pt x="193751" y="2026119"/>
                  </a:lnTo>
                  <a:lnTo>
                    <a:pt x="193116" y="2038819"/>
                  </a:lnTo>
                  <a:lnTo>
                    <a:pt x="196303" y="2038819"/>
                  </a:lnTo>
                  <a:lnTo>
                    <a:pt x="195326" y="2051519"/>
                  </a:lnTo>
                  <a:lnTo>
                    <a:pt x="199275" y="2051519"/>
                  </a:lnTo>
                  <a:lnTo>
                    <a:pt x="199123" y="2064219"/>
                  </a:lnTo>
                  <a:lnTo>
                    <a:pt x="201104" y="2064219"/>
                  </a:lnTo>
                  <a:lnTo>
                    <a:pt x="202387" y="2076919"/>
                  </a:lnTo>
                  <a:lnTo>
                    <a:pt x="202882" y="2076919"/>
                  </a:lnTo>
                  <a:lnTo>
                    <a:pt x="205486" y="2089619"/>
                  </a:lnTo>
                  <a:lnTo>
                    <a:pt x="206514" y="2089619"/>
                  </a:lnTo>
                  <a:lnTo>
                    <a:pt x="206603" y="2102319"/>
                  </a:lnTo>
                  <a:lnTo>
                    <a:pt x="206438" y="2102319"/>
                  </a:lnTo>
                  <a:lnTo>
                    <a:pt x="207568" y="2108670"/>
                  </a:lnTo>
                  <a:lnTo>
                    <a:pt x="206730" y="2115020"/>
                  </a:lnTo>
                  <a:lnTo>
                    <a:pt x="207860" y="2115020"/>
                  </a:lnTo>
                  <a:lnTo>
                    <a:pt x="209308" y="2127720"/>
                  </a:lnTo>
                  <a:lnTo>
                    <a:pt x="209562" y="2127720"/>
                  </a:lnTo>
                  <a:lnTo>
                    <a:pt x="209677" y="2140420"/>
                  </a:lnTo>
                  <a:lnTo>
                    <a:pt x="198031" y="2140420"/>
                  </a:lnTo>
                  <a:lnTo>
                    <a:pt x="195808" y="2153120"/>
                  </a:lnTo>
                  <a:lnTo>
                    <a:pt x="191312" y="2140420"/>
                  </a:lnTo>
                  <a:lnTo>
                    <a:pt x="188569" y="2153120"/>
                  </a:lnTo>
                  <a:lnTo>
                    <a:pt x="170980" y="2153120"/>
                  </a:lnTo>
                  <a:lnTo>
                    <a:pt x="169799" y="2165820"/>
                  </a:lnTo>
                  <a:lnTo>
                    <a:pt x="158686" y="2165820"/>
                  </a:lnTo>
                  <a:lnTo>
                    <a:pt x="156768" y="2178520"/>
                  </a:lnTo>
                  <a:lnTo>
                    <a:pt x="146875" y="2178520"/>
                  </a:lnTo>
                  <a:lnTo>
                    <a:pt x="145669" y="2191220"/>
                  </a:lnTo>
                  <a:lnTo>
                    <a:pt x="137261" y="2191220"/>
                  </a:lnTo>
                  <a:lnTo>
                    <a:pt x="135890" y="2203920"/>
                  </a:lnTo>
                  <a:lnTo>
                    <a:pt x="132295" y="2203920"/>
                  </a:lnTo>
                  <a:lnTo>
                    <a:pt x="129946" y="2216620"/>
                  </a:lnTo>
                  <a:lnTo>
                    <a:pt x="123913" y="2216620"/>
                  </a:lnTo>
                  <a:lnTo>
                    <a:pt x="124841" y="2229320"/>
                  </a:lnTo>
                  <a:lnTo>
                    <a:pt x="122745" y="2229320"/>
                  </a:lnTo>
                  <a:lnTo>
                    <a:pt x="121577" y="2242020"/>
                  </a:lnTo>
                  <a:lnTo>
                    <a:pt x="122097" y="2242020"/>
                  </a:lnTo>
                  <a:lnTo>
                    <a:pt x="121793" y="2254720"/>
                  </a:lnTo>
                  <a:lnTo>
                    <a:pt x="205701" y="2254720"/>
                  </a:lnTo>
                  <a:lnTo>
                    <a:pt x="208699" y="2242020"/>
                  </a:lnTo>
                  <a:lnTo>
                    <a:pt x="236601" y="2242020"/>
                  </a:lnTo>
                  <a:lnTo>
                    <a:pt x="237769" y="2229320"/>
                  </a:lnTo>
                  <a:lnTo>
                    <a:pt x="265696" y="2229320"/>
                  </a:lnTo>
                  <a:lnTo>
                    <a:pt x="267754" y="2216620"/>
                  </a:lnTo>
                  <a:lnTo>
                    <a:pt x="280746" y="2216620"/>
                  </a:lnTo>
                  <a:lnTo>
                    <a:pt x="283375" y="2203920"/>
                  </a:lnTo>
                  <a:lnTo>
                    <a:pt x="295478" y="2203920"/>
                  </a:lnTo>
                  <a:lnTo>
                    <a:pt x="295541" y="2191220"/>
                  </a:lnTo>
                  <a:lnTo>
                    <a:pt x="299999" y="2191220"/>
                  </a:lnTo>
                  <a:lnTo>
                    <a:pt x="301675" y="2178520"/>
                  </a:lnTo>
                  <a:lnTo>
                    <a:pt x="302031" y="2178520"/>
                  </a:lnTo>
                  <a:lnTo>
                    <a:pt x="303250" y="2165820"/>
                  </a:lnTo>
                  <a:lnTo>
                    <a:pt x="300443" y="2165820"/>
                  </a:lnTo>
                  <a:lnTo>
                    <a:pt x="299758" y="2153120"/>
                  </a:lnTo>
                  <a:lnTo>
                    <a:pt x="294728" y="2153120"/>
                  </a:lnTo>
                  <a:lnTo>
                    <a:pt x="291249" y="2140420"/>
                  </a:lnTo>
                  <a:lnTo>
                    <a:pt x="290385" y="2140420"/>
                  </a:lnTo>
                  <a:lnTo>
                    <a:pt x="288645" y="2127720"/>
                  </a:lnTo>
                  <a:lnTo>
                    <a:pt x="287718" y="2127720"/>
                  </a:lnTo>
                  <a:lnTo>
                    <a:pt x="288912" y="2115020"/>
                  </a:lnTo>
                  <a:lnTo>
                    <a:pt x="288023" y="2115020"/>
                  </a:lnTo>
                  <a:lnTo>
                    <a:pt x="288556" y="2102319"/>
                  </a:lnTo>
                  <a:lnTo>
                    <a:pt x="289331" y="2102319"/>
                  </a:lnTo>
                  <a:lnTo>
                    <a:pt x="286715" y="2089619"/>
                  </a:lnTo>
                  <a:lnTo>
                    <a:pt x="287807" y="2089619"/>
                  </a:lnTo>
                  <a:lnTo>
                    <a:pt x="285432" y="2076919"/>
                  </a:lnTo>
                  <a:lnTo>
                    <a:pt x="286080" y="2076919"/>
                  </a:lnTo>
                  <a:lnTo>
                    <a:pt x="287426" y="2064219"/>
                  </a:lnTo>
                  <a:lnTo>
                    <a:pt x="287159" y="2064219"/>
                  </a:lnTo>
                  <a:lnTo>
                    <a:pt x="284911" y="2051519"/>
                  </a:lnTo>
                  <a:lnTo>
                    <a:pt x="285076" y="2051519"/>
                  </a:lnTo>
                  <a:lnTo>
                    <a:pt x="288340" y="2038819"/>
                  </a:lnTo>
                  <a:lnTo>
                    <a:pt x="287439" y="2038819"/>
                  </a:lnTo>
                  <a:lnTo>
                    <a:pt x="285026" y="2026119"/>
                  </a:lnTo>
                  <a:lnTo>
                    <a:pt x="303085" y="2026119"/>
                  </a:lnTo>
                  <a:lnTo>
                    <a:pt x="306146" y="2038819"/>
                  </a:lnTo>
                  <a:lnTo>
                    <a:pt x="315696" y="2038819"/>
                  </a:lnTo>
                  <a:lnTo>
                    <a:pt x="315595" y="2051519"/>
                  </a:lnTo>
                  <a:lnTo>
                    <a:pt x="317842" y="2051519"/>
                  </a:lnTo>
                  <a:lnTo>
                    <a:pt x="316560" y="2064219"/>
                  </a:lnTo>
                  <a:lnTo>
                    <a:pt x="318084" y="2064219"/>
                  </a:lnTo>
                  <a:lnTo>
                    <a:pt x="319239" y="2076919"/>
                  </a:lnTo>
                  <a:lnTo>
                    <a:pt x="320040" y="2076919"/>
                  </a:lnTo>
                  <a:lnTo>
                    <a:pt x="318312" y="2089619"/>
                  </a:lnTo>
                  <a:lnTo>
                    <a:pt x="319976" y="2089619"/>
                  </a:lnTo>
                  <a:lnTo>
                    <a:pt x="320078" y="2102319"/>
                  </a:lnTo>
                  <a:lnTo>
                    <a:pt x="322707" y="2102319"/>
                  </a:lnTo>
                  <a:lnTo>
                    <a:pt x="322541" y="2115020"/>
                  </a:lnTo>
                  <a:lnTo>
                    <a:pt x="323621" y="2115020"/>
                  </a:lnTo>
                  <a:lnTo>
                    <a:pt x="323811" y="2127720"/>
                  </a:lnTo>
                  <a:lnTo>
                    <a:pt x="322999" y="2127720"/>
                  </a:lnTo>
                  <a:lnTo>
                    <a:pt x="321005" y="2140420"/>
                  </a:lnTo>
                  <a:lnTo>
                    <a:pt x="315518" y="2140420"/>
                  </a:lnTo>
                  <a:lnTo>
                    <a:pt x="313131" y="2153120"/>
                  </a:lnTo>
                  <a:lnTo>
                    <a:pt x="309816" y="2153120"/>
                  </a:lnTo>
                  <a:lnTo>
                    <a:pt x="308787" y="2165820"/>
                  </a:lnTo>
                  <a:lnTo>
                    <a:pt x="307314" y="2178520"/>
                  </a:lnTo>
                  <a:lnTo>
                    <a:pt x="309232" y="2178520"/>
                  </a:lnTo>
                  <a:lnTo>
                    <a:pt x="308521" y="2191220"/>
                  </a:lnTo>
                  <a:lnTo>
                    <a:pt x="312610" y="2191220"/>
                  </a:lnTo>
                  <a:lnTo>
                    <a:pt x="313740" y="2203920"/>
                  </a:lnTo>
                  <a:lnTo>
                    <a:pt x="321919" y="2203920"/>
                  </a:lnTo>
                  <a:lnTo>
                    <a:pt x="323532" y="2216620"/>
                  </a:lnTo>
                  <a:lnTo>
                    <a:pt x="345795" y="2216620"/>
                  </a:lnTo>
                  <a:lnTo>
                    <a:pt x="348538" y="2229320"/>
                  </a:lnTo>
                  <a:lnTo>
                    <a:pt x="368490" y="2229320"/>
                  </a:lnTo>
                  <a:lnTo>
                    <a:pt x="370497" y="2242020"/>
                  </a:lnTo>
                  <a:lnTo>
                    <a:pt x="395109" y="2242020"/>
                  </a:lnTo>
                  <a:lnTo>
                    <a:pt x="399351" y="2254720"/>
                  </a:lnTo>
                  <a:lnTo>
                    <a:pt x="485317" y="2254720"/>
                  </a:lnTo>
                  <a:lnTo>
                    <a:pt x="487413" y="2242020"/>
                  </a:lnTo>
                  <a:lnTo>
                    <a:pt x="487616" y="2242020"/>
                  </a:lnTo>
                  <a:lnTo>
                    <a:pt x="488086" y="2229320"/>
                  </a:lnTo>
                  <a:lnTo>
                    <a:pt x="485559" y="2229320"/>
                  </a:lnTo>
                  <a:lnTo>
                    <a:pt x="487045" y="2216620"/>
                  </a:lnTo>
                  <a:lnTo>
                    <a:pt x="480123" y="2216620"/>
                  </a:lnTo>
                  <a:lnTo>
                    <a:pt x="479437" y="2203920"/>
                  </a:lnTo>
                  <a:lnTo>
                    <a:pt x="475272" y="2203920"/>
                  </a:lnTo>
                  <a:lnTo>
                    <a:pt x="471195" y="2191220"/>
                  </a:lnTo>
                  <a:lnTo>
                    <a:pt x="462203" y="2191220"/>
                  </a:lnTo>
                  <a:lnTo>
                    <a:pt x="460629" y="2178520"/>
                  </a:lnTo>
                  <a:lnTo>
                    <a:pt x="453161" y="2178520"/>
                  </a:lnTo>
                  <a:lnTo>
                    <a:pt x="451485" y="2165820"/>
                  </a:lnTo>
                  <a:lnTo>
                    <a:pt x="436105" y="2165820"/>
                  </a:lnTo>
                  <a:lnTo>
                    <a:pt x="433209" y="2153120"/>
                  </a:lnTo>
                  <a:lnTo>
                    <a:pt x="422389" y="2153120"/>
                  </a:lnTo>
                  <a:lnTo>
                    <a:pt x="416699" y="2140420"/>
                  </a:lnTo>
                  <a:lnTo>
                    <a:pt x="399465" y="2140420"/>
                  </a:lnTo>
                  <a:lnTo>
                    <a:pt x="399897" y="2127720"/>
                  </a:lnTo>
                  <a:lnTo>
                    <a:pt x="399415" y="2127720"/>
                  </a:lnTo>
                  <a:lnTo>
                    <a:pt x="398792" y="2115020"/>
                  </a:lnTo>
                  <a:lnTo>
                    <a:pt x="399275" y="2115020"/>
                  </a:lnTo>
                  <a:lnTo>
                    <a:pt x="401116" y="2102319"/>
                  </a:lnTo>
                  <a:lnTo>
                    <a:pt x="401485" y="2102319"/>
                  </a:lnTo>
                  <a:lnTo>
                    <a:pt x="401815" y="2089619"/>
                  </a:lnTo>
                  <a:lnTo>
                    <a:pt x="401739" y="2076919"/>
                  </a:lnTo>
                  <a:lnTo>
                    <a:pt x="403047" y="2076919"/>
                  </a:lnTo>
                  <a:lnTo>
                    <a:pt x="403961" y="2064219"/>
                  </a:lnTo>
                  <a:lnTo>
                    <a:pt x="404050" y="2051519"/>
                  </a:lnTo>
                  <a:lnTo>
                    <a:pt x="447738" y="2051519"/>
                  </a:lnTo>
                  <a:lnTo>
                    <a:pt x="452856" y="2038819"/>
                  </a:lnTo>
                  <a:lnTo>
                    <a:pt x="456615" y="2051519"/>
                  </a:lnTo>
                  <a:lnTo>
                    <a:pt x="460362" y="2038819"/>
                  </a:lnTo>
                  <a:lnTo>
                    <a:pt x="506514" y="2038819"/>
                  </a:lnTo>
                  <a:lnTo>
                    <a:pt x="508698" y="2026119"/>
                  </a:lnTo>
                  <a:lnTo>
                    <a:pt x="542582" y="2026119"/>
                  </a:lnTo>
                  <a:lnTo>
                    <a:pt x="544918" y="2013419"/>
                  </a:lnTo>
                  <a:lnTo>
                    <a:pt x="566978" y="2013419"/>
                  </a:lnTo>
                  <a:lnTo>
                    <a:pt x="573417" y="2000719"/>
                  </a:lnTo>
                  <a:lnTo>
                    <a:pt x="592137" y="2000719"/>
                  </a:lnTo>
                  <a:lnTo>
                    <a:pt x="594575" y="1988019"/>
                  </a:lnTo>
                  <a:lnTo>
                    <a:pt x="608520" y="1988019"/>
                  </a:lnTo>
                  <a:lnTo>
                    <a:pt x="610704" y="1975319"/>
                  </a:lnTo>
                  <a:lnTo>
                    <a:pt x="620395" y="1975319"/>
                  </a:lnTo>
                  <a:lnTo>
                    <a:pt x="621042" y="1962619"/>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18" name="object 34">
              <a:extLst>
                <a:ext uri="{FF2B5EF4-FFF2-40B4-BE49-F238E27FC236}">
                  <a16:creationId xmlns:a16="http://schemas.microsoft.com/office/drawing/2014/main" id="{074D4881-E2A1-3FAE-41A2-F072D869F43E}"/>
                </a:ext>
              </a:extLst>
            </p:cNvPr>
            <p:cNvPicPr/>
            <p:nvPr/>
          </p:nvPicPr>
          <p:blipFill>
            <a:blip r:embed="rId7" cstate="print"/>
            <a:stretch>
              <a:fillRect/>
            </a:stretch>
          </p:blipFill>
          <p:spPr>
            <a:xfrm>
              <a:off x="7438506" y="4407529"/>
              <a:ext cx="93674" cy="86561"/>
            </a:xfrm>
            <a:prstGeom prst="rect">
              <a:avLst/>
            </a:prstGeom>
          </p:spPr>
        </p:pic>
        <p:pic>
          <p:nvPicPr>
            <p:cNvPr id="19" name="object 35">
              <a:extLst>
                <a:ext uri="{FF2B5EF4-FFF2-40B4-BE49-F238E27FC236}">
                  <a16:creationId xmlns:a16="http://schemas.microsoft.com/office/drawing/2014/main" id="{602E5BEE-4CFC-62B8-746B-4CE1D8011B50}"/>
                </a:ext>
              </a:extLst>
            </p:cNvPr>
            <p:cNvPicPr/>
            <p:nvPr/>
          </p:nvPicPr>
          <p:blipFill>
            <a:blip r:embed="rId8" cstate="print"/>
            <a:stretch>
              <a:fillRect/>
            </a:stretch>
          </p:blipFill>
          <p:spPr>
            <a:xfrm>
              <a:off x="6296535" y="3597918"/>
              <a:ext cx="585493" cy="2274512"/>
            </a:xfrm>
            <a:prstGeom prst="rect">
              <a:avLst/>
            </a:prstGeom>
          </p:spPr>
        </p:pic>
        <p:pic>
          <p:nvPicPr>
            <p:cNvPr id="20" name="object 36">
              <a:extLst>
                <a:ext uri="{FF2B5EF4-FFF2-40B4-BE49-F238E27FC236}">
                  <a16:creationId xmlns:a16="http://schemas.microsoft.com/office/drawing/2014/main" id="{E13FD5CA-3C74-55BB-CD3A-60BA220D68D3}"/>
                </a:ext>
              </a:extLst>
            </p:cNvPr>
            <p:cNvPicPr/>
            <p:nvPr/>
          </p:nvPicPr>
          <p:blipFill>
            <a:blip r:embed="rId9" cstate="print"/>
            <a:stretch>
              <a:fillRect/>
            </a:stretch>
          </p:blipFill>
          <p:spPr>
            <a:xfrm>
              <a:off x="4673029" y="4322535"/>
              <a:ext cx="642335" cy="1550430"/>
            </a:xfrm>
            <a:prstGeom prst="rect">
              <a:avLst/>
            </a:prstGeom>
          </p:spPr>
        </p:pic>
        <p:pic>
          <p:nvPicPr>
            <p:cNvPr id="21" name="object 37">
              <a:extLst>
                <a:ext uri="{FF2B5EF4-FFF2-40B4-BE49-F238E27FC236}">
                  <a16:creationId xmlns:a16="http://schemas.microsoft.com/office/drawing/2014/main" id="{0840A9CB-2BA2-8D76-7EC6-47FD4D8F5896}"/>
                </a:ext>
              </a:extLst>
            </p:cNvPr>
            <p:cNvPicPr/>
            <p:nvPr/>
          </p:nvPicPr>
          <p:blipFill>
            <a:blip r:embed="rId10" cstate="print"/>
            <a:stretch>
              <a:fillRect/>
            </a:stretch>
          </p:blipFill>
          <p:spPr>
            <a:xfrm>
              <a:off x="2934318" y="3458691"/>
              <a:ext cx="892631" cy="2415354"/>
            </a:xfrm>
            <a:prstGeom prst="rect">
              <a:avLst/>
            </a:prstGeom>
          </p:spPr>
        </p:pic>
        <p:pic>
          <p:nvPicPr>
            <p:cNvPr id="22" name="図 21">
              <a:extLst>
                <a:ext uri="{FF2B5EF4-FFF2-40B4-BE49-F238E27FC236}">
                  <a16:creationId xmlns:a16="http://schemas.microsoft.com/office/drawing/2014/main" id="{0A960EE7-567A-577E-767E-41B45233294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75071" y="4273702"/>
              <a:ext cx="779270" cy="1794597"/>
            </a:xfrm>
            <a:prstGeom prst="rect">
              <a:avLst/>
            </a:prstGeom>
          </p:spPr>
        </p:pic>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p:cNvSpPr>
            <a:spLocks noGrp="1"/>
          </p:cNvSpPr>
          <p:nvPr>
            <p:ph type="title"/>
          </p:nvPr>
        </p:nvSpPr>
        <p:spPr/>
        <p:txBody>
          <a:bodyPr/>
          <a:lstStyle/>
          <a:p>
            <a:r>
              <a:rPr lang="ja-JP" altLang="en-US" dirty="0"/>
              <a:t>具体的な支援の事例</a:t>
            </a:r>
            <a:endParaRPr lang="en-US" altLang="ja-JP" dirty="0"/>
          </a:p>
        </p:txBody>
      </p:sp>
      <p:sp>
        <p:nvSpPr>
          <p:cNvPr id="33" name="正方形/長方形 32"/>
          <p:cNvSpPr/>
          <p:nvPr/>
        </p:nvSpPr>
        <p:spPr>
          <a:xfrm>
            <a:off x="539906" y="805369"/>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地域の中核となる機関（子供家庭支援センター等）、ヤングケアラー・コーディネーターに相談してください。</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保健所・保健センターはケア相手のケアや支援調整、受診支援等を行ったケースがあります。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特定妊婦にかかわる中で保健センターが気付いた例もあります。同居でなくても、ヤングケアラーが近隣に住みケアを行っていることもあります。家庭を継続的に見守りましょう。</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注：東京都ヤングケアラー支援に関するアンケート調査の回答結果及び、ヒアリング調査を参考に事例として編集したものであり、他の支援方法もあり得ます。あくまで例として参照のこと。</a:t>
            </a:r>
          </a:p>
        </p:txBody>
      </p:sp>
      <p:sp>
        <p:nvSpPr>
          <p:cNvPr id="36" name="角丸四角形 35"/>
          <p:cNvSpPr/>
          <p:nvPr/>
        </p:nvSpPr>
        <p:spPr>
          <a:xfrm>
            <a:off x="539906" y="2455647"/>
            <a:ext cx="198000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保健センター</a:t>
            </a:r>
            <a:endParaRPr kumimoji="1" lang="en-US" altLang="ja-JP" sz="1050" b="1" spc="80" dirty="0">
              <a:solidFill>
                <a:srgbClr val="FB5A15"/>
              </a:solidFill>
            </a:endParaRPr>
          </a:p>
          <a:p>
            <a:pPr>
              <a:lnSpc>
                <a:spcPct val="140000"/>
              </a:lnSpc>
              <a:buClr>
                <a:srgbClr val="F7B353"/>
              </a:buClr>
              <a:buSzPct val="120000"/>
            </a:pPr>
            <a:r>
              <a:rPr kumimoji="1" lang="ja-JP" altLang="en-US" sz="1050" b="1" spc="80" dirty="0">
                <a:solidFill>
                  <a:srgbClr val="FB5A15"/>
                </a:solidFill>
              </a:rPr>
              <a:t>精神保健福祉センター</a:t>
            </a:r>
            <a:endParaRPr kumimoji="1" lang="en-US" altLang="ja-JP" sz="1050" b="1" spc="80" dirty="0">
              <a:solidFill>
                <a:srgbClr val="FB5A15"/>
              </a:solidFill>
            </a:endParaRPr>
          </a:p>
          <a:p>
            <a:pPr>
              <a:lnSpc>
                <a:spcPct val="140000"/>
              </a:lnSpc>
              <a:buClr>
                <a:srgbClr val="F7B353"/>
              </a:buClr>
              <a:buSzPct val="120000"/>
            </a:pPr>
            <a:r>
              <a:rPr kumimoji="1" lang="ja-JP" altLang="en-US" sz="1050" spc="80" dirty="0">
                <a:solidFill>
                  <a:schemeClr val="tx1"/>
                </a:solidFill>
              </a:rPr>
              <a:t>子供家庭支援センター</a:t>
            </a:r>
          </a:p>
          <a:p>
            <a:pPr>
              <a:lnSpc>
                <a:spcPct val="140000"/>
              </a:lnSpc>
              <a:buClr>
                <a:srgbClr val="F7B353"/>
              </a:buClr>
              <a:buSzPct val="120000"/>
            </a:pPr>
            <a:r>
              <a:rPr kumimoji="1" lang="ja-JP" altLang="en-US" sz="1050" spc="80" dirty="0">
                <a:solidFill>
                  <a:schemeClr val="tx1"/>
                </a:solidFill>
              </a:rPr>
              <a:t>高校（担任）</a:t>
            </a:r>
          </a:p>
          <a:p>
            <a:pPr>
              <a:lnSpc>
                <a:spcPct val="140000"/>
              </a:lnSpc>
              <a:buClr>
                <a:srgbClr val="F7B353"/>
              </a:buClr>
              <a:buSzPct val="120000"/>
            </a:pPr>
            <a:r>
              <a:rPr kumimoji="1" lang="ja-JP" altLang="en-US" sz="1050" spc="80" dirty="0">
                <a:solidFill>
                  <a:schemeClr val="tx1"/>
                </a:solidFill>
              </a:rPr>
              <a:t>訪問看護・ヘルパー</a:t>
            </a:r>
            <a:endParaRPr kumimoji="1" lang="en-US" altLang="ja-JP" sz="1050" spc="80" dirty="0">
              <a:solidFill>
                <a:schemeClr val="tx1"/>
              </a:solidFill>
            </a:endParaRPr>
          </a:p>
          <a:p>
            <a:pPr>
              <a:lnSpc>
                <a:spcPct val="140000"/>
              </a:lnSpc>
              <a:buClr>
                <a:srgbClr val="F7B353"/>
              </a:buClr>
              <a:buSzPct val="120000"/>
            </a:pPr>
            <a:r>
              <a:rPr kumimoji="1" lang="ja-JP" altLang="en-US" sz="1050" spc="80" dirty="0">
                <a:solidFill>
                  <a:schemeClr val="tx1"/>
                </a:solidFill>
              </a:rPr>
              <a:t>保健師</a:t>
            </a:r>
          </a:p>
        </p:txBody>
      </p:sp>
      <p:sp>
        <p:nvSpPr>
          <p:cNvPr id="47" name="角丸四角形 46"/>
          <p:cNvSpPr/>
          <p:nvPr/>
        </p:nvSpPr>
        <p:spPr>
          <a:xfrm>
            <a:off x="4516543" y="2455647"/>
            <a:ext cx="5616000"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高校の担任</a:t>
            </a:r>
            <a:r>
              <a:rPr kumimoji="1" lang="ja-JP" altLang="en-US" sz="1050" spc="50" dirty="0">
                <a:solidFill>
                  <a:schemeClr val="tx1"/>
                </a:solidFill>
              </a:rPr>
              <a:t>が本人から母親がアルコールを飲んでいることや、失禁などの対応を本人が行っていることを聞き取り、依存症家族であることに気付いた。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高校の担任</a:t>
            </a:r>
            <a:r>
              <a:rPr kumimoji="1" lang="ja-JP" altLang="en-US" sz="1050" spc="50" dirty="0">
                <a:solidFill>
                  <a:schemeClr val="tx1"/>
                </a:solidFill>
              </a:rPr>
              <a:t>から父親を</a:t>
            </a:r>
            <a:r>
              <a:rPr kumimoji="1" lang="ja-JP" altLang="en-US" sz="1050" b="1" spc="50" dirty="0">
                <a:solidFill>
                  <a:srgbClr val="FB5A15"/>
                </a:solidFill>
              </a:rPr>
              <a:t>精神保健福祉センター</a:t>
            </a:r>
            <a:r>
              <a:rPr kumimoji="1" lang="ja-JP" altLang="en-US" sz="1050" spc="50" dirty="0">
                <a:solidFill>
                  <a:schemeClr val="tx1"/>
                </a:solidFill>
              </a:rPr>
              <a:t>の依存症相談につないだ。精神保健福祉センターは、ヤングケアラー事例だと考え父親を</a:t>
            </a:r>
            <a:r>
              <a:rPr kumimoji="1" lang="ja-JP" altLang="en-US" sz="1050" b="1" spc="50" dirty="0">
                <a:solidFill>
                  <a:srgbClr val="FB5A15"/>
                </a:solidFill>
              </a:rPr>
              <a:t>子供家庭支援センター</a:t>
            </a:r>
            <a:r>
              <a:rPr kumimoji="1" lang="ja-JP" altLang="en-US" sz="1050" spc="50" dirty="0">
                <a:solidFill>
                  <a:schemeClr val="tx1"/>
                </a:solidFill>
              </a:rPr>
              <a:t>と</a:t>
            </a:r>
            <a:r>
              <a:rPr kumimoji="1" lang="ja-JP" altLang="en-US" sz="1050" b="1" spc="50" dirty="0">
                <a:solidFill>
                  <a:srgbClr val="FB5A15"/>
                </a:solidFill>
              </a:rPr>
              <a:t>保健センター</a:t>
            </a:r>
            <a:r>
              <a:rPr kumimoji="1" lang="ja-JP" altLang="en-US" sz="1050" spc="50" dirty="0">
                <a:solidFill>
                  <a:schemeClr val="tx1"/>
                </a:solidFill>
              </a:rPr>
              <a:t>につないだ。</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子供家庭支援センター</a:t>
            </a:r>
            <a:r>
              <a:rPr kumimoji="1" lang="ja-JP" altLang="en-US" sz="1050" spc="50" dirty="0">
                <a:solidFill>
                  <a:schemeClr val="tx1"/>
                </a:solidFill>
              </a:rPr>
              <a:t>が中心となり</a:t>
            </a:r>
            <a:r>
              <a:rPr kumimoji="1" lang="ja-JP" altLang="en-US" sz="1050" b="1" spc="50" dirty="0">
                <a:solidFill>
                  <a:srgbClr val="FB5A15"/>
                </a:solidFill>
              </a:rPr>
              <a:t>ケース会議</a:t>
            </a:r>
            <a:r>
              <a:rPr kumimoji="1" lang="ja-JP" altLang="en-US" sz="1050" spc="50" dirty="0">
                <a:solidFill>
                  <a:schemeClr val="tx1"/>
                </a:solidFill>
              </a:rPr>
              <a:t>を実施し、母親のため</a:t>
            </a:r>
            <a:r>
              <a:rPr kumimoji="1" lang="ja-JP" altLang="en-US" sz="1050" b="1" spc="50" dirty="0">
                <a:solidFill>
                  <a:srgbClr val="FB5A15"/>
                </a:solidFill>
              </a:rPr>
              <a:t>訪問看護、ヘルパー</a:t>
            </a:r>
            <a:r>
              <a:rPr kumimoji="1" lang="ja-JP" altLang="en-US" sz="1050" spc="50" dirty="0">
                <a:solidFill>
                  <a:schemeClr val="tx1"/>
                </a:solidFill>
              </a:rPr>
              <a:t>が家庭に入った。訪問看護・</a:t>
            </a:r>
            <a:r>
              <a:rPr kumimoji="1" lang="ja-JP" altLang="en-US" sz="1050" b="1" spc="50" dirty="0">
                <a:solidFill>
                  <a:srgbClr val="FB5A15"/>
                </a:solidFill>
              </a:rPr>
              <a:t>保健師</a:t>
            </a:r>
            <a:r>
              <a:rPr kumimoji="1" lang="ja-JP" altLang="en-US" sz="1050" spc="50" dirty="0">
                <a:solidFill>
                  <a:schemeClr val="tx1"/>
                </a:solidFill>
              </a:rPr>
              <a:t>による定期訪問を通じて、家庭全体の安定を見守っている。</a:t>
            </a:r>
          </a:p>
        </p:txBody>
      </p:sp>
      <p:sp>
        <p:nvSpPr>
          <p:cNvPr id="37" name="正方形/長方形 36"/>
          <p:cNvSpPr/>
          <p:nvPr/>
        </p:nvSpPr>
        <p:spPr>
          <a:xfrm>
            <a:off x="539964" y="2108995"/>
            <a:ext cx="198000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主な関係者・関係機関</a:t>
            </a:r>
          </a:p>
        </p:txBody>
      </p:sp>
      <p:sp>
        <p:nvSpPr>
          <p:cNvPr id="48" name="正方形/長方形 47"/>
          <p:cNvSpPr/>
          <p:nvPr/>
        </p:nvSpPr>
        <p:spPr>
          <a:xfrm>
            <a:off x="4516545" y="2108995"/>
            <a:ext cx="5616000"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198000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保健センター</a:t>
            </a:r>
          </a:p>
          <a:p>
            <a:pPr>
              <a:lnSpc>
                <a:spcPct val="140000"/>
              </a:lnSpc>
              <a:buClr>
                <a:srgbClr val="F7B353"/>
              </a:buClr>
              <a:buSzPct val="120000"/>
            </a:pPr>
            <a:r>
              <a:rPr kumimoji="1" lang="zh-CN" altLang="en-US" sz="1050" spc="80" dirty="0">
                <a:solidFill>
                  <a:schemeClr val="tx1"/>
                </a:solidFill>
              </a:rPr>
              <a:t>児童相談所</a:t>
            </a:r>
          </a:p>
          <a:p>
            <a:pPr>
              <a:lnSpc>
                <a:spcPct val="140000"/>
              </a:lnSpc>
              <a:buClr>
                <a:srgbClr val="F7B353"/>
              </a:buClr>
              <a:buSzPct val="120000"/>
            </a:pPr>
            <a:r>
              <a:rPr kumimoji="1" lang="zh-CN" altLang="en-US" sz="1050" spc="80" dirty="0">
                <a:solidFill>
                  <a:schemeClr val="tx1"/>
                </a:solidFill>
              </a:rPr>
              <a:t>障害福祉担当部署</a:t>
            </a:r>
          </a:p>
          <a:p>
            <a:pPr>
              <a:lnSpc>
                <a:spcPct val="140000"/>
              </a:lnSpc>
              <a:buClr>
                <a:srgbClr val="F7B353"/>
              </a:buClr>
              <a:buSzPct val="120000"/>
            </a:pPr>
            <a:r>
              <a:rPr kumimoji="1" lang="zh-CN" altLang="en-US" sz="1050" spc="80" dirty="0">
                <a:solidFill>
                  <a:schemeClr val="tx1"/>
                </a:solidFill>
              </a:rPr>
              <a:t>学校</a:t>
            </a:r>
          </a:p>
          <a:p>
            <a:pPr>
              <a:lnSpc>
                <a:spcPct val="140000"/>
              </a:lnSpc>
              <a:buClr>
                <a:srgbClr val="F7B353"/>
              </a:buClr>
              <a:buSzPct val="120000"/>
            </a:pPr>
            <a:r>
              <a:rPr kumimoji="1" lang="zh-CN" altLang="en-US" sz="1050" spc="80" dirty="0">
                <a:solidFill>
                  <a:schemeClr val="tx1"/>
                </a:solidFill>
              </a:rPr>
              <a:t>病院</a:t>
            </a:r>
            <a:endParaRPr kumimoji="1" lang="ja-JP" altLang="en-US" sz="1050" spc="80" dirty="0">
              <a:solidFill>
                <a:schemeClr val="tx1"/>
              </a:solidFill>
            </a:endParaRPr>
          </a:p>
        </p:txBody>
      </p:sp>
      <p:sp>
        <p:nvSpPr>
          <p:cNvPr id="49" name="角丸四角形 48"/>
          <p:cNvSpPr/>
          <p:nvPr/>
        </p:nvSpPr>
        <p:spPr>
          <a:xfrm>
            <a:off x="4516543" y="3990299"/>
            <a:ext cx="5616000"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精神疾患の母の通院同行、服薬管理、感情面のサポート等を中学生の本人が担っていた。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保健センター</a:t>
            </a:r>
            <a:r>
              <a:rPr kumimoji="1" lang="ja-JP" altLang="en-US" sz="1050" spc="50" dirty="0">
                <a:solidFill>
                  <a:schemeClr val="tx1"/>
                </a:solidFill>
              </a:rPr>
              <a:t>が</a:t>
            </a:r>
            <a:r>
              <a:rPr kumimoji="1" lang="ja-JP" altLang="en-US" sz="1050" b="1" spc="50" dirty="0">
                <a:solidFill>
                  <a:srgbClr val="FB5A15"/>
                </a:solidFill>
              </a:rPr>
              <a:t>児童相談所</a:t>
            </a:r>
            <a:r>
              <a:rPr kumimoji="1" lang="ja-JP" altLang="en-US" sz="1050" spc="50" dirty="0">
                <a:solidFill>
                  <a:schemeClr val="tx1"/>
                </a:solidFill>
              </a:rPr>
              <a:t>や</a:t>
            </a:r>
            <a:r>
              <a:rPr kumimoji="1" lang="ja-JP" altLang="en-US" sz="1050" b="1" spc="50" dirty="0">
                <a:solidFill>
                  <a:srgbClr val="FB5A15"/>
                </a:solidFill>
              </a:rPr>
              <a:t>障害福祉担当部署</a:t>
            </a:r>
            <a:r>
              <a:rPr kumimoji="1" lang="ja-JP" altLang="en-US" sz="1050" spc="50" dirty="0">
                <a:solidFill>
                  <a:schemeClr val="tx1"/>
                </a:solidFill>
              </a:rPr>
              <a:t>と連携し、精神疾患のある</a:t>
            </a:r>
            <a:r>
              <a:rPr kumimoji="1" lang="ja-JP" altLang="en-US" sz="1050" b="1" spc="50" dirty="0">
                <a:solidFill>
                  <a:srgbClr val="FB5A15"/>
                </a:solidFill>
              </a:rPr>
              <a:t>親への支援</a:t>
            </a:r>
            <a:r>
              <a:rPr kumimoji="1" lang="ja-JP" altLang="en-US" sz="1050" spc="50" dirty="0">
                <a:solidFill>
                  <a:schemeClr val="tx1"/>
                </a:solidFill>
              </a:rPr>
              <a:t>として、気持ちの受容や障害福祉サービスの調整などを行うことで、間接的に本人を支援した。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教員が学校での本人の見守り、児童相談所が本人の安全確保、心のケア、</a:t>
            </a:r>
            <a:r>
              <a:rPr kumimoji="1" lang="ja-JP" altLang="en-US" sz="1050" b="1" spc="50" dirty="0">
                <a:solidFill>
                  <a:srgbClr val="FB5A15"/>
                </a:solidFill>
              </a:rPr>
              <a:t>保健センターが母の受診・服薬支援</a:t>
            </a:r>
            <a:r>
              <a:rPr kumimoji="1" lang="ja-JP" altLang="en-US" sz="1050" spc="50" dirty="0">
                <a:solidFill>
                  <a:schemeClr val="tx1"/>
                </a:solidFill>
              </a:rPr>
              <a:t>を行った。病院とも意見交換・情報共有を行った。関係機関との密な連携、定期的な役割分担の確認等を工夫した。</a:t>
            </a:r>
          </a:p>
        </p:txBody>
      </p:sp>
      <p:sp>
        <p:nvSpPr>
          <p:cNvPr id="39" name="角丸四角形 38"/>
          <p:cNvSpPr/>
          <p:nvPr/>
        </p:nvSpPr>
        <p:spPr>
          <a:xfrm>
            <a:off x="539906" y="5524951"/>
            <a:ext cx="198000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20000"/>
              </a:lnSpc>
              <a:buClr>
                <a:srgbClr val="F7B353"/>
              </a:buClr>
              <a:buSzPct val="120000"/>
            </a:pPr>
            <a:r>
              <a:rPr kumimoji="1" lang="ja-JP" altLang="en-US" sz="1050" b="1" spc="80" dirty="0">
                <a:solidFill>
                  <a:srgbClr val="FB5A15"/>
                </a:solidFill>
              </a:rPr>
              <a:t>保健センター</a:t>
            </a:r>
            <a:endParaRPr kumimoji="1" lang="en-US" altLang="ja-JP" sz="1050" b="1" spc="80" dirty="0">
              <a:solidFill>
                <a:srgbClr val="FB5A15"/>
              </a:solidFill>
            </a:endParaRPr>
          </a:p>
          <a:p>
            <a:pPr>
              <a:lnSpc>
                <a:spcPct val="120000"/>
              </a:lnSpc>
              <a:buClr>
                <a:srgbClr val="F7B353"/>
              </a:buClr>
              <a:buSzPct val="120000"/>
            </a:pPr>
            <a:r>
              <a:rPr kumimoji="1" lang="ja-JP" altLang="en-US" sz="1050" b="1" spc="80" dirty="0">
                <a:solidFill>
                  <a:srgbClr val="FB5A15"/>
                </a:solidFill>
              </a:rPr>
              <a:t>病院</a:t>
            </a:r>
          </a:p>
          <a:p>
            <a:pPr>
              <a:lnSpc>
                <a:spcPct val="120000"/>
              </a:lnSpc>
              <a:buClr>
                <a:srgbClr val="F7B353"/>
              </a:buClr>
              <a:buSzPct val="120000"/>
            </a:pPr>
            <a:r>
              <a:rPr kumimoji="1" lang="ja-JP" altLang="en-US" sz="1050" spc="80" dirty="0">
                <a:solidFill>
                  <a:schemeClr val="tx1"/>
                </a:solidFill>
              </a:rPr>
              <a:t>子供家庭支援センター</a:t>
            </a:r>
          </a:p>
          <a:p>
            <a:pPr>
              <a:lnSpc>
                <a:spcPct val="120000"/>
              </a:lnSpc>
              <a:buClr>
                <a:srgbClr val="F7B353"/>
              </a:buClr>
              <a:buSzPct val="120000"/>
            </a:pPr>
            <a:r>
              <a:rPr kumimoji="1" lang="ja-JP" altLang="en-US" sz="1050" spc="80" dirty="0">
                <a:solidFill>
                  <a:schemeClr val="tx1"/>
                </a:solidFill>
              </a:rPr>
              <a:t>障害福祉担当部署</a:t>
            </a:r>
          </a:p>
          <a:p>
            <a:pPr>
              <a:lnSpc>
                <a:spcPct val="120000"/>
              </a:lnSpc>
              <a:buClr>
                <a:srgbClr val="F7B353"/>
              </a:buClr>
              <a:buSzPct val="120000"/>
            </a:pPr>
            <a:r>
              <a:rPr kumimoji="1" lang="ja-JP" altLang="en-US" sz="1050" spc="80" dirty="0">
                <a:solidFill>
                  <a:schemeClr val="tx1"/>
                </a:solidFill>
              </a:rPr>
              <a:t>学校</a:t>
            </a:r>
            <a:endParaRPr kumimoji="1" lang="en-US" altLang="ja-JP" sz="1050" spc="80" dirty="0">
              <a:solidFill>
                <a:schemeClr val="tx1"/>
              </a:solidFill>
            </a:endParaRPr>
          </a:p>
          <a:p>
            <a:pPr>
              <a:lnSpc>
                <a:spcPct val="120000"/>
              </a:lnSpc>
              <a:buClr>
                <a:srgbClr val="F7B353"/>
              </a:buClr>
              <a:buSzPct val="120000"/>
            </a:pPr>
            <a:r>
              <a:rPr kumimoji="1" lang="ja-JP" altLang="en-US" sz="1050" spc="80" dirty="0">
                <a:solidFill>
                  <a:schemeClr val="tx1"/>
                </a:solidFill>
              </a:rPr>
              <a:t>児童館</a:t>
            </a:r>
          </a:p>
          <a:p>
            <a:pPr>
              <a:lnSpc>
                <a:spcPct val="120000"/>
              </a:lnSpc>
              <a:buClr>
                <a:srgbClr val="F7B353"/>
              </a:buClr>
              <a:buSzPct val="120000"/>
            </a:pPr>
            <a:r>
              <a:rPr kumimoji="1" lang="ja-JP" altLang="en-US" sz="1050" spc="80" dirty="0">
                <a:solidFill>
                  <a:schemeClr val="tx1"/>
                </a:solidFill>
              </a:rPr>
              <a:t>民間支援団体</a:t>
            </a:r>
          </a:p>
        </p:txBody>
      </p:sp>
      <p:sp>
        <p:nvSpPr>
          <p:cNvPr id="40" name="角丸四角形 39"/>
          <p:cNvSpPr/>
          <p:nvPr/>
        </p:nvSpPr>
        <p:spPr>
          <a:xfrm>
            <a:off x="2522102" y="2455647"/>
            <a:ext cx="1980000"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アルコール依存症の母</a:t>
            </a:r>
            <a:r>
              <a:rPr kumimoji="1" lang="ja-JP" altLang="en-US" sz="1050" spc="80" dirty="0">
                <a:solidFill>
                  <a:schemeClr val="tx1"/>
                </a:solidFill>
              </a:rPr>
              <a:t>の身の回りの世話、感情面のサポート、家事全般、</a:t>
            </a:r>
            <a:r>
              <a:rPr kumimoji="1" lang="ja-JP" altLang="en-US" sz="1050" b="1" spc="80" dirty="0">
                <a:solidFill>
                  <a:srgbClr val="FB5A15"/>
                </a:solidFill>
              </a:rPr>
              <a:t>小学生の弟</a:t>
            </a:r>
            <a:r>
              <a:rPr kumimoji="1" lang="ja-JP" altLang="en-US" sz="1050" spc="80" dirty="0">
                <a:solidFill>
                  <a:schemeClr val="tx1"/>
                </a:solidFill>
              </a:rPr>
              <a:t>の宿題や提出物の管理をしているケース</a:t>
            </a:r>
          </a:p>
        </p:txBody>
      </p:sp>
      <p:sp>
        <p:nvSpPr>
          <p:cNvPr id="41" name="正方形/長方形 40"/>
          <p:cNvSpPr/>
          <p:nvPr/>
        </p:nvSpPr>
        <p:spPr>
          <a:xfrm>
            <a:off x="2522102" y="2108995"/>
            <a:ext cx="1980000"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2522102" y="3990299"/>
            <a:ext cx="1980000"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精神疾患の母</a:t>
            </a:r>
            <a:r>
              <a:rPr kumimoji="1" lang="ja-JP" altLang="en-US" sz="1050" spc="80" dirty="0">
                <a:solidFill>
                  <a:schemeClr val="tx1"/>
                </a:solidFill>
              </a:rPr>
              <a:t>の通院同行・服薬管理・感情面のサポートをしているケース</a:t>
            </a:r>
          </a:p>
        </p:txBody>
      </p:sp>
      <p:sp>
        <p:nvSpPr>
          <p:cNvPr id="46" name="角丸四角形 45"/>
          <p:cNvSpPr/>
          <p:nvPr/>
        </p:nvSpPr>
        <p:spPr>
          <a:xfrm>
            <a:off x="2522102" y="5524951"/>
            <a:ext cx="1980000"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難病の父</a:t>
            </a:r>
            <a:r>
              <a:rPr kumimoji="1" lang="ja-JP" altLang="en-US" sz="1050" spc="80" dirty="0">
                <a:solidFill>
                  <a:schemeClr val="tx1"/>
                </a:solidFill>
              </a:rPr>
              <a:t>に代わりに家事、身体的な介護、外出通院付き添い、見守りをしているケース</a:t>
            </a:r>
          </a:p>
        </p:txBody>
      </p:sp>
      <p:sp>
        <p:nvSpPr>
          <p:cNvPr id="50" name="角丸四角形 49"/>
          <p:cNvSpPr/>
          <p:nvPr/>
        </p:nvSpPr>
        <p:spPr>
          <a:xfrm>
            <a:off x="4516543" y="5524951"/>
            <a:ext cx="5616000"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父子家庭で父が難病で</a:t>
            </a:r>
            <a:r>
              <a:rPr kumimoji="1" lang="ja-JP" altLang="en-US" sz="1050" b="1" spc="50" dirty="0">
                <a:solidFill>
                  <a:srgbClr val="FB5A15"/>
                </a:solidFill>
              </a:rPr>
              <a:t>緊急入院を繰り返し</a:t>
            </a:r>
            <a:r>
              <a:rPr kumimoji="1" lang="ja-JP" altLang="en-US" sz="1050" spc="50" dirty="0">
                <a:solidFill>
                  <a:schemeClr val="tx1"/>
                </a:solidFill>
              </a:rPr>
              <a:t>、本人は祖父の支援のもと近隣で生活しながら、父の家事、身体的な介護、外出通院付き添い、見守りを行っていた。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子供家庭支援センターが、</a:t>
            </a:r>
            <a:r>
              <a:rPr kumimoji="1" lang="zh-CN" altLang="en-US" sz="1050" spc="50" dirty="0">
                <a:solidFill>
                  <a:schemeClr val="tx1"/>
                </a:solidFill>
              </a:rPr>
              <a:t>障害福祉担当部署</a:t>
            </a:r>
            <a:r>
              <a:rPr kumimoji="1" lang="ja-JP" altLang="en-US" sz="1050" spc="50" dirty="0" err="1">
                <a:solidFill>
                  <a:schemeClr val="tx1"/>
                </a:solidFill>
              </a:rPr>
              <a:t>、</a:t>
            </a:r>
            <a:r>
              <a:rPr kumimoji="1" lang="ja-JP" altLang="en-US" sz="1050" b="1" spc="50" dirty="0">
                <a:solidFill>
                  <a:srgbClr val="FB5A15"/>
                </a:solidFill>
              </a:rPr>
              <a:t>保健センター</a:t>
            </a:r>
            <a:r>
              <a:rPr kumimoji="1" lang="ja-JP" altLang="en-US" sz="1050" spc="50" dirty="0">
                <a:solidFill>
                  <a:schemeClr val="tx1"/>
                </a:solidFill>
              </a:rPr>
              <a:t>、</a:t>
            </a:r>
            <a:r>
              <a:rPr kumimoji="1" lang="ja-JP" altLang="en-US" sz="1050" b="1" spc="50" dirty="0">
                <a:solidFill>
                  <a:srgbClr val="FB5A15"/>
                </a:solidFill>
              </a:rPr>
              <a:t>病院</a:t>
            </a:r>
            <a:r>
              <a:rPr kumimoji="1" lang="ja-JP" altLang="en-US" sz="1050" spc="50" dirty="0">
                <a:solidFill>
                  <a:schemeClr val="tx1"/>
                </a:solidFill>
              </a:rPr>
              <a:t>と連携し、本人に負担がかからない父へのサービス提供をし、父の関係者へ</a:t>
            </a:r>
            <a:r>
              <a:rPr kumimoji="1" lang="ja-JP" altLang="en-US" sz="1050" b="1" spc="50" dirty="0">
                <a:solidFill>
                  <a:srgbClr val="FB5A15"/>
                </a:solidFill>
              </a:rPr>
              <a:t>本人の状況を理解してもらった</a:t>
            </a:r>
            <a:r>
              <a:rPr kumimoji="1" lang="ja-JP" altLang="en-US" sz="1050" spc="50" dirty="0">
                <a:solidFill>
                  <a:schemeClr val="tx1"/>
                </a:solidFill>
              </a:rPr>
              <a:t>。要保護児童対策地域協議会の枠組みの中で対応した。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学校、児童館、民間支援団体等とも情報共有し見守りをした。</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10</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nvGraphicFramePr>
        <p:xfrm>
          <a:off x="539907" y="271144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kumimoji="1" lang="ja-JP" altLang="en-US" sz="1000" b="1" kern="100" spc="0" baseline="0">
                          <a:solidFill>
                            <a:schemeClr val="tx1"/>
                          </a:solidFill>
                          <a:effectLst/>
                          <a:latin typeface="+mj-ea"/>
                          <a:ea typeface="+mn-ea"/>
                          <a:cs typeface="Times New Roman" panose="02020603050405020304" pitchFamily="18" charset="0"/>
                        </a:rPr>
                        <a:t>ケア相手の状況</a:t>
                      </a:r>
                      <a:r>
                        <a:rPr lang="ja-JP" altLang="en-US" sz="1000" b="1" kern="100" spc="0" baseline="0">
                          <a:solidFill>
                            <a:schemeClr val="tx1"/>
                          </a:solidFill>
                          <a:effectLst/>
                          <a:latin typeface="+mj-ea"/>
                          <a:ea typeface="+mj-ea"/>
                          <a:cs typeface="Times New Roman" panose="02020603050405020304" pitchFamily="18" charset="0"/>
                        </a:rPr>
                        <a:t>（主なものに○）</a:t>
                      </a:r>
                      <a:endParaRPr lang="ja-JP"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870666"/>
            <a:ext cx="8398552" cy="1489035"/>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こども家庭庁　ヤングケアラーについて　</a:t>
            </a:r>
            <a:r>
              <a:rPr kumimoji="1" lang="ja-JP" altLang="en-US" sz="1000" dirty="0">
                <a:solidFill>
                  <a:schemeClr val="tx1"/>
                </a:solidFill>
              </a:rPr>
              <a:t>（</a:t>
            </a:r>
            <a:r>
              <a:rPr kumimoji="1" lang="en-US" altLang="ja-JP" sz="1000" dirty="0">
                <a:solidFill>
                  <a:schemeClr val="tx1"/>
                </a:solidFill>
                <a:hlinkClick r:id="rId2"/>
              </a:rPr>
              <a:t>https://www.cfa.go.jp/policies/young-carer/</a:t>
            </a:r>
            <a:r>
              <a:rPr kumimoji="1" lang="ja-JP" altLang="en-US" sz="1000" dirty="0">
                <a:solidFill>
                  <a:schemeClr val="tx1"/>
                </a:solidFill>
              </a:rPr>
              <a:t>）</a:t>
            </a:r>
            <a:endParaRPr kumimoji="1" lang="en-US" altLang="ja-JP" sz="10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ヤングケアラー支援ガイドライン</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（厚生労働省令和</a:t>
            </a:r>
            <a:r>
              <a:rPr kumimoji="1" lang="en-US" altLang="ja-JP" sz="1000" spc="70" dirty="0">
                <a:solidFill>
                  <a:schemeClr val="tx1"/>
                </a:solidFill>
              </a:rPr>
              <a:t>3</a:t>
            </a:r>
            <a:r>
              <a:rPr kumimoji="1" lang="ja-JP" altLang="en-US" sz="1000" spc="70" dirty="0">
                <a:solidFill>
                  <a:schemeClr val="tx1"/>
                </a:solidFill>
              </a:rPr>
              <a:t>年度 子ども・子育て支援推進調査研究事業 有限責任監査法人トーマツ「多機関・多職種連携によるヤングケアラー支援</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マニュアル～ケアを担う子どもを地域で支えるために～」）</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（こども家庭庁令和</a:t>
            </a:r>
            <a:r>
              <a:rPr kumimoji="1" lang="en-US" altLang="ja-JP" sz="1000" spc="70" dirty="0">
                <a:solidFill>
                  <a:schemeClr val="tx1"/>
                </a:solidFill>
              </a:rPr>
              <a:t>6</a:t>
            </a:r>
            <a:r>
              <a:rPr kumimoji="1" lang="ja-JP" altLang="en-US" sz="1000" spc="70" dirty="0">
                <a:solidFill>
                  <a:schemeClr val="tx1"/>
                </a:solidFill>
              </a:rPr>
              <a:t>年度 子ども・子育て支援等推進調査研究事業 有限責任監査法人トーマツ「ヤングケアラー支援ガイドライン（仮称）」）</a:t>
            </a:r>
            <a:endParaRPr kumimoji="1" lang="en-US" altLang="ja-JP" sz="1000" spc="70" dirty="0">
              <a:solidFill>
                <a:schemeClr val="tx1"/>
              </a:solidFill>
            </a:endParaRPr>
          </a:p>
          <a:p>
            <a:pPr algn="just">
              <a:lnSpc>
                <a:spcPct val="140000"/>
              </a:lnSpc>
              <a:buClr>
                <a:srgbClr val="F7B353"/>
              </a:buClr>
            </a:pPr>
            <a:r>
              <a:rPr kumimoji="1" lang="ja-JP" altLang="en-US" sz="800" dirty="0">
                <a:solidFill>
                  <a:schemeClr val="tx1"/>
                </a:solidFill>
              </a:rPr>
              <a:t>　</a:t>
            </a:r>
            <a:r>
              <a:rPr kumimoji="1" lang="ja-JP" altLang="en-US" sz="1000" dirty="0">
                <a:solidFill>
                  <a:schemeClr val="tx1"/>
                </a:solidFill>
              </a:rPr>
              <a:t>（上記「こども家庭庁</a:t>
            </a:r>
            <a:r>
              <a:rPr kumimoji="1" lang="ja-JP" altLang="en-US" sz="1000" spc="70" dirty="0">
                <a:solidFill>
                  <a:schemeClr val="tx1"/>
                </a:solidFill>
              </a:rPr>
              <a:t>　ヤングケアラーについて」ウェブサイト内</a:t>
            </a:r>
            <a:r>
              <a:rPr kumimoji="1" lang="ja-JP" altLang="en-US" sz="1000" dirty="0">
                <a:solidFill>
                  <a:schemeClr val="tx1"/>
                </a:solidFill>
              </a:rPr>
              <a:t>「</a:t>
            </a:r>
            <a:r>
              <a:rPr kumimoji="1" lang="ja-JP" altLang="en-US" sz="1000" spc="70" dirty="0">
                <a:solidFill>
                  <a:schemeClr val="tx1"/>
                </a:solidFill>
              </a:rPr>
              <a:t>ヤングケアラーに関する調査研究</a:t>
            </a:r>
            <a:r>
              <a:rPr kumimoji="1" lang="ja-JP" altLang="en-US" sz="1000" dirty="0">
                <a:solidFill>
                  <a:schemeClr val="tx1"/>
                </a:solidFill>
              </a:rPr>
              <a:t>」参照）</a:t>
            </a:r>
            <a:endParaRPr kumimoji="1" lang="en-US" altLang="ja-JP" sz="1000" dirty="0">
              <a:solidFill>
                <a:schemeClr val="tx1"/>
              </a:solidFill>
            </a:endParaRPr>
          </a:p>
        </p:txBody>
      </p:sp>
      <p:sp>
        <p:nvSpPr>
          <p:cNvPr id="11" name="正方形/長方形 10"/>
          <p:cNvSpPr/>
          <p:nvPr/>
        </p:nvSpPr>
        <p:spPr>
          <a:xfrm>
            <a:off x="539906" y="870666"/>
            <a:ext cx="1213448" cy="1489035"/>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p>
        </p:txBody>
      </p:sp>
      <p:grpSp>
        <p:nvGrpSpPr>
          <p:cNvPr id="5" name="グループ化 4"/>
          <p:cNvGrpSpPr/>
          <p:nvPr/>
        </p:nvGrpSpPr>
        <p:grpSpPr>
          <a:xfrm>
            <a:off x="539906" y="2470996"/>
            <a:ext cx="3805931" cy="195276"/>
            <a:chOff x="539906" y="2244746"/>
            <a:chExt cx="3805931" cy="195276"/>
          </a:xfrm>
        </p:grpSpPr>
        <p:sp>
          <p:nvSpPr>
            <p:cNvPr id="12" name="正方形/長方形 11"/>
            <p:cNvSpPr/>
            <p:nvPr/>
          </p:nvSpPr>
          <p:spPr>
            <a:xfrm>
              <a:off x="697201" y="2245252"/>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2624" y="772250"/>
            <a:ext cx="918936" cy="608875"/>
          </a:xfrm>
          <a:prstGeom prst="rect">
            <a:avLst/>
          </a:prstGeom>
        </p:spPr>
      </p:pic>
    </p:spTree>
    <p:extLst>
      <p:ext uri="{BB962C8B-B14F-4D97-AF65-F5344CB8AC3E}">
        <p14:creationId xmlns:p14="http://schemas.microsoft.com/office/powerpoint/2010/main" val="327171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688A-A814-409F-2D1E-0975D46D6F1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D9A6E9B-3D8A-CCB8-6854-00E6993BB06F}"/>
              </a:ext>
            </a:extLst>
          </p:cNvPr>
          <p:cNvSpPr>
            <a:spLocks noGrp="1"/>
          </p:cNvSpPr>
          <p:nvPr>
            <p:ph type="sldNum" sz="quarter" idx="12"/>
          </p:nvPr>
        </p:nvSpPr>
        <p:spPr/>
        <p:txBody>
          <a:bodyPr/>
          <a:lstStyle/>
          <a:p>
            <a:fld id="{E404A7C7-E5A9-4202-A9FB-4BD923E4729E}" type="slidenum">
              <a:rPr lang="ja-JP" altLang="en-US" smtClean="0"/>
              <a:pPr/>
              <a:t>11</a:t>
            </a:fld>
            <a:endParaRPr lang="ja-JP" altLang="en-US"/>
          </a:p>
        </p:txBody>
      </p:sp>
      <p:sp>
        <p:nvSpPr>
          <p:cNvPr id="2" name="タイトル 1">
            <a:extLst>
              <a:ext uri="{FF2B5EF4-FFF2-40B4-BE49-F238E27FC236}">
                <a16:creationId xmlns:a16="http://schemas.microsoft.com/office/drawing/2014/main" id="{EA519451-219C-B81C-1299-2077608C5F15}"/>
              </a:ext>
            </a:extLst>
          </p:cNvPr>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0DC438C7-2E1F-5777-B741-DA463E5472CA}"/>
              </a:ext>
            </a:extLst>
          </p:cNvPr>
          <p:cNvGraphicFramePr>
            <a:graphicFrameLocks noGrp="1"/>
          </p:cNvGraphicFramePr>
          <p:nvPr>
            <p:extLst>
              <p:ext uri="{D42A27DB-BD31-4B8C-83A1-F6EECF244321}">
                <p14:modId xmlns:p14="http://schemas.microsoft.com/office/powerpoint/2010/main" val="2885567606"/>
              </p:ext>
            </p:extLst>
          </p:nvPr>
        </p:nvGraphicFramePr>
        <p:xfrm>
          <a:off x="539906" y="1053170"/>
          <a:ext cx="9616335" cy="10080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25200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a:t>
                      </a:r>
                      <a:r>
                        <a:rPr lang="ja-JP" altLang="en-US" sz="1000" kern="0" spc="70" baseline="0" dirty="0">
                          <a:solidFill>
                            <a:schemeClr val="tx1"/>
                          </a:solidFill>
                          <a:effectLst/>
                          <a:latin typeface="+mn-ea"/>
                          <a:ea typeface="+mn-ea"/>
                          <a:cs typeface="Times New Roman" panose="02020603050405020304" pitchFamily="18" charset="0"/>
                        </a:rPr>
                        <a:t>虐待対応</a:t>
                      </a:r>
                      <a:r>
                        <a:rPr lang="ja-JP" sz="1000" kern="0" spc="70" baseline="0" dirty="0">
                          <a:solidFill>
                            <a:schemeClr val="tx1"/>
                          </a:solidFill>
                          <a:effectLst/>
                          <a:latin typeface="+mn-ea"/>
                          <a:ea typeface="+mn-ea"/>
                          <a:cs typeface="Times New Roman" panose="02020603050405020304" pitchFamily="18" charset="0"/>
                        </a:rPr>
                        <a:t>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0120-189-783</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dirty="0">
                          <a:solidFill>
                            <a:schemeClr val="tx1"/>
                          </a:solidFill>
                          <a:effectLst/>
                          <a:latin typeface="+mn-ea"/>
                          <a:ea typeface="+mn-ea"/>
                          <a:cs typeface="Times New Roman" panose="02020603050405020304" pitchFamily="18" charset="0"/>
                        </a:rPr>
                        <a:t>24</a:t>
                      </a:r>
                      <a:r>
                        <a:rPr lang="ja-JP" sz="1000" kern="0" spc="70" baseline="0" dirty="0">
                          <a:solidFill>
                            <a:schemeClr val="tx1"/>
                          </a:solidFill>
                          <a:effectLst/>
                          <a:latin typeface="+mn-ea"/>
                          <a:ea typeface="+mn-ea"/>
                          <a:cs typeface="Times New Roman" panose="02020603050405020304" pitchFamily="18" charset="0"/>
                        </a:rPr>
                        <a:t>時間子供</a:t>
                      </a:r>
                      <a:r>
                        <a:rPr lang="en-US" sz="1000" kern="0" spc="70" baseline="0" dirty="0">
                          <a:solidFill>
                            <a:schemeClr val="tx1"/>
                          </a:solidFill>
                          <a:effectLst/>
                          <a:latin typeface="+mn-ea"/>
                          <a:ea typeface="+mn-ea"/>
                          <a:cs typeface="Times New Roman" panose="02020603050405020304" pitchFamily="18" charset="0"/>
                        </a:rPr>
                        <a:t>SOS</a:t>
                      </a:r>
                      <a:r>
                        <a:rPr lang="ja-JP" sz="1000" kern="0" spc="70" baseline="0" dirty="0">
                          <a:solidFill>
                            <a:schemeClr val="tx1"/>
                          </a:solidFill>
                          <a:effectLst/>
                          <a:latin typeface="+mn-ea"/>
                          <a:ea typeface="+mn-ea"/>
                          <a:cs typeface="Times New Roman" panose="02020603050405020304" pitchFamily="18" charset="0"/>
                        </a:rPr>
                        <a:t>ダイヤル（文部科学省）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0120-0-78310</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altLang="en-US" sz="1000" kern="0" spc="70" baseline="0" dirty="0">
                          <a:solidFill>
                            <a:schemeClr val="tx1"/>
                          </a:solidFill>
                          <a:effectLst/>
                          <a:latin typeface="+mn-ea"/>
                          <a:ea typeface="+mn-ea"/>
                          <a:cs typeface="Times New Roman" panose="02020603050405020304" pitchFamily="18" charset="0"/>
                        </a:rPr>
                        <a:t>こども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bl>
          </a:graphicData>
        </a:graphic>
      </p:graphicFrame>
      <p:graphicFrame>
        <p:nvGraphicFramePr>
          <p:cNvPr id="13" name="表 12">
            <a:extLst>
              <a:ext uri="{FF2B5EF4-FFF2-40B4-BE49-F238E27FC236}">
                <a16:creationId xmlns:a16="http://schemas.microsoft.com/office/drawing/2014/main" id="{969A007A-F7B7-102B-C979-6BDE1B438180}"/>
              </a:ext>
            </a:extLst>
          </p:cNvPr>
          <p:cNvGraphicFramePr>
            <a:graphicFrameLocks noGrp="1"/>
          </p:cNvGraphicFramePr>
          <p:nvPr>
            <p:extLst>
              <p:ext uri="{D42A27DB-BD31-4B8C-83A1-F6EECF244321}">
                <p14:modId xmlns:p14="http://schemas.microsoft.com/office/powerpoint/2010/main" val="1075720500"/>
              </p:ext>
            </p:extLst>
          </p:nvPr>
        </p:nvGraphicFramePr>
        <p:xfrm>
          <a:off x="535570" y="5821885"/>
          <a:ext cx="9616335" cy="342098"/>
        </p:xfrm>
        <a:graphic>
          <a:graphicData uri="http://schemas.openxmlformats.org/drawingml/2006/table">
            <a:tbl>
              <a:tblPr firstRow="1" firstCol="1" bandRow="1">
                <a:tableStyleId>{5C22544A-7EE6-4342-B048-85BDC9FD1C3A}</a:tableStyleId>
              </a:tblPr>
              <a:tblGrid>
                <a:gridCol w="4865989">
                  <a:extLst>
                    <a:ext uri="{9D8B030D-6E8A-4147-A177-3AD203B41FA5}">
                      <a16:colId xmlns:a16="http://schemas.microsoft.com/office/drawing/2014/main" val="1373258002"/>
                    </a:ext>
                  </a:extLst>
                </a:gridCol>
                <a:gridCol w="4750346">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2"/>
                        </a:rPr>
                        <a:t>https://www.fukushi.metro.tokyo.lg.jp/kodomo/kosodate/young-carer</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549206CD-379C-2041-3EBC-02C67DAF6901}"/>
              </a:ext>
            </a:extLst>
          </p:cNvPr>
          <p:cNvGraphicFramePr>
            <a:graphicFrameLocks noGrp="1"/>
          </p:cNvGraphicFramePr>
          <p:nvPr>
            <p:extLst>
              <p:ext uri="{D42A27DB-BD31-4B8C-83A1-F6EECF244321}">
                <p14:modId xmlns:p14="http://schemas.microsoft.com/office/powerpoint/2010/main" val="2187681682"/>
              </p:ext>
            </p:extLst>
          </p:nvPr>
        </p:nvGraphicFramePr>
        <p:xfrm>
          <a:off x="535571" y="3163531"/>
          <a:ext cx="9616335" cy="238392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just"/>
                      <a:r>
                        <a:rPr lang="ja-JP" sz="1000" kern="0" spc="70" baseline="0" dirty="0">
                          <a:solidFill>
                            <a:schemeClr val="tx1"/>
                          </a:solidFill>
                          <a:effectLst/>
                          <a:latin typeface="+mn-ea"/>
                          <a:ea typeface="+mn-ea"/>
                          <a:cs typeface="Times New Roman" panose="02020603050405020304" pitchFamily="18" charset="0"/>
                        </a:rPr>
                        <a:t>相談内容</a:t>
                      </a:r>
                      <a:endParaRPr lang="en-US" altLang="ja-JP" sz="1000" kern="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教職員の相談窓口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東京都ヤングケアラー相談ダイヤル</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03-5320-7785</a:t>
                      </a:r>
                      <a:endParaRPr lang="ja-JP" sz="1000" kern="10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zh-TW" altLang="en-US" sz="1000" kern="100" dirty="0">
                          <a:solidFill>
                            <a:schemeClr val="tx1">
                              <a:lumMod val="75000"/>
                              <a:lumOff val="25000"/>
                            </a:schemeClr>
                          </a:solidFill>
                          <a:effectLst/>
                          <a:latin typeface="+mn-ea"/>
                          <a:ea typeface="+mn-ea"/>
                          <a:cs typeface="Times New Roman" panose="02020603050405020304" pitchFamily="18" charset="0"/>
                        </a:rPr>
                        <a:t>東京都外国人相談（</a:t>
                      </a:r>
                      <a:r>
                        <a:rPr lang="en-US" altLang="zh-TW" sz="1000" kern="100" dirty="0">
                          <a:solidFill>
                            <a:schemeClr val="tx1">
                              <a:lumMod val="75000"/>
                              <a:lumOff val="25000"/>
                            </a:schemeClr>
                          </a:solidFill>
                          <a:effectLst/>
                          <a:latin typeface="+mn-ea"/>
                          <a:ea typeface="+mn-ea"/>
                          <a:cs typeface="Times New Roman" panose="02020603050405020304" pitchFamily="18" charset="0"/>
                        </a:rPr>
                        <a:t>FRAC</a:t>
                      </a:r>
                      <a:r>
                        <a:rPr lang="zh-TW" altLang="en-US" sz="1000" kern="100" dirty="0">
                          <a:solidFill>
                            <a:schemeClr val="tx1">
                              <a:lumMod val="75000"/>
                              <a:lumOff val="25000"/>
                            </a:schemeClr>
                          </a:solidFill>
                          <a:effectLst/>
                          <a:latin typeface="+mn-ea"/>
                          <a:ea typeface="+mn-ea"/>
                          <a:cs typeface="Times New Roman" panose="02020603050405020304" pitchFamily="18" charset="0"/>
                        </a:rPr>
                        <a:t>）</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TW" altLang="en-US" sz="1000" kern="100" spc="70" baseline="0" dirty="0">
                          <a:solidFill>
                            <a:schemeClr val="tx1"/>
                          </a:solidFill>
                          <a:effectLst/>
                          <a:latin typeface="+mn-ea"/>
                          <a:ea typeface="+mn-ea"/>
                          <a:cs typeface="Times New Roman" panose="02020603050405020304" pitchFamily="18" charset="0"/>
                        </a:rPr>
                        <a:t>●電話相談窓口　</a:t>
                      </a:r>
                      <a:endParaRPr lang="en-US" altLang="zh-TW" sz="1000" kern="100" spc="70" baseline="0" dirty="0">
                        <a:solidFill>
                          <a:schemeClr val="tx1"/>
                        </a:solidFill>
                        <a:effectLst/>
                        <a:latin typeface="+mn-ea"/>
                        <a:ea typeface="+mn-ea"/>
                        <a:cs typeface="Times New Roman" panose="02020603050405020304" pitchFamily="18" charset="0"/>
                      </a:endParaRPr>
                    </a:p>
                    <a:p>
                      <a:pPr algn="just"/>
                      <a:r>
                        <a:rPr lang="zh-TW" altLang="en-US" sz="1000" kern="100" spc="70" baseline="0" dirty="0">
                          <a:solidFill>
                            <a:schemeClr val="tx1"/>
                          </a:solidFill>
                          <a:effectLst/>
                          <a:latin typeface="+mn-ea"/>
                          <a:ea typeface="+mn-ea"/>
                          <a:cs typeface="Times New Roman" panose="02020603050405020304" pitchFamily="18" charset="0"/>
                        </a:rPr>
                        <a:t>英語  </a:t>
                      </a:r>
                      <a:r>
                        <a:rPr lang="en-US" altLang="zh-TW" sz="1000" kern="100" spc="70" baseline="0" dirty="0">
                          <a:solidFill>
                            <a:schemeClr val="tx1"/>
                          </a:solidFill>
                          <a:effectLst/>
                          <a:latin typeface="+mn-ea"/>
                          <a:ea typeface="+mn-ea"/>
                          <a:cs typeface="Times New Roman" panose="02020603050405020304" pitchFamily="18" charset="0"/>
                        </a:rPr>
                        <a:t>03-5320-7744</a:t>
                      </a:r>
                      <a:r>
                        <a:rPr lang="ja-JP" altLang="en-US" sz="1000" kern="100" spc="70" baseline="0" dirty="0">
                          <a:solidFill>
                            <a:schemeClr val="tx1"/>
                          </a:solidFill>
                          <a:effectLst/>
                          <a:latin typeface="+mn-ea"/>
                          <a:ea typeface="+mn-ea"/>
                          <a:cs typeface="Times New Roman" panose="02020603050405020304" pitchFamily="18" charset="0"/>
                        </a:rPr>
                        <a:t>　</a:t>
                      </a:r>
                      <a:r>
                        <a:rPr lang="zh-TW" altLang="en-US" sz="1000" kern="100" spc="70" baseline="0" dirty="0">
                          <a:solidFill>
                            <a:schemeClr val="tx1"/>
                          </a:solidFill>
                          <a:effectLst/>
                          <a:latin typeface="+mn-ea"/>
                          <a:ea typeface="+mn-ea"/>
                          <a:cs typeface="Times New Roman" panose="02020603050405020304" pitchFamily="18" charset="0"/>
                        </a:rPr>
                        <a:t>中国語  </a:t>
                      </a:r>
                      <a:r>
                        <a:rPr lang="en-US" altLang="zh-TW" sz="1000" kern="100" spc="70" baseline="0" dirty="0">
                          <a:solidFill>
                            <a:schemeClr val="tx1"/>
                          </a:solidFill>
                          <a:effectLst/>
                          <a:latin typeface="+mn-ea"/>
                          <a:ea typeface="+mn-ea"/>
                          <a:cs typeface="Times New Roman" panose="02020603050405020304" pitchFamily="18" charset="0"/>
                        </a:rPr>
                        <a:t>03-5320-7766</a:t>
                      </a:r>
                      <a:r>
                        <a:rPr lang="zh-TW" altLang="en-US" sz="1000" kern="100" spc="70" baseline="0" dirty="0">
                          <a:solidFill>
                            <a:schemeClr val="tx1"/>
                          </a:solidFill>
                          <a:effectLst/>
                          <a:latin typeface="+mn-ea"/>
                          <a:ea typeface="+mn-ea"/>
                          <a:cs typeface="Times New Roman" panose="02020603050405020304" pitchFamily="18" charset="0"/>
                        </a:rPr>
                        <a:t>  韓国語  </a:t>
                      </a:r>
                      <a:r>
                        <a:rPr lang="en-US" altLang="zh-TW" sz="1000" kern="100" spc="70" baseline="0" dirty="0">
                          <a:solidFill>
                            <a:schemeClr val="tx1"/>
                          </a:solidFill>
                          <a:effectLst/>
                          <a:latin typeface="+mn-ea"/>
                          <a:ea typeface="+mn-ea"/>
                          <a:cs typeface="Times New Roman" panose="02020603050405020304" pitchFamily="18" charset="0"/>
                        </a:rPr>
                        <a:t>03-5320-7700</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（若ナビ</a:t>
                      </a:r>
                      <a:r>
                        <a:rPr lang="en-US" altLang="ja-JP" sz="1000" kern="0" spc="70" baseline="0" dirty="0">
                          <a:solidFill>
                            <a:schemeClr val="tx1">
                              <a:lumMod val="75000"/>
                              <a:lumOff val="25000"/>
                            </a:schemeClr>
                          </a:solidFill>
                          <a:effectLst/>
                          <a:latin typeface="+mn-ea"/>
                          <a:ea typeface="+mn-ea"/>
                          <a:cs typeface="Times New Roman" panose="02020603050405020304" pitchFamily="18" charset="0"/>
                        </a:rPr>
                        <a:t>α</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3"/>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900" kern="0" spc="70" baseline="0" dirty="0">
                          <a:effectLst/>
                          <a:latin typeface="+mn-ea"/>
                          <a:ea typeface="+mn-ea"/>
                          <a:cs typeface="Times New Roman" panose="02020603050405020304" pitchFamily="18" charset="0"/>
                        </a:rPr>
                        <a:t>●電話相談窓口</a:t>
                      </a:r>
                      <a:r>
                        <a:rPr lang="ja-JP" altLang="en-US" sz="900" kern="0" spc="70" baseline="0" dirty="0">
                          <a:effectLst/>
                          <a:latin typeface="+mn-ea"/>
                          <a:ea typeface="+mn-ea"/>
                          <a:cs typeface="Times New Roman" panose="02020603050405020304" pitchFamily="18" charset="0"/>
                        </a:rPr>
                        <a:t> </a:t>
                      </a:r>
                      <a:r>
                        <a:rPr lang="en-US" sz="900" kern="0" spc="70" baseline="0" dirty="0">
                          <a:effectLst/>
                          <a:latin typeface="+mn-ea"/>
                          <a:ea typeface="+mn-ea"/>
                          <a:cs typeface="Times New Roman" panose="02020603050405020304" pitchFamily="18" charset="0"/>
                        </a:rPr>
                        <a:t>03-3267-0808</a:t>
                      </a:r>
                      <a:r>
                        <a:rPr lang="ja-JP" altLang="en-US" sz="900" kern="0" spc="70" baseline="0" dirty="0">
                          <a:effectLst/>
                          <a:latin typeface="+mn-ea"/>
                          <a:ea typeface="+mn-ea"/>
                          <a:cs typeface="Times New Roman" panose="02020603050405020304" pitchFamily="18" charset="0"/>
                        </a:rPr>
                        <a:t> ●面接相談</a:t>
                      </a:r>
                      <a:r>
                        <a:rPr lang="en-US" altLang="ja-JP" sz="900" kern="0" spc="70" baseline="0" dirty="0">
                          <a:effectLst/>
                          <a:latin typeface="+mn-ea"/>
                          <a:ea typeface="+mn-ea"/>
                          <a:cs typeface="Times New Roman" panose="02020603050405020304" pitchFamily="18" charset="0"/>
                        </a:rPr>
                        <a:t>(</a:t>
                      </a:r>
                      <a:r>
                        <a:rPr lang="ja-JP" altLang="en-US" sz="900" kern="0" spc="70" baseline="0" dirty="0">
                          <a:effectLst/>
                          <a:latin typeface="+mn-ea"/>
                          <a:ea typeface="+mn-ea"/>
                          <a:cs typeface="Times New Roman" panose="02020603050405020304" pitchFamily="18" charset="0"/>
                        </a:rPr>
                        <a:t>事前予約制</a:t>
                      </a:r>
                      <a:r>
                        <a:rPr lang="en-US" altLang="ja-JP" sz="900" kern="0" spc="70" baseline="0" dirty="0">
                          <a:effectLst/>
                          <a:latin typeface="+mn-ea"/>
                          <a:ea typeface="+mn-ea"/>
                          <a:cs typeface="Times New Roman" panose="02020603050405020304" pitchFamily="18" charset="0"/>
                        </a:rPr>
                        <a:t>)</a:t>
                      </a:r>
                      <a:r>
                        <a:rPr lang="ja-JP" sz="900" kern="0" spc="70" baseline="0" dirty="0">
                          <a:effectLst/>
                          <a:latin typeface="+mn-ea"/>
                          <a:ea typeface="+mn-ea"/>
                          <a:cs typeface="Times New Roman" panose="02020603050405020304" pitchFamily="18" charset="0"/>
                        </a:rPr>
                        <a:t>●メール相談　●</a:t>
                      </a:r>
                      <a:r>
                        <a:rPr lang="en-US" sz="900" kern="0" spc="70" baseline="0" dirty="0">
                          <a:effectLst/>
                          <a:latin typeface="+mn-ea"/>
                          <a:ea typeface="+mn-ea"/>
                          <a:cs typeface="Times New Roman" panose="02020603050405020304" pitchFamily="18" charset="0"/>
                        </a:rPr>
                        <a:t>LINE</a:t>
                      </a:r>
                      <a:r>
                        <a:rPr lang="ja-JP" sz="900" kern="0" spc="70" baseline="0" dirty="0">
                          <a:effectLst/>
                          <a:latin typeface="+mn-ea"/>
                          <a:ea typeface="+mn-ea"/>
                          <a:cs typeface="Times New Roman" panose="02020603050405020304" pitchFamily="18" charset="0"/>
                        </a:rPr>
                        <a:t>相談</a:t>
                      </a:r>
                      <a:endParaRPr lang="en-US" altLang="ja-JP" sz="9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4"/>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r h="0">
                <a:tc>
                  <a:txBody>
                    <a:bodyPr/>
                    <a:lstStyle/>
                    <a:p>
                      <a:pPr marL="0" algn="just" defTabSz="1007577" rtl="0" eaLnBrk="1" latinLnBrk="0" hangingPunct="1">
                        <a:lnSpc>
                          <a:spcPct val="100000"/>
                        </a:lnSpc>
                      </a:pPr>
                      <a:r>
                        <a:rPr kumimoji="1" lang="ja-JP" altLang="en-US" sz="1000" b="1" kern="0" spc="70" baseline="0" dirty="0">
                          <a:solidFill>
                            <a:schemeClr val="tx1">
                              <a:lumMod val="75000"/>
                              <a:lumOff val="25000"/>
                            </a:schemeClr>
                          </a:solidFill>
                          <a:effectLst/>
                          <a:latin typeface="+mn-ea"/>
                          <a:ea typeface="+mn-ea"/>
                          <a:cs typeface="Times New Roman" panose="02020603050405020304" pitchFamily="18" charset="0"/>
                        </a:rPr>
                        <a:t>精神保健に関する相談</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marL="0" marR="0" lvl="0" indent="0" algn="just" defTabSz="1007577" rtl="0" eaLnBrk="1" fontAlgn="auto" latinLnBrk="0" hangingPunct="1">
                        <a:lnSpc>
                          <a:spcPct val="100000"/>
                        </a:lnSpc>
                        <a:spcBef>
                          <a:spcPts val="0"/>
                        </a:spcBef>
                        <a:spcAft>
                          <a:spcPts val="0"/>
                        </a:spcAft>
                        <a:buClrTx/>
                        <a:buSzTx/>
                        <a:buFontTx/>
                        <a:buNone/>
                        <a:tabLst/>
                        <a:defRPr/>
                      </a:pPr>
                      <a:r>
                        <a:rPr kumimoji="1" lang="ja-JP" altLang="en-US" sz="1000" kern="0" spc="70" baseline="0" dirty="0">
                          <a:solidFill>
                            <a:schemeClr val="tx1">
                              <a:lumMod val="75000"/>
                              <a:lumOff val="25000"/>
                            </a:schemeClr>
                          </a:solidFill>
                          <a:effectLst/>
                          <a:latin typeface="+mn-ea"/>
                          <a:ea typeface="+mn-ea"/>
                          <a:cs typeface="Times New Roman" panose="02020603050405020304" pitchFamily="18" charset="0"/>
                        </a:rPr>
                        <a:t>都立（総合）精神保健福祉センター</a:t>
                      </a:r>
                    </a:p>
                  </a:txBody>
                  <a:tcPr marL="72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中部総合精神保健福祉センター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03-3302-7711</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多摩総合精神保健福祉センター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042-371-5560</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03-3844-2212</a:t>
                      </a:r>
                    </a:p>
                    <a:p>
                      <a:pPr marL="72000" marR="0" lvl="0" indent="0" defTabSz="914400" eaLnBrk="1" fontAlgn="auto" latinLnBrk="0" hangingPunct="1">
                        <a:lnSpc>
                          <a:spcPct val="100000"/>
                        </a:lnSpc>
                        <a:spcBef>
                          <a:spcPts val="200"/>
                        </a:spcBef>
                        <a:spcAft>
                          <a:spcPts val="0"/>
                        </a:spcAft>
                        <a:buClrTx/>
                        <a:buSzTx/>
                        <a:buFontTx/>
                        <a:buNone/>
                        <a:tabLst/>
                        <a:defRPr/>
                      </a:pP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hlinkClick r:id="rId5"/>
                        </a:rPr>
                        <a:t>https://www.fukushi.metro.tokyo.lg.jp/shisetsu/jigyosyo/chusou/izonsho/sodankyoten</a:t>
                      </a:r>
                      <a:endParaRPr lang="en-US" altLang="ja-JP" sz="85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738206"/>
                  </a:ext>
                </a:extLst>
              </a:tr>
            </a:tbl>
          </a:graphicData>
        </a:graphic>
      </p:graphicFrame>
      <p:grpSp>
        <p:nvGrpSpPr>
          <p:cNvPr id="17" name="グループ化 16">
            <a:extLst>
              <a:ext uri="{FF2B5EF4-FFF2-40B4-BE49-F238E27FC236}">
                <a16:creationId xmlns:a16="http://schemas.microsoft.com/office/drawing/2014/main" id="{2BED2D2A-9B72-3B67-CF0B-655AF90B0517}"/>
              </a:ext>
            </a:extLst>
          </p:cNvPr>
          <p:cNvGrpSpPr/>
          <p:nvPr/>
        </p:nvGrpSpPr>
        <p:grpSpPr>
          <a:xfrm>
            <a:off x="539906" y="769129"/>
            <a:ext cx="3805931" cy="204295"/>
            <a:chOff x="539906" y="2235727"/>
            <a:chExt cx="3805931" cy="204295"/>
          </a:xfrm>
        </p:grpSpPr>
        <p:sp>
          <p:nvSpPr>
            <p:cNvPr id="19" name="正方形/長方形 18">
              <a:extLst>
                <a:ext uri="{FF2B5EF4-FFF2-40B4-BE49-F238E27FC236}">
                  <a16:creationId xmlns:a16="http://schemas.microsoft.com/office/drawing/2014/main" id="{E9F9A8D7-8849-5701-A63A-7A9FD4D66622}"/>
                </a:ext>
              </a:extLst>
            </p:cNvPr>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a:extLst>
                <a:ext uri="{FF2B5EF4-FFF2-40B4-BE49-F238E27FC236}">
                  <a16:creationId xmlns:a16="http://schemas.microsoft.com/office/drawing/2014/main" id="{55BF9734-9EFE-E1F2-0C0F-5FDC93DE4186}"/>
                </a:ext>
              </a:extLst>
            </p:cNvPr>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2648BC5A-BD67-7D73-7CC0-EDD5AF00CE9F}"/>
              </a:ext>
            </a:extLst>
          </p:cNvPr>
          <p:cNvGrpSpPr/>
          <p:nvPr/>
        </p:nvGrpSpPr>
        <p:grpSpPr>
          <a:xfrm>
            <a:off x="539906" y="2179592"/>
            <a:ext cx="7529379" cy="204295"/>
            <a:chOff x="539906" y="2235727"/>
            <a:chExt cx="7529379" cy="204295"/>
          </a:xfrm>
        </p:grpSpPr>
        <p:sp>
          <p:nvSpPr>
            <p:cNvPr id="24" name="正方形/長方形 23">
              <a:extLst>
                <a:ext uri="{FF2B5EF4-FFF2-40B4-BE49-F238E27FC236}">
                  <a16:creationId xmlns:a16="http://schemas.microsoft.com/office/drawing/2014/main" id="{A96F823D-F3A2-8990-BA3A-1D0D38705138}"/>
                </a:ext>
              </a:extLst>
            </p:cNvPr>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こども家庭庁相談窓口検索ページ</a:t>
              </a:r>
            </a:p>
          </p:txBody>
        </p:sp>
        <p:sp>
          <p:nvSpPr>
            <p:cNvPr id="25" name="正方形/長方形 24">
              <a:extLst>
                <a:ext uri="{FF2B5EF4-FFF2-40B4-BE49-F238E27FC236}">
                  <a16:creationId xmlns:a16="http://schemas.microsoft.com/office/drawing/2014/main" id="{4632E971-69E2-87E6-6BDA-85518365100E}"/>
                </a:ext>
              </a:extLst>
            </p:cNvPr>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A9F232E3-18EF-81A9-E9F9-F53DEBCBCED3}"/>
              </a:ext>
            </a:extLst>
          </p:cNvPr>
          <p:cNvGrpSpPr/>
          <p:nvPr/>
        </p:nvGrpSpPr>
        <p:grpSpPr>
          <a:xfrm>
            <a:off x="535572" y="2901088"/>
            <a:ext cx="3805931" cy="204295"/>
            <a:chOff x="539906" y="2436101"/>
            <a:chExt cx="3805931" cy="204295"/>
          </a:xfrm>
        </p:grpSpPr>
        <p:sp>
          <p:nvSpPr>
            <p:cNvPr id="27" name="正方形/長方形 26">
              <a:extLst>
                <a:ext uri="{FF2B5EF4-FFF2-40B4-BE49-F238E27FC236}">
                  <a16:creationId xmlns:a16="http://schemas.microsoft.com/office/drawing/2014/main" id="{39C4B47F-BEB1-47C3-E321-6539311F6AFA}"/>
                </a:ext>
              </a:extLst>
            </p:cNvPr>
            <p:cNvSpPr/>
            <p:nvPr/>
          </p:nvSpPr>
          <p:spPr>
            <a:xfrm>
              <a:off x="697201" y="2436101"/>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a:extLst>
                <a:ext uri="{FF2B5EF4-FFF2-40B4-BE49-F238E27FC236}">
                  <a16:creationId xmlns:a16="http://schemas.microsoft.com/office/drawing/2014/main" id="{A4B7FEDE-C2C2-AB08-8470-0738AA6ABDCB}"/>
                </a:ext>
              </a:extLst>
            </p:cNvPr>
            <p:cNvSpPr/>
            <p:nvPr/>
          </p:nvSpPr>
          <p:spPr>
            <a:xfrm>
              <a:off x="539906" y="2445120"/>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object 9">
            <a:extLst>
              <a:ext uri="{FF2B5EF4-FFF2-40B4-BE49-F238E27FC236}">
                <a16:creationId xmlns:a16="http://schemas.microsoft.com/office/drawing/2014/main" id="{158C7823-33C0-411A-CDD0-AF96C2647DC6}"/>
              </a:ext>
            </a:extLst>
          </p:cNvPr>
          <p:cNvSpPr txBox="1"/>
          <p:nvPr/>
        </p:nvSpPr>
        <p:spPr>
          <a:xfrm>
            <a:off x="579515" y="2355666"/>
            <a:ext cx="5527675" cy="626775"/>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こども家庭庁ホームページで相談窓口が検索できます。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r>
              <a:rPr lang="en-US" sz="1000" dirty="0">
                <a:latin typeface="Meiryo UI" panose="020B0604030504040204" pitchFamily="50" charset="-128"/>
                <a:ea typeface="Meiryo UI" panose="020B0604030504040204" pitchFamily="50" charset="-128"/>
                <a:cs typeface="Source Han Sans JP Heavy"/>
                <a:hlinkClick r:id="rId6"/>
              </a:rPr>
              <a:t>https://kodomoshien.cfa.go.jp/young-carer/consultation/</a:t>
            </a:r>
            <a:endParaRPr lang="en-US" sz="1000" dirty="0">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endParaRPr sz="1000" dirty="0">
              <a:latin typeface="Meiryo UI" panose="020B0604030504040204" pitchFamily="50" charset="-128"/>
              <a:ea typeface="Meiryo UI" panose="020B0604030504040204" pitchFamily="50" charset="-128"/>
              <a:cs typeface="Source Han Sans JP Heavy"/>
            </a:endParaRPr>
          </a:p>
        </p:txBody>
      </p:sp>
      <p:sp>
        <p:nvSpPr>
          <p:cNvPr id="7" name="object 9">
            <a:extLst>
              <a:ext uri="{FF2B5EF4-FFF2-40B4-BE49-F238E27FC236}">
                <a16:creationId xmlns:a16="http://schemas.microsoft.com/office/drawing/2014/main" id="{12C34E56-11EE-F917-FD3E-967764C2DF4F}"/>
              </a:ext>
            </a:extLst>
          </p:cNvPr>
          <p:cNvSpPr txBox="1"/>
          <p:nvPr/>
        </p:nvSpPr>
        <p:spPr>
          <a:xfrm>
            <a:off x="535571" y="6183095"/>
            <a:ext cx="8060608" cy="1036117"/>
          </a:xfrm>
          <a:prstGeom prst="rect">
            <a:avLst/>
          </a:prstGeom>
        </p:spPr>
        <p:txBody>
          <a:bodyPr vert="horz" wrap="square" lIns="0" tIns="12700" rIns="0" bIns="0" rtlCol="0">
            <a:spAutoFit/>
          </a:bodyPr>
          <a:lstStyle/>
          <a:p>
            <a:pPr marL="50800" marR="43180" indent="11112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東京都では、子供・若者支援情報冊子「これからの道」を作成しています。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gn="just">
              <a:lnSpc>
                <a:spcPct val="133300"/>
              </a:lnSpc>
              <a:spcBef>
                <a:spcPts val="100"/>
              </a:spcBef>
            </a:pPr>
            <a:r>
              <a:rPr lang="ja-JP" altLang="en-US" sz="1000" dirty="0">
                <a:latin typeface="Meiryo UI" panose="020B0604030504040204" pitchFamily="50" charset="-128"/>
                <a:ea typeface="Meiryo UI" panose="020B0604030504040204" pitchFamily="50" charset="-128"/>
                <a:cs typeface="Source Han Sans JP Heavy"/>
              </a:rPr>
              <a:t>進路の定まらない本人やその家族・周囲の支援者向けに、進路に関わる制度説明（就学支援金、育英資金、生活福祉資金、母子父子福祉資金、大学入学資格、専修学校等）、その他進路が定まらない場合の相談窓口等をコンパクトにまとめています。</a:t>
            </a:r>
          </a:p>
          <a:p>
            <a:pPr marL="46086" marR="39173" indent="100813" algn="just">
              <a:lnSpc>
                <a:spcPct val="133300"/>
              </a:lnSpc>
              <a:spcBef>
                <a:spcPts val="91"/>
              </a:spcBef>
            </a:pPr>
            <a:r>
              <a:rPr lang="ja-JP" altLang="en-US" sz="1000" dirty="0">
                <a:latin typeface="Meiryo UI" panose="020B0604030504040204" pitchFamily="50" charset="-128"/>
                <a:ea typeface="Meiryo UI" panose="020B0604030504040204" pitchFamily="50" charset="-128"/>
                <a:cs typeface="Source Han Sans JP Heavy"/>
              </a:rPr>
              <a:t>「お金はどうしよう」「働きたい」といった本人のニーズ別に整理されているため 、高齢者福祉や障害福祉など、普段若者支援に馴染みの薄い分野の支援者にとっても、制度の全体像を把握するためのリファレンスとして非常に有効です。　</a:t>
            </a:r>
          </a:p>
        </p:txBody>
      </p:sp>
      <p:pic>
        <p:nvPicPr>
          <p:cNvPr id="5" name="図 4" descr="ダイアグラム&#10;&#10;AI 生成コンテンツは誤りを含む可能性があります。">
            <a:extLst>
              <a:ext uri="{FF2B5EF4-FFF2-40B4-BE49-F238E27FC236}">
                <a16:creationId xmlns:a16="http://schemas.microsoft.com/office/drawing/2014/main" id="{2B2ED45A-5F7C-B39F-C7A4-D1AFB75143A9}"/>
              </a:ext>
            </a:extLst>
          </p:cNvPr>
          <p:cNvPicPr>
            <a:picLocks noChangeAspect="1"/>
          </p:cNvPicPr>
          <p:nvPr/>
        </p:nvPicPr>
        <p:blipFill>
          <a:blip r:embed="rId7"/>
          <a:stretch>
            <a:fillRect/>
          </a:stretch>
        </p:blipFill>
        <p:spPr>
          <a:xfrm>
            <a:off x="9177243" y="6249913"/>
            <a:ext cx="682328" cy="969299"/>
          </a:xfrm>
          <a:prstGeom prst="rect">
            <a:avLst/>
          </a:prstGeom>
        </p:spPr>
      </p:pic>
      <p:sp>
        <p:nvSpPr>
          <p:cNvPr id="6" name="object 9">
            <a:extLst>
              <a:ext uri="{FF2B5EF4-FFF2-40B4-BE49-F238E27FC236}">
                <a16:creationId xmlns:a16="http://schemas.microsoft.com/office/drawing/2014/main" id="{91AE373F-B362-E611-1A20-696C2368C656}"/>
              </a:ext>
            </a:extLst>
          </p:cNvPr>
          <p:cNvSpPr txBox="1"/>
          <p:nvPr/>
        </p:nvSpPr>
        <p:spPr>
          <a:xfrm>
            <a:off x="8624895" y="7254053"/>
            <a:ext cx="1713951" cy="156005"/>
          </a:xfrm>
          <a:prstGeom prst="rect">
            <a:avLst/>
          </a:prstGeom>
        </p:spPr>
        <p:txBody>
          <a:bodyPr vert="horz" wrap="square" lIns="0" tIns="12700" rIns="0" bIns="0" rtlCol="0">
            <a:spAutoFit/>
          </a:bodyPr>
          <a:lstStyle/>
          <a:p>
            <a:pPr marL="50800" marR="43180" indent="111125">
              <a:lnSpc>
                <a:spcPct val="133300"/>
              </a:lnSpc>
              <a:spcBef>
                <a:spcPts val="100"/>
              </a:spcBef>
            </a:pPr>
            <a:r>
              <a:rPr lang="en-US" altLang="ja-JP" sz="800" spc="20" dirty="0">
                <a:solidFill>
                  <a:srgbClr val="414042"/>
                </a:solidFill>
                <a:latin typeface="Meiryo UI" panose="020B0604030504040204" pitchFamily="50" charset="-128"/>
                <a:ea typeface="Meiryo UI" panose="020B0604030504040204" pitchFamily="50" charset="-128"/>
              </a:rPr>
              <a:t>※</a:t>
            </a:r>
            <a:r>
              <a:rPr lang="ja-JP" altLang="en-US" sz="800" spc="20" dirty="0">
                <a:solidFill>
                  <a:srgbClr val="414042"/>
                </a:solidFill>
                <a:latin typeface="Meiryo UI" panose="020B0604030504040204" pitchFamily="50" charset="-128"/>
                <a:ea typeface="Meiryo UI" panose="020B0604030504040204" pitchFamily="50" charset="-128"/>
              </a:rPr>
              <a:t>令和</a:t>
            </a:r>
            <a:r>
              <a:rPr lang="en-US" altLang="ja-JP" sz="800" spc="20" dirty="0">
                <a:solidFill>
                  <a:srgbClr val="414042"/>
                </a:solidFill>
                <a:latin typeface="Meiryo UI" panose="020B0604030504040204" pitchFamily="50" charset="-128"/>
                <a:ea typeface="Meiryo UI" panose="020B0604030504040204" pitchFamily="50" charset="-128"/>
              </a:rPr>
              <a:t>7</a:t>
            </a:r>
            <a:r>
              <a:rPr lang="ja-JP" altLang="en-US" sz="800" spc="20" dirty="0">
                <a:solidFill>
                  <a:srgbClr val="414042"/>
                </a:solidFill>
                <a:latin typeface="Meiryo UI" panose="020B0604030504040204" pitchFamily="50" charset="-128"/>
                <a:ea typeface="Meiryo UI" panose="020B0604030504040204" pitchFamily="50" charset="-128"/>
              </a:rPr>
              <a:t>年</a:t>
            </a:r>
            <a:r>
              <a:rPr lang="en-US" altLang="ja-JP" sz="800" spc="20" dirty="0">
                <a:solidFill>
                  <a:srgbClr val="414042"/>
                </a:solidFill>
                <a:latin typeface="Meiryo UI" panose="020B0604030504040204" pitchFamily="50" charset="-128"/>
                <a:ea typeface="Meiryo UI" panose="020B0604030504040204" pitchFamily="50" charset="-128"/>
              </a:rPr>
              <a:t>3</a:t>
            </a:r>
            <a:r>
              <a:rPr lang="ja-JP" altLang="en-US" sz="800" spc="20" dirty="0">
                <a:solidFill>
                  <a:srgbClr val="414042"/>
                </a:solidFill>
                <a:latin typeface="Meiryo UI" panose="020B0604030504040204" pitchFamily="50" charset="-128"/>
                <a:ea typeface="Meiryo UI" panose="020B0604030504040204" pitchFamily="50" charset="-128"/>
              </a:rPr>
              <a:t>月発行の表紙です。</a:t>
            </a:r>
            <a:endParaRPr lang="en-US" altLang="ja-JP" sz="800" spc="20" dirty="0">
              <a:solidFill>
                <a:srgbClr val="414042"/>
              </a:solidFill>
              <a:latin typeface="Meiryo UI" panose="020B0604030504040204" pitchFamily="50" charset="-128"/>
              <a:ea typeface="Meiryo UI" panose="020B0604030504040204" pitchFamily="50" charset="-128"/>
            </a:endParaRPr>
          </a:p>
        </p:txBody>
      </p:sp>
      <p:sp>
        <p:nvSpPr>
          <p:cNvPr id="8" name="object 9">
            <a:extLst>
              <a:ext uri="{FF2B5EF4-FFF2-40B4-BE49-F238E27FC236}">
                <a16:creationId xmlns:a16="http://schemas.microsoft.com/office/drawing/2014/main" id="{A6101E09-E6F9-1AA2-F707-6E4F38CE1E97}"/>
              </a:ext>
            </a:extLst>
          </p:cNvPr>
          <p:cNvSpPr txBox="1"/>
          <p:nvPr/>
        </p:nvSpPr>
        <p:spPr>
          <a:xfrm>
            <a:off x="5182932" y="7036230"/>
            <a:ext cx="5527675" cy="191784"/>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rPr>
              <a:t>「これからの道」は、東京都ホームページに掲載しています。</a:t>
            </a:r>
            <a:endParaRPr lang="en-US" altLang="ja-JP" sz="1000" spc="20" dirty="0">
              <a:solidFill>
                <a:srgbClr val="414042"/>
              </a:solidFill>
              <a:latin typeface="Meiryo UI" panose="020B0604030504040204" pitchFamily="50" charset="-128"/>
              <a:ea typeface="Meiryo UI" panose="020B0604030504040204" pitchFamily="50" charset="-128"/>
            </a:endParaRPr>
          </a:p>
        </p:txBody>
      </p:sp>
      <p:pic>
        <p:nvPicPr>
          <p:cNvPr id="10" name="図 9" descr="テキスト&#10;&#10;AI 生成コンテンツは誤りを含む可能性があります。">
            <a:extLst>
              <a:ext uri="{FF2B5EF4-FFF2-40B4-BE49-F238E27FC236}">
                <a16:creationId xmlns:a16="http://schemas.microsoft.com/office/drawing/2014/main" id="{E8269C95-8674-CC01-D47C-03BA5B36A3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1714" y="7042853"/>
            <a:ext cx="685532" cy="221544"/>
          </a:xfrm>
          <a:prstGeom prst="rect">
            <a:avLst/>
          </a:prstGeom>
        </p:spPr>
      </p:pic>
      <p:pic>
        <p:nvPicPr>
          <p:cNvPr id="16" name="図 15" descr="QR コード&#10;&#10;AI 生成コンテンツは誤りを含む可能性があります。">
            <a:extLst>
              <a:ext uri="{FF2B5EF4-FFF2-40B4-BE49-F238E27FC236}">
                <a16:creationId xmlns:a16="http://schemas.microsoft.com/office/drawing/2014/main" id="{238BB978-A0A1-F34B-B7CC-C42EA99979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4242" y="2156587"/>
            <a:ext cx="626775" cy="626775"/>
          </a:xfrm>
          <a:prstGeom prst="rect">
            <a:avLst/>
          </a:prstGeom>
        </p:spPr>
      </p:pic>
      <p:sp>
        <p:nvSpPr>
          <p:cNvPr id="11" name="object 6">
            <a:extLst>
              <a:ext uri="{FF2B5EF4-FFF2-40B4-BE49-F238E27FC236}">
                <a16:creationId xmlns:a16="http://schemas.microsoft.com/office/drawing/2014/main" id="{77E2E4B4-F678-00F8-3D7D-5C13D4437E37}"/>
              </a:ext>
            </a:extLst>
          </p:cNvPr>
          <p:cNvSpPr txBox="1"/>
          <p:nvPr/>
        </p:nvSpPr>
        <p:spPr>
          <a:xfrm>
            <a:off x="516521" y="5568991"/>
            <a:ext cx="9620669" cy="167866"/>
          </a:xfrm>
          <a:prstGeom prst="rect">
            <a:avLst/>
          </a:prstGeom>
        </p:spPr>
        <p:txBody>
          <a:bodyPr vert="horz" wrap="square" lIns="0" tIns="12700" rIns="0" bIns="0" rtlCol="0">
            <a:spAutoFit/>
          </a:bodyPr>
          <a:lstStyle/>
          <a:p>
            <a:pPr marL="12700" marR="5080">
              <a:lnSpc>
                <a:spcPct val="136300"/>
              </a:lnSpc>
              <a:spcBef>
                <a:spcPts val="100"/>
              </a:spcBef>
            </a:pP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上記のほか</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東京都こどもホームページ</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には、子供の相談窓口を紹介したページが</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ありますので</a:t>
            </a: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併せて参照ください</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a:solidFill>
                  <a:srgbClr val="414042"/>
                </a:solidFill>
                <a:latin typeface="Meiryo UI" panose="020B0604030504040204" pitchFamily="50" charset="-128"/>
                <a:ea typeface="Meiryo UI" panose="020B0604030504040204" pitchFamily="50" charset="-128"/>
                <a:cs typeface="Source Han Sans JP"/>
                <a:hlinkClick r:id="rId10"/>
              </a:rPr>
              <a:t>https://tokyo-kodomo-hp.metro.tokyo.lg.jp/soudan/</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402430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11" name="正方形/長方形 10"/>
          <p:cNvSpPr/>
          <p:nvPr/>
        </p:nvSpPr>
        <p:spPr>
          <a:xfrm>
            <a:off x="539906" y="774075"/>
            <a:ext cx="9612000" cy="2334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令和</a:t>
            </a:r>
            <a:r>
              <a:rPr kumimoji="1" lang="en-US" altLang="ja-JP" sz="1200" spc="80" dirty="0">
                <a:solidFill>
                  <a:schemeClr val="tx1"/>
                </a:solidFill>
              </a:rPr>
              <a:t>6</a:t>
            </a:r>
            <a:r>
              <a:rPr kumimoji="1" lang="ja-JP" altLang="en-US" sz="1200" spc="80" dirty="0">
                <a:solidFill>
                  <a:schemeClr val="tx1"/>
                </a:solidFill>
              </a:rPr>
              <a:t>年に改正された「子ども・若者育成支援推進法」により、ヤングケアラーは「家族の介護その他の日常生活上の世話を過度に行っていると認められる子ども・若者」と定義されました。定義中の「過度に」とは、国通知において、勉強や遊びなど成長・自立に必要な時間を取れなかったり、心身への負荷がかかっている場合を指します。また、「支援対象であるかの判断を行うに当たっては、その範囲を狭めることのないように十分留意し、一人ひとりのこども・若者の客観的な状況と主観的な受け止め等を踏まえながら、その最善の利益の観点から、個別に判断していくことが重要である」と明記されてい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支援対象はおおむね</a:t>
            </a:r>
            <a:r>
              <a:rPr kumimoji="1" lang="en-US" altLang="ja-JP" sz="1200" spc="80" dirty="0">
                <a:solidFill>
                  <a:schemeClr val="tx1"/>
                </a:solidFill>
              </a:rPr>
              <a:t>30</a:t>
            </a:r>
            <a:r>
              <a:rPr kumimoji="1" lang="ja-JP" altLang="en-US" sz="1200" spc="80" dirty="0">
                <a:solidFill>
                  <a:schemeClr val="tx1"/>
                </a:solidFill>
              </a:rPr>
              <a:t>歳未満（状況により</a:t>
            </a:r>
            <a:r>
              <a:rPr kumimoji="1" lang="en-US" altLang="ja-JP" sz="1200" spc="80" dirty="0">
                <a:solidFill>
                  <a:schemeClr val="tx1"/>
                </a:solidFill>
              </a:rPr>
              <a:t>40</a:t>
            </a:r>
            <a:r>
              <a:rPr kumimoji="1" lang="ja-JP" altLang="en-US" sz="1200" spc="80" dirty="0">
                <a:solidFill>
                  <a:schemeClr val="tx1"/>
                </a:solidFill>
              </a:rPr>
              <a:t>歳未満）まで含まれます。</a:t>
            </a:r>
            <a:r>
              <a:rPr kumimoji="1" lang="en-US" altLang="ja-JP" sz="1200" spc="80" dirty="0">
                <a:solidFill>
                  <a:schemeClr val="tx1"/>
                </a:solidFill>
              </a:rPr>
              <a:t>18</a:t>
            </a:r>
            <a:r>
              <a:rPr kumimoji="1" lang="ja-JP" altLang="en-US" sz="1200" spc="80" dirty="0">
                <a:solidFill>
                  <a:schemeClr val="tx1"/>
                </a:solidFill>
              </a:rPr>
              <a:t>歳を過ぎてもケアが続く場合があるため、子供期からの切れ目のない支援が重要です。また、</a:t>
            </a:r>
            <a:r>
              <a:rPr kumimoji="1" lang="en-US" altLang="ja-JP" sz="1200" spc="80" dirty="0">
                <a:solidFill>
                  <a:schemeClr val="tx1"/>
                </a:solidFill>
              </a:rPr>
              <a:t>18</a:t>
            </a:r>
            <a:r>
              <a:rPr kumimoji="1" lang="ja-JP" altLang="en-US" sz="1200" spc="80" dirty="0">
                <a:solidFill>
                  <a:schemeClr val="tx1"/>
                </a:solidFill>
              </a:rPr>
              <a:t>歳を過ぎてからケアが始まる場合もあるため、ライフステージに合わせた支援を考えることが大切になります。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こども基本法</a:t>
            </a:r>
            <a:r>
              <a:rPr kumimoji="1" lang="en-US" altLang="ja-JP" sz="1200" spc="80" dirty="0">
                <a:solidFill>
                  <a:schemeClr val="tx1"/>
                </a:solidFill>
              </a:rPr>
              <a:t>2</a:t>
            </a:r>
            <a:r>
              <a:rPr kumimoji="1" lang="ja-JP" altLang="en-US" sz="1200" spc="80" dirty="0">
                <a:solidFill>
                  <a:schemeClr val="tx1"/>
                </a:solidFill>
              </a:rPr>
              <a:t>条では子供を年齢で区切ることなく、「心身の発達の過程にある者」と定義しており、</a:t>
            </a:r>
            <a:r>
              <a:rPr kumimoji="1" lang="en-US" altLang="ja-JP" sz="1200" spc="80" dirty="0">
                <a:solidFill>
                  <a:schemeClr val="tx1"/>
                </a:solidFill>
              </a:rPr>
              <a:t>18</a:t>
            </a:r>
            <a:r>
              <a:rPr kumimoji="1" lang="ja-JP" altLang="en-US" sz="1200" spc="80" dirty="0">
                <a:solidFill>
                  <a:schemeClr val="tx1"/>
                </a:solidFill>
              </a:rPr>
              <a:t>歳以上も含む子供・若者のヤングケアラーへの支援が重要です。</a:t>
            </a:r>
            <a:r>
              <a:rPr kumimoji="1" lang="en-US" altLang="ja-JP" sz="1200" spc="80" dirty="0">
                <a:solidFill>
                  <a:schemeClr val="tx1"/>
                </a:solidFill>
              </a:rPr>
              <a:t>18</a:t>
            </a:r>
            <a:r>
              <a:rPr kumimoji="1" lang="ja-JP" altLang="en-US" sz="1200" spc="80" dirty="0">
                <a:solidFill>
                  <a:schemeClr val="tx1"/>
                </a:solidFill>
              </a:rPr>
              <a:t>歳未満と</a:t>
            </a:r>
            <a:r>
              <a:rPr kumimoji="1" lang="en-US" altLang="ja-JP" sz="1200" spc="80" dirty="0">
                <a:solidFill>
                  <a:schemeClr val="tx1"/>
                </a:solidFill>
              </a:rPr>
              <a:t>18</a:t>
            </a:r>
            <a:r>
              <a:rPr kumimoji="1" lang="ja-JP" altLang="en-US" sz="1200" spc="80" dirty="0">
                <a:solidFill>
                  <a:schemeClr val="tx1"/>
                </a:solidFill>
              </a:rPr>
              <a:t>歳以上の支援フローは基本となる部分は同じですが、具体的な相違点については、本編第</a:t>
            </a:r>
            <a:r>
              <a:rPr kumimoji="1" lang="en-US" altLang="ja-JP" sz="1200" spc="80" dirty="0">
                <a:solidFill>
                  <a:schemeClr val="tx1"/>
                </a:solidFill>
              </a:rPr>
              <a:t>11</a:t>
            </a:r>
            <a:r>
              <a:rPr kumimoji="1" lang="ja-JP" altLang="en-US" sz="1200" spc="80" dirty="0">
                <a:solidFill>
                  <a:schemeClr val="tx1"/>
                </a:solidFill>
              </a:rPr>
              <a:t>章</a:t>
            </a:r>
            <a:r>
              <a:rPr kumimoji="1" lang="en-US" altLang="ja-JP" sz="1200" spc="80" dirty="0">
                <a:solidFill>
                  <a:schemeClr val="tx1"/>
                </a:solidFill>
              </a:rPr>
              <a:t>2</a:t>
            </a:r>
            <a:r>
              <a:rPr kumimoji="1" lang="ja-JP" altLang="en-US" sz="1200" spc="80" dirty="0">
                <a:solidFill>
                  <a:schemeClr val="tx1"/>
                </a:solidFill>
              </a:rPr>
              <a:t>「</a:t>
            </a:r>
            <a:r>
              <a:rPr kumimoji="1" lang="en-US" altLang="ja-JP" sz="1200" spc="80" dirty="0">
                <a:solidFill>
                  <a:schemeClr val="tx1"/>
                </a:solidFill>
              </a:rPr>
              <a:t>18</a:t>
            </a:r>
            <a:r>
              <a:rPr kumimoji="1" lang="ja-JP" altLang="en-US" sz="1200" spc="80" dirty="0">
                <a:solidFill>
                  <a:schemeClr val="tx1"/>
                </a:solidFill>
              </a:rPr>
              <a:t>歳未満のヤングケアラーへの支援との相違点」を参照してください。</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endParaRPr kumimoji="1" lang="ja-JP" altLang="en-US" sz="1200" spc="80" dirty="0">
              <a:solidFill>
                <a:schemeClr val="tx1"/>
              </a:solidFill>
            </a:endParaRPr>
          </a:p>
        </p:txBody>
      </p:sp>
      <p:grpSp>
        <p:nvGrpSpPr>
          <p:cNvPr id="36" name="グループ化 35"/>
          <p:cNvGrpSpPr/>
          <p:nvPr/>
        </p:nvGrpSpPr>
        <p:grpSpPr>
          <a:xfrm>
            <a:off x="532286" y="3341219"/>
            <a:ext cx="9612000" cy="709524"/>
            <a:chOff x="438674" y="2787658"/>
            <a:chExt cx="12934193" cy="957651"/>
          </a:xfrm>
        </p:grpSpPr>
        <p:sp>
          <p:nvSpPr>
            <p:cNvPr id="15" name="正方形/長方形 14"/>
            <p:cNvSpPr/>
            <p:nvPr/>
          </p:nvSpPr>
          <p:spPr>
            <a:xfrm>
              <a:off x="438674" y="2787658"/>
              <a:ext cx="12934193"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a:solidFill>
                    <a:schemeClr val="tx1"/>
                  </a:solidFill>
                </a:rPr>
                <a:t>「子供の</a:t>
              </a:r>
              <a:r>
                <a:rPr kumimoji="1" lang="ja-JP" altLang="en-US" sz="1400" b="1" spc="80" dirty="0">
                  <a:solidFill>
                    <a:schemeClr val="tx1"/>
                  </a:solidFill>
                </a:rPr>
                <a:t>権利」が侵害されていないかどうかのチェックポイント</a:t>
              </a:r>
            </a:p>
          </p:txBody>
        </p:sp>
        <p:sp>
          <p:nvSpPr>
            <p:cNvPr id="16" name="正方形/長方形 15"/>
            <p:cNvSpPr/>
            <p:nvPr/>
          </p:nvSpPr>
          <p:spPr>
            <a:xfrm>
              <a:off x="438674" y="3147659"/>
              <a:ext cx="12934193" cy="59765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33" name="グループ化 32"/>
            <p:cNvGrpSpPr/>
            <p:nvPr/>
          </p:nvGrpSpPr>
          <p:grpSpPr>
            <a:xfrm>
              <a:off x="715741" y="3258036"/>
              <a:ext cx="12321702" cy="360002"/>
              <a:chOff x="622353" y="3283436"/>
              <a:chExt cx="12321702" cy="360002"/>
            </a:xfrm>
          </p:grpSpPr>
          <p:grpSp>
            <p:nvGrpSpPr>
              <p:cNvPr id="28" name="グループ化 27"/>
              <p:cNvGrpSpPr/>
              <p:nvPr/>
            </p:nvGrpSpPr>
            <p:grpSpPr>
              <a:xfrm>
                <a:off x="622353" y="3283436"/>
                <a:ext cx="5796069" cy="360002"/>
                <a:chOff x="622353" y="3283436"/>
                <a:chExt cx="5796069" cy="360002"/>
              </a:xfrm>
            </p:grpSpPr>
            <p:sp>
              <p:nvSpPr>
                <p:cNvPr id="18" name="角丸四角形 17"/>
                <p:cNvSpPr/>
                <p:nvPr/>
              </p:nvSpPr>
              <p:spPr>
                <a:xfrm>
                  <a:off x="622353" y="3283439"/>
                  <a:ext cx="1983622"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教育を受ける権利</a:t>
                  </a:r>
                </a:p>
              </p:txBody>
            </p:sp>
            <p:sp>
              <p:nvSpPr>
                <p:cNvPr id="19" name="角丸四角形 18"/>
                <p:cNvSpPr/>
                <p:nvPr/>
              </p:nvSpPr>
              <p:spPr>
                <a:xfrm>
                  <a:off x="2795675" y="3283436"/>
                  <a:ext cx="1708904"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休み・遊ぶ権利</a:t>
                  </a:r>
                </a:p>
              </p:txBody>
            </p:sp>
            <p:sp>
              <p:nvSpPr>
                <p:cNvPr id="21" name="角丸四角形 20"/>
                <p:cNvSpPr/>
                <p:nvPr/>
              </p:nvSpPr>
              <p:spPr>
                <a:xfrm>
                  <a:off x="4694279" y="3283437"/>
                  <a:ext cx="1724143"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意見を表す権利</a:t>
                  </a:r>
                </a:p>
              </p:txBody>
            </p:sp>
          </p:grpSp>
          <p:grpSp>
            <p:nvGrpSpPr>
              <p:cNvPr id="29" name="グループ化 28"/>
              <p:cNvGrpSpPr/>
              <p:nvPr/>
            </p:nvGrpSpPr>
            <p:grpSpPr>
              <a:xfrm>
                <a:off x="6608122" y="3283438"/>
                <a:ext cx="6335933" cy="360000"/>
                <a:chOff x="6608122" y="2807188"/>
                <a:chExt cx="6335933" cy="360000"/>
              </a:xfrm>
            </p:grpSpPr>
            <p:sp>
              <p:nvSpPr>
                <p:cNvPr id="30" name="角丸四角形 29"/>
                <p:cNvSpPr/>
                <p:nvPr/>
              </p:nvSpPr>
              <p:spPr>
                <a:xfrm>
                  <a:off x="6608122" y="2807188"/>
                  <a:ext cx="2054213"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健康・医療への権利</a:t>
                  </a:r>
                </a:p>
              </p:txBody>
            </p:sp>
            <p:sp>
              <p:nvSpPr>
                <p:cNvPr id="31" name="角丸四角形 30"/>
                <p:cNvSpPr/>
                <p:nvPr/>
              </p:nvSpPr>
              <p:spPr>
                <a:xfrm>
                  <a:off x="8852036" y="2807188"/>
                  <a:ext cx="2193415"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社会保障を受ける権利</a:t>
                  </a:r>
                </a:p>
              </p:txBody>
            </p:sp>
            <p:sp>
              <p:nvSpPr>
                <p:cNvPr id="32" name="角丸四角形 31"/>
                <p:cNvSpPr/>
                <p:nvPr/>
              </p:nvSpPr>
              <p:spPr>
                <a:xfrm>
                  <a:off x="11235151" y="2807188"/>
                  <a:ext cx="1708904"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生活水準の確保</a:t>
                  </a:r>
                </a:p>
              </p:txBody>
            </p:sp>
          </p:grpSp>
        </p:grpSp>
      </p:grpSp>
      <p:sp>
        <p:nvSpPr>
          <p:cNvPr id="37" name="角丸四角形 36"/>
          <p:cNvSpPr/>
          <p:nvPr/>
        </p:nvSpPr>
        <p:spPr>
          <a:xfrm>
            <a:off x="6515906" y="4114646"/>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362564"/>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354130"/>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968311"/>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530229"/>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6092147"/>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654065"/>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6" name="グループ化 5">
            <a:extLst>
              <a:ext uri="{FF2B5EF4-FFF2-40B4-BE49-F238E27FC236}">
                <a16:creationId xmlns:a16="http://schemas.microsoft.com/office/drawing/2014/main" id="{78E902B5-825E-B47D-10C7-B1112F40CDE5}"/>
              </a:ext>
            </a:extLst>
          </p:cNvPr>
          <p:cNvGrpSpPr/>
          <p:nvPr/>
        </p:nvGrpSpPr>
        <p:grpSpPr>
          <a:xfrm>
            <a:off x="654082" y="3910643"/>
            <a:ext cx="5396865" cy="3246375"/>
            <a:chOff x="1061069" y="4561853"/>
            <a:chExt cx="5396865" cy="3246375"/>
          </a:xfrm>
        </p:grpSpPr>
        <p:grpSp>
          <p:nvGrpSpPr>
            <p:cNvPr id="7" name="グループ化 6">
              <a:extLst>
                <a:ext uri="{FF2B5EF4-FFF2-40B4-BE49-F238E27FC236}">
                  <a16:creationId xmlns:a16="http://schemas.microsoft.com/office/drawing/2014/main" id="{D7FAD708-7502-47ED-B7A5-BC38AB09EA49}"/>
                </a:ext>
              </a:extLst>
            </p:cNvPr>
            <p:cNvGrpSpPr/>
            <p:nvPr/>
          </p:nvGrpSpPr>
          <p:grpSpPr>
            <a:xfrm>
              <a:off x="1061069" y="4561853"/>
              <a:ext cx="5396865" cy="3246375"/>
              <a:chOff x="1061069" y="4561853"/>
              <a:chExt cx="5396865" cy="3246375"/>
            </a:xfrm>
          </p:grpSpPr>
          <p:sp>
            <p:nvSpPr>
              <p:cNvPr id="9" name="object 46">
                <a:extLst>
                  <a:ext uri="{FF2B5EF4-FFF2-40B4-BE49-F238E27FC236}">
                    <a16:creationId xmlns:a16="http://schemas.microsoft.com/office/drawing/2014/main" id="{EEA3A228-6663-4F65-4829-424FED4C424E}"/>
                  </a:ext>
                </a:extLst>
              </p:cNvPr>
              <p:cNvSpPr txBox="1"/>
              <p:nvPr/>
            </p:nvSpPr>
            <p:spPr>
              <a:xfrm>
                <a:off x="1061069" y="4561853"/>
                <a:ext cx="5396865" cy="3246375"/>
              </a:xfrm>
              <a:prstGeom prst="rect">
                <a:avLst/>
              </a:prstGeom>
              <a:ln w="3594">
                <a:noFill/>
              </a:ln>
            </p:spPr>
            <p:txBody>
              <a:bodyPr vert="horz" wrap="square" lIns="0" tIns="3810" rIns="0" bIns="0" rtlCol="0">
                <a:noAutofit/>
              </a:bodyPr>
              <a:lstStyle/>
              <a:p>
                <a:pPr>
                  <a:lnSpc>
                    <a:spcPct val="100000"/>
                  </a:lnSpc>
                  <a:spcBef>
                    <a:spcPts val="30"/>
                  </a:spcBef>
                </a:pPr>
                <a:endParaRPr sz="1150" dirty="0">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a16="http://schemas.microsoft.com/office/drawing/2014/main" id="{430903A8-71E5-1478-6A06-F21044D8627D}"/>
                  </a:ext>
                </a:extLst>
              </p:cNvPr>
              <p:cNvSpPr txBox="1"/>
              <p:nvPr/>
            </p:nvSpPr>
            <p:spPr>
              <a:xfrm>
                <a:off x="1339174" y="5931954"/>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a:t>
                </a:r>
                <a:r>
                  <a:rPr lang="ja-JP" altLang="en-US" sz="600" spc="-50" dirty="0">
                    <a:solidFill>
                      <a:srgbClr val="414042"/>
                    </a:solidFill>
                    <a:latin typeface="Meiryo UI" panose="020B0604030504040204" pitchFamily="50" charset="-128"/>
                    <a:ea typeface="Meiryo UI" panose="020B0604030504040204" pitchFamily="50" charset="-128"/>
                    <a:cs typeface="Source Han Sans JP"/>
                  </a:rPr>
                  <a:t>代わり、買い物・料理・掃除・</a:t>
                </a:r>
                <a:r>
                  <a:rPr lang="ja-JP" altLang="en-US" sz="600" dirty="0">
                    <a:solidFill>
                      <a:srgbClr val="414042"/>
                    </a:solidFill>
                    <a:latin typeface="Meiryo UI" panose="020B0604030504040204" pitchFamily="50" charset="-128"/>
                    <a:ea typeface="Meiryo UI" panose="020B0604030504040204" pitchFamily="50" charset="-128"/>
                    <a:cs typeface="Source Han Sans JP"/>
                  </a:rPr>
                  <a:t>洗濯などの家事をしている</a:t>
                </a:r>
              </a:p>
            </p:txBody>
          </p:sp>
          <p:sp>
            <p:nvSpPr>
              <p:cNvPr id="12" name="テキスト ボックス 11">
                <a:extLst>
                  <a:ext uri="{FF2B5EF4-FFF2-40B4-BE49-F238E27FC236}">
                    <a16:creationId xmlns:a16="http://schemas.microsoft.com/office/drawing/2014/main" id="{0A325964-AA7A-DE24-6A44-E354BF3992E1}"/>
                  </a:ext>
                </a:extLst>
              </p:cNvPr>
              <p:cNvSpPr txBox="1"/>
              <p:nvPr/>
            </p:nvSpPr>
            <p:spPr>
              <a:xfrm>
                <a:off x="2332967" y="5931954"/>
                <a:ext cx="885600" cy="301602"/>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家族に代わり、幼いきょうだいの世話をしている</a:t>
                </a:r>
              </a:p>
            </p:txBody>
          </p:sp>
          <p:sp>
            <p:nvSpPr>
              <p:cNvPr id="13" name="テキスト ボックス 12">
                <a:extLst>
                  <a:ext uri="{FF2B5EF4-FFF2-40B4-BE49-F238E27FC236}">
                    <a16:creationId xmlns:a16="http://schemas.microsoft.com/office/drawing/2014/main" id="{125CC07E-7851-2759-CB85-E32D3B93586D}"/>
                  </a:ext>
                </a:extLst>
              </p:cNvPr>
              <p:cNvSpPr txBox="1"/>
              <p:nvPr/>
            </p:nvSpPr>
            <p:spPr>
              <a:xfrm>
                <a:off x="3307522" y="5931954"/>
                <a:ext cx="885600" cy="885600"/>
              </a:xfrm>
              <a:prstGeom prst="rect">
                <a:avLst/>
              </a:prstGeom>
              <a:noFill/>
              <a:ln>
                <a:noFill/>
              </a:ln>
            </p:spPr>
            <p:txBody>
              <a:bodyPr wrap="square" lIns="0" tIns="0" rIns="0" bIns="0" rtlCol="0">
                <a:noAutofit/>
              </a:bodyPr>
              <a:lstStyle/>
              <a:p>
                <a:pPr algn="just"/>
                <a:r>
                  <a:rPr lang="ja-JP" altLang="en-US" sz="600" spc="30">
                    <a:solidFill>
                      <a:srgbClr val="414042"/>
                    </a:solidFill>
                    <a:latin typeface="Meiryo UI" panose="020B0604030504040204" pitchFamily="50" charset="-128"/>
                    <a:ea typeface="Meiryo UI" panose="020B0604030504040204" pitchFamily="50" charset="-128"/>
                    <a:cs typeface="Source Han Sans JP"/>
                  </a:rPr>
                  <a:t>障害や</a:t>
                </a:r>
                <a:r>
                  <a:rPr lang="ja-JP" altLang="en-US" sz="600" spc="30" dirty="0">
                    <a:solidFill>
                      <a:srgbClr val="414042"/>
                    </a:solidFill>
                    <a:latin typeface="Meiryo UI" panose="020B0604030504040204" pitchFamily="50" charset="-128"/>
                    <a:ea typeface="Meiryo UI" panose="020B0604030504040204" pitchFamily="50" charset="-128"/>
                    <a:cs typeface="Source Han Sans JP"/>
                  </a:rPr>
                  <a:t>病気のあるきょうだいの世話や見守りをして</a:t>
                </a:r>
                <a:r>
                  <a:rPr lang="ja-JP" altLang="en-US" sz="600" dirty="0">
                    <a:solidFill>
                      <a:srgbClr val="414042"/>
                    </a:solidFill>
                    <a:latin typeface="Meiryo UI" panose="020B0604030504040204" pitchFamily="50" charset="-128"/>
                    <a:ea typeface="Meiryo UI" panose="020B0604030504040204" pitchFamily="50" charset="-128"/>
                    <a:cs typeface="Source Han Sans JP"/>
                  </a:rPr>
                  <a:t>いる</a:t>
                </a:r>
              </a:p>
            </p:txBody>
          </p:sp>
          <p:sp>
            <p:nvSpPr>
              <p:cNvPr id="14" name="テキスト ボックス 13">
                <a:extLst>
                  <a:ext uri="{FF2B5EF4-FFF2-40B4-BE49-F238E27FC236}">
                    <a16:creationId xmlns:a16="http://schemas.microsoft.com/office/drawing/2014/main" id="{49FEE9DB-869F-4AE2-7F59-97BE07358B20}"/>
                  </a:ext>
                </a:extLst>
              </p:cNvPr>
              <p:cNvSpPr txBox="1"/>
              <p:nvPr/>
            </p:nvSpPr>
            <p:spPr>
              <a:xfrm>
                <a:off x="4276698" y="5930187"/>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目の離せない家族の見守り・声かけ・気づかいなどの情緒的ケアをしている</a:t>
                </a:r>
              </a:p>
            </p:txBody>
          </p:sp>
          <p:sp>
            <p:nvSpPr>
              <p:cNvPr id="17" name="テキスト ボックス 16">
                <a:extLst>
                  <a:ext uri="{FF2B5EF4-FFF2-40B4-BE49-F238E27FC236}">
                    <a16:creationId xmlns:a16="http://schemas.microsoft.com/office/drawing/2014/main" id="{1F927A9C-0358-7F64-EE71-C8793CB0A2FB}"/>
                  </a:ext>
                </a:extLst>
              </p:cNvPr>
              <p:cNvSpPr txBox="1"/>
              <p:nvPr/>
            </p:nvSpPr>
            <p:spPr>
              <a:xfrm>
                <a:off x="5260140" y="5923349"/>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日本語が第一言語でない家族や障害のある家族のために通訳をしている</a:t>
                </a:r>
              </a:p>
            </p:txBody>
          </p:sp>
          <p:sp>
            <p:nvSpPr>
              <p:cNvPr id="20" name="テキスト ボックス 19">
                <a:extLst>
                  <a:ext uri="{FF2B5EF4-FFF2-40B4-BE49-F238E27FC236}">
                    <a16:creationId xmlns:a16="http://schemas.microsoft.com/office/drawing/2014/main" id="{FE90874B-B3C9-BBBF-DAC2-292DEE4A2200}"/>
                  </a:ext>
                </a:extLst>
              </p:cNvPr>
              <p:cNvSpPr txBox="1"/>
              <p:nvPr/>
            </p:nvSpPr>
            <p:spPr>
              <a:xfrm>
                <a:off x="1352008" y="7329322"/>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障害や病気のある家族に代わり、家計を支えるために働いている</a:t>
                </a:r>
              </a:p>
            </p:txBody>
          </p:sp>
          <p:sp>
            <p:nvSpPr>
              <p:cNvPr id="22" name="テキスト ボックス 21">
                <a:extLst>
                  <a:ext uri="{FF2B5EF4-FFF2-40B4-BE49-F238E27FC236}">
                    <a16:creationId xmlns:a16="http://schemas.microsoft.com/office/drawing/2014/main" id="{DDC48634-61BC-C381-6B64-CB9C99C446F1}"/>
                  </a:ext>
                </a:extLst>
              </p:cNvPr>
              <p:cNvSpPr txBox="1"/>
              <p:nvPr/>
            </p:nvSpPr>
            <p:spPr>
              <a:xfrm>
                <a:off x="2322616" y="7329322"/>
                <a:ext cx="885600"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精神疾患やアルコール・薬物・ギャンブルなどの問題を抱える家族の情緒的ケアや周囲との調整などを行っている</a:t>
                </a:r>
              </a:p>
            </p:txBody>
          </p:sp>
          <p:sp>
            <p:nvSpPr>
              <p:cNvPr id="23" name="テキスト ボックス 22">
                <a:extLst>
                  <a:ext uri="{FF2B5EF4-FFF2-40B4-BE49-F238E27FC236}">
                    <a16:creationId xmlns:a16="http://schemas.microsoft.com/office/drawing/2014/main" id="{A89E57C0-7E60-FE49-FA65-9AAC9CA72021}"/>
                  </a:ext>
                </a:extLst>
              </p:cNvPr>
              <p:cNvSpPr txBox="1"/>
              <p:nvPr/>
            </p:nvSpPr>
            <p:spPr>
              <a:xfrm>
                <a:off x="3288462" y="7328449"/>
                <a:ext cx="89989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がん・難病のほか慢性的な病気の家族の看病をしている</a:t>
                </a:r>
              </a:p>
            </p:txBody>
          </p:sp>
          <p:sp>
            <p:nvSpPr>
              <p:cNvPr id="24" name="テキスト ボックス 23">
                <a:extLst>
                  <a:ext uri="{FF2B5EF4-FFF2-40B4-BE49-F238E27FC236}">
                    <a16:creationId xmlns:a16="http://schemas.microsoft.com/office/drawing/2014/main" id="{37692131-6B1D-51A6-E10D-652F2662438E}"/>
                  </a:ext>
                </a:extLst>
              </p:cNvPr>
              <p:cNvSpPr txBox="1"/>
              <p:nvPr/>
            </p:nvSpPr>
            <p:spPr>
              <a:xfrm>
                <a:off x="4309204" y="7324925"/>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障害や病気のある家族の身の回りの世話をしている</a:t>
                </a:r>
              </a:p>
            </p:txBody>
          </p:sp>
          <p:sp>
            <p:nvSpPr>
              <p:cNvPr id="25" name="テキスト ボックス 24">
                <a:extLst>
                  <a:ext uri="{FF2B5EF4-FFF2-40B4-BE49-F238E27FC236}">
                    <a16:creationId xmlns:a16="http://schemas.microsoft.com/office/drawing/2014/main" id="{915BEE63-C87D-FE23-8D58-24AECDE4350B}"/>
                  </a:ext>
                </a:extLst>
              </p:cNvPr>
              <p:cNvSpPr txBox="1"/>
              <p:nvPr/>
            </p:nvSpPr>
            <p:spPr>
              <a:xfrm>
                <a:off x="5283615" y="7325986"/>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障害や病気のある家族の入浴やトイレの介助をしている</a:t>
                </a:r>
              </a:p>
            </p:txBody>
          </p:sp>
          <p:pic>
            <p:nvPicPr>
              <p:cNvPr id="26" name="図 25" descr="ダイアグラム&#10;&#10;AI 生成コンテンツは誤りを含む可能性があります。">
                <a:extLst>
                  <a:ext uri="{FF2B5EF4-FFF2-40B4-BE49-F238E27FC236}">
                    <a16:creationId xmlns:a16="http://schemas.microsoft.com/office/drawing/2014/main" id="{803748ED-CEA0-0E4C-BB33-418914738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576" y="4991393"/>
                <a:ext cx="885600" cy="885600"/>
              </a:xfrm>
              <a:prstGeom prst="rect">
                <a:avLst/>
              </a:prstGeom>
              <a:ln>
                <a:noFill/>
              </a:ln>
            </p:spPr>
          </p:pic>
          <p:pic>
            <p:nvPicPr>
              <p:cNvPr id="27" name="図 26" descr="ボックス, 部屋 が含まれている画像&#10;&#10;AI 生成コンテンツは誤りを含む可能性があります。">
                <a:extLst>
                  <a:ext uri="{FF2B5EF4-FFF2-40B4-BE49-F238E27FC236}">
                    <a16:creationId xmlns:a16="http://schemas.microsoft.com/office/drawing/2014/main" id="{6BD6419B-7FC9-593D-32A6-2EFF53750D78}"/>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2322616" y="4991393"/>
                <a:ext cx="885600" cy="885600"/>
              </a:xfrm>
              <a:prstGeom prst="rect">
                <a:avLst/>
              </a:prstGeom>
              <a:ln>
                <a:noFill/>
              </a:ln>
            </p:spPr>
          </p:pic>
          <p:pic>
            <p:nvPicPr>
              <p:cNvPr id="34" name="図 33" descr="図形 が含まれている画像&#10;&#10;AI 生成コンテンツは誤りを含む可能性があります。">
                <a:extLst>
                  <a:ext uri="{FF2B5EF4-FFF2-40B4-BE49-F238E27FC236}">
                    <a16:creationId xmlns:a16="http://schemas.microsoft.com/office/drawing/2014/main" id="{C59D38E1-8F93-E54A-8E43-0D1716D0A027}"/>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3299657" y="4991393"/>
                <a:ext cx="885600" cy="885600"/>
              </a:xfrm>
              <a:prstGeom prst="rect">
                <a:avLst/>
              </a:prstGeom>
              <a:ln>
                <a:noFill/>
              </a:ln>
            </p:spPr>
          </p:pic>
          <p:pic>
            <p:nvPicPr>
              <p:cNvPr id="35" name="図 34" descr="部屋 が含まれている画像&#10;&#10;AI 生成コンテンツは誤りを含む可能性があります。">
                <a:extLst>
                  <a:ext uri="{FF2B5EF4-FFF2-40B4-BE49-F238E27FC236}">
                    <a16:creationId xmlns:a16="http://schemas.microsoft.com/office/drawing/2014/main" id="{C03882C8-3D77-A4EF-206A-0BBA7D866C2F}"/>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4276698" y="4991393"/>
                <a:ext cx="885600" cy="885600"/>
              </a:xfrm>
              <a:prstGeom prst="rect">
                <a:avLst/>
              </a:prstGeom>
              <a:ln>
                <a:noFill/>
              </a:ln>
            </p:spPr>
          </p:pic>
          <p:pic>
            <p:nvPicPr>
              <p:cNvPr id="43" name="図 42" descr="図形&#10;&#10;AI 生成コンテンツは誤りを含む可能性があります。">
                <a:extLst>
                  <a:ext uri="{FF2B5EF4-FFF2-40B4-BE49-F238E27FC236}">
                    <a16:creationId xmlns:a16="http://schemas.microsoft.com/office/drawing/2014/main" id="{ADFC94AF-9F9C-D420-06FE-4AFFE686B6FF}"/>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352007" y="6366149"/>
                <a:ext cx="885600" cy="885600"/>
              </a:xfrm>
              <a:prstGeom prst="rect">
                <a:avLst/>
              </a:prstGeom>
              <a:ln>
                <a:noFill/>
              </a:ln>
            </p:spPr>
          </p:pic>
          <p:pic>
            <p:nvPicPr>
              <p:cNvPr id="53" name="図 52" descr="図形, 四角形&#10;&#10;AI 生成コンテンツは誤りを含む可能性があります。">
                <a:extLst>
                  <a:ext uri="{FF2B5EF4-FFF2-40B4-BE49-F238E27FC236}">
                    <a16:creationId xmlns:a16="http://schemas.microsoft.com/office/drawing/2014/main" id="{9387A20C-07DC-CD66-18B5-08264F28AC0A}"/>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3293225" y="6366149"/>
                <a:ext cx="885600" cy="885600"/>
              </a:xfrm>
              <a:prstGeom prst="rect">
                <a:avLst/>
              </a:prstGeom>
              <a:ln>
                <a:noFill/>
              </a:ln>
            </p:spPr>
          </p:pic>
          <p:pic>
            <p:nvPicPr>
              <p:cNvPr id="54" name="図 53" descr="図形&#10;&#10;AI 生成コンテンツは誤りを含む可能性があります。">
                <a:extLst>
                  <a:ext uri="{FF2B5EF4-FFF2-40B4-BE49-F238E27FC236}">
                    <a16:creationId xmlns:a16="http://schemas.microsoft.com/office/drawing/2014/main" id="{2FF02BE5-7F95-B98D-2FE6-6598382A69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0297" y="6366149"/>
                <a:ext cx="885600" cy="885600"/>
              </a:xfrm>
              <a:prstGeom prst="rect">
                <a:avLst/>
              </a:prstGeom>
              <a:ln>
                <a:noFill/>
              </a:ln>
            </p:spPr>
          </p:pic>
          <p:pic>
            <p:nvPicPr>
              <p:cNvPr id="55" name="図 54" descr="図形 が含まれている画像&#10;&#10;AI 生成コンテンツは誤りを含む可能性があります。">
                <a:extLst>
                  <a:ext uri="{FF2B5EF4-FFF2-40B4-BE49-F238E27FC236}">
                    <a16:creationId xmlns:a16="http://schemas.microsoft.com/office/drawing/2014/main" id="{71BB0E3B-BF6B-CC32-1F4C-99E162A0CFC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3739" y="6366149"/>
                <a:ext cx="885600" cy="885600"/>
              </a:xfrm>
              <a:prstGeom prst="rect">
                <a:avLst/>
              </a:prstGeom>
              <a:ln>
                <a:noFill/>
              </a:ln>
            </p:spPr>
          </p:pic>
          <p:pic>
            <p:nvPicPr>
              <p:cNvPr id="56" name="図 55" descr="文字と絵が描かれた絵&#10;&#10;AI 生成コンテンツは誤りを含む可能性があります。">
                <a:extLst>
                  <a:ext uri="{FF2B5EF4-FFF2-40B4-BE49-F238E27FC236}">
                    <a16:creationId xmlns:a16="http://schemas.microsoft.com/office/drawing/2014/main" id="{026562AA-D165-AD6A-0CC8-482AAC739DDC}"/>
                  </a:ext>
                </a:extLst>
              </p:cNvPr>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5253739" y="4988074"/>
                <a:ext cx="885600" cy="885600"/>
              </a:xfrm>
              <a:prstGeom prst="rect">
                <a:avLst/>
              </a:prstGeom>
              <a:ln>
                <a:noFill/>
              </a:ln>
            </p:spPr>
          </p:pic>
          <p:pic>
            <p:nvPicPr>
              <p:cNvPr id="57" name="図 56">
                <a:extLst>
                  <a:ext uri="{FF2B5EF4-FFF2-40B4-BE49-F238E27FC236}">
                    <a16:creationId xmlns:a16="http://schemas.microsoft.com/office/drawing/2014/main" id="{FD5E62CD-A20D-1819-5A50-CC296EA1C8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9048" y="6372139"/>
                <a:ext cx="879168" cy="876201"/>
              </a:xfrm>
              <a:prstGeom prst="rect">
                <a:avLst/>
              </a:prstGeom>
            </p:spPr>
          </p:pic>
        </p:grpSp>
        <p:sp>
          <p:nvSpPr>
            <p:cNvPr id="8" name="四角形: 角を丸くする 7">
              <a:extLst>
                <a:ext uri="{FF2B5EF4-FFF2-40B4-BE49-F238E27FC236}">
                  <a16:creationId xmlns:a16="http://schemas.microsoft.com/office/drawing/2014/main" id="{AAE3D7C1-11BA-D76D-61CA-CF6F01AD59A0}"/>
                </a:ext>
              </a:extLst>
            </p:cNvPr>
            <p:cNvSpPr/>
            <p:nvPr/>
          </p:nvSpPr>
          <p:spPr>
            <a:xfrm>
              <a:off x="2329048" y="6372139"/>
              <a:ext cx="879168" cy="876201"/>
            </a:xfrm>
            <a:prstGeom prst="roundRect">
              <a:avLst>
                <a:gd name="adj" fmla="val 1021"/>
              </a:avLst>
            </a:prstGeom>
            <a:noFill/>
            <a:ln w="9525">
              <a:solidFill>
                <a:srgbClr val="007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object 12">
            <a:extLst>
              <a:ext uri="{FF2B5EF4-FFF2-40B4-BE49-F238E27FC236}">
                <a16:creationId xmlns:a16="http://schemas.microsoft.com/office/drawing/2014/main" id="{CD41503D-08EF-8EB5-EAA0-44EE2D1DC300}"/>
              </a:ext>
            </a:extLst>
          </p:cNvPr>
          <p:cNvSpPr txBox="1"/>
          <p:nvPr/>
        </p:nvSpPr>
        <p:spPr>
          <a:xfrm>
            <a:off x="945714" y="7147768"/>
            <a:ext cx="4802442" cy="97463"/>
          </a:xfrm>
          <a:prstGeom prst="rect">
            <a:avLst/>
          </a:prstGeom>
        </p:spPr>
        <p:txBody>
          <a:bodyPr vert="horz" wrap="square" lIns="0" tIns="12700" rIns="0" bIns="0" rtlCol="0">
            <a:spAutoFit/>
          </a:bodyPr>
          <a:lstStyle/>
          <a:p>
            <a:pPr marL="12700">
              <a:lnSpc>
                <a:spcPct val="100000"/>
              </a:lnSpc>
              <a:spcBef>
                <a:spcPts val="100"/>
              </a:spcBef>
            </a:pPr>
            <a:r>
              <a:rPr sz="550" dirty="0" err="1">
                <a:solidFill>
                  <a:srgbClr val="414042"/>
                </a:solidFill>
                <a:latin typeface="Meiryo UI" panose="020B0604030504040204" pitchFamily="50" charset="-128"/>
                <a:ea typeface="Meiryo UI" panose="020B0604030504040204" pitchFamily="50" charset="-128"/>
                <a:cs typeface="Source Han Sans JP"/>
              </a:rPr>
              <a:t>出所</a:t>
            </a:r>
            <a:r>
              <a:rPr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latin typeface="Meiryo UI" panose="020B0604030504040204" pitchFamily="50" charset="-128"/>
                <a:ea typeface="Meiryo UI" panose="020B0604030504040204" pitchFamily="50" charset="-128"/>
              </a:rPr>
              <a:t>東京都専用ホームページ「ヤングケアラーのひろば」</a:t>
            </a:r>
            <a:r>
              <a:rPr sz="550" dirty="0">
                <a:solidFill>
                  <a:srgbClr val="414042"/>
                </a:solidFill>
                <a:latin typeface="Meiryo UI" panose="020B0604030504040204" pitchFamily="50" charset="-128"/>
                <a:ea typeface="Meiryo UI" panose="020B0604030504040204" pitchFamily="50" charset="-128"/>
                <a:cs typeface="Source Han Sans JP"/>
              </a:rPr>
              <a:t>（</a:t>
            </a:r>
            <a:r>
              <a:rPr lang="en-US" sz="550" dirty="0">
                <a:solidFill>
                  <a:srgbClr val="414042"/>
                </a:solidFill>
                <a:latin typeface="Meiryo UI" panose="020B0604030504040204" pitchFamily="50" charset="-128"/>
                <a:ea typeface="Meiryo UI" panose="020B0604030504040204" pitchFamily="50" charset="-128"/>
                <a:cs typeface="Source Han Sans JP"/>
                <a:hlinkClick r:id="rId13"/>
              </a:rPr>
              <a:t>https://www.young-carer.metro.tokyo.lg.jp/</a:t>
            </a:r>
            <a:r>
              <a:rPr lang="en-US" sz="550" dirty="0">
                <a:solidFill>
                  <a:srgbClr val="414042"/>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86303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1863194"/>
            <a:ext cx="5087499" cy="5333306"/>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endParaRPr kumimoji="1" lang="en-US" altLang="ja-JP" sz="1200" b="1" spc="80" dirty="0">
              <a:solidFill>
                <a:srgbClr val="7F2EAC"/>
              </a:solidFill>
            </a:endParaRPr>
          </a:p>
          <a:p>
            <a:pPr marL="171450" indent="-171450" algn="just">
              <a:lnSpc>
                <a:spcPct val="130000"/>
              </a:lnSpc>
              <a:buClr>
                <a:srgbClr val="F7B353"/>
              </a:buClr>
              <a:buFont typeface="Wingdings" panose="05000000000000000000" pitchFamily="2" charset="2"/>
              <a:buChar char="l"/>
            </a:pPr>
            <a:r>
              <a:rPr kumimoji="1" lang="ja-JP" altLang="en-US" sz="1200" b="1" spc="80" dirty="0">
                <a:solidFill>
                  <a:srgbClr val="7F2EAC"/>
                </a:solidFill>
              </a:rPr>
              <a:t>保健師、訪問看護師、在宅医療の医師等</a:t>
            </a:r>
            <a:r>
              <a:rPr kumimoji="1" lang="ja-JP" altLang="en-US" sz="1200" spc="80" dirty="0">
                <a:solidFill>
                  <a:schemeClr val="tx1"/>
                </a:solidFill>
              </a:rPr>
              <a:t>は家庭を訪問をすることが多く、</a:t>
            </a:r>
            <a:r>
              <a:rPr kumimoji="1" lang="en-US" altLang="ja-JP" sz="1200" b="1" spc="80" dirty="0">
                <a:solidFill>
                  <a:srgbClr val="7F2EAC"/>
                </a:solidFill>
              </a:rPr>
              <a:t>MSW</a:t>
            </a:r>
            <a:r>
              <a:rPr kumimoji="1" lang="ja-JP" altLang="en-US" sz="1200" spc="80" dirty="0">
                <a:solidFill>
                  <a:schemeClr val="tx1"/>
                </a:solidFill>
              </a:rPr>
              <a:t>は家庭環境アセスメント等の際に、ヤングケアラーに気付ける機会が多くあります。</a:t>
            </a:r>
            <a:endParaRPr kumimoji="1" lang="en-US" altLang="ja-JP" sz="1200" spc="80" dirty="0">
              <a:solidFill>
                <a:schemeClr val="tx1"/>
              </a:solidFill>
            </a:endParaRPr>
          </a:p>
          <a:p>
            <a:pPr marL="172800" algn="just">
              <a:lnSpc>
                <a:spcPct val="130000"/>
              </a:lnSpc>
              <a:buClr>
                <a:srgbClr val="F7B353"/>
              </a:buClr>
            </a:pPr>
            <a:r>
              <a:rPr kumimoji="1" lang="ja-JP" altLang="en-US" sz="1200" spc="80" dirty="0">
                <a:solidFill>
                  <a:schemeClr val="tx1"/>
                </a:solidFill>
              </a:rPr>
              <a:t>普段サービス提供を行っている家族の背後にヤングケアラーがいるかもしれないことに留意しましょう。</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相手の状況、家族の状況、本人の状況等により、必要な支援は異なります。また、ケアに対する思いや今後の意向は人それぞれです。支援者が支援内容を決めつけることなく、本人が安心して本心を話せる相手が寄り添い、少しずつ本人の思いや希望を聞きましょう。本人が状況を認識し今後のことを一緒に考えるプロセス自体も支援になりま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家族に対しても、家庭の味方であること、寄り添う存在であることを認識してもらいましょう。</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保健師は保健指導等を通じ、家族全体の状況の把握から気付けることがあります。医療・訪問看護等は、今の状況でヤングケアラーに負荷がかかっていないか考えてみましょう。</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見守りも重要な支援です。必要に応じて地域の支援団体等とも連携しましょう。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保健・医療関係機関におけるヤングケアラー支援の役割</a:t>
            </a:r>
          </a:p>
        </p:txBody>
      </p:sp>
      <p:sp>
        <p:nvSpPr>
          <p:cNvPr id="14" name="正方形/長方形 13"/>
          <p:cNvSpPr/>
          <p:nvPr/>
        </p:nvSpPr>
        <p:spPr>
          <a:xfrm>
            <a:off x="539906" y="936000"/>
            <a:ext cx="9612000" cy="792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国の調査では中学</a:t>
            </a:r>
            <a:r>
              <a:rPr kumimoji="1" lang="en-US" altLang="ja-JP" sz="1200" spc="80" dirty="0">
                <a:solidFill>
                  <a:schemeClr val="tx1"/>
                </a:solidFill>
              </a:rPr>
              <a:t>2</a:t>
            </a:r>
            <a:r>
              <a:rPr kumimoji="1" lang="ja-JP" altLang="en-US" sz="1200" spc="80" dirty="0">
                <a:solidFill>
                  <a:schemeClr val="tx1"/>
                </a:solidFill>
              </a:rPr>
              <a:t>年生の約</a:t>
            </a:r>
            <a:r>
              <a:rPr kumimoji="1" lang="en-US" altLang="ja-JP" sz="1200" spc="80" dirty="0">
                <a:solidFill>
                  <a:schemeClr val="tx1"/>
                </a:solidFill>
              </a:rPr>
              <a:t>17</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dirty="0">
                <a:solidFill>
                  <a:schemeClr val="tx1"/>
                </a:solidFill>
              </a:rPr>
              <a:t>人、「世話をしている家族が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となっており、ヤングケアラーは決して特別な存在ではありません。</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保健・医療分野は、家族に障害や疾患のある人がいる場合のヤングケアラーへの気付きや、関係機関へのつなぎ、支援において大きな役割を果たします。家庭訪問、往診等による本人や家族との対話や、困りごと・ニーズ等の把握や寄り添い・支援等が期待されます。</a:t>
            </a:r>
          </a:p>
        </p:txBody>
      </p:sp>
      <p:sp>
        <p:nvSpPr>
          <p:cNvPr id="19" name="正方形/長方形 18"/>
          <p:cNvSpPr/>
          <p:nvPr/>
        </p:nvSpPr>
        <p:spPr>
          <a:xfrm>
            <a:off x="539906" y="2333393"/>
            <a:ext cx="4320000" cy="1997436"/>
          </a:xfrm>
          <a:prstGeom prst="rect">
            <a:avLst/>
          </a:prstGeom>
          <a:solidFill>
            <a:srgbClr val="D8DCE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1863193"/>
            <a:ext cx="4320000" cy="468595"/>
          </a:xfrm>
          <a:prstGeom prst="rect">
            <a:avLst/>
          </a:prstGeom>
          <a:solidFill>
            <a:srgbClr val="2579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保健関係機関における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32" name="正方形/長方形 31"/>
          <p:cNvSpPr/>
          <p:nvPr/>
        </p:nvSpPr>
        <p:spPr>
          <a:xfrm>
            <a:off x="809906" y="3233832"/>
            <a:ext cx="3780000" cy="850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2579BF"/>
                </a:solidFill>
              </a:rPr>
              <a:t>保健所・保健センター</a:t>
            </a:r>
            <a:r>
              <a:rPr kumimoji="1" lang="ja-JP" altLang="en-US" sz="1100" b="1" dirty="0">
                <a:solidFill>
                  <a:srgbClr val="2579BF"/>
                </a:solidFill>
              </a:rPr>
              <a:t>・精神保健福祉センター</a:t>
            </a:r>
            <a:r>
              <a:rPr kumimoji="1" lang="ja-JP" altLang="en-US" sz="1100" spc="80" dirty="0">
                <a:solidFill>
                  <a:schemeClr val="tx1"/>
                </a:solidFill>
              </a:rPr>
              <a:t>は、</a:t>
            </a:r>
            <a:r>
              <a:rPr kumimoji="1" lang="ja-JP" altLang="en-US" sz="1100" b="1" spc="80" dirty="0">
                <a:solidFill>
                  <a:srgbClr val="2579BF"/>
                </a:solidFill>
              </a:rPr>
              <a:t>地域住民の健康づくりを支援します。</a:t>
            </a:r>
          </a:p>
          <a:p>
            <a:pPr algn="just">
              <a:lnSpc>
                <a:spcPct val="130000"/>
              </a:lnSpc>
              <a:buClr>
                <a:srgbClr val="F7B353"/>
              </a:buClr>
            </a:pPr>
            <a:r>
              <a:rPr kumimoji="1" lang="ja-JP" altLang="en-US" sz="1100" spc="80" dirty="0">
                <a:solidFill>
                  <a:schemeClr val="tx1"/>
                </a:solidFill>
              </a:rPr>
              <a:t>家庭訪問も行い、家族全体の健康に関する相談を行っています。検診や相談業務を通じて、ヤングケアラーに気付ける可能性があります。　</a:t>
            </a:r>
          </a:p>
          <a:p>
            <a:pPr algn="just">
              <a:lnSpc>
                <a:spcPct val="130000"/>
              </a:lnSpc>
              <a:buClr>
                <a:srgbClr val="F7B353"/>
              </a:buClr>
            </a:pPr>
            <a:endParaRPr kumimoji="1" lang="ja-JP" altLang="en-US" sz="1100" spc="80" dirty="0">
              <a:solidFill>
                <a:schemeClr val="tx1"/>
              </a:solidFill>
            </a:endParaRPr>
          </a:p>
        </p:txBody>
      </p:sp>
      <p:grpSp>
        <p:nvGrpSpPr>
          <p:cNvPr id="43" name="グループ化 42"/>
          <p:cNvGrpSpPr/>
          <p:nvPr/>
        </p:nvGrpSpPr>
        <p:grpSpPr>
          <a:xfrm>
            <a:off x="6866743" y="1951501"/>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nvGrpSpPr>
          <p:cNvPr id="45" name="グループ化 44"/>
          <p:cNvGrpSpPr/>
          <p:nvPr/>
        </p:nvGrpSpPr>
        <p:grpSpPr>
          <a:xfrm>
            <a:off x="5250712" y="3733396"/>
            <a:ext cx="4901194" cy="1625366"/>
            <a:chOff x="5408906" y="4056054"/>
            <a:chExt cx="4500000" cy="1716096"/>
          </a:xfrm>
        </p:grpSpPr>
        <p:sp>
          <p:nvSpPr>
            <p:cNvPr id="35" name="フリーフォーム 34"/>
            <p:cNvSpPr/>
            <p:nvPr/>
          </p:nvSpPr>
          <p:spPr>
            <a:xfrm>
              <a:off x="5408906" y="4056054"/>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408906" y="57721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24">
            <a:extLst>
              <a:ext uri="{FF2B5EF4-FFF2-40B4-BE49-F238E27FC236}">
                <a16:creationId xmlns:a16="http://schemas.microsoft.com/office/drawing/2014/main" id="{E0FFC6E9-9F2E-4598-865A-919E0AC9BBEB}"/>
              </a:ext>
            </a:extLst>
          </p:cNvPr>
          <p:cNvSpPr/>
          <p:nvPr/>
        </p:nvSpPr>
        <p:spPr>
          <a:xfrm>
            <a:off x="536026" y="4796705"/>
            <a:ext cx="4320000" cy="2346238"/>
          </a:xfrm>
          <a:prstGeom prst="rect">
            <a:avLst/>
          </a:prstGeom>
          <a:solidFill>
            <a:srgbClr val="DED7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27" name="正方形/長方形 26">
            <a:extLst>
              <a:ext uri="{FF2B5EF4-FFF2-40B4-BE49-F238E27FC236}">
                <a16:creationId xmlns:a16="http://schemas.microsoft.com/office/drawing/2014/main" id="{2DB9BD46-53E7-49F5-A3B3-226259983F5B}"/>
              </a:ext>
            </a:extLst>
          </p:cNvPr>
          <p:cNvSpPr/>
          <p:nvPr/>
        </p:nvSpPr>
        <p:spPr>
          <a:xfrm>
            <a:off x="536026" y="4397570"/>
            <a:ext cx="4320000" cy="468595"/>
          </a:xfrm>
          <a:prstGeom prst="rect">
            <a:avLst/>
          </a:prstGeom>
          <a:solidFill>
            <a:srgbClr val="7F2EA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医療・看護関係機関における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28" name="正方形/長方形 27">
            <a:extLst>
              <a:ext uri="{FF2B5EF4-FFF2-40B4-BE49-F238E27FC236}">
                <a16:creationId xmlns:a16="http://schemas.microsoft.com/office/drawing/2014/main" id="{3A23D29D-5AB1-4DD5-A130-2A0EFC8AA5E2}"/>
              </a:ext>
            </a:extLst>
          </p:cNvPr>
          <p:cNvSpPr/>
          <p:nvPr/>
        </p:nvSpPr>
        <p:spPr>
          <a:xfrm>
            <a:off x="806026" y="5558334"/>
            <a:ext cx="3780000" cy="1517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7F2EAC"/>
                </a:solidFill>
              </a:rPr>
              <a:t>病院・診療所</a:t>
            </a:r>
            <a:r>
              <a:rPr kumimoji="1" lang="ja-JP" altLang="en-US" sz="1100" spc="80" dirty="0">
                <a:solidFill>
                  <a:schemeClr val="tx1"/>
                </a:solidFill>
              </a:rPr>
              <a:t>は、ケア対象者又はヤングケアラー本人への医療サービスを提供しています。</a:t>
            </a:r>
            <a:endParaRPr kumimoji="1" lang="en-US" altLang="ja-JP" sz="1100" spc="80" dirty="0">
              <a:solidFill>
                <a:schemeClr val="tx1"/>
              </a:solidFill>
            </a:endParaRPr>
          </a:p>
          <a:p>
            <a:pPr algn="just">
              <a:lnSpc>
                <a:spcPct val="130000"/>
              </a:lnSpc>
              <a:buClr>
                <a:srgbClr val="F7B353"/>
              </a:buClr>
            </a:pPr>
            <a:r>
              <a:rPr kumimoji="1" lang="ja-JP" altLang="en-US" sz="1100" spc="80" dirty="0">
                <a:solidFill>
                  <a:schemeClr val="tx1"/>
                </a:solidFill>
              </a:rPr>
              <a:t>時には、ケア対象者のレスパイト入院や往診等も行います。</a:t>
            </a:r>
            <a:endParaRPr kumimoji="1" lang="en-US" altLang="ja-JP" sz="1100" b="1" spc="80" dirty="0">
              <a:solidFill>
                <a:schemeClr val="tx1"/>
              </a:solidFill>
            </a:endParaRPr>
          </a:p>
          <a:p>
            <a:pPr algn="just">
              <a:lnSpc>
                <a:spcPct val="130000"/>
              </a:lnSpc>
              <a:buClr>
                <a:srgbClr val="F7B353"/>
              </a:buClr>
            </a:pPr>
            <a:r>
              <a:rPr kumimoji="1" lang="ja-JP" altLang="en-US" sz="1100" b="1" spc="80" dirty="0">
                <a:solidFill>
                  <a:srgbClr val="7F2EAC"/>
                </a:solidFill>
              </a:rPr>
              <a:t>訪問看護ステーション</a:t>
            </a:r>
            <a:r>
              <a:rPr kumimoji="1" lang="ja-JP" altLang="en-US" sz="1100" spc="80" dirty="0">
                <a:solidFill>
                  <a:schemeClr val="tx1"/>
                </a:solidFill>
              </a:rPr>
              <a:t>は、ケア対象者又はヤングケアラー本人に対し、看護サービスを提供します。</a:t>
            </a:r>
          </a:p>
          <a:p>
            <a:pPr algn="just">
              <a:lnSpc>
                <a:spcPct val="130000"/>
              </a:lnSpc>
              <a:buClr>
                <a:srgbClr val="F7B353"/>
              </a:buClr>
            </a:pPr>
            <a:r>
              <a:rPr kumimoji="1" lang="ja-JP" altLang="en-US" sz="1100" spc="80" dirty="0">
                <a:solidFill>
                  <a:schemeClr val="tx1"/>
                </a:solidFill>
              </a:rPr>
              <a:t>医療機関勤務の</a:t>
            </a:r>
            <a:r>
              <a:rPr kumimoji="1" lang="ja-JP" altLang="en-US" sz="1100" b="1" spc="80" dirty="0">
                <a:solidFill>
                  <a:srgbClr val="7F2EAC"/>
                </a:solidFill>
              </a:rPr>
              <a:t>医療ソーシャルワーカー（</a:t>
            </a:r>
            <a:r>
              <a:rPr kumimoji="1" lang="en-US" altLang="ja-JP" sz="1100" b="1" spc="80" dirty="0">
                <a:solidFill>
                  <a:srgbClr val="7F2EAC"/>
                </a:solidFill>
              </a:rPr>
              <a:t>MSW</a:t>
            </a:r>
            <a:r>
              <a:rPr kumimoji="1" lang="ja-JP" altLang="en-US" sz="1100" b="1" spc="80" dirty="0">
                <a:solidFill>
                  <a:srgbClr val="7F2EAC"/>
                </a:solidFill>
              </a:rPr>
              <a:t>）</a:t>
            </a:r>
            <a:r>
              <a:rPr kumimoji="1" lang="ja-JP" altLang="en-US" sz="1100" spc="80" dirty="0">
                <a:solidFill>
                  <a:schemeClr val="tx1"/>
                </a:solidFill>
              </a:rPr>
              <a:t>は、患者の社会復帰支援、家庭環境アセスメント等を行います。</a:t>
            </a:r>
          </a:p>
        </p:txBody>
      </p:sp>
      <p:sp>
        <p:nvSpPr>
          <p:cNvPr id="29" name="角丸四角形 61">
            <a:extLst>
              <a:ext uri="{FF2B5EF4-FFF2-40B4-BE49-F238E27FC236}">
                <a16:creationId xmlns:a16="http://schemas.microsoft.com/office/drawing/2014/main" id="{FDFD0D5E-DB07-495F-A07C-9CBD6FC6CBCD}"/>
              </a:ext>
            </a:extLst>
          </p:cNvPr>
          <p:cNvSpPr/>
          <p:nvPr/>
        </p:nvSpPr>
        <p:spPr>
          <a:xfrm>
            <a:off x="669609" y="4989514"/>
            <a:ext cx="391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
        <p:nvSpPr>
          <p:cNvPr id="4" name="角丸四角形 31">
            <a:extLst>
              <a:ext uri="{FF2B5EF4-FFF2-40B4-BE49-F238E27FC236}">
                <a16:creationId xmlns:a16="http://schemas.microsoft.com/office/drawing/2014/main" id="{39CE96D3-B082-E4BB-69A2-B5CD40CF8B02}"/>
              </a:ext>
            </a:extLst>
          </p:cNvPr>
          <p:cNvSpPr/>
          <p:nvPr/>
        </p:nvSpPr>
        <p:spPr>
          <a:xfrm>
            <a:off x="602817" y="2444452"/>
            <a:ext cx="4186417" cy="696929"/>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a:t>
            </a:r>
            <a:endParaRPr kumimoji="1" lang="en-US" altLang="ja-JP" sz="1130" b="1" spc="80" dirty="0">
              <a:solidFill>
                <a:srgbClr val="2579BF"/>
              </a:solidFill>
            </a:endParaRP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精神保健福祉センター　など</a:t>
            </a:r>
          </a:p>
        </p:txBody>
      </p:sp>
      <p:sp>
        <p:nvSpPr>
          <p:cNvPr id="5" name="正方形/長方形 4">
            <a:extLst>
              <a:ext uri="{FF2B5EF4-FFF2-40B4-BE49-F238E27FC236}">
                <a16:creationId xmlns:a16="http://schemas.microsoft.com/office/drawing/2014/main" id="{184FA70B-948A-AF3A-7066-587223F92709}"/>
              </a:ext>
            </a:extLst>
          </p:cNvPr>
          <p:cNvSpPr/>
          <p:nvPr/>
        </p:nvSpPr>
        <p:spPr>
          <a:xfrm>
            <a:off x="539906" y="7196500"/>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出所：三菱</a:t>
            </a:r>
            <a:r>
              <a:rPr kumimoji="1" lang="en-US" altLang="ja-JP" sz="800" spc="80" dirty="0">
                <a:solidFill>
                  <a:schemeClr val="tx1"/>
                </a:solidFill>
              </a:rPr>
              <a:t>UFJ</a:t>
            </a:r>
            <a:r>
              <a:rPr kumimoji="1" lang="ja-JP" altLang="en-US" sz="800" spc="80" dirty="0">
                <a:solidFill>
                  <a:schemeClr val="tx1"/>
                </a:solidFill>
              </a:rPr>
              <a:t>リサーチ＆コンサルティング株式会社「ヤングケアラーの実態に関する調査研究報告書」（令和</a:t>
            </a:r>
            <a:r>
              <a:rPr kumimoji="1" lang="en-US" altLang="ja-JP" sz="800" spc="80" dirty="0">
                <a:solidFill>
                  <a:schemeClr val="tx1"/>
                </a:solidFill>
              </a:rPr>
              <a:t>3</a:t>
            </a:r>
            <a:r>
              <a:rPr kumimoji="1" lang="ja-JP" altLang="en-US" sz="800" spc="80" dirty="0">
                <a:solidFill>
                  <a:schemeClr val="tx1"/>
                </a:solidFill>
              </a:rPr>
              <a:t>年</a:t>
            </a:r>
            <a:r>
              <a:rPr kumimoji="1" lang="en-US" altLang="ja-JP" sz="800" spc="80" dirty="0">
                <a:solidFill>
                  <a:schemeClr val="tx1"/>
                </a:solidFill>
              </a:rPr>
              <a:t>3</a:t>
            </a:r>
            <a:r>
              <a:rPr kumimoji="1" lang="ja-JP" altLang="en-US" sz="800" spc="80">
                <a:solidFill>
                  <a:schemeClr val="tx1"/>
                </a:solidFill>
              </a:rPr>
              <a:t>月）（厚生</a:t>
            </a:r>
            <a:r>
              <a:rPr kumimoji="1" lang="ja-JP" altLang="en-US" sz="800" spc="80" dirty="0">
                <a:solidFill>
                  <a:schemeClr val="tx1"/>
                </a:solidFill>
              </a:rPr>
              <a:t>労働省 子ども・子育て支援推進調査研究事業）</a:t>
            </a:r>
          </a:p>
          <a:p>
            <a:pPr algn="just">
              <a:lnSpc>
                <a:spcPct val="140000"/>
              </a:lnSpc>
              <a:buClr>
                <a:srgbClr val="F7B353"/>
              </a:buClr>
            </a:pPr>
            <a:endParaRPr kumimoji="1" lang="en-US" altLang="ja-JP" sz="800" spc="80" dirty="0">
              <a:solidFill>
                <a:schemeClr val="tx1"/>
              </a:solidFill>
            </a:endParaRPr>
          </a:p>
          <a:p>
            <a:pPr algn="just">
              <a:lnSpc>
                <a:spcPct val="140000"/>
              </a:lnSpc>
              <a:buClr>
                <a:srgbClr val="F7B353"/>
              </a:buClr>
            </a:pPr>
            <a:endParaRPr kumimoji="1" lang="en-US" altLang="ja-JP" sz="800" spc="80" dirty="0">
              <a:solidFill>
                <a:schemeClr val="tx1"/>
              </a:solidFill>
            </a:endParaRPr>
          </a:p>
        </p:txBody>
      </p:sp>
    </p:spTree>
    <p:extLst>
      <p:ext uri="{BB962C8B-B14F-4D97-AF65-F5344CB8AC3E}">
        <p14:creationId xmlns:p14="http://schemas.microsoft.com/office/powerpoint/2010/main" val="277049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保健・医療部門で気付いた場合も、専門性を持った多くの機関の協力のもと支援を行います。家族や本人の障害の状況によって、児童福祉・障害福祉・高齢者福祉・生活福祉と密接した連携が求められ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詳細は、本編第３章「ヤングケアラー支援のネットワーク」を参照してください。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39905" y="2409456"/>
            <a:ext cx="4736243" cy="2337832"/>
          </a:xfrm>
          <a:prstGeom prst="rect">
            <a:avLst/>
          </a:prstGeom>
          <a:solidFill>
            <a:schemeClr val="bg1">
              <a:lumMod val="95000"/>
              <a:alpha val="50000"/>
            </a:schemeClr>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39905" y="2116501"/>
            <a:ext cx="4736243" cy="292954"/>
          </a:xfrm>
          <a:prstGeom prst="rect">
            <a:avLst/>
          </a:prstGeom>
          <a:solidFill>
            <a:srgbClr val="F08200"/>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a:t>
            </a:r>
          </a:p>
        </p:txBody>
      </p:sp>
      <p:sp>
        <p:nvSpPr>
          <p:cNvPr id="34" name="正方形/長方形 33"/>
          <p:cNvSpPr/>
          <p:nvPr/>
        </p:nvSpPr>
        <p:spPr>
          <a:xfrm>
            <a:off x="835920"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dirty="0">
                <a:solidFill>
                  <a:srgbClr val="F08200"/>
                </a:solidFill>
              </a:rPr>
              <a:t>子供家庭支援センター</a:t>
            </a:r>
            <a:r>
              <a:rPr kumimoji="1" lang="ja-JP" altLang="en-US" sz="1150" dirty="0">
                <a:solidFill>
                  <a:schemeClr val="tx1"/>
                </a:solidFill>
              </a:rPr>
              <a:t>は、原則として</a:t>
            </a:r>
            <a:r>
              <a:rPr kumimoji="1" lang="en-US" altLang="ja-JP" sz="1150" dirty="0">
                <a:solidFill>
                  <a:schemeClr val="tx1"/>
                </a:solidFill>
              </a:rPr>
              <a:t>18 </a:t>
            </a:r>
            <a:r>
              <a:rPr kumimoji="1" lang="ja-JP" altLang="en-US" sz="1150" dirty="0">
                <a:solidFill>
                  <a:schemeClr val="tx1"/>
                </a:solidFill>
              </a:rPr>
              <a:t>歳未満のすべての子供と、家庭の支援を目的に、</a:t>
            </a:r>
            <a:r>
              <a:rPr kumimoji="1" lang="ja-JP" altLang="en-US" sz="1150" b="1" dirty="0">
                <a:solidFill>
                  <a:srgbClr val="F08200"/>
                </a:solidFill>
              </a:rPr>
              <a:t>児童相談所よりも身近な相談窓口</a:t>
            </a:r>
            <a:r>
              <a:rPr kumimoji="1" lang="ja-JP" altLang="en-US" sz="1150" dirty="0">
                <a:solidFill>
                  <a:schemeClr val="tx1"/>
                </a:solidFill>
              </a:rPr>
              <a:t>として、区市町村に設置されています。児童相談所とも連携しながら、子供に係る多くのケースに対応しています。</a:t>
            </a:r>
          </a:p>
          <a:p>
            <a:pPr algn="just">
              <a:lnSpc>
                <a:spcPct val="130000"/>
              </a:lnSpc>
              <a:buClr>
                <a:srgbClr val="F7B353"/>
              </a:buClr>
            </a:pPr>
            <a:r>
              <a:rPr kumimoji="1" lang="ja-JP" altLang="en-US" sz="1150" b="1" dirty="0">
                <a:solidFill>
                  <a:srgbClr val="51AD97"/>
                </a:solidFill>
              </a:rPr>
              <a:t>　</a:t>
            </a:r>
            <a:r>
              <a:rPr kumimoji="1" lang="ja-JP" altLang="en-US" sz="1150" b="1" dirty="0">
                <a:solidFill>
                  <a:srgbClr val="F08200"/>
                </a:solidFill>
              </a:rPr>
              <a:t>児童相談所</a:t>
            </a:r>
            <a:r>
              <a:rPr kumimoji="1" lang="ja-JP" altLang="en-US" sz="1150" dirty="0">
                <a:solidFill>
                  <a:schemeClr val="tx1"/>
                </a:solidFill>
              </a:rPr>
              <a:t>では、子供に関する相談を広く受け付けており、必要に応じて、一時保護や児童養護施設への入所等の措置をとります。</a:t>
            </a:r>
          </a:p>
        </p:txBody>
      </p:sp>
      <p:sp>
        <p:nvSpPr>
          <p:cNvPr id="44" name="角丸四角形 43"/>
          <p:cNvSpPr/>
          <p:nvPr/>
        </p:nvSpPr>
        <p:spPr>
          <a:xfrm>
            <a:off x="786254" y="2525645"/>
            <a:ext cx="4243544" cy="714823"/>
          </a:xfrm>
          <a:prstGeom prst="roundRect">
            <a:avLst>
              <a:gd name="adj" fmla="val 9789"/>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30" b="1" spc="80" dirty="0">
                <a:solidFill>
                  <a:srgbClr val="F08200"/>
                </a:solidFill>
              </a:rPr>
              <a:t>子供家庭支援センター</a:t>
            </a:r>
            <a:endParaRPr kumimoji="1" lang="en-US" altLang="ja-JP" sz="1130" b="1" spc="80" dirty="0">
              <a:solidFill>
                <a:srgbClr val="F08200"/>
              </a:solidFill>
            </a:endParaRPr>
          </a:p>
          <a:p>
            <a:pPr algn="just">
              <a:lnSpc>
                <a:spcPct val="130000"/>
              </a:lnSpc>
            </a:pPr>
            <a:r>
              <a:rPr kumimoji="1" lang="ja-JP" altLang="en-US" sz="1130" b="1" spc="80" dirty="0">
                <a:solidFill>
                  <a:srgbClr val="F08200"/>
                </a:solidFill>
              </a:rPr>
              <a:t>　（要保護児童対策地域協議会の調整機関）</a:t>
            </a:r>
          </a:p>
          <a:p>
            <a:pPr marL="171450" indent="-171450" algn="just">
              <a:lnSpc>
                <a:spcPct val="130000"/>
              </a:lnSpc>
              <a:buFont typeface="Wingdings" panose="05000000000000000000" pitchFamily="2" charset="2"/>
              <a:buChar char="l"/>
            </a:pPr>
            <a:r>
              <a:rPr kumimoji="1" lang="ja-JP" altLang="en-US" sz="1130" b="1" spc="80" dirty="0">
                <a:solidFill>
                  <a:srgbClr val="F08200"/>
                </a:solidFill>
              </a:rPr>
              <a:t>児童相談所　など</a:t>
            </a:r>
          </a:p>
        </p:txBody>
      </p:sp>
      <p:sp>
        <p:nvSpPr>
          <p:cNvPr id="25" name="正方形/長方形 24">
            <a:extLst>
              <a:ext uri="{FF2B5EF4-FFF2-40B4-BE49-F238E27FC236}">
                <a16:creationId xmlns:a16="http://schemas.microsoft.com/office/drawing/2014/main" id="{68A90075-789E-4686-9749-D87B0E67D6A0}"/>
              </a:ext>
            </a:extLst>
          </p:cNvPr>
          <p:cNvSpPr/>
          <p:nvPr/>
        </p:nvSpPr>
        <p:spPr>
          <a:xfrm>
            <a:off x="5415663" y="5138735"/>
            <a:ext cx="4736243" cy="2149530"/>
          </a:xfrm>
          <a:prstGeom prst="rect">
            <a:avLst/>
          </a:prstGeom>
          <a:solidFill>
            <a:schemeClr val="bg1">
              <a:lumMod val="95000"/>
              <a:alpha val="50000"/>
            </a:schemeClr>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a:extLst>
              <a:ext uri="{FF2B5EF4-FFF2-40B4-BE49-F238E27FC236}">
                <a16:creationId xmlns:a16="http://schemas.microsoft.com/office/drawing/2014/main" id="{60DEC6D9-0A1E-4382-A72D-CE71908A5B30}"/>
              </a:ext>
            </a:extLst>
          </p:cNvPr>
          <p:cNvSpPr/>
          <p:nvPr/>
        </p:nvSpPr>
        <p:spPr>
          <a:xfrm>
            <a:off x="5415663" y="4845780"/>
            <a:ext cx="4736243" cy="292954"/>
          </a:xfrm>
          <a:prstGeom prst="rect">
            <a:avLst/>
          </a:prstGeom>
          <a:solidFill>
            <a:srgbClr val="20A5C4"/>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a:t>
            </a:r>
          </a:p>
        </p:txBody>
      </p:sp>
      <p:sp>
        <p:nvSpPr>
          <p:cNvPr id="33" name="正方形/長方形 32">
            <a:extLst>
              <a:ext uri="{FF2B5EF4-FFF2-40B4-BE49-F238E27FC236}">
                <a16:creationId xmlns:a16="http://schemas.microsoft.com/office/drawing/2014/main" id="{EEC6A75B-7F25-4C21-A52C-D99F574D86E0}"/>
              </a:ext>
            </a:extLst>
          </p:cNvPr>
          <p:cNvSpPr/>
          <p:nvPr/>
        </p:nvSpPr>
        <p:spPr>
          <a:xfrm>
            <a:off x="5711678"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dirty="0">
                <a:solidFill>
                  <a:srgbClr val="20A5C4"/>
                </a:solidFill>
              </a:rPr>
              <a:t>　生活福祉部門（福祉事務所等）</a:t>
            </a:r>
            <a:r>
              <a:rPr kumimoji="1" lang="ja-JP" altLang="en-US" sz="1150" dirty="0">
                <a:solidFill>
                  <a:schemeClr val="tx1"/>
                </a:solidFill>
              </a:rPr>
              <a:t>は、家庭訪問や面接により、</a:t>
            </a:r>
            <a:r>
              <a:rPr kumimoji="1" lang="ja-JP" altLang="en-US" sz="1150" b="1" dirty="0">
                <a:solidFill>
                  <a:srgbClr val="20A5C4"/>
                </a:solidFill>
              </a:rPr>
              <a:t>必要な扶助を判断するほか、自立に向けた生活指導</a:t>
            </a:r>
            <a:r>
              <a:rPr kumimoji="1" lang="ja-JP" altLang="en-US" sz="1150" dirty="0">
                <a:solidFill>
                  <a:schemeClr val="tx1"/>
                </a:solidFill>
              </a:rPr>
              <a:t>などを行います。ヤングケアラーの保護者と子供のそれぞれに必要な支援の検討を担います。</a:t>
            </a:r>
          </a:p>
          <a:p>
            <a:pPr algn="just">
              <a:lnSpc>
                <a:spcPct val="130000"/>
              </a:lnSpc>
              <a:buClr>
                <a:srgbClr val="F7B353"/>
              </a:buClr>
            </a:pPr>
            <a:r>
              <a:rPr kumimoji="1" lang="ja-JP" altLang="en-US" sz="1150" b="1" spc="80" dirty="0">
                <a:solidFill>
                  <a:srgbClr val="20A5C4"/>
                </a:solidFill>
              </a:rPr>
              <a:t>　自立相談支援機関</a:t>
            </a:r>
            <a:r>
              <a:rPr kumimoji="1" lang="ja-JP" altLang="en-US" sz="1150" spc="80" dirty="0">
                <a:solidFill>
                  <a:schemeClr val="tx1"/>
                </a:solidFill>
              </a:rPr>
              <a:t>は、</a:t>
            </a:r>
            <a:r>
              <a:rPr kumimoji="1" lang="ja-JP" altLang="en-US" sz="1150" b="1" spc="80" dirty="0">
                <a:solidFill>
                  <a:srgbClr val="20A5C4"/>
                </a:solidFill>
              </a:rPr>
              <a:t>生活困窮者の経済的自立が維持できるよう相談支援</a:t>
            </a:r>
            <a:r>
              <a:rPr kumimoji="1" lang="ja-JP" altLang="en-US" sz="1150" spc="80" dirty="0">
                <a:solidFill>
                  <a:schemeClr val="tx1"/>
                </a:solidFill>
              </a:rPr>
              <a:t>を行います。</a:t>
            </a:r>
            <a:r>
              <a:rPr kumimoji="1" lang="ja-JP" altLang="en-US" sz="1150" b="1" spc="80" dirty="0">
                <a:solidFill>
                  <a:srgbClr val="20A5C4"/>
                </a:solidFill>
              </a:rPr>
              <a:t>生活保護等の経済的支援の検討や子供の学習支援</a:t>
            </a:r>
            <a:r>
              <a:rPr kumimoji="1" lang="ja-JP" altLang="en-US" sz="1150" spc="80" dirty="0">
                <a:solidFill>
                  <a:schemeClr val="tx1"/>
                </a:solidFill>
              </a:rPr>
              <a:t>も行います。</a:t>
            </a:r>
          </a:p>
        </p:txBody>
      </p:sp>
      <p:sp>
        <p:nvSpPr>
          <p:cNvPr id="35" name="角丸四角形 43">
            <a:extLst>
              <a:ext uri="{FF2B5EF4-FFF2-40B4-BE49-F238E27FC236}">
                <a16:creationId xmlns:a16="http://schemas.microsoft.com/office/drawing/2014/main" id="{BC936748-B6EA-4A7A-81B8-97B02722523C}"/>
              </a:ext>
            </a:extLst>
          </p:cNvPr>
          <p:cNvSpPr/>
          <p:nvPr/>
        </p:nvSpPr>
        <p:spPr>
          <a:xfrm>
            <a:off x="5662012" y="5254925"/>
            <a:ext cx="4243544" cy="45312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
        <p:nvSpPr>
          <p:cNvPr id="36" name="正方形/長方形 35">
            <a:extLst>
              <a:ext uri="{FF2B5EF4-FFF2-40B4-BE49-F238E27FC236}">
                <a16:creationId xmlns:a16="http://schemas.microsoft.com/office/drawing/2014/main" id="{2F7BEB48-C758-4ED0-8F9D-FAC7D67A984C}"/>
              </a:ext>
            </a:extLst>
          </p:cNvPr>
          <p:cNvSpPr/>
          <p:nvPr/>
        </p:nvSpPr>
        <p:spPr>
          <a:xfrm>
            <a:off x="538863" y="5138735"/>
            <a:ext cx="4736243" cy="2149530"/>
          </a:xfrm>
          <a:prstGeom prst="rect">
            <a:avLst/>
          </a:prstGeom>
          <a:solidFill>
            <a:schemeClr val="bg1">
              <a:lumMod val="95000"/>
              <a:alpha val="50000"/>
            </a:schemeClr>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7" name="正方形/長方形 36">
            <a:extLst>
              <a:ext uri="{FF2B5EF4-FFF2-40B4-BE49-F238E27FC236}">
                <a16:creationId xmlns:a16="http://schemas.microsoft.com/office/drawing/2014/main" id="{EEBF85AC-A27C-4747-A133-3D29E23207DC}"/>
              </a:ext>
            </a:extLst>
          </p:cNvPr>
          <p:cNvSpPr/>
          <p:nvPr/>
        </p:nvSpPr>
        <p:spPr>
          <a:xfrm>
            <a:off x="538863" y="4845780"/>
            <a:ext cx="4736243" cy="292954"/>
          </a:xfrm>
          <a:prstGeom prst="rect">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a:t>
            </a:r>
          </a:p>
        </p:txBody>
      </p:sp>
      <p:sp>
        <p:nvSpPr>
          <p:cNvPr id="38" name="正方形/長方形 37">
            <a:extLst>
              <a:ext uri="{FF2B5EF4-FFF2-40B4-BE49-F238E27FC236}">
                <a16:creationId xmlns:a16="http://schemas.microsoft.com/office/drawing/2014/main" id="{DA48210D-CBBB-4546-951B-C706465A75C7}"/>
              </a:ext>
            </a:extLst>
          </p:cNvPr>
          <p:cNvSpPr/>
          <p:nvPr/>
        </p:nvSpPr>
        <p:spPr>
          <a:xfrm>
            <a:off x="834878" y="6019105"/>
            <a:ext cx="4144212" cy="109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i="1" dirty="0">
                <a:solidFill>
                  <a:srgbClr val="FF474B"/>
                </a:solidFill>
              </a:rPr>
              <a:t>障害福祉政策の主管課</a:t>
            </a:r>
            <a:r>
              <a:rPr kumimoji="1" lang="ja-JP" altLang="en-US" sz="1150" i="1" dirty="0">
                <a:solidFill>
                  <a:schemeClr val="tx1"/>
                </a:solidFill>
              </a:rPr>
              <a:t>は、障害福祉サービス等の支給決定などのほか、本人又はケアをしている家族に障害がある場合の支援を行います。</a:t>
            </a:r>
          </a:p>
          <a:p>
            <a:pPr algn="just">
              <a:lnSpc>
                <a:spcPct val="130000"/>
              </a:lnSpc>
              <a:buClr>
                <a:srgbClr val="F7B353"/>
              </a:buClr>
            </a:pPr>
            <a:r>
              <a:rPr kumimoji="1" lang="ja-JP" altLang="en-US" sz="1150" b="1" i="1" dirty="0">
                <a:solidFill>
                  <a:srgbClr val="FF474B"/>
                </a:solidFill>
              </a:rPr>
              <a:t>　基幹相談支援センター、相談支援事業所</a:t>
            </a:r>
            <a:r>
              <a:rPr kumimoji="1" lang="ja-JP" altLang="en-US" sz="1150" i="1" dirty="0">
                <a:solidFill>
                  <a:schemeClr val="tx1"/>
                </a:solidFill>
              </a:rPr>
              <a:t>は、障害者のサービス等利用計画の作成、支援実施、病院・施設の入所・退所等にあたって地域移行に向けた支援等を行います。</a:t>
            </a:r>
          </a:p>
        </p:txBody>
      </p:sp>
      <p:sp>
        <p:nvSpPr>
          <p:cNvPr id="39" name="角丸四角形 65">
            <a:extLst>
              <a:ext uri="{FF2B5EF4-FFF2-40B4-BE49-F238E27FC236}">
                <a16:creationId xmlns:a16="http://schemas.microsoft.com/office/drawing/2014/main" id="{91990F90-A1C4-4232-A702-6AEB702769AA}"/>
              </a:ext>
            </a:extLst>
          </p:cNvPr>
          <p:cNvSpPr/>
          <p:nvPr/>
        </p:nvSpPr>
        <p:spPr>
          <a:xfrm>
            <a:off x="785212" y="5254925"/>
            <a:ext cx="4243544"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相談支援事業所　など</a:t>
            </a:r>
          </a:p>
        </p:txBody>
      </p:sp>
      <p:sp>
        <p:nvSpPr>
          <p:cNvPr id="40" name="正方形/長方形 39">
            <a:extLst>
              <a:ext uri="{FF2B5EF4-FFF2-40B4-BE49-F238E27FC236}">
                <a16:creationId xmlns:a16="http://schemas.microsoft.com/office/drawing/2014/main" id="{E9ABAC0E-4883-40AA-B57D-84AF20BB5872}"/>
              </a:ext>
            </a:extLst>
          </p:cNvPr>
          <p:cNvSpPr/>
          <p:nvPr/>
        </p:nvSpPr>
        <p:spPr>
          <a:xfrm>
            <a:off x="5402963" y="2426292"/>
            <a:ext cx="4736243" cy="2337832"/>
          </a:xfrm>
          <a:prstGeom prst="rect">
            <a:avLst/>
          </a:prstGeom>
          <a:solidFill>
            <a:schemeClr val="bg1">
              <a:lumMod val="95000"/>
              <a:alpha val="5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41" name="正方形/長方形 40">
            <a:extLst>
              <a:ext uri="{FF2B5EF4-FFF2-40B4-BE49-F238E27FC236}">
                <a16:creationId xmlns:a16="http://schemas.microsoft.com/office/drawing/2014/main" id="{A34ECDEF-906A-4B1D-8EFE-84533746140B}"/>
              </a:ext>
            </a:extLst>
          </p:cNvPr>
          <p:cNvSpPr/>
          <p:nvPr/>
        </p:nvSpPr>
        <p:spPr>
          <a:xfrm>
            <a:off x="5402963" y="2133337"/>
            <a:ext cx="4736243" cy="292954"/>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a:t>
            </a:r>
          </a:p>
        </p:txBody>
      </p:sp>
      <p:sp>
        <p:nvSpPr>
          <p:cNvPr id="42" name="正方形/長方形 41">
            <a:extLst>
              <a:ext uri="{FF2B5EF4-FFF2-40B4-BE49-F238E27FC236}">
                <a16:creationId xmlns:a16="http://schemas.microsoft.com/office/drawing/2014/main" id="{0A28BDA6-CEC2-473B-87DD-15212955408D}"/>
              </a:ext>
            </a:extLst>
          </p:cNvPr>
          <p:cNvSpPr/>
          <p:nvPr/>
        </p:nvSpPr>
        <p:spPr>
          <a:xfrm>
            <a:off x="5698978" y="3094094"/>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chemeClr val="accent5">
                    <a:lumMod val="75000"/>
                  </a:schemeClr>
                </a:solidFill>
              </a:rPr>
              <a:t>　地域包括支援センター</a:t>
            </a:r>
            <a:r>
              <a:rPr kumimoji="1" lang="ja-JP" altLang="en-US" sz="1150" spc="80" dirty="0">
                <a:solidFill>
                  <a:schemeClr val="tx1"/>
                </a:solidFill>
              </a:rPr>
              <a:t>は、</a:t>
            </a:r>
            <a:r>
              <a:rPr kumimoji="1" lang="ja-JP" altLang="en-US" sz="1150" b="1" spc="80" dirty="0">
                <a:solidFill>
                  <a:schemeClr val="accent5">
                    <a:lumMod val="75000"/>
                  </a:schemeClr>
                </a:solidFill>
              </a:rPr>
              <a:t>地域の高齢者の総合相談</a:t>
            </a:r>
            <a:r>
              <a:rPr kumimoji="1" lang="ja-JP" altLang="en-US" sz="1150" spc="80" dirty="0">
                <a:solidFill>
                  <a:schemeClr val="tx1"/>
                </a:solidFill>
              </a:rPr>
              <a:t>や地域の支援体制づくり等を行います。</a:t>
            </a:r>
          </a:p>
          <a:p>
            <a:pPr algn="just">
              <a:lnSpc>
                <a:spcPct val="130000"/>
              </a:lnSpc>
              <a:buClr>
                <a:srgbClr val="F7B353"/>
              </a:buClr>
            </a:pPr>
            <a:r>
              <a:rPr kumimoji="1" lang="ja-JP" altLang="en-US" sz="1150" b="1" spc="80" dirty="0">
                <a:solidFill>
                  <a:schemeClr val="accent5">
                    <a:lumMod val="75000"/>
                  </a:schemeClr>
                </a:solidFill>
              </a:rPr>
              <a:t>　居宅介護支援事業所</a:t>
            </a:r>
            <a:r>
              <a:rPr kumimoji="1" lang="ja-JP" altLang="en-US" sz="1150" spc="80" dirty="0">
                <a:solidFill>
                  <a:schemeClr val="tx1"/>
                </a:solidFill>
              </a:rPr>
              <a:t>は、介護保険による居宅サービス計画の作成やサービス提供事業者等との連絡調整等を行います。</a:t>
            </a:r>
          </a:p>
        </p:txBody>
      </p:sp>
      <p:sp>
        <p:nvSpPr>
          <p:cNvPr id="43" name="角丸四角形 55">
            <a:extLst>
              <a:ext uri="{FF2B5EF4-FFF2-40B4-BE49-F238E27FC236}">
                <a16:creationId xmlns:a16="http://schemas.microsoft.com/office/drawing/2014/main" id="{CC38A421-99FB-42E6-9AF3-D99372B9AC4A}"/>
              </a:ext>
            </a:extLst>
          </p:cNvPr>
          <p:cNvSpPr/>
          <p:nvPr/>
        </p:nvSpPr>
        <p:spPr>
          <a:xfrm>
            <a:off x="5649312" y="2542482"/>
            <a:ext cx="4243544"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855143" y="360000"/>
            <a:ext cx="296670" cy="227096"/>
          </a:xfrm>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39907" y="4611715"/>
            <a:ext cx="9611999" cy="2703483"/>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t"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ヤングケアラー本人は、学校の友人や家族には「心配をかけたくない」といった思いから、相談ができない、本心が言えないことがあります。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地域の居場所での会話（「伴走・寄り添い型支援」）や、同じ境遇のヤングケアラー同士で悩みを話せる「共感型支援」で寄り添っていく中で、自分一人ではない・仲間がいるということ、様々な気持ちが混合していていいということなどを教えてもらって</a:t>
            </a:r>
            <a:r>
              <a:rPr kumimoji="1" lang="ja-JP" altLang="en-US" sz="1180" b="1" dirty="0">
                <a:solidFill>
                  <a:srgbClr val="FB5A15"/>
                </a:solidFill>
              </a:rPr>
              <a:t>安心して</a:t>
            </a:r>
            <a:r>
              <a:rPr kumimoji="1" lang="ja-JP" altLang="en-US" sz="1180" dirty="0">
                <a:solidFill>
                  <a:schemeClr val="tx1"/>
                </a:solidFill>
              </a:rPr>
              <a:t>、</a:t>
            </a:r>
            <a:r>
              <a:rPr kumimoji="1" lang="ja-JP" altLang="en-US" sz="1180" b="1" dirty="0">
                <a:solidFill>
                  <a:srgbClr val="FB5A15"/>
                </a:solidFill>
              </a:rPr>
              <a:t>初めて学校や福祉に相談してもいいと思ってもらえたり</a:t>
            </a:r>
            <a:r>
              <a:rPr kumimoji="1" lang="ja-JP" altLang="en-US" sz="1180" dirty="0">
                <a:solidFill>
                  <a:schemeClr val="tx1"/>
                </a:solidFill>
              </a:rPr>
              <a:t>、本人にとって「こうなりたい」といった希望が出てくる可能性があります。</a:t>
            </a:r>
          </a:p>
          <a:p>
            <a:pPr algn="just">
              <a:lnSpc>
                <a:spcPct val="130000"/>
              </a:lnSpc>
              <a:buClr>
                <a:srgbClr val="F7B353"/>
              </a:buClr>
            </a:pPr>
            <a:r>
              <a:rPr kumimoji="1" lang="ja-JP" altLang="en-US" sz="1180" dirty="0">
                <a:solidFill>
                  <a:schemeClr val="tx1"/>
                </a:solidFill>
              </a:rPr>
              <a:t>　 そのため、地域の支援機関等も大事な関係者です。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spc="50" dirty="0">
                <a:solidFill>
                  <a:schemeClr val="tx1"/>
                </a:solidFill>
              </a:rPr>
              <a:t>誰になら話しやすいのかは子供により異なります。上記で述べた役割を、本人と信頼関係を築いている</a:t>
            </a:r>
            <a:r>
              <a:rPr kumimoji="1" lang="zh-TW" altLang="en-US" sz="1180" b="1" spc="50" dirty="0">
                <a:solidFill>
                  <a:srgbClr val="FB5A15"/>
                </a:solidFill>
              </a:rPr>
              <a:t>保健師、訪問看護師、医師、</a:t>
            </a:r>
            <a:r>
              <a:rPr kumimoji="1" lang="en-US" altLang="zh-TW" sz="1180" b="1" spc="50" dirty="0">
                <a:solidFill>
                  <a:srgbClr val="FB5A15"/>
                </a:solidFill>
              </a:rPr>
              <a:t>MSW</a:t>
            </a:r>
            <a:r>
              <a:rPr kumimoji="1" lang="ja-JP" altLang="en-US" sz="1180" b="1" spc="50" dirty="0">
                <a:solidFill>
                  <a:srgbClr val="FB5A15"/>
                </a:solidFill>
              </a:rPr>
              <a:t>等が担える場合もあります</a:t>
            </a:r>
            <a:r>
              <a:rPr kumimoji="1" lang="ja-JP" altLang="en-US" sz="1180" spc="50" dirty="0">
                <a:solidFill>
                  <a:schemeClr val="tx1"/>
                </a:solidFill>
              </a:rPr>
              <a:t>。子供の気持ちを推察し、状況に応じて対応しましょう。</a:t>
            </a:r>
          </a:p>
        </p:txBody>
      </p:sp>
      <p:sp>
        <p:nvSpPr>
          <p:cNvPr id="15" name="正方形/長方形 14"/>
          <p:cNvSpPr/>
          <p:nvPr/>
        </p:nvSpPr>
        <p:spPr>
          <a:xfrm>
            <a:off x="5132063" y="1159925"/>
            <a:ext cx="4989837" cy="3272375"/>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132063" y="1022464"/>
            <a:ext cx="4989837" cy="317863"/>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5424099" y="2055942"/>
            <a:ext cx="4366108" cy="2187711"/>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地域の施設（児童館、学童クラブ等）</a:t>
            </a:r>
          </a:p>
          <a:p>
            <a:pPr marL="285750" indent="-285750" algn="just">
              <a:lnSpc>
                <a:spcPct val="130000"/>
              </a:lnSpc>
              <a:buFont typeface="Arial" panose="020B0604020202020204" pitchFamily="34" charset="0"/>
              <a:buChar char="•"/>
            </a:pPr>
            <a:r>
              <a:rPr kumimoji="1" lang="ja-JP" altLang="en-US" sz="1200" dirty="0">
                <a:solidFill>
                  <a:schemeClr val="tx1"/>
                </a:solidFill>
              </a:rPr>
              <a:t>保育所や認定こども園、幼稚園</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地域の関係者（民生委員・児童委員、町会・子供会等）</a:t>
            </a: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支援団体（フリースクール、子供食堂等）</a:t>
            </a:r>
          </a:p>
          <a:p>
            <a:pPr marL="171450" indent="-171450" algn="just">
              <a:lnSpc>
                <a:spcPct val="130000"/>
              </a:lnSpc>
              <a:buFont typeface="Wingdings" panose="05000000000000000000" pitchFamily="2" charset="2"/>
              <a:buChar char="l"/>
            </a:pP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ケアの悩み等をヤングケアラー同士や</a:t>
            </a:r>
            <a:endParaRPr kumimoji="1" lang="en-US" altLang="ja-JP" sz="1300" b="1" spc="30" dirty="0">
              <a:solidFill>
                <a:srgbClr val="51AD97"/>
              </a:solidFill>
            </a:endParaRPr>
          </a:p>
          <a:p>
            <a:pPr algn="just">
              <a:lnSpc>
                <a:spcPct val="130000"/>
              </a:lnSpc>
            </a:pPr>
            <a:r>
              <a:rPr kumimoji="1" lang="ja-JP" altLang="en-US" sz="1300" b="1" spc="30" dirty="0">
                <a:solidFill>
                  <a:srgbClr val="51AD97"/>
                </a:solidFill>
              </a:rPr>
              <a:t>　    元ヤングケアラーと話せる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p>
        </p:txBody>
      </p:sp>
      <p:sp>
        <p:nvSpPr>
          <p:cNvPr id="18" name="正方形/長方形 17"/>
          <p:cNvSpPr/>
          <p:nvPr/>
        </p:nvSpPr>
        <p:spPr>
          <a:xfrm>
            <a:off x="5424099" y="1432744"/>
            <a:ext cx="4366108" cy="457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日頃から子供と関わりのある施設・関係者と、必要なときに連携できる体制を構築しておくことが重要です。</a:t>
            </a:r>
          </a:p>
        </p:txBody>
      </p:sp>
      <p:grpSp>
        <p:nvGrpSpPr>
          <p:cNvPr id="19" name="グループ化 18"/>
          <p:cNvGrpSpPr/>
          <p:nvPr/>
        </p:nvGrpSpPr>
        <p:grpSpPr>
          <a:xfrm>
            <a:off x="715323" y="5431666"/>
            <a:ext cx="9266877" cy="1184804"/>
            <a:chOff x="5408906" y="4086225"/>
            <a:chExt cx="4500000" cy="1507870"/>
          </a:xfrm>
        </p:grpSpPr>
        <p:sp>
          <p:nvSpPr>
            <p:cNvPr id="20" name="フリーフォーム 19"/>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08906" y="559409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4544824" y="4611715"/>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5" name="正方形/長方形 24">
            <a:extLst>
              <a:ext uri="{FF2B5EF4-FFF2-40B4-BE49-F238E27FC236}">
                <a16:creationId xmlns:a16="http://schemas.microsoft.com/office/drawing/2014/main" id="{4C417CF8-B0B8-4EBA-994D-92F9C4BF1309}"/>
              </a:ext>
            </a:extLst>
          </p:cNvPr>
          <p:cNvSpPr/>
          <p:nvPr/>
        </p:nvSpPr>
        <p:spPr>
          <a:xfrm>
            <a:off x="539907" y="1320056"/>
            <a:ext cx="4438493" cy="3112244"/>
          </a:xfrm>
          <a:prstGeom prst="rect">
            <a:avLst/>
          </a:prstGeom>
          <a:solidFill>
            <a:schemeClr val="bg1">
              <a:lumMod val="95000"/>
              <a:alpha val="50000"/>
            </a:schemeClr>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26" name="正方形/長方形 25">
            <a:extLst>
              <a:ext uri="{FF2B5EF4-FFF2-40B4-BE49-F238E27FC236}">
                <a16:creationId xmlns:a16="http://schemas.microsoft.com/office/drawing/2014/main" id="{CD144FD0-5D9B-40EF-96C9-72F2FDF08E38}"/>
              </a:ext>
            </a:extLst>
          </p:cNvPr>
          <p:cNvSpPr/>
          <p:nvPr/>
        </p:nvSpPr>
        <p:spPr>
          <a:xfrm>
            <a:off x="539907" y="1027101"/>
            <a:ext cx="4438493" cy="292954"/>
          </a:xfrm>
          <a:prstGeom prst="rect">
            <a:avLst/>
          </a:prstGeom>
          <a:solidFill>
            <a:srgbClr val="51AD97"/>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教　育</a:t>
            </a:r>
          </a:p>
        </p:txBody>
      </p:sp>
      <p:sp>
        <p:nvSpPr>
          <p:cNvPr id="27" name="正方形/長方形 26">
            <a:extLst>
              <a:ext uri="{FF2B5EF4-FFF2-40B4-BE49-F238E27FC236}">
                <a16:creationId xmlns:a16="http://schemas.microsoft.com/office/drawing/2014/main" id="{67240114-0FD3-4434-AA45-DFBCEAEEF606}"/>
              </a:ext>
            </a:extLst>
          </p:cNvPr>
          <p:cNvSpPr/>
          <p:nvPr/>
        </p:nvSpPr>
        <p:spPr>
          <a:xfrm>
            <a:off x="835921" y="2025958"/>
            <a:ext cx="3896654"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rgbClr val="51AD97"/>
                </a:solidFill>
              </a:rPr>
              <a:t>　学校</a:t>
            </a:r>
            <a:r>
              <a:rPr kumimoji="1" lang="ja-JP" altLang="en-US" sz="1150" spc="80" dirty="0">
                <a:solidFill>
                  <a:schemeClr val="tx1"/>
                </a:solidFill>
              </a:rPr>
              <a:t>は、ヤングケアラーと思われる子供やきょうだいに</a:t>
            </a:r>
            <a:r>
              <a:rPr kumimoji="1" lang="ja-JP" altLang="en-US" sz="1150" b="1" spc="80" dirty="0">
                <a:solidFill>
                  <a:srgbClr val="51AD97"/>
                </a:solidFill>
              </a:rPr>
              <a:t>気付き、見守るほか、他の機関へつなぐことが期待されます。</a:t>
            </a:r>
          </a:p>
          <a:p>
            <a:pPr algn="just">
              <a:lnSpc>
                <a:spcPct val="130000"/>
              </a:lnSpc>
              <a:buClr>
                <a:srgbClr val="F7B353"/>
              </a:buClr>
            </a:pPr>
            <a:r>
              <a:rPr kumimoji="1" lang="ja-JP" altLang="en-US" sz="1150" b="1" spc="80" dirty="0">
                <a:solidFill>
                  <a:srgbClr val="F08200"/>
                </a:solidFill>
              </a:rPr>
              <a:t>　</a:t>
            </a:r>
            <a:r>
              <a:rPr kumimoji="1" lang="ja-JP" altLang="en-US" sz="1150" spc="80" dirty="0">
                <a:solidFill>
                  <a:schemeClr val="tx1"/>
                </a:solidFill>
              </a:rPr>
              <a:t>教育委員会や学校には、スクールカウンセラー、スクールソーシャルワーカー、ユースソーシャルワーカーが配置されている場合もあり、支援においても重要な役割を担います。</a:t>
            </a:r>
            <a:endParaRPr kumimoji="1" lang="en-US" altLang="ja-JP" sz="1150" spc="80" dirty="0">
              <a:solidFill>
                <a:schemeClr val="tx1"/>
              </a:solidFill>
            </a:endParaRPr>
          </a:p>
          <a:p>
            <a:pPr algn="just">
              <a:lnSpc>
                <a:spcPct val="130000"/>
              </a:lnSpc>
              <a:buClr>
                <a:srgbClr val="F7B353"/>
              </a:buClr>
            </a:pPr>
            <a:r>
              <a:rPr kumimoji="1" lang="ja-JP" altLang="en-US" sz="1150" spc="80" dirty="0">
                <a:solidFill>
                  <a:schemeClr val="tx1"/>
                </a:solidFill>
              </a:rPr>
              <a:t>　学校にてヤングケアラーに気付いた場合、まず校内ケース会議で情報共有や支援の検討がなされます。その際に、</a:t>
            </a:r>
            <a:r>
              <a:rPr kumimoji="1" lang="ja-JP" altLang="en-US" sz="1150" b="1" spc="80" dirty="0">
                <a:solidFill>
                  <a:srgbClr val="51AD97"/>
                </a:solidFill>
              </a:rPr>
              <a:t>スクールカウンセラー、スクールソーシャルワーカー、ユースソーシャルワーカー</a:t>
            </a:r>
            <a:r>
              <a:rPr kumimoji="1" lang="ja-JP" altLang="en-US" sz="1150" spc="80" dirty="0">
                <a:solidFill>
                  <a:schemeClr val="tx1"/>
                </a:solidFill>
              </a:rPr>
              <a:t>が参加するほか、</a:t>
            </a:r>
            <a:r>
              <a:rPr kumimoji="1" lang="ja-JP" altLang="en-US" sz="1150" b="1" spc="80" dirty="0">
                <a:solidFill>
                  <a:srgbClr val="51AD97"/>
                </a:solidFill>
              </a:rPr>
              <a:t>保健関係機関</a:t>
            </a:r>
            <a:r>
              <a:rPr kumimoji="1" lang="ja-JP" altLang="en-US" sz="1150" spc="80" dirty="0">
                <a:solidFill>
                  <a:schemeClr val="tx1"/>
                </a:solidFill>
              </a:rPr>
              <a:t>も関係機関として招集されることがあります。</a:t>
            </a:r>
          </a:p>
        </p:txBody>
      </p:sp>
      <p:sp>
        <p:nvSpPr>
          <p:cNvPr id="28" name="角丸四角形 60">
            <a:extLst>
              <a:ext uri="{FF2B5EF4-FFF2-40B4-BE49-F238E27FC236}">
                <a16:creationId xmlns:a16="http://schemas.microsoft.com/office/drawing/2014/main" id="{07176313-0B63-4B9C-BC8F-A4DFDE2B837F}"/>
              </a:ext>
            </a:extLst>
          </p:cNvPr>
          <p:cNvSpPr/>
          <p:nvPr/>
        </p:nvSpPr>
        <p:spPr>
          <a:xfrm>
            <a:off x="779617" y="1429956"/>
            <a:ext cx="3952958" cy="513298"/>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nSpc>
                <a:spcPct val="110000"/>
              </a:lnSpc>
              <a:buFont typeface="Wingdings" panose="05000000000000000000" pitchFamily="2" charset="2"/>
              <a:buChar char="l"/>
            </a:pPr>
            <a:r>
              <a:rPr kumimoji="1" lang="ja-JP" altLang="en-US" sz="1130" b="1" spc="80" dirty="0">
                <a:solidFill>
                  <a:srgbClr val="51AD97"/>
                </a:solidFill>
              </a:rPr>
              <a:t>学校</a:t>
            </a:r>
          </a:p>
          <a:p>
            <a:pPr marL="171450" indent="-171450">
              <a:lnSpc>
                <a:spcPct val="110000"/>
              </a:lnSpc>
              <a:buFont typeface="Wingdings" panose="05000000000000000000" pitchFamily="2" charset="2"/>
              <a:buChar char="l"/>
            </a:pPr>
            <a:r>
              <a:rPr kumimoji="1" lang="ja-JP" altLang="en-US" sz="1130" b="1" spc="80" dirty="0">
                <a:solidFill>
                  <a:srgbClr val="51AD97"/>
                </a:solidFill>
              </a:rPr>
              <a:t>教育委員会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1346334"/>
            <a:ext cx="5087499" cy="5166323"/>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endParaRPr kumimoji="1" lang="en-US" altLang="ja-JP" sz="1200" b="1" spc="80" dirty="0">
              <a:solidFill>
                <a:srgbClr val="7F2EAC"/>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就労相談やひきこもり支援の中で、「時間が取れない」「家を空けられない」といった発言から、家族のケアを担っている可能性に留意しましょう。本人が「ケアは当たり前」と思っている場合でも、</a:t>
            </a:r>
            <a:r>
              <a:rPr kumimoji="1" lang="ja-JP" altLang="en-US" sz="1200" b="1" spc="80" dirty="0">
                <a:solidFill>
                  <a:srgbClr val="C00000"/>
                </a:solidFill>
              </a:rPr>
              <a:t>客観的に見て過度な負荷がかかっていないか</a:t>
            </a:r>
            <a:r>
              <a:rPr kumimoji="1" lang="ja-JP" altLang="en-US" sz="1200" spc="80" dirty="0">
                <a:solidFill>
                  <a:schemeClr val="tx1"/>
                </a:solidFill>
              </a:rPr>
              <a:t>という視点を持つことが大切です。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歳以上のヤングケアラー（若者ケアラー）は、</a:t>
            </a:r>
            <a:r>
              <a:rPr kumimoji="1" lang="zh-TW" altLang="en-US" sz="1200" b="1" spc="80" dirty="0">
                <a:solidFill>
                  <a:srgbClr val="C00000"/>
                </a:solidFill>
              </a:rPr>
              <a:t>進学、就職準備、就労、離家、結婚</a:t>
            </a:r>
            <a:r>
              <a:rPr kumimoji="1" lang="ja-JP" altLang="en-US" sz="1200" b="1" spc="80" dirty="0">
                <a:solidFill>
                  <a:srgbClr val="C00000"/>
                </a:solidFill>
              </a:rPr>
              <a:t>など、将来の選択を迫られる時期</a:t>
            </a:r>
            <a:r>
              <a:rPr kumimoji="1" lang="ja-JP" altLang="en-US" sz="1200" spc="80" dirty="0">
                <a:solidFill>
                  <a:schemeClr val="tx1"/>
                </a:solidFill>
              </a:rPr>
              <a:t>にあります。支援者が一方的に決めるのではなく、将来のイメージも含めて選択肢を示した上で、本人がどうしたいか、</a:t>
            </a:r>
            <a:r>
              <a:rPr kumimoji="1" lang="ja-JP" altLang="en-US" sz="1200" b="1" spc="80" dirty="0">
                <a:solidFill>
                  <a:srgbClr val="C00000"/>
                </a:solidFill>
              </a:rPr>
              <a:t>丁寧に意向を聞き取り</a:t>
            </a:r>
            <a:r>
              <a:rPr kumimoji="1" lang="ja-JP" altLang="en-US" sz="1200" spc="80" dirty="0">
                <a:solidFill>
                  <a:schemeClr val="tx1"/>
                </a:solidFill>
              </a:rPr>
              <a:t>ましょう。</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歳を迎えると児童福祉の枠組みから外れ、支援が途切れるリスクがあります。</a:t>
            </a:r>
            <a:r>
              <a:rPr kumimoji="1" lang="ja-JP" altLang="en-US" sz="1200" b="1" spc="80" dirty="0">
                <a:solidFill>
                  <a:srgbClr val="C00000"/>
                </a:solidFill>
              </a:rPr>
              <a:t>区市町村の福祉部門や、子ども・若者支援地域協議会等のネットワークを活用</a:t>
            </a:r>
            <a:r>
              <a:rPr kumimoji="1" lang="ja-JP" altLang="en-US" sz="1200" spc="80" dirty="0">
                <a:solidFill>
                  <a:schemeClr val="tx1"/>
                </a:solidFill>
              </a:rPr>
              <a:t>し、子供期からの</a:t>
            </a:r>
            <a:r>
              <a:rPr kumimoji="1" lang="ja-JP" altLang="en-US" sz="1200" b="1" spc="80" dirty="0">
                <a:solidFill>
                  <a:srgbClr val="C00000"/>
                </a:solidFill>
              </a:rPr>
              <a:t>支援を途切れさせないよう連携することが重要</a:t>
            </a:r>
            <a:r>
              <a:rPr kumimoji="1" lang="ja-JP" altLang="en-US" sz="1200" spc="80" dirty="0">
                <a:solidFill>
                  <a:schemeClr val="tx1"/>
                </a:solidFill>
              </a:rPr>
              <a:t>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学校等の所属がなくなる若者にとって、社会的に孤立しないための「居場所」や、安心して話せる相談相手の存在は重要です。民間支援団体とも連携し、</a:t>
            </a:r>
            <a:r>
              <a:rPr kumimoji="1" lang="ja-JP" altLang="en-US" sz="1200" b="1" spc="80" dirty="0">
                <a:solidFill>
                  <a:srgbClr val="C00000"/>
                </a:solidFill>
              </a:rPr>
              <a:t>継続的な見守り</a:t>
            </a:r>
            <a:r>
              <a:rPr kumimoji="1" lang="ja-JP" altLang="en-US" sz="1200" spc="80" dirty="0">
                <a:solidFill>
                  <a:schemeClr val="tx1"/>
                </a:solidFill>
              </a:rPr>
              <a:t>を行いましょう。見守りも重要な支援です。必要に応じて地域の支援団体等とも連携しましょう。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9" name="正方形/長方形 18"/>
          <p:cNvSpPr/>
          <p:nvPr/>
        </p:nvSpPr>
        <p:spPr>
          <a:xfrm>
            <a:off x="539906" y="1816533"/>
            <a:ext cx="4320000" cy="4696123"/>
          </a:xfrm>
          <a:prstGeom prst="rect">
            <a:avLst/>
          </a:prstGeom>
          <a:solidFill>
            <a:srgbClr val="D8DCEE">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1346334"/>
            <a:ext cx="4320000" cy="4685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若者支援関係機関</a:t>
            </a:r>
          </a:p>
        </p:txBody>
      </p:sp>
      <p:sp>
        <p:nvSpPr>
          <p:cNvPr id="32" name="正方形/長方形 31"/>
          <p:cNvSpPr/>
          <p:nvPr/>
        </p:nvSpPr>
        <p:spPr>
          <a:xfrm>
            <a:off x="809906" y="2816957"/>
            <a:ext cx="3780000" cy="313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C00000"/>
                </a:solidFill>
              </a:rPr>
              <a:t>東京都若者総合相談センター（若ナビ</a:t>
            </a:r>
            <a:r>
              <a:rPr kumimoji="1" lang="en-US" altLang="ja-JP" sz="1100" b="1" spc="80" dirty="0">
                <a:solidFill>
                  <a:srgbClr val="C00000"/>
                </a:solidFill>
              </a:rPr>
              <a:t>α</a:t>
            </a:r>
            <a:r>
              <a:rPr kumimoji="1" lang="ja-JP" altLang="en-US" sz="1100" b="1" spc="80" dirty="0">
                <a:solidFill>
                  <a:srgbClr val="C00000"/>
                </a:solidFill>
              </a:rPr>
              <a:t>）</a:t>
            </a:r>
            <a:r>
              <a:rPr kumimoji="1" lang="ja-JP" altLang="en-US" sz="1100" spc="80" dirty="0">
                <a:solidFill>
                  <a:schemeClr val="tx1"/>
                </a:solidFill>
              </a:rPr>
              <a:t>は、</a:t>
            </a:r>
            <a:r>
              <a:rPr kumimoji="1" lang="en-US" altLang="ja-JP" sz="1100" spc="80" dirty="0">
                <a:solidFill>
                  <a:schemeClr val="tx1"/>
                </a:solidFill>
              </a:rPr>
              <a:t>18</a:t>
            </a:r>
            <a:r>
              <a:rPr kumimoji="1" lang="ja-JP" altLang="en-US" sz="1100" spc="80" dirty="0">
                <a:solidFill>
                  <a:schemeClr val="tx1"/>
                </a:solidFill>
              </a:rPr>
              <a:t>歳以上の若者やその家族のための無料相談窓口として、若者の悩みや不安に寄り添い、適切な支援機関へのつなぎや情報提供を行います。</a:t>
            </a:r>
            <a:endParaRPr kumimoji="1" lang="en-US" altLang="ja-JP" sz="1100" spc="80" dirty="0">
              <a:solidFill>
                <a:schemeClr val="tx1"/>
              </a:solidFill>
            </a:endParaRPr>
          </a:p>
          <a:p>
            <a:pPr algn="just">
              <a:lnSpc>
                <a:spcPct val="130000"/>
              </a:lnSpc>
              <a:buClr>
                <a:srgbClr val="F7B353"/>
              </a:buClr>
            </a:pPr>
            <a:r>
              <a:rPr kumimoji="1" lang="en-US" altLang="ja-JP" sz="1100" spc="80" dirty="0">
                <a:solidFill>
                  <a:schemeClr val="tx1"/>
                </a:solidFill>
              </a:rPr>
              <a:t>18</a:t>
            </a:r>
            <a:r>
              <a:rPr kumimoji="1" lang="ja-JP" altLang="en-US" sz="1100" spc="80" dirty="0">
                <a:solidFill>
                  <a:schemeClr val="tx1"/>
                </a:solidFill>
              </a:rPr>
              <a:t>歳以上の地域の支援先が見つからない場合や、広域にわたる連携が必要な場合、支援機関からの相談も受け付けています。</a:t>
            </a:r>
            <a:endParaRPr kumimoji="1" lang="en-US" altLang="ja-JP" sz="1100" spc="80" dirty="0">
              <a:solidFill>
                <a:schemeClr val="tx1"/>
              </a:solidFill>
            </a:endParaRPr>
          </a:p>
          <a:p>
            <a:pPr algn="just">
              <a:lnSpc>
                <a:spcPct val="130000"/>
              </a:lnSpc>
              <a:buClr>
                <a:srgbClr val="F7B353"/>
              </a:buClr>
            </a:pPr>
            <a:r>
              <a:rPr lang="ja-JP" altLang="en-US" sz="1100" b="1" dirty="0">
                <a:solidFill>
                  <a:srgbClr val="C00000"/>
                </a:solidFill>
              </a:rPr>
              <a:t>子ども・若者支援地域協議会</a:t>
            </a:r>
            <a:r>
              <a:rPr lang="ja-JP" altLang="en-US" sz="1100" dirty="0">
                <a:solidFill>
                  <a:schemeClr val="tx1"/>
                </a:solidFill>
              </a:rPr>
              <a:t>は、困難を有する子供・若者に対し、教育・福祉・保健・雇用等の関係機関が連携して支援を行うためのネットワークです。</a:t>
            </a:r>
            <a:endParaRPr kumimoji="1" lang="en-US" altLang="ja-JP" sz="1100" spc="80" dirty="0">
              <a:solidFill>
                <a:schemeClr val="tx1"/>
              </a:solidFill>
            </a:endParaRPr>
          </a:p>
          <a:p>
            <a:pPr algn="just">
              <a:lnSpc>
                <a:spcPct val="130000"/>
              </a:lnSpc>
              <a:buClr>
                <a:srgbClr val="F7B353"/>
              </a:buClr>
            </a:pPr>
            <a:r>
              <a:rPr kumimoji="1" lang="ja-JP" altLang="en-US" sz="1100" b="1" spc="80" dirty="0">
                <a:solidFill>
                  <a:srgbClr val="C00000"/>
                </a:solidFill>
              </a:rPr>
              <a:t>地域若者サポートステーション</a:t>
            </a:r>
            <a:r>
              <a:rPr kumimoji="1" lang="ja-JP" altLang="en-US" sz="1100" spc="80" dirty="0">
                <a:solidFill>
                  <a:schemeClr val="tx1"/>
                </a:solidFill>
              </a:rPr>
              <a:t>は、働くことに踏み出したい若者を対象に、就労に向けた相談や支援を行います。</a:t>
            </a:r>
            <a:endParaRPr kumimoji="1" lang="en-US" altLang="ja-JP" sz="1100" spc="80" dirty="0">
              <a:solidFill>
                <a:schemeClr val="tx1"/>
              </a:solidFill>
            </a:endParaRPr>
          </a:p>
          <a:p>
            <a:pPr algn="just">
              <a:lnSpc>
                <a:spcPct val="130000"/>
              </a:lnSpc>
              <a:buClr>
                <a:srgbClr val="F7B353"/>
              </a:buClr>
            </a:pPr>
            <a:r>
              <a:rPr kumimoji="1" lang="ja-JP" altLang="en-US" sz="1100" spc="80" dirty="0">
                <a:solidFill>
                  <a:schemeClr val="tx1"/>
                </a:solidFill>
              </a:rPr>
              <a:t>若者支援関係者は、支援している若者の</a:t>
            </a:r>
            <a:r>
              <a:rPr kumimoji="1" lang="ja-JP" altLang="en-US" sz="1100" b="1" spc="80" dirty="0">
                <a:solidFill>
                  <a:srgbClr val="C00000"/>
                </a:solidFill>
              </a:rPr>
              <a:t>就職活動の停滞や離職、ひきこもり等の背景に、家族の介護や世話がある可能性</a:t>
            </a:r>
            <a:r>
              <a:rPr kumimoji="1" lang="ja-JP" altLang="en-US" sz="1100" spc="80" dirty="0">
                <a:solidFill>
                  <a:schemeClr val="tx1"/>
                </a:solidFill>
              </a:rPr>
              <a:t>があることに留意する必要があります。本人の自立に向けた意思を尊重しながら、ケアの負担を考慮した就労支援や、福祉サービスとの連携による環境調整が期待されます。</a:t>
            </a:r>
          </a:p>
        </p:txBody>
      </p:sp>
      <p:grpSp>
        <p:nvGrpSpPr>
          <p:cNvPr id="43" name="グループ化 42"/>
          <p:cNvGrpSpPr/>
          <p:nvPr/>
        </p:nvGrpSpPr>
        <p:grpSpPr>
          <a:xfrm>
            <a:off x="6866743" y="134139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nvGrpSpPr>
          <p:cNvPr id="45" name="グループ化 44"/>
          <p:cNvGrpSpPr/>
          <p:nvPr/>
        </p:nvGrpSpPr>
        <p:grpSpPr>
          <a:xfrm>
            <a:off x="5091406" y="2948004"/>
            <a:ext cx="4916500" cy="1219183"/>
            <a:chOff x="5408907" y="4066112"/>
            <a:chExt cx="4514053" cy="1287238"/>
          </a:xfrm>
        </p:grpSpPr>
        <p:sp>
          <p:nvSpPr>
            <p:cNvPr id="35" name="フリーフォーム 34"/>
            <p:cNvSpPr/>
            <p:nvPr/>
          </p:nvSpPr>
          <p:spPr>
            <a:xfrm>
              <a:off x="5422960" y="4066112"/>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フリーフォーム 35"/>
            <p:cNvSpPr/>
            <p:nvPr/>
          </p:nvSpPr>
          <p:spPr>
            <a:xfrm>
              <a:off x="5408907" y="53533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角丸四角形 31">
            <a:extLst>
              <a:ext uri="{FF2B5EF4-FFF2-40B4-BE49-F238E27FC236}">
                <a16:creationId xmlns:a16="http://schemas.microsoft.com/office/drawing/2014/main" id="{C4D580F3-7326-4A51-8AB5-1BBF459FE7CF}"/>
              </a:ext>
            </a:extLst>
          </p:cNvPr>
          <p:cNvSpPr/>
          <p:nvPr/>
        </p:nvSpPr>
        <p:spPr>
          <a:xfrm>
            <a:off x="669609" y="1945479"/>
            <a:ext cx="3916417" cy="721521"/>
          </a:xfrm>
          <a:prstGeom prst="roundRect">
            <a:avLst>
              <a:gd name="adj" fmla="val 9789"/>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C00000"/>
                </a:solidFill>
              </a:rPr>
              <a:t>東京都若者総合相談センター（若ナビ</a:t>
            </a:r>
            <a:r>
              <a:rPr kumimoji="1" lang="en-US" altLang="ja-JP" sz="1130" b="1" spc="80" dirty="0">
                <a:solidFill>
                  <a:srgbClr val="C00000"/>
                </a:solidFill>
              </a:rPr>
              <a:t>α</a:t>
            </a:r>
            <a:r>
              <a:rPr kumimoji="1" lang="ja-JP" altLang="en-US" sz="1130" b="1" spc="80" dirty="0">
                <a:solidFill>
                  <a:srgbClr val="C00000"/>
                </a:solidFill>
              </a:rPr>
              <a:t>）</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子ども・若者支援地域協議会</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地域若者サポートステーション など</a:t>
            </a:r>
          </a:p>
        </p:txBody>
      </p:sp>
      <p:sp>
        <p:nvSpPr>
          <p:cNvPr id="4" name="フリーフォーム 35">
            <a:extLst>
              <a:ext uri="{FF2B5EF4-FFF2-40B4-BE49-F238E27FC236}">
                <a16:creationId xmlns:a16="http://schemas.microsoft.com/office/drawing/2014/main" id="{49FA3AB6-5B6D-60E0-A776-439767D0FDAD}"/>
              </a:ext>
            </a:extLst>
          </p:cNvPr>
          <p:cNvSpPr/>
          <p:nvPr/>
        </p:nvSpPr>
        <p:spPr>
          <a:xfrm>
            <a:off x="5091406" y="5320665"/>
            <a:ext cx="4901194"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108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539906" y="3650894"/>
            <a:ext cx="1213448" cy="1638918"/>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支援する</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ヤングケアラー支援のフロー</a:t>
            </a:r>
          </a:p>
        </p:txBody>
      </p:sp>
      <p:sp>
        <p:nvSpPr>
          <p:cNvPr id="23" name="正方形/長方形 22"/>
          <p:cNvSpPr/>
          <p:nvPr/>
        </p:nvSpPr>
        <p:spPr>
          <a:xfrm>
            <a:off x="539906" y="753946"/>
            <a:ext cx="9612000" cy="71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医療関係者はケア対象者（親やきょうだい等）が医療的ケアや支援を必要としている場合、保健師は支援を必要としている人の家庭状況把握から、ヤングケアラーと思われる子供に「気付く」可能性が高くあります。また、「つなぐ」、「支援する」、「見守る」において大きな役割を果たし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支援のフロー図は、本編第６章「ヤングケアラー支援のフロー」を参照してください。</a:t>
            </a:r>
          </a:p>
        </p:txBody>
      </p:sp>
      <p:sp>
        <p:nvSpPr>
          <p:cNvPr id="24" name="正方形/長方形 23"/>
          <p:cNvSpPr/>
          <p:nvPr/>
        </p:nvSpPr>
        <p:spPr>
          <a:xfrm>
            <a:off x="1753354" y="1588348"/>
            <a:ext cx="8398552" cy="11160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後述の「気付くためのチェックリスト」を参考に、支援対象者の家庭にヤングケアラーがいる可能性を認識して業務にあたります。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家庭訪問時の家の中の様子や、訪問時に子供がケアをしている様子がないか等も気付きのきっかけになる可能性があります。別の疾患や体調不良での診療所等の受診時や、</a:t>
            </a:r>
            <a:r>
              <a:rPr kumimoji="1" lang="en-US" altLang="ja-JP" sz="1200" spc="70" dirty="0">
                <a:solidFill>
                  <a:schemeClr val="tx1"/>
                </a:solidFill>
              </a:rPr>
              <a:t>MSW</a:t>
            </a:r>
            <a:r>
              <a:rPr kumimoji="1" lang="ja-JP" altLang="en-US" sz="1200" spc="70" dirty="0">
                <a:solidFill>
                  <a:schemeClr val="tx1"/>
                </a:solidFill>
              </a:rPr>
              <a:t>による家庭環境アセスメント等の際にも、チェックリストを意識しておくことでヤングケアラーであることに気付ける可能性があります。</a:t>
            </a:r>
          </a:p>
        </p:txBody>
      </p:sp>
      <p:sp>
        <p:nvSpPr>
          <p:cNvPr id="33" name="正方形/長方形 32"/>
          <p:cNvSpPr/>
          <p:nvPr/>
        </p:nvSpPr>
        <p:spPr>
          <a:xfrm>
            <a:off x="539906" y="1588348"/>
            <a:ext cx="1213448" cy="1116000"/>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658074" y="2395354"/>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章</a:t>
            </a:r>
            <a:endParaRPr kumimoji="1" lang="en-US" altLang="ja-JP" sz="800" b="1" spc="70" dirty="0"/>
          </a:p>
        </p:txBody>
      </p:sp>
      <p:sp>
        <p:nvSpPr>
          <p:cNvPr id="25" name="正方形/長方形 24"/>
          <p:cNvSpPr/>
          <p:nvPr/>
        </p:nvSpPr>
        <p:spPr>
          <a:xfrm>
            <a:off x="1753354" y="2835546"/>
            <a:ext cx="8398552" cy="652223"/>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ヤングケアラーと思われる子供がいたら、ヤングケアラー・コーディネーター（</a:t>
            </a:r>
            <a:r>
              <a:rPr kumimoji="1" lang="en-US" altLang="ja-JP" sz="1200" spc="70" dirty="0">
                <a:solidFill>
                  <a:schemeClr val="tx1"/>
                </a:solidFill>
              </a:rPr>
              <a:t>YCC</a:t>
            </a:r>
            <a:r>
              <a:rPr kumimoji="1" lang="ja-JP" altLang="en-US" sz="1200" spc="70" dirty="0">
                <a:solidFill>
                  <a:schemeClr val="tx1"/>
                </a:solidFill>
              </a:rPr>
              <a:t>）に情報共有します。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児童虐待に当たる可能性が高い等、緊急性が高い場合は、直ちに子供家庭支援センター・児童相談所につなぎます。</a:t>
            </a:r>
          </a:p>
        </p:txBody>
      </p:sp>
      <p:sp>
        <p:nvSpPr>
          <p:cNvPr id="45" name="正方形/長方形 44"/>
          <p:cNvSpPr/>
          <p:nvPr/>
        </p:nvSpPr>
        <p:spPr>
          <a:xfrm>
            <a:off x="539906" y="2835546"/>
            <a:ext cx="1213448" cy="652224"/>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つなぐ</a:t>
            </a:r>
          </a:p>
        </p:txBody>
      </p:sp>
      <p:sp>
        <p:nvSpPr>
          <p:cNvPr id="46" name="角丸四角形 45"/>
          <p:cNvSpPr/>
          <p:nvPr/>
        </p:nvSpPr>
        <p:spPr>
          <a:xfrm>
            <a:off x="682236" y="3173648"/>
            <a:ext cx="960995" cy="223200"/>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8</a:t>
            </a:r>
            <a:r>
              <a:rPr kumimoji="1" lang="ja-JP" altLang="en-US" sz="800" b="1" spc="70" dirty="0"/>
              <a:t>章</a:t>
            </a:r>
            <a:endParaRPr kumimoji="1" lang="en-US" altLang="ja-JP" sz="800" b="1" spc="70" dirty="0"/>
          </a:p>
        </p:txBody>
      </p:sp>
      <p:sp>
        <p:nvSpPr>
          <p:cNvPr id="26" name="正方形/長方形 25"/>
          <p:cNvSpPr/>
          <p:nvPr/>
        </p:nvSpPr>
        <p:spPr>
          <a:xfrm>
            <a:off x="1753354" y="3650894"/>
            <a:ext cx="7185104" cy="1638918"/>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の呼びかけに応じ、情報共有や、支援検討の会議等の場があれば参加します。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必要に応じ、ケアの状況の把握や本人の意向の把握を行います。</a:t>
            </a:r>
            <a:r>
              <a:rPr kumimoji="1" lang="ja-JP" altLang="en-US" sz="1200" b="1" spc="70" dirty="0">
                <a:solidFill>
                  <a:srgbClr val="FB5A15"/>
                </a:solidFill>
              </a:rPr>
              <a:t>保健・医療分野はケア対象の家族と信頼関係が築けている場合も多く、</a:t>
            </a:r>
            <a:r>
              <a:rPr kumimoji="1" lang="ja-JP" altLang="en-US" sz="1200" spc="70" dirty="0">
                <a:solidFill>
                  <a:schemeClr val="tx1"/>
                </a:solidFill>
              </a:rPr>
              <a:t>本人や家庭との対話がスムーズです。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関係者で合意した役割に基づき（支援計画があれば支援計画に基づき）、支援します。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令和</a:t>
            </a:r>
            <a:r>
              <a:rPr kumimoji="1" lang="en-US" altLang="ja-JP" sz="1200" spc="70" dirty="0">
                <a:solidFill>
                  <a:schemeClr val="tx1"/>
                </a:solidFill>
              </a:rPr>
              <a:t>4</a:t>
            </a:r>
            <a:r>
              <a:rPr kumimoji="1" lang="ja-JP" altLang="en-US" sz="1200" spc="70" dirty="0">
                <a:solidFill>
                  <a:schemeClr val="tx1"/>
                </a:solidFill>
              </a:rPr>
              <a:t>年度より、入退院支援加算１及び２の対象者にヤングケアラー及びその家族が追加されました。（</a:t>
            </a:r>
            <a:r>
              <a:rPr kumimoji="1" lang="en-US" altLang="ja-JP" sz="1200" spc="70" dirty="0">
                <a:solidFill>
                  <a:schemeClr val="tx1"/>
                </a:solidFill>
              </a:rPr>
              <a:t>※</a:t>
            </a:r>
            <a:r>
              <a:rPr kumimoji="1" lang="ja-JP" altLang="en-US" sz="1200" spc="70" dirty="0">
                <a:solidFill>
                  <a:schemeClr val="tx1"/>
                </a:solidFill>
              </a:rPr>
              <a:t>）</a:t>
            </a:r>
          </a:p>
        </p:txBody>
      </p:sp>
      <p:sp>
        <p:nvSpPr>
          <p:cNvPr id="49" name="角丸四角形 48"/>
          <p:cNvSpPr/>
          <p:nvPr/>
        </p:nvSpPr>
        <p:spPr>
          <a:xfrm>
            <a:off x="682236" y="4775299"/>
            <a:ext cx="960995" cy="223200"/>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9</a:t>
            </a:r>
            <a:r>
              <a:rPr kumimoji="1" lang="ja-JP" altLang="en-US" sz="800" b="1" spc="70" dirty="0"/>
              <a:t>章</a:t>
            </a:r>
            <a:endParaRPr kumimoji="1" lang="en-US" altLang="ja-JP" sz="800" b="1" spc="70" dirty="0"/>
          </a:p>
        </p:txBody>
      </p:sp>
      <p:sp>
        <p:nvSpPr>
          <p:cNvPr id="53" name="正方形/長方形 52"/>
          <p:cNvSpPr/>
          <p:nvPr/>
        </p:nvSpPr>
        <p:spPr>
          <a:xfrm>
            <a:off x="8949734" y="3899375"/>
            <a:ext cx="1188000" cy="1390437"/>
          </a:xfrm>
          <a:prstGeom prst="rect">
            <a:avLst/>
          </a:prstGeom>
          <a:solidFill>
            <a:schemeClr val="bg1">
              <a:alpha val="20000"/>
            </a:schemeClr>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 rtlCol="0" anchor="ctr" anchorCtr="0">
            <a:noAutofit/>
          </a:bodyPr>
          <a:lstStyle/>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保健師等の訪問、相談</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訪問看護</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往診 等</a:t>
            </a:r>
          </a:p>
        </p:txBody>
      </p:sp>
      <p:sp>
        <p:nvSpPr>
          <p:cNvPr id="54" name="正方形/長方形 53"/>
          <p:cNvSpPr/>
          <p:nvPr/>
        </p:nvSpPr>
        <p:spPr>
          <a:xfrm>
            <a:off x="8938458" y="3642187"/>
            <a:ext cx="1213447" cy="248481"/>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サービス例</a:t>
            </a:r>
          </a:p>
        </p:txBody>
      </p:sp>
      <p:sp>
        <p:nvSpPr>
          <p:cNvPr id="61" name="二等辺三角形 60"/>
          <p:cNvSpPr/>
          <p:nvPr/>
        </p:nvSpPr>
        <p:spPr>
          <a:xfrm rot="10800000">
            <a:off x="1044314" y="2713597"/>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1044314" y="3547402"/>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1044314" y="5329315"/>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471684" y="6443264"/>
            <a:ext cx="7680222"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t" anchorCtr="0">
            <a:noAutofit/>
          </a:bodyPr>
          <a:lstStyle/>
          <a:p>
            <a:pPr>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）が区市町村に順次配置されています。東京都には、</a:t>
            </a:r>
            <a:r>
              <a:rPr kumimoji="1" lang="en-US" altLang="ja-JP" sz="1400" spc="70" dirty="0">
                <a:solidFill>
                  <a:schemeClr val="tx1"/>
                </a:solidFill>
              </a:rPr>
              <a:t>18</a:t>
            </a:r>
            <a:r>
              <a:rPr kumimoji="1" lang="ja-JP" altLang="en-US" sz="1400" spc="70" dirty="0">
                <a:solidFill>
                  <a:schemeClr val="tx1"/>
                </a:solidFill>
              </a:rPr>
              <a:t>歳以上のヤングケアラーのためのヤングケアラー・コーディネーター（</a:t>
            </a:r>
            <a:r>
              <a:rPr kumimoji="1" lang="en-US" altLang="ja-JP" sz="1400" spc="70" dirty="0">
                <a:solidFill>
                  <a:schemeClr val="tx1"/>
                </a:solidFill>
              </a:rPr>
              <a:t>YCC</a:t>
            </a:r>
            <a:r>
              <a:rPr kumimoji="1" lang="ja-JP" altLang="en-US" sz="1400" spc="70" dirty="0">
                <a:solidFill>
                  <a:schemeClr val="tx1"/>
                </a:solidFill>
              </a:rPr>
              <a:t>）が配置されています</a:t>
            </a:r>
            <a:r>
              <a:rPr kumimoji="1" lang="ja-JP" altLang="en-US" sz="1400" b="1" spc="70" dirty="0">
                <a:solidFill>
                  <a:schemeClr val="tx1"/>
                </a:solidFill>
              </a:rPr>
              <a:t>（本編第４章）。</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335" y="6405138"/>
            <a:ext cx="753792" cy="752198"/>
          </a:xfrm>
          <a:prstGeom prst="rect">
            <a:avLst/>
          </a:prstGeom>
        </p:spPr>
      </p:pic>
      <p:sp>
        <p:nvSpPr>
          <p:cNvPr id="5" name="二等辺三角形 4"/>
          <p:cNvSpPr/>
          <p:nvPr/>
        </p:nvSpPr>
        <p:spPr>
          <a:xfrm rot="16200000">
            <a:off x="2176243" y="6652504"/>
            <a:ext cx="317326" cy="273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55" y="1598597"/>
            <a:ext cx="284694" cy="53623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855" y="2838625"/>
            <a:ext cx="458094" cy="506409"/>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373" y="3661862"/>
            <a:ext cx="475059" cy="508993"/>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405138"/>
            <a:ext cx="752198" cy="752198"/>
          </a:xfrm>
          <a:prstGeom prst="rect">
            <a:avLst/>
          </a:prstGeom>
        </p:spPr>
      </p:pic>
      <p:sp>
        <p:nvSpPr>
          <p:cNvPr id="34" name="正方形/長方形 33">
            <a:extLst>
              <a:ext uri="{FF2B5EF4-FFF2-40B4-BE49-F238E27FC236}">
                <a16:creationId xmlns:a16="http://schemas.microsoft.com/office/drawing/2014/main" id="{3B20F4AB-8E6A-4845-9BBD-00038A3E8BFC}"/>
              </a:ext>
            </a:extLst>
          </p:cNvPr>
          <p:cNvSpPr/>
          <p:nvPr/>
        </p:nvSpPr>
        <p:spPr>
          <a:xfrm>
            <a:off x="1753354" y="5485773"/>
            <a:ext cx="8398552" cy="81223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本人・家庭の様子を気にかけます。支援計画がある場合は、定例的な会議開催による見守りを行います。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地域の団体等から情報共有を受けることも有効です。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変化があればすぐに</a:t>
            </a:r>
            <a:r>
              <a:rPr kumimoji="1" lang="en-US" altLang="ja-JP" sz="1200" spc="70" dirty="0">
                <a:solidFill>
                  <a:schemeClr val="tx1"/>
                </a:solidFill>
              </a:rPr>
              <a:t>YCC</a:t>
            </a:r>
            <a:r>
              <a:rPr kumimoji="1" lang="ja-JP" altLang="en-US" sz="1200" spc="70" dirty="0">
                <a:solidFill>
                  <a:schemeClr val="tx1"/>
                </a:solidFill>
              </a:rPr>
              <a:t>に情報共有します。ちょっとした変化が、サインかもしれません。</a:t>
            </a:r>
          </a:p>
        </p:txBody>
      </p:sp>
      <p:grpSp>
        <p:nvGrpSpPr>
          <p:cNvPr id="35" name="グループ化 34">
            <a:extLst>
              <a:ext uri="{FF2B5EF4-FFF2-40B4-BE49-F238E27FC236}">
                <a16:creationId xmlns:a16="http://schemas.microsoft.com/office/drawing/2014/main" id="{C81D9160-0E9C-44C4-862E-75539496E299}"/>
              </a:ext>
            </a:extLst>
          </p:cNvPr>
          <p:cNvGrpSpPr/>
          <p:nvPr/>
        </p:nvGrpSpPr>
        <p:grpSpPr>
          <a:xfrm>
            <a:off x="539906" y="5485774"/>
            <a:ext cx="1213448" cy="812239"/>
            <a:chOff x="539906" y="1669817"/>
            <a:chExt cx="1213448" cy="1023480"/>
          </a:xfrm>
        </p:grpSpPr>
        <p:sp>
          <p:nvSpPr>
            <p:cNvPr id="36" name="正方形/長方形 35">
              <a:extLst>
                <a:ext uri="{FF2B5EF4-FFF2-40B4-BE49-F238E27FC236}">
                  <a16:creationId xmlns:a16="http://schemas.microsoft.com/office/drawing/2014/main" id="{74DB5F89-35BF-486B-90C9-1C4E42AC1895}"/>
                </a:ext>
              </a:extLst>
            </p:cNvPr>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37" name="角丸四角形 51">
              <a:extLst>
                <a:ext uri="{FF2B5EF4-FFF2-40B4-BE49-F238E27FC236}">
                  <a16:creationId xmlns:a16="http://schemas.microsoft.com/office/drawing/2014/main" id="{5512ADF2-C542-470B-8BDF-210F9FCE6DBC}"/>
                </a:ext>
              </a:extLst>
            </p:cNvPr>
            <p:cNvSpPr/>
            <p:nvPr/>
          </p:nvSpPr>
          <p:spPr>
            <a:xfrm>
              <a:off x="682236" y="2271542"/>
              <a:ext cx="960995" cy="281248"/>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zh-TW" sz="800" b="1" spc="70" dirty="0"/>
                <a:t>10</a:t>
              </a:r>
              <a:r>
                <a:rPr kumimoji="1" lang="zh-TW" altLang="en-US" sz="800" b="1" spc="70" dirty="0"/>
                <a:t>章</a:t>
              </a:r>
            </a:p>
          </p:txBody>
        </p:sp>
      </p:gr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969" y="5490219"/>
            <a:ext cx="574822" cy="516254"/>
          </a:xfrm>
          <a:prstGeom prst="rect">
            <a:avLst/>
          </a:prstGeom>
        </p:spPr>
      </p:pic>
      <p:sp>
        <p:nvSpPr>
          <p:cNvPr id="40" name="正方形/長方形 39">
            <a:extLst>
              <a:ext uri="{FF2B5EF4-FFF2-40B4-BE49-F238E27FC236}">
                <a16:creationId xmlns:a16="http://schemas.microsoft.com/office/drawing/2014/main" id="{24AEFBC7-1509-4416-BF02-8EE1D949C61C}"/>
              </a:ext>
            </a:extLst>
          </p:cNvPr>
          <p:cNvSpPr/>
          <p:nvPr/>
        </p:nvSpPr>
        <p:spPr>
          <a:xfrm>
            <a:off x="520700" y="7316481"/>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1000" spc="80" dirty="0">
                <a:solidFill>
                  <a:schemeClr val="tx1"/>
                </a:solidFill>
              </a:rPr>
              <a:t>※</a:t>
            </a:r>
            <a:r>
              <a:rPr kumimoji="1" lang="ja-JP" altLang="en-US" sz="1000" spc="80" dirty="0">
                <a:solidFill>
                  <a:schemeClr val="tx1"/>
                </a:solidFill>
              </a:rPr>
              <a:t>出所：厚生労働省保険局　「令和４年度診療報酬改定の概要 入院</a:t>
            </a:r>
            <a:r>
              <a:rPr kumimoji="1" lang="en-US" altLang="ja-JP" sz="1000" spc="80" dirty="0">
                <a:solidFill>
                  <a:schemeClr val="tx1"/>
                </a:solidFill>
              </a:rPr>
              <a:t>Ⅳ</a:t>
            </a:r>
            <a:r>
              <a:rPr kumimoji="1" lang="ja-JP" altLang="en-US" sz="1000" spc="80" dirty="0">
                <a:solidFill>
                  <a:schemeClr val="tx1"/>
                </a:solidFill>
              </a:rPr>
              <a:t>」（</a:t>
            </a:r>
            <a:r>
              <a:rPr kumimoji="1" lang="en-US" altLang="ja-JP" sz="1000" spc="80" dirty="0">
                <a:solidFill>
                  <a:schemeClr val="tx1"/>
                </a:solidFill>
              </a:rPr>
              <a:t>https://www.mhlw.go.jp/content/12400000/000920427.pdf</a:t>
            </a:r>
            <a:r>
              <a:rPr kumimoji="1" lang="ja-JP" altLang="en-US" sz="1000" spc="80" dirty="0">
                <a:solidFill>
                  <a:schemeClr val="tx1"/>
                </a:solidFill>
              </a:rPr>
              <a:t>）</a:t>
            </a:r>
            <a:endParaRPr kumimoji="1" lang="en-US" altLang="ja-JP" sz="1000" spc="80" dirty="0">
              <a:solidFill>
                <a:schemeClr val="tx1"/>
              </a:solidFill>
            </a:endParaRPr>
          </a:p>
        </p:txBody>
      </p:sp>
    </p:spTree>
    <p:extLst>
      <p:ext uri="{BB962C8B-B14F-4D97-AF65-F5344CB8AC3E}">
        <p14:creationId xmlns:p14="http://schemas.microsoft.com/office/powerpoint/2010/main" val="323609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ヤングケアラーと思われる子供に「気付く」ためのチェックリスト</a:t>
            </a:r>
          </a:p>
        </p:txBody>
      </p:sp>
      <p:grpSp>
        <p:nvGrpSpPr>
          <p:cNvPr id="43" name="グループ化 42"/>
          <p:cNvGrpSpPr/>
          <p:nvPr/>
        </p:nvGrpSpPr>
        <p:grpSpPr>
          <a:xfrm>
            <a:off x="539905" y="725489"/>
            <a:ext cx="9612000" cy="1544239"/>
            <a:chOff x="539906" y="870436"/>
            <a:chExt cx="9612000" cy="1415166"/>
          </a:xfrm>
        </p:grpSpPr>
        <p:sp>
          <p:nvSpPr>
            <p:cNvPr id="44" name="角丸四角形 43"/>
            <p:cNvSpPr/>
            <p:nvPr/>
          </p:nvSpPr>
          <p:spPr>
            <a:xfrm>
              <a:off x="539906" y="1079065"/>
              <a:ext cx="9612000" cy="1206537"/>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ヤングケアラーは自らがヤングケアラーだと相談をしてくるケースは多くなく、関係者が「気付く」ことが必要です。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家族全体を見ることで、ヤングケアラーに気付けることもあります。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本人・家庭には自覚がなく支援サービスが届かない可能性があり、アウトリーチが重要です。本編第７章も参照してください。</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母親が出産を期に精神疾患等になる可能性もあり、保健師は乳児家庭全戸訪問でも保護者や上のきょうだいの様子を気にかけることも気付きにつながるかもしれません。</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533040"/>
            <a:ext cx="3143095" cy="3031937"/>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□医師の往診、看護師の訪問看護、保健師の家</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庭訪問等の際に、食事づくりや洗濯などの家事、家族の介護等をしている姿を見かける</a:t>
            </a:r>
          </a:p>
          <a:p>
            <a:pPr>
              <a:lnSpc>
                <a:spcPct val="130000"/>
              </a:lnSpc>
              <a:buClr>
                <a:srgbClr val="F7B353"/>
              </a:buClr>
              <a:buSzPct val="120000"/>
            </a:pPr>
            <a:r>
              <a:rPr kumimoji="1" lang="ja-JP" altLang="en-US" sz="1050" spc="50" dirty="0">
                <a:solidFill>
                  <a:schemeClr val="tx1"/>
                </a:solidFill>
              </a:rPr>
              <a:t>□きょうだいの世話・送迎等をしている姿を見かける</a:t>
            </a:r>
          </a:p>
          <a:p>
            <a:pPr>
              <a:lnSpc>
                <a:spcPct val="130000"/>
              </a:lnSpc>
              <a:buClr>
                <a:srgbClr val="F7B353"/>
              </a:buClr>
              <a:buSzPct val="120000"/>
            </a:pPr>
            <a:r>
              <a:rPr kumimoji="1" lang="ja-JP" altLang="en-US" sz="1050" spc="50" dirty="0">
                <a:solidFill>
                  <a:schemeClr val="tx1"/>
                </a:solidFill>
              </a:rPr>
              <a:t>□家庭訪問時に傍にいて病状の説明や要望伝達をする、認知症の家族の見守りを行う、車いすを押す、買い物を手伝う等家族の付き添いをしている</a:t>
            </a:r>
          </a:p>
          <a:p>
            <a:pPr>
              <a:lnSpc>
                <a:spcPct val="130000"/>
              </a:lnSpc>
              <a:buClr>
                <a:srgbClr val="F7B353"/>
              </a:buClr>
              <a:buSzPct val="120000"/>
            </a:pPr>
            <a:r>
              <a:rPr kumimoji="1" lang="ja-JP" altLang="en-US" sz="1050" spc="50" dirty="0">
                <a:solidFill>
                  <a:schemeClr val="tx1"/>
                </a:solidFill>
              </a:rPr>
              <a:t>□通院の同行介助、薬の受け取り、電話でのやり取り、日本語の苦手な家族・聴覚障害のある家族等の通訳等家族のサポートを担っている</a:t>
            </a:r>
          </a:p>
          <a:p>
            <a:pPr>
              <a:lnSpc>
                <a:spcPct val="130000"/>
              </a:lnSpc>
              <a:buClr>
                <a:srgbClr val="F7B353"/>
              </a:buClr>
              <a:buSzPct val="120000"/>
            </a:pPr>
            <a:r>
              <a:rPr kumimoji="1" lang="ja-JP" altLang="en-US" sz="1050" spc="50" dirty="0">
                <a:solidFill>
                  <a:schemeClr val="tx1"/>
                </a:solidFill>
              </a:rPr>
              <a:t>□病気を悲観する家族や大声を出したり泣き出したりする家族をなだめたり、障害を持つきょうだいを励ますなど、感情面のサポートをしている</a:t>
            </a:r>
          </a:p>
        </p:txBody>
      </p:sp>
      <p:sp>
        <p:nvSpPr>
          <p:cNvPr id="60" name="正方形/長方形 59"/>
          <p:cNvSpPr/>
          <p:nvPr/>
        </p:nvSpPr>
        <p:spPr>
          <a:xfrm>
            <a:off x="539976"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子供がケアをしている様子</a:t>
            </a:r>
          </a:p>
        </p:txBody>
      </p:sp>
      <p:sp>
        <p:nvSpPr>
          <p:cNvPr id="62" name="角丸四角形 61"/>
          <p:cNvSpPr/>
          <p:nvPr/>
        </p:nvSpPr>
        <p:spPr>
          <a:xfrm>
            <a:off x="7005288" y="2533039"/>
            <a:ext cx="3143095" cy="479259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 </a:t>
            </a:r>
          </a:p>
          <a:p>
            <a:pPr>
              <a:lnSpc>
                <a:spcPct val="130000"/>
              </a:lnSpc>
              <a:buClr>
                <a:srgbClr val="F7B353"/>
              </a:buClr>
              <a:buSzPct val="120000"/>
            </a:pPr>
            <a:r>
              <a:rPr kumimoji="1" lang="ja-JP" altLang="en-US" sz="1050" spc="50" dirty="0">
                <a:solidFill>
                  <a:schemeClr val="tx1"/>
                </a:solidFill>
              </a:rPr>
              <a:t>□感情の起伏が激しい。または、感情を出さない</a:t>
            </a:r>
          </a:p>
          <a:p>
            <a:pPr>
              <a:lnSpc>
                <a:spcPct val="130000"/>
              </a:lnSpc>
              <a:buClr>
                <a:srgbClr val="F7B353"/>
              </a:buClr>
              <a:buSzPct val="120000"/>
            </a:pPr>
            <a:r>
              <a:rPr kumimoji="1" lang="ja-JP" altLang="en-US" sz="1050" spc="50" dirty="0">
                <a:solidFill>
                  <a:schemeClr val="tx1"/>
                </a:solidFill>
              </a:rPr>
              <a:t>□家族の病状からくる暴言や暴力等のつらい体験にも気丈にふるまい、周囲の人に気を遣いすぎる</a:t>
            </a:r>
          </a:p>
          <a:p>
            <a:pPr>
              <a:lnSpc>
                <a:spcPct val="130000"/>
              </a:lnSpc>
              <a:buClr>
                <a:srgbClr val="F7B353"/>
              </a:buClr>
              <a:buSzPct val="120000"/>
            </a:pPr>
            <a:r>
              <a:rPr kumimoji="1" lang="ja-JP" altLang="en-US" sz="1050" spc="50" dirty="0">
                <a:solidFill>
                  <a:schemeClr val="tx1"/>
                </a:solidFill>
              </a:rPr>
              <a:t>□年齢に不相応な受け答え</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（年齢よりも幼い、または大人びている）</a:t>
            </a:r>
          </a:p>
          <a:p>
            <a:pPr>
              <a:lnSpc>
                <a:spcPct val="130000"/>
              </a:lnSpc>
              <a:buClr>
                <a:srgbClr val="F7B353"/>
              </a:buClr>
              <a:buSzPct val="120000"/>
            </a:pPr>
            <a:r>
              <a:rPr kumimoji="1" lang="ja-JP" altLang="en-US" sz="1050" spc="50" dirty="0">
                <a:solidFill>
                  <a:schemeClr val="tx1"/>
                </a:solidFill>
              </a:rPr>
              <a:t>□自分の事を話したがらない、質問などをすると話をすり替える</a:t>
            </a:r>
          </a:p>
          <a:p>
            <a:pPr>
              <a:lnSpc>
                <a:spcPct val="130000"/>
              </a:lnSpc>
              <a:buClr>
                <a:srgbClr val="F7B353"/>
              </a:buClr>
              <a:buSzPct val="120000"/>
            </a:pPr>
            <a:r>
              <a:rPr kumimoji="1" lang="ja-JP" altLang="en-US" sz="1050" spc="50" dirty="0">
                <a:solidFill>
                  <a:schemeClr val="tx1"/>
                </a:solidFill>
              </a:rPr>
              <a:t>□物や支援を欲しがらない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□家族の顔色をうかがっている</a:t>
            </a:r>
          </a:p>
          <a:p>
            <a:pPr>
              <a:lnSpc>
                <a:spcPct val="130000"/>
              </a:lnSpc>
              <a:buClr>
                <a:srgbClr val="F7B353"/>
              </a:buClr>
              <a:buSzPct val="120000"/>
            </a:pPr>
            <a:r>
              <a:rPr kumimoji="1" lang="ja-JP" altLang="en-US" sz="1050" spc="50" dirty="0">
                <a:solidFill>
                  <a:schemeClr val="tx1"/>
                </a:solidFill>
              </a:rPr>
              <a:t>□診察時の様子から、体調不良の背景に家庭環境などの要因が推測される</a:t>
            </a:r>
          </a:p>
          <a:p>
            <a:pPr>
              <a:lnSpc>
                <a:spcPct val="130000"/>
              </a:lnSpc>
              <a:buClr>
                <a:srgbClr val="F7B353"/>
              </a:buClr>
              <a:buSzPct val="120000"/>
            </a:pPr>
            <a:r>
              <a:rPr kumimoji="1" lang="ja-JP" altLang="en-US" sz="1050" spc="50" dirty="0">
                <a:solidFill>
                  <a:schemeClr val="tx1"/>
                </a:solidFill>
              </a:rPr>
              <a:t>□遅刻や学校にきちんと行けていない様子がみられる</a:t>
            </a:r>
          </a:p>
          <a:p>
            <a:pPr>
              <a:lnSpc>
                <a:spcPct val="130000"/>
              </a:lnSpc>
              <a:buClr>
                <a:srgbClr val="F7B353"/>
              </a:buClr>
              <a:buSzPct val="120000"/>
            </a:pPr>
            <a:r>
              <a:rPr kumimoji="1" lang="ja-JP" altLang="en-US" sz="1050" spc="50" dirty="0">
                <a:solidFill>
                  <a:schemeClr val="tx1"/>
                </a:solidFill>
              </a:rPr>
              <a:t>□以前はよく子供同士で交流があったのに、学校行事、部活動、地域の集まり等に参加しなくなった</a:t>
            </a:r>
          </a:p>
          <a:p>
            <a:pPr>
              <a:lnSpc>
                <a:spcPct val="130000"/>
              </a:lnSpc>
              <a:buClr>
                <a:srgbClr val="F7B353"/>
              </a:buClr>
              <a:buSzPct val="120000"/>
            </a:pPr>
            <a:r>
              <a:rPr kumimoji="1" lang="ja-JP" altLang="en-US" sz="1050" spc="50" dirty="0">
                <a:solidFill>
                  <a:schemeClr val="tx1"/>
                </a:solidFill>
              </a:rPr>
              <a:t>□時に家族と大ゲンカや家出をしていることがある</a:t>
            </a:r>
          </a:p>
          <a:p>
            <a:pPr>
              <a:lnSpc>
                <a:spcPct val="130000"/>
              </a:lnSpc>
              <a:buClr>
                <a:srgbClr val="F7B353"/>
              </a:buClr>
              <a:buSzPct val="120000"/>
            </a:pPr>
            <a:endParaRPr kumimoji="1" lang="ja-JP" altLang="en-US" sz="1050" spc="50" dirty="0">
              <a:solidFill>
                <a:schemeClr val="tx1"/>
              </a:solidFill>
            </a:endParaRPr>
          </a:p>
        </p:txBody>
      </p:sp>
      <p:sp>
        <p:nvSpPr>
          <p:cNvPr id="63" name="正方形/長方形 62"/>
          <p:cNvSpPr/>
          <p:nvPr/>
        </p:nvSpPr>
        <p:spPr>
          <a:xfrm>
            <a:off x="7005359" y="2282583"/>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ケアによる影響と思われる子供の様子</a:t>
            </a:r>
          </a:p>
        </p:txBody>
      </p:sp>
      <p:sp>
        <p:nvSpPr>
          <p:cNvPr id="65" name="角丸四角形 64"/>
          <p:cNvSpPr/>
          <p:nvPr/>
        </p:nvSpPr>
        <p:spPr>
          <a:xfrm>
            <a:off x="3770311" y="2533039"/>
            <a:ext cx="3143095" cy="3031939"/>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□身なりが整っていない　　　　</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□食事の世話がされていないようである　</a:t>
            </a:r>
          </a:p>
          <a:p>
            <a:pPr>
              <a:lnSpc>
                <a:spcPct val="130000"/>
              </a:lnSpc>
              <a:buClr>
                <a:srgbClr val="F7B353"/>
              </a:buClr>
              <a:buSzPct val="120000"/>
            </a:pPr>
            <a:r>
              <a:rPr kumimoji="1" lang="ja-JP" altLang="en-US" sz="1050" spc="50" dirty="0">
                <a:solidFill>
                  <a:schemeClr val="tx1"/>
                </a:solidFill>
              </a:rPr>
              <a:t>□平均よりも痩せている　</a:t>
            </a:r>
          </a:p>
          <a:p>
            <a:pPr>
              <a:lnSpc>
                <a:spcPct val="130000"/>
              </a:lnSpc>
              <a:buClr>
                <a:srgbClr val="F7B353"/>
              </a:buClr>
              <a:buSzPct val="120000"/>
            </a:pPr>
            <a:r>
              <a:rPr kumimoji="1" lang="ja-JP" altLang="en-US" sz="1050" spc="50" dirty="0">
                <a:solidFill>
                  <a:schemeClr val="tx1"/>
                </a:solidFill>
              </a:rPr>
              <a:t>□学校に提出する書類や保育園に通うきょうだいの準備等をするしっかり者である</a:t>
            </a:r>
          </a:p>
          <a:p>
            <a:pPr>
              <a:lnSpc>
                <a:spcPct val="130000"/>
              </a:lnSpc>
              <a:buClr>
                <a:srgbClr val="F7B353"/>
              </a:buClr>
              <a:buSzPct val="120000"/>
            </a:pPr>
            <a:r>
              <a:rPr kumimoji="1" lang="ja-JP" altLang="en-US" sz="1050" spc="50" dirty="0">
                <a:solidFill>
                  <a:schemeClr val="tx1"/>
                </a:solidFill>
              </a:rPr>
              <a:t>□役所等とのやり取りをし、書類の提出等を行っている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□保清されていない（同じ服を着ている、入浴をしていない様子がうかがえる）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□アルコール・薬物・ギャンブル問題を抱える家族に対応している</a:t>
            </a:r>
          </a:p>
          <a:p>
            <a:pPr>
              <a:lnSpc>
                <a:spcPct val="130000"/>
              </a:lnSpc>
              <a:buClr>
                <a:srgbClr val="F7B353"/>
              </a:buClr>
              <a:buSzPct val="120000"/>
            </a:pPr>
            <a:r>
              <a:rPr kumimoji="1" lang="ja-JP" altLang="en-US" sz="1050" spc="50" dirty="0">
                <a:solidFill>
                  <a:schemeClr val="tx1"/>
                </a:solidFill>
              </a:rPr>
              <a:t>□（認知症や精神疾患などで）目を離せない家族の見守りや声かけなどの気遣いをしている</a:t>
            </a:r>
          </a:p>
          <a:p>
            <a:pPr>
              <a:lnSpc>
                <a:spcPct val="130000"/>
              </a:lnSpc>
              <a:buClr>
                <a:srgbClr val="F7B353"/>
              </a:buClr>
              <a:buSzPct val="120000"/>
            </a:pPr>
            <a:endParaRPr kumimoji="1" lang="ja-JP" altLang="en-US" sz="1050" spc="50" dirty="0">
              <a:solidFill>
                <a:schemeClr val="tx1"/>
              </a:solidFill>
              <a:highlight>
                <a:srgbClr val="00FFFF"/>
              </a:highlight>
            </a:endParaRPr>
          </a:p>
          <a:p>
            <a:pPr>
              <a:lnSpc>
                <a:spcPct val="130000"/>
              </a:lnSpc>
              <a:buClr>
                <a:srgbClr val="F7B353"/>
              </a:buClr>
              <a:buSzPct val="120000"/>
            </a:pPr>
            <a:endParaRPr kumimoji="1" lang="en-US" altLang="ja-JP" sz="1050" spc="50" dirty="0">
              <a:solidFill>
                <a:schemeClr val="tx1"/>
              </a:solidFill>
            </a:endParaRPr>
          </a:p>
        </p:txBody>
      </p:sp>
      <p:sp>
        <p:nvSpPr>
          <p:cNvPr id="66" name="正方形/長方形 65"/>
          <p:cNvSpPr/>
          <p:nvPr/>
        </p:nvSpPr>
        <p:spPr>
          <a:xfrm>
            <a:off x="3770382"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子供が必要な世話をされていない様子</a:t>
            </a:r>
          </a:p>
        </p:txBody>
      </p:sp>
      <p:sp>
        <p:nvSpPr>
          <p:cNvPr id="68" name="角丸四角形 67"/>
          <p:cNvSpPr/>
          <p:nvPr/>
        </p:nvSpPr>
        <p:spPr>
          <a:xfrm>
            <a:off x="875318" y="5645014"/>
            <a:ext cx="6042135" cy="168062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30000"/>
              </a:lnSpc>
              <a:buClr>
                <a:srgbClr val="F7B353"/>
              </a:buClr>
              <a:buSzPct val="120000"/>
            </a:pPr>
            <a:r>
              <a:rPr kumimoji="1" lang="ja-JP" altLang="en-US" sz="1050" spc="50" dirty="0">
                <a:solidFill>
                  <a:schemeClr val="tx1"/>
                </a:solidFill>
              </a:rPr>
              <a:t>□家庭訪問時に家の中や子供部屋が散らかっている、着られなくなった服なども放置されている</a:t>
            </a:r>
          </a:p>
          <a:p>
            <a:pPr>
              <a:lnSpc>
                <a:spcPct val="130000"/>
              </a:lnSpc>
              <a:buClr>
                <a:srgbClr val="F7B353"/>
              </a:buClr>
              <a:buSzPct val="120000"/>
            </a:pPr>
            <a:r>
              <a:rPr kumimoji="1" lang="ja-JP" altLang="en-US" sz="1050" spc="50" dirty="0">
                <a:solidFill>
                  <a:schemeClr val="tx1"/>
                </a:solidFill>
              </a:rPr>
              <a:t>□手続きの遅れ・漏れ等がある</a:t>
            </a:r>
          </a:p>
          <a:p>
            <a:pPr>
              <a:lnSpc>
                <a:spcPct val="130000"/>
              </a:lnSpc>
              <a:buClr>
                <a:srgbClr val="F7B353"/>
              </a:buClr>
              <a:buSzPct val="120000"/>
            </a:pPr>
            <a:r>
              <a:rPr kumimoji="1" lang="ja-JP" altLang="en-US" sz="1050" spc="50" dirty="0">
                <a:solidFill>
                  <a:schemeClr val="tx1"/>
                </a:solidFill>
              </a:rPr>
              <a:t>□家族の世話について、子供をあてにしている</a:t>
            </a:r>
          </a:p>
          <a:p>
            <a:pPr>
              <a:lnSpc>
                <a:spcPct val="130000"/>
              </a:lnSpc>
              <a:buClr>
                <a:srgbClr val="F7B353"/>
              </a:buClr>
              <a:buSzPct val="120000"/>
            </a:pPr>
            <a:r>
              <a:rPr kumimoji="1" lang="ja-JP" altLang="en-US" sz="1050" spc="50" dirty="0">
                <a:solidFill>
                  <a:schemeClr val="tx1"/>
                </a:solidFill>
              </a:rPr>
              <a:t>□家事援助などの必要なサービスを入れたがらない　</a:t>
            </a:r>
          </a:p>
          <a:p>
            <a:pPr>
              <a:lnSpc>
                <a:spcPct val="130000"/>
              </a:lnSpc>
              <a:buClr>
                <a:srgbClr val="F7B353"/>
              </a:buClr>
              <a:buSzPct val="120000"/>
            </a:pPr>
            <a:r>
              <a:rPr kumimoji="1" lang="ja-JP" altLang="en-US" sz="1050" spc="50" dirty="0">
                <a:solidFill>
                  <a:schemeClr val="tx1"/>
                </a:solidFill>
              </a:rPr>
              <a:t>□保護者が学校の授業参観や面談に行かない、地域の集まりに顔を出さない</a:t>
            </a:r>
          </a:p>
        </p:txBody>
      </p:sp>
      <p:sp>
        <p:nvSpPr>
          <p:cNvPr id="69" name="正方形/長方形 68"/>
          <p:cNvSpPr/>
          <p:nvPr/>
        </p:nvSpPr>
        <p:spPr>
          <a:xfrm flipH="1">
            <a:off x="539905" y="5645014"/>
            <a:ext cx="335412" cy="1680623"/>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保護者・家族の様子</a:t>
            </a:r>
          </a:p>
        </p:txBody>
      </p:sp>
      <p:sp>
        <p:nvSpPr>
          <p:cNvPr id="17" name="フリーフォーム 263">
            <a:extLst>
              <a:ext uri="{FF2B5EF4-FFF2-40B4-BE49-F238E27FC236}">
                <a16:creationId xmlns:a16="http://schemas.microsoft.com/office/drawing/2014/main" id="{0A04D176-92B6-43DC-A229-7CB8DB9960A6}"/>
              </a:ext>
            </a:extLst>
          </p:cNvPr>
          <p:cNvSpPr/>
          <p:nvPr/>
        </p:nvSpPr>
        <p:spPr>
          <a:xfrm>
            <a:off x="671488" y="326104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263">
            <a:extLst>
              <a:ext uri="{FF2B5EF4-FFF2-40B4-BE49-F238E27FC236}">
                <a16:creationId xmlns:a16="http://schemas.microsoft.com/office/drawing/2014/main" id="{0A14F5AC-74CF-429C-8B3A-B0BB0728D086}"/>
              </a:ext>
            </a:extLst>
          </p:cNvPr>
          <p:cNvSpPr/>
          <p:nvPr/>
        </p:nvSpPr>
        <p:spPr>
          <a:xfrm>
            <a:off x="671488" y="346787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D43C6ACC-B2A4-4980-8B28-5C6A787C770E}"/>
              </a:ext>
            </a:extLst>
          </p:cNvPr>
          <p:cNvSpPr/>
          <p:nvPr/>
        </p:nvSpPr>
        <p:spPr>
          <a:xfrm>
            <a:off x="671488" y="409924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BB35CC64-FA04-4945-816C-B94027662465}"/>
              </a:ext>
            </a:extLst>
          </p:cNvPr>
          <p:cNvSpPr/>
          <p:nvPr/>
        </p:nvSpPr>
        <p:spPr>
          <a:xfrm>
            <a:off x="671488" y="471973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63">
            <a:extLst>
              <a:ext uri="{FF2B5EF4-FFF2-40B4-BE49-F238E27FC236}">
                <a16:creationId xmlns:a16="http://schemas.microsoft.com/office/drawing/2014/main" id="{954F8FF8-AC6A-4FE1-B74D-D55F32D7286C}"/>
              </a:ext>
            </a:extLst>
          </p:cNvPr>
          <p:cNvSpPr/>
          <p:nvPr/>
        </p:nvSpPr>
        <p:spPr>
          <a:xfrm>
            <a:off x="671488" y="535110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2">
            <a:extLst>
              <a:ext uri="{FF2B5EF4-FFF2-40B4-BE49-F238E27FC236}">
                <a16:creationId xmlns:a16="http://schemas.microsoft.com/office/drawing/2014/main" id="{951F9E77-7A05-4E3D-864D-E48A07E6DAC2}"/>
              </a:ext>
            </a:extLst>
          </p:cNvPr>
          <p:cNvSpPr/>
          <p:nvPr/>
        </p:nvSpPr>
        <p:spPr>
          <a:xfrm>
            <a:off x="3905906" y="285122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12">
            <a:extLst>
              <a:ext uri="{FF2B5EF4-FFF2-40B4-BE49-F238E27FC236}">
                <a16:creationId xmlns:a16="http://schemas.microsoft.com/office/drawing/2014/main" id="{87D726DE-1052-421F-8AC2-FF9AEC2B9341}"/>
              </a:ext>
            </a:extLst>
          </p:cNvPr>
          <p:cNvSpPr/>
          <p:nvPr/>
        </p:nvSpPr>
        <p:spPr>
          <a:xfrm>
            <a:off x="3905906" y="305805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12">
            <a:extLst>
              <a:ext uri="{FF2B5EF4-FFF2-40B4-BE49-F238E27FC236}">
                <a16:creationId xmlns:a16="http://schemas.microsoft.com/office/drawing/2014/main" id="{D0A1AB87-76FF-40FE-92AB-A7F38E2C9BC0}"/>
              </a:ext>
            </a:extLst>
          </p:cNvPr>
          <p:cNvSpPr/>
          <p:nvPr/>
        </p:nvSpPr>
        <p:spPr>
          <a:xfrm>
            <a:off x="3905906" y="327577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21AE0B51-5DF2-4FF4-BFF8-1A1C95B1050B}"/>
              </a:ext>
            </a:extLst>
          </p:cNvPr>
          <p:cNvSpPr/>
          <p:nvPr/>
        </p:nvSpPr>
        <p:spPr>
          <a:xfrm>
            <a:off x="3905906" y="368942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AF28FE1C-2F14-4495-A674-9CA62CEB4E2B}"/>
              </a:ext>
            </a:extLst>
          </p:cNvPr>
          <p:cNvSpPr/>
          <p:nvPr/>
        </p:nvSpPr>
        <p:spPr>
          <a:xfrm>
            <a:off x="3905906" y="410308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34">
            <a:extLst>
              <a:ext uri="{FF2B5EF4-FFF2-40B4-BE49-F238E27FC236}">
                <a16:creationId xmlns:a16="http://schemas.microsoft.com/office/drawing/2014/main" id="{AD69DFB0-4834-495C-B4C3-B1685BC65543}"/>
              </a:ext>
            </a:extLst>
          </p:cNvPr>
          <p:cNvSpPr/>
          <p:nvPr/>
        </p:nvSpPr>
        <p:spPr>
          <a:xfrm>
            <a:off x="7140358" y="286531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34">
            <a:extLst>
              <a:ext uri="{FF2B5EF4-FFF2-40B4-BE49-F238E27FC236}">
                <a16:creationId xmlns:a16="http://schemas.microsoft.com/office/drawing/2014/main" id="{C5C830A0-3DF5-4AC0-8C38-4752066DB066}"/>
              </a:ext>
            </a:extLst>
          </p:cNvPr>
          <p:cNvSpPr/>
          <p:nvPr/>
        </p:nvSpPr>
        <p:spPr>
          <a:xfrm>
            <a:off x="7140358" y="620722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34">
            <a:extLst>
              <a:ext uri="{FF2B5EF4-FFF2-40B4-BE49-F238E27FC236}">
                <a16:creationId xmlns:a16="http://schemas.microsoft.com/office/drawing/2014/main" id="{3D4486F9-1BE3-452A-901E-ECEAE6510A39}"/>
              </a:ext>
            </a:extLst>
          </p:cNvPr>
          <p:cNvSpPr/>
          <p:nvPr/>
        </p:nvSpPr>
        <p:spPr>
          <a:xfrm>
            <a:off x="7140358" y="597863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34">
            <a:extLst>
              <a:ext uri="{FF2B5EF4-FFF2-40B4-BE49-F238E27FC236}">
                <a16:creationId xmlns:a16="http://schemas.microsoft.com/office/drawing/2014/main" id="{0E3A67E9-77E4-4682-A614-BF415826BC32}"/>
              </a:ext>
            </a:extLst>
          </p:cNvPr>
          <p:cNvSpPr/>
          <p:nvPr/>
        </p:nvSpPr>
        <p:spPr>
          <a:xfrm>
            <a:off x="7140358" y="556497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34">
            <a:extLst>
              <a:ext uri="{FF2B5EF4-FFF2-40B4-BE49-F238E27FC236}">
                <a16:creationId xmlns:a16="http://schemas.microsoft.com/office/drawing/2014/main" id="{ED90613D-F90F-464A-A7F7-6DB32C7D6665}"/>
              </a:ext>
            </a:extLst>
          </p:cNvPr>
          <p:cNvSpPr/>
          <p:nvPr/>
        </p:nvSpPr>
        <p:spPr>
          <a:xfrm>
            <a:off x="7140358" y="514950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フリーフォーム 234">
            <a:extLst>
              <a:ext uri="{FF2B5EF4-FFF2-40B4-BE49-F238E27FC236}">
                <a16:creationId xmlns:a16="http://schemas.microsoft.com/office/drawing/2014/main" id="{870402E3-4229-4B05-AE09-89C8322EE54E}"/>
              </a:ext>
            </a:extLst>
          </p:cNvPr>
          <p:cNvSpPr/>
          <p:nvPr/>
        </p:nvSpPr>
        <p:spPr>
          <a:xfrm>
            <a:off x="7140358" y="473765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234">
            <a:extLst>
              <a:ext uri="{FF2B5EF4-FFF2-40B4-BE49-F238E27FC236}">
                <a16:creationId xmlns:a16="http://schemas.microsoft.com/office/drawing/2014/main" id="{566B1AA9-194C-47A8-8742-CFD330EBE727}"/>
              </a:ext>
            </a:extLst>
          </p:cNvPr>
          <p:cNvSpPr/>
          <p:nvPr/>
        </p:nvSpPr>
        <p:spPr>
          <a:xfrm>
            <a:off x="7140358" y="453083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DEA9B0AD-7446-464E-99D1-30D55263AADC}"/>
              </a:ext>
            </a:extLst>
          </p:cNvPr>
          <p:cNvSpPr/>
          <p:nvPr/>
        </p:nvSpPr>
        <p:spPr>
          <a:xfrm>
            <a:off x="7140358" y="432400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4B0A8EA3-5906-40CB-92FD-E91927E0B152}"/>
              </a:ext>
            </a:extLst>
          </p:cNvPr>
          <p:cNvSpPr/>
          <p:nvPr/>
        </p:nvSpPr>
        <p:spPr>
          <a:xfrm>
            <a:off x="7140358" y="3083030"/>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DBF893B5-AB12-44E9-940D-4B2C795A78F1}"/>
              </a:ext>
            </a:extLst>
          </p:cNvPr>
          <p:cNvSpPr/>
          <p:nvPr/>
        </p:nvSpPr>
        <p:spPr>
          <a:xfrm>
            <a:off x="7140358" y="349668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CEE58050-2E4D-412C-9C90-3016AE26FEE8}"/>
              </a:ext>
            </a:extLst>
          </p:cNvPr>
          <p:cNvSpPr/>
          <p:nvPr/>
        </p:nvSpPr>
        <p:spPr>
          <a:xfrm>
            <a:off x="7140358" y="391034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326762C-6DBF-443F-9EC5-07533C35E114}"/>
              </a:ext>
            </a:extLst>
          </p:cNvPr>
          <p:cNvGrpSpPr/>
          <p:nvPr/>
        </p:nvGrpSpPr>
        <p:grpSpPr>
          <a:xfrm>
            <a:off x="1264023" y="5958737"/>
            <a:ext cx="5290321" cy="849079"/>
            <a:chOff x="1154345" y="5958737"/>
            <a:chExt cx="5400000" cy="849079"/>
          </a:xfrm>
        </p:grpSpPr>
        <p:sp>
          <p:nvSpPr>
            <p:cNvPr id="38" name="フリーフォーム 222">
              <a:extLst>
                <a:ext uri="{FF2B5EF4-FFF2-40B4-BE49-F238E27FC236}">
                  <a16:creationId xmlns:a16="http://schemas.microsoft.com/office/drawing/2014/main" id="{D3547D4A-E15C-455D-A30F-6FDA7C05AA4C}"/>
                </a:ext>
              </a:extLst>
            </p:cNvPr>
            <p:cNvSpPr/>
            <p:nvPr/>
          </p:nvSpPr>
          <p:spPr>
            <a:xfrm>
              <a:off x="1154345" y="5958737"/>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DDA3C159-1AE4-41E3-A7DB-F8C0663CD7DA}"/>
                </a:ext>
              </a:extLst>
            </p:cNvPr>
            <p:cNvSpPr/>
            <p:nvPr/>
          </p:nvSpPr>
          <p:spPr>
            <a:xfrm>
              <a:off x="1154345" y="6176447"/>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222">
              <a:extLst>
                <a:ext uri="{FF2B5EF4-FFF2-40B4-BE49-F238E27FC236}">
                  <a16:creationId xmlns:a16="http://schemas.microsoft.com/office/drawing/2014/main" id="{91ECA6CD-9473-4FFA-B016-1669ED9C332C}"/>
                </a:ext>
              </a:extLst>
            </p:cNvPr>
            <p:cNvSpPr/>
            <p:nvPr/>
          </p:nvSpPr>
          <p:spPr>
            <a:xfrm>
              <a:off x="1154345" y="6383273"/>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222">
              <a:extLst>
                <a:ext uri="{FF2B5EF4-FFF2-40B4-BE49-F238E27FC236}">
                  <a16:creationId xmlns:a16="http://schemas.microsoft.com/office/drawing/2014/main" id="{55154DC2-68B3-41B7-9A11-45222C8FE6B9}"/>
                </a:ext>
              </a:extLst>
            </p:cNvPr>
            <p:cNvSpPr/>
            <p:nvPr/>
          </p:nvSpPr>
          <p:spPr>
            <a:xfrm>
              <a:off x="1154345" y="6590104"/>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811110AC-A132-4E6D-B48C-1C2E8B25E482}"/>
                </a:ext>
              </a:extLst>
            </p:cNvPr>
            <p:cNvSpPr/>
            <p:nvPr/>
          </p:nvSpPr>
          <p:spPr>
            <a:xfrm>
              <a:off x="1154345" y="6807816"/>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フリーフォーム 212">
            <a:extLst>
              <a:ext uri="{FF2B5EF4-FFF2-40B4-BE49-F238E27FC236}">
                <a16:creationId xmlns:a16="http://schemas.microsoft.com/office/drawing/2014/main" id="{C3E02250-1B0E-3E73-6F07-5FE1C73ACB24}"/>
              </a:ext>
            </a:extLst>
          </p:cNvPr>
          <p:cNvSpPr/>
          <p:nvPr/>
        </p:nvSpPr>
        <p:spPr>
          <a:xfrm>
            <a:off x="3905906" y="450642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212">
            <a:extLst>
              <a:ext uri="{FF2B5EF4-FFF2-40B4-BE49-F238E27FC236}">
                <a16:creationId xmlns:a16="http://schemas.microsoft.com/office/drawing/2014/main" id="{35132909-B0DD-A73B-5DD0-83E9091336EA}"/>
              </a:ext>
            </a:extLst>
          </p:cNvPr>
          <p:cNvSpPr/>
          <p:nvPr/>
        </p:nvSpPr>
        <p:spPr>
          <a:xfrm>
            <a:off x="3905906" y="535844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212">
            <a:extLst>
              <a:ext uri="{FF2B5EF4-FFF2-40B4-BE49-F238E27FC236}">
                <a16:creationId xmlns:a16="http://schemas.microsoft.com/office/drawing/2014/main" id="{6242DBDE-6973-303C-ABB9-375B1784522E}"/>
              </a:ext>
            </a:extLst>
          </p:cNvPr>
          <p:cNvSpPr/>
          <p:nvPr/>
        </p:nvSpPr>
        <p:spPr>
          <a:xfrm>
            <a:off x="3905906" y="493299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350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若者ケアラーと思われる若者に「気付く」ためのチェックリスト</a:t>
            </a:r>
          </a:p>
        </p:txBody>
      </p:sp>
      <p:grpSp>
        <p:nvGrpSpPr>
          <p:cNvPr id="43" name="グループ化 42"/>
          <p:cNvGrpSpPr/>
          <p:nvPr/>
        </p:nvGrpSpPr>
        <p:grpSpPr>
          <a:xfrm>
            <a:off x="539905" y="725489"/>
            <a:ext cx="9612000" cy="1087777"/>
            <a:chOff x="539906" y="870436"/>
            <a:chExt cx="9612000" cy="996857"/>
          </a:xfrm>
        </p:grpSpPr>
        <p:sp>
          <p:nvSpPr>
            <p:cNvPr id="44" name="角丸四角形 43"/>
            <p:cNvSpPr/>
            <p:nvPr/>
          </p:nvSpPr>
          <p:spPr>
            <a:xfrm>
              <a:off x="539906" y="1079065"/>
              <a:ext cx="9612000" cy="78822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若者ケアラーは、「家族の世話は当たり前」と考え、自らのケアの負荷を自覚していないことが多くあります。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就労や進学の相談場面で、</a:t>
              </a:r>
              <a:r>
                <a:rPr kumimoji="1" lang="ja-JP" altLang="en-US" sz="1200" b="1" spc="80" dirty="0">
                  <a:solidFill>
                    <a:srgbClr val="FB5A15"/>
                  </a:solidFill>
                </a:rPr>
                <a:t>「なぜ時間が取れないのか」「なぜ就職をあきらめているのか」</a:t>
              </a:r>
              <a:r>
                <a:rPr kumimoji="1" lang="ja-JP" altLang="en-US" sz="1200" spc="80" dirty="0">
                  <a:solidFill>
                    <a:schemeClr val="tx1"/>
                  </a:solidFill>
                </a:rPr>
                <a:t>といった背景を探ることで、ケアの事実に気付けることがあります。</a:t>
              </a:r>
              <a:r>
                <a:rPr kumimoji="1" lang="en-US" altLang="ja-JP" sz="1200" spc="80" dirty="0">
                  <a:solidFill>
                    <a:schemeClr val="tx1"/>
                  </a:solidFill>
                </a:rPr>
                <a:t>※</a:t>
              </a:r>
              <a:r>
                <a:rPr kumimoji="1" lang="ja-JP" altLang="en-US" sz="1200" spc="80" dirty="0">
                  <a:solidFill>
                    <a:schemeClr val="tx1"/>
                  </a:solidFill>
                </a:rPr>
                <a:t>別冊付録のチェックリストも併せて参照してください。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183521"/>
            <a:ext cx="3143095" cy="5128593"/>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□家族の日常生活の世話（調理、掃除、洗濯、買い物等）を主に担っている</a:t>
            </a:r>
          </a:p>
          <a:p>
            <a:pPr>
              <a:lnSpc>
                <a:spcPct val="130000"/>
              </a:lnSpc>
              <a:buClr>
                <a:srgbClr val="F7B353"/>
              </a:buClr>
              <a:buSzPct val="120000"/>
            </a:pPr>
            <a:r>
              <a:rPr kumimoji="1" lang="ja-JP" altLang="en-US" sz="1050" spc="50" dirty="0">
                <a:solidFill>
                  <a:schemeClr val="tx1"/>
                </a:solidFill>
              </a:rPr>
              <a:t>□家族の身体介護や付添い、入浴・トイレの介助をしている</a:t>
            </a:r>
          </a:p>
          <a:p>
            <a:pPr>
              <a:lnSpc>
                <a:spcPct val="130000"/>
              </a:lnSpc>
              <a:buClr>
                <a:srgbClr val="F7B353"/>
              </a:buClr>
              <a:buSzPct val="120000"/>
            </a:pPr>
            <a:r>
              <a:rPr kumimoji="1" lang="ja-JP" altLang="en-US" sz="1050" spc="50" dirty="0">
                <a:solidFill>
                  <a:schemeClr val="tx1"/>
                </a:solidFill>
              </a:rPr>
              <a:t>□幼いきょうだいの世話、保護者役（送迎、食事提供、学習支援等）を担っている</a:t>
            </a:r>
          </a:p>
          <a:p>
            <a:pPr>
              <a:lnSpc>
                <a:spcPct val="130000"/>
              </a:lnSpc>
              <a:buClr>
                <a:srgbClr val="F7B353"/>
              </a:buClr>
              <a:buSzPct val="120000"/>
            </a:pPr>
            <a:r>
              <a:rPr kumimoji="1" lang="ja-JP" altLang="en-US" sz="1050" spc="50" dirty="0">
                <a:solidFill>
                  <a:schemeClr val="tx1"/>
                </a:solidFill>
              </a:rPr>
              <a:t>□家族の感情面・精神的なサポート（愚痴を聞く、なだめる、見守る）を常に担っている</a:t>
            </a:r>
          </a:p>
          <a:p>
            <a:pPr>
              <a:lnSpc>
                <a:spcPct val="130000"/>
              </a:lnSpc>
              <a:buClr>
                <a:srgbClr val="F7B353"/>
              </a:buClr>
              <a:buSzPct val="120000"/>
            </a:pPr>
            <a:r>
              <a:rPr kumimoji="1" lang="ja-JP" altLang="en-US" sz="1050" spc="50" dirty="0">
                <a:solidFill>
                  <a:schemeClr val="tx1"/>
                </a:solidFill>
              </a:rPr>
              <a:t>□家族の通院同行、薬の管理、治療に関する交渉や調整を担っている</a:t>
            </a:r>
          </a:p>
          <a:p>
            <a:pPr>
              <a:lnSpc>
                <a:spcPct val="130000"/>
              </a:lnSpc>
              <a:buClr>
                <a:srgbClr val="F7B353"/>
              </a:buClr>
              <a:buSzPct val="120000"/>
            </a:pPr>
            <a:r>
              <a:rPr kumimoji="1" lang="ja-JP" altLang="en-US" sz="1050" spc="50" dirty="0">
                <a:solidFill>
                  <a:schemeClr val="tx1"/>
                </a:solidFill>
              </a:rPr>
              <a:t>□家族の金銭管理、行政手続きの代行、書類の記入を主に担っている</a:t>
            </a:r>
          </a:p>
          <a:p>
            <a:pPr>
              <a:lnSpc>
                <a:spcPct val="130000"/>
              </a:lnSpc>
              <a:buClr>
                <a:srgbClr val="F7B353"/>
              </a:buClr>
              <a:buSzPct val="120000"/>
            </a:pPr>
            <a:r>
              <a:rPr kumimoji="1" lang="ja-JP" altLang="en-US" sz="1050" spc="50" dirty="0">
                <a:solidFill>
                  <a:schemeClr val="tx1"/>
                </a:solidFill>
              </a:rPr>
              <a:t>□家計を支えるために、過度な就労やアルバイトをしている</a:t>
            </a:r>
          </a:p>
          <a:p>
            <a:pPr>
              <a:lnSpc>
                <a:spcPct val="130000"/>
              </a:lnSpc>
              <a:buClr>
                <a:srgbClr val="F7B353"/>
              </a:buClr>
              <a:buSzPct val="120000"/>
            </a:pPr>
            <a:r>
              <a:rPr kumimoji="1" lang="ja-JP" altLang="en-US" sz="1050" spc="50" dirty="0">
                <a:solidFill>
                  <a:schemeClr val="tx1"/>
                </a:solidFill>
              </a:rPr>
              <a:t>□家族のケアのために、勤務時間や仕事内容を制限せざるを得ない（就労・キャリア形成への影響を検討）</a:t>
            </a:r>
          </a:p>
          <a:p>
            <a:pPr>
              <a:lnSpc>
                <a:spcPct val="130000"/>
              </a:lnSpc>
              <a:buClr>
                <a:srgbClr val="F7B353"/>
              </a:buClr>
              <a:buSzPct val="120000"/>
            </a:pPr>
            <a:r>
              <a:rPr kumimoji="1" lang="ja-JP" altLang="en-US" sz="1050" spc="50" dirty="0">
                <a:solidFill>
                  <a:schemeClr val="tx1"/>
                </a:solidFill>
              </a:rPr>
              <a:t>□来所相談時や家庭訪問時に常にケア対象者に傍にいる</a:t>
            </a:r>
          </a:p>
          <a:p>
            <a:pPr>
              <a:lnSpc>
                <a:spcPct val="130000"/>
              </a:lnSpc>
              <a:buClr>
                <a:srgbClr val="F7B353"/>
              </a:buClr>
              <a:buSzPct val="120000"/>
            </a:pPr>
            <a:r>
              <a:rPr kumimoji="1" lang="ja-JP" altLang="en-US" sz="1050" spc="50" dirty="0">
                <a:solidFill>
                  <a:schemeClr val="tx1"/>
                </a:solidFill>
              </a:rPr>
              <a:t>□日本語が母語でない家族のために通訳や情報伝達を担っている</a:t>
            </a:r>
          </a:p>
        </p:txBody>
      </p:sp>
      <p:sp>
        <p:nvSpPr>
          <p:cNvPr id="60" name="正方形/長方形 59"/>
          <p:cNvSpPr/>
          <p:nvPr/>
        </p:nvSpPr>
        <p:spPr>
          <a:xfrm>
            <a:off x="539976" y="1932900"/>
            <a:ext cx="3143024" cy="250622"/>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ケアの内容や量</a:t>
            </a:r>
          </a:p>
        </p:txBody>
      </p:sp>
      <p:sp>
        <p:nvSpPr>
          <p:cNvPr id="62" name="角丸四角形 61"/>
          <p:cNvSpPr/>
          <p:nvPr/>
        </p:nvSpPr>
        <p:spPr>
          <a:xfrm>
            <a:off x="7005288" y="2188234"/>
            <a:ext cx="3143095" cy="248570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□生活リズムや身だしなみが整っていない</a:t>
            </a:r>
          </a:p>
          <a:p>
            <a:pPr>
              <a:lnSpc>
                <a:spcPct val="130000"/>
              </a:lnSpc>
              <a:buClr>
                <a:srgbClr val="F7B353"/>
              </a:buClr>
              <a:buSzPct val="120000"/>
            </a:pPr>
            <a:r>
              <a:rPr kumimoji="1" lang="ja-JP" altLang="en-US" sz="1050" spc="50" dirty="0">
                <a:solidFill>
                  <a:schemeClr val="tx1"/>
                </a:solidFill>
              </a:rPr>
              <a:t>□健康上の問題（体調不良、平均よりも痩せている等）を抱えているが、受診・治療できていない</a:t>
            </a:r>
          </a:p>
          <a:p>
            <a:pPr>
              <a:lnSpc>
                <a:spcPct val="130000"/>
              </a:lnSpc>
              <a:buClr>
                <a:srgbClr val="F7B353"/>
              </a:buClr>
              <a:buSzPct val="120000"/>
            </a:pPr>
            <a:r>
              <a:rPr kumimoji="1" lang="ja-JP" altLang="en-US" sz="1050" spc="50" dirty="0">
                <a:solidFill>
                  <a:schemeClr val="tx1"/>
                </a:solidFill>
              </a:rPr>
              <a:t>□自立に必要な知識や技能（金融、行政手続き、生活スキル等）を学ぶ機会がない</a:t>
            </a:r>
          </a:p>
          <a:p>
            <a:pPr>
              <a:lnSpc>
                <a:spcPct val="130000"/>
              </a:lnSpc>
              <a:buClr>
                <a:srgbClr val="F7B353"/>
              </a:buClr>
              <a:buSzPct val="120000"/>
            </a:pPr>
            <a:r>
              <a:rPr kumimoji="1" lang="ja-JP" altLang="en-US" sz="1050" spc="50" dirty="0">
                <a:solidFill>
                  <a:schemeClr val="tx1"/>
                </a:solidFill>
              </a:rPr>
              <a:t>□自分の収入を、全て家族のケアや生活費に充てざるを得ない状況がある</a:t>
            </a:r>
          </a:p>
          <a:p>
            <a:pPr>
              <a:lnSpc>
                <a:spcPct val="130000"/>
              </a:lnSpc>
              <a:buClr>
                <a:srgbClr val="F7B353"/>
              </a:buClr>
              <a:buSzPct val="120000"/>
            </a:pPr>
            <a:r>
              <a:rPr kumimoji="1" lang="ja-JP" altLang="en-US" sz="1050" spc="50" dirty="0">
                <a:solidFill>
                  <a:schemeClr val="tx1"/>
                </a:solidFill>
              </a:rPr>
              <a:t>□地域の相談窓口やピアサポート（共感型支援）につながっていない</a:t>
            </a:r>
          </a:p>
          <a:p>
            <a:pPr>
              <a:lnSpc>
                <a:spcPct val="130000"/>
              </a:lnSpc>
              <a:buClr>
                <a:srgbClr val="F7B353"/>
              </a:buClr>
              <a:buSzPct val="120000"/>
            </a:pPr>
            <a:r>
              <a:rPr kumimoji="1" lang="ja-JP" altLang="en-US" sz="1050" spc="50" dirty="0">
                <a:solidFill>
                  <a:schemeClr val="tx1"/>
                </a:solidFill>
              </a:rPr>
              <a:t>□就労支援や奨学金制度といった支援情報にアクセスできていない</a:t>
            </a:r>
          </a:p>
        </p:txBody>
      </p:sp>
      <p:sp>
        <p:nvSpPr>
          <p:cNvPr id="63" name="正方形/長方形 62"/>
          <p:cNvSpPr/>
          <p:nvPr/>
        </p:nvSpPr>
        <p:spPr>
          <a:xfrm>
            <a:off x="7005359"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若者が必要な支援を受けられていない様子</a:t>
            </a:r>
          </a:p>
        </p:txBody>
      </p:sp>
      <p:sp>
        <p:nvSpPr>
          <p:cNvPr id="65" name="角丸四角形 64"/>
          <p:cNvSpPr/>
          <p:nvPr/>
        </p:nvSpPr>
        <p:spPr>
          <a:xfrm>
            <a:off x="3770311" y="2183522"/>
            <a:ext cx="3143095" cy="5128592"/>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□疲れている様子や精神的な不安定さがみられる（感情の起伏が激しい</a:t>
            </a:r>
            <a:r>
              <a:rPr kumimoji="1" lang="en-US" altLang="ja-JP" sz="1050" spc="50" dirty="0">
                <a:solidFill>
                  <a:schemeClr val="tx1"/>
                </a:solidFill>
              </a:rPr>
              <a:t>/</a:t>
            </a:r>
            <a:r>
              <a:rPr kumimoji="1" lang="ja-JP" altLang="en-US" sz="1050" spc="50" dirty="0">
                <a:solidFill>
                  <a:schemeClr val="tx1"/>
                </a:solidFill>
              </a:rPr>
              <a:t>感情を出さない）</a:t>
            </a:r>
          </a:p>
          <a:p>
            <a:pPr>
              <a:lnSpc>
                <a:spcPct val="130000"/>
              </a:lnSpc>
              <a:buClr>
                <a:srgbClr val="F7B353"/>
              </a:buClr>
              <a:buSzPct val="120000"/>
            </a:pPr>
            <a:r>
              <a:rPr kumimoji="1" lang="ja-JP" altLang="en-US" sz="1050" spc="50" dirty="0">
                <a:solidFill>
                  <a:schemeClr val="tx1"/>
                </a:solidFill>
              </a:rPr>
              <a:t>□ケアの影響で自分の時間が全く取れていない（自由時間、休息時間）</a:t>
            </a:r>
          </a:p>
          <a:p>
            <a:pPr>
              <a:lnSpc>
                <a:spcPct val="130000"/>
              </a:lnSpc>
              <a:buClr>
                <a:srgbClr val="F7B353"/>
              </a:buClr>
              <a:buSzPct val="120000"/>
            </a:pPr>
            <a:r>
              <a:rPr kumimoji="1" lang="ja-JP" altLang="en-US" sz="1050" spc="50" dirty="0">
                <a:solidFill>
                  <a:schemeClr val="tx1"/>
                </a:solidFill>
              </a:rPr>
              <a:t>□高等教育機関（大学、専門学校等）への進学を諦めた、または休学・退学を検討している（進路決定への影響を検討）</a:t>
            </a:r>
          </a:p>
          <a:p>
            <a:pPr>
              <a:lnSpc>
                <a:spcPct val="130000"/>
              </a:lnSpc>
              <a:buClr>
                <a:srgbClr val="F7B353"/>
              </a:buClr>
              <a:buSzPct val="120000"/>
            </a:pPr>
            <a:r>
              <a:rPr kumimoji="1" lang="ja-JP" altLang="en-US" sz="1050" spc="50" dirty="0">
                <a:solidFill>
                  <a:schemeClr val="tx1"/>
                </a:solidFill>
              </a:rPr>
              <a:t>□就職活動（就職準備）に充てる時間がない、または就職を諦めている（キャリア形成への影響を検討）</a:t>
            </a:r>
          </a:p>
          <a:p>
            <a:pPr>
              <a:lnSpc>
                <a:spcPct val="130000"/>
              </a:lnSpc>
              <a:buClr>
                <a:srgbClr val="F7B353"/>
              </a:buClr>
              <a:buSzPct val="120000"/>
            </a:pPr>
            <a:r>
              <a:rPr kumimoji="1" lang="ja-JP" altLang="en-US" sz="1050" spc="50" dirty="0">
                <a:solidFill>
                  <a:schemeClr val="tx1"/>
                </a:solidFill>
              </a:rPr>
              <a:t>□家族のケアのために、キャリアの選択肢が大きく制限されている</a:t>
            </a:r>
          </a:p>
          <a:p>
            <a:pPr>
              <a:lnSpc>
                <a:spcPct val="130000"/>
              </a:lnSpc>
              <a:buClr>
                <a:srgbClr val="F7B353"/>
              </a:buClr>
              <a:buSzPct val="120000"/>
            </a:pPr>
            <a:r>
              <a:rPr kumimoji="1" lang="ja-JP" altLang="en-US" sz="1050" spc="50" dirty="0">
                <a:solidFill>
                  <a:schemeClr val="tx1"/>
                </a:solidFill>
              </a:rPr>
              <a:t>□経済的に困窮しており、お金の心配を常に口にしている</a:t>
            </a:r>
          </a:p>
          <a:p>
            <a:pPr>
              <a:lnSpc>
                <a:spcPct val="130000"/>
              </a:lnSpc>
              <a:buClr>
                <a:srgbClr val="F7B353"/>
              </a:buClr>
              <a:buSzPct val="120000"/>
            </a:pPr>
            <a:r>
              <a:rPr kumimoji="1" lang="ja-JP" altLang="en-US" sz="1050" spc="50" dirty="0">
                <a:solidFill>
                  <a:schemeClr val="tx1"/>
                </a:solidFill>
              </a:rPr>
              <a:t>□人間関係の構築や維持が困難で、孤立傾向がみられる</a:t>
            </a:r>
          </a:p>
          <a:p>
            <a:pPr>
              <a:lnSpc>
                <a:spcPct val="130000"/>
              </a:lnSpc>
              <a:buClr>
                <a:srgbClr val="F7B353"/>
              </a:buClr>
              <a:buSzPct val="120000"/>
            </a:pPr>
            <a:r>
              <a:rPr kumimoji="1" lang="ja-JP" altLang="en-US" sz="1050" spc="50" dirty="0">
                <a:solidFill>
                  <a:schemeClr val="tx1"/>
                </a:solidFill>
              </a:rPr>
              <a:t>□家を離れて独立したいという希望について話さない、または諦めている（独立・自立への影響を検討）</a:t>
            </a:r>
          </a:p>
          <a:p>
            <a:pPr>
              <a:lnSpc>
                <a:spcPct val="130000"/>
              </a:lnSpc>
              <a:buClr>
                <a:srgbClr val="F7B353"/>
              </a:buClr>
              <a:buSzPct val="120000"/>
            </a:pPr>
            <a:r>
              <a:rPr kumimoji="1" lang="ja-JP" altLang="en-US" sz="1050" spc="50" dirty="0">
                <a:solidFill>
                  <a:schemeClr val="tx1"/>
                </a:solidFill>
              </a:rPr>
              <a:t>□結婚や家族形成に関する希望や将来設計について話せない（結婚や家族形成に関する影響を検討）</a:t>
            </a:r>
          </a:p>
          <a:p>
            <a:pPr>
              <a:lnSpc>
                <a:spcPct val="130000"/>
              </a:lnSpc>
              <a:buClr>
                <a:srgbClr val="F7B353"/>
              </a:buClr>
              <a:buSzPct val="120000"/>
            </a:pPr>
            <a:r>
              <a:rPr kumimoji="1" lang="ja-JP" altLang="en-US" sz="1050" spc="50" dirty="0">
                <a:solidFill>
                  <a:schemeClr val="tx1"/>
                </a:solidFill>
              </a:rPr>
              <a:t>□自分のことや希望を話したがらない、物や支援を欲しがらない</a:t>
            </a:r>
            <a:endParaRPr kumimoji="1" lang="en-US" altLang="ja-JP" sz="1050" spc="50" dirty="0">
              <a:solidFill>
                <a:schemeClr val="tx1"/>
              </a:solidFill>
            </a:endParaRPr>
          </a:p>
        </p:txBody>
      </p:sp>
      <p:sp>
        <p:nvSpPr>
          <p:cNvPr id="66" name="正方形/長方形 65"/>
          <p:cNvSpPr/>
          <p:nvPr/>
        </p:nvSpPr>
        <p:spPr>
          <a:xfrm>
            <a:off x="3774394"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ケアによる心身の負荷と自立への影響</a:t>
            </a:r>
          </a:p>
        </p:txBody>
      </p:sp>
      <p:sp>
        <p:nvSpPr>
          <p:cNvPr id="68" name="角丸四角形 67"/>
          <p:cNvSpPr/>
          <p:nvPr/>
        </p:nvSpPr>
        <p:spPr>
          <a:xfrm>
            <a:off x="7008814" y="4753750"/>
            <a:ext cx="3147427" cy="255836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20000"/>
              </a:lnSpc>
              <a:buClr>
                <a:srgbClr val="F7B353"/>
              </a:buClr>
              <a:buSzPct val="120000"/>
            </a:pPr>
            <a:r>
              <a:rPr kumimoji="1" lang="ja-JP" altLang="en-US" sz="1050" spc="50" dirty="0">
                <a:solidFill>
                  <a:schemeClr val="tx1"/>
                </a:solidFill>
              </a:rPr>
              <a:t>□介護や通院・治療が必要な家族、障害を持つ家族がいる</a:t>
            </a:r>
          </a:p>
          <a:p>
            <a:pPr>
              <a:lnSpc>
                <a:spcPct val="120000"/>
              </a:lnSpc>
              <a:buClr>
                <a:srgbClr val="F7B353"/>
              </a:buClr>
              <a:buSzPct val="120000"/>
            </a:pPr>
            <a:r>
              <a:rPr kumimoji="1" lang="ja-JP" altLang="en-US" sz="1050" spc="50" dirty="0">
                <a:solidFill>
                  <a:schemeClr val="tx1"/>
                </a:solidFill>
              </a:rPr>
              <a:t>□家族の中に精神疾患、依存症（アルコール、薬物、ギャンブル等）を抱える者がいる</a:t>
            </a:r>
          </a:p>
          <a:p>
            <a:pPr>
              <a:lnSpc>
                <a:spcPct val="120000"/>
              </a:lnSpc>
              <a:buClr>
                <a:srgbClr val="F7B353"/>
              </a:buClr>
              <a:buSzPct val="120000"/>
            </a:pPr>
            <a:r>
              <a:rPr kumimoji="1" lang="ja-JP" altLang="en-US" sz="1050" spc="50" dirty="0">
                <a:solidFill>
                  <a:schemeClr val="tx1"/>
                </a:solidFill>
              </a:rPr>
              <a:t>□疲れている様子や精神的に不安定な様子がみられる家族がいる</a:t>
            </a:r>
          </a:p>
          <a:p>
            <a:pPr>
              <a:lnSpc>
                <a:spcPct val="120000"/>
              </a:lnSpc>
              <a:buClr>
                <a:srgbClr val="F7B353"/>
              </a:buClr>
              <a:buSzPct val="120000"/>
            </a:pPr>
            <a:r>
              <a:rPr kumimoji="1" lang="ja-JP" altLang="en-US" sz="1050" spc="50" dirty="0">
                <a:solidFill>
                  <a:schemeClr val="tx1"/>
                </a:solidFill>
              </a:rPr>
              <a:t>□家族が若者の収入やケア能力を全面的に当てにしている　□経済的に困窮している</a:t>
            </a:r>
          </a:p>
          <a:p>
            <a:pPr>
              <a:lnSpc>
                <a:spcPct val="120000"/>
              </a:lnSpc>
              <a:buClr>
                <a:srgbClr val="F7B353"/>
              </a:buClr>
              <a:buSzPct val="120000"/>
            </a:pPr>
            <a:r>
              <a:rPr kumimoji="1" lang="ja-JP" altLang="en-US" sz="1050" spc="50" dirty="0">
                <a:solidFill>
                  <a:schemeClr val="tx1"/>
                </a:solidFill>
              </a:rPr>
              <a:t>□家庭内が散らかっている、生活環境が整っていない</a:t>
            </a:r>
          </a:p>
          <a:p>
            <a:pPr>
              <a:lnSpc>
                <a:spcPct val="120000"/>
              </a:lnSpc>
              <a:buClr>
                <a:srgbClr val="F7B353"/>
              </a:buClr>
              <a:buSzPct val="120000"/>
            </a:pPr>
            <a:r>
              <a:rPr kumimoji="1" lang="ja-JP" altLang="en-US" sz="1050" spc="50" dirty="0">
                <a:solidFill>
                  <a:schemeClr val="tx1"/>
                </a:solidFill>
              </a:rPr>
              <a:t>□必要な福祉サービス（介護保険、障害福祉、家事援助等）の導入を拒否している</a:t>
            </a:r>
          </a:p>
        </p:txBody>
      </p:sp>
      <p:sp>
        <p:nvSpPr>
          <p:cNvPr id="69" name="正方形/長方形 68"/>
          <p:cNvSpPr/>
          <p:nvPr/>
        </p:nvSpPr>
        <p:spPr>
          <a:xfrm flipH="1">
            <a:off x="7008814" y="4747817"/>
            <a:ext cx="335412" cy="2564297"/>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家族・家庭の様子</a:t>
            </a:r>
          </a:p>
        </p:txBody>
      </p:sp>
      <p:sp>
        <p:nvSpPr>
          <p:cNvPr id="17" name="フリーフォーム 263">
            <a:extLst>
              <a:ext uri="{FF2B5EF4-FFF2-40B4-BE49-F238E27FC236}">
                <a16:creationId xmlns:a16="http://schemas.microsoft.com/office/drawing/2014/main" id="{0A04D176-92B6-43DC-A229-7CB8DB9960A6}"/>
              </a:ext>
            </a:extLst>
          </p:cNvPr>
          <p:cNvSpPr/>
          <p:nvPr/>
        </p:nvSpPr>
        <p:spPr>
          <a:xfrm>
            <a:off x="631441"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263">
            <a:extLst>
              <a:ext uri="{FF2B5EF4-FFF2-40B4-BE49-F238E27FC236}">
                <a16:creationId xmlns:a16="http://schemas.microsoft.com/office/drawing/2014/main" id="{0A14F5AC-74CF-429C-8B3A-B0BB0728D086}"/>
              </a:ext>
            </a:extLst>
          </p:cNvPr>
          <p:cNvSpPr/>
          <p:nvPr/>
        </p:nvSpPr>
        <p:spPr>
          <a:xfrm>
            <a:off x="631441" y="313132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D43C6ACC-B2A4-4980-8B28-5C6A787C770E}"/>
              </a:ext>
            </a:extLst>
          </p:cNvPr>
          <p:cNvSpPr/>
          <p:nvPr/>
        </p:nvSpPr>
        <p:spPr>
          <a:xfrm>
            <a:off x="631441" y="354679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BB35CC64-FA04-4945-816C-B94027662465}"/>
              </a:ext>
            </a:extLst>
          </p:cNvPr>
          <p:cNvSpPr/>
          <p:nvPr/>
        </p:nvSpPr>
        <p:spPr>
          <a:xfrm>
            <a:off x="631441" y="396408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63">
            <a:extLst>
              <a:ext uri="{FF2B5EF4-FFF2-40B4-BE49-F238E27FC236}">
                <a16:creationId xmlns:a16="http://schemas.microsoft.com/office/drawing/2014/main" id="{954F8FF8-AC6A-4FE1-B74D-D55F32D7286C}"/>
              </a:ext>
            </a:extLst>
          </p:cNvPr>
          <p:cNvSpPr/>
          <p:nvPr/>
        </p:nvSpPr>
        <p:spPr>
          <a:xfrm>
            <a:off x="658788"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2">
            <a:extLst>
              <a:ext uri="{FF2B5EF4-FFF2-40B4-BE49-F238E27FC236}">
                <a16:creationId xmlns:a16="http://schemas.microsoft.com/office/drawing/2014/main" id="{951F9E77-7A05-4E3D-864D-E48A07E6DAC2}"/>
              </a:ext>
            </a:extLst>
          </p:cNvPr>
          <p:cNvSpPr/>
          <p:nvPr/>
        </p:nvSpPr>
        <p:spPr>
          <a:xfrm>
            <a:off x="3867806"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12">
            <a:extLst>
              <a:ext uri="{FF2B5EF4-FFF2-40B4-BE49-F238E27FC236}">
                <a16:creationId xmlns:a16="http://schemas.microsoft.com/office/drawing/2014/main" id="{87D726DE-1052-421F-8AC2-FF9AEC2B9341}"/>
              </a:ext>
            </a:extLst>
          </p:cNvPr>
          <p:cNvSpPr/>
          <p:nvPr/>
        </p:nvSpPr>
        <p:spPr>
          <a:xfrm>
            <a:off x="3867806" y="313820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12">
            <a:extLst>
              <a:ext uri="{FF2B5EF4-FFF2-40B4-BE49-F238E27FC236}">
                <a16:creationId xmlns:a16="http://schemas.microsoft.com/office/drawing/2014/main" id="{D0A1AB87-76FF-40FE-92AB-A7F38E2C9BC0}"/>
              </a:ext>
            </a:extLst>
          </p:cNvPr>
          <p:cNvSpPr/>
          <p:nvPr/>
        </p:nvSpPr>
        <p:spPr>
          <a:xfrm>
            <a:off x="3905906"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21AE0B51-5DF2-4FF4-BFF8-1A1C95B1050B}"/>
              </a:ext>
            </a:extLst>
          </p:cNvPr>
          <p:cNvSpPr/>
          <p:nvPr/>
        </p:nvSpPr>
        <p:spPr>
          <a:xfrm>
            <a:off x="3905906" y="374849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AF28FE1C-2F14-4495-A674-9CA62CEB4E2B}"/>
              </a:ext>
            </a:extLst>
          </p:cNvPr>
          <p:cNvSpPr/>
          <p:nvPr/>
        </p:nvSpPr>
        <p:spPr>
          <a:xfrm>
            <a:off x="3905906"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34">
            <a:extLst>
              <a:ext uri="{FF2B5EF4-FFF2-40B4-BE49-F238E27FC236}">
                <a16:creationId xmlns:a16="http://schemas.microsoft.com/office/drawing/2014/main" id="{AD69DFB0-4834-495C-B4C3-B1685BC65543}"/>
              </a:ext>
            </a:extLst>
          </p:cNvPr>
          <p:cNvSpPr/>
          <p:nvPr/>
        </p:nvSpPr>
        <p:spPr>
          <a:xfrm>
            <a:off x="7127906" y="250971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DEA9B0AD-7446-464E-99D1-30D55263AADC}"/>
              </a:ext>
            </a:extLst>
          </p:cNvPr>
          <p:cNvSpPr/>
          <p:nvPr/>
        </p:nvSpPr>
        <p:spPr>
          <a:xfrm>
            <a:off x="7140358" y="417160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4B0A8EA3-5906-40CB-92FD-E91927E0B152}"/>
              </a:ext>
            </a:extLst>
          </p:cNvPr>
          <p:cNvSpPr/>
          <p:nvPr/>
        </p:nvSpPr>
        <p:spPr>
          <a:xfrm>
            <a:off x="7140358" y="292586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DBF893B5-AB12-44E9-940D-4B2C795A78F1}"/>
              </a:ext>
            </a:extLst>
          </p:cNvPr>
          <p:cNvSpPr/>
          <p:nvPr/>
        </p:nvSpPr>
        <p:spPr>
          <a:xfrm>
            <a:off x="7140358" y="334428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CEE58050-2E4D-412C-9C90-3016AE26FEE8}"/>
              </a:ext>
            </a:extLst>
          </p:cNvPr>
          <p:cNvSpPr/>
          <p:nvPr/>
        </p:nvSpPr>
        <p:spPr>
          <a:xfrm>
            <a:off x="7140358" y="374842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326762C-6DBF-443F-9EC5-07533C35E114}"/>
              </a:ext>
            </a:extLst>
          </p:cNvPr>
          <p:cNvGrpSpPr/>
          <p:nvPr/>
        </p:nvGrpSpPr>
        <p:grpSpPr>
          <a:xfrm>
            <a:off x="7375976" y="5235317"/>
            <a:ext cx="2772407" cy="1938586"/>
            <a:chOff x="1154345" y="5931402"/>
            <a:chExt cx="5400000" cy="993574"/>
          </a:xfrm>
        </p:grpSpPr>
        <p:sp>
          <p:nvSpPr>
            <p:cNvPr id="38" name="フリーフォーム 222">
              <a:extLst>
                <a:ext uri="{FF2B5EF4-FFF2-40B4-BE49-F238E27FC236}">
                  <a16:creationId xmlns:a16="http://schemas.microsoft.com/office/drawing/2014/main" id="{D3547D4A-E15C-455D-A30F-6FDA7C05AA4C}"/>
                </a:ext>
              </a:extLst>
            </p:cNvPr>
            <p:cNvSpPr/>
            <p:nvPr/>
          </p:nvSpPr>
          <p:spPr>
            <a:xfrm>
              <a:off x="1154345" y="5931402"/>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DDA3C159-1AE4-41E3-A7DB-F8C0663CD7DA}"/>
                </a:ext>
              </a:extLst>
            </p:cNvPr>
            <p:cNvSpPr/>
            <p:nvPr/>
          </p:nvSpPr>
          <p:spPr>
            <a:xfrm>
              <a:off x="1154345" y="6137394"/>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フリーフォーム 222">
              <a:extLst>
                <a:ext uri="{FF2B5EF4-FFF2-40B4-BE49-F238E27FC236}">
                  <a16:creationId xmlns:a16="http://schemas.microsoft.com/office/drawing/2014/main" id="{91ECA6CD-9473-4FFA-B016-1669ED9C332C}"/>
                </a:ext>
              </a:extLst>
            </p:cNvPr>
            <p:cNvSpPr/>
            <p:nvPr/>
          </p:nvSpPr>
          <p:spPr>
            <a:xfrm>
              <a:off x="1154345" y="632957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フリーフォーム 222">
              <a:extLst>
                <a:ext uri="{FF2B5EF4-FFF2-40B4-BE49-F238E27FC236}">
                  <a16:creationId xmlns:a16="http://schemas.microsoft.com/office/drawing/2014/main" id="{55154DC2-68B3-41B7-9A11-45222C8FE6B9}"/>
                </a:ext>
              </a:extLst>
            </p:cNvPr>
            <p:cNvSpPr/>
            <p:nvPr/>
          </p:nvSpPr>
          <p:spPr>
            <a:xfrm>
              <a:off x="1154345" y="6526638"/>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811110AC-A132-4E6D-B48C-1C2E8B25E482}"/>
                </a:ext>
              </a:extLst>
            </p:cNvPr>
            <p:cNvSpPr/>
            <p:nvPr/>
          </p:nvSpPr>
          <p:spPr>
            <a:xfrm>
              <a:off x="1154345" y="672238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222">
              <a:extLst>
                <a:ext uri="{FF2B5EF4-FFF2-40B4-BE49-F238E27FC236}">
                  <a16:creationId xmlns:a16="http://schemas.microsoft.com/office/drawing/2014/main" id="{9976F4F7-D885-4081-F8C3-F39FBE96F8D1}"/>
                </a:ext>
              </a:extLst>
            </p:cNvPr>
            <p:cNvSpPr/>
            <p:nvPr/>
          </p:nvSpPr>
          <p:spPr>
            <a:xfrm>
              <a:off x="1154345" y="6924976"/>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フリーフォーム 263">
            <a:extLst>
              <a:ext uri="{FF2B5EF4-FFF2-40B4-BE49-F238E27FC236}">
                <a16:creationId xmlns:a16="http://schemas.microsoft.com/office/drawing/2014/main" id="{4B106822-3B43-03CB-805A-4ED3A0F80056}"/>
              </a:ext>
            </a:extLst>
          </p:cNvPr>
          <p:cNvSpPr/>
          <p:nvPr/>
        </p:nvSpPr>
        <p:spPr>
          <a:xfrm>
            <a:off x="631441"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263">
            <a:extLst>
              <a:ext uri="{FF2B5EF4-FFF2-40B4-BE49-F238E27FC236}">
                <a16:creationId xmlns:a16="http://schemas.microsoft.com/office/drawing/2014/main" id="{8FDBCDBD-8869-0A64-152C-B187550A4DF6}"/>
              </a:ext>
            </a:extLst>
          </p:cNvPr>
          <p:cNvSpPr/>
          <p:nvPr/>
        </p:nvSpPr>
        <p:spPr>
          <a:xfrm>
            <a:off x="658788"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263">
            <a:extLst>
              <a:ext uri="{FF2B5EF4-FFF2-40B4-BE49-F238E27FC236}">
                <a16:creationId xmlns:a16="http://schemas.microsoft.com/office/drawing/2014/main" id="{B6915D9C-16B6-2B5C-F4E8-01D03DECE137}"/>
              </a:ext>
            </a:extLst>
          </p:cNvPr>
          <p:cNvSpPr/>
          <p:nvPr/>
        </p:nvSpPr>
        <p:spPr>
          <a:xfrm>
            <a:off x="658788" y="58332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263">
            <a:extLst>
              <a:ext uri="{FF2B5EF4-FFF2-40B4-BE49-F238E27FC236}">
                <a16:creationId xmlns:a16="http://schemas.microsoft.com/office/drawing/2014/main" id="{B77A88A5-DCD1-52C0-BA72-42A0198A70E4}"/>
              </a:ext>
            </a:extLst>
          </p:cNvPr>
          <p:cNvSpPr/>
          <p:nvPr/>
        </p:nvSpPr>
        <p:spPr>
          <a:xfrm>
            <a:off x="658788"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212">
            <a:extLst>
              <a:ext uri="{FF2B5EF4-FFF2-40B4-BE49-F238E27FC236}">
                <a16:creationId xmlns:a16="http://schemas.microsoft.com/office/drawing/2014/main" id="{C5E77A37-04F7-55FE-A56B-E1165DFD6674}"/>
              </a:ext>
            </a:extLst>
          </p:cNvPr>
          <p:cNvSpPr/>
          <p:nvPr/>
        </p:nvSpPr>
        <p:spPr>
          <a:xfrm>
            <a:off x="3928131"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212">
            <a:extLst>
              <a:ext uri="{FF2B5EF4-FFF2-40B4-BE49-F238E27FC236}">
                <a16:creationId xmlns:a16="http://schemas.microsoft.com/office/drawing/2014/main" id="{9A5E55CC-EBA5-78F8-3E74-BC5C1ED90910}"/>
              </a:ext>
            </a:extLst>
          </p:cNvPr>
          <p:cNvSpPr/>
          <p:nvPr/>
        </p:nvSpPr>
        <p:spPr>
          <a:xfrm>
            <a:off x="3928131" y="56268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212">
            <a:extLst>
              <a:ext uri="{FF2B5EF4-FFF2-40B4-BE49-F238E27FC236}">
                <a16:creationId xmlns:a16="http://schemas.microsoft.com/office/drawing/2014/main" id="{C32F1424-75A6-A227-394C-B84DF153E439}"/>
              </a:ext>
            </a:extLst>
          </p:cNvPr>
          <p:cNvSpPr/>
          <p:nvPr/>
        </p:nvSpPr>
        <p:spPr>
          <a:xfrm>
            <a:off x="3928131"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212">
            <a:extLst>
              <a:ext uri="{FF2B5EF4-FFF2-40B4-BE49-F238E27FC236}">
                <a16:creationId xmlns:a16="http://schemas.microsoft.com/office/drawing/2014/main" id="{1FFB6371-BFA8-FF42-D415-FC8A80A636BE}"/>
              </a:ext>
            </a:extLst>
          </p:cNvPr>
          <p:cNvSpPr/>
          <p:nvPr/>
        </p:nvSpPr>
        <p:spPr>
          <a:xfrm>
            <a:off x="3928131" y="6871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263">
            <a:extLst>
              <a:ext uri="{FF2B5EF4-FFF2-40B4-BE49-F238E27FC236}">
                <a16:creationId xmlns:a16="http://schemas.microsoft.com/office/drawing/2014/main" id="{E6352E4F-E1A7-D14F-5B56-38302AA4FCB3}"/>
              </a:ext>
            </a:extLst>
          </p:cNvPr>
          <p:cNvSpPr/>
          <p:nvPr/>
        </p:nvSpPr>
        <p:spPr>
          <a:xfrm>
            <a:off x="658788" y="67095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212">
            <a:extLst>
              <a:ext uri="{FF2B5EF4-FFF2-40B4-BE49-F238E27FC236}">
                <a16:creationId xmlns:a16="http://schemas.microsoft.com/office/drawing/2014/main" id="{63FD5109-617C-BCFC-DE25-6CB69B6CB5E0}"/>
              </a:ext>
            </a:extLst>
          </p:cNvPr>
          <p:cNvSpPr/>
          <p:nvPr/>
        </p:nvSpPr>
        <p:spPr>
          <a:xfrm>
            <a:off x="3928131" y="72882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234">
            <a:extLst>
              <a:ext uri="{FF2B5EF4-FFF2-40B4-BE49-F238E27FC236}">
                <a16:creationId xmlns:a16="http://schemas.microsoft.com/office/drawing/2014/main" id="{963E4662-659B-B066-B1C9-907D20AF2222}"/>
              </a:ext>
            </a:extLst>
          </p:cNvPr>
          <p:cNvSpPr/>
          <p:nvPr/>
        </p:nvSpPr>
        <p:spPr>
          <a:xfrm>
            <a:off x="7140358" y="458308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19297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6123</Words>
  <Application>Microsoft Office PowerPoint</Application>
  <PresentationFormat>ユーザー設定</PresentationFormat>
  <Paragraphs>468</Paragraphs>
  <Slides>12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Meiryo UI</vt:lpstr>
      <vt:lpstr>游ゴシック</vt:lpstr>
      <vt:lpstr>Arial</vt:lpstr>
      <vt:lpstr>Calibri</vt:lpstr>
      <vt:lpstr>Calibri Light</vt:lpstr>
      <vt:lpstr>Wingdings</vt:lpstr>
      <vt:lpstr>Office テーマ</vt:lpstr>
      <vt:lpstr>PowerPoint プレゼンテーション</vt:lpstr>
      <vt:lpstr>ヤングケアラーとは</vt:lpstr>
      <vt:lpstr>保健・医療関係機関におけるヤングケアラー支援の役割</vt:lpstr>
      <vt:lpstr>支援機関の役割</vt:lpstr>
      <vt:lpstr>支援機関の役割</vt:lpstr>
      <vt:lpstr>支援機関の役割</vt:lpstr>
      <vt:lpstr>ヤングケアラー支援のフロー</vt:lpstr>
      <vt:lpstr>ヤングケアラーと思われる子供に「気付く」ためのチェックリスト</vt:lpstr>
      <vt:lpstr>若者ケアラーと思われる若者に「気付く」ためのチェックリスト</vt:lpstr>
      <vt:lpstr>具体的な支援の事例</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2026-03-23T11:16:42Z</dcterms:created>
  <dcterms:modified xsi:type="dcterms:W3CDTF">2026-03-23T11:16:48Z</dcterms:modified>
</cp:coreProperties>
</file>