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2" r:id="rId1"/>
  </p:sldMasterIdLst>
  <p:notesMasterIdLst>
    <p:notesMasterId r:id="rId28"/>
  </p:notesMasterIdLst>
  <p:sldIdLst>
    <p:sldId id="258" r:id="rId2"/>
    <p:sldId id="259" r:id="rId3"/>
    <p:sldId id="389" r:id="rId4"/>
    <p:sldId id="296" r:id="rId5"/>
    <p:sldId id="395" r:id="rId6"/>
    <p:sldId id="364" r:id="rId7"/>
    <p:sldId id="365" r:id="rId8"/>
    <p:sldId id="366" r:id="rId9"/>
    <p:sldId id="367" r:id="rId10"/>
    <p:sldId id="368" r:id="rId11"/>
    <p:sldId id="369" r:id="rId12"/>
    <p:sldId id="370" r:id="rId13"/>
    <p:sldId id="400" r:id="rId14"/>
    <p:sldId id="391" r:id="rId15"/>
    <p:sldId id="401" r:id="rId16"/>
    <p:sldId id="339" r:id="rId17"/>
    <p:sldId id="393" r:id="rId18"/>
    <p:sldId id="394" r:id="rId19"/>
    <p:sldId id="402" r:id="rId20"/>
    <p:sldId id="392" r:id="rId21"/>
    <p:sldId id="340" r:id="rId22"/>
    <p:sldId id="346" r:id="rId23"/>
    <p:sldId id="347" r:id="rId24"/>
    <p:sldId id="348" r:id="rId25"/>
    <p:sldId id="362" r:id="rId26"/>
    <p:sldId id="363" r:id="rId2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A147"/>
    <a:srgbClr val="F48580"/>
    <a:srgbClr val="EAF0E5"/>
    <a:srgbClr val="FFFFFF"/>
    <a:srgbClr val="009BDF"/>
    <a:srgbClr val="14B1E7"/>
    <a:srgbClr val="414042"/>
    <a:srgbClr val="A23F97"/>
    <a:srgbClr val="DB5889"/>
    <a:srgbClr val="E48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8" autoAdjust="0"/>
  </p:normalViewPr>
  <p:slideViewPr>
    <p:cSldViewPr snapToGrid="0">
      <p:cViewPr varScale="1">
        <p:scale>
          <a:sx n="35" d="100"/>
          <a:sy n="35" d="100"/>
        </p:scale>
        <p:origin x="2268" y="25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CFF31-9846-4F6D-99A8-3222B0379B32}" type="datetimeFigureOut">
              <a:rPr kumimoji="1" lang="ja-JP" altLang="en-US" smtClean="0"/>
              <a:t>2026/3/23</a:t>
            </a:fld>
            <a:endParaRPr kumimoji="1" lang="ja-JP" altLang="en-US"/>
          </a:p>
        </p:txBody>
      </p:sp>
      <p:sp>
        <p:nvSpPr>
          <p:cNvPr id="4" name="スライド イメージ プレースホルダー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4DFABE-FB32-4234-BD56-EF7AF0205C2D}" type="slidenum">
              <a:rPr kumimoji="1" lang="ja-JP" altLang="en-US" smtClean="0"/>
              <a:t>‹#›</a:t>
            </a:fld>
            <a:endParaRPr kumimoji="1" lang="ja-JP" altLang="en-US"/>
          </a:p>
        </p:txBody>
      </p:sp>
    </p:spTree>
    <p:extLst>
      <p:ext uri="{BB962C8B-B14F-4D97-AF65-F5344CB8AC3E}">
        <p14:creationId xmlns:p14="http://schemas.microsoft.com/office/powerpoint/2010/main" val="14920727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0</a:t>
            </a:fld>
            <a:endParaRPr kumimoji="1" lang="ja-JP" altLang="en-US"/>
          </a:p>
        </p:txBody>
      </p:sp>
    </p:spTree>
    <p:extLst>
      <p:ext uri="{BB962C8B-B14F-4D97-AF65-F5344CB8AC3E}">
        <p14:creationId xmlns:p14="http://schemas.microsoft.com/office/powerpoint/2010/main" val="529877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9</a:t>
            </a:fld>
            <a:endParaRPr kumimoji="1" lang="ja-JP" altLang="en-US"/>
          </a:p>
        </p:txBody>
      </p:sp>
    </p:spTree>
    <p:extLst>
      <p:ext uri="{BB962C8B-B14F-4D97-AF65-F5344CB8AC3E}">
        <p14:creationId xmlns:p14="http://schemas.microsoft.com/office/powerpoint/2010/main" val="4103155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10</a:t>
            </a:fld>
            <a:endParaRPr kumimoji="1" lang="ja-JP" altLang="en-US"/>
          </a:p>
        </p:txBody>
      </p:sp>
    </p:spTree>
    <p:extLst>
      <p:ext uri="{BB962C8B-B14F-4D97-AF65-F5344CB8AC3E}">
        <p14:creationId xmlns:p14="http://schemas.microsoft.com/office/powerpoint/2010/main" val="3595449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11</a:t>
            </a:fld>
            <a:endParaRPr kumimoji="1" lang="ja-JP" altLang="en-US"/>
          </a:p>
        </p:txBody>
      </p:sp>
    </p:spTree>
    <p:extLst>
      <p:ext uri="{BB962C8B-B14F-4D97-AF65-F5344CB8AC3E}">
        <p14:creationId xmlns:p14="http://schemas.microsoft.com/office/powerpoint/2010/main" val="106194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C5E66-DEAF-FDFF-91EE-D41DC5CAA98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70D8CE1-25FE-29E0-B66E-8A85F838BAE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E5CFF6D-0974-B186-0693-C94A519C614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D79BCBF-81F5-3469-85B6-C1E5DD7992C9}"/>
              </a:ext>
            </a:extLst>
          </p:cNvPr>
          <p:cNvSpPr>
            <a:spLocks noGrp="1"/>
          </p:cNvSpPr>
          <p:nvPr>
            <p:ph type="sldNum" sz="quarter" idx="10"/>
          </p:nvPr>
        </p:nvSpPr>
        <p:spPr/>
        <p:txBody>
          <a:bodyPr/>
          <a:lstStyle/>
          <a:p>
            <a:fld id="{DE4DFABE-FB32-4234-BD56-EF7AF0205C2D}" type="slidenum">
              <a:rPr kumimoji="1" lang="ja-JP" altLang="en-US" smtClean="0"/>
              <a:t>12</a:t>
            </a:fld>
            <a:endParaRPr kumimoji="1" lang="ja-JP" altLang="en-US"/>
          </a:p>
        </p:txBody>
      </p:sp>
    </p:spTree>
    <p:extLst>
      <p:ext uri="{BB962C8B-B14F-4D97-AF65-F5344CB8AC3E}">
        <p14:creationId xmlns:p14="http://schemas.microsoft.com/office/powerpoint/2010/main" val="611953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5AE98-D4A8-40EB-853B-2CDB37B01A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CA42C00-B45C-9173-1571-4EF757BF82A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315AE0E-FF67-F569-CFD3-81A0C47E37C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EEFB2ED-AC6B-ED65-C076-59AC8EE8B258}"/>
              </a:ext>
            </a:extLst>
          </p:cNvPr>
          <p:cNvSpPr>
            <a:spLocks noGrp="1"/>
          </p:cNvSpPr>
          <p:nvPr>
            <p:ph type="sldNum" sz="quarter" idx="10"/>
          </p:nvPr>
        </p:nvSpPr>
        <p:spPr/>
        <p:txBody>
          <a:bodyPr/>
          <a:lstStyle/>
          <a:p>
            <a:fld id="{DE4DFABE-FB32-4234-BD56-EF7AF0205C2D}" type="slidenum">
              <a:rPr kumimoji="1" lang="ja-JP" altLang="en-US" smtClean="0"/>
              <a:t>13</a:t>
            </a:fld>
            <a:endParaRPr kumimoji="1" lang="ja-JP" altLang="en-US"/>
          </a:p>
        </p:txBody>
      </p:sp>
    </p:spTree>
    <p:extLst>
      <p:ext uri="{BB962C8B-B14F-4D97-AF65-F5344CB8AC3E}">
        <p14:creationId xmlns:p14="http://schemas.microsoft.com/office/powerpoint/2010/main" val="245972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96CF1-C745-5520-A6FD-F067F5172F6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2DF7FE7-18E7-296F-C5C9-DA28DC595E0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033BF5D-B424-B6B6-A786-AE4716B16E6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B6F35B3-C582-2B76-410C-92563EC7F832}"/>
              </a:ext>
            </a:extLst>
          </p:cNvPr>
          <p:cNvSpPr>
            <a:spLocks noGrp="1"/>
          </p:cNvSpPr>
          <p:nvPr>
            <p:ph type="sldNum" sz="quarter" idx="10"/>
          </p:nvPr>
        </p:nvSpPr>
        <p:spPr/>
        <p:txBody>
          <a:bodyPr/>
          <a:lstStyle/>
          <a:p>
            <a:fld id="{DE4DFABE-FB32-4234-BD56-EF7AF0205C2D}" type="slidenum">
              <a:rPr kumimoji="1" lang="ja-JP" altLang="en-US" smtClean="0"/>
              <a:t>14</a:t>
            </a:fld>
            <a:endParaRPr kumimoji="1" lang="ja-JP" altLang="en-US"/>
          </a:p>
        </p:txBody>
      </p:sp>
    </p:spTree>
    <p:extLst>
      <p:ext uri="{BB962C8B-B14F-4D97-AF65-F5344CB8AC3E}">
        <p14:creationId xmlns:p14="http://schemas.microsoft.com/office/powerpoint/2010/main" val="278570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15</a:t>
            </a:fld>
            <a:endParaRPr kumimoji="1" lang="ja-JP" altLang="en-US"/>
          </a:p>
        </p:txBody>
      </p:sp>
    </p:spTree>
    <p:extLst>
      <p:ext uri="{BB962C8B-B14F-4D97-AF65-F5344CB8AC3E}">
        <p14:creationId xmlns:p14="http://schemas.microsoft.com/office/powerpoint/2010/main" val="1614250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96715-EBAA-C31B-AE54-5CB7EDE2D9B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F293002-F0C6-4499-8E30-4F7144E7FFE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ECECB4C-2AEB-AFCB-A888-F58A2178304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6F0D08C-6500-A311-D464-E247E90E02E5}"/>
              </a:ext>
            </a:extLst>
          </p:cNvPr>
          <p:cNvSpPr>
            <a:spLocks noGrp="1"/>
          </p:cNvSpPr>
          <p:nvPr>
            <p:ph type="sldNum" sz="quarter" idx="10"/>
          </p:nvPr>
        </p:nvSpPr>
        <p:spPr/>
        <p:txBody>
          <a:bodyPr/>
          <a:lstStyle/>
          <a:p>
            <a:fld id="{DE4DFABE-FB32-4234-BD56-EF7AF0205C2D}" type="slidenum">
              <a:rPr kumimoji="1" lang="ja-JP" altLang="en-US" smtClean="0"/>
              <a:t>16</a:t>
            </a:fld>
            <a:endParaRPr kumimoji="1" lang="ja-JP" altLang="en-US"/>
          </a:p>
        </p:txBody>
      </p:sp>
    </p:spTree>
    <p:extLst>
      <p:ext uri="{BB962C8B-B14F-4D97-AF65-F5344CB8AC3E}">
        <p14:creationId xmlns:p14="http://schemas.microsoft.com/office/powerpoint/2010/main" val="260526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B3E45-A57D-AF73-9BEF-D4029438099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85C0531-BE4C-70B8-733D-4085F03171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01A0EFC-2F89-0A47-6FD8-365B9445EF2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A6E8C2B-EDD1-4B35-53AA-2E07B7B1159D}"/>
              </a:ext>
            </a:extLst>
          </p:cNvPr>
          <p:cNvSpPr>
            <a:spLocks noGrp="1"/>
          </p:cNvSpPr>
          <p:nvPr>
            <p:ph type="sldNum" sz="quarter" idx="10"/>
          </p:nvPr>
        </p:nvSpPr>
        <p:spPr/>
        <p:txBody>
          <a:bodyPr/>
          <a:lstStyle/>
          <a:p>
            <a:fld id="{DE4DFABE-FB32-4234-BD56-EF7AF0205C2D}" type="slidenum">
              <a:rPr kumimoji="1" lang="ja-JP" altLang="en-US" smtClean="0"/>
              <a:t>17</a:t>
            </a:fld>
            <a:endParaRPr kumimoji="1" lang="ja-JP" altLang="en-US"/>
          </a:p>
        </p:txBody>
      </p:sp>
    </p:spTree>
    <p:extLst>
      <p:ext uri="{BB962C8B-B14F-4D97-AF65-F5344CB8AC3E}">
        <p14:creationId xmlns:p14="http://schemas.microsoft.com/office/powerpoint/2010/main" val="145357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BF39B-D503-3111-BAF6-58B12B73753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7CC46D6-2F2D-CCFF-EC69-CDE2293164E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82CA237-1326-4E3C-9400-6FEB8479250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FE61FEB-6B60-DFBB-D915-177AC6C095E2}"/>
              </a:ext>
            </a:extLst>
          </p:cNvPr>
          <p:cNvSpPr>
            <a:spLocks noGrp="1"/>
          </p:cNvSpPr>
          <p:nvPr>
            <p:ph type="sldNum" sz="quarter" idx="10"/>
          </p:nvPr>
        </p:nvSpPr>
        <p:spPr/>
        <p:txBody>
          <a:bodyPr/>
          <a:lstStyle/>
          <a:p>
            <a:fld id="{DE4DFABE-FB32-4234-BD56-EF7AF0205C2D}" type="slidenum">
              <a:rPr kumimoji="1" lang="ja-JP" altLang="en-US" smtClean="0"/>
              <a:t>18</a:t>
            </a:fld>
            <a:endParaRPr kumimoji="1" lang="ja-JP" altLang="en-US"/>
          </a:p>
        </p:txBody>
      </p:sp>
    </p:spTree>
    <p:extLst>
      <p:ext uri="{BB962C8B-B14F-4D97-AF65-F5344CB8AC3E}">
        <p14:creationId xmlns:p14="http://schemas.microsoft.com/office/powerpoint/2010/main" val="164031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1</a:t>
            </a:fld>
            <a:endParaRPr kumimoji="1" lang="ja-JP" altLang="en-US"/>
          </a:p>
        </p:txBody>
      </p:sp>
    </p:spTree>
    <p:extLst>
      <p:ext uri="{BB962C8B-B14F-4D97-AF65-F5344CB8AC3E}">
        <p14:creationId xmlns:p14="http://schemas.microsoft.com/office/powerpoint/2010/main" val="2984100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FD95F-C62B-2D3C-47F1-09F47E804BC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4E75F15-B15B-D295-245B-667F295BC02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3A86E0E-7E24-1B62-CDDF-943171580CA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39D0345-26FE-6757-ACD1-CC8ED26FC1B3}"/>
              </a:ext>
            </a:extLst>
          </p:cNvPr>
          <p:cNvSpPr>
            <a:spLocks noGrp="1"/>
          </p:cNvSpPr>
          <p:nvPr>
            <p:ph type="sldNum" sz="quarter" idx="10"/>
          </p:nvPr>
        </p:nvSpPr>
        <p:spPr/>
        <p:txBody>
          <a:bodyPr/>
          <a:lstStyle/>
          <a:p>
            <a:fld id="{DE4DFABE-FB32-4234-BD56-EF7AF0205C2D}" type="slidenum">
              <a:rPr kumimoji="1" lang="ja-JP" altLang="en-US" smtClean="0"/>
              <a:t>19</a:t>
            </a:fld>
            <a:endParaRPr kumimoji="1" lang="ja-JP" altLang="en-US"/>
          </a:p>
        </p:txBody>
      </p:sp>
    </p:spTree>
    <p:extLst>
      <p:ext uri="{BB962C8B-B14F-4D97-AF65-F5344CB8AC3E}">
        <p14:creationId xmlns:p14="http://schemas.microsoft.com/office/powerpoint/2010/main" val="2700426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20</a:t>
            </a:fld>
            <a:endParaRPr kumimoji="1" lang="ja-JP" altLang="en-US"/>
          </a:p>
        </p:txBody>
      </p:sp>
    </p:spTree>
    <p:extLst>
      <p:ext uri="{BB962C8B-B14F-4D97-AF65-F5344CB8AC3E}">
        <p14:creationId xmlns:p14="http://schemas.microsoft.com/office/powerpoint/2010/main" val="4166297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21</a:t>
            </a:fld>
            <a:endParaRPr kumimoji="1" lang="ja-JP" altLang="en-US"/>
          </a:p>
        </p:txBody>
      </p:sp>
    </p:spTree>
    <p:extLst>
      <p:ext uri="{BB962C8B-B14F-4D97-AF65-F5344CB8AC3E}">
        <p14:creationId xmlns:p14="http://schemas.microsoft.com/office/powerpoint/2010/main" val="3094161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22</a:t>
            </a:fld>
            <a:endParaRPr kumimoji="1" lang="ja-JP" altLang="en-US"/>
          </a:p>
        </p:txBody>
      </p:sp>
    </p:spTree>
    <p:extLst>
      <p:ext uri="{BB962C8B-B14F-4D97-AF65-F5344CB8AC3E}">
        <p14:creationId xmlns:p14="http://schemas.microsoft.com/office/powerpoint/2010/main" val="3559429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23</a:t>
            </a:fld>
            <a:endParaRPr kumimoji="1" lang="ja-JP" altLang="en-US"/>
          </a:p>
        </p:txBody>
      </p:sp>
    </p:spTree>
    <p:extLst>
      <p:ext uri="{BB962C8B-B14F-4D97-AF65-F5344CB8AC3E}">
        <p14:creationId xmlns:p14="http://schemas.microsoft.com/office/powerpoint/2010/main" val="4212884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96EF7-64A7-42C0-00EF-C34EAD11CCA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AD02035-6D12-1CC3-38DE-08ECB5986E6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5E591A0-0F14-1C40-BD1A-CB85A03A469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022A5FD-31C1-DAA7-ECC8-B559948751D8}"/>
              </a:ext>
            </a:extLst>
          </p:cNvPr>
          <p:cNvSpPr>
            <a:spLocks noGrp="1"/>
          </p:cNvSpPr>
          <p:nvPr>
            <p:ph type="sldNum" sz="quarter" idx="10"/>
          </p:nvPr>
        </p:nvSpPr>
        <p:spPr/>
        <p:txBody>
          <a:bodyPr/>
          <a:lstStyle/>
          <a:p>
            <a:fld id="{DE4DFABE-FB32-4234-BD56-EF7AF0205C2D}" type="slidenum">
              <a:rPr kumimoji="1" lang="ja-JP" altLang="en-US" smtClean="0"/>
              <a:t>2</a:t>
            </a:fld>
            <a:endParaRPr kumimoji="1" lang="ja-JP" altLang="en-US"/>
          </a:p>
        </p:txBody>
      </p:sp>
    </p:spTree>
    <p:extLst>
      <p:ext uri="{BB962C8B-B14F-4D97-AF65-F5344CB8AC3E}">
        <p14:creationId xmlns:p14="http://schemas.microsoft.com/office/powerpoint/2010/main" val="3086831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3</a:t>
            </a:fld>
            <a:endParaRPr kumimoji="1" lang="ja-JP" altLang="en-US"/>
          </a:p>
        </p:txBody>
      </p:sp>
    </p:spTree>
    <p:extLst>
      <p:ext uri="{BB962C8B-B14F-4D97-AF65-F5344CB8AC3E}">
        <p14:creationId xmlns:p14="http://schemas.microsoft.com/office/powerpoint/2010/main" val="29347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611AF-FCAF-8C88-8600-1E6D0A1ADC1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B77B4F-8746-2600-C16E-B9B00798957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521F064-C8EC-601E-9E7A-B00DAB801C6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5DBD3CD-7BFA-BF92-63CF-A8FA5B65A4F5}"/>
              </a:ext>
            </a:extLst>
          </p:cNvPr>
          <p:cNvSpPr>
            <a:spLocks noGrp="1"/>
          </p:cNvSpPr>
          <p:nvPr>
            <p:ph type="sldNum" sz="quarter" idx="10"/>
          </p:nvPr>
        </p:nvSpPr>
        <p:spPr/>
        <p:txBody>
          <a:bodyPr/>
          <a:lstStyle/>
          <a:p>
            <a:fld id="{DE4DFABE-FB32-4234-BD56-EF7AF0205C2D}" type="slidenum">
              <a:rPr kumimoji="1" lang="ja-JP" altLang="en-US" smtClean="0"/>
              <a:t>4</a:t>
            </a:fld>
            <a:endParaRPr kumimoji="1" lang="ja-JP" altLang="en-US"/>
          </a:p>
        </p:txBody>
      </p:sp>
    </p:spTree>
    <p:extLst>
      <p:ext uri="{BB962C8B-B14F-4D97-AF65-F5344CB8AC3E}">
        <p14:creationId xmlns:p14="http://schemas.microsoft.com/office/powerpoint/2010/main" val="3969061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5</a:t>
            </a:fld>
            <a:endParaRPr kumimoji="1" lang="ja-JP" altLang="en-US"/>
          </a:p>
        </p:txBody>
      </p:sp>
    </p:spTree>
    <p:extLst>
      <p:ext uri="{BB962C8B-B14F-4D97-AF65-F5344CB8AC3E}">
        <p14:creationId xmlns:p14="http://schemas.microsoft.com/office/powerpoint/2010/main" val="93634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6</a:t>
            </a:fld>
            <a:endParaRPr kumimoji="1" lang="ja-JP" altLang="en-US"/>
          </a:p>
        </p:txBody>
      </p:sp>
    </p:spTree>
    <p:extLst>
      <p:ext uri="{BB962C8B-B14F-4D97-AF65-F5344CB8AC3E}">
        <p14:creationId xmlns:p14="http://schemas.microsoft.com/office/powerpoint/2010/main" val="1297253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7</a:t>
            </a:fld>
            <a:endParaRPr kumimoji="1" lang="ja-JP" altLang="en-US"/>
          </a:p>
        </p:txBody>
      </p:sp>
    </p:spTree>
    <p:extLst>
      <p:ext uri="{BB962C8B-B14F-4D97-AF65-F5344CB8AC3E}">
        <p14:creationId xmlns:p14="http://schemas.microsoft.com/office/powerpoint/2010/main" val="3799137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E4DFABE-FB32-4234-BD56-EF7AF0205C2D}" type="slidenum">
              <a:rPr kumimoji="1" lang="ja-JP" altLang="en-US" smtClean="0"/>
              <a:t>8</a:t>
            </a:fld>
            <a:endParaRPr kumimoji="1" lang="ja-JP" altLang="en-US"/>
          </a:p>
        </p:txBody>
      </p:sp>
    </p:spTree>
    <p:extLst>
      <p:ext uri="{BB962C8B-B14F-4D97-AF65-F5344CB8AC3E}">
        <p14:creationId xmlns:p14="http://schemas.microsoft.com/office/powerpoint/2010/main" val="3226983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PageNum">
    <p:spTree>
      <p:nvGrpSpPr>
        <p:cNvPr id="1" name=""/>
        <p:cNvGrpSpPr/>
        <p:nvPr/>
      </p:nvGrpSpPr>
      <p:grpSpPr>
        <a:xfrm>
          <a:off x="0" y="0"/>
          <a:ext cx="0" cy="0"/>
          <a:chOff x="0" y="0"/>
          <a:chExt cx="0" cy="0"/>
        </a:xfrm>
      </p:grpSpPr>
      <p:sp>
        <p:nvSpPr>
          <p:cNvPr id="4" name="Holder 4"/>
          <p:cNvSpPr>
            <a:spLocks noGrp="1"/>
          </p:cNvSpPr>
          <p:nvPr>
            <p:ph type="sldNum" sz="quarter" idx="7"/>
          </p:nvPr>
        </p:nvSpPr>
        <p:spPr>
          <a:xfrm>
            <a:off x="7131411" y="10369808"/>
            <a:ext cx="203266" cy="159068"/>
          </a:xfrm>
          <a:prstGeom prst="rect">
            <a:avLst/>
          </a:prstGeom>
        </p:spPr>
        <p:txBody>
          <a:bodyPr lIns="0" tIns="0" rIns="0" bIns="0" anchor="ctr"/>
          <a:lstStyle>
            <a:lvl1pPr algn="ctr">
              <a:defRPr sz="900">
                <a:solidFill>
                  <a:srgbClr val="414042"/>
                </a:solidFill>
                <a:latin typeface="Meiryo UI" panose="020B0604030504040204" pitchFamily="34" charset="-128"/>
                <a:ea typeface="Meiryo UI" panose="020B0604030504040204" pitchFamily="34" charset="-128"/>
              </a:defRPr>
            </a:lvl1pPr>
          </a:lstStyle>
          <a:p>
            <a:pPr algn="ctr"/>
            <a:fld id="{B6F15528-21DE-4FAA-801E-634DDDAF4B2B}" type="slidenum">
              <a:rPr lang="en-US" altLang="ja-JP" smtClean="0"/>
              <a:pPr/>
              <a:t>‹#›</a:t>
            </a:fld>
            <a:endParaRPr lang="ja-JP" altLang="en-US"/>
          </a:p>
        </p:txBody>
      </p:sp>
    </p:spTree>
    <p:extLst>
      <p:ext uri="{BB962C8B-B14F-4D97-AF65-F5344CB8AC3E}">
        <p14:creationId xmlns:p14="http://schemas.microsoft.com/office/powerpoint/2010/main" val="133458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PageNu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47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22191" y="931591"/>
            <a:ext cx="6121646" cy="369277"/>
          </a:xfrm>
          <a:prstGeom prst="rect">
            <a:avLst/>
          </a:prstGeom>
        </p:spPr>
        <p:txBody>
          <a:bodyPr wrap="square" lIns="0" tIns="0" rIns="0" bIns="0">
            <a:spAutoFit/>
          </a:bodyPr>
          <a:lstStyle>
            <a:lvl1pPr>
              <a:defRPr sz="2400" b="1" i="0">
                <a:solidFill>
                  <a:srgbClr val="F37964"/>
                </a:solidFill>
                <a:latin typeface="Source Han Sans JP Heavy"/>
                <a:cs typeface="Source Han Sans JP Heavy"/>
              </a:defRPr>
            </a:lvl1pPr>
          </a:lstStyle>
          <a:p>
            <a:endParaRPr dirty="0"/>
          </a:p>
        </p:txBody>
      </p:sp>
      <p:sp>
        <p:nvSpPr>
          <p:cNvPr id="3" name="Holder 3"/>
          <p:cNvSpPr>
            <a:spLocks noGrp="1"/>
          </p:cNvSpPr>
          <p:nvPr>
            <p:ph type="body" idx="1"/>
          </p:nvPr>
        </p:nvSpPr>
        <p:spPr>
          <a:xfrm>
            <a:off x="1075950" y="4373351"/>
            <a:ext cx="5411838" cy="276958"/>
          </a:xfrm>
          <a:prstGeom prst="rect">
            <a:avLst/>
          </a:prstGeom>
        </p:spPr>
        <p:txBody>
          <a:bodyPr wrap="square" lIns="0" tIns="0" rIns="0" bIns="0">
            <a:spAutoFit/>
          </a:bodyPr>
          <a:lstStyle>
            <a:lvl1pPr>
              <a:defRPr b="0" i="0">
                <a:solidFill>
                  <a:schemeClr val="tx1"/>
                </a:solidFill>
              </a:defRPr>
            </a:lvl1pPr>
          </a:lstStyle>
          <a:p>
            <a:endParaRPr dirty="0"/>
          </a:p>
        </p:txBody>
      </p:sp>
      <p:sp>
        <p:nvSpPr>
          <p:cNvPr id="4" name="Holder 4"/>
          <p:cNvSpPr>
            <a:spLocks noGrp="1"/>
          </p:cNvSpPr>
          <p:nvPr>
            <p:ph type="ftr" sz="quarter" idx="5"/>
          </p:nvPr>
        </p:nvSpPr>
        <p:spPr>
          <a:xfrm>
            <a:off x="2572449" y="9943387"/>
            <a:ext cx="2421129" cy="276958"/>
          </a:xfrm>
          <a:prstGeom prst="rect">
            <a:avLst/>
          </a:prstGeom>
        </p:spPr>
        <p:txBody>
          <a:bodyPr wrap="square" lIns="0" tIns="0" rIns="0" bIns="0">
            <a:spAutoFit/>
          </a:bodyPr>
          <a:lstStyle>
            <a:lvl1pPr algn="ctr">
              <a:defRPr>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5" name="Holder 5"/>
          <p:cNvSpPr>
            <a:spLocks noGrp="1"/>
          </p:cNvSpPr>
          <p:nvPr>
            <p:ph type="dt" sz="half" idx="6"/>
          </p:nvPr>
        </p:nvSpPr>
        <p:spPr>
          <a:xfrm>
            <a:off x="378301" y="9943387"/>
            <a:ext cx="1740186" cy="276958"/>
          </a:xfrm>
          <a:prstGeom prst="rect">
            <a:avLst/>
          </a:prstGeom>
        </p:spPr>
        <p:txBody>
          <a:bodyPr wrap="square" lIns="0" tIns="0" rIns="0" bIns="0">
            <a:spAutoFit/>
          </a:bodyPr>
          <a:lstStyle>
            <a:lvl1pPr algn="l">
              <a:defRPr>
                <a:solidFill>
                  <a:schemeClr val="tx1">
                    <a:tint val="75000"/>
                  </a:schemeClr>
                </a:solidFill>
                <a:latin typeface="Meiryo UI" panose="020B0604030504040204" pitchFamily="50" charset="-128"/>
                <a:ea typeface="Meiryo UI" panose="020B0604030504040204" pitchFamily="50" charset="-128"/>
              </a:defRPr>
            </a:lvl1pPr>
          </a:lstStyle>
          <a:p>
            <a:endParaRPr lang="en-US" dirty="0"/>
          </a:p>
        </p:txBody>
      </p:sp>
    </p:spTree>
    <p:extLst>
      <p:ext uri="{BB962C8B-B14F-4D97-AF65-F5344CB8AC3E}">
        <p14:creationId xmlns:p14="http://schemas.microsoft.com/office/powerpoint/2010/main" val="1568206951"/>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defRPr>
          <a:latin typeface="Meiryo UI" panose="020B0604030504040204" pitchFamily="50" charset="-128"/>
          <a:ea typeface="Meiryo UI" panose="020B0604030504040204" pitchFamily="50" charset="-128"/>
          <a:cs typeface="+mj-cs"/>
        </a:defRPr>
      </a:lvl1pPr>
    </p:titleStyle>
    <p:bodyStyle>
      <a:lvl1pPr marL="0">
        <a:defRPr>
          <a:latin typeface="Meiryo UI" panose="020B0604030504040204" pitchFamily="50" charset="-128"/>
          <a:ea typeface="Meiryo UI" panose="020B0604030504040204" pitchFamily="50" charset="-128"/>
          <a:cs typeface="+mn-cs"/>
        </a:defRPr>
      </a:lvl1pPr>
      <a:lvl2pPr marL="457154">
        <a:defRPr>
          <a:latin typeface="+mn-lt"/>
          <a:ea typeface="+mn-ea"/>
          <a:cs typeface="+mn-cs"/>
        </a:defRPr>
      </a:lvl2pPr>
      <a:lvl3pPr marL="914309">
        <a:defRPr>
          <a:latin typeface="+mn-lt"/>
          <a:ea typeface="+mn-ea"/>
          <a:cs typeface="+mn-cs"/>
        </a:defRPr>
      </a:lvl3pPr>
      <a:lvl4pPr marL="1371463">
        <a:defRPr>
          <a:latin typeface="+mn-lt"/>
          <a:ea typeface="+mn-ea"/>
          <a:cs typeface="+mn-cs"/>
        </a:defRPr>
      </a:lvl4pPr>
      <a:lvl5pPr marL="1828617">
        <a:defRPr>
          <a:latin typeface="+mn-lt"/>
          <a:ea typeface="+mn-ea"/>
          <a:cs typeface="+mn-cs"/>
        </a:defRPr>
      </a:lvl5pPr>
      <a:lvl6pPr marL="2285771">
        <a:defRPr>
          <a:latin typeface="+mn-lt"/>
          <a:ea typeface="+mn-ea"/>
          <a:cs typeface="+mn-cs"/>
        </a:defRPr>
      </a:lvl6pPr>
      <a:lvl7pPr marL="2742926">
        <a:defRPr>
          <a:latin typeface="+mn-lt"/>
          <a:ea typeface="+mn-ea"/>
          <a:cs typeface="+mn-cs"/>
        </a:defRPr>
      </a:lvl7pPr>
      <a:lvl8pPr marL="3200080">
        <a:defRPr>
          <a:latin typeface="+mn-lt"/>
          <a:ea typeface="+mn-ea"/>
          <a:cs typeface="+mn-cs"/>
        </a:defRPr>
      </a:lvl8pPr>
      <a:lvl9pPr marL="3657234">
        <a:defRPr>
          <a:latin typeface="+mn-lt"/>
          <a:ea typeface="+mn-ea"/>
          <a:cs typeface="+mn-cs"/>
        </a:defRPr>
      </a:lvl9pPr>
    </p:bodyStyle>
    <p:otherStyle>
      <a:lvl1pPr marL="0">
        <a:defRPr>
          <a:latin typeface="+mn-lt"/>
          <a:ea typeface="+mn-ea"/>
          <a:cs typeface="+mn-cs"/>
        </a:defRPr>
      </a:lvl1pPr>
      <a:lvl2pPr marL="457154">
        <a:defRPr>
          <a:latin typeface="+mn-lt"/>
          <a:ea typeface="+mn-ea"/>
          <a:cs typeface="+mn-cs"/>
        </a:defRPr>
      </a:lvl2pPr>
      <a:lvl3pPr marL="914309">
        <a:defRPr>
          <a:latin typeface="+mn-lt"/>
          <a:ea typeface="+mn-ea"/>
          <a:cs typeface="+mn-cs"/>
        </a:defRPr>
      </a:lvl3pPr>
      <a:lvl4pPr marL="1371463">
        <a:defRPr>
          <a:latin typeface="+mn-lt"/>
          <a:ea typeface="+mn-ea"/>
          <a:cs typeface="+mn-cs"/>
        </a:defRPr>
      </a:lvl4pPr>
      <a:lvl5pPr marL="1828617">
        <a:defRPr>
          <a:latin typeface="+mn-lt"/>
          <a:ea typeface="+mn-ea"/>
          <a:cs typeface="+mn-cs"/>
        </a:defRPr>
      </a:lvl5pPr>
      <a:lvl6pPr marL="2285771">
        <a:defRPr>
          <a:latin typeface="+mn-lt"/>
          <a:ea typeface="+mn-ea"/>
          <a:cs typeface="+mn-cs"/>
        </a:defRPr>
      </a:lvl6pPr>
      <a:lvl7pPr marL="2742926">
        <a:defRPr>
          <a:latin typeface="+mn-lt"/>
          <a:ea typeface="+mn-ea"/>
          <a:cs typeface="+mn-cs"/>
        </a:defRPr>
      </a:lvl7pPr>
      <a:lvl8pPr marL="3200080">
        <a:defRPr>
          <a:latin typeface="+mn-lt"/>
          <a:ea typeface="+mn-ea"/>
          <a:cs typeface="+mn-cs"/>
        </a:defRPr>
      </a:lvl8pPr>
      <a:lvl9pPr marL="365723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10.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65.png"/><Relationship Id="rId18" Type="http://schemas.openxmlformats.org/officeDocument/2006/relationships/image" Target="../media/image100.png"/><Relationship Id="rId26" Type="http://schemas.openxmlformats.org/officeDocument/2006/relationships/image" Target="../media/image106.png"/><Relationship Id="rId3" Type="http://schemas.openxmlformats.org/officeDocument/2006/relationships/image" Target="../media/image89.png"/><Relationship Id="rId21" Type="http://schemas.openxmlformats.org/officeDocument/2006/relationships/image" Target="../media/image103.png"/><Relationship Id="rId7" Type="http://schemas.openxmlformats.org/officeDocument/2006/relationships/image" Target="../media/image92.png"/><Relationship Id="rId12" Type="http://schemas.openxmlformats.org/officeDocument/2006/relationships/image" Target="../media/image96.png"/><Relationship Id="rId17" Type="http://schemas.openxmlformats.org/officeDocument/2006/relationships/image" Target="../media/image51.png"/><Relationship Id="rId25" Type="http://schemas.openxmlformats.org/officeDocument/2006/relationships/image" Target="../media/image68.png"/><Relationship Id="rId2" Type="http://schemas.openxmlformats.org/officeDocument/2006/relationships/notesSlide" Target="../notesSlides/notesSlide10.xml"/><Relationship Id="rId16" Type="http://schemas.openxmlformats.org/officeDocument/2006/relationships/image" Target="../media/image99.png"/><Relationship Id="rId20" Type="http://schemas.openxmlformats.org/officeDocument/2006/relationships/image" Target="../media/image102.png"/><Relationship Id="rId29" Type="http://schemas.openxmlformats.org/officeDocument/2006/relationships/image" Target="../media/image108.png"/><Relationship Id="rId1" Type="http://schemas.openxmlformats.org/officeDocument/2006/relationships/slideLayout" Target="../slideLayouts/slideLayout1.xml"/><Relationship Id="rId6" Type="http://schemas.openxmlformats.org/officeDocument/2006/relationships/image" Target="../media/image91.png"/><Relationship Id="rId11" Type="http://schemas.openxmlformats.org/officeDocument/2006/relationships/image" Target="../media/image95.png"/><Relationship Id="rId24" Type="http://schemas.openxmlformats.org/officeDocument/2006/relationships/image" Target="../media/image105.png"/><Relationship Id="rId5" Type="http://schemas.openxmlformats.org/officeDocument/2006/relationships/image" Target="../media/image90.png"/><Relationship Id="rId15" Type="http://schemas.openxmlformats.org/officeDocument/2006/relationships/image" Target="../media/image98.png"/><Relationship Id="rId23" Type="http://schemas.openxmlformats.org/officeDocument/2006/relationships/image" Target="../media/image104.png"/><Relationship Id="rId28" Type="http://schemas.openxmlformats.org/officeDocument/2006/relationships/image" Target="../media/image107.png"/><Relationship Id="rId10" Type="http://schemas.openxmlformats.org/officeDocument/2006/relationships/image" Target="../media/image94.png"/><Relationship Id="rId19" Type="http://schemas.openxmlformats.org/officeDocument/2006/relationships/image" Target="../media/image101.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97.png"/><Relationship Id="rId22" Type="http://schemas.openxmlformats.org/officeDocument/2006/relationships/image" Target="../media/image56.png"/><Relationship Id="rId27" Type="http://schemas.openxmlformats.org/officeDocument/2006/relationships/image" Target="../media/image58.png"/><Relationship Id="rId30" Type="http://schemas.openxmlformats.org/officeDocument/2006/relationships/image" Target="../media/image109.png"/></Relationships>
</file>

<file path=ppt/slides/_rels/slide11.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94.png"/><Relationship Id="rId18" Type="http://schemas.openxmlformats.org/officeDocument/2006/relationships/image" Target="../media/image117.png"/><Relationship Id="rId3" Type="http://schemas.openxmlformats.org/officeDocument/2006/relationships/image" Target="../media/image38.png"/><Relationship Id="rId21" Type="http://schemas.openxmlformats.org/officeDocument/2006/relationships/image" Target="../media/image118.png"/><Relationship Id="rId7" Type="http://schemas.openxmlformats.org/officeDocument/2006/relationships/image" Target="../media/image91.png"/><Relationship Id="rId12" Type="http://schemas.openxmlformats.org/officeDocument/2006/relationships/image" Target="../media/image43.png"/><Relationship Id="rId17" Type="http://schemas.openxmlformats.org/officeDocument/2006/relationships/image" Target="../media/image98.png"/><Relationship Id="rId25" Type="http://schemas.openxmlformats.org/officeDocument/2006/relationships/image" Target="../media/image105.png"/><Relationship Id="rId2" Type="http://schemas.openxmlformats.org/officeDocument/2006/relationships/notesSlide" Target="../notesSlides/notesSlide11.xml"/><Relationship Id="rId16" Type="http://schemas.openxmlformats.org/officeDocument/2006/relationships/image" Target="../media/image65.png"/><Relationship Id="rId20" Type="http://schemas.openxmlformats.org/officeDocument/2006/relationships/image" Target="../media/image100.png"/><Relationship Id="rId1" Type="http://schemas.openxmlformats.org/officeDocument/2006/relationships/slideLayout" Target="../slideLayouts/slideLayout1.xml"/><Relationship Id="rId6" Type="http://schemas.openxmlformats.org/officeDocument/2006/relationships/image" Target="../media/image112.png"/><Relationship Id="rId11" Type="http://schemas.openxmlformats.org/officeDocument/2006/relationships/image" Target="../media/image95.png"/><Relationship Id="rId24" Type="http://schemas.openxmlformats.org/officeDocument/2006/relationships/image" Target="../media/image106.png"/><Relationship Id="rId5" Type="http://schemas.openxmlformats.org/officeDocument/2006/relationships/image" Target="../media/image111.png"/><Relationship Id="rId15" Type="http://schemas.openxmlformats.org/officeDocument/2006/relationships/image" Target="../media/image99.png"/><Relationship Id="rId23" Type="http://schemas.openxmlformats.org/officeDocument/2006/relationships/image" Target="../media/image68.png"/><Relationship Id="rId10" Type="http://schemas.openxmlformats.org/officeDocument/2006/relationships/image" Target="../media/image115.png"/><Relationship Id="rId19" Type="http://schemas.openxmlformats.org/officeDocument/2006/relationships/image" Target="../media/image51.png"/><Relationship Id="rId4" Type="http://schemas.openxmlformats.org/officeDocument/2006/relationships/image" Target="../media/image110.png"/><Relationship Id="rId9" Type="http://schemas.openxmlformats.org/officeDocument/2006/relationships/image" Target="../media/image114.png"/><Relationship Id="rId14" Type="http://schemas.openxmlformats.org/officeDocument/2006/relationships/image" Target="../media/image116.png"/><Relationship Id="rId22" Type="http://schemas.openxmlformats.org/officeDocument/2006/relationships/image" Target="../media/image103.png"/></Relationships>
</file>

<file path=ppt/slides/_rels/slide12.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8.png"/><Relationship Id="rId3" Type="http://schemas.openxmlformats.org/officeDocument/2006/relationships/image" Target="../media/image119.png"/><Relationship Id="rId7" Type="http://schemas.openxmlformats.org/officeDocument/2006/relationships/image" Target="../media/image123.png"/><Relationship Id="rId12" Type="http://schemas.openxmlformats.org/officeDocument/2006/relationships/image" Target="../media/image12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2.png"/><Relationship Id="rId11" Type="http://schemas.openxmlformats.org/officeDocument/2006/relationships/image" Target="../media/image126.png"/><Relationship Id="rId5" Type="http://schemas.openxmlformats.org/officeDocument/2006/relationships/image" Target="../media/image121.png"/><Relationship Id="rId10" Type="http://schemas.openxmlformats.org/officeDocument/2006/relationships/image" Target="../media/image125.png"/><Relationship Id="rId4" Type="http://schemas.openxmlformats.org/officeDocument/2006/relationships/image" Target="../media/image120.png"/><Relationship Id="rId9" Type="http://schemas.openxmlformats.org/officeDocument/2006/relationships/image" Target="../media/image9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7.png"/><Relationship Id="rId21" Type="http://schemas.openxmlformats.org/officeDocument/2006/relationships/image" Target="../media/image50.png"/><Relationship Id="rId7" Type="http://schemas.openxmlformats.org/officeDocument/2006/relationships/image" Target="../media/image53.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14.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40.png"/><Relationship Id="rId5" Type="http://schemas.openxmlformats.org/officeDocument/2006/relationships/image" Target="../media/image39.png"/><Relationship Id="rId15" Type="http://schemas.openxmlformats.org/officeDocument/2006/relationships/image" Target="../media/image44.png"/><Relationship Id="rId10" Type="http://schemas.openxmlformats.org/officeDocument/2006/relationships/image" Target="../media/image56.png"/><Relationship Id="rId19" Type="http://schemas.openxmlformats.org/officeDocument/2006/relationships/image" Target="../media/image48.png"/><Relationship Id="rId4" Type="http://schemas.openxmlformats.org/officeDocument/2006/relationships/image" Target="../media/image38.png"/><Relationship Id="rId9" Type="http://schemas.openxmlformats.org/officeDocument/2006/relationships/image" Target="../media/image55.png"/><Relationship Id="rId14" Type="http://schemas.openxmlformats.org/officeDocument/2006/relationships/image" Target="../media/image43.png"/><Relationship Id="rId22" Type="http://schemas.openxmlformats.org/officeDocument/2006/relationships/image" Target="../media/image5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45.png"/><Relationship Id="rId18" Type="http://schemas.openxmlformats.org/officeDocument/2006/relationships/image" Target="../media/image150.png"/><Relationship Id="rId3" Type="http://schemas.openxmlformats.org/officeDocument/2006/relationships/image" Target="../media/image135.png"/><Relationship Id="rId21" Type="http://schemas.openxmlformats.org/officeDocument/2006/relationships/image" Target="../media/image153.png"/><Relationship Id="rId7" Type="http://schemas.openxmlformats.org/officeDocument/2006/relationships/image" Target="../media/image139.png"/><Relationship Id="rId12" Type="http://schemas.openxmlformats.org/officeDocument/2006/relationships/image" Target="../media/image144.png"/><Relationship Id="rId17" Type="http://schemas.openxmlformats.org/officeDocument/2006/relationships/image" Target="../media/image149.png"/><Relationship Id="rId2" Type="http://schemas.openxmlformats.org/officeDocument/2006/relationships/image" Target="../media/image134.png"/><Relationship Id="rId16" Type="http://schemas.openxmlformats.org/officeDocument/2006/relationships/image" Target="../media/image148.png"/><Relationship Id="rId20" Type="http://schemas.openxmlformats.org/officeDocument/2006/relationships/image" Target="../media/image152.png"/><Relationship Id="rId1" Type="http://schemas.openxmlformats.org/officeDocument/2006/relationships/slideLayout" Target="../slideLayouts/slideLayout1.xml"/><Relationship Id="rId6" Type="http://schemas.openxmlformats.org/officeDocument/2006/relationships/image" Target="../media/image138.png"/><Relationship Id="rId11" Type="http://schemas.openxmlformats.org/officeDocument/2006/relationships/image" Target="../media/image143.png"/><Relationship Id="rId5" Type="http://schemas.openxmlformats.org/officeDocument/2006/relationships/image" Target="../media/image137.png"/><Relationship Id="rId15" Type="http://schemas.openxmlformats.org/officeDocument/2006/relationships/image" Target="../media/image147.png"/><Relationship Id="rId10" Type="http://schemas.openxmlformats.org/officeDocument/2006/relationships/image" Target="../media/image142.png"/><Relationship Id="rId19" Type="http://schemas.openxmlformats.org/officeDocument/2006/relationships/image" Target="../media/image151.png"/><Relationship Id="rId4" Type="http://schemas.openxmlformats.org/officeDocument/2006/relationships/image" Target="../media/image136.png"/><Relationship Id="rId9" Type="http://schemas.openxmlformats.org/officeDocument/2006/relationships/image" Target="../media/image141.png"/><Relationship Id="rId14" Type="http://schemas.openxmlformats.org/officeDocument/2006/relationships/image" Target="../media/image146.png"/></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0.xml"/><Relationship Id="rId3" Type="http://schemas.openxmlformats.org/officeDocument/2006/relationships/slide" Target="slide4.xml"/><Relationship Id="rId7" Type="http://schemas.openxmlformats.org/officeDocument/2006/relationships/slide" Target="slide9.xml"/><Relationship Id="rId12"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slide" Target="slide14.xml"/><Relationship Id="rId5" Type="http://schemas.openxmlformats.org/officeDocument/2006/relationships/slide" Target="slide7.xml"/><Relationship Id="rId15" Type="http://schemas.openxmlformats.org/officeDocument/2006/relationships/slide" Target="slide24.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22.xml"/></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18" Type="http://schemas.openxmlformats.org/officeDocument/2006/relationships/image" Target="../media/image52.pn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1.png"/><Relationship Id="rId2" Type="http://schemas.openxmlformats.org/officeDocument/2006/relationships/notesSlide" Target="../notesSlides/notesSlide6.xml"/><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8.png"/><Relationship Id="rId5" Type="http://schemas.openxmlformats.org/officeDocument/2006/relationships/image" Target="../media/image39.png"/><Relationship Id="rId15" Type="http://schemas.openxmlformats.org/officeDocument/2006/relationships/image" Target="../media/image49.png"/><Relationship Id="rId23" Type="http://schemas.openxmlformats.org/officeDocument/2006/relationships/image" Target="../media/image57.png"/><Relationship Id="rId10" Type="http://schemas.openxmlformats.org/officeDocument/2006/relationships/image" Target="../media/image44.png"/><Relationship Id="rId19" Type="http://schemas.openxmlformats.org/officeDocument/2006/relationships/image" Target="../media/image53.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6.png"/></Relationships>
</file>

<file path=ppt/slides/_rels/slide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46.png"/><Relationship Id="rId18" Type="http://schemas.openxmlformats.org/officeDocument/2006/relationships/image" Target="../media/image68.png"/><Relationship Id="rId3" Type="http://schemas.openxmlformats.org/officeDocument/2006/relationships/image" Target="../media/image37.png"/><Relationship Id="rId21" Type="http://schemas.openxmlformats.org/officeDocument/2006/relationships/image" Target="../media/image53.png"/><Relationship Id="rId7" Type="http://schemas.openxmlformats.org/officeDocument/2006/relationships/image" Target="../media/image60.png"/><Relationship Id="rId12" Type="http://schemas.openxmlformats.org/officeDocument/2006/relationships/image" Target="../media/image44.png"/><Relationship Id="rId17" Type="http://schemas.openxmlformats.org/officeDocument/2006/relationships/image" Target="../media/image67.png"/><Relationship Id="rId2" Type="http://schemas.openxmlformats.org/officeDocument/2006/relationships/notesSlide" Target="../notesSlides/notesSlide7.xml"/><Relationship Id="rId16" Type="http://schemas.openxmlformats.org/officeDocument/2006/relationships/image" Target="../media/image66.png"/><Relationship Id="rId20"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39.png"/><Relationship Id="rId15" Type="http://schemas.openxmlformats.org/officeDocument/2006/relationships/image" Target="../media/image48.png"/><Relationship Id="rId10" Type="http://schemas.openxmlformats.org/officeDocument/2006/relationships/image" Target="../media/image63.png"/><Relationship Id="rId19" Type="http://schemas.openxmlformats.org/officeDocument/2006/relationships/image" Target="../media/image55.png"/><Relationship Id="rId4" Type="http://schemas.openxmlformats.org/officeDocument/2006/relationships/image" Target="../media/image38.png"/><Relationship Id="rId9" Type="http://schemas.openxmlformats.org/officeDocument/2006/relationships/image" Target="../media/image62.png"/><Relationship Id="rId14" Type="http://schemas.openxmlformats.org/officeDocument/2006/relationships/image" Target="../media/image65.png"/><Relationship Id="rId22" Type="http://schemas.openxmlformats.org/officeDocument/2006/relationships/image" Target="../media/image69.png"/></Relationships>
</file>

<file path=ppt/slides/_rels/slide8.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84.png"/><Relationship Id="rId2" Type="http://schemas.openxmlformats.org/officeDocument/2006/relationships/notesSlide" Target="../notesSlides/notesSlide8.xml"/><Relationship Id="rId16" Type="http://schemas.openxmlformats.org/officeDocument/2006/relationships/image" Target="../media/image83.png"/><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s>
</file>

<file path=ppt/slides/_rels/slide9.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79.png"/><Relationship Id="rId18" Type="http://schemas.openxmlformats.org/officeDocument/2006/relationships/image" Target="../media/image83.png"/><Relationship Id="rId3" Type="http://schemas.openxmlformats.org/officeDocument/2006/relationships/image" Target="../media/image70.png"/><Relationship Id="rId21" Type="http://schemas.openxmlformats.org/officeDocument/2006/relationships/image" Target="../media/image84.png"/><Relationship Id="rId7" Type="http://schemas.openxmlformats.org/officeDocument/2006/relationships/image" Target="../media/image74.png"/><Relationship Id="rId12" Type="http://schemas.openxmlformats.org/officeDocument/2006/relationships/image" Target="../media/image78.png"/><Relationship Id="rId17" Type="http://schemas.openxmlformats.org/officeDocument/2006/relationships/image" Target="../media/image82.png"/><Relationship Id="rId2" Type="http://schemas.openxmlformats.org/officeDocument/2006/relationships/notesSlide" Target="../notesSlides/notesSlide9.xml"/><Relationship Id="rId16" Type="http://schemas.openxmlformats.org/officeDocument/2006/relationships/image" Target="../media/image81.png"/><Relationship Id="rId20" Type="http://schemas.openxmlformats.org/officeDocument/2006/relationships/image" Target="../media/image88.png"/><Relationship Id="rId1" Type="http://schemas.openxmlformats.org/officeDocument/2006/relationships/slideLayout" Target="../slideLayouts/slideLayout1.xml"/><Relationship Id="rId6" Type="http://schemas.openxmlformats.org/officeDocument/2006/relationships/image" Target="../media/image73.png"/><Relationship Id="rId11" Type="http://schemas.openxmlformats.org/officeDocument/2006/relationships/image" Target="../media/image77.png"/><Relationship Id="rId5" Type="http://schemas.openxmlformats.org/officeDocument/2006/relationships/image" Target="../media/image72.png"/><Relationship Id="rId15" Type="http://schemas.openxmlformats.org/officeDocument/2006/relationships/image" Target="../media/image86.png"/><Relationship Id="rId10" Type="http://schemas.openxmlformats.org/officeDocument/2006/relationships/image" Target="../media/image76.png"/><Relationship Id="rId19" Type="http://schemas.openxmlformats.org/officeDocument/2006/relationships/image" Target="../media/image87.png"/><Relationship Id="rId4" Type="http://schemas.openxmlformats.org/officeDocument/2006/relationships/image" Target="../media/image71.png"/><Relationship Id="rId9" Type="http://schemas.openxmlformats.org/officeDocument/2006/relationships/image" Target="../media/image85.png"/><Relationship Id="rId14"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148" y="0"/>
            <a:ext cx="7559187" cy="9970560"/>
          </a:xfrm>
          <a:custGeom>
            <a:avLst/>
            <a:gdLst/>
            <a:ahLst/>
            <a:cxnLst/>
            <a:rect l="l" t="t" r="r" b="b"/>
            <a:pathLst>
              <a:path w="7560309" h="9972040">
                <a:moveTo>
                  <a:pt x="0" y="9972001"/>
                </a:moveTo>
                <a:lnTo>
                  <a:pt x="7559992" y="9972001"/>
                </a:lnTo>
                <a:lnTo>
                  <a:pt x="7559992" y="0"/>
                </a:lnTo>
                <a:lnTo>
                  <a:pt x="0" y="0"/>
                </a:lnTo>
                <a:lnTo>
                  <a:pt x="0" y="9972001"/>
                </a:lnTo>
                <a:close/>
              </a:path>
            </a:pathLst>
          </a:custGeom>
          <a:solidFill>
            <a:srgbClr val="FCBB75"/>
          </a:solidFill>
        </p:spPr>
        <p:txBody>
          <a:bodyPr wrap="square" lIns="0" tIns="0" rIns="0" bIns="0" rtlCol="0"/>
          <a:lstStyle/>
          <a:p>
            <a:pPr defTabSz="914309"/>
            <a:endParaRPr kern="0" dirty="0">
              <a:solidFill>
                <a:sysClr val="windowText" lastClr="000000"/>
              </a:solidFill>
            </a:endParaRPr>
          </a:p>
        </p:txBody>
      </p:sp>
      <p:pic>
        <p:nvPicPr>
          <p:cNvPr id="3" name="object 3"/>
          <p:cNvPicPr/>
          <p:nvPr/>
        </p:nvPicPr>
        <p:blipFill>
          <a:blip r:embed="rId3" cstate="print"/>
          <a:stretch>
            <a:fillRect/>
          </a:stretch>
        </p:blipFill>
        <p:spPr>
          <a:xfrm>
            <a:off x="2148" y="0"/>
            <a:ext cx="7558870" cy="539923"/>
          </a:xfrm>
          <a:prstGeom prst="rect">
            <a:avLst/>
          </a:prstGeom>
        </p:spPr>
      </p:pic>
      <p:grpSp>
        <p:nvGrpSpPr>
          <p:cNvPr id="4" name="object 4"/>
          <p:cNvGrpSpPr/>
          <p:nvPr/>
        </p:nvGrpSpPr>
        <p:grpSpPr>
          <a:xfrm>
            <a:off x="2148" y="7177368"/>
            <a:ext cx="889503" cy="2412007"/>
            <a:chOff x="0" y="7178433"/>
            <a:chExt cx="889635" cy="2412365"/>
          </a:xfrm>
        </p:grpSpPr>
        <p:pic>
          <p:nvPicPr>
            <p:cNvPr id="5" name="object 5"/>
            <p:cNvPicPr/>
            <p:nvPr/>
          </p:nvPicPr>
          <p:blipFill>
            <a:blip r:embed="rId4" cstate="print"/>
            <a:stretch>
              <a:fillRect/>
            </a:stretch>
          </p:blipFill>
          <p:spPr>
            <a:xfrm>
              <a:off x="0" y="7178433"/>
              <a:ext cx="445421" cy="1540128"/>
            </a:xfrm>
            <a:prstGeom prst="rect">
              <a:avLst/>
            </a:prstGeom>
          </p:spPr>
        </p:pic>
        <p:pic>
          <p:nvPicPr>
            <p:cNvPr id="6" name="object 6"/>
            <p:cNvPicPr/>
            <p:nvPr/>
          </p:nvPicPr>
          <p:blipFill>
            <a:blip r:embed="rId5" cstate="print"/>
            <a:stretch>
              <a:fillRect/>
            </a:stretch>
          </p:blipFill>
          <p:spPr>
            <a:xfrm>
              <a:off x="442878" y="7375220"/>
              <a:ext cx="446451" cy="2215108"/>
            </a:xfrm>
            <a:prstGeom prst="rect">
              <a:avLst/>
            </a:prstGeom>
          </p:spPr>
        </p:pic>
      </p:grpSp>
      <p:pic>
        <p:nvPicPr>
          <p:cNvPr id="7" name="object 7"/>
          <p:cNvPicPr/>
          <p:nvPr/>
        </p:nvPicPr>
        <p:blipFill>
          <a:blip r:embed="rId6" cstate="print"/>
          <a:stretch>
            <a:fillRect/>
          </a:stretch>
        </p:blipFill>
        <p:spPr>
          <a:xfrm>
            <a:off x="6671553" y="7177368"/>
            <a:ext cx="889464" cy="1104709"/>
          </a:xfrm>
          <a:prstGeom prst="rect">
            <a:avLst/>
          </a:prstGeom>
        </p:spPr>
      </p:pic>
      <p:pic>
        <p:nvPicPr>
          <p:cNvPr id="8" name="object 8"/>
          <p:cNvPicPr/>
          <p:nvPr/>
        </p:nvPicPr>
        <p:blipFill>
          <a:blip r:embed="rId7" cstate="print"/>
          <a:stretch>
            <a:fillRect/>
          </a:stretch>
        </p:blipFill>
        <p:spPr>
          <a:xfrm>
            <a:off x="888819" y="7623859"/>
            <a:ext cx="447647" cy="2398978"/>
          </a:xfrm>
          <a:prstGeom prst="rect">
            <a:avLst/>
          </a:prstGeom>
        </p:spPr>
      </p:pic>
      <p:pic>
        <p:nvPicPr>
          <p:cNvPr id="9" name="object 9"/>
          <p:cNvPicPr/>
          <p:nvPr/>
        </p:nvPicPr>
        <p:blipFill>
          <a:blip r:embed="rId8" cstate="print"/>
          <a:stretch>
            <a:fillRect/>
          </a:stretch>
        </p:blipFill>
        <p:spPr>
          <a:xfrm>
            <a:off x="6226433" y="7624037"/>
            <a:ext cx="447659" cy="2398801"/>
          </a:xfrm>
          <a:prstGeom prst="rect">
            <a:avLst/>
          </a:prstGeom>
        </p:spPr>
      </p:pic>
      <p:pic>
        <p:nvPicPr>
          <p:cNvPr id="10" name="object 10"/>
          <p:cNvPicPr/>
          <p:nvPr/>
        </p:nvPicPr>
        <p:blipFill>
          <a:blip r:embed="rId9" cstate="print"/>
          <a:stretch>
            <a:fillRect/>
          </a:stretch>
        </p:blipFill>
        <p:spPr>
          <a:xfrm>
            <a:off x="1333939" y="7959229"/>
            <a:ext cx="892772" cy="1194486"/>
          </a:xfrm>
          <a:prstGeom prst="rect">
            <a:avLst/>
          </a:prstGeom>
        </p:spPr>
      </p:pic>
      <p:pic>
        <p:nvPicPr>
          <p:cNvPr id="11" name="object 11"/>
          <p:cNvPicPr/>
          <p:nvPr/>
        </p:nvPicPr>
        <p:blipFill>
          <a:blip r:embed="rId10" cstate="print"/>
          <a:stretch>
            <a:fillRect/>
          </a:stretch>
        </p:blipFill>
        <p:spPr>
          <a:xfrm>
            <a:off x="5336195" y="7959419"/>
            <a:ext cx="892778" cy="1194296"/>
          </a:xfrm>
          <a:prstGeom prst="rect">
            <a:avLst/>
          </a:prstGeom>
        </p:spPr>
      </p:pic>
      <p:grpSp>
        <p:nvGrpSpPr>
          <p:cNvPr id="12" name="object 12"/>
          <p:cNvGrpSpPr/>
          <p:nvPr/>
        </p:nvGrpSpPr>
        <p:grpSpPr>
          <a:xfrm>
            <a:off x="2224168" y="8327905"/>
            <a:ext cx="3114848" cy="1695198"/>
            <a:chOff x="2222350" y="8329142"/>
            <a:chExt cx="3115310" cy="1695450"/>
          </a:xfrm>
        </p:grpSpPr>
        <p:pic>
          <p:nvPicPr>
            <p:cNvPr id="13" name="object 13"/>
            <p:cNvPicPr/>
            <p:nvPr/>
          </p:nvPicPr>
          <p:blipFill>
            <a:blip r:embed="rId11" cstate="print"/>
            <a:stretch>
              <a:fillRect/>
            </a:stretch>
          </p:blipFill>
          <p:spPr>
            <a:xfrm>
              <a:off x="2222350" y="8329142"/>
              <a:ext cx="2671112" cy="825931"/>
            </a:xfrm>
            <a:prstGeom prst="rect">
              <a:avLst/>
            </a:prstGeom>
          </p:spPr>
        </p:pic>
        <p:pic>
          <p:nvPicPr>
            <p:cNvPr id="14" name="object 14"/>
            <p:cNvPicPr/>
            <p:nvPr/>
          </p:nvPicPr>
          <p:blipFill>
            <a:blip r:embed="rId12" cstate="print"/>
            <a:stretch>
              <a:fillRect/>
            </a:stretch>
          </p:blipFill>
          <p:spPr>
            <a:xfrm>
              <a:off x="4890923" y="8419185"/>
              <a:ext cx="446455" cy="1605140"/>
            </a:xfrm>
            <a:prstGeom prst="rect">
              <a:avLst/>
            </a:prstGeom>
          </p:spPr>
        </p:pic>
      </p:grpSp>
      <p:pic>
        <p:nvPicPr>
          <p:cNvPr id="15" name="object 15"/>
          <p:cNvPicPr/>
          <p:nvPr/>
        </p:nvPicPr>
        <p:blipFill>
          <a:blip r:embed="rId13" cstate="print"/>
          <a:stretch>
            <a:fillRect/>
          </a:stretch>
        </p:blipFill>
        <p:spPr>
          <a:xfrm>
            <a:off x="2148" y="8714746"/>
            <a:ext cx="445355" cy="1308092"/>
          </a:xfrm>
          <a:prstGeom prst="rect">
            <a:avLst/>
          </a:prstGeom>
        </p:spPr>
      </p:pic>
      <p:pic>
        <p:nvPicPr>
          <p:cNvPr id="16" name="object 16"/>
          <p:cNvPicPr/>
          <p:nvPr/>
        </p:nvPicPr>
        <p:blipFill>
          <a:blip r:embed="rId14" cstate="print"/>
          <a:stretch>
            <a:fillRect/>
          </a:stretch>
        </p:blipFill>
        <p:spPr>
          <a:xfrm>
            <a:off x="6671553" y="8279555"/>
            <a:ext cx="889464" cy="1743282"/>
          </a:xfrm>
          <a:prstGeom prst="rect">
            <a:avLst/>
          </a:prstGeom>
        </p:spPr>
      </p:pic>
      <p:pic>
        <p:nvPicPr>
          <p:cNvPr id="17" name="object 17"/>
          <p:cNvPicPr/>
          <p:nvPr/>
        </p:nvPicPr>
        <p:blipFill>
          <a:blip r:embed="rId15" cstate="print"/>
          <a:stretch>
            <a:fillRect/>
          </a:stretch>
        </p:blipFill>
        <p:spPr>
          <a:xfrm>
            <a:off x="1333938" y="9151197"/>
            <a:ext cx="3560949" cy="871640"/>
          </a:xfrm>
          <a:prstGeom prst="rect">
            <a:avLst/>
          </a:prstGeom>
        </p:spPr>
      </p:pic>
      <p:pic>
        <p:nvPicPr>
          <p:cNvPr id="18" name="object 18"/>
          <p:cNvPicPr/>
          <p:nvPr/>
        </p:nvPicPr>
        <p:blipFill>
          <a:blip r:embed="rId16" cstate="print"/>
          <a:stretch>
            <a:fillRect/>
          </a:stretch>
        </p:blipFill>
        <p:spPr>
          <a:xfrm>
            <a:off x="5336195" y="9151197"/>
            <a:ext cx="892778" cy="871640"/>
          </a:xfrm>
          <a:prstGeom prst="rect">
            <a:avLst/>
          </a:prstGeom>
        </p:spPr>
      </p:pic>
      <p:pic>
        <p:nvPicPr>
          <p:cNvPr id="19" name="object 19"/>
          <p:cNvPicPr/>
          <p:nvPr/>
        </p:nvPicPr>
        <p:blipFill>
          <a:blip r:embed="rId17" cstate="print"/>
          <a:stretch>
            <a:fillRect/>
          </a:stretch>
        </p:blipFill>
        <p:spPr>
          <a:xfrm>
            <a:off x="444961" y="9586389"/>
            <a:ext cx="446385" cy="436448"/>
          </a:xfrm>
          <a:prstGeom prst="rect">
            <a:avLst/>
          </a:prstGeom>
        </p:spPr>
      </p:pic>
      <p:sp>
        <p:nvSpPr>
          <p:cNvPr id="20" name="object 20"/>
          <p:cNvSpPr/>
          <p:nvPr/>
        </p:nvSpPr>
        <p:spPr>
          <a:xfrm>
            <a:off x="2148" y="539923"/>
            <a:ext cx="7559187" cy="7902672"/>
          </a:xfrm>
          <a:custGeom>
            <a:avLst/>
            <a:gdLst/>
            <a:ahLst/>
            <a:cxnLst/>
            <a:rect l="l" t="t" r="r" b="b"/>
            <a:pathLst>
              <a:path w="7560309" h="7903845">
                <a:moveTo>
                  <a:pt x="7559992" y="0"/>
                </a:moveTo>
                <a:lnTo>
                  <a:pt x="0" y="0"/>
                </a:lnTo>
                <a:lnTo>
                  <a:pt x="12" y="6638430"/>
                </a:lnTo>
                <a:lnTo>
                  <a:pt x="47002" y="6659486"/>
                </a:lnTo>
                <a:lnTo>
                  <a:pt x="92735" y="6679692"/>
                </a:lnTo>
                <a:lnTo>
                  <a:pt x="138620" y="6699809"/>
                </a:lnTo>
                <a:lnTo>
                  <a:pt x="230632" y="6739979"/>
                </a:lnTo>
                <a:lnTo>
                  <a:pt x="276644" y="6760159"/>
                </a:lnTo>
                <a:lnTo>
                  <a:pt x="322592" y="6780492"/>
                </a:lnTo>
                <a:lnTo>
                  <a:pt x="368414" y="6801028"/>
                </a:lnTo>
                <a:lnTo>
                  <a:pt x="414058" y="6821856"/>
                </a:lnTo>
                <a:lnTo>
                  <a:pt x="459473" y="6843014"/>
                </a:lnTo>
                <a:lnTo>
                  <a:pt x="504596" y="6864578"/>
                </a:lnTo>
                <a:lnTo>
                  <a:pt x="549363" y="6886613"/>
                </a:lnTo>
                <a:lnTo>
                  <a:pt x="593737" y="6909168"/>
                </a:lnTo>
                <a:lnTo>
                  <a:pt x="637641" y="6932320"/>
                </a:lnTo>
                <a:lnTo>
                  <a:pt x="681050" y="6956133"/>
                </a:lnTo>
                <a:lnTo>
                  <a:pt x="723874" y="6980669"/>
                </a:lnTo>
                <a:lnTo>
                  <a:pt x="764197" y="7004863"/>
                </a:lnTo>
                <a:lnTo>
                  <a:pt x="804252" y="7030021"/>
                </a:lnTo>
                <a:lnTo>
                  <a:pt x="844067" y="7056044"/>
                </a:lnTo>
                <a:lnTo>
                  <a:pt x="883678" y="7082853"/>
                </a:lnTo>
                <a:lnTo>
                  <a:pt x="923112" y="7110362"/>
                </a:lnTo>
                <a:lnTo>
                  <a:pt x="962393" y="7138517"/>
                </a:lnTo>
                <a:lnTo>
                  <a:pt x="1001560" y="7167207"/>
                </a:lnTo>
                <a:lnTo>
                  <a:pt x="1040650" y="7196379"/>
                </a:lnTo>
                <a:lnTo>
                  <a:pt x="1079677" y="7225932"/>
                </a:lnTo>
                <a:lnTo>
                  <a:pt x="1118692" y="7255802"/>
                </a:lnTo>
                <a:lnTo>
                  <a:pt x="1157693" y="7285901"/>
                </a:lnTo>
                <a:lnTo>
                  <a:pt x="1235862" y="7346467"/>
                </a:lnTo>
                <a:lnTo>
                  <a:pt x="1275067" y="7376769"/>
                </a:lnTo>
                <a:lnTo>
                  <a:pt x="1314399" y="7406995"/>
                </a:lnTo>
                <a:lnTo>
                  <a:pt x="1353896" y="7437044"/>
                </a:lnTo>
                <a:lnTo>
                  <a:pt x="1393571" y="7466838"/>
                </a:lnTo>
                <a:lnTo>
                  <a:pt x="1433461" y="7496315"/>
                </a:lnTo>
                <a:lnTo>
                  <a:pt x="1473606" y="7525372"/>
                </a:lnTo>
                <a:lnTo>
                  <a:pt x="1514030" y="7553947"/>
                </a:lnTo>
                <a:lnTo>
                  <a:pt x="1554759" y="7581951"/>
                </a:lnTo>
                <a:lnTo>
                  <a:pt x="1595818" y="7609306"/>
                </a:lnTo>
                <a:lnTo>
                  <a:pt x="1637258" y="7635938"/>
                </a:lnTo>
                <a:lnTo>
                  <a:pt x="1679092" y="7661757"/>
                </a:lnTo>
                <a:lnTo>
                  <a:pt x="1721345" y="7686688"/>
                </a:lnTo>
                <a:lnTo>
                  <a:pt x="1764068" y="7710652"/>
                </a:lnTo>
                <a:lnTo>
                  <a:pt x="1807273" y="7733563"/>
                </a:lnTo>
                <a:lnTo>
                  <a:pt x="1851012" y="7755356"/>
                </a:lnTo>
                <a:lnTo>
                  <a:pt x="1895284" y="7775930"/>
                </a:lnTo>
                <a:lnTo>
                  <a:pt x="1940140" y="7795222"/>
                </a:lnTo>
                <a:lnTo>
                  <a:pt x="1985619" y="7813154"/>
                </a:lnTo>
                <a:lnTo>
                  <a:pt x="2031720" y="7829626"/>
                </a:lnTo>
                <a:lnTo>
                  <a:pt x="2078507" y="7844574"/>
                </a:lnTo>
                <a:lnTo>
                  <a:pt x="2125992" y="7857922"/>
                </a:lnTo>
                <a:lnTo>
                  <a:pt x="2171382" y="7868882"/>
                </a:lnTo>
                <a:lnTo>
                  <a:pt x="2217089" y="7878178"/>
                </a:lnTo>
                <a:lnTo>
                  <a:pt x="2263127" y="7885887"/>
                </a:lnTo>
                <a:lnTo>
                  <a:pt x="2309482" y="7892097"/>
                </a:lnTo>
                <a:lnTo>
                  <a:pt x="2356129" y="7896898"/>
                </a:lnTo>
                <a:lnTo>
                  <a:pt x="2402941" y="7900352"/>
                </a:lnTo>
                <a:lnTo>
                  <a:pt x="2450122" y="7902549"/>
                </a:lnTo>
                <a:lnTo>
                  <a:pt x="2497556" y="7903591"/>
                </a:lnTo>
                <a:lnTo>
                  <a:pt x="2545245" y="7903527"/>
                </a:lnTo>
                <a:lnTo>
                  <a:pt x="2593149" y="7902473"/>
                </a:lnTo>
                <a:lnTo>
                  <a:pt x="2641295" y="7900479"/>
                </a:lnTo>
                <a:lnTo>
                  <a:pt x="2689631" y="7897660"/>
                </a:lnTo>
                <a:lnTo>
                  <a:pt x="2738170" y="7894066"/>
                </a:lnTo>
                <a:lnTo>
                  <a:pt x="2786888" y="7889799"/>
                </a:lnTo>
                <a:lnTo>
                  <a:pt x="2835770" y="7884947"/>
                </a:lnTo>
                <a:lnTo>
                  <a:pt x="2884805" y="7879575"/>
                </a:lnTo>
                <a:lnTo>
                  <a:pt x="2933992" y="7873771"/>
                </a:lnTo>
                <a:lnTo>
                  <a:pt x="2983319" y="7867624"/>
                </a:lnTo>
                <a:lnTo>
                  <a:pt x="3032747" y="7861211"/>
                </a:lnTo>
                <a:lnTo>
                  <a:pt x="3082290" y="7854607"/>
                </a:lnTo>
                <a:lnTo>
                  <a:pt x="3181642" y="7841196"/>
                </a:lnTo>
                <a:lnTo>
                  <a:pt x="3231426" y="7834541"/>
                </a:lnTo>
                <a:lnTo>
                  <a:pt x="3281273" y="7828026"/>
                </a:lnTo>
                <a:lnTo>
                  <a:pt x="3331159" y="7821752"/>
                </a:lnTo>
                <a:lnTo>
                  <a:pt x="3381070" y="7815783"/>
                </a:lnTo>
                <a:lnTo>
                  <a:pt x="3431006" y="7810208"/>
                </a:lnTo>
                <a:lnTo>
                  <a:pt x="3480943" y="7805115"/>
                </a:lnTo>
                <a:lnTo>
                  <a:pt x="3530879" y="7800581"/>
                </a:lnTo>
                <a:lnTo>
                  <a:pt x="3580790" y="7796682"/>
                </a:lnTo>
                <a:lnTo>
                  <a:pt x="3630663" y="7793507"/>
                </a:lnTo>
                <a:lnTo>
                  <a:pt x="3680510" y="7791132"/>
                </a:lnTo>
                <a:lnTo>
                  <a:pt x="3730282" y="7789646"/>
                </a:lnTo>
                <a:lnTo>
                  <a:pt x="3779990" y="7789138"/>
                </a:lnTo>
                <a:lnTo>
                  <a:pt x="3829697" y="7789646"/>
                </a:lnTo>
                <a:lnTo>
                  <a:pt x="3879481" y="7791132"/>
                </a:lnTo>
                <a:lnTo>
                  <a:pt x="3929316" y="7793507"/>
                </a:lnTo>
                <a:lnTo>
                  <a:pt x="3979202" y="7796682"/>
                </a:lnTo>
                <a:lnTo>
                  <a:pt x="4029113" y="7800581"/>
                </a:lnTo>
                <a:lnTo>
                  <a:pt x="4079049" y="7805115"/>
                </a:lnTo>
                <a:lnTo>
                  <a:pt x="4128986" y="7810208"/>
                </a:lnTo>
                <a:lnTo>
                  <a:pt x="4178922" y="7815783"/>
                </a:lnTo>
                <a:lnTo>
                  <a:pt x="4228833" y="7821752"/>
                </a:lnTo>
                <a:lnTo>
                  <a:pt x="4278719" y="7828026"/>
                </a:lnTo>
                <a:lnTo>
                  <a:pt x="4328553" y="7834541"/>
                </a:lnTo>
                <a:lnTo>
                  <a:pt x="4378337" y="7841196"/>
                </a:lnTo>
                <a:lnTo>
                  <a:pt x="4477690" y="7854607"/>
                </a:lnTo>
                <a:lnTo>
                  <a:pt x="4527232" y="7861211"/>
                </a:lnTo>
                <a:lnTo>
                  <a:pt x="4576673" y="7867624"/>
                </a:lnTo>
                <a:lnTo>
                  <a:pt x="4625987" y="7873771"/>
                </a:lnTo>
                <a:lnTo>
                  <a:pt x="4675175" y="7879575"/>
                </a:lnTo>
                <a:lnTo>
                  <a:pt x="4724222" y="7884947"/>
                </a:lnTo>
                <a:lnTo>
                  <a:pt x="4773104" y="7889811"/>
                </a:lnTo>
                <a:lnTo>
                  <a:pt x="4821821" y="7894066"/>
                </a:lnTo>
                <a:lnTo>
                  <a:pt x="4870348" y="7897660"/>
                </a:lnTo>
                <a:lnTo>
                  <a:pt x="4918697" y="7900492"/>
                </a:lnTo>
                <a:lnTo>
                  <a:pt x="4966830" y="7902473"/>
                </a:lnTo>
                <a:lnTo>
                  <a:pt x="5014747" y="7903540"/>
                </a:lnTo>
                <a:lnTo>
                  <a:pt x="5062423" y="7903591"/>
                </a:lnTo>
                <a:lnTo>
                  <a:pt x="5109857" y="7902562"/>
                </a:lnTo>
                <a:lnTo>
                  <a:pt x="5157140" y="7900352"/>
                </a:lnTo>
                <a:lnTo>
                  <a:pt x="5204028" y="7896885"/>
                </a:lnTo>
                <a:lnTo>
                  <a:pt x="5250650" y="7892097"/>
                </a:lnTo>
                <a:lnTo>
                  <a:pt x="5296979" y="7885887"/>
                </a:lnTo>
                <a:lnTo>
                  <a:pt x="5343004" y="7878165"/>
                </a:lnTo>
                <a:lnTo>
                  <a:pt x="5388699" y="7868869"/>
                </a:lnTo>
                <a:lnTo>
                  <a:pt x="5434076" y="7857909"/>
                </a:lnTo>
                <a:lnTo>
                  <a:pt x="5481548" y="7844561"/>
                </a:lnTo>
                <a:lnTo>
                  <a:pt x="5528310" y="7829613"/>
                </a:lnTo>
                <a:lnTo>
                  <a:pt x="5574411" y="7813141"/>
                </a:lnTo>
                <a:lnTo>
                  <a:pt x="5619877" y="7795222"/>
                </a:lnTo>
                <a:lnTo>
                  <a:pt x="5634012" y="7789138"/>
                </a:lnTo>
                <a:lnTo>
                  <a:pt x="5664733" y="7775930"/>
                </a:lnTo>
                <a:lnTo>
                  <a:pt x="5709005" y="7755344"/>
                </a:lnTo>
                <a:lnTo>
                  <a:pt x="5752731" y="7733563"/>
                </a:lnTo>
                <a:lnTo>
                  <a:pt x="5795937" y="7710640"/>
                </a:lnTo>
                <a:lnTo>
                  <a:pt x="5838647" y="7686688"/>
                </a:lnTo>
                <a:lnTo>
                  <a:pt x="5880913" y="7661757"/>
                </a:lnTo>
                <a:lnTo>
                  <a:pt x="5922734" y="7635938"/>
                </a:lnTo>
                <a:lnTo>
                  <a:pt x="5964174" y="7609306"/>
                </a:lnTo>
                <a:lnTo>
                  <a:pt x="6005233" y="7581951"/>
                </a:lnTo>
                <a:lnTo>
                  <a:pt x="6045962" y="7553947"/>
                </a:lnTo>
                <a:lnTo>
                  <a:pt x="6086373" y="7525372"/>
                </a:lnTo>
                <a:lnTo>
                  <a:pt x="6126518" y="7496315"/>
                </a:lnTo>
                <a:lnTo>
                  <a:pt x="6166409" y="7466838"/>
                </a:lnTo>
                <a:lnTo>
                  <a:pt x="6206096" y="7437044"/>
                </a:lnTo>
                <a:lnTo>
                  <a:pt x="6245580" y="7406995"/>
                </a:lnTo>
                <a:lnTo>
                  <a:pt x="6284912" y="7376769"/>
                </a:lnTo>
                <a:lnTo>
                  <a:pt x="6324130" y="7346467"/>
                </a:lnTo>
                <a:lnTo>
                  <a:pt x="6402286" y="7285901"/>
                </a:lnTo>
                <a:lnTo>
                  <a:pt x="6441300" y="7255802"/>
                </a:lnTo>
                <a:lnTo>
                  <a:pt x="6480302" y="7225932"/>
                </a:lnTo>
                <a:lnTo>
                  <a:pt x="6519329" y="7196379"/>
                </a:lnTo>
                <a:lnTo>
                  <a:pt x="6558420" y="7167207"/>
                </a:lnTo>
                <a:lnTo>
                  <a:pt x="6597586" y="7138517"/>
                </a:lnTo>
                <a:lnTo>
                  <a:pt x="6636880" y="7110362"/>
                </a:lnTo>
                <a:lnTo>
                  <a:pt x="6676314" y="7082853"/>
                </a:lnTo>
                <a:lnTo>
                  <a:pt x="6715925" y="7056044"/>
                </a:lnTo>
                <a:lnTo>
                  <a:pt x="6755739" y="7030021"/>
                </a:lnTo>
                <a:lnTo>
                  <a:pt x="6795795" y="7004863"/>
                </a:lnTo>
                <a:lnTo>
                  <a:pt x="6836105" y="6980669"/>
                </a:lnTo>
                <a:lnTo>
                  <a:pt x="6878942" y="6956133"/>
                </a:lnTo>
                <a:lnTo>
                  <a:pt x="6922338" y="6932320"/>
                </a:lnTo>
                <a:lnTo>
                  <a:pt x="6966255" y="6909168"/>
                </a:lnTo>
                <a:lnTo>
                  <a:pt x="7010628" y="6886613"/>
                </a:lnTo>
                <a:lnTo>
                  <a:pt x="7055396" y="6864578"/>
                </a:lnTo>
                <a:lnTo>
                  <a:pt x="7100519" y="6843014"/>
                </a:lnTo>
                <a:lnTo>
                  <a:pt x="7145934" y="6821856"/>
                </a:lnTo>
                <a:lnTo>
                  <a:pt x="7191578" y="6801028"/>
                </a:lnTo>
                <a:lnTo>
                  <a:pt x="7237400" y="6780479"/>
                </a:lnTo>
                <a:lnTo>
                  <a:pt x="7283348" y="6760159"/>
                </a:lnTo>
                <a:lnTo>
                  <a:pt x="7329360" y="6739966"/>
                </a:lnTo>
                <a:lnTo>
                  <a:pt x="7421385" y="6699809"/>
                </a:lnTo>
                <a:lnTo>
                  <a:pt x="7467270" y="6679692"/>
                </a:lnTo>
                <a:lnTo>
                  <a:pt x="7513002" y="6659473"/>
                </a:lnTo>
                <a:lnTo>
                  <a:pt x="7559992" y="6638430"/>
                </a:lnTo>
                <a:lnTo>
                  <a:pt x="7559992" y="0"/>
                </a:lnTo>
                <a:close/>
              </a:path>
            </a:pathLst>
          </a:custGeom>
          <a:solidFill>
            <a:srgbClr val="FFFFFF"/>
          </a:solidFill>
        </p:spPr>
        <p:txBody>
          <a:bodyPr wrap="square" lIns="0" tIns="0" rIns="0" bIns="0" rtlCol="0"/>
          <a:lstStyle/>
          <a:p>
            <a:pPr defTabSz="914309"/>
            <a:endParaRPr kern="0" dirty="0">
              <a:solidFill>
                <a:sysClr val="windowText" lastClr="000000"/>
              </a:solidFill>
            </a:endParaRPr>
          </a:p>
        </p:txBody>
      </p:sp>
      <p:sp>
        <p:nvSpPr>
          <p:cNvPr id="21" name="object 21"/>
          <p:cNvSpPr txBox="1">
            <a:spLocks noGrp="1"/>
          </p:cNvSpPr>
          <p:nvPr>
            <p:ph type="title" idx="4294967295"/>
          </p:nvPr>
        </p:nvSpPr>
        <p:spPr>
          <a:xfrm>
            <a:off x="1419225" y="2674938"/>
            <a:ext cx="4721225" cy="1990479"/>
          </a:xfrm>
          <a:prstGeom prst="rect">
            <a:avLst/>
          </a:prstGeom>
        </p:spPr>
        <p:txBody>
          <a:bodyPr vert="horz" wrap="square" lIns="0" tIns="12063" rIns="0" bIns="0" rtlCol="0">
            <a:spAutoFit/>
          </a:bodyPr>
          <a:lstStyle/>
          <a:p>
            <a:pPr marL="28572" marR="5079" indent="-16508" algn="dist">
              <a:lnSpc>
                <a:spcPct val="112900"/>
              </a:lnSpc>
              <a:spcBef>
                <a:spcPts val="95"/>
              </a:spcBef>
            </a:pPr>
            <a:r>
              <a:rPr sz="5999" spc="-150" dirty="0">
                <a:solidFill>
                  <a:srgbClr val="F5821F"/>
                </a:solidFill>
                <a:latin typeface="Meiryo UI" panose="020B0604030504040204" pitchFamily="50" charset="-128"/>
                <a:cs typeface="Source Han Sans JP"/>
              </a:rPr>
              <a:t>ヤングケアラー</a:t>
            </a:r>
            <a:br>
              <a:rPr lang="en-US" sz="5999" dirty="0">
                <a:solidFill>
                  <a:srgbClr val="F5821F"/>
                </a:solidFill>
                <a:latin typeface="Meiryo UI" panose="020B0604030504040204" pitchFamily="50" charset="-128"/>
                <a:cs typeface="Source Han Sans JP"/>
              </a:rPr>
            </a:br>
            <a:r>
              <a:rPr sz="5999" spc="-300" dirty="0">
                <a:solidFill>
                  <a:srgbClr val="F5821F"/>
                </a:solidFill>
                <a:latin typeface="Meiryo UI" panose="020B0604030504040204" pitchFamily="50" charset="-128"/>
                <a:cs typeface="Source Han Sans JP"/>
              </a:rPr>
              <a:t>支援マニュアル</a:t>
            </a:r>
            <a:endParaRPr sz="5999" spc="-300" dirty="0">
              <a:latin typeface="Meiryo UI" panose="020B0604030504040204" pitchFamily="50" charset="-128"/>
              <a:cs typeface="Source Han Sans JP"/>
            </a:endParaRPr>
          </a:p>
        </p:txBody>
      </p:sp>
      <p:sp>
        <p:nvSpPr>
          <p:cNvPr id="22" name="object 22"/>
          <p:cNvSpPr txBox="1"/>
          <p:nvPr/>
        </p:nvSpPr>
        <p:spPr>
          <a:xfrm>
            <a:off x="3099168" y="1821215"/>
            <a:ext cx="1358063" cy="512244"/>
          </a:xfrm>
          <a:prstGeom prst="rect">
            <a:avLst/>
          </a:prstGeom>
        </p:spPr>
        <p:txBody>
          <a:bodyPr vert="horz" wrap="square" lIns="0" tIns="12063" rIns="0" bIns="0" rtlCol="0">
            <a:spAutoFit/>
          </a:bodyPr>
          <a:lstStyle/>
          <a:p>
            <a:pPr marL="12699" defTabSz="914309">
              <a:spcBef>
                <a:spcPts val="95"/>
              </a:spcBef>
            </a:pPr>
            <a:r>
              <a:rPr sz="3250" b="1" kern="0" spc="315" dirty="0">
                <a:solidFill>
                  <a:srgbClr val="F5821F"/>
                </a:solidFill>
                <a:latin typeface="Meiryo UI" panose="020B0604030504040204" pitchFamily="50" charset="-128"/>
                <a:ea typeface="Meiryo UI" panose="020B0604030504040204" pitchFamily="50" charset="-128"/>
                <a:cs typeface="Source Han Sans JP"/>
              </a:rPr>
              <a:t>東</a:t>
            </a:r>
            <a:r>
              <a:rPr sz="3250" b="1" kern="0" spc="165" dirty="0">
                <a:solidFill>
                  <a:srgbClr val="F5821F"/>
                </a:solidFill>
                <a:latin typeface="Meiryo UI" panose="020B0604030504040204" pitchFamily="50" charset="-128"/>
                <a:ea typeface="Meiryo UI" panose="020B0604030504040204" pitchFamily="50" charset="-128"/>
                <a:cs typeface="Source Han Sans JP"/>
              </a:rPr>
              <a:t>京</a:t>
            </a:r>
            <a:r>
              <a:rPr sz="3250" b="1" kern="0" spc="114" dirty="0">
                <a:solidFill>
                  <a:srgbClr val="F5821F"/>
                </a:solidFill>
                <a:latin typeface="Meiryo UI" panose="020B0604030504040204" pitchFamily="50" charset="-128"/>
                <a:ea typeface="Meiryo UI" panose="020B0604030504040204" pitchFamily="50" charset="-128"/>
                <a:cs typeface="Source Han Sans JP"/>
              </a:rPr>
              <a:t>都</a:t>
            </a:r>
            <a:endParaRPr sz="3250" kern="0" dirty="0">
              <a:solidFill>
                <a:sysClr val="windowText" lastClr="000000"/>
              </a:solidFill>
              <a:latin typeface="Meiryo UI" panose="020B0604030504040204" pitchFamily="50" charset="-128"/>
              <a:ea typeface="Meiryo UI" panose="020B0604030504040204" pitchFamily="50" charset="-128"/>
              <a:cs typeface="Source Han Sans JP"/>
            </a:endParaRPr>
          </a:p>
        </p:txBody>
      </p:sp>
      <p:sp>
        <p:nvSpPr>
          <p:cNvPr id="23" name="object 23"/>
          <p:cNvSpPr txBox="1"/>
          <p:nvPr/>
        </p:nvSpPr>
        <p:spPr>
          <a:xfrm>
            <a:off x="3270621" y="7752791"/>
            <a:ext cx="1186610" cy="333423"/>
          </a:xfrm>
          <a:prstGeom prst="rect">
            <a:avLst/>
          </a:prstGeom>
        </p:spPr>
        <p:txBody>
          <a:bodyPr vert="horz" wrap="square" lIns="0" tIns="12698" rIns="0" bIns="0" rtlCol="0">
            <a:spAutoFit/>
          </a:bodyPr>
          <a:lstStyle/>
          <a:p>
            <a:pPr marL="12699" algn="ctr" defTabSz="914309">
              <a:spcBef>
                <a:spcPts val="100"/>
              </a:spcBef>
            </a:pPr>
            <a:r>
              <a:rPr sz="1000" b="1" kern="0" spc="65" dirty="0">
                <a:solidFill>
                  <a:srgbClr val="414042"/>
                </a:solidFill>
                <a:latin typeface="Meiryo UI" panose="020B0604030504040204" pitchFamily="50" charset="-128"/>
                <a:ea typeface="Meiryo UI" panose="020B0604030504040204" pitchFamily="50" charset="-128"/>
                <a:cs typeface="Adobe Clean Han Black"/>
              </a:rPr>
              <a:t>令和</a:t>
            </a:r>
            <a:r>
              <a:rPr lang="en-US" sz="1000" b="1" kern="0" spc="65" dirty="0">
                <a:solidFill>
                  <a:srgbClr val="414042"/>
                </a:solidFill>
                <a:latin typeface="Meiryo UI" panose="020B0604030504040204" pitchFamily="50" charset="-128"/>
                <a:ea typeface="Meiryo UI" panose="020B0604030504040204" pitchFamily="50" charset="-128"/>
                <a:cs typeface="Adobe Clean Han Black"/>
              </a:rPr>
              <a:t> </a:t>
            </a:r>
            <a:r>
              <a:rPr lang="ja-JP" altLang="en-US" sz="1000" b="1" kern="0" spc="65" dirty="0">
                <a:solidFill>
                  <a:srgbClr val="414042"/>
                </a:solidFill>
                <a:latin typeface="Meiryo UI" panose="020B0604030504040204" pitchFamily="50" charset="-128"/>
                <a:ea typeface="Meiryo UI" panose="020B0604030504040204" pitchFamily="50" charset="-128"/>
                <a:cs typeface="Adobe Clean Han Black"/>
              </a:rPr>
              <a:t>８ </a:t>
            </a:r>
            <a:r>
              <a:rPr sz="1000" b="1" kern="0" spc="85" dirty="0">
                <a:solidFill>
                  <a:srgbClr val="414042"/>
                </a:solidFill>
                <a:latin typeface="Meiryo UI" panose="020B0604030504040204" pitchFamily="50" charset="-128"/>
                <a:ea typeface="Meiryo UI" panose="020B0604030504040204" pitchFamily="50" charset="-128"/>
                <a:cs typeface="Adobe Clean Han Black"/>
              </a:rPr>
              <a:t>年</a:t>
            </a:r>
            <a:r>
              <a:rPr lang="ja-JP" altLang="en-US" sz="1000" b="1" kern="0" spc="85" dirty="0">
                <a:solidFill>
                  <a:srgbClr val="414042"/>
                </a:solidFill>
                <a:latin typeface="Meiryo UI" panose="020B0604030504040204" pitchFamily="50" charset="-128"/>
                <a:ea typeface="Meiryo UI" panose="020B0604030504040204" pitchFamily="50" charset="-128"/>
                <a:cs typeface="Adobe Clean Han Black"/>
              </a:rPr>
              <a:t> </a:t>
            </a:r>
            <a:r>
              <a:rPr sz="1000" b="1" kern="0" dirty="0">
                <a:solidFill>
                  <a:srgbClr val="414042"/>
                </a:solidFill>
                <a:latin typeface="Meiryo UI" panose="020B0604030504040204" pitchFamily="50" charset="-128"/>
                <a:ea typeface="Meiryo UI" panose="020B0604030504040204" pitchFamily="50" charset="-128"/>
                <a:cs typeface="Adobe Clean Han Black"/>
              </a:rPr>
              <a:t>3</a:t>
            </a:r>
            <a:r>
              <a:rPr lang="ja-JP" altLang="en-US" sz="1000" b="1" kern="0" dirty="0">
                <a:solidFill>
                  <a:srgbClr val="414042"/>
                </a:solidFill>
                <a:latin typeface="Meiryo UI" panose="020B0604030504040204" pitchFamily="50" charset="-128"/>
                <a:ea typeface="Meiryo UI" panose="020B0604030504040204" pitchFamily="50" charset="-128"/>
                <a:cs typeface="Adobe Clean Han Black"/>
              </a:rPr>
              <a:t>　</a:t>
            </a:r>
            <a:r>
              <a:rPr sz="1000" b="1" kern="0" spc="-65" dirty="0">
                <a:solidFill>
                  <a:srgbClr val="414042"/>
                </a:solidFill>
                <a:latin typeface="Meiryo UI" panose="020B0604030504040204" pitchFamily="50" charset="-128"/>
                <a:ea typeface="Meiryo UI" panose="020B0604030504040204" pitchFamily="50" charset="-128"/>
                <a:cs typeface="Adobe Clean Han Black"/>
              </a:rPr>
              <a:t>月</a:t>
            </a:r>
            <a:r>
              <a:rPr lang="ja-JP" altLang="en-US" sz="1000" b="1" kern="0" spc="-65" dirty="0">
                <a:solidFill>
                  <a:srgbClr val="414042"/>
                </a:solidFill>
                <a:latin typeface="Meiryo UI" panose="020B0604030504040204" pitchFamily="50" charset="-128"/>
                <a:ea typeface="Meiryo UI" panose="020B0604030504040204" pitchFamily="50" charset="-128"/>
                <a:cs typeface="Adobe Clean Han Black"/>
              </a:rPr>
              <a:t>　</a:t>
            </a:r>
            <a:endParaRPr lang="en-US" altLang="ja-JP" sz="1000" b="1" kern="0" spc="-65" dirty="0">
              <a:solidFill>
                <a:srgbClr val="414042"/>
              </a:solidFill>
              <a:latin typeface="Meiryo UI" panose="020B0604030504040204" pitchFamily="50" charset="-128"/>
              <a:ea typeface="Meiryo UI" panose="020B0604030504040204" pitchFamily="50" charset="-128"/>
              <a:cs typeface="Adobe Clean Han Black"/>
            </a:endParaRPr>
          </a:p>
          <a:p>
            <a:pPr marL="12699" algn="ctr" defTabSz="914309">
              <a:spcBef>
                <a:spcPts val="100"/>
              </a:spcBef>
            </a:pPr>
            <a:r>
              <a:rPr lang="ja-JP" altLang="en-US" sz="1000" b="1" kern="0" spc="-65" dirty="0">
                <a:solidFill>
                  <a:srgbClr val="414042"/>
                </a:solidFill>
                <a:latin typeface="Meiryo UI" panose="020B0604030504040204" pitchFamily="50" charset="-128"/>
                <a:ea typeface="Meiryo UI" panose="020B0604030504040204" pitchFamily="50" charset="-128"/>
                <a:cs typeface="Adobe Clean Han Black"/>
              </a:rPr>
              <a:t>改訂版</a:t>
            </a:r>
            <a:endParaRPr sz="1000" kern="0" dirty="0">
              <a:solidFill>
                <a:sysClr val="windowText" lastClr="000000"/>
              </a:solidFill>
              <a:latin typeface="Meiryo UI" panose="020B0604030504040204" pitchFamily="50" charset="-128"/>
              <a:ea typeface="Meiryo UI" panose="020B0604030504040204" pitchFamily="50" charset="-128"/>
              <a:cs typeface="Adobe Clean Han Black"/>
            </a:endParaRPr>
          </a:p>
        </p:txBody>
      </p:sp>
      <p:sp>
        <p:nvSpPr>
          <p:cNvPr id="25" name="object 25"/>
          <p:cNvSpPr/>
          <p:nvPr/>
        </p:nvSpPr>
        <p:spPr>
          <a:xfrm>
            <a:off x="1603265" y="2497984"/>
            <a:ext cx="4356723" cy="0"/>
          </a:xfrm>
          <a:custGeom>
            <a:avLst/>
            <a:gdLst/>
            <a:ahLst/>
            <a:cxnLst/>
            <a:rect l="l" t="t" r="r" b="b"/>
            <a:pathLst>
              <a:path w="4357370">
                <a:moveTo>
                  <a:pt x="0" y="0"/>
                </a:moveTo>
                <a:lnTo>
                  <a:pt x="4357293" y="0"/>
                </a:lnTo>
              </a:path>
            </a:pathLst>
          </a:custGeom>
          <a:ln w="36004">
            <a:solidFill>
              <a:srgbClr val="FCBB75"/>
            </a:solidFill>
          </a:ln>
        </p:spPr>
        <p:txBody>
          <a:bodyPr wrap="square" lIns="0" tIns="0" rIns="0" bIns="0" rtlCol="0"/>
          <a:lstStyle/>
          <a:p>
            <a:pPr defTabSz="914309"/>
            <a:endParaRPr kern="0" dirty="0">
              <a:solidFill>
                <a:sysClr val="windowText" lastClr="000000"/>
              </a:solidFill>
            </a:endParaRPr>
          </a:p>
        </p:txBody>
      </p:sp>
      <p:sp>
        <p:nvSpPr>
          <p:cNvPr id="26" name="object 26"/>
          <p:cNvSpPr/>
          <p:nvPr/>
        </p:nvSpPr>
        <p:spPr>
          <a:xfrm>
            <a:off x="1603265" y="1714718"/>
            <a:ext cx="4356723" cy="0"/>
          </a:xfrm>
          <a:custGeom>
            <a:avLst/>
            <a:gdLst/>
            <a:ahLst/>
            <a:cxnLst/>
            <a:rect l="l" t="t" r="r" b="b"/>
            <a:pathLst>
              <a:path w="4357370">
                <a:moveTo>
                  <a:pt x="0" y="0"/>
                </a:moveTo>
                <a:lnTo>
                  <a:pt x="4357293" y="0"/>
                </a:lnTo>
              </a:path>
            </a:pathLst>
          </a:custGeom>
          <a:ln w="36004">
            <a:solidFill>
              <a:srgbClr val="FCBB75"/>
            </a:solidFill>
          </a:ln>
        </p:spPr>
        <p:txBody>
          <a:bodyPr wrap="square" lIns="0" tIns="0" rIns="0" bIns="0" rtlCol="0"/>
          <a:lstStyle/>
          <a:p>
            <a:pPr defTabSz="914309"/>
            <a:endParaRPr kern="0" dirty="0">
              <a:solidFill>
                <a:sysClr val="windowText" lastClr="000000"/>
              </a:solidFill>
            </a:endParaRPr>
          </a:p>
        </p:txBody>
      </p:sp>
      <p:grpSp>
        <p:nvGrpSpPr>
          <p:cNvPr id="38" name="object 38"/>
          <p:cNvGrpSpPr/>
          <p:nvPr/>
        </p:nvGrpSpPr>
        <p:grpSpPr>
          <a:xfrm>
            <a:off x="2148" y="9970521"/>
            <a:ext cx="7559187" cy="719983"/>
            <a:chOff x="0" y="9972002"/>
            <a:chExt cx="7560309" cy="720090"/>
          </a:xfrm>
        </p:grpSpPr>
        <p:sp>
          <p:nvSpPr>
            <p:cNvPr id="39" name="object 39"/>
            <p:cNvSpPr/>
            <p:nvPr/>
          </p:nvSpPr>
          <p:spPr>
            <a:xfrm>
              <a:off x="0" y="9972002"/>
              <a:ext cx="7560309" cy="720090"/>
            </a:xfrm>
            <a:custGeom>
              <a:avLst/>
              <a:gdLst/>
              <a:ahLst/>
              <a:cxnLst/>
              <a:rect l="l" t="t" r="r" b="b"/>
              <a:pathLst>
                <a:path w="7560309" h="720090">
                  <a:moveTo>
                    <a:pt x="7560005" y="0"/>
                  </a:moveTo>
                  <a:lnTo>
                    <a:pt x="0" y="0"/>
                  </a:lnTo>
                  <a:lnTo>
                    <a:pt x="0" y="720001"/>
                  </a:lnTo>
                  <a:lnTo>
                    <a:pt x="7560005" y="720001"/>
                  </a:lnTo>
                  <a:lnTo>
                    <a:pt x="7560005" y="0"/>
                  </a:lnTo>
                  <a:close/>
                </a:path>
              </a:pathLst>
            </a:custGeom>
            <a:solidFill>
              <a:srgbClr val="FFFFFF"/>
            </a:solidFill>
          </p:spPr>
          <p:txBody>
            <a:bodyPr wrap="square" lIns="0" tIns="0" rIns="0" bIns="0" rtlCol="0"/>
            <a:lstStyle/>
            <a:p>
              <a:pPr defTabSz="914309"/>
              <a:endParaRPr kern="0" dirty="0">
                <a:solidFill>
                  <a:sysClr val="windowText" lastClr="000000"/>
                </a:solidFill>
              </a:endParaRPr>
            </a:p>
          </p:txBody>
        </p:sp>
        <p:sp>
          <p:nvSpPr>
            <p:cNvPr id="40" name="object 40"/>
            <p:cNvSpPr/>
            <p:nvPr/>
          </p:nvSpPr>
          <p:spPr>
            <a:xfrm>
              <a:off x="3150334" y="10095085"/>
              <a:ext cx="324485" cy="324485"/>
            </a:xfrm>
            <a:custGeom>
              <a:avLst/>
              <a:gdLst/>
              <a:ahLst/>
              <a:cxnLst/>
              <a:rect l="l" t="t" r="r" b="b"/>
              <a:pathLst>
                <a:path w="324485" h="324484">
                  <a:moveTo>
                    <a:pt x="162001" y="0"/>
                  </a:moveTo>
                  <a:lnTo>
                    <a:pt x="118934" y="5786"/>
                  </a:lnTo>
                  <a:lnTo>
                    <a:pt x="80235" y="22117"/>
                  </a:lnTo>
                  <a:lnTo>
                    <a:pt x="47448" y="47448"/>
                  </a:lnTo>
                  <a:lnTo>
                    <a:pt x="22117" y="80235"/>
                  </a:lnTo>
                  <a:lnTo>
                    <a:pt x="5786" y="118934"/>
                  </a:lnTo>
                  <a:lnTo>
                    <a:pt x="0" y="162001"/>
                  </a:lnTo>
                  <a:lnTo>
                    <a:pt x="49831" y="171482"/>
                  </a:lnTo>
                  <a:lnTo>
                    <a:pt x="92987" y="194895"/>
                  </a:lnTo>
                  <a:lnTo>
                    <a:pt x="126941" y="229804"/>
                  </a:lnTo>
                  <a:lnTo>
                    <a:pt x="149167" y="273681"/>
                  </a:lnTo>
                  <a:lnTo>
                    <a:pt x="157137" y="324002"/>
                  </a:lnTo>
                  <a:lnTo>
                    <a:pt x="166852" y="324002"/>
                  </a:lnTo>
                  <a:lnTo>
                    <a:pt x="174822" y="273681"/>
                  </a:lnTo>
                  <a:lnTo>
                    <a:pt x="197048" y="229804"/>
                  </a:lnTo>
                  <a:lnTo>
                    <a:pt x="231005" y="194895"/>
                  </a:lnTo>
                  <a:lnTo>
                    <a:pt x="274164" y="171482"/>
                  </a:lnTo>
                  <a:lnTo>
                    <a:pt x="324002" y="162090"/>
                  </a:lnTo>
                  <a:lnTo>
                    <a:pt x="318214" y="118934"/>
                  </a:lnTo>
                  <a:lnTo>
                    <a:pt x="301881" y="80235"/>
                  </a:lnTo>
                  <a:lnTo>
                    <a:pt x="276548" y="47448"/>
                  </a:lnTo>
                  <a:lnTo>
                    <a:pt x="243760" y="22117"/>
                  </a:lnTo>
                  <a:lnTo>
                    <a:pt x="205063" y="5786"/>
                  </a:lnTo>
                  <a:lnTo>
                    <a:pt x="162001" y="0"/>
                  </a:lnTo>
                  <a:close/>
                </a:path>
              </a:pathLst>
            </a:custGeom>
            <a:solidFill>
              <a:srgbClr val="00AB4E"/>
            </a:solidFill>
          </p:spPr>
          <p:txBody>
            <a:bodyPr wrap="square" lIns="0" tIns="0" rIns="0" bIns="0" rtlCol="0"/>
            <a:lstStyle/>
            <a:p>
              <a:pPr defTabSz="914309"/>
              <a:endParaRPr kern="0" dirty="0">
                <a:solidFill>
                  <a:sysClr val="windowText" lastClr="000000"/>
                </a:solidFill>
              </a:endParaRPr>
            </a:p>
          </p:txBody>
        </p:sp>
        <p:pic>
          <p:nvPicPr>
            <p:cNvPr id="41" name="object 41"/>
            <p:cNvPicPr/>
            <p:nvPr/>
          </p:nvPicPr>
          <p:blipFill>
            <a:blip r:embed="rId18" cstate="print"/>
            <a:stretch>
              <a:fillRect/>
            </a:stretch>
          </p:blipFill>
          <p:spPr>
            <a:xfrm>
              <a:off x="3604247" y="10127500"/>
              <a:ext cx="237604" cy="226136"/>
            </a:xfrm>
            <a:prstGeom prst="rect">
              <a:avLst/>
            </a:prstGeom>
          </p:spPr>
        </p:pic>
        <p:pic>
          <p:nvPicPr>
            <p:cNvPr id="42" name="object 42"/>
            <p:cNvPicPr/>
            <p:nvPr/>
          </p:nvPicPr>
          <p:blipFill>
            <a:blip r:embed="rId19" cstate="print"/>
            <a:stretch>
              <a:fillRect/>
            </a:stretch>
          </p:blipFill>
          <p:spPr>
            <a:xfrm>
              <a:off x="3879624" y="10188714"/>
              <a:ext cx="237611" cy="164922"/>
            </a:xfrm>
            <a:prstGeom prst="rect">
              <a:avLst/>
            </a:prstGeom>
          </p:spPr>
        </p:pic>
        <p:sp>
          <p:nvSpPr>
            <p:cNvPr id="43" name="object 43"/>
            <p:cNvSpPr/>
            <p:nvPr/>
          </p:nvSpPr>
          <p:spPr>
            <a:xfrm>
              <a:off x="3879621" y="10127500"/>
              <a:ext cx="238125" cy="40640"/>
            </a:xfrm>
            <a:custGeom>
              <a:avLst/>
              <a:gdLst/>
              <a:ahLst/>
              <a:cxnLst/>
              <a:rect l="l" t="t" r="r" b="b"/>
              <a:pathLst>
                <a:path w="238125" h="40640">
                  <a:moveTo>
                    <a:pt x="237604" y="21590"/>
                  </a:moveTo>
                  <a:lnTo>
                    <a:pt x="130429" y="21590"/>
                  </a:lnTo>
                  <a:lnTo>
                    <a:pt x="130429" y="0"/>
                  </a:lnTo>
                  <a:lnTo>
                    <a:pt x="107188" y="0"/>
                  </a:lnTo>
                  <a:lnTo>
                    <a:pt x="107188" y="21590"/>
                  </a:lnTo>
                  <a:lnTo>
                    <a:pt x="0" y="21590"/>
                  </a:lnTo>
                  <a:lnTo>
                    <a:pt x="0" y="40640"/>
                  </a:lnTo>
                  <a:lnTo>
                    <a:pt x="237604" y="40640"/>
                  </a:lnTo>
                  <a:lnTo>
                    <a:pt x="237604" y="21590"/>
                  </a:lnTo>
                  <a:close/>
                </a:path>
              </a:pathLst>
            </a:custGeom>
            <a:solidFill>
              <a:srgbClr val="808285"/>
            </a:solidFill>
          </p:spPr>
          <p:txBody>
            <a:bodyPr wrap="square" lIns="0" tIns="0" rIns="0" bIns="0" rtlCol="0"/>
            <a:lstStyle/>
            <a:p>
              <a:pPr defTabSz="914309"/>
              <a:endParaRPr kern="0" dirty="0">
                <a:solidFill>
                  <a:sysClr val="windowText" lastClr="000000"/>
                </a:solidFill>
              </a:endParaRPr>
            </a:p>
          </p:txBody>
        </p:sp>
        <p:pic>
          <p:nvPicPr>
            <p:cNvPr id="44" name="object 44"/>
            <p:cNvPicPr/>
            <p:nvPr/>
          </p:nvPicPr>
          <p:blipFill>
            <a:blip r:embed="rId20" cstate="print"/>
            <a:stretch>
              <a:fillRect/>
            </a:stretch>
          </p:blipFill>
          <p:spPr>
            <a:xfrm>
              <a:off x="4153258" y="10125692"/>
              <a:ext cx="256406" cy="223476"/>
            </a:xfrm>
            <a:prstGeom prst="rect">
              <a:avLst/>
            </a:prstGeom>
          </p:spPr>
        </p:pic>
      </p:grpSp>
      <p:sp>
        <p:nvSpPr>
          <p:cNvPr id="45" name="四角形: 角を丸くする 44">
            <a:extLst>
              <a:ext uri="{FF2B5EF4-FFF2-40B4-BE49-F238E27FC236}">
                <a16:creationId xmlns:a16="http://schemas.microsoft.com/office/drawing/2014/main" id="{EBB6434F-E195-93DD-F5C2-9D633E42299F}"/>
              </a:ext>
            </a:extLst>
          </p:cNvPr>
          <p:cNvSpPr/>
          <p:nvPr/>
        </p:nvSpPr>
        <p:spPr>
          <a:xfrm>
            <a:off x="3142795" y="8602598"/>
            <a:ext cx="1448458" cy="374267"/>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lumMod val="95000"/>
                  </a:schemeClr>
                </a:solidFill>
              </a:rPr>
              <a:t>別冊付録</a:t>
            </a:r>
          </a:p>
        </p:txBody>
      </p:sp>
      <p:grpSp>
        <p:nvGrpSpPr>
          <p:cNvPr id="56" name="グループ化 55">
            <a:extLst>
              <a:ext uri="{FF2B5EF4-FFF2-40B4-BE49-F238E27FC236}">
                <a16:creationId xmlns:a16="http://schemas.microsoft.com/office/drawing/2014/main" id="{113838A2-4336-6F49-C859-571F43153D3A}"/>
              </a:ext>
            </a:extLst>
          </p:cNvPr>
          <p:cNvGrpSpPr/>
          <p:nvPr/>
        </p:nvGrpSpPr>
        <p:grpSpPr>
          <a:xfrm>
            <a:off x="1374460" y="4848940"/>
            <a:ext cx="4814819" cy="2609608"/>
            <a:chOff x="1374460" y="4848940"/>
            <a:chExt cx="4814819" cy="2609608"/>
          </a:xfrm>
        </p:grpSpPr>
        <p:pic>
          <p:nvPicPr>
            <p:cNvPr id="57" name="object 27">
              <a:extLst>
                <a:ext uri="{FF2B5EF4-FFF2-40B4-BE49-F238E27FC236}">
                  <a16:creationId xmlns:a16="http://schemas.microsoft.com/office/drawing/2014/main" id="{3D48F3FA-C802-7C76-C04F-B2A97A178733}"/>
                </a:ext>
              </a:extLst>
            </p:cNvPr>
            <p:cNvPicPr/>
            <p:nvPr/>
          </p:nvPicPr>
          <p:blipFill>
            <a:blip r:embed="rId21" cstate="print"/>
            <a:stretch>
              <a:fillRect/>
            </a:stretch>
          </p:blipFill>
          <p:spPr>
            <a:xfrm>
              <a:off x="2350416" y="5160079"/>
              <a:ext cx="706573" cy="2102600"/>
            </a:xfrm>
            <a:prstGeom prst="rect">
              <a:avLst/>
            </a:prstGeom>
          </p:spPr>
        </p:pic>
        <p:pic>
          <p:nvPicPr>
            <p:cNvPr id="58" name="object 29">
              <a:extLst>
                <a:ext uri="{FF2B5EF4-FFF2-40B4-BE49-F238E27FC236}">
                  <a16:creationId xmlns:a16="http://schemas.microsoft.com/office/drawing/2014/main" id="{3F4A76EE-887A-DA41-ED94-3CB8F7D1DBBA}"/>
                </a:ext>
              </a:extLst>
            </p:cNvPr>
            <p:cNvPicPr/>
            <p:nvPr/>
          </p:nvPicPr>
          <p:blipFill>
            <a:blip r:embed="rId22" cstate="print"/>
            <a:stretch>
              <a:fillRect/>
            </a:stretch>
          </p:blipFill>
          <p:spPr>
            <a:xfrm>
              <a:off x="5575450" y="5902512"/>
              <a:ext cx="596061" cy="1144646"/>
            </a:xfrm>
            <a:prstGeom prst="rect">
              <a:avLst/>
            </a:prstGeom>
          </p:spPr>
        </p:pic>
        <p:pic>
          <p:nvPicPr>
            <p:cNvPr id="59" name="object 30">
              <a:extLst>
                <a:ext uri="{FF2B5EF4-FFF2-40B4-BE49-F238E27FC236}">
                  <a16:creationId xmlns:a16="http://schemas.microsoft.com/office/drawing/2014/main" id="{CADD6840-738B-3352-A72A-8A7FE4824D79}"/>
                </a:ext>
              </a:extLst>
            </p:cNvPr>
            <p:cNvPicPr/>
            <p:nvPr/>
          </p:nvPicPr>
          <p:blipFill>
            <a:blip r:embed="rId23" cstate="print"/>
            <a:stretch>
              <a:fillRect/>
            </a:stretch>
          </p:blipFill>
          <p:spPr>
            <a:xfrm>
              <a:off x="5769331" y="5249092"/>
              <a:ext cx="67852" cy="68818"/>
            </a:xfrm>
            <a:prstGeom prst="rect">
              <a:avLst/>
            </a:prstGeom>
          </p:spPr>
        </p:pic>
        <p:sp>
          <p:nvSpPr>
            <p:cNvPr id="60" name="object 31">
              <a:extLst>
                <a:ext uri="{FF2B5EF4-FFF2-40B4-BE49-F238E27FC236}">
                  <a16:creationId xmlns:a16="http://schemas.microsoft.com/office/drawing/2014/main" id="{7D771000-57EE-05FC-035B-B3D7C3E6EB9E}"/>
                </a:ext>
              </a:extLst>
            </p:cNvPr>
            <p:cNvSpPr/>
            <p:nvPr/>
          </p:nvSpPr>
          <p:spPr>
            <a:xfrm>
              <a:off x="5839918" y="5358281"/>
              <a:ext cx="62856" cy="38094"/>
            </a:xfrm>
            <a:custGeom>
              <a:avLst/>
              <a:gdLst/>
              <a:ahLst/>
              <a:cxnLst/>
              <a:rect l="l" t="t" r="r" b="b"/>
              <a:pathLst>
                <a:path w="62864" h="38100">
                  <a:moveTo>
                    <a:pt x="13106" y="215"/>
                  </a:moveTo>
                  <a:lnTo>
                    <a:pt x="635" y="1778"/>
                  </a:lnTo>
                  <a:lnTo>
                    <a:pt x="0" y="10490"/>
                  </a:lnTo>
                  <a:lnTo>
                    <a:pt x="3927" y="19955"/>
                  </a:lnTo>
                  <a:lnTo>
                    <a:pt x="10523" y="28054"/>
                  </a:lnTo>
                  <a:lnTo>
                    <a:pt x="19036" y="34171"/>
                  </a:lnTo>
                  <a:lnTo>
                    <a:pt x="28714" y="37693"/>
                  </a:lnTo>
                  <a:lnTo>
                    <a:pt x="40146" y="36271"/>
                  </a:lnTo>
                  <a:lnTo>
                    <a:pt x="50334" y="29649"/>
                  </a:lnTo>
                  <a:lnTo>
                    <a:pt x="56229" y="22313"/>
                  </a:lnTo>
                  <a:lnTo>
                    <a:pt x="32334" y="22313"/>
                  </a:lnTo>
                  <a:lnTo>
                    <a:pt x="29044" y="21336"/>
                  </a:lnTo>
                  <a:lnTo>
                    <a:pt x="15732" y="8724"/>
                  </a:lnTo>
                  <a:lnTo>
                    <a:pt x="15036" y="7162"/>
                  </a:lnTo>
                  <a:lnTo>
                    <a:pt x="15211" y="7162"/>
                  </a:lnTo>
                  <a:lnTo>
                    <a:pt x="13106" y="215"/>
                  </a:lnTo>
                  <a:close/>
                </a:path>
                <a:path w="62864" h="38100">
                  <a:moveTo>
                    <a:pt x="53848" y="0"/>
                  </a:moveTo>
                  <a:lnTo>
                    <a:pt x="49314" y="4038"/>
                  </a:lnTo>
                  <a:lnTo>
                    <a:pt x="46710" y="7099"/>
                  </a:lnTo>
                  <a:lnTo>
                    <a:pt x="45288" y="11455"/>
                  </a:lnTo>
                  <a:lnTo>
                    <a:pt x="42506" y="14389"/>
                  </a:lnTo>
                  <a:lnTo>
                    <a:pt x="39547" y="17272"/>
                  </a:lnTo>
                  <a:lnTo>
                    <a:pt x="36449" y="21488"/>
                  </a:lnTo>
                  <a:lnTo>
                    <a:pt x="32334" y="22313"/>
                  </a:lnTo>
                  <a:lnTo>
                    <a:pt x="56229" y="22313"/>
                  </a:lnTo>
                  <a:lnTo>
                    <a:pt x="58148" y="19925"/>
                  </a:lnTo>
                  <a:lnTo>
                    <a:pt x="62458" y="9194"/>
                  </a:lnTo>
                  <a:lnTo>
                    <a:pt x="62230" y="2857"/>
                  </a:lnTo>
                  <a:lnTo>
                    <a:pt x="53848" y="0"/>
                  </a:lnTo>
                  <a:close/>
                </a:path>
                <a:path w="62864" h="38100">
                  <a:moveTo>
                    <a:pt x="15036" y="7162"/>
                  </a:moveTo>
                  <a:lnTo>
                    <a:pt x="15684" y="8724"/>
                  </a:lnTo>
                  <a:lnTo>
                    <a:pt x="15582" y="8389"/>
                  </a:lnTo>
                  <a:lnTo>
                    <a:pt x="15036" y="7162"/>
                  </a:lnTo>
                  <a:close/>
                </a:path>
                <a:path w="62864" h="38100">
                  <a:moveTo>
                    <a:pt x="15582" y="8389"/>
                  </a:moveTo>
                  <a:lnTo>
                    <a:pt x="15684" y="8724"/>
                  </a:lnTo>
                  <a:lnTo>
                    <a:pt x="15582" y="8389"/>
                  </a:lnTo>
                  <a:close/>
                </a:path>
                <a:path w="62864" h="38100">
                  <a:moveTo>
                    <a:pt x="15211" y="7162"/>
                  </a:moveTo>
                  <a:lnTo>
                    <a:pt x="15036" y="7162"/>
                  </a:lnTo>
                  <a:lnTo>
                    <a:pt x="15582" y="8389"/>
                  </a:lnTo>
                  <a:lnTo>
                    <a:pt x="15211" y="7162"/>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61" name="object 32">
              <a:extLst>
                <a:ext uri="{FF2B5EF4-FFF2-40B4-BE49-F238E27FC236}">
                  <a16:creationId xmlns:a16="http://schemas.microsoft.com/office/drawing/2014/main" id="{7247C545-4428-B78D-6A9F-ACCA8F1FACE3}"/>
                </a:ext>
              </a:extLst>
            </p:cNvPr>
            <p:cNvPicPr/>
            <p:nvPr/>
          </p:nvPicPr>
          <p:blipFill>
            <a:blip r:embed="rId24" cstate="print"/>
            <a:stretch>
              <a:fillRect/>
            </a:stretch>
          </p:blipFill>
          <p:spPr>
            <a:xfrm>
              <a:off x="5902647" y="5244607"/>
              <a:ext cx="70365" cy="71216"/>
            </a:xfrm>
            <a:prstGeom prst="rect">
              <a:avLst/>
            </a:prstGeom>
          </p:spPr>
        </p:pic>
        <p:sp>
          <p:nvSpPr>
            <p:cNvPr id="62" name="object 33">
              <a:extLst>
                <a:ext uri="{FF2B5EF4-FFF2-40B4-BE49-F238E27FC236}">
                  <a16:creationId xmlns:a16="http://schemas.microsoft.com/office/drawing/2014/main" id="{58A9E71A-5890-9688-375E-B37199156833}"/>
                </a:ext>
              </a:extLst>
            </p:cNvPr>
            <p:cNvSpPr/>
            <p:nvPr/>
          </p:nvSpPr>
          <p:spPr>
            <a:xfrm>
              <a:off x="5567706" y="5013520"/>
              <a:ext cx="621573" cy="2254550"/>
            </a:xfrm>
            <a:custGeom>
              <a:avLst/>
              <a:gdLst/>
              <a:ahLst/>
              <a:cxnLst/>
              <a:rect l="l" t="t" r="r" b="b"/>
              <a:pathLst>
                <a:path w="621664" h="2254884">
                  <a:moveTo>
                    <a:pt x="168097" y="99326"/>
                  </a:moveTo>
                  <a:lnTo>
                    <a:pt x="168071" y="93980"/>
                  </a:lnTo>
                  <a:lnTo>
                    <a:pt x="167855" y="88836"/>
                  </a:lnTo>
                  <a:lnTo>
                    <a:pt x="161620" y="85102"/>
                  </a:lnTo>
                  <a:lnTo>
                    <a:pt x="157060" y="87630"/>
                  </a:lnTo>
                  <a:lnTo>
                    <a:pt x="132969" y="126085"/>
                  </a:lnTo>
                  <a:lnTo>
                    <a:pt x="116370" y="174091"/>
                  </a:lnTo>
                  <a:lnTo>
                    <a:pt x="109372" y="224307"/>
                  </a:lnTo>
                  <a:lnTo>
                    <a:pt x="114071" y="269367"/>
                  </a:lnTo>
                  <a:lnTo>
                    <a:pt x="104419" y="285407"/>
                  </a:lnTo>
                  <a:lnTo>
                    <a:pt x="103987" y="304647"/>
                  </a:lnTo>
                  <a:lnTo>
                    <a:pt x="110667" y="323469"/>
                  </a:lnTo>
                  <a:lnTo>
                    <a:pt x="122339" y="338239"/>
                  </a:lnTo>
                  <a:lnTo>
                    <a:pt x="118491" y="348881"/>
                  </a:lnTo>
                  <a:lnTo>
                    <a:pt x="112293" y="358533"/>
                  </a:lnTo>
                  <a:lnTo>
                    <a:pt x="103962" y="366052"/>
                  </a:lnTo>
                  <a:lnTo>
                    <a:pt x="93700" y="370293"/>
                  </a:lnTo>
                  <a:lnTo>
                    <a:pt x="91605" y="370332"/>
                  </a:lnTo>
                  <a:lnTo>
                    <a:pt x="89623" y="370166"/>
                  </a:lnTo>
                  <a:lnTo>
                    <a:pt x="87325" y="369468"/>
                  </a:lnTo>
                  <a:lnTo>
                    <a:pt x="86233" y="369011"/>
                  </a:lnTo>
                  <a:lnTo>
                    <a:pt x="84696" y="368376"/>
                  </a:lnTo>
                  <a:lnTo>
                    <a:pt x="86144" y="369011"/>
                  </a:lnTo>
                  <a:lnTo>
                    <a:pt x="79806" y="368490"/>
                  </a:lnTo>
                  <a:lnTo>
                    <a:pt x="75412" y="372224"/>
                  </a:lnTo>
                  <a:lnTo>
                    <a:pt x="74371" y="377825"/>
                  </a:lnTo>
                  <a:lnTo>
                    <a:pt x="78079" y="382892"/>
                  </a:lnTo>
                  <a:lnTo>
                    <a:pt x="90817" y="385787"/>
                  </a:lnTo>
                  <a:lnTo>
                    <a:pt x="103416" y="383832"/>
                  </a:lnTo>
                  <a:lnTo>
                    <a:pt x="114909" y="377825"/>
                  </a:lnTo>
                  <a:lnTo>
                    <a:pt x="122516" y="370332"/>
                  </a:lnTo>
                  <a:lnTo>
                    <a:pt x="124206" y="368668"/>
                  </a:lnTo>
                  <a:lnTo>
                    <a:pt x="137452" y="343128"/>
                  </a:lnTo>
                  <a:lnTo>
                    <a:pt x="142138" y="318211"/>
                  </a:lnTo>
                  <a:lnTo>
                    <a:pt x="143078" y="313220"/>
                  </a:lnTo>
                  <a:lnTo>
                    <a:pt x="143891" y="285407"/>
                  </a:lnTo>
                  <a:lnTo>
                    <a:pt x="143929" y="280085"/>
                  </a:lnTo>
                  <a:lnTo>
                    <a:pt x="143446" y="264426"/>
                  </a:lnTo>
                  <a:lnTo>
                    <a:pt x="143078" y="252755"/>
                  </a:lnTo>
                  <a:lnTo>
                    <a:pt x="143014" y="243725"/>
                  </a:lnTo>
                  <a:lnTo>
                    <a:pt x="130568" y="242074"/>
                  </a:lnTo>
                  <a:lnTo>
                    <a:pt x="128384" y="247967"/>
                  </a:lnTo>
                  <a:lnTo>
                    <a:pt x="128384" y="280085"/>
                  </a:lnTo>
                  <a:lnTo>
                    <a:pt x="128371" y="289661"/>
                  </a:lnTo>
                  <a:lnTo>
                    <a:pt x="127863" y="299199"/>
                  </a:lnTo>
                  <a:lnTo>
                    <a:pt x="127000" y="308711"/>
                  </a:lnTo>
                  <a:lnTo>
                    <a:pt x="125907" y="318211"/>
                  </a:lnTo>
                  <a:lnTo>
                    <a:pt x="122402" y="313042"/>
                  </a:lnTo>
                  <a:lnTo>
                    <a:pt x="120396" y="306781"/>
                  </a:lnTo>
                  <a:lnTo>
                    <a:pt x="119710" y="300583"/>
                  </a:lnTo>
                  <a:lnTo>
                    <a:pt x="119468" y="298970"/>
                  </a:lnTo>
                  <a:lnTo>
                    <a:pt x="119049" y="293801"/>
                  </a:lnTo>
                  <a:lnTo>
                    <a:pt x="118973" y="287375"/>
                  </a:lnTo>
                  <a:lnTo>
                    <a:pt x="122313" y="283324"/>
                  </a:lnTo>
                  <a:lnTo>
                    <a:pt x="123774" y="281470"/>
                  </a:lnTo>
                  <a:lnTo>
                    <a:pt x="126111" y="280581"/>
                  </a:lnTo>
                  <a:lnTo>
                    <a:pt x="128384" y="280085"/>
                  </a:lnTo>
                  <a:lnTo>
                    <a:pt x="128384" y="247967"/>
                  </a:lnTo>
                  <a:lnTo>
                    <a:pt x="127508" y="250317"/>
                  </a:lnTo>
                  <a:lnTo>
                    <a:pt x="126974" y="252755"/>
                  </a:lnTo>
                  <a:lnTo>
                    <a:pt x="126987" y="254927"/>
                  </a:lnTo>
                  <a:lnTo>
                    <a:pt x="127050" y="256489"/>
                  </a:lnTo>
                  <a:lnTo>
                    <a:pt x="128181" y="259702"/>
                  </a:lnTo>
                  <a:lnTo>
                    <a:pt x="127800" y="264375"/>
                  </a:lnTo>
                  <a:lnTo>
                    <a:pt x="127419" y="264426"/>
                  </a:lnTo>
                  <a:lnTo>
                    <a:pt x="127050" y="256489"/>
                  </a:lnTo>
                  <a:lnTo>
                    <a:pt x="126898" y="253123"/>
                  </a:lnTo>
                  <a:lnTo>
                    <a:pt x="125539" y="223710"/>
                  </a:lnTo>
                  <a:lnTo>
                    <a:pt x="130619" y="183349"/>
                  </a:lnTo>
                  <a:lnTo>
                    <a:pt x="142455" y="144411"/>
                  </a:lnTo>
                  <a:lnTo>
                    <a:pt x="160820" y="107950"/>
                  </a:lnTo>
                  <a:lnTo>
                    <a:pt x="163487" y="103632"/>
                  </a:lnTo>
                  <a:lnTo>
                    <a:pt x="168097" y="99326"/>
                  </a:lnTo>
                  <a:close/>
                </a:path>
                <a:path w="621664" h="2254884">
                  <a:moveTo>
                    <a:pt x="305168" y="883119"/>
                  </a:moveTo>
                  <a:lnTo>
                    <a:pt x="302437" y="883119"/>
                  </a:lnTo>
                  <a:lnTo>
                    <a:pt x="304939" y="895819"/>
                  </a:lnTo>
                  <a:lnTo>
                    <a:pt x="305168" y="883119"/>
                  </a:lnTo>
                  <a:close/>
                </a:path>
                <a:path w="621664" h="2254884">
                  <a:moveTo>
                    <a:pt x="309308" y="316572"/>
                  </a:moveTo>
                  <a:lnTo>
                    <a:pt x="306705" y="312712"/>
                  </a:lnTo>
                  <a:lnTo>
                    <a:pt x="301498" y="309460"/>
                  </a:lnTo>
                  <a:lnTo>
                    <a:pt x="295351" y="316572"/>
                  </a:lnTo>
                  <a:lnTo>
                    <a:pt x="299872" y="321005"/>
                  </a:lnTo>
                  <a:lnTo>
                    <a:pt x="304253" y="322618"/>
                  </a:lnTo>
                  <a:lnTo>
                    <a:pt x="307949" y="320509"/>
                  </a:lnTo>
                  <a:lnTo>
                    <a:pt x="309308" y="316572"/>
                  </a:lnTo>
                  <a:close/>
                </a:path>
                <a:path w="621664" h="2254884">
                  <a:moveTo>
                    <a:pt x="315137" y="98729"/>
                  </a:moveTo>
                  <a:lnTo>
                    <a:pt x="311912" y="93789"/>
                  </a:lnTo>
                  <a:lnTo>
                    <a:pt x="305701" y="91859"/>
                  </a:lnTo>
                  <a:lnTo>
                    <a:pt x="299059" y="94322"/>
                  </a:lnTo>
                  <a:lnTo>
                    <a:pt x="299364" y="87744"/>
                  </a:lnTo>
                  <a:lnTo>
                    <a:pt x="290855" y="83680"/>
                  </a:lnTo>
                  <a:lnTo>
                    <a:pt x="286029" y="88226"/>
                  </a:lnTo>
                  <a:lnTo>
                    <a:pt x="277952" y="81851"/>
                  </a:lnTo>
                  <a:lnTo>
                    <a:pt x="269024" y="87503"/>
                  </a:lnTo>
                  <a:lnTo>
                    <a:pt x="261912" y="98920"/>
                  </a:lnTo>
                  <a:lnTo>
                    <a:pt x="259308" y="109816"/>
                  </a:lnTo>
                  <a:lnTo>
                    <a:pt x="260007" y="117665"/>
                  </a:lnTo>
                  <a:lnTo>
                    <a:pt x="271703" y="119202"/>
                  </a:lnTo>
                  <a:lnTo>
                    <a:pt x="274459" y="111785"/>
                  </a:lnTo>
                  <a:lnTo>
                    <a:pt x="279654" y="116713"/>
                  </a:lnTo>
                  <a:lnTo>
                    <a:pt x="284734" y="116014"/>
                  </a:lnTo>
                  <a:lnTo>
                    <a:pt x="289039" y="111569"/>
                  </a:lnTo>
                  <a:lnTo>
                    <a:pt x="291934" y="105257"/>
                  </a:lnTo>
                  <a:lnTo>
                    <a:pt x="292392" y="112356"/>
                  </a:lnTo>
                  <a:lnTo>
                    <a:pt x="302488" y="114896"/>
                  </a:lnTo>
                  <a:lnTo>
                    <a:pt x="306273" y="108877"/>
                  </a:lnTo>
                  <a:lnTo>
                    <a:pt x="307898" y="106781"/>
                  </a:lnTo>
                  <a:lnTo>
                    <a:pt x="311137" y="107556"/>
                  </a:lnTo>
                  <a:lnTo>
                    <a:pt x="312788" y="105295"/>
                  </a:lnTo>
                  <a:lnTo>
                    <a:pt x="315137" y="98729"/>
                  </a:lnTo>
                  <a:close/>
                </a:path>
                <a:path w="621664" h="2254884">
                  <a:moveTo>
                    <a:pt x="332803" y="2038819"/>
                  </a:moveTo>
                  <a:lnTo>
                    <a:pt x="331889" y="2049005"/>
                  </a:lnTo>
                  <a:lnTo>
                    <a:pt x="332308" y="2051519"/>
                  </a:lnTo>
                  <a:lnTo>
                    <a:pt x="332803" y="2038819"/>
                  </a:lnTo>
                  <a:close/>
                </a:path>
                <a:path w="621664" h="2254884">
                  <a:moveTo>
                    <a:pt x="334822" y="8178"/>
                  </a:moveTo>
                  <a:lnTo>
                    <a:pt x="331076" y="3111"/>
                  </a:lnTo>
                  <a:lnTo>
                    <a:pt x="318096" y="304"/>
                  </a:lnTo>
                  <a:lnTo>
                    <a:pt x="304596" y="0"/>
                  </a:lnTo>
                  <a:lnTo>
                    <a:pt x="290995" y="1168"/>
                  </a:lnTo>
                  <a:lnTo>
                    <a:pt x="237782" y="13766"/>
                  </a:lnTo>
                  <a:lnTo>
                    <a:pt x="205117" y="34861"/>
                  </a:lnTo>
                  <a:lnTo>
                    <a:pt x="204114" y="41033"/>
                  </a:lnTo>
                  <a:lnTo>
                    <a:pt x="211772" y="45821"/>
                  </a:lnTo>
                  <a:lnTo>
                    <a:pt x="216954" y="42430"/>
                  </a:lnTo>
                  <a:lnTo>
                    <a:pt x="241554" y="29616"/>
                  </a:lnTo>
                  <a:lnTo>
                    <a:pt x="268351" y="20853"/>
                  </a:lnTo>
                  <a:lnTo>
                    <a:pt x="295859" y="16446"/>
                  </a:lnTo>
                  <a:lnTo>
                    <a:pt x="323100" y="16814"/>
                  </a:lnTo>
                  <a:lnTo>
                    <a:pt x="329349" y="17551"/>
                  </a:lnTo>
                  <a:lnTo>
                    <a:pt x="333743" y="13830"/>
                  </a:lnTo>
                  <a:lnTo>
                    <a:pt x="334822" y="8178"/>
                  </a:lnTo>
                  <a:close/>
                </a:path>
                <a:path w="621664" h="2254884">
                  <a:moveTo>
                    <a:pt x="383781" y="2096820"/>
                  </a:moveTo>
                  <a:lnTo>
                    <a:pt x="382346" y="2089619"/>
                  </a:lnTo>
                  <a:lnTo>
                    <a:pt x="383044" y="2102319"/>
                  </a:lnTo>
                  <a:lnTo>
                    <a:pt x="383781" y="2096820"/>
                  </a:lnTo>
                  <a:close/>
                </a:path>
                <a:path w="621664" h="2254884">
                  <a:moveTo>
                    <a:pt x="512279" y="229171"/>
                  </a:moveTo>
                  <a:lnTo>
                    <a:pt x="506526" y="181889"/>
                  </a:lnTo>
                  <a:lnTo>
                    <a:pt x="490562" y="137083"/>
                  </a:lnTo>
                  <a:lnTo>
                    <a:pt x="466280" y="95910"/>
                  </a:lnTo>
                  <a:lnTo>
                    <a:pt x="435546" y="59461"/>
                  </a:lnTo>
                  <a:lnTo>
                    <a:pt x="400672" y="31254"/>
                  </a:lnTo>
                  <a:lnTo>
                    <a:pt x="381711" y="23317"/>
                  </a:lnTo>
                  <a:lnTo>
                    <a:pt x="374332" y="20307"/>
                  </a:lnTo>
                  <a:lnTo>
                    <a:pt x="367652" y="30289"/>
                  </a:lnTo>
                  <a:lnTo>
                    <a:pt x="370001" y="36715"/>
                  </a:lnTo>
                  <a:lnTo>
                    <a:pt x="374954" y="38049"/>
                  </a:lnTo>
                  <a:lnTo>
                    <a:pt x="409981" y="57175"/>
                  </a:lnTo>
                  <a:lnTo>
                    <a:pt x="441756" y="89090"/>
                  </a:lnTo>
                  <a:lnTo>
                    <a:pt x="468083" y="128625"/>
                  </a:lnTo>
                  <a:lnTo>
                    <a:pt x="486740" y="170649"/>
                  </a:lnTo>
                  <a:lnTo>
                    <a:pt x="495528" y="210007"/>
                  </a:lnTo>
                  <a:lnTo>
                    <a:pt x="496176" y="217347"/>
                  </a:lnTo>
                  <a:lnTo>
                    <a:pt x="496112" y="224853"/>
                  </a:lnTo>
                  <a:lnTo>
                    <a:pt x="496303" y="232232"/>
                  </a:lnTo>
                  <a:lnTo>
                    <a:pt x="497776" y="239229"/>
                  </a:lnTo>
                  <a:lnTo>
                    <a:pt x="503478" y="242519"/>
                  </a:lnTo>
                  <a:lnTo>
                    <a:pt x="508571" y="240830"/>
                  </a:lnTo>
                  <a:lnTo>
                    <a:pt x="511898" y="235826"/>
                  </a:lnTo>
                  <a:lnTo>
                    <a:pt x="512279" y="229171"/>
                  </a:lnTo>
                  <a:close/>
                </a:path>
                <a:path w="621664" h="2254884">
                  <a:moveTo>
                    <a:pt x="564007" y="348615"/>
                  </a:moveTo>
                  <a:lnTo>
                    <a:pt x="562737" y="341845"/>
                  </a:lnTo>
                  <a:lnTo>
                    <a:pt x="560501" y="340093"/>
                  </a:lnTo>
                  <a:lnTo>
                    <a:pt x="557542" y="337769"/>
                  </a:lnTo>
                  <a:lnTo>
                    <a:pt x="550506" y="340093"/>
                  </a:lnTo>
                  <a:lnTo>
                    <a:pt x="544703" y="339966"/>
                  </a:lnTo>
                  <a:lnTo>
                    <a:pt x="538759" y="338620"/>
                  </a:lnTo>
                  <a:lnTo>
                    <a:pt x="533984" y="335165"/>
                  </a:lnTo>
                  <a:lnTo>
                    <a:pt x="526313" y="324624"/>
                  </a:lnTo>
                  <a:lnTo>
                    <a:pt x="522097" y="313524"/>
                  </a:lnTo>
                  <a:lnTo>
                    <a:pt x="521576" y="312166"/>
                  </a:lnTo>
                  <a:lnTo>
                    <a:pt x="518769" y="298856"/>
                  </a:lnTo>
                  <a:lnTo>
                    <a:pt x="516890" y="285788"/>
                  </a:lnTo>
                  <a:lnTo>
                    <a:pt x="516369" y="279501"/>
                  </a:lnTo>
                  <a:lnTo>
                    <a:pt x="517258" y="273608"/>
                  </a:lnTo>
                  <a:lnTo>
                    <a:pt x="517271" y="272453"/>
                  </a:lnTo>
                  <a:lnTo>
                    <a:pt x="516051" y="264896"/>
                  </a:lnTo>
                  <a:lnTo>
                    <a:pt x="514654" y="260807"/>
                  </a:lnTo>
                  <a:lnTo>
                    <a:pt x="506183" y="259422"/>
                  </a:lnTo>
                  <a:lnTo>
                    <a:pt x="502640" y="264896"/>
                  </a:lnTo>
                  <a:lnTo>
                    <a:pt x="496404" y="257187"/>
                  </a:lnTo>
                  <a:lnTo>
                    <a:pt x="493903" y="255765"/>
                  </a:lnTo>
                  <a:lnTo>
                    <a:pt x="493903" y="294119"/>
                  </a:lnTo>
                  <a:lnTo>
                    <a:pt x="492671" y="303225"/>
                  </a:lnTo>
                  <a:lnTo>
                    <a:pt x="488988" y="311708"/>
                  </a:lnTo>
                  <a:lnTo>
                    <a:pt x="487438" y="314096"/>
                  </a:lnTo>
                  <a:lnTo>
                    <a:pt x="485216" y="316611"/>
                  </a:lnTo>
                  <a:lnTo>
                    <a:pt x="483031" y="318274"/>
                  </a:lnTo>
                  <a:lnTo>
                    <a:pt x="481926" y="319189"/>
                  </a:lnTo>
                  <a:lnTo>
                    <a:pt x="480618" y="320205"/>
                  </a:lnTo>
                  <a:lnTo>
                    <a:pt x="479285" y="320611"/>
                  </a:lnTo>
                  <a:lnTo>
                    <a:pt x="476529" y="308940"/>
                  </a:lnTo>
                  <a:lnTo>
                    <a:pt x="474281" y="297167"/>
                  </a:lnTo>
                  <a:lnTo>
                    <a:pt x="472363" y="284861"/>
                  </a:lnTo>
                  <a:lnTo>
                    <a:pt x="470827" y="273418"/>
                  </a:lnTo>
                  <a:lnTo>
                    <a:pt x="472986" y="272453"/>
                  </a:lnTo>
                  <a:lnTo>
                    <a:pt x="474459" y="270510"/>
                  </a:lnTo>
                  <a:lnTo>
                    <a:pt x="475335" y="268630"/>
                  </a:lnTo>
                  <a:lnTo>
                    <a:pt x="475399" y="268490"/>
                  </a:lnTo>
                  <a:lnTo>
                    <a:pt x="476846" y="267055"/>
                  </a:lnTo>
                  <a:lnTo>
                    <a:pt x="475411" y="268490"/>
                  </a:lnTo>
                  <a:lnTo>
                    <a:pt x="475348" y="268630"/>
                  </a:lnTo>
                  <a:lnTo>
                    <a:pt x="474611" y="270408"/>
                  </a:lnTo>
                  <a:lnTo>
                    <a:pt x="476237" y="267982"/>
                  </a:lnTo>
                  <a:lnTo>
                    <a:pt x="477532" y="267106"/>
                  </a:lnTo>
                  <a:lnTo>
                    <a:pt x="478116" y="267055"/>
                  </a:lnTo>
                  <a:lnTo>
                    <a:pt x="478840" y="266992"/>
                  </a:lnTo>
                  <a:lnTo>
                    <a:pt x="489153" y="273608"/>
                  </a:lnTo>
                  <a:lnTo>
                    <a:pt x="490461" y="275983"/>
                  </a:lnTo>
                  <a:lnTo>
                    <a:pt x="493052" y="284861"/>
                  </a:lnTo>
                  <a:lnTo>
                    <a:pt x="493903" y="294119"/>
                  </a:lnTo>
                  <a:lnTo>
                    <a:pt x="493903" y="255765"/>
                  </a:lnTo>
                  <a:lnTo>
                    <a:pt x="490474" y="253796"/>
                  </a:lnTo>
                  <a:lnTo>
                    <a:pt x="487870" y="252310"/>
                  </a:lnTo>
                  <a:lnTo>
                    <a:pt x="478256" y="250952"/>
                  </a:lnTo>
                  <a:lnTo>
                    <a:pt x="468769" y="253796"/>
                  </a:lnTo>
                  <a:lnTo>
                    <a:pt x="467791" y="241109"/>
                  </a:lnTo>
                  <a:lnTo>
                    <a:pt x="466331" y="215671"/>
                  </a:lnTo>
                  <a:lnTo>
                    <a:pt x="465302" y="202996"/>
                  </a:lnTo>
                  <a:lnTo>
                    <a:pt x="463232" y="195732"/>
                  </a:lnTo>
                  <a:lnTo>
                    <a:pt x="452272" y="195910"/>
                  </a:lnTo>
                  <a:lnTo>
                    <a:pt x="450164" y="203009"/>
                  </a:lnTo>
                  <a:lnTo>
                    <a:pt x="450938" y="227139"/>
                  </a:lnTo>
                  <a:lnTo>
                    <a:pt x="455244" y="275412"/>
                  </a:lnTo>
                  <a:lnTo>
                    <a:pt x="464134" y="325424"/>
                  </a:lnTo>
                  <a:lnTo>
                    <a:pt x="483247" y="375246"/>
                  </a:lnTo>
                  <a:lnTo>
                    <a:pt x="518769" y="403821"/>
                  </a:lnTo>
                  <a:lnTo>
                    <a:pt x="528497" y="404253"/>
                  </a:lnTo>
                  <a:lnTo>
                    <a:pt x="537362" y="400189"/>
                  </a:lnTo>
                  <a:lnTo>
                    <a:pt x="538988" y="393547"/>
                  </a:lnTo>
                  <a:lnTo>
                    <a:pt x="536333" y="389318"/>
                  </a:lnTo>
                  <a:lnTo>
                    <a:pt x="533882" y="388543"/>
                  </a:lnTo>
                  <a:lnTo>
                    <a:pt x="530936" y="387616"/>
                  </a:lnTo>
                  <a:lnTo>
                    <a:pt x="524306" y="388543"/>
                  </a:lnTo>
                  <a:lnTo>
                    <a:pt x="508762" y="381241"/>
                  </a:lnTo>
                  <a:lnTo>
                    <a:pt x="497357" y="368287"/>
                  </a:lnTo>
                  <a:lnTo>
                    <a:pt x="489254" y="352323"/>
                  </a:lnTo>
                  <a:lnTo>
                    <a:pt x="483565" y="335965"/>
                  </a:lnTo>
                  <a:lnTo>
                    <a:pt x="490728" y="332193"/>
                  </a:lnTo>
                  <a:lnTo>
                    <a:pt x="496887" y="326999"/>
                  </a:lnTo>
                  <a:lnTo>
                    <a:pt x="501967" y="320611"/>
                  </a:lnTo>
                  <a:lnTo>
                    <a:pt x="505726" y="313524"/>
                  </a:lnTo>
                  <a:lnTo>
                    <a:pt x="512305" y="332092"/>
                  </a:lnTo>
                  <a:lnTo>
                    <a:pt x="523760" y="346837"/>
                  </a:lnTo>
                  <a:lnTo>
                    <a:pt x="539584" y="355142"/>
                  </a:lnTo>
                  <a:lnTo>
                    <a:pt x="559269" y="354380"/>
                  </a:lnTo>
                  <a:lnTo>
                    <a:pt x="564007" y="348615"/>
                  </a:lnTo>
                  <a:close/>
                </a:path>
                <a:path w="621664" h="2254884">
                  <a:moveTo>
                    <a:pt x="621042" y="1962619"/>
                  </a:moveTo>
                  <a:lnTo>
                    <a:pt x="607060" y="1962619"/>
                  </a:lnTo>
                  <a:lnTo>
                    <a:pt x="606348" y="1949919"/>
                  </a:lnTo>
                  <a:lnTo>
                    <a:pt x="605243" y="1949919"/>
                  </a:lnTo>
                  <a:lnTo>
                    <a:pt x="605409" y="1937219"/>
                  </a:lnTo>
                  <a:lnTo>
                    <a:pt x="604151" y="1937219"/>
                  </a:lnTo>
                  <a:lnTo>
                    <a:pt x="604875" y="1924519"/>
                  </a:lnTo>
                  <a:lnTo>
                    <a:pt x="602437" y="1924519"/>
                  </a:lnTo>
                  <a:lnTo>
                    <a:pt x="602970" y="1911819"/>
                  </a:lnTo>
                  <a:lnTo>
                    <a:pt x="601408" y="1911819"/>
                  </a:lnTo>
                  <a:lnTo>
                    <a:pt x="602742" y="1899119"/>
                  </a:lnTo>
                  <a:lnTo>
                    <a:pt x="600748" y="1899119"/>
                  </a:lnTo>
                  <a:lnTo>
                    <a:pt x="601751" y="1886419"/>
                  </a:lnTo>
                  <a:lnTo>
                    <a:pt x="600240" y="1886419"/>
                  </a:lnTo>
                  <a:lnTo>
                    <a:pt x="601116" y="1873719"/>
                  </a:lnTo>
                  <a:lnTo>
                    <a:pt x="600189" y="1873719"/>
                  </a:lnTo>
                  <a:lnTo>
                    <a:pt x="599300" y="1861019"/>
                  </a:lnTo>
                  <a:lnTo>
                    <a:pt x="598182" y="1861019"/>
                  </a:lnTo>
                  <a:lnTo>
                    <a:pt x="598690" y="1848319"/>
                  </a:lnTo>
                  <a:lnTo>
                    <a:pt x="596849" y="1848319"/>
                  </a:lnTo>
                  <a:lnTo>
                    <a:pt x="598373" y="1835619"/>
                  </a:lnTo>
                  <a:lnTo>
                    <a:pt x="599020" y="1835619"/>
                  </a:lnTo>
                  <a:lnTo>
                    <a:pt x="594499" y="1822919"/>
                  </a:lnTo>
                  <a:lnTo>
                    <a:pt x="593217" y="1822919"/>
                  </a:lnTo>
                  <a:lnTo>
                    <a:pt x="595083" y="1810219"/>
                  </a:lnTo>
                  <a:lnTo>
                    <a:pt x="595490" y="1810219"/>
                  </a:lnTo>
                  <a:lnTo>
                    <a:pt x="593445" y="1797519"/>
                  </a:lnTo>
                  <a:lnTo>
                    <a:pt x="592010" y="1797519"/>
                  </a:lnTo>
                  <a:lnTo>
                    <a:pt x="593928" y="1784819"/>
                  </a:lnTo>
                  <a:lnTo>
                    <a:pt x="593369" y="1784819"/>
                  </a:lnTo>
                  <a:lnTo>
                    <a:pt x="593407" y="1772119"/>
                  </a:lnTo>
                  <a:lnTo>
                    <a:pt x="592226" y="1772119"/>
                  </a:lnTo>
                  <a:lnTo>
                    <a:pt x="591743" y="1759419"/>
                  </a:lnTo>
                  <a:lnTo>
                    <a:pt x="591362" y="1759419"/>
                  </a:lnTo>
                  <a:lnTo>
                    <a:pt x="591362" y="1975319"/>
                  </a:lnTo>
                  <a:lnTo>
                    <a:pt x="584758" y="1975319"/>
                  </a:lnTo>
                  <a:lnTo>
                    <a:pt x="583501" y="1988019"/>
                  </a:lnTo>
                  <a:lnTo>
                    <a:pt x="563486" y="1988019"/>
                  </a:lnTo>
                  <a:lnTo>
                    <a:pt x="561594" y="2000719"/>
                  </a:lnTo>
                  <a:lnTo>
                    <a:pt x="557415" y="2000719"/>
                  </a:lnTo>
                  <a:lnTo>
                    <a:pt x="557530" y="1988019"/>
                  </a:lnTo>
                  <a:lnTo>
                    <a:pt x="554647" y="2000719"/>
                  </a:lnTo>
                  <a:lnTo>
                    <a:pt x="531533" y="2000719"/>
                  </a:lnTo>
                  <a:lnTo>
                    <a:pt x="529386" y="2013419"/>
                  </a:lnTo>
                  <a:lnTo>
                    <a:pt x="502615" y="2013419"/>
                  </a:lnTo>
                  <a:lnTo>
                    <a:pt x="499376" y="2026119"/>
                  </a:lnTo>
                  <a:lnTo>
                    <a:pt x="495630" y="2013419"/>
                  </a:lnTo>
                  <a:lnTo>
                    <a:pt x="493585" y="2026119"/>
                  </a:lnTo>
                  <a:lnTo>
                    <a:pt x="438010" y="2026119"/>
                  </a:lnTo>
                  <a:lnTo>
                    <a:pt x="433209" y="2038819"/>
                  </a:lnTo>
                  <a:lnTo>
                    <a:pt x="427405" y="2026119"/>
                  </a:lnTo>
                  <a:lnTo>
                    <a:pt x="412775" y="2026119"/>
                  </a:lnTo>
                  <a:lnTo>
                    <a:pt x="410959" y="2038819"/>
                  </a:lnTo>
                  <a:lnTo>
                    <a:pt x="408266" y="2026119"/>
                  </a:lnTo>
                  <a:lnTo>
                    <a:pt x="405561" y="2037207"/>
                  </a:lnTo>
                  <a:lnTo>
                    <a:pt x="402856" y="2026119"/>
                  </a:lnTo>
                  <a:lnTo>
                    <a:pt x="398957" y="2026119"/>
                  </a:lnTo>
                  <a:lnTo>
                    <a:pt x="395401" y="2038819"/>
                  </a:lnTo>
                  <a:lnTo>
                    <a:pt x="392049" y="2026119"/>
                  </a:lnTo>
                  <a:lnTo>
                    <a:pt x="389051" y="2026119"/>
                  </a:lnTo>
                  <a:lnTo>
                    <a:pt x="389051" y="2051519"/>
                  </a:lnTo>
                  <a:lnTo>
                    <a:pt x="386422" y="2064219"/>
                  </a:lnTo>
                  <a:lnTo>
                    <a:pt x="385406" y="2064219"/>
                  </a:lnTo>
                  <a:lnTo>
                    <a:pt x="387756" y="2076919"/>
                  </a:lnTo>
                  <a:lnTo>
                    <a:pt x="384873" y="2076919"/>
                  </a:lnTo>
                  <a:lnTo>
                    <a:pt x="384873" y="2102319"/>
                  </a:lnTo>
                  <a:lnTo>
                    <a:pt x="383044" y="2102319"/>
                  </a:lnTo>
                  <a:lnTo>
                    <a:pt x="382397" y="2102319"/>
                  </a:lnTo>
                  <a:lnTo>
                    <a:pt x="383387" y="2115020"/>
                  </a:lnTo>
                  <a:lnTo>
                    <a:pt x="382397" y="2115020"/>
                  </a:lnTo>
                  <a:lnTo>
                    <a:pt x="383273" y="2127720"/>
                  </a:lnTo>
                  <a:lnTo>
                    <a:pt x="382308" y="2127720"/>
                  </a:lnTo>
                  <a:lnTo>
                    <a:pt x="383082" y="2140420"/>
                  </a:lnTo>
                  <a:lnTo>
                    <a:pt x="339991" y="2140420"/>
                  </a:lnTo>
                  <a:lnTo>
                    <a:pt x="338124" y="2127720"/>
                  </a:lnTo>
                  <a:lnTo>
                    <a:pt x="339674" y="2127720"/>
                  </a:lnTo>
                  <a:lnTo>
                    <a:pt x="339001" y="2116048"/>
                  </a:lnTo>
                  <a:lnTo>
                    <a:pt x="339255" y="2115020"/>
                  </a:lnTo>
                  <a:lnTo>
                    <a:pt x="338950" y="2115020"/>
                  </a:lnTo>
                  <a:lnTo>
                    <a:pt x="338175" y="2115020"/>
                  </a:lnTo>
                  <a:lnTo>
                    <a:pt x="336905" y="2102319"/>
                  </a:lnTo>
                  <a:lnTo>
                    <a:pt x="338467" y="2102319"/>
                  </a:lnTo>
                  <a:lnTo>
                    <a:pt x="336753" y="2089619"/>
                  </a:lnTo>
                  <a:lnTo>
                    <a:pt x="338531" y="2089619"/>
                  </a:lnTo>
                  <a:lnTo>
                    <a:pt x="340360" y="2102319"/>
                  </a:lnTo>
                  <a:lnTo>
                    <a:pt x="376580" y="2102319"/>
                  </a:lnTo>
                  <a:lnTo>
                    <a:pt x="379183" y="2089619"/>
                  </a:lnTo>
                  <a:lnTo>
                    <a:pt x="382346" y="2089619"/>
                  </a:lnTo>
                  <a:lnTo>
                    <a:pt x="384746" y="2089619"/>
                  </a:lnTo>
                  <a:lnTo>
                    <a:pt x="383781" y="2096820"/>
                  </a:lnTo>
                  <a:lnTo>
                    <a:pt x="384873" y="2102319"/>
                  </a:lnTo>
                  <a:lnTo>
                    <a:pt x="384873" y="2076919"/>
                  </a:lnTo>
                  <a:lnTo>
                    <a:pt x="366903" y="2076919"/>
                  </a:lnTo>
                  <a:lnTo>
                    <a:pt x="365201" y="2089619"/>
                  </a:lnTo>
                  <a:lnTo>
                    <a:pt x="362432" y="2076919"/>
                  </a:lnTo>
                  <a:lnTo>
                    <a:pt x="356882" y="2076919"/>
                  </a:lnTo>
                  <a:lnTo>
                    <a:pt x="354037" y="2089619"/>
                  </a:lnTo>
                  <a:lnTo>
                    <a:pt x="351370" y="2076919"/>
                  </a:lnTo>
                  <a:lnTo>
                    <a:pt x="335610" y="2076919"/>
                  </a:lnTo>
                  <a:lnTo>
                    <a:pt x="335711" y="2064219"/>
                  </a:lnTo>
                  <a:lnTo>
                    <a:pt x="333540" y="2064219"/>
                  </a:lnTo>
                  <a:lnTo>
                    <a:pt x="332663" y="2051519"/>
                  </a:lnTo>
                  <a:lnTo>
                    <a:pt x="332308" y="2051519"/>
                  </a:lnTo>
                  <a:lnTo>
                    <a:pt x="331673" y="2051519"/>
                  </a:lnTo>
                  <a:lnTo>
                    <a:pt x="331889" y="2049005"/>
                  </a:lnTo>
                  <a:lnTo>
                    <a:pt x="330225" y="2038819"/>
                  </a:lnTo>
                  <a:lnTo>
                    <a:pt x="332803" y="2038819"/>
                  </a:lnTo>
                  <a:lnTo>
                    <a:pt x="366610" y="2038819"/>
                  </a:lnTo>
                  <a:lnTo>
                    <a:pt x="371729" y="2051519"/>
                  </a:lnTo>
                  <a:lnTo>
                    <a:pt x="389051" y="2051519"/>
                  </a:lnTo>
                  <a:lnTo>
                    <a:pt x="389051" y="2026119"/>
                  </a:lnTo>
                  <a:lnTo>
                    <a:pt x="319252" y="2026119"/>
                  </a:lnTo>
                  <a:lnTo>
                    <a:pt x="322072" y="2013419"/>
                  </a:lnTo>
                  <a:lnTo>
                    <a:pt x="273583" y="2013419"/>
                  </a:lnTo>
                  <a:lnTo>
                    <a:pt x="273583" y="2127720"/>
                  </a:lnTo>
                  <a:lnTo>
                    <a:pt x="272923" y="2140420"/>
                  </a:lnTo>
                  <a:lnTo>
                    <a:pt x="226174" y="2140420"/>
                  </a:lnTo>
                  <a:lnTo>
                    <a:pt x="224967" y="2127720"/>
                  </a:lnTo>
                  <a:lnTo>
                    <a:pt x="222986" y="2127720"/>
                  </a:lnTo>
                  <a:lnTo>
                    <a:pt x="224713" y="2115020"/>
                  </a:lnTo>
                  <a:lnTo>
                    <a:pt x="222554" y="2115020"/>
                  </a:lnTo>
                  <a:lnTo>
                    <a:pt x="223278" y="2102319"/>
                  </a:lnTo>
                  <a:lnTo>
                    <a:pt x="221691" y="2102319"/>
                  </a:lnTo>
                  <a:lnTo>
                    <a:pt x="222453" y="2089619"/>
                  </a:lnTo>
                  <a:lnTo>
                    <a:pt x="226250" y="2089619"/>
                  </a:lnTo>
                  <a:lnTo>
                    <a:pt x="230276" y="2102319"/>
                  </a:lnTo>
                  <a:lnTo>
                    <a:pt x="235064" y="2089619"/>
                  </a:lnTo>
                  <a:lnTo>
                    <a:pt x="239509" y="2089619"/>
                  </a:lnTo>
                  <a:lnTo>
                    <a:pt x="243903" y="2102319"/>
                  </a:lnTo>
                  <a:lnTo>
                    <a:pt x="250215" y="2089619"/>
                  </a:lnTo>
                  <a:lnTo>
                    <a:pt x="270992" y="2089619"/>
                  </a:lnTo>
                  <a:lnTo>
                    <a:pt x="272034" y="2102319"/>
                  </a:lnTo>
                  <a:lnTo>
                    <a:pt x="270827" y="2102319"/>
                  </a:lnTo>
                  <a:lnTo>
                    <a:pt x="270713" y="2115020"/>
                  </a:lnTo>
                  <a:lnTo>
                    <a:pt x="273494" y="2115020"/>
                  </a:lnTo>
                  <a:lnTo>
                    <a:pt x="272503" y="2127720"/>
                  </a:lnTo>
                  <a:lnTo>
                    <a:pt x="273583" y="2127720"/>
                  </a:lnTo>
                  <a:lnTo>
                    <a:pt x="273583" y="2013419"/>
                  </a:lnTo>
                  <a:lnTo>
                    <a:pt x="270700" y="2013419"/>
                  </a:lnTo>
                  <a:lnTo>
                    <a:pt x="270700" y="2051519"/>
                  </a:lnTo>
                  <a:lnTo>
                    <a:pt x="268401" y="2064219"/>
                  </a:lnTo>
                  <a:lnTo>
                    <a:pt x="269735" y="2064219"/>
                  </a:lnTo>
                  <a:lnTo>
                    <a:pt x="270230" y="2076919"/>
                  </a:lnTo>
                  <a:lnTo>
                    <a:pt x="217678" y="2076919"/>
                  </a:lnTo>
                  <a:lnTo>
                    <a:pt x="218490" y="2064219"/>
                  </a:lnTo>
                  <a:lnTo>
                    <a:pt x="215049" y="2064219"/>
                  </a:lnTo>
                  <a:lnTo>
                    <a:pt x="215468" y="2051519"/>
                  </a:lnTo>
                  <a:lnTo>
                    <a:pt x="214299" y="2051519"/>
                  </a:lnTo>
                  <a:lnTo>
                    <a:pt x="212509" y="2038819"/>
                  </a:lnTo>
                  <a:lnTo>
                    <a:pt x="212166" y="2038819"/>
                  </a:lnTo>
                  <a:lnTo>
                    <a:pt x="210134" y="2026119"/>
                  </a:lnTo>
                  <a:lnTo>
                    <a:pt x="206984" y="2026119"/>
                  </a:lnTo>
                  <a:lnTo>
                    <a:pt x="206108" y="2013419"/>
                  </a:lnTo>
                  <a:lnTo>
                    <a:pt x="228092" y="2013419"/>
                  </a:lnTo>
                  <a:lnTo>
                    <a:pt x="230390" y="2026119"/>
                  </a:lnTo>
                  <a:lnTo>
                    <a:pt x="269862" y="2026119"/>
                  </a:lnTo>
                  <a:lnTo>
                    <a:pt x="270522" y="2038819"/>
                  </a:lnTo>
                  <a:lnTo>
                    <a:pt x="269189" y="2038819"/>
                  </a:lnTo>
                  <a:lnTo>
                    <a:pt x="270700" y="2051519"/>
                  </a:lnTo>
                  <a:lnTo>
                    <a:pt x="270700" y="2013419"/>
                  </a:lnTo>
                  <a:lnTo>
                    <a:pt x="255003" y="2013419"/>
                  </a:lnTo>
                  <a:lnTo>
                    <a:pt x="252526" y="2000719"/>
                  </a:lnTo>
                  <a:lnTo>
                    <a:pt x="47434" y="2000719"/>
                  </a:lnTo>
                  <a:lnTo>
                    <a:pt x="45732" y="2013419"/>
                  </a:lnTo>
                  <a:lnTo>
                    <a:pt x="16421" y="2013419"/>
                  </a:lnTo>
                  <a:lnTo>
                    <a:pt x="18884" y="2000719"/>
                  </a:lnTo>
                  <a:lnTo>
                    <a:pt x="18034" y="2000719"/>
                  </a:lnTo>
                  <a:lnTo>
                    <a:pt x="18872" y="1988019"/>
                  </a:lnTo>
                  <a:lnTo>
                    <a:pt x="21615" y="1988019"/>
                  </a:lnTo>
                  <a:lnTo>
                    <a:pt x="18846" y="1975319"/>
                  </a:lnTo>
                  <a:lnTo>
                    <a:pt x="19888" y="1975319"/>
                  </a:lnTo>
                  <a:lnTo>
                    <a:pt x="19291" y="1962619"/>
                  </a:lnTo>
                  <a:lnTo>
                    <a:pt x="21932" y="1962619"/>
                  </a:lnTo>
                  <a:lnTo>
                    <a:pt x="20624" y="1949919"/>
                  </a:lnTo>
                  <a:lnTo>
                    <a:pt x="22161" y="1949919"/>
                  </a:lnTo>
                  <a:lnTo>
                    <a:pt x="21247" y="1937219"/>
                  </a:lnTo>
                  <a:lnTo>
                    <a:pt x="23926" y="1937219"/>
                  </a:lnTo>
                  <a:lnTo>
                    <a:pt x="22390" y="1924519"/>
                  </a:lnTo>
                  <a:lnTo>
                    <a:pt x="22936" y="1924519"/>
                  </a:lnTo>
                  <a:lnTo>
                    <a:pt x="24904" y="1911819"/>
                  </a:lnTo>
                  <a:lnTo>
                    <a:pt x="25146" y="1911819"/>
                  </a:lnTo>
                  <a:lnTo>
                    <a:pt x="24384" y="1899119"/>
                  </a:lnTo>
                  <a:lnTo>
                    <a:pt x="26098" y="1899119"/>
                  </a:lnTo>
                  <a:lnTo>
                    <a:pt x="26250" y="1886419"/>
                  </a:lnTo>
                  <a:lnTo>
                    <a:pt x="27190" y="1886419"/>
                  </a:lnTo>
                  <a:lnTo>
                    <a:pt x="27952" y="1873719"/>
                  </a:lnTo>
                  <a:lnTo>
                    <a:pt x="27825" y="1873719"/>
                  </a:lnTo>
                  <a:lnTo>
                    <a:pt x="27216" y="1861019"/>
                  </a:lnTo>
                  <a:lnTo>
                    <a:pt x="28956" y="1861019"/>
                  </a:lnTo>
                  <a:lnTo>
                    <a:pt x="28422" y="1848319"/>
                  </a:lnTo>
                  <a:lnTo>
                    <a:pt x="30594" y="1848319"/>
                  </a:lnTo>
                  <a:lnTo>
                    <a:pt x="30949" y="1835619"/>
                  </a:lnTo>
                  <a:lnTo>
                    <a:pt x="30480" y="1835619"/>
                  </a:lnTo>
                  <a:lnTo>
                    <a:pt x="30035" y="1822919"/>
                  </a:lnTo>
                  <a:lnTo>
                    <a:pt x="31648" y="1822919"/>
                  </a:lnTo>
                  <a:lnTo>
                    <a:pt x="32677" y="1810219"/>
                  </a:lnTo>
                  <a:lnTo>
                    <a:pt x="33185" y="1810219"/>
                  </a:lnTo>
                  <a:lnTo>
                    <a:pt x="33553" y="1797519"/>
                  </a:lnTo>
                  <a:lnTo>
                    <a:pt x="35356" y="1784819"/>
                  </a:lnTo>
                  <a:lnTo>
                    <a:pt x="35687" y="1772119"/>
                  </a:lnTo>
                  <a:lnTo>
                    <a:pt x="37122" y="1772119"/>
                  </a:lnTo>
                  <a:lnTo>
                    <a:pt x="36322" y="1759419"/>
                  </a:lnTo>
                  <a:lnTo>
                    <a:pt x="37033" y="1759419"/>
                  </a:lnTo>
                  <a:lnTo>
                    <a:pt x="38239" y="1746719"/>
                  </a:lnTo>
                  <a:lnTo>
                    <a:pt x="39471" y="1746719"/>
                  </a:lnTo>
                  <a:lnTo>
                    <a:pt x="38201" y="1734019"/>
                  </a:lnTo>
                  <a:lnTo>
                    <a:pt x="39560" y="1734019"/>
                  </a:lnTo>
                  <a:lnTo>
                    <a:pt x="40474" y="1721319"/>
                  </a:lnTo>
                  <a:lnTo>
                    <a:pt x="40601" y="1721319"/>
                  </a:lnTo>
                  <a:lnTo>
                    <a:pt x="41033" y="1708619"/>
                  </a:lnTo>
                  <a:lnTo>
                    <a:pt x="43002" y="1708619"/>
                  </a:lnTo>
                  <a:lnTo>
                    <a:pt x="42468" y="1695919"/>
                  </a:lnTo>
                  <a:lnTo>
                    <a:pt x="42291" y="1695919"/>
                  </a:lnTo>
                  <a:lnTo>
                    <a:pt x="42926" y="1683219"/>
                  </a:lnTo>
                  <a:lnTo>
                    <a:pt x="45707" y="1683219"/>
                  </a:lnTo>
                  <a:lnTo>
                    <a:pt x="44538" y="1670519"/>
                  </a:lnTo>
                  <a:lnTo>
                    <a:pt x="45885" y="1670519"/>
                  </a:lnTo>
                  <a:lnTo>
                    <a:pt x="44272" y="1657819"/>
                  </a:lnTo>
                  <a:lnTo>
                    <a:pt x="49479" y="1670519"/>
                  </a:lnTo>
                  <a:lnTo>
                    <a:pt x="45897" y="1657819"/>
                  </a:lnTo>
                  <a:lnTo>
                    <a:pt x="46951" y="1657819"/>
                  </a:lnTo>
                  <a:lnTo>
                    <a:pt x="47967" y="1645119"/>
                  </a:lnTo>
                  <a:lnTo>
                    <a:pt x="47777" y="1645119"/>
                  </a:lnTo>
                  <a:lnTo>
                    <a:pt x="50076" y="1632419"/>
                  </a:lnTo>
                  <a:lnTo>
                    <a:pt x="51282" y="1632419"/>
                  </a:lnTo>
                  <a:lnTo>
                    <a:pt x="50495" y="1619719"/>
                  </a:lnTo>
                  <a:lnTo>
                    <a:pt x="50774" y="1619719"/>
                  </a:lnTo>
                  <a:lnTo>
                    <a:pt x="51892" y="1607019"/>
                  </a:lnTo>
                  <a:lnTo>
                    <a:pt x="53721" y="1607019"/>
                  </a:lnTo>
                  <a:lnTo>
                    <a:pt x="54394" y="1594319"/>
                  </a:lnTo>
                  <a:lnTo>
                    <a:pt x="52882" y="1594319"/>
                  </a:lnTo>
                  <a:lnTo>
                    <a:pt x="53644" y="1581619"/>
                  </a:lnTo>
                  <a:lnTo>
                    <a:pt x="55232" y="1581619"/>
                  </a:lnTo>
                  <a:lnTo>
                    <a:pt x="56172" y="1568919"/>
                  </a:lnTo>
                  <a:lnTo>
                    <a:pt x="58534" y="1568919"/>
                  </a:lnTo>
                  <a:lnTo>
                    <a:pt x="56451" y="1556219"/>
                  </a:lnTo>
                  <a:lnTo>
                    <a:pt x="58140" y="1556219"/>
                  </a:lnTo>
                  <a:lnTo>
                    <a:pt x="57759" y="1543519"/>
                  </a:lnTo>
                  <a:lnTo>
                    <a:pt x="60007" y="1543519"/>
                  </a:lnTo>
                  <a:lnTo>
                    <a:pt x="62293" y="1530819"/>
                  </a:lnTo>
                  <a:lnTo>
                    <a:pt x="60769" y="1530819"/>
                  </a:lnTo>
                  <a:lnTo>
                    <a:pt x="61671" y="1518119"/>
                  </a:lnTo>
                  <a:lnTo>
                    <a:pt x="63169" y="1518119"/>
                  </a:lnTo>
                  <a:lnTo>
                    <a:pt x="64833" y="1505419"/>
                  </a:lnTo>
                  <a:lnTo>
                    <a:pt x="65824" y="1505419"/>
                  </a:lnTo>
                  <a:lnTo>
                    <a:pt x="64973" y="1492719"/>
                  </a:lnTo>
                  <a:lnTo>
                    <a:pt x="65392" y="1492719"/>
                  </a:lnTo>
                  <a:lnTo>
                    <a:pt x="66357" y="1480019"/>
                  </a:lnTo>
                  <a:lnTo>
                    <a:pt x="67945" y="1480019"/>
                  </a:lnTo>
                  <a:lnTo>
                    <a:pt x="68999" y="1467319"/>
                  </a:lnTo>
                  <a:lnTo>
                    <a:pt x="69951" y="1467319"/>
                  </a:lnTo>
                  <a:lnTo>
                    <a:pt x="68224" y="1454619"/>
                  </a:lnTo>
                  <a:lnTo>
                    <a:pt x="71450" y="1454619"/>
                  </a:lnTo>
                  <a:lnTo>
                    <a:pt x="72707" y="1441919"/>
                  </a:lnTo>
                  <a:lnTo>
                    <a:pt x="74345" y="1429219"/>
                  </a:lnTo>
                  <a:lnTo>
                    <a:pt x="75120" y="1429219"/>
                  </a:lnTo>
                  <a:lnTo>
                    <a:pt x="74980" y="1416519"/>
                  </a:lnTo>
                  <a:lnTo>
                    <a:pt x="77431" y="1416519"/>
                  </a:lnTo>
                  <a:lnTo>
                    <a:pt x="77000" y="1403819"/>
                  </a:lnTo>
                  <a:lnTo>
                    <a:pt x="77838" y="1403819"/>
                  </a:lnTo>
                  <a:lnTo>
                    <a:pt x="79222" y="1391119"/>
                  </a:lnTo>
                  <a:lnTo>
                    <a:pt x="80327" y="1391119"/>
                  </a:lnTo>
                  <a:lnTo>
                    <a:pt x="79438" y="1378419"/>
                  </a:lnTo>
                  <a:lnTo>
                    <a:pt x="82765" y="1378419"/>
                  </a:lnTo>
                  <a:lnTo>
                    <a:pt x="81534" y="1365719"/>
                  </a:lnTo>
                  <a:lnTo>
                    <a:pt x="85153" y="1365719"/>
                  </a:lnTo>
                  <a:lnTo>
                    <a:pt x="83807" y="1353019"/>
                  </a:lnTo>
                  <a:lnTo>
                    <a:pt x="85153" y="1353019"/>
                  </a:lnTo>
                  <a:lnTo>
                    <a:pt x="84836" y="1340319"/>
                  </a:lnTo>
                  <a:lnTo>
                    <a:pt x="87083" y="1340319"/>
                  </a:lnTo>
                  <a:lnTo>
                    <a:pt x="86779" y="1327619"/>
                  </a:lnTo>
                  <a:lnTo>
                    <a:pt x="87274" y="1327619"/>
                  </a:lnTo>
                  <a:lnTo>
                    <a:pt x="88950" y="1314919"/>
                  </a:lnTo>
                  <a:lnTo>
                    <a:pt x="90462" y="1327619"/>
                  </a:lnTo>
                  <a:lnTo>
                    <a:pt x="90551" y="1314919"/>
                  </a:lnTo>
                  <a:lnTo>
                    <a:pt x="92583" y="1302219"/>
                  </a:lnTo>
                  <a:lnTo>
                    <a:pt x="93192" y="1289519"/>
                  </a:lnTo>
                  <a:lnTo>
                    <a:pt x="95707" y="1289519"/>
                  </a:lnTo>
                  <a:lnTo>
                    <a:pt x="93954" y="1276819"/>
                  </a:lnTo>
                  <a:lnTo>
                    <a:pt x="99529" y="1276819"/>
                  </a:lnTo>
                  <a:lnTo>
                    <a:pt x="102273" y="1264119"/>
                  </a:lnTo>
                  <a:lnTo>
                    <a:pt x="108775" y="1264119"/>
                  </a:lnTo>
                  <a:lnTo>
                    <a:pt x="106248" y="1251419"/>
                  </a:lnTo>
                  <a:lnTo>
                    <a:pt x="102819" y="1251419"/>
                  </a:lnTo>
                  <a:lnTo>
                    <a:pt x="103593" y="1238719"/>
                  </a:lnTo>
                  <a:lnTo>
                    <a:pt x="104813" y="1238719"/>
                  </a:lnTo>
                  <a:lnTo>
                    <a:pt x="105689" y="1226019"/>
                  </a:lnTo>
                  <a:lnTo>
                    <a:pt x="106908" y="1226019"/>
                  </a:lnTo>
                  <a:lnTo>
                    <a:pt x="105816" y="1213319"/>
                  </a:lnTo>
                  <a:lnTo>
                    <a:pt x="107530" y="1213319"/>
                  </a:lnTo>
                  <a:lnTo>
                    <a:pt x="109004" y="1200619"/>
                  </a:lnTo>
                  <a:lnTo>
                    <a:pt x="110629" y="1200619"/>
                  </a:lnTo>
                  <a:lnTo>
                    <a:pt x="112077" y="1187919"/>
                  </a:lnTo>
                  <a:lnTo>
                    <a:pt x="113347" y="1175219"/>
                  </a:lnTo>
                  <a:lnTo>
                    <a:pt x="117106" y="1175219"/>
                  </a:lnTo>
                  <a:lnTo>
                    <a:pt x="116446" y="1162519"/>
                  </a:lnTo>
                  <a:lnTo>
                    <a:pt x="118935" y="1162519"/>
                  </a:lnTo>
                  <a:lnTo>
                    <a:pt x="118821" y="1149819"/>
                  </a:lnTo>
                  <a:lnTo>
                    <a:pt x="119532" y="1149819"/>
                  </a:lnTo>
                  <a:lnTo>
                    <a:pt x="121208" y="1137119"/>
                  </a:lnTo>
                  <a:lnTo>
                    <a:pt x="122682" y="1137119"/>
                  </a:lnTo>
                  <a:lnTo>
                    <a:pt x="122618" y="1124419"/>
                  </a:lnTo>
                  <a:lnTo>
                    <a:pt x="127152" y="1124419"/>
                  </a:lnTo>
                  <a:lnTo>
                    <a:pt x="126187" y="1111719"/>
                  </a:lnTo>
                  <a:lnTo>
                    <a:pt x="128333" y="1111719"/>
                  </a:lnTo>
                  <a:lnTo>
                    <a:pt x="128346" y="1099019"/>
                  </a:lnTo>
                  <a:lnTo>
                    <a:pt x="132118" y="1099019"/>
                  </a:lnTo>
                  <a:lnTo>
                    <a:pt x="132613" y="1086319"/>
                  </a:lnTo>
                  <a:lnTo>
                    <a:pt x="133896" y="1086319"/>
                  </a:lnTo>
                  <a:lnTo>
                    <a:pt x="135623" y="1073619"/>
                  </a:lnTo>
                  <a:lnTo>
                    <a:pt x="136550" y="1073619"/>
                  </a:lnTo>
                  <a:lnTo>
                    <a:pt x="139166" y="1060919"/>
                  </a:lnTo>
                  <a:lnTo>
                    <a:pt x="140754" y="1048219"/>
                  </a:lnTo>
                  <a:lnTo>
                    <a:pt x="144424" y="1048219"/>
                  </a:lnTo>
                  <a:lnTo>
                    <a:pt x="145059" y="1035519"/>
                  </a:lnTo>
                  <a:lnTo>
                    <a:pt x="146215" y="1035519"/>
                  </a:lnTo>
                  <a:lnTo>
                    <a:pt x="146481" y="1022819"/>
                  </a:lnTo>
                  <a:lnTo>
                    <a:pt x="150342" y="1022819"/>
                  </a:lnTo>
                  <a:lnTo>
                    <a:pt x="148551" y="1010119"/>
                  </a:lnTo>
                  <a:lnTo>
                    <a:pt x="153365" y="1010119"/>
                  </a:lnTo>
                  <a:lnTo>
                    <a:pt x="154851" y="997419"/>
                  </a:lnTo>
                  <a:lnTo>
                    <a:pt x="158648" y="997419"/>
                  </a:lnTo>
                  <a:lnTo>
                    <a:pt x="158813" y="984719"/>
                  </a:lnTo>
                  <a:lnTo>
                    <a:pt x="160020" y="984719"/>
                  </a:lnTo>
                  <a:lnTo>
                    <a:pt x="160350" y="972019"/>
                  </a:lnTo>
                  <a:lnTo>
                    <a:pt x="164858" y="972019"/>
                  </a:lnTo>
                  <a:lnTo>
                    <a:pt x="165684" y="959319"/>
                  </a:lnTo>
                  <a:lnTo>
                    <a:pt x="171831" y="959319"/>
                  </a:lnTo>
                  <a:lnTo>
                    <a:pt x="171030" y="946619"/>
                  </a:lnTo>
                  <a:lnTo>
                    <a:pt x="173761" y="946619"/>
                  </a:lnTo>
                  <a:lnTo>
                    <a:pt x="175793" y="933919"/>
                  </a:lnTo>
                  <a:lnTo>
                    <a:pt x="179565" y="933919"/>
                  </a:lnTo>
                  <a:lnTo>
                    <a:pt x="180428" y="921219"/>
                  </a:lnTo>
                  <a:lnTo>
                    <a:pt x="223824" y="921219"/>
                  </a:lnTo>
                  <a:lnTo>
                    <a:pt x="226733" y="908519"/>
                  </a:lnTo>
                  <a:lnTo>
                    <a:pt x="225272" y="921219"/>
                  </a:lnTo>
                  <a:lnTo>
                    <a:pt x="234823" y="921219"/>
                  </a:lnTo>
                  <a:lnTo>
                    <a:pt x="236321" y="908519"/>
                  </a:lnTo>
                  <a:lnTo>
                    <a:pt x="276910" y="908519"/>
                  </a:lnTo>
                  <a:lnTo>
                    <a:pt x="278409" y="895819"/>
                  </a:lnTo>
                  <a:lnTo>
                    <a:pt x="280289" y="895819"/>
                  </a:lnTo>
                  <a:lnTo>
                    <a:pt x="281698" y="908519"/>
                  </a:lnTo>
                  <a:lnTo>
                    <a:pt x="308292" y="908519"/>
                  </a:lnTo>
                  <a:lnTo>
                    <a:pt x="311327" y="921219"/>
                  </a:lnTo>
                  <a:lnTo>
                    <a:pt x="317182" y="908519"/>
                  </a:lnTo>
                  <a:lnTo>
                    <a:pt x="320611" y="921219"/>
                  </a:lnTo>
                  <a:lnTo>
                    <a:pt x="378790" y="921219"/>
                  </a:lnTo>
                  <a:lnTo>
                    <a:pt x="380428" y="933919"/>
                  </a:lnTo>
                  <a:lnTo>
                    <a:pt x="384848" y="933919"/>
                  </a:lnTo>
                  <a:lnTo>
                    <a:pt x="386422" y="921219"/>
                  </a:lnTo>
                  <a:lnTo>
                    <a:pt x="404291" y="921219"/>
                  </a:lnTo>
                  <a:lnTo>
                    <a:pt x="402818" y="933919"/>
                  </a:lnTo>
                  <a:lnTo>
                    <a:pt x="407504" y="921219"/>
                  </a:lnTo>
                  <a:lnTo>
                    <a:pt x="423824" y="921219"/>
                  </a:lnTo>
                  <a:lnTo>
                    <a:pt x="424903" y="933919"/>
                  </a:lnTo>
                  <a:lnTo>
                    <a:pt x="430034" y="933919"/>
                  </a:lnTo>
                  <a:lnTo>
                    <a:pt x="432993" y="946619"/>
                  </a:lnTo>
                  <a:lnTo>
                    <a:pt x="435686" y="946619"/>
                  </a:lnTo>
                  <a:lnTo>
                    <a:pt x="437489" y="959319"/>
                  </a:lnTo>
                  <a:lnTo>
                    <a:pt x="439940" y="959319"/>
                  </a:lnTo>
                  <a:lnTo>
                    <a:pt x="441413" y="972019"/>
                  </a:lnTo>
                  <a:lnTo>
                    <a:pt x="446824" y="972019"/>
                  </a:lnTo>
                  <a:lnTo>
                    <a:pt x="446455" y="984719"/>
                  </a:lnTo>
                  <a:lnTo>
                    <a:pt x="451421" y="984719"/>
                  </a:lnTo>
                  <a:lnTo>
                    <a:pt x="449846" y="997419"/>
                  </a:lnTo>
                  <a:lnTo>
                    <a:pt x="453250" y="997419"/>
                  </a:lnTo>
                  <a:lnTo>
                    <a:pt x="454367" y="1010119"/>
                  </a:lnTo>
                  <a:lnTo>
                    <a:pt x="457606" y="1010119"/>
                  </a:lnTo>
                  <a:lnTo>
                    <a:pt x="457327" y="1022819"/>
                  </a:lnTo>
                  <a:lnTo>
                    <a:pt x="460832" y="1022819"/>
                  </a:lnTo>
                  <a:lnTo>
                    <a:pt x="459676" y="1035519"/>
                  </a:lnTo>
                  <a:lnTo>
                    <a:pt x="465810" y="1035519"/>
                  </a:lnTo>
                  <a:lnTo>
                    <a:pt x="465874" y="1048219"/>
                  </a:lnTo>
                  <a:lnTo>
                    <a:pt x="469430" y="1048219"/>
                  </a:lnTo>
                  <a:lnTo>
                    <a:pt x="471157" y="1060919"/>
                  </a:lnTo>
                  <a:lnTo>
                    <a:pt x="472528" y="1073619"/>
                  </a:lnTo>
                  <a:lnTo>
                    <a:pt x="473290" y="1073619"/>
                  </a:lnTo>
                  <a:lnTo>
                    <a:pt x="476034" y="1086319"/>
                  </a:lnTo>
                  <a:lnTo>
                    <a:pt x="477520" y="1086319"/>
                  </a:lnTo>
                  <a:lnTo>
                    <a:pt x="478129" y="1099019"/>
                  </a:lnTo>
                  <a:lnTo>
                    <a:pt x="480796" y="1099019"/>
                  </a:lnTo>
                  <a:lnTo>
                    <a:pt x="480822" y="1111719"/>
                  </a:lnTo>
                  <a:lnTo>
                    <a:pt x="484606" y="1111719"/>
                  </a:lnTo>
                  <a:lnTo>
                    <a:pt x="483285" y="1124419"/>
                  </a:lnTo>
                  <a:lnTo>
                    <a:pt x="486067" y="1124419"/>
                  </a:lnTo>
                  <a:lnTo>
                    <a:pt x="487400" y="1137119"/>
                  </a:lnTo>
                  <a:lnTo>
                    <a:pt x="488467" y="1137119"/>
                  </a:lnTo>
                  <a:lnTo>
                    <a:pt x="489254" y="1149819"/>
                  </a:lnTo>
                  <a:lnTo>
                    <a:pt x="493268" y="1149819"/>
                  </a:lnTo>
                  <a:lnTo>
                    <a:pt x="493839" y="1162519"/>
                  </a:lnTo>
                  <a:lnTo>
                    <a:pt x="493623" y="1162519"/>
                  </a:lnTo>
                  <a:lnTo>
                    <a:pt x="495808" y="1175219"/>
                  </a:lnTo>
                  <a:lnTo>
                    <a:pt x="496925" y="1175219"/>
                  </a:lnTo>
                  <a:lnTo>
                    <a:pt x="497827" y="1187919"/>
                  </a:lnTo>
                  <a:lnTo>
                    <a:pt x="500087" y="1187919"/>
                  </a:lnTo>
                  <a:lnTo>
                    <a:pt x="499148" y="1200619"/>
                  </a:lnTo>
                  <a:lnTo>
                    <a:pt x="501992" y="1200619"/>
                  </a:lnTo>
                  <a:lnTo>
                    <a:pt x="500583" y="1213319"/>
                  </a:lnTo>
                  <a:lnTo>
                    <a:pt x="505104" y="1213319"/>
                  </a:lnTo>
                  <a:lnTo>
                    <a:pt x="502640" y="1226019"/>
                  </a:lnTo>
                  <a:lnTo>
                    <a:pt x="506374" y="1226019"/>
                  </a:lnTo>
                  <a:lnTo>
                    <a:pt x="508304" y="1238719"/>
                  </a:lnTo>
                  <a:lnTo>
                    <a:pt x="509371" y="1238719"/>
                  </a:lnTo>
                  <a:lnTo>
                    <a:pt x="508901" y="1251419"/>
                  </a:lnTo>
                  <a:lnTo>
                    <a:pt x="508419" y="1251419"/>
                  </a:lnTo>
                  <a:lnTo>
                    <a:pt x="507695" y="1264119"/>
                  </a:lnTo>
                  <a:lnTo>
                    <a:pt x="512864" y="1264119"/>
                  </a:lnTo>
                  <a:lnTo>
                    <a:pt x="514921" y="1276819"/>
                  </a:lnTo>
                  <a:lnTo>
                    <a:pt x="515073" y="1276819"/>
                  </a:lnTo>
                  <a:lnTo>
                    <a:pt x="516178" y="1289519"/>
                  </a:lnTo>
                  <a:lnTo>
                    <a:pt x="516661" y="1289519"/>
                  </a:lnTo>
                  <a:lnTo>
                    <a:pt x="518490" y="1302219"/>
                  </a:lnTo>
                  <a:lnTo>
                    <a:pt x="520026" y="1302219"/>
                  </a:lnTo>
                  <a:lnTo>
                    <a:pt x="518452" y="1314919"/>
                  </a:lnTo>
                  <a:lnTo>
                    <a:pt x="522909" y="1302219"/>
                  </a:lnTo>
                  <a:lnTo>
                    <a:pt x="519620" y="1314919"/>
                  </a:lnTo>
                  <a:lnTo>
                    <a:pt x="521487" y="1314919"/>
                  </a:lnTo>
                  <a:lnTo>
                    <a:pt x="524573" y="1327619"/>
                  </a:lnTo>
                  <a:lnTo>
                    <a:pt x="521652" y="1340319"/>
                  </a:lnTo>
                  <a:lnTo>
                    <a:pt x="524725" y="1340319"/>
                  </a:lnTo>
                  <a:lnTo>
                    <a:pt x="525259" y="1353019"/>
                  </a:lnTo>
                  <a:lnTo>
                    <a:pt x="526973" y="1353019"/>
                  </a:lnTo>
                  <a:lnTo>
                    <a:pt x="528180" y="1365719"/>
                  </a:lnTo>
                  <a:lnTo>
                    <a:pt x="529945" y="1365719"/>
                  </a:lnTo>
                  <a:lnTo>
                    <a:pt x="531139" y="1378419"/>
                  </a:lnTo>
                  <a:lnTo>
                    <a:pt x="530479" y="1378419"/>
                  </a:lnTo>
                  <a:lnTo>
                    <a:pt x="530974" y="1391119"/>
                  </a:lnTo>
                  <a:lnTo>
                    <a:pt x="532739" y="1391119"/>
                  </a:lnTo>
                  <a:lnTo>
                    <a:pt x="533666" y="1403819"/>
                  </a:lnTo>
                  <a:lnTo>
                    <a:pt x="535584" y="1403819"/>
                  </a:lnTo>
                  <a:lnTo>
                    <a:pt x="535965" y="1416519"/>
                  </a:lnTo>
                  <a:lnTo>
                    <a:pt x="538073" y="1429219"/>
                  </a:lnTo>
                  <a:lnTo>
                    <a:pt x="537933" y="1429219"/>
                  </a:lnTo>
                  <a:lnTo>
                    <a:pt x="539191" y="1441919"/>
                  </a:lnTo>
                  <a:lnTo>
                    <a:pt x="539686" y="1441919"/>
                  </a:lnTo>
                  <a:lnTo>
                    <a:pt x="541655" y="1454619"/>
                  </a:lnTo>
                  <a:lnTo>
                    <a:pt x="542188" y="1454619"/>
                  </a:lnTo>
                  <a:lnTo>
                    <a:pt x="542302" y="1467319"/>
                  </a:lnTo>
                  <a:lnTo>
                    <a:pt x="544499" y="1480019"/>
                  </a:lnTo>
                  <a:lnTo>
                    <a:pt x="544195" y="1480019"/>
                  </a:lnTo>
                  <a:lnTo>
                    <a:pt x="546823" y="1492719"/>
                  </a:lnTo>
                  <a:lnTo>
                    <a:pt x="547509" y="1492719"/>
                  </a:lnTo>
                  <a:lnTo>
                    <a:pt x="548233" y="1505419"/>
                  </a:lnTo>
                  <a:lnTo>
                    <a:pt x="547560" y="1505419"/>
                  </a:lnTo>
                  <a:lnTo>
                    <a:pt x="548373" y="1518119"/>
                  </a:lnTo>
                  <a:lnTo>
                    <a:pt x="551078" y="1518119"/>
                  </a:lnTo>
                  <a:lnTo>
                    <a:pt x="549160" y="1530819"/>
                  </a:lnTo>
                  <a:lnTo>
                    <a:pt x="551383" y="1530819"/>
                  </a:lnTo>
                  <a:lnTo>
                    <a:pt x="553110" y="1543519"/>
                  </a:lnTo>
                  <a:lnTo>
                    <a:pt x="552323" y="1543519"/>
                  </a:lnTo>
                  <a:lnTo>
                    <a:pt x="552831" y="1556219"/>
                  </a:lnTo>
                  <a:lnTo>
                    <a:pt x="553605" y="1556219"/>
                  </a:lnTo>
                  <a:lnTo>
                    <a:pt x="555129" y="1568919"/>
                  </a:lnTo>
                  <a:lnTo>
                    <a:pt x="558253" y="1568919"/>
                  </a:lnTo>
                  <a:lnTo>
                    <a:pt x="554507" y="1581619"/>
                  </a:lnTo>
                  <a:lnTo>
                    <a:pt x="557809" y="1581619"/>
                  </a:lnTo>
                  <a:lnTo>
                    <a:pt x="555358" y="1594319"/>
                  </a:lnTo>
                  <a:lnTo>
                    <a:pt x="559816" y="1581619"/>
                  </a:lnTo>
                  <a:lnTo>
                    <a:pt x="557542" y="1594319"/>
                  </a:lnTo>
                  <a:lnTo>
                    <a:pt x="558901" y="1594319"/>
                  </a:lnTo>
                  <a:lnTo>
                    <a:pt x="559396" y="1607019"/>
                  </a:lnTo>
                  <a:lnTo>
                    <a:pt x="560222" y="1607019"/>
                  </a:lnTo>
                  <a:lnTo>
                    <a:pt x="559650" y="1619719"/>
                  </a:lnTo>
                  <a:lnTo>
                    <a:pt x="560197" y="1619719"/>
                  </a:lnTo>
                  <a:lnTo>
                    <a:pt x="560641" y="1632419"/>
                  </a:lnTo>
                  <a:lnTo>
                    <a:pt x="562241" y="1632419"/>
                  </a:lnTo>
                  <a:lnTo>
                    <a:pt x="563930" y="1645119"/>
                  </a:lnTo>
                  <a:lnTo>
                    <a:pt x="564464" y="1645119"/>
                  </a:lnTo>
                  <a:lnTo>
                    <a:pt x="565226" y="1657819"/>
                  </a:lnTo>
                  <a:lnTo>
                    <a:pt x="566026" y="1657819"/>
                  </a:lnTo>
                  <a:lnTo>
                    <a:pt x="564934" y="1670519"/>
                  </a:lnTo>
                  <a:lnTo>
                    <a:pt x="567220" y="1670519"/>
                  </a:lnTo>
                  <a:lnTo>
                    <a:pt x="566166" y="1683219"/>
                  </a:lnTo>
                  <a:lnTo>
                    <a:pt x="569963" y="1683219"/>
                  </a:lnTo>
                  <a:lnTo>
                    <a:pt x="568388" y="1695919"/>
                  </a:lnTo>
                  <a:lnTo>
                    <a:pt x="569404" y="1695919"/>
                  </a:lnTo>
                  <a:lnTo>
                    <a:pt x="569493" y="1708619"/>
                  </a:lnTo>
                  <a:lnTo>
                    <a:pt x="570814" y="1708619"/>
                  </a:lnTo>
                  <a:lnTo>
                    <a:pt x="571525" y="1721319"/>
                  </a:lnTo>
                  <a:lnTo>
                    <a:pt x="572719" y="1721319"/>
                  </a:lnTo>
                  <a:lnTo>
                    <a:pt x="571957" y="1734019"/>
                  </a:lnTo>
                  <a:lnTo>
                    <a:pt x="572643" y="1734019"/>
                  </a:lnTo>
                  <a:lnTo>
                    <a:pt x="572706" y="1746719"/>
                  </a:lnTo>
                  <a:lnTo>
                    <a:pt x="573214" y="1746719"/>
                  </a:lnTo>
                  <a:lnTo>
                    <a:pt x="574878" y="1759419"/>
                  </a:lnTo>
                  <a:lnTo>
                    <a:pt x="574675" y="1759419"/>
                  </a:lnTo>
                  <a:lnTo>
                    <a:pt x="577342" y="1772119"/>
                  </a:lnTo>
                  <a:lnTo>
                    <a:pt x="576973" y="1772119"/>
                  </a:lnTo>
                  <a:lnTo>
                    <a:pt x="576821" y="1784819"/>
                  </a:lnTo>
                  <a:lnTo>
                    <a:pt x="577176" y="1784819"/>
                  </a:lnTo>
                  <a:lnTo>
                    <a:pt x="578104" y="1797519"/>
                  </a:lnTo>
                  <a:lnTo>
                    <a:pt x="579196" y="1797519"/>
                  </a:lnTo>
                  <a:lnTo>
                    <a:pt x="577138" y="1810219"/>
                  </a:lnTo>
                  <a:lnTo>
                    <a:pt x="579386" y="1810219"/>
                  </a:lnTo>
                  <a:lnTo>
                    <a:pt x="580123" y="1822919"/>
                  </a:lnTo>
                  <a:lnTo>
                    <a:pt x="579348" y="1822919"/>
                  </a:lnTo>
                  <a:lnTo>
                    <a:pt x="580313" y="1835619"/>
                  </a:lnTo>
                  <a:lnTo>
                    <a:pt x="581850" y="1835619"/>
                  </a:lnTo>
                  <a:lnTo>
                    <a:pt x="582764" y="1848319"/>
                  </a:lnTo>
                  <a:lnTo>
                    <a:pt x="581088" y="1848319"/>
                  </a:lnTo>
                  <a:lnTo>
                    <a:pt x="583755" y="1861019"/>
                  </a:lnTo>
                  <a:lnTo>
                    <a:pt x="584339" y="1861019"/>
                  </a:lnTo>
                  <a:lnTo>
                    <a:pt x="585774" y="1873719"/>
                  </a:lnTo>
                  <a:lnTo>
                    <a:pt x="583082" y="1886419"/>
                  </a:lnTo>
                  <a:lnTo>
                    <a:pt x="585952" y="1886419"/>
                  </a:lnTo>
                  <a:lnTo>
                    <a:pt x="584606" y="1899119"/>
                  </a:lnTo>
                  <a:lnTo>
                    <a:pt x="587057" y="1899119"/>
                  </a:lnTo>
                  <a:lnTo>
                    <a:pt x="586473" y="1911819"/>
                  </a:lnTo>
                  <a:lnTo>
                    <a:pt x="586740" y="1911819"/>
                  </a:lnTo>
                  <a:lnTo>
                    <a:pt x="589165" y="1924519"/>
                  </a:lnTo>
                  <a:lnTo>
                    <a:pt x="587717" y="1924519"/>
                  </a:lnTo>
                  <a:lnTo>
                    <a:pt x="587756" y="1937219"/>
                  </a:lnTo>
                  <a:lnTo>
                    <a:pt x="588060" y="1937219"/>
                  </a:lnTo>
                  <a:lnTo>
                    <a:pt x="589356" y="1949919"/>
                  </a:lnTo>
                  <a:lnTo>
                    <a:pt x="589851" y="1949919"/>
                  </a:lnTo>
                  <a:lnTo>
                    <a:pt x="589318" y="1962619"/>
                  </a:lnTo>
                  <a:lnTo>
                    <a:pt x="589673" y="1962619"/>
                  </a:lnTo>
                  <a:lnTo>
                    <a:pt x="591362" y="1975319"/>
                  </a:lnTo>
                  <a:lnTo>
                    <a:pt x="591362" y="1759419"/>
                  </a:lnTo>
                  <a:lnTo>
                    <a:pt x="589470" y="1759419"/>
                  </a:lnTo>
                  <a:lnTo>
                    <a:pt x="591273" y="1746719"/>
                  </a:lnTo>
                  <a:lnTo>
                    <a:pt x="588238" y="1746719"/>
                  </a:lnTo>
                  <a:lnTo>
                    <a:pt x="589165" y="1734019"/>
                  </a:lnTo>
                  <a:lnTo>
                    <a:pt x="588530" y="1734019"/>
                  </a:lnTo>
                  <a:lnTo>
                    <a:pt x="587324" y="1727174"/>
                  </a:lnTo>
                  <a:lnTo>
                    <a:pt x="588022" y="1721319"/>
                  </a:lnTo>
                  <a:lnTo>
                    <a:pt x="586308" y="1721319"/>
                  </a:lnTo>
                  <a:lnTo>
                    <a:pt x="584530" y="1721319"/>
                  </a:lnTo>
                  <a:lnTo>
                    <a:pt x="586994" y="1708619"/>
                  </a:lnTo>
                  <a:lnTo>
                    <a:pt x="585266" y="1708619"/>
                  </a:lnTo>
                  <a:lnTo>
                    <a:pt x="583031" y="1695919"/>
                  </a:lnTo>
                  <a:lnTo>
                    <a:pt x="584263" y="1695919"/>
                  </a:lnTo>
                  <a:lnTo>
                    <a:pt x="584174" y="1683219"/>
                  </a:lnTo>
                  <a:lnTo>
                    <a:pt x="582637" y="1683219"/>
                  </a:lnTo>
                  <a:lnTo>
                    <a:pt x="581202" y="1670519"/>
                  </a:lnTo>
                  <a:lnTo>
                    <a:pt x="581926" y="1670519"/>
                  </a:lnTo>
                  <a:lnTo>
                    <a:pt x="581533" y="1657819"/>
                  </a:lnTo>
                  <a:lnTo>
                    <a:pt x="579628" y="1657819"/>
                  </a:lnTo>
                  <a:lnTo>
                    <a:pt x="581037" y="1645119"/>
                  </a:lnTo>
                  <a:lnTo>
                    <a:pt x="578573" y="1645119"/>
                  </a:lnTo>
                  <a:lnTo>
                    <a:pt x="577913" y="1632419"/>
                  </a:lnTo>
                  <a:lnTo>
                    <a:pt x="577570" y="1632419"/>
                  </a:lnTo>
                  <a:lnTo>
                    <a:pt x="576770" y="1619719"/>
                  </a:lnTo>
                  <a:lnTo>
                    <a:pt x="577088" y="1607019"/>
                  </a:lnTo>
                  <a:lnTo>
                    <a:pt x="575360" y="1607019"/>
                  </a:lnTo>
                  <a:lnTo>
                    <a:pt x="573824" y="1594319"/>
                  </a:lnTo>
                  <a:lnTo>
                    <a:pt x="571271" y="1594319"/>
                  </a:lnTo>
                  <a:lnTo>
                    <a:pt x="574230" y="1581619"/>
                  </a:lnTo>
                  <a:lnTo>
                    <a:pt x="572579" y="1581619"/>
                  </a:lnTo>
                  <a:lnTo>
                    <a:pt x="570522" y="1568919"/>
                  </a:lnTo>
                  <a:lnTo>
                    <a:pt x="571347" y="1568919"/>
                  </a:lnTo>
                  <a:lnTo>
                    <a:pt x="571677" y="1556219"/>
                  </a:lnTo>
                  <a:lnTo>
                    <a:pt x="569302" y="1556219"/>
                  </a:lnTo>
                  <a:lnTo>
                    <a:pt x="567918" y="1543519"/>
                  </a:lnTo>
                  <a:lnTo>
                    <a:pt x="568680" y="1543519"/>
                  </a:lnTo>
                  <a:lnTo>
                    <a:pt x="567753" y="1530819"/>
                  </a:lnTo>
                  <a:lnTo>
                    <a:pt x="568540" y="1530819"/>
                  </a:lnTo>
                  <a:lnTo>
                    <a:pt x="566166" y="1518119"/>
                  </a:lnTo>
                  <a:lnTo>
                    <a:pt x="564261" y="1518119"/>
                  </a:lnTo>
                  <a:lnTo>
                    <a:pt x="565213" y="1505419"/>
                  </a:lnTo>
                  <a:lnTo>
                    <a:pt x="563740" y="1505419"/>
                  </a:lnTo>
                  <a:lnTo>
                    <a:pt x="562902" y="1492719"/>
                  </a:lnTo>
                  <a:lnTo>
                    <a:pt x="561022" y="1492719"/>
                  </a:lnTo>
                  <a:lnTo>
                    <a:pt x="561428" y="1480019"/>
                  </a:lnTo>
                  <a:lnTo>
                    <a:pt x="559612" y="1480019"/>
                  </a:lnTo>
                  <a:lnTo>
                    <a:pt x="560641" y="1467319"/>
                  </a:lnTo>
                  <a:lnTo>
                    <a:pt x="559231" y="1467319"/>
                  </a:lnTo>
                  <a:lnTo>
                    <a:pt x="559041" y="1454619"/>
                  </a:lnTo>
                  <a:lnTo>
                    <a:pt x="556348" y="1454619"/>
                  </a:lnTo>
                  <a:lnTo>
                    <a:pt x="556260" y="1441919"/>
                  </a:lnTo>
                  <a:lnTo>
                    <a:pt x="554799" y="1441919"/>
                  </a:lnTo>
                  <a:lnTo>
                    <a:pt x="554697" y="1429219"/>
                  </a:lnTo>
                  <a:lnTo>
                    <a:pt x="552335" y="1429219"/>
                  </a:lnTo>
                  <a:lnTo>
                    <a:pt x="553758" y="1416519"/>
                  </a:lnTo>
                  <a:lnTo>
                    <a:pt x="551599" y="1416519"/>
                  </a:lnTo>
                  <a:lnTo>
                    <a:pt x="550710" y="1403819"/>
                  </a:lnTo>
                  <a:lnTo>
                    <a:pt x="548843" y="1403819"/>
                  </a:lnTo>
                  <a:lnTo>
                    <a:pt x="549986" y="1391119"/>
                  </a:lnTo>
                  <a:lnTo>
                    <a:pt x="547522" y="1391119"/>
                  </a:lnTo>
                  <a:lnTo>
                    <a:pt x="547077" y="1378419"/>
                  </a:lnTo>
                  <a:lnTo>
                    <a:pt x="547928" y="1378419"/>
                  </a:lnTo>
                  <a:lnTo>
                    <a:pt x="544931" y="1365719"/>
                  </a:lnTo>
                  <a:lnTo>
                    <a:pt x="543026" y="1365719"/>
                  </a:lnTo>
                  <a:lnTo>
                    <a:pt x="544550" y="1353019"/>
                  </a:lnTo>
                  <a:lnTo>
                    <a:pt x="542683" y="1353019"/>
                  </a:lnTo>
                  <a:lnTo>
                    <a:pt x="543090" y="1340319"/>
                  </a:lnTo>
                  <a:lnTo>
                    <a:pt x="541299" y="1340319"/>
                  </a:lnTo>
                  <a:lnTo>
                    <a:pt x="540588" y="1327619"/>
                  </a:lnTo>
                  <a:lnTo>
                    <a:pt x="538200" y="1327619"/>
                  </a:lnTo>
                  <a:lnTo>
                    <a:pt x="538048" y="1314919"/>
                  </a:lnTo>
                  <a:lnTo>
                    <a:pt x="543217" y="1314919"/>
                  </a:lnTo>
                  <a:lnTo>
                    <a:pt x="546595" y="1302219"/>
                  </a:lnTo>
                  <a:lnTo>
                    <a:pt x="551319" y="1302219"/>
                  </a:lnTo>
                  <a:lnTo>
                    <a:pt x="555967" y="1289519"/>
                  </a:lnTo>
                  <a:lnTo>
                    <a:pt x="563003" y="1289519"/>
                  </a:lnTo>
                  <a:lnTo>
                    <a:pt x="565124" y="1276819"/>
                  </a:lnTo>
                  <a:lnTo>
                    <a:pt x="573176" y="1276819"/>
                  </a:lnTo>
                  <a:lnTo>
                    <a:pt x="574598" y="1264119"/>
                  </a:lnTo>
                  <a:lnTo>
                    <a:pt x="575335" y="1264119"/>
                  </a:lnTo>
                  <a:lnTo>
                    <a:pt x="573481" y="1251419"/>
                  </a:lnTo>
                  <a:lnTo>
                    <a:pt x="566381" y="1251419"/>
                  </a:lnTo>
                  <a:lnTo>
                    <a:pt x="566166" y="1251419"/>
                  </a:lnTo>
                  <a:lnTo>
                    <a:pt x="566013" y="1252639"/>
                  </a:lnTo>
                  <a:lnTo>
                    <a:pt x="562686" y="1264119"/>
                  </a:lnTo>
                  <a:lnTo>
                    <a:pt x="555942" y="1264119"/>
                  </a:lnTo>
                  <a:lnTo>
                    <a:pt x="554774" y="1276819"/>
                  </a:lnTo>
                  <a:lnTo>
                    <a:pt x="544766" y="1276819"/>
                  </a:lnTo>
                  <a:lnTo>
                    <a:pt x="544664" y="1289519"/>
                  </a:lnTo>
                  <a:lnTo>
                    <a:pt x="536829" y="1289519"/>
                  </a:lnTo>
                  <a:lnTo>
                    <a:pt x="533946" y="1302219"/>
                  </a:lnTo>
                  <a:lnTo>
                    <a:pt x="534797" y="1289519"/>
                  </a:lnTo>
                  <a:lnTo>
                    <a:pt x="531825" y="1289519"/>
                  </a:lnTo>
                  <a:lnTo>
                    <a:pt x="531977" y="1276819"/>
                  </a:lnTo>
                  <a:lnTo>
                    <a:pt x="530199" y="1276819"/>
                  </a:lnTo>
                  <a:lnTo>
                    <a:pt x="529386" y="1264119"/>
                  </a:lnTo>
                  <a:lnTo>
                    <a:pt x="537718" y="1264119"/>
                  </a:lnTo>
                  <a:lnTo>
                    <a:pt x="537108" y="1251419"/>
                  </a:lnTo>
                  <a:lnTo>
                    <a:pt x="539915" y="1251419"/>
                  </a:lnTo>
                  <a:lnTo>
                    <a:pt x="541845" y="1238719"/>
                  </a:lnTo>
                  <a:lnTo>
                    <a:pt x="542188" y="1238719"/>
                  </a:lnTo>
                  <a:lnTo>
                    <a:pt x="543775" y="1226019"/>
                  </a:lnTo>
                  <a:lnTo>
                    <a:pt x="544271" y="1226019"/>
                  </a:lnTo>
                  <a:lnTo>
                    <a:pt x="543102" y="1213319"/>
                  </a:lnTo>
                  <a:lnTo>
                    <a:pt x="543242" y="1213319"/>
                  </a:lnTo>
                  <a:lnTo>
                    <a:pt x="543560" y="1200619"/>
                  </a:lnTo>
                  <a:lnTo>
                    <a:pt x="545299" y="1200619"/>
                  </a:lnTo>
                  <a:lnTo>
                    <a:pt x="541540" y="1187919"/>
                  </a:lnTo>
                  <a:lnTo>
                    <a:pt x="528218" y="1187919"/>
                  </a:lnTo>
                  <a:lnTo>
                    <a:pt x="526313" y="1200619"/>
                  </a:lnTo>
                  <a:lnTo>
                    <a:pt x="528662" y="1200619"/>
                  </a:lnTo>
                  <a:lnTo>
                    <a:pt x="527304" y="1213319"/>
                  </a:lnTo>
                  <a:lnTo>
                    <a:pt x="528459" y="1213319"/>
                  </a:lnTo>
                  <a:lnTo>
                    <a:pt x="528332" y="1226019"/>
                  </a:lnTo>
                  <a:lnTo>
                    <a:pt x="528624" y="1226019"/>
                  </a:lnTo>
                  <a:lnTo>
                    <a:pt x="527481" y="1238719"/>
                  </a:lnTo>
                  <a:lnTo>
                    <a:pt x="522605" y="1238719"/>
                  </a:lnTo>
                  <a:lnTo>
                    <a:pt x="523011" y="1226019"/>
                  </a:lnTo>
                  <a:lnTo>
                    <a:pt x="520788" y="1226019"/>
                  </a:lnTo>
                  <a:lnTo>
                    <a:pt x="519772" y="1213319"/>
                  </a:lnTo>
                  <a:lnTo>
                    <a:pt x="518007" y="1213319"/>
                  </a:lnTo>
                  <a:lnTo>
                    <a:pt x="519074" y="1200619"/>
                  </a:lnTo>
                  <a:lnTo>
                    <a:pt x="515048" y="1200619"/>
                  </a:lnTo>
                  <a:lnTo>
                    <a:pt x="514400" y="1187919"/>
                  </a:lnTo>
                  <a:lnTo>
                    <a:pt x="514184" y="1187919"/>
                  </a:lnTo>
                  <a:lnTo>
                    <a:pt x="513626" y="1175219"/>
                  </a:lnTo>
                  <a:lnTo>
                    <a:pt x="510006" y="1175219"/>
                  </a:lnTo>
                  <a:lnTo>
                    <a:pt x="508850" y="1162519"/>
                  </a:lnTo>
                  <a:lnTo>
                    <a:pt x="507365" y="1162519"/>
                  </a:lnTo>
                  <a:lnTo>
                    <a:pt x="508190" y="1149819"/>
                  </a:lnTo>
                  <a:lnTo>
                    <a:pt x="505548" y="1149819"/>
                  </a:lnTo>
                  <a:lnTo>
                    <a:pt x="505625" y="1137119"/>
                  </a:lnTo>
                  <a:lnTo>
                    <a:pt x="539203" y="1137119"/>
                  </a:lnTo>
                  <a:lnTo>
                    <a:pt x="540461" y="1149819"/>
                  </a:lnTo>
                  <a:lnTo>
                    <a:pt x="542429" y="1149819"/>
                  </a:lnTo>
                  <a:lnTo>
                    <a:pt x="542785" y="1162519"/>
                  </a:lnTo>
                  <a:lnTo>
                    <a:pt x="547560" y="1162519"/>
                  </a:lnTo>
                  <a:lnTo>
                    <a:pt x="548538" y="1175219"/>
                  </a:lnTo>
                  <a:lnTo>
                    <a:pt x="553097" y="1175219"/>
                  </a:lnTo>
                  <a:lnTo>
                    <a:pt x="555028" y="1187919"/>
                  </a:lnTo>
                  <a:lnTo>
                    <a:pt x="558393" y="1187919"/>
                  </a:lnTo>
                  <a:lnTo>
                    <a:pt x="558965" y="1200619"/>
                  </a:lnTo>
                  <a:lnTo>
                    <a:pt x="562584" y="1200619"/>
                  </a:lnTo>
                  <a:lnTo>
                    <a:pt x="563587" y="1213319"/>
                  </a:lnTo>
                  <a:lnTo>
                    <a:pt x="565772" y="1213319"/>
                  </a:lnTo>
                  <a:lnTo>
                    <a:pt x="565632" y="1226019"/>
                  </a:lnTo>
                  <a:lnTo>
                    <a:pt x="569709" y="1226019"/>
                  </a:lnTo>
                  <a:lnTo>
                    <a:pt x="572935" y="1238719"/>
                  </a:lnTo>
                  <a:lnTo>
                    <a:pt x="579983" y="1238719"/>
                  </a:lnTo>
                  <a:lnTo>
                    <a:pt x="580567" y="1226019"/>
                  </a:lnTo>
                  <a:lnTo>
                    <a:pt x="583323" y="1226019"/>
                  </a:lnTo>
                  <a:lnTo>
                    <a:pt x="583044" y="1213319"/>
                  </a:lnTo>
                  <a:lnTo>
                    <a:pt x="580021" y="1213319"/>
                  </a:lnTo>
                  <a:lnTo>
                    <a:pt x="579539" y="1200619"/>
                  </a:lnTo>
                  <a:lnTo>
                    <a:pt x="577380" y="1200619"/>
                  </a:lnTo>
                  <a:lnTo>
                    <a:pt x="575348" y="1187919"/>
                  </a:lnTo>
                  <a:lnTo>
                    <a:pt x="570445" y="1187919"/>
                  </a:lnTo>
                  <a:lnTo>
                    <a:pt x="570357" y="1175219"/>
                  </a:lnTo>
                  <a:lnTo>
                    <a:pt x="566940" y="1175219"/>
                  </a:lnTo>
                  <a:lnTo>
                    <a:pt x="565861" y="1162519"/>
                  </a:lnTo>
                  <a:lnTo>
                    <a:pt x="560120" y="1162519"/>
                  </a:lnTo>
                  <a:lnTo>
                    <a:pt x="559854" y="1149819"/>
                  </a:lnTo>
                  <a:lnTo>
                    <a:pt x="556133" y="1149819"/>
                  </a:lnTo>
                  <a:lnTo>
                    <a:pt x="553808" y="1137119"/>
                  </a:lnTo>
                  <a:lnTo>
                    <a:pt x="569887" y="1137119"/>
                  </a:lnTo>
                  <a:lnTo>
                    <a:pt x="571868" y="1124419"/>
                  </a:lnTo>
                  <a:lnTo>
                    <a:pt x="567766" y="1124419"/>
                  </a:lnTo>
                  <a:lnTo>
                    <a:pt x="568566" y="1111719"/>
                  </a:lnTo>
                  <a:lnTo>
                    <a:pt x="568083" y="1111719"/>
                  </a:lnTo>
                  <a:lnTo>
                    <a:pt x="568007" y="1099019"/>
                  </a:lnTo>
                  <a:lnTo>
                    <a:pt x="568261" y="1099019"/>
                  </a:lnTo>
                  <a:lnTo>
                    <a:pt x="569328" y="1086319"/>
                  </a:lnTo>
                  <a:lnTo>
                    <a:pt x="570191" y="1086319"/>
                  </a:lnTo>
                  <a:lnTo>
                    <a:pt x="567880" y="1073619"/>
                  </a:lnTo>
                  <a:lnTo>
                    <a:pt x="567524" y="1073619"/>
                  </a:lnTo>
                  <a:lnTo>
                    <a:pt x="567461" y="1060919"/>
                  </a:lnTo>
                  <a:lnTo>
                    <a:pt x="566204" y="1048219"/>
                  </a:lnTo>
                  <a:lnTo>
                    <a:pt x="566966" y="1048219"/>
                  </a:lnTo>
                  <a:lnTo>
                    <a:pt x="565365" y="1035519"/>
                  </a:lnTo>
                  <a:lnTo>
                    <a:pt x="566102" y="1035519"/>
                  </a:lnTo>
                  <a:lnTo>
                    <a:pt x="566864" y="1022819"/>
                  </a:lnTo>
                  <a:lnTo>
                    <a:pt x="566013" y="1022819"/>
                  </a:lnTo>
                  <a:lnTo>
                    <a:pt x="564273" y="1010119"/>
                  </a:lnTo>
                  <a:lnTo>
                    <a:pt x="563524" y="1010119"/>
                  </a:lnTo>
                  <a:lnTo>
                    <a:pt x="565378" y="997419"/>
                  </a:lnTo>
                  <a:lnTo>
                    <a:pt x="563460" y="997419"/>
                  </a:lnTo>
                  <a:lnTo>
                    <a:pt x="564578" y="984719"/>
                  </a:lnTo>
                  <a:lnTo>
                    <a:pt x="562711" y="984719"/>
                  </a:lnTo>
                  <a:lnTo>
                    <a:pt x="564121" y="972019"/>
                  </a:lnTo>
                  <a:lnTo>
                    <a:pt x="563460" y="972019"/>
                  </a:lnTo>
                  <a:lnTo>
                    <a:pt x="562876" y="959319"/>
                  </a:lnTo>
                  <a:lnTo>
                    <a:pt x="560349" y="959319"/>
                  </a:lnTo>
                  <a:lnTo>
                    <a:pt x="562381" y="946619"/>
                  </a:lnTo>
                  <a:lnTo>
                    <a:pt x="559955" y="946619"/>
                  </a:lnTo>
                  <a:lnTo>
                    <a:pt x="561987" y="933919"/>
                  </a:lnTo>
                  <a:lnTo>
                    <a:pt x="559638" y="933919"/>
                  </a:lnTo>
                  <a:lnTo>
                    <a:pt x="560120" y="921219"/>
                  </a:lnTo>
                  <a:lnTo>
                    <a:pt x="559282" y="921219"/>
                  </a:lnTo>
                  <a:lnTo>
                    <a:pt x="557860" y="908519"/>
                  </a:lnTo>
                  <a:lnTo>
                    <a:pt x="558126" y="908519"/>
                  </a:lnTo>
                  <a:lnTo>
                    <a:pt x="558253" y="895819"/>
                  </a:lnTo>
                  <a:lnTo>
                    <a:pt x="556031" y="895819"/>
                  </a:lnTo>
                  <a:lnTo>
                    <a:pt x="557009" y="883119"/>
                  </a:lnTo>
                  <a:lnTo>
                    <a:pt x="555129" y="883119"/>
                  </a:lnTo>
                  <a:lnTo>
                    <a:pt x="554583" y="870419"/>
                  </a:lnTo>
                  <a:lnTo>
                    <a:pt x="555904" y="870419"/>
                  </a:lnTo>
                  <a:lnTo>
                    <a:pt x="555650" y="857719"/>
                  </a:lnTo>
                  <a:lnTo>
                    <a:pt x="553351" y="857719"/>
                  </a:lnTo>
                  <a:lnTo>
                    <a:pt x="554151" y="845019"/>
                  </a:lnTo>
                  <a:lnTo>
                    <a:pt x="552145" y="845019"/>
                  </a:lnTo>
                  <a:lnTo>
                    <a:pt x="550176" y="832319"/>
                  </a:lnTo>
                  <a:lnTo>
                    <a:pt x="551268" y="832319"/>
                  </a:lnTo>
                  <a:lnTo>
                    <a:pt x="548335" y="819619"/>
                  </a:lnTo>
                  <a:lnTo>
                    <a:pt x="549198" y="819619"/>
                  </a:lnTo>
                  <a:lnTo>
                    <a:pt x="546912" y="806919"/>
                  </a:lnTo>
                  <a:lnTo>
                    <a:pt x="545058" y="806919"/>
                  </a:lnTo>
                  <a:lnTo>
                    <a:pt x="546227" y="794219"/>
                  </a:lnTo>
                  <a:lnTo>
                    <a:pt x="546011" y="794219"/>
                  </a:lnTo>
                  <a:lnTo>
                    <a:pt x="546049" y="781519"/>
                  </a:lnTo>
                  <a:lnTo>
                    <a:pt x="544131" y="781519"/>
                  </a:lnTo>
                  <a:lnTo>
                    <a:pt x="544537" y="768819"/>
                  </a:lnTo>
                  <a:lnTo>
                    <a:pt x="542886" y="768819"/>
                  </a:lnTo>
                  <a:lnTo>
                    <a:pt x="541058" y="756119"/>
                  </a:lnTo>
                  <a:lnTo>
                    <a:pt x="540385" y="743419"/>
                  </a:lnTo>
                  <a:lnTo>
                    <a:pt x="538683" y="743419"/>
                  </a:lnTo>
                  <a:lnTo>
                    <a:pt x="538594" y="730719"/>
                  </a:lnTo>
                  <a:lnTo>
                    <a:pt x="536143" y="730719"/>
                  </a:lnTo>
                  <a:lnTo>
                    <a:pt x="536295" y="718019"/>
                  </a:lnTo>
                  <a:lnTo>
                    <a:pt x="533742" y="718019"/>
                  </a:lnTo>
                  <a:lnTo>
                    <a:pt x="532726" y="705319"/>
                  </a:lnTo>
                  <a:lnTo>
                    <a:pt x="531063" y="705319"/>
                  </a:lnTo>
                  <a:lnTo>
                    <a:pt x="532003" y="692619"/>
                  </a:lnTo>
                  <a:lnTo>
                    <a:pt x="528802" y="692619"/>
                  </a:lnTo>
                  <a:lnTo>
                    <a:pt x="529386" y="679919"/>
                  </a:lnTo>
                  <a:lnTo>
                    <a:pt x="526884" y="679919"/>
                  </a:lnTo>
                  <a:lnTo>
                    <a:pt x="525856" y="667219"/>
                  </a:lnTo>
                  <a:lnTo>
                    <a:pt x="522338" y="667219"/>
                  </a:lnTo>
                  <a:lnTo>
                    <a:pt x="522414" y="654519"/>
                  </a:lnTo>
                  <a:lnTo>
                    <a:pt x="517652" y="654519"/>
                  </a:lnTo>
                  <a:lnTo>
                    <a:pt x="518680" y="641819"/>
                  </a:lnTo>
                  <a:lnTo>
                    <a:pt x="518871" y="641819"/>
                  </a:lnTo>
                  <a:lnTo>
                    <a:pt x="514273" y="629119"/>
                  </a:lnTo>
                  <a:lnTo>
                    <a:pt x="516242" y="629119"/>
                  </a:lnTo>
                  <a:lnTo>
                    <a:pt x="512635" y="616419"/>
                  </a:lnTo>
                  <a:lnTo>
                    <a:pt x="510578" y="616419"/>
                  </a:lnTo>
                  <a:lnTo>
                    <a:pt x="508850" y="603719"/>
                  </a:lnTo>
                  <a:lnTo>
                    <a:pt x="505777" y="603719"/>
                  </a:lnTo>
                  <a:lnTo>
                    <a:pt x="506310" y="591019"/>
                  </a:lnTo>
                  <a:lnTo>
                    <a:pt x="502361" y="591019"/>
                  </a:lnTo>
                  <a:lnTo>
                    <a:pt x="501548" y="578319"/>
                  </a:lnTo>
                  <a:lnTo>
                    <a:pt x="499706" y="578319"/>
                  </a:lnTo>
                  <a:lnTo>
                    <a:pt x="498144" y="565619"/>
                  </a:lnTo>
                  <a:lnTo>
                    <a:pt x="494271" y="578319"/>
                  </a:lnTo>
                  <a:lnTo>
                    <a:pt x="495223" y="565619"/>
                  </a:lnTo>
                  <a:lnTo>
                    <a:pt x="492239" y="565619"/>
                  </a:lnTo>
                  <a:lnTo>
                    <a:pt x="490778" y="552919"/>
                  </a:lnTo>
                  <a:lnTo>
                    <a:pt x="485482" y="552919"/>
                  </a:lnTo>
                  <a:lnTo>
                    <a:pt x="482815" y="540219"/>
                  </a:lnTo>
                  <a:lnTo>
                    <a:pt x="477329" y="540219"/>
                  </a:lnTo>
                  <a:lnTo>
                    <a:pt x="477177" y="527519"/>
                  </a:lnTo>
                  <a:lnTo>
                    <a:pt x="469265" y="527519"/>
                  </a:lnTo>
                  <a:lnTo>
                    <a:pt x="467817" y="514819"/>
                  </a:lnTo>
                  <a:lnTo>
                    <a:pt x="458724" y="514819"/>
                  </a:lnTo>
                  <a:lnTo>
                    <a:pt x="456095" y="502119"/>
                  </a:lnTo>
                  <a:lnTo>
                    <a:pt x="445414" y="502119"/>
                  </a:lnTo>
                  <a:lnTo>
                    <a:pt x="442607" y="489419"/>
                  </a:lnTo>
                  <a:lnTo>
                    <a:pt x="429895" y="489419"/>
                  </a:lnTo>
                  <a:lnTo>
                    <a:pt x="428510" y="476719"/>
                  </a:lnTo>
                  <a:lnTo>
                    <a:pt x="423456" y="489419"/>
                  </a:lnTo>
                  <a:lnTo>
                    <a:pt x="426072" y="476719"/>
                  </a:lnTo>
                  <a:lnTo>
                    <a:pt x="400862" y="476719"/>
                  </a:lnTo>
                  <a:lnTo>
                    <a:pt x="401281" y="489419"/>
                  </a:lnTo>
                  <a:lnTo>
                    <a:pt x="373938" y="489419"/>
                  </a:lnTo>
                  <a:lnTo>
                    <a:pt x="372033" y="502119"/>
                  </a:lnTo>
                  <a:lnTo>
                    <a:pt x="368515" y="502119"/>
                  </a:lnTo>
                  <a:lnTo>
                    <a:pt x="369290" y="489419"/>
                  </a:lnTo>
                  <a:lnTo>
                    <a:pt x="366674" y="502119"/>
                  </a:lnTo>
                  <a:lnTo>
                    <a:pt x="351624" y="502119"/>
                  </a:lnTo>
                  <a:lnTo>
                    <a:pt x="350075" y="489419"/>
                  </a:lnTo>
                  <a:lnTo>
                    <a:pt x="343916" y="489419"/>
                  </a:lnTo>
                  <a:lnTo>
                    <a:pt x="347002" y="476719"/>
                  </a:lnTo>
                  <a:lnTo>
                    <a:pt x="342836" y="476719"/>
                  </a:lnTo>
                  <a:lnTo>
                    <a:pt x="342112" y="464019"/>
                  </a:lnTo>
                  <a:lnTo>
                    <a:pt x="340067" y="464019"/>
                  </a:lnTo>
                  <a:lnTo>
                    <a:pt x="341274" y="451319"/>
                  </a:lnTo>
                  <a:lnTo>
                    <a:pt x="354622" y="451319"/>
                  </a:lnTo>
                  <a:lnTo>
                    <a:pt x="356108" y="438619"/>
                  </a:lnTo>
                  <a:lnTo>
                    <a:pt x="381787" y="438619"/>
                  </a:lnTo>
                  <a:lnTo>
                    <a:pt x="383438" y="425919"/>
                  </a:lnTo>
                  <a:lnTo>
                    <a:pt x="409549" y="425919"/>
                  </a:lnTo>
                  <a:lnTo>
                    <a:pt x="411848" y="438619"/>
                  </a:lnTo>
                  <a:lnTo>
                    <a:pt x="437261" y="438619"/>
                  </a:lnTo>
                  <a:lnTo>
                    <a:pt x="439153" y="451319"/>
                  </a:lnTo>
                  <a:lnTo>
                    <a:pt x="455688" y="451319"/>
                  </a:lnTo>
                  <a:lnTo>
                    <a:pt x="457809" y="438619"/>
                  </a:lnTo>
                  <a:lnTo>
                    <a:pt x="464324" y="438619"/>
                  </a:lnTo>
                  <a:lnTo>
                    <a:pt x="462178" y="425919"/>
                  </a:lnTo>
                  <a:lnTo>
                    <a:pt x="420458" y="425919"/>
                  </a:lnTo>
                  <a:lnTo>
                    <a:pt x="419722" y="413219"/>
                  </a:lnTo>
                  <a:lnTo>
                    <a:pt x="414464" y="413219"/>
                  </a:lnTo>
                  <a:lnTo>
                    <a:pt x="415074" y="400519"/>
                  </a:lnTo>
                  <a:lnTo>
                    <a:pt x="425183" y="400519"/>
                  </a:lnTo>
                  <a:lnTo>
                    <a:pt x="428663" y="387819"/>
                  </a:lnTo>
                  <a:lnTo>
                    <a:pt x="433095" y="387819"/>
                  </a:lnTo>
                  <a:lnTo>
                    <a:pt x="434441" y="375119"/>
                  </a:lnTo>
                  <a:lnTo>
                    <a:pt x="438188" y="375119"/>
                  </a:lnTo>
                  <a:lnTo>
                    <a:pt x="439293" y="387819"/>
                  </a:lnTo>
                  <a:lnTo>
                    <a:pt x="445452" y="387819"/>
                  </a:lnTo>
                  <a:lnTo>
                    <a:pt x="445058" y="400519"/>
                  </a:lnTo>
                  <a:lnTo>
                    <a:pt x="450202" y="400519"/>
                  </a:lnTo>
                  <a:lnTo>
                    <a:pt x="452005" y="413219"/>
                  </a:lnTo>
                  <a:lnTo>
                    <a:pt x="460730" y="413219"/>
                  </a:lnTo>
                  <a:lnTo>
                    <a:pt x="462648" y="425919"/>
                  </a:lnTo>
                  <a:lnTo>
                    <a:pt x="474535" y="425919"/>
                  </a:lnTo>
                  <a:lnTo>
                    <a:pt x="477634" y="438619"/>
                  </a:lnTo>
                  <a:lnTo>
                    <a:pt x="531507" y="438619"/>
                  </a:lnTo>
                  <a:lnTo>
                    <a:pt x="529729" y="425919"/>
                  </a:lnTo>
                  <a:lnTo>
                    <a:pt x="487743" y="425919"/>
                  </a:lnTo>
                  <a:lnTo>
                    <a:pt x="485063" y="413219"/>
                  </a:lnTo>
                  <a:lnTo>
                    <a:pt x="471347" y="413219"/>
                  </a:lnTo>
                  <a:lnTo>
                    <a:pt x="470725" y="400519"/>
                  </a:lnTo>
                  <a:lnTo>
                    <a:pt x="461848" y="400519"/>
                  </a:lnTo>
                  <a:lnTo>
                    <a:pt x="460298" y="387819"/>
                  </a:lnTo>
                  <a:lnTo>
                    <a:pt x="456933" y="387819"/>
                  </a:lnTo>
                  <a:lnTo>
                    <a:pt x="456742" y="375119"/>
                  </a:lnTo>
                  <a:lnTo>
                    <a:pt x="451243" y="375119"/>
                  </a:lnTo>
                  <a:lnTo>
                    <a:pt x="450532" y="362419"/>
                  </a:lnTo>
                  <a:lnTo>
                    <a:pt x="449224" y="362419"/>
                  </a:lnTo>
                  <a:lnTo>
                    <a:pt x="446379" y="349719"/>
                  </a:lnTo>
                  <a:lnTo>
                    <a:pt x="444931" y="349719"/>
                  </a:lnTo>
                  <a:lnTo>
                    <a:pt x="443979" y="337019"/>
                  </a:lnTo>
                  <a:lnTo>
                    <a:pt x="441960" y="337019"/>
                  </a:lnTo>
                  <a:lnTo>
                    <a:pt x="443318" y="324319"/>
                  </a:lnTo>
                  <a:lnTo>
                    <a:pt x="439115" y="324319"/>
                  </a:lnTo>
                  <a:lnTo>
                    <a:pt x="440461" y="311619"/>
                  </a:lnTo>
                  <a:lnTo>
                    <a:pt x="438086" y="311619"/>
                  </a:lnTo>
                  <a:lnTo>
                    <a:pt x="436473" y="298919"/>
                  </a:lnTo>
                  <a:lnTo>
                    <a:pt x="434784" y="298919"/>
                  </a:lnTo>
                  <a:lnTo>
                    <a:pt x="435216" y="286219"/>
                  </a:lnTo>
                  <a:lnTo>
                    <a:pt x="434822" y="286219"/>
                  </a:lnTo>
                  <a:lnTo>
                    <a:pt x="434987" y="273519"/>
                  </a:lnTo>
                  <a:lnTo>
                    <a:pt x="431469" y="273519"/>
                  </a:lnTo>
                  <a:lnTo>
                    <a:pt x="431850" y="260819"/>
                  </a:lnTo>
                  <a:lnTo>
                    <a:pt x="429882" y="260819"/>
                  </a:lnTo>
                  <a:lnTo>
                    <a:pt x="429933" y="248119"/>
                  </a:lnTo>
                  <a:lnTo>
                    <a:pt x="428815" y="235419"/>
                  </a:lnTo>
                  <a:lnTo>
                    <a:pt x="427139" y="235419"/>
                  </a:lnTo>
                  <a:lnTo>
                    <a:pt x="426326" y="222719"/>
                  </a:lnTo>
                  <a:lnTo>
                    <a:pt x="426605" y="222719"/>
                  </a:lnTo>
                  <a:lnTo>
                    <a:pt x="426059" y="210019"/>
                  </a:lnTo>
                  <a:lnTo>
                    <a:pt x="421868" y="210019"/>
                  </a:lnTo>
                  <a:lnTo>
                    <a:pt x="422948" y="197319"/>
                  </a:lnTo>
                  <a:lnTo>
                    <a:pt x="421093" y="197319"/>
                  </a:lnTo>
                  <a:lnTo>
                    <a:pt x="420789" y="184619"/>
                  </a:lnTo>
                  <a:lnTo>
                    <a:pt x="405015" y="184619"/>
                  </a:lnTo>
                  <a:lnTo>
                    <a:pt x="404037" y="197319"/>
                  </a:lnTo>
                  <a:lnTo>
                    <a:pt x="406844" y="197319"/>
                  </a:lnTo>
                  <a:lnTo>
                    <a:pt x="408203" y="210019"/>
                  </a:lnTo>
                  <a:lnTo>
                    <a:pt x="409562" y="210019"/>
                  </a:lnTo>
                  <a:lnTo>
                    <a:pt x="408876" y="217817"/>
                  </a:lnTo>
                  <a:lnTo>
                    <a:pt x="405206" y="211404"/>
                  </a:lnTo>
                  <a:lnTo>
                    <a:pt x="394398" y="187109"/>
                  </a:lnTo>
                  <a:lnTo>
                    <a:pt x="377685" y="136512"/>
                  </a:lnTo>
                  <a:lnTo>
                    <a:pt x="366801" y="112255"/>
                  </a:lnTo>
                  <a:lnTo>
                    <a:pt x="341020" y="82613"/>
                  </a:lnTo>
                  <a:lnTo>
                    <a:pt x="333692" y="80975"/>
                  </a:lnTo>
                  <a:lnTo>
                    <a:pt x="328879" y="90893"/>
                  </a:lnTo>
                  <a:lnTo>
                    <a:pt x="334162" y="95986"/>
                  </a:lnTo>
                  <a:lnTo>
                    <a:pt x="351548" y="117475"/>
                  </a:lnTo>
                  <a:lnTo>
                    <a:pt x="363156" y="142468"/>
                  </a:lnTo>
                  <a:lnTo>
                    <a:pt x="380555" y="195338"/>
                  </a:lnTo>
                  <a:lnTo>
                    <a:pt x="388226" y="213715"/>
                  </a:lnTo>
                  <a:lnTo>
                    <a:pt x="392938" y="222427"/>
                  </a:lnTo>
                  <a:lnTo>
                    <a:pt x="399326" y="229641"/>
                  </a:lnTo>
                  <a:lnTo>
                    <a:pt x="406819" y="229298"/>
                  </a:lnTo>
                  <a:lnTo>
                    <a:pt x="409727" y="224599"/>
                  </a:lnTo>
                  <a:lnTo>
                    <a:pt x="409486" y="222719"/>
                  </a:lnTo>
                  <a:lnTo>
                    <a:pt x="410311" y="222719"/>
                  </a:lnTo>
                  <a:lnTo>
                    <a:pt x="412496" y="235419"/>
                  </a:lnTo>
                  <a:lnTo>
                    <a:pt x="413258" y="235419"/>
                  </a:lnTo>
                  <a:lnTo>
                    <a:pt x="412927" y="248119"/>
                  </a:lnTo>
                  <a:lnTo>
                    <a:pt x="413842" y="248119"/>
                  </a:lnTo>
                  <a:lnTo>
                    <a:pt x="415264" y="260819"/>
                  </a:lnTo>
                  <a:lnTo>
                    <a:pt x="414934" y="260819"/>
                  </a:lnTo>
                  <a:lnTo>
                    <a:pt x="416598" y="273519"/>
                  </a:lnTo>
                  <a:lnTo>
                    <a:pt x="417715" y="273519"/>
                  </a:lnTo>
                  <a:lnTo>
                    <a:pt x="419404" y="286219"/>
                  </a:lnTo>
                  <a:lnTo>
                    <a:pt x="418553" y="286219"/>
                  </a:lnTo>
                  <a:lnTo>
                    <a:pt x="420852" y="298919"/>
                  </a:lnTo>
                  <a:lnTo>
                    <a:pt x="422821" y="298919"/>
                  </a:lnTo>
                  <a:lnTo>
                    <a:pt x="421424" y="311619"/>
                  </a:lnTo>
                  <a:lnTo>
                    <a:pt x="422478" y="311619"/>
                  </a:lnTo>
                  <a:lnTo>
                    <a:pt x="423862" y="324319"/>
                  </a:lnTo>
                  <a:lnTo>
                    <a:pt x="426262" y="324319"/>
                  </a:lnTo>
                  <a:lnTo>
                    <a:pt x="426516" y="337019"/>
                  </a:lnTo>
                  <a:lnTo>
                    <a:pt x="429221" y="337019"/>
                  </a:lnTo>
                  <a:lnTo>
                    <a:pt x="429907" y="349719"/>
                  </a:lnTo>
                  <a:lnTo>
                    <a:pt x="430415" y="362419"/>
                  </a:lnTo>
                  <a:lnTo>
                    <a:pt x="423252" y="362419"/>
                  </a:lnTo>
                  <a:lnTo>
                    <a:pt x="422871" y="375119"/>
                  </a:lnTo>
                  <a:lnTo>
                    <a:pt x="418058" y="375119"/>
                  </a:lnTo>
                  <a:lnTo>
                    <a:pt x="416521" y="387819"/>
                  </a:lnTo>
                  <a:lnTo>
                    <a:pt x="406933" y="387819"/>
                  </a:lnTo>
                  <a:lnTo>
                    <a:pt x="403974" y="400519"/>
                  </a:lnTo>
                  <a:lnTo>
                    <a:pt x="396240" y="400519"/>
                  </a:lnTo>
                  <a:lnTo>
                    <a:pt x="392607" y="413219"/>
                  </a:lnTo>
                  <a:lnTo>
                    <a:pt x="389229" y="400519"/>
                  </a:lnTo>
                  <a:lnTo>
                    <a:pt x="387438" y="413219"/>
                  </a:lnTo>
                  <a:lnTo>
                    <a:pt x="375526" y="413219"/>
                  </a:lnTo>
                  <a:lnTo>
                    <a:pt x="374294" y="425919"/>
                  </a:lnTo>
                  <a:lnTo>
                    <a:pt x="341452" y="425919"/>
                  </a:lnTo>
                  <a:lnTo>
                    <a:pt x="338378" y="438619"/>
                  </a:lnTo>
                  <a:lnTo>
                    <a:pt x="311391" y="438619"/>
                  </a:lnTo>
                  <a:lnTo>
                    <a:pt x="313410" y="451319"/>
                  </a:lnTo>
                  <a:lnTo>
                    <a:pt x="325208" y="451319"/>
                  </a:lnTo>
                  <a:lnTo>
                    <a:pt x="324053" y="464019"/>
                  </a:lnTo>
                  <a:lnTo>
                    <a:pt x="325551" y="464019"/>
                  </a:lnTo>
                  <a:lnTo>
                    <a:pt x="327456" y="476719"/>
                  </a:lnTo>
                  <a:lnTo>
                    <a:pt x="328129" y="476719"/>
                  </a:lnTo>
                  <a:lnTo>
                    <a:pt x="329984" y="489419"/>
                  </a:lnTo>
                  <a:lnTo>
                    <a:pt x="332638" y="489419"/>
                  </a:lnTo>
                  <a:lnTo>
                    <a:pt x="334048" y="502119"/>
                  </a:lnTo>
                  <a:lnTo>
                    <a:pt x="336867" y="502119"/>
                  </a:lnTo>
                  <a:lnTo>
                    <a:pt x="333006" y="514819"/>
                  </a:lnTo>
                  <a:lnTo>
                    <a:pt x="329095" y="502119"/>
                  </a:lnTo>
                  <a:lnTo>
                    <a:pt x="327494" y="514819"/>
                  </a:lnTo>
                  <a:lnTo>
                    <a:pt x="281393" y="514819"/>
                  </a:lnTo>
                  <a:lnTo>
                    <a:pt x="275475" y="502119"/>
                  </a:lnTo>
                  <a:lnTo>
                    <a:pt x="282143" y="502119"/>
                  </a:lnTo>
                  <a:lnTo>
                    <a:pt x="282816" y="489419"/>
                  </a:lnTo>
                  <a:lnTo>
                    <a:pt x="285991" y="489419"/>
                  </a:lnTo>
                  <a:lnTo>
                    <a:pt x="290118" y="476719"/>
                  </a:lnTo>
                  <a:lnTo>
                    <a:pt x="290868" y="476719"/>
                  </a:lnTo>
                  <a:lnTo>
                    <a:pt x="290233" y="464019"/>
                  </a:lnTo>
                  <a:lnTo>
                    <a:pt x="291846" y="464019"/>
                  </a:lnTo>
                  <a:lnTo>
                    <a:pt x="293382" y="451319"/>
                  </a:lnTo>
                  <a:lnTo>
                    <a:pt x="304927" y="451319"/>
                  </a:lnTo>
                  <a:lnTo>
                    <a:pt x="305892" y="438619"/>
                  </a:lnTo>
                  <a:lnTo>
                    <a:pt x="259410" y="438619"/>
                  </a:lnTo>
                  <a:lnTo>
                    <a:pt x="256501" y="425919"/>
                  </a:lnTo>
                  <a:lnTo>
                    <a:pt x="257898" y="438619"/>
                  </a:lnTo>
                  <a:lnTo>
                    <a:pt x="254025" y="438619"/>
                  </a:lnTo>
                  <a:lnTo>
                    <a:pt x="251294" y="425919"/>
                  </a:lnTo>
                  <a:lnTo>
                    <a:pt x="229450" y="425919"/>
                  </a:lnTo>
                  <a:lnTo>
                    <a:pt x="226098" y="413219"/>
                  </a:lnTo>
                  <a:lnTo>
                    <a:pt x="202958" y="413219"/>
                  </a:lnTo>
                  <a:lnTo>
                    <a:pt x="201612" y="400519"/>
                  </a:lnTo>
                  <a:lnTo>
                    <a:pt x="191262" y="400519"/>
                  </a:lnTo>
                  <a:lnTo>
                    <a:pt x="189280" y="387819"/>
                  </a:lnTo>
                  <a:lnTo>
                    <a:pt x="181317" y="387819"/>
                  </a:lnTo>
                  <a:lnTo>
                    <a:pt x="179463" y="375119"/>
                  </a:lnTo>
                  <a:lnTo>
                    <a:pt x="178015" y="375119"/>
                  </a:lnTo>
                  <a:lnTo>
                    <a:pt x="177787" y="362419"/>
                  </a:lnTo>
                  <a:lnTo>
                    <a:pt x="179425" y="362419"/>
                  </a:lnTo>
                  <a:lnTo>
                    <a:pt x="178333" y="349719"/>
                  </a:lnTo>
                  <a:lnTo>
                    <a:pt x="181889" y="349719"/>
                  </a:lnTo>
                  <a:lnTo>
                    <a:pt x="179044" y="337019"/>
                  </a:lnTo>
                  <a:lnTo>
                    <a:pt x="180644" y="337019"/>
                  </a:lnTo>
                  <a:lnTo>
                    <a:pt x="179717" y="324319"/>
                  </a:lnTo>
                  <a:lnTo>
                    <a:pt x="180555" y="324319"/>
                  </a:lnTo>
                  <a:lnTo>
                    <a:pt x="179057" y="311619"/>
                  </a:lnTo>
                  <a:lnTo>
                    <a:pt x="180987" y="311619"/>
                  </a:lnTo>
                  <a:lnTo>
                    <a:pt x="181521" y="298919"/>
                  </a:lnTo>
                  <a:lnTo>
                    <a:pt x="181711" y="298919"/>
                  </a:lnTo>
                  <a:lnTo>
                    <a:pt x="181686" y="286219"/>
                  </a:lnTo>
                  <a:lnTo>
                    <a:pt x="182029" y="286219"/>
                  </a:lnTo>
                  <a:lnTo>
                    <a:pt x="181914" y="273519"/>
                  </a:lnTo>
                  <a:lnTo>
                    <a:pt x="181178" y="273519"/>
                  </a:lnTo>
                  <a:lnTo>
                    <a:pt x="183857" y="260819"/>
                  </a:lnTo>
                  <a:lnTo>
                    <a:pt x="182689" y="260819"/>
                  </a:lnTo>
                  <a:lnTo>
                    <a:pt x="184658" y="248119"/>
                  </a:lnTo>
                  <a:lnTo>
                    <a:pt x="186575" y="248119"/>
                  </a:lnTo>
                  <a:lnTo>
                    <a:pt x="185712" y="235419"/>
                  </a:lnTo>
                  <a:lnTo>
                    <a:pt x="186372" y="235419"/>
                  </a:lnTo>
                  <a:lnTo>
                    <a:pt x="188087" y="222719"/>
                  </a:lnTo>
                  <a:lnTo>
                    <a:pt x="190157" y="222719"/>
                  </a:lnTo>
                  <a:lnTo>
                    <a:pt x="188963" y="210019"/>
                  </a:lnTo>
                  <a:lnTo>
                    <a:pt x="189890" y="210019"/>
                  </a:lnTo>
                  <a:lnTo>
                    <a:pt x="193014" y="197319"/>
                  </a:lnTo>
                  <a:lnTo>
                    <a:pt x="194094" y="197319"/>
                  </a:lnTo>
                  <a:lnTo>
                    <a:pt x="194551" y="184619"/>
                  </a:lnTo>
                  <a:lnTo>
                    <a:pt x="197510" y="184619"/>
                  </a:lnTo>
                  <a:lnTo>
                    <a:pt x="197929" y="171919"/>
                  </a:lnTo>
                  <a:lnTo>
                    <a:pt x="200761" y="171919"/>
                  </a:lnTo>
                  <a:lnTo>
                    <a:pt x="202158" y="159219"/>
                  </a:lnTo>
                  <a:lnTo>
                    <a:pt x="207035" y="159219"/>
                  </a:lnTo>
                  <a:lnTo>
                    <a:pt x="206946" y="146519"/>
                  </a:lnTo>
                  <a:lnTo>
                    <a:pt x="211632" y="146519"/>
                  </a:lnTo>
                  <a:lnTo>
                    <a:pt x="211531" y="133819"/>
                  </a:lnTo>
                  <a:lnTo>
                    <a:pt x="219811" y="133819"/>
                  </a:lnTo>
                  <a:lnTo>
                    <a:pt x="220789" y="121119"/>
                  </a:lnTo>
                  <a:lnTo>
                    <a:pt x="245033" y="121119"/>
                  </a:lnTo>
                  <a:lnTo>
                    <a:pt x="245008" y="133819"/>
                  </a:lnTo>
                  <a:lnTo>
                    <a:pt x="257568" y="133819"/>
                  </a:lnTo>
                  <a:lnTo>
                    <a:pt x="259181" y="121119"/>
                  </a:lnTo>
                  <a:lnTo>
                    <a:pt x="255409" y="121119"/>
                  </a:lnTo>
                  <a:lnTo>
                    <a:pt x="255092" y="108419"/>
                  </a:lnTo>
                  <a:lnTo>
                    <a:pt x="212852" y="108419"/>
                  </a:lnTo>
                  <a:lnTo>
                    <a:pt x="210972" y="121119"/>
                  </a:lnTo>
                  <a:lnTo>
                    <a:pt x="201295" y="121119"/>
                  </a:lnTo>
                  <a:lnTo>
                    <a:pt x="200710" y="133819"/>
                  </a:lnTo>
                  <a:lnTo>
                    <a:pt x="195567" y="133819"/>
                  </a:lnTo>
                  <a:lnTo>
                    <a:pt x="195097" y="146519"/>
                  </a:lnTo>
                  <a:lnTo>
                    <a:pt x="189318" y="146519"/>
                  </a:lnTo>
                  <a:lnTo>
                    <a:pt x="186918" y="159219"/>
                  </a:lnTo>
                  <a:lnTo>
                    <a:pt x="185127" y="159219"/>
                  </a:lnTo>
                  <a:lnTo>
                    <a:pt x="185318" y="171919"/>
                  </a:lnTo>
                  <a:lnTo>
                    <a:pt x="181825" y="171919"/>
                  </a:lnTo>
                  <a:lnTo>
                    <a:pt x="180632" y="184619"/>
                  </a:lnTo>
                  <a:lnTo>
                    <a:pt x="177660" y="184619"/>
                  </a:lnTo>
                  <a:lnTo>
                    <a:pt x="179108" y="197319"/>
                  </a:lnTo>
                  <a:lnTo>
                    <a:pt x="177685" y="197319"/>
                  </a:lnTo>
                  <a:lnTo>
                    <a:pt x="175793" y="210019"/>
                  </a:lnTo>
                  <a:lnTo>
                    <a:pt x="174078" y="210019"/>
                  </a:lnTo>
                  <a:lnTo>
                    <a:pt x="175717" y="222719"/>
                  </a:lnTo>
                  <a:lnTo>
                    <a:pt x="172186" y="222719"/>
                  </a:lnTo>
                  <a:lnTo>
                    <a:pt x="172758" y="235419"/>
                  </a:lnTo>
                  <a:lnTo>
                    <a:pt x="170992" y="235419"/>
                  </a:lnTo>
                  <a:lnTo>
                    <a:pt x="169951" y="248119"/>
                  </a:lnTo>
                  <a:lnTo>
                    <a:pt x="169570" y="248119"/>
                  </a:lnTo>
                  <a:lnTo>
                    <a:pt x="168910" y="260819"/>
                  </a:lnTo>
                  <a:lnTo>
                    <a:pt x="167995" y="260819"/>
                  </a:lnTo>
                  <a:lnTo>
                    <a:pt x="166420" y="273519"/>
                  </a:lnTo>
                  <a:lnTo>
                    <a:pt x="167474" y="273519"/>
                  </a:lnTo>
                  <a:lnTo>
                    <a:pt x="165874" y="286219"/>
                  </a:lnTo>
                  <a:lnTo>
                    <a:pt x="164934" y="286219"/>
                  </a:lnTo>
                  <a:lnTo>
                    <a:pt x="164388" y="298919"/>
                  </a:lnTo>
                  <a:lnTo>
                    <a:pt x="164871" y="298919"/>
                  </a:lnTo>
                  <a:lnTo>
                    <a:pt x="163957" y="311619"/>
                  </a:lnTo>
                  <a:lnTo>
                    <a:pt x="161886" y="311619"/>
                  </a:lnTo>
                  <a:lnTo>
                    <a:pt x="164249" y="324319"/>
                  </a:lnTo>
                  <a:lnTo>
                    <a:pt x="163195" y="324319"/>
                  </a:lnTo>
                  <a:lnTo>
                    <a:pt x="163055" y="337019"/>
                  </a:lnTo>
                  <a:lnTo>
                    <a:pt x="164731" y="337019"/>
                  </a:lnTo>
                  <a:lnTo>
                    <a:pt x="162648" y="349719"/>
                  </a:lnTo>
                  <a:lnTo>
                    <a:pt x="148742" y="349719"/>
                  </a:lnTo>
                  <a:lnTo>
                    <a:pt x="148259" y="362419"/>
                  </a:lnTo>
                  <a:lnTo>
                    <a:pt x="153162" y="362419"/>
                  </a:lnTo>
                  <a:lnTo>
                    <a:pt x="155371" y="375119"/>
                  </a:lnTo>
                  <a:lnTo>
                    <a:pt x="159321" y="375119"/>
                  </a:lnTo>
                  <a:lnTo>
                    <a:pt x="159346" y="387819"/>
                  </a:lnTo>
                  <a:lnTo>
                    <a:pt x="154698" y="387819"/>
                  </a:lnTo>
                  <a:lnTo>
                    <a:pt x="154012" y="400519"/>
                  </a:lnTo>
                  <a:lnTo>
                    <a:pt x="142773" y="400519"/>
                  </a:lnTo>
                  <a:lnTo>
                    <a:pt x="142214" y="413219"/>
                  </a:lnTo>
                  <a:lnTo>
                    <a:pt x="130911" y="413219"/>
                  </a:lnTo>
                  <a:lnTo>
                    <a:pt x="127787" y="425919"/>
                  </a:lnTo>
                  <a:lnTo>
                    <a:pt x="112674" y="425919"/>
                  </a:lnTo>
                  <a:lnTo>
                    <a:pt x="113131" y="438619"/>
                  </a:lnTo>
                  <a:lnTo>
                    <a:pt x="137566" y="438619"/>
                  </a:lnTo>
                  <a:lnTo>
                    <a:pt x="138798" y="425919"/>
                  </a:lnTo>
                  <a:lnTo>
                    <a:pt x="142748" y="438619"/>
                  </a:lnTo>
                  <a:lnTo>
                    <a:pt x="145745" y="425919"/>
                  </a:lnTo>
                  <a:lnTo>
                    <a:pt x="152933" y="425919"/>
                  </a:lnTo>
                  <a:lnTo>
                    <a:pt x="154000" y="413219"/>
                  </a:lnTo>
                  <a:lnTo>
                    <a:pt x="163156" y="413219"/>
                  </a:lnTo>
                  <a:lnTo>
                    <a:pt x="163436" y="400519"/>
                  </a:lnTo>
                  <a:lnTo>
                    <a:pt x="177825" y="400519"/>
                  </a:lnTo>
                  <a:lnTo>
                    <a:pt x="178917" y="413219"/>
                  </a:lnTo>
                  <a:lnTo>
                    <a:pt x="184200" y="413219"/>
                  </a:lnTo>
                  <a:lnTo>
                    <a:pt x="183527" y="425919"/>
                  </a:lnTo>
                  <a:lnTo>
                    <a:pt x="176123" y="425919"/>
                  </a:lnTo>
                  <a:lnTo>
                    <a:pt x="174675" y="438619"/>
                  </a:lnTo>
                  <a:lnTo>
                    <a:pt x="171069" y="438619"/>
                  </a:lnTo>
                  <a:lnTo>
                    <a:pt x="169075" y="425919"/>
                  </a:lnTo>
                  <a:lnTo>
                    <a:pt x="166484" y="438619"/>
                  </a:lnTo>
                  <a:lnTo>
                    <a:pt x="154622" y="438619"/>
                  </a:lnTo>
                  <a:lnTo>
                    <a:pt x="154495" y="451319"/>
                  </a:lnTo>
                  <a:lnTo>
                    <a:pt x="184175" y="451319"/>
                  </a:lnTo>
                  <a:lnTo>
                    <a:pt x="185077" y="438619"/>
                  </a:lnTo>
                  <a:lnTo>
                    <a:pt x="195097" y="438619"/>
                  </a:lnTo>
                  <a:lnTo>
                    <a:pt x="198805" y="425919"/>
                  </a:lnTo>
                  <a:lnTo>
                    <a:pt x="214249" y="425919"/>
                  </a:lnTo>
                  <a:lnTo>
                    <a:pt x="216877" y="438619"/>
                  </a:lnTo>
                  <a:lnTo>
                    <a:pt x="239407" y="438619"/>
                  </a:lnTo>
                  <a:lnTo>
                    <a:pt x="240931" y="451319"/>
                  </a:lnTo>
                  <a:lnTo>
                    <a:pt x="276974" y="451319"/>
                  </a:lnTo>
                  <a:lnTo>
                    <a:pt x="277609" y="464019"/>
                  </a:lnTo>
                  <a:lnTo>
                    <a:pt x="275602" y="464019"/>
                  </a:lnTo>
                  <a:lnTo>
                    <a:pt x="273151" y="476719"/>
                  </a:lnTo>
                  <a:lnTo>
                    <a:pt x="271843" y="476719"/>
                  </a:lnTo>
                  <a:lnTo>
                    <a:pt x="272300" y="489419"/>
                  </a:lnTo>
                  <a:lnTo>
                    <a:pt x="264769" y="489419"/>
                  </a:lnTo>
                  <a:lnTo>
                    <a:pt x="263321" y="502119"/>
                  </a:lnTo>
                  <a:lnTo>
                    <a:pt x="245783" y="502119"/>
                  </a:lnTo>
                  <a:lnTo>
                    <a:pt x="243014" y="489419"/>
                  </a:lnTo>
                  <a:lnTo>
                    <a:pt x="223291" y="489419"/>
                  </a:lnTo>
                  <a:lnTo>
                    <a:pt x="220459" y="476719"/>
                  </a:lnTo>
                  <a:lnTo>
                    <a:pt x="193814" y="476719"/>
                  </a:lnTo>
                  <a:lnTo>
                    <a:pt x="196278" y="489419"/>
                  </a:lnTo>
                  <a:lnTo>
                    <a:pt x="179717" y="489419"/>
                  </a:lnTo>
                  <a:lnTo>
                    <a:pt x="176250" y="502119"/>
                  </a:lnTo>
                  <a:lnTo>
                    <a:pt x="164249" y="502119"/>
                  </a:lnTo>
                  <a:lnTo>
                    <a:pt x="162433" y="514819"/>
                  </a:lnTo>
                  <a:lnTo>
                    <a:pt x="150304" y="514819"/>
                  </a:lnTo>
                  <a:lnTo>
                    <a:pt x="148272" y="527519"/>
                  </a:lnTo>
                  <a:lnTo>
                    <a:pt x="137579" y="527519"/>
                  </a:lnTo>
                  <a:lnTo>
                    <a:pt x="136817" y="540219"/>
                  </a:lnTo>
                  <a:lnTo>
                    <a:pt x="127533" y="540219"/>
                  </a:lnTo>
                  <a:lnTo>
                    <a:pt x="126568" y="552919"/>
                  </a:lnTo>
                  <a:lnTo>
                    <a:pt x="117843" y="552919"/>
                  </a:lnTo>
                  <a:lnTo>
                    <a:pt x="116992" y="565619"/>
                  </a:lnTo>
                  <a:lnTo>
                    <a:pt x="111836" y="565619"/>
                  </a:lnTo>
                  <a:lnTo>
                    <a:pt x="110553" y="578319"/>
                  </a:lnTo>
                  <a:lnTo>
                    <a:pt x="102628" y="578319"/>
                  </a:lnTo>
                  <a:lnTo>
                    <a:pt x="102755" y="591019"/>
                  </a:lnTo>
                  <a:lnTo>
                    <a:pt x="97574" y="591019"/>
                  </a:lnTo>
                  <a:lnTo>
                    <a:pt x="98183" y="603719"/>
                  </a:lnTo>
                  <a:lnTo>
                    <a:pt x="94449" y="603719"/>
                  </a:lnTo>
                  <a:lnTo>
                    <a:pt x="93726" y="616419"/>
                  </a:lnTo>
                  <a:lnTo>
                    <a:pt x="89357" y="616419"/>
                  </a:lnTo>
                  <a:lnTo>
                    <a:pt x="88773" y="629119"/>
                  </a:lnTo>
                  <a:lnTo>
                    <a:pt x="85991" y="629119"/>
                  </a:lnTo>
                  <a:lnTo>
                    <a:pt x="86728" y="641819"/>
                  </a:lnTo>
                  <a:lnTo>
                    <a:pt x="83070" y="641819"/>
                  </a:lnTo>
                  <a:lnTo>
                    <a:pt x="83400" y="654519"/>
                  </a:lnTo>
                  <a:lnTo>
                    <a:pt x="81635" y="654519"/>
                  </a:lnTo>
                  <a:lnTo>
                    <a:pt x="79375" y="667219"/>
                  </a:lnTo>
                  <a:lnTo>
                    <a:pt x="78828" y="667219"/>
                  </a:lnTo>
                  <a:lnTo>
                    <a:pt x="77304" y="679919"/>
                  </a:lnTo>
                  <a:lnTo>
                    <a:pt x="75095" y="679919"/>
                  </a:lnTo>
                  <a:lnTo>
                    <a:pt x="74955" y="692619"/>
                  </a:lnTo>
                  <a:lnTo>
                    <a:pt x="72644" y="692619"/>
                  </a:lnTo>
                  <a:lnTo>
                    <a:pt x="71208" y="705319"/>
                  </a:lnTo>
                  <a:lnTo>
                    <a:pt x="71704" y="705319"/>
                  </a:lnTo>
                  <a:lnTo>
                    <a:pt x="69761" y="718019"/>
                  </a:lnTo>
                  <a:lnTo>
                    <a:pt x="68160" y="718019"/>
                  </a:lnTo>
                  <a:lnTo>
                    <a:pt x="66382" y="730719"/>
                  </a:lnTo>
                  <a:lnTo>
                    <a:pt x="65786" y="730719"/>
                  </a:lnTo>
                  <a:lnTo>
                    <a:pt x="65798" y="743419"/>
                  </a:lnTo>
                  <a:lnTo>
                    <a:pt x="62865" y="743419"/>
                  </a:lnTo>
                  <a:lnTo>
                    <a:pt x="63741" y="756119"/>
                  </a:lnTo>
                  <a:lnTo>
                    <a:pt x="61074" y="756119"/>
                  </a:lnTo>
                  <a:lnTo>
                    <a:pt x="62598" y="768819"/>
                  </a:lnTo>
                  <a:lnTo>
                    <a:pt x="59436" y="768819"/>
                  </a:lnTo>
                  <a:lnTo>
                    <a:pt x="59448" y="781519"/>
                  </a:lnTo>
                  <a:lnTo>
                    <a:pt x="58000" y="781519"/>
                  </a:lnTo>
                  <a:lnTo>
                    <a:pt x="59372" y="794219"/>
                  </a:lnTo>
                  <a:lnTo>
                    <a:pt x="55791" y="794219"/>
                  </a:lnTo>
                  <a:lnTo>
                    <a:pt x="56997" y="806919"/>
                  </a:lnTo>
                  <a:lnTo>
                    <a:pt x="55524" y="806919"/>
                  </a:lnTo>
                  <a:lnTo>
                    <a:pt x="54533" y="819619"/>
                  </a:lnTo>
                  <a:lnTo>
                    <a:pt x="53594" y="819619"/>
                  </a:lnTo>
                  <a:lnTo>
                    <a:pt x="52374" y="832319"/>
                  </a:lnTo>
                  <a:lnTo>
                    <a:pt x="51257" y="832319"/>
                  </a:lnTo>
                  <a:lnTo>
                    <a:pt x="52019" y="845019"/>
                  </a:lnTo>
                  <a:lnTo>
                    <a:pt x="47853" y="845019"/>
                  </a:lnTo>
                  <a:lnTo>
                    <a:pt x="49949" y="857719"/>
                  </a:lnTo>
                  <a:lnTo>
                    <a:pt x="48285" y="857719"/>
                  </a:lnTo>
                  <a:lnTo>
                    <a:pt x="49276" y="870419"/>
                  </a:lnTo>
                  <a:lnTo>
                    <a:pt x="44399" y="883119"/>
                  </a:lnTo>
                  <a:lnTo>
                    <a:pt x="45580" y="883119"/>
                  </a:lnTo>
                  <a:lnTo>
                    <a:pt x="46964" y="895819"/>
                  </a:lnTo>
                  <a:lnTo>
                    <a:pt x="45021" y="895819"/>
                  </a:lnTo>
                  <a:lnTo>
                    <a:pt x="45694" y="908519"/>
                  </a:lnTo>
                  <a:lnTo>
                    <a:pt x="44411" y="908519"/>
                  </a:lnTo>
                  <a:lnTo>
                    <a:pt x="45008" y="921219"/>
                  </a:lnTo>
                  <a:lnTo>
                    <a:pt x="42900" y="921219"/>
                  </a:lnTo>
                  <a:lnTo>
                    <a:pt x="42557" y="933919"/>
                  </a:lnTo>
                  <a:lnTo>
                    <a:pt x="42405" y="933919"/>
                  </a:lnTo>
                  <a:lnTo>
                    <a:pt x="42519" y="946619"/>
                  </a:lnTo>
                  <a:lnTo>
                    <a:pt x="41948" y="946619"/>
                  </a:lnTo>
                  <a:lnTo>
                    <a:pt x="41059" y="959319"/>
                  </a:lnTo>
                  <a:lnTo>
                    <a:pt x="40347" y="959319"/>
                  </a:lnTo>
                  <a:lnTo>
                    <a:pt x="41122" y="972019"/>
                  </a:lnTo>
                  <a:lnTo>
                    <a:pt x="40894" y="972019"/>
                  </a:lnTo>
                  <a:lnTo>
                    <a:pt x="40640" y="984719"/>
                  </a:lnTo>
                  <a:lnTo>
                    <a:pt x="38379" y="984719"/>
                  </a:lnTo>
                  <a:lnTo>
                    <a:pt x="39319" y="997419"/>
                  </a:lnTo>
                  <a:lnTo>
                    <a:pt x="37655" y="997419"/>
                  </a:lnTo>
                  <a:lnTo>
                    <a:pt x="41529" y="1010119"/>
                  </a:lnTo>
                  <a:lnTo>
                    <a:pt x="37172" y="1010119"/>
                  </a:lnTo>
                  <a:lnTo>
                    <a:pt x="39154" y="1022819"/>
                  </a:lnTo>
                  <a:lnTo>
                    <a:pt x="35356" y="1022819"/>
                  </a:lnTo>
                  <a:lnTo>
                    <a:pt x="37592" y="1035519"/>
                  </a:lnTo>
                  <a:lnTo>
                    <a:pt x="37795" y="1035519"/>
                  </a:lnTo>
                  <a:lnTo>
                    <a:pt x="35750" y="1048219"/>
                  </a:lnTo>
                  <a:lnTo>
                    <a:pt x="36906" y="1048219"/>
                  </a:lnTo>
                  <a:lnTo>
                    <a:pt x="35598" y="1060919"/>
                  </a:lnTo>
                  <a:lnTo>
                    <a:pt x="37452" y="1060919"/>
                  </a:lnTo>
                  <a:lnTo>
                    <a:pt x="35890" y="1073619"/>
                  </a:lnTo>
                  <a:lnTo>
                    <a:pt x="35217" y="1086319"/>
                  </a:lnTo>
                  <a:lnTo>
                    <a:pt x="35394" y="1086319"/>
                  </a:lnTo>
                  <a:lnTo>
                    <a:pt x="34340" y="1099019"/>
                  </a:lnTo>
                  <a:lnTo>
                    <a:pt x="35420" y="1099019"/>
                  </a:lnTo>
                  <a:lnTo>
                    <a:pt x="34544" y="1111719"/>
                  </a:lnTo>
                  <a:lnTo>
                    <a:pt x="33616" y="1111719"/>
                  </a:lnTo>
                  <a:lnTo>
                    <a:pt x="33540" y="1124419"/>
                  </a:lnTo>
                  <a:lnTo>
                    <a:pt x="33286" y="1124419"/>
                  </a:lnTo>
                  <a:lnTo>
                    <a:pt x="33210" y="1137119"/>
                  </a:lnTo>
                  <a:lnTo>
                    <a:pt x="62636" y="1137119"/>
                  </a:lnTo>
                  <a:lnTo>
                    <a:pt x="61302" y="1149819"/>
                  </a:lnTo>
                  <a:lnTo>
                    <a:pt x="56921" y="1149819"/>
                  </a:lnTo>
                  <a:lnTo>
                    <a:pt x="53644" y="1162519"/>
                  </a:lnTo>
                  <a:lnTo>
                    <a:pt x="49072" y="1162519"/>
                  </a:lnTo>
                  <a:lnTo>
                    <a:pt x="48691" y="1175219"/>
                  </a:lnTo>
                  <a:lnTo>
                    <a:pt x="45161" y="1175219"/>
                  </a:lnTo>
                  <a:lnTo>
                    <a:pt x="45504" y="1187919"/>
                  </a:lnTo>
                  <a:lnTo>
                    <a:pt x="41465" y="1187919"/>
                  </a:lnTo>
                  <a:lnTo>
                    <a:pt x="40995" y="1200619"/>
                  </a:lnTo>
                  <a:lnTo>
                    <a:pt x="36245" y="1200619"/>
                  </a:lnTo>
                  <a:lnTo>
                    <a:pt x="36601" y="1213319"/>
                  </a:lnTo>
                  <a:lnTo>
                    <a:pt x="33489" y="1213319"/>
                  </a:lnTo>
                  <a:lnTo>
                    <a:pt x="34671" y="1226019"/>
                  </a:lnTo>
                  <a:lnTo>
                    <a:pt x="35661" y="1238719"/>
                  </a:lnTo>
                  <a:lnTo>
                    <a:pt x="40906" y="1238719"/>
                  </a:lnTo>
                  <a:lnTo>
                    <a:pt x="42989" y="1226019"/>
                  </a:lnTo>
                  <a:lnTo>
                    <a:pt x="50647" y="1226019"/>
                  </a:lnTo>
                  <a:lnTo>
                    <a:pt x="50101" y="1213319"/>
                  </a:lnTo>
                  <a:lnTo>
                    <a:pt x="51790" y="1213319"/>
                  </a:lnTo>
                  <a:lnTo>
                    <a:pt x="52336" y="1200619"/>
                  </a:lnTo>
                  <a:lnTo>
                    <a:pt x="56476" y="1200619"/>
                  </a:lnTo>
                  <a:lnTo>
                    <a:pt x="57810" y="1187919"/>
                  </a:lnTo>
                  <a:lnTo>
                    <a:pt x="60947" y="1187919"/>
                  </a:lnTo>
                  <a:lnTo>
                    <a:pt x="61531" y="1175219"/>
                  </a:lnTo>
                  <a:lnTo>
                    <a:pt x="67767" y="1175219"/>
                  </a:lnTo>
                  <a:lnTo>
                    <a:pt x="67360" y="1162519"/>
                  </a:lnTo>
                  <a:lnTo>
                    <a:pt x="72796" y="1162519"/>
                  </a:lnTo>
                  <a:lnTo>
                    <a:pt x="72631" y="1149819"/>
                  </a:lnTo>
                  <a:lnTo>
                    <a:pt x="77317" y="1149819"/>
                  </a:lnTo>
                  <a:lnTo>
                    <a:pt x="75806" y="1137119"/>
                  </a:lnTo>
                  <a:lnTo>
                    <a:pt x="101803" y="1137119"/>
                  </a:lnTo>
                  <a:lnTo>
                    <a:pt x="100279" y="1124419"/>
                  </a:lnTo>
                  <a:lnTo>
                    <a:pt x="50063" y="1124419"/>
                  </a:lnTo>
                  <a:lnTo>
                    <a:pt x="51028" y="1111719"/>
                  </a:lnTo>
                  <a:lnTo>
                    <a:pt x="50876" y="1111719"/>
                  </a:lnTo>
                  <a:lnTo>
                    <a:pt x="52578" y="1099019"/>
                  </a:lnTo>
                  <a:lnTo>
                    <a:pt x="51689" y="1099019"/>
                  </a:lnTo>
                  <a:lnTo>
                    <a:pt x="52070" y="1086319"/>
                  </a:lnTo>
                  <a:lnTo>
                    <a:pt x="50723" y="1086319"/>
                  </a:lnTo>
                  <a:lnTo>
                    <a:pt x="50723" y="1073619"/>
                  </a:lnTo>
                  <a:lnTo>
                    <a:pt x="50977" y="1073619"/>
                  </a:lnTo>
                  <a:lnTo>
                    <a:pt x="52197" y="1060919"/>
                  </a:lnTo>
                  <a:lnTo>
                    <a:pt x="53035" y="1060919"/>
                  </a:lnTo>
                  <a:lnTo>
                    <a:pt x="51028" y="1048219"/>
                  </a:lnTo>
                  <a:lnTo>
                    <a:pt x="53073" y="1048219"/>
                  </a:lnTo>
                  <a:lnTo>
                    <a:pt x="51219" y="1035519"/>
                  </a:lnTo>
                  <a:lnTo>
                    <a:pt x="53797" y="1035519"/>
                  </a:lnTo>
                  <a:lnTo>
                    <a:pt x="53390" y="1022819"/>
                  </a:lnTo>
                  <a:lnTo>
                    <a:pt x="52781" y="1022819"/>
                  </a:lnTo>
                  <a:lnTo>
                    <a:pt x="51701" y="1010119"/>
                  </a:lnTo>
                  <a:lnTo>
                    <a:pt x="55041" y="1010119"/>
                  </a:lnTo>
                  <a:lnTo>
                    <a:pt x="53848" y="997419"/>
                  </a:lnTo>
                  <a:lnTo>
                    <a:pt x="55168" y="997419"/>
                  </a:lnTo>
                  <a:lnTo>
                    <a:pt x="55930" y="984719"/>
                  </a:lnTo>
                  <a:lnTo>
                    <a:pt x="56184" y="984719"/>
                  </a:lnTo>
                  <a:lnTo>
                    <a:pt x="53721" y="972019"/>
                  </a:lnTo>
                  <a:lnTo>
                    <a:pt x="57594" y="972019"/>
                  </a:lnTo>
                  <a:lnTo>
                    <a:pt x="56235" y="959319"/>
                  </a:lnTo>
                  <a:lnTo>
                    <a:pt x="57531" y="959319"/>
                  </a:lnTo>
                  <a:lnTo>
                    <a:pt x="56603" y="946619"/>
                  </a:lnTo>
                  <a:lnTo>
                    <a:pt x="58331" y="946619"/>
                  </a:lnTo>
                  <a:lnTo>
                    <a:pt x="58991" y="933919"/>
                  </a:lnTo>
                  <a:lnTo>
                    <a:pt x="59601" y="933919"/>
                  </a:lnTo>
                  <a:lnTo>
                    <a:pt x="58762" y="921219"/>
                  </a:lnTo>
                  <a:lnTo>
                    <a:pt x="60921" y="921219"/>
                  </a:lnTo>
                  <a:lnTo>
                    <a:pt x="60286" y="908519"/>
                  </a:lnTo>
                  <a:lnTo>
                    <a:pt x="59880" y="908519"/>
                  </a:lnTo>
                  <a:lnTo>
                    <a:pt x="61379" y="895819"/>
                  </a:lnTo>
                  <a:lnTo>
                    <a:pt x="61912" y="895819"/>
                  </a:lnTo>
                  <a:lnTo>
                    <a:pt x="63042" y="883119"/>
                  </a:lnTo>
                  <a:lnTo>
                    <a:pt x="64008" y="883119"/>
                  </a:lnTo>
                  <a:lnTo>
                    <a:pt x="63842" y="870419"/>
                  </a:lnTo>
                  <a:lnTo>
                    <a:pt x="63982" y="870419"/>
                  </a:lnTo>
                  <a:lnTo>
                    <a:pt x="64414" y="857719"/>
                  </a:lnTo>
                  <a:lnTo>
                    <a:pt x="66890" y="857719"/>
                  </a:lnTo>
                  <a:lnTo>
                    <a:pt x="66611" y="845019"/>
                  </a:lnTo>
                  <a:lnTo>
                    <a:pt x="67030" y="845019"/>
                  </a:lnTo>
                  <a:lnTo>
                    <a:pt x="67995" y="832319"/>
                  </a:lnTo>
                  <a:lnTo>
                    <a:pt x="68707" y="832319"/>
                  </a:lnTo>
                  <a:lnTo>
                    <a:pt x="68529" y="819619"/>
                  </a:lnTo>
                  <a:lnTo>
                    <a:pt x="68821" y="819619"/>
                  </a:lnTo>
                  <a:lnTo>
                    <a:pt x="70154" y="806919"/>
                  </a:lnTo>
                  <a:lnTo>
                    <a:pt x="72682" y="794219"/>
                  </a:lnTo>
                  <a:lnTo>
                    <a:pt x="74523" y="794219"/>
                  </a:lnTo>
                  <a:lnTo>
                    <a:pt x="74282" y="781519"/>
                  </a:lnTo>
                  <a:lnTo>
                    <a:pt x="75526" y="768819"/>
                  </a:lnTo>
                  <a:lnTo>
                    <a:pt x="78219" y="768819"/>
                  </a:lnTo>
                  <a:lnTo>
                    <a:pt x="75742" y="756119"/>
                  </a:lnTo>
                  <a:lnTo>
                    <a:pt x="79603" y="756119"/>
                  </a:lnTo>
                  <a:lnTo>
                    <a:pt x="79082" y="743419"/>
                  </a:lnTo>
                  <a:lnTo>
                    <a:pt x="80860" y="743419"/>
                  </a:lnTo>
                  <a:lnTo>
                    <a:pt x="81229" y="730719"/>
                  </a:lnTo>
                  <a:lnTo>
                    <a:pt x="84277" y="730719"/>
                  </a:lnTo>
                  <a:lnTo>
                    <a:pt x="83261" y="718019"/>
                  </a:lnTo>
                  <a:lnTo>
                    <a:pt x="86283" y="718019"/>
                  </a:lnTo>
                  <a:lnTo>
                    <a:pt x="85026" y="705319"/>
                  </a:lnTo>
                  <a:lnTo>
                    <a:pt x="89598" y="705319"/>
                  </a:lnTo>
                  <a:lnTo>
                    <a:pt x="90500" y="692619"/>
                  </a:lnTo>
                  <a:lnTo>
                    <a:pt x="91224" y="692619"/>
                  </a:lnTo>
                  <a:lnTo>
                    <a:pt x="91782" y="679919"/>
                  </a:lnTo>
                  <a:lnTo>
                    <a:pt x="91998" y="679919"/>
                  </a:lnTo>
                  <a:lnTo>
                    <a:pt x="94640" y="667219"/>
                  </a:lnTo>
                  <a:lnTo>
                    <a:pt x="95542" y="667219"/>
                  </a:lnTo>
                  <a:lnTo>
                    <a:pt x="99161" y="654519"/>
                  </a:lnTo>
                  <a:lnTo>
                    <a:pt x="99999" y="654519"/>
                  </a:lnTo>
                  <a:lnTo>
                    <a:pt x="99504" y="641819"/>
                  </a:lnTo>
                  <a:lnTo>
                    <a:pt x="102362" y="641819"/>
                  </a:lnTo>
                  <a:lnTo>
                    <a:pt x="103251" y="629119"/>
                  </a:lnTo>
                  <a:lnTo>
                    <a:pt x="107886" y="629119"/>
                  </a:lnTo>
                  <a:lnTo>
                    <a:pt x="107340" y="616419"/>
                  </a:lnTo>
                  <a:lnTo>
                    <a:pt x="109804" y="616419"/>
                  </a:lnTo>
                  <a:lnTo>
                    <a:pt x="111099" y="603719"/>
                  </a:lnTo>
                  <a:lnTo>
                    <a:pt x="114236" y="603719"/>
                  </a:lnTo>
                  <a:lnTo>
                    <a:pt x="113550" y="591019"/>
                  </a:lnTo>
                  <a:lnTo>
                    <a:pt x="122008" y="591019"/>
                  </a:lnTo>
                  <a:lnTo>
                    <a:pt x="122491" y="578319"/>
                  </a:lnTo>
                  <a:lnTo>
                    <a:pt x="129819" y="578319"/>
                  </a:lnTo>
                  <a:lnTo>
                    <a:pt x="129006" y="565619"/>
                  </a:lnTo>
                  <a:lnTo>
                    <a:pt x="136626" y="565619"/>
                  </a:lnTo>
                  <a:lnTo>
                    <a:pt x="137883" y="552919"/>
                  </a:lnTo>
                  <a:lnTo>
                    <a:pt x="146304" y="552919"/>
                  </a:lnTo>
                  <a:lnTo>
                    <a:pt x="148450" y="540219"/>
                  </a:lnTo>
                  <a:lnTo>
                    <a:pt x="157314" y="540219"/>
                  </a:lnTo>
                  <a:lnTo>
                    <a:pt x="159880" y="527519"/>
                  </a:lnTo>
                  <a:lnTo>
                    <a:pt x="171881" y="527519"/>
                  </a:lnTo>
                  <a:lnTo>
                    <a:pt x="173875" y="514819"/>
                  </a:lnTo>
                  <a:lnTo>
                    <a:pt x="187388" y="514819"/>
                  </a:lnTo>
                  <a:lnTo>
                    <a:pt x="188518" y="502119"/>
                  </a:lnTo>
                  <a:lnTo>
                    <a:pt x="203644" y="502119"/>
                  </a:lnTo>
                  <a:lnTo>
                    <a:pt x="205981" y="489419"/>
                  </a:lnTo>
                  <a:lnTo>
                    <a:pt x="207810" y="489419"/>
                  </a:lnTo>
                  <a:lnTo>
                    <a:pt x="210350" y="502119"/>
                  </a:lnTo>
                  <a:lnTo>
                    <a:pt x="231063" y="502119"/>
                  </a:lnTo>
                  <a:lnTo>
                    <a:pt x="233870" y="514819"/>
                  </a:lnTo>
                  <a:lnTo>
                    <a:pt x="262470" y="514819"/>
                  </a:lnTo>
                  <a:lnTo>
                    <a:pt x="265125" y="527519"/>
                  </a:lnTo>
                  <a:lnTo>
                    <a:pt x="341464" y="527519"/>
                  </a:lnTo>
                  <a:lnTo>
                    <a:pt x="343776" y="515454"/>
                  </a:lnTo>
                  <a:lnTo>
                    <a:pt x="346710" y="527519"/>
                  </a:lnTo>
                  <a:lnTo>
                    <a:pt x="348742" y="514819"/>
                  </a:lnTo>
                  <a:lnTo>
                    <a:pt x="385279" y="514819"/>
                  </a:lnTo>
                  <a:lnTo>
                    <a:pt x="387159" y="502119"/>
                  </a:lnTo>
                  <a:lnTo>
                    <a:pt x="407593" y="502119"/>
                  </a:lnTo>
                  <a:lnTo>
                    <a:pt x="408787" y="489419"/>
                  </a:lnTo>
                  <a:lnTo>
                    <a:pt x="415378" y="489419"/>
                  </a:lnTo>
                  <a:lnTo>
                    <a:pt x="415099" y="502119"/>
                  </a:lnTo>
                  <a:lnTo>
                    <a:pt x="433451" y="502119"/>
                  </a:lnTo>
                  <a:lnTo>
                    <a:pt x="435457" y="514819"/>
                  </a:lnTo>
                  <a:lnTo>
                    <a:pt x="445084" y="514819"/>
                  </a:lnTo>
                  <a:lnTo>
                    <a:pt x="448017" y="527519"/>
                  </a:lnTo>
                  <a:lnTo>
                    <a:pt x="457606" y="527519"/>
                  </a:lnTo>
                  <a:lnTo>
                    <a:pt x="458152" y="540219"/>
                  </a:lnTo>
                  <a:lnTo>
                    <a:pt x="466318" y="540219"/>
                  </a:lnTo>
                  <a:lnTo>
                    <a:pt x="468160" y="552919"/>
                  </a:lnTo>
                  <a:lnTo>
                    <a:pt x="473519" y="552919"/>
                  </a:lnTo>
                  <a:lnTo>
                    <a:pt x="473354" y="565619"/>
                  </a:lnTo>
                  <a:lnTo>
                    <a:pt x="480326" y="565619"/>
                  </a:lnTo>
                  <a:lnTo>
                    <a:pt x="480212" y="578319"/>
                  </a:lnTo>
                  <a:lnTo>
                    <a:pt x="485178" y="578319"/>
                  </a:lnTo>
                  <a:lnTo>
                    <a:pt x="484822" y="591019"/>
                  </a:lnTo>
                  <a:lnTo>
                    <a:pt x="488746" y="591019"/>
                  </a:lnTo>
                  <a:lnTo>
                    <a:pt x="490829" y="603719"/>
                  </a:lnTo>
                  <a:lnTo>
                    <a:pt x="490677" y="603719"/>
                  </a:lnTo>
                  <a:lnTo>
                    <a:pt x="495808" y="616419"/>
                  </a:lnTo>
                  <a:lnTo>
                    <a:pt x="496176" y="616419"/>
                  </a:lnTo>
                  <a:lnTo>
                    <a:pt x="496417" y="629119"/>
                  </a:lnTo>
                  <a:lnTo>
                    <a:pt x="498830" y="629119"/>
                  </a:lnTo>
                  <a:lnTo>
                    <a:pt x="500621" y="641819"/>
                  </a:lnTo>
                  <a:lnTo>
                    <a:pt x="501726" y="641819"/>
                  </a:lnTo>
                  <a:lnTo>
                    <a:pt x="504812" y="654519"/>
                  </a:lnTo>
                  <a:lnTo>
                    <a:pt x="506133" y="654519"/>
                  </a:lnTo>
                  <a:lnTo>
                    <a:pt x="506107" y="667219"/>
                  </a:lnTo>
                  <a:lnTo>
                    <a:pt x="509612" y="667219"/>
                  </a:lnTo>
                  <a:lnTo>
                    <a:pt x="508508" y="679919"/>
                  </a:lnTo>
                  <a:lnTo>
                    <a:pt x="511124" y="679919"/>
                  </a:lnTo>
                  <a:lnTo>
                    <a:pt x="512445" y="692619"/>
                  </a:lnTo>
                  <a:lnTo>
                    <a:pt x="515581" y="692619"/>
                  </a:lnTo>
                  <a:lnTo>
                    <a:pt x="515023" y="705319"/>
                  </a:lnTo>
                  <a:lnTo>
                    <a:pt x="517982" y="705319"/>
                  </a:lnTo>
                  <a:lnTo>
                    <a:pt x="517639" y="718019"/>
                  </a:lnTo>
                  <a:lnTo>
                    <a:pt x="518998" y="718019"/>
                  </a:lnTo>
                  <a:lnTo>
                    <a:pt x="522097" y="730719"/>
                  </a:lnTo>
                  <a:lnTo>
                    <a:pt x="522503" y="743419"/>
                  </a:lnTo>
                  <a:lnTo>
                    <a:pt x="525551" y="756119"/>
                  </a:lnTo>
                  <a:lnTo>
                    <a:pt x="523011" y="756119"/>
                  </a:lnTo>
                  <a:lnTo>
                    <a:pt x="525767" y="768819"/>
                  </a:lnTo>
                  <a:lnTo>
                    <a:pt x="526491" y="768819"/>
                  </a:lnTo>
                  <a:lnTo>
                    <a:pt x="527291" y="781519"/>
                  </a:lnTo>
                  <a:lnTo>
                    <a:pt x="530440" y="781519"/>
                  </a:lnTo>
                  <a:lnTo>
                    <a:pt x="530390" y="794219"/>
                  </a:lnTo>
                  <a:lnTo>
                    <a:pt x="530923" y="794219"/>
                  </a:lnTo>
                  <a:lnTo>
                    <a:pt x="530237" y="806919"/>
                  </a:lnTo>
                  <a:lnTo>
                    <a:pt x="531431" y="806919"/>
                  </a:lnTo>
                  <a:lnTo>
                    <a:pt x="533742" y="819619"/>
                  </a:lnTo>
                  <a:lnTo>
                    <a:pt x="535419" y="819619"/>
                  </a:lnTo>
                  <a:lnTo>
                    <a:pt x="534136" y="832319"/>
                  </a:lnTo>
                  <a:lnTo>
                    <a:pt x="535571" y="832319"/>
                  </a:lnTo>
                  <a:lnTo>
                    <a:pt x="536905" y="845019"/>
                  </a:lnTo>
                  <a:lnTo>
                    <a:pt x="537959" y="845019"/>
                  </a:lnTo>
                  <a:lnTo>
                    <a:pt x="536663" y="857719"/>
                  </a:lnTo>
                  <a:lnTo>
                    <a:pt x="539686" y="857719"/>
                  </a:lnTo>
                  <a:lnTo>
                    <a:pt x="538708" y="870419"/>
                  </a:lnTo>
                  <a:lnTo>
                    <a:pt x="539051" y="870419"/>
                  </a:lnTo>
                  <a:lnTo>
                    <a:pt x="539851" y="883119"/>
                  </a:lnTo>
                  <a:lnTo>
                    <a:pt x="540346" y="883119"/>
                  </a:lnTo>
                  <a:lnTo>
                    <a:pt x="542048" y="895819"/>
                  </a:lnTo>
                  <a:lnTo>
                    <a:pt x="541337" y="895819"/>
                  </a:lnTo>
                  <a:lnTo>
                    <a:pt x="541286" y="908519"/>
                  </a:lnTo>
                  <a:lnTo>
                    <a:pt x="542645" y="908519"/>
                  </a:lnTo>
                  <a:lnTo>
                    <a:pt x="542632" y="921219"/>
                  </a:lnTo>
                  <a:lnTo>
                    <a:pt x="543344" y="921219"/>
                  </a:lnTo>
                  <a:lnTo>
                    <a:pt x="545058" y="933919"/>
                  </a:lnTo>
                  <a:lnTo>
                    <a:pt x="545820" y="933919"/>
                  </a:lnTo>
                  <a:lnTo>
                    <a:pt x="544487" y="946619"/>
                  </a:lnTo>
                  <a:lnTo>
                    <a:pt x="546125" y="946619"/>
                  </a:lnTo>
                  <a:lnTo>
                    <a:pt x="547014" y="959319"/>
                  </a:lnTo>
                  <a:lnTo>
                    <a:pt x="547522" y="959319"/>
                  </a:lnTo>
                  <a:lnTo>
                    <a:pt x="546265" y="972019"/>
                  </a:lnTo>
                  <a:lnTo>
                    <a:pt x="547179" y="972019"/>
                  </a:lnTo>
                  <a:lnTo>
                    <a:pt x="548093" y="984719"/>
                  </a:lnTo>
                  <a:lnTo>
                    <a:pt x="549084" y="984719"/>
                  </a:lnTo>
                  <a:lnTo>
                    <a:pt x="547890" y="997419"/>
                  </a:lnTo>
                  <a:lnTo>
                    <a:pt x="548741" y="997419"/>
                  </a:lnTo>
                  <a:lnTo>
                    <a:pt x="549795" y="1010119"/>
                  </a:lnTo>
                  <a:lnTo>
                    <a:pt x="548119" y="1010119"/>
                  </a:lnTo>
                  <a:lnTo>
                    <a:pt x="548398" y="1022819"/>
                  </a:lnTo>
                  <a:lnTo>
                    <a:pt x="551065" y="1022819"/>
                  </a:lnTo>
                  <a:lnTo>
                    <a:pt x="549986" y="1035519"/>
                  </a:lnTo>
                  <a:lnTo>
                    <a:pt x="552018" y="1035519"/>
                  </a:lnTo>
                  <a:lnTo>
                    <a:pt x="551205" y="1048219"/>
                  </a:lnTo>
                  <a:lnTo>
                    <a:pt x="551548" y="1060919"/>
                  </a:lnTo>
                  <a:lnTo>
                    <a:pt x="552272" y="1060919"/>
                  </a:lnTo>
                  <a:lnTo>
                    <a:pt x="551929" y="1073619"/>
                  </a:lnTo>
                  <a:lnTo>
                    <a:pt x="553681" y="1073619"/>
                  </a:lnTo>
                  <a:lnTo>
                    <a:pt x="553300" y="1086319"/>
                  </a:lnTo>
                  <a:lnTo>
                    <a:pt x="552297" y="1086319"/>
                  </a:lnTo>
                  <a:lnTo>
                    <a:pt x="551649" y="1099019"/>
                  </a:lnTo>
                  <a:lnTo>
                    <a:pt x="552691" y="1099019"/>
                  </a:lnTo>
                  <a:lnTo>
                    <a:pt x="552602" y="1111719"/>
                  </a:lnTo>
                  <a:lnTo>
                    <a:pt x="554329" y="1111719"/>
                  </a:lnTo>
                  <a:lnTo>
                    <a:pt x="554088" y="1124419"/>
                  </a:lnTo>
                  <a:lnTo>
                    <a:pt x="500367" y="1124419"/>
                  </a:lnTo>
                  <a:lnTo>
                    <a:pt x="499833" y="1111719"/>
                  </a:lnTo>
                  <a:lnTo>
                    <a:pt x="497484" y="1111719"/>
                  </a:lnTo>
                  <a:lnTo>
                    <a:pt x="496227" y="1099019"/>
                  </a:lnTo>
                  <a:lnTo>
                    <a:pt x="493788" y="1099019"/>
                  </a:lnTo>
                  <a:lnTo>
                    <a:pt x="494195" y="1086319"/>
                  </a:lnTo>
                  <a:lnTo>
                    <a:pt x="491134" y="1086319"/>
                  </a:lnTo>
                  <a:lnTo>
                    <a:pt x="491566" y="1073619"/>
                  </a:lnTo>
                  <a:lnTo>
                    <a:pt x="488073" y="1073619"/>
                  </a:lnTo>
                  <a:lnTo>
                    <a:pt x="487387" y="1060919"/>
                  </a:lnTo>
                  <a:lnTo>
                    <a:pt x="484327" y="1060919"/>
                  </a:lnTo>
                  <a:lnTo>
                    <a:pt x="485419" y="1048219"/>
                  </a:lnTo>
                  <a:lnTo>
                    <a:pt x="481495" y="1048219"/>
                  </a:lnTo>
                  <a:lnTo>
                    <a:pt x="480161" y="1035519"/>
                  </a:lnTo>
                  <a:lnTo>
                    <a:pt x="476999" y="1035519"/>
                  </a:lnTo>
                  <a:lnTo>
                    <a:pt x="477202" y="1022819"/>
                  </a:lnTo>
                  <a:lnTo>
                    <a:pt x="473557" y="1022819"/>
                  </a:lnTo>
                  <a:lnTo>
                    <a:pt x="474599" y="1010119"/>
                  </a:lnTo>
                  <a:lnTo>
                    <a:pt x="471639" y="1010119"/>
                  </a:lnTo>
                  <a:lnTo>
                    <a:pt x="469988" y="997419"/>
                  </a:lnTo>
                  <a:lnTo>
                    <a:pt x="465912" y="997419"/>
                  </a:lnTo>
                  <a:lnTo>
                    <a:pt x="466788" y="984719"/>
                  </a:lnTo>
                  <a:lnTo>
                    <a:pt x="461606" y="984719"/>
                  </a:lnTo>
                  <a:lnTo>
                    <a:pt x="463003" y="972019"/>
                  </a:lnTo>
                  <a:lnTo>
                    <a:pt x="459028" y="972019"/>
                  </a:lnTo>
                  <a:lnTo>
                    <a:pt x="457517" y="959319"/>
                  </a:lnTo>
                  <a:lnTo>
                    <a:pt x="455333" y="959319"/>
                  </a:lnTo>
                  <a:lnTo>
                    <a:pt x="453809" y="946619"/>
                  </a:lnTo>
                  <a:lnTo>
                    <a:pt x="447992" y="946619"/>
                  </a:lnTo>
                  <a:lnTo>
                    <a:pt x="447751" y="933919"/>
                  </a:lnTo>
                  <a:lnTo>
                    <a:pt x="444779" y="933919"/>
                  </a:lnTo>
                  <a:lnTo>
                    <a:pt x="443750" y="921219"/>
                  </a:lnTo>
                  <a:lnTo>
                    <a:pt x="441439" y="921219"/>
                  </a:lnTo>
                  <a:lnTo>
                    <a:pt x="442201" y="908519"/>
                  </a:lnTo>
                  <a:lnTo>
                    <a:pt x="451446" y="908519"/>
                  </a:lnTo>
                  <a:lnTo>
                    <a:pt x="453771" y="895819"/>
                  </a:lnTo>
                  <a:lnTo>
                    <a:pt x="457796" y="895819"/>
                  </a:lnTo>
                  <a:lnTo>
                    <a:pt x="457479" y="883119"/>
                  </a:lnTo>
                  <a:lnTo>
                    <a:pt x="465074" y="883119"/>
                  </a:lnTo>
                  <a:lnTo>
                    <a:pt x="463778" y="870419"/>
                  </a:lnTo>
                  <a:lnTo>
                    <a:pt x="467474" y="870419"/>
                  </a:lnTo>
                  <a:lnTo>
                    <a:pt x="470776" y="857719"/>
                  </a:lnTo>
                  <a:lnTo>
                    <a:pt x="472236" y="857719"/>
                  </a:lnTo>
                  <a:lnTo>
                    <a:pt x="474827" y="845019"/>
                  </a:lnTo>
                  <a:lnTo>
                    <a:pt x="477951" y="845019"/>
                  </a:lnTo>
                  <a:lnTo>
                    <a:pt x="477380" y="832319"/>
                  </a:lnTo>
                  <a:lnTo>
                    <a:pt x="482003" y="832319"/>
                  </a:lnTo>
                  <a:lnTo>
                    <a:pt x="482473" y="819619"/>
                  </a:lnTo>
                  <a:lnTo>
                    <a:pt x="464388" y="819619"/>
                  </a:lnTo>
                  <a:lnTo>
                    <a:pt x="464540" y="832319"/>
                  </a:lnTo>
                  <a:lnTo>
                    <a:pt x="460616" y="832319"/>
                  </a:lnTo>
                  <a:lnTo>
                    <a:pt x="461556" y="845019"/>
                  </a:lnTo>
                  <a:lnTo>
                    <a:pt x="457771" y="845019"/>
                  </a:lnTo>
                  <a:lnTo>
                    <a:pt x="458787" y="857719"/>
                  </a:lnTo>
                  <a:lnTo>
                    <a:pt x="455244" y="857719"/>
                  </a:lnTo>
                  <a:lnTo>
                    <a:pt x="448881" y="870419"/>
                  </a:lnTo>
                  <a:lnTo>
                    <a:pt x="447090" y="870419"/>
                  </a:lnTo>
                  <a:lnTo>
                    <a:pt x="445401" y="883119"/>
                  </a:lnTo>
                  <a:lnTo>
                    <a:pt x="441540" y="895819"/>
                  </a:lnTo>
                  <a:lnTo>
                    <a:pt x="431444" y="895819"/>
                  </a:lnTo>
                  <a:lnTo>
                    <a:pt x="430517" y="908519"/>
                  </a:lnTo>
                  <a:lnTo>
                    <a:pt x="331089" y="908519"/>
                  </a:lnTo>
                  <a:lnTo>
                    <a:pt x="327774" y="895819"/>
                  </a:lnTo>
                  <a:lnTo>
                    <a:pt x="304939" y="895819"/>
                  </a:lnTo>
                  <a:lnTo>
                    <a:pt x="300329" y="895819"/>
                  </a:lnTo>
                  <a:lnTo>
                    <a:pt x="302437" y="883119"/>
                  </a:lnTo>
                  <a:lnTo>
                    <a:pt x="298653" y="883119"/>
                  </a:lnTo>
                  <a:lnTo>
                    <a:pt x="296278" y="870419"/>
                  </a:lnTo>
                  <a:lnTo>
                    <a:pt x="294843" y="883119"/>
                  </a:lnTo>
                  <a:lnTo>
                    <a:pt x="261099" y="883119"/>
                  </a:lnTo>
                  <a:lnTo>
                    <a:pt x="258711" y="895819"/>
                  </a:lnTo>
                  <a:lnTo>
                    <a:pt x="219214" y="895819"/>
                  </a:lnTo>
                  <a:lnTo>
                    <a:pt x="217106" y="908519"/>
                  </a:lnTo>
                  <a:lnTo>
                    <a:pt x="171373" y="908519"/>
                  </a:lnTo>
                  <a:lnTo>
                    <a:pt x="169125" y="895819"/>
                  </a:lnTo>
                  <a:lnTo>
                    <a:pt x="167868" y="895819"/>
                  </a:lnTo>
                  <a:lnTo>
                    <a:pt x="167220" y="883119"/>
                  </a:lnTo>
                  <a:lnTo>
                    <a:pt x="165430" y="883119"/>
                  </a:lnTo>
                  <a:lnTo>
                    <a:pt x="165836" y="870419"/>
                  </a:lnTo>
                  <a:lnTo>
                    <a:pt x="164338" y="870419"/>
                  </a:lnTo>
                  <a:lnTo>
                    <a:pt x="164363" y="857719"/>
                  </a:lnTo>
                  <a:lnTo>
                    <a:pt x="163398" y="857719"/>
                  </a:lnTo>
                  <a:lnTo>
                    <a:pt x="161798" y="845019"/>
                  </a:lnTo>
                  <a:lnTo>
                    <a:pt x="161467" y="845019"/>
                  </a:lnTo>
                  <a:lnTo>
                    <a:pt x="159727" y="832319"/>
                  </a:lnTo>
                  <a:lnTo>
                    <a:pt x="159918" y="832319"/>
                  </a:lnTo>
                  <a:lnTo>
                    <a:pt x="159232" y="819619"/>
                  </a:lnTo>
                  <a:lnTo>
                    <a:pt x="156540" y="819619"/>
                  </a:lnTo>
                  <a:lnTo>
                    <a:pt x="158419" y="806919"/>
                  </a:lnTo>
                  <a:lnTo>
                    <a:pt x="157632" y="806919"/>
                  </a:lnTo>
                  <a:lnTo>
                    <a:pt x="155575" y="794219"/>
                  </a:lnTo>
                  <a:lnTo>
                    <a:pt x="154152" y="781519"/>
                  </a:lnTo>
                  <a:lnTo>
                    <a:pt x="154724" y="781519"/>
                  </a:lnTo>
                  <a:lnTo>
                    <a:pt x="152247" y="768819"/>
                  </a:lnTo>
                  <a:lnTo>
                    <a:pt x="153873" y="768819"/>
                  </a:lnTo>
                  <a:lnTo>
                    <a:pt x="151841" y="756119"/>
                  </a:lnTo>
                  <a:lnTo>
                    <a:pt x="152565" y="756119"/>
                  </a:lnTo>
                  <a:lnTo>
                    <a:pt x="152704" y="743419"/>
                  </a:lnTo>
                  <a:lnTo>
                    <a:pt x="151841" y="743419"/>
                  </a:lnTo>
                  <a:lnTo>
                    <a:pt x="152501" y="730719"/>
                  </a:lnTo>
                  <a:lnTo>
                    <a:pt x="150609" y="730719"/>
                  </a:lnTo>
                  <a:lnTo>
                    <a:pt x="152184" y="718019"/>
                  </a:lnTo>
                  <a:lnTo>
                    <a:pt x="150418" y="718019"/>
                  </a:lnTo>
                  <a:lnTo>
                    <a:pt x="153327" y="705319"/>
                  </a:lnTo>
                  <a:lnTo>
                    <a:pt x="151193" y="705319"/>
                  </a:lnTo>
                  <a:lnTo>
                    <a:pt x="149479" y="692619"/>
                  </a:lnTo>
                  <a:lnTo>
                    <a:pt x="151193" y="692619"/>
                  </a:lnTo>
                  <a:lnTo>
                    <a:pt x="150139" y="679919"/>
                  </a:lnTo>
                  <a:lnTo>
                    <a:pt x="151053" y="679919"/>
                  </a:lnTo>
                  <a:lnTo>
                    <a:pt x="153200" y="667219"/>
                  </a:lnTo>
                  <a:lnTo>
                    <a:pt x="149593" y="667219"/>
                  </a:lnTo>
                  <a:lnTo>
                    <a:pt x="152882" y="654519"/>
                  </a:lnTo>
                  <a:lnTo>
                    <a:pt x="154533" y="654519"/>
                  </a:lnTo>
                  <a:lnTo>
                    <a:pt x="154051" y="641819"/>
                  </a:lnTo>
                  <a:lnTo>
                    <a:pt x="151206" y="641819"/>
                  </a:lnTo>
                  <a:lnTo>
                    <a:pt x="149707" y="629119"/>
                  </a:lnTo>
                  <a:lnTo>
                    <a:pt x="147866" y="629119"/>
                  </a:lnTo>
                  <a:lnTo>
                    <a:pt x="146113" y="641819"/>
                  </a:lnTo>
                  <a:lnTo>
                    <a:pt x="143116" y="629119"/>
                  </a:lnTo>
                  <a:lnTo>
                    <a:pt x="141249" y="641819"/>
                  </a:lnTo>
                  <a:lnTo>
                    <a:pt x="138849" y="641819"/>
                  </a:lnTo>
                  <a:lnTo>
                    <a:pt x="138150" y="654519"/>
                  </a:lnTo>
                  <a:lnTo>
                    <a:pt x="136842" y="654519"/>
                  </a:lnTo>
                  <a:lnTo>
                    <a:pt x="135623" y="667219"/>
                  </a:lnTo>
                  <a:lnTo>
                    <a:pt x="135432" y="667219"/>
                  </a:lnTo>
                  <a:lnTo>
                    <a:pt x="134645" y="679919"/>
                  </a:lnTo>
                  <a:lnTo>
                    <a:pt x="135610" y="679919"/>
                  </a:lnTo>
                  <a:lnTo>
                    <a:pt x="135242" y="692619"/>
                  </a:lnTo>
                  <a:lnTo>
                    <a:pt x="134543" y="692619"/>
                  </a:lnTo>
                  <a:lnTo>
                    <a:pt x="136677" y="705319"/>
                  </a:lnTo>
                  <a:lnTo>
                    <a:pt x="134124" y="705319"/>
                  </a:lnTo>
                  <a:lnTo>
                    <a:pt x="135077" y="718019"/>
                  </a:lnTo>
                  <a:lnTo>
                    <a:pt x="136118" y="718019"/>
                  </a:lnTo>
                  <a:lnTo>
                    <a:pt x="133946" y="730719"/>
                  </a:lnTo>
                  <a:lnTo>
                    <a:pt x="135724" y="730719"/>
                  </a:lnTo>
                  <a:lnTo>
                    <a:pt x="135369" y="743419"/>
                  </a:lnTo>
                  <a:lnTo>
                    <a:pt x="135839" y="743419"/>
                  </a:lnTo>
                  <a:lnTo>
                    <a:pt x="137553" y="756119"/>
                  </a:lnTo>
                  <a:lnTo>
                    <a:pt x="136423" y="756119"/>
                  </a:lnTo>
                  <a:lnTo>
                    <a:pt x="136906" y="768819"/>
                  </a:lnTo>
                  <a:lnTo>
                    <a:pt x="137642" y="768819"/>
                  </a:lnTo>
                  <a:lnTo>
                    <a:pt x="137706" y="781519"/>
                  </a:lnTo>
                  <a:lnTo>
                    <a:pt x="138404" y="781519"/>
                  </a:lnTo>
                  <a:lnTo>
                    <a:pt x="138557" y="794219"/>
                  </a:lnTo>
                  <a:lnTo>
                    <a:pt x="140652" y="794219"/>
                  </a:lnTo>
                  <a:lnTo>
                    <a:pt x="141503" y="806919"/>
                  </a:lnTo>
                  <a:lnTo>
                    <a:pt x="143294" y="806919"/>
                  </a:lnTo>
                  <a:lnTo>
                    <a:pt x="142024" y="819619"/>
                  </a:lnTo>
                  <a:lnTo>
                    <a:pt x="144399" y="819619"/>
                  </a:lnTo>
                  <a:lnTo>
                    <a:pt x="144322" y="832319"/>
                  </a:lnTo>
                  <a:lnTo>
                    <a:pt x="147523" y="845019"/>
                  </a:lnTo>
                  <a:lnTo>
                    <a:pt x="146037" y="845019"/>
                  </a:lnTo>
                  <a:lnTo>
                    <a:pt x="146672" y="857719"/>
                  </a:lnTo>
                  <a:lnTo>
                    <a:pt x="149479" y="857719"/>
                  </a:lnTo>
                  <a:lnTo>
                    <a:pt x="147777" y="870419"/>
                  </a:lnTo>
                  <a:lnTo>
                    <a:pt x="148691" y="870419"/>
                  </a:lnTo>
                  <a:lnTo>
                    <a:pt x="152603" y="883119"/>
                  </a:lnTo>
                  <a:lnTo>
                    <a:pt x="151307" y="883119"/>
                  </a:lnTo>
                  <a:lnTo>
                    <a:pt x="152222" y="895819"/>
                  </a:lnTo>
                  <a:lnTo>
                    <a:pt x="153974" y="895819"/>
                  </a:lnTo>
                  <a:lnTo>
                    <a:pt x="155257" y="908519"/>
                  </a:lnTo>
                  <a:lnTo>
                    <a:pt x="158305" y="908519"/>
                  </a:lnTo>
                  <a:lnTo>
                    <a:pt x="158508" y="921219"/>
                  </a:lnTo>
                  <a:lnTo>
                    <a:pt x="163791" y="921219"/>
                  </a:lnTo>
                  <a:lnTo>
                    <a:pt x="163728" y="933919"/>
                  </a:lnTo>
                  <a:lnTo>
                    <a:pt x="159410" y="933919"/>
                  </a:lnTo>
                  <a:lnTo>
                    <a:pt x="157340" y="946619"/>
                  </a:lnTo>
                  <a:lnTo>
                    <a:pt x="153733" y="946619"/>
                  </a:lnTo>
                  <a:lnTo>
                    <a:pt x="154000" y="959319"/>
                  </a:lnTo>
                  <a:lnTo>
                    <a:pt x="150761" y="959319"/>
                  </a:lnTo>
                  <a:lnTo>
                    <a:pt x="149301" y="972019"/>
                  </a:lnTo>
                  <a:lnTo>
                    <a:pt x="146710" y="972019"/>
                  </a:lnTo>
                  <a:lnTo>
                    <a:pt x="143967" y="984719"/>
                  </a:lnTo>
                  <a:lnTo>
                    <a:pt x="142748" y="984719"/>
                  </a:lnTo>
                  <a:lnTo>
                    <a:pt x="138912" y="997419"/>
                  </a:lnTo>
                  <a:lnTo>
                    <a:pt x="137020" y="997419"/>
                  </a:lnTo>
                  <a:lnTo>
                    <a:pt x="136702" y="1010119"/>
                  </a:lnTo>
                  <a:lnTo>
                    <a:pt x="134327" y="1010119"/>
                  </a:lnTo>
                  <a:lnTo>
                    <a:pt x="134061" y="1022819"/>
                  </a:lnTo>
                  <a:lnTo>
                    <a:pt x="131673" y="1022819"/>
                  </a:lnTo>
                  <a:lnTo>
                    <a:pt x="129603" y="1035519"/>
                  </a:lnTo>
                  <a:lnTo>
                    <a:pt x="128066" y="1035519"/>
                  </a:lnTo>
                  <a:lnTo>
                    <a:pt x="127444" y="1048219"/>
                  </a:lnTo>
                  <a:lnTo>
                    <a:pt x="124701" y="1048219"/>
                  </a:lnTo>
                  <a:lnTo>
                    <a:pt x="124333" y="1060919"/>
                  </a:lnTo>
                  <a:lnTo>
                    <a:pt x="120865" y="1060919"/>
                  </a:lnTo>
                  <a:lnTo>
                    <a:pt x="120002" y="1073619"/>
                  </a:lnTo>
                  <a:lnTo>
                    <a:pt x="115684" y="1086319"/>
                  </a:lnTo>
                  <a:lnTo>
                    <a:pt x="114642" y="1086319"/>
                  </a:lnTo>
                  <a:lnTo>
                    <a:pt x="115773" y="1099019"/>
                  </a:lnTo>
                  <a:lnTo>
                    <a:pt x="112928" y="1099019"/>
                  </a:lnTo>
                  <a:lnTo>
                    <a:pt x="113284" y="1111719"/>
                  </a:lnTo>
                  <a:lnTo>
                    <a:pt x="112522" y="1111719"/>
                  </a:lnTo>
                  <a:lnTo>
                    <a:pt x="108712" y="1124419"/>
                  </a:lnTo>
                  <a:lnTo>
                    <a:pt x="106387" y="1124419"/>
                  </a:lnTo>
                  <a:lnTo>
                    <a:pt x="106426" y="1137119"/>
                  </a:lnTo>
                  <a:lnTo>
                    <a:pt x="105892" y="1137119"/>
                  </a:lnTo>
                  <a:lnTo>
                    <a:pt x="104508" y="1149819"/>
                  </a:lnTo>
                  <a:lnTo>
                    <a:pt x="102933" y="1149819"/>
                  </a:lnTo>
                  <a:lnTo>
                    <a:pt x="101028" y="1162519"/>
                  </a:lnTo>
                  <a:lnTo>
                    <a:pt x="100101" y="1162519"/>
                  </a:lnTo>
                  <a:lnTo>
                    <a:pt x="100444" y="1175219"/>
                  </a:lnTo>
                  <a:lnTo>
                    <a:pt x="98437" y="1175219"/>
                  </a:lnTo>
                  <a:lnTo>
                    <a:pt x="95313" y="1187919"/>
                  </a:lnTo>
                  <a:lnTo>
                    <a:pt x="94703" y="1187919"/>
                  </a:lnTo>
                  <a:lnTo>
                    <a:pt x="94843" y="1200619"/>
                  </a:lnTo>
                  <a:lnTo>
                    <a:pt x="94462" y="1200619"/>
                  </a:lnTo>
                  <a:lnTo>
                    <a:pt x="91922" y="1213319"/>
                  </a:lnTo>
                  <a:lnTo>
                    <a:pt x="91084" y="1213319"/>
                  </a:lnTo>
                  <a:lnTo>
                    <a:pt x="90843" y="1226019"/>
                  </a:lnTo>
                  <a:lnTo>
                    <a:pt x="86868" y="1226019"/>
                  </a:lnTo>
                  <a:lnTo>
                    <a:pt x="88823" y="1213319"/>
                  </a:lnTo>
                  <a:lnTo>
                    <a:pt x="87185" y="1213319"/>
                  </a:lnTo>
                  <a:lnTo>
                    <a:pt x="87388" y="1200619"/>
                  </a:lnTo>
                  <a:lnTo>
                    <a:pt x="87045" y="1200619"/>
                  </a:lnTo>
                  <a:lnTo>
                    <a:pt x="87287" y="1187919"/>
                  </a:lnTo>
                  <a:lnTo>
                    <a:pt x="73190" y="1187919"/>
                  </a:lnTo>
                  <a:lnTo>
                    <a:pt x="73063" y="1200619"/>
                  </a:lnTo>
                  <a:lnTo>
                    <a:pt x="71945" y="1200619"/>
                  </a:lnTo>
                  <a:lnTo>
                    <a:pt x="71183" y="1213319"/>
                  </a:lnTo>
                  <a:lnTo>
                    <a:pt x="71043" y="1213319"/>
                  </a:lnTo>
                  <a:lnTo>
                    <a:pt x="71208" y="1226019"/>
                  </a:lnTo>
                  <a:lnTo>
                    <a:pt x="73228" y="1226019"/>
                  </a:lnTo>
                  <a:lnTo>
                    <a:pt x="72199" y="1238719"/>
                  </a:lnTo>
                  <a:lnTo>
                    <a:pt x="72961" y="1238719"/>
                  </a:lnTo>
                  <a:lnTo>
                    <a:pt x="74676" y="1251419"/>
                  </a:lnTo>
                  <a:lnTo>
                    <a:pt x="76466" y="1251419"/>
                  </a:lnTo>
                  <a:lnTo>
                    <a:pt x="76974" y="1264119"/>
                  </a:lnTo>
                  <a:lnTo>
                    <a:pt x="81851" y="1264119"/>
                  </a:lnTo>
                  <a:lnTo>
                    <a:pt x="82105" y="1276819"/>
                  </a:lnTo>
                  <a:lnTo>
                    <a:pt x="78981" y="1276819"/>
                  </a:lnTo>
                  <a:lnTo>
                    <a:pt x="80365" y="1289519"/>
                  </a:lnTo>
                  <a:lnTo>
                    <a:pt x="70129" y="1289519"/>
                  </a:lnTo>
                  <a:lnTo>
                    <a:pt x="69380" y="1276819"/>
                  </a:lnTo>
                  <a:lnTo>
                    <a:pt x="63741" y="1276819"/>
                  </a:lnTo>
                  <a:lnTo>
                    <a:pt x="60121" y="1264119"/>
                  </a:lnTo>
                  <a:lnTo>
                    <a:pt x="52133" y="1264119"/>
                  </a:lnTo>
                  <a:lnTo>
                    <a:pt x="51689" y="1251419"/>
                  </a:lnTo>
                  <a:lnTo>
                    <a:pt x="40881" y="1251419"/>
                  </a:lnTo>
                  <a:lnTo>
                    <a:pt x="40081" y="1264119"/>
                  </a:lnTo>
                  <a:lnTo>
                    <a:pt x="41186" y="1264119"/>
                  </a:lnTo>
                  <a:lnTo>
                    <a:pt x="42748" y="1276819"/>
                  </a:lnTo>
                  <a:lnTo>
                    <a:pt x="50368" y="1276819"/>
                  </a:lnTo>
                  <a:lnTo>
                    <a:pt x="57289" y="1289519"/>
                  </a:lnTo>
                  <a:lnTo>
                    <a:pt x="60502" y="1289519"/>
                  </a:lnTo>
                  <a:lnTo>
                    <a:pt x="63601" y="1302219"/>
                  </a:lnTo>
                  <a:lnTo>
                    <a:pt x="70142" y="1302219"/>
                  </a:lnTo>
                  <a:lnTo>
                    <a:pt x="70789" y="1314919"/>
                  </a:lnTo>
                  <a:lnTo>
                    <a:pt x="74803" y="1314919"/>
                  </a:lnTo>
                  <a:lnTo>
                    <a:pt x="74002" y="1327619"/>
                  </a:lnTo>
                  <a:lnTo>
                    <a:pt x="72364" y="1327619"/>
                  </a:lnTo>
                  <a:lnTo>
                    <a:pt x="69900" y="1340319"/>
                  </a:lnTo>
                  <a:lnTo>
                    <a:pt x="71170" y="1340319"/>
                  </a:lnTo>
                  <a:lnTo>
                    <a:pt x="67589" y="1353019"/>
                  </a:lnTo>
                  <a:lnTo>
                    <a:pt x="68300" y="1365719"/>
                  </a:lnTo>
                  <a:lnTo>
                    <a:pt x="67945" y="1365719"/>
                  </a:lnTo>
                  <a:lnTo>
                    <a:pt x="65646" y="1378419"/>
                  </a:lnTo>
                  <a:lnTo>
                    <a:pt x="64922" y="1378419"/>
                  </a:lnTo>
                  <a:lnTo>
                    <a:pt x="62877" y="1391119"/>
                  </a:lnTo>
                  <a:lnTo>
                    <a:pt x="63525" y="1391119"/>
                  </a:lnTo>
                  <a:lnTo>
                    <a:pt x="60286" y="1403819"/>
                  </a:lnTo>
                  <a:lnTo>
                    <a:pt x="60921" y="1416519"/>
                  </a:lnTo>
                  <a:lnTo>
                    <a:pt x="59245" y="1416519"/>
                  </a:lnTo>
                  <a:lnTo>
                    <a:pt x="57670" y="1429219"/>
                  </a:lnTo>
                  <a:lnTo>
                    <a:pt x="56400" y="1429219"/>
                  </a:lnTo>
                  <a:lnTo>
                    <a:pt x="58077" y="1441919"/>
                  </a:lnTo>
                  <a:lnTo>
                    <a:pt x="55765" y="1441919"/>
                  </a:lnTo>
                  <a:lnTo>
                    <a:pt x="55232" y="1454619"/>
                  </a:lnTo>
                  <a:lnTo>
                    <a:pt x="55016" y="1454619"/>
                  </a:lnTo>
                  <a:lnTo>
                    <a:pt x="52285" y="1467319"/>
                  </a:lnTo>
                  <a:lnTo>
                    <a:pt x="52298" y="1480019"/>
                  </a:lnTo>
                  <a:lnTo>
                    <a:pt x="51625" y="1480019"/>
                  </a:lnTo>
                  <a:lnTo>
                    <a:pt x="50723" y="1492719"/>
                  </a:lnTo>
                  <a:lnTo>
                    <a:pt x="49568" y="1492719"/>
                  </a:lnTo>
                  <a:lnTo>
                    <a:pt x="49225" y="1505419"/>
                  </a:lnTo>
                  <a:lnTo>
                    <a:pt x="47155" y="1505419"/>
                  </a:lnTo>
                  <a:lnTo>
                    <a:pt x="47929" y="1518119"/>
                  </a:lnTo>
                  <a:lnTo>
                    <a:pt x="46824" y="1518119"/>
                  </a:lnTo>
                  <a:lnTo>
                    <a:pt x="46748" y="1530819"/>
                  </a:lnTo>
                  <a:lnTo>
                    <a:pt x="43840" y="1530819"/>
                  </a:lnTo>
                  <a:lnTo>
                    <a:pt x="43497" y="1543519"/>
                  </a:lnTo>
                  <a:lnTo>
                    <a:pt x="43129" y="1543519"/>
                  </a:lnTo>
                  <a:lnTo>
                    <a:pt x="43954" y="1556219"/>
                  </a:lnTo>
                  <a:lnTo>
                    <a:pt x="42659" y="1556219"/>
                  </a:lnTo>
                  <a:lnTo>
                    <a:pt x="40500" y="1568919"/>
                  </a:lnTo>
                  <a:lnTo>
                    <a:pt x="39446" y="1568919"/>
                  </a:lnTo>
                  <a:lnTo>
                    <a:pt x="40055" y="1581619"/>
                  </a:lnTo>
                  <a:lnTo>
                    <a:pt x="37363" y="1581619"/>
                  </a:lnTo>
                  <a:lnTo>
                    <a:pt x="39395" y="1594319"/>
                  </a:lnTo>
                  <a:lnTo>
                    <a:pt x="38239" y="1594319"/>
                  </a:lnTo>
                  <a:lnTo>
                    <a:pt x="37630" y="1607019"/>
                  </a:lnTo>
                  <a:lnTo>
                    <a:pt x="33807" y="1607019"/>
                  </a:lnTo>
                  <a:lnTo>
                    <a:pt x="36487" y="1619719"/>
                  </a:lnTo>
                  <a:lnTo>
                    <a:pt x="33997" y="1619719"/>
                  </a:lnTo>
                  <a:lnTo>
                    <a:pt x="35636" y="1632419"/>
                  </a:lnTo>
                  <a:lnTo>
                    <a:pt x="33756" y="1632419"/>
                  </a:lnTo>
                  <a:lnTo>
                    <a:pt x="33921" y="1645119"/>
                  </a:lnTo>
                  <a:lnTo>
                    <a:pt x="32105" y="1645119"/>
                  </a:lnTo>
                  <a:lnTo>
                    <a:pt x="32067" y="1657819"/>
                  </a:lnTo>
                  <a:lnTo>
                    <a:pt x="30886" y="1657819"/>
                  </a:lnTo>
                  <a:lnTo>
                    <a:pt x="29591" y="1670519"/>
                  </a:lnTo>
                  <a:lnTo>
                    <a:pt x="29895" y="1670519"/>
                  </a:lnTo>
                  <a:lnTo>
                    <a:pt x="29095" y="1683219"/>
                  </a:lnTo>
                  <a:lnTo>
                    <a:pt x="28079" y="1683219"/>
                  </a:lnTo>
                  <a:lnTo>
                    <a:pt x="28689" y="1695919"/>
                  </a:lnTo>
                  <a:lnTo>
                    <a:pt x="26581" y="1695919"/>
                  </a:lnTo>
                  <a:lnTo>
                    <a:pt x="26758" y="1708619"/>
                  </a:lnTo>
                  <a:lnTo>
                    <a:pt x="26022" y="1708619"/>
                  </a:lnTo>
                  <a:lnTo>
                    <a:pt x="25400" y="1721319"/>
                  </a:lnTo>
                  <a:lnTo>
                    <a:pt x="23901" y="1721319"/>
                  </a:lnTo>
                  <a:lnTo>
                    <a:pt x="26339" y="1734019"/>
                  </a:lnTo>
                  <a:lnTo>
                    <a:pt x="25031" y="1734019"/>
                  </a:lnTo>
                  <a:lnTo>
                    <a:pt x="22910" y="1746719"/>
                  </a:lnTo>
                  <a:lnTo>
                    <a:pt x="21577" y="1746719"/>
                  </a:lnTo>
                  <a:lnTo>
                    <a:pt x="22885" y="1759419"/>
                  </a:lnTo>
                  <a:lnTo>
                    <a:pt x="20320" y="1759419"/>
                  </a:lnTo>
                  <a:lnTo>
                    <a:pt x="20637" y="1772119"/>
                  </a:lnTo>
                  <a:lnTo>
                    <a:pt x="20955" y="1772119"/>
                  </a:lnTo>
                  <a:lnTo>
                    <a:pt x="18719" y="1784819"/>
                  </a:lnTo>
                  <a:lnTo>
                    <a:pt x="19037" y="1784819"/>
                  </a:lnTo>
                  <a:lnTo>
                    <a:pt x="17983" y="1797519"/>
                  </a:lnTo>
                  <a:lnTo>
                    <a:pt x="16814" y="1797519"/>
                  </a:lnTo>
                  <a:lnTo>
                    <a:pt x="17970" y="1810219"/>
                  </a:lnTo>
                  <a:lnTo>
                    <a:pt x="17373" y="1810219"/>
                  </a:lnTo>
                  <a:lnTo>
                    <a:pt x="15951" y="1822919"/>
                  </a:lnTo>
                  <a:lnTo>
                    <a:pt x="14490" y="1822919"/>
                  </a:lnTo>
                  <a:lnTo>
                    <a:pt x="14922" y="1835619"/>
                  </a:lnTo>
                  <a:lnTo>
                    <a:pt x="14465" y="1835619"/>
                  </a:lnTo>
                  <a:lnTo>
                    <a:pt x="13487" y="1848319"/>
                  </a:lnTo>
                  <a:lnTo>
                    <a:pt x="12090" y="1848319"/>
                  </a:lnTo>
                  <a:lnTo>
                    <a:pt x="13970" y="1861019"/>
                  </a:lnTo>
                  <a:lnTo>
                    <a:pt x="11506" y="1861019"/>
                  </a:lnTo>
                  <a:lnTo>
                    <a:pt x="12484" y="1873719"/>
                  </a:lnTo>
                  <a:lnTo>
                    <a:pt x="11455" y="1873719"/>
                  </a:lnTo>
                  <a:lnTo>
                    <a:pt x="11353" y="1886419"/>
                  </a:lnTo>
                  <a:lnTo>
                    <a:pt x="9817" y="1899119"/>
                  </a:lnTo>
                  <a:lnTo>
                    <a:pt x="8280" y="1899119"/>
                  </a:lnTo>
                  <a:lnTo>
                    <a:pt x="7899" y="1911819"/>
                  </a:lnTo>
                  <a:lnTo>
                    <a:pt x="7747" y="1911819"/>
                  </a:lnTo>
                  <a:lnTo>
                    <a:pt x="8839" y="1924519"/>
                  </a:lnTo>
                  <a:lnTo>
                    <a:pt x="8166" y="1924519"/>
                  </a:lnTo>
                  <a:lnTo>
                    <a:pt x="8369" y="1937219"/>
                  </a:lnTo>
                  <a:lnTo>
                    <a:pt x="6121" y="1937219"/>
                  </a:lnTo>
                  <a:lnTo>
                    <a:pt x="5397" y="1949919"/>
                  </a:lnTo>
                  <a:lnTo>
                    <a:pt x="6261" y="1949919"/>
                  </a:lnTo>
                  <a:lnTo>
                    <a:pt x="3746" y="1962619"/>
                  </a:lnTo>
                  <a:lnTo>
                    <a:pt x="4406" y="1962619"/>
                  </a:lnTo>
                  <a:lnTo>
                    <a:pt x="5181" y="1975319"/>
                  </a:lnTo>
                  <a:lnTo>
                    <a:pt x="3441" y="1975319"/>
                  </a:lnTo>
                  <a:lnTo>
                    <a:pt x="3390" y="1988019"/>
                  </a:lnTo>
                  <a:lnTo>
                    <a:pt x="2070" y="1988019"/>
                  </a:lnTo>
                  <a:lnTo>
                    <a:pt x="2565" y="2000719"/>
                  </a:lnTo>
                  <a:lnTo>
                    <a:pt x="2235" y="2000719"/>
                  </a:lnTo>
                  <a:lnTo>
                    <a:pt x="1587" y="2013419"/>
                  </a:lnTo>
                  <a:lnTo>
                    <a:pt x="431" y="2013419"/>
                  </a:lnTo>
                  <a:lnTo>
                    <a:pt x="1358" y="2026119"/>
                  </a:lnTo>
                  <a:lnTo>
                    <a:pt x="0" y="2026119"/>
                  </a:lnTo>
                  <a:lnTo>
                    <a:pt x="2628" y="2038819"/>
                  </a:lnTo>
                  <a:lnTo>
                    <a:pt x="17195" y="2038819"/>
                  </a:lnTo>
                  <a:lnTo>
                    <a:pt x="18072" y="2026119"/>
                  </a:lnTo>
                  <a:lnTo>
                    <a:pt x="60566" y="2026119"/>
                  </a:lnTo>
                  <a:lnTo>
                    <a:pt x="63512" y="2013419"/>
                  </a:lnTo>
                  <a:lnTo>
                    <a:pt x="189052" y="2013419"/>
                  </a:lnTo>
                  <a:lnTo>
                    <a:pt x="190169" y="2026119"/>
                  </a:lnTo>
                  <a:lnTo>
                    <a:pt x="193751" y="2026119"/>
                  </a:lnTo>
                  <a:lnTo>
                    <a:pt x="193116" y="2038819"/>
                  </a:lnTo>
                  <a:lnTo>
                    <a:pt x="196303" y="2038819"/>
                  </a:lnTo>
                  <a:lnTo>
                    <a:pt x="195326" y="2051519"/>
                  </a:lnTo>
                  <a:lnTo>
                    <a:pt x="199275" y="2051519"/>
                  </a:lnTo>
                  <a:lnTo>
                    <a:pt x="199123" y="2064219"/>
                  </a:lnTo>
                  <a:lnTo>
                    <a:pt x="201104" y="2064219"/>
                  </a:lnTo>
                  <a:lnTo>
                    <a:pt x="202387" y="2076919"/>
                  </a:lnTo>
                  <a:lnTo>
                    <a:pt x="202882" y="2076919"/>
                  </a:lnTo>
                  <a:lnTo>
                    <a:pt x="205486" y="2089619"/>
                  </a:lnTo>
                  <a:lnTo>
                    <a:pt x="206514" y="2089619"/>
                  </a:lnTo>
                  <a:lnTo>
                    <a:pt x="206603" y="2102319"/>
                  </a:lnTo>
                  <a:lnTo>
                    <a:pt x="206438" y="2102319"/>
                  </a:lnTo>
                  <a:lnTo>
                    <a:pt x="207568" y="2108670"/>
                  </a:lnTo>
                  <a:lnTo>
                    <a:pt x="206730" y="2115020"/>
                  </a:lnTo>
                  <a:lnTo>
                    <a:pt x="207860" y="2115020"/>
                  </a:lnTo>
                  <a:lnTo>
                    <a:pt x="209308" y="2127720"/>
                  </a:lnTo>
                  <a:lnTo>
                    <a:pt x="209562" y="2127720"/>
                  </a:lnTo>
                  <a:lnTo>
                    <a:pt x="209677" y="2140420"/>
                  </a:lnTo>
                  <a:lnTo>
                    <a:pt x="198031" y="2140420"/>
                  </a:lnTo>
                  <a:lnTo>
                    <a:pt x="195808" y="2153120"/>
                  </a:lnTo>
                  <a:lnTo>
                    <a:pt x="191312" y="2140420"/>
                  </a:lnTo>
                  <a:lnTo>
                    <a:pt x="188569" y="2153120"/>
                  </a:lnTo>
                  <a:lnTo>
                    <a:pt x="170980" y="2153120"/>
                  </a:lnTo>
                  <a:lnTo>
                    <a:pt x="169799" y="2165820"/>
                  </a:lnTo>
                  <a:lnTo>
                    <a:pt x="158686" y="2165820"/>
                  </a:lnTo>
                  <a:lnTo>
                    <a:pt x="156768" y="2178520"/>
                  </a:lnTo>
                  <a:lnTo>
                    <a:pt x="146875" y="2178520"/>
                  </a:lnTo>
                  <a:lnTo>
                    <a:pt x="145669" y="2191220"/>
                  </a:lnTo>
                  <a:lnTo>
                    <a:pt x="137261" y="2191220"/>
                  </a:lnTo>
                  <a:lnTo>
                    <a:pt x="135890" y="2203920"/>
                  </a:lnTo>
                  <a:lnTo>
                    <a:pt x="132295" y="2203920"/>
                  </a:lnTo>
                  <a:lnTo>
                    <a:pt x="129946" y="2216620"/>
                  </a:lnTo>
                  <a:lnTo>
                    <a:pt x="123913" y="2216620"/>
                  </a:lnTo>
                  <a:lnTo>
                    <a:pt x="124841" y="2229320"/>
                  </a:lnTo>
                  <a:lnTo>
                    <a:pt x="122745" y="2229320"/>
                  </a:lnTo>
                  <a:lnTo>
                    <a:pt x="121577" y="2242020"/>
                  </a:lnTo>
                  <a:lnTo>
                    <a:pt x="122097" y="2242020"/>
                  </a:lnTo>
                  <a:lnTo>
                    <a:pt x="121793" y="2254720"/>
                  </a:lnTo>
                  <a:lnTo>
                    <a:pt x="205701" y="2254720"/>
                  </a:lnTo>
                  <a:lnTo>
                    <a:pt x="208699" y="2242020"/>
                  </a:lnTo>
                  <a:lnTo>
                    <a:pt x="236601" y="2242020"/>
                  </a:lnTo>
                  <a:lnTo>
                    <a:pt x="237769" y="2229320"/>
                  </a:lnTo>
                  <a:lnTo>
                    <a:pt x="265696" y="2229320"/>
                  </a:lnTo>
                  <a:lnTo>
                    <a:pt x="267754" y="2216620"/>
                  </a:lnTo>
                  <a:lnTo>
                    <a:pt x="280746" y="2216620"/>
                  </a:lnTo>
                  <a:lnTo>
                    <a:pt x="283375" y="2203920"/>
                  </a:lnTo>
                  <a:lnTo>
                    <a:pt x="295478" y="2203920"/>
                  </a:lnTo>
                  <a:lnTo>
                    <a:pt x="295541" y="2191220"/>
                  </a:lnTo>
                  <a:lnTo>
                    <a:pt x="299999" y="2191220"/>
                  </a:lnTo>
                  <a:lnTo>
                    <a:pt x="301675" y="2178520"/>
                  </a:lnTo>
                  <a:lnTo>
                    <a:pt x="302031" y="2178520"/>
                  </a:lnTo>
                  <a:lnTo>
                    <a:pt x="303250" y="2165820"/>
                  </a:lnTo>
                  <a:lnTo>
                    <a:pt x="300443" y="2165820"/>
                  </a:lnTo>
                  <a:lnTo>
                    <a:pt x="299758" y="2153120"/>
                  </a:lnTo>
                  <a:lnTo>
                    <a:pt x="294728" y="2153120"/>
                  </a:lnTo>
                  <a:lnTo>
                    <a:pt x="291249" y="2140420"/>
                  </a:lnTo>
                  <a:lnTo>
                    <a:pt x="290385" y="2140420"/>
                  </a:lnTo>
                  <a:lnTo>
                    <a:pt x="288645" y="2127720"/>
                  </a:lnTo>
                  <a:lnTo>
                    <a:pt x="287718" y="2127720"/>
                  </a:lnTo>
                  <a:lnTo>
                    <a:pt x="288912" y="2115020"/>
                  </a:lnTo>
                  <a:lnTo>
                    <a:pt x="288023" y="2115020"/>
                  </a:lnTo>
                  <a:lnTo>
                    <a:pt x="288556" y="2102319"/>
                  </a:lnTo>
                  <a:lnTo>
                    <a:pt x="289331" y="2102319"/>
                  </a:lnTo>
                  <a:lnTo>
                    <a:pt x="286715" y="2089619"/>
                  </a:lnTo>
                  <a:lnTo>
                    <a:pt x="287807" y="2089619"/>
                  </a:lnTo>
                  <a:lnTo>
                    <a:pt x="285432" y="2076919"/>
                  </a:lnTo>
                  <a:lnTo>
                    <a:pt x="286080" y="2076919"/>
                  </a:lnTo>
                  <a:lnTo>
                    <a:pt x="287426" y="2064219"/>
                  </a:lnTo>
                  <a:lnTo>
                    <a:pt x="287159" y="2064219"/>
                  </a:lnTo>
                  <a:lnTo>
                    <a:pt x="284911" y="2051519"/>
                  </a:lnTo>
                  <a:lnTo>
                    <a:pt x="285076" y="2051519"/>
                  </a:lnTo>
                  <a:lnTo>
                    <a:pt x="288340" y="2038819"/>
                  </a:lnTo>
                  <a:lnTo>
                    <a:pt x="287439" y="2038819"/>
                  </a:lnTo>
                  <a:lnTo>
                    <a:pt x="285026" y="2026119"/>
                  </a:lnTo>
                  <a:lnTo>
                    <a:pt x="303085" y="2026119"/>
                  </a:lnTo>
                  <a:lnTo>
                    <a:pt x="306146" y="2038819"/>
                  </a:lnTo>
                  <a:lnTo>
                    <a:pt x="315696" y="2038819"/>
                  </a:lnTo>
                  <a:lnTo>
                    <a:pt x="315595" y="2051519"/>
                  </a:lnTo>
                  <a:lnTo>
                    <a:pt x="317842" y="2051519"/>
                  </a:lnTo>
                  <a:lnTo>
                    <a:pt x="316560" y="2064219"/>
                  </a:lnTo>
                  <a:lnTo>
                    <a:pt x="318084" y="2064219"/>
                  </a:lnTo>
                  <a:lnTo>
                    <a:pt x="319239" y="2076919"/>
                  </a:lnTo>
                  <a:lnTo>
                    <a:pt x="320040" y="2076919"/>
                  </a:lnTo>
                  <a:lnTo>
                    <a:pt x="318312" y="2089619"/>
                  </a:lnTo>
                  <a:lnTo>
                    <a:pt x="319976" y="2089619"/>
                  </a:lnTo>
                  <a:lnTo>
                    <a:pt x="320078" y="2102319"/>
                  </a:lnTo>
                  <a:lnTo>
                    <a:pt x="322707" y="2102319"/>
                  </a:lnTo>
                  <a:lnTo>
                    <a:pt x="322541" y="2115020"/>
                  </a:lnTo>
                  <a:lnTo>
                    <a:pt x="323621" y="2115020"/>
                  </a:lnTo>
                  <a:lnTo>
                    <a:pt x="323811" y="2127720"/>
                  </a:lnTo>
                  <a:lnTo>
                    <a:pt x="322999" y="2127720"/>
                  </a:lnTo>
                  <a:lnTo>
                    <a:pt x="321005" y="2140420"/>
                  </a:lnTo>
                  <a:lnTo>
                    <a:pt x="315518" y="2140420"/>
                  </a:lnTo>
                  <a:lnTo>
                    <a:pt x="313131" y="2153120"/>
                  </a:lnTo>
                  <a:lnTo>
                    <a:pt x="309816" y="2153120"/>
                  </a:lnTo>
                  <a:lnTo>
                    <a:pt x="308787" y="2165820"/>
                  </a:lnTo>
                  <a:lnTo>
                    <a:pt x="307314" y="2178520"/>
                  </a:lnTo>
                  <a:lnTo>
                    <a:pt x="309232" y="2178520"/>
                  </a:lnTo>
                  <a:lnTo>
                    <a:pt x="308521" y="2191220"/>
                  </a:lnTo>
                  <a:lnTo>
                    <a:pt x="312610" y="2191220"/>
                  </a:lnTo>
                  <a:lnTo>
                    <a:pt x="313740" y="2203920"/>
                  </a:lnTo>
                  <a:lnTo>
                    <a:pt x="321919" y="2203920"/>
                  </a:lnTo>
                  <a:lnTo>
                    <a:pt x="323532" y="2216620"/>
                  </a:lnTo>
                  <a:lnTo>
                    <a:pt x="345795" y="2216620"/>
                  </a:lnTo>
                  <a:lnTo>
                    <a:pt x="348538" y="2229320"/>
                  </a:lnTo>
                  <a:lnTo>
                    <a:pt x="368490" y="2229320"/>
                  </a:lnTo>
                  <a:lnTo>
                    <a:pt x="370497" y="2242020"/>
                  </a:lnTo>
                  <a:lnTo>
                    <a:pt x="395109" y="2242020"/>
                  </a:lnTo>
                  <a:lnTo>
                    <a:pt x="399351" y="2254720"/>
                  </a:lnTo>
                  <a:lnTo>
                    <a:pt x="485317" y="2254720"/>
                  </a:lnTo>
                  <a:lnTo>
                    <a:pt x="487413" y="2242020"/>
                  </a:lnTo>
                  <a:lnTo>
                    <a:pt x="487616" y="2242020"/>
                  </a:lnTo>
                  <a:lnTo>
                    <a:pt x="488086" y="2229320"/>
                  </a:lnTo>
                  <a:lnTo>
                    <a:pt x="485559" y="2229320"/>
                  </a:lnTo>
                  <a:lnTo>
                    <a:pt x="487045" y="2216620"/>
                  </a:lnTo>
                  <a:lnTo>
                    <a:pt x="480123" y="2216620"/>
                  </a:lnTo>
                  <a:lnTo>
                    <a:pt x="479437" y="2203920"/>
                  </a:lnTo>
                  <a:lnTo>
                    <a:pt x="475272" y="2203920"/>
                  </a:lnTo>
                  <a:lnTo>
                    <a:pt x="471195" y="2191220"/>
                  </a:lnTo>
                  <a:lnTo>
                    <a:pt x="462203" y="2191220"/>
                  </a:lnTo>
                  <a:lnTo>
                    <a:pt x="460629" y="2178520"/>
                  </a:lnTo>
                  <a:lnTo>
                    <a:pt x="453161" y="2178520"/>
                  </a:lnTo>
                  <a:lnTo>
                    <a:pt x="451485" y="2165820"/>
                  </a:lnTo>
                  <a:lnTo>
                    <a:pt x="436105" y="2165820"/>
                  </a:lnTo>
                  <a:lnTo>
                    <a:pt x="433209" y="2153120"/>
                  </a:lnTo>
                  <a:lnTo>
                    <a:pt x="422389" y="2153120"/>
                  </a:lnTo>
                  <a:lnTo>
                    <a:pt x="416699" y="2140420"/>
                  </a:lnTo>
                  <a:lnTo>
                    <a:pt x="399465" y="2140420"/>
                  </a:lnTo>
                  <a:lnTo>
                    <a:pt x="399897" y="2127720"/>
                  </a:lnTo>
                  <a:lnTo>
                    <a:pt x="399415" y="2127720"/>
                  </a:lnTo>
                  <a:lnTo>
                    <a:pt x="398792" y="2115020"/>
                  </a:lnTo>
                  <a:lnTo>
                    <a:pt x="399275" y="2115020"/>
                  </a:lnTo>
                  <a:lnTo>
                    <a:pt x="401116" y="2102319"/>
                  </a:lnTo>
                  <a:lnTo>
                    <a:pt x="401485" y="2102319"/>
                  </a:lnTo>
                  <a:lnTo>
                    <a:pt x="401815" y="2089619"/>
                  </a:lnTo>
                  <a:lnTo>
                    <a:pt x="401739" y="2076919"/>
                  </a:lnTo>
                  <a:lnTo>
                    <a:pt x="403047" y="2076919"/>
                  </a:lnTo>
                  <a:lnTo>
                    <a:pt x="403961" y="2064219"/>
                  </a:lnTo>
                  <a:lnTo>
                    <a:pt x="404050" y="2051519"/>
                  </a:lnTo>
                  <a:lnTo>
                    <a:pt x="447738" y="2051519"/>
                  </a:lnTo>
                  <a:lnTo>
                    <a:pt x="452856" y="2038819"/>
                  </a:lnTo>
                  <a:lnTo>
                    <a:pt x="456615" y="2051519"/>
                  </a:lnTo>
                  <a:lnTo>
                    <a:pt x="460362" y="2038819"/>
                  </a:lnTo>
                  <a:lnTo>
                    <a:pt x="506514" y="2038819"/>
                  </a:lnTo>
                  <a:lnTo>
                    <a:pt x="508698" y="2026119"/>
                  </a:lnTo>
                  <a:lnTo>
                    <a:pt x="542582" y="2026119"/>
                  </a:lnTo>
                  <a:lnTo>
                    <a:pt x="544918" y="2013419"/>
                  </a:lnTo>
                  <a:lnTo>
                    <a:pt x="566978" y="2013419"/>
                  </a:lnTo>
                  <a:lnTo>
                    <a:pt x="573417" y="2000719"/>
                  </a:lnTo>
                  <a:lnTo>
                    <a:pt x="592137" y="2000719"/>
                  </a:lnTo>
                  <a:lnTo>
                    <a:pt x="594575" y="1988019"/>
                  </a:lnTo>
                  <a:lnTo>
                    <a:pt x="608520" y="1988019"/>
                  </a:lnTo>
                  <a:lnTo>
                    <a:pt x="610704" y="1975319"/>
                  </a:lnTo>
                  <a:lnTo>
                    <a:pt x="620395" y="1975319"/>
                  </a:lnTo>
                  <a:lnTo>
                    <a:pt x="621042" y="1962619"/>
                  </a:lnTo>
                  <a:close/>
                </a:path>
              </a:pathLst>
            </a:custGeom>
            <a:solidFill>
              <a:srgbClr val="414042"/>
            </a:solidFill>
          </p:spPr>
          <p:txBody>
            <a:bodyPr wrap="square" lIns="0" tIns="0" rIns="0" bIns="0" rtlCol="0"/>
            <a:lstStyle/>
            <a:p>
              <a:pPr defTabSz="914309"/>
              <a:endParaRPr kern="0" dirty="0">
                <a:solidFill>
                  <a:sysClr val="windowText" lastClr="000000"/>
                </a:solidFill>
              </a:endParaRPr>
            </a:p>
          </p:txBody>
        </p:sp>
        <p:pic>
          <p:nvPicPr>
            <p:cNvPr id="63" name="object 34">
              <a:extLst>
                <a:ext uri="{FF2B5EF4-FFF2-40B4-BE49-F238E27FC236}">
                  <a16:creationId xmlns:a16="http://schemas.microsoft.com/office/drawing/2014/main" id="{37961CFF-D1C0-1105-1D60-1498E2081341}"/>
                </a:ext>
              </a:extLst>
            </p:cNvPr>
            <p:cNvPicPr/>
            <p:nvPr/>
          </p:nvPicPr>
          <p:blipFill>
            <a:blip r:embed="rId25" cstate="print"/>
            <a:stretch>
              <a:fillRect/>
            </a:stretch>
          </p:blipFill>
          <p:spPr>
            <a:xfrm>
              <a:off x="5878648" y="5797778"/>
              <a:ext cx="93674" cy="86561"/>
            </a:xfrm>
            <a:prstGeom prst="rect">
              <a:avLst/>
            </a:prstGeom>
          </p:spPr>
        </p:pic>
        <p:pic>
          <p:nvPicPr>
            <p:cNvPr id="64" name="object 35">
              <a:extLst>
                <a:ext uri="{FF2B5EF4-FFF2-40B4-BE49-F238E27FC236}">
                  <a16:creationId xmlns:a16="http://schemas.microsoft.com/office/drawing/2014/main" id="{4B2CD37F-98A0-0274-1069-652C963D9413}"/>
                </a:ext>
              </a:extLst>
            </p:cNvPr>
            <p:cNvPicPr/>
            <p:nvPr/>
          </p:nvPicPr>
          <p:blipFill>
            <a:blip r:embed="rId26" cstate="print"/>
            <a:stretch>
              <a:fillRect/>
            </a:stretch>
          </p:blipFill>
          <p:spPr>
            <a:xfrm>
              <a:off x="4736677" y="4988167"/>
              <a:ext cx="585493" cy="2274512"/>
            </a:xfrm>
            <a:prstGeom prst="rect">
              <a:avLst/>
            </a:prstGeom>
          </p:spPr>
        </p:pic>
        <p:pic>
          <p:nvPicPr>
            <p:cNvPr id="65" name="object 36">
              <a:extLst>
                <a:ext uri="{FF2B5EF4-FFF2-40B4-BE49-F238E27FC236}">
                  <a16:creationId xmlns:a16="http://schemas.microsoft.com/office/drawing/2014/main" id="{3D58A0A6-EF5E-B62B-B3D6-4AE9C33BE430}"/>
                </a:ext>
              </a:extLst>
            </p:cNvPr>
            <p:cNvPicPr/>
            <p:nvPr/>
          </p:nvPicPr>
          <p:blipFill>
            <a:blip r:embed="rId27" cstate="print"/>
            <a:stretch>
              <a:fillRect/>
            </a:stretch>
          </p:blipFill>
          <p:spPr>
            <a:xfrm>
              <a:off x="3113171" y="5712784"/>
              <a:ext cx="642335" cy="1550430"/>
            </a:xfrm>
            <a:prstGeom prst="rect">
              <a:avLst/>
            </a:prstGeom>
          </p:spPr>
        </p:pic>
        <p:pic>
          <p:nvPicPr>
            <p:cNvPr id="66" name="object 37">
              <a:extLst>
                <a:ext uri="{FF2B5EF4-FFF2-40B4-BE49-F238E27FC236}">
                  <a16:creationId xmlns:a16="http://schemas.microsoft.com/office/drawing/2014/main" id="{93581599-7A5C-4979-A46F-5B0F6F85D418}"/>
                </a:ext>
              </a:extLst>
            </p:cNvPr>
            <p:cNvPicPr/>
            <p:nvPr/>
          </p:nvPicPr>
          <p:blipFill>
            <a:blip r:embed="rId28" cstate="print"/>
            <a:stretch>
              <a:fillRect/>
            </a:stretch>
          </p:blipFill>
          <p:spPr>
            <a:xfrm>
              <a:off x="1374460" y="4848940"/>
              <a:ext cx="892631" cy="2415354"/>
            </a:xfrm>
            <a:prstGeom prst="rect">
              <a:avLst/>
            </a:prstGeom>
          </p:spPr>
        </p:pic>
        <p:pic>
          <p:nvPicPr>
            <p:cNvPr id="67" name="図 66">
              <a:extLst>
                <a:ext uri="{FF2B5EF4-FFF2-40B4-BE49-F238E27FC236}">
                  <a16:creationId xmlns:a16="http://schemas.microsoft.com/office/drawing/2014/main" id="{B3ED1CDB-4D8E-1541-EA88-4C4268F15145}"/>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915213" y="5663951"/>
              <a:ext cx="779270" cy="1794597"/>
            </a:xfrm>
            <a:prstGeom prst="rect">
              <a:avLst/>
            </a:prstGeom>
          </p:spPr>
        </p:pic>
      </p:grpSp>
    </p:spTree>
    <p:extLst>
      <p:ext uri="{BB962C8B-B14F-4D97-AF65-F5344CB8AC3E}">
        <p14:creationId xmlns:p14="http://schemas.microsoft.com/office/powerpoint/2010/main" val="1560053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p:nvPr/>
        </p:nvSpPr>
        <p:spPr>
          <a:xfrm>
            <a:off x="707306" y="615950"/>
            <a:ext cx="5001895" cy="256480"/>
          </a:xfrm>
          <a:prstGeom prst="rect">
            <a:avLst/>
          </a:prstGeom>
        </p:spPr>
        <p:txBody>
          <a:bodyPr vert="horz" wrap="square" lIns="0" tIns="86360" rIns="0" bIns="0" rtlCol="0">
            <a:spAutoFit/>
          </a:bodyPr>
          <a:lstStyle/>
          <a:p>
            <a:pPr marL="200660" indent="-188595">
              <a:lnSpc>
                <a:spcPct val="100000"/>
              </a:lnSpc>
              <a:buChar char="■"/>
              <a:tabLst>
                <a:tab pos="201295" algn="l"/>
              </a:tabLst>
            </a:pPr>
            <a:r>
              <a:rPr lang="ja-JP" altLang="en-US" sz="1100" b="1" dirty="0">
                <a:solidFill>
                  <a:srgbClr val="231F20"/>
                </a:solidFill>
                <a:latin typeface="Meiryo UI" panose="020B0604030504040204" pitchFamily="50" charset="-128"/>
                <a:ea typeface="Meiryo UI" panose="020B0604030504040204" pitchFamily="50" charset="-128"/>
                <a:cs typeface="Source Han Sans JP"/>
              </a:rPr>
              <a:t>高齢者福祉</a:t>
            </a:r>
            <a:endParaRPr sz="1100" dirty="0">
              <a:latin typeface="Meiryo UI" panose="020B0604030504040204" pitchFamily="50" charset="-128"/>
              <a:ea typeface="Meiryo UI" panose="020B0604030504040204" pitchFamily="50" charset="-128"/>
              <a:cs typeface="Source Han Sans JP"/>
            </a:endParaRPr>
          </a:p>
        </p:txBody>
      </p:sp>
      <p:sp>
        <p:nvSpPr>
          <p:cNvPr id="6" name="object 3">
            <a:extLst>
              <a:ext uri="{FF2B5EF4-FFF2-40B4-BE49-F238E27FC236}">
                <a16:creationId xmlns:a16="http://schemas.microsoft.com/office/drawing/2014/main" id="{7368BD15-FB1C-4FB2-9ABD-3C0B4407E0C5}"/>
              </a:ext>
            </a:extLst>
          </p:cNvPr>
          <p:cNvSpPr/>
          <p:nvPr/>
        </p:nvSpPr>
        <p:spPr>
          <a:xfrm>
            <a:off x="720001" y="1152017"/>
            <a:ext cx="6120130" cy="2070806"/>
          </a:xfrm>
          <a:custGeom>
            <a:avLst/>
            <a:gdLst/>
            <a:ahLst/>
            <a:cxnLst/>
            <a:rect l="l" t="t" r="r" b="b"/>
            <a:pathLst>
              <a:path w="6120130" h="1692275">
                <a:moveTo>
                  <a:pt x="0" y="1691805"/>
                </a:moveTo>
                <a:lnTo>
                  <a:pt x="6120003" y="1691805"/>
                </a:lnTo>
                <a:lnTo>
                  <a:pt x="6120003" y="0"/>
                </a:lnTo>
                <a:lnTo>
                  <a:pt x="0" y="0"/>
                </a:lnTo>
                <a:lnTo>
                  <a:pt x="0" y="1691805"/>
                </a:lnTo>
                <a:close/>
              </a:path>
            </a:pathLst>
          </a:custGeom>
          <a:solidFill>
            <a:srgbClr val="EEEAF4"/>
          </a:solidFill>
        </p:spPr>
        <p:txBody>
          <a:bodyPr wrap="square" lIns="0" tIns="0" rIns="0" bIns="0" rtlCol="0"/>
          <a:lstStyle/>
          <a:p>
            <a:pPr defTabSz="914400"/>
            <a:endParaRPr kumimoji="1">
              <a:solidFill>
                <a:prstClr val="black"/>
              </a:solidFill>
              <a:latin typeface="Meiryo UI"/>
              <a:ea typeface="Meiryo UI"/>
            </a:endParaRPr>
          </a:p>
        </p:txBody>
      </p:sp>
      <p:sp>
        <p:nvSpPr>
          <p:cNvPr id="8" name="object 4">
            <a:extLst>
              <a:ext uri="{FF2B5EF4-FFF2-40B4-BE49-F238E27FC236}">
                <a16:creationId xmlns:a16="http://schemas.microsoft.com/office/drawing/2014/main" id="{3C1A0608-62C3-4422-9518-096CE54ACAC8}"/>
              </a:ext>
            </a:extLst>
          </p:cNvPr>
          <p:cNvSpPr/>
          <p:nvPr/>
        </p:nvSpPr>
        <p:spPr>
          <a:xfrm>
            <a:off x="919321" y="1254614"/>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 name="object 5">
            <a:extLst>
              <a:ext uri="{FF2B5EF4-FFF2-40B4-BE49-F238E27FC236}">
                <a16:creationId xmlns:a16="http://schemas.microsoft.com/office/drawing/2014/main" id="{309D6B82-F6B8-47A7-9B5A-82619A79910D}"/>
              </a:ext>
            </a:extLst>
          </p:cNvPr>
          <p:cNvSpPr/>
          <p:nvPr/>
        </p:nvSpPr>
        <p:spPr>
          <a:xfrm>
            <a:off x="919321" y="1511306"/>
            <a:ext cx="188594" cy="188594"/>
          </a:xfrm>
          <a:prstGeom prst="rect">
            <a:avLst/>
          </a:prstGeom>
          <a:blipFill>
            <a:blip r:embed="rId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 name="object 6">
            <a:extLst>
              <a:ext uri="{FF2B5EF4-FFF2-40B4-BE49-F238E27FC236}">
                <a16:creationId xmlns:a16="http://schemas.microsoft.com/office/drawing/2014/main" id="{EF608BDA-79C4-45EA-939A-721D3093E71A}"/>
              </a:ext>
            </a:extLst>
          </p:cNvPr>
          <p:cNvSpPr/>
          <p:nvPr/>
        </p:nvSpPr>
        <p:spPr>
          <a:xfrm>
            <a:off x="919321" y="1767996"/>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1" name="object 7">
            <a:extLst>
              <a:ext uri="{FF2B5EF4-FFF2-40B4-BE49-F238E27FC236}">
                <a16:creationId xmlns:a16="http://schemas.microsoft.com/office/drawing/2014/main" id="{BB007546-D88C-483B-91C4-37E14E5A0DE5}"/>
              </a:ext>
            </a:extLst>
          </p:cNvPr>
          <p:cNvSpPr/>
          <p:nvPr/>
        </p:nvSpPr>
        <p:spPr>
          <a:xfrm>
            <a:off x="919321" y="2024687"/>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2" name="object 8">
            <a:extLst>
              <a:ext uri="{FF2B5EF4-FFF2-40B4-BE49-F238E27FC236}">
                <a16:creationId xmlns:a16="http://schemas.microsoft.com/office/drawing/2014/main" id="{8AC2A0E0-8E2C-4814-B1A6-968E768E989A}"/>
              </a:ext>
            </a:extLst>
          </p:cNvPr>
          <p:cNvSpPr/>
          <p:nvPr/>
        </p:nvSpPr>
        <p:spPr>
          <a:xfrm>
            <a:off x="919321" y="2281391"/>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3" name="object 9">
            <a:extLst>
              <a:ext uri="{FF2B5EF4-FFF2-40B4-BE49-F238E27FC236}">
                <a16:creationId xmlns:a16="http://schemas.microsoft.com/office/drawing/2014/main" id="{2F180288-4536-4405-987B-B9B923A606BB}"/>
              </a:ext>
            </a:extLst>
          </p:cNvPr>
          <p:cNvSpPr/>
          <p:nvPr/>
        </p:nvSpPr>
        <p:spPr>
          <a:xfrm>
            <a:off x="936743" y="147725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4" name="object 10">
            <a:extLst>
              <a:ext uri="{FF2B5EF4-FFF2-40B4-BE49-F238E27FC236}">
                <a16:creationId xmlns:a16="http://schemas.microsoft.com/office/drawing/2014/main" id="{AA4680EB-DE9B-4590-AACB-95FD8A6E9601}"/>
              </a:ext>
            </a:extLst>
          </p:cNvPr>
          <p:cNvSpPr/>
          <p:nvPr/>
        </p:nvSpPr>
        <p:spPr>
          <a:xfrm>
            <a:off x="936743" y="173395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5" name="object 11">
            <a:extLst>
              <a:ext uri="{FF2B5EF4-FFF2-40B4-BE49-F238E27FC236}">
                <a16:creationId xmlns:a16="http://schemas.microsoft.com/office/drawing/2014/main" id="{7B006262-D077-4190-AE1C-A8A72D3D1705}"/>
              </a:ext>
            </a:extLst>
          </p:cNvPr>
          <p:cNvSpPr/>
          <p:nvPr/>
        </p:nvSpPr>
        <p:spPr>
          <a:xfrm>
            <a:off x="936743" y="199064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6" name="object 12">
            <a:extLst>
              <a:ext uri="{FF2B5EF4-FFF2-40B4-BE49-F238E27FC236}">
                <a16:creationId xmlns:a16="http://schemas.microsoft.com/office/drawing/2014/main" id="{E96BE92F-130B-4736-86C4-8D645D3C2EC3}"/>
              </a:ext>
            </a:extLst>
          </p:cNvPr>
          <p:cNvSpPr/>
          <p:nvPr/>
        </p:nvSpPr>
        <p:spPr>
          <a:xfrm>
            <a:off x="936743" y="224733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7" name="object 13">
            <a:extLst>
              <a:ext uri="{FF2B5EF4-FFF2-40B4-BE49-F238E27FC236}">
                <a16:creationId xmlns:a16="http://schemas.microsoft.com/office/drawing/2014/main" id="{F5CEDCF0-ED98-417E-B378-4E850BA2177F}"/>
              </a:ext>
            </a:extLst>
          </p:cNvPr>
          <p:cNvSpPr/>
          <p:nvPr/>
        </p:nvSpPr>
        <p:spPr>
          <a:xfrm>
            <a:off x="919321" y="2552632"/>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8" name="object 14">
            <a:extLst>
              <a:ext uri="{FF2B5EF4-FFF2-40B4-BE49-F238E27FC236}">
                <a16:creationId xmlns:a16="http://schemas.microsoft.com/office/drawing/2014/main" id="{EBF17AEC-0B2D-40EC-B0BA-9AD8E173BC80}"/>
              </a:ext>
            </a:extLst>
          </p:cNvPr>
          <p:cNvSpPr/>
          <p:nvPr/>
        </p:nvSpPr>
        <p:spPr>
          <a:xfrm>
            <a:off x="936743" y="251858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9" name="object 15">
            <a:extLst>
              <a:ext uri="{FF2B5EF4-FFF2-40B4-BE49-F238E27FC236}">
                <a16:creationId xmlns:a16="http://schemas.microsoft.com/office/drawing/2014/main" id="{91668D20-EB56-4519-9DA2-79C7DC8D8C8A}"/>
              </a:ext>
            </a:extLst>
          </p:cNvPr>
          <p:cNvSpPr/>
          <p:nvPr/>
        </p:nvSpPr>
        <p:spPr>
          <a:xfrm>
            <a:off x="720001" y="3343279"/>
            <a:ext cx="6120130" cy="2190750"/>
          </a:xfrm>
          <a:custGeom>
            <a:avLst/>
            <a:gdLst/>
            <a:ahLst/>
            <a:cxnLst/>
            <a:rect l="l" t="t" r="r" b="b"/>
            <a:pathLst>
              <a:path w="6120130" h="2190750">
                <a:moveTo>
                  <a:pt x="0" y="2190661"/>
                </a:moveTo>
                <a:lnTo>
                  <a:pt x="6120003" y="2190661"/>
                </a:lnTo>
                <a:lnTo>
                  <a:pt x="6120003" y="0"/>
                </a:lnTo>
                <a:lnTo>
                  <a:pt x="0" y="0"/>
                </a:lnTo>
                <a:lnTo>
                  <a:pt x="0" y="2190661"/>
                </a:lnTo>
                <a:close/>
              </a:path>
            </a:pathLst>
          </a:custGeom>
          <a:solidFill>
            <a:srgbClr val="E9EBF6"/>
          </a:solidFill>
        </p:spPr>
        <p:txBody>
          <a:bodyPr wrap="square" lIns="0" tIns="0" rIns="0" bIns="0" rtlCol="0"/>
          <a:lstStyle/>
          <a:p>
            <a:pPr defTabSz="914400"/>
            <a:endParaRPr kumimoji="1">
              <a:solidFill>
                <a:prstClr val="black"/>
              </a:solidFill>
              <a:latin typeface="Meiryo UI"/>
              <a:ea typeface="Meiryo UI"/>
            </a:endParaRPr>
          </a:p>
        </p:txBody>
      </p:sp>
      <p:sp>
        <p:nvSpPr>
          <p:cNvPr id="20" name="object 16">
            <a:extLst>
              <a:ext uri="{FF2B5EF4-FFF2-40B4-BE49-F238E27FC236}">
                <a16:creationId xmlns:a16="http://schemas.microsoft.com/office/drawing/2014/main" id="{6A0A5BF1-DF0F-48E6-BE57-4D557819409A}"/>
              </a:ext>
            </a:extLst>
          </p:cNvPr>
          <p:cNvSpPr/>
          <p:nvPr/>
        </p:nvSpPr>
        <p:spPr>
          <a:xfrm>
            <a:off x="919321" y="3445886"/>
            <a:ext cx="188594" cy="188594"/>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1" name="object 17">
            <a:extLst>
              <a:ext uri="{FF2B5EF4-FFF2-40B4-BE49-F238E27FC236}">
                <a16:creationId xmlns:a16="http://schemas.microsoft.com/office/drawing/2014/main" id="{F4D74013-08C6-4432-B93D-189E5288EA67}"/>
              </a:ext>
            </a:extLst>
          </p:cNvPr>
          <p:cNvSpPr/>
          <p:nvPr/>
        </p:nvSpPr>
        <p:spPr>
          <a:xfrm>
            <a:off x="919321" y="3702576"/>
            <a:ext cx="188594" cy="188594"/>
          </a:xfrm>
          <a:prstGeom prst="rect">
            <a:avLst/>
          </a:prstGeom>
          <a:blipFill>
            <a:blip r:embed="rId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2" name="object 18">
            <a:extLst>
              <a:ext uri="{FF2B5EF4-FFF2-40B4-BE49-F238E27FC236}">
                <a16:creationId xmlns:a16="http://schemas.microsoft.com/office/drawing/2014/main" id="{0CA8C47E-6A26-4A82-AE11-3CE6D30881A2}"/>
              </a:ext>
            </a:extLst>
          </p:cNvPr>
          <p:cNvSpPr/>
          <p:nvPr/>
        </p:nvSpPr>
        <p:spPr>
          <a:xfrm>
            <a:off x="919321" y="3959267"/>
            <a:ext cx="188594" cy="188594"/>
          </a:xfrm>
          <a:prstGeom prst="rect">
            <a:avLst/>
          </a:prstGeom>
          <a:blipFill>
            <a:blip r:embed="rId1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3" name="object 19">
            <a:extLst>
              <a:ext uri="{FF2B5EF4-FFF2-40B4-BE49-F238E27FC236}">
                <a16:creationId xmlns:a16="http://schemas.microsoft.com/office/drawing/2014/main" id="{790D22E3-78C6-4F6E-B28A-B36ADE1C66AF}"/>
              </a:ext>
            </a:extLst>
          </p:cNvPr>
          <p:cNvSpPr/>
          <p:nvPr/>
        </p:nvSpPr>
        <p:spPr>
          <a:xfrm>
            <a:off x="919321" y="4215971"/>
            <a:ext cx="188594" cy="188594"/>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4" name="object 20">
            <a:extLst>
              <a:ext uri="{FF2B5EF4-FFF2-40B4-BE49-F238E27FC236}">
                <a16:creationId xmlns:a16="http://schemas.microsoft.com/office/drawing/2014/main" id="{C490BF01-EF78-47BE-9B77-3939424CFA53}"/>
              </a:ext>
            </a:extLst>
          </p:cNvPr>
          <p:cNvSpPr/>
          <p:nvPr/>
        </p:nvSpPr>
        <p:spPr>
          <a:xfrm>
            <a:off x="919321" y="4472662"/>
            <a:ext cx="188594" cy="188595"/>
          </a:xfrm>
          <a:prstGeom prst="rect">
            <a:avLst/>
          </a:prstGeom>
          <a:blipFill>
            <a:blip r:embed="rId1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5" name="object 21">
            <a:extLst>
              <a:ext uri="{FF2B5EF4-FFF2-40B4-BE49-F238E27FC236}">
                <a16:creationId xmlns:a16="http://schemas.microsoft.com/office/drawing/2014/main" id="{48961080-9A21-4A1B-A4A3-9D96D0BC695A}"/>
              </a:ext>
            </a:extLst>
          </p:cNvPr>
          <p:cNvSpPr/>
          <p:nvPr/>
        </p:nvSpPr>
        <p:spPr>
          <a:xfrm>
            <a:off x="919321" y="4729354"/>
            <a:ext cx="188594" cy="188595"/>
          </a:xfrm>
          <a:prstGeom prst="rect">
            <a:avLst/>
          </a:prstGeom>
          <a:blipFill>
            <a:blip r:embed="rId1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6" name="object 22">
            <a:extLst>
              <a:ext uri="{FF2B5EF4-FFF2-40B4-BE49-F238E27FC236}">
                <a16:creationId xmlns:a16="http://schemas.microsoft.com/office/drawing/2014/main" id="{1C88ADDB-D722-4A8A-92EA-0E6F7252906D}"/>
              </a:ext>
            </a:extLst>
          </p:cNvPr>
          <p:cNvSpPr/>
          <p:nvPr/>
        </p:nvSpPr>
        <p:spPr>
          <a:xfrm>
            <a:off x="3973441" y="4729354"/>
            <a:ext cx="188595" cy="188595"/>
          </a:xfrm>
          <a:prstGeom prst="rect">
            <a:avLst/>
          </a:prstGeom>
          <a:blipFill>
            <a:blip r:embed="rId1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7" name="object 23">
            <a:extLst>
              <a:ext uri="{FF2B5EF4-FFF2-40B4-BE49-F238E27FC236}">
                <a16:creationId xmlns:a16="http://schemas.microsoft.com/office/drawing/2014/main" id="{8F9525F3-FCE1-4AE1-A304-B189C714C6D7}"/>
              </a:ext>
            </a:extLst>
          </p:cNvPr>
          <p:cNvSpPr/>
          <p:nvPr/>
        </p:nvSpPr>
        <p:spPr>
          <a:xfrm>
            <a:off x="919321" y="4986044"/>
            <a:ext cx="188594" cy="188595"/>
          </a:xfrm>
          <a:prstGeom prst="rect">
            <a:avLst/>
          </a:prstGeom>
          <a:blipFill>
            <a:blip r:embed="rId1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8" name="object 24">
            <a:extLst>
              <a:ext uri="{FF2B5EF4-FFF2-40B4-BE49-F238E27FC236}">
                <a16:creationId xmlns:a16="http://schemas.microsoft.com/office/drawing/2014/main" id="{B1565406-992C-4312-A499-D58E65FC16B0}"/>
              </a:ext>
            </a:extLst>
          </p:cNvPr>
          <p:cNvSpPr/>
          <p:nvPr/>
        </p:nvSpPr>
        <p:spPr>
          <a:xfrm>
            <a:off x="919321" y="5242749"/>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9" name="object 25">
            <a:extLst>
              <a:ext uri="{FF2B5EF4-FFF2-40B4-BE49-F238E27FC236}">
                <a16:creationId xmlns:a16="http://schemas.microsoft.com/office/drawing/2014/main" id="{10519C41-2E0C-4944-9DEA-128CDC37DA09}"/>
              </a:ext>
            </a:extLst>
          </p:cNvPr>
          <p:cNvSpPr/>
          <p:nvPr/>
        </p:nvSpPr>
        <p:spPr>
          <a:xfrm>
            <a:off x="936743" y="366852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0" name="object 26">
            <a:extLst>
              <a:ext uri="{FF2B5EF4-FFF2-40B4-BE49-F238E27FC236}">
                <a16:creationId xmlns:a16="http://schemas.microsoft.com/office/drawing/2014/main" id="{D569314E-A60C-4E4B-8901-A5755C33A4E2}"/>
              </a:ext>
            </a:extLst>
          </p:cNvPr>
          <p:cNvSpPr/>
          <p:nvPr/>
        </p:nvSpPr>
        <p:spPr>
          <a:xfrm>
            <a:off x="936743" y="392522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1" name="object 27">
            <a:extLst>
              <a:ext uri="{FF2B5EF4-FFF2-40B4-BE49-F238E27FC236}">
                <a16:creationId xmlns:a16="http://schemas.microsoft.com/office/drawing/2014/main" id="{55F784B3-15CD-4BC4-8E57-A0728EB77FEA}"/>
              </a:ext>
            </a:extLst>
          </p:cNvPr>
          <p:cNvSpPr/>
          <p:nvPr/>
        </p:nvSpPr>
        <p:spPr>
          <a:xfrm>
            <a:off x="936743" y="392522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2" name="object 28">
            <a:extLst>
              <a:ext uri="{FF2B5EF4-FFF2-40B4-BE49-F238E27FC236}">
                <a16:creationId xmlns:a16="http://schemas.microsoft.com/office/drawing/2014/main" id="{CC742CA6-564C-4AA1-81B6-B200DDA130A4}"/>
              </a:ext>
            </a:extLst>
          </p:cNvPr>
          <p:cNvSpPr/>
          <p:nvPr/>
        </p:nvSpPr>
        <p:spPr>
          <a:xfrm>
            <a:off x="936743" y="418191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3" name="object 29">
            <a:extLst>
              <a:ext uri="{FF2B5EF4-FFF2-40B4-BE49-F238E27FC236}">
                <a16:creationId xmlns:a16="http://schemas.microsoft.com/office/drawing/2014/main" id="{133E89F3-B591-48A3-9C97-6369A55CBD70}"/>
              </a:ext>
            </a:extLst>
          </p:cNvPr>
          <p:cNvSpPr/>
          <p:nvPr/>
        </p:nvSpPr>
        <p:spPr>
          <a:xfrm>
            <a:off x="936743" y="443860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4" name="object 30">
            <a:extLst>
              <a:ext uri="{FF2B5EF4-FFF2-40B4-BE49-F238E27FC236}">
                <a16:creationId xmlns:a16="http://schemas.microsoft.com/office/drawing/2014/main" id="{BA7A66B7-6CD7-4C11-8333-8C7672A653E6}"/>
              </a:ext>
            </a:extLst>
          </p:cNvPr>
          <p:cNvSpPr/>
          <p:nvPr/>
        </p:nvSpPr>
        <p:spPr>
          <a:xfrm>
            <a:off x="936743" y="469530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5" name="object 31">
            <a:extLst>
              <a:ext uri="{FF2B5EF4-FFF2-40B4-BE49-F238E27FC236}">
                <a16:creationId xmlns:a16="http://schemas.microsoft.com/office/drawing/2014/main" id="{EAEE2C2E-B2D6-4819-99F7-030A2D79DB70}"/>
              </a:ext>
            </a:extLst>
          </p:cNvPr>
          <p:cNvSpPr/>
          <p:nvPr/>
        </p:nvSpPr>
        <p:spPr>
          <a:xfrm>
            <a:off x="936743" y="495200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6" name="object 32">
            <a:extLst>
              <a:ext uri="{FF2B5EF4-FFF2-40B4-BE49-F238E27FC236}">
                <a16:creationId xmlns:a16="http://schemas.microsoft.com/office/drawing/2014/main" id="{FBDF098E-AEB0-41A6-A9D8-02C69B33597A}"/>
              </a:ext>
            </a:extLst>
          </p:cNvPr>
          <p:cNvSpPr/>
          <p:nvPr/>
        </p:nvSpPr>
        <p:spPr>
          <a:xfrm>
            <a:off x="936743" y="520869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7" name="object 33">
            <a:extLst>
              <a:ext uri="{FF2B5EF4-FFF2-40B4-BE49-F238E27FC236}">
                <a16:creationId xmlns:a16="http://schemas.microsoft.com/office/drawing/2014/main" id="{533385AC-8E4E-4EC3-9329-870BAF580FFA}"/>
              </a:ext>
            </a:extLst>
          </p:cNvPr>
          <p:cNvSpPr/>
          <p:nvPr/>
        </p:nvSpPr>
        <p:spPr>
          <a:xfrm>
            <a:off x="720001" y="5749942"/>
            <a:ext cx="6120130" cy="1215628"/>
          </a:xfrm>
          <a:custGeom>
            <a:avLst/>
            <a:gdLst/>
            <a:ahLst/>
            <a:cxnLst/>
            <a:rect l="l" t="t" r="r" b="b"/>
            <a:pathLst>
              <a:path w="6120130" h="907414">
                <a:moveTo>
                  <a:pt x="0" y="907186"/>
                </a:moveTo>
                <a:lnTo>
                  <a:pt x="6120003" y="907186"/>
                </a:lnTo>
                <a:lnTo>
                  <a:pt x="6120003" y="0"/>
                </a:lnTo>
                <a:lnTo>
                  <a:pt x="0" y="0"/>
                </a:lnTo>
                <a:lnTo>
                  <a:pt x="0" y="907186"/>
                </a:lnTo>
                <a:close/>
              </a:path>
            </a:pathLst>
          </a:custGeom>
          <a:solidFill>
            <a:srgbClr val="EAF0F9"/>
          </a:solidFill>
        </p:spPr>
        <p:txBody>
          <a:bodyPr wrap="square" lIns="0" tIns="0" rIns="0" bIns="0" rtlCol="0"/>
          <a:lstStyle/>
          <a:p>
            <a:pPr defTabSz="914400"/>
            <a:endParaRPr kumimoji="1">
              <a:solidFill>
                <a:prstClr val="black"/>
              </a:solidFill>
              <a:latin typeface="Meiryo UI"/>
              <a:ea typeface="Meiryo UI"/>
            </a:endParaRPr>
          </a:p>
        </p:txBody>
      </p:sp>
      <p:sp>
        <p:nvSpPr>
          <p:cNvPr id="38" name="object 34">
            <a:extLst>
              <a:ext uri="{FF2B5EF4-FFF2-40B4-BE49-F238E27FC236}">
                <a16:creationId xmlns:a16="http://schemas.microsoft.com/office/drawing/2014/main" id="{45818C55-D917-4103-9797-DE0F7CCA08CE}"/>
              </a:ext>
            </a:extLst>
          </p:cNvPr>
          <p:cNvSpPr/>
          <p:nvPr/>
        </p:nvSpPr>
        <p:spPr>
          <a:xfrm>
            <a:off x="919321" y="5852546"/>
            <a:ext cx="188594" cy="188595"/>
          </a:xfrm>
          <a:prstGeom prst="rect">
            <a:avLst/>
          </a:prstGeom>
          <a:blipFill>
            <a:blip r:embed="rId1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39" name="object 35">
            <a:extLst>
              <a:ext uri="{FF2B5EF4-FFF2-40B4-BE49-F238E27FC236}">
                <a16:creationId xmlns:a16="http://schemas.microsoft.com/office/drawing/2014/main" id="{C4ED0DF4-D71F-4548-AE38-EF220B3D4766}"/>
              </a:ext>
            </a:extLst>
          </p:cNvPr>
          <p:cNvSpPr/>
          <p:nvPr/>
        </p:nvSpPr>
        <p:spPr>
          <a:xfrm>
            <a:off x="919321" y="6109240"/>
            <a:ext cx="188594" cy="188595"/>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0" name="object 36">
            <a:extLst>
              <a:ext uri="{FF2B5EF4-FFF2-40B4-BE49-F238E27FC236}">
                <a16:creationId xmlns:a16="http://schemas.microsoft.com/office/drawing/2014/main" id="{574CDEC9-1B41-4B5D-A0E7-1079524EC091}"/>
              </a:ext>
            </a:extLst>
          </p:cNvPr>
          <p:cNvSpPr/>
          <p:nvPr/>
        </p:nvSpPr>
        <p:spPr>
          <a:xfrm>
            <a:off x="919321" y="6365943"/>
            <a:ext cx="188594" cy="188595"/>
          </a:xfrm>
          <a:prstGeom prst="rect">
            <a:avLst/>
          </a:prstGeom>
          <a:blipFill>
            <a:blip r:embed="rId1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1" name="object 37">
            <a:extLst>
              <a:ext uri="{FF2B5EF4-FFF2-40B4-BE49-F238E27FC236}">
                <a16:creationId xmlns:a16="http://schemas.microsoft.com/office/drawing/2014/main" id="{45DDDC60-9E76-406B-885E-793E6F18E0D0}"/>
              </a:ext>
            </a:extLst>
          </p:cNvPr>
          <p:cNvSpPr/>
          <p:nvPr/>
        </p:nvSpPr>
        <p:spPr>
          <a:xfrm>
            <a:off x="3973441" y="5852546"/>
            <a:ext cx="188595" cy="188595"/>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2" name="object 38">
            <a:extLst>
              <a:ext uri="{FF2B5EF4-FFF2-40B4-BE49-F238E27FC236}">
                <a16:creationId xmlns:a16="http://schemas.microsoft.com/office/drawing/2014/main" id="{0B07B93F-F1F0-43A9-BA18-456AC0535C81}"/>
              </a:ext>
            </a:extLst>
          </p:cNvPr>
          <p:cNvSpPr/>
          <p:nvPr/>
        </p:nvSpPr>
        <p:spPr>
          <a:xfrm>
            <a:off x="936743" y="607519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43" name="object 39">
            <a:extLst>
              <a:ext uri="{FF2B5EF4-FFF2-40B4-BE49-F238E27FC236}">
                <a16:creationId xmlns:a16="http://schemas.microsoft.com/office/drawing/2014/main" id="{DEC9952B-C6C5-471A-B6AA-00138AABB56D}"/>
              </a:ext>
            </a:extLst>
          </p:cNvPr>
          <p:cNvSpPr/>
          <p:nvPr/>
        </p:nvSpPr>
        <p:spPr>
          <a:xfrm>
            <a:off x="936743" y="633188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44" name="object 40">
            <a:extLst>
              <a:ext uri="{FF2B5EF4-FFF2-40B4-BE49-F238E27FC236}">
                <a16:creationId xmlns:a16="http://schemas.microsoft.com/office/drawing/2014/main" id="{F49B45EC-536C-4DB1-A834-04B0FE7940E5}"/>
              </a:ext>
            </a:extLst>
          </p:cNvPr>
          <p:cNvSpPr/>
          <p:nvPr/>
        </p:nvSpPr>
        <p:spPr>
          <a:xfrm>
            <a:off x="720001" y="7188633"/>
            <a:ext cx="6120130" cy="2704465"/>
          </a:xfrm>
          <a:custGeom>
            <a:avLst/>
            <a:gdLst/>
            <a:ahLst/>
            <a:cxnLst/>
            <a:rect l="l" t="t" r="r" b="b"/>
            <a:pathLst>
              <a:path w="6120130" h="2704465">
                <a:moveTo>
                  <a:pt x="0" y="2704033"/>
                </a:moveTo>
                <a:lnTo>
                  <a:pt x="6120003" y="2704033"/>
                </a:lnTo>
                <a:lnTo>
                  <a:pt x="6120003" y="0"/>
                </a:lnTo>
                <a:lnTo>
                  <a:pt x="0" y="0"/>
                </a:lnTo>
                <a:lnTo>
                  <a:pt x="0" y="2704033"/>
                </a:lnTo>
                <a:close/>
              </a:path>
            </a:pathLst>
          </a:custGeom>
          <a:solidFill>
            <a:srgbClr val="F4ECF5"/>
          </a:solidFill>
        </p:spPr>
        <p:txBody>
          <a:bodyPr wrap="square" lIns="0" tIns="0" rIns="0" bIns="0" rtlCol="0"/>
          <a:lstStyle/>
          <a:p>
            <a:pPr defTabSz="914400"/>
            <a:endParaRPr kumimoji="1">
              <a:solidFill>
                <a:prstClr val="black"/>
              </a:solidFill>
              <a:latin typeface="Meiryo UI"/>
              <a:ea typeface="Meiryo UI"/>
            </a:endParaRPr>
          </a:p>
        </p:txBody>
      </p:sp>
      <p:sp>
        <p:nvSpPr>
          <p:cNvPr id="45" name="object 41">
            <a:extLst>
              <a:ext uri="{FF2B5EF4-FFF2-40B4-BE49-F238E27FC236}">
                <a16:creationId xmlns:a16="http://schemas.microsoft.com/office/drawing/2014/main" id="{0FC28C17-8517-400F-83F5-6583908D4088}"/>
              </a:ext>
            </a:extLst>
          </p:cNvPr>
          <p:cNvSpPr/>
          <p:nvPr/>
        </p:nvSpPr>
        <p:spPr>
          <a:xfrm>
            <a:off x="919321" y="7291231"/>
            <a:ext cx="188594" cy="188595"/>
          </a:xfrm>
          <a:prstGeom prst="rect">
            <a:avLst/>
          </a:prstGeom>
          <a:blipFill>
            <a:blip r:embed="rId2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6" name="object 42">
            <a:extLst>
              <a:ext uri="{FF2B5EF4-FFF2-40B4-BE49-F238E27FC236}">
                <a16:creationId xmlns:a16="http://schemas.microsoft.com/office/drawing/2014/main" id="{C8F6A2FF-DA42-45AF-BD16-C3756DDAE73D}"/>
              </a:ext>
            </a:extLst>
          </p:cNvPr>
          <p:cNvSpPr/>
          <p:nvPr/>
        </p:nvSpPr>
        <p:spPr>
          <a:xfrm>
            <a:off x="919321" y="7547923"/>
            <a:ext cx="188594" cy="188595"/>
          </a:xfrm>
          <a:prstGeom prst="rect">
            <a:avLst/>
          </a:prstGeom>
          <a:blipFill>
            <a:blip r:embed="rId2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7" name="object 43">
            <a:extLst>
              <a:ext uri="{FF2B5EF4-FFF2-40B4-BE49-F238E27FC236}">
                <a16:creationId xmlns:a16="http://schemas.microsoft.com/office/drawing/2014/main" id="{04A55A8D-472C-4EFF-BDA0-C59BE03DEB78}"/>
              </a:ext>
            </a:extLst>
          </p:cNvPr>
          <p:cNvSpPr/>
          <p:nvPr/>
        </p:nvSpPr>
        <p:spPr>
          <a:xfrm>
            <a:off x="919321" y="7804613"/>
            <a:ext cx="188594" cy="188595"/>
          </a:xfrm>
          <a:prstGeom prst="rect">
            <a:avLst/>
          </a:prstGeom>
          <a:blipFill>
            <a:blip r:embed="rId2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8" name="object 44">
            <a:extLst>
              <a:ext uri="{FF2B5EF4-FFF2-40B4-BE49-F238E27FC236}">
                <a16:creationId xmlns:a16="http://schemas.microsoft.com/office/drawing/2014/main" id="{F2F53331-A570-4F65-92B8-EF06189AD214}"/>
              </a:ext>
            </a:extLst>
          </p:cNvPr>
          <p:cNvSpPr/>
          <p:nvPr/>
        </p:nvSpPr>
        <p:spPr>
          <a:xfrm>
            <a:off x="919321" y="8061317"/>
            <a:ext cx="188594" cy="188595"/>
          </a:xfrm>
          <a:prstGeom prst="rect">
            <a:avLst/>
          </a:prstGeom>
          <a:blipFill>
            <a:blip r:embed="rId2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9" name="object 45">
            <a:extLst>
              <a:ext uri="{FF2B5EF4-FFF2-40B4-BE49-F238E27FC236}">
                <a16:creationId xmlns:a16="http://schemas.microsoft.com/office/drawing/2014/main" id="{8C0C138D-AB6E-4D0B-8AA4-D8615CB06C04}"/>
              </a:ext>
            </a:extLst>
          </p:cNvPr>
          <p:cNvSpPr/>
          <p:nvPr/>
        </p:nvSpPr>
        <p:spPr>
          <a:xfrm>
            <a:off x="919321" y="8318008"/>
            <a:ext cx="188594" cy="188595"/>
          </a:xfrm>
          <a:prstGeom prst="rect">
            <a:avLst/>
          </a:prstGeom>
          <a:blipFill>
            <a:blip r:embed="rId2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0" name="object 46">
            <a:extLst>
              <a:ext uri="{FF2B5EF4-FFF2-40B4-BE49-F238E27FC236}">
                <a16:creationId xmlns:a16="http://schemas.microsoft.com/office/drawing/2014/main" id="{CD2E2926-7153-4AA3-903B-3E0B57091F5E}"/>
              </a:ext>
            </a:extLst>
          </p:cNvPr>
          <p:cNvSpPr/>
          <p:nvPr/>
        </p:nvSpPr>
        <p:spPr>
          <a:xfrm>
            <a:off x="919321" y="8574699"/>
            <a:ext cx="188594" cy="188595"/>
          </a:xfrm>
          <a:prstGeom prst="rect">
            <a:avLst/>
          </a:prstGeom>
          <a:blipFill>
            <a:blip r:embed="rId2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1" name="object 47">
            <a:extLst>
              <a:ext uri="{FF2B5EF4-FFF2-40B4-BE49-F238E27FC236}">
                <a16:creationId xmlns:a16="http://schemas.microsoft.com/office/drawing/2014/main" id="{574BA71E-6B6A-4772-AF41-7BF0FDEC0765}"/>
              </a:ext>
            </a:extLst>
          </p:cNvPr>
          <p:cNvSpPr/>
          <p:nvPr/>
        </p:nvSpPr>
        <p:spPr>
          <a:xfrm>
            <a:off x="919321" y="8831403"/>
            <a:ext cx="188594" cy="188595"/>
          </a:xfrm>
          <a:prstGeom prst="rect">
            <a:avLst/>
          </a:prstGeom>
          <a:blipFill>
            <a:blip r:embed="rId2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2" name="object 48">
            <a:extLst>
              <a:ext uri="{FF2B5EF4-FFF2-40B4-BE49-F238E27FC236}">
                <a16:creationId xmlns:a16="http://schemas.microsoft.com/office/drawing/2014/main" id="{386C4F08-DA26-4DCE-A4F5-8B0F61F3E7EC}"/>
              </a:ext>
            </a:extLst>
          </p:cNvPr>
          <p:cNvSpPr/>
          <p:nvPr/>
        </p:nvSpPr>
        <p:spPr>
          <a:xfrm>
            <a:off x="3973441" y="7547923"/>
            <a:ext cx="188595" cy="188595"/>
          </a:xfrm>
          <a:prstGeom prst="rect">
            <a:avLst/>
          </a:prstGeom>
          <a:blipFill>
            <a:blip r:embed="rId2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3" name="object 49">
            <a:extLst>
              <a:ext uri="{FF2B5EF4-FFF2-40B4-BE49-F238E27FC236}">
                <a16:creationId xmlns:a16="http://schemas.microsoft.com/office/drawing/2014/main" id="{6438E68A-CB8E-4E80-A3C0-ADF2423F3FA0}"/>
              </a:ext>
            </a:extLst>
          </p:cNvPr>
          <p:cNvSpPr/>
          <p:nvPr/>
        </p:nvSpPr>
        <p:spPr>
          <a:xfrm>
            <a:off x="3973441" y="8831403"/>
            <a:ext cx="188595" cy="188595"/>
          </a:xfrm>
          <a:prstGeom prst="rect">
            <a:avLst/>
          </a:prstGeom>
          <a:blipFill>
            <a:blip r:embed="rId2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4" name="object 50">
            <a:extLst>
              <a:ext uri="{FF2B5EF4-FFF2-40B4-BE49-F238E27FC236}">
                <a16:creationId xmlns:a16="http://schemas.microsoft.com/office/drawing/2014/main" id="{BA137474-7167-4F60-AD9F-4E553D6B78AD}"/>
              </a:ext>
            </a:extLst>
          </p:cNvPr>
          <p:cNvSpPr/>
          <p:nvPr/>
        </p:nvSpPr>
        <p:spPr>
          <a:xfrm>
            <a:off x="919321" y="9088094"/>
            <a:ext cx="188594" cy="188595"/>
          </a:xfrm>
          <a:prstGeom prst="rect">
            <a:avLst/>
          </a:prstGeom>
          <a:blipFill>
            <a:blip r:embed="rId2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5" name="object 51">
            <a:extLst>
              <a:ext uri="{FF2B5EF4-FFF2-40B4-BE49-F238E27FC236}">
                <a16:creationId xmlns:a16="http://schemas.microsoft.com/office/drawing/2014/main" id="{114F6DD8-1CAD-4BC3-A2E2-A13E38207740}"/>
              </a:ext>
            </a:extLst>
          </p:cNvPr>
          <p:cNvSpPr/>
          <p:nvPr/>
        </p:nvSpPr>
        <p:spPr>
          <a:xfrm>
            <a:off x="919321" y="9344785"/>
            <a:ext cx="188594" cy="188595"/>
          </a:xfrm>
          <a:prstGeom prst="rect">
            <a:avLst/>
          </a:prstGeom>
          <a:blipFill>
            <a:blip r:embed="rId2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6" name="object 52">
            <a:extLst>
              <a:ext uri="{FF2B5EF4-FFF2-40B4-BE49-F238E27FC236}">
                <a16:creationId xmlns:a16="http://schemas.microsoft.com/office/drawing/2014/main" id="{51251F20-D1C7-43FC-8EC8-37A4B06F7278}"/>
              </a:ext>
            </a:extLst>
          </p:cNvPr>
          <p:cNvSpPr/>
          <p:nvPr/>
        </p:nvSpPr>
        <p:spPr>
          <a:xfrm>
            <a:off x="919321" y="9601476"/>
            <a:ext cx="188594" cy="188594"/>
          </a:xfrm>
          <a:prstGeom prst="rect">
            <a:avLst/>
          </a:prstGeom>
          <a:blipFill>
            <a:blip r:embed="rId3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7" name="object 54">
            <a:extLst>
              <a:ext uri="{FF2B5EF4-FFF2-40B4-BE49-F238E27FC236}">
                <a16:creationId xmlns:a16="http://schemas.microsoft.com/office/drawing/2014/main" id="{EA2062C3-ECDA-48F8-87D3-1A722A5A4AAA}"/>
              </a:ext>
            </a:extLst>
          </p:cNvPr>
          <p:cNvSpPr/>
          <p:nvPr/>
        </p:nvSpPr>
        <p:spPr>
          <a:xfrm>
            <a:off x="936743" y="751386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8" name="object 55">
            <a:extLst>
              <a:ext uri="{FF2B5EF4-FFF2-40B4-BE49-F238E27FC236}">
                <a16:creationId xmlns:a16="http://schemas.microsoft.com/office/drawing/2014/main" id="{149EC42A-34CA-4567-ADF6-731C8E1E3EAC}"/>
              </a:ext>
            </a:extLst>
          </p:cNvPr>
          <p:cNvSpPr/>
          <p:nvPr/>
        </p:nvSpPr>
        <p:spPr>
          <a:xfrm>
            <a:off x="936743" y="777057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9" name="object 56">
            <a:extLst>
              <a:ext uri="{FF2B5EF4-FFF2-40B4-BE49-F238E27FC236}">
                <a16:creationId xmlns:a16="http://schemas.microsoft.com/office/drawing/2014/main" id="{A0143236-AE18-4E90-9B0D-53916DAE60B0}"/>
              </a:ext>
            </a:extLst>
          </p:cNvPr>
          <p:cNvSpPr/>
          <p:nvPr/>
        </p:nvSpPr>
        <p:spPr>
          <a:xfrm>
            <a:off x="936743" y="802726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0" name="object 57">
            <a:extLst>
              <a:ext uri="{FF2B5EF4-FFF2-40B4-BE49-F238E27FC236}">
                <a16:creationId xmlns:a16="http://schemas.microsoft.com/office/drawing/2014/main" id="{8D693AB2-4315-4B91-98CD-17E3A376D0AB}"/>
              </a:ext>
            </a:extLst>
          </p:cNvPr>
          <p:cNvSpPr/>
          <p:nvPr/>
        </p:nvSpPr>
        <p:spPr>
          <a:xfrm>
            <a:off x="936743" y="828395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1" name="object 58">
            <a:extLst>
              <a:ext uri="{FF2B5EF4-FFF2-40B4-BE49-F238E27FC236}">
                <a16:creationId xmlns:a16="http://schemas.microsoft.com/office/drawing/2014/main" id="{47A0288B-EDFB-429B-92DA-99996F34E7A3}"/>
              </a:ext>
            </a:extLst>
          </p:cNvPr>
          <p:cNvSpPr/>
          <p:nvPr/>
        </p:nvSpPr>
        <p:spPr>
          <a:xfrm>
            <a:off x="936743" y="854065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2" name="object 59">
            <a:extLst>
              <a:ext uri="{FF2B5EF4-FFF2-40B4-BE49-F238E27FC236}">
                <a16:creationId xmlns:a16="http://schemas.microsoft.com/office/drawing/2014/main" id="{13520EA6-FD63-4568-94E0-8A24CFC16175}"/>
              </a:ext>
            </a:extLst>
          </p:cNvPr>
          <p:cNvSpPr/>
          <p:nvPr/>
        </p:nvSpPr>
        <p:spPr>
          <a:xfrm>
            <a:off x="936743" y="879734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3" name="object 60">
            <a:extLst>
              <a:ext uri="{FF2B5EF4-FFF2-40B4-BE49-F238E27FC236}">
                <a16:creationId xmlns:a16="http://schemas.microsoft.com/office/drawing/2014/main" id="{48A06236-C5B5-4F4A-BDFF-70AFB61134E4}"/>
              </a:ext>
            </a:extLst>
          </p:cNvPr>
          <p:cNvSpPr/>
          <p:nvPr/>
        </p:nvSpPr>
        <p:spPr>
          <a:xfrm>
            <a:off x="936743" y="905404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4" name="object 61">
            <a:extLst>
              <a:ext uri="{FF2B5EF4-FFF2-40B4-BE49-F238E27FC236}">
                <a16:creationId xmlns:a16="http://schemas.microsoft.com/office/drawing/2014/main" id="{AB8177C7-2C6F-4EA6-B26E-C1C4261A4558}"/>
              </a:ext>
            </a:extLst>
          </p:cNvPr>
          <p:cNvSpPr/>
          <p:nvPr/>
        </p:nvSpPr>
        <p:spPr>
          <a:xfrm>
            <a:off x="936743" y="931073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5" name="object 62">
            <a:extLst>
              <a:ext uri="{FF2B5EF4-FFF2-40B4-BE49-F238E27FC236}">
                <a16:creationId xmlns:a16="http://schemas.microsoft.com/office/drawing/2014/main" id="{AF54A856-5EA8-4F9F-A3C0-66345FAF7971}"/>
              </a:ext>
            </a:extLst>
          </p:cNvPr>
          <p:cNvSpPr/>
          <p:nvPr/>
        </p:nvSpPr>
        <p:spPr>
          <a:xfrm>
            <a:off x="936743" y="956743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6" name="object 3">
            <a:extLst>
              <a:ext uri="{FF2B5EF4-FFF2-40B4-BE49-F238E27FC236}">
                <a16:creationId xmlns:a16="http://schemas.microsoft.com/office/drawing/2014/main" id="{EDDEC338-95F9-497C-A238-11C219FE756B}"/>
              </a:ext>
            </a:extLst>
          </p:cNvPr>
          <p:cNvSpPr/>
          <p:nvPr/>
        </p:nvSpPr>
        <p:spPr>
          <a:xfrm>
            <a:off x="720013" y="936002"/>
            <a:ext cx="6120130" cy="216535"/>
          </a:xfrm>
          <a:custGeom>
            <a:avLst/>
            <a:gdLst/>
            <a:ahLst/>
            <a:cxnLst/>
            <a:rect l="l" t="t" r="r" b="b"/>
            <a:pathLst>
              <a:path w="6120130" h="216534">
                <a:moveTo>
                  <a:pt x="6120003" y="0"/>
                </a:moveTo>
                <a:lnTo>
                  <a:pt x="0" y="0"/>
                </a:lnTo>
                <a:lnTo>
                  <a:pt x="0" y="216014"/>
                </a:lnTo>
                <a:lnTo>
                  <a:pt x="6120003" y="216014"/>
                </a:lnTo>
                <a:lnTo>
                  <a:pt x="6120003" y="0"/>
                </a:lnTo>
                <a:close/>
              </a:path>
            </a:pathLst>
          </a:custGeom>
          <a:solidFill>
            <a:srgbClr val="956DAF"/>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子供がケアをしている様子</a:t>
            </a:r>
            <a:endParaRPr kumimoji="1" lang="ja-JP" altLang="en-US" sz="1100" b="1" dirty="0">
              <a:solidFill>
                <a:prstClr val="white"/>
              </a:solidFill>
              <a:latin typeface="Meiryo UI"/>
              <a:ea typeface="Meiryo UI"/>
            </a:endParaRPr>
          </a:p>
        </p:txBody>
      </p:sp>
      <p:sp>
        <p:nvSpPr>
          <p:cNvPr id="67" name="object 15">
            <a:extLst>
              <a:ext uri="{FF2B5EF4-FFF2-40B4-BE49-F238E27FC236}">
                <a16:creationId xmlns:a16="http://schemas.microsoft.com/office/drawing/2014/main" id="{B19C921E-7701-43EC-B355-7806D7316247}"/>
              </a:ext>
            </a:extLst>
          </p:cNvPr>
          <p:cNvSpPr/>
          <p:nvPr/>
        </p:nvSpPr>
        <p:spPr>
          <a:xfrm>
            <a:off x="720013" y="3115543"/>
            <a:ext cx="6120130" cy="216535"/>
          </a:xfrm>
          <a:custGeom>
            <a:avLst/>
            <a:gdLst/>
            <a:ahLst/>
            <a:cxnLst/>
            <a:rect l="l" t="t" r="r" b="b"/>
            <a:pathLst>
              <a:path w="6120130" h="216535">
                <a:moveTo>
                  <a:pt x="6120003" y="0"/>
                </a:moveTo>
                <a:lnTo>
                  <a:pt x="0" y="0"/>
                </a:lnTo>
                <a:lnTo>
                  <a:pt x="0" y="216001"/>
                </a:lnTo>
                <a:lnTo>
                  <a:pt x="6120003" y="216001"/>
                </a:lnTo>
                <a:lnTo>
                  <a:pt x="6120003" y="0"/>
                </a:lnTo>
                <a:close/>
              </a:path>
            </a:pathLst>
          </a:custGeom>
          <a:solidFill>
            <a:srgbClr val="657CBD"/>
          </a:solidFill>
        </p:spPr>
        <p:txBody>
          <a:bodyPr wrap="square" lIns="0" tIns="0" rIns="0" bIns="0" rtlCol="0" anchor="ctr"/>
          <a:lstStyle/>
          <a:p>
            <a:pPr algn="ctr" defTabSz="914400"/>
            <a:r>
              <a:rPr kumimoji="1" lang="ja-JP" altLang="en-US" sz="1100" b="1">
                <a:solidFill>
                  <a:prstClr val="white"/>
                </a:solidFill>
                <a:latin typeface="Meiryo UI"/>
                <a:ea typeface="Meiryo UI"/>
              </a:rPr>
              <a:t>ケアによる影響と思われる子供の様子</a:t>
            </a:r>
            <a:endParaRPr kumimoji="1" lang="ja-JP" altLang="en-US" sz="1100" b="1" dirty="0">
              <a:solidFill>
                <a:prstClr val="white"/>
              </a:solidFill>
              <a:latin typeface="Meiryo UI"/>
              <a:ea typeface="Meiryo UI"/>
            </a:endParaRPr>
          </a:p>
        </p:txBody>
      </p:sp>
      <p:sp>
        <p:nvSpPr>
          <p:cNvPr id="68" name="object 38">
            <a:extLst>
              <a:ext uri="{FF2B5EF4-FFF2-40B4-BE49-F238E27FC236}">
                <a16:creationId xmlns:a16="http://schemas.microsoft.com/office/drawing/2014/main" id="{DAE6C46D-70C2-4378-8B23-5CB46D510E37}"/>
              </a:ext>
            </a:extLst>
          </p:cNvPr>
          <p:cNvSpPr/>
          <p:nvPr/>
        </p:nvSpPr>
        <p:spPr>
          <a:xfrm>
            <a:off x="720013" y="5548081"/>
            <a:ext cx="6120130" cy="216535"/>
          </a:xfrm>
          <a:custGeom>
            <a:avLst/>
            <a:gdLst/>
            <a:ahLst/>
            <a:cxnLst/>
            <a:rect l="l" t="t" r="r" b="b"/>
            <a:pathLst>
              <a:path w="6120130" h="216535">
                <a:moveTo>
                  <a:pt x="6120003" y="0"/>
                </a:moveTo>
                <a:lnTo>
                  <a:pt x="0" y="0"/>
                </a:lnTo>
                <a:lnTo>
                  <a:pt x="0" y="216014"/>
                </a:lnTo>
                <a:lnTo>
                  <a:pt x="6120003" y="216014"/>
                </a:lnTo>
                <a:lnTo>
                  <a:pt x="6120003" y="0"/>
                </a:lnTo>
                <a:close/>
              </a:path>
            </a:pathLst>
          </a:custGeom>
          <a:solidFill>
            <a:srgbClr val="519FD7"/>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子供が必要な世話をされていない様子</a:t>
            </a:r>
            <a:endParaRPr kumimoji="1" lang="ja-JP" altLang="en-US" sz="1100" b="1" dirty="0">
              <a:solidFill>
                <a:prstClr val="white"/>
              </a:solidFill>
              <a:latin typeface="Meiryo UI"/>
              <a:ea typeface="Meiryo UI"/>
            </a:endParaRPr>
          </a:p>
        </p:txBody>
      </p:sp>
      <p:sp>
        <p:nvSpPr>
          <p:cNvPr id="69" name="object 49">
            <a:extLst>
              <a:ext uri="{FF2B5EF4-FFF2-40B4-BE49-F238E27FC236}">
                <a16:creationId xmlns:a16="http://schemas.microsoft.com/office/drawing/2014/main" id="{E0352BC5-FB8C-4E2B-8EDF-EA0632B960F5}"/>
              </a:ext>
            </a:extLst>
          </p:cNvPr>
          <p:cNvSpPr/>
          <p:nvPr/>
        </p:nvSpPr>
        <p:spPr>
          <a:xfrm>
            <a:off x="720013" y="6951473"/>
            <a:ext cx="6120130" cy="216535"/>
          </a:xfrm>
          <a:custGeom>
            <a:avLst/>
            <a:gdLst/>
            <a:ahLst/>
            <a:cxnLst/>
            <a:rect l="l" t="t" r="r" b="b"/>
            <a:pathLst>
              <a:path w="6120130" h="216534">
                <a:moveTo>
                  <a:pt x="6120003" y="0"/>
                </a:moveTo>
                <a:lnTo>
                  <a:pt x="0" y="0"/>
                </a:lnTo>
                <a:lnTo>
                  <a:pt x="0" y="216001"/>
                </a:lnTo>
                <a:lnTo>
                  <a:pt x="6120003" y="216001"/>
                </a:lnTo>
                <a:lnTo>
                  <a:pt x="6120003" y="0"/>
                </a:lnTo>
                <a:close/>
              </a:path>
            </a:pathLst>
          </a:custGeom>
          <a:solidFill>
            <a:srgbClr val="BD73B0"/>
          </a:solidFill>
        </p:spPr>
        <p:txBody>
          <a:bodyPr wrap="square" lIns="0" tIns="0" rIns="0" bIns="0" rtlCol="0" anchor="ctr"/>
          <a:lstStyle/>
          <a:p>
            <a:pPr algn="ctr" defTabSz="914400"/>
            <a:r>
              <a:rPr kumimoji="1" lang="ja-JP" altLang="en-US" sz="1100" b="1">
                <a:solidFill>
                  <a:prstClr val="white"/>
                </a:solidFill>
                <a:latin typeface="Meiryo UI"/>
                <a:ea typeface="Meiryo UI"/>
              </a:rPr>
              <a:t>保護者・家族の様子</a:t>
            </a:r>
            <a:endParaRPr kumimoji="1" lang="ja-JP" altLang="en-US" sz="1100" b="1" dirty="0">
              <a:solidFill>
                <a:prstClr val="white"/>
              </a:solidFill>
              <a:latin typeface="Meiryo UI"/>
              <a:ea typeface="Meiryo UI"/>
            </a:endParaRPr>
          </a:p>
        </p:txBody>
      </p:sp>
      <p:sp>
        <p:nvSpPr>
          <p:cNvPr id="70" name="テキスト ボックス 69">
            <a:extLst>
              <a:ext uri="{FF2B5EF4-FFF2-40B4-BE49-F238E27FC236}">
                <a16:creationId xmlns:a16="http://schemas.microsoft.com/office/drawing/2014/main" id="{289949E2-B5AC-4B26-8478-BA109ED065D2}"/>
              </a:ext>
            </a:extLst>
          </p:cNvPr>
          <p:cNvSpPr txBox="1"/>
          <p:nvPr/>
        </p:nvSpPr>
        <p:spPr>
          <a:xfrm>
            <a:off x="1111250" y="7268744"/>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介護や通院・治療が必要な家族、障害を持つ家族がいる</a:t>
            </a:r>
          </a:p>
        </p:txBody>
      </p:sp>
      <p:sp>
        <p:nvSpPr>
          <p:cNvPr id="71" name="テキスト ボックス 70">
            <a:extLst>
              <a:ext uri="{FF2B5EF4-FFF2-40B4-BE49-F238E27FC236}">
                <a16:creationId xmlns:a16="http://schemas.microsoft.com/office/drawing/2014/main" id="{FB7C0CE5-EFC1-4A4F-BED0-FC3823AFFB15}"/>
              </a:ext>
            </a:extLst>
          </p:cNvPr>
          <p:cNvSpPr txBox="1"/>
          <p:nvPr/>
        </p:nvSpPr>
        <p:spPr>
          <a:xfrm>
            <a:off x="1107915" y="7514052"/>
            <a:ext cx="2556000" cy="253916"/>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多子世帯   幼い子供（きょうだい）がいる</a:t>
            </a:r>
          </a:p>
        </p:txBody>
      </p:sp>
      <p:sp>
        <p:nvSpPr>
          <p:cNvPr id="72" name="テキスト ボックス 71">
            <a:extLst>
              <a:ext uri="{FF2B5EF4-FFF2-40B4-BE49-F238E27FC236}">
                <a16:creationId xmlns:a16="http://schemas.microsoft.com/office/drawing/2014/main" id="{0DD565F1-CEE1-4C2E-AC82-287FC4119EFF}"/>
              </a:ext>
            </a:extLst>
          </p:cNvPr>
          <p:cNvSpPr txBox="1"/>
          <p:nvPr/>
        </p:nvSpPr>
        <p:spPr>
          <a:xfrm>
            <a:off x="4159250" y="7521013"/>
            <a:ext cx="216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経済的に困窮している</a:t>
            </a:r>
          </a:p>
        </p:txBody>
      </p:sp>
      <p:sp>
        <p:nvSpPr>
          <p:cNvPr id="73" name="テキスト ボックス 72">
            <a:extLst>
              <a:ext uri="{FF2B5EF4-FFF2-40B4-BE49-F238E27FC236}">
                <a16:creationId xmlns:a16="http://schemas.microsoft.com/office/drawing/2014/main" id="{E2D3115A-CEA8-414A-B71C-8E3CE69343B0}"/>
              </a:ext>
            </a:extLst>
          </p:cNvPr>
          <p:cNvSpPr txBox="1"/>
          <p:nvPr/>
        </p:nvSpPr>
        <p:spPr>
          <a:xfrm>
            <a:off x="1111250" y="7774978"/>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日本語が母語でない家族がいる</a:t>
            </a:r>
          </a:p>
        </p:txBody>
      </p:sp>
      <p:sp>
        <p:nvSpPr>
          <p:cNvPr id="74" name="テキスト ボックス 73">
            <a:extLst>
              <a:ext uri="{FF2B5EF4-FFF2-40B4-BE49-F238E27FC236}">
                <a16:creationId xmlns:a16="http://schemas.microsoft.com/office/drawing/2014/main" id="{6E8C45AB-3990-4EB6-A93B-61858E49D8C9}"/>
              </a:ext>
            </a:extLst>
          </p:cNvPr>
          <p:cNvSpPr txBox="1"/>
          <p:nvPr/>
        </p:nvSpPr>
        <p:spPr>
          <a:xfrm>
            <a:off x="1111250" y="8030164"/>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疲れている様子や精神的に不安定な様子がみられる</a:t>
            </a:r>
          </a:p>
        </p:txBody>
      </p:sp>
      <p:sp>
        <p:nvSpPr>
          <p:cNvPr id="75" name="テキスト ボックス 74">
            <a:extLst>
              <a:ext uri="{FF2B5EF4-FFF2-40B4-BE49-F238E27FC236}">
                <a16:creationId xmlns:a16="http://schemas.microsoft.com/office/drawing/2014/main" id="{66489286-3C9B-40EC-BF51-7B9513C136F0}"/>
              </a:ext>
            </a:extLst>
          </p:cNvPr>
          <p:cNvSpPr txBox="1"/>
          <p:nvPr/>
        </p:nvSpPr>
        <p:spPr>
          <a:xfrm>
            <a:off x="1111250" y="828620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仕事や家族の世話に追われていて余裕のない様子である</a:t>
            </a:r>
          </a:p>
        </p:txBody>
      </p:sp>
      <p:sp>
        <p:nvSpPr>
          <p:cNvPr id="76" name="テキスト ボックス 75">
            <a:extLst>
              <a:ext uri="{FF2B5EF4-FFF2-40B4-BE49-F238E27FC236}">
                <a16:creationId xmlns:a16="http://schemas.microsoft.com/office/drawing/2014/main" id="{DF01068E-780C-4F37-86F5-145CD36C0C7A}"/>
              </a:ext>
            </a:extLst>
          </p:cNvPr>
          <p:cNvSpPr txBox="1"/>
          <p:nvPr/>
        </p:nvSpPr>
        <p:spPr>
          <a:xfrm>
            <a:off x="1111250" y="8541054"/>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家事等ができないことで、子供に影響が出ないかを心配している</a:t>
            </a:r>
          </a:p>
        </p:txBody>
      </p:sp>
      <p:sp>
        <p:nvSpPr>
          <p:cNvPr id="77" name="テキスト ボックス 76">
            <a:extLst>
              <a:ext uri="{FF2B5EF4-FFF2-40B4-BE49-F238E27FC236}">
                <a16:creationId xmlns:a16="http://schemas.microsoft.com/office/drawing/2014/main" id="{365E9DD6-9952-4263-9EA6-F406C4AA5460}"/>
              </a:ext>
            </a:extLst>
          </p:cNvPr>
          <p:cNvSpPr txBox="1"/>
          <p:nvPr/>
        </p:nvSpPr>
        <p:spPr>
          <a:xfrm>
            <a:off x="1111250" y="8791918"/>
            <a:ext cx="216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家庭訪問時に家の中が散らかっている</a:t>
            </a:r>
          </a:p>
        </p:txBody>
      </p:sp>
      <p:sp>
        <p:nvSpPr>
          <p:cNvPr id="78" name="テキスト ボックス 77">
            <a:extLst>
              <a:ext uri="{FF2B5EF4-FFF2-40B4-BE49-F238E27FC236}">
                <a16:creationId xmlns:a16="http://schemas.microsoft.com/office/drawing/2014/main" id="{32AA66A1-21B3-4580-8AA0-B66A2BC89B59}"/>
              </a:ext>
            </a:extLst>
          </p:cNvPr>
          <p:cNvSpPr txBox="1"/>
          <p:nvPr/>
        </p:nvSpPr>
        <p:spPr>
          <a:xfrm>
            <a:off x="4159250" y="8793017"/>
            <a:ext cx="216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手続きの遅れ・漏れ等がある </a:t>
            </a:r>
          </a:p>
        </p:txBody>
      </p:sp>
      <p:sp>
        <p:nvSpPr>
          <p:cNvPr id="79" name="テキスト ボックス 78">
            <a:extLst>
              <a:ext uri="{FF2B5EF4-FFF2-40B4-BE49-F238E27FC236}">
                <a16:creationId xmlns:a16="http://schemas.microsoft.com/office/drawing/2014/main" id="{7DB4253E-CA2B-43A1-98FC-E3B610A040F0}"/>
              </a:ext>
            </a:extLst>
          </p:cNvPr>
          <p:cNvSpPr txBox="1"/>
          <p:nvPr/>
        </p:nvSpPr>
        <p:spPr>
          <a:xfrm>
            <a:off x="1111250" y="905285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家族の世話について、子供をあてにしている</a:t>
            </a:r>
          </a:p>
        </p:txBody>
      </p:sp>
      <p:sp>
        <p:nvSpPr>
          <p:cNvPr id="80" name="テキスト ボックス 79">
            <a:extLst>
              <a:ext uri="{FF2B5EF4-FFF2-40B4-BE49-F238E27FC236}">
                <a16:creationId xmlns:a16="http://schemas.microsoft.com/office/drawing/2014/main" id="{9F0D56DE-C258-4840-A742-53E430DF12D7}"/>
              </a:ext>
            </a:extLst>
          </p:cNvPr>
          <p:cNvSpPr txBox="1"/>
          <p:nvPr/>
        </p:nvSpPr>
        <p:spPr>
          <a:xfrm>
            <a:off x="1111250" y="931229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家事援助などの必要なサービスを入れたがらない</a:t>
            </a:r>
          </a:p>
        </p:txBody>
      </p:sp>
      <p:sp>
        <p:nvSpPr>
          <p:cNvPr id="81" name="テキスト ボックス 80">
            <a:extLst>
              <a:ext uri="{FF2B5EF4-FFF2-40B4-BE49-F238E27FC236}">
                <a16:creationId xmlns:a16="http://schemas.microsoft.com/office/drawing/2014/main" id="{AD677B5F-1D90-4046-9B7F-41A1D6C43EB0}"/>
              </a:ext>
            </a:extLst>
          </p:cNvPr>
          <p:cNvSpPr txBox="1"/>
          <p:nvPr/>
        </p:nvSpPr>
        <p:spPr>
          <a:xfrm>
            <a:off x="1111250" y="956398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保護者が学校の授業参観や面談に行かない、地域の集まりに顔を出さない</a:t>
            </a:r>
          </a:p>
        </p:txBody>
      </p:sp>
      <p:sp>
        <p:nvSpPr>
          <p:cNvPr id="82" name="テキスト ボックス 81">
            <a:extLst>
              <a:ext uri="{FF2B5EF4-FFF2-40B4-BE49-F238E27FC236}">
                <a16:creationId xmlns:a16="http://schemas.microsoft.com/office/drawing/2014/main" id="{D8FB5CF8-B78E-40A4-A57A-E6F4C04EF077}"/>
              </a:ext>
            </a:extLst>
          </p:cNvPr>
          <p:cNvSpPr txBox="1"/>
          <p:nvPr/>
        </p:nvSpPr>
        <p:spPr>
          <a:xfrm>
            <a:off x="1111250" y="5834195"/>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身なりが整っていない</a:t>
            </a:r>
          </a:p>
        </p:txBody>
      </p:sp>
      <p:sp>
        <p:nvSpPr>
          <p:cNvPr id="83" name="テキスト ボックス 82">
            <a:extLst>
              <a:ext uri="{FF2B5EF4-FFF2-40B4-BE49-F238E27FC236}">
                <a16:creationId xmlns:a16="http://schemas.microsoft.com/office/drawing/2014/main" id="{4B6E5623-15DF-4E9F-821B-CA399811AC17}"/>
              </a:ext>
            </a:extLst>
          </p:cNvPr>
          <p:cNvSpPr txBox="1"/>
          <p:nvPr/>
        </p:nvSpPr>
        <p:spPr>
          <a:xfrm>
            <a:off x="4153850" y="5834195"/>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食事の世話がされていないようである</a:t>
            </a:r>
          </a:p>
        </p:txBody>
      </p:sp>
      <p:sp>
        <p:nvSpPr>
          <p:cNvPr id="84" name="テキスト ボックス 83">
            <a:extLst>
              <a:ext uri="{FF2B5EF4-FFF2-40B4-BE49-F238E27FC236}">
                <a16:creationId xmlns:a16="http://schemas.microsoft.com/office/drawing/2014/main" id="{39239F6D-DA55-4C3A-BD94-5C069CB975F6}"/>
              </a:ext>
            </a:extLst>
          </p:cNvPr>
          <p:cNvSpPr txBox="1"/>
          <p:nvPr/>
        </p:nvSpPr>
        <p:spPr>
          <a:xfrm>
            <a:off x="1111250" y="6076649"/>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保護者等が書くべき手続き書類等を、自分で用意しているようである</a:t>
            </a:r>
          </a:p>
        </p:txBody>
      </p:sp>
      <p:sp>
        <p:nvSpPr>
          <p:cNvPr id="85" name="テキスト ボックス 84">
            <a:extLst>
              <a:ext uri="{FF2B5EF4-FFF2-40B4-BE49-F238E27FC236}">
                <a16:creationId xmlns:a16="http://schemas.microsoft.com/office/drawing/2014/main" id="{A5C00C0E-E200-4CE6-997B-8AF5B8C42895}"/>
              </a:ext>
            </a:extLst>
          </p:cNvPr>
          <p:cNvSpPr txBox="1"/>
          <p:nvPr/>
        </p:nvSpPr>
        <p:spPr>
          <a:xfrm>
            <a:off x="1111250" y="6336724"/>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必要な病院に通院・受診できていない、服薬できていないようである</a:t>
            </a:r>
          </a:p>
        </p:txBody>
      </p:sp>
      <p:sp>
        <p:nvSpPr>
          <p:cNvPr id="90" name="テキスト ボックス 89">
            <a:extLst>
              <a:ext uri="{FF2B5EF4-FFF2-40B4-BE49-F238E27FC236}">
                <a16:creationId xmlns:a16="http://schemas.microsoft.com/office/drawing/2014/main" id="{E6687E25-6CE6-4D7A-B242-2B44F1C95F51}"/>
              </a:ext>
            </a:extLst>
          </p:cNvPr>
          <p:cNvSpPr txBox="1"/>
          <p:nvPr/>
        </p:nvSpPr>
        <p:spPr>
          <a:xfrm>
            <a:off x="1111250" y="342727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疲れている様子や精神的な不安定さがみられる</a:t>
            </a:r>
          </a:p>
        </p:txBody>
      </p:sp>
      <p:sp>
        <p:nvSpPr>
          <p:cNvPr id="91" name="テキスト ボックス 90">
            <a:extLst>
              <a:ext uri="{FF2B5EF4-FFF2-40B4-BE49-F238E27FC236}">
                <a16:creationId xmlns:a16="http://schemas.microsoft.com/office/drawing/2014/main" id="{A71C167B-1360-4436-B31E-FB3C33860D3D}"/>
              </a:ext>
            </a:extLst>
          </p:cNvPr>
          <p:cNvSpPr txBox="1"/>
          <p:nvPr/>
        </p:nvSpPr>
        <p:spPr>
          <a:xfrm>
            <a:off x="1111250" y="368358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感情の起伏が激しい。または、感情を出さない</a:t>
            </a:r>
          </a:p>
        </p:txBody>
      </p:sp>
      <p:sp>
        <p:nvSpPr>
          <p:cNvPr id="92" name="テキスト ボックス 91">
            <a:extLst>
              <a:ext uri="{FF2B5EF4-FFF2-40B4-BE49-F238E27FC236}">
                <a16:creationId xmlns:a16="http://schemas.microsoft.com/office/drawing/2014/main" id="{33650587-001E-43B9-B1F3-40501674E6D5}"/>
              </a:ext>
            </a:extLst>
          </p:cNvPr>
          <p:cNvSpPr txBox="1"/>
          <p:nvPr/>
        </p:nvSpPr>
        <p:spPr>
          <a:xfrm>
            <a:off x="1111250" y="3932962"/>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周囲の人に気を遣いすぎる、しっかりしている</a:t>
            </a:r>
          </a:p>
        </p:txBody>
      </p:sp>
      <p:sp>
        <p:nvSpPr>
          <p:cNvPr id="93" name="テキスト ボックス 92">
            <a:extLst>
              <a:ext uri="{FF2B5EF4-FFF2-40B4-BE49-F238E27FC236}">
                <a16:creationId xmlns:a16="http://schemas.microsoft.com/office/drawing/2014/main" id="{42F2D205-6807-411B-BE49-5B7965DF4EDE}"/>
              </a:ext>
            </a:extLst>
          </p:cNvPr>
          <p:cNvSpPr txBox="1"/>
          <p:nvPr/>
        </p:nvSpPr>
        <p:spPr>
          <a:xfrm>
            <a:off x="1111250" y="418927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年齢に不相応な受け答え（年齢よりも幼い、または大人びている）</a:t>
            </a:r>
          </a:p>
        </p:txBody>
      </p:sp>
      <p:sp>
        <p:nvSpPr>
          <p:cNvPr id="94" name="テキスト ボックス 93">
            <a:extLst>
              <a:ext uri="{FF2B5EF4-FFF2-40B4-BE49-F238E27FC236}">
                <a16:creationId xmlns:a16="http://schemas.microsoft.com/office/drawing/2014/main" id="{36144325-ED53-4211-8835-D7EEB3268F38}"/>
              </a:ext>
            </a:extLst>
          </p:cNvPr>
          <p:cNvSpPr txBox="1"/>
          <p:nvPr/>
        </p:nvSpPr>
        <p:spPr>
          <a:xfrm>
            <a:off x="1111250" y="4455668"/>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自分の事を話したがらない、質問などをすると話をすり替える</a:t>
            </a:r>
          </a:p>
        </p:txBody>
      </p:sp>
      <p:sp>
        <p:nvSpPr>
          <p:cNvPr id="95" name="テキスト ボックス 94">
            <a:extLst>
              <a:ext uri="{FF2B5EF4-FFF2-40B4-BE49-F238E27FC236}">
                <a16:creationId xmlns:a16="http://schemas.microsoft.com/office/drawing/2014/main" id="{F7CE7AF9-1AB0-440D-9A38-BB6FD1BA7F8F}"/>
              </a:ext>
            </a:extLst>
          </p:cNvPr>
          <p:cNvSpPr txBox="1"/>
          <p:nvPr/>
        </p:nvSpPr>
        <p:spPr>
          <a:xfrm>
            <a:off x="1111250" y="4708816"/>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物や支援を欲しがらない</a:t>
            </a:r>
          </a:p>
        </p:txBody>
      </p:sp>
      <p:sp>
        <p:nvSpPr>
          <p:cNvPr id="96" name="テキスト ボックス 95">
            <a:extLst>
              <a:ext uri="{FF2B5EF4-FFF2-40B4-BE49-F238E27FC236}">
                <a16:creationId xmlns:a16="http://schemas.microsoft.com/office/drawing/2014/main" id="{A1244CBF-2468-4617-8BFC-A78E66B39EB9}"/>
              </a:ext>
            </a:extLst>
          </p:cNvPr>
          <p:cNvSpPr txBox="1"/>
          <p:nvPr/>
        </p:nvSpPr>
        <p:spPr>
          <a:xfrm>
            <a:off x="4153850" y="4708816"/>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家族の顔色をうかがっている</a:t>
            </a:r>
          </a:p>
        </p:txBody>
      </p:sp>
      <p:sp>
        <p:nvSpPr>
          <p:cNvPr id="97" name="テキスト ボックス 96">
            <a:extLst>
              <a:ext uri="{FF2B5EF4-FFF2-40B4-BE49-F238E27FC236}">
                <a16:creationId xmlns:a16="http://schemas.microsoft.com/office/drawing/2014/main" id="{99543E2F-898D-43AE-B8AE-56ECA3FC977D}"/>
              </a:ext>
            </a:extLst>
          </p:cNvPr>
          <p:cNvSpPr txBox="1"/>
          <p:nvPr/>
        </p:nvSpPr>
        <p:spPr>
          <a:xfrm>
            <a:off x="1111250" y="495819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不登校である、学校に行っているべき時間に、学校以外で姿を見かけることがある</a:t>
            </a:r>
          </a:p>
        </p:txBody>
      </p:sp>
      <p:sp>
        <p:nvSpPr>
          <p:cNvPr id="98" name="テキスト ボックス 97">
            <a:extLst>
              <a:ext uri="{FF2B5EF4-FFF2-40B4-BE49-F238E27FC236}">
                <a16:creationId xmlns:a16="http://schemas.microsoft.com/office/drawing/2014/main" id="{C5E55409-09C3-474F-9C30-2BAB801ED022}"/>
              </a:ext>
            </a:extLst>
          </p:cNvPr>
          <p:cNvSpPr txBox="1"/>
          <p:nvPr/>
        </p:nvSpPr>
        <p:spPr>
          <a:xfrm>
            <a:off x="1111250" y="5217668"/>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時に家族と大ゲンカや家出をしていることがある</a:t>
            </a:r>
          </a:p>
        </p:txBody>
      </p:sp>
      <p:sp>
        <p:nvSpPr>
          <p:cNvPr id="99" name="テキスト ボックス 98">
            <a:extLst>
              <a:ext uri="{FF2B5EF4-FFF2-40B4-BE49-F238E27FC236}">
                <a16:creationId xmlns:a16="http://schemas.microsoft.com/office/drawing/2014/main" id="{3B30A7AC-5701-4069-A5ED-429F45D3B40F}"/>
              </a:ext>
            </a:extLst>
          </p:cNvPr>
          <p:cNvSpPr txBox="1"/>
          <p:nvPr/>
        </p:nvSpPr>
        <p:spPr>
          <a:xfrm>
            <a:off x="1111250" y="123190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ケアマネジャー、介護職員等による家庭訪問等の際に、食事づくりや買い物、洗濯などの家事をしている</a:t>
            </a:r>
          </a:p>
        </p:txBody>
      </p:sp>
      <p:sp>
        <p:nvSpPr>
          <p:cNvPr id="100" name="テキスト ボックス 99">
            <a:extLst>
              <a:ext uri="{FF2B5EF4-FFF2-40B4-BE49-F238E27FC236}">
                <a16:creationId xmlns:a16="http://schemas.microsoft.com/office/drawing/2014/main" id="{3E4C81EA-EC3F-4F45-BFAF-24422B0B667C}"/>
              </a:ext>
            </a:extLst>
          </p:cNvPr>
          <p:cNvSpPr txBox="1"/>
          <p:nvPr/>
        </p:nvSpPr>
        <p:spPr>
          <a:xfrm>
            <a:off x="1111250" y="149137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家族の介護・付き添い、きょうだいの世話・送迎等をしている姿を見かける</a:t>
            </a:r>
          </a:p>
        </p:txBody>
      </p:sp>
      <p:sp>
        <p:nvSpPr>
          <p:cNvPr id="101" name="テキスト ボックス 100">
            <a:extLst>
              <a:ext uri="{FF2B5EF4-FFF2-40B4-BE49-F238E27FC236}">
                <a16:creationId xmlns:a16="http://schemas.microsoft.com/office/drawing/2014/main" id="{4AB97B5A-A238-4343-A864-55A079C7D90F}"/>
              </a:ext>
            </a:extLst>
          </p:cNvPr>
          <p:cNvSpPr txBox="1"/>
          <p:nvPr/>
        </p:nvSpPr>
        <p:spPr>
          <a:xfrm>
            <a:off x="1111250" y="1744519"/>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日本語の苦手な家族・聴覚障害のある家族等の通訳をしている</a:t>
            </a:r>
          </a:p>
        </p:txBody>
      </p:sp>
      <p:sp>
        <p:nvSpPr>
          <p:cNvPr id="102" name="テキスト ボックス 101">
            <a:extLst>
              <a:ext uri="{FF2B5EF4-FFF2-40B4-BE49-F238E27FC236}">
                <a16:creationId xmlns:a16="http://schemas.microsoft.com/office/drawing/2014/main" id="{BE61C2C3-881F-4D61-B6CB-0AADB03781B2}"/>
              </a:ext>
            </a:extLst>
          </p:cNvPr>
          <p:cNvSpPr txBox="1"/>
          <p:nvPr/>
        </p:nvSpPr>
        <p:spPr>
          <a:xfrm>
            <a:off x="1111250" y="200082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家族の感情面のサポートをしている</a:t>
            </a:r>
          </a:p>
        </p:txBody>
      </p:sp>
      <p:sp>
        <p:nvSpPr>
          <p:cNvPr id="103" name="テキスト ボックス 102">
            <a:extLst>
              <a:ext uri="{FF2B5EF4-FFF2-40B4-BE49-F238E27FC236}">
                <a16:creationId xmlns:a16="http://schemas.microsoft.com/office/drawing/2014/main" id="{00C94A55-A543-437F-A011-51661034D2AC}"/>
              </a:ext>
            </a:extLst>
          </p:cNvPr>
          <p:cNvSpPr txBox="1"/>
          <p:nvPr/>
        </p:nvSpPr>
        <p:spPr>
          <a:xfrm>
            <a:off x="1111250" y="2264065"/>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家計を支えるために就職・アルバイトをしている</a:t>
            </a:r>
          </a:p>
        </p:txBody>
      </p:sp>
      <p:sp>
        <p:nvSpPr>
          <p:cNvPr id="104" name="テキスト ボックス 103">
            <a:extLst>
              <a:ext uri="{FF2B5EF4-FFF2-40B4-BE49-F238E27FC236}">
                <a16:creationId xmlns:a16="http://schemas.microsoft.com/office/drawing/2014/main" id="{3D4F5B95-5A77-491F-8DFE-18E6694D1BA6}"/>
              </a:ext>
            </a:extLst>
          </p:cNvPr>
          <p:cNvSpPr txBox="1"/>
          <p:nvPr/>
        </p:nvSpPr>
        <p:spPr>
          <a:xfrm>
            <a:off x="1111250" y="252730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来所相談時や家庭訪問時に傍にいる</a:t>
            </a:r>
          </a:p>
        </p:txBody>
      </p:sp>
      <p:sp>
        <p:nvSpPr>
          <p:cNvPr id="117" name="object 22">
            <a:extLst>
              <a:ext uri="{FF2B5EF4-FFF2-40B4-BE49-F238E27FC236}">
                <a16:creationId xmlns:a16="http://schemas.microsoft.com/office/drawing/2014/main" id="{9A923150-302B-56AF-2C77-5D4988E0673C}"/>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8B9AA3A7-ABB7-73CC-0E29-FFFCF9411A77}"/>
              </a:ext>
            </a:extLst>
          </p:cNvPr>
          <p:cNvSpPr>
            <a:spLocks noGrp="1"/>
          </p:cNvSpPr>
          <p:nvPr>
            <p:ph type="sldNum" sz="quarter" idx="7"/>
          </p:nvPr>
        </p:nvSpPr>
        <p:spPr>
          <a:prstGeom prst="rect">
            <a:avLst/>
          </a:prstGeom>
        </p:spPr>
        <p:txBody>
          <a:bodyPr/>
          <a:lstStyle/>
          <a:p>
            <a:fld id="{B6F15528-21DE-4FAA-801E-634DDDAF4B2B}" type="slidenum">
              <a:rPr lang="en-US" altLang="ja-JP" smtClean="0"/>
              <a:t>9</a:t>
            </a:fld>
            <a:endParaRPr lang="ja-JP" altLang="en-US"/>
          </a:p>
        </p:txBody>
      </p:sp>
      <p:sp>
        <p:nvSpPr>
          <p:cNvPr id="5" name="object 2">
            <a:extLst>
              <a:ext uri="{FF2B5EF4-FFF2-40B4-BE49-F238E27FC236}">
                <a16:creationId xmlns:a16="http://schemas.microsoft.com/office/drawing/2014/main" id="{13347C62-5F2B-C31B-B80F-2B0CB735A1D3}"/>
              </a:ext>
            </a:extLst>
          </p:cNvPr>
          <p:cNvSpPr txBox="1"/>
          <p:nvPr/>
        </p:nvSpPr>
        <p:spPr>
          <a:xfrm>
            <a:off x="1278889" y="294226"/>
            <a:ext cx="5001895" cy="241092"/>
          </a:xfrm>
          <a:prstGeom prst="rect">
            <a:avLst/>
          </a:prstGeom>
        </p:spPr>
        <p:txBody>
          <a:bodyPr vert="horz" wrap="square" lIns="0" tIns="86360" rIns="0" bIns="0" rtlCol="0">
            <a:spAutoFit/>
          </a:bodyPr>
          <a:lstStyle/>
          <a:p>
            <a:pPr algn="ctr">
              <a:spcBef>
                <a:spcPts val="680"/>
              </a:spcBef>
              <a:tabLst>
                <a:tab pos="1063625" algn="l"/>
                <a:tab pos="1673225" algn="l"/>
                <a:tab pos="2481263"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231F20"/>
                </a:solidFill>
                <a:latin typeface="Meiryo UI" panose="020B0604030504040204" pitchFamily="50" charset="-128"/>
                <a:ea typeface="Meiryo UI" panose="020B0604030504040204" pitchFamily="50" charset="-128"/>
                <a:cs typeface="Source Han Sans JP"/>
              </a:rPr>
              <a:t>高齢者福祉</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分野　ヤングケアラーに</a:t>
            </a:r>
            <a:r>
              <a:rPr sz="1000" b="1" dirty="0" err="1">
                <a:solidFill>
                  <a:srgbClr val="414042"/>
                </a:solidFill>
                <a:latin typeface="Meiryo UI" panose="020B0604030504040204" pitchFamily="50" charset="-128"/>
                <a:ea typeface="Meiryo UI" panose="020B0604030504040204" pitchFamily="50" charset="-128"/>
                <a:cs typeface="Source Han Sans JP Heavy"/>
              </a:rPr>
              <a:t>気付くポイントの一例（チェックリスト</a:t>
            </a: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1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2" name="object 36">
            <a:extLst>
              <a:ext uri="{FF2B5EF4-FFF2-40B4-BE49-F238E27FC236}">
                <a16:creationId xmlns:a16="http://schemas.microsoft.com/office/drawing/2014/main" id="{675EDF47-4461-1950-A521-919DD64C0E7F}"/>
              </a:ext>
            </a:extLst>
          </p:cNvPr>
          <p:cNvSpPr/>
          <p:nvPr/>
        </p:nvSpPr>
        <p:spPr>
          <a:xfrm>
            <a:off x="921702" y="6651576"/>
            <a:ext cx="188594" cy="188595"/>
          </a:xfrm>
          <a:prstGeom prst="rect">
            <a:avLst/>
          </a:prstGeom>
          <a:blipFill>
            <a:blip r:embed="rId1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 name="object 39">
            <a:extLst>
              <a:ext uri="{FF2B5EF4-FFF2-40B4-BE49-F238E27FC236}">
                <a16:creationId xmlns:a16="http://schemas.microsoft.com/office/drawing/2014/main" id="{2CEF0360-0D9C-A7F1-068C-CC19DC1A013B}"/>
              </a:ext>
            </a:extLst>
          </p:cNvPr>
          <p:cNvSpPr/>
          <p:nvPr/>
        </p:nvSpPr>
        <p:spPr>
          <a:xfrm>
            <a:off x="939124" y="661752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6" name="テキスト ボックス 85">
            <a:extLst>
              <a:ext uri="{FF2B5EF4-FFF2-40B4-BE49-F238E27FC236}">
                <a16:creationId xmlns:a16="http://schemas.microsoft.com/office/drawing/2014/main" id="{3B0B047A-2731-6F25-55CA-1299F7D8D140}"/>
              </a:ext>
            </a:extLst>
          </p:cNvPr>
          <p:cNvSpPr txBox="1"/>
          <p:nvPr/>
        </p:nvSpPr>
        <p:spPr>
          <a:xfrm>
            <a:off x="1113631" y="662235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保清されていない（同じ服を着ている、入浴をしていない様子がうかがえる）</a:t>
            </a:r>
          </a:p>
        </p:txBody>
      </p:sp>
      <p:sp>
        <p:nvSpPr>
          <p:cNvPr id="87" name="object 13">
            <a:extLst>
              <a:ext uri="{FF2B5EF4-FFF2-40B4-BE49-F238E27FC236}">
                <a16:creationId xmlns:a16="http://schemas.microsoft.com/office/drawing/2014/main" id="{EB979B1A-C6C3-5063-CCF2-640101EDCA10}"/>
              </a:ext>
            </a:extLst>
          </p:cNvPr>
          <p:cNvSpPr/>
          <p:nvPr/>
        </p:nvSpPr>
        <p:spPr>
          <a:xfrm>
            <a:off x="919321" y="2843824"/>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8" name="object 14">
            <a:extLst>
              <a:ext uri="{FF2B5EF4-FFF2-40B4-BE49-F238E27FC236}">
                <a16:creationId xmlns:a16="http://schemas.microsoft.com/office/drawing/2014/main" id="{9E87BC0E-46A2-28F1-689C-372013042C98}"/>
              </a:ext>
            </a:extLst>
          </p:cNvPr>
          <p:cNvSpPr/>
          <p:nvPr/>
        </p:nvSpPr>
        <p:spPr>
          <a:xfrm>
            <a:off x="936743" y="280978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9" name="テキスト ボックス 88">
            <a:extLst>
              <a:ext uri="{FF2B5EF4-FFF2-40B4-BE49-F238E27FC236}">
                <a16:creationId xmlns:a16="http://schemas.microsoft.com/office/drawing/2014/main" id="{5713C6F0-8607-435E-031E-B7A29C658E1E}"/>
              </a:ext>
            </a:extLst>
          </p:cNvPr>
          <p:cNvSpPr txBox="1"/>
          <p:nvPr/>
        </p:nvSpPr>
        <p:spPr>
          <a:xfrm>
            <a:off x="1111250" y="2818492"/>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アルコール・薬物・ギャンブル問題を抱える家族に対応している</a:t>
            </a:r>
          </a:p>
        </p:txBody>
      </p:sp>
    </p:spTree>
    <p:extLst>
      <p:ext uri="{BB962C8B-B14F-4D97-AF65-F5344CB8AC3E}">
        <p14:creationId xmlns:p14="http://schemas.microsoft.com/office/powerpoint/2010/main" val="56874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bject 2"/>
          <p:cNvSpPr txBox="1"/>
          <p:nvPr/>
        </p:nvSpPr>
        <p:spPr>
          <a:xfrm>
            <a:off x="707306" y="615950"/>
            <a:ext cx="5001895" cy="256480"/>
          </a:xfrm>
          <a:prstGeom prst="rect">
            <a:avLst/>
          </a:prstGeom>
        </p:spPr>
        <p:txBody>
          <a:bodyPr vert="horz" wrap="square" lIns="0" tIns="86360" rIns="0" bIns="0" rtlCol="0">
            <a:spAutoFit/>
          </a:bodyPr>
          <a:lstStyle/>
          <a:p>
            <a:pPr marL="200660" indent="-188595">
              <a:lnSpc>
                <a:spcPct val="100000"/>
              </a:lnSpc>
              <a:buChar char="■"/>
              <a:tabLst>
                <a:tab pos="201295" algn="l"/>
              </a:tabLst>
            </a:pPr>
            <a:r>
              <a:rPr lang="ja-JP" altLang="en-US" sz="1100" b="1" dirty="0">
                <a:solidFill>
                  <a:srgbClr val="231F20"/>
                </a:solidFill>
                <a:latin typeface="Meiryo UI" panose="020B0604030504040204" pitchFamily="50" charset="-128"/>
                <a:ea typeface="Meiryo UI" panose="020B0604030504040204" pitchFamily="50" charset="-128"/>
                <a:cs typeface="Source Han Sans JP"/>
              </a:rPr>
              <a:t>医療・看護・保健</a:t>
            </a:r>
            <a:endParaRPr sz="1100" dirty="0">
              <a:latin typeface="Meiryo UI" panose="020B0604030504040204" pitchFamily="50" charset="-128"/>
              <a:ea typeface="Meiryo UI" panose="020B0604030504040204" pitchFamily="50" charset="-128"/>
              <a:cs typeface="Source Han Sans JP"/>
            </a:endParaRPr>
          </a:p>
        </p:txBody>
      </p:sp>
      <p:sp>
        <p:nvSpPr>
          <p:cNvPr id="45" name="object 3">
            <a:extLst>
              <a:ext uri="{FF2B5EF4-FFF2-40B4-BE49-F238E27FC236}">
                <a16:creationId xmlns:a16="http://schemas.microsoft.com/office/drawing/2014/main" id="{8A3A16DD-0B6B-4394-8ED5-DA403C016BEC}"/>
              </a:ext>
            </a:extLst>
          </p:cNvPr>
          <p:cNvSpPr/>
          <p:nvPr/>
        </p:nvSpPr>
        <p:spPr>
          <a:xfrm>
            <a:off x="720013" y="936002"/>
            <a:ext cx="6120130" cy="216535"/>
          </a:xfrm>
          <a:custGeom>
            <a:avLst/>
            <a:gdLst/>
            <a:ahLst/>
            <a:cxnLst/>
            <a:rect l="l" t="t" r="r" b="b"/>
            <a:pathLst>
              <a:path w="6120130" h="216534">
                <a:moveTo>
                  <a:pt x="6120003" y="0"/>
                </a:moveTo>
                <a:lnTo>
                  <a:pt x="0" y="0"/>
                </a:lnTo>
                <a:lnTo>
                  <a:pt x="0" y="216014"/>
                </a:lnTo>
                <a:lnTo>
                  <a:pt x="6120003" y="216014"/>
                </a:lnTo>
                <a:lnTo>
                  <a:pt x="6120003" y="0"/>
                </a:lnTo>
                <a:close/>
              </a:path>
            </a:pathLst>
          </a:custGeom>
          <a:solidFill>
            <a:srgbClr val="956DAF"/>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子供がケアをしている様子</a:t>
            </a:r>
            <a:endParaRPr kumimoji="1" lang="ja-JP" altLang="en-US" sz="1100" b="1" dirty="0">
              <a:solidFill>
                <a:prstClr val="white"/>
              </a:solidFill>
              <a:latin typeface="Meiryo UI"/>
              <a:ea typeface="Meiryo UI"/>
            </a:endParaRPr>
          </a:p>
        </p:txBody>
      </p:sp>
      <p:sp>
        <p:nvSpPr>
          <p:cNvPr id="47" name="object 4">
            <a:extLst>
              <a:ext uri="{FF2B5EF4-FFF2-40B4-BE49-F238E27FC236}">
                <a16:creationId xmlns:a16="http://schemas.microsoft.com/office/drawing/2014/main" id="{44343B3B-9A37-4178-A1A1-1D783380D0A4}"/>
              </a:ext>
            </a:extLst>
          </p:cNvPr>
          <p:cNvSpPr/>
          <p:nvPr/>
        </p:nvSpPr>
        <p:spPr>
          <a:xfrm>
            <a:off x="720013" y="1152017"/>
            <a:ext cx="6120130" cy="2489580"/>
          </a:xfrm>
          <a:custGeom>
            <a:avLst/>
            <a:gdLst/>
            <a:ahLst/>
            <a:cxnLst/>
            <a:rect l="l" t="t" r="r" b="b"/>
            <a:pathLst>
              <a:path w="6120130" h="2207260">
                <a:moveTo>
                  <a:pt x="0" y="2206713"/>
                </a:moveTo>
                <a:lnTo>
                  <a:pt x="6120002" y="2206713"/>
                </a:lnTo>
                <a:lnTo>
                  <a:pt x="6120002" y="0"/>
                </a:lnTo>
                <a:lnTo>
                  <a:pt x="0" y="0"/>
                </a:lnTo>
                <a:lnTo>
                  <a:pt x="0" y="2206713"/>
                </a:lnTo>
                <a:close/>
              </a:path>
            </a:pathLst>
          </a:custGeom>
          <a:solidFill>
            <a:srgbClr val="EEEAF4"/>
          </a:solidFill>
        </p:spPr>
        <p:txBody>
          <a:bodyPr wrap="square" lIns="0" tIns="0" rIns="0" bIns="0" rtlCol="0"/>
          <a:lstStyle/>
          <a:p>
            <a:pPr defTabSz="914400"/>
            <a:endParaRPr kumimoji="1">
              <a:solidFill>
                <a:prstClr val="black"/>
              </a:solidFill>
              <a:latin typeface="Meiryo UI"/>
              <a:ea typeface="Meiryo UI"/>
            </a:endParaRPr>
          </a:p>
        </p:txBody>
      </p:sp>
      <p:sp>
        <p:nvSpPr>
          <p:cNvPr id="48" name="object 5">
            <a:extLst>
              <a:ext uri="{FF2B5EF4-FFF2-40B4-BE49-F238E27FC236}">
                <a16:creationId xmlns:a16="http://schemas.microsoft.com/office/drawing/2014/main" id="{09FCDFC2-DF5F-4976-8D61-8D0E8F6A5D20}"/>
              </a:ext>
            </a:extLst>
          </p:cNvPr>
          <p:cNvSpPr/>
          <p:nvPr/>
        </p:nvSpPr>
        <p:spPr>
          <a:xfrm>
            <a:off x="720009" y="1152010"/>
            <a:ext cx="6120130" cy="635"/>
          </a:xfrm>
          <a:custGeom>
            <a:avLst/>
            <a:gdLst/>
            <a:ahLst/>
            <a:cxnLst/>
            <a:rect l="l" t="t" r="r" b="b"/>
            <a:pathLst>
              <a:path w="6120130" h="634">
                <a:moveTo>
                  <a:pt x="6120003" y="0"/>
                </a:moveTo>
                <a:lnTo>
                  <a:pt x="0" y="0"/>
                </a:lnTo>
                <a:lnTo>
                  <a:pt x="6120003" y="12"/>
                </a:lnTo>
                <a:close/>
              </a:path>
            </a:pathLst>
          </a:custGeom>
          <a:solidFill>
            <a:srgbClr val="956DAF"/>
          </a:solidFill>
        </p:spPr>
        <p:txBody>
          <a:bodyPr wrap="square" lIns="0" tIns="0" rIns="0" bIns="0" rtlCol="0"/>
          <a:lstStyle/>
          <a:p>
            <a:pPr defTabSz="914400"/>
            <a:endParaRPr kumimoji="1">
              <a:solidFill>
                <a:prstClr val="black"/>
              </a:solidFill>
              <a:latin typeface="Meiryo UI"/>
              <a:ea typeface="Meiryo UI"/>
            </a:endParaRPr>
          </a:p>
        </p:txBody>
      </p:sp>
      <p:sp>
        <p:nvSpPr>
          <p:cNvPr id="49" name="object 6">
            <a:extLst>
              <a:ext uri="{FF2B5EF4-FFF2-40B4-BE49-F238E27FC236}">
                <a16:creationId xmlns:a16="http://schemas.microsoft.com/office/drawing/2014/main" id="{29C12BA9-360B-4216-A477-A4569A44167A}"/>
              </a:ext>
            </a:extLst>
          </p:cNvPr>
          <p:cNvSpPr/>
          <p:nvPr/>
        </p:nvSpPr>
        <p:spPr>
          <a:xfrm>
            <a:off x="919330" y="1361832"/>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0" name="object 7">
            <a:extLst>
              <a:ext uri="{FF2B5EF4-FFF2-40B4-BE49-F238E27FC236}">
                <a16:creationId xmlns:a16="http://schemas.microsoft.com/office/drawing/2014/main" id="{42E5A0B3-AC08-44C5-9BC0-91DF15E6A0D5}"/>
              </a:ext>
            </a:extLst>
          </p:cNvPr>
          <p:cNvSpPr/>
          <p:nvPr/>
        </p:nvSpPr>
        <p:spPr>
          <a:xfrm>
            <a:off x="919330" y="1701743"/>
            <a:ext cx="188594" cy="188594"/>
          </a:xfrm>
          <a:prstGeom prst="rect">
            <a:avLst/>
          </a:prstGeom>
          <a:blipFill>
            <a:blip r:embed="rId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1" name="object 8">
            <a:extLst>
              <a:ext uri="{FF2B5EF4-FFF2-40B4-BE49-F238E27FC236}">
                <a16:creationId xmlns:a16="http://schemas.microsoft.com/office/drawing/2014/main" id="{F69A1F75-B329-4847-9D89-CD5AB5A8BEB1}"/>
              </a:ext>
            </a:extLst>
          </p:cNvPr>
          <p:cNvSpPr/>
          <p:nvPr/>
        </p:nvSpPr>
        <p:spPr>
          <a:xfrm>
            <a:off x="919330" y="2065530"/>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2" name="object 9">
            <a:extLst>
              <a:ext uri="{FF2B5EF4-FFF2-40B4-BE49-F238E27FC236}">
                <a16:creationId xmlns:a16="http://schemas.microsoft.com/office/drawing/2014/main" id="{29271C17-D363-497F-BDC5-970C3367ED13}"/>
              </a:ext>
            </a:extLst>
          </p:cNvPr>
          <p:cNvSpPr/>
          <p:nvPr/>
        </p:nvSpPr>
        <p:spPr>
          <a:xfrm>
            <a:off x="936752" y="166768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3" name="object 10">
            <a:extLst>
              <a:ext uri="{FF2B5EF4-FFF2-40B4-BE49-F238E27FC236}">
                <a16:creationId xmlns:a16="http://schemas.microsoft.com/office/drawing/2014/main" id="{ECE741BF-9F45-4D9B-8958-9358E24AB784}"/>
              </a:ext>
            </a:extLst>
          </p:cNvPr>
          <p:cNvSpPr/>
          <p:nvPr/>
        </p:nvSpPr>
        <p:spPr>
          <a:xfrm>
            <a:off x="936752" y="192438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4" name="object 11">
            <a:extLst>
              <a:ext uri="{FF2B5EF4-FFF2-40B4-BE49-F238E27FC236}">
                <a16:creationId xmlns:a16="http://schemas.microsoft.com/office/drawing/2014/main" id="{F94B3C8A-0932-47A4-B4C7-94961FA212DF}"/>
              </a:ext>
            </a:extLst>
          </p:cNvPr>
          <p:cNvSpPr/>
          <p:nvPr/>
        </p:nvSpPr>
        <p:spPr>
          <a:xfrm>
            <a:off x="936752" y="237138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5" name="object 12">
            <a:extLst>
              <a:ext uri="{FF2B5EF4-FFF2-40B4-BE49-F238E27FC236}">
                <a16:creationId xmlns:a16="http://schemas.microsoft.com/office/drawing/2014/main" id="{089E7AB1-5285-4933-8BCD-D3E2FB209BC3}"/>
              </a:ext>
            </a:extLst>
          </p:cNvPr>
          <p:cNvSpPr/>
          <p:nvPr/>
        </p:nvSpPr>
        <p:spPr>
          <a:xfrm>
            <a:off x="919330" y="2512533"/>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6" name="object 13">
            <a:extLst>
              <a:ext uri="{FF2B5EF4-FFF2-40B4-BE49-F238E27FC236}">
                <a16:creationId xmlns:a16="http://schemas.microsoft.com/office/drawing/2014/main" id="{9A8A267B-83AD-49F6-8310-BA7809715BFB}"/>
              </a:ext>
            </a:extLst>
          </p:cNvPr>
          <p:cNvSpPr/>
          <p:nvPr/>
        </p:nvSpPr>
        <p:spPr>
          <a:xfrm>
            <a:off x="936752" y="281839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7" name="object 14">
            <a:extLst>
              <a:ext uri="{FF2B5EF4-FFF2-40B4-BE49-F238E27FC236}">
                <a16:creationId xmlns:a16="http://schemas.microsoft.com/office/drawing/2014/main" id="{99903141-CDB6-407E-8CF5-58FFC66CF0B0}"/>
              </a:ext>
            </a:extLst>
          </p:cNvPr>
          <p:cNvSpPr/>
          <p:nvPr/>
        </p:nvSpPr>
        <p:spPr>
          <a:xfrm>
            <a:off x="919330" y="2920937"/>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8" name="object 15">
            <a:extLst>
              <a:ext uri="{FF2B5EF4-FFF2-40B4-BE49-F238E27FC236}">
                <a16:creationId xmlns:a16="http://schemas.microsoft.com/office/drawing/2014/main" id="{45CB6889-8BB3-40A3-BA4F-1189099D2E3B}"/>
              </a:ext>
            </a:extLst>
          </p:cNvPr>
          <p:cNvSpPr/>
          <p:nvPr/>
        </p:nvSpPr>
        <p:spPr>
          <a:xfrm>
            <a:off x="720013" y="3601484"/>
            <a:ext cx="6120130" cy="216535"/>
          </a:xfrm>
          <a:custGeom>
            <a:avLst/>
            <a:gdLst/>
            <a:ahLst/>
            <a:cxnLst/>
            <a:rect l="l" t="t" r="r" b="b"/>
            <a:pathLst>
              <a:path w="6120130" h="216535">
                <a:moveTo>
                  <a:pt x="6120003" y="0"/>
                </a:moveTo>
                <a:lnTo>
                  <a:pt x="0" y="0"/>
                </a:lnTo>
                <a:lnTo>
                  <a:pt x="0" y="216001"/>
                </a:lnTo>
                <a:lnTo>
                  <a:pt x="6120003" y="216001"/>
                </a:lnTo>
                <a:lnTo>
                  <a:pt x="6120003" y="0"/>
                </a:lnTo>
                <a:close/>
              </a:path>
            </a:pathLst>
          </a:custGeom>
          <a:solidFill>
            <a:srgbClr val="657CBD"/>
          </a:solidFill>
        </p:spPr>
        <p:txBody>
          <a:bodyPr wrap="square" lIns="0" tIns="0" rIns="0" bIns="0" rtlCol="0" anchor="ctr"/>
          <a:lstStyle/>
          <a:p>
            <a:pPr algn="ctr" defTabSz="914400"/>
            <a:r>
              <a:rPr kumimoji="1" lang="ja-JP" altLang="en-US" sz="1100" b="1">
                <a:solidFill>
                  <a:prstClr val="white"/>
                </a:solidFill>
                <a:latin typeface="Meiryo UI"/>
                <a:ea typeface="Meiryo UI"/>
              </a:rPr>
              <a:t>ケアによる影響と思われる子供の様子</a:t>
            </a:r>
            <a:endParaRPr kumimoji="1" lang="ja-JP" altLang="en-US" sz="1100" b="1" dirty="0">
              <a:solidFill>
                <a:prstClr val="white"/>
              </a:solidFill>
              <a:latin typeface="Meiryo UI"/>
              <a:ea typeface="Meiryo UI"/>
            </a:endParaRPr>
          </a:p>
        </p:txBody>
      </p:sp>
      <p:sp>
        <p:nvSpPr>
          <p:cNvPr id="59" name="object 16">
            <a:extLst>
              <a:ext uri="{FF2B5EF4-FFF2-40B4-BE49-F238E27FC236}">
                <a16:creationId xmlns:a16="http://schemas.microsoft.com/office/drawing/2014/main" id="{FC216506-51FC-45EF-9EB1-6F213E59B762}"/>
              </a:ext>
            </a:extLst>
          </p:cNvPr>
          <p:cNvSpPr/>
          <p:nvPr/>
        </p:nvSpPr>
        <p:spPr>
          <a:xfrm>
            <a:off x="720013" y="3817498"/>
            <a:ext cx="6120130" cy="2704465"/>
          </a:xfrm>
          <a:custGeom>
            <a:avLst/>
            <a:gdLst/>
            <a:ahLst/>
            <a:cxnLst/>
            <a:rect l="l" t="t" r="r" b="b"/>
            <a:pathLst>
              <a:path w="6120130" h="2704465">
                <a:moveTo>
                  <a:pt x="0" y="2704045"/>
                </a:moveTo>
                <a:lnTo>
                  <a:pt x="6120002" y="2704045"/>
                </a:lnTo>
                <a:lnTo>
                  <a:pt x="6120002" y="0"/>
                </a:lnTo>
                <a:lnTo>
                  <a:pt x="0" y="0"/>
                </a:lnTo>
                <a:lnTo>
                  <a:pt x="0" y="2704045"/>
                </a:lnTo>
                <a:close/>
              </a:path>
            </a:pathLst>
          </a:custGeom>
          <a:solidFill>
            <a:srgbClr val="E9EBF6"/>
          </a:solidFill>
        </p:spPr>
        <p:txBody>
          <a:bodyPr wrap="square" lIns="0" tIns="0" rIns="0" bIns="0" rtlCol="0"/>
          <a:lstStyle/>
          <a:p>
            <a:pPr defTabSz="914400"/>
            <a:endParaRPr kumimoji="1">
              <a:solidFill>
                <a:prstClr val="black"/>
              </a:solidFill>
              <a:latin typeface="Meiryo UI"/>
              <a:ea typeface="Meiryo UI"/>
            </a:endParaRPr>
          </a:p>
        </p:txBody>
      </p:sp>
      <p:sp>
        <p:nvSpPr>
          <p:cNvPr id="60" name="object 17">
            <a:extLst>
              <a:ext uri="{FF2B5EF4-FFF2-40B4-BE49-F238E27FC236}">
                <a16:creationId xmlns:a16="http://schemas.microsoft.com/office/drawing/2014/main" id="{17BD29BD-6F81-464F-ACD0-B25D94CDEA8D}"/>
              </a:ext>
            </a:extLst>
          </p:cNvPr>
          <p:cNvSpPr/>
          <p:nvPr/>
        </p:nvSpPr>
        <p:spPr>
          <a:xfrm>
            <a:off x="919330" y="3920091"/>
            <a:ext cx="188594" cy="188594"/>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1" name="object 18">
            <a:extLst>
              <a:ext uri="{FF2B5EF4-FFF2-40B4-BE49-F238E27FC236}">
                <a16:creationId xmlns:a16="http://schemas.microsoft.com/office/drawing/2014/main" id="{BD1C0680-77E7-4D13-BDE5-2B397102D897}"/>
              </a:ext>
            </a:extLst>
          </p:cNvPr>
          <p:cNvSpPr/>
          <p:nvPr/>
        </p:nvSpPr>
        <p:spPr>
          <a:xfrm>
            <a:off x="919330" y="4176781"/>
            <a:ext cx="188594" cy="188594"/>
          </a:xfrm>
          <a:prstGeom prst="rect">
            <a:avLst/>
          </a:prstGeom>
          <a:blipFill>
            <a:blip r:embed="rId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2" name="object 19">
            <a:extLst>
              <a:ext uri="{FF2B5EF4-FFF2-40B4-BE49-F238E27FC236}">
                <a16:creationId xmlns:a16="http://schemas.microsoft.com/office/drawing/2014/main" id="{3E07FFA7-C5A5-41C5-BFFD-A1E7624FF729}"/>
              </a:ext>
            </a:extLst>
          </p:cNvPr>
          <p:cNvSpPr/>
          <p:nvPr/>
        </p:nvSpPr>
        <p:spPr>
          <a:xfrm>
            <a:off x="919330" y="4433473"/>
            <a:ext cx="188594" cy="188595"/>
          </a:xfrm>
          <a:prstGeom prst="rect">
            <a:avLst/>
          </a:prstGeom>
          <a:blipFill>
            <a:blip r:embed="rId1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3" name="object 20">
            <a:extLst>
              <a:ext uri="{FF2B5EF4-FFF2-40B4-BE49-F238E27FC236}">
                <a16:creationId xmlns:a16="http://schemas.microsoft.com/office/drawing/2014/main" id="{1917AAD7-FB86-4891-AF10-BC1D4F63E908}"/>
              </a:ext>
            </a:extLst>
          </p:cNvPr>
          <p:cNvSpPr/>
          <p:nvPr/>
        </p:nvSpPr>
        <p:spPr>
          <a:xfrm>
            <a:off x="919330" y="4690176"/>
            <a:ext cx="188594" cy="188595"/>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4" name="object 21">
            <a:extLst>
              <a:ext uri="{FF2B5EF4-FFF2-40B4-BE49-F238E27FC236}">
                <a16:creationId xmlns:a16="http://schemas.microsoft.com/office/drawing/2014/main" id="{B21D502F-FD74-4297-8F48-F48CF9090FA6}"/>
              </a:ext>
            </a:extLst>
          </p:cNvPr>
          <p:cNvSpPr/>
          <p:nvPr/>
        </p:nvSpPr>
        <p:spPr>
          <a:xfrm>
            <a:off x="919330" y="4946868"/>
            <a:ext cx="188594" cy="188595"/>
          </a:xfrm>
          <a:prstGeom prst="rect">
            <a:avLst/>
          </a:prstGeom>
          <a:blipFill>
            <a:blip r:embed="rId1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5" name="object 22">
            <a:extLst>
              <a:ext uri="{FF2B5EF4-FFF2-40B4-BE49-F238E27FC236}">
                <a16:creationId xmlns:a16="http://schemas.microsoft.com/office/drawing/2014/main" id="{B8D20DF7-78C5-410C-A9A6-50CE6CE17FD4}"/>
              </a:ext>
            </a:extLst>
          </p:cNvPr>
          <p:cNvSpPr/>
          <p:nvPr/>
        </p:nvSpPr>
        <p:spPr>
          <a:xfrm>
            <a:off x="919330" y="5203559"/>
            <a:ext cx="188594" cy="188595"/>
          </a:xfrm>
          <a:prstGeom prst="rect">
            <a:avLst/>
          </a:prstGeom>
          <a:blipFill>
            <a:blip r:embed="rId1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6" name="object 23">
            <a:extLst>
              <a:ext uri="{FF2B5EF4-FFF2-40B4-BE49-F238E27FC236}">
                <a16:creationId xmlns:a16="http://schemas.microsoft.com/office/drawing/2014/main" id="{57DAB4A9-AC5B-4F3E-B8FE-39DC1CFD0360}"/>
              </a:ext>
            </a:extLst>
          </p:cNvPr>
          <p:cNvSpPr/>
          <p:nvPr/>
        </p:nvSpPr>
        <p:spPr>
          <a:xfrm>
            <a:off x="3973450" y="5203559"/>
            <a:ext cx="188595" cy="188595"/>
          </a:xfrm>
          <a:prstGeom prst="rect">
            <a:avLst/>
          </a:prstGeom>
          <a:blipFill>
            <a:blip r:embed="rId1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7" name="object 24">
            <a:extLst>
              <a:ext uri="{FF2B5EF4-FFF2-40B4-BE49-F238E27FC236}">
                <a16:creationId xmlns:a16="http://schemas.microsoft.com/office/drawing/2014/main" id="{86D27F72-FC0E-4A8C-8C30-B0B674D01E14}"/>
              </a:ext>
            </a:extLst>
          </p:cNvPr>
          <p:cNvSpPr/>
          <p:nvPr/>
        </p:nvSpPr>
        <p:spPr>
          <a:xfrm>
            <a:off x="919330" y="5460263"/>
            <a:ext cx="188594" cy="188595"/>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8" name="object 25">
            <a:extLst>
              <a:ext uri="{FF2B5EF4-FFF2-40B4-BE49-F238E27FC236}">
                <a16:creationId xmlns:a16="http://schemas.microsoft.com/office/drawing/2014/main" id="{D312FDE6-17AD-4AB6-ACA5-F0CD7DAF2D0F}"/>
              </a:ext>
            </a:extLst>
          </p:cNvPr>
          <p:cNvSpPr/>
          <p:nvPr/>
        </p:nvSpPr>
        <p:spPr>
          <a:xfrm>
            <a:off x="919330" y="5716956"/>
            <a:ext cx="188594" cy="188595"/>
          </a:xfrm>
          <a:prstGeom prst="rect">
            <a:avLst/>
          </a:prstGeom>
          <a:blipFill>
            <a:blip r:embed="rId1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9" name="object 26">
            <a:extLst>
              <a:ext uri="{FF2B5EF4-FFF2-40B4-BE49-F238E27FC236}">
                <a16:creationId xmlns:a16="http://schemas.microsoft.com/office/drawing/2014/main" id="{B319FB6F-6B8E-4AE1-A1C5-FBFEAF0E3A9D}"/>
              </a:ext>
            </a:extLst>
          </p:cNvPr>
          <p:cNvSpPr/>
          <p:nvPr/>
        </p:nvSpPr>
        <p:spPr>
          <a:xfrm>
            <a:off x="936752" y="414272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0" name="object 27">
            <a:extLst>
              <a:ext uri="{FF2B5EF4-FFF2-40B4-BE49-F238E27FC236}">
                <a16:creationId xmlns:a16="http://schemas.microsoft.com/office/drawing/2014/main" id="{5603683E-624A-47AC-949B-D90EBAAA72B7}"/>
              </a:ext>
            </a:extLst>
          </p:cNvPr>
          <p:cNvSpPr/>
          <p:nvPr/>
        </p:nvSpPr>
        <p:spPr>
          <a:xfrm>
            <a:off x="936752" y="439943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1" name="object 28">
            <a:extLst>
              <a:ext uri="{FF2B5EF4-FFF2-40B4-BE49-F238E27FC236}">
                <a16:creationId xmlns:a16="http://schemas.microsoft.com/office/drawing/2014/main" id="{BAD1E705-D0C8-408A-888B-9A15BB6D14D0}"/>
              </a:ext>
            </a:extLst>
          </p:cNvPr>
          <p:cNvSpPr/>
          <p:nvPr/>
        </p:nvSpPr>
        <p:spPr>
          <a:xfrm>
            <a:off x="936752" y="439943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2" name="object 29">
            <a:extLst>
              <a:ext uri="{FF2B5EF4-FFF2-40B4-BE49-F238E27FC236}">
                <a16:creationId xmlns:a16="http://schemas.microsoft.com/office/drawing/2014/main" id="{424B5541-DC90-43CD-9012-CD41AF270439}"/>
              </a:ext>
            </a:extLst>
          </p:cNvPr>
          <p:cNvSpPr/>
          <p:nvPr/>
        </p:nvSpPr>
        <p:spPr>
          <a:xfrm>
            <a:off x="936752" y="465612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3" name="object 30">
            <a:extLst>
              <a:ext uri="{FF2B5EF4-FFF2-40B4-BE49-F238E27FC236}">
                <a16:creationId xmlns:a16="http://schemas.microsoft.com/office/drawing/2014/main" id="{04ECDF40-7182-4F0D-BB8B-C90CF8DDE50A}"/>
              </a:ext>
            </a:extLst>
          </p:cNvPr>
          <p:cNvSpPr/>
          <p:nvPr/>
        </p:nvSpPr>
        <p:spPr>
          <a:xfrm>
            <a:off x="919330" y="5973645"/>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74" name="object 31">
            <a:extLst>
              <a:ext uri="{FF2B5EF4-FFF2-40B4-BE49-F238E27FC236}">
                <a16:creationId xmlns:a16="http://schemas.microsoft.com/office/drawing/2014/main" id="{FC5D5F6F-52F8-45C8-806D-BF03D57868A6}"/>
              </a:ext>
            </a:extLst>
          </p:cNvPr>
          <p:cNvSpPr/>
          <p:nvPr/>
        </p:nvSpPr>
        <p:spPr>
          <a:xfrm>
            <a:off x="919330" y="6230338"/>
            <a:ext cx="188594" cy="188595"/>
          </a:xfrm>
          <a:prstGeom prst="rect">
            <a:avLst/>
          </a:prstGeom>
          <a:blipFill>
            <a:blip r:embed="rId1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75" name="object 32">
            <a:extLst>
              <a:ext uri="{FF2B5EF4-FFF2-40B4-BE49-F238E27FC236}">
                <a16:creationId xmlns:a16="http://schemas.microsoft.com/office/drawing/2014/main" id="{46610439-5E04-4D6C-8271-5D5B6F123180}"/>
              </a:ext>
            </a:extLst>
          </p:cNvPr>
          <p:cNvSpPr/>
          <p:nvPr/>
        </p:nvSpPr>
        <p:spPr>
          <a:xfrm>
            <a:off x="936752" y="593959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6" name="object 33">
            <a:extLst>
              <a:ext uri="{FF2B5EF4-FFF2-40B4-BE49-F238E27FC236}">
                <a16:creationId xmlns:a16="http://schemas.microsoft.com/office/drawing/2014/main" id="{681C3299-653A-47D2-9E45-05E8D217EC27}"/>
              </a:ext>
            </a:extLst>
          </p:cNvPr>
          <p:cNvSpPr/>
          <p:nvPr/>
        </p:nvSpPr>
        <p:spPr>
          <a:xfrm>
            <a:off x="936752" y="619629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7" name="object 34">
            <a:extLst>
              <a:ext uri="{FF2B5EF4-FFF2-40B4-BE49-F238E27FC236}">
                <a16:creationId xmlns:a16="http://schemas.microsoft.com/office/drawing/2014/main" id="{A130E930-D689-4758-88C7-D3572DAA1F18}"/>
              </a:ext>
            </a:extLst>
          </p:cNvPr>
          <p:cNvSpPr/>
          <p:nvPr/>
        </p:nvSpPr>
        <p:spPr>
          <a:xfrm>
            <a:off x="936752" y="491281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8" name="object 35">
            <a:extLst>
              <a:ext uri="{FF2B5EF4-FFF2-40B4-BE49-F238E27FC236}">
                <a16:creationId xmlns:a16="http://schemas.microsoft.com/office/drawing/2014/main" id="{4540FB16-24AF-496A-AB11-39B428227DC6}"/>
              </a:ext>
            </a:extLst>
          </p:cNvPr>
          <p:cNvSpPr/>
          <p:nvPr/>
        </p:nvSpPr>
        <p:spPr>
          <a:xfrm>
            <a:off x="936752" y="516951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9" name="object 36">
            <a:extLst>
              <a:ext uri="{FF2B5EF4-FFF2-40B4-BE49-F238E27FC236}">
                <a16:creationId xmlns:a16="http://schemas.microsoft.com/office/drawing/2014/main" id="{0D09873B-39F8-4466-B88B-90D77F6BED8B}"/>
              </a:ext>
            </a:extLst>
          </p:cNvPr>
          <p:cNvSpPr/>
          <p:nvPr/>
        </p:nvSpPr>
        <p:spPr>
          <a:xfrm>
            <a:off x="936752" y="542620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0" name="object 37">
            <a:extLst>
              <a:ext uri="{FF2B5EF4-FFF2-40B4-BE49-F238E27FC236}">
                <a16:creationId xmlns:a16="http://schemas.microsoft.com/office/drawing/2014/main" id="{1EB7AF7C-9EB5-4C56-AECF-4208A2A74778}"/>
              </a:ext>
            </a:extLst>
          </p:cNvPr>
          <p:cNvSpPr/>
          <p:nvPr/>
        </p:nvSpPr>
        <p:spPr>
          <a:xfrm>
            <a:off x="936752" y="568289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1" name="object 38">
            <a:extLst>
              <a:ext uri="{FF2B5EF4-FFF2-40B4-BE49-F238E27FC236}">
                <a16:creationId xmlns:a16="http://schemas.microsoft.com/office/drawing/2014/main" id="{80311193-88B4-443D-A0AF-A3989BC55F3B}"/>
              </a:ext>
            </a:extLst>
          </p:cNvPr>
          <p:cNvSpPr/>
          <p:nvPr/>
        </p:nvSpPr>
        <p:spPr>
          <a:xfrm>
            <a:off x="720013" y="6521531"/>
            <a:ext cx="6120130" cy="216535"/>
          </a:xfrm>
          <a:custGeom>
            <a:avLst/>
            <a:gdLst/>
            <a:ahLst/>
            <a:cxnLst/>
            <a:rect l="l" t="t" r="r" b="b"/>
            <a:pathLst>
              <a:path w="6120130" h="216535">
                <a:moveTo>
                  <a:pt x="6120003" y="0"/>
                </a:moveTo>
                <a:lnTo>
                  <a:pt x="0" y="0"/>
                </a:lnTo>
                <a:lnTo>
                  <a:pt x="0" y="216014"/>
                </a:lnTo>
                <a:lnTo>
                  <a:pt x="6120003" y="216014"/>
                </a:lnTo>
                <a:lnTo>
                  <a:pt x="6120003" y="0"/>
                </a:lnTo>
                <a:close/>
              </a:path>
            </a:pathLst>
          </a:custGeom>
          <a:solidFill>
            <a:srgbClr val="519FD7"/>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子供が必要な世話をされていない様子</a:t>
            </a:r>
            <a:endParaRPr kumimoji="1" lang="ja-JP" altLang="en-US" sz="1100" b="1" dirty="0">
              <a:solidFill>
                <a:prstClr val="white"/>
              </a:solidFill>
              <a:latin typeface="Meiryo UI"/>
              <a:ea typeface="Meiryo UI"/>
            </a:endParaRPr>
          </a:p>
        </p:txBody>
      </p:sp>
      <p:sp>
        <p:nvSpPr>
          <p:cNvPr id="82" name="object 39">
            <a:extLst>
              <a:ext uri="{FF2B5EF4-FFF2-40B4-BE49-F238E27FC236}">
                <a16:creationId xmlns:a16="http://schemas.microsoft.com/office/drawing/2014/main" id="{0E049A42-1C63-4638-9FB3-97E1DA825BCA}"/>
              </a:ext>
            </a:extLst>
          </p:cNvPr>
          <p:cNvSpPr/>
          <p:nvPr/>
        </p:nvSpPr>
        <p:spPr>
          <a:xfrm>
            <a:off x="720013" y="6737545"/>
            <a:ext cx="6120130" cy="1533422"/>
          </a:xfrm>
          <a:custGeom>
            <a:avLst/>
            <a:gdLst/>
            <a:ahLst/>
            <a:cxnLst/>
            <a:rect l="l" t="t" r="r" b="b"/>
            <a:pathLst>
              <a:path w="6120130" h="1163954">
                <a:moveTo>
                  <a:pt x="0" y="1163878"/>
                </a:moveTo>
                <a:lnTo>
                  <a:pt x="6120002" y="1163878"/>
                </a:lnTo>
                <a:lnTo>
                  <a:pt x="6120002" y="0"/>
                </a:lnTo>
                <a:lnTo>
                  <a:pt x="0" y="0"/>
                </a:lnTo>
                <a:lnTo>
                  <a:pt x="0" y="1163878"/>
                </a:lnTo>
                <a:close/>
              </a:path>
            </a:pathLst>
          </a:custGeom>
          <a:solidFill>
            <a:srgbClr val="EAF0F9"/>
          </a:solidFill>
        </p:spPr>
        <p:txBody>
          <a:bodyPr wrap="square" lIns="0" tIns="0" rIns="0" bIns="0" rtlCol="0"/>
          <a:lstStyle/>
          <a:p>
            <a:pPr defTabSz="914400"/>
            <a:endParaRPr kumimoji="1">
              <a:solidFill>
                <a:prstClr val="black"/>
              </a:solidFill>
              <a:latin typeface="Meiryo UI"/>
              <a:ea typeface="Meiryo UI"/>
            </a:endParaRPr>
          </a:p>
        </p:txBody>
      </p:sp>
      <p:sp>
        <p:nvSpPr>
          <p:cNvPr id="83" name="object 40">
            <a:extLst>
              <a:ext uri="{FF2B5EF4-FFF2-40B4-BE49-F238E27FC236}">
                <a16:creationId xmlns:a16="http://schemas.microsoft.com/office/drawing/2014/main" id="{8EDC5995-154A-4B59-8AE8-1DB8D66575C2}"/>
              </a:ext>
            </a:extLst>
          </p:cNvPr>
          <p:cNvSpPr/>
          <p:nvPr/>
        </p:nvSpPr>
        <p:spPr>
          <a:xfrm>
            <a:off x="720009" y="6737534"/>
            <a:ext cx="6120130" cy="635"/>
          </a:xfrm>
          <a:custGeom>
            <a:avLst/>
            <a:gdLst/>
            <a:ahLst/>
            <a:cxnLst/>
            <a:rect l="l" t="t" r="r" b="b"/>
            <a:pathLst>
              <a:path w="6120130" h="635">
                <a:moveTo>
                  <a:pt x="6120003" y="0"/>
                </a:moveTo>
                <a:lnTo>
                  <a:pt x="0" y="0"/>
                </a:lnTo>
                <a:lnTo>
                  <a:pt x="6120003" y="12"/>
                </a:lnTo>
                <a:close/>
              </a:path>
            </a:pathLst>
          </a:custGeom>
          <a:solidFill>
            <a:srgbClr val="509FD7"/>
          </a:solidFill>
        </p:spPr>
        <p:txBody>
          <a:bodyPr wrap="square" lIns="0" tIns="0" rIns="0" bIns="0" rtlCol="0"/>
          <a:lstStyle/>
          <a:p>
            <a:pPr defTabSz="914400"/>
            <a:endParaRPr kumimoji="1">
              <a:solidFill>
                <a:prstClr val="black"/>
              </a:solidFill>
              <a:latin typeface="Meiryo UI"/>
              <a:ea typeface="Meiryo UI"/>
            </a:endParaRPr>
          </a:p>
        </p:txBody>
      </p:sp>
      <p:sp>
        <p:nvSpPr>
          <p:cNvPr id="84" name="object 41">
            <a:extLst>
              <a:ext uri="{FF2B5EF4-FFF2-40B4-BE49-F238E27FC236}">
                <a16:creationId xmlns:a16="http://schemas.microsoft.com/office/drawing/2014/main" id="{1A3F1A63-38AF-4E1C-B8E1-39AFBFDA1E69}"/>
              </a:ext>
            </a:extLst>
          </p:cNvPr>
          <p:cNvSpPr/>
          <p:nvPr/>
        </p:nvSpPr>
        <p:spPr>
          <a:xfrm>
            <a:off x="919330" y="6840149"/>
            <a:ext cx="188594" cy="188595"/>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5" name="object 42">
            <a:extLst>
              <a:ext uri="{FF2B5EF4-FFF2-40B4-BE49-F238E27FC236}">
                <a16:creationId xmlns:a16="http://schemas.microsoft.com/office/drawing/2014/main" id="{39B838A7-F85E-4092-AFED-D42ED7F99337}"/>
              </a:ext>
            </a:extLst>
          </p:cNvPr>
          <p:cNvSpPr/>
          <p:nvPr/>
        </p:nvSpPr>
        <p:spPr>
          <a:xfrm>
            <a:off x="919330" y="7096839"/>
            <a:ext cx="188594" cy="188595"/>
          </a:xfrm>
          <a:prstGeom prst="rect">
            <a:avLst/>
          </a:prstGeom>
          <a:blipFill>
            <a:blip r:embed="rId1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6" name="object 43">
            <a:extLst>
              <a:ext uri="{FF2B5EF4-FFF2-40B4-BE49-F238E27FC236}">
                <a16:creationId xmlns:a16="http://schemas.microsoft.com/office/drawing/2014/main" id="{56FBF2C1-51D5-46B7-A1ED-0E55E713B88D}"/>
              </a:ext>
            </a:extLst>
          </p:cNvPr>
          <p:cNvSpPr/>
          <p:nvPr/>
        </p:nvSpPr>
        <p:spPr>
          <a:xfrm>
            <a:off x="919330" y="7353531"/>
            <a:ext cx="188594" cy="188595"/>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7" name="object 44">
            <a:extLst>
              <a:ext uri="{FF2B5EF4-FFF2-40B4-BE49-F238E27FC236}">
                <a16:creationId xmlns:a16="http://schemas.microsoft.com/office/drawing/2014/main" id="{9C3F92E9-ABD6-4B50-837F-EF67724D8F84}"/>
              </a:ext>
            </a:extLst>
          </p:cNvPr>
          <p:cNvSpPr/>
          <p:nvPr/>
        </p:nvSpPr>
        <p:spPr>
          <a:xfrm>
            <a:off x="3973450" y="6840149"/>
            <a:ext cx="188595" cy="188595"/>
          </a:xfrm>
          <a:prstGeom prst="rect">
            <a:avLst/>
          </a:prstGeom>
          <a:blipFill>
            <a:blip r:embed="rId2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8" name="object 45">
            <a:extLst>
              <a:ext uri="{FF2B5EF4-FFF2-40B4-BE49-F238E27FC236}">
                <a16:creationId xmlns:a16="http://schemas.microsoft.com/office/drawing/2014/main" id="{3A827368-3B4D-491C-9BC6-DC785189440F}"/>
              </a:ext>
            </a:extLst>
          </p:cNvPr>
          <p:cNvSpPr/>
          <p:nvPr/>
        </p:nvSpPr>
        <p:spPr>
          <a:xfrm>
            <a:off x="936752" y="706278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9" name="object 46">
            <a:extLst>
              <a:ext uri="{FF2B5EF4-FFF2-40B4-BE49-F238E27FC236}">
                <a16:creationId xmlns:a16="http://schemas.microsoft.com/office/drawing/2014/main" id="{02A4ADEE-7010-4C18-9D60-DBD0E5A8CE55}"/>
              </a:ext>
            </a:extLst>
          </p:cNvPr>
          <p:cNvSpPr/>
          <p:nvPr/>
        </p:nvSpPr>
        <p:spPr>
          <a:xfrm>
            <a:off x="936752" y="731948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90" name="object 47">
            <a:extLst>
              <a:ext uri="{FF2B5EF4-FFF2-40B4-BE49-F238E27FC236}">
                <a16:creationId xmlns:a16="http://schemas.microsoft.com/office/drawing/2014/main" id="{3E64D520-F78A-4F8F-BEF0-B5A34808377F}"/>
              </a:ext>
            </a:extLst>
          </p:cNvPr>
          <p:cNvSpPr/>
          <p:nvPr/>
        </p:nvSpPr>
        <p:spPr>
          <a:xfrm>
            <a:off x="919330" y="7610234"/>
            <a:ext cx="188594" cy="188594"/>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1" name="object 48">
            <a:extLst>
              <a:ext uri="{FF2B5EF4-FFF2-40B4-BE49-F238E27FC236}">
                <a16:creationId xmlns:a16="http://schemas.microsoft.com/office/drawing/2014/main" id="{AF995D4A-C673-47CA-8109-ACC1C793C8DA}"/>
              </a:ext>
            </a:extLst>
          </p:cNvPr>
          <p:cNvSpPr/>
          <p:nvPr/>
        </p:nvSpPr>
        <p:spPr>
          <a:xfrm>
            <a:off x="936752" y="757618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92" name="object 49">
            <a:extLst>
              <a:ext uri="{FF2B5EF4-FFF2-40B4-BE49-F238E27FC236}">
                <a16:creationId xmlns:a16="http://schemas.microsoft.com/office/drawing/2014/main" id="{6555F89F-D7CF-4CDD-AB63-F4541EB8CC8C}"/>
              </a:ext>
            </a:extLst>
          </p:cNvPr>
          <p:cNvSpPr/>
          <p:nvPr/>
        </p:nvSpPr>
        <p:spPr>
          <a:xfrm>
            <a:off x="720013" y="8186745"/>
            <a:ext cx="6120130" cy="216535"/>
          </a:xfrm>
          <a:custGeom>
            <a:avLst/>
            <a:gdLst/>
            <a:ahLst/>
            <a:cxnLst/>
            <a:rect l="l" t="t" r="r" b="b"/>
            <a:pathLst>
              <a:path w="6120130" h="216534">
                <a:moveTo>
                  <a:pt x="6120003" y="0"/>
                </a:moveTo>
                <a:lnTo>
                  <a:pt x="0" y="0"/>
                </a:lnTo>
                <a:lnTo>
                  <a:pt x="0" y="216001"/>
                </a:lnTo>
                <a:lnTo>
                  <a:pt x="6120003" y="216001"/>
                </a:lnTo>
                <a:lnTo>
                  <a:pt x="6120003" y="0"/>
                </a:lnTo>
                <a:close/>
              </a:path>
            </a:pathLst>
          </a:custGeom>
          <a:solidFill>
            <a:srgbClr val="BD73B0"/>
          </a:solidFill>
        </p:spPr>
        <p:txBody>
          <a:bodyPr wrap="square" lIns="0" tIns="0" rIns="0" bIns="0" rtlCol="0" anchor="ctr"/>
          <a:lstStyle/>
          <a:p>
            <a:pPr algn="ctr" defTabSz="914400"/>
            <a:r>
              <a:rPr kumimoji="1" lang="ja-JP" altLang="en-US" sz="1100" b="1">
                <a:solidFill>
                  <a:prstClr val="white"/>
                </a:solidFill>
                <a:latin typeface="Meiryo UI"/>
                <a:ea typeface="Meiryo UI"/>
              </a:rPr>
              <a:t>保護者・家族の様子</a:t>
            </a:r>
            <a:endParaRPr kumimoji="1" lang="ja-JP" altLang="en-US" sz="1100" b="1" dirty="0">
              <a:solidFill>
                <a:prstClr val="white"/>
              </a:solidFill>
              <a:latin typeface="Meiryo UI"/>
              <a:ea typeface="Meiryo UI"/>
            </a:endParaRPr>
          </a:p>
        </p:txBody>
      </p:sp>
      <p:sp>
        <p:nvSpPr>
          <p:cNvPr id="93" name="object 51">
            <a:extLst>
              <a:ext uri="{FF2B5EF4-FFF2-40B4-BE49-F238E27FC236}">
                <a16:creationId xmlns:a16="http://schemas.microsoft.com/office/drawing/2014/main" id="{1D0D2C8B-D524-4822-8401-10403EC3DC01}"/>
              </a:ext>
            </a:extLst>
          </p:cNvPr>
          <p:cNvSpPr/>
          <p:nvPr/>
        </p:nvSpPr>
        <p:spPr>
          <a:xfrm>
            <a:off x="720013" y="8402759"/>
            <a:ext cx="6120130" cy="1421130"/>
          </a:xfrm>
          <a:custGeom>
            <a:avLst/>
            <a:gdLst/>
            <a:ahLst/>
            <a:cxnLst/>
            <a:rect l="l" t="t" r="r" b="b"/>
            <a:pathLst>
              <a:path w="6120130" h="1421129">
                <a:moveTo>
                  <a:pt x="0" y="1420571"/>
                </a:moveTo>
                <a:lnTo>
                  <a:pt x="6120002" y="1420571"/>
                </a:lnTo>
                <a:lnTo>
                  <a:pt x="6120002" y="0"/>
                </a:lnTo>
                <a:lnTo>
                  <a:pt x="0" y="0"/>
                </a:lnTo>
                <a:lnTo>
                  <a:pt x="0" y="1420571"/>
                </a:lnTo>
                <a:close/>
              </a:path>
            </a:pathLst>
          </a:custGeom>
          <a:solidFill>
            <a:srgbClr val="F4ECF5"/>
          </a:solidFill>
        </p:spPr>
        <p:txBody>
          <a:bodyPr wrap="square" lIns="0" tIns="0" rIns="0" bIns="0" rtlCol="0"/>
          <a:lstStyle/>
          <a:p>
            <a:pPr defTabSz="914400"/>
            <a:endParaRPr kumimoji="1">
              <a:solidFill>
                <a:prstClr val="black"/>
              </a:solidFill>
              <a:latin typeface="Meiryo UI"/>
              <a:ea typeface="Meiryo UI"/>
            </a:endParaRPr>
          </a:p>
        </p:txBody>
      </p:sp>
      <p:sp>
        <p:nvSpPr>
          <p:cNvPr id="94" name="object 52">
            <a:extLst>
              <a:ext uri="{FF2B5EF4-FFF2-40B4-BE49-F238E27FC236}">
                <a16:creationId xmlns:a16="http://schemas.microsoft.com/office/drawing/2014/main" id="{75DF8EBF-9CBC-4DCF-A735-CC36DE50CBF4}"/>
              </a:ext>
            </a:extLst>
          </p:cNvPr>
          <p:cNvSpPr/>
          <p:nvPr/>
        </p:nvSpPr>
        <p:spPr>
          <a:xfrm>
            <a:off x="919330" y="8505353"/>
            <a:ext cx="188594" cy="188595"/>
          </a:xfrm>
          <a:prstGeom prst="rect">
            <a:avLst/>
          </a:prstGeom>
          <a:blipFill>
            <a:blip r:embed="rId2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5" name="object 53">
            <a:extLst>
              <a:ext uri="{FF2B5EF4-FFF2-40B4-BE49-F238E27FC236}">
                <a16:creationId xmlns:a16="http://schemas.microsoft.com/office/drawing/2014/main" id="{347F6A8B-5922-4A40-8421-76740CE52302}"/>
              </a:ext>
            </a:extLst>
          </p:cNvPr>
          <p:cNvSpPr/>
          <p:nvPr/>
        </p:nvSpPr>
        <p:spPr>
          <a:xfrm>
            <a:off x="919330" y="8762044"/>
            <a:ext cx="188594" cy="188595"/>
          </a:xfrm>
          <a:prstGeom prst="rect">
            <a:avLst/>
          </a:prstGeom>
          <a:blipFill>
            <a:blip r:embed="rId2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6" name="object 54">
            <a:extLst>
              <a:ext uri="{FF2B5EF4-FFF2-40B4-BE49-F238E27FC236}">
                <a16:creationId xmlns:a16="http://schemas.microsoft.com/office/drawing/2014/main" id="{287228A5-1C3B-4BF9-A5D0-5C60A4F5CD48}"/>
              </a:ext>
            </a:extLst>
          </p:cNvPr>
          <p:cNvSpPr/>
          <p:nvPr/>
        </p:nvSpPr>
        <p:spPr>
          <a:xfrm>
            <a:off x="919330" y="9018735"/>
            <a:ext cx="188594" cy="188595"/>
          </a:xfrm>
          <a:prstGeom prst="rect">
            <a:avLst/>
          </a:prstGeom>
          <a:blipFill>
            <a:blip r:embed="rId2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7" name="object 55">
            <a:extLst>
              <a:ext uri="{FF2B5EF4-FFF2-40B4-BE49-F238E27FC236}">
                <a16:creationId xmlns:a16="http://schemas.microsoft.com/office/drawing/2014/main" id="{568BDECD-54E7-4214-8877-6E40C5DA3B89}"/>
              </a:ext>
            </a:extLst>
          </p:cNvPr>
          <p:cNvSpPr/>
          <p:nvPr/>
        </p:nvSpPr>
        <p:spPr>
          <a:xfrm>
            <a:off x="919330" y="9275439"/>
            <a:ext cx="188594" cy="188595"/>
          </a:xfrm>
          <a:prstGeom prst="rect">
            <a:avLst/>
          </a:prstGeom>
          <a:blipFill>
            <a:blip r:embed="rId2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8" name="object 56">
            <a:extLst>
              <a:ext uri="{FF2B5EF4-FFF2-40B4-BE49-F238E27FC236}">
                <a16:creationId xmlns:a16="http://schemas.microsoft.com/office/drawing/2014/main" id="{8F7848EB-CA20-4ED8-ABF3-7A0DC3077977}"/>
              </a:ext>
            </a:extLst>
          </p:cNvPr>
          <p:cNvSpPr/>
          <p:nvPr/>
        </p:nvSpPr>
        <p:spPr>
          <a:xfrm>
            <a:off x="919330" y="9532130"/>
            <a:ext cx="188594" cy="188595"/>
          </a:xfrm>
          <a:prstGeom prst="rect">
            <a:avLst/>
          </a:prstGeom>
          <a:blipFill>
            <a:blip r:embed="rId2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9" name="object 60">
            <a:extLst>
              <a:ext uri="{FF2B5EF4-FFF2-40B4-BE49-F238E27FC236}">
                <a16:creationId xmlns:a16="http://schemas.microsoft.com/office/drawing/2014/main" id="{CC56824D-3464-43B4-A489-EB867604120B}"/>
              </a:ext>
            </a:extLst>
          </p:cNvPr>
          <p:cNvSpPr/>
          <p:nvPr/>
        </p:nvSpPr>
        <p:spPr>
          <a:xfrm>
            <a:off x="936752" y="872799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0" name="object 61">
            <a:extLst>
              <a:ext uri="{FF2B5EF4-FFF2-40B4-BE49-F238E27FC236}">
                <a16:creationId xmlns:a16="http://schemas.microsoft.com/office/drawing/2014/main" id="{365A393D-E908-4393-83BC-FE523C2FDF09}"/>
              </a:ext>
            </a:extLst>
          </p:cNvPr>
          <p:cNvSpPr/>
          <p:nvPr/>
        </p:nvSpPr>
        <p:spPr>
          <a:xfrm>
            <a:off x="936752" y="898469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1" name="object 62">
            <a:extLst>
              <a:ext uri="{FF2B5EF4-FFF2-40B4-BE49-F238E27FC236}">
                <a16:creationId xmlns:a16="http://schemas.microsoft.com/office/drawing/2014/main" id="{F8B28C0E-1267-4B4C-8CCB-87A9D1195FF4}"/>
              </a:ext>
            </a:extLst>
          </p:cNvPr>
          <p:cNvSpPr/>
          <p:nvPr/>
        </p:nvSpPr>
        <p:spPr>
          <a:xfrm>
            <a:off x="936752" y="924138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2" name="object 63">
            <a:extLst>
              <a:ext uri="{FF2B5EF4-FFF2-40B4-BE49-F238E27FC236}">
                <a16:creationId xmlns:a16="http://schemas.microsoft.com/office/drawing/2014/main" id="{7FC6EB1F-B0C0-4EF4-9F78-5302590E58A2}"/>
              </a:ext>
            </a:extLst>
          </p:cNvPr>
          <p:cNvSpPr/>
          <p:nvPr/>
        </p:nvSpPr>
        <p:spPr>
          <a:xfrm>
            <a:off x="936752" y="949807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7" name="テキスト ボックス 106">
            <a:extLst>
              <a:ext uri="{FF2B5EF4-FFF2-40B4-BE49-F238E27FC236}">
                <a16:creationId xmlns:a16="http://schemas.microsoft.com/office/drawing/2014/main" id="{FA08975E-9AF6-4244-806F-0869916DBC9F}"/>
              </a:ext>
            </a:extLst>
          </p:cNvPr>
          <p:cNvSpPr txBox="1"/>
          <p:nvPr/>
        </p:nvSpPr>
        <p:spPr>
          <a:xfrm>
            <a:off x="1111250" y="1266535"/>
            <a:ext cx="5400000" cy="400110"/>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医師の往診、看護師の訪問看護、保健師の家庭訪問等の際に、食事づくりや洗濯などの家事、家族の</a:t>
            </a:r>
          </a:p>
          <a:p>
            <a:pPr defTabSz="914400"/>
            <a:r>
              <a:rPr kumimoji="1" lang="ja-JP" altLang="en-US" sz="1000" dirty="0">
                <a:solidFill>
                  <a:srgbClr val="414042"/>
                </a:solidFill>
                <a:latin typeface="Meiryo UI"/>
                <a:ea typeface="Meiryo UI"/>
              </a:rPr>
              <a:t>介護等をしている姿を見かける</a:t>
            </a:r>
          </a:p>
        </p:txBody>
      </p:sp>
      <p:sp>
        <p:nvSpPr>
          <p:cNvPr id="108" name="テキスト ボックス 107">
            <a:extLst>
              <a:ext uri="{FF2B5EF4-FFF2-40B4-BE49-F238E27FC236}">
                <a16:creationId xmlns:a16="http://schemas.microsoft.com/office/drawing/2014/main" id="{770ADBC9-B16C-47C6-A7E7-452BDFAE1AAF}"/>
              </a:ext>
            </a:extLst>
          </p:cNvPr>
          <p:cNvSpPr txBox="1"/>
          <p:nvPr/>
        </p:nvSpPr>
        <p:spPr>
          <a:xfrm>
            <a:off x="1111250" y="1682173"/>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きょうだいの世話・送迎等をしている姿を見かける</a:t>
            </a:r>
          </a:p>
        </p:txBody>
      </p:sp>
      <p:sp>
        <p:nvSpPr>
          <p:cNvPr id="109" name="テキスト ボックス 108">
            <a:extLst>
              <a:ext uri="{FF2B5EF4-FFF2-40B4-BE49-F238E27FC236}">
                <a16:creationId xmlns:a16="http://schemas.microsoft.com/office/drawing/2014/main" id="{4F40DF1F-1F67-4680-AA3D-75493CA3842B}"/>
              </a:ext>
            </a:extLst>
          </p:cNvPr>
          <p:cNvSpPr txBox="1"/>
          <p:nvPr/>
        </p:nvSpPr>
        <p:spPr>
          <a:xfrm>
            <a:off x="1111250" y="1947082"/>
            <a:ext cx="5400000" cy="400110"/>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家庭訪問時に傍にいて病状の説明や要望伝達をする、認知症の家族の見守りを行う、車いすを押す、</a:t>
            </a:r>
          </a:p>
          <a:p>
            <a:pPr defTabSz="914400"/>
            <a:r>
              <a:rPr kumimoji="1" lang="ja-JP" altLang="en-US" sz="1000" dirty="0">
                <a:solidFill>
                  <a:srgbClr val="414042"/>
                </a:solidFill>
                <a:latin typeface="Meiryo UI"/>
                <a:ea typeface="Meiryo UI"/>
              </a:rPr>
              <a:t>買い物を手伝う等家族の付き添いをしている</a:t>
            </a:r>
          </a:p>
        </p:txBody>
      </p:sp>
      <p:sp>
        <p:nvSpPr>
          <p:cNvPr id="110" name="テキスト ボックス 109">
            <a:extLst>
              <a:ext uri="{FF2B5EF4-FFF2-40B4-BE49-F238E27FC236}">
                <a16:creationId xmlns:a16="http://schemas.microsoft.com/office/drawing/2014/main" id="{21651103-686A-42DE-8381-C2FCA13A4BDA}"/>
              </a:ext>
            </a:extLst>
          </p:cNvPr>
          <p:cNvSpPr txBox="1"/>
          <p:nvPr/>
        </p:nvSpPr>
        <p:spPr>
          <a:xfrm>
            <a:off x="1111250" y="2395681"/>
            <a:ext cx="5400000" cy="400110"/>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通院の同行介助、薬の受け取り、電話でのやり取り、日本語の苦手な家族・聴覚障害のある家族等の</a:t>
            </a:r>
          </a:p>
          <a:p>
            <a:pPr defTabSz="914400"/>
            <a:r>
              <a:rPr kumimoji="1" lang="ja-JP" altLang="en-US" sz="1000" dirty="0">
                <a:solidFill>
                  <a:srgbClr val="414042"/>
                </a:solidFill>
                <a:latin typeface="Meiryo UI"/>
                <a:ea typeface="Meiryo UI"/>
              </a:rPr>
              <a:t>通訳等家族のサポートを担っている</a:t>
            </a:r>
          </a:p>
        </p:txBody>
      </p:sp>
      <p:sp>
        <p:nvSpPr>
          <p:cNvPr id="111" name="テキスト ボックス 110">
            <a:extLst>
              <a:ext uri="{FF2B5EF4-FFF2-40B4-BE49-F238E27FC236}">
                <a16:creationId xmlns:a16="http://schemas.microsoft.com/office/drawing/2014/main" id="{68DD2383-9596-4FE0-829C-B7720A7A3236}"/>
              </a:ext>
            </a:extLst>
          </p:cNvPr>
          <p:cNvSpPr txBox="1"/>
          <p:nvPr/>
        </p:nvSpPr>
        <p:spPr>
          <a:xfrm>
            <a:off x="1111250" y="2832100"/>
            <a:ext cx="5400000" cy="400110"/>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病気を悲観する家族や大声を出したり泣き出したりする家族をなだめたり、障害を持つきょうだいを</a:t>
            </a:r>
            <a:br>
              <a:rPr kumimoji="1" lang="en-US" altLang="ja-JP" sz="1000" dirty="0">
                <a:solidFill>
                  <a:srgbClr val="414042"/>
                </a:solidFill>
                <a:latin typeface="Meiryo UI"/>
                <a:ea typeface="Meiryo UI"/>
              </a:rPr>
            </a:br>
            <a:r>
              <a:rPr kumimoji="1" lang="ja-JP" altLang="en-US" sz="1000" dirty="0">
                <a:solidFill>
                  <a:srgbClr val="414042"/>
                </a:solidFill>
                <a:latin typeface="Meiryo UI"/>
                <a:ea typeface="Meiryo UI"/>
              </a:rPr>
              <a:t>励ますなど、感情面のサポートをしている</a:t>
            </a:r>
          </a:p>
        </p:txBody>
      </p:sp>
      <p:sp>
        <p:nvSpPr>
          <p:cNvPr id="112" name="テキスト ボックス 111">
            <a:extLst>
              <a:ext uri="{FF2B5EF4-FFF2-40B4-BE49-F238E27FC236}">
                <a16:creationId xmlns:a16="http://schemas.microsoft.com/office/drawing/2014/main" id="{1A905CEA-B0FE-4DBD-813B-04CD3CB8CCDE}"/>
              </a:ext>
            </a:extLst>
          </p:cNvPr>
          <p:cNvSpPr txBox="1"/>
          <p:nvPr/>
        </p:nvSpPr>
        <p:spPr>
          <a:xfrm>
            <a:off x="1111250" y="3899199"/>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疲れている様子や精神的な不安定さがみられる</a:t>
            </a:r>
          </a:p>
        </p:txBody>
      </p:sp>
      <p:sp>
        <p:nvSpPr>
          <p:cNvPr id="113" name="テキスト ボックス 112">
            <a:extLst>
              <a:ext uri="{FF2B5EF4-FFF2-40B4-BE49-F238E27FC236}">
                <a16:creationId xmlns:a16="http://schemas.microsoft.com/office/drawing/2014/main" id="{43E429A0-E21C-49A5-B808-95EFD0CD3799}"/>
              </a:ext>
            </a:extLst>
          </p:cNvPr>
          <p:cNvSpPr txBox="1"/>
          <p:nvPr/>
        </p:nvSpPr>
        <p:spPr>
          <a:xfrm>
            <a:off x="1111250" y="415551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感情の起伏が激しい。または、感情を出さない</a:t>
            </a:r>
          </a:p>
        </p:txBody>
      </p:sp>
      <p:sp>
        <p:nvSpPr>
          <p:cNvPr id="114" name="テキスト ボックス 113">
            <a:extLst>
              <a:ext uri="{FF2B5EF4-FFF2-40B4-BE49-F238E27FC236}">
                <a16:creationId xmlns:a16="http://schemas.microsoft.com/office/drawing/2014/main" id="{FA68021A-24C4-48DC-BDF4-9B34AE262CEA}"/>
              </a:ext>
            </a:extLst>
          </p:cNvPr>
          <p:cNvSpPr txBox="1"/>
          <p:nvPr/>
        </p:nvSpPr>
        <p:spPr>
          <a:xfrm>
            <a:off x="1111250" y="440489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家族の病状からくる暴言や暴力等のつらい体験にも気丈にふるまい、周囲の人に気を遣いすぎる</a:t>
            </a:r>
          </a:p>
        </p:txBody>
      </p:sp>
      <p:sp>
        <p:nvSpPr>
          <p:cNvPr id="115" name="テキスト ボックス 114">
            <a:extLst>
              <a:ext uri="{FF2B5EF4-FFF2-40B4-BE49-F238E27FC236}">
                <a16:creationId xmlns:a16="http://schemas.microsoft.com/office/drawing/2014/main" id="{F1526E04-074A-4560-8DA2-76A9A1C2DB57}"/>
              </a:ext>
            </a:extLst>
          </p:cNvPr>
          <p:cNvSpPr txBox="1"/>
          <p:nvPr/>
        </p:nvSpPr>
        <p:spPr>
          <a:xfrm>
            <a:off x="1111250" y="4661199"/>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年齢に不相応な受け答え（年齢よりも幼い、または大人びている）</a:t>
            </a:r>
          </a:p>
        </p:txBody>
      </p:sp>
      <p:sp>
        <p:nvSpPr>
          <p:cNvPr id="116" name="テキスト ボックス 115">
            <a:extLst>
              <a:ext uri="{FF2B5EF4-FFF2-40B4-BE49-F238E27FC236}">
                <a16:creationId xmlns:a16="http://schemas.microsoft.com/office/drawing/2014/main" id="{373571FB-A3A2-4C6A-A7E6-3016580F0032}"/>
              </a:ext>
            </a:extLst>
          </p:cNvPr>
          <p:cNvSpPr txBox="1"/>
          <p:nvPr/>
        </p:nvSpPr>
        <p:spPr>
          <a:xfrm>
            <a:off x="1111250" y="492759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自分の事を話したがらない、質問などをすると話をすり替える</a:t>
            </a:r>
          </a:p>
        </p:txBody>
      </p:sp>
      <p:sp>
        <p:nvSpPr>
          <p:cNvPr id="117" name="テキスト ボックス 116">
            <a:extLst>
              <a:ext uri="{FF2B5EF4-FFF2-40B4-BE49-F238E27FC236}">
                <a16:creationId xmlns:a16="http://schemas.microsoft.com/office/drawing/2014/main" id="{30FA8711-FFE9-48B6-BF09-A4E01CAE910C}"/>
              </a:ext>
            </a:extLst>
          </p:cNvPr>
          <p:cNvSpPr txBox="1"/>
          <p:nvPr/>
        </p:nvSpPr>
        <p:spPr>
          <a:xfrm>
            <a:off x="1111250" y="5180745"/>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物や支援を欲しがらない</a:t>
            </a:r>
          </a:p>
        </p:txBody>
      </p:sp>
      <p:sp>
        <p:nvSpPr>
          <p:cNvPr id="118" name="テキスト ボックス 117">
            <a:extLst>
              <a:ext uri="{FF2B5EF4-FFF2-40B4-BE49-F238E27FC236}">
                <a16:creationId xmlns:a16="http://schemas.microsoft.com/office/drawing/2014/main" id="{2F99110C-AC24-4585-A7F0-90293F00D4E3}"/>
              </a:ext>
            </a:extLst>
          </p:cNvPr>
          <p:cNvSpPr txBox="1"/>
          <p:nvPr/>
        </p:nvSpPr>
        <p:spPr>
          <a:xfrm>
            <a:off x="4153850" y="5180745"/>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家族の顔色をうかがっている</a:t>
            </a:r>
          </a:p>
        </p:txBody>
      </p:sp>
      <p:sp>
        <p:nvSpPr>
          <p:cNvPr id="119" name="テキスト ボックス 118">
            <a:extLst>
              <a:ext uri="{FF2B5EF4-FFF2-40B4-BE49-F238E27FC236}">
                <a16:creationId xmlns:a16="http://schemas.microsoft.com/office/drawing/2014/main" id="{36661A65-148A-4541-ACE0-C0551CCC2D26}"/>
              </a:ext>
            </a:extLst>
          </p:cNvPr>
          <p:cNvSpPr txBox="1"/>
          <p:nvPr/>
        </p:nvSpPr>
        <p:spPr>
          <a:xfrm>
            <a:off x="1111250" y="5430126"/>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診察時の様子から、体調不良の背景に家庭環境などの要因が推測される</a:t>
            </a:r>
          </a:p>
        </p:txBody>
      </p:sp>
      <p:sp>
        <p:nvSpPr>
          <p:cNvPr id="120" name="テキスト ボックス 119">
            <a:extLst>
              <a:ext uri="{FF2B5EF4-FFF2-40B4-BE49-F238E27FC236}">
                <a16:creationId xmlns:a16="http://schemas.microsoft.com/office/drawing/2014/main" id="{202A75D2-FFD4-4318-9F8E-2B1C200CF844}"/>
              </a:ext>
            </a:extLst>
          </p:cNvPr>
          <p:cNvSpPr txBox="1"/>
          <p:nvPr/>
        </p:nvSpPr>
        <p:spPr>
          <a:xfrm>
            <a:off x="1111250" y="6199053"/>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時に家族と大ゲンカや家出をしていることがある</a:t>
            </a:r>
          </a:p>
        </p:txBody>
      </p:sp>
      <p:sp>
        <p:nvSpPr>
          <p:cNvPr id="121" name="テキスト ボックス 120">
            <a:extLst>
              <a:ext uri="{FF2B5EF4-FFF2-40B4-BE49-F238E27FC236}">
                <a16:creationId xmlns:a16="http://schemas.microsoft.com/office/drawing/2014/main" id="{0D396D13-8837-4F02-A396-5B11CA0017AB}"/>
              </a:ext>
            </a:extLst>
          </p:cNvPr>
          <p:cNvSpPr txBox="1"/>
          <p:nvPr/>
        </p:nvSpPr>
        <p:spPr>
          <a:xfrm>
            <a:off x="1111250" y="568959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遅刻や学校にきちんと行けていない様子がみられる</a:t>
            </a:r>
          </a:p>
        </p:txBody>
      </p:sp>
      <p:sp>
        <p:nvSpPr>
          <p:cNvPr id="122" name="テキスト ボックス 121">
            <a:extLst>
              <a:ext uri="{FF2B5EF4-FFF2-40B4-BE49-F238E27FC236}">
                <a16:creationId xmlns:a16="http://schemas.microsoft.com/office/drawing/2014/main" id="{1403D1CB-5E8F-4D0B-8C78-F9276E588BF1}"/>
              </a:ext>
            </a:extLst>
          </p:cNvPr>
          <p:cNvSpPr txBox="1"/>
          <p:nvPr/>
        </p:nvSpPr>
        <p:spPr>
          <a:xfrm>
            <a:off x="1111250" y="5945905"/>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以前はよく子供同士で交流があったのに、学校行事、部活動、地域の集まり等に参加しなくなった</a:t>
            </a:r>
          </a:p>
        </p:txBody>
      </p:sp>
      <p:sp>
        <p:nvSpPr>
          <p:cNvPr id="123" name="テキスト ボックス 122">
            <a:extLst>
              <a:ext uri="{FF2B5EF4-FFF2-40B4-BE49-F238E27FC236}">
                <a16:creationId xmlns:a16="http://schemas.microsoft.com/office/drawing/2014/main" id="{DCAAB4EB-0731-4494-8118-4BA482D43B1E}"/>
              </a:ext>
            </a:extLst>
          </p:cNvPr>
          <p:cNvSpPr txBox="1"/>
          <p:nvPr/>
        </p:nvSpPr>
        <p:spPr>
          <a:xfrm>
            <a:off x="1111250" y="6828830"/>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身なりが整っていない</a:t>
            </a:r>
          </a:p>
        </p:txBody>
      </p:sp>
      <p:sp>
        <p:nvSpPr>
          <p:cNvPr id="124" name="テキスト ボックス 123">
            <a:extLst>
              <a:ext uri="{FF2B5EF4-FFF2-40B4-BE49-F238E27FC236}">
                <a16:creationId xmlns:a16="http://schemas.microsoft.com/office/drawing/2014/main" id="{7DD462F1-94E5-4C17-9C2A-397B3050BB14}"/>
              </a:ext>
            </a:extLst>
          </p:cNvPr>
          <p:cNvSpPr txBox="1"/>
          <p:nvPr/>
        </p:nvSpPr>
        <p:spPr>
          <a:xfrm>
            <a:off x="4153850" y="6828830"/>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食事の世話がされていないようである</a:t>
            </a:r>
          </a:p>
        </p:txBody>
      </p:sp>
      <p:sp>
        <p:nvSpPr>
          <p:cNvPr id="125" name="テキスト ボックス 124">
            <a:extLst>
              <a:ext uri="{FF2B5EF4-FFF2-40B4-BE49-F238E27FC236}">
                <a16:creationId xmlns:a16="http://schemas.microsoft.com/office/drawing/2014/main" id="{F2472830-162D-4107-912C-0352C375A1E3}"/>
              </a:ext>
            </a:extLst>
          </p:cNvPr>
          <p:cNvSpPr txBox="1"/>
          <p:nvPr/>
        </p:nvSpPr>
        <p:spPr>
          <a:xfrm>
            <a:off x="1111250" y="7071284"/>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平均よりも痩せている</a:t>
            </a:r>
          </a:p>
        </p:txBody>
      </p:sp>
      <p:sp>
        <p:nvSpPr>
          <p:cNvPr id="126" name="テキスト ボックス 125">
            <a:extLst>
              <a:ext uri="{FF2B5EF4-FFF2-40B4-BE49-F238E27FC236}">
                <a16:creationId xmlns:a16="http://schemas.microsoft.com/office/drawing/2014/main" id="{23C20915-2098-45D7-9BC2-CF11F63A31E6}"/>
              </a:ext>
            </a:extLst>
          </p:cNvPr>
          <p:cNvSpPr txBox="1"/>
          <p:nvPr/>
        </p:nvSpPr>
        <p:spPr>
          <a:xfrm>
            <a:off x="1111250" y="7331359"/>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学校に提出する書類や保育園に通うきょうだいの準備等をするしっかり者である</a:t>
            </a:r>
          </a:p>
        </p:txBody>
      </p:sp>
      <p:sp>
        <p:nvSpPr>
          <p:cNvPr id="127" name="テキスト ボックス 126">
            <a:extLst>
              <a:ext uri="{FF2B5EF4-FFF2-40B4-BE49-F238E27FC236}">
                <a16:creationId xmlns:a16="http://schemas.microsoft.com/office/drawing/2014/main" id="{2BBC4849-97BA-4924-8304-D821650F81EB}"/>
              </a:ext>
            </a:extLst>
          </p:cNvPr>
          <p:cNvSpPr txBox="1"/>
          <p:nvPr/>
        </p:nvSpPr>
        <p:spPr>
          <a:xfrm>
            <a:off x="1111250" y="758767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役所等とのやり取りをし、書類の提出等を行っている</a:t>
            </a:r>
          </a:p>
        </p:txBody>
      </p:sp>
      <p:sp>
        <p:nvSpPr>
          <p:cNvPr id="128" name="テキスト ボックス 127">
            <a:extLst>
              <a:ext uri="{FF2B5EF4-FFF2-40B4-BE49-F238E27FC236}">
                <a16:creationId xmlns:a16="http://schemas.microsoft.com/office/drawing/2014/main" id="{46BAC09E-7854-40AD-8FB1-95DC249A497D}"/>
              </a:ext>
            </a:extLst>
          </p:cNvPr>
          <p:cNvSpPr txBox="1"/>
          <p:nvPr/>
        </p:nvSpPr>
        <p:spPr>
          <a:xfrm>
            <a:off x="1111250" y="8470194"/>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家庭訪問時に家の中や子供部屋が散らかっている、着られなくなった服なども放置されている</a:t>
            </a:r>
          </a:p>
        </p:txBody>
      </p:sp>
      <p:sp>
        <p:nvSpPr>
          <p:cNvPr id="129" name="テキスト ボックス 128">
            <a:extLst>
              <a:ext uri="{FF2B5EF4-FFF2-40B4-BE49-F238E27FC236}">
                <a16:creationId xmlns:a16="http://schemas.microsoft.com/office/drawing/2014/main" id="{8AB36B56-BD68-4409-827B-8436E4A72657}"/>
              </a:ext>
            </a:extLst>
          </p:cNvPr>
          <p:cNvSpPr txBox="1"/>
          <p:nvPr/>
        </p:nvSpPr>
        <p:spPr>
          <a:xfrm>
            <a:off x="1111250" y="898199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家族の世話について、子供をあてにしている</a:t>
            </a:r>
          </a:p>
        </p:txBody>
      </p:sp>
      <p:sp>
        <p:nvSpPr>
          <p:cNvPr id="130" name="テキスト ボックス 129">
            <a:extLst>
              <a:ext uri="{FF2B5EF4-FFF2-40B4-BE49-F238E27FC236}">
                <a16:creationId xmlns:a16="http://schemas.microsoft.com/office/drawing/2014/main" id="{7DDF1883-A085-443E-BA57-1DC27498AAD8}"/>
              </a:ext>
            </a:extLst>
          </p:cNvPr>
          <p:cNvSpPr txBox="1"/>
          <p:nvPr/>
        </p:nvSpPr>
        <p:spPr>
          <a:xfrm>
            <a:off x="1111250" y="924143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家事援助などの必要なサービスを入れたがらない</a:t>
            </a:r>
          </a:p>
        </p:txBody>
      </p:sp>
      <p:sp>
        <p:nvSpPr>
          <p:cNvPr id="131" name="テキスト ボックス 130">
            <a:extLst>
              <a:ext uri="{FF2B5EF4-FFF2-40B4-BE49-F238E27FC236}">
                <a16:creationId xmlns:a16="http://schemas.microsoft.com/office/drawing/2014/main" id="{2C763C1C-4596-4467-A943-1AF9DF0E09AB}"/>
              </a:ext>
            </a:extLst>
          </p:cNvPr>
          <p:cNvSpPr txBox="1"/>
          <p:nvPr/>
        </p:nvSpPr>
        <p:spPr>
          <a:xfrm>
            <a:off x="1111250" y="949312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保護者が学校の授業参観や面談に行かない、地域の集まりに顔を出さない</a:t>
            </a:r>
          </a:p>
        </p:txBody>
      </p:sp>
      <p:sp>
        <p:nvSpPr>
          <p:cNvPr id="132" name="テキスト ボックス 131">
            <a:extLst>
              <a:ext uri="{FF2B5EF4-FFF2-40B4-BE49-F238E27FC236}">
                <a16:creationId xmlns:a16="http://schemas.microsoft.com/office/drawing/2014/main" id="{FE08BED3-ECF2-4C11-A679-74250D390CC1}"/>
              </a:ext>
            </a:extLst>
          </p:cNvPr>
          <p:cNvSpPr txBox="1"/>
          <p:nvPr/>
        </p:nvSpPr>
        <p:spPr>
          <a:xfrm>
            <a:off x="1111250" y="8735738"/>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手続きの遅れ・漏れ等がある</a:t>
            </a:r>
          </a:p>
        </p:txBody>
      </p:sp>
      <p:sp>
        <p:nvSpPr>
          <p:cNvPr id="23" name="object 22">
            <a:extLst>
              <a:ext uri="{FF2B5EF4-FFF2-40B4-BE49-F238E27FC236}">
                <a16:creationId xmlns:a16="http://schemas.microsoft.com/office/drawing/2014/main" id="{016738B8-64B3-ECE8-4342-0CDA049E0FB7}"/>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6094F691-5A19-237D-CA3F-F6E2A4B4402A}"/>
              </a:ext>
            </a:extLst>
          </p:cNvPr>
          <p:cNvSpPr>
            <a:spLocks noGrp="1"/>
          </p:cNvSpPr>
          <p:nvPr>
            <p:ph type="sldNum" sz="quarter" idx="7"/>
          </p:nvPr>
        </p:nvSpPr>
        <p:spPr>
          <a:prstGeom prst="rect">
            <a:avLst/>
          </a:prstGeom>
        </p:spPr>
        <p:txBody>
          <a:bodyPr/>
          <a:lstStyle/>
          <a:p>
            <a:fld id="{B6F15528-21DE-4FAA-801E-634DDDAF4B2B}" type="slidenum">
              <a:rPr lang="en-US" altLang="ja-JP" smtClean="0"/>
              <a:t>10</a:t>
            </a:fld>
            <a:endParaRPr lang="ja-JP" altLang="en-US"/>
          </a:p>
        </p:txBody>
      </p:sp>
      <p:sp>
        <p:nvSpPr>
          <p:cNvPr id="3" name="object 2">
            <a:extLst>
              <a:ext uri="{FF2B5EF4-FFF2-40B4-BE49-F238E27FC236}">
                <a16:creationId xmlns:a16="http://schemas.microsoft.com/office/drawing/2014/main" id="{7EECF899-9C5B-3C2F-1749-C68BD71F9A70}"/>
              </a:ext>
            </a:extLst>
          </p:cNvPr>
          <p:cNvSpPr txBox="1"/>
          <p:nvPr/>
        </p:nvSpPr>
        <p:spPr>
          <a:xfrm>
            <a:off x="1278889" y="294226"/>
            <a:ext cx="5001895" cy="241092"/>
          </a:xfrm>
          <a:prstGeom prst="rect">
            <a:avLst/>
          </a:prstGeom>
        </p:spPr>
        <p:txBody>
          <a:bodyPr vert="horz" wrap="square" lIns="0" tIns="86360" rIns="0" bIns="0" rtlCol="0">
            <a:spAutoFit/>
          </a:bodyPr>
          <a:lstStyle/>
          <a:p>
            <a:pPr algn="ctr">
              <a:spcBef>
                <a:spcPts val="680"/>
              </a:spcBef>
              <a:tabLst>
                <a:tab pos="1063625" algn="l"/>
                <a:tab pos="1673225" algn="l"/>
                <a:tab pos="2481263"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231F20"/>
                </a:solidFill>
                <a:latin typeface="Meiryo UI" panose="020B0604030504040204" pitchFamily="50" charset="-128"/>
                <a:ea typeface="Meiryo UI" panose="020B0604030504040204" pitchFamily="50" charset="-128"/>
                <a:cs typeface="Source Han Sans JP"/>
              </a:rPr>
              <a:t>医療・看護・保健</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分野　ヤングケアラーに</a:t>
            </a:r>
            <a:r>
              <a:rPr sz="1000" b="1" dirty="0" err="1">
                <a:solidFill>
                  <a:srgbClr val="414042"/>
                </a:solidFill>
                <a:latin typeface="Meiryo UI" panose="020B0604030504040204" pitchFamily="50" charset="-128"/>
                <a:ea typeface="Meiryo UI" panose="020B0604030504040204" pitchFamily="50" charset="-128"/>
                <a:cs typeface="Source Han Sans JP Heavy"/>
              </a:rPr>
              <a:t>気付くポイントの一例（チェックリスト</a:t>
            </a: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1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4" name="object 47">
            <a:extLst>
              <a:ext uri="{FF2B5EF4-FFF2-40B4-BE49-F238E27FC236}">
                <a16:creationId xmlns:a16="http://schemas.microsoft.com/office/drawing/2014/main" id="{F2353D71-2777-7535-F338-0263C628A8F1}"/>
              </a:ext>
            </a:extLst>
          </p:cNvPr>
          <p:cNvSpPr/>
          <p:nvPr/>
        </p:nvSpPr>
        <p:spPr>
          <a:xfrm>
            <a:off x="919330" y="7889143"/>
            <a:ext cx="188594" cy="188594"/>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 name="object 48">
            <a:extLst>
              <a:ext uri="{FF2B5EF4-FFF2-40B4-BE49-F238E27FC236}">
                <a16:creationId xmlns:a16="http://schemas.microsoft.com/office/drawing/2014/main" id="{994052E2-18E7-1C27-0ABB-2970F3147F0D}"/>
              </a:ext>
            </a:extLst>
          </p:cNvPr>
          <p:cNvSpPr/>
          <p:nvPr/>
        </p:nvSpPr>
        <p:spPr>
          <a:xfrm>
            <a:off x="936752" y="785509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 name="テキスト ボックス 5">
            <a:extLst>
              <a:ext uri="{FF2B5EF4-FFF2-40B4-BE49-F238E27FC236}">
                <a16:creationId xmlns:a16="http://schemas.microsoft.com/office/drawing/2014/main" id="{722FF46C-F957-90DD-5BBD-A27E626625C3}"/>
              </a:ext>
            </a:extLst>
          </p:cNvPr>
          <p:cNvSpPr txBox="1"/>
          <p:nvPr/>
        </p:nvSpPr>
        <p:spPr>
          <a:xfrm>
            <a:off x="1111250" y="7866579"/>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保清されていない（同じ服を着ている、入浴をしていない様子がうかがえる）</a:t>
            </a:r>
          </a:p>
        </p:txBody>
      </p:sp>
      <p:sp>
        <p:nvSpPr>
          <p:cNvPr id="7" name="object 13">
            <a:extLst>
              <a:ext uri="{FF2B5EF4-FFF2-40B4-BE49-F238E27FC236}">
                <a16:creationId xmlns:a16="http://schemas.microsoft.com/office/drawing/2014/main" id="{DFC92680-8B75-D98A-D9C4-99A806D3B8FE}"/>
              </a:ext>
            </a:extLst>
          </p:cNvPr>
          <p:cNvSpPr/>
          <p:nvPr/>
        </p:nvSpPr>
        <p:spPr>
          <a:xfrm>
            <a:off x="936752" y="323541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 name="object 14">
            <a:extLst>
              <a:ext uri="{FF2B5EF4-FFF2-40B4-BE49-F238E27FC236}">
                <a16:creationId xmlns:a16="http://schemas.microsoft.com/office/drawing/2014/main" id="{D5106CA0-BEA0-CC27-5FD1-E273F9AAE4EA}"/>
              </a:ext>
            </a:extLst>
          </p:cNvPr>
          <p:cNvSpPr/>
          <p:nvPr/>
        </p:nvSpPr>
        <p:spPr>
          <a:xfrm>
            <a:off x="919330" y="3293619"/>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 name="テキスト ボックス 8">
            <a:extLst>
              <a:ext uri="{FF2B5EF4-FFF2-40B4-BE49-F238E27FC236}">
                <a16:creationId xmlns:a16="http://schemas.microsoft.com/office/drawing/2014/main" id="{FCA21CB3-5783-EB32-72D5-52C4C670A786}"/>
              </a:ext>
            </a:extLst>
          </p:cNvPr>
          <p:cNvSpPr txBox="1"/>
          <p:nvPr/>
        </p:nvSpPr>
        <p:spPr>
          <a:xfrm>
            <a:off x="1111250" y="3264602"/>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アルコール・薬物・ギャンブル問題を抱える家族に対応している</a:t>
            </a:r>
          </a:p>
        </p:txBody>
      </p:sp>
    </p:spTree>
    <p:extLst>
      <p:ext uri="{BB962C8B-B14F-4D97-AF65-F5344CB8AC3E}">
        <p14:creationId xmlns:p14="http://schemas.microsoft.com/office/powerpoint/2010/main" val="3576247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p:nvPr/>
        </p:nvSpPr>
        <p:spPr>
          <a:xfrm>
            <a:off x="752166" y="1010063"/>
            <a:ext cx="6122119" cy="425758"/>
          </a:xfrm>
          <a:prstGeom prst="rect">
            <a:avLst/>
          </a:prstGeom>
        </p:spPr>
        <p:txBody>
          <a:bodyPr vert="horz" wrap="square" lIns="0" tIns="86360" rIns="0" bIns="0" rtlCol="0">
            <a:spAutoFit/>
          </a:bodyPr>
          <a:lstStyle/>
          <a:p>
            <a:pPr marL="200660" indent="-188595">
              <a:lnSpc>
                <a:spcPct val="100000"/>
              </a:lnSpc>
              <a:buChar char="■"/>
              <a:tabLst>
                <a:tab pos="738000" algn="l"/>
              </a:tabLst>
            </a:pPr>
            <a:r>
              <a:rPr lang="ja-JP" altLang="en-US" sz="1100" b="1" dirty="0">
                <a:solidFill>
                  <a:srgbClr val="414042"/>
                </a:solidFill>
                <a:latin typeface="Meiryo UI" panose="020B0604030504040204" pitchFamily="50" charset="-128"/>
                <a:ea typeface="Meiryo UI" panose="020B0604030504040204" pitchFamily="50" charset="-128"/>
                <a:cs typeface="Source Han Sans JP"/>
              </a:rPr>
              <a:t>地域（ピアサポート・民間支援団体・非営利団体・</a:t>
            </a:r>
            <a:r>
              <a:rPr lang="en-US" altLang="ja-JP" sz="1100" b="1" dirty="0">
                <a:solidFill>
                  <a:srgbClr val="414042"/>
                </a:solidFill>
                <a:latin typeface="Meiryo UI" panose="020B0604030504040204" pitchFamily="50" charset="-128"/>
                <a:ea typeface="Meiryo UI" panose="020B0604030504040204" pitchFamily="50" charset="-128"/>
                <a:cs typeface="Source Han Sans JP"/>
              </a:rPr>
              <a:t>NPO </a:t>
            </a:r>
            <a:r>
              <a:rPr lang="ja-JP" altLang="en-US" sz="1100" b="1" dirty="0">
                <a:solidFill>
                  <a:srgbClr val="414042"/>
                </a:solidFill>
                <a:latin typeface="Meiryo UI" panose="020B0604030504040204" pitchFamily="50" charset="-128"/>
                <a:ea typeface="Meiryo UI" panose="020B0604030504040204" pitchFamily="50" charset="-128"/>
                <a:cs typeface="Source Han Sans JP"/>
              </a:rPr>
              <a:t>法人、子供食堂・学習支援等民間</a:t>
            </a:r>
            <a:br>
              <a:rPr lang="en-US" altLang="ja-JP" sz="1100" b="1" dirty="0">
                <a:solidFill>
                  <a:srgbClr val="414042"/>
                </a:solidFill>
                <a:latin typeface="Meiryo UI" panose="020B0604030504040204" pitchFamily="50" charset="-128"/>
                <a:ea typeface="Meiryo UI" panose="020B0604030504040204" pitchFamily="50" charset="-128"/>
                <a:cs typeface="Source Han Sans JP"/>
              </a:rPr>
            </a:br>
            <a:r>
              <a:rPr lang="en-US" altLang="ja-JP" sz="1100" b="1" dirty="0">
                <a:solidFill>
                  <a:srgbClr val="414042"/>
                </a:solidFill>
                <a:latin typeface="Meiryo UI" panose="020B0604030504040204" pitchFamily="50" charset="-128"/>
                <a:ea typeface="Meiryo UI" panose="020B0604030504040204" pitchFamily="50" charset="-128"/>
                <a:cs typeface="Source Han Sans JP"/>
              </a:rPr>
              <a:t>         </a:t>
            </a:r>
            <a:r>
              <a:rPr lang="ja-JP" altLang="en-US" sz="1100" b="1" dirty="0">
                <a:solidFill>
                  <a:srgbClr val="414042"/>
                </a:solidFill>
                <a:latin typeface="Meiryo UI" panose="020B0604030504040204" pitchFamily="50" charset="-128"/>
                <a:ea typeface="Meiryo UI" panose="020B0604030504040204" pitchFamily="50" charset="-128"/>
                <a:cs typeface="Source Han Sans JP"/>
              </a:rPr>
              <a:t>支援団体、民生児童委員、児童館、学童クラブ、保育所、町内会、企業 等）</a:t>
            </a:r>
            <a:endParaRPr lang="en-US" altLang="ja-JP" sz="1100" b="1" dirty="0">
              <a:solidFill>
                <a:srgbClr val="414042"/>
              </a:solidFill>
              <a:latin typeface="Meiryo UI" panose="020B0604030504040204" pitchFamily="50" charset="-128"/>
              <a:ea typeface="Meiryo UI" panose="020B0604030504040204" pitchFamily="50" charset="-128"/>
              <a:cs typeface="Source Han Sans JP"/>
            </a:endParaRPr>
          </a:p>
        </p:txBody>
      </p:sp>
      <p:sp>
        <p:nvSpPr>
          <p:cNvPr id="7" name="object 3">
            <a:extLst>
              <a:ext uri="{FF2B5EF4-FFF2-40B4-BE49-F238E27FC236}">
                <a16:creationId xmlns:a16="http://schemas.microsoft.com/office/drawing/2014/main" id="{62CCF691-BB4B-4447-AA49-C76E78F86D75}"/>
              </a:ext>
            </a:extLst>
          </p:cNvPr>
          <p:cNvSpPr/>
          <p:nvPr/>
        </p:nvSpPr>
        <p:spPr>
          <a:xfrm>
            <a:off x="721964" y="1507985"/>
            <a:ext cx="6120130" cy="216535"/>
          </a:xfrm>
          <a:custGeom>
            <a:avLst/>
            <a:gdLst/>
            <a:ahLst/>
            <a:cxnLst/>
            <a:rect l="l" t="t" r="r" b="b"/>
            <a:pathLst>
              <a:path w="6120130" h="216534">
                <a:moveTo>
                  <a:pt x="6120015" y="0"/>
                </a:moveTo>
                <a:lnTo>
                  <a:pt x="0" y="0"/>
                </a:lnTo>
                <a:lnTo>
                  <a:pt x="0" y="216001"/>
                </a:lnTo>
                <a:lnTo>
                  <a:pt x="6120015" y="216001"/>
                </a:lnTo>
                <a:lnTo>
                  <a:pt x="6120015" y="0"/>
                </a:lnTo>
                <a:close/>
              </a:path>
            </a:pathLst>
          </a:custGeom>
          <a:solidFill>
            <a:srgbClr val="956DAF"/>
          </a:solidFill>
        </p:spPr>
        <p:txBody>
          <a:bodyPr wrap="square" lIns="0" tIns="0" rIns="0" bIns="0" rtlCol="0" anchor="ctr"/>
          <a:lstStyle/>
          <a:p>
            <a:pPr marR="267970" algn="ctr" defTabSz="914400">
              <a:spcBef>
                <a:spcPts val="100"/>
              </a:spcBef>
            </a:pPr>
            <a:r>
              <a:rPr kumimoji="1" lang="ja-JP" altLang="en-US" sz="1100" b="1" spc="80" dirty="0">
                <a:solidFill>
                  <a:srgbClr val="FFFFFF"/>
                </a:solidFill>
                <a:latin typeface="Meiryo UI" panose="020B0604030504040204" pitchFamily="50" charset="-128"/>
                <a:ea typeface="Meiryo UI" panose="020B0604030504040204" pitchFamily="50" charset="-128"/>
                <a:cs typeface="源ノ角ゴシック JP Heavy"/>
              </a:rPr>
              <a:t>子供</a:t>
            </a:r>
            <a:r>
              <a:rPr kumimoji="1" lang="ja-JP" altLang="en-US" sz="1100" b="1" spc="90" dirty="0">
                <a:solidFill>
                  <a:srgbClr val="FFFFFF"/>
                </a:solidFill>
                <a:latin typeface="Meiryo UI" panose="020B0604030504040204" pitchFamily="50" charset="-128"/>
                <a:ea typeface="Meiryo UI" panose="020B0604030504040204" pitchFamily="50" charset="-128"/>
                <a:cs typeface="源ノ角ゴシック JP Heavy"/>
              </a:rPr>
              <a:t>が</a:t>
            </a:r>
            <a:r>
              <a:rPr kumimoji="1" lang="ja-JP" altLang="en-US" sz="1100" b="1" spc="30" dirty="0">
                <a:solidFill>
                  <a:srgbClr val="FFFFFF"/>
                </a:solidFill>
                <a:latin typeface="Meiryo UI" panose="020B0604030504040204" pitchFamily="50" charset="-128"/>
                <a:ea typeface="Meiryo UI" panose="020B0604030504040204" pitchFamily="50" charset="-128"/>
                <a:cs typeface="源ノ角ゴシック JP Heavy"/>
              </a:rPr>
              <a:t>ケ</a:t>
            </a:r>
            <a:r>
              <a:rPr kumimoji="1" lang="ja-JP" altLang="en-US" sz="1100" b="1" spc="50" dirty="0">
                <a:solidFill>
                  <a:srgbClr val="FFFFFF"/>
                </a:solidFill>
                <a:latin typeface="Meiryo UI" panose="020B0604030504040204" pitchFamily="50" charset="-128"/>
                <a:ea typeface="Meiryo UI" panose="020B0604030504040204" pitchFamily="50" charset="-128"/>
                <a:cs typeface="源ノ角ゴシック JP Heavy"/>
              </a:rPr>
              <a:t>ア</a:t>
            </a:r>
            <a:r>
              <a:rPr kumimoji="1" lang="ja-JP" altLang="en-US" sz="1100" b="1" spc="-25" dirty="0">
                <a:solidFill>
                  <a:srgbClr val="FFFFFF"/>
                </a:solidFill>
                <a:latin typeface="Meiryo UI" panose="020B0604030504040204" pitchFamily="50" charset="-128"/>
                <a:ea typeface="Meiryo UI" panose="020B0604030504040204" pitchFamily="50" charset="-128"/>
                <a:cs typeface="源ノ角ゴシック JP Heavy"/>
              </a:rPr>
              <a:t>を</a:t>
            </a:r>
            <a:r>
              <a:rPr kumimoji="1" lang="ja-JP" altLang="en-US" sz="1100" b="1" spc="-95" dirty="0">
                <a:solidFill>
                  <a:srgbClr val="FFFFFF"/>
                </a:solidFill>
                <a:latin typeface="Meiryo UI" panose="020B0604030504040204" pitchFamily="50" charset="-128"/>
                <a:ea typeface="Meiryo UI" panose="020B0604030504040204" pitchFamily="50" charset="-128"/>
                <a:cs typeface="源ノ角ゴシック JP Heavy"/>
              </a:rPr>
              <a:t>し</a:t>
            </a:r>
            <a:r>
              <a:rPr kumimoji="1" lang="ja-JP" altLang="en-US" sz="1100" b="1" spc="15" dirty="0">
                <a:solidFill>
                  <a:srgbClr val="FFFFFF"/>
                </a:solidFill>
                <a:latin typeface="Meiryo UI" panose="020B0604030504040204" pitchFamily="50" charset="-128"/>
                <a:ea typeface="Meiryo UI" panose="020B0604030504040204" pitchFamily="50" charset="-128"/>
                <a:cs typeface="源ノ角ゴシック JP Heavy"/>
              </a:rPr>
              <a:t>て</a:t>
            </a:r>
            <a:r>
              <a:rPr kumimoji="1" lang="ja-JP" altLang="en-US" sz="1100" b="1" spc="50" dirty="0">
                <a:solidFill>
                  <a:srgbClr val="FFFFFF"/>
                </a:solidFill>
                <a:latin typeface="Meiryo UI" panose="020B0604030504040204" pitchFamily="50" charset="-128"/>
                <a:ea typeface="Meiryo UI" panose="020B0604030504040204" pitchFamily="50" charset="-128"/>
                <a:cs typeface="源ノ角ゴシック JP Heavy"/>
              </a:rPr>
              <a:t>い</a:t>
            </a:r>
            <a:r>
              <a:rPr kumimoji="1" lang="ja-JP" altLang="en-US" sz="1100" b="1" spc="55" dirty="0">
                <a:solidFill>
                  <a:srgbClr val="FFFFFF"/>
                </a:solidFill>
                <a:latin typeface="Meiryo UI" panose="020B0604030504040204" pitchFamily="50" charset="-128"/>
                <a:ea typeface="Meiryo UI" panose="020B0604030504040204" pitchFamily="50" charset="-128"/>
                <a:cs typeface="源ノ角ゴシック JP Heavy"/>
              </a:rPr>
              <a:t>る</a:t>
            </a:r>
            <a:r>
              <a:rPr kumimoji="1" lang="ja-JP" altLang="en-US" sz="1100" b="1" spc="85" dirty="0">
                <a:solidFill>
                  <a:srgbClr val="FFFFFF"/>
                </a:solidFill>
                <a:latin typeface="Meiryo UI" panose="020B0604030504040204" pitchFamily="50" charset="-128"/>
                <a:ea typeface="Meiryo UI" panose="020B0604030504040204" pitchFamily="50" charset="-128"/>
                <a:cs typeface="源ノ角ゴシック JP Heavy"/>
              </a:rPr>
              <a:t>様</a:t>
            </a:r>
            <a:r>
              <a:rPr kumimoji="1" lang="ja-JP" altLang="en-US" sz="1100" b="1" dirty="0">
                <a:solidFill>
                  <a:srgbClr val="FFFFFF"/>
                </a:solidFill>
                <a:latin typeface="Meiryo UI" panose="020B0604030504040204" pitchFamily="50" charset="-128"/>
                <a:ea typeface="Meiryo UI" panose="020B0604030504040204" pitchFamily="50" charset="-128"/>
                <a:cs typeface="源ノ角ゴシック JP Heavy"/>
              </a:rPr>
              <a:t>子</a:t>
            </a:r>
            <a:endParaRPr kumimoji="1" lang="ja-JP" altLang="en-US" sz="1100" dirty="0">
              <a:solidFill>
                <a:prstClr val="black"/>
              </a:solidFill>
              <a:latin typeface="Meiryo UI" panose="020B0604030504040204" pitchFamily="50" charset="-128"/>
              <a:ea typeface="Meiryo UI" panose="020B0604030504040204" pitchFamily="50" charset="-128"/>
              <a:cs typeface="源ノ角ゴシック JP Heavy"/>
            </a:endParaRPr>
          </a:p>
        </p:txBody>
      </p:sp>
      <p:sp>
        <p:nvSpPr>
          <p:cNvPr id="9" name="object 4">
            <a:extLst>
              <a:ext uri="{FF2B5EF4-FFF2-40B4-BE49-F238E27FC236}">
                <a16:creationId xmlns:a16="http://schemas.microsoft.com/office/drawing/2014/main" id="{A35E31DC-96F6-4A41-A280-69E65FB12071}"/>
              </a:ext>
            </a:extLst>
          </p:cNvPr>
          <p:cNvSpPr/>
          <p:nvPr/>
        </p:nvSpPr>
        <p:spPr>
          <a:xfrm>
            <a:off x="721977" y="1723999"/>
            <a:ext cx="6120130" cy="1743865"/>
          </a:xfrm>
          <a:custGeom>
            <a:avLst/>
            <a:gdLst/>
            <a:ahLst/>
            <a:cxnLst/>
            <a:rect l="l" t="t" r="r" b="b"/>
            <a:pathLst>
              <a:path w="6120130" h="1354455">
                <a:moveTo>
                  <a:pt x="0" y="1354315"/>
                </a:moveTo>
                <a:lnTo>
                  <a:pt x="6120003" y="1354315"/>
                </a:lnTo>
                <a:lnTo>
                  <a:pt x="6120003" y="0"/>
                </a:lnTo>
                <a:lnTo>
                  <a:pt x="0" y="0"/>
                </a:lnTo>
                <a:lnTo>
                  <a:pt x="0" y="1354315"/>
                </a:lnTo>
                <a:close/>
              </a:path>
            </a:pathLst>
          </a:custGeom>
          <a:solidFill>
            <a:srgbClr val="EEEAF4"/>
          </a:solidFill>
        </p:spPr>
        <p:txBody>
          <a:bodyPr wrap="square" lIns="0" tIns="0" rIns="0" bIns="0" rtlCol="0"/>
          <a:lstStyle/>
          <a:p>
            <a:pPr defTabSz="914400"/>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10" name="object 5">
            <a:extLst>
              <a:ext uri="{FF2B5EF4-FFF2-40B4-BE49-F238E27FC236}">
                <a16:creationId xmlns:a16="http://schemas.microsoft.com/office/drawing/2014/main" id="{A1F2B239-6A73-4840-8C9D-6406AF727EF3}"/>
              </a:ext>
            </a:extLst>
          </p:cNvPr>
          <p:cNvSpPr/>
          <p:nvPr/>
        </p:nvSpPr>
        <p:spPr>
          <a:xfrm>
            <a:off x="921299" y="1933817"/>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11" name="object 6">
            <a:extLst>
              <a:ext uri="{FF2B5EF4-FFF2-40B4-BE49-F238E27FC236}">
                <a16:creationId xmlns:a16="http://schemas.microsoft.com/office/drawing/2014/main" id="{A49362F2-A6BA-43F6-9B5F-A00112140586}"/>
              </a:ext>
            </a:extLst>
          </p:cNvPr>
          <p:cNvSpPr/>
          <p:nvPr/>
        </p:nvSpPr>
        <p:spPr>
          <a:xfrm>
            <a:off x="921299" y="2273717"/>
            <a:ext cx="188594" cy="188594"/>
          </a:xfrm>
          <a:prstGeom prst="rect">
            <a:avLst/>
          </a:prstGeom>
          <a:blipFill>
            <a:blip r:embed="rId4"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12" name="object 7">
            <a:extLst>
              <a:ext uri="{FF2B5EF4-FFF2-40B4-BE49-F238E27FC236}">
                <a16:creationId xmlns:a16="http://schemas.microsoft.com/office/drawing/2014/main" id="{B2A0C99B-D57A-4726-9280-4C0FD88E505F}"/>
              </a:ext>
            </a:extLst>
          </p:cNvPr>
          <p:cNvSpPr/>
          <p:nvPr/>
        </p:nvSpPr>
        <p:spPr>
          <a:xfrm>
            <a:off x="938714" y="223967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13" name="object 8">
            <a:extLst>
              <a:ext uri="{FF2B5EF4-FFF2-40B4-BE49-F238E27FC236}">
                <a16:creationId xmlns:a16="http://schemas.microsoft.com/office/drawing/2014/main" id="{C96ACD39-CC9E-4C1C-BFF7-941E7FB5A278}"/>
              </a:ext>
            </a:extLst>
          </p:cNvPr>
          <p:cNvSpPr/>
          <p:nvPr/>
        </p:nvSpPr>
        <p:spPr>
          <a:xfrm>
            <a:off x="938714" y="249636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14" name="object 9">
            <a:extLst>
              <a:ext uri="{FF2B5EF4-FFF2-40B4-BE49-F238E27FC236}">
                <a16:creationId xmlns:a16="http://schemas.microsoft.com/office/drawing/2014/main" id="{2C8BCFB0-B672-4C41-9517-40D25C4E74BD}"/>
              </a:ext>
            </a:extLst>
          </p:cNvPr>
          <p:cNvSpPr/>
          <p:nvPr/>
        </p:nvSpPr>
        <p:spPr>
          <a:xfrm>
            <a:off x="921299" y="2530421"/>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15" name="object 10">
            <a:extLst>
              <a:ext uri="{FF2B5EF4-FFF2-40B4-BE49-F238E27FC236}">
                <a16:creationId xmlns:a16="http://schemas.microsoft.com/office/drawing/2014/main" id="{304F8A56-507C-47FE-8EA4-D936CD59A0D9}"/>
              </a:ext>
            </a:extLst>
          </p:cNvPr>
          <p:cNvSpPr/>
          <p:nvPr/>
        </p:nvSpPr>
        <p:spPr>
          <a:xfrm>
            <a:off x="938714" y="275305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16" name="object 11">
            <a:extLst>
              <a:ext uri="{FF2B5EF4-FFF2-40B4-BE49-F238E27FC236}">
                <a16:creationId xmlns:a16="http://schemas.microsoft.com/office/drawing/2014/main" id="{D2031CFD-9436-46AC-AE55-6CC4CC050E16}"/>
              </a:ext>
            </a:extLst>
          </p:cNvPr>
          <p:cNvSpPr/>
          <p:nvPr/>
        </p:nvSpPr>
        <p:spPr>
          <a:xfrm>
            <a:off x="921299" y="2787112"/>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17" name="object 12">
            <a:extLst>
              <a:ext uri="{FF2B5EF4-FFF2-40B4-BE49-F238E27FC236}">
                <a16:creationId xmlns:a16="http://schemas.microsoft.com/office/drawing/2014/main" id="{0C20AE68-C9FA-42C3-B495-D24754FE7365}"/>
              </a:ext>
            </a:extLst>
          </p:cNvPr>
          <p:cNvSpPr/>
          <p:nvPr/>
        </p:nvSpPr>
        <p:spPr>
          <a:xfrm>
            <a:off x="721964" y="3334311"/>
            <a:ext cx="6120130" cy="216535"/>
          </a:xfrm>
          <a:custGeom>
            <a:avLst/>
            <a:gdLst/>
            <a:ahLst/>
            <a:cxnLst/>
            <a:rect l="l" t="t" r="r" b="b"/>
            <a:pathLst>
              <a:path w="6120130" h="216535">
                <a:moveTo>
                  <a:pt x="6120015" y="0"/>
                </a:moveTo>
                <a:lnTo>
                  <a:pt x="0" y="0"/>
                </a:lnTo>
                <a:lnTo>
                  <a:pt x="0" y="216001"/>
                </a:lnTo>
                <a:lnTo>
                  <a:pt x="6120015" y="216001"/>
                </a:lnTo>
                <a:lnTo>
                  <a:pt x="6120015" y="0"/>
                </a:lnTo>
                <a:close/>
              </a:path>
            </a:pathLst>
          </a:custGeom>
          <a:solidFill>
            <a:srgbClr val="657CBD"/>
          </a:solidFill>
        </p:spPr>
        <p:txBody>
          <a:bodyPr wrap="square" lIns="0" tIns="0" rIns="0" bIns="0" rtlCol="0" anchor="ctr"/>
          <a:lstStyle/>
          <a:p>
            <a:pPr algn="ctr" defTabSz="914400"/>
            <a:r>
              <a:rPr kumimoji="1" lang="ja-JP" altLang="en-US" sz="1100" b="1">
                <a:solidFill>
                  <a:prstClr val="white"/>
                </a:solidFill>
                <a:latin typeface="Meiryo UI"/>
                <a:ea typeface="Meiryo UI"/>
              </a:rPr>
              <a:t>ケアによる影響と思われる子供の様子</a:t>
            </a:r>
            <a:endParaRPr kumimoji="1" lang="ja-JP" altLang="en-US" sz="1100" b="1" dirty="0">
              <a:solidFill>
                <a:prstClr val="white"/>
              </a:solidFill>
              <a:latin typeface="Meiryo UI"/>
              <a:ea typeface="Meiryo UI"/>
            </a:endParaRPr>
          </a:p>
        </p:txBody>
      </p:sp>
      <p:sp>
        <p:nvSpPr>
          <p:cNvPr id="18" name="object 13">
            <a:extLst>
              <a:ext uri="{FF2B5EF4-FFF2-40B4-BE49-F238E27FC236}">
                <a16:creationId xmlns:a16="http://schemas.microsoft.com/office/drawing/2014/main" id="{63EEEAC9-7A29-4020-AE46-057F3A9DCFE1}"/>
              </a:ext>
            </a:extLst>
          </p:cNvPr>
          <p:cNvSpPr/>
          <p:nvPr/>
        </p:nvSpPr>
        <p:spPr>
          <a:xfrm>
            <a:off x="721977" y="3550313"/>
            <a:ext cx="6120130" cy="1354455"/>
          </a:xfrm>
          <a:custGeom>
            <a:avLst/>
            <a:gdLst/>
            <a:ahLst/>
            <a:cxnLst/>
            <a:rect l="l" t="t" r="r" b="b"/>
            <a:pathLst>
              <a:path w="6120130" h="1354454">
                <a:moveTo>
                  <a:pt x="0" y="1354188"/>
                </a:moveTo>
                <a:lnTo>
                  <a:pt x="6120003" y="1354188"/>
                </a:lnTo>
                <a:lnTo>
                  <a:pt x="6120003" y="0"/>
                </a:lnTo>
                <a:lnTo>
                  <a:pt x="0" y="0"/>
                </a:lnTo>
                <a:lnTo>
                  <a:pt x="0" y="1354188"/>
                </a:lnTo>
                <a:close/>
              </a:path>
            </a:pathLst>
          </a:custGeom>
          <a:solidFill>
            <a:srgbClr val="E9EBF6"/>
          </a:solid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19" name="object 14">
            <a:extLst>
              <a:ext uri="{FF2B5EF4-FFF2-40B4-BE49-F238E27FC236}">
                <a16:creationId xmlns:a16="http://schemas.microsoft.com/office/drawing/2014/main" id="{E17D4F96-D8B0-46B3-8713-500D2E2F08D4}"/>
              </a:ext>
            </a:extLst>
          </p:cNvPr>
          <p:cNvSpPr/>
          <p:nvPr/>
        </p:nvSpPr>
        <p:spPr>
          <a:xfrm>
            <a:off x="921299" y="4356616"/>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20" name="object 15">
            <a:extLst>
              <a:ext uri="{FF2B5EF4-FFF2-40B4-BE49-F238E27FC236}">
                <a16:creationId xmlns:a16="http://schemas.microsoft.com/office/drawing/2014/main" id="{C188C8CF-32EB-4480-9913-5CC12287955D}"/>
              </a:ext>
            </a:extLst>
          </p:cNvPr>
          <p:cNvSpPr/>
          <p:nvPr/>
        </p:nvSpPr>
        <p:spPr>
          <a:xfrm>
            <a:off x="921299" y="4613307"/>
            <a:ext cx="188594" cy="188594"/>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21" name="object 16">
            <a:extLst>
              <a:ext uri="{FF2B5EF4-FFF2-40B4-BE49-F238E27FC236}">
                <a16:creationId xmlns:a16="http://schemas.microsoft.com/office/drawing/2014/main" id="{3822A449-D34B-4E3C-BC81-7085A339AC25}"/>
              </a:ext>
            </a:extLst>
          </p:cNvPr>
          <p:cNvSpPr/>
          <p:nvPr/>
        </p:nvSpPr>
        <p:spPr>
          <a:xfrm>
            <a:off x="921299" y="3652919"/>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22" name="object 17">
            <a:extLst>
              <a:ext uri="{FF2B5EF4-FFF2-40B4-BE49-F238E27FC236}">
                <a16:creationId xmlns:a16="http://schemas.microsoft.com/office/drawing/2014/main" id="{EB4D5402-C3EA-4419-9449-AB6781EA9936}"/>
              </a:ext>
            </a:extLst>
          </p:cNvPr>
          <p:cNvSpPr/>
          <p:nvPr/>
        </p:nvSpPr>
        <p:spPr>
          <a:xfrm>
            <a:off x="3975426" y="3652919"/>
            <a:ext cx="188595"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23" name="object 18">
            <a:extLst>
              <a:ext uri="{FF2B5EF4-FFF2-40B4-BE49-F238E27FC236}">
                <a16:creationId xmlns:a16="http://schemas.microsoft.com/office/drawing/2014/main" id="{94F89D8D-8A2D-4F21-B0D8-12F77A6D602F}"/>
              </a:ext>
            </a:extLst>
          </p:cNvPr>
          <p:cNvSpPr/>
          <p:nvPr/>
        </p:nvSpPr>
        <p:spPr>
          <a:xfrm>
            <a:off x="938714" y="457926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24" name="object 19">
            <a:extLst>
              <a:ext uri="{FF2B5EF4-FFF2-40B4-BE49-F238E27FC236}">
                <a16:creationId xmlns:a16="http://schemas.microsoft.com/office/drawing/2014/main" id="{9E6E4B25-F760-4913-BB1F-8AE98E9944FE}"/>
              </a:ext>
            </a:extLst>
          </p:cNvPr>
          <p:cNvSpPr/>
          <p:nvPr/>
        </p:nvSpPr>
        <p:spPr>
          <a:xfrm>
            <a:off x="921299" y="4016717"/>
            <a:ext cx="188594" cy="188594"/>
          </a:xfrm>
          <a:prstGeom prst="rect">
            <a:avLst/>
          </a:prstGeom>
          <a:blipFill>
            <a:blip r:embed="rId9"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25" name="object 20">
            <a:extLst>
              <a:ext uri="{FF2B5EF4-FFF2-40B4-BE49-F238E27FC236}">
                <a16:creationId xmlns:a16="http://schemas.microsoft.com/office/drawing/2014/main" id="{D338F405-257B-4B44-ABEC-7DF9AAB5B7CA}"/>
              </a:ext>
            </a:extLst>
          </p:cNvPr>
          <p:cNvSpPr/>
          <p:nvPr/>
        </p:nvSpPr>
        <p:spPr>
          <a:xfrm>
            <a:off x="938714" y="387556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26" name="object 21">
            <a:extLst>
              <a:ext uri="{FF2B5EF4-FFF2-40B4-BE49-F238E27FC236}">
                <a16:creationId xmlns:a16="http://schemas.microsoft.com/office/drawing/2014/main" id="{91195193-FB71-43CD-AB4C-D3C7E7F1DDEC}"/>
              </a:ext>
            </a:extLst>
          </p:cNvPr>
          <p:cNvSpPr/>
          <p:nvPr/>
        </p:nvSpPr>
        <p:spPr>
          <a:xfrm>
            <a:off x="938714" y="432257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27" name="object 22">
            <a:extLst>
              <a:ext uri="{FF2B5EF4-FFF2-40B4-BE49-F238E27FC236}">
                <a16:creationId xmlns:a16="http://schemas.microsoft.com/office/drawing/2014/main" id="{ECE0BC46-1CE1-4CCD-AE56-CC487A817E7E}"/>
              </a:ext>
            </a:extLst>
          </p:cNvPr>
          <p:cNvSpPr/>
          <p:nvPr/>
        </p:nvSpPr>
        <p:spPr>
          <a:xfrm>
            <a:off x="721964" y="4904514"/>
            <a:ext cx="6120130" cy="216535"/>
          </a:xfrm>
          <a:custGeom>
            <a:avLst/>
            <a:gdLst/>
            <a:ahLst/>
            <a:cxnLst/>
            <a:rect l="l" t="t" r="r" b="b"/>
            <a:pathLst>
              <a:path w="6120130" h="216535">
                <a:moveTo>
                  <a:pt x="6120015" y="0"/>
                </a:moveTo>
                <a:lnTo>
                  <a:pt x="0" y="0"/>
                </a:lnTo>
                <a:lnTo>
                  <a:pt x="0" y="216001"/>
                </a:lnTo>
                <a:lnTo>
                  <a:pt x="6120015" y="216001"/>
                </a:lnTo>
                <a:lnTo>
                  <a:pt x="6120015" y="0"/>
                </a:lnTo>
                <a:close/>
              </a:path>
            </a:pathLst>
          </a:custGeom>
          <a:solidFill>
            <a:srgbClr val="519FD7"/>
          </a:solidFill>
        </p:spPr>
        <p:txBody>
          <a:bodyPr wrap="square" lIns="0" tIns="0" rIns="0" bIns="0" rtlCol="0" anchor="ctr"/>
          <a:lstStyle/>
          <a:p>
            <a:pPr algn="ctr" defTabSz="914400"/>
            <a:r>
              <a:rPr kumimoji="1" lang="ja-JP" altLang="en-US" sz="1100" b="1" dirty="0">
                <a:solidFill>
                  <a:prstClr val="white"/>
                </a:solidFill>
                <a:latin typeface="Meiryo UI"/>
                <a:ea typeface="Meiryo UI"/>
              </a:rPr>
              <a:t>子供が必要な世話をされていない様子</a:t>
            </a:r>
          </a:p>
        </p:txBody>
      </p:sp>
      <p:sp>
        <p:nvSpPr>
          <p:cNvPr id="28" name="object 23">
            <a:extLst>
              <a:ext uri="{FF2B5EF4-FFF2-40B4-BE49-F238E27FC236}">
                <a16:creationId xmlns:a16="http://schemas.microsoft.com/office/drawing/2014/main" id="{52005F13-C92B-468E-B5DC-5386A99EB33D}"/>
              </a:ext>
            </a:extLst>
          </p:cNvPr>
          <p:cNvSpPr/>
          <p:nvPr/>
        </p:nvSpPr>
        <p:spPr>
          <a:xfrm>
            <a:off x="721974" y="5120521"/>
            <a:ext cx="6120130" cy="1314988"/>
          </a:xfrm>
          <a:custGeom>
            <a:avLst/>
            <a:gdLst/>
            <a:ahLst/>
            <a:cxnLst/>
            <a:rect l="l" t="t" r="r" b="b"/>
            <a:pathLst>
              <a:path w="6120130" h="907414">
                <a:moveTo>
                  <a:pt x="0" y="0"/>
                </a:moveTo>
                <a:lnTo>
                  <a:pt x="0" y="907186"/>
                </a:lnTo>
                <a:lnTo>
                  <a:pt x="6120003" y="907173"/>
                </a:lnTo>
                <a:lnTo>
                  <a:pt x="6120003" y="0"/>
                </a:lnTo>
                <a:lnTo>
                  <a:pt x="0" y="0"/>
                </a:lnTo>
                <a:close/>
              </a:path>
            </a:pathLst>
          </a:custGeom>
          <a:solidFill>
            <a:srgbClr val="EAF0F9"/>
          </a:solid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29" name="object 24">
            <a:extLst>
              <a:ext uri="{FF2B5EF4-FFF2-40B4-BE49-F238E27FC236}">
                <a16:creationId xmlns:a16="http://schemas.microsoft.com/office/drawing/2014/main" id="{4BFE6790-29B4-442D-8151-4B0C1816D44B}"/>
              </a:ext>
            </a:extLst>
          </p:cNvPr>
          <p:cNvSpPr/>
          <p:nvPr/>
        </p:nvSpPr>
        <p:spPr>
          <a:xfrm>
            <a:off x="721974" y="5120509"/>
            <a:ext cx="6120130" cy="635"/>
          </a:xfrm>
          <a:custGeom>
            <a:avLst/>
            <a:gdLst/>
            <a:ahLst/>
            <a:cxnLst/>
            <a:rect l="l" t="t" r="r" b="b"/>
            <a:pathLst>
              <a:path w="6120130" h="635">
                <a:moveTo>
                  <a:pt x="6120003" y="0"/>
                </a:moveTo>
                <a:lnTo>
                  <a:pt x="0" y="0"/>
                </a:lnTo>
                <a:lnTo>
                  <a:pt x="6120003" y="12"/>
                </a:lnTo>
                <a:close/>
              </a:path>
            </a:pathLst>
          </a:custGeom>
          <a:solidFill>
            <a:srgbClr val="509FD7"/>
          </a:solid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30" name="object 25">
            <a:extLst>
              <a:ext uri="{FF2B5EF4-FFF2-40B4-BE49-F238E27FC236}">
                <a16:creationId xmlns:a16="http://schemas.microsoft.com/office/drawing/2014/main" id="{DF526262-3BF4-4F53-ACBC-369890E52614}"/>
              </a:ext>
            </a:extLst>
          </p:cNvPr>
          <p:cNvSpPr/>
          <p:nvPr/>
        </p:nvSpPr>
        <p:spPr>
          <a:xfrm>
            <a:off x="921299" y="5223118"/>
            <a:ext cx="188594" cy="188595"/>
          </a:xfrm>
          <a:prstGeom prst="rect">
            <a:avLst/>
          </a:prstGeom>
          <a:blipFill>
            <a:blip r:embed="rId10"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31" name="object 26">
            <a:extLst>
              <a:ext uri="{FF2B5EF4-FFF2-40B4-BE49-F238E27FC236}">
                <a16:creationId xmlns:a16="http://schemas.microsoft.com/office/drawing/2014/main" id="{43848CDE-309B-47C9-AD17-D6A2C1CF5481}"/>
              </a:ext>
            </a:extLst>
          </p:cNvPr>
          <p:cNvSpPr/>
          <p:nvPr/>
        </p:nvSpPr>
        <p:spPr>
          <a:xfrm>
            <a:off x="921299" y="5479809"/>
            <a:ext cx="188594" cy="188595"/>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32" name="object 27">
            <a:extLst>
              <a:ext uri="{FF2B5EF4-FFF2-40B4-BE49-F238E27FC236}">
                <a16:creationId xmlns:a16="http://schemas.microsoft.com/office/drawing/2014/main" id="{433A2618-76A4-422A-B3AC-8F6EBD510CC3}"/>
              </a:ext>
            </a:extLst>
          </p:cNvPr>
          <p:cNvSpPr/>
          <p:nvPr/>
        </p:nvSpPr>
        <p:spPr>
          <a:xfrm>
            <a:off x="921299" y="5736501"/>
            <a:ext cx="188594" cy="188595"/>
          </a:xfrm>
          <a:prstGeom prst="rect">
            <a:avLst/>
          </a:prstGeom>
          <a:blipFill>
            <a:blip r:embed="rId12"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33" name="object 28">
            <a:extLst>
              <a:ext uri="{FF2B5EF4-FFF2-40B4-BE49-F238E27FC236}">
                <a16:creationId xmlns:a16="http://schemas.microsoft.com/office/drawing/2014/main" id="{6B194751-6E50-4215-82C3-F7A39DE4F7AF}"/>
              </a:ext>
            </a:extLst>
          </p:cNvPr>
          <p:cNvSpPr/>
          <p:nvPr/>
        </p:nvSpPr>
        <p:spPr>
          <a:xfrm>
            <a:off x="3975426" y="5223118"/>
            <a:ext cx="188595" cy="188595"/>
          </a:xfrm>
          <a:prstGeom prst="rect">
            <a:avLst/>
          </a:prstGeom>
          <a:blipFill>
            <a:blip r:embed="rId10"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34" name="object 29">
            <a:extLst>
              <a:ext uri="{FF2B5EF4-FFF2-40B4-BE49-F238E27FC236}">
                <a16:creationId xmlns:a16="http://schemas.microsoft.com/office/drawing/2014/main" id="{33A08039-5124-4C61-8A8C-81099136396D}"/>
              </a:ext>
            </a:extLst>
          </p:cNvPr>
          <p:cNvSpPr/>
          <p:nvPr/>
        </p:nvSpPr>
        <p:spPr>
          <a:xfrm>
            <a:off x="938714" y="544575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35" name="object 30">
            <a:extLst>
              <a:ext uri="{FF2B5EF4-FFF2-40B4-BE49-F238E27FC236}">
                <a16:creationId xmlns:a16="http://schemas.microsoft.com/office/drawing/2014/main" id="{1FA7024C-0363-4367-918B-785928ACCCC3}"/>
              </a:ext>
            </a:extLst>
          </p:cNvPr>
          <p:cNvSpPr/>
          <p:nvPr/>
        </p:nvSpPr>
        <p:spPr>
          <a:xfrm>
            <a:off x="938714" y="570245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36" name="object 31">
            <a:extLst>
              <a:ext uri="{FF2B5EF4-FFF2-40B4-BE49-F238E27FC236}">
                <a16:creationId xmlns:a16="http://schemas.microsoft.com/office/drawing/2014/main" id="{ED87F566-E9D7-47DF-A2C7-AF882BC17680}"/>
              </a:ext>
            </a:extLst>
          </p:cNvPr>
          <p:cNvSpPr/>
          <p:nvPr/>
        </p:nvSpPr>
        <p:spPr>
          <a:xfrm>
            <a:off x="721964" y="6284639"/>
            <a:ext cx="6120130" cy="216535"/>
          </a:xfrm>
          <a:custGeom>
            <a:avLst/>
            <a:gdLst/>
            <a:ahLst/>
            <a:cxnLst/>
            <a:rect l="l" t="t" r="r" b="b"/>
            <a:pathLst>
              <a:path w="6120130" h="216535">
                <a:moveTo>
                  <a:pt x="6120015" y="0"/>
                </a:moveTo>
                <a:lnTo>
                  <a:pt x="0" y="0"/>
                </a:lnTo>
                <a:lnTo>
                  <a:pt x="0" y="216001"/>
                </a:lnTo>
                <a:lnTo>
                  <a:pt x="6120015" y="216001"/>
                </a:lnTo>
                <a:lnTo>
                  <a:pt x="6120015" y="0"/>
                </a:lnTo>
                <a:close/>
              </a:path>
            </a:pathLst>
          </a:custGeom>
          <a:solidFill>
            <a:srgbClr val="BD73B0"/>
          </a:solidFill>
        </p:spPr>
        <p:txBody>
          <a:bodyPr wrap="square" lIns="0" tIns="0" rIns="0" bIns="0" rtlCol="0" anchor="ctr"/>
          <a:lstStyle/>
          <a:p>
            <a:pPr algn="ctr" defTabSz="914400"/>
            <a:r>
              <a:rPr kumimoji="1" lang="ja-JP" altLang="en-US" sz="1100" b="1" dirty="0">
                <a:solidFill>
                  <a:prstClr val="white"/>
                </a:solidFill>
                <a:latin typeface="Meiryo UI"/>
                <a:ea typeface="Meiryo UI"/>
              </a:rPr>
              <a:t>保護者・家族の様子</a:t>
            </a:r>
          </a:p>
        </p:txBody>
      </p:sp>
      <p:sp>
        <p:nvSpPr>
          <p:cNvPr id="37" name="object 32">
            <a:extLst>
              <a:ext uri="{FF2B5EF4-FFF2-40B4-BE49-F238E27FC236}">
                <a16:creationId xmlns:a16="http://schemas.microsoft.com/office/drawing/2014/main" id="{CD2D3ACF-56F9-42C3-806A-C47D011BD808}"/>
              </a:ext>
            </a:extLst>
          </p:cNvPr>
          <p:cNvSpPr/>
          <p:nvPr/>
        </p:nvSpPr>
        <p:spPr>
          <a:xfrm>
            <a:off x="721977" y="6500654"/>
            <a:ext cx="6120130" cy="394335"/>
          </a:xfrm>
          <a:custGeom>
            <a:avLst/>
            <a:gdLst/>
            <a:ahLst/>
            <a:cxnLst/>
            <a:rect l="l" t="t" r="r" b="b"/>
            <a:pathLst>
              <a:path w="6120130" h="394335">
                <a:moveTo>
                  <a:pt x="0" y="393801"/>
                </a:moveTo>
                <a:lnTo>
                  <a:pt x="6120003" y="393801"/>
                </a:lnTo>
                <a:lnTo>
                  <a:pt x="6120003" y="0"/>
                </a:lnTo>
                <a:lnTo>
                  <a:pt x="0" y="0"/>
                </a:lnTo>
                <a:lnTo>
                  <a:pt x="0" y="393801"/>
                </a:lnTo>
                <a:close/>
              </a:path>
            </a:pathLst>
          </a:custGeom>
          <a:solidFill>
            <a:srgbClr val="F4ECF5"/>
          </a:solid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38" name="object 33">
            <a:extLst>
              <a:ext uri="{FF2B5EF4-FFF2-40B4-BE49-F238E27FC236}">
                <a16:creationId xmlns:a16="http://schemas.microsoft.com/office/drawing/2014/main" id="{86689891-204F-474F-A4A8-4915824B8E59}"/>
              </a:ext>
            </a:extLst>
          </p:cNvPr>
          <p:cNvSpPr/>
          <p:nvPr/>
        </p:nvSpPr>
        <p:spPr>
          <a:xfrm>
            <a:off x="921299" y="6603249"/>
            <a:ext cx="188594" cy="188595"/>
          </a:xfrm>
          <a:prstGeom prst="rect">
            <a:avLst/>
          </a:prstGeom>
          <a:blipFill>
            <a:blip r:embed="rId13"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FC9457C9-2AE9-46AB-A4F7-1EB7914C81B8}"/>
              </a:ext>
            </a:extLst>
          </p:cNvPr>
          <p:cNvSpPr txBox="1"/>
          <p:nvPr/>
        </p:nvSpPr>
        <p:spPr>
          <a:xfrm>
            <a:off x="1113226" y="1787392"/>
            <a:ext cx="5400000" cy="473271"/>
          </a:xfrm>
          <a:prstGeom prst="rect">
            <a:avLst/>
          </a:prstGeom>
          <a:noFill/>
        </p:spPr>
        <p:txBody>
          <a:bodyPr wrap="square">
            <a:spAutoFit/>
          </a:bodyPr>
          <a:lstStyle/>
          <a:p>
            <a:pPr marL="12700" marR="202565" defTabSz="914400">
              <a:lnSpc>
                <a:spcPct val="131600"/>
              </a:lnSpc>
              <a:spcBef>
                <a:spcPts val="815"/>
              </a:spcBef>
            </a:pPr>
            <a:r>
              <a:rPr kumimoji="1" lang="ja-JP" altLang="en-US" sz="1000" spc="-35" dirty="0">
                <a:solidFill>
                  <a:srgbClr val="414042"/>
                </a:solidFill>
                <a:latin typeface="Meiryo UI" panose="020B0604030504040204" pitchFamily="50" charset="-128"/>
                <a:ea typeface="Meiryo UI" panose="020B0604030504040204" pitchFamily="50" charset="-128"/>
                <a:cs typeface="源ノ角ゴシック JP Light"/>
              </a:rPr>
              <a:t>車</a:t>
            </a:r>
            <a:r>
              <a:rPr kumimoji="1" lang="ja-JP" altLang="en-US" sz="1000" spc="-75" dirty="0">
                <a:solidFill>
                  <a:srgbClr val="414042"/>
                </a:solidFill>
                <a:latin typeface="Meiryo UI" panose="020B0604030504040204" pitchFamily="50" charset="-128"/>
                <a:ea typeface="Meiryo UI" panose="020B0604030504040204" pitchFamily="50" charset="-128"/>
                <a:cs typeface="源ノ角ゴシック JP Light"/>
              </a:rPr>
              <a:t>い</a:t>
            </a:r>
            <a:r>
              <a:rPr kumimoji="1" lang="ja-JP" altLang="en-US" sz="1000" spc="-30" dirty="0">
                <a:solidFill>
                  <a:srgbClr val="414042"/>
                </a:solidFill>
                <a:latin typeface="Meiryo UI" panose="020B0604030504040204" pitchFamily="50" charset="-128"/>
                <a:ea typeface="Meiryo UI" panose="020B0604030504040204" pitchFamily="50" charset="-128"/>
                <a:cs typeface="源ノ角ゴシック JP Light"/>
              </a:rPr>
              <a:t>す</a:t>
            </a:r>
            <a:r>
              <a:rPr kumimoji="1" lang="ja-JP" altLang="en-US" sz="1000" spc="-55" dirty="0">
                <a:solidFill>
                  <a:srgbClr val="414042"/>
                </a:solidFill>
                <a:latin typeface="Meiryo UI" panose="020B0604030504040204" pitchFamily="50" charset="-128"/>
                <a:ea typeface="Meiryo UI" panose="020B0604030504040204" pitchFamily="50" charset="-128"/>
                <a:cs typeface="源ノ角ゴシック JP Light"/>
              </a:rPr>
              <a:t>を</a:t>
            </a:r>
            <a:r>
              <a:rPr kumimoji="1" lang="ja-JP" altLang="en-US" sz="1000" spc="-70" dirty="0">
                <a:solidFill>
                  <a:srgbClr val="414042"/>
                </a:solidFill>
                <a:latin typeface="Meiryo UI" panose="020B0604030504040204" pitchFamily="50" charset="-128"/>
                <a:ea typeface="Meiryo UI" panose="020B0604030504040204" pitchFamily="50" charset="-128"/>
                <a:cs typeface="源ノ角ゴシック JP Light"/>
              </a:rPr>
              <a:t>押</a:t>
            </a:r>
            <a:r>
              <a:rPr kumimoji="1" lang="ja-JP" altLang="en-US" sz="1000" spc="-80" dirty="0">
                <a:solidFill>
                  <a:srgbClr val="414042"/>
                </a:solidFill>
                <a:latin typeface="Meiryo UI" panose="020B0604030504040204" pitchFamily="50" charset="-128"/>
                <a:ea typeface="Meiryo UI" panose="020B0604030504040204" pitchFamily="50" charset="-128"/>
                <a:cs typeface="源ノ角ゴシック JP Light"/>
              </a:rPr>
              <a:t>し</a:t>
            </a:r>
            <a:r>
              <a:rPr kumimoji="1" lang="ja-JP" altLang="en-US" sz="1000" spc="-90" dirty="0">
                <a:solidFill>
                  <a:srgbClr val="414042"/>
                </a:solidFill>
                <a:latin typeface="Meiryo UI" panose="020B0604030504040204" pitchFamily="50" charset="-128"/>
                <a:ea typeface="Meiryo UI" panose="020B0604030504040204" pitchFamily="50" charset="-128"/>
                <a:cs typeface="源ノ角ゴシック JP Light"/>
              </a:rPr>
              <a:t>た</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り、</a:t>
            </a:r>
            <a:r>
              <a:rPr kumimoji="1" lang="ja-JP" altLang="en-US" sz="1000" spc="-50" dirty="0">
                <a:solidFill>
                  <a:srgbClr val="414042"/>
                </a:solidFill>
                <a:latin typeface="Meiryo UI" panose="020B0604030504040204" pitchFamily="50" charset="-128"/>
                <a:ea typeface="Meiryo UI" panose="020B0604030504040204" pitchFamily="50" charset="-128"/>
                <a:cs typeface="源ノ角ゴシック JP Light"/>
              </a:rPr>
              <a:t>買</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い</a:t>
            </a:r>
            <a:r>
              <a:rPr kumimoji="1" lang="ja-JP" altLang="en-US" sz="1000" spc="-20" dirty="0">
                <a:solidFill>
                  <a:srgbClr val="414042"/>
                </a:solidFill>
                <a:latin typeface="Meiryo UI" panose="020B0604030504040204" pitchFamily="50" charset="-128"/>
                <a:ea typeface="Meiryo UI" panose="020B0604030504040204" pitchFamily="50" charset="-128"/>
                <a:cs typeface="源ノ角ゴシック JP Light"/>
              </a:rPr>
              <a:t>物</a:t>
            </a:r>
            <a:r>
              <a:rPr kumimoji="1" lang="ja-JP" altLang="en-US" sz="1000" spc="-55" dirty="0">
                <a:solidFill>
                  <a:srgbClr val="414042"/>
                </a:solidFill>
                <a:latin typeface="Meiryo UI" panose="020B0604030504040204" pitchFamily="50" charset="-128"/>
                <a:ea typeface="Meiryo UI" panose="020B0604030504040204" pitchFamily="50" charset="-128"/>
                <a:cs typeface="源ノ角ゴシック JP Light"/>
              </a:rPr>
              <a:t>を</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手</a:t>
            </a:r>
            <a:r>
              <a:rPr kumimoji="1" lang="ja-JP" altLang="en-US" sz="1000" spc="-30" dirty="0">
                <a:solidFill>
                  <a:srgbClr val="414042"/>
                </a:solidFill>
                <a:latin typeface="Meiryo UI" panose="020B0604030504040204" pitchFamily="50" charset="-128"/>
                <a:ea typeface="Meiryo UI" panose="020B0604030504040204" pitchFamily="50" charset="-128"/>
                <a:cs typeface="源ノ角ゴシック JP Light"/>
              </a:rPr>
              <a:t>伝</a:t>
            </a:r>
            <a:r>
              <a:rPr kumimoji="1" lang="ja-JP" altLang="en-US" sz="1000" spc="-100" dirty="0">
                <a:solidFill>
                  <a:srgbClr val="414042"/>
                </a:solidFill>
                <a:latin typeface="Meiryo UI" panose="020B0604030504040204" pitchFamily="50" charset="-128"/>
                <a:ea typeface="Meiryo UI" panose="020B0604030504040204" pitchFamily="50" charset="-128"/>
                <a:cs typeface="源ノ角ゴシック JP Light"/>
              </a:rPr>
              <a:t>っ</a:t>
            </a:r>
            <a:r>
              <a:rPr kumimoji="1" lang="ja-JP" altLang="en-US" sz="1000" spc="-90" dirty="0">
                <a:solidFill>
                  <a:srgbClr val="414042"/>
                </a:solidFill>
                <a:latin typeface="Meiryo UI" panose="020B0604030504040204" pitchFamily="50" charset="-128"/>
                <a:ea typeface="Meiryo UI" panose="020B0604030504040204" pitchFamily="50" charset="-128"/>
                <a:cs typeface="源ノ角ゴシック JP Light"/>
              </a:rPr>
              <a:t>た</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り、</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家</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族の</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介</a:t>
            </a:r>
            <a:r>
              <a:rPr kumimoji="1" lang="ja-JP" altLang="en-US" sz="1000" spc="-15" dirty="0">
                <a:solidFill>
                  <a:srgbClr val="414042"/>
                </a:solidFill>
                <a:latin typeface="Meiryo UI" panose="020B0604030504040204" pitchFamily="50" charset="-128"/>
                <a:ea typeface="Meiryo UI" panose="020B0604030504040204" pitchFamily="50" charset="-128"/>
                <a:cs typeface="源ノ角ゴシック JP Light"/>
              </a:rPr>
              <a:t>護</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や</a:t>
            </a:r>
            <a:r>
              <a:rPr kumimoji="1" lang="ja-JP" altLang="en-US" sz="1000" spc="-40" dirty="0">
                <a:solidFill>
                  <a:srgbClr val="414042"/>
                </a:solidFill>
                <a:latin typeface="Meiryo UI" panose="020B0604030504040204" pitchFamily="50" charset="-128"/>
                <a:ea typeface="Meiryo UI" panose="020B0604030504040204" pitchFamily="50" charset="-128"/>
                <a:cs typeface="源ノ角ゴシック JP Light"/>
              </a:rPr>
              <a:t>付</a:t>
            </a:r>
            <a:r>
              <a:rPr kumimoji="1" lang="ja-JP" altLang="en-US" sz="1000" spc="-25" dirty="0">
                <a:solidFill>
                  <a:srgbClr val="414042"/>
                </a:solidFill>
                <a:latin typeface="Meiryo UI" panose="020B0604030504040204" pitchFamily="50" charset="-128"/>
                <a:ea typeface="Meiryo UI" panose="020B0604030504040204" pitchFamily="50" charset="-128"/>
                <a:cs typeface="源ノ角ゴシック JP Light"/>
              </a:rPr>
              <a:t>き</a:t>
            </a:r>
            <a:r>
              <a:rPr kumimoji="1" lang="ja-JP" altLang="en-US" sz="1000" spc="-20" dirty="0">
                <a:solidFill>
                  <a:srgbClr val="414042"/>
                </a:solidFill>
                <a:latin typeface="Meiryo UI" panose="020B0604030504040204" pitchFamily="50" charset="-128"/>
                <a:ea typeface="Meiryo UI" panose="020B0604030504040204" pitchFamily="50" charset="-128"/>
                <a:cs typeface="源ノ角ゴシック JP Light"/>
              </a:rPr>
              <a:t>添</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い、</a:t>
            </a:r>
            <a:r>
              <a:rPr kumimoji="1" lang="ja-JP" altLang="en-US" sz="1000" spc="-160" dirty="0">
                <a:solidFill>
                  <a:srgbClr val="414042"/>
                </a:solidFill>
                <a:latin typeface="Meiryo UI" panose="020B0604030504040204" pitchFamily="50" charset="-128"/>
                <a:ea typeface="Meiryo UI" panose="020B0604030504040204" pitchFamily="50" charset="-128"/>
                <a:cs typeface="源ノ角ゴシック JP Light"/>
              </a:rPr>
              <a:t>き</a:t>
            </a:r>
            <a:r>
              <a:rPr kumimoji="1" lang="ja-JP" altLang="en-US" sz="1000" spc="-120" dirty="0">
                <a:solidFill>
                  <a:srgbClr val="414042"/>
                </a:solidFill>
                <a:latin typeface="Meiryo UI" panose="020B0604030504040204" pitchFamily="50" charset="-128"/>
                <a:ea typeface="Meiryo UI" panose="020B0604030504040204" pitchFamily="50" charset="-128"/>
                <a:cs typeface="源ノ角ゴシック JP Light"/>
              </a:rPr>
              <a:t>ょ</a:t>
            </a:r>
            <a:r>
              <a:rPr kumimoji="1" lang="ja-JP" altLang="en-US" sz="1000" spc="-110" dirty="0">
                <a:solidFill>
                  <a:srgbClr val="414042"/>
                </a:solidFill>
                <a:latin typeface="Meiryo UI" panose="020B0604030504040204" pitchFamily="50" charset="-128"/>
                <a:ea typeface="Meiryo UI" panose="020B0604030504040204" pitchFamily="50" charset="-128"/>
                <a:cs typeface="源ノ角ゴシック JP Light"/>
              </a:rPr>
              <a:t>う</a:t>
            </a:r>
            <a:r>
              <a:rPr kumimoji="1" lang="ja-JP" altLang="en-US" sz="1000" spc="-25" dirty="0">
                <a:solidFill>
                  <a:srgbClr val="414042"/>
                </a:solidFill>
                <a:latin typeface="Meiryo UI" panose="020B0604030504040204" pitchFamily="50" charset="-128"/>
                <a:ea typeface="Meiryo UI" panose="020B0604030504040204" pitchFamily="50" charset="-128"/>
                <a:cs typeface="源ノ角ゴシック JP Light"/>
              </a:rPr>
              <a:t>だい</a:t>
            </a:r>
            <a:r>
              <a:rPr kumimoji="1" lang="ja-JP" altLang="en-US" sz="1000" spc="-20" dirty="0">
                <a:solidFill>
                  <a:srgbClr val="414042"/>
                </a:solidFill>
                <a:latin typeface="Meiryo UI" panose="020B0604030504040204" pitchFamily="50" charset="-128"/>
                <a:ea typeface="Meiryo UI" panose="020B0604030504040204" pitchFamily="50" charset="-128"/>
                <a:cs typeface="源ノ角ゴシック JP Light"/>
              </a:rPr>
              <a:t>の</a:t>
            </a:r>
            <a:r>
              <a:rPr kumimoji="1" lang="ja-JP" altLang="en-US" sz="1000" spc="15" dirty="0">
                <a:solidFill>
                  <a:srgbClr val="414042"/>
                </a:solidFill>
                <a:latin typeface="Meiryo UI" panose="020B0604030504040204" pitchFamily="50" charset="-128"/>
                <a:ea typeface="Meiryo UI" panose="020B0604030504040204" pitchFamily="50" charset="-128"/>
                <a:cs typeface="源ノ角ゴシック JP Light"/>
              </a:rPr>
              <a:t>世</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話・</a:t>
            </a:r>
            <a:r>
              <a:rPr kumimoji="1" lang="ja-JP" altLang="en-US" sz="1000" spc="25" dirty="0">
                <a:solidFill>
                  <a:srgbClr val="414042"/>
                </a:solidFill>
                <a:latin typeface="Meiryo UI" panose="020B0604030504040204" pitchFamily="50" charset="-128"/>
                <a:ea typeface="Meiryo UI" panose="020B0604030504040204" pitchFamily="50" charset="-128"/>
                <a:cs typeface="源ノ角ゴシック JP Light"/>
              </a:rPr>
              <a:t>送</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迎</a:t>
            </a:r>
            <a:r>
              <a:rPr kumimoji="1" lang="ja-JP" altLang="en-US" sz="1000" spc="-10" dirty="0">
                <a:solidFill>
                  <a:srgbClr val="414042"/>
                </a:solidFill>
                <a:latin typeface="Meiryo UI" panose="020B0604030504040204" pitchFamily="50" charset="-128"/>
                <a:ea typeface="Meiryo UI" panose="020B0604030504040204" pitchFamily="50" charset="-128"/>
                <a:cs typeface="源ノ角ゴシック JP Light"/>
              </a:rPr>
              <a:t>等</a:t>
            </a:r>
            <a:r>
              <a:rPr kumimoji="1" lang="ja-JP" altLang="en-US" sz="1000" spc="-110" dirty="0">
                <a:solidFill>
                  <a:srgbClr val="414042"/>
                </a:solidFill>
                <a:latin typeface="Meiryo UI" panose="020B0604030504040204" pitchFamily="50" charset="-128"/>
                <a:ea typeface="Meiryo UI" panose="020B0604030504040204" pitchFamily="50" charset="-128"/>
                <a:cs typeface="源ノ角ゴシック JP Light"/>
              </a:rPr>
              <a:t>を</a:t>
            </a:r>
            <a:r>
              <a:rPr kumimoji="1" lang="ja-JP" altLang="en-US" sz="1000" spc="-170" dirty="0">
                <a:solidFill>
                  <a:srgbClr val="414042"/>
                </a:solidFill>
                <a:latin typeface="Meiryo UI" panose="020B0604030504040204" pitchFamily="50" charset="-128"/>
                <a:ea typeface="Meiryo UI" panose="020B0604030504040204" pitchFamily="50" charset="-128"/>
                <a:cs typeface="源ノ角ゴシック JP Light"/>
              </a:rPr>
              <a:t>し</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て</a:t>
            </a:r>
            <a:r>
              <a:rPr kumimoji="1" lang="ja-JP" altLang="en-US" sz="1000" spc="-35" dirty="0">
                <a:solidFill>
                  <a:srgbClr val="414042"/>
                </a:solidFill>
                <a:latin typeface="Meiryo UI" panose="020B0604030504040204" pitchFamily="50" charset="-128"/>
                <a:ea typeface="Meiryo UI" panose="020B0604030504040204" pitchFamily="50" charset="-128"/>
                <a:cs typeface="源ノ角ゴシック JP Light"/>
              </a:rPr>
              <a:t>い</a:t>
            </a:r>
            <a:r>
              <a:rPr kumimoji="1" lang="ja-JP" altLang="en-US" sz="1000" spc="-30" dirty="0">
                <a:solidFill>
                  <a:srgbClr val="414042"/>
                </a:solidFill>
                <a:latin typeface="Meiryo UI" panose="020B0604030504040204" pitchFamily="50" charset="-128"/>
                <a:ea typeface="Meiryo UI" panose="020B0604030504040204" pitchFamily="50" charset="-128"/>
                <a:cs typeface="源ノ角ゴシック JP Light"/>
              </a:rPr>
              <a:t>る</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姿</a:t>
            </a:r>
            <a:r>
              <a:rPr kumimoji="1" lang="ja-JP" altLang="en-US" sz="1000" spc="-45" dirty="0">
                <a:solidFill>
                  <a:srgbClr val="414042"/>
                </a:solidFill>
                <a:latin typeface="Meiryo UI" panose="020B0604030504040204" pitchFamily="50" charset="-128"/>
                <a:ea typeface="Meiryo UI" panose="020B0604030504040204" pitchFamily="50" charset="-128"/>
                <a:cs typeface="源ノ角ゴシック JP Light"/>
              </a:rPr>
              <a:t>を</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見</a:t>
            </a:r>
            <a:r>
              <a:rPr kumimoji="1" lang="ja-JP" altLang="en-US" sz="1000" spc="-15" dirty="0">
                <a:solidFill>
                  <a:srgbClr val="414042"/>
                </a:solidFill>
                <a:latin typeface="Meiryo UI" panose="020B0604030504040204" pitchFamily="50" charset="-128"/>
                <a:ea typeface="Meiryo UI" panose="020B0604030504040204" pitchFamily="50" charset="-128"/>
                <a:cs typeface="源ノ角ゴシック JP Light"/>
              </a:rPr>
              <a:t>か</a:t>
            </a:r>
            <a:r>
              <a:rPr kumimoji="1" lang="ja-JP" altLang="en-US" sz="1000" spc="-105" dirty="0">
                <a:solidFill>
                  <a:srgbClr val="414042"/>
                </a:solidFill>
                <a:latin typeface="Meiryo UI" panose="020B0604030504040204" pitchFamily="50" charset="-128"/>
                <a:ea typeface="Meiryo UI" panose="020B0604030504040204" pitchFamily="50" charset="-128"/>
                <a:cs typeface="源ノ角ゴシック JP Light"/>
              </a:rPr>
              <a:t>ける</a:t>
            </a:r>
            <a:endPar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endParaRPr>
          </a:p>
        </p:txBody>
      </p:sp>
      <p:sp>
        <p:nvSpPr>
          <p:cNvPr id="40" name="テキスト ボックス 39">
            <a:extLst>
              <a:ext uri="{FF2B5EF4-FFF2-40B4-BE49-F238E27FC236}">
                <a16:creationId xmlns:a16="http://schemas.microsoft.com/office/drawing/2014/main" id="{2DA0EB99-027E-44B8-A33B-16B6E6BC86B5}"/>
              </a:ext>
            </a:extLst>
          </p:cNvPr>
          <p:cNvSpPr txBox="1"/>
          <p:nvPr/>
        </p:nvSpPr>
        <p:spPr>
          <a:xfrm>
            <a:off x="1113226" y="2250953"/>
            <a:ext cx="5400000" cy="246221"/>
          </a:xfrm>
          <a:prstGeom prst="rect">
            <a:avLst/>
          </a:prstGeom>
          <a:noFill/>
        </p:spPr>
        <p:txBody>
          <a:bodyPr wrap="square">
            <a:spAutoFit/>
          </a:bodyPr>
          <a:lstStyle/>
          <a:p>
            <a:pPr marL="12700" defTabSz="914400">
              <a:spcBef>
                <a:spcPts val="880"/>
              </a:spcBef>
            </a:pPr>
            <a:r>
              <a:rPr kumimoji="1" lang="ja-JP" altLang="en-US" sz="1000" spc="-35" dirty="0">
                <a:solidFill>
                  <a:srgbClr val="414042"/>
                </a:solidFill>
                <a:latin typeface="Meiryo UI" panose="020B0604030504040204" pitchFamily="50" charset="-128"/>
                <a:ea typeface="Meiryo UI" panose="020B0604030504040204" pitchFamily="50" charset="-128"/>
                <a:cs typeface="源ノ角ゴシック JP Light"/>
              </a:rPr>
              <a:t>日</a:t>
            </a:r>
            <a:r>
              <a:rPr kumimoji="1" lang="ja-JP" altLang="en-US" sz="1000" spc="15" dirty="0">
                <a:solidFill>
                  <a:srgbClr val="414042"/>
                </a:solidFill>
                <a:latin typeface="Meiryo UI" panose="020B0604030504040204" pitchFamily="50" charset="-128"/>
                <a:ea typeface="Meiryo UI" panose="020B0604030504040204" pitchFamily="50" charset="-128"/>
                <a:cs typeface="源ノ角ゴシック JP Light"/>
              </a:rPr>
              <a:t>本</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語</a:t>
            </a:r>
            <a:r>
              <a:rPr kumimoji="1" lang="ja-JP" altLang="en-US" sz="1000" spc="-15" dirty="0">
                <a:solidFill>
                  <a:srgbClr val="414042"/>
                </a:solidFill>
                <a:latin typeface="Meiryo UI" panose="020B0604030504040204" pitchFamily="50" charset="-128"/>
                <a:ea typeface="Meiryo UI" panose="020B0604030504040204" pitchFamily="50" charset="-128"/>
                <a:cs typeface="源ノ角ゴシック JP Light"/>
              </a:rPr>
              <a:t>の</a:t>
            </a:r>
            <a:r>
              <a:rPr kumimoji="1" lang="ja-JP" altLang="en-US" sz="1000" spc="-20" dirty="0">
                <a:solidFill>
                  <a:srgbClr val="414042"/>
                </a:solidFill>
                <a:latin typeface="Meiryo UI" panose="020B0604030504040204" pitchFamily="50" charset="-128"/>
                <a:ea typeface="Meiryo UI" panose="020B0604030504040204" pitchFamily="50" charset="-128"/>
                <a:cs typeface="源ノ角ゴシック JP Light"/>
              </a:rPr>
              <a:t>苦</a:t>
            </a:r>
            <a:r>
              <a:rPr kumimoji="1" lang="ja-JP" altLang="en-US" sz="1000" spc="-25" dirty="0">
                <a:solidFill>
                  <a:srgbClr val="414042"/>
                </a:solidFill>
                <a:latin typeface="Meiryo UI" panose="020B0604030504040204" pitchFamily="50" charset="-128"/>
                <a:ea typeface="Meiryo UI" panose="020B0604030504040204" pitchFamily="50" charset="-128"/>
                <a:cs typeface="源ノ角ゴシック JP Light"/>
              </a:rPr>
              <a:t>手</a:t>
            </a:r>
            <a:r>
              <a:rPr kumimoji="1" lang="ja-JP" altLang="en-US" sz="1000" spc="-20" dirty="0">
                <a:solidFill>
                  <a:srgbClr val="414042"/>
                </a:solidFill>
                <a:latin typeface="Meiryo UI" panose="020B0604030504040204" pitchFamily="50" charset="-128"/>
                <a:ea typeface="Meiryo UI" panose="020B0604030504040204" pitchFamily="50" charset="-128"/>
                <a:cs typeface="源ノ角ゴシック JP Light"/>
              </a:rPr>
              <a:t>な</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家</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族・</a:t>
            </a:r>
            <a:r>
              <a:rPr kumimoji="1" lang="ja-JP" altLang="en-US" sz="1000" spc="30" dirty="0">
                <a:solidFill>
                  <a:srgbClr val="414042"/>
                </a:solidFill>
                <a:latin typeface="Meiryo UI" panose="020B0604030504040204" pitchFamily="50" charset="-128"/>
                <a:ea typeface="Meiryo UI" panose="020B0604030504040204" pitchFamily="50" charset="-128"/>
                <a:cs typeface="源ノ角ゴシック JP Light"/>
              </a:rPr>
              <a:t>聴</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覚</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障</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害</a:t>
            </a:r>
            <a:r>
              <a:rPr kumimoji="1" lang="ja-JP" altLang="en-US" sz="1000" spc="-50" dirty="0">
                <a:solidFill>
                  <a:srgbClr val="414042"/>
                </a:solidFill>
                <a:latin typeface="Meiryo UI" panose="020B0604030504040204" pitchFamily="50" charset="-128"/>
                <a:ea typeface="Meiryo UI" panose="020B0604030504040204" pitchFamily="50" charset="-128"/>
                <a:cs typeface="源ノ角ゴシック JP Light"/>
              </a:rPr>
              <a:t>の</a:t>
            </a:r>
            <a:r>
              <a:rPr kumimoji="1" lang="ja-JP" altLang="en-US" sz="1000" spc="-35" dirty="0">
                <a:solidFill>
                  <a:srgbClr val="414042"/>
                </a:solidFill>
                <a:latin typeface="Meiryo UI" panose="020B0604030504040204" pitchFamily="50" charset="-128"/>
                <a:ea typeface="Meiryo UI" panose="020B0604030504040204" pitchFamily="50" charset="-128"/>
                <a:cs typeface="源ノ角ゴシック JP Light"/>
              </a:rPr>
              <a:t>あ</a:t>
            </a:r>
            <a:r>
              <a:rPr kumimoji="1" lang="ja-JP" altLang="en-US" sz="1000" spc="-45" dirty="0">
                <a:solidFill>
                  <a:srgbClr val="414042"/>
                </a:solidFill>
                <a:latin typeface="Meiryo UI" panose="020B0604030504040204" pitchFamily="50" charset="-128"/>
                <a:ea typeface="Meiryo UI" panose="020B0604030504040204" pitchFamily="50" charset="-128"/>
                <a:cs typeface="源ノ角ゴシック JP Light"/>
              </a:rPr>
              <a:t>る</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家</a:t>
            </a:r>
            <a:r>
              <a:rPr kumimoji="1" lang="ja-JP" altLang="en-US" sz="1000" spc="15" dirty="0">
                <a:solidFill>
                  <a:srgbClr val="414042"/>
                </a:solidFill>
                <a:latin typeface="Meiryo UI" panose="020B0604030504040204" pitchFamily="50" charset="-128"/>
                <a:ea typeface="Meiryo UI" panose="020B0604030504040204" pitchFamily="50" charset="-128"/>
                <a:cs typeface="源ノ角ゴシック JP Light"/>
              </a:rPr>
              <a:t>族</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等の</a:t>
            </a:r>
            <a:r>
              <a:rPr kumimoji="1" lang="ja-JP" altLang="en-US" sz="1000" spc="10" dirty="0">
                <a:solidFill>
                  <a:srgbClr val="414042"/>
                </a:solidFill>
                <a:latin typeface="Meiryo UI" panose="020B0604030504040204" pitchFamily="50" charset="-128"/>
                <a:ea typeface="Meiryo UI" panose="020B0604030504040204" pitchFamily="50" charset="-128"/>
                <a:cs typeface="源ノ角ゴシック JP Light"/>
              </a:rPr>
              <a:t>通</a:t>
            </a:r>
            <a:r>
              <a:rPr kumimoji="1" lang="ja-JP" altLang="en-US" sz="1000" spc="-30" dirty="0">
                <a:solidFill>
                  <a:srgbClr val="414042"/>
                </a:solidFill>
                <a:latin typeface="Meiryo UI" panose="020B0604030504040204" pitchFamily="50" charset="-128"/>
                <a:ea typeface="Meiryo UI" panose="020B0604030504040204" pitchFamily="50" charset="-128"/>
                <a:cs typeface="源ノ角ゴシック JP Light"/>
              </a:rPr>
              <a:t>訳</a:t>
            </a:r>
            <a:r>
              <a:rPr kumimoji="1" lang="ja-JP" altLang="en-US" sz="1000" spc="-110" dirty="0">
                <a:solidFill>
                  <a:srgbClr val="414042"/>
                </a:solidFill>
                <a:latin typeface="Meiryo UI" panose="020B0604030504040204" pitchFamily="50" charset="-128"/>
                <a:ea typeface="Meiryo UI" panose="020B0604030504040204" pitchFamily="50" charset="-128"/>
                <a:cs typeface="源ノ角ゴシック JP Light"/>
              </a:rPr>
              <a:t>を</a:t>
            </a:r>
            <a:r>
              <a:rPr kumimoji="1" lang="ja-JP" altLang="en-US" sz="1000" spc="-170" dirty="0">
                <a:solidFill>
                  <a:srgbClr val="414042"/>
                </a:solidFill>
                <a:latin typeface="Meiryo UI" panose="020B0604030504040204" pitchFamily="50" charset="-128"/>
                <a:ea typeface="Meiryo UI" panose="020B0604030504040204" pitchFamily="50" charset="-128"/>
                <a:cs typeface="源ノ角ゴシック JP Light"/>
              </a:rPr>
              <a:t>し</a:t>
            </a:r>
            <a:r>
              <a:rPr kumimoji="1" lang="ja-JP" altLang="en-US" sz="1000" spc="-55" dirty="0">
                <a:solidFill>
                  <a:srgbClr val="414042"/>
                </a:solidFill>
                <a:latin typeface="Meiryo UI" panose="020B0604030504040204" pitchFamily="50" charset="-128"/>
                <a:ea typeface="Meiryo UI" panose="020B0604030504040204" pitchFamily="50" charset="-128"/>
                <a:cs typeface="源ノ角ゴシック JP Light"/>
              </a:rPr>
              <a:t>て</a:t>
            </a:r>
            <a:r>
              <a:rPr kumimoji="1" lang="ja-JP" altLang="en-US" sz="1000" spc="-35" dirty="0">
                <a:solidFill>
                  <a:srgbClr val="414042"/>
                </a:solidFill>
                <a:latin typeface="Meiryo UI" panose="020B0604030504040204" pitchFamily="50" charset="-128"/>
                <a:ea typeface="Meiryo UI" panose="020B0604030504040204" pitchFamily="50" charset="-128"/>
                <a:cs typeface="源ノ角ゴシック JP Light"/>
              </a:rPr>
              <a:t>い</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る</a:t>
            </a:r>
          </a:p>
        </p:txBody>
      </p:sp>
      <p:sp>
        <p:nvSpPr>
          <p:cNvPr id="41" name="テキスト ボックス 40">
            <a:extLst>
              <a:ext uri="{FF2B5EF4-FFF2-40B4-BE49-F238E27FC236}">
                <a16:creationId xmlns:a16="http://schemas.microsoft.com/office/drawing/2014/main" id="{A2B177C7-79A9-417A-9770-EC276E1AA4D2}"/>
              </a:ext>
            </a:extLst>
          </p:cNvPr>
          <p:cNvSpPr txBox="1"/>
          <p:nvPr/>
        </p:nvSpPr>
        <p:spPr>
          <a:xfrm>
            <a:off x="1113226" y="2511664"/>
            <a:ext cx="5400000" cy="246221"/>
          </a:xfrm>
          <a:prstGeom prst="rect">
            <a:avLst/>
          </a:prstGeom>
          <a:noFill/>
        </p:spPr>
        <p:txBody>
          <a:bodyPr wrap="square">
            <a:spAutoFit/>
          </a:bodyPr>
          <a:lstStyle/>
          <a:p>
            <a:pPr defTabSz="914400"/>
            <a:r>
              <a:rPr kumimoji="1" lang="ja-JP" altLang="en-US" sz="1000" spc="25" dirty="0">
                <a:solidFill>
                  <a:srgbClr val="414042"/>
                </a:solidFill>
                <a:latin typeface="Meiryo UI" panose="020B0604030504040204" pitchFamily="50" charset="-128"/>
                <a:ea typeface="Meiryo UI" panose="020B0604030504040204" pitchFamily="50" charset="-128"/>
                <a:cs typeface="源ノ角ゴシック JP Light"/>
              </a:rPr>
              <a:t>大</a:t>
            </a:r>
            <a:r>
              <a:rPr kumimoji="1" lang="ja-JP" altLang="en-US" sz="1000" spc="-25" dirty="0">
                <a:solidFill>
                  <a:srgbClr val="414042"/>
                </a:solidFill>
                <a:latin typeface="Meiryo UI" panose="020B0604030504040204" pitchFamily="50" charset="-128"/>
                <a:ea typeface="Meiryo UI" panose="020B0604030504040204" pitchFamily="50" charset="-128"/>
                <a:cs typeface="源ノ角ゴシック JP Light"/>
              </a:rPr>
              <a:t>声</a:t>
            </a:r>
            <a:r>
              <a:rPr kumimoji="1" lang="ja-JP" altLang="en-US" sz="1000" spc="-65" dirty="0">
                <a:solidFill>
                  <a:srgbClr val="414042"/>
                </a:solidFill>
                <a:latin typeface="Meiryo UI" panose="020B0604030504040204" pitchFamily="50" charset="-128"/>
                <a:ea typeface="Meiryo UI" panose="020B0604030504040204" pitchFamily="50" charset="-128"/>
                <a:cs typeface="源ノ角ゴシック JP Light"/>
              </a:rPr>
              <a:t>を</a:t>
            </a:r>
            <a:r>
              <a:rPr kumimoji="1" lang="ja-JP" altLang="en-US" sz="1000" spc="-85" dirty="0">
                <a:solidFill>
                  <a:srgbClr val="414042"/>
                </a:solidFill>
                <a:latin typeface="Meiryo UI" panose="020B0604030504040204" pitchFamily="50" charset="-128"/>
                <a:ea typeface="Meiryo UI" panose="020B0604030504040204" pitchFamily="50" charset="-128"/>
                <a:cs typeface="源ノ角ゴシック JP Light"/>
              </a:rPr>
              <a:t>出</a:t>
            </a:r>
            <a:r>
              <a:rPr kumimoji="1" lang="ja-JP" altLang="en-US" sz="1000" spc="-80" dirty="0">
                <a:solidFill>
                  <a:srgbClr val="414042"/>
                </a:solidFill>
                <a:latin typeface="Meiryo UI" panose="020B0604030504040204" pitchFamily="50" charset="-128"/>
                <a:ea typeface="Meiryo UI" panose="020B0604030504040204" pitchFamily="50" charset="-128"/>
                <a:cs typeface="源ノ角ゴシック JP Light"/>
              </a:rPr>
              <a:t>し</a:t>
            </a:r>
            <a:r>
              <a:rPr kumimoji="1" lang="ja-JP" altLang="en-US" sz="1000" spc="-90" dirty="0">
                <a:solidFill>
                  <a:srgbClr val="414042"/>
                </a:solidFill>
                <a:latin typeface="Meiryo UI" panose="020B0604030504040204" pitchFamily="50" charset="-128"/>
                <a:ea typeface="Meiryo UI" panose="020B0604030504040204" pitchFamily="50" charset="-128"/>
                <a:cs typeface="源ノ角ゴシック JP Light"/>
              </a:rPr>
              <a:t>た</a:t>
            </a:r>
            <a:r>
              <a:rPr kumimoji="1" lang="ja-JP" altLang="en-US" sz="1000" spc="-60" dirty="0">
                <a:solidFill>
                  <a:srgbClr val="414042"/>
                </a:solidFill>
                <a:latin typeface="Meiryo UI" panose="020B0604030504040204" pitchFamily="50" charset="-128"/>
                <a:ea typeface="Meiryo UI" panose="020B0604030504040204" pitchFamily="50" charset="-128"/>
                <a:cs typeface="源ノ角ゴシック JP Light"/>
              </a:rPr>
              <a:t>り</a:t>
            </a:r>
            <a:r>
              <a:rPr kumimoji="1" lang="ja-JP" altLang="en-US" sz="1000" spc="-50" dirty="0">
                <a:solidFill>
                  <a:srgbClr val="414042"/>
                </a:solidFill>
                <a:latin typeface="Meiryo UI" panose="020B0604030504040204" pitchFamily="50" charset="-128"/>
                <a:ea typeface="Meiryo UI" panose="020B0604030504040204" pitchFamily="50" charset="-128"/>
                <a:cs typeface="源ノ角ゴシック JP Light"/>
              </a:rPr>
              <a:t>泣</a:t>
            </a:r>
            <a:r>
              <a:rPr kumimoji="1" lang="ja-JP" altLang="en-US" sz="1000" spc="-75" dirty="0">
                <a:solidFill>
                  <a:srgbClr val="414042"/>
                </a:solidFill>
                <a:latin typeface="Meiryo UI" panose="020B0604030504040204" pitchFamily="50" charset="-128"/>
                <a:ea typeface="Meiryo UI" panose="020B0604030504040204" pitchFamily="50" charset="-128"/>
                <a:cs typeface="源ノ角ゴシック JP Light"/>
              </a:rPr>
              <a:t>き</a:t>
            </a:r>
            <a:r>
              <a:rPr kumimoji="1" lang="ja-JP" altLang="en-US" sz="1000" spc="-85" dirty="0">
                <a:solidFill>
                  <a:srgbClr val="414042"/>
                </a:solidFill>
                <a:latin typeface="Meiryo UI" panose="020B0604030504040204" pitchFamily="50" charset="-128"/>
                <a:ea typeface="Meiryo UI" panose="020B0604030504040204" pitchFamily="50" charset="-128"/>
                <a:cs typeface="源ノ角ゴシック JP Light"/>
              </a:rPr>
              <a:t>出</a:t>
            </a:r>
            <a:r>
              <a:rPr kumimoji="1" lang="ja-JP" altLang="en-US" sz="1000" spc="-80" dirty="0">
                <a:solidFill>
                  <a:srgbClr val="414042"/>
                </a:solidFill>
                <a:latin typeface="Meiryo UI" panose="020B0604030504040204" pitchFamily="50" charset="-128"/>
                <a:ea typeface="Meiryo UI" panose="020B0604030504040204" pitchFamily="50" charset="-128"/>
                <a:cs typeface="源ノ角ゴシック JP Light"/>
              </a:rPr>
              <a:t>し</a:t>
            </a:r>
            <a:r>
              <a:rPr kumimoji="1" lang="ja-JP" altLang="en-US" sz="1000" spc="-90" dirty="0">
                <a:solidFill>
                  <a:srgbClr val="414042"/>
                </a:solidFill>
                <a:latin typeface="Meiryo UI" panose="020B0604030504040204" pitchFamily="50" charset="-128"/>
                <a:ea typeface="Meiryo UI" panose="020B0604030504040204" pitchFamily="50" charset="-128"/>
                <a:cs typeface="源ノ角ゴシック JP Light"/>
              </a:rPr>
              <a:t>た</a:t>
            </a:r>
            <a:r>
              <a:rPr kumimoji="1" lang="ja-JP" altLang="en-US" sz="1000" spc="-95" dirty="0">
                <a:solidFill>
                  <a:srgbClr val="414042"/>
                </a:solidFill>
                <a:latin typeface="Meiryo UI" panose="020B0604030504040204" pitchFamily="50" charset="-128"/>
                <a:ea typeface="Meiryo UI" panose="020B0604030504040204" pitchFamily="50" charset="-128"/>
                <a:cs typeface="源ノ角ゴシック JP Light"/>
              </a:rPr>
              <a:t>り</a:t>
            </a:r>
            <a:r>
              <a:rPr kumimoji="1" lang="ja-JP" altLang="en-US" sz="1000" spc="-85" dirty="0">
                <a:solidFill>
                  <a:srgbClr val="414042"/>
                </a:solidFill>
                <a:latin typeface="Meiryo UI" panose="020B0604030504040204" pitchFamily="50" charset="-128"/>
                <a:ea typeface="Meiryo UI" panose="020B0604030504040204" pitchFamily="50" charset="-128"/>
                <a:cs typeface="源ノ角ゴシック JP Light"/>
              </a:rPr>
              <a:t>す</a:t>
            </a:r>
            <a:r>
              <a:rPr kumimoji="1" lang="ja-JP" altLang="en-US" sz="1000" spc="-45" dirty="0">
                <a:solidFill>
                  <a:srgbClr val="414042"/>
                </a:solidFill>
                <a:latin typeface="Meiryo UI" panose="020B0604030504040204" pitchFamily="50" charset="-128"/>
                <a:ea typeface="Meiryo UI" panose="020B0604030504040204" pitchFamily="50" charset="-128"/>
                <a:cs typeface="源ノ角ゴシック JP Light"/>
              </a:rPr>
              <a:t>る</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家</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族</a:t>
            </a:r>
            <a:r>
              <a:rPr kumimoji="1" lang="ja-JP" altLang="en-US" sz="1000" spc="-70" dirty="0">
                <a:solidFill>
                  <a:srgbClr val="414042"/>
                </a:solidFill>
                <a:latin typeface="Meiryo UI" panose="020B0604030504040204" pitchFamily="50" charset="-128"/>
                <a:ea typeface="Meiryo UI" panose="020B0604030504040204" pitchFamily="50" charset="-128"/>
                <a:cs typeface="源ノ角ゴシック JP Light"/>
              </a:rPr>
              <a:t>を</a:t>
            </a:r>
            <a:r>
              <a:rPr kumimoji="1" lang="ja-JP" altLang="en-US" sz="1000" spc="-10" dirty="0">
                <a:solidFill>
                  <a:srgbClr val="414042"/>
                </a:solidFill>
                <a:latin typeface="Meiryo UI" panose="020B0604030504040204" pitchFamily="50" charset="-128"/>
                <a:ea typeface="Meiryo UI" panose="020B0604030504040204" pitchFamily="50" charset="-128"/>
                <a:cs typeface="源ノ角ゴシック JP Light"/>
              </a:rPr>
              <a:t>な</a:t>
            </a:r>
            <a:r>
              <a:rPr kumimoji="1" lang="ja-JP" altLang="en-US" sz="1000" spc="-55" dirty="0">
                <a:solidFill>
                  <a:srgbClr val="414042"/>
                </a:solidFill>
                <a:latin typeface="Meiryo UI" panose="020B0604030504040204" pitchFamily="50" charset="-128"/>
                <a:ea typeface="Meiryo UI" panose="020B0604030504040204" pitchFamily="50" charset="-128"/>
                <a:cs typeface="源ノ角ゴシック JP Light"/>
              </a:rPr>
              <a:t>だ</a:t>
            </a:r>
            <a:r>
              <a:rPr kumimoji="1" lang="ja-JP" altLang="en-US" sz="1000" spc="-75" dirty="0">
                <a:solidFill>
                  <a:srgbClr val="414042"/>
                </a:solidFill>
                <a:latin typeface="Meiryo UI" panose="020B0604030504040204" pitchFamily="50" charset="-128"/>
                <a:ea typeface="Meiryo UI" panose="020B0604030504040204" pitchFamily="50" charset="-128"/>
                <a:cs typeface="源ノ角ゴシック JP Light"/>
              </a:rPr>
              <a:t>め</a:t>
            </a:r>
            <a:r>
              <a:rPr kumimoji="1" lang="ja-JP" altLang="en-US" sz="1000" spc="-90" dirty="0">
                <a:solidFill>
                  <a:srgbClr val="414042"/>
                </a:solidFill>
                <a:latin typeface="Meiryo UI" panose="020B0604030504040204" pitchFamily="50" charset="-128"/>
                <a:ea typeface="Meiryo UI" panose="020B0604030504040204" pitchFamily="50" charset="-128"/>
                <a:cs typeface="源ノ角ゴシック JP Light"/>
              </a:rPr>
              <a:t>た</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り、</a:t>
            </a:r>
            <a:r>
              <a:rPr kumimoji="1" lang="ja-JP" altLang="en-US" sz="1000" spc="25" dirty="0">
                <a:solidFill>
                  <a:srgbClr val="414042"/>
                </a:solidFill>
                <a:latin typeface="Meiryo UI" panose="020B0604030504040204" pitchFamily="50" charset="-128"/>
                <a:ea typeface="Meiryo UI" panose="020B0604030504040204" pitchFamily="50" charset="-128"/>
                <a:cs typeface="源ノ角ゴシック JP Light"/>
              </a:rPr>
              <a:t>感</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情</a:t>
            </a:r>
            <a:r>
              <a:rPr kumimoji="1" lang="ja-JP" altLang="en-US" sz="1000" spc="-30" dirty="0">
                <a:solidFill>
                  <a:srgbClr val="414042"/>
                </a:solidFill>
                <a:latin typeface="Meiryo UI" panose="020B0604030504040204" pitchFamily="50" charset="-128"/>
                <a:ea typeface="Meiryo UI" panose="020B0604030504040204" pitchFamily="50" charset="-128"/>
                <a:cs typeface="源ノ角ゴシック JP Light"/>
              </a:rPr>
              <a:t>面</a:t>
            </a:r>
            <a:r>
              <a:rPr kumimoji="1" lang="ja-JP" altLang="en-US" sz="1000" spc="-25" dirty="0">
                <a:solidFill>
                  <a:srgbClr val="414042"/>
                </a:solidFill>
                <a:latin typeface="Meiryo UI" panose="020B0604030504040204" pitchFamily="50" charset="-128"/>
                <a:ea typeface="Meiryo UI" panose="020B0604030504040204" pitchFamily="50" charset="-128"/>
                <a:cs typeface="源ノ角ゴシック JP Light"/>
              </a:rPr>
              <a:t>の</a:t>
            </a:r>
            <a:r>
              <a:rPr kumimoji="1" lang="ja-JP" altLang="en-US" sz="1000" spc="-15" dirty="0">
                <a:solidFill>
                  <a:srgbClr val="414042"/>
                </a:solidFill>
                <a:latin typeface="Meiryo UI" panose="020B0604030504040204" pitchFamily="50" charset="-128"/>
                <a:ea typeface="Meiryo UI" panose="020B0604030504040204" pitchFamily="50" charset="-128"/>
                <a:cs typeface="源ノ角ゴシック JP Light"/>
              </a:rPr>
              <a:t>サ</a:t>
            </a:r>
            <a:r>
              <a:rPr kumimoji="1" lang="ja-JP" altLang="en-US" sz="1000" spc="-65" dirty="0">
                <a:solidFill>
                  <a:srgbClr val="414042"/>
                </a:solidFill>
                <a:latin typeface="Meiryo UI" panose="020B0604030504040204" pitchFamily="50" charset="-128"/>
                <a:ea typeface="Meiryo UI" panose="020B0604030504040204" pitchFamily="50" charset="-128"/>
                <a:cs typeface="源ノ角ゴシック JP Light"/>
              </a:rPr>
              <a:t>ポ</a:t>
            </a:r>
            <a:r>
              <a:rPr kumimoji="1" lang="ja-JP" altLang="en-US" sz="1000" spc="-130" dirty="0">
                <a:solidFill>
                  <a:srgbClr val="414042"/>
                </a:solidFill>
                <a:latin typeface="Meiryo UI" panose="020B0604030504040204" pitchFamily="50" charset="-128"/>
                <a:ea typeface="Meiryo UI" panose="020B0604030504040204" pitchFamily="50" charset="-128"/>
                <a:cs typeface="源ノ角ゴシック JP Light"/>
              </a:rPr>
              <a:t>ー</a:t>
            </a:r>
            <a:r>
              <a:rPr kumimoji="1" lang="ja-JP" altLang="en-US" sz="1000" spc="-60" dirty="0">
                <a:solidFill>
                  <a:srgbClr val="414042"/>
                </a:solidFill>
                <a:latin typeface="Meiryo UI" panose="020B0604030504040204" pitchFamily="50" charset="-128"/>
                <a:ea typeface="Meiryo UI" panose="020B0604030504040204" pitchFamily="50" charset="-128"/>
                <a:cs typeface="源ノ角ゴシック JP Light"/>
              </a:rPr>
              <a:t>ト</a:t>
            </a:r>
            <a:r>
              <a:rPr kumimoji="1" lang="ja-JP" altLang="en-US" sz="1000" spc="-110" dirty="0">
                <a:solidFill>
                  <a:srgbClr val="414042"/>
                </a:solidFill>
                <a:latin typeface="Meiryo UI" panose="020B0604030504040204" pitchFamily="50" charset="-128"/>
                <a:ea typeface="Meiryo UI" panose="020B0604030504040204" pitchFamily="50" charset="-128"/>
                <a:cs typeface="源ノ角ゴシック JP Light"/>
              </a:rPr>
              <a:t>を</a:t>
            </a:r>
            <a:r>
              <a:rPr kumimoji="1" lang="ja-JP" altLang="en-US" sz="1000" spc="-170" dirty="0">
                <a:solidFill>
                  <a:srgbClr val="414042"/>
                </a:solidFill>
                <a:latin typeface="Meiryo UI" panose="020B0604030504040204" pitchFamily="50" charset="-128"/>
                <a:ea typeface="Meiryo UI" panose="020B0604030504040204" pitchFamily="50" charset="-128"/>
                <a:cs typeface="源ノ角ゴシック JP Light"/>
              </a:rPr>
              <a:t>し</a:t>
            </a:r>
            <a:r>
              <a:rPr kumimoji="1" lang="ja-JP" altLang="en-US" sz="1000" spc="-55" dirty="0">
                <a:solidFill>
                  <a:srgbClr val="414042"/>
                </a:solidFill>
                <a:latin typeface="Meiryo UI" panose="020B0604030504040204" pitchFamily="50" charset="-128"/>
                <a:ea typeface="Meiryo UI" panose="020B0604030504040204" pitchFamily="50" charset="-128"/>
                <a:cs typeface="源ノ角ゴシック JP Light"/>
              </a:rPr>
              <a:t>て</a:t>
            </a:r>
            <a:r>
              <a:rPr kumimoji="1" lang="ja-JP" altLang="en-US" sz="1000" spc="-35" dirty="0">
                <a:solidFill>
                  <a:srgbClr val="414042"/>
                </a:solidFill>
                <a:latin typeface="Meiryo UI" panose="020B0604030504040204" pitchFamily="50" charset="-128"/>
                <a:ea typeface="Meiryo UI" panose="020B0604030504040204" pitchFamily="50" charset="-128"/>
                <a:cs typeface="源ノ角ゴシック JP Light"/>
              </a:rPr>
              <a:t>い</a:t>
            </a:r>
            <a:r>
              <a:rPr kumimoji="1" lang="ja-JP" altLang="en-US" sz="1000" spc="-90" dirty="0">
                <a:solidFill>
                  <a:srgbClr val="414042"/>
                </a:solidFill>
                <a:latin typeface="Meiryo UI" panose="020B0604030504040204" pitchFamily="50" charset="-128"/>
                <a:ea typeface="Meiryo UI" panose="020B0604030504040204" pitchFamily="50" charset="-128"/>
                <a:cs typeface="源ノ角ゴシック JP Light"/>
              </a:rPr>
              <a:t>る</a:t>
            </a:r>
            <a:r>
              <a:rPr kumimoji="1" lang="ja-JP" altLang="en-US" sz="1000" spc="-110" dirty="0">
                <a:solidFill>
                  <a:srgbClr val="414042"/>
                </a:solidFill>
                <a:latin typeface="Meiryo UI" panose="020B0604030504040204" pitchFamily="50" charset="-128"/>
                <a:ea typeface="Meiryo UI" panose="020B0604030504040204" pitchFamily="50" charset="-128"/>
                <a:cs typeface="源ノ角ゴシック JP Light"/>
              </a:rPr>
              <a:t>と</a:t>
            </a:r>
            <a:r>
              <a:rPr kumimoji="1" lang="ja-JP" altLang="en-US" sz="1000" spc="-125" dirty="0">
                <a:solidFill>
                  <a:srgbClr val="414042"/>
                </a:solidFill>
                <a:latin typeface="Meiryo UI" panose="020B0604030504040204" pitchFamily="50" charset="-128"/>
                <a:ea typeface="Meiryo UI" panose="020B0604030504040204" pitchFamily="50" charset="-128"/>
                <a:cs typeface="源ノ角ゴシック JP Light"/>
              </a:rPr>
              <a:t>こ</a:t>
            </a:r>
            <a:r>
              <a:rPr kumimoji="1" lang="ja-JP" altLang="en-US" sz="1000" spc="-55" dirty="0">
                <a:solidFill>
                  <a:srgbClr val="414042"/>
                </a:solidFill>
                <a:latin typeface="Meiryo UI" panose="020B0604030504040204" pitchFamily="50" charset="-128"/>
                <a:ea typeface="Meiryo UI" panose="020B0604030504040204" pitchFamily="50" charset="-128"/>
                <a:cs typeface="源ノ角ゴシック JP Light"/>
              </a:rPr>
              <a:t>ろ</a:t>
            </a:r>
            <a:r>
              <a:rPr kumimoji="1" lang="ja-JP" altLang="en-US" sz="1000" spc="-45" dirty="0">
                <a:solidFill>
                  <a:srgbClr val="414042"/>
                </a:solidFill>
                <a:latin typeface="Meiryo UI" panose="020B0604030504040204" pitchFamily="50" charset="-128"/>
                <a:ea typeface="Meiryo UI" panose="020B0604030504040204" pitchFamily="50" charset="-128"/>
                <a:cs typeface="源ノ角ゴシック JP Light"/>
              </a:rPr>
              <a:t>を</a:t>
            </a:r>
            <a:r>
              <a:rPr kumimoji="1" lang="ja-JP" altLang="en-US" sz="1000" spc="-5" dirty="0">
                <a:solidFill>
                  <a:srgbClr val="414042"/>
                </a:solidFill>
                <a:latin typeface="Meiryo UI" panose="020B0604030504040204" pitchFamily="50" charset="-128"/>
                <a:ea typeface="Meiryo UI" panose="020B0604030504040204" pitchFamily="50" charset="-128"/>
                <a:cs typeface="源ノ角ゴシック JP Light"/>
              </a:rPr>
              <a:t>見</a:t>
            </a:r>
            <a:r>
              <a:rPr kumimoji="1" lang="ja-JP" altLang="en-US" sz="1000" spc="-15" dirty="0">
                <a:solidFill>
                  <a:srgbClr val="414042"/>
                </a:solidFill>
                <a:latin typeface="Meiryo UI" panose="020B0604030504040204" pitchFamily="50" charset="-128"/>
                <a:ea typeface="Meiryo UI" panose="020B0604030504040204" pitchFamily="50" charset="-128"/>
                <a:cs typeface="源ノ角ゴシック JP Light"/>
              </a:rPr>
              <a:t>か</a:t>
            </a:r>
            <a:r>
              <a:rPr kumimoji="1" lang="ja-JP" altLang="en-US" sz="1000" spc="-105" dirty="0">
                <a:solidFill>
                  <a:srgbClr val="414042"/>
                </a:solidFill>
                <a:latin typeface="Meiryo UI" panose="020B0604030504040204" pitchFamily="50" charset="-128"/>
                <a:ea typeface="Meiryo UI" panose="020B0604030504040204" pitchFamily="50" charset="-128"/>
                <a:cs typeface="源ノ角ゴシック JP Light"/>
              </a:rPr>
              <a:t>け</a:t>
            </a:r>
            <a:r>
              <a:rPr kumimoji="1" lang="ja-JP" altLang="en-US" sz="1000" dirty="0">
                <a:solidFill>
                  <a:srgbClr val="414042"/>
                </a:solidFill>
                <a:latin typeface="Meiryo UI" panose="020B0604030504040204" pitchFamily="50" charset="-128"/>
                <a:ea typeface="Meiryo UI" panose="020B0604030504040204" pitchFamily="50" charset="-128"/>
                <a:cs typeface="源ノ角ゴシック JP Light"/>
              </a:rPr>
              <a:t>る </a:t>
            </a:r>
            <a:endParaRPr kumimoji="1" lang="ja-JP" altLang="en-US" sz="1000" dirty="0">
              <a:solidFill>
                <a:srgbClr val="414042"/>
              </a:solidFill>
              <a:latin typeface="Meiryo UI"/>
              <a:ea typeface="Meiryo UI"/>
            </a:endParaRPr>
          </a:p>
        </p:txBody>
      </p:sp>
      <p:sp>
        <p:nvSpPr>
          <p:cNvPr id="45" name="テキスト ボックス 44">
            <a:extLst>
              <a:ext uri="{FF2B5EF4-FFF2-40B4-BE49-F238E27FC236}">
                <a16:creationId xmlns:a16="http://schemas.microsoft.com/office/drawing/2014/main" id="{94466D1E-88B0-464A-A528-9F4598B168D4}"/>
              </a:ext>
            </a:extLst>
          </p:cNvPr>
          <p:cNvSpPr txBox="1"/>
          <p:nvPr/>
        </p:nvSpPr>
        <p:spPr>
          <a:xfrm>
            <a:off x="1113226" y="2762588"/>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家計を支えるために就職・アルバイトをしている</a:t>
            </a:r>
          </a:p>
        </p:txBody>
      </p:sp>
      <p:sp>
        <p:nvSpPr>
          <p:cNvPr id="46" name="テキスト ボックス 45">
            <a:extLst>
              <a:ext uri="{FF2B5EF4-FFF2-40B4-BE49-F238E27FC236}">
                <a16:creationId xmlns:a16="http://schemas.microsoft.com/office/drawing/2014/main" id="{2971FF87-3872-47F2-9524-52214300747C}"/>
              </a:ext>
            </a:extLst>
          </p:cNvPr>
          <p:cNvSpPr txBox="1"/>
          <p:nvPr/>
        </p:nvSpPr>
        <p:spPr>
          <a:xfrm>
            <a:off x="1113226" y="3628198"/>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疲れている様子や精神的な不安定さがある</a:t>
            </a:r>
          </a:p>
        </p:txBody>
      </p:sp>
      <p:sp>
        <p:nvSpPr>
          <p:cNvPr id="47" name="テキスト ボックス 46">
            <a:extLst>
              <a:ext uri="{FF2B5EF4-FFF2-40B4-BE49-F238E27FC236}">
                <a16:creationId xmlns:a16="http://schemas.microsoft.com/office/drawing/2014/main" id="{4D66476A-FABC-4096-82DE-4EE56E4556D7}"/>
              </a:ext>
            </a:extLst>
          </p:cNvPr>
          <p:cNvSpPr txBox="1"/>
          <p:nvPr/>
        </p:nvSpPr>
        <p:spPr>
          <a:xfrm>
            <a:off x="4155826" y="3628198"/>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様子に気になる点がある</a:t>
            </a:r>
          </a:p>
        </p:txBody>
      </p:sp>
      <p:sp>
        <p:nvSpPr>
          <p:cNvPr id="48" name="テキスト ボックス 47">
            <a:extLst>
              <a:ext uri="{FF2B5EF4-FFF2-40B4-BE49-F238E27FC236}">
                <a16:creationId xmlns:a16="http://schemas.microsoft.com/office/drawing/2014/main" id="{9AD27025-5438-4250-B351-20BAA9916D20}"/>
              </a:ext>
            </a:extLst>
          </p:cNvPr>
          <p:cNvSpPr txBox="1"/>
          <p:nvPr/>
        </p:nvSpPr>
        <p:spPr>
          <a:xfrm>
            <a:off x="1113226" y="3905287"/>
            <a:ext cx="5400000" cy="400110"/>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以前はよく子供同士で交流があったのに、学校行事、部活動、地域の集まり等に参加しなくなった、</a:t>
            </a:r>
          </a:p>
          <a:p>
            <a:pPr defTabSz="914400"/>
            <a:r>
              <a:rPr kumimoji="1" lang="ja-JP" altLang="en-US" sz="1000" dirty="0">
                <a:solidFill>
                  <a:srgbClr val="414042"/>
                </a:solidFill>
                <a:latin typeface="Meiryo UI"/>
                <a:ea typeface="Meiryo UI"/>
              </a:rPr>
              <a:t>児童館に来なくなった</a:t>
            </a:r>
          </a:p>
        </p:txBody>
      </p:sp>
      <p:sp>
        <p:nvSpPr>
          <p:cNvPr id="49" name="テキスト ボックス 48">
            <a:extLst>
              <a:ext uri="{FF2B5EF4-FFF2-40B4-BE49-F238E27FC236}">
                <a16:creationId xmlns:a16="http://schemas.microsoft.com/office/drawing/2014/main" id="{CD3A2554-537B-4EEC-9DDF-6D5A68A05D60}"/>
              </a:ext>
            </a:extLst>
          </p:cNvPr>
          <p:cNvSpPr txBox="1"/>
          <p:nvPr/>
        </p:nvSpPr>
        <p:spPr>
          <a:xfrm>
            <a:off x="1113226" y="4594854"/>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遅刻や学校にきちんと行けていない様子がみられる</a:t>
            </a:r>
          </a:p>
        </p:txBody>
      </p:sp>
      <p:sp>
        <p:nvSpPr>
          <p:cNvPr id="50" name="テキスト ボックス 49">
            <a:extLst>
              <a:ext uri="{FF2B5EF4-FFF2-40B4-BE49-F238E27FC236}">
                <a16:creationId xmlns:a16="http://schemas.microsoft.com/office/drawing/2014/main" id="{C350C279-E5DF-48E4-879C-FC05F10C5600}"/>
              </a:ext>
            </a:extLst>
          </p:cNvPr>
          <p:cNvSpPr txBox="1"/>
          <p:nvPr/>
        </p:nvSpPr>
        <p:spPr>
          <a:xfrm>
            <a:off x="1113226" y="4337942"/>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学校に行っているべき時間に、学校以外で姿を見かけることがある</a:t>
            </a:r>
          </a:p>
        </p:txBody>
      </p:sp>
      <p:sp>
        <p:nvSpPr>
          <p:cNvPr id="51" name="テキスト ボックス 50">
            <a:extLst>
              <a:ext uri="{FF2B5EF4-FFF2-40B4-BE49-F238E27FC236}">
                <a16:creationId xmlns:a16="http://schemas.microsoft.com/office/drawing/2014/main" id="{DD476EE9-2989-4D81-9F6A-12227B24094E}"/>
              </a:ext>
            </a:extLst>
          </p:cNvPr>
          <p:cNvSpPr txBox="1"/>
          <p:nvPr/>
        </p:nvSpPr>
        <p:spPr>
          <a:xfrm>
            <a:off x="1113226" y="5211381"/>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身なりが整っていない</a:t>
            </a:r>
          </a:p>
        </p:txBody>
      </p:sp>
      <p:sp>
        <p:nvSpPr>
          <p:cNvPr id="52" name="テキスト ボックス 51">
            <a:extLst>
              <a:ext uri="{FF2B5EF4-FFF2-40B4-BE49-F238E27FC236}">
                <a16:creationId xmlns:a16="http://schemas.microsoft.com/office/drawing/2014/main" id="{44E1F963-3272-4FF2-87AD-70EF93806E76}"/>
              </a:ext>
            </a:extLst>
          </p:cNvPr>
          <p:cNvSpPr txBox="1"/>
          <p:nvPr/>
        </p:nvSpPr>
        <p:spPr>
          <a:xfrm>
            <a:off x="4155826" y="5211381"/>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食事の世話がされていないようである</a:t>
            </a:r>
          </a:p>
        </p:txBody>
      </p:sp>
      <p:sp>
        <p:nvSpPr>
          <p:cNvPr id="53" name="テキスト ボックス 52">
            <a:extLst>
              <a:ext uri="{FF2B5EF4-FFF2-40B4-BE49-F238E27FC236}">
                <a16:creationId xmlns:a16="http://schemas.microsoft.com/office/drawing/2014/main" id="{C01DBF7A-C7F3-4A66-83DD-67CCAE9C3084}"/>
              </a:ext>
            </a:extLst>
          </p:cNvPr>
          <p:cNvSpPr txBox="1"/>
          <p:nvPr/>
        </p:nvSpPr>
        <p:spPr>
          <a:xfrm>
            <a:off x="1113226" y="5453835"/>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学校に提出する書類や保育園に通うきょうだいの準備等をするしっかり者である</a:t>
            </a:r>
          </a:p>
        </p:txBody>
      </p:sp>
      <p:sp>
        <p:nvSpPr>
          <p:cNvPr id="54" name="テキスト ボックス 53">
            <a:extLst>
              <a:ext uri="{FF2B5EF4-FFF2-40B4-BE49-F238E27FC236}">
                <a16:creationId xmlns:a16="http://schemas.microsoft.com/office/drawing/2014/main" id="{D5242DB1-1CD8-4B29-A27F-925C5431C1F2}"/>
              </a:ext>
            </a:extLst>
          </p:cNvPr>
          <p:cNvSpPr txBox="1"/>
          <p:nvPr/>
        </p:nvSpPr>
        <p:spPr>
          <a:xfrm>
            <a:off x="1113226" y="571391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役所等とのやり取りをし、書類の提出等を行っている</a:t>
            </a:r>
          </a:p>
        </p:txBody>
      </p:sp>
      <p:sp>
        <p:nvSpPr>
          <p:cNvPr id="55" name="テキスト ボックス 54">
            <a:extLst>
              <a:ext uri="{FF2B5EF4-FFF2-40B4-BE49-F238E27FC236}">
                <a16:creationId xmlns:a16="http://schemas.microsoft.com/office/drawing/2014/main" id="{44EA5E84-4823-414A-95C8-0EC3112A125A}"/>
              </a:ext>
            </a:extLst>
          </p:cNvPr>
          <p:cNvSpPr txBox="1"/>
          <p:nvPr/>
        </p:nvSpPr>
        <p:spPr>
          <a:xfrm>
            <a:off x="1113226" y="6583623"/>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家庭訪問時に家の中が散らかっている</a:t>
            </a:r>
          </a:p>
        </p:txBody>
      </p:sp>
      <p:sp>
        <p:nvSpPr>
          <p:cNvPr id="69" name="object 22">
            <a:extLst>
              <a:ext uri="{FF2B5EF4-FFF2-40B4-BE49-F238E27FC236}">
                <a16:creationId xmlns:a16="http://schemas.microsoft.com/office/drawing/2014/main" id="{7DD94764-FCFD-2954-38A5-31338185453E}"/>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41A9B4EB-D576-BA9A-F705-1F6FE350F9E9}"/>
              </a:ext>
            </a:extLst>
          </p:cNvPr>
          <p:cNvSpPr>
            <a:spLocks noGrp="1"/>
          </p:cNvSpPr>
          <p:nvPr>
            <p:ph type="sldNum" sz="quarter" idx="7"/>
          </p:nvPr>
        </p:nvSpPr>
        <p:spPr>
          <a:prstGeom prst="rect">
            <a:avLst/>
          </a:prstGeom>
        </p:spPr>
        <p:txBody>
          <a:bodyPr/>
          <a:lstStyle/>
          <a:p>
            <a:fld id="{B6F15528-21DE-4FAA-801E-634DDDAF4B2B}" type="slidenum">
              <a:rPr lang="en-US" altLang="ja-JP" smtClean="0"/>
              <a:t>11</a:t>
            </a:fld>
            <a:endParaRPr lang="ja-JP" altLang="en-US"/>
          </a:p>
        </p:txBody>
      </p:sp>
      <p:sp>
        <p:nvSpPr>
          <p:cNvPr id="3" name="object 2">
            <a:extLst>
              <a:ext uri="{FF2B5EF4-FFF2-40B4-BE49-F238E27FC236}">
                <a16:creationId xmlns:a16="http://schemas.microsoft.com/office/drawing/2014/main" id="{9DDBA734-B428-5C3A-3173-92BB750DB100}"/>
              </a:ext>
            </a:extLst>
          </p:cNvPr>
          <p:cNvSpPr txBox="1"/>
          <p:nvPr/>
        </p:nvSpPr>
        <p:spPr>
          <a:xfrm>
            <a:off x="1278889" y="476879"/>
            <a:ext cx="5001895" cy="241092"/>
          </a:xfrm>
          <a:prstGeom prst="rect">
            <a:avLst/>
          </a:prstGeom>
        </p:spPr>
        <p:txBody>
          <a:bodyPr vert="horz" wrap="square" lIns="0" tIns="86360" rIns="0" bIns="0" rtlCol="0">
            <a:spAutoFit/>
          </a:bodyPr>
          <a:lstStyle/>
          <a:p>
            <a:pPr algn="ctr">
              <a:spcBef>
                <a:spcPts val="680"/>
              </a:spcBef>
              <a:tabLst>
                <a:tab pos="1063625" algn="l"/>
                <a:tab pos="1673225" algn="l"/>
                <a:tab pos="2481263"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231F20"/>
                </a:solidFill>
                <a:latin typeface="Meiryo UI" panose="020B0604030504040204" pitchFamily="50" charset="-128"/>
                <a:ea typeface="Meiryo UI" panose="020B0604030504040204" pitchFamily="50" charset="-128"/>
                <a:cs typeface="Source Han Sans JP"/>
              </a:rPr>
              <a:t>地域</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分野　ヤングケアラーに</a:t>
            </a:r>
            <a:r>
              <a:rPr sz="1000" b="1" dirty="0" err="1">
                <a:solidFill>
                  <a:srgbClr val="414042"/>
                </a:solidFill>
                <a:latin typeface="Meiryo UI" panose="020B0604030504040204" pitchFamily="50" charset="-128"/>
                <a:ea typeface="Meiryo UI" panose="020B0604030504040204" pitchFamily="50" charset="-128"/>
                <a:cs typeface="Source Han Sans JP Heavy"/>
              </a:rPr>
              <a:t>気付くポイントの一例（チェックリスト</a:t>
            </a: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1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5" name="object 27">
            <a:extLst>
              <a:ext uri="{FF2B5EF4-FFF2-40B4-BE49-F238E27FC236}">
                <a16:creationId xmlns:a16="http://schemas.microsoft.com/office/drawing/2014/main" id="{1A1175A0-B162-802D-BDF3-B696AA0CF17D}"/>
              </a:ext>
            </a:extLst>
          </p:cNvPr>
          <p:cNvSpPr/>
          <p:nvPr/>
        </p:nvSpPr>
        <p:spPr>
          <a:xfrm>
            <a:off x="924657" y="6015120"/>
            <a:ext cx="188594" cy="188595"/>
          </a:xfrm>
          <a:prstGeom prst="rect">
            <a:avLst/>
          </a:prstGeom>
          <a:blipFill>
            <a:blip r:embed="rId12"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6" name="object 30">
            <a:extLst>
              <a:ext uri="{FF2B5EF4-FFF2-40B4-BE49-F238E27FC236}">
                <a16:creationId xmlns:a16="http://schemas.microsoft.com/office/drawing/2014/main" id="{C6FE8C98-C3B3-970F-FD2A-BBCEF563A862}"/>
              </a:ext>
            </a:extLst>
          </p:cNvPr>
          <p:cNvSpPr/>
          <p:nvPr/>
        </p:nvSpPr>
        <p:spPr>
          <a:xfrm>
            <a:off x="942072" y="598107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29804B13-067D-3F83-276C-170AE2490965}"/>
              </a:ext>
            </a:extLst>
          </p:cNvPr>
          <p:cNvSpPr txBox="1"/>
          <p:nvPr/>
        </p:nvSpPr>
        <p:spPr>
          <a:xfrm>
            <a:off x="1116584" y="5992529"/>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保清されていない（同じ服を着ている、入浴をしていない様子がうかがえる）</a:t>
            </a:r>
          </a:p>
        </p:txBody>
      </p:sp>
      <p:sp>
        <p:nvSpPr>
          <p:cNvPr id="43" name="object 10">
            <a:extLst>
              <a:ext uri="{FF2B5EF4-FFF2-40B4-BE49-F238E27FC236}">
                <a16:creationId xmlns:a16="http://schemas.microsoft.com/office/drawing/2014/main" id="{56F635E6-8D6E-D5A2-A6B3-0F7FA2C27107}"/>
              </a:ext>
            </a:extLst>
          </p:cNvPr>
          <p:cNvSpPr/>
          <p:nvPr/>
        </p:nvSpPr>
        <p:spPr>
          <a:xfrm>
            <a:off x="938714" y="301664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44" name="object 11">
            <a:extLst>
              <a:ext uri="{FF2B5EF4-FFF2-40B4-BE49-F238E27FC236}">
                <a16:creationId xmlns:a16="http://schemas.microsoft.com/office/drawing/2014/main" id="{D0260A1B-E93D-5BCF-F07C-8C67BFFB645A}"/>
              </a:ext>
            </a:extLst>
          </p:cNvPr>
          <p:cNvSpPr/>
          <p:nvPr/>
        </p:nvSpPr>
        <p:spPr>
          <a:xfrm>
            <a:off x="921299" y="3050698"/>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A5C75BE3-DC71-29A3-2A3F-6C2329E0755C}"/>
              </a:ext>
            </a:extLst>
          </p:cNvPr>
          <p:cNvSpPr txBox="1"/>
          <p:nvPr/>
        </p:nvSpPr>
        <p:spPr>
          <a:xfrm>
            <a:off x="1113226" y="3026174"/>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アルコール・薬物・ギャンブル問題を抱える家族に対応している</a:t>
            </a:r>
          </a:p>
        </p:txBody>
      </p:sp>
    </p:spTree>
    <p:extLst>
      <p:ext uri="{BB962C8B-B14F-4D97-AF65-F5344CB8AC3E}">
        <p14:creationId xmlns:p14="http://schemas.microsoft.com/office/powerpoint/2010/main" val="1045739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51824-3498-219A-5E1C-DAF13621521B}"/>
            </a:ext>
          </a:extLst>
        </p:cNvPr>
        <p:cNvGrpSpPr/>
        <p:nvPr/>
      </p:nvGrpSpPr>
      <p:grpSpPr>
        <a:xfrm>
          <a:off x="0" y="0"/>
          <a:ext cx="0" cy="0"/>
          <a:chOff x="0" y="0"/>
          <a:chExt cx="0" cy="0"/>
        </a:xfrm>
      </p:grpSpPr>
      <p:sp>
        <p:nvSpPr>
          <p:cNvPr id="4" name="object 3">
            <a:extLst>
              <a:ext uri="{FF2B5EF4-FFF2-40B4-BE49-F238E27FC236}">
                <a16:creationId xmlns:a16="http://schemas.microsoft.com/office/drawing/2014/main" id="{8CE98F50-3727-8FC7-C0FB-2CDDDF4FF102}"/>
              </a:ext>
            </a:extLst>
          </p:cNvPr>
          <p:cNvSpPr/>
          <p:nvPr/>
        </p:nvSpPr>
        <p:spPr>
          <a:xfrm>
            <a:off x="0" y="2538006"/>
            <a:ext cx="7560309" cy="3456304"/>
          </a:xfrm>
          <a:custGeom>
            <a:avLst/>
            <a:gdLst/>
            <a:ahLst/>
            <a:cxnLst/>
            <a:rect l="l" t="t" r="r" b="b"/>
            <a:pathLst>
              <a:path w="7560309" h="3456304">
                <a:moveTo>
                  <a:pt x="7559992" y="0"/>
                </a:moveTo>
                <a:lnTo>
                  <a:pt x="0" y="0"/>
                </a:lnTo>
                <a:lnTo>
                  <a:pt x="0" y="3456000"/>
                </a:lnTo>
                <a:lnTo>
                  <a:pt x="7559992" y="3456000"/>
                </a:lnTo>
                <a:lnTo>
                  <a:pt x="7559992" y="0"/>
                </a:lnTo>
                <a:close/>
              </a:path>
            </a:pathLst>
          </a:custGeom>
          <a:solidFill>
            <a:srgbClr val="FFE8D5"/>
          </a:solidFill>
        </p:spPr>
        <p:txBody>
          <a:bodyPr wrap="square" lIns="0" tIns="0" rIns="0" bIns="0" rtlCol="0"/>
          <a:lstStyle/>
          <a:p>
            <a:endParaRPr dirty="0"/>
          </a:p>
        </p:txBody>
      </p:sp>
      <p:sp>
        <p:nvSpPr>
          <p:cNvPr id="6" name="object 5">
            <a:extLst>
              <a:ext uri="{FF2B5EF4-FFF2-40B4-BE49-F238E27FC236}">
                <a16:creationId xmlns:a16="http://schemas.microsoft.com/office/drawing/2014/main" id="{BD0FBACD-D33C-6534-D44F-66245202DDDF}"/>
              </a:ext>
            </a:extLst>
          </p:cNvPr>
          <p:cNvSpPr txBox="1">
            <a:spLocks noGrp="1"/>
          </p:cNvSpPr>
          <p:nvPr>
            <p:ph type="title" idx="4294967295"/>
          </p:nvPr>
        </p:nvSpPr>
        <p:spPr>
          <a:xfrm>
            <a:off x="1301996" y="3855151"/>
            <a:ext cx="5096192" cy="1518108"/>
          </a:xfrm>
          <a:prstGeom prst="rect">
            <a:avLst/>
          </a:prstGeom>
        </p:spPr>
        <p:txBody>
          <a:bodyPr vert="horz" wrap="square" lIns="0" tIns="12700" rIns="0" bIns="0" rtlCol="0">
            <a:spAutoFit/>
          </a:bodyPr>
          <a:lstStyle/>
          <a:p>
            <a:pPr marL="26034" marR="5080" indent="-13970" algn="ctr">
              <a:lnSpc>
                <a:spcPct val="107400"/>
              </a:lnSpc>
              <a:spcBef>
                <a:spcPts val="100"/>
              </a:spcBef>
            </a:pPr>
            <a:r>
              <a:rPr lang="ja-JP" altLang="en-US" sz="4800" kern="1200" spc="-44" baseline="-11574" dirty="0">
                <a:solidFill>
                  <a:srgbClr val="DB5889"/>
                </a:solidFill>
                <a:latin typeface="Meiryo UI" panose="020B0604030504040204" pitchFamily="34" charset="-128"/>
                <a:ea typeface="Meiryo UI" panose="020B0604030504040204" pitchFamily="34" charset="-128"/>
              </a:rPr>
              <a:t>若者ケアラーチェックリスト</a:t>
            </a:r>
            <a:br>
              <a:rPr lang="en-US" sz="4800" b="1" spc="65" dirty="0">
                <a:solidFill>
                  <a:srgbClr val="F5821F"/>
                </a:solidFill>
                <a:latin typeface="Meiryo UI" panose="020B0604030504040204" pitchFamily="50" charset="-128"/>
                <a:ea typeface="Meiryo UI" panose="020B0604030504040204" pitchFamily="50" charset="-128"/>
                <a:cs typeface="Source Han Sans JP"/>
              </a:rPr>
            </a:br>
            <a:endParaRPr sz="4800" dirty="0">
              <a:latin typeface="Meiryo UI" panose="020B0604030504040204" pitchFamily="50" charset="-128"/>
              <a:ea typeface="Meiryo UI" panose="020B0604030504040204" pitchFamily="50" charset="-128"/>
              <a:cs typeface="Source Han Sans JP"/>
            </a:endParaRPr>
          </a:p>
        </p:txBody>
      </p:sp>
      <p:sp>
        <p:nvSpPr>
          <p:cNvPr id="9" name="四角形: 角を丸くする 8">
            <a:extLst>
              <a:ext uri="{FF2B5EF4-FFF2-40B4-BE49-F238E27FC236}">
                <a16:creationId xmlns:a16="http://schemas.microsoft.com/office/drawing/2014/main" id="{92944246-9359-B37E-E94C-10C5386230E9}"/>
              </a:ext>
            </a:extLst>
          </p:cNvPr>
          <p:cNvSpPr/>
          <p:nvPr/>
        </p:nvSpPr>
        <p:spPr>
          <a:xfrm>
            <a:off x="3053970" y="6270315"/>
            <a:ext cx="1448458" cy="374267"/>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lumMod val="95000"/>
                  </a:schemeClr>
                </a:solidFill>
              </a:rPr>
              <a:t>別冊付録</a:t>
            </a:r>
          </a:p>
        </p:txBody>
      </p:sp>
      <p:sp>
        <p:nvSpPr>
          <p:cNvPr id="2" name="object 2">
            <a:extLst>
              <a:ext uri="{FF2B5EF4-FFF2-40B4-BE49-F238E27FC236}">
                <a16:creationId xmlns:a16="http://schemas.microsoft.com/office/drawing/2014/main" id="{D47110CA-55BF-8F92-C417-6B941333C8F8}"/>
              </a:ext>
            </a:extLst>
          </p:cNvPr>
          <p:cNvSpPr/>
          <p:nvPr/>
        </p:nvSpPr>
        <p:spPr>
          <a:xfrm>
            <a:off x="1079997" y="7059360"/>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ED5B2"/>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a:extLst>
              <a:ext uri="{FF2B5EF4-FFF2-40B4-BE49-F238E27FC236}">
                <a16:creationId xmlns:a16="http://schemas.microsoft.com/office/drawing/2014/main" id="{729761F2-CC95-E5BA-7863-CDB584BBC54C}"/>
              </a:ext>
            </a:extLst>
          </p:cNvPr>
          <p:cNvSpPr txBox="1"/>
          <p:nvPr/>
        </p:nvSpPr>
        <p:spPr>
          <a:xfrm>
            <a:off x="1032593" y="7102051"/>
            <a:ext cx="3829050" cy="166712"/>
          </a:xfrm>
          <a:prstGeom prst="rect">
            <a:avLst/>
          </a:prstGeom>
        </p:spPr>
        <p:txBody>
          <a:bodyPr vert="horz" wrap="square" lIns="0" tIns="12700" rIns="0" bIns="0" rtlCol="0">
            <a:spAutoFit/>
          </a:bodyPr>
          <a:lstStyle/>
          <a:p>
            <a:pPr marL="1976755">
              <a:lnSpc>
                <a:spcPct val="100000"/>
              </a:lnSpc>
              <a:spcBef>
                <a:spcPts val="100"/>
              </a:spcBef>
              <a:tabLst>
                <a:tab pos="2379980" algn="l"/>
              </a:tabLst>
            </a:pP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若者ケアラーチェックリストについて</a:t>
            </a:r>
            <a:endParaRPr sz="1000" dirty="0">
              <a:latin typeface="Meiryo UI" panose="020B0604030504040204" pitchFamily="50" charset="-128"/>
              <a:ea typeface="Meiryo UI" panose="020B0604030504040204" pitchFamily="50" charset="-128"/>
              <a:cs typeface="Source Han Sans JP Heavy"/>
            </a:endParaRPr>
          </a:p>
        </p:txBody>
      </p:sp>
      <p:sp>
        <p:nvSpPr>
          <p:cNvPr id="5" name="テキスト ボックス 4">
            <a:extLst>
              <a:ext uri="{FF2B5EF4-FFF2-40B4-BE49-F238E27FC236}">
                <a16:creationId xmlns:a16="http://schemas.microsoft.com/office/drawing/2014/main" id="{B18C2EC9-4AA0-F8A2-504E-047AB252B022}"/>
              </a:ext>
            </a:extLst>
          </p:cNvPr>
          <p:cNvSpPr txBox="1"/>
          <p:nvPr/>
        </p:nvSpPr>
        <p:spPr>
          <a:xfrm>
            <a:off x="1032593" y="7368595"/>
            <a:ext cx="5539657" cy="553998"/>
          </a:xfrm>
          <a:prstGeom prst="rect">
            <a:avLst/>
          </a:prstGeom>
          <a:noFill/>
        </p:spPr>
        <p:txBody>
          <a:bodyPr wrap="square" rtlCol="0">
            <a:spAutoFit/>
          </a:bodyPr>
          <a:lstStyle/>
          <a:p>
            <a:r>
              <a:rPr lang="ja-JP" altLang="en-US" sz="1000" dirty="0">
                <a:solidFill>
                  <a:srgbClr val="414042"/>
                </a:solidFill>
                <a:latin typeface="Meiryo UI" panose="020B0604030504040204" pitchFamily="50" charset="-128"/>
                <a:ea typeface="Meiryo UI" panose="020B0604030504040204" pitchFamily="50" charset="-128"/>
                <a:cs typeface="Source Han Sans JP"/>
              </a:rPr>
              <a:t>若者ケアラーチェックリストは、児童福祉、高齢者福祉、障害福祉、教育、保健医療など、ヤングケアラー支援に関わる全ての関係機関の視点を統合し、共通して活用いただけるよう作成されたものです。各機関における連携強化と、切れ目のない支援の実現のためにご活用ください。</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782437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E7A38-04F0-BA00-35B9-6BFFCDC633A8}"/>
            </a:ext>
          </a:extLst>
        </p:cNvPr>
        <p:cNvGrpSpPr/>
        <p:nvPr/>
      </p:nvGrpSpPr>
      <p:grpSpPr>
        <a:xfrm>
          <a:off x="0" y="0"/>
          <a:ext cx="0" cy="0"/>
          <a:chOff x="0" y="0"/>
          <a:chExt cx="0" cy="0"/>
        </a:xfrm>
      </p:grpSpPr>
      <p:sp>
        <p:nvSpPr>
          <p:cNvPr id="7" name="object 2">
            <a:extLst>
              <a:ext uri="{FF2B5EF4-FFF2-40B4-BE49-F238E27FC236}">
                <a16:creationId xmlns:a16="http://schemas.microsoft.com/office/drawing/2014/main" id="{C3B82B59-AB45-737A-B8B3-0EED5BE0159E}"/>
              </a:ext>
            </a:extLst>
          </p:cNvPr>
          <p:cNvSpPr/>
          <p:nvPr/>
        </p:nvSpPr>
        <p:spPr>
          <a:xfrm>
            <a:off x="532737" y="1119834"/>
            <a:ext cx="6480000" cy="2768059"/>
          </a:xfrm>
          <a:custGeom>
            <a:avLst/>
            <a:gdLst/>
            <a:ahLst/>
            <a:cxnLst/>
            <a:rect l="l" t="t" r="r" b="b"/>
            <a:pathLst>
              <a:path w="6120130" h="1692275">
                <a:moveTo>
                  <a:pt x="0" y="1691817"/>
                </a:moveTo>
                <a:lnTo>
                  <a:pt x="6120003" y="1691817"/>
                </a:lnTo>
                <a:lnTo>
                  <a:pt x="6120003" y="0"/>
                </a:lnTo>
                <a:lnTo>
                  <a:pt x="0" y="0"/>
                </a:lnTo>
                <a:lnTo>
                  <a:pt x="0" y="1691817"/>
                </a:lnTo>
                <a:close/>
              </a:path>
            </a:pathLst>
          </a:custGeom>
          <a:solidFill>
            <a:srgbClr val="EEEAF4"/>
          </a:solidFill>
        </p:spPr>
        <p:txBody>
          <a:bodyPr wrap="square" lIns="0" tIns="0" rIns="0" bIns="0" rtlCol="0"/>
          <a:lstStyle/>
          <a:p>
            <a:pPr defTabSz="914400"/>
            <a:endParaRPr kumimoji="1">
              <a:solidFill>
                <a:prstClr val="black"/>
              </a:solidFill>
              <a:latin typeface="Meiryo UI"/>
              <a:ea typeface="Meiryo UI"/>
            </a:endParaRPr>
          </a:p>
        </p:txBody>
      </p:sp>
      <p:sp>
        <p:nvSpPr>
          <p:cNvPr id="70" name="object 3">
            <a:extLst>
              <a:ext uri="{FF2B5EF4-FFF2-40B4-BE49-F238E27FC236}">
                <a16:creationId xmlns:a16="http://schemas.microsoft.com/office/drawing/2014/main" id="{F57F4856-62C2-E736-B935-EEB6EBB1CF67}"/>
              </a:ext>
            </a:extLst>
          </p:cNvPr>
          <p:cNvSpPr/>
          <p:nvPr/>
        </p:nvSpPr>
        <p:spPr>
          <a:xfrm>
            <a:off x="532737" y="901376"/>
            <a:ext cx="6480000" cy="216000"/>
          </a:xfrm>
          <a:custGeom>
            <a:avLst/>
            <a:gdLst/>
            <a:ahLst/>
            <a:cxnLst/>
            <a:rect l="l" t="t" r="r" b="b"/>
            <a:pathLst>
              <a:path w="6120130" h="216534">
                <a:moveTo>
                  <a:pt x="6120003" y="0"/>
                </a:moveTo>
                <a:lnTo>
                  <a:pt x="0" y="0"/>
                </a:lnTo>
                <a:lnTo>
                  <a:pt x="0" y="216001"/>
                </a:lnTo>
                <a:lnTo>
                  <a:pt x="6120003" y="216001"/>
                </a:lnTo>
                <a:lnTo>
                  <a:pt x="6120003" y="0"/>
                </a:lnTo>
                <a:close/>
              </a:path>
            </a:pathLst>
          </a:custGeom>
          <a:solidFill>
            <a:srgbClr val="956DAF"/>
          </a:solidFill>
        </p:spPr>
        <p:txBody>
          <a:bodyPr wrap="square" lIns="0" tIns="0" rIns="0" bIns="0" rtlCol="0" anchor="ctr"/>
          <a:lstStyle/>
          <a:p>
            <a:pPr marL="12065" algn="ctr">
              <a:lnSpc>
                <a:spcPct val="100000"/>
              </a:lnSpc>
              <a:tabLst>
                <a:tab pos="201295" algn="l"/>
              </a:tabLst>
            </a:pPr>
            <a:r>
              <a:rPr lang="en-US" altLang="ja-JP" sz="1000" b="1">
                <a:solidFill>
                  <a:schemeClr val="bg1"/>
                </a:solidFill>
                <a:latin typeface="Meiryo UI" panose="020B0604030504040204" pitchFamily="50" charset="-128"/>
                <a:ea typeface="Meiryo UI" panose="020B0604030504040204" pitchFamily="50" charset="-128"/>
              </a:rPr>
              <a:t>A. </a:t>
            </a:r>
            <a:r>
              <a:rPr lang="ja-JP" altLang="en-US" sz="1000" b="1">
                <a:solidFill>
                  <a:schemeClr val="bg1"/>
                </a:solidFill>
                <a:latin typeface="Meiryo UI" panose="020B0604030504040204" pitchFamily="50" charset="-128"/>
                <a:ea typeface="Meiryo UI" panose="020B0604030504040204" pitchFamily="50" charset="-128"/>
              </a:rPr>
              <a:t>ケアの内容や量（若者がしている様子）</a:t>
            </a:r>
            <a:endParaRPr lang="ja-JP" altLang="en-US" sz="1000" b="1" dirty="0">
              <a:solidFill>
                <a:schemeClr val="bg1"/>
              </a:solidFill>
              <a:latin typeface="Meiryo UI" panose="020B0604030504040204" pitchFamily="50" charset="-128"/>
              <a:ea typeface="Meiryo UI" panose="020B0604030504040204" pitchFamily="50" charset="-128"/>
              <a:cs typeface="Source Han Sans JP"/>
            </a:endParaRPr>
          </a:p>
        </p:txBody>
      </p:sp>
      <p:grpSp>
        <p:nvGrpSpPr>
          <p:cNvPr id="203" name="グループ化 202">
            <a:extLst>
              <a:ext uri="{FF2B5EF4-FFF2-40B4-BE49-F238E27FC236}">
                <a16:creationId xmlns:a16="http://schemas.microsoft.com/office/drawing/2014/main" id="{696977FA-3718-ECA5-1A18-65684BAD32C9}"/>
              </a:ext>
            </a:extLst>
          </p:cNvPr>
          <p:cNvGrpSpPr/>
          <p:nvPr/>
        </p:nvGrpSpPr>
        <p:grpSpPr>
          <a:xfrm>
            <a:off x="599729" y="1203755"/>
            <a:ext cx="5625083" cy="2670646"/>
            <a:chOff x="928271" y="1891211"/>
            <a:chExt cx="5625083" cy="2670646"/>
          </a:xfrm>
        </p:grpSpPr>
        <p:sp>
          <p:nvSpPr>
            <p:cNvPr id="8" name="object 3">
              <a:extLst>
                <a:ext uri="{FF2B5EF4-FFF2-40B4-BE49-F238E27FC236}">
                  <a16:creationId xmlns:a16="http://schemas.microsoft.com/office/drawing/2014/main" id="{56BEF632-C087-9C12-2F0B-70B2FDD4E260}"/>
                </a:ext>
              </a:extLst>
            </p:cNvPr>
            <p:cNvSpPr/>
            <p:nvPr/>
          </p:nvSpPr>
          <p:spPr>
            <a:xfrm>
              <a:off x="928271" y="1924342"/>
              <a:ext cx="180000" cy="180000"/>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 name="object 4">
              <a:extLst>
                <a:ext uri="{FF2B5EF4-FFF2-40B4-BE49-F238E27FC236}">
                  <a16:creationId xmlns:a16="http://schemas.microsoft.com/office/drawing/2014/main" id="{4475BED1-1BCF-7630-83EF-3CF37B55A6BB}"/>
                </a:ext>
              </a:extLst>
            </p:cNvPr>
            <p:cNvSpPr/>
            <p:nvPr/>
          </p:nvSpPr>
          <p:spPr>
            <a:xfrm>
              <a:off x="928271" y="2179236"/>
              <a:ext cx="180000" cy="180000"/>
            </a:xfrm>
            <a:prstGeom prst="rect">
              <a:avLst/>
            </a:prstGeom>
            <a:blipFill>
              <a:blip r:embed="rId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 name="object 5">
              <a:extLst>
                <a:ext uri="{FF2B5EF4-FFF2-40B4-BE49-F238E27FC236}">
                  <a16:creationId xmlns:a16="http://schemas.microsoft.com/office/drawing/2014/main" id="{AE13F583-34C8-A785-2973-6FFC99B0AA27}"/>
                </a:ext>
              </a:extLst>
            </p:cNvPr>
            <p:cNvSpPr/>
            <p:nvPr/>
          </p:nvSpPr>
          <p:spPr>
            <a:xfrm>
              <a:off x="928271" y="2434130"/>
              <a:ext cx="180000" cy="180000"/>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1" name="object 6">
              <a:extLst>
                <a:ext uri="{FF2B5EF4-FFF2-40B4-BE49-F238E27FC236}">
                  <a16:creationId xmlns:a16="http://schemas.microsoft.com/office/drawing/2014/main" id="{B657610D-5F00-477C-77EB-B01002C2A9E4}"/>
                </a:ext>
              </a:extLst>
            </p:cNvPr>
            <p:cNvSpPr/>
            <p:nvPr/>
          </p:nvSpPr>
          <p:spPr>
            <a:xfrm>
              <a:off x="928271" y="2689024"/>
              <a:ext cx="180000" cy="180000"/>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2" name="object 7">
              <a:extLst>
                <a:ext uri="{FF2B5EF4-FFF2-40B4-BE49-F238E27FC236}">
                  <a16:creationId xmlns:a16="http://schemas.microsoft.com/office/drawing/2014/main" id="{BAA8D6AC-1DE5-432D-5E4F-43E0E44118E6}"/>
                </a:ext>
              </a:extLst>
            </p:cNvPr>
            <p:cNvSpPr/>
            <p:nvPr/>
          </p:nvSpPr>
          <p:spPr>
            <a:xfrm>
              <a:off x="928271" y="2943918"/>
              <a:ext cx="180000" cy="180000"/>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3" name="object 8">
              <a:extLst>
                <a:ext uri="{FF2B5EF4-FFF2-40B4-BE49-F238E27FC236}">
                  <a16:creationId xmlns:a16="http://schemas.microsoft.com/office/drawing/2014/main" id="{6B302B69-552E-8B6D-32BE-6299E81044C3}"/>
                </a:ext>
              </a:extLst>
            </p:cNvPr>
            <p:cNvSpPr/>
            <p:nvPr/>
          </p:nvSpPr>
          <p:spPr>
            <a:xfrm>
              <a:off x="945633" y="214064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4" name="object 9">
              <a:extLst>
                <a:ext uri="{FF2B5EF4-FFF2-40B4-BE49-F238E27FC236}">
                  <a16:creationId xmlns:a16="http://schemas.microsoft.com/office/drawing/2014/main" id="{646C58EB-67E5-62E2-A71D-CE51398FEAC2}"/>
                </a:ext>
              </a:extLst>
            </p:cNvPr>
            <p:cNvSpPr/>
            <p:nvPr/>
          </p:nvSpPr>
          <p:spPr>
            <a:xfrm>
              <a:off x="945633" y="239733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5" name="object 10">
              <a:extLst>
                <a:ext uri="{FF2B5EF4-FFF2-40B4-BE49-F238E27FC236}">
                  <a16:creationId xmlns:a16="http://schemas.microsoft.com/office/drawing/2014/main" id="{5B3EBB9D-C03F-E3E7-AAAA-43997B381473}"/>
                </a:ext>
              </a:extLst>
            </p:cNvPr>
            <p:cNvSpPr/>
            <p:nvPr/>
          </p:nvSpPr>
          <p:spPr>
            <a:xfrm>
              <a:off x="945633" y="265403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6" name="object 11">
              <a:extLst>
                <a:ext uri="{FF2B5EF4-FFF2-40B4-BE49-F238E27FC236}">
                  <a16:creationId xmlns:a16="http://schemas.microsoft.com/office/drawing/2014/main" id="{F0F6D477-9CDC-A600-A61A-68F292842B70}"/>
                </a:ext>
              </a:extLst>
            </p:cNvPr>
            <p:cNvSpPr/>
            <p:nvPr/>
          </p:nvSpPr>
          <p:spPr>
            <a:xfrm>
              <a:off x="945633" y="291072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7" name="object 12">
              <a:extLst>
                <a:ext uri="{FF2B5EF4-FFF2-40B4-BE49-F238E27FC236}">
                  <a16:creationId xmlns:a16="http://schemas.microsoft.com/office/drawing/2014/main" id="{D6922AC6-9CCA-02DB-A968-EFEBACBEC44A}"/>
                </a:ext>
              </a:extLst>
            </p:cNvPr>
            <p:cNvSpPr/>
            <p:nvPr/>
          </p:nvSpPr>
          <p:spPr>
            <a:xfrm>
              <a:off x="928271" y="3198812"/>
              <a:ext cx="180000" cy="180000"/>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8" name="object 13">
              <a:extLst>
                <a:ext uri="{FF2B5EF4-FFF2-40B4-BE49-F238E27FC236}">
                  <a16:creationId xmlns:a16="http://schemas.microsoft.com/office/drawing/2014/main" id="{D3B0CB5E-74A3-A555-91DC-22D95987618F}"/>
                </a:ext>
              </a:extLst>
            </p:cNvPr>
            <p:cNvSpPr/>
            <p:nvPr/>
          </p:nvSpPr>
          <p:spPr>
            <a:xfrm>
              <a:off x="945633" y="317006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dirty="0">
                <a:solidFill>
                  <a:prstClr val="black"/>
                </a:solidFill>
                <a:latin typeface="Meiryo UI"/>
                <a:ea typeface="Meiryo UI"/>
              </a:endParaRPr>
            </a:p>
          </p:txBody>
        </p:sp>
        <p:sp>
          <p:nvSpPr>
            <p:cNvPr id="29" name="object 24">
              <a:extLst>
                <a:ext uri="{FF2B5EF4-FFF2-40B4-BE49-F238E27FC236}">
                  <a16:creationId xmlns:a16="http://schemas.microsoft.com/office/drawing/2014/main" id="{4E0E0013-A933-1CE9-05A4-96AA1F0FC5C9}"/>
                </a:ext>
              </a:extLst>
            </p:cNvPr>
            <p:cNvSpPr/>
            <p:nvPr/>
          </p:nvSpPr>
          <p:spPr>
            <a:xfrm>
              <a:off x="945633" y="392940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1" name="object 26">
              <a:extLst>
                <a:ext uri="{FF2B5EF4-FFF2-40B4-BE49-F238E27FC236}">
                  <a16:creationId xmlns:a16="http://schemas.microsoft.com/office/drawing/2014/main" id="{076FFFF7-01F5-D16E-880C-B4022C02ECF9}"/>
                </a:ext>
              </a:extLst>
            </p:cNvPr>
            <p:cNvSpPr/>
            <p:nvPr/>
          </p:nvSpPr>
          <p:spPr>
            <a:xfrm>
              <a:off x="945633" y="418609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2" name="object 27">
              <a:extLst>
                <a:ext uri="{FF2B5EF4-FFF2-40B4-BE49-F238E27FC236}">
                  <a16:creationId xmlns:a16="http://schemas.microsoft.com/office/drawing/2014/main" id="{F909EC11-0D5A-93A2-1F57-442FC916854D}"/>
                </a:ext>
              </a:extLst>
            </p:cNvPr>
            <p:cNvSpPr/>
            <p:nvPr/>
          </p:nvSpPr>
          <p:spPr>
            <a:xfrm>
              <a:off x="945633" y="456185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6" name="テキスト ボックス 75">
              <a:extLst>
                <a:ext uri="{FF2B5EF4-FFF2-40B4-BE49-F238E27FC236}">
                  <a16:creationId xmlns:a16="http://schemas.microsoft.com/office/drawing/2014/main" id="{9822AC09-9EE3-1062-D01F-8376F459C78C}"/>
                </a:ext>
              </a:extLst>
            </p:cNvPr>
            <p:cNvSpPr txBox="1"/>
            <p:nvPr/>
          </p:nvSpPr>
          <p:spPr>
            <a:xfrm>
              <a:off x="1130340" y="1891211"/>
              <a:ext cx="5400000"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家族の日常生活の世話（調理、掃除、洗濯、買い物等）を主に担っている</a:t>
              </a:r>
              <a:endParaRPr kumimoji="1" lang="ja-JP" altLang="en-US" sz="900" dirty="0">
                <a:solidFill>
                  <a:prstClr val="black"/>
                </a:solidFill>
                <a:latin typeface="Meiryo UI"/>
                <a:ea typeface="Meiryo UI"/>
              </a:endParaRPr>
            </a:p>
          </p:txBody>
        </p:sp>
        <p:sp>
          <p:nvSpPr>
            <p:cNvPr id="77" name="テキスト ボックス 76">
              <a:extLst>
                <a:ext uri="{FF2B5EF4-FFF2-40B4-BE49-F238E27FC236}">
                  <a16:creationId xmlns:a16="http://schemas.microsoft.com/office/drawing/2014/main" id="{CB362723-A71F-A842-140C-96A150F8C59D}"/>
                </a:ext>
              </a:extLst>
            </p:cNvPr>
            <p:cNvSpPr txBox="1"/>
            <p:nvPr/>
          </p:nvSpPr>
          <p:spPr>
            <a:xfrm>
              <a:off x="1130340" y="2150953"/>
              <a:ext cx="5400000"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家族の身体介護や付添い、入浴・トイレの介助をしている</a:t>
              </a:r>
              <a:endParaRPr kumimoji="1" lang="ja-JP" altLang="en-US" sz="900" dirty="0">
                <a:solidFill>
                  <a:prstClr val="black"/>
                </a:solidFill>
                <a:latin typeface="Meiryo UI"/>
                <a:ea typeface="Meiryo UI"/>
              </a:endParaRPr>
            </a:p>
          </p:txBody>
        </p:sp>
        <p:sp>
          <p:nvSpPr>
            <p:cNvPr id="78" name="テキスト ボックス 77">
              <a:extLst>
                <a:ext uri="{FF2B5EF4-FFF2-40B4-BE49-F238E27FC236}">
                  <a16:creationId xmlns:a16="http://schemas.microsoft.com/office/drawing/2014/main" id="{EE8501BA-F25B-177D-1FAF-75A60F398CF3}"/>
                </a:ext>
              </a:extLst>
            </p:cNvPr>
            <p:cNvSpPr txBox="1"/>
            <p:nvPr/>
          </p:nvSpPr>
          <p:spPr>
            <a:xfrm>
              <a:off x="1130340" y="2406139"/>
              <a:ext cx="5400000"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幼いきょうだいの世話、保護者役（送迎、食事提供、学習支援等）を担っている</a:t>
              </a:r>
              <a:endParaRPr kumimoji="1" lang="ja-JP" altLang="en-US" sz="900" dirty="0">
                <a:solidFill>
                  <a:prstClr val="black"/>
                </a:solidFill>
                <a:latin typeface="Meiryo UI"/>
                <a:ea typeface="Meiryo UI"/>
              </a:endParaRPr>
            </a:p>
          </p:txBody>
        </p:sp>
        <p:sp>
          <p:nvSpPr>
            <p:cNvPr id="79" name="テキスト ボックス 78">
              <a:extLst>
                <a:ext uri="{FF2B5EF4-FFF2-40B4-BE49-F238E27FC236}">
                  <a16:creationId xmlns:a16="http://schemas.microsoft.com/office/drawing/2014/main" id="{ECECEAF2-8282-00A0-2FAC-1D82A7C18976}"/>
                </a:ext>
              </a:extLst>
            </p:cNvPr>
            <p:cNvSpPr txBox="1"/>
            <p:nvPr/>
          </p:nvSpPr>
          <p:spPr>
            <a:xfrm>
              <a:off x="1130340" y="2657287"/>
              <a:ext cx="5400000"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家族の感情面・精神的なサポート（愚痴を聞く、なだめる、見守る）を常に担っている</a:t>
              </a:r>
              <a:endParaRPr kumimoji="1" lang="ja-JP" altLang="en-US" sz="900" dirty="0">
                <a:solidFill>
                  <a:prstClr val="black"/>
                </a:solidFill>
                <a:latin typeface="Meiryo UI"/>
                <a:ea typeface="Meiryo UI"/>
              </a:endParaRPr>
            </a:p>
          </p:txBody>
        </p:sp>
        <p:sp>
          <p:nvSpPr>
            <p:cNvPr id="80" name="テキスト ボックス 79">
              <a:extLst>
                <a:ext uri="{FF2B5EF4-FFF2-40B4-BE49-F238E27FC236}">
                  <a16:creationId xmlns:a16="http://schemas.microsoft.com/office/drawing/2014/main" id="{ADE2A230-EA76-5115-BC28-8FE453EE4B5A}"/>
                </a:ext>
              </a:extLst>
            </p:cNvPr>
            <p:cNvSpPr txBox="1"/>
            <p:nvPr/>
          </p:nvSpPr>
          <p:spPr>
            <a:xfrm>
              <a:off x="1130340" y="2917029"/>
              <a:ext cx="5400000"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家族の通院同行、薬の管理、治療に関する交渉や調整を担っている</a:t>
              </a:r>
              <a:endParaRPr kumimoji="1" lang="ja-JP" altLang="en-US" sz="900" dirty="0">
                <a:solidFill>
                  <a:prstClr val="black"/>
                </a:solidFill>
                <a:latin typeface="Meiryo UI"/>
                <a:ea typeface="Meiryo UI"/>
              </a:endParaRPr>
            </a:p>
          </p:txBody>
        </p:sp>
        <p:sp>
          <p:nvSpPr>
            <p:cNvPr id="81" name="テキスト ボックス 80">
              <a:extLst>
                <a:ext uri="{FF2B5EF4-FFF2-40B4-BE49-F238E27FC236}">
                  <a16:creationId xmlns:a16="http://schemas.microsoft.com/office/drawing/2014/main" id="{1EFB1D7F-CAE8-95ED-9268-5E34730AF570}"/>
                </a:ext>
              </a:extLst>
            </p:cNvPr>
            <p:cNvSpPr txBox="1"/>
            <p:nvPr/>
          </p:nvSpPr>
          <p:spPr>
            <a:xfrm>
              <a:off x="1130340" y="3185901"/>
              <a:ext cx="5400000" cy="230832"/>
            </a:xfrm>
            <a:prstGeom prst="rect">
              <a:avLst/>
            </a:prstGeom>
            <a:noFill/>
          </p:spPr>
          <p:txBody>
            <a:bodyPr wrap="square">
              <a:spAutoFit/>
            </a:bodyPr>
            <a:lstStyle/>
            <a:p>
              <a:pPr defTabSz="914400"/>
              <a:r>
                <a:rPr kumimoji="1" lang="ja-JP" altLang="en-US" sz="900" dirty="0">
                  <a:solidFill>
                    <a:prstClr val="black"/>
                  </a:solidFill>
                  <a:latin typeface="Meiryo UI"/>
                  <a:ea typeface="Meiryo UI"/>
                </a:rPr>
                <a:t>家族の金銭管理、行政手続きの代行、書類の記入を主に担っている</a:t>
              </a:r>
            </a:p>
          </p:txBody>
        </p:sp>
        <p:sp>
          <p:nvSpPr>
            <p:cNvPr id="83" name="テキスト ボックス 82">
              <a:extLst>
                <a:ext uri="{FF2B5EF4-FFF2-40B4-BE49-F238E27FC236}">
                  <a16:creationId xmlns:a16="http://schemas.microsoft.com/office/drawing/2014/main" id="{E8277F03-E636-D9BE-5C44-542F884BFFC5}"/>
                </a:ext>
              </a:extLst>
            </p:cNvPr>
            <p:cNvSpPr txBox="1"/>
            <p:nvPr/>
          </p:nvSpPr>
          <p:spPr>
            <a:xfrm>
              <a:off x="1120140" y="3704278"/>
              <a:ext cx="5400000"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家計を支えるために、過度な就労やアルバイトをしている</a:t>
              </a:r>
              <a:endParaRPr kumimoji="1" lang="ja-JP" altLang="en-US" sz="900" dirty="0">
                <a:solidFill>
                  <a:prstClr val="black"/>
                </a:solidFill>
                <a:latin typeface="Meiryo UI"/>
                <a:ea typeface="Meiryo UI"/>
              </a:endParaRPr>
            </a:p>
          </p:txBody>
        </p:sp>
        <p:sp>
          <p:nvSpPr>
            <p:cNvPr id="84" name="テキスト ボックス 83">
              <a:extLst>
                <a:ext uri="{FF2B5EF4-FFF2-40B4-BE49-F238E27FC236}">
                  <a16:creationId xmlns:a16="http://schemas.microsoft.com/office/drawing/2014/main" id="{49B4602E-717B-A3C0-222D-70701A03E641}"/>
                </a:ext>
              </a:extLst>
            </p:cNvPr>
            <p:cNvSpPr txBox="1"/>
            <p:nvPr/>
          </p:nvSpPr>
          <p:spPr>
            <a:xfrm>
              <a:off x="1120140" y="3953337"/>
              <a:ext cx="5433214"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家族のケアのために、勤務時間や仕事内容を制限せざるを得ない（就労・キャリア形成への影響を検討）</a:t>
              </a:r>
              <a:endParaRPr kumimoji="1" lang="ja-JP" altLang="en-US" sz="900" dirty="0">
                <a:solidFill>
                  <a:prstClr val="black"/>
                </a:solidFill>
                <a:latin typeface="Meiryo UI"/>
                <a:ea typeface="Meiryo UI"/>
              </a:endParaRPr>
            </a:p>
          </p:txBody>
        </p:sp>
        <p:sp>
          <p:nvSpPr>
            <p:cNvPr id="85" name="テキスト ボックス 84">
              <a:extLst>
                <a:ext uri="{FF2B5EF4-FFF2-40B4-BE49-F238E27FC236}">
                  <a16:creationId xmlns:a16="http://schemas.microsoft.com/office/drawing/2014/main" id="{5428C0B7-B05C-F04C-ED3E-C96DFB0B7E45}"/>
                </a:ext>
              </a:extLst>
            </p:cNvPr>
            <p:cNvSpPr txBox="1"/>
            <p:nvPr/>
          </p:nvSpPr>
          <p:spPr>
            <a:xfrm>
              <a:off x="1120140" y="4186622"/>
              <a:ext cx="5400000"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来所相談時や家庭訪問時に常にケア対象者に傍にいる</a:t>
              </a:r>
              <a:endParaRPr kumimoji="1" lang="ja-JP" altLang="en-US" sz="900" dirty="0">
                <a:solidFill>
                  <a:prstClr val="black"/>
                </a:solidFill>
                <a:latin typeface="Meiryo UI"/>
                <a:ea typeface="Meiryo UI"/>
              </a:endParaRPr>
            </a:p>
          </p:txBody>
        </p:sp>
        <p:sp>
          <p:nvSpPr>
            <p:cNvPr id="82" name="テキスト ボックス 81">
              <a:extLst>
                <a:ext uri="{FF2B5EF4-FFF2-40B4-BE49-F238E27FC236}">
                  <a16:creationId xmlns:a16="http://schemas.microsoft.com/office/drawing/2014/main" id="{F0172C54-D6D9-3534-6D8B-C0957EDE6D7D}"/>
                </a:ext>
              </a:extLst>
            </p:cNvPr>
            <p:cNvSpPr txBox="1"/>
            <p:nvPr/>
          </p:nvSpPr>
          <p:spPr>
            <a:xfrm>
              <a:off x="1125482" y="3440347"/>
              <a:ext cx="5400000"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日本語が母語でない家族のために通訳や情報伝達を担っている</a:t>
              </a:r>
              <a:endParaRPr kumimoji="1" lang="ja-JP" altLang="en-US" sz="900" dirty="0">
                <a:solidFill>
                  <a:prstClr val="black"/>
                </a:solidFill>
                <a:latin typeface="Meiryo UI"/>
                <a:ea typeface="Meiryo UI"/>
              </a:endParaRPr>
            </a:p>
          </p:txBody>
        </p:sp>
        <p:sp>
          <p:nvSpPr>
            <p:cNvPr id="92" name="object 12">
              <a:extLst>
                <a:ext uri="{FF2B5EF4-FFF2-40B4-BE49-F238E27FC236}">
                  <a16:creationId xmlns:a16="http://schemas.microsoft.com/office/drawing/2014/main" id="{7C8778CE-704A-3C20-9AC2-CB34C81A7BBA}"/>
                </a:ext>
              </a:extLst>
            </p:cNvPr>
            <p:cNvSpPr/>
            <p:nvPr/>
          </p:nvSpPr>
          <p:spPr>
            <a:xfrm>
              <a:off x="928271" y="3453706"/>
              <a:ext cx="180000" cy="180000"/>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7" name="object 13">
              <a:extLst>
                <a:ext uri="{FF2B5EF4-FFF2-40B4-BE49-F238E27FC236}">
                  <a16:creationId xmlns:a16="http://schemas.microsoft.com/office/drawing/2014/main" id="{81DBC7D3-FEBF-9F69-3343-BB2A30EF50D4}"/>
                </a:ext>
              </a:extLst>
            </p:cNvPr>
            <p:cNvSpPr/>
            <p:nvPr/>
          </p:nvSpPr>
          <p:spPr>
            <a:xfrm>
              <a:off x="936888" y="341653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10" name="object 24">
              <a:extLst>
                <a:ext uri="{FF2B5EF4-FFF2-40B4-BE49-F238E27FC236}">
                  <a16:creationId xmlns:a16="http://schemas.microsoft.com/office/drawing/2014/main" id="{A0AAD7AB-4BAD-5531-C2AE-5BFC8154619C}"/>
                </a:ext>
              </a:extLst>
            </p:cNvPr>
            <p:cNvSpPr/>
            <p:nvPr/>
          </p:nvSpPr>
          <p:spPr>
            <a:xfrm>
              <a:off x="930870" y="367863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dirty="0">
                <a:solidFill>
                  <a:prstClr val="black"/>
                </a:solidFill>
                <a:latin typeface="Meiryo UI"/>
                <a:ea typeface="Meiryo UI"/>
              </a:endParaRPr>
            </a:p>
          </p:txBody>
        </p:sp>
        <p:sp>
          <p:nvSpPr>
            <p:cNvPr id="111" name="object 12">
              <a:extLst>
                <a:ext uri="{FF2B5EF4-FFF2-40B4-BE49-F238E27FC236}">
                  <a16:creationId xmlns:a16="http://schemas.microsoft.com/office/drawing/2014/main" id="{C2A6551F-20F3-A30E-0362-DE66DF15362B}"/>
                </a:ext>
              </a:extLst>
            </p:cNvPr>
            <p:cNvSpPr/>
            <p:nvPr/>
          </p:nvSpPr>
          <p:spPr>
            <a:xfrm>
              <a:off x="928271" y="3708600"/>
              <a:ext cx="180000" cy="180000"/>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12" name="object 12">
              <a:extLst>
                <a:ext uri="{FF2B5EF4-FFF2-40B4-BE49-F238E27FC236}">
                  <a16:creationId xmlns:a16="http://schemas.microsoft.com/office/drawing/2014/main" id="{4A377BB9-7143-2D0E-8324-92FD08A67F85}"/>
                </a:ext>
              </a:extLst>
            </p:cNvPr>
            <p:cNvSpPr/>
            <p:nvPr/>
          </p:nvSpPr>
          <p:spPr>
            <a:xfrm>
              <a:off x="928271" y="3963494"/>
              <a:ext cx="180000" cy="180000"/>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13" name="object 12">
              <a:extLst>
                <a:ext uri="{FF2B5EF4-FFF2-40B4-BE49-F238E27FC236}">
                  <a16:creationId xmlns:a16="http://schemas.microsoft.com/office/drawing/2014/main" id="{E505A532-8CD7-2512-E8A5-D8CC49645A80}"/>
                </a:ext>
              </a:extLst>
            </p:cNvPr>
            <p:cNvSpPr/>
            <p:nvPr/>
          </p:nvSpPr>
          <p:spPr>
            <a:xfrm>
              <a:off x="928271" y="4218388"/>
              <a:ext cx="180000" cy="180000"/>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grpSp>
      <p:sp>
        <p:nvSpPr>
          <p:cNvPr id="114" name="object 50">
            <a:extLst>
              <a:ext uri="{FF2B5EF4-FFF2-40B4-BE49-F238E27FC236}">
                <a16:creationId xmlns:a16="http://schemas.microsoft.com/office/drawing/2014/main" id="{BB04428A-5EB8-478E-AEE5-FFF349334212}"/>
              </a:ext>
            </a:extLst>
          </p:cNvPr>
          <p:cNvSpPr/>
          <p:nvPr/>
        </p:nvSpPr>
        <p:spPr>
          <a:xfrm>
            <a:off x="532737" y="8088903"/>
            <a:ext cx="6480000" cy="216000"/>
          </a:xfrm>
          <a:custGeom>
            <a:avLst/>
            <a:gdLst/>
            <a:ahLst/>
            <a:cxnLst/>
            <a:rect l="l" t="t" r="r" b="b"/>
            <a:pathLst>
              <a:path w="6120130" h="216534">
                <a:moveTo>
                  <a:pt x="6120003" y="0"/>
                </a:moveTo>
                <a:lnTo>
                  <a:pt x="0" y="0"/>
                </a:lnTo>
                <a:lnTo>
                  <a:pt x="0" y="216001"/>
                </a:lnTo>
                <a:lnTo>
                  <a:pt x="6120003" y="216001"/>
                </a:lnTo>
                <a:lnTo>
                  <a:pt x="6120003" y="0"/>
                </a:lnTo>
                <a:close/>
              </a:path>
            </a:pathLst>
          </a:custGeom>
          <a:solidFill>
            <a:srgbClr val="BD73B0"/>
          </a:solidFill>
        </p:spPr>
        <p:txBody>
          <a:bodyPr wrap="square" lIns="0" tIns="0" rIns="0" bIns="0" rtlCol="0" anchor="ctr"/>
          <a:lstStyle/>
          <a:p>
            <a:pPr algn="ctr" defTabSz="914400"/>
            <a:r>
              <a:rPr kumimoji="1" lang="en-US" altLang="ja-JP" sz="1100" b="1">
                <a:solidFill>
                  <a:prstClr val="white"/>
                </a:solidFill>
                <a:latin typeface="Meiryo UI"/>
                <a:ea typeface="Meiryo UI"/>
              </a:rPr>
              <a:t>D.</a:t>
            </a:r>
            <a:r>
              <a:rPr kumimoji="1" lang="ja-JP" altLang="en-US" sz="1100" b="1">
                <a:solidFill>
                  <a:prstClr val="white"/>
                </a:solidFill>
                <a:latin typeface="Meiryo UI"/>
                <a:ea typeface="Meiryo UI"/>
              </a:rPr>
              <a:t>家族・家庭の様子</a:t>
            </a:r>
            <a:endParaRPr kumimoji="1" lang="ja-JP" altLang="en-US" sz="1100" b="1" dirty="0">
              <a:solidFill>
                <a:prstClr val="white"/>
              </a:solidFill>
              <a:latin typeface="Meiryo UI"/>
              <a:ea typeface="Meiryo UI"/>
            </a:endParaRPr>
          </a:p>
        </p:txBody>
      </p:sp>
      <p:sp>
        <p:nvSpPr>
          <p:cNvPr id="116" name="object 40">
            <a:extLst>
              <a:ext uri="{FF2B5EF4-FFF2-40B4-BE49-F238E27FC236}">
                <a16:creationId xmlns:a16="http://schemas.microsoft.com/office/drawing/2014/main" id="{021D6D18-82CC-A0BE-0EB3-525FAE2611CB}"/>
              </a:ext>
            </a:extLst>
          </p:cNvPr>
          <p:cNvSpPr/>
          <p:nvPr/>
        </p:nvSpPr>
        <p:spPr>
          <a:xfrm>
            <a:off x="532737" y="8309534"/>
            <a:ext cx="6480000" cy="1816403"/>
          </a:xfrm>
          <a:custGeom>
            <a:avLst/>
            <a:gdLst/>
            <a:ahLst/>
            <a:cxnLst/>
            <a:rect l="l" t="t" r="r" b="b"/>
            <a:pathLst>
              <a:path w="6120130" h="2704465">
                <a:moveTo>
                  <a:pt x="0" y="2704058"/>
                </a:moveTo>
                <a:lnTo>
                  <a:pt x="6120003" y="2704058"/>
                </a:lnTo>
                <a:lnTo>
                  <a:pt x="6120003" y="0"/>
                </a:lnTo>
                <a:lnTo>
                  <a:pt x="0" y="0"/>
                </a:lnTo>
                <a:lnTo>
                  <a:pt x="0" y="2704058"/>
                </a:lnTo>
                <a:close/>
              </a:path>
            </a:pathLst>
          </a:custGeom>
          <a:solidFill>
            <a:srgbClr val="F4ECF5"/>
          </a:solidFill>
        </p:spPr>
        <p:txBody>
          <a:bodyPr wrap="square" lIns="0" tIns="0" rIns="0" bIns="0" rtlCol="0"/>
          <a:lstStyle/>
          <a:p>
            <a:pPr defTabSz="914400"/>
            <a:endParaRPr kumimoji="1">
              <a:solidFill>
                <a:prstClr val="black"/>
              </a:solidFill>
              <a:latin typeface="Meiryo UI"/>
              <a:ea typeface="Meiryo UI"/>
            </a:endParaRPr>
          </a:p>
        </p:txBody>
      </p:sp>
      <p:grpSp>
        <p:nvGrpSpPr>
          <p:cNvPr id="226" name="グループ化 225">
            <a:extLst>
              <a:ext uri="{FF2B5EF4-FFF2-40B4-BE49-F238E27FC236}">
                <a16:creationId xmlns:a16="http://schemas.microsoft.com/office/drawing/2014/main" id="{753E0E32-87CE-2CC4-D36C-E8479558BDCF}"/>
              </a:ext>
            </a:extLst>
          </p:cNvPr>
          <p:cNvGrpSpPr/>
          <p:nvPr/>
        </p:nvGrpSpPr>
        <p:grpSpPr>
          <a:xfrm>
            <a:off x="584355" y="8350853"/>
            <a:ext cx="6096765" cy="1754006"/>
            <a:chOff x="872355" y="8492848"/>
            <a:chExt cx="6096765" cy="1754006"/>
          </a:xfrm>
        </p:grpSpPr>
        <p:sp>
          <p:nvSpPr>
            <p:cNvPr id="117" name="object 41">
              <a:extLst>
                <a:ext uri="{FF2B5EF4-FFF2-40B4-BE49-F238E27FC236}">
                  <a16:creationId xmlns:a16="http://schemas.microsoft.com/office/drawing/2014/main" id="{F0C392F2-B1F6-949D-9422-C17178054B8F}"/>
                </a:ext>
              </a:extLst>
            </p:cNvPr>
            <p:cNvSpPr/>
            <p:nvPr/>
          </p:nvSpPr>
          <p:spPr>
            <a:xfrm>
              <a:off x="872355" y="8512555"/>
              <a:ext cx="180000" cy="180000"/>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18" name="object 42">
              <a:extLst>
                <a:ext uri="{FF2B5EF4-FFF2-40B4-BE49-F238E27FC236}">
                  <a16:creationId xmlns:a16="http://schemas.microsoft.com/office/drawing/2014/main" id="{B1E258F7-E436-5893-B21B-831F20B3C409}"/>
                </a:ext>
              </a:extLst>
            </p:cNvPr>
            <p:cNvSpPr/>
            <p:nvPr/>
          </p:nvSpPr>
          <p:spPr>
            <a:xfrm>
              <a:off x="872355" y="8769253"/>
              <a:ext cx="180000" cy="180000"/>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19" name="object 43">
              <a:extLst>
                <a:ext uri="{FF2B5EF4-FFF2-40B4-BE49-F238E27FC236}">
                  <a16:creationId xmlns:a16="http://schemas.microsoft.com/office/drawing/2014/main" id="{052AB300-1E42-B6A8-A8BF-2B027A408126}"/>
                </a:ext>
              </a:extLst>
            </p:cNvPr>
            <p:cNvSpPr/>
            <p:nvPr/>
          </p:nvSpPr>
          <p:spPr>
            <a:xfrm>
              <a:off x="872355" y="9025944"/>
              <a:ext cx="180000" cy="180000"/>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20" name="object 44">
              <a:extLst>
                <a:ext uri="{FF2B5EF4-FFF2-40B4-BE49-F238E27FC236}">
                  <a16:creationId xmlns:a16="http://schemas.microsoft.com/office/drawing/2014/main" id="{C86FC361-8714-3A87-7D12-4CD9CEF8EDB3}"/>
                </a:ext>
              </a:extLst>
            </p:cNvPr>
            <p:cNvSpPr/>
            <p:nvPr/>
          </p:nvSpPr>
          <p:spPr>
            <a:xfrm>
              <a:off x="872355" y="9282642"/>
              <a:ext cx="180000" cy="180000"/>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21" name="object 45">
              <a:extLst>
                <a:ext uri="{FF2B5EF4-FFF2-40B4-BE49-F238E27FC236}">
                  <a16:creationId xmlns:a16="http://schemas.microsoft.com/office/drawing/2014/main" id="{0ACB7BB4-9612-8933-C63D-1E1BAB1EF516}"/>
                </a:ext>
              </a:extLst>
            </p:cNvPr>
            <p:cNvSpPr/>
            <p:nvPr/>
          </p:nvSpPr>
          <p:spPr>
            <a:xfrm>
              <a:off x="872355" y="9539339"/>
              <a:ext cx="180000" cy="180000"/>
            </a:xfrm>
            <a:prstGeom prst="rect">
              <a:avLst/>
            </a:prstGeom>
            <a:blipFill>
              <a:blip r:embed="rId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22" name="object 46">
              <a:extLst>
                <a:ext uri="{FF2B5EF4-FFF2-40B4-BE49-F238E27FC236}">
                  <a16:creationId xmlns:a16="http://schemas.microsoft.com/office/drawing/2014/main" id="{30F2A100-E9AD-CAC6-C676-E56686A777B9}"/>
                </a:ext>
              </a:extLst>
            </p:cNvPr>
            <p:cNvSpPr/>
            <p:nvPr/>
          </p:nvSpPr>
          <p:spPr>
            <a:xfrm>
              <a:off x="872355" y="9796030"/>
              <a:ext cx="180000" cy="180000"/>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23" name="object 47">
              <a:extLst>
                <a:ext uri="{FF2B5EF4-FFF2-40B4-BE49-F238E27FC236}">
                  <a16:creationId xmlns:a16="http://schemas.microsoft.com/office/drawing/2014/main" id="{50DC6487-F2DF-59CB-9887-10F1C3823949}"/>
                </a:ext>
              </a:extLst>
            </p:cNvPr>
            <p:cNvSpPr/>
            <p:nvPr/>
          </p:nvSpPr>
          <p:spPr>
            <a:xfrm>
              <a:off x="872355" y="10052728"/>
              <a:ext cx="180000" cy="180000"/>
            </a:xfrm>
            <a:prstGeom prst="rect">
              <a:avLst/>
            </a:prstGeom>
            <a:blipFill>
              <a:blip r:embed="rId1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24" name="object 54">
              <a:extLst>
                <a:ext uri="{FF2B5EF4-FFF2-40B4-BE49-F238E27FC236}">
                  <a16:creationId xmlns:a16="http://schemas.microsoft.com/office/drawing/2014/main" id="{5BF96E9A-5D2F-EFD8-D179-19E1C9E8CFF4}"/>
                </a:ext>
              </a:extLst>
            </p:cNvPr>
            <p:cNvSpPr/>
            <p:nvPr/>
          </p:nvSpPr>
          <p:spPr>
            <a:xfrm>
              <a:off x="891329" y="8735205"/>
              <a:ext cx="6077791"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25" name="object 55">
              <a:extLst>
                <a:ext uri="{FF2B5EF4-FFF2-40B4-BE49-F238E27FC236}">
                  <a16:creationId xmlns:a16="http://schemas.microsoft.com/office/drawing/2014/main" id="{2E8CF0C7-8698-9723-8D9C-5DD6D25A0E77}"/>
                </a:ext>
              </a:extLst>
            </p:cNvPr>
            <p:cNvSpPr/>
            <p:nvPr/>
          </p:nvSpPr>
          <p:spPr>
            <a:xfrm>
              <a:off x="891329" y="8991896"/>
              <a:ext cx="6077791"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26" name="object 56">
              <a:extLst>
                <a:ext uri="{FF2B5EF4-FFF2-40B4-BE49-F238E27FC236}">
                  <a16:creationId xmlns:a16="http://schemas.microsoft.com/office/drawing/2014/main" id="{6BEFD2E0-50A8-1D57-22A6-2CE402BA3292}"/>
                </a:ext>
              </a:extLst>
            </p:cNvPr>
            <p:cNvSpPr/>
            <p:nvPr/>
          </p:nvSpPr>
          <p:spPr>
            <a:xfrm>
              <a:off x="891329" y="9248594"/>
              <a:ext cx="6077791"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27" name="object 57">
              <a:extLst>
                <a:ext uri="{FF2B5EF4-FFF2-40B4-BE49-F238E27FC236}">
                  <a16:creationId xmlns:a16="http://schemas.microsoft.com/office/drawing/2014/main" id="{5A0BCF8F-E40A-26B8-28FE-5627D50F9007}"/>
                </a:ext>
              </a:extLst>
            </p:cNvPr>
            <p:cNvSpPr/>
            <p:nvPr/>
          </p:nvSpPr>
          <p:spPr>
            <a:xfrm>
              <a:off x="891329" y="9505285"/>
              <a:ext cx="6077791"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28" name="object 58">
              <a:extLst>
                <a:ext uri="{FF2B5EF4-FFF2-40B4-BE49-F238E27FC236}">
                  <a16:creationId xmlns:a16="http://schemas.microsoft.com/office/drawing/2014/main" id="{A04C489F-D7E2-F93B-7B5F-46A9FD320F56}"/>
                </a:ext>
              </a:extLst>
            </p:cNvPr>
            <p:cNvSpPr/>
            <p:nvPr/>
          </p:nvSpPr>
          <p:spPr>
            <a:xfrm>
              <a:off x="891329" y="9761983"/>
              <a:ext cx="6077791"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29" name="object 59">
              <a:extLst>
                <a:ext uri="{FF2B5EF4-FFF2-40B4-BE49-F238E27FC236}">
                  <a16:creationId xmlns:a16="http://schemas.microsoft.com/office/drawing/2014/main" id="{42825DCA-776B-7171-E4DC-0DFE2D94A343}"/>
                </a:ext>
              </a:extLst>
            </p:cNvPr>
            <p:cNvSpPr/>
            <p:nvPr/>
          </p:nvSpPr>
          <p:spPr>
            <a:xfrm>
              <a:off x="891329" y="10018680"/>
              <a:ext cx="6077791"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30" name="テキスト ボックス 129">
              <a:extLst>
                <a:ext uri="{FF2B5EF4-FFF2-40B4-BE49-F238E27FC236}">
                  <a16:creationId xmlns:a16="http://schemas.microsoft.com/office/drawing/2014/main" id="{B0311FE8-F413-DD8B-29BA-852EE8463EE1}"/>
                </a:ext>
              </a:extLst>
            </p:cNvPr>
            <p:cNvSpPr txBox="1"/>
            <p:nvPr/>
          </p:nvSpPr>
          <p:spPr>
            <a:xfrm>
              <a:off x="1081391" y="8492848"/>
              <a:ext cx="5881333"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介護や通院・治療が必要な家族、障害を持つ家族がいる</a:t>
              </a:r>
              <a:endParaRPr kumimoji="1" lang="ja-JP" altLang="en-US" sz="900" dirty="0">
                <a:solidFill>
                  <a:prstClr val="black"/>
                </a:solidFill>
                <a:latin typeface="Meiryo UI"/>
                <a:ea typeface="Meiryo UI"/>
              </a:endParaRPr>
            </a:p>
          </p:txBody>
        </p:sp>
        <p:sp>
          <p:nvSpPr>
            <p:cNvPr id="131" name="テキスト ボックス 130">
              <a:extLst>
                <a:ext uri="{FF2B5EF4-FFF2-40B4-BE49-F238E27FC236}">
                  <a16:creationId xmlns:a16="http://schemas.microsoft.com/office/drawing/2014/main" id="{77BC2F0B-46F6-FE8F-D742-28CC21E56871}"/>
                </a:ext>
              </a:extLst>
            </p:cNvPr>
            <p:cNvSpPr txBox="1"/>
            <p:nvPr/>
          </p:nvSpPr>
          <p:spPr>
            <a:xfrm>
              <a:off x="1074994" y="8740816"/>
              <a:ext cx="5149818" cy="230832"/>
            </a:xfrm>
            <a:prstGeom prst="rect">
              <a:avLst/>
            </a:prstGeom>
            <a:noFill/>
          </p:spPr>
          <p:txBody>
            <a:bodyPr wrap="square">
              <a:spAutoFit/>
            </a:bodyPr>
            <a:lstStyle/>
            <a:p>
              <a:pPr defTabSz="914400"/>
              <a:r>
                <a:rPr kumimoji="1" lang="ja-JP" altLang="en-US" sz="900" dirty="0">
                  <a:solidFill>
                    <a:prstClr val="black"/>
                  </a:solidFill>
                  <a:latin typeface="Meiryo UI"/>
                  <a:ea typeface="Meiryo UI"/>
                </a:rPr>
                <a:t>家族の中に精神疾患、依存症（アルコール、薬物、ギャンブル等）を抱える者がいる</a:t>
              </a:r>
            </a:p>
          </p:txBody>
        </p:sp>
        <p:sp>
          <p:nvSpPr>
            <p:cNvPr id="132" name="テキスト ボックス 131">
              <a:extLst>
                <a:ext uri="{FF2B5EF4-FFF2-40B4-BE49-F238E27FC236}">
                  <a16:creationId xmlns:a16="http://schemas.microsoft.com/office/drawing/2014/main" id="{EC3F7531-C1E8-7325-9B05-8B9D4007EBE5}"/>
                </a:ext>
              </a:extLst>
            </p:cNvPr>
            <p:cNvSpPr txBox="1"/>
            <p:nvPr/>
          </p:nvSpPr>
          <p:spPr>
            <a:xfrm>
              <a:off x="1081391" y="8999082"/>
              <a:ext cx="5881333"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疲れている様子や精神的に不安定な様子がみられる家族がいる</a:t>
              </a:r>
              <a:endParaRPr kumimoji="1" lang="ja-JP" altLang="en-US" sz="900" dirty="0">
                <a:solidFill>
                  <a:prstClr val="black"/>
                </a:solidFill>
                <a:latin typeface="Meiryo UI"/>
                <a:ea typeface="Meiryo UI"/>
              </a:endParaRPr>
            </a:p>
          </p:txBody>
        </p:sp>
        <p:sp>
          <p:nvSpPr>
            <p:cNvPr id="133" name="テキスト ボックス 132">
              <a:extLst>
                <a:ext uri="{FF2B5EF4-FFF2-40B4-BE49-F238E27FC236}">
                  <a16:creationId xmlns:a16="http://schemas.microsoft.com/office/drawing/2014/main" id="{4E7E97CB-B2B7-79A8-BD9C-F64451D9173D}"/>
                </a:ext>
              </a:extLst>
            </p:cNvPr>
            <p:cNvSpPr txBox="1"/>
            <p:nvPr/>
          </p:nvSpPr>
          <p:spPr>
            <a:xfrm>
              <a:off x="1081391" y="9254268"/>
              <a:ext cx="5881333"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家族が若者の収入やケア能力を全面的に当てにしている</a:t>
              </a:r>
              <a:endParaRPr kumimoji="1" lang="ja-JP" altLang="en-US" sz="900" dirty="0">
                <a:solidFill>
                  <a:prstClr val="black"/>
                </a:solidFill>
                <a:latin typeface="Meiryo UI"/>
                <a:ea typeface="Meiryo UI"/>
              </a:endParaRPr>
            </a:p>
          </p:txBody>
        </p:sp>
        <p:sp>
          <p:nvSpPr>
            <p:cNvPr id="134" name="テキスト ボックス 133">
              <a:extLst>
                <a:ext uri="{FF2B5EF4-FFF2-40B4-BE49-F238E27FC236}">
                  <a16:creationId xmlns:a16="http://schemas.microsoft.com/office/drawing/2014/main" id="{22C85869-4BC2-ABBB-CB90-29095E64EB46}"/>
                </a:ext>
              </a:extLst>
            </p:cNvPr>
            <p:cNvSpPr txBox="1"/>
            <p:nvPr/>
          </p:nvSpPr>
          <p:spPr>
            <a:xfrm>
              <a:off x="1081391" y="9510305"/>
              <a:ext cx="5881333"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家庭内が散らかっている、生活環境が整っていない</a:t>
              </a:r>
              <a:endParaRPr kumimoji="1" lang="ja-JP" altLang="en-US" sz="900" dirty="0">
                <a:solidFill>
                  <a:prstClr val="black"/>
                </a:solidFill>
                <a:latin typeface="Meiryo UI"/>
                <a:ea typeface="Meiryo UI"/>
              </a:endParaRPr>
            </a:p>
          </p:txBody>
        </p:sp>
        <p:sp>
          <p:nvSpPr>
            <p:cNvPr id="135" name="テキスト ボックス 134">
              <a:extLst>
                <a:ext uri="{FF2B5EF4-FFF2-40B4-BE49-F238E27FC236}">
                  <a16:creationId xmlns:a16="http://schemas.microsoft.com/office/drawing/2014/main" id="{04DE18B5-A09E-C337-47FD-1A9FD47795AD}"/>
                </a:ext>
              </a:extLst>
            </p:cNvPr>
            <p:cNvSpPr txBox="1"/>
            <p:nvPr/>
          </p:nvSpPr>
          <p:spPr>
            <a:xfrm>
              <a:off x="1081391" y="9765158"/>
              <a:ext cx="5881333"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必要な福祉サービス（介護保険、障害福祉、家事援助等）の導入を拒否している</a:t>
              </a:r>
              <a:endParaRPr kumimoji="1" lang="ja-JP" altLang="en-US" sz="900" dirty="0">
                <a:solidFill>
                  <a:prstClr val="black"/>
                </a:solidFill>
                <a:latin typeface="Meiryo UI"/>
                <a:ea typeface="Meiryo UI"/>
              </a:endParaRPr>
            </a:p>
          </p:txBody>
        </p:sp>
        <p:sp>
          <p:nvSpPr>
            <p:cNvPr id="136" name="テキスト ボックス 135">
              <a:extLst>
                <a:ext uri="{FF2B5EF4-FFF2-40B4-BE49-F238E27FC236}">
                  <a16:creationId xmlns:a16="http://schemas.microsoft.com/office/drawing/2014/main" id="{55AD63F1-591A-3BF0-69AA-35BBC33E0A44}"/>
                </a:ext>
              </a:extLst>
            </p:cNvPr>
            <p:cNvSpPr txBox="1"/>
            <p:nvPr/>
          </p:nvSpPr>
          <p:spPr>
            <a:xfrm>
              <a:off x="1081391" y="10016022"/>
              <a:ext cx="2352533"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経済的に困窮している</a:t>
              </a:r>
              <a:endParaRPr kumimoji="1" lang="ja-JP" altLang="en-US" sz="900" dirty="0">
                <a:solidFill>
                  <a:prstClr val="black"/>
                </a:solidFill>
                <a:latin typeface="Meiryo UI"/>
                <a:ea typeface="Meiryo UI"/>
              </a:endParaRPr>
            </a:p>
          </p:txBody>
        </p:sp>
      </p:grpSp>
      <p:sp>
        <p:nvSpPr>
          <p:cNvPr id="138" name="object 32">
            <a:extLst>
              <a:ext uri="{FF2B5EF4-FFF2-40B4-BE49-F238E27FC236}">
                <a16:creationId xmlns:a16="http://schemas.microsoft.com/office/drawing/2014/main" id="{7BA528CF-30F2-4162-386A-6916662C7C96}"/>
              </a:ext>
            </a:extLst>
          </p:cNvPr>
          <p:cNvSpPr/>
          <p:nvPr/>
        </p:nvSpPr>
        <p:spPr>
          <a:xfrm>
            <a:off x="532737" y="3781739"/>
            <a:ext cx="6480000" cy="432000"/>
          </a:xfrm>
          <a:custGeom>
            <a:avLst/>
            <a:gdLst/>
            <a:ahLst/>
            <a:cxnLst/>
            <a:rect l="l" t="t" r="r" b="b"/>
            <a:pathLst>
              <a:path w="6120130" h="216535">
                <a:moveTo>
                  <a:pt x="6120003" y="0"/>
                </a:moveTo>
                <a:lnTo>
                  <a:pt x="0" y="0"/>
                </a:lnTo>
                <a:lnTo>
                  <a:pt x="0" y="216001"/>
                </a:lnTo>
                <a:lnTo>
                  <a:pt x="6120003" y="216001"/>
                </a:lnTo>
                <a:lnTo>
                  <a:pt x="6120003" y="0"/>
                </a:lnTo>
                <a:close/>
              </a:path>
            </a:pathLst>
          </a:custGeom>
          <a:solidFill>
            <a:srgbClr val="657CBD"/>
          </a:solidFill>
        </p:spPr>
        <p:txBody>
          <a:bodyPr wrap="square" lIns="0" tIns="0" rIns="0" bIns="0" rtlCol="0" anchor="ctr" anchorCtr="0"/>
          <a:lstStyle/>
          <a:p>
            <a:pPr algn="ctr" defTabSz="914400"/>
            <a:r>
              <a:rPr kumimoji="1" lang="en-US" altLang="ja-JP" sz="1100" b="1">
                <a:solidFill>
                  <a:prstClr val="white"/>
                </a:solidFill>
                <a:latin typeface="Meiryo UI"/>
                <a:ea typeface="Meiryo UI"/>
              </a:rPr>
              <a:t>B.</a:t>
            </a:r>
            <a:r>
              <a:rPr kumimoji="1" lang="ja-JP" altLang="en-US" sz="1100" b="1">
                <a:solidFill>
                  <a:prstClr val="white"/>
                </a:solidFill>
                <a:latin typeface="Meiryo UI"/>
                <a:ea typeface="Meiryo UI"/>
              </a:rPr>
              <a:t>ケアによる心身の負荷と自立への影響（若者の様子）</a:t>
            </a:r>
          </a:p>
          <a:p>
            <a:pPr algn="ctr" defTabSz="914400"/>
            <a:r>
              <a:rPr kumimoji="1" lang="ja-JP" altLang="en-US" sz="800" b="1">
                <a:solidFill>
                  <a:prstClr val="white"/>
                </a:solidFill>
                <a:latin typeface="Meiryo UI"/>
                <a:ea typeface="Meiryo UI"/>
              </a:rPr>
              <a:t>若者期では、影響が将来のキャリアや独立に直結する項目が重要になります。</a:t>
            </a:r>
            <a:endParaRPr kumimoji="1" lang="ja-JP" altLang="en-US" sz="800" b="1" dirty="0">
              <a:solidFill>
                <a:prstClr val="white"/>
              </a:solidFill>
              <a:latin typeface="Meiryo UI"/>
              <a:ea typeface="Meiryo UI"/>
            </a:endParaRPr>
          </a:p>
        </p:txBody>
      </p:sp>
      <p:sp>
        <p:nvSpPr>
          <p:cNvPr id="139" name="object 39">
            <a:extLst>
              <a:ext uri="{FF2B5EF4-FFF2-40B4-BE49-F238E27FC236}">
                <a16:creationId xmlns:a16="http://schemas.microsoft.com/office/drawing/2014/main" id="{6B310863-9075-0B3D-EF10-C725C199B622}"/>
              </a:ext>
            </a:extLst>
          </p:cNvPr>
          <p:cNvSpPr/>
          <p:nvPr/>
        </p:nvSpPr>
        <p:spPr>
          <a:xfrm>
            <a:off x="532737" y="6267469"/>
            <a:ext cx="6480000" cy="216000"/>
          </a:xfrm>
          <a:custGeom>
            <a:avLst/>
            <a:gdLst/>
            <a:ahLst/>
            <a:cxnLst/>
            <a:rect l="l" t="t" r="r" b="b"/>
            <a:pathLst>
              <a:path w="6120130" h="216535">
                <a:moveTo>
                  <a:pt x="6120003" y="0"/>
                </a:moveTo>
                <a:lnTo>
                  <a:pt x="0" y="0"/>
                </a:lnTo>
                <a:lnTo>
                  <a:pt x="0" y="216001"/>
                </a:lnTo>
                <a:lnTo>
                  <a:pt x="6120003" y="216001"/>
                </a:lnTo>
                <a:lnTo>
                  <a:pt x="6120003" y="0"/>
                </a:lnTo>
                <a:close/>
              </a:path>
            </a:pathLst>
          </a:custGeom>
          <a:solidFill>
            <a:srgbClr val="519FD7"/>
          </a:solidFill>
        </p:spPr>
        <p:txBody>
          <a:bodyPr wrap="square" lIns="0" tIns="0" rIns="0" bIns="0" rtlCol="0" anchor="ctr"/>
          <a:lstStyle/>
          <a:p>
            <a:pPr algn="ctr" defTabSz="914400"/>
            <a:r>
              <a:rPr kumimoji="1" lang="en-US" altLang="ja-JP" sz="1100" b="1" dirty="0">
                <a:solidFill>
                  <a:prstClr val="white"/>
                </a:solidFill>
                <a:latin typeface="Meiryo UI"/>
                <a:ea typeface="Meiryo UI"/>
              </a:rPr>
              <a:t>C.</a:t>
            </a:r>
            <a:r>
              <a:rPr lang="ja-JP" altLang="en-US" sz="1100" b="1" dirty="0">
                <a:solidFill>
                  <a:schemeClr val="bg1"/>
                </a:solidFill>
                <a:latin typeface="Meiryo UI" panose="020B0604030504040204" pitchFamily="50" charset="-128"/>
                <a:ea typeface="Meiryo UI" panose="020B0604030504040204" pitchFamily="50" charset="-128"/>
              </a:rPr>
              <a:t>若者が必要な支援を受けられていない様子（または環境の不足）</a:t>
            </a:r>
            <a:endParaRPr kumimoji="1" lang="ja-JP" altLang="en-US" sz="1100" b="1" dirty="0">
              <a:solidFill>
                <a:schemeClr val="bg1"/>
              </a:solidFill>
              <a:latin typeface="Meiryo UI" panose="020B0604030504040204" pitchFamily="50" charset="-128"/>
              <a:ea typeface="Meiryo UI" panose="020B0604030504040204" pitchFamily="50" charset="-128"/>
            </a:endParaRPr>
          </a:p>
        </p:txBody>
      </p:sp>
      <p:sp>
        <p:nvSpPr>
          <p:cNvPr id="140" name="object 32">
            <a:extLst>
              <a:ext uri="{FF2B5EF4-FFF2-40B4-BE49-F238E27FC236}">
                <a16:creationId xmlns:a16="http://schemas.microsoft.com/office/drawing/2014/main" id="{80E200C0-C050-B726-BAC8-AB1B9CBF6DB7}"/>
              </a:ext>
            </a:extLst>
          </p:cNvPr>
          <p:cNvSpPr/>
          <p:nvPr/>
        </p:nvSpPr>
        <p:spPr>
          <a:xfrm>
            <a:off x="532737" y="6483969"/>
            <a:ext cx="6480000" cy="1602383"/>
          </a:xfrm>
          <a:custGeom>
            <a:avLst/>
            <a:gdLst/>
            <a:ahLst/>
            <a:cxnLst/>
            <a:rect l="l" t="t" r="r" b="b"/>
            <a:pathLst>
              <a:path w="6120130" h="1163954">
                <a:moveTo>
                  <a:pt x="0" y="1163878"/>
                </a:moveTo>
                <a:lnTo>
                  <a:pt x="6120003" y="1163878"/>
                </a:lnTo>
                <a:lnTo>
                  <a:pt x="6120003" y="0"/>
                </a:lnTo>
                <a:lnTo>
                  <a:pt x="0" y="0"/>
                </a:lnTo>
                <a:lnTo>
                  <a:pt x="0" y="1163878"/>
                </a:lnTo>
                <a:close/>
              </a:path>
            </a:pathLst>
          </a:custGeom>
          <a:solidFill>
            <a:srgbClr val="EAF0F9"/>
          </a:solidFill>
        </p:spPr>
        <p:txBody>
          <a:bodyPr wrap="square" lIns="0" tIns="0" rIns="0" bIns="0" rtlCol="0"/>
          <a:lstStyle/>
          <a:p>
            <a:pPr defTabSz="914400"/>
            <a:endParaRPr kumimoji="1" dirty="0">
              <a:solidFill>
                <a:prstClr val="black"/>
              </a:solidFill>
              <a:latin typeface="Meiryo UI"/>
              <a:ea typeface="Meiryo UI"/>
            </a:endParaRPr>
          </a:p>
        </p:txBody>
      </p:sp>
      <p:sp>
        <p:nvSpPr>
          <p:cNvPr id="141" name="object 14">
            <a:extLst>
              <a:ext uri="{FF2B5EF4-FFF2-40B4-BE49-F238E27FC236}">
                <a16:creationId xmlns:a16="http://schemas.microsoft.com/office/drawing/2014/main" id="{C8EE1C38-D0E8-3E00-1702-A55A65FC2217}"/>
              </a:ext>
            </a:extLst>
          </p:cNvPr>
          <p:cNvSpPr/>
          <p:nvPr/>
        </p:nvSpPr>
        <p:spPr>
          <a:xfrm>
            <a:off x="532737" y="4222668"/>
            <a:ext cx="6480000" cy="2040042"/>
          </a:xfrm>
          <a:custGeom>
            <a:avLst/>
            <a:gdLst/>
            <a:ahLst/>
            <a:cxnLst/>
            <a:rect l="l" t="t" r="r" b="b"/>
            <a:pathLst>
              <a:path w="6120130" h="2190750">
                <a:moveTo>
                  <a:pt x="0" y="2190661"/>
                </a:moveTo>
                <a:lnTo>
                  <a:pt x="6120003" y="2190661"/>
                </a:lnTo>
                <a:lnTo>
                  <a:pt x="6120003" y="0"/>
                </a:lnTo>
                <a:lnTo>
                  <a:pt x="0" y="0"/>
                </a:lnTo>
                <a:lnTo>
                  <a:pt x="0" y="2190661"/>
                </a:lnTo>
                <a:close/>
              </a:path>
            </a:pathLst>
          </a:custGeom>
          <a:solidFill>
            <a:srgbClr val="E9EBF6"/>
          </a:solidFill>
        </p:spPr>
        <p:txBody>
          <a:bodyPr wrap="square" lIns="0" tIns="0" rIns="0" bIns="0" rtlCol="0"/>
          <a:lstStyle/>
          <a:p>
            <a:pPr defTabSz="914400"/>
            <a:endParaRPr kumimoji="1">
              <a:solidFill>
                <a:prstClr val="black"/>
              </a:solidFill>
              <a:latin typeface="Meiryo UI"/>
              <a:ea typeface="Meiryo UI"/>
            </a:endParaRPr>
          </a:p>
        </p:txBody>
      </p:sp>
      <p:sp>
        <p:nvSpPr>
          <p:cNvPr id="142" name="object 2">
            <a:extLst>
              <a:ext uri="{FF2B5EF4-FFF2-40B4-BE49-F238E27FC236}">
                <a16:creationId xmlns:a16="http://schemas.microsoft.com/office/drawing/2014/main" id="{A0DA8291-9C31-E0C0-FB59-AFC09EFF0DF1}"/>
              </a:ext>
            </a:extLst>
          </p:cNvPr>
          <p:cNvSpPr txBox="1"/>
          <p:nvPr/>
        </p:nvSpPr>
        <p:spPr>
          <a:xfrm>
            <a:off x="1278889" y="126178"/>
            <a:ext cx="5001895" cy="241092"/>
          </a:xfrm>
          <a:prstGeom prst="rect">
            <a:avLst/>
          </a:prstGeom>
        </p:spPr>
        <p:txBody>
          <a:bodyPr vert="horz" wrap="square" lIns="0" tIns="86360" rIns="0" bIns="0" rtlCol="0">
            <a:spAutoFit/>
          </a:bodyPr>
          <a:lstStyle/>
          <a:p>
            <a:pPr algn="ctr">
              <a:lnSpc>
                <a:spcPct val="100000"/>
              </a:lnSpc>
              <a:spcBef>
                <a:spcPts val="680"/>
              </a:spcBef>
              <a:tabLst>
                <a:tab pos="1063625" algn="l"/>
                <a:tab pos="1673225" algn="l"/>
                <a:tab pos="2481263"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若者ケアラーに</a:t>
            </a:r>
            <a:r>
              <a:rPr sz="1000" b="1" dirty="0" err="1">
                <a:solidFill>
                  <a:srgbClr val="414042"/>
                </a:solidFill>
                <a:latin typeface="Meiryo UI" panose="020B0604030504040204" pitchFamily="50" charset="-128"/>
                <a:ea typeface="Meiryo UI" panose="020B0604030504040204" pitchFamily="50" charset="-128"/>
                <a:cs typeface="Source Han Sans JP Heavy"/>
              </a:rPr>
              <a:t>気付くポイントの一例（チェックリスト</a:t>
            </a: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100" dirty="0">
              <a:latin typeface="Meiryo UI" panose="020B0604030504040204" pitchFamily="50" charset="-128"/>
              <a:ea typeface="Meiryo UI" panose="020B0604030504040204" pitchFamily="50" charset="-128"/>
              <a:cs typeface="Source Han Sans JP"/>
            </a:endParaRPr>
          </a:p>
        </p:txBody>
      </p:sp>
      <p:sp>
        <p:nvSpPr>
          <p:cNvPr id="143" name="object 2">
            <a:extLst>
              <a:ext uri="{FF2B5EF4-FFF2-40B4-BE49-F238E27FC236}">
                <a16:creationId xmlns:a16="http://schemas.microsoft.com/office/drawing/2014/main" id="{0B0E1810-2CF4-CFF0-FA75-F502A010E9E0}"/>
              </a:ext>
            </a:extLst>
          </p:cNvPr>
          <p:cNvSpPr txBox="1"/>
          <p:nvPr/>
        </p:nvSpPr>
        <p:spPr>
          <a:xfrm>
            <a:off x="728891" y="477582"/>
            <a:ext cx="6192609" cy="394980"/>
          </a:xfrm>
          <a:prstGeom prst="rect">
            <a:avLst/>
          </a:prstGeom>
        </p:spPr>
        <p:txBody>
          <a:bodyPr vert="horz" wrap="square" lIns="0" tIns="86360" rIns="0" bIns="0" rtlCol="0">
            <a:spAutoFit/>
          </a:bodyPr>
          <a:lstStyle/>
          <a:p>
            <a:pPr marL="12065">
              <a:lnSpc>
                <a:spcPct val="100000"/>
              </a:lnSpc>
              <a:tabLst>
                <a:tab pos="201295" algn="l"/>
              </a:tabLst>
            </a:pPr>
            <a:r>
              <a:rPr lang="ja-JP" altLang="en-US" sz="1000" dirty="0">
                <a:latin typeface="Meiryo UI" panose="020B0604030504040204" pitchFamily="50" charset="-128"/>
                <a:ea typeface="Meiryo UI" panose="020B0604030504040204" pitchFamily="50" charset="-128"/>
              </a:rPr>
              <a:t>このチェックリストは、福祉、若者支援機関、医療、教育（大学等）、雇用支援機関の職員が、若者ケアラーかもしれない若者やその家庭の状況に気付くための視点を提供します。</a:t>
            </a:r>
            <a:endParaRPr sz="1000" dirty="0">
              <a:latin typeface="Meiryo UI" panose="020B0604030504040204" pitchFamily="50" charset="-128"/>
              <a:ea typeface="Meiryo UI" panose="020B0604030504040204" pitchFamily="50" charset="-128"/>
              <a:cs typeface="Source Han Sans JP"/>
            </a:endParaRPr>
          </a:p>
        </p:txBody>
      </p:sp>
      <p:grpSp>
        <p:nvGrpSpPr>
          <p:cNvPr id="176" name="グループ化 175">
            <a:extLst>
              <a:ext uri="{FF2B5EF4-FFF2-40B4-BE49-F238E27FC236}">
                <a16:creationId xmlns:a16="http://schemas.microsoft.com/office/drawing/2014/main" id="{990FED86-D1A0-FE90-4D1D-38F1C331343B}"/>
              </a:ext>
            </a:extLst>
          </p:cNvPr>
          <p:cNvGrpSpPr/>
          <p:nvPr/>
        </p:nvGrpSpPr>
        <p:grpSpPr>
          <a:xfrm>
            <a:off x="585138" y="4232791"/>
            <a:ext cx="6673585" cy="2002094"/>
            <a:chOff x="1001871" y="3507180"/>
            <a:chExt cx="6673585" cy="2002094"/>
          </a:xfrm>
        </p:grpSpPr>
        <p:sp>
          <p:nvSpPr>
            <p:cNvPr id="177" name="object 15">
              <a:extLst>
                <a:ext uri="{FF2B5EF4-FFF2-40B4-BE49-F238E27FC236}">
                  <a16:creationId xmlns:a16="http://schemas.microsoft.com/office/drawing/2014/main" id="{6FFB15E4-C612-03F9-3EC5-AA6E77741448}"/>
                </a:ext>
              </a:extLst>
            </p:cNvPr>
            <p:cNvSpPr/>
            <p:nvPr/>
          </p:nvSpPr>
          <p:spPr>
            <a:xfrm>
              <a:off x="1001871" y="3532404"/>
              <a:ext cx="180000" cy="180000"/>
            </a:xfrm>
            <a:prstGeom prst="rect">
              <a:avLst/>
            </a:prstGeom>
            <a:blipFill>
              <a:blip r:embed="rId11" cstate="print"/>
              <a:stretch>
                <a:fillRect/>
              </a:stretch>
            </a:blipFill>
          </p:spPr>
          <p:txBody>
            <a:bodyPr wrap="square" lIns="0" tIns="0" rIns="0" bIns="0" rtlCol="0"/>
            <a:lstStyle/>
            <a:p>
              <a:pPr defTabSz="914400"/>
              <a:endParaRPr kumimoji="1" sz="900">
                <a:solidFill>
                  <a:prstClr val="black"/>
                </a:solidFill>
                <a:latin typeface="Meiryo UI"/>
                <a:ea typeface="Meiryo UI"/>
              </a:endParaRPr>
            </a:p>
          </p:txBody>
        </p:sp>
        <p:sp>
          <p:nvSpPr>
            <p:cNvPr id="178" name="object 24">
              <a:extLst>
                <a:ext uri="{FF2B5EF4-FFF2-40B4-BE49-F238E27FC236}">
                  <a16:creationId xmlns:a16="http://schemas.microsoft.com/office/drawing/2014/main" id="{C3588333-CBCD-A9E5-5531-5BB73D109FB9}"/>
                </a:ext>
              </a:extLst>
            </p:cNvPr>
            <p:cNvSpPr/>
            <p:nvPr/>
          </p:nvSpPr>
          <p:spPr>
            <a:xfrm>
              <a:off x="1025643" y="375505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sz="900">
                <a:solidFill>
                  <a:prstClr val="black"/>
                </a:solidFill>
                <a:latin typeface="Meiryo UI"/>
                <a:ea typeface="Meiryo UI"/>
              </a:endParaRPr>
            </a:p>
          </p:txBody>
        </p:sp>
        <p:sp>
          <p:nvSpPr>
            <p:cNvPr id="179" name="object 25">
              <a:extLst>
                <a:ext uri="{FF2B5EF4-FFF2-40B4-BE49-F238E27FC236}">
                  <a16:creationId xmlns:a16="http://schemas.microsoft.com/office/drawing/2014/main" id="{857006E4-234F-4DEE-83C7-2BE9E1B5877E}"/>
                </a:ext>
              </a:extLst>
            </p:cNvPr>
            <p:cNvSpPr/>
            <p:nvPr/>
          </p:nvSpPr>
          <p:spPr>
            <a:xfrm>
              <a:off x="1025643" y="401174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sz="900">
                <a:solidFill>
                  <a:prstClr val="black"/>
                </a:solidFill>
                <a:latin typeface="Meiryo UI"/>
                <a:ea typeface="Meiryo UI"/>
              </a:endParaRPr>
            </a:p>
          </p:txBody>
        </p:sp>
        <p:sp>
          <p:nvSpPr>
            <p:cNvPr id="180" name="object 26">
              <a:extLst>
                <a:ext uri="{FF2B5EF4-FFF2-40B4-BE49-F238E27FC236}">
                  <a16:creationId xmlns:a16="http://schemas.microsoft.com/office/drawing/2014/main" id="{1763132B-0516-BD74-D9CC-E764C74DC9B6}"/>
                </a:ext>
              </a:extLst>
            </p:cNvPr>
            <p:cNvSpPr/>
            <p:nvPr/>
          </p:nvSpPr>
          <p:spPr>
            <a:xfrm>
              <a:off x="1025643" y="401174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sz="900">
                <a:solidFill>
                  <a:prstClr val="black"/>
                </a:solidFill>
                <a:latin typeface="Meiryo UI"/>
                <a:ea typeface="Meiryo UI"/>
              </a:endParaRPr>
            </a:p>
          </p:txBody>
        </p:sp>
        <p:sp>
          <p:nvSpPr>
            <p:cNvPr id="181" name="object 27">
              <a:extLst>
                <a:ext uri="{FF2B5EF4-FFF2-40B4-BE49-F238E27FC236}">
                  <a16:creationId xmlns:a16="http://schemas.microsoft.com/office/drawing/2014/main" id="{8390D2C0-05A1-8294-756A-56F174388437}"/>
                </a:ext>
              </a:extLst>
            </p:cNvPr>
            <p:cNvSpPr/>
            <p:nvPr/>
          </p:nvSpPr>
          <p:spPr>
            <a:xfrm>
              <a:off x="1025643" y="426844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sz="900">
                <a:solidFill>
                  <a:prstClr val="black"/>
                </a:solidFill>
                <a:latin typeface="Meiryo UI"/>
                <a:ea typeface="Meiryo UI"/>
              </a:endParaRPr>
            </a:p>
          </p:txBody>
        </p:sp>
        <p:sp>
          <p:nvSpPr>
            <p:cNvPr id="182" name="object 28">
              <a:extLst>
                <a:ext uri="{FF2B5EF4-FFF2-40B4-BE49-F238E27FC236}">
                  <a16:creationId xmlns:a16="http://schemas.microsoft.com/office/drawing/2014/main" id="{575B550B-5EF4-4301-AAD5-DB6F5678319B}"/>
                </a:ext>
              </a:extLst>
            </p:cNvPr>
            <p:cNvSpPr/>
            <p:nvPr/>
          </p:nvSpPr>
          <p:spPr>
            <a:xfrm>
              <a:off x="1025643" y="452514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sz="900">
                <a:solidFill>
                  <a:prstClr val="black"/>
                </a:solidFill>
                <a:latin typeface="Meiryo UI"/>
                <a:ea typeface="Meiryo UI"/>
              </a:endParaRPr>
            </a:p>
          </p:txBody>
        </p:sp>
        <p:sp>
          <p:nvSpPr>
            <p:cNvPr id="183" name="object 29">
              <a:extLst>
                <a:ext uri="{FF2B5EF4-FFF2-40B4-BE49-F238E27FC236}">
                  <a16:creationId xmlns:a16="http://schemas.microsoft.com/office/drawing/2014/main" id="{66096EE1-3E16-B03C-5878-48BE271595CD}"/>
                </a:ext>
              </a:extLst>
            </p:cNvPr>
            <p:cNvSpPr/>
            <p:nvPr/>
          </p:nvSpPr>
          <p:spPr>
            <a:xfrm>
              <a:off x="1025643" y="478183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sz="900">
                <a:solidFill>
                  <a:prstClr val="black"/>
                </a:solidFill>
                <a:latin typeface="Meiryo UI"/>
                <a:ea typeface="Meiryo UI"/>
              </a:endParaRPr>
            </a:p>
          </p:txBody>
        </p:sp>
        <p:sp>
          <p:nvSpPr>
            <p:cNvPr id="184" name="object 30">
              <a:extLst>
                <a:ext uri="{FF2B5EF4-FFF2-40B4-BE49-F238E27FC236}">
                  <a16:creationId xmlns:a16="http://schemas.microsoft.com/office/drawing/2014/main" id="{BBB87086-315D-073E-DBD0-FB10DC2C6568}"/>
                </a:ext>
              </a:extLst>
            </p:cNvPr>
            <p:cNvSpPr/>
            <p:nvPr/>
          </p:nvSpPr>
          <p:spPr>
            <a:xfrm>
              <a:off x="1025643" y="503852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sz="900">
                <a:solidFill>
                  <a:prstClr val="black"/>
                </a:solidFill>
                <a:latin typeface="Meiryo UI"/>
                <a:ea typeface="Meiryo UI"/>
              </a:endParaRPr>
            </a:p>
          </p:txBody>
        </p:sp>
        <p:sp>
          <p:nvSpPr>
            <p:cNvPr id="185" name="object 31">
              <a:extLst>
                <a:ext uri="{FF2B5EF4-FFF2-40B4-BE49-F238E27FC236}">
                  <a16:creationId xmlns:a16="http://schemas.microsoft.com/office/drawing/2014/main" id="{64DBB3DF-C680-586D-45C3-6504F73513B1}"/>
                </a:ext>
              </a:extLst>
            </p:cNvPr>
            <p:cNvSpPr/>
            <p:nvPr/>
          </p:nvSpPr>
          <p:spPr>
            <a:xfrm>
              <a:off x="1025643" y="529522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sz="900">
                <a:solidFill>
                  <a:prstClr val="black"/>
                </a:solidFill>
                <a:latin typeface="Meiryo UI"/>
                <a:ea typeface="Meiryo UI"/>
              </a:endParaRPr>
            </a:p>
          </p:txBody>
        </p:sp>
        <p:sp>
          <p:nvSpPr>
            <p:cNvPr id="186" name="テキスト ボックス 185">
              <a:extLst>
                <a:ext uri="{FF2B5EF4-FFF2-40B4-BE49-F238E27FC236}">
                  <a16:creationId xmlns:a16="http://schemas.microsoft.com/office/drawing/2014/main" id="{AB2E56B9-192D-8908-982C-C8B04DCE17D7}"/>
                </a:ext>
              </a:extLst>
            </p:cNvPr>
            <p:cNvSpPr txBox="1"/>
            <p:nvPr/>
          </p:nvSpPr>
          <p:spPr>
            <a:xfrm>
              <a:off x="1200150" y="3507180"/>
              <a:ext cx="5400000"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疲れている様子や精神的な不安定さがみられる（感情の起伏が激しい</a:t>
              </a:r>
              <a:r>
                <a:rPr kumimoji="1" lang="en-US" altLang="ja-JP" sz="900">
                  <a:solidFill>
                    <a:prstClr val="black"/>
                  </a:solidFill>
                  <a:latin typeface="Meiryo UI"/>
                  <a:ea typeface="Meiryo UI"/>
                </a:rPr>
                <a:t>/</a:t>
              </a:r>
              <a:r>
                <a:rPr kumimoji="1" lang="ja-JP" altLang="en-US" sz="900">
                  <a:solidFill>
                    <a:prstClr val="black"/>
                  </a:solidFill>
                  <a:latin typeface="Meiryo UI"/>
                  <a:ea typeface="Meiryo UI"/>
                </a:rPr>
                <a:t>感情を出さない）</a:t>
              </a:r>
              <a:endParaRPr kumimoji="1" lang="ja-JP" altLang="en-US" sz="900" dirty="0">
                <a:solidFill>
                  <a:prstClr val="black"/>
                </a:solidFill>
                <a:latin typeface="Meiryo UI"/>
                <a:ea typeface="Meiryo UI"/>
              </a:endParaRPr>
            </a:p>
          </p:txBody>
        </p:sp>
        <p:sp>
          <p:nvSpPr>
            <p:cNvPr id="187" name="テキスト ボックス 186">
              <a:extLst>
                <a:ext uri="{FF2B5EF4-FFF2-40B4-BE49-F238E27FC236}">
                  <a16:creationId xmlns:a16="http://schemas.microsoft.com/office/drawing/2014/main" id="{B7EF0B26-C416-9096-386A-59FF24DDBD88}"/>
                </a:ext>
              </a:extLst>
            </p:cNvPr>
            <p:cNvSpPr txBox="1"/>
            <p:nvPr/>
          </p:nvSpPr>
          <p:spPr>
            <a:xfrm>
              <a:off x="1200150" y="3764699"/>
              <a:ext cx="5400000"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ケアの影響で自分の時間が全く取れていない（自由時間、休息時間）</a:t>
              </a:r>
              <a:endParaRPr kumimoji="1" lang="ja-JP" altLang="en-US" sz="900" dirty="0">
                <a:solidFill>
                  <a:prstClr val="black"/>
                </a:solidFill>
                <a:latin typeface="Meiryo UI"/>
                <a:ea typeface="Meiryo UI"/>
              </a:endParaRPr>
            </a:p>
          </p:txBody>
        </p:sp>
        <p:sp>
          <p:nvSpPr>
            <p:cNvPr id="188" name="テキスト ボックス 187">
              <a:extLst>
                <a:ext uri="{FF2B5EF4-FFF2-40B4-BE49-F238E27FC236}">
                  <a16:creationId xmlns:a16="http://schemas.microsoft.com/office/drawing/2014/main" id="{0977FEF5-ADEE-43FE-301C-975BD3D9AD52}"/>
                </a:ext>
              </a:extLst>
            </p:cNvPr>
            <p:cNvSpPr txBox="1"/>
            <p:nvPr/>
          </p:nvSpPr>
          <p:spPr>
            <a:xfrm>
              <a:off x="1200150" y="4021799"/>
              <a:ext cx="6399786"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高等教育機関（大学、専門学校等）への進学を諦めた、または休学・退学を検討している（進路決定への影響を検討）</a:t>
              </a:r>
              <a:endParaRPr kumimoji="1" lang="ja-JP" altLang="en-US" sz="900" dirty="0">
                <a:solidFill>
                  <a:prstClr val="black"/>
                </a:solidFill>
                <a:latin typeface="Meiryo UI"/>
                <a:ea typeface="Meiryo UI"/>
              </a:endParaRPr>
            </a:p>
          </p:txBody>
        </p:sp>
        <p:sp>
          <p:nvSpPr>
            <p:cNvPr id="189" name="テキスト ボックス 188">
              <a:extLst>
                <a:ext uri="{FF2B5EF4-FFF2-40B4-BE49-F238E27FC236}">
                  <a16:creationId xmlns:a16="http://schemas.microsoft.com/office/drawing/2014/main" id="{BD3574A5-6005-3EA6-0EFD-B3B3BE8D9A37}"/>
                </a:ext>
              </a:extLst>
            </p:cNvPr>
            <p:cNvSpPr txBox="1"/>
            <p:nvPr/>
          </p:nvSpPr>
          <p:spPr>
            <a:xfrm>
              <a:off x="1200150" y="4277836"/>
              <a:ext cx="5400000"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就職活動（就職準備）に充てる時間がない、または就職を諦めている（キャリア形成への影響を検討）</a:t>
              </a:r>
              <a:endParaRPr kumimoji="1" lang="ja-JP" altLang="en-US" sz="900" dirty="0">
                <a:solidFill>
                  <a:prstClr val="black"/>
                </a:solidFill>
                <a:latin typeface="Meiryo UI"/>
                <a:ea typeface="Meiryo UI"/>
              </a:endParaRPr>
            </a:p>
          </p:txBody>
        </p:sp>
        <p:sp>
          <p:nvSpPr>
            <p:cNvPr id="190" name="テキスト ボックス 189">
              <a:extLst>
                <a:ext uri="{FF2B5EF4-FFF2-40B4-BE49-F238E27FC236}">
                  <a16:creationId xmlns:a16="http://schemas.microsoft.com/office/drawing/2014/main" id="{696C6DA1-8183-E289-5E1D-13F6BE56D3F7}"/>
                </a:ext>
              </a:extLst>
            </p:cNvPr>
            <p:cNvSpPr txBox="1"/>
            <p:nvPr/>
          </p:nvSpPr>
          <p:spPr>
            <a:xfrm>
              <a:off x="1200150" y="4532960"/>
              <a:ext cx="5400000"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家族のケアのために、キャリアの選択肢が大きく制限されている</a:t>
              </a:r>
              <a:endParaRPr kumimoji="1" lang="ja-JP" altLang="en-US" sz="900" dirty="0">
                <a:solidFill>
                  <a:prstClr val="black"/>
                </a:solidFill>
                <a:latin typeface="Meiryo UI"/>
                <a:ea typeface="Meiryo UI"/>
              </a:endParaRPr>
            </a:p>
          </p:txBody>
        </p:sp>
        <p:grpSp>
          <p:nvGrpSpPr>
            <p:cNvPr id="191" name="グループ化 190">
              <a:extLst>
                <a:ext uri="{FF2B5EF4-FFF2-40B4-BE49-F238E27FC236}">
                  <a16:creationId xmlns:a16="http://schemas.microsoft.com/office/drawing/2014/main" id="{1D3A6CCE-8F57-B7D4-8C48-0D30A9D23019}"/>
                </a:ext>
              </a:extLst>
            </p:cNvPr>
            <p:cNvGrpSpPr/>
            <p:nvPr/>
          </p:nvGrpSpPr>
          <p:grpSpPr>
            <a:xfrm>
              <a:off x="1001871" y="3789101"/>
              <a:ext cx="3387963" cy="1720173"/>
              <a:chOff x="1001871" y="3789101"/>
              <a:chExt cx="3387963" cy="1720173"/>
            </a:xfrm>
          </p:grpSpPr>
          <p:sp>
            <p:nvSpPr>
              <p:cNvPr id="194" name="object 16">
                <a:extLst>
                  <a:ext uri="{FF2B5EF4-FFF2-40B4-BE49-F238E27FC236}">
                    <a16:creationId xmlns:a16="http://schemas.microsoft.com/office/drawing/2014/main" id="{C77B445C-C130-0216-E73B-FE5A1573D861}"/>
                  </a:ext>
                </a:extLst>
              </p:cNvPr>
              <p:cNvSpPr/>
              <p:nvPr/>
            </p:nvSpPr>
            <p:spPr>
              <a:xfrm>
                <a:off x="1001871" y="3789101"/>
                <a:ext cx="180000" cy="180000"/>
              </a:xfrm>
              <a:prstGeom prst="rect">
                <a:avLst/>
              </a:prstGeom>
              <a:blipFill>
                <a:blip r:embed="rId12" cstate="print"/>
                <a:stretch>
                  <a:fillRect/>
                </a:stretch>
              </a:blipFill>
            </p:spPr>
            <p:txBody>
              <a:bodyPr wrap="square" lIns="0" tIns="0" rIns="0" bIns="0" rtlCol="0"/>
              <a:lstStyle/>
              <a:p>
                <a:pPr defTabSz="914400"/>
                <a:endParaRPr kumimoji="1" sz="900">
                  <a:solidFill>
                    <a:prstClr val="black"/>
                  </a:solidFill>
                  <a:latin typeface="Meiryo UI"/>
                  <a:ea typeface="Meiryo UI"/>
                </a:endParaRPr>
              </a:p>
            </p:txBody>
          </p:sp>
          <p:sp>
            <p:nvSpPr>
              <p:cNvPr id="195" name="object 17">
                <a:extLst>
                  <a:ext uri="{FF2B5EF4-FFF2-40B4-BE49-F238E27FC236}">
                    <a16:creationId xmlns:a16="http://schemas.microsoft.com/office/drawing/2014/main" id="{C6D9AAE9-62BC-AD68-7C0D-B7DC576F3F20}"/>
                  </a:ext>
                </a:extLst>
              </p:cNvPr>
              <p:cNvSpPr/>
              <p:nvPr/>
            </p:nvSpPr>
            <p:spPr>
              <a:xfrm>
                <a:off x="1001871" y="4045799"/>
                <a:ext cx="180000" cy="180000"/>
              </a:xfrm>
              <a:prstGeom prst="rect">
                <a:avLst/>
              </a:prstGeom>
              <a:blipFill>
                <a:blip r:embed="rId13" cstate="print"/>
                <a:stretch>
                  <a:fillRect/>
                </a:stretch>
              </a:blipFill>
            </p:spPr>
            <p:txBody>
              <a:bodyPr wrap="square" lIns="0" tIns="0" rIns="0" bIns="0" rtlCol="0"/>
              <a:lstStyle/>
              <a:p>
                <a:pPr defTabSz="914400"/>
                <a:endParaRPr kumimoji="1" sz="900">
                  <a:solidFill>
                    <a:prstClr val="black"/>
                  </a:solidFill>
                  <a:latin typeface="Meiryo UI"/>
                  <a:ea typeface="Meiryo UI"/>
                </a:endParaRPr>
              </a:p>
            </p:txBody>
          </p:sp>
          <p:sp>
            <p:nvSpPr>
              <p:cNvPr id="196" name="object 18">
                <a:extLst>
                  <a:ext uri="{FF2B5EF4-FFF2-40B4-BE49-F238E27FC236}">
                    <a16:creationId xmlns:a16="http://schemas.microsoft.com/office/drawing/2014/main" id="{2DBC2FC3-EDA7-9370-442C-E8EB25D9702F}"/>
                  </a:ext>
                </a:extLst>
              </p:cNvPr>
              <p:cNvSpPr/>
              <p:nvPr/>
            </p:nvSpPr>
            <p:spPr>
              <a:xfrm>
                <a:off x="1001871" y="4302491"/>
                <a:ext cx="180000" cy="180000"/>
              </a:xfrm>
              <a:prstGeom prst="rect">
                <a:avLst/>
              </a:prstGeom>
              <a:blipFill>
                <a:blip r:embed="rId12" cstate="print"/>
                <a:stretch>
                  <a:fillRect/>
                </a:stretch>
              </a:blipFill>
            </p:spPr>
            <p:txBody>
              <a:bodyPr wrap="square" lIns="0" tIns="0" rIns="0" bIns="0" rtlCol="0"/>
              <a:lstStyle/>
              <a:p>
                <a:pPr defTabSz="914400"/>
                <a:endParaRPr kumimoji="1" sz="900">
                  <a:solidFill>
                    <a:prstClr val="black"/>
                  </a:solidFill>
                  <a:latin typeface="Meiryo UI"/>
                  <a:ea typeface="Meiryo UI"/>
                </a:endParaRPr>
              </a:p>
            </p:txBody>
          </p:sp>
          <p:sp>
            <p:nvSpPr>
              <p:cNvPr id="197" name="object 19">
                <a:extLst>
                  <a:ext uri="{FF2B5EF4-FFF2-40B4-BE49-F238E27FC236}">
                    <a16:creationId xmlns:a16="http://schemas.microsoft.com/office/drawing/2014/main" id="{9066F7A3-6507-4E9B-B589-BA888EB60A07}"/>
                  </a:ext>
                </a:extLst>
              </p:cNvPr>
              <p:cNvSpPr/>
              <p:nvPr/>
            </p:nvSpPr>
            <p:spPr>
              <a:xfrm>
                <a:off x="1001871" y="4559189"/>
                <a:ext cx="180000" cy="180000"/>
              </a:xfrm>
              <a:prstGeom prst="rect">
                <a:avLst/>
              </a:prstGeom>
              <a:blipFill>
                <a:blip r:embed="rId14" cstate="print"/>
                <a:stretch>
                  <a:fillRect/>
                </a:stretch>
              </a:blipFill>
            </p:spPr>
            <p:txBody>
              <a:bodyPr wrap="square" lIns="0" tIns="0" rIns="0" bIns="0" rtlCol="0"/>
              <a:lstStyle/>
              <a:p>
                <a:pPr defTabSz="914400"/>
                <a:endParaRPr kumimoji="1" sz="900">
                  <a:solidFill>
                    <a:prstClr val="black"/>
                  </a:solidFill>
                  <a:latin typeface="Meiryo UI"/>
                  <a:ea typeface="Meiryo UI"/>
                </a:endParaRPr>
              </a:p>
            </p:txBody>
          </p:sp>
          <p:sp>
            <p:nvSpPr>
              <p:cNvPr id="198" name="object 20">
                <a:extLst>
                  <a:ext uri="{FF2B5EF4-FFF2-40B4-BE49-F238E27FC236}">
                    <a16:creationId xmlns:a16="http://schemas.microsoft.com/office/drawing/2014/main" id="{63044627-CCF0-751B-D704-B5A7C72C6367}"/>
                  </a:ext>
                </a:extLst>
              </p:cNvPr>
              <p:cNvSpPr/>
              <p:nvPr/>
            </p:nvSpPr>
            <p:spPr>
              <a:xfrm>
                <a:off x="1001871" y="4815886"/>
                <a:ext cx="180000" cy="180000"/>
              </a:xfrm>
              <a:prstGeom prst="rect">
                <a:avLst/>
              </a:prstGeom>
              <a:blipFill>
                <a:blip r:embed="rId15" cstate="print"/>
                <a:stretch>
                  <a:fillRect/>
                </a:stretch>
              </a:blipFill>
            </p:spPr>
            <p:txBody>
              <a:bodyPr wrap="square" lIns="0" tIns="0" rIns="0" bIns="0" rtlCol="0"/>
              <a:lstStyle/>
              <a:p>
                <a:pPr defTabSz="914400"/>
                <a:endParaRPr kumimoji="1" sz="900">
                  <a:solidFill>
                    <a:prstClr val="black"/>
                  </a:solidFill>
                  <a:latin typeface="Meiryo UI"/>
                  <a:ea typeface="Meiryo UI"/>
                </a:endParaRPr>
              </a:p>
            </p:txBody>
          </p:sp>
          <p:sp>
            <p:nvSpPr>
              <p:cNvPr id="199" name="object 21">
                <a:extLst>
                  <a:ext uri="{FF2B5EF4-FFF2-40B4-BE49-F238E27FC236}">
                    <a16:creationId xmlns:a16="http://schemas.microsoft.com/office/drawing/2014/main" id="{0D3F56B6-06AF-E0E2-C990-6B14F68D8404}"/>
                  </a:ext>
                </a:extLst>
              </p:cNvPr>
              <p:cNvSpPr/>
              <p:nvPr/>
            </p:nvSpPr>
            <p:spPr>
              <a:xfrm>
                <a:off x="4209834" y="4824723"/>
                <a:ext cx="180000" cy="180000"/>
              </a:xfrm>
              <a:prstGeom prst="rect">
                <a:avLst/>
              </a:prstGeom>
              <a:blipFill>
                <a:blip r:embed="rId16" cstate="print"/>
                <a:stretch>
                  <a:fillRect/>
                </a:stretch>
              </a:blipFill>
            </p:spPr>
            <p:txBody>
              <a:bodyPr wrap="square" lIns="0" tIns="0" rIns="0" bIns="0" rtlCol="0"/>
              <a:lstStyle/>
              <a:p>
                <a:pPr defTabSz="914400"/>
                <a:endParaRPr kumimoji="1" sz="900">
                  <a:solidFill>
                    <a:prstClr val="black"/>
                  </a:solidFill>
                  <a:latin typeface="Meiryo UI"/>
                  <a:ea typeface="Meiryo UI"/>
                </a:endParaRPr>
              </a:p>
            </p:txBody>
          </p:sp>
          <p:sp>
            <p:nvSpPr>
              <p:cNvPr id="200" name="object 22">
                <a:extLst>
                  <a:ext uri="{FF2B5EF4-FFF2-40B4-BE49-F238E27FC236}">
                    <a16:creationId xmlns:a16="http://schemas.microsoft.com/office/drawing/2014/main" id="{DCD2F13E-1A8C-5480-EFF9-D67A6690EC1D}"/>
                  </a:ext>
                </a:extLst>
              </p:cNvPr>
              <p:cNvSpPr/>
              <p:nvPr/>
            </p:nvSpPr>
            <p:spPr>
              <a:xfrm>
                <a:off x="1001871" y="5072576"/>
                <a:ext cx="180000" cy="180000"/>
              </a:xfrm>
              <a:prstGeom prst="rect">
                <a:avLst/>
              </a:prstGeom>
              <a:blipFill>
                <a:blip r:embed="rId17" cstate="print"/>
                <a:stretch>
                  <a:fillRect/>
                </a:stretch>
              </a:blipFill>
            </p:spPr>
            <p:txBody>
              <a:bodyPr wrap="square" lIns="0" tIns="0" rIns="0" bIns="0" rtlCol="0"/>
              <a:lstStyle/>
              <a:p>
                <a:pPr defTabSz="914400"/>
                <a:endParaRPr kumimoji="1" sz="900">
                  <a:solidFill>
                    <a:prstClr val="black"/>
                  </a:solidFill>
                  <a:latin typeface="Meiryo UI"/>
                  <a:ea typeface="Meiryo UI"/>
                </a:endParaRPr>
              </a:p>
            </p:txBody>
          </p:sp>
          <p:sp>
            <p:nvSpPr>
              <p:cNvPr id="201" name="object 23">
                <a:extLst>
                  <a:ext uri="{FF2B5EF4-FFF2-40B4-BE49-F238E27FC236}">
                    <a16:creationId xmlns:a16="http://schemas.microsoft.com/office/drawing/2014/main" id="{DE3A0A66-04FF-3D84-50B7-D4D59FCCE4C7}"/>
                  </a:ext>
                </a:extLst>
              </p:cNvPr>
              <p:cNvSpPr/>
              <p:nvPr/>
            </p:nvSpPr>
            <p:spPr>
              <a:xfrm>
                <a:off x="1001871" y="5329274"/>
                <a:ext cx="180000" cy="180000"/>
              </a:xfrm>
              <a:prstGeom prst="rect">
                <a:avLst/>
              </a:prstGeom>
              <a:blipFill>
                <a:blip r:embed="rId18" cstate="print"/>
                <a:stretch>
                  <a:fillRect/>
                </a:stretch>
              </a:blipFill>
            </p:spPr>
            <p:txBody>
              <a:bodyPr wrap="square" lIns="0" tIns="0" rIns="0" bIns="0" rtlCol="0"/>
              <a:lstStyle/>
              <a:p>
                <a:pPr defTabSz="914400"/>
                <a:endParaRPr kumimoji="1" sz="900">
                  <a:solidFill>
                    <a:prstClr val="black"/>
                  </a:solidFill>
                  <a:latin typeface="Meiryo UI"/>
                  <a:ea typeface="Meiryo UI"/>
                </a:endParaRPr>
              </a:p>
            </p:txBody>
          </p:sp>
          <p:sp>
            <p:nvSpPr>
              <p:cNvPr id="202" name="テキスト ボックス 201">
                <a:extLst>
                  <a:ext uri="{FF2B5EF4-FFF2-40B4-BE49-F238E27FC236}">
                    <a16:creationId xmlns:a16="http://schemas.microsoft.com/office/drawing/2014/main" id="{7B1CD424-D6D2-59E1-C133-FFE7FB19F48A}"/>
                  </a:ext>
                </a:extLst>
              </p:cNvPr>
              <p:cNvSpPr txBox="1"/>
              <p:nvPr/>
            </p:nvSpPr>
            <p:spPr>
              <a:xfrm>
                <a:off x="1200150" y="4788417"/>
                <a:ext cx="2949172"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経済的に困窮しており、お金の心配を常に口にしている</a:t>
                </a:r>
                <a:endParaRPr kumimoji="1" lang="ja-JP" altLang="en-US" sz="900" dirty="0">
                  <a:solidFill>
                    <a:prstClr val="black"/>
                  </a:solidFill>
                  <a:latin typeface="Meiryo UI"/>
                  <a:ea typeface="Meiryo UI"/>
                </a:endParaRPr>
              </a:p>
            </p:txBody>
          </p:sp>
        </p:grpSp>
        <p:sp>
          <p:nvSpPr>
            <p:cNvPr id="192" name="テキスト ボックス 191">
              <a:extLst>
                <a:ext uri="{FF2B5EF4-FFF2-40B4-BE49-F238E27FC236}">
                  <a16:creationId xmlns:a16="http://schemas.microsoft.com/office/drawing/2014/main" id="{067B08E2-8C8C-54A0-CE99-279EECFD9FE9}"/>
                </a:ext>
              </a:extLst>
            </p:cNvPr>
            <p:cNvSpPr txBox="1"/>
            <p:nvPr/>
          </p:nvSpPr>
          <p:spPr>
            <a:xfrm>
              <a:off x="4544650" y="4528583"/>
              <a:ext cx="3130806"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人間関係の構築や維持が困難で、孤立傾向がみられる</a:t>
              </a:r>
              <a:endParaRPr kumimoji="1" lang="ja-JP" altLang="en-US" sz="900" dirty="0">
                <a:solidFill>
                  <a:prstClr val="black"/>
                </a:solidFill>
                <a:latin typeface="Meiryo UI"/>
                <a:ea typeface="Meiryo UI"/>
              </a:endParaRPr>
            </a:p>
          </p:txBody>
        </p:sp>
        <p:sp>
          <p:nvSpPr>
            <p:cNvPr id="193" name="テキスト ボックス 192">
              <a:extLst>
                <a:ext uri="{FF2B5EF4-FFF2-40B4-BE49-F238E27FC236}">
                  <a16:creationId xmlns:a16="http://schemas.microsoft.com/office/drawing/2014/main" id="{58A87CDB-7C03-D193-C841-D4D9009EEDB1}"/>
                </a:ext>
              </a:extLst>
            </p:cNvPr>
            <p:cNvSpPr txBox="1"/>
            <p:nvPr/>
          </p:nvSpPr>
          <p:spPr>
            <a:xfrm>
              <a:off x="1200150" y="5040107"/>
              <a:ext cx="5400000"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家を離れて独立したいという希望について話さない、または諦めている（独立・自立への影響を検討）</a:t>
              </a:r>
              <a:endParaRPr kumimoji="1" lang="ja-JP" altLang="en-US" sz="900" dirty="0">
                <a:solidFill>
                  <a:prstClr val="black"/>
                </a:solidFill>
                <a:latin typeface="Meiryo UI"/>
                <a:ea typeface="Meiryo UI"/>
              </a:endParaRPr>
            </a:p>
          </p:txBody>
        </p:sp>
      </p:grpSp>
      <p:sp>
        <p:nvSpPr>
          <p:cNvPr id="215" name="object 21">
            <a:extLst>
              <a:ext uri="{FF2B5EF4-FFF2-40B4-BE49-F238E27FC236}">
                <a16:creationId xmlns:a16="http://schemas.microsoft.com/office/drawing/2014/main" id="{033CD0D2-DAD3-5186-0500-F1BDB2D3DF53}"/>
              </a:ext>
            </a:extLst>
          </p:cNvPr>
          <p:cNvSpPr/>
          <p:nvPr/>
        </p:nvSpPr>
        <p:spPr>
          <a:xfrm>
            <a:off x="3988293" y="5277161"/>
            <a:ext cx="180000" cy="180000"/>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17" name="テキスト ボックス 216">
            <a:extLst>
              <a:ext uri="{FF2B5EF4-FFF2-40B4-BE49-F238E27FC236}">
                <a16:creationId xmlns:a16="http://schemas.microsoft.com/office/drawing/2014/main" id="{8BE18A01-9DD8-3A8A-C89B-7CC9A2DC1889}"/>
              </a:ext>
            </a:extLst>
          </p:cNvPr>
          <p:cNvSpPr txBox="1"/>
          <p:nvPr/>
        </p:nvSpPr>
        <p:spPr>
          <a:xfrm>
            <a:off x="774076" y="6031117"/>
            <a:ext cx="5712661"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結婚や家族形成に関する希望や将来設計について話せない（結婚や家族形成に関する影響を検討）</a:t>
            </a:r>
            <a:endParaRPr kumimoji="1" lang="ja-JP" altLang="en-US" sz="900" dirty="0">
              <a:solidFill>
                <a:prstClr val="black"/>
              </a:solidFill>
              <a:latin typeface="Meiryo UI"/>
              <a:ea typeface="Meiryo UI"/>
            </a:endParaRPr>
          </a:p>
        </p:txBody>
      </p:sp>
      <p:sp>
        <p:nvSpPr>
          <p:cNvPr id="218" name="テキスト ボックス 217">
            <a:extLst>
              <a:ext uri="{FF2B5EF4-FFF2-40B4-BE49-F238E27FC236}">
                <a16:creationId xmlns:a16="http://schemas.microsoft.com/office/drawing/2014/main" id="{7943FA31-9DBE-F7C0-AC2A-452CCAC8CB66}"/>
              </a:ext>
            </a:extLst>
          </p:cNvPr>
          <p:cNvSpPr txBox="1"/>
          <p:nvPr/>
        </p:nvSpPr>
        <p:spPr>
          <a:xfrm>
            <a:off x="3943348" y="5521092"/>
            <a:ext cx="3238184"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自分のことや希望を話したがらない、物や支援を欲しがらない</a:t>
            </a:r>
            <a:endParaRPr kumimoji="1" lang="ja-JP" altLang="en-US" sz="900" dirty="0">
              <a:solidFill>
                <a:prstClr val="black"/>
              </a:solidFill>
              <a:latin typeface="Meiryo UI"/>
              <a:ea typeface="Meiryo UI"/>
            </a:endParaRPr>
          </a:p>
        </p:txBody>
      </p:sp>
      <p:grpSp>
        <p:nvGrpSpPr>
          <p:cNvPr id="225" name="グループ化 224">
            <a:extLst>
              <a:ext uri="{FF2B5EF4-FFF2-40B4-BE49-F238E27FC236}">
                <a16:creationId xmlns:a16="http://schemas.microsoft.com/office/drawing/2014/main" id="{00A46974-5AC4-D1F6-78EF-C3EE47628D9B}"/>
              </a:ext>
            </a:extLst>
          </p:cNvPr>
          <p:cNvGrpSpPr/>
          <p:nvPr/>
        </p:nvGrpSpPr>
        <p:grpSpPr>
          <a:xfrm>
            <a:off x="585119" y="6502592"/>
            <a:ext cx="5580380" cy="1556526"/>
            <a:chOff x="930870" y="6604460"/>
            <a:chExt cx="5580380" cy="1556526"/>
          </a:xfrm>
        </p:grpSpPr>
        <p:grpSp>
          <p:nvGrpSpPr>
            <p:cNvPr id="154" name="グループ化 153">
              <a:extLst>
                <a:ext uri="{FF2B5EF4-FFF2-40B4-BE49-F238E27FC236}">
                  <a16:creationId xmlns:a16="http://schemas.microsoft.com/office/drawing/2014/main" id="{7A877787-AFB5-C8FF-3DE8-CDFCCFB2E3B2}"/>
                </a:ext>
              </a:extLst>
            </p:cNvPr>
            <p:cNvGrpSpPr/>
            <p:nvPr/>
          </p:nvGrpSpPr>
          <p:grpSpPr>
            <a:xfrm>
              <a:off x="930870" y="6637322"/>
              <a:ext cx="5580380" cy="986471"/>
              <a:chOff x="1025643" y="5939074"/>
              <a:chExt cx="5580380" cy="986471"/>
            </a:xfrm>
          </p:grpSpPr>
          <p:sp>
            <p:nvSpPr>
              <p:cNvPr id="155" name="object 33">
                <a:extLst>
                  <a:ext uri="{FF2B5EF4-FFF2-40B4-BE49-F238E27FC236}">
                    <a16:creationId xmlns:a16="http://schemas.microsoft.com/office/drawing/2014/main" id="{E676458E-0CDE-4E1A-EC5F-F21C818FFFEE}"/>
                  </a:ext>
                </a:extLst>
              </p:cNvPr>
              <p:cNvSpPr/>
              <p:nvPr/>
            </p:nvSpPr>
            <p:spPr>
              <a:xfrm>
                <a:off x="1029652" y="5939074"/>
                <a:ext cx="180000" cy="180000"/>
              </a:xfrm>
              <a:prstGeom prst="rect">
                <a:avLst/>
              </a:prstGeom>
              <a:blipFill>
                <a:blip r:embed="rId1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56" name="object 34">
                <a:extLst>
                  <a:ext uri="{FF2B5EF4-FFF2-40B4-BE49-F238E27FC236}">
                    <a16:creationId xmlns:a16="http://schemas.microsoft.com/office/drawing/2014/main" id="{59D2AA47-0D82-688F-5025-80D342CA320F}"/>
                  </a:ext>
                </a:extLst>
              </p:cNvPr>
              <p:cNvSpPr/>
              <p:nvPr/>
            </p:nvSpPr>
            <p:spPr>
              <a:xfrm>
                <a:off x="1029652" y="6195771"/>
                <a:ext cx="180000" cy="180000"/>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57" name="object 35">
                <a:extLst>
                  <a:ext uri="{FF2B5EF4-FFF2-40B4-BE49-F238E27FC236}">
                    <a16:creationId xmlns:a16="http://schemas.microsoft.com/office/drawing/2014/main" id="{10D4B656-F4E9-87EA-3D5B-1EDEBB31DF22}"/>
                  </a:ext>
                </a:extLst>
              </p:cNvPr>
              <p:cNvSpPr/>
              <p:nvPr/>
            </p:nvSpPr>
            <p:spPr>
              <a:xfrm>
                <a:off x="1029652" y="6452462"/>
                <a:ext cx="180000" cy="180000"/>
              </a:xfrm>
              <a:prstGeom prst="rect">
                <a:avLst/>
              </a:prstGeom>
              <a:blipFill>
                <a:blip r:embed="rId2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58" name="object 36">
                <a:extLst>
                  <a:ext uri="{FF2B5EF4-FFF2-40B4-BE49-F238E27FC236}">
                    <a16:creationId xmlns:a16="http://schemas.microsoft.com/office/drawing/2014/main" id="{453C027C-DA19-3440-63EC-5A8D17C3D97E}"/>
                  </a:ext>
                </a:extLst>
              </p:cNvPr>
              <p:cNvSpPr/>
              <p:nvPr/>
            </p:nvSpPr>
            <p:spPr>
              <a:xfrm>
                <a:off x="1029652" y="6709159"/>
                <a:ext cx="180000" cy="180000"/>
              </a:xfrm>
              <a:prstGeom prst="rect">
                <a:avLst/>
              </a:prstGeom>
              <a:blipFill>
                <a:blip r:embed="rId2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59" name="object 37">
                <a:extLst>
                  <a:ext uri="{FF2B5EF4-FFF2-40B4-BE49-F238E27FC236}">
                    <a16:creationId xmlns:a16="http://schemas.microsoft.com/office/drawing/2014/main" id="{951CF0D3-37D0-E522-4B68-7B509EC365E2}"/>
                  </a:ext>
                </a:extLst>
              </p:cNvPr>
              <p:cNvSpPr/>
              <p:nvPr/>
            </p:nvSpPr>
            <p:spPr>
              <a:xfrm>
                <a:off x="1025643" y="616171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60" name="object 38">
                <a:extLst>
                  <a:ext uri="{FF2B5EF4-FFF2-40B4-BE49-F238E27FC236}">
                    <a16:creationId xmlns:a16="http://schemas.microsoft.com/office/drawing/2014/main" id="{1BD775F3-B6E8-9457-CEA6-FBEF3C5FB982}"/>
                  </a:ext>
                </a:extLst>
              </p:cNvPr>
              <p:cNvSpPr/>
              <p:nvPr/>
            </p:nvSpPr>
            <p:spPr>
              <a:xfrm>
                <a:off x="1025643" y="641841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61" name="object 39">
                <a:extLst>
                  <a:ext uri="{FF2B5EF4-FFF2-40B4-BE49-F238E27FC236}">
                    <a16:creationId xmlns:a16="http://schemas.microsoft.com/office/drawing/2014/main" id="{B8B5EE86-0BB9-466D-A6AE-C73E33463447}"/>
                  </a:ext>
                </a:extLst>
              </p:cNvPr>
              <p:cNvSpPr/>
              <p:nvPr/>
            </p:nvSpPr>
            <p:spPr>
              <a:xfrm>
                <a:off x="1025643" y="667511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62" name="テキスト ボックス 161">
                <a:extLst>
                  <a:ext uri="{FF2B5EF4-FFF2-40B4-BE49-F238E27FC236}">
                    <a16:creationId xmlns:a16="http://schemas.microsoft.com/office/drawing/2014/main" id="{8FE45F1B-DE92-090D-7C40-71F8FBC8A156}"/>
                  </a:ext>
                </a:extLst>
              </p:cNvPr>
              <p:cNvSpPr txBox="1"/>
              <p:nvPr/>
            </p:nvSpPr>
            <p:spPr>
              <a:xfrm>
                <a:off x="1200150" y="6164635"/>
                <a:ext cx="5400000" cy="246221"/>
              </a:xfrm>
              <a:prstGeom prst="rect">
                <a:avLst/>
              </a:prstGeom>
              <a:noFill/>
            </p:spPr>
            <p:txBody>
              <a:bodyPr wrap="square">
                <a:spAutoFit/>
              </a:bodyPr>
              <a:lstStyle/>
              <a:p>
                <a:pPr defTabSz="914400"/>
                <a:endParaRPr kumimoji="1" lang="ja-JP" altLang="en-US" sz="1000" dirty="0">
                  <a:solidFill>
                    <a:prstClr val="black"/>
                  </a:solidFill>
                  <a:latin typeface="Meiryo UI"/>
                  <a:ea typeface="Meiryo UI"/>
                </a:endParaRPr>
              </a:p>
            </p:txBody>
          </p:sp>
          <p:sp>
            <p:nvSpPr>
              <p:cNvPr id="163" name="テキスト ボックス 162">
                <a:extLst>
                  <a:ext uri="{FF2B5EF4-FFF2-40B4-BE49-F238E27FC236}">
                    <a16:creationId xmlns:a16="http://schemas.microsoft.com/office/drawing/2014/main" id="{FBE9B3CE-4D36-64ED-9715-00AE641F92C1}"/>
                  </a:ext>
                </a:extLst>
              </p:cNvPr>
              <p:cNvSpPr txBox="1"/>
              <p:nvPr/>
            </p:nvSpPr>
            <p:spPr>
              <a:xfrm>
                <a:off x="1200150" y="6423381"/>
                <a:ext cx="5400000" cy="246221"/>
              </a:xfrm>
              <a:prstGeom prst="rect">
                <a:avLst/>
              </a:prstGeom>
              <a:noFill/>
            </p:spPr>
            <p:txBody>
              <a:bodyPr wrap="square">
                <a:spAutoFit/>
              </a:bodyPr>
              <a:lstStyle/>
              <a:p>
                <a:pPr defTabSz="914400"/>
                <a:r>
                  <a:rPr kumimoji="1" lang="ja-JP" altLang="en-US" sz="1000">
                    <a:solidFill>
                      <a:prstClr val="black"/>
                    </a:solidFill>
                    <a:latin typeface="Meiryo UI"/>
                    <a:ea typeface="Meiryo UI"/>
                  </a:rPr>
                  <a:t> </a:t>
                </a:r>
                <a:endParaRPr kumimoji="1" lang="ja-JP" altLang="en-US" sz="1000" dirty="0">
                  <a:solidFill>
                    <a:prstClr val="black"/>
                  </a:solidFill>
                  <a:latin typeface="Meiryo UI"/>
                  <a:ea typeface="Meiryo UI"/>
                </a:endParaRPr>
              </a:p>
            </p:txBody>
          </p:sp>
          <p:sp>
            <p:nvSpPr>
              <p:cNvPr id="164" name="テキスト ボックス 163">
                <a:extLst>
                  <a:ext uri="{FF2B5EF4-FFF2-40B4-BE49-F238E27FC236}">
                    <a16:creationId xmlns:a16="http://schemas.microsoft.com/office/drawing/2014/main" id="{FDAE2AB8-AEE6-6BCA-D3BE-CD5123186B54}"/>
                  </a:ext>
                </a:extLst>
              </p:cNvPr>
              <p:cNvSpPr txBox="1"/>
              <p:nvPr/>
            </p:nvSpPr>
            <p:spPr>
              <a:xfrm>
                <a:off x="1200150" y="6679324"/>
                <a:ext cx="5400000" cy="246221"/>
              </a:xfrm>
              <a:prstGeom prst="rect">
                <a:avLst/>
              </a:prstGeom>
              <a:noFill/>
            </p:spPr>
            <p:txBody>
              <a:bodyPr wrap="square">
                <a:spAutoFit/>
              </a:bodyPr>
              <a:lstStyle/>
              <a:p>
                <a:pPr defTabSz="914400"/>
                <a:endParaRPr kumimoji="1" lang="ja-JP" altLang="en-US" sz="1000" dirty="0">
                  <a:solidFill>
                    <a:prstClr val="black"/>
                  </a:solidFill>
                  <a:latin typeface="Meiryo UI"/>
                  <a:ea typeface="Meiryo UI"/>
                </a:endParaRPr>
              </a:p>
            </p:txBody>
          </p:sp>
        </p:grpSp>
        <p:grpSp>
          <p:nvGrpSpPr>
            <p:cNvPr id="204" name="グループ化 203">
              <a:extLst>
                <a:ext uri="{FF2B5EF4-FFF2-40B4-BE49-F238E27FC236}">
                  <a16:creationId xmlns:a16="http://schemas.microsoft.com/office/drawing/2014/main" id="{E73F7D1C-3B8C-8622-F04B-65EFB0058C88}"/>
                </a:ext>
              </a:extLst>
            </p:cNvPr>
            <p:cNvGrpSpPr/>
            <p:nvPr/>
          </p:nvGrpSpPr>
          <p:grpSpPr>
            <a:xfrm>
              <a:off x="930870" y="7643575"/>
              <a:ext cx="5580380" cy="517411"/>
              <a:chOff x="1025643" y="6152191"/>
              <a:chExt cx="5580380" cy="517411"/>
            </a:xfrm>
          </p:grpSpPr>
          <p:sp>
            <p:nvSpPr>
              <p:cNvPr id="206" name="object 34">
                <a:extLst>
                  <a:ext uri="{FF2B5EF4-FFF2-40B4-BE49-F238E27FC236}">
                    <a16:creationId xmlns:a16="http://schemas.microsoft.com/office/drawing/2014/main" id="{1F19DB06-46C5-76DA-4494-9D3A445404B8}"/>
                  </a:ext>
                </a:extLst>
              </p:cNvPr>
              <p:cNvSpPr/>
              <p:nvPr/>
            </p:nvSpPr>
            <p:spPr>
              <a:xfrm>
                <a:off x="1029652" y="6195771"/>
                <a:ext cx="180000" cy="180000"/>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07" name="object 35">
                <a:extLst>
                  <a:ext uri="{FF2B5EF4-FFF2-40B4-BE49-F238E27FC236}">
                    <a16:creationId xmlns:a16="http://schemas.microsoft.com/office/drawing/2014/main" id="{60BFAFA8-A903-E5E2-2F69-8A2BD573CA57}"/>
                  </a:ext>
                </a:extLst>
              </p:cNvPr>
              <p:cNvSpPr/>
              <p:nvPr/>
            </p:nvSpPr>
            <p:spPr>
              <a:xfrm>
                <a:off x="1029652" y="6452462"/>
                <a:ext cx="180000" cy="180000"/>
              </a:xfrm>
              <a:prstGeom prst="rect">
                <a:avLst/>
              </a:prstGeom>
              <a:blipFill>
                <a:blip r:embed="rId2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09" name="object 37">
                <a:extLst>
                  <a:ext uri="{FF2B5EF4-FFF2-40B4-BE49-F238E27FC236}">
                    <a16:creationId xmlns:a16="http://schemas.microsoft.com/office/drawing/2014/main" id="{36E4AF1A-A3EB-8C9A-2472-F34217C9B3F5}"/>
                  </a:ext>
                </a:extLst>
              </p:cNvPr>
              <p:cNvSpPr/>
              <p:nvPr/>
            </p:nvSpPr>
            <p:spPr>
              <a:xfrm>
                <a:off x="1025643" y="615219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210" name="object 38">
                <a:extLst>
                  <a:ext uri="{FF2B5EF4-FFF2-40B4-BE49-F238E27FC236}">
                    <a16:creationId xmlns:a16="http://schemas.microsoft.com/office/drawing/2014/main" id="{B73D6642-1419-01C8-8D1C-F328B7A12D27}"/>
                  </a:ext>
                </a:extLst>
              </p:cNvPr>
              <p:cNvSpPr/>
              <p:nvPr/>
            </p:nvSpPr>
            <p:spPr>
              <a:xfrm>
                <a:off x="1025643" y="641841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212" name="テキスト ボックス 211">
                <a:extLst>
                  <a:ext uri="{FF2B5EF4-FFF2-40B4-BE49-F238E27FC236}">
                    <a16:creationId xmlns:a16="http://schemas.microsoft.com/office/drawing/2014/main" id="{35E1C247-CC3F-8B29-5F30-0F4761740267}"/>
                  </a:ext>
                </a:extLst>
              </p:cNvPr>
              <p:cNvSpPr txBox="1"/>
              <p:nvPr/>
            </p:nvSpPr>
            <p:spPr>
              <a:xfrm>
                <a:off x="1200150" y="6164635"/>
                <a:ext cx="5400000" cy="246221"/>
              </a:xfrm>
              <a:prstGeom prst="rect">
                <a:avLst/>
              </a:prstGeom>
              <a:noFill/>
            </p:spPr>
            <p:txBody>
              <a:bodyPr wrap="square">
                <a:spAutoFit/>
              </a:bodyPr>
              <a:lstStyle/>
              <a:p>
                <a:pPr defTabSz="914400"/>
                <a:endParaRPr kumimoji="1" lang="ja-JP" altLang="en-US" sz="1000" dirty="0">
                  <a:solidFill>
                    <a:prstClr val="black"/>
                  </a:solidFill>
                  <a:latin typeface="Meiryo UI"/>
                  <a:ea typeface="Meiryo UI"/>
                </a:endParaRPr>
              </a:p>
            </p:txBody>
          </p:sp>
          <p:sp>
            <p:nvSpPr>
              <p:cNvPr id="213" name="テキスト ボックス 212">
                <a:extLst>
                  <a:ext uri="{FF2B5EF4-FFF2-40B4-BE49-F238E27FC236}">
                    <a16:creationId xmlns:a16="http://schemas.microsoft.com/office/drawing/2014/main" id="{D4BCEE2C-F03B-3922-ACA7-A2771441C3FF}"/>
                  </a:ext>
                </a:extLst>
              </p:cNvPr>
              <p:cNvSpPr txBox="1"/>
              <p:nvPr/>
            </p:nvSpPr>
            <p:spPr>
              <a:xfrm>
                <a:off x="1200150" y="6423381"/>
                <a:ext cx="5400000" cy="246221"/>
              </a:xfrm>
              <a:prstGeom prst="rect">
                <a:avLst/>
              </a:prstGeom>
              <a:noFill/>
            </p:spPr>
            <p:txBody>
              <a:bodyPr wrap="square">
                <a:spAutoFit/>
              </a:bodyPr>
              <a:lstStyle/>
              <a:p>
                <a:pPr defTabSz="914400"/>
                <a:r>
                  <a:rPr kumimoji="1" lang="ja-JP" altLang="en-US" sz="1000">
                    <a:solidFill>
                      <a:prstClr val="black"/>
                    </a:solidFill>
                    <a:latin typeface="Meiryo UI"/>
                    <a:ea typeface="Meiryo UI"/>
                  </a:rPr>
                  <a:t> </a:t>
                </a:r>
                <a:endParaRPr kumimoji="1" lang="ja-JP" altLang="en-US" sz="1000" dirty="0">
                  <a:solidFill>
                    <a:prstClr val="black"/>
                  </a:solidFill>
                  <a:latin typeface="Meiryo UI"/>
                  <a:ea typeface="Meiryo UI"/>
                </a:endParaRPr>
              </a:p>
            </p:txBody>
          </p:sp>
        </p:grpSp>
        <p:sp>
          <p:nvSpPr>
            <p:cNvPr id="219" name="テキスト ボックス 218">
              <a:extLst>
                <a:ext uri="{FF2B5EF4-FFF2-40B4-BE49-F238E27FC236}">
                  <a16:creationId xmlns:a16="http://schemas.microsoft.com/office/drawing/2014/main" id="{2657F80B-CCC4-4892-C140-02E4192FF74E}"/>
                </a:ext>
              </a:extLst>
            </p:cNvPr>
            <p:cNvSpPr txBox="1"/>
            <p:nvPr/>
          </p:nvSpPr>
          <p:spPr>
            <a:xfrm>
              <a:off x="1109558" y="6604460"/>
              <a:ext cx="3575856"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生活リズムや身だしなみが整っていない</a:t>
              </a:r>
              <a:endParaRPr kumimoji="1" lang="ja-JP" altLang="en-US" sz="900" dirty="0">
                <a:solidFill>
                  <a:prstClr val="black"/>
                </a:solidFill>
                <a:latin typeface="Meiryo UI"/>
                <a:ea typeface="Meiryo UI"/>
              </a:endParaRPr>
            </a:p>
          </p:txBody>
        </p:sp>
        <p:sp>
          <p:nvSpPr>
            <p:cNvPr id="220" name="テキスト ボックス 219">
              <a:extLst>
                <a:ext uri="{FF2B5EF4-FFF2-40B4-BE49-F238E27FC236}">
                  <a16:creationId xmlns:a16="http://schemas.microsoft.com/office/drawing/2014/main" id="{5479D376-2F7E-4EB6-4C74-437CD97824E0}"/>
                </a:ext>
              </a:extLst>
            </p:cNvPr>
            <p:cNvSpPr txBox="1"/>
            <p:nvPr/>
          </p:nvSpPr>
          <p:spPr>
            <a:xfrm>
              <a:off x="1109558" y="6882440"/>
              <a:ext cx="5171226"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健康上の問題（体調不良、平均よりも痩せている等）を抱えているが、受診・治療できていない</a:t>
              </a:r>
              <a:endParaRPr kumimoji="1" lang="ja-JP" altLang="en-US" sz="900" dirty="0">
                <a:solidFill>
                  <a:prstClr val="black"/>
                </a:solidFill>
                <a:latin typeface="Meiryo UI"/>
                <a:ea typeface="Meiryo UI"/>
              </a:endParaRPr>
            </a:p>
          </p:txBody>
        </p:sp>
        <p:sp>
          <p:nvSpPr>
            <p:cNvPr id="221" name="テキスト ボックス 220">
              <a:extLst>
                <a:ext uri="{FF2B5EF4-FFF2-40B4-BE49-F238E27FC236}">
                  <a16:creationId xmlns:a16="http://schemas.microsoft.com/office/drawing/2014/main" id="{65E8E52C-FDA0-3D39-5C0B-7A80513EE8B7}"/>
                </a:ext>
              </a:extLst>
            </p:cNvPr>
            <p:cNvSpPr txBox="1"/>
            <p:nvPr/>
          </p:nvSpPr>
          <p:spPr>
            <a:xfrm>
              <a:off x="1109557" y="7147576"/>
              <a:ext cx="4539875"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自立に必要な知識や技能（金融、行政手続き、生活スキル等）を学ぶ機会がない</a:t>
              </a:r>
              <a:endParaRPr kumimoji="1" lang="ja-JP" altLang="en-US" sz="900" dirty="0">
                <a:solidFill>
                  <a:prstClr val="black"/>
                </a:solidFill>
                <a:latin typeface="Meiryo UI"/>
                <a:ea typeface="Meiryo UI"/>
              </a:endParaRPr>
            </a:p>
          </p:txBody>
        </p:sp>
        <p:sp>
          <p:nvSpPr>
            <p:cNvPr id="222" name="テキスト ボックス 221">
              <a:extLst>
                <a:ext uri="{FF2B5EF4-FFF2-40B4-BE49-F238E27FC236}">
                  <a16:creationId xmlns:a16="http://schemas.microsoft.com/office/drawing/2014/main" id="{D0C5D5A4-2D45-48B5-9D99-EB1684B3A273}"/>
                </a:ext>
              </a:extLst>
            </p:cNvPr>
            <p:cNvSpPr txBox="1"/>
            <p:nvPr/>
          </p:nvSpPr>
          <p:spPr>
            <a:xfrm>
              <a:off x="1102470" y="7415254"/>
              <a:ext cx="4305958"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自分の収入を、全て家族のケアや生活費に充てざるを得ない状況がある</a:t>
              </a:r>
              <a:endParaRPr kumimoji="1" lang="ja-JP" altLang="en-US" sz="900" dirty="0">
                <a:solidFill>
                  <a:prstClr val="black"/>
                </a:solidFill>
                <a:latin typeface="Meiryo UI"/>
                <a:ea typeface="Meiryo UI"/>
              </a:endParaRPr>
            </a:p>
          </p:txBody>
        </p:sp>
        <p:sp>
          <p:nvSpPr>
            <p:cNvPr id="223" name="テキスト ボックス 222">
              <a:extLst>
                <a:ext uri="{FF2B5EF4-FFF2-40B4-BE49-F238E27FC236}">
                  <a16:creationId xmlns:a16="http://schemas.microsoft.com/office/drawing/2014/main" id="{EF00D518-33D4-0F55-EC91-186CA1E7734D}"/>
                </a:ext>
              </a:extLst>
            </p:cNvPr>
            <p:cNvSpPr txBox="1"/>
            <p:nvPr/>
          </p:nvSpPr>
          <p:spPr>
            <a:xfrm>
              <a:off x="1109558" y="7656866"/>
              <a:ext cx="3575856"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地域の相談窓口やピアサポート（共感型支援）につながっていない</a:t>
              </a:r>
              <a:endParaRPr kumimoji="1" lang="ja-JP" altLang="en-US" sz="900" dirty="0">
                <a:solidFill>
                  <a:prstClr val="black"/>
                </a:solidFill>
                <a:latin typeface="Meiryo UI"/>
                <a:ea typeface="Meiryo UI"/>
              </a:endParaRPr>
            </a:p>
          </p:txBody>
        </p:sp>
        <p:sp>
          <p:nvSpPr>
            <p:cNvPr id="224" name="テキスト ボックス 223">
              <a:extLst>
                <a:ext uri="{FF2B5EF4-FFF2-40B4-BE49-F238E27FC236}">
                  <a16:creationId xmlns:a16="http://schemas.microsoft.com/office/drawing/2014/main" id="{E28C66FC-A221-3715-5826-86A8778F7331}"/>
                </a:ext>
              </a:extLst>
            </p:cNvPr>
            <p:cNvSpPr txBox="1"/>
            <p:nvPr/>
          </p:nvSpPr>
          <p:spPr>
            <a:xfrm>
              <a:off x="1123735" y="7903087"/>
              <a:ext cx="3575856" cy="230832"/>
            </a:xfrm>
            <a:prstGeom prst="rect">
              <a:avLst/>
            </a:prstGeom>
            <a:noFill/>
          </p:spPr>
          <p:txBody>
            <a:bodyPr wrap="square">
              <a:spAutoFit/>
            </a:bodyPr>
            <a:lstStyle/>
            <a:p>
              <a:pPr defTabSz="914400"/>
              <a:r>
                <a:rPr kumimoji="1" lang="ja-JP" altLang="en-US" sz="900">
                  <a:solidFill>
                    <a:prstClr val="black"/>
                  </a:solidFill>
                  <a:latin typeface="Meiryo UI"/>
                  <a:ea typeface="Meiryo UI"/>
                </a:rPr>
                <a:t>就労支援や奨学金制度といった支援情報にアクセスできていない</a:t>
              </a:r>
              <a:endParaRPr kumimoji="1" lang="ja-JP" altLang="en-US" sz="900" dirty="0">
                <a:solidFill>
                  <a:prstClr val="black"/>
                </a:solidFill>
                <a:latin typeface="Meiryo UI"/>
                <a:ea typeface="Meiryo UI"/>
              </a:endParaRPr>
            </a:p>
          </p:txBody>
        </p:sp>
      </p:grpSp>
      <p:sp>
        <p:nvSpPr>
          <p:cNvPr id="231" name="object 22">
            <a:extLst>
              <a:ext uri="{FF2B5EF4-FFF2-40B4-BE49-F238E27FC236}">
                <a16:creationId xmlns:a16="http://schemas.microsoft.com/office/drawing/2014/main" id="{31CF0C36-37EA-E56D-BFB1-3011A0A25869}"/>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984807">
              <a:alpha val="41000"/>
            </a:srgbClr>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30" name="スライド番号プレースホルダー 29">
            <a:extLst>
              <a:ext uri="{FF2B5EF4-FFF2-40B4-BE49-F238E27FC236}">
                <a16:creationId xmlns:a16="http://schemas.microsoft.com/office/drawing/2014/main" id="{D2128C85-B849-48B2-4A75-07727579B2F5}"/>
              </a:ext>
            </a:extLst>
          </p:cNvPr>
          <p:cNvSpPr>
            <a:spLocks noGrp="1"/>
          </p:cNvSpPr>
          <p:nvPr>
            <p:ph type="sldNum" sz="quarter" idx="7"/>
          </p:nvPr>
        </p:nvSpPr>
        <p:spPr>
          <a:prstGeom prst="rect">
            <a:avLst/>
          </a:prstGeom>
        </p:spPr>
        <p:txBody>
          <a:bodyPr/>
          <a:lstStyle/>
          <a:p>
            <a:fld id="{B6F15528-21DE-4FAA-801E-634DDDAF4B2B}" type="slidenum">
              <a:rPr lang="en-US" altLang="ja-JP" smtClean="0"/>
              <a:t>13</a:t>
            </a:fld>
            <a:endParaRPr lang="ja-JP" altLang="en-US"/>
          </a:p>
        </p:txBody>
      </p:sp>
    </p:spTree>
    <p:extLst>
      <p:ext uri="{BB962C8B-B14F-4D97-AF65-F5344CB8AC3E}">
        <p14:creationId xmlns:p14="http://schemas.microsoft.com/office/powerpoint/2010/main" val="207209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5B57F-7FCD-BD87-53C3-00FD80CFD67A}"/>
            </a:ext>
          </a:extLst>
        </p:cNvPr>
        <p:cNvGrpSpPr/>
        <p:nvPr/>
      </p:nvGrpSpPr>
      <p:grpSpPr>
        <a:xfrm>
          <a:off x="0" y="0"/>
          <a:ext cx="0" cy="0"/>
          <a:chOff x="0" y="0"/>
          <a:chExt cx="0" cy="0"/>
        </a:xfrm>
      </p:grpSpPr>
      <p:sp>
        <p:nvSpPr>
          <p:cNvPr id="4" name="object 3">
            <a:extLst>
              <a:ext uri="{FF2B5EF4-FFF2-40B4-BE49-F238E27FC236}">
                <a16:creationId xmlns:a16="http://schemas.microsoft.com/office/drawing/2014/main" id="{C4437521-8728-690F-05A6-13E9DA1AC839}"/>
              </a:ext>
            </a:extLst>
          </p:cNvPr>
          <p:cNvSpPr/>
          <p:nvPr/>
        </p:nvSpPr>
        <p:spPr>
          <a:xfrm>
            <a:off x="0" y="2538006"/>
            <a:ext cx="7560309" cy="3456304"/>
          </a:xfrm>
          <a:custGeom>
            <a:avLst/>
            <a:gdLst/>
            <a:ahLst/>
            <a:cxnLst/>
            <a:rect l="l" t="t" r="r" b="b"/>
            <a:pathLst>
              <a:path w="7560309" h="3456304">
                <a:moveTo>
                  <a:pt x="7559992" y="0"/>
                </a:moveTo>
                <a:lnTo>
                  <a:pt x="0" y="0"/>
                </a:lnTo>
                <a:lnTo>
                  <a:pt x="0" y="3456000"/>
                </a:lnTo>
                <a:lnTo>
                  <a:pt x="7559992" y="3456000"/>
                </a:lnTo>
                <a:lnTo>
                  <a:pt x="7559992" y="0"/>
                </a:lnTo>
                <a:close/>
              </a:path>
            </a:pathLst>
          </a:custGeom>
          <a:solidFill>
            <a:srgbClr val="FFE8D5"/>
          </a:solidFill>
        </p:spPr>
        <p:txBody>
          <a:bodyPr wrap="square" lIns="0" tIns="0" rIns="0" bIns="0" rtlCol="0"/>
          <a:lstStyle/>
          <a:p>
            <a:endParaRPr dirty="0"/>
          </a:p>
        </p:txBody>
      </p:sp>
      <p:sp>
        <p:nvSpPr>
          <p:cNvPr id="6" name="object 5">
            <a:extLst>
              <a:ext uri="{FF2B5EF4-FFF2-40B4-BE49-F238E27FC236}">
                <a16:creationId xmlns:a16="http://schemas.microsoft.com/office/drawing/2014/main" id="{D26463C1-EA72-75C6-B40B-806544B71B0D}"/>
              </a:ext>
            </a:extLst>
          </p:cNvPr>
          <p:cNvSpPr txBox="1">
            <a:spLocks noGrp="1"/>
          </p:cNvSpPr>
          <p:nvPr>
            <p:ph type="title" idx="4294967295"/>
          </p:nvPr>
        </p:nvSpPr>
        <p:spPr>
          <a:xfrm>
            <a:off x="1097444" y="3855151"/>
            <a:ext cx="5409954" cy="1518108"/>
          </a:xfrm>
          <a:prstGeom prst="rect">
            <a:avLst/>
          </a:prstGeom>
        </p:spPr>
        <p:txBody>
          <a:bodyPr vert="horz" wrap="square" lIns="0" tIns="12700" rIns="0" bIns="0" rtlCol="0">
            <a:spAutoFit/>
          </a:bodyPr>
          <a:lstStyle/>
          <a:p>
            <a:pPr marL="26034" marR="5080" indent="-13970" algn="ctr">
              <a:lnSpc>
                <a:spcPct val="107400"/>
              </a:lnSpc>
              <a:spcBef>
                <a:spcPts val="100"/>
              </a:spcBef>
            </a:pPr>
            <a:r>
              <a:rPr lang="ja-JP" altLang="en-US" sz="4800" kern="1200" spc="-44" baseline="-11574" dirty="0">
                <a:solidFill>
                  <a:srgbClr val="DB5889"/>
                </a:solidFill>
                <a:latin typeface="Meiryo UI" panose="020B0604030504040204" pitchFamily="34" charset="-128"/>
                <a:ea typeface="Meiryo UI" panose="020B0604030504040204" pitchFamily="34" charset="-128"/>
              </a:rPr>
              <a:t>ヤングケアラーアセスメントツール</a:t>
            </a:r>
            <a:br>
              <a:rPr lang="en-US" sz="4800" b="1" spc="65" dirty="0">
                <a:solidFill>
                  <a:srgbClr val="F5821F"/>
                </a:solidFill>
                <a:latin typeface="Meiryo UI" panose="020B0604030504040204" pitchFamily="50" charset="-128"/>
                <a:ea typeface="Meiryo UI" panose="020B0604030504040204" pitchFamily="50" charset="-128"/>
                <a:cs typeface="Source Han Sans JP"/>
              </a:rPr>
            </a:br>
            <a:endParaRPr sz="4800" dirty="0">
              <a:latin typeface="Meiryo UI" panose="020B0604030504040204" pitchFamily="50" charset="-128"/>
              <a:ea typeface="Meiryo UI" panose="020B0604030504040204" pitchFamily="50" charset="-128"/>
              <a:cs typeface="Source Han Sans JP"/>
            </a:endParaRPr>
          </a:p>
        </p:txBody>
      </p:sp>
      <p:sp>
        <p:nvSpPr>
          <p:cNvPr id="9" name="四角形: 角を丸くする 8">
            <a:extLst>
              <a:ext uri="{FF2B5EF4-FFF2-40B4-BE49-F238E27FC236}">
                <a16:creationId xmlns:a16="http://schemas.microsoft.com/office/drawing/2014/main" id="{1567437E-A72F-99D5-A935-79CB2DD4C704}"/>
              </a:ext>
            </a:extLst>
          </p:cNvPr>
          <p:cNvSpPr/>
          <p:nvPr/>
        </p:nvSpPr>
        <p:spPr>
          <a:xfrm>
            <a:off x="3053970" y="6270315"/>
            <a:ext cx="1448458" cy="374267"/>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lumMod val="95000"/>
                  </a:schemeClr>
                </a:solidFill>
              </a:rPr>
              <a:t>別冊付録</a:t>
            </a:r>
          </a:p>
        </p:txBody>
      </p:sp>
      <p:sp>
        <p:nvSpPr>
          <p:cNvPr id="2" name="object 2">
            <a:extLst>
              <a:ext uri="{FF2B5EF4-FFF2-40B4-BE49-F238E27FC236}">
                <a16:creationId xmlns:a16="http://schemas.microsoft.com/office/drawing/2014/main" id="{DF1E18DE-6F7C-3EA7-21D6-6C331E324F25}"/>
              </a:ext>
            </a:extLst>
          </p:cNvPr>
          <p:cNvSpPr/>
          <p:nvPr/>
        </p:nvSpPr>
        <p:spPr>
          <a:xfrm>
            <a:off x="1079997" y="7059360"/>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ED5B2"/>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a:extLst>
              <a:ext uri="{FF2B5EF4-FFF2-40B4-BE49-F238E27FC236}">
                <a16:creationId xmlns:a16="http://schemas.microsoft.com/office/drawing/2014/main" id="{756BCC1B-150A-FF69-E75F-C63EA8AAC5C0}"/>
              </a:ext>
            </a:extLst>
          </p:cNvPr>
          <p:cNvSpPr txBox="1"/>
          <p:nvPr/>
        </p:nvSpPr>
        <p:spPr>
          <a:xfrm>
            <a:off x="848442" y="7102051"/>
            <a:ext cx="4098207" cy="166712"/>
          </a:xfrm>
          <a:prstGeom prst="rect">
            <a:avLst/>
          </a:prstGeom>
        </p:spPr>
        <p:txBody>
          <a:bodyPr vert="horz" wrap="square" lIns="0" tIns="12700" rIns="0" bIns="0" rtlCol="0">
            <a:spAutoFit/>
          </a:bodyPr>
          <a:lstStyle/>
          <a:p>
            <a:pPr marL="1976755">
              <a:lnSpc>
                <a:spcPct val="100000"/>
              </a:lnSpc>
              <a:spcBef>
                <a:spcPts val="100"/>
              </a:spcBef>
              <a:tabLst>
                <a:tab pos="2379980" algn="l"/>
              </a:tabLst>
            </a:pP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ヤングケアラーアセスメントツールについて</a:t>
            </a:r>
            <a:endParaRPr sz="1000" dirty="0">
              <a:latin typeface="Meiryo UI" panose="020B0604030504040204" pitchFamily="50" charset="-128"/>
              <a:ea typeface="Meiryo UI" panose="020B0604030504040204" pitchFamily="50" charset="-128"/>
              <a:cs typeface="Source Han Sans JP Heavy"/>
            </a:endParaRPr>
          </a:p>
        </p:txBody>
      </p:sp>
      <p:sp>
        <p:nvSpPr>
          <p:cNvPr id="5" name="テキスト ボックス 4">
            <a:extLst>
              <a:ext uri="{FF2B5EF4-FFF2-40B4-BE49-F238E27FC236}">
                <a16:creationId xmlns:a16="http://schemas.microsoft.com/office/drawing/2014/main" id="{19AAC0DC-C917-7276-A387-090AB818BE39}"/>
              </a:ext>
            </a:extLst>
          </p:cNvPr>
          <p:cNvSpPr txBox="1"/>
          <p:nvPr/>
        </p:nvSpPr>
        <p:spPr>
          <a:xfrm>
            <a:off x="1032593" y="7368595"/>
            <a:ext cx="5539657" cy="1477328"/>
          </a:xfrm>
          <a:prstGeom prst="rect">
            <a:avLst/>
          </a:prstGeom>
          <a:noFill/>
        </p:spPr>
        <p:txBody>
          <a:bodyPr wrap="square" rtlCol="0">
            <a:spAutoFit/>
          </a:bodyPr>
          <a:lstStyle/>
          <a:p>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アセスメント質問項目は、対象者の状況を多角的かつ体系的に把握し、支援の必要性を判断するための共通の確認事項として作成されました。関係機関の皆様が同一の質問項目と評価の視点を用いることで、情報共有の円滑化と、一貫性のある支援の提供を目指します。</a:t>
            </a:r>
          </a:p>
          <a:p>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r>
              <a:rPr lang="ja-JP" altLang="en-US" sz="1000" dirty="0">
                <a:solidFill>
                  <a:srgbClr val="414042"/>
                </a:solidFill>
                <a:latin typeface="Meiryo UI" panose="020B0604030504040204" pitchFamily="50" charset="-128"/>
                <a:ea typeface="Meiryo UI" panose="020B0604030504040204" pitchFamily="50" charset="-128"/>
                <a:cs typeface="Source Han Sans JP"/>
              </a:rPr>
              <a:t>なお、若者ケアラー（主に成人）への対応にあたっては、質問項目中の</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学校生活</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などに関する視点を、その生活状況に応じて</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仕事（就労）や職業訓練</a:t>
            </a:r>
            <a:r>
              <a:rPr lang="en-US" altLang="ja-JP" sz="1000" dirty="0">
                <a:solidFill>
                  <a:srgbClr val="414042"/>
                </a:solidFill>
                <a:latin typeface="Meiryo UI" panose="020B0604030504040204" pitchFamily="50" charset="-128"/>
                <a:ea typeface="Meiryo UI" panose="020B0604030504040204" pitchFamily="50" charset="-128"/>
                <a:cs typeface="Source Han Sans JP"/>
              </a:rPr>
              <a:t>』</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に関する視点に適宜読み替えてご活用いただけます。</a:t>
            </a:r>
          </a:p>
          <a:p>
            <a:endParaRPr lang="ja-JP" altLang="en-US" sz="1000" dirty="0">
              <a:solidFill>
                <a:srgbClr val="414042"/>
              </a:solidFill>
              <a:latin typeface="Meiryo UI" panose="020B0604030504040204" pitchFamily="50" charset="-128"/>
              <a:ea typeface="Meiryo UI" panose="020B0604030504040204" pitchFamily="50" charset="-128"/>
              <a:cs typeface="Source Han Sans JP"/>
            </a:endParaRPr>
          </a:p>
          <a:p>
            <a:r>
              <a:rPr lang="ja-JP" altLang="en-US" sz="1000" dirty="0">
                <a:solidFill>
                  <a:srgbClr val="414042"/>
                </a:solidFill>
                <a:latin typeface="Meiryo UI" panose="020B0604030504040204" pitchFamily="50" charset="-128"/>
                <a:ea typeface="Meiryo UI" panose="020B0604030504040204" pitchFamily="50" charset="-128"/>
                <a:cs typeface="Source Han Sans JP"/>
              </a:rPr>
              <a:t>つきましては、これらの質問項目を、支援の必要性の判断と多機関連携を円滑に進めるための共通ツールとして積極的にご活用ください。</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803849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20666" y="333922"/>
            <a:ext cx="2519045"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45819" algn="l"/>
                <a:tab pos="1842135" algn="l"/>
                <a:tab pos="2378710" algn="l"/>
              </a:tabLst>
            </a:pPr>
            <a:r>
              <a:rPr sz="1000" b="1" spc="-50"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ヤングケアラー</a:t>
            </a:r>
            <a:r>
              <a:rPr lang="ja-JP" altLang="en-US" sz="1000" b="1" spc="-60" dirty="0">
                <a:solidFill>
                  <a:srgbClr val="414042"/>
                </a:solidFill>
                <a:latin typeface="Meiryo UI" panose="020B0604030504040204" pitchFamily="50" charset="-128"/>
                <a:ea typeface="Meiryo UI" panose="020B0604030504040204" pitchFamily="50" charset="-128"/>
                <a:cs typeface="Source Han Sans JP Heavy"/>
              </a:rPr>
              <a:t>アセスメントツール　　</a:t>
            </a:r>
            <a:r>
              <a:rPr sz="1000" b="1" spc="-50"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52" name="object 22">
            <a:extLst>
              <a:ext uri="{FF2B5EF4-FFF2-40B4-BE49-F238E27FC236}">
                <a16:creationId xmlns:a16="http://schemas.microsoft.com/office/drawing/2014/main" id="{80DBE5A1-9532-83AA-D2F5-824FC8AF5459}"/>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FB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A5593474-D7A3-5642-2F02-BFB1923A90F6}"/>
              </a:ext>
            </a:extLst>
          </p:cNvPr>
          <p:cNvSpPr>
            <a:spLocks noGrp="1"/>
          </p:cNvSpPr>
          <p:nvPr>
            <p:ph type="sldNum" sz="quarter" idx="7"/>
          </p:nvPr>
        </p:nvSpPr>
        <p:spPr>
          <a:prstGeom prst="rect">
            <a:avLst/>
          </a:prstGeom>
        </p:spPr>
        <p:txBody>
          <a:bodyPr/>
          <a:lstStyle/>
          <a:p>
            <a:fld id="{B6F15528-21DE-4FAA-801E-634DDDAF4B2B}" type="slidenum">
              <a:rPr lang="en-US" altLang="ja-JP" smtClean="0"/>
              <a:t>15</a:t>
            </a:fld>
            <a:endParaRPr lang="ja-JP" altLang="en-US"/>
          </a:p>
        </p:txBody>
      </p:sp>
      <p:graphicFrame>
        <p:nvGraphicFramePr>
          <p:cNvPr id="7" name="表 6">
            <a:extLst>
              <a:ext uri="{FF2B5EF4-FFF2-40B4-BE49-F238E27FC236}">
                <a16:creationId xmlns:a16="http://schemas.microsoft.com/office/drawing/2014/main" id="{9F91E84D-F358-6344-C7CD-28F75325D9D9}"/>
              </a:ext>
            </a:extLst>
          </p:cNvPr>
          <p:cNvGraphicFramePr>
            <a:graphicFrameLocks noGrp="1"/>
          </p:cNvGraphicFramePr>
          <p:nvPr>
            <p:extLst>
              <p:ext uri="{D42A27DB-BD31-4B8C-83A1-F6EECF244321}">
                <p14:modId xmlns:p14="http://schemas.microsoft.com/office/powerpoint/2010/main" val="3017207694"/>
              </p:ext>
            </p:extLst>
          </p:nvPr>
        </p:nvGraphicFramePr>
        <p:xfrm>
          <a:off x="627486" y="767334"/>
          <a:ext cx="6314334" cy="9303766"/>
        </p:xfrm>
        <a:graphic>
          <a:graphicData uri="http://schemas.openxmlformats.org/drawingml/2006/table">
            <a:tbl>
              <a:tblPr firstRow="1" bandRow="1">
                <a:tableStyleId>{073A0DAA-6AF3-43AB-8588-CEC1D06C72B9}</a:tableStyleId>
              </a:tblPr>
              <a:tblGrid>
                <a:gridCol w="1399434">
                  <a:extLst>
                    <a:ext uri="{9D8B030D-6E8A-4147-A177-3AD203B41FA5}">
                      <a16:colId xmlns:a16="http://schemas.microsoft.com/office/drawing/2014/main" val="2316275890"/>
                    </a:ext>
                  </a:extLst>
                </a:gridCol>
                <a:gridCol w="4914900">
                  <a:extLst>
                    <a:ext uri="{9D8B030D-6E8A-4147-A177-3AD203B41FA5}">
                      <a16:colId xmlns:a16="http://schemas.microsoft.com/office/drawing/2014/main" val="2588262756"/>
                    </a:ext>
                  </a:extLst>
                </a:gridCol>
              </a:tblGrid>
              <a:tr h="370840">
                <a:tc>
                  <a:txBody>
                    <a:bodyPr/>
                    <a:lstStyle/>
                    <a:p>
                      <a:pPr algn="ctr" rtl="0" fontAlgn="t">
                        <a:buNone/>
                      </a:pPr>
                      <a:r>
                        <a:rPr lang="ja-JP" altLang="en-US" sz="1000" dirty="0">
                          <a:effectLst/>
                          <a:latin typeface="Meiryo UI" panose="020B0604030504040204" pitchFamily="50" charset="-128"/>
                          <a:ea typeface="Meiryo UI" panose="020B0604030504040204" pitchFamily="50" charset="-128"/>
                        </a:rPr>
                        <a:t>項番</a:t>
                      </a:r>
                    </a:p>
                  </a:txBody>
                  <a:tcPr marL="28575" marR="28575" marT="19050" marB="19050" anchor="ctr">
                    <a:solidFill>
                      <a:srgbClr val="4AA147"/>
                    </a:solidFill>
                  </a:tcPr>
                </a:tc>
                <a:tc>
                  <a:txBody>
                    <a:bodyPr/>
                    <a:lstStyle/>
                    <a:p>
                      <a:pPr algn="ctr" rtl="0" fontAlgn="t">
                        <a:buNone/>
                      </a:pPr>
                      <a:r>
                        <a:rPr lang="ja-JP" altLang="en-US" sz="1000" dirty="0">
                          <a:effectLst/>
                          <a:latin typeface="Meiryo UI" panose="020B0604030504040204" pitchFamily="50" charset="-128"/>
                          <a:ea typeface="Meiryo UI" panose="020B0604030504040204" pitchFamily="50" charset="-128"/>
                        </a:rPr>
                        <a:t>ヤングケアラーアセスメントツール質問項目</a:t>
                      </a:r>
                    </a:p>
                  </a:txBody>
                  <a:tcPr marL="28575" marR="28575" marT="19050" marB="19050" anchor="ctr">
                    <a:solidFill>
                      <a:srgbClr val="4AA147"/>
                    </a:solidFill>
                  </a:tcPr>
                </a:tc>
                <a:extLst>
                  <a:ext uri="{0D108BD9-81ED-4DB2-BD59-A6C34878D82A}">
                    <a16:rowId xmlns:a16="http://schemas.microsoft.com/office/drawing/2014/main" val="3315588909"/>
                  </a:ext>
                </a:extLst>
              </a:tr>
              <a:tr h="370840">
                <a:tc gridSpan="2">
                  <a:txBody>
                    <a:bodyPr/>
                    <a:lstStyle/>
                    <a:p>
                      <a:pPr rtl="0" fontAlgn="ctr">
                        <a:buNone/>
                      </a:pPr>
                      <a:r>
                        <a:rPr lang="en-US" altLang="ja-JP" sz="1000" b="1" dirty="0">
                          <a:solidFill>
                            <a:srgbClr val="FFFFFF"/>
                          </a:solidFill>
                          <a:effectLst/>
                          <a:latin typeface="Meiryo UI" panose="020B0604030504040204" pitchFamily="50" charset="-128"/>
                          <a:ea typeface="Meiryo UI" panose="020B0604030504040204" pitchFamily="50" charset="-128"/>
                        </a:rPr>
                        <a:t>Ⅰ</a:t>
                      </a:r>
                      <a:r>
                        <a:rPr lang="ja-JP" altLang="en-US" sz="1000" b="1" dirty="0">
                          <a:solidFill>
                            <a:srgbClr val="FFFFFF"/>
                          </a:solidFill>
                          <a:effectLst/>
                          <a:latin typeface="Meiryo UI" panose="020B0604030504040204" pitchFamily="50" charset="-128"/>
                          <a:ea typeface="Meiryo UI" panose="020B0604030504040204" pitchFamily="50" charset="-128"/>
                        </a:rPr>
                        <a:t>あなたの家族について</a:t>
                      </a:r>
                    </a:p>
                  </a:txBody>
                  <a:tcPr marL="28575" marR="28575" marT="19050" marB="19050" anchor="ctr">
                    <a:solidFill>
                      <a:srgbClr val="92D050"/>
                    </a:solidFill>
                  </a:tcPr>
                </a:tc>
                <a:tc hMerge="1">
                  <a:txBody>
                    <a:bodyPr/>
                    <a:lstStyle/>
                    <a:p>
                      <a:endParaRPr kumimoji="1" lang="ja-JP" altLang="en-US"/>
                    </a:p>
                  </a:txBody>
                  <a:tcPr/>
                </a:tc>
                <a:extLst>
                  <a:ext uri="{0D108BD9-81ED-4DB2-BD59-A6C34878D82A}">
                    <a16:rowId xmlns:a16="http://schemas.microsoft.com/office/drawing/2014/main" val="2674534907"/>
                  </a:ext>
                </a:extLst>
              </a:tr>
              <a:tr h="370840">
                <a:tc>
                  <a:txBody>
                    <a:bodyPr/>
                    <a:lstStyle/>
                    <a:p>
                      <a:pPr algn="ctr" rtl="0" fontAlgn="t">
                        <a:buNone/>
                      </a:pPr>
                      <a:r>
                        <a:rPr lang="en-US" altLang="ja-JP" sz="1000" dirty="0">
                          <a:effectLst/>
                          <a:latin typeface="Meiryo UI" panose="020B0604030504040204" pitchFamily="50" charset="-128"/>
                          <a:ea typeface="Meiryo UI" panose="020B0604030504040204" pitchFamily="50" charset="-128"/>
                        </a:rPr>
                        <a:t>1</a:t>
                      </a:r>
                    </a:p>
                  </a:txBody>
                  <a:tcPr marL="28575" marR="28575" marT="19050" marB="19050" anchor="ctr">
                    <a:solidFill>
                      <a:schemeClr val="bg1">
                        <a:lumMod val="95000"/>
                      </a:schemeClr>
                    </a:solidFill>
                  </a:tcPr>
                </a:tc>
                <a:tc>
                  <a:txBody>
                    <a:bodyPr/>
                    <a:lstStyle/>
                    <a:p>
                      <a:pPr rtl="0" fontAlgn="t">
                        <a:buNone/>
                      </a:pPr>
                      <a:r>
                        <a:rPr lang="ja-JP" altLang="en-US" sz="1000" dirty="0">
                          <a:effectLst/>
                          <a:latin typeface="Meiryo UI" panose="020B0604030504040204" pitchFamily="50" charset="-128"/>
                          <a:ea typeface="Meiryo UI" panose="020B0604030504040204" pitchFamily="50" charset="-128"/>
                        </a:rPr>
                        <a:t>あなたが一緒に住んでいる家族を教えてください。</a:t>
                      </a:r>
                      <a:endParaRPr lang="en-US" altLang="ja-JP"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2700320197"/>
                  </a:ext>
                </a:extLst>
              </a:tr>
              <a:tr h="370840">
                <a:tc>
                  <a:txBody>
                    <a:bodyPr/>
                    <a:lstStyle/>
                    <a:p>
                      <a:pPr algn="ctr" rtl="0" fontAlgn="t">
                        <a:buNone/>
                      </a:pPr>
                      <a:r>
                        <a:rPr lang="en-US" altLang="ja-JP" sz="1000" dirty="0">
                          <a:effectLst/>
                          <a:latin typeface="Meiryo UI" panose="020B0604030504040204" pitchFamily="50" charset="-128"/>
                          <a:ea typeface="Meiryo UI" panose="020B0604030504040204" pitchFamily="50" charset="-128"/>
                        </a:rPr>
                        <a:t>2</a:t>
                      </a:r>
                    </a:p>
                  </a:txBody>
                  <a:tcPr marL="28575" marR="28575" marT="19050" marB="19050" anchor="ctr">
                    <a:solidFill>
                      <a:schemeClr val="bg1">
                        <a:lumMod val="95000"/>
                      </a:schemeClr>
                    </a:solidFill>
                  </a:tcPr>
                </a:tc>
                <a:tc>
                  <a:txBody>
                    <a:bodyPr/>
                    <a:lstStyle/>
                    <a:p>
                      <a:pPr rtl="0" fontAlgn="t">
                        <a:buNone/>
                      </a:pPr>
                      <a:r>
                        <a:rPr lang="ja-JP" altLang="en-US" sz="1000" dirty="0">
                          <a:effectLst/>
                          <a:latin typeface="Meiryo UI" panose="020B0604030504040204" pitchFamily="50" charset="-128"/>
                          <a:ea typeface="Meiryo UI" panose="020B0604030504040204" pitchFamily="50" charset="-128"/>
                        </a:rPr>
                        <a:t>お世話や気持ちを聞くなどのサポートが必要な家族はどなたですか</a:t>
                      </a:r>
                      <a:r>
                        <a:rPr lang="en-US" altLang="ja-JP" sz="1000" dirty="0">
                          <a:effectLst/>
                          <a:latin typeface="Meiryo UI" panose="020B0604030504040204" pitchFamily="50" charset="-128"/>
                          <a:ea typeface="Meiryo UI" panose="020B0604030504040204" pitchFamily="50" charset="-128"/>
                        </a:rPr>
                        <a:t>?</a:t>
                      </a:r>
                    </a:p>
                  </a:txBody>
                  <a:tcPr marL="28575" marR="28575" marT="19050" marB="19050" anchor="ctr">
                    <a:solidFill>
                      <a:schemeClr val="bg1">
                        <a:lumMod val="95000"/>
                      </a:schemeClr>
                    </a:solidFill>
                  </a:tcPr>
                </a:tc>
                <a:extLst>
                  <a:ext uri="{0D108BD9-81ED-4DB2-BD59-A6C34878D82A}">
                    <a16:rowId xmlns:a16="http://schemas.microsoft.com/office/drawing/2014/main" val="2131646879"/>
                  </a:ext>
                </a:extLst>
              </a:tr>
              <a:tr h="370840">
                <a:tc>
                  <a:txBody>
                    <a:bodyPr/>
                    <a:lstStyle/>
                    <a:p>
                      <a:pPr algn="ctr" rtl="0" fontAlgn="t">
                        <a:buNone/>
                      </a:pPr>
                      <a:r>
                        <a:rPr lang="en-US" altLang="ja-JP" sz="1000" dirty="0">
                          <a:effectLst/>
                          <a:latin typeface="Meiryo UI" panose="020B0604030504040204" pitchFamily="50" charset="-128"/>
                          <a:ea typeface="Meiryo UI" panose="020B0604030504040204" pitchFamily="50" charset="-128"/>
                        </a:rPr>
                        <a:t>3</a:t>
                      </a:r>
                    </a:p>
                  </a:txBody>
                  <a:tcPr marL="28575" marR="28575" marT="19050" marB="19050" anchor="ctr">
                    <a:solidFill>
                      <a:schemeClr val="bg1">
                        <a:lumMod val="95000"/>
                      </a:schemeClr>
                    </a:solidFill>
                  </a:tcPr>
                </a:tc>
                <a:tc>
                  <a:txBody>
                    <a:bodyPr/>
                    <a:lstStyle/>
                    <a:p>
                      <a:pPr rtl="0" fontAlgn="t">
                        <a:buNone/>
                      </a:pPr>
                      <a:r>
                        <a:rPr lang="ja-JP" altLang="en-US" sz="1000" dirty="0">
                          <a:effectLst/>
                          <a:latin typeface="Meiryo UI" panose="020B0604030504040204" pitchFamily="50" charset="-128"/>
                          <a:ea typeface="Meiryo UI" panose="020B0604030504040204" pitchFamily="50" charset="-128"/>
                        </a:rPr>
                        <a:t>お世話や気持ちを聞くなどのサポートが必要な家族の状況を、わかる範囲で教えてください</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病気や障がいの状況、幼いなど</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a:t>
                      </a:r>
                      <a:endParaRPr lang="en-US" altLang="ja-JP"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484052271"/>
                  </a:ext>
                </a:extLst>
              </a:tr>
              <a:tr h="370840">
                <a:tc gridSpan="2">
                  <a:txBody>
                    <a:bodyPr/>
                    <a:lstStyle/>
                    <a:p>
                      <a:pPr rtl="0" fontAlgn="ctr">
                        <a:buNone/>
                      </a:pPr>
                      <a:r>
                        <a:rPr lang="en-US" altLang="ja-JP" sz="1000" b="1" dirty="0">
                          <a:solidFill>
                            <a:srgbClr val="FFFFFF"/>
                          </a:solidFill>
                          <a:effectLst/>
                          <a:latin typeface="Meiryo UI" panose="020B0604030504040204" pitchFamily="50" charset="-128"/>
                          <a:ea typeface="Meiryo UI" panose="020B0604030504040204" pitchFamily="50" charset="-128"/>
                        </a:rPr>
                        <a:t>II </a:t>
                      </a:r>
                      <a:r>
                        <a:rPr lang="ja-JP" altLang="en-US" sz="1000" b="1" dirty="0">
                          <a:solidFill>
                            <a:srgbClr val="FFFFFF"/>
                          </a:solidFill>
                          <a:effectLst/>
                          <a:latin typeface="Meiryo UI" panose="020B0604030504040204" pitchFamily="50" charset="-128"/>
                          <a:ea typeface="Meiryo UI" panose="020B0604030504040204" pitchFamily="50" charset="-128"/>
                        </a:rPr>
                        <a:t>家族</a:t>
                      </a:r>
                      <a:r>
                        <a:rPr lang="en-US" altLang="ja-JP" sz="1000" b="1" dirty="0">
                          <a:solidFill>
                            <a:srgbClr val="FFFFFF"/>
                          </a:solidFill>
                          <a:effectLst/>
                          <a:latin typeface="Meiryo UI" panose="020B0604030504040204" pitchFamily="50" charset="-128"/>
                          <a:ea typeface="Meiryo UI" panose="020B0604030504040204" pitchFamily="50" charset="-128"/>
                        </a:rPr>
                        <a:t>(</a:t>
                      </a:r>
                      <a:r>
                        <a:rPr lang="ja-JP" altLang="en-US" sz="1000" b="1" dirty="0">
                          <a:solidFill>
                            <a:srgbClr val="FFFFFF"/>
                          </a:solidFill>
                          <a:effectLst/>
                          <a:latin typeface="Meiryo UI" panose="020B0604030504040204" pitchFamily="50" charset="-128"/>
                          <a:ea typeface="Meiryo UI" panose="020B0604030504040204" pitchFamily="50" charset="-128"/>
                        </a:rPr>
                        <a:t>病気や障がいのある家族、高齢の家族、幼いきょうだいなど</a:t>
                      </a:r>
                      <a:r>
                        <a:rPr lang="en-US" altLang="ja-JP" sz="1000" b="1" dirty="0">
                          <a:solidFill>
                            <a:srgbClr val="FFFFFF"/>
                          </a:solidFill>
                          <a:effectLst/>
                          <a:latin typeface="Meiryo UI" panose="020B0604030504040204" pitchFamily="50" charset="-128"/>
                          <a:ea typeface="Meiryo UI" panose="020B0604030504040204" pitchFamily="50" charset="-128"/>
                        </a:rPr>
                        <a:t>)</a:t>
                      </a:r>
                      <a:r>
                        <a:rPr lang="ja-JP" altLang="en-US" sz="1000" b="1" dirty="0">
                          <a:solidFill>
                            <a:srgbClr val="FFFFFF"/>
                          </a:solidFill>
                          <a:effectLst/>
                          <a:latin typeface="Meiryo UI" panose="020B0604030504040204" pitchFamily="50" charset="-128"/>
                          <a:ea typeface="Meiryo UI" panose="020B0604030504040204" pitchFamily="50" charset="-128"/>
                        </a:rPr>
                        <a:t>のお世話や気持ちを聞くなどのサポー </a:t>
                      </a:r>
                      <a:br>
                        <a:rPr lang="ja-JP" altLang="en-US" sz="1000" b="1" dirty="0">
                          <a:solidFill>
                            <a:srgbClr val="FFFFFF"/>
                          </a:solidFill>
                          <a:effectLst/>
                          <a:latin typeface="Meiryo UI" panose="020B0604030504040204" pitchFamily="50" charset="-128"/>
                          <a:ea typeface="Meiryo UI" panose="020B0604030504040204" pitchFamily="50" charset="-128"/>
                        </a:rPr>
                      </a:br>
                      <a:r>
                        <a:rPr lang="ja-JP" altLang="en-US" sz="1000" b="1" dirty="0">
                          <a:solidFill>
                            <a:srgbClr val="FFFFFF"/>
                          </a:solidFill>
                          <a:effectLst/>
                          <a:latin typeface="Meiryo UI" panose="020B0604030504040204" pitchFamily="50" charset="-128"/>
                          <a:ea typeface="Meiryo UI" panose="020B0604030504040204" pitchFamily="50" charset="-128"/>
                        </a:rPr>
                        <a:t>ト、家の用事などについて</a:t>
                      </a:r>
                    </a:p>
                  </a:txBody>
                  <a:tcPr marL="28575" marR="28575" marT="19050" marB="19050" anchor="ctr">
                    <a:solidFill>
                      <a:srgbClr val="92D050"/>
                    </a:solidFill>
                  </a:tcPr>
                </a:tc>
                <a:tc hMerge="1">
                  <a:txBody>
                    <a:bodyPr/>
                    <a:lstStyle/>
                    <a:p>
                      <a:endParaRPr kumimoji="1" lang="ja-JP" altLang="en-US"/>
                    </a:p>
                  </a:txBody>
                  <a:tcPr/>
                </a:tc>
                <a:extLst>
                  <a:ext uri="{0D108BD9-81ED-4DB2-BD59-A6C34878D82A}">
                    <a16:rowId xmlns:a16="http://schemas.microsoft.com/office/drawing/2014/main" val="77001313"/>
                  </a:ext>
                </a:extLst>
              </a:tr>
              <a:tr h="370840">
                <a:tc>
                  <a:txBody>
                    <a:bodyPr/>
                    <a:lstStyle/>
                    <a:p>
                      <a:pPr algn="ctr" rtl="0" fontAlgn="t">
                        <a:buNone/>
                      </a:pPr>
                      <a:r>
                        <a:rPr lang="en-US" altLang="ja-JP" sz="1000" dirty="0">
                          <a:effectLst/>
                          <a:latin typeface="Meiryo UI" panose="020B0604030504040204" pitchFamily="50" charset="-128"/>
                          <a:ea typeface="Meiryo UI" panose="020B0604030504040204" pitchFamily="50" charset="-128"/>
                        </a:rPr>
                        <a:t>4</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家族のお世話や気持ちを聞くなどのサポート、家の用事などとして、普段、どのようなことをしていますか。</a:t>
                      </a:r>
                      <a:endParaRPr lang="en-US" altLang="ja-JP"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2768065050"/>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A</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障がいや病気のある家族のお風呂やトイレの手伝い、お薬の管理などをしている</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3801467221"/>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B</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障がいや病気のある家族の身の回りの世話をしている </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頼まれごとをするなど</a:t>
                      </a:r>
                      <a:r>
                        <a:rPr lang="en-US" altLang="ja-JP" sz="1000" dirty="0">
                          <a:effectLst/>
                          <a:latin typeface="Meiryo UI" panose="020B0604030504040204" pitchFamily="50" charset="-128"/>
                          <a:ea typeface="Meiryo UI" panose="020B0604030504040204" pitchFamily="50" charset="-128"/>
                        </a:rPr>
                        <a:t>)</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3899999858"/>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C</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買い物・料理・掃除・洗濯などの家事をしている。</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421307857"/>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D</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がん・難病・心の病気などの家族のお世話をしている</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話を聞く、寄り添うなどの対応、病院への付き添いなどを含む</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3234012152"/>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E</a:t>
                      </a:r>
                    </a:p>
                  </a:txBody>
                  <a:tcPr marL="28575" marR="28575" marT="19050" marB="19050" anchor="ctr">
                    <a:solidFill>
                      <a:schemeClr val="bg1">
                        <a:lumMod val="95000"/>
                      </a:schemeClr>
                    </a:solidFill>
                  </a:tcPr>
                </a:tc>
                <a:tc>
                  <a:txBody>
                    <a:bodyPr/>
                    <a:lstStyle/>
                    <a:p>
                      <a:pPr algn="l" rtl="0" fontAlgn="t">
                        <a:buNone/>
                      </a:pP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認知症や心の病気などで</a:t>
                      </a:r>
                      <a:r>
                        <a:rPr lang="en-US" altLang="ja-JP" sz="1000" dirty="0">
                          <a:effectLst/>
                          <a:latin typeface="Meiryo UI" panose="020B0604030504040204" pitchFamily="50" charset="-128"/>
                          <a:ea typeface="Meiryo UI" panose="020B0604030504040204" pitchFamily="50" charset="-128"/>
                        </a:rPr>
                        <a:t>) </a:t>
                      </a:r>
                      <a:r>
                        <a:rPr lang="ja-JP" altLang="en-US" sz="1000" dirty="0">
                          <a:effectLst/>
                          <a:latin typeface="Meiryo UI" panose="020B0604030504040204" pitchFamily="50" charset="-128"/>
                          <a:ea typeface="Meiryo UI" panose="020B0604030504040204" pitchFamily="50" charset="-128"/>
                        </a:rPr>
                        <a:t>目を離せない家族の見守りや声かけをしている </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心配したり、気にかけている場合を含む</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1732310925"/>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F</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障がいや病気のあるきょうだいのお世話や見守りをしている</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1413998005"/>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G</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幼いきょうだいのお世話をしている</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3577215140"/>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H</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日本語以外の言葉を話す家族や障がいのある家族のために通訳</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他の人と話をするときの手伝い</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をしている。</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3756355081"/>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I</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アルコール・薬物・ギャンブル問題を抱える家族に対応している</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3928574293"/>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J</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家計を支えるために働いて、家族を金銭的に支えている</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4053086320"/>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K</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その他</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228950200"/>
                  </a:ext>
                </a:extLst>
              </a:tr>
              <a:tr h="450596">
                <a:tc>
                  <a:txBody>
                    <a:bodyPr/>
                    <a:lstStyle/>
                    <a:p>
                      <a:pPr algn="ctr" rtl="0" fontAlgn="t">
                        <a:buNone/>
                      </a:pPr>
                      <a:r>
                        <a:rPr lang="en-US" altLang="ja-JP" sz="1000" dirty="0">
                          <a:effectLst/>
                          <a:latin typeface="Meiryo UI" panose="020B0604030504040204" pitchFamily="50" charset="-128"/>
                          <a:ea typeface="Meiryo UI" panose="020B0604030504040204" pitchFamily="50" charset="-128"/>
                        </a:rPr>
                        <a:t>5</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学校（若者ケアラーの場合は</a:t>
                      </a:r>
                      <a:r>
                        <a:rPr lang="ja-JP" altLang="en-US" sz="1000" b="1" dirty="0">
                          <a:effectLst/>
                          <a:latin typeface="Meiryo UI" panose="020B0604030504040204" pitchFamily="50" charset="-128"/>
                          <a:ea typeface="Meiryo UI" panose="020B0604030504040204" pitchFamily="50" charset="-128"/>
                        </a:rPr>
                        <a:t>仕事</a:t>
                      </a:r>
                      <a:r>
                        <a:rPr lang="ja-JP" altLang="en-US" sz="1000" dirty="0">
                          <a:effectLst/>
                          <a:latin typeface="Meiryo UI" panose="020B0604030504040204" pitchFamily="50" charset="-128"/>
                          <a:ea typeface="Meiryo UI" panose="020B0604030504040204" pitchFamily="50" charset="-128"/>
                        </a:rPr>
                        <a:t>）のある日に、家族のお世話や気持ちを聞くなどのサポート、家の用事などはどれくらいしていますか。</a:t>
                      </a:r>
                      <a:r>
                        <a:rPr lang="en-US" altLang="ja-JP" sz="1000" dirty="0">
                          <a:effectLst/>
                          <a:latin typeface="Meiryo UI" panose="020B0604030504040204" pitchFamily="50" charset="-128"/>
                          <a:ea typeface="Meiryo UI" panose="020B0604030504040204" pitchFamily="50" charset="-128"/>
                        </a:rPr>
                        <a:t>1</a:t>
                      </a:r>
                      <a:r>
                        <a:rPr lang="ja-JP" altLang="en-US" sz="1000" dirty="0">
                          <a:effectLst/>
                          <a:latin typeface="Meiryo UI" panose="020B0604030504040204" pitchFamily="50" charset="-128"/>
                          <a:ea typeface="Meiryo UI" panose="020B0604030504040204" pitchFamily="50" charset="-128"/>
                        </a:rPr>
                        <a:t>日あたりのおおよその時間を教えてください。</a:t>
                      </a:r>
                      <a:endParaRPr lang="en-US" altLang="ja-JP"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2818861970"/>
                  </a:ext>
                </a:extLst>
              </a:tr>
              <a:tr h="422656">
                <a:tc>
                  <a:txBody>
                    <a:bodyPr/>
                    <a:lstStyle/>
                    <a:p>
                      <a:pPr algn="r" rtl="0" fontAlgn="t">
                        <a:buNone/>
                      </a:pPr>
                      <a:r>
                        <a:rPr lang="ja-JP" altLang="en-US" sz="1000" dirty="0">
                          <a:effectLst/>
                          <a:latin typeface="Meiryo UI" panose="020B0604030504040204" pitchFamily="50" charset="-128"/>
                          <a:ea typeface="Meiryo UI" panose="020B0604030504040204" pitchFamily="50" charset="-128"/>
                        </a:rPr>
                        <a:t>①</a:t>
                      </a:r>
                    </a:p>
                  </a:txBody>
                  <a:tcPr marL="28575" marR="28575" marT="19050" marB="19050" anchor="ctr">
                    <a:solidFill>
                      <a:schemeClr val="bg1">
                        <a:lumMod val="95000"/>
                      </a:schemeClr>
                    </a:solidFill>
                  </a:tcPr>
                </a:tc>
                <a:tc>
                  <a:txBody>
                    <a:bodyPr/>
                    <a:lstStyle/>
                    <a:p>
                      <a:pPr algn="l" rtl="0" fontAlgn="t">
                        <a:buNone/>
                      </a:pP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更問</a:t>
                      </a:r>
                      <a:r>
                        <a:rPr lang="en-US" altLang="ja-JP" sz="1000" dirty="0">
                          <a:effectLst/>
                          <a:latin typeface="Meiryo UI" panose="020B0604030504040204" pitchFamily="50" charset="-128"/>
                          <a:ea typeface="Meiryo UI" panose="020B0604030504040204" pitchFamily="50" charset="-128"/>
                        </a:rPr>
                        <a:t>-1)</a:t>
                      </a:r>
                      <a:r>
                        <a:rPr lang="ja-JP" altLang="en-US" sz="1000" dirty="0">
                          <a:effectLst/>
                          <a:latin typeface="Meiryo UI" panose="020B0604030504040204" pitchFamily="50" charset="-128"/>
                          <a:ea typeface="Meiryo UI" panose="020B0604030504040204" pitchFamily="50" charset="-128"/>
                        </a:rPr>
                        <a:t>休日の場合はどうですか</a:t>
                      </a:r>
                      <a:r>
                        <a:rPr lang="en-US" altLang="ja-JP" sz="1000" dirty="0">
                          <a:effectLst/>
                          <a:latin typeface="Meiryo UI" panose="020B0604030504040204" pitchFamily="50" charset="-128"/>
                          <a:ea typeface="Meiryo UI" panose="020B0604030504040204" pitchFamily="50" charset="-128"/>
                        </a:rPr>
                        <a:t>?</a:t>
                      </a:r>
                      <a:endParaRPr lang="ja-JP" alt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2686708849"/>
                  </a:ext>
                </a:extLst>
              </a:tr>
              <a:tr h="464566">
                <a:tc>
                  <a:txBody>
                    <a:bodyPr/>
                    <a:lstStyle/>
                    <a:p>
                      <a:pPr algn="r" rtl="0" fontAlgn="t">
                        <a:buNone/>
                      </a:pPr>
                      <a:r>
                        <a:rPr lang="ja-JP" altLang="en-US" sz="1000" dirty="0">
                          <a:effectLst/>
                          <a:latin typeface="Meiryo UI" panose="020B0604030504040204" pitchFamily="50" charset="-128"/>
                          <a:ea typeface="Meiryo UI" panose="020B0604030504040204" pitchFamily="50" charset="-128"/>
                        </a:rPr>
                        <a:t>②</a:t>
                      </a:r>
                    </a:p>
                  </a:txBody>
                  <a:tcPr marL="28575" marR="28575" marT="19050" marB="19050" anchor="ctr">
                    <a:solidFill>
                      <a:schemeClr val="bg1">
                        <a:lumMod val="95000"/>
                      </a:schemeClr>
                    </a:solidFill>
                  </a:tcPr>
                </a:tc>
                <a:tc>
                  <a:txBody>
                    <a:bodyPr/>
                    <a:lstStyle/>
                    <a:p>
                      <a:pPr algn="l" rtl="0" fontAlgn="t">
                        <a:buNone/>
                      </a:pP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更問</a:t>
                      </a:r>
                      <a:r>
                        <a:rPr lang="en-US" altLang="ja-JP" sz="1000" dirty="0">
                          <a:effectLst/>
                          <a:latin typeface="Meiryo UI" panose="020B0604030504040204" pitchFamily="50" charset="-128"/>
                          <a:ea typeface="Meiryo UI" panose="020B0604030504040204" pitchFamily="50" charset="-128"/>
                        </a:rPr>
                        <a:t>-2)</a:t>
                      </a:r>
                      <a:r>
                        <a:rPr lang="ja-JP" altLang="en-US" sz="1000" dirty="0">
                          <a:effectLst/>
                          <a:latin typeface="Meiryo UI" panose="020B0604030504040204" pitchFamily="50" charset="-128"/>
                          <a:ea typeface="Meiryo UI" panose="020B0604030504040204" pitchFamily="50" charset="-128"/>
                        </a:rPr>
                        <a:t>家族のお世話や気持ちを聞くなどのサポート、家の用事をする頻度はどれくらいですか</a:t>
                      </a:r>
                      <a:r>
                        <a:rPr lang="en-US" altLang="ja-JP" sz="1000" dirty="0">
                          <a:effectLst/>
                          <a:latin typeface="Meiryo UI" panose="020B0604030504040204" pitchFamily="50" charset="-128"/>
                          <a:ea typeface="Meiryo UI" panose="020B0604030504040204" pitchFamily="50" charset="-128"/>
                        </a:rPr>
                        <a:t>? (</a:t>
                      </a:r>
                      <a:r>
                        <a:rPr lang="ja-JP" altLang="en-US" sz="1000" dirty="0">
                          <a:effectLst/>
                          <a:latin typeface="Meiryo UI" panose="020B0604030504040204" pitchFamily="50" charset="-128"/>
                          <a:ea typeface="Meiryo UI" panose="020B0604030504040204" pitchFamily="50" charset="-128"/>
                        </a:rPr>
                        <a:t>毎日、週</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月に何日程度など</a:t>
                      </a:r>
                      <a:r>
                        <a:rPr lang="en-US" altLang="ja-JP" sz="1000" dirty="0">
                          <a:effectLst/>
                          <a:latin typeface="Meiryo UI" panose="020B0604030504040204" pitchFamily="50" charset="-128"/>
                          <a:ea typeface="Meiryo UI" panose="020B0604030504040204" pitchFamily="50" charset="-128"/>
                        </a:rPr>
                        <a:t>)</a:t>
                      </a:r>
                      <a:endParaRPr lang="ja-JP" alt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1261260491"/>
                  </a:ext>
                </a:extLst>
              </a:tr>
              <a:tr h="398526">
                <a:tc>
                  <a:txBody>
                    <a:bodyPr/>
                    <a:lstStyle/>
                    <a:p>
                      <a:pPr algn="ctr" rtl="0" fontAlgn="t">
                        <a:buNone/>
                      </a:pPr>
                      <a:r>
                        <a:rPr lang="en-US" altLang="ja-JP" sz="1000" dirty="0">
                          <a:effectLst/>
                          <a:latin typeface="Meiryo UI" panose="020B0604030504040204" pitchFamily="50" charset="-128"/>
                          <a:ea typeface="Meiryo UI" panose="020B0604030504040204" pitchFamily="50" charset="-128"/>
                        </a:rPr>
                        <a:t>6</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家族へのお世話や気持ちを聞くなどのサポートはいつからしていますか</a:t>
                      </a:r>
                      <a:r>
                        <a:rPr lang="en-US" altLang="ja-JP" sz="1000" dirty="0">
                          <a:effectLst/>
                          <a:latin typeface="Meiryo UI" panose="020B0604030504040204" pitchFamily="50" charset="-128"/>
                          <a:ea typeface="Meiryo UI" panose="020B0604030504040204" pitchFamily="50" charset="-128"/>
                        </a:rPr>
                        <a:t>? (</a:t>
                      </a:r>
                      <a:r>
                        <a:rPr lang="ja-JP" altLang="en-US" sz="1000" dirty="0">
                          <a:effectLst/>
                          <a:latin typeface="Meiryo UI" panose="020B0604030504040204" pitchFamily="50" charset="-128"/>
                          <a:ea typeface="Meiryo UI" panose="020B0604030504040204" pitchFamily="50" charset="-128"/>
                        </a:rPr>
                        <a:t>小学生になるより前、小学生</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中学生</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高校生の頃など</a:t>
                      </a:r>
                      <a:r>
                        <a:rPr lang="en-US" altLang="ja-JP" sz="1000" dirty="0">
                          <a:effectLst/>
                          <a:latin typeface="Meiryo UI" panose="020B0604030504040204" pitchFamily="50" charset="-128"/>
                          <a:ea typeface="Meiryo UI" panose="020B0604030504040204" pitchFamily="50" charset="-128"/>
                        </a:rPr>
                        <a:t>)</a:t>
                      </a:r>
                    </a:p>
                  </a:txBody>
                  <a:tcPr marL="28575" marR="28575" marT="19050" marB="19050" anchor="ctr">
                    <a:solidFill>
                      <a:schemeClr val="bg1">
                        <a:lumMod val="95000"/>
                      </a:schemeClr>
                    </a:solidFill>
                  </a:tcPr>
                </a:tc>
                <a:extLst>
                  <a:ext uri="{0D108BD9-81ED-4DB2-BD59-A6C34878D82A}">
                    <a16:rowId xmlns:a16="http://schemas.microsoft.com/office/drawing/2014/main" val="4286775417"/>
                  </a:ext>
                </a:extLst>
              </a:tr>
              <a:tr h="454152">
                <a:tc>
                  <a:txBody>
                    <a:bodyPr/>
                    <a:lstStyle/>
                    <a:p>
                      <a:pPr algn="r" rtl="0" fontAlgn="t">
                        <a:buNone/>
                      </a:pPr>
                      <a:r>
                        <a:rPr lang="ja-JP" altLang="en-US" sz="1000" dirty="0">
                          <a:effectLst/>
                          <a:latin typeface="Meiryo UI" panose="020B0604030504040204" pitchFamily="50" charset="-128"/>
                          <a:ea typeface="Meiryo UI" panose="020B0604030504040204" pitchFamily="50" charset="-128"/>
                        </a:rPr>
                        <a:t>①</a:t>
                      </a:r>
                    </a:p>
                  </a:txBody>
                  <a:tcPr marL="28575" marR="28575" marT="19050" marB="19050" anchor="ctr">
                    <a:solidFill>
                      <a:schemeClr val="bg1">
                        <a:lumMod val="95000"/>
                      </a:schemeClr>
                    </a:solidFill>
                  </a:tcPr>
                </a:tc>
                <a:tc>
                  <a:txBody>
                    <a:bodyPr/>
                    <a:lstStyle/>
                    <a:p>
                      <a:pPr algn="l" rtl="0" fontAlgn="t">
                        <a:buNone/>
                      </a:pP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家族が病気や障がいを持つ場合の更問</a:t>
                      </a:r>
                      <a:r>
                        <a:rPr lang="en-US" altLang="ja-JP" sz="1000" dirty="0">
                          <a:effectLst/>
                          <a:latin typeface="Meiryo UI" panose="020B0604030504040204" pitchFamily="50" charset="-128"/>
                          <a:ea typeface="Meiryo UI" panose="020B0604030504040204" pitchFamily="50" charset="-128"/>
                        </a:rPr>
                        <a:t>) </a:t>
                      </a:r>
                      <a:r>
                        <a:rPr lang="ja-JP" altLang="en-US" sz="1000" dirty="0">
                          <a:effectLst/>
                          <a:latin typeface="Meiryo UI" panose="020B0604030504040204" pitchFamily="50" charset="-128"/>
                          <a:ea typeface="Meiryo UI" panose="020B0604030504040204" pitchFamily="50" charset="-128"/>
                        </a:rPr>
                        <a:t>家族のお世話や気持ちを聞くなどのサポートが必要な理由や家族の体調などについて、周りの大人から、わかりやすく話してもらったことがありますか</a:t>
                      </a:r>
                      <a:r>
                        <a:rPr lang="en-US" altLang="ja-JP" sz="1000" dirty="0">
                          <a:effectLst/>
                          <a:latin typeface="Meiryo UI" panose="020B0604030504040204" pitchFamily="50" charset="-128"/>
                          <a:ea typeface="Meiryo UI" panose="020B0604030504040204" pitchFamily="50" charset="-128"/>
                        </a:rPr>
                        <a:t>?</a:t>
                      </a:r>
                      <a:endParaRPr lang="ja-JP" alt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3730915370"/>
                  </a:ext>
                </a:extLst>
              </a:tr>
              <a:tr h="438150">
                <a:tc>
                  <a:txBody>
                    <a:bodyPr/>
                    <a:lstStyle/>
                    <a:p>
                      <a:pPr algn="r" rtl="0" fontAlgn="t">
                        <a:buNone/>
                      </a:pPr>
                      <a:r>
                        <a:rPr lang="ja-JP" altLang="en-US" sz="1000" dirty="0">
                          <a:effectLst/>
                          <a:latin typeface="Meiryo UI" panose="020B0604030504040204" pitchFamily="50" charset="-128"/>
                          <a:ea typeface="Meiryo UI" panose="020B0604030504040204" pitchFamily="50" charset="-128"/>
                        </a:rPr>
                        <a:t>②</a:t>
                      </a:r>
                    </a:p>
                  </a:txBody>
                  <a:tcPr marL="28575" marR="28575" marT="19050" marB="19050" anchor="ctr">
                    <a:solidFill>
                      <a:schemeClr val="bg1">
                        <a:lumMod val="95000"/>
                      </a:schemeClr>
                    </a:solidFill>
                  </a:tcPr>
                </a:tc>
                <a:tc>
                  <a:txBody>
                    <a:bodyPr/>
                    <a:lstStyle/>
                    <a:p>
                      <a:pPr algn="l" rtl="0" fontAlgn="t">
                        <a:buNone/>
                      </a:pP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家族が病気や障がいを持つ場合の更問</a:t>
                      </a:r>
                      <a:r>
                        <a:rPr lang="en-US" altLang="ja-JP" sz="1000" dirty="0">
                          <a:effectLst/>
                          <a:latin typeface="Meiryo UI" panose="020B0604030504040204" pitchFamily="50" charset="-128"/>
                          <a:ea typeface="Meiryo UI" panose="020B0604030504040204" pitchFamily="50" charset="-128"/>
                        </a:rPr>
                        <a:t>) </a:t>
                      </a:r>
                      <a:r>
                        <a:rPr lang="ja-JP" altLang="en-US" sz="1000" dirty="0">
                          <a:effectLst/>
                          <a:latin typeface="Meiryo UI" panose="020B0604030504040204" pitchFamily="50" charset="-128"/>
                          <a:ea typeface="Meiryo UI" panose="020B0604030504040204" pitchFamily="50" charset="-128"/>
                        </a:rPr>
                        <a:t>お世話や気持ちを聞くなどのサポートが必要な理由について、お世話やサポートが必要な家族と話したことはありますか</a:t>
                      </a:r>
                      <a:r>
                        <a:rPr lang="en-US" altLang="ja-JP" sz="1000" dirty="0">
                          <a:effectLst/>
                          <a:latin typeface="Meiryo UI" panose="020B0604030504040204" pitchFamily="50" charset="-128"/>
                          <a:ea typeface="Meiryo UI" panose="020B0604030504040204" pitchFamily="50" charset="-128"/>
                        </a:rPr>
                        <a:t>?</a:t>
                      </a:r>
                      <a:endParaRPr lang="ja-JP" alt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3543338470"/>
                  </a:ext>
                </a:extLst>
              </a:tr>
            </a:tbl>
          </a:graphicData>
        </a:graphic>
      </p:graphicFrame>
    </p:spTree>
    <p:extLst>
      <p:ext uri="{BB962C8B-B14F-4D97-AF65-F5344CB8AC3E}">
        <p14:creationId xmlns:p14="http://schemas.microsoft.com/office/powerpoint/2010/main" val="940711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D9CA9-A215-5834-F180-4F4F8A24B0D1}"/>
            </a:ext>
          </a:extLst>
        </p:cNvPr>
        <p:cNvGrpSpPr/>
        <p:nvPr/>
      </p:nvGrpSpPr>
      <p:grpSpPr>
        <a:xfrm>
          <a:off x="0" y="0"/>
          <a:ext cx="0" cy="0"/>
          <a:chOff x="0" y="0"/>
          <a:chExt cx="0" cy="0"/>
        </a:xfrm>
      </p:grpSpPr>
      <p:sp>
        <p:nvSpPr>
          <p:cNvPr id="52" name="object 22">
            <a:extLst>
              <a:ext uri="{FF2B5EF4-FFF2-40B4-BE49-F238E27FC236}">
                <a16:creationId xmlns:a16="http://schemas.microsoft.com/office/drawing/2014/main" id="{8251D40E-2D9A-6075-6C13-45121497411A}"/>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FB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6A6AAAB7-6AD9-DC2A-A9C4-8F0C2DBEF530}"/>
              </a:ext>
            </a:extLst>
          </p:cNvPr>
          <p:cNvSpPr>
            <a:spLocks noGrp="1"/>
          </p:cNvSpPr>
          <p:nvPr>
            <p:ph type="sldNum" sz="quarter" idx="7"/>
          </p:nvPr>
        </p:nvSpPr>
        <p:spPr>
          <a:prstGeom prst="rect">
            <a:avLst/>
          </a:prstGeom>
        </p:spPr>
        <p:txBody>
          <a:bodyPr/>
          <a:lstStyle/>
          <a:p>
            <a:fld id="{B6F15528-21DE-4FAA-801E-634DDDAF4B2B}" type="slidenum">
              <a:rPr lang="en-US" altLang="ja-JP" smtClean="0"/>
              <a:t>16</a:t>
            </a:fld>
            <a:endParaRPr lang="ja-JP" altLang="en-US"/>
          </a:p>
        </p:txBody>
      </p:sp>
      <p:graphicFrame>
        <p:nvGraphicFramePr>
          <p:cNvPr id="7" name="表 6">
            <a:extLst>
              <a:ext uri="{FF2B5EF4-FFF2-40B4-BE49-F238E27FC236}">
                <a16:creationId xmlns:a16="http://schemas.microsoft.com/office/drawing/2014/main" id="{CF13C227-FD45-079F-4BCA-CD03B2670D30}"/>
              </a:ext>
            </a:extLst>
          </p:cNvPr>
          <p:cNvGraphicFramePr>
            <a:graphicFrameLocks noGrp="1"/>
          </p:cNvGraphicFramePr>
          <p:nvPr>
            <p:extLst>
              <p:ext uri="{D42A27DB-BD31-4B8C-83A1-F6EECF244321}">
                <p14:modId xmlns:p14="http://schemas.microsoft.com/office/powerpoint/2010/main" val="4171214104"/>
              </p:ext>
            </p:extLst>
          </p:nvPr>
        </p:nvGraphicFramePr>
        <p:xfrm>
          <a:off x="627486" y="767334"/>
          <a:ext cx="6314334" cy="7787640"/>
        </p:xfrm>
        <a:graphic>
          <a:graphicData uri="http://schemas.openxmlformats.org/drawingml/2006/table">
            <a:tbl>
              <a:tblPr firstRow="1" bandRow="1">
                <a:tableStyleId>{073A0DAA-6AF3-43AB-8588-CEC1D06C72B9}</a:tableStyleId>
              </a:tblPr>
              <a:tblGrid>
                <a:gridCol w="1399434">
                  <a:extLst>
                    <a:ext uri="{9D8B030D-6E8A-4147-A177-3AD203B41FA5}">
                      <a16:colId xmlns:a16="http://schemas.microsoft.com/office/drawing/2014/main" val="2316275890"/>
                    </a:ext>
                  </a:extLst>
                </a:gridCol>
                <a:gridCol w="4914900">
                  <a:extLst>
                    <a:ext uri="{9D8B030D-6E8A-4147-A177-3AD203B41FA5}">
                      <a16:colId xmlns:a16="http://schemas.microsoft.com/office/drawing/2014/main" val="2588262756"/>
                    </a:ext>
                  </a:extLst>
                </a:gridCol>
              </a:tblGrid>
              <a:tr h="370840">
                <a:tc>
                  <a:txBody>
                    <a:bodyPr/>
                    <a:lstStyle/>
                    <a:p>
                      <a:pPr algn="ctr" rtl="0" fontAlgn="t">
                        <a:buNone/>
                      </a:pPr>
                      <a:r>
                        <a:rPr lang="ja-JP" altLang="en-US" sz="1000" dirty="0">
                          <a:effectLst/>
                          <a:latin typeface="Meiryo UI" panose="020B0604030504040204" pitchFamily="50" charset="-128"/>
                          <a:ea typeface="Meiryo UI" panose="020B0604030504040204" pitchFamily="50" charset="-128"/>
                        </a:rPr>
                        <a:t>項番</a:t>
                      </a:r>
                    </a:p>
                  </a:txBody>
                  <a:tcPr marL="28575" marR="28575" marT="19050" marB="19050" anchor="ctr">
                    <a:solidFill>
                      <a:srgbClr val="4AA147"/>
                    </a:solidFill>
                  </a:tcPr>
                </a:tc>
                <a:tc>
                  <a:txBody>
                    <a:bodyPr/>
                    <a:lstStyle/>
                    <a:p>
                      <a:pPr algn="ctr" rtl="0" fontAlgn="t">
                        <a:buNone/>
                      </a:pPr>
                      <a:r>
                        <a:rPr lang="ja-JP" altLang="en-US" sz="1000" dirty="0">
                          <a:effectLst/>
                          <a:latin typeface="Meiryo UI" panose="020B0604030504040204" pitchFamily="50" charset="-128"/>
                          <a:ea typeface="Meiryo UI" panose="020B0604030504040204" pitchFamily="50" charset="-128"/>
                        </a:rPr>
                        <a:t>ヤングケアラーアセスメントツール質問項目</a:t>
                      </a:r>
                    </a:p>
                  </a:txBody>
                  <a:tcPr marL="28575" marR="28575" marT="19050" marB="19050" anchor="ctr">
                    <a:solidFill>
                      <a:srgbClr val="4AA147"/>
                    </a:solidFill>
                  </a:tcPr>
                </a:tc>
                <a:extLst>
                  <a:ext uri="{0D108BD9-81ED-4DB2-BD59-A6C34878D82A}">
                    <a16:rowId xmlns:a16="http://schemas.microsoft.com/office/drawing/2014/main" val="3315588909"/>
                  </a:ext>
                </a:extLst>
              </a:tr>
              <a:tr h="370840">
                <a:tc>
                  <a:txBody>
                    <a:bodyPr/>
                    <a:lstStyle/>
                    <a:p>
                      <a:pPr algn="ctr" rtl="0" fontAlgn="t">
                        <a:buNone/>
                      </a:pPr>
                      <a:r>
                        <a:rPr lang="en-US" altLang="ja-JP" sz="1000" dirty="0">
                          <a:effectLst/>
                          <a:latin typeface="Meiryo UI" panose="020B0604030504040204" pitchFamily="50" charset="-128"/>
                          <a:ea typeface="Meiryo UI" panose="020B0604030504040204" pitchFamily="50" charset="-128"/>
                        </a:rPr>
                        <a:t>7</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この先も今と同じように家族のお世話や気持ちを聞くなどのサポート、家の用事などを続けることに不安がありますか</a:t>
                      </a:r>
                      <a:r>
                        <a:rPr lang="en-US" altLang="ja-JP" sz="1000" dirty="0">
                          <a:effectLst/>
                          <a:latin typeface="Meiryo UI" panose="020B0604030504040204" pitchFamily="50" charset="-128"/>
                          <a:ea typeface="Meiryo UI" panose="020B0604030504040204" pitchFamily="50" charset="-128"/>
                        </a:rPr>
                        <a:t>?</a:t>
                      </a:r>
                    </a:p>
                  </a:txBody>
                  <a:tcPr marL="28575" marR="28575" marT="19050" marB="19050" anchor="ctr">
                    <a:solidFill>
                      <a:schemeClr val="bg1">
                        <a:lumMod val="95000"/>
                      </a:schemeClr>
                    </a:solidFill>
                  </a:tcPr>
                </a:tc>
                <a:extLst>
                  <a:ext uri="{0D108BD9-81ED-4DB2-BD59-A6C34878D82A}">
                    <a16:rowId xmlns:a16="http://schemas.microsoft.com/office/drawing/2014/main" val="204421066"/>
                  </a:ext>
                </a:extLst>
              </a:tr>
              <a:tr h="370840">
                <a:tc>
                  <a:txBody>
                    <a:bodyPr/>
                    <a:lstStyle/>
                    <a:p>
                      <a:pPr algn="ctr" rtl="0" fontAlgn="t">
                        <a:buNone/>
                      </a:pPr>
                      <a:r>
                        <a:rPr lang="en-US" altLang="ja-JP" sz="1000" dirty="0">
                          <a:effectLst/>
                          <a:latin typeface="Meiryo UI" panose="020B0604030504040204" pitchFamily="50" charset="-128"/>
                          <a:ea typeface="Meiryo UI" panose="020B0604030504040204" pitchFamily="50" charset="-128"/>
                        </a:rPr>
                        <a:t>8</a:t>
                      </a:r>
                    </a:p>
                  </a:txBody>
                  <a:tcPr marL="28575" marR="28575" marT="19050" marB="19050" anchor="ctr">
                    <a:solidFill>
                      <a:schemeClr val="bg1">
                        <a:lumMod val="95000"/>
                      </a:schemeClr>
                    </a:solidFill>
                  </a:tcPr>
                </a:tc>
                <a:tc>
                  <a:txBody>
                    <a:bodyPr/>
                    <a:lstStyle/>
                    <a:p>
                      <a:pPr rtl="0" fontAlgn="t">
                        <a:buNone/>
                      </a:pPr>
                      <a:r>
                        <a:rPr lang="ja-JP" altLang="en-US" sz="1000" dirty="0">
                          <a:effectLst/>
                          <a:latin typeface="Meiryo UI" panose="020B0604030504040204" pitchFamily="50" charset="-128"/>
                          <a:ea typeface="Meiryo UI" panose="020B0604030504040204" pitchFamily="50" charset="-128"/>
                        </a:rPr>
                        <a:t>お手伝いが必要な家族のお世話や気持ちを聞くなどのサポート、家の用事などについて、あなたと一緒にしている家族や親戚、頼りにできる人はいますか</a:t>
                      </a:r>
                      <a:r>
                        <a:rPr lang="en-US" altLang="ja-JP" sz="1000" dirty="0">
                          <a:effectLst/>
                          <a:latin typeface="Meiryo UI" panose="020B0604030504040204" pitchFamily="50" charset="-128"/>
                          <a:ea typeface="Meiryo UI" panose="020B0604030504040204" pitchFamily="50" charset="-128"/>
                        </a:rPr>
                        <a:t>?</a:t>
                      </a:r>
                    </a:p>
                  </a:txBody>
                  <a:tcPr marL="28575" marR="28575" marT="19050" marB="19050" anchor="b">
                    <a:solidFill>
                      <a:schemeClr val="bg1">
                        <a:lumMod val="95000"/>
                      </a:schemeClr>
                    </a:solidFill>
                  </a:tcPr>
                </a:tc>
                <a:extLst>
                  <a:ext uri="{0D108BD9-81ED-4DB2-BD59-A6C34878D82A}">
                    <a16:rowId xmlns:a16="http://schemas.microsoft.com/office/drawing/2014/main" val="2034430233"/>
                  </a:ext>
                </a:extLst>
              </a:tr>
              <a:tr h="370840">
                <a:tc gridSpan="2">
                  <a:txBody>
                    <a:bodyPr/>
                    <a:lstStyle/>
                    <a:p>
                      <a:pPr rtl="0" fontAlgn="ctr">
                        <a:buNone/>
                      </a:pPr>
                      <a:r>
                        <a:rPr lang="en-US" altLang="ja-JP" sz="1000" b="1" dirty="0">
                          <a:solidFill>
                            <a:srgbClr val="FFFFFF"/>
                          </a:solidFill>
                          <a:effectLst/>
                          <a:latin typeface="Meiryo UI" panose="020B0604030504040204" pitchFamily="50" charset="-128"/>
                          <a:ea typeface="Meiryo UI" panose="020B0604030504040204" pitchFamily="50" charset="-128"/>
                        </a:rPr>
                        <a:t>III </a:t>
                      </a:r>
                      <a:r>
                        <a:rPr lang="ja-JP" altLang="en-US" sz="1000" b="1" dirty="0">
                          <a:solidFill>
                            <a:srgbClr val="FFFFFF"/>
                          </a:solidFill>
                          <a:effectLst/>
                          <a:latin typeface="Meiryo UI" panose="020B0604030504040204" pitchFamily="50" charset="-128"/>
                          <a:ea typeface="Meiryo UI" panose="020B0604030504040204" pitchFamily="50" charset="-128"/>
                        </a:rPr>
                        <a:t>家族のお世話や気持ちを聞くなどのサポート、家の用事などをすることの影響</a:t>
                      </a:r>
                    </a:p>
                  </a:txBody>
                  <a:tcPr marL="28575" marR="28575" marT="19050" marB="19050" anchor="ctr">
                    <a:solidFill>
                      <a:srgbClr val="92D050"/>
                    </a:solidFill>
                  </a:tcPr>
                </a:tc>
                <a:tc hMerge="1">
                  <a:txBody>
                    <a:bodyPr/>
                    <a:lstStyle/>
                    <a:p>
                      <a:endParaRPr kumimoji="1" lang="ja-JP" altLang="en-US"/>
                    </a:p>
                  </a:txBody>
                  <a:tcPr/>
                </a:tc>
                <a:extLst>
                  <a:ext uri="{0D108BD9-81ED-4DB2-BD59-A6C34878D82A}">
                    <a16:rowId xmlns:a16="http://schemas.microsoft.com/office/drawing/2014/main" val="1785057001"/>
                  </a:ext>
                </a:extLst>
              </a:tr>
              <a:tr h="370840">
                <a:tc>
                  <a:txBody>
                    <a:bodyPr/>
                    <a:lstStyle/>
                    <a:p>
                      <a:pPr algn="ctr" rtl="0" fontAlgn="t">
                        <a:buNone/>
                      </a:pPr>
                      <a:r>
                        <a:rPr lang="en-US" altLang="ja-JP" sz="1000" dirty="0">
                          <a:effectLst/>
                          <a:latin typeface="Meiryo UI" panose="020B0604030504040204" pitchFamily="50" charset="-128"/>
                          <a:ea typeface="Meiryo UI" panose="020B0604030504040204" pitchFamily="50" charset="-128"/>
                        </a:rPr>
                        <a:t>9</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家族のお世話や気持ちを聞くなどのサポート、家の用事などをすることで感じる気持ちや、体調面で気になることがあれば教えてください。</a:t>
                      </a:r>
                      <a:endParaRPr lang="en-US" altLang="ja-JP"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3676871913"/>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A</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ストレスを感じる。</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1952109338"/>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B</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ひとりぼっちだと感じる。</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2523222607"/>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C</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家から逃げ出したいと思ったり、泣きたくなるほど、こころが苦しくなることがある。</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1788134255"/>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D</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自分のことをあまり気にかけることができなくなる。</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2397231013"/>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E</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身体に具合が悪いところがある</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身体が痛い、頭が痛いなど</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3416294810"/>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F</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気分がすぐれないことが多い。</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1252165232"/>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G</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十分に睡眠をとれていない。</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4252905476"/>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H</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食欲がでない。</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464749263"/>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I</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その他</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4252488788"/>
                  </a:ext>
                </a:extLst>
              </a:tr>
              <a:tr h="370840">
                <a:tc>
                  <a:txBody>
                    <a:bodyPr/>
                    <a:lstStyle/>
                    <a:p>
                      <a:pPr algn="ctr" rtl="0" fontAlgn="t">
                        <a:buNone/>
                      </a:pPr>
                      <a:r>
                        <a:rPr lang="en-US" altLang="ja-JP" sz="1000" dirty="0">
                          <a:effectLst/>
                          <a:latin typeface="Meiryo UI" panose="020B0604030504040204" pitchFamily="50" charset="-128"/>
                          <a:ea typeface="Meiryo UI" panose="020B0604030504040204" pitchFamily="50" charset="-128"/>
                        </a:rPr>
                        <a:t>9</a:t>
                      </a:r>
                      <a:r>
                        <a:rPr lang="ja-JP" altLang="en-US" sz="1000" dirty="0">
                          <a:effectLst/>
                          <a:latin typeface="Meiryo UI" panose="020B0604030504040204" pitchFamily="50" charset="-128"/>
                          <a:ea typeface="Meiryo UI" panose="020B0604030504040204" pitchFamily="50" charset="-128"/>
                        </a:rPr>
                        <a:t>　①</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消えてしまいたいと思うことはありますか</a:t>
                      </a:r>
                      <a:r>
                        <a:rPr lang="en-US" altLang="ja-JP" sz="1000" dirty="0">
                          <a:effectLst/>
                          <a:latin typeface="Meiryo UI" panose="020B0604030504040204" pitchFamily="50" charset="-128"/>
                          <a:ea typeface="Meiryo UI" panose="020B0604030504040204" pitchFamily="50" charset="-128"/>
                        </a:rPr>
                        <a:t>?</a:t>
                      </a:r>
                      <a:endParaRPr lang="ja-JP" alt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2849217350"/>
                  </a:ext>
                </a:extLst>
              </a:tr>
              <a:tr h="370840">
                <a:tc>
                  <a:txBody>
                    <a:bodyPr/>
                    <a:lstStyle/>
                    <a:p>
                      <a:pPr algn="ctr" rtl="0" fontAlgn="t">
                        <a:buNone/>
                      </a:pPr>
                      <a:r>
                        <a:rPr lang="en-US" altLang="ja-JP" sz="1000" dirty="0">
                          <a:effectLst/>
                          <a:latin typeface="Meiryo UI" panose="020B0604030504040204" pitchFamily="50" charset="-128"/>
                          <a:ea typeface="Meiryo UI" panose="020B0604030504040204" pitchFamily="50" charset="-128"/>
                        </a:rPr>
                        <a:t>10</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家族のお世話や気持ちを聞くなどのサポート、家の用事などをすることであなたの生活にどのような影響があるかを教えてください。</a:t>
                      </a:r>
                      <a:endParaRPr lang="en-US" altLang="ja-JP"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899072672"/>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A</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学校（若者ケアラーの場合は</a:t>
                      </a:r>
                      <a:r>
                        <a:rPr lang="ja-JP" altLang="en-US" sz="1000" b="1" dirty="0">
                          <a:effectLst/>
                          <a:latin typeface="Meiryo UI" panose="020B0604030504040204" pitchFamily="50" charset="-128"/>
                          <a:ea typeface="Meiryo UI" panose="020B0604030504040204" pitchFamily="50" charset="-128"/>
                        </a:rPr>
                        <a:t>仕事</a:t>
                      </a:r>
                      <a:r>
                        <a:rPr lang="ja-JP" altLang="en-US" sz="1000" dirty="0">
                          <a:effectLst/>
                          <a:latin typeface="Meiryo UI" panose="020B0604030504040204" pitchFamily="50" charset="-128"/>
                          <a:ea typeface="Meiryo UI" panose="020B0604030504040204" pitchFamily="50" charset="-128"/>
                        </a:rPr>
                        <a:t>）を休んだり、遅刻してしまうことがある。</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3050404615"/>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B</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疲れて学校（若者ケアラーの場合は</a:t>
                      </a:r>
                      <a:r>
                        <a:rPr lang="ja-JP" altLang="en-US" sz="1000" b="1" dirty="0">
                          <a:effectLst/>
                          <a:latin typeface="Meiryo UI" panose="020B0604030504040204" pitchFamily="50" charset="-128"/>
                          <a:ea typeface="Meiryo UI" panose="020B0604030504040204" pitchFamily="50" charset="-128"/>
                        </a:rPr>
                        <a:t>仕事</a:t>
                      </a:r>
                      <a:r>
                        <a:rPr lang="ja-JP" altLang="en-US" sz="1000" dirty="0">
                          <a:effectLst/>
                          <a:latin typeface="Meiryo UI" panose="020B0604030504040204" pitchFamily="50" charset="-128"/>
                          <a:ea typeface="Meiryo UI" panose="020B0604030504040204" pitchFamily="50" charset="-128"/>
                        </a:rPr>
                        <a:t>）に行きたくない</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行きたくなくなった</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学校生活（若者ケアラーの場合は</a:t>
                      </a:r>
                      <a:r>
                        <a:rPr lang="ja-JP" altLang="en-US" sz="1000" b="1" dirty="0">
                          <a:effectLst/>
                          <a:latin typeface="Meiryo UI" panose="020B0604030504040204" pitchFamily="50" charset="-128"/>
                          <a:ea typeface="Meiryo UI" panose="020B0604030504040204" pitchFamily="50" charset="-128"/>
                        </a:rPr>
                        <a:t>職場での対応</a:t>
                      </a:r>
                      <a:r>
                        <a:rPr lang="ja-JP" altLang="en-US" sz="1000" dirty="0">
                          <a:effectLst/>
                          <a:latin typeface="Meiryo UI" panose="020B0604030504040204" pitchFamily="50" charset="-128"/>
                          <a:ea typeface="Meiryo UI" panose="020B0604030504040204" pitchFamily="50" charset="-128"/>
                        </a:rPr>
                        <a:t>）に悩みや不安がでてきた、などを含む</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3103648718"/>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C</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勉強や趣味、遊びなど、自分のための時間がない </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足りない</a:t>
                      </a:r>
                      <a:r>
                        <a:rPr lang="en-US" altLang="ja-JP" sz="1000" dirty="0">
                          <a:effectLst/>
                          <a:latin typeface="Meiryo UI" panose="020B0604030504040204" pitchFamily="50" charset="-128"/>
                          <a:ea typeface="Meiryo UI" panose="020B0604030504040204" pitchFamily="50" charset="-128"/>
                        </a:rPr>
                        <a:t>) </a:t>
                      </a:r>
                      <a:r>
                        <a:rPr lang="ja-JP" altLang="en-US" sz="1000" dirty="0">
                          <a:effectLst/>
                          <a:latin typeface="Meiryo UI" panose="020B0604030504040204" pitchFamily="50" charset="-128"/>
                          <a:ea typeface="Meiryo UI" panose="020B0604030504040204" pitchFamily="50" charset="-128"/>
                        </a:rPr>
                        <a:t>と感じる</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お世話をし始めてから減った、を含む</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a:t>
                      </a:r>
                      <a:endParaRPr lang="en-US" sz="1000" dirty="0">
                        <a:effectLst/>
                        <a:latin typeface="Meiryo UI" panose="020B0604030504040204" pitchFamily="50" charset="-128"/>
                        <a:ea typeface="Meiryo UI" panose="020B0604030504040204" pitchFamily="50" charset="-128"/>
                      </a:endParaRPr>
                    </a:p>
                  </a:txBody>
                  <a:tcPr marL="28575" marR="28575" marT="19050" marB="19050" anchor="b">
                    <a:solidFill>
                      <a:schemeClr val="bg1">
                        <a:lumMod val="95000"/>
                      </a:schemeClr>
                    </a:solidFill>
                  </a:tcPr>
                </a:tc>
                <a:extLst>
                  <a:ext uri="{0D108BD9-81ED-4DB2-BD59-A6C34878D82A}">
                    <a16:rowId xmlns:a16="http://schemas.microsoft.com/office/drawing/2014/main" val="2389824938"/>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D</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家族で過ごす楽しい時間 </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家族で出かける、家族で話すなど</a:t>
                      </a:r>
                      <a:r>
                        <a:rPr lang="en-US" altLang="ja-JP" sz="1000" dirty="0">
                          <a:effectLst/>
                          <a:latin typeface="Meiryo UI" panose="020B0604030504040204" pitchFamily="50" charset="-128"/>
                          <a:ea typeface="Meiryo UI" panose="020B0604030504040204" pitchFamily="50" charset="-128"/>
                        </a:rPr>
                        <a:t>) </a:t>
                      </a:r>
                      <a:r>
                        <a:rPr lang="ja-JP" altLang="en-US" sz="1000" dirty="0">
                          <a:effectLst/>
                          <a:latin typeface="Meiryo UI" panose="020B0604030504040204" pitchFamily="50" charset="-128"/>
                          <a:ea typeface="Meiryo UI" panose="020B0604030504040204" pitchFamily="50" charset="-128"/>
                        </a:rPr>
                        <a:t>が少ないと思う</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お世話をし始めてから減った、を含む</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a:t>
                      </a:r>
                      <a:endParaRPr lang="en-US" sz="1000" dirty="0">
                        <a:effectLst/>
                        <a:latin typeface="Meiryo UI" panose="020B0604030504040204" pitchFamily="50" charset="-128"/>
                        <a:ea typeface="Meiryo UI" panose="020B0604030504040204" pitchFamily="50" charset="-128"/>
                      </a:endParaRPr>
                    </a:p>
                  </a:txBody>
                  <a:tcPr marL="28575" marR="28575" marT="19050" marB="19050" anchor="b">
                    <a:solidFill>
                      <a:schemeClr val="bg1">
                        <a:lumMod val="95000"/>
                      </a:schemeClr>
                    </a:solidFill>
                  </a:tcPr>
                </a:tc>
                <a:extLst>
                  <a:ext uri="{0D108BD9-81ED-4DB2-BD59-A6C34878D82A}">
                    <a16:rowId xmlns:a16="http://schemas.microsoft.com/office/drawing/2014/main" val="1776470726"/>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E</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その他</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201413846"/>
                  </a:ext>
                </a:extLst>
              </a:tr>
            </a:tbl>
          </a:graphicData>
        </a:graphic>
      </p:graphicFrame>
    </p:spTree>
    <p:extLst>
      <p:ext uri="{BB962C8B-B14F-4D97-AF65-F5344CB8AC3E}">
        <p14:creationId xmlns:p14="http://schemas.microsoft.com/office/powerpoint/2010/main" val="4219788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34A3D-3651-2A57-C39A-ED4ABF4F6E77}"/>
            </a:ext>
          </a:extLst>
        </p:cNvPr>
        <p:cNvGrpSpPr/>
        <p:nvPr/>
      </p:nvGrpSpPr>
      <p:grpSpPr>
        <a:xfrm>
          <a:off x="0" y="0"/>
          <a:ext cx="0" cy="0"/>
          <a:chOff x="0" y="0"/>
          <a:chExt cx="0" cy="0"/>
        </a:xfrm>
      </p:grpSpPr>
      <p:sp>
        <p:nvSpPr>
          <p:cNvPr id="52" name="object 22">
            <a:extLst>
              <a:ext uri="{FF2B5EF4-FFF2-40B4-BE49-F238E27FC236}">
                <a16:creationId xmlns:a16="http://schemas.microsoft.com/office/drawing/2014/main" id="{248791B3-DFBE-0F89-1D1B-2100CAEDF0DF}"/>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FB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361144A2-B3A2-583C-3928-E7E36C4CBC3C}"/>
              </a:ext>
            </a:extLst>
          </p:cNvPr>
          <p:cNvSpPr>
            <a:spLocks noGrp="1"/>
          </p:cNvSpPr>
          <p:nvPr>
            <p:ph type="sldNum" sz="quarter" idx="7"/>
          </p:nvPr>
        </p:nvSpPr>
        <p:spPr>
          <a:prstGeom prst="rect">
            <a:avLst/>
          </a:prstGeom>
        </p:spPr>
        <p:txBody>
          <a:bodyPr/>
          <a:lstStyle/>
          <a:p>
            <a:fld id="{B6F15528-21DE-4FAA-801E-634DDDAF4B2B}" type="slidenum">
              <a:rPr lang="en-US" altLang="ja-JP" smtClean="0"/>
              <a:t>17</a:t>
            </a:fld>
            <a:endParaRPr lang="ja-JP" altLang="en-US"/>
          </a:p>
        </p:txBody>
      </p:sp>
      <p:graphicFrame>
        <p:nvGraphicFramePr>
          <p:cNvPr id="7" name="表 6">
            <a:extLst>
              <a:ext uri="{FF2B5EF4-FFF2-40B4-BE49-F238E27FC236}">
                <a16:creationId xmlns:a16="http://schemas.microsoft.com/office/drawing/2014/main" id="{25B37C03-D64D-BEE9-8BC5-EDFF658E33EB}"/>
              </a:ext>
            </a:extLst>
          </p:cNvPr>
          <p:cNvGraphicFramePr>
            <a:graphicFrameLocks noGrp="1"/>
          </p:cNvGraphicFramePr>
          <p:nvPr>
            <p:extLst>
              <p:ext uri="{D42A27DB-BD31-4B8C-83A1-F6EECF244321}">
                <p14:modId xmlns:p14="http://schemas.microsoft.com/office/powerpoint/2010/main" val="3433609529"/>
              </p:ext>
            </p:extLst>
          </p:nvPr>
        </p:nvGraphicFramePr>
        <p:xfrm>
          <a:off x="627486" y="767334"/>
          <a:ext cx="6314334" cy="5923026"/>
        </p:xfrm>
        <a:graphic>
          <a:graphicData uri="http://schemas.openxmlformats.org/drawingml/2006/table">
            <a:tbl>
              <a:tblPr firstRow="1" bandRow="1">
                <a:tableStyleId>{073A0DAA-6AF3-43AB-8588-CEC1D06C72B9}</a:tableStyleId>
              </a:tblPr>
              <a:tblGrid>
                <a:gridCol w="1399434">
                  <a:extLst>
                    <a:ext uri="{9D8B030D-6E8A-4147-A177-3AD203B41FA5}">
                      <a16:colId xmlns:a16="http://schemas.microsoft.com/office/drawing/2014/main" val="2316275890"/>
                    </a:ext>
                  </a:extLst>
                </a:gridCol>
                <a:gridCol w="4914900">
                  <a:extLst>
                    <a:ext uri="{9D8B030D-6E8A-4147-A177-3AD203B41FA5}">
                      <a16:colId xmlns:a16="http://schemas.microsoft.com/office/drawing/2014/main" val="2588262756"/>
                    </a:ext>
                  </a:extLst>
                </a:gridCol>
              </a:tblGrid>
              <a:tr h="370840">
                <a:tc>
                  <a:txBody>
                    <a:bodyPr/>
                    <a:lstStyle/>
                    <a:p>
                      <a:pPr algn="ctr" rtl="0" fontAlgn="t">
                        <a:buNone/>
                      </a:pPr>
                      <a:r>
                        <a:rPr lang="ja-JP" altLang="en-US" sz="1000" dirty="0">
                          <a:effectLst/>
                          <a:latin typeface="Meiryo UI" panose="020B0604030504040204" pitchFamily="50" charset="-128"/>
                          <a:ea typeface="Meiryo UI" panose="020B0604030504040204" pitchFamily="50" charset="-128"/>
                        </a:rPr>
                        <a:t>項番</a:t>
                      </a:r>
                    </a:p>
                  </a:txBody>
                  <a:tcPr marL="28575" marR="28575" marT="19050" marB="19050" anchor="ctr">
                    <a:solidFill>
                      <a:srgbClr val="4AA147"/>
                    </a:solidFill>
                  </a:tcPr>
                </a:tc>
                <a:tc>
                  <a:txBody>
                    <a:bodyPr/>
                    <a:lstStyle/>
                    <a:p>
                      <a:pPr algn="ctr" rtl="0" fontAlgn="t">
                        <a:buNone/>
                      </a:pPr>
                      <a:r>
                        <a:rPr lang="ja-JP" altLang="en-US" sz="1000" dirty="0">
                          <a:effectLst/>
                          <a:latin typeface="Meiryo UI" panose="020B0604030504040204" pitchFamily="50" charset="-128"/>
                          <a:ea typeface="Meiryo UI" panose="020B0604030504040204" pitchFamily="50" charset="-128"/>
                        </a:rPr>
                        <a:t>ヤングケアラーアセスメントツール質問項目</a:t>
                      </a:r>
                    </a:p>
                  </a:txBody>
                  <a:tcPr marL="28575" marR="28575" marT="19050" marB="19050" anchor="ctr">
                    <a:solidFill>
                      <a:srgbClr val="4AA147"/>
                    </a:solidFill>
                  </a:tcPr>
                </a:tc>
                <a:extLst>
                  <a:ext uri="{0D108BD9-81ED-4DB2-BD59-A6C34878D82A}">
                    <a16:rowId xmlns:a16="http://schemas.microsoft.com/office/drawing/2014/main" val="3315588909"/>
                  </a:ext>
                </a:extLst>
              </a:tr>
              <a:tr h="370840">
                <a:tc gridSpan="2">
                  <a:txBody>
                    <a:bodyPr/>
                    <a:lstStyle/>
                    <a:p>
                      <a:pPr rtl="0" fontAlgn="ctr">
                        <a:buNone/>
                      </a:pPr>
                      <a:r>
                        <a:rPr lang="en-US" altLang="ja-JP" sz="1000" b="1" dirty="0">
                          <a:solidFill>
                            <a:srgbClr val="FFFFFF"/>
                          </a:solidFill>
                          <a:effectLst/>
                          <a:latin typeface="Meiryo UI" panose="020B0604030504040204" pitchFamily="50" charset="-128"/>
                          <a:ea typeface="Meiryo UI" panose="020B0604030504040204" pitchFamily="50" charset="-128"/>
                        </a:rPr>
                        <a:t>IV </a:t>
                      </a:r>
                      <a:r>
                        <a:rPr lang="ja-JP" altLang="en-US" sz="1000" b="1" dirty="0">
                          <a:solidFill>
                            <a:srgbClr val="FFFFFF"/>
                          </a:solidFill>
                          <a:effectLst/>
                          <a:latin typeface="Meiryo UI" panose="020B0604030504040204" pitchFamily="50" charset="-128"/>
                          <a:ea typeface="Meiryo UI" panose="020B0604030504040204" pitchFamily="50" charset="-128"/>
                        </a:rPr>
                        <a:t>「こうなりたい・したい」と思うこと</a:t>
                      </a:r>
                    </a:p>
                  </a:txBody>
                  <a:tcPr marL="28575" marR="28575" marT="19050" marB="19050" anchor="ctr">
                    <a:solidFill>
                      <a:srgbClr val="92D050"/>
                    </a:solidFill>
                  </a:tcPr>
                </a:tc>
                <a:tc hMerge="1">
                  <a:txBody>
                    <a:bodyPr/>
                    <a:lstStyle/>
                    <a:p>
                      <a:endParaRPr kumimoji="1" lang="ja-JP" altLang="en-US"/>
                    </a:p>
                  </a:txBody>
                  <a:tcPr/>
                </a:tc>
                <a:extLst>
                  <a:ext uri="{0D108BD9-81ED-4DB2-BD59-A6C34878D82A}">
                    <a16:rowId xmlns:a16="http://schemas.microsoft.com/office/drawing/2014/main" val="1829308595"/>
                  </a:ext>
                </a:extLst>
              </a:tr>
              <a:tr h="360426">
                <a:tc>
                  <a:txBody>
                    <a:bodyPr/>
                    <a:lstStyle/>
                    <a:p>
                      <a:pPr algn="ctr" rtl="0" fontAlgn="t">
                        <a:buNone/>
                      </a:pPr>
                      <a:r>
                        <a:rPr lang="en-US" altLang="ja-JP" sz="1000" dirty="0">
                          <a:effectLst/>
                          <a:latin typeface="Meiryo UI" panose="020B0604030504040204" pitchFamily="50" charset="-128"/>
                          <a:ea typeface="Meiryo UI" panose="020B0604030504040204" pitchFamily="50" charset="-128"/>
                        </a:rPr>
                        <a:t>11</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あなたが「こうなりたい・したい」と思うことを教えてください。</a:t>
                      </a:r>
                      <a:endParaRPr lang="en-US" altLang="ja-JP"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643254404"/>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A</a:t>
                      </a:r>
                    </a:p>
                  </a:txBody>
                  <a:tcPr marL="28575" marR="28575" marT="19050" marB="19050" anchor="ctr">
                    <a:solidFill>
                      <a:schemeClr val="bg1">
                        <a:lumMod val="95000"/>
                      </a:schemeClr>
                    </a:solidFill>
                  </a:tcPr>
                </a:tc>
                <a:tc>
                  <a:txBody>
                    <a:bodyPr/>
                    <a:lstStyle/>
                    <a:p>
                      <a:pPr algn="l" rtl="0" fontAlgn="t">
                        <a:buNone/>
                      </a:pP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いまよりも</a:t>
                      </a:r>
                      <a:r>
                        <a:rPr lang="en-US" altLang="ja-JP" sz="1000" dirty="0">
                          <a:effectLst/>
                          <a:latin typeface="Meiryo UI" panose="020B0604030504040204" pitchFamily="50" charset="-128"/>
                          <a:ea typeface="Meiryo UI" panose="020B0604030504040204" pitchFamily="50" charset="-128"/>
                        </a:rPr>
                        <a:t>) </a:t>
                      </a:r>
                      <a:r>
                        <a:rPr lang="ja-JP" altLang="en-US" sz="1000" dirty="0">
                          <a:effectLst/>
                          <a:latin typeface="Meiryo UI" panose="020B0604030504040204" pitchFamily="50" charset="-128"/>
                          <a:ea typeface="Meiryo UI" panose="020B0604030504040204" pitchFamily="50" charset="-128"/>
                        </a:rPr>
                        <a:t>健康になりたい。</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2893178034"/>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B</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ストレスや不安な気持ちをなくしたい </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減らしたい</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1669393526"/>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C</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家の事は忘れてゆっくりしたい。</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2883552114"/>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D</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自分が行っている家族のお世話や気持ちを聞くなどのサポート、家の用事などを減らしたい。</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3414743526"/>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E</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遊びや部活、趣味など、自分のための時間を楽しみたい。</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3391355566"/>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F</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学校の授業や宿題、試験（</a:t>
                      </a:r>
                      <a:r>
                        <a:rPr lang="ja-JP" altLang="en-US" sz="1000" b="1" dirty="0">
                          <a:effectLst/>
                          <a:latin typeface="Meiryo UI" panose="020B0604030504040204" pitchFamily="50" charset="-128"/>
                          <a:ea typeface="Meiryo UI" panose="020B0604030504040204" pitchFamily="50" charset="-128"/>
                        </a:rPr>
                        <a:t>仕事</a:t>
                      </a:r>
                      <a:r>
                        <a:rPr lang="ja-JP" altLang="en-US" sz="1000" dirty="0">
                          <a:effectLst/>
                          <a:latin typeface="Meiryo UI" panose="020B0604030504040204" pitchFamily="50" charset="-128"/>
                          <a:ea typeface="Meiryo UI" panose="020B0604030504040204" pitchFamily="50" charset="-128"/>
                        </a:rPr>
                        <a:t>）をがんばりたい</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がんばるための時間がほしい</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1549475415"/>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G</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自分の将来や夢、進路について相談したい。</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3464553891"/>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H</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友達、先生や周りの人に、今の気持ちや、生活について知ってほしい。</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3408694137"/>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I</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自分と同じように家族のお世話や気持ちを聞くなどのサポート、家の用事などをしている仲間</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人</a:t>
                      </a:r>
                      <a:r>
                        <a:rPr lang="en-US" altLang="ja-JP" sz="1000" dirty="0">
                          <a:effectLst/>
                          <a:latin typeface="Meiryo UI" panose="020B0604030504040204" pitchFamily="50" charset="-128"/>
                          <a:ea typeface="Meiryo UI" panose="020B0604030504040204" pitchFamily="50" charset="-128"/>
                        </a:rPr>
                        <a:t>)</a:t>
                      </a:r>
                      <a:r>
                        <a:rPr lang="ja-JP" altLang="en-US" sz="1000" dirty="0">
                          <a:effectLst/>
                          <a:latin typeface="Meiryo UI" panose="020B0604030504040204" pitchFamily="50" charset="-128"/>
                          <a:ea typeface="Meiryo UI" panose="020B0604030504040204" pitchFamily="50" charset="-128"/>
                        </a:rPr>
                        <a:t>と話したい。</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832429928"/>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J</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家族の病気や障がいのことを知りたい。</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2559946931"/>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K</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お世話や気持ちを聞くなどのサポートが必要な家族への上手な接し方やお世話の方法を知りたい。</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2782891197"/>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L</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自分の負担を軽くできるサービスを知りたい。</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3370275180"/>
                  </a:ext>
                </a:extLst>
              </a:tr>
              <a:tr h="370840">
                <a:tc>
                  <a:txBody>
                    <a:bodyPr/>
                    <a:lstStyle/>
                    <a:p>
                      <a:pPr algn="r" rtl="0" fontAlgn="t">
                        <a:buNone/>
                      </a:pPr>
                      <a:r>
                        <a:rPr lang="en-US" sz="1000" dirty="0">
                          <a:effectLst/>
                          <a:latin typeface="Meiryo UI" panose="020B0604030504040204" pitchFamily="50" charset="-128"/>
                          <a:ea typeface="Meiryo UI" panose="020B0604030504040204" pitchFamily="50" charset="-128"/>
                        </a:rPr>
                        <a:t>M</a:t>
                      </a:r>
                    </a:p>
                  </a:txBody>
                  <a:tcPr marL="28575" marR="28575" marT="19050" marB="19050" anchor="ctr">
                    <a:solidFill>
                      <a:schemeClr val="bg1">
                        <a:lumMod val="95000"/>
                      </a:schemeClr>
                    </a:solidFill>
                  </a:tcPr>
                </a:tc>
                <a:tc>
                  <a:txBody>
                    <a:bodyPr/>
                    <a:lstStyle/>
                    <a:p>
                      <a:pPr algn="l" rtl="0" fontAlgn="t">
                        <a:buNone/>
                      </a:pPr>
                      <a:r>
                        <a:rPr lang="ja-JP" altLang="en-US" sz="1000" dirty="0">
                          <a:effectLst/>
                          <a:latin typeface="Meiryo UI" panose="020B0604030504040204" pitchFamily="50" charset="-128"/>
                          <a:ea typeface="Meiryo UI" panose="020B0604030504040204" pitchFamily="50" charset="-128"/>
                        </a:rPr>
                        <a:t>その他</a:t>
                      </a:r>
                      <a:endParaRPr lang="en-US" sz="1000" dirty="0">
                        <a:effectLst/>
                        <a:latin typeface="Meiryo UI" panose="020B0604030504040204" pitchFamily="50" charset="-128"/>
                        <a:ea typeface="Meiryo UI" panose="020B0604030504040204" pitchFamily="50" charset="-128"/>
                      </a:endParaRPr>
                    </a:p>
                  </a:txBody>
                  <a:tcPr marL="28575" marR="28575" marT="19050" marB="19050" anchor="ctr">
                    <a:solidFill>
                      <a:schemeClr val="bg1">
                        <a:lumMod val="95000"/>
                      </a:schemeClr>
                    </a:solidFill>
                  </a:tcPr>
                </a:tc>
                <a:extLst>
                  <a:ext uri="{0D108BD9-81ED-4DB2-BD59-A6C34878D82A}">
                    <a16:rowId xmlns:a16="http://schemas.microsoft.com/office/drawing/2014/main" val="475502754"/>
                  </a:ext>
                </a:extLst>
              </a:tr>
            </a:tbl>
          </a:graphicData>
        </a:graphic>
      </p:graphicFrame>
      <p:sp>
        <p:nvSpPr>
          <p:cNvPr id="4" name="object 2">
            <a:extLst>
              <a:ext uri="{FF2B5EF4-FFF2-40B4-BE49-F238E27FC236}">
                <a16:creationId xmlns:a16="http://schemas.microsoft.com/office/drawing/2014/main" id="{82773AF9-512F-D987-8F63-200BE2763E11}"/>
              </a:ext>
            </a:extLst>
          </p:cNvPr>
          <p:cNvSpPr txBox="1"/>
          <p:nvPr/>
        </p:nvSpPr>
        <p:spPr>
          <a:xfrm>
            <a:off x="627486" y="6957060"/>
            <a:ext cx="6055254" cy="320601"/>
          </a:xfrm>
          <a:prstGeom prst="rect">
            <a:avLst/>
          </a:prstGeom>
        </p:spPr>
        <p:txBody>
          <a:bodyPr vert="horz" wrap="square" lIns="0" tIns="12700" rIns="0" bIns="0" rtlCol="0">
            <a:spAutoFit/>
          </a:bodyPr>
          <a:lstStyle/>
          <a:p>
            <a:pPr marL="12700">
              <a:lnSpc>
                <a:spcPct val="100000"/>
              </a:lnSpc>
              <a:spcBef>
                <a:spcPts val="100"/>
              </a:spcBef>
              <a:tabLst>
                <a:tab pos="279400" algn="l"/>
                <a:tab pos="845819" algn="l"/>
                <a:tab pos="1842135" algn="l"/>
                <a:tab pos="2378710" algn="l"/>
              </a:tabLst>
            </a:pPr>
            <a:r>
              <a:rPr lang="en-US" altLang="ja-JP" sz="1000" spc="-50"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spc="-50" dirty="0">
                <a:solidFill>
                  <a:srgbClr val="414042"/>
                </a:solidFill>
                <a:latin typeface="Meiryo UI" panose="020B0604030504040204" pitchFamily="50" charset="-128"/>
                <a:ea typeface="Meiryo UI" panose="020B0604030504040204" pitchFamily="50" charset="-128"/>
                <a:cs typeface="Source Han Sans JP Heavy"/>
              </a:rPr>
              <a:t>こども家庭庁令和</a:t>
            </a:r>
            <a:r>
              <a:rPr lang="en-US" altLang="ja-JP" sz="1000" spc="-50" dirty="0">
                <a:solidFill>
                  <a:srgbClr val="414042"/>
                </a:solidFill>
                <a:latin typeface="Meiryo UI" panose="020B0604030504040204" pitchFamily="50" charset="-128"/>
                <a:ea typeface="Meiryo UI" panose="020B0604030504040204" pitchFamily="50" charset="-128"/>
                <a:cs typeface="Source Han Sans JP Heavy"/>
              </a:rPr>
              <a:t>4</a:t>
            </a:r>
            <a:r>
              <a:rPr lang="ja-JP" altLang="en-US" sz="1000" spc="-50" dirty="0">
                <a:solidFill>
                  <a:srgbClr val="414042"/>
                </a:solidFill>
                <a:latin typeface="Meiryo UI" panose="020B0604030504040204" pitchFamily="50" charset="-128"/>
                <a:ea typeface="Meiryo UI" panose="020B0604030504040204" pitchFamily="50" charset="-128"/>
                <a:cs typeface="Source Han Sans JP Heavy"/>
              </a:rPr>
              <a:t>年度 子ども・子育て支援推進調査研究事業 有限責任監査法人トーマツ「ヤングケアラーの支援に係るアセスメントシートの在り方に関する調査研究」より引用。若者ケアラー用に表現を一部改変。</a:t>
            </a:r>
            <a:endParaRPr sz="1000" dirty="0">
              <a:latin typeface="Meiryo UI" panose="020B0604030504040204" pitchFamily="50" charset="-128"/>
              <a:ea typeface="Meiryo UI" panose="020B0604030504040204" pitchFamily="50" charset="-128"/>
              <a:cs typeface="Source Han Sans JP Heavy"/>
            </a:endParaRPr>
          </a:p>
        </p:txBody>
      </p:sp>
    </p:spTree>
    <p:extLst>
      <p:ext uri="{BB962C8B-B14F-4D97-AF65-F5344CB8AC3E}">
        <p14:creationId xmlns:p14="http://schemas.microsoft.com/office/powerpoint/2010/main" val="447371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1071D-09E4-193E-CAE1-82EB8B5ABBEF}"/>
            </a:ext>
          </a:extLst>
        </p:cNvPr>
        <p:cNvGrpSpPr/>
        <p:nvPr/>
      </p:nvGrpSpPr>
      <p:grpSpPr>
        <a:xfrm>
          <a:off x="0" y="0"/>
          <a:ext cx="0" cy="0"/>
          <a:chOff x="0" y="0"/>
          <a:chExt cx="0" cy="0"/>
        </a:xfrm>
      </p:grpSpPr>
      <p:sp>
        <p:nvSpPr>
          <p:cNvPr id="4" name="object 3">
            <a:extLst>
              <a:ext uri="{FF2B5EF4-FFF2-40B4-BE49-F238E27FC236}">
                <a16:creationId xmlns:a16="http://schemas.microsoft.com/office/drawing/2014/main" id="{5E15301C-C577-8E90-A93E-B461DD9D170E}"/>
              </a:ext>
            </a:extLst>
          </p:cNvPr>
          <p:cNvSpPr/>
          <p:nvPr/>
        </p:nvSpPr>
        <p:spPr>
          <a:xfrm>
            <a:off x="0" y="2538006"/>
            <a:ext cx="7560309" cy="3456304"/>
          </a:xfrm>
          <a:custGeom>
            <a:avLst/>
            <a:gdLst/>
            <a:ahLst/>
            <a:cxnLst/>
            <a:rect l="l" t="t" r="r" b="b"/>
            <a:pathLst>
              <a:path w="7560309" h="3456304">
                <a:moveTo>
                  <a:pt x="7559992" y="0"/>
                </a:moveTo>
                <a:lnTo>
                  <a:pt x="0" y="0"/>
                </a:lnTo>
                <a:lnTo>
                  <a:pt x="0" y="3456000"/>
                </a:lnTo>
                <a:lnTo>
                  <a:pt x="7559992" y="3456000"/>
                </a:lnTo>
                <a:lnTo>
                  <a:pt x="7559992" y="0"/>
                </a:lnTo>
                <a:close/>
              </a:path>
            </a:pathLst>
          </a:custGeom>
          <a:solidFill>
            <a:srgbClr val="FFE8D5"/>
          </a:solidFill>
        </p:spPr>
        <p:txBody>
          <a:bodyPr wrap="square" lIns="0" tIns="0" rIns="0" bIns="0" rtlCol="0"/>
          <a:lstStyle/>
          <a:p>
            <a:endParaRPr dirty="0"/>
          </a:p>
        </p:txBody>
      </p:sp>
      <p:sp>
        <p:nvSpPr>
          <p:cNvPr id="6" name="object 5">
            <a:extLst>
              <a:ext uri="{FF2B5EF4-FFF2-40B4-BE49-F238E27FC236}">
                <a16:creationId xmlns:a16="http://schemas.microsoft.com/office/drawing/2014/main" id="{36DBFC2F-94E5-FC10-2326-F96C75205BB7}"/>
              </a:ext>
            </a:extLst>
          </p:cNvPr>
          <p:cNvSpPr txBox="1">
            <a:spLocks noGrp="1"/>
          </p:cNvSpPr>
          <p:nvPr>
            <p:ph type="title" idx="4294967295"/>
          </p:nvPr>
        </p:nvSpPr>
        <p:spPr>
          <a:xfrm>
            <a:off x="1097444" y="3855151"/>
            <a:ext cx="5409954" cy="1518108"/>
          </a:xfrm>
          <a:prstGeom prst="rect">
            <a:avLst/>
          </a:prstGeom>
        </p:spPr>
        <p:txBody>
          <a:bodyPr vert="horz" wrap="square" lIns="0" tIns="12700" rIns="0" bIns="0" rtlCol="0">
            <a:spAutoFit/>
          </a:bodyPr>
          <a:lstStyle/>
          <a:p>
            <a:pPr marL="26034" marR="5080" indent="-13970" algn="ctr">
              <a:lnSpc>
                <a:spcPct val="107400"/>
              </a:lnSpc>
              <a:spcBef>
                <a:spcPts val="100"/>
              </a:spcBef>
            </a:pPr>
            <a:r>
              <a:rPr lang="ja-JP" altLang="en-US" sz="4800" kern="1200" spc="-44" baseline="-11574" dirty="0">
                <a:solidFill>
                  <a:srgbClr val="DB5889"/>
                </a:solidFill>
                <a:latin typeface="Meiryo UI" panose="020B0604030504040204" pitchFamily="34" charset="-128"/>
                <a:ea typeface="Meiryo UI" panose="020B0604030504040204" pitchFamily="34" charset="-128"/>
              </a:rPr>
              <a:t>各種様式集</a:t>
            </a:r>
            <a:br>
              <a:rPr lang="en-US" sz="4800" b="1" spc="65" dirty="0">
                <a:solidFill>
                  <a:srgbClr val="F5821F"/>
                </a:solidFill>
                <a:latin typeface="Meiryo UI" panose="020B0604030504040204" pitchFamily="50" charset="-128"/>
                <a:ea typeface="Meiryo UI" panose="020B0604030504040204" pitchFamily="50" charset="-128"/>
                <a:cs typeface="Source Han Sans JP"/>
              </a:rPr>
            </a:br>
            <a:endParaRPr sz="4800" dirty="0">
              <a:latin typeface="Meiryo UI" panose="020B0604030504040204" pitchFamily="50" charset="-128"/>
              <a:ea typeface="Meiryo UI" panose="020B0604030504040204" pitchFamily="50" charset="-128"/>
              <a:cs typeface="Source Han Sans JP"/>
            </a:endParaRPr>
          </a:p>
        </p:txBody>
      </p:sp>
      <p:sp>
        <p:nvSpPr>
          <p:cNvPr id="9" name="四角形: 角を丸くする 8">
            <a:extLst>
              <a:ext uri="{FF2B5EF4-FFF2-40B4-BE49-F238E27FC236}">
                <a16:creationId xmlns:a16="http://schemas.microsoft.com/office/drawing/2014/main" id="{1EFBE981-3260-19F5-20BA-F91D4B8BF933}"/>
              </a:ext>
            </a:extLst>
          </p:cNvPr>
          <p:cNvSpPr/>
          <p:nvPr/>
        </p:nvSpPr>
        <p:spPr>
          <a:xfrm>
            <a:off x="3053970" y="6270315"/>
            <a:ext cx="1448458" cy="374267"/>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lumMod val="95000"/>
                  </a:schemeClr>
                </a:solidFill>
              </a:rPr>
              <a:t>別冊付録</a:t>
            </a:r>
          </a:p>
        </p:txBody>
      </p:sp>
      <p:sp>
        <p:nvSpPr>
          <p:cNvPr id="2" name="object 2">
            <a:extLst>
              <a:ext uri="{FF2B5EF4-FFF2-40B4-BE49-F238E27FC236}">
                <a16:creationId xmlns:a16="http://schemas.microsoft.com/office/drawing/2014/main" id="{96F144D4-B33E-F956-8904-0AC2C6A8C7E2}"/>
              </a:ext>
            </a:extLst>
          </p:cNvPr>
          <p:cNvSpPr/>
          <p:nvPr/>
        </p:nvSpPr>
        <p:spPr>
          <a:xfrm>
            <a:off x="1079997" y="7059360"/>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ED5B2"/>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a:extLst>
              <a:ext uri="{FF2B5EF4-FFF2-40B4-BE49-F238E27FC236}">
                <a16:creationId xmlns:a16="http://schemas.microsoft.com/office/drawing/2014/main" id="{E5B69935-A12A-5052-5C89-9388680608A5}"/>
              </a:ext>
            </a:extLst>
          </p:cNvPr>
          <p:cNvSpPr txBox="1"/>
          <p:nvPr/>
        </p:nvSpPr>
        <p:spPr>
          <a:xfrm>
            <a:off x="1331042" y="7102051"/>
            <a:ext cx="4098207" cy="166712"/>
          </a:xfrm>
          <a:prstGeom prst="rect">
            <a:avLst/>
          </a:prstGeom>
        </p:spPr>
        <p:txBody>
          <a:bodyPr vert="horz" wrap="square" lIns="0" tIns="12700" rIns="0" bIns="0" rtlCol="0">
            <a:spAutoFit/>
          </a:bodyPr>
          <a:lstStyle/>
          <a:p>
            <a:pPr marL="1976755">
              <a:lnSpc>
                <a:spcPct val="100000"/>
              </a:lnSpc>
              <a:spcBef>
                <a:spcPts val="100"/>
              </a:spcBef>
              <a:tabLst>
                <a:tab pos="2379980" algn="l"/>
              </a:tabLst>
            </a:pP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各種様式集について</a:t>
            </a:r>
            <a:endParaRPr sz="1000" dirty="0">
              <a:latin typeface="Meiryo UI" panose="020B0604030504040204" pitchFamily="50" charset="-128"/>
              <a:ea typeface="Meiryo UI" panose="020B0604030504040204" pitchFamily="50" charset="-128"/>
              <a:cs typeface="Source Han Sans JP Heavy"/>
            </a:endParaRPr>
          </a:p>
        </p:txBody>
      </p:sp>
      <p:sp>
        <p:nvSpPr>
          <p:cNvPr id="5" name="テキスト ボックス 4">
            <a:extLst>
              <a:ext uri="{FF2B5EF4-FFF2-40B4-BE49-F238E27FC236}">
                <a16:creationId xmlns:a16="http://schemas.microsoft.com/office/drawing/2014/main" id="{068C576A-07E0-3C43-365D-FF7A4C5B634D}"/>
              </a:ext>
            </a:extLst>
          </p:cNvPr>
          <p:cNvSpPr txBox="1"/>
          <p:nvPr/>
        </p:nvSpPr>
        <p:spPr>
          <a:xfrm>
            <a:off x="1032593" y="7445921"/>
            <a:ext cx="5539657" cy="707886"/>
          </a:xfrm>
          <a:prstGeom prst="rect">
            <a:avLst/>
          </a:prstGeom>
          <a:noFill/>
        </p:spPr>
        <p:txBody>
          <a:bodyPr wrap="square" rtlCol="0">
            <a:spAutoFit/>
          </a:bodyPr>
          <a:lstStyle/>
          <a:p>
            <a:r>
              <a:rPr lang="ja-JP" altLang="en-US" sz="1000" dirty="0">
                <a:solidFill>
                  <a:srgbClr val="414042"/>
                </a:solidFill>
                <a:latin typeface="Meiryo UI" panose="020B0604030504040204" pitchFamily="50" charset="-128"/>
                <a:ea typeface="Meiryo UI" panose="020B0604030504040204" pitchFamily="50" charset="-128"/>
                <a:cs typeface="Source Han Sans JP"/>
              </a:rPr>
              <a:t>各種様式集は、ヤングケアラー支援における情報共有、記録、連携を円滑に行うため、必要事項を網羅した共通の記載事項の雛形（モデル）としてご提供するものです。各関係機関におかれましては、本様式集をたたき台として、既存の運用や書式に合わせて適宜内容を参考に修正のうえご活用ください。これにより、円滑な情報伝達と多機関連携の質の向上を目指しま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3305841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2"/>
          <p:cNvGrpSpPr/>
          <p:nvPr/>
        </p:nvGrpSpPr>
        <p:grpSpPr>
          <a:xfrm>
            <a:off x="0" y="2538006"/>
            <a:ext cx="7560309" cy="3456304"/>
            <a:chOff x="0" y="2538006"/>
            <a:chExt cx="7560309" cy="3456304"/>
          </a:xfrm>
        </p:grpSpPr>
        <p:sp>
          <p:nvSpPr>
            <p:cNvPr id="4" name="object 3"/>
            <p:cNvSpPr/>
            <p:nvPr/>
          </p:nvSpPr>
          <p:spPr>
            <a:xfrm>
              <a:off x="0" y="2538006"/>
              <a:ext cx="7560309" cy="3456304"/>
            </a:xfrm>
            <a:custGeom>
              <a:avLst/>
              <a:gdLst/>
              <a:ahLst/>
              <a:cxnLst/>
              <a:rect l="l" t="t" r="r" b="b"/>
              <a:pathLst>
                <a:path w="7560309" h="3456304">
                  <a:moveTo>
                    <a:pt x="7559992" y="0"/>
                  </a:moveTo>
                  <a:lnTo>
                    <a:pt x="0" y="0"/>
                  </a:lnTo>
                  <a:lnTo>
                    <a:pt x="0" y="3456000"/>
                  </a:lnTo>
                  <a:lnTo>
                    <a:pt x="7559992" y="3456000"/>
                  </a:lnTo>
                  <a:lnTo>
                    <a:pt x="7559992" y="0"/>
                  </a:lnTo>
                  <a:close/>
                </a:path>
              </a:pathLst>
            </a:custGeom>
            <a:solidFill>
              <a:srgbClr val="FFE8D5"/>
            </a:solidFill>
          </p:spPr>
          <p:txBody>
            <a:bodyPr wrap="square" lIns="0" tIns="0" rIns="0" bIns="0" rtlCol="0"/>
            <a:lstStyle/>
            <a:p>
              <a:endParaRPr dirty="0"/>
            </a:p>
          </p:txBody>
        </p:sp>
        <p:sp>
          <p:nvSpPr>
            <p:cNvPr id="5" name="object 4"/>
            <p:cNvSpPr/>
            <p:nvPr/>
          </p:nvSpPr>
          <p:spPr>
            <a:xfrm>
              <a:off x="2181962" y="3079755"/>
              <a:ext cx="3196590" cy="513715"/>
            </a:xfrm>
            <a:custGeom>
              <a:avLst/>
              <a:gdLst/>
              <a:ahLst/>
              <a:cxnLst/>
              <a:rect l="l" t="t" r="r" b="b"/>
              <a:pathLst>
                <a:path w="3196590" h="513714">
                  <a:moveTo>
                    <a:pt x="2939237" y="0"/>
                  </a:moveTo>
                  <a:lnTo>
                    <a:pt x="256832" y="0"/>
                  </a:lnTo>
                  <a:lnTo>
                    <a:pt x="210669" y="4137"/>
                  </a:lnTo>
                  <a:lnTo>
                    <a:pt x="167219" y="16067"/>
                  </a:lnTo>
                  <a:lnTo>
                    <a:pt x="127208" y="35064"/>
                  </a:lnTo>
                  <a:lnTo>
                    <a:pt x="91362" y="60401"/>
                  </a:lnTo>
                  <a:lnTo>
                    <a:pt x="60407" y="91355"/>
                  </a:lnTo>
                  <a:lnTo>
                    <a:pt x="35067" y="127199"/>
                  </a:lnTo>
                  <a:lnTo>
                    <a:pt x="16069" y="167208"/>
                  </a:lnTo>
                  <a:lnTo>
                    <a:pt x="4138" y="210656"/>
                  </a:lnTo>
                  <a:lnTo>
                    <a:pt x="0" y="256819"/>
                  </a:lnTo>
                  <a:lnTo>
                    <a:pt x="4138" y="302985"/>
                  </a:lnTo>
                  <a:lnTo>
                    <a:pt x="16069" y="346437"/>
                  </a:lnTo>
                  <a:lnTo>
                    <a:pt x="35067" y="386448"/>
                  </a:lnTo>
                  <a:lnTo>
                    <a:pt x="60407" y="422293"/>
                  </a:lnTo>
                  <a:lnTo>
                    <a:pt x="91362" y="453248"/>
                  </a:lnTo>
                  <a:lnTo>
                    <a:pt x="127208" y="478586"/>
                  </a:lnTo>
                  <a:lnTo>
                    <a:pt x="167219" y="497583"/>
                  </a:lnTo>
                  <a:lnTo>
                    <a:pt x="210669" y="509513"/>
                  </a:lnTo>
                  <a:lnTo>
                    <a:pt x="256832" y="513651"/>
                  </a:lnTo>
                  <a:lnTo>
                    <a:pt x="2939237" y="513651"/>
                  </a:lnTo>
                  <a:lnTo>
                    <a:pt x="2985403" y="509513"/>
                  </a:lnTo>
                  <a:lnTo>
                    <a:pt x="3028854" y="497583"/>
                  </a:lnTo>
                  <a:lnTo>
                    <a:pt x="3068866" y="478586"/>
                  </a:lnTo>
                  <a:lnTo>
                    <a:pt x="3104711" y="453248"/>
                  </a:lnTo>
                  <a:lnTo>
                    <a:pt x="3135666" y="422293"/>
                  </a:lnTo>
                  <a:lnTo>
                    <a:pt x="3161004" y="386448"/>
                  </a:lnTo>
                  <a:lnTo>
                    <a:pt x="3180001" y="346437"/>
                  </a:lnTo>
                  <a:lnTo>
                    <a:pt x="3191931" y="302985"/>
                  </a:lnTo>
                  <a:lnTo>
                    <a:pt x="3196069" y="256819"/>
                  </a:lnTo>
                  <a:lnTo>
                    <a:pt x="3191931" y="210656"/>
                  </a:lnTo>
                  <a:lnTo>
                    <a:pt x="3180001" y="167208"/>
                  </a:lnTo>
                  <a:lnTo>
                    <a:pt x="3161004" y="127199"/>
                  </a:lnTo>
                  <a:lnTo>
                    <a:pt x="3135666" y="91355"/>
                  </a:lnTo>
                  <a:lnTo>
                    <a:pt x="3104711" y="60401"/>
                  </a:lnTo>
                  <a:lnTo>
                    <a:pt x="3068866" y="35064"/>
                  </a:lnTo>
                  <a:lnTo>
                    <a:pt x="3028854" y="16067"/>
                  </a:lnTo>
                  <a:lnTo>
                    <a:pt x="2985403" y="4137"/>
                  </a:lnTo>
                  <a:lnTo>
                    <a:pt x="2939237" y="0"/>
                  </a:lnTo>
                  <a:close/>
                </a:path>
              </a:pathLst>
            </a:custGeom>
            <a:solidFill>
              <a:srgbClr val="F5821F"/>
            </a:solidFill>
          </p:spPr>
          <p:txBody>
            <a:bodyPr wrap="square" lIns="0" tIns="0" rIns="0" bIns="0" rtlCol="0"/>
            <a:lstStyle/>
            <a:p>
              <a:endParaRPr dirty="0"/>
            </a:p>
          </p:txBody>
        </p:sp>
      </p:grpSp>
      <p:sp>
        <p:nvSpPr>
          <p:cNvPr id="6" name="object 5"/>
          <p:cNvSpPr txBox="1">
            <a:spLocks noGrp="1"/>
          </p:cNvSpPr>
          <p:nvPr>
            <p:ph type="title" idx="4294967295"/>
          </p:nvPr>
        </p:nvSpPr>
        <p:spPr>
          <a:xfrm>
            <a:off x="1716088" y="3797300"/>
            <a:ext cx="4127500" cy="2482850"/>
          </a:xfrm>
          <a:prstGeom prst="rect">
            <a:avLst/>
          </a:prstGeom>
        </p:spPr>
        <p:txBody>
          <a:bodyPr vert="horz" wrap="square" lIns="0" tIns="12700" rIns="0" bIns="0" rtlCol="0">
            <a:spAutoFit/>
          </a:bodyPr>
          <a:lstStyle/>
          <a:p>
            <a:pPr marL="26034" marR="5080" indent="-13970" algn="dist">
              <a:lnSpc>
                <a:spcPct val="107400"/>
              </a:lnSpc>
              <a:spcBef>
                <a:spcPts val="100"/>
              </a:spcBef>
            </a:pPr>
            <a:r>
              <a:rPr sz="5100" b="1" spc="95" dirty="0" err="1">
                <a:solidFill>
                  <a:srgbClr val="F5821F"/>
                </a:solidFill>
                <a:latin typeface="Meiryo UI" panose="020B0604030504040204" pitchFamily="50" charset="-128"/>
                <a:ea typeface="Meiryo UI" panose="020B0604030504040204" pitchFamily="50" charset="-128"/>
                <a:cs typeface="Source Han Sans JP"/>
              </a:rPr>
              <a:t>ヤングケアラ</a:t>
            </a:r>
            <a:r>
              <a:rPr sz="5100" b="1" spc="95" dirty="0">
                <a:solidFill>
                  <a:srgbClr val="F5821F"/>
                </a:solidFill>
                <a:latin typeface="Meiryo UI" panose="020B0604030504040204" pitchFamily="50" charset="-128"/>
                <a:ea typeface="Meiryo UI" panose="020B0604030504040204" pitchFamily="50" charset="-128"/>
                <a:cs typeface="Source Han Sans JP"/>
              </a:rPr>
              <a:t>ー</a:t>
            </a:r>
            <a:br>
              <a:rPr lang="en-US" sz="5100" b="1" spc="95" dirty="0">
                <a:solidFill>
                  <a:srgbClr val="F5821F"/>
                </a:solidFill>
                <a:latin typeface="Meiryo UI" panose="020B0604030504040204" pitchFamily="50" charset="-128"/>
                <a:ea typeface="Meiryo UI" panose="020B0604030504040204" pitchFamily="50" charset="-128"/>
                <a:cs typeface="Source Han Sans JP"/>
              </a:rPr>
            </a:br>
            <a:r>
              <a:rPr sz="5100" b="1" spc="65" dirty="0" err="1">
                <a:solidFill>
                  <a:srgbClr val="F5821F"/>
                </a:solidFill>
                <a:latin typeface="Meiryo UI" panose="020B0604030504040204" pitchFamily="50" charset="-128"/>
                <a:ea typeface="Meiryo UI" panose="020B0604030504040204" pitchFamily="50" charset="-128"/>
                <a:cs typeface="Source Han Sans JP"/>
              </a:rPr>
              <a:t>支援マニュアル</a:t>
            </a:r>
            <a:br>
              <a:rPr lang="en-US" sz="4800" b="1" spc="65" dirty="0">
                <a:solidFill>
                  <a:srgbClr val="F5821F"/>
                </a:solidFill>
                <a:latin typeface="Meiryo UI" panose="020B0604030504040204" pitchFamily="50" charset="-128"/>
                <a:ea typeface="Meiryo UI" panose="020B0604030504040204" pitchFamily="50" charset="-128"/>
                <a:cs typeface="Source Han Sans JP"/>
              </a:rPr>
            </a:br>
            <a:endParaRPr sz="4800" dirty="0">
              <a:latin typeface="Meiryo UI" panose="020B0604030504040204" pitchFamily="50" charset="-128"/>
              <a:ea typeface="Meiryo UI" panose="020B0604030504040204" pitchFamily="50" charset="-128"/>
              <a:cs typeface="Source Han Sans JP"/>
            </a:endParaRPr>
          </a:p>
        </p:txBody>
      </p:sp>
      <p:sp>
        <p:nvSpPr>
          <p:cNvPr id="7" name="object 6"/>
          <p:cNvSpPr txBox="1"/>
          <p:nvPr/>
        </p:nvSpPr>
        <p:spPr>
          <a:xfrm>
            <a:off x="3300337" y="3146199"/>
            <a:ext cx="955675" cy="369570"/>
          </a:xfrm>
          <a:prstGeom prst="rect">
            <a:avLst/>
          </a:prstGeom>
        </p:spPr>
        <p:txBody>
          <a:bodyPr vert="horz" wrap="square" lIns="0" tIns="13335" rIns="0" bIns="0" rtlCol="0">
            <a:spAutoFit/>
          </a:bodyPr>
          <a:lstStyle/>
          <a:p>
            <a:pPr marL="12700">
              <a:lnSpc>
                <a:spcPct val="100000"/>
              </a:lnSpc>
              <a:spcBef>
                <a:spcPts val="105"/>
              </a:spcBef>
            </a:pPr>
            <a:r>
              <a:rPr sz="2250" b="1" spc="160" dirty="0">
                <a:solidFill>
                  <a:srgbClr val="FFFFFF"/>
                </a:solidFill>
                <a:latin typeface="Meiryo UI" panose="020B0604030504040204" pitchFamily="50" charset="-128"/>
                <a:ea typeface="Meiryo UI" panose="020B0604030504040204" pitchFamily="50" charset="-128"/>
                <a:cs typeface="Source Han Sans JP"/>
              </a:rPr>
              <a:t>東京都</a:t>
            </a:r>
            <a:endParaRPr sz="2250" dirty="0">
              <a:latin typeface="Meiryo UI" panose="020B0604030504040204" pitchFamily="50" charset="-128"/>
              <a:ea typeface="Meiryo UI" panose="020B0604030504040204" pitchFamily="50" charset="-128"/>
              <a:cs typeface="Source Han Sans JP"/>
            </a:endParaRPr>
          </a:p>
        </p:txBody>
      </p:sp>
      <p:sp>
        <p:nvSpPr>
          <p:cNvPr id="8" name="object 7"/>
          <p:cNvSpPr txBox="1"/>
          <p:nvPr/>
        </p:nvSpPr>
        <p:spPr>
          <a:xfrm>
            <a:off x="3216287" y="10105651"/>
            <a:ext cx="1123773" cy="333425"/>
          </a:xfrm>
          <a:prstGeom prst="rect">
            <a:avLst/>
          </a:prstGeom>
        </p:spPr>
        <p:txBody>
          <a:bodyPr vert="horz" wrap="square" lIns="0" tIns="12700" rIns="0" bIns="0" rtlCol="0">
            <a:spAutoFit/>
          </a:bodyPr>
          <a:lstStyle/>
          <a:p>
            <a:pPr marL="12700" algn="ctr">
              <a:lnSpc>
                <a:spcPct val="100000"/>
              </a:lnSpc>
              <a:spcBef>
                <a:spcPts val="100"/>
              </a:spcBef>
            </a:pPr>
            <a:r>
              <a:rPr sz="1000" spc="45" dirty="0" err="1">
                <a:solidFill>
                  <a:srgbClr val="414042"/>
                </a:solidFill>
                <a:latin typeface="Meiryo UI" panose="020B0604030504040204" pitchFamily="50" charset="-128"/>
                <a:ea typeface="Meiryo UI" panose="020B0604030504040204" pitchFamily="50" charset="-128"/>
                <a:cs typeface="UD Digi Kyokasho NK-R"/>
              </a:rPr>
              <a:t>令和</a:t>
            </a:r>
            <a:r>
              <a:rPr sz="1000" spc="45" dirty="0">
                <a:solidFill>
                  <a:srgbClr val="414042"/>
                </a:solidFill>
                <a:latin typeface="Meiryo UI" panose="020B0604030504040204" pitchFamily="50" charset="-128"/>
                <a:ea typeface="Meiryo UI" panose="020B0604030504040204" pitchFamily="50" charset="-128"/>
                <a:cs typeface="UD Digi Kyokasho NK-R"/>
              </a:rPr>
              <a:t> </a:t>
            </a:r>
            <a:r>
              <a:rPr lang="ja-JP" altLang="en-US" sz="1000" spc="45" dirty="0">
                <a:solidFill>
                  <a:srgbClr val="414042"/>
                </a:solidFill>
                <a:latin typeface="Meiryo UI" panose="020B0604030504040204" pitchFamily="50" charset="-128"/>
                <a:ea typeface="Meiryo UI" panose="020B0604030504040204" pitchFamily="50" charset="-128"/>
                <a:cs typeface="UD Digi Kyokasho NK-R"/>
              </a:rPr>
              <a:t>８</a:t>
            </a:r>
            <a:r>
              <a:rPr lang="ja-JP" altLang="en-US" sz="1000" spc="60" dirty="0">
                <a:solidFill>
                  <a:srgbClr val="414042"/>
                </a:solidFill>
                <a:latin typeface="Meiryo UI" panose="020B0604030504040204" pitchFamily="50" charset="-128"/>
                <a:ea typeface="Meiryo UI" panose="020B0604030504040204" pitchFamily="50" charset="-128"/>
                <a:cs typeface="UD Digi Kyokasho NK-R"/>
              </a:rPr>
              <a:t> </a:t>
            </a:r>
            <a:r>
              <a:rPr sz="1000" spc="60" dirty="0">
                <a:solidFill>
                  <a:srgbClr val="414042"/>
                </a:solidFill>
                <a:latin typeface="Meiryo UI" panose="020B0604030504040204" pitchFamily="50" charset="-128"/>
                <a:ea typeface="Meiryo UI" panose="020B0604030504040204" pitchFamily="50" charset="-128"/>
                <a:cs typeface="UD Digi Kyokasho NK-R"/>
              </a:rPr>
              <a:t>年</a:t>
            </a:r>
            <a:r>
              <a:rPr lang="ja-JP" altLang="en-US" sz="1000" spc="60" dirty="0">
                <a:solidFill>
                  <a:srgbClr val="414042"/>
                </a:solidFill>
                <a:latin typeface="Meiryo UI" panose="020B0604030504040204" pitchFamily="50" charset="-128"/>
                <a:ea typeface="Meiryo UI" panose="020B0604030504040204" pitchFamily="50" charset="-128"/>
                <a:cs typeface="UD Digi Kyokasho NK-R"/>
              </a:rPr>
              <a:t> </a:t>
            </a:r>
            <a:r>
              <a:rPr sz="1000" spc="-10" dirty="0">
                <a:solidFill>
                  <a:srgbClr val="414042"/>
                </a:solidFill>
                <a:latin typeface="Meiryo UI" panose="020B0604030504040204" pitchFamily="50" charset="-128"/>
                <a:ea typeface="Meiryo UI" panose="020B0604030504040204" pitchFamily="50" charset="-128"/>
                <a:cs typeface="UD Digi Kyokasho NK-R"/>
              </a:rPr>
              <a:t>3</a:t>
            </a:r>
            <a:r>
              <a:rPr lang="ja-JP" altLang="en-US" sz="1000" spc="-10" dirty="0">
                <a:solidFill>
                  <a:srgbClr val="414042"/>
                </a:solidFill>
                <a:latin typeface="Meiryo UI" panose="020B0604030504040204" pitchFamily="50" charset="-128"/>
                <a:ea typeface="Meiryo UI" panose="020B0604030504040204" pitchFamily="50" charset="-128"/>
                <a:cs typeface="UD Digi Kyokasho NK-R"/>
              </a:rPr>
              <a:t> </a:t>
            </a:r>
            <a:r>
              <a:rPr sz="1000" spc="-85" dirty="0">
                <a:solidFill>
                  <a:srgbClr val="414042"/>
                </a:solidFill>
                <a:latin typeface="Meiryo UI" panose="020B0604030504040204" pitchFamily="50" charset="-128"/>
                <a:ea typeface="Meiryo UI" panose="020B0604030504040204" pitchFamily="50" charset="-128"/>
                <a:cs typeface="UD Digi Kyokasho NK-R"/>
              </a:rPr>
              <a:t> 月</a:t>
            </a:r>
            <a:endParaRPr lang="en-US" sz="1000" spc="-85" dirty="0">
              <a:solidFill>
                <a:srgbClr val="414042"/>
              </a:solidFill>
              <a:latin typeface="Meiryo UI" panose="020B0604030504040204" pitchFamily="50" charset="-128"/>
              <a:ea typeface="Meiryo UI" panose="020B0604030504040204" pitchFamily="50" charset="-128"/>
              <a:cs typeface="UD Digi Kyokasho NK-R"/>
            </a:endParaRPr>
          </a:p>
          <a:p>
            <a:pPr marL="12700" algn="ctr">
              <a:lnSpc>
                <a:spcPct val="100000"/>
              </a:lnSpc>
              <a:spcBef>
                <a:spcPts val="100"/>
              </a:spcBef>
            </a:pPr>
            <a:r>
              <a:rPr lang="ja-JP" altLang="en-US" sz="1000" spc="-85" dirty="0">
                <a:solidFill>
                  <a:srgbClr val="414042"/>
                </a:solidFill>
                <a:latin typeface="Meiryo UI" panose="020B0604030504040204" pitchFamily="50" charset="-128"/>
                <a:ea typeface="Meiryo UI" panose="020B0604030504040204" pitchFamily="50" charset="-128"/>
                <a:cs typeface="UD Digi Kyokasho NK-R"/>
              </a:rPr>
              <a:t>改訂版</a:t>
            </a:r>
            <a:endParaRPr sz="1000" dirty="0">
              <a:latin typeface="Meiryo UI" panose="020B0604030504040204" pitchFamily="50" charset="-128"/>
              <a:ea typeface="Meiryo UI" panose="020B0604030504040204" pitchFamily="50" charset="-128"/>
              <a:cs typeface="UD Digi Kyokasho NK-R"/>
            </a:endParaRPr>
          </a:p>
        </p:txBody>
      </p:sp>
      <p:sp>
        <p:nvSpPr>
          <p:cNvPr id="9" name="四角形: 角を丸くする 8">
            <a:extLst>
              <a:ext uri="{FF2B5EF4-FFF2-40B4-BE49-F238E27FC236}">
                <a16:creationId xmlns:a16="http://schemas.microsoft.com/office/drawing/2014/main" id="{21C47D7A-A410-750F-6958-699FE36BA9FC}"/>
              </a:ext>
            </a:extLst>
          </p:cNvPr>
          <p:cNvSpPr/>
          <p:nvPr/>
        </p:nvSpPr>
        <p:spPr>
          <a:xfrm>
            <a:off x="3053970" y="6270315"/>
            <a:ext cx="1448458" cy="374267"/>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lumMod val="95000"/>
                  </a:schemeClr>
                </a:solidFill>
              </a:rPr>
              <a:t>別冊付録</a:t>
            </a:r>
          </a:p>
        </p:txBody>
      </p:sp>
    </p:spTree>
    <p:extLst>
      <p:ext uri="{BB962C8B-B14F-4D97-AF65-F5344CB8AC3E}">
        <p14:creationId xmlns:p14="http://schemas.microsoft.com/office/powerpoint/2010/main" val="1420140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4082D-1273-9BA9-DFA9-09C6CE6269C6}"/>
            </a:ext>
          </a:extLst>
        </p:cNvPr>
        <p:cNvGrpSpPr/>
        <p:nvPr/>
      </p:nvGrpSpPr>
      <p:grpSpPr>
        <a:xfrm>
          <a:off x="0" y="0"/>
          <a:ext cx="0" cy="0"/>
          <a:chOff x="0" y="0"/>
          <a:chExt cx="0" cy="0"/>
        </a:xfrm>
      </p:grpSpPr>
      <p:pic>
        <p:nvPicPr>
          <p:cNvPr id="167" name="図 166">
            <a:extLst>
              <a:ext uri="{FF2B5EF4-FFF2-40B4-BE49-F238E27FC236}">
                <a16:creationId xmlns:a16="http://schemas.microsoft.com/office/drawing/2014/main" id="{35A06028-1611-46CD-E5DA-E40B13B30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329" y="1247459"/>
            <a:ext cx="5940564" cy="8354585"/>
          </a:xfrm>
          <a:prstGeom prst="rect">
            <a:avLst/>
          </a:prstGeom>
        </p:spPr>
      </p:pic>
      <p:sp>
        <p:nvSpPr>
          <p:cNvPr id="2" name="object 2">
            <a:extLst>
              <a:ext uri="{FF2B5EF4-FFF2-40B4-BE49-F238E27FC236}">
                <a16:creationId xmlns:a16="http://schemas.microsoft.com/office/drawing/2014/main" id="{BDFE9786-3A8E-7679-2679-8A0F056FC503}"/>
              </a:ext>
            </a:extLst>
          </p:cNvPr>
          <p:cNvSpPr txBox="1"/>
          <p:nvPr/>
        </p:nvSpPr>
        <p:spPr>
          <a:xfrm>
            <a:off x="2520666" y="692062"/>
            <a:ext cx="2519045"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45819" algn="l"/>
                <a:tab pos="1842135" algn="l"/>
                <a:tab pos="2378710" algn="l"/>
              </a:tabLst>
            </a:pPr>
            <a:r>
              <a:rPr sz="1000" b="1" spc="-50"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err="1">
                <a:solidFill>
                  <a:srgbClr val="414042"/>
                </a:solidFill>
                <a:latin typeface="Meiryo UI" panose="020B0604030504040204" pitchFamily="50" charset="-128"/>
                <a:ea typeface="Meiryo UI" panose="020B0604030504040204" pitchFamily="50" charset="-128"/>
                <a:cs typeface="Source Han Sans JP Heavy"/>
              </a:rPr>
              <a:t>フ</a:t>
            </a:r>
            <a:r>
              <a:rPr sz="1000" b="1" spc="-30" dirty="0" err="1">
                <a:solidFill>
                  <a:srgbClr val="414042"/>
                </a:solidFill>
                <a:latin typeface="Meiryo UI" panose="020B0604030504040204" pitchFamily="50" charset="-128"/>
                <a:ea typeface="Meiryo UI" panose="020B0604030504040204" pitchFamily="50" charset="-128"/>
                <a:cs typeface="Source Han Sans JP Heavy"/>
              </a:rPr>
              <a:t>ェ</a:t>
            </a:r>
            <a:r>
              <a:rPr sz="1000" b="1" spc="-90" dirty="0" err="1">
                <a:solidFill>
                  <a:srgbClr val="414042"/>
                </a:solidFill>
                <a:latin typeface="Meiryo UI" panose="020B0604030504040204" pitchFamily="50" charset="-128"/>
                <a:ea typeface="Meiryo UI" panose="020B0604030504040204" pitchFamily="50" charset="-128"/>
                <a:cs typeface="Source Han Sans JP Heavy"/>
              </a:rPr>
              <a:t>イ</a:t>
            </a:r>
            <a:r>
              <a:rPr sz="1000" b="1" dirty="0" err="1">
                <a:solidFill>
                  <a:srgbClr val="414042"/>
                </a:solidFill>
                <a:latin typeface="Meiryo UI" panose="020B0604030504040204" pitchFamily="50" charset="-128"/>
                <a:ea typeface="Meiryo UI" panose="020B0604030504040204" pitchFamily="50" charset="-128"/>
                <a:cs typeface="Source Han Sans JP Heavy"/>
              </a:rPr>
              <a:t>ス</a:t>
            </a:r>
            <a:r>
              <a:rPr sz="1000" b="1" spc="-10" dirty="0" err="1">
                <a:solidFill>
                  <a:srgbClr val="414042"/>
                </a:solidFill>
                <a:latin typeface="Meiryo UI" panose="020B0604030504040204" pitchFamily="50" charset="-128"/>
                <a:ea typeface="Meiryo UI" panose="020B0604030504040204" pitchFamily="50" charset="-128"/>
                <a:cs typeface="Source Han Sans JP Heavy"/>
              </a:rPr>
              <a:t>シ</a:t>
            </a:r>
            <a:r>
              <a:rPr sz="1000" b="1" spc="-65" dirty="0" err="1">
                <a:solidFill>
                  <a:srgbClr val="414042"/>
                </a:solidFill>
                <a:latin typeface="Meiryo UI" panose="020B0604030504040204" pitchFamily="50" charset="-128"/>
                <a:ea typeface="Meiryo UI" panose="020B0604030504040204" pitchFamily="50" charset="-128"/>
                <a:cs typeface="Source Han Sans JP Heavy"/>
              </a:rPr>
              <a:t>ー</a:t>
            </a:r>
            <a:r>
              <a:rPr sz="1000" b="1" spc="-60" dirty="0" err="1">
                <a:solidFill>
                  <a:srgbClr val="414042"/>
                </a:solidFill>
                <a:latin typeface="Meiryo UI" panose="020B0604030504040204" pitchFamily="50" charset="-128"/>
                <a:ea typeface="Meiryo UI" panose="020B0604030504040204" pitchFamily="50" charset="-128"/>
                <a:cs typeface="Source Han Sans JP Heavy"/>
              </a:rPr>
              <a:t>ト</a:t>
            </a:r>
            <a:r>
              <a:rPr lang="ja-JP" altLang="en-US" sz="1000" b="1" spc="-60"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err="1">
                <a:solidFill>
                  <a:srgbClr val="414042"/>
                </a:solidFill>
                <a:latin typeface="Meiryo UI" panose="020B0604030504040204" pitchFamily="50" charset="-128"/>
                <a:ea typeface="Meiryo UI" panose="020B0604030504040204" pitchFamily="50" charset="-128"/>
                <a:cs typeface="Source Han Sans JP Heavy"/>
              </a:rPr>
              <a:t>様式</a:t>
            </a:r>
            <a:r>
              <a:rPr sz="1000" b="1" spc="-50" dirty="0" err="1">
                <a:solidFill>
                  <a:srgbClr val="414042"/>
                </a:solidFill>
                <a:latin typeface="Meiryo UI" panose="020B0604030504040204" pitchFamily="50" charset="-128"/>
                <a:ea typeface="Meiryo UI" panose="020B0604030504040204" pitchFamily="50" charset="-128"/>
                <a:cs typeface="Source Han Sans JP Heavy"/>
              </a:rPr>
              <a:t>例</a:t>
            </a: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　　</a:t>
            </a:r>
            <a:r>
              <a:rPr sz="1000" b="1" spc="-50"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73" name="object 73">
            <a:extLst>
              <a:ext uri="{FF2B5EF4-FFF2-40B4-BE49-F238E27FC236}">
                <a16:creationId xmlns:a16="http://schemas.microsoft.com/office/drawing/2014/main" id="{DC1644C6-0645-A05D-9FDC-672E3A22B41F}"/>
              </a:ext>
            </a:extLst>
          </p:cNvPr>
          <p:cNvSpPr/>
          <p:nvPr/>
        </p:nvSpPr>
        <p:spPr>
          <a:xfrm>
            <a:off x="1079995" y="971994"/>
            <a:ext cx="5400040" cy="8931910"/>
          </a:xfrm>
          <a:custGeom>
            <a:avLst/>
            <a:gdLst/>
            <a:ahLst/>
            <a:cxnLst/>
            <a:rect l="l" t="t" r="r" b="b"/>
            <a:pathLst>
              <a:path w="5400040" h="8931910">
                <a:moveTo>
                  <a:pt x="0" y="8931605"/>
                </a:moveTo>
                <a:lnTo>
                  <a:pt x="5400001" y="8931605"/>
                </a:lnTo>
                <a:lnTo>
                  <a:pt x="5400001" y="0"/>
                </a:lnTo>
                <a:lnTo>
                  <a:pt x="0" y="0"/>
                </a:lnTo>
                <a:lnTo>
                  <a:pt x="0" y="8931605"/>
                </a:lnTo>
                <a:close/>
              </a:path>
            </a:pathLst>
          </a:custGeom>
          <a:ln w="3594">
            <a:solidFill>
              <a:srgbClr val="414042"/>
            </a:solidFill>
          </a:ln>
        </p:spPr>
        <p:txBody>
          <a:bodyPr wrap="square" lIns="0" tIns="0" rIns="0" bIns="0" rtlCol="0"/>
          <a:lstStyle/>
          <a:p>
            <a:endParaRPr/>
          </a:p>
        </p:txBody>
      </p:sp>
      <p:sp>
        <p:nvSpPr>
          <p:cNvPr id="52" name="object 22">
            <a:extLst>
              <a:ext uri="{FF2B5EF4-FFF2-40B4-BE49-F238E27FC236}">
                <a16:creationId xmlns:a16="http://schemas.microsoft.com/office/drawing/2014/main" id="{B4CF08EE-9712-D278-2D32-CB7247A0A560}"/>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FB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0B8071A4-AD52-5B93-025C-DBA84B618FE1}"/>
              </a:ext>
            </a:extLst>
          </p:cNvPr>
          <p:cNvSpPr>
            <a:spLocks noGrp="1"/>
          </p:cNvSpPr>
          <p:nvPr>
            <p:ph type="sldNum" sz="quarter" idx="7"/>
          </p:nvPr>
        </p:nvSpPr>
        <p:spPr>
          <a:prstGeom prst="rect">
            <a:avLst/>
          </a:prstGeom>
        </p:spPr>
        <p:txBody>
          <a:bodyPr/>
          <a:lstStyle/>
          <a:p>
            <a:fld id="{B6F15528-21DE-4FAA-801E-634DDDAF4B2B}" type="slidenum">
              <a:rPr lang="en-US" altLang="ja-JP" smtClean="0"/>
              <a:t>19</a:t>
            </a:fld>
            <a:endParaRPr lang="ja-JP" altLang="en-US"/>
          </a:p>
        </p:txBody>
      </p:sp>
    </p:spTree>
    <p:extLst>
      <p:ext uri="{BB962C8B-B14F-4D97-AF65-F5344CB8AC3E}">
        <p14:creationId xmlns:p14="http://schemas.microsoft.com/office/powerpoint/2010/main" val="517360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720" y="1213682"/>
            <a:ext cx="5940564" cy="8464313"/>
          </a:xfrm>
          <a:prstGeom prst="rect">
            <a:avLst/>
          </a:prstGeom>
        </p:spPr>
      </p:pic>
      <p:sp>
        <p:nvSpPr>
          <p:cNvPr id="11" name="object 11"/>
          <p:cNvSpPr/>
          <p:nvPr/>
        </p:nvSpPr>
        <p:spPr>
          <a:xfrm>
            <a:off x="1079995" y="972007"/>
            <a:ext cx="5400040" cy="8928100"/>
          </a:xfrm>
          <a:custGeom>
            <a:avLst/>
            <a:gdLst/>
            <a:ahLst/>
            <a:cxnLst/>
            <a:rect l="l" t="t" r="r" b="b"/>
            <a:pathLst>
              <a:path w="5400040" h="8928100">
                <a:moveTo>
                  <a:pt x="0" y="8927998"/>
                </a:moveTo>
                <a:lnTo>
                  <a:pt x="5400001" y="8927998"/>
                </a:lnTo>
                <a:lnTo>
                  <a:pt x="5400001" y="0"/>
                </a:lnTo>
                <a:lnTo>
                  <a:pt x="0" y="0"/>
                </a:lnTo>
                <a:lnTo>
                  <a:pt x="0" y="8927998"/>
                </a:lnTo>
                <a:close/>
              </a:path>
            </a:pathLst>
          </a:custGeom>
          <a:ln w="3594">
            <a:solidFill>
              <a:srgbClr val="414042"/>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4" name="object 22">
            <a:extLst>
              <a:ext uri="{FF2B5EF4-FFF2-40B4-BE49-F238E27FC236}">
                <a16:creationId xmlns:a16="http://schemas.microsoft.com/office/drawing/2014/main" id="{3FD9844C-83F1-69C4-99EF-E8DB19DE791E}"/>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FB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2" name="スライド番号プレースホルダー 11">
            <a:extLst>
              <a:ext uri="{FF2B5EF4-FFF2-40B4-BE49-F238E27FC236}">
                <a16:creationId xmlns:a16="http://schemas.microsoft.com/office/drawing/2014/main" id="{1B881ED5-88BA-E6EF-3CCE-1E61167139CD}"/>
              </a:ext>
            </a:extLst>
          </p:cNvPr>
          <p:cNvSpPr>
            <a:spLocks noGrp="1"/>
          </p:cNvSpPr>
          <p:nvPr>
            <p:ph type="sldNum" sz="quarter" idx="7"/>
          </p:nvPr>
        </p:nvSpPr>
        <p:spPr>
          <a:prstGeom prst="rect">
            <a:avLst/>
          </a:prstGeom>
        </p:spPr>
        <p:txBody>
          <a:bodyPr/>
          <a:lstStyle/>
          <a:p>
            <a:fld id="{B6F15528-21DE-4FAA-801E-634DDDAF4B2B}" type="slidenum">
              <a:rPr lang="en-US" altLang="ja-JP" smtClean="0"/>
              <a:t>20</a:t>
            </a:fld>
            <a:endParaRPr lang="ja-JP" altLang="en-US"/>
          </a:p>
        </p:txBody>
      </p:sp>
    </p:spTree>
    <p:extLst>
      <p:ext uri="{BB962C8B-B14F-4D97-AF65-F5344CB8AC3E}">
        <p14:creationId xmlns:p14="http://schemas.microsoft.com/office/powerpoint/2010/main" val="714055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149" y="2244570"/>
            <a:ext cx="6214063" cy="7452095"/>
          </a:xfrm>
          <a:prstGeom prst="rect">
            <a:avLst/>
          </a:prstGeom>
        </p:spPr>
      </p:pic>
      <p:sp>
        <p:nvSpPr>
          <p:cNvPr id="2" name="object 2"/>
          <p:cNvSpPr txBox="1"/>
          <p:nvPr/>
        </p:nvSpPr>
        <p:spPr>
          <a:xfrm>
            <a:off x="1067299" y="1124067"/>
            <a:ext cx="4742180" cy="166712"/>
          </a:xfrm>
          <a:prstGeom prst="rect">
            <a:avLst/>
          </a:prstGeom>
        </p:spPr>
        <p:txBody>
          <a:bodyPr vert="horz" wrap="square" lIns="0" tIns="12700" rIns="0" bIns="0" rtlCol="0">
            <a:spAutoFit/>
          </a:bodyPr>
          <a:lstStyle/>
          <a:p>
            <a:pPr marL="12700">
              <a:lnSpc>
                <a:spcPct val="100000"/>
              </a:lnSpc>
              <a:spcBef>
                <a:spcPts val="100"/>
              </a:spcBef>
            </a:pPr>
            <a:r>
              <a:rPr sz="1000" dirty="0">
                <a:solidFill>
                  <a:srgbClr val="414042"/>
                </a:solidFill>
                <a:latin typeface="Meiryo UI" panose="020B0604030504040204" pitchFamily="50" charset="-128"/>
                <a:ea typeface="Meiryo UI" panose="020B0604030504040204" pitchFamily="50" charset="-128"/>
                <a:cs typeface="Source Han Sans JP"/>
              </a:rPr>
              <a:t>会議における多職種アセスメントの参考として使用（フェイスシートに足して使用）</a:t>
            </a:r>
            <a:endParaRPr sz="1000" dirty="0">
              <a:latin typeface="Meiryo UI" panose="020B0604030504040204" pitchFamily="50" charset="-128"/>
              <a:ea typeface="Meiryo UI" panose="020B0604030504040204" pitchFamily="50" charset="-128"/>
              <a:cs typeface="Source Han Sans JP"/>
            </a:endParaRPr>
          </a:p>
        </p:txBody>
      </p:sp>
      <p:sp>
        <p:nvSpPr>
          <p:cNvPr id="3" name="object 3"/>
          <p:cNvSpPr txBox="1"/>
          <p:nvPr/>
        </p:nvSpPr>
        <p:spPr>
          <a:xfrm>
            <a:off x="1079995" y="720001"/>
            <a:ext cx="5400040" cy="237689"/>
          </a:xfrm>
          <a:prstGeom prst="rect">
            <a:avLst/>
          </a:prstGeom>
          <a:solidFill>
            <a:schemeClr val="bg1">
              <a:lumMod val="75000"/>
            </a:schemeClr>
          </a:solidFill>
        </p:spPr>
        <p:txBody>
          <a:bodyPr vert="horz" wrap="square" lIns="0" tIns="46990" rIns="0" bIns="36000" rtlCol="0">
            <a:spAutoFit/>
          </a:bodyPr>
          <a:lstStyle/>
          <a:p>
            <a:pPr marL="7620"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支援検討シート：会議での支援方針の検討</a:t>
            </a:r>
            <a:endParaRPr sz="1000" dirty="0">
              <a:latin typeface="Meiryo UI" panose="020B0604030504040204" pitchFamily="50" charset="-128"/>
              <a:ea typeface="Meiryo UI" panose="020B0604030504040204" pitchFamily="50" charset="-128"/>
              <a:cs typeface="Source Han Sans JP Heavy"/>
            </a:endParaRPr>
          </a:p>
        </p:txBody>
      </p:sp>
      <p:sp>
        <p:nvSpPr>
          <p:cNvPr id="4" name="object 4"/>
          <p:cNvSpPr txBox="1"/>
          <p:nvPr/>
        </p:nvSpPr>
        <p:spPr>
          <a:xfrm>
            <a:off x="2493010" y="1664013"/>
            <a:ext cx="2573655"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53440" algn="l"/>
                <a:tab pos="1896745" algn="l"/>
                <a:tab pos="243332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支援検討シート</a:t>
            </a:r>
            <a:r>
              <a:rPr lang="en-US" sz="1000" b="1"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様式例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sp>
        <p:nvSpPr>
          <p:cNvPr id="27" name="object 27"/>
          <p:cNvSpPr/>
          <p:nvPr/>
        </p:nvSpPr>
        <p:spPr>
          <a:xfrm>
            <a:off x="1079995" y="1998002"/>
            <a:ext cx="5400040" cy="7900670"/>
          </a:xfrm>
          <a:custGeom>
            <a:avLst/>
            <a:gdLst/>
            <a:ahLst/>
            <a:cxnLst/>
            <a:rect l="l" t="t" r="r" b="b"/>
            <a:pathLst>
              <a:path w="5400040" h="7900670">
                <a:moveTo>
                  <a:pt x="0" y="7900200"/>
                </a:moveTo>
                <a:lnTo>
                  <a:pt x="5400001" y="7900200"/>
                </a:lnTo>
                <a:lnTo>
                  <a:pt x="5400001" y="0"/>
                </a:lnTo>
                <a:lnTo>
                  <a:pt x="0" y="0"/>
                </a:lnTo>
                <a:lnTo>
                  <a:pt x="0" y="7900200"/>
                </a:lnTo>
                <a:close/>
              </a:path>
            </a:pathLst>
          </a:custGeom>
          <a:ln w="3594">
            <a:solidFill>
              <a:srgbClr val="414042"/>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3" name="object 22">
            <a:extLst>
              <a:ext uri="{FF2B5EF4-FFF2-40B4-BE49-F238E27FC236}">
                <a16:creationId xmlns:a16="http://schemas.microsoft.com/office/drawing/2014/main" id="{E06B1EC9-03F2-269E-9581-5B4F01989B7B}"/>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FB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6" name="スライド番号プレースホルダー 25">
            <a:extLst>
              <a:ext uri="{FF2B5EF4-FFF2-40B4-BE49-F238E27FC236}">
                <a16:creationId xmlns:a16="http://schemas.microsoft.com/office/drawing/2014/main" id="{7A591171-87D3-F543-7CDB-B4019FBC546B}"/>
              </a:ext>
            </a:extLst>
          </p:cNvPr>
          <p:cNvSpPr>
            <a:spLocks noGrp="1"/>
          </p:cNvSpPr>
          <p:nvPr>
            <p:ph type="sldNum" sz="quarter" idx="7"/>
          </p:nvPr>
        </p:nvSpPr>
        <p:spPr>
          <a:prstGeom prst="rect">
            <a:avLst/>
          </a:prstGeom>
        </p:spPr>
        <p:txBody>
          <a:bodyPr/>
          <a:lstStyle/>
          <a:p>
            <a:fld id="{B6F15528-21DE-4FAA-801E-634DDDAF4B2B}" type="slidenum">
              <a:rPr lang="en-US" altLang="ja-JP" smtClean="0"/>
              <a:t>21</a:t>
            </a:fld>
            <a:endParaRPr lang="ja-JP" altLang="en-US"/>
          </a:p>
        </p:txBody>
      </p:sp>
    </p:spTree>
    <p:extLst>
      <p:ext uri="{BB962C8B-B14F-4D97-AF65-F5344CB8AC3E}">
        <p14:creationId xmlns:p14="http://schemas.microsoft.com/office/powerpoint/2010/main" val="3628718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図 9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9144" y="878580"/>
            <a:ext cx="6214063" cy="4555386"/>
          </a:xfrm>
          <a:prstGeom prst="rect">
            <a:avLst/>
          </a:prstGeom>
        </p:spPr>
      </p:pic>
      <p:sp>
        <p:nvSpPr>
          <p:cNvPr id="2" name="object 2"/>
          <p:cNvSpPr txBox="1"/>
          <p:nvPr/>
        </p:nvSpPr>
        <p:spPr>
          <a:xfrm>
            <a:off x="1086350" y="5573262"/>
            <a:ext cx="5425440" cy="191784"/>
          </a:xfrm>
          <a:prstGeom prst="rect">
            <a:avLst/>
          </a:prstGeom>
        </p:spPr>
        <p:txBody>
          <a:bodyPr vert="horz" wrap="square" lIns="0" tIns="12700" rIns="0" bIns="0" rtlCol="0">
            <a:spAutoFit/>
          </a:bodyPr>
          <a:lstStyle/>
          <a:p>
            <a:pPr marL="12700" marR="5080" indent="-12700">
              <a:lnSpc>
                <a:spcPct val="133300"/>
              </a:lnSpc>
              <a:spcBef>
                <a:spcPts val="100"/>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a:rPr>
              <a:t>支援には多様な機関が関わることが多いため、エコマップ等で整理をすると役割や関係性が明確になるでしょう。</a:t>
            </a:r>
            <a:endParaRPr lang="ja-JP" altLang="en-US" sz="1000" dirty="0">
              <a:latin typeface="Meiryo UI" panose="020B0604030504040204" pitchFamily="50" charset="-128"/>
              <a:ea typeface="Meiryo UI" panose="020B0604030504040204" pitchFamily="50" charset="-128"/>
              <a:cs typeface="Source Han Sans JP"/>
            </a:endParaRPr>
          </a:p>
        </p:txBody>
      </p:sp>
      <p:sp>
        <p:nvSpPr>
          <p:cNvPr id="4" name="object 4"/>
          <p:cNvSpPr/>
          <p:nvPr/>
        </p:nvSpPr>
        <p:spPr>
          <a:xfrm>
            <a:off x="1080008" y="721791"/>
            <a:ext cx="5400040" cy="4568825"/>
          </a:xfrm>
          <a:custGeom>
            <a:avLst/>
            <a:gdLst/>
            <a:ahLst/>
            <a:cxnLst/>
            <a:rect l="l" t="t" r="r" b="b"/>
            <a:pathLst>
              <a:path w="5400040" h="4568825">
                <a:moveTo>
                  <a:pt x="0" y="4568405"/>
                </a:moveTo>
                <a:lnTo>
                  <a:pt x="5399989" y="4568405"/>
                </a:lnTo>
                <a:lnTo>
                  <a:pt x="5399989" y="0"/>
                </a:lnTo>
                <a:lnTo>
                  <a:pt x="0" y="0"/>
                </a:lnTo>
                <a:lnTo>
                  <a:pt x="0" y="4568405"/>
                </a:lnTo>
                <a:close/>
              </a:path>
            </a:pathLst>
          </a:custGeom>
          <a:ln w="3594">
            <a:solidFill>
              <a:srgbClr val="414042"/>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92" name="object 66"/>
          <p:cNvSpPr/>
          <p:nvPr/>
        </p:nvSpPr>
        <p:spPr>
          <a:xfrm>
            <a:off x="7163993" y="9180004"/>
            <a:ext cx="180340" cy="720090"/>
          </a:xfrm>
          <a:custGeom>
            <a:avLst/>
            <a:gdLst/>
            <a:ahLst/>
            <a:cxnLst/>
            <a:rect l="l" t="t" r="r" b="b"/>
            <a:pathLst>
              <a:path w="180340" h="720090">
                <a:moveTo>
                  <a:pt x="0" y="720001"/>
                </a:moveTo>
                <a:lnTo>
                  <a:pt x="179997" y="720001"/>
                </a:lnTo>
                <a:lnTo>
                  <a:pt x="179997" y="0"/>
                </a:lnTo>
                <a:lnTo>
                  <a:pt x="0" y="0"/>
                </a:lnTo>
                <a:lnTo>
                  <a:pt x="0" y="720001"/>
                </a:lnTo>
                <a:close/>
              </a:path>
            </a:pathLst>
          </a:custGeom>
          <a:ln w="7200">
            <a:solidFill>
              <a:srgbClr val="FFFFFF"/>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53" name="object 22">
            <a:extLst>
              <a:ext uri="{FF2B5EF4-FFF2-40B4-BE49-F238E27FC236}">
                <a16:creationId xmlns:a16="http://schemas.microsoft.com/office/drawing/2014/main" id="{15CE29BE-F72A-928F-470C-2ED91E464A8C}"/>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FB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7F020458-C02F-B575-77E4-FA9242B9D624}"/>
              </a:ext>
            </a:extLst>
          </p:cNvPr>
          <p:cNvSpPr>
            <a:spLocks noGrp="1"/>
          </p:cNvSpPr>
          <p:nvPr>
            <p:ph type="sldNum" sz="quarter" idx="7"/>
          </p:nvPr>
        </p:nvSpPr>
        <p:spPr>
          <a:prstGeom prst="rect">
            <a:avLst/>
          </a:prstGeom>
        </p:spPr>
        <p:txBody>
          <a:bodyPr/>
          <a:lstStyle/>
          <a:p>
            <a:fld id="{B6F15528-21DE-4FAA-801E-634DDDAF4B2B}" type="slidenum">
              <a:rPr lang="en-US" altLang="ja-JP" smtClean="0"/>
              <a:t>22</a:t>
            </a:fld>
            <a:endParaRPr lang="ja-JP" altLang="en-US"/>
          </a:p>
        </p:txBody>
      </p:sp>
    </p:spTree>
    <p:extLst>
      <p:ext uri="{BB962C8B-B14F-4D97-AF65-F5344CB8AC3E}">
        <p14:creationId xmlns:p14="http://schemas.microsoft.com/office/powerpoint/2010/main" val="924315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29199" y="1037266"/>
            <a:ext cx="5505450" cy="471347"/>
          </a:xfrm>
          <a:prstGeom prst="rect">
            <a:avLst/>
          </a:prstGeom>
        </p:spPr>
        <p:txBody>
          <a:bodyPr vert="horz" wrap="square" lIns="0" tIns="99060" rIns="0" bIns="0" rtlCol="0">
            <a:spAutoFit/>
          </a:bodyPr>
          <a:lstStyle/>
          <a:p>
            <a:pPr marL="179705" indent="-129539">
              <a:lnSpc>
                <a:spcPct val="100000"/>
              </a:lnSpc>
              <a:spcBef>
                <a:spcPts val="780"/>
              </a:spcBef>
              <a:buClr>
                <a:srgbClr val="745EA8"/>
              </a:buClr>
              <a:buSzPct val="100000"/>
              <a:buChar char="●"/>
              <a:tabLst>
                <a:tab pos="180340" algn="l"/>
              </a:tabLst>
            </a:pPr>
            <a:r>
              <a:rPr sz="1000" dirty="0">
                <a:solidFill>
                  <a:srgbClr val="414042"/>
                </a:solidFill>
                <a:latin typeface="Meiryo UI" panose="020B0604030504040204" pitchFamily="50" charset="-128"/>
                <a:ea typeface="Meiryo UI" panose="020B0604030504040204" pitchFamily="50" charset="-128"/>
                <a:cs typeface="Source Han Sans JP"/>
              </a:rPr>
              <a:t>YCCが、ケース会議等を踏まえて作成</a:t>
            </a:r>
            <a:endParaRPr sz="1000" dirty="0">
              <a:latin typeface="Meiryo UI" panose="020B0604030504040204" pitchFamily="50" charset="-128"/>
              <a:ea typeface="Meiryo UI" panose="020B0604030504040204" pitchFamily="50" charset="-128"/>
              <a:cs typeface="Source Han Sans JP"/>
            </a:endParaRPr>
          </a:p>
          <a:p>
            <a:pPr marL="178435" marR="43815" indent="-128270">
              <a:lnSpc>
                <a:spcPct val="133300"/>
              </a:lnSpc>
              <a:spcBef>
                <a:spcPts val="285"/>
              </a:spcBef>
              <a:buClr>
                <a:srgbClr val="6950A1"/>
              </a:buClr>
              <a:buSzPct val="100000"/>
              <a:buChar char="●"/>
              <a:tabLst>
                <a:tab pos="184150" algn="l"/>
              </a:tabLst>
            </a:pPr>
            <a:r>
              <a:rPr sz="1000" dirty="0" err="1">
                <a:solidFill>
                  <a:srgbClr val="414042"/>
                </a:solidFill>
                <a:latin typeface="Meiryo UI" panose="020B0604030504040204" pitchFamily="50" charset="-128"/>
                <a:ea typeface="Meiryo UI" panose="020B0604030504040204" pitchFamily="50" charset="-128"/>
                <a:cs typeface="Source Han Sans JP"/>
              </a:rPr>
              <a:t>原則として本人同意をもらうことが望ましいが、同意が取れていなくても支援ができるようにする</a:t>
            </a:r>
            <a:r>
              <a:rPr sz="1000" dirty="0">
                <a:solidFill>
                  <a:srgbClr val="414042"/>
                </a:solidFill>
                <a:latin typeface="Meiryo UI" panose="020B0604030504040204" pitchFamily="50" charset="-128"/>
                <a:ea typeface="Meiryo UI" panose="020B0604030504040204" pitchFamily="50" charset="-128"/>
                <a:cs typeface="Source Han Sans JP"/>
              </a:rPr>
              <a:t>。</a:t>
            </a:r>
            <a:endParaRPr sz="1000" dirty="0">
              <a:latin typeface="Meiryo UI" panose="020B0604030504040204" pitchFamily="50" charset="-128"/>
              <a:ea typeface="Meiryo UI" panose="020B0604030504040204" pitchFamily="50" charset="-128"/>
              <a:cs typeface="Source Han Sans JP"/>
            </a:endParaRPr>
          </a:p>
        </p:txBody>
      </p:sp>
      <p:sp>
        <p:nvSpPr>
          <p:cNvPr id="3" name="object 3"/>
          <p:cNvSpPr txBox="1"/>
          <p:nvPr/>
        </p:nvSpPr>
        <p:spPr>
          <a:xfrm>
            <a:off x="1079995" y="720000"/>
            <a:ext cx="5400040" cy="237600"/>
          </a:xfrm>
          <a:prstGeom prst="rect">
            <a:avLst/>
          </a:prstGeom>
          <a:solidFill>
            <a:schemeClr val="bg1">
              <a:lumMod val="75000"/>
            </a:schemeClr>
          </a:solidFill>
        </p:spPr>
        <p:txBody>
          <a:bodyPr vert="horz" wrap="square" lIns="0" tIns="46990" rIns="0" bIns="0" rtlCol="0">
            <a:spAutoFit/>
          </a:bodyPr>
          <a:lstStyle/>
          <a:p>
            <a:pPr marL="7620" algn="ctr">
              <a:lnSpc>
                <a:spcPct val="100000"/>
              </a:lnSpc>
              <a:spcBef>
                <a:spcPts val="370"/>
              </a:spcBef>
            </a:pPr>
            <a:r>
              <a:rPr sz="1000" b="1" dirty="0">
                <a:solidFill>
                  <a:srgbClr val="414042"/>
                </a:solidFill>
                <a:latin typeface="Meiryo UI" panose="020B0604030504040204" pitchFamily="50" charset="-128"/>
                <a:ea typeface="Meiryo UI" panose="020B0604030504040204" pitchFamily="50" charset="-128"/>
                <a:cs typeface="Source Han Sans JP Heavy"/>
              </a:rPr>
              <a:t>支援計画書</a:t>
            </a:r>
            <a:endParaRPr sz="1000">
              <a:latin typeface="Meiryo UI" panose="020B0604030504040204" pitchFamily="50" charset="-128"/>
              <a:ea typeface="Meiryo UI" panose="020B0604030504040204" pitchFamily="50" charset="-128"/>
              <a:cs typeface="Source Han Sans JP Heavy"/>
            </a:endParaRPr>
          </a:p>
        </p:txBody>
      </p:sp>
      <p:sp>
        <p:nvSpPr>
          <p:cNvPr id="42" name="object 42"/>
          <p:cNvSpPr/>
          <p:nvPr/>
        </p:nvSpPr>
        <p:spPr>
          <a:xfrm>
            <a:off x="606200" y="2251426"/>
            <a:ext cx="6303484" cy="7867934"/>
          </a:xfrm>
          <a:custGeom>
            <a:avLst/>
            <a:gdLst/>
            <a:ahLst/>
            <a:cxnLst/>
            <a:rect l="l" t="t" r="r" b="b"/>
            <a:pathLst>
              <a:path w="5751830" h="7263765">
                <a:moveTo>
                  <a:pt x="0" y="7263358"/>
                </a:moveTo>
                <a:lnTo>
                  <a:pt x="5751360" y="7263358"/>
                </a:lnTo>
                <a:lnTo>
                  <a:pt x="5751360" y="0"/>
                </a:lnTo>
                <a:lnTo>
                  <a:pt x="0" y="0"/>
                </a:lnTo>
                <a:lnTo>
                  <a:pt x="0" y="7263358"/>
                </a:lnTo>
                <a:close/>
              </a:path>
            </a:pathLst>
          </a:custGeom>
          <a:ln w="8636">
            <a:solidFill>
              <a:srgbClr val="414042"/>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4" name="object 22">
            <a:extLst>
              <a:ext uri="{FF2B5EF4-FFF2-40B4-BE49-F238E27FC236}">
                <a16:creationId xmlns:a16="http://schemas.microsoft.com/office/drawing/2014/main" id="{9F3E97F9-D294-309E-1AAD-F5357077B8FB}"/>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ABFB7"/>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7" name="スライド番号プレースホルダー 26">
            <a:extLst>
              <a:ext uri="{FF2B5EF4-FFF2-40B4-BE49-F238E27FC236}">
                <a16:creationId xmlns:a16="http://schemas.microsoft.com/office/drawing/2014/main" id="{816A0814-0F6E-C490-5F27-A2F51E401A44}"/>
              </a:ext>
            </a:extLst>
          </p:cNvPr>
          <p:cNvSpPr>
            <a:spLocks noGrp="1"/>
          </p:cNvSpPr>
          <p:nvPr>
            <p:ph type="sldNum" sz="quarter" idx="7"/>
          </p:nvPr>
        </p:nvSpPr>
        <p:spPr>
          <a:prstGeom prst="rect">
            <a:avLst/>
          </a:prstGeom>
        </p:spPr>
        <p:txBody>
          <a:bodyPr/>
          <a:lstStyle/>
          <a:p>
            <a:fld id="{B6F15528-21DE-4FAA-801E-634DDDAF4B2B}" type="slidenum">
              <a:rPr lang="en-US" altLang="ja-JP" smtClean="0"/>
              <a:t>23</a:t>
            </a:fld>
            <a:endParaRPr lang="ja-JP" altLang="en-US"/>
          </a:p>
        </p:txBody>
      </p:sp>
      <p:sp>
        <p:nvSpPr>
          <p:cNvPr id="26" name="object 4">
            <a:extLst>
              <a:ext uri="{FF2B5EF4-FFF2-40B4-BE49-F238E27FC236}">
                <a16:creationId xmlns:a16="http://schemas.microsoft.com/office/drawing/2014/main" id="{11C87724-8894-85A4-6927-CFB3F027AF0D}"/>
              </a:ext>
            </a:extLst>
          </p:cNvPr>
          <p:cNvSpPr txBox="1"/>
          <p:nvPr/>
        </p:nvSpPr>
        <p:spPr>
          <a:xfrm>
            <a:off x="2471114" y="1798667"/>
            <a:ext cx="2573655" cy="166712"/>
          </a:xfrm>
          <a:prstGeom prst="rect">
            <a:avLst/>
          </a:prstGeom>
        </p:spPr>
        <p:txBody>
          <a:bodyPr vert="horz" wrap="square" lIns="0" tIns="12700" rIns="0" bIns="0" rtlCol="0">
            <a:spAutoFit/>
          </a:bodyPr>
          <a:lstStyle/>
          <a:p>
            <a:pPr marL="12700" algn="ctr">
              <a:lnSpc>
                <a:spcPct val="100000"/>
              </a:lnSpc>
              <a:spcBef>
                <a:spcPts val="100"/>
              </a:spcBef>
              <a:tabLst>
                <a:tab pos="279400" algn="l"/>
                <a:tab pos="853440" algn="l"/>
                <a:tab pos="1896745" algn="l"/>
                <a:tab pos="2433320"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支援</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計画書</a:t>
            </a:r>
            <a:r>
              <a:rPr lang="en-US" sz="1000" b="1"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様式例</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000" dirty="0">
              <a:latin typeface="Meiryo UI" panose="020B0604030504040204" pitchFamily="50" charset="-128"/>
              <a:ea typeface="Meiryo UI" panose="020B0604030504040204" pitchFamily="50" charset="-128"/>
              <a:cs typeface="Source Han Sans JP Heavy"/>
            </a:endParaRPr>
          </a:p>
        </p:txBody>
      </p:sp>
      <p:pic>
        <p:nvPicPr>
          <p:cNvPr id="6" name="図 5" descr="テーブル&#10;&#10;AI 生成コンテンツは誤りを含む可能性があります。">
            <a:extLst>
              <a:ext uri="{FF2B5EF4-FFF2-40B4-BE49-F238E27FC236}">
                <a16:creationId xmlns:a16="http://schemas.microsoft.com/office/drawing/2014/main" id="{D0F20676-04C7-0275-713F-C2494369BC32}"/>
              </a:ext>
            </a:extLst>
          </p:cNvPr>
          <p:cNvPicPr>
            <a:picLocks noChangeAspect="1"/>
          </p:cNvPicPr>
          <p:nvPr/>
        </p:nvPicPr>
        <p:blipFill>
          <a:blip r:embed="rId3"/>
          <a:stretch>
            <a:fillRect/>
          </a:stretch>
        </p:blipFill>
        <p:spPr>
          <a:xfrm>
            <a:off x="1079995" y="2395463"/>
            <a:ext cx="5339958" cy="7632457"/>
          </a:xfrm>
          <a:prstGeom prst="rect">
            <a:avLst/>
          </a:prstGeom>
        </p:spPr>
      </p:pic>
    </p:spTree>
    <p:extLst>
      <p:ext uri="{BB962C8B-B14F-4D97-AF65-F5344CB8AC3E}">
        <p14:creationId xmlns:p14="http://schemas.microsoft.com/office/powerpoint/2010/main" val="1351437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5405" y="7961414"/>
            <a:ext cx="5553520" cy="1944586"/>
          </a:xfrm>
          <a:prstGeom prst="rect">
            <a:avLst/>
          </a:prstGeom>
          <a:ln w="10795">
            <a:solidFill>
              <a:srgbClr val="414042"/>
            </a:solidFill>
          </a:ln>
        </p:spPr>
        <p:txBody>
          <a:bodyPr vert="horz" wrap="square" lIns="72000" tIns="5715" rIns="0" bIns="0" rtlCol="0">
            <a:noAutofit/>
          </a:bodyPr>
          <a:lstStyle/>
          <a:p>
            <a:pPr>
              <a:lnSpc>
                <a:spcPct val="100000"/>
              </a:lnSpc>
              <a:spcBef>
                <a:spcPts val="45"/>
              </a:spcBef>
            </a:pPr>
            <a:endParaRPr sz="1350" dirty="0">
              <a:latin typeface="Meiryo UI" panose="020B0604030504040204" pitchFamily="50" charset="-128"/>
              <a:ea typeface="Meiryo UI" panose="020B0604030504040204" pitchFamily="50" charset="-128"/>
              <a:cs typeface="Times New Roman"/>
            </a:endParaRPr>
          </a:p>
          <a:p>
            <a:pPr marL="1905" algn="ctr">
              <a:lnSpc>
                <a:spcPct val="100000"/>
              </a:lnSpc>
            </a:pPr>
            <a:r>
              <a:rPr sz="1200" b="0" spc="100" dirty="0" err="1">
                <a:solidFill>
                  <a:srgbClr val="414042"/>
                </a:solidFill>
                <a:latin typeface="Meiryo UI" panose="020B0604030504040204" pitchFamily="50" charset="-128"/>
                <a:ea typeface="Meiryo UI" panose="020B0604030504040204" pitchFamily="50" charset="-128"/>
                <a:cs typeface="Source Han Sans JP Medium"/>
              </a:rPr>
              <a:t>東京都ヤングケアラー支援マニュアル</a:t>
            </a:r>
            <a:r>
              <a:rPr lang="ja-JP" altLang="en-US" sz="1200" b="0" spc="100" dirty="0">
                <a:solidFill>
                  <a:srgbClr val="414042"/>
                </a:solidFill>
                <a:latin typeface="Meiryo UI" panose="020B0604030504040204" pitchFamily="50" charset="-128"/>
                <a:ea typeface="Meiryo UI" panose="020B0604030504040204" pitchFamily="50" charset="-128"/>
                <a:cs typeface="Source Han Sans JP Medium"/>
              </a:rPr>
              <a:t>別冊付録</a:t>
            </a:r>
            <a:endParaRPr sz="1200" spc="100" dirty="0">
              <a:latin typeface="Meiryo UI" panose="020B0604030504040204" pitchFamily="50" charset="-128"/>
              <a:ea typeface="Meiryo UI" panose="020B0604030504040204" pitchFamily="50" charset="-128"/>
              <a:cs typeface="Source Han Sans JP Medium"/>
            </a:endParaRPr>
          </a:p>
          <a:p>
            <a:pPr marL="203200" marR="2416175">
              <a:lnSpc>
                <a:spcPct val="138900"/>
              </a:lnSpc>
              <a:spcBef>
                <a:spcPts val="600"/>
              </a:spcBef>
            </a:pPr>
            <a:endParaRPr lang="en-US" sz="900" dirty="0">
              <a:solidFill>
                <a:srgbClr val="414042"/>
              </a:solidFill>
              <a:highlight>
                <a:srgbClr val="FF7DFF"/>
              </a:highlight>
              <a:latin typeface="Meiryo UI" panose="020B0604030504040204" pitchFamily="50" charset="-128"/>
              <a:ea typeface="Meiryo UI" panose="020B0604030504040204" pitchFamily="50" charset="-128"/>
              <a:cs typeface="Source Han Sans JP"/>
            </a:endParaRPr>
          </a:p>
          <a:p>
            <a:pPr marL="203200" marR="2416175">
              <a:lnSpc>
                <a:spcPct val="138900"/>
              </a:lnSpc>
              <a:spcBef>
                <a:spcPts val="600"/>
              </a:spcBef>
            </a:pPr>
            <a:r>
              <a:rPr sz="900" dirty="0" err="1">
                <a:solidFill>
                  <a:srgbClr val="414042"/>
                </a:solidFill>
                <a:latin typeface="Meiryo UI" panose="020B0604030504040204" pitchFamily="50" charset="-128"/>
                <a:ea typeface="Meiryo UI" panose="020B0604030504040204" pitchFamily="50" charset="-128"/>
                <a:cs typeface="Source Han Sans JP"/>
              </a:rPr>
              <a:t>発行：東京都</a:t>
            </a:r>
            <a:r>
              <a:rPr lang="ja-JP" altLang="en-US" sz="900" dirty="0">
                <a:solidFill>
                  <a:srgbClr val="414042"/>
                </a:solidFill>
                <a:latin typeface="Meiryo UI" panose="020B0604030504040204" pitchFamily="50" charset="-128"/>
                <a:ea typeface="Meiryo UI" panose="020B0604030504040204" pitchFamily="50" charset="-128"/>
                <a:cs typeface="Source Han Sans JP"/>
              </a:rPr>
              <a:t>福祉局子供・子育て支援部家庭支援課</a:t>
            </a:r>
            <a:br>
              <a:rPr lang="en-US" sz="900" dirty="0">
                <a:solidFill>
                  <a:srgbClr val="414042"/>
                </a:solidFill>
                <a:latin typeface="Meiryo UI" panose="020B0604030504040204" pitchFamily="50" charset="-128"/>
                <a:ea typeface="Meiryo UI" panose="020B0604030504040204" pitchFamily="50" charset="-128"/>
                <a:cs typeface="Source Han Sans JP"/>
              </a:rPr>
            </a:br>
            <a:r>
              <a:rPr sz="900" dirty="0">
                <a:solidFill>
                  <a:srgbClr val="414042"/>
                </a:solidFill>
                <a:latin typeface="Meiryo UI" panose="020B0604030504040204" pitchFamily="50" charset="-128"/>
                <a:ea typeface="Meiryo UI" panose="020B0604030504040204" pitchFamily="50" charset="-128"/>
                <a:cs typeface="Source Han Sans JP"/>
              </a:rPr>
              <a:t>住所：東京都新宿区西新宿二丁目8番1号</a:t>
            </a:r>
            <a:endParaRPr sz="900" dirty="0">
              <a:latin typeface="Meiryo UI" panose="020B0604030504040204" pitchFamily="50" charset="-128"/>
              <a:ea typeface="Meiryo UI" panose="020B0604030504040204" pitchFamily="50" charset="-128"/>
              <a:cs typeface="Source Han Sans JP"/>
            </a:endParaRPr>
          </a:p>
          <a:p>
            <a:pPr marL="203200" marR="334010" indent="-6985">
              <a:lnSpc>
                <a:spcPct val="138900"/>
              </a:lnSpc>
              <a:tabLst>
                <a:tab pos="3293745" algn="l"/>
              </a:tabLst>
            </a:pPr>
            <a:r>
              <a:rPr sz="900" dirty="0">
                <a:solidFill>
                  <a:srgbClr val="414042"/>
                </a:solidFill>
                <a:latin typeface="Meiryo UI" panose="020B0604030504040204" pitchFamily="50" charset="-128"/>
                <a:ea typeface="Meiryo UI" panose="020B0604030504040204" pitchFamily="50" charset="-128"/>
                <a:cs typeface="Source Han Sans JP"/>
              </a:rPr>
              <a:t>メールアドレス：</a:t>
            </a:r>
            <a:r>
              <a:rPr lang="en-US" sz="900" dirty="0">
                <a:solidFill>
                  <a:srgbClr val="414042"/>
                </a:solidFill>
                <a:latin typeface="Meiryo UI" panose="020B0604030504040204" pitchFamily="50" charset="-128"/>
                <a:ea typeface="Meiryo UI" panose="020B0604030504040204" pitchFamily="50" charset="-128"/>
                <a:cs typeface="Source Han Sans JP"/>
              </a:rPr>
              <a:t>S1140502</a:t>
            </a:r>
            <a:r>
              <a:rPr sz="900" dirty="0">
                <a:solidFill>
                  <a:srgbClr val="414042"/>
                </a:solidFill>
                <a:latin typeface="Meiryo UI" panose="020B0604030504040204" pitchFamily="50" charset="-128"/>
                <a:ea typeface="Meiryo UI" panose="020B0604030504040204" pitchFamily="50" charset="-128"/>
                <a:cs typeface="Source Han Sans JP"/>
              </a:rPr>
              <a:t>@section.metro.tokyo.jp</a:t>
            </a:r>
            <a:r>
              <a:rPr lang="ja-JP" altLang="en-US" sz="900" dirty="0">
                <a:solidFill>
                  <a:srgbClr val="414042"/>
                </a:solidFill>
                <a:latin typeface="Meiryo UI" panose="020B0604030504040204" pitchFamily="50" charset="-128"/>
                <a:ea typeface="Meiryo UI" panose="020B0604030504040204" pitchFamily="50" charset="-128"/>
                <a:cs typeface="Source Han Sans JP"/>
              </a:rPr>
              <a:t>　　　</a:t>
            </a:r>
            <a:r>
              <a:rPr sz="900" dirty="0">
                <a:solidFill>
                  <a:srgbClr val="414042"/>
                </a:solidFill>
                <a:latin typeface="Meiryo UI" panose="020B0604030504040204" pitchFamily="50" charset="-128"/>
                <a:ea typeface="Meiryo UI" panose="020B0604030504040204" pitchFamily="50" charset="-128"/>
                <a:cs typeface="Source Han Sans JP"/>
              </a:rPr>
              <a:t>電話番号：03-5320-4371（直通）</a:t>
            </a:r>
            <a:br>
              <a:rPr lang="en-US" sz="900" dirty="0">
                <a:solidFill>
                  <a:srgbClr val="414042"/>
                </a:solidFill>
                <a:latin typeface="Meiryo UI" panose="020B0604030504040204" pitchFamily="50" charset="-128"/>
                <a:ea typeface="Meiryo UI" panose="020B0604030504040204" pitchFamily="50" charset="-128"/>
                <a:cs typeface="Source Han Sans JP"/>
              </a:rPr>
            </a:br>
            <a:r>
              <a:rPr sz="900" dirty="0" err="1">
                <a:solidFill>
                  <a:srgbClr val="414042"/>
                </a:solidFill>
                <a:latin typeface="Meiryo UI" panose="020B0604030504040204" pitchFamily="50" charset="-128"/>
                <a:ea typeface="Meiryo UI" panose="020B0604030504040204" pitchFamily="50" charset="-128"/>
                <a:cs typeface="Source Han Sans JP"/>
              </a:rPr>
              <a:t>編集</a:t>
            </a:r>
            <a:r>
              <a:rPr lang="ja-JP" altLang="en-US" sz="900" dirty="0">
                <a:solidFill>
                  <a:srgbClr val="414042"/>
                </a:solidFill>
                <a:latin typeface="Meiryo UI" panose="020B0604030504040204" pitchFamily="50" charset="-128"/>
                <a:ea typeface="Meiryo UI" panose="020B0604030504040204" pitchFamily="50" charset="-128"/>
                <a:cs typeface="Source Han Sans JP"/>
              </a:rPr>
              <a:t>・デザイン</a:t>
            </a:r>
            <a:r>
              <a:rPr sz="900" dirty="0">
                <a:solidFill>
                  <a:srgbClr val="414042"/>
                </a:solidFill>
                <a:latin typeface="Meiryo UI" panose="020B0604030504040204" pitchFamily="50" charset="-128"/>
                <a:ea typeface="Meiryo UI" panose="020B0604030504040204" pitchFamily="50" charset="-128"/>
                <a:cs typeface="Source Han Sans JP"/>
              </a:rPr>
              <a:t>：</a:t>
            </a:r>
            <a:r>
              <a:rPr lang="ja-JP" altLang="en-US" sz="900" dirty="0">
                <a:solidFill>
                  <a:srgbClr val="414042"/>
                </a:solidFill>
                <a:latin typeface="Meiryo UI" panose="020B0604030504040204" pitchFamily="50" charset="-128"/>
                <a:ea typeface="Meiryo UI" panose="020B0604030504040204" pitchFamily="50" charset="-128"/>
                <a:cs typeface="Source Han Sans JP"/>
              </a:rPr>
              <a:t>株式会社アットグローバル</a:t>
            </a:r>
            <a:endParaRPr sz="900" dirty="0">
              <a:latin typeface="Meiryo UI" panose="020B0604030504040204" pitchFamily="50" charset="-128"/>
              <a:ea typeface="Meiryo UI" panose="020B0604030504040204" pitchFamily="50" charset="-128"/>
              <a:cs typeface="Source Han Sans JP"/>
            </a:endParaRPr>
          </a:p>
        </p:txBody>
      </p:sp>
      <p:sp>
        <p:nvSpPr>
          <p:cNvPr id="3" name="object 3"/>
          <p:cNvSpPr/>
          <p:nvPr/>
        </p:nvSpPr>
        <p:spPr>
          <a:xfrm>
            <a:off x="1342168" y="8532615"/>
            <a:ext cx="5039995" cy="0"/>
          </a:xfrm>
          <a:custGeom>
            <a:avLst/>
            <a:gdLst/>
            <a:ahLst/>
            <a:cxnLst/>
            <a:rect l="l" t="t" r="r" b="b"/>
            <a:pathLst>
              <a:path w="5039995">
                <a:moveTo>
                  <a:pt x="0" y="0"/>
                </a:moveTo>
                <a:lnTo>
                  <a:pt x="5039995" y="0"/>
                </a:lnTo>
              </a:path>
            </a:pathLst>
          </a:custGeom>
          <a:ln w="3962">
            <a:solidFill>
              <a:srgbClr val="414042"/>
            </a:solidFill>
          </a:ln>
        </p:spPr>
        <p:txBody>
          <a:bodyPr wrap="square" lIns="0" tIns="0" rIns="0" bIns="0" rtlCol="0"/>
          <a:lstStyle/>
          <a:p>
            <a:endParaRPr>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28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7560309" cy="540385"/>
          </a:xfrm>
          <a:custGeom>
            <a:avLst/>
            <a:gdLst/>
            <a:ahLst/>
            <a:cxnLst/>
            <a:rect l="l" t="t" r="r" b="b"/>
            <a:pathLst>
              <a:path w="7560309" h="540385">
                <a:moveTo>
                  <a:pt x="0" y="540004"/>
                </a:moveTo>
                <a:lnTo>
                  <a:pt x="7559992" y="540004"/>
                </a:lnTo>
                <a:lnTo>
                  <a:pt x="7559992" y="0"/>
                </a:lnTo>
                <a:lnTo>
                  <a:pt x="0" y="0"/>
                </a:lnTo>
                <a:lnTo>
                  <a:pt x="0" y="540004"/>
                </a:lnTo>
                <a:close/>
              </a:path>
            </a:pathLst>
          </a:custGeom>
          <a:solidFill>
            <a:srgbClr val="FCBB75"/>
          </a:solidFill>
        </p:spPr>
        <p:txBody>
          <a:bodyPr wrap="square" lIns="0" tIns="0" rIns="0" bIns="0" rtlCol="0"/>
          <a:lstStyle/>
          <a:p>
            <a:endParaRPr/>
          </a:p>
        </p:txBody>
      </p:sp>
      <p:sp>
        <p:nvSpPr>
          <p:cNvPr id="3" name="object 3"/>
          <p:cNvSpPr/>
          <p:nvPr/>
        </p:nvSpPr>
        <p:spPr>
          <a:xfrm>
            <a:off x="0" y="7182002"/>
            <a:ext cx="7560309" cy="2790190"/>
          </a:xfrm>
          <a:custGeom>
            <a:avLst/>
            <a:gdLst/>
            <a:ahLst/>
            <a:cxnLst/>
            <a:rect l="l" t="t" r="r" b="b"/>
            <a:pathLst>
              <a:path w="7560309" h="2790190">
                <a:moveTo>
                  <a:pt x="0" y="2789999"/>
                </a:moveTo>
                <a:lnTo>
                  <a:pt x="7559992" y="2789999"/>
                </a:lnTo>
                <a:lnTo>
                  <a:pt x="7559992" y="0"/>
                </a:lnTo>
                <a:lnTo>
                  <a:pt x="0" y="0"/>
                </a:lnTo>
                <a:lnTo>
                  <a:pt x="0" y="2789999"/>
                </a:lnTo>
                <a:close/>
              </a:path>
            </a:pathLst>
          </a:custGeom>
          <a:solidFill>
            <a:srgbClr val="FCBB75"/>
          </a:solidFill>
        </p:spPr>
        <p:txBody>
          <a:bodyPr wrap="square" lIns="0" tIns="0" rIns="0" bIns="0" rtlCol="0"/>
          <a:lstStyle/>
          <a:p>
            <a:endParaRPr/>
          </a:p>
        </p:txBody>
      </p:sp>
      <p:grpSp>
        <p:nvGrpSpPr>
          <p:cNvPr id="4" name="object 4"/>
          <p:cNvGrpSpPr/>
          <p:nvPr/>
        </p:nvGrpSpPr>
        <p:grpSpPr>
          <a:xfrm>
            <a:off x="0" y="0"/>
            <a:ext cx="7560309" cy="10692396"/>
            <a:chOff x="0" y="0"/>
            <a:chExt cx="7560309" cy="10692396"/>
          </a:xfrm>
        </p:grpSpPr>
        <p:pic>
          <p:nvPicPr>
            <p:cNvPr id="5" name="object 5"/>
            <p:cNvPicPr/>
            <p:nvPr/>
          </p:nvPicPr>
          <p:blipFill>
            <a:blip r:embed="rId2" cstate="print"/>
            <a:stretch>
              <a:fillRect/>
            </a:stretch>
          </p:blipFill>
          <p:spPr>
            <a:xfrm>
              <a:off x="0" y="0"/>
              <a:ext cx="6672287" cy="871346"/>
            </a:xfrm>
            <a:prstGeom prst="rect">
              <a:avLst/>
            </a:prstGeom>
          </p:spPr>
        </p:pic>
        <p:pic>
          <p:nvPicPr>
            <p:cNvPr id="6" name="object 6"/>
            <p:cNvPicPr/>
            <p:nvPr/>
          </p:nvPicPr>
          <p:blipFill>
            <a:blip r:embed="rId3" cstate="print"/>
            <a:stretch>
              <a:fillRect/>
            </a:stretch>
          </p:blipFill>
          <p:spPr>
            <a:xfrm>
              <a:off x="6669747" y="0"/>
              <a:ext cx="890244" cy="1307858"/>
            </a:xfrm>
            <a:prstGeom prst="rect">
              <a:avLst/>
            </a:prstGeom>
          </p:spPr>
        </p:pic>
        <p:pic>
          <p:nvPicPr>
            <p:cNvPr id="7" name="object 7"/>
            <p:cNvPicPr/>
            <p:nvPr/>
          </p:nvPicPr>
          <p:blipFill>
            <a:blip r:embed="rId4" cstate="print"/>
            <a:stretch>
              <a:fillRect/>
            </a:stretch>
          </p:blipFill>
          <p:spPr>
            <a:xfrm>
              <a:off x="0" y="868822"/>
              <a:ext cx="6672287" cy="874296"/>
            </a:xfrm>
            <a:prstGeom prst="rect">
              <a:avLst/>
            </a:prstGeom>
          </p:spPr>
        </p:pic>
        <p:pic>
          <p:nvPicPr>
            <p:cNvPr id="8" name="object 8"/>
            <p:cNvPicPr/>
            <p:nvPr/>
          </p:nvPicPr>
          <p:blipFill>
            <a:blip r:embed="rId5" cstate="print"/>
            <a:stretch>
              <a:fillRect/>
            </a:stretch>
          </p:blipFill>
          <p:spPr>
            <a:xfrm>
              <a:off x="6669747" y="1305344"/>
              <a:ext cx="890244" cy="1309547"/>
            </a:xfrm>
            <a:prstGeom prst="rect">
              <a:avLst/>
            </a:prstGeom>
          </p:spPr>
        </p:pic>
        <p:pic>
          <p:nvPicPr>
            <p:cNvPr id="9" name="object 9"/>
            <p:cNvPicPr/>
            <p:nvPr/>
          </p:nvPicPr>
          <p:blipFill>
            <a:blip r:embed="rId6" cstate="print"/>
            <a:stretch>
              <a:fillRect/>
            </a:stretch>
          </p:blipFill>
          <p:spPr>
            <a:xfrm>
              <a:off x="0" y="1740596"/>
              <a:ext cx="6672291" cy="874296"/>
            </a:xfrm>
            <a:prstGeom prst="rect">
              <a:avLst/>
            </a:prstGeom>
          </p:spPr>
        </p:pic>
        <p:pic>
          <p:nvPicPr>
            <p:cNvPr id="10" name="object 10"/>
            <p:cNvPicPr/>
            <p:nvPr/>
          </p:nvPicPr>
          <p:blipFill>
            <a:blip r:embed="rId7" cstate="print"/>
            <a:stretch>
              <a:fillRect/>
            </a:stretch>
          </p:blipFill>
          <p:spPr>
            <a:xfrm>
              <a:off x="0" y="2612368"/>
              <a:ext cx="6672291" cy="875557"/>
            </a:xfrm>
            <a:prstGeom prst="rect">
              <a:avLst/>
            </a:prstGeom>
          </p:spPr>
        </p:pic>
        <p:pic>
          <p:nvPicPr>
            <p:cNvPr id="11" name="object 11"/>
            <p:cNvPicPr/>
            <p:nvPr/>
          </p:nvPicPr>
          <p:blipFill>
            <a:blip r:embed="rId8" cstate="print"/>
            <a:stretch>
              <a:fillRect/>
            </a:stretch>
          </p:blipFill>
          <p:spPr>
            <a:xfrm>
              <a:off x="6669747" y="2612368"/>
              <a:ext cx="890244" cy="1310813"/>
            </a:xfrm>
            <a:prstGeom prst="rect">
              <a:avLst/>
            </a:prstGeom>
          </p:spPr>
        </p:pic>
        <p:pic>
          <p:nvPicPr>
            <p:cNvPr id="12" name="object 12"/>
            <p:cNvPicPr/>
            <p:nvPr/>
          </p:nvPicPr>
          <p:blipFill>
            <a:blip r:embed="rId9" cstate="print"/>
            <a:stretch>
              <a:fillRect/>
            </a:stretch>
          </p:blipFill>
          <p:spPr>
            <a:xfrm>
              <a:off x="0" y="3485402"/>
              <a:ext cx="6672287" cy="874296"/>
            </a:xfrm>
            <a:prstGeom prst="rect">
              <a:avLst/>
            </a:prstGeom>
          </p:spPr>
        </p:pic>
        <p:pic>
          <p:nvPicPr>
            <p:cNvPr id="13" name="object 13"/>
            <p:cNvPicPr/>
            <p:nvPr/>
          </p:nvPicPr>
          <p:blipFill>
            <a:blip r:embed="rId10" cstate="print"/>
            <a:stretch>
              <a:fillRect/>
            </a:stretch>
          </p:blipFill>
          <p:spPr>
            <a:xfrm>
              <a:off x="6669747" y="3920658"/>
              <a:ext cx="890244" cy="1310813"/>
            </a:xfrm>
            <a:prstGeom prst="rect">
              <a:avLst/>
            </a:prstGeom>
          </p:spPr>
        </p:pic>
        <p:pic>
          <p:nvPicPr>
            <p:cNvPr id="14" name="object 14"/>
            <p:cNvPicPr/>
            <p:nvPr/>
          </p:nvPicPr>
          <p:blipFill>
            <a:blip r:embed="rId11" cstate="print"/>
            <a:stretch>
              <a:fillRect/>
            </a:stretch>
          </p:blipFill>
          <p:spPr>
            <a:xfrm>
              <a:off x="0" y="4357176"/>
              <a:ext cx="6672291" cy="874296"/>
            </a:xfrm>
            <a:prstGeom prst="rect">
              <a:avLst/>
            </a:prstGeom>
          </p:spPr>
        </p:pic>
        <p:pic>
          <p:nvPicPr>
            <p:cNvPr id="15" name="object 15"/>
            <p:cNvPicPr/>
            <p:nvPr/>
          </p:nvPicPr>
          <p:blipFill>
            <a:blip r:embed="rId12" cstate="print"/>
            <a:stretch>
              <a:fillRect/>
            </a:stretch>
          </p:blipFill>
          <p:spPr>
            <a:xfrm>
              <a:off x="0" y="5228948"/>
              <a:ext cx="6672287" cy="874296"/>
            </a:xfrm>
            <a:prstGeom prst="rect">
              <a:avLst/>
            </a:prstGeom>
          </p:spPr>
        </p:pic>
        <p:pic>
          <p:nvPicPr>
            <p:cNvPr id="16" name="object 16"/>
            <p:cNvPicPr/>
            <p:nvPr/>
          </p:nvPicPr>
          <p:blipFill>
            <a:blip r:embed="rId13" cstate="print"/>
            <a:stretch>
              <a:fillRect/>
            </a:stretch>
          </p:blipFill>
          <p:spPr>
            <a:xfrm>
              <a:off x="6669747" y="5228948"/>
              <a:ext cx="890244" cy="1309551"/>
            </a:xfrm>
            <a:prstGeom prst="rect">
              <a:avLst/>
            </a:prstGeom>
          </p:spPr>
        </p:pic>
        <p:pic>
          <p:nvPicPr>
            <p:cNvPr id="17" name="object 17"/>
            <p:cNvPicPr/>
            <p:nvPr/>
          </p:nvPicPr>
          <p:blipFill>
            <a:blip r:embed="rId14" cstate="print"/>
            <a:stretch>
              <a:fillRect/>
            </a:stretch>
          </p:blipFill>
          <p:spPr>
            <a:xfrm>
              <a:off x="0" y="6100721"/>
              <a:ext cx="6672291" cy="874296"/>
            </a:xfrm>
            <a:prstGeom prst="rect">
              <a:avLst/>
            </a:prstGeom>
          </p:spPr>
        </p:pic>
        <p:pic>
          <p:nvPicPr>
            <p:cNvPr id="18" name="object 18"/>
            <p:cNvPicPr/>
            <p:nvPr/>
          </p:nvPicPr>
          <p:blipFill>
            <a:blip r:embed="rId15" cstate="print"/>
            <a:stretch>
              <a:fillRect/>
            </a:stretch>
          </p:blipFill>
          <p:spPr>
            <a:xfrm>
              <a:off x="6669747" y="6535977"/>
              <a:ext cx="890244" cy="1310807"/>
            </a:xfrm>
            <a:prstGeom prst="rect">
              <a:avLst/>
            </a:prstGeom>
          </p:spPr>
        </p:pic>
        <p:pic>
          <p:nvPicPr>
            <p:cNvPr id="19" name="object 19"/>
            <p:cNvPicPr/>
            <p:nvPr/>
          </p:nvPicPr>
          <p:blipFill>
            <a:blip r:embed="rId16" cstate="print"/>
            <a:stretch>
              <a:fillRect/>
            </a:stretch>
          </p:blipFill>
          <p:spPr>
            <a:xfrm>
              <a:off x="0" y="6972494"/>
              <a:ext cx="6672291" cy="874296"/>
            </a:xfrm>
            <a:prstGeom prst="rect">
              <a:avLst/>
            </a:prstGeom>
          </p:spPr>
        </p:pic>
        <p:pic>
          <p:nvPicPr>
            <p:cNvPr id="20" name="object 20"/>
            <p:cNvPicPr/>
            <p:nvPr/>
          </p:nvPicPr>
          <p:blipFill>
            <a:blip r:embed="rId17" cstate="print"/>
            <a:stretch>
              <a:fillRect/>
            </a:stretch>
          </p:blipFill>
          <p:spPr>
            <a:xfrm>
              <a:off x="0" y="7844267"/>
              <a:ext cx="6672291" cy="874296"/>
            </a:xfrm>
            <a:prstGeom prst="rect">
              <a:avLst/>
            </a:prstGeom>
          </p:spPr>
        </p:pic>
        <p:pic>
          <p:nvPicPr>
            <p:cNvPr id="21" name="object 21"/>
            <p:cNvPicPr/>
            <p:nvPr/>
          </p:nvPicPr>
          <p:blipFill>
            <a:blip r:embed="rId18" cstate="print"/>
            <a:stretch>
              <a:fillRect/>
            </a:stretch>
          </p:blipFill>
          <p:spPr>
            <a:xfrm>
              <a:off x="6669747" y="7844267"/>
              <a:ext cx="890244" cy="1310807"/>
            </a:xfrm>
            <a:prstGeom prst="rect">
              <a:avLst/>
            </a:prstGeom>
          </p:spPr>
        </p:pic>
        <p:pic>
          <p:nvPicPr>
            <p:cNvPr id="22" name="object 22"/>
            <p:cNvPicPr/>
            <p:nvPr/>
          </p:nvPicPr>
          <p:blipFill>
            <a:blip r:embed="rId19" cstate="print"/>
            <a:stretch>
              <a:fillRect/>
            </a:stretch>
          </p:blipFill>
          <p:spPr>
            <a:xfrm>
              <a:off x="0" y="8716040"/>
              <a:ext cx="6672291" cy="874296"/>
            </a:xfrm>
            <a:prstGeom prst="rect">
              <a:avLst/>
            </a:prstGeom>
          </p:spPr>
        </p:pic>
        <p:pic>
          <p:nvPicPr>
            <p:cNvPr id="23" name="object 23"/>
            <p:cNvPicPr/>
            <p:nvPr/>
          </p:nvPicPr>
          <p:blipFill>
            <a:blip r:embed="rId20" cstate="print"/>
            <a:stretch>
              <a:fillRect/>
            </a:stretch>
          </p:blipFill>
          <p:spPr>
            <a:xfrm>
              <a:off x="6669747" y="9152557"/>
              <a:ext cx="890244" cy="871769"/>
            </a:xfrm>
            <a:prstGeom prst="rect">
              <a:avLst/>
            </a:prstGeom>
          </p:spPr>
        </p:pic>
        <p:pic>
          <p:nvPicPr>
            <p:cNvPr id="24" name="object 24"/>
            <p:cNvPicPr/>
            <p:nvPr/>
          </p:nvPicPr>
          <p:blipFill>
            <a:blip r:embed="rId21" cstate="print"/>
            <a:stretch>
              <a:fillRect/>
            </a:stretch>
          </p:blipFill>
          <p:spPr>
            <a:xfrm>
              <a:off x="0" y="9587812"/>
              <a:ext cx="6672287" cy="436513"/>
            </a:xfrm>
            <a:prstGeom prst="rect">
              <a:avLst/>
            </a:prstGeom>
          </p:spPr>
        </p:pic>
        <p:sp>
          <p:nvSpPr>
            <p:cNvPr id="25" name="object 25"/>
            <p:cNvSpPr/>
            <p:nvPr/>
          </p:nvSpPr>
          <p:spPr>
            <a:xfrm>
              <a:off x="0" y="540016"/>
              <a:ext cx="7560309" cy="10152380"/>
            </a:xfrm>
            <a:custGeom>
              <a:avLst/>
              <a:gdLst/>
              <a:ahLst/>
              <a:cxnLst/>
              <a:rect l="l" t="t" r="r" b="b"/>
              <a:pathLst>
                <a:path w="7560309" h="10152380">
                  <a:moveTo>
                    <a:pt x="7559992" y="9431985"/>
                  </a:moveTo>
                  <a:lnTo>
                    <a:pt x="0" y="9431985"/>
                  </a:lnTo>
                  <a:lnTo>
                    <a:pt x="0" y="10151986"/>
                  </a:lnTo>
                  <a:lnTo>
                    <a:pt x="7559992" y="10151986"/>
                  </a:lnTo>
                  <a:lnTo>
                    <a:pt x="7559992" y="9431985"/>
                  </a:lnTo>
                  <a:close/>
                </a:path>
                <a:path w="7560309" h="10152380">
                  <a:moveTo>
                    <a:pt x="7559992" y="0"/>
                  </a:moveTo>
                  <a:lnTo>
                    <a:pt x="0" y="0"/>
                  </a:lnTo>
                  <a:lnTo>
                    <a:pt x="0" y="6641986"/>
                  </a:lnTo>
                  <a:lnTo>
                    <a:pt x="7559992" y="6641986"/>
                  </a:lnTo>
                  <a:lnTo>
                    <a:pt x="7559992" y="0"/>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1444813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8E3A1-4E4C-7BA8-0169-7FA27742002E}"/>
            </a:ext>
          </a:extLst>
        </p:cNvPr>
        <p:cNvGrpSpPr/>
        <p:nvPr/>
      </p:nvGrpSpPr>
      <p:grpSpPr>
        <a:xfrm>
          <a:off x="0" y="0"/>
          <a:ext cx="0" cy="0"/>
          <a:chOff x="0" y="0"/>
          <a:chExt cx="0" cy="0"/>
        </a:xfrm>
      </p:grpSpPr>
      <p:sp>
        <p:nvSpPr>
          <p:cNvPr id="22" name="object 22">
            <a:extLst>
              <a:ext uri="{FF2B5EF4-FFF2-40B4-BE49-F238E27FC236}">
                <a16:creationId xmlns:a16="http://schemas.microsoft.com/office/drawing/2014/main" id="{C6225E54-CF3B-45D7-379B-A1A159562E86}"/>
              </a:ext>
            </a:extLst>
          </p:cNvPr>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3" name="object 2">
            <a:extLst>
              <a:ext uri="{FF2B5EF4-FFF2-40B4-BE49-F238E27FC236}">
                <a16:creationId xmlns:a16="http://schemas.microsoft.com/office/drawing/2014/main" id="{38C12B37-6729-776E-3326-482CD7BEB156}"/>
              </a:ext>
            </a:extLst>
          </p:cNvPr>
          <p:cNvSpPr txBox="1"/>
          <p:nvPr/>
        </p:nvSpPr>
        <p:spPr>
          <a:xfrm>
            <a:off x="1057480" y="864444"/>
            <a:ext cx="5538470" cy="8800552"/>
          </a:xfrm>
          <a:prstGeom prst="rect">
            <a:avLst/>
          </a:prstGeom>
          <a:ln>
            <a:noFill/>
          </a:ln>
        </p:spPr>
        <p:txBody>
          <a:bodyPr vert="horz" wrap="square" lIns="0" tIns="12700" rIns="0" bIns="0" rtlCol="0">
            <a:noAutofit/>
          </a:bodyPr>
          <a:lstStyle/>
          <a:p>
            <a:pPr marL="66040" algn="just">
              <a:spcBef>
                <a:spcPts val="100"/>
              </a:spcBef>
              <a:tabLst>
                <a:tab pos="183600" algn="l"/>
                <a:tab pos="5472000" algn="r"/>
              </a:tabLst>
            </a:pPr>
            <a:r>
              <a:rPr lang="ja-JP" altLang="en-US" b="1" spc="204" dirty="0">
                <a:solidFill>
                  <a:srgbClr val="F5821F"/>
                </a:solidFill>
                <a:latin typeface="Meiryo UI" panose="020B0604030504040204" pitchFamily="34" charset="-128"/>
                <a:ea typeface="Meiryo UI" panose="020B0604030504040204" pitchFamily="34" charset="-128"/>
                <a:cs typeface="Source Han Sans JP Heavy"/>
              </a:rPr>
              <a:t>目  次</a:t>
            </a:r>
            <a:endParaRPr lang="ja-JP" altLang="en-US" dirty="0">
              <a:solidFill>
                <a:srgbClr val="F5821F"/>
              </a:solidFill>
              <a:latin typeface="Meiryo UI" panose="020B0604030504040204" pitchFamily="34" charset="-128"/>
              <a:ea typeface="Meiryo UI" panose="020B0604030504040204" pitchFamily="34" charset="-128"/>
              <a:cs typeface="Source Han Sans JP Heavy"/>
            </a:endParaRPr>
          </a:p>
          <a:p>
            <a:pPr>
              <a:spcBef>
                <a:spcPts val="45"/>
              </a:spcBef>
              <a:tabLst>
                <a:tab pos="183600" algn="l"/>
                <a:tab pos="5472000" algn="r"/>
              </a:tabLst>
            </a:pPr>
            <a:endParaRPr lang="ja-JP" altLang="en-US" dirty="0">
              <a:latin typeface="Meiryo UI" panose="020B0604030504040204" pitchFamily="34" charset="-128"/>
              <a:ea typeface="Meiryo UI" panose="020B0604030504040204" pitchFamily="34" charset="-128"/>
              <a:cs typeface="Source Han Sans JP Heavy"/>
            </a:endParaRPr>
          </a:p>
          <a:p>
            <a:pPr marL="66040" algn="just">
              <a:tabLst>
                <a:tab pos="183600" algn="l"/>
                <a:tab pos="5472000" algn="r"/>
              </a:tabLst>
            </a:pPr>
            <a:r>
              <a:rPr lang="ja-JP" altLang="en-US" b="1" spc="22" baseline="-11574" dirty="0">
                <a:solidFill>
                  <a:srgbClr val="F5821F"/>
                </a:solidFill>
                <a:latin typeface="Meiryo UI" panose="020B0604030504040204" pitchFamily="34" charset="-128"/>
                <a:ea typeface="Meiryo UI" panose="020B0604030504040204" pitchFamily="34" charset="-128"/>
                <a:cs typeface="Source Han Sans JP"/>
              </a:rPr>
              <a:t>別冊付録について</a:t>
            </a:r>
            <a:r>
              <a:rPr lang="ja-JP" altLang="en-US" b="1" u="dashHeavy" spc="-25" baseline="30000" dirty="0">
                <a:solidFill>
                  <a:srgbClr val="F5821F"/>
                </a:solidFill>
                <a:uFill>
                  <a:solidFill>
                    <a:srgbClr val="F5821F"/>
                  </a:solidFill>
                </a:uFill>
                <a:latin typeface="Meiryo UI" panose="020B0604030504040204" pitchFamily="34" charset="-128"/>
                <a:ea typeface="Meiryo UI" panose="020B0604030504040204" pitchFamily="34" charset="-128"/>
                <a:cs typeface="Source Han Sans JP"/>
              </a:rPr>
              <a:t>	</a:t>
            </a:r>
            <a:r>
              <a:rPr lang="ja-JP" altLang="en-US" b="1" spc="160" dirty="0">
                <a:solidFill>
                  <a:srgbClr val="F5821F"/>
                </a:solidFill>
                <a:latin typeface="Meiryo UI" panose="020B0604030504040204" pitchFamily="34" charset="-128"/>
                <a:ea typeface="Meiryo UI" panose="020B0604030504040204" pitchFamily="34" charset="-128"/>
                <a:cs typeface="Source Han Sans JP"/>
              </a:rPr>
              <a:t> </a:t>
            </a:r>
            <a:r>
              <a:rPr lang="ja-JP" altLang="en-US" b="1" baseline="-11574" dirty="0">
                <a:solidFill>
                  <a:srgbClr val="F5821F"/>
                </a:solidFill>
                <a:latin typeface="Meiryo UI" panose="020B0604030504040204" pitchFamily="34" charset="-128"/>
                <a:ea typeface="Meiryo UI" panose="020B0604030504040204" pitchFamily="34" charset="-128"/>
                <a:cs typeface="Source Han Sans JP"/>
              </a:rPr>
              <a:t>３</a:t>
            </a:r>
            <a:endParaRPr lang="ja-JP" altLang="en-US" baseline="-11574" dirty="0">
              <a:solidFill>
                <a:srgbClr val="F5821F"/>
              </a:solidFill>
              <a:latin typeface="Meiryo UI" panose="020B0604030504040204" pitchFamily="34" charset="-128"/>
              <a:ea typeface="Meiryo UI" panose="020B0604030504040204" pitchFamily="34" charset="-128"/>
              <a:cs typeface="Source Han Sans JP"/>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3" action="ppaction://hlinksldjump"/>
              </a:rPr>
              <a:t>１ 別冊付録について</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rPr>
              <a:t>３</a:t>
            </a:r>
            <a:endParaRPr lang="ja-JP" altLang="en-US"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endParaRPr lang="en-US" altLang="ja-JP" b="1" spc="-44" baseline="-11574" dirty="0">
              <a:solidFill>
                <a:srgbClr val="DB5889"/>
              </a:solidFill>
              <a:latin typeface="Meiryo UI" panose="020B0604030504040204" pitchFamily="34" charset="-128"/>
              <a:ea typeface="Meiryo UI" panose="020B0604030504040204" pitchFamily="34" charset="-128"/>
              <a:cs typeface="Source Han Sans JP"/>
            </a:endParaRPr>
          </a:p>
          <a:p>
            <a:pPr marL="50800" marR="47625" algn="just">
              <a:spcBef>
                <a:spcPts val="315"/>
              </a:spcBef>
              <a:tabLst>
                <a:tab pos="183600" algn="l"/>
                <a:tab pos="5472000" algn="r"/>
              </a:tabLst>
            </a:pPr>
            <a:r>
              <a:rPr lang="ja-JP" altLang="en-US" b="1" spc="-44" baseline="-11574" dirty="0">
                <a:solidFill>
                  <a:srgbClr val="DB5889"/>
                </a:solidFill>
                <a:latin typeface="Meiryo UI" panose="020B0604030504040204" pitchFamily="34" charset="-128"/>
                <a:ea typeface="Meiryo UI" panose="020B0604030504040204" pitchFamily="34" charset="-128"/>
                <a:cs typeface="Source Han Sans JP"/>
              </a:rPr>
              <a:t>分野機関別チェックリスト</a:t>
            </a:r>
            <a:r>
              <a:rPr lang="ja-JP" altLang="en-US" b="1" u="dashHeavy" spc="-25" baseline="30000" dirty="0">
                <a:solidFill>
                  <a:srgbClr val="DB5889"/>
                </a:solidFill>
                <a:uFill>
                  <a:solidFill>
                    <a:srgbClr val="E586A9"/>
                  </a:solidFill>
                </a:uFill>
                <a:latin typeface="Meiryo UI" panose="020B0604030504040204" pitchFamily="34" charset="-128"/>
                <a:ea typeface="Meiryo UI" panose="020B0604030504040204" pitchFamily="34" charset="-128"/>
                <a:cs typeface="Source Han Sans JP"/>
              </a:rPr>
              <a:t>	</a:t>
            </a:r>
            <a:r>
              <a:rPr lang="ja-JP" altLang="en-US" b="1" baseline="-11574" dirty="0">
                <a:solidFill>
                  <a:srgbClr val="DB5889"/>
                </a:solidFill>
                <a:latin typeface="Meiryo UI" panose="020B0604030504040204" pitchFamily="34" charset="-128"/>
                <a:ea typeface="Meiryo UI" panose="020B0604030504040204" pitchFamily="34" charset="-128"/>
                <a:cs typeface="Source Han Sans JP"/>
              </a:rPr>
              <a:t> </a:t>
            </a:r>
            <a:r>
              <a:rPr lang="ja-JP" altLang="en-US" b="1" spc="-44" baseline="-11574" dirty="0">
                <a:solidFill>
                  <a:srgbClr val="DB5889"/>
                </a:solidFill>
                <a:latin typeface="Meiryo UI" panose="020B0604030504040204" pitchFamily="34" charset="-128"/>
                <a:ea typeface="Meiryo UI" panose="020B0604030504040204" pitchFamily="34" charset="-128"/>
                <a:cs typeface="Source Han Sans JP"/>
              </a:rPr>
              <a:t>４</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4" action="ppaction://hlinksldjump"/>
              </a:rPr>
              <a:t>１ 児童福祉分野　ヤングケアラーに気付くポイントの一例（チェックリスト）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rPr>
              <a:t>５</a:t>
            </a:r>
            <a:endPar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5" action="ppaction://hlinksldjump"/>
              </a:rPr>
              <a:t>２ 学校分野　ヤングケアラーに気付くポイントの一例（チェックリスト）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rPr>
              <a:t>６</a:t>
            </a:r>
            <a:endPar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6" action="ppaction://hlinksldjump"/>
              </a:rPr>
              <a:t>３ 生活福祉分野　ヤングケアラーに気付くポイントの一例（チェックリスト）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rPr>
              <a:t>７</a:t>
            </a:r>
            <a:endPar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7" action="ppaction://hlinksldjump"/>
              </a:rPr>
              <a:t>４ 障害福祉分野　ヤングケアラーに気付くポイントの一例（チェックリスト）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rPr>
              <a:t>８</a:t>
            </a:r>
            <a:endPar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8" action="ppaction://hlinksldjump"/>
              </a:rPr>
              <a:t>５ 高齢者福祉分野　ヤングケアラーに気付くポイントの一例（チェックリスト）　</a:t>
            </a:r>
            <a:r>
              <a:rPr lang="ja-JP" altLang="en-US" sz="1500" b="1" u="dashHeavy" spc="-25" baseline="20000" dirty="0">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rPr>
              <a:t>９</a:t>
            </a:r>
            <a:endPar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9" action="ppaction://hlinksldjump"/>
              </a:rPr>
              <a:t>６ 医療・看護・保健分野　ヤングケアラーに気付くポイントの一例（チェックリスト）　</a:t>
            </a:r>
            <a:r>
              <a:rPr lang="ja-JP" altLang="en-US" sz="1500" b="1" u="dashHeavy" spc="-25" baseline="20000" dirty="0">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10</a:t>
            </a:r>
          </a:p>
          <a:p>
            <a:pPr marL="50800" marR="47625" algn="just">
              <a:spcBef>
                <a:spcPts val="315"/>
              </a:spcBef>
              <a:tabLst>
                <a:tab pos="183600" algn="l"/>
                <a:tab pos="5472000" algn="r"/>
              </a:tabLst>
            </a:pP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10" action="ppaction://hlinksldjump"/>
              </a:rPr>
              <a:t>７ 地域分野　ヤングケアラーに気付くポイントの一例（チェックリスト）　</a:t>
            </a:r>
            <a:r>
              <a:rPr lang="ja-JP" altLang="en-US" sz="1500" b="1" u="dashHeavy" spc="-25" baseline="20000" dirty="0">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11</a:t>
            </a:r>
          </a:p>
          <a:p>
            <a:pPr marL="50800" marR="47625" algn="just">
              <a:spcBef>
                <a:spcPts val="315"/>
              </a:spcBef>
              <a:tabLst>
                <a:tab pos="183600" algn="l"/>
                <a:tab pos="5472000" algn="r"/>
              </a:tabLst>
            </a:pPr>
            <a:endParaRPr lang="en-US" altLang="ja-JP"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38100" marR="47625" algn="just">
              <a:spcBef>
                <a:spcPts val="100"/>
              </a:spcBef>
              <a:tabLst>
                <a:tab pos="183600" algn="l"/>
                <a:tab pos="5472000" algn="r"/>
              </a:tabLst>
            </a:pPr>
            <a:r>
              <a:rPr lang="ja-JP" altLang="en-US" b="1" spc="-15" baseline="-11574" dirty="0">
                <a:solidFill>
                  <a:srgbClr val="00A79D"/>
                </a:solidFill>
                <a:latin typeface="Meiryo UI" panose="020B0604030504040204" pitchFamily="34" charset="-128"/>
                <a:ea typeface="Meiryo UI" panose="020B0604030504040204" pitchFamily="34" charset="-128"/>
                <a:cs typeface="Source Han Sans JP"/>
              </a:rPr>
              <a:t>若者ケアラーチェックリスト</a:t>
            </a:r>
            <a:r>
              <a:rPr lang="ja-JP" altLang="en-US" b="1" u="dashHeavy" spc="-25" baseline="30000" dirty="0">
                <a:solidFill>
                  <a:srgbClr val="00A79D"/>
                </a:solidFill>
                <a:uFill>
                  <a:solidFill>
                    <a:srgbClr val="2FB7AF"/>
                  </a:solidFill>
                </a:uFill>
                <a:latin typeface="Meiryo UI" panose="020B0604030504040204" pitchFamily="34" charset="-128"/>
                <a:ea typeface="Meiryo UI" panose="020B0604030504040204" pitchFamily="34" charset="-128"/>
                <a:cs typeface="Source Han Sans JP"/>
              </a:rPr>
              <a:t>	</a:t>
            </a:r>
            <a:r>
              <a:rPr lang="ja-JP" altLang="en-US" b="1" baseline="-11574" dirty="0">
                <a:solidFill>
                  <a:srgbClr val="00A79D"/>
                </a:solidFill>
                <a:latin typeface="Meiryo UI" panose="020B0604030504040204" pitchFamily="34" charset="-128"/>
                <a:ea typeface="Meiryo UI" panose="020B0604030504040204" pitchFamily="34" charset="-128"/>
                <a:cs typeface="Source Han Sans JP"/>
              </a:rPr>
              <a:t> </a:t>
            </a:r>
            <a:r>
              <a:rPr lang="en-US" altLang="ja-JP" b="1" spc="-37" baseline="-11574" dirty="0">
                <a:solidFill>
                  <a:srgbClr val="00A79D"/>
                </a:solidFill>
                <a:latin typeface="Meiryo UI" panose="020B0604030504040204" pitchFamily="34" charset="-128"/>
                <a:ea typeface="Meiryo UI" panose="020B0604030504040204" pitchFamily="34" charset="-128"/>
                <a:cs typeface="Source Han Sans JP"/>
              </a:rPr>
              <a:t>12</a:t>
            </a:r>
          </a:p>
          <a:p>
            <a:pPr marL="50800" marR="47625" algn="just">
              <a:spcBef>
                <a:spcPts val="315"/>
              </a:spcBef>
              <a:tabLst>
                <a:tab pos="183600" algn="l"/>
                <a:tab pos="5472000" algn="r"/>
              </a:tabLst>
            </a:pP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11" action="ppaction://hlinksldjump"/>
              </a:rPr>
              <a:t>１ 若者ケアラーに気付くポイントの一例（チェックリスト）　</a:t>
            </a:r>
            <a:r>
              <a:rPr lang="ja-JP" altLang="en-US" sz="1500" b="1" u="dashHeavy" spc="-25" baseline="20000" dirty="0">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13</a:t>
            </a:r>
            <a:endPar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endParaRPr lang="ja-JP" altLang="en-US"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38100" marR="47625" algn="just">
              <a:spcBef>
                <a:spcPts val="100"/>
              </a:spcBef>
              <a:tabLst>
                <a:tab pos="183600" algn="l"/>
                <a:tab pos="5472000" algn="r"/>
              </a:tabLst>
            </a:pPr>
            <a:r>
              <a:rPr lang="ja-JP" altLang="en-US" b="1" spc="-60" baseline="-11574" dirty="0">
                <a:solidFill>
                  <a:srgbClr val="4AA147"/>
                </a:solidFill>
                <a:latin typeface="Meiryo UI" panose="020B0604030504040204" pitchFamily="34" charset="-128"/>
                <a:ea typeface="Meiryo UI" panose="020B0604030504040204" pitchFamily="34" charset="-128"/>
                <a:cs typeface="Source Han Sans JP"/>
              </a:rPr>
              <a:t>ヤングケアラーアセスメントツール </a:t>
            </a:r>
            <a:r>
              <a:rPr lang="ja-JP" altLang="en-US" b="1" u="dashHeavy" spc="-25" baseline="30000" dirty="0">
                <a:solidFill>
                  <a:srgbClr val="4AA147"/>
                </a:solidFill>
                <a:uFill>
                  <a:solidFill>
                    <a:srgbClr val="4AA147"/>
                  </a:solidFill>
                </a:uFill>
                <a:latin typeface="Meiryo UI" panose="020B0604030504040204" pitchFamily="34" charset="-128"/>
                <a:ea typeface="Meiryo UI" panose="020B0604030504040204" pitchFamily="34" charset="-128"/>
                <a:cs typeface="Source Han Sans JP"/>
              </a:rPr>
              <a:t>	</a:t>
            </a:r>
            <a:r>
              <a:rPr lang="ja-JP" altLang="en-US" b="1" baseline="-11574" dirty="0">
                <a:solidFill>
                  <a:srgbClr val="4AA147"/>
                </a:solidFill>
                <a:latin typeface="Meiryo UI" panose="020B0604030504040204" pitchFamily="34" charset="-128"/>
                <a:ea typeface="Meiryo UI" panose="020B0604030504040204" pitchFamily="34" charset="-128"/>
                <a:cs typeface="Source Han Sans JP"/>
              </a:rPr>
              <a:t> </a:t>
            </a:r>
            <a:r>
              <a:rPr lang="en-US" altLang="ja-JP" b="1" spc="-37" baseline="-11574" dirty="0">
                <a:solidFill>
                  <a:srgbClr val="4AA147"/>
                </a:solidFill>
                <a:latin typeface="Meiryo UI" panose="020B0604030504040204" pitchFamily="34" charset="-128"/>
                <a:ea typeface="Meiryo UI" panose="020B0604030504040204" pitchFamily="34" charset="-128"/>
                <a:cs typeface="Source Han Sans JP"/>
              </a:rPr>
              <a:t>14</a:t>
            </a:r>
          </a:p>
          <a:p>
            <a:pPr marL="50800" marR="47625" algn="just">
              <a:spcBef>
                <a:spcPts val="315"/>
              </a:spcBef>
              <a:tabLst>
                <a:tab pos="183600" algn="l"/>
                <a:tab pos="5472000" algn="r"/>
              </a:tabLst>
            </a:pPr>
            <a:r>
              <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hlinkClick r:id="rId12" action="ppaction://hlinksldjump"/>
              </a:rPr>
              <a:t>１ ヤングケアラーアセスメントツール　</a:t>
            </a:r>
            <a:r>
              <a:rPr lang="ja-JP" altLang="en-US" sz="1500" b="1" u="dashHeavy" spc="-25" baseline="20000" dirty="0">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15</a:t>
            </a:r>
            <a:endParaRPr lang="ja-JP" altLang="en-US" sz="150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endParaRPr lang="ja-JP" altLang="en-US"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b="1" spc="-60" baseline="-11574" dirty="0">
                <a:solidFill>
                  <a:srgbClr val="14B1E7"/>
                </a:solidFill>
                <a:latin typeface="Meiryo UI" panose="020B0604030504040204" pitchFamily="34" charset="-128"/>
                <a:ea typeface="Meiryo UI" panose="020B0604030504040204" pitchFamily="34" charset="-128"/>
                <a:cs typeface="Source Han Sans JP"/>
              </a:rPr>
              <a:t>各種様式集 </a:t>
            </a:r>
            <a:r>
              <a:rPr lang="ja-JP" altLang="en-US" b="1" u="dashHeavy" spc="-25" baseline="20000" dirty="0">
                <a:solidFill>
                  <a:srgbClr val="14B1E7"/>
                </a:solidFill>
                <a:uFill>
                  <a:solidFill>
                    <a:srgbClr val="14B1E7"/>
                  </a:solidFill>
                </a:uFill>
                <a:latin typeface="Meiryo UI" panose="020B0604030504040204" pitchFamily="34" charset="-128"/>
                <a:ea typeface="Meiryo UI" panose="020B0604030504040204" pitchFamily="34" charset="-128"/>
                <a:cs typeface="Source Han Sans JP"/>
              </a:rPr>
              <a:t>	</a:t>
            </a:r>
            <a:r>
              <a:rPr lang="ja-JP" altLang="en-US" b="1" spc="-60" baseline="-11574" dirty="0">
                <a:solidFill>
                  <a:srgbClr val="14B1E7"/>
                </a:solidFill>
                <a:latin typeface="Meiryo UI" panose="020B0604030504040204" pitchFamily="34" charset="-128"/>
                <a:ea typeface="Meiryo UI" panose="020B0604030504040204" pitchFamily="34" charset="-128"/>
                <a:cs typeface="Source Han Sans JP"/>
              </a:rPr>
              <a:t> </a:t>
            </a:r>
            <a:r>
              <a:rPr lang="en-US" altLang="ja-JP" b="1" spc="-60" baseline="-11574" dirty="0">
                <a:solidFill>
                  <a:srgbClr val="14B1E7"/>
                </a:solidFill>
                <a:latin typeface="Meiryo UI" panose="020B0604030504040204" pitchFamily="34" charset="-128"/>
                <a:ea typeface="Meiryo UI" panose="020B0604030504040204" pitchFamily="34" charset="-128"/>
                <a:cs typeface="Source Han Sans JP"/>
              </a:rPr>
              <a:t>18</a:t>
            </a:r>
            <a:endParaRPr lang="ja-JP" altLang="en-US" b="0" spc="-44" baseline="-13888" dirty="0">
              <a:solidFill>
                <a:srgbClr val="414042"/>
              </a:solidFill>
              <a:latin typeface="Meiryo UI" panose="020B0604030504040204" pitchFamily="34" charset="-128"/>
              <a:ea typeface="Meiryo UI" panose="020B0604030504040204" pitchFamily="34" charset="-128"/>
              <a:cs typeface="Source Han Sans JP Medium"/>
            </a:endParaRP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3" action="ppaction://hlinksldjump"/>
              </a:rPr>
              <a:t>１ フェイスシート　様式例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19</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4" action="ppaction://hlinksldjump"/>
              </a:rPr>
              <a:t>２ 支援検討シート 　様式例</a:t>
            </a: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rPr>
              <a:t>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21</a:t>
            </a:r>
          </a:p>
          <a:p>
            <a:pPr marL="50800" marR="47625" algn="just">
              <a:spcBef>
                <a:spcPts val="315"/>
              </a:spcBef>
              <a:tabLst>
                <a:tab pos="183600" algn="l"/>
                <a:tab pos="5472000" algn="r"/>
              </a:tabLst>
            </a:pPr>
            <a:r>
              <a:rPr lang="ja-JP"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5" action="ppaction://hlinksldjump"/>
              </a:rPr>
              <a:t>３ </a:t>
            </a:r>
            <a:r>
              <a:rPr lang="zh-TW" altLang="en-US" sz="1500" b="0" spc="-44" baseline="-13888" dirty="0">
                <a:solidFill>
                  <a:srgbClr val="414042"/>
                </a:solidFill>
                <a:latin typeface="Meiryo UI" panose="020B0604030504040204" pitchFamily="34" charset="-128"/>
                <a:ea typeface="Meiryo UI" panose="020B0604030504040204" pitchFamily="34" charset="-128"/>
                <a:cs typeface="Source Han Sans JP Medium"/>
                <a:hlinkClick r:id="rId15" action="ppaction://hlinksldjump"/>
              </a:rPr>
              <a:t>支援計画書 　様式例　　</a:t>
            </a:r>
            <a:r>
              <a:rPr lang="ja-JP" altLang="en-US" sz="1500" b="1" u="dashHeavy" spc="-25" baseline="20000" dirty="0">
                <a:solidFill>
                  <a:schemeClr val="tx1"/>
                </a:solidFill>
                <a:uFill>
                  <a:solidFill>
                    <a:schemeClr val="tx1"/>
                  </a:solidFill>
                </a:uFill>
                <a:latin typeface="Meiryo UI" panose="020B0604030504040204" pitchFamily="34" charset="-128"/>
                <a:ea typeface="Meiryo UI" panose="020B0604030504040204" pitchFamily="34" charset="-128"/>
                <a:cs typeface="Source Han Sans JP"/>
              </a:rPr>
              <a:t>	</a:t>
            </a:r>
            <a:r>
              <a:rPr lang="ja-JP" altLang="en-US" sz="1500" b="0" spc="-44" baseline="20000" dirty="0">
                <a:solidFill>
                  <a:srgbClr val="414042"/>
                </a:solidFill>
                <a:latin typeface="Meiryo UI" panose="020B0604030504040204" pitchFamily="34" charset="-128"/>
                <a:ea typeface="Meiryo UI" panose="020B0604030504040204" pitchFamily="34" charset="-128"/>
                <a:cs typeface="Source Han Sans JP Medium"/>
              </a:rPr>
              <a:t> </a:t>
            </a:r>
            <a:r>
              <a:rPr lang="en-US" altLang="ja-JP" sz="1500" spc="-44" baseline="-13888" dirty="0">
                <a:solidFill>
                  <a:srgbClr val="414042"/>
                </a:solidFill>
                <a:latin typeface="Meiryo UI" panose="020B0604030504040204" pitchFamily="34" charset="-128"/>
                <a:ea typeface="Meiryo UI" panose="020B0604030504040204" pitchFamily="34" charset="-128"/>
                <a:cs typeface="Source Han Sans JP Medium"/>
              </a:rPr>
              <a:t>2</a:t>
            </a:r>
            <a:r>
              <a:rPr lang="en-US" altLang="ja-JP" sz="1500" b="0" spc="-44" baseline="-13888" dirty="0">
                <a:solidFill>
                  <a:srgbClr val="414042"/>
                </a:solidFill>
                <a:latin typeface="Meiryo UI" panose="020B0604030504040204" pitchFamily="34" charset="-128"/>
                <a:ea typeface="Meiryo UI" panose="020B0604030504040204" pitchFamily="34" charset="-128"/>
                <a:cs typeface="Source Han Sans JP Medium"/>
              </a:rPr>
              <a:t>3</a:t>
            </a:r>
          </a:p>
        </p:txBody>
      </p:sp>
      <p:sp>
        <p:nvSpPr>
          <p:cNvPr id="20" name="スライド番号プレースホルダー 19">
            <a:extLst>
              <a:ext uri="{FF2B5EF4-FFF2-40B4-BE49-F238E27FC236}">
                <a16:creationId xmlns:a16="http://schemas.microsoft.com/office/drawing/2014/main" id="{E720C3CB-A86B-29AE-B615-CC7598FD85A1}"/>
              </a:ext>
            </a:extLst>
          </p:cNvPr>
          <p:cNvSpPr>
            <a:spLocks noGrp="1"/>
          </p:cNvSpPr>
          <p:nvPr>
            <p:ph type="sldNum" sz="quarter" idx="7"/>
          </p:nvPr>
        </p:nvSpPr>
        <p:spPr>
          <a:prstGeom prst="rect">
            <a:avLst/>
          </a:prstGeom>
        </p:spPr>
        <p:txBody>
          <a:bodyPr/>
          <a:lstStyle/>
          <a:p>
            <a:fld id="{B6F15528-21DE-4FAA-801E-634DDDAF4B2B}" type="slidenum">
              <a:rPr lang="en-US" altLang="ja-JP" smtClean="0"/>
              <a:pPr/>
              <a:t>2</a:t>
            </a:fld>
            <a:endParaRPr lang="ja-JP" altLang="en-US" sz="800"/>
          </a:p>
        </p:txBody>
      </p:sp>
    </p:spTree>
    <p:extLst>
      <p:ext uri="{BB962C8B-B14F-4D97-AF65-F5344CB8AC3E}">
        <p14:creationId xmlns:p14="http://schemas.microsoft.com/office/powerpoint/2010/main" val="64952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a:extLst>
              <a:ext uri="{FF2B5EF4-FFF2-40B4-BE49-F238E27FC236}">
                <a16:creationId xmlns:a16="http://schemas.microsoft.com/office/drawing/2014/main" id="{97EA48AF-928E-42DD-9A3C-F3B1CB9238B9}"/>
              </a:ext>
            </a:extLst>
          </p:cNvPr>
          <p:cNvGraphicFramePr>
            <a:graphicFrameLocks noGrp="1"/>
          </p:cNvGraphicFramePr>
          <p:nvPr>
            <p:extLst>
              <p:ext uri="{D42A27DB-BD31-4B8C-83A1-F6EECF244321}">
                <p14:modId xmlns:p14="http://schemas.microsoft.com/office/powerpoint/2010/main" val="4244656606"/>
              </p:ext>
            </p:extLst>
          </p:nvPr>
        </p:nvGraphicFramePr>
        <p:xfrm>
          <a:off x="1079997" y="1535332"/>
          <a:ext cx="5400040" cy="548583"/>
        </p:xfrm>
        <a:graphic>
          <a:graphicData uri="http://schemas.openxmlformats.org/drawingml/2006/table">
            <a:tbl>
              <a:tblPr firstRow="1" bandRow="1">
                <a:tableStyleId>{2D5ABB26-0587-4C30-8999-92F81FD0307C}</a:tableStyleId>
              </a:tblPr>
              <a:tblGrid>
                <a:gridCol w="5400040">
                  <a:extLst>
                    <a:ext uri="{9D8B030D-6E8A-4147-A177-3AD203B41FA5}">
                      <a16:colId xmlns:a16="http://schemas.microsoft.com/office/drawing/2014/main" val="1316305978"/>
                    </a:ext>
                  </a:extLst>
                </a:gridCol>
              </a:tblGrid>
              <a:tr h="548583">
                <a:tc>
                  <a:txBody>
                    <a:bodyPr/>
                    <a:lstStyle/>
                    <a:p>
                      <a:pPr marL="350520" indent="-171450">
                        <a:lnSpc>
                          <a:spcPct val="100000"/>
                        </a:lnSpc>
                        <a:spcBef>
                          <a:spcPts val="600"/>
                        </a:spcBef>
                        <a:buClr>
                          <a:srgbClr val="F0C9D4"/>
                        </a:buClr>
                        <a:buFont typeface="Wingdings" panose="05000000000000000000" pitchFamily="2" charset="2"/>
                        <a:buChar char="l"/>
                        <a:tabLst>
                          <a:tab pos="332105" algn="l"/>
                        </a:tabLst>
                      </a:pPr>
                      <a:r>
                        <a:rPr lang="ja-JP" altLang="en-US" sz="900" b="1" spc="-25" dirty="0">
                          <a:solidFill>
                            <a:srgbClr val="414042"/>
                          </a:solidFill>
                          <a:latin typeface="Meiryo UI" panose="020B0604030504040204" pitchFamily="50" charset="-128"/>
                          <a:ea typeface="Meiryo UI" panose="020B0604030504040204" pitchFamily="50" charset="-128"/>
                          <a:cs typeface="Source Han Sans JP"/>
                        </a:rPr>
                        <a:t>本人との対話や支援検討の際に用いる様式例について知りたい</a:t>
                      </a:r>
                      <a:endParaRPr lang="en-US" altLang="ja-JP" sz="900" b="1" spc="-25" dirty="0">
                        <a:solidFill>
                          <a:srgbClr val="414042"/>
                        </a:solidFill>
                        <a:latin typeface="Meiryo UI" panose="020B0604030504040204" pitchFamily="50" charset="-128"/>
                        <a:ea typeface="Meiryo UI" panose="020B0604030504040204" pitchFamily="50" charset="-128"/>
                        <a:cs typeface="Source Han Sans JP"/>
                      </a:endParaRPr>
                    </a:p>
                    <a:p>
                      <a:pPr marL="179070" indent="0">
                        <a:lnSpc>
                          <a:spcPct val="100000"/>
                        </a:lnSpc>
                        <a:spcBef>
                          <a:spcPts val="600"/>
                        </a:spcBef>
                        <a:buClr>
                          <a:srgbClr val="F0C9D4"/>
                        </a:buClr>
                        <a:buFont typeface="Wingdings" panose="05000000000000000000" pitchFamily="2" charset="2"/>
                        <a:buNone/>
                        <a:tabLst>
                          <a:tab pos="332105" algn="l"/>
                        </a:tabLst>
                      </a:pPr>
                      <a:r>
                        <a:rPr lang="ja-JP" altLang="en-US" sz="900" b="1" spc="-25" dirty="0">
                          <a:solidFill>
                            <a:srgbClr val="414042"/>
                          </a:solidFill>
                          <a:latin typeface="Meiryo UI" panose="020B0604030504040204" pitchFamily="50" charset="-128"/>
                          <a:ea typeface="Meiryo UI" panose="020B0604030504040204" pitchFamily="50" charset="-128"/>
                          <a:cs typeface="Source Han Sans JP"/>
                        </a:rPr>
                        <a:t>　（チェックリスト、アセスメントツール、フェイスシート、支援検討シート、支援計画書）</a:t>
                      </a:r>
                      <a:endParaRPr lang="ja-JP" altLang="en-US" sz="900" b="1" dirty="0">
                        <a:solidFill>
                          <a:srgbClr val="414042"/>
                        </a:solidFill>
                        <a:latin typeface="Meiryo UI" panose="020B0604030504040204" pitchFamily="50" charset="-128"/>
                        <a:ea typeface="Meiryo UI" panose="020B0604030504040204" pitchFamily="50" charset="-128"/>
                        <a:cs typeface="Source Han Sans JP"/>
                      </a:endParaRPr>
                    </a:p>
                  </a:txBody>
                  <a:tcPr marL="0" marR="0" marT="76200" marB="0">
                    <a:lnT w="19050">
                      <a:solidFill>
                        <a:srgbClr val="FFFFFF"/>
                      </a:solidFill>
                      <a:prstDash val="solid"/>
                    </a:lnT>
                    <a:lnB w="19050">
                      <a:solidFill>
                        <a:srgbClr val="FFFFFF"/>
                      </a:solidFill>
                      <a:prstDash val="solid"/>
                    </a:lnB>
                    <a:solidFill>
                      <a:srgbClr val="EFEBE5"/>
                    </a:solidFill>
                  </a:tcPr>
                </a:tc>
                <a:extLst>
                  <a:ext uri="{0D108BD9-81ED-4DB2-BD59-A6C34878D82A}">
                    <a16:rowId xmlns:a16="http://schemas.microsoft.com/office/drawing/2014/main" val="2151763754"/>
                  </a:ext>
                </a:extLst>
              </a:tr>
            </a:tbl>
          </a:graphicData>
        </a:graphic>
      </p:graphicFrame>
      <p:sp>
        <p:nvSpPr>
          <p:cNvPr id="2" name="object 2"/>
          <p:cNvSpPr/>
          <p:nvPr/>
        </p:nvSpPr>
        <p:spPr>
          <a:xfrm>
            <a:off x="1079997" y="720007"/>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ED5B2"/>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p:cNvSpPr txBox="1"/>
          <p:nvPr/>
        </p:nvSpPr>
        <p:spPr>
          <a:xfrm>
            <a:off x="1424900" y="755422"/>
            <a:ext cx="3113047" cy="166712"/>
          </a:xfrm>
          <a:prstGeom prst="rect">
            <a:avLst/>
          </a:prstGeom>
        </p:spPr>
        <p:txBody>
          <a:bodyPr vert="horz" wrap="square" lIns="0" tIns="12700" rIns="0" bIns="0" rtlCol="0">
            <a:spAutoFit/>
          </a:bodyPr>
          <a:lstStyle/>
          <a:p>
            <a:pPr marL="1976755">
              <a:lnSpc>
                <a:spcPct val="100000"/>
              </a:lnSpc>
              <a:spcBef>
                <a:spcPts val="100"/>
              </a:spcBef>
              <a:tabLst>
                <a:tab pos="2379980" algn="l"/>
              </a:tabLst>
            </a:pP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別冊付録について</a:t>
            </a:r>
            <a:endParaRPr sz="1000" dirty="0">
              <a:latin typeface="Meiryo UI" panose="020B0604030504040204" pitchFamily="50" charset="-128"/>
              <a:ea typeface="Meiryo UI" panose="020B0604030504040204" pitchFamily="50" charset="-128"/>
              <a:cs typeface="Source Han Sans JP Heavy"/>
            </a:endParaRPr>
          </a:p>
        </p:txBody>
      </p:sp>
      <p:sp>
        <p:nvSpPr>
          <p:cNvPr id="11" name="object 11"/>
          <p:cNvSpPr txBox="1"/>
          <p:nvPr/>
        </p:nvSpPr>
        <p:spPr>
          <a:xfrm>
            <a:off x="1023961" y="2332361"/>
            <a:ext cx="5432425" cy="396455"/>
          </a:xfrm>
          <a:prstGeom prst="rect">
            <a:avLst/>
          </a:prstGeom>
        </p:spPr>
        <p:txBody>
          <a:bodyPr vert="horz" wrap="square" lIns="0" tIns="12700" rIns="0" bIns="0" rtlCol="0">
            <a:spAutoFit/>
          </a:bodyPr>
          <a:lstStyle/>
          <a:p>
            <a:pPr marL="12700" marR="6350" indent="128270" algn="just">
              <a:lnSpc>
                <a:spcPct val="133300"/>
              </a:lnSpc>
              <a:spcBef>
                <a:spcPts val="100"/>
              </a:spcBef>
            </a:pPr>
            <a:r>
              <a:rPr lang="ja-JP" altLang="en-US" sz="1000" spc="20" dirty="0">
                <a:solidFill>
                  <a:srgbClr val="414042"/>
                </a:solidFill>
                <a:latin typeface="Meiryo UI" panose="020B0604030504040204" pitchFamily="50" charset="-128"/>
                <a:ea typeface="Meiryo UI" panose="020B0604030504040204" pitchFamily="50" charset="-128"/>
                <a:cs typeface="Source Han Sans JP"/>
              </a:rPr>
              <a:t>また、「すぐに動ける」ために、支援機関別のポイントや事例を掲載した電子媒体の「支援機関別概要版</a:t>
            </a:r>
            <a:r>
              <a:rPr lang="ja-JP" altLang="en-US" sz="1000" dirty="0">
                <a:solidFill>
                  <a:srgbClr val="414042"/>
                </a:solidFill>
                <a:latin typeface="Meiryo UI" panose="020B0604030504040204" pitchFamily="50" charset="-128"/>
                <a:ea typeface="Meiryo UI" panose="020B0604030504040204" pitchFamily="50" charset="-128"/>
                <a:cs typeface="Source Han Sans JP"/>
              </a:rPr>
              <a:t>マニュアル」も併用してご参考にしてください。</a:t>
            </a:r>
          </a:p>
        </p:txBody>
      </p:sp>
      <p:sp>
        <p:nvSpPr>
          <p:cNvPr id="22" name="object 22"/>
          <p:cNvSpPr/>
          <p:nvPr/>
        </p:nvSpPr>
        <p:spPr>
          <a:xfrm>
            <a:off x="7092010"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FCBC86"/>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124" name="テキスト ボックス 123"/>
          <p:cNvSpPr txBox="1"/>
          <p:nvPr/>
        </p:nvSpPr>
        <p:spPr>
          <a:xfrm>
            <a:off x="1032593" y="1029242"/>
            <a:ext cx="5867312" cy="400110"/>
          </a:xfrm>
          <a:prstGeom prst="rect">
            <a:avLst/>
          </a:prstGeom>
          <a:noFill/>
        </p:spPr>
        <p:txBody>
          <a:bodyPr wrap="none" rtlCol="0">
            <a:spAutoFit/>
          </a:bodyPr>
          <a:lstStyle/>
          <a:p>
            <a:r>
              <a:rPr lang="ja-JP" altLang="en-US" sz="1000" dirty="0">
                <a:solidFill>
                  <a:srgbClr val="414042"/>
                </a:solidFill>
                <a:latin typeface="Meiryo UI" panose="020B0604030504040204" pitchFamily="50" charset="-128"/>
                <a:ea typeface="Meiryo UI" panose="020B0604030504040204" pitchFamily="50" charset="-128"/>
                <a:cs typeface="Source Han Sans JP"/>
              </a:rPr>
              <a:t>この別冊付録は、チェックリストやアセスメントツール、各種様式集など、デジタル版でダウンロードしてご利用いただ</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a:p>
            <a:r>
              <a:rPr lang="ja-JP" altLang="en-US" sz="1000" dirty="0">
                <a:solidFill>
                  <a:srgbClr val="414042"/>
                </a:solidFill>
                <a:latin typeface="Meiryo UI" panose="020B0604030504040204" pitchFamily="50" charset="-128"/>
                <a:ea typeface="Meiryo UI" panose="020B0604030504040204" pitchFamily="50" charset="-128"/>
                <a:cs typeface="Source Han Sans JP"/>
              </a:rPr>
              <a:t>けるようにマニュアル本編から別冊化されたものです。</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125" name="object 11"/>
          <p:cNvSpPr txBox="1"/>
          <p:nvPr/>
        </p:nvSpPr>
        <p:spPr>
          <a:xfrm>
            <a:off x="999240" y="3316764"/>
            <a:ext cx="5432425" cy="166712"/>
          </a:xfrm>
          <a:prstGeom prst="rect">
            <a:avLst/>
          </a:prstGeom>
        </p:spPr>
        <p:txBody>
          <a:bodyPr vert="horz" wrap="square" lIns="0" tIns="12700" rIns="0" bIns="0" rtlCol="0">
            <a:spAutoFit/>
          </a:bodyPr>
          <a:lstStyle/>
          <a:p>
            <a:pPr algn="ctr">
              <a:lnSpc>
                <a:spcPct val="100000"/>
              </a:lnSpc>
              <a:tabLst>
                <a:tab pos="266700" algn="l"/>
                <a:tab pos="786130" algn="l"/>
                <a:tab pos="2875915" algn="l"/>
              </a:tabLst>
            </a:pPr>
            <a:r>
              <a:rPr sz="1000" b="1" spc="-50"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err="1">
                <a:solidFill>
                  <a:srgbClr val="414042"/>
                </a:solidFill>
                <a:latin typeface="Meiryo UI" panose="020B0604030504040204" pitchFamily="50" charset="-128"/>
                <a:ea typeface="Meiryo UI" panose="020B0604030504040204" pitchFamily="50" charset="-128"/>
                <a:cs typeface="Source Han Sans JP Heavy"/>
              </a:rPr>
              <a:t>マ</a:t>
            </a:r>
            <a:r>
              <a:rPr sz="1000" b="1" spc="-30" dirty="0" err="1">
                <a:solidFill>
                  <a:srgbClr val="414042"/>
                </a:solidFill>
                <a:latin typeface="Meiryo UI" panose="020B0604030504040204" pitchFamily="50" charset="-128"/>
                <a:ea typeface="Meiryo UI" panose="020B0604030504040204" pitchFamily="50" charset="-128"/>
                <a:cs typeface="Source Han Sans JP Heavy"/>
              </a:rPr>
              <a:t>ニ</a:t>
            </a:r>
            <a:r>
              <a:rPr sz="1000" b="1" spc="-70" dirty="0" err="1">
                <a:solidFill>
                  <a:srgbClr val="414042"/>
                </a:solidFill>
                <a:latin typeface="Meiryo UI" panose="020B0604030504040204" pitchFamily="50" charset="-128"/>
                <a:ea typeface="Meiryo UI" panose="020B0604030504040204" pitchFamily="50" charset="-128"/>
                <a:cs typeface="Source Han Sans JP Heavy"/>
              </a:rPr>
              <a:t>ュ</a:t>
            </a:r>
            <a:r>
              <a:rPr sz="1000" b="1" dirty="0" err="1">
                <a:solidFill>
                  <a:srgbClr val="414042"/>
                </a:solidFill>
                <a:latin typeface="Meiryo UI" panose="020B0604030504040204" pitchFamily="50" charset="-128"/>
                <a:ea typeface="Meiryo UI" panose="020B0604030504040204" pitchFamily="50" charset="-128"/>
                <a:cs typeface="Source Han Sans JP Heavy"/>
              </a:rPr>
              <a:t>アル</a:t>
            </a:r>
            <a:r>
              <a:rPr sz="1000" b="1" spc="60" dirty="0" err="1">
                <a:solidFill>
                  <a:srgbClr val="414042"/>
                </a:solidFill>
                <a:latin typeface="Meiryo UI" panose="020B0604030504040204" pitchFamily="50" charset="-128"/>
                <a:ea typeface="Meiryo UI" panose="020B0604030504040204" pitchFamily="50" charset="-128"/>
                <a:cs typeface="Source Han Sans JP Heavy"/>
              </a:rPr>
              <a:t>本</a:t>
            </a:r>
            <a:r>
              <a:rPr sz="1000" b="1" dirty="0" err="1">
                <a:solidFill>
                  <a:srgbClr val="414042"/>
                </a:solidFill>
                <a:latin typeface="Meiryo UI" panose="020B0604030504040204" pitchFamily="50" charset="-128"/>
                <a:ea typeface="Meiryo UI" panose="020B0604030504040204" pitchFamily="50" charset="-128"/>
                <a:cs typeface="Source Han Sans JP Heavy"/>
              </a:rPr>
              <a:t>編</a:t>
            </a:r>
            <a:r>
              <a:rPr sz="1000" b="1" spc="-50" dirty="0" err="1">
                <a:solidFill>
                  <a:srgbClr val="414042"/>
                </a:solidFill>
                <a:latin typeface="Meiryo UI" panose="020B0604030504040204" pitchFamily="50" charset="-128"/>
                <a:ea typeface="Meiryo UI" panose="020B0604030504040204" pitchFamily="50" charset="-128"/>
                <a:cs typeface="Source Han Sans JP Heavy"/>
              </a:rPr>
              <a:t>と</a:t>
            </a:r>
            <a:r>
              <a:rPr sz="1000" b="1" spc="60" dirty="0" err="1">
                <a:solidFill>
                  <a:srgbClr val="414042"/>
                </a:solidFill>
                <a:latin typeface="Meiryo UI" panose="020B0604030504040204" pitchFamily="50" charset="-128"/>
                <a:ea typeface="Meiryo UI" panose="020B0604030504040204" pitchFamily="50" charset="-128"/>
                <a:cs typeface="Source Han Sans JP Heavy"/>
              </a:rPr>
              <a:t>概要</a:t>
            </a:r>
            <a:r>
              <a:rPr sz="1000" b="1" spc="55" dirty="0" err="1">
                <a:solidFill>
                  <a:srgbClr val="414042"/>
                </a:solidFill>
                <a:latin typeface="Meiryo UI" panose="020B0604030504040204" pitchFamily="50" charset="-128"/>
                <a:ea typeface="Meiryo UI" panose="020B0604030504040204" pitchFamily="50" charset="-128"/>
                <a:cs typeface="Source Han Sans JP Heavy"/>
              </a:rPr>
              <a:t>版</a:t>
            </a:r>
            <a:r>
              <a:rPr sz="1000" b="1" dirty="0" err="1">
                <a:solidFill>
                  <a:srgbClr val="414042"/>
                </a:solidFill>
                <a:latin typeface="Meiryo UI" panose="020B0604030504040204" pitchFamily="50" charset="-128"/>
                <a:ea typeface="Meiryo UI" panose="020B0604030504040204" pitchFamily="50" charset="-128"/>
                <a:cs typeface="Source Han Sans JP Heavy"/>
              </a:rPr>
              <a:t>の</a:t>
            </a:r>
            <a:r>
              <a:rPr sz="1000" b="1" spc="60" dirty="0" err="1">
                <a:solidFill>
                  <a:srgbClr val="414042"/>
                </a:solidFill>
                <a:latin typeface="Meiryo UI" panose="020B0604030504040204" pitchFamily="50" charset="-128"/>
                <a:ea typeface="Meiryo UI" panose="020B0604030504040204" pitchFamily="50" charset="-128"/>
                <a:cs typeface="Source Han Sans JP Heavy"/>
              </a:rPr>
              <a:t>関係</a:t>
            </a:r>
            <a:r>
              <a:rPr sz="1000" b="1" spc="-50" dirty="0" err="1">
                <a:solidFill>
                  <a:srgbClr val="414042"/>
                </a:solidFill>
                <a:latin typeface="Meiryo UI" panose="020B0604030504040204" pitchFamily="50" charset="-128"/>
                <a:ea typeface="Meiryo UI" panose="020B0604030504040204" pitchFamily="50" charset="-128"/>
                <a:cs typeface="Source Han Sans JP Heavy"/>
              </a:rPr>
              <a:t>性</a:t>
            </a: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50" dirty="0">
                <a:solidFill>
                  <a:srgbClr val="414042"/>
                </a:solidFill>
                <a:latin typeface="Meiryo UI" panose="020B0604030504040204" pitchFamily="50" charset="-128"/>
                <a:ea typeface="Meiryo UI" panose="020B0604030504040204" pitchFamily="50" charset="-128"/>
                <a:cs typeface="Source Han Sans JP Heavy"/>
              </a:rPr>
              <a:t>］</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5" name="object 10">
            <a:extLst>
              <a:ext uri="{FF2B5EF4-FFF2-40B4-BE49-F238E27FC236}">
                <a16:creationId xmlns:a16="http://schemas.microsoft.com/office/drawing/2014/main" id="{D0AE79FB-0D96-BD72-BF65-D76019E8949B}"/>
              </a:ext>
            </a:extLst>
          </p:cNvPr>
          <p:cNvSpPr txBox="1"/>
          <p:nvPr/>
        </p:nvSpPr>
        <p:spPr>
          <a:xfrm>
            <a:off x="5549174" y="1720935"/>
            <a:ext cx="720090" cy="194756"/>
          </a:xfrm>
          <a:prstGeom prst="roundRect">
            <a:avLst>
              <a:gd name="adj" fmla="val 50000"/>
            </a:avLst>
          </a:prstGeom>
          <a:solidFill>
            <a:schemeClr val="tx1">
              <a:lumMod val="50000"/>
              <a:lumOff val="50000"/>
            </a:schemeClr>
          </a:solidFill>
        </p:spPr>
        <p:txBody>
          <a:bodyPr vert="horz" wrap="square" lIns="0" tIns="0" rIns="0" bIns="0" rtlCol="0" anchor="ctr" anchorCtr="0">
            <a:spAutoFit/>
          </a:bodyPr>
          <a:lstStyle/>
          <a:p>
            <a:pPr algn="ctr">
              <a:lnSpc>
                <a:spcPct val="100000"/>
              </a:lnSpc>
            </a:pPr>
            <a:r>
              <a:rPr lang="ja-JP" altLang="en-US" sz="900" b="1" dirty="0">
                <a:solidFill>
                  <a:schemeClr val="bg1"/>
                </a:solidFill>
                <a:latin typeface="Meiryo UI" panose="020B0604030504040204" pitchFamily="50" charset="-128"/>
                <a:ea typeface="Meiryo UI" panose="020B0604030504040204" pitchFamily="50" charset="-128"/>
                <a:cs typeface="Source Han Sans JP Heavy"/>
              </a:rPr>
              <a:t>別冊付録</a:t>
            </a:r>
            <a:endParaRPr sz="900" b="1" dirty="0">
              <a:solidFill>
                <a:schemeClr val="bg1"/>
              </a:solidFill>
              <a:latin typeface="Meiryo UI" panose="020B0604030504040204" pitchFamily="50" charset="-128"/>
              <a:ea typeface="Meiryo UI" panose="020B0604030504040204" pitchFamily="50" charset="-128"/>
              <a:cs typeface="Source Han Sans JP Heavy"/>
            </a:endParaRPr>
          </a:p>
        </p:txBody>
      </p:sp>
      <p:sp>
        <p:nvSpPr>
          <p:cNvPr id="23" name="スライド番号プレースホルダー 22">
            <a:extLst>
              <a:ext uri="{FF2B5EF4-FFF2-40B4-BE49-F238E27FC236}">
                <a16:creationId xmlns:a16="http://schemas.microsoft.com/office/drawing/2014/main" id="{00B5B8FC-EFB9-2C8F-16FE-38BE918374D1}"/>
              </a:ext>
            </a:extLst>
          </p:cNvPr>
          <p:cNvSpPr>
            <a:spLocks noGrp="1"/>
          </p:cNvSpPr>
          <p:nvPr>
            <p:ph type="sldNum" sz="quarter" idx="7"/>
          </p:nvPr>
        </p:nvSpPr>
        <p:spPr>
          <a:prstGeom prst="rect">
            <a:avLst/>
          </a:prstGeom>
        </p:spPr>
        <p:txBody>
          <a:bodyPr/>
          <a:lstStyle/>
          <a:p>
            <a:fld id="{B6F15528-21DE-4FAA-801E-634DDDAF4B2B}" type="slidenum">
              <a:rPr lang="en-US" altLang="ja-JP" smtClean="0"/>
              <a:t>3</a:t>
            </a:fld>
            <a:endParaRPr lang="ja-JP" altLang="en-US"/>
          </a:p>
        </p:txBody>
      </p:sp>
      <p:sp>
        <p:nvSpPr>
          <p:cNvPr id="4" name="object 12">
            <a:extLst>
              <a:ext uri="{FF2B5EF4-FFF2-40B4-BE49-F238E27FC236}">
                <a16:creationId xmlns:a16="http://schemas.microsoft.com/office/drawing/2014/main" id="{401450BC-2EE8-C6E2-B5EC-E59BA8F68C62}"/>
              </a:ext>
            </a:extLst>
          </p:cNvPr>
          <p:cNvSpPr txBox="1"/>
          <p:nvPr/>
        </p:nvSpPr>
        <p:spPr>
          <a:xfrm>
            <a:off x="1176602" y="4974355"/>
            <a:ext cx="1131721" cy="2050414"/>
          </a:xfrm>
          <a:prstGeom prst="rect">
            <a:avLst/>
          </a:prstGeom>
          <a:solidFill>
            <a:schemeClr val="accent3">
              <a:lumMod val="20000"/>
              <a:lumOff val="80000"/>
            </a:schemeClr>
          </a:solidFill>
        </p:spPr>
        <p:txBody>
          <a:bodyPr vert="horz" wrap="none" lIns="72000" tIns="612000" rIns="0" bIns="612000" rtlCol="0">
            <a:noAutofit/>
          </a:bodyPr>
          <a:lstStyle/>
          <a:p>
            <a:pPr marR="106045" algn="ctr">
              <a:lnSpc>
                <a:spcPct val="133300"/>
              </a:lnSpc>
              <a:spcBef>
                <a:spcPts val="5"/>
              </a:spcBef>
            </a:pPr>
            <a:r>
              <a:rPr sz="1000" b="0" dirty="0" err="1">
                <a:solidFill>
                  <a:srgbClr val="414042"/>
                </a:solidFill>
                <a:latin typeface="Meiryo UI" panose="020B0604030504040204" pitchFamily="50" charset="-128"/>
                <a:ea typeface="Meiryo UI" panose="020B0604030504040204" pitchFamily="50" charset="-128"/>
                <a:cs typeface="Source Han Sans JP Medium"/>
              </a:rPr>
              <a:t>東京都</a:t>
            </a:r>
            <a:endParaRPr lang="en-US" sz="1000" b="0" dirty="0">
              <a:solidFill>
                <a:srgbClr val="414042"/>
              </a:solidFill>
              <a:latin typeface="Meiryo UI" panose="020B0604030504040204" pitchFamily="50" charset="-128"/>
              <a:ea typeface="Meiryo UI" panose="020B0604030504040204" pitchFamily="50" charset="-128"/>
              <a:cs typeface="Source Han Sans JP Medium"/>
            </a:endParaRPr>
          </a:p>
          <a:p>
            <a:pPr marR="106045" algn="ctr">
              <a:lnSpc>
                <a:spcPct val="133300"/>
              </a:lnSpc>
              <a:spcBef>
                <a:spcPts val="5"/>
              </a:spcBef>
            </a:pPr>
            <a:r>
              <a:rPr sz="1000" b="0" dirty="0" err="1">
                <a:solidFill>
                  <a:srgbClr val="414042"/>
                </a:solidFill>
                <a:latin typeface="Meiryo UI" panose="020B0604030504040204" pitchFamily="50" charset="-128"/>
                <a:ea typeface="Meiryo UI" panose="020B0604030504040204" pitchFamily="50" charset="-128"/>
                <a:cs typeface="Source Han Sans JP Medium"/>
              </a:rPr>
              <a:t>ヤングケアラ</a:t>
            </a:r>
            <a:r>
              <a:rPr sz="1000" b="0" dirty="0">
                <a:solidFill>
                  <a:srgbClr val="414042"/>
                </a:solidFill>
                <a:latin typeface="Meiryo UI" panose="020B0604030504040204" pitchFamily="50" charset="-128"/>
                <a:ea typeface="Meiryo UI" panose="020B0604030504040204" pitchFamily="50" charset="-128"/>
                <a:cs typeface="Source Han Sans JP Medium"/>
              </a:rPr>
              <a:t>ー</a:t>
            </a:r>
            <a:endParaRPr lang="en-US" sz="1000" b="0" dirty="0">
              <a:solidFill>
                <a:srgbClr val="414042"/>
              </a:solidFill>
              <a:latin typeface="Meiryo UI" panose="020B0604030504040204" pitchFamily="50" charset="-128"/>
              <a:ea typeface="Meiryo UI" panose="020B0604030504040204" pitchFamily="50" charset="-128"/>
              <a:cs typeface="Source Han Sans JP Medium"/>
            </a:endParaRPr>
          </a:p>
          <a:p>
            <a:pPr marR="106045" algn="ctr">
              <a:lnSpc>
                <a:spcPct val="133300"/>
              </a:lnSpc>
              <a:spcBef>
                <a:spcPts val="5"/>
              </a:spcBef>
            </a:pPr>
            <a:r>
              <a:rPr sz="1000" b="0" dirty="0" err="1">
                <a:solidFill>
                  <a:srgbClr val="414042"/>
                </a:solidFill>
                <a:latin typeface="Meiryo UI" panose="020B0604030504040204" pitchFamily="50" charset="-128"/>
                <a:ea typeface="Meiryo UI" panose="020B0604030504040204" pitchFamily="50" charset="-128"/>
                <a:cs typeface="Source Han Sans JP Medium"/>
              </a:rPr>
              <a:t>支援マニュアル</a:t>
            </a:r>
            <a:endParaRPr sz="1000"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6" name="object 13">
            <a:extLst>
              <a:ext uri="{FF2B5EF4-FFF2-40B4-BE49-F238E27FC236}">
                <a16:creationId xmlns:a16="http://schemas.microsoft.com/office/drawing/2014/main" id="{682B2ABD-81B8-096D-B4A5-0F53F0AD06B8}"/>
              </a:ext>
            </a:extLst>
          </p:cNvPr>
          <p:cNvSpPr/>
          <p:nvPr/>
        </p:nvSpPr>
        <p:spPr>
          <a:xfrm>
            <a:off x="1170699" y="4556137"/>
            <a:ext cx="1131721" cy="288290"/>
          </a:xfrm>
          <a:custGeom>
            <a:avLst/>
            <a:gdLst/>
            <a:ahLst/>
            <a:cxnLst/>
            <a:rect l="l" t="t" r="r" b="b"/>
            <a:pathLst>
              <a:path w="1080135" h="288289">
                <a:moveTo>
                  <a:pt x="395998" y="0"/>
                </a:moveTo>
                <a:lnTo>
                  <a:pt x="0" y="0"/>
                </a:lnTo>
                <a:lnTo>
                  <a:pt x="0" y="287997"/>
                </a:lnTo>
                <a:lnTo>
                  <a:pt x="395998" y="287997"/>
                </a:lnTo>
                <a:lnTo>
                  <a:pt x="395998" y="0"/>
                </a:lnTo>
                <a:close/>
              </a:path>
              <a:path w="1080135" h="288289">
                <a:moveTo>
                  <a:pt x="1079995" y="0"/>
                </a:moveTo>
                <a:lnTo>
                  <a:pt x="431990" y="0"/>
                </a:lnTo>
                <a:lnTo>
                  <a:pt x="431990" y="287997"/>
                </a:lnTo>
                <a:lnTo>
                  <a:pt x="1079995" y="287997"/>
                </a:lnTo>
                <a:lnTo>
                  <a:pt x="1079995" y="0"/>
                </a:lnTo>
                <a:close/>
              </a:path>
            </a:pathLst>
          </a:custGeom>
          <a:solidFill>
            <a:srgbClr val="F5821F"/>
          </a:solidFill>
        </p:spPr>
        <p:txBody>
          <a:bodyPr wrap="square" lIns="0" tIns="0" rIns="0" bIns="0" rtlCol="0" anchor="ctr"/>
          <a:lstStyle/>
          <a:p>
            <a:pPr algn="ctr"/>
            <a:r>
              <a:rPr lang="ja-JP" altLang="en-US" sz="900" b="1" dirty="0">
                <a:solidFill>
                  <a:srgbClr val="FFFFFF"/>
                </a:solidFill>
                <a:latin typeface="Meiryo UI" panose="020B0604030504040204" pitchFamily="50" charset="-128"/>
                <a:ea typeface="Meiryo UI" panose="020B0604030504040204" pitchFamily="50" charset="-128"/>
                <a:cs typeface="Source Han Sans JP"/>
              </a:rPr>
              <a:t>知る    　　理解する</a:t>
            </a:r>
            <a:endParaRPr sz="900" dirty="0">
              <a:latin typeface="Meiryo UI" panose="020B0604030504040204" pitchFamily="50" charset="-128"/>
              <a:ea typeface="Meiryo UI" panose="020B0604030504040204" pitchFamily="50" charset="-128"/>
            </a:endParaRPr>
          </a:p>
        </p:txBody>
      </p:sp>
      <p:sp>
        <p:nvSpPr>
          <p:cNvPr id="8" name="object 14">
            <a:extLst>
              <a:ext uri="{FF2B5EF4-FFF2-40B4-BE49-F238E27FC236}">
                <a16:creationId xmlns:a16="http://schemas.microsoft.com/office/drawing/2014/main" id="{B8BA3295-6296-894F-8415-854543106698}"/>
              </a:ext>
            </a:extLst>
          </p:cNvPr>
          <p:cNvSpPr txBox="1"/>
          <p:nvPr/>
        </p:nvSpPr>
        <p:spPr>
          <a:xfrm>
            <a:off x="1023961" y="4050412"/>
            <a:ext cx="1437005" cy="3128645"/>
          </a:xfrm>
          <a:prstGeom prst="rect">
            <a:avLst/>
          </a:prstGeom>
          <a:ln w="3594">
            <a:solidFill>
              <a:srgbClr val="F5821F"/>
            </a:solidFill>
          </a:ln>
        </p:spPr>
        <p:txBody>
          <a:bodyPr vert="horz" wrap="square" lIns="0" tIns="1905" rIns="0" bIns="0" rtlCol="0">
            <a:noAutofit/>
          </a:bodyPr>
          <a:lstStyle/>
          <a:p>
            <a:pPr>
              <a:lnSpc>
                <a:spcPct val="100000"/>
              </a:lnSpc>
              <a:spcBef>
                <a:spcPts val="15"/>
              </a:spcBef>
            </a:pPr>
            <a:endParaRPr sz="1100" dirty="0">
              <a:solidFill>
                <a:srgbClr val="414042"/>
              </a:solidFill>
              <a:latin typeface="Meiryo UI" panose="020B0604030504040204" pitchFamily="50" charset="-128"/>
              <a:ea typeface="Meiryo UI" panose="020B0604030504040204" pitchFamily="50" charset="-128"/>
              <a:cs typeface="Times New Roman"/>
            </a:endParaRPr>
          </a:p>
          <a:p>
            <a:pPr marL="7620" algn="ctr">
              <a:lnSpc>
                <a:spcPct val="100000"/>
              </a:lnSpc>
            </a:pPr>
            <a:r>
              <a:rPr sz="1000" b="1" spc="35" dirty="0" err="1">
                <a:solidFill>
                  <a:srgbClr val="414042"/>
                </a:solidFill>
                <a:latin typeface="Meiryo UI" panose="020B0604030504040204" pitchFamily="50" charset="-128"/>
                <a:ea typeface="Meiryo UI" panose="020B0604030504040204" pitchFamily="50" charset="-128"/>
                <a:cs typeface="Source Han Sans JP Heavy"/>
              </a:rPr>
              <a:t>本編</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10" name="object 19">
            <a:extLst>
              <a:ext uri="{FF2B5EF4-FFF2-40B4-BE49-F238E27FC236}">
                <a16:creationId xmlns:a16="http://schemas.microsoft.com/office/drawing/2014/main" id="{C1D3055C-01FE-38B5-3E9E-C627C5517F82}"/>
              </a:ext>
            </a:extLst>
          </p:cNvPr>
          <p:cNvSpPr/>
          <p:nvPr/>
        </p:nvSpPr>
        <p:spPr>
          <a:xfrm>
            <a:off x="2541647" y="5849037"/>
            <a:ext cx="108585"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D7BAC36-31DF-276C-5A6E-734E87A19EA7}"/>
              </a:ext>
            </a:extLst>
          </p:cNvPr>
          <p:cNvSpPr txBox="1"/>
          <p:nvPr/>
        </p:nvSpPr>
        <p:spPr>
          <a:xfrm>
            <a:off x="2541647" y="9439096"/>
            <a:ext cx="4311341" cy="400110"/>
          </a:xfrm>
          <a:prstGeom prst="rect">
            <a:avLst/>
          </a:prstGeom>
          <a:noFill/>
        </p:spPr>
        <p:txBody>
          <a:bodyPr wrap="square" rtlCol="0">
            <a:spAutoFit/>
          </a:bodyPr>
          <a:lstStyle/>
          <a:p>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東京都ヤングケアラー・コーディネーター事例集については、本マニュアルの第</a:t>
            </a:r>
            <a:r>
              <a:rPr kumimoji="1" lang="en-US" altLang="ja-JP" sz="1000" dirty="0">
                <a:solidFill>
                  <a:srgbClr val="414042"/>
                </a:solidFill>
                <a:latin typeface="Meiryo UI" panose="020B0604030504040204" pitchFamily="50" charset="-128"/>
                <a:ea typeface="Meiryo UI" panose="020B0604030504040204" pitchFamily="50" charset="-128"/>
              </a:rPr>
              <a:t>4</a:t>
            </a:r>
            <a:r>
              <a:rPr kumimoji="1" lang="ja-JP" altLang="en-US" sz="1000" dirty="0">
                <a:solidFill>
                  <a:srgbClr val="414042"/>
                </a:solidFill>
                <a:latin typeface="Meiryo UI" panose="020B0604030504040204" pitchFamily="50" charset="-128"/>
                <a:ea typeface="Meiryo UI" panose="020B0604030504040204" pitchFamily="50" charset="-128"/>
              </a:rPr>
              <a:t>章「</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ヤングケアラー・コーディネーター（</a:t>
            </a:r>
            <a:r>
              <a:rPr kumimoji="1" lang="en-US" altLang="ja-JP" sz="1000" dirty="0">
                <a:solidFill>
                  <a:srgbClr val="414042"/>
                </a:solidFill>
                <a:latin typeface="Meiryo UI" panose="020B0604030504040204" pitchFamily="50" charset="-128"/>
                <a:ea typeface="Meiryo UI" panose="020B0604030504040204" pitchFamily="50" charset="-128"/>
              </a:rPr>
              <a:t>YCC</a:t>
            </a:r>
            <a:r>
              <a:rPr kumimoji="1" lang="ja-JP" altLang="en-US" sz="1000" dirty="0">
                <a:solidFill>
                  <a:srgbClr val="414042"/>
                </a:solidFill>
                <a:latin typeface="Meiryo UI" panose="020B0604030504040204" pitchFamily="50" charset="-128"/>
                <a:ea typeface="Meiryo UI" panose="020B0604030504040204" pitchFamily="50" charset="-128"/>
              </a:rPr>
              <a:t>）</a:t>
            </a:r>
            <a:r>
              <a:rPr kumimoji="1" lang="en-US" altLang="ja-JP" sz="1000" dirty="0">
                <a:solidFill>
                  <a:srgbClr val="414042"/>
                </a:solidFill>
                <a:latin typeface="Meiryo UI" panose="020B0604030504040204" pitchFamily="50" charset="-128"/>
                <a:ea typeface="Meiryo UI" panose="020B0604030504040204" pitchFamily="50" charset="-128"/>
              </a:rPr>
              <a:t>』</a:t>
            </a:r>
            <a:r>
              <a:rPr kumimoji="1" lang="ja-JP" altLang="en-US" sz="1000" dirty="0">
                <a:solidFill>
                  <a:srgbClr val="414042"/>
                </a:solidFill>
                <a:latin typeface="Meiryo UI" panose="020B0604030504040204" pitchFamily="50" charset="-128"/>
                <a:ea typeface="Meiryo UI" panose="020B0604030504040204" pitchFamily="50" charset="-128"/>
              </a:rPr>
              <a:t>の役割」をご覧ください。</a:t>
            </a:r>
          </a:p>
        </p:txBody>
      </p:sp>
      <p:sp>
        <p:nvSpPr>
          <p:cNvPr id="16" name="object 17">
            <a:extLst>
              <a:ext uri="{FF2B5EF4-FFF2-40B4-BE49-F238E27FC236}">
                <a16:creationId xmlns:a16="http://schemas.microsoft.com/office/drawing/2014/main" id="{587B557A-F39C-D79F-249A-B8DC814E0D32}"/>
              </a:ext>
            </a:extLst>
          </p:cNvPr>
          <p:cNvSpPr txBox="1"/>
          <p:nvPr/>
        </p:nvSpPr>
        <p:spPr>
          <a:xfrm>
            <a:off x="2917099" y="4238319"/>
            <a:ext cx="3352165" cy="151323"/>
          </a:xfrm>
          <a:prstGeom prst="rect">
            <a:avLst/>
          </a:prstGeom>
        </p:spPr>
        <p:txBody>
          <a:bodyPr vert="horz" wrap="square" lIns="0" tIns="12700" rIns="0" bIns="0" rtlCol="0">
            <a:spAutoFit/>
          </a:bodyPr>
          <a:lstStyle/>
          <a:p>
            <a:pPr marL="12700" algn="ctr">
              <a:lnSpc>
                <a:spcPct val="100000"/>
              </a:lnSpc>
              <a:spcBef>
                <a:spcPts val="100"/>
              </a:spcBef>
            </a:pPr>
            <a:r>
              <a:rPr lang="ja-JP" altLang="en-US" sz="900" dirty="0">
                <a:solidFill>
                  <a:srgbClr val="414042"/>
                </a:solidFill>
                <a:latin typeface="Meiryo UI" panose="020B0604030504040204" pitchFamily="50" charset="-128"/>
                <a:ea typeface="Meiryo UI" panose="020B0604030504040204" pitchFamily="50" charset="-128"/>
                <a:cs typeface="Source Han Sans JP"/>
              </a:rPr>
              <a:t>本編のうち要点抜粋、支援機関別のポイントや事例を記載したもの</a:t>
            </a:r>
            <a:endParaRPr sz="900" dirty="0">
              <a:solidFill>
                <a:srgbClr val="414042"/>
              </a:solidFill>
              <a:latin typeface="Meiryo UI" panose="020B0604030504040204" pitchFamily="50" charset="-128"/>
              <a:ea typeface="Meiryo UI" panose="020B0604030504040204" pitchFamily="50" charset="-128"/>
              <a:cs typeface="Source Han Sans JP"/>
            </a:endParaRPr>
          </a:p>
        </p:txBody>
      </p:sp>
      <p:graphicFrame>
        <p:nvGraphicFramePr>
          <p:cNvPr id="17" name="object 18">
            <a:extLst>
              <a:ext uri="{FF2B5EF4-FFF2-40B4-BE49-F238E27FC236}">
                <a16:creationId xmlns:a16="http://schemas.microsoft.com/office/drawing/2014/main" id="{93E06322-56DD-0FE6-22E2-4BA9F1025FBE}"/>
              </a:ext>
            </a:extLst>
          </p:cNvPr>
          <p:cNvGraphicFramePr>
            <a:graphicFrameLocks noGrp="1"/>
          </p:cNvGraphicFramePr>
          <p:nvPr>
            <p:extLst>
              <p:ext uri="{D42A27DB-BD31-4B8C-83A1-F6EECF244321}">
                <p14:modId xmlns:p14="http://schemas.microsoft.com/office/powerpoint/2010/main" val="726457777"/>
              </p:ext>
            </p:extLst>
          </p:nvPr>
        </p:nvGraphicFramePr>
        <p:xfrm>
          <a:off x="2721857" y="4530314"/>
          <a:ext cx="3723395" cy="4816886"/>
        </p:xfrm>
        <a:graphic>
          <a:graphicData uri="http://schemas.openxmlformats.org/drawingml/2006/table">
            <a:tbl>
              <a:tblPr firstRow="1" bandRow="1">
                <a:tableStyleId>{2D5ABB26-0587-4C30-8999-92F81FD0307C}</a:tableStyleId>
              </a:tblPr>
              <a:tblGrid>
                <a:gridCol w="1252765">
                  <a:extLst>
                    <a:ext uri="{9D8B030D-6E8A-4147-A177-3AD203B41FA5}">
                      <a16:colId xmlns:a16="http://schemas.microsoft.com/office/drawing/2014/main" val="20000"/>
                    </a:ext>
                  </a:extLst>
                </a:gridCol>
                <a:gridCol w="1258749">
                  <a:extLst>
                    <a:ext uri="{9D8B030D-6E8A-4147-A177-3AD203B41FA5}">
                      <a16:colId xmlns:a16="http://schemas.microsoft.com/office/drawing/2014/main" val="20001"/>
                    </a:ext>
                  </a:extLst>
                </a:gridCol>
                <a:gridCol w="1211881">
                  <a:extLst>
                    <a:ext uri="{9D8B030D-6E8A-4147-A177-3AD203B41FA5}">
                      <a16:colId xmlns:a16="http://schemas.microsoft.com/office/drawing/2014/main" val="20002"/>
                    </a:ext>
                  </a:extLst>
                </a:gridCol>
              </a:tblGrid>
              <a:tr h="367703">
                <a:tc>
                  <a:txBody>
                    <a:bodyPr/>
                    <a:lstStyle/>
                    <a:p>
                      <a:pPr algn="ctr">
                        <a:lnSpc>
                          <a:spcPct val="100000"/>
                        </a:lnSpc>
                        <a:spcBef>
                          <a:spcPts val="10"/>
                        </a:spcBef>
                      </a:pPr>
                      <a:endParaRPr sz="800" spc="0">
                        <a:solidFill>
                          <a:srgbClr val="414042"/>
                        </a:solidFill>
                        <a:latin typeface="Meiryo UI" panose="020B0604030504040204" pitchFamily="50" charset="-128"/>
                        <a:ea typeface="Meiryo UI" panose="020B0604030504040204" pitchFamily="50" charset="-128"/>
                        <a:cs typeface="Times New Roman"/>
                      </a:endParaRPr>
                    </a:p>
                    <a:p>
                      <a:pPr marL="260985" marR="135255" indent="-135890" algn="ctr">
                        <a:lnSpc>
                          <a:spcPct val="119100"/>
                        </a:lnSpc>
                      </a:pPr>
                      <a:r>
                        <a:rPr sz="700" spc="0">
                          <a:solidFill>
                            <a:srgbClr val="414042"/>
                          </a:solidFill>
                          <a:latin typeface="Meiryo UI" panose="020B0604030504040204" pitchFamily="50" charset="-128"/>
                          <a:ea typeface="Meiryo UI" panose="020B0604030504040204" pitchFamily="50" charset="-128"/>
                          <a:cs typeface="Source Han Sans JP"/>
                        </a:rPr>
                        <a:t>東京都ヤングケアラー</a:t>
                      </a:r>
                      <a:endParaRPr lang="en-US" sz="700" spc="0">
                        <a:solidFill>
                          <a:srgbClr val="414042"/>
                        </a:solidFill>
                        <a:latin typeface="Meiryo UI" panose="020B0604030504040204" pitchFamily="50" charset="-128"/>
                        <a:ea typeface="Meiryo UI" panose="020B0604030504040204" pitchFamily="50" charset="-128"/>
                        <a:cs typeface="Source Han Sans JP"/>
                      </a:endParaRPr>
                    </a:p>
                    <a:p>
                      <a:pPr marL="260985" marR="135255" indent="-135890" algn="ctr">
                        <a:lnSpc>
                          <a:spcPct val="119100"/>
                        </a:lnSpc>
                      </a:pPr>
                      <a:r>
                        <a:rPr sz="700" spc="0">
                          <a:solidFill>
                            <a:srgbClr val="414042"/>
                          </a:solidFill>
                          <a:latin typeface="Meiryo UI" panose="020B0604030504040204" pitchFamily="50" charset="-128"/>
                          <a:ea typeface="Meiryo UI" panose="020B0604030504040204" pitchFamily="50" charset="-128"/>
                          <a:cs typeface="Source Han Sans JP"/>
                        </a:rPr>
                        <a:t>支援マニュアル</a:t>
                      </a: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1270" marB="0">
                    <a:lnR w="38100">
                      <a:solidFill>
                        <a:srgbClr val="FFFFFF"/>
                      </a:solidFill>
                      <a:prstDash val="solid"/>
                    </a:lnR>
                    <a:lnB>
                      <a:noFill/>
                    </a:lnB>
                    <a:solidFill>
                      <a:srgbClr val="FFEFE1"/>
                    </a:solidFill>
                  </a:tcPr>
                </a:tc>
                <a:tc>
                  <a:txBody>
                    <a:bodyPr/>
                    <a:lstStyle/>
                    <a:p>
                      <a:pPr algn="ctr">
                        <a:lnSpc>
                          <a:spcPct val="100000"/>
                        </a:lnSpc>
                        <a:spcBef>
                          <a:spcPts val="10"/>
                        </a:spcBef>
                      </a:pPr>
                      <a:endParaRPr sz="800" spc="0" dirty="0">
                        <a:solidFill>
                          <a:srgbClr val="414042"/>
                        </a:solidFill>
                        <a:latin typeface="Meiryo UI" panose="020B0604030504040204" pitchFamily="50" charset="-128"/>
                        <a:ea typeface="Meiryo UI" panose="020B0604030504040204" pitchFamily="50" charset="-128"/>
                        <a:cs typeface="Times New Roman"/>
                      </a:endParaRPr>
                    </a:p>
                    <a:p>
                      <a:pPr marL="278765" marR="135255" indent="-135890" algn="ctr">
                        <a:lnSpc>
                          <a:spcPct val="119100"/>
                        </a:lnSpc>
                      </a:pPr>
                      <a:r>
                        <a:rPr sz="700" spc="0" dirty="0" err="1">
                          <a:solidFill>
                            <a:srgbClr val="414042"/>
                          </a:solidFill>
                          <a:latin typeface="Meiryo UI" panose="020B0604030504040204" pitchFamily="50" charset="-128"/>
                          <a:ea typeface="Meiryo UI" panose="020B0604030504040204" pitchFamily="50" charset="-128"/>
                          <a:cs typeface="Source Han Sans JP"/>
                        </a:rPr>
                        <a:t>東京都ヤングケアラ</a:t>
                      </a:r>
                      <a:r>
                        <a:rPr sz="700" spc="0" dirty="0">
                          <a:solidFill>
                            <a:srgbClr val="414042"/>
                          </a:solidFill>
                          <a:latin typeface="Meiryo UI" panose="020B0604030504040204" pitchFamily="50" charset="-128"/>
                          <a:ea typeface="Meiryo UI" panose="020B0604030504040204" pitchFamily="50" charset="-128"/>
                          <a:cs typeface="Source Han Sans JP"/>
                        </a:rPr>
                        <a:t>ー</a:t>
                      </a:r>
                      <a:endParaRPr lang="en-US"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35255" indent="-135890" algn="ctr">
                        <a:lnSpc>
                          <a:spcPct val="119100"/>
                        </a:lnSpc>
                      </a:pPr>
                      <a:r>
                        <a:rPr sz="700" spc="0" dirty="0" err="1">
                          <a:solidFill>
                            <a:srgbClr val="414042"/>
                          </a:solidFill>
                          <a:latin typeface="Meiryo UI" panose="020B0604030504040204" pitchFamily="50" charset="-128"/>
                          <a:ea typeface="Meiryo UI" panose="020B0604030504040204" pitchFamily="50" charset="-128"/>
                          <a:cs typeface="Source Han Sans JP"/>
                        </a:rPr>
                        <a:t>支援マニュアル</a:t>
                      </a: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1270" marB="0">
                    <a:lnL w="38100" cap="flat" cmpd="sng" algn="ctr">
                      <a:solidFill>
                        <a:srgbClr val="FFFFFF"/>
                      </a:solidFill>
                      <a:prstDash val="solid"/>
                      <a:round/>
                      <a:headEnd type="none" w="med" len="med"/>
                      <a:tailEnd type="none" w="med" len="med"/>
                    </a:lnL>
                    <a:lnR w="38100">
                      <a:solidFill>
                        <a:srgbClr val="FFFFFF"/>
                      </a:solidFill>
                      <a:prstDash val="solid"/>
                    </a:lnR>
                    <a:lnB>
                      <a:noFill/>
                    </a:lnB>
                    <a:solidFill>
                      <a:srgbClr val="FFEFE1"/>
                    </a:solidFill>
                  </a:tcPr>
                </a:tc>
                <a:tc>
                  <a:txBody>
                    <a:bodyPr/>
                    <a:lstStyle/>
                    <a:p>
                      <a:pPr algn="ctr">
                        <a:lnSpc>
                          <a:spcPct val="100000"/>
                        </a:lnSpc>
                        <a:spcBef>
                          <a:spcPts val="10"/>
                        </a:spcBef>
                      </a:pPr>
                      <a:endParaRPr sz="800" spc="0" dirty="0">
                        <a:solidFill>
                          <a:srgbClr val="414042"/>
                        </a:solidFill>
                        <a:latin typeface="Meiryo UI" panose="020B0604030504040204" pitchFamily="50" charset="-128"/>
                        <a:ea typeface="Meiryo UI" panose="020B0604030504040204" pitchFamily="50" charset="-128"/>
                        <a:cs typeface="Times New Roman"/>
                      </a:endParaRPr>
                    </a:p>
                    <a:p>
                      <a:pPr marL="278765" marR="116839" indent="-135890" algn="ctr">
                        <a:lnSpc>
                          <a:spcPct val="119100"/>
                        </a:lnSpc>
                      </a:pPr>
                      <a:r>
                        <a:rPr sz="700" spc="0" dirty="0" err="1">
                          <a:solidFill>
                            <a:srgbClr val="414042"/>
                          </a:solidFill>
                          <a:latin typeface="Meiryo UI" panose="020B0604030504040204" pitchFamily="50" charset="-128"/>
                          <a:ea typeface="Meiryo UI" panose="020B0604030504040204" pitchFamily="50" charset="-128"/>
                          <a:cs typeface="Source Han Sans JP"/>
                        </a:rPr>
                        <a:t>東京都ヤングケアラ</a:t>
                      </a:r>
                      <a:r>
                        <a:rPr sz="700" spc="0" dirty="0">
                          <a:solidFill>
                            <a:srgbClr val="414042"/>
                          </a:solidFill>
                          <a:latin typeface="Meiryo UI" panose="020B0604030504040204" pitchFamily="50" charset="-128"/>
                          <a:ea typeface="Meiryo UI" panose="020B0604030504040204" pitchFamily="50" charset="-128"/>
                          <a:cs typeface="Source Han Sans JP"/>
                        </a:rPr>
                        <a:t>ー</a:t>
                      </a:r>
                      <a:endParaRPr lang="en-US"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16839" indent="-135890" algn="ctr">
                        <a:lnSpc>
                          <a:spcPct val="119100"/>
                        </a:lnSpc>
                      </a:pPr>
                      <a:r>
                        <a:rPr sz="700" spc="0" dirty="0" err="1">
                          <a:solidFill>
                            <a:srgbClr val="414042"/>
                          </a:solidFill>
                          <a:latin typeface="Meiryo UI" panose="020B0604030504040204" pitchFamily="50" charset="-128"/>
                          <a:ea typeface="Meiryo UI" panose="020B0604030504040204" pitchFamily="50" charset="-128"/>
                          <a:cs typeface="Source Han Sans JP"/>
                        </a:rPr>
                        <a:t>支援マニュアル</a:t>
                      </a: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1270" marB="0">
                    <a:lnL w="38100">
                      <a:solidFill>
                        <a:srgbClr val="FFFFFF"/>
                      </a:solidFill>
                      <a:prstDash val="solid"/>
                    </a:lnL>
                    <a:lnB>
                      <a:noFill/>
                    </a:lnB>
                    <a:solidFill>
                      <a:srgbClr val="FFEFE1"/>
                    </a:solidFill>
                  </a:tcPr>
                </a:tc>
                <a:extLst>
                  <a:ext uri="{0D108BD9-81ED-4DB2-BD59-A6C34878D82A}">
                    <a16:rowId xmlns:a16="http://schemas.microsoft.com/office/drawing/2014/main" val="10000"/>
                  </a:ext>
                </a:extLst>
              </a:tr>
              <a:tr h="495300">
                <a:tc>
                  <a:txBody>
                    <a:bodyPr/>
                    <a:lstStyle/>
                    <a:p>
                      <a:pPr marL="260985" marR="135255" lvl="0" indent="-135890" algn="ctr" defTabSz="914400" eaLnBrk="1" fontAlgn="auto" latinLnBrk="0" hangingPunct="1">
                        <a:lnSpc>
                          <a:spcPct val="119100"/>
                        </a:lnSpc>
                        <a:spcBef>
                          <a:spcPts val="5"/>
                        </a:spcBef>
                        <a:spcAft>
                          <a:spcPts val="0"/>
                        </a:spcAft>
                        <a:buClrTx/>
                        <a:buSzTx/>
                        <a:buFontTx/>
                        <a:buNone/>
                        <a:tabLst/>
                        <a:defRPr/>
                      </a:pPr>
                      <a:r>
                        <a:rPr lang="ja-JP" altLang="en-US" sz="1000" b="1" spc="0" dirty="0">
                          <a:solidFill>
                            <a:srgbClr val="414042"/>
                          </a:solidFill>
                          <a:latin typeface="Meiryo UI" panose="020B0604030504040204" pitchFamily="50" charset="-128"/>
                          <a:ea typeface="Meiryo UI" panose="020B0604030504040204" pitchFamily="50" charset="-128"/>
                        </a:rPr>
                        <a:t>児童</a:t>
                      </a:r>
                      <a:r>
                        <a:rPr lang="zh-TW" altLang="en-US" sz="1000" b="1" spc="0" dirty="0">
                          <a:solidFill>
                            <a:srgbClr val="414042"/>
                          </a:solidFill>
                          <a:latin typeface="Meiryo UI" panose="020B0604030504040204" pitchFamily="50" charset="-128"/>
                          <a:ea typeface="Meiryo UI" panose="020B0604030504040204" pitchFamily="50" charset="-128"/>
                        </a:rPr>
                        <a:t>福祉</a:t>
                      </a:r>
                      <a:endParaRPr lang="en-US" altLang="zh-TW" sz="1000" b="1" spc="0" dirty="0">
                        <a:solidFill>
                          <a:srgbClr val="414042"/>
                        </a:solidFill>
                        <a:latin typeface="Meiryo UI" panose="020B0604030504040204" pitchFamily="50" charset="-128"/>
                        <a:ea typeface="Meiryo UI" panose="020B0604030504040204" pitchFamily="50" charset="-128"/>
                      </a:endParaRPr>
                    </a:p>
                    <a:p>
                      <a:pPr marL="26098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rPr>
                        <a:t>関係機関 編</a:t>
                      </a:r>
                      <a:endParaRPr lang="zh-TW" altLang="en-US" sz="1000" spc="0" dirty="0">
                        <a:solidFill>
                          <a:srgbClr val="414042"/>
                        </a:solidFill>
                        <a:latin typeface="Meiryo UI" panose="020B0604030504040204" pitchFamily="50" charset="-128"/>
                        <a:ea typeface="Meiryo UI" panose="020B0604030504040204" pitchFamily="50" charset="-128"/>
                      </a:endParaRPr>
                    </a:p>
                  </a:txBody>
                  <a:tcPr marL="0" marR="0" marT="66675" marB="0">
                    <a:lnR w="38100">
                      <a:solidFill>
                        <a:srgbClr val="FFFFFF"/>
                      </a:solidFill>
                      <a:prstDash val="solid"/>
                    </a:lnR>
                    <a:lnT>
                      <a:noFill/>
                    </a:lnT>
                    <a:lnB w="38100">
                      <a:solidFill>
                        <a:srgbClr val="FFFFFF"/>
                      </a:solidFill>
                      <a:prstDash val="solid"/>
                    </a:lnB>
                    <a:solidFill>
                      <a:srgbClr val="FFEFE1"/>
                    </a:solidFill>
                  </a:tcPr>
                </a:tc>
                <a:tc>
                  <a:txBody>
                    <a:bodyPr/>
                    <a:lstStyle/>
                    <a:p>
                      <a:pPr marL="260985" marR="135255" lvl="0" indent="-135890" algn="ctr" defTabSz="914400" eaLnBrk="1" fontAlgn="auto" latinLnBrk="0" hangingPunct="1">
                        <a:lnSpc>
                          <a:spcPct val="119100"/>
                        </a:lnSpc>
                        <a:spcBef>
                          <a:spcPts val="5"/>
                        </a:spcBef>
                        <a:spcAft>
                          <a:spcPts val="0"/>
                        </a:spcAft>
                        <a:buClrTx/>
                        <a:buSzTx/>
                        <a:buFontTx/>
                        <a:buNone/>
                        <a:tabLst/>
                        <a:defRPr/>
                      </a:pPr>
                      <a:r>
                        <a:rPr lang="ja-JP" altLang="en-US" sz="1000" b="1" spc="0" dirty="0">
                          <a:solidFill>
                            <a:srgbClr val="414042"/>
                          </a:solidFill>
                          <a:latin typeface="Meiryo UI" panose="020B0604030504040204" pitchFamily="50" charset="-128"/>
                          <a:ea typeface="Meiryo UI" panose="020B0604030504040204" pitchFamily="50" charset="-128"/>
                        </a:rPr>
                        <a:t>教育</a:t>
                      </a:r>
                      <a:r>
                        <a:rPr lang="zh-TW" altLang="en-US" sz="1000" b="1" spc="0" dirty="0">
                          <a:solidFill>
                            <a:srgbClr val="414042"/>
                          </a:solidFill>
                          <a:latin typeface="Meiryo UI" panose="020B0604030504040204" pitchFamily="50" charset="-128"/>
                          <a:ea typeface="Meiryo UI" panose="020B0604030504040204" pitchFamily="50" charset="-128"/>
                        </a:rPr>
                        <a:t>関係</a:t>
                      </a:r>
                      <a:endParaRPr lang="en-US" altLang="zh-TW" sz="1000" b="1" spc="0" dirty="0">
                        <a:solidFill>
                          <a:srgbClr val="414042"/>
                        </a:solidFill>
                        <a:latin typeface="Meiryo UI" panose="020B0604030504040204" pitchFamily="50" charset="-128"/>
                        <a:ea typeface="Meiryo UI" panose="020B0604030504040204" pitchFamily="50" charset="-128"/>
                      </a:endParaRPr>
                    </a:p>
                    <a:p>
                      <a:pPr marL="26098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rPr>
                        <a:t>機関</a:t>
                      </a:r>
                      <a:r>
                        <a:rPr lang="en-US" altLang="ja-JP" sz="1000" b="1" spc="0" dirty="0">
                          <a:solidFill>
                            <a:srgbClr val="414042"/>
                          </a:solidFill>
                          <a:latin typeface="Meiryo UI" panose="020B0604030504040204" pitchFamily="50" charset="-128"/>
                          <a:ea typeface="Meiryo UI" panose="020B0604030504040204" pitchFamily="50" charset="-128"/>
                        </a:rPr>
                        <a:t>(</a:t>
                      </a:r>
                      <a:r>
                        <a:rPr lang="ja-JP" altLang="en-US" sz="1000" b="1" spc="0" dirty="0">
                          <a:solidFill>
                            <a:srgbClr val="414042"/>
                          </a:solidFill>
                          <a:latin typeface="Meiryo UI" panose="020B0604030504040204" pitchFamily="50" charset="-128"/>
                          <a:ea typeface="Meiryo UI" panose="020B0604030504040204" pitchFamily="50" charset="-128"/>
                        </a:rPr>
                        <a:t>学校</a:t>
                      </a:r>
                      <a:r>
                        <a:rPr lang="en-US" altLang="ja-JP" sz="1000" b="1" spc="0" dirty="0">
                          <a:solidFill>
                            <a:srgbClr val="414042"/>
                          </a:solidFill>
                          <a:latin typeface="Meiryo UI" panose="020B0604030504040204" pitchFamily="50" charset="-128"/>
                          <a:ea typeface="Meiryo UI" panose="020B0604030504040204" pitchFamily="50" charset="-128"/>
                        </a:rPr>
                        <a:t>)</a:t>
                      </a:r>
                      <a:r>
                        <a:rPr lang="zh-TW" altLang="en-US" sz="1000" b="1" spc="0" dirty="0">
                          <a:solidFill>
                            <a:srgbClr val="414042"/>
                          </a:solidFill>
                          <a:latin typeface="Meiryo UI" panose="020B0604030504040204" pitchFamily="50" charset="-128"/>
                          <a:ea typeface="Meiryo UI" panose="020B0604030504040204" pitchFamily="50" charset="-128"/>
                        </a:rPr>
                        <a:t> 編</a:t>
                      </a:r>
                      <a:endParaRPr lang="zh-TW" altLang="en-US" sz="1000" spc="0" dirty="0">
                        <a:solidFill>
                          <a:srgbClr val="414042"/>
                        </a:solidFill>
                        <a:latin typeface="Meiryo UI" panose="020B0604030504040204" pitchFamily="50" charset="-128"/>
                        <a:ea typeface="Meiryo UI" panose="020B0604030504040204" pitchFamily="50" charset="-128"/>
                      </a:endParaRPr>
                    </a:p>
                  </a:txBody>
                  <a:tcPr marL="0" marR="0" marT="66675" marB="0">
                    <a:lnL w="38100" cap="flat" cmpd="sng" algn="ctr">
                      <a:solidFill>
                        <a:srgbClr val="FFFFFF"/>
                      </a:solidFill>
                      <a:prstDash val="solid"/>
                      <a:round/>
                      <a:headEnd type="none" w="med" len="med"/>
                      <a:tailEnd type="none" w="med" len="med"/>
                    </a:lnL>
                    <a:lnR w="38100">
                      <a:solidFill>
                        <a:srgbClr val="FFFFFF"/>
                      </a:solidFill>
                      <a:prstDash val="solid"/>
                    </a:lnR>
                    <a:lnT>
                      <a:noFill/>
                    </a:lnT>
                    <a:lnB w="38100" cap="flat" cmpd="sng" algn="ctr">
                      <a:solidFill>
                        <a:srgbClr val="FFFFFF"/>
                      </a:solidFill>
                      <a:prstDash val="solid"/>
                      <a:round/>
                      <a:headEnd type="none" w="med" len="med"/>
                      <a:tailEnd type="none" w="med" len="med"/>
                    </a:lnB>
                    <a:solidFill>
                      <a:srgbClr val="FFEFE1"/>
                    </a:solidFill>
                  </a:tcPr>
                </a:tc>
                <a:tc>
                  <a:txBody>
                    <a:bodyPr/>
                    <a:lstStyle/>
                    <a:p>
                      <a:pPr marL="260985" marR="135255" lvl="0" indent="-135890" algn="ctr" defTabSz="914400" eaLnBrk="1" fontAlgn="auto" latinLnBrk="0" hangingPunct="1">
                        <a:lnSpc>
                          <a:spcPct val="119100"/>
                        </a:lnSpc>
                        <a:spcBef>
                          <a:spcPts val="5"/>
                        </a:spcBef>
                        <a:spcAft>
                          <a:spcPts val="0"/>
                        </a:spcAft>
                        <a:buClrTx/>
                        <a:buSzTx/>
                        <a:buFontTx/>
                        <a:buNone/>
                        <a:tabLst/>
                        <a:defRPr/>
                      </a:pPr>
                      <a:r>
                        <a:rPr lang="ja-JP" altLang="en-US" sz="1000" b="1" spc="0" dirty="0">
                          <a:solidFill>
                            <a:srgbClr val="414042"/>
                          </a:solidFill>
                          <a:latin typeface="Meiryo UI" panose="020B0604030504040204" pitchFamily="50" charset="-128"/>
                          <a:ea typeface="Meiryo UI" panose="020B0604030504040204" pitchFamily="50" charset="-128"/>
                        </a:rPr>
                        <a:t>生活</a:t>
                      </a:r>
                      <a:r>
                        <a:rPr lang="zh-TW" altLang="en-US" sz="1000" b="1" spc="0" dirty="0">
                          <a:solidFill>
                            <a:srgbClr val="414042"/>
                          </a:solidFill>
                          <a:latin typeface="Meiryo UI" panose="020B0604030504040204" pitchFamily="50" charset="-128"/>
                          <a:ea typeface="Meiryo UI" panose="020B0604030504040204" pitchFamily="50" charset="-128"/>
                        </a:rPr>
                        <a:t>福祉</a:t>
                      </a:r>
                      <a:endParaRPr lang="en-US" altLang="zh-TW" sz="1000" b="1" spc="0" dirty="0">
                        <a:solidFill>
                          <a:srgbClr val="414042"/>
                        </a:solidFill>
                        <a:latin typeface="Meiryo UI" panose="020B0604030504040204" pitchFamily="50" charset="-128"/>
                        <a:ea typeface="Meiryo UI" panose="020B0604030504040204" pitchFamily="50" charset="-128"/>
                      </a:endParaRPr>
                    </a:p>
                    <a:p>
                      <a:pPr marL="26098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rPr>
                        <a:t>関係機関 編</a:t>
                      </a:r>
                      <a:endParaRPr lang="zh-TW" altLang="en-US" sz="1000" spc="0" dirty="0">
                        <a:solidFill>
                          <a:srgbClr val="414042"/>
                        </a:solidFill>
                        <a:latin typeface="Meiryo UI" panose="020B0604030504040204" pitchFamily="50" charset="-128"/>
                        <a:ea typeface="Meiryo UI" panose="020B0604030504040204" pitchFamily="50" charset="-128"/>
                      </a:endParaRPr>
                    </a:p>
                  </a:txBody>
                  <a:tcPr marL="0" marR="0" marT="66675" marB="0">
                    <a:lnL w="38100">
                      <a:solidFill>
                        <a:srgbClr val="FFFFFF"/>
                      </a:solidFill>
                      <a:prstDash val="solid"/>
                    </a:lnL>
                    <a:lnT>
                      <a:noFill/>
                    </a:lnT>
                    <a:lnB w="38100">
                      <a:solidFill>
                        <a:srgbClr val="FFFFFF"/>
                      </a:solidFill>
                      <a:prstDash val="solid"/>
                    </a:lnB>
                    <a:solidFill>
                      <a:srgbClr val="FFEFE1"/>
                    </a:solidFill>
                  </a:tcPr>
                </a:tc>
                <a:extLst>
                  <a:ext uri="{0D108BD9-81ED-4DB2-BD59-A6C34878D82A}">
                    <a16:rowId xmlns:a16="http://schemas.microsoft.com/office/drawing/2014/main" val="10001"/>
                  </a:ext>
                </a:extLst>
              </a:tr>
              <a:tr h="755651">
                <a:tc>
                  <a:txBody>
                    <a:bodyPr/>
                    <a:lstStyle/>
                    <a:p>
                      <a:pPr marL="216535" marR="226695" indent="81280">
                        <a:lnSpc>
                          <a:spcPct val="108300"/>
                        </a:lnSpc>
                        <a:spcBef>
                          <a:spcPts val="525"/>
                        </a:spcBef>
                      </a:pPr>
                      <a:endParaRPr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nchor="ctr">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a:solidFill>
                        <a:srgbClr val="FFFFFF"/>
                      </a:solidFill>
                      <a:prstDash val="solid"/>
                    </a:lnB>
                    <a:solidFill>
                      <a:srgbClr val="FFEFE1"/>
                    </a:solidFill>
                  </a:tcPr>
                </a:tc>
                <a:tc>
                  <a:txBody>
                    <a:bodyPr/>
                    <a:lstStyle/>
                    <a:p>
                      <a:pPr marL="184785" marR="177165" lvl="0" indent="130810" defTabSz="914400" eaLnBrk="1" fontAlgn="auto" latinLnBrk="0" hangingPunct="1">
                        <a:lnSpc>
                          <a:spcPct val="108300"/>
                        </a:lnSpc>
                        <a:spcBef>
                          <a:spcPts val="525"/>
                        </a:spcBef>
                        <a:spcAft>
                          <a:spcPts val="0"/>
                        </a:spcAft>
                        <a:buClrTx/>
                        <a:buSzTx/>
                        <a:buFontTx/>
                        <a:buNone/>
                        <a:tabLst/>
                        <a:defRPr/>
                      </a:pP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tc>
                  <a:txBody>
                    <a:bodyPr/>
                    <a:lstStyle/>
                    <a:p>
                      <a:pPr marL="234315" marR="208279" lvl="0" indent="81280" defTabSz="914400" eaLnBrk="1" fontAlgn="auto" latinLnBrk="0" hangingPunct="1">
                        <a:lnSpc>
                          <a:spcPct val="108300"/>
                        </a:lnSpc>
                        <a:spcBef>
                          <a:spcPts val="525"/>
                        </a:spcBef>
                        <a:spcAft>
                          <a:spcPts val="0"/>
                        </a:spcAft>
                        <a:buClrTx/>
                        <a:buSzTx/>
                        <a:buFontTx/>
                        <a:buNone/>
                        <a:tabLst/>
                        <a:defRPr/>
                      </a:pP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nchor="ctr">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38100">
                      <a:solidFill>
                        <a:srgbClr val="FFFFFF"/>
                      </a:solidFill>
                      <a:prstDash val="solid"/>
                    </a:lnB>
                    <a:solidFill>
                      <a:srgbClr val="FFEFE1"/>
                    </a:solidFill>
                  </a:tcPr>
                </a:tc>
                <a:extLst>
                  <a:ext uri="{0D108BD9-81ED-4DB2-BD59-A6C34878D82A}">
                    <a16:rowId xmlns:a16="http://schemas.microsoft.com/office/drawing/2014/main" val="114195100"/>
                  </a:ext>
                </a:extLst>
              </a:tr>
              <a:tr h="807853">
                <a:tc>
                  <a:txBody>
                    <a:bodyPr/>
                    <a:lstStyle/>
                    <a:p>
                      <a:pPr marL="260985" marR="135255" indent="-135890" algn="ctr">
                        <a:lnSpc>
                          <a:spcPct val="119100"/>
                        </a:lnSpc>
                        <a:spcBef>
                          <a:spcPts val="5"/>
                        </a:spcBef>
                      </a:pPr>
                      <a:endParaRPr lang="en-US" altLang="ja-JP" sz="700" spc="0" dirty="0">
                        <a:solidFill>
                          <a:srgbClr val="414042"/>
                        </a:solidFill>
                        <a:latin typeface="Meiryo UI" panose="020B0604030504040204" pitchFamily="50" charset="-128"/>
                        <a:ea typeface="Meiryo UI" panose="020B0604030504040204" pitchFamily="50" charset="-128"/>
                        <a:cs typeface="Source Han Sans JP"/>
                      </a:endParaRPr>
                    </a:p>
                    <a:p>
                      <a:pPr marL="260985" marR="135255" indent="-135890" algn="ctr">
                        <a:lnSpc>
                          <a:spcPct val="119100"/>
                        </a:lnSpc>
                        <a:spcBef>
                          <a:spcPts val="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東京都ヤングケアラー</a:t>
                      </a:r>
                    </a:p>
                    <a:p>
                      <a:pPr marL="260985" marR="135255" indent="-135890" algn="ctr">
                        <a:lnSpc>
                          <a:spcPct val="119100"/>
                        </a:lnSpc>
                        <a:spcBef>
                          <a:spcPts val="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支援マニュアル</a:t>
                      </a:r>
                    </a:p>
                    <a:p>
                      <a:pPr marL="26098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rPr>
                        <a:t>障害福祉</a:t>
                      </a:r>
                      <a:endParaRPr lang="en-US" altLang="zh-TW" sz="1000" b="1" spc="0" dirty="0">
                        <a:solidFill>
                          <a:srgbClr val="414042"/>
                        </a:solidFill>
                        <a:latin typeface="Meiryo UI" panose="020B0604030504040204" pitchFamily="50" charset="-128"/>
                        <a:ea typeface="Meiryo UI" panose="020B0604030504040204" pitchFamily="50" charset="-128"/>
                      </a:endParaRPr>
                    </a:p>
                    <a:p>
                      <a:pPr marL="26098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rPr>
                        <a:t>関係機関 編</a:t>
                      </a:r>
                      <a:endParaRPr lang="zh-TW" altLang="en-US" sz="1000" spc="0" dirty="0">
                        <a:solidFill>
                          <a:srgbClr val="414042"/>
                        </a:solidFill>
                        <a:latin typeface="Meiryo UI" panose="020B0604030504040204" pitchFamily="50" charset="-128"/>
                        <a:ea typeface="Meiryo UI" panose="020B0604030504040204" pitchFamily="50" charset="-128"/>
                      </a:endParaRPr>
                    </a:p>
                    <a:p>
                      <a:pPr marL="260985" marR="135255" indent="-135890" algn="ctr">
                        <a:lnSpc>
                          <a:spcPct val="119100"/>
                        </a:lnSpc>
                        <a:spcBef>
                          <a:spcPts val="5"/>
                        </a:spcBef>
                      </a:pPr>
                      <a:endParaRPr sz="700" spc="0" dirty="0">
                        <a:solidFill>
                          <a:srgbClr val="414042"/>
                        </a:solidFill>
                        <a:latin typeface="Meiryo UI" panose="020B0604030504040204" pitchFamily="50" charset="-128"/>
                        <a:ea typeface="Meiryo UI" panose="020B0604030504040204" pitchFamily="50" charset="-128"/>
                      </a:endParaRPr>
                    </a:p>
                  </a:txBody>
                  <a:tcPr marL="0" marR="0" marT="4445" marB="0">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tc>
                  <a:txBody>
                    <a:bodyPr/>
                    <a:lstStyle/>
                    <a:p>
                      <a:pPr marL="278765" marR="135255" indent="-135890" algn="ctr">
                        <a:lnSpc>
                          <a:spcPct val="119100"/>
                        </a:lnSpc>
                        <a:spcBef>
                          <a:spcPts val="5"/>
                        </a:spcBef>
                      </a:pPr>
                      <a:endParaRPr lang="en-US" altLang="ja-JP"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35255" indent="-135890" algn="ctr">
                        <a:lnSpc>
                          <a:spcPct val="119100"/>
                        </a:lnSpc>
                        <a:spcBef>
                          <a:spcPts val="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東京都ヤングケアラー</a:t>
                      </a:r>
                    </a:p>
                    <a:p>
                      <a:pPr marL="278765" marR="135255" indent="-135890" algn="ctr">
                        <a:lnSpc>
                          <a:spcPct val="119100"/>
                        </a:lnSpc>
                        <a:spcBef>
                          <a:spcPts val="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支援マニュアル</a:t>
                      </a:r>
                    </a:p>
                    <a:p>
                      <a:pPr marL="27876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cs typeface="Source Han Sans JP"/>
                        </a:rPr>
                        <a:t>高齢者福祉</a:t>
                      </a:r>
                      <a:endParaRPr lang="en-US" altLang="zh-TW" sz="1000" b="1" spc="0" dirty="0">
                        <a:solidFill>
                          <a:srgbClr val="414042"/>
                        </a:solidFill>
                        <a:latin typeface="Meiryo UI" panose="020B0604030504040204" pitchFamily="50" charset="-128"/>
                        <a:ea typeface="Meiryo UI" panose="020B0604030504040204" pitchFamily="50" charset="-128"/>
                        <a:cs typeface="Source Han Sans JP"/>
                      </a:endParaRPr>
                    </a:p>
                    <a:p>
                      <a:pPr marL="278765" marR="135255" lvl="0" indent="-135890" algn="ctr" defTabSz="914400" eaLnBrk="1" fontAlgn="auto" latinLnBrk="0" hangingPunct="1">
                        <a:lnSpc>
                          <a:spcPct val="119100"/>
                        </a:lnSpc>
                        <a:spcBef>
                          <a:spcPts val="5"/>
                        </a:spcBef>
                        <a:spcAft>
                          <a:spcPts val="0"/>
                        </a:spcAft>
                        <a:buClrTx/>
                        <a:buSzTx/>
                        <a:buFontTx/>
                        <a:buNone/>
                        <a:tabLst/>
                        <a:defRPr/>
                      </a:pPr>
                      <a:r>
                        <a:rPr lang="zh-TW" altLang="en-US" sz="1000" b="1" spc="0" dirty="0">
                          <a:solidFill>
                            <a:srgbClr val="414042"/>
                          </a:solidFill>
                          <a:latin typeface="Meiryo UI" panose="020B0604030504040204" pitchFamily="50" charset="-128"/>
                          <a:ea typeface="Meiryo UI" panose="020B0604030504040204" pitchFamily="50" charset="-128"/>
                          <a:cs typeface="Source Han Sans JP"/>
                        </a:rPr>
                        <a:t>関係機関 編</a:t>
                      </a:r>
                      <a:endParaRPr lang="zh-TW"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tc>
                  <a:txBody>
                    <a:bodyPr/>
                    <a:lstStyle/>
                    <a:p>
                      <a:pPr marL="278765" marR="116839" indent="-135890" algn="ctr">
                        <a:lnSpc>
                          <a:spcPct val="119100"/>
                        </a:lnSpc>
                        <a:spcBef>
                          <a:spcPts val="5"/>
                        </a:spcBef>
                      </a:pPr>
                      <a:endParaRPr lang="en-US"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16839" indent="-135890" algn="ctr">
                        <a:lnSpc>
                          <a:spcPct val="119100"/>
                        </a:lnSpc>
                        <a:spcBef>
                          <a:spcPts val="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東京都ヤングケアラー</a:t>
                      </a:r>
                    </a:p>
                    <a:p>
                      <a:pPr marL="278765" marR="116839" indent="-135890" algn="ctr">
                        <a:lnSpc>
                          <a:spcPct val="119100"/>
                        </a:lnSpc>
                        <a:spcBef>
                          <a:spcPts val="5"/>
                        </a:spcBef>
                      </a:pPr>
                      <a:r>
                        <a:rPr lang="ja-JP" altLang="en-US" sz="700" spc="0" dirty="0">
                          <a:solidFill>
                            <a:srgbClr val="414042"/>
                          </a:solidFill>
                          <a:latin typeface="Meiryo UI" panose="020B0604030504040204" pitchFamily="50" charset="-128"/>
                          <a:ea typeface="Meiryo UI" panose="020B0604030504040204" pitchFamily="50" charset="-128"/>
                          <a:cs typeface="Source Han Sans JP"/>
                        </a:rPr>
                        <a:t>支援マニュアル</a:t>
                      </a:r>
                    </a:p>
                    <a:p>
                      <a:pPr marL="278765" marR="116839" lvl="0" indent="-135890" algn="ctr" defTabSz="914400" eaLnBrk="1" fontAlgn="auto" latinLnBrk="0" hangingPunct="1">
                        <a:lnSpc>
                          <a:spcPct val="119100"/>
                        </a:lnSpc>
                        <a:spcBef>
                          <a:spcPts val="5"/>
                        </a:spcBef>
                        <a:spcAft>
                          <a:spcPts val="0"/>
                        </a:spcAft>
                        <a:buClrTx/>
                        <a:buSzTx/>
                        <a:buFontTx/>
                        <a:buNone/>
                        <a:tabLst/>
                        <a:defRPr/>
                      </a:pPr>
                      <a:r>
                        <a:rPr lang="ja-JP" altLang="en-US" sz="1000" b="1" spc="0" dirty="0">
                          <a:solidFill>
                            <a:srgbClr val="414042"/>
                          </a:solidFill>
                          <a:latin typeface="Meiryo UI" panose="020B0604030504040204" pitchFamily="50" charset="-128"/>
                          <a:ea typeface="Meiryo UI" panose="020B0604030504040204" pitchFamily="50" charset="-128"/>
                          <a:cs typeface="Source Han Sans JP"/>
                        </a:rPr>
                        <a:t>保健・医療</a:t>
                      </a:r>
                      <a:endParaRPr lang="en-US" altLang="ja-JP" sz="1000" b="1" spc="0" dirty="0">
                        <a:solidFill>
                          <a:srgbClr val="414042"/>
                        </a:solidFill>
                        <a:latin typeface="Meiryo UI" panose="020B0604030504040204" pitchFamily="50" charset="-128"/>
                        <a:ea typeface="Meiryo UI" panose="020B0604030504040204" pitchFamily="50" charset="-128"/>
                        <a:cs typeface="Source Han Sans JP"/>
                      </a:endParaRPr>
                    </a:p>
                    <a:p>
                      <a:pPr marL="278765" marR="116839" lvl="0" indent="-135890" algn="ctr" defTabSz="914400" eaLnBrk="1" fontAlgn="auto" latinLnBrk="0" hangingPunct="1">
                        <a:lnSpc>
                          <a:spcPct val="119100"/>
                        </a:lnSpc>
                        <a:spcBef>
                          <a:spcPts val="5"/>
                        </a:spcBef>
                        <a:spcAft>
                          <a:spcPts val="0"/>
                        </a:spcAft>
                        <a:buClrTx/>
                        <a:buSzTx/>
                        <a:buFontTx/>
                        <a:buNone/>
                        <a:tabLst/>
                        <a:defRPr/>
                      </a:pPr>
                      <a:r>
                        <a:rPr lang="ja-JP" altLang="en-US" sz="1000" b="1" spc="0" dirty="0">
                          <a:solidFill>
                            <a:srgbClr val="414042"/>
                          </a:solidFill>
                          <a:latin typeface="Meiryo UI" panose="020B0604030504040204" pitchFamily="50" charset="-128"/>
                          <a:ea typeface="Meiryo UI" panose="020B0604030504040204" pitchFamily="50" charset="-128"/>
                          <a:cs typeface="Source Han Sans JP"/>
                        </a:rPr>
                        <a:t>関係機関 編</a:t>
                      </a: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p>
                      <a:pPr marL="278765" marR="116839" indent="-135890" algn="ctr">
                        <a:lnSpc>
                          <a:spcPct val="119100"/>
                        </a:lnSpc>
                        <a:spcBef>
                          <a:spcPts val="5"/>
                        </a:spcBef>
                      </a:pP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extLst>
                  <a:ext uri="{0D108BD9-81ED-4DB2-BD59-A6C34878D82A}">
                    <a16:rowId xmlns:a16="http://schemas.microsoft.com/office/drawing/2014/main" val="1144373457"/>
                  </a:ext>
                </a:extLst>
              </a:tr>
              <a:tr h="769810">
                <a:tc>
                  <a:txBody>
                    <a:bodyPr/>
                    <a:lstStyle/>
                    <a:p>
                      <a:pPr marL="260985" marR="135255" lvl="0" indent="-135890" algn="ctr" defTabSz="914400" eaLnBrk="1" fontAlgn="auto" latinLnBrk="0" hangingPunct="1">
                        <a:lnSpc>
                          <a:spcPct val="119100"/>
                        </a:lnSpc>
                        <a:spcBef>
                          <a:spcPts val="5"/>
                        </a:spcBef>
                        <a:spcAft>
                          <a:spcPts val="0"/>
                        </a:spcAft>
                        <a:buClrTx/>
                        <a:buSzTx/>
                        <a:buFontTx/>
                        <a:buNone/>
                        <a:tabLst/>
                        <a:defRPr/>
                      </a:pP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nchor="ctr">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tc>
                  <a:txBody>
                    <a:bodyPr/>
                    <a:lstStyle/>
                    <a:p>
                      <a:pPr marL="278765" marR="135255" lvl="0" indent="-135890" algn="ctr" defTabSz="914400" eaLnBrk="1" fontAlgn="auto" latinLnBrk="0" hangingPunct="1">
                        <a:lnSpc>
                          <a:spcPct val="119100"/>
                        </a:lnSpc>
                        <a:spcBef>
                          <a:spcPts val="5"/>
                        </a:spcBef>
                        <a:spcAft>
                          <a:spcPts val="0"/>
                        </a:spcAft>
                        <a:buClrTx/>
                        <a:buSzTx/>
                        <a:buFontTx/>
                        <a:buNone/>
                        <a:tabLst/>
                        <a:defRPr/>
                      </a:pP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tc>
                  <a:txBody>
                    <a:bodyPr/>
                    <a:lstStyle/>
                    <a:p>
                      <a:pPr marL="278765" marR="116839" lvl="0" indent="-135890" algn="ctr" defTabSz="914400" eaLnBrk="1" fontAlgn="auto" latinLnBrk="0" hangingPunct="1">
                        <a:lnSpc>
                          <a:spcPct val="119100"/>
                        </a:lnSpc>
                        <a:spcBef>
                          <a:spcPts val="5"/>
                        </a:spcBef>
                        <a:spcAft>
                          <a:spcPts val="0"/>
                        </a:spcAft>
                        <a:buClrTx/>
                        <a:buSzTx/>
                        <a:buFontTx/>
                        <a:buNone/>
                        <a:tabLst/>
                        <a:defRPr/>
                      </a:pP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nchor="ctr">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FFEFE1"/>
                    </a:solidFill>
                  </a:tcPr>
                </a:tc>
                <a:extLst>
                  <a:ext uri="{0D108BD9-81ED-4DB2-BD59-A6C34878D82A}">
                    <a16:rowId xmlns:a16="http://schemas.microsoft.com/office/drawing/2014/main" val="2509667144"/>
                  </a:ext>
                </a:extLst>
              </a:tr>
              <a:tr h="365125">
                <a:tc>
                  <a:txBody>
                    <a:bodyPr/>
                    <a:lstStyle/>
                    <a:p>
                      <a:pPr algn="ctr">
                        <a:lnSpc>
                          <a:spcPct val="100000"/>
                        </a:lnSpc>
                        <a:spcBef>
                          <a:spcPts val="35"/>
                        </a:spcBef>
                      </a:pP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chemeClr val="bg1"/>
                    </a:solidFill>
                  </a:tcPr>
                </a:tc>
                <a:tc>
                  <a:txBody>
                    <a:bodyPr/>
                    <a:lstStyle/>
                    <a:p>
                      <a:pPr algn="ctr">
                        <a:lnSpc>
                          <a:spcPct val="100000"/>
                        </a:lnSpc>
                        <a:spcBef>
                          <a:spcPts val="35"/>
                        </a:spcBef>
                      </a:pPr>
                      <a:endParaRPr sz="900" spc="0" dirty="0">
                        <a:solidFill>
                          <a:srgbClr val="414042"/>
                        </a:solidFill>
                        <a:latin typeface="Meiryo UI" panose="020B0604030504040204" pitchFamily="50" charset="-128"/>
                        <a:ea typeface="Meiryo UI" panose="020B0604030504040204" pitchFamily="50" charset="-128"/>
                        <a:cs typeface="Times New Roman"/>
                      </a:endParaRPr>
                    </a:p>
                    <a:p>
                      <a:pPr marL="278765" marR="135255" indent="-135890" algn="ctr">
                        <a:lnSpc>
                          <a:spcPct val="119100"/>
                        </a:lnSpc>
                        <a:spcBef>
                          <a:spcPts val="5"/>
                        </a:spcBef>
                      </a:pPr>
                      <a:r>
                        <a:rPr sz="700" spc="0" dirty="0">
                          <a:solidFill>
                            <a:srgbClr val="414042"/>
                          </a:solidFill>
                          <a:latin typeface="Meiryo UI" panose="020B0604030504040204" pitchFamily="50" charset="-128"/>
                          <a:ea typeface="Meiryo UI" panose="020B0604030504040204" pitchFamily="50" charset="-128"/>
                          <a:cs typeface="Source Han Sans JP"/>
                        </a:rPr>
                        <a:t>東京都ヤングケアラー</a:t>
                      </a:r>
                      <a:endParaRPr lang="en-US" sz="700" spc="0" dirty="0">
                        <a:solidFill>
                          <a:srgbClr val="414042"/>
                        </a:solidFill>
                        <a:latin typeface="Meiryo UI" panose="020B0604030504040204" pitchFamily="50" charset="-128"/>
                        <a:ea typeface="Meiryo UI" panose="020B0604030504040204" pitchFamily="50" charset="-128"/>
                        <a:cs typeface="Source Han Sans JP"/>
                      </a:endParaRPr>
                    </a:p>
                    <a:p>
                      <a:pPr marL="278765" marR="135255" indent="-135890" algn="ctr">
                        <a:lnSpc>
                          <a:spcPct val="119100"/>
                        </a:lnSpc>
                        <a:spcBef>
                          <a:spcPts val="5"/>
                        </a:spcBef>
                      </a:pPr>
                      <a:r>
                        <a:rPr sz="700" spc="0" dirty="0">
                          <a:solidFill>
                            <a:srgbClr val="414042"/>
                          </a:solidFill>
                          <a:latin typeface="Meiryo UI" panose="020B0604030504040204" pitchFamily="50" charset="-128"/>
                          <a:ea typeface="Meiryo UI" panose="020B0604030504040204" pitchFamily="50" charset="-128"/>
                          <a:cs typeface="Source Han Sans JP"/>
                        </a:rPr>
                        <a:t>支援マニュアル</a:t>
                      </a:r>
                      <a:endParaRPr lang="ja-JP" altLang="en-US"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FFEFE1"/>
                    </a:solidFill>
                  </a:tcPr>
                </a:tc>
                <a:tc>
                  <a:txBody>
                    <a:bodyPr/>
                    <a:lstStyle/>
                    <a:p>
                      <a:pPr algn="ctr">
                        <a:lnSpc>
                          <a:spcPct val="100000"/>
                        </a:lnSpc>
                        <a:spcBef>
                          <a:spcPts val="35"/>
                        </a:spcBef>
                      </a:pP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4445" marB="0">
                    <a:lnL w="381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2"/>
                  </a:ext>
                </a:extLst>
              </a:tr>
              <a:tr h="412305">
                <a:tc>
                  <a:txBody>
                    <a:bodyPr/>
                    <a:lstStyle/>
                    <a:p>
                      <a:pPr marL="216535" marR="226695" indent="81280">
                        <a:lnSpc>
                          <a:spcPct val="108300"/>
                        </a:lnSpc>
                        <a:spcBef>
                          <a:spcPts val="525"/>
                        </a:spcBef>
                      </a:pP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lnR w="38100" cap="flat" cmpd="sng" algn="ctr">
                      <a:solidFill>
                        <a:srgbClr val="FFFFFF"/>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chemeClr val="bg1"/>
                    </a:solidFill>
                  </a:tcPr>
                </a:tc>
                <a:tc>
                  <a:txBody>
                    <a:bodyPr/>
                    <a:lstStyle/>
                    <a:p>
                      <a:pPr marL="234315" marR="226695" indent="15875" algn="ctr">
                        <a:lnSpc>
                          <a:spcPct val="108300"/>
                        </a:lnSpc>
                        <a:spcBef>
                          <a:spcPts val="525"/>
                        </a:spcBef>
                      </a:pPr>
                      <a:r>
                        <a:rPr lang="ja-JP" altLang="en-US" sz="1000" b="1" spc="0" dirty="0">
                          <a:solidFill>
                            <a:srgbClr val="414042"/>
                          </a:solidFill>
                          <a:latin typeface="Meiryo UI" panose="020B0604030504040204" pitchFamily="50" charset="-128"/>
                          <a:ea typeface="Meiryo UI" panose="020B0604030504040204" pitchFamily="50" charset="-128"/>
                          <a:cs typeface="Source Han Sans JP"/>
                        </a:rPr>
                        <a:t>若者支援</a:t>
                      </a:r>
                      <a:br>
                        <a:rPr lang="en-US" altLang="ja-JP" sz="1000" b="1" spc="0" dirty="0">
                          <a:solidFill>
                            <a:srgbClr val="414042"/>
                          </a:solidFill>
                          <a:latin typeface="Meiryo UI" panose="020B0604030504040204" pitchFamily="50" charset="-128"/>
                          <a:ea typeface="Meiryo UI" panose="020B0604030504040204" pitchFamily="50" charset="-128"/>
                          <a:cs typeface="Source Han Sans JP"/>
                        </a:rPr>
                      </a:br>
                      <a:r>
                        <a:rPr lang="ja-JP" altLang="en-US" sz="1000" b="1" spc="0" dirty="0">
                          <a:solidFill>
                            <a:srgbClr val="414042"/>
                          </a:solidFill>
                          <a:latin typeface="Meiryo UI" panose="020B0604030504040204" pitchFamily="50" charset="-128"/>
                          <a:ea typeface="Meiryo UI" panose="020B0604030504040204" pitchFamily="50" charset="-128"/>
                          <a:cs typeface="Source Han Sans JP"/>
                        </a:rPr>
                        <a:t>関係機関</a:t>
                      </a:r>
                      <a:r>
                        <a:rPr sz="1000" b="1" spc="0" dirty="0">
                          <a:solidFill>
                            <a:srgbClr val="414042"/>
                          </a:solidFill>
                          <a:latin typeface="Meiryo UI" panose="020B0604030504040204" pitchFamily="50" charset="-128"/>
                          <a:ea typeface="Meiryo UI" panose="020B0604030504040204" pitchFamily="50" charset="-128"/>
                          <a:cs typeface="Source Han Sans JP"/>
                        </a:rPr>
                        <a:t> 編</a:t>
                      </a: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3600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38100" cap="flat" cmpd="sng" algn="ctr">
                      <a:solidFill>
                        <a:schemeClr val="bg1"/>
                      </a:solidFill>
                      <a:prstDash val="solid"/>
                      <a:round/>
                      <a:headEnd type="none" w="med" len="med"/>
                      <a:tailEnd type="none" w="med" len="med"/>
                    </a:lnB>
                    <a:solidFill>
                      <a:srgbClr val="FFEFE1"/>
                    </a:solidFill>
                  </a:tcPr>
                </a:tc>
                <a:tc>
                  <a:txBody>
                    <a:bodyPr/>
                    <a:lstStyle/>
                    <a:p>
                      <a:pPr marL="234315" marR="208279" indent="47625">
                        <a:lnSpc>
                          <a:spcPct val="108300"/>
                        </a:lnSpc>
                        <a:spcBef>
                          <a:spcPts val="525"/>
                        </a:spcBef>
                      </a:pPr>
                      <a:endParaRPr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lnL w="38100" cap="flat" cmpd="sng" algn="ctr">
                      <a:solidFill>
                        <a:srgbClr val="FFFFFF"/>
                      </a:solidFill>
                      <a:prstDash val="solid"/>
                      <a:round/>
                      <a:headEnd type="none" w="med" len="med"/>
                      <a:tailEnd type="none" w="med" len="med"/>
                    </a:lnL>
                    <a:lnT>
                      <a:noFill/>
                    </a:lnT>
                    <a:lnB w="381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73802">
                <a:tc>
                  <a:txBody>
                    <a:bodyPr/>
                    <a:lstStyle/>
                    <a:p>
                      <a:pPr marL="216535" marR="226695" indent="81280">
                        <a:lnSpc>
                          <a:spcPct val="108300"/>
                        </a:lnSpc>
                        <a:spcBef>
                          <a:spcPts val="525"/>
                        </a:spcBef>
                      </a:pPr>
                      <a:endParaRPr sz="7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lnR w="381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solidFill>
                      <a:schemeClr val="bg1"/>
                    </a:solidFill>
                  </a:tcPr>
                </a:tc>
                <a:tc>
                  <a:txBody>
                    <a:bodyPr/>
                    <a:lstStyle/>
                    <a:p>
                      <a:pPr marL="234315" marR="226695" lvl="0" indent="15875" algn="ctr" defTabSz="914400" eaLnBrk="1" fontAlgn="auto" latinLnBrk="0" hangingPunct="1">
                        <a:lnSpc>
                          <a:spcPct val="108300"/>
                        </a:lnSpc>
                        <a:spcBef>
                          <a:spcPts val="525"/>
                        </a:spcBef>
                        <a:spcAft>
                          <a:spcPts val="0"/>
                        </a:spcAft>
                        <a:buClrTx/>
                        <a:buSzTx/>
                        <a:buFontTx/>
                        <a:buNone/>
                        <a:tabLst/>
                        <a:defRPr/>
                      </a:pPr>
                      <a:endParaRPr lang="ja-JP" altLang="en-US"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chemeClr val="bg1"/>
                      </a:solidFill>
                      <a:prstDash val="solid"/>
                      <a:round/>
                      <a:headEnd type="none" w="med" len="med"/>
                      <a:tailEnd type="none" w="med" len="med"/>
                    </a:lnT>
                    <a:lnB>
                      <a:noFill/>
                    </a:lnB>
                    <a:solidFill>
                      <a:srgbClr val="FFEFE1"/>
                    </a:solidFill>
                  </a:tcPr>
                </a:tc>
                <a:tc>
                  <a:txBody>
                    <a:bodyPr/>
                    <a:lstStyle/>
                    <a:p>
                      <a:pPr marL="234315" marR="208279" indent="47625">
                        <a:lnSpc>
                          <a:spcPct val="108300"/>
                        </a:lnSpc>
                        <a:spcBef>
                          <a:spcPts val="525"/>
                        </a:spcBef>
                      </a:pPr>
                      <a:endParaRPr sz="1000" spc="0" dirty="0">
                        <a:solidFill>
                          <a:srgbClr val="414042"/>
                        </a:solidFill>
                        <a:latin typeface="Meiryo UI" panose="020B0604030504040204" pitchFamily="50" charset="-128"/>
                        <a:ea typeface="Meiryo UI" panose="020B0604030504040204" pitchFamily="50" charset="-128"/>
                        <a:cs typeface="Source Han Sans JP"/>
                      </a:endParaRPr>
                    </a:p>
                  </a:txBody>
                  <a:tcPr marL="0" marR="0" marT="66675" marB="0">
                    <a:lnL w="38100" cap="flat" cmpd="sng" algn="ctr">
                      <a:solidFill>
                        <a:srgbClr val="FFFFFF"/>
                      </a:solidFill>
                      <a:prstDash val="solid"/>
                      <a:round/>
                      <a:headEnd type="none" w="med" len="med"/>
                      <a:tailEnd type="none" w="med" len="med"/>
                    </a:lnL>
                    <a:lnT w="38100" cap="flat" cmpd="sng" algn="ctr">
                      <a:solidFill>
                        <a:schemeClr val="bg1"/>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713311979"/>
                  </a:ext>
                </a:extLst>
              </a:tr>
            </a:tbl>
          </a:graphicData>
        </a:graphic>
      </p:graphicFrame>
      <p:sp>
        <p:nvSpPr>
          <p:cNvPr id="18" name="object 20">
            <a:extLst>
              <a:ext uri="{FF2B5EF4-FFF2-40B4-BE49-F238E27FC236}">
                <a16:creationId xmlns:a16="http://schemas.microsoft.com/office/drawing/2014/main" id="{A6D56CEB-4E3F-2E95-5A74-25CF5F867AAB}"/>
              </a:ext>
            </a:extLst>
          </p:cNvPr>
          <p:cNvSpPr txBox="1"/>
          <p:nvPr/>
        </p:nvSpPr>
        <p:spPr>
          <a:xfrm>
            <a:off x="2913975" y="3904644"/>
            <a:ext cx="3420110" cy="279102"/>
          </a:xfrm>
          <a:prstGeom prst="rect">
            <a:avLst/>
          </a:prstGeom>
          <a:solidFill>
            <a:srgbClr val="F5821F"/>
          </a:solidFill>
        </p:spPr>
        <p:txBody>
          <a:bodyPr vert="horz" wrap="square" lIns="0" tIns="73025" rIns="0" bIns="0" rtlCol="0">
            <a:noAutofit/>
          </a:bodyPr>
          <a:lstStyle/>
          <a:p>
            <a:pPr marL="677545">
              <a:lnSpc>
                <a:spcPct val="100000"/>
              </a:lnSpc>
              <a:spcBef>
                <a:spcPts val="575"/>
              </a:spcBef>
            </a:pPr>
            <a:r>
              <a:rPr sz="900" b="1" dirty="0">
                <a:solidFill>
                  <a:srgbClr val="FFFFFF"/>
                </a:solidFill>
                <a:latin typeface="Meiryo UI" panose="020B0604030504040204" pitchFamily="50" charset="-128"/>
                <a:ea typeface="Meiryo UI" panose="020B0604030504040204" pitchFamily="50" charset="-128"/>
                <a:cs typeface="Source Han Sans JP"/>
              </a:rPr>
              <a:t>すぐ見たいときに手元で参照し、実践する</a:t>
            </a:r>
            <a:endParaRPr sz="900" dirty="0">
              <a:latin typeface="Meiryo UI" panose="020B0604030504040204" pitchFamily="50" charset="-128"/>
              <a:ea typeface="Meiryo UI" panose="020B0604030504040204" pitchFamily="50" charset="-128"/>
              <a:cs typeface="Source Han Sans JP"/>
            </a:endParaRPr>
          </a:p>
        </p:txBody>
      </p:sp>
      <p:sp>
        <p:nvSpPr>
          <p:cNvPr id="20" name="object 19">
            <a:extLst>
              <a:ext uri="{FF2B5EF4-FFF2-40B4-BE49-F238E27FC236}">
                <a16:creationId xmlns:a16="http://schemas.microsoft.com/office/drawing/2014/main" id="{0F70FD6D-3246-BE40-A3DF-B42ED8362FE2}"/>
              </a:ext>
            </a:extLst>
          </p:cNvPr>
          <p:cNvSpPr/>
          <p:nvPr/>
        </p:nvSpPr>
        <p:spPr>
          <a:xfrm rot="5400000">
            <a:off x="3280231" y="5316203"/>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1" name="object 19">
            <a:extLst>
              <a:ext uri="{FF2B5EF4-FFF2-40B4-BE49-F238E27FC236}">
                <a16:creationId xmlns:a16="http://schemas.microsoft.com/office/drawing/2014/main" id="{3A9A1007-58A8-0C07-36C8-3A0B567A3DEA}"/>
              </a:ext>
            </a:extLst>
          </p:cNvPr>
          <p:cNvSpPr/>
          <p:nvPr/>
        </p:nvSpPr>
        <p:spPr>
          <a:xfrm rot="5400000">
            <a:off x="4544942" y="5316202"/>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28" name="object 19">
            <a:extLst>
              <a:ext uri="{FF2B5EF4-FFF2-40B4-BE49-F238E27FC236}">
                <a16:creationId xmlns:a16="http://schemas.microsoft.com/office/drawing/2014/main" id="{71B2FB55-7D31-FAE7-994F-ACD54450D6A3}"/>
              </a:ext>
            </a:extLst>
          </p:cNvPr>
          <p:cNvSpPr/>
          <p:nvPr/>
        </p:nvSpPr>
        <p:spPr>
          <a:xfrm rot="5400000">
            <a:off x="5779452" y="5316201"/>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6" name="object 19">
            <a:extLst>
              <a:ext uri="{FF2B5EF4-FFF2-40B4-BE49-F238E27FC236}">
                <a16:creationId xmlns:a16="http://schemas.microsoft.com/office/drawing/2014/main" id="{3AE8BFBD-C907-841E-71C9-BD2417F35C2A}"/>
              </a:ext>
            </a:extLst>
          </p:cNvPr>
          <p:cNvSpPr/>
          <p:nvPr/>
        </p:nvSpPr>
        <p:spPr>
          <a:xfrm rot="5400000">
            <a:off x="3274009" y="6930499"/>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37" name="object 19">
            <a:extLst>
              <a:ext uri="{FF2B5EF4-FFF2-40B4-BE49-F238E27FC236}">
                <a16:creationId xmlns:a16="http://schemas.microsoft.com/office/drawing/2014/main" id="{FBDF3BF2-2323-87D6-AA38-56E5B94FA93D}"/>
              </a:ext>
            </a:extLst>
          </p:cNvPr>
          <p:cNvSpPr/>
          <p:nvPr/>
        </p:nvSpPr>
        <p:spPr>
          <a:xfrm rot="5400000">
            <a:off x="4544942" y="6933673"/>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8" name="object 19">
            <a:extLst>
              <a:ext uri="{FF2B5EF4-FFF2-40B4-BE49-F238E27FC236}">
                <a16:creationId xmlns:a16="http://schemas.microsoft.com/office/drawing/2014/main" id="{2003D857-2543-B06C-EC13-BBE28D2C3FB3}"/>
              </a:ext>
            </a:extLst>
          </p:cNvPr>
          <p:cNvSpPr/>
          <p:nvPr/>
        </p:nvSpPr>
        <p:spPr>
          <a:xfrm rot="5400000">
            <a:off x="5795681" y="6933928"/>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9" name="object 19">
            <a:extLst>
              <a:ext uri="{FF2B5EF4-FFF2-40B4-BE49-F238E27FC236}">
                <a16:creationId xmlns:a16="http://schemas.microsoft.com/office/drawing/2014/main" id="{6C9FF236-21EE-636A-57F3-40918B08D4C9}"/>
              </a:ext>
            </a:extLst>
          </p:cNvPr>
          <p:cNvSpPr/>
          <p:nvPr/>
        </p:nvSpPr>
        <p:spPr>
          <a:xfrm rot="5400000">
            <a:off x="4546048" y="8499977"/>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40" name="object 14">
            <a:extLst>
              <a:ext uri="{FF2B5EF4-FFF2-40B4-BE49-F238E27FC236}">
                <a16:creationId xmlns:a16="http://schemas.microsoft.com/office/drawing/2014/main" id="{AA3F127B-8F9E-9F0F-6641-4DF99B6118B0}"/>
              </a:ext>
            </a:extLst>
          </p:cNvPr>
          <p:cNvSpPr txBox="1"/>
          <p:nvPr/>
        </p:nvSpPr>
        <p:spPr>
          <a:xfrm>
            <a:off x="1023961" y="7279017"/>
            <a:ext cx="1437005" cy="2505063"/>
          </a:xfrm>
          <a:prstGeom prst="rect">
            <a:avLst/>
          </a:prstGeom>
          <a:ln w="3594">
            <a:solidFill>
              <a:srgbClr val="F5821F"/>
            </a:solidFill>
          </a:ln>
        </p:spPr>
        <p:txBody>
          <a:bodyPr vert="horz" wrap="square" lIns="0" tIns="1905" rIns="0" bIns="0" rtlCol="0">
            <a:noAutofit/>
          </a:bodyPr>
          <a:lstStyle/>
          <a:p>
            <a:pPr>
              <a:lnSpc>
                <a:spcPct val="100000"/>
              </a:lnSpc>
              <a:spcBef>
                <a:spcPts val="15"/>
              </a:spcBef>
            </a:pPr>
            <a:endParaRPr sz="1100" dirty="0">
              <a:solidFill>
                <a:srgbClr val="414042"/>
              </a:solidFill>
              <a:latin typeface="Meiryo UI" panose="020B0604030504040204" pitchFamily="50" charset="-128"/>
              <a:ea typeface="Meiryo UI" panose="020B0604030504040204" pitchFamily="50" charset="-128"/>
              <a:cs typeface="Times New Roman"/>
            </a:endParaRPr>
          </a:p>
          <a:p>
            <a:pPr marL="7620" algn="ctr">
              <a:lnSpc>
                <a:spcPct val="100000"/>
              </a:lnSpc>
            </a:pPr>
            <a:r>
              <a:rPr lang="ja-JP" altLang="en-US" sz="1000" b="1" spc="35" dirty="0">
                <a:solidFill>
                  <a:srgbClr val="414042"/>
                </a:solidFill>
                <a:latin typeface="Meiryo UI" panose="020B0604030504040204" pitchFamily="50" charset="-128"/>
                <a:ea typeface="Meiryo UI" panose="020B0604030504040204" pitchFamily="50" charset="-128"/>
                <a:cs typeface="Source Han Sans JP Heavy"/>
              </a:rPr>
              <a:t>別冊付録（電子版）</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
        <p:nvSpPr>
          <p:cNvPr id="41" name="object 12">
            <a:extLst>
              <a:ext uri="{FF2B5EF4-FFF2-40B4-BE49-F238E27FC236}">
                <a16:creationId xmlns:a16="http://schemas.microsoft.com/office/drawing/2014/main" id="{C51148EB-143D-EE7B-6644-4727882DDE24}"/>
              </a:ext>
            </a:extLst>
          </p:cNvPr>
          <p:cNvSpPr txBox="1"/>
          <p:nvPr/>
        </p:nvSpPr>
        <p:spPr>
          <a:xfrm>
            <a:off x="1176602" y="7644437"/>
            <a:ext cx="1131721" cy="1102711"/>
          </a:xfrm>
          <a:prstGeom prst="rect">
            <a:avLst/>
          </a:prstGeom>
          <a:solidFill>
            <a:schemeClr val="accent3">
              <a:lumMod val="20000"/>
              <a:lumOff val="80000"/>
            </a:schemeClr>
          </a:solidFill>
        </p:spPr>
        <p:txBody>
          <a:bodyPr vert="horz" wrap="none" lIns="72000" tIns="612000" rIns="0" bIns="612000" rtlCol="0" anchor="ctr">
            <a:noAutofit/>
          </a:bodyPr>
          <a:lstStyle/>
          <a:p>
            <a:pPr marR="106045" algn="ctr">
              <a:lnSpc>
                <a:spcPct val="133300"/>
              </a:lnSpc>
              <a:spcBef>
                <a:spcPts val="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チェックリスト</a:t>
            </a:r>
            <a:endParaRPr lang="en-US" altLang="ja-JP" sz="1000" dirty="0">
              <a:solidFill>
                <a:srgbClr val="414042"/>
              </a:solidFill>
              <a:latin typeface="Meiryo UI" panose="020B0604030504040204" pitchFamily="50" charset="-128"/>
              <a:ea typeface="Meiryo UI" panose="020B0604030504040204" pitchFamily="50" charset="-128"/>
              <a:cs typeface="Source Han Sans JP Medium"/>
            </a:endParaRPr>
          </a:p>
          <a:p>
            <a:pPr marR="106045" algn="ctr">
              <a:lnSpc>
                <a:spcPct val="133300"/>
              </a:lnSpc>
              <a:spcBef>
                <a:spcPts val="5"/>
              </a:spcBef>
            </a:pP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アセスメントツール</a:t>
            </a:r>
            <a:br>
              <a:rPr lang="en-US" altLang="ja-JP" sz="1000" dirty="0">
                <a:solidFill>
                  <a:srgbClr val="414042"/>
                </a:solidFill>
                <a:latin typeface="Meiryo UI" panose="020B0604030504040204" pitchFamily="50" charset="-128"/>
                <a:ea typeface="Meiryo UI" panose="020B0604030504040204" pitchFamily="50" charset="-128"/>
                <a:cs typeface="Source Han Sans JP Medium"/>
              </a:rPr>
            </a:b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フェイスシート</a:t>
            </a:r>
            <a:br>
              <a:rPr lang="en-US" altLang="ja-JP" sz="1000" dirty="0">
                <a:solidFill>
                  <a:srgbClr val="414042"/>
                </a:solidFill>
                <a:latin typeface="Meiryo UI" panose="020B0604030504040204" pitchFamily="50" charset="-128"/>
                <a:ea typeface="Meiryo UI" panose="020B0604030504040204" pitchFamily="50" charset="-128"/>
                <a:cs typeface="Source Han Sans JP Medium"/>
              </a:rPr>
            </a:b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支援検討シート</a:t>
            </a:r>
            <a:br>
              <a:rPr lang="en-US" altLang="ja-JP" sz="1000" dirty="0">
                <a:solidFill>
                  <a:srgbClr val="414042"/>
                </a:solidFill>
                <a:latin typeface="Meiryo UI" panose="020B0604030504040204" pitchFamily="50" charset="-128"/>
                <a:ea typeface="Meiryo UI" panose="020B0604030504040204" pitchFamily="50" charset="-128"/>
                <a:cs typeface="Source Han Sans JP Medium"/>
              </a:rPr>
            </a:br>
            <a:r>
              <a:rPr lang="ja-JP" altLang="en-US" sz="1000" dirty="0">
                <a:solidFill>
                  <a:srgbClr val="414042"/>
                </a:solidFill>
                <a:latin typeface="Meiryo UI" panose="020B0604030504040204" pitchFamily="50" charset="-128"/>
                <a:ea typeface="Meiryo UI" panose="020B0604030504040204" pitchFamily="50" charset="-128"/>
                <a:cs typeface="Source Han Sans JP Medium"/>
              </a:rPr>
              <a:t>支援計画書</a:t>
            </a:r>
            <a:endParaRPr sz="1000"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42" name="object 12">
            <a:extLst>
              <a:ext uri="{FF2B5EF4-FFF2-40B4-BE49-F238E27FC236}">
                <a16:creationId xmlns:a16="http://schemas.microsoft.com/office/drawing/2014/main" id="{91C677BF-B885-52AB-7211-E72E4E7B5350}"/>
              </a:ext>
            </a:extLst>
          </p:cNvPr>
          <p:cNvSpPr txBox="1"/>
          <p:nvPr/>
        </p:nvSpPr>
        <p:spPr>
          <a:xfrm>
            <a:off x="1176601" y="8827021"/>
            <a:ext cx="1131721" cy="794736"/>
          </a:xfrm>
          <a:prstGeom prst="rect">
            <a:avLst/>
          </a:prstGeom>
          <a:solidFill>
            <a:schemeClr val="accent3">
              <a:lumMod val="20000"/>
              <a:lumOff val="80000"/>
            </a:schemeClr>
          </a:solidFill>
        </p:spPr>
        <p:txBody>
          <a:bodyPr vert="horz" wrap="none" lIns="72000" tIns="612000" rIns="0" bIns="612000" rtlCol="0" anchor="ctr">
            <a:noAutofit/>
          </a:bodyPr>
          <a:lstStyle/>
          <a:p>
            <a:pPr marR="106045" algn="ctr">
              <a:lnSpc>
                <a:spcPct val="133300"/>
              </a:lnSpc>
              <a:spcBef>
                <a:spcPts val="5"/>
              </a:spcBef>
            </a:pPr>
            <a:endParaRPr sz="1000" dirty="0">
              <a:solidFill>
                <a:srgbClr val="414042"/>
              </a:solidFill>
              <a:latin typeface="Meiryo UI" panose="020B0604030504040204" pitchFamily="50" charset="-128"/>
              <a:ea typeface="Meiryo UI" panose="020B0604030504040204" pitchFamily="50" charset="-128"/>
              <a:cs typeface="Source Han Sans JP Medium"/>
            </a:endParaRPr>
          </a:p>
        </p:txBody>
      </p:sp>
      <p:sp>
        <p:nvSpPr>
          <p:cNvPr id="43" name="object 19">
            <a:extLst>
              <a:ext uri="{FF2B5EF4-FFF2-40B4-BE49-F238E27FC236}">
                <a16:creationId xmlns:a16="http://schemas.microsoft.com/office/drawing/2014/main" id="{2CFA3106-61A0-4D82-E91F-539A0217F297}"/>
              </a:ext>
            </a:extLst>
          </p:cNvPr>
          <p:cNvSpPr/>
          <p:nvPr/>
        </p:nvSpPr>
        <p:spPr>
          <a:xfrm rot="5400000">
            <a:off x="1690670" y="8690672"/>
            <a:ext cx="103581" cy="216535"/>
          </a:xfrm>
          <a:custGeom>
            <a:avLst/>
            <a:gdLst/>
            <a:ahLst/>
            <a:cxnLst/>
            <a:rect l="l" t="t" r="r" b="b"/>
            <a:pathLst>
              <a:path w="108585" h="216535">
                <a:moveTo>
                  <a:pt x="0" y="0"/>
                </a:moveTo>
                <a:lnTo>
                  <a:pt x="0" y="216001"/>
                </a:lnTo>
                <a:lnTo>
                  <a:pt x="108000" y="108000"/>
                </a:lnTo>
                <a:lnTo>
                  <a:pt x="0" y="0"/>
                </a:lnTo>
                <a:close/>
              </a:path>
            </a:pathLst>
          </a:custGeom>
          <a:solidFill>
            <a:srgbClr val="E0973E"/>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pic>
        <p:nvPicPr>
          <p:cNvPr id="44" name="図 43" descr="QR コード&#10;&#10;AI 生成コンテンツは誤りを含む可能性があります。">
            <a:extLst>
              <a:ext uri="{FF2B5EF4-FFF2-40B4-BE49-F238E27FC236}">
                <a16:creationId xmlns:a16="http://schemas.microsoft.com/office/drawing/2014/main" id="{58495F67-9006-194A-A60A-17B1F68EE2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7491" y="6310129"/>
            <a:ext cx="580400" cy="580400"/>
          </a:xfrm>
          <a:prstGeom prst="rect">
            <a:avLst/>
          </a:prstGeom>
        </p:spPr>
      </p:pic>
      <p:pic>
        <p:nvPicPr>
          <p:cNvPr id="45" name="図 44" descr="QR コード&#10;&#10;AI 生成コンテンツは誤りを含む可能性があります。">
            <a:extLst>
              <a:ext uri="{FF2B5EF4-FFF2-40B4-BE49-F238E27FC236}">
                <a16:creationId xmlns:a16="http://schemas.microsoft.com/office/drawing/2014/main" id="{15801E26-F3CC-7518-9FEB-9F52689F24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5757" y="5501442"/>
            <a:ext cx="574611" cy="574611"/>
          </a:xfrm>
          <a:prstGeom prst="rect">
            <a:avLst/>
          </a:prstGeom>
        </p:spPr>
      </p:pic>
      <p:pic>
        <p:nvPicPr>
          <p:cNvPr id="48" name="図 47" descr="QR コード&#10;&#10;AI 生成コンテンツは誤りを含む可能性があります。">
            <a:extLst>
              <a:ext uri="{FF2B5EF4-FFF2-40B4-BE49-F238E27FC236}">
                <a16:creationId xmlns:a16="http://schemas.microsoft.com/office/drawing/2014/main" id="{18B442AB-08A4-52CD-8A2B-719DBE0073C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4366" y="5494937"/>
            <a:ext cx="581702" cy="581702"/>
          </a:xfrm>
          <a:prstGeom prst="rect">
            <a:avLst/>
          </a:prstGeom>
        </p:spPr>
      </p:pic>
      <p:pic>
        <p:nvPicPr>
          <p:cNvPr id="49" name="図 48" descr="QR コード&#10;&#10;AI 生成コンテンツは誤りを含む可能性があります。">
            <a:extLst>
              <a:ext uri="{FF2B5EF4-FFF2-40B4-BE49-F238E27FC236}">
                <a16:creationId xmlns:a16="http://schemas.microsoft.com/office/drawing/2014/main" id="{3D49FC18-A032-BF73-FD40-9FBB900A4A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51085" y="5504030"/>
            <a:ext cx="564138" cy="564138"/>
          </a:xfrm>
          <a:prstGeom prst="rect">
            <a:avLst/>
          </a:prstGeom>
        </p:spPr>
      </p:pic>
      <p:pic>
        <p:nvPicPr>
          <p:cNvPr id="50" name="図 49" descr="QR コード&#10;&#10;AI 生成コンテンツは誤りを含む可能性があります。">
            <a:extLst>
              <a:ext uri="{FF2B5EF4-FFF2-40B4-BE49-F238E27FC236}">
                <a16:creationId xmlns:a16="http://schemas.microsoft.com/office/drawing/2014/main" id="{92538954-3B6E-7956-761F-BAEC93CBB3F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0030" y="7115338"/>
            <a:ext cx="585101" cy="585101"/>
          </a:xfrm>
          <a:prstGeom prst="rect">
            <a:avLst/>
          </a:prstGeom>
        </p:spPr>
      </p:pic>
      <p:pic>
        <p:nvPicPr>
          <p:cNvPr id="52" name="図 51" descr="QR コード&#10;&#10;AI 生成コンテンツは誤りを含む可能性があります。">
            <a:extLst>
              <a:ext uri="{FF2B5EF4-FFF2-40B4-BE49-F238E27FC236}">
                <a16:creationId xmlns:a16="http://schemas.microsoft.com/office/drawing/2014/main" id="{29DBBE87-309B-7C56-A99C-F426E4A534F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13493" y="7124864"/>
            <a:ext cx="575575" cy="575575"/>
          </a:xfrm>
          <a:prstGeom prst="rect">
            <a:avLst/>
          </a:prstGeom>
        </p:spPr>
      </p:pic>
      <p:pic>
        <p:nvPicPr>
          <p:cNvPr id="53" name="図 52" descr="QR コード&#10;&#10;AI 生成コンテンツは誤りを含む可能性があります。">
            <a:extLst>
              <a:ext uri="{FF2B5EF4-FFF2-40B4-BE49-F238E27FC236}">
                <a16:creationId xmlns:a16="http://schemas.microsoft.com/office/drawing/2014/main" id="{7B5D31A1-AFAB-F1A8-3622-BA153E71AD9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58700" y="7120815"/>
            <a:ext cx="585101" cy="585101"/>
          </a:xfrm>
          <a:prstGeom prst="rect">
            <a:avLst/>
          </a:prstGeom>
        </p:spPr>
      </p:pic>
      <p:pic>
        <p:nvPicPr>
          <p:cNvPr id="61" name="図 60" descr="QR コード&#10;&#10;AI 生成コンテンツは誤りを含む可能性があります。">
            <a:extLst>
              <a:ext uri="{FF2B5EF4-FFF2-40B4-BE49-F238E27FC236}">
                <a16:creationId xmlns:a16="http://schemas.microsoft.com/office/drawing/2014/main" id="{5B1EF74B-9BED-DAE5-89D4-EF7104EBF0F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97467" y="8684714"/>
            <a:ext cx="591427" cy="591427"/>
          </a:xfrm>
          <a:prstGeom prst="rect">
            <a:avLst/>
          </a:prstGeom>
        </p:spPr>
      </p:pic>
      <p:pic>
        <p:nvPicPr>
          <p:cNvPr id="62" name="図 61" descr="QR コード&#10;&#10;AI 生成コンテンツは誤りを含む可能性があります。">
            <a:extLst>
              <a:ext uri="{FF2B5EF4-FFF2-40B4-BE49-F238E27FC236}">
                <a16:creationId xmlns:a16="http://schemas.microsoft.com/office/drawing/2014/main" id="{92CCD1D2-4F5E-7D6D-4627-1E688BDCC1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46266" y="8927756"/>
            <a:ext cx="591427" cy="591427"/>
          </a:xfrm>
          <a:prstGeom prst="rect">
            <a:avLst/>
          </a:prstGeom>
        </p:spPr>
      </p:pic>
      <p:sp>
        <p:nvSpPr>
          <p:cNvPr id="63" name="object 16">
            <a:extLst>
              <a:ext uri="{FF2B5EF4-FFF2-40B4-BE49-F238E27FC236}">
                <a16:creationId xmlns:a16="http://schemas.microsoft.com/office/drawing/2014/main" id="{A9722D12-B589-8BC8-EDE1-C688B8992116}"/>
              </a:ext>
            </a:extLst>
          </p:cNvPr>
          <p:cNvSpPr txBox="1"/>
          <p:nvPr/>
        </p:nvSpPr>
        <p:spPr>
          <a:xfrm>
            <a:off x="3551349" y="3683359"/>
            <a:ext cx="2169628" cy="166712"/>
          </a:xfrm>
          <a:prstGeom prst="rect">
            <a:avLst/>
          </a:prstGeom>
        </p:spPr>
        <p:txBody>
          <a:bodyPr vert="horz" wrap="square" lIns="0" tIns="12700" rIns="0" bIns="0" rtlCol="0">
            <a:spAutoFit/>
          </a:bodyPr>
          <a:lstStyle/>
          <a:p>
            <a:pPr marL="12700">
              <a:lnSpc>
                <a:spcPct val="100000"/>
              </a:lnSpc>
              <a:spcBef>
                <a:spcPts val="100"/>
              </a:spcBef>
              <a:tabLst>
                <a:tab pos="819785" algn="l"/>
                <a:tab pos="1358265" algn="l"/>
              </a:tabLst>
            </a:pPr>
            <a:r>
              <a:rPr sz="1000" b="1" spc="60" dirty="0">
                <a:solidFill>
                  <a:srgbClr val="414042"/>
                </a:solidFill>
                <a:latin typeface="Meiryo UI" panose="020B0604030504040204" pitchFamily="50" charset="-128"/>
                <a:ea typeface="Meiryo UI" panose="020B0604030504040204" pitchFamily="50" charset="-128"/>
                <a:cs typeface="Source Han Sans JP Heavy"/>
              </a:rPr>
              <a:t>支援機関</a:t>
            </a:r>
            <a:r>
              <a:rPr sz="1000" b="1" spc="-50" dirty="0">
                <a:solidFill>
                  <a:srgbClr val="414042"/>
                </a:solidFill>
                <a:latin typeface="Meiryo UI" panose="020B0604030504040204" pitchFamily="50" charset="-128"/>
                <a:ea typeface="Meiryo UI" panose="020B0604030504040204" pitchFamily="50" charset="-128"/>
                <a:cs typeface="Source Han Sans JP Heavy"/>
              </a:rPr>
              <a:t>別</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sz="1000" b="1" spc="60" dirty="0" err="1">
                <a:solidFill>
                  <a:srgbClr val="414042"/>
                </a:solidFill>
                <a:latin typeface="Meiryo UI" panose="020B0604030504040204" pitchFamily="50" charset="-128"/>
                <a:ea typeface="Meiryo UI" panose="020B0604030504040204" pitchFamily="50" charset="-128"/>
                <a:cs typeface="Source Han Sans JP Heavy"/>
              </a:rPr>
              <a:t>概要</a:t>
            </a:r>
            <a:r>
              <a:rPr sz="1000" b="1" spc="-50" dirty="0" err="1">
                <a:solidFill>
                  <a:srgbClr val="414042"/>
                </a:solidFill>
                <a:latin typeface="Meiryo UI" panose="020B0604030504040204" pitchFamily="50" charset="-128"/>
                <a:ea typeface="Meiryo UI" panose="020B0604030504040204" pitchFamily="50" charset="-128"/>
                <a:cs typeface="Source Han Sans JP Heavy"/>
              </a:rPr>
              <a:t>版</a:t>
            </a: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（電子版）</a:t>
            </a:r>
            <a:r>
              <a:rPr sz="1000" b="1" dirty="0">
                <a:solidFill>
                  <a:srgbClr val="414042"/>
                </a:solidFill>
                <a:latin typeface="Meiryo UI" panose="020B0604030504040204" pitchFamily="50" charset="-128"/>
                <a:ea typeface="Meiryo UI" panose="020B0604030504040204" pitchFamily="50" charset="-128"/>
                <a:cs typeface="Source Han Sans JP Heavy"/>
              </a:rPr>
              <a:t>	</a:t>
            </a:r>
            <a:r>
              <a:rPr lang="en-US" altLang="ja-JP" sz="1000" b="1" spc="60" dirty="0">
                <a:solidFill>
                  <a:srgbClr val="414042"/>
                </a:solidFill>
                <a:latin typeface="Meiryo UI" panose="020B0604030504040204" pitchFamily="50" charset="-128"/>
                <a:ea typeface="Meiryo UI" panose="020B0604030504040204" pitchFamily="50" charset="-128"/>
                <a:cs typeface="Source Han Sans JP Heavy"/>
              </a:rPr>
              <a:t>7</a:t>
            </a:r>
            <a:r>
              <a:rPr sz="1000" b="1" spc="10" dirty="0">
                <a:solidFill>
                  <a:srgbClr val="414042"/>
                </a:solidFill>
                <a:latin typeface="Meiryo UI" panose="020B0604030504040204" pitchFamily="50" charset="-128"/>
                <a:ea typeface="Meiryo UI" panose="020B0604030504040204" pitchFamily="50" charset="-128"/>
                <a:cs typeface="Source Han Sans JP Heavy"/>
              </a:rPr>
              <a:t>種</a:t>
            </a:r>
            <a:endParaRPr sz="1000" dirty="0">
              <a:solidFill>
                <a:srgbClr val="414042"/>
              </a:solidFill>
              <a:latin typeface="Meiryo UI" panose="020B0604030504040204" pitchFamily="50" charset="-128"/>
              <a:ea typeface="Meiryo UI" panose="020B0604030504040204" pitchFamily="50" charset="-128"/>
              <a:cs typeface="Source Han Sans JP Heavy"/>
            </a:endParaRPr>
          </a:p>
        </p:txBody>
      </p:sp>
    </p:spTree>
    <p:extLst>
      <p:ext uri="{BB962C8B-B14F-4D97-AF65-F5344CB8AC3E}">
        <p14:creationId xmlns:p14="http://schemas.microsoft.com/office/powerpoint/2010/main" val="3043875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93726-E236-1703-6161-9AEEA69ED606}"/>
            </a:ext>
          </a:extLst>
        </p:cNvPr>
        <p:cNvGrpSpPr/>
        <p:nvPr/>
      </p:nvGrpSpPr>
      <p:grpSpPr>
        <a:xfrm>
          <a:off x="0" y="0"/>
          <a:ext cx="0" cy="0"/>
          <a:chOff x="0" y="0"/>
          <a:chExt cx="0" cy="0"/>
        </a:xfrm>
      </p:grpSpPr>
      <p:sp>
        <p:nvSpPr>
          <p:cNvPr id="4" name="object 3">
            <a:extLst>
              <a:ext uri="{FF2B5EF4-FFF2-40B4-BE49-F238E27FC236}">
                <a16:creationId xmlns:a16="http://schemas.microsoft.com/office/drawing/2014/main" id="{71D6316B-691C-19CC-4601-1D2E0D8CD574}"/>
              </a:ext>
            </a:extLst>
          </p:cNvPr>
          <p:cNvSpPr/>
          <p:nvPr/>
        </p:nvSpPr>
        <p:spPr>
          <a:xfrm>
            <a:off x="0" y="2538006"/>
            <a:ext cx="7560309" cy="3456304"/>
          </a:xfrm>
          <a:custGeom>
            <a:avLst/>
            <a:gdLst/>
            <a:ahLst/>
            <a:cxnLst/>
            <a:rect l="l" t="t" r="r" b="b"/>
            <a:pathLst>
              <a:path w="7560309" h="3456304">
                <a:moveTo>
                  <a:pt x="7559992" y="0"/>
                </a:moveTo>
                <a:lnTo>
                  <a:pt x="0" y="0"/>
                </a:lnTo>
                <a:lnTo>
                  <a:pt x="0" y="3456000"/>
                </a:lnTo>
                <a:lnTo>
                  <a:pt x="7559992" y="3456000"/>
                </a:lnTo>
                <a:lnTo>
                  <a:pt x="7559992" y="0"/>
                </a:lnTo>
                <a:close/>
              </a:path>
            </a:pathLst>
          </a:custGeom>
          <a:solidFill>
            <a:srgbClr val="FFE8D5"/>
          </a:solidFill>
        </p:spPr>
        <p:txBody>
          <a:bodyPr wrap="square" lIns="0" tIns="0" rIns="0" bIns="0" rtlCol="0"/>
          <a:lstStyle/>
          <a:p>
            <a:endParaRPr dirty="0"/>
          </a:p>
        </p:txBody>
      </p:sp>
      <p:sp>
        <p:nvSpPr>
          <p:cNvPr id="6" name="object 5">
            <a:extLst>
              <a:ext uri="{FF2B5EF4-FFF2-40B4-BE49-F238E27FC236}">
                <a16:creationId xmlns:a16="http://schemas.microsoft.com/office/drawing/2014/main" id="{E8C5BEB5-C415-3494-F0CA-27BA7D060AB0}"/>
              </a:ext>
            </a:extLst>
          </p:cNvPr>
          <p:cNvSpPr txBox="1">
            <a:spLocks noGrp="1"/>
          </p:cNvSpPr>
          <p:nvPr>
            <p:ph type="title" idx="4294967295"/>
          </p:nvPr>
        </p:nvSpPr>
        <p:spPr>
          <a:xfrm>
            <a:off x="1301996" y="3855151"/>
            <a:ext cx="5096192" cy="1518108"/>
          </a:xfrm>
          <a:prstGeom prst="rect">
            <a:avLst/>
          </a:prstGeom>
        </p:spPr>
        <p:txBody>
          <a:bodyPr vert="horz" wrap="square" lIns="0" tIns="12700" rIns="0" bIns="0" rtlCol="0">
            <a:spAutoFit/>
          </a:bodyPr>
          <a:lstStyle/>
          <a:p>
            <a:pPr marL="26034" marR="5080" indent="-13970" algn="ctr">
              <a:lnSpc>
                <a:spcPct val="107400"/>
              </a:lnSpc>
              <a:spcBef>
                <a:spcPts val="100"/>
              </a:spcBef>
            </a:pPr>
            <a:r>
              <a:rPr lang="ja-JP" altLang="en-US" sz="4800" kern="1200" spc="-44" baseline="-11574" dirty="0">
                <a:solidFill>
                  <a:srgbClr val="DB5889"/>
                </a:solidFill>
                <a:latin typeface="Meiryo UI" panose="020B0604030504040204" pitchFamily="34" charset="-128"/>
                <a:ea typeface="Meiryo UI" panose="020B0604030504040204" pitchFamily="34" charset="-128"/>
              </a:rPr>
              <a:t>分野別機関チェックリスト</a:t>
            </a:r>
            <a:br>
              <a:rPr lang="en-US" sz="4800" b="1" spc="65" dirty="0">
                <a:solidFill>
                  <a:srgbClr val="F5821F"/>
                </a:solidFill>
                <a:latin typeface="Meiryo UI" panose="020B0604030504040204" pitchFamily="50" charset="-128"/>
                <a:ea typeface="Meiryo UI" panose="020B0604030504040204" pitchFamily="50" charset="-128"/>
                <a:cs typeface="Source Han Sans JP"/>
              </a:rPr>
            </a:br>
            <a:endParaRPr sz="4800" dirty="0">
              <a:latin typeface="Meiryo UI" panose="020B0604030504040204" pitchFamily="50" charset="-128"/>
              <a:ea typeface="Meiryo UI" panose="020B0604030504040204" pitchFamily="50" charset="-128"/>
              <a:cs typeface="Source Han Sans JP"/>
            </a:endParaRPr>
          </a:p>
        </p:txBody>
      </p:sp>
      <p:sp>
        <p:nvSpPr>
          <p:cNvPr id="9" name="四角形: 角を丸くする 8">
            <a:extLst>
              <a:ext uri="{FF2B5EF4-FFF2-40B4-BE49-F238E27FC236}">
                <a16:creationId xmlns:a16="http://schemas.microsoft.com/office/drawing/2014/main" id="{11AD83D1-3352-A441-3BFE-BFC34D1F40B8}"/>
              </a:ext>
            </a:extLst>
          </p:cNvPr>
          <p:cNvSpPr/>
          <p:nvPr/>
        </p:nvSpPr>
        <p:spPr>
          <a:xfrm>
            <a:off x="3053970" y="6270315"/>
            <a:ext cx="1448458" cy="374267"/>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bg1">
                    <a:lumMod val="95000"/>
                  </a:schemeClr>
                </a:solidFill>
              </a:rPr>
              <a:t>別冊付録</a:t>
            </a:r>
          </a:p>
        </p:txBody>
      </p:sp>
      <p:sp>
        <p:nvSpPr>
          <p:cNvPr id="2" name="object 2">
            <a:extLst>
              <a:ext uri="{FF2B5EF4-FFF2-40B4-BE49-F238E27FC236}">
                <a16:creationId xmlns:a16="http://schemas.microsoft.com/office/drawing/2014/main" id="{1FB608C8-6266-132C-C584-228D872262EB}"/>
              </a:ext>
            </a:extLst>
          </p:cNvPr>
          <p:cNvSpPr/>
          <p:nvPr/>
        </p:nvSpPr>
        <p:spPr>
          <a:xfrm>
            <a:off x="1079997" y="7059360"/>
            <a:ext cx="5400040" cy="252095"/>
          </a:xfrm>
          <a:custGeom>
            <a:avLst/>
            <a:gdLst/>
            <a:ahLst/>
            <a:cxnLst/>
            <a:rect l="l" t="t" r="r" b="b"/>
            <a:pathLst>
              <a:path w="5400040" h="252094">
                <a:moveTo>
                  <a:pt x="5274005" y="0"/>
                </a:moveTo>
                <a:lnTo>
                  <a:pt x="125996" y="0"/>
                </a:lnTo>
                <a:lnTo>
                  <a:pt x="76954" y="9901"/>
                </a:lnTo>
                <a:lnTo>
                  <a:pt x="36904" y="36904"/>
                </a:lnTo>
                <a:lnTo>
                  <a:pt x="9901" y="76954"/>
                </a:lnTo>
                <a:lnTo>
                  <a:pt x="0" y="125996"/>
                </a:lnTo>
                <a:lnTo>
                  <a:pt x="9901" y="175046"/>
                </a:lnTo>
                <a:lnTo>
                  <a:pt x="36904" y="215099"/>
                </a:lnTo>
                <a:lnTo>
                  <a:pt x="76954" y="242104"/>
                </a:lnTo>
                <a:lnTo>
                  <a:pt x="125996" y="252006"/>
                </a:lnTo>
                <a:lnTo>
                  <a:pt x="5274005" y="252006"/>
                </a:lnTo>
                <a:lnTo>
                  <a:pt x="5323047" y="242104"/>
                </a:lnTo>
                <a:lnTo>
                  <a:pt x="5363097" y="215099"/>
                </a:lnTo>
                <a:lnTo>
                  <a:pt x="5390100" y="175046"/>
                </a:lnTo>
                <a:lnTo>
                  <a:pt x="5400001" y="125996"/>
                </a:lnTo>
                <a:lnTo>
                  <a:pt x="5390100" y="76954"/>
                </a:lnTo>
                <a:lnTo>
                  <a:pt x="5363097" y="36904"/>
                </a:lnTo>
                <a:lnTo>
                  <a:pt x="5323047" y="9901"/>
                </a:lnTo>
                <a:lnTo>
                  <a:pt x="5274005" y="0"/>
                </a:lnTo>
                <a:close/>
              </a:path>
            </a:pathLst>
          </a:custGeom>
          <a:solidFill>
            <a:srgbClr val="FED5B2"/>
          </a:solidFill>
        </p:spPr>
        <p:txBody>
          <a:bodyPr wrap="square" lIns="0" tIns="0" rIns="0" bIns="0" rtlCol="0"/>
          <a:lstStyle/>
          <a:p>
            <a:endParaRPr>
              <a:latin typeface="Meiryo UI" panose="020B0604030504040204" pitchFamily="50" charset="-128"/>
              <a:ea typeface="Meiryo UI" panose="020B0604030504040204" pitchFamily="50" charset="-128"/>
            </a:endParaRPr>
          </a:p>
        </p:txBody>
      </p:sp>
      <p:sp>
        <p:nvSpPr>
          <p:cNvPr id="3" name="object 3">
            <a:extLst>
              <a:ext uri="{FF2B5EF4-FFF2-40B4-BE49-F238E27FC236}">
                <a16:creationId xmlns:a16="http://schemas.microsoft.com/office/drawing/2014/main" id="{0EDBBF52-F1D9-0D43-D8B3-D44CB4460C39}"/>
              </a:ext>
            </a:extLst>
          </p:cNvPr>
          <p:cNvSpPr txBox="1"/>
          <p:nvPr/>
        </p:nvSpPr>
        <p:spPr>
          <a:xfrm>
            <a:off x="1032593" y="7102051"/>
            <a:ext cx="3829050" cy="166712"/>
          </a:xfrm>
          <a:prstGeom prst="rect">
            <a:avLst/>
          </a:prstGeom>
        </p:spPr>
        <p:txBody>
          <a:bodyPr vert="horz" wrap="square" lIns="0" tIns="12700" rIns="0" bIns="0" rtlCol="0">
            <a:spAutoFit/>
          </a:bodyPr>
          <a:lstStyle/>
          <a:p>
            <a:pPr marL="1976755">
              <a:lnSpc>
                <a:spcPct val="100000"/>
              </a:lnSpc>
              <a:spcBef>
                <a:spcPts val="100"/>
              </a:spcBef>
              <a:tabLst>
                <a:tab pos="2379980" algn="l"/>
              </a:tabLst>
            </a:pPr>
            <a:r>
              <a:rPr lang="ja-JP" altLang="en-US" sz="1000" b="1" spc="-50" dirty="0">
                <a:solidFill>
                  <a:srgbClr val="414042"/>
                </a:solidFill>
                <a:latin typeface="Meiryo UI" panose="020B0604030504040204" pitchFamily="50" charset="-128"/>
                <a:ea typeface="Meiryo UI" panose="020B0604030504040204" pitchFamily="50" charset="-128"/>
                <a:cs typeface="Source Han Sans JP Heavy"/>
              </a:rPr>
              <a:t>分野別機関チェックリストについて</a:t>
            </a:r>
            <a:endParaRPr sz="1000" dirty="0">
              <a:latin typeface="Meiryo UI" panose="020B0604030504040204" pitchFamily="50" charset="-128"/>
              <a:ea typeface="Meiryo UI" panose="020B0604030504040204" pitchFamily="50" charset="-128"/>
              <a:cs typeface="Source Han Sans JP Heavy"/>
            </a:endParaRPr>
          </a:p>
        </p:txBody>
      </p:sp>
      <p:sp>
        <p:nvSpPr>
          <p:cNvPr id="5" name="テキスト ボックス 4">
            <a:extLst>
              <a:ext uri="{FF2B5EF4-FFF2-40B4-BE49-F238E27FC236}">
                <a16:creationId xmlns:a16="http://schemas.microsoft.com/office/drawing/2014/main" id="{54D41229-B56D-319A-132B-54D213A12C5B}"/>
              </a:ext>
            </a:extLst>
          </p:cNvPr>
          <p:cNvSpPr txBox="1"/>
          <p:nvPr/>
        </p:nvSpPr>
        <p:spPr>
          <a:xfrm>
            <a:off x="1032593" y="7368595"/>
            <a:ext cx="5539657" cy="553998"/>
          </a:xfrm>
          <a:prstGeom prst="rect">
            <a:avLst/>
          </a:prstGeom>
          <a:noFill/>
        </p:spPr>
        <p:txBody>
          <a:bodyPr wrap="square" rtlCol="0">
            <a:spAutoFit/>
          </a:bodyPr>
          <a:lstStyle/>
          <a:p>
            <a:r>
              <a:rPr lang="ja-JP" altLang="en-US" sz="1000" dirty="0">
                <a:solidFill>
                  <a:srgbClr val="414042"/>
                </a:solidFill>
                <a:latin typeface="Meiryo UI" panose="020B0604030504040204" pitchFamily="50" charset="-128"/>
                <a:ea typeface="Meiryo UI" panose="020B0604030504040204" pitchFamily="50" charset="-128"/>
                <a:cs typeface="Source Han Sans JP"/>
              </a:rPr>
              <a:t>ヤングケアラー支援における各機関の役割を明確にするため、児童福祉、高齢者福祉、障害福祉、教育、保健医療といった各分野に特化した解説を掲載しています。それぞれの機関が持つ専門性と視点を活かし、他の機関との連携を前提とした効果的な支援を実施するための手引きとしてご活用ください。</a:t>
            </a:r>
            <a:endParaRPr lang="en-US" altLang="ja-JP" sz="1000" dirty="0">
              <a:solidFill>
                <a:srgbClr val="414042"/>
              </a:solidFill>
              <a:latin typeface="Meiryo UI" panose="020B0604030504040204" pitchFamily="50" charset="-128"/>
              <a:ea typeface="Meiryo UI" panose="020B0604030504040204" pitchFamily="50" charset="-128"/>
              <a:cs typeface="Source Han Sans JP"/>
            </a:endParaRPr>
          </a:p>
        </p:txBody>
      </p:sp>
    </p:spTree>
    <p:extLst>
      <p:ext uri="{BB962C8B-B14F-4D97-AF65-F5344CB8AC3E}">
        <p14:creationId xmlns:p14="http://schemas.microsoft.com/office/powerpoint/2010/main" val="2060436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21450" y="368273"/>
            <a:ext cx="5001895" cy="241092"/>
          </a:xfrm>
          <a:prstGeom prst="rect">
            <a:avLst/>
          </a:prstGeom>
        </p:spPr>
        <p:txBody>
          <a:bodyPr vert="horz" wrap="square" lIns="0" tIns="86360" rIns="0" bIns="0" rtlCol="0">
            <a:spAutoFit/>
          </a:bodyPr>
          <a:lstStyle/>
          <a:p>
            <a:pPr algn="ctr">
              <a:lnSpc>
                <a:spcPct val="100000"/>
              </a:lnSpc>
              <a:spcBef>
                <a:spcPts val="680"/>
              </a:spcBef>
              <a:tabLst>
                <a:tab pos="1063625" algn="l"/>
                <a:tab pos="1673225" algn="l"/>
                <a:tab pos="2481263"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児童福祉分野　ヤングケアラーに</a:t>
            </a:r>
            <a:r>
              <a:rPr sz="1000" b="1" dirty="0" err="1">
                <a:solidFill>
                  <a:srgbClr val="414042"/>
                </a:solidFill>
                <a:latin typeface="Meiryo UI" panose="020B0604030504040204" pitchFamily="50" charset="-128"/>
                <a:ea typeface="Meiryo UI" panose="020B0604030504040204" pitchFamily="50" charset="-128"/>
                <a:cs typeface="Source Han Sans JP Heavy"/>
              </a:rPr>
              <a:t>気付くポイントの一例（チェックリスト</a:t>
            </a: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1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75" name="object 2"/>
          <p:cNvSpPr txBox="1"/>
          <p:nvPr/>
        </p:nvSpPr>
        <p:spPr>
          <a:xfrm>
            <a:off x="707306" y="615950"/>
            <a:ext cx="5001895" cy="256480"/>
          </a:xfrm>
          <a:prstGeom prst="rect">
            <a:avLst/>
          </a:prstGeom>
        </p:spPr>
        <p:txBody>
          <a:bodyPr vert="horz" wrap="square" lIns="0" tIns="86360" rIns="0" bIns="0" rtlCol="0">
            <a:spAutoFit/>
          </a:bodyPr>
          <a:lstStyle/>
          <a:p>
            <a:pPr marL="200660" indent="-188595">
              <a:lnSpc>
                <a:spcPct val="100000"/>
              </a:lnSpc>
              <a:buChar char="■"/>
              <a:tabLst>
                <a:tab pos="201295" algn="l"/>
              </a:tabLst>
            </a:pPr>
            <a:r>
              <a:rPr sz="1100" b="1" dirty="0" err="1">
                <a:solidFill>
                  <a:srgbClr val="414042"/>
                </a:solidFill>
                <a:latin typeface="Meiryo UI" panose="020B0604030504040204" pitchFamily="50" charset="-128"/>
                <a:ea typeface="Meiryo UI" panose="020B0604030504040204" pitchFamily="50" charset="-128"/>
                <a:cs typeface="Source Han Sans JP"/>
              </a:rPr>
              <a:t>児童福祉</a:t>
            </a:r>
            <a:endParaRPr sz="11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7" name="object 2">
            <a:extLst>
              <a:ext uri="{FF2B5EF4-FFF2-40B4-BE49-F238E27FC236}">
                <a16:creationId xmlns:a16="http://schemas.microsoft.com/office/drawing/2014/main" id="{ADFD1AA2-A72E-47BF-AFC4-CD464CAFC1CE}"/>
              </a:ext>
            </a:extLst>
          </p:cNvPr>
          <p:cNvSpPr/>
          <p:nvPr/>
        </p:nvSpPr>
        <p:spPr>
          <a:xfrm>
            <a:off x="720001" y="1152016"/>
            <a:ext cx="6120130" cy="1993759"/>
          </a:xfrm>
          <a:custGeom>
            <a:avLst/>
            <a:gdLst/>
            <a:ahLst/>
            <a:cxnLst/>
            <a:rect l="l" t="t" r="r" b="b"/>
            <a:pathLst>
              <a:path w="6120130" h="1692275">
                <a:moveTo>
                  <a:pt x="0" y="1691817"/>
                </a:moveTo>
                <a:lnTo>
                  <a:pt x="6120003" y="1691817"/>
                </a:lnTo>
                <a:lnTo>
                  <a:pt x="6120003" y="0"/>
                </a:lnTo>
                <a:lnTo>
                  <a:pt x="0" y="0"/>
                </a:lnTo>
                <a:lnTo>
                  <a:pt x="0" y="1691817"/>
                </a:lnTo>
                <a:close/>
              </a:path>
            </a:pathLst>
          </a:custGeom>
          <a:solidFill>
            <a:srgbClr val="EEEAF4"/>
          </a:solidFill>
        </p:spPr>
        <p:txBody>
          <a:bodyPr wrap="square" lIns="0" tIns="0" rIns="0" bIns="0" rtlCol="0"/>
          <a:lstStyle/>
          <a:p>
            <a:pPr defTabSz="914400"/>
            <a:endParaRPr kumimoji="1">
              <a:solidFill>
                <a:prstClr val="black"/>
              </a:solidFill>
              <a:latin typeface="Meiryo UI"/>
              <a:ea typeface="Meiryo UI"/>
            </a:endParaRPr>
          </a:p>
        </p:txBody>
      </p:sp>
      <p:sp>
        <p:nvSpPr>
          <p:cNvPr id="8" name="object 3">
            <a:extLst>
              <a:ext uri="{FF2B5EF4-FFF2-40B4-BE49-F238E27FC236}">
                <a16:creationId xmlns:a16="http://schemas.microsoft.com/office/drawing/2014/main" id="{FCC0B937-4E8C-41E4-A7F1-FB00E7EC47E3}"/>
              </a:ext>
            </a:extLst>
          </p:cNvPr>
          <p:cNvSpPr/>
          <p:nvPr/>
        </p:nvSpPr>
        <p:spPr>
          <a:xfrm>
            <a:off x="919321" y="1254605"/>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 name="object 4">
            <a:extLst>
              <a:ext uri="{FF2B5EF4-FFF2-40B4-BE49-F238E27FC236}">
                <a16:creationId xmlns:a16="http://schemas.microsoft.com/office/drawing/2014/main" id="{6017F1D1-76F0-45C4-9FD6-54C18D6B70AC}"/>
              </a:ext>
            </a:extLst>
          </p:cNvPr>
          <p:cNvSpPr/>
          <p:nvPr/>
        </p:nvSpPr>
        <p:spPr>
          <a:xfrm>
            <a:off x="919321" y="1511302"/>
            <a:ext cx="188594" cy="188594"/>
          </a:xfrm>
          <a:prstGeom prst="rect">
            <a:avLst/>
          </a:prstGeom>
          <a:blipFill>
            <a:blip r:embed="rId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 name="object 5">
            <a:extLst>
              <a:ext uri="{FF2B5EF4-FFF2-40B4-BE49-F238E27FC236}">
                <a16:creationId xmlns:a16="http://schemas.microsoft.com/office/drawing/2014/main" id="{40DC1691-9C92-40E0-99DE-EFA0B3003BC8}"/>
              </a:ext>
            </a:extLst>
          </p:cNvPr>
          <p:cNvSpPr/>
          <p:nvPr/>
        </p:nvSpPr>
        <p:spPr>
          <a:xfrm>
            <a:off x="919321" y="1768000"/>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1" name="object 6">
            <a:extLst>
              <a:ext uri="{FF2B5EF4-FFF2-40B4-BE49-F238E27FC236}">
                <a16:creationId xmlns:a16="http://schemas.microsoft.com/office/drawing/2014/main" id="{59770695-65E0-44E6-ADDF-5D58FA07B69E}"/>
              </a:ext>
            </a:extLst>
          </p:cNvPr>
          <p:cNvSpPr/>
          <p:nvPr/>
        </p:nvSpPr>
        <p:spPr>
          <a:xfrm>
            <a:off x="919321" y="2024693"/>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2" name="object 7">
            <a:extLst>
              <a:ext uri="{FF2B5EF4-FFF2-40B4-BE49-F238E27FC236}">
                <a16:creationId xmlns:a16="http://schemas.microsoft.com/office/drawing/2014/main" id="{E369E6E6-DABE-4BE7-B6D7-C6D2D71552E7}"/>
              </a:ext>
            </a:extLst>
          </p:cNvPr>
          <p:cNvSpPr/>
          <p:nvPr/>
        </p:nvSpPr>
        <p:spPr>
          <a:xfrm>
            <a:off x="919321" y="2281391"/>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3" name="object 8">
            <a:extLst>
              <a:ext uri="{FF2B5EF4-FFF2-40B4-BE49-F238E27FC236}">
                <a16:creationId xmlns:a16="http://schemas.microsoft.com/office/drawing/2014/main" id="{061E9DCE-B191-44B2-92CE-E9CDFC856031}"/>
              </a:ext>
            </a:extLst>
          </p:cNvPr>
          <p:cNvSpPr/>
          <p:nvPr/>
        </p:nvSpPr>
        <p:spPr>
          <a:xfrm>
            <a:off x="936743" y="147725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4" name="object 9">
            <a:extLst>
              <a:ext uri="{FF2B5EF4-FFF2-40B4-BE49-F238E27FC236}">
                <a16:creationId xmlns:a16="http://schemas.microsoft.com/office/drawing/2014/main" id="{6C2EBCAA-21F2-4B5F-94F2-75A54977B159}"/>
              </a:ext>
            </a:extLst>
          </p:cNvPr>
          <p:cNvSpPr/>
          <p:nvPr/>
        </p:nvSpPr>
        <p:spPr>
          <a:xfrm>
            <a:off x="936743" y="173394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5" name="object 10">
            <a:extLst>
              <a:ext uri="{FF2B5EF4-FFF2-40B4-BE49-F238E27FC236}">
                <a16:creationId xmlns:a16="http://schemas.microsoft.com/office/drawing/2014/main" id="{CB3D82D2-A26D-45ED-A166-0EDB9D69EA39}"/>
              </a:ext>
            </a:extLst>
          </p:cNvPr>
          <p:cNvSpPr/>
          <p:nvPr/>
        </p:nvSpPr>
        <p:spPr>
          <a:xfrm>
            <a:off x="936743" y="199064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6" name="object 11">
            <a:extLst>
              <a:ext uri="{FF2B5EF4-FFF2-40B4-BE49-F238E27FC236}">
                <a16:creationId xmlns:a16="http://schemas.microsoft.com/office/drawing/2014/main" id="{2899F3C4-4F1A-45F9-A7A3-B8D56BE78A00}"/>
              </a:ext>
            </a:extLst>
          </p:cNvPr>
          <p:cNvSpPr/>
          <p:nvPr/>
        </p:nvSpPr>
        <p:spPr>
          <a:xfrm>
            <a:off x="936743" y="224734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7" name="object 12">
            <a:extLst>
              <a:ext uri="{FF2B5EF4-FFF2-40B4-BE49-F238E27FC236}">
                <a16:creationId xmlns:a16="http://schemas.microsoft.com/office/drawing/2014/main" id="{61301905-AF57-408B-A613-AA25A26B9EF0}"/>
              </a:ext>
            </a:extLst>
          </p:cNvPr>
          <p:cNvSpPr/>
          <p:nvPr/>
        </p:nvSpPr>
        <p:spPr>
          <a:xfrm>
            <a:off x="919321" y="2552636"/>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8" name="object 13">
            <a:extLst>
              <a:ext uri="{FF2B5EF4-FFF2-40B4-BE49-F238E27FC236}">
                <a16:creationId xmlns:a16="http://schemas.microsoft.com/office/drawing/2014/main" id="{87F78403-9B72-478D-8ED3-CF52448DEF62}"/>
              </a:ext>
            </a:extLst>
          </p:cNvPr>
          <p:cNvSpPr/>
          <p:nvPr/>
        </p:nvSpPr>
        <p:spPr>
          <a:xfrm>
            <a:off x="936743" y="251858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9" name="object 14">
            <a:extLst>
              <a:ext uri="{FF2B5EF4-FFF2-40B4-BE49-F238E27FC236}">
                <a16:creationId xmlns:a16="http://schemas.microsoft.com/office/drawing/2014/main" id="{8F78506F-53A9-4615-A355-1CF48AF4930E}"/>
              </a:ext>
            </a:extLst>
          </p:cNvPr>
          <p:cNvSpPr/>
          <p:nvPr/>
        </p:nvSpPr>
        <p:spPr>
          <a:xfrm>
            <a:off x="720001" y="3328718"/>
            <a:ext cx="6120130" cy="2190750"/>
          </a:xfrm>
          <a:custGeom>
            <a:avLst/>
            <a:gdLst/>
            <a:ahLst/>
            <a:cxnLst/>
            <a:rect l="l" t="t" r="r" b="b"/>
            <a:pathLst>
              <a:path w="6120130" h="2190750">
                <a:moveTo>
                  <a:pt x="0" y="2190661"/>
                </a:moveTo>
                <a:lnTo>
                  <a:pt x="6120003" y="2190661"/>
                </a:lnTo>
                <a:lnTo>
                  <a:pt x="6120003" y="0"/>
                </a:lnTo>
                <a:lnTo>
                  <a:pt x="0" y="0"/>
                </a:lnTo>
                <a:lnTo>
                  <a:pt x="0" y="2190661"/>
                </a:lnTo>
                <a:close/>
              </a:path>
            </a:pathLst>
          </a:custGeom>
          <a:solidFill>
            <a:srgbClr val="E9EBF6"/>
          </a:solidFill>
        </p:spPr>
        <p:txBody>
          <a:bodyPr wrap="square" lIns="0" tIns="0" rIns="0" bIns="0" rtlCol="0"/>
          <a:lstStyle/>
          <a:p>
            <a:pPr defTabSz="914400"/>
            <a:endParaRPr kumimoji="1">
              <a:solidFill>
                <a:prstClr val="black"/>
              </a:solidFill>
              <a:latin typeface="Meiryo UI"/>
              <a:ea typeface="Meiryo UI"/>
            </a:endParaRPr>
          </a:p>
        </p:txBody>
      </p:sp>
      <p:sp>
        <p:nvSpPr>
          <p:cNvPr id="20" name="object 15">
            <a:extLst>
              <a:ext uri="{FF2B5EF4-FFF2-40B4-BE49-F238E27FC236}">
                <a16:creationId xmlns:a16="http://schemas.microsoft.com/office/drawing/2014/main" id="{69B08BC4-1CF1-4D20-AD80-60786B2578BC}"/>
              </a:ext>
            </a:extLst>
          </p:cNvPr>
          <p:cNvSpPr/>
          <p:nvPr/>
        </p:nvSpPr>
        <p:spPr>
          <a:xfrm>
            <a:off x="919321" y="3431315"/>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1" name="object 16">
            <a:extLst>
              <a:ext uri="{FF2B5EF4-FFF2-40B4-BE49-F238E27FC236}">
                <a16:creationId xmlns:a16="http://schemas.microsoft.com/office/drawing/2014/main" id="{31D3DE4F-C772-4C9B-BB2A-B5E660BDB565}"/>
              </a:ext>
            </a:extLst>
          </p:cNvPr>
          <p:cNvSpPr/>
          <p:nvPr/>
        </p:nvSpPr>
        <p:spPr>
          <a:xfrm>
            <a:off x="919321" y="3688012"/>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2" name="object 17">
            <a:extLst>
              <a:ext uri="{FF2B5EF4-FFF2-40B4-BE49-F238E27FC236}">
                <a16:creationId xmlns:a16="http://schemas.microsoft.com/office/drawing/2014/main" id="{6033631F-A057-41A1-975D-21DC409E330B}"/>
              </a:ext>
            </a:extLst>
          </p:cNvPr>
          <p:cNvSpPr/>
          <p:nvPr/>
        </p:nvSpPr>
        <p:spPr>
          <a:xfrm>
            <a:off x="919321" y="3944710"/>
            <a:ext cx="188594" cy="188594"/>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3" name="object 18">
            <a:extLst>
              <a:ext uri="{FF2B5EF4-FFF2-40B4-BE49-F238E27FC236}">
                <a16:creationId xmlns:a16="http://schemas.microsoft.com/office/drawing/2014/main" id="{FA45E5B5-1C57-422C-84AF-E4011ACBF0A7}"/>
              </a:ext>
            </a:extLst>
          </p:cNvPr>
          <p:cNvSpPr/>
          <p:nvPr/>
        </p:nvSpPr>
        <p:spPr>
          <a:xfrm>
            <a:off x="919321" y="4201402"/>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4" name="object 19">
            <a:extLst>
              <a:ext uri="{FF2B5EF4-FFF2-40B4-BE49-F238E27FC236}">
                <a16:creationId xmlns:a16="http://schemas.microsoft.com/office/drawing/2014/main" id="{9DCF3447-7CA3-49FC-81F4-E168D861ED9B}"/>
              </a:ext>
            </a:extLst>
          </p:cNvPr>
          <p:cNvSpPr/>
          <p:nvPr/>
        </p:nvSpPr>
        <p:spPr>
          <a:xfrm>
            <a:off x="919321" y="4458100"/>
            <a:ext cx="188594" cy="188595"/>
          </a:xfrm>
          <a:prstGeom prst="rect">
            <a:avLst/>
          </a:prstGeom>
          <a:blipFill>
            <a:blip r:embed="rId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5" name="object 20">
            <a:extLst>
              <a:ext uri="{FF2B5EF4-FFF2-40B4-BE49-F238E27FC236}">
                <a16:creationId xmlns:a16="http://schemas.microsoft.com/office/drawing/2014/main" id="{65806434-FDE0-4D42-9FC2-D197D412E6CA}"/>
              </a:ext>
            </a:extLst>
          </p:cNvPr>
          <p:cNvSpPr/>
          <p:nvPr/>
        </p:nvSpPr>
        <p:spPr>
          <a:xfrm>
            <a:off x="919321" y="4714797"/>
            <a:ext cx="188594" cy="188595"/>
          </a:xfrm>
          <a:prstGeom prst="rect">
            <a:avLst/>
          </a:prstGeom>
          <a:blipFill>
            <a:blip r:embed="rId1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6" name="object 21">
            <a:extLst>
              <a:ext uri="{FF2B5EF4-FFF2-40B4-BE49-F238E27FC236}">
                <a16:creationId xmlns:a16="http://schemas.microsoft.com/office/drawing/2014/main" id="{C0E06CE1-A430-4A86-9598-AF04494D5EA0}"/>
              </a:ext>
            </a:extLst>
          </p:cNvPr>
          <p:cNvSpPr/>
          <p:nvPr/>
        </p:nvSpPr>
        <p:spPr>
          <a:xfrm>
            <a:off x="3973441" y="4714797"/>
            <a:ext cx="188595" cy="188595"/>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7" name="object 22">
            <a:extLst>
              <a:ext uri="{FF2B5EF4-FFF2-40B4-BE49-F238E27FC236}">
                <a16:creationId xmlns:a16="http://schemas.microsoft.com/office/drawing/2014/main" id="{DCE1063E-89F6-4AE7-A930-F810E45F646B}"/>
              </a:ext>
            </a:extLst>
          </p:cNvPr>
          <p:cNvSpPr/>
          <p:nvPr/>
        </p:nvSpPr>
        <p:spPr>
          <a:xfrm>
            <a:off x="919321" y="4971487"/>
            <a:ext cx="188594" cy="188595"/>
          </a:xfrm>
          <a:prstGeom prst="rect">
            <a:avLst/>
          </a:prstGeom>
          <a:blipFill>
            <a:blip r:embed="rId1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8" name="object 23">
            <a:extLst>
              <a:ext uri="{FF2B5EF4-FFF2-40B4-BE49-F238E27FC236}">
                <a16:creationId xmlns:a16="http://schemas.microsoft.com/office/drawing/2014/main" id="{2C95CCD3-A4E2-4562-B796-15082A09053E}"/>
              </a:ext>
            </a:extLst>
          </p:cNvPr>
          <p:cNvSpPr/>
          <p:nvPr/>
        </p:nvSpPr>
        <p:spPr>
          <a:xfrm>
            <a:off x="919321" y="5228185"/>
            <a:ext cx="188594" cy="188595"/>
          </a:xfrm>
          <a:prstGeom prst="rect">
            <a:avLst/>
          </a:prstGeom>
          <a:blipFill>
            <a:blip r:embed="rId1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9" name="object 24">
            <a:extLst>
              <a:ext uri="{FF2B5EF4-FFF2-40B4-BE49-F238E27FC236}">
                <a16:creationId xmlns:a16="http://schemas.microsoft.com/office/drawing/2014/main" id="{8186141F-0C28-4CB6-824D-B624EBAAD1D9}"/>
              </a:ext>
            </a:extLst>
          </p:cNvPr>
          <p:cNvSpPr/>
          <p:nvPr/>
        </p:nvSpPr>
        <p:spPr>
          <a:xfrm>
            <a:off x="936743" y="365396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0" name="object 25">
            <a:extLst>
              <a:ext uri="{FF2B5EF4-FFF2-40B4-BE49-F238E27FC236}">
                <a16:creationId xmlns:a16="http://schemas.microsoft.com/office/drawing/2014/main" id="{48E45349-4582-4255-9AEA-0892621B41DE}"/>
              </a:ext>
            </a:extLst>
          </p:cNvPr>
          <p:cNvSpPr/>
          <p:nvPr/>
        </p:nvSpPr>
        <p:spPr>
          <a:xfrm>
            <a:off x="936743" y="391065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1" name="object 26">
            <a:extLst>
              <a:ext uri="{FF2B5EF4-FFF2-40B4-BE49-F238E27FC236}">
                <a16:creationId xmlns:a16="http://schemas.microsoft.com/office/drawing/2014/main" id="{75DFCF58-26B1-48AB-8028-D0C40AC03F6B}"/>
              </a:ext>
            </a:extLst>
          </p:cNvPr>
          <p:cNvSpPr/>
          <p:nvPr/>
        </p:nvSpPr>
        <p:spPr>
          <a:xfrm>
            <a:off x="936743" y="391065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2" name="object 27">
            <a:extLst>
              <a:ext uri="{FF2B5EF4-FFF2-40B4-BE49-F238E27FC236}">
                <a16:creationId xmlns:a16="http://schemas.microsoft.com/office/drawing/2014/main" id="{FC4A92B6-49A5-4177-9437-36DABD40B960}"/>
              </a:ext>
            </a:extLst>
          </p:cNvPr>
          <p:cNvSpPr/>
          <p:nvPr/>
        </p:nvSpPr>
        <p:spPr>
          <a:xfrm>
            <a:off x="936743" y="416735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3" name="object 28">
            <a:extLst>
              <a:ext uri="{FF2B5EF4-FFF2-40B4-BE49-F238E27FC236}">
                <a16:creationId xmlns:a16="http://schemas.microsoft.com/office/drawing/2014/main" id="{19805761-EA3D-4749-8BC5-2595E12B3785}"/>
              </a:ext>
            </a:extLst>
          </p:cNvPr>
          <p:cNvSpPr/>
          <p:nvPr/>
        </p:nvSpPr>
        <p:spPr>
          <a:xfrm>
            <a:off x="936743" y="442405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4" name="object 29">
            <a:extLst>
              <a:ext uri="{FF2B5EF4-FFF2-40B4-BE49-F238E27FC236}">
                <a16:creationId xmlns:a16="http://schemas.microsoft.com/office/drawing/2014/main" id="{DA6F1FC1-CFA1-4E8F-AA1B-444678EBA6BD}"/>
              </a:ext>
            </a:extLst>
          </p:cNvPr>
          <p:cNvSpPr/>
          <p:nvPr/>
        </p:nvSpPr>
        <p:spPr>
          <a:xfrm>
            <a:off x="936743" y="468074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5" name="object 30">
            <a:extLst>
              <a:ext uri="{FF2B5EF4-FFF2-40B4-BE49-F238E27FC236}">
                <a16:creationId xmlns:a16="http://schemas.microsoft.com/office/drawing/2014/main" id="{ACFBE89F-AB6C-4E2A-8693-1CC83261043B}"/>
              </a:ext>
            </a:extLst>
          </p:cNvPr>
          <p:cNvSpPr/>
          <p:nvPr/>
        </p:nvSpPr>
        <p:spPr>
          <a:xfrm>
            <a:off x="936743" y="493744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6" name="object 31">
            <a:extLst>
              <a:ext uri="{FF2B5EF4-FFF2-40B4-BE49-F238E27FC236}">
                <a16:creationId xmlns:a16="http://schemas.microsoft.com/office/drawing/2014/main" id="{4F598FAE-2380-48AA-A6EA-53828D716061}"/>
              </a:ext>
            </a:extLst>
          </p:cNvPr>
          <p:cNvSpPr/>
          <p:nvPr/>
        </p:nvSpPr>
        <p:spPr>
          <a:xfrm>
            <a:off x="936743" y="519413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7" name="object 32">
            <a:extLst>
              <a:ext uri="{FF2B5EF4-FFF2-40B4-BE49-F238E27FC236}">
                <a16:creationId xmlns:a16="http://schemas.microsoft.com/office/drawing/2014/main" id="{7CCA6535-5105-4F1B-9B80-A99B2DD5AF49}"/>
              </a:ext>
            </a:extLst>
          </p:cNvPr>
          <p:cNvSpPr/>
          <p:nvPr/>
        </p:nvSpPr>
        <p:spPr>
          <a:xfrm>
            <a:off x="720001" y="5735394"/>
            <a:ext cx="6120130" cy="1480207"/>
          </a:xfrm>
          <a:custGeom>
            <a:avLst/>
            <a:gdLst/>
            <a:ahLst/>
            <a:cxnLst/>
            <a:rect l="l" t="t" r="r" b="b"/>
            <a:pathLst>
              <a:path w="6120130" h="1163954">
                <a:moveTo>
                  <a:pt x="0" y="1163878"/>
                </a:moveTo>
                <a:lnTo>
                  <a:pt x="6120003" y="1163878"/>
                </a:lnTo>
                <a:lnTo>
                  <a:pt x="6120003" y="0"/>
                </a:lnTo>
                <a:lnTo>
                  <a:pt x="0" y="0"/>
                </a:lnTo>
                <a:lnTo>
                  <a:pt x="0" y="1163878"/>
                </a:lnTo>
                <a:close/>
              </a:path>
            </a:pathLst>
          </a:custGeom>
          <a:solidFill>
            <a:srgbClr val="EAF0F9"/>
          </a:solidFill>
        </p:spPr>
        <p:txBody>
          <a:bodyPr wrap="square" lIns="0" tIns="0" rIns="0" bIns="0" rtlCol="0"/>
          <a:lstStyle/>
          <a:p>
            <a:pPr defTabSz="914400"/>
            <a:endParaRPr kumimoji="1">
              <a:solidFill>
                <a:prstClr val="black"/>
              </a:solidFill>
              <a:latin typeface="Meiryo UI"/>
              <a:ea typeface="Meiryo UI"/>
            </a:endParaRPr>
          </a:p>
        </p:txBody>
      </p:sp>
      <p:sp>
        <p:nvSpPr>
          <p:cNvPr id="38" name="object 33">
            <a:extLst>
              <a:ext uri="{FF2B5EF4-FFF2-40B4-BE49-F238E27FC236}">
                <a16:creationId xmlns:a16="http://schemas.microsoft.com/office/drawing/2014/main" id="{039F7EF2-0598-4034-AEDA-0BE0CEE09D51}"/>
              </a:ext>
            </a:extLst>
          </p:cNvPr>
          <p:cNvSpPr/>
          <p:nvPr/>
        </p:nvSpPr>
        <p:spPr>
          <a:xfrm>
            <a:off x="919321" y="5837985"/>
            <a:ext cx="188594" cy="188595"/>
          </a:xfrm>
          <a:prstGeom prst="rect">
            <a:avLst/>
          </a:prstGeom>
          <a:blipFill>
            <a:blip r:embed="rId1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39" name="object 34">
            <a:extLst>
              <a:ext uri="{FF2B5EF4-FFF2-40B4-BE49-F238E27FC236}">
                <a16:creationId xmlns:a16="http://schemas.microsoft.com/office/drawing/2014/main" id="{23401459-2BE8-4567-B2DB-EE7B8A287D76}"/>
              </a:ext>
            </a:extLst>
          </p:cNvPr>
          <p:cNvSpPr/>
          <p:nvPr/>
        </p:nvSpPr>
        <p:spPr>
          <a:xfrm>
            <a:off x="919321" y="6094682"/>
            <a:ext cx="188594" cy="188595"/>
          </a:xfrm>
          <a:prstGeom prst="rect">
            <a:avLst/>
          </a:prstGeom>
          <a:blipFill>
            <a:blip r:embed="rId1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0" name="object 35">
            <a:extLst>
              <a:ext uri="{FF2B5EF4-FFF2-40B4-BE49-F238E27FC236}">
                <a16:creationId xmlns:a16="http://schemas.microsoft.com/office/drawing/2014/main" id="{9A87751F-149B-46BA-92D5-10DD67A2A59C}"/>
              </a:ext>
            </a:extLst>
          </p:cNvPr>
          <p:cNvSpPr/>
          <p:nvPr/>
        </p:nvSpPr>
        <p:spPr>
          <a:xfrm>
            <a:off x="919321" y="6351373"/>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1" name="object 36">
            <a:extLst>
              <a:ext uri="{FF2B5EF4-FFF2-40B4-BE49-F238E27FC236}">
                <a16:creationId xmlns:a16="http://schemas.microsoft.com/office/drawing/2014/main" id="{10492FDA-4960-494A-9865-ED92880FF5B1}"/>
              </a:ext>
            </a:extLst>
          </p:cNvPr>
          <p:cNvSpPr/>
          <p:nvPr/>
        </p:nvSpPr>
        <p:spPr>
          <a:xfrm>
            <a:off x="919321" y="6608070"/>
            <a:ext cx="188594" cy="188595"/>
          </a:xfrm>
          <a:prstGeom prst="rect">
            <a:avLst/>
          </a:prstGeom>
          <a:blipFill>
            <a:blip r:embed="rId1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2" name="object 37">
            <a:extLst>
              <a:ext uri="{FF2B5EF4-FFF2-40B4-BE49-F238E27FC236}">
                <a16:creationId xmlns:a16="http://schemas.microsoft.com/office/drawing/2014/main" id="{87455F67-1019-4B80-A9F8-FAFA8176FA00}"/>
              </a:ext>
            </a:extLst>
          </p:cNvPr>
          <p:cNvSpPr/>
          <p:nvPr/>
        </p:nvSpPr>
        <p:spPr>
          <a:xfrm>
            <a:off x="936743" y="606062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43" name="object 38">
            <a:extLst>
              <a:ext uri="{FF2B5EF4-FFF2-40B4-BE49-F238E27FC236}">
                <a16:creationId xmlns:a16="http://schemas.microsoft.com/office/drawing/2014/main" id="{6AC140C7-CCFF-48D8-9355-5825F2FB9A59}"/>
              </a:ext>
            </a:extLst>
          </p:cNvPr>
          <p:cNvSpPr/>
          <p:nvPr/>
        </p:nvSpPr>
        <p:spPr>
          <a:xfrm>
            <a:off x="936743" y="631732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44" name="object 39">
            <a:extLst>
              <a:ext uri="{FF2B5EF4-FFF2-40B4-BE49-F238E27FC236}">
                <a16:creationId xmlns:a16="http://schemas.microsoft.com/office/drawing/2014/main" id="{31910324-1858-4B7E-90EF-A44EA616596E}"/>
              </a:ext>
            </a:extLst>
          </p:cNvPr>
          <p:cNvSpPr/>
          <p:nvPr/>
        </p:nvSpPr>
        <p:spPr>
          <a:xfrm>
            <a:off x="936743" y="657402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45" name="object 40">
            <a:extLst>
              <a:ext uri="{FF2B5EF4-FFF2-40B4-BE49-F238E27FC236}">
                <a16:creationId xmlns:a16="http://schemas.microsoft.com/office/drawing/2014/main" id="{231D0689-7C85-49A0-B26A-0379A3DE6182}"/>
              </a:ext>
            </a:extLst>
          </p:cNvPr>
          <p:cNvSpPr/>
          <p:nvPr/>
        </p:nvSpPr>
        <p:spPr>
          <a:xfrm>
            <a:off x="720001" y="7369691"/>
            <a:ext cx="6120130" cy="2704465"/>
          </a:xfrm>
          <a:custGeom>
            <a:avLst/>
            <a:gdLst/>
            <a:ahLst/>
            <a:cxnLst/>
            <a:rect l="l" t="t" r="r" b="b"/>
            <a:pathLst>
              <a:path w="6120130" h="2704465">
                <a:moveTo>
                  <a:pt x="0" y="2704058"/>
                </a:moveTo>
                <a:lnTo>
                  <a:pt x="6120003" y="2704058"/>
                </a:lnTo>
                <a:lnTo>
                  <a:pt x="6120003" y="0"/>
                </a:lnTo>
                <a:lnTo>
                  <a:pt x="0" y="0"/>
                </a:lnTo>
                <a:lnTo>
                  <a:pt x="0" y="2704058"/>
                </a:lnTo>
                <a:close/>
              </a:path>
            </a:pathLst>
          </a:custGeom>
          <a:solidFill>
            <a:srgbClr val="F4ECF5"/>
          </a:solidFill>
        </p:spPr>
        <p:txBody>
          <a:bodyPr wrap="square" lIns="0" tIns="0" rIns="0" bIns="0" rtlCol="0"/>
          <a:lstStyle/>
          <a:p>
            <a:pPr defTabSz="914400"/>
            <a:endParaRPr kumimoji="1">
              <a:solidFill>
                <a:prstClr val="black"/>
              </a:solidFill>
              <a:latin typeface="Meiryo UI"/>
              <a:ea typeface="Meiryo UI"/>
            </a:endParaRPr>
          </a:p>
        </p:txBody>
      </p:sp>
      <p:sp>
        <p:nvSpPr>
          <p:cNvPr id="46" name="object 41">
            <a:extLst>
              <a:ext uri="{FF2B5EF4-FFF2-40B4-BE49-F238E27FC236}">
                <a16:creationId xmlns:a16="http://schemas.microsoft.com/office/drawing/2014/main" id="{1DB7EFDF-9EBE-4E10-B342-9005FC36D465}"/>
              </a:ext>
            </a:extLst>
          </p:cNvPr>
          <p:cNvSpPr/>
          <p:nvPr/>
        </p:nvSpPr>
        <p:spPr>
          <a:xfrm>
            <a:off x="919321" y="7472298"/>
            <a:ext cx="188594" cy="188595"/>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7" name="object 42">
            <a:extLst>
              <a:ext uri="{FF2B5EF4-FFF2-40B4-BE49-F238E27FC236}">
                <a16:creationId xmlns:a16="http://schemas.microsoft.com/office/drawing/2014/main" id="{BB8EF4A3-B16F-46A3-8955-230B80CF44F4}"/>
              </a:ext>
            </a:extLst>
          </p:cNvPr>
          <p:cNvSpPr/>
          <p:nvPr/>
        </p:nvSpPr>
        <p:spPr>
          <a:xfrm>
            <a:off x="919321" y="7728996"/>
            <a:ext cx="188594" cy="188595"/>
          </a:xfrm>
          <a:prstGeom prst="rect">
            <a:avLst/>
          </a:prstGeom>
          <a:blipFill>
            <a:blip r:embed="rId1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8" name="object 43">
            <a:extLst>
              <a:ext uri="{FF2B5EF4-FFF2-40B4-BE49-F238E27FC236}">
                <a16:creationId xmlns:a16="http://schemas.microsoft.com/office/drawing/2014/main" id="{4B317A41-081E-4391-925F-6FD2CFF5B168}"/>
              </a:ext>
            </a:extLst>
          </p:cNvPr>
          <p:cNvSpPr/>
          <p:nvPr/>
        </p:nvSpPr>
        <p:spPr>
          <a:xfrm>
            <a:off x="919321" y="7985687"/>
            <a:ext cx="188594" cy="188595"/>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9" name="object 44">
            <a:extLst>
              <a:ext uri="{FF2B5EF4-FFF2-40B4-BE49-F238E27FC236}">
                <a16:creationId xmlns:a16="http://schemas.microsoft.com/office/drawing/2014/main" id="{9083447E-87D9-47AC-9E82-65210A162D6F}"/>
              </a:ext>
            </a:extLst>
          </p:cNvPr>
          <p:cNvSpPr/>
          <p:nvPr/>
        </p:nvSpPr>
        <p:spPr>
          <a:xfrm>
            <a:off x="919321" y="8242385"/>
            <a:ext cx="188594" cy="188595"/>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0" name="object 45">
            <a:extLst>
              <a:ext uri="{FF2B5EF4-FFF2-40B4-BE49-F238E27FC236}">
                <a16:creationId xmlns:a16="http://schemas.microsoft.com/office/drawing/2014/main" id="{D404D26E-EF48-4E76-96C2-DB61E278B6DA}"/>
              </a:ext>
            </a:extLst>
          </p:cNvPr>
          <p:cNvSpPr/>
          <p:nvPr/>
        </p:nvSpPr>
        <p:spPr>
          <a:xfrm>
            <a:off x="919321" y="8499082"/>
            <a:ext cx="188594" cy="188595"/>
          </a:xfrm>
          <a:prstGeom prst="rect">
            <a:avLst/>
          </a:prstGeom>
          <a:blipFill>
            <a:blip r:embed="rId2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1" name="object 46">
            <a:extLst>
              <a:ext uri="{FF2B5EF4-FFF2-40B4-BE49-F238E27FC236}">
                <a16:creationId xmlns:a16="http://schemas.microsoft.com/office/drawing/2014/main" id="{475A4521-7CFE-4D76-91DD-4D8653F5480E}"/>
              </a:ext>
            </a:extLst>
          </p:cNvPr>
          <p:cNvSpPr/>
          <p:nvPr/>
        </p:nvSpPr>
        <p:spPr>
          <a:xfrm>
            <a:off x="919321" y="8755773"/>
            <a:ext cx="188594" cy="188595"/>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2" name="object 47">
            <a:extLst>
              <a:ext uri="{FF2B5EF4-FFF2-40B4-BE49-F238E27FC236}">
                <a16:creationId xmlns:a16="http://schemas.microsoft.com/office/drawing/2014/main" id="{B5FD27A3-B81B-44BB-9D06-3BE14864A015}"/>
              </a:ext>
            </a:extLst>
          </p:cNvPr>
          <p:cNvSpPr/>
          <p:nvPr/>
        </p:nvSpPr>
        <p:spPr>
          <a:xfrm>
            <a:off x="919321" y="9012471"/>
            <a:ext cx="188594" cy="188595"/>
          </a:xfrm>
          <a:prstGeom prst="rect">
            <a:avLst/>
          </a:prstGeom>
          <a:blipFill>
            <a:blip r:embed="rId2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3" name="object 48">
            <a:extLst>
              <a:ext uri="{FF2B5EF4-FFF2-40B4-BE49-F238E27FC236}">
                <a16:creationId xmlns:a16="http://schemas.microsoft.com/office/drawing/2014/main" id="{07D7C230-84E8-4091-8A4E-ACF250B0A9F6}"/>
              </a:ext>
            </a:extLst>
          </p:cNvPr>
          <p:cNvSpPr/>
          <p:nvPr/>
        </p:nvSpPr>
        <p:spPr>
          <a:xfrm>
            <a:off x="3973441" y="7728996"/>
            <a:ext cx="188595" cy="188595"/>
          </a:xfrm>
          <a:prstGeom prst="rect">
            <a:avLst/>
          </a:prstGeom>
          <a:blipFill>
            <a:blip r:embed="rId2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4" name="object 49">
            <a:extLst>
              <a:ext uri="{FF2B5EF4-FFF2-40B4-BE49-F238E27FC236}">
                <a16:creationId xmlns:a16="http://schemas.microsoft.com/office/drawing/2014/main" id="{675CD3BE-56B8-4E08-A272-78321C48337E}"/>
              </a:ext>
            </a:extLst>
          </p:cNvPr>
          <p:cNvSpPr/>
          <p:nvPr/>
        </p:nvSpPr>
        <p:spPr>
          <a:xfrm>
            <a:off x="3973441" y="9012471"/>
            <a:ext cx="188595" cy="188595"/>
          </a:xfrm>
          <a:prstGeom prst="rect">
            <a:avLst/>
          </a:prstGeom>
          <a:blipFill>
            <a:blip r:embed="rId2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5" name="object 50">
            <a:extLst>
              <a:ext uri="{FF2B5EF4-FFF2-40B4-BE49-F238E27FC236}">
                <a16:creationId xmlns:a16="http://schemas.microsoft.com/office/drawing/2014/main" id="{235C5143-0E9B-4F93-8A82-E91757CA614B}"/>
              </a:ext>
            </a:extLst>
          </p:cNvPr>
          <p:cNvSpPr/>
          <p:nvPr/>
        </p:nvSpPr>
        <p:spPr>
          <a:xfrm>
            <a:off x="919321" y="9269169"/>
            <a:ext cx="188594" cy="188595"/>
          </a:xfrm>
          <a:prstGeom prst="rect">
            <a:avLst/>
          </a:prstGeom>
          <a:blipFill>
            <a:blip r:embed="rId1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6" name="object 51">
            <a:extLst>
              <a:ext uri="{FF2B5EF4-FFF2-40B4-BE49-F238E27FC236}">
                <a16:creationId xmlns:a16="http://schemas.microsoft.com/office/drawing/2014/main" id="{F4C42405-C4A4-47B3-8B70-B5FA23FD1446}"/>
              </a:ext>
            </a:extLst>
          </p:cNvPr>
          <p:cNvSpPr/>
          <p:nvPr/>
        </p:nvSpPr>
        <p:spPr>
          <a:xfrm>
            <a:off x="919321" y="9525860"/>
            <a:ext cx="188594" cy="188595"/>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7" name="object 52">
            <a:extLst>
              <a:ext uri="{FF2B5EF4-FFF2-40B4-BE49-F238E27FC236}">
                <a16:creationId xmlns:a16="http://schemas.microsoft.com/office/drawing/2014/main" id="{99FAAB0A-2220-46E1-B61E-7D925AA91C98}"/>
              </a:ext>
            </a:extLst>
          </p:cNvPr>
          <p:cNvSpPr/>
          <p:nvPr/>
        </p:nvSpPr>
        <p:spPr>
          <a:xfrm>
            <a:off x="919321" y="9782558"/>
            <a:ext cx="188594" cy="188594"/>
          </a:xfrm>
          <a:prstGeom prst="rect">
            <a:avLst/>
          </a:prstGeom>
          <a:blipFill>
            <a:blip r:embed="rId1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8" name="object 54">
            <a:extLst>
              <a:ext uri="{FF2B5EF4-FFF2-40B4-BE49-F238E27FC236}">
                <a16:creationId xmlns:a16="http://schemas.microsoft.com/office/drawing/2014/main" id="{64B532A8-3CDE-4D56-BD25-05F793F22D11}"/>
              </a:ext>
            </a:extLst>
          </p:cNvPr>
          <p:cNvSpPr/>
          <p:nvPr/>
        </p:nvSpPr>
        <p:spPr>
          <a:xfrm>
            <a:off x="936743" y="769494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9" name="object 55">
            <a:extLst>
              <a:ext uri="{FF2B5EF4-FFF2-40B4-BE49-F238E27FC236}">
                <a16:creationId xmlns:a16="http://schemas.microsoft.com/office/drawing/2014/main" id="{BC706614-15A3-450E-A3FC-2142D039E558}"/>
              </a:ext>
            </a:extLst>
          </p:cNvPr>
          <p:cNvSpPr/>
          <p:nvPr/>
        </p:nvSpPr>
        <p:spPr>
          <a:xfrm>
            <a:off x="936743" y="795163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0" name="object 56">
            <a:extLst>
              <a:ext uri="{FF2B5EF4-FFF2-40B4-BE49-F238E27FC236}">
                <a16:creationId xmlns:a16="http://schemas.microsoft.com/office/drawing/2014/main" id="{6F7E5B88-4514-4002-97AE-4028786276B5}"/>
              </a:ext>
            </a:extLst>
          </p:cNvPr>
          <p:cNvSpPr/>
          <p:nvPr/>
        </p:nvSpPr>
        <p:spPr>
          <a:xfrm>
            <a:off x="936743" y="820833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1" name="object 57">
            <a:extLst>
              <a:ext uri="{FF2B5EF4-FFF2-40B4-BE49-F238E27FC236}">
                <a16:creationId xmlns:a16="http://schemas.microsoft.com/office/drawing/2014/main" id="{9940DCD7-0636-4400-A6E7-6CDF1BD87C1B}"/>
              </a:ext>
            </a:extLst>
          </p:cNvPr>
          <p:cNvSpPr/>
          <p:nvPr/>
        </p:nvSpPr>
        <p:spPr>
          <a:xfrm>
            <a:off x="936743" y="846502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2" name="object 58">
            <a:extLst>
              <a:ext uri="{FF2B5EF4-FFF2-40B4-BE49-F238E27FC236}">
                <a16:creationId xmlns:a16="http://schemas.microsoft.com/office/drawing/2014/main" id="{8BFDF7AA-86D6-4CC3-B864-77F9D1C72029}"/>
              </a:ext>
            </a:extLst>
          </p:cNvPr>
          <p:cNvSpPr/>
          <p:nvPr/>
        </p:nvSpPr>
        <p:spPr>
          <a:xfrm>
            <a:off x="936743" y="872172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3" name="object 59">
            <a:extLst>
              <a:ext uri="{FF2B5EF4-FFF2-40B4-BE49-F238E27FC236}">
                <a16:creationId xmlns:a16="http://schemas.microsoft.com/office/drawing/2014/main" id="{98E46EEE-0500-4927-AE15-6CB1E6B5A82E}"/>
              </a:ext>
            </a:extLst>
          </p:cNvPr>
          <p:cNvSpPr/>
          <p:nvPr/>
        </p:nvSpPr>
        <p:spPr>
          <a:xfrm>
            <a:off x="936743" y="897842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4" name="object 60">
            <a:extLst>
              <a:ext uri="{FF2B5EF4-FFF2-40B4-BE49-F238E27FC236}">
                <a16:creationId xmlns:a16="http://schemas.microsoft.com/office/drawing/2014/main" id="{C6D28E9D-B3D9-4493-8DFD-D610D8ED62B1}"/>
              </a:ext>
            </a:extLst>
          </p:cNvPr>
          <p:cNvSpPr/>
          <p:nvPr/>
        </p:nvSpPr>
        <p:spPr>
          <a:xfrm>
            <a:off x="936743" y="923511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5" name="object 61">
            <a:extLst>
              <a:ext uri="{FF2B5EF4-FFF2-40B4-BE49-F238E27FC236}">
                <a16:creationId xmlns:a16="http://schemas.microsoft.com/office/drawing/2014/main" id="{CB849510-63F5-4148-B8BD-E107BE487AE5}"/>
              </a:ext>
            </a:extLst>
          </p:cNvPr>
          <p:cNvSpPr/>
          <p:nvPr/>
        </p:nvSpPr>
        <p:spPr>
          <a:xfrm>
            <a:off x="936743" y="949181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6" name="object 62">
            <a:extLst>
              <a:ext uri="{FF2B5EF4-FFF2-40B4-BE49-F238E27FC236}">
                <a16:creationId xmlns:a16="http://schemas.microsoft.com/office/drawing/2014/main" id="{AC27E50B-A1D4-4283-A295-3882A3C93BC8}"/>
              </a:ext>
            </a:extLst>
          </p:cNvPr>
          <p:cNvSpPr/>
          <p:nvPr/>
        </p:nvSpPr>
        <p:spPr>
          <a:xfrm>
            <a:off x="936743" y="974850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0" name="object 3">
            <a:extLst>
              <a:ext uri="{FF2B5EF4-FFF2-40B4-BE49-F238E27FC236}">
                <a16:creationId xmlns:a16="http://schemas.microsoft.com/office/drawing/2014/main" id="{B38CCE46-7836-46AD-A2DC-E78CD1717AB1}"/>
              </a:ext>
            </a:extLst>
          </p:cNvPr>
          <p:cNvSpPr/>
          <p:nvPr/>
        </p:nvSpPr>
        <p:spPr>
          <a:xfrm>
            <a:off x="720013" y="936002"/>
            <a:ext cx="6120130" cy="216535"/>
          </a:xfrm>
          <a:custGeom>
            <a:avLst/>
            <a:gdLst/>
            <a:ahLst/>
            <a:cxnLst/>
            <a:rect l="l" t="t" r="r" b="b"/>
            <a:pathLst>
              <a:path w="6120130" h="216534">
                <a:moveTo>
                  <a:pt x="6120003" y="0"/>
                </a:moveTo>
                <a:lnTo>
                  <a:pt x="0" y="0"/>
                </a:lnTo>
                <a:lnTo>
                  <a:pt x="0" y="216001"/>
                </a:lnTo>
                <a:lnTo>
                  <a:pt x="6120003" y="216001"/>
                </a:lnTo>
                <a:lnTo>
                  <a:pt x="6120003" y="0"/>
                </a:lnTo>
                <a:close/>
              </a:path>
            </a:pathLst>
          </a:custGeom>
          <a:solidFill>
            <a:srgbClr val="956DAF"/>
          </a:solidFill>
        </p:spPr>
        <p:txBody>
          <a:bodyPr wrap="square" lIns="0" tIns="0" rIns="0" bIns="0" rtlCol="0" anchor="ctr"/>
          <a:lstStyle/>
          <a:p>
            <a:pPr algn="ctr" defTabSz="914400">
              <a:spcBef>
                <a:spcPts val="250"/>
              </a:spcBef>
            </a:pPr>
            <a:r>
              <a:rPr kumimoji="1" lang="ja-JP" altLang="en-US" sz="1100" b="1" spc="80">
                <a:solidFill>
                  <a:srgbClr val="FFFFFF"/>
                </a:solidFill>
                <a:latin typeface="源ノ角ゴシック Code JP R"/>
                <a:ea typeface="Meiryo UI"/>
                <a:cs typeface="源ノ角ゴシック Code JP R"/>
              </a:rPr>
              <a:t>子供</a:t>
            </a:r>
            <a:r>
              <a:rPr kumimoji="1" lang="ja-JP" altLang="en-US" sz="1100" b="1" spc="90">
                <a:solidFill>
                  <a:srgbClr val="FFFFFF"/>
                </a:solidFill>
                <a:latin typeface="源ノ角ゴシック Code JP R"/>
                <a:ea typeface="Meiryo UI"/>
                <a:cs typeface="源ノ角ゴシック Code JP R"/>
              </a:rPr>
              <a:t>が</a:t>
            </a:r>
            <a:r>
              <a:rPr kumimoji="1" lang="ja-JP" altLang="en-US" sz="1100" b="1" spc="30">
                <a:solidFill>
                  <a:srgbClr val="FFFFFF"/>
                </a:solidFill>
                <a:latin typeface="源ノ角ゴシック Code JP R"/>
                <a:ea typeface="Meiryo UI"/>
                <a:cs typeface="源ノ角ゴシック Code JP R"/>
              </a:rPr>
              <a:t>ケ</a:t>
            </a:r>
            <a:r>
              <a:rPr kumimoji="1" lang="ja-JP" altLang="en-US" sz="1100" b="1" spc="50">
                <a:solidFill>
                  <a:srgbClr val="FFFFFF"/>
                </a:solidFill>
                <a:latin typeface="源ノ角ゴシック Code JP R"/>
                <a:ea typeface="Meiryo UI"/>
                <a:cs typeface="源ノ角ゴシック Code JP R"/>
              </a:rPr>
              <a:t>ア</a:t>
            </a:r>
            <a:r>
              <a:rPr kumimoji="1" lang="ja-JP" altLang="en-US" sz="1100" b="1" spc="-25">
                <a:solidFill>
                  <a:srgbClr val="FFFFFF"/>
                </a:solidFill>
                <a:latin typeface="源ノ角ゴシック Code JP R"/>
                <a:ea typeface="Meiryo UI"/>
                <a:cs typeface="源ノ角ゴシック Code JP R"/>
              </a:rPr>
              <a:t>を</a:t>
            </a:r>
            <a:r>
              <a:rPr kumimoji="1" lang="ja-JP" altLang="en-US" sz="1100" b="1" spc="-95">
                <a:solidFill>
                  <a:srgbClr val="FFFFFF"/>
                </a:solidFill>
                <a:latin typeface="源ノ角ゴシック Code JP R"/>
                <a:ea typeface="Meiryo UI"/>
                <a:cs typeface="源ノ角ゴシック Code JP R"/>
              </a:rPr>
              <a:t>し</a:t>
            </a:r>
            <a:r>
              <a:rPr kumimoji="1" lang="ja-JP" altLang="en-US" sz="1100" b="1" spc="15">
                <a:solidFill>
                  <a:srgbClr val="FFFFFF"/>
                </a:solidFill>
                <a:latin typeface="源ノ角ゴシック Code JP R"/>
                <a:ea typeface="Meiryo UI"/>
                <a:cs typeface="源ノ角ゴシック Code JP R"/>
              </a:rPr>
              <a:t>て</a:t>
            </a:r>
            <a:r>
              <a:rPr kumimoji="1" lang="ja-JP" altLang="en-US" sz="1100" b="1" spc="50">
                <a:solidFill>
                  <a:srgbClr val="FFFFFF"/>
                </a:solidFill>
                <a:latin typeface="源ノ角ゴシック Code JP R"/>
                <a:ea typeface="Meiryo UI"/>
                <a:cs typeface="源ノ角ゴシック Code JP R"/>
              </a:rPr>
              <a:t>い</a:t>
            </a:r>
            <a:r>
              <a:rPr kumimoji="1" lang="ja-JP" altLang="en-US" sz="1100" b="1" spc="55">
                <a:solidFill>
                  <a:srgbClr val="FFFFFF"/>
                </a:solidFill>
                <a:latin typeface="源ノ角ゴシック Code JP R"/>
                <a:ea typeface="Meiryo UI"/>
                <a:cs typeface="源ノ角ゴシック Code JP R"/>
              </a:rPr>
              <a:t>る</a:t>
            </a:r>
            <a:r>
              <a:rPr kumimoji="1" lang="ja-JP" altLang="en-US" sz="1100" b="1" spc="85">
                <a:solidFill>
                  <a:srgbClr val="FFFFFF"/>
                </a:solidFill>
                <a:latin typeface="源ノ角ゴシック Code JP R"/>
                <a:ea typeface="Meiryo UI"/>
                <a:cs typeface="源ノ角ゴシック Code JP R"/>
              </a:rPr>
              <a:t>様</a:t>
            </a:r>
            <a:r>
              <a:rPr kumimoji="1" lang="ja-JP" altLang="en-US" sz="1100" b="1">
                <a:solidFill>
                  <a:srgbClr val="FFFFFF"/>
                </a:solidFill>
                <a:latin typeface="源ノ角ゴシック Code JP R"/>
                <a:ea typeface="Meiryo UI"/>
                <a:cs typeface="源ノ角ゴシック Code JP R"/>
              </a:rPr>
              <a:t>子</a:t>
            </a:r>
            <a:endParaRPr kumimoji="1" lang="ja-JP" altLang="en-US" sz="1100" dirty="0">
              <a:solidFill>
                <a:prstClr val="black"/>
              </a:solidFill>
              <a:latin typeface="源ノ角ゴシック Code JP R"/>
              <a:ea typeface="Meiryo UI"/>
              <a:cs typeface="源ノ角ゴシック Code JP R"/>
            </a:endParaRPr>
          </a:p>
        </p:txBody>
      </p:sp>
      <p:sp>
        <p:nvSpPr>
          <p:cNvPr id="71" name="object 32">
            <a:extLst>
              <a:ext uri="{FF2B5EF4-FFF2-40B4-BE49-F238E27FC236}">
                <a16:creationId xmlns:a16="http://schemas.microsoft.com/office/drawing/2014/main" id="{483E64FE-9A45-498B-BE6E-F060BF6CE8E2}"/>
              </a:ext>
            </a:extLst>
          </p:cNvPr>
          <p:cNvSpPr/>
          <p:nvPr/>
        </p:nvSpPr>
        <p:spPr>
          <a:xfrm>
            <a:off x="720013" y="3100982"/>
            <a:ext cx="6120130" cy="216535"/>
          </a:xfrm>
          <a:custGeom>
            <a:avLst/>
            <a:gdLst/>
            <a:ahLst/>
            <a:cxnLst/>
            <a:rect l="l" t="t" r="r" b="b"/>
            <a:pathLst>
              <a:path w="6120130" h="216535">
                <a:moveTo>
                  <a:pt x="6120003" y="0"/>
                </a:moveTo>
                <a:lnTo>
                  <a:pt x="0" y="0"/>
                </a:lnTo>
                <a:lnTo>
                  <a:pt x="0" y="216001"/>
                </a:lnTo>
                <a:lnTo>
                  <a:pt x="6120003" y="216001"/>
                </a:lnTo>
                <a:lnTo>
                  <a:pt x="6120003" y="0"/>
                </a:lnTo>
                <a:close/>
              </a:path>
            </a:pathLst>
          </a:custGeom>
          <a:solidFill>
            <a:srgbClr val="657CBD"/>
          </a:solidFill>
        </p:spPr>
        <p:txBody>
          <a:bodyPr wrap="square" lIns="0" tIns="0" rIns="0" bIns="0" rtlCol="0"/>
          <a:lstStyle/>
          <a:p>
            <a:pPr algn="ctr" defTabSz="914400"/>
            <a:r>
              <a:rPr kumimoji="1" lang="ja-JP" altLang="en-US" sz="1100" b="1">
                <a:solidFill>
                  <a:prstClr val="white"/>
                </a:solidFill>
                <a:latin typeface="Meiryo UI"/>
                <a:ea typeface="Meiryo UI"/>
              </a:rPr>
              <a:t>ケアによる影響と思われる子供の様子</a:t>
            </a:r>
            <a:endParaRPr kumimoji="1" lang="ja-JP" altLang="en-US" sz="1100" b="1" dirty="0">
              <a:solidFill>
                <a:prstClr val="white"/>
              </a:solidFill>
              <a:latin typeface="Meiryo UI"/>
              <a:ea typeface="Meiryo UI"/>
            </a:endParaRPr>
          </a:p>
        </p:txBody>
      </p:sp>
      <p:sp>
        <p:nvSpPr>
          <p:cNvPr id="72" name="object 39">
            <a:extLst>
              <a:ext uri="{FF2B5EF4-FFF2-40B4-BE49-F238E27FC236}">
                <a16:creationId xmlns:a16="http://schemas.microsoft.com/office/drawing/2014/main" id="{F2120162-4C62-45D0-AE8F-9ACBCFF3243F}"/>
              </a:ext>
            </a:extLst>
          </p:cNvPr>
          <p:cNvSpPr/>
          <p:nvPr/>
        </p:nvSpPr>
        <p:spPr>
          <a:xfrm>
            <a:off x="720013" y="5539382"/>
            <a:ext cx="6120130" cy="216535"/>
          </a:xfrm>
          <a:custGeom>
            <a:avLst/>
            <a:gdLst/>
            <a:ahLst/>
            <a:cxnLst/>
            <a:rect l="l" t="t" r="r" b="b"/>
            <a:pathLst>
              <a:path w="6120130" h="216535">
                <a:moveTo>
                  <a:pt x="6120003" y="0"/>
                </a:moveTo>
                <a:lnTo>
                  <a:pt x="0" y="0"/>
                </a:lnTo>
                <a:lnTo>
                  <a:pt x="0" y="216001"/>
                </a:lnTo>
                <a:lnTo>
                  <a:pt x="6120003" y="216001"/>
                </a:lnTo>
                <a:lnTo>
                  <a:pt x="6120003" y="0"/>
                </a:lnTo>
                <a:close/>
              </a:path>
            </a:pathLst>
          </a:custGeom>
          <a:solidFill>
            <a:srgbClr val="519FD7"/>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子供が必要な世話をされていない様子</a:t>
            </a:r>
            <a:endParaRPr kumimoji="1" lang="ja-JP" altLang="en-US" sz="1100" b="1" dirty="0">
              <a:solidFill>
                <a:prstClr val="white"/>
              </a:solidFill>
              <a:latin typeface="Meiryo UI"/>
              <a:ea typeface="Meiryo UI"/>
            </a:endParaRPr>
          </a:p>
        </p:txBody>
      </p:sp>
      <p:sp>
        <p:nvSpPr>
          <p:cNvPr id="73" name="object 50">
            <a:extLst>
              <a:ext uri="{FF2B5EF4-FFF2-40B4-BE49-F238E27FC236}">
                <a16:creationId xmlns:a16="http://schemas.microsoft.com/office/drawing/2014/main" id="{9AB762A3-0EEF-48B4-A692-2F85B5170AA8}"/>
              </a:ext>
            </a:extLst>
          </p:cNvPr>
          <p:cNvSpPr/>
          <p:nvPr/>
        </p:nvSpPr>
        <p:spPr>
          <a:xfrm>
            <a:off x="720013" y="7165412"/>
            <a:ext cx="6120130" cy="216535"/>
          </a:xfrm>
          <a:custGeom>
            <a:avLst/>
            <a:gdLst/>
            <a:ahLst/>
            <a:cxnLst/>
            <a:rect l="l" t="t" r="r" b="b"/>
            <a:pathLst>
              <a:path w="6120130" h="216534">
                <a:moveTo>
                  <a:pt x="6120003" y="0"/>
                </a:moveTo>
                <a:lnTo>
                  <a:pt x="0" y="0"/>
                </a:lnTo>
                <a:lnTo>
                  <a:pt x="0" y="216001"/>
                </a:lnTo>
                <a:lnTo>
                  <a:pt x="6120003" y="216001"/>
                </a:lnTo>
                <a:lnTo>
                  <a:pt x="6120003" y="0"/>
                </a:lnTo>
                <a:close/>
              </a:path>
            </a:pathLst>
          </a:custGeom>
          <a:solidFill>
            <a:srgbClr val="BD73B0"/>
          </a:solidFill>
        </p:spPr>
        <p:txBody>
          <a:bodyPr wrap="square" lIns="0" tIns="0" rIns="0" bIns="0" rtlCol="0" anchor="ctr"/>
          <a:lstStyle/>
          <a:p>
            <a:pPr algn="ctr" defTabSz="914400"/>
            <a:r>
              <a:rPr kumimoji="1" lang="ja-JP" altLang="en-US" sz="1100" b="1">
                <a:solidFill>
                  <a:prstClr val="white"/>
                </a:solidFill>
                <a:latin typeface="Meiryo UI"/>
                <a:ea typeface="Meiryo UI"/>
              </a:rPr>
              <a:t>保護者・家族の様子</a:t>
            </a:r>
            <a:endParaRPr kumimoji="1" lang="ja-JP" altLang="en-US" sz="1100" b="1" dirty="0">
              <a:solidFill>
                <a:prstClr val="white"/>
              </a:solidFill>
              <a:latin typeface="Meiryo UI"/>
              <a:ea typeface="Meiryo UI"/>
            </a:endParaRPr>
          </a:p>
        </p:txBody>
      </p:sp>
      <p:sp>
        <p:nvSpPr>
          <p:cNvPr id="76" name="テキスト ボックス 75">
            <a:extLst>
              <a:ext uri="{FF2B5EF4-FFF2-40B4-BE49-F238E27FC236}">
                <a16:creationId xmlns:a16="http://schemas.microsoft.com/office/drawing/2014/main" id="{A489743F-253F-4037-B454-619E3451E541}"/>
              </a:ext>
            </a:extLst>
          </p:cNvPr>
          <p:cNvSpPr txBox="1"/>
          <p:nvPr/>
        </p:nvSpPr>
        <p:spPr>
          <a:xfrm>
            <a:off x="1121450" y="1227824"/>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家庭訪問等の際に、食事づくりや買い物、洗濯などの家事をしている</a:t>
            </a:r>
          </a:p>
        </p:txBody>
      </p:sp>
      <p:sp>
        <p:nvSpPr>
          <p:cNvPr id="77" name="テキスト ボックス 76">
            <a:extLst>
              <a:ext uri="{FF2B5EF4-FFF2-40B4-BE49-F238E27FC236}">
                <a16:creationId xmlns:a16="http://schemas.microsoft.com/office/drawing/2014/main" id="{7D97AD85-E36C-478A-AB0A-30CDC73E8A0D}"/>
              </a:ext>
            </a:extLst>
          </p:cNvPr>
          <p:cNvSpPr txBox="1"/>
          <p:nvPr/>
        </p:nvSpPr>
        <p:spPr>
          <a:xfrm>
            <a:off x="1121450" y="1487566"/>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家族の介護・付き添い、きょうだいの世話・送迎等をしている姿を見かける</a:t>
            </a:r>
          </a:p>
        </p:txBody>
      </p:sp>
      <p:sp>
        <p:nvSpPr>
          <p:cNvPr id="78" name="テキスト ボックス 77">
            <a:extLst>
              <a:ext uri="{FF2B5EF4-FFF2-40B4-BE49-F238E27FC236}">
                <a16:creationId xmlns:a16="http://schemas.microsoft.com/office/drawing/2014/main" id="{E55A9E8F-54E7-4C65-9D5B-3C8FBBB67C2E}"/>
              </a:ext>
            </a:extLst>
          </p:cNvPr>
          <p:cNvSpPr txBox="1"/>
          <p:nvPr/>
        </p:nvSpPr>
        <p:spPr>
          <a:xfrm>
            <a:off x="1121450" y="1742752"/>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日本語の苦手な家族・聴覚障害のある家族等の通訳をしている</a:t>
            </a:r>
          </a:p>
        </p:txBody>
      </p:sp>
      <p:sp>
        <p:nvSpPr>
          <p:cNvPr id="79" name="テキスト ボックス 78">
            <a:extLst>
              <a:ext uri="{FF2B5EF4-FFF2-40B4-BE49-F238E27FC236}">
                <a16:creationId xmlns:a16="http://schemas.microsoft.com/office/drawing/2014/main" id="{AEFA5D18-BFEF-4DC3-BA6D-223C764EE260}"/>
              </a:ext>
            </a:extLst>
          </p:cNvPr>
          <p:cNvSpPr txBox="1"/>
          <p:nvPr/>
        </p:nvSpPr>
        <p:spPr>
          <a:xfrm>
            <a:off x="1121450" y="199390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家族の感情面のサポートをしている</a:t>
            </a:r>
          </a:p>
        </p:txBody>
      </p:sp>
      <p:sp>
        <p:nvSpPr>
          <p:cNvPr id="80" name="テキスト ボックス 79">
            <a:extLst>
              <a:ext uri="{FF2B5EF4-FFF2-40B4-BE49-F238E27FC236}">
                <a16:creationId xmlns:a16="http://schemas.microsoft.com/office/drawing/2014/main" id="{3FFC7671-890B-4471-9711-4D7094E9F8C2}"/>
              </a:ext>
            </a:extLst>
          </p:cNvPr>
          <p:cNvSpPr txBox="1"/>
          <p:nvPr/>
        </p:nvSpPr>
        <p:spPr>
          <a:xfrm>
            <a:off x="1121450" y="2253642"/>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家計を支えるために就職・アルバイトをしている</a:t>
            </a:r>
          </a:p>
        </p:txBody>
      </p:sp>
      <p:sp>
        <p:nvSpPr>
          <p:cNvPr id="81" name="テキスト ボックス 80">
            <a:extLst>
              <a:ext uri="{FF2B5EF4-FFF2-40B4-BE49-F238E27FC236}">
                <a16:creationId xmlns:a16="http://schemas.microsoft.com/office/drawing/2014/main" id="{2004E9ED-1AE8-41AC-874D-6108C14BB260}"/>
              </a:ext>
            </a:extLst>
          </p:cNvPr>
          <p:cNvSpPr txBox="1"/>
          <p:nvPr/>
        </p:nvSpPr>
        <p:spPr>
          <a:xfrm>
            <a:off x="1121450" y="2522514"/>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来所相談時や家庭訪問時に傍にいる</a:t>
            </a:r>
          </a:p>
        </p:txBody>
      </p:sp>
      <p:sp>
        <p:nvSpPr>
          <p:cNvPr id="83" name="テキスト ボックス 82">
            <a:extLst>
              <a:ext uri="{FF2B5EF4-FFF2-40B4-BE49-F238E27FC236}">
                <a16:creationId xmlns:a16="http://schemas.microsoft.com/office/drawing/2014/main" id="{7684D5EF-A054-4F46-88EF-793AEF13A692}"/>
              </a:ext>
            </a:extLst>
          </p:cNvPr>
          <p:cNvSpPr txBox="1"/>
          <p:nvPr/>
        </p:nvSpPr>
        <p:spPr>
          <a:xfrm>
            <a:off x="1111250" y="340609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疲れている様子や精神的な不安定さがみられる</a:t>
            </a:r>
          </a:p>
        </p:txBody>
      </p:sp>
      <p:sp>
        <p:nvSpPr>
          <p:cNvPr id="84" name="テキスト ボックス 83">
            <a:extLst>
              <a:ext uri="{FF2B5EF4-FFF2-40B4-BE49-F238E27FC236}">
                <a16:creationId xmlns:a16="http://schemas.microsoft.com/office/drawing/2014/main" id="{1264BC3F-D0A2-49AA-88CD-A6C0D5F8BE37}"/>
              </a:ext>
            </a:extLst>
          </p:cNvPr>
          <p:cNvSpPr txBox="1"/>
          <p:nvPr/>
        </p:nvSpPr>
        <p:spPr>
          <a:xfrm>
            <a:off x="1111250" y="366361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感情の起伏が激しい。または、感情を出さない</a:t>
            </a:r>
          </a:p>
        </p:txBody>
      </p:sp>
      <p:sp>
        <p:nvSpPr>
          <p:cNvPr id="85" name="テキスト ボックス 84">
            <a:extLst>
              <a:ext uri="{FF2B5EF4-FFF2-40B4-BE49-F238E27FC236}">
                <a16:creationId xmlns:a16="http://schemas.microsoft.com/office/drawing/2014/main" id="{627E6797-FEF3-42F5-86C2-348085E14D62}"/>
              </a:ext>
            </a:extLst>
          </p:cNvPr>
          <p:cNvSpPr txBox="1"/>
          <p:nvPr/>
        </p:nvSpPr>
        <p:spPr>
          <a:xfrm>
            <a:off x="1111250" y="392071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周囲の人に気を遣いすぎる、しっかりしている</a:t>
            </a:r>
          </a:p>
        </p:txBody>
      </p:sp>
      <p:sp>
        <p:nvSpPr>
          <p:cNvPr id="86" name="テキスト ボックス 85">
            <a:extLst>
              <a:ext uri="{FF2B5EF4-FFF2-40B4-BE49-F238E27FC236}">
                <a16:creationId xmlns:a16="http://schemas.microsoft.com/office/drawing/2014/main" id="{5552C42B-1ECC-4403-AEA0-AB2068F51C42}"/>
              </a:ext>
            </a:extLst>
          </p:cNvPr>
          <p:cNvSpPr txBox="1"/>
          <p:nvPr/>
        </p:nvSpPr>
        <p:spPr>
          <a:xfrm>
            <a:off x="1111250" y="417674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年齢に不相応な受け答え（年齢よりも幼い、または大人びている）</a:t>
            </a:r>
          </a:p>
        </p:txBody>
      </p:sp>
      <p:sp>
        <p:nvSpPr>
          <p:cNvPr id="87" name="テキスト ボックス 86">
            <a:extLst>
              <a:ext uri="{FF2B5EF4-FFF2-40B4-BE49-F238E27FC236}">
                <a16:creationId xmlns:a16="http://schemas.microsoft.com/office/drawing/2014/main" id="{C82F55A0-58EC-41C8-96AB-6821AECCC553}"/>
              </a:ext>
            </a:extLst>
          </p:cNvPr>
          <p:cNvSpPr txBox="1"/>
          <p:nvPr/>
        </p:nvSpPr>
        <p:spPr>
          <a:xfrm>
            <a:off x="1111250" y="443187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自分の事を話したがらない、質問などをすると話をすり替える</a:t>
            </a:r>
          </a:p>
        </p:txBody>
      </p:sp>
      <p:sp>
        <p:nvSpPr>
          <p:cNvPr id="88" name="テキスト ボックス 87">
            <a:extLst>
              <a:ext uri="{FF2B5EF4-FFF2-40B4-BE49-F238E27FC236}">
                <a16:creationId xmlns:a16="http://schemas.microsoft.com/office/drawing/2014/main" id="{AC3783C5-CCBB-4922-A7A5-17047FA8F6EA}"/>
              </a:ext>
            </a:extLst>
          </p:cNvPr>
          <p:cNvSpPr txBox="1"/>
          <p:nvPr/>
        </p:nvSpPr>
        <p:spPr>
          <a:xfrm>
            <a:off x="1111250" y="4687328"/>
            <a:ext cx="216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物や支援を欲しがらない</a:t>
            </a:r>
          </a:p>
        </p:txBody>
      </p:sp>
      <p:sp>
        <p:nvSpPr>
          <p:cNvPr id="89" name="テキスト ボックス 88">
            <a:extLst>
              <a:ext uri="{FF2B5EF4-FFF2-40B4-BE49-F238E27FC236}">
                <a16:creationId xmlns:a16="http://schemas.microsoft.com/office/drawing/2014/main" id="{3E5A52B8-ACEA-4A7A-81E1-514B3850FADB}"/>
              </a:ext>
            </a:extLst>
          </p:cNvPr>
          <p:cNvSpPr txBox="1"/>
          <p:nvPr/>
        </p:nvSpPr>
        <p:spPr>
          <a:xfrm>
            <a:off x="4159250" y="4687870"/>
            <a:ext cx="216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家族の顔色をうかがっている</a:t>
            </a:r>
          </a:p>
        </p:txBody>
      </p:sp>
      <p:sp>
        <p:nvSpPr>
          <p:cNvPr id="90" name="テキスト ボックス 89">
            <a:extLst>
              <a:ext uri="{FF2B5EF4-FFF2-40B4-BE49-F238E27FC236}">
                <a16:creationId xmlns:a16="http://schemas.microsoft.com/office/drawing/2014/main" id="{21135292-D823-4C69-AC89-0E8ABC89BA8E}"/>
              </a:ext>
            </a:extLst>
          </p:cNvPr>
          <p:cNvSpPr txBox="1"/>
          <p:nvPr/>
        </p:nvSpPr>
        <p:spPr>
          <a:xfrm>
            <a:off x="1111250" y="4939018"/>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不登校である、学校に行っているべき時間に、学校以外で姿を見かけることがある </a:t>
            </a:r>
          </a:p>
        </p:txBody>
      </p:sp>
      <p:sp>
        <p:nvSpPr>
          <p:cNvPr id="91" name="テキスト ボックス 90">
            <a:extLst>
              <a:ext uri="{FF2B5EF4-FFF2-40B4-BE49-F238E27FC236}">
                <a16:creationId xmlns:a16="http://schemas.microsoft.com/office/drawing/2014/main" id="{F6F3F413-BED3-4343-BB6E-C6A118CFB7E2}"/>
              </a:ext>
            </a:extLst>
          </p:cNvPr>
          <p:cNvSpPr txBox="1"/>
          <p:nvPr/>
        </p:nvSpPr>
        <p:spPr>
          <a:xfrm>
            <a:off x="1111250" y="519876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時に家族と大ゲンカや家出をしていることがある</a:t>
            </a:r>
          </a:p>
        </p:txBody>
      </p:sp>
      <p:sp>
        <p:nvSpPr>
          <p:cNvPr id="93" name="テキスト ボックス 92">
            <a:extLst>
              <a:ext uri="{FF2B5EF4-FFF2-40B4-BE49-F238E27FC236}">
                <a16:creationId xmlns:a16="http://schemas.microsoft.com/office/drawing/2014/main" id="{932D5F1C-39E7-4DD2-9CC9-5C56EDD04688}"/>
              </a:ext>
            </a:extLst>
          </p:cNvPr>
          <p:cNvSpPr txBox="1"/>
          <p:nvPr/>
        </p:nvSpPr>
        <p:spPr>
          <a:xfrm>
            <a:off x="1111250" y="580846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身なりが整っていない</a:t>
            </a:r>
          </a:p>
        </p:txBody>
      </p:sp>
      <p:sp>
        <p:nvSpPr>
          <p:cNvPr id="94" name="テキスト ボックス 93">
            <a:extLst>
              <a:ext uri="{FF2B5EF4-FFF2-40B4-BE49-F238E27FC236}">
                <a16:creationId xmlns:a16="http://schemas.microsoft.com/office/drawing/2014/main" id="{30A08EFD-926A-404A-8F33-DF5A8A4D149A}"/>
              </a:ext>
            </a:extLst>
          </p:cNvPr>
          <p:cNvSpPr txBox="1"/>
          <p:nvPr/>
        </p:nvSpPr>
        <p:spPr>
          <a:xfrm>
            <a:off x="1111250" y="6063546"/>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食事の世話がされていないようである</a:t>
            </a:r>
          </a:p>
        </p:txBody>
      </p:sp>
      <p:sp>
        <p:nvSpPr>
          <p:cNvPr id="95" name="テキスト ボックス 94">
            <a:extLst>
              <a:ext uri="{FF2B5EF4-FFF2-40B4-BE49-F238E27FC236}">
                <a16:creationId xmlns:a16="http://schemas.microsoft.com/office/drawing/2014/main" id="{1F3D86CD-8405-45BC-8A4B-E85D35D8E01C}"/>
              </a:ext>
            </a:extLst>
          </p:cNvPr>
          <p:cNvSpPr txBox="1"/>
          <p:nvPr/>
        </p:nvSpPr>
        <p:spPr>
          <a:xfrm>
            <a:off x="1111250" y="6322292"/>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保護者等が書くべき手続き書類等を、自分で用意しているようである </a:t>
            </a:r>
          </a:p>
        </p:txBody>
      </p:sp>
      <p:sp>
        <p:nvSpPr>
          <p:cNvPr id="96" name="テキスト ボックス 95">
            <a:extLst>
              <a:ext uri="{FF2B5EF4-FFF2-40B4-BE49-F238E27FC236}">
                <a16:creationId xmlns:a16="http://schemas.microsoft.com/office/drawing/2014/main" id="{EB7769C5-ADD2-42AE-AC4B-9166DFBA812F}"/>
              </a:ext>
            </a:extLst>
          </p:cNvPr>
          <p:cNvSpPr txBox="1"/>
          <p:nvPr/>
        </p:nvSpPr>
        <p:spPr>
          <a:xfrm>
            <a:off x="1111250" y="6578235"/>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必要な病院に通院・受診できていない、服薬できていないようである</a:t>
            </a:r>
          </a:p>
        </p:txBody>
      </p:sp>
      <p:sp>
        <p:nvSpPr>
          <p:cNvPr id="98" name="テキスト ボックス 97">
            <a:extLst>
              <a:ext uri="{FF2B5EF4-FFF2-40B4-BE49-F238E27FC236}">
                <a16:creationId xmlns:a16="http://schemas.microsoft.com/office/drawing/2014/main" id="{9D26839B-C3E2-4218-8F5C-4158D7589178}"/>
              </a:ext>
            </a:extLst>
          </p:cNvPr>
          <p:cNvSpPr txBox="1"/>
          <p:nvPr/>
        </p:nvSpPr>
        <p:spPr>
          <a:xfrm>
            <a:off x="1111250" y="745259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介護や通院・治療が必要な家族、障害を持つ家族がいる</a:t>
            </a:r>
          </a:p>
        </p:txBody>
      </p:sp>
      <p:sp>
        <p:nvSpPr>
          <p:cNvPr id="99" name="テキスト ボックス 98">
            <a:extLst>
              <a:ext uri="{FF2B5EF4-FFF2-40B4-BE49-F238E27FC236}">
                <a16:creationId xmlns:a16="http://schemas.microsoft.com/office/drawing/2014/main" id="{52039805-2F18-4F3E-BEC1-DDB1B72CDCE0}"/>
              </a:ext>
            </a:extLst>
          </p:cNvPr>
          <p:cNvSpPr txBox="1"/>
          <p:nvPr/>
        </p:nvSpPr>
        <p:spPr>
          <a:xfrm>
            <a:off x="1105377" y="7700559"/>
            <a:ext cx="2556000" cy="253916"/>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多子世帯　幼い子供（きょうだい）がいる</a:t>
            </a:r>
          </a:p>
        </p:txBody>
      </p:sp>
      <p:sp>
        <p:nvSpPr>
          <p:cNvPr id="100" name="テキスト ボックス 99">
            <a:extLst>
              <a:ext uri="{FF2B5EF4-FFF2-40B4-BE49-F238E27FC236}">
                <a16:creationId xmlns:a16="http://schemas.microsoft.com/office/drawing/2014/main" id="{C01F4EAB-EBFA-4E3A-B05F-BFCF42EDB513}"/>
              </a:ext>
            </a:extLst>
          </p:cNvPr>
          <p:cNvSpPr txBox="1"/>
          <p:nvPr/>
        </p:nvSpPr>
        <p:spPr>
          <a:xfrm>
            <a:off x="4159250" y="7704860"/>
            <a:ext cx="216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経済的に困窮している</a:t>
            </a:r>
          </a:p>
        </p:txBody>
      </p:sp>
      <p:sp>
        <p:nvSpPr>
          <p:cNvPr id="101" name="テキスト ボックス 100">
            <a:extLst>
              <a:ext uri="{FF2B5EF4-FFF2-40B4-BE49-F238E27FC236}">
                <a16:creationId xmlns:a16="http://schemas.microsoft.com/office/drawing/2014/main" id="{83BE0171-1C79-4FB7-9424-6CA0C161F6D4}"/>
              </a:ext>
            </a:extLst>
          </p:cNvPr>
          <p:cNvSpPr txBox="1"/>
          <p:nvPr/>
        </p:nvSpPr>
        <p:spPr>
          <a:xfrm>
            <a:off x="1111250" y="7958825"/>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日本語が母語でない家族がいる</a:t>
            </a:r>
          </a:p>
        </p:txBody>
      </p:sp>
      <p:sp>
        <p:nvSpPr>
          <p:cNvPr id="102" name="テキスト ボックス 101">
            <a:extLst>
              <a:ext uri="{FF2B5EF4-FFF2-40B4-BE49-F238E27FC236}">
                <a16:creationId xmlns:a16="http://schemas.microsoft.com/office/drawing/2014/main" id="{5B478AA0-E320-4636-B3AA-0F420E511CA3}"/>
              </a:ext>
            </a:extLst>
          </p:cNvPr>
          <p:cNvSpPr txBox="1"/>
          <p:nvPr/>
        </p:nvSpPr>
        <p:spPr>
          <a:xfrm>
            <a:off x="1111250" y="821401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疲れている様子や精神的に不安定な様子がみられる</a:t>
            </a:r>
          </a:p>
        </p:txBody>
      </p:sp>
      <p:sp>
        <p:nvSpPr>
          <p:cNvPr id="103" name="テキスト ボックス 102">
            <a:extLst>
              <a:ext uri="{FF2B5EF4-FFF2-40B4-BE49-F238E27FC236}">
                <a16:creationId xmlns:a16="http://schemas.microsoft.com/office/drawing/2014/main" id="{25059354-EBB6-4B74-9601-FAB772A2E34D}"/>
              </a:ext>
            </a:extLst>
          </p:cNvPr>
          <p:cNvSpPr txBox="1"/>
          <p:nvPr/>
        </p:nvSpPr>
        <p:spPr>
          <a:xfrm>
            <a:off x="1111250" y="8470048"/>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仕事や家族の世話に追われていて余裕のない様子である</a:t>
            </a:r>
          </a:p>
        </p:txBody>
      </p:sp>
      <p:sp>
        <p:nvSpPr>
          <p:cNvPr id="104" name="テキスト ボックス 103">
            <a:extLst>
              <a:ext uri="{FF2B5EF4-FFF2-40B4-BE49-F238E27FC236}">
                <a16:creationId xmlns:a16="http://schemas.microsoft.com/office/drawing/2014/main" id="{A6C74E74-3474-4320-9D78-7BE25B199C4C}"/>
              </a:ext>
            </a:extLst>
          </p:cNvPr>
          <p:cNvSpPr txBox="1"/>
          <p:nvPr/>
        </p:nvSpPr>
        <p:spPr>
          <a:xfrm>
            <a:off x="1111250" y="872490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家事等ができないことで、子供に影響が出ないかを心配している</a:t>
            </a:r>
          </a:p>
        </p:txBody>
      </p:sp>
      <p:sp>
        <p:nvSpPr>
          <p:cNvPr id="105" name="テキスト ボックス 104">
            <a:extLst>
              <a:ext uri="{FF2B5EF4-FFF2-40B4-BE49-F238E27FC236}">
                <a16:creationId xmlns:a16="http://schemas.microsoft.com/office/drawing/2014/main" id="{FB51C3FB-F682-4134-9546-B9F09A485613}"/>
              </a:ext>
            </a:extLst>
          </p:cNvPr>
          <p:cNvSpPr txBox="1"/>
          <p:nvPr/>
        </p:nvSpPr>
        <p:spPr>
          <a:xfrm>
            <a:off x="1111250" y="8975765"/>
            <a:ext cx="216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家庭訪問時に家の中が散らかっている</a:t>
            </a:r>
          </a:p>
        </p:txBody>
      </p:sp>
      <p:sp>
        <p:nvSpPr>
          <p:cNvPr id="106" name="テキスト ボックス 105">
            <a:extLst>
              <a:ext uri="{FF2B5EF4-FFF2-40B4-BE49-F238E27FC236}">
                <a16:creationId xmlns:a16="http://schemas.microsoft.com/office/drawing/2014/main" id="{2718FC32-6A48-4115-9810-19CA7AA41D10}"/>
              </a:ext>
            </a:extLst>
          </p:cNvPr>
          <p:cNvSpPr txBox="1"/>
          <p:nvPr/>
        </p:nvSpPr>
        <p:spPr>
          <a:xfrm>
            <a:off x="4159250" y="8976864"/>
            <a:ext cx="216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手続きの遅れ・漏れ等がある </a:t>
            </a:r>
          </a:p>
        </p:txBody>
      </p:sp>
      <p:sp>
        <p:nvSpPr>
          <p:cNvPr id="107" name="テキスト ボックス 106">
            <a:extLst>
              <a:ext uri="{FF2B5EF4-FFF2-40B4-BE49-F238E27FC236}">
                <a16:creationId xmlns:a16="http://schemas.microsoft.com/office/drawing/2014/main" id="{815DB110-9AE7-48B4-8039-05E364D089B7}"/>
              </a:ext>
            </a:extLst>
          </p:cNvPr>
          <p:cNvSpPr txBox="1"/>
          <p:nvPr/>
        </p:nvSpPr>
        <p:spPr>
          <a:xfrm>
            <a:off x="1111250" y="9236704"/>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家族の世話について、子供をあてにしている</a:t>
            </a:r>
          </a:p>
        </p:txBody>
      </p:sp>
      <p:sp>
        <p:nvSpPr>
          <p:cNvPr id="108" name="テキスト ボックス 107">
            <a:extLst>
              <a:ext uri="{FF2B5EF4-FFF2-40B4-BE49-F238E27FC236}">
                <a16:creationId xmlns:a16="http://schemas.microsoft.com/office/drawing/2014/main" id="{8DFB11F7-8898-4DCE-ADCF-6236F9BD0682}"/>
              </a:ext>
            </a:extLst>
          </p:cNvPr>
          <p:cNvSpPr txBox="1"/>
          <p:nvPr/>
        </p:nvSpPr>
        <p:spPr>
          <a:xfrm>
            <a:off x="1111250" y="949613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家事援助などの必要なサービスを入れたがらない</a:t>
            </a:r>
          </a:p>
        </p:txBody>
      </p:sp>
      <p:sp>
        <p:nvSpPr>
          <p:cNvPr id="109" name="テキスト ボックス 108">
            <a:extLst>
              <a:ext uri="{FF2B5EF4-FFF2-40B4-BE49-F238E27FC236}">
                <a16:creationId xmlns:a16="http://schemas.microsoft.com/office/drawing/2014/main" id="{B990A79E-D2D6-499E-8C89-AC26E476A51F}"/>
              </a:ext>
            </a:extLst>
          </p:cNvPr>
          <p:cNvSpPr txBox="1"/>
          <p:nvPr/>
        </p:nvSpPr>
        <p:spPr>
          <a:xfrm>
            <a:off x="1111250" y="974782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保護者が学校の授業参観や面談に行かない、地域の集まりに顔を出さない</a:t>
            </a:r>
          </a:p>
        </p:txBody>
      </p:sp>
      <p:sp>
        <p:nvSpPr>
          <p:cNvPr id="120" name="object 22">
            <a:extLst>
              <a:ext uri="{FF2B5EF4-FFF2-40B4-BE49-F238E27FC236}">
                <a16:creationId xmlns:a16="http://schemas.microsoft.com/office/drawing/2014/main" id="{15FCFC7C-E5CC-D3E0-E5A2-092BD15FE05B}"/>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67" name="スライド番号プレースホルダー 66">
            <a:extLst>
              <a:ext uri="{FF2B5EF4-FFF2-40B4-BE49-F238E27FC236}">
                <a16:creationId xmlns:a16="http://schemas.microsoft.com/office/drawing/2014/main" id="{64D95385-1BA5-BEDD-DCDF-B9CAC25B7570}"/>
              </a:ext>
            </a:extLst>
          </p:cNvPr>
          <p:cNvSpPr>
            <a:spLocks noGrp="1"/>
          </p:cNvSpPr>
          <p:nvPr>
            <p:ph type="sldNum" sz="quarter" idx="7"/>
          </p:nvPr>
        </p:nvSpPr>
        <p:spPr>
          <a:prstGeom prst="rect">
            <a:avLst/>
          </a:prstGeom>
        </p:spPr>
        <p:txBody>
          <a:bodyPr/>
          <a:lstStyle/>
          <a:p>
            <a:fld id="{B6F15528-21DE-4FAA-801E-634DDDAF4B2B}" type="slidenum">
              <a:rPr lang="en-US" altLang="ja-JP" smtClean="0"/>
              <a:t>5</a:t>
            </a:fld>
            <a:endParaRPr lang="ja-JP" altLang="en-US"/>
          </a:p>
        </p:txBody>
      </p:sp>
      <p:sp>
        <p:nvSpPr>
          <p:cNvPr id="3" name="object 36">
            <a:extLst>
              <a:ext uri="{FF2B5EF4-FFF2-40B4-BE49-F238E27FC236}">
                <a16:creationId xmlns:a16="http://schemas.microsoft.com/office/drawing/2014/main" id="{D0598FA5-02DB-C502-509B-8067A58AD81F}"/>
              </a:ext>
            </a:extLst>
          </p:cNvPr>
          <p:cNvSpPr/>
          <p:nvPr/>
        </p:nvSpPr>
        <p:spPr>
          <a:xfrm>
            <a:off x="920749" y="6888988"/>
            <a:ext cx="188594" cy="188595"/>
          </a:xfrm>
          <a:prstGeom prst="rect">
            <a:avLst/>
          </a:prstGeom>
          <a:blipFill>
            <a:blip r:embed="rId1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 name="テキスト ボックス 3">
            <a:extLst>
              <a:ext uri="{FF2B5EF4-FFF2-40B4-BE49-F238E27FC236}">
                <a16:creationId xmlns:a16="http://schemas.microsoft.com/office/drawing/2014/main" id="{724A26E4-B824-FB99-0FCA-6FA8D83D44CA}"/>
              </a:ext>
            </a:extLst>
          </p:cNvPr>
          <p:cNvSpPr txBox="1"/>
          <p:nvPr/>
        </p:nvSpPr>
        <p:spPr>
          <a:xfrm>
            <a:off x="1107915" y="6859153"/>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保清されていない（同じ服を着ている、入浴をしていない様子がうかがえる）</a:t>
            </a:r>
          </a:p>
        </p:txBody>
      </p:sp>
      <p:sp>
        <p:nvSpPr>
          <p:cNvPr id="6" name="object 39">
            <a:extLst>
              <a:ext uri="{FF2B5EF4-FFF2-40B4-BE49-F238E27FC236}">
                <a16:creationId xmlns:a16="http://schemas.microsoft.com/office/drawing/2014/main" id="{327C4061-EB89-141C-C242-17523F775539}"/>
              </a:ext>
            </a:extLst>
          </p:cNvPr>
          <p:cNvSpPr/>
          <p:nvPr/>
        </p:nvSpPr>
        <p:spPr>
          <a:xfrm>
            <a:off x="936743" y="685501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 name="object 12">
            <a:extLst>
              <a:ext uri="{FF2B5EF4-FFF2-40B4-BE49-F238E27FC236}">
                <a16:creationId xmlns:a16="http://schemas.microsoft.com/office/drawing/2014/main" id="{E2BC5F48-8578-5B43-ADF2-78EE704DDBF3}"/>
              </a:ext>
            </a:extLst>
          </p:cNvPr>
          <p:cNvSpPr/>
          <p:nvPr/>
        </p:nvSpPr>
        <p:spPr>
          <a:xfrm>
            <a:off x="919321" y="2823439"/>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8" name="object 13">
            <a:extLst>
              <a:ext uri="{FF2B5EF4-FFF2-40B4-BE49-F238E27FC236}">
                <a16:creationId xmlns:a16="http://schemas.microsoft.com/office/drawing/2014/main" id="{FCF3654E-DEC1-5A2F-3D40-3ADC00EEB58A}"/>
              </a:ext>
            </a:extLst>
          </p:cNvPr>
          <p:cNvSpPr/>
          <p:nvPr/>
        </p:nvSpPr>
        <p:spPr>
          <a:xfrm>
            <a:off x="936743" y="278939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9" name="テキスト ボックス 68">
            <a:extLst>
              <a:ext uri="{FF2B5EF4-FFF2-40B4-BE49-F238E27FC236}">
                <a16:creationId xmlns:a16="http://schemas.microsoft.com/office/drawing/2014/main" id="{4DA6ADEA-74A3-BC04-2F29-E26C32D8CA95}"/>
              </a:ext>
            </a:extLst>
          </p:cNvPr>
          <p:cNvSpPr txBox="1"/>
          <p:nvPr/>
        </p:nvSpPr>
        <p:spPr>
          <a:xfrm>
            <a:off x="1121450" y="279331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（認知症や精神疾患などで）目を離せない家族の見守りや声かけなどの気遣いをしている</a:t>
            </a:r>
          </a:p>
        </p:txBody>
      </p:sp>
      <p:sp>
        <p:nvSpPr>
          <p:cNvPr id="74" name="object 12">
            <a:extLst>
              <a:ext uri="{FF2B5EF4-FFF2-40B4-BE49-F238E27FC236}">
                <a16:creationId xmlns:a16="http://schemas.microsoft.com/office/drawing/2014/main" id="{C7272804-1A7F-8716-67C8-7022F7B27EC4}"/>
              </a:ext>
            </a:extLst>
          </p:cNvPr>
          <p:cNvSpPr/>
          <p:nvPr/>
        </p:nvSpPr>
        <p:spPr>
          <a:xfrm>
            <a:off x="3164066" y="2022938"/>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2" name="テキスト ボックス 81">
            <a:extLst>
              <a:ext uri="{FF2B5EF4-FFF2-40B4-BE49-F238E27FC236}">
                <a16:creationId xmlns:a16="http://schemas.microsoft.com/office/drawing/2014/main" id="{7AB0CBF7-8A07-FDBB-53B2-BA599E328F91}"/>
              </a:ext>
            </a:extLst>
          </p:cNvPr>
          <p:cNvSpPr txBox="1"/>
          <p:nvPr/>
        </p:nvSpPr>
        <p:spPr>
          <a:xfrm>
            <a:off x="3366195" y="1992816"/>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アルコール・薬物・ギャンブル問題を抱える家族に対応している</a:t>
            </a:r>
          </a:p>
        </p:txBody>
      </p:sp>
    </p:spTree>
    <p:extLst>
      <p:ext uri="{BB962C8B-B14F-4D97-AF65-F5344CB8AC3E}">
        <p14:creationId xmlns:p14="http://schemas.microsoft.com/office/powerpoint/2010/main" val="141421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bject 40">
            <a:extLst>
              <a:ext uri="{FF2B5EF4-FFF2-40B4-BE49-F238E27FC236}">
                <a16:creationId xmlns:a16="http://schemas.microsoft.com/office/drawing/2014/main" id="{88A780E0-282F-447B-9796-0515D28B95E0}"/>
              </a:ext>
            </a:extLst>
          </p:cNvPr>
          <p:cNvSpPr/>
          <p:nvPr/>
        </p:nvSpPr>
        <p:spPr>
          <a:xfrm>
            <a:off x="720013" y="6222033"/>
            <a:ext cx="6120130" cy="2021202"/>
          </a:xfrm>
          <a:custGeom>
            <a:avLst/>
            <a:gdLst/>
            <a:ahLst/>
            <a:cxnLst/>
            <a:rect l="l" t="t" r="r" b="b"/>
            <a:pathLst>
              <a:path w="6120130" h="1421129">
                <a:moveTo>
                  <a:pt x="0" y="1420571"/>
                </a:moveTo>
                <a:lnTo>
                  <a:pt x="6120002" y="1420571"/>
                </a:lnTo>
                <a:lnTo>
                  <a:pt x="6120002" y="0"/>
                </a:lnTo>
                <a:lnTo>
                  <a:pt x="0" y="0"/>
                </a:lnTo>
                <a:lnTo>
                  <a:pt x="0" y="1420571"/>
                </a:lnTo>
                <a:close/>
              </a:path>
            </a:pathLst>
          </a:custGeom>
          <a:solidFill>
            <a:srgbClr val="EAF0F9"/>
          </a:solidFill>
        </p:spPr>
        <p:txBody>
          <a:bodyPr wrap="square" lIns="0" tIns="0" rIns="0" bIns="0" rtlCol="0"/>
          <a:lstStyle/>
          <a:p>
            <a:pPr defTabSz="914400"/>
            <a:endParaRPr kumimoji="1" dirty="0">
              <a:solidFill>
                <a:prstClr val="black"/>
              </a:solidFill>
              <a:latin typeface="Meiryo UI"/>
              <a:ea typeface="Meiryo UI"/>
            </a:endParaRPr>
          </a:p>
        </p:txBody>
      </p:sp>
      <p:sp>
        <p:nvSpPr>
          <p:cNvPr id="47" name="object 2"/>
          <p:cNvSpPr txBox="1"/>
          <p:nvPr/>
        </p:nvSpPr>
        <p:spPr>
          <a:xfrm>
            <a:off x="707306" y="615950"/>
            <a:ext cx="5001895" cy="256480"/>
          </a:xfrm>
          <a:prstGeom prst="rect">
            <a:avLst/>
          </a:prstGeom>
        </p:spPr>
        <p:txBody>
          <a:bodyPr vert="horz" wrap="square" lIns="0" tIns="86360" rIns="0" bIns="0" rtlCol="0">
            <a:spAutoFit/>
          </a:bodyPr>
          <a:lstStyle/>
          <a:p>
            <a:pPr marL="200660" indent="-188595">
              <a:lnSpc>
                <a:spcPct val="100000"/>
              </a:lnSpc>
              <a:buChar char="■"/>
              <a:tabLst>
                <a:tab pos="201295" algn="l"/>
              </a:tabLst>
            </a:pPr>
            <a:r>
              <a:rPr lang="ja-JP" altLang="en-US" sz="1100" b="1" dirty="0">
                <a:solidFill>
                  <a:srgbClr val="231F20"/>
                </a:solidFill>
                <a:latin typeface="Meiryo UI" panose="020B0604030504040204" pitchFamily="50" charset="-128"/>
                <a:ea typeface="Meiryo UI" panose="020B0604030504040204" pitchFamily="50" charset="-128"/>
                <a:cs typeface="Source Han Sans JP"/>
              </a:rPr>
              <a:t>学校</a:t>
            </a:r>
            <a:endParaRPr sz="1100" dirty="0">
              <a:latin typeface="Meiryo UI" panose="020B0604030504040204" pitchFamily="50" charset="-128"/>
              <a:ea typeface="Meiryo UI" panose="020B0604030504040204" pitchFamily="50" charset="-128"/>
              <a:cs typeface="Source Han Sans JP"/>
            </a:endParaRPr>
          </a:p>
        </p:txBody>
      </p:sp>
      <p:sp>
        <p:nvSpPr>
          <p:cNvPr id="45" name="object 3">
            <a:extLst>
              <a:ext uri="{FF2B5EF4-FFF2-40B4-BE49-F238E27FC236}">
                <a16:creationId xmlns:a16="http://schemas.microsoft.com/office/drawing/2014/main" id="{A516C973-83EF-4640-ABE1-9C09EE89D1A5}"/>
              </a:ext>
            </a:extLst>
          </p:cNvPr>
          <p:cNvSpPr/>
          <p:nvPr/>
        </p:nvSpPr>
        <p:spPr>
          <a:xfrm>
            <a:off x="720013" y="936002"/>
            <a:ext cx="6120130" cy="216535"/>
          </a:xfrm>
          <a:custGeom>
            <a:avLst/>
            <a:gdLst/>
            <a:ahLst/>
            <a:cxnLst/>
            <a:rect l="l" t="t" r="r" b="b"/>
            <a:pathLst>
              <a:path w="6120130" h="216534">
                <a:moveTo>
                  <a:pt x="6120003" y="0"/>
                </a:moveTo>
                <a:lnTo>
                  <a:pt x="0" y="0"/>
                </a:lnTo>
                <a:lnTo>
                  <a:pt x="0" y="216001"/>
                </a:lnTo>
                <a:lnTo>
                  <a:pt x="6120003" y="216001"/>
                </a:lnTo>
                <a:lnTo>
                  <a:pt x="6120003" y="0"/>
                </a:lnTo>
                <a:close/>
              </a:path>
            </a:pathLst>
          </a:custGeom>
          <a:solidFill>
            <a:srgbClr val="956DAF"/>
          </a:solidFill>
        </p:spPr>
        <p:txBody>
          <a:bodyPr wrap="square" lIns="0" tIns="0" rIns="0" bIns="0" rtlCol="0" anchor="ctr"/>
          <a:lstStyle/>
          <a:p>
            <a:pPr marL="695325" algn="ctr" defTabSz="914400">
              <a:spcBef>
                <a:spcPts val="100"/>
              </a:spcBef>
            </a:pPr>
            <a:r>
              <a:rPr kumimoji="1" lang="ja-JP" altLang="en-US" sz="1100" b="1" spc="30">
                <a:solidFill>
                  <a:srgbClr val="FFFFFF"/>
                </a:solidFill>
                <a:latin typeface="源ノ角ゴシック Code JP R"/>
                <a:ea typeface="Meiryo UI"/>
                <a:cs typeface="源ノ角ゴシック Code JP R"/>
              </a:rPr>
              <a:t>ケ</a:t>
            </a:r>
            <a:r>
              <a:rPr kumimoji="1" lang="ja-JP" altLang="en-US" sz="1100" b="1" spc="40">
                <a:solidFill>
                  <a:srgbClr val="FFFFFF"/>
                </a:solidFill>
                <a:latin typeface="源ノ角ゴシック Code JP R"/>
                <a:ea typeface="Meiryo UI"/>
                <a:cs typeface="源ノ角ゴシック Code JP R"/>
              </a:rPr>
              <a:t>ア</a:t>
            </a:r>
            <a:r>
              <a:rPr kumimoji="1" lang="ja-JP" altLang="en-US" sz="1100" b="1" spc="25">
                <a:solidFill>
                  <a:srgbClr val="FFFFFF"/>
                </a:solidFill>
                <a:latin typeface="源ノ角ゴシック Code JP R"/>
                <a:ea typeface="Meiryo UI"/>
                <a:cs typeface="源ノ角ゴシック Code JP R"/>
              </a:rPr>
              <a:t>に</a:t>
            </a:r>
            <a:r>
              <a:rPr kumimoji="1" lang="ja-JP" altLang="en-US" sz="1100" b="1" spc="-35">
                <a:solidFill>
                  <a:srgbClr val="FFFFFF"/>
                </a:solidFill>
                <a:latin typeface="源ノ角ゴシック Code JP R"/>
                <a:ea typeface="Meiryo UI"/>
                <a:cs typeface="源ノ角ゴシック Code JP R"/>
              </a:rPr>
              <a:t>よ</a:t>
            </a:r>
            <a:r>
              <a:rPr kumimoji="1" lang="ja-JP" altLang="en-US" sz="1100" b="1" spc="20">
                <a:solidFill>
                  <a:srgbClr val="FFFFFF"/>
                </a:solidFill>
                <a:latin typeface="源ノ角ゴシック Code JP R"/>
                <a:ea typeface="Meiryo UI"/>
                <a:cs typeface="源ノ角ゴシック Code JP R"/>
              </a:rPr>
              <a:t>る</a:t>
            </a:r>
            <a:r>
              <a:rPr kumimoji="1" lang="ja-JP" altLang="en-US" sz="1100" b="1" spc="90">
                <a:solidFill>
                  <a:srgbClr val="FFFFFF"/>
                </a:solidFill>
                <a:latin typeface="源ノ角ゴシック Code JP R"/>
                <a:ea typeface="Meiryo UI"/>
                <a:cs typeface="源ノ角ゴシック Code JP R"/>
              </a:rPr>
              <a:t>影</a:t>
            </a:r>
            <a:r>
              <a:rPr kumimoji="1" lang="ja-JP" altLang="en-US" sz="1100" b="1" spc="25">
                <a:solidFill>
                  <a:srgbClr val="FFFFFF"/>
                </a:solidFill>
                <a:latin typeface="源ノ角ゴシック Code JP R"/>
                <a:ea typeface="Meiryo UI"/>
                <a:cs typeface="源ノ角ゴシック Code JP R"/>
              </a:rPr>
              <a:t>響</a:t>
            </a:r>
            <a:r>
              <a:rPr kumimoji="1" lang="ja-JP" altLang="en-US" sz="1100" b="1" spc="20">
                <a:solidFill>
                  <a:srgbClr val="FFFFFF"/>
                </a:solidFill>
                <a:latin typeface="源ノ角ゴシック Code JP R"/>
                <a:ea typeface="Meiryo UI"/>
                <a:cs typeface="源ノ角ゴシック Code JP R"/>
              </a:rPr>
              <a:t>と</a:t>
            </a:r>
            <a:r>
              <a:rPr kumimoji="1" lang="ja-JP" altLang="en-US" sz="1100" b="1" spc="60">
                <a:solidFill>
                  <a:srgbClr val="FFFFFF"/>
                </a:solidFill>
                <a:latin typeface="源ノ角ゴシック Code JP R"/>
                <a:ea typeface="Meiryo UI"/>
                <a:cs typeface="源ノ角ゴシック Code JP R"/>
              </a:rPr>
              <a:t>思わ</a:t>
            </a:r>
            <a:r>
              <a:rPr kumimoji="1" lang="ja-JP" altLang="en-US" sz="1100" b="1" spc="35">
                <a:solidFill>
                  <a:srgbClr val="FFFFFF"/>
                </a:solidFill>
                <a:latin typeface="源ノ角ゴシック Code JP R"/>
                <a:ea typeface="Meiryo UI"/>
                <a:cs typeface="源ノ角ゴシック Code JP R"/>
              </a:rPr>
              <a:t>れ</a:t>
            </a:r>
            <a:r>
              <a:rPr kumimoji="1" lang="ja-JP" altLang="en-US" sz="1100" b="1" spc="45">
                <a:solidFill>
                  <a:srgbClr val="FFFFFF"/>
                </a:solidFill>
                <a:latin typeface="源ノ角ゴシック Code JP R"/>
                <a:ea typeface="Meiryo UI"/>
                <a:cs typeface="源ノ角ゴシック Code JP R"/>
              </a:rPr>
              <a:t>る</a:t>
            </a:r>
            <a:r>
              <a:rPr kumimoji="1" lang="ja-JP" altLang="en-US" sz="1100" b="1" spc="80">
                <a:solidFill>
                  <a:srgbClr val="FFFFFF"/>
                </a:solidFill>
                <a:latin typeface="源ノ角ゴシック Code JP R"/>
                <a:ea typeface="Meiryo UI"/>
                <a:cs typeface="源ノ角ゴシック Code JP R"/>
              </a:rPr>
              <a:t>子</a:t>
            </a:r>
            <a:r>
              <a:rPr kumimoji="1" lang="ja-JP" altLang="en-US" sz="1100" b="1" spc="60">
                <a:solidFill>
                  <a:srgbClr val="FFFFFF"/>
                </a:solidFill>
                <a:latin typeface="源ノ角ゴシック Code JP R"/>
                <a:ea typeface="Meiryo UI"/>
                <a:cs typeface="源ノ角ゴシック Code JP R"/>
              </a:rPr>
              <a:t>供（</a:t>
            </a:r>
            <a:r>
              <a:rPr kumimoji="1" lang="ja-JP" altLang="en-US" sz="1100" b="1" spc="80">
                <a:solidFill>
                  <a:srgbClr val="FFFFFF"/>
                </a:solidFill>
                <a:latin typeface="源ノ角ゴシック Code JP R"/>
                <a:ea typeface="Meiryo UI"/>
                <a:cs typeface="源ノ角ゴシック Code JP R"/>
              </a:rPr>
              <a:t>児</a:t>
            </a:r>
            <a:r>
              <a:rPr kumimoji="1" lang="ja-JP" altLang="en-US" sz="1100" b="1" spc="60">
                <a:solidFill>
                  <a:srgbClr val="FFFFFF"/>
                </a:solidFill>
                <a:latin typeface="源ノ角ゴシック Code JP R"/>
                <a:ea typeface="Meiryo UI"/>
                <a:cs typeface="源ノ角ゴシック Code JP R"/>
              </a:rPr>
              <a:t>童・生徒）</a:t>
            </a:r>
            <a:r>
              <a:rPr kumimoji="1" lang="ja-JP" altLang="en-US" sz="1100" b="1" spc="70">
                <a:solidFill>
                  <a:srgbClr val="FFFFFF"/>
                </a:solidFill>
                <a:latin typeface="源ノ角ゴシック Code JP R"/>
                <a:ea typeface="Meiryo UI"/>
                <a:cs typeface="源ノ角ゴシック Code JP R"/>
              </a:rPr>
              <a:t>の</a:t>
            </a:r>
            <a:r>
              <a:rPr kumimoji="1" lang="ja-JP" altLang="en-US" sz="1100" b="1" spc="85">
                <a:solidFill>
                  <a:srgbClr val="FFFFFF"/>
                </a:solidFill>
                <a:latin typeface="源ノ角ゴシック Code JP R"/>
                <a:ea typeface="Meiryo UI"/>
                <a:cs typeface="源ノ角ゴシック Code JP R"/>
              </a:rPr>
              <a:t>様</a:t>
            </a:r>
            <a:r>
              <a:rPr kumimoji="1" lang="ja-JP" altLang="en-US" sz="1100" b="1">
                <a:solidFill>
                  <a:srgbClr val="FFFFFF"/>
                </a:solidFill>
                <a:latin typeface="源ノ角ゴシック Code JP R"/>
                <a:ea typeface="Meiryo UI"/>
                <a:cs typeface="源ノ角ゴシック Code JP R"/>
              </a:rPr>
              <a:t>子</a:t>
            </a:r>
            <a:endParaRPr kumimoji="1" lang="ja-JP" altLang="en-US" sz="1100" dirty="0">
              <a:solidFill>
                <a:prstClr val="black"/>
              </a:solidFill>
              <a:latin typeface="源ノ角ゴシック Code JP R"/>
              <a:ea typeface="Meiryo UI"/>
              <a:cs typeface="源ノ角ゴシック Code JP R"/>
            </a:endParaRPr>
          </a:p>
        </p:txBody>
      </p:sp>
      <p:sp>
        <p:nvSpPr>
          <p:cNvPr id="46" name="object 4">
            <a:extLst>
              <a:ext uri="{FF2B5EF4-FFF2-40B4-BE49-F238E27FC236}">
                <a16:creationId xmlns:a16="http://schemas.microsoft.com/office/drawing/2014/main" id="{D79921FD-5D28-401A-AB07-BA500CBCA7C4}"/>
              </a:ext>
            </a:extLst>
          </p:cNvPr>
          <p:cNvSpPr/>
          <p:nvPr/>
        </p:nvSpPr>
        <p:spPr>
          <a:xfrm>
            <a:off x="720013" y="1152017"/>
            <a:ext cx="6120130" cy="3731260"/>
          </a:xfrm>
          <a:custGeom>
            <a:avLst/>
            <a:gdLst/>
            <a:ahLst/>
            <a:cxnLst/>
            <a:rect l="l" t="t" r="r" b="b"/>
            <a:pathLst>
              <a:path w="6120130" h="3731260">
                <a:moveTo>
                  <a:pt x="0" y="3730828"/>
                </a:moveTo>
                <a:lnTo>
                  <a:pt x="6120002" y="3730828"/>
                </a:lnTo>
                <a:lnTo>
                  <a:pt x="6120002" y="0"/>
                </a:lnTo>
                <a:lnTo>
                  <a:pt x="0" y="0"/>
                </a:lnTo>
                <a:lnTo>
                  <a:pt x="0" y="3730828"/>
                </a:lnTo>
                <a:close/>
              </a:path>
            </a:pathLst>
          </a:custGeom>
          <a:solidFill>
            <a:srgbClr val="EEEAF4"/>
          </a:solidFill>
        </p:spPr>
        <p:txBody>
          <a:bodyPr wrap="square" lIns="0" tIns="0" rIns="0" bIns="0" rtlCol="0"/>
          <a:lstStyle/>
          <a:p>
            <a:pPr defTabSz="914400"/>
            <a:endParaRPr kumimoji="1">
              <a:solidFill>
                <a:prstClr val="black"/>
              </a:solidFill>
              <a:latin typeface="Meiryo UI"/>
              <a:ea typeface="Meiryo UI"/>
            </a:endParaRPr>
          </a:p>
        </p:txBody>
      </p:sp>
      <p:sp>
        <p:nvSpPr>
          <p:cNvPr id="48" name="object 5">
            <a:extLst>
              <a:ext uri="{FF2B5EF4-FFF2-40B4-BE49-F238E27FC236}">
                <a16:creationId xmlns:a16="http://schemas.microsoft.com/office/drawing/2014/main" id="{40797A9C-B970-4D2F-9E6F-D675CF45FD72}"/>
              </a:ext>
            </a:extLst>
          </p:cNvPr>
          <p:cNvSpPr/>
          <p:nvPr/>
        </p:nvSpPr>
        <p:spPr>
          <a:xfrm>
            <a:off x="919330" y="1254605"/>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9" name="object 6">
            <a:extLst>
              <a:ext uri="{FF2B5EF4-FFF2-40B4-BE49-F238E27FC236}">
                <a16:creationId xmlns:a16="http://schemas.microsoft.com/office/drawing/2014/main" id="{FD2384D9-4F54-4D98-A57E-0498D75673A4}"/>
              </a:ext>
            </a:extLst>
          </p:cNvPr>
          <p:cNvSpPr/>
          <p:nvPr/>
        </p:nvSpPr>
        <p:spPr>
          <a:xfrm>
            <a:off x="919330" y="1511302"/>
            <a:ext cx="188594" cy="188594"/>
          </a:xfrm>
          <a:prstGeom prst="rect">
            <a:avLst/>
          </a:prstGeom>
          <a:blipFill>
            <a:blip r:embed="rId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0" name="object 7">
            <a:extLst>
              <a:ext uri="{FF2B5EF4-FFF2-40B4-BE49-F238E27FC236}">
                <a16:creationId xmlns:a16="http://schemas.microsoft.com/office/drawing/2014/main" id="{FF0407E6-D19D-48C1-8B16-7604A3DB332F}"/>
              </a:ext>
            </a:extLst>
          </p:cNvPr>
          <p:cNvSpPr/>
          <p:nvPr/>
        </p:nvSpPr>
        <p:spPr>
          <a:xfrm>
            <a:off x="919330" y="1768000"/>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1" name="object 8">
            <a:extLst>
              <a:ext uri="{FF2B5EF4-FFF2-40B4-BE49-F238E27FC236}">
                <a16:creationId xmlns:a16="http://schemas.microsoft.com/office/drawing/2014/main" id="{F0D5DD6A-6464-41B3-AAA6-E5CB79E424BE}"/>
              </a:ext>
            </a:extLst>
          </p:cNvPr>
          <p:cNvSpPr/>
          <p:nvPr/>
        </p:nvSpPr>
        <p:spPr>
          <a:xfrm>
            <a:off x="919330" y="2024693"/>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2" name="object 9">
            <a:extLst>
              <a:ext uri="{FF2B5EF4-FFF2-40B4-BE49-F238E27FC236}">
                <a16:creationId xmlns:a16="http://schemas.microsoft.com/office/drawing/2014/main" id="{8DBAA061-1EC0-4E64-9083-B78680F3808E}"/>
              </a:ext>
            </a:extLst>
          </p:cNvPr>
          <p:cNvSpPr/>
          <p:nvPr/>
        </p:nvSpPr>
        <p:spPr>
          <a:xfrm>
            <a:off x="919330" y="2281391"/>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3" name="object 10">
            <a:extLst>
              <a:ext uri="{FF2B5EF4-FFF2-40B4-BE49-F238E27FC236}">
                <a16:creationId xmlns:a16="http://schemas.microsoft.com/office/drawing/2014/main" id="{3AA0EEB3-D5A7-4039-B5C1-635C0985A26E}"/>
              </a:ext>
            </a:extLst>
          </p:cNvPr>
          <p:cNvSpPr/>
          <p:nvPr/>
        </p:nvSpPr>
        <p:spPr>
          <a:xfrm>
            <a:off x="919330" y="2538088"/>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4" name="object 11">
            <a:extLst>
              <a:ext uri="{FF2B5EF4-FFF2-40B4-BE49-F238E27FC236}">
                <a16:creationId xmlns:a16="http://schemas.microsoft.com/office/drawing/2014/main" id="{08D34E0F-7F86-4830-8EF1-6672BC535F91}"/>
              </a:ext>
            </a:extLst>
          </p:cNvPr>
          <p:cNvSpPr/>
          <p:nvPr/>
        </p:nvSpPr>
        <p:spPr>
          <a:xfrm>
            <a:off x="919330" y="2794779"/>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5" name="object 12">
            <a:extLst>
              <a:ext uri="{FF2B5EF4-FFF2-40B4-BE49-F238E27FC236}">
                <a16:creationId xmlns:a16="http://schemas.microsoft.com/office/drawing/2014/main" id="{CD48C016-B41F-4FA2-B238-5C2AADECC79D}"/>
              </a:ext>
            </a:extLst>
          </p:cNvPr>
          <p:cNvSpPr/>
          <p:nvPr/>
        </p:nvSpPr>
        <p:spPr>
          <a:xfrm>
            <a:off x="919330" y="3051476"/>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6" name="object 13">
            <a:extLst>
              <a:ext uri="{FF2B5EF4-FFF2-40B4-BE49-F238E27FC236}">
                <a16:creationId xmlns:a16="http://schemas.microsoft.com/office/drawing/2014/main" id="{9F48CEE8-4287-47D2-ABF7-3FC3BAB98470}"/>
              </a:ext>
            </a:extLst>
          </p:cNvPr>
          <p:cNvSpPr/>
          <p:nvPr/>
        </p:nvSpPr>
        <p:spPr>
          <a:xfrm>
            <a:off x="919330" y="3308167"/>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7" name="object 14">
            <a:extLst>
              <a:ext uri="{FF2B5EF4-FFF2-40B4-BE49-F238E27FC236}">
                <a16:creationId xmlns:a16="http://schemas.microsoft.com/office/drawing/2014/main" id="{04D739EA-A209-41F2-B727-506FC4C9B549}"/>
              </a:ext>
            </a:extLst>
          </p:cNvPr>
          <p:cNvSpPr/>
          <p:nvPr/>
        </p:nvSpPr>
        <p:spPr>
          <a:xfrm>
            <a:off x="919330" y="3564864"/>
            <a:ext cx="188594" cy="188594"/>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8" name="object 15">
            <a:extLst>
              <a:ext uri="{FF2B5EF4-FFF2-40B4-BE49-F238E27FC236}">
                <a16:creationId xmlns:a16="http://schemas.microsoft.com/office/drawing/2014/main" id="{A61053E7-B537-465C-B669-3893B65D0C11}"/>
              </a:ext>
            </a:extLst>
          </p:cNvPr>
          <p:cNvSpPr/>
          <p:nvPr/>
        </p:nvSpPr>
        <p:spPr>
          <a:xfrm>
            <a:off x="919330" y="3821562"/>
            <a:ext cx="188594" cy="188594"/>
          </a:xfrm>
          <a:prstGeom prst="rect">
            <a:avLst/>
          </a:prstGeom>
          <a:blipFill>
            <a:blip r:embed="rId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9" name="object 16">
            <a:extLst>
              <a:ext uri="{FF2B5EF4-FFF2-40B4-BE49-F238E27FC236}">
                <a16:creationId xmlns:a16="http://schemas.microsoft.com/office/drawing/2014/main" id="{8984479D-4C8F-4FC9-A715-A041395C0BC5}"/>
              </a:ext>
            </a:extLst>
          </p:cNvPr>
          <p:cNvSpPr/>
          <p:nvPr/>
        </p:nvSpPr>
        <p:spPr>
          <a:xfrm>
            <a:off x="919330" y="4078253"/>
            <a:ext cx="188594" cy="188594"/>
          </a:xfrm>
          <a:prstGeom prst="rect">
            <a:avLst/>
          </a:prstGeom>
          <a:blipFill>
            <a:blip r:embed="rId1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0" name="object 17">
            <a:extLst>
              <a:ext uri="{FF2B5EF4-FFF2-40B4-BE49-F238E27FC236}">
                <a16:creationId xmlns:a16="http://schemas.microsoft.com/office/drawing/2014/main" id="{D59F26E3-0352-4DE7-8053-DD2224F2DC93}"/>
              </a:ext>
            </a:extLst>
          </p:cNvPr>
          <p:cNvSpPr/>
          <p:nvPr/>
        </p:nvSpPr>
        <p:spPr>
          <a:xfrm>
            <a:off x="919330" y="4334952"/>
            <a:ext cx="188594" cy="188595"/>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1" name="object 18">
            <a:extLst>
              <a:ext uri="{FF2B5EF4-FFF2-40B4-BE49-F238E27FC236}">
                <a16:creationId xmlns:a16="http://schemas.microsoft.com/office/drawing/2014/main" id="{04013610-AC61-4506-BC94-72E9BC0FAF3E}"/>
              </a:ext>
            </a:extLst>
          </p:cNvPr>
          <p:cNvSpPr/>
          <p:nvPr/>
        </p:nvSpPr>
        <p:spPr>
          <a:xfrm>
            <a:off x="919330" y="4591649"/>
            <a:ext cx="188594" cy="188595"/>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2" name="object 19">
            <a:extLst>
              <a:ext uri="{FF2B5EF4-FFF2-40B4-BE49-F238E27FC236}">
                <a16:creationId xmlns:a16="http://schemas.microsoft.com/office/drawing/2014/main" id="{51867749-F7B7-4367-8171-00B826AE487B}"/>
              </a:ext>
            </a:extLst>
          </p:cNvPr>
          <p:cNvSpPr/>
          <p:nvPr/>
        </p:nvSpPr>
        <p:spPr>
          <a:xfrm>
            <a:off x="936752" y="147725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3" name="object 20">
            <a:extLst>
              <a:ext uri="{FF2B5EF4-FFF2-40B4-BE49-F238E27FC236}">
                <a16:creationId xmlns:a16="http://schemas.microsoft.com/office/drawing/2014/main" id="{DF39CBA9-B628-46E3-B95C-7082545CE7AA}"/>
              </a:ext>
            </a:extLst>
          </p:cNvPr>
          <p:cNvSpPr/>
          <p:nvPr/>
        </p:nvSpPr>
        <p:spPr>
          <a:xfrm>
            <a:off x="936752" y="173394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4" name="object 21">
            <a:extLst>
              <a:ext uri="{FF2B5EF4-FFF2-40B4-BE49-F238E27FC236}">
                <a16:creationId xmlns:a16="http://schemas.microsoft.com/office/drawing/2014/main" id="{034A183B-D961-4896-8B18-F9D90CBE9D6A}"/>
              </a:ext>
            </a:extLst>
          </p:cNvPr>
          <p:cNvSpPr/>
          <p:nvPr/>
        </p:nvSpPr>
        <p:spPr>
          <a:xfrm>
            <a:off x="936752" y="199064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5" name="object 22">
            <a:extLst>
              <a:ext uri="{FF2B5EF4-FFF2-40B4-BE49-F238E27FC236}">
                <a16:creationId xmlns:a16="http://schemas.microsoft.com/office/drawing/2014/main" id="{2527703A-E29F-473B-B7CB-0381A997BF00}"/>
              </a:ext>
            </a:extLst>
          </p:cNvPr>
          <p:cNvSpPr/>
          <p:nvPr/>
        </p:nvSpPr>
        <p:spPr>
          <a:xfrm>
            <a:off x="936752" y="224734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6" name="object 23">
            <a:extLst>
              <a:ext uri="{FF2B5EF4-FFF2-40B4-BE49-F238E27FC236}">
                <a16:creationId xmlns:a16="http://schemas.microsoft.com/office/drawing/2014/main" id="{55FD329F-242F-470B-9493-3AFE5E7B3F2E}"/>
              </a:ext>
            </a:extLst>
          </p:cNvPr>
          <p:cNvSpPr/>
          <p:nvPr/>
        </p:nvSpPr>
        <p:spPr>
          <a:xfrm>
            <a:off x="936752" y="250403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7" name="object 24">
            <a:extLst>
              <a:ext uri="{FF2B5EF4-FFF2-40B4-BE49-F238E27FC236}">
                <a16:creationId xmlns:a16="http://schemas.microsoft.com/office/drawing/2014/main" id="{ED1CB6E3-0463-4056-93DD-D568378D3355}"/>
              </a:ext>
            </a:extLst>
          </p:cNvPr>
          <p:cNvSpPr/>
          <p:nvPr/>
        </p:nvSpPr>
        <p:spPr>
          <a:xfrm>
            <a:off x="936752" y="276073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8" name="object 25">
            <a:extLst>
              <a:ext uri="{FF2B5EF4-FFF2-40B4-BE49-F238E27FC236}">
                <a16:creationId xmlns:a16="http://schemas.microsoft.com/office/drawing/2014/main" id="{E57DC5B1-7803-462D-AE1E-C6D856E40DAB}"/>
              </a:ext>
            </a:extLst>
          </p:cNvPr>
          <p:cNvSpPr/>
          <p:nvPr/>
        </p:nvSpPr>
        <p:spPr>
          <a:xfrm>
            <a:off x="936752" y="301742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9" name="object 26">
            <a:extLst>
              <a:ext uri="{FF2B5EF4-FFF2-40B4-BE49-F238E27FC236}">
                <a16:creationId xmlns:a16="http://schemas.microsoft.com/office/drawing/2014/main" id="{2FDA730B-B541-45AA-9A62-F4243A36636F}"/>
              </a:ext>
            </a:extLst>
          </p:cNvPr>
          <p:cNvSpPr/>
          <p:nvPr/>
        </p:nvSpPr>
        <p:spPr>
          <a:xfrm>
            <a:off x="936752" y="327411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0" name="object 27">
            <a:extLst>
              <a:ext uri="{FF2B5EF4-FFF2-40B4-BE49-F238E27FC236}">
                <a16:creationId xmlns:a16="http://schemas.microsoft.com/office/drawing/2014/main" id="{2620734A-FB9B-4BCA-9965-604E0937CD35}"/>
              </a:ext>
            </a:extLst>
          </p:cNvPr>
          <p:cNvSpPr/>
          <p:nvPr/>
        </p:nvSpPr>
        <p:spPr>
          <a:xfrm>
            <a:off x="936752" y="353081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1" name="object 28">
            <a:extLst>
              <a:ext uri="{FF2B5EF4-FFF2-40B4-BE49-F238E27FC236}">
                <a16:creationId xmlns:a16="http://schemas.microsoft.com/office/drawing/2014/main" id="{B53EFF23-44EA-4930-81F5-DCB64A5A1EB0}"/>
              </a:ext>
            </a:extLst>
          </p:cNvPr>
          <p:cNvSpPr/>
          <p:nvPr/>
        </p:nvSpPr>
        <p:spPr>
          <a:xfrm>
            <a:off x="936752" y="378750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2" name="object 29">
            <a:extLst>
              <a:ext uri="{FF2B5EF4-FFF2-40B4-BE49-F238E27FC236}">
                <a16:creationId xmlns:a16="http://schemas.microsoft.com/office/drawing/2014/main" id="{6CB03B1B-5F11-4A78-9C61-DF468D540DF6}"/>
              </a:ext>
            </a:extLst>
          </p:cNvPr>
          <p:cNvSpPr/>
          <p:nvPr/>
        </p:nvSpPr>
        <p:spPr>
          <a:xfrm>
            <a:off x="936752" y="404420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3" name="object 30">
            <a:extLst>
              <a:ext uri="{FF2B5EF4-FFF2-40B4-BE49-F238E27FC236}">
                <a16:creationId xmlns:a16="http://schemas.microsoft.com/office/drawing/2014/main" id="{C54539FE-6896-4F97-B705-F9772C235C6C}"/>
              </a:ext>
            </a:extLst>
          </p:cNvPr>
          <p:cNvSpPr/>
          <p:nvPr/>
        </p:nvSpPr>
        <p:spPr>
          <a:xfrm>
            <a:off x="936752" y="430090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4" name="object 31">
            <a:extLst>
              <a:ext uri="{FF2B5EF4-FFF2-40B4-BE49-F238E27FC236}">
                <a16:creationId xmlns:a16="http://schemas.microsoft.com/office/drawing/2014/main" id="{EED692D7-80FA-41F9-9544-7FA6094E4E79}"/>
              </a:ext>
            </a:extLst>
          </p:cNvPr>
          <p:cNvSpPr/>
          <p:nvPr/>
        </p:nvSpPr>
        <p:spPr>
          <a:xfrm>
            <a:off x="936752" y="4557594"/>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5" name="object 32">
            <a:extLst>
              <a:ext uri="{FF2B5EF4-FFF2-40B4-BE49-F238E27FC236}">
                <a16:creationId xmlns:a16="http://schemas.microsoft.com/office/drawing/2014/main" id="{57782317-3771-4865-B241-159BA32F7C8C}"/>
              </a:ext>
            </a:extLst>
          </p:cNvPr>
          <p:cNvSpPr/>
          <p:nvPr/>
        </p:nvSpPr>
        <p:spPr>
          <a:xfrm>
            <a:off x="720013" y="4882845"/>
            <a:ext cx="6120130" cy="216535"/>
          </a:xfrm>
          <a:custGeom>
            <a:avLst/>
            <a:gdLst/>
            <a:ahLst/>
            <a:cxnLst/>
            <a:rect l="l" t="t" r="r" b="b"/>
            <a:pathLst>
              <a:path w="6120130" h="216535">
                <a:moveTo>
                  <a:pt x="6120003" y="0"/>
                </a:moveTo>
                <a:lnTo>
                  <a:pt x="0" y="0"/>
                </a:lnTo>
                <a:lnTo>
                  <a:pt x="0" y="216001"/>
                </a:lnTo>
                <a:lnTo>
                  <a:pt x="6120003" y="216001"/>
                </a:lnTo>
                <a:lnTo>
                  <a:pt x="6120003" y="0"/>
                </a:lnTo>
                <a:close/>
              </a:path>
            </a:pathLst>
          </a:custGeom>
          <a:solidFill>
            <a:srgbClr val="657CBD"/>
          </a:solidFill>
        </p:spPr>
        <p:txBody>
          <a:bodyPr wrap="square" lIns="0" tIns="0" rIns="0" bIns="0" rtlCol="0" anchor="ctr"/>
          <a:lstStyle/>
          <a:p>
            <a:pPr algn="ctr" defTabSz="914400"/>
            <a:r>
              <a:rPr kumimoji="1" lang="ja-JP" altLang="en-US" sz="1100" b="1">
                <a:solidFill>
                  <a:prstClr val="white"/>
                </a:solidFill>
                <a:latin typeface="Meiryo UI"/>
                <a:ea typeface="Meiryo UI"/>
              </a:rPr>
              <a:t>子供（児童・生徒）が必要な世話をされていない様子</a:t>
            </a:r>
            <a:endParaRPr kumimoji="1" lang="ja-JP" altLang="en-US" sz="1100" b="1" dirty="0">
              <a:solidFill>
                <a:prstClr val="white"/>
              </a:solidFill>
              <a:latin typeface="Meiryo UI"/>
              <a:ea typeface="Meiryo UI"/>
            </a:endParaRPr>
          </a:p>
        </p:txBody>
      </p:sp>
      <p:sp>
        <p:nvSpPr>
          <p:cNvPr id="76" name="object 33">
            <a:extLst>
              <a:ext uri="{FF2B5EF4-FFF2-40B4-BE49-F238E27FC236}">
                <a16:creationId xmlns:a16="http://schemas.microsoft.com/office/drawing/2014/main" id="{4F87530E-99A4-4DCA-8048-0BF650A885BB}"/>
              </a:ext>
            </a:extLst>
          </p:cNvPr>
          <p:cNvSpPr/>
          <p:nvPr/>
        </p:nvSpPr>
        <p:spPr>
          <a:xfrm>
            <a:off x="720013" y="5098846"/>
            <a:ext cx="6120130" cy="1129921"/>
          </a:xfrm>
          <a:custGeom>
            <a:avLst/>
            <a:gdLst/>
            <a:ahLst/>
            <a:cxnLst/>
            <a:rect l="l" t="t" r="r" b="b"/>
            <a:pathLst>
              <a:path w="6120130" h="907414">
                <a:moveTo>
                  <a:pt x="0" y="907186"/>
                </a:moveTo>
                <a:lnTo>
                  <a:pt x="6120002" y="907186"/>
                </a:lnTo>
                <a:lnTo>
                  <a:pt x="6120002" y="0"/>
                </a:lnTo>
                <a:lnTo>
                  <a:pt x="0" y="0"/>
                </a:lnTo>
                <a:lnTo>
                  <a:pt x="0" y="907186"/>
                </a:lnTo>
                <a:close/>
              </a:path>
            </a:pathLst>
          </a:custGeom>
          <a:solidFill>
            <a:srgbClr val="E9EBF6"/>
          </a:solidFill>
        </p:spPr>
        <p:txBody>
          <a:bodyPr wrap="square" lIns="0" tIns="0" rIns="0" bIns="0" rtlCol="0"/>
          <a:lstStyle/>
          <a:p>
            <a:pPr defTabSz="914400"/>
            <a:endParaRPr kumimoji="1">
              <a:solidFill>
                <a:prstClr val="black"/>
              </a:solidFill>
              <a:latin typeface="Meiryo UI"/>
              <a:ea typeface="Meiryo UI"/>
            </a:endParaRPr>
          </a:p>
        </p:txBody>
      </p:sp>
      <p:sp>
        <p:nvSpPr>
          <p:cNvPr id="77" name="object 34">
            <a:extLst>
              <a:ext uri="{FF2B5EF4-FFF2-40B4-BE49-F238E27FC236}">
                <a16:creationId xmlns:a16="http://schemas.microsoft.com/office/drawing/2014/main" id="{F0862EEC-7C08-4AFD-9E47-EB5A706E5279}"/>
              </a:ext>
            </a:extLst>
          </p:cNvPr>
          <p:cNvSpPr/>
          <p:nvPr/>
        </p:nvSpPr>
        <p:spPr>
          <a:xfrm>
            <a:off x="919330" y="5201446"/>
            <a:ext cx="188594" cy="188595"/>
          </a:xfrm>
          <a:prstGeom prst="rect">
            <a:avLst/>
          </a:prstGeom>
          <a:blipFill>
            <a:blip r:embed="rId1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78" name="object 35">
            <a:extLst>
              <a:ext uri="{FF2B5EF4-FFF2-40B4-BE49-F238E27FC236}">
                <a16:creationId xmlns:a16="http://schemas.microsoft.com/office/drawing/2014/main" id="{305AEBCD-20A1-4D00-9601-C4EA90DDB1CA}"/>
              </a:ext>
            </a:extLst>
          </p:cNvPr>
          <p:cNvSpPr/>
          <p:nvPr/>
        </p:nvSpPr>
        <p:spPr>
          <a:xfrm>
            <a:off x="919330" y="5458137"/>
            <a:ext cx="188594" cy="188595"/>
          </a:xfrm>
          <a:prstGeom prst="rect">
            <a:avLst/>
          </a:prstGeom>
          <a:blipFill>
            <a:blip r:embed="rId1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79" name="object 36">
            <a:extLst>
              <a:ext uri="{FF2B5EF4-FFF2-40B4-BE49-F238E27FC236}">
                <a16:creationId xmlns:a16="http://schemas.microsoft.com/office/drawing/2014/main" id="{F60513CD-CA8A-4BEA-911D-038FB5EC67B6}"/>
              </a:ext>
            </a:extLst>
          </p:cNvPr>
          <p:cNvSpPr/>
          <p:nvPr/>
        </p:nvSpPr>
        <p:spPr>
          <a:xfrm>
            <a:off x="919330" y="5714837"/>
            <a:ext cx="188594" cy="188595"/>
          </a:xfrm>
          <a:prstGeom prst="rect">
            <a:avLst/>
          </a:prstGeom>
          <a:blipFill>
            <a:blip r:embed="rId1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0" name="object 37">
            <a:extLst>
              <a:ext uri="{FF2B5EF4-FFF2-40B4-BE49-F238E27FC236}">
                <a16:creationId xmlns:a16="http://schemas.microsoft.com/office/drawing/2014/main" id="{3414634F-FEDC-49FB-AC91-ABAB04F4D889}"/>
              </a:ext>
            </a:extLst>
          </p:cNvPr>
          <p:cNvSpPr/>
          <p:nvPr/>
        </p:nvSpPr>
        <p:spPr>
          <a:xfrm>
            <a:off x="936752" y="542409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1" name="object 38">
            <a:extLst>
              <a:ext uri="{FF2B5EF4-FFF2-40B4-BE49-F238E27FC236}">
                <a16:creationId xmlns:a16="http://schemas.microsoft.com/office/drawing/2014/main" id="{A8E204C1-F10F-496A-8580-0F890DE00EB5}"/>
              </a:ext>
            </a:extLst>
          </p:cNvPr>
          <p:cNvSpPr/>
          <p:nvPr/>
        </p:nvSpPr>
        <p:spPr>
          <a:xfrm>
            <a:off x="936752" y="568078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4" name="object 41">
            <a:extLst>
              <a:ext uri="{FF2B5EF4-FFF2-40B4-BE49-F238E27FC236}">
                <a16:creationId xmlns:a16="http://schemas.microsoft.com/office/drawing/2014/main" id="{4EA87305-976B-4036-9A5F-BF63BB32EDEA}"/>
              </a:ext>
            </a:extLst>
          </p:cNvPr>
          <p:cNvSpPr/>
          <p:nvPr/>
        </p:nvSpPr>
        <p:spPr>
          <a:xfrm>
            <a:off x="919330" y="6567449"/>
            <a:ext cx="188594" cy="188595"/>
          </a:xfrm>
          <a:prstGeom prst="rect">
            <a:avLst/>
          </a:prstGeom>
          <a:blipFill>
            <a:blip r:embed="rId1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5" name="object 42">
            <a:extLst>
              <a:ext uri="{FF2B5EF4-FFF2-40B4-BE49-F238E27FC236}">
                <a16:creationId xmlns:a16="http://schemas.microsoft.com/office/drawing/2014/main" id="{FBE79162-39E0-4055-B0D2-F4CC3A8A7695}"/>
              </a:ext>
            </a:extLst>
          </p:cNvPr>
          <p:cNvSpPr/>
          <p:nvPr/>
        </p:nvSpPr>
        <p:spPr>
          <a:xfrm>
            <a:off x="919330" y="6824147"/>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6" name="object 43">
            <a:extLst>
              <a:ext uri="{FF2B5EF4-FFF2-40B4-BE49-F238E27FC236}">
                <a16:creationId xmlns:a16="http://schemas.microsoft.com/office/drawing/2014/main" id="{9409E05C-122B-4F8E-AE85-746D2FD86B1B}"/>
              </a:ext>
            </a:extLst>
          </p:cNvPr>
          <p:cNvSpPr/>
          <p:nvPr/>
        </p:nvSpPr>
        <p:spPr>
          <a:xfrm>
            <a:off x="919330" y="7080836"/>
            <a:ext cx="188594" cy="188595"/>
          </a:xfrm>
          <a:prstGeom prst="rect">
            <a:avLst/>
          </a:prstGeom>
          <a:blipFill>
            <a:blip r:embed="rId1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7" name="object 44">
            <a:extLst>
              <a:ext uri="{FF2B5EF4-FFF2-40B4-BE49-F238E27FC236}">
                <a16:creationId xmlns:a16="http://schemas.microsoft.com/office/drawing/2014/main" id="{BC410E7F-5D3D-4827-A285-9714452F25CE}"/>
              </a:ext>
            </a:extLst>
          </p:cNvPr>
          <p:cNvSpPr/>
          <p:nvPr/>
        </p:nvSpPr>
        <p:spPr>
          <a:xfrm>
            <a:off x="919330" y="7337534"/>
            <a:ext cx="188594" cy="188595"/>
          </a:xfrm>
          <a:prstGeom prst="rect">
            <a:avLst/>
          </a:prstGeom>
          <a:blipFill>
            <a:blip r:embed="rId1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8" name="object 45">
            <a:extLst>
              <a:ext uri="{FF2B5EF4-FFF2-40B4-BE49-F238E27FC236}">
                <a16:creationId xmlns:a16="http://schemas.microsoft.com/office/drawing/2014/main" id="{1B073A1B-6F06-4A26-9CF5-413C1A638CD9}"/>
              </a:ext>
            </a:extLst>
          </p:cNvPr>
          <p:cNvSpPr/>
          <p:nvPr/>
        </p:nvSpPr>
        <p:spPr>
          <a:xfrm>
            <a:off x="919330" y="7594231"/>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9" name="object 46">
            <a:extLst>
              <a:ext uri="{FF2B5EF4-FFF2-40B4-BE49-F238E27FC236}">
                <a16:creationId xmlns:a16="http://schemas.microsoft.com/office/drawing/2014/main" id="{2A619250-FC8A-41A5-A472-BFBE05E0BF80}"/>
              </a:ext>
            </a:extLst>
          </p:cNvPr>
          <p:cNvSpPr/>
          <p:nvPr/>
        </p:nvSpPr>
        <p:spPr>
          <a:xfrm>
            <a:off x="936752" y="679009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90" name="object 47">
            <a:extLst>
              <a:ext uri="{FF2B5EF4-FFF2-40B4-BE49-F238E27FC236}">
                <a16:creationId xmlns:a16="http://schemas.microsoft.com/office/drawing/2014/main" id="{61C67BBD-18B3-4ECE-9BB6-E62D3242AD2C}"/>
              </a:ext>
            </a:extLst>
          </p:cNvPr>
          <p:cNvSpPr/>
          <p:nvPr/>
        </p:nvSpPr>
        <p:spPr>
          <a:xfrm>
            <a:off x="936752" y="704678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91" name="object 48">
            <a:extLst>
              <a:ext uri="{FF2B5EF4-FFF2-40B4-BE49-F238E27FC236}">
                <a16:creationId xmlns:a16="http://schemas.microsoft.com/office/drawing/2014/main" id="{B57F1578-B18F-4D1F-B806-FCB3B98A85A4}"/>
              </a:ext>
            </a:extLst>
          </p:cNvPr>
          <p:cNvSpPr/>
          <p:nvPr/>
        </p:nvSpPr>
        <p:spPr>
          <a:xfrm>
            <a:off x="936752" y="730348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92" name="object 49">
            <a:extLst>
              <a:ext uri="{FF2B5EF4-FFF2-40B4-BE49-F238E27FC236}">
                <a16:creationId xmlns:a16="http://schemas.microsoft.com/office/drawing/2014/main" id="{91A4500E-135B-443E-BB6A-0FDAFA825C13}"/>
              </a:ext>
            </a:extLst>
          </p:cNvPr>
          <p:cNvSpPr/>
          <p:nvPr/>
        </p:nvSpPr>
        <p:spPr>
          <a:xfrm>
            <a:off x="936752" y="756017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93" name="object 50">
            <a:extLst>
              <a:ext uri="{FF2B5EF4-FFF2-40B4-BE49-F238E27FC236}">
                <a16:creationId xmlns:a16="http://schemas.microsoft.com/office/drawing/2014/main" id="{79B12059-63E0-487A-970E-9AF93B471EDB}"/>
              </a:ext>
            </a:extLst>
          </p:cNvPr>
          <p:cNvSpPr/>
          <p:nvPr/>
        </p:nvSpPr>
        <p:spPr>
          <a:xfrm>
            <a:off x="720013" y="8181968"/>
            <a:ext cx="6120130" cy="216535"/>
          </a:xfrm>
          <a:custGeom>
            <a:avLst/>
            <a:gdLst/>
            <a:ahLst/>
            <a:cxnLst/>
            <a:rect l="l" t="t" r="r" b="b"/>
            <a:pathLst>
              <a:path w="6120130" h="216534">
                <a:moveTo>
                  <a:pt x="6120003" y="0"/>
                </a:moveTo>
                <a:lnTo>
                  <a:pt x="0" y="0"/>
                </a:lnTo>
                <a:lnTo>
                  <a:pt x="0" y="216001"/>
                </a:lnTo>
                <a:lnTo>
                  <a:pt x="6120003" y="216001"/>
                </a:lnTo>
                <a:lnTo>
                  <a:pt x="6120003" y="0"/>
                </a:lnTo>
                <a:close/>
              </a:path>
            </a:pathLst>
          </a:custGeom>
          <a:solidFill>
            <a:srgbClr val="BD73B0"/>
          </a:solidFill>
        </p:spPr>
        <p:txBody>
          <a:bodyPr wrap="square" lIns="0" tIns="0" rIns="0" bIns="0" rtlCol="0" anchor="ctr"/>
          <a:lstStyle/>
          <a:p>
            <a:pPr algn="ctr" defTabSz="914400"/>
            <a:r>
              <a:rPr kumimoji="1" lang="ja-JP" altLang="en-US" sz="1100" b="1">
                <a:solidFill>
                  <a:prstClr val="white"/>
                </a:solidFill>
                <a:latin typeface="Meiryo UI"/>
                <a:ea typeface="Meiryo UI"/>
              </a:rPr>
              <a:t>保護者・家族の様子</a:t>
            </a:r>
            <a:endParaRPr kumimoji="1" lang="ja-JP" altLang="en-US" sz="1100" b="1" dirty="0">
              <a:solidFill>
                <a:prstClr val="white"/>
              </a:solidFill>
              <a:latin typeface="Meiryo UI"/>
              <a:ea typeface="Meiryo UI"/>
            </a:endParaRPr>
          </a:p>
        </p:txBody>
      </p:sp>
      <p:sp>
        <p:nvSpPr>
          <p:cNvPr id="94" name="object 52">
            <a:extLst>
              <a:ext uri="{FF2B5EF4-FFF2-40B4-BE49-F238E27FC236}">
                <a16:creationId xmlns:a16="http://schemas.microsoft.com/office/drawing/2014/main" id="{04D349F2-396B-4936-AE75-F6F6502AFA88}"/>
              </a:ext>
            </a:extLst>
          </p:cNvPr>
          <p:cNvSpPr/>
          <p:nvPr/>
        </p:nvSpPr>
        <p:spPr>
          <a:xfrm>
            <a:off x="720013" y="8397970"/>
            <a:ext cx="6120130" cy="1677670"/>
          </a:xfrm>
          <a:custGeom>
            <a:avLst/>
            <a:gdLst/>
            <a:ahLst/>
            <a:cxnLst/>
            <a:rect l="l" t="t" r="r" b="b"/>
            <a:pathLst>
              <a:path w="6120130" h="1677670">
                <a:moveTo>
                  <a:pt x="0" y="1677263"/>
                </a:moveTo>
                <a:lnTo>
                  <a:pt x="6120002" y="1677263"/>
                </a:lnTo>
                <a:lnTo>
                  <a:pt x="6120002" y="0"/>
                </a:lnTo>
                <a:lnTo>
                  <a:pt x="0" y="0"/>
                </a:lnTo>
                <a:lnTo>
                  <a:pt x="0" y="1677263"/>
                </a:lnTo>
                <a:close/>
              </a:path>
            </a:pathLst>
          </a:custGeom>
          <a:solidFill>
            <a:srgbClr val="F4ECF5"/>
          </a:solidFill>
        </p:spPr>
        <p:txBody>
          <a:bodyPr wrap="square" lIns="0" tIns="0" rIns="0" bIns="0" rtlCol="0"/>
          <a:lstStyle/>
          <a:p>
            <a:pPr defTabSz="914400"/>
            <a:endParaRPr kumimoji="1">
              <a:solidFill>
                <a:prstClr val="black"/>
              </a:solidFill>
              <a:latin typeface="Meiryo UI"/>
              <a:ea typeface="Meiryo UI"/>
            </a:endParaRPr>
          </a:p>
        </p:txBody>
      </p:sp>
      <p:sp>
        <p:nvSpPr>
          <p:cNvPr id="95" name="object 53">
            <a:extLst>
              <a:ext uri="{FF2B5EF4-FFF2-40B4-BE49-F238E27FC236}">
                <a16:creationId xmlns:a16="http://schemas.microsoft.com/office/drawing/2014/main" id="{1C3E7722-32A8-4784-9243-41803A3DAB72}"/>
              </a:ext>
            </a:extLst>
          </p:cNvPr>
          <p:cNvSpPr/>
          <p:nvPr/>
        </p:nvSpPr>
        <p:spPr>
          <a:xfrm>
            <a:off x="720009" y="8397958"/>
            <a:ext cx="6120130" cy="635"/>
          </a:xfrm>
          <a:custGeom>
            <a:avLst/>
            <a:gdLst/>
            <a:ahLst/>
            <a:cxnLst/>
            <a:rect l="l" t="t" r="r" b="b"/>
            <a:pathLst>
              <a:path w="6120130" h="634">
                <a:moveTo>
                  <a:pt x="6120003" y="0"/>
                </a:moveTo>
                <a:lnTo>
                  <a:pt x="0" y="0"/>
                </a:lnTo>
                <a:lnTo>
                  <a:pt x="6120003" y="12"/>
                </a:lnTo>
                <a:close/>
              </a:path>
            </a:pathLst>
          </a:custGeom>
          <a:solidFill>
            <a:srgbClr val="BD73AF"/>
          </a:solidFill>
        </p:spPr>
        <p:txBody>
          <a:bodyPr wrap="square" lIns="0" tIns="0" rIns="0" bIns="0" rtlCol="0"/>
          <a:lstStyle/>
          <a:p>
            <a:pPr defTabSz="914400"/>
            <a:endParaRPr kumimoji="1">
              <a:solidFill>
                <a:prstClr val="black"/>
              </a:solidFill>
              <a:latin typeface="Meiryo UI"/>
              <a:ea typeface="Meiryo UI"/>
            </a:endParaRPr>
          </a:p>
        </p:txBody>
      </p:sp>
      <p:sp>
        <p:nvSpPr>
          <p:cNvPr id="96" name="object 54">
            <a:extLst>
              <a:ext uri="{FF2B5EF4-FFF2-40B4-BE49-F238E27FC236}">
                <a16:creationId xmlns:a16="http://schemas.microsoft.com/office/drawing/2014/main" id="{09C3E032-C481-43BE-874D-8FD14903D8E8}"/>
              </a:ext>
            </a:extLst>
          </p:cNvPr>
          <p:cNvSpPr/>
          <p:nvPr/>
        </p:nvSpPr>
        <p:spPr>
          <a:xfrm>
            <a:off x="919330" y="8500567"/>
            <a:ext cx="188594" cy="188595"/>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7" name="object 55">
            <a:extLst>
              <a:ext uri="{FF2B5EF4-FFF2-40B4-BE49-F238E27FC236}">
                <a16:creationId xmlns:a16="http://schemas.microsoft.com/office/drawing/2014/main" id="{DF6752EE-AB49-4D5D-80F8-ED7BD249A7E8}"/>
              </a:ext>
            </a:extLst>
          </p:cNvPr>
          <p:cNvSpPr/>
          <p:nvPr/>
        </p:nvSpPr>
        <p:spPr>
          <a:xfrm>
            <a:off x="919330" y="8757263"/>
            <a:ext cx="188594" cy="188595"/>
          </a:xfrm>
          <a:prstGeom prst="rect">
            <a:avLst/>
          </a:prstGeom>
          <a:blipFill>
            <a:blip r:embed="rId1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8" name="object 56">
            <a:extLst>
              <a:ext uri="{FF2B5EF4-FFF2-40B4-BE49-F238E27FC236}">
                <a16:creationId xmlns:a16="http://schemas.microsoft.com/office/drawing/2014/main" id="{7F3BC713-7018-4DCC-A36F-83A2B6720214}"/>
              </a:ext>
            </a:extLst>
          </p:cNvPr>
          <p:cNvSpPr/>
          <p:nvPr/>
        </p:nvSpPr>
        <p:spPr>
          <a:xfrm>
            <a:off x="919330" y="9013955"/>
            <a:ext cx="188594" cy="188595"/>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9" name="object 57">
            <a:extLst>
              <a:ext uri="{FF2B5EF4-FFF2-40B4-BE49-F238E27FC236}">
                <a16:creationId xmlns:a16="http://schemas.microsoft.com/office/drawing/2014/main" id="{CA05389F-82AC-4095-9B7E-168646AA5BF0}"/>
              </a:ext>
            </a:extLst>
          </p:cNvPr>
          <p:cNvSpPr/>
          <p:nvPr/>
        </p:nvSpPr>
        <p:spPr>
          <a:xfrm>
            <a:off x="919330" y="9270651"/>
            <a:ext cx="188594" cy="188595"/>
          </a:xfrm>
          <a:prstGeom prst="rect">
            <a:avLst/>
          </a:prstGeom>
          <a:blipFill>
            <a:blip r:embed="rId2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0" name="object 58">
            <a:extLst>
              <a:ext uri="{FF2B5EF4-FFF2-40B4-BE49-F238E27FC236}">
                <a16:creationId xmlns:a16="http://schemas.microsoft.com/office/drawing/2014/main" id="{A548A764-3294-4404-A2D9-4BC2C7F55DF4}"/>
              </a:ext>
            </a:extLst>
          </p:cNvPr>
          <p:cNvSpPr/>
          <p:nvPr/>
        </p:nvSpPr>
        <p:spPr>
          <a:xfrm>
            <a:off x="3552112" y="9270651"/>
            <a:ext cx="188595" cy="188595"/>
          </a:xfrm>
          <a:prstGeom prst="rect">
            <a:avLst/>
          </a:prstGeom>
          <a:blipFill>
            <a:blip r:embed="rId2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1" name="object 59">
            <a:extLst>
              <a:ext uri="{FF2B5EF4-FFF2-40B4-BE49-F238E27FC236}">
                <a16:creationId xmlns:a16="http://schemas.microsoft.com/office/drawing/2014/main" id="{BE259A23-E352-433A-8B52-AE1B08C71725}"/>
              </a:ext>
            </a:extLst>
          </p:cNvPr>
          <p:cNvSpPr/>
          <p:nvPr/>
        </p:nvSpPr>
        <p:spPr>
          <a:xfrm>
            <a:off x="919330" y="9527344"/>
            <a:ext cx="188594" cy="188594"/>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2" name="object 60">
            <a:extLst>
              <a:ext uri="{FF2B5EF4-FFF2-40B4-BE49-F238E27FC236}">
                <a16:creationId xmlns:a16="http://schemas.microsoft.com/office/drawing/2014/main" id="{DFD8A4BA-A885-4E41-A6E7-9539B5952E78}"/>
              </a:ext>
            </a:extLst>
          </p:cNvPr>
          <p:cNvSpPr/>
          <p:nvPr/>
        </p:nvSpPr>
        <p:spPr>
          <a:xfrm>
            <a:off x="919330" y="9784042"/>
            <a:ext cx="188594" cy="188594"/>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3" name="object 66">
            <a:extLst>
              <a:ext uri="{FF2B5EF4-FFF2-40B4-BE49-F238E27FC236}">
                <a16:creationId xmlns:a16="http://schemas.microsoft.com/office/drawing/2014/main" id="{B142D16A-1B17-4AB6-96B8-88A14CD8CC4B}"/>
              </a:ext>
            </a:extLst>
          </p:cNvPr>
          <p:cNvSpPr/>
          <p:nvPr/>
        </p:nvSpPr>
        <p:spPr>
          <a:xfrm>
            <a:off x="936752" y="872321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4" name="object 67">
            <a:extLst>
              <a:ext uri="{FF2B5EF4-FFF2-40B4-BE49-F238E27FC236}">
                <a16:creationId xmlns:a16="http://schemas.microsoft.com/office/drawing/2014/main" id="{01956811-B298-447B-8753-9E0E18F932A1}"/>
              </a:ext>
            </a:extLst>
          </p:cNvPr>
          <p:cNvSpPr/>
          <p:nvPr/>
        </p:nvSpPr>
        <p:spPr>
          <a:xfrm>
            <a:off x="936752" y="897990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5" name="object 68">
            <a:extLst>
              <a:ext uri="{FF2B5EF4-FFF2-40B4-BE49-F238E27FC236}">
                <a16:creationId xmlns:a16="http://schemas.microsoft.com/office/drawing/2014/main" id="{F2482996-40D4-464D-BA2B-E5E547E69E1A}"/>
              </a:ext>
            </a:extLst>
          </p:cNvPr>
          <p:cNvSpPr/>
          <p:nvPr/>
        </p:nvSpPr>
        <p:spPr>
          <a:xfrm>
            <a:off x="936752" y="923660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6" name="object 69">
            <a:extLst>
              <a:ext uri="{FF2B5EF4-FFF2-40B4-BE49-F238E27FC236}">
                <a16:creationId xmlns:a16="http://schemas.microsoft.com/office/drawing/2014/main" id="{9FBE6017-138E-4359-A482-0D5C53CE4F0A}"/>
              </a:ext>
            </a:extLst>
          </p:cNvPr>
          <p:cNvSpPr/>
          <p:nvPr/>
        </p:nvSpPr>
        <p:spPr>
          <a:xfrm>
            <a:off x="936752" y="949329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7" name="object 70">
            <a:extLst>
              <a:ext uri="{FF2B5EF4-FFF2-40B4-BE49-F238E27FC236}">
                <a16:creationId xmlns:a16="http://schemas.microsoft.com/office/drawing/2014/main" id="{1DE85358-0979-4345-AB40-B7788774A3FD}"/>
              </a:ext>
            </a:extLst>
          </p:cNvPr>
          <p:cNvSpPr/>
          <p:nvPr/>
        </p:nvSpPr>
        <p:spPr>
          <a:xfrm>
            <a:off x="936752" y="974999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9" name="テキスト ボックス 108">
            <a:extLst>
              <a:ext uri="{FF2B5EF4-FFF2-40B4-BE49-F238E27FC236}">
                <a16:creationId xmlns:a16="http://schemas.microsoft.com/office/drawing/2014/main" id="{D6445286-16C6-439E-8B8C-BBF21FB90876}"/>
              </a:ext>
            </a:extLst>
          </p:cNvPr>
          <p:cNvSpPr txBox="1"/>
          <p:nvPr/>
        </p:nvSpPr>
        <p:spPr>
          <a:xfrm>
            <a:off x="1111250" y="1228133"/>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元気がなく、表情が乏しい　精神的に不安定である</a:t>
            </a:r>
          </a:p>
        </p:txBody>
      </p:sp>
      <p:sp>
        <p:nvSpPr>
          <p:cNvPr id="110" name="テキスト ボックス 109">
            <a:extLst>
              <a:ext uri="{FF2B5EF4-FFF2-40B4-BE49-F238E27FC236}">
                <a16:creationId xmlns:a16="http://schemas.microsoft.com/office/drawing/2014/main" id="{33448994-5DF2-44BF-A16A-17D5C476B74F}"/>
              </a:ext>
            </a:extLst>
          </p:cNvPr>
          <p:cNvSpPr txBox="1"/>
          <p:nvPr/>
        </p:nvSpPr>
        <p:spPr>
          <a:xfrm>
            <a:off x="1111250" y="147874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欠席、遅刻、早退が多い 不登校傾向もしくは不登校である</a:t>
            </a:r>
          </a:p>
        </p:txBody>
      </p:sp>
      <p:sp>
        <p:nvSpPr>
          <p:cNvPr id="111" name="テキスト ボックス 110">
            <a:extLst>
              <a:ext uri="{FF2B5EF4-FFF2-40B4-BE49-F238E27FC236}">
                <a16:creationId xmlns:a16="http://schemas.microsoft.com/office/drawing/2014/main" id="{74187357-F57B-4648-87FD-8EC4A1F0E21C}"/>
              </a:ext>
            </a:extLst>
          </p:cNvPr>
          <p:cNvSpPr txBox="1"/>
          <p:nvPr/>
        </p:nvSpPr>
        <p:spPr>
          <a:xfrm>
            <a:off x="1111250" y="174306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部活に入っていない、休みがち、遅刻、早退が多い</a:t>
            </a:r>
          </a:p>
        </p:txBody>
      </p:sp>
      <p:sp>
        <p:nvSpPr>
          <p:cNvPr id="112" name="テキスト ボックス 111">
            <a:extLst>
              <a:ext uri="{FF2B5EF4-FFF2-40B4-BE49-F238E27FC236}">
                <a16:creationId xmlns:a16="http://schemas.microsoft.com/office/drawing/2014/main" id="{755934D9-935C-4D63-9C74-135068FD48E8}"/>
              </a:ext>
            </a:extLst>
          </p:cNvPr>
          <p:cNvSpPr txBox="1"/>
          <p:nvPr/>
        </p:nvSpPr>
        <p:spPr>
          <a:xfrm>
            <a:off x="1111250" y="1998518"/>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修学旅行や宿泊行事等を欠席する</a:t>
            </a:r>
          </a:p>
        </p:txBody>
      </p:sp>
      <p:sp>
        <p:nvSpPr>
          <p:cNvPr id="113" name="テキスト ボックス 112">
            <a:extLst>
              <a:ext uri="{FF2B5EF4-FFF2-40B4-BE49-F238E27FC236}">
                <a16:creationId xmlns:a16="http://schemas.microsoft.com/office/drawing/2014/main" id="{901B0818-03EF-46AA-BA69-2D49E1F83930}"/>
              </a:ext>
            </a:extLst>
          </p:cNvPr>
          <p:cNvSpPr txBox="1"/>
          <p:nvPr/>
        </p:nvSpPr>
        <p:spPr>
          <a:xfrm>
            <a:off x="1111250" y="2253913"/>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宿題・課題の提出漏れや遅れがある </a:t>
            </a:r>
          </a:p>
        </p:txBody>
      </p:sp>
      <p:sp>
        <p:nvSpPr>
          <p:cNvPr id="114" name="テキスト ボックス 113">
            <a:extLst>
              <a:ext uri="{FF2B5EF4-FFF2-40B4-BE49-F238E27FC236}">
                <a16:creationId xmlns:a16="http://schemas.microsoft.com/office/drawing/2014/main" id="{134F5ADA-4FD0-4A39-9545-2D8796B74826}"/>
              </a:ext>
            </a:extLst>
          </p:cNvPr>
          <p:cNvSpPr txBox="1"/>
          <p:nvPr/>
        </p:nvSpPr>
        <p:spPr>
          <a:xfrm>
            <a:off x="1111250" y="2509845"/>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保健室で過ごしていることが多い</a:t>
            </a:r>
          </a:p>
        </p:txBody>
      </p:sp>
      <p:sp>
        <p:nvSpPr>
          <p:cNvPr id="115" name="テキスト ボックス 114">
            <a:extLst>
              <a:ext uri="{FF2B5EF4-FFF2-40B4-BE49-F238E27FC236}">
                <a16:creationId xmlns:a16="http://schemas.microsoft.com/office/drawing/2014/main" id="{C87C07FE-E51A-43DC-A51D-7E1CB6232868}"/>
              </a:ext>
            </a:extLst>
          </p:cNvPr>
          <p:cNvSpPr txBox="1"/>
          <p:nvPr/>
        </p:nvSpPr>
        <p:spPr>
          <a:xfrm>
            <a:off x="1111250" y="2765136"/>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授業中の集中力が欠けている　居眠りをしていることが多い</a:t>
            </a:r>
          </a:p>
        </p:txBody>
      </p:sp>
      <p:sp>
        <p:nvSpPr>
          <p:cNvPr id="116" name="テキスト ボックス 115">
            <a:extLst>
              <a:ext uri="{FF2B5EF4-FFF2-40B4-BE49-F238E27FC236}">
                <a16:creationId xmlns:a16="http://schemas.microsoft.com/office/drawing/2014/main" id="{1837C244-5295-4C18-8046-2E4EEA1EF56C}"/>
              </a:ext>
            </a:extLst>
          </p:cNvPr>
          <p:cNvSpPr txBox="1"/>
          <p:nvPr/>
        </p:nvSpPr>
        <p:spPr>
          <a:xfrm>
            <a:off x="1111250" y="302026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学力が低下している</a:t>
            </a:r>
          </a:p>
        </p:txBody>
      </p:sp>
      <p:sp>
        <p:nvSpPr>
          <p:cNvPr id="117" name="テキスト ボックス 116">
            <a:extLst>
              <a:ext uri="{FF2B5EF4-FFF2-40B4-BE49-F238E27FC236}">
                <a16:creationId xmlns:a16="http://schemas.microsoft.com/office/drawing/2014/main" id="{4816B818-A5F3-4E0A-B710-48124C65CD4A}"/>
              </a:ext>
            </a:extLst>
          </p:cNvPr>
          <p:cNvSpPr txBox="1"/>
          <p:nvPr/>
        </p:nvSpPr>
        <p:spPr>
          <a:xfrm>
            <a:off x="1111250" y="3280064"/>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単位の取得が滞っている　中退のおそれがある（高校生）</a:t>
            </a:r>
          </a:p>
        </p:txBody>
      </p:sp>
      <p:sp>
        <p:nvSpPr>
          <p:cNvPr id="118" name="テキスト ボックス 117">
            <a:extLst>
              <a:ext uri="{FF2B5EF4-FFF2-40B4-BE49-F238E27FC236}">
                <a16:creationId xmlns:a16="http://schemas.microsoft.com/office/drawing/2014/main" id="{59B9E235-4779-467F-B1E7-A85AAC998AFD}"/>
              </a:ext>
            </a:extLst>
          </p:cNvPr>
          <p:cNvSpPr txBox="1"/>
          <p:nvPr/>
        </p:nvSpPr>
        <p:spPr>
          <a:xfrm>
            <a:off x="1111250" y="353610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持ち物がそろわない　学校で使用するものを用意してもらえない</a:t>
            </a:r>
          </a:p>
        </p:txBody>
      </p:sp>
      <p:sp>
        <p:nvSpPr>
          <p:cNvPr id="119" name="テキスト ボックス 118">
            <a:extLst>
              <a:ext uri="{FF2B5EF4-FFF2-40B4-BE49-F238E27FC236}">
                <a16:creationId xmlns:a16="http://schemas.microsoft.com/office/drawing/2014/main" id="{47D765E7-9C44-43F5-A620-340EC443890D}"/>
              </a:ext>
            </a:extLst>
          </p:cNvPr>
          <p:cNvSpPr txBox="1"/>
          <p:nvPr/>
        </p:nvSpPr>
        <p:spPr>
          <a:xfrm>
            <a:off x="1111250" y="3791225"/>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友人関係が希薄、ひとりでいることがある　非行等がみられる</a:t>
            </a:r>
          </a:p>
        </p:txBody>
      </p:sp>
      <p:sp>
        <p:nvSpPr>
          <p:cNvPr id="120" name="テキスト ボックス 119">
            <a:extLst>
              <a:ext uri="{FF2B5EF4-FFF2-40B4-BE49-F238E27FC236}">
                <a16:creationId xmlns:a16="http://schemas.microsoft.com/office/drawing/2014/main" id="{D73C38A6-0B88-4C45-AB8C-073DC6DF1CA3}"/>
              </a:ext>
            </a:extLst>
          </p:cNvPr>
          <p:cNvSpPr txBox="1"/>
          <p:nvPr/>
        </p:nvSpPr>
        <p:spPr>
          <a:xfrm>
            <a:off x="1111250" y="405130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家族に関する不安や悩みを口にしている</a:t>
            </a:r>
          </a:p>
        </p:txBody>
      </p:sp>
      <p:sp>
        <p:nvSpPr>
          <p:cNvPr id="121" name="テキスト ボックス 120">
            <a:extLst>
              <a:ext uri="{FF2B5EF4-FFF2-40B4-BE49-F238E27FC236}">
                <a16:creationId xmlns:a16="http://schemas.microsoft.com/office/drawing/2014/main" id="{35876649-5D0C-4873-8B8A-CCB125FED378}"/>
              </a:ext>
            </a:extLst>
          </p:cNvPr>
          <p:cNvSpPr txBox="1"/>
          <p:nvPr/>
        </p:nvSpPr>
        <p:spPr>
          <a:xfrm>
            <a:off x="1111250" y="4306795"/>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年齢に比べ、しっかりしている様子が見られる（精神的成熟度が高い）</a:t>
            </a:r>
          </a:p>
        </p:txBody>
      </p:sp>
      <p:sp>
        <p:nvSpPr>
          <p:cNvPr id="122" name="テキスト ボックス 121">
            <a:extLst>
              <a:ext uri="{FF2B5EF4-FFF2-40B4-BE49-F238E27FC236}">
                <a16:creationId xmlns:a16="http://schemas.microsoft.com/office/drawing/2014/main" id="{642039B4-5B9D-4925-A707-62697F021CC7}"/>
              </a:ext>
            </a:extLst>
          </p:cNvPr>
          <p:cNvSpPr txBox="1"/>
          <p:nvPr/>
        </p:nvSpPr>
        <p:spPr>
          <a:xfrm>
            <a:off x="1111250" y="4566499"/>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周囲の人に非常に気をつかう</a:t>
            </a:r>
          </a:p>
        </p:txBody>
      </p:sp>
      <p:sp>
        <p:nvSpPr>
          <p:cNvPr id="124" name="テキスト ボックス 123">
            <a:extLst>
              <a:ext uri="{FF2B5EF4-FFF2-40B4-BE49-F238E27FC236}">
                <a16:creationId xmlns:a16="http://schemas.microsoft.com/office/drawing/2014/main" id="{84530B9D-A361-4D87-8024-2C1FBFEF97B9}"/>
              </a:ext>
            </a:extLst>
          </p:cNvPr>
          <p:cNvSpPr txBox="1"/>
          <p:nvPr/>
        </p:nvSpPr>
        <p:spPr>
          <a:xfrm>
            <a:off x="1111250" y="5176679"/>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極端に痩せてきた（太ってきた）　給食の過食傾向にある</a:t>
            </a:r>
          </a:p>
        </p:txBody>
      </p:sp>
      <p:sp>
        <p:nvSpPr>
          <p:cNvPr id="125" name="テキスト ボックス 124">
            <a:extLst>
              <a:ext uri="{FF2B5EF4-FFF2-40B4-BE49-F238E27FC236}">
                <a16:creationId xmlns:a16="http://schemas.microsoft.com/office/drawing/2014/main" id="{5AAA85BD-331D-4038-AD9C-2CB8A55B0D75}"/>
              </a:ext>
            </a:extLst>
          </p:cNvPr>
          <p:cNvSpPr txBox="1"/>
          <p:nvPr/>
        </p:nvSpPr>
        <p:spPr>
          <a:xfrm>
            <a:off x="1111250" y="5431865"/>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生活リズムや身だしなみが整っていない</a:t>
            </a:r>
          </a:p>
        </p:txBody>
      </p:sp>
      <p:sp>
        <p:nvSpPr>
          <p:cNvPr id="126" name="テキスト ボックス 125">
            <a:extLst>
              <a:ext uri="{FF2B5EF4-FFF2-40B4-BE49-F238E27FC236}">
                <a16:creationId xmlns:a16="http://schemas.microsoft.com/office/drawing/2014/main" id="{B92D2DD6-896A-49BE-A46C-0F2A22C52FA2}"/>
              </a:ext>
            </a:extLst>
          </p:cNvPr>
          <p:cNvSpPr txBox="1"/>
          <p:nvPr/>
        </p:nvSpPr>
        <p:spPr>
          <a:xfrm>
            <a:off x="1111250" y="5692149"/>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保護者等が書くべき手続き書類等を、自分で用意しているようである</a:t>
            </a:r>
          </a:p>
        </p:txBody>
      </p:sp>
      <p:sp>
        <p:nvSpPr>
          <p:cNvPr id="128" name="テキスト ボックス 127">
            <a:extLst>
              <a:ext uri="{FF2B5EF4-FFF2-40B4-BE49-F238E27FC236}">
                <a16:creationId xmlns:a16="http://schemas.microsoft.com/office/drawing/2014/main" id="{580B3588-B474-41E6-9ECA-D04F3B105A7A}"/>
              </a:ext>
            </a:extLst>
          </p:cNvPr>
          <p:cNvSpPr txBox="1"/>
          <p:nvPr/>
        </p:nvSpPr>
        <p:spPr>
          <a:xfrm>
            <a:off x="1111250" y="653656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家族の付き添いや介助をしている、 幼いきょうだいの送迎や世話をしていることがある</a:t>
            </a:r>
          </a:p>
        </p:txBody>
      </p:sp>
      <p:sp>
        <p:nvSpPr>
          <p:cNvPr id="129" name="テキスト ボックス 128">
            <a:extLst>
              <a:ext uri="{FF2B5EF4-FFF2-40B4-BE49-F238E27FC236}">
                <a16:creationId xmlns:a16="http://schemas.microsoft.com/office/drawing/2014/main" id="{5E3F14F0-6B99-429F-ACB1-B949D8C89CC8}"/>
              </a:ext>
            </a:extLst>
          </p:cNvPr>
          <p:cNvSpPr txBox="1"/>
          <p:nvPr/>
        </p:nvSpPr>
        <p:spPr>
          <a:xfrm>
            <a:off x="1111250" y="6796536"/>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家族の感情面のサポートをしている</a:t>
            </a:r>
          </a:p>
        </p:txBody>
      </p:sp>
      <p:sp>
        <p:nvSpPr>
          <p:cNvPr id="130" name="テキスト ボックス 129">
            <a:extLst>
              <a:ext uri="{FF2B5EF4-FFF2-40B4-BE49-F238E27FC236}">
                <a16:creationId xmlns:a16="http://schemas.microsoft.com/office/drawing/2014/main" id="{C773C161-CE55-488B-9E4A-E13894933DA9}"/>
              </a:ext>
            </a:extLst>
          </p:cNvPr>
          <p:cNvSpPr txBox="1"/>
          <p:nvPr/>
        </p:nvSpPr>
        <p:spPr>
          <a:xfrm>
            <a:off x="1111250" y="7055244"/>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面談等で通訳をしたり、保護者の代わりに金銭管理をしている</a:t>
            </a:r>
          </a:p>
        </p:txBody>
      </p:sp>
      <p:sp>
        <p:nvSpPr>
          <p:cNvPr id="131" name="テキスト ボックス 130">
            <a:extLst>
              <a:ext uri="{FF2B5EF4-FFF2-40B4-BE49-F238E27FC236}">
                <a16:creationId xmlns:a16="http://schemas.microsoft.com/office/drawing/2014/main" id="{435BD4C0-F501-4748-9DFB-1D814CA6DAD5}"/>
              </a:ext>
            </a:extLst>
          </p:cNvPr>
          <p:cNvSpPr txBox="1"/>
          <p:nvPr/>
        </p:nvSpPr>
        <p:spPr>
          <a:xfrm>
            <a:off x="1111250" y="731360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生活ノートに家族等のケアをしていることが書かれている</a:t>
            </a:r>
          </a:p>
        </p:txBody>
      </p:sp>
      <p:sp>
        <p:nvSpPr>
          <p:cNvPr id="132" name="テキスト ボックス 131">
            <a:extLst>
              <a:ext uri="{FF2B5EF4-FFF2-40B4-BE49-F238E27FC236}">
                <a16:creationId xmlns:a16="http://schemas.microsoft.com/office/drawing/2014/main" id="{45184518-47B1-4F9A-AA85-1FBB41A74C4F}"/>
              </a:ext>
            </a:extLst>
          </p:cNvPr>
          <p:cNvSpPr txBox="1"/>
          <p:nvPr/>
        </p:nvSpPr>
        <p:spPr>
          <a:xfrm>
            <a:off x="1111250" y="7562058"/>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生活のために過度なアルバイトをしている　生活のために就職を希望している</a:t>
            </a:r>
          </a:p>
        </p:txBody>
      </p:sp>
      <p:sp>
        <p:nvSpPr>
          <p:cNvPr id="134" name="テキスト ボックス 133">
            <a:extLst>
              <a:ext uri="{FF2B5EF4-FFF2-40B4-BE49-F238E27FC236}">
                <a16:creationId xmlns:a16="http://schemas.microsoft.com/office/drawing/2014/main" id="{5CD853D2-7484-4B35-8576-402A6B131C4F}"/>
              </a:ext>
            </a:extLst>
          </p:cNvPr>
          <p:cNvSpPr txBox="1"/>
          <p:nvPr/>
        </p:nvSpPr>
        <p:spPr>
          <a:xfrm>
            <a:off x="1111250" y="8468194"/>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介護や通院・治療が必要な家族、障害を持つ家族がいる</a:t>
            </a:r>
          </a:p>
        </p:txBody>
      </p:sp>
      <p:sp>
        <p:nvSpPr>
          <p:cNvPr id="135" name="テキスト ボックス 134">
            <a:extLst>
              <a:ext uri="{FF2B5EF4-FFF2-40B4-BE49-F238E27FC236}">
                <a16:creationId xmlns:a16="http://schemas.microsoft.com/office/drawing/2014/main" id="{AA3B7644-5029-4EAB-9A75-2606EA6A4736}"/>
              </a:ext>
            </a:extLst>
          </p:cNvPr>
          <p:cNvSpPr txBox="1"/>
          <p:nvPr/>
        </p:nvSpPr>
        <p:spPr>
          <a:xfrm>
            <a:off x="1111250" y="872854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多子世帯　幼い子供（きょうだい）がいる</a:t>
            </a:r>
          </a:p>
        </p:txBody>
      </p:sp>
      <p:sp>
        <p:nvSpPr>
          <p:cNvPr id="136" name="テキスト ボックス 135">
            <a:extLst>
              <a:ext uri="{FF2B5EF4-FFF2-40B4-BE49-F238E27FC236}">
                <a16:creationId xmlns:a16="http://schemas.microsoft.com/office/drawing/2014/main" id="{B99862C7-51DF-4BC5-A3D8-26A3C7140A36}"/>
              </a:ext>
            </a:extLst>
          </p:cNvPr>
          <p:cNvSpPr txBox="1"/>
          <p:nvPr/>
        </p:nvSpPr>
        <p:spPr>
          <a:xfrm>
            <a:off x="1111250" y="8992629"/>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日本語が母語でない家族がいる</a:t>
            </a:r>
          </a:p>
        </p:txBody>
      </p:sp>
      <p:sp>
        <p:nvSpPr>
          <p:cNvPr id="137" name="テキスト ボックス 136">
            <a:extLst>
              <a:ext uri="{FF2B5EF4-FFF2-40B4-BE49-F238E27FC236}">
                <a16:creationId xmlns:a16="http://schemas.microsoft.com/office/drawing/2014/main" id="{BF0DCD83-B8DF-4A15-869F-53CF824E3C7F}"/>
              </a:ext>
            </a:extLst>
          </p:cNvPr>
          <p:cNvSpPr txBox="1"/>
          <p:nvPr/>
        </p:nvSpPr>
        <p:spPr>
          <a:xfrm>
            <a:off x="1111250" y="9243777"/>
            <a:ext cx="216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保護者が多忙である</a:t>
            </a:r>
          </a:p>
        </p:txBody>
      </p:sp>
      <p:sp>
        <p:nvSpPr>
          <p:cNvPr id="138" name="テキスト ボックス 137">
            <a:extLst>
              <a:ext uri="{FF2B5EF4-FFF2-40B4-BE49-F238E27FC236}">
                <a16:creationId xmlns:a16="http://schemas.microsoft.com/office/drawing/2014/main" id="{2707AC10-1D28-4B9C-B487-813454E249DD}"/>
              </a:ext>
            </a:extLst>
          </p:cNvPr>
          <p:cNvSpPr txBox="1"/>
          <p:nvPr/>
        </p:nvSpPr>
        <p:spPr>
          <a:xfrm>
            <a:off x="3751850" y="9238850"/>
            <a:ext cx="216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経済的に困窮している</a:t>
            </a:r>
          </a:p>
        </p:txBody>
      </p:sp>
      <p:sp>
        <p:nvSpPr>
          <p:cNvPr id="139" name="テキスト ボックス 138">
            <a:extLst>
              <a:ext uri="{FF2B5EF4-FFF2-40B4-BE49-F238E27FC236}">
                <a16:creationId xmlns:a16="http://schemas.microsoft.com/office/drawing/2014/main" id="{02B87CF1-6F34-48C2-85EC-A62D174B7A51}"/>
              </a:ext>
            </a:extLst>
          </p:cNvPr>
          <p:cNvSpPr txBox="1"/>
          <p:nvPr/>
        </p:nvSpPr>
        <p:spPr>
          <a:xfrm>
            <a:off x="1111250" y="950348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学校諸経費の納入が遅れる　滞納や未払いがある</a:t>
            </a:r>
          </a:p>
        </p:txBody>
      </p:sp>
      <p:sp>
        <p:nvSpPr>
          <p:cNvPr id="140" name="テキスト ボックス 139">
            <a:extLst>
              <a:ext uri="{FF2B5EF4-FFF2-40B4-BE49-F238E27FC236}">
                <a16:creationId xmlns:a16="http://schemas.microsoft.com/office/drawing/2014/main" id="{9CA3C0FF-F66D-4C8D-8E03-3C4E4B1AE898}"/>
              </a:ext>
            </a:extLst>
          </p:cNvPr>
          <p:cNvSpPr txBox="1"/>
          <p:nvPr/>
        </p:nvSpPr>
        <p:spPr>
          <a:xfrm>
            <a:off x="1111250" y="9754629"/>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授業参観や保護者面談を欠席する</a:t>
            </a:r>
          </a:p>
        </p:txBody>
      </p:sp>
      <p:sp>
        <p:nvSpPr>
          <p:cNvPr id="22" name="object 22">
            <a:extLst>
              <a:ext uri="{FF2B5EF4-FFF2-40B4-BE49-F238E27FC236}">
                <a16:creationId xmlns:a16="http://schemas.microsoft.com/office/drawing/2014/main" id="{31752C96-2C3F-329D-FF98-F72F8A761557}"/>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EC452D83-F7FB-0725-6FB6-1494CE79232D}"/>
              </a:ext>
            </a:extLst>
          </p:cNvPr>
          <p:cNvSpPr>
            <a:spLocks noGrp="1"/>
          </p:cNvSpPr>
          <p:nvPr>
            <p:ph type="sldNum" sz="quarter" idx="7"/>
          </p:nvPr>
        </p:nvSpPr>
        <p:spPr>
          <a:prstGeom prst="rect">
            <a:avLst/>
          </a:prstGeom>
        </p:spPr>
        <p:txBody>
          <a:bodyPr/>
          <a:lstStyle/>
          <a:p>
            <a:fld id="{B6F15528-21DE-4FAA-801E-634DDDAF4B2B}" type="slidenum">
              <a:rPr lang="en-US" altLang="ja-JP" smtClean="0"/>
              <a:t>6</a:t>
            </a:fld>
            <a:endParaRPr lang="ja-JP" altLang="en-US"/>
          </a:p>
        </p:txBody>
      </p:sp>
      <p:sp>
        <p:nvSpPr>
          <p:cNvPr id="3" name="object 2">
            <a:extLst>
              <a:ext uri="{FF2B5EF4-FFF2-40B4-BE49-F238E27FC236}">
                <a16:creationId xmlns:a16="http://schemas.microsoft.com/office/drawing/2014/main" id="{825341A9-C420-03C2-AF30-79891A2B0665}"/>
              </a:ext>
            </a:extLst>
          </p:cNvPr>
          <p:cNvSpPr txBox="1"/>
          <p:nvPr/>
        </p:nvSpPr>
        <p:spPr>
          <a:xfrm>
            <a:off x="1278889" y="294226"/>
            <a:ext cx="5001895" cy="241092"/>
          </a:xfrm>
          <a:prstGeom prst="rect">
            <a:avLst/>
          </a:prstGeom>
        </p:spPr>
        <p:txBody>
          <a:bodyPr vert="horz" wrap="square" lIns="0" tIns="86360" rIns="0" bIns="0" rtlCol="0">
            <a:spAutoFit/>
          </a:bodyPr>
          <a:lstStyle/>
          <a:p>
            <a:pPr algn="ctr">
              <a:lnSpc>
                <a:spcPct val="100000"/>
              </a:lnSpc>
              <a:spcBef>
                <a:spcPts val="680"/>
              </a:spcBef>
              <a:tabLst>
                <a:tab pos="1063625" algn="l"/>
                <a:tab pos="1673225" algn="l"/>
                <a:tab pos="2481263"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学校分野　ヤングケアラーに</a:t>
            </a:r>
            <a:r>
              <a:rPr sz="1000" b="1" dirty="0" err="1">
                <a:solidFill>
                  <a:srgbClr val="414042"/>
                </a:solidFill>
                <a:latin typeface="Meiryo UI" panose="020B0604030504040204" pitchFamily="50" charset="-128"/>
                <a:ea typeface="Meiryo UI" panose="020B0604030504040204" pitchFamily="50" charset="-128"/>
                <a:cs typeface="Source Han Sans JP Heavy"/>
              </a:rPr>
              <a:t>気付くポイントの一例（チェックリスト</a:t>
            </a: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1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4" name="object 45">
            <a:extLst>
              <a:ext uri="{FF2B5EF4-FFF2-40B4-BE49-F238E27FC236}">
                <a16:creationId xmlns:a16="http://schemas.microsoft.com/office/drawing/2014/main" id="{B14085CA-3041-5B68-E1A4-F565B29EB1BB}"/>
              </a:ext>
            </a:extLst>
          </p:cNvPr>
          <p:cNvSpPr/>
          <p:nvPr/>
        </p:nvSpPr>
        <p:spPr>
          <a:xfrm>
            <a:off x="919330" y="5993330"/>
            <a:ext cx="188594" cy="188595"/>
          </a:xfrm>
          <a:prstGeom prst="rect">
            <a:avLst/>
          </a:prstGeom>
          <a:blipFill>
            <a:blip r:embed="rId1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 name="テキスト ボックス 5">
            <a:extLst>
              <a:ext uri="{FF2B5EF4-FFF2-40B4-BE49-F238E27FC236}">
                <a16:creationId xmlns:a16="http://schemas.microsoft.com/office/drawing/2014/main" id="{DD9BF2A5-C8B9-CCDA-824A-5E8AABDAA713}"/>
              </a:ext>
            </a:extLst>
          </p:cNvPr>
          <p:cNvSpPr txBox="1"/>
          <p:nvPr/>
        </p:nvSpPr>
        <p:spPr>
          <a:xfrm>
            <a:off x="1111250" y="596115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保清されていない（同じ服を着ている、入浴をしていない様子がうかがえる）</a:t>
            </a:r>
          </a:p>
        </p:txBody>
      </p:sp>
      <p:sp>
        <p:nvSpPr>
          <p:cNvPr id="7" name="object 38">
            <a:extLst>
              <a:ext uri="{FF2B5EF4-FFF2-40B4-BE49-F238E27FC236}">
                <a16:creationId xmlns:a16="http://schemas.microsoft.com/office/drawing/2014/main" id="{74F487ED-F53D-07CF-7312-7AD323E7FEA5}"/>
              </a:ext>
            </a:extLst>
          </p:cNvPr>
          <p:cNvSpPr/>
          <p:nvPr/>
        </p:nvSpPr>
        <p:spPr>
          <a:xfrm>
            <a:off x="936752" y="596653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2" name="object 39">
            <a:extLst>
              <a:ext uri="{FF2B5EF4-FFF2-40B4-BE49-F238E27FC236}">
                <a16:creationId xmlns:a16="http://schemas.microsoft.com/office/drawing/2014/main" id="{01CAB3A3-B047-499D-8EF0-C887F81C442F}"/>
              </a:ext>
            </a:extLst>
          </p:cNvPr>
          <p:cNvSpPr/>
          <p:nvPr/>
        </p:nvSpPr>
        <p:spPr>
          <a:xfrm>
            <a:off x="719532" y="6257208"/>
            <a:ext cx="6120130" cy="216535"/>
          </a:xfrm>
          <a:custGeom>
            <a:avLst/>
            <a:gdLst/>
            <a:ahLst/>
            <a:cxnLst/>
            <a:rect l="l" t="t" r="r" b="b"/>
            <a:pathLst>
              <a:path w="6120130" h="216535">
                <a:moveTo>
                  <a:pt x="6120003" y="0"/>
                </a:moveTo>
                <a:lnTo>
                  <a:pt x="0" y="0"/>
                </a:lnTo>
                <a:lnTo>
                  <a:pt x="0" y="216001"/>
                </a:lnTo>
                <a:lnTo>
                  <a:pt x="6120003" y="216001"/>
                </a:lnTo>
                <a:lnTo>
                  <a:pt x="6120003" y="0"/>
                </a:lnTo>
                <a:close/>
              </a:path>
            </a:pathLst>
          </a:custGeom>
          <a:solidFill>
            <a:srgbClr val="519FD7"/>
          </a:solidFill>
        </p:spPr>
        <p:txBody>
          <a:bodyPr wrap="square" lIns="0" tIns="0" rIns="0" bIns="0" rtlCol="0" anchor="ctr"/>
          <a:lstStyle/>
          <a:p>
            <a:pPr algn="ctr" defTabSz="914400"/>
            <a:r>
              <a:rPr kumimoji="1" lang="ja-JP" altLang="en-US" sz="1100" b="1" dirty="0">
                <a:solidFill>
                  <a:prstClr val="white"/>
                </a:solidFill>
                <a:latin typeface="Meiryo UI"/>
                <a:ea typeface="Meiryo UI"/>
              </a:rPr>
              <a:t>子供（児童・生徒）がケアをしている様子</a:t>
            </a:r>
          </a:p>
        </p:txBody>
      </p:sp>
      <p:sp>
        <p:nvSpPr>
          <p:cNvPr id="8" name="object 45">
            <a:extLst>
              <a:ext uri="{FF2B5EF4-FFF2-40B4-BE49-F238E27FC236}">
                <a16:creationId xmlns:a16="http://schemas.microsoft.com/office/drawing/2014/main" id="{4E5F1987-1D50-7C76-FED8-44A7C8983DAC}"/>
              </a:ext>
            </a:extLst>
          </p:cNvPr>
          <p:cNvSpPr/>
          <p:nvPr/>
        </p:nvSpPr>
        <p:spPr>
          <a:xfrm>
            <a:off x="919330" y="7877631"/>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 name="object 49">
            <a:extLst>
              <a:ext uri="{FF2B5EF4-FFF2-40B4-BE49-F238E27FC236}">
                <a16:creationId xmlns:a16="http://schemas.microsoft.com/office/drawing/2014/main" id="{475E157F-C5D0-ECFF-8F09-4F167F24F95B}"/>
              </a:ext>
            </a:extLst>
          </p:cNvPr>
          <p:cNvSpPr/>
          <p:nvPr/>
        </p:nvSpPr>
        <p:spPr>
          <a:xfrm>
            <a:off x="936752" y="784357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 name="テキスト ボックス 9">
            <a:extLst>
              <a:ext uri="{FF2B5EF4-FFF2-40B4-BE49-F238E27FC236}">
                <a16:creationId xmlns:a16="http://schemas.microsoft.com/office/drawing/2014/main" id="{FAF12AA1-6625-1B2D-4FB9-A50B36BC7D0E}"/>
              </a:ext>
            </a:extLst>
          </p:cNvPr>
          <p:cNvSpPr txBox="1"/>
          <p:nvPr/>
        </p:nvSpPr>
        <p:spPr>
          <a:xfrm>
            <a:off x="1111250" y="7845458"/>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（認知症や精神疾患などで）目を離せない家族の見守りや声かけなどの気遣いをしている</a:t>
            </a:r>
          </a:p>
        </p:txBody>
      </p:sp>
      <p:sp>
        <p:nvSpPr>
          <p:cNvPr id="11" name="object 45">
            <a:extLst>
              <a:ext uri="{FF2B5EF4-FFF2-40B4-BE49-F238E27FC236}">
                <a16:creationId xmlns:a16="http://schemas.microsoft.com/office/drawing/2014/main" id="{5BF9D35E-D086-1695-E360-9664AE3DE988}"/>
              </a:ext>
            </a:extLst>
          </p:cNvPr>
          <p:cNvSpPr/>
          <p:nvPr/>
        </p:nvSpPr>
        <p:spPr>
          <a:xfrm>
            <a:off x="3119605" y="6838709"/>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2" name="テキスト ボックス 11">
            <a:extLst>
              <a:ext uri="{FF2B5EF4-FFF2-40B4-BE49-F238E27FC236}">
                <a16:creationId xmlns:a16="http://schemas.microsoft.com/office/drawing/2014/main" id="{A316840E-96CF-82B1-D749-4C7F02C2085B}"/>
              </a:ext>
            </a:extLst>
          </p:cNvPr>
          <p:cNvSpPr txBox="1"/>
          <p:nvPr/>
        </p:nvSpPr>
        <p:spPr>
          <a:xfrm>
            <a:off x="3311525" y="6806536"/>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アルコール・薬物・ギャンブル問題を抱える家族に対応している</a:t>
            </a:r>
          </a:p>
        </p:txBody>
      </p:sp>
    </p:spTree>
    <p:extLst>
      <p:ext uri="{BB962C8B-B14F-4D97-AF65-F5344CB8AC3E}">
        <p14:creationId xmlns:p14="http://schemas.microsoft.com/office/powerpoint/2010/main" val="2922492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p:cNvSpPr txBox="1"/>
          <p:nvPr/>
        </p:nvSpPr>
        <p:spPr>
          <a:xfrm>
            <a:off x="707306" y="615950"/>
            <a:ext cx="5001895" cy="256480"/>
          </a:xfrm>
          <a:prstGeom prst="rect">
            <a:avLst/>
          </a:prstGeom>
        </p:spPr>
        <p:txBody>
          <a:bodyPr vert="horz" wrap="square" lIns="0" tIns="86360" rIns="0" bIns="0" rtlCol="0">
            <a:spAutoFit/>
          </a:bodyPr>
          <a:lstStyle/>
          <a:p>
            <a:pPr marL="200660" indent="-188595">
              <a:lnSpc>
                <a:spcPct val="100000"/>
              </a:lnSpc>
              <a:buChar char="■"/>
              <a:tabLst>
                <a:tab pos="201295" algn="l"/>
              </a:tabLst>
            </a:pPr>
            <a:r>
              <a:rPr lang="ja-JP" altLang="en-US" sz="1100" b="1" dirty="0">
                <a:solidFill>
                  <a:srgbClr val="231F20"/>
                </a:solidFill>
                <a:latin typeface="Meiryo UI" panose="020B0604030504040204" pitchFamily="50" charset="-128"/>
                <a:ea typeface="Meiryo UI" panose="020B0604030504040204" pitchFamily="50" charset="-128"/>
                <a:cs typeface="Source Han Sans JP"/>
              </a:rPr>
              <a:t>生活福祉</a:t>
            </a:r>
            <a:endParaRPr sz="1100" dirty="0">
              <a:latin typeface="Meiryo UI" panose="020B0604030504040204" pitchFamily="50" charset="-128"/>
              <a:ea typeface="Meiryo UI" panose="020B0604030504040204" pitchFamily="50" charset="-128"/>
              <a:cs typeface="Source Han Sans JP"/>
            </a:endParaRPr>
          </a:p>
        </p:txBody>
      </p:sp>
      <p:sp>
        <p:nvSpPr>
          <p:cNvPr id="6" name="object 3">
            <a:extLst>
              <a:ext uri="{FF2B5EF4-FFF2-40B4-BE49-F238E27FC236}">
                <a16:creationId xmlns:a16="http://schemas.microsoft.com/office/drawing/2014/main" id="{7048667B-7937-4014-858F-E750B0CC1F44}"/>
              </a:ext>
            </a:extLst>
          </p:cNvPr>
          <p:cNvSpPr/>
          <p:nvPr/>
        </p:nvSpPr>
        <p:spPr>
          <a:xfrm>
            <a:off x="719988" y="936002"/>
            <a:ext cx="6120130" cy="216535"/>
          </a:xfrm>
          <a:custGeom>
            <a:avLst/>
            <a:gdLst/>
            <a:ahLst/>
            <a:cxnLst/>
            <a:rect l="l" t="t" r="r" b="b"/>
            <a:pathLst>
              <a:path w="6120130" h="216534">
                <a:moveTo>
                  <a:pt x="6120015" y="0"/>
                </a:moveTo>
                <a:lnTo>
                  <a:pt x="0" y="0"/>
                </a:lnTo>
                <a:lnTo>
                  <a:pt x="0" y="216001"/>
                </a:lnTo>
                <a:lnTo>
                  <a:pt x="6120015" y="216001"/>
                </a:lnTo>
                <a:lnTo>
                  <a:pt x="6120015" y="0"/>
                </a:lnTo>
                <a:close/>
              </a:path>
            </a:pathLst>
          </a:custGeom>
          <a:solidFill>
            <a:srgbClr val="956DAF"/>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子供がケアをしている様子</a:t>
            </a:r>
            <a:endParaRPr kumimoji="1" lang="ja-JP" altLang="en-US" sz="1100" b="1" dirty="0">
              <a:solidFill>
                <a:prstClr val="white"/>
              </a:solidFill>
              <a:latin typeface="Meiryo UI"/>
              <a:ea typeface="Meiryo UI"/>
            </a:endParaRPr>
          </a:p>
        </p:txBody>
      </p:sp>
      <p:sp>
        <p:nvSpPr>
          <p:cNvPr id="8" name="object 4">
            <a:extLst>
              <a:ext uri="{FF2B5EF4-FFF2-40B4-BE49-F238E27FC236}">
                <a16:creationId xmlns:a16="http://schemas.microsoft.com/office/drawing/2014/main" id="{33BBD520-96E2-410D-84B4-AB6B3EED7288}"/>
              </a:ext>
            </a:extLst>
          </p:cNvPr>
          <p:cNvSpPr/>
          <p:nvPr/>
        </p:nvSpPr>
        <p:spPr>
          <a:xfrm>
            <a:off x="720001" y="1152017"/>
            <a:ext cx="6120130" cy="2076500"/>
          </a:xfrm>
          <a:custGeom>
            <a:avLst/>
            <a:gdLst/>
            <a:ahLst/>
            <a:cxnLst/>
            <a:rect l="l" t="t" r="r" b="b"/>
            <a:pathLst>
              <a:path w="6120130" h="1692275">
                <a:moveTo>
                  <a:pt x="0" y="1691817"/>
                </a:moveTo>
                <a:lnTo>
                  <a:pt x="6120003" y="1691817"/>
                </a:lnTo>
                <a:lnTo>
                  <a:pt x="6120003" y="0"/>
                </a:lnTo>
                <a:lnTo>
                  <a:pt x="0" y="0"/>
                </a:lnTo>
                <a:lnTo>
                  <a:pt x="0" y="1691817"/>
                </a:lnTo>
                <a:close/>
              </a:path>
            </a:pathLst>
          </a:custGeom>
          <a:solidFill>
            <a:srgbClr val="EEEAF4"/>
          </a:solidFill>
        </p:spPr>
        <p:txBody>
          <a:bodyPr wrap="square" lIns="0" tIns="0" rIns="0" bIns="0" rtlCol="0"/>
          <a:lstStyle/>
          <a:p>
            <a:pPr defTabSz="914400"/>
            <a:endParaRPr kumimoji="1">
              <a:solidFill>
                <a:prstClr val="black"/>
              </a:solidFill>
              <a:latin typeface="Meiryo UI"/>
              <a:ea typeface="Meiryo UI"/>
            </a:endParaRPr>
          </a:p>
        </p:txBody>
      </p:sp>
      <p:sp>
        <p:nvSpPr>
          <p:cNvPr id="9" name="object 5">
            <a:extLst>
              <a:ext uri="{FF2B5EF4-FFF2-40B4-BE49-F238E27FC236}">
                <a16:creationId xmlns:a16="http://schemas.microsoft.com/office/drawing/2014/main" id="{4F1E65CA-85AA-4D5D-95BB-4522761158E0}"/>
              </a:ext>
            </a:extLst>
          </p:cNvPr>
          <p:cNvSpPr/>
          <p:nvPr/>
        </p:nvSpPr>
        <p:spPr>
          <a:xfrm>
            <a:off x="919323" y="1254605"/>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 name="object 6">
            <a:extLst>
              <a:ext uri="{FF2B5EF4-FFF2-40B4-BE49-F238E27FC236}">
                <a16:creationId xmlns:a16="http://schemas.microsoft.com/office/drawing/2014/main" id="{DAC35891-5097-4C61-B853-7ED7C25C324B}"/>
              </a:ext>
            </a:extLst>
          </p:cNvPr>
          <p:cNvSpPr/>
          <p:nvPr/>
        </p:nvSpPr>
        <p:spPr>
          <a:xfrm>
            <a:off x="919323" y="1511302"/>
            <a:ext cx="188594" cy="188594"/>
          </a:xfrm>
          <a:prstGeom prst="rect">
            <a:avLst/>
          </a:prstGeom>
          <a:blipFill>
            <a:blip r:embed="rId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1" name="object 7">
            <a:extLst>
              <a:ext uri="{FF2B5EF4-FFF2-40B4-BE49-F238E27FC236}">
                <a16:creationId xmlns:a16="http://schemas.microsoft.com/office/drawing/2014/main" id="{DD2C00C5-96F3-4D18-A9FB-2222007EBE65}"/>
              </a:ext>
            </a:extLst>
          </p:cNvPr>
          <p:cNvSpPr/>
          <p:nvPr/>
        </p:nvSpPr>
        <p:spPr>
          <a:xfrm>
            <a:off x="919323" y="1768000"/>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2" name="object 8">
            <a:extLst>
              <a:ext uri="{FF2B5EF4-FFF2-40B4-BE49-F238E27FC236}">
                <a16:creationId xmlns:a16="http://schemas.microsoft.com/office/drawing/2014/main" id="{5B223D85-0D26-4DC1-94EE-A75AF89D2513}"/>
              </a:ext>
            </a:extLst>
          </p:cNvPr>
          <p:cNvSpPr/>
          <p:nvPr/>
        </p:nvSpPr>
        <p:spPr>
          <a:xfrm>
            <a:off x="919323" y="2024693"/>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3" name="object 9">
            <a:extLst>
              <a:ext uri="{FF2B5EF4-FFF2-40B4-BE49-F238E27FC236}">
                <a16:creationId xmlns:a16="http://schemas.microsoft.com/office/drawing/2014/main" id="{F571BC80-1DE8-4BED-B9BC-72756D8EC4C3}"/>
              </a:ext>
            </a:extLst>
          </p:cNvPr>
          <p:cNvSpPr/>
          <p:nvPr/>
        </p:nvSpPr>
        <p:spPr>
          <a:xfrm>
            <a:off x="919323" y="2281391"/>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4" name="object 10">
            <a:extLst>
              <a:ext uri="{FF2B5EF4-FFF2-40B4-BE49-F238E27FC236}">
                <a16:creationId xmlns:a16="http://schemas.microsoft.com/office/drawing/2014/main" id="{6660628C-ECD1-445B-8B91-0BB1EA2F04F6}"/>
              </a:ext>
            </a:extLst>
          </p:cNvPr>
          <p:cNvSpPr/>
          <p:nvPr/>
        </p:nvSpPr>
        <p:spPr>
          <a:xfrm>
            <a:off x="936738" y="147725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5" name="object 11">
            <a:extLst>
              <a:ext uri="{FF2B5EF4-FFF2-40B4-BE49-F238E27FC236}">
                <a16:creationId xmlns:a16="http://schemas.microsoft.com/office/drawing/2014/main" id="{15B2C7E8-AEE4-4633-994C-812248105C4E}"/>
              </a:ext>
            </a:extLst>
          </p:cNvPr>
          <p:cNvSpPr/>
          <p:nvPr/>
        </p:nvSpPr>
        <p:spPr>
          <a:xfrm>
            <a:off x="936738" y="173394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6" name="object 12">
            <a:extLst>
              <a:ext uri="{FF2B5EF4-FFF2-40B4-BE49-F238E27FC236}">
                <a16:creationId xmlns:a16="http://schemas.microsoft.com/office/drawing/2014/main" id="{DFBC329E-B64B-45D3-A350-40FAB1E22860}"/>
              </a:ext>
            </a:extLst>
          </p:cNvPr>
          <p:cNvSpPr/>
          <p:nvPr/>
        </p:nvSpPr>
        <p:spPr>
          <a:xfrm>
            <a:off x="936738" y="199064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7" name="object 13">
            <a:extLst>
              <a:ext uri="{FF2B5EF4-FFF2-40B4-BE49-F238E27FC236}">
                <a16:creationId xmlns:a16="http://schemas.microsoft.com/office/drawing/2014/main" id="{465CBDA5-A95F-43CB-AAAC-4850DD62F3D3}"/>
              </a:ext>
            </a:extLst>
          </p:cNvPr>
          <p:cNvSpPr/>
          <p:nvPr/>
        </p:nvSpPr>
        <p:spPr>
          <a:xfrm>
            <a:off x="936738" y="224734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8" name="object 14">
            <a:extLst>
              <a:ext uri="{FF2B5EF4-FFF2-40B4-BE49-F238E27FC236}">
                <a16:creationId xmlns:a16="http://schemas.microsoft.com/office/drawing/2014/main" id="{51F52BE6-A05E-4CC5-8A70-F771FA72C03A}"/>
              </a:ext>
            </a:extLst>
          </p:cNvPr>
          <p:cNvSpPr/>
          <p:nvPr/>
        </p:nvSpPr>
        <p:spPr>
          <a:xfrm>
            <a:off x="919323" y="2552636"/>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9" name="object 15">
            <a:extLst>
              <a:ext uri="{FF2B5EF4-FFF2-40B4-BE49-F238E27FC236}">
                <a16:creationId xmlns:a16="http://schemas.microsoft.com/office/drawing/2014/main" id="{DA2B8FE9-34AC-493C-8096-B5C1F2FE559E}"/>
              </a:ext>
            </a:extLst>
          </p:cNvPr>
          <p:cNvSpPr/>
          <p:nvPr/>
        </p:nvSpPr>
        <p:spPr>
          <a:xfrm>
            <a:off x="936738" y="251858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20" name="object 16">
            <a:extLst>
              <a:ext uri="{FF2B5EF4-FFF2-40B4-BE49-F238E27FC236}">
                <a16:creationId xmlns:a16="http://schemas.microsoft.com/office/drawing/2014/main" id="{187FF214-3E93-495E-8B96-FD9DA5473E20}"/>
              </a:ext>
            </a:extLst>
          </p:cNvPr>
          <p:cNvSpPr/>
          <p:nvPr/>
        </p:nvSpPr>
        <p:spPr>
          <a:xfrm>
            <a:off x="719988" y="3115537"/>
            <a:ext cx="6120130" cy="216535"/>
          </a:xfrm>
          <a:custGeom>
            <a:avLst/>
            <a:gdLst/>
            <a:ahLst/>
            <a:cxnLst/>
            <a:rect l="l" t="t" r="r" b="b"/>
            <a:pathLst>
              <a:path w="6120130" h="216535">
                <a:moveTo>
                  <a:pt x="6120015" y="0"/>
                </a:moveTo>
                <a:lnTo>
                  <a:pt x="0" y="0"/>
                </a:lnTo>
                <a:lnTo>
                  <a:pt x="0" y="216001"/>
                </a:lnTo>
                <a:lnTo>
                  <a:pt x="6120015" y="216001"/>
                </a:lnTo>
                <a:lnTo>
                  <a:pt x="6120015" y="0"/>
                </a:lnTo>
                <a:close/>
              </a:path>
            </a:pathLst>
          </a:custGeom>
          <a:solidFill>
            <a:srgbClr val="657CBD"/>
          </a:solidFill>
        </p:spPr>
        <p:txBody>
          <a:bodyPr wrap="square" lIns="0" tIns="0" rIns="0" bIns="0" rtlCol="0" anchor="ctr"/>
          <a:lstStyle/>
          <a:p>
            <a:pPr algn="ctr" defTabSz="914400"/>
            <a:r>
              <a:rPr kumimoji="1" lang="ja-JP" altLang="en-US" sz="1100" b="1">
                <a:solidFill>
                  <a:prstClr val="white"/>
                </a:solidFill>
                <a:latin typeface="Meiryo UI"/>
                <a:ea typeface="Meiryo UI"/>
              </a:rPr>
              <a:t>ケアによる影響と思われる子供の様子</a:t>
            </a:r>
            <a:endParaRPr kumimoji="1" lang="ja-JP" altLang="en-US" sz="1100" b="1" dirty="0">
              <a:solidFill>
                <a:prstClr val="white"/>
              </a:solidFill>
              <a:latin typeface="Meiryo UI"/>
              <a:ea typeface="Meiryo UI"/>
            </a:endParaRPr>
          </a:p>
        </p:txBody>
      </p:sp>
      <p:sp>
        <p:nvSpPr>
          <p:cNvPr id="21" name="object 17">
            <a:extLst>
              <a:ext uri="{FF2B5EF4-FFF2-40B4-BE49-F238E27FC236}">
                <a16:creationId xmlns:a16="http://schemas.microsoft.com/office/drawing/2014/main" id="{F1B7274E-D70E-426E-A695-1E042FD57BE4}"/>
              </a:ext>
            </a:extLst>
          </p:cNvPr>
          <p:cNvSpPr/>
          <p:nvPr/>
        </p:nvSpPr>
        <p:spPr>
          <a:xfrm>
            <a:off x="720001" y="3331539"/>
            <a:ext cx="6120130" cy="2190750"/>
          </a:xfrm>
          <a:custGeom>
            <a:avLst/>
            <a:gdLst/>
            <a:ahLst/>
            <a:cxnLst/>
            <a:rect l="l" t="t" r="r" b="b"/>
            <a:pathLst>
              <a:path w="6120130" h="2190750">
                <a:moveTo>
                  <a:pt x="0" y="2190661"/>
                </a:moveTo>
                <a:lnTo>
                  <a:pt x="6120003" y="2190661"/>
                </a:lnTo>
                <a:lnTo>
                  <a:pt x="6120003" y="0"/>
                </a:lnTo>
                <a:lnTo>
                  <a:pt x="0" y="0"/>
                </a:lnTo>
                <a:lnTo>
                  <a:pt x="0" y="2190661"/>
                </a:lnTo>
                <a:close/>
              </a:path>
            </a:pathLst>
          </a:custGeom>
          <a:solidFill>
            <a:srgbClr val="E9EBF6"/>
          </a:solidFill>
        </p:spPr>
        <p:txBody>
          <a:bodyPr wrap="square" lIns="0" tIns="0" rIns="0" bIns="0" rtlCol="0"/>
          <a:lstStyle/>
          <a:p>
            <a:pPr defTabSz="914400"/>
            <a:endParaRPr kumimoji="1">
              <a:solidFill>
                <a:prstClr val="black"/>
              </a:solidFill>
              <a:latin typeface="Meiryo UI"/>
              <a:ea typeface="Meiryo UI"/>
            </a:endParaRPr>
          </a:p>
        </p:txBody>
      </p:sp>
      <p:sp>
        <p:nvSpPr>
          <p:cNvPr id="22" name="object 18">
            <a:extLst>
              <a:ext uri="{FF2B5EF4-FFF2-40B4-BE49-F238E27FC236}">
                <a16:creationId xmlns:a16="http://schemas.microsoft.com/office/drawing/2014/main" id="{D43B55B8-6337-4B73-8E80-404D61DB2BF3}"/>
              </a:ext>
            </a:extLst>
          </p:cNvPr>
          <p:cNvSpPr/>
          <p:nvPr/>
        </p:nvSpPr>
        <p:spPr>
          <a:xfrm>
            <a:off x="919323" y="3434136"/>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3" name="object 19">
            <a:extLst>
              <a:ext uri="{FF2B5EF4-FFF2-40B4-BE49-F238E27FC236}">
                <a16:creationId xmlns:a16="http://schemas.microsoft.com/office/drawing/2014/main" id="{B476B902-1009-4E8C-8FCE-014CAE443438}"/>
              </a:ext>
            </a:extLst>
          </p:cNvPr>
          <p:cNvSpPr/>
          <p:nvPr/>
        </p:nvSpPr>
        <p:spPr>
          <a:xfrm>
            <a:off x="919323" y="3690833"/>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4" name="object 20">
            <a:extLst>
              <a:ext uri="{FF2B5EF4-FFF2-40B4-BE49-F238E27FC236}">
                <a16:creationId xmlns:a16="http://schemas.microsoft.com/office/drawing/2014/main" id="{8377F893-9E5E-4131-A9F1-ADAFDDE23830}"/>
              </a:ext>
            </a:extLst>
          </p:cNvPr>
          <p:cNvSpPr/>
          <p:nvPr/>
        </p:nvSpPr>
        <p:spPr>
          <a:xfrm>
            <a:off x="919323" y="3947531"/>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5" name="object 21">
            <a:extLst>
              <a:ext uri="{FF2B5EF4-FFF2-40B4-BE49-F238E27FC236}">
                <a16:creationId xmlns:a16="http://schemas.microsoft.com/office/drawing/2014/main" id="{588EE368-C500-477B-9AA8-DC4576E4F957}"/>
              </a:ext>
            </a:extLst>
          </p:cNvPr>
          <p:cNvSpPr/>
          <p:nvPr/>
        </p:nvSpPr>
        <p:spPr>
          <a:xfrm>
            <a:off x="919323" y="4204223"/>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6" name="object 22">
            <a:extLst>
              <a:ext uri="{FF2B5EF4-FFF2-40B4-BE49-F238E27FC236}">
                <a16:creationId xmlns:a16="http://schemas.microsoft.com/office/drawing/2014/main" id="{D5B34134-B9B3-4785-9B42-C09F149130F9}"/>
              </a:ext>
            </a:extLst>
          </p:cNvPr>
          <p:cNvSpPr/>
          <p:nvPr/>
        </p:nvSpPr>
        <p:spPr>
          <a:xfrm>
            <a:off x="919323" y="4460921"/>
            <a:ext cx="188594" cy="188595"/>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7" name="object 23">
            <a:extLst>
              <a:ext uri="{FF2B5EF4-FFF2-40B4-BE49-F238E27FC236}">
                <a16:creationId xmlns:a16="http://schemas.microsoft.com/office/drawing/2014/main" id="{0B5541AF-2169-480B-AF79-38AA8977615B}"/>
              </a:ext>
            </a:extLst>
          </p:cNvPr>
          <p:cNvSpPr/>
          <p:nvPr/>
        </p:nvSpPr>
        <p:spPr>
          <a:xfrm>
            <a:off x="919323" y="4717618"/>
            <a:ext cx="188594" cy="188595"/>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8" name="object 24">
            <a:extLst>
              <a:ext uri="{FF2B5EF4-FFF2-40B4-BE49-F238E27FC236}">
                <a16:creationId xmlns:a16="http://schemas.microsoft.com/office/drawing/2014/main" id="{19EA8668-74E5-45F1-B35C-85D2DF444232}"/>
              </a:ext>
            </a:extLst>
          </p:cNvPr>
          <p:cNvSpPr/>
          <p:nvPr/>
        </p:nvSpPr>
        <p:spPr>
          <a:xfrm>
            <a:off x="3973450" y="4717618"/>
            <a:ext cx="188595" cy="188595"/>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29" name="object 25">
            <a:extLst>
              <a:ext uri="{FF2B5EF4-FFF2-40B4-BE49-F238E27FC236}">
                <a16:creationId xmlns:a16="http://schemas.microsoft.com/office/drawing/2014/main" id="{E8BD2D67-5469-4DBA-B4AE-299D23D1A9C6}"/>
              </a:ext>
            </a:extLst>
          </p:cNvPr>
          <p:cNvSpPr/>
          <p:nvPr/>
        </p:nvSpPr>
        <p:spPr>
          <a:xfrm>
            <a:off x="919323" y="4974308"/>
            <a:ext cx="188594" cy="188595"/>
          </a:xfrm>
          <a:prstGeom prst="rect">
            <a:avLst/>
          </a:prstGeom>
          <a:blipFill>
            <a:blip r:embed="rId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30" name="object 26">
            <a:extLst>
              <a:ext uri="{FF2B5EF4-FFF2-40B4-BE49-F238E27FC236}">
                <a16:creationId xmlns:a16="http://schemas.microsoft.com/office/drawing/2014/main" id="{B2A08756-59CC-4A7C-8E50-CBF676B833A6}"/>
              </a:ext>
            </a:extLst>
          </p:cNvPr>
          <p:cNvSpPr/>
          <p:nvPr/>
        </p:nvSpPr>
        <p:spPr>
          <a:xfrm>
            <a:off x="919323" y="5231006"/>
            <a:ext cx="188594" cy="188595"/>
          </a:xfrm>
          <a:prstGeom prst="rect">
            <a:avLst/>
          </a:prstGeom>
          <a:blipFill>
            <a:blip r:embed="rId1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31" name="object 27">
            <a:extLst>
              <a:ext uri="{FF2B5EF4-FFF2-40B4-BE49-F238E27FC236}">
                <a16:creationId xmlns:a16="http://schemas.microsoft.com/office/drawing/2014/main" id="{14C00043-49B1-4181-8A3B-3D7FF9C2C8A5}"/>
              </a:ext>
            </a:extLst>
          </p:cNvPr>
          <p:cNvSpPr/>
          <p:nvPr/>
        </p:nvSpPr>
        <p:spPr>
          <a:xfrm>
            <a:off x="936738" y="365678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2" name="object 28">
            <a:extLst>
              <a:ext uri="{FF2B5EF4-FFF2-40B4-BE49-F238E27FC236}">
                <a16:creationId xmlns:a16="http://schemas.microsoft.com/office/drawing/2014/main" id="{762FDCF5-10F6-4090-A464-CB72752076B5}"/>
              </a:ext>
            </a:extLst>
          </p:cNvPr>
          <p:cNvSpPr/>
          <p:nvPr/>
        </p:nvSpPr>
        <p:spPr>
          <a:xfrm>
            <a:off x="936738" y="391347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3" name="object 29">
            <a:extLst>
              <a:ext uri="{FF2B5EF4-FFF2-40B4-BE49-F238E27FC236}">
                <a16:creationId xmlns:a16="http://schemas.microsoft.com/office/drawing/2014/main" id="{68F2F347-A3DB-4922-BB9D-081E97945BB6}"/>
              </a:ext>
            </a:extLst>
          </p:cNvPr>
          <p:cNvSpPr/>
          <p:nvPr/>
        </p:nvSpPr>
        <p:spPr>
          <a:xfrm>
            <a:off x="936738" y="391347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4" name="object 30">
            <a:extLst>
              <a:ext uri="{FF2B5EF4-FFF2-40B4-BE49-F238E27FC236}">
                <a16:creationId xmlns:a16="http://schemas.microsoft.com/office/drawing/2014/main" id="{A81FA5F5-3EA8-42E0-9F7C-5B3BF22C631E}"/>
              </a:ext>
            </a:extLst>
          </p:cNvPr>
          <p:cNvSpPr/>
          <p:nvPr/>
        </p:nvSpPr>
        <p:spPr>
          <a:xfrm>
            <a:off x="936738" y="417017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5" name="object 31">
            <a:extLst>
              <a:ext uri="{FF2B5EF4-FFF2-40B4-BE49-F238E27FC236}">
                <a16:creationId xmlns:a16="http://schemas.microsoft.com/office/drawing/2014/main" id="{C0F50E63-B59B-4C55-82CA-6076D8C73F03}"/>
              </a:ext>
            </a:extLst>
          </p:cNvPr>
          <p:cNvSpPr/>
          <p:nvPr/>
        </p:nvSpPr>
        <p:spPr>
          <a:xfrm>
            <a:off x="936738" y="442687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6" name="object 32">
            <a:extLst>
              <a:ext uri="{FF2B5EF4-FFF2-40B4-BE49-F238E27FC236}">
                <a16:creationId xmlns:a16="http://schemas.microsoft.com/office/drawing/2014/main" id="{D60599FA-33DC-4A2F-B99C-CDA445768A83}"/>
              </a:ext>
            </a:extLst>
          </p:cNvPr>
          <p:cNvSpPr/>
          <p:nvPr/>
        </p:nvSpPr>
        <p:spPr>
          <a:xfrm>
            <a:off x="936738" y="468356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7" name="object 33">
            <a:extLst>
              <a:ext uri="{FF2B5EF4-FFF2-40B4-BE49-F238E27FC236}">
                <a16:creationId xmlns:a16="http://schemas.microsoft.com/office/drawing/2014/main" id="{CA28A51F-ADD9-4D37-87AA-858EA6DBD75B}"/>
              </a:ext>
            </a:extLst>
          </p:cNvPr>
          <p:cNvSpPr/>
          <p:nvPr/>
        </p:nvSpPr>
        <p:spPr>
          <a:xfrm>
            <a:off x="936738" y="494026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8" name="object 34">
            <a:extLst>
              <a:ext uri="{FF2B5EF4-FFF2-40B4-BE49-F238E27FC236}">
                <a16:creationId xmlns:a16="http://schemas.microsoft.com/office/drawing/2014/main" id="{E28C25C6-B816-4C5F-A7B5-FD58E97718E2}"/>
              </a:ext>
            </a:extLst>
          </p:cNvPr>
          <p:cNvSpPr/>
          <p:nvPr/>
        </p:nvSpPr>
        <p:spPr>
          <a:xfrm>
            <a:off x="936738" y="519695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39" name="object 35">
            <a:extLst>
              <a:ext uri="{FF2B5EF4-FFF2-40B4-BE49-F238E27FC236}">
                <a16:creationId xmlns:a16="http://schemas.microsoft.com/office/drawing/2014/main" id="{A67AFD61-1321-4650-BCFC-35310CEF5D25}"/>
              </a:ext>
            </a:extLst>
          </p:cNvPr>
          <p:cNvSpPr/>
          <p:nvPr/>
        </p:nvSpPr>
        <p:spPr>
          <a:xfrm>
            <a:off x="719988" y="5522200"/>
            <a:ext cx="6120130" cy="216535"/>
          </a:xfrm>
          <a:custGeom>
            <a:avLst/>
            <a:gdLst/>
            <a:ahLst/>
            <a:cxnLst/>
            <a:rect l="l" t="t" r="r" b="b"/>
            <a:pathLst>
              <a:path w="6120130" h="216535">
                <a:moveTo>
                  <a:pt x="6120015" y="0"/>
                </a:moveTo>
                <a:lnTo>
                  <a:pt x="0" y="0"/>
                </a:lnTo>
                <a:lnTo>
                  <a:pt x="0" y="216001"/>
                </a:lnTo>
                <a:lnTo>
                  <a:pt x="6120015" y="216001"/>
                </a:lnTo>
                <a:lnTo>
                  <a:pt x="6120015" y="0"/>
                </a:lnTo>
                <a:close/>
              </a:path>
            </a:pathLst>
          </a:custGeom>
          <a:solidFill>
            <a:srgbClr val="519FD7"/>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子供が必要な世話をされていない様子</a:t>
            </a:r>
            <a:endParaRPr kumimoji="1" lang="ja-JP" altLang="en-US" sz="1100" b="1" dirty="0">
              <a:solidFill>
                <a:prstClr val="white"/>
              </a:solidFill>
              <a:latin typeface="Meiryo UI"/>
              <a:ea typeface="Meiryo UI"/>
            </a:endParaRPr>
          </a:p>
        </p:txBody>
      </p:sp>
      <p:sp>
        <p:nvSpPr>
          <p:cNvPr id="40" name="object 36">
            <a:extLst>
              <a:ext uri="{FF2B5EF4-FFF2-40B4-BE49-F238E27FC236}">
                <a16:creationId xmlns:a16="http://schemas.microsoft.com/office/drawing/2014/main" id="{B07EFDFE-ED55-45A9-A315-CEC1656B9297}"/>
              </a:ext>
            </a:extLst>
          </p:cNvPr>
          <p:cNvSpPr/>
          <p:nvPr/>
        </p:nvSpPr>
        <p:spPr>
          <a:xfrm>
            <a:off x="720001" y="5738202"/>
            <a:ext cx="6120130" cy="1643306"/>
          </a:xfrm>
          <a:custGeom>
            <a:avLst/>
            <a:gdLst/>
            <a:ahLst/>
            <a:cxnLst/>
            <a:rect l="l" t="t" r="r" b="b"/>
            <a:pathLst>
              <a:path w="6120130" h="907414">
                <a:moveTo>
                  <a:pt x="0" y="907186"/>
                </a:moveTo>
                <a:lnTo>
                  <a:pt x="6120003" y="907186"/>
                </a:lnTo>
                <a:lnTo>
                  <a:pt x="6120003" y="0"/>
                </a:lnTo>
                <a:lnTo>
                  <a:pt x="0" y="0"/>
                </a:lnTo>
                <a:lnTo>
                  <a:pt x="0" y="907186"/>
                </a:lnTo>
                <a:close/>
              </a:path>
            </a:pathLst>
          </a:custGeom>
          <a:solidFill>
            <a:srgbClr val="EAF0F9"/>
          </a:solidFill>
        </p:spPr>
        <p:txBody>
          <a:bodyPr wrap="square" lIns="0" tIns="0" rIns="0" bIns="0" rtlCol="0"/>
          <a:lstStyle/>
          <a:p>
            <a:pPr defTabSz="914400"/>
            <a:endParaRPr kumimoji="1">
              <a:solidFill>
                <a:prstClr val="black"/>
              </a:solidFill>
              <a:latin typeface="Meiryo UI"/>
              <a:ea typeface="Meiryo UI"/>
            </a:endParaRPr>
          </a:p>
        </p:txBody>
      </p:sp>
      <p:sp>
        <p:nvSpPr>
          <p:cNvPr id="41" name="object 37">
            <a:extLst>
              <a:ext uri="{FF2B5EF4-FFF2-40B4-BE49-F238E27FC236}">
                <a16:creationId xmlns:a16="http://schemas.microsoft.com/office/drawing/2014/main" id="{FDEE3E23-6189-47F6-AA77-51DEB8591F69}"/>
              </a:ext>
            </a:extLst>
          </p:cNvPr>
          <p:cNvSpPr/>
          <p:nvPr/>
        </p:nvSpPr>
        <p:spPr>
          <a:xfrm>
            <a:off x="919323" y="5840806"/>
            <a:ext cx="188594" cy="188595"/>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2" name="object 38">
            <a:extLst>
              <a:ext uri="{FF2B5EF4-FFF2-40B4-BE49-F238E27FC236}">
                <a16:creationId xmlns:a16="http://schemas.microsoft.com/office/drawing/2014/main" id="{FD9421A5-3CF3-4EB6-AD87-64189CB6D949}"/>
              </a:ext>
            </a:extLst>
          </p:cNvPr>
          <p:cNvSpPr/>
          <p:nvPr/>
        </p:nvSpPr>
        <p:spPr>
          <a:xfrm>
            <a:off x="919323" y="6097503"/>
            <a:ext cx="188594" cy="188595"/>
          </a:xfrm>
          <a:prstGeom prst="rect">
            <a:avLst/>
          </a:prstGeom>
          <a:blipFill>
            <a:blip r:embed="rId1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3" name="object 39">
            <a:extLst>
              <a:ext uri="{FF2B5EF4-FFF2-40B4-BE49-F238E27FC236}">
                <a16:creationId xmlns:a16="http://schemas.microsoft.com/office/drawing/2014/main" id="{10A10BE7-29E9-4D8E-A570-176D83C50D36}"/>
              </a:ext>
            </a:extLst>
          </p:cNvPr>
          <p:cNvSpPr/>
          <p:nvPr/>
        </p:nvSpPr>
        <p:spPr>
          <a:xfrm>
            <a:off x="919323" y="6354194"/>
            <a:ext cx="188594" cy="188595"/>
          </a:xfrm>
          <a:prstGeom prst="rect">
            <a:avLst/>
          </a:prstGeom>
          <a:blipFill>
            <a:blip r:embed="rId1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4" name="object 40">
            <a:extLst>
              <a:ext uri="{FF2B5EF4-FFF2-40B4-BE49-F238E27FC236}">
                <a16:creationId xmlns:a16="http://schemas.microsoft.com/office/drawing/2014/main" id="{C74EEE3D-800D-46F2-82E8-9F24347B01DB}"/>
              </a:ext>
            </a:extLst>
          </p:cNvPr>
          <p:cNvSpPr/>
          <p:nvPr/>
        </p:nvSpPr>
        <p:spPr>
          <a:xfrm>
            <a:off x="3973450" y="5840806"/>
            <a:ext cx="188595" cy="188595"/>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45" name="object 41">
            <a:extLst>
              <a:ext uri="{FF2B5EF4-FFF2-40B4-BE49-F238E27FC236}">
                <a16:creationId xmlns:a16="http://schemas.microsoft.com/office/drawing/2014/main" id="{2AD16EAB-4530-426B-96BE-AEBC333FDF52}"/>
              </a:ext>
            </a:extLst>
          </p:cNvPr>
          <p:cNvSpPr/>
          <p:nvPr/>
        </p:nvSpPr>
        <p:spPr>
          <a:xfrm>
            <a:off x="936738" y="606344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46" name="object 42">
            <a:extLst>
              <a:ext uri="{FF2B5EF4-FFF2-40B4-BE49-F238E27FC236}">
                <a16:creationId xmlns:a16="http://schemas.microsoft.com/office/drawing/2014/main" id="{32FFE84D-0563-4D19-8FD2-5534A633ED45}"/>
              </a:ext>
            </a:extLst>
          </p:cNvPr>
          <p:cNvSpPr/>
          <p:nvPr/>
        </p:nvSpPr>
        <p:spPr>
          <a:xfrm>
            <a:off x="936738" y="632014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47" name="object 43">
            <a:extLst>
              <a:ext uri="{FF2B5EF4-FFF2-40B4-BE49-F238E27FC236}">
                <a16:creationId xmlns:a16="http://schemas.microsoft.com/office/drawing/2014/main" id="{37C1552C-A2A1-4D79-BA75-9429DBDC8C88}"/>
              </a:ext>
            </a:extLst>
          </p:cNvPr>
          <p:cNvSpPr/>
          <p:nvPr/>
        </p:nvSpPr>
        <p:spPr>
          <a:xfrm>
            <a:off x="719988" y="7243351"/>
            <a:ext cx="6120130" cy="216535"/>
          </a:xfrm>
          <a:custGeom>
            <a:avLst/>
            <a:gdLst/>
            <a:ahLst/>
            <a:cxnLst/>
            <a:rect l="l" t="t" r="r" b="b"/>
            <a:pathLst>
              <a:path w="6120130" h="216534">
                <a:moveTo>
                  <a:pt x="6120015" y="0"/>
                </a:moveTo>
                <a:lnTo>
                  <a:pt x="0" y="0"/>
                </a:lnTo>
                <a:lnTo>
                  <a:pt x="0" y="216001"/>
                </a:lnTo>
                <a:lnTo>
                  <a:pt x="6120015" y="216001"/>
                </a:lnTo>
                <a:lnTo>
                  <a:pt x="6120015" y="0"/>
                </a:lnTo>
                <a:close/>
              </a:path>
            </a:pathLst>
          </a:custGeom>
          <a:solidFill>
            <a:srgbClr val="BD73B0"/>
          </a:solidFill>
        </p:spPr>
        <p:txBody>
          <a:bodyPr wrap="square" lIns="0" tIns="0" rIns="0" bIns="0" rtlCol="0" anchor="ctr"/>
          <a:lstStyle/>
          <a:p>
            <a:pPr algn="ctr" defTabSz="914400"/>
            <a:r>
              <a:rPr kumimoji="1" lang="ja-JP" altLang="en-US" sz="1100" b="1">
                <a:solidFill>
                  <a:prstClr val="white"/>
                </a:solidFill>
                <a:latin typeface="Meiryo UI"/>
                <a:ea typeface="Meiryo UI"/>
              </a:rPr>
              <a:t>保護者・家族の様子</a:t>
            </a:r>
            <a:endParaRPr kumimoji="1" lang="ja-JP" altLang="en-US" sz="1100" b="1" dirty="0">
              <a:solidFill>
                <a:prstClr val="white"/>
              </a:solidFill>
              <a:latin typeface="Meiryo UI"/>
              <a:ea typeface="Meiryo UI"/>
            </a:endParaRPr>
          </a:p>
        </p:txBody>
      </p:sp>
      <p:sp>
        <p:nvSpPr>
          <p:cNvPr id="48" name="object 44">
            <a:extLst>
              <a:ext uri="{FF2B5EF4-FFF2-40B4-BE49-F238E27FC236}">
                <a16:creationId xmlns:a16="http://schemas.microsoft.com/office/drawing/2014/main" id="{32F5ADB6-DDDF-4974-BFC5-076E5FEDA846}"/>
              </a:ext>
            </a:extLst>
          </p:cNvPr>
          <p:cNvSpPr/>
          <p:nvPr/>
        </p:nvSpPr>
        <p:spPr>
          <a:xfrm>
            <a:off x="720001" y="7459366"/>
            <a:ext cx="6120130" cy="2704465"/>
          </a:xfrm>
          <a:custGeom>
            <a:avLst/>
            <a:gdLst/>
            <a:ahLst/>
            <a:cxnLst/>
            <a:rect l="l" t="t" r="r" b="b"/>
            <a:pathLst>
              <a:path w="6120130" h="2704465">
                <a:moveTo>
                  <a:pt x="0" y="2704045"/>
                </a:moveTo>
                <a:lnTo>
                  <a:pt x="6120003" y="2704045"/>
                </a:lnTo>
                <a:lnTo>
                  <a:pt x="6120003" y="0"/>
                </a:lnTo>
                <a:lnTo>
                  <a:pt x="0" y="0"/>
                </a:lnTo>
                <a:lnTo>
                  <a:pt x="0" y="2704045"/>
                </a:lnTo>
                <a:close/>
              </a:path>
            </a:pathLst>
          </a:custGeom>
          <a:solidFill>
            <a:srgbClr val="F4ECF5"/>
          </a:solidFill>
        </p:spPr>
        <p:txBody>
          <a:bodyPr wrap="square" lIns="0" tIns="0" rIns="0" bIns="0" rtlCol="0"/>
          <a:lstStyle/>
          <a:p>
            <a:pPr defTabSz="914400"/>
            <a:endParaRPr kumimoji="1">
              <a:solidFill>
                <a:prstClr val="black"/>
              </a:solidFill>
              <a:latin typeface="Meiryo UI"/>
              <a:ea typeface="Meiryo UI"/>
            </a:endParaRPr>
          </a:p>
        </p:txBody>
      </p:sp>
      <p:sp>
        <p:nvSpPr>
          <p:cNvPr id="49" name="object 45">
            <a:extLst>
              <a:ext uri="{FF2B5EF4-FFF2-40B4-BE49-F238E27FC236}">
                <a16:creationId xmlns:a16="http://schemas.microsoft.com/office/drawing/2014/main" id="{5575076D-73B3-4047-86CF-9817B0861C34}"/>
              </a:ext>
            </a:extLst>
          </p:cNvPr>
          <p:cNvSpPr/>
          <p:nvPr/>
        </p:nvSpPr>
        <p:spPr>
          <a:xfrm>
            <a:off x="919323" y="7561962"/>
            <a:ext cx="188594" cy="188595"/>
          </a:xfrm>
          <a:prstGeom prst="rect">
            <a:avLst/>
          </a:prstGeom>
          <a:blipFill>
            <a:blip r:embed="rId1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0" name="object 46">
            <a:extLst>
              <a:ext uri="{FF2B5EF4-FFF2-40B4-BE49-F238E27FC236}">
                <a16:creationId xmlns:a16="http://schemas.microsoft.com/office/drawing/2014/main" id="{8BDBD525-41F3-4853-8575-001B3C0E4FF4}"/>
              </a:ext>
            </a:extLst>
          </p:cNvPr>
          <p:cNvSpPr/>
          <p:nvPr/>
        </p:nvSpPr>
        <p:spPr>
          <a:xfrm>
            <a:off x="919323" y="7818652"/>
            <a:ext cx="188594" cy="188595"/>
          </a:xfrm>
          <a:prstGeom prst="rect">
            <a:avLst/>
          </a:prstGeom>
          <a:blipFill>
            <a:blip r:embed="rId1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1" name="object 47">
            <a:extLst>
              <a:ext uri="{FF2B5EF4-FFF2-40B4-BE49-F238E27FC236}">
                <a16:creationId xmlns:a16="http://schemas.microsoft.com/office/drawing/2014/main" id="{9A943A77-4585-410E-8E71-37E7D2EB52C4}"/>
              </a:ext>
            </a:extLst>
          </p:cNvPr>
          <p:cNvSpPr/>
          <p:nvPr/>
        </p:nvSpPr>
        <p:spPr>
          <a:xfrm>
            <a:off x="919323" y="8075350"/>
            <a:ext cx="188594" cy="188595"/>
          </a:xfrm>
          <a:prstGeom prst="rect">
            <a:avLst/>
          </a:prstGeom>
          <a:blipFill>
            <a:blip r:embed="rId1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2" name="object 48">
            <a:extLst>
              <a:ext uri="{FF2B5EF4-FFF2-40B4-BE49-F238E27FC236}">
                <a16:creationId xmlns:a16="http://schemas.microsoft.com/office/drawing/2014/main" id="{BD0CB5A1-4F49-45ED-98B0-7EB3CA4161BF}"/>
              </a:ext>
            </a:extLst>
          </p:cNvPr>
          <p:cNvSpPr/>
          <p:nvPr/>
        </p:nvSpPr>
        <p:spPr>
          <a:xfrm>
            <a:off x="919323" y="8332041"/>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3" name="object 49">
            <a:extLst>
              <a:ext uri="{FF2B5EF4-FFF2-40B4-BE49-F238E27FC236}">
                <a16:creationId xmlns:a16="http://schemas.microsoft.com/office/drawing/2014/main" id="{187D2126-FF0A-4DE1-9E27-E737CA3ABC7B}"/>
              </a:ext>
            </a:extLst>
          </p:cNvPr>
          <p:cNvSpPr/>
          <p:nvPr/>
        </p:nvSpPr>
        <p:spPr>
          <a:xfrm>
            <a:off x="919323" y="8588739"/>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4" name="object 50">
            <a:extLst>
              <a:ext uri="{FF2B5EF4-FFF2-40B4-BE49-F238E27FC236}">
                <a16:creationId xmlns:a16="http://schemas.microsoft.com/office/drawing/2014/main" id="{914686AD-13BA-42BC-985A-1F36DF261D3F}"/>
              </a:ext>
            </a:extLst>
          </p:cNvPr>
          <p:cNvSpPr/>
          <p:nvPr/>
        </p:nvSpPr>
        <p:spPr>
          <a:xfrm>
            <a:off x="919323" y="8845436"/>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5" name="object 51">
            <a:extLst>
              <a:ext uri="{FF2B5EF4-FFF2-40B4-BE49-F238E27FC236}">
                <a16:creationId xmlns:a16="http://schemas.microsoft.com/office/drawing/2014/main" id="{F204D85D-A904-484A-BD8C-B5F75E47633B}"/>
              </a:ext>
            </a:extLst>
          </p:cNvPr>
          <p:cNvSpPr/>
          <p:nvPr/>
        </p:nvSpPr>
        <p:spPr>
          <a:xfrm>
            <a:off x="919323" y="9102127"/>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6" name="object 52">
            <a:extLst>
              <a:ext uri="{FF2B5EF4-FFF2-40B4-BE49-F238E27FC236}">
                <a16:creationId xmlns:a16="http://schemas.microsoft.com/office/drawing/2014/main" id="{02D99186-9C71-42B0-A915-5E871E1BAE03}"/>
              </a:ext>
            </a:extLst>
          </p:cNvPr>
          <p:cNvSpPr/>
          <p:nvPr/>
        </p:nvSpPr>
        <p:spPr>
          <a:xfrm>
            <a:off x="3973450" y="7818652"/>
            <a:ext cx="188595" cy="188595"/>
          </a:xfrm>
          <a:prstGeom prst="rect">
            <a:avLst/>
          </a:prstGeom>
          <a:blipFill>
            <a:blip r:embed="rId1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7" name="object 53">
            <a:extLst>
              <a:ext uri="{FF2B5EF4-FFF2-40B4-BE49-F238E27FC236}">
                <a16:creationId xmlns:a16="http://schemas.microsoft.com/office/drawing/2014/main" id="{DF014D25-46C4-4AD2-B5E4-C1D0AAD5B61D}"/>
              </a:ext>
            </a:extLst>
          </p:cNvPr>
          <p:cNvSpPr/>
          <p:nvPr/>
        </p:nvSpPr>
        <p:spPr>
          <a:xfrm>
            <a:off x="3973450" y="9102127"/>
            <a:ext cx="188595"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8" name="object 54">
            <a:extLst>
              <a:ext uri="{FF2B5EF4-FFF2-40B4-BE49-F238E27FC236}">
                <a16:creationId xmlns:a16="http://schemas.microsoft.com/office/drawing/2014/main" id="{ECDA819B-8C24-4627-80D8-73DA5E8C156B}"/>
              </a:ext>
            </a:extLst>
          </p:cNvPr>
          <p:cNvSpPr/>
          <p:nvPr/>
        </p:nvSpPr>
        <p:spPr>
          <a:xfrm>
            <a:off x="919323" y="9358825"/>
            <a:ext cx="188594" cy="188595"/>
          </a:xfrm>
          <a:prstGeom prst="rect">
            <a:avLst/>
          </a:prstGeom>
          <a:blipFill>
            <a:blip r:embed="rId1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9" name="object 55">
            <a:extLst>
              <a:ext uri="{FF2B5EF4-FFF2-40B4-BE49-F238E27FC236}">
                <a16:creationId xmlns:a16="http://schemas.microsoft.com/office/drawing/2014/main" id="{F7CCD0B1-F2C5-4BB5-BEE3-8BD2196D6307}"/>
              </a:ext>
            </a:extLst>
          </p:cNvPr>
          <p:cNvSpPr/>
          <p:nvPr/>
        </p:nvSpPr>
        <p:spPr>
          <a:xfrm>
            <a:off x="919323" y="9615523"/>
            <a:ext cx="188594" cy="188595"/>
          </a:xfrm>
          <a:prstGeom prst="rect">
            <a:avLst/>
          </a:prstGeom>
          <a:blipFill>
            <a:blip r:embed="rId1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0" name="object 56">
            <a:extLst>
              <a:ext uri="{FF2B5EF4-FFF2-40B4-BE49-F238E27FC236}">
                <a16:creationId xmlns:a16="http://schemas.microsoft.com/office/drawing/2014/main" id="{B9A4FA2A-2299-47E2-B1AD-900F9CA4C3E9}"/>
              </a:ext>
            </a:extLst>
          </p:cNvPr>
          <p:cNvSpPr/>
          <p:nvPr/>
        </p:nvSpPr>
        <p:spPr>
          <a:xfrm>
            <a:off x="919323" y="9872214"/>
            <a:ext cx="188594" cy="188595"/>
          </a:xfrm>
          <a:prstGeom prst="rect">
            <a:avLst/>
          </a:prstGeom>
          <a:blipFill>
            <a:blip r:embed="rId1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1" name="object 61">
            <a:extLst>
              <a:ext uri="{FF2B5EF4-FFF2-40B4-BE49-F238E27FC236}">
                <a16:creationId xmlns:a16="http://schemas.microsoft.com/office/drawing/2014/main" id="{E164D66F-613E-44C5-BC6B-1DF6C6EF87D8}"/>
              </a:ext>
            </a:extLst>
          </p:cNvPr>
          <p:cNvSpPr/>
          <p:nvPr/>
        </p:nvSpPr>
        <p:spPr>
          <a:xfrm>
            <a:off x="936738" y="778460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2" name="object 62">
            <a:extLst>
              <a:ext uri="{FF2B5EF4-FFF2-40B4-BE49-F238E27FC236}">
                <a16:creationId xmlns:a16="http://schemas.microsoft.com/office/drawing/2014/main" id="{94B67E7F-8A83-4A22-A0C4-4BB47DF6F7C7}"/>
              </a:ext>
            </a:extLst>
          </p:cNvPr>
          <p:cNvSpPr/>
          <p:nvPr/>
        </p:nvSpPr>
        <p:spPr>
          <a:xfrm>
            <a:off x="936738" y="804130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3" name="object 63">
            <a:extLst>
              <a:ext uri="{FF2B5EF4-FFF2-40B4-BE49-F238E27FC236}">
                <a16:creationId xmlns:a16="http://schemas.microsoft.com/office/drawing/2014/main" id="{5A6FFB4F-2CF2-4835-A09A-BE750F0499A7}"/>
              </a:ext>
            </a:extLst>
          </p:cNvPr>
          <p:cNvSpPr/>
          <p:nvPr/>
        </p:nvSpPr>
        <p:spPr>
          <a:xfrm>
            <a:off x="936738" y="829799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4" name="object 64">
            <a:extLst>
              <a:ext uri="{FF2B5EF4-FFF2-40B4-BE49-F238E27FC236}">
                <a16:creationId xmlns:a16="http://schemas.microsoft.com/office/drawing/2014/main" id="{1163FB28-9213-4BD0-A3E8-35765F6FCDB1}"/>
              </a:ext>
            </a:extLst>
          </p:cNvPr>
          <p:cNvSpPr/>
          <p:nvPr/>
        </p:nvSpPr>
        <p:spPr>
          <a:xfrm>
            <a:off x="936738" y="855469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5" name="object 65">
            <a:extLst>
              <a:ext uri="{FF2B5EF4-FFF2-40B4-BE49-F238E27FC236}">
                <a16:creationId xmlns:a16="http://schemas.microsoft.com/office/drawing/2014/main" id="{ADACEFDE-1B7B-4D4F-B463-681FBFEF1617}"/>
              </a:ext>
            </a:extLst>
          </p:cNvPr>
          <p:cNvSpPr/>
          <p:nvPr/>
        </p:nvSpPr>
        <p:spPr>
          <a:xfrm>
            <a:off x="936738" y="8811382"/>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6" name="object 66">
            <a:extLst>
              <a:ext uri="{FF2B5EF4-FFF2-40B4-BE49-F238E27FC236}">
                <a16:creationId xmlns:a16="http://schemas.microsoft.com/office/drawing/2014/main" id="{9766ABF5-6C55-4F01-AEAB-FE9AE9106F9C}"/>
              </a:ext>
            </a:extLst>
          </p:cNvPr>
          <p:cNvSpPr/>
          <p:nvPr/>
        </p:nvSpPr>
        <p:spPr>
          <a:xfrm>
            <a:off x="936738" y="906808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7" name="object 67">
            <a:extLst>
              <a:ext uri="{FF2B5EF4-FFF2-40B4-BE49-F238E27FC236}">
                <a16:creationId xmlns:a16="http://schemas.microsoft.com/office/drawing/2014/main" id="{BAE89289-73BE-4876-B7F9-3E2ABEB877B4}"/>
              </a:ext>
            </a:extLst>
          </p:cNvPr>
          <p:cNvSpPr/>
          <p:nvPr/>
        </p:nvSpPr>
        <p:spPr>
          <a:xfrm>
            <a:off x="936738" y="932477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8" name="object 68">
            <a:extLst>
              <a:ext uri="{FF2B5EF4-FFF2-40B4-BE49-F238E27FC236}">
                <a16:creationId xmlns:a16="http://schemas.microsoft.com/office/drawing/2014/main" id="{AA7EE2CE-7032-4956-961D-77D709F2EEF3}"/>
              </a:ext>
            </a:extLst>
          </p:cNvPr>
          <p:cNvSpPr/>
          <p:nvPr/>
        </p:nvSpPr>
        <p:spPr>
          <a:xfrm>
            <a:off x="936738" y="958146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9" name="object 69">
            <a:extLst>
              <a:ext uri="{FF2B5EF4-FFF2-40B4-BE49-F238E27FC236}">
                <a16:creationId xmlns:a16="http://schemas.microsoft.com/office/drawing/2014/main" id="{A465AC83-6EE2-44B4-909E-D3676578DA86}"/>
              </a:ext>
            </a:extLst>
          </p:cNvPr>
          <p:cNvSpPr/>
          <p:nvPr/>
        </p:nvSpPr>
        <p:spPr>
          <a:xfrm>
            <a:off x="936738" y="983816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1" name="テキスト ボックス 70">
            <a:extLst>
              <a:ext uri="{FF2B5EF4-FFF2-40B4-BE49-F238E27FC236}">
                <a16:creationId xmlns:a16="http://schemas.microsoft.com/office/drawing/2014/main" id="{EA78805D-9AC5-4554-8E7D-3F148FC3FCC9}"/>
              </a:ext>
            </a:extLst>
          </p:cNvPr>
          <p:cNvSpPr txBox="1"/>
          <p:nvPr/>
        </p:nvSpPr>
        <p:spPr>
          <a:xfrm>
            <a:off x="1111250" y="123190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ケースワーカー、相談支援員等による家庭訪問等の際に、食事づくりや買い物、洗濯などの家事をしている</a:t>
            </a:r>
          </a:p>
        </p:txBody>
      </p:sp>
      <p:sp>
        <p:nvSpPr>
          <p:cNvPr id="72" name="テキスト ボックス 71">
            <a:extLst>
              <a:ext uri="{FF2B5EF4-FFF2-40B4-BE49-F238E27FC236}">
                <a16:creationId xmlns:a16="http://schemas.microsoft.com/office/drawing/2014/main" id="{AD8AAAE6-60AC-4040-AB1A-30D3BB7F8DC6}"/>
              </a:ext>
            </a:extLst>
          </p:cNvPr>
          <p:cNvSpPr txBox="1"/>
          <p:nvPr/>
        </p:nvSpPr>
        <p:spPr>
          <a:xfrm>
            <a:off x="1111250" y="149137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家族の介護・付き添い、きょうだいの世話・送迎等をしている姿を見かける</a:t>
            </a:r>
          </a:p>
        </p:txBody>
      </p:sp>
      <p:sp>
        <p:nvSpPr>
          <p:cNvPr id="73" name="テキスト ボックス 72">
            <a:extLst>
              <a:ext uri="{FF2B5EF4-FFF2-40B4-BE49-F238E27FC236}">
                <a16:creationId xmlns:a16="http://schemas.microsoft.com/office/drawing/2014/main" id="{9A990A0C-2597-4E36-B6A4-29ABCD91FA3B}"/>
              </a:ext>
            </a:extLst>
          </p:cNvPr>
          <p:cNvSpPr txBox="1"/>
          <p:nvPr/>
        </p:nvSpPr>
        <p:spPr>
          <a:xfrm>
            <a:off x="1111250" y="1744519"/>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日本語の苦手な家族・聴覚障害のある家族等の通訳をしている</a:t>
            </a:r>
          </a:p>
        </p:txBody>
      </p:sp>
      <p:sp>
        <p:nvSpPr>
          <p:cNvPr id="74" name="テキスト ボックス 73">
            <a:extLst>
              <a:ext uri="{FF2B5EF4-FFF2-40B4-BE49-F238E27FC236}">
                <a16:creationId xmlns:a16="http://schemas.microsoft.com/office/drawing/2014/main" id="{D3354795-591C-41F0-9738-B627D61FDBD3}"/>
              </a:ext>
            </a:extLst>
          </p:cNvPr>
          <p:cNvSpPr txBox="1"/>
          <p:nvPr/>
        </p:nvSpPr>
        <p:spPr>
          <a:xfrm>
            <a:off x="1111250" y="200082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家族の感情面のサポートをしている</a:t>
            </a:r>
          </a:p>
        </p:txBody>
      </p:sp>
      <p:sp>
        <p:nvSpPr>
          <p:cNvPr id="75" name="テキスト ボックス 74">
            <a:extLst>
              <a:ext uri="{FF2B5EF4-FFF2-40B4-BE49-F238E27FC236}">
                <a16:creationId xmlns:a16="http://schemas.microsoft.com/office/drawing/2014/main" id="{A8557551-EA40-46E7-9BF0-B400E05CDF33}"/>
              </a:ext>
            </a:extLst>
          </p:cNvPr>
          <p:cNvSpPr txBox="1"/>
          <p:nvPr/>
        </p:nvSpPr>
        <p:spPr>
          <a:xfrm>
            <a:off x="1111250" y="2264065"/>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家計を支えるために就職・アルバイトをしている</a:t>
            </a:r>
          </a:p>
        </p:txBody>
      </p:sp>
      <p:sp>
        <p:nvSpPr>
          <p:cNvPr id="76" name="テキスト ボックス 75">
            <a:extLst>
              <a:ext uri="{FF2B5EF4-FFF2-40B4-BE49-F238E27FC236}">
                <a16:creationId xmlns:a16="http://schemas.microsoft.com/office/drawing/2014/main" id="{921630FC-34E0-4ABC-9D01-CBBA9027DE27}"/>
              </a:ext>
            </a:extLst>
          </p:cNvPr>
          <p:cNvSpPr txBox="1"/>
          <p:nvPr/>
        </p:nvSpPr>
        <p:spPr>
          <a:xfrm>
            <a:off x="1111250" y="252730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来所相談時や家庭訪問時に傍にいる</a:t>
            </a:r>
          </a:p>
        </p:txBody>
      </p:sp>
      <p:sp>
        <p:nvSpPr>
          <p:cNvPr id="78" name="テキスト ボックス 77">
            <a:extLst>
              <a:ext uri="{FF2B5EF4-FFF2-40B4-BE49-F238E27FC236}">
                <a16:creationId xmlns:a16="http://schemas.microsoft.com/office/drawing/2014/main" id="{C83758A1-3E65-438A-A965-DD7960E08802}"/>
              </a:ext>
            </a:extLst>
          </p:cNvPr>
          <p:cNvSpPr txBox="1"/>
          <p:nvPr/>
        </p:nvSpPr>
        <p:spPr>
          <a:xfrm>
            <a:off x="1111250" y="341553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疲れている様子や精神的な不安定さがみられる</a:t>
            </a:r>
          </a:p>
        </p:txBody>
      </p:sp>
      <p:sp>
        <p:nvSpPr>
          <p:cNvPr id="79" name="テキスト ボックス 78">
            <a:extLst>
              <a:ext uri="{FF2B5EF4-FFF2-40B4-BE49-F238E27FC236}">
                <a16:creationId xmlns:a16="http://schemas.microsoft.com/office/drawing/2014/main" id="{5F24D638-EF52-44BE-A771-46BF691E7A9E}"/>
              </a:ext>
            </a:extLst>
          </p:cNvPr>
          <p:cNvSpPr txBox="1"/>
          <p:nvPr/>
        </p:nvSpPr>
        <p:spPr>
          <a:xfrm>
            <a:off x="1111250" y="367184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感情の起伏が激しい。または、感情を出さない</a:t>
            </a:r>
          </a:p>
        </p:txBody>
      </p:sp>
      <p:sp>
        <p:nvSpPr>
          <p:cNvPr id="80" name="テキスト ボックス 79">
            <a:extLst>
              <a:ext uri="{FF2B5EF4-FFF2-40B4-BE49-F238E27FC236}">
                <a16:creationId xmlns:a16="http://schemas.microsoft.com/office/drawing/2014/main" id="{6FAC365F-4AF1-4311-97B7-B5E98356B7F1}"/>
              </a:ext>
            </a:extLst>
          </p:cNvPr>
          <p:cNvSpPr txBox="1"/>
          <p:nvPr/>
        </p:nvSpPr>
        <p:spPr>
          <a:xfrm>
            <a:off x="1111250" y="3921222"/>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周囲の人に気を遣いすぎる、しっかりしている</a:t>
            </a:r>
          </a:p>
        </p:txBody>
      </p:sp>
      <p:sp>
        <p:nvSpPr>
          <p:cNvPr id="81" name="テキスト ボックス 80">
            <a:extLst>
              <a:ext uri="{FF2B5EF4-FFF2-40B4-BE49-F238E27FC236}">
                <a16:creationId xmlns:a16="http://schemas.microsoft.com/office/drawing/2014/main" id="{0DF0B73D-B4C6-4043-9CA5-42E95845C3F2}"/>
              </a:ext>
            </a:extLst>
          </p:cNvPr>
          <p:cNvSpPr txBox="1"/>
          <p:nvPr/>
        </p:nvSpPr>
        <p:spPr>
          <a:xfrm>
            <a:off x="1111250" y="417753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年齢に不相応な受け答え（年齢よりも幼い、または大人びている）</a:t>
            </a:r>
          </a:p>
        </p:txBody>
      </p:sp>
      <p:sp>
        <p:nvSpPr>
          <p:cNvPr id="82" name="テキスト ボックス 81">
            <a:extLst>
              <a:ext uri="{FF2B5EF4-FFF2-40B4-BE49-F238E27FC236}">
                <a16:creationId xmlns:a16="http://schemas.microsoft.com/office/drawing/2014/main" id="{17CCA748-5409-42D5-B7E9-74B0FC8BE978}"/>
              </a:ext>
            </a:extLst>
          </p:cNvPr>
          <p:cNvSpPr txBox="1"/>
          <p:nvPr/>
        </p:nvSpPr>
        <p:spPr>
          <a:xfrm>
            <a:off x="1111250" y="4443928"/>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自分の事を話したがらない、質問などをすると話をすり替える</a:t>
            </a:r>
          </a:p>
        </p:txBody>
      </p:sp>
      <p:sp>
        <p:nvSpPr>
          <p:cNvPr id="83" name="テキスト ボックス 82">
            <a:extLst>
              <a:ext uri="{FF2B5EF4-FFF2-40B4-BE49-F238E27FC236}">
                <a16:creationId xmlns:a16="http://schemas.microsoft.com/office/drawing/2014/main" id="{2334467C-9EFF-4EC1-A360-2FB2330FA2AD}"/>
              </a:ext>
            </a:extLst>
          </p:cNvPr>
          <p:cNvSpPr txBox="1"/>
          <p:nvPr/>
        </p:nvSpPr>
        <p:spPr>
          <a:xfrm>
            <a:off x="1111250" y="4697076"/>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物や支援を欲しがらない</a:t>
            </a:r>
          </a:p>
        </p:txBody>
      </p:sp>
      <p:sp>
        <p:nvSpPr>
          <p:cNvPr id="84" name="テキスト ボックス 83">
            <a:extLst>
              <a:ext uri="{FF2B5EF4-FFF2-40B4-BE49-F238E27FC236}">
                <a16:creationId xmlns:a16="http://schemas.microsoft.com/office/drawing/2014/main" id="{6CF3EB99-746A-47B6-AB7B-AF10DA3A7586}"/>
              </a:ext>
            </a:extLst>
          </p:cNvPr>
          <p:cNvSpPr txBox="1"/>
          <p:nvPr/>
        </p:nvSpPr>
        <p:spPr>
          <a:xfrm>
            <a:off x="4153850" y="4697076"/>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家族の顔色をうかがっている</a:t>
            </a:r>
          </a:p>
        </p:txBody>
      </p:sp>
      <p:sp>
        <p:nvSpPr>
          <p:cNvPr id="85" name="テキスト ボックス 84">
            <a:extLst>
              <a:ext uri="{FF2B5EF4-FFF2-40B4-BE49-F238E27FC236}">
                <a16:creationId xmlns:a16="http://schemas.microsoft.com/office/drawing/2014/main" id="{065891A5-9E2B-4D8A-8793-ABDF88A38061}"/>
              </a:ext>
            </a:extLst>
          </p:cNvPr>
          <p:cNvSpPr txBox="1"/>
          <p:nvPr/>
        </p:nvSpPr>
        <p:spPr>
          <a:xfrm>
            <a:off x="1111250" y="494645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不登校である、学校に行っているべき時間に、学校以外で姿を見かけることがある</a:t>
            </a:r>
          </a:p>
        </p:txBody>
      </p:sp>
      <p:sp>
        <p:nvSpPr>
          <p:cNvPr id="86" name="テキスト ボックス 85">
            <a:extLst>
              <a:ext uri="{FF2B5EF4-FFF2-40B4-BE49-F238E27FC236}">
                <a16:creationId xmlns:a16="http://schemas.microsoft.com/office/drawing/2014/main" id="{09CBCA42-13FE-42CA-A6DD-C4459BA84FAE}"/>
              </a:ext>
            </a:extLst>
          </p:cNvPr>
          <p:cNvSpPr txBox="1"/>
          <p:nvPr/>
        </p:nvSpPr>
        <p:spPr>
          <a:xfrm>
            <a:off x="1111250" y="5205928"/>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時に家族と大ゲンカや家出をしていることがある</a:t>
            </a:r>
          </a:p>
        </p:txBody>
      </p:sp>
      <p:sp>
        <p:nvSpPr>
          <p:cNvPr id="87" name="テキスト ボックス 86">
            <a:extLst>
              <a:ext uri="{FF2B5EF4-FFF2-40B4-BE49-F238E27FC236}">
                <a16:creationId xmlns:a16="http://schemas.microsoft.com/office/drawing/2014/main" id="{C623124C-1023-4969-A651-978200F3DD0D}"/>
              </a:ext>
            </a:extLst>
          </p:cNvPr>
          <p:cNvSpPr txBox="1"/>
          <p:nvPr/>
        </p:nvSpPr>
        <p:spPr>
          <a:xfrm>
            <a:off x="1111250" y="5822455"/>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身なりが整っていない</a:t>
            </a:r>
          </a:p>
        </p:txBody>
      </p:sp>
      <p:sp>
        <p:nvSpPr>
          <p:cNvPr id="89" name="テキスト ボックス 88">
            <a:extLst>
              <a:ext uri="{FF2B5EF4-FFF2-40B4-BE49-F238E27FC236}">
                <a16:creationId xmlns:a16="http://schemas.microsoft.com/office/drawing/2014/main" id="{CD716B9B-120C-47BC-A22D-14AFE671B389}"/>
              </a:ext>
            </a:extLst>
          </p:cNvPr>
          <p:cNvSpPr txBox="1"/>
          <p:nvPr/>
        </p:nvSpPr>
        <p:spPr>
          <a:xfrm>
            <a:off x="4153850" y="5822455"/>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食事の世話がされていないようである</a:t>
            </a:r>
          </a:p>
        </p:txBody>
      </p:sp>
      <p:sp>
        <p:nvSpPr>
          <p:cNvPr id="90" name="テキスト ボックス 89">
            <a:extLst>
              <a:ext uri="{FF2B5EF4-FFF2-40B4-BE49-F238E27FC236}">
                <a16:creationId xmlns:a16="http://schemas.microsoft.com/office/drawing/2014/main" id="{891970E7-18BD-486A-ADEC-7433F7DB1D89}"/>
              </a:ext>
            </a:extLst>
          </p:cNvPr>
          <p:cNvSpPr txBox="1"/>
          <p:nvPr/>
        </p:nvSpPr>
        <p:spPr>
          <a:xfrm>
            <a:off x="1111250" y="6064909"/>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保護者等が書くべき手続き書類等を、自分で用意しているようである</a:t>
            </a:r>
          </a:p>
        </p:txBody>
      </p:sp>
      <p:sp>
        <p:nvSpPr>
          <p:cNvPr id="91" name="テキスト ボックス 90">
            <a:extLst>
              <a:ext uri="{FF2B5EF4-FFF2-40B4-BE49-F238E27FC236}">
                <a16:creationId xmlns:a16="http://schemas.microsoft.com/office/drawing/2014/main" id="{968ADD9F-3F9B-4FD8-A7AD-EB768FE314AB}"/>
              </a:ext>
            </a:extLst>
          </p:cNvPr>
          <p:cNvSpPr txBox="1"/>
          <p:nvPr/>
        </p:nvSpPr>
        <p:spPr>
          <a:xfrm>
            <a:off x="1111250" y="6324984"/>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必要な病院に通院・受診できていない、服薬できていないようである</a:t>
            </a:r>
          </a:p>
        </p:txBody>
      </p:sp>
      <p:sp>
        <p:nvSpPr>
          <p:cNvPr id="93" name="テキスト ボックス 92">
            <a:extLst>
              <a:ext uri="{FF2B5EF4-FFF2-40B4-BE49-F238E27FC236}">
                <a16:creationId xmlns:a16="http://schemas.microsoft.com/office/drawing/2014/main" id="{31B40969-CDD5-416A-B14A-D2080022DD60}"/>
              </a:ext>
            </a:extLst>
          </p:cNvPr>
          <p:cNvSpPr txBox="1"/>
          <p:nvPr/>
        </p:nvSpPr>
        <p:spPr>
          <a:xfrm>
            <a:off x="1111250" y="753947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介護や通院・治療が必要な家族、障害を持つ家族がいる</a:t>
            </a:r>
          </a:p>
        </p:txBody>
      </p:sp>
      <p:sp>
        <p:nvSpPr>
          <p:cNvPr id="94" name="テキスト ボックス 93">
            <a:extLst>
              <a:ext uri="{FF2B5EF4-FFF2-40B4-BE49-F238E27FC236}">
                <a16:creationId xmlns:a16="http://schemas.microsoft.com/office/drawing/2014/main" id="{C27D8B86-6F99-40FD-BDED-FFD0A2279E67}"/>
              </a:ext>
            </a:extLst>
          </p:cNvPr>
          <p:cNvSpPr txBox="1"/>
          <p:nvPr/>
        </p:nvSpPr>
        <p:spPr>
          <a:xfrm>
            <a:off x="1107917" y="7784786"/>
            <a:ext cx="2556000" cy="253916"/>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多子世帯   幼い子供（きょうだい）がいる</a:t>
            </a:r>
          </a:p>
        </p:txBody>
      </p:sp>
      <p:sp>
        <p:nvSpPr>
          <p:cNvPr id="95" name="テキスト ボックス 94">
            <a:extLst>
              <a:ext uri="{FF2B5EF4-FFF2-40B4-BE49-F238E27FC236}">
                <a16:creationId xmlns:a16="http://schemas.microsoft.com/office/drawing/2014/main" id="{89589427-CD8B-4192-B19A-4B8F5AF43DD6}"/>
              </a:ext>
            </a:extLst>
          </p:cNvPr>
          <p:cNvSpPr txBox="1"/>
          <p:nvPr/>
        </p:nvSpPr>
        <p:spPr>
          <a:xfrm>
            <a:off x="4159250" y="7791746"/>
            <a:ext cx="216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経済的に困窮している</a:t>
            </a:r>
          </a:p>
        </p:txBody>
      </p:sp>
      <p:sp>
        <p:nvSpPr>
          <p:cNvPr id="96" name="テキスト ボックス 95">
            <a:extLst>
              <a:ext uri="{FF2B5EF4-FFF2-40B4-BE49-F238E27FC236}">
                <a16:creationId xmlns:a16="http://schemas.microsoft.com/office/drawing/2014/main" id="{B487E560-1361-4243-BA65-57C2D8A14810}"/>
              </a:ext>
            </a:extLst>
          </p:cNvPr>
          <p:cNvSpPr txBox="1"/>
          <p:nvPr/>
        </p:nvSpPr>
        <p:spPr>
          <a:xfrm>
            <a:off x="1111250" y="804571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日本語が母語でない家族がいる</a:t>
            </a:r>
          </a:p>
        </p:txBody>
      </p:sp>
      <p:sp>
        <p:nvSpPr>
          <p:cNvPr id="97" name="テキスト ボックス 96">
            <a:extLst>
              <a:ext uri="{FF2B5EF4-FFF2-40B4-BE49-F238E27FC236}">
                <a16:creationId xmlns:a16="http://schemas.microsoft.com/office/drawing/2014/main" id="{BDD9D215-5292-4BAC-84CB-6672F9555715}"/>
              </a:ext>
            </a:extLst>
          </p:cNvPr>
          <p:cNvSpPr txBox="1"/>
          <p:nvPr/>
        </p:nvSpPr>
        <p:spPr>
          <a:xfrm>
            <a:off x="1111250" y="830089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疲れている様子や精神的に不安定な様子がみられる</a:t>
            </a:r>
          </a:p>
        </p:txBody>
      </p:sp>
      <p:sp>
        <p:nvSpPr>
          <p:cNvPr id="98" name="テキスト ボックス 97">
            <a:extLst>
              <a:ext uri="{FF2B5EF4-FFF2-40B4-BE49-F238E27FC236}">
                <a16:creationId xmlns:a16="http://schemas.microsoft.com/office/drawing/2014/main" id="{916807EA-98A9-486B-BA68-C3D33A3ECEE1}"/>
              </a:ext>
            </a:extLst>
          </p:cNvPr>
          <p:cNvSpPr txBox="1"/>
          <p:nvPr/>
        </p:nvSpPr>
        <p:spPr>
          <a:xfrm>
            <a:off x="1111250" y="8556934"/>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仕事や家族の世話に追われていて余裕のない様子である</a:t>
            </a:r>
          </a:p>
        </p:txBody>
      </p:sp>
      <p:sp>
        <p:nvSpPr>
          <p:cNvPr id="99" name="テキスト ボックス 98">
            <a:extLst>
              <a:ext uri="{FF2B5EF4-FFF2-40B4-BE49-F238E27FC236}">
                <a16:creationId xmlns:a16="http://schemas.microsoft.com/office/drawing/2014/main" id="{678EC901-AD76-417C-9382-93BFBC14B1DC}"/>
              </a:ext>
            </a:extLst>
          </p:cNvPr>
          <p:cNvSpPr txBox="1"/>
          <p:nvPr/>
        </p:nvSpPr>
        <p:spPr>
          <a:xfrm>
            <a:off x="1111250" y="881178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家事等ができないことで、子供に影響が出ないかを心配している</a:t>
            </a:r>
          </a:p>
        </p:txBody>
      </p:sp>
      <p:sp>
        <p:nvSpPr>
          <p:cNvPr id="100" name="テキスト ボックス 99">
            <a:extLst>
              <a:ext uri="{FF2B5EF4-FFF2-40B4-BE49-F238E27FC236}">
                <a16:creationId xmlns:a16="http://schemas.microsoft.com/office/drawing/2014/main" id="{91CF5CAC-3F72-4309-87C7-3144987156A2}"/>
              </a:ext>
            </a:extLst>
          </p:cNvPr>
          <p:cNvSpPr txBox="1"/>
          <p:nvPr/>
        </p:nvSpPr>
        <p:spPr>
          <a:xfrm>
            <a:off x="1111250" y="9062651"/>
            <a:ext cx="216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家庭訪問時に家の中が散らかっている</a:t>
            </a:r>
          </a:p>
        </p:txBody>
      </p:sp>
      <p:sp>
        <p:nvSpPr>
          <p:cNvPr id="101" name="テキスト ボックス 100">
            <a:extLst>
              <a:ext uri="{FF2B5EF4-FFF2-40B4-BE49-F238E27FC236}">
                <a16:creationId xmlns:a16="http://schemas.microsoft.com/office/drawing/2014/main" id="{DA695B4D-7638-4572-9286-4D8DBA112E06}"/>
              </a:ext>
            </a:extLst>
          </p:cNvPr>
          <p:cNvSpPr txBox="1"/>
          <p:nvPr/>
        </p:nvSpPr>
        <p:spPr>
          <a:xfrm>
            <a:off x="4159250" y="9063750"/>
            <a:ext cx="216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手続きの遅れ・漏れ等がある </a:t>
            </a:r>
          </a:p>
        </p:txBody>
      </p:sp>
      <p:sp>
        <p:nvSpPr>
          <p:cNvPr id="102" name="テキスト ボックス 101">
            <a:extLst>
              <a:ext uri="{FF2B5EF4-FFF2-40B4-BE49-F238E27FC236}">
                <a16:creationId xmlns:a16="http://schemas.microsoft.com/office/drawing/2014/main" id="{63FD683B-CCA1-4FF0-A855-9E9CDDBD8503}"/>
              </a:ext>
            </a:extLst>
          </p:cNvPr>
          <p:cNvSpPr txBox="1"/>
          <p:nvPr/>
        </p:nvSpPr>
        <p:spPr>
          <a:xfrm>
            <a:off x="1111250" y="932359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家族の世話について、子供をあてにしている</a:t>
            </a:r>
          </a:p>
        </p:txBody>
      </p:sp>
      <p:sp>
        <p:nvSpPr>
          <p:cNvPr id="103" name="テキスト ボックス 102">
            <a:extLst>
              <a:ext uri="{FF2B5EF4-FFF2-40B4-BE49-F238E27FC236}">
                <a16:creationId xmlns:a16="http://schemas.microsoft.com/office/drawing/2014/main" id="{448F11ED-3A8B-4AE6-A085-D695873AD5AB}"/>
              </a:ext>
            </a:extLst>
          </p:cNvPr>
          <p:cNvSpPr txBox="1"/>
          <p:nvPr/>
        </p:nvSpPr>
        <p:spPr>
          <a:xfrm>
            <a:off x="1111250" y="9583023"/>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家事援助などの必要なサービスを入れたがらない</a:t>
            </a:r>
          </a:p>
        </p:txBody>
      </p:sp>
      <p:sp>
        <p:nvSpPr>
          <p:cNvPr id="104" name="テキスト ボックス 103">
            <a:extLst>
              <a:ext uri="{FF2B5EF4-FFF2-40B4-BE49-F238E27FC236}">
                <a16:creationId xmlns:a16="http://schemas.microsoft.com/office/drawing/2014/main" id="{CA89DB61-372F-48E2-B444-8EEDBB3AAA27}"/>
              </a:ext>
            </a:extLst>
          </p:cNvPr>
          <p:cNvSpPr txBox="1"/>
          <p:nvPr/>
        </p:nvSpPr>
        <p:spPr>
          <a:xfrm>
            <a:off x="1111250" y="9834713"/>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保護者が学校の授業参観や面談に行かない、地域の集まりに顔を出さない</a:t>
            </a:r>
          </a:p>
        </p:txBody>
      </p:sp>
      <p:sp>
        <p:nvSpPr>
          <p:cNvPr id="117" name="object 22">
            <a:extLst>
              <a:ext uri="{FF2B5EF4-FFF2-40B4-BE49-F238E27FC236}">
                <a16:creationId xmlns:a16="http://schemas.microsoft.com/office/drawing/2014/main" id="{C18EEA59-64F2-2CCC-DAB2-2A3B6D16AAC9}"/>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56A39310-4E8A-0B4A-E18D-4869AFBF1786}"/>
              </a:ext>
            </a:extLst>
          </p:cNvPr>
          <p:cNvSpPr>
            <a:spLocks noGrp="1"/>
          </p:cNvSpPr>
          <p:nvPr>
            <p:ph type="sldNum" sz="quarter" idx="7"/>
          </p:nvPr>
        </p:nvSpPr>
        <p:spPr>
          <a:prstGeom prst="rect">
            <a:avLst/>
          </a:prstGeom>
        </p:spPr>
        <p:txBody>
          <a:bodyPr/>
          <a:lstStyle/>
          <a:p>
            <a:fld id="{B6F15528-21DE-4FAA-801E-634DDDAF4B2B}" type="slidenum">
              <a:rPr lang="en-US" altLang="ja-JP" smtClean="0"/>
              <a:t>7</a:t>
            </a:fld>
            <a:endParaRPr lang="ja-JP" altLang="en-US"/>
          </a:p>
        </p:txBody>
      </p:sp>
      <p:sp>
        <p:nvSpPr>
          <p:cNvPr id="2" name="object 2">
            <a:extLst>
              <a:ext uri="{FF2B5EF4-FFF2-40B4-BE49-F238E27FC236}">
                <a16:creationId xmlns:a16="http://schemas.microsoft.com/office/drawing/2014/main" id="{2B6818BF-08B7-6393-435E-28F0D5D13B2E}"/>
              </a:ext>
            </a:extLst>
          </p:cNvPr>
          <p:cNvSpPr txBox="1"/>
          <p:nvPr/>
        </p:nvSpPr>
        <p:spPr>
          <a:xfrm>
            <a:off x="1278889" y="294226"/>
            <a:ext cx="5001895" cy="241092"/>
          </a:xfrm>
          <a:prstGeom prst="rect">
            <a:avLst/>
          </a:prstGeom>
        </p:spPr>
        <p:txBody>
          <a:bodyPr vert="horz" wrap="square" lIns="0" tIns="86360" rIns="0" bIns="0" rtlCol="0">
            <a:spAutoFit/>
          </a:bodyPr>
          <a:lstStyle/>
          <a:p>
            <a:pPr algn="ctr">
              <a:lnSpc>
                <a:spcPct val="100000"/>
              </a:lnSpc>
              <a:spcBef>
                <a:spcPts val="680"/>
              </a:spcBef>
              <a:tabLst>
                <a:tab pos="1063625" algn="l"/>
                <a:tab pos="1673225" algn="l"/>
                <a:tab pos="2481263"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生活福祉分野　ヤングケアラーに</a:t>
            </a:r>
            <a:r>
              <a:rPr sz="1000" b="1" dirty="0" err="1">
                <a:solidFill>
                  <a:srgbClr val="414042"/>
                </a:solidFill>
                <a:latin typeface="Meiryo UI" panose="020B0604030504040204" pitchFamily="50" charset="-128"/>
                <a:ea typeface="Meiryo UI" panose="020B0604030504040204" pitchFamily="50" charset="-128"/>
                <a:cs typeface="Source Han Sans JP Heavy"/>
              </a:rPr>
              <a:t>気付くポイントの一例（チェックリスト</a:t>
            </a: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1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4" name="object 39">
            <a:extLst>
              <a:ext uri="{FF2B5EF4-FFF2-40B4-BE49-F238E27FC236}">
                <a16:creationId xmlns:a16="http://schemas.microsoft.com/office/drawing/2014/main" id="{F2398622-A347-8C9F-BE76-E2FC625F4FE4}"/>
              </a:ext>
            </a:extLst>
          </p:cNvPr>
          <p:cNvSpPr/>
          <p:nvPr/>
        </p:nvSpPr>
        <p:spPr>
          <a:xfrm>
            <a:off x="922498" y="6633677"/>
            <a:ext cx="188594" cy="188595"/>
          </a:xfrm>
          <a:prstGeom prst="rect">
            <a:avLst/>
          </a:prstGeom>
          <a:blipFill>
            <a:blip r:embed="rId1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 name="object 42">
            <a:extLst>
              <a:ext uri="{FF2B5EF4-FFF2-40B4-BE49-F238E27FC236}">
                <a16:creationId xmlns:a16="http://schemas.microsoft.com/office/drawing/2014/main" id="{637CEEDF-B3A8-401A-73A8-EC71C134E2F1}"/>
              </a:ext>
            </a:extLst>
          </p:cNvPr>
          <p:cNvSpPr/>
          <p:nvPr/>
        </p:nvSpPr>
        <p:spPr>
          <a:xfrm>
            <a:off x="939913" y="659962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0" name="テキスト ボックス 69">
            <a:extLst>
              <a:ext uri="{FF2B5EF4-FFF2-40B4-BE49-F238E27FC236}">
                <a16:creationId xmlns:a16="http://schemas.microsoft.com/office/drawing/2014/main" id="{A068B568-6C03-FCA6-12A1-0445C139FB72}"/>
              </a:ext>
            </a:extLst>
          </p:cNvPr>
          <p:cNvSpPr txBox="1"/>
          <p:nvPr/>
        </p:nvSpPr>
        <p:spPr>
          <a:xfrm>
            <a:off x="1114425" y="660446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保清されていない（同じ服を着ている、入浴をしていない様子がうかがえる）</a:t>
            </a:r>
          </a:p>
        </p:txBody>
      </p:sp>
      <p:sp>
        <p:nvSpPr>
          <p:cNvPr id="77" name="object 14">
            <a:extLst>
              <a:ext uri="{FF2B5EF4-FFF2-40B4-BE49-F238E27FC236}">
                <a16:creationId xmlns:a16="http://schemas.microsoft.com/office/drawing/2014/main" id="{AC55FAD9-1030-9735-0EF1-334CAD41B163}"/>
              </a:ext>
            </a:extLst>
          </p:cNvPr>
          <p:cNvSpPr/>
          <p:nvPr/>
        </p:nvSpPr>
        <p:spPr>
          <a:xfrm>
            <a:off x="919323" y="2841965"/>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8" name="object 15">
            <a:extLst>
              <a:ext uri="{FF2B5EF4-FFF2-40B4-BE49-F238E27FC236}">
                <a16:creationId xmlns:a16="http://schemas.microsoft.com/office/drawing/2014/main" id="{BFE979F7-5B79-7CDF-9883-3337E3E023C5}"/>
              </a:ext>
            </a:extLst>
          </p:cNvPr>
          <p:cNvSpPr/>
          <p:nvPr/>
        </p:nvSpPr>
        <p:spPr>
          <a:xfrm>
            <a:off x="936738" y="280791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92" name="テキスト ボックス 91">
            <a:extLst>
              <a:ext uri="{FF2B5EF4-FFF2-40B4-BE49-F238E27FC236}">
                <a16:creationId xmlns:a16="http://schemas.microsoft.com/office/drawing/2014/main" id="{6C7963D7-1FCC-D17B-F051-A086C20C7E5E}"/>
              </a:ext>
            </a:extLst>
          </p:cNvPr>
          <p:cNvSpPr txBox="1"/>
          <p:nvPr/>
        </p:nvSpPr>
        <p:spPr>
          <a:xfrm>
            <a:off x="1111250" y="2816629"/>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アルコール・薬物・ギャンブル問題を抱える家族に対応している</a:t>
            </a:r>
          </a:p>
        </p:txBody>
      </p:sp>
      <p:sp>
        <p:nvSpPr>
          <p:cNvPr id="105" name="object 39">
            <a:extLst>
              <a:ext uri="{FF2B5EF4-FFF2-40B4-BE49-F238E27FC236}">
                <a16:creationId xmlns:a16="http://schemas.microsoft.com/office/drawing/2014/main" id="{193A45EF-25F8-A5F9-D6E0-7F2F106BBD61}"/>
              </a:ext>
            </a:extLst>
          </p:cNvPr>
          <p:cNvSpPr/>
          <p:nvPr/>
        </p:nvSpPr>
        <p:spPr>
          <a:xfrm>
            <a:off x="922498" y="6926405"/>
            <a:ext cx="188594" cy="188595"/>
          </a:xfrm>
          <a:prstGeom prst="rect">
            <a:avLst/>
          </a:prstGeom>
          <a:blipFill>
            <a:blip r:embed="rId1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6" name="object 42">
            <a:extLst>
              <a:ext uri="{FF2B5EF4-FFF2-40B4-BE49-F238E27FC236}">
                <a16:creationId xmlns:a16="http://schemas.microsoft.com/office/drawing/2014/main" id="{B826365E-F9D1-A7C9-D4FE-2405B9FE2C5A}"/>
              </a:ext>
            </a:extLst>
          </p:cNvPr>
          <p:cNvSpPr/>
          <p:nvPr/>
        </p:nvSpPr>
        <p:spPr>
          <a:xfrm>
            <a:off x="939913" y="689235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7" name="テキスト ボックス 106">
            <a:extLst>
              <a:ext uri="{FF2B5EF4-FFF2-40B4-BE49-F238E27FC236}">
                <a16:creationId xmlns:a16="http://schemas.microsoft.com/office/drawing/2014/main" id="{93E61091-8F49-D3FE-6400-E48246F82410}"/>
              </a:ext>
            </a:extLst>
          </p:cNvPr>
          <p:cNvSpPr txBox="1"/>
          <p:nvPr/>
        </p:nvSpPr>
        <p:spPr>
          <a:xfrm>
            <a:off x="1114425" y="6897195"/>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（認知症や精神疾患などで）目を離せない家族の見守りや声かけなどの気遣いをしている</a:t>
            </a:r>
          </a:p>
        </p:txBody>
      </p:sp>
    </p:spTree>
    <p:extLst>
      <p:ext uri="{BB962C8B-B14F-4D97-AF65-F5344CB8AC3E}">
        <p14:creationId xmlns:p14="http://schemas.microsoft.com/office/powerpoint/2010/main" val="1999632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bject 2"/>
          <p:cNvSpPr txBox="1"/>
          <p:nvPr/>
        </p:nvSpPr>
        <p:spPr>
          <a:xfrm>
            <a:off x="707306" y="615950"/>
            <a:ext cx="5001895" cy="256480"/>
          </a:xfrm>
          <a:prstGeom prst="rect">
            <a:avLst/>
          </a:prstGeom>
        </p:spPr>
        <p:txBody>
          <a:bodyPr vert="horz" wrap="square" lIns="0" tIns="86360" rIns="0" bIns="0" rtlCol="0">
            <a:spAutoFit/>
          </a:bodyPr>
          <a:lstStyle/>
          <a:p>
            <a:pPr marL="200660" indent="-188595">
              <a:lnSpc>
                <a:spcPct val="100000"/>
              </a:lnSpc>
              <a:buChar char="■"/>
              <a:tabLst>
                <a:tab pos="201295" algn="l"/>
              </a:tabLst>
            </a:pPr>
            <a:r>
              <a:rPr lang="ja-JP" altLang="en-US" sz="1100" b="1" dirty="0">
                <a:solidFill>
                  <a:srgbClr val="231F20"/>
                </a:solidFill>
                <a:latin typeface="Meiryo UI" panose="020B0604030504040204" pitchFamily="50" charset="-128"/>
                <a:ea typeface="Meiryo UI" panose="020B0604030504040204" pitchFamily="50" charset="-128"/>
                <a:cs typeface="Source Han Sans JP"/>
              </a:rPr>
              <a:t>障害福祉</a:t>
            </a:r>
            <a:endParaRPr sz="1100" dirty="0">
              <a:latin typeface="Meiryo UI" panose="020B0604030504040204" pitchFamily="50" charset="-128"/>
              <a:ea typeface="Meiryo UI" panose="020B0604030504040204" pitchFamily="50" charset="-128"/>
              <a:cs typeface="Source Han Sans JP"/>
            </a:endParaRPr>
          </a:p>
        </p:txBody>
      </p:sp>
      <p:sp>
        <p:nvSpPr>
          <p:cNvPr id="46" name="object 3">
            <a:extLst>
              <a:ext uri="{FF2B5EF4-FFF2-40B4-BE49-F238E27FC236}">
                <a16:creationId xmlns:a16="http://schemas.microsoft.com/office/drawing/2014/main" id="{3FF8BED7-6709-4B38-AC81-B84892A0963E}"/>
              </a:ext>
            </a:extLst>
          </p:cNvPr>
          <p:cNvSpPr/>
          <p:nvPr/>
        </p:nvSpPr>
        <p:spPr>
          <a:xfrm>
            <a:off x="720001" y="936002"/>
            <a:ext cx="6120130" cy="216535"/>
          </a:xfrm>
          <a:custGeom>
            <a:avLst/>
            <a:gdLst/>
            <a:ahLst/>
            <a:cxnLst/>
            <a:rect l="l" t="t" r="r" b="b"/>
            <a:pathLst>
              <a:path w="6120130" h="216534">
                <a:moveTo>
                  <a:pt x="6120003" y="0"/>
                </a:moveTo>
                <a:lnTo>
                  <a:pt x="0" y="0"/>
                </a:lnTo>
                <a:lnTo>
                  <a:pt x="0" y="216001"/>
                </a:lnTo>
                <a:lnTo>
                  <a:pt x="6120003" y="216001"/>
                </a:lnTo>
                <a:lnTo>
                  <a:pt x="6120003" y="0"/>
                </a:lnTo>
                <a:close/>
              </a:path>
            </a:pathLst>
          </a:custGeom>
          <a:solidFill>
            <a:srgbClr val="956DAF"/>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子供がケアをしている様子</a:t>
            </a:r>
            <a:endParaRPr kumimoji="1" lang="ja-JP" altLang="en-US" sz="1100" b="1" dirty="0">
              <a:solidFill>
                <a:prstClr val="white"/>
              </a:solidFill>
              <a:latin typeface="Meiryo UI"/>
              <a:ea typeface="Meiryo UI"/>
            </a:endParaRPr>
          </a:p>
        </p:txBody>
      </p:sp>
      <p:sp>
        <p:nvSpPr>
          <p:cNvPr id="48" name="object 4">
            <a:extLst>
              <a:ext uri="{FF2B5EF4-FFF2-40B4-BE49-F238E27FC236}">
                <a16:creationId xmlns:a16="http://schemas.microsoft.com/office/drawing/2014/main" id="{5306991D-48BD-464D-B9FF-FE9B421AF254}"/>
              </a:ext>
            </a:extLst>
          </p:cNvPr>
          <p:cNvSpPr/>
          <p:nvPr/>
        </p:nvSpPr>
        <p:spPr>
          <a:xfrm>
            <a:off x="720013" y="1152017"/>
            <a:ext cx="6120130" cy="2076500"/>
          </a:xfrm>
          <a:custGeom>
            <a:avLst/>
            <a:gdLst/>
            <a:ahLst/>
            <a:cxnLst/>
            <a:rect l="l" t="t" r="r" b="b"/>
            <a:pathLst>
              <a:path w="6120130" h="1692275">
                <a:moveTo>
                  <a:pt x="0" y="1691817"/>
                </a:moveTo>
                <a:lnTo>
                  <a:pt x="6119990" y="1691817"/>
                </a:lnTo>
                <a:lnTo>
                  <a:pt x="6119990" y="0"/>
                </a:lnTo>
                <a:lnTo>
                  <a:pt x="0" y="0"/>
                </a:lnTo>
                <a:lnTo>
                  <a:pt x="0" y="1691817"/>
                </a:lnTo>
                <a:close/>
              </a:path>
            </a:pathLst>
          </a:custGeom>
          <a:solidFill>
            <a:srgbClr val="EEEAF4"/>
          </a:solidFill>
        </p:spPr>
        <p:txBody>
          <a:bodyPr wrap="square" lIns="0" tIns="0" rIns="0" bIns="0" rtlCol="0"/>
          <a:lstStyle/>
          <a:p>
            <a:pPr defTabSz="914400"/>
            <a:endParaRPr kumimoji="1">
              <a:solidFill>
                <a:prstClr val="black"/>
              </a:solidFill>
              <a:latin typeface="Meiryo UI"/>
              <a:ea typeface="Meiryo UI"/>
            </a:endParaRPr>
          </a:p>
        </p:txBody>
      </p:sp>
      <p:sp>
        <p:nvSpPr>
          <p:cNvPr id="49" name="object 5">
            <a:extLst>
              <a:ext uri="{FF2B5EF4-FFF2-40B4-BE49-F238E27FC236}">
                <a16:creationId xmlns:a16="http://schemas.microsoft.com/office/drawing/2014/main" id="{CB2EF36C-973A-4F13-92A5-3957A8E4B8AE}"/>
              </a:ext>
            </a:extLst>
          </p:cNvPr>
          <p:cNvSpPr/>
          <p:nvPr/>
        </p:nvSpPr>
        <p:spPr>
          <a:xfrm>
            <a:off x="720008" y="1152008"/>
            <a:ext cx="6120130" cy="0"/>
          </a:xfrm>
          <a:custGeom>
            <a:avLst/>
            <a:gdLst/>
            <a:ahLst/>
            <a:cxnLst/>
            <a:rect l="l" t="t" r="r" b="b"/>
            <a:pathLst>
              <a:path w="6120130">
                <a:moveTo>
                  <a:pt x="0" y="0"/>
                </a:moveTo>
                <a:lnTo>
                  <a:pt x="6120003" y="0"/>
                </a:lnTo>
              </a:path>
            </a:pathLst>
          </a:custGeom>
          <a:ln w="3175">
            <a:solidFill>
              <a:srgbClr val="956DAF"/>
            </a:solidFill>
          </a:ln>
        </p:spPr>
        <p:txBody>
          <a:bodyPr wrap="square" lIns="0" tIns="0" rIns="0" bIns="0" rtlCol="0"/>
          <a:lstStyle/>
          <a:p>
            <a:pPr defTabSz="914400"/>
            <a:endParaRPr kumimoji="1">
              <a:solidFill>
                <a:prstClr val="black"/>
              </a:solidFill>
              <a:latin typeface="Meiryo UI"/>
              <a:ea typeface="Meiryo UI"/>
            </a:endParaRPr>
          </a:p>
        </p:txBody>
      </p:sp>
      <p:sp>
        <p:nvSpPr>
          <p:cNvPr id="50" name="object 6">
            <a:extLst>
              <a:ext uri="{FF2B5EF4-FFF2-40B4-BE49-F238E27FC236}">
                <a16:creationId xmlns:a16="http://schemas.microsoft.com/office/drawing/2014/main" id="{F2C59375-2B38-4FDA-83FE-EBD6E34C9359}"/>
              </a:ext>
            </a:extLst>
          </p:cNvPr>
          <p:cNvSpPr/>
          <p:nvPr/>
        </p:nvSpPr>
        <p:spPr>
          <a:xfrm>
            <a:off x="919331" y="1254605"/>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1" name="object 7">
            <a:extLst>
              <a:ext uri="{FF2B5EF4-FFF2-40B4-BE49-F238E27FC236}">
                <a16:creationId xmlns:a16="http://schemas.microsoft.com/office/drawing/2014/main" id="{A9C0F76E-24FD-4B95-A44F-362290C79E51}"/>
              </a:ext>
            </a:extLst>
          </p:cNvPr>
          <p:cNvSpPr/>
          <p:nvPr/>
        </p:nvSpPr>
        <p:spPr>
          <a:xfrm>
            <a:off x="919331" y="1511302"/>
            <a:ext cx="188594" cy="188594"/>
          </a:xfrm>
          <a:prstGeom prst="rect">
            <a:avLst/>
          </a:prstGeom>
          <a:blipFill>
            <a:blip r:embed="rId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2" name="object 8">
            <a:extLst>
              <a:ext uri="{FF2B5EF4-FFF2-40B4-BE49-F238E27FC236}">
                <a16:creationId xmlns:a16="http://schemas.microsoft.com/office/drawing/2014/main" id="{72770566-2023-4BB1-A15E-6BB0B5A33E83}"/>
              </a:ext>
            </a:extLst>
          </p:cNvPr>
          <p:cNvSpPr/>
          <p:nvPr/>
        </p:nvSpPr>
        <p:spPr>
          <a:xfrm>
            <a:off x="919331" y="1768000"/>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3" name="object 9">
            <a:extLst>
              <a:ext uri="{FF2B5EF4-FFF2-40B4-BE49-F238E27FC236}">
                <a16:creationId xmlns:a16="http://schemas.microsoft.com/office/drawing/2014/main" id="{4970AC3A-E51D-40E8-ABAB-A02B34C1A44A}"/>
              </a:ext>
            </a:extLst>
          </p:cNvPr>
          <p:cNvSpPr/>
          <p:nvPr/>
        </p:nvSpPr>
        <p:spPr>
          <a:xfrm>
            <a:off x="919331" y="2024693"/>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4" name="object 10">
            <a:extLst>
              <a:ext uri="{FF2B5EF4-FFF2-40B4-BE49-F238E27FC236}">
                <a16:creationId xmlns:a16="http://schemas.microsoft.com/office/drawing/2014/main" id="{D513FA35-2BD7-4BDE-9567-03A1153BF2D3}"/>
              </a:ext>
            </a:extLst>
          </p:cNvPr>
          <p:cNvSpPr/>
          <p:nvPr/>
        </p:nvSpPr>
        <p:spPr>
          <a:xfrm>
            <a:off x="919331" y="2281391"/>
            <a:ext cx="188594" cy="188594"/>
          </a:xfrm>
          <a:prstGeom prst="rect">
            <a:avLst/>
          </a:prstGeom>
          <a:blipFill>
            <a:blip r:embed="rId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5" name="object 11">
            <a:extLst>
              <a:ext uri="{FF2B5EF4-FFF2-40B4-BE49-F238E27FC236}">
                <a16:creationId xmlns:a16="http://schemas.microsoft.com/office/drawing/2014/main" id="{5F5B1AF0-0917-4415-BDAA-D4200FE3DAC8}"/>
              </a:ext>
            </a:extLst>
          </p:cNvPr>
          <p:cNvSpPr/>
          <p:nvPr/>
        </p:nvSpPr>
        <p:spPr>
          <a:xfrm>
            <a:off x="936746" y="147725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6" name="object 12">
            <a:extLst>
              <a:ext uri="{FF2B5EF4-FFF2-40B4-BE49-F238E27FC236}">
                <a16:creationId xmlns:a16="http://schemas.microsoft.com/office/drawing/2014/main" id="{FF42FEF4-92E0-4264-A884-3E5462FAD286}"/>
              </a:ext>
            </a:extLst>
          </p:cNvPr>
          <p:cNvSpPr/>
          <p:nvPr/>
        </p:nvSpPr>
        <p:spPr>
          <a:xfrm>
            <a:off x="936746" y="173394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7" name="object 13">
            <a:extLst>
              <a:ext uri="{FF2B5EF4-FFF2-40B4-BE49-F238E27FC236}">
                <a16:creationId xmlns:a16="http://schemas.microsoft.com/office/drawing/2014/main" id="{30A350C2-50D6-4CE3-B676-CCF6C23354F3}"/>
              </a:ext>
            </a:extLst>
          </p:cNvPr>
          <p:cNvSpPr/>
          <p:nvPr/>
        </p:nvSpPr>
        <p:spPr>
          <a:xfrm>
            <a:off x="936746" y="199064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8" name="object 14">
            <a:extLst>
              <a:ext uri="{FF2B5EF4-FFF2-40B4-BE49-F238E27FC236}">
                <a16:creationId xmlns:a16="http://schemas.microsoft.com/office/drawing/2014/main" id="{F67D37D2-EAF2-4F2F-B4D5-794172984794}"/>
              </a:ext>
            </a:extLst>
          </p:cNvPr>
          <p:cNvSpPr/>
          <p:nvPr/>
        </p:nvSpPr>
        <p:spPr>
          <a:xfrm>
            <a:off x="936746" y="224734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59" name="object 15">
            <a:extLst>
              <a:ext uri="{FF2B5EF4-FFF2-40B4-BE49-F238E27FC236}">
                <a16:creationId xmlns:a16="http://schemas.microsoft.com/office/drawing/2014/main" id="{8ABD4D20-BEB8-4E15-84E9-9F4295225610}"/>
              </a:ext>
            </a:extLst>
          </p:cNvPr>
          <p:cNvSpPr/>
          <p:nvPr/>
        </p:nvSpPr>
        <p:spPr>
          <a:xfrm>
            <a:off x="919331" y="2552636"/>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0" name="object 16">
            <a:extLst>
              <a:ext uri="{FF2B5EF4-FFF2-40B4-BE49-F238E27FC236}">
                <a16:creationId xmlns:a16="http://schemas.microsoft.com/office/drawing/2014/main" id="{663899D3-9D11-4AFC-9959-4CB4278AEF58}"/>
              </a:ext>
            </a:extLst>
          </p:cNvPr>
          <p:cNvSpPr/>
          <p:nvPr/>
        </p:nvSpPr>
        <p:spPr>
          <a:xfrm>
            <a:off x="936746" y="251858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1" name="object 17">
            <a:extLst>
              <a:ext uri="{FF2B5EF4-FFF2-40B4-BE49-F238E27FC236}">
                <a16:creationId xmlns:a16="http://schemas.microsoft.com/office/drawing/2014/main" id="{CD508FBD-F2FE-4A8E-9172-DD9EE810E3E1}"/>
              </a:ext>
            </a:extLst>
          </p:cNvPr>
          <p:cNvSpPr/>
          <p:nvPr/>
        </p:nvSpPr>
        <p:spPr>
          <a:xfrm>
            <a:off x="720001" y="3115537"/>
            <a:ext cx="6120130" cy="216535"/>
          </a:xfrm>
          <a:custGeom>
            <a:avLst/>
            <a:gdLst/>
            <a:ahLst/>
            <a:cxnLst/>
            <a:rect l="l" t="t" r="r" b="b"/>
            <a:pathLst>
              <a:path w="6120130" h="216535">
                <a:moveTo>
                  <a:pt x="6120003" y="0"/>
                </a:moveTo>
                <a:lnTo>
                  <a:pt x="0" y="0"/>
                </a:lnTo>
                <a:lnTo>
                  <a:pt x="0" y="216001"/>
                </a:lnTo>
                <a:lnTo>
                  <a:pt x="6120003" y="216001"/>
                </a:lnTo>
                <a:lnTo>
                  <a:pt x="6120003" y="0"/>
                </a:lnTo>
                <a:close/>
              </a:path>
            </a:pathLst>
          </a:custGeom>
          <a:solidFill>
            <a:srgbClr val="657CBD"/>
          </a:solidFill>
        </p:spPr>
        <p:txBody>
          <a:bodyPr wrap="square" lIns="0" tIns="0" rIns="0" bIns="0" rtlCol="0" anchor="ctr"/>
          <a:lstStyle/>
          <a:p>
            <a:pPr algn="ctr" defTabSz="914400"/>
            <a:r>
              <a:rPr kumimoji="1" lang="ja-JP" altLang="en-US" sz="1100" b="1">
                <a:solidFill>
                  <a:prstClr val="white"/>
                </a:solidFill>
                <a:latin typeface="Meiryo UI"/>
                <a:ea typeface="Meiryo UI"/>
              </a:rPr>
              <a:t>ケアによる影響と思われる子供の様子</a:t>
            </a:r>
            <a:endParaRPr kumimoji="1" lang="ja-JP" altLang="en-US" sz="1100" b="1" dirty="0">
              <a:solidFill>
                <a:prstClr val="white"/>
              </a:solidFill>
              <a:latin typeface="Meiryo UI"/>
              <a:ea typeface="Meiryo UI"/>
            </a:endParaRPr>
          </a:p>
        </p:txBody>
      </p:sp>
      <p:sp>
        <p:nvSpPr>
          <p:cNvPr id="62" name="object 18">
            <a:extLst>
              <a:ext uri="{FF2B5EF4-FFF2-40B4-BE49-F238E27FC236}">
                <a16:creationId xmlns:a16="http://schemas.microsoft.com/office/drawing/2014/main" id="{329A2E5C-90D8-4333-839C-DC918C7788EC}"/>
              </a:ext>
            </a:extLst>
          </p:cNvPr>
          <p:cNvSpPr/>
          <p:nvPr/>
        </p:nvSpPr>
        <p:spPr>
          <a:xfrm>
            <a:off x="720013" y="3331539"/>
            <a:ext cx="6120130" cy="2190750"/>
          </a:xfrm>
          <a:custGeom>
            <a:avLst/>
            <a:gdLst/>
            <a:ahLst/>
            <a:cxnLst/>
            <a:rect l="l" t="t" r="r" b="b"/>
            <a:pathLst>
              <a:path w="6120130" h="2190750">
                <a:moveTo>
                  <a:pt x="0" y="2190661"/>
                </a:moveTo>
                <a:lnTo>
                  <a:pt x="6119990" y="2190661"/>
                </a:lnTo>
                <a:lnTo>
                  <a:pt x="6119990" y="0"/>
                </a:lnTo>
                <a:lnTo>
                  <a:pt x="0" y="0"/>
                </a:lnTo>
                <a:lnTo>
                  <a:pt x="0" y="2190661"/>
                </a:lnTo>
                <a:close/>
              </a:path>
            </a:pathLst>
          </a:custGeom>
          <a:solidFill>
            <a:srgbClr val="E9EBF6"/>
          </a:solidFill>
        </p:spPr>
        <p:txBody>
          <a:bodyPr wrap="square" lIns="0" tIns="0" rIns="0" bIns="0" rtlCol="0"/>
          <a:lstStyle/>
          <a:p>
            <a:pPr defTabSz="914400"/>
            <a:endParaRPr kumimoji="1">
              <a:solidFill>
                <a:prstClr val="black"/>
              </a:solidFill>
              <a:latin typeface="Meiryo UI"/>
              <a:ea typeface="Meiryo UI"/>
            </a:endParaRPr>
          </a:p>
        </p:txBody>
      </p:sp>
      <p:sp>
        <p:nvSpPr>
          <p:cNvPr id="63" name="object 19">
            <a:extLst>
              <a:ext uri="{FF2B5EF4-FFF2-40B4-BE49-F238E27FC236}">
                <a16:creationId xmlns:a16="http://schemas.microsoft.com/office/drawing/2014/main" id="{B45305A0-3288-4086-A83B-FABBAB595EAF}"/>
              </a:ext>
            </a:extLst>
          </p:cNvPr>
          <p:cNvSpPr/>
          <p:nvPr/>
        </p:nvSpPr>
        <p:spPr>
          <a:xfrm>
            <a:off x="720008" y="3331543"/>
            <a:ext cx="6120130" cy="0"/>
          </a:xfrm>
          <a:custGeom>
            <a:avLst/>
            <a:gdLst/>
            <a:ahLst/>
            <a:cxnLst/>
            <a:rect l="l" t="t" r="r" b="b"/>
            <a:pathLst>
              <a:path w="6120130">
                <a:moveTo>
                  <a:pt x="0" y="0"/>
                </a:moveTo>
                <a:lnTo>
                  <a:pt x="6120003" y="0"/>
                </a:lnTo>
              </a:path>
            </a:pathLst>
          </a:custGeom>
          <a:ln w="3175">
            <a:solidFill>
              <a:srgbClr val="657BBC"/>
            </a:solidFill>
          </a:ln>
        </p:spPr>
        <p:txBody>
          <a:bodyPr wrap="square" lIns="0" tIns="0" rIns="0" bIns="0" rtlCol="0"/>
          <a:lstStyle/>
          <a:p>
            <a:pPr defTabSz="914400"/>
            <a:endParaRPr kumimoji="1">
              <a:solidFill>
                <a:prstClr val="black"/>
              </a:solidFill>
              <a:latin typeface="Meiryo UI"/>
              <a:ea typeface="Meiryo UI"/>
            </a:endParaRPr>
          </a:p>
        </p:txBody>
      </p:sp>
      <p:sp>
        <p:nvSpPr>
          <p:cNvPr id="64" name="object 20">
            <a:extLst>
              <a:ext uri="{FF2B5EF4-FFF2-40B4-BE49-F238E27FC236}">
                <a16:creationId xmlns:a16="http://schemas.microsoft.com/office/drawing/2014/main" id="{F676D2A4-BBF8-4554-A713-B836A36746BF}"/>
              </a:ext>
            </a:extLst>
          </p:cNvPr>
          <p:cNvSpPr/>
          <p:nvPr/>
        </p:nvSpPr>
        <p:spPr>
          <a:xfrm>
            <a:off x="919331" y="3434136"/>
            <a:ext cx="188594" cy="188594"/>
          </a:xfrm>
          <a:prstGeom prst="rect">
            <a:avLst/>
          </a:prstGeom>
          <a:blipFill>
            <a:blip r:embed="rId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5" name="object 21">
            <a:extLst>
              <a:ext uri="{FF2B5EF4-FFF2-40B4-BE49-F238E27FC236}">
                <a16:creationId xmlns:a16="http://schemas.microsoft.com/office/drawing/2014/main" id="{590224BF-2194-4A3F-A04A-3B088138BA80}"/>
              </a:ext>
            </a:extLst>
          </p:cNvPr>
          <p:cNvSpPr/>
          <p:nvPr/>
        </p:nvSpPr>
        <p:spPr>
          <a:xfrm>
            <a:off x="919331" y="3690833"/>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6" name="object 22">
            <a:extLst>
              <a:ext uri="{FF2B5EF4-FFF2-40B4-BE49-F238E27FC236}">
                <a16:creationId xmlns:a16="http://schemas.microsoft.com/office/drawing/2014/main" id="{05BAB52D-D4F6-4BC9-9341-FF76AFA0BBBF}"/>
              </a:ext>
            </a:extLst>
          </p:cNvPr>
          <p:cNvSpPr/>
          <p:nvPr/>
        </p:nvSpPr>
        <p:spPr>
          <a:xfrm>
            <a:off x="919331" y="3947531"/>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7" name="object 23">
            <a:extLst>
              <a:ext uri="{FF2B5EF4-FFF2-40B4-BE49-F238E27FC236}">
                <a16:creationId xmlns:a16="http://schemas.microsoft.com/office/drawing/2014/main" id="{613E61FF-F44C-4302-B84E-F9B41CA59C5F}"/>
              </a:ext>
            </a:extLst>
          </p:cNvPr>
          <p:cNvSpPr/>
          <p:nvPr/>
        </p:nvSpPr>
        <p:spPr>
          <a:xfrm>
            <a:off x="919331" y="4204223"/>
            <a:ext cx="188594" cy="188594"/>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8" name="object 24">
            <a:extLst>
              <a:ext uri="{FF2B5EF4-FFF2-40B4-BE49-F238E27FC236}">
                <a16:creationId xmlns:a16="http://schemas.microsoft.com/office/drawing/2014/main" id="{E4BCDA4A-E35B-4C29-AAAD-E772BFEA82A2}"/>
              </a:ext>
            </a:extLst>
          </p:cNvPr>
          <p:cNvSpPr/>
          <p:nvPr/>
        </p:nvSpPr>
        <p:spPr>
          <a:xfrm>
            <a:off x="919331" y="4460921"/>
            <a:ext cx="188594" cy="188595"/>
          </a:xfrm>
          <a:prstGeom prst="rect">
            <a:avLst/>
          </a:prstGeom>
          <a:blipFill>
            <a:blip r:embed="rId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69" name="object 25">
            <a:extLst>
              <a:ext uri="{FF2B5EF4-FFF2-40B4-BE49-F238E27FC236}">
                <a16:creationId xmlns:a16="http://schemas.microsoft.com/office/drawing/2014/main" id="{67F268FB-D6B0-4C93-8108-EA08C0EB644C}"/>
              </a:ext>
            </a:extLst>
          </p:cNvPr>
          <p:cNvSpPr/>
          <p:nvPr/>
        </p:nvSpPr>
        <p:spPr>
          <a:xfrm>
            <a:off x="919331" y="4717618"/>
            <a:ext cx="188594" cy="188595"/>
          </a:xfrm>
          <a:prstGeom prst="rect">
            <a:avLst/>
          </a:prstGeom>
          <a:blipFill>
            <a:blip r:embed="rId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70" name="object 26">
            <a:extLst>
              <a:ext uri="{FF2B5EF4-FFF2-40B4-BE49-F238E27FC236}">
                <a16:creationId xmlns:a16="http://schemas.microsoft.com/office/drawing/2014/main" id="{0840B7F6-C93D-44D5-9BED-65E479867471}"/>
              </a:ext>
            </a:extLst>
          </p:cNvPr>
          <p:cNvSpPr/>
          <p:nvPr/>
        </p:nvSpPr>
        <p:spPr>
          <a:xfrm>
            <a:off x="3973459" y="4717618"/>
            <a:ext cx="188595" cy="188595"/>
          </a:xfrm>
          <a:prstGeom prst="rect">
            <a:avLst/>
          </a:prstGeom>
          <a:blipFill>
            <a:blip r:embed="rId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71" name="object 27">
            <a:extLst>
              <a:ext uri="{FF2B5EF4-FFF2-40B4-BE49-F238E27FC236}">
                <a16:creationId xmlns:a16="http://schemas.microsoft.com/office/drawing/2014/main" id="{E7DEE6E3-5E2F-4805-9BA5-93FF7061534D}"/>
              </a:ext>
            </a:extLst>
          </p:cNvPr>
          <p:cNvSpPr/>
          <p:nvPr/>
        </p:nvSpPr>
        <p:spPr>
          <a:xfrm>
            <a:off x="919331" y="4974308"/>
            <a:ext cx="188594" cy="188595"/>
          </a:xfrm>
          <a:prstGeom prst="rect">
            <a:avLst/>
          </a:prstGeom>
          <a:blipFill>
            <a:blip r:embed="rId1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72" name="object 28">
            <a:extLst>
              <a:ext uri="{FF2B5EF4-FFF2-40B4-BE49-F238E27FC236}">
                <a16:creationId xmlns:a16="http://schemas.microsoft.com/office/drawing/2014/main" id="{2A91280F-8B23-4384-B06F-D01C7FB7E2D6}"/>
              </a:ext>
            </a:extLst>
          </p:cNvPr>
          <p:cNvSpPr/>
          <p:nvPr/>
        </p:nvSpPr>
        <p:spPr>
          <a:xfrm>
            <a:off x="919331" y="5231006"/>
            <a:ext cx="188594" cy="188595"/>
          </a:xfrm>
          <a:prstGeom prst="rect">
            <a:avLst/>
          </a:prstGeom>
          <a:blipFill>
            <a:blip r:embed="rId1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73" name="object 29">
            <a:extLst>
              <a:ext uri="{FF2B5EF4-FFF2-40B4-BE49-F238E27FC236}">
                <a16:creationId xmlns:a16="http://schemas.microsoft.com/office/drawing/2014/main" id="{2FA7DCA0-E014-441C-853C-8128029D20F7}"/>
              </a:ext>
            </a:extLst>
          </p:cNvPr>
          <p:cNvSpPr/>
          <p:nvPr/>
        </p:nvSpPr>
        <p:spPr>
          <a:xfrm>
            <a:off x="936746" y="365678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4" name="object 30">
            <a:extLst>
              <a:ext uri="{FF2B5EF4-FFF2-40B4-BE49-F238E27FC236}">
                <a16:creationId xmlns:a16="http://schemas.microsoft.com/office/drawing/2014/main" id="{C8CFD5D6-E192-4ED6-BE8D-B9BDBAA496FE}"/>
              </a:ext>
            </a:extLst>
          </p:cNvPr>
          <p:cNvSpPr/>
          <p:nvPr/>
        </p:nvSpPr>
        <p:spPr>
          <a:xfrm>
            <a:off x="936746" y="391347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5" name="object 31">
            <a:extLst>
              <a:ext uri="{FF2B5EF4-FFF2-40B4-BE49-F238E27FC236}">
                <a16:creationId xmlns:a16="http://schemas.microsoft.com/office/drawing/2014/main" id="{948661D8-6E47-4D59-A863-BEBE73EECFA6}"/>
              </a:ext>
            </a:extLst>
          </p:cNvPr>
          <p:cNvSpPr/>
          <p:nvPr/>
        </p:nvSpPr>
        <p:spPr>
          <a:xfrm>
            <a:off x="936746" y="391347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6" name="object 32">
            <a:extLst>
              <a:ext uri="{FF2B5EF4-FFF2-40B4-BE49-F238E27FC236}">
                <a16:creationId xmlns:a16="http://schemas.microsoft.com/office/drawing/2014/main" id="{61E1FF84-AA16-44EA-AF53-310BC97E2D9B}"/>
              </a:ext>
            </a:extLst>
          </p:cNvPr>
          <p:cNvSpPr/>
          <p:nvPr/>
        </p:nvSpPr>
        <p:spPr>
          <a:xfrm>
            <a:off x="936746" y="417017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7" name="object 33">
            <a:extLst>
              <a:ext uri="{FF2B5EF4-FFF2-40B4-BE49-F238E27FC236}">
                <a16:creationId xmlns:a16="http://schemas.microsoft.com/office/drawing/2014/main" id="{2B741052-D02D-43AB-BAD8-0DF1C1C73E8E}"/>
              </a:ext>
            </a:extLst>
          </p:cNvPr>
          <p:cNvSpPr/>
          <p:nvPr/>
        </p:nvSpPr>
        <p:spPr>
          <a:xfrm>
            <a:off x="936746" y="442687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8" name="object 34">
            <a:extLst>
              <a:ext uri="{FF2B5EF4-FFF2-40B4-BE49-F238E27FC236}">
                <a16:creationId xmlns:a16="http://schemas.microsoft.com/office/drawing/2014/main" id="{EE2F04E4-E5A6-4D78-83EC-19688873ADD4}"/>
              </a:ext>
            </a:extLst>
          </p:cNvPr>
          <p:cNvSpPr/>
          <p:nvPr/>
        </p:nvSpPr>
        <p:spPr>
          <a:xfrm>
            <a:off x="936746" y="468356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79" name="object 35">
            <a:extLst>
              <a:ext uri="{FF2B5EF4-FFF2-40B4-BE49-F238E27FC236}">
                <a16:creationId xmlns:a16="http://schemas.microsoft.com/office/drawing/2014/main" id="{B99B8954-EE09-45A1-B028-FC56C688D6D6}"/>
              </a:ext>
            </a:extLst>
          </p:cNvPr>
          <p:cNvSpPr/>
          <p:nvPr/>
        </p:nvSpPr>
        <p:spPr>
          <a:xfrm>
            <a:off x="936746" y="494026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0" name="object 36">
            <a:extLst>
              <a:ext uri="{FF2B5EF4-FFF2-40B4-BE49-F238E27FC236}">
                <a16:creationId xmlns:a16="http://schemas.microsoft.com/office/drawing/2014/main" id="{51374CF6-0A0E-4AAA-9E3C-F5DA7A3EB92F}"/>
              </a:ext>
            </a:extLst>
          </p:cNvPr>
          <p:cNvSpPr/>
          <p:nvPr/>
        </p:nvSpPr>
        <p:spPr>
          <a:xfrm>
            <a:off x="936746" y="519695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1" name="object 37">
            <a:extLst>
              <a:ext uri="{FF2B5EF4-FFF2-40B4-BE49-F238E27FC236}">
                <a16:creationId xmlns:a16="http://schemas.microsoft.com/office/drawing/2014/main" id="{1800A497-D8EA-425F-A730-E7E6DD421EC0}"/>
              </a:ext>
            </a:extLst>
          </p:cNvPr>
          <p:cNvSpPr/>
          <p:nvPr/>
        </p:nvSpPr>
        <p:spPr>
          <a:xfrm>
            <a:off x="720001" y="5522200"/>
            <a:ext cx="6120130" cy="216535"/>
          </a:xfrm>
          <a:custGeom>
            <a:avLst/>
            <a:gdLst/>
            <a:ahLst/>
            <a:cxnLst/>
            <a:rect l="l" t="t" r="r" b="b"/>
            <a:pathLst>
              <a:path w="6120130" h="216535">
                <a:moveTo>
                  <a:pt x="6120003" y="0"/>
                </a:moveTo>
                <a:lnTo>
                  <a:pt x="0" y="0"/>
                </a:lnTo>
                <a:lnTo>
                  <a:pt x="0" y="216001"/>
                </a:lnTo>
                <a:lnTo>
                  <a:pt x="6120003" y="216001"/>
                </a:lnTo>
                <a:lnTo>
                  <a:pt x="6120003" y="0"/>
                </a:lnTo>
                <a:close/>
              </a:path>
            </a:pathLst>
          </a:custGeom>
          <a:solidFill>
            <a:srgbClr val="519FD7"/>
          </a:solidFill>
        </p:spPr>
        <p:txBody>
          <a:bodyPr wrap="square" lIns="0" tIns="0" rIns="0" bIns="0" rtlCol="0" anchor="ctr"/>
          <a:lstStyle/>
          <a:p>
            <a:pPr algn="ctr" defTabSz="914400"/>
            <a:r>
              <a:rPr kumimoji="1" lang="ja-JP" altLang="en-US" sz="1100" b="1">
                <a:solidFill>
                  <a:prstClr val="white"/>
                </a:solidFill>
                <a:latin typeface="Meiryo UI"/>
                <a:ea typeface="Meiryo UI"/>
              </a:rPr>
              <a:t>子供が必要な世話をされていない様子</a:t>
            </a:r>
            <a:endParaRPr kumimoji="1" lang="ja-JP" altLang="en-US" sz="1100" b="1" dirty="0">
              <a:solidFill>
                <a:prstClr val="white"/>
              </a:solidFill>
              <a:latin typeface="Meiryo UI"/>
              <a:ea typeface="Meiryo UI"/>
            </a:endParaRPr>
          </a:p>
        </p:txBody>
      </p:sp>
      <p:sp>
        <p:nvSpPr>
          <p:cNvPr id="82" name="object 38">
            <a:extLst>
              <a:ext uri="{FF2B5EF4-FFF2-40B4-BE49-F238E27FC236}">
                <a16:creationId xmlns:a16="http://schemas.microsoft.com/office/drawing/2014/main" id="{00B6BDAD-0AD0-483A-89DF-2257E4B6AC90}"/>
              </a:ext>
            </a:extLst>
          </p:cNvPr>
          <p:cNvSpPr/>
          <p:nvPr/>
        </p:nvSpPr>
        <p:spPr>
          <a:xfrm>
            <a:off x="720013" y="5738202"/>
            <a:ext cx="6120130" cy="1265810"/>
          </a:xfrm>
          <a:custGeom>
            <a:avLst/>
            <a:gdLst/>
            <a:ahLst/>
            <a:cxnLst/>
            <a:rect l="l" t="t" r="r" b="b"/>
            <a:pathLst>
              <a:path w="6120130" h="907414">
                <a:moveTo>
                  <a:pt x="0" y="907186"/>
                </a:moveTo>
                <a:lnTo>
                  <a:pt x="6119990" y="907186"/>
                </a:lnTo>
                <a:lnTo>
                  <a:pt x="6119990" y="0"/>
                </a:lnTo>
                <a:lnTo>
                  <a:pt x="0" y="0"/>
                </a:lnTo>
                <a:lnTo>
                  <a:pt x="0" y="907186"/>
                </a:lnTo>
                <a:close/>
              </a:path>
            </a:pathLst>
          </a:custGeom>
          <a:solidFill>
            <a:srgbClr val="EAF0F9"/>
          </a:solidFill>
        </p:spPr>
        <p:txBody>
          <a:bodyPr wrap="square" lIns="0" tIns="0" rIns="0" bIns="0" rtlCol="0"/>
          <a:lstStyle/>
          <a:p>
            <a:pPr defTabSz="914400"/>
            <a:endParaRPr kumimoji="1" dirty="0">
              <a:solidFill>
                <a:prstClr val="black"/>
              </a:solidFill>
              <a:latin typeface="Meiryo UI"/>
              <a:ea typeface="Meiryo UI"/>
            </a:endParaRPr>
          </a:p>
        </p:txBody>
      </p:sp>
      <p:sp>
        <p:nvSpPr>
          <p:cNvPr id="83" name="object 39">
            <a:extLst>
              <a:ext uri="{FF2B5EF4-FFF2-40B4-BE49-F238E27FC236}">
                <a16:creationId xmlns:a16="http://schemas.microsoft.com/office/drawing/2014/main" id="{D68E2BBC-15BD-476E-9AB4-00E5FF587E1B}"/>
              </a:ext>
            </a:extLst>
          </p:cNvPr>
          <p:cNvSpPr/>
          <p:nvPr/>
        </p:nvSpPr>
        <p:spPr>
          <a:xfrm>
            <a:off x="720008" y="5738206"/>
            <a:ext cx="6120130" cy="0"/>
          </a:xfrm>
          <a:custGeom>
            <a:avLst/>
            <a:gdLst/>
            <a:ahLst/>
            <a:cxnLst/>
            <a:rect l="l" t="t" r="r" b="b"/>
            <a:pathLst>
              <a:path w="6120130">
                <a:moveTo>
                  <a:pt x="0" y="0"/>
                </a:moveTo>
                <a:lnTo>
                  <a:pt x="6120003" y="0"/>
                </a:lnTo>
              </a:path>
            </a:pathLst>
          </a:custGeom>
          <a:ln w="3175">
            <a:solidFill>
              <a:srgbClr val="509FD7"/>
            </a:solidFill>
          </a:ln>
        </p:spPr>
        <p:txBody>
          <a:bodyPr wrap="square" lIns="0" tIns="0" rIns="0" bIns="0" rtlCol="0"/>
          <a:lstStyle/>
          <a:p>
            <a:pPr defTabSz="914400"/>
            <a:endParaRPr kumimoji="1">
              <a:solidFill>
                <a:prstClr val="black"/>
              </a:solidFill>
              <a:latin typeface="Meiryo UI"/>
              <a:ea typeface="Meiryo UI"/>
            </a:endParaRPr>
          </a:p>
        </p:txBody>
      </p:sp>
      <p:sp>
        <p:nvSpPr>
          <p:cNvPr id="84" name="object 40">
            <a:extLst>
              <a:ext uri="{FF2B5EF4-FFF2-40B4-BE49-F238E27FC236}">
                <a16:creationId xmlns:a16="http://schemas.microsoft.com/office/drawing/2014/main" id="{B81E364F-7FBE-46E4-998A-EBF1558F2739}"/>
              </a:ext>
            </a:extLst>
          </p:cNvPr>
          <p:cNvSpPr/>
          <p:nvPr/>
        </p:nvSpPr>
        <p:spPr>
          <a:xfrm>
            <a:off x="919331" y="5840806"/>
            <a:ext cx="188594" cy="188595"/>
          </a:xfrm>
          <a:prstGeom prst="rect">
            <a:avLst/>
          </a:prstGeom>
          <a:blipFill>
            <a:blip r:embed="rId12"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5" name="object 41">
            <a:extLst>
              <a:ext uri="{FF2B5EF4-FFF2-40B4-BE49-F238E27FC236}">
                <a16:creationId xmlns:a16="http://schemas.microsoft.com/office/drawing/2014/main" id="{4D8DCB52-B11C-4692-9689-CCC1CB487AEB}"/>
              </a:ext>
            </a:extLst>
          </p:cNvPr>
          <p:cNvSpPr/>
          <p:nvPr/>
        </p:nvSpPr>
        <p:spPr>
          <a:xfrm>
            <a:off x="919331" y="6097503"/>
            <a:ext cx="188594" cy="188595"/>
          </a:xfrm>
          <a:prstGeom prst="rect">
            <a:avLst/>
          </a:prstGeom>
          <a:blipFill>
            <a:blip r:embed="rId1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6" name="object 42">
            <a:extLst>
              <a:ext uri="{FF2B5EF4-FFF2-40B4-BE49-F238E27FC236}">
                <a16:creationId xmlns:a16="http://schemas.microsoft.com/office/drawing/2014/main" id="{10BBA4ED-82E9-4D4C-8978-129806CF5D96}"/>
              </a:ext>
            </a:extLst>
          </p:cNvPr>
          <p:cNvSpPr/>
          <p:nvPr/>
        </p:nvSpPr>
        <p:spPr>
          <a:xfrm>
            <a:off x="919331" y="6354194"/>
            <a:ext cx="188594" cy="188595"/>
          </a:xfrm>
          <a:prstGeom prst="rect">
            <a:avLst/>
          </a:prstGeom>
          <a:blipFill>
            <a:blip r:embed="rId1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7" name="object 43">
            <a:extLst>
              <a:ext uri="{FF2B5EF4-FFF2-40B4-BE49-F238E27FC236}">
                <a16:creationId xmlns:a16="http://schemas.microsoft.com/office/drawing/2014/main" id="{C78F3048-381D-4230-BCBC-40B7A90FC868}"/>
              </a:ext>
            </a:extLst>
          </p:cNvPr>
          <p:cNvSpPr/>
          <p:nvPr/>
        </p:nvSpPr>
        <p:spPr>
          <a:xfrm>
            <a:off x="3973459" y="5840806"/>
            <a:ext cx="188595" cy="188595"/>
          </a:xfrm>
          <a:prstGeom prst="rect">
            <a:avLst/>
          </a:prstGeom>
          <a:blipFill>
            <a:blip r:embed="rId15"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8" name="object 44">
            <a:extLst>
              <a:ext uri="{FF2B5EF4-FFF2-40B4-BE49-F238E27FC236}">
                <a16:creationId xmlns:a16="http://schemas.microsoft.com/office/drawing/2014/main" id="{498F0D9C-6819-4A13-AE1C-D0630792F61D}"/>
              </a:ext>
            </a:extLst>
          </p:cNvPr>
          <p:cNvSpPr/>
          <p:nvPr/>
        </p:nvSpPr>
        <p:spPr>
          <a:xfrm>
            <a:off x="936746" y="606344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89" name="object 45">
            <a:extLst>
              <a:ext uri="{FF2B5EF4-FFF2-40B4-BE49-F238E27FC236}">
                <a16:creationId xmlns:a16="http://schemas.microsoft.com/office/drawing/2014/main" id="{F248845B-3C68-48FC-9224-048142DDA634}"/>
              </a:ext>
            </a:extLst>
          </p:cNvPr>
          <p:cNvSpPr/>
          <p:nvPr/>
        </p:nvSpPr>
        <p:spPr>
          <a:xfrm>
            <a:off x="936746" y="6320146"/>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90" name="object 46">
            <a:extLst>
              <a:ext uri="{FF2B5EF4-FFF2-40B4-BE49-F238E27FC236}">
                <a16:creationId xmlns:a16="http://schemas.microsoft.com/office/drawing/2014/main" id="{89E65706-D4ED-42FB-A550-3EC0B615036E}"/>
              </a:ext>
            </a:extLst>
          </p:cNvPr>
          <p:cNvSpPr/>
          <p:nvPr/>
        </p:nvSpPr>
        <p:spPr>
          <a:xfrm>
            <a:off x="720001" y="6891019"/>
            <a:ext cx="6120130" cy="216535"/>
          </a:xfrm>
          <a:custGeom>
            <a:avLst/>
            <a:gdLst/>
            <a:ahLst/>
            <a:cxnLst/>
            <a:rect l="l" t="t" r="r" b="b"/>
            <a:pathLst>
              <a:path w="6120130" h="216534">
                <a:moveTo>
                  <a:pt x="6120003" y="0"/>
                </a:moveTo>
                <a:lnTo>
                  <a:pt x="0" y="0"/>
                </a:lnTo>
                <a:lnTo>
                  <a:pt x="0" y="216001"/>
                </a:lnTo>
                <a:lnTo>
                  <a:pt x="6120003" y="216001"/>
                </a:lnTo>
                <a:lnTo>
                  <a:pt x="6120003" y="0"/>
                </a:lnTo>
                <a:close/>
              </a:path>
            </a:pathLst>
          </a:custGeom>
          <a:solidFill>
            <a:srgbClr val="BD73B0"/>
          </a:solidFill>
        </p:spPr>
        <p:txBody>
          <a:bodyPr wrap="square" lIns="0" tIns="0" rIns="0" bIns="0" rtlCol="0" anchor="ctr"/>
          <a:lstStyle/>
          <a:p>
            <a:pPr algn="ctr" defTabSz="914400"/>
            <a:r>
              <a:rPr kumimoji="1" lang="ja-JP" altLang="en-US" sz="1100" b="1">
                <a:solidFill>
                  <a:prstClr val="white"/>
                </a:solidFill>
                <a:latin typeface="Meiryo UI"/>
                <a:ea typeface="Meiryo UI"/>
              </a:rPr>
              <a:t>保護者・家族の様子</a:t>
            </a:r>
            <a:endParaRPr kumimoji="1" lang="ja-JP" altLang="en-US" sz="1100" b="1" dirty="0">
              <a:solidFill>
                <a:prstClr val="white"/>
              </a:solidFill>
              <a:latin typeface="Meiryo UI"/>
              <a:ea typeface="Meiryo UI"/>
            </a:endParaRPr>
          </a:p>
        </p:txBody>
      </p:sp>
      <p:sp>
        <p:nvSpPr>
          <p:cNvPr id="91" name="object 47">
            <a:extLst>
              <a:ext uri="{FF2B5EF4-FFF2-40B4-BE49-F238E27FC236}">
                <a16:creationId xmlns:a16="http://schemas.microsoft.com/office/drawing/2014/main" id="{05CEFE55-7F62-4DBD-ABA5-22762B8264F2}"/>
              </a:ext>
            </a:extLst>
          </p:cNvPr>
          <p:cNvSpPr/>
          <p:nvPr/>
        </p:nvSpPr>
        <p:spPr>
          <a:xfrm>
            <a:off x="720013" y="7107034"/>
            <a:ext cx="6120130" cy="2704465"/>
          </a:xfrm>
          <a:custGeom>
            <a:avLst/>
            <a:gdLst/>
            <a:ahLst/>
            <a:cxnLst/>
            <a:rect l="l" t="t" r="r" b="b"/>
            <a:pathLst>
              <a:path w="6120130" h="2704465">
                <a:moveTo>
                  <a:pt x="0" y="2704045"/>
                </a:moveTo>
                <a:lnTo>
                  <a:pt x="6119990" y="2704045"/>
                </a:lnTo>
                <a:lnTo>
                  <a:pt x="6119990" y="0"/>
                </a:lnTo>
                <a:lnTo>
                  <a:pt x="0" y="0"/>
                </a:lnTo>
                <a:lnTo>
                  <a:pt x="0" y="2704045"/>
                </a:lnTo>
                <a:close/>
              </a:path>
            </a:pathLst>
          </a:custGeom>
          <a:solidFill>
            <a:srgbClr val="F4ECF5"/>
          </a:solidFill>
        </p:spPr>
        <p:txBody>
          <a:bodyPr wrap="square" lIns="0" tIns="0" rIns="0" bIns="0" rtlCol="0"/>
          <a:lstStyle/>
          <a:p>
            <a:pPr defTabSz="914400"/>
            <a:endParaRPr kumimoji="1">
              <a:solidFill>
                <a:prstClr val="black"/>
              </a:solidFill>
              <a:latin typeface="Meiryo UI"/>
              <a:ea typeface="Meiryo UI"/>
            </a:endParaRPr>
          </a:p>
        </p:txBody>
      </p:sp>
      <p:sp>
        <p:nvSpPr>
          <p:cNvPr id="92" name="object 48">
            <a:extLst>
              <a:ext uri="{FF2B5EF4-FFF2-40B4-BE49-F238E27FC236}">
                <a16:creationId xmlns:a16="http://schemas.microsoft.com/office/drawing/2014/main" id="{0DA2BC82-8AC3-48CF-B8EE-E323CA8FF526}"/>
              </a:ext>
            </a:extLst>
          </p:cNvPr>
          <p:cNvSpPr/>
          <p:nvPr/>
        </p:nvSpPr>
        <p:spPr>
          <a:xfrm>
            <a:off x="919331" y="7209630"/>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3" name="object 49">
            <a:extLst>
              <a:ext uri="{FF2B5EF4-FFF2-40B4-BE49-F238E27FC236}">
                <a16:creationId xmlns:a16="http://schemas.microsoft.com/office/drawing/2014/main" id="{026D626E-FE60-497B-B26C-444B8E4D2230}"/>
              </a:ext>
            </a:extLst>
          </p:cNvPr>
          <p:cNvSpPr/>
          <p:nvPr/>
        </p:nvSpPr>
        <p:spPr>
          <a:xfrm>
            <a:off x="919331" y="7466320"/>
            <a:ext cx="188594" cy="188595"/>
          </a:xfrm>
          <a:prstGeom prst="rect">
            <a:avLst/>
          </a:prstGeom>
          <a:blipFill>
            <a:blip r:embed="rId1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4" name="object 50">
            <a:extLst>
              <a:ext uri="{FF2B5EF4-FFF2-40B4-BE49-F238E27FC236}">
                <a16:creationId xmlns:a16="http://schemas.microsoft.com/office/drawing/2014/main" id="{A828923A-F92D-4DDB-ADF7-BCDF4B3D5F27}"/>
              </a:ext>
            </a:extLst>
          </p:cNvPr>
          <p:cNvSpPr/>
          <p:nvPr/>
        </p:nvSpPr>
        <p:spPr>
          <a:xfrm>
            <a:off x="919331" y="7723018"/>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5" name="object 51">
            <a:extLst>
              <a:ext uri="{FF2B5EF4-FFF2-40B4-BE49-F238E27FC236}">
                <a16:creationId xmlns:a16="http://schemas.microsoft.com/office/drawing/2014/main" id="{5CBE8AD1-C3D7-4744-9AB3-A74FE761A5F0}"/>
              </a:ext>
            </a:extLst>
          </p:cNvPr>
          <p:cNvSpPr/>
          <p:nvPr/>
        </p:nvSpPr>
        <p:spPr>
          <a:xfrm>
            <a:off x="919331" y="7979709"/>
            <a:ext cx="188594" cy="188595"/>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6" name="object 52">
            <a:extLst>
              <a:ext uri="{FF2B5EF4-FFF2-40B4-BE49-F238E27FC236}">
                <a16:creationId xmlns:a16="http://schemas.microsoft.com/office/drawing/2014/main" id="{8DF18D4E-2F6E-4BA7-88A4-ABC18B79CDFF}"/>
              </a:ext>
            </a:extLst>
          </p:cNvPr>
          <p:cNvSpPr/>
          <p:nvPr/>
        </p:nvSpPr>
        <p:spPr>
          <a:xfrm>
            <a:off x="919331" y="8236407"/>
            <a:ext cx="188594" cy="188595"/>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7" name="object 53">
            <a:extLst>
              <a:ext uri="{FF2B5EF4-FFF2-40B4-BE49-F238E27FC236}">
                <a16:creationId xmlns:a16="http://schemas.microsoft.com/office/drawing/2014/main" id="{CEFF7690-88C8-4EB0-A043-019820EA3ACF}"/>
              </a:ext>
            </a:extLst>
          </p:cNvPr>
          <p:cNvSpPr/>
          <p:nvPr/>
        </p:nvSpPr>
        <p:spPr>
          <a:xfrm>
            <a:off x="919331" y="8493104"/>
            <a:ext cx="188594" cy="188595"/>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8" name="object 54">
            <a:extLst>
              <a:ext uri="{FF2B5EF4-FFF2-40B4-BE49-F238E27FC236}">
                <a16:creationId xmlns:a16="http://schemas.microsoft.com/office/drawing/2014/main" id="{CD2979A0-CB09-4783-BC5A-42CD5B3FF4FA}"/>
              </a:ext>
            </a:extLst>
          </p:cNvPr>
          <p:cNvSpPr/>
          <p:nvPr/>
        </p:nvSpPr>
        <p:spPr>
          <a:xfrm>
            <a:off x="919331" y="8749795"/>
            <a:ext cx="188594" cy="188595"/>
          </a:xfrm>
          <a:prstGeom prst="rect">
            <a:avLst/>
          </a:prstGeom>
          <a:blipFill>
            <a:blip r:embed="rId18"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99" name="object 55">
            <a:extLst>
              <a:ext uri="{FF2B5EF4-FFF2-40B4-BE49-F238E27FC236}">
                <a16:creationId xmlns:a16="http://schemas.microsoft.com/office/drawing/2014/main" id="{D93B783F-3F9F-4F61-8622-E96847E889D7}"/>
              </a:ext>
            </a:extLst>
          </p:cNvPr>
          <p:cNvSpPr/>
          <p:nvPr/>
        </p:nvSpPr>
        <p:spPr>
          <a:xfrm>
            <a:off x="3973459" y="7466320"/>
            <a:ext cx="188595" cy="188595"/>
          </a:xfrm>
          <a:prstGeom prst="rect">
            <a:avLst/>
          </a:prstGeom>
          <a:blipFill>
            <a:blip r:embed="rId19"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0" name="object 56">
            <a:extLst>
              <a:ext uri="{FF2B5EF4-FFF2-40B4-BE49-F238E27FC236}">
                <a16:creationId xmlns:a16="http://schemas.microsoft.com/office/drawing/2014/main" id="{F1DC4ADD-5F99-43D1-B85F-344EDAD85F6A}"/>
              </a:ext>
            </a:extLst>
          </p:cNvPr>
          <p:cNvSpPr/>
          <p:nvPr/>
        </p:nvSpPr>
        <p:spPr>
          <a:xfrm>
            <a:off x="3973459" y="8749795"/>
            <a:ext cx="188595" cy="188595"/>
          </a:xfrm>
          <a:prstGeom prst="rect">
            <a:avLst/>
          </a:prstGeom>
          <a:blipFill>
            <a:blip r:embed="rId20"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1" name="object 57">
            <a:extLst>
              <a:ext uri="{FF2B5EF4-FFF2-40B4-BE49-F238E27FC236}">
                <a16:creationId xmlns:a16="http://schemas.microsoft.com/office/drawing/2014/main" id="{1A5392E9-5C40-446B-8DE4-9ED05D9A20C4}"/>
              </a:ext>
            </a:extLst>
          </p:cNvPr>
          <p:cNvSpPr/>
          <p:nvPr/>
        </p:nvSpPr>
        <p:spPr>
          <a:xfrm>
            <a:off x="919331" y="9006493"/>
            <a:ext cx="188594" cy="188595"/>
          </a:xfrm>
          <a:prstGeom prst="rect">
            <a:avLst/>
          </a:prstGeom>
          <a:blipFill>
            <a:blip r:embed="rId21"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2" name="object 58">
            <a:extLst>
              <a:ext uri="{FF2B5EF4-FFF2-40B4-BE49-F238E27FC236}">
                <a16:creationId xmlns:a16="http://schemas.microsoft.com/office/drawing/2014/main" id="{5AB26F24-6E1D-4B68-B577-1E8558146515}"/>
              </a:ext>
            </a:extLst>
          </p:cNvPr>
          <p:cNvSpPr/>
          <p:nvPr/>
        </p:nvSpPr>
        <p:spPr>
          <a:xfrm>
            <a:off x="919331" y="9263191"/>
            <a:ext cx="188594" cy="188595"/>
          </a:xfrm>
          <a:prstGeom prst="rect">
            <a:avLst/>
          </a:prstGeom>
          <a:blipFill>
            <a:blip r:embed="rId16"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3" name="object 59">
            <a:extLst>
              <a:ext uri="{FF2B5EF4-FFF2-40B4-BE49-F238E27FC236}">
                <a16:creationId xmlns:a16="http://schemas.microsoft.com/office/drawing/2014/main" id="{9A7C56D3-E808-48C1-9F7D-D67BDAF633A0}"/>
              </a:ext>
            </a:extLst>
          </p:cNvPr>
          <p:cNvSpPr/>
          <p:nvPr/>
        </p:nvSpPr>
        <p:spPr>
          <a:xfrm>
            <a:off x="919331" y="9519882"/>
            <a:ext cx="188594" cy="188595"/>
          </a:xfrm>
          <a:prstGeom prst="rect">
            <a:avLst/>
          </a:prstGeom>
          <a:blipFill>
            <a:blip r:embed="rId17"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104" name="object 66">
            <a:extLst>
              <a:ext uri="{FF2B5EF4-FFF2-40B4-BE49-F238E27FC236}">
                <a16:creationId xmlns:a16="http://schemas.microsoft.com/office/drawing/2014/main" id="{FA747800-7E89-4740-9BCF-0C809687DAB1}"/>
              </a:ext>
            </a:extLst>
          </p:cNvPr>
          <p:cNvSpPr/>
          <p:nvPr/>
        </p:nvSpPr>
        <p:spPr>
          <a:xfrm>
            <a:off x="936746" y="743227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5" name="object 67">
            <a:extLst>
              <a:ext uri="{FF2B5EF4-FFF2-40B4-BE49-F238E27FC236}">
                <a16:creationId xmlns:a16="http://schemas.microsoft.com/office/drawing/2014/main" id="{0E000566-3E0B-4F8B-A21A-551FD55F6596}"/>
              </a:ext>
            </a:extLst>
          </p:cNvPr>
          <p:cNvSpPr/>
          <p:nvPr/>
        </p:nvSpPr>
        <p:spPr>
          <a:xfrm>
            <a:off x="936746" y="768897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6" name="object 68">
            <a:extLst>
              <a:ext uri="{FF2B5EF4-FFF2-40B4-BE49-F238E27FC236}">
                <a16:creationId xmlns:a16="http://schemas.microsoft.com/office/drawing/2014/main" id="{7ADAD4B7-752D-4BA6-A7F8-97C1C2BC0087}"/>
              </a:ext>
            </a:extLst>
          </p:cNvPr>
          <p:cNvSpPr/>
          <p:nvPr/>
        </p:nvSpPr>
        <p:spPr>
          <a:xfrm>
            <a:off x="936746" y="7945661"/>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7" name="object 69">
            <a:extLst>
              <a:ext uri="{FF2B5EF4-FFF2-40B4-BE49-F238E27FC236}">
                <a16:creationId xmlns:a16="http://schemas.microsoft.com/office/drawing/2014/main" id="{C973623B-CA6F-46BB-87E4-F193F5894C4B}"/>
              </a:ext>
            </a:extLst>
          </p:cNvPr>
          <p:cNvSpPr/>
          <p:nvPr/>
        </p:nvSpPr>
        <p:spPr>
          <a:xfrm>
            <a:off x="936746" y="8202359"/>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8" name="object 70">
            <a:extLst>
              <a:ext uri="{FF2B5EF4-FFF2-40B4-BE49-F238E27FC236}">
                <a16:creationId xmlns:a16="http://schemas.microsoft.com/office/drawing/2014/main" id="{770C6137-54D0-45EA-B423-FCB77E677028}"/>
              </a:ext>
            </a:extLst>
          </p:cNvPr>
          <p:cNvSpPr/>
          <p:nvPr/>
        </p:nvSpPr>
        <p:spPr>
          <a:xfrm>
            <a:off x="936746" y="845905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09" name="object 71">
            <a:extLst>
              <a:ext uri="{FF2B5EF4-FFF2-40B4-BE49-F238E27FC236}">
                <a16:creationId xmlns:a16="http://schemas.microsoft.com/office/drawing/2014/main" id="{13E8C593-00C0-4044-A3CA-BC06D207F687}"/>
              </a:ext>
            </a:extLst>
          </p:cNvPr>
          <p:cNvSpPr/>
          <p:nvPr/>
        </p:nvSpPr>
        <p:spPr>
          <a:xfrm>
            <a:off x="936746" y="8715748"/>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10" name="object 72">
            <a:extLst>
              <a:ext uri="{FF2B5EF4-FFF2-40B4-BE49-F238E27FC236}">
                <a16:creationId xmlns:a16="http://schemas.microsoft.com/office/drawing/2014/main" id="{519F63DF-8881-4134-8EF6-C46540D78B08}"/>
              </a:ext>
            </a:extLst>
          </p:cNvPr>
          <p:cNvSpPr/>
          <p:nvPr/>
        </p:nvSpPr>
        <p:spPr>
          <a:xfrm>
            <a:off x="936746" y="8972445"/>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11" name="object 73">
            <a:extLst>
              <a:ext uri="{FF2B5EF4-FFF2-40B4-BE49-F238E27FC236}">
                <a16:creationId xmlns:a16="http://schemas.microsoft.com/office/drawing/2014/main" id="{B1B776F0-7549-4901-8972-EE6A3C774EBB}"/>
              </a:ext>
            </a:extLst>
          </p:cNvPr>
          <p:cNvSpPr/>
          <p:nvPr/>
        </p:nvSpPr>
        <p:spPr>
          <a:xfrm>
            <a:off x="936746" y="922913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12" name="object 74">
            <a:extLst>
              <a:ext uri="{FF2B5EF4-FFF2-40B4-BE49-F238E27FC236}">
                <a16:creationId xmlns:a16="http://schemas.microsoft.com/office/drawing/2014/main" id="{ED9C8FE4-2F01-4460-956D-2F409CFA8035}"/>
              </a:ext>
            </a:extLst>
          </p:cNvPr>
          <p:cNvSpPr/>
          <p:nvPr/>
        </p:nvSpPr>
        <p:spPr>
          <a:xfrm>
            <a:off x="936746" y="9485833"/>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113" name="テキスト ボックス 112">
            <a:extLst>
              <a:ext uri="{FF2B5EF4-FFF2-40B4-BE49-F238E27FC236}">
                <a16:creationId xmlns:a16="http://schemas.microsoft.com/office/drawing/2014/main" id="{D5F99038-F57C-4907-B41D-4C6D284387CB}"/>
              </a:ext>
            </a:extLst>
          </p:cNvPr>
          <p:cNvSpPr txBox="1"/>
          <p:nvPr/>
        </p:nvSpPr>
        <p:spPr>
          <a:xfrm>
            <a:off x="1111250" y="7187145"/>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介護や通院・治療が必要な家族、障害を持つ家族がいる</a:t>
            </a:r>
          </a:p>
        </p:txBody>
      </p:sp>
      <p:sp>
        <p:nvSpPr>
          <p:cNvPr id="114" name="テキスト ボックス 113">
            <a:extLst>
              <a:ext uri="{FF2B5EF4-FFF2-40B4-BE49-F238E27FC236}">
                <a16:creationId xmlns:a16="http://schemas.microsoft.com/office/drawing/2014/main" id="{F2712305-14AF-4254-9242-21CC986F8677}"/>
              </a:ext>
            </a:extLst>
          </p:cNvPr>
          <p:cNvSpPr txBox="1"/>
          <p:nvPr/>
        </p:nvSpPr>
        <p:spPr>
          <a:xfrm>
            <a:off x="1111250" y="7434796"/>
            <a:ext cx="2556000" cy="253916"/>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多子世帯   幼い子供（きょうだい）がいる</a:t>
            </a:r>
          </a:p>
        </p:txBody>
      </p:sp>
      <p:sp>
        <p:nvSpPr>
          <p:cNvPr id="115" name="テキスト ボックス 114">
            <a:extLst>
              <a:ext uri="{FF2B5EF4-FFF2-40B4-BE49-F238E27FC236}">
                <a16:creationId xmlns:a16="http://schemas.microsoft.com/office/drawing/2014/main" id="{368620B6-855C-4466-9959-FDE106F0304C}"/>
              </a:ext>
            </a:extLst>
          </p:cNvPr>
          <p:cNvSpPr txBox="1"/>
          <p:nvPr/>
        </p:nvSpPr>
        <p:spPr>
          <a:xfrm>
            <a:off x="4159250" y="7439414"/>
            <a:ext cx="216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経済的に困窮している</a:t>
            </a:r>
          </a:p>
        </p:txBody>
      </p:sp>
      <p:sp>
        <p:nvSpPr>
          <p:cNvPr id="116" name="テキスト ボックス 115">
            <a:extLst>
              <a:ext uri="{FF2B5EF4-FFF2-40B4-BE49-F238E27FC236}">
                <a16:creationId xmlns:a16="http://schemas.microsoft.com/office/drawing/2014/main" id="{38F0BEB5-79F4-42FE-A6AB-8F74313761A6}"/>
              </a:ext>
            </a:extLst>
          </p:cNvPr>
          <p:cNvSpPr txBox="1"/>
          <p:nvPr/>
        </p:nvSpPr>
        <p:spPr>
          <a:xfrm>
            <a:off x="1111250" y="7693379"/>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日本語が母語でない家族がいる</a:t>
            </a:r>
          </a:p>
        </p:txBody>
      </p:sp>
      <p:sp>
        <p:nvSpPr>
          <p:cNvPr id="117" name="テキスト ボックス 116">
            <a:extLst>
              <a:ext uri="{FF2B5EF4-FFF2-40B4-BE49-F238E27FC236}">
                <a16:creationId xmlns:a16="http://schemas.microsoft.com/office/drawing/2014/main" id="{68309AF6-D49C-48A4-A331-1C7C4C5E823E}"/>
              </a:ext>
            </a:extLst>
          </p:cNvPr>
          <p:cNvSpPr txBox="1"/>
          <p:nvPr/>
        </p:nvSpPr>
        <p:spPr>
          <a:xfrm>
            <a:off x="1111250" y="7948565"/>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疲れている様子や精神的に不安定な様子がみられる</a:t>
            </a:r>
          </a:p>
        </p:txBody>
      </p:sp>
      <p:sp>
        <p:nvSpPr>
          <p:cNvPr id="118" name="テキスト ボックス 117">
            <a:extLst>
              <a:ext uri="{FF2B5EF4-FFF2-40B4-BE49-F238E27FC236}">
                <a16:creationId xmlns:a16="http://schemas.microsoft.com/office/drawing/2014/main" id="{2D525068-D739-4643-B371-84052C913998}"/>
              </a:ext>
            </a:extLst>
          </p:cNvPr>
          <p:cNvSpPr txBox="1"/>
          <p:nvPr/>
        </p:nvSpPr>
        <p:spPr>
          <a:xfrm>
            <a:off x="1111250" y="8204602"/>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仕事や家族の世話に追われていて余裕のない様子である</a:t>
            </a:r>
          </a:p>
        </p:txBody>
      </p:sp>
      <p:sp>
        <p:nvSpPr>
          <p:cNvPr id="119" name="テキスト ボックス 118">
            <a:extLst>
              <a:ext uri="{FF2B5EF4-FFF2-40B4-BE49-F238E27FC236}">
                <a16:creationId xmlns:a16="http://schemas.microsoft.com/office/drawing/2014/main" id="{C473D7C3-211C-4B39-A5B1-1A95C88D8EA3}"/>
              </a:ext>
            </a:extLst>
          </p:cNvPr>
          <p:cNvSpPr txBox="1"/>
          <p:nvPr/>
        </p:nvSpPr>
        <p:spPr>
          <a:xfrm>
            <a:off x="1111250" y="8459455"/>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家事等ができないことで、子供に影響が出ないかを心配している</a:t>
            </a:r>
          </a:p>
        </p:txBody>
      </p:sp>
      <p:sp>
        <p:nvSpPr>
          <p:cNvPr id="120" name="テキスト ボックス 119">
            <a:extLst>
              <a:ext uri="{FF2B5EF4-FFF2-40B4-BE49-F238E27FC236}">
                <a16:creationId xmlns:a16="http://schemas.microsoft.com/office/drawing/2014/main" id="{500D835C-AB58-4DE6-9B6B-7F9A185DCB12}"/>
              </a:ext>
            </a:extLst>
          </p:cNvPr>
          <p:cNvSpPr txBox="1"/>
          <p:nvPr/>
        </p:nvSpPr>
        <p:spPr>
          <a:xfrm>
            <a:off x="1111250" y="8710319"/>
            <a:ext cx="216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家庭訪問時に家の中が散らかっている</a:t>
            </a:r>
          </a:p>
        </p:txBody>
      </p:sp>
      <p:sp>
        <p:nvSpPr>
          <p:cNvPr id="121" name="テキスト ボックス 120">
            <a:extLst>
              <a:ext uri="{FF2B5EF4-FFF2-40B4-BE49-F238E27FC236}">
                <a16:creationId xmlns:a16="http://schemas.microsoft.com/office/drawing/2014/main" id="{448FE0DC-36CF-4BAF-B352-EDAFD36E1182}"/>
              </a:ext>
            </a:extLst>
          </p:cNvPr>
          <p:cNvSpPr txBox="1"/>
          <p:nvPr/>
        </p:nvSpPr>
        <p:spPr>
          <a:xfrm>
            <a:off x="4159250" y="8711418"/>
            <a:ext cx="216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手続きの遅れ・漏れ等がある </a:t>
            </a:r>
          </a:p>
        </p:txBody>
      </p:sp>
      <p:sp>
        <p:nvSpPr>
          <p:cNvPr id="122" name="テキスト ボックス 121">
            <a:extLst>
              <a:ext uri="{FF2B5EF4-FFF2-40B4-BE49-F238E27FC236}">
                <a16:creationId xmlns:a16="http://schemas.microsoft.com/office/drawing/2014/main" id="{6C83B4F6-A65D-4AED-A9FC-A808343BFD29}"/>
              </a:ext>
            </a:extLst>
          </p:cNvPr>
          <p:cNvSpPr txBox="1"/>
          <p:nvPr/>
        </p:nvSpPr>
        <p:spPr>
          <a:xfrm>
            <a:off x="1111250" y="8971258"/>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家族の世話について、子供をあてにしている</a:t>
            </a:r>
          </a:p>
        </p:txBody>
      </p:sp>
      <p:sp>
        <p:nvSpPr>
          <p:cNvPr id="123" name="テキスト ボックス 122">
            <a:extLst>
              <a:ext uri="{FF2B5EF4-FFF2-40B4-BE49-F238E27FC236}">
                <a16:creationId xmlns:a16="http://schemas.microsoft.com/office/drawing/2014/main" id="{AF3C34F5-9F84-4878-8682-5FF3D55E5F16}"/>
              </a:ext>
            </a:extLst>
          </p:cNvPr>
          <p:cNvSpPr txBox="1"/>
          <p:nvPr/>
        </p:nvSpPr>
        <p:spPr>
          <a:xfrm>
            <a:off x="1111250" y="923069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家事援助などの必要なサービスを入れたがらない</a:t>
            </a:r>
          </a:p>
        </p:txBody>
      </p:sp>
      <p:sp>
        <p:nvSpPr>
          <p:cNvPr id="124" name="テキスト ボックス 123">
            <a:extLst>
              <a:ext uri="{FF2B5EF4-FFF2-40B4-BE49-F238E27FC236}">
                <a16:creationId xmlns:a16="http://schemas.microsoft.com/office/drawing/2014/main" id="{DD724734-AEBD-4653-87F8-A07313FEF79E}"/>
              </a:ext>
            </a:extLst>
          </p:cNvPr>
          <p:cNvSpPr txBox="1"/>
          <p:nvPr/>
        </p:nvSpPr>
        <p:spPr>
          <a:xfrm>
            <a:off x="1111250" y="948238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保護者が学校の授業参観や面談に行かない、地域の集まりに顔を出さない</a:t>
            </a:r>
          </a:p>
        </p:txBody>
      </p:sp>
      <p:sp>
        <p:nvSpPr>
          <p:cNvPr id="125" name="テキスト ボックス 124">
            <a:extLst>
              <a:ext uri="{FF2B5EF4-FFF2-40B4-BE49-F238E27FC236}">
                <a16:creationId xmlns:a16="http://schemas.microsoft.com/office/drawing/2014/main" id="{CAEA7060-1ABC-4DD7-A4A9-11B2051DEF4F}"/>
              </a:ext>
            </a:extLst>
          </p:cNvPr>
          <p:cNvSpPr txBox="1"/>
          <p:nvPr/>
        </p:nvSpPr>
        <p:spPr>
          <a:xfrm>
            <a:off x="1111250" y="5822455"/>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身なりが整っていない</a:t>
            </a:r>
          </a:p>
        </p:txBody>
      </p:sp>
      <p:sp>
        <p:nvSpPr>
          <p:cNvPr id="126" name="テキスト ボックス 125">
            <a:extLst>
              <a:ext uri="{FF2B5EF4-FFF2-40B4-BE49-F238E27FC236}">
                <a16:creationId xmlns:a16="http://schemas.microsoft.com/office/drawing/2014/main" id="{E73E3C2E-0EE2-4F96-A9AD-D0D165160688}"/>
              </a:ext>
            </a:extLst>
          </p:cNvPr>
          <p:cNvSpPr txBox="1"/>
          <p:nvPr/>
        </p:nvSpPr>
        <p:spPr>
          <a:xfrm>
            <a:off x="4153850" y="5822455"/>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食事の世話がされていないようである</a:t>
            </a:r>
          </a:p>
        </p:txBody>
      </p:sp>
      <p:sp>
        <p:nvSpPr>
          <p:cNvPr id="127" name="テキスト ボックス 126">
            <a:extLst>
              <a:ext uri="{FF2B5EF4-FFF2-40B4-BE49-F238E27FC236}">
                <a16:creationId xmlns:a16="http://schemas.microsoft.com/office/drawing/2014/main" id="{6B705177-61CA-48E6-A1C3-4BE6A4FD8875}"/>
              </a:ext>
            </a:extLst>
          </p:cNvPr>
          <p:cNvSpPr txBox="1"/>
          <p:nvPr/>
        </p:nvSpPr>
        <p:spPr>
          <a:xfrm>
            <a:off x="1111250" y="6064909"/>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保護者等が書くべき手続き書類等を、自分で用意しているようである</a:t>
            </a:r>
          </a:p>
        </p:txBody>
      </p:sp>
      <p:sp>
        <p:nvSpPr>
          <p:cNvPr id="128" name="テキスト ボックス 127">
            <a:extLst>
              <a:ext uri="{FF2B5EF4-FFF2-40B4-BE49-F238E27FC236}">
                <a16:creationId xmlns:a16="http://schemas.microsoft.com/office/drawing/2014/main" id="{30D65BCC-B0DF-441A-8782-2DE525A01559}"/>
              </a:ext>
            </a:extLst>
          </p:cNvPr>
          <p:cNvSpPr txBox="1"/>
          <p:nvPr/>
        </p:nvSpPr>
        <p:spPr>
          <a:xfrm>
            <a:off x="1111250" y="6324984"/>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必要な病院に通院・受診できていない、服薬できていないようである</a:t>
            </a:r>
          </a:p>
        </p:txBody>
      </p:sp>
      <p:sp>
        <p:nvSpPr>
          <p:cNvPr id="133" name="テキスト ボックス 132">
            <a:extLst>
              <a:ext uri="{FF2B5EF4-FFF2-40B4-BE49-F238E27FC236}">
                <a16:creationId xmlns:a16="http://schemas.microsoft.com/office/drawing/2014/main" id="{F7BCFC09-FAF3-4937-9C18-A4E96D823057}"/>
              </a:ext>
            </a:extLst>
          </p:cNvPr>
          <p:cNvSpPr txBox="1"/>
          <p:nvPr/>
        </p:nvSpPr>
        <p:spPr>
          <a:xfrm>
            <a:off x="1111250" y="341553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疲れている様子や精神的な不安定さがみられる</a:t>
            </a:r>
          </a:p>
        </p:txBody>
      </p:sp>
      <p:sp>
        <p:nvSpPr>
          <p:cNvPr id="134" name="テキスト ボックス 133">
            <a:extLst>
              <a:ext uri="{FF2B5EF4-FFF2-40B4-BE49-F238E27FC236}">
                <a16:creationId xmlns:a16="http://schemas.microsoft.com/office/drawing/2014/main" id="{D75FA9C4-75AE-4D5D-92FB-C596D1AA36D0}"/>
              </a:ext>
            </a:extLst>
          </p:cNvPr>
          <p:cNvSpPr txBox="1"/>
          <p:nvPr/>
        </p:nvSpPr>
        <p:spPr>
          <a:xfrm>
            <a:off x="1111250" y="367184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感情の起伏が激しい。または、感情を出さない</a:t>
            </a:r>
          </a:p>
        </p:txBody>
      </p:sp>
      <p:sp>
        <p:nvSpPr>
          <p:cNvPr id="135" name="テキスト ボックス 134">
            <a:extLst>
              <a:ext uri="{FF2B5EF4-FFF2-40B4-BE49-F238E27FC236}">
                <a16:creationId xmlns:a16="http://schemas.microsoft.com/office/drawing/2014/main" id="{3B9616BD-0E06-46AB-9B08-1837F4AFC6EE}"/>
              </a:ext>
            </a:extLst>
          </p:cNvPr>
          <p:cNvSpPr txBox="1"/>
          <p:nvPr/>
        </p:nvSpPr>
        <p:spPr>
          <a:xfrm>
            <a:off x="1111250" y="3921222"/>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周囲の人に気を遣いすぎる、しっかりしている</a:t>
            </a:r>
          </a:p>
        </p:txBody>
      </p:sp>
      <p:sp>
        <p:nvSpPr>
          <p:cNvPr id="136" name="テキスト ボックス 135">
            <a:extLst>
              <a:ext uri="{FF2B5EF4-FFF2-40B4-BE49-F238E27FC236}">
                <a16:creationId xmlns:a16="http://schemas.microsoft.com/office/drawing/2014/main" id="{28C17A39-E790-4FAF-B1FC-FBAA21382BFD}"/>
              </a:ext>
            </a:extLst>
          </p:cNvPr>
          <p:cNvSpPr txBox="1"/>
          <p:nvPr/>
        </p:nvSpPr>
        <p:spPr>
          <a:xfrm>
            <a:off x="1111250" y="417753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年齢に不相応な受け答え（年齢よりも幼い、または大人びている）</a:t>
            </a:r>
          </a:p>
        </p:txBody>
      </p:sp>
      <p:sp>
        <p:nvSpPr>
          <p:cNvPr id="137" name="テキスト ボックス 136">
            <a:extLst>
              <a:ext uri="{FF2B5EF4-FFF2-40B4-BE49-F238E27FC236}">
                <a16:creationId xmlns:a16="http://schemas.microsoft.com/office/drawing/2014/main" id="{A7C1FA64-DEF3-4C60-AB02-76F3334C767F}"/>
              </a:ext>
            </a:extLst>
          </p:cNvPr>
          <p:cNvSpPr txBox="1"/>
          <p:nvPr/>
        </p:nvSpPr>
        <p:spPr>
          <a:xfrm>
            <a:off x="1111250" y="4443928"/>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自分の事を話したがらない、質問などをすると話をすり替える</a:t>
            </a:r>
          </a:p>
        </p:txBody>
      </p:sp>
      <p:sp>
        <p:nvSpPr>
          <p:cNvPr id="138" name="テキスト ボックス 137">
            <a:extLst>
              <a:ext uri="{FF2B5EF4-FFF2-40B4-BE49-F238E27FC236}">
                <a16:creationId xmlns:a16="http://schemas.microsoft.com/office/drawing/2014/main" id="{0C701F73-EF1F-4A10-BB0A-26DEC93F52D7}"/>
              </a:ext>
            </a:extLst>
          </p:cNvPr>
          <p:cNvSpPr txBox="1"/>
          <p:nvPr/>
        </p:nvSpPr>
        <p:spPr>
          <a:xfrm>
            <a:off x="1111250" y="4697076"/>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物や支援を欲しがらない</a:t>
            </a:r>
          </a:p>
        </p:txBody>
      </p:sp>
      <p:sp>
        <p:nvSpPr>
          <p:cNvPr id="139" name="テキスト ボックス 138">
            <a:extLst>
              <a:ext uri="{FF2B5EF4-FFF2-40B4-BE49-F238E27FC236}">
                <a16:creationId xmlns:a16="http://schemas.microsoft.com/office/drawing/2014/main" id="{83AB05A0-D07B-41D9-B7B5-AF4A0DCEBB99}"/>
              </a:ext>
            </a:extLst>
          </p:cNvPr>
          <p:cNvSpPr txBox="1"/>
          <p:nvPr/>
        </p:nvSpPr>
        <p:spPr>
          <a:xfrm>
            <a:off x="4153850" y="4697076"/>
            <a:ext cx="252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家族の顔色をうかがっている</a:t>
            </a:r>
          </a:p>
        </p:txBody>
      </p:sp>
      <p:sp>
        <p:nvSpPr>
          <p:cNvPr id="140" name="テキスト ボックス 139">
            <a:extLst>
              <a:ext uri="{FF2B5EF4-FFF2-40B4-BE49-F238E27FC236}">
                <a16:creationId xmlns:a16="http://schemas.microsoft.com/office/drawing/2014/main" id="{C2563B0B-CC64-4EE4-B965-07BE114A428F}"/>
              </a:ext>
            </a:extLst>
          </p:cNvPr>
          <p:cNvSpPr txBox="1"/>
          <p:nvPr/>
        </p:nvSpPr>
        <p:spPr>
          <a:xfrm>
            <a:off x="1111250" y="494645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不登校である、学校に行っているべき時間に、学校以外で姿を見かけることがある</a:t>
            </a:r>
          </a:p>
        </p:txBody>
      </p:sp>
      <p:sp>
        <p:nvSpPr>
          <p:cNvPr id="141" name="テキスト ボックス 140">
            <a:extLst>
              <a:ext uri="{FF2B5EF4-FFF2-40B4-BE49-F238E27FC236}">
                <a16:creationId xmlns:a16="http://schemas.microsoft.com/office/drawing/2014/main" id="{B452946F-924E-4F1D-905A-1027A713EB60}"/>
              </a:ext>
            </a:extLst>
          </p:cNvPr>
          <p:cNvSpPr txBox="1"/>
          <p:nvPr/>
        </p:nvSpPr>
        <p:spPr>
          <a:xfrm>
            <a:off x="1111250" y="5205928"/>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時に家族と大ゲンカや家出をしていることがある</a:t>
            </a:r>
          </a:p>
        </p:txBody>
      </p:sp>
      <p:sp>
        <p:nvSpPr>
          <p:cNvPr id="142" name="テキスト ボックス 141">
            <a:extLst>
              <a:ext uri="{FF2B5EF4-FFF2-40B4-BE49-F238E27FC236}">
                <a16:creationId xmlns:a16="http://schemas.microsoft.com/office/drawing/2014/main" id="{ADE9AA57-3304-4401-A9F9-7E124B0771BB}"/>
              </a:ext>
            </a:extLst>
          </p:cNvPr>
          <p:cNvSpPr txBox="1"/>
          <p:nvPr/>
        </p:nvSpPr>
        <p:spPr>
          <a:xfrm>
            <a:off x="1111250" y="123190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相談支援専門員等による家庭訪問等の際に、食事づくりや買い物、洗濯などの家事をしている</a:t>
            </a:r>
          </a:p>
        </p:txBody>
      </p:sp>
      <p:sp>
        <p:nvSpPr>
          <p:cNvPr id="143" name="テキスト ボックス 142">
            <a:extLst>
              <a:ext uri="{FF2B5EF4-FFF2-40B4-BE49-F238E27FC236}">
                <a16:creationId xmlns:a16="http://schemas.microsoft.com/office/drawing/2014/main" id="{EF8930D8-4B51-47F7-9D62-CFBF5DC28B92}"/>
              </a:ext>
            </a:extLst>
          </p:cNvPr>
          <p:cNvSpPr txBox="1"/>
          <p:nvPr/>
        </p:nvSpPr>
        <p:spPr>
          <a:xfrm>
            <a:off x="1111250" y="1491371"/>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家族の介護・付き添い、きょうだいの世話・送迎等をしている姿を見かける</a:t>
            </a:r>
          </a:p>
        </p:txBody>
      </p:sp>
      <p:sp>
        <p:nvSpPr>
          <p:cNvPr id="144" name="テキスト ボックス 143">
            <a:extLst>
              <a:ext uri="{FF2B5EF4-FFF2-40B4-BE49-F238E27FC236}">
                <a16:creationId xmlns:a16="http://schemas.microsoft.com/office/drawing/2014/main" id="{A41EECAD-7F36-4C13-8858-88BA89D7B909}"/>
              </a:ext>
            </a:extLst>
          </p:cNvPr>
          <p:cNvSpPr txBox="1"/>
          <p:nvPr/>
        </p:nvSpPr>
        <p:spPr>
          <a:xfrm>
            <a:off x="1111250" y="1744519"/>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日本語の苦手な家族・聴覚障害のある家族等の通訳をしている</a:t>
            </a:r>
          </a:p>
        </p:txBody>
      </p:sp>
      <p:sp>
        <p:nvSpPr>
          <p:cNvPr id="145" name="テキスト ボックス 144">
            <a:extLst>
              <a:ext uri="{FF2B5EF4-FFF2-40B4-BE49-F238E27FC236}">
                <a16:creationId xmlns:a16="http://schemas.microsoft.com/office/drawing/2014/main" id="{2730C6B2-E669-44CC-BCAE-493B66159706}"/>
              </a:ext>
            </a:extLst>
          </p:cNvPr>
          <p:cNvSpPr txBox="1"/>
          <p:nvPr/>
        </p:nvSpPr>
        <p:spPr>
          <a:xfrm>
            <a:off x="1111250" y="2000827"/>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家族の感情面のサポートをしている</a:t>
            </a:r>
          </a:p>
        </p:txBody>
      </p:sp>
      <p:sp>
        <p:nvSpPr>
          <p:cNvPr id="146" name="テキスト ボックス 145">
            <a:extLst>
              <a:ext uri="{FF2B5EF4-FFF2-40B4-BE49-F238E27FC236}">
                <a16:creationId xmlns:a16="http://schemas.microsoft.com/office/drawing/2014/main" id="{75556F49-89C2-45F3-83CA-05A29C683DFE}"/>
              </a:ext>
            </a:extLst>
          </p:cNvPr>
          <p:cNvSpPr txBox="1"/>
          <p:nvPr/>
        </p:nvSpPr>
        <p:spPr>
          <a:xfrm>
            <a:off x="1111250" y="2264065"/>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家計を支えるために就職・アルバイトをしている</a:t>
            </a:r>
          </a:p>
        </p:txBody>
      </p:sp>
      <p:sp>
        <p:nvSpPr>
          <p:cNvPr id="147" name="テキスト ボックス 146">
            <a:extLst>
              <a:ext uri="{FF2B5EF4-FFF2-40B4-BE49-F238E27FC236}">
                <a16:creationId xmlns:a16="http://schemas.microsoft.com/office/drawing/2014/main" id="{D834BAD1-1AEF-4FFF-B34A-5C0047250228}"/>
              </a:ext>
            </a:extLst>
          </p:cNvPr>
          <p:cNvSpPr txBox="1"/>
          <p:nvPr/>
        </p:nvSpPr>
        <p:spPr>
          <a:xfrm>
            <a:off x="1111250" y="252730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来所相談時や家庭訪問時に傍にいる</a:t>
            </a:r>
          </a:p>
        </p:txBody>
      </p:sp>
      <p:sp>
        <p:nvSpPr>
          <p:cNvPr id="24" name="object 22">
            <a:extLst>
              <a:ext uri="{FF2B5EF4-FFF2-40B4-BE49-F238E27FC236}">
                <a16:creationId xmlns:a16="http://schemas.microsoft.com/office/drawing/2014/main" id="{4BA154A5-0F9B-6737-0BE5-4690B2BF0DED}"/>
              </a:ext>
            </a:extLst>
          </p:cNvPr>
          <p:cNvSpPr/>
          <p:nvPr/>
        </p:nvSpPr>
        <p:spPr>
          <a:xfrm>
            <a:off x="7084283" y="10224003"/>
            <a:ext cx="288290" cy="467995"/>
          </a:xfrm>
          <a:custGeom>
            <a:avLst/>
            <a:gdLst/>
            <a:ahLst/>
            <a:cxnLst/>
            <a:rect l="l" t="t" r="r" b="b"/>
            <a:pathLst>
              <a:path w="288290" h="467995">
                <a:moveTo>
                  <a:pt x="143992" y="0"/>
                </a:moveTo>
                <a:lnTo>
                  <a:pt x="98478" y="7341"/>
                </a:lnTo>
                <a:lnTo>
                  <a:pt x="58951" y="27785"/>
                </a:lnTo>
                <a:lnTo>
                  <a:pt x="27781" y="58956"/>
                </a:lnTo>
                <a:lnTo>
                  <a:pt x="7340" y="98483"/>
                </a:lnTo>
                <a:lnTo>
                  <a:pt x="0" y="143992"/>
                </a:lnTo>
                <a:lnTo>
                  <a:pt x="0" y="468000"/>
                </a:lnTo>
                <a:lnTo>
                  <a:pt x="287985" y="468000"/>
                </a:lnTo>
                <a:lnTo>
                  <a:pt x="287985" y="143992"/>
                </a:lnTo>
                <a:lnTo>
                  <a:pt x="280644" y="98483"/>
                </a:lnTo>
                <a:lnTo>
                  <a:pt x="260203" y="58956"/>
                </a:lnTo>
                <a:lnTo>
                  <a:pt x="229033" y="27785"/>
                </a:lnTo>
                <a:lnTo>
                  <a:pt x="189506" y="7341"/>
                </a:lnTo>
                <a:lnTo>
                  <a:pt x="143992" y="0"/>
                </a:lnTo>
                <a:close/>
              </a:path>
            </a:pathLst>
          </a:custGeom>
          <a:solidFill>
            <a:srgbClr val="C2ACD3"/>
          </a:solidFill>
        </p:spPr>
        <p:txBody>
          <a:bodyPr wrap="square" lIns="0" tIns="0" rIns="0" bIns="0" rtlCol="0" anchor="ctr"/>
          <a:lstStyle/>
          <a:p>
            <a:pPr algn="ctr"/>
            <a:endParaRPr lang="en-US" altLang="ja-JP" sz="90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5A127A32-9597-7110-127A-7BFA88CF06EE}"/>
              </a:ext>
            </a:extLst>
          </p:cNvPr>
          <p:cNvSpPr>
            <a:spLocks noGrp="1"/>
          </p:cNvSpPr>
          <p:nvPr>
            <p:ph type="sldNum" sz="quarter" idx="7"/>
          </p:nvPr>
        </p:nvSpPr>
        <p:spPr>
          <a:prstGeom prst="rect">
            <a:avLst/>
          </a:prstGeom>
        </p:spPr>
        <p:txBody>
          <a:bodyPr/>
          <a:lstStyle/>
          <a:p>
            <a:fld id="{B6F15528-21DE-4FAA-801E-634DDDAF4B2B}" type="slidenum">
              <a:rPr lang="en-US" altLang="ja-JP" smtClean="0"/>
              <a:t>8</a:t>
            </a:fld>
            <a:endParaRPr lang="ja-JP" altLang="en-US"/>
          </a:p>
        </p:txBody>
      </p:sp>
      <p:sp>
        <p:nvSpPr>
          <p:cNvPr id="3" name="object 2">
            <a:extLst>
              <a:ext uri="{FF2B5EF4-FFF2-40B4-BE49-F238E27FC236}">
                <a16:creationId xmlns:a16="http://schemas.microsoft.com/office/drawing/2014/main" id="{120B19D5-14D6-6645-A20C-4EA88D887103}"/>
              </a:ext>
            </a:extLst>
          </p:cNvPr>
          <p:cNvSpPr txBox="1"/>
          <p:nvPr/>
        </p:nvSpPr>
        <p:spPr>
          <a:xfrm>
            <a:off x="1278889" y="294226"/>
            <a:ext cx="5001895" cy="241092"/>
          </a:xfrm>
          <a:prstGeom prst="rect">
            <a:avLst/>
          </a:prstGeom>
        </p:spPr>
        <p:txBody>
          <a:bodyPr vert="horz" wrap="square" lIns="0" tIns="86360" rIns="0" bIns="0" rtlCol="0">
            <a:spAutoFit/>
          </a:bodyPr>
          <a:lstStyle/>
          <a:p>
            <a:pPr algn="ctr">
              <a:spcBef>
                <a:spcPts val="680"/>
              </a:spcBef>
              <a:tabLst>
                <a:tab pos="1063625" algn="l"/>
                <a:tab pos="1673225" algn="l"/>
                <a:tab pos="2481263" algn="l"/>
              </a:tabLst>
            </a:pP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lang="ja-JP" altLang="en-US" sz="1000" b="1" dirty="0">
                <a:solidFill>
                  <a:srgbClr val="231F20"/>
                </a:solidFill>
                <a:latin typeface="Meiryo UI" panose="020B0604030504040204" pitchFamily="50" charset="-128"/>
                <a:ea typeface="Meiryo UI" panose="020B0604030504040204" pitchFamily="50" charset="-128"/>
                <a:cs typeface="Source Han Sans JP"/>
              </a:rPr>
              <a:t>障害福祉</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分野　ヤングケアラーに</a:t>
            </a:r>
            <a:r>
              <a:rPr sz="1000" b="1" dirty="0" err="1">
                <a:solidFill>
                  <a:srgbClr val="414042"/>
                </a:solidFill>
                <a:latin typeface="Meiryo UI" panose="020B0604030504040204" pitchFamily="50" charset="-128"/>
                <a:ea typeface="Meiryo UI" panose="020B0604030504040204" pitchFamily="50" charset="-128"/>
                <a:cs typeface="Source Han Sans JP Heavy"/>
              </a:rPr>
              <a:t>気付くポイントの一例（チェックリスト</a:t>
            </a:r>
            <a:r>
              <a:rPr sz="1000" b="1" dirty="0">
                <a:solidFill>
                  <a:srgbClr val="414042"/>
                </a:solidFill>
                <a:latin typeface="Meiryo UI" panose="020B0604030504040204" pitchFamily="50" charset="-128"/>
                <a:ea typeface="Meiryo UI" panose="020B0604030504040204" pitchFamily="50" charset="-128"/>
                <a:cs typeface="Source Han Sans JP Heavy"/>
              </a:rPr>
              <a:t>）</a:t>
            </a:r>
            <a:r>
              <a:rPr lang="ja-JP" altLang="en-US" sz="1000" b="1" dirty="0">
                <a:solidFill>
                  <a:srgbClr val="414042"/>
                </a:solidFill>
                <a:latin typeface="Meiryo UI" panose="020B0604030504040204" pitchFamily="50" charset="-128"/>
                <a:ea typeface="Meiryo UI" panose="020B0604030504040204" pitchFamily="50" charset="-128"/>
                <a:cs typeface="Source Han Sans JP Heavy"/>
              </a:rPr>
              <a:t>　</a:t>
            </a:r>
            <a:r>
              <a:rPr sz="1000" b="1" dirty="0">
                <a:solidFill>
                  <a:srgbClr val="414042"/>
                </a:solidFill>
                <a:latin typeface="Meiryo UI" panose="020B0604030504040204" pitchFamily="50" charset="-128"/>
                <a:ea typeface="Meiryo UI" panose="020B0604030504040204" pitchFamily="50" charset="-128"/>
                <a:cs typeface="Source Han Sans JP Heavy"/>
              </a:rPr>
              <a:t>］</a:t>
            </a:r>
            <a:endParaRPr sz="1100" dirty="0">
              <a:solidFill>
                <a:srgbClr val="414042"/>
              </a:solidFill>
              <a:latin typeface="Meiryo UI" panose="020B0604030504040204" pitchFamily="50" charset="-128"/>
              <a:ea typeface="Meiryo UI" panose="020B0604030504040204" pitchFamily="50" charset="-128"/>
              <a:cs typeface="Source Han Sans JP"/>
            </a:endParaRPr>
          </a:p>
        </p:txBody>
      </p:sp>
      <p:sp>
        <p:nvSpPr>
          <p:cNvPr id="4" name="object 42">
            <a:extLst>
              <a:ext uri="{FF2B5EF4-FFF2-40B4-BE49-F238E27FC236}">
                <a16:creationId xmlns:a16="http://schemas.microsoft.com/office/drawing/2014/main" id="{7DDB0897-6231-0602-670B-EF1E9B0E26CE}"/>
              </a:ext>
            </a:extLst>
          </p:cNvPr>
          <p:cNvSpPr/>
          <p:nvPr/>
        </p:nvSpPr>
        <p:spPr>
          <a:xfrm>
            <a:off x="919331" y="6616088"/>
            <a:ext cx="188594" cy="188595"/>
          </a:xfrm>
          <a:prstGeom prst="rect">
            <a:avLst/>
          </a:prstGeom>
          <a:blipFill>
            <a:blip r:embed="rId14"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5" name="object 45">
            <a:extLst>
              <a:ext uri="{FF2B5EF4-FFF2-40B4-BE49-F238E27FC236}">
                <a16:creationId xmlns:a16="http://schemas.microsoft.com/office/drawing/2014/main" id="{C750853B-E0BA-995A-0DB5-74F38D8A9319}"/>
              </a:ext>
            </a:extLst>
          </p:cNvPr>
          <p:cNvSpPr/>
          <p:nvPr/>
        </p:nvSpPr>
        <p:spPr>
          <a:xfrm>
            <a:off x="936746" y="6582040"/>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6" name="テキスト ボックス 5">
            <a:extLst>
              <a:ext uri="{FF2B5EF4-FFF2-40B4-BE49-F238E27FC236}">
                <a16:creationId xmlns:a16="http://schemas.microsoft.com/office/drawing/2014/main" id="{417E575F-76B2-E0DF-2F01-95B6821A8BF4}"/>
              </a:ext>
            </a:extLst>
          </p:cNvPr>
          <p:cNvSpPr txBox="1"/>
          <p:nvPr/>
        </p:nvSpPr>
        <p:spPr>
          <a:xfrm>
            <a:off x="1111250" y="6586878"/>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保清されていない（同じ服を着ている、入浴をしていない様子がうかがえる）</a:t>
            </a:r>
          </a:p>
        </p:txBody>
      </p:sp>
      <p:sp>
        <p:nvSpPr>
          <p:cNvPr id="7" name="object 15">
            <a:extLst>
              <a:ext uri="{FF2B5EF4-FFF2-40B4-BE49-F238E27FC236}">
                <a16:creationId xmlns:a16="http://schemas.microsoft.com/office/drawing/2014/main" id="{E79BAC68-F22C-D797-5A56-E4F465FB3C0A}"/>
              </a:ext>
            </a:extLst>
          </p:cNvPr>
          <p:cNvSpPr/>
          <p:nvPr/>
        </p:nvSpPr>
        <p:spPr>
          <a:xfrm>
            <a:off x="919331" y="2822836"/>
            <a:ext cx="188594" cy="188594"/>
          </a:xfrm>
          <a:prstGeom prst="rect">
            <a:avLst/>
          </a:prstGeom>
          <a:blipFill>
            <a:blip r:embed="rId3" cstate="print"/>
            <a:stretch>
              <a:fillRect/>
            </a:stretch>
          </a:blipFill>
        </p:spPr>
        <p:txBody>
          <a:bodyPr wrap="square" lIns="0" tIns="0" rIns="0" bIns="0" rtlCol="0"/>
          <a:lstStyle/>
          <a:p>
            <a:pPr defTabSz="914400"/>
            <a:endParaRPr kumimoji="1">
              <a:solidFill>
                <a:prstClr val="black"/>
              </a:solidFill>
              <a:latin typeface="Meiryo UI"/>
              <a:ea typeface="Meiryo UI"/>
            </a:endParaRPr>
          </a:p>
        </p:txBody>
      </p:sp>
      <p:sp>
        <p:nvSpPr>
          <p:cNvPr id="8" name="object 16">
            <a:extLst>
              <a:ext uri="{FF2B5EF4-FFF2-40B4-BE49-F238E27FC236}">
                <a16:creationId xmlns:a16="http://schemas.microsoft.com/office/drawing/2014/main" id="{943F2CF3-63A1-14C1-0C9D-EF72BD25B76D}"/>
              </a:ext>
            </a:extLst>
          </p:cNvPr>
          <p:cNvSpPr/>
          <p:nvPr/>
        </p:nvSpPr>
        <p:spPr>
          <a:xfrm>
            <a:off x="936746" y="2788787"/>
            <a:ext cx="5580380" cy="0"/>
          </a:xfrm>
          <a:custGeom>
            <a:avLst/>
            <a:gdLst/>
            <a:ahLst/>
            <a:cxnLst/>
            <a:rect l="l" t="t" r="r" b="b"/>
            <a:pathLst>
              <a:path w="5580380">
                <a:moveTo>
                  <a:pt x="0" y="0"/>
                </a:moveTo>
                <a:lnTo>
                  <a:pt x="5579999" y="0"/>
                </a:lnTo>
              </a:path>
            </a:pathLst>
          </a:custGeom>
          <a:ln w="7200">
            <a:solidFill>
              <a:srgbClr val="808285"/>
            </a:solidFill>
            <a:prstDash val="dash"/>
          </a:ln>
        </p:spPr>
        <p:txBody>
          <a:bodyPr wrap="square" lIns="0" tIns="0" rIns="0" bIns="0" rtlCol="0"/>
          <a:lstStyle/>
          <a:p>
            <a:pPr defTabSz="914400"/>
            <a:endParaRPr kumimoji="1">
              <a:solidFill>
                <a:prstClr val="black"/>
              </a:solidFill>
              <a:latin typeface="Meiryo UI"/>
              <a:ea typeface="Meiryo UI"/>
            </a:endParaRPr>
          </a:p>
        </p:txBody>
      </p:sp>
      <p:sp>
        <p:nvSpPr>
          <p:cNvPr id="9" name="テキスト ボックス 8">
            <a:extLst>
              <a:ext uri="{FF2B5EF4-FFF2-40B4-BE49-F238E27FC236}">
                <a16:creationId xmlns:a16="http://schemas.microsoft.com/office/drawing/2014/main" id="{A49043EF-91CE-C787-37B9-D4E2CFCA8575}"/>
              </a:ext>
            </a:extLst>
          </p:cNvPr>
          <p:cNvSpPr txBox="1"/>
          <p:nvPr/>
        </p:nvSpPr>
        <p:spPr>
          <a:xfrm>
            <a:off x="1111250" y="2797500"/>
            <a:ext cx="5400000" cy="246221"/>
          </a:xfrm>
          <a:prstGeom prst="rect">
            <a:avLst/>
          </a:prstGeom>
          <a:noFill/>
        </p:spPr>
        <p:txBody>
          <a:bodyPr wrap="square">
            <a:spAutoFit/>
          </a:bodyPr>
          <a:lstStyle/>
          <a:p>
            <a:pPr defTabSz="914400"/>
            <a:r>
              <a:rPr kumimoji="1" lang="ja-JP" altLang="en-US" sz="1000" dirty="0">
                <a:solidFill>
                  <a:srgbClr val="414042"/>
                </a:solidFill>
                <a:latin typeface="Meiryo UI"/>
                <a:ea typeface="Meiryo UI"/>
              </a:rPr>
              <a:t>アルコール・薬物・ギャンブル問題を抱える家族に対応している</a:t>
            </a:r>
          </a:p>
        </p:txBody>
      </p:sp>
    </p:spTree>
    <p:extLst>
      <p:ext uri="{BB962C8B-B14F-4D97-AF65-F5344CB8AC3E}">
        <p14:creationId xmlns:p14="http://schemas.microsoft.com/office/powerpoint/2010/main" val="21792244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1404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6156</Words>
  <Application>Microsoft Office PowerPoint</Application>
  <PresentationFormat>ユーザー設定</PresentationFormat>
  <Paragraphs>584</Paragraphs>
  <Slides>26</Slides>
  <Notes>24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26</vt:i4>
      </vt:variant>
    </vt:vector>
  </HeadingPairs>
  <TitlesOfParts>
    <vt:vector size="32" baseType="lpstr">
      <vt:lpstr>Meiryo UI</vt:lpstr>
      <vt:lpstr>Source Han Sans JP Heavy</vt:lpstr>
      <vt:lpstr>源ノ角ゴシック Code JP R</vt:lpstr>
      <vt:lpstr>游ゴシック</vt:lpstr>
      <vt:lpstr>Wingdings</vt:lpstr>
      <vt:lpstr>Office Theme</vt:lpstr>
      <vt:lpstr>ヤングケアラー 支援マニュアル</vt:lpstr>
      <vt:lpstr>ヤングケアラー 支援マニュアル </vt:lpstr>
      <vt:lpstr>PowerPoint プレゼンテーション</vt:lpstr>
      <vt:lpstr>PowerPoint プレゼンテーション</vt:lpstr>
      <vt:lpstr>分野別機関チェックリスト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若者ケアラーチェックリスト </vt:lpstr>
      <vt:lpstr>PowerPoint プレゼンテーション</vt:lpstr>
      <vt:lpstr>ヤングケアラーアセスメントツール </vt:lpstr>
      <vt:lpstr>PowerPoint プレゼンテーション</vt:lpstr>
      <vt:lpstr>PowerPoint プレゼンテーション</vt:lpstr>
      <vt:lpstr>PowerPoint プレゼンテーション</vt:lpstr>
      <vt:lpstr>各種様式集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2026-03-23T11:19:15Z</dcterms:created>
  <dcterms:modified xsi:type="dcterms:W3CDTF">2026-03-23T11:19:20Z</dcterms:modified>
</cp:coreProperties>
</file>