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00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 autoAdjust="0"/>
  </p:normalViewPr>
  <p:slideViewPr>
    <p:cSldViewPr>
      <p:cViewPr varScale="1">
        <p:scale>
          <a:sx n="75" d="100"/>
          <a:sy n="75" d="100"/>
        </p:scale>
        <p:origin x="-16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E239A-D13C-45BE-B04D-539112943D72}" type="datetimeFigureOut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95CB6-8811-4DE6-9039-D187284C44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494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705AC-5DC8-4AE6-925C-9B2BDC1D3DD0}" type="datetime1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B21E-82DF-43D7-BBFB-5DE231E36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40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02CED-31F0-4C91-AFDE-5630412298B1}" type="datetime1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B21E-82DF-43D7-BBFB-5DE231E36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610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2C381-A371-49D3-A1E2-61EE9B08B1C1}" type="datetime1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B21E-82DF-43D7-BBFB-5DE231E36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392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98AFA-4567-4722-B573-2C748F9969AA}" type="datetime1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B21E-82DF-43D7-BBFB-5DE231E36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986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369BC-BA9C-4918-BA1B-89B623770EE3}" type="datetime1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B21E-82DF-43D7-BBFB-5DE231E36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98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659B9-B626-44CC-96DB-DFCB358D4D55}" type="datetime1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B21E-82DF-43D7-BBFB-5DE231E36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89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91E36-B957-47D7-A295-A8E5B3318C64}" type="datetime1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B21E-82DF-43D7-BBFB-5DE231E36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750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8A3D4-1C7A-4279-8AE0-76BEB8B915FE}" type="datetime1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B21E-82DF-43D7-BBFB-5DE231E36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5747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A6F1A-3D64-4637-9ACF-E21C660504A3}" type="datetime1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B21E-82DF-43D7-BBFB-5DE231E36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62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6FEAD-6A2D-46A0-9912-5E7AA2CA1CC5}" type="datetime1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B21E-82DF-43D7-BBFB-5DE231E36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18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7C05-EB8E-4EEF-BD29-CAA11CC219C7}" type="datetime1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B21E-82DF-43D7-BBFB-5DE231E36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96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5C074-D354-4602-9F1F-478583A25636}" type="datetime1">
              <a:rPr kumimoji="1" lang="ja-JP" altLang="en-US" smtClean="0"/>
              <a:t>2018/3/15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B21E-82DF-43D7-BBFB-5DE231E368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16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266824" y="1304167"/>
            <a:ext cx="8625656" cy="5421304"/>
          </a:xfrm>
          <a:prstGeom prst="rect">
            <a:avLst/>
          </a:prstGeom>
          <a:noFill/>
          <a:ln w="222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二等辺三角形 5"/>
          <p:cNvSpPr/>
          <p:nvPr/>
        </p:nvSpPr>
        <p:spPr>
          <a:xfrm>
            <a:off x="431540" y="1533342"/>
            <a:ext cx="8460940" cy="5120747"/>
          </a:xfrm>
          <a:prstGeom prst="triangle">
            <a:avLst>
              <a:gd name="adj" fmla="val 49671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75000"/>
                </a:schemeClr>
              </a:gs>
              <a:gs pos="100000">
                <a:srgbClr val="FFC0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441495" y="1916299"/>
            <a:ext cx="8301747" cy="12241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475656" y="1453216"/>
            <a:ext cx="6048673" cy="31906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accent2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東京における「地域共生社会」の実現</a:t>
            </a:r>
            <a:endParaRPr kumimoji="1" lang="ja-JP" altLang="en-US" dirty="0">
              <a:solidFill>
                <a:schemeClr val="accent2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403648" y="3228180"/>
            <a:ext cx="7272807" cy="33843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上矢印 10"/>
          <p:cNvSpPr/>
          <p:nvPr/>
        </p:nvSpPr>
        <p:spPr>
          <a:xfrm>
            <a:off x="395536" y="3212443"/>
            <a:ext cx="1008112" cy="3373644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600" b="1" dirty="0" smtClean="0">
                <a:solidFill>
                  <a:schemeClr val="accent2">
                    <a:lumMod val="75000"/>
                  </a:schemeClr>
                </a:solidFill>
              </a:rPr>
              <a:t>　計画的な地域福祉の推進</a:t>
            </a:r>
            <a:endParaRPr lang="en-US" altLang="ja-JP" sz="16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1619671" y="3498807"/>
            <a:ext cx="6912769" cy="9988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1619671" y="4583573"/>
            <a:ext cx="6907548" cy="9988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1619671" y="5668339"/>
            <a:ext cx="6907548" cy="7784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907704" y="3212443"/>
            <a:ext cx="64087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/>
              <a:t>地域生活課題の解決</a:t>
            </a:r>
            <a:endParaRPr kumimoji="1" lang="ja-JP" altLang="en-US" sz="1600" b="1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90733" y="2186328"/>
            <a:ext cx="83017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/>
            <a:r>
              <a:rPr lang="ja-JP" altLang="ja-JP" sz="1400" dirty="0" smtClean="0">
                <a:latin typeface="+mj-ea"/>
                <a:ea typeface="+mj-ea"/>
              </a:rPr>
              <a:t>１</a:t>
            </a:r>
            <a:r>
              <a:rPr lang="ja-JP" altLang="en-US" sz="1400" dirty="0" smtClean="0">
                <a:latin typeface="+mj-ea"/>
                <a:ea typeface="+mj-ea"/>
              </a:rPr>
              <a:t>　誰も</a:t>
            </a:r>
            <a:r>
              <a:rPr lang="ja-JP" altLang="en-US" sz="1400" dirty="0">
                <a:latin typeface="+mj-ea"/>
                <a:ea typeface="+mj-ea"/>
              </a:rPr>
              <a:t>が、所属や世代を超え、地域で共に参加・協働し、互いに支え、支えられながら</a:t>
            </a:r>
            <a:r>
              <a:rPr lang="ja-JP" altLang="en-US" sz="1400" dirty="0" smtClean="0">
                <a:latin typeface="+mj-ea"/>
                <a:ea typeface="+mj-ea"/>
              </a:rPr>
              <a:t>、生きがいと尊厳を持って、安心</a:t>
            </a:r>
            <a:r>
              <a:rPr lang="ja-JP" altLang="en-US" sz="1400" dirty="0">
                <a:latin typeface="+mj-ea"/>
                <a:ea typeface="+mj-ea"/>
              </a:rPr>
              <a:t>して暮らすことができる東京</a:t>
            </a:r>
            <a:endParaRPr lang="ja-JP" altLang="ja-JP" sz="1400" dirty="0">
              <a:latin typeface="+mj-ea"/>
              <a:ea typeface="+mj-ea"/>
            </a:endParaRPr>
          </a:p>
          <a:p>
            <a:r>
              <a:rPr lang="ja-JP" altLang="ja-JP" sz="1400" dirty="0" smtClean="0">
                <a:latin typeface="+mj-ea"/>
                <a:ea typeface="+mj-ea"/>
              </a:rPr>
              <a:t>２</a:t>
            </a:r>
            <a:r>
              <a:rPr lang="ja-JP" altLang="ja-JP" sz="1400" dirty="0">
                <a:latin typeface="+mj-ea"/>
                <a:ea typeface="+mj-ea"/>
              </a:rPr>
              <a:t>　</a:t>
            </a:r>
            <a:r>
              <a:rPr lang="ja-JP" altLang="en-US" sz="1400" dirty="0">
                <a:latin typeface="+mj-ea"/>
                <a:ea typeface="+mj-ea"/>
              </a:rPr>
              <a:t>地域の課題について、身近な場において包括的に相談でき、解決に向けてつながることができる東京</a:t>
            </a:r>
            <a:endParaRPr lang="ja-JP" altLang="ja-JP" sz="1400" dirty="0">
              <a:latin typeface="+mj-ea"/>
              <a:ea typeface="+mj-ea"/>
            </a:endParaRPr>
          </a:p>
          <a:p>
            <a:r>
              <a:rPr lang="ja-JP" altLang="ja-JP" sz="1400" dirty="0" smtClean="0">
                <a:latin typeface="+mj-ea"/>
                <a:ea typeface="+mj-ea"/>
              </a:rPr>
              <a:t>３</a:t>
            </a:r>
            <a:r>
              <a:rPr lang="ja-JP" altLang="ja-JP" sz="1400" dirty="0">
                <a:latin typeface="+mj-ea"/>
                <a:ea typeface="+mj-ea"/>
              </a:rPr>
              <a:t>　多様な主体が、それぞれの専門性や個性を活かし、地域づくりに参画することができる東京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619671" y="3498807"/>
            <a:ext cx="69075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schemeClr val="accent2">
                    <a:lumMod val="75000"/>
                  </a:schemeClr>
                </a:solidFill>
              </a:rPr>
              <a:t>テーマ①「地域の支え合いを育む」</a:t>
            </a:r>
            <a:endParaRPr lang="ja-JP" altLang="en-US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619670" y="4578927"/>
            <a:ext cx="69075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accent2">
                    <a:lumMod val="75000"/>
                  </a:schemeClr>
                </a:solidFill>
              </a:rPr>
              <a:t>テーマ②「安心した暮らしを</a:t>
            </a:r>
            <a:r>
              <a:rPr lang="ja-JP" altLang="en-US" sz="1600" b="1" dirty="0" smtClean="0">
                <a:solidFill>
                  <a:schemeClr val="accent2">
                    <a:lumMod val="75000"/>
                  </a:schemeClr>
                </a:solidFill>
              </a:rPr>
              <a:t>支える」</a:t>
            </a:r>
            <a:endParaRPr lang="ja-JP" altLang="en-US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619670" y="5659047"/>
            <a:ext cx="66967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accent2">
                    <a:lumMod val="75000"/>
                  </a:schemeClr>
                </a:solidFill>
              </a:rPr>
              <a:t>テーマ③「地域福祉を</a:t>
            </a:r>
            <a:r>
              <a:rPr lang="ja-JP" altLang="en-US" sz="1600" b="1" dirty="0" smtClean="0">
                <a:solidFill>
                  <a:schemeClr val="accent2">
                    <a:lumMod val="75000"/>
                  </a:schemeClr>
                </a:solidFill>
              </a:rPr>
              <a:t>支える」</a:t>
            </a:r>
            <a:endParaRPr lang="ja-JP" altLang="en-US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75440" y="1916299"/>
            <a:ext cx="64087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accent2">
                    <a:lumMod val="75000"/>
                  </a:schemeClr>
                </a:solidFill>
              </a:rPr>
              <a:t>三つの理念</a:t>
            </a:r>
            <a:r>
              <a:rPr lang="ja-JP" altLang="en-US" sz="1600" b="1" dirty="0" smtClean="0">
                <a:solidFill>
                  <a:schemeClr val="accent2">
                    <a:lumMod val="75000"/>
                  </a:schemeClr>
                </a:solidFill>
              </a:rPr>
              <a:t>の具現化</a:t>
            </a:r>
            <a:endParaRPr lang="ja-JP" altLang="en-US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670854" y="3757344"/>
            <a:ext cx="68563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 smtClean="0">
                <a:latin typeface="+mj-ea"/>
                <a:ea typeface="+mj-ea"/>
              </a:rPr>
              <a:t>包括的な相談・支援体制の構築</a:t>
            </a:r>
            <a:endParaRPr lang="en-US" altLang="ja-JP" sz="1300" dirty="0" smtClean="0"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 smtClean="0">
                <a:latin typeface="+mj-ea"/>
                <a:ea typeface="+mj-ea"/>
              </a:rPr>
              <a:t>身近</a:t>
            </a:r>
            <a:r>
              <a:rPr lang="ja-JP" altLang="en-US" sz="1300" dirty="0">
                <a:latin typeface="+mj-ea"/>
                <a:ea typeface="+mj-ea"/>
              </a:rPr>
              <a:t>な地域の居場所づくり</a:t>
            </a:r>
            <a:r>
              <a:rPr lang="ja-JP" altLang="ja-JP" sz="1300" dirty="0" smtClean="0">
                <a:latin typeface="+mj-ea"/>
                <a:ea typeface="+mj-ea"/>
              </a:rPr>
              <a:t>　</a:t>
            </a:r>
            <a:endParaRPr lang="en-US" altLang="ja-JP" sz="1300" dirty="0" smtClean="0"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+mj-ea"/>
              </a:rPr>
              <a:t>地域住民等と行政の協働による地域生活課題の解決体制の構築</a:t>
            </a:r>
            <a:endParaRPr lang="en-US" altLang="ja-JP" sz="1300" dirty="0">
              <a:latin typeface="+mj-ea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ja-JP" altLang="ja-JP" sz="1300" dirty="0">
              <a:latin typeface="+mj-ea"/>
              <a:ea typeface="+mj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662184" y="4868700"/>
            <a:ext cx="334186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 smtClean="0">
                <a:latin typeface="+mj-ea"/>
                <a:ea typeface="+mj-ea"/>
              </a:rPr>
              <a:t>住宅確保要配慮者への支援</a:t>
            </a:r>
            <a:endParaRPr lang="en-US" altLang="ja-JP" sz="1300" dirty="0" smtClean="0"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 smtClean="0">
                <a:latin typeface="+mj-ea"/>
                <a:ea typeface="+mj-ea"/>
              </a:rPr>
              <a:t>生活困窮者への総合的な支援体制の整備</a:t>
            </a:r>
            <a:endParaRPr lang="en-US" altLang="ja-JP" sz="1300" dirty="0" smtClean="0"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 smtClean="0">
                <a:latin typeface="+mj-ea"/>
                <a:ea typeface="+mj-ea"/>
              </a:rPr>
              <a:t>多様な地域生活課題への</a:t>
            </a:r>
            <a:r>
              <a:rPr lang="ja-JP" altLang="en-US" sz="1300" dirty="0">
                <a:latin typeface="+mj-ea"/>
                <a:ea typeface="+mj-ea"/>
              </a:rPr>
              <a:t>対応</a:t>
            </a:r>
            <a:r>
              <a:rPr lang="ja-JP" altLang="ja-JP" sz="1300" dirty="0">
                <a:latin typeface="+mj-ea"/>
                <a:ea typeface="+mj-ea"/>
              </a:rPr>
              <a:t>　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46561" y="4866959"/>
            <a:ext cx="334186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 smtClean="0">
                <a:latin typeface="+mj-ea"/>
                <a:ea typeface="+mj-ea"/>
              </a:rPr>
              <a:t>権利擁護の推進</a:t>
            </a:r>
            <a:endParaRPr lang="en-US" altLang="ja-JP" sz="1300" dirty="0" smtClean="0"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+mj-ea"/>
                <a:ea typeface="+mj-ea"/>
              </a:rPr>
              <a:t>災害</a:t>
            </a:r>
            <a:r>
              <a:rPr lang="ja-JP" altLang="en-US" sz="1300" dirty="0" smtClean="0">
                <a:latin typeface="+mj-ea"/>
                <a:ea typeface="+mj-ea"/>
              </a:rPr>
              <a:t>時要配慮者対策の推進</a:t>
            </a:r>
            <a:r>
              <a:rPr lang="ja-JP" altLang="ja-JP" sz="1300" dirty="0">
                <a:latin typeface="+mj-ea"/>
                <a:ea typeface="+mj-ea"/>
              </a:rPr>
              <a:t>　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662185" y="5948820"/>
            <a:ext cx="334186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 smtClean="0">
                <a:latin typeface="+mj-ea"/>
                <a:ea typeface="+mj-ea"/>
              </a:rPr>
              <a:t>民生委員・児童委員の活動への支援</a:t>
            </a:r>
            <a:endParaRPr lang="en-US" altLang="ja-JP" sz="1300" dirty="0" smtClean="0"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+mj-ea"/>
              </a:rPr>
              <a:t>福祉サービスの質の</a:t>
            </a:r>
            <a:r>
              <a:rPr lang="ja-JP" altLang="en-US" sz="1300" dirty="0" smtClean="0">
                <a:latin typeface="+mj-ea"/>
              </a:rPr>
              <a:t>向上</a:t>
            </a:r>
            <a:endParaRPr lang="en-US" altLang="ja-JP" sz="1300" dirty="0">
              <a:latin typeface="+mj-ea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046561" y="5948820"/>
            <a:ext cx="334186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+mj-ea"/>
                <a:ea typeface="+mj-ea"/>
              </a:rPr>
              <a:t>福祉</a:t>
            </a:r>
            <a:r>
              <a:rPr lang="ja-JP" altLang="en-US" sz="1300" dirty="0" smtClean="0">
                <a:latin typeface="+mj-ea"/>
                <a:ea typeface="+mj-ea"/>
              </a:rPr>
              <a:t>人材の確保・育成・定着</a:t>
            </a:r>
            <a:endParaRPr lang="en-US" altLang="ja-JP" sz="1300" dirty="0" smtClean="0">
              <a:latin typeface="+mj-ea"/>
              <a:ea typeface="+mj-ea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061308" y="3968474"/>
            <a:ext cx="361514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+mj-ea"/>
                <a:ea typeface="+mj-ea"/>
              </a:rPr>
              <a:t>対象を限定しない福祉サービスの提供</a:t>
            </a:r>
            <a:endParaRPr lang="ja-JP" altLang="ja-JP" sz="1300" dirty="0">
              <a:latin typeface="+mj-ea"/>
              <a:ea typeface="+mj-ea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061308" y="3757344"/>
            <a:ext cx="361514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ja-JP" altLang="en-US" sz="1300" dirty="0">
                <a:latin typeface="+mj-ea"/>
              </a:rPr>
              <a:t>地域の多様な活動の推進</a:t>
            </a:r>
            <a:endParaRPr lang="en-US" altLang="ja-JP" sz="1300" dirty="0">
              <a:latin typeface="+mj-ea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0" y="4462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東京都地域福祉支援計画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構成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251520" y="1196752"/>
            <a:ext cx="1758255" cy="214829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/>
              <a:t>計画</a:t>
            </a:r>
            <a:r>
              <a:rPr lang="ja-JP" altLang="en-US" sz="1400" b="1" smtClean="0"/>
              <a:t>の</a:t>
            </a:r>
            <a:r>
              <a:rPr lang="ja-JP" altLang="en-US" sz="1400" b="1" dirty="0" smtClean="0"/>
              <a:t>構成と内容</a:t>
            </a:r>
            <a:endParaRPr kumimoji="1" lang="ja-JP" altLang="en-US" sz="1400" b="1" dirty="0"/>
          </a:p>
        </p:txBody>
      </p:sp>
      <p:sp>
        <p:nvSpPr>
          <p:cNvPr id="34" name="正方形/長方形 33"/>
          <p:cNvSpPr/>
          <p:nvPr/>
        </p:nvSpPr>
        <p:spPr>
          <a:xfrm>
            <a:off x="266824" y="476672"/>
            <a:ext cx="8625656" cy="559559"/>
          </a:xfrm>
          <a:prstGeom prst="rect">
            <a:avLst/>
          </a:prstGeom>
          <a:noFill/>
          <a:ln w="222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51520" y="501222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/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社会福祉法第１０８条に規定する都道府県地域福祉支援計画として、新たに策定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0975" indent="-180975"/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計画期間は、平成３０年度から平成３２年度までの３か年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6222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146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128</cp:revision>
  <cp:lastPrinted>2018-01-19T05:15:31Z</cp:lastPrinted>
  <dcterms:created xsi:type="dcterms:W3CDTF">2017-03-15T04:37:31Z</dcterms:created>
  <dcterms:modified xsi:type="dcterms:W3CDTF">2018-03-15T02:17:12Z</dcterms:modified>
</cp:coreProperties>
</file>